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60" r:id="rId4"/>
  </p:sldMasterIdLst>
  <p:notesMasterIdLst>
    <p:notesMasterId r:id="rId6"/>
  </p:notesMasterIdLst>
  <p:sldIdLst>
    <p:sldId id="838840559" r:id="rId5"/>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①" id="{6CC6D5A1-5ED8-4D8B-90CD-320DE48D029D}">
          <p14:sldIdLst>
            <p14:sldId id="838840559"/>
          </p14:sldIdLst>
        </p14:section>
      </p14:sectionLst>
    </p:ex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AB05"/>
    <a:srgbClr val="57FFA3"/>
    <a:srgbClr val="F18101"/>
    <a:srgbClr val="E15A04"/>
    <a:srgbClr val="FFDBB3"/>
    <a:srgbClr val="FFCD97"/>
    <a:srgbClr val="FFE33A"/>
    <a:srgbClr val="FBE43D"/>
    <a:srgbClr val="EE510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1BC5F0-E558-4015-91C0-146E48BDA2F5}" v="5" dt="2024-12-09T12:12:33.31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174" y="7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7F2CC35-B083-439B-B8C8-FD8022EC439A}" type="datetimeFigureOut">
              <a:rPr kumimoji="1" lang="ja-JP" altLang="en-US" smtClean="0"/>
              <a:t>2024/12/9</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AA020CF-099B-4E45-9320-3D6B6A1BCC64}" type="slidenum">
              <a:rPr kumimoji="1" lang="ja-JP" altLang="en-US" smtClean="0"/>
              <a:t>‹#›</a:t>
            </a:fld>
            <a:endParaRPr kumimoji="1" lang="ja-JP" altLang="en-US"/>
          </a:p>
        </p:txBody>
      </p:sp>
    </p:spTree>
    <p:extLst>
      <p:ext uri="{BB962C8B-B14F-4D97-AF65-F5344CB8AC3E}">
        <p14:creationId xmlns:p14="http://schemas.microsoft.com/office/powerpoint/2010/main" val="17018420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1481637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3307667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39030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4699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524639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81768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307769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69842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41486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3977514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B3C2D7-63DE-4F2C-916D-350791F51BA9}" type="datetimeFigureOut">
              <a:rPr kumimoji="1" lang="ja-JP" altLang="en-US" smtClean="0"/>
              <a:t>2024/12/9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1957890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2B3C2D7-63DE-4F2C-916D-350791F51BA9}" type="datetimeFigureOut">
              <a:rPr kumimoji="1" lang="ja-JP" altLang="en-US" smtClean="0"/>
              <a:t>2024/12/9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4176180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A3995F56-969E-4FCD-9039-D3AF6AC92909}"/>
              </a:ext>
            </a:extLst>
          </p:cNvPr>
          <p:cNvSpPr/>
          <p:nvPr/>
        </p:nvSpPr>
        <p:spPr>
          <a:xfrm>
            <a:off x="12532" y="0"/>
            <a:ext cx="6845468" cy="9906000"/>
          </a:xfrm>
          <a:prstGeom prst="rect">
            <a:avLst/>
          </a:prstGeom>
          <a:pattFill prst="pct20">
            <a:fgClr>
              <a:srgbClr val="00B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0208AF8E-CA23-4302-AF90-A031A54B32B8}"/>
              </a:ext>
            </a:extLst>
          </p:cNvPr>
          <p:cNvSpPr/>
          <p:nvPr/>
        </p:nvSpPr>
        <p:spPr>
          <a:xfrm>
            <a:off x="160642" y="119807"/>
            <a:ext cx="6588177" cy="96351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a:t>/</a:t>
            </a:r>
            <a:endParaRPr kumimoji="1" lang="ja-JP" altLang="en-US"/>
          </a:p>
        </p:txBody>
      </p:sp>
      <p:sp>
        <p:nvSpPr>
          <p:cNvPr id="25" name="四角形: 角を丸くする 24">
            <a:extLst>
              <a:ext uri="{FF2B5EF4-FFF2-40B4-BE49-F238E27FC236}">
                <a16:creationId xmlns:a16="http://schemas.microsoft.com/office/drawing/2014/main" id="{5EE2A3B8-45D3-4309-95E6-A883B25AE133}"/>
              </a:ext>
            </a:extLst>
          </p:cNvPr>
          <p:cNvSpPr/>
          <p:nvPr/>
        </p:nvSpPr>
        <p:spPr>
          <a:xfrm>
            <a:off x="3663208" y="9434043"/>
            <a:ext cx="2212580" cy="287413"/>
          </a:xfrm>
          <a:prstGeom prst="roundRect">
            <a:avLst>
              <a:gd name="adj" fmla="val 23501"/>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a:solidFill>
                  <a:schemeClr val="tx1"/>
                </a:solidFill>
              </a:rPr>
              <a:t>電子処方せん</a:t>
            </a:r>
          </a:p>
        </p:txBody>
      </p:sp>
      <p:sp>
        <p:nvSpPr>
          <p:cNvPr id="27" name="四角形: 角を丸くする 26">
            <a:extLst>
              <a:ext uri="{FF2B5EF4-FFF2-40B4-BE49-F238E27FC236}">
                <a16:creationId xmlns:a16="http://schemas.microsoft.com/office/drawing/2014/main" id="{3D13C2BA-7B33-4E7C-812F-F6A279D341CD}"/>
              </a:ext>
            </a:extLst>
          </p:cNvPr>
          <p:cNvSpPr/>
          <p:nvPr/>
        </p:nvSpPr>
        <p:spPr>
          <a:xfrm>
            <a:off x="5939941" y="9434043"/>
            <a:ext cx="532605" cy="287413"/>
          </a:xfrm>
          <a:prstGeom prst="roundRect">
            <a:avLst>
              <a:gd name="adj" fmla="val 235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rPr>
              <a:t>検索</a:t>
            </a:r>
          </a:p>
        </p:txBody>
      </p:sp>
      <p:sp>
        <p:nvSpPr>
          <p:cNvPr id="28" name="テキスト ボックス 27">
            <a:extLst>
              <a:ext uri="{FF2B5EF4-FFF2-40B4-BE49-F238E27FC236}">
                <a16:creationId xmlns:a16="http://schemas.microsoft.com/office/drawing/2014/main" id="{7BAE7DDF-379A-4C22-A90D-042FF59F61FA}"/>
              </a:ext>
            </a:extLst>
          </p:cNvPr>
          <p:cNvSpPr txBox="1"/>
          <p:nvPr/>
        </p:nvSpPr>
        <p:spPr>
          <a:xfrm>
            <a:off x="770217" y="9442084"/>
            <a:ext cx="2553396" cy="276999"/>
          </a:xfrm>
          <a:prstGeom prst="rect">
            <a:avLst/>
          </a:prstGeom>
          <a:noFill/>
        </p:spPr>
        <p:txBody>
          <a:bodyPr wrap="square" rtlCol="0">
            <a:spAutoFit/>
          </a:bodyPr>
          <a:lstStyle/>
          <a:p>
            <a:r>
              <a:rPr kumimoji="1" lang="ja-JP" altLang="en-US" sz="1200" u="sng">
                <a:latin typeface="Meiryo UI" panose="020B0604030504040204" pitchFamily="50" charset="-128"/>
                <a:ea typeface="Meiryo UI" panose="020B0604030504040204" pitchFamily="50" charset="-128"/>
              </a:rPr>
              <a:t>電子処方せんについて詳しくはこちら</a:t>
            </a:r>
          </a:p>
        </p:txBody>
      </p:sp>
      <p:sp>
        <p:nvSpPr>
          <p:cNvPr id="8" name="吹き出し: 円形 7">
            <a:extLst>
              <a:ext uri="{FF2B5EF4-FFF2-40B4-BE49-F238E27FC236}">
                <a16:creationId xmlns:a16="http://schemas.microsoft.com/office/drawing/2014/main" id="{7D7962A2-B789-4082-B166-290B21DE3647}"/>
              </a:ext>
            </a:extLst>
          </p:cNvPr>
          <p:cNvSpPr/>
          <p:nvPr/>
        </p:nvSpPr>
        <p:spPr>
          <a:xfrm>
            <a:off x="180974" y="189314"/>
            <a:ext cx="1084740" cy="858839"/>
          </a:xfrm>
          <a:prstGeom prst="wedgeEllipseCallout">
            <a:avLst>
              <a:gd name="adj1" fmla="val 42948"/>
              <a:gd name="adj2" fmla="val 45754"/>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a:t>当院</a:t>
            </a:r>
            <a:r>
              <a:rPr kumimoji="1" lang="ja-JP" altLang="en-US" sz="1400" b="1"/>
              <a:t>では</a:t>
            </a:r>
            <a:endParaRPr kumimoji="1" lang="ja-JP" altLang="en-US" b="1"/>
          </a:p>
        </p:txBody>
      </p:sp>
      <p:sp>
        <p:nvSpPr>
          <p:cNvPr id="9" name="四角形: 角を丸くする 8">
            <a:extLst>
              <a:ext uri="{FF2B5EF4-FFF2-40B4-BE49-F238E27FC236}">
                <a16:creationId xmlns:a16="http://schemas.microsoft.com/office/drawing/2014/main" id="{B89E58AC-3875-4354-8021-105DA9624A5C}"/>
              </a:ext>
            </a:extLst>
          </p:cNvPr>
          <p:cNvSpPr/>
          <p:nvPr/>
        </p:nvSpPr>
        <p:spPr>
          <a:xfrm>
            <a:off x="449400" y="1319252"/>
            <a:ext cx="5959199" cy="462407"/>
          </a:xfrm>
          <a:prstGeom prst="roundRect">
            <a:avLst/>
          </a:prstGeom>
          <a:solidFill>
            <a:srgbClr val="00B050"/>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a:t>　 </a:t>
            </a:r>
            <a:r>
              <a:rPr kumimoji="1" lang="ja-JP" altLang="en-US" b="1"/>
              <a:t>電子処方せん</a:t>
            </a:r>
            <a:r>
              <a:rPr kumimoji="1" lang="ja-JP" altLang="en-US" sz="1400" b="1"/>
              <a:t>って</a:t>
            </a:r>
            <a:r>
              <a:rPr kumimoji="1" lang="ja-JP" altLang="en-US" b="1"/>
              <a:t>なに？</a:t>
            </a:r>
          </a:p>
        </p:txBody>
      </p:sp>
      <p:sp>
        <p:nvSpPr>
          <p:cNvPr id="35" name="四角形: 角を丸くする 34">
            <a:extLst>
              <a:ext uri="{FF2B5EF4-FFF2-40B4-BE49-F238E27FC236}">
                <a16:creationId xmlns:a16="http://schemas.microsoft.com/office/drawing/2014/main" id="{99600326-EF88-41A1-B575-172ACF7DCBE3}"/>
              </a:ext>
            </a:extLst>
          </p:cNvPr>
          <p:cNvSpPr/>
          <p:nvPr/>
        </p:nvSpPr>
        <p:spPr>
          <a:xfrm>
            <a:off x="449400" y="1301119"/>
            <a:ext cx="5959199" cy="1230030"/>
          </a:xfrm>
          <a:prstGeom prst="roundRect">
            <a:avLst>
              <a:gd name="adj" fmla="val 9449"/>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Group 128">
            <a:extLst>
              <a:ext uri="{FF2B5EF4-FFF2-40B4-BE49-F238E27FC236}">
                <a16:creationId xmlns:a16="http://schemas.microsoft.com/office/drawing/2014/main" id="{6FF286D4-947A-49B6-9CC0-B467745BECE9}"/>
              </a:ext>
            </a:extLst>
          </p:cNvPr>
          <p:cNvGrpSpPr>
            <a:grpSpLocks noChangeAspect="1"/>
          </p:cNvGrpSpPr>
          <p:nvPr/>
        </p:nvGrpSpPr>
        <p:grpSpPr bwMode="auto">
          <a:xfrm>
            <a:off x="519372" y="1352835"/>
            <a:ext cx="277642" cy="317835"/>
            <a:chOff x="1398" y="2998"/>
            <a:chExt cx="373" cy="427"/>
          </a:xfrm>
          <a:solidFill>
            <a:schemeClr val="bg1"/>
          </a:solidFill>
        </p:grpSpPr>
        <p:sp>
          <p:nvSpPr>
            <p:cNvPr id="37" name="Freeform 129">
              <a:extLst>
                <a:ext uri="{FF2B5EF4-FFF2-40B4-BE49-F238E27FC236}">
                  <a16:creationId xmlns:a16="http://schemas.microsoft.com/office/drawing/2014/main" id="{04555AE5-E556-4EB3-B701-D6108BE26F1C}"/>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38" name="Freeform 130">
              <a:extLst>
                <a:ext uri="{FF2B5EF4-FFF2-40B4-BE49-F238E27FC236}">
                  <a16:creationId xmlns:a16="http://schemas.microsoft.com/office/drawing/2014/main" id="{F47BBEA3-D597-4339-9D2C-C1ADA21B9918}"/>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39" name="Freeform 131">
              <a:extLst>
                <a:ext uri="{FF2B5EF4-FFF2-40B4-BE49-F238E27FC236}">
                  <a16:creationId xmlns:a16="http://schemas.microsoft.com/office/drawing/2014/main" id="{4A02AB42-6211-4B5C-8737-F2D9783E064F}"/>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1" name="Freeform 132">
              <a:extLst>
                <a:ext uri="{FF2B5EF4-FFF2-40B4-BE49-F238E27FC236}">
                  <a16:creationId xmlns:a16="http://schemas.microsoft.com/office/drawing/2014/main" id="{368E7236-1155-411F-B9F3-3CCA6E2B71C0}"/>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2" name="Freeform 133">
              <a:extLst>
                <a:ext uri="{FF2B5EF4-FFF2-40B4-BE49-F238E27FC236}">
                  <a16:creationId xmlns:a16="http://schemas.microsoft.com/office/drawing/2014/main" id="{6CC561EB-7AC1-4277-A7AD-346CD679096C}"/>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3" name="Freeform 134">
              <a:extLst>
                <a:ext uri="{FF2B5EF4-FFF2-40B4-BE49-F238E27FC236}">
                  <a16:creationId xmlns:a16="http://schemas.microsoft.com/office/drawing/2014/main" id="{18F39902-6961-4A8F-874F-BDC5CE85EE1C}"/>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7" name="Freeform 135">
              <a:extLst>
                <a:ext uri="{FF2B5EF4-FFF2-40B4-BE49-F238E27FC236}">
                  <a16:creationId xmlns:a16="http://schemas.microsoft.com/office/drawing/2014/main" id="{766E3671-0293-4470-9DCA-07081B49AABF}"/>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8" name="Freeform 136">
              <a:extLst>
                <a:ext uri="{FF2B5EF4-FFF2-40B4-BE49-F238E27FC236}">
                  <a16:creationId xmlns:a16="http://schemas.microsoft.com/office/drawing/2014/main" id="{03345F19-7351-4B4C-9C6D-85E96A649138}"/>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9" name="Freeform 137">
              <a:extLst>
                <a:ext uri="{FF2B5EF4-FFF2-40B4-BE49-F238E27FC236}">
                  <a16:creationId xmlns:a16="http://schemas.microsoft.com/office/drawing/2014/main" id="{AB91893E-3A96-4A2E-B51B-85F0544655C7}"/>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0" name="Freeform 138">
              <a:extLst>
                <a:ext uri="{FF2B5EF4-FFF2-40B4-BE49-F238E27FC236}">
                  <a16:creationId xmlns:a16="http://schemas.microsoft.com/office/drawing/2014/main" id="{1481ACC1-2114-4566-B8E0-EB0AA670541C}"/>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1" name="Freeform 139">
              <a:extLst>
                <a:ext uri="{FF2B5EF4-FFF2-40B4-BE49-F238E27FC236}">
                  <a16:creationId xmlns:a16="http://schemas.microsoft.com/office/drawing/2014/main" id="{F6B9AF42-32E4-4C3D-8422-934EF8502781}"/>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2" name="Freeform 140">
              <a:extLst>
                <a:ext uri="{FF2B5EF4-FFF2-40B4-BE49-F238E27FC236}">
                  <a16:creationId xmlns:a16="http://schemas.microsoft.com/office/drawing/2014/main" id="{82305B4D-F0A5-4F21-846A-9C6B453FA18E}"/>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grpSp>
      <p:sp>
        <p:nvSpPr>
          <p:cNvPr id="54" name="正方形/長方形 53">
            <a:extLst>
              <a:ext uri="{FF2B5EF4-FFF2-40B4-BE49-F238E27FC236}">
                <a16:creationId xmlns:a16="http://schemas.microsoft.com/office/drawing/2014/main" id="{D9AFC098-F188-4004-9BB6-7E0865EDA4E7}"/>
              </a:ext>
            </a:extLst>
          </p:cNvPr>
          <p:cNvSpPr/>
          <p:nvPr/>
        </p:nvSpPr>
        <p:spPr>
          <a:xfrm>
            <a:off x="545424" y="1826944"/>
            <a:ext cx="5694955" cy="646331"/>
          </a:xfrm>
          <a:prstGeom prst="rect">
            <a:avLst/>
          </a:prstGeom>
        </p:spPr>
        <p:txBody>
          <a:bodyPr wrap="square">
            <a:spAutoFit/>
          </a:bodyPr>
          <a:lstStyle/>
          <a:p>
            <a:r>
              <a:rPr lang="ja-JP" altLang="en-US" b="1">
                <a:latin typeface="游ゴシック Medium" panose="020B0500000000000000" pitchFamily="50" charset="-128"/>
                <a:ea typeface="游ゴシック Medium" panose="020B0500000000000000" pitchFamily="50" charset="-128"/>
              </a:rPr>
              <a:t>電子処方せん</a:t>
            </a:r>
            <a:r>
              <a:rPr lang="ja-JP" altLang="en-US" sz="1400">
                <a:latin typeface="游ゴシック Medium" panose="020B0500000000000000" pitchFamily="50" charset="-128"/>
                <a:ea typeface="游ゴシック Medium" panose="020B0500000000000000" pitchFamily="50" charset="-128"/>
              </a:rPr>
              <a:t>とは、これまで紙で発行していた</a:t>
            </a:r>
            <a:r>
              <a:rPr lang="ja-JP" altLang="en-US" b="1">
                <a:latin typeface="游ゴシック Medium" panose="020B0500000000000000" pitchFamily="50" charset="-128"/>
                <a:ea typeface="游ゴシック Medium" panose="020B0500000000000000" pitchFamily="50" charset="-128"/>
              </a:rPr>
              <a:t>処方せん</a:t>
            </a:r>
            <a:r>
              <a:rPr lang="ja-JP" altLang="en-US" sz="1400">
                <a:latin typeface="游ゴシック Medium" panose="020B0500000000000000" pitchFamily="50" charset="-128"/>
                <a:ea typeface="游ゴシック Medium" panose="020B0500000000000000" pitchFamily="50" charset="-128"/>
              </a:rPr>
              <a:t>を</a:t>
            </a:r>
            <a:br>
              <a:rPr lang="en-US" altLang="ja-JP" sz="1400">
                <a:latin typeface="游ゴシック Medium" panose="020B0500000000000000" pitchFamily="50" charset="-128"/>
                <a:ea typeface="游ゴシック Medium" panose="020B0500000000000000" pitchFamily="50" charset="-128"/>
              </a:rPr>
            </a:br>
            <a:r>
              <a:rPr lang="ja-JP" altLang="en-US" b="1">
                <a:latin typeface="游ゴシック Medium" panose="020B0500000000000000" pitchFamily="50" charset="-128"/>
                <a:ea typeface="游ゴシック Medium" panose="020B0500000000000000" pitchFamily="50" charset="-128"/>
              </a:rPr>
              <a:t>電子化</a:t>
            </a:r>
            <a:r>
              <a:rPr lang="ja-JP" altLang="en-US" sz="1400">
                <a:latin typeface="游ゴシック Medium" panose="020B0500000000000000" pitchFamily="50" charset="-128"/>
                <a:ea typeface="游ゴシック Medium" panose="020B0500000000000000" pitchFamily="50" charset="-128"/>
              </a:rPr>
              <a:t>したものです。</a:t>
            </a:r>
            <a:endParaRPr lang="en-US" altLang="ja-JP" sz="1400">
              <a:latin typeface="游ゴシック Medium" panose="020B0500000000000000" pitchFamily="50" charset="-128"/>
              <a:ea typeface="游ゴシック Medium" panose="020B0500000000000000" pitchFamily="50" charset="-128"/>
            </a:endParaRPr>
          </a:p>
        </p:txBody>
      </p:sp>
      <p:sp>
        <p:nvSpPr>
          <p:cNvPr id="55" name="四角形: 角を丸くする 54">
            <a:extLst>
              <a:ext uri="{FF2B5EF4-FFF2-40B4-BE49-F238E27FC236}">
                <a16:creationId xmlns:a16="http://schemas.microsoft.com/office/drawing/2014/main" id="{11799533-13DA-4BE8-B569-31B85772A058}"/>
              </a:ext>
            </a:extLst>
          </p:cNvPr>
          <p:cNvSpPr/>
          <p:nvPr/>
        </p:nvSpPr>
        <p:spPr>
          <a:xfrm>
            <a:off x="449400" y="2575099"/>
            <a:ext cx="5959199" cy="462407"/>
          </a:xfrm>
          <a:prstGeom prst="roundRect">
            <a:avLst/>
          </a:prstGeom>
          <a:solidFill>
            <a:srgbClr val="00B050"/>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a:t>　 </a:t>
            </a:r>
            <a:r>
              <a:rPr kumimoji="1" lang="ja-JP" altLang="en-US" b="1"/>
              <a:t>電子処方せん</a:t>
            </a:r>
            <a:r>
              <a:rPr kumimoji="1" lang="ja-JP" altLang="en-US" sz="1400" b="1"/>
              <a:t>って</a:t>
            </a:r>
            <a:r>
              <a:rPr kumimoji="1" lang="ja-JP" altLang="en-US" b="1"/>
              <a:t>どう使うの？</a:t>
            </a:r>
          </a:p>
        </p:txBody>
      </p:sp>
      <p:sp>
        <p:nvSpPr>
          <p:cNvPr id="56" name="四角形: 角を丸くする 55">
            <a:extLst>
              <a:ext uri="{FF2B5EF4-FFF2-40B4-BE49-F238E27FC236}">
                <a16:creationId xmlns:a16="http://schemas.microsoft.com/office/drawing/2014/main" id="{317E828C-ACE2-49AD-8D13-448D727E4D85}"/>
              </a:ext>
            </a:extLst>
          </p:cNvPr>
          <p:cNvSpPr/>
          <p:nvPr/>
        </p:nvSpPr>
        <p:spPr>
          <a:xfrm>
            <a:off x="449400" y="2696221"/>
            <a:ext cx="5959199" cy="2358157"/>
          </a:xfrm>
          <a:prstGeom prst="roundRect">
            <a:avLst>
              <a:gd name="adj" fmla="val 9449"/>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7" name="Group 128">
            <a:extLst>
              <a:ext uri="{FF2B5EF4-FFF2-40B4-BE49-F238E27FC236}">
                <a16:creationId xmlns:a16="http://schemas.microsoft.com/office/drawing/2014/main" id="{A4156B72-94F8-4357-BA14-16F14FD0A4B2}"/>
              </a:ext>
            </a:extLst>
          </p:cNvPr>
          <p:cNvGrpSpPr>
            <a:grpSpLocks noChangeAspect="1"/>
          </p:cNvGrpSpPr>
          <p:nvPr/>
        </p:nvGrpSpPr>
        <p:grpSpPr bwMode="auto">
          <a:xfrm>
            <a:off x="519372" y="2747939"/>
            <a:ext cx="277642" cy="317835"/>
            <a:chOff x="1398" y="2998"/>
            <a:chExt cx="373" cy="427"/>
          </a:xfrm>
          <a:solidFill>
            <a:schemeClr val="bg1"/>
          </a:solidFill>
        </p:grpSpPr>
        <p:sp>
          <p:nvSpPr>
            <p:cNvPr id="58" name="Freeform 129">
              <a:extLst>
                <a:ext uri="{FF2B5EF4-FFF2-40B4-BE49-F238E27FC236}">
                  <a16:creationId xmlns:a16="http://schemas.microsoft.com/office/drawing/2014/main" id="{CA51C6D5-D18D-4F43-815B-E00B0B8B3CBB}"/>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9" name="Freeform 130">
              <a:extLst>
                <a:ext uri="{FF2B5EF4-FFF2-40B4-BE49-F238E27FC236}">
                  <a16:creationId xmlns:a16="http://schemas.microsoft.com/office/drawing/2014/main" id="{EADD2E49-CE03-4D0B-BC36-D83DF4C22B82}"/>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0" name="Freeform 131">
              <a:extLst>
                <a:ext uri="{FF2B5EF4-FFF2-40B4-BE49-F238E27FC236}">
                  <a16:creationId xmlns:a16="http://schemas.microsoft.com/office/drawing/2014/main" id="{DE384BD8-9A7D-4D15-A8A9-50220AAF8C16}"/>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1" name="Freeform 132">
              <a:extLst>
                <a:ext uri="{FF2B5EF4-FFF2-40B4-BE49-F238E27FC236}">
                  <a16:creationId xmlns:a16="http://schemas.microsoft.com/office/drawing/2014/main" id="{D24AEAD8-86BB-4468-87AB-55776C644ADA}"/>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2" name="Freeform 133">
              <a:extLst>
                <a:ext uri="{FF2B5EF4-FFF2-40B4-BE49-F238E27FC236}">
                  <a16:creationId xmlns:a16="http://schemas.microsoft.com/office/drawing/2014/main" id="{4BEDBAF0-2994-4228-BDB5-5E243E2D9B75}"/>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5" name="Freeform 134">
              <a:extLst>
                <a:ext uri="{FF2B5EF4-FFF2-40B4-BE49-F238E27FC236}">
                  <a16:creationId xmlns:a16="http://schemas.microsoft.com/office/drawing/2014/main" id="{0F93F3A1-0ADC-4CE8-BFC8-DFA478B222D5}"/>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6" name="Freeform 135">
              <a:extLst>
                <a:ext uri="{FF2B5EF4-FFF2-40B4-BE49-F238E27FC236}">
                  <a16:creationId xmlns:a16="http://schemas.microsoft.com/office/drawing/2014/main" id="{F0A15C42-7501-4A9B-BDA8-DB66D19E2DB8}"/>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7" name="Freeform 136">
              <a:extLst>
                <a:ext uri="{FF2B5EF4-FFF2-40B4-BE49-F238E27FC236}">
                  <a16:creationId xmlns:a16="http://schemas.microsoft.com/office/drawing/2014/main" id="{CCE00F75-E72F-4FAD-9020-FA6433559D2A}"/>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8" name="Freeform 137">
              <a:extLst>
                <a:ext uri="{FF2B5EF4-FFF2-40B4-BE49-F238E27FC236}">
                  <a16:creationId xmlns:a16="http://schemas.microsoft.com/office/drawing/2014/main" id="{36349829-1512-436A-9C48-A9CCC86C6FBC}"/>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70" name="Freeform 138">
              <a:extLst>
                <a:ext uri="{FF2B5EF4-FFF2-40B4-BE49-F238E27FC236}">
                  <a16:creationId xmlns:a16="http://schemas.microsoft.com/office/drawing/2014/main" id="{47C3D1AB-653D-4F3D-9D5B-DFF68829305E}"/>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73" name="Freeform 139">
              <a:extLst>
                <a:ext uri="{FF2B5EF4-FFF2-40B4-BE49-F238E27FC236}">
                  <a16:creationId xmlns:a16="http://schemas.microsoft.com/office/drawing/2014/main" id="{36DE52F2-ACA8-4582-9B66-C23679B0DC97}"/>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75" name="Freeform 140">
              <a:extLst>
                <a:ext uri="{FF2B5EF4-FFF2-40B4-BE49-F238E27FC236}">
                  <a16:creationId xmlns:a16="http://schemas.microsoft.com/office/drawing/2014/main" id="{3D7B706C-9547-4489-9920-0859A3A07009}"/>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grpSp>
      <p:grpSp>
        <p:nvGrpSpPr>
          <p:cNvPr id="78" name="Group 83">
            <a:extLst>
              <a:ext uri="{FF2B5EF4-FFF2-40B4-BE49-F238E27FC236}">
                <a16:creationId xmlns:a16="http://schemas.microsoft.com/office/drawing/2014/main" id="{A42D1373-C064-495E-9C12-09E60D67527A}"/>
              </a:ext>
            </a:extLst>
          </p:cNvPr>
          <p:cNvGrpSpPr>
            <a:grpSpLocks noChangeAspect="1"/>
          </p:cNvGrpSpPr>
          <p:nvPr/>
        </p:nvGrpSpPr>
        <p:grpSpPr bwMode="auto">
          <a:xfrm>
            <a:off x="651122" y="5202253"/>
            <a:ext cx="516174" cy="513760"/>
            <a:chOff x="2592" y="1887"/>
            <a:chExt cx="428" cy="426"/>
          </a:xfrm>
          <a:solidFill>
            <a:srgbClr val="00B050"/>
          </a:solidFill>
        </p:grpSpPr>
        <p:sp>
          <p:nvSpPr>
            <p:cNvPr id="79" name="Freeform 84">
              <a:extLst>
                <a:ext uri="{FF2B5EF4-FFF2-40B4-BE49-F238E27FC236}">
                  <a16:creationId xmlns:a16="http://schemas.microsoft.com/office/drawing/2014/main" id="{71AFFC9C-315E-41A5-9EDC-BF53C7F5B4F5}"/>
                </a:ext>
              </a:extLst>
            </p:cNvPr>
            <p:cNvSpPr>
              <a:spLocks/>
            </p:cNvSpPr>
            <p:nvPr/>
          </p:nvSpPr>
          <p:spPr bwMode="auto">
            <a:xfrm>
              <a:off x="2592" y="1887"/>
              <a:ext cx="427" cy="426"/>
            </a:xfrm>
            <a:custGeom>
              <a:avLst/>
              <a:gdLst>
                <a:gd name="T0" fmla="*/ 144 w 288"/>
                <a:gd name="T1" fmla="*/ 288 h 288"/>
                <a:gd name="T2" fmla="*/ 0 w 288"/>
                <a:gd name="T3" fmla="*/ 144 h 288"/>
                <a:gd name="T4" fmla="*/ 144 w 288"/>
                <a:gd name="T5" fmla="*/ 0 h 288"/>
                <a:gd name="T6" fmla="*/ 288 w 288"/>
                <a:gd name="T7" fmla="*/ 144 h 288"/>
                <a:gd name="T8" fmla="*/ 282 w 288"/>
                <a:gd name="T9" fmla="*/ 150 h 288"/>
                <a:gd name="T10" fmla="*/ 276 w 288"/>
                <a:gd name="T11" fmla="*/ 144 h 288"/>
                <a:gd name="T12" fmla="*/ 144 w 288"/>
                <a:gd name="T13" fmla="*/ 12 h 288"/>
                <a:gd name="T14" fmla="*/ 12 w 288"/>
                <a:gd name="T15" fmla="*/ 144 h 288"/>
                <a:gd name="T16" fmla="*/ 144 w 288"/>
                <a:gd name="T17" fmla="*/ 276 h 288"/>
                <a:gd name="T18" fmla="*/ 150 w 288"/>
                <a:gd name="T19" fmla="*/ 282 h 288"/>
                <a:gd name="T20" fmla="*/ 144 w 288"/>
                <a:gd name="T21" fmla="*/ 28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 h="288">
                  <a:moveTo>
                    <a:pt x="144" y="288"/>
                  </a:moveTo>
                  <a:cubicBezTo>
                    <a:pt x="65" y="288"/>
                    <a:pt x="0" y="224"/>
                    <a:pt x="0" y="144"/>
                  </a:cubicBezTo>
                  <a:cubicBezTo>
                    <a:pt x="0" y="65"/>
                    <a:pt x="65" y="0"/>
                    <a:pt x="144" y="0"/>
                  </a:cubicBezTo>
                  <a:cubicBezTo>
                    <a:pt x="223" y="0"/>
                    <a:pt x="288" y="65"/>
                    <a:pt x="288" y="144"/>
                  </a:cubicBezTo>
                  <a:cubicBezTo>
                    <a:pt x="288" y="148"/>
                    <a:pt x="285" y="150"/>
                    <a:pt x="282" y="150"/>
                  </a:cubicBezTo>
                  <a:cubicBezTo>
                    <a:pt x="279" y="150"/>
                    <a:pt x="276" y="148"/>
                    <a:pt x="276" y="144"/>
                  </a:cubicBezTo>
                  <a:cubicBezTo>
                    <a:pt x="276" y="71"/>
                    <a:pt x="217" y="12"/>
                    <a:pt x="144" y="12"/>
                  </a:cubicBezTo>
                  <a:cubicBezTo>
                    <a:pt x="71" y="12"/>
                    <a:pt x="12" y="71"/>
                    <a:pt x="12" y="144"/>
                  </a:cubicBezTo>
                  <a:cubicBezTo>
                    <a:pt x="12" y="217"/>
                    <a:pt x="71" y="276"/>
                    <a:pt x="144" y="276"/>
                  </a:cubicBezTo>
                  <a:cubicBezTo>
                    <a:pt x="147" y="276"/>
                    <a:pt x="150" y="279"/>
                    <a:pt x="150" y="282"/>
                  </a:cubicBezTo>
                  <a:cubicBezTo>
                    <a:pt x="150" y="286"/>
                    <a:pt x="147" y="288"/>
                    <a:pt x="144" y="288"/>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0" name="Freeform 85">
              <a:extLst>
                <a:ext uri="{FF2B5EF4-FFF2-40B4-BE49-F238E27FC236}">
                  <a16:creationId xmlns:a16="http://schemas.microsoft.com/office/drawing/2014/main" id="{5BF0C099-B4DE-481F-B4B5-CF6183281307}"/>
                </a:ext>
              </a:extLst>
            </p:cNvPr>
            <p:cNvSpPr>
              <a:spLocks noEditPoints="1"/>
            </p:cNvSpPr>
            <p:nvPr/>
          </p:nvSpPr>
          <p:spPr bwMode="auto">
            <a:xfrm>
              <a:off x="2823" y="2118"/>
              <a:ext cx="153" cy="154"/>
            </a:xfrm>
            <a:custGeom>
              <a:avLst/>
              <a:gdLst>
                <a:gd name="T0" fmla="*/ 52 w 103"/>
                <a:gd name="T1" fmla="*/ 104 h 104"/>
                <a:gd name="T2" fmla="*/ 0 w 103"/>
                <a:gd name="T3" fmla="*/ 52 h 104"/>
                <a:gd name="T4" fmla="*/ 52 w 103"/>
                <a:gd name="T5" fmla="*/ 0 h 104"/>
                <a:gd name="T6" fmla="*/ 103 w 103"/>
                <a:gd name="T7" fmla="*/ 52 h 104"/>
                <a:gd name="T8" fmla="*/ 52 w 103"/>
                <a:gd name="T9" fmla="*/ 104 h 104"/>
                <a:gd name="T10" fmla="*/ 52 w 103"/>
                <a:gd name="T11" fmla="*/ 12 h 104"/>
                <a:gd name="T12" fmla="*/ 12 w 103"/>
                <a:gd name="T13" fmla="*/ 52 h 104"/>
                <a:gd name="T14" fmla="*/ 52 w 103"/>
                <a:gd name="T15" fmla="*/ 92 h 104"/>
                <a:gd name="T16" fmla="*/ 91 w 103"/>
                <a:gd name="T17" fmla="*/ 52 h 104"/>
                <a:gd name="T18" fmla="*/ 52 w 103"/>
                <a:gd name="T19"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04">
                  <a:moveTo>
                    <a:pt x="52" y="104"/>
                  </a:moveTo>
                  <a:cubicBezTo>
                    <a:pt x="23" y="104"/>
                    <a:pt x="0" y="80"/>
                    <a:pt x="0" y="52"/>
                  </a:cubicBezTo>
                  <a:cubicBezTo>
                    <a:pt x="0" y="23"/>
                    <a:pt x="23" y="0"/>
                    <a:pt x="52" y="0"/>
                  </a:cubicBezTo>
                  <a:cubicBezTo>
                    <a:pt x="80" y="0"/>
                    <a:pt x="103" y="23"/>
                    <a:pt x="103" y="52"/>
                  </a:cubicBezTo>
                  <a:cubicBezTo>
                    <a:pt x="103" y="80"/>
                    <a:pt x="80" y="104"/>
                    <a:pt x="52" y="104"/>
                  </a:cubicBezTo>
                  <a:close/>
                  <a:moveTo>
                    <a:pt x="52" y="12"/>
                  </a:moveTo>
                  <a:cubicBezTo>
                    <a:pt x="30" y="12"/>
                    <a:pt x="12" y="30"/>
                    <a:pt x="12" y="52"/>
                  </a:cubicBezTo>
                  <a:cubicBezTo>
                    <a:pt x="12" y="74"/>
                    <a:pt x="30" y="92"/>
                    <a:pt x="52" y="92"/>
                  </a:cubicBezTo>
                  <a:cubicBezTo>
                    <a:pt x="74" y="92"/>
                    <a:pt x="91" y="74"/>
                    <a:pt x="91" y="52"/>
                  </a:cubicBezTo>
                  <a:cubicBezTo>
                    <a:pt x="91" y="30"/>
                    <a:pt x="74" y="12"/>
                    <a:pt x="52" y="12"/>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1" name="Freeform 86">
              <a:extLst>
                <a:ext uri="{FF2B5EF4-FFF2-40B4-BE49-F238E27FC236}">
                  <a16:creationId xmlns:a16="http://schemas.microsoft.com/office/drawing/2014/main" id="{8A7EF26E-155D-4CAF-A709-C435F7713AB7}"/>
                </a:ext>
              </a:extLst>
            </p:cNvPr>
            <p:cNvSpPr>
              <a:spLocks/>
            </p:cNvSpPr>
            <p:nvPr/>
          </p:nvSpPr>
          <p:spPr bwMode="auto">
            <a:xfrm>
              <a:off x="2937" y="2233"/>
              <a:ext cx="83" cy="80"/>
            </a:xfrm>
            <a:custGeom>
              <a:avLst/>
              <a:gdLst>
                <a:gd name="T0" fmla="*/ 49 w 56"/>
                <a:gd name="T1" fmla="*/ 54 h 54"/>
                <a:gd name="T2" fmla="*/ 45 w 56"/>
                <a:gd name="T3" fmla="*/ 52 h 54"/>
                <a:gd name="T4" fmla="*/ 3 w 56"/>
                <a:gd name="T5" fmla="*/ 10 h 54"/>
                <a:gd name="T6" fmla="*/ 3 w 56"/>
                <a:gd name="T7" fmla="*/ 2 h 54"/>
                <a:gd name="T8" fmla="*/ 11 w 56"/>
                <a:gd name="T9" fmla="*/ 2 h 54"/>
                <a:gd name="T10" fmla="*/ 53 w 56"/>
                <a:gd name="T11" fmla="*/ 44 h 54"/>
                <a:gd name="T12" fmla="*/ 53 w 56"/>
                <a:gd name="T13" fmla="*/ 52 h 54"/>
                <a:gd name="T14" fmla="*/ 49 w 56"/>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54">
                  <a:moveTo>
                    <a:pt x="49" y="54"/>
                  </a:moveTo>
                  <a:cubicBezTo>
                    <a:pt x="48" y="54"/>
                    <a:pt x="46" y="54"/>
                    <a:pt x="45" y="52"/>
                  </a:cubicBezTo>
                  <a:cubicBezTo>
                    <a:pt x="3" y="10"/>
                    <a:pt x="3" y="10"/>
                    <a:pt x="3" y="10"/>
                  </a:cubicBezTo>
                  <a:cubicBezTo>
                    <a:pt x="0" y="8"/>
                    <a:pt x="0" y="4"/>
                    <a:pt x="3" y="2"/>
                  </a:cubicBezTo>
                  <a:cubicBezTo>
                    <a:pt x="5" y="0"/>
                    <a:pt x="9" y="0"/>
                    <a:pt x="11" y="2"/>
                  </a:cubicBezTo>
                  <a:cubicBezTo>
                    <a:pt x="53" y="44"/>
                    <a:pt x="53" y="44"/>
                    <a:pt x="53" y="44"/>
                  </a:cubicBezTo>
                  <a:cubicBezTo>
                    <a:pt x="56" y="46"/>
                    <a:pt x="56" y="50"/>
                    <a:pt x="53" y="52"/>
                  </a:cubicBezTo>
                  <a:cubicBezTo>
                    <a:pt x="52" y="54"/>
                    <a:pt x="51" y="54"/>
                    <a:pt x="49" y="54"/>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2" name="Freeform 87">
              <a:extLst>
                <a:ext uri="{FF2B5EF4-FFF2-40B4-BE49-F238E27FC236}">
                  <a16:creationId xmlns:a16="http://schemas.microsoft.com/office/drawing/2014/main" id="{F5B9EDD3-814B-4AB0-8AB7-0313AB58E0C5}"/>
                </a:ext>
              </a:extLst>
            </p:cNvPr>
            <p:cNvSpPr>
              <a:spLocks/>
            </p:cNvSpPr>
            <p:nvPr/>
          </p:nvSpPr>
          <p:spPr bwMode="auto">
            <a:xfrm>
              <a:off x="2662" y="1894"/>
              <a:ext cx="213" cy="313"/>
            </a:xfrm>
            <a:custGeom>
              <a:avLst/>
              <a:gdLst>
                <a:gd name="T0" fmla="*/ 67 w 144"/>
                <a:gd name="T1" fmla="*/ 211 h 211"/>
                <a:gd name="T2" fmla="*/ 61 w 144"/>
                <a:gd name="T3" fmla="*/ 205 h 211"/>
                <a:gd name="T4" fmla="*/ 61 w 144"/>
                <a:gd name="T5" fmla="*/ 178 h 211"/>
                <a:gd name="T6" fmla="*/ 3 w 144"/>
                <a:gd name="T7" fmla="*/ 132 h 211"/>
                <a:gd name="T8" fmla="*/ 2 w 144"/>
                <a:gd name="T9" fmla="*/ 124 h 211"/>
                <a:gd name="T10" fmla="*/ 29 w 144"/>
                <a:gd name="T11" fmla="*/ 82 h 211"/>
                <a:gd name="T12" fmla="*/ 34 w 144"/>
                <a:gd name="T13" fmla="*/ 79 h 211"/>
                <a:gd name="T14" fmla="*/ 97 w 144"/>
                <a:gd name="T15" fmla="*/ 79 h 211"/>
                <a:gd name="T16" fmla="*/ 97 w 144"/>
                <a:gd name="T17" fmla="*/ 52 h 211"/>
                <a:gd name="T18" fmla="*/ 82 w 144"/>
                <a:gd name="T19" fmla="*/ 42 h 211"/>
                <a:gd name="T20" fmla="*/ 79 w 144"/>
                <a:gd name="T21" fmla="*/ 37 h 211"/>
                <a:gd name="T22" fmla="*/ 82 w 144"/>
                <a:gd name="T23" fmla="*/ 32 h 211"/>
                <a:gd name="T24" fmla="*/ 134 w 144"/>
                <a:gd name="T25" fmla="*/ 2 h 211"/>
                <a:gd name="T26" fmla="*/ 143 w 144"/>
                <a:gd name="T27" fmla="*/ 4 h 211"/>
                <a:gd name="T28" fmla="*/ 140 w 144"/>
                <a:gd name="T29" fmla="*/ 12 h 211"/>
                <a:gd name="T30" fmla="*/ 96 w 144"/>
                <a:gd name="T31" fmla="*/ 38 h 211"/>
                <a:gd name="T32" fmla="*/ 106 w 144"/>
                <a:gd name="T33" fmla="*/ 44 h 211"/>
                <a:gd name="T34" fmla="*/ 109 w 144"/>
                <a:gd name="T35" fmla="*/ 49 h 211"/>
                <a:gd name="T36" fmla="*/ 109 w 144"/>
                <a:gd name="T37" fmla="*/ 85 h 211"/>
                <a:gd name="T38" fmla="*/ 103 w 144"/>
                <a:gd name="T39" fmla="*/ 91 h 211"/>
                <a:gd name="T40" fmla="*/ 37 w 144"/>
                <a:gd name="T41" fmla="*/ 91 h 211"/>
                <a:gd name="T42" fmla="*/ 15 w 144"/>
                <a:gd name="T43" fmla="*/ 126 h 211"/>
                <a:gd name="T44" fmla="*/ 71 w 144"/>
                <a:gd name="T45" fmla="*/ 171 h 211"/>
                <a:gd name="T46" fmla="*/ 73 w 144"/>
                <a:gd name="T47" fmla="*/ 175 h 211"/>
                <a:gd name="T48" fmla="*/ 73 w 144"/>
                <a:gd name="T49" fmla="*/ 205 h 211"/>
                <a:gd name="T50" fmla="*/ 67 w 144"/>
                <a:gd name="T51" fmla="*/ 21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4" h="211">
                  <a:moveTo>
                    <a:pt x="67" y="211"/>
                  </a:moveTo>
                  <a:cubicBezTo>
                    <a:pt x="64" y="211"/>
                    <a:pt x="61" y="209"/>
                    <a:pt x="61" y="205"/>
                  </a:cubicBezTo>
                  <a:cubicBezTo>
                    <a:pt x="61" y="178"/>
                    <a:pt x="61" y="178"/>
                    <a:pt x="61" y="178"/>
                  </a:cubicBezTo>
                  <a:cubicBezTo>
                    <a:pt x="3" y="132"/>
                    <a:pt x="3" y="132"/>
                    <a:pt x="3" y="132"/>
                  </a:cubicBezTo>
                  <a:cubicBezTo>
                    <a:pt x="1" y="130"/>
                    <a:pt x="0" y="127"/>
                    <a:pt x="2" y="124"/>
                  </a:cubicBezTo>
                  <a:cubicBezTo>
                    <a:pt x="29" y="82"/>
                    <a:pt x="29" y="82"/>
                    <a:pt x="29" y="82"/>
                  </a:cubicBezTo>
                  <a:cubicBezTo>
                    <a:pt x="30" y="80"/>
                    <a:pt x="32" y="79"/>
                    <a:pt x="34" y="79"/>
                  </a:cubicBezTo>
                  <a:cubicBezTo>
                    <a:pt x="97" y="79"/>
                    <a:pt x="97" y="79"/>
                    <a:pt x="97" y="79"/>
                  </a:cubicBezTo>
                  <a:cubicBezTo>
                    <a:pt x="97" y="52"/>
                    <a:pt x="97" y="52"/>
                    <a:pt x="97" y="52"/>
                  </a:cubicBezTo>
                  <a:cubicBezTo>
                    <a:pt x="82" y="42"/>
                    <a:pt x="82" y="42"/>
                    <a:pt x="82" y="42"/>
                  </a:cubicBezTo>
                  <a:cubicBezTo>
                    <a:pt x="80" y="41"/>
                    <a:pt x="79" y="39"/>
                    <a:pt x="79" y="37"/>
                  </a:cubicBezTo>
                  <a:cubicBezTo>
                    <a:pt x="79" y="35"/>
                    <a:pt x="80" y="33"/>
                    <a:pt x="82" y="32"/>
                  </a:cubicBezTo>
                  <a:cubicBezTo>
                    <a:pt x="134" y="2"/>
                    <a:pt x="134" y="2"/>
                    <a:pt x="134" y="2"/>
                  </a:cubicBezTo>
                  <a:cubicBezTo>
                    <a:pt x="137" y="0"/>
                    <a:pt x="141" y="1"/>
                    <a:pt x="143" y="4"/>
                  </a:cubicBezTo>
                  <a:cubicBezTo>
                    <a:pt x="144" y="7"/>
                    <a:pt x="143" y="11"/>
                    <a:pt x="140" y="12"/>
                  </a:cubicBezTo>
                  <a:cubicBezTo>
                    <a:pt x="96" y="38"/>
                    <a:pt x="96" y="38"/>
                    <a:pt x="96" y="38"/>
                  </a:cubicBezTo>
                  <a:cubicBezTo>
                    <a:pt x="106" y="44"/>
                    <a:pt x="106" y="44"/>
                    <a:pt x="106" y="44"/>
                  </a:cubicBezTo>
                  <a:cubicBezTo>
                    <a:pt x="108" y="45"/>
                    <a:pt x="109" y="47"/>
                    <a:pt x="109" y="49"/>
                  </a:cubicBezTo>
                  <a:cubicBezTo>
                    <a:pt x="109" y="85"/>
                    <a:pt x="109" y="85"/>
                    <a:pt x="109" y="85"/>
                  </a:cubicBezTo>
                  <a:cubicBezTo>
                    <a:pt x="109" y="89"/>
                    <a:pt x="106" y="91"/>
                    <a:pt x="103" y="91"/>
                  </a:cubicBezTo>
                  <a:cubicBezTo>
                    <a:pt x="37" y="91"/>
                    <a:pt x="37" y="91"/>
                    <a:pt x="37" y="91"/>
                  </a:cubicBezTo>
                  <a:cubicBezTo>
                    <a:pt x="15" y="126"/>
                    <a:pt x="15" y="126"/>
                    <a:pt x="15" y="126"/>
                  </a:cubicBezTo>
                  <a:cubicBezTo>
                    <a:pt x="71" y="171"/>
                    <a:pt x="71" y="171"/>
                    <a:pt x="71" y="171"/>
                  </a:cubicBezTo>
                  <a:cubicBezTo>
                    <a:pt x="72" y="172"/>
                    <a:pt x="73" y="173"/>
                    <a:pt x="73" y="175"/>
                  </a:cubicBezTo>
                  <a:cubicBezTo>
                    <a:pt x="73" y="205"/>
                    <a:pt x="73" y="205"/>
                    <a:pt x="73" y="205"/>
                  </a:cubicBezTo>
                  <a:cubicBezTo>
                    <a:pt x="73" y="209"/>
                    <a:pt x="70" y="211"/>
                    <a:pt x="67" y="211"/>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4" name="Freeform 88">
              <a:extLst>
                <a:ext uri="{FF2B5EF4-FFF2-40B4-BE49-F238E27FC236}">
                  <a16:creationId xmlns:a16="http://schemas.microsoft.com/office/drawing/2014/main" id="{4E4AF201-AC87-4C8E-8F51-0258959796E4}"/>
                </a:ext>
              </a:extLst>
            </p:cNvPr>
            <p:cNvSpPr>
              <a:spLocks/>
            </p:cNvSpPr>
            <p:nvPr/>
          </p:nvSpPr>
          <p:spPr bwMode="auto">
            <a:xfrm>
              <a:off x="2853" y="1952"/>
              <a:ext cx="114" cy="108"/>
            </a:xfrm>
            <a:custGeom>
              <a:avLst/>
              <a:gdLst>
                <a:gd name="T0" fmla="*/ 7 w 77"/>
                <a:gd name="T1" fmla="*/ 73 h 73"/>
                <a:gd name="T2" fmla="*/ 3 w 77"/>
                <a:gd name="T3" fmla="*/ 71 h 73"/>
                <a:gd name="T4" fmla="*/ 3 w 77"/>
                <a:gd name="T5" fmla="*/ 63 h 73"/>
                <a:gd name="T6" fmla="*/ 24 w 77"/>
                <a:gd name="T7" fmla="*/ 42 h 73"/>
                <a:gd name="T8" fmla="*/ 28 w 77"/>
                <a:gd name="T9" fmla="*/ 40 h 73"/>
                <a:gd name="T10" fmla="*/ 45 w 77"/>
                <a:gd name="T11" fmla="*/ 40 h 73"/>
                <a:gd name="T12" fmla="*/ 65 w 77"/>
                <a:gd name="T13" fmla="*/ 4 h 73"/>
                <a:gd name="T14" fmla="*/ 73 w 77"/>
                <a:gd name="T15" fmla="*/ 2 h 73"/>
                <a:gd name="T16" fmla="*/ 75 w 77"/>
                <a:gd name="T17" fmla="*/ 10 h 73"/>
                <a:gd name="T18" fmla="*/ 54 w 77"/>
                <a:gd name="T19" fmla="*/ 49 h 73"/>
                <a:gd name="T20" fmla="*/ 49 w 77"/>
                <a:gd name="T21" fmla="*/ 52 h 73"/>
                <a:gd name="T22" fmla="*/ 31 w 77"/>
                <a:gd name="T23" fmla="*/ 52 h 73"/>
                <a:gd name="T24" fmla="*/ 11 w 77"/>
                <a:gd name="T25" fmla="*/ 71 h 73"/>
                <a:gd name="T26" fmla="*/ 7 w 77"/>
                <a:gd name="T27"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 h="73">
                  <a:moveTo>
                    <a:pt x="7" y="73"/>
                  </a:moveTo>
                  <a:cubicBezTo>
                    <a:pt x="6" y="73"/>
                    <a:pt x="4" y="73"/>
                    <a:pt x="3" y="71"/>
                  </a:cubicBezTo>
                  <a:cubicBezTo>
                    <a:pt x="0" y="69"/>
                    <a:pt x="0" y="65"/>
                    <a:pt x="3" y="63"/>
                  </a:cubicBezTo>
                  <a:cubicBezTo>
                    <a:pt x="24" y="42"/>
                    <a:pt x="24" y="42"/>
                    <a:pt x="24" y="42"/>
                  </a:cubicBezTo>
                  <a:cubicBezTo>
                    <a:pt x="25" y="41"/>
                    <a:pt x="26" y="40"/>
                    <a:pt x="28" y="40"/>
                  </a:cubicBezTo>
                  <a:cubicBezTo>
                    <a:pt x="45" y="40"/>
                    <a:pt x="45" y="40"/>
                    <a:pt x="45" y="40"/>
                  </a:cubicBezTo>
                  <a:cubicBezTo>
                    <a:pt x="65" y="4"/>
                    <a:pt x="65" y="4"/>
                    <a:pt x="65" y="4"/>
                  </a:cubicBezTo>
                  <a:cubicBezTo>
                    <a:pt x="66" y="2"/>
                    <a:pt x="70" y="0"/>
                    <a:pt x="73" y="2"/>
                  </a:cubicBezTo>
                  <a:cubicBezTo>
                    <a:pt x="76" y="4"/>
                    <a:pt x="77" y="7"/>
                    <a:pt x="75" y="10"/>
                  </a:cubicBezTo>
                  <a:cubicBezTo>
                    <a:pt x="54" y="49"/>
                    <a:pt x="54" y="49"/>
                    <a:pt x="54" y="49"/>
                  </a:cubicBezTo>
                  <a:cubicBezTo>
                    <a:pt x="53" y="51"/>
                    <a:pt x="51" y="52"/>
                    <a:pt x="49" y="52"/>
                  </a:cubicBezTo>
                  <a:cubicBezTo>
                    <a:pt x="31" y="52"/>
                    <a:pt x="31" y="52"/>
                    <a:pt x="31" y="52"/>
                  </a:cubicBezTo>
                  <a:cubicBezTo>
                    <a:pt x="11" y="71"/>
                    <a:pt x="11" y="71"/>
                    <a:pt x="11" y="71"/>
                  </a:cubicBezTo>
                  <a:cubicBezTo>
                    <a:pt x="10" y="73"/>
                    <a:pt x="9" y="73"/>
                    <a:pt x="7" y="73"/>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grpSp>
      <p:sp>
        <p:nvSpPr>
          <p:cNvPr id="98" name="四角形: 角を丸くする 97">
            <a:extLst>
              <a:ext uri="{FF2B5EF4-FFF2-40B4-BE49-F238E27FC236}">
                <a16:creationId xmlns:a16="http://schemas.microsoft.com/office/drawing/2014/main" id="{83E39661-9206-405A-8EA7-3E91315E08CC}"/>
              </a:ext>
            </a:extLst>
          </p:cNvPr>
          <p:cNvSpPr/>
          <p:nvPr/>
        </p:nvSpPr>
        <p:spPr>
          <a:xfrm>
            <a:off x="1224533" y="5520923"/>
            <a:ext cx="4788629" cy="152794"/>
          </a:xfrm>
          <a:prstGeom prst="roundRect">
            <a:avLst>
              <a:gd name="adj" fmla="val 50000"/>
            </a:avLst>
          </a:prstGeom>
          <a:pattFill prst="ltUpDiag">
            <a:fgClr>
              <a:srgbClr val="92D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0B71B6DE-3E3A-4036-96FB-34F95C7F12BD}"/>
              </a:ext>
            </a:extLst>
          </p:cNvPr>
          <p:cNvSpPr/>
          <p:nvPr/>
        </p:nvSpPr>
        <p:spPr>
          <a:xfrm>
            <a:off x="1120765" y="5164001"/>
            <a:ext cx="5176562" cy="580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a:solidFill>
                  <a:srgbClr val="00B050"/>
                </a:solidFill>
              </a:rPr>
              <a:t>電子処方せん</a:t>
            </a:r>
            <a:r>
              <a:rPr kumimoji="1" lang="ja-JP" altLang="en-US" sz="1400" b="1">
                <a:solidFill>
                  <a:schemeClr val="tx1"/>
                </a:solidFill>
              </a:rPr>
              <a:t>に</a:t>
            </a:r>
            <a:r>
              <a:rPr kumimoji="1" lang="ja-JP" altLang="en-US" sz="2400" b="1">
                <a:solidFill>
                  <a:srgbClr val="00B050"/>
                </a:solidFill>
              </a:rPr>
              <a:t>対応する薬局</a:t>
            </a:r>
            <a:r>
              <a:rPr kumimoji="1" lang="ja-JP" altLang="en-US" sz="1400" b="1">
                <a:solidFill>
                  <a:schemeClr val="tx1"/>
                </a:solidFill>
              </a:rPr>
              <a:t>はこちら</a:t>
            </a:r>
            <a:endParaRPr kumimoji="1" lang="en-US" altLang="ja-JP" sz="1400" b="1">
              <a:solidFill>
                <a:schemeClr val="tx1"/>
              </a:solidFill>
            </a:endParaRPr>
          </a:p>
        </p:txBody>
      </p:sp>
      <p:grpSp>
        <p:nvGrpSpPr>
          <p:cNvPr id="110" name="Group 77">
            <a:extLst>
              <a:ext uri="{FF2B5EF4-FFF2-40B4-BE49-F238E27FC236}">
                <a16:creationId xmlns:a16="http://schemas.microsoft.com/office/drawing/2014/main" id="{AE7A750C-8B64-4F97-A00C-ABC6373E396E}"/>
              </a:ext>
            </a:extLst>
          </p:cNvPr>
          <p:cNvGrpSpPr>
            <a:grpSpLocks noChangeAspect="1"/>
          </p:cNvGrpSpPr>
          <p:nvPr/>
        </p:nvGrpSpPr>
        <p:grpSpPr bwMode="auto">
          <a:xfrm>
            <a:off x="553908" y="3239482"/>
            <a:ext cx="234241" cy="232445"/>
            <a:chOff x="3459" y="1738"/>
            <a:chExt cx="391" cy="388"/>
          </a:xfrm>
          <a:solidFill>
            <a:srgbClr val="00B050"/>
          </a:solidFill>
        </p:grpSpPr>
        <p:sp>
          <p:nvSpPr>
            <p:cNvPr id="111" name="Freeform 78">
              <a:extLst>
                <a:ext uri="{FF2B5EF4-FFF2-40B4-BE49-F238E27FC236}">
                  <a16:creationId xmlns:a16="http://schemas.microsoft.com/office/drawing/2014/main" id="{9BD2A035-8A63-4C2D-8E05-60664ABFAFBC}"/>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sp>
          <p:nvSpPr>
            <p:cNvPr id="112" name="Freeform 79">
              <a:extLst>
                <a:ext uri="{FF2B5EF4-FFF2-40B4-BE49-F238E27FC236}">
                  <a16:creationId xmlns:a16="http://schemas.microsoft.com/office/drawing/2014/main" id="{D1D50F0D-EEFC-4950-BEF5-B4F75B330386}"/>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grpSp>
      <p:sp>
        <p:nvSpPr>
          <p:cNvPr id="117" name="正方形/長方形 116">
            <a:extLst>
              <a:ext uri="{FF2B5EF4-FFF2-40B4-BE49-F238E27FC236}">
                <a16:creationId xmlns:a16="http://schemas.microsoft.com/office/drawing/2014/main" id="{94A52C63-F8BD-4DCD-8F18-3279DA9FAE15}"/>
              </a:ext>
            </a:extLst>
          </p:cNvPr>
          <p:cNvSpPr/>
          <p:nvPr/>
        </p:nvSpPr>
        <p:spPr>
          <a:xfrm>
            <a:off x="230744" y="8405356"/>
            <a:ext cx="6422487" cy="887315"/>
          </a:xfrm>
          <a:prstGeom prst="rect">
            <a:avLst/>
          </a:prstGeom>
          <a:solidFill>
            <a:schemeClr val="accent6">
              <a:lumMod val="20000"/>
              <a:lumOff val="8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a:t>/</a:t>
            </a:r>
            <a:endParaRPr kumimoji="1" lang="ja-JP" altLang="en-US"/>
          </a:p>
        </p:txBody>
      </p:sp>
      <p:grpSp>
        <p:nvGrpSpPr>
          <p:cNvPr id="118" name="Group 34">
            <a:extLst>
              <a:ext uri="{FF2B5EF4-FFF2-40B4-BE49-F238E27FC236}">
                <a16:creationId xmlns:a16="http://schemas.microsoft.com/office/drawing/2014/main" id="{DA98F755-78EF-4A4C-9665-B6AC29751F8F}"/>
              </a:ext>
            </a:extLst>
          </p:cNvPr>
          <p:cNvGrpSpPr>
            <a:grpSpLocks noChangeAspect="1"/>
          </p:cNvGrpSpPr>
          <p:nvPr/>
        </p:nvGrpSpPr>
        <p:grpSpPr bwMode="auto">
          <a:xfrm>
            <a:off x="5469602" y="8430980"/>
            <a:ext cx="379086" cy="349788"/>
            <a:chOff x="5508" y="457"/>
            <a:chExt cx="427" cy="394"/>
          </a:xfrm>
          <a:solidFill>
            <a:schemeClr val="accent6">
              <a:lumMod val="50000"/>
            </a:schemeClr>
          </a:solidFill>
        </p:grpSpPr>
        <p:sp>
          <p:nvSpPr>
            <p:cNvPr id="119" name="Freeform 35">
              <a:extLst>
                <a:ext uri="{FF2B5EF4-FFF2-40B4-BE49-F238E27FC236}">
                  <a16:creationId xmlns:a16="http://schemas.microsoft.com/office/drawing/2014/main" id="{BA55FD10-E437-4B45-A989-B9362FABB28B}"/>
                </a:ext>
              </a:extLst>
            </p:cNvPr>
            <p:cNvSpPr>
              <a:spLocks noEditPoints="1"/>
            </p:cNvSpPr>
            <p:nvPr/>
          </p:nvSpPr>
          <p:spPr bwMode="auto">
            <a:xfrm>
              <a:off x="5508" y="457"/>
              <a:ext cx="427" cy="394"/>
            </a:xfrm>
            <a:custGeom>
              <a:avLst/>
              <a:gdLst>
                <a:gd name="T0" fmla="*/ 16 w 288"/>
                <a:gd name="T1" fmla="*/ 267 h 267"/>
                <a:gd name="T2" fmla="*/ 12 w 288"/>
                <a:gd name="T3" fmla="*/ 265 h 267"/>
                <a:gd name="T4" fmla="*/ 11 w 288"/>
                <a:gd name="T5" fmla="*/ 258 h 267"/>
                <a:gd name="T6" fmla="*/ 40 w 288"/>
                <a:gd name="T7" fmla="*/ 201 h 267"/>
                <a:gd name="T8" fmla="*/ 0 w 288"/>
                <a:gd name="T9" fmla="*/ 119 h 267"/>
                <a:gd name="T10" fmla="*/ 144 w 288"/>
                <a:gd name="T11" fmla="*/ 0 h 267"/>
                <a:gd name="T12" fmla="*/ 288 w 288"/>
                <a:gd name="T13" fmla="*/ 119 h 267"/>
                <a:gd name="T14" fmla="*/ 144 w 288"/>
                <a:gd name="T15" fmla="*/ 237 h 267"/>
                <a:gd name="T16" fmla="*/ 96 w 288"/>
                <a:gd name="T17" fmla="*/ 230 h 267"/>
                <a:gd name="T18" fmla="*/ 19 w 288"/>
                <a:gd name="T19" fmla="*/ 266 h 267"/>
                <a:gd name="T20" fmla="*/ 16 w 288"/>
                <a:gd name="T21" fmla="*/ 267 h 267"/>
                <a:gd name="T22" fmla="*/ 144 w 288"/>
                <a:gd name="T23" fmla="*/ 12 h 267"/>
                <a:gd name="T24" fmla="*/ 12 w 288"/>
                <a:gd name="T25" fmla="*/ 119 h 267"/>
                <a:gd name="T26" fmla="*/ 51 w 288"/>
                <a:gd name="T27" fmla="*/ 194 h 267"/>
                <a:gd name="T28" fmla="*/ 53 w 288"/>
                <a:gd name="T29" fmla="*/ 202 h 267"/>
                <a:gd name="T30" fmla="*/ 29 w 288"/>
                <a:gd name="T31" fmla="*/ 248 h 267"/>
                <a:gd name="T32" fmla="*/ 93 w 288"/>
                <a:gd name="T33" fmla="*/ 219 h 267"/>
                <a:gd name="T34" fmla="*/ 97 w 288"/>
                <a:gd name="T35" fmla="*/ 218 h 267"/>
                <a:gd name="T36" fmla="*/ 144 w 288"/>
                <a:gd name="T37" fmla="*/ 225 h 267"/>
                <a:gd name="T38" fmla="*/ 276 w 288"/>
                <a:gd name="T39" fmla="*/ 119 h 267"/>
                <a:gd name="T40" fmla="*/ 144 w 288"/>
                <a:gd name="T41" fmla="*/ 1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8" h="267">
                  <a:moveTo>
                    <a:pt x="16" y="267"/>
                  </a:moveTo>
                  <a:cubicBezTo>
                    <a:pt x="15" y="267"/>
                    <a:pt x="13" y="266"/>
                    <a:pt x="12" y="265"/>
                  </a:cubicBezTo>
                  <a:cubicBezTo>
                    <a:pt x="10" y="263"/>
                    <a:pt x="10" y="261"/>
                    <a:pt x="11" y="258"/>
                  </a:cubicBezTo>
                  <a:cubicBezTo>
                    <a:pt x="40" y="201"/>
                    <a:pt x="40" y="201"/>
                    <a:pt x="40" y="201"/>
                  </a:cubicBezTo>
                  <a:cubicBezTo>
                    <a:pt x="14" y="178"/>
                    <a:pt x="0" y="149"/>
                    <a:pt x="0" y="119"/>
                  </a:cubicBezTo>
                  <a:cubicBezTo>
                    <a:pt x="0" y="53"/>
                    <a:pt x="64" y="0"/>
                    <a:pt x="144" y="0"/>
                  </a:cubicBezTo>
                  <a:cubicBezTo>
                    <a:pt x="223" y="0"/>
                    <a:pt x="288" y="53"/>
                    <a:pt x="288" y="119"/>
                  </a:cubicBezTo>
                  <a:cubicBezTo>
                    <a:pt x="288" y="184"/>
                    <a:pt x="223" y="237"/>
                    <a:pt x="144" y="237"/>
                  </a:cubicBezTo>
                  <a:cubicBezTo>
                    <a:pt x="127" y="237"/>
                    <a:pt x="111" y="235"/>
                    <a:pt x="96" y="230"/>
                  </a:cubicBezTo>
                  <a:cubicBezTo>
                    <a:pt x="19" y="266"/>
                    <a:pt x="19" y="266"/>
                    <a:pt x="19" y="266"/>
                  </a:cubicBezTo>
                  <a:cubicBezTo>
                    <a:pt x="18" y="267"/>
                    <a:pt x="17" y="267"/>
                    <a:pt x="16" y="267"/>
                  </a:cubicBezTo>
                  <a:close/>
                  <a:moveTo>
                    <a:pt x="144" y="12"/>
                  </a:moveTo>
                  <a:cubicBezTo>
                    <a:pt x="71" y="12"/>
                    <a:pt x="12" y="60"/>
                    <a:pt x="12" y="119"/>
                  </a:cubicBezTo>
                  <a:cubicBezTo>
                    <a:pt x="12" y="147"/>
                    <a:pt x="26" y="174"/>
                    <a:pt x="51" y="194"/>
                  </a:cubicBezTo>
                  <a:cubicBezTo>
                    <a:pt x="53" y="196"/>
                    <a:pt x="54" y="199"/>
                    <a:pt x="53" y="202"/>
                  </a:cubicBezTo>
                  <a:cubicBezTo>
                    <a:pt x="29" y="248"/>
                    <a:pt x="29" y="248"/>
                    <a:pt x="29" y="248"/>
                  </a:cubicBezTo>
                  <a:cubicBezTo>
                    <a:pt x="93" y="219"/>
                    <a:pt x="93" y="219"/>
                    <a:pt x="93" y="219"/>
                  </a:cubicBezTo>
                  <a:cubicBezTo>
                    <a:pt x="94" y="218"/>
                    <a:pt x="96" y="218"/>
                    <a:pt x="97" y="218"/>
                  </a:cubicBezTo>
                  <a:cubicBezTo>
                    <a:pt x="112" y="223"/>
                    <a:pt x="128" y="225"/>
                    <a:pt x="144" y="225"/>
                  </a:cubicBezTo>
                  <a:cubicBezTo>
                    <a:pt x="217" y="225"/>
                    <a:pt x="276" y="177"/>
                    <a:pt x="276" y="119"/>
                  </a:cubicBezTo>
                  <a:cubicBezTo>
                    <a:pt x="276" y="60"/>
                    <a:pt x="217" y="12"/>
                    <a:pt x="1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20" name="Freeform 36">
              <a:extLst>
                <a:ext uri="{FF2B5EF4-FFF2-40B4-BE49-F238E27FC236}">
                  <a16:creationId xmlns:a16="http://schemas.microsoft.com/office/drawing/2014/main" id="{DA42E4D4-493B-41ED-BB8B-EFE286493AB9}"/>
                </a:ext>
              </a:extLst>
            </p:cNvPr>
            <p:cNvSpPr>
              <a:spLocks/>
            </p:cNvSpPr>
            <p:nvPr/>
          </p:nvSpPr>
          <p:spPr bwMode="auto">
            <a:xfrm>
              <a:off x="5704" y="541"/>
              <a:ext cx="17" cy="124"/>
            </a:xfrm>
            <a:custGeom>
              <a:avLst/>
              <a:gdLst>
                <a:gd name="T0" fmla="*/ 6 w 12"/>
                <a:gd name="T1" fmla="*/ 84 h 84"/>
                <a:gd name="T2" fmla="*/ 0 w 12"/>
                <a:gd name="T3" fmla="*/ 78 h 84"/>
                <a:gd name="T4" fmla="*/ 0 w 12"/>
                <a:gd name="T5" fmla="*/ 6 h 84"/>
                <a:gd name="T6" fmla="*/ 6 w 12"/>
                <a:gd name="T7" fmla="*/ 0 h 84"/>
                <a:gd name="T8" fmla="*/ 12 w 12"/>
                <a:gd name="T9" fmla="*/ 6 h 84"/>
                <a:gd name="T10" fmla="*/ 12 w 12"/>
                <a:gd name="T11" fmla="*/ 78 h 84"/>
                <a:gd name="T12" fmla="*/ 6 w 12"/>
                <a:gd name="T13" fmla="*/ 84 h 84"/>
              </a:gdLst>
              <a:ahLst/>
              <a:cxnLst>
                <a:cxn ang="0">
                  <a:pos x="T0" y="T1"/>
                </a:cxn>
                <a:cxn ang="0">
                  <a:pos x="T2" y="T3"/>
                </a:cxn>
                <a:cxn ang="0">
                  <a:pos x="T4" y="T5"/>
                </a:cxn>
                <a:cxn ang="0">
                  <a:pos x="T6" y="T7"/>
                </a:cxn>
                <a:cxn ang="0">
                  <a:pos x="T8" y="T9"/>
                </a:cxn>
                <a:cxn ang="0">
                  <a:pos x="T10" y="T11"/>
                </a:cxn>
                <a:cxn ang="0">
                  <a:pos x="T12" y="T13"/>
                </a:cxn>
              </a:cxnLst>
              <a:rect l="0" t="0" r="r" b="b"/>
              <a:pathLst>
                <a:path w="12" h="84">
                  <a:moveTo>
                    <a:pt x="6" y="84"/>
                  </a:moveTo>
                  <a:cubicBezTo>
                    <a:pt x="3" y="84"/>
                    <a:pt x="0" y="81"/>
                    <a:pt x="0" y="78"/>
                  </a:cubicBezTo>
                  <a:cubicBezTo>
                    <a:pt x="0" y="6"/>
                    <a:pt x="0" y="6"/>
                    <a:pt x="0" y="6"/>
                  </a:cubicBezTo>
                  <a:cubicBezTo>
                    <a:pt x="0" y="3"/>
                    <a:pt x="3" y="0"/>
                    <a:pt x="6" y="0"/>
                  </a:cubicBezTo>
                  <a:cubicBezTo>
                    <a:pt x="9" y="0"/>
                    <a:pt x="12" y="3"/>
                    <a:pt x="12" y="6"/>
                  </a:cubicBezTo>
                  <a:cubicBezTo>
                    <a:pt x="12" y="78"/>
                    <a:pt x="12" y="78"/>
                    <a:pt x="12" y="78"/>
                  </a:cubicBezTo>
                  <a:cubicBezTo>
                    <a:pt x="12" y="81"/>
                    <a:pt x="9" y="84"/>
                    <a:pt x="6"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21" name="Freeform 37">
              <a:extLst>
                <a:ext uri="{FF2B5EF4-FFF2-40B4-BE49-F238E27FC236}">
                  <a16:creationId xmlns:a16="http://schemas.microsoft.com/office/drawing/2014/main" id="{52C4DB61-2BBC-4DEF-9EBE-167A1DE0719C}"/>
                </a:ext>
              </a:extLst>
            </p:cNvPr>
            <p:cNvSpPr>
              <a:spLocks noEditPoints="1"/>
            </p:cNvSpPr>
            <p:nvPr/>
          </p:nvSpPr>
          <p:spPr bwMode="auto">
            <a:xfrm>
              <a:off x="5695" y="678"/>
              <a:ext cx="35" cy="36"/>
            </a:xfrm>
            <a:custGeom>
              <a:avLst/>
              <a:gdLst>
                <a:gd name="T0" fmla="*/ 12 w 24"/>
                <a:gd name="T1" fmla="*/ 24 h 24"/>
                <a:gd name="T2" fmla="*/ 0 w 24"/>
                <a:gd name="T3" fmla="*/ 12 h 24"/>
                <a:gd name="T4" fmla="*/ 12 w 24"/>
                <a:gd name="T5" fmla="*/ 0 h 24"/>
                <a:gd name="T6" fmla="*/ 24 w 24"/>
                <a:gd name="T7" fmla="*/ 12 h 24"/>
                <a:gd name="T8" fmla="*/ 12 w 24"/>
                <a:gd name="T9" fmla="*/ 24 h 24"/>
                <a:gd name="T10" fmla="*/ 12 w 24"/>
                <a:gd name="T11" fmla="*/ 12 h 24"/>
                <a:gd name="T12" fmla="*/ 12 w 24"/>
                <a:gd name="T13" fmla="*/ 12 h 24"/>
              </a:gdLst>
              <a:ahLst/>
              <a:cxnLst>
                <a:cxn ang="0">
                  <a:pos x="T0" y="T1"/>
                </a:cxn>
                <a:cxn ang="0">
                  <a:pos x="T2" y="T3"/>
                </a:cxn>
                <a:cxn ang="0">
                  <a:pos x="T4" y="T5"/>
                </a:cxn>
                <a:cxn ang="0">
                  <a:pos x="T6" y="T7"/>
                </a:cxn>
                <a:cxn ang="0">
                  <a:pos x="T8" y="T9"/>
                </a:cxn>
                <a:cxn ang="0">
                  <a:pos x="T10" y="T11"/>
                </a:cxn>
                <a:cxn ang="0">
                  <a:pos x="T12" y="T13"/>
                </a:cxn>
              </a:cxnLst>
              <a:rect l="0" t="0" r="r" b="b"/>
              <a:pathLst>
                <a:path w="24" h="24">
                  <a:moveTo>
                    <a:pt x="12" y="24"/>
                  </a:moveTo>
                  <a:cubicBezTo>
                    <a:pt x="5" y="24"/>
                    <a:pt x="0" y="19"/>
                    <a:pt x="0" y="12"/>
                  </a:cubicBezTo>
                  <a:cubicBezTo>
                    <a:pt x="0" y="5"/>
                    <a:pt x="5" y="0"/>
                    <a:pt x="12" y="0"/>
                  </a:cubicBezTo>
                  <a:cubicBezTo>
                    <a:pt x="18" y="0"/>
                    <a:pt x="24" y="5"/>
                    <a:pt x="24" y="12"/>
                  </a:cubicBezTo>
                  <a:cubicBezTo>
                    <a:pt x="24" y="19"/>
                    <a:pt x="18" y="24"/>
                    <a:pt x="12" y="24"/>
                  </a:cubicBezTo>
                  <a:close/>
                  <a:moveTo>
                    <a:pt x="12" y="12"/>
                  </a:moveTo>
                  <a:cubicBezTo>
                    <a:pt x="12" y="12"/>
                    <a:pt x="12" y="12"/>
                    <a:pt x="1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122" name="テキスト ボックス 121">
            <a:extLst>
              <a:ext uri="{FF2B5EF4-FFF2-40B4-BE49-F238E27FC236}">
                <a16:creationId xmlns:a16="http://schemas.microsoft.com/office/drawing/2014/main" id="{EE310796-0581-4C3B-8EF8-A92BAD81EAC7}"/>
              </a:ext>
            </a:extLst>
          </p:cNvPr>
          <p:cNvSpPr txBox="1"/>
          <p:nvPr/>
        </p:nvSpPr>
        <p:spPr>
          <a:xfrm>
            <a:off x="1264015" y="8486210"/>
            <a:ext cx="4355945" cy="338554"/>
          </a:xfrm>
          <a:prstGeom prst="rect">
            <a:avLst/>
          </a:prstGeom>
          <a:noFill/>
        </p:spPr>
        <p:txBody>
          <a:bodyPr wrap="square">
            <a:spAutoFit/>
          </a:bodyPr>
          <a:lstStyle/>
          <a:p>
            <a:r>
              <a:rPr kumimoji="1" lang="ja-JP" altLang="en-US" sz="1600" u="sng">
                <a:latin typeface="游ゴシック Medium" panose="020B0500000000000000" pitchFamily="50" charset="-128"/>
                <a:ea typeface="游ゴシック Medium" panose="020B0500000000000000" pitchFamily="50" charset="-128"/>
              </a:rPr>
              <a:t>これまでと同じ紙の処方せんも選択できます</a:t>
            </a:r>
            <a:endParaRPr lang="ja-JP" altLang="en-US" sz="1600" u="sng"/>
          </a:p>
        </p:txBody>
      </p:sp>
      <p:grpSp>
        <p:nvGrpSpPr>
          <p:cNvPr id="123" name="Group 77">
            <a:extLst>
              <a:ext uri="{FF2B5EF4-FFF2-40B4-BE49-F238E27FC236}">
                <a16:creationId xmlns:a16="http://schemas.microsoft.com/office/drawing/2014/main" id="{94F16B46-C2D0-48EA-A19F-6508BAAB705F}"/>
              </a:ext>
            </a:extLst>
          </p:cNvPr>
          <p:cNvGrpSpPr>
            <a:grpSpLocks noChangeAspect="1"/>
          </p:cNvGrpSpPr>
          <p:nvPr/>
        </p:nvGrpSpPr>
        <p:grpSpPr bwMode="auto">
          <a:xfrm>
            <a:off x="544093" y="3838661"/>
            <a:ext cx="234241" cy="232445"/>
            <a:chOff x="3459" y="1738"/>
            <a:chExt cx="391" cy="388"/>
          </a:xfrm>
          <a:solidFill>
            <a:srgbClr val="00B050"/>
          </a:solidFill>
        </p:grpSpPr>
        <p:sp>
          <p:nvSpPr>
            <p:cNvPr id="124" name="Freeform 78">
              <a:extLst>
                <a:ext uri="{FF2B5EF4-FFF2-40B4-BE49-F238E27FC236}">
                  <a16:creationId xmlns:a16="http://schemas.microsoft.com/office/drawing/2014/main" id="{59BEA71A-5FE2-4F30-AB2D-E333078B4887}"/>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sp>
          <p:nvSpPr>
            <p:cNvPr id="125" name="Freeform 79">
              <a:extLst>
                <a:ext uri="{FF2B5EF4-FFF2-40B4-BE49-F238E27FC236}">
                  <a16:creationId xmlns:a16="http://schemas.microsoft.com/office/drawing/2014/main" id="{18DBB0F0-FDD5-42AD-9B96-BA40C7538EED}"/>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grpSp>
      <p:grpSp>
        <p:nvGrpSpPr>
          <p:cNvPr id="126" name="Group 77">
            <a:extLst>
              <a:ext uri="{FF2B5EF4-FFF2-40B4-BE49-F238E27FC236}">
                <a16:creationId xmlns:a16="http://schemas.microsoft.com/office/drawing/2014/main" id="{80F6E6F5-2F2C-42D1-B755-48642A1224FA}"/>
              </a:ext>
            </a:extLst>
          </p:cNvPr>
          <p:cNvGrpSpPr>
            <a:grpSpLocks noChangeAspect="1"/>
          </p:cNvGrpSpPr>
          <p:nvPr/>
        </p:nvGrpSpPr>
        <p:grpSpPr bwMode="auto">
          <a:xfrm>
            <a:off x="545424" y="4731626"/>
            <a:ext cx="234241" cy="232445"/>
            <a:chOff x="3459" y="1738"/>
            <a:chExt cx="391" cy="388"/>
          </a:xfrm>
          <a:solidFill>
            <a:srgbClr val="00B050"/>
          </a:solidFill>
        </p:grpSpPr>
        <p:sp>
          <p:nvSpPr>
            <p:cNvPr id="127" name="Freeform 78">
              <a:extLst>
                <a:ext uri="{FF2B5EF4-FFF2-40B4-BE49-F238E27FC236}">
                  <a16:creationId xmlns:a16="http://schemas.microsoft.com/office/drawing/2014/main" id="{CA3274E2-CB23-4260-A888-48B35AF80B45}"/>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sp>
          <p:nvSpPr>
            <p:cNvPr id="128" name="Freeform 79">
              <a:extLst>
                <a:ext uri="{FF2B5EF4-FFF2-40B4-BE49-F238E27FC236}">
                  <a16:creationId xmlns:a16="http://schemas.microsoft.com/office/drawing/2014/main" id="{F76BDFDC-0080-495E-9380-4B4992AC5FC1}"/>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grpSp>
      <p:sp>
        <p:nvSpPr>
          <p:cNvPr id="129" name="正方形/長方形 128">
            <a:extLst>
              <a:ext uri="{FF2B5EF4-FFF2-40B4-BE49-F238E27FC236}">
                <a16:creationId xmlns:a16="http://schemas.microsoft.com/office/drawing/2014/main" id="{01A82358-5D17-49A8-9593-056D2499A6D7}"/>
              </a:ext>
            </a:extLst>
          </p:cNvPr>
          <p:cNvSpPr/>
          <p:nvPr/>
        </p:nvSpPr>
        <p:spPr>
          <a:xfrm>
            <a:off x="109181" y="8873178"/>
            <a:ext cx="6665612" cy="307777"/>
          </a:xfrm>
          <a:prstGeom prst="rect">
            <a:avLst/>
          </a:prstGeom>
        </p:spPr>
        <p:txBody>
          <a:bodyPr wrap="square">
            <a:spAutoFit/>
          </a:bodyPr>
          <a:lstStyle/>
          <a:p>
            <a:pPr algn="ctr"/>
            <a:r>
              <a:rPr lang="ja-JP" altLang="en-US" sz="1400" dirty="0">
                <a:latin typeface="游ゴシック Medium" panose="020B0500000000000000" pitchFamily="50" charset="-128"/>
                <a:ea typeface="游ゴシック Medium" panose="020B0500000000000000" pitchFamily="50" charset="-128"/>
              </a:rPr>
              <a:t>電子処方せんのご利用方法に不安のある方は紙の処方せんも選択できます</a:t>
            </a:r>
            <a:endParaRPr lang="en-US" altLang="ja-JP" sz="1400" dirty="0">
              <a:latin typeface="游ゴシック Medium" panose="020B0500000000000000" pitchFamily="50" charset="-128"/>
              <a:ea typeface="游ゴシック Medium" panose="020B0500000000000000" pitchFamily="50" charset="-128"/>
            </a:endParaRPr>
          </a:p>
        </p:txBody>
      </p:sp>
      <p:grpSp>
        <p:nvGrpSpPr>
          <p:cNvPr id="130" name="Group 168">
            <a:extLst>
              <a:ext uri="{FF2B5EF4-FFF2-40B4-BE49-F238E27FC236}">
                <a16:creationId xmlns:a16="http://schemas.microsoft.com/office/drawing/2014/main" id="{753B6D20-1A48-42A5-85F8-D00B68A0F3DC}"/>
              </a:ext>
            </a:extLst>
          </p:cNvPr>
          <p:cNvGrpSpPr>
            <a:grpSpLocks noChangeAspect="1"/>
          </p:cNvGrpSpPr>
          <p:nvPr/>
        </p:nvGrpSpPr>
        <p:grpSpPr bwMode="auto">
          <a:xfrm>
            <a:off x="3118395" y="9449108"/>
            <a:ext cx="251498" cy="250908"/>
            <a:chOff x="6535" y="2999"/>
            <a:chExt cx="427" cy="426"/>
          </a:xfrm>
          <a:solidFill>
            <a:srgbClr val="00B050"/>
          </a:solidFill>
        </p:grpSpPr>
        <p:sp>
          <p:nvSpPr>
            <p:cNvPr id="131" name="Freeform 169">
              <a:extLst>
                <a:ext uri="{FF2B5EF4-FFF2-40B4-BE49-F238E27FC236}">
                  <a16:creationId xmlns:a16="http://schemas.microsoft.com/office/drawing/2014/main" id="{6BC29702-7939-4A62-835F-3F5FAF052418}"/>
                </a:ext>
              </a:extLst>
            </p:cNvPr>
            <p:cNvSpPr>
              <a:spLocks noEditPoints="1"/>
            </p:cNvSpPr>
            <p:nvPr/>
          </p:nvSpPr>
          <p:spPr bwMode="auto">
            <a:xfrm>
              <a:off x="6535" y="2999"/>
              <a:ext cx="427" cy="426"/>
            </a:xfrm>
            <a:custGeom>
              <a:avLst/>
              <a:gdLst>
                <a:gd name="T0" fmla="*/ 282 w 288"/>
                <a:gd name="T1" fmla="*/ 288 h 288"/>
                <a:gd name="T2" fmla="*/ 6 w 288"/>
                <a:gd name="T3" fmla="*/ 288 h 288"/>
                <a:gd name="T4" fmla="*/ 0 w 288"/>
                <a:gd name="T5" fmla="*/ 282 h 288"/>
                <a:gd name="T6" fmla="*/ 0 w 288"/>
                <a:gd name="T7" fmla="*/ 6 h 288"/>
                <a:gd name="T8" fmla="*/ 6 w 288"/>
                <a:gd name="T9" fmla="*/ 0 h 288"/>
                <a:gd name="T10" fmla="*/ 282 w 288"/>
                <a:gd name="T11" fmla="*/ 0 h 288"/>
                <a:gd name="T12" fmla="*/ 288 w 288"/>
                <a:gd name="T13" fmla="*/ 6 h 288"/>
                <a:gd name="T14" fmla="*/ 288 w 288"/>
                <a:gd name="T15" fmla="*/ 282 h 288"/>
                <a:gd name="T16" fmla="*/ 282 w 288"/>
                <a:gd name="T17" fmla="*/ 288 h 288"/>
                <a:gd name="T18" fmla="*/ 12 w 288"/>
                <a:gd name="T19" fmla="*/ 276 h 288"/>
                <a:gd name="T20" fmla="*/ 276 w 288"/>
                <a:gd name="T21" fmla="*/ 276 h 288"/>
                <a:gd name="T22" fmla="*/ 276 w 288"/>
                <a:gd name="T23" fmla="*/ 12 h 288"/>
                <a:gd name="T24" fmla="*/ 12 w 288"/>
                <a:gd name="T25" fmla="*/ 12 h 288"/>
                <a:gd name="T26" fmla="*/ 12 w 288"/>
                <a:gd name="T27" fmla="*/ 276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 h="288">
                  <a:moveTo>
                    <a:pt x="282" y="288"/>
                  </a:moveTo>
                  <a:cubicBezTo>
                    <a:pt x="6" y="288"/>
                    <a:pt x="6" y="288"/>
                    <a:pt x="6" y="288"/>
                  </a:cubicBezTo>
                  <a:cubicBezTo>
                    <a:pt x="3" y="288"/>
                    <a:pt x="0" y="286"/>
                    <a:pt x="0" y="282"/>
                  </a:cubicBezTo>
                  <a:cubicBezTo>
                    <a:pt x="0" y="6"/>
                    <a:pt x="0" y="6"/>
                    <a:pt x="0" y="6"/>
                  </a:cubicBezTo>
                  <a:cubicBezTo>
                    <a:pt x="0" y="3"/>
                    <a:pt x="3" y="0"/>
                    <a:pt x="6" y="0"/>
                  </a:cubicBezTo>
                  <a:cubicBezTo>
                    <a:pt x="282" y="0"/>
                    <a:pt x="282" y="0"/>
                    <a:pt x="282" y="0"/>
                  </a:cubicBezTo>
                  <a:cubicBezTo>
                    <a:pt x="285" y="0"/>
                    <a:pt x="288" y="3"/>
                    <a:pt x="288" y="6"/>
                  </a:cubicBezTo>
                  <a:cubicBezTo>
                    <a:pt x="288" y="282"/>
                    <a:pt x="288" y="282"/>
                    <a:pt x="288" y="282"/>
                  </a:cubicBezTo>
                  <a:cubicBezTo>
                    <a:pt x="288" y="286"/>
                    <a:pt x="285" y="288"/>
                    <a:pt x="282" y="288"/>
                  </a:cubicBezTo>
                  <a:close/>
                  <a:moveTo>
                    <a:pt x="12" y="276"/>
                  </a:moveTo>
                  <a:cubicBezTo>
                    <a:pt x="276" y="276"/>
                    <a:pt x="276" y="276"/>
                    <a:pt x="276" y="276"/>
                  </a:cubicBezTo>
                  <a:cubicBezTo>
                    <a:pt x="276" y="12"/>
                    <a:pt x="276" y="12"/>
                    <a:pt x="276" y="12"/>
                  </a:cubicBezTo>
                  <a:cubicBezTo>
                    <a:pt x="12" y="12"/>
                    <a:pt x="12" y="12"/>
                    <a:pt x="12" y="12"/>
                  </a:cubicBezTo>
                  <a:lnTo>
                    <a:pt x="12" y="276"/>
                  </a:ln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132" name="Freeform 170">
              <a:extLst>
                <a:ext uri="{FF2B5EF4-FFF2-40B4-BE49-F238E27FC236}">
                  <a16:creationId xmlns:a16="http://schemas.microsoft.com/office/drawing/2014/main" id="{53486F8B-6E24-480F-939B-EFF31EE7FDAA}"/>
                </a:ext>
              </a:extLst>
            </p:cNvPr>
            <p:cNvSpPr>
              <a:spLocks/>
            </p:cNvSpPr>
            <p:nvPr/>
          </p:nvSpPr>
          <p:spPr bwMode="auto">
            <a:xfrm>
              <a:off x="6686" y="3097"/>
              <a:ext cx="126" cy="230"/>
            </a:xfrm>
            <a:custGeom>
              <a:avLst/>
              <a:gdLst>
                <a:gd name="T0" fmla="*/ 6 w 85"/>
                <a:gd name="T1" fmla="*/ 156 h 156"/>
                <a:gd name="T2" fmla="*/ 2 w 85"/>
                <a:gd name="T3" fmla="*/ 154 h 156"/>
                <a:gd name="T4" fmla="*/ 2 w 85"/>
                <a:gd name="T5" fmla="*/ 146 h 156"/>
                <a:gd name="T6" fmla="*/ 70 w 85"/>
                <a:gd name="T7" fmla="*/ 78 h 156"/>
                <a:gd name="T8" fmla="*/ 2 w 85"/>
                <a:gd name="T9" fmla="*/ 10 h 156"/>
                <a:gd name="T10" fmla="*/ 2 w 85"/>
                <a:gd name="T11" fmla="*/ 2 h 156"/>
                <a:gd name="T12" fmla="*/ 10 w 85"/>
                <a:gd name="T13" fmla="*/ 2 h 156"/>
                <a:gd name="T14" fmla="*/ 82 w 85"/>
                <a:gd name="T15" fmla="*/ 74 h 156"/>
                <a:gd name="T16" fmla="*/ 82 w 85"/>
                <a:gd name="T17" fmla="*/ 82 h 156"/>
                <a:gd name="T18" fmla="*/ 10 w 85"/>
                <a:gd name="T19" fmla="*/ 154 h 156"/>
                <a:gd name="T20" fmla="*/ 6 w 85"/>
                <a:gd name="T21"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5" h="156">
                  <a:moveTo>
                    <a:pt x="6" y="156"/>
                  </a:moveTo>
                  <a:cubicBezTo>
                    <a:pt x="5" y="156"/>
                    <a:pt x="3" y="156"/>
                    <a:pt x="2" y="154"/>
                  </a:cubicBezTo>
                  <a:cubicBezTo>
                    <a:pt x="0" y="152"/>
                    <a:pt x="0" y="148"/>
                    <a:pt x="2" y="146"/>
                  </a:cubicBezTo>
                  <a:cubicBezTo>
                    <a:pt x="70" y="78"/>
                    <a:pt x="70" y="78"/>
                    <a:pt x="70" y="78"/>
                  </a:cubicBezTo>
                  <a:cubicBezTo>
                    <a:pt x="2" y="10"/>
                    <a:pt x="2" y="10"/>
                    <a:pt x="2" y="10"/>
                  </a:cubicBezTo>
                  <a:cubicBezTo>
                    <a:pt x="0" y="8"/>
                    <a:pt x="0" y="4"/>
                    <a:pt x="2" y="2"/>
                  </a:cubicBezTo>
                  <a:cubicBezTo>
                    <a:pt x="4" y="0"/>
                    <a:pt x="8" y="0"/>
                    <a:pt x="10" y="2"/>
                  </a:cubicBezTo>
                  <a:cubicBezTo>
                    <a:pt x="82" y="74"/>
                    <a:pt x="82" y="74"/>
                    <a:pt x="82" y="74"/>
                  </a:cubicBezTo>
                  <a:cubicBezTo>
                    <a:pt x="85" y="76"/>
                    <a:pt x="85" y="80"/>
                    <a:pt x="82" y="82"/>
                  </a:cubicBezTo>
                  <a:cubicBezTo>
                    <a:pt x="10" y="154"/>
                    <a:pt x="10" y="154"/>
                    <a:pt x="10" y="154"/>
                  </a:cubicBezTo>
                  <a:cubicBezTo>
                    <a:pt x="9" y="156"/>
                    <a:pt x="8" y="156"/>
                    <a:pt x="6" y="156"/>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j-lt"/>
              </a:endParaRPr>
            </a:p>
          </p:txBody>
        </p:sp>
      </p:grpSp>
      <p:sp>
        <p:nvSpPr>
          <p:cNvPr id="133" name="四角形: 角を丸くする 132">
            <a:extLst>
              <a:ext uri="{FF2B5EF4-FFF2-40B4-BE49-F238E27FC236}">
                <a16:creationId xmlns:a16="http://schemas.microsoft.com/office/drawing/2014/main" id="{5D9AA44B-5914-4D12-8493-4169D2DE2A65}"/>
              </a:ext>
            </a:extLst>
          </p:cNvPr>
          <p:cNvSpPr/>
          <p:nvPr/>
        </p:nvSpPr>
        <p:spPr>
          <a:xfrm>
            <a:off x="1238737" y="966526"/>
            <a:ext cx="2457324" cy="152794"/>
          </a:xfrm>
          <a:prstGeom prst="roundRect">
            <a:avLst>
              <a:gd name="adj" fmla="val 50000"/>
            </a:avLst>
          </a:prstGeom>
          <a:pattFill prst="ltUpDiag">
            <a:fgClr>
              <a:srgbClr val="92D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C12AA008-AD4D-4A9E-9E02-A5410AE0814E}"/>
              </a:ext>
            </a:extLst>
          </p:cNvPr>
          <p:cNvSpPr/>
          <p:nvPr/>
        </p:nvSpPr>
        <p:spPr>
          <a:xfrm>
            <a:off x="829098" y="427730"/>
            <a:ext cx="6263640" cy="934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a:solidFill>
                  <a:srgbClr val="00B050"/>
                </a:solidFill>
              </a:rPr>
              <a:t>電子処方せん</a:t>
            </a:r>
            <a:r>
              <a:rPr kumimoji="1" lang="ja-JP" altLang="en-US" b="1">
                <a:solidFill>
                  <a:schemeClr val="tx1"/>
                </a:solidFill>
              </a:rPr>
              <a:t>を</a:t>
            </a:r>
            <a:r>
              <a:rPr kumimoji="1" lang="ja-JP" altLang="en-US" sz="2800" b="1">
                <a:solidFill>
                  <a:srgbClr val="00B050"/>
                </a:solidFill>
              </a:rPr>
              <a:t>ご利用</a:t>
            </a:r>
            <a:r>
              <a:rPr kumimoji="1" lang="ja-JP" altLang="en-US" b="1">
                <a:solidFill>
                  <a:schemeClr val="tx1"/>
                </a:solidFill>
              </a:rPr>
              <a:t>いただけます！</a:t>
            </a:r>
            <a:endParaRPr kumimoji="1" lang="en-US" altLang="ja-JP" b="1">
              <a:solidFill>
                <a:schemeClr val="tx1"/>
              </a:solidFill>
            </a:endParaRPr>
          </a:p>
        </p:txBody>
      </p:sp>
      <p:sp>
        <p:nvSpPr>
          <p:cNvPr id="2" name="正方形/長方形 1">
            <a:extLst>
              <a:ext uri="{FF2B5EF4-FFF2-40B4-BE49-F238E27FC236}">
                <a16:creationId xmlns:a16="http://schemas.microsoft.com/office/drawing/2014/main" id="{1B8BF487-9467-3BE8-8649-1A3D0F35FCE9}"/>
              </a:ext>
            </a:extLst>
          </p:cNvPr>
          <p:cNvSpPr/>
          <p:nvPr/>
        </p:nvSpPr>
        <p:spPr>
          <a:xfrm>
            <a:off x="1727695" y="5793144"/>
            <a:ext cx="3425662" cy="1405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a:solidFill>
                  <a:schemeClr val="tx1"/>
                </a:solidFill>
              </a:rPr>
              <a:t>※</a:t>
            </a:r>
            <a:r>
              <a:rPr kumimoji="1" lang="ja-JP" altLang="en-US" sz="1200">
                <a:solidFill>
                  <a:schemeClr val="tx1"/>
                </a:solidFill>
              </a:rPr>
              <a:t>患者さんは、ご自身で薬局を選択できます。</a:t>
            </a:r>
            <a:endParaRPr kumimoji="1" lang="ja-JP" altLang="en-US">
              <a:solidFill>
                <a:schemeClr val="tx1"/>
              </a:solidFill>
            </a:endParaRPr>
          </a:p>
        </p:txBody>
      </p:sp>
      <p:sp>
        <p:nvSpPr>
          <p:cNvPr id="17" name="吹き出し: 角を丸めた四角形 16">
            <a:extLst>
              <a:ext uri="{FF2B5EF4-FFF2-40B4-BE49-F238E27FC236}">
                <a16:creationId xmlns:a16="http://schemas.microsoft.com/office/drawing/2014/main" id="{5AED95BB-19AF-3609-4812-D2CDFD54F02A}"/>
              </a:ext>
            </a:extLst>
          </p:cNvPr>
          <p:cNvSpPr/>
          <p:nvPr/>
        </p:nvSpPr>
        <p:spPr>
          <a:xfrm>
            <a:off x="318356" y="7562674"/>
            <a:ext cx="4823474" cy="723617"/>
          </a:xfrm>
          <a:prstGeom prst="wedgeRoundRectCallout">
            <a:avLst>
              <a:gd name="adj1" fmla="val 54996"/>
              <a:gd name="adj2" fmla="val 2643"/>
              <a:gd name="adj3" fmla="val 16667"/>
            </a:avLst>
          </a:prstGeom>
          <a:noFill/>
          <a:ln w="38100">
            <a:solidFill>
              <a:srgbClr val="3CAB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rgbClr val="3CAB05"/>
                </a:solidFill>
              </a:rPr>
              <a:t>電子処方せんに対応する薬局はこちらからもご確認いただけます！</a:t>
            </a:r>
          </a:p>
        </p:txBody>
      </p:sp>
      <p:pic>
        <p:nvPicPr>
          <p:cNvPr id="7" name="図 6">
            <a:extLst>
              <a:ext uri="{FF2B5EF4-FFF2-40B4-BE49-F238E27FC236}">
                <a16:creationId xmlns:a16="http://schemas.microsoft.com/office/drawing/2014/main" id="{C2A845BD-C675-4B66-AC5C-3CB3B4AD4695}"/>
              </a:ext>
            </a:extLst>
          </p:cNvPr>
          <p:cNvPicPr>
            <a:picLocks noChangeAspect="1"/>
          </p:cNvPicPr>
          <p:nvPr/>
        </p:nvPicPr>
        <p:blipFill>
          <a:blip r:embed="rId2"/>
          <a:stretch>
            <a:fillRect/>
          </a:stretch>
        </p:blipFill>
        <p:spPr>
          <a:xfrm>
            <a:off x="5503630" y="7398097"/>
            <a:ext cx="1007517" cy="1005268"/>
          </a:xfrm>
          <a:prstGeom prst="rect">
            <a:avLst/>
          </a:prstGeom>
        </p:spPr>
      </p:pic>
      <p:sp>
        <p:nvSpPr>
          <p:cNvPr id="4" name="正方形/長方形 3">
            <a:extLst>
              <a:ext uri="{FF2B5EF4-FFF2-40B4-BE49-F238E27FC236}">
                <a16:creationId xmlns:a16="http://schemas.microsoft.com/office/drawing/2014/main" id="{2574E012-A090-58C3-FF05-6650FD59F4A1}"/>
              </a:ext>
            </a:extLst>
          </p:cNvPr>
          <p:cNvSpPr/>
          <p:nvPr/>
        </p:nvSpPr>
        <p:spPr>
          <a:xfrm>
            <a:off x="717369" y="3167289"/>
            <a:ext cx="5913501" cy="1938992"/>
          </a:xfrm>
          <a:prstGeom prst="rect">
            <a:avLst/>
          </a:prstGeom>
        </p:spPr>
        <p:txBody>
          <a:bodyPr wrap="square">
            <a:spAutoFit/>
          </a:bodyPr>
          <a:lstStyle/>
          <a:p>
            <a:r>
              <a:rPr lang="ja-JP" altLang="en-US" sz="1400" dirty="0">
                <a:latin typeface="游ゴシック Medium" panose="020B0500000000000000" pitchFamily="50" charset="-128"/>
                <a:ea typeface="游ゴシック Medium" panose="020B0500000000000000" pitchFamily="50" charset="-128"/>
              </a:rPr>
              <a:t>マイナンバーカードの場合は顔認証付きカードリーダー、資格確認書</a:t>
            </a:r>
            <a:r>
              <a:rPr lang="en-US" altLang="ja-JP" sz="1400" dirty="0">
                <a:latin typeface="游ゴシック Medium" panose="020B0500000000000000" pitchFamily="50" charset="-128"/>
                <a:ea typeface="游ゴシック Medium" panose="020B0500000000000000" pitchFamily="50" charset="-128"/>
              </a:rPr>
              <a:t>/</a:t>
            </a:r>
            <a:r>
              <a:rPr lang="ja-JP" altLang="en-US" sz="1400" dirty="0">
                <a:latin typeface="游ゴシック Medium" panose="020B0500000000000000" pitchFamily="50" charset="-128"/>
                <a:ea typeface="游ゴシック Medium" panose="020B0500000000000000" pitchFamily="50" charset="-128"/>
              </a:rPr>
              <a:t>健康保険証の場合は口頭、で電子処方せんを選択いただけます。</a:t>
            </a:r>
            <a:endParaRPr lang="en-US" altLang="ja-JP" sz="14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r>
              <a:rPr lang="ja-JP" altLang="en-US" sz="1400" dirty="0">
                <a:latin typeface="游ゴシック Medium" panose="020B0500000000000000" pitchFamily="50" charset="-128"/>
                <a:ea typeface="游ゴシック Medium" panose="020B0500000000000000" pitchFamily="50" charset="-128"/>
              </a:rPr>
              <a:t>電子処方せんを選択した場合、紙の処方せんが電子化されます。</a:t>
            </a:r>
            <a:endParaRPr lang="en-US" altLang="ja-JP" sz="1400" dirty="0">
              <a:latin typeface="游ゴシック Medium" panose="020B0500000000000000" pitchFamily="50" charset="-128"/>
              <a:ea typeface="游ゴシック Medium" panose="020B0500000000000000" pitchFamily="50" charset="-128"/>
            </a:endParaRPr>
          </a:p>
          <a:p>
            <a:endParaRPr lang="en-US" altLang="ja-JP" sz="1600" dirty="0">
              <a:latin typeface="游ゴシック Medium" panose="020B0500000000000000" pitchFamily="50" charset="-128"/>
              <a:ea typeface="游ゴシック Medium" panose="020B0500000000000000" pitchFamily="50" charset="-128"/>
            </a:endParaRPr>
          </a:p>
          <a:p>
            <a:endParaRPr lang="en-US" altLang="ja-JP" sz="1600" dirty="0">
              <a:latin typeface="游ゴシック Medium" panose="020B0500000000000000" pitchFamily="50" charset="-128"/>
              <a:ea typeface="游ゴシック Medium" panose="020B0500000000000000" pitchFamily="50" charset="-128"/>
            </a:endParaRPr>
          </a:p>
          <a:p>
            <a:endParaRPr lang="en-US" altLang="ja-JP" sz="1600" dirty="0">
              <a:latin typeface="游ゴシック Medium" panose="020B0500000000000000" pitchFamily="50" charset="-128"/>
              <a:ea typeface="游ゴシック Medium" panose="020B0500000000000000" pitchFamily="50" charset="-128"/>
            </a:endParaRPr>
          </a:p>
          <a:p>
            <a:r>
              <a:rPr lang="ja-JP" altLang="en-US" sz="1400" dirty="0">
                <a:latin typeface="游ゴシック Medium" panose="020B0500000000000000" pitchFamily="50" charset="-128"/>
                <a:ea typeface="游ゴシック Medium" panose="020B0500000000000000" pitchFamily="50" charset="-128"/>
              </a:rPr>
              <a:t>電子処方せんに対応する薬局に来局する必要があります。</a:t>
            </a:r>
            <a:endParaRPr lang="en-US" altLang="ja-JP" sz="1400" dirty="0">
              <a:latin typeface="游ゴシック Medium" panose="020B0500000000000000" pitchFamily="50" charset="-128"/>
              <a:ea typeface="游ゴシック Medium" panose="020B0500000000000000" pitchFamily="50" charset="-128"/>
            </a:endParaRPr>
          </a:p>
        </p:txBody>
      </p:sp>
      <p:sp>
        <p:nvSpPr>
          <p:cNvPr id="5" name="正方形/長方形 4">
            <a:extLst>
              <a:ext uri="{FF2B5EF4-FFF2-40B4-BE49-F238E27FC236}">
                <a16:creationId xmlns:a16="http://schemas.microsoft.com/office/drawing/2014/main" id="{E1F1971A-0166-AEEA-7AFA-9C7245371B20}"/>
              </a:ext>
            </a:extLst>
          </p:cNvPr>
          <p:cNvSpPr/>
          <p:nvPr/>
        </p:nvSpPr>
        <p:spPr>
          <a:xfrm>
            <a:off x="778334" y="4097736"/>
            <a:ext cx="5498254" cy="553998"/>
          </a:xfrm>
          <a:prstGeom prst="rect">
            <a:avLst/>
          </a:prstGeom>
        </p:spPr>
        <p:txBody>
          <a:bodyPr wrap="square">
            <a:spAutoFit/>
          </a:bodyPr>
          <a:lstStyle/>
          <a:p>
            <a:r>
              <a:rPr lang="en-US" altLang="ja-JP" sz="1000" dirty="0">
                <a:latin typeface="游ゴシック Medium" panose="020B0500000000000000" pitchFamily="50" charset="-128"/>
                <a:ea typeface="游ゴシック Medium" panose="020B0500000000000000" pitchFamily="50" charset="-128"/>
              </a:rPr>
              <a:t>※</a:t>
            </a:r>
            <a:r>
              <a:rPr lang="ja-JP" altLang="en-US" sz="1000" dirty="0">
                <a:latin typeface="游ゴシック Medium" panose="020B0500000000000000" pitchFamily="50" charset="-128"/>
                <a:ea typeface="游ゴシック Medium" panose="020B0500000000000000" pitchFamily="50" charset="-128"/>
              </a:rPr>
              <a:t>通常、処方内容（控え）が渡されますが、電子処方せんを発行された患者さんがマイナポータルから処方内容を確認できるため、処方内容（控え）が不要な場合、医療機関は処方内容（控え）を渡さない場合があります。</a:t>
            </a:r>
            <a:endParaRPr lang="en-US" altLang="ja-JP" sz="1000" dirty="0">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4126406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A18A6F28ED98449BF9CF9F5AE10A0D1" ma:contentTypeVersion="14" ma:contentTypeDescription="新しいドキュメントを作成します。" ma:contentTypeScope="" ma:versionID="bc2877eb45adc77cb4f95c6a7c8888d1">
  <xsd:schema xmlns:xsd="http://www.w3.org/2001/XMLSchema" xmlns:xs="http://www.w3.org/2001/XMLSchema" xmlns:p="http://schemas.microsoft.com/office/2006/metadata/properties" xmlns:ns2="239a7177-3063-4df8-ab7a-6b96235477f0" xmlns:ns3="85e6e18b-26c1-4122-9e79-e6c53ac26d53" targetNamespace="http://schemas.microsoft.com/office/2006/metadata/properties" ma:root="true" ma:fieldsID="27c5a25789d79e60a684601dc68b63d8" ns2:_="" ns3:_="">
    <xsd:import namespace="239a7177-3063-4df8-ab7a-6b96235477f0"/>
    <xsd:import namespace="85e6e18b-26c1-4122-9e79-e6c53ac26d53"/>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9a7177-3063-4df8-ab7a-6b96235477f0"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e6e18b-26c1-4122-9e79-e6c53ac26d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b04ab77-5665-4b0a-8125-388a7b5f521d}" ma:internalName="TaxCatchAll" ma:showField="CatchAllData" ma:web="85e6e18b-26c1-4122-9e79-e6c53ac26d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5e6e18b-26c1-4122-9e79-e6c53ac26d53" xsi:nil="true"/>
    <lcf76f155ced4ddcb4097134ff3c332f xmlns="239a7177-3063-4df8-ab7a-6b96235477f0">
      <Terms xmlns="http://schemas.microsoft.com/office/infopath/2007/PartnerControls"/>
    </lcf76f155ced4ddcb4097134ff3c332f>
    <Owner xmlns="239a7177-3063-4df8-ab7a-6b96235477f0">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D86260-0510-4487-8768-6DD40C6C5FC7}">
  <ds:schemaRefs>
    <ds:schemaRef ds:uri="239a7177-3063-4df8-ab7a-6b96235477f0"/>
    <ds:schemaRef ds:uri="85e6e18b-26c1-4122-9e79-e6c53ac26d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AFA5248-8E7B-45DD-9035-32966C7A1F6A}">
  <ds:schemaRefs>
    <ds:schemaRef ds:uri="239a7177-3063-4df8-ab7a-6b96235477f0"/>
    <ds:schemaRef ds:uri="719dd132-c5f3-44b7-8a90-3344c021c929"/>
    <ds:schemaRef ds:uri="85e6e18b-26c1-4122-9e79-e6c53ac26d53"/>
    <ds:schemaRef ds:uri="907f69ff-4fe7-47da-ae5c-78043df6832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4A45133-4B25-4BBE-801E-44E3E83B79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游ゴシック Medium</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2024-12-09T12:12:33Z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0x0101006B3060A0C78B324C9DC6A410720D42B2</vt:lpwstr>
  </property>
  <property fmtid="{D5CDD505-2E9C-101B-9397-08002B2CF9AE}" pid="3" name="MediaServiceImageTags">
    <vt:lpwstr/>
  </property>
</Properties>
</file>