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76" r:id="rId5"/>
    <p:sldId id="278" r:id="rId6"/>
    <p:sldId id="279" r:id="rId7"/>
    <p:sldId id="277"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厚生労働省ネットワークシステム" initials="MSOffice" lastIdx="1" clrIdx="0">
    <p:extLst>
      <p:ext uri="{19B8F6BF-5375-455C-9EA6-DF929625EA0E}">
        <p15:presenceInfo xmlns:p15="http://schemas.microsoft.com/office/powerpoint/2012/main" userId="厚生労働省ネットワークシステム"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25D88B-4396-4FC6-AA49-B3E28155D192}" v="13" dt="2026-03-27T09:50:21.2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46" autoAdjust="0"/>
    <p:restoredTop sz="96548" autoAdjust="0"/>
  </p:normalViewPr>
  <p:slideViewPr>
    <p:cSldViewPr>
      <p:cViewPr varScale="1">
        <p:scale>
          <a:sx n="110" d="100"/>
          <a:sy n="110" d="100"/>
        </p:scale>
        <p:origin x="186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commentAuthors.xml" Type="http://schemas.openxmlformats.org/officeDocument/2006/relationships/commentAuthors"/><Relationship Id="rId11" Target="presProps.xml" Type="http://schemas.openxmlformats.org/officeDocument/2006/relationships/presProps"/><Relationship Id="rId12" Target="viewProps.xml" Type="http://schemas.openxmlformats.org/officeDocument/2006/relationships/viewProps"/><Relationship Id="rId13" Target="theme/theme1.xml" Type="http://schemas.openxmlformats.org/officeDocument/2006/relationships/theme"/><Relationship Id="rId14" Target="tableStyles.xml" Type="http://schemas.openxmlformats.org/officeDocument/2006/relationships/tableStyles"/><Relationship Id="rId15" Target="changesInfos/changesInfo1.xml" Type="http://schemas.microsoft.com/office/2016/11/relationships/changesInfo"/><Relationship Id="rId16"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notesMasters/notesMaster1.xml" Type="http://schemas.openxmlformats.org/officeDocument/2006/relationships/notesMaster"/></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三角 陽平(misumi-youhei.ps7)" userId="5603415d-aaf4-4240-bec9-52288cf27cc7" providerId="ADAL" clId="{5F794F6E-19D1-492A-9FF0-881263E129F4}"/>
    <pc:docChg chg="modSld">
      <pc:chgData name="三角 陽平(misumi-youhei.ps7)" userId="5603415d-aaf4-4240-bec9-52288cf27cc7" providerId="ADAL" clId="{5F794F6E-19D1-492A-9FF0-881263E129F4}" dt="2026-03-27T09:50:21.201" v="26"/>
      <pc:docMkLst>
        <pc:docMk/>
      </pc:docMkLst>
      <pc:sldChg chg="modSp mod">
        <pc:chgData name="三角 陽平(misumi-youhei.ps7)" userId="5603415d-aaf4-4240-bec9-52288cf27cc7" providerId="ADAL" clId="{5F794F6E-19D1-492A-9FF0-881263E129F4}" dt="2026-03-27T09:50:21.201" v="26"/>
        <pc:sldMkLst>
          <pc:docMk/>
          <pc:sldMk cId="3487020649" sldId="276"/>
        </pc:sldMkLst>
        <pc:graphicFrameChg chg="mod modGraphic">
          <ac:chgData name="三角 陽平(misumi-youhei.ps7)" userId="5603415d-aaf4-4240-bec9-52288cf27cc7" providerId="ADAL" clId="{5F794F6E-19D1-492A-9FF0-881263E129F4}" dt="2026-03-27T09:50:21.201" v="26"/>
          <ac:graphicFrameMkLst>
            <pc:docMk/>
            <pc:sldMk cId="3487020649" sldId="276"/>
            <ac:graphicFrameMk id="301320" creationId="{00000000-0000-0000-0000-000000000000}"/>
          </ac:graphicFrameMkLst>
        </pc:graphicFrameChg>
      </pc:sldChg>
      <pc:sldChg chg="modSp mod">
        <pc:chgData name="三角 陽平(misumi-youhei.ps7)" userId="5603415d-aaf4-4240-bec9-52288cf27cc7" providerId="ADAL" clId="{5F794F6E-19D1-492A-9FF0-881263E129F4}" dt="2026-03-23T09:25:49.108" v="18"/>
        <pc:sldMkLst>
          <pc:docMk/>
          <pc:sldMk cId="221471243" sldId="279"/>
        </pc:sldMkLst>
        <pc:graphicFrameChg chg="mod modGraphic">
          <ac:chgData name="三角 陽平(misumi-youhei.ps7)" userId="5603415d-aaf4-4240-bec9-52288cf27cc7" providerId="ADAL" clId="{5F794F6E-19D1-492A-9FF0-881263E129F4}" dt="2026-03-23T09:25:49.108" v="18"/>
          <ac:graphicFrameMkLst>
            <pc:docMk/>
            <pc:sldMk cId="221471243" sldId="279"/>
            <ac:graphicFrameMk id="301320" creationId="{00000000-0000-0000-0000-000000000000}"/>
          </ac:graphicFrameMkLst>
        </pc:graphicFrame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A7AC6029-B467-4CC4-B4E3-7E23DA49229F}" type="datetimeFigureOut">
              <a:rPr kumimoji="1" lang="ja-JP" altLang="en-US" smtClean="0"/>
              <a:t>2026/3/27</a:t>
            </a:fld>
            <a:endParaRPr kumimoji="1" lang="ja-JP" altLang="en-US" dirty="0"/>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5F99E3AC-801C-4017-92FB-55C7A41D36E4}" type="slidenum">
              <a:rPr kumimoji="1" lang="ja-JP" altLang="en-US" smtClean="0"/>
              <a:t>‹#›</a:t>
            </a:fld>
            <a:endParaRPr kumimoji="1" lang="ja-JP" altLang="en-US" dirty="0"/>
          </a:p>
        </p:txBody>
      </p:sp>
    </p:spTree>
    <p:extLst>
      <p:ext uri="{BB962C8B-B14F-4D97-AF65-F5344CB8AC3E}">
        <p14:creationId xmlns:p14="http://schemas.microsoft.com/office/powerpoint/2010/main" val="15968258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2026/3/27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2026/3/27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2026/3/27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2026/3/27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2026/3/27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2026/3/27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2026/3/27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2026/3/27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2026/3/27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2026/3/27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2026/3/27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72D545-8467-428C-B4B7-668AFE11EB3F}" type="datetimeFigureOut">
              <a:rPr kumimoji="1" lang="ja-JP" altLang="en-US" smtClean="0"/>
              <a:t>2026/3/27</a:t>
            </a:fld>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1320" name="Group 264"/>
          <p:cNvGraphicFramePr>
            <a:graphicFrameLocks noGrp="1"/>
          </p:cNvGraphicFramePr>
          <p:nvPr>
            <p:extLst>
              <p:ext uri="{D42A27DB-BD31-4B8C-83A1-F6EECF244321}">
                <p14:modId xmlns:p14="http://schemas.microsoft.com/office/powerpoint/2010/main" val="2936416444"/>
              </p:ext>
            </p:extLst>
          </p:nvPr>
        </p:nvGraphicFramePr>
        <p:xfrm>
          <a:off x="107504" y="548132"/>
          <a:ext cx="8928993" cy="6345541"/>
        </p:xfrm>
        <a:graphic>
          <a:graphicData uri="http://schemas.openxmlformats.org/drawingml/2006/table">
            <a:tbl>
              <a:tblPr/>
              <a:tblGrid>
                <a:gridCol w="2508737">
                  <a:extLst>
                    <a:ext uri="{9D8B030D-6E8A-4147-A177-3AD203B41FA5}">
                      <a16:colId xmlns:a16="http://schemas.microsoft.com/office/drawing/2014/main" val="20000"/>
                    </a:ext>
                  </a:extLst>
                </a:gridCol>
                <a:gridCol w="4188007">
                  <a:extLst>
                    <a:ext uri="{9D8B030D-6E8A-4147-A177-3AD203B41FA5}">
                      <a16:colId xmlns:a16="http://schemas.microsoft.com/office/drawing/2014/main" val="20001"/>
                    </a:ext>
                  </a:extLst>
                </a:gridCol>
                <a:gridCol w="2232249">
                  <a:extLst>
                    <a:ext uri="{9D8B030D-6E8A-4147-A177-3AD203B41FA5}">
                      <a16:colId xmlns:a16="http://schemas.microsoft.com/office/drawing/2014/main" val="20002"/>
                    </a:ext>
                  </a:extLst>
                </a:gridCol>
              </a:tblGrid>
              <a:tr h="3272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訓練コース・訓練期間</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受講者の声</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就職先や取得した資格等</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solidFill>
                      <a:srgbClr val="FFFF66"/>
                    </a:solidFill>
                  </a:tcPr>
                </a:tc>
                <a:extLst>
                  <a:ext uri="{0D108BD9-81ED-4DB2-BD59-A6C34878D82A}">
                    <a16:rowId xmlns:a16="http://schemas.microsoft.com/office/drawing/2014/main" val="10000"/>
                  </a:ext>
                </a:extLst>
              </a:tr>
              <a:tr h="874670">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医療事務科</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（実践コース：２カ月）</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　腰痛により退職後、治療に専念していました。その後、地元にＵターンし就職活動できる体調になった時期に、再就職のための資格取得やスキルアップを考えていたところ、医療事務の職業訓練があることを知り、受講を決意しました。全く予備知識がない中での受講でしたが、丁寧に指導していただき、とても満足のいく訓練内容でした。訓練修了後、すぐに医療事務の求人に応募したところ、採用されました。現在の職場は、とても働きやすい環境であり、訓練を受講して良かったです。</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病院（医療事務）</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endParaRPr kumimoji="1" lang="en-US" altLang="zh-TW"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9150687"/>
                  </a:ext>
                </a:extLst>
              </a:tr>
              <a:tr h="874670">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医療事務科</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（実践コース：２カ月）</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　机上での学習だけではなく、実際に病院に行って職場見学をさせて頂いて、どんな仕事をやるのか、実際に自分の目で見ることができ、体験もさせて頂いて、とても良かったです。</a:t>
                      </a: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医療事務技能</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審査</a:t>
                      </a:r>
                      <a:r>
                        <a:rPr kumimoji="1" lang="ja-JP"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試験（メディカルクラーク</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医科</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65858994"/>
                  </a:ext>
                </a:extLst>
              </a:tr>
              <a:tr h="1070239">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医療事務・調剤スタッフ</a:t>
                      </a: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養成科（短時間）</a:t>
                      </a: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（実践コース：２か月）</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先生方には応募書類の添削や受験対策指導など親身になって対応して頂き、大変感謝しております。</a:t>
                      </a:r>
                    </a:p>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支援、マナー講話の際には自己分析・他己分析・心理テスト（性格分析）を通して自己を見つめ直す機会を設けて頂きました。グループワークも多く、楽しく学習できました。今回学んだ事を生かし、仕事に精力します。　　　　　　（</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20</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代</a:t>
                      </a:r>
                      <a:r>
                        <a:rPr kumimoji="1" lang="ja-JP" altLang="en-US" sz="12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、女性）</a:t>
                      </a:r>
                      <a:endPar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zh-TW"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zh-TW"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a:t>
                      </a:r>
                      <a:r>
                        <a:rPr kumimoji="1" lang="en-US" altLang="zh-TW"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医療事務員（正社員）</a:t>
                      </a:r>
                      <a:endPar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20124026"/>
                  </a:ext>
                </a:extLst>
              </a:tr>
              <a:tr h="2044716">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パソコン操作も学べる</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医療事務科</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（実践コース：３カ月）</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　訓練当初は、パソコン操作に不慣れで、覚えること、理解することに時間がかかり本当に大変でした。しかし、日に日に技術が身についていくことを感じ、そして、資格取得へとつながり、とても大きな達成感を味わいました。こうした経験が、就職活動への自信となり、講師の方による就職支援によって、就職活動への意欲向上につながりました。３カ月間、同じクラスの皆様や先生方にも多く助けていただき、訓練以外の大切さも学ばせて頂けた気がします。（</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30</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代、女性）</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病院（医療事務）</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医療事務管理士技能認定試験（医科）</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コンピュータサービス技能評価試験 ワープロ３級</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コンピュータサービス技能評価試験 表計算３級</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30451192"/>
                  </a:ext>
                </a:extLst>
              </a:tr>
            </a:tbl>
          </a:graphicData>
        </a:graphic>
      </p:graphicFrame>
      <p:sp>
        <p:nvSpPr>
          <p:cNvPr id="3" name="Text Box 2"/>
          <p:cNvSpPr txBox="1">
            <a:spLocks noChangeArrowheads="1"/>
          </p:cNvSpPr>
          <p:nvPr/>
        </p:nvSpPr>
        <p:spPr bwMode="auto">
          <a:xfrm>
            <a:off x="376844" y="46374"/>
            <a:ext cx="8390312" cy="457341"/>
          </a:xfrm>
          <a:prstGeom prst="rect">
            <a:avLst/>
          </a:prstGeom>
          <a:noFill/>
          <a:ln w="9525">
            <a:noFill/>
            <a:miter lim="800000"/>
            <a:headEnd/>
            <a:tailEnd/>
          </a:ln>
        </p:spPr>
        <p:txBody>
          <a:bodyPr wrap="square" lIns="87159" tIns="43579" rIns="87159" bIns="43579">
            <a:spAutoFit/>
          </a:bodyPr>
          <a:lstStyle/>
          <a:p>
            <a:pPr algn="ctr"/>
            <a:r>
              <a:rPr lang="ja-JP" altLang="en-US" sz="2400" dirty="0">
                <a:solidFill>
                  <a:srgbClr val="000000"/>
                </a:solidFill>
                <a:latin typeface="メイリオ" panose="020B0604030504040204" pitchFamily="50" charset="-128"/>
                <a:ea typeface="メイリオ" panose="020B0604030504040204" pitchFamily="50" charset="-128"/>
              </a:rPr>
              <a:t>「医療事務分野」の求職者支援訓練 受講者の方々の声</a:t>
            </a:r>
          </a:p>
        </p:txBody>
      </p:sp>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303" t="11902" r="4416" b="15509"/>
          <a:stretch/>
        </p:blipFill>
        <p:spPr bwMode="auto">
          <a:xfrm>
            <a:off x="8387603" y="-424"/>
            <a:ext cx="648894" cy="516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7020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1320" name="Group 264"/>
          <p:cNvGraphicFramePr>
            <a:graphicFrameLocks noGrp="1"/>
          </p:cNvGraphicFramePr>
          <p:nvPr>
            <p:extLst>
              <p:ext uri="{D42A27DB-BD31-4B8C-83A1-F6EECF244321}">
                <p14:modId xmlns:p14="http://schemas.microsoft.com/office/powerpoint/2010/main" val="3202464033"/>
              </p:ext>
            </p:extLst>
          </p:nvPr>
        </p:nvGraphicFramePr>
        <p:xfrm>
          <a:off x="107504" y="548132"/>
          <a:ext cx="8928993" cy="6121229"/>
        </p:xfrm>
        <a:graphic>
          <a:graphicData uri="http://schemas.openxmlformats.org/drawingml/2006/table">
            <a:tbl>
              <a:tblPr/>
              <a:tblGrid>
                <a:gridCol w="2508737">
                  <a:extLst>
                    <a:ext uri="{9D8B030D-6E8A-4147-A177-3AD203B41FA5}">
                      <a16:colId xmlns:a16="http://schemas.microsoft.com/office/drawing/2014/main" val="20000"/>
                    </a:ext>
                  </a:extLst>
                </a:gridCol>
                <a:gridCol w="4188007">
                  <a:extLst>
                    <a:ext uri="{9D8B030D-6E8A-4147-A177-3AD203B41FA5}">
                      <a16:colId xmlns:a16="http://schemas.microsoft.com/office/drawing/2014/main" val="20001"/>
                    </a:ext>
                  </a:extLst>
                </a:gridCol>
                <a:gridCol w="2232249">
                  <a:extLst>
                    <a:ext uri="{9D8B030D-6E8A-4147-A177-3AD203B41FA5}">
                      <a16:colId xmlns:a16="http://schemas.microsoft.com/office/drawing/2014/main" val="20002"/>
                    </a:ext>
                  </a:extLst>
                </a:gridCol>
              </a:tblGrid>
              <a:tr h="35369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訓練コース・訓練期間</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受講者の声</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就職先や取得した資格等</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solidFill>
                      <a:srgbClr val="FFFF66"/>
                    </a:solidFill>
                  </a:tcPr>
                </a:tc>
                <a:extLst>
                  <a:ext uri="{0D108BD9-81ED-4DB2-BD59-A6C34878D82A}">
                    <a16:rowId xmlns:a16="http://schemas.microsoft.com/office/drawing/2014/main" val="10000"/>
                  </a:ext>
                </a:extLst>
              </a:tr>
              <a:tr h="1623723">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医療事務科</a:t>
                      </a:r>
                      <a:b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b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（実践コース：３カ月）</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　</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25</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年事務職に従事していましたが、会社都合で退職しました。昔、歯科衛生士をしていたこともあって医療事務に関心がありハローワークで相談したところ、職業訓練について知り受講することを決意しました。訓練中は分からない点を丁寧に教えていただき、無事に医療事務の資格を取得することができました。未経験の医療事務での就職も決まり、受講して良かったです。（</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50</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代、女性）</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クリニック（医療事務）</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76927172"/>
                  </a:ext>
                </a:extLst>
              </a:tr>
              <a:tr h="1015464">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医療事務科</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（実践コース：３カ月）</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　職業人講話やキャリアプラン、キャリアコンサルティングの時間もしっかりあったので、就職後のイメージも湧き、就職に繋がりました。（</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20</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代、女性）</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医療関連企業（正社員）</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16016218"/>
                  </a:ext>
                </a:extLst>
              </a:tr>
              <a:tr h="1229973">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基礎から学べる</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パソコン医療事務科</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「託児サービス有」　　　</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（基礎コース：</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3</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ヶ月）　</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　就職支援が大変良かったです。パソコン操作は不慣れでしたが、わかりやすく教えていただき資格も取れました。医療事務の授業は難しかったですが、親身になって丁寧に教えてくれたので助かりました。</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日本語ワープロ検定試験</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3</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級</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医療事務認定実務者試験</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51394326"/>
                  </a:ext>
                </a:extLst>
              </a:tr>
              <a:tr h="1898373">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パソコン・医療事務科</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（実践コース：４カ月）</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　医療機関を数社応募するも不採用になったこと、また、医療事務の仕事にブランクがあり各種制度などの変更点も多く独学では難しいと思い、訓練実施施設の見学に行き受講を決めました。今回、受講できたことにとても感謝しています。また、訓練内容が生かせる職に就きたいと強く思うようになりました。技能や技術が身に付いたので、自信を持って面接にも前向きに進んでいけるのではと思っています。（</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50</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代、女性）</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診療所（事務職）</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調剤事務管理士　　　　　　</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60329355"/>
                  </a:ext>
                </a:extLst>
              </a:tr>
            </a:tbl>
          </a:graphicData>
        </a:graphic>
      </p:graphicFrame>
      <p:sp>
        <p:nvSpPr>
          <p:cNvPr id="3" name="Text Box 2"/>
          <p:cNvSpPr txBox="1">
            <a:spLocks noChangeArrowheads="1"/>
          </p:cNvSpPr>
          <p:nvPr/>
        </p:nvSpPr>
        <p:spPr bwMode="auto">
          <a:xfrm>
            <a:off x="376844" y="46374"/>
            <a:ext cx="8390312" cy="457341"/>
          </a:xfrm>
          <a:prstGeom prst="rect">
            <a:avLst/>
          </a:prstGeom>
          <a:noFill/>
          <a:ln w="9525">
            <a:noFill/>
            <a:miter lim="800000"/>
            <a:headEnd/>
            <a:tailEnd/>
          </a:ln>
        </p:spPr>
        <p:txBody>
          <a:bodyPr wrap="square" lIns="87159" tIns="43579" rIns="87159" bIns="43579">
            <a:spAutoFit/>
          </a:bodyPr>
          <a:lstStyle/>
          <a:p>
            <a:pPr algn="ctr"/>
            <a:r>
              <a:rPr lang="ja-JP" altLang="en-US" sz="2400" dirty="0">
                <a:solidFill>
                  <a:srgbClr val="000000"/>
                </a:solidFill>
                <a:latin typeface="メイリオ" panose="020B0604030504040204" pitchFamily="50" charset="-128"/>
                <a:ea typeface="メイリオ" panose="020B0604030504040204" pitchFamily="50" charset="-128"/>
              </a:rPr>
              <a:t>「医療事務分野」の求職者支援訓練 受講者の方々の声</a:t>
            </a:r>
          </a:p>
        </p:txBody>
      </p:sp>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303" t="11902" r="4416" b="15509"/>
          <a:stretch/>
        </p:blipFill>
        <p:spPr bwMode="auto">
          <a:xfrm>
            <a:off x="8387603" y="-424"/>
            <a:ext cx="648894" cy="516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6418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1320" name="Group 264"/>
          <p:cNvGraphicFramePr>
            <a:graphicFrameLocks noGrp="1"/>
          </p:cNvGraphicFramePr>
          <p:nvPr>
            <p:extLst>
              <p:ext uri="{D42A27DB-BD31-4B8C-83A1-F6EECF244321}">
                <p14:modId xmlns:p14="http://schemas.microsoft.com/office/powerpoint/2010/main" val="2641731367"/>
              </p:ext>
            </p:extLst>
          </p:nvPr>
        </p:nvGraphicFramePr>
        <p:xfrm>
          <a:off x="107504" y="548132"/>
          <a:ext cx="8928993" cy="6049220"/>
        </p:xfrm>
        <a:graphic>
          <a:graphicData uri="http://schemas.openxmlformats.org/drawingml/2006/table">
            <a:tbl>
              <a:tblPr/>
              <a:tblGrid>
                <a:gridCol w="2508737">
                  <a:extLst>
                    <a:ext uri="{9D8B030D-6E8A-4147-A177-3AD203B41FA5}">
                      <a16:colId xmlns:a16="http://schemas.microsoft.com/office/drawing/2014/main" val="20000"/>
                    </a:ext>
                  </a:extLst>
                </a:gridCol>
                <a:gridCol w="4188007">
                  <a:extLst>
                    <a:ext uri="{9D8B030D-6E8A-4147-A177-3AD203B41FA5}">
                      <a16:colId xmlns:a16="http://schemas.microsoft.com/office/drawing/2014/main" val="20001"/>
                    </a:ext>
                  </a:extLst>
                </a:gridCol>
                <a:gridCol w="2232249">
                  <a:extLst>
                    <a:ext uri="{9D8B030D-6E8A-4147-A177-3AD203B41FA5}">
                      <a16:colId xmlns:a16="http://schemas.microsoft.com/office/drawing/2014/main" val="20002"/>
                    </a:ext>
                  </a:extLst>
                </a:gridCol>
              </a:tblGrid>
              <a:tr h="32275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訓練コース・訓練期間</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受講者の声</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就職先や取得した資格等</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solidFill>
                      <a:srgbClr val="FFFF66"/>
                    </a:solidFill>
                  </a:tcPr>
                </a:tc>
                <a:extLst>
                  <a:ext uri="{0D108BD9-81ED-4DB2-BD59-A6C34878D82A}">
                    <a16:rowId xmlns:a16="http://schemas.microsoft.com/office/drawing/2014/main" val="10000"/>
                  </a:ext>
                </a:extLst>
              </a:tr>
              <a:tr h="1261966">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基礎から学べるパソコン</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医療事務科「託児サービス有」</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（基礎コース：</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4</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カ月）</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パソコン・医療事務共に全く知識、経験がありませんでしたが、先生方がわかりやすく丁寧にフォロー下さったお陰で技術・知識を身につけることができました。また個人的に受ける検定などのフォローも頂き大変有難かったです。</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(40</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代、女性</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医療事務認定実務者試験</a:t>
                      </a:r>
                      <a:endPar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医科２級医療事務実務能力認定試験</a:t>
                      </a: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98446433"/>
                  </a:ext>
                </a:extLst>
              </a:tr>
              <a:tr h="1368152">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基礎から学べるパソコン</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医療事務科「託児サービス有」</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（基礎コース：</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4</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カ月）</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講義内容は全てはじめてでしたが、先生方の説明はとてもわかりやすく、丁寧で理解が早くできました。作成されていた教材、資料も今後使用でき活用しやすく大変助かりました。</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4</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か月があっという間でしたがこちらの受講コースに参加でき本当に感謝しています。求職活動も引き続き支援下さり有難いです。　</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(40</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代、女性</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endPar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医療事務認定実務者試験</a:t>
                      </a:r>
                      <a:endPar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医科２級医療事務実務能力認定試験</a:t>
                      </a: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36931268"/>
                  </a:ext>
                </a:extLst>
              </a:tr>
              <a:tr h="1654655">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医療・調剤事務科</a:t>
                      </a:r>
                    </a:p>
                    <a:p>
                      <a:pPr algn="ct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実践コース：４ヵ月</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algn="ctr"/>
                      <a:endPar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4</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ヶ月という期間の中で資格をきちんと取れました。</a:t>
                      </a:r>
                    </a:p>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教えていただいた講師の先生がとても解りやすく熱心に指導していただきありがたかったです。受験前も対策テストや時間配分、気持ちのもって行き方などまで教えてもらって心強かったです。</a:t>
                      </a: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zh-TW"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zh-TW"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zh-TW"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医科医療事務検定</a:t>
                      </a:r>
                      <a:r>
                        <a:rPr kumimoji="1" lang="en-US" altLang="zh-TW"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1</a:t>
                      </a:r>
                      <a:r>
                        <a:rPr kumimoji="1" lang="zh-TW"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級</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zh-TW" altLang="en-US" sz="1200" b="0" i="0" u="none" strike="noStrike" kern="1200" cap="none" normalizeH="0" baseline="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調剤事務検定</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84353676"/>
                  </a:ext>
                </a:extLst>
              </a:tr>
              <a:tr h="1441689">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医療事務科</a:t>
                      </a: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6</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ヵ月）</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それぞれの資格試験まで短期間しかなく、初めは不安もありましたが、講師の先生方が大変熱心に指導してくださり、無事全員で合格することができ、大変感謝しています。ジョブ・カードも初めて作成し、これからの就職活動や仕事にも役立つ講話や授業もあり、受講できて本当によかったと思います。（</a:t>
                      </a: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40</a:t>
                      </a: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代・女性）</a:t>
                      </a: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調剤事務管理士</a:t>
                      </a:r>
                    </a:p>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ホスピタルコンシェルジュ</a:t>
                      </a:r>
                    </a:p>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70217873"/>
                  </a:ext>
                </a:extLst>
              </a:tr>
            </a:tbl>
          </a:graphicData>
        </a:graphic>
      </p:graphicFrame>
      <p:sp>
        <p:nvSpPr>
          <p:cNvPr id="3" name="Text Box 2"/>
          <p:cNvSpPr txBox="1">
            <a:spLocks noChangeArrowheads="1"/>
          </p:cNvSpPr>
          <p:nvPr/>
        </p:nvSpPr>
        <p:spPr bwMode="auto">
          <a:xfrm>
            <a:off x="376844" y="46374"/>
            <a:ext cx="8390312" cy="457341"/>
          </a:xfrm>
          <a:prstGeom prst="rect">
            <a:avLst/>
          </a:prstGeom>
          <a:noFill/>
          <a:ln w="9525">
            <a:noFill/>
            <a:miter lim="800000"/>
            <a:headEnd/>
            <a:tailEnd/>
          </a:ln>
        </p:spPr>
        <p:txBody>
          <a:bodyPr wrap="square" lIns="87159" tIns="43579" rIns="87159" bIns="43579">
            <a:spAutoFit/>
          </a:bodyPr>
          <a:lstStyle/>
          <a:p>
            <a:pPr algn="ctr"/>
            <a:r>
              <a:rPr lang="ja-JP" altLang="en-US" sz="2400" dirty="0">
                <a:solidFill>
                  <a:srgbClr val="000000"/>
                </a:solidFill>
                <a:latin typeface="メイリオ" panose="020B0604030504040204" pitchFamily="50" charset="-128"/>
                <a:ea typeface="メイリオ" panose="020B0604030504040204" pitchFamily="50" charset="-128"/>
              </a:rPr>
              <a:t>「医療事務分野」の求職者支援訓練 受講者の方々の声</a:t>
            </a:r>
          </a:p>
        </p:txBody>
      </p:sp>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303" t="11902" r="4416" b="15509"/>
          <a:stretch/>
        </p:blipFill>
        <p:spPr bwMode="auto">
          <a:xfrm>
            <a:off x="8387603" y="-424"/>
            <a:ext cx="648894" cy="516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471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1320" name="Group 264"/>
          <p:cNvGraphicFramePr>
            <a:graphicFrameLocks noGrp="1"/>
          </p:cNvGraphicFramePr>
          <p:nvPr>
            <p:extLst>
              <p:ext uri="{D42A27DB-BD31-4B8C-83A1-F6EECF244321}">
                <p14:modId xmlns:p14="http://schemas.microsoft.com/office/powerpoint/2010/main" val="3192364434"/>
              </p:ext>
            </p:extLst>
          </p:nvPr>
        </p:nvGraphicFramePr>
        <p:xfrm>
          <a:off x="107503" y="552033"/>
          <a:ext cx="8928993" cy="4408089"/>
        </p:xfrm>
        <a:graphic>
          <a:graphicData uri="http://schemas.openxmlformats.org/drawingml/2006/table">
            <a:tbl>
              <a:tblPr/>
              <a:tblGrid>
                <a:gridCol w="2508737">
                  <a:extLst>
                    <a:ext uri="{9D8B030D-6E8A-4147-A177-3AD203B41FA5}">
                      <a16:colId xmlns:a16="http://schemas.microsoft.com/office/drawing/2014/main" val="20000"/>
                    </a:ext>
                  </a:extLst>
                </a:gridCol>
                <a:gridCol w="4188007">
                  <a:extLst>
                    <a:ext uri="{9D8B030D-6E8A-4147-A177-3AD203B41FA5}">
                      <a16:colId xmlns:a16="http://schemas.microsoft.com/office/drawing/2014/main" val="20001"/>
                    </a:ext>
                  </a:extLst>
                </a:gridCol>
                <a:gridCol w="2232249">
                  <a:extLst>
                    <a:ext uri="{9D8B030D-6E8A-4147-A177-3AD203B41FA5}">
                      <a16:colId xmlns:a16="http://schemas.microsoft.com/office/drawing/2014/main" val="20002"/>
                    </a:ext>
                  </a:extLst>
                </a:gridCol>
              </a:tblGrid>
              <a:tr h="27507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訓練コース・訓練期間</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受講者の声</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就職先や取得した資格等</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solidFill>
                      <a:srgbClr val="FFFF66"/>
                    </a:solidFill>
                  </a:tcPr>
                </a:tc>
                <a:extLst>
                  <a:ext uri="{0D108BD9-81ED-4DB2-BD59-A6C34878D82A}">
                    <a16:rowId xmlns:a16="http://schemas.microsoft.com/office/drawing/2014/main" val="10000"/>
                  </a:ext>
                </a:extLst>
              </a:tr>
              <a:tr h="840383">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医療事務・調剤事務科</a:t>
                      </a:r>
                      <a:b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b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（実践コース：６カ月）</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　とても丁寧に授業を進めていただいたので、しっかり理解することができました。また、一緒に授業を受けられた方たちも良い人ばかりで、互いに励まし合うことができ、刺激をもらい、とても有意義な時間を過ごすことができました。（</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30</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代、女性）</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a:t>
                      </a: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幼稚園</a:t>
                      </a: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事務職</a:t>
                      </a: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調剤事務管理士</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医療事務管理士</a:t>
                      </a: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20149339"/>
                  </a:ext>
                </a:extLst>
              </a:tr>
              <a:tr h="1262755">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医療・調剤薬局事務科</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6</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カ月）</a:t>
                      </a: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　とても充実した</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6</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カ月でした。無事、資格を取得し、最後まで内容の濃い授業を受講する事ができ、感無量です。卒業後も、相談に乗っていただけるとの助言をいただいたので、これからもお世話になりたいと思います。</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耳鼻咽喉科医院（看護助手兼医療事務）</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endParaRPr kumimoji="1" lang="en-US" altLang="zh-TW"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医療事務管理士</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日本語ワープロ検定</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2</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級</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情報処理技能検定試験 表計算</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2</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級</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67534476"/>
                  </a:ext>
                </a:extLst>
              </a:tr>
              <a:tr h="1582776">
                <a:tc>
                  <a:txBody>
                    <a:bodyPr/>
                    <a:lstStyle/>
                    <a:p>
                      <a:pPr algn="ct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医療事務・調剤事務科</a:t>
                      </a:r>
                      <a:b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b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（実践コース：６カ月）</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B05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tc>
                  <a:txBody>
                    <a:bodyPr/>
                    <a:lstStyle/>
                    <a:p>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　訓練校の講師、事務局の方がとても親身になって相談に乗ってくれました。時には厳しい言葉もありましたが、それも自身に足りない部分があったことへの気付きになりました。訓練中の</a:t>
                      </a:r>
                      <a:r>
                        <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6</a:t>
                      </a:r>
                      <a:r>
                        <a:rPr kumimoji="1" lang="ja-JP" altLang="en-US"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カ月はとてもハードでしたが、その分充実した内容で自信のスキルアップになりました。今後は就職先が早く決まるように活動していきます。</a:t>
                      </a:r>
                      <a:endParaRPr kumimoji="1" lang="en-US" altLang="ja-JP" sz="1200" b="0" i="0" u="none" strike="noStrike" kern="1200"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endParaRP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就職先</a:t>
                      </a: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派遣</a:t>
                      </a: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医療事務職</a:t>
                      </a: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取得資格等</a:t>
                      </a:r>
                      <a:r>
                        <a:rPr kumimoji="1" lang="en-US"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itchFamily="18" charset="0"/>
                        </a:rPr>
                        <a:t>調剤事務管理士</a:t>
                      </a:r>
                    </a:p>
                  </a:txBody>
                  <a:tcPr marL="90000" marR="90000" marT="43200" marB="43200" anchor="ctr" horzOverflow="overflow">
                    <a:lnL w="12700" cap="flat" cmpd="sng" algn="ctr">
                      <a:solidFill>
                        <a:srgbClr val="00800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CC00"/>
                      </a:solidFill>
                      <a:prstDash val="solid"/>
                      <a:round/>
                      <a:headEnd type="none" w="med" len="med"/>
                      <a:tailEnd type="none" w="med" len="med"/>
                    </a:lnT>
                    <a:lnB w="12700" cap="flat" cmpd="sng" algn="ctr">
                      <a:solidFill>
                        <a:srgbClr val="00C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30451192"/>
                  </a:ext>
                </a:extLst>
              </a:tr>
            </a:tbl>
          </a:graphicData>
        </a:graphic>
      </p:graphicFrame>
      <p:sp>
        <p:nvSpPr>
          <p:cNvPr id="3" name="Text Box 2"/>
          <p:cNvSpPr txBox="1">
            <a:spLocks noChangeArrowheads="1"/>
          </p:cNvSpPr>
          <p:nvPr/>
        </p:nvSpPr>
        <p:spPr bwMode="auto">
          <a:xfrm>
            <a:off x="376844" y="46374"/>
            <a:ext cx="8390312" cy="457341"/>
          </a:xfrm>
          <a:prstGeom prst="rect">
            <a:avLst/>
          </a:prstGeom>
          <a:noFill/>
          <a:ln w="9525">
            <a:noFill/>
            <a:miter lim="800000"/>
            <a:headEnd/>
            <a:tailEnd/>
          </a:ln>
        </p:spPr>
        <p:txBody>
          <a:bodyPr wrap="square" lIns="87159" tIns="43579" rIns="87159" bIns="43579">
            <a:spAutoFit/>
          </a:bodyPr>
          <a:lstStyle/>
          <a:p>
            <a:pPr algn="ctr"/>
            <a:r>
              <a:rPr lang="ja-JP" altLang="en-US" sz="2400" dirty="0">
                <a:solidFill>
                  <a:srgbClr val="000000"/>
                </a:solidFill>
                <a:latin typeface="メイリオ" panose="020B0604030504040204" pitchFamily="50" charset="-128"/>
                <a:ea typeface="メイリオ" panose="020B0604030504040204" pitchFamily="50" charset="-128"/>
              </a:rPr>
              <a:t>「医療事務分野」の求職者支援訓練 受講者の方々の声</a:t>
            </a:r>
          </a:p>
        </p:txBody>
      </p:sp>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303" t="11902" r="4416" b="15509"/>
          <a:stretch/>
        </p:blipFill>
        <p:spPr bwMode="auto">
          <a:xfrm>
            <a:off x="8387603" y="-424"/>
            <a:ext cx="648894" cy="516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69031" y="5746296"/>
            <a:ext cx="1080000" cy="1099259"/>
          </a:xfrm>
          <a:prstGeom prst="rect">
            <a:avLst/>
          </a:prstGeom>
        </p:spPr>
      </p:pic>
      <p:sp>
        <p:nvSpPr>
          <p:cNvPr id="7" name="正方形/長方形 6"/>
          <p:cNvSpPr/>
          <p:nvPr/>
        </p:nvSpPr>
        <p:spPr>
          <a:xfrm>
            <a:off x="3320057" y="5438342"/>
            <a:ext cx="2577949" cy="295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b="1" dirty="0">
                <a:solidFill>
                  <a:schemeClr val="tx1"/>
                </a:solidFill>
                <a:latin typeface="メイリオ" panose="020B0604030504040204" pitchFamily="50" charset="-128"/>
                <a:ea typeface="メイリオ" panose="020B0604030504040204" pitchFamily="50" charset="-128"/>
              </a:rPr>
              <a:t>［ハローワークの所在地・連絡先］</a:t>
            </a:r>
          </a:p>
        </p:txBody>
      </p:sp>
      <p:sp>
        <p:nvSpPr>
          <p:cNvPr id="8" name="正方形/長方形 7"/>
          <p:cNvSpPr/>
          <p:nvPr/>
        </p:nvSpPr>
        <p:spPr>
          <a:xfrm>
            <a:off x="6156176" y="5438342"/>
            <a:ext cx="1481740" cy="3079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b="1" dirty="0">
                <a:solidFill>
                  <a:schemeClr val="tx1"/>
                </a:solidFill>
                <a:latin typeface="メイリオ" panose="020B0604030504040204" pitchFamily="50" charset="-128"/>
                <a:ea typeface="メイリオ" panose="020B0604030504040204" pitchFamily="50" charset="-128"/>
              </a:rPr>
              <a:t>［制度の詳細］</a:t>
            </a:r>
          </a:p>
        </p:txBody>
      </p:sp>
      <p:pic>
        <p:nvPicPr>
          <p:cNvPr id="9" name="図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57046" y="5746296"/>
            <a:ext cx="1080000" cy="1080000"/>
          </a:xfrm>
          <a:prstGeom prst="rect">
            <a:avLst/>
          </a:prstGeom>
        </p:spPr>
      </p:pic>
      <p:pic>
        <p:nvPicPr>
          <p:cNvPr id="10" name="図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78689" y="5746296"/>
            <a:ext cx="1080000" cy="1080000"/>
          </a:xfrm>
          <a:prstGeom prst="rect">
            <a:avLst/>
          </a:prstGeom>
        </p:spPr>
      </p:pic>
      <p:sp>
        <p:nvSpPr>
          <p:cNvPr id="11" name="正方形/長方形 10"/>
          <p:cNvSpPr/>
          <p:nvPr/>
        </p:nvSpPr>
        <p:spPr>
          <a:xfrm>
            <a:off x="1336486" y="5438342"/>
            <a:ext cx="1884318" cy="295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b="1" dirty="0">
                <a:solidFill>
                  <a:schemeClr val="tx1"/>
                </a:solidFill>
                <a:latin typeface="メイリオ" panose="020B0604030504040204" pitchFamily="50" charset="-128"/>
                <a:ea typeface="メイリオ" panose="020B0604030504040204"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rPr>
              <a:t>各地域の募集案内</a:t>
            </a:r>
            <a:r>
              <a:rPr kumimoji="1" lang="ja-JP" altLang="en-US" sz="1200" b="1" dirty="0">
                <a:solidFill>
                  <a:schemeClr val="tx1"/>
                </a:solidFill>
                <a:latin typeface="メイリオ" panose="020B0604030504040204" pitchFamily="50" charset="-128"/>
                <a:ea typeface="メイリオ" panose="020B0604030504040204" pitchFamily="50" charset="-128"/>
              </a:rPr>
              <a:t>］</a:t>
            </a:r>
          </a:p>
        </p:txBody>
      </p:sp>
      <p:grpSp>
        <p:nvGrpSpPr>
          <p:cNvPr id="12" name="グループ化 11"/>
          <p:cNvGrpSpPr/>
          <p:nvPr/>
        </p:nvGrpSpPr>
        <p:grpSpPr>
          <a:xfrm>
            <a:off x="2471614" y="4971217"/>
            <a:ext cx="9917927" cy="359614"/>
            <a:chOff x="696537" y="8530282"/>
            <a:chExt cx="6035871" cy="359614"/>
          </a:xfrm>
        </p:grpSpPr>
        <p:sp>
          <p:nvSpPr>
            <p:cNvPr id="13" name="角丸四角形 12"/>
            <p:cNvSpPr/>
            <p:nvPr/>
          </p:nvSpPr>
          <p:spPr>
            <a:xfrm flipV="1">
              <a:off x="696537" y="8843912"/>
              <a:ext cx="2470332" cy="45984"/>
            </a:xfrm>
            <a:prstGeom prst="roundRect">
              <a:avLst>
                <a:gd name="adj" fmla="val 0"/>
              </a:avLst>
            </a:prstGeom>
            <a:solidFill>
              <a:srgbClr val="FFFF00"/>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4" name="正方形/長方形 13"/>
            <p:cNvSpPr/>
            <p:nvPr/>
          </p:nvSpPr>
          <p:spPr>
            <a:xfrm>
              <a:off x="696537" y="8530282"/>
              <a:ext cx="6035871" cy="335989"/>
            </a:xfrm>
            <a:prstGeom prst="rect">
              <a:avLst/>
            </a:prstGeom>
          </p:spPr>
          <p:txBody>
            <a:bodyPr wrap="square">
              <a:spAutoFit/>
            </a:bodyPr>
            <a:lstStyle/>
            <a:p>
              <a:pPr>
                <a:lnSpc>
                  <a:spcPts val="1900"/>
                </a:lnSpc>
              </a:pPr>
              <a:r>
                <a:rPr lang="ja-JP" altLang="en-US" sz="1400" dirty="0">
                  <a:latin typeface="メイリオ" panose="020B0604030504040204" pitchFamily="50" charset="-128"/>
                  <a:ea typeface="メイリオ" panose="020B0604030504040204" pitchFamily="50" charset="-128"/>
                </a:rPr>
                <a:t>訓練の詳細や受講の申し込みは</a:t>
              </a:r>
              <a:r>
                <a:rPr lang="ja-JP" altLang="en-US" sz="1400" b="1" dirty="0">
                  <a:solidFill>
                    <a:srgbClr val="FF0000"/>
                  </a:solidFill>
                  <a:latin typeface="メイリオ" panose="020B0604030504040204" pitchFamily="50" charset="-128"/>
                  <a:ea typeface="メイリオ" panose="020B0604030504040204" pitchFamily="50" charset="-128"/>
                </a:rPr>
                <a:t>ハローワークへ！</a:t>
              </a:r>
              <a:endParaRPr lang="en-US" altLang="ja-JP" sz="1400" b="1" dirty="0">
                <a:solidFill>
                  <a:srgbClr val="FF0000"/>
                </a:solidFill>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333393764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Owner xmlns="20a802da-94c9-4332-a597-dc2f77ab1860">
      <UserInfo>
        <DisplayName/>
        <AccountId xsi:nil="true"/>
        <AccountType/>
      </UserInfo>
    </Owner>
    <lcf76f155ced4ddcb4097134ff3c332f xmlns="20a802da-94c9-4332-a597-dc2f77ab186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3DE0247FA6CF740A979A7C2633CC5AA" ma:contentTypeVersion="14" ma:contentTypeDescription="新しいドキュメントを作成します。" ma:contentTypeScope="" ma:versionID="d40bfc98475f67ba3bf0f7fe0da7a69f">
  <xsd:schema xmlns:xsd="http://www.w3.org/2001/XMLSchema" xmlns:xs="http://www.w3.org/2001/XMLSchema" xmlns:p="http://schemas.microsoft.com/office/2006/metadata/properties" xmlns:ns2="20a802da-94c9-4332-a597-dc2f77ab1860" xmlns:ns3="263dbbe5-076b-4606-a03b-9598f5f2f35a" targetNamespace="http://schemas.microsoft.com/office/2006/metadata/properties" ma:root="true" ma:fieldsID="05abe161fad602f875551c6b3a154ca3" ns2:_="" ns3:_="">
    <xsd:import namespace="20a802da-94c9-4332-a597-dc2f77ab1860"/>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a802da-94c9-4332-a597-dc2f77ab1860"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54f533d9-69e3-4b51-9599-0c3afcfddceb}"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6C3AB7-7C39-4578-AD2B-8183E3B3282C}">
  <ds:schemaRefs>
    <ds:schemaRef ds:uri="http://schemas.microsoft.com/sharepoint/v3/contenttype/forms"/>
  </ds:schemaRefs>
</ds:datastoreItem>
</file>

<file path=customXml/itemProps2.xml><?xml version="1.0" encoding="utf-8"?>
<ds:datastoreItem xmlns:ds="http://schemas.openxmlformats.org/officeDocument/2006/customXml" ds:itemID="{0EBD46FD-AB59-4148-9CC7-28FBAA5520AB}">
  <ds:schemaRefs>
    <ds:schemaRef ds:uri="http://schemas.microsoft.com/office/2006/metadata/properties"/>
    <ds:schemaRef ds:uri="http://schemas.microsoft.com/office/infopath/2007/PartnerControls"/>
    <ds:schemaRef ds:uri="263dbbe5-076b-4606-a03b-9598f5f2f35a"/>
    <ds:schemaRef ds:uri="20a802da-94c9-4332-a597-dc2f77ab1860"/>
  </ds:schemaRefs>
</ds:datastoreItem>
</file>

<file path=customXml/itemProps3.xml><?xml version="1.0" encoding="utf-8"?>
<ds:datastoreItem xmlns:ds="http://schemas.openxmlformats.org/officeDocument/2006/customXml" ds:itemID="{D606A304-CDCE-4AAF-8B1A-BE1BAAC3A6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a802da-94c9-4332-a597-dc2f77ab1860"/>
    <ds:schemaRef ds:uri="263dbbe5-076b-4606-a03b-9598f5f2f3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Words>1669</Words>
  <PresentationFormat>画面に合わせる (4:3)</PresentationFormat>
  <Paragraphs>128</Paragraphs>
  <Slides>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メイリオ</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0x01010063DE0247FA6CF740A979A7C2633CC5AA</vt:lpwstr>
  </property>
  <property fmtid="{D5CDD505-2E9C-101B-9397-08002B2CF9AE}" pid="3" name="MediaServiceImageTags">
    <vt:lpwstr/>
  </property>
</Properties>
</file>