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3"/>
  </p:notesMasterIdLst>
  <p:sldIdLst>
    <p:sldId id="256" r:id="rId2"/>
    <p:sldId id="257" r:id="rId3"/>
    <p:sldId id="258" r:id="rId4"/>
    <p:sldId id="291" r:id="rId5"/>
    <p:sldId id="261" r:id="rId6"/>
    <p:sldId id="262" r:id="rId7"/>
    <p:sldId id="263" r:id="rId8"/>
    <p:sldId id="264" r:id="rId9"/>
    <p:sldId id="265" r:id="rId10"/>
    <p:sldId id="266" r:id="rId11"/>
    <p:sldId id="267" r:id="rId12"/>
    <p:sldId id="269" r:id="rId13"/>
    <p:sldId id="268" r:id="rId14"/>
    <p:sldId id="270" r:id="rId15"/>
    <p:sldId id="271" r:id="rId16"/>
    <p:sldId id="272" r:id="rId17"/>
    <p:sldId id="273" r:id="rId18"/>
    <p:sldId id="274" r:id="rId19"/>
    <p:sldId id="275" r:id="rId20"/>
    <p:sldId id="277" r:id="rId21"/>
    <p:sldId id="278" r:id="rId22"/>
    <p:sldId id="279" r:id="rId23"/>
    <p:sldId id="280" r:id="rId24"/>
    <p:sldId id="281" r:id="rId25"/>
    <p:sldId id="282" r:id="rId26"/>
    <p:sldId id="283" r:id="rId27"/>
    <p:sldId id="284" r:id="rId28"/>
    <p:sldId id="285" r:id="rId29"/>
    <p:sldId id="288" r:id="rId30"/>
    <p:sldId id="289" r:id="rId31"/>
    <p:sldId id="290" r:id="rId32"/>
  </p:sldIdLst>
  <p:sldSz cx="9144000" cy="6858000" type="screen4x3"/>
  <p:notesSz cx="6807200" cy="9939338"/>
  <p:defaultTextStyle>
    <a:defPPr rtl="0">
      <a:defRPr lang="es-419"/>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13E"/>
    <a:srgbClr val="FF5050"/>
    <a:srgbClr val="F24F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419" autoAdjust="0"/>
    <p:restoredTop sz="96253" autoAdjust="0"/>
  </p:normalViewPr>
  <p:slideViewPr>
    <p:cSldViewPr showGuides="1">
      <p:cViewPr varScale="1">
        <p:scale>
          <a:sx n="80" d="100"/>
          <a:sy n="80" d="100"/>
        </p:scale>
        <p:origin x="1824" y="58"/>
      </p:cViewPr>
      <p:guideLst>
        <p:guide orient="horz" pos="2160"/>
        <p:guide pos="2880"/>
      </p:guideLst>
    </p:cSldViewPr>
  </p:slideViewPr>
  <p:outlineViewPr>
    <p:cViewPr>
      <p:scale>
        <a:sx n="33" d="100"/>
        <a:sy n="33" d="100"/>
      </p:scale>
      <p:origin x="0" y="-3102"/>
    </p:cViewPr>
  </p:outlineViewPr>
  <p:notesTextViewPr>
    <p:cViewPr>
      <p:scale>
        <a:sx n="1" d="1"/>
        <a:sy n="1" d="1"/>
      </p:scale>
      <p:origin x="0" y="0"/>
    </p:cViewPr>
  </p:notesTextViewPr>
  <p:gridSpacing cx="72000" cy="72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______.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______1.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______2.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469421101774042"/>
          <c:y val="9.5185654008438814E-2"/>
          <c:w val="0.46388888888888891"/>
          <c:h val="0.77314814814814814"/>
        </c:manualLayout>
      </c:layout>
      <c:doughnutChart>
        <c:varyColors val="1"/>
        <c:ser>
          <c:idx val="0"/>
          <c:order val="0"/>
          <c:dPt>
            <c:idx val="0"/>
            <c:bubble3D val="0"/>
            <c:spPr>
              <a:solidFill>
                <a:srgbClr val="ED7D31"/>
              </a:solidFill>
              <a:ln w="19050">
                <a:solidFill>
                  <a:schemeClr val="lt1"/>
                </a:solidFill>
              </a:ln>
              <a:effectLst/>
            </c:spPr>
            <c:extLst>
              <c:ext xmlns:c16="http://schemas.microsoft.com/office/drawing/2014/chart" uri="{C3380CC4-5D6E-409C-BE32-E72D297353CC}">
                <c16:uniqueId val="{00000001-8480-43EF-9D81-02DCBB2D8E92}"/>
              </c:ext>
            </c:extLst>
          </c:dPt>
          <c:dPt>
            <c:idx val="1"/>
            <c:bubble3D val="0"/>
            <c:spPr>
              <a:solidFill>
                <a:srgbClr val="0070C0"/>
              </a:solidFill>
              <a:ln w="19050">
                <a:solidFill>
                  <a:schemeClr val="lt1"/>
                </a:solidFill>
              </a:ln>
              <a:effectLst/>
            </c:spPr>
            <c:extLst>
              <c:ext xmlns:c16="http://schemas.microsoft.com/office/drawing/2014/chart" uri="{C3380CC4-5D6E-409C-BE32-E72D297353CC}">
                <c16:uniqueId val="{00000002-8480-43EF-9D81-02DCBB2D8E92}"/>
              </c:ext>
            </c:extLst>
          </c:dPt>
          <c:dPt>
            <c:idx val="2"/>
            <c:bubble3D val="0"/>
            <c:spPr>
              <a:solidFill>
                <a:srgbClr val="FFFF00"/>
              </a:solidFill>
              <a:ln w="19050">
                <a:solidFill>
                  <a:schemeClr val="lt1"/>
                </a:solidFill>
              </a:ln>
              <a:effectLst/>
            </c:spPr>
            <c:extLst>
              <c:ext xmlns:c16="http://schemas.microsoft.com/office/drawing/2014/chart" uri="{C3380CC4-5D6E-409C-BE32-E72D297353CC}">
                <c16:uniqueId val="{00000003-8480-43EF-9D81-02DCBB2D8E92}"/>
              </c:ext>
            </c:extLst>
          </c:dPt>
          <c:dPt>
            <c:idx val="3"/>
            <c:bubble3D val="0"/>
            <c:spPr>
              <a:solidFill>
                <a:srgbClr val="039EEB"/>
              </a:solidFill>
              <a:ln w="19050">
                <a:solidFill>
                  <a:schemeClr val="lt1"/>
                </a:solidFill>
              </a:ln>
              <a:effectLst/>
            </c:spPr>
            <c:extLst>
              <c:ext xmlns:c16="http://schemas.microsoft.com/office/drawing/2014/chart" uri="{C3380CC4-5D6E-409C-BE32-E72D297353CC}">
                <c16:uniqueId val="{00000004-8480-43EF-9D81-02DCBB2D8E92}"/>
              </c:ext>
            </c:extLst>
          </c:dPt>
          <c:dPt>
            <c:idx val="4"/>
            <c:bubble3D val="0"/>
            <c:spPr>
              <a:solidFill>
                <a:srgbClr val="934BC9"/>
              </a:solidFill>
              <a:ln w="19050">
                <a:solidFill>
                  <a:schemeClr val="lt1"/>
                </a:solidFill>
              </a:ln>
              <a:effectLst/>
            </c:spPr>
            <c:extLst>
              <c:ext xmlns:c16="http://schemas.microsoft.com/office/drawing/2014/chart" uri="{C3380CC4-5D6E-409C-BE32-E72D297353CC}">
                <c16:uniqueId val="{00000005-8480-43EF-9D81-02DCBB2D8E92}"/>
              </c:ext>
            </c:extLst>
          </c:dPt>
          <c:dPt>
            <c:idx val="5"/>
            <c:bubble3D val="0"/>
            <c:spPr>
              <a:solidFill>
                <a:srgbClr val="00B050"/>
              </a:solidFill>
              <a:ln w="19050">
                <a:solidFill>
                  <a:schemeClr val="lt1"/>
                </a:solidFill>
              </a:ln>
              <a:effectLst/>
            </c:spPr>
            <c:extLst>
              <c:ext xmlns:c16="http://schemas.microsoft.com/office/drawing/2014/chart" uri="{C3380CC4-5D6E-409C-BE32-E72D297353CC}">
                <c16:uniqueId val="{0000000D-968A-4519-BAA5-C226F5F31860}"/>
              </c:ext>
            </c:extLst>
          </c:dPt>
          <c:dPt>
            <c:idx val="6"/>
            <c:bubble3D val="0"/>
            <c:spPr>
              <a:solidFill>
                <a:srgbClr val="92D050"/>
              </a:solidFill>
              <a:ln w="19050">
                <a:solidFill>
                  <a:schemeClr val="lt1"/>
                </a:solidFill>
              </a:ln>
              <a:effectLst/>
            </c:spPr>
            <c:extLst>
              <c:ext xmlns:c16="http://schemas.microsoft.com/office/drawing/2014/chart" uri="{C3380CC4-5D6E-409C-BE32-E72D297353CC}">
                <c16:uniqueId val="{0000000E-968A-4519-BAA5-C226F5F31860}"/>
              </c:ext>
            </c:extLst>
          </c:dPt>
          <c:dPt>
            <c:idx val="7"/>
            <c:bubble3D val="0"/>
            <c:spPr>
              <a:solidFill>
                <a:srgbClr val="5B9BD5">
                  <a:lumMod val="20000"/>
                  <a:lumOff val="80000"/>
                </a:srgbClr>
              </a:solidFill>
              <a:ln w="19050">
                <a:solidFill>
                  <a:schemeClr val="lt1"/>
                </a:solidFill>
              </a:ln>
              <a:effectLst/>
            </c:spPr>
            <c:extLst>
              <c:ext xmlns:c16="http://schemas.microsoft.com/office/drawing/2014/chart" uri="{C3380CC4-5D6E-409C-BE32-E72D297353CC}">
                <c16:uniqueId val="{0000000C-968A-4519-BAA5-C226F5F31860}"/>
              </c:ext>
            </c:extLst>
          </c:dPt>
          <c:dLbls>
            <c:dLbl>
              <c:idx val="0"/>
              <c:layout>
                <c:manualLayout>
                  <c:x val="2.3824074074074074E-2"/>
                  <c:y val="-3.2462530748163368E-2"/>
                </c:manualLayout>
              </c:layout>
              <c:tx>
                <c:rich>
                  <a:bodyPr/>
                  <a:lstStyle/>
                  <a:p>
                    <a:fld id="{9A8D788B-6E72-4E1A-B064-4D2AB7929877}" type="CATEGORYNAME">
                      <a:rPr lang="en-US" altLang="ja-JP" sz="700">
                        <a:solidFill>
                          <a:schemeClr val="tx1"/>
                        </a:solidFill>
                      </a:rPr>
                      <a:pPr/>
                      <a:t>[分類名]</a:t>
                    </a:fld>
                    <a:endParaRPr lang="en-US" altLang="ja-JP" sz="700" baseline="0" dirty="0">
                      <a:solidFill>
                        <a:schemeClr val="tx1"/>
                      </a:solidFill>
                    </a:endParaRPr>
                  </a:p>
                  <a:p>
                    <a:fld id="{EA45B481-FA35-4467-B84B-DACC3CDB1F0F}" type="VALUE">
                      <a:rPr lang="en-US" altLang="ja-JP" sz="700">
                        <a:solidFill>
                          <a:schemeClr val="tx1"/>
                        </a:solidFill>
                      </a:rPr>
                      <a:pPr/>
                      <a:t>[値]</a:t>
                    </a:fld>
                    <a:endParaRPr lang="ja-JP" altLang="en-US"/>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8480-43EF-9D81-02DCBB2D8E92}"/>
                </c:ext>
              </c:extLst>
            </c:dLbl>
            <c:dLbl>
              <c:idx val="1"/>
              <c:tx>
                <c:rich>
                  <a:bodyPr/>
                  <a:lstStyle/>
                  <a:p>
                    <a:fld id="{4F568977-F764-46B0-9E64-351CEDCAD31A}" type="CATEGORYNAME">
                      <a:rPr lang="en-US" altLang="ja-JP" sz="700">
                        <a:solidFill>
                          <a:schemeClr val="tx1"/>
                        </a:solidFill>
                      </a:rPr>
                      <a:pPr/>
                      <a:t>[分類名]</a:t>
                    </a:fld>
                    <a:endParaRPr lang="en-US" altLang="ja-JP" sz="700" baseline="0" dirty="0">
                      <a:solidFill>
                        <a:schemeClr val="tx1"/>
                      </a:solidFill>
                    </a:endParaRPr>
                  </a:p>
                  <a:p>
                    <a:fld id="{97B2D512-D92C-40FF-9B3E-E748D4A88CC5}" type="VALUE">
                      <a:rPr lang="en-US" altLang="ja-JP" sz="700">
                        <a:solidFill>
                          <a:schemeClr val="tx1"/>
                        </a:solidFill>
                      </a:rPr>
                      <a:pPr/>
                      <a:t>[値]</a:t>
                    </a:fld>
                    <a:endParaRPr lang="ja-JP" altLang="en-US"/>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2-8480-43EF-9D81-02DCBB2D8E92}"/>
                </c:ext>
              </c:extLst>
            </c:dLbl>
            <c:dLbl>
              <c:idx val="2"/>
              <c:layout>
                <c:manualLayout>
                  <c:x val="-6.9049707602339182E-3"/>
                  <c:y val="1.1422969103738339E-2"/>
                </c:manualLayout>
              </c:layout>
              <c:tx>
                <c:rich>
                  <a:bodyPr rot="0" spcFirstLastPara="1" vertOverflow="ellipsis" vert="horz" wrap="square" lIns="38100" tIns="19050" rIns="38100" bIns="19050" anchor="ctr" anchorCtr="1">
                    <a:noAutofit/>
                  </a:bodyPr>
                  <a:lstStyle/>
                  <a:p>
                    <a:pPr>
                      <a:defRPr sz="700" b="0" i="0" u="none" strike="noStrike"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pPr>
                    <a:fld id="{FAD5B01F-751B-43D9-8247-5C9534AFE9B7}" type="CATEGORYNAME">
                      <a:rPr lang="en-US" altLang="ja-JP" sz="700">
                        <a:solidFill>
                          <a:schemeClr val="tx1"/>
                        </a:solidFill>
                      </a:rPr>
                      <a:pPr>
                        <a:defRPr sz="700">
                          <a:solidFill>
                            <a:schemeClr val="tx1"/>
                          </a:solidFill>
                          <a:latin typeface="Meiryo UI" panose="020B0604030504040204" pitchFamily="50" charset="-128"/>
                          <a:ea typeface="Meiryo UI" panose="020B0604030504040204" pitchFamily="50" charset="-128"/>
                          <a:cs typeface="Meiryo UI" panose="020B0604030504040204" pitchFamily="50" charset="-128"/>
                        </a:defRPr>
                      </a:pPr>
                      <a:t>[分類名]</a:t>
                    </a:fld>
                    <a:endParaRPr lang="en-US" altLang="ja-JP" sz="700" baseline="0" dirty="0">
                      <a:solidFill>
                        <a:schemeClr val="tx1"/>
                      </a:solidFill>
                    </a:endParaRPr>
                  </a:p>
                  <a:p>
                    <a:pPr>
                      <a:defRPr sz="700">
                        <a:solidFill>
                          <a:schemeClr val="tx1"/>
                        </a:solidFill>
                        <a:latin typeface="Meiryo UI" panose="020B0604030504040204" pitchFamily="50" charset="-128"/>
                        <a:ea typeface="Meiryo UI" panose="020B0604030504040204" pitchFamily="50" charset="-128"/>
                        <a:cs typeface="Meiryo UI" panose="020B0604030504040204" pitchFamily="50" charset="-128"/>
                      </a:defRPr>
                    </a:pPr>
                    <a:fld id="{3BD2A96F-F17F-45F8-854C-4EB854693F97}" type="VALUE">
                      <a:rPr lang="en-US" altLang="ja-JP" sz="700">
                        <a:solidFill>
                          <a:schemeClr val="tx1"/>
                        </a:solidFill>
                      </a:rPr>
                      <a:pPr>
                        <a:defRPr sz="700">
                          <a:solidFill>
                            <a:schemeClr val="tx1"/>
                          </a:solidFill>
                          <a:latin typeface="Meiryo UI" panose="020B0604030504040204" pitchFamily="50" charset="-128"/>
                          <a:ea typeface="Meiryo UI" panose="020B0604030504040204" pitchFamily="50" charset="-128"/>
                          <a:cs typeface="Meiryo UI" panose="020B0604030504040204" pitchFamily="50" charset="-128"/>
                        </a:defRPr>
                      </a:pPr>
                      <a:t>[値]</a:t>
                    </a:fld>
                    <a:endParaRPr lang="ja-JP" altLang="en-US"/>
                  </a:p>
                </c:rich>
              </c:tx>
              <c:numFmt formatCode="General" sourceLinked="0"/>
              <c:spPr>
                <a:noFill/>
                <a:ln>
                  <a:noFill/>
                </a:ln>
                <a:effectLst/>
              </c:spPr>
              <c:txPr>
                <a:bodyPr rot="0" spcFirstLastPara="1" vertOverflow="ellipsis" vert="horz" wrap="square" lIns="38100" tIns="19050" rIns="38100" bIns="19050" anchor="ctr" anchorCtr="1">
                  <a:noAutofit/>
                </a:bodyPr>
                <a:lstStyle/>
                <a:p>
                  <a:pPr>
                    <a:defRPr sz="700" b="0" i="0" u="none" strike="noStrike"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1"/>
              <c:showSerName val="0"/>
              <c:showPercent val="0"/>
              <c:showBubbleSize val="0"/>
              <c:separator>
</c:separator>
              <c:extLst>
                <c:ext xmlns:c15="http://schemas.microsoft.com/office/drawing/2012/chart" uri="{CE6537A1-D6FC-4f65-9D91-7224C49458BB}">
                  <c15:layout>
                    <c:manualLayout>
                      <c:w val="0.1503296783625731"/>
                      <c:h val="0.27865490639458074"/>
                    </c:manualLayout>
                  </c15:layout>
                  <c15:dlblFieldTable/>
                  <c15:showDataLabelsRange val="0"/>
                </c:ext>
                <c:ext xmlns:c16="http://schemas.microsoft.com/office/drawing/2014/chart" uri="{C3380CC4-5D6E-409C-BE32-E72D297353CC}">
                  <c16:uniqueId val="{00000003-8480-43EF-9D81-02DCBB2D8E92}"/>
                </c:ext>
              </c:extLst>
            </c:dLbl>
            <c:dLbl>
              <c:idx val="3"/>
              <c:layout>
                <c:manualLayout>
                  <c:x val="-0.11750986842105263"/>
                  <c:y val="0.23188907726120736"/>
                </c:manualLayout>
              </c:layout>
              <c:tx>
                <c:rich>
                  <a:bodyPr rot="0" spcFirstLastPara="1" vertOverflow="overflow" horzOverflow="overflow" vert="horz" wrap="square" lIns="38100" tIns="0" rIns="38100" bIns="19050" anchor="ctr" anchorCtr="1">
                    <a:noAutofit/>
                  </a:bodyPr>
                  <a:lstStyle/>
                  <a:p>
                    <a:pPr>
                      <a:defRPr sz="700" b="0" i="0" u="none" strike="noStrike"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pPr>
                    <a:r>
                      <a:rPr lang="en-US" altLang="ja-JP" sz="700" baseline="0" dirty="0">
                        <a:solidFill>
                          <a:schemeClr val="tx1"/>
                        </a:solidFill>
                      </a:rPr>
                      <a:t>Mala postura</a:t>
                    </a:r>
                  </a:p>
                  <a:p>
                    <a:pPr>
                      <a:defRPr sz="700">
                        <a:solidFill>
                          <a:schemeClr val="tx1"/>
                        </a:solidFill>
                        <a:latin typeface="Meiryo UI" panose="020B0604030504040204" pitchFamily="50" charset="-128"/>
                        <a:ea typeface="Meiryo UI" panose="020B0604030504040204" pitchFamily="50" charset="-128"/>
                        <a:cs typeface="Meiryo UI" panose="020B0604030504040204" pitchFamily="50" charset="-128"/>
                      </a:defRPr>
                    </a:pPr>
                    <a:r>
                      <a:rPr lang="en-US" altLang="ja-JP" sz="700" baseline="0" dirty="0">
                        <a:solidFill>
                          <a:schemeClr val="tx1"/>
                        </a:solidFill>
                      </a:rPr>
                      <a:t>Reacción</a:t>
                    </a:r>
                  </a:p>
                  <a:p>
                    <a:pPr>
                      <a:defRPr sz="700">
                        <a:solidFill>
                          <a:schemeClr val="tx1"/>
                        </a:solidFill>
                        <a:latin typeface="Meiryo UI" panose="020B0604030504040204" pitchFamily="50" charset="-128"/>
                        <a:ea typeface="Meiryo UI" panose="020B0604030504040204" pitchFamily="50" charset="-128"/>
                        <a:cs typeface="Meiryo UI" panose="020B0604030504040204" pitchFamily="50" charset="-128"/>
                      </a:defRPr>
                    </a:pPr>
                    <a:fld id="{3FD30540-ED1A-406C-93FB-74BD1D7EFAD6}" type="VALUE">
                      <a:rPr lang="en-US" altLang="ja-JP" sz="700">
                        <a:solidFill>
                          <a:schemeClr val="tx1"/>
                        </a:solidFill>
                      </a:rPr>
                      <a:pPr>
                        <a:defRPr sz="700">
                          <a:solidFill>
                            <a:schemeClr val="tx1"/>
                          </a:solidFill>
                          <a:latin typeface="Meiryo UI" panose="020B0604030504040204" pitchFamily="50" charset="-128"/>
                          <a:ea typeface="Meiryo UI" panose="020B0604030504040204" pitchFamily="50" charset="-128"/>
                          <a:cs typeface="Meiryo UI" panose="020B0604030504040204" pitchFamily="50" charset="-128"/>
                        </a:defRPr>
                      </a:pPr>
                      <a:t>[値]</a:t>
                    </a:fld>
                    <a:endParaRPr lang="ja-JP" altLang="en-US"/>
                  </a:p>
                </c:rich>
              </c:tx>
              <c:numFmt formatCode="General" sourceLinked="0"/>
              <c:spPr>
                <a:noFill/>
                <a:ln>
                  <a:noFill/>
                </a:ln>
                <a:effectLst/>
              </c:spPr>
              <c:txPr>
                <a:bodyPr rot="0" spcFirstLastPara="1" vertOverflow="overflow" horzOverflow="overflow" vert="horz" wrap="square" lIns="38100" tIns="0" rIns="38100" bIns="19050" anchor="ctr" anchorCtr="1">
                  <a:noAutofit/>
                </a:bodyPr>
                <a:lstStyle/>
                <a:p>
                  <a:pPr>
                    <a:defRPr sz="700" b="0" i="0" u="none" strike="noStrike"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a:noFill/>
                    <a:ln>
                      <a:noFill/>
                    </a:ln>
                  </c15:spPr>
                  <c15:layout>
                    <c:manualLayout>
                      <c:w val="0.31004790716702457"/>
                      <c:h val="0.15557375384342795"/>
                    </c:manualLayout>
                  </c15:layout>
                  <c15:dlblFieldTable/>
                  <c15:showDataLabelsRange val="0"/>
                </c:ext>
                <c:ext xmlns:c16="http://schemas.microsoft.com/office/drawing/2014/chart" uri="{C3380CC4-5D6E-409C-BE32-E72D297353CC}">
                  <c16:uniqueId val="{00000004-8480-43EF-9D81-02DCBB2D8E92}"/>
                </c:ext>
              </c:extLst>
            </c:dLbl>
            <c:dLbl>
              <c:idx val="4"/>
              <c:layout>
                <c:manualLayout>
                  <c:x val="-0.14451620579894872"/>
                  <c:y val="1.8315868598441837E-2"/>
                </c:manualLayout>
              </c:layout>
              <c:tx>
                <c:rich>
                  <a:bodyPr/>
                  <a:lstStyle/>
                  <a:p>
                    <a:fld id="{A6D7EAA0-F587-4BA6-9C4E-A19C52A84869}" type="CATEGORYNAME">
                      <a:rPr lang="en-US" altLang="ja-JP"/>
                      <a:pPr/>
                      <a:t>[分類名]</a:t>
                    </a:fld>
                    <a:endParaRPr lang="en-US" altLang="ja-JP" baseline="0" dirty="0"/>
                  </a:p>
                  <a:p>
                    <a:fld id="{F0EB2691-01D0-40C6-80D7-BD3F713FD7BE}" type="VALUE">
                      <a:rPr lang="en-US" altLang="ja-JP"/>
                      <a:pPr/>
                      <a:t>[値]</a:t>
                    </a:fld>
                    <a:endParaRPr lang="ja-JP" altLang="en-US"/>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8480-43EF-9D81-02DCBB2D8E92}"/>
                </c:ext>
              </c:extLst>
            </c:dLbl>
            <c:dLbl>
              <c:idx val="5"/>
              <c:layout>
                <c:manualLayout>
                  <c:x val="-0.12498696506549742"/>
                  <c:y val="-4.1577723921962996E-2"/>
                </c:manualLayout>
              </c:layout>
              <c:tx>
                <c:rich>
                  <a:bodyPr/>
                  <a:lstStyle/>
                  <a:p>
                    <a:fld id="{55361B60-56F1-41E6-BB66-D85E48DAADC1}" type="CATEGORYNAME">
                      <a:rPr lang="en-US" altLang="ja-JP"/>
                      <a:pPr/>
                      <a:t>[分類名]</a:t>
                    </a:fld>
                    <a:endParaRPr lang="en-US" altLang="ja-JP" baseline="0" dirty="0"/>
                  </a:p>
                  <a:p>
                    <a:fld id="{C7BBF405-15E2-48D5-A707-12C3BF154077}" type="VALUE">
                      <a:rPr lang="en-US" altLang="ja-JP"/>
                      <a:pPr/>
                      <a:t>[値]</a:t>
                    </a:fld>
                    <a:endParaRPr lang="ja-JP" altLang="en-US"/>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D-968A-4519-BAA5-C226F5F31860}"/>
                </c:ext>
              </c:extLst>
            </c:dLbl>
            <c:dLbl>
              <c:idx val="6"/>
              <c:layout>
                <c:manualLayout>
                  <c:x val="-5.4922027290448344E-2"/>
                  <c:y val="-0.18958463711692772"/>
                </c:manualLayout>
              </c:layout>
              <c:tx>
                <c:rich>
                  <a:bodyPr/>
                  <a:lstStyle/>
                  <a:p>
                    <a:fld id="{64CB4BF6-9372-4727-9923-62097750A887}" type="CATEGORYNAME">
                      <a:rPr lang="en-US" altLang="ja-JP"/>
                      <a:pPr/>
                      <a:t>[分類名]</a:t>
                    </a:fld>
                    <a:endParaRPr lang="en-US" altLang="ja-JP" baseline="0" dirty="0"/>
                  </a:p>
                  <a:p>
                    <a:fld id="{0A61052A-FCA5-43BF-9216-464C6454CFD8}" type="VALUE">
                      <a:rPr lang="en-US" altLang="ja-JP"/>
                      <a:pPr/>
                      <a:t>[値]</a:t>
                    </a:fld>
                    <a:endParaRPr lang="ja-JP" altLang="en-US"/>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E-968A-4519-BAA5-C226F5F31860}"/>
                </c:ext>
              </c:extLst>
            </c:dLbl>
            <c:dLbl>
              <c:idx val="7"/>
              <c:layout>
                <c:manualLayout>
                  <c:x val="2.7956205795871586E-3"/>
                  <c:y val="1.6230724422965183E-3"/>
                </c:manualLayout>
              </c:layout>
              <c:tx>
                <c:rich>
                  <a:bodyPr/>
                  <a:lstStyle/>
                  <a:p>
                    <a:fld id="{7DC99CB1-521E-4A23-9B9F-3421252D9A80}" type="CATEGORYNAME">
                      <a:rPr lang="en-US" altLang="ja-JP" sz="700">
                        <a:solidFill>
                          <a:schemeClr val="tx1"/>
                        </a:solidFill>
                      </a:rPr>
                      <a:pPr/>
                      <a:t>[分類名]</a:t>
                    </a:fld>
                    <a:endParaRPr lang="en-US" altLang="ja-JP" sz="700" baseline="0" dirty="0">
                      <a:solidFill>
                        <a:schemeClr val="tx1"/>
                      </a:solidFill>
                    </a:endParaRPr>
                  </a:p>
                  <a:p>
                    <a:fld id="{2CB2FF57-D022-4A5E-8BEE-8AAA3CF085E1}" type="VALUE">
                      <a:rPr lang="en-US" altLang="ja-JP" sz="700">
                        <a:solidFill>
                          <a:schemeClr val="tx1"/>
                        </a:solidFill>
                      </a:rPr>
                      <a:pPr/>
                      <a:t>[値]</a:t>
                    </a:fld>
                    <a:endParaRPr lang="ja-JP" altLang="en-US"/>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C-968A-4519-BAA5-C226F5F31860}"/>
                </c:ext>
              </c:extLst>
            </c:dLbl>
            <c:numFmt formatCode="General"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1"/>
            <c:showSerName val="0"/>
            <c:showPercent val="0"/>
            <c:showBubbleSize val="0"/>
            <c:separator>
</c:separator>
            <c:showLeaderLines val="1"/>
            <c:leaderLines>
              <c:spPr>
                <a:ln w="9525" cap="flat" cmpd="sng" algn="ctr">
                  <a:solidFill>
                    <a:sysClr val="windowText" lastClr="000000"/>
                  </a:solidFill>
                  <a:round/>
                </a:ln>
                <a:effectLst/>
              </c:spPr>
            </c:leaderLines>
            <c:extLst>
              <c:ext xmlns:c15="http://schemas.microsoft.com/office/drawing/2012/chart" uri="{CE6537A1-D6FC-4f65-9D91-7224C49458BB}"/>
            </c:extLst>
          </c:dLbls>
          <c:cat>
            <c:strRef>
              <c:f>①!$Z$3:$Z$10</c:f>
              <c:strCache>
                <c:ptCount val="8"/>
                <c:pt idx="0">
                  <c:v>Resbalones / tropiezos</c:v>
                </c:pt>
                <c:pt idx="1">
                  <c:v>Accidente de tráfico</c:v>
                </c:pt>
                <c:pt idx="2">
                  <c:v>Golpes de calor</c:v>
                </c:pt>
                <c:pt idx="3">
                  <c:v>Mala postura / Reacción</c:v>
                </c:pt>
                <c:pt idx="4">
                  <c:v>Agresiones</c:v>
                </c:pt>
                <c:pt idx="5">
                  <c:v>Caídas</c:v>
                </c:pt>
                <c:pt idx="6">
                  <c:v>Quedar atascado</c:v>
                </c:pt>
                <c:pt idx="7">
                  <c:v>Otros</c:v>
                </c:pt>
              </c:strCache>
            </c:strRef>
          </c:cat>
          <c:val>
            <c:numRef>
              <c:f>①!$AA$3:$AA$10</c:f>
              <c:numCache>
                <c:formatCode>General"名"</c:formatCode>
                <c:ptCount val="8"/>
                <c:pt idx="0">
                  <c:v>571</c:v>
                </c:pt>
                <c:pt idx="1">
                  <c:v>275</c:v>
                </c:pt>
                <c:pt idx="2">
                  <c:v>189</c:v>
                </c:pt>
                <c:pt idx="3">
                  <c:v>145</c:v>
                </c:pt>
                <c:pt idx="4">
                  <c:v>117</c:v>
                </c:pt>
                <c:pt idx="5">
                  <c:v>117</c:v>
                </c:pt>
                <c:pt idx="6">
                  <c:v>84</c:v>
                </c:pt>
                <c:pt idx="7">
                  <c:v>171</c:v>
                </c:pt>
              </c:numCache>
            </c:numRef>
          </c:val>
          <c:extLst>
            <c:ext xmlns:c16="http://schemas.microsoft.com/office/drawing/2014/chart" uri="{C3380CC4-5D6E-409C-BE32-E72D297353CC}">
              <c16:uniqueId val="{00000000-8480-43EF-9D81-02DCBB2D8E92}"/>
            </c:ext>
          </c:extLst>
        </c:ser>
        <c:dLbls>
          <c:showLegendKey val="0"/>
          <c:showVal val="1"/>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805555555555555"/>
          <c:y val="0.19212962962962962"/>
          <c:w val="0.46388888888888891"/>
          <c:h val="0.77314814814814814"/>
        </c:manualLayout>
      </c:layout>
      <c:doughnutChart>
        <c:varyColors val="1"/>
        <c:ser>
          <c:idx val="0"/>
          <c:order val="0"/>
          <c:dPt>
            <c:idx val="0"/>
            <c:bubble3D val="0"/>
            <c:spPr>
              <a:solidFill>
                <a:srgbClr val="0070C0"/>
              </a:solidFill>
              <a:ln w="19050">
                <a:solidFill>
                  <a:schemeClr val="lt1"/>
                </a:solidFill>
              </a:ln>
              <a:effectLst/>
            </c:spPr>
            <c:extLst>
              <c:ext xmlns:c16="http://schemas.microsoft.com/office/drawing/2014/chart" uri="{C3380CC4-5D6E-409C-BE32-E72D297353CC}">
                <c16:uniqueId val="{00000001-8480-43EF-9D81-02DCBB2D8E92}"/>
              </c:ext>
            </c:extLst>
          </c:dPt>
          <c:dPt>
            <c:idx val="1"/>
            <c:bubble3D val="0"/>
            <c:spPr>
              <a:solidFill>
                <a:srgbClr val="00B050"/>
              </a:solidFill>
              <a:ln w="19050">
                <a:solidFill>
                  <a:schemeClr val="lt1"/>
                </a:solidFill>
              </a:ln>
              <a:effectLst/>
            </c:spPr>
            <c:extLst>
              <c:ext xmlns:c16="http://schemas.microsoft.com/office/drawing/2014/chart" uri="{C3380CC4-5D6E-409C-BE32-E72D297353CC}">
                <c16:uniqueId val="{00000002-8480-43EF-9D81-02DCBB2D8E92}"/>
              </c:ext>
            </c:extLst>
          </c:dPt>
          <c:dPt>
            <c:idx val="2"/>
            <c:bubble3D val="0"/>
            <c:spPr>
              <a:solidFill>
                <a:srgbClr val="FFFF00"/>
              </a:solidFill>
              <a:ln w="19050">
                <a:solidFill>
                  <a:schemeClr val="lt1"/>
                </a:solidFill>
              </a:ln>
              <a:effectLst/>
            </c:spPr>
            <c:extLst>
              <c:ext xmlns:c16="http://schemas.microsoft.com/office/drawing/2014/chart" uri="{C3380CC4-5D6E-409C-BE32-E72D297353CC}">
                <c16:uniqueId val="{00000003-8480-43EF-9D81-02DCBB2D8E92}"/>
              </c:ext>
            </c:extLst>
          </c:dPt>
          <c:dPt>
            <c:idx val="3"/>
            <c:bubble3D val="0"/>
            <c:spPr>
              <a:solidFill>
                <a:schemeClr val="accent1">
                  <a:lumMod val="20000"/>
                  <a:lumOff val="80000"/>
                </a:schemeClr>
              </a:solidFill>
              <a:ln w="19050">
                <a:solidFill>
                  <a:schemeClr val="lt1"/>
                </a:solidFill>
              </a:ln>
              <a:effectLst/>
            </c:spPr>
            <c:extLst>
              <c:ext xmlns:c16="http://schemas.microsoft.com/office/drawing/2014/chart" uri="{C3380CC4-5D6E-409C-BE32-E72D297353CC}">
                <c16:uniqueId val="{00000004-8480-43EF-9D81-02DCBB2D8E92}"/>
              </c:ext>
            </c:extLst>
          </c:dPt>
          <c:dLbls>
            <c:dLbl>
              <c:idx val="0"/>
              <c:layout>
                <c:manualLayout>
                  <c:x val="5.7436205273069682E-2"/>
                  <c:y val="6.6268074581430747E-2"/>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17224835216572504"/>
                      <c:h val="0.18209132420091323"/>
                    </c:manualLayout>
                  </c15:layout>
                </c:ext>
                <c:ext xmlns:c16="http://schemas.microsoft.com/office/drawing/2014/chart" uri="{C3380CC4-5D6E-409C-BE32-E72D297353CC}">
                  <c16:uniqueId val="{00000001-8480-43EF-9D81-02DCBB2D8E92}"/>
                </c:ext>
              </c:extLst>
            </c:dLbl>
            <c:dLbl>
              <c:idx val="1"/>
              <c:layout>
                <c:manualLayout>
                  <c:x val="-0.16267066854990586"/>
                  <c:y val="4.426560121765513E-3"/>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8480-43EF-9D81-02DCBB2D8E92}"/>
                </c:ext>
              </c:extLst>
            </c:dLbl>
            <c:dLbl>
              <c:idx val="2"/>
              <c:layout>
                <c:manualLayout>
                  <c:x val="-6.7617231638418082E-2"/>
                  <c:y val="2.0281582952815828E-4"/>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8480-43EF-9D81-02DCBB2D8E92}"/>
                </c:ext>
              </c:extLst>
            </c:dLbl>
            <c:dLbl>
              <c:idx val="3"/>
              <c:tx>
                <c:rich>
                  <a:bodyPr/>
                  <a:lstStyle/>
                  <a:p>
                    <a:fld id="{E48F189B-9695-4B1B-B227-8E59DFA3E2A2}" type="CATEGORYNAME">
                      <a:rPr lang="en-US" altLang="ja-JP" sz="700"/>
                      <a:pPr/>
                      <a:t>[分類名]</a:t>
                    </a:fld>
                    <a:r>
                      <a:rPr lang="en-US" altLang="ja-JP" sz="700" baseline="0" dirty="0"/>
                      <a:t> </a:t>
                    </a:r>
                  </a:p>
                  <a:p>
                    <a:fld id="{567F19D8-F55E-4D1B-8E9A-320B2BE490BC}" type="VALUE">
                      <a:rPr lang="en-US" altLang="ja-JP" sz="700" baseline="0"/>
                      <a:pPr/>
                      <a:t>[値]</a:t>
                    </a:fld>
                    <a:endParaRPr lang="ja-JP" altLang="en-US"/>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4-8480-43EF-9D81-02DCBB2D8E92}"/>
                </c:ext>
              </c:extLst>
            </c:dLbl>
            <c:numFmt formatCode="General"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1"/>
            <c:showSerName val="0"/>
            <c:showPercent val="0"/>
            <c:showBubbleSize val="0"/>
            <c:separator>
</c:separator>
            <c:showLeaderLines val="1"/>
            <c:leaderLines>
              <c:spPr>
                <a:ln w="9525" cap="flat" cmpd="sng" algn="ctr">
                  <a:solidFill>
                    <a:schemeClr val="tx1"/>
                  </a:solidFill>
                  <a:round/>
                </a:ln>
                <a:effectLst/>
              </c:spPr>
            </c:leaderLines>
            <c:extLst>
              <c:ext xmlns:c15="http://schemas.microsoft.com/office/drawing/2012/chart" uri="{CE6537A1-D6FC-4f65-9D91-7224C49458BB}"/>
            </c:extLst>
          </c:dLbls>
          <c:cat>
            <c:strRef>
              <c:f>①!$R$3:$R$6</c:f>
              <c:strCache>
                <c:ptCount val="4"/>
                <c:pt idx="0">
                  <c:v>Accidente de tráfico</c:v>
                </c:pt>
                <c:pt idx="1">
                  <c:v>Caídas</c:v>
                </c:pt>
                <c:pt idx="2">
                  <c:v>Golpes de calor</c:v>
                </c:pt>
                <c:pt idx="3">
                  <c:v>Otros</c:v>
                </c:pt>
              </c:strCache>
            </c:strRef>
          </c:cat>
          <c:val>
            <c:numRef>
              <c:f>①!$S$3:$S$6</c:f>
              <c:numCache>
                <c:formatCode>General"名"</c:formatCode>
                <c:ptCount val="4"/>
                <c:pt idx="0">
                  <c:v>8</c:v>
                </c:pt>
                <c:pt idx="1">
                  <c:v>3</c:v>
                </c:pt>
                <c:pt idx="2">
                  <c:v>1</c:v>
                </c:pt>
                <c:pt idx="3">
                  <c:v>3</c:v>
                </c:pt>
              </c:numCache>
            </c:numRef>
          </c:val>
          <c:extLst>
            <c:ext xmlns:c16="http://schemas.microsoft.com/office/drawing/2014/chart" uri="{C3380CC4-5D6E-409C-BE32-E72D297353CC}">
              <c16:uniqueId val="{00000000-8480-43EF-9D81-02DCBB2D8E92}"/>
            </c:ext>
          </c:extLst>
        </c:ser>
        <c:dLbls>
          <c:showLegendKey val="0"/>
          <c:showVal val="1"/>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0009186351706035E-2"/>
          <c:y val="5.2546296296296299E-2"/>
          <c:w val="0.82273162729658789"/>
          <c:h val="0.79952901720618252"/>
        </c:manualLayout>
      </c:layout>
      <c:barChart>
        <c:barDir val="col"/>
        <c:grouping val="clustered"/>
        <c:varyColors val="0"/>
        <c:ser>
          <c:idx val="1"/>
          <c:order val="1"/>
          <c:tx>
            <c:v>死亡</c:v>
          </c:tx>
          <c:spPr>
            <a:solidFill>
              <a:srgbClr val="FF5050"/>
            </a:solidFill>
          </c:spPr>
          <c:invertIfNegative val="0"/>
          <c:dLbls>
            <c:dLbl>
              <c:idx val="1"/>
              <c:layout>
                <c:manualLayout>
                  <c:x val="-3.3920940170940172E-3"/>
                  <c:y val="3.30729166666666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E97-4266-8231-94A70721E209}"/>
                </c:ext>
              </c:extLst>
            </c:dLbl>
            <c:dLbl>
              <c:idx val="3"/>
              <c:layout>
                <c:manualLayout>
                  <c:x val="0"/>
                  <c:y val="0.45286458333333335"/>
                </c:manualLayout>
              </c:layout>
              <c:numFmt formatCode="General" sourceLinked="0"/>
              <c:spPr>
                <a:noFill/>
                <a:ln>
                  <a:noFill/>
                </a:ln>
                <a:effectLst/>
              </c:spPr>
              <c:txPr>
                <a:bodyPr rot="0" spcFirstLastPara="1" vertOverflow="ellipsis" vert="horz" wrap="square" lIns="38100" tIns="19050" rIns="38100" bIns="18000" anchor="b" anchorCtr="1">
                  <a:spAutoFit/>
                </a:bodyPr>
                <a:lstStyle/>
                <a:p>
                  <a:pPr>
                    <a:defRPr sz="1000" b="0" i="0" u="none" strike="noStrike" kern="1200" baseline="0">
                      <a:solidFill>
                        <a:schemeClr val="bg1"/>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0E5D-4845-AD73-AA1C93DA53A6}"/>
                </c:ext>
              </c:extLst>
            </c:dLbl>
            <c:numFmt formatCode="General" sourceLinked="0"/>
            <c:spPr>
              <a:noFill/>
              <a:ln>
                <a:noFill/>
              </a:ln>
              <a:effectLst/>
            </c:spPr>
            <c:txPr>
              <a:bodyPr rot="0" spcFirstLastPara="1" vertOverflow="ellipsis" vert="horz" wrap="square" lIns="38100" tIns="19050" rIns="38100" bIns="18000" anchor="b" anchorCtr="1">
                <a:spAutoFit/>
              </a:bodyPr>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①!$B$4:$B$8</c:f>
              <c:strCache>
                <c:ptCount val="5"/>
                <c:pt idx="0">
                  <c:v>AF2014</c:v>
                </c:pt>
                <c:pt idx="1">
                  <c:v>AF2015</c:v>
                </c:pt>
                <c:pt idx="2">
                  <c:v>AF2016</c:v>
                </c:pt>
                <c:pt idx="3">
                  <c:v>AF2017</c:v>
                </c:pt>
                <c:pt idx="4">
                  <c:v>AF2018</c:v>
                </c:pt>
              </c:strCache>
            </c:strRef>
          </c:cat>
          <c:val>
            <c:numRef>
              <c:f>①!$F$4:$F$8</c:f>
              <c:numCache>
                <c:formatCode>General"名"</c:formatCode>
                <c:ptCount val="5"/>
                <c:pt idx="0">
                  <c:v>14</c:v>
                </c:pt>
                <c:pt idx="1">
                  <c:v>17</c:v>
                </c:pt>
                <c:pt idx="2">
                  <c:v>12</c:v>
                </c:pt>
                <c:pt idx="3">
                  <c:v>25</c:v>
                </c:pt>
                <c:pt idx="4">
                  <c:v>16</c:v>
                </c:pt>
              </c:numCache>
            </c:numRef>
          </c:val>
          <c:extLst>
            <c:ext xmlns:c16="http://schemas.microsoft.com/office/drawing/2014/chart" uri="{C3380CC4-5D6E-409C-BE32-E72D297353CC}">
              <c16:uniqueId val="{00000001-A709-46BF-8CDA-8A09EE230828}"/>
            </c:ext>
          </c:extLst>
        </c:ser>
        <c:dLbls>
          <c:showLegendKey val="0"/>
          <c:showVal val="1"/>
          <c:showCatName val="0"/>
          <c:showSerName val="0"/>
          <c:showPercent val="0"/>
          <c:showBubbleSize val="0"/>
        </c:dLbls>
        <c:gapWidth val="100"/>
        <c:axId val="564194976"/>
        <c:axId val="564191448"/>
      </c:barChart>
      <c:lineChart>
        <c:grouping val="standard"/>
        <c:varyColors val="0"/>
        <c:ser>
          <c:idx val="0"/>
          <c:order val="0"/>
          <c:tx>
            <c:v>死傷</c:v>
          </c:tx>
          <c:spPr>
            <a:ln w="31750" cap="rnd">
              <a:solidFill>
                <a:srgbClr val="0070C0"/>
              </a:solidFill>
              <a:round/>
            </a:ln>
            <a:effectLst/>
          </c:spPr>
          <c:marker>
            <c:symbol val="circle"/>
            <c:size val="5"/>
            <c:spPr>
              <a:solidFill>
                <a:srgbClr val="0070C0"/>
              </a:solidFill>
              <a:ln w="25400">
                <a:solidFill>
                  <a:srgbClr val="0070C0"/>
                </a:solidFill>
                <a:bevel/>
              </a:ln>
              <a:effectLst/>
            </c:spPr>
          </c:marker>
          <c:dLbls>
            <c:numFmt formatCode="General"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①!$B$4:$B$8</c:f>
              <c:strCache>
                <c:ptCount val="5"/>
                <c:pt idx="0">
                  <c:v>AF2014</c:v>
                </c:pt>
                <c:pt idx="1">
                  <c:v>AF2015</c:v>
                </c:pt>
                <c:pt idx="2">
                  <c:v>AF2016</c:v>
                </c:pt>
                <c:pt idx="3">
                  <c:v>AF2017</c:v>
                </c:pt>
                <c:pt idx="4">
                  <c:v>AF2018</c:v>
                </c:pt>
              </c:strCache>
            </c:strRef>
          </c:cat>
          <c:val>
            <c:numRef>
              <c:f>①!$C$4:$C$8</c:f>
              <c:numCache>
                <c:formatCode>General"名"</c:formatCode>
                <c:ptCount val="5"/>
                <c:pt idx="0">
                  <c:v>660</c:v>
                </c:pt>
                <c:pt idx="1">
                  <c:v>746</c:v>
                </c:pt>
                <c:pt idx="2">
                  <c:v>745</c:v>
                </c:pt>
                <c:pt idx="3">
                  <c:v>779</c:v>
                </c:pt>
                <c:pt idx="4">
                  <c:v>817</c:v>
                </c:pt>
              </c:numCache>
            </c:numRef>
          </c:val>
          <c:smooth val="0"/>
          <c:extLst>
            <c:ext xmlns:c16="http://schemas.microsoft.com/office/drawing/2014/chart" uri="{C3380CC4-5D6E-409C-BE32-E72D297353CC}">
              <c16:uniqueId val="{00000000-A709-46BF-8CDA-8A09EE230828}"/>
            </c:ext>
          </c:extLst>
        </c:ser>
        <c:dLbls>
          <c:showLegendKey val="0"/>
          <c:showVal val="1"/>
          <c:showCatName val="0"/>
          <c:showSerName val="0"/>
          <c:showPercent val="0"/>
          <c:showBubbleSize val="0"/>
        </c:dLbls>
        <c:marker val="1"/>
        <c:smooth val="0"/>
        <c:axId val="564199288"/>
        <c:axId val="564195368"/>
      </c:lineChart>
      <c:valAx>
        <c:axId val="564195368"/>
        <c:scaling>
          <c:orientation val="minMax"/>
          <c:max val="900"/>
          <c:min val="0"/>
        </c:scaling>
        <c:delete val="0"/>
        <c:axPos val="r"/>
        <c:numFmt formatCode="General" sourceLinked="0"/>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564199288"/>
        <c:crosses val="max"/>
        <c:crossBetween val="between"/>
        <c:majorUnit val="200"/>
      </c:valAx>
      <c:catAx>
        <c:axId val="56419928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564195368"/>
        <c:crosses val="autoZero"/>
        <c:auto val="1"/>
        <c:lblAlgn val="ctr"/>
        <c:lblOffset val="100"/>
        <c:noMultiLvlLbl val="0"/>
      </c:catAx>
      <c:valAx>
        <c:axId val="564191448"/>
        <c:scaling>
          <c:orientation val="minMax"/>
        </c:scaling>
        <c:delete val="0"/>
        <c:axPos val="l"/>
        <c:numFmt formatCode="General" sourceLinked="0"/>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564194976"/>
        <c:crosses val="autoZero"/>
        <c:crossBetween val="between"/>
        <c:majorUnit val="10"/>
      </c:valAx>
      <c:catAx>
        <c:axId val="564194976"/>
        <c:scaling>
          <c:orientation val="minMax"/>
        </c:scaling>
        <c:delete val="1"/>
        <c:axPos val="b"/>
        <c:numFmt formatCode="General" sourceLinked="1"/>
        <c:majorTickMark val="out"/>
        <c:minorTickMark val="none"/>
        <c:tickLblPos val="nextTo"/>
        <c:crossAx val="564191448"/>
        <c:crosses val="autoZero"/>
        <c:auto val="1"/>
        <c:lblAlgn val="ctr"/>
        <c:lblOffset val="100"/>
        <c:noMultiLvlLbl val="0"/>
      </c:catAx>
      <c:spPr>
        <a:noFill/>
        <a:ln>
          <a:noFill/>
        </a:ln>
        <a:effectLst/>
      </c:spPr>
    </c:plotArea>
    <c:legend>
      <c:legendPos val="b"/>
      <c:layout>
        <c:manualLayout>
          <c:xMode val="edge"/>
          <c:yMode val="edge"/>
          <c:x val="0.18253418803418803"/>
          <c:y val="0.22654730902777775"/>
          <c:w val="0.46199038461538455"/>
          <c:h val="7.8528645833333327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legend>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0.28861</cdr:x>
      <cdr:y>0.34371</cdr:y>
    </cdr:from>
    <cdr:to>
      <cdr:x>0.58856</cdr:x>
      <cdr:y>0.63783</cdr:y>
    </cdr:to>
    <cdr:sp macro="" textlink="">
      <cdr:nvSpPr>
        <cdr:cNvPr id="3" name="テキスト ボックス 2"/>
        <cdr:cNvSpPr txBox="1"/>
      </cdr:nvSpPr>
      <cdr:spPr>
        <a:xfrm xmlns:a="http://schemas.openxmlformats.org/drawingml/2006/main">
          <a:off x="1184457" y="894682"/>
          <a:ext cx="1230995" cy="76559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AF</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endPar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xmlns:a="http://schemas.openxmlformats.org/drawingml/2006/main">
          <a:pPr algn="ct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Guardias de seguridad afectados</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xmlns:a="http://schemas.openxmlformats.org/drawingml/2006/main">
          <a:pPr algn="ct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1669</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pPr rtl="0"/>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pPr rtl="0"/>
            <a:fld id="{A423CB96-D018-44AB-868E-750588D5EC77}" type="datetimeFigureOut">
              <a:rPr kumimoji="1" lang="ja-JP" altLang="en-US" smtClean="0"/>
              <a:t>2022/3/2</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440" tIns="45720" rIns="91440" bIns="45720" rtlCol="0" anchor="ctr"/>
          <a:lstStyle/>
          <a:p>
            <a:pPr rtl="0"/>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rtl="0"/>
            <a:r>
              <a:rPr lang="es-419"/>
              <a:t>マスター テキストの書式設定</a:t>
            </a:r>
          </a:p>
          <a:p>
            <a:pPr lvl="1" rtl="0"/>
            <a:r>
              <a:rPr lang="es-419"/>
              <a:t>第 2 レベル</a:t>
            </a:r>
          </a:p>
          <a:p>
            <a:pPr lvl="2" rtl="0"/>
            <a:r>
              <a:rPr lang="es-419"/>
              <a:t>第 3 レベル</a:t>
            </a:r>
          </a:p>
          <a:p>
            <a:pPr lvl="3" rtl="0"/>
            <a:r>
              <a:rPr lang="es-419"/>
              <a:t>第 4 レベル</a:t>
            </a:r>
          </a:p>
          <a:p>
            <a:pPr lvl="4" rtl="0"/>
            <a:r>
              <a:rPr lang="es-419"/>
              <a:t>第 5 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pPr rtl="0"/>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pPr rtl="0"/>
            <a:fld id="{5A7FF5F8-1051-4AA7-964B-EA33EF5AAE93}" type="slidenum">
              <a:rPr kumimoji="1" lang="ja-JP" altLang="en-US" smtClean="0"/>
              <a:t>‹#›</a:t>
            </a:fld>
            <a:endParaRPr kumimoji="1" lang="ja-JP" altLang="en-US"/>
          </a:p>
        </p:txBody>
      </p:sp>
    </p:spTree>
    <p:extLst>
      <p:ext uri="{BB962C8B-B14F-4D97-AF65-F5344CB8AC3E}">
        <p14:creationId xmlns:p14="http://schemas.microsoft.com/office/powerpoint/2010/main" val="412908588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kumimoji="1" lang="ja-JP" altLang="en-US" dirty="0"/>
          </a:p>
        </p:txBody>
      </p:sp>
      <p:sp>
        <p:nvSpPr>
          <p:cNvPr id="4" name="スライド番号プレースホルダー 3"/>
          <p:cNvSpPr>
            <a:spLocks noGrp="1"/>
          </p:cNvSpPr>
          <p:nvPr>
            <p:ph type="sldNum" sz="quarter" idx="10"/>
          </p:nvPr>
        </p:nvSpPr>
        <p:spPr/>
        <p:txBody>
          <a:bodyPr rtlCol="0"/>
          <a:lstStyle/>
          <a:p>
            <a:pPr rtl="0"/>
            <a:fld id="{5A7FF5F8-1051-4AA7-964B-EA33EF5AAE93}" type="slidenum">
              <a:rPr kumimoji="1" lang="ja-JP" altLang="en-US" smtClean="0"/>
              <a:t>1</a:t>
            </a:fld>
            <a:endParaRPr kumimoji="1" lang="ja-JP" altLang="en-US"/>
          </a:p>
        </p:txBody>
      </p:sp>
    </p:spTree>
    <p:extLst>
      <p:ext uri="{BB962C8B-B14F-4D97-AF65-F5344CB8AC3E}">
        <p14:creationId xmlns:p14="http://schemas.microsoft.com/office/powerpoint/2010/main" val="1048443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kumimoji="1" lang="ja-JP" altLang="en-US" dirty="0"/>
          </a:p>
        </p:txBody>
      </p:sp>
      <p:sp>
        <p:nvSpPr>
          <p:cNvPr id="4" name="スライド番号プレースホルダー 3"/>
          <p:cNvSpPr>
            <a:spLocks noGrp="1"/>
          </p:cNvSpPr>
          <p:nvPr>
            <p:ph type="sldNum" sz="quarter" idx="10"/>
          </p:nvPr>
        </p:nvSpPr>
        <p:spPr/>
        <p:txBody>
          <a:bodyPr rtlCol="0"/>
          <a:lstStyle/>
          <a:p>
            <a:pPr rtl="0"/>
            <a:fld id="{5A7FF5F8-1051-4AA7-964B-EA33EF5AAE93}" type="slidenum">
              <a:rPr kumimoji="1" lang="ja-JP" altLang="en-US" smtClean="0"/>
              <a:t>4</a:t>
            </a:fld>
            <a:endParaRPr kumimoji="1" lang="ja-JP" altLang="en-US"/>
          </a:p>
        </p:txBody>
      </p:sp>
    </p:spTree>
    <p:extLst>
      <p:ext uri="{BB962C8B-B14F-4D97-AF65-F5344CB8AC3E}">
        <p14:creationId xmlns:p14="http://schemas.microsoft.com/office/powerpoint/2010/main" val="2158404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199"/>
            <a:ext cx="7772400" cy="2400296"/>
          </a:xfrm>
        </p:spPr>
        <p:txBody>
          <a:bodyPr rtlCol="0" anchor="ctr"/>
          <a:lstStyle>
            <a:lvl1pPr algn="ctr">
              <a:defRPr sz="4800">
                <a:solidFill>
                  <a:schemeClr val="accent5">
                    <a:lumMod val="75000"/>
                  </a:schemeClr>
                </a:solidFill>
              </a:defRPr>
            </a:lvl1pPr>
          </a:lstStyle>
          <a:p>
            <a:pPr rtl="0"/>
            <a:r>
              <a:rPr lang="es-419"/>
              <a:t>マスター タイトルの書式設定</a:t>
            </a:r>
            <a:endParaRPr lang="en-US" dirty="0"/>
          </a:p>
        </p:txBody>
      </p:sp>
      <p:sp>
        <p:nvSpPr>
          <p:cNvPr id="3" name="Subtitle 2"/>
          <p:cNvSpPr>
            <a:spLocks noGrp="1"/>
          </p:cNvSpPr>
          <p:nvPr>
            <p:ph type="subTitle" idx="1"/>
          </p:nvPr>
        </p:nvSpPr>
        <p:spPr>
          <a:xfrm>
            <a:off x="1143000" y="3670483"/>
            <a:ext cx="6858000" cy="2422587"/>
          </a:xfrm>
        </p:spPr>
        <p:txBody>
          <a:bodyPr rtlCol="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419"/>
              <a:t>マスター サブタイトルの書式設定</a:t>
            </a:r>
            <a:endParaRPr lang="en-US" dirty="0"/>
          </a:p>
        </p:txBody>
      </p:sp>
      <p:sp>
        <p:nvSpPr>
          <p:cNvPr id="13" name="Rectangle 4"/>
          <p:cNvSpPr>
            <a:spLocks noChangeArrowheads="1"/>
          </p:cNvSpPr>
          <p:nvPr/>
        </p:nvSpPr>
        <p:spPr bwMode="auto">
          <a:xfrm>
            <a:off x="259133" y="1302848"/>
            <a:ext cx="8650288" cy="122237"/>
          </a:xfrm>
          <a:prstGeom prst="rect">
            <a:avLst/>
          </a:prstGeom>
          <a:gradFill rotWithShape="1">
            <a:gsLst>
              <a:gs pos="0">
                <a:srgbClr val="333399"/>
              </a:gs>
              <a:gs pos="100000">
                <a:schemeClr val="bg1">
                  <a:alpha val="0"/>
                </a:schemeClr>
              </a:gs>
            </a:gsLst>
            <a:lin ang="0" scaled="1"/>
          </a:gradFill>
          <a:ln w="9525">
            <a:noFill/>
            <a:miter lim="800000"/>
            <a:headEnd/>
            <a:tailEnd/>
          </a:ln>
          <a:effectLst/>
        </p:spPr>
        <p:txBody>
          <a:bodyPr wrap="none" rtlCol="0" anchor="ctr"/>
          <a:lstStyle>
            <a:defPPr>
              <a:defRPr lang="ja-JP"/>
            </a:defPPr>
            <a:lvl1pPr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1pPr>
            <a:lvl2pPr marL="457200"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2pPr>
            <a:lvl3pPr marL="914400"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3pPr>
            <a:lvl4pPr marL="1371600"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4pPr>
            <a:lvl5pPr marL="1828800"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5pPr>
            <a:lvl6pPr marL="2286000" algn="l" defTabSz="914400" rtl="0" eaLnBrk="1" latinLnBrk="0" hangingPunct="1">
              <a:defRPr kumimoji="1" sz="1400" kern="1200">
                <a:solidFill>
                  <a:schemeClr val="tx1"/>
                </a:solidFill>
                <a:latin typeface="Futura Md" pitchFamily="34" charset="0"/>
                <a:ea typeface="ＭＳ Ｐゴシック" pitchFamily="50" charset="-128"/>
                <a:cs typeface="+mn-cs"/>
              </a:defRPr>
            </a:lvl6pPr>
            <a:lvl7pPr marL="2743200" algn="l" defTabSz="914400" rtl="0" eaLnBrk="1" latinLnBrk="0" hangingPunct="1">
              <a:defRPr kumimoji="1" sz="1400" kern="1200">
                <a:solidFill>
                  <a:schemeClr val="tx1"/>
                </a:solidFill>
                <a:latin typeface="Futura Md" pitchFamily="34" charset="0"/>
                <a:ea typeface="ＭＳ Ｐゴシック" pitchFamily="50" charset="-128"/>
                <a:cs typeface="+mn-cs"/>
              </a:defRPr>
            </a:lvl7pPr>
            <a:lvl8pPr marL="3200400" algn="l" defTabSz="914400" rtl="0" eaLnBrk="1" latinLnBrk="0" hangingPunct="1">
              <a:defRPr kumimoji="1" sz="1400" kern="1200">
                <a:solidFill>
                  <a:schemeClr val="tx1"/>
                </a:solidFill>
                <a:latin typeface="Futura Md" pitchFamily="34" charset="0"/>
                <a:ea typeface="ＭＳ Ｐゴシック" pitchFamily="50" charset="-128"/>
                <a:cs typeface="+mn-cs"/>
              </a:defRPr>
            </a:lvl8pPr>
            <a:lvl9pPr marL="3657600" algn="l" defTabSz="914400" rtl="0" eaLnBrk="1" latinLnBrk="0" hangingPunct="1">
              <a:defRPr kumimoji="1" sz="1400" kern="1200">
                <a:solidFill>
                  <a:schemeClr val="tx1"/>
                </a:solidFill>
                <a:latin typeface="Futura Md" pitchFamily="34" charset="0"/>
                <a:ea typeface="ＭＳ Ｐゴシック" pitchFamily="50" charset="-128"/>
                <a:cs typeface="+mn-cs"/>
              </a:defRPr>
            </a:lvl9pPr>
          </a:lstStyle>
          <a:p>
            <a:pPr rtl="0">
              <a:defRPr/>
            </a:pPr>
            <a:endParaRPr lang="ja-JP" altLang="en-US"/>
          </a:p>
        </p:txBody>
      </p:sp>
      <p:sp>
        <p:nvSpPr>
          <p:cNvPr id="14" name="Rectangle 5"/>
          <p:cNvSpPr>
            <a:spLocks noChangeArrowheads="1"/>
          </p:cNvSpPr>
          <p:nvPr/>
        </p:nvSpPr>
        <p:spPr bwMode="auto">
          <a:xfrm rot="10800000">
            <a:off x="246856" y="4158576"/>
            <a:ext cx="8650287" cy="120650"/>
          </a:xfrm>
          <a:prstGeom prst="rect">
            <a:avLst/>
          </a:prstGeom>
          <a:gradFill rotWithShape="1">
            <a:gsLst>
              <a:gs pos="0">
                <a:srgbClr val="333399"/>
              </a:gs>
              <a:gs pos="100000">
                <a:schemeClr val="bg1">
                  <a:alpha val="0"/>
                </a:schemeClr>
              </a:gs>
            </a:gsLst>
            <a:lin ang="0" scaled="1"/>
          </a:gradFill>
          <a:ln w="9525">
            <a:noFill/>
            <a:miter lim="800000"/>
            <a:headEnd/>
            <a:tailEnd/>
          </a:ln>
          <a:effectLst/>
        </p:spPr>
        <p:txBody>
          <a:bodyPr wrap="none" rtlCol="0" anchor="ctr"/>
          <a:lstStyle>
            <a:defPPr>
              <a:defRPr lang="ja-JP"/>
            </a:defPPr>
            <a:lvl1pPr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1pPr>
            <a:lvl2pPr marL="457200"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2pPr>
            <a:lvl3pPr marL="914400"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3pPr>
            <a:lvl4pPr marL="1371600"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4pPr>
            <a:lvl5pPr marL="1828800"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5pPr>
            <a:lvl6pPr marL="2286000" algn="l" defTabSz="914400" rtl="0" eaLnBrk="1" latinLnBrk="0" hangingPunct="1">
              <a:defRPr kumimoji="1" sz="1400" kern="1200">
                <a:solidFill>
                  <a:schemeClr val="tx1"/>
                </a:solidFill>
                <a:latin typeface="Futura Md" pitchFamily="34" charset="0"/>
                <a:ea typeface="ＭＳ Ｐゴシック" pitchFamily="50" charset="-128"/>
                <a:cs typeface="+mn-cs"/>
              </a:defRPr>
            </a:lvl6pPr>
            <a:lvl7pPr marL="2743200" algn="l" defTabSz="914400" rtl="0" eaLnBrk="1" latinLnBrk="0" hangingPunct="1">
              <a:defRPr kumimoji="1" sz="1400" kern="1200">
                <a:solidFill>
                  <a:schemeClr val="tx1"/>
                </a:solidFill>
                <a:latin typeface="Futura Md" pitchFamily="34" charset="0"/>
                <a:ea typeface="ＭＳ Ｐゴシック" pitchFamily="50" charset="-128"/>
                <a:cs typeface="+mn-cs"/>
              </a:defRPr>
            </a:lvl7pPr>
            <a:lvl8pPr marL="3200400" algn="l" defTabSz="914400" rtl="0" eaLnBrk="1" latinLnBrk="0" hangingPunct="1">
              <a:defRPr kumimoji="1" sz="1400" kern="1200">
                <a:solidFill>
                  <a:schemeClr val="tx1"/>
                </a:solidFill>
                <a:latin typeface="Futura Md" pitchFamily="34" charset="0"/>
                <a:ea typeface="ＭＳ Ｐゴシック" pitchFamily="50" charset="-128"/>
                <a:cs typeface="+mn-cs"/>
              </a:defRPr>
            </a:lvl8pPr>
            <a:lvl9pPr marL="3657600" algn="l" defTabSz="914400" rtl="0" eaLnBrk="1" latinLnBrk="0" hangingPunct="1">
              <a:defRPr kumimoji="1" sz="1400" kern="1200">
                <a:solidFill>
                  <a:schemeClr val="tx1"/>
                </a:solidFill>
                <a:latin typeface="Futura Md" pitchFamily="34" charset="0"/>
                <a:ea typeface="ＭＳ Ｐゴシック" pitchFamily="50" charset="-128"/>
                <a:cs typeface="+mn-cs"/>
              </a:defRPr>
            </a:lvl9pPr>
          </a:lstStyle>
          <a:p>
            <a:pPr rtl="0">
              <a:defRPr/>
            </a:pPr>
            <a:endParaRPr lang="ja-JP" altLang="en-US"/>
          </a:p>
        </p:txBody>
      </p:sp>
      <p:sp>
        <p:nvSpPr>
          <p:cNvPr id="16" name="Line 3"/>
          <p:cNvSpPr>
            <a:spLocks noChangeShapeType="1"/>
          </p:cNvSpPr>
          <p:nvPr/>
        </p:nvSpPr>
        <p:spPr bwMode="auto">
          <a:xfrm>
            <a:off x="165100" y="6524625"/>
            <a:ext cx="8085503" cy="0"/>
          </a:xfrm>
          <a:prstGeom prst="line">
            <a:avLst/>
          </a:prstGeom>
          <a:noFill/>
          <a:ln w="12700">
            <a:solidFill>
              <a:srgbClr val="140078"/>
            </a:solidFill>
            <a:round/>
            <a:headEnd/>
            <a:tailEnd/>
          </a:ln>
          <a:effectLst/>
        </p:spPr>
        <p:txBody>
          <a:bodyPr rtlCol="0"/>
          <a:lstStyle/>
          <a:p>
            <a:pPr rtl="0">
              <a:defRPr/>
            </a:pPr>
            <a:endParaRPr lang="ja-JP" altLang="en-US">
              <a:latin typeface="Arial" charset="0"/>
            </a:endParaRPr>
          </a:p>
        </p:txBody>
      </p:sp>
      <p:sp>
        <p:nvSpPr>
          <p:cNvPr id="11" name="Slide Number Placeholder 5"/>
          <p:cNvSpPr>
            <a:spLocks noGrp="1"/>
          </p:cNvSpPr>
          <p:nvPr>
            <p:ph type="sldNum" sz="quarter" idx="12"/>
          </p:nvPr>
        </p:nvSpPr>
        <p:spPr>
          <a:xfrm>
            <a:off x="3543300" y="6548437"/>
            <a:ext cx="2057400" cy="365125"/>
          </a:xfrm>
        </p:spPr>
        <p:txBody>
          <a:bodyPr rtlCol="0"/>
          <a:lstStyle/>
          <a:p>
            <a:pPr rtl="0"/>
            <a:fld id="{1228868F-0BF5-4F87-8A94-00DF56ADA4E5}" type="slidenum">
              <a:rPr kumimoji="1" lang="ja-JP" altLang="en-US" smtClean="0"/>
              <a:t>‹#›</a:t>
            </a:fld>
            <a:endParaRPr kumimoji="1" lang="ja-JP" altLang="en-US"/>
          </a:p>
        </p:txBody>
      </p:sp>
    </p:spTree>
    <p:extLst>
      <p:ext uri="{BB962C8B-B14F-4D97-AF65-F5344CB8AC3E}">
        <p14:creationId xmlns:p14="http://schemas.microsoft.com/office/powerpoint/2010/main" val="4191312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s-419"/>
              <a:t>マスター タイトルの書式設定</a:t>
            </a:r>
            <a:endParaRPr lang="en-US" dirty="0"/>
          </a:p>
        </p:txBody>
      </p:sp>
      <p:sp>
        <p:nvSpPr>
          <p:cNvPr id="3" name="Vertical Text Placeholder 2"/>
          <p:cNvSpPr>
            <a:spLocks noGrp="1"/>
          </p:cNvSpPr>
          <p:nvPr>
            <p:ph type="body" orient="vert" idx="1"/>
          </p:nvPr>
        </p:nvSpPr>
        <p:spPr/>
        <p:txBody>
          <a:bodyPr vert="eaVert" rtlCol="0"/>
          <a:lstStyle/>
          <a:p>
            <a:pPr lvl="0" rtl="0"/>
            <a:r>
              <a:rPr lang="es-419"/>
              <a:t>マスター テキストの書式設定</a:t>
            </a:r>
          </a:p>
          <a:p>
            <a:pPr lvl="1" rtl="0"/>
            <a:r>
              <a:rPr lang="es-419"/>
              <a:t>第 2 レベル</a:t>
            </a:r>
          </a:p>
          <a:p>
            <a:pPr lvl="2" rtl="0"/>
            <a:r>
              <a:rPr lang="es-419"/>
              <a:t>第 3 レベル</a:t>
            </a:r>
          </a:p>
          <a:p>
            <a:pPr lvl="3" rtl="0"/>
            <a:r>
              <a:rPr lang="es-419"/>
              <a:t>第 4 レベル</a:t>
            </a:r>
          </a:p>
          <a:p>
            <a:pPr lvl="4" rtl="0"/>
            <a:r>
              <a:rPr lang="es-419"/>
              <a:t>第 5 レベル</a:t>
            </a:r>
            <a:endParaRPr lang="en-US" dirty="0"/>
          </a:p>
        </p:txBody>
      </p:sp>
      <p:sp>
        <p:nvSpPr>
          <p:cNvPr id="6" name="Slide Number Placeholder 5"/>
          <p:cNvSpPr>
            <a:spLocks noGrp="1"/>
          </p:cNvSpPr>
          <p:nvPr>
            <p:ph type="sldNum" sz="quarter" idx="12"/>
          </p:nvPr>
        </p:nvSpPr>
        <p:spPr/>
        <p:txBody>
          <a:bodyPr rtlCol="0"/>
          <a:lstStyle/>
          <a:p>
            <a:pPr rtl="0"/>
            <a:fld id="{1228868F-0BF5-4F87-8A94-00DF56ADA4E5}" type="slidenum">
              <a:rPr kumimoji="1" lang="ja-JP" altLang="en-US" smtClean="0"/>
              <a:t>‹#›</a:t>
            </a:fld>
            <a:endParaRPr kumimoji="1" lang="ja-JP" altLang="en-US"/>
          </a:p>
        </p:txBody>
      </p:sp>
    </p:spTree>
    <p:extLst>
      <p:ext uri="{BB962C8B-B14F-4D97-AF65-F5344CB8AC3E}">
        <p14:creationId xmlns:p14="http://schemas.microsoft.com/office/powerpoint/2010/main" val="1454410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59422"/>
            <a:ext cx="1971675" cy="5750169"/>
          </a:xfrm>
        </p:spPr>
        <p:txBody>
          <a:bodyPr vert="eaVert" rtlCol="0"/>
          <a:lstStyle/>
          <a:p>
            <a:pPr rtl="0"/>
            <a:r>
              <a:rPr lang="es-419"/>
              <a:t>マスター タイトルの書式設定</a:t>
            </a:r>
            <a:endParaRPr lang="en-US" dirty="0"/>
          </a:p>
        </p:txBody>
      </p:sp>
      <p:sp>
        <p:nvSpPr>
          <p:cNvPr id="3" name="Vertical Text Placeholder 2"/>
          <p:cNvSpPr>
            <a:spLocks noGrp="1"/>
          </p:cNvSpPr>
          <p:nvPr>
            <p:ph type="body" orient="vert" idx="1"/>
          </p:nvPr>
        </p:nvSpPr>
        <p:spPr>
          <a:xfrm>
            <a:off x="628650" y="659422"/>
            <a:ext cx="5800725" cy="5750169"/>
          </a:xfrm>
        </p:spPr>
        <p:txBody>
          <a:bodyPr vert="eaVert" rtlCol="0"/>
          <a:lstStyle/>
          <a:p>
            <a:pPr lvl="0" rtl="0"/>
            <a:r>
              <a:rPr lang="es-419"/>
              <a:t>マスター テキストの書式設定</a:t>
            </a:r>
          </a:p>
          <a:p>
            <a:pPr lvl="1" rtl="0"/>
            <a:r>
              <a:rPr lang="es-419"/>
              <a:t>第 2 レベル</a:t>
            </a:r>
          </a:p>
          <a:p>
            <a:pPr lvl="2" rtl="0"/>
            <a:r>
              <a:rPr lang="es-419"/>
              <a:t>第 3 レベル</a:t>
            </a:r>
          </a:p>
          <a:p>
            <a:pPr lvl="3" rtl="0"/>
            <a:r>
              <a:rPr lang="es-419"/>
              <a:t>第 4 レベル</a:t>
            </a:r>
          </a:p>
          <a:p>
            <a:pPr lvl="4" rtl="0"/>
            <a:r>
              <a:rPr lang="es-419"/>
              <a:t>第 5 レベル</a:t>
            </a:r>
            <a:endParaRPr lang="en-US" dirty="0"/>
          </a:p>
        </p:txBody>
      </p:sp>
      <p:sp>
        <p:nvSpPr>
          <p:cNvPr id="6" name="Slide Number Placeholder 5"/>
          <p:cNvSpPr>
            <a:spLocks noGrp="1"/>
          </p:cNvSpPr>
          <p:nvPr>
            <p:ph type="sldNum" sz="quarter" idx="12"/>
          </p:nvPr>
        </p:nvSpPr>
        <p:spPr/>
        <p:txBody>
          <a:bodyPr rtlCol="0"/>
          <a:lstStyle/>
          <a:p>
            <a:pPr rtl="0"/>
            <a:fld id="{1228868F-0BF5-4F87-8A94-00DF56ADA4E5}" type="slidenum">
              <a:rPr kumimoji="1" lang="ja-JP" altLang="en-US" smtClean="0"/>
              <a:t>‹#›</a:t>
            </a:fld>
            <a:endParaRPr kumimoji="1" lang="ja-JP" altLang="en-US"/>
          </a:p>
        </p:txBody>
      </p:sp>
    </p:spTree>
    <p:extLst>
      <p:ext uri="{BB962C8B-B14F-4D97-AF65-F5344CB8AC3E}">
        <p14:creationId xmlns:p14="http://schemas.microsoft.com/office/powerpoint/2010/main" val="1922837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s-419"/>
              <a:t>マスター タイトルの書式設定</a:t>
            </a:r>
            <a:endParaRPr lang="en-US" dirty="0"/>
          </a:p>
        </p:txBody>
      </p:sp>
      <p:sp>
        <p:nvSpPr>
          <p:cNvPr id="3" name="Content Placeholder 2"/>
          <p:cNvSpPr>
            <a:spLocks noGrp="1"/>
          </p:cNvSpPr>
          <p:nvPr>
            <p:ph idx="1"/>
          </p:nvPr>
        </p:nvSpPr>
        <p:spPr/>
        <p:txBody>
          <a:bodyPr rtlCol="0"/>
          <a:lstStyle>
            <a:lvl1pPr>
              <a:defRPr baseline="0"/>
            </a:lvl1pPr>
            <a:lvl2pPr>
              <a:defRPr/>
            </a:lvl2pPr>
            <a:lvl3pPr>
              <a:defRPr/>
            </a:lvl3pPr>
            <a:lvl4pPr>
              <a:defRPr/>
            </a:lvl4pPr>
          </a:lstStyle>
          <a:p>
            <a:pPr lvl="0" rtl="0"/>
            <a:r>
              <a:rPr lang="es-419"/>
              <a:t>マスター テキストの書式設定</a:t>
            </a:r>
          </a:p>
          <a:p>
            <a:pPr lvl="1" rtl="0"/>
            <a:r>
              <a:rPr lang="es-419"/>
              <a:t>第 2 レベル</a:t>
            </a:r>
          </a:p>
          <a:p>
            <a:pPr lvl="2" rtl="0"/>
            <a:r>
              <a:rPr lang="es-419"/>
              <a:t>第 3 レベル</a:t>
            </a:r>
          </a:p>
          <a:p>
            <a:pPr lvl="3" rtl="0"/>
            <a:r>
              <a:rPr lang="es-419"/>
              <a:t>第 4 レベル</a:t>
            </a:r>
          </a:p>
          <a:p>
            <a:pPr lvl="4" rtl="0"/>
            <a:r>
              <a:rPr lang="es-419"/>
              <a:t>第 5 レベル</a:t>
            </a:r>
            <a:endParaRPr lang="en-US" dirty="0"/>
          </a:p>
        </p:txBody>
      </p:sp>
      <p:sp>
        <p:nvSpPr>
          <p:cNvPr id="6" name="Slide Number Placeholder 5"/>
          <p:cNvSpPr>
            <a:spLocks noGrp="1"/>
          </p:cNvSpPr>
          <p:nvPr>
            <p:ph type="sldNum" sz="quarter" idx="12"/>
          </p:nvPr>
        </p:nvSpPr>
        <p:spPr/>
        <p:txBody>
          <a:bodyPr rtlCol="0"/>
          <a:lstStyle/>
          <a:p>
            <a:pPr rtl="0"/>
            <a:fld id="{1228868F-0BF5-4F87-8A94-00DF56ADA4E5}" type="slidenum">
              <a:rPr kumimoji="1" lang="ja-JP" altLang="en-US" smtClean="0"/>
              <a:t>‹#›</a:t>
            </a:fld>
            <a:endParaRPr kumimoji="1" lang="ja-JP" altLang="en-US"/>
          </a:p>
        </p:txBody>
      </p:sp>
    </p:spTree>
    <p:extLst>
      <p:ext uri="{BB962C8B-B14F-4D97-AF65-F5344CB8AC3E}">
        <p14:creationId xmlns:p14="http://schemas.microsoft.com/office/powerpoint/2010/main" val="3519729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rtlCol="0" anchor="b"/>
          <a:lstStyle>
            <a:lvl1pPr>
              <a:defRPr sz="6000"/>
            </a:lvl1pPr>
          </a:lstStyle>
          <a:p>
            <a:pPr rtl="0"/>
            <a:r>
              <a:rPr lang="es-419"/>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rtlCol="0"/>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419"/>
              <a:t>マスター テキストの書式設定</a:t>
            </a:r>
          </a:p>
        </p:txBody>
      </p:sp>
      <p:sp>
        <p:nvSpPr>
          <p:cNvPr id="6" name="Slide Number Placeholder 5"/>
          <p:cNvSpPr>
            <a:spLocks noGrp="1"/>
          </p:cNvSpPr>
          <p:nvPr>
            <p:ph type="sldNum" sz="quarter" idx="12"/>
          </p:nvPr>
        </p:nvSpPr>
        <p:spPr/>
        <p:txBody>
          <a:bodyPr rtlCol="0"/>
          <a:lstStyle/>
          <a:p>
            <a:pPr rtl="0"/>
            <a:fld id="{1228868F-0BF5-4F87-8A94-00DF56ADA4E5}" type="slidenum">
              <a:rPr kumimoji="1" lang="ja-JP" altLang="en-US" smtClean="0"/>
              <a:t>‹#›</a:t>
            </a:fld>
            <a:endParaRPr kumimoji="1" lang="ja-JP" altLang="en-US"/>
          </a:p>
        </p:txBody>
      </p:sp>
    </p:spTree>
    <p:extLst>
      <p:ext uri="{BB962C8B-B14F-4D97-AF65-F5344CB8AC3E}">
        <p14:creationId xmlns:p14="http://schemas.microsoft.com/office/powerpoint/2010/main" val="1950387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s-419"/>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rtlCol="0"/>
          <a:lstStyle>
            <a:lvl1pPr>
              <a:defRPr/>
            </a:lvl1pPr>
          </a:lstStyle>
          <a:p>
            <a:pPr lvl="0" rtl="0"/>
            <a:r>
              <a:rPr lang="es-419"/>
              <a:t>マスター テキストの書式設定</a:t>
            </a:r>
          </a:p>
          <a:p>
            <a:pPr lvl="1" rtl="0"/>
            <a:r>
              <a:rPr lang="es-419"/>
              <a:t>第 2 レベル</a:t>
            </a:r>
          </a:p>
          <a:p>
            <a:pPr lvl="2" rtl="0"/>
            <a:r>
              <a:rPr lang="es-419"/>
              <a:t>第 3 レベル</a:t>
            </a:r>
          </a:p>
          <a:p>
            <a:pPr lvl="3" rtl="0"/>
            <a:r>
              <a:rPr lang="es-419"/>
              <a:t>第 4 レベル</a:t>
            </a:r>
          </a:p>
          <a:p>
            <a:pPr lvl="4" rtl="0"/>
            <a:r>
              <a:rPr lang="es-419"/>
              <a:t>第 5 レベル</a:t>
            </a:r>
            <a:endParaRPr lang="en-US" dirty="0"/>
          </a:p>
        </p:txBody>
      </p:sp>
      <p:sp>
        <p:nvSpPr>
          <p:cNvPr id="4" name="Content Placeholder 3"/>
          <p:cNvSpPr>
            <a:spLocks noGrp="1"/>
          </p:cNvSpPr>
          <p:nvPr>
            <p:ph sz="half" idx="2"/>
          </p:nvPr>
        </p:nvSpPr>
        <p:spPr>
          <a:xfrm>
            <a:off x="4629150" y="1825625"/>
            <a:ext cx="3886200" cy="4351338"/>
          </a:xfrm>
        </p:spPr>
        <p:txBody>
          <a:bodyPr rtlCol="0"/>
          <a:lstStyle/>
          <a:p>
            <a:pPr lvl="0" rtl="0"/>
            <a:r>
              <a:rPr lang="es-419"/>
              <a:t>マスター テキストの書式設定</a:t>
            </a:r>
          </a:p>
          <a:p>
            <a:pPr lvl="1" rtl="0"/>
            <a:r>
              <a:rPr lang="es-419"/>
              <a:t>第 2 レベル</a:t>
            </a:r>
          </a:p>
          <a:p>
            <a:pPr lvl="2" rtl="0"/>
            <a:r>
              <a:rPr lang="es-419"/>
              <a:t>第 3 レベル</a:t>
            </a:r>
          </a:p>
          <a:p>
            <a:pPr lvl="3" rtl="0"/>
            <a:r>
              <a:rPr lang="es-419"/>
              <a:t>第 4 レベル</a:t>
            </a:r>
          </a:p>
          <a:p>
            <a:pPr lvl="4" rtl="0"/>
            <a:r>
              <a:rPr lang="es-419"/>
              <a:t>第 5 レベル</a:t>
            </a:r>
            <a:endParaRPr lang="en-US" dirty="0"/>
          </a:p>
        </p:txBody>
      </p:sp>
      <p:sp>
        <p:nvSpPr>
          <p:cNvPr id="7" name="Slide Number Placeholder 6"/>
          <p:cNvSpPr>
            <a:spLocks noGrp="1"/>
          </p:cNvSpPr>
          <p:nvPr>
            <p:ph type="sldNum" sz="quarter" idx="12"/>
          </p:nvPr>
        </p:nvSpPr>
        <p:spPr/>
        <p:txBody>
          <a:bodyPr rtlCol="0"/>
          <a:lstStyle/>
          <a:p>
            <a:pPr rtl="0"/>
            <a:fld id="{1228868F-0BF5-4F87-8A94-00DF56ADA4E5}" type="slidenum">
              <a:rPr kumimoji="1" lang="ja-JP" altLang="en-US" smtClean="0"/>
              <a:t>‹#›</a:t>
            </a:fld>
            <a:endParaRPr kumimoji="1" lang="ja-JP" altLang="en-US"/>
          </a:p>
        </p:txBody>
      </p:sp>
    </p:spTree>
    <p:extLst>
      <p:ext uri="{BB962C8B-B14F-4D97-AF65-F5344CB8AC3E}">
        <p14:creationId xmlns:p14="http://schemas.microsoft.com/office/powerpoint/2010/main" val="177877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rtlCol="0"/>
          <a:lstStyle/>
          <a:p>
            <a:pPr rtl="0"/>
            <a:r>
              <a:rPr lang="es-419"/>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419"/>
              <a:t>マスター テキストの書式設定</a:t>
            </a:r>
          </a:p>
        </p:txBody>
      </p:sp>
      <p:sp>
        <p:nvSpPr>
          <p:cNvPr id="4" name="Content Placeholder 3"/>
          <p:cNvSpPr>
            <a:spLocks noGrp="1"/>
          </p:cNvSpPr>
          <p:nvPr>
            <p:ph sz="half" idx="2"/>
          </p:nvPr>
        </p:nvSpPr>
        <p:spPr>
          <a:xfrm>
            <a:off x="629842" y="2505075"/>
            <a:ext cx="3868340" cy="3684588"/>
          </a:xfrm>
        </p:spPr>
        <p:txBody>
          <a:bodyPr rtlCol="0"/>
          <a:lstStyle/>
          <a:p>
            <a:pPr lvl="0" rtl="0"/>
            <a:r>
              <a:rPr lang="es-419"/>
              <a:t>マスター テキストの書式設定</a:t>
            </a:r>
          </a:p>
          <a:p>
            <a:pPr lvl="1" rtl="0"/>
            <a:r>
              <a:rPr lang="es-419"/>
              <a:t>第 2 レベル</a:t>
            </a:r>
          </a:p>
          <a:p>
            <a:pPr lvl="2" rtl="0"/>
            <a:r>
              <a:rPr lang="es-419"/>
              <a:t>第 3 レベル</a:t>
            </a:r>
          </a:p>
          <a:p>
            <a:pPr lvl="3" rtl="0"/>
            <a:r>
              <a:rPr lang="es-419"/>
              <a:t>第 4 レベル</a:t>
            </a:r>
          </a:p>
          <a:p>
            <a:pPr lvl="4" rtl="0"/>
            <a:r>
              <a:rPr lang="es-419"/>
              <a:t>第 5 レベル</a:t>
            </a:r>
            <a:endParaRPr lang="en-US" dirty="0"/>
          </a:p>
        </p:txBody>
      </p:sp>
      <p:sp>
        <p:nvSpPr>
          <p:cNvPr id="5" name="Text Placeholder 4"/>
          <p:cNvSpPr>
            <a:spLocks noGrp="1"/>
          </p:cNvSpPr>
          <p:nvPr>
            <p:ph type="body" sz="quarter" idx="3"/>
          </p:nvPr>
        </p:nvSpPr>
        <p:spPr>
          <a:xfrm>
            <a:off x="4629150" y="1681163"/>
            <a:ext cx="3887391"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419"/>
              <a:t>マスター テキストの書式設定</a:t>
            </a:r>
          </a:p>
        </p:txBody>
      </p:sp>
      <p:sp>
        <p:nvSpPr>
          <p:cNvPr id="6" name="Content Placeholder 5"/>
          <p:cNvSpPr>
            <a:spLocks noGrp="1"/>
          </p:cNvSpPr>
          <p:nvPr>
            <p:ph sz="quarter" idx="4"/>
          </p:nvPr>
        </p:nvSpPr>
        <p:spPr>
          <a:xfrm>
            <a:off x="4629150" y="2505075"/>
            <a:ext cx="3887391" cy="3684588"/>
          </a:xfrm>
        </p:spPr>
        <p:txBody>
          <a:bodyPr rtlCol="0"/>
          <a:lstStyle/>
          <a:p>
            <a:pPr lvl="0" rtl="0"/>
            <a:r>
              <a:rPr lang="es-419"/>
              <a:t>マスター テキストの書式設定</a:t>
            </a:r>
          </a:p>
          <a:p>
            <a:pPr lvl="1" rtl="0"/>
            <a:r>
              <a:rPr lang="es-419"/>
              <a:t>第 2 レベル</a:t>
            </a:r>
          </a:p>
          <a:p>
            <a:pPr lvl="2" rtl="0"/>
            <a:r>
              <a:rPr lang="es-419"/>
              <a:t>第 3 レベル</a:t>
            </a:r>
          </a:p>
          <a:p>
            <a:pPr lvl="3" rtl="0"/>
            <a:r>
              <a:rPr lang="es-419"/>
              <a:t>第 4 レベル</a:t>
            </a:r>
          </a:p>
          <a:p>
            <a:pPr lvl="4" rtl="0"/>
            <a:r>
              <a:rPr lang="es-419"/>
              <a:t>第 5 レベル</a:t>
            </a:r>
            <a:endParaRPr lang="en-US" dirty="0"/>
          </a:p>
        </p:txBody>
      </p:sp>
      <p:sp>
        <p:nvSpPr>
          <p:cNvPr id="9" name="Slide Number Placeholder 8"/>
          <p:cNvSpPr>
            <a:spLocks noGrp="1"/>
          </p:cNvSpPr>
          <p:nvPr>
            <p:ph type="sldNum" sz="quarter" idx="12"/>
          </p:nvPr>
        </p:nvSpPr>
        <p:spPr/>
        <p:txBody>
          <a:bodyPr rtlCol="0"/>
          <a:lstStyle/>
          <a:p>
            <a:pPr rtl="0"/>
            <a:fld id="{1228868F-0BF5-4F87-8A94-00DF56ADA4E5}" type="slidenum">
              <a:rPr kumimoji="1" lang="ja-JP" altLang="en-US" smtClean="0"/>
              <a:t>‹#›</a:t>
            </a:fld>
            <a:endParaRPr kumimoji="1" lang="ja-JP" altLang="en-US"/>
          </a:p>
        </p:txBody>
      </p:sp>
    </p:spTree>
    <p:extLst>
      <p:ext uri="{BB962C8B-B14F-4D97-AF65-F5344CB8AC3E}">
        <p14:creationId xmlns:p14="http://schemas.microsoft.com/office/powerpoint/2010/main" val="3111042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s-419"/>
              <a:t>マスター タイトルの書式設定</a:t>
            </a:r>
            <a:endParaRPr lang="en-US" dirty="0"/>
          </a:p>
        </p:txBody>
      </p:sp>
      <p:sp>
        <p:nvSpPr>
          <p:cNvPr id="5" name="Slide Number Placeholder 4"/>
          <p:cNvSpPr>
            <a:spLocks noGrp="1"/>
          </p:cNvSpPr>
          <p:nvPr>
            <p:ph type="sldNum" sz="quarter" idx="12"/>
          </p:nvPr>
        </p:nvSpPr>
        <p:spPr/>
        <p:txBody>
          <a:bodyPr rtlCol="0"/>
          <a:lstStyle/>
          <a:p>
            <a:pPr rtl="0"/>
            <a:fld id="{1228868F-0BF5-4F87-8A94-00DF56ADA4E5}" type="slidenum">
              <a:rPr kumimoji="1" lang="ja-JP" altLang="en-US" smtClean="0"/>
              <a:t>‹#›</a:t>
            </a:fld>
            <a:endParaRPr kumimoji="1" lang="ja-JP" altLang="en-US"/>
          </a:p>
        </p:txBody>
      </p:sp>
    </p:spTree>
    <p:extLst>
      <p:ext uri="{BB962C8B-B14F-4D97-AF65-F5344CB8AC3E}">
        <p14:creationId xmlns:p14="http://schemas.microsoft.com/office/powerpoint/2010/main" val="286582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rtlCol="0"/>
          <a:lstStyle/>
          <a:p>
            <a:pPr rtl="0"/>
            <a:fld id="{1228868F-0BF5-4F87-8A94-00DF56ADA4E5}" type="slidenum">
              <a:rPr kumimoji="1" lang="ja-JP" altLang="en-US" smtClean="0"/>
              <a:t>‹#›</a:t>
            </a:fld>
            <a:endParaRPr kumimoji="1" lang="ja-JP" altLang="en-US"/>
          </a:p>
        </p:txBody>
      </p:sp>
    </p:spTree>
    <p:extLst>
      <p:ext uri="{BB962C8B-B14F-4D97-AF65-F5344CB8AC3E}">
        <p14:creationId xmlns:p14="http://schemas.microsoft.com/office/powerpoint/2010/main" val="966065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rtlCol="0" anchor="b"/>
          <a:lstStyle>
            <a:lvl1pPr>
              <a:defRPr sz="3200"/>
            </a:lvl1pPr>
          </a:lstStyle>
          <a:p>
            <a:pPr rtl="0"/>
            <a:r>
              <a:rPr lang="es-419"/>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es-419"/>
              <a:t>マスター テキストの書式設定</a:t>
            </a:r>
          </a:p>
          <a:p>
            <a:pPr lvl="1" rtl="0"/>
            <a:r>
              <a:rPr lang="es-419"/>
              <a:t>第 2 レベル</a:t>
            </a:r>
          </a:p>
          <a:p>
            <a:pPr lvl="2" rtl="0"/>
            <a:r>
              <a:rPr lang="es-419"/>
              <a:t>第 3 レベル</a:t>
            </a:r>
          </a:p>
          <a:p>
            <a:pPr lvl="3" rtl="0"/>
            <a:r>
              <a:rPr lang="es-419"/>
              <a:t>第 4 レベル</a:t>
            </a:r>
          </a:p>
          <a:p>
            <a:pPr lvl="4" rtl="0"/>
            <a:r>
              <a:rPr lang="es-419"/>
              <a:t>第 5 レベル</a:t>
            </a:r>
            <a:endParaRPr lang="en-US" dirty="0"/>
          </a:p>
        </p:txBody>
      </p:sp>
      <p:sp>
        <p:nvSpPr>
          <p:cNvPr id="4" name="Text Placeholder 3"/>
          <p:cNvSpPr>
            <a:spLocks noGrp="1"/>
          </p:cNvSpPr>
          <p:nvPr>
            <p:ph type="body" sz="half" idx="2"/>
          </p:nvPr>
        </p:nvSpPr>
        <p:spPr>
          <a:xfrm>
            <a:off x="629841" y="2057400"/>
            <a:ext cx="2949178"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419"/>
              <a:t>マスター テキストの書式設定</a:t>
            </a:r>
          </a:p>
        </p:txBody>
      </p:sp>
      <p:sp>
        <p:nvSpPr>
          <p:cNvPr id="7" name="Slide Number Placeholder 6"/>
          <p:cNvSpPr>
            <a:spLocks noGrp="1"/>
          </p:cNvSpPr>
          <p:nvPr>
            <p:ph type="sldNum" sz="quarter" idx="12"/>
          </p:nvPr>
        </p:nvSpPr>
        <p:spPr/>
        <p:txBody>
          <a:bodyPr rtlCol="0"/>
          <a:lstStyle/>
          <a:p>
            <a:pPr rtl="0"/>
            <a:fld id="{1228868F-0BF5-4F87-8A94-00DF56ADA4E5}" type="slidenum">
              <a:rPr kumimoji="1" lang="ja-JP" altLang="en-US" smtClean="0"/>
              <a:t>‹#›</a:t>
            </a:fld>
            <a:endParaRPr kumimoji="1" lang="ja-JP" altLang="en-US"/>
          </a:p>
        </p:txBody>
      </p:sp>
    </p:spTree>
    <p:extLst>
      <p:ext uri="{BB962C8B-B14F-4D97-AF65-F5344CB8AC3E}">
        <p14:creationId xmlns:p14="http://schemas.microsoft.com/office/powerpoint/2010/main" val="1001760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rtlCol="0" anchor="b"/>
          <a:lstStyle>
            <a:lvl1pPr>
              <a:defRPr sz="3200"/>
            </a:lvl1pPr>
          </a:lstStyle>
          <a:p>
            <a:pPr rtl="0"/>
            <a:r>
              <a:rPr lang="es-419"/>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419"/>
              <a:t>図を追加</a:t>
            </a:r>
            <a:endParaRPr lang="en-US" dirty="0"/>
          </a:p>
        </p:txBody>
      </p:sp>
      <p:sp>
        <p:nvSpPr>
          <p:cNvPr id="4" name="Text Placeholder 3"/>
          <p:cNvSpPr>
            <a:spLocks noGrp="1"/>
          </p:cNvSpPr>
          <p:nvPr>
            <p:ph type="body" sz="half" idx="2"/>
          </p:nvPr>
        </p:nvSpPr>
        <p:spPr>
          <a:xfrm>
            <a:off x="629841" y="2057400"/>
            <a:ext cx="2949178"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419"/>
              <a:t>マスター テキストの書式設定</a:t>
            </a:r>
          </a:p>
        </p:txBody>
      </p:sp>
      <p:sp>
        <p:nvSpPr>
          <p:cNvPr id="7" name="Slide Number Placeholder 6"/>
          <p:cNvSpPr>
            <a:spLocks noGrp="1"/>
          </p:cNvSpPr>
          <p:nvPr>
            <p:ph type="sldNum" sz="quarter" idx="12"/>
          </p:nvPr>
        </p:nvSpPr>
        <p:spPr/>
        <p:txBody>
          <a:bodyPr rtlCol="0"/>
          <a:lstStyle/>
          <a:p>
            <a:pPr rtl="0"/>
            <a:fld id="{1228868F-0BF5-4F87-8A94-00DF56ADA4E5}" type="slidenum">
              <a:rPr kumimoji="1" lang="ja-JP" altLang="en-US" smtClean="0"/>
              <a:t>‹#›</a:t>
            </a:fld>
            <a:endParaRPr kumimoji="1" lang="ja-JP" altLang="en-US"/>
          </a:p>
        </p:txBody>
      </p:sp>
    </p:spTree>
    <p:extLst>
      <p:ext uri="{BB962C8B-B14F-4D97-AF65-F5344CB8AC3E}">
        <p14:creationId xmlns:p14="http://schemas.microsoft.com/office/powerpoint/2010/main" val="1979910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4976" y="633548"/>
            <a:ext cx="8853023" cy="1854675"/>
          </a:xfrm>
          <a:prstGeom prst="rect">
            <a:avLst/>
          </a:prstGeom>
        </p:spPr>
        <p:txBody>
          <a:bodyPr vert="horz" lIns="91440" tIns="45720" rIns="91440" bIns="45720" rtlCol="0">
            <a:normAutofit/>
          </a:bodyPr>
          <a:lstStyle/>
          <a:p>
            <a:pPr lvl="0" rtl="0"/>
            <a:r>
              <a:rPr lang="es-419"/>
              <a:t>マスター テキストの書式設定</a:t>
            </a:r>
          </a:p>
          <a:p>
            <a:pPr lvl="1" rtl="0"/>
            <a:r>
              <a:rPr lang="es-419"/>
              <a:t>第 2 レベル</a:t>
            </a:r>
          </a:p>
          <a:p>
            <a:pPr lvl="2" rtl="0"/>
            <a:r>
              <a:rPr lang="es-419"/>
              <a:t>第 3 レベル</a:t>
            </a:r>
          </a:p>
          <a:p>
            <a:pPr lvl="3" rtl="0"/>
            <a:r>
              <a:rPr lang="es-419"/>
              <a:t>第 4 レベル</a:t>
            </a:r>
          </a:p>
          <a:p>
            <a:pPr lvl="4" rtl="0"/>
            <a:r>
              <a:rPr lang="es-419"/>
              <a:t>第 5 レベル</a:t>
            </a:r>
            <a:endParaRPr lang="en-US" dirty="0"/>
          </a:p>
        </p:txBody>
      </p:sp>
      <p:sp>
        <p:nvSpPr>
          <p:cNvPr id="6" name="Slide Number Placeholder 5"/>
          <p:cNvSpPr>
            <a:spLocks noGrp="1"/>
          </p:cNvSpPr>
          <p:nvPr>
            <p:ph type="sldNum" sz="quarter" idx="4"/>
          </p:nvPr>
        </p:nvSpPr>
        <p:spPr>
          <a:xfrm>
            <a:off x="7092000" y="6548437"/>
            <a:ext cx="2057400" cy="365125"/>
          </a:xfrm>
          <a:prstGeom prst="rect">
            <a:avLst/>
          </a:prstGeom>
        </p:spPr>
        <p:txBody>
          <a:bodyPr vert="horz" lIns="91440" tIns="45720" rIns="91440" bIns="45720" rtlCol="0" anchor="ctr"/>
          <a:lstStyle>
            <a:lvl1pPr algn="r">
              <a:defRPr sz="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rtl="0"/>
            <a:fld id="{1228868F-0BF5-4F87-8A94-00DF56ADA4E5}" type="slidenum">
              <a:rPr lang="ja-JP" altLang="en-US" smtClean="0"/>
              <a:pPr/>
              <a:t>‹#›</a:t>
            </a:fld>
            <a:endParaRPr lang="ja-JP" altLang="en-US"/>
          </a:p>
        </p:txBody>
      </p:sp>
      <p:sp>
        <p:nvSpPr>
          <p:cNvPr id="2" name="Title Placeholder 1"/>
          <p:cNvSpPr>
            <a:spLocks noGrp="1"/>
          </p:cNvSpPr>
          <p:nvPr>
            <p:ph type="title"/>
          </p:nvPr>
        </p:nvSpPr>
        <p:spPr>
          <a:xfrm>
            <a:off x="207962" y="78078"/>
            <a:ext cx="7858737" cy="499908"/>
          </a:xfrm>
          <a:prstGeom prst="rect">
            <a:avLst/>
          </a:prstGeom>
        </p:spPr>
        <p:txBody>
          <a:bodyPr vert="horz" lIns="91440" tIns="45720" rIns="91440" bIns="45720" rtlCol="0" anchor="ctr">
            <a:noAutofit/>
          </a:bodyPr>
          <a:lstStyle/>
          <a:p>
            <a:pPr rtl="0"/>
            <a:r>
              <a:rPr lang="es-419"/>
              <a:t>マスター タイトルの書式設定</a:t>
            </a:r>
            <a:endParaRPr lang="en-US" dirty="0"/>
          </a:p>
        </p:txBody>
      </p:sp>
      <p:sp>
        <p:nvSpPr>
          <p:cNvPr id="19" name="Rectangle 2"/>
          <p:cNvSpPr>
            <a:spLocks noChangeArrowheads="1"/>
          </p:cNvSpPr>
          <p:nvPr/>
        </p:nvSpPr>
        <p:spPr bwMode="auto">
          <a:xfrm>
            <a:off x="165100" y="81000"/>
            <a:ext cx="42863" cy="6588000"/>
          </a:xfrm>
          <a:prstGeom prst="rect">
            <a:avLst/>
          </a:prstGeom>
          <a:solidFill>
            <a:srgbClr val="140078"/>
          </a:solidFill>
          <a:ln w="9525">
            <a:noFill/>
            <a:miter lim="800000"/>
            <a:headEnd/>
            <a:tailEnd/>
          </a:ln>
          <a:effectLst/>
        </p:spPr>
        <p:txBody>
          <a:bodyPr wrap="none" rtlCol="0" anchor="ctr"/>
          <a:lstStyle/>
          <a:p>
            <a:pPr rtl="0">
              <a:defRPr/>
            </a:pPr>
            <a:endParaRPr lang="ja-JP" altLang="en-US">
              <a:latin typeface="Arial" charset="0"/>
            </a:endParaRPr>
          </a:p>
        </p:txBody>
      </p:sp>
      <p:sp>
        <p:nvSpPr>
          <p:cNvPr id="20" name="Line 3"/>
          <p:cNvSpPr>
            <a:spLocks noChangeShapeType="1"/>
          </p:cNvSpPr>
          <p:nvPr/>
        </p:nvSpPr>
        <p:spPr bwMode="auto">
          <a:xfrm>
            <a:off x="165100" y="6669000"/>
            <a:ext cx="8085503" cy="0"/>
          </a:xfrm>
          <a:prstGeom prst="line">
            <a:avLst/>
          </a:prstGeom>
          <a:noFill/>
          <a:ln w="12700">
            <a:solidFill>
              <a:srgbClr val="140078"/>
            </a:solidFill>
            <a:round/>
            <a:headEnd/>
            <a:tailEnd/>
          </a:ln>
          <a:effectLst/>
        </p:spPr>
        <p:txBody>
          <a:bodyPr rtlCol="0"/>
          <a:lstStyle/>
          <a:p>
            <a:pPr rtl="0">
              <a:defRPr/>
            </a:pPr>
            <a:endParaRPr lang="ja-JP" altLang="en-US">
              <a:latin typeface="Arial" charset="0"/>
            </a:endParaRPr>
          </a:p>
        </p:txBody>
      </p:sp>
    </p:spTree>
    <p:extLst>
      <p:ext uri="{BB962C8B-B14F-4D97-AF65-F5344CB8AC3E}">
        <p14:creationId xmlns:p14="http://schemas.microsoft.com/office/powerpoint/2010/main" val="42162782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kumimoji="1" sz="2800" b="1" kern="120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l"/>
        <a:defRPr kumimoji="1" sz="2800" kern="120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685800" indent="-228600" algn="l" defTabSz="914400" rtl="0" eaLnBrk="1" latinLnBrk="0" hangingPunct="1">
        <a:lnSpc>
          <a:spcPct val="90000"/>
        </a:lnSpc>
        <a:spcBef>
          <a:spcPts val="500"/>
        </a:spcBef>
        <a:buFont typeface="Wingdings" panose="05000000000000000000" pitchFamily="2" charset="2"/>
        <a:buChar char="ü"/>
        <a:defRPr kumimoji="1" sz="2400"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lnSpc>
          <a:spcPct val="90000"/>
        </a:lnSpc>
        <a:spcBef>
          <a:spcPts val="500"/>
        </a:spcBef>
        <a:buFont typeface="Wingdings" panose="05000000000000000000" pitchFamily="2" charset="2"/>
        <a:buChar char="p"/>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lnSpc>
          <a:spcPct val="90000"/>
        </a:lnSpc>
        <a:spcBef>
          <a:spcPts val="500"/>
        </a:spcBef>
        <a:buFont typeface="Wingdings" panose="05000000000000000000" pitchFamily="2" charset="2"/>
        <a:buChar char="u"/>
        <a:defRPr kumimoji="1" sz="1800"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rtlCol="0"/>
          <a:lstStyle/>
          <a:p>
            <a:pPr rtl="0"/>
            <a:r>
              <a:rPr lang="es-419" dirty="0"/>
              <a:t>Para su seguridad y salud en el trabajo</a:t>
            </a:r>
          </a:p>
        </p:txBody>
      </p:sp>
      <p:sp>
        <p:nvSpPr>
          <p:cNvPr id="3" name="サブタイトル 2"/>
          <p:cNvSpPr>
            <a:spLocks noGrp="1"/>
          </p:cNvSpPr>
          <p:nvPr>
            <p:ph type="subTitle" idx="1"/>
          </p:nvPr>
        </p:nvSpPr>
        <p:spPr>
          <a:xfrm>
            <a:off x="180000" y="467771"/>
            <a:ext cx="6696000" cy="1132428"/>
          </a:xfrm>
        </p:spPr>
        <p:txBody>
          <a:bodyPr rtlCol="0"/>
          <a:lstStyle/>
          <a:p>
            <a:pPr algn="l" rtl="0"/>
            <a:r>
              <a:rPr lang="es-419" dirty="0"/>
              <a:t>Para las personas que trabajan como guardias de seguridad</a:t>
            </a:r>
          </a:p>
        </p:txBody>
      </p:sp>
    </p:spTree>
    <p:extLst>
      <p:ext uri="{BB962C8B-B14F-4D97-AF65-F5344CB8AC3E}">
        <p14:creationId xmlns:p14="http://schemas.microsoft.com/office/powerpoint/2010/main" val="3192162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419"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Revisar y cumplir la directiva de seguridad</a:t>
            </a:r>
            <a:endParaRPr kumimoji="1" lang="en-US" altLang="ja-JP"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253703" y="872281"/>
            <a:ext cx="8853023" cy="5886675"/>
          </a:xfrm>
        </p:spPr>
        <p:txBody>
          <a:bodyPr rtlCol="0">
            <a:normAutofit fontScale="92500" lnSpcReduction="20000"/>
          </a:bodyPr>
          <a:lstStyle/>
          <a:p>
            <a:pPr rtl="0"/>
            <a:r>
              <a:rPr lang="es-419" dirty="0"/>
              <a:t>Puntos clave [Guardia de seguridad de instalaciones]</a:t>
            </a:r>
          </a:p>
          <a:p>
            <a:pPr marL="468000" lvl="1" rtl="0"/>
            <a:r>
              <a:rPr lang="es-419" b="1" u="sng" dirty="0">
                <a:solidFill>
                  <a:srgbClr val="F24F4F"/>
                </a:solidFill>
              </a:rPr>
              <a:t>Asegúrese de que conoce a fondo</a:t>
            </a:r>
            <a:r>
              <a:rPr lang="es-419" dirty="0"/>
              <a:t> los detalles del plan y las directrices de seguridad, así como las normas de las instalaciones.</a:t>
            </a:r>
          </a:p>
          <a:p>
            <a:pPr marL="468000" lvl="1" rtl="0"/>
            <a:r>
              <a:rPr lang="es-419" dirty="0"/>
              <a:t>Compruebe de antemano </a:t>
            </a:r>
            <a:r>
              <a:rPr lang="es-419" b="1" u="sng" dirty="0">
                <a:solidFill>
                  <a:srgbClr val="F24F4F"/>
                </a:solidFill>
              </a:rPr>
              <a:t>cómo manejar</a:t>
            </a:r>
            <a:r>
              <a:rPr lang="en" b="1" dirty="0"/>
              <a:t> </a:t>
            </a:r>
            <a:r>
              <a:rPr lang="en" dirty="0"/>
              <a:t>y </a:t>
            </a:r>
            <a:r>
              <a:rPr lang="es-419" b="1" u="sng" dirty="0">
                <a:solidFill>
                  <a:srgbClr val="F24F4F"/>
                </a:solidFill>
              </a:rPr>
              <a:t>gestionar</a:t>
            </a:r>
            <a:r>
              <a:rPr lang="es-419" dirty="0"/>
              <a:t> equipos como ascensores, persianas y puertas cortafuegos, así como cerraduras y llaves electrónicas.</a:t>
            </a:r>
          </a:p>
          <a:p>
            <a:pPr marL="468000" lvl="1" rtl="0"/>
            <a:r>
              <a:rPr lang="es-419" b="1" u="sng" dirty="0">
                <a:solidFill>
                  <a:srgbClr val="F24F4F"/>
                </a:solidFill>
              </a:rPr>
              <a:t>Compruebe y cumpla las leyes, reglamentos y normas pertinentes</a:t>
            </a:r>
            <a:r>
              <a:rPr lang="es-419" dirty="0"/>
              <a:t> sobre lo que debe y no debe hacer por seguridad.</a:t>
            </a:r>
          </a:p>
          <a:p>
            <a:pPr marL="468000" lvl="1" rtl="0">
              <a:buClr>
                <a:schemeClr val="tx1"/>
              </a:buClr>
            </a:pPr>
            <a:r>
              <a:rPr lang="es-419" b="1" u="sng" dirty="0">
                <a:solidFill>
                  <a:srgbClr val="F24F4F"/>
                </a:solidFill>
              </a:rPr>
              <a:t>Siga las rutas y normas especificadas</a:t>
            </a:r>
            <a:r>
              <a:rPr lang="es-419" dirty="0"/>
              <a:t> (como el uso de una linterna por la noche) para patrullar con seguridad.</a:t>
            </a:r>
          </a:p>
          <a:p>
            <a:pPr marL="468000" lvl="1" rtl="0"/>
            <a:r>
              <a:rPr lang="es-419" dirty="0"/>
              <a:t>Cuando tome el relevo de su predecesor, pregunte por las </a:t>
            </a:r>
            <a:r>
              <a:rPr lang="es-419" b="1" u="sng" dirty="0">
                <a:solidFill>
                  <a:srgbClr val="F24F4F"/>
                </a:solidFill>
              </a:rPr>
              <a:t>precauciones de seguridad</a:t>
            </a:r>
            <a:r>
              <a:rPr lang="es-419" dirty="0"/>
              <a:t>.</a:t>
            </a:r>
          </a:p>
          <a:p>
            <a:pPr marL="468000" lvl="1" rtl="0"/>
            <a:r>
              <a:rPr lang="es-419" b="1" u="sng" dirty="0">
                <a:solidFill>
                  <a:srgbClr val="F24F4F"/>
                </a:solidFill>
              </a:rPr>
              <a:t>Nunca deje de consultar con un supervisor o predecesor</a:t>
            </a:r>
            <a:r>
              <a:rPr lang="es-419" dirty="0"/>
              <a:t> cuando encuentre algo que no entienda.</a:t>
            </a:r>
          </a:p>
          <a:p>
            <a:pPr marL="468000" lvl="1" rtl="0">
              <a:buClr>
                <a:schemeClr val="tx1"/>
              </a:buClr>
            </a:pPr>
            <a:r>
              <a:rPr lang="es-419" dirty="0"/>
              <a:t>Tenga cuidado con las lesiones que se producen por </a:t>
            </a:r>
            <a:r>
              <a:rPr lang="es-419" b="1" u="sng" dirty="0">
                <a:solidFill>
                  <a:srgbClr val="F24F4F"/>
                </a:solidFill>
              </a:rPr>
              <a:t>acostumbrarse demasiado a su trabajo,</a:t>
            </a:r>
            <a:r>
              <a:rPr lang="es-419" dirty="0"/>
              <a:t> y evite </a:t>
            </a:r>
            <a:r>
              <a:rPr lang="es-419" b="1" u="sng" dirty="0">
                <a:solidFill>
                  <a:srgbClr val="F24F4F"/>
                </a:solidFill>
              </a:rPr>
              <a:t>acciones descuidadas o poco razonables.</a:t>
            </a:r>
          </a:p>
        </p:txBody>
      </p:sp>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mtClean="0"/>
              <a:t>10</a:t>
            </a:fld>
            <a:endParaRPr kumimoji="1" lang="ja-JP" altLang="en-US"/>
          </a:p>
        </p:txBody>
      </p:sp>
    </p:spTree>
    <p:extLst>
      <p:ext uri="{BB962C8B-B14F-4D97-AF65-F5344CB8AC3E}">
        <p14:creationId xmlns:p14="http://schemas.microsoft.com/office/powerpoint/2010/main" val="293321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419"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Revisar y cumplir la directiva de seguridad</a:t>
            </a:r>
            <a:endParaRPr kumimoji="1" lang="en-US" altLang="ja-JP"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254976" y="710325"/>
            <a:ext cx="8853023" cy="6462675"/>
          </a:xfrm>
        </p:spPr>
        <p:txBody>
          <a:bodyPr rtlCol="0">
            <a:normAutofit lnSpcReduction="10000"/>
          </a:bodyPr>
          <a:lstStyle/>
          <a:p>
            <a:pPr rtl="0"/>
            <a:r>
              <a:rPr lang="es-419" sz="2400" dirty="0"/>
              <a:t>Puntos clave [Controlador de tráfico]</a:t>
            </a:r>
          </a:p>
          <a:p>
            <a:pPr marL="468000" lvl="1" rtl="0"/>
            <a:r>
              <a:rPr lang="es-419" sz="2000" b="1" u="sng" dirty="0">
                <a:solidFill>
                  <a:srgbClr val="F24F4F"/>
                </a:solidFill>
              </a:rPr>
              <a:t>Asegúrese de que conoce a fondo</a:t>
            </a:r>
            <a:r>
              <a:rPr lang="es-419" sz="2000" dirty="0"/>
              <a:t> los detalles del plan y las directrices de seguridad, así como las normas de las instalaciones.</a:t>
            </a:r>
          </a:p>
          <a:p>
            <a:pPr marL="468000" lvl="1" rtl="0"/>
            <a:r>
              <a:rPr lang="es-419" sz="2000" dirty="0"/>
              <a:t>Además de </a:t>
            </a:r>
            <a:r>
              <a:rPr lang="es-419" sz="2000" b="1" u="sng" dirty="0">
                <a:solidFill>
                  <a:srgbClr val="F24F4F"/>
                </a:solidFill>
              </a:rPr>
              <a:t>llevar correctamente </a:t>
            </a:r>
            <a:r>
              <a:rPr lang="es-419" sz="2000" dirty="0"/>
              <a:t>el equipo designado (por ejemplo, banderas de control de tráfico, bastón de tráfico, silbato, walkie-talkies), tenga especial cuidado en comprobar el </a:t>
            </a:r>
            <a:r>
              <a:rPr lang="es-419" sz="2000" b="1" u="sng" dirty="0">
                <a:solidFill>
                  <a:srgbClr val="F24F4F"/>
                </a:solidFill>
              </a:rPr>
              <a:t>nivel de las baterías</a:t>
            </a:r>
            <a:r>
              <a:rPr lang="es-419" sz="2000" dirty="0"/>
              <a:t> de los equipos que funcionan con baterías y que </a:t>
            </a:r>
            <a:r>
              <a:rPr lang="es-419" sz="2000" b="1" u="sng" dirty="0">
                <a:solidFill>
                  <a:srgbClr val="F24F4F"/>
                </a:solidFill>
              </a:rPr>
              <a:t>funcionan correctamente</a:t>
            </a:r>
            <a:r>
              <a:rPr lang="es-419" sz="2000" dirty="0"/>
              <a:t>.</a:t>
            </a:r>
          </a:p>
          <a:p>
            <a:pPr marL="468000" lvl="1" rtl="0"/>
            <a:r>
              <a:rPr lang="es-419" sz="2000" dirty="0"/>
              <a:t>Sobre todo durante la noche, asegúrese de </a:t>
            </a:r>
            <a:r>
              <a:rPr lang="es-419" sz="2000" b="1" u="sng" dirty="0">
                <a:solidFill>
                  <a:srgbClr val="F24F4F"/>
                </a:solidFill>
              </a:rPr>
              <a:t>llevar un chaleco con funciones de alta visibilidad y reflectantes (chaleco reflectante)</a:t>
            </a:r>
            <a:r>
              <a:rPr lang="es-419" sz="2000" dirty="0"/>
              <a:t> para ser visible para los conductores y los demás.</a:t>
            </a:r>
          </a:p>
          <a:p>
            <a:pPr marL="468000" lvl="1" rtl="0"/>
            <a:r>
              <a:rPr lang="es-419" sz="2000" dirty="0"/>
              <a:t>Cumpla las directivas de seguridad y tenga cuidado con los vehículos no sólo </a:t>
            </a:r>
            <a:r>
              <a:rPr lang="es-419" sz="2000" b="1" u="sng" dirty="0">
                <a:solidFill>
                  <a:srgbClr val="F24F4F"/>
                </a:solidFill>
              </a:rPr>
              <a:t>al instalar, sino también al retirar</a:t>
            </a:r>
            <a:r>
              <a:rPr lang="es-419" sz="2000" dirty="0"/>
              <a:t> el material de control del tráfico (conos de tráfico, etc.).</a:t>
            </a:r>
          </a:p>
          <a:p>
            <a:pPr marL="468000" lvl="1" rtl="0"/>
            <a:r>
              <a:rPr lang="es-419" sz="2000" b="1" u="sng" dirty="0">
                <a:solidFill>
                  <a:srgbClr val="F24F4F"/>
                </a:solidFill>
              </a:rPr>
              <a:t>Compruebe y cumpla las leyes, reglamentos y normas pertinentes</a:t>
            </a:r>
            <a:r>
              <a:rPr lang="es-419" sz="2000" dirty="0"/>
              <a:t> sobre lo que debe y no debe hacer por seguridad.</a:t>
            </a:r>
          </a:p>
          <a:p>
            <a:pPr marL="468000" lvl="1" rtl="0"/>
            <a:r>
              <a:rPr lang="es-419" sz="2000" b="1" u="sng" dirty="0">
                <a:solidFill>
                  <a:srgbClr val="F24F4F"/>
                </a:solidFill>
              </a:rPr>
              <a:t>Nunca deje de consultar con un supervisor o predecesor</a:t>
            </a:r>
            <a:r>
              <a:rPr lang="es-419" sz="2000" dirty="0"/>
              <a:t> cuando encuentre algo que no entienda.</a:t>
            </a:r>
          </a:p>
          <a:p>
            <a:pPr marL="468000" lvl="1" rtl="0">
              <a:buClr>
                <a:schemeClr val="tx1"/>
              </a:buClr>
            </a:pPr>
            <a:r>
              <a:rPr lang="es-419" sz="2000" dirty="0"/>
              <a:t>Tenga cuidado con las lesiones que se producen por </a:t>
            </a:r>
            <a:r>
              <a:rPr lang="es-419" sz="2000" b="1" u="sng" dirty="0">
                <a:solidFill>
                  <a:srgbClr val="F24F4F"/>
                </a:solidFill>
              </a:rPr>
              <a:t>acostumbrarse demasiado a su trabajo,</a:t>
            </a:r>
            <a:r>
              <a:rPr lang="es-419" sz="2000" dirty="0"/>
              <a:t> y evite </a:t>
            </a:r>
            <a:r>
              <a:rPr lang="es-419" sz="2000" b="1" u="sng" dirty="0">
                <a:solidFill>
                  <a:srgbClr val="F24F4F"/>
                </a:solidFill>
              </a:rPr>
              <a:t>acciones descuidadas o poco razonables.</a:t>
            </a:r>
          </a:p>
        </p:txBody>
      </p:sp>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z="1100" smtClean="0"/>
              <a:t>11</a:t>
            </a:fld>
            <a:endParaRPr kumimoji="1" lang="ja-JP" altLang="en-US" sz="1100"/>
          </a:p>
        </p:txBody>
      </p:sp>
    </p:spTree>
    <p:extLst>
      <p:ext uri="{BB962C8B-B14F-4D97-AF65-F5344CB8AC3E}">
        <p14:creationId xmlns:p14="http://schemas.microsoft.com/office/powerpoint/2010/main" val="1222235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419"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Practiquemos actividades de predicción de riesgos (KYT).</a:t>
            </a:r>
            <a:endParaRPr kumimoji="1"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254976" y="710325"/>
            <a:ext cx="8853023" cy="6102675"/>
          </a:xfrm>
        </p:spPr>
        <p:txBody>
          <a:bodyPr rtlCol="0">
            <a:normAutofit/>
          </a:bodyPr>
          <a:lstStyle/>
          <a:p>
            <a:pPr rtl="0"/>
            <a:r>
              <a:rPr lang="es-419" sz="2000"/>
              <a:t>¿Qué son las "actividades de predicción de riesgos (KYT)"?</a:t>
            </a:r>
            <a:endParaRPr lang="en-US" altLang="ja-JP" sz="2000" dirty="0"/>
          </a:p>
          <a:p>
            <a:pPr marL="468000" lvl="1" rtl="0"/>
            <a:r>
              <a:rPr lang="es-419" sz="1800"/>
              <a:t>Abreviatura de Kiken ("riesgo") Yochi ("predicción"), y Training (“entrenamiento”).</a:t>
            </a:r>
            <a:endParaRPr lang="en-US" altLang="ja-JP" sz="1800" dirty="0"/>
          </a:p>
          <a:p>
            <a:pPr marL="468000" lvl="1" rtl="0"/>
            <a:r>
              <a:rPr lang="es-419" sz="1800"/>
              <a:t>Antes de empezar a trabajar, los involucrados deben hablar de los peligros que involucra ese trabajo ("este punto es peligroso") y del tipo de problema que puede surgir de ese peligro ("esto puede provocar xx"), e identificar el riesgo de antemano y considerar y poner contramedidas contra ese riesgo.</a:t>
            </a:r>
            <a:endParaRPr lang="en-US" altLang="ja-JP" sz="1800" dirty="0"/>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65693" y="3816000"/>
            <a:ext cx="2421000" cy="2421000"/>
          </a:xfrm>
          <a:prstGeom prst="rect">
            <a:avLst/>
          </a:prstGeom>
        </p:spPr>
      </p:pic>
      <p:sp>
        <p:nvSpPr>
          <p:cNvPr id="4" name="角丸四角形吹き出し 3"/>
          <p:cNvSpPr/>
          <p:nvPr/>
        </p:nvSpPr>
        <p:spPr>
          <a:xfrm>
            <a:off x="4139999" y="3060263"/>
            <a:ext cx="4087955" cy="891000"/>
          </a:xfrm>
          <a:prstGeom prst="wedgeRoundRectCallout">
            <a:avLst>
              <a:gd name="adj1" fmla="val -32440"/>
              <a:gd name="adj2" fmla="val 75074"/>
              <a:gd name="adj3" fmla="val 16667"/>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r>
              <a:rPr lang="es-419" sz="1400">
                <a:solidFill>
                  <a:schemeClr val="tx1"/>
                </a:solidFill>
              </a:rPr>
              <a:t>Las escaleras aquí son oscuras y es difícil ver los pies, por lo que la gente puede tropezar y caer.</a:t>
            </a:r>
          </a:p>
        </p:txBody>
      </p:sp>
      <p:sp>
        <p:nvSpPr>
          <p:cNvPr id="7" name="角丸四角形吹き出し 6"/>
          <p:cNvSpPr/>
          <p:nvPr/>
        </p:nvSpPr>
        <p:spPr>
          <a:xfrm>
            <a:off x="1260000" y="2983500"/>
            <a:ext cx="2543274" cy="1152000"/>
          </a:xfrm>
          <a:prstGeom prst="wedgeRoundRectCallout">
            <a:avLst>
              <a:gd name="adj1" fmla="val 31479"/>
              <a:gd name="adj2" fmla="val 72978"/>
              <a:gd name="adj3" fmla="val 16667"/>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r>
              <a:rPr lang="es-419" sz="1400">
                <a:solidFill>
                  <a:schemeClr val="tx1"/>
                </a:solidFill>
              </a:rPr>
              <a:t>El suelo del pasillo exterior es de placas de acero, por lo que puede ser resbaladizo cuando llueve.</a:t>
            </a:r>
            <a:endParaRPr kumimoji="1" lang="ja-JP" altLang="en-US" sz="1400" dirty="0">
              <a:solidFill>
                <a:schemeClr val="tx1"/>
              </a:solidFill>
            </a:endParaRPr>
          </a:p>
        </p:txBody>
      </p:sp>
      <p:sp>
        <p:nvSpPr>
          <p:cNvPr id="8" name="角丸四角形吹き出し 7"/>
          <p:cNvSpPr/>
          <p:nvPr/>
        </p:nvSpPr>
        <p:spPr>
          <a:xfrm>
            <a:off x="254976" y="5824585"/>
            <a:ext cx="3828036" cy="772415"/>
          </a:xfrm>
          <a:prstGeom prst="wedgeRoundRectCallout">
            <a:avLst>
              <a:gd name="adj1" fmla="val 28486"/>
              <a:gd name="adj2" fmla="val -74673"/>
              <a:gd name="adj3" fmla="val 16667"/>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es-419" sz="1400">
                <a:solidFill>
                  <a:schemeClr val="tx1"/>
                </a:solidFill>
              </a:rPr>
              <a:t>Hoy vamos a trabajar con maquinaria pesada y, tal y como están montadas las cosas, podría chocar con los guardias.</a:t>
            </a:r>
          </a:p>
        </p:txBody>
      </p:sp>
      <p:sp>
        <p:nvSpPr>
          <p:cNvPr id="9" name="角丸四角形吹き出し 8"/>
          <p:cNvSpPr/>
          <p:nvPr/>
        </p:nvSpPr>
        <p:spPr>
          <a:xfrm>
            <a:off x="324431" y="3933000"/>
            <a:ext cx="2741262" cy="864000"/>
          </a:xfrm>
          <a:prstGeom prst="wedgeRoundRectCallout">
            <a:avLst>
              <a:gd name="adj1" fmla="val 31479"/>
              <a:gd name="adj2" fmla="val 72978"/>
              <a:gd name="adj3" fmla="val 16667"/>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es-419" sz="1400">
                <a:solidFill>
                  <a:schemeClr val="tx1"/>
                </a:solidFill>
              </a:rPr>
              <a:t>Entonces consigamos zapatos antideslizantes. ¿Qué tal si ponemos tapetes en el pasillo?</a:t>
            </a:r>
            <a:endParaRPr kumimoji="1" lang="ja-JP" altLang="en-US" sz="1400" dirty="0">
              <a:solidFill>
                <a:schemeClr val="tx1"/>
              </a:solidFill>
            </a:endParaRPr>
          </a:p>
        </p:txBody>
      </p:sp>
      <p:sp>
        <p:nvSpPr>
          <p:cNvPr id="10" name="角丸四角形吹き出し 9"/>
          <p:cNvSpPr/>
          <p:nvPr/>
        </p:nvSpPr>
        <p:spPr>
          <a:xfrm>
            <a:off x="5139916" y="3732746"/>
            <a:ext cx="3847358" cy="704254"/>
          </a:xfrm>
          <a:prstGeom prst="wedgeRoundRectCallout">
            <a:avLst>
              <a:gd name="adj1" fmla="val -32440"/>
              <a:gd name="adj2" fmla="val 75074"/>
              <a:gd name="adj3" fmla="val 16667"/>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es-419" sz="1400">
                <a:solidFill>
                  <a:schemeClr val="tx1"/>
                </a:solidFill>
              </a:rPr>
              <a:t>Vamos a pedirles que enciendan las luces. Necesitaremos una linterna.</a:t>
            </a:r>
          </a:p>
        </p:txBody>
      </p:sp>
      <p:sp>
        <p:nvSpPr>
          <p:cNvPr id="11" name="角丸四角形吹き出し 10"/>
          <p:cNvSpPr/>
          <p:nvPr/>
        </p:nvSpPr>
        <p:spPr>
          <a:xfrm>
            <a:off x="3960976" y="6269239"/>
            <a:ext cx="3117732" cy="494208"/>
          </a:xfrm>
          <a:prstGeom prst="wedgeRoundRectCallout">
            <a:avLst>
              <a:gd name="adj1" fmla="val -18743"/>
              <a:gd name="adj2" fmla="val -80099"/>
              <a:gd name="adj3" fmla="val 16667"/>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es-419" sz="1400">
                <a:solidFill>
                  <a:schemeClr val="tx1"/>
                </a:solidFill>
              </a:rPr>
              <a:t>Revisemos el plan para reflejar el posicionamiento del personal.</a:t>
            </a:r>
          </a:p>
        </p:txBody>
      </p:sp>
      <p:sp>
        <p:nvSpPr>
          <p:cNvPr id="5" name="スライド番号プレースホルダー 4"/>
          <p:cNvSpPr>
            <a:spLocks noGrp="1"/>
          </p:cNvSpPr>
          <p:nvPr>
            <p:ph type="sldNum" sz="quarter" idx="12"/>
          </p:nvPr>
        </p:nvSpPr>
        <p:spPr/>
        <p:txBody>
          <a:bodyPr rtlCol="0"/>
          <a:lstStyle/>
          <a:p>
            <a:pPr rtl="0"/>
            <a:fld id="{1228868F-0BF5-4F87-8A94-00DF56ADA4E5}" type="slidenum">
              <a:rPr kumimoji="1" lang="ja-JP" altLang="en-US" sz="1050" smtClean="0"/>
              <a:t>12</a:t>
            </a:fld>
            <a:endParaRPr kumimoji="1" lang="ja-JP" altLang="en-US" sz="1050"/>
          </a:p>
        </p:txBody>
      </p:sp>
    </p:spTree>
    <p:extLst>
      <p:ext uri="{BB962C8B-B14F-4D97-AF65-F5344CB8AC3E}">
        <p14:creationId xmlns:p14="http://schemas.microsoft.com/office/powerpoint/2010/main" val="591235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419"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Practiquemos actividades de predicción de riesgos (KYT).</a:t>
            </a:r>
            <a:endParaRPr kumimoji="1"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254976" y="710325"/>
            <a:ext cx="8853023" cy="6102675"/>
          </a:xfrm>
        </p:spPr>
        <p:txBody>
          <a:bodyPr rtlCol="0">
            <a:normAutofit/>
          </a:bodyPr>
          <a:lstStyle/>
          <a:p>
            <a:pPr rtl="0"/>
            <a:r>
              <a:rPr lang="es-419" sz="2000" dirty="0"/>
              <a:t>Método de 4 rondas básicas de KYT</a:t>
            </a:r>
            <a:endParaRPr lang="en-US" altLang="ja-JP" sz="2000" dirty="0"/>
          </a:p>
          <a:p>
            <a:pPr marL="468000" lvl="1" rtl="0"/>
            <a:r>
              <a:rPr lang="es-419" sz="1800" dirty="0"/>
              <a:t>Se trata de un método básico de KYT en el que los equipos trabajan juntos in situ o utilizando hojas de ilustración y objetos reales para descubrir, comprender y resolver los peligros ocultos en los lugares de trabajo y las tareas.</a:t>
            </a:r>
            <a:endParaRPr lang="en-US" altLang="ja-JP" sz="1800" dirty="0"/>
          </a:p>
        </p:txBody>
      </p:sp>
      <p:graphicFrame>
        <p:nvGraphicFramePr>
          <p:cNvPr id="2" name="表 1"/>
          <p:cNvGraphicFramePr>
            <a:graphicFrameLocks noGrp="1"/>
          </p:cNvGraphicFramePr>
          <p:nvPr>
            <p:extLst>
              <p:ext uri="{D42A27DB-BD31-4B8C-83A1-F6EECF244321}">
                <p14:modId xmlns:p14="http://schemas.microsoft.com/office/powerpoint/2010/main" val="1888420852"/>
              </p:ext>
            </p:extLst>
          </p:nvPr>
        </p:nvGraphicFramePr>
        <p:xfrm>
          <a:off x="612000" y="2205000"/>
          <a:ext cx="8280000" cy="3931200"/>
        </p:xfrm>
        <a:graphic>
          <a:graphicData uri="http://schemas.openxmlformats.org/drawingml/2006/table">
            <a:tbl>
              <a:tblPr firstRow="1" bandRow="1">
                <a:tableStyleId>{5C22544A-7EE6-4342-B048-85BDC9FD1C3A}</a:tableStyleId>
              </a:tblPr>
              <a:tblGrid>
                <a:gridCol w="2376000">
                  <a:extLst>
                    <a:ext uri="{9D8B030D-6E8A-4147-A177-3AD203B41FA5}">
                      <a16:colId xmlns:a16="http://schemas.microsoft.com/office/drawing/2014/main" val="20000"/>
                    </a:ext>
                  </a:extLst>
                </a:gridCol>
                <a:gridCol w="5904000">
                  <a:extLst>
                    <a:ext uri="{9D8B030D-6E8A-4147-A177-3AD203B41FA5}">
                      <a16:colId xmlns:a16="http://schemas.microsoft.com/office/drawing/2014/main" val="20001"/>
                    </a:ext>
                  </a:extLst>
                </a:gridCol>
              </a:tblGrid>
              <a:tr h="216000">
                <a:tc>
                  <a:txBody>
                    <a:bodyPr/>
                    <a:lstStyle/>
                    <a:p>
                      <a:pPr algn="ctr" rtl="0"/>
                      <a:r>
                        <a:rPr lang="es-419" sz="2000">
                          <a:solidFill>
                            <a:schemeClr val="bg1"/>
                          </a:solidFill>
                          <a:latin typeface="Meiryo UI" panose="020B0604030504040204" pitchFamily="50" charset="-128"/>
                          <a:ea typeface="Meiryo UI" panose="020B0604030504040204" pitchFamily="50" charset="-128"/>
                          <a:cs typeface="Meiryo UI" panose="020B0604030504040204" pitchFamily="50" charset="-128"/>
                        </a:rPr>
                        <a:t>Rondas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rtl="0"/>
                      <a:r>
                        <a:rPr lang="es-419" sz="2000">
                          <a:solidFill>
                            <a:schemeClr val="bg1"/>
                          </a:solidFill>
                          <a:latin typeface="Meiryo UI" panose="020B0604030504040204" pitchFamily="50" charset="-128"/>
                          <a:ea typeface="Meiryo UI" panose="020B0604030504040204" pitchFamily="50" charset="-128"/>
                          <a:cs typeface="Meiryo UI" panose="020B0604030504040204" pitchFamily="50" charset="-128"/>
                        </a:rPr>
                        <a:t>Resumen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691200">
                <a:tc>
                  <a:txBody>
                    <a:bodyPr/>
                    <a:lstStyle/>
                    <a:p>
                      <a:pPr algn="ctr" rtl="0"/>
                      <a:r>
                        <a:rPr lang="es-419" sz="2000" dirty="0">
                          <a:latin typeface="Meiryo UI" panose="020B0604030504040204" pitchFamily="50" charset="-128"/>
                          <a:ea typeface="Meiryo UI" panose="020B0604030504040204" pitchFamily="50" charset="-128"/>
                          <a:cs typeface="Meiryo UI" panose="020B0604030504040204" pitchFamily="50" charset="-128"/>
                        </a:rPr>
                        <a:t>[R1] Comprender la situación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a:r>
                        <a:rPr lang="es-419" sz="2000" dirty="0">
                          <a:latin typeface="Meiryo UI" panose="020B0604030504040204" pitchFamily="50" charset="-128"/>
                          <a:ea typeface="Meiryo UI" panose="020B0604030504040204" pitchFamily="50" charset="-128"/>
                          <a:cs typeface="Meiryo UI" panose="020B0604030504040204" pitchFamily="50" charset="-128"/>
                        </a:rPr>
                        <a:t>Enumerar algunos de los peligros subyacentes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221840">
                <a:tc>
                  <a:txBody>
                    <a:bodyPr/>
                    <a:lstStyle/>
                    <a:p>
                      <a:pPr algn="ctr" rtl="0"/>
                      <a:r>
                        <a:rPr lang="es-419" sz="2000" dirty="0">
                          <a:latin typeface="Meiryo UI" panose="020B0604030504040204" pitchFamily="50" charset="-128"/>
                          <a:ea typeface="Meiryo UI" panose="020B0604030504040204" pitchFamily="50" charset="-128"/>
                          <a:cs typeface="Meiryo UI" panose="020B0604030504040204" pitchFamily="50" charset="-128"/>
                        </a:rPr>
                        <a:t>[R2] Enfocarse en los elementos esenciales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a:r>
                        <a:rPr lang="es-419" sz="2000" dirty="0">
                          <a:latin typeface="Meiryo UI" panose="020B0604030504040204" pitchFamily="50" charset="-128"/>
                          <a:ea typeface="Meiryo UI" panose="020B0604030504040204" pitchFamily="50" charset="-128"/>
                          <a:cs typeface="Meiryo UI" panose="020B0604030504040204" pitchFamily="50" charset="-128"/>
                        </a:rPr>
                        <a:t>Determinar los más importantes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911040">
                <a:tc>
                  <a:txBody>
                    <a:bodyPr/>
                    <a:lstStyle/>
                    <a:p>
                      <a:pPr algn="ctr" rtl="0"/>
                      <a:r>
                        <a:rPr lang="es-419" sz="2000" dirty="0">
                          <a:latin typeface="Meiryo UI" panose="020B0604030504040204" pitchFamily="50" charset="-128"/>
                          <a:ea typeface="Meiryo UI" panose="020B0604030504040204" pitchFamily="50" charset="-128"/>
                          <a:cs typeface="Meiryo UI" panose="020B0604030504040204" pitchFamily="50" charset="-128"/>
                        </a:rPr>
                        <a:t>[R3] Establecer contramedidas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a:r>
                        <a:rPr lang="es-419" sz="2000" dirty="0">
                          <a:latin typeface="Meiryo UI" panose="020B0604030504040204" pitchFamily="50" charset="-128"/>
                          <a:ea typeface="Meiryo UI" panose="020B0604030504040204" pitchFamily="50" charset="-128"/>
                          <a:cs typeface="Meiryo UI" panose="020B0604030504040204" pitchFamily="50" charset="-128"/>
                        </a:rPr>
                        <a:t>Pensar en cómo se puede evitar que eso ocurra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91200">
                <a:tc>
                  <a:txBody>
                    <a:bodyPr/>
                    <a:lstStyle/>
                    <a:p>
                      <a:pPr algn="ctr" rtl="0"/>
                      <a:r>
                        <a:rPr lang="es-419" sz="2000" dirty="0">
                          <a:latin typeface="Meiryo UI" panose="020B0604030504040204" pitchFamily="50" charset="-128"/>
                          <a:ea typeface="Meiryo UI" panose="020B0604030504040204" pitchFamily="50" charset="-128"/>
                          <a:cs typeface="Meiryo UI" panose="020B0604030504040204" pitchFamily="50" charset="-128"/>
                        </a:rPr>
                        <a:t>[R4] Fijar objetivos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a:r>
                        <a:rPr lang="es-419" sz="2000" dirty="0">
                          <a:latin typeface="Meiryo UI" panose="020B0604030504040204" pitchFamily="50" charset="-128"/>
                          <a:ea typeface="Meiryo UI" panose="020B0604030504040204" pitchFamily="50" charset="-128"/>
                          <a:cs typeface="Meiryo UI" panose="020B0604030504040204" pitchFamily="50" charset="-128"/>
                        </a:rPr>
                        <a:t>Establecer algunos objetivos de acción para lograr estas medidas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4" name="下矢印 3"/>
          <p:cNvSpPr/>
          <p:nvPr/>
        </p:nvSpPr>
        <p:spPr>
          <a:xfrm>
            <a:off x="1552300" y="3229104"/>
            <a:ext cx="504000" cy="2452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p>
        </p:txBody>
      </p:sp>
      <p:sp>
        <p:nvSpPr>
          <p:cNvPr id="8" name="下矢印 7"/>
          <p:cNvSpPr/>
          <p:nvPr/>
        </p:nvSpPr>
        <p:spPr>
          <a:xfrm>
            <a:off x="1545500" y="4344250"/>
            <a:ext cx="504000" cy="288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p>
        </p:txBody>
      </p:sp>
      <p:sp>
        <p:nvSpPr>
          <p:cNvPr id="10" name="下矢印 9"/>
          <p:cNvSpPr/>
          <p:nvPr/>
        </p:nvSpPr>
        <p:spPr>
          <a:xfrm>
            <a:off x="1558200" y="5267550"/>
            <a:ext cx="504000" cy="288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p>
        </p:txBody>
      </p:sp>
      <p:sp>
        <p:nvSpPr>
          <p:cNvPr id="5" name="スライド番号プレースホルダー 4"/>
          <p:cNvSpPr>
            <a:spLocks noGrp="1"/>
          </p:cNvSpPr>
          <p:nvPr>
            <p:ph type="sldNum" sz="quarter" idx="12"/>
          </p:nvPr>
        </p:nvSpPr>
        <p:spPr/>
        <p:txBody>
          <a:bodyPr rtlCol="0"/>
          <a:lstStyle/>
          <a:p>
            <a:pPr rtl="0"/>
            <a:fld id="{1228868F-0BF5-4F87-8A94-00DF56ADA4E5}" type="slidenum">
              <a:rPr kumimoji="1" lang="ja-JP" altLang="en-US" sz="1050" smtClean="0"/>
              <a:t>13</a:t>
            </a:fld>
            <a:endParaRPr kumimoji="1" lang="ja-JP" altLang="en-US" sz="1050"/>
          </a:p>
        </p:txBody>
      </p:sp>
    </p:spTree>
    <p:extLst>
      <p:ext uri="{BB962C8B-B14F-4D97-AF65-F5344CB8AC3E}">
        <p14:creationId xmlns:p14="http://schemas.microsoft.com/office/powerpoint/2010/main" val="2642123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419" sz="3200" b="1">
                <a:solidFill>
                  <a:schemeClr val="tx1"/>
                </a:solidFill>
                <a:latin typeface="Meiryo UI" panose="020B0604030504040204" pitchFamily="50" charset="-128"/>
                <a:ea typeface="Meiryo UI" panose="020B0604030504040204" pitchFamily="50" charset="-128"/>
                <a:cs typeface="Meiryo UI" panose="020B0604030504040204" pitchFamily="50" charset="-128"/>
              </a:rPr>
              <a:t>Estudio de caso de KYT</a:t>
            </a:r>
          </a:p>
        </p:txBody>
      </p:sp>
      <p:sp>
        <p:nvSpPr>
          <p:cNvPr id="3" name="コンテンツ プレースホルダー 2"/>
          <p:cNvSpPr>
            <a:spLocks noGrp="1"/>
          </p:cNvSpPr>
          <p:nvPr>
            <p:ph idx="1"/>
          </p:nvPr>
        </p:nvSpPr>
        <p:spPr>
          <a:xfrm>
            <a:off x="253703" y="810887"/>
            <a:ext cx="8853023" cy="6102675"/>
          </a:xfrm>
        </p:spPr>
        <p:txBody>
          <a:bodyPr rtlCol="0">
            <a:normAutofit/>
          </a:bodyPr>
          <a:lstStyle/>
          <a:p>
            <a:pPr marL="0" indent="0" rtl="0">
              <a:buNone/>
            </a:pPr>
            <a:r>
              <a:rPr lang="es-419" sz="2000" b="1" dirty="0">
                <a:solidFill>
                  <a:srgbClr val="C00000"/>
                </a:solidFill>
              </a:rPr>
              <a:t>Practiquemos un poco de KYT utilizando un caso en el que usted está dirigiendo a transeúntes en un sitio de construcción de una calle</a:t>
            </a:r>
            <a:endParaRPr lang="en-US" altLang="ja-JP" sz="2000" b="1" dirty="0">
              <a:solidFill>
                <a:srgbClr val="C00000"/>
              </a:solidFill>
            </a:endParaRPr>
          </a:p>
        </p:txBody>
      </p:sp>
      <p:pic>
        <p:nvPicPr>
          <p:cNvPr id="5" name="図 4" descr="\\irfsvc42\div5\環境ｴﾈﾙｷﾞｰ第１部\c一般\e1c_proj\2019\リスクT\1900632_MHLW安全教育\31_警備業安全衛生教育マニュアル作成\03_マニュアル\0115_警備業イラスト1\①イラスト.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77718" y="1975812"/>
            <a:ext cx="4188563" cy="4188563"/>
          </a:xfrm>
          <a:prstGeom prst="rect">
            <a:avLst/>
          </a:prstGeom>
          <a:noFill/>
          <a:ln>
            <a:noFill/>
          </a:ln>
        </p:spPr>
      </p:pic>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mtClean="0"/>
              <a:t>14</a:t>
            </a:fld>
            <a:endParaRPr kumimoji="1" lang="ja-JP" altLang="en-US"/>
          </a:p>
        </p:txBody>
      </p:sp>
    </p:spTree>
    <p:extLst>
      <p:ext uri="{BB962C8B-B14F-4D97-AF65-F5344CB8AC3E}">
        <p14:creationId xmlns:p14="http://schemas.microsoft.com/office/powerpoint/2010/main" val="6479826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419" sz="3200" b="1">
                <a:solidFill>
                  <a:schemeClr val="tx1"/>
                </a:solidFill>
                <a:latin typeface="Meiryo UI" panose="020B0604030504040204" pitchFamily="50" charset="-128"/>
                <a:ea typeface="Meiryo UI" panose="020B0604030504040204" pitchFamily="50" charset="-128"/>
                <a:cs typeface="Meiryo UI" panose="020B0604030504040204" pitchFamily="50" charset="-128"/>
              </a:rPr>
              <a:t>Estudio de caso de KYT</a:t>
            </a:r>
          </a:p>
        </p:txBody>
      </p:sp>
      <p:sp>
        <p:nvSpPr>
          <p:cNvPr id="3" name="コンテンツ プレースホルダー 2"/>
          <p:cNvSpPr>
            <a:spLocks noGrp="1"/>
          </p:cNvSpPr>
          <p:nvPr>
            <p:ph idx="1"/>
          </p:nvPr>
        </p:nvSpPr>
        <p:spPr>
          <a:xfrm>
            <a:off x="254976" y="710325"/>
            <a:ext cx="8853023" cy="6102675"/>
          </a:xfrm>
        </p:spPr>
        <p:txBody>
          <a:bodyPr rtlCol="0">
            <a:normAutofit/>
          </a:bodyPr>
          <a:lstStyle/>
          <a:p>
            <a:pPr marL="0" indent="0" rtl="0">
              <a:buNone/>
            </a:pPr>
            <a:r>
              <a:rPr lang="es-419" sz="2000" b="1">
                <a:solidFill>
                  <a:srgbClr val="C00000"/>
                </a:solidFill>
              </a:rPr>
              <a:t>Practiquemos un poco de KYT utilizando un caso en el que usted está dirigiendo a transeúntes en un sitio de construcción de una calle</a:t>
            </a:r>
            <a:endParaRPr lang="en-US" altLang="ja-JP" sz="2000" b="1" dirty="0">
              <a:solidFill>
                <a:srgbClr val="C00000"/>
              </a:solidFill>
            </a:endParaRPr>
          </a:p>
        </p:txBody>
      </p:sp>
      <p:graphicFrame>
        <p:nvGraphicFramePr>
          <p:cNvPr id="5" name="表 4"/>
          <p:cNvGraphicFramePr>
            <a:graphicFrameLocks noGrp="1"/>
          </p:cNvGraphicFramePr>
          <p:nvPr>
            <p:extLst>
              <p:ext uri="{D42A27DB-BD31-4B8C-83A1-F6EECF244321}">
                <p14:modId xmlns:p14="http://schemas.microsoft.com/office/powerpoint/2010/main" val="2641445005"/>
              </p:ext>
            </p:extLst>
          </p:nvPr>
        </p:nvGraphicFramePr>
        <p:xfrm>
          <a:off x="432000" y="1626781"/>
          <a:ext cx="8280000" cy="4821094"/>
        </p:xfrm>
        <a:graphic>
          <a:graphicData uri="http://schemas.openxmlformats.org/drawingml/2006/table">
            <a:tbl>
              <a:tblPr firstRow="1" bandRow="1">
                <a:tableStyleId>{5C22544A-7EE6-4342-B048-85BDC9FD1C3A}</a:tableStyleId>
              </a:tblPr>
              <a:tblGrid>
                <a:gridCol w="2376000">
                  <a:extLst>
                    <a:ext uri="{9D8B030D-6E8A-4147-A177-3AD203B41FA5}">
                      <a16:colId xmlns:a16="http://schemas.microsoft.com/office/drawing/2014/main" val="20000"/>
                    </a:ext>
                  </a:extLst>
                </a:gridCol>
                <a:gridCol w="5904000">
                  <a:extLst>
                    <a:ext uri="{9D8B030D-6E8A-4147-A177-3AD203B41FA5}">
                      <a16:colId xmlns:a16="http://schemas.microsoft.com/office/drawing/2014/main" val="20001"/>
                    </a:ext>
                  </a:extLst>
                </a:gridCol>
              </a:tblGrid>
              <a:tr h="443634">
                <a:tc>
                  <a:txBody>
                    <a:bodyPr/>
                    <a:lstStyle/>
                    <a:p>
                      <a:pPr algn="ctr" rtl="0"/>
                      <a:r>
                        <a:rPr lang="es-419" sz="18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Rondas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rtl="0"/>
                      <a:r>
                        <a:rPr lang="es-419" sz="1800">
                          <a:solidFill>
                            <a:schemeClr val="bg1"/>
                          </a:solidFill>
                          <a:latin typeface="Meiryo UI" panose="020B0604030504040204" pitchFamily="50" charset="-128"/>
                          <a:ea typeface="Meiryo UI" panose="020B0604030504040204" pitchFamily="50" charset="-128"/>
                          <a:cs typeface="Meiryo UI" panose="020B0604030504040204" pitchFamily="50" charset="-128"/>
                        </a:rPr>
                        <a:t>Resumen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996368">
                <a:tc>
                  <a:txBody>
                    <a:bodyPr/>
                    <a:lstStyle/>
                    <a:p>
                      <a:pPr algn="ctr" rtl="0"/>
                      <a:r>
                        <a:rPr lang="es-419" sz="1800" dirty="0">
                          <a:latin typeface="Meiryo UI" panose="020B0604030504040204" pitchFamily="50" charset="-128"/>
                          <a:ea typeface="Meiryo UI" panose="020B0604030504040204" pitchFamily="50" charset="-128"/>
                          <a:cs typeface="Meiryo UI" panose="020B0604030504040204" pitchFamily="50" charset="-128"/>
                        </a:rPr>
                        <a:t>[R1] Comprender la situación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lgn="l" rtl="0">
                        <a:buFont typeface="Wingdings" panose="05000000000000000000" pitchFamily="2" charset="2"/>
                        <a:buChar char="ü"/>
                      </a:pP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080000">
                <a:tc>
                  <a:txBody>
                    <a:bodyPr/>
                    <a:lstStyle/>
                    <a:p>
                      <a:pPr algn="ctr" rtl="0"/>
                      <a:r>
                        <a:rPr lang="es-419" sz="1800" dirty="0">
                          <a:latin typeface="Meiryo UI" panose="020B0604030504040204" pitchFamily="50" charset="-128"/>
                          <a:ea typeface="Meiryo UI" panose="020B0604030504040204" pitchFamily="50" charset="-128"/>
                          <a:cs typeface="Meiryo UI" panose="020B0604030504040204" pitchFamily="50" charset="-128"/>
                        </a:rPr>
                        <a:t>[R2] Enfocarse en los elementos esenciales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lgn="l" rtl="0">
                        <a:buFont typeface="Wingdings" panose="05000000000000000000" pitchFamily="2" charset="2"/>
                        <a:buChar char="ü"/>
                      </a:pP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080000">
                <a:tc>
                  <a:txBody>
                    <a:bodyPr/>
                    <a:lstStyle/>
                    <a:p>
                      <a:pPr algn="ctr" rtl="0"/>
                      <a:r>
                        <a:rPr lang="es-419" sz="1800" dirty="0">
                          <a:latin typeface="Meiryo UI" panose="020B0604030504040204" pitchFamily="50" charset="-128"/>
                          <a:ea typeface="Meiryo UI" panose="020B0604030504040204" pitchFamily="50" charset="-128"/>
                          <a:cs typeface="Meiryo UI" panose="020B0604030504040204" pitchFamily="50" charset="-128"/>
                        </a:rPr>
                        <a:t>[R3] Establecer contramedidas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lgn="l" rtl="0">
                        <a:buFont typeface="Wingdings" panose="05000000000000000000" pitchFamily="2" charset="2"/>
                        <a:buChar char="ü"/>
                      </a:pP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221092">
                <a:tc>
                  <a:txBody>
                    <a:bodyPr/>
                    <a:lstStyle/>
                    <a:p>
                      <a:pPr algn="ctr" rtl="0"/>
                      <a:r>
                        <a:rPr lang="es-419" sz="1800" dirty="0">
                          <a:latin typeface="Meiryo UI" panose="020B0604030504040204" pitchFamily="50" charset="-128"/>
                          <a:ea typeface="Meiryo UI" panose="020B0604030504040204" pitchFamily="50" charset="-128"/>
                          <a:cs typeface="Meiryo UI" panose="020B0604030504040204" pitchFamily="50" charset="-128"/>
                        </a:rPr>
                        <a:t>[R4] Fijar objetivos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lgn="l" rtl="0">
                        <a:buFont typeface="Wingdings" panose="05000000000000000000" pitchFamily="2" charset="2"/>
                        <a:buChar char="ü"/>
                      </a:pP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7" name="下矢印 6"/>
          <p:cNvSpPr/>
          <p:nvPr/>
        </p:nvSpPr>
        <p:spPr>
          <a:xfrm>
            <a:off x="1368000" y="3007700"/>
            <a:ext cx="504000" cy="288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a:p>
        </p:txBody>
      </p:sp>
      <p:sp>
        <p:nvSpPr>
          <p:cNvPr id="8" name="下矢印 7"/>
          <p:cNvSpPr/>
          <p:nvPr/>
        </p:nvSpPr>
        <p:spPr>
          <a:xfrm>
            <a:off x="1368000" y="4030119"/>
            <a:ext cx="504000" cy="288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a:p>
        </p:txBody>
      </p:sp>
      <p:sp>
        <p:nvSpPr>
          <p:cNvPr id="10" name="下矢印 9"/>
          <p:cNvSpPr/>
          <p:nvPr/>
        </p:nvSpPr>
        <p:spPr>
          <a:xfrm>
            <a:off x="1368000" y="5137456"/>
            <a:ext cx="504000" cy="288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a:p>
        </p:txBody>
      </p:sp>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mtClean="0"/>
              <a:t>15</a:t>
            </a:fld>
            <a:endParaRPr kumimoji="1" lang="ja-JP" altLang="en-US"/>
          </a:p>
        </p:txBody>
      </p:sp>
    </p:spTree>
    <p:extLst>
      <p:ext uri="{BB962C8B-B14F-4D97-AF65-F5344CB8AC3E}">
        <p14:creationId xmlns:p14="http://schemas.microsoft.com/office/powerpoint/2010/main" val="24931680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419" sz="3200" b="1">
                <a:solidFill>
                  <a:schemeClr val="tx1"/>
                </a:solidFill>
                <a:latin typeface="Meiryo UI" panose="020B0604030504040204" pitchFamily="50" charset="-128"/>
                <a:ea typeface="Meiryo UI" panose="020B0604030504040204" pitchFamily="50" charset="-128"/>
                <a:cs typeface="Meiryo UI" panose="020B0604030504040204" pitchFamily="50" charset="-128"/>
              </a:rPr>
              <a:t>Estudio de caso de KYT</a:t>
            </a:r>
          </a:p>
        </p:txBody>
      </p:sp>
      <p:sp>
        <p:nvSpPr>
          <p:cNvPr id="3" name="コンテンツ プレースホルダー 2"/>
          <p:cNvSpPr>
            <a:spLocks noGrp="1"/>
          </p:cNvSpPr>
          <p:nvPr>
            <p:ph idx="1"/>
          </p:nvPr>
        </p:nvSpPr>
        <p:spPr>
          <a:xfrm>
            <a:off x="254976" y="710325"/>
            <a:ext cx="8853023" cy="6102675"/>
          </a:xfrm>
        </p:spPr>
        <p:txBody>
          <a:bodyPr rtlCol="0">
            <a:normAutofit/>
          </a:bodyPr>
          <a:lstStyle/>
          <a:p>
            <a:pPr marL="0" indent="0" rtl="0">
              <a:buNone/>
            </a:pPr>
            <a:r>
              <a:rPr lang="es-419" sz="1800" b="1" dirty="0">
                <a:solidFill>
                  <a:srgbClr val="C00000"/>
                </a:solidFill>
              </a:rPr>
              <a:t>Practiquemos un poco de KYT utilizando un caso en el que usted está dirigiendo a transeúntes en un sitio de construcción de una calle</a:t>
            </a:r>
            <a:endParaRPr lang="en-US" altLang="ja-JP" sz="1800" b="1" dirty="0">
              <a:solidFill>
                <a:srgbClr val="C00000"/>
              </a:solidFill>
            </a:endParaRPr>
          </a:p>
        </p:txBody>
      </p:sp>
      <p:graphicFrame>
        <p:nvGraphicFramePr>
          <p:cNvPr id="5" name="表 4"/>
          <p:cNvGraphicFramePr>
            <a:graphicFrameLocks noGrp="1"/>
          </p:cNvGraphicFramePr>
          <p:nvPr>
            <p:extLst>
              <p:ext uri="{D42A27DB-BD31-4B8C-83A1-F6EECF244321}">
                <p14:modId xmlns:p14="http://schemas.microsoft.com/office/powerpoint/2010/main" val="2062287682"/>
              </p:ext>
            </p:extLst>
          </p:nvPr>
        </p:nvGraphicFramePr>
        <p:xfrm>
          <a:off x="609024" y="1341000"/>
          <a:ext cx="8280000" cy="5328002"/>
        </p:xfrm>
        <a:graphic>
          <a:graphicData uri="http://schemas.openxmlformats.org/drawingml/2006/table">
            <a:tbl>
              <a:tblPr firstRow="1" bandRow="1">
                <a:tableStyleId>{5C22544A-7EE6-4342-B048-85BDC9FD1C3A}</a:tableStyleId>
              </a:tblPr>
              <a:tblGrid>
                <a:gridCol w="2376000">
                  <a:extLst>
                    <a:ext uri="{9D8B030D-6E8A-4147-A177-3AD203B41FA5}">
                      <a16:colId xmlns:a16="http://schemas.microsoft.com/office/drawing/2014/main" val="20000"/>
                    </a:ext>
                  </a:extLst>
                </a:gridCol>
                <a:gridCol w="5904000">
                  <a:extLst>
                    <a:ext uri="{9D8B030D-6E8A-4147-A177-3AD203B41FA5}">
                      <a16:colId xmlns:a16="http://schemas.microsoft.com/office/drawing/2014/main" val="20001"/>
                    </a:ext>
                  </a:extLst>
                </a:gridCol>
              </a:tblGrid>
              <a:tr h="443634">
                <a:tc>
                  <a:txBody>
                    <a:bodyPr/>
                    <a:lstStyle/>
                    <a:p>
                      <a:pPr algn="ctr" rtl="0"/>
                      <a:r>
                        <a:rPr lang="es-419" sz="1600">
                          <a:solidFill>
                            <a:schemeClr val="bg1"/>
                          </a:solidFill>
                          <a:latin typeface="Meiryo UI" panose="020B0604030504040204" pitchFamily="50" charset="-128"/>
                          <a:ea typeface="Meiryo UI" panose="020B0604030504040204" pitchFamily="50" charset="-128"/>
                          <a:cs typeface="Meiryo UI" panose="020B0604030504040204" pitchFamily="50" charset="-128"/>
                        </a:rPr>
                        <a:t>Rondas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rtl="0"/>
                      <a:r>
                        <a:rPr lang="es-419" sz="16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Resumen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1221092">
                <a:tc>
                  <a:txBody>
                    <a:bodyPr/>
                    <a:lstStyle/>
                    <a:p>
                      <a:pPr algn="ctr" rtl="0"/>
                      <a:r>
                        <a:rPr lang="es-419" sz="1600" dirty="0">
                          <a:latin typeface="Meiryo UI" panose="020B0604030504040204" pitchFamily="50" charset="-128"/>
                          <a:ea typeface="Meiryo UI" panose="020B0604030504040204" pitchFamily="50" charset="-128"/>
                          <a:cs typeface="Meiryo UI" panose="020B0604030504040204" pitchFamily="50" charset="-128"/>
                        </a:rPr>
                        <a:t>[R1] Comprender la situación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lgn="l" rtl="0">
                        <a:buFont typeface="Wingdings" panose="05000000000000000000" pitchFamily="2" charset="2"/>
                        <a:buChar char="ü"/>
                      </a:pPr>
                      <a:r>
                        <a:rPr lang="es-419" sz="1200">
                          <a:latin typeface="Meiryo UI" panose="020B0604030504040204" pitchFamily="50" charset="-128"/>
                          <a:ea typeface="Meiryo UI" panose="020B0604030504040204" pitchFamily="50" charset="-128"/>
                          <a:cs typeface="Meiryo UI" panose="020B0604030504040204" pitchFamily="50" charset="-128"/>
                        </a:rPr>
                        <a:t>Puede que esté tan concentrado en el transeúnte que no me dé cuenta de que se acerca una excavadora hidráulica y me atropelle.</a:t>
                      </a:r>
                    </a:p>
                    <a:p>
                      <a:pPr marL="342900" indent="-342900" algn="l" rtl="0">
                        <a:buFont typeface="Wingdings" panose="05000000000000000000" pitchFamily="2" charset="2"/>
                        <a:buChar char="ü"/>
                      </a:pPr>
                      <a:r>
                        <a:rPr lang="es-419" sz="1200">
                          <a:latin typeface="Meiryo UI" panose="020B0604030504040204" pitchFamily="50" charset="-128"/>
                          <a:ea typeface="Meiryo UI" panose="020B0604030504040204" pitchFamily="50" charset="-128"/>
                          <a:cs typeface="Meiryo UI" panose="020B0604030504040204" pitchFamily="50" charset="-128"/>
                        </a:rPr>
                        <a:t>Podría resbalar y caer tras pisar la grava que se ha vertido del suelo elevado.</a:t>
                      </a:r>
                    </a:p>
                    <a:p>
                      <a:pPr marL="342900" indent="-342900" algn="l" rtl="0">
                        <a:buFont typeface="Wingdings" panose="05000000000000000000" pitchFamily="2" charset="2"/>
                        <a:buChar char="ü"/>
                      </a:pPr>
                      <a:r>
                        <a:rPr lang="es-419" sz="1200">
                          <a:latin typeface="Meiryo UI" panose="020B0604030504040204" pitchFamily="50" charset="-128"/>
                          <a:ea typeface="Meiryo UI" panose="020B0604030504040204" pitchFamily="50" charset="-128"/>
                          <a:cs typeface="Meiryo UI" panose="020B0604030504040204" pitchFamily="50" charset="-128"/>
                        </a:rPr>
                        <a:t>Podría ser golpeado por un brazo que girara repentinamente.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221092">
                <a:tc>
                  <a:txBody>
                    <a:bodyPr/>
                    <a:lstStyle/>
                    <a:p>
                      <a:pPr algn="ctr" rtl="0"/>
                      <a:r>
                        <a:rPr lang="es-419" sz="1600" dirty="0">
                          <a:latin typeface="Meiryo UI" panose="020B0604030504040204" pitchFamily="50" charset="-128"/>
                          <a:ea typeface="Meiryo UI" panose="020B0604030504040204" pitchFamily="50" charset="-128"/>
                          <a:cs typeface="Meiryo UI" panose="020B0604030504040204" pitchFamily="50" charset="-128"/>
                        </a:rPr>
                        <a:t>[R2] Enfocarse en los elementos esenciales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lgn="l" rtl="0">
                        <a:buFont typeface="Wingdings" panose="05000000000000000000" pitchFamily="2" charset="2"/>
                        <a:buChar char="ü"/>
                      </a:pPr>
                      <a:r>
                        <a:rPr lang="es-419" sz="1200" b="1" u="sng">
                          <a:latin typeface="Meiryo UI" panose="020B0604030504040204" pitchFamily="50" charset="-128"/>
                          <a:ea typeface="Meiryo UI" panose="020B0604030504040204" pitchFamily="50" charset="-128"/>
                          <a:cs typeface="Meiryo UI" panose="020B0604030504040204" pitchFamily="50" charset="-128"/>
                        </a:rPr>
                        <a:t>Puede que esté tan concentrado en el transeúnte que no me dé cuenta de que se acerca una excavadora hidráulica y me atropelle.</a:t>
                      </a:r>
                    </a:p>
                    <a:p>
                      <a:pPr marL="342900" indent="-342900" algn="l" rtl="0">
                        <a:buFont typeface="Wingdings" panose="05000000000000000000" pitchFamily="2" charset="2"/>
                        <a:buChar char="ü"/>
                      </a:pPr>
                      <a:r>
                        <a:rPr lang="es-419" sz="120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rPr>
                        <a:t>Podría resbalar y caer tras pisar la grava que se ha vertido del suelo elevado.</a:t>
                      </a:r>
                    </a:p>
                    <a:p>
                      <a:pPr marL="342900" indent="-342900" algn="l" rtl="0">
                        <a:buFont typeface="Wingdings" panose="05000000000000000000" pitchFamily="2" charset="2"/>
                        <a:buChar char="ü"/>
                      </a:pPr>
                      <a:r>
                        <a:rPr lang="es-419" sz="120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rPr>
                        <a:t>Podría ser golpeado por un brazo que girara repentinamente.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221092">
                <a:tc>
                  <a:txBody>
                    <a:bodyPr/>
                    <a:lstStyle/>
                    <a:p>
                      <a:pPr algn="ctr" rtl="0"/>
                      <a:r>
                        <a:rPr lang="es-419" sz="1600" dirty="0">
                          <a:latin typeface="Meiryo UI" panose="020B0604030504040204" pitchFamily="50" charset="-128"/>
                          <a:ea typeface="Meiryo UI" panose="020B0604030504040204" pitchFamily="50" charset="-128"/>
                          <a:cs typeface="Meiryo UI" panose="020B0604030504040204" pitchFamily="50" charset="-128"/>
                        </a:rPr>
                        <a:t>[R3] Establecer contramedidas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lgn="l" rtl="0">
                        <a:buFont typeface="Wingdings" panose="05000000000000000000" pitchFamily="2" charset="2"/>
                        <a:buChar char="ü"/>
                      </a:pPr>
                      <a:r>
                        <a:rPr lang="es-419" sz="1200">
                          <a:latin typeface="Meiryo UI" panose="020B0604030504040204" pitchFamily="50" charset="-128"/>
                          <a:ea typeface="Meiryo UI" panose="020B0604030504040204" pitchFamily="50" charset="-128"/>
                          <a:cs typeface="Meiryo UI" panose="020B0604030504040204" pitchFamily="50" charset="-128"/>
                        </a:rPr>
                        <a:t>Alejarse de la dirección en la que se mueve la excavadora hidráulica.</a:t>
                      </a:r>
                    </a:p>
                    <a:p>
                      <a:pPr marL="342900" indent="-342900" algn="l" rtl="0">
                        <a:buFont typeface="Wingdings" panose="05000000000000000000" pitchFamily="2" charset="2"/>
                        <a:buChar char="ü"/>
                      </a:pPr>
                      <a:r>
                        <a:rPr lang="es-419" sz="1200">
                          <a:latin typeface="Meiryo UI" panose="020B0604030504040204" pitchFamily="50" charset="-128"/>
                          <a:ea typeface="Meiryo UI" panose="020B0604030504040204" pitchFamily="50" charset="-128"/>
                          <a:cs typeface="Meiryo UI" panose="020B0604030504040204" pitchFamily="50" charset="-128"/>
                        </a:rPr>
                        <a:t>El conductor y el guardia de seguridad deben decidir de antemano cómo señalar cuando van a mover la excavadora hidráulica.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221092">
                <a:tc>
                  <a:txBody>
                    <a:bodyPr/>
                    <a:lstStyle/>
                    <a:p>
                      <a:pPr algn="ctr" rtl="0"/>
                      <a:r>
                        <a:rPr lang="es-419" sz="1600" dirty="0">
                          <a:latin typeface="Meiryo UI" panose="020B0604030504040204" pitchFamily="50" charset="-128"/>
                          <a:ea typeface="Meiryo UI" panose="020B0604030504040204" pitchFamily="50" charset="-128"/>
                          <a:cs typeface="Meiryo UI" panose="020B0604030504040204" pitchFamily="50" charset="-128"/>
                        </a:rPr>
                        <a:t>[R4] Fijar objetivos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lgn="l" rtl="0">
                        <a:buFont typeface="Wingdings" panose="05000000000000000000" pitchFamily="2" charset="2"/>
                        <a:buChar char="ü"/>
                      </a:pPr>
                      <a:r>
                        <a:rPr lang="es-419" sz="1200" dirty="0">
                          <a:latin typeface="Meiryo UI" panose="020B0604030504040204" pitchFamily="50" charset="-128"/>
                          <a:ea typeface="Meiryo UI" panose="020B0604030504040204" pitchFamily="50" charset="-128"/>
                          <a:cs typeface="Meiryo UI" panose="020B0604030504040204" pitchFamily="50" charset="-128"/>
                        </a:rPr>
                        <a:t>Al mover la excavadora hidráulica, el conductor debe utilizar un walkie-talkie para comunicarse con el guardia de seguridad y ambas partes confirman que es seguro antes de moverla. (Si no puede confirmarlo, no la mueva)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7" name="下矢印 6"/>
          <p:cNvSpPr/>
          <p:nvPr/>
        </p:nvSpPr>
        <p:spPr>
          <a:xfrm>
            <a:off x="1616809" y="2821603"/>
            <a:ext cx="504000" cy="288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a:p>
        </p:txBody>
      </p:sp>
      <p:sp>
        <p:nvSpPr>
          <p:cNvPr id="8" name="下矢印 7"/>
          <p:cNvSpPr/>
          <p:nvPr/>
        </p:nvSpPr>
        <p:spPr>
          <a:xfrm>
            <a:off x="1616809" y="4085700"/>
            <a:ext cx="504000" cy="288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a:p>
        </p:txBody>
      </p:sp>
      <p:sp>
        <p:nvSpPr>
          <p:cNvPr id="10" name="下矢印 9"/>
          <p:cNvSpPr/>
          <p:nvPr/>
        </p:nvSpPr>
        <p:spPr>
          <a:xfrm>
            <a:off x="1616809" y="5309700"/>
            <a:ext cx="504000" cy="288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a:p>
        </p:txBody>
      </p:sp>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mtClean="0"/>
              <a:t>16</a:t>
            </a:fld>
            <a:endParaRPr kumimoji="1" lang="ja-JP" altLang="en-US"/>
          </a:p>
        </p:txBody>
      </p:sp>
    </p:spTree>
    <p:extLst>
      <p:ext uri="{BB962C8B-B14F-4D97-AF65-F5344CB8AC3E}">
        <p14:creationId xmlns:p14="http://schemas.microsoft.com/office/powerpoint/2010/main" val="3504332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419" sz="2000" b="1">
                <a:solidFill>
                  <a:schemeClr val="tx1"/>
                </a:solidFill>
                <a:latin typeface="Meiryo UI" panose="020B0604030504040204" pitchFamily="50" charset="-128"/>
                <a:ea typeface="Meiryo UI" panose="020B0604030504040204" pitchFamily="50" charset="-128"/>
                <a:cs typeface="Meiryo UI" panose="020B0604030504040204" pitchFamily="50" charset="-128"/>
              </a:rPr>
              <a:t>Mejorar un entorno de trabajo seguro practicando las 4S / 5S</a:t>
            </a:r>
            <a:endParaRPr kumimoji="1"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3985356448"/>
              </p:ext>
            </p:extLst>
          </p:nvPr>
        </p:nvGraphicFramePr>
        <p:xfrm>
          <a:off x="324430" y="764364"/>
          <a:ext cx="8711569" cy="5808000"/>
        </p:xfrm>
        <a:graphic>
          <a:graphicData uri="http://schemas.openxmlformats.org/drawingml/2006/table">
            <a:tbl>
              <a:tblPr firstRow="1" bandRow="1">
                <a:tableStyleId>{5C22544A-7EE6-4342-B048-85BDC9FD1C3A}</a:tableStyleId>
              </a:tblPr>
              <a:tblGrid>
                <a:gridCol w="1583570">
                  <a:extLst>
                    <a:ext uri="{9D8B030D-6E8A-4147-A177-3AD203B41FA5}">
                      <a16:colId xmlns:a16="http://schemas.microsoft.com/office/drawing/2014/main" val="20000"/>
                    </a:ext>
                  </a:extLst>
                </a:gridCol>
                <a:gridCol w="7127999">
                  <a:extLst>
                    <a:ext uri="{9D8B030D-6E8A-4147-A177-3AD203B41FA5}">
                      <a16:colId xmlns:a16="http://schemas.microsoft.com/office/drawing/2014/main" val="20001"/>
                    </a:ext>
                  </a:extLst>
                </a:gridCol>
              </a:tblGrid>
              <a:tr h="1161600">
                <a:tc>
                  <a:txBody>
                    <a:bodyPr/>
                    <a:lstStyle/>
                    <a:p>
                      <a:pPr algn="l" rtl="0"/>
                      <a:r>
                        <a:rPr lang="es-419" sz="1000" b="1"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Clasificar </a:t>
                      </a:r>
                    </a:p>
                    <a:p>
                      <a:pPr algn="l" rtl="0"/>
                      <a:r>
                        <a:rPr lang="es-419" sz="1000" b="1"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(Seiri)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s-419" sz="1400" b="1" dirty="0">
                          <a:solidFill>
                            <a:srgbClr val="F24F4F"/>
                          </a:solidFill>
                          <a:latin typeface="Meiryo UI" panose="020B0604030504040204" pitchFamily="50" charset="-128"/>
                          <a:ea typeface="Meiryo UI" panose="020B0604030504040204" pitchFamily="50" charset="-128"/>
                          <a:cs typeface="Meiryo UI" panose="020B0604030504040204" pitchFamily="50" charset="-128"/>
                        </a:rPr>
                        <a:t>Separe lo que necesita de lo que no, y deshágase de lo innecesario.</a:t>
                      </a:r>
                    </a:p>
                    <a:p>
                      <a:pPr algn="l" rtl="0"/>
                      <a:r>
                        <a:rPr lang="es-419"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Los objetos innecesarios colocados de forma descuidada en los pasillos y otros lugares pueden hacerle tropezar y caer.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161600">
                <a:tc>
                  <a:txBody>
                    <a:bodyPr/>
                    <a:lstStyle/>
                    <a:p>
                      <a:pPr algn="l" rtl="0"/>
                      <a:r>
                        <a:rPr lang="es-419" sz="1000" b="1"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Poner en </a:t>
                      </a:r>
                    </a:p>
                    <a:p>
                      <a:pPr algn="l" rtl="0"/>
                      <a:r>
                        <a:rPr lang="es-419" sz="1000" b="1"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orden </a:t>
                      </a:r>
                    </a:p>
                    <a:p>
                      <a:pPr algn="l" rtl="0"/>
                      <a:r>
                        <a:rPr lang="es-419" sz="1000" b="1"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(Seiton)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s-419" sz="1400" b="1" dirty="0">
                          <a:solidFill>
                            <a:srgbClr val="F24F4F"/>
                          </a:solidFill>
                          <a:latin typeface="Meiryo UI" panose="020B0604030504040204" pitchFamily="50" charset="-128"/>
                          <a:ea typeface="Meiryo UI" panose="020B0604030504040204" pitchFamily="50" charset="-128"/>
                          <a:cs typeface="Meiryo UI" panose="020B0604030504040204" pitchFamily="50" charset="-128"/>
                        </a:rPr>
                        <a:t>Coloque todo lo que necesite por separado para que pueda acceder a ello fácilmente.</a:t>
                      </a:r>
                    </a:p>
                    <a:p>
                      <a:pPr algn="l" rtl="0"/>
                      <a:r>
                        <a:rPr lang="es-419"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Puede aumentar la eficacia de su trabajo si diseña una forma de utilizar lo que necesita cuando lo necesita. Además, asegúrese de guardarlos correctamente y de devolverlos a su posición original después de usarlos (una foto que muestre su posición original facilitará el mantenimiento del orden).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161600">
                <a:tc>
                  <a:txBody>
                    <a:bodyPr/>
                    <a:lstStyle/>
                    <a:p>
                      <a:pPr algn="l" rtl="0"/>
                      <a:r>
                        <a:rPr lang="es-419" sz="1000" b="1"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Limpiar </a:t>
                      </a:r>
                    </a:p>
                    <a:p>
                      <a:pPr algn="l" rtl="0"/>
                      <a:r>
                        <a:rPr lang="es-419" sz="1000" b="1"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(Seiso)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s-419" sz="1400" b="1">
                          <a:solidFill>
                            <a:srgbClr val="F24F4F"/>
                          </a:solidFill>
                          <a:latin typeface="Meiryo UI" panose="020B0604030504040204" pitchFamily="50" charset="-128"/>
                          <a:ea typeface="Meiryo UI" panose="020B0604030504040204" pitchFamily="50" charset="-128"/>
                          <a:cs typeface="Meiryo UI" panose="020B0604030504040204" pitchFamily="50" charset="-128"/>
                        </a:rPr>
                        <a:t>Limpie para eliminar cualquier resto o suciedad.</a:t>
                      </a:r>
                    </a:p>
                    <a:p>
                      <a:pPr algn="l" rtl="0"/>
                      <a:r>
                        <a:rPr lang="es-419" sz="1100" b="0">
                          <a:solidFill>
                            <a:schemeClr val="tx1"/>
                          </a:solidFill>
                          <a:latin typeface="Meiryo UI" panose="020B0604030504040204" pitchFamily="50" charset="-128"/>
                          <a:ea typeface="Meiryo UI" panose="020B0604030504040204" pitchFamily="50" charset="-128"/>
                          <a:cs typeface="Meiryo UI" panose="020B0604030504040204" pitchFamily="50" charset="-128"/>
                        </a:rPr>
                        <a:t>Si el suelo está lleno de basura y otros objetos, o si la superficie del suelo está mojada con agua o manchada con aceite, existe el riesgo de tropezar o resbalar y caer.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161600">
                <a:tc>
                  <a:txBody>
                    <a:bodyPr/>
                    <a:lstStyle/>
                    <a:p>
                      <a:pPr algn="l" rtl="0"/>
                      <a:r>
                        <a:rPr lang="es-419" sz="1000" b="1"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Mantener </a:t>
                      </a:r>
                    </a:p>
                    <a:p>
                      <a:pPr algn="l" rtl="0"/>
                      <a:r>
                        <a:rPr lang="es-419" sz="1000" b="1"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limpio </a:t>
                      </a:r>
                    </a:p>
                    <a:p>
                      <a:pPr algn="l" rtl="0"/>
                      <a:r>
                        <a:rPr lang="es-419" sz="1000" b="1"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(Seiketsu)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s-419" sz="1400" b="1">
                          <a:solidFill>
                            <a:srgbClr val="F24F4F"/>
                          </a:solidFill>
                          <a:latin typeface="Meiryo UI" panose="020B0604030504040204" pitchFamily="50" charset="-128"/>
                          <a:ea typeface="Meiryo UI" panose="020B0604030504040204" pitchFamily="50" charset="-128"/>
                          <a:cs typeface="Meiryo UI" panose="020B0604030504040204" pitchFamily="50" charset="-128"/>
                        </a:rPr>
                        <a:t>Mantener un entorno ordenado, organizado y limpio.</a:t>
                      </a:r>
                    </a:p>
                    <a:p>
                      <a:pPr algn="l" rtl="0"/>
                      <a:r>
                        <a:rPr lang="es-419" sz="1100" b="0">
                          <a:solidFill>
                            <a:schemeClr val="tx1"/>
                          </a:solidFill>
                          <a:latin typeface="Meiryo UI" panose="020B0604030504040204" pitchFamily="50" charset="-128"/>
                          <a:ea typeface="Meiryo UI" panose="020B0604030504040204" pitchFamily="50" charset="-128"/>
                          <a:cs typeface="Meiryo UI" panose="020B0604030504040204" pitchFamily="50" charset="-128"/>
                        </a:rPr>
                        <a:t>Para mantener un entorno de trabajo cómodo en todo momento, repita el proceso de ordenar, organizar y limpiar. También es necesario para mantener el funcionamiento normal de los equipos, etc. La limpieza también ayuda a prevenir las infecciones.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161600">
                <a:tc>
                  <a:txBody>
                    <a:bodyPr/>
                    <a:lstStyle/>
                    <a:p>
                      <a:pPr algn="l" rtl="0"/>
                      <a:r>
                        <a:rPr lang="es-419" sz="1000" b="1"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Establecer </a:t>
                      </a:r>
                    </a:p>
                    <a:p>
                      <a:pPr algn="l" rtl="0"/>
                      <a:r>
                        <a:rPr lang="es-419" sz="1000" b="1"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disciplina </a:t>
                      </a:r>
                    </a:p>
                    <a:p>
                      <a:pPr algn="l" rtl="0"/>
                      <a:r>
                        <a:rPr lang="es-419" sz="1000" b="1"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(Shitsuke)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s-419" sz="1400" b="1" dirty="0">
                          <a:solidFill>
                            <a:srgbClr val="F24F4F"/>
                          </a:solidFill>
                          <a:latin typeface="Meiryo UI" panose="020B0604030504040204" pitchFamily="50" charset="-128"/>
                          <a:ea typeface="Meiryo UI" panose="020B0604030504040204" pitchFamily="50" charset="-128"/>
                          <a:cs typeface="Meiryo UI" panose="020B0604030504040204" pitchFamily="50" charset="-128"/>
                        </a:rPr>
                        <a:t>Practique las 4S y conviértalas en un hábito.</a:t>
                      </a:r>
                    </a:p>
                    <a:p>
                      <a:pPr algn="l" rtl="0"/>
                      <a:r>
                        <a:rPr lang="es-419"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Siga estrictamente las normas especificadas y haga de ello un hábito repitiendo los procedimientos adecuados. Las 4S deben establecerse como un hábito que se practica, y no sólo se entiende.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pic>
        <p:nvPicPr>
          <p:cNvPr id="4" name="図 3" descr="C:\Users\1907875\Desktop\1107_警備業イラスト_ラフ\p51\G_１_整理.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2481" y="1037674"/>
            <a:ext cx="814834" cy="814834"/>
          </a:xfrm>
          <a:prstGeom prst="rect">
            <a:avLst/>
          </a:prstGeom>
          <a:noFill/>
          <a:ln>
            <a:noFill/>
          </a:ln>
        </p:spPr>
      </p:pic>
      <p:pic>
        <p:nvPicPr>
          <p:cNvPr id="5" name="図 4" descr="C:\Users\1907875\Desktop\1107_警備業イラスト_ラフ\p51\G_2_整頓.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3555" y="2247883"/>
            <a:ext cx="772687" cy="772687"/>
          </a:xfrm>
          <a:prstGeom prst="rect">
            <a:avLst/>
          </a:prstGeom>
          <a:noFill/>
          <a:ln>
            <a:noFill/>
          </a:ln>
        </p:spPr>
      </p:pic>
      <p:pic>
        <p:nvPicPr>
          <p:cNvPr id="7" name="図 6" descr="\\irfsvc42\div5\環境ｴﾈﾙｷﾞｰ第１部\c一般\e1c_proj\2019\リスクT\1900632_MHLW安全教育\31_警備業安全衛生教育マニュアル作成\03_マニュアル\0115_警備業イラスト2\H_清掃2.jpg"/>
          <p:cNvPicPr>
            <a:picLocks noChangeAspect="1"/>
          </p:cNvPicPr>
          <p:nvPr/>
        </p:nvPicPr>
        <p:blipFill rotWithShape="1">
          <a:blip r:embed="rId4" cstate="print">
            <a:extLst>
              <a:ext uri="{28A0092B-C50C-407E-A947-70E740481C1C}">
                <a14:useLocalDpi xmlns:a14="http://schemas.microsoft.com/office/drawing/2010/main" val="0"/>
              </a:ext>
            </a:extLst>
          </a:blip>
          <a:srcRect t="7407" b="5291"/>
          <a:stretch/>
        </p:blipFill>
        <p:spPr bwMode="auto">
          <a:xfrm>
            <a:off x="994218" y="3415945"/>
            <a:ext cx="851361" cy="743185"/>
          </a:xfrm>
          <a:prstGeom prst="rect">
            <a:avLst/>
          </a:prstGeom>
          <a:noFill/>
          <a:ln>
            <a:noFill/>
          </a:ln>
          <a:extLst>
            <a:ext uri="{53640926-AAD7-44D8-BBD7-CCE9431645EC}">
              <a14:shadowObscured xmlns:a14="http://schemas.microsoft.com/office/drawing/2010/main"/>
            </a:ext>
          </a:extLst>
        </p:spPr>
      </p:pic>
      <p:pic>
        <p:nvPicPr>
          <p:cNvPr id="8" name="図 7" descr="C:\Users\1907875\Desktop\1107_警備業イラスト_ラフ\p51\H_２_清潔.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88000" y="4584007"/>
            <a:ext cx="624665" cy="624665"/>
          </a:xfrm>
          <a:prstGeom prst="rect">
            <a:avLst/>
          </a:prstGeom>
          <a:noFill/>
          <a:ln>
            <a:noFill/>
          </a:ln>
        </p:spPr>
      </p:pic>
      <p:pic>
        <p:nvPicPr>
          <p:cNvPr id="9" name="図 8" descr="C:\Users\1907875\Desktop\1107_警備業イラスト_ラフ\p51\I_習慣.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70149" y="5820326"/>
            <a:ext cx="675429" cy="675429"/>
          </a:xfrm>
          <a:prstGeom prst="rect">
            <a:avLst/>
          </a:prstGeom>
          <a:noFill/>
          <a:ln>
            <a:noFill/>
          </a:ln>
        </p:spPr>
      </p:pic>
      <p:sp>
        <p:nvSpPr>
          <p:cNvPr id="3" name="スライド番号プレースホルダー 2"/>
          <p:cNvSpPr>
            <a:spLocks noGrp="1"/>
          </p:cNvSpPr>
          <p:nvPr>
            <p:ph type="sldNum" sz="quarter" idx="12"/>
          </p:nvPr>
        </p:nvSpPr>
        <p:spPr/>
        <p:txBody>
          <a:bodyPr rtlCol="0"/>
          <a:lstStyle/>
          <a:p>
            <a:pPr rtl="0"/>
            <a:fld id="{1228868F-0BF5-4F87-8A94-00DF56ADA4E5}" type="slidenum">
              <a:rPr kumimoji="1" lang="ja-JP" altLang="en-US" sz="1000" smtClean="0"/>
              <a:t>17</a:t>
            </a:fld>
            <a:endParaRPr kumimoji="1" lang="ja-JP" altLang="en-US" sz="1000"/>
          </a:p>
        </p:txBody>
      </p:sp>
    </p:spTree>
    <p:extLst>
      <p:ext uri="{BB962C8B-B14F-4D97-AF65-F5344CB8AC3E}">
        <p14:creationId xmlns:p14="http://schemas.microsoft.com/office/powerpoint/2010/main" val="21401989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536166" y="1557000"/>
            <a:ext cx="8499833" cy="1080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endParaRPr>
          </a:p>
        </p:txBody>
      </p:sp>
      <p:sp>
        <p:nvSpPr>
          <p:cNvPr id="11" name="正方形/長方形 10"/>
          <p:cNvSpPr/>
          <p:nvPr/>
        </p:nvSpPr>
        <p:spPr>
          <a:xfrm>
            <a:off x="539999" y="3006052"/>
            <a:ext cx="8499833" cy="78624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endParaRPr>
          </a:p>
        </p:txBody>
      </p:sp>
      <p:sp>
        <p:nvSpPr>
          <p:cNvPr id="12" name="正方形/長方形 11"/>
          <p:cNvSpPr/>
          <p:nvPr/>
        </p:nvSpPr>
        <p:spPr>
          <a:xfrm>
            <a:off x="539999" y="4175735"/>
            <a:ext cx="8499833" cy="62126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endParaRPr>
          </a:p>
        </p:txBody>
      </p:sp>
      <p:sp>
        <p:nvSpPr>
          <p:cNvPr id="13" name="正方形/長方形 12"/>
          <p:cNvSpPr/>
          <p:nvPr/>
        </p:nvSpPr>
        <p:spPr>
          <a:xfrm>
            <a:off x="539999" y="5180437"/>
            <a:ext cx="8499833" cy="69656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419"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Puntos clave para la prevención de accidentes: Resbalones y tropiezos</a:t>
            </a:r>
            <a:endParaRPr kumimoji="1"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423448" y="740961"/>
            <a:ext cx="8711569" cy="6102675"/>
          </a:xfrm>
        </p:spPr>
        <p:txBody>
          <a:bodyPr rtlCol="0">
            <a:normAutofit/>
          </a:bodyPr>
          <a:lstStyle/>
          <a:p>
            <a:pPr rtl="0"/>
            <a:r>
              <a:rPr lang="es-419" sz="1800" dirty="0"/>
              <a:t>Mantenga siempre el espacio de trabajo seguro con las 4S: Clasificar(</a:t>
            </a:r>
            <a:r>
              <a:rPr lang="es-419" altLang="ja-JP" sz="1800" dirty="0"/>
              <a:t>Seiri</a:t>
            </a:r>
            <a:r>
              <a:rPr lang="es-419" sz="1800" dirty="0"/>
              <a:t>), Poner en orden(</a:t>
            </a:r>
            <a:r>
              <a:rPr lang="es-419" altLang="ja-JP" sz="1800" dirty="0"/>
              <a:t>Seiton</a:t>
            </a:r>
            <a:r>
              <a:rPr lang="es-419" sz="1800" dirty="0"/>
              <a:t>), Limpiar(</a:t>
            </a:r>
            <a:r>
              <a:rPr lang="es-419" altLang="ja-JP" sz="1800" dirty="0"/>
              <a:t>Seiso</a:t>
            </a:r>
            <a:r>
              <a:rPr lang="es-419" sz="1800" dirty="0"/>
              <a:t>) y Mantener limpio (</a:t>
            </a:r>
            <a:r>
              <a:rPr lang="es-419" altLang="ja-JP" sz="1800" dirty="0"/>
              <a:t>Seiketsu</a:t>
            </a:r>
            <a:r>
              <a:rPr lang="es-419" sz="1800" dirty="0"/>
              <a:t>)</a:t>
            </a:r>
            <a:endParaRPr lang="en-US" altLang="ja-JP" sz="1800" dirty="0"/>
          </a:p>
          <a:p>
            <a:pPr marL="468000" lvl="1" rtl="0"/>
            <a:r>
              <a:rPr lang="es-419" sz="1800" dirty="0"/>
              <a:t>Los objetos y los cables que desordenan el suelo aumentan el riesgo de tropezar y caer.</a:t>
            </a:r>
            <a:endParaRPr lang="en-US" altLang="ja-JP" sz="1800" dirty="0"/>
          </a:p>
          <a:p>
            <a:pPr marL="468000" lvl="1" rtl="0"/>
            <a:r>
              <a:rPr lang="es-419" sz="1800" dirty="0"/>
              <a:t>Un suelo se vuelve resbaladizo y aumenta el riesgo de resbalones y caídas cuando su superficie está mojada.</a:t>
            </a:r>
          </a:p>
          <a:p>
            <a:pPr rtl="0"/>
            <a:r>
              <a:rPr lang="es-419" sz="1800" dirty="0"/>
              <a:t>Compruebe el estado de los suelos y pasillos</a:t>
            </a:r>
            <a:endParaRPr lang="en-US" altLang="ja-JP" sz="1800" dirty="0"/>
          </a:p>
          <a:p>
            <a:pPr marL="468000" lvl="1" rtl="0"/>
            <a:r>
              <a:rPr lang="es-419" sz="1800" dirty="0"/>
              <a:t>El riesgo de caída aumenta cuando hay escalones y superficies irregulares en un suelo mojado, ya que no sólo es fácil resbalar, sino también tropezar.</a:t>
            </a:r>
          </a:p>
          <a:p>
            <a:pPr rtl="0"/>
            <a:r>
              <a:rPr lang="es-419" sz="1800" dirty="0"/>
              <a:t>Asegúrese de que los pasillos estén bien iluminados</a:t>
            </a:r>
            <a:endParaRPr lang="en-US" altLang="ja-JP" sz="1800" dirty="0"/>
          </a:p>
          <a:p>
            <a:pPr marL="468000" lvl="1" rtl="0"/>
            <a:r>
              <a:rPr lang="es-419" sz="1800" dirty="0"/>
              <a:t>El riesgo de caída aumenta en zonas oscuras y mal iluminadas, ya que es más probable tropezar con objetos o escalones que no se perciben.</a:t>
            </a:r>
          </a:p>
          <a:p>
            <a:pPr rtl="0"/>
            <a:r>
              <a:rPr lang="es-419" sz="1800" dirty="0"/>
              <a:t>Utilice un calzado que no le haga resbalar ni tropezar fácilmente</a:t>
            </a:r>
            <a:endParaRPr lang="en-US" altLang="ja-JP" sz="1800" dirty="0"/>
          </a:p>
          <a:p>
            <a:pPr marL="468000" lvl="1" rtl="0"/>
            <a:r>
              <a:rPr lang="es-419" sz="1800" dirty="0"/>
              <a:t>Utilice zapatos antideslizantes, como los que tienen suela de goma, para evitar resbalones y tropiezos.</a:t>
            </a:r>
          </a:p>
        </p:txBody>
      </p:sp>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z="1050" smtClean="0"/>
              <a:t>18</a:t>
            </a:fld>
            <a:endParaRPr kumimoji="1" lang="ja-JP" altLang="en-US" sz="1050"/>
          </a:p>
        </p:txBody>
      </p:sp>
    </p:spTree>
    <p:extLst>
      <p:ext uri="{BB962C8B-B14F-4D97-AF65-F5344CB8AC3E}">
        <p14:creationId xmlns:p14="http://schemas.microsoft.com/office/powerpoint/2010/main" val="22279248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419" sz="2000" b="1">
                <a:solidFill>
                  <a:schemeClr val="tx1"/>
                </a:solidFill>
                <a:latin typeface="Meiryo UI" panose="020B0604030504040204" pitchFamily="50" charset="-128"/>
                <a:ea typeface="Meiryo UI" panose="020B0604030504040204" pitchFamily="50" charset="-128"/>
                <a:cs typeface="Meiryo UI" panose="020B0604030504040204" pitchFamily="50" charset="-128"/>
              </a:rPr>
              <a:t>Puntos clave para la prevención de accidentes: Resbalones y tropiezos</a:t>
            </a:r>
            <a:endParaRPr kumimoji="1"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254976" y="710325"/>
            <a:ext cx="8853023" cy="6102675"/>
          </a:xfrm>
        </p:spPr>
        <p:txBody>
          <a:bodyPr rtlCol="0">
            <a:normAutofit/>
          </a:bodyPr>
          <a:lstStyle/>
          <a:p>
            <a:pPr rtl="0"/>
            <a:r>
              <a:rPr lang="es-419" sz="1600" dirty="0"/>
              <a:t>Principales lugares propensos a causar resbalones</a:t>
            </a:r>
          </a:p>
          <a:p>
            <a:pPr rtl="0"/>
            <a:endParaRPr lang="en-US" altLang="ja-JP" sz="1600" dirty="0"/>
          </a:p>
          <a:p>
            <a:pPr rtl="0"/>
            <a:endParaRPr lang="en-US" altLang="ja-JP" sz="1600" dirty="0"/>
          </a:p>
          <a:p>
            <a:pPr rtl="0"/>
            <a:endParaRPr lang="en-US" altLang="ja-JP" sz="1600" dirty="0"/>
          </a:p>
          <a:p>
            <a:pPr rtl="0"/>
            <a:endParaRPr lang="en-US" altLang="ja-JP" sz="1600" dirty="0"/>
          </a:p>
          <a:p>
            <a:pPr marL="0" indent="0" rtl="0">
              <a:buNone/>
            </a:pPr>
            <a:endParaRPr lang="en-US" altLang="ja-JP" sz="1600" dirty="0"/>
          </a:p>
          <a:p>
            <a:pPr rtl="0"/>
            <a:r>
              <a:rPr lang="es-419" sz="1600" dirty="0"/>
              <a:t>Principales lugares propensos a causar tropiezos</a:t>
            </a:r>
            <a:endParaRPr lang="en-US" altLang="ja-JP" sz="1600" dirty="0"/>
          </a:p>
        </p:txBody>
      </p:sp>
      <p:graphicFrame>
        <p:nvGraphicFramePr>
          <p:cNvPr id="8" name="表 7"/>
          <p:cNvGraphicFramePr>
            <a:graphicFrameLocks noGrp="1"/>
          </p:cNvGraphicFramePr>
          <p:nvPr>
            <p:extLst>
              <p:ext uri="{D42A27DB-BD31-4B8C-83A1-F6EECF244321}">
                <p14:modId xmlns:p14="http://schemas.microsoft.com/office/powerpoint/2010/main" val="1869767065"/>
              </p:ext>
            </p:extLst>
          </p:nvPr>
        </p:nvGraphicFramePr>
        <p:xfrm>
          <a:off x="432000" y="1071210"/>
          <a:ext cx="8460000" cy="1645920"/>
        </p:xfrm>
        <a:graphic>
          <a:graphicData uri="http://schemas.openxmlformats.org/drawingml/2006/table">
            <a:tbl>
              <a:tblPr firstRow="1" bandRow="1">
                <a:tableStyleId>{5C22544A-7EE6-4342-B048-85BDC9FD1C3A}</a:tableStyleId>
              </a:tblPr>
              <a:tblGrid>
                <a:gridCol w="4140000">
                  <a:extLst>
                    <a:ext uri="{9D8B030D-6E8A-4147-A177-3AD203B41FA5}">
                      <a16:colId xmlns:a16="http://schemas.microsoft.com/office/drawing/2014/main" val="20000"/>
                    </a:ext>
                  </a:extLst>
                </a:gridCol>
                <a:gridCol w="4320000">
                  <a:extLst>
                    <a:ext uri="{9D8B030D-6E8A-4147-A177-3AD203B41FA5}">
                      <a16:colId xmlns:a16="http://schemas.microsoft.com/office/drawing/2014/main" val="20001"/>
                    </a:ext>
                  </a:extLst>
                </a:gridCol>
              </a:tblGrid>
              <a:tr h="212358">
                <a:tc>
                  <a:txBody>
                    <a:bodyPr/>
                    <a:lstStyle/>
                    <a:p>
                      <a:pPr algn="ctr" rtl="0"/>
                      <a:r>
                        <a:rPr lang="es-419"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En el interior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rtl="0"/>
                      <a:r>
                        <a:rPr lang="es-419" sz="1200">
                          <a:solidFill>
                            <a:schemeClr val="bg1"/>
                          </a:solidFill>
                          <a:latin typeface="Meiryo UI" panose="020B0604030504040204" pitchFamily="50" charset="-128"/>
                          <a:ea typeface="Meiryo UI" panose="020B0604030504040204" pitchFamily="50" charset="-128"/>
                          <a:cs typeface="Meiryo UI" panose="020B0604030504040204" pitchFamily="50" charset="-128"/>
                        </a:rPr>
                        <a:t>Al aire libre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849432">
                <a:tc>
                  <a:txBody>
                    <a:bodyPr/>
                    <a:lstStyle/>
                    <a:p>
                      <a:pPr marL="342900" indent="-342900" algn="l" rtl="0">
                        <a:buFont typeface="Wingdings" panose="05000000000000000000" pitchFamily="2" charset="2"/>
                        <a:buChar char="ü"/>
                      </a:pPr>
                      <a:r>
                        <a:rPr lang="es-419" sz="1200" dirty="0">
                          <a:latin typeface="Meiryo UI" panose="020B0604030504040204" pitchFamily="50" charset="-128"/>
                          <a:ea typeface="Meiryo UI" panose="020B0604030504040204" pitchFamily="50" charset="-128"/>
                          <a:cs typeface="Meiryo UI" panose="020B0604030504040204" pitchFamily="50" charset="-128"/>
                        </a:rPr>
                        <a:t>Superficie del suelo manchada con agua, aceite, etc.</a:t>
                      </a:r>
                    </a:p>
                    <a:p>
                      <a:pPr marL="342900" indent="-342900" algn="l" rtl="0">
                        <a:buFont typeface="Wingdings" panose="05000000000000000000" pitchFamily="2" charset="2"/>
                        <a:buChar char="ü"/>
                      </a:pPr>
                      <a:r>
                        <a:rPr lang="es-419" sz="1200" dirty="0">
                          <a:latin typeface="Meiryo UI" panose="020B0604030504040204" pitchFamily="50" charset="-128"/>
                          <a:ea typeface="Meiryo UI" panose="020B0604030504040204" pitchFamily="50" charset="-128"/>
                          <a:cs typeface="Meiryo UI" panose="020B0604030504040204" pitchFamily="50" charset="-128"/>
                        </a:rPr>
                        <a:t>Ducha, cocina y otras zonas húmedas</a:t>
                      </a:r>
                    </a:p>
                    <a:p>
                      <a:pPr marL="342900" indent="-342900" algn="l" rtl="0">
                        <a:buFont typeface="Wingdings" panose="05000000000000000000" pitchFamily="2" charset="2"/>
                        <a:buChar char="ü"/>
                      </a:pPr>
                      <a:r>
                        <a:rPr lang="es-419" sz="1200" dirty="0">
                          <a:latin typeface="Meiryo UI" panose="020B0604030504040204" pitchFamily="50" charset="-128"/>
                          <a:ea typeface="Meiryo UI" panose="020B0604030504040204" pitchFamily="50" charset="-128"/>
                          <a:cs typeface="Meiryo UI" panose="020B0604030504040204" pitchFamily="50" charset="-128"/>
                        </a:rPr>
                        <a:t>Tapetes y alfombras en suelos de baja fricción</a:t>
                      </a:r>
                    </a:p>
                    <a:p>
                      <a:pPr marL="342900" indent="-342900" algn="l" rtl="0">
                        <a:buFont typeface="Wingdings" panose="05000000000000000000" pitchFamily="2" charset="2"/>
                        <a:buChar char="ü"/>
                      </a:pPr>
                      <a:r>
                        <a:rPr lang="es-419" sz="1200" dirty="0">
                          <a:latin typeface="Meiryo UI" panose="020B0604030504040204" pitchFamily="50" charset="-128"/>
                          <a:ea typeface="Meiryo UI" panose="020B0604030504040204" pitchFamily="50" charset="-128"/>
                          <a:cs typeface="Meiryo UI" panose="020B0604030504040204" pitchFamily="50" charset="-128"/>
                        </a:rPr>
                        <a:t>Suelos de piedra y encerados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lgn="l" rtl="0">
                        <a:buFont typeface="Wingdings" panose="05000000000000000000" pitchFamily="2" charset="2"/>
                        <a:buChar char="ü"/>
                      </a:pPr>
                      <a:r>
                        <a:rPr lang="es-419" sz="1200" dirty="0">
                          <a:latin typeface="Meiryo UI" panose="020B0604030504040204" pitchFamily="50" charset="-128"/>
                          <a:ea typeface="Meiryo UI" panose="020B0604030504040204" pitchFamily="50" charset="-128"/>
                          <a:cs typeface="Meiryo UI" panose="020B0604030504040204" pitchFamily="50" charset="-128"/>
                        </a:rPr>
                        <a:t>Alcantarillas (especialmente las que se encuentran en estado húmedo)</a:t>
                      </a:r>
                    </a:p>
                    <a:p>
                      <a:pPr marL="342900" indent="-342900" algn="l" rtl="0">
                        <a:buFont typeface="Wingdings" panose="05000000000000000000" pitchFamily="2" charset="2"/>
                        <a:buChar char="ü"/>
                      </a:pPr>
                      <a:r>
                        <a:rPr lang="es-419" sz="1200" dirty="0">
                          <a:latin typeface="Meiryo UI" panose="020B0604030504040204" pitchFamily="50" charset="-128"/>
                          <a:ea typeface="Meiryo UI" panose="020B0604030504040204" pitchFamily="50" charset="-128"/>
                          <a:cs typeface="Meiryo UI" panose="020B0604030504040204" pitchFamily="50" charset="-128"/>
                        </a:rPr>
                        <a:t>Rejillas (cubiertas de malla para zanjas)</a:t>
                      </a:r>
                    </a:p>
                    <a:p>
                      <a:pPr marL="342900" indent="-342900" algn="l" rtl="0">
                        <a:buFont typeface="Wingdings" panose="05000000000000000000" pitchFamily="2" charset="2"/>
                        <a:buChar char="ü"/>
                      </a:pPr>
                      <a:r>
                        <a:rPr lang="es-419" sz="1200" dirty="0">
                          <a:latin typeface="Meiryo UI" panose="020B0604030504040204" pitchFamily="50" charset="-128"/>
                          <a:ea typeface="Meiryo UI" panose="020B0604030504040204" pitchFamily="50" charset="-128"/>
                          <a:cs typeface="Meiryo UI" panose="020B0604030504040204" pitchFamily="50" charset="-128"/>
                        </a:rPr>
                        <a:t>Placas de cobre (placas metálicas) en los suelos de piedra y en los sitios de construcción</a:t>
                      </a:r>
                    </a:p>
                    <a:p>
                      <a:pPr marL="342900" indent="-342900" algn="l" rtl="0">
                        <a:buFont typeface="Wingdings" panose="05000000000000000000" pitchFamily="2" charset="2"/>
                        <a:buChar char="ü"/>
                      </a:pPr>
                      <a:r>
                        <a:rPr lang="es-419" sz="1200" dirty="0">
                          <a:latin typeface="Meiryo UI" panose="020B0604030504040204" pitchFamily="50" charset="-128"/>
                          <a:ea typeface="Meiryo UI" panose="020B0604030504040204" pitchFamily="50" charset="-128"/>
                          <a:cs typeface="Meiryo UI" panose="020B0604030504040204" pitchFamily="50" charset="-128"/>
                        </a:rPr>
                        <a:t>Superficies metálicas en escaleras y pasillos</a:t>
                      </a:r>
                    </a:p>
                    <a:p>
                      <a:pPr marL="342900" indent="-342900" algn="l" rtl="0">
                        <a:buFont typeface="Wingdings" panose="05000000000000000000" pitchFamily="2" charset="2"/>
                        <a:buChar char="ü"/>
                      </a:pPr>
                      <a:r>
                        <a:rPr lang="es-419" sz="1200" dirty="0">
                          <a:latin typeface="Meiryo UI" panose="020B0604030504040204" pitchFamily="50" charset="-128"/>
                          <a:ea typeface="Meiryo UI" panose="020B0604030504040204" pitchFamily="50" charset="-128"/>
                          <a:cs typeface="Meiryo UI" panose="020B0604030504040204" pitchFamily="50" charset="-128"/>
                        </a:rPr>
                        <a:t>Superficies congeladas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500559597"/>
              </p:ext>
            </p:extLst>
          </p:nvPr>
        </p:nvGraphicFramePr>
        <p:xfrm>
          <a:off x="429024" y="3111952"/>
          <a:ext cx="8460000" cy="2103120"/>
        </p:xfrm>
        <a:graphic>
          <a:graphicData uri="http://schemas.openxmlformats.org/drawingml/2006/table">
            <a:tbl>
              <a:tblPr firstRow="1" bandRow="1">
                <a:tableStyleId>{5C22544A-7EE6-4342-B048-85BDC9FD1C3A}</a:tableStyleId>
              </a:tblPr>
              <a:tblGrid>
                <a:gridCol w="4140000">
                  <a:extLst>
                    <a:ext uri="{9D8B030D-6E8A-4147-A177-3AD203B41FA5}">
                      <a16:colId xmlns:a16="http://schemas.microsoft.com/office/drawing/2014/main" val="20000"/>
                    </a:ext>
                  </a:extLst>
                </a:gridCol>
                <a:gridCol w="4320000">
                  <a:extLst>
                    <a:ext uri="{9D8B030D-6E8A-4147-A177-3AD203B41FA5}">
                      <a16:colId xmlns:a16="http://schemas.microsoft.com/office/drawing/2014/main" val="20001"/>
                    </a:ext>
                  </a:extLst>
                </a:gridCol>
              </a:tblGrid>
              <a:tr h="144000">
                <a:tc>
                  <a:txBody>
                    <a:bodyPr/>
                    <a:lstStyle/>
                    <a:p>
                      <a:pPr algn="ctr" rtl="0"/>
                      <a:r>
                        <a:rPr lang="es-419"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En el interior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rtl="0"/>
                      <a:r>
                        <a:rPr lang="es-419" sz="1400">
                          <a:solidFill>
                            <a:schemeClr val="bg1"/>
                          </a:solidFill>
                          <a:latin typeface="Meiryo UI" panose="020B0604030504040204" pitchFamily="50" charset="-128"/>
                          <a:ea typeface="Meiryo UI" panose="020B0604030504040204" pitchFamily="50" charset="-128"/>
                          <a:cs typeface="Meiryo UI" panose="020B0604030504040204" pitchFamily="50" charset="-128"/>
                        </a:rPr>
                        <a:t>Al aire libre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1221092">
                <a:tc>
                  <a:txBody>
                    <a:bodyPr/>
                    <a:lstStyle/>
                    <a:p>
                      <a:pPr marL="342900" indent="-342900" algn="l" rtl="0">
                        <a:buFont typeface="Wingdings" panose="05000000000000000000" pitchFamily="2" charset="2"/>
                        <a:buChar char="ü"/>
                      </a:pPr>
                      <a:r>
                        <a:rPr lang="es-419" sz="1400">
                          <a:latin typeface="Meiryo UI" panose="020B0604030504040204" pitchFamily="50" charset="-128"/>
                          <a:ea typeface="Meiryo UI" panose="020B0604030504040204" pitchFamily="50" charset="-128"/>
                          <a:cs typeface="Meiryo UI" panose="020B0604030504040204" pitchFamily="50" charset="-128"/>
                        </a:rPr>
                        <a:t>Superficies del suelo con escalones o desniveles</a:t>
                      </a:r>
                    </a:p>
                    <a:p>
                      <a:pPr marL="342900" indent="-342900" algn="l" rtl="0">
                        <a:buFont typeface="Wingdings" panose="05000000000000000000" pitchFamily="2" charset="2"/>
                        <a:buChar char="ü"/>
                      </a:pPr>
                      <a:r>
                        <a:rPr lang="es-419" sz="1400">
                          <a:latin typeface="Meiryo UI" panose="020B0604030504040204" pitchFamily="50" charset="-128"/>
                          <a:ea typeface="Meiryo UI" panose="020B0604030504040204" pitchFamily="50" charset="-128"/>
                          <a:cs typeface="Meiryo UI" panose="020B0604030504040204" pitchFamily="50" charset="-128"/>
                        </a:rPr>
                        <a:t>Objetos colocados en pasillos o en el suelo en interiores</a:t>
                      </a:r>
                    </a:p>
                    <a:p>
                      <a:pPr marL="342900" indent="-342900" algn="l" rtl="0">
                        <a:buFont typeface="Wingdings" panose="05000000000000000000" pitchFamily="2" charset="2"/>
                        <a:buChar char="ü"/>
                      </a:pPr>
                      <a:r>
                        <a:rPr lang="es-419" sz="1400">
                          <a:latin typeface="Meiryo UI" panose="020B0604030504040204" pitchFamily="50" charset="-128"/>
                          <a:ea typeface="Meiryo UI" panose="020B0604030504040204" pitchFamily="50" charset="-128"/>
                          <a:cs typeface="Meiryo UI" panose="020B0604030504040204" pitchFamily="50" charset="-128"/>
                        </a:rPr>
                        <a:t>Alfombras y tapetes curvados o deformados</a:t>
                      </a:r>
                    </a:p>
                    <a:p>
                      <a:pPr marL="342900" indent="-342900" algn="l" rtl="0">
                        <a:buFont typeface="Wingdings" panose="05000000000000000000" pitchFamily="2" charset="2"/>
                        <a:buChar char="ü"/>
                      </a:pPr>
                      <a:r>
                        <a:rPr lang="es-419" sz="1400">
                          <a:latin typeface="Meiryo UI" panose="020B0604030504040204" pitchFamily="50" charset="-128"/>
                          <a:ea typeface="Meiryo UI" panose="020B0604030504040204" pitchFamily="50" charset="-128"/>
                          <a:cs typeface="Meiryo UI" panose="020B0604030504040204" pitchFamily="50" charset="-128"/>
                        </a:rPr>
                        <a:t>Patas de mesas y paredes divisoras</a:t>
                      </a:r>
                    </a:p>
                    <a:p>
                      <a:pPr marL="342900" indent="-342900" algn="l" rtl="0">
                        <a:buFont typeface="Wingdings" panose="05000000000000000000" pitchFamily="2" charset="2"/>
                        <a:buChar char="ü"/>
                      </a:pPr>
                      <a:r>
                        <a:rPr lang="es-419" sz="1400">
                          <a:latin typeface="Meiryo UI" panose="020B0604030504040204" pitchFamily="50" charset="-128"/>
                          <a:ea typeface="Meiryo UI" panose="020B0604030504040204" pitchFamily="50" charset="-128"/>
                          <a:cs typeface="Meiryo UI" panose="020B0604030504040204" pitchFamily="50" charset="-128"/>
                        </a:rPr>
                        <a:t>Cordones colocados al azar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lgn="l" rtl="0">
                        <a:buFont typeface="Wingdings" panose="05000000000000000000" pitchFamily="2" charset="2"/>
                        <a:buChar char="ü"/>
                      </a:pPr>
                      <a:r>
                        <a:rPr lang="es-419" sz="1400" dirty="0">
                          <a:latin typeface="Meiryo UI" panose="020B0604030504040204" pitchFamily="50" charset="-128"/>
                          <a:ea typeface="Meiryo UI" panose="020B0604030504040204" pitchFamily="50" charset="-128"/>
                          <a:cs typeface="Meiryo UI" panose="020B0604030504040204" pitchFamily="50" charset="-128"/>
                        </a:rPr>
                        <a:t>Caminos y pasajes con escalones y superficies irregulares</a:t>
                      </a:r>
                    </a:p>
                    <a:p>
                      <a:pPr marL="342900" indent="-342900" algn="l" rtl="0">
                        <a:buFont typeface="Wingdings" panose="05000000000000000000" pitchFamily="2" charset="2"/>
                        <a:buChar char="ü"/>
                      </a:pPr>
                      <a:r>
                        <a:rPr lang="es-419" sz="1400" dirty="0">
                          <a:latin typeface="Meiryo UI" panose="020B0604030504040204" pitchFamily="50" charset="-128"/>
                          <a:ea typeface="Meiryo UI" panose="020B0604030504040204" pitchFamily="50" charset="-128"/>
                          <a:cs typeface="Meiryo UI" panose="020B0604030504040204" pitchFamily="50" charset="-128"/>
                        </a:rPr>
                        <a:t>Bordillos, rampas de acera y plantaciones como los árboles de los bordes de las calles</a:t>
                      </a:r>
                    </a:p>
                    <a:p>
                      <a:pPr marL="342900" indent="-342900" algn="l" rtl="0">
                        <a:buFont typeface="Wingdings" panose="05000000000000000000" pitchFamily="2" charset="2"/>
                        <a:buChar char="ü"/>
                      </a:pPr>
                      <a:r>
                        <a:rPr lang="es-419" sz="1400" dirty="0">
                          <a:latin typeface="Meiryo UI" panose="020B0604030504040204" pitchFamily="50" charset="-128"/>
                          <a:ea typeface="Meiryo UI" panose="020B0604030504040204" pitchFamily="50" charset="-128"/>
                          <a:cs typeface="Meiryo UI" panose="020B0604030504040204" pitchFamily="50" charset="-128"/>
                        </a:rPr>
                        <a:t>Escaleras, pasillos móviles y escaleras mecánicas</a:t>
                      </a:r>
                    </a:p>
                    <a:p>
                      <a:pPr marL="342900" indent="-342900" algn="l" rtl="0">
                        <a:buFont typeface="Wingdings" panose="05000000000000000000" pitchFamily="2" charset="2"/>
                        <a:buChar char="ü"/>
                      </a:pPr>
                      <a:r>
                        <a:rPr lang="es-419" sz="1400" dirty="0">
                          <a:latin typeface="Meiryo UI" panose="020B0604030504040204" pitchFamily="50" charset="-128"/>
                          <a:ea typeface="Meiryo UI" panose="020B0604030504040204" pitchFamily="50" charset="-128"/>
                          <a:cs typeface="Meiryo UI" panose="020B0604030504040204" pitchFamily="50" charset="-128"/>
                        </a:rPr>
                        <a:t>Paneles y rampas podotáctiles para los ciegos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2" name="角丸四角形 1"/>
          <p:cNvSpPr/>
          <p:nvPr/>
        </p:nvSpPr>
        <p:spPr>
          <a:xfrm>
            <a:off x="432000" y="5445000"/>
            <a:ext cx="8460000" cy="1103437"/>
          </a:xfrm>
          <a:prstGeom prst="round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r>
              <a:rPr lang="es-419" sz="120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[Estudio de caso]</a:t>
            </a:r>
          </a:p>
          <a:p>
            <a:pPr rtl="0"/>
            <a:r>
              <a:rPr lang="es-419" sz="1600">
                <a:solidFill>
                  <a:schemeClr val="tx1"/>
                </a:solidFill>
                <a:latin typeface="Meiryo UI" panose="020B0604030504040204" pitchFamily="50" charset="-128"/>
                <a:ea typeface="Meiryo UI" panose="020B0604030504040204" pitchFamily="50" charset="-128"/>
                <a:cs typeface="Meiryo UI" panose="020B0604030504040204" pitchFamily="50" charset="-128"/>
              </a:rPr>
              <a:t>Resbaló y se cayó al suelo al entrar al edificio con los zapatos mojados después de patrullar al aire libre bajo la lluvia.</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2"/>
          </p:nvPr>
        </p:nvSpPr>
        <p:spPr/>
        <p:txBody>
          <a:bodyPr rtlCol="0"/>
          <a:lstStyle/>
          <a:p>
            <a:pPr rtl="0"/>
            <a:fld id="{1228868F-0BF5-4F87-8A94-00DF56ADA4E5}" type="slidenum">
              <a:rPr kumimoji="1" lang="ja-JP" altLang="en-US" sz="1000" smtClean="0"/>
              <a:t>19</a:t>
            </a:fld>
            <a:endParaRPr kumimoji="1" lang="ja-JP" altLang="en-US" sz="1000"/>
          </a:p>
        </p:txBody>
      </p:sp>
    </p:spTree>
    <p:extLst>
      <p:ext uri="{BB962C8B-B14F-4D97-AF65-F5344CB8AC3E}">
        <p14:creationId xmlns:p14="http://schemas.microsoft.com/office/powerpoint/2010/main" val="1991319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274854" y="5515610"/>
            <a:ext cx="8761146" cy="100557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200">
              <a:solidFill>
                <a:schemeClr val="tx1"/>
              </a:solidFill>
            </a:endParaRPr>
          </a:p>
        </p:txBody>
      </p:sp>
      <p:sp>
        <p:nvSpPr>
          <p:cNvPr id="7" name="正方形/長方形 6"/>
          <p:cNvSpPr/>
          <p:nvPr/>
        </p:nvSpPr>
        <p:spPr>
          <a:xfrm>
            <a:off x="274855" y="3878724"/>
            <a:ext cx="8761146" cy="123636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200">
              <a:solidFill>
                <a:schemeClr val="tx1"/>
              </a:solidFill>
            </a:endParaRPr>
          </a:p>
        </p:txBody>
      </p:sp>
      <p:sp>
        <p:nvSpPr>
          <p:cNvPr id="2" name="正方形/長方形 1"/>
          <p:cNvSpPr/>
          <p:nvPr/>
        </p:nvSpPr>
        <p:spPr>
          <a:xfrm>
            <a:off x="274854" y="1494938"/>
            <a:ext cx="6025146" cy="208660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200">
              <a:solidFill>
                <a:schemeClr val="tx1"/>
              </a:solidFill>
            </a:endParaRPr>
          </a:p>
        </p:txBody>
      </p:sp>
      <p:sp>
        <p:nvSpPr>
          <p:cNvPr id="5" name="コンテンツ プレースホルダー 4"/>
          <p:cNvSpPr>
            <a:spLocks noGrp="1"/>
          </p:cNvSpPr>
          <p:nvPr>
            <p:ph idx="1"/>
          </p:nvPr>
        </p:nvSpPr>
        <p:spPr>
          <a:xfrm>
            <a:off x="290977" y="707860"/>
            <a:ext cx="8853023" cy="5903999"/>
          </a:xfrm>
        </p:spPr>
        <p:txBody>
          <a:bodyPr rtlCol="0">
            <a:normAutofit/>
          </a:bodyPr>
          <a:lstStyle/>
          <a:p>
            <a:pPr marL="0" indent="0" rtl="0">
              <a:buNone/>
            </a:pPr>
            <a:r>
              <a:rPr lang="es-419" sz="1200" dirty="0"/>
              <a:t>[Accidente de trabajo: Caso 1] </a:t>
            </a:r>
            <a:r>
              <a:rPr lang="es-419" sz="1200" b="1" dirty="0">
                <a:solidFill>
                  <a:srgbClr val="C00000"/>
                </a:solidFill>
              </a:rPr>
              <a:t>Un trabajador fue atropellado por una pala de arrastre mientras dirigía vehículos durante un proyecto de ampliación de una carretera</a:t>
            </a:r>
            <a:endParaRPr lang="en-US" altLang="ja-JP" sz="1200" b="1" dirty="0">
              <a:solidFill>
                <a:srgbClr val="C00000"/>
              </a:solidFill>
            </a:endParaRPr>
          </a:p>
          <a:p>
            <a:pPr marL="0" indent="0" rtl="0">
              <a:buNone/>
            </a:pPr>
            <a:r>
              <a:rPr lang="es-419" sz="1400" dirty="0"/>
              <a:t>1 ¿Cómo se produjo el accidente?</a:t>
            </a:r>
            <a:endParaRPr kumimoji="1" lang="en-US" altLang="ja-JP" sz="1400" dirty="0"/>
          </a:p>
          <a:p>
            <a:pPr rtl="0">
              <a:buFont typeface="Wingdings" panose="05000000000000000000" pitchFamily="2" charset="2"/>
              <a:buChar char="ü"/>
            </a:pPr>
            <a:r>
              <a:rPr lang="es-419" sz="1050" dirty="0">
                <a:solidFill>
                  <a:schemeClr val="tx1"/>
                </a:solidFill>
              </a:rPr>
              <a:t>El trabajador A (segundo año de trabajo en la empresa) era un guardia </a:t>
            </a:r>
          </a:p>
          <a:p>
            <a:pPr marL="0" indent="0" rtl="0">
              <a:buNone/>
            </a:pPr>
            <a:r>
              <a:rPr lang="es-419" sz="1050" dirty="0">
                <a:solidFill>
                  <a:schemeClr val="tx1"/>
                </a:solidFill>
              </a:rPr>
              <a:t>de seguridad encargado del control del tráfico en el sitio de construcción.</a:t>
            </a:r>
            <a:endParaRPr lang="en-US" altLang="ja-JP" sz="1050" dirty="0">
              <a:solidFill>
                <a:schemeClr val="tx1"/>
              </a:solidFill>
            </a:endParaRPr>
          </a:p>
          <a:p>
            <a:pPr rtl="0">
              <a:buFont typeface="Wingdings" panose="05000000000000000000" pitchFamily="2" charset="2"/>
              <a:buChar char="ü"/>
            </a:pPr>
            <a:r>
              <a:rPr lang="es-419" sz="1050" dirty="0">
                <a:solidFill>
                  <a:schemeClr val="tx1"/>
                </a:solidFill>
              </a:rPr>
              <a:t>Como conductor y jefe de proyecto en la obra, el trabajador B utilizaba la pala </a:t>
            </a:r>
          </a:p>
          <a:p>
            <a:pPr marL="0" indent="0" rtl="0">
              <a:buNone/>
            </a:pPr>
            <a:r>
              <a:rPr lang="es-419" sz="1050" dirty="0">
                <a:solidFill>
                  <a:schemeClr val="tx1"/>
                </a:solidFill>
              </a:rPr>
              <a:t>de arrastre ese día para ampliar la carretera de la prefectura y realizar otros trabajos</a:t>
            </a:r>
          </a:p>
          <a:p>
            <a:pPr marL="0" indent="0" rtl="0">
              <a:buNone/>
            </a:pPr>
            <a:r>
              <a:rPr lang="es-419" sz="1050" dirty="0">
                <a:solidFill>
                  <a:schemeClr val="tx1"/>
                </a:solidFill>
              </a:rPr>
              <a:t>de mejora del afirmado de la carretera.</a:t>
            </a:r>
            <a:endParaRPr lang="en-US" altLang="ja-JP" sz="1050" dirty="0">
              <a:solidFill>
                <a:schemeClr val="tx1"/>
              </a:solidFill>
            </a:endParaRPr>
          </a:p>
          <a:p>
            <a:pPr rtl="0">
              <a:buFont typeface="Wingdings" panose="05000000000000000000" pitchFamily="2" charset="2"/>
              <a:buChar char="ü"/>
            </a:pPr>
            <a:r>
              <a:rPr lang="es-419" sz="1050" dirty="0">
                <a:solidFill>
                  <a:schemeClr val="tx1"/>
                </a:solidFill>
              </a:rPr>
              <a:t>El trabajador B estaba conduciendo la pala de arrastre de un lado a otro </a:t>
            </a:r>
          </a:p>
          <a:p>
            <a:pPr marL="0" indent="0" rtl="0">
              <a:buNone/>
            </a:pPr>
            <a:r>
              <a:rPr lang="es-419" sz="1050" dirty="0">
                <a:solidFill>
                  <a:schemeClr val="tx1"/>
                </a:solidFill>
              </a:rPr>
              <a:t>para aplicar presión a la piedra triturada, cuando A fue golpeado en la cabeza </a:t>
            </a:r>
          </a:p>
          <a:p>
            <a:pPr marL="0" indent="0" rtl="0">
              <a:buNone/>
            </a:pPr>
            <a:r>
              <a:rPr lang="es-419" sz="1050" dirty="0">
                <a:solidFill>
                  <a:schemeClr val="tx1"/>
                </a:solidFill>
              </a:rPr>
              <a:t>por la pala de arrastre.</a:t>
            </a:r>
            <a:endParaRPr lang="en-US" altLang="ja-JP" sz="1050" dirty="0">
              <a:solidFill>
                <a:schemeClr val="tx1"/>
              </a:solidFill>
            </a:endParaRPr>
          </a:p>
          <a:p>
            <a:pPr marL="0" indent="0" rtl="0">
              <a:buNone/>
            </a:pPr>
            <a:r>
              <a:rPr lang="es-419" sz="1400" dirty="0"/>
              <a:t>2 Trabajo inseguro</a:t>
            </a:r>
            <a:endParaRPr kumimoji="1" lang="en-US" altLang="ja-JP" sz="1400" dirty="0"/>
          </a:p>
          <a:p>
            <a:pPr rtl="0">
              <a:buFont typeface="Wingdings" panose="05000000000000000000" pitchFamily="2" charset="2"/>
              <a:buChar char="ü"/>
            </a:pPr>
            <a:r>
              <a:rPr lang="es-419" sz="1050" dirty="0">
                <a:solidFill>
                  <a:schemeClr val="tx1"/>
                </a:solidFill>
              </a:rPr>
              <a:t>El trabajador B dio marcha atrás con la pala de arrastre sin comprobar completamente lo que había detrás de él.</a:t>
            </a:r>
            <a:endParaRPr lang="en-US" altLang="ja-JP" sz="1050" dirty="0">
              <a:solidFill>
                <a:schemeClr val="tx1"/>
              </a:solidFill>
            </a:endParaRPr>
          </a:p>
          <a:p>
            <a:pPr rtl="0">
              <a:buFont typeface="Wingdings" panose="05000000000000000000" pitchFamily="2" charset="2"/>
              <a:buChar char="ü"/>
            </a:pPr>
            <a:r>
              <a:rPr lang="es-419" sz="1050" dirty="0">
                <a:solidFill>
                  <a:schemeClr val="tx1"/>
                </a:solidFill>
              </a:rPr>
              <a:t>El trabajador A se había desplazado desde su posición hasta la zona en la que operaba la pala de arrastre (una zona en la que no debería haber entrado).</a:t>
            </a:r>
            <a:endParaRPr lang="en-US" altLang="ja-JP" sz="1050" dirty="0">
              <a:solidFill>
                <a:schemeClr val="tx1"/>
              </a:solidFill>
            </a:endParaRPr>
          </a:p>
          <a:p>
            <a:pPr rtl="0">
              <a:buFont typeface="Wingdings" panose="05000000000000000000" pitchFamily="2" charset="2"/>
              <a:buChar char="ü"/>
            </a:pPr>
            <a:r>
              <a:rPr lang="es-419" sz="1050" dirty="0">
                <a:solidFill>
                  <a:schemeClr val="tx1"/>
                </a:solidFill>
              </a:rPr>
              <a:t>El plan y los procedimientos de trabajo no quedaron claros teniendo en cuenta los avances y cambios en las obras.</a:t>
            </a:r>
            <a:endParaRPr lang="en-US" altLang="ja-JP" sz="1050" dirty="0">
              <a:solidFill>
                <a:schemeClr val="tx1"/>
              </a:solidFill>
            </a:endParaRPr>
          </a:p>
          <a:p>
            <a:pPr rtl="0">
              <a:buFont typeface="Wingdings" panose="05000000000000000000" pitchFamily="2" charset="2"/>
              <a:buChar char="ü"/>
            </a:pPr>
            <a:r>
              <a:rPr lang="es-419" sz="1050" dirty="0">
                <a:solidFill>
                  <a:schemeClr val="tx1"/>
                </a:solidFill>
              </a:rPr>
              <a:t>No se designó a nadie para supervisar la operación global.</a:t>
            </a:r>
            <a:endParaRPr lang="en-US" altLang="ja-JP" sz="1050" dirty="0">
              <a:solidFill>
                <a:schemeClr val="tx1"/>
              </a:solidFill>
            </a:endParaRPr>
          </a:p>
          <a:p>
            <a:pPr marL="0" indent="0" rtl="0">
              <a:buNone/>
            </a:pPr>
            <a:r>
              <a:rPr lang="es-419" sz="1400" dirty="0"/>
              <a:t>3 ¿Qué se debe hacer para mantener la seguridad en el trabajo?</a:t>
            </a:r>
            <a:endParaRPr kumimoji="1" lang="en-US" altLang="ja-JP" sz="1400" dirty="0"/>
          </a:p>
          <a:p>
            <a:pPr rtl="0">
              <a:buFont typeface="Wingdings" panose="05000000000000000000" pitchFamily="2" charset="2"/>
              <a:buChar char="ü"/>
            </a:pPr>
            <a:r>
              <a:rPr lang="es-419" sz="1050" dirty="0">
                <a:solidFill>
                  <a:schemeClr val="tx1"/>
                </a:solidFill>
              </a:rPr>
              <a:t>Revisar y aclarar los planes y procedimientos de trabajo teniendo en cuenta el progreso de las obras y de los cambios en las condiciones del sitio de trabajo.</a:t>
            </a:r>
            <a:endParaRPr lang="en-US" altLang="ja-JP" sz="1050" dirty="0">
              <a:solidFill>
                <a:schemeClr val="tx1"/>
              </a:solidFill>
            </a:endParaRPr>
          </a:p>
          <a:p>
            <a:pPr rtl="0">
              <a:buFont typeface="Wingdings" panose="05000000000000000000" pitchFamily="2" charset="2"/>
              <a:buChar char="ü"/>
            </a:pPr>
            <a:r>
              <a:rPr lang="es-419" sz="1050" dirty="0">
                <a:solidFill>
                  <a:schemeClr val="tx1"/>
                </a:solidFill>
              </a:rPr>
              <a:t>Asignar a los guardias de tráfico los puestos adecuados en función de su experiencia y otros factores.</a:t>
            </a:r>
            <a:endParaRPr kumimoji="1" lang="en-US" altLang="ja-JP" sz="1050" dirty="0">
              <a:solidFill>
                <a:schemeClr val="tx1"/>
              </a:solidFill>
            </a:endParaRPr>
          </a:p>
          <a:p>
            <a:pPr rtl="0">
              <a:buFont typeface="Wingdings" panose="05000000000000000000" pitchFamily="2" charset="2"/>
              <a:buChar char="ü"/>
            </a:pPr>
            <a:r>
              <a:rPr lang="es-419" sz="1050" dirty="0">
                <a:solidFill>
                  <a:schemeClr val="tx1"/>
                </a:solidFill>
              </a:rPr>
              <a:t>Aclarar las instrucciones antes de comenzar el trabajo y respetar las normas sobre las zonas peligrosas, las zonas de prohibición de permanencia y otras áreas relevantes.</a:t>
            </a:r>
            <a:endParaRPr kumimoji="1" lang="ja-JP" altLang="en-US" sz="1050" dirty="0">
              <a:solidFill>
                <a:schemeClr val="tx1"/>
              </a:solidFill>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419"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Usted está rodeado de varios tipos de peligro en el trabajo</a:t>
            </a:r>
            <a:endParaRPr kumimoji="1"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 name="図 3" descr="http://anzeninfo.mhlw.go.jp/anzen/sai/image/sai13/sai13-970-43-1.gif"/>
          <p:cNvPicPr/>
          <p:nvPr/>
        </p:nvPicPr>
        <p:blipFill>
          <a:blip r:embed="rId2">
            <a:extLst>
              <a:ext uri="{28A0092B-C50C-407E-A947-70E740481C1C}">
                <a14:useLocalDpi xmlns:a14="http://schemas.microsoft.com/office/drawing/2010/main" val="0"/>
              </a:ext>
            </a:extLst>
          </a:blip>
          <a:srcRect/>
          <a:stretch>
            <a:fillRect/>
          </a:stretch>
        </p:blipFill>
        <p:spPr bwMode="auto">
          <a:xfrm>
            <a:off x="6466294" y="1664818"/>
            <a:ext cx="2565935" cy="1924597"/>
          </a:xfrm>
          <a:prstGeom prst="rect">
            <a:avLst/>
          </a:prstGeom>
          <a:noFill/>
          <a:ln>
            <a:noFill/>
          </a:ln>
        </p:spPr>
      </p:pic>
      <p:sp>
        <p:nvSpPr>
          <p:cNvPr id="3" name="スライド番号プレースホルダー 2"/>
          <p:cNvSpPr>
            <a:spLocks noGrp="1"/>
          </p:cNvSpPr>
          <p:nvPr>
            <p:ph type="sldNum" sz="quarter" idx="12"/>
          </p:nvPr>
        </p:nvSpPr>
        <p:spPr/>
        <p:txBody>
          <a:bodyPr rtlCol="0"/>
          <a:lstStyle/>
          <a:p>
            <a:pPr rtl="0"/>
            <a:fld id="{1228868F-0BF5-4F87-8A94-00DF56ADA4E5}" type="slidenum">
              <a:rPr kumimoji="1" lang="ja-JP" altLang="en-US" sz="1000" smtClean="0"/>
              <a:t>2</a:t>
            </a:fld>
            <a:endParaRPr kumimoji="1" lang="ja-JP" altLang="en-US" sz="1000"/>
          </a:p>
        </p:txBody>
      </p:sp>
    </p:spTree>
    <p:extLst>
      <p:ext uri="{BB962C8B-B14F-4D97-AF65-F5344CB8AC3E}">
        <p14:creationId xmlns:p14="http://schemas.microsoft.com/office/powerpoint/2010/main" val="578053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54976" y="765000"/>
            <a:ext cx="8853023" cy="14400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p>
        </p:txBody>
      </p:sp>
      <p:sp>
        <p:nvSpPr>
          <p:cNvPr id="8" name="正方形/長方形 7"/>
          <p:cNvSpPr/>
          <p:nvPr/>
        </p:nvSpPr>
        <p:spPr>
          <a:xfrm>
            <a:off x="465024" y="4604078"/>
            <a:ext cx="8499833" cy="69564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endParaRPr>
          </a:p>
        </p:txBody>
      </p:sp>
      <p:sp>
        <p:nvSpPr>
          <p:cNvPr id="9" name="正方形/長方形 8"/>
          <p:cNvSpPr/>
          <p:nvPr/>
        </p:nvSpPr>
        <p:spPr>
          <a:xfrm>
            <a:off x="461190" y="1532286"/>
            <a:ext cx="8571833" cy="648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endParaRPr>
          </a:p>
        </p:txBody>
      </p:sp>
      <p:sp>
        <p:nvSpPr>
          <p:cNvPr id="11" name="正方形/長方形 10"/>
          <p:cNvSpPr/>
          <p:nvPr/>
        </p:nvSpPr>
        <p:spPr>
          <a:xfrm>
            <a:off x="465023" y="2834459"/>
            <a:ext cx="8499833" cy="59454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endParaRPr>
          </a:p>
        </p:txBody>
      </p:sp>
      <p:sp>
        <p:nvSpPr>
          <p:cNvPr id="12" name="正方形/長方形 11"/>
          <p:cNvSpPr/>
          <p:nvPr/>
        </p:nvSpPr>
        <p:spPr>
          <a:xfrm>
            <a:off x="465023" y="3812438"/>
            <a:ext cx="8499833" cy="432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endParaRPr>
          </a:p>
        </p:txBody>
      </p:sp>
      <p:sp>
        <p:nvSpPr>
          <p:cNvPr id="13" name="正方形/長方形 12"/>
          <p:cNvSpPr/>
          <p:nvPr/>
        </p:nvSpPr>
        <p:spPr>
          <a:xfrm>
            <a:off x="465023" y="5589000"/>
            <a:ext cx="8499833" cy="53366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419"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Puntos clave para la prevención de accidentes: Accidente de tráfico</a:t>
            </a:r>
            <a:endParaRPr kumimoji="1"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308362" y="1182456"/>
            <a:ext cx="8853023" cy="5771237"/>
          </a:xfrm>
        </p:spPr>
        <p:txBody>
          <a:bodyPr rtlCol="0">
            <a:normAutofit/>
          </a:bodyPr>
          <a:lstStyle/>
          <a:p>
            <a:pPr rtl="0"/>
            <a:r>
              <a:rPr lang="es-419" sz="1600" dirty="0"/>
              <a:t>Llevar el equipo designado</a:t>
            </a:r>
          </a:p>
          <a:p>
            <a:pPr marL="468000" lvl="1" rtl="0"/>
            <a:r>
              <a:rPr lang="es-419" sz="1400" dirty="0"/>
              <a:t>Asegúrese de comprobar el nivel de las baterías de los artículos que funcionan con baterías, además de llevar el equipo designado, como una bandera de control de tráfico, un bastón de tráfico, un silbato, un walkie-talkie, una gorra protectora (casco) y un chaleco reflectante.</a:t>
            </a:r>
          </a:p>
          <a:p>
            <a:pPr rtl="0"/>
            <a:endParaRPr lang="en-US" altLang="ja-JP" sz="1600" dirty="0"/>
          </a:p>
          <a:p>
            <a:pPr rtl="0"/>
            <a:r>
              <a:rPr lang="es-419" sz="1600" dirty="0"/>
              <a:t>Permanecer en la acera como norma básica</a:t>
            </a:r>
          </a:p>
          <a:p>
            <a:pPr marL="468000" lvl="1" rtl="0"/>
            <a:r>
              <a:rPr lang="es-419" sz="1400" dirty="0"/>
              <a:t>A veces, sobre todo de noche o a contraluz, puede ser difícil para los conductores ver al guardia incluso en calles con buena visibilidad, así que le rogamos que se sitúe en la acera, a menos que tenga razones inevitables para no hacerlo.</a:t>
            </a:r>
          </a:p>
          <a:p>
            <a:pPr rtl="0"/>
            <a:r>
              <a:rPr lang="es-419" sz="1600" dirty="0"/>
              <a:t>Ponerse a la vista de los conductores</a:t>
            </a:r>
          </a:p>
          <a:p>
            <a:pPr marL="468000" lvl="1" rtl="0"/>
            <a:r>
              <a:rPr lang="es-419" sz="1400" dirty="0"/>
              <a:t>Si el guardia de seguridad se sitúa en el punto ciego de un conductor, éste puede iniciar la marcha sin darse cuenta del guardia.</a:t>
            </a:r>
          </a:p>
          <a:p>
            <a:pPr rtl="0"/>
            <a:r>
              <a:rPr lang="es-419" sz="1600" dirty="0"/>
              <a:t>Mantener una distancia de seguridad adecuada con los vehículos</a:t>
            </a:r>
          </a:p>
          <a:p>
            <a:pPr marL="468000" lvl="1" rtl="0"/>
            <a:r>
              <a:rPr lang="es-419" sz="1400" dirty="0"/>
              <a:t>Mantener una distancia de seguridad adecuada permite al guardia tener tiempo suficiente para reaccionar ante una salida repentina e inesperada de un vehículo o en caso de que el propio guardia resbale y se caiga por el mal clima.</a:t>
            </a:r>
            <a:endParaRPr lang="en-US" altLang="ja-JP" sz="1400" dirty="0"/>
          </a:p>
          <a:p>
            <a:pPr marL="10800" rtl="0"/>
            <a:r>
              <a:rPr lang="es-419" sz="1600" dirty="0"/>
              <a:t>Dar señales con movimientos grandes y claros</a:t>
            </a:r>
            <a:endParaRPr lang="en-US" altLang="ja-JP" sz="1600" dirty="0"/>
          </a:p>
          <a:p>
            <a:pPr marL="468000" lvl="1" rtl="0"/>
            <a:r>
              <a:rPr lang="es-419" sz="1400" dirty="0"/>
              <a:t>Las señales poco claras pueden confundir al conductor y hacer que se guíe de forma incorrecta</a:t>
            </a:r>
          </a:p>
        </p:txBody>
      </p:sp>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z="1050" smtClean="0"/>
              <a:t>20</a:t>
            </a:fld>
            <a:endParaRPr kumimoji="1" lang="ja-JP" altLang="en-US" sz="1050"/>
          </a:p>
        </p:txBody>
      </p:sp>
      <p:sp>
        <p:nvSpPr>
          <p:cNvPr id="4" name="テキスト ボックス 3"/>
          <p:cNvSpPr txBox="1"/>
          <p:nvPr/>
        </p:nvSpPr>
        <p:spPr>
          <a:xfrm>
            <a:off x="324431" y="735335"/>
            <a:ext cx="2015569" cy="369332"/>
          </a:xfrm>
          <a:prstGeom prst="rect">
            <a:avLst/>
          </a:prstGeom>
          <a:noFill/>
        </p:spPr>
        <p:txBody>
          <a:bodyPr wrap="square" rtlCol="0">
            <a:spAutoFit/>
          </a:bodyPr>
          <a:lstStyle/>
          <a:p>
            <a:pPr rtl="0"/>
            <a:r>
              <a:rPr lang="es-419">
                <a:solidFill>
                  <a:schemeClr val="accent5">
                    <a:lumMod val="50000"/>
                  </a:schemeClr>
                </a:solidFill>
                <a:latin typeface="Meiryo UI" panose="020B0604030504040204" pitchFamily="50" charset="-128"/>
                <a:ea typeface="Meiryo UI" panose="020B0604030504040204" pitchFamily="50" charset="-128"/>
              </a:rPr>
              <a:t>[Al prepararse]</a:t>
            </a:r>
            <a:endParaRPr kumimoji="1" lang="ja-JP" altLang="en-US" dirty="0">
              <a:solidFill>
                <a:schemeClr val="accent5">
                  <a:lumMod val="50000"/>
                </a:schemeClr>
              </a:solidFill>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324431" y="2242183"/>
            <a:ext cx="4463569" cy="369332"/>
          </a:xfrm>
          <a:prstGeom prst="rect">
            <a:avLst/>
          </a:prstGeom>
          <a:noFill/>
        </p:spPr>
        <p:txBody>
          <a:bodyPr wrap="square" rtlCol="0">
            <a:spAutoFit/>
          </a:bodyPr>
          <a:lstStyle/>
          <a:p>
            <a:pPr rtl="0"/>
            <a:r>
              <a:rPr lang="es-419" dirty="0">
                <a:solidFill>
                  <a:schemeClr val="accent5">
                    <a:lumMod val="50000"/>
                  </a:schemeClr>
                </a:solidFill>
                <a:latin typeface="Meiryo UI" panose="020B0604030504040204" pitchFamily="50" charset="-128"/>
                <a:ea typeface="Meiryo UI" panose="020B0604030504040204" pitchFamily="50" charset="-128"/>
              </a:rPr>
              <a:t>[Durante el control del tráfico]</a:t>
            </a:r>
            <a:endParaRPr kumimoji="1" lang="ja-JP" altLang="en-US" dirty="0">
              <a:solidFill>
                <a:schemeClr val="accent5">
                  <a:lumMod val="50000"/>
                </a:schemeClr>
              </a:solidFill>
              <a:latin typeface="Meiryo UI" panose="020B0604030504040204" pitchFamily="50" charset="-128"/>
              <a:ea typeface="Meiryo UI" panose="020B0604030504040204" pitchFamily="50" charset="-128"/>
            </a:endParaRPr>
          </a:p>
        </p:txBody>
      </p:sp>
      <p:sp>
        <p:nvSpPr>
          <p:cNvPr id="16" name="正方形/長方形 15"/>
          <p:cNvSpPr/>
          <p:nvPr/>
        </p:nvSpPr>
        <p:spPr>
          <a:xfrm>
            <a:off x="254976" y="2243778"/>
            <a:ext cx="8853023" cy="4497221"/>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p>
        </p:txBody>
      </p:sp>
    </p:spTree>
    <p:extLst>
      <p:ext uri="{BB962C8B-B14F-4D97-AF65-F5344CB8AC3E}">
        <p14:creationId xmlns:p14="http://schemas.microsoft.com/office/powerpoint/2010/main" val="3572704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461190" y="1370108"/>
            <a:ext cx="8571833" cy="72085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200">
              <a:solidFill>
                <a:schemeClr val="tx1"/>
              </a:solidFill>
            </a:endParaRPr>
          </a:p>
        </p:txBody>
      </p:sp>
      <p:sp>
        <p:nvSpPr>
          <p:cNvPr id="11" name="正方形/長方形 10"/>
          <p:cNvSpPr/>
          <p:nvPr/>
        </p:nvSpPr>
        <p:spPr>
          <a:xfrm>
            <a:off x="465023" y="2732440"/>
            <a:ext cx="8499833" cy="76762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200">
              <a:solidFill>
                <a:schemeClr val="tx1"/>
              </a:solidFill>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419"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Puntos clave para la prevención de accidentes: Accidente de tráfico</a:t>
            </a:r>
            <a:endParaRPr kumimoji="1"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320594" y="1096762"/>
            <a:ext cx="8853023" cy="6102675"/>
          </a:xfrm>
        </p:spPr>
        <p:txBody>
          <a:bodyPr rtlCol="0">
            <a:normAutofit/>
          </a:bodyPr>
          <a:lstStyle/>
          <a:p>
            <a:pPr rtl="0"/>
            <a:r>
              <a:rPr lang="es-419" sz="1600" dirty="0"/>
              <a:t>Dejar tiempo suficiente para dar señales</a:t>
            </a:r>
          </a:p>
          <a:p>
            <a:pPr marL="468000" lvl="1" rtl="0"/>
            <a:r>
              <a:rPr lang="es-419" sz="1400" dirty="0"/>
              <a:t>Para garantizar la seguridad, preste atención a la distancia de frenado y a otros elementos, y deje tiempo suficiente para hacer señales, sobre todo con mal tiempo o en invierno, cuando la superficie de la calle esté cubierta de hielo.</a:t>
            </a:r>
          </a:p>
          <a:p>
            <a:pPr rtl="0"/>
            <a:endParaRPr lang="en-US" altLang="ja-JP" sz="1600" dirty="0"/>
          </a:p>
          <a:p>
            <a:pPr rtl="0"/>
            <a:r>
              <a:rPr lang="es-419" sz="1600" dirty="0"/>
              <a:t>Conducir con seguridad</a:t>
            </a:r>
          </a:p>
          <a:p>
            <a:pPr marL="468000" lvl="1" rtl="0"/>
            <a:r>
              <a:rPr lang="es-419" sz="1400" dirty="0"/>
              <a:t>Cuando se conducen vehículos, incluidos los de seguridad, es importante conducir con seguridad y observar la etiqueta de conducción para evitar que se produzcan accidentes de tráfico.</a:t>
            </a:r>
          </a:p>
          <a:p>
            <a:pPr marL="239400" lvl="1" indent="0" rtl="0">
              <a:buNone/>
            </a:pPr>
            <a:endParaRPr lang="ja-JP" altLang="en-US" sz="1400" dirty="0"/>
          </a:p>
        </p:txBody>
      </p:sp>
      <p:sp>
        <p:nvSpPr>
          <p:cNvPr id="15" name="角丸四角形 14"/>
          <p:cNvSpPr/>
          <p:nvPr/>
        </p:nvSpPr>
        <p:spPr>
          <a:xfrm>
            <a:off x="432000" y="3933000"/>
            <a:ext cx="8460000" cy="1116485"/>
          </a:xfrm>
          <a:prstGeom prst="round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r>
              <a:rPr lang="es-419" sz="12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[Estudio de caso]</a:t>
            </a:r>
          </a:p>
          <a:p>
            <a:pPr rtl="0"/>
            <a:r>
              <a:rPr lang="es-419"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Un día en que las calles estaban cubiertas de hielo, el guardia dio una señal de alto en el mismo momento que en los días normales a un ciclista, quien no pudo parar a tiempo y chocó con el guardia.</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15"/>
          <p:cNvSpPr/>
          <p:nvPr/>
        </p:nvSpPr>
        <p:spPr>
          <a:xfrm>
            <a:off x="432000" y="5150476"/>
            <a:ext cx="8460000" cy="1446524"/>
          </a:xfrm>
          <a:prstGeom prst="round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r>
              <a:rPr lang="es-419" sz="120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[Estudio de caso]</a:t>
            </a:r>
          </a:p>
          <a:p>
            <a:pPr rtl="0"/>
            <a:r>
              <a:rPr lang="es-419" sz="1600">
                <a:solidFill>
                  <a:schemeClr val="tx1"/>
                </a:solidFill>
                <a:latin typeface="Meiryo UI" panose="020B0604030504040204" pitchFamily="50" charset="-128"/>
                <a:ea typeface="Meiryo UI" panose="020B0604030504040204" pitchFamily="50" charset="-128"/>
                <a:cs typeface="Meiryo UI" panose="020B0604030504040204" pitchFamily="50" charset="-128"/>
              </a:rPr>
              <a:t>Mientras dirigía el tráfico durante condiciones climáticas inclementes, las baterías del bastón de tráfico se agotaron, pero el guardia continuó utilizándolo, lo que dificultó la visión de los conductores y provocó una colisión.</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z="1000" smtClean="0"/>
              <a:t>21</a:t>
            </a:fld>
            <a:endParaRPr kumimoji="1" lang="ja-JP" altLang="en-US" sz="1000"/>
          </a:p>
        </p:txBody>
      </p:sp>
      <p:sp>
        <p:nvSpPr>
          <p:cNvPr id="10" name="テキスト ボックス 9"/>
          <p:cNvSpPr txBox="1"/>
          <p:nvPr/>
        </p:nvSpPr>
        <p:spPr>
          <a:xfrm>
            <a:off x="324431" y="693000"/>
            <a:ext cx="4103569" cy="338554"/>
          </a:xfrm>
          <a:prstGeom prst="rect">
            <a:avLst/>
          </a:prstGeom>
          <a:noFill/>
        </p:spPr>
        <p:txBody>
          <a:bodyPr wrap="square" rtlCol="0">
            <a:spAutoFit/>
          </a:bodyPr>
          <a:lstStyle/>
          <a:p>
            <a:pPr rtl="0"/>
            <a:r>
              <a:rPr lang="es-419" sz="1600" dirty="0">
                <a:solidFill>
                  <a:schemeClr val="accent5">
                    <a:lumMod val="50000"/>
                  </a:schemeClr>
                </a:solidFill>
                <a:latin typeface="Meiryo UI" panose="020B0604030504040204" pitchFamily="50" charset="-128"/>
                <a:ea typeface="Meiryo UI" panose="020B0604030504040204" pitchFamily="50" charset="-128"/>
              </a:rPr>
              <a:t>[Durante el control del tráfico]</a:t>
            </a:r>
            <a:endParaRPr kumimoji="1" lang="ja-JP" altLang="en-US" sz="1600" dirty="0">
              <a:solidFill>
                <a:schemeClr val="accent5">
                  <a:lumMod val="50000"/>
                </a:schemeClr>
              </a:solidFill>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324430" y="2242423"/>
            <a:ext cx="2015569" cy="338554"/>
          </a:xfrm>
          <a:prstGeom prst="rect">
            <a:avLst/>
          </a:prstGeom>
          <a:noFill/>
        </p:spPr>
        <p:txBody>
          <a:bodyPr wrap="square" rtlCol="0">
            <a:spAutoFit/>
          </a:bodyPr>
          <a:lstStyle/>
          <a:p>
            <a:pPr rtl="0"/>
            <a:r>
              <a:rPr lang="es-419" sz="1600">
                <a:solidFill>
                  <a:schemeClr val="accent5">
                    <a:lumMod val="50000"/>
                  </a:schemeClr>
                </a:solidFill>
                <a:latin typeface="Meiryo UI" panose="020B0604030504040204" pitchFamily="50" charset="-128"/>
                <a:ea typeface="Meiryo UI" panose="020B0604030504040204" pitchFamily="50" charset="-128"/>
              </a:rPr>
              <a:t>[Al conducir]</a:t>
            </a:r>
            <a:endParaRPr kumimoji="1" lang="ja-JP" altLang="en-US" sz="1600" dirty="0">
              <a:solidFill>
                <a:schemeClr val="accent5">
                  <a:lumMod val="50000"/>
                </a:schemeClr>
              </a:solidFill>
              <a:latin typeface="Meiryo UI" panose="020B0604030504040204" pitchFamily="50" charset="-128"/>
              <a:ea typeface="Meiryo UI" panose="020B0604030504040204" pitchFamily="50" charset="-128"/>
            </a:endParaRPr>
          </a:p>
        </p:txBody>
      </p:sp>
      <p:sp>
        <p:nvSpPr>
          <p:cNvPr id="13" name="正方形/長方形 12"/>
          <p:cNvSpPr/>
          <p:nvPr/>
        </p:nvSpPr>
        <p:spPr>
          <a:xfrm>
            <a:off x="254976" y="750661"/>
            <a:ext cx="8853023" cy="1491762"/>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200"/>
          </a:p>
        </p:txBody>
      </p:sp>
      <p:sp>
        <p:nvSpPr>
          <p:cNvPr id="14" name="正方形/長方形 13"/>
          <p:cNvSpPr/>
          <p:nvPr/>
        </p:nvSpPr>
        <p:spPr>
          <a:xfrm>
            <a:off x="253703" y="2292622"/>
            <a:ext cx="8853023" cy="1448753"/>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200"/>
          </a:p>
        </p:txBody>
      </p:sp>
    </p:spTree>
    <p:extLst>
      <p:ext uri="{BB962C8B-B14F-4D97-AF65-F5344CB8AC3E}">
        <p14:creationId xmlns:p14="http://schemas.microsoft.com/office/powerpoint/2010/main" val="25422539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536167" y="905394"/>
            <a:ext cx="8499834" cy="61215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200">
              <a:solidFill>
                <a:schemeClr val="tx1"/>
              </a:solidFill>
            </a:endParaRPr>
          </a:p>
        </p:txBody>
      </p:sp>
      <p:sp>
        <p:nvSpPr>
          <p:cNvPr id="11" name="正方形/長方形 10"/>
          <p:cNvSpPr/>
          <p:nvPr/>
        </p:nvSpPr>
        <p:spPr>
          <a:xfrm>
            <a:off x="539999" y="1755242"/>
            <a:ext cx="8499833" cy="66167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200">
              <a:solidFill>
                <a:schemeClr val="tx1"/>
              </a:solidFill>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419"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Puntos clave para la prevención de accidentes: Dolores lumbares</a:t>
            </a:r>
            <a:endParaRPr kumimoji="1"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253703" y="670190"/>
            <a:ext cx="8853023" cy="6102675"/>
          </a:xfrm>
        </p:spPr>
        <p:txBody>
          <a:bodyPr rtlCol="0">
            <a:normAutofit/>
          </a:bodyPr>
          <a:lstStyle/>
          <a:p>
            <a:pPr rtl="0"/>
            <a:r>
              <a:rPr lang="es-419" sz="1600" dirty="0"/>
              <a:t>Utilizar una carretilla para transportar objetos pesados</a:t>
            </a:r>
          </a:p>
          <a:p>
            <a:pPr marL="468000" lvl="1" rtl="0"/>
            <a:r>
              <a:rPr lang="es-419" sz="1400" dirty="0"/>
              <a:t>Utilice herramientas como carretillas y contenedores para minimizar la tensión en la parte inferior de la espalda al transportar objetos pesados.</a:t>
            </a:r>
            <a:endParaRPr lang="en-US" altLang="ja-JP" sz="1400" dirty="0"/>
          </a:p>
          <a:p>
            <a:pPr marL="10800" rtl="0"/>
            <a:r>
              <a:rPr lang="es-419" sz="1600" dirty="0"/>
              <a:t>Manejar objetos pesados con la postura adecuada</a:t>
            </a:r>
            <a:endParaRPr lang="en-US" altLang="ja-JP" sz="1600" dirty="0"/>
          </a:p>
          <a:p>
            <a:pPr marL="468000" lvl="1" rtl="0"/>
            <a:r>
              <a:rPr lang="es-419" sz="1400" dirty="0"/>
              <a:t>Si no es posible utilizar herramientas, retire los objetos y cuerdas que estén tirados alrededor, y acerque el objeto pesado lo más posible a tu cuerpo en una postura que baje el centro de gravedad.</a:t>
            </a:r>
          </a:p>
        </p:txBody>
      </p:sp>
      <p:graphicFrame>
        <p:nvGraphicFramePr>
          <p:cNvPr id="15" name="表 14"/>
          <p:cNvGraphicFramePr>
            <a:graphicFrameLocks noGrp="1"/>
          </p:cNvGraphicFramePr>
          <p:nvPr>
            <p:extLst>
              <p:ext uri="{D42A27DB-BD31-4B8C-83A1-F6EECF244321}">
                <p14:modId xmlns:p14="http://schemas.microsoft.com/office/powerpoint/2010/main" val="921605989"/>
              </p:ext>
            </p:extLst>
          </p:nvPr>
        </p:nvGraphicFramePr>
        <p:xfrm>
          <a:off x="450215" y="2657730"/>
          <a:ext cx="8460000" cy="3874320"/>
        </p:xfrm>
        <a:graphic>
          <a:graphicData uri="http://schemas.openxmlformats.org/drawingml/2006/table">
            <a:tbl>
              <a:tblPr firstRow="1" bandRow="1">
                <a:tableStyleId>{5C22544A-7EE6-4342-B048-85BDC9FD1C3A}</a:tableStyleId>
              </a:tblPr>
              <a:tblGrid>
                <a:gridCol w="4230000">
                  <a:extLst>
                    <a:ext uri="{9D8B030D-6E8A-4147-A177-3AD203B41FA5}">
                      <a16:colId xmlns:a16="http://schemas.microsoft.com/office/drawing/2014/main" val="20000"/>
                    </a:ext>
                  </a:extLst>
                </a:gridCol>
                <a:gridCol w="4230000">
                  <a:extLst>
                    <a:ext uri="{9D8B030D-6E8A-4147-A177-3AD203B41FA5}">
                      <a16:colId xmlns:a16="http://schemas.microsoft.com/office/drawing/2014/main" val="20001"/>
                    </a:ext>
                  </a:extLst>
                </a:gridCol>
              </a:tblGrid>
              <a:tr h="288000">
                <a:tc>
                  <a:txBody>
                    <a:bodyPr/>
                    <a:lstStyle/>
                    <a:p>
                      <a:pPr algn="ctr" rtl="0"/>
                      <a:r>
                        <a:rPr lang="es-419" sz="1800">
                          <a:solidFill>
                            <a:schemeClr val="bg1"/>
                          </a:solidFill>
                          <a:latin typeface="Meiryo UI" panose="020B0604030504040204" pitchFamily="50" charset="-128"/>
                          <a:ea typeface="Meiryo UI" panose="020B0604030504040204" pitchFamily="50" charset="-128"/>
                          <a:cs typeface="Meiryo UI" panose="020B0604030504040204" pitchFamily="50" charset="-128"/>
                        </a:rPr>
                        <a:t>Levantar objetos pesados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rtl="0"/>
                      <a:r>
                        <a:rPr lang="es-419" sz="18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Al cambiar de dirección mientras se transportan objetos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3234240">
                <a:tc>
                  <a:txBody>
                    <a:bodyPr/>
                    <a:lstStyle/>
                    <a:p>
                      <a:pPr marL="342900" indent="-342900" algn="l" rtl="0">
                        <a:buFont typeface="Wingdings" panose="05000000000000000000" pitchFamily="2" charset="2"/>
                        <a:buChar char="ü"/>
                      </a:pP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lgn="l" rtl="0">
                        <a:buFont typeface="Wingdings" panose="05000000000000000000" pitchFamily="2" charset="2"/>
                        <a:buChar char="ü"/>
                      </a:pP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pic>
        <p:nvPicPr>
          <p:cNvPr id="7" name="図 6" descr="\\irfsvc42\div5\環境ｴﾈﾙｷﾞｰ第１部\c一般\e1c_proj\2019\リスクT\1900632_MHLW安全教育\31_警備業安全衛生教育マニュアル作成\03_マニュアル\0115_警備業イラスト1\②-１.jpg"/>
          <p:cNvPicPr>
            <a:picLocks noChangeAspect="1"/>
          </p:cNvPicPr>
          <p:nvPr/>
        </p:nvPicPr>
        <p:blipFill rotWithShape="1">
          <a:blip r:embed="rId2" cstate="print">
            <a:extLst>
              <a:ext uri="{28A0092B-C50C-407E-A947-70E740481C1C}">
                <a14:useLocalDpi xmlns:a14="http://schemas.microsoft.com/office/drawing/2010/main" val="0"/>
              </a:ext>
            </a:extLst>
          </a:blip>
          <a:srcRect b="7936"/>
          <a:stretch/>
        </p:blipFill>
        <p:spPr bwMode="auto">
          <a:xfrm>
            <a:off x="1404000" y="3350379"/>
            <a:ext cx="2113053" cy="1945350"/>
          </a:xfrm>
          <a:prstGeom prst="rect">
            <a:avLst/>
          </a:prstGeom>
          <a:noFill/>
          <a:ln>
            <a:noFill/>
          </a:ln>
          <a:extLst>
            <a:ext uri="{53640926-AAD7-44D8-BBD7-CCE9431645EC}">
              <a14:shadowObscured xmlns:a14="http://schemas.microsoft.com/office/drawing/2010/main"/>
            </a:ext>
          </a:extLst>
        </p:spPr>
      </p:pic>
      <p:pic>
        <p:nvPicPr>
          <p:cNvPr id="8" name="図 7" descr="\\irfsvc42\div5\環境ｴﾈﾙｷﾞｰ第１部\c一般\e1c_proj\2019\リスクT\1900632_MHLW安全教育\31_警備業安全衛生教育マニュアル作成\03_マニュアル\0115_警備業イラスト1\②-2.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000" y="3350379"/>
            <a:ext cx="1990071" cy="1990071"/>
          </a:xfrm>
          <a:prstGeom prst="rect">
            <a:avLst/>
          </a:prstGeom>
          <a:noFill/>
          <a:ln>
            <a:noFill/>
          </a:ln>
        </p:spPr>
      </p:pic>
      <p:sp>
        <p:nvSpPr>
          <p:cNvPr id="2" name="角丸四角形 1"/>
          <p:cNvSpPr/>
          <p:nvPr/>
        </p:nvSpPr>
        <p:spPr>
          <a:xfrm>
            <a:off x="756000" y="5260691"/>
            <a:ext cx="3672000" cy="11520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es-419" sz="1050" b="1" dirty="0">
                <a:solidFill>
                  <a:schemeClr val="accent5">
                    <a:lumMod val="50000"/>
                  </a:schemeClr>
                </a:solidFill>
                <a:latin typeface="Meiryo UI" panose="020B0604030504040204" pitchFamily="50" charset="-128"/>
                <a:ea typeface="Meiryo UI" panose="020B0604030504040204" pitchFamily="50" charset="-128"/>
              </a:rPr>
              <a:t>Cuando levante objetos del suelo o del piso, ponga un pie ligeramente delante del otro, doble las rodillas y baje las caderas lo suficiente para cargarlo. Luego, extienda las rodillas y póngase de pie.</a:t>
            </a:r>
            <a:endParaRPr kumimoji="1" lang="ja-JP" altLang="en-US" sz="1050" b="1" dirty="0">
              <a:solidFill>
                <a:schemeClr val="accent5">
                  <a:lumMod val="50000"/>
                </a:schemeClr>
              </a:solidFill>
              <a:latin typeface="Meiryo UI" panose="020B0604030504040204" pitchFamily="50" charset="-128"/>
              <a:ea typeface="Meiryo UI" panose="020B0604030504040204" pitchFamily="50" charset="-128"/>
            </a:endParaRPr>
          </a:p>
        </p:txBody>
      </p:sp>
      <p:sp>
        <p:nvSpPr>
          <p:cNvPr id="10" name="角丸四角形 9"/>
          <p:cNvSpPr/>
          <p:nvPr/>
        </p:nvSpPr>
        <p:spPr>
          <a:xfrm>
            <a:off x="4932000" y="5260691"/>
            <a:ext cx="3672000" cy="11520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es-419" sz="1050" b="1">
                <a:solidFill>
                  <a:schemeClr val="accent5">
                    <a:lumMod val="50000"/>
                  </a:schemeClr>
                </a:solidFill>
                <a:latin typeface="Meiryo UI" panose="020B0604030504040204" pitchFamily="50" charset="-128"/>
                <a:ea typeface="Meiryo UI" panose="020B0604030504040204" pitchFamily="50" charset="-128"/>
              </a:rPr>
              <a:t>Cuando cambie de dirección mientras transporta objetos, gire con todo el cuerpo y mantenga una postura cómoda.</a:t>
            </a:r>
            <a:endParaRPr kumimoji="1" lang="ja-JP" altLang="en-US" sz="1050" b="1" dirty="0">
              <a:solidFill>
                <a:schemeClr val="accent5">
                  <a:lumMod val="50000"/>
                </a:schemeClr>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p:txBody>
          <a:bodyPr rtlCol="0"/>
          <a:lstStyle/>
          <a:p>
            <a:pPr rtl="0"/>
            <a:fld id="{1228868F-0BF5-4F87-8A94-00DF56ADA4E5}" type="slidenum">
              <a:rPr kumimoji="1" lang="ja-JP" altLang="en-US" sz="1000" smtClean="0"/>
              <a:t>22</a:t>
            </a:fld>
            <a:endParaRPr kumimoji="1" lang="ja-JP" altLang="en-US" sz="1000"/>
          </a:p>
        </p:txBody>
      </p:sp>
    </p:spTree>
    <p:extLst>
      <p:ext uri="{BB962C8B-B14F-4D97-AF65-F5344CB8AC3E}">
        <p14:creationId xmlns:p14="http://schemas.microsoft.com/office/powerpoint/2010/main" val="1475466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irfsvc42\div5\環境ｴﾈﾙｷﾞｰ第１部\c一般\e1c_proj\2019\リスクT\1900632_MHLW安全教育\31_警備業安全衛生教育マニュアル作成\03_マニュアル\0115_警備業イラスト1\②-3.jpg"/>
          <p:cNvPicPr/>
          <p:nvPr/>
        </p:nvPicPr>
        <p:blipFill rotWithShape="1">
          <a:blip r:embed="rId2" cstate="print">
            <a:extLst>
              <a:ext uri="{28A0092B-C50C-407E-A947-70E740481C1C}">
                <a14:useLocalDpi xmlns:a14="http://schemas.microsoft.com/office/drawing/2010/main" val="0"/>
              </a:ext>
            </a:extLst>
          </a:blip>
          <a:srcRect b="16402"/>
          <a:stretch/>
        </p:blipFill>
        <p:spPr bwMode="auto">
          <a:xfrm>
            <a:off x="1620000" y="1585425"/>
            <a:ext cx="3397783" cy="2840475"/>
          </a:xfrm>
          <a:prstGeom prst="rect">
            <a:avLst/>
          </a:prstGeom>
          <a:noFill/>
          <a:ln>
            <a:noFill/>
          </a:ln>
          <a:extLst>
            <a:ext uri="{53640926-AAD7-44D8-BBD7-CCE9431645EC}">
              <a14:shadowObscured xmlns:a14="http://schemas.microsoft.com/office/drawing/2010/main"/>
            </a:ext>
          </a:extLst>
        </p:spPr>
      </p:pic>
      <p:sp>
        <p:nvSpPr>
          <p:cNvPr id="9" name="正方形/長方形 8"/>
          <p:cNvSpPr/>
          <p:nvPr/>
        </p:nvSpPr>
        <p:spPr>
          <a:xfrm>
            <a:off x="536167" y="1305156"/>
            <a:ext cx="8499834" cy="44313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419"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Puntos clave para la prevención de accidentes: Dolores lumbares</a:t>
            </a:r>
            <a:endParaRPr kumimoji="1"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235488" y="693000"/>
            <a:ext cx="8853023" cy="6102675"/>
          </a:xfrm>
        </p:spPr>
        <p:txBody>
          <a:bodyPr rtlCol="0">
            <a:normAutofit/>
          </a:bodyPr>
          <a:lstStyle/>
          <a:p>
            <a:pPr rtl="0"/>
            <a:r>
              <a:rPr lang="es-419" sz="1800" dirty="0"/>
              <a:t>Prevenir el dolor de espalda manteniendo el cuerpo activo, como por ejemplo haciendo estiramientos</a:t>
            </a:r>
          </a:p>
          <a:p>
            <a:pPr marL="468000" lvl="1" rtl="0"/>
            <a:r>
              <a:rPr lang="es-419" sz="1600" dirty="0"/>
              <a:t>Puede prevenir el dolor de espalda estirando regularmente, no sólo antes de empezar a trabajar.</a:t>
            </a:r>
            <a:endParaRPr lang="en-US" altLang="ja-JP" sz="1600" dirty="0"/>
          </a:p>
        </p:txBody>
      </p:sp>
      <p:sp>
        <p:nvSpPr>
          <p:cNvPr id="7" name="角丸四角形 6"/>
          <p:cNvSpPr/>
          <p:nvPr/>
        </p:nvSpPr>
        <p:spPr>
          <a:xfrm>
            <a:off x="432000" y="4911039"/>
            <a:ext cx="8460000" cy="1685961"/>
          </a:xfrm>
          <a:prstGeom prst="round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r>
              <a:rPr lang="es-419" sz="14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[Estudio de caso]</a:t>
            </a:r>
          </a:p>
          <a:p>
            <a:pPr rtl="0"/>
            <a:r>
              <a:rPr lang="es-419"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El guardia trató de recoger un objeto en el suelo después de estar de pie durante mucho tiempo por sus tareas de seguridad, pero el objeto era más pesado de lo esperado y su espalda no estaba bien doblada, lo que provocó que le doliera de repente la espalda y no pudiera moverse.</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124449151"/>
              </p:ext>
            </p:extLst>
          </p:nvPr>
        </p:nvGraphicFramePr>
        <p:xfrm>
          <a:off x="1524000" y="1893141"/>
          <a:ext cx="6096000" cy="2615859"/>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0000"/>
                    </a:ext>
                  </a:extLst>
                </a:gridCol>
              </a:tblGrid>
              <a:tr h="0">
                <a:tc>
                  <a:txBody>
                    <a:bodyPr/>
                    <a:lstStyle/>
                    <a:p>
                      <a:pPr rtl="0"/>
                      <a:r>
                        <a:rPr lang="es-419"/>
                        <a:t>Practicar los estiramientos</a:t>
                      </a:r>
                      <a:endParaRPr kumimoji="1" lang="en-US" altLang="ja-JP"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2250099">
                <a:tc>
                  <a:txBody>
                    <a:bodyPr/>
                    <a:lstStyle/>
                    <a:p>
                      <a:pPr rtl="0"/>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10" name="角丸四角形 9"/>
          <p:cNvSpPr/>
          <p:nvPr/>
        </p:nvSpPr>
        <p:spPr>
          <a:xfrm>
            <a:off x="4793422" y="2822550"/>
            <a:ext cx="2658578" cy="132645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es-419" sz="1100" b="1" dirty="0">
                <a:solidFill>
                  <a:schemeClr val="accent5">
                    <a:lumMod val="50000"/>
                  </a:schemeClr>
                </a:solidFill>
                <a:latin typeface="Meiryo UI" panose="020B0604030504040204" pitchFamily="50" charset="-128"/>
                <a:ea typeface="Meiryo UI" panose="020B0604030504040204" pitchFamily="50" charset="-128"/>
              </a:rPr>
              <a:t>Puede prevenir el dolor de espalda fortaleciendo los músculos que sostienen la parte baja de la espalda, como los abdominales y los de la espalda, así como manteniendo los músculos flexibles.</a:t>
            </a:r>
            <a:endParaRPr kumimoji="1" lang="ja-JP" altLang="en-US" sz="1100" b="1" dirty="0">
              <a:solidFill>
                <a:schemeClr val="accent5">
                  <a:lumMod val="50000"/>
                </a:schemeClr>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p:txBody>
          <a:bodyPr rtlCol="0"/>
          <a:lstStyle/>
          <a:p>
            <a:pPr rtl="0"/>
            <a:fld id="{1228868F-0BF5-4F87-8A94-00DF56ADA4E5}" type="slidenum">
              <a:rPr kumimoji="1" lang="ja-JP" altLang="en-US" sz="1050" smtClean="0"/>
              <a:t>23</a:t>
            </a:fld>
            <a:endParaRPr kumimoji="1" lang="ja-JP" altLang="en-US" sz="1050"/>
          </a:p>
        </p:txBody>
      </p:sp>
    </p:spTree>
    <p:extLst>
      <p:ext uri="{BB962C8B-B14F-4D97-AF65-F5344CB8AC3E}">
        <p14:creationId xmlns:p14="http://schemas.microsoft.com/office/powerpoint/2010/main" val="34782529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536167" y="1100286"/>
            <a:ext cx="8499834" cy="45671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419" sz="2400" b="1">
                <a:solidFill>
                  <a:schemeClr val="tx1"/>
                </a:solidFill>
                <a:latin typeface="Meiryo UI" panose="020B0604030504040204" pitchFamily="50" charset="-128"/>
                <a:ea typeface="Meiryo UI" panose="020B0604030504040204" pitchFamily="50" charset="-128"/>
                <a:cs typeface="Meiryo UI" panose="020B0604030504040204" pitchFamily="50" charset="-128"/>
              </a:rPr>
              <a:t>Puntos clave para la prevención de accidentes: Golpes de calor</a:t>
            </a:r>
            <a:endParaRPr kumimoji="1"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254976" y="710325"/>
            <a:ext cx="8853023" cy="6102675"/>
          </a:xfrm>
        </p:spPr>
        <p:txBody>
          <a:bodyPr rtlCol="0">
            <a:normAutofit/>
          </a:bodyPr>
          <a:lstStyle/>
          <a:p>
            <a:pPr rtl="0"/>
            <a:r>
              <a:rPr lang="es-419" sz="1800"/>
              <a:t>Reponer regularmente el agua y la sal, y tomar descansos</a:t>
            </a:r>
          </a:p>
          <a:p>
            <a:pPr marL="468000" lvl="1" rtl="0"/>
            <a:r>
              <a:rPr lang="es-419" sz="1600"/>
              <a:t>Reponga el agua y la sal incluso antes de empezar a trabajar, y tome descansos frecuentes, además de tomar bebidas deportivas con regularidad.</a:t>
            </a:r>
            <a:endParaRPr lang="en-US" altLang="ja-JP" sz="1600" dirty="0"/>
          </a:p>
        </p:txBody>
      </p:sp>
      <p:sp>
        <p:nvSpPr>
          <p:cNvPr id="7" name="強調線吹き出し 2 (枠付き) 6"/>
          <p:cNvSpPr/>
          <p:nvPr/>
        </p:nvSpPr>
        <p:spPr>
          <a:xfrm flipH="1">
            <a:off x="254976" y="1845000"/>
            <a:ext cx="3741024" cy="1296000"/>
          </a:xfrm>
          <a:prstGeom prst="accentBorderCallout2">
            <a:avLst>
              <a:gd name="adj1" fmla="val 25239"/>
              <a:gd name="adj2" fmla="val -1704"/>
              <a:gd name="adj3" fmla="val 25239"/>
              <a:gd name="adj4" fmla="val -7434"/>
              <a:gd name="adj5" fmla="val 50480"/>
              <a:gd name="adj6" fmla="val -18935"/>
            </a:avLst>
          </a:prstGeom>
          <a:solidFill>
            <a:schemeClr val="accent4">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rtl="0">
              <a:buFont typeface="Wingdings" panose="05000000000000000000" pitchFamily="2" charset="2"/>
              <a:buChar char="n"/>
            </a:pPr>
            <a:r>
              <a:rPr lang="es-419" sz="120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Además de agua, también debe tomar sal (sodio).</a:t>
            </a:r>
          </a:p>
          <a:p>
            <a:pPr marL="285750" indent="-285750" rtl="0">
              <a:buFont typeface="Wingdings" panose="05000000000000000000" pitchFamily="2" charset="2"/>
              <a:buChar char="n"/>
            </a:pPr>
            <a:r>
              <a:rPr lang="es-419" sz="120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Tenga a la mano y disponible en todo momento un suministro de bebidas deportivas y dulces de sal.</a:t>
            </a:r>
          </a:p>
        </p:txBody>
      </p:sp>
      <p:sp>
        <p:nvSpPr>
          <p:cNvPr id="8" name="強調線吹き出し 2 (枠付き) 7"/>
          <p:cNvSpPr/>
          <p:nvPr/>
        </p:nvSpPr>
        <p:spPr>
          <a:xfrm>
            <a:off x="4284000" y="3501000"/>
            <a:ext cx="3622192" cy="1296000"/>
          </a:xfrm>
          <a:prstGeom prst="accentBorderCallout2">
            <a:avLst>
              <a:gd name="adj1" fmla="val 25239"/>
              <a:gd name="adj2" fmla="val -1704"/>
              <a:gd name="adj3" fmla="val 25239"/>
              <a:gd name="adj4" fmla="val -7434"/>
              <a:gd name="adj5" fmla="val 50480"/>
              <a:gd name="adj6" fmla="val -18935"/>
            </a:avLst>
          </a:prstGeom>
          <a:solidFill>
            <a:schemeClr val="accent4">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rtl="0">
              <a:buFont typeface="Wingdings" panose="05000000000000000000" pitchFamily="2" charset="2"/>
              <a:buChar char="n"/>
            </a:pPr>
            <a:r>
              <a:rPr lang="es-419" sz="120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Tome descansos en una habitación fresca.</a:t>
            </a:r>
            <a:endParaRPr lang="en-US" altLang="ja-JP" sz="12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rtl="0">
              <a:buFont typeface="Wingdings" panose="05000000000000000000" pitchFamily="2" charset="2"/>
              <a:buChar char="n"/>
            </a:pPr>
            <a:r>
              <a:rPr lang="es-419" sz="120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Durante el descanso, refresque la superficie del cuerpo, la cabeza y las extremidades, y reponga agua y sal.</a:t>
            </a:r>
          </a:p>
        </p:txBody>
      </p:sp>
      <p:pic>
        <p:nvPicPr>
          <p:cNvPr id="4" name="図 3"/>
          <p:cNvPicPr>
            <a:picLocks noChangeAspect="1"/>
          </p:cNvPicPr>
          <p:nvPr/>
        </p:nvPicPr>
        <p:blipFill>
          <a:blip r:embed="rId2"/>
          <a:stretch>
            <a:fillRect/>
          </a:stretch>
        </p:blipFill>
        <p:spPr>
          <a:xfrm>
            <a:off x="5580000" y="1836208"/>
            <a:ext cx="1400185" cy="1543061"/>
          </a:xfrm>
          <a:prstGeom prst="rect">
            <a:avLst/>
          </a:prstGeom>
        </p:spPr>
      </p:pic>
      <p:pic>
        <p:nvPicPr>
          <p:cNvPr id="5" name="図 4"/>
          <p:cNvPicPr>
            <a:picLocks noChangeAspect="1"/>
          </p:cNvPicPr>
          <p:nvPr/>
        </p:nvPicPr>
        <p:blipFill>
          <a:blip r:embed="rId3"/>
          <a:stretch>
            <a:fillRect/>
          </a:stretch>
        </p:blipFill>
        <p:spPr>
          <a:xfrm>
            <a:off x="1620000" y="3645000"/>
            <a:ext cx="1757375" cy="1466861"/>
          </a:xfrm>
          <a:prstGeom prst="rect">
            <a:avLst/>
          </a:prstGeom>
        </p:spPr>
      </p:pic>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z="1050" smtClean="0"/>
              <a:t>24</a:t>
            </a:fld>
            <a:endParaRPr kumimoji="1" lang="ja-JP" altLang="en-US" sz="1050"/>
          </a:p>
        </p:txBody>
      </p:sp>
    </p:spTree>
    <p:extLst>
      <p:ext uri="{BB962C8B-B14F-4D97-AF65-F5344CB8AC3E}">
        <p14:creationId xmlns:p14="http://schemas.microsoft.com/office/powerpoint/2010/main" val="14174487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536167" y="3069001"/>
            <a:ext cx="8499834" cy="2592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endParaRPr>
          </a:p>
        </p:txBody>
      </p:sp>
      <p:sp>
        <p:nvSpPr>
          <p:cNvPr id="9" name="正方形/長方形 8"/>
          <p:cNvSpPr/>
          <p:nvPr/>
        </p:nvSpPr>
        <p:spPr>
          <a:xfrm>
            <a:off x="536167" y="981000"/>
            <a:ext cx="8499834" cy="1800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419" sz="2400" b="1">
                <a:solidFill>
                  <a:schemeClr val="tx1"/>
                </a:solidFill>
                <a:latin typeface="Meiryo UI" panose="020B0604030504040204" pitchFamily="50" charset="-128"/>
                <a:ea typeface="Meiryo UI" panose="020B0604030504040204" pitchFamily="50" charset="-128"/>
                <a:cs typeface="Meiryo UI" panose="020B0604030504040204" pitchFamily="50" charset="-128"/>
              </a:rPr>
              <a:t>Respuesta de emergencia en caso de golpe de calor</a:t>
            </a:r>
            <a:endParaRPr kumimoji="1"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295367" y="712345"/>
            <a:ext cx="8853023" cy="6102675"/>
          </a:xfrm>
        </p:spPr>
        <p:txBody>
          <a:bodyPr rtlCol="0">
            <a:normAutofit/>
          </a:bodyPr>
          <a:lstStyle/>
          <a:p>
            <a:pPr rtl="0"/>
            <a:r>
              <a:rPr lang="es-419" sz="1600" dirty="0"/>
              <a:t>Si sospecha que tiene un golpe de calor</a:t>
            </a:r>
          </a:p>
          <a:p>
            <a:pPr marL="696600" lvl="1" indent="-457200" rtl="0">
              <a:buFont typeface="+mj-ea"/>
              <a:buAutoNum type="circleNumDbPlain"/>
            </a:pPr>
            <a:r>
              <a:rPr lang="es-419" sz="1400" dirty="0"/>
              <a:t>Si suda mucho, se marea o se aturde, avise inmediatamente a sus compañeros o al director, vaya a un lugar fresco, reponga agua y sal y tome un descanso.</a:t>
            </a:r>
          </a:p>
          <a:p>
            <a:pPr marL="696600" lvl="1" indent="-457200" rtl="0">
              <a:buFont typeface="+mj-ea"/>
              <a:buAutoNum type="circleNumDbPlain"/>
            </a:pPr>
            <a:r>
              <a:rPr lang="es-419" sz="1400" dirty="0"/>
              <a:t>Si los síntomas persisten (o empeoran), informe a sus compañeros o a su jefe y pídales que se pongan en contacto con una institución médica inmediatamente.</a:t>
            </a:r>
          </a:p>
          <a:p>
            <a:pPr marL="696600" lvl="1" indent="-457200" rtl="0">
              <a:buFont typeface="+mj-ea"/>
              <a:buAutoNum type="circleNumDbPlain"/>
            </a:pPr>
            <a:r>
              <a:rPr lang="es-419" sz="1400" dirty="0"/>
              <a:t>Se han dado casos de personas que han sufrido un colapso de camino a casa o después de volver a ella, aunque los síntomas hayan remitido tras un descanso, por lo que es aconsejable esperar después del trabajo hasta que el cuerpo alcance la temperatura normal y se estabilice antes de volver a casa.</a:t>
            </a:r>
            <a:endParaRPr lang="en-US" altLang="ja-JP" sz="1400" dirty="0"/>
          </a:p>
          <a:p>
            <a:pPr rtl="0"/>
            <a:r>
              <a:rPr lang="es-419" sz="1600" dirty="0"/>
              <a:t>Si sospecha que su compañero tiene un golpe de calor</a:t>
            </a:r>
          </a:p>
          <a:p>
            <a:pPr marL="696600" lvl="1" indent="-457200" rtl="0">
              <a:buFont typeface="+mj-ea"/>
              <a:buAutoNum type="circleNumDbPlain"/>
            </a:pPr>
            <a:r>
              <a:rPr lang="es-419" sz="1400" dirty="0"/>
              <a:t>Si su compañero se pone rojo, se tambalea o se comporta de forma inusual, llámele inmediatamente, llévelo a un lugar más fresco, dele agua y sal, y haga que se tome un descanso (avise también a los demás compañeros y al jefe, y no lo deje solo hasta que se recupere).</a:t>
            </a:r>
          </a:p>
          <a:p>
            <a:pPr marL="696600" lvl="1" indent="-457200" rtl="0">
              <a:buFont typeface="+mj-ea"/>
              <a:buAutoNum type="circleNumDbPlain"/>
            </a:pPr>
            <a:r>
              <a:rPr lang="es-419" sz="1400" dirty="0"/>
              <a:t>Si se colapsa, tome medidas como ponerse en contacto con una institución médica, según el folleto de prevención de golpes de calor como referencia.</a:t>
            </a:r>
          </a:p>
          <a:p>
            <a:pPr marL="696600" lvl="1" indent="-457200" rtl="0">
              <a:buFont typeface="+mj-ea"/>
              <a:buAutoNum type="circleNumDbPlain"/>
            </a:pPr>
            <a:r>
              <a:rPr lang="es-419" sz="1400" dirty="0"/>
              <a:t>Para responder a las emergencias sin problemas, es importante practicar los simulacros a diario para poder responder a las emergencias sin demora. Antes de empezar a trabajar, asegúrese de saber </a:t>
            </a:r>
            <a:r>
              <a:rPr lang="es-419" sz="1400" u="sng" dirty="0"/>
              <a:t>a quién debe informar</a:t>
            </a:r>
            <a:r>
              <a:rPr lang="es-419" sz="1400" dirty="0"/>
              <a:t>, </a:t>
            </a:r>
            <a:r>
              <a:rPr lang="es-419" sz="1400" u="sng" dirty="0"/>
              <a:t>la información de contacto de las instituciones médicas y otros contactos relevantes,</a:t>
            </a:r>
            <a:r>
              <a:rPr lang="es-419" sz="1400" dirty="0"/>
              <a:t> y la </a:t>
            </a:r>
            <a:r>
              <a:rPr lang="es-419" sz="1400" u="sng" dirty="0"/>
              <a:t>ubicación de las áreas de descanso y de almacenamiento de bebidas deportivas</a:t>
            </a:r>
            <a:r>
              <a:rPr lang="es-419" sz="1400" dirty="0"/>
              <a:t>.</a:t>
            </a:r>
          </a:p>
          <a:p>
            <a:pPr rtl="0"/>
            <a:endParaRPr lang="en-US" altLang="ja-JP" sz="1600" dirty="0"/>
          </a:p>
        </p:txBody>
      </p:sp>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z="1050" smtClean="0"/>
              <a:t>25</a:t>
            </a:fld>
            <a:endParaRPr kumimoji="1" lang="ja-JP" altLang="en-US" sz="1050"/>
          </a:p>
        </p:txBody>
      </p:sp>
    </p:spTree>
    <p:extLst>
      <p:ext uri="{BB962C8B-B14F-4D97-AF65-F5344CB8AC3E}">
        <p14:creationId xmlns:p14="http://schemas.microsoft.com/office/powerpoint/2010/main" val="31761272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540000" y="5313458"/>
            <a:ext cx="8499834" cy="36512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200">
              <a:solidFill>
                <a:schemeClr val="tx1"/>
              </a:solidFill>
            </a:endParaRPr>
          </a:p>
        </p:txBody>
      </p:sp>
      <p:sp>
        <p:nvSpPr>
          <p:cNvPr id="11" name="正方形/長方形 10"/>
          <p:cNvSpPr/>
          <p:nvPr/>
        </p:nvSpPr>
        <p:spPr>
          <a:xfrm>
            <a:off x="540000" y="2178624"/>
            <a:ext cx="8499834" cy="43951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200">
              <a:solidFill>
                <a:schemeClr val="tx1"/>
              </a:solidFill>
            </a:endParaRPr>
          </a:p>
        </p:txBody>
      </p:sp>
      <p:sp>
        <p:nvSpPr>
          <p:cNvPr id="9" name="正方形/長方形 8"/>
          <p:cNvSpPr/>
          <p:nvPr/>
        </p:nvSpPr>
        <p:spPr>
          <a:xfrm>
            <a:off x="536167" y="1100286"/>
            <a:ext cx="8499834" cy="648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200">
              <a:solidFill>
                <a:schemeClr val="tx1"/>
              </a:solidFill>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419"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Puntos clave para la prevención de accidentes: Caídas</a:t>
            </a:r>
            <a:endParaRPr kumimoji="1"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324431" y="810887"/>
            <a:ext cx="8853023" cy="6102675"/>
          </a:xfrm>
        </p:spPr>
        <p:txBody>
          <a:bodyPr rtlCol="0">
            <a:normAutofit/>
          </a:bodyPr>
          <a:lstStyle/>
          <a:p>
            <a:pPr rtl="0"/>
            <a:r>
              <a:rPr lang="es-419" sz="1600" dirty="0"/>
              <a:t>Compruebe las rutas y los pasos de las patrullas mientras haya luz</a:t>
            </a:r>
          </a:p>
          <a:p>
            <a:pPr marL="468000" lvl="1" rtl="0"/>
            <a:r>
              <a:rPr lang="es-419" sz="1400" dirty="0"/>
              <a:t>Compruebe la ubicación de las escaleras, los escalones, las zonas resbaladizas, etc., mientras haya luz, y si existe riesgo de caída, comparta dicha información con los demás para eliminar el peligro.</a:t>
            </a:r>
            <a:endParaRPr lang="en-US" altLang="ja-JP" sz="1400" dirty="0"/>
          </a:p>
          <a:p>
            <a:pPr marL="10800" rtl="0"/>
            <a:r>
              <a:rPr lang="es-419" sz="1600" dirty="0"/>
              <a:t>Asegurar el pie de las escaleras de mano</a:t>
            </a:r>
            <a:endParaRPr lang="en-US" altLang="ja-JP" sz="1600" dirty="0"/>
          </a:p>
          <a:p>
            <a:pPr marL="468000" lvl="1" rtl="0"/>
            <a:r>
              <a:rPr lang="es-419" sz="1400" dirty="0"/>
              <a:t>Cuando se utilizan escaleras de mano u otros equipos para trabajar en altura, el riesgo de caerse de las mismas, o de que las escaleras se caigan, aumenta si no se aseguran los pies.</a:t>
            </a:r>
            <a:endParaRPr lang="en-US" altLang="ja-JP" sz="1400" dirty="0"/>
          </a:p>
          <a:p>
            <a:pPr marL="468000" lvl="1" rtl="0"/>
            <a:endParaRPr lang="en-US" altLang="ja-JP" sz="1400" dirty="0"/>
          </a:p>
          <a:p>
            <a:pPr marL="468000" lvl="1" rtl="0"/>
            <a:endParaRPr lang="en-US" altLang="ja-JP" sz="1400" dirty="0"/>
          </a:p>
          <a:p>
            <a:pPr marL="468000" lvl="1" rtl="0"/>
            <a:endParaRPr lang="en-US" altLang="ja-JP" sz="1400" dirty="0"/>
          </a:p>
          <a:p>
            <a:pPr marL="468000" lvl="1" rtl="0"/>
            <a:endParaRPr lang="en-US" altLang="ja-JP" sz="1400" dirty="0"/>
          </a:p>
          <a:p>
            <a:pPr marL="468000" lvl="1" rtl="0"/>
            <a:endParaRPr lang="en-US" altLang="ja-JP" sz="1400" dirty="0"/>
          </a:p>
          <a:p>
            <a:pPr marL="468000" lvl="1" rtl="0"/>
            <a:endParaRPr lang="en-US" altLang="ja-JP" sz="1400" dirty="0"/>
          </a:p>
          <a:p>
            <a:pPr marL="10800" rtl="0"/>
            <a:endParaRPr lang="es-419" sz="1600" dirty="0"/>
          </a:p>
          <a:p>
            <a:pPr marL="10800" rtl="0"/>
            <a:endParaRPr lang="es-419" sz="1600" dirty="0"/>
          </a:p>
          <a:p>
            <a:pPr marL="10800" rtl="0"/>
            <a:r>
              <a:rPr lang="es-419" sz="1600" dirty="0"/>
              <a:t>No se suba a ascensores, como los de los coches, que no están diseñados para transportar personas</a:t>
            </a:r>
            <a:endParaRPr lang="en-US" altLang="ja-JP" sz="1600" dirty="0"/>
          </a:p>
          <a:p>
            <a:pPr marL="468000" lvl="1" rtl="0"/>
            <a:r>
              <a:rPr lang="es-419" sz="1400" dirty="0"/>
              <a:t>Los ascensores son "sólo para carga", y no se permite montar en ellos por ningún motivo.</a:t>
            </a:r>
            <a:endParaRPr lang="en-US" altLang="ja-JP" sz="1400" dirty="0"/>
          </a:p>
        </p:txBody>
      </p:sp>
      <p:graphicFrame>
        <p:nvGraphicFramePr>
          <p:cNvPr id="10" name="表 9"/>
          <p:cNvGraphicFramePr>
            <a:graphicFrameLocks noGrp="1"/>
          </p:cNvGraphicFramePr>
          <p:nvPr>
            <p:extLst>
              <p:ext uri="{D42A27DB-BD31-4B8C-83A1-F6EECF244321}">
                <p14:modId xmlns:p14="http://schemas.microsoft.com/office/powerpoint/2010/main" val="2384159639"/>
              </p:ext>
            </p:extLst>
          </p:nvPr>
        </p:nvGraphicFramePr>
        <p:xfrm>
          <a:off x="460722" y="3112960"/>
          <a:ext cx="8460000" cy="1463040"/>
        </p:xfrm>
        <a:graphic>
          <a:graphicData uri="http://schemas.openxmlformats.org/drawingml/2006/table">
            <a:tbl>
              <a:tblPr firstRow="1" bandRow="1">
                <a:tableStyleId>{5C22544A-7EE6-4342-B048-85BDC9FD1C3A}</a:tableStyleId>
              </a:tblPr>
              <a:tblGrid>
                <a:gridCol w="8460000">
                  <a:extLst>
                    <a:ext uri="{9D8B030D-6E8A-4147-A177-3AD203B41FA5}">
                      <a16:colId xmlns:a16="http://schemas.microsoft.com/office/drawing/2014/main" val="20000"/>
                    </a:ext>
                  </a:extLst>
                </a:gridCol>
              </a:tblGrid>
              <a:tr h="212358">
                <a:tc>
                  <a:txBody>
                    <a:bodyPr/>
                    <a:lstStyle/>
                    <a:p>
                      <a:pPr algn="ctr" rtl="0"/>
                      <a:r>
                        <a:rPr lang="es-419"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Precauciones al utilizar escaleras de mano y taburetes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849432">
                <a:tc>
                  <a:txBody>
                    <a:bodyPr/>
                    <a:lstStyle/>
                    <a:p>
                      <a:pPr marL="342900" indent="-342900" algn="l" rtl="0">
                        <a:buFont typeface="Wingdings" panose="05000000000000000000" pitchFamily="2" charset="2"/>
                        <a:buChar char="ü"/>
                      </a:pPr>
                      <a:r>
                        <a:rPr lang="es-419" sz="1200" dirty="0">
                          <a:latin typeface="Meiryo UI" panose="020B0604030504040204" pitchFamily="50" charset="-128"/>
                          <a:ea typeface="Meiryo UI" panose="020B0604030504040204" pitchFamily="50" charset="-128"/>
                          <a:cs typeface="Meiryo UI" panose="020B0604030504040204" pitchFamily="50" charset="-128"/>
                        </a:rPr>
                        <a:t>Las escaleras y taburetes deben utilizarse sobre un suelo sólido, no sobre un suelo blando.</a:t>
                      </a:r>
                    </a:p>
                    <a:p>
                      <a:pPr marL="342900" indent="-342900" algn="l" rtl="0">
                        <a:buFont typeface="Wingdings" panose="05000000000000000000" pitchFamily="2" charset="2"/>
                        <a:buChar char="ü"/>
                      </a:pPr>
                      <a:r>
                        <a:rPr lang="es-419" sz="1200" dirty="0">
                          <a:latin typeface="Meiryo UI" panose="020B0604030504040204" pitchFamily="50" charset="-128"/>
                          <a:ea typeface="Meiryo UI" panose="020B0604030504040204" pitchFamily="50" charset="-128"/>
                          <a:cs typeface="Meiryo UI" panose="020B0604030504040204" pitchFamily="50" charset="-128"/>
                        </a:rPr>
                        <a:t>El seguro para evitar que la escalera de mano se abra debe aplicarse correctamente antes de su uso.</a:t>
                      </a:r>
                    </a:p>
                    <a:p>
                      <a:pPr marL="342900" indent="-342900" algn="l" rtl="0">
                        <a:buFont typeface="Wingdings" panose="05000000000000000000" pitchFamily="2" charset="2"/>
                        <a:buChar char="ü"/>
                      </a:pPr>
                      <a:r>
                        <a:rPr lang="es-419" sz="1200" dirty="0">
                          <a:latin typeface="Meiryo UI" panose="020B0604030504040204" pitchFamily="50" charset="-128"/>
                          <a:ea typeface="Meiryo UI" panose="020B0604030504040204" pitchFamily="50" charset="-128"/>
                          <a:cs typeface="Meiryo UI" panose="020B0604030504040204" pitchFamily="50" charset="-128"/>
                        </a:rPr>
                        <a:t>Evite subirse a la parte superior de una escalera de mano o ponerse a horcajadas sobre ella.</a:t>
                      </a:r>
                    </a:p>
                    <a:p>
                      <a:pPr marL="342900" indent="-342900" algn="l" rtl="0">
                        <a:buFont typeface="Wingdings" panose="05000000000000000000" pitchFamily="2" charset="2"/>
                        <a:buChar char="ü"/>
                      </a:pPr>
                      <a:r>
                        <a:rPr lang="es-419" sz="1200" dirty="0">
                          <a:latin typeface="Meiryo UI" panose="020B0604030504040204" pitchFamily="50" charset="-128"/>
                          <a:ea typeface="Meiryo UI" panose="020B0604030504040204" pitchFamily="50" charset="-128"/>
                          <a:cs typeface="Meiryo UI" panose="020B0604030504040204" pitchFamily="50" charset="-128"/>
                        </a:rPr>
                        <a:t>No utilice escaleras de mano que presenten daños en zonas como el seguro o las tapas de los extremos (pies de la escalera), o escalones deformados y otros equipos dañados relevantes, y sustitúyalos según corresponda.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z="1000" smtClean="0"/>
              <a:t>26</a:t>
            </a:fld>
            <a:endParaRPr kumimoji="1" lang="ja-JP" altLang="en-US" sz="1000"/>
          </a:p>
        </p:txBody>
      </p:sp>
    </p:spTree>
    <p:extLst>
      <p:ext uri="{BB962C8B-B14F-4D97-AF65-F5344CB8AC3E}">
        <p14:creationId xmlns:p14="http://schemas.microsoft.com/office/powerpoint/2010/main" val="17985213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540000" y="2995724"/>
            <a:ext cx="8499834" cy="54025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200">
              <a:solidFill>
                <a:schemeClr val="tx1"/>
              </a:solidFill>
            </a:endParaRPr>
          </a:p>
        </p:txBody>
      </p:sp>
      <p:sp>
        <p:nvSpPr>
          <p:cNvPr id="11" name="正方形/長方形 10"/>
          <p:cNvSpPr/>
          <p:nvPr/>
        </p:nvSpPr>
        <p:spPr>
          <a:xfrm>
            <a:off x="540000" y="1759416"/>
            <a:ext cx="8499834" cy="73358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200">
              <a:solidFill>
                <a:schemeClr val="tx1"/>
              </a:solidFill>
            </a:endParaRPr>
          </a:p>
        </p:txBody>
      </p:sp>
      <p:sp>
        <p:nvSpPr>
          <p:cNvPr id="9" name="正方形/長方形 8"/>
          <p:cNvSpPr/>
          <p:nvPr/>
        </p:nvSpPr>
        <p:spPr>
          <a:xfrm>
            <a:off x="536167" y="920130"/>
            <a:ext cx="8499834" cy="61215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200">
              <a:solidFill>
                <a:schemeClr val="tx1"/>
              </a:solidFill>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419"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Puntos clave para la prevención de accidentes: Quedarse atascado</a:t>
            </a:r>
            <a:endParaRPr kumimoji="1"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324431" y="696894"/>
            <a:ext cx="8853023" cy="6102675"/>
          </a:xfrm>
        </p:spPr>
        <p:txBody>
          <a:bodyPr rtlCol="0">
            <a:normAutofit/>
          </a:bodyPr>
          <a:lstStyle/>
          <a:p>
            <a:pPr rtl="0"/>
            <a:r>
              <a:rPr lang="es-419" sz="1600" dirty="0"/>
              <a:t>Ponerse a la vista de los conductores</a:t>
            </a:r>
          </a:p>
          <a:p>
            <a:pPr marL="468000" lvl="1" rtl="0"/>
            <a:r>
              <a:rPr lang="es-419" sz="1400" dirty="0"/>
              <a:t>Si el guardia de seguridad se sitúa en el punto ciego de un conductor, éste puede iniciar la marcha sin darse cuenta del guardia.</a:t>
            </a:r>
            <a:endParaRPr lang="en-US" altLang="ja-JP" sz="1400" dirty="0"/>
          </a:p>
          <a:p>
            <a:pPr marL="10800" rtl="0"/>
            <a:r>
              <a:rPr lang="es-419" sz="1600" dirty="0"/>
              <a:t>Comprobar los rangos de funcionamiento de los ascensores y vehículos especiales</a:t>
            </a:r>
            <a:endParaRPr lang="en-US" altLang="ja-JP" sz="1600" dirty="0"/>
          </a:p>
          <a:p>
            <a:pPr marL="468000" lvl="1" rtl="0"/>
            <a:r>
              <a:rPr lang="es-419" sz="1400" dirty="0"/>
              <a:t>Compruebe el movimiento de los vehículos especiales, como los ascensores y las palas de arrastre (por ejemplo, el movimiento hacia arriba y hacia abajo, el alcance del giro de la pala) y mantenga una distancia de seguridad.</a:t>
            </a:r>
            <a:endParaRPr lang="en-US" altLang="ja-JP" sz="1400" dirty="0"/>
          </a:p>
          <a:p>
            <a:pPr marL="10800" rtl="0"/>
            <a:r>
              <a:rPr lang="es-419" sz="1600" dirty="0"/>
              <a:t>Entender el mecanismo de la puerta para evitar que queden atascadas las manos y los dedos</a:t>
            </a:r>
            <a:endParaRPr lang="en-US" altLang="ja-JP" sz="1600" dirty="0"/>
          </a:p>
          <a:p>
            <a:pPr marL="468000" lvl="1" rtl="0"/>
            <a:r>
              <a:rPr lang="es-419" sz="1400" dirty="0"/>
              <a:t>Comprender el sentido de apertura y cierre de la puerta, el mecanismo de las puertas automáticas, etc.</a:t>
            </a:r>
            <a:endParaRPr lang="en-US" altLang="ja-JP" sz="1400" dirty="0"/>
          </a:p>
        </p:txBody>
      </p:sp>
      <p:sp>
        <p:nvSpPr>
          <p:cNvPr id="8" name="角丸四角形 7"/>
          <p:cNvSpPr/>
          <p:nvPr/>
        </p:nvSpPr>
        <p:spPr>
          <a:xfrm>
            <a:off x="432000" y="3789000"/>
            <a:ext cx="8460000" cy="1296000"/>
          </a:xfrm>
          <a:prstGeom prst="round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r>
              <a:rPr lang="es-419" sz="120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[Estudio de caso]</a:t>
            </a:r>
          </a:p>
          <a:p>
            <a:pPr rtl="0"/>
            <a:r>
              <a:rPr lang="es-419" sz="1600">
                <a:solidFill>
                  <a:schemeClr val="tx1"/>
                </a:solidFill>
                <a:latin typeface="Meiryo UI" panose="020B0604030504040204" pitchFamily="50" charset="-128"/>
                <a:ea typeface="Meiryo UI" panose="020B0604030504040204" pitchFamily="50" charset="-128"/>
                <a:cs typeface="Meiryo UI" panose="020B0604030504040204" pitchFamily="50" charset="-128"/>
              </a:rPr>
              <a:t>Cuando el guardia trató de salir a patrullar, el fuerte viento le cerró de golpe la puerta, atrapando su mano.</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角丸四角形 12"/>
          <p:cNvSpPr/>
          <p:nvPr/>
        </p:nvSpPr>
        <p:spPr>
          <a:xfrm>
            <a:off x="432000" y="5229000"/>
            <a:ext cx="8460000" cy="1296000"/>
          </a:xfrm>
          <a:prstGeom prst="round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r>
              <a:rPr lang="es-419" sz="120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[Estudio de caso]</a:t>
            </a:r>
          </a:p>
          <a:p>
            <a:pPr rtl="0"/>
            <a:r>
              <a:rPr lang="es-419" sz="1600">
                <a:solidFill>
                  <a:schemeClr val="tx1"/>
                </a:solidFill>
                <a:latin typeface="Meiryo UI" panose="020B0604030504040204" pitchFamily="50" charset="-128"/>
                <a:ea typeface="Meiryo UI" panose="020B0604030504040204" pitchFamily="50" charset="-128"/>
                <a:cs typeface="Meiryo UI" panose="020B0604030504040204" pitchFamily="50" charset="-128"/>
              </a:rPr>
              <a:t>Bajó el ascensor a pesar de que su pie estaba directamente debajo de este, lo que provocó que su pie quedara atrapado por el ascensor.</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z="1000" smtClean="0"/>
              <a:t>27</a:t>
            </a:fld>
            <a:endParaRPr kumimoji="1" lang="ja-JP" altLang="en-US" sz="1000"/>
          </a:p>
        </p:txBody>
      </p:sp>
    </p:spTree>
    <p:extLst>
      <p:ext uri="{BB962C8B-B14F-4D97-AF65-F5344CB8AC3E}">
        <p14:creationId xmlns:p14="http://schemas.microsoft.com/office/powerpoint/2010/main" val="9218754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540000" y="4823376"/>
            <a:ext cx="8499834" cy="432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endParaRPr>
          </a:p>
        </p:txBody>
      </p:sp>
      <p:sp>
        <p:nvSpPr>
          <p:cNvPr id="12" name="正方形/長方形 11"/>
          <p:cNvSpPr/>
          <p:nvPr/>
        </p:nvSpPr>
        <p:spPr>
          <a:xfrm>
            <a:off x="540000" y="3178092"/>
            <a:ext cx="8499834" cy="56653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endParaRPr>
          </a:p>
        </p:txBody>
      </p:sp>
      <p:sp>
        <p:nvSpPr>
          <p:cNvPr id="10" name="正方形/長方形 9"/>
          <p:cNvSpPr/>
          <p:nvPr/>
        </p:nvSpPr>
        <p:spPr>
          <a:xfrm>
            <a:off x="540000" y="2214468"/>
            <a:ext cx="8499834" cy="56653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endParaRPr>
          </a:p>
        </p:txBody>
      </p:sp>
      <p:sp>
        <p:nvSpPr>
          <p:cNvPr id="14" name="正方形/長方形 13"/>
          <p:cNvSpPr/>
          <p:nvPr/>
        </p:nvSpPr>
        <p:spPr>
          <a:xfrm>
            <a:off x="540000" y="1376844"/>
            <a:ext cx="8499834" cy="56653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419"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Puntos clave para la prevención de accidentes: Agresiones</a:t>
            </a:r>
            <a:endParaRPr kumimoji="1"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316353" y="693659"/>
            <a:ext cx="8853023" cy="6102675"/>
          </a:xfrm>
        </p:spPr>
        <p:txBody>
          <a:bodyPr rtlCol="0">
            <a:normAutofit/>
          </a:bodyPr>
          <a:lstStyle/>
          <a:p>
            <a:pPr marL="0" indent="0" rtl="0">
              <a:buNone/>
            </a:pPr>
            <a:r>
              <a:rPr lang="es-419" sz="1800" dirty="0"/>
              <a:t>[Respuesta a individuos sospechosos]</a:t>
            </a:r>
          </a:p>
          <a:p>
            <a:pPr rtl="0"/>
            <a:r>
              <a:rPr lang="es-419" sz="1800" dirty="0"/>
              <a:t>Hábleles con respeto y explíqueles con educación</a:t>
            </a:r>
          </a:p>
          <a:p>
            <a:pPr marL="468000" lvl="1" rtl="0"/>
            <a:r>
              <a:rPr lang="es-419" sz="1600" dirty="0"/>
              <a:t>Puede evitar el conflicto estando atento a las emociones y sentimientos de la otra persona.</a:t>
            </a:r>
            <a:endParaRPr lang="en-US" altLang="ja-JP" sz="1600" dirty="0"/>
          </a:p>
          <a:p>
            <a:pPr marL="10800" rtl="0"/>
            <a:r>
              <a:rPr lang="es-419" sz="1800" dirty="0"/>
              <a:t>Mantener un espacio adecuado entre ellos</a:t>
            </a:r>
            <a:endParaRPr lang="en-US" altLang="ja-JP" sz="1800" dirty="0"/>
          </a:p>
          <a:p>
            <a:pPr marL="468000" lvl="1" rtl="0"/>
            <a:r>
              <a:rPr lang="es-419" sz="1600" dirty="0"/>
              <a:t>Para evitar el daño directo de individuos sospechosos, evite acercarse a ellos innecesariamente.</a:t>
            </a:r>
            <a:endParaRPr lang="en-US" altLang="ja-JP" sz="1600" dirty="0"/>
          </a:p>
          <a:p>
            <a:pPr marL="10800" rtl="0"/>
            <a:r>
              <a:rPr lang="es-419" sz="1800" dirty="0"/>
              <a:t>Si hay un individuo sospechoso, tratarlo en grupo</a:t>
            </a:r>
            <a:endParaRPr lang="en-US" altLang="ja-JP" sz="1800" dirty="0"/>
          </a:p>
          <a:p>
            <a:pPr marL="468000" lvl="1" rtl="0"/>
            <a:r>
              <a:rPr lang="es-419" sz="1600" dirty="0"/>
              <a:t>No responda solo a un individuo sospechoso, sino que forme un equipo de varias personas</a:t>
            </a:r>
            <a:endParaRPr lang="en-US" altLang="ja-JP" sz="1600" dirty="0"/>
          </a:p>
          <a:p>
            <a:pPr marL="0" indent="0" rtl="0">
              <a:buNone/>
            </a:pPr>
            <a:endParaRPr lang="en-US" altLang="ja-JP" sz="1800" dirty="0"/>
          </a:p>
          <a:p>
            <a:pPr marL="0" indent="0" rtl="0">
              <a:buNone/>
            </a:pPr>
            <a:r>
              <a:rPr lang="es-419" sz="1800" dirty="0"/>
              <a:t>[Tratar con abejas]</a:t>
            </a:r>
          </a:p>
          <a:p>
            <a:pPr marL="10800" rtl="0"/>
            <a:r>
              <a:rPr lang="es-419" sz="1800" dirty="0"/>
              <a:t>Evitar acercarse o estimularlas innecesariamente</a:t>
            </a:r>
            <a:endParaRPr lang="en-US" altLang="ja-JP" sz="1800" dirty="0"/>
          </a:p>
          <a:p>
            <a:pPr marL="468000" lvl="1" rtl="0"/>
            <a:r>
              <a:rPr lang="es-419" sz="1600" dirty="0"/>
              <a:t>Pida a un especialista que se encargue de ellas.</a:t>
            </a:r>
            <a:endParaRPr lang="en-US" altLang="ja-JP" sz="1600" dirty="0"/>
          </a:p>
        </p:txBody>
      </p:sp>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z="1050" smtClean="0"/>
              <a:t>28</a:t>
            </a:fld>
            <a:endParaRPr kumimoji="1" lang="ja-JP" altLang="en-US" sz="1050"/>
          </a:p>
        </p:txBody>
      </p:sp>
    </p:spTree>
    <p:extLst>
      <p:ext uri="{BB962C8B-B14F-4D97-AF65-F5344CB8AC3E}">
        <p14:creationId xmlns:p14="http://schemas.microsoft.com/office/powerpoint/2010/main" val="1542387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540000" y="5229000"/>
            <a:ext cx="8499834" cy="1080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endParaRPr>
          </a:p>
        </p:txBody>
      </p:sp>
      <p:sp>
        <p:nvSpPr>
          <p:cNvPr id="12" name="正方形/長方形 11"/>
          <p:cNvSpPr/>
          <p:nvPr/>
        </p:nvSpPr>
        <p:spPr>
          <a:xfrm>
            <a:off x="540000" y="3861001"/>
            <a:ext cx="8499834" cy="98456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endParaRPr>
          </a:p>
        </p:txBody>
      </p:sp>
      <p:sp>
        <p:nvSpPr>
          <p:cNvPr id="11" name="正方形/長方形 10"/>
          <p:cNvSpPr/>
          <p:nvPr/>
        </p:nvSpPr>
        <p:spPr>
          <a:xfrm>
            <a:off x="540000" y="1973961"/>
            <a:ext cx="8499834" cy="131103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endParaRPr>
          </a:p>
        </p:txBody>
      </p:sp>
      <p:sp>
        <p:nvSpPr>
          <p:cNvPr id="9" name="正方形/長方形 8"/>
          <p:cNvSpPr/>
          <p:nvPr/>
        </p:nvSpPr>
        <p:spPr>
          <a:xfrm>
            <a:off x="536167" y="1100286"/>
            <a:ext cx="8499834" cy="52871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419" sz="2400" b="1">
                <a:solidFill>
                  <a:schemeClr val="tx1"/>
                </a:solidFill>
                <a:latin typeface="Meiryo UI" panose="020B0604030504040204" pitchFamily="50" charset="-128"/>
                <a:ea typeface="Meiryo UI" panose="020B0604030504040204" pitchFamily="50" charset="-128"/>
                <a:cs typeface="Meiryo UI" panose="020B0604030504040204" pitchFamily="50" charset="-128"/>
              </a:rPr>
              <a:t>Puntos clave cuando se producen anomalías</a:t>
            </a:r>
            <a:endParaRPr kumimoji="1"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290977" y="767907"/>
            <a:ext cx="8853023" cy="6102675"/>
          </a:xfrm>
        </p:spPr>
        <p:txBody>
          <a:bodyPr rtlCol="0">
            <a:normAutofit/>
          </a:bodyPr>
          <a:lstStyle/>
          <a:p>
            <a:pPr rtl="0"/>
            <a:r>
              <a:rPr lang="es-419" sz="1800" dirty="0"/>
              <a:t>Contactar a las fuerzas policiales, etc.</a:t>
            </a:r>
          </a:p>
          <a:p>
            <a:pPr marL="468000" lvl="1" rtl="0"/>
            <a:r>
              <a:rPr lang="es-419" sz="1600" dirty="0"/>
              <a:t>Además de evaluar con calma la situación, evite la propagación de los daños y preste primeros auxilios y orientación a los heridos.</a:t>
            </a:r>
            <a:endParaRPr lang="en-US" altLang="ja-JP" sz="1600" dirty="0"/>
          </a:p>
          <a:p>
            <a:pPr marL="10800" rtl="0"/>
            <a:r>
              <a:rPr lang="es-419" sz="1800" dirty="0"/>
              <a:t>Preservar la escena</a:t>
            </a:r>
            <a:endParaRPr lang="en-US" altLang="ja-JP" sz="1800" dirty="0"/>
          </a:p>
          <a:p>
            <a:pPr marL="468000" lvl="1" rtl="0"/>
            <a:r>
              <a:rPr lang="es-419" sz="1600" dirty="0"/>
              <a:t>Hay muchas pruebas que han quedado atrás y que podrían haber sido la causa de crímenes o accidentes.</a:t>
            </a:r>
            <a:endParaRPr lang="en-US" altLang="ja-JP" sz="1600" dirty="0"/>
          </a:p>
          <a:p>
            <a:pPr marL="468000" lvl="1" rtl="0"/>
            <a:r>
              <a:rPr lang="es-419" sz="1600" dirty="0"/>
              <a:t>Haga todo lo posible por preservar el lugar de los hechos en su estado original y colabore con la policía y los bomberos en sus tareas, como la recolección de pruebas.</a:t>
            </a:r>
            <a:endParaRPr lang="en-US" altLang="ja-JP" sz="1600" dirty="0"/>
          </a:p>
          <a:p>
            <a:pPr marL="10800" rtl="0"/>
            <a:r>
              <a:rPr lang="es-419" sz="1800" dirty="0"/>
              <a:t>Realizar una resucitación de emergencia</a:t>
            </a:r>
            <a:endParaRPr lang="en-US" altLang="ja-JP" sz="1600" dirty="0"/>
          </a:p>
          <a:p>
            <a:pPr marL="10800" rtl="0"/>
            <a:r>
              <a:rPr lang="es-419" sz="1800" dirty="0"/>
              <a:t>Dirigir a la gente a evacuar</a:t>
            </a:r>
            <a:endParaRPr lang="en-US" altLang="ja-JP" sz="1800" dirty="0"/>
          </a:p>
          <a:p>
            <a:pPr marL="468000" lvl="1" rtl="0"/>
            <a:r>
              <a:rPr lang="es-419" sz="1600" dirty="0"/>
              <a:t>Dado que a los guardias de seguridad se les suele asignar la función de dirigir a la gente para que evacúe y extinga el fuego en una fase temprana, asegúrese de comprobar el plan de evacuación y haga los preparativos para dirigir a la gente para que evacúe.</a:t>
            </a:r>
            <a:endParaRPr lang="en-US" altLang="ja-JP" sz="1600" dirty="0"/>
          </a:p>
          <a:p>
            <a:pPr marL="10800" rtl="0"/>
            <a:r>
              <a:rPr lang="es-419" sz="1800" dirty="0"/>
              <a:t>Extinguir el fuego en una fase temprana</a:t>
            </a:r>
            <a:endParaRPr lang="en-US" altLang="ja-JP" sz="1800" dirty="0"/>
          </a:p>
          <a:p>
            <a:pPr marL="468000" lvl="1" rtl="0"/>
            <a:r>
              <a:rPr lang="es-419" sz="1600" dirty="0"/>
              <a:t>Cuando se descubre un incendio incipiente, es importante esforzarse para extinguirlo en sus primeras etapas, así como dirigir a la gente para que evacúe.</a:t>
            </a:r>
            <a:endParaRPr lang="en-US" altLang="ja-JP" sz="1600" dirty="0"/>
          </a:p>
          <a:p>
            <a:pPr marL="468000" lvl="1" rtl="0"/>
            <a:r>
              <a:rPr lang="es-419" sz="1600" dirty="0"/>
              <a:t>Sin embargo, si cree que está en peligro o si el fuego se ha extendido al techo, evacúe inmediatamente.</a:t>
            </a:r>
            <a:endParaRPr lang="en-US" altLang="ja-JP" sz="1600" dirty="0"/>
          </a:p>
        </p:txBody>
      </p:sp>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z="1050" smtClean="0"/>
              <a:t>29</a:t>
            </a:fld>
            <a:endParaRPr kumimoji="1" lang="ja-JP" altLang="en-US" sz="1050"/>
          </a:p>
        </p:txBody>
      </p:sp>
    </p:spTree>
    <p:extLst>
      <p:ext uri="{BB962C8B-B14F-4D97-AF65-F5344CB8AC3E}">
        <p14:creationId xmlns:p14="http://schemas.microsoft.com/office/powerpoint/2010/main" val="1243087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253333" y="4952621"/>
            <a:ext cx="8591081" cy="114972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a:solidFill>
                <a:schemeClr val="tx1"/>
              </a:solidFill>
            </a:endParaRPr>
          </a:p>
        </p:txBody>
      </p:sp>
      <p:sp>
        <p:nvSpPr>
          <p:cNvPr id="7" name="正方形/長方形 6"/>
          <p:cNvSpPr/>
          <p:nvPr/>
        </p:nvSpPr>
        <p:spPr>
          <a:xfrm>
            <a:off x="274853" y="3725238"/>
            <a:ext cx="8591081" cy="92776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a:solidFill>
                <a:schemeClr val="tx1"/>
              </a:solidFill>
            </a:endParaRPr>
          </a:p>
        </p:txBody>
      </p:sp>
      <p:sp>
        <p:nvSpPr>
          <p:cNvPr id="2" name="正方形/長方形 1"/>
          <p:cNvSpPr/>
          <p:nvPr/>
        </p:nvSpPr>
        <p:spPr>
          <a:xfrm>
            <a:off x="274854" y="1524756"/>
            <a:ext cx="5685024" cy="190086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a:solidFill>
                <a:schemeClr val="tx1"/>
              </a:solidFill>
            </a:endParaRPr>
          </a:p>
        </p:txBody>
      </p:sp>
      <p:sp>
        <p:nvSpPr>
          <p:cNvPr id="5" name="コンテンツ プレースホルダー 4"/>
          <p:cNvSpPr>
            <a:spLocks noGrp="1"/>
          </p:cNvSpPr>
          <p:nvPr>
            <p:ph idx="1"/>
          </p:nvPr>
        </p:nvSpPr>
        <p:spPr>
          <a:xfrm>
            <a:off x="299038" y="755658"/>
            <a:ext cx="8409520" cy="5976000"/>
          </a:xfrm>
        </p:spPr>
        <p:txBody>
          <a:bodyPr rtlCol="0">
            <a:noAutofit/>
          </a:bodyPr>
          <a:lstStyle/>
          <a:p>
            <a:pPr marL="0" indent="0" rtl="0">
              <a:buNone/>
            </a:pPr>
            <a:r>
              <a:rPr lang="es-419" sz="1400" dirty="0"/>
              <a:t>[Accidente de trabajo: Caso 2] </a:t>
            </a:r>
            <a:r>
              <a:rPr lang="es-419" sz="1400" b="1" dirty="0">
                <a:solidFill>
                  <a:srgbClr val="C00000"/>
                </a:solidFill>
              </a:rPr>
              <a:t>Un trabajador sufrió un golpe de calor mientras dirigía y organizaba los vehículos en un estacionamiento en la azotea bajo un sol abrasador</a:t>
            </a:r>
            <a:endParaRPr lang="en-US" altLang="ja-JP" sz="1400" b="1" dirty="0">
              <a:solidFill>
                <a:srgbClr val="C00000"/>
              </a:solidFill>
            </a:endParaRPr>
          </a:p>
          <a:p>
            <a:pPr marL="0" indent="0" rtl="0">
              <a:buNone/>
            </a:pPr>
            <a:r>
              <a:rPr lang="es-419" sz="1400" dirty="0"/>
              <a:t>1 ¿Cómo se produjo el accidente?</a:t>
            </a:r>
            <a:endParaRPr kumimoji="1" lang="en-US" altLang="ja-JP" sz="1400" dirty="0"/>
          </a:p>
          <a:p>
            <a:pPr rtl="0">
              <a:lnSpc>
                <a:spcPct val="50000"/>
              </a:lnSpc>
              <a:buFont typeface="Wingdings" panose="05000000000000000000" pitchFamily="2" charset="2"/>
              <a:buChar char="ü"/>
            </a:pPr>
            <a:r>
              <a:rPr lang="es-419" sz="1100" dirty="0">
                <a:solidFill>
                  <a:schemeClr val="tx1"/>
                </a:solidFill>
              </a:rPr>
              <a:t>Como guardia de seguridad, el trabajador C se encargaba de dirigir y </a:t>
            </a:r>
          </a:p>
          <a:p>
            <a:pPr marL="0" indent="0" rtl="0">
              <a:lnSpc>
                <a:spcPct val="50000"/>
              </a:lnSpc>
              <a:buNone/>
            </a:pPr>
            <a:r>
              <a:rPr lang="es-419" sz="1100" dirty="0">
                <a:solidFill>
                  <a:schemeClr val="tx1"/>
                </a:solidFill>
              </a:rPr>
              <a:t>organizar los vehículos en un estacionamiento en la azotea de un supermercado </a:t>
            </a:r>
          </a:p>
          <a:p>
            <a:pPr marL="0" indent="0" rtl="0">
              <a:lnSpc>
                <a:spcPct val="50000"/>
              </a:lnSpc>
              <a:buNone/>
            </a:pPr>
            <a:r>
              <a:rPr lang="es-419" sz="1100" dirty="0">
                <a:solidFill>
                  <a:schemeClr val="tx1"/>
                </a:solidFill>
              </a:rPr>
              <a:t>bajo un sol abrasador.</a:t>
            </a:r>
            <a:endParaRPr lang="en-US" altLang="ja-JP" sz="1100" dirty="0">
              <a:solidFill>
                <a:schemeClr val="tx1"/>
              </a:solidFill>
            </a:endParaRPr>
          </a:p>
          <a:p>
            <a:pPr rtl="0">
              <a:lnSpc>
                <a:spcPct val="50000"/>
              </a:lnSpc>
              <a:buFont typeface="Wingdings" panose="05000000000000000000" pitchFamily="2" charset="2"/>
              <a:buChar char="ü"/>
            </a:pPr>
            <a:r>
              <a:rPr lang="es-419" sz="1100" dirty="0">
                <a:solidFill>
                  <a:schemeClr val="tx1"/>
                </a:solidFill>
              </a:rPr>
              <a:t>En ese punto ya llevaba tres días consecutivos encargándose de la misma </a:t>
            </a:r>
          </a:p>
          <a:p>
            <a:pPr marL="0" indent="0" rtl="0">
              <a:lnSpc>
                <a:spcPct val="50000"/>
              </a:lnSpc>
              <a:buNone/>
            </a:pPr>
            <a:r>
              <a:rPr lang="es-419" sz="1100" dirty="0">
                <a:solidFill>
                  <a:schemeClr val="tx1"/>
                </a:solidFill>
              </a:rPr>
              <a:t>tarea, y aunque ese día se quejó con el director del sitio de que no se sentía bien,</a:t>
            </a:r>
          </a:p>
          <a:p>
            <a:pPr marL="0" indent="0" rtl="0">
              <a:lnSpc>
                <a:spcPct val="50000"/>
              </a:lnSpc>
              <a:buNone/>
            </a:pPr>
            <a:r>
              <a:rPr lang="es-419" sz="1100" dirty="0">
                <a:solidFill>
                  <a:schemeClr val="tx1"/>
                </a:solidFill>
              </a:rPr>
              <a:t>el trabajador C decidió que estaba bien y volvió a sus tareas.</a:t>
            </a:r>
            <a:endParaRPr lang="en-US" altLang="ja-JP" sz="1100" dirty="0">
              <a:solidFill>
                <a:schemeClr val="tx1"/>
              </a:solidFill>
            </a:endParaRPr>
          </a:p>
          <a:p>
            <a:pPr rtl="0">
              <a:lnSpc>
                <a:spcPct val="50000"/>
              </a:lnSpc>
              <a:buFont typeface="Wingdings" panose="05000000000000000000" pitchFamily="2" charset="2"/>
              <a:buChar char="ü"/>
            </a:pPr>
            <a:r>
              <a:rPr lang="es-419" sz="1100" dirty="0">
                <a:solidFill>
                  <a:schemeClr val="tx1"/>
                </a:solidFill>
              </a:rPr>
              <a:t>El director del sitio se dio cuenta de que el trabajador C no parecía estar bien </a:t>
            </a:r>
          </a:p>
          <a:p>
            <a:pPr marL="0" indent="0" rtl="0">
              <a:lnSpc>
                <a:spcPct val="50000"/>
              </a:lnSpc>
              <a:buNone/>
            </a:pPr>
            <a:r>
              <a:rPr lang="es-419" sz="1100" dirty="0">
                <a:solidFill>
                  <a:schemeClr val="tx1"/>
                </a:solidFill>
              </a:rPr>
              <a:t>y le ordenó que se tomara un descanso, pero entonces se encontró al trabajador</a:t>
            </a:r>
          </a:p>
          <a:p>
            <a:pPr marL="0" indent="0" rtl="0">
              <a:lnSpc>
                <a:spcPct val="50000"/>
              </a:lnSpc>
              <a:buNone/>
            </a:pPr>
            <a:r>
              <a:rPr lang="es-419" sz="1100" dirty="0">
                <a:solidFill>
                  <a:schemeClr val="tx1"/>
                </a:solidFill>
              </a:rPr>
              <a:t>tumbado en el suelo habiendo vomitado. Murió de un golpe de calor.</a:t>
            </a:r>
            <a:endParaRPr lang="en-US" altLang="ja-JP" sz="1100" dirty="0">
              <a:solidFill>
                <a:schemeClr val="tx1"/>
              </a:solidFill>
            </a:endParaRPr>
          </a:p>
          <a:p>
            <a:pPr marL="0" indent="0" rtl="0">
              <a:buNone/>
            </a:pPr>
            <a:r>
              <a:rPr lang="es-419" sz="1400" dirty="0"/>
              <a:t>2 Trabajo inseguro</a:t>
            </a:r>
            <a:endParaRPr kumimoji="1" lang="en-US" altLang="ja-JP" sz="1400" dirty="0"/>
          </a:p>
          <a:p>
            <a:pPr rtl="0">
              <a:lnSpc>
                <a:spcPct val="50000"/>
              </a:lnSpc>
              <a:buFont typeface="Wingdings" panose="05000000000000000000" pitchFamily="2" charset="2"/>
              <a:buChar char="ü"/>
            </a:pPr>
            <a:r>
              <a:rPr lang="es-419" sz="1100" dirty="0">
                <a:solidFill>
                  <a:schemeClr val="tx1"/>
                </a:solidFill>
              </a:rPr>
              <a:t>Su estado físico se había deteriorado por trabajar bajo el sol durante días consecutivos.</a:t>
            </a:r>
            <a:endParaRPr lang="en-US" altLang="ja-JP" sz="1100" dirty="0">
              <a:solidFill>
                <a:schemeClr val="tx1"/>
              </a:solidFill>
            </a:endParaRPr>
          </a:p>
          <a:p>
            <a:pPr rtl="0">
              <a:lnSpc>
                <a:spcPct val="50000"/>
              </a:lnSpc>
              <a:buFont typeface="Wingdings" panose="05000000000000000000" pitchFamily="2" charset="2"/>
              <a:buChar char="ü"/>
            </a:pPr>
            <a:r>
              <a:rPr lang="es-419" sz="1100" dirty="0">
                <a:solidFill>
                  <a:schemeClr val="tx1"/>
                </a:solidFill>
              </a:rPr>
              <a:t>Realizaba sus tareas sin asegurarse de que tuviera suficientes descansos.</a:t>
            </a:r>
            <a:endParaRPr lang="en-US" altLang="ja-JP" sz="1100" dirty="0">
              <a:solidFill>
                <a:schemeClr val="tx1"/>
              </a:solidFill>
            </a:endParaRPr>
          </a:p>
          <a:p>
            <a:pPr rtl="0">
              <a:lnSpc>
                <a:spcPct val="50000"/>
              </a:lnSpc>
              <a:buFont typeface="Wingdings" panose="05000000000000000000" pitchFamily="2" charset="2"/>
              <a:buChar char="ü"/>
            </a:pPr>
            <a:r>
              <a:rPr lang="es-419" sz="1100" dirty="0">
                <a:solidFill>
                  <a:schemeClr val="tx1"/>
                </a:solidFill>
              </a:rPr>
              <a:t>El director del sitio, al igual que el trabajador C, carecían de conocimientos sobre los golpes de calor y no tomaron </a:t>
            </a:r>
          </a:p>
          <a:p>
            <a:pPr marL="0" indent="0" rtl="0">
              <a:lnSpc>
                <a:spcPct val="50000"/>
              </a:lnSpc>
              <a:buNone/>
            </a:pPr>
            <a:r>
              <a:rPr lang="es-419" sz="1100" dirty="0">
                <a:solidFill>
                  <a:schemeClr val="tx1"/>
                </a:solidFill>
              </a:rPr>
              <a:t>las medidas adecuadas.</a:t>
            </a:r>
            <a:endParaRPr lang="en-US" altLang="ja-JP" sz="1100" dirty="0">
              <a:solidFill>
                <a:schemeClr val="tx1"/>
              </a:solidFill>
            </a:endParaRPr>
          </a:p>
          <a:p>
            <a:pPr marL="0" indent="0" rtl="0">
              <a:buNone/>
            </a:pPr>
            <a:r>
              <a:rPr lang="es-419" sz="1400" dirty="0"/>
              <a:t>3 ¿Qué se debe hacer para mantener la seguridad en el trabajo?</a:t>
            </a:r>
            <a:endParaRPr kumimoji="1" lang="en-US" altLang="ja-JP" sz="1400" dirty="0"/>
          </a:p>
          <a:p>
            <a:pPr rtl="0">
              <a:lnSpc>
                <a:spcPct val="50000"/>
              </a:lnSpc>
              <a:buFont typeface="Wingdings" panose="05000000000000000000" pitchFamily="2" charset="2"/>
              <a:buChar char="ü"/>
            </a:pPr>
            <a:r>
              <a:rPr lang="es-419" sz="1100" dirty="0">
                <a:solidFill>
                  <a:schemeClr val="tx1"/>
                </a:solidFill>
              </a:rPr>
              <a:t>Asegurar suficientes pausas, área de descanso y otras condiciones relevantes teniendo en cuenta las condiciones de </a:t>
            </a:r>
          </a:p>
          <a:p>
            <a:pPr marL="0" indent="0" rtl="0">
              <a:lnSpc>
                <a:spcPct val="50000"/>
              </a:lnSpc>
              <a:buNone/>
            </a:pPr>
            <a:r>
              <a:rPr lang="es-419" sz="1100" dirty="0">
                <a:solidFill>
                  <a:schemeClr val="tx1"/>
                </a:solidFill>
              </a:rPr>
              <a:t>salud de los trabajadores.</a:t>
            </a:r>
            <a:endParaRPr lang="en-US" altLang="ja-JP" sz="1100" dirty="0">
              <a:solidFill>
                <a:schemeClr val="tx1"/>
              </a:solidFill>
            </a:endParaRPr>
          </a:p>
          <a:p>
            <a:pPr rtl="0">
              <a:lnSpc>
                <a:spcPct val="50000"/>
              </a:lnSpc>
              <a:buFont typeface="Wingdings" panose="05000000000000000000" pitchFamily="2" charset="2"/>
              <a:buChar char="ü"/>
            </a:pPr>
            <a:r>
              <a:rPr lang="es-419" sz="1100" dirty="0">
                <a:solidFill>
                  <a:schemeClr val="tx1"/>
                </a:solidFill>
              </a:rPr>
              <a:t>Hay que tener en cuenta la reposición de agua y sal, la ropa y otros aspectos relevantes que se deben considerar </a:t>
            </a:r>
          </a:p>
          <a:p>
            <a:pPr marL="0" indent="0" rtl="0">
              <a:lnSpc>
                <a:spcPct val="50000"/>
              </a:lnSpc>
              <a:buNone/>
            </a:pPr>
            <a:r>
              <a:rPr lang="es-419" sz="1100" dirty="0">
                <a:solidFill>
                  <a:schemeClr val="tx1"/>
                </a:solidFill>
              </a:rPr>
              <a:t>cuando se trabaja muchas horas bajo el sol.</a:t>
            </a:r>
            <a:endParaRPr kumimoji="1" lang="en-US" altLang="ja-JP" sz="1100" dirty="0">
              <a:solidFill>
                <a:schemeClr val="tx1"/>
              </a:solidFill>
            </a:endParaRPr>
          </a:p>
          <a:p>
            <a:pPr rtl="0">
              <a:lnSpc>
                <a:spcPct val="50000"/>
              </a:lnSpc>
              <a:buFont typeface="Wingdings" panose="05000000000000000000" pitchFamily="2" charset="2"/>
              <a:buChar char="ü"/>
            </a:pPr>
            <a:r>
              <a:rPr lang="es-419" sz="1100" dirty="0">
                <a:solidFill>
                  <a:schemeClr val="tx1"/>
                </a:solidFill>
              </a:rPr>
              <a:t>Proporcionar una educación completa sobre los golpes de calor, incluyendo la respuesta de emergencia.</a:t>
            </a:r>
            <a:endParaRPr kumimoji="1" lang="ja-JP" altLang="en-US" sz="1100" dirty="0">
              <a:solidFill>
                <a:schemeClr val="tx1"/>
              </a:solidFill>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419"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Usted está rodeado de varios tipos de peligro en el trabajo</a:t>
            </a:r>
            <a:endParaRPr kumimoji="1"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9" name="図 8" descr="http://anzeninfo.mhlw.go.jp/anzen/sai/image/sai10-836-43-1.gif"/>
          <p:cNvPicPr/>
          <p:nvPr/>
        </p:nvPicPr>
        <p:blipFill>
          <a:blip r:embed="rId2">
            <a:extLst>
              <a:ext uri="{28A0092B-C50C-407E-A947-70E740481C1C}">
                <a14:useLocalDpi xmlns:a14="http://schemas.microsoft.com/office/drawing/2010/main" val="0"/>
              </a:ext>
            </a:extLst>
          </a:blip>
          <a:srcRect/>
          <a:stretch>
            <a:fillRect/>
          </a:stretch>
        </p:blipFill>
        <p:spPr bwMode="auto">
          <a:xfrm>
            <a:off x="6106301" y="1270278"/>
            <a:ext cx="2738661" cy="2155340"/>
          </a:xfrm>
          <a:prstGeom prst="rect">
            <a:avLst/>
          </a:prstGeom>
          <a:noFill/>
          <a:ln>
            <a:noFill/>
          </a:ln>
        </p:spPr>
      </p:pic>
      <p:sp>
        <p:nvSpPr>
          <p:cNvPr id="3" name="スライド番号プレースホルダー 2"/>
          <p:cNvSpPr>
            <a:spLocks noGrp="1"/>
          </p:cNvSpPr>
          <p:nvPr>
            <p:ph type="sldNum" sz="quarter" idx="12"/>
          </p:nvPr>
        </p:nvSpPr>
        <p:spPr/>
        <p:txBody>
          <a:bodyPr rtlCol="0"/>
          <a:lstStyle/>
          <a:p>
            <a:pPr rtl="0"/>
            <a:fld id="{1228868F-0BF5-4F87-8A94-00DF56ADA4E5}" type="slidenum">
              <a:rPr kumimoji="1" lang="ja-JP" altLang="en-US" smtClean="0"/>
              <a:t>3</a:t>
            </a:fld>
            <a:endParaRPr kumimoji="1" lang="ja-JP" altLang="en-US"/>
          </a:p>
        </p:txBody>
      </p:sp>
    </p:spTree>
    <p:extLst>
      <p:ext uri="{BB962C8B-B14F-4D97-AF65-F5344CB8AC3E}">
        <p14:creationId xmlns:p14="http://schemas.microsoft.com/office/powerpoint/2010/main" val="8351802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419" sz="2400" b="1">
                <a:solidFill>
                  <a:schemeClr val="tx1"/>
                </a:solidFill>
                <a:latin typeface="Meiryo UI" panose="020B0604030504040204" pitchFamily="50" charset="-128"/>
                <a:ea typeface="Meiryo UI" panose="020B0604030504040204" pitchFamily="50" charset="-128"/>
                <a:cs typeface="Meiryo UI" panose="020B0604030504040204" pitchFamily="50" charset="-128"/>
              </a:rPr>
              <a:t>Puntos clave cuando se produce un accidente</a:t>
            </a:r>
            <a:endParaRPr kumimoji="1"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254976" y="710325"/>
            <a:ext cx="8853023" cy="6102675"/>
          </a:xfrm>
        </p:spPr>
        <p:txBody>
          <a:bodyPr rtlCol="0">
            <a:normAutofit/>
          </a:bodyPr>
          <a:lstStyle/>
          <a:p>
            <a:pPr rtl="0"/>
            <a:r>
              <a:rPr lang="es-419" sz="1800"/>
              <a:t>El riesgo de accidentes en el lugar de trabajo no puede reducirse a cero, ni siquiera cuando las empresas de seguridad, los contratistas y los propios guardias de seguridad adoptan medidas y una gestión activa de la salud y la seguridad.</a:t>
            </a:r>
            <a:endParaRPr lang="en-US" altLang="ja-JP" sz="1800" dirty="0"/>
          </a:p>
          <a:p>
            <a:pPr rtl="0"/>
            <a:r>
              <a:rPr lang="es-419" sz="1800"/>
              <a:t>En el improbable caso de que se produzca un accidente laboral en el lugar de trabajo, tome medidas (como primeros auxilios) para atender a las víctimas.</a:t>
            </a:r>
            <a:endParaRPr lang="en-US" altLang="ja-JP" sz="1600" dirty="0"/>
          </a:p>
        </p:txBody>
      </p:sp>
      <p:sp>
        <p:nvSpPr>
          <p:cNvPr id="4" name="角丸四角形 3"/>
          <p:cNvSpPr/>
          <p:nvPr/>
        </p:nvSpPr>
        <p:spPr>
          <a:xfrm>
            <a:off x="1260000" y="3171011"/>
            <a:ext cx="7416000" cy="1152000"/>
          </a:xfrm>
          <a:prstGeom prst="roundRect">
            <a:avLst/>
          </a:prstGeom>
          <a:solidFill>
            <a:schemeClr val="bg1"/>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p>
        </p:txBody>
      </p:sp>
      <p:sp>
        <p:nvSpPr>
          <p:cNvPr id="2" name="爆発 1 1"/>
          <p:cNvSpPr/>
          <p:nvPr/>
        </p:nvSpPr>
        <p:spPr>
          <a:xfrm>
            <a:off x="324431" y="2534296"/>
            <a:ext cx="3168000" cy="1080000"/>
          </a:xfrm>
          <a:prstGeom prst="irregularSeal1">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419" sz="1600">
                <a:latin typeface="Meiryo UI" panose="020B0604030504040204" pitchFamily="50" charset="-128"/>
                <a:ea typeface="Meiryo UI" panose="020B0604030504040204" pitchFamily="50" charset="-128"/>
              </a:rPr>
              <a:t>Accidente</a:t>
            </a:r>
          </a:p>
        </p:txBody>
      </p:sp>
      <p:sp>
        <p:nvSpPr>
          <p:cNvPr id="5" name="テキスト ボックス 4"/>
          <p:cNvSpPr txBox="1"/>
          <p:nvPr/>
        </p:nvSpPr>
        <p:spPr>
          <a:xfrm>
            <a:off x="1299728" y="3614296"/>
            <a:ext cx="2876941" cy="307777"/>
          </a:xfrm>
          <a:prstGeom prst="rect">
            <a:avLst/>
          </a:prstGeom>
          <a:noFill/>
        </p:spPr>
        <p:txBody>
          <a:bodyPr wrap="none" rtlCol="0">
            <a:spAutoFit/>
          </a:bodyPr>
          <a:lstStyle/>
          <a:p>
            <a:pPr rtl="0"/>
            <a:r>
              <a:rPr lang="es-419" sz="1400" b="1">
                <a:solidFill>
                  <a:schemeClr val="accent2"/>
                </a:solidFill>
                <a:latin typeface="メイリオ" panose="020B0604030504040204" pitchFamily="50" charset="-128"/>
                <a:ea typeface="メイリオ" panose="020B0604030504040204" pitchFamily="50" charset="-128"/>
              </a:rPr>
              <a:t>Primero, mantenga la calma</a:t>
            </a:r>
          </a:p>
        </p:txBody>
      </p:sp>
      <p:sp>
        <p:nvSpPr>
          <p:cNvPr id="7" name="テキスト ボックス 6"/>
          <p:cNvSpPr txBox="1"/>
          <p:nvPr/>
        </p:nvSpPr>
        <p:spPr>
          <a:xfrm>
            <a:off x="1730012" y="3940066"/>
            <a:ext cx="5525230" cy="276999"/>
          </a:xfrm>
          <a:prstGeom prst="rect">
            <a:avLst/>
          </a:prstGeom>
          <a:noFill/>
        </p:spPr>
        <p:txBody>
          <a:bodyPr wrap="none" rtlCol="0">
            <a:spAutoFit/>
          </a:bodyPr>
          <a:lstStyle/>
          <a:p>
            <a:pPr rtl="0"/>
            <a:r>
              <a:rPr lang="es-419" sz="1200">
                <a:latin typeface="メイリオ" panose="020B0604030504040204" pitchFamily="50" charset="-128"/>
                <a:ea typeface="メイリオ" panose="020B0604030504040204" pitchFamily="50" charset="-128"/>
              </a:rPr>
              <a:t>Nunca se precipite a ir al lugar, o puede sufrir un accidente secundario.</a:t>
            </a:r>
            <a:endParaRPr kumimoji="1" lang="ja-JP" altLang="en-US" sz="1200" dirty="0">
              <a:latin typeface="メイリオ" panose="020B0604030504040204" pitchFamily="50" charset="-128"/>
              <a:ea typeface="メイリオ" panose="020B0604030504040204" pitchFamily="50" charset="-128"/>
            </a:endParaRPr>
          </a:p>
        </p:txBody>
      </p:sp>
      <p:sp>
        <p:nvSpPr>
          <p:cNvPr id="13" name="角丸四角形 12"/>
          <p:cNvSpPr/>
          <p:nvPr/>
        </p:nvSpPr>
        <p:spPr>
          <a:xfrm>
            <a:off x="1260000" y="5373000"/>
            <a:ext cx="7416000" cy="1152000"/>
          </a:xfrm>
          <a:prstGeom prst="roundRect">
            <a:avLst/>
          </a:prstGeom>
          <a:solidFill>
            <a:schemeClr val="bg1"/>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p>
        </p:txBody>
      </p:sp>
      <p:sp>
        <p:nvSpPr>
          <p:cNvPr id="8" name="角丸四角形 7"/>
          <p:cNvSpPr/>
          <p:nvPr/>
        </p:nvSpPr>
        <p:spPr>
          <a:xfrm>
            <a:off x="324431" y="5110459"/>
            <a:ext cx="3167999" cy="478541"/>
          </a:xfrm>
          <a:prstGeom prst="round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419" sz="1600"/>
              <a:t>Acción en el sitio</a:t>
            </a:r>
          </a:p>
        </p:txBody>
      </p:sp>
      <p:sp>
        <p:nvSpPr>
          <p:cNvPr id="14" name="テキスト ボックス 13"/>
          <p:cNvSpPr txBox="1"/>
          <p:nvPr/>
        </p:nvSpPr>
        <p:spPr>
          <a:xfrm>
            <a:off x="1387610" y="5733834"/>
            <a:ext cx="4530151" cy="523220"/>
          </a:xfrm>
          <a:prstGeom prst="rect">
            <a:avLst/>
          </a:prstGeom>
          <a:noFill/>
        </p:spPr>
        <p:txBody>
          <a:bodyPr wrap="none" rtlCol="0">
            <a:spAutoFit/>
          </a:bodyPr>
          <a:lstStyle/>
          <a:p>
            <a:pPr marL="285750" indent="-285750" rtl="0">
              <a:buFont typeface="Wingdings" panose="05000000000000000000" pitchFamily="2" charset="2"/>
              <a:buChar char="l"/>
            </a:pPr>
            <a:r>
              <a:rPr lang="es-419" sz="1400"/>
              <a:t>Asistir a las víctimas</a:t>
            </a:r>
            <a:endParaRPr kumimoji="1" lang="en-US" altLang="ja-JP" sz="1400" dirty="0"/>
          </a:p>
          <a:p>
            <a:pPr marL="285750" indent="-285750" rtl="0">
              <a:buFont typeface="Wingdings" panose="05000000000000000000" pitchFamily="2" charset="2"/>
              <a:buChar char="l"/>
            </a:pPr>
            <a:r>
              <a:rPr lang="es-419" sz="1400"/>
              <a:t>Contactar con los responsables de la seguridad/del sitio</a:t>
            </a:r>
            <a:endParaRPr kumimoji="1" lang="ja-JP" altLang="en-US" sz="1400" dirty="0"/>
          </a:p>
        </p:txBody>
      </p:sp>
      <p:sp>
        <p:nvSpPr>
          <p:cNvPr id="15" name="テキスト ボックス 14"/>
          <p:cNvSpPr txBox="1"/>
          <p:nvPr/>
        </p:nvSpPr>
        <p:spPr>
          <a:xfrm>
            <a:off x="5207887" y="5733833"/>
            <a:ext cx="2892843" cy="307777"/>
          </a:xfrm>
          <a:prstGeom prst="rect">
            <a:avLst/>
          </a:prstGeom>
          <a:noFill/>
        </p:spPr>
        <p:txBody>
          <a:bodyPr wrap="none" rtlCol="0">
            <a:spAutoFit/>
          </a:bodyPr>
          <a:lstStyle/>
          <a:p>
            <a:pPr marL="285750" indent="-285750" rtl="0">
              <a:buFont typeface="Wingdings" panose="05000000000000000000" pitchFamily="2" charset="2"/>
              <a:buChar char="l"/>
            </a:pPr>
            <a:r>
              <a:rPr lang="es-419" sz="1400"/>
              <a:t>Llevar a las víctimas a un hospital</a:t>
            </a:r>
          </a:p>
        </p:txBody>
      </p:sp>
      <p:sp>
        <p:nvSpPr>
          <p:cNvPr id="16" name="下矢印 15"/>
          <p:cNvSpPr/>
          <p:nvPr/>
        </p:nvSpPr>
        <p:spPr>
          <a:xfrm>
            <a:off x="1342890" y="4500735"/>
            <a:ext cx="1131079" cy="432000"/>
          </a:xfrm>
          <a:prstGeom prst="down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p>
        </p:txBody>
      </p:sp>
      <p:sp>
        <p:nvSpPr>
          <p:cNvPr id="9" name="スライド番号プレースホルダー 8"/>
          <p:cNvSpPr>
            <a:spLocks noGrp="1"/>
          </p:cNvSpPr>
          <p:nvPr>
            <p:ph type="sldNum" sz="quarter" idx="12"/>
          </p:nvPr>
        </p:nvSpPr>
        <p:spPr/>
        <p:txBody>
          <a:bodyPr rtlCol="0"/>
          <a:lstStyle/>
          <a:p>
            <a:pPr rtl="0"/>
            <a:fld id="{1228868F-0BF5-4F87-8A94-00DF56ADA4E5}" type="slidenum">
              <a:rPr kumimoji="1" lang="ja-JP" altLang="en-US" sz="1050" smtClean="0"/>
              <a:t>30</a:t>
            </a:fld>
            <a:endParaRPr kumimoji="1" lang="ja-JP" altLang="en-US" sz="1050"/>
          </a:p>
        </p:txBody>
      </p:sp>
    </p:spTree>
    <p:extLst>
      <p:ext uri="{BB962C8B-B14F-4D97-AF65-F5344CB8AC3E}">
        <p14:creationId xmlns:p14="http://schemas.microsoft.com/office/powerpoint/2010/main" val="37055225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4000" y="117000"/>
            <a:ext cx="986580" cy="1701000"/>
          </a:xfrm>
          <a:prstGeom prst="rect">
            <a:avLst/>
          </a:prstGeom>
        </p:spPr>
      </p:pic>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097" y="117000"/>
            <a:ext cx="986580" cy="1701000"/>
          </a:xfrm>
          <a:prstGeom prst="rect">
            <a:avLst/>
          </a:prstGeom>
        </p:spPr>
      </p:pic>
      <p:pic>
        <p:nvPicPr>
          <p:cNvPr id="19" name="図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811" y="4591454"/>
            <a:ext cx="1341731" cy="1899796"/>
          </a:xfrm>
          <a:prstGeom prst="rect">
            <a:avLst/>
          </a:prstGeom>
        </p:spPr>
      </p:pic>
      <p:pic>
        <p:nvPicPr>
          <p:cNvPr id="20" name="図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68764" y="646275"/>
            <a:ext cx="1782495" cy="2134725"/>
          </a:xfrm>
          <a:prstGeom prst="rect">
            <a:avLst/>
          </a:prstGeom>
        </p:spPr>
      </p:pic>
      <p:pic>
        <p:nvPicPr>
          <p:cNvPr id="21" name="図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24000" y="821093"/>
            <a:ext cx="1303735" cy="1899796"/>
          </a:xfrm>
          <a:prstGeom prst="rect">
            <a:avLst/>
          </a:prstGeom>
        </p:spPr>
      </p:pic>
      <p:sp>
        <p:nvSpPr>
          <p:cNvPr id="22" name="正方形/長方形 21"/>
          <p:cNvSpPr/>
          <p:nvPr/>
        </p:nvSpPr>
        <p:spPr>
          <a:xfrm>
            <a:off x="1506645" y="2895707"/>
            <a:ext cx="6130710" cy="1584000"/>
          </a:xfrm>
          <a:prstGeom prst="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419" sz="7200" b="1">
                <a:solidFill>
                  <a:schemeClr val="accent6">
                    <a:lumMod val="50000"/>
                  </a:schemeClr>
                </a:solidFill>
                <a:latin typeface="Meiryo UI" panose="020B0604030504040204" pitchFamily="50" charset="-128"/>
                <a:ea typeface="Meiryo UI" panose="020B0604030504040204" pitchFamily="50" charset="-128"/>
              </a:rPr>
              <a:t>Gracias</a:t>
            </a:r>
          </a:p>
        </p:txBody>
      </p:sp>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mtClean="0"/>
              <a:t>31</a:t>
            </a:fld>
            <a:endParaRPr kumimoji="1" lang="ja-JP" altLang="en-US"/>
          </a:p>
        </p:txBody>
      </p:sp>
    </p:spTree>
    <p:extLst>
      <p:ext uri="{BB962C8B-B14F-4D97-AF65-F5344CB8AC3E}">
        <p14:creationId xmlns:p14="http://schemas.microsoft.com/office/powerpoint/2010/main" val="3392362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419" sz="2400" b="1">
                <a:solidFill>
                  <a:schemeClr val="tx1"/>
                </a:solidFill>
                <a:latin typeface="Arial" panose="020B0604020202020204" pitchFamily="34" charset="0"/>
                <a:ea typeface="Meiryo UI" panose="020B0604030504040204" pitchFamily="50" charset="-128"/>
                <a:cs typeface="Arial" panose="020B0604020202020204" pitchFamily="34" charset="0"/>
              </a:rPr>
              <a:t>Los accidentes laborales en el sector de los servicios de seguridad están al alza</a:t>
            </a:r>
            <a:endParaRPr kumimoji="1" lang="en-US" altLang="ja-JP" sz="24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sp>
        <p:nvSpPr>
          <p:cNvPr id="3" name="スライド番号プレースホルダー 2"/>
          <p:cNvSpPr>
            <a:spLocks noGrp="1"/>
          </p:cNvSpPr>
          <p:nvPr>
            <p:ph type="sldNum" sz="quarter" idx="12"/>
          </p:nvPr>
        </p:nvSpPr>
        <p:spPr/>
        <p:txBody>
          <a:bodyPr rtlCol="0"/>
          <a:lstStyle/>
          <a:p>
            <a:pPr rtl="0"/>
            <a:fld id="{1228868F-0BF5-4F87-8A94-00DF56ADA4E5}" type="slidenum">
              <a:rPr kumimoji="1" lang="ja-JP" altLang="en-US" sz="1050" smtClean="0">
                <a:latin typeface="Arial" panose="020B0604020202020204" pitchFamily="34" charset="0"/>
                <a:cs typeface="Arial" panose="020B0604020202020204" pitchFamily="34" charset="0"/>
              </a:rPr>
              <a:t>4</a:t>
            </a:fld>
            <a:endParaRPr kumimoji="1" lang="ja-JP" altLang="en-US" sz="1050">
              <a:latin typeface="Arial" panose="020B0604020202020204" pitchFamily="34" charset="0"/>
              <a:cs typeface="Arial" panose="020B0604020202020204" pitchFamily="34" charset="0"/>
            </a:endParaRPr>
          </a:p>
        </p:txBody>
      </p:sp>
      <p:sp>
        <p:nvSpPr>
          <p:cNvPr id="53" name="コンテンツ プレースホルダー 4"/>
          <p:cNvSpPr txBox="1">
            <a:spLocks/>
          </p:cNvSpPr>
          <p:nvPr/>
        </p:nvSpPr>
        <p:spPr>
          <a:xfrm>
            <a:off x="254976" y="765000"/>
            <a:ext cx="8853023" cy="5976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l"/>
              <a:defRPr kumimoji="1" sz="2800" kern="1200" baseline="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685800" indent="-228600" algn="l" defTabSz="914400" rtl="0" eaLnBrk="1" latinLnBrk="0" hangingPunct="1">
              <a:lnSpc>
                <a:spcPct val="90000"/>
              </a:lnSpc>
              <a:spcBef>
                <a:spcPts val="500"/>
              </a:spcBef>
              <a:buFont typeface="Wingdings" panose="05000000000000000000" pitchFamily="2" charset="2"/>
              <a:buChar char="ü"/>
              <a:defRPr kumimoji="1" sz="2400"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lnSpc>
                <a:spcPct val="90000"/>
              </a:lnSpc>
              <a:spcBef>
                <a:spcPts val="500"/>
              </a:spcBef>
              <a:buFont typeface="Wingdings" panose="05000000000000000000" pitchFamily="2" charset="2"/>
              <a:buChar char="p"/>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lnSpc>
                <a:spcPct val="90000"/>
              </a:lnSpc>
              <a:spcBef>
                <a:spcPts val="500"/>
              </a:spcBef>
              <a:buFont typeface="Wingdings" panose="05000000000000000000" pitchFamily="2" charset="2"/>
              <a:buChar char="u"/>
              <a:defRPr kumimoji="1" sz="1800"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buFont typeface="Wingdings" panose="05000000000000000000" pitchFamily="2" charset="2"/>
              <a:buNone/>
            </a:pPr>
            <a:r>
              <a:rPr lang="es-419" sz="1400" dirty="0">
                <a:latin typeface="Arial" panose="020B0604020202020204" pitchFamily="34" charset="0"/>
                <a:cs typeface="Arial" panose="020B0604020202020204" pitchFamily="34" charset="0"/>
              </a:rPr>
              <a:t>[Características de los accidentes en el sector de los servicios de seguridad]　</a:t>
            </a:r>
            <a:endParaRPr lang="en-US" altLang="ja-JP" sz="1400" b="1" dirty="0">
              <a:solidFill>
                <a:srgbClr val="C00000"/>
              </a:solidFill>
              <a:latin typeface="Arial" panose="020B0604020202020204" pitchFamily="34" charset="0"/>
              <a:cs typeface="Arial" panose="020B0604020202020204" pitchFamily="34" charset="0"/>
            </a:endParaRPr>
          </a:p>
        </p:txBody>
      </p:sp>
      <p:sp>
        <p:nvSpPr>
          <p:cNvPr id="54" name="強調線吹き出し 2 (枠付き) 53"/>
          <p:cNvSpPr/>
          <p:nvPr/>
        </p:nvSpPr>
        <p:spPr>
          <a:xfrm flipH="1">
            <a:off x="373810" y="1125000"/>
            <a:ext cx="4198187" cy="1086807"/>
          </a:xfrm>
          <a:prstGeom prst="accentBorderCallout2">
            <a:avLst>
              <a:gd name="adj1" fmla="val 25239"/>
              <a:gd name="adj2" fmla="val -1704"/>
              <a:gd name="adj3" fmla="val 25239"/>
              <a:gd name="adj4" fmla="val -7434"/>
              <a:gd name="adj5" fmla="val 56418"/>
              <a:gd name="adj6" fmla="val -13759"/>
            </a:avLst>
          </a:prstGeom>
          <a:solidFill>
            <a:schemeClr val="accent4">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rtl="0">
              <a:buFont typeface="Wingdings" panose="05000000000000000000" pitchFamily="2" charset="2"/>
              <a:buChar char="n"/>
            </a:pPr>
            <a:r>
              <a:rPr lang="es-419" sz="1400"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Aumenta el número de muertes y lesiones que provocan cuatro o más días de baja laboral</a:t>
            </a:r>
            <a:endParaRPr lang="en-US" altLang="ja-JP" sz="1400"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endParaRPr>
          </a:p>
          <a:p>
            <a:pPr marL="285750" indent="-285750" rtl="0">
              <a:buFont typeface="Wingdings" panose="05000000000000000000" pitchFamily="2" charset="2"/>
              <a:buChar char="n"/>
            </a:pPr>
            <a:r>
              <a:rPr lang="es-419" sz="1400"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Aunque con cierta fluctuación, las muertes también van en aumento.</a:t>
            </a:r>
            <a:endParaRPr lang="en-US" altLang="ja-JP" sz="1400"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endParaRPr>
          </a:p>
        </p:txBody>
      </p:sp>
      <p:sp>
        <p:nvSpPr>
          <p:cNvPr id="55" name="強調線吹き出し 2 (枠付き) 54"/>
          <p:cNvSpPr/>
          <p:nvPr/>
        </p:nvSpPr>
        <p:spPr>
          <a:xfrm>
            <a:off x="4680215" y="5661000"/>
            <a:ext cx="4198187" cy="843890"/>
          </a:xfrm>
          <a:prstGeom prst="accentBorderCallout2">
            <a:avLst>
              <a:gd name="adj1" fmla="val 25239"/>
              <a:gd name="adj2" fmla="val -1704"/>
              <a:gd name="adj3" fmla="val 25239"/>
              <a:gd name="adj4" fmla="val -7434"/>
              <a:gd name="adj5" fmla="val -25749"/>
              <a:gd name="adj6" fmla="val -13522"/>
            </a:avLst>
          </a:prstGeom>
          <a:solidFill>
            <a:schemeClr val="accent4">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rtl="0">
              <a:buFont typeface="Wingdings" panose="05000000000000000000" pitchFamily="2" charset="2"/>
              <a:buChar char="n"/>
            </a:pPr>
            <a:r>
              <a:rPr lang="es-419" sz="1200"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Hubo muchos resbalones/tropiezos y accidentes de tráfico, y la mayoría de los accidentes mortales fueron causados por accidentes de tráfico.</a:t>
            </a:r>
            <a:endParaRPr lang="en-US" altLang="ja-JP" sz="1200"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endParaRPr>
          </a:p>
          <a:p>
            <a:pPr marL="285750" indent="-285750" rtl="0">
              <a:buFont typeface="Wingdings" panose="05000000000000000000" pitchFamily="2" charset="2"/>
              <a:buChar char="n"/>
            </a:pPr>
            <a:endParaRPr lang="en-US" altLang="ja-JP" sz="1200"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endParaRPr>
          </a:p>
        </p:txBody>
      </p:sp>
      <p:sp>
        <p:nvSpPr>
          <p:cNvPr id="56" name="テキスト ボックス 55"/>
          <p:cNvSpPr txBox="1"/>
          <p:nvPr/>
        </p:nvSpPr>
        <p:spPr>
          <a:xfrm>
            <a:off x="6770503" y="817176"/>
            <a:ext cx="2240029" cy="577081"/>
          </a:xfrm>
          <a:prstGeom prst="rect">
            <a:avLst/>
          </a:prstGeom>
          <a:noFill/>
          <a:ln>
            <a:solidFill>
              <a:schemeClr val="accent5">
                <a:lumMod val="50000"/>
              </a:schemeClr>
            </a:solidFill>
          </a:ln>
        </p:spPr>
        <p:txBody>
          <a:bodyPr wrap="square" rtlCol="0" anchor="ctr">
            <a:spAutoFit/>
          </a:bodyPr>
          <a:lstStyle/>
          <a:p>
            <a:pPr rtl="0"/>
            <a:r>
              <a:rPr lang="es-419" sz="1050" dirty="0">
                <a:latin typeface="Arial" panose="020B0604020202020204" pitchFamily="34" charset="0"/>
                <a:ea typeface="Meiryo UI" panose="020B0604030504040204" pitchFamily="50" charset="-128"/>
                <a:cs typeface="Arial" panose="020B0604020202020204" pitchFamily="34" charset="0"/>
              </a:rPr>
              <a:t>Tendencia de los accidentes laborales en el sector de los servicios de seguridad</a:t>
            </a:r>
          </a:p>
        </p:txBody>
      </p:sp>
      <p:sp>
        <p:nvSpPr>
          <p:cNvPr id="57" name="テキスト ボックス 56"/>
          <p:cNvSpPr txBox="1"/>
          <p:nvPr/>
        </p:nvSpPr>
        <p:spPr>
          <a:xfrm>
            <a:off x="303574" y="3150783"/>
            <a:ext cx="2324426" cy="415498"/>
          </a:xfrm>
          <a:prstGeom prst="rect">
            <a:avLst/>
          </a:prstGeom>
          <a:noFill/>
          <a:ln>
            <a:solidFill>
              <a:schemeClr val="accent5">
                <a:lumMod val="50000"/>
              </a:schemeClr>
            </a:solidFill>
          </a:ln>
        </p:spPr>
        <p:txBody>
          <a:bodyPr wrap="square" rtlCol="0" anchor="ctr">
            <a:spAutoFit/>
          </a:bodyPr>
          <a:lstStyle/>
          <a:p>
            <a:pPr rtl="0"/>
            <a:r>
              <a:rPr lang="es-419" sz="1050">
                <a:latin typeface="Arial" panose="020B0604020202020204" pitchFamily="34" charset="0"/>
                <a:ea typeface="Meiryo UI" panose="020B0604030504040204" pitchFamily="50" charset="-128"/>
                <a:cs typeface="Arial" panose="020B0604020202020204" pitchFamily="34" charset="0"/>
              </a:rPr>
              <a:t>Tipos de accidentes de los guardias de seguridad afectados</a:t>
            </a:r>
            <a:endParaRPr kumimoji="1" lang="ja-JP" altLang="en-US" sz="1050" dirty="0">
              <a:latin typeface="Arial" panose="020B0604020202020204" pitchFamily="34" charset="0"/>
              <a:ea typeface="Meiryo UI" panose="020B0604030504040204" pitchFamily="50" charset="-128"/>
              <a:cs typeface="Arial" panose="020B0604020202020204" pitchFamily="34" charset="0"/>
            </a:endParaRPr>
          </a:p>
        </p:txBody>
      </p:sp>
      <p:sp>
        <p:nvSpPr>
          <p:cNvPr id="58" name="テキスト ボックス 57"/>
          <p:cNvSpPr txBox="1"/>
          <p:nvPr/>
        </p:nvSpPr>
        <p:spPr>
          <a:xfrm>
            <a:off x="2867465" y="3151580"/>
            <a:ext cx="1991070" cy="415498"/>
          </a:xfrm>
          <a:prstGeom prst="rect">
            <a:avLst/>
          </a:prstGeom>
          <a:noFill/>
          <a:ln>
            <a:solidFill>
              <a:schemeClr val="accent5">
                <a:lumMod val="50000"/>
              </a:schemeClr>
            </a:solidFill>
          </a:ln>
        </p:spPr>
        <p:txBody>
          <a:bodyPr wrap="square" rtlCol="0" anchor="ctr">
            <a:spAutoFit/>
          </a:bodyPr>
          <a:lstStyle/>
          <a:p>
            <a:pPr rtl="0"/>
            <a:r>
              <a:rPr lang="es-419" sz="1050" dirty="0">
                <a:latin typeface="Arial" panose="020B0604020202020204" pitchFamily="34" charset="0"/>
                <a:ea typeface="Meiryo UI" panose="020B0604030504040204" pitchFamily="50" charset="-128"/>
                <a:cs typeface="Arial" panose="020B0604020202020204" pitchFamily="34" charset="0"/>
              </a:rPr>
              <a:t>Tipos de accidentes que terminan en muerte</a:t>
            </a:r>
            <a:endParaRPr kumimoji="1" lang="ja-JP" altLang="en-US" sz="1050" dirty="0">
              <a:latin typeface="Arial" panose="020B0604020202020204" pitchFamily="34" charset="0"/>
              <a:ea typeface="Meiryo UI" panose="020B0604030504040204" pitchFamily="50" charset="-128"/>
              <a:cs typeface="Arial" panose="020B0604020202020204" pitchFamily="34" charset="0"/>
            </a:endParaRPr>
          </a:p>
        </p:txBody>
      </p:sp>
      <p:graphicFrame>
        <p:nvGraphicFramePr>
          <p:cNvPr id="59" name="グラフ 58"/>
          <p:cNvGraphicFramePr>
            <a:graphicFrameLocks/>
          </p:cNvGraphicFramePr>
          <p:nvPr>
            <p:extLst>
              <p:ext uri="{D42A27DB-BD31-4B8C-83A1-F6EECF244321}">
                <p14:modId xmlns:p14="http://schemas.microsoft.com/office/powerpoint/2010/main" val="489801014"/>
              </p:ext>
            </p:extLst>
          </p:nvPr>
        </p:nvGraphicFramePr>
        <p:xfrm>
          <a:off x="3543" y="3499468"/>
          <a:ext cx="4104000" cy="26030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0" name="グラフ 59"/>
          <p:cNvGraphicFramePr>
            <a:graphicFrameLocks/>
          </p:cNvGraphicFramePr>
          <p:nvPr>
            <p:extLst>
              <p:ext uri="{D42A27DB-BD31-4B8C-83A1-F6EECF244321}">
                <p14:modId xmlns:p14="http://schemas.microsoft.com/office/powerpoint/2010/main" val="4125885169"/>
              </p:ext>
            </p:extLst>
          </p:nvPr>
        </p:nvGraphicFramePr>
        <p:xfrm>
          <a:off x="2124000" y="3241906"/>
          <a:ext cx="4248000" cy="2628000"/>
        </p:xfrm>
        <a:graphic>
          <a:graphicData uri="http://schemas.openxmlformats.org/drawingml/2006/chart">
            <c:chart xmlns:c="http://schemas.openxmlformats.org/drawingml/2006/chart" xmlns:r="http://schemas.openxmlformats.org/officeDocument/2006/relationships" r:id="rId4"/>
          </a:graphicData>
        </a:graphic>
      </p:graphicFrame>
      <p:sp>
        <p:nvSpPr>
          <p:cNvPr id="61" name="テキスト ボックス 60"/>
          <p:cNvSpPr txBox="1"/>
          <p:nvPr/>
        </p:nvSpPr>
        <p:spPr>
          <a:xfrm>
            <a:off x="3747845" y="4452890"/>
            <a:ext cx="1000310" cy="648114"/>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419" sz="800" b="0" i="0" u="none" strike="noStrike" kern="0" cap="none" spc="0" normalizeH="0" noProof="0">
                <a:ln>
                  <a:noFill/>
                </a:ln>
                <a:solidFill>
                  <a:sysClr val="windowText" lastClr="000000"/>
                </a:solidFill>
                <a:effectLst/>
                <a:uLnTx/>
                <a:uFillTx/>
                <a:latin typeface="Arial" panose="020B0604020202020204" pitchFamily="34" charset="0"/>
                <a:ea typeface="Meiryo UI" panose="020B0604030504040204" pitchFamily="50" charset="-128"/>
                <a:cs typeface="Arial" panose="020B0604020202020204" pitchFamily="34" charset="0"/>
              </a:rPr>
              <a:t>AF2018</a:t>
            </a:r>
          </a:p>
          <a:p>
            <a:pPr marL="0" marR="0" lvl="0" indent="0" algn="ctr" defTabSz="914400" rtl="0" eaLnBrk="1" fontAlgn="auto" latinLnBrk="0" hangingPunct="1">
              <a:lnSpc>
                <a:spcPct val="100000"/>
              </a:lnSpc>
              <a:spcBef>
                <a:spcPts val="0"/>
              </a:spcBef>
              <a:spcAft>
                <a:spcPts val="0"/>
              </a:spcAft>
              <a:buClrTx/>
              <a:buSzTx/>
              <a:buFontTx/>
              <a:buNone/>
              <a:tabLst/>
              <a:defRPr/>
            </a:pPr>
            <a:r>
              <a:rPr lang="es-419" sz="1050" b="0" i="0" u="none" strike="noStrike" kern="0" cap="none" spc="0" normalizeH="0" noProof="0">
                <a:ln>
                  <a:noFill/>
                </a:ln>
                <a:solidFill>
                  <a:sysClr val="windowText" lastClr="000000"/>
                </a:solidFill>
                <a:effectLst/>
                <a:uLnTx/>
                <a:uFillTx/>
                <a:latin typeface="Arial" panose="020B0604020202020204" pitchFamily="34" charset="0"/>
                <a:ea typeface="Meiryo UI" panose="020B0604030504040204" pitchFamily="50" charset="-128"/>
                <a:cs typeface="Arial" panose="020B0604020202020204" pitchFamily="34" charset="0"/>
              </a:rPr>
              <a:t>16 muertes</a:t>
            </a:r>
          </a:p>
        </p:txBody>
      </p:sp>
      <p:graphicFrame>
        <p:nvGraphicFramePr>
          <p:cNvPr id="62" name="グラフ 61"/>
          <p:cNvGraphicFramePr>
            <a:graphicFrameLocks/>
          </p:cNvGraphicFramePr>
          <p:nvPr>
            <p:extLst>
              <p:ext uri="{D42A27DB-BD31-4B8C-83A1-F6EECF244321}">
                <p14:modId xmlns:p14="http://schemas.microsoft.com/office/powerpoint/2010/main" val="113142748"/>
              </p:ext>
            </p:extLst>
          </p:nvPr>
        </p:nvGraphicFramePr>
        <p:xfrm>
          <a:off x="5111267" y="1416031"/>
          <a:ext cx="3744000" cy="2304000"/>
        </p:xfrm>
        <a:graphic>
          <a:graphicData uri="http://schemas.openxmlformats.org/drawingml/2006/chart">
            <c:chart xmlns:c="http://schemas.openxmlformats.org/drawingml/2006/chart" xmlns:r="http://schemas.openxmlformats.org/officeDocument/2006/relationships" r:id="rId5"/>
          </a:graphicData>
        </a:graphic>
      </p:graphicFrame>
      <p:sp>
        <p:nvSpPr>
          <p:cNvPr id="14" name="文本框 36">
            <a:extLst>
              <a:ext uri="{FF2B5EF4-FFF2-40B4-BE49-F238E27FC236}">
                <a16:creationId xmlns:a16="http://schemas.microsoft.com/office/drawing/2014/main" id="{896E8789-974F-4FB3-A07B-FFF2772FFEF8}"/>
              </a:ext>
            </a:extLst>
          </p:cNvPr>
          <p:cNvSpPr txBox="1"/>
          <p:nvPr/>
        </p:nvSpPr>
        <p:spPr>
          <a:xfrm>
            <a:off x="6320355" y="1973648"/>
            <a:ext cx="515799" cy="123111"/>
          </a:xfrm>
          <a:prstGeom prst="rect">
            <a:avLst/>
          </a:prstGeom>
          <a:solidFill>
            <a:schemeClr val="bg1"/>
          </a:solidFill>
        </p:spPr>
        <p:txBody>
          <a:bodyPr wrap="square" lIns="0" tIns="0" rIns="0" bIns="0" rtlCol="0">
            <a:spAutoFit/>
          </a:bodyPr>
          <a:lstStyle/>
          <a:p>
            <a:pPr rtl="0"/>
            <a:r>
              <a:rPr lang="es-419" sz="800" dirty="0">
                <a:latin typeface="Arial" panose="020B0604020202020204" pitchFamily="34" charset="0"/>
                <a:ea typeface="Meiryo UI" panose="020B0604030504040204" pitchFamily="50" charset="-128"/>
                <a:cs typeface="Arial" panose="020B0604020202020204" pitchFamily="34" charset="0"/>
              </a:rPr>
              <a:t>Muertes</a:t>
            </a:r>
            <a:endParaRPr lang="zh-CN" altLang="en-US" sz="800" dirty="0">
              <a:latin typeface="Arial" panose="020B0604020202020204" pitchFamily="34" charset="0"/>
              <a:ea typeface="Meiryo UI" panose="020B0604030504040204" pitchFamily="50" charset="-128"/>
              <a:cs typeface="Arial" panose="020B0604020202020204" pitchFamily="34" charset="0"/>
            </a:endParaRPr>
          </a:p>
        </p:txBody>
      </p:sp>
      <p:sp>
        <p:nvSpPr>
          <p:cNvPr id="15" name="文本框 36">
            <a:extLst>
              <a:ext uri="{FF2B5EF4-FFF2-40B4-BE49-F238E27FC236}">
                <a16:creationId xmlns:a16="http://schemas.microsoft.com/office/drawing/2014/main" id="{8DD4F502-A684-4EB6-96E6-42D9F7E8C02D}"/>
              </a:ext>
            </a:extLst>
          </p:cNvPr>
          <p:cNvSpPr txBox="1"/>
          <p:nvPr/>
        </p:nvSpPr>
        <p:spPr>
          <a:xfrm>
            <a:off x="7092000" y="1922177"/>
            <a:ext cx="941392" cy="246221"/>
          </a:xfrm>
          <a:prstGeom prst="rect">
            <a:avLst/>
          </a:prstGeom>
          <a:solidFill>
            <a:schemeClr val="bg1"/>
          </a:solidFill>
        </p:spPr>
        <p:txBody>
          <a:bodyPr wrap="square" lIns="0" tIns="0" rIns="0" bIns="0" rtlCol="0">
            <a:spAutoFit/>
          </a:bodyPr>
          <a:lstStyle/>
          <a:p>
            <a:pPr rtl="0"/>
            <a:r>
              <a:rPr lang="es-419" sz="800" dirty="0">
                <a:latin typeface="Arial" panose="020B0604020202020204" pitchFamily="34" charset="0"/>
                <a:ea typeface="Meiryo UI" panose="020B0604030504040204" pitchFamily="50" charset="-128"/>
                <a:cs typeface="Arial" panose="020B0604020202020204" pitchFamily="34" charset="0"/>
              </a:rPr>
              <a:t>Víctimas mortales y heridos</a:t>
            </a:r>
            <a:endParaRPr lang="zh-CN" altLang="en-US" sz="800" dirty="0">
              <a:latin typeface="Arial" panose="020B0604020202020204" pitchFamily="34" charset="0"/>
              <a:ea typeface="Meiryo UI" panose="020B0604030504040204" pitchFamily="50" charset="-128"/>
              <a:cs typeface="Arial" panose="020B0604020202020204" pitchFamily="34" charset="0"/>
            </a:endParaRPr>
          </a:p>
        </p:txBody>
      </p:sp>
    </p:spTree>
    <p:extLst>
      <p:ext uri="{BB962C8B-B14F-4D97-AF65-F5344CB8AC3E}">
        <p14:creationId xmlns:p14="http://schemas.microsoft.com/office/powerpoint/2010/main" val="419938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idx="1"/>
          </p:nvPr>
        </p:nvSpPr>
        <p:spPr>
          <a:xfrm>
            <a:off x="254977" y="765000"/>
            <a:ext cx="4389024" cy="5976000"/>
          </a:xfrm>
        </p:spPr>
        <p:txBody>
          <a:bodyPr rtlCol="0">
            <a:normAutofit/>
          </a:bodyPr>
          <a:lstStyle/>
          <a:p>
            <a:pPr marL="0" indent="0" rtl="0">
              <a:buNone/>
            </a:pPr>
            <a:r>
              <a:rPr lang="es-419" sz="1600"/>
              <a:t>[Algo puede suceder con las cosas]　</a:t>
            </a:r>
            <a:endParaRPr lang="en-US" altLang="ja-JP" sz="1600" b="1" dirty="0">
              <a:solidFill>
                <a:srgbClr val="C00000"/>
              </a:solidFill>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419" sz="2400" b="1">
                <a:solidFill>
                  <a:schemeClr val="tx1"/>
                </a:solidFill>
                <a:latin typeface="Meiryo UI" panose="020B0604030504040204" pitchFamily="50" charset="-128"/>
                <a:ea typeface="Meiryo UI" panose="020B0604030504040204" pitchFamily="50" charset="-128"/>
                <a:cs typeface="Meiryo UI" panose="020B0604030504040204" pitchFamily="50" charset="-128"/>
              </a:rPr>
              <a:t>Reconocer el peligro de algo que </a:t>
            </a:r>
            <a:r>
              <a:rPr lang="es-419" sz="2400" b="1" u="sng">
                <a:solidFill>
                  <a:schemeClr val="tx1"/>
                </a:solidFill>
                <a:latin typeface="Meiryo UI" panose="020B0604030504040204" pitchFamily="50" charset="-128"/>
                <a:ea typeface="Meiryo UI" panose="020B0604030504040204" pitchFamily="50" charset="-128"/>
                <a:cs typeface="Meiryo UI" panose="020B0604030504040204" pitchFamily="50" charset="-128"/>
              </a:rPr>
              <a:t>puede</a:t>
            </a:r>
            <a:r>
              <a:rPr lang="es-419" sz="2400" b="1">
                <a:solidFill>
                  <a:schemeClr val="tx1"/>
                </a:solidFill>
                <a:latin typeface="Meiryo UI" panose="020B0604030504040204" pitchFamily="50" charset="-128"/>
                <a:ea typeface="Meiryo UI" panose="020B0604030504040204" pitchFamily="50" charset="-128"/>
                <a:cs typeface="Meiryo UI" panose="020B0604030504040204" pitchFamily="50" charset="-128"/>
              </a:rPr>
              <a:t> suceder.</a:t>
            </a:r>
            <a:endParaRPr kumimoji="1"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3" name="図 12" descr="http://anzeninfo.mhlw.go.jp/anzen/sai/image/sai13/sai13-970-43-1.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00000" y="1557000"/>
            <a:ext cx="1728000" cy="1296000"/>
          </a:xfrm>
          <a:prstGeom prst="rect">
            <a:avLst/>
          </a:prstGeom>
          <a:noFill/>
          <a:ln>
            <a:noFill/>
          </a:ln>
        </p:spPr>
      </p:pic>
      <p:pic>
        <p:nvPicPr>
          <p:cNvPr id="19" name="図 18" descr="http://anzeninfo.mhlw.go.jp/anzen/sai/image/sai10-135-43-1.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5024" y="3645000"/>
            <a:ext cx="1823425" cy="1368000"/>
          </a:xfrm>
          <a:prstGeom prst="rect">
            <a:avLst/>
          </a:prstGeom>
          <a:noFill/>
          <a:ln>
            <a:noFill/>
          </a:ln>
        </p:spPr>
      </p:pic>
      <p:sp>
        <p:nvSpPr>
          <p:cNvPr id="2" name="角丸四角形吹き出し 1"/>
          <p:cNvSpPr/>
          <p:nvPr/>
        </p:nvSpPr>
        <p:spPr>
          <a:xfrm>
            <a:off x="540000" y="1341000"/>
            <a:ext cx="1800000" cy="5112000"/>
          </a:xfrm>
          <a:prstGeom prst="wedgeRoundRectCallout">
            <a:avLst>
              <a:gd name="adj1" fmla="val 71380"/>
              <a:gd name="adj2" fmla="val -11188"/>
              <a:gd name="adj3" fmla="val 16667"/>
            </a:avLst>
          </a:prstGeom>
          <a:solidFill>
            <a:schemeClr val="accent4">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0"/>
            <a:r>
              <a:rPr lang="es-419" sz="14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Cosas</a:t>
            </a:r>
            <a:endParaRPr kumimoji="1" lang="en-US" altLang="ja-JP" sz="14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rtl="0">
              <a:lnSpc>
                <a:spcPct val="150000"/>
              </a:lnSpc>
              <a:buFont typeface="Wingdings" panose="05000000000000000000" pitchFamily="2" charset="2"/>
              <a:buChar char="l"/>
            </a:pPr>
            <a:r>
              <a:rPr lang="es-419"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moverse;</a:t>
            </a:r>
          </a:p>
          <a:p>
            <a:pPr marL="285750" indent="-285750" rtl="0">
              <a:lnSpc>
                <a:spcPct val="150000"/>
              </a:lnSpc>
              <a:buFont typeface="Wingdings" panose="05000000000000000000" pitchFamily="2" charset="2"/>
              <a:buChar char="l"/>
            </a:pPr>
            <a:r>
              <a:rPr lang="es-419"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rotarse;</a:t>
            </a:r>
          </a:p>
          <a:p>
            <a:pPr marL="285750" indent="-285750" rtl="0">
              <a:lnSpc>
                <a:spcPct val="150000"/>
              </a:lnSpc>
              <a:buFont typeface="Wingdings" panose="05000000000000000000" pitchFamily="2" charset="2"/>
              <a:buChar char="l"/>
            </a:pPr>
            <a:r>
              <a:rPr lang="es-419"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salir volando;</a:t>
            </a:r>
          </a:p>
          <a:p>
            <a:pPr marL="285750" indent="-285750" rtl="0">
              <a:lnSpc>
                <a:spcPct val="150000"/>
              </a:lnSpc>
              <a:buFont typeface="Wingdings" panose="05000000000000000000" pitchFamily="2" charset="2"/>
              <a:buChar char="l"/>
            </a:pPr>
            <a:r>
              <a:rPr lang="es-419"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caer;</a:t>
            </a:r>
          </a:p>
          <a:p>
            <a:pPr marL="285750" indent="-285750" rtl="0">
              <a:lnSpc>
                <a:spcPct val="150000"/>
              </a:lnSpc>
              <a:buFont typeface="Wingdings" panose="05000000000000000000" pitchFamily="2" charset="2"/>
              <a:buChar char="l"/>
            </a:pPr>
            <a:r>
              <a:rPr lang="es-419"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zafarse;</a:t>
            </a:r>
          </a:p>
          <a:p>
            <a:pPr marL="285750" indent="-285750" rtl="0">
              <a:lnSpc>
                <a:spcPct val="150000"/>
              </a:lnSpc>
              <a:buFont typeface="Wingdings" panose="05000000000000000000" pitchFamily="2" charset="2"/>
              <a:buChar char="l"/>
            </a:pPr>
            <a:r>
              <a:rPr lang="es-419"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incendiarse;</a:t>
            </a:r>
          </a:p>
          <a:p>
            <a:pPr marL="285750" indent="-285750" rtl="0">
              <a:lnSpc>
                <a:spcPct val="150000"/>
              </a:lnSpc>
              <a:buFont typeface="Wingdings" panose="05000000000000000000" pitchFamily="2" charset="2"/>
              <a:buChar char="l"/>
            </a:pPr>
            <a:r>
              <a:rPr lang="es-419"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bajar;</a:t>
            </a:r>
          </a:p>
          <a:p>
            <a:pPr marL="285750" indent="-285750" rtl="0">
              <a:lnSpc>
                <a:spcPct val="150000"/>
              </a:lnSpc>
              <a:buFont typeface="Wingdings" panose="05000000000000000000" pitchFamily="2" charset="2"/>
              <a:buChar char="l"/>
            </a:pPr>
            <a:r>
              <a:rPr lang="es-419"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colapsar;</a:t>
            </a:r>
          </a:p>
          <a:p>
            <a:pPr marL="285750" indent="-285750" rtl="0">
              <a:lnSpc>
                <a:spcPct val="150000"/>
              </a:lnSpc>
              <a:buFont typeface="Wingdings" panose="05000000000000000000" pitchFamily="2" charset="2"/>
              <a:buChar char="l"/>
            </a:pPr>
            <a:r>
              <a:rPr lang="es-419"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explotar; o</a:t>
            </a:r>
          </a:p>
          <a:p>
            <a:pPr marL="285750" indent="-285750" rtl="0">
              <a:lnSpc>
                <a:spcPct val="150000"/>
              </a:lnSpc>
              <a:buFont typeface="Wingdings" panose="05000000000000000000" pitchFamily="2" charset="2"/>
              <a:buChar char="l"/>
            </a:pPr>
            <a:r>
              <a:rPr lang="es-419"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filtrarse</a:t>
            </a:r>
          </a:p>
        </p:txBody>
      </p:sp>
      <p:sp>
        <p:nvSpPr>
          <p:cNvPr id="3" name="角丸四角形 2"/>
          <p:cNvSpPr/>
          <p:nvPr/>
        </p:nvSpPr>
        <p:spPr>
          <a:xfrm>
            <a:off x="2844000" y="3069000"/>
            <a:ext cx="1584000" cy="504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419" sz="1600" b="1">
                <a:latin typeface="Meiryo UI" panose="020B0604030504040204" pitchFamily="50" charset="-128"/>
                <a:ea typeface="Meiryo UI" panose="020B0604030504040204" pitchFamily="50" charset="-128"/>
                <a:cs typeface="Meiryo UI" panose="020B0604030504040204" pitchFamily="50" charset="-128"/>
              </a:rPr>
              <a:t>PUEDE</a:t>
            </a:r>
          </a:p>
        </p:txBody>
      </p:sp>
      <p:sp>
        <p:nvSpPr>
          <p:cNvPr id="24" name="コンテンツ プレースホルダー 4"/>
          <p:cNvSpPr txBox="1">
            <a:spLocks/>
          </p:cNvSpPr>
          <p:nvPr/>
        </p:nvSpPr>
        <p:spPr>
          <a:xfrm>
            <a:off x="4562452" y="765000"/>
            <a:ext cx="4389024" cy="5976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l"/>
              <a:defRPr kumimoji="1" sz="2800" kern="1200" baseline="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685800" indent="-228600" algn="l" defTabSz="914400" rtl="0" eaLnBrk="1" latinLnBrk="0" hangingPunct="1">
              <a:lnSpc>
                <a:spcPct val="90000"/>
              </a:lnSpc>
              <a:spcBef>
                <a:spcPts val="500"/>
              </a:spcBef>
              <a:buFont typeface="Wingdings" panose="05000000000000000000" pitchFamily="2" charset="2"/>
              <a:buChar char="ü"/>
              <a:defRPr kumimoji="1" sz="2400"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lnSpc>
                <a:spcPct val="90000"/>
              </a:lnSpc>
              <a:spcBef>
                <a:spcPts val="500"/>
              </a:spcBef>
              <a:buFont typeface="Wingdings" panose="05000000000000000000" pitchFamily="2" charset="2"/>
              <a:buChar char="p"/>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lnSpc>
                <a:spcPct val="90000"/>
              </a:lnSpc>
              <a:spcBef>
                <a:spcPts val="500"/>
              </a:spcBef>
              <a:buFont typeface="Wingdings" panose="05000000000000000000" pitchFamily="2" charset="2"/>
              <a:buChar char="u"/>
              <a:defRPr kumimoji="1" sz="1800"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buFont typeface="Wingdings" panose="05000000000000000000" pitchFamily="2" charset="2"/>
              <a:buNone/>
            </a:pPr>
            <a:r>
              <a:rPr lang="es-419" sz="1600"/>
              <a:t>[Algo puede suceder con las personas]　</a:t>
            </a:r>
            <a:endParaRPr lang="en-US" altLang="ja-JP" sz="1600" b="1" dirty="0">
              <a:solidFill>
                <a:srgbClr val="C00000"/>
              </a:solidFill>
            </a:endParaRPr>
          </a:p>
        </p:txBody>
      </p:sp>
      <p:sp>
        <p:nvSpPr>
          <p:cNvPr id="27" name="角丸四角形吹き出し 26"/>
          <p:cNvSpPr/>
          <p:nvPr/>
        </p:nvSpPr>
        <p:spPr>
          <a:xfrm flipH="1">
            <a:off x="6977998" y="1341000"/>
            <a:ext cx="2107930" cy="5112000"/>
          </a:xfrm>
          <a:prstGeom prst="wedgeRoundRectCallout">
            <a:avLst>
              <a:gd name="adj1" fmla="val 71380"/>
              <a:gd name="adj2" fmla="val -11188"/>
              <a:gd name="adj3" fmla="val 16667"/>
            </a:avLst>
          </a:prstGeom>
          <a:solidFill>
            <a:schemeClr val="accent4">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0"/>
            <a:r>
              <a:rPr lang="es-419" sz="14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Gente</a:t>
            </a:r>
            <a:endParaRPr kumimoji="1" lang="en-US" altLang="ja-JP" sz="14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rtl="0">
              <a:lnSpc>
                <a:spcPct val="150000"/>
              </a:lnSpc>
              <a:buFont typeface="Wingdings" panose="05000000000000000000" pitchFamily="2" charset="2"/>
              <a:buChar char="l"/>
            </a:pPr>
            <a:r>
              <a:rPr lang="es-419"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caer;</a:t>
            </a:r>
          </a:p>
          <a:p>
            <a:pPr marL="285750" indent="-285750" rtl="0">
              <a:lnSpc>
                <a:spcPct val="150000"/>
              </a:lnSpc>
              <a:buFont typeface="Wingdings" panose="05000000000000000000" pitchFamily="2" charset="2"/>
              <a:buChar char="l"/>
            </a:pPr>
            <a:r>
              <a:rPr lang="es-419"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sufrir dolores lumbares;</a:t>
            </a:r>
          </a:p>
          <a:p>
            <a:pPr marL="285750" indent="-285750" rtl="0">
              <a:lnSpc>
                <a:spcPct val="150000"/>
              </a:lnSpc>
              <a:buFont typeface="Wingdings" panose="05000000000000000000" pitchFamily="2" charset="2"/>
              <a:buChar char="l"/>
            </a:pPr>
            <a:r>
              <a:rPr lang="es-419"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tropezar y caer;</a:t>
            </a:r>
          </a:p>
          <a:p>
            <a:pPr marL="285750" indent="-285750" rtl="0">
              <a:lnSpc>
                <a:spcPct val="150000"/>
              </a:lnSpc>
              <a:buFont typeface="Wingdings" panose="05000000000000000000" pitchFamily="2" charset="2"/>
              <a:buChar char="l"/>
            </a:pPr>
            <a:r>
              <a:rPr lang="es-419"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quedar atascada;</a:t>
            </a:r>
          </a:p>
          <a:p>
            <a:pPr marL="285750" indent="-285750" rtl="0">
              <a:lnSpc>
                <a:spcPct val="150000"/>
              </a:lnSpc>
              <a:buFont typeface="Wingdings" panose="05000000000000000000" pitchFamily="2" charset="2"/>
              <a:buChar char="l"/>
            </a:pPr>
            <a:r>
              <a:rPr lang="es-419"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quedar atrapada;</a:t>
            </a:r>
          </a:p>
          <a:p>
            <a:pPr marL="285750" indent="-285750" rtl="0">
              <a:lnSpc>
                <a:spcPct val="150000"/>
              </a:lnSpc>
              <a:buFont typeface="Wingdings" panose="05000000000000000000" pitchFamily="2" charset="2"/>
              <a:buChar char="l"/>
            </a:pPr>
            <a:r>
              <a:rPr lang="es-419"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chocar;</a:t>
            </a:r>
          </a:p>
          <a:p>
            <a:pPr marL="285750" indent="-285750" rtl="0">
              <a:lnSpc>
                <a:spcPct val="150000"/>
              </a:lnSpc>
              <a:buFont typeface="Wingdings" panose="05000000000000000000" pitchFamily="2" charset="2"/>
              <a:buChar char="l"/>
            </a:pPr>
            <a:r>
              <a:rPr lang="es-419"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ser golpeada;</a:t>
            </a:r>
          </a:p>
          <a:p>
            <a:pPr marL="285750" indent="-285750" rtl="0">
              <a:lnSpc>
                <a:spcPct val="150000"/>
              </a:lnSpc>
              <a:buFont typeface="Wingdings" panose="05000000000000000000" pitchFamily="2" charset="2"/>
              <a:buChar char="l"/>
            </a:pPr>
            <a:r>
              <a:rPr lang="es-419"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quemarse;</a:t>
            </a:r>
          </a:p>
          <a:p>
            <a:pPr marL="285750" indent="-285750" rtl="0">
              <a:lnSpc>
                <a:spcPct val="150000"/>
              </a:lnSpc>
              <a:buFont typeface="Wingdings" panose="05000000000000000000" pitchFamily="2" charset="2"/>
              <a:buChar char="l"/>
            </a:pPr>
            <a:r>
              <a:rPr lang="es-419"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recibir una descarga eléctrica;</a:t>
            </a:r>
          </a:p>
        </p:txBody>
      </p:sp>
      <p:sp>
        <p:nvSpPr>
          <p:cNvPr id="28" name="角丸四角形 27"/>
          <p:cNvSpPr/>
          <p:nvPr/>
        </p:nvSpPr>
        <p:spPr>
          <a:xfrm>
            <a:off x="4860000" y="3069000"/>
            <a:ext cx="1584000" cy="504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419" sz="1600" b="1">
                <a:latin typeface="Meiryo UI" panose="020B0604030504040204" pitchFamily="50" charset="-128"/>
                <a:ea typeface="Meiryo UI" panose="020B0604030504040204" pitchFamily="50" charset="-128"/>
                <a:cs typeface="Meiryo UI" panose="020B0604030504040204" pitchFamily="50" charset="-128"/>
              </a:rPr>
              <a:t>PUEDE</a:t>
            </a:r>
          </a:p>
        </p:txBody>
      </p:sp>
      <p:pic>
        <p:nvPicPr>
          <p:cNvPr id="29" name="図 28" descr="http://anzeninfo.mhlw.go.jp/anzen/sai/image/sai13/sai13-948-43-1.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549" y="1557000"/>
            <a:ext cx="1727451" cy="1296000"/>
          </a:xfrm>
          <a:prstGeom prst="rect">
            <a:avLst/>
          </a:prstGeom>
          <a:noFill/>
          <a:ln>
            <a:noFill/>
          </a:ln>
        </p:spPr>
      </p:pic>
      <p:pic>
        <p:nvPicPr>
          <p:cNvPr id="30" name="図 29" descr="http://anzeninfo.mhlw.go.jp/anzen/sai/image/sai10-761-43-1.gi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60000" y="3753000"/>
            <a:ext cx="1727392" cy="1296000"/>
          </a:xfrm>
          <a:prstGeom prst="rect">
            <a:avLst/>
          </a:prstGeom>
          <a:noFill/>
          <a:ln>
            <a:noFill/>
          </a:ln>
        </p:spPr>
      </p:pic>
      <p:sp>
        <p:nvSpPr>
          <p:cNvPr id="4" name="スライド番号プレースホルダー 3"/>
          <p:cNvSpPr>
            <a:spLocks noGrp="1"/>
          </p:cNvSpPr>
          <p:nvPr>
            <p:ph type="sldNum" sz="quarter" idx="12"/>
          </p:nvPr>
        </p:nvSpPr>
        <p:spPr/>
        <p:txBody>
          <a:bodyPr rtlCol="0"/>
          <a:lstStyle/>
          <a:p>
            <a:pPr rtl="0"/>
            <a:fld id="{1228868F-0BF5-4F87-8A94-00DF56ADA4E5}" type="slidenum">
              <a:rPr kumimoji="1" lang="ja-JP" altLang="en-US" sz="1050" smtClean="0"/>
              <a:t>5</a:t>
            </a:fld>
            <a:endParaRPr kumimoji="1" lang="ja-JP" altLang="en-US" sz="1050"/>
          </a:p>
        </p:txBody>
      </p:sp>
    </p:spTree>
    <p:extLst>
      <p:ext uri="{BB962C8B-B14F-4D97-AF65-F5344CB8AC3E}">
        <p14:creationId xmlns:p14="http://schemas.microsoft.com/office/powerpoint/2010/main" val="2290632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吹き出し 7"/>
          <p:cNvSpPr/>
          <p:nvPr/>
        </p:nvSpPr>
        <p:spPr>
          <a:xfrm>
            <a:off x="468000" y="4406602"/>
            <a:ext cx="8244000" cy="1826484"/>
          </a:xfrm>
          <a:prstGeom prst="wedgeRoundRectCallout">
            <a:avLst>
              <a:gd name="adj1" fmla="val -7331"/>
              <a:gd name="adj2" fmla="val -73484"/>
              <a:gd name="adj3" fmla="val 16667"/>
            </a:avLst>
          </a:prstGeom>
          <a:solidFill>
            <a:schemeClr val="accent4">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p>
        </p:txBody>
      </p:sp>
      <p:sp>
        <p:nvSpPr>
          <p:cNvPr id="5" name="コンテンツ プレースホルダー 4"/>
          <p:cNvSpPr>
            <a:spLocks noGrp="1"/>
          </p:cNvSpPr>
          <p:nvPr>
            <p:ph idx="1"/>
          </p:nvPr>
        </p:nvSpPr>
        <p:spPr>
          <a:xfrm>
            <a:off x="254977" y="765000"/>
            <a:ext cx="4389024" cy="5976000"/>
          </a:xfrm>
        </p:spPr>
        <p:txBody>
          <a:bodyPr rtlCol="0">
            <a:normAutofit/>
          </a:bodyPr>
          <a:lstStyle/>
          <a:p>
            <a:pPr marL="0" indent="0" rtl="0">
              <a:buNone/>
            </a:pPr>
            <a:r>
              <a:rPr lang="es-419" sz="1600"/>
              <a:t>[Potencial de peligro del medio ambiente]　</a:t>
            </a:r>
            <a:endParaRPr lang="en-US" altLang="ja-JP" sz="1600" b="1" dirty="0">
              <a:solidFill>
                <a:srgbClr val="C00000"/>
              </a:solidFill>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419" sz="2400" b="1">
                <a:solidFill>
                  <a:schemeClr val="tx1"/>
                </a:solidFill>
                <a:latin typeface="Meiryo UI" panose="020B0604030504040204" pitchFamily="50" charset="-128"/>
                <a:ea typeface="Meiryo UI" panose="020B0604030504040204" pitchFamily="50" charset="-128"/>
                <a:cs typeface="Meiryo UI" panose="020B0604030504040204" pitchFamily="50" charset="-128"/>
              </a:rPr>
              <a:t>Reconocer el peligro de algo que </a:t>
            </a:r>
            <a:r>
              <a:rPr lang="es-419" sz="2400" b="1" u="sng">
                <a:solidFill>
                  <a:schemeClr val="tx1"/>
                </a:solidFill>
                <a:latin typeface="Meiryo UI" panose="020B0604030504040204" pitchFamily="50" charset="-128"/>
                <a:ea typeface="Meiryo UI" panose="020B0604030504040204" pitchFamily="50" charset="-128"/>
                <a:cs typeface="Meiryo UI" panose="020B0604030504040204" pitchFamily="50" charset="-128"/>
              </a:rPr>
              <a:t>puede</a:t>
            </a:r>
            <a:r>
              <a:rPr lang="es-419" sz="2400" b="1">
                <a:solidFill>
                  <a:schemeClr val="tx1"/>
                </a:solidFill>
                <a:latin typeface="Meiryo UI" panose="020B0604030504040204" pitchFamily="50" charset="-128"/>
                <a:ea typeface="Meiryo UI" panose="020B0604030504040204" pitchFamily="50" charset="-128"/>
                <a:cs typeface="Meiryo UI" panose="020B0604030504040204" pitchFamily="50" charset="-128"/>
              </a:rPr>
              <a:t> suceder.</a:t>
            </a:r>
            <a:endParaRPr kumimoji="1"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4" name="図 13" descr="http://anzeninfo.mhlw.go.jp/anzen/sai/image/sai22/sai22-67-54-1.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5489" y="1309229"/>
            <a:ext cx="2808000" cy="2105449"/>
          </a:xfrm>
          <a:prstGeom prst="rect">
            <a:avLst/>
          </a:prstGeom>
          <a:noFill/>
          <a:ln>
            <a:noFill/>
          </a:ln>
        </p:spPr>
      </p:pic>
      <p:pic>
        <p:nvPicPr>
          <p:cNvPr id="15" name="図 14" descr="http://anzeninfo.mhlw.go.jp/anzen/sai/image/sai10-589-43-1.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92000" y="1309229"/>
            <a:ext cx="2736000" cy="2051523"/>
          </a:xfrm>
          <a:prstGeom prst="rect">
            <a:avLst/>
          </a:prstGeom>
          <a:noFill/>
          <a:ln>
            <a:noFill/>
          </a:ln>
        </p:spPr>
      </p:pic>
      <p:sp>
        <p:nvSpPr>
          <p:cNvPr id="7" name="テキスト ボックス 6"/>
          <p:cNvSpPr txBox="1"/>
          <p:nvPr/>
        </p:nvSpPr>
        <p:spPr>
          <a:xfrm>
            <a:off x="828000" y="4452199"/>
            <a:ext cx="1867627" cy="1065292"/>
          </a:xfrm>
          <a:prstGeom prst="rect">
            <a:avLst/>
          </a:prstGeom>
          <a:noFill/>
        </p:spPr>
        <p:txBody>
          <a:bodyPr wrap="none" rtlCol="0">
            <a:spAutoFit/>
          </a:bodyPr>
          <a:lstStyle/>
          <a:p>
            <a:pPr rtl="0"/>
            <a:r>
              <a:rPr lang="es-419" sz="1600" b="1"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La temperatura</a:t>
            </a:r>
            <a:endParaRPr kumimoji="1" lang="en-US" altLang="ja-JP" sz="1600" b="1"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rtl="0">
              <a:lnSpc>
                <a:spcPct val="150000"/>
              </a:lnSpc>
              <a:buFont typeface="Wingdings" panose="05000000000000000000" pitchFamily="2" charset="2"/>
              <a:buChar char="l"/>
            </a:pPr>
            <a:r>
              <a:rPr lang="es-419" sz="1600" dirty="0">
                <a:latin typeface="Meiryo UI" panose="020B0604030504040204" pitchFamily="50" charset="-128"/>
                <a:ea typeface="Meiryo UI" panose="020B0604030504040204" pitchFamily="50" charset="-128"/>
                <a:cs typeface="Meiryo UI" panose="020B0604030504040204" pitchFamily="50" charset="-128"/>
              </a:rPr>
              <a:t>alta (caliente)</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rtl="0">
              <a:lnSpc>
                <a:spcPct val="150000"/>
              </a:lnSpc>
              <a:buFont typeface="Wingdings" panose="05000000000000000000" pitchFamily="2" charset="2"/>
              <a:buChar char="l"/>
            </a:pPr>
            <a:r>
              <a:rPr lang="es-419" sz="1600" dirty="0">
                <a:latin typeface="Meiryo UI" panose="020B0604030504040204" pitchFamily="50" charset="-128"/>
                <a:ea typeface="Meiryo UI" panose="020B0604030504040204" pitchFamily="50" charset="-128"/>
                <a:cs typeface="Meiryo UI" panose="020B0604030504040204" pitchFamily="50" charset="-128"/>
              </a:rPr>
              <a:t>baja (frío)</a:t>
            </a:r>
          </a:p>
        </p:txBody>
      </p:sp>
      <p:sp>
        <p:nvSpPr>
          <p:cNvPr id="17" name="テキスト ボックス 16"/>
          <p:cNvSpPr txBox="1"/>
          <p:nvPr/>
        </p:nvSpPr>
        <p:spPr>
          <a:xfrm>
            <a:off x="2858187" y="4437711"/>
            <a:ext cx="2505814" cy="1764266"/>
          </a:xfrm>
          <a:prstGeom prst="rect">
            <a:avLst/>
          </a:prstGeom>
          <a:noFill/>
        </p:spPr>
        <p:txBody>
          <a:bodyPr wrap="none" rtlCol="0">
            <a:spAutoFit/>
          </a:bodyPr>
          <a:lstStyle/>
          <a:p>
            <a:pPr rtl="0"/>
            <a:r>
              <a:rPr lang="es-419" sz="1600" b="1"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El entorno</a:t>
            </a:r>
            <a:endParaRPr kumimoji="1" lang="en-US" altLang="ja-JP" sz="1600" b="1"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rtl="0">
              <a:lnSpc>
                <a:spcPct val="150000"/>
              </a:lnSpc>
              <a:buFont typeface="Wingdings" panose="05000000000000000000" pitchFamily="2" charset="2"/>
              <a:buChar char="l"/>
            </a:pPr>
            <a:r>
              <a:rPr lang="es-419" sz="1600" dirty="0">
                <a:latin typeface="Meiryo UI" panose="020B0604030504040204" pitchFamily="50" charset="-128"/>
                <a:ea typeface="Meiryo UI" panose="020B0604030504040204" pitchFamily="50" charset="-128"/>
                <a:cs typeface="Meiryo UI" panose="020B0604030504040204" pitchFamily="50" charset="-128"/>
              </a:rPr>
              <a:t>Oscuro</a:t>
            </a:r>
          </a:p>
          <a:p>
            <a:pPr rtl="0">
              <a:lnSpc>
                <a:spcPct val="150000"/>
              </a:lnSpc>
            </a:pPr>
            <a:r>
              <a:rPr lang="es-419" sz="1600" dirty="0">
                <a:latin typeface="Meiryo UI" panose="020B0604030504040204" pitchFamily="50" charset="-128"/>
                <a:ea typeface="Meiryo UI" panose="020B0604030504040204" pitchFamily="50" charset="-128"/>
                <a:cs typeface="Meiryo UI" panose="020B0604030504040204" pitchFamily="50" charset="-128"/>
              </a:rPr>
              <a:t>(difícil de ver los pies)</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rtl="0">
              <a:lnSpc>
                <a:spcPct val="150000"/>
              </a:lnSpc>
              <a:buFont typeface="Wingdings" panose="05000000000000000000" pitchFamily="2" charset="2"/>
              <a:buChar char="l"/>
            </a:pPr>
            <a:r>
              <a:rPr lang="es-419" sz="1600" dirty="0">
                <a:latin typeface="Meiryo UI" panose="020B0604030504040204" pitchFamily="50" charset="-128"/>
                <a:ea typeface="Meiryo UI" panose="020B0604030504040204" pitchFamily="50" charset="-128"/>
                <a:cs typeface="Meiryo UI" panose="020B0604030504040204" pitchFamily="50" charset="-128"/>
              </a:rPr>
              <a:t>demasiado brillante </a:t>
            </a:r>
          </a:p>
          <a:p>
            <a:pPr rtl="0">
              <a:lnSpc>
                <a:spcPct val="150000"/>
              </a:lnSpc>
            </a:pPr>
            <a:r>
              <a:rPr lang="es-419" sz="1600" dirty="0">
                <a:latin typeface="Meiryo UI" panose="020B0604030504040204" pitchFamily="50" charset="-128"/>
                <a:ea typeface="Meiryo UI" panose="020B0604030504040204" pitchFamily="50" charset="-128"/>
                <a:cs typeface="Meiryo UI" panose="020B0604030504040204" pitchFamily="50" charset="-128"/>
              </a:rPr>
              <a:t>(retroiluminación)</a:t>
            </a:r>
          </a:p>
        </p:txBody>
      </p:sp>
      <p:sp>
        <p:nvSpPr>
          <p:cNvPr id="18" name="テキスト ボックス 17"/>
          <p:cNvSpPr txBox="1"/>
          <p:nvPr/>
        </p:nvSpPr>
        <p:spPr>
          <a:xfrm>
            <a:off x="5580000" y="4452199"/>
            <a:ext cx="3000437" cy="1025602"/>
          </a:xfrm>
          <a:prstGeom prst="rect">
            <a:avLst/>
          </a:prstGeom>
          <a:noFill/>
        </p:spPr>
        <p:txBody>
          <a:bodyPr wrap="none" rtlCol="0">
            <a:spAutoFit/>
          </a:bodyPr>
          <a:lstStyle/>
          <a:p>
            <a:pPr rtl="0"/>
            <a:r>
              <a:rPr lang="es-419" sz="1600" b="1">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El lugar de trabajo</a:t>
            </a:r>
            <a:endParaRPr kumimoji="1" lang="en-US" altLang="ja-JP" sz="1600" b="1"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rtl="0">
              <a:lnSpc>
                <a:spcPct val="150000"/>
              </a:lnSpc>
              <a:buFont typeface="Wingdings" panose="05000000000000000000" pitchFamily="2" charset="2"/>
              <a:buChar char="l"/>
            </a:pPr>
            <a:r>
              <a:rPr lang="es-419" sz="1600">
                <a:latin typeface="Meiryo UI" panose="020B0604030504040204" pitchFamily="50" charset="-128"/>
                <a:ea typeface="Meiryo UI" panose="020B0604030504040204" pitchFamily="50" charset="-128"/>
                <a:cs typeface="Meiryo UI" panose="020B0604030504040204" pitchFamily="50" charset="-128"/>
              </a:rPr>
              <a:t>elevado (riesgo de caída)</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rtl="0">
              <a:lnSpc>
                <a:spcPct val="150000"/>
              </a:lnSpc>
              <a:buFont typeface="Wingdings" panose="05000000000000000000" pitchFamily="2" charset="2"/>
              <a:buChar char="l"/>
            </a:pPr>
            <a:r>
              <a:rPr lang="es-419" sz="1600">
                <a:latin typeface="Meiryo UI" panose="020B0604030504040204" pitchFamily="50" charset="-128"/>
                <a:ea typeface="Meiryo UI" panose="020B0604030504040204" pitchFamily="50" charset="-128"/>
                <a:cs typeface="Meiryo UI" panose="020B0604030504040204" pitchFamily="50" charset="-128"/>
              </a:rPr>
              <a:t>débil (riesgo de colapso)</a:t>
            </a:r>
          </a:p>
        </p:txBody>
      </p:sp>
      <p:sp>
        <p:nvSpPr>
          <p:cNvPr id="20" name="角丸四角形 19"/>
          <p:cNvSpPr/>
          <p:nvPr/>
        </p:nvSpPr>
        <p:spPr>
          <a:xfrm>
            <a:off x="3780001" y="3511408"/>
            <a:ext cx="1584000" cy="504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419" sz="1600" b="1">
                <a:latin typeface="Meiryo UI" panose="020B0604030504040204" pitchFamily="50" charset="-128"/>
                <a:ea typeface="Meiryo UI" panose="020B0604030504040204" pitchFamily="50" charset="-128"/>
                <a:cs typeface="Meiryo UI" panose="020B0604030504040204" pitchFamily="50" charset="-128"/>
              </a:rPr>
              <a:t>PUEDE SER</a:t>
            </a:r>
          </a:p>
        </p:txBody>
      </p:sp>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z="1050" smtClean="0"/>
              <a:t>6</a:t>
            </a:fld>
            <a:endParaRPr kumimoji="1" lang="ja-JP" altLang="en-US" sz="1050"/>
          </a:p>
        </p:txBody>
      </p:sp>
    </p:spTree>
    <p:extLst>
      <p:ext uri="{BB962C8B-B14F-4D97-AF65-F5344CB8AC3E}">
        <p14:creationId xmlns:p14="http://schemas.microsoft.com/office/powerpoint/2010/main" val="514335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419" sz="2000" b="1">
                <a:solidFill>
                  <a:schemeClr val="tx1"/>
                </a:solidFill>
                <a:latin typeface="Meiryo UI" panose="020B0604030504040204" pitchFamily="50" charset="-128"/>
                <a:ea typeface="Meiryo UI" panose="020B0604030504040204" pitchFamily="50" charset="-128"/>
                <a:cs typeface="Meiryo UI" panose="020B0604030504040204" pitchFamily="50" charset="-128"/>
              </a:rPr>
              <a:t>La seguridad en el lugar de trabajo comienza con la ropa adecuada, la postura y el "Ho-Ren-So"</a:t>
            </a:r>
            <a:endParaRPr kumimoji="1"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強調線吹き出し 2 (枠付き) 7"/>
          <p:cNvSpPr/>
          <p:nvPr/>
        </p:nvSpPr>
        <p:spPr>
          <a:xfrm flipH="1">
            <a:off x="373808" y="837000"/>
            <a:ext cx="4198187" cy="2448000"/>
          </a:xfrm>
          <a:prstGeom prst="accentBorderCallout2">
            <a:avLst>
              <a:gd name="adj1" fmla="val 25239"/>
              <a:gd name="adj2" fmla="val -1704"/>
              <a:gd name="adj3" fmla="val 25239"/>
              <a:gd name="adj4" fmla="val -7434"/>
              <a:gd name="adj5" fmla="val 50480"/>
              <a:gd name="adj6" fmla="val -18935"/>
            </a:avLst>
          </a:prstGeom>
          <a:solidFill>
            <a:schemeClr val="accent4">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rtl="0">
              <a:buFont typeface="Wingdings" panose="05000000000000000000" pitchFamily="2" charset="2"/>
              <a:buChar char="n"/>
            </a:pPr>
            <a:r>
              <a:rPr lang="es-419" sz="1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Lleve la ropa y el equipo designados.</a:t>
            </a:r>
          </a:p>
          <a:p>
            <a:pPr marL="285750" indent="-285750" rtl="0">
              <a:buFont typeface="Wingdings" panose="05000000000000000000" pitchFamily="2" charset="2"/>
              <a:buChar char="n"/>
            </a:pPr>
            <a:r>
              <a:rPr lang="es-419" sz="1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Para mantener un aspecto limpio y ordenado, asegúrese de cuidar su ropa de trabajo para mantenerla libre de suciedad y arrugas.</a:t>
            </a:r>
          </a:p>
          <a:p>
            <a:pPr marL="285750" indent="-285750" rtl="0">
              <a:buFont typeface="Wingdings" panose="05000000000000000000" pitchFamily="2" charset="2"/>
              <a:buChar char="n"/>
            </a:pPr>
            <a:r>
              <a:rPr lang="es-419" sz="1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No lleve objetos innecesarios o personales, y tenga siempre en cuenta su apariencia ante los demás.</a:t>
            </a:r>
          </a:p>
          <a:p>
            <a:pPr marL="285750" indent="-285750" rtl="0">
              <a:buFont typeface="Wingdings" panose="05000000000000000000" pitchFamily="2" charset="2"/>
              <a:buChar char="n"/>
            </a:pPr>
            <a:r>
              <a:rPr lang="es-419" sz="1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Lleve correctamente su identificación, la tarjeta de la empresa y el brazalete.</a:t>
            </a:r>
          </a:p>
          <a:p>
            <a:pPr marL="285750" indent="-285750" rtl="0">
              <a:buFont typeface="Wingdings" panose="05000000000000000000" pitchFamily="2" charset="2"/>
              <a:buChar char="n"/>
            </a:pPr>
            <a:r>
              <a:rPr lang="es-419" sz="1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Los guardias de seguridad encargados del control del tráfico, en particular, deben llevar cascos, chalecos reflectantes y otros equipos pertinentes para que sean visibles para los conductores y otras personas por la noche.</a:t>
            </a:r>
          </a:p>
        </p:txBody>
      </p:sp>
      <p:sp>
        <p:nvSpPr>
          <p:cNvPr id="11" name="強調線吹き出し 2 (枠付き) 10"/>
          <p:cNvSpPr/>
          <p:nvPr/>
        </p:nvSpPr>
        <p:spPr>
          <a:xfrm>
            <a:off x="4825266" y="4149000"/>
            <a:ext cx="4198187" cy="2448000"/>
          </a:xfrm>
          <a:prstGeom prst="accentBorderCallout2">
            <a:avLst>
              <a:gd name="adj1" fmla="val 25239"/>
              <a:gd name="adj2" fmla="val -1704"/>
              <a:gd name="adj3" fmla="val 25239"/>
              <a:gd name="adj4" fmla="val -7434"/>
              <a:gd name="adj5" fmla="val 50480"/>
              <a:gd name="adj6" fmla="val -18935"/>
            </a:avLst>
          </a:prstGeom>
          <a:solidFill>
            <a:schemeClr val="accent4">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rtl="0">
              <a:buFont typeface="Wingdings" panose="05000000000000000000" pitchFamily="2" charset="2"/>
              <a:buChar char="n"/>
            </a:pPr>
            <a:r>
              <a:rPr lang="es-419" sz="120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Levante el pecho y enderece la espalda durante los deberes de guardia.</a:t>
            </a:r>
          </a:p>
          <a:p>
            <a:pPr marL="285750" indent="-285750" rtl="0">
              <a:buFont typeface="Wingdings" panose="05000000000000000000" pitchFamily="2" charset="2"/>
              <a:buChar char="n"/>
            </a:pPr>
            <a:r>
              <a:rPr lang="es-419" sz="120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Asegúrese de tener suficiente tiempo y compostura para colocarse en su posición.</a:t>
            </a:r>
          </a:p>
          <a:p>
            <a:pPr marL="285750" indent="-285750" rtl="0">
              <a:buFont typeface="Wingdings" panose="05000000000000000000" pitchFamily="2" charset="2"/>
              <a:buChar char="n"/>
            </a:pPr>
            <a:r>
              <a:rPr lang="es-419" sz="120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Mantenga una postura correcta y una visión amplia mientras esté de servicio para poder ver completamente su entorno.</a:t>
            </a:r>
          </a:p>
          <a:p>
            <a:pPr marL="285750" indent="-285750" rtl="0">
              <a:buFont typeface="Wingdings" panose="05000000000000000000" pitchFamily="2" charset="2"/>
              <a:buChar char="n"/>
            </a:pPr>
            <a:r>
              <a:rPr lang="es-419" sz="120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Actúe con rapidez y eficacia.</a:t>
            </a:r>
          </a:p>
          <a:p>
            <a:pPr marL="285750" indent="-285750" rtl="0">
              <a:buFont typeface="Wingdings" panose="05000000000000000000" pitchFamily="2" charset="2"/>
              <a:buChar char="n"/>
            </a:pPr>
            <a:r>
              <a:rPr lang="es-419" sz="120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Tenga cuidado de no meter las manos en sus bolsillos mientras está de servicio, ya que esto impide que sus manos reaccionen rápidamente, a la vez que deja una impresión negativa en los demás.</a:t>
            </a:r>
          </a:p>
        </p:txBody>
      </p:sp>
      <p:pic>
        <p:nvPicPr>
          <p:cNvPr id="2" name="図 1"/>
          <p:cNvPicPr>
            <a:picLocks noChangeAspect="1"/>
          </p:cNvPicPr>
          <p:nvPr/>
        </p:nvPicPr>
        <p:blipFill>
          <a:blip r:embed="rId2"/>
          <a:stretch>
            <a:fillRect/>
          </a:stretch>
        </p:blipFill>
        <p:spPr>
          <a:xfrm>
            <a:off x="6876000" y="886692"/>
            <a:ext cx="1872000" cy="2618271"/>
          </a:xfrm>
          <a:prstGeom prst="rect">
            <a:avLst/>
          </a:prstGeom>
        </p:spPr>
      </p:pic>
      <p:pic>
        <p:nvPicPr>
          <p:cNvPr id="12" name="図 11"/>
          <p:cNvPicPr/>
          <p:nvPr/>
        </p:nvPicPr>
        <p:blipFill>
          <a:blip r:embed="rId3"/>
          <a:stretch>
            <a:fillRect/>
          </a:stretch>
        </p:blipFill>
        <p:spPr>
          <a:xfrm>
            <a:off x="5436000" y="919172"/>
            <a:ext cx="1329690" cy="2522220"/>
          </a:xfrm>
          <a:prstGeom prst="rect">
            <a:avLst/>
          </a:prstGeom>
        </p:spPr>
      </p:pic>
      <p:pic>
        <p:nvPicPr>
          <p:cNvPr id="13" name="図 12"/>
          <p:cNvPicPr/>
          <p:nvPr/>
        </p:nvPicPr>
        <p:blipFill>
          <a:blip r:embed="rId4"/>
          <a:stretch>
            <a:fillRect/>
          </a:stretch>
        </p:blipFill>
        <p:spPr>
          <a:xfrm>
            <a:off x="684000" y="3788999"/>
            <a:ext cx="1395095" cy="2638425"/>
          </a:xfrm>
          <a:prstGeom prst="rect">
            <a:avLst/>
          </a:prstGeom>
        </p:spPr>
      </p:pic>
      <p:pic>
        <p:nvPicPr>
          <p:cNvPr id="14" name="図 13" descr="\\irfsvc42\div5\環境ｴﾈﾙｷﾞｰ第１部\c一般\e1c_proj\2019\リスクT\1900632_MHLW安全教育\31_警備業安全衛生教育マニュアル作成\03_マニュアル\0115_警備業イラスト2\F_2.jpg"/>
          <p:cNvPicPr/>
          <p:nvPr/>
        </p:nvPicPr>
        <p:blipFill rotWithShape="1">
          <a:blip r:embed="rId5">
            <a:extLst>
              <a:ext uri="{28A0092B-C50C-407E-A947-70E740481C1C}">
                <a14:useLocalDpi xmlns:a14="http://schemas.microsoft.com/office/drawing/2010/main" val="0"/>
              </a:ext>
            </a:extLst>
          </a:blip>
          <a:srcRect l="19047" t="15936" r="30159" b="7010"/>
          <a:stretch/>
        </p:blipFill>
        <p:spPr bwMode="auto">
          <a:xfrm>
            <a:off x="2037841" y="3856017"/>
            <a:ext cx="1685925" cy="2557145"/>
          </a:xfrm>
          <a:prstGeom prst="rect">
            <a:avLst/>
          </a:prstGeom>
          <a:noFill/>
          <a:ln>
            <a:noFill/>
          </a:ln>
          <a:extLst>
            <a:ext uri="{53640926-AAD7-44D8-BBD7-CCE9431645EC}">
              <a14:shadowObscured xmlns:a14="http://schemas.microsoft.com/office/drawing/2010/main"/>
            </a:ext>
          </a:extLst>
        </p:spPr>
      </p:pic>
      <p:sp>
        <p:nvSpPr>
          <p:cNvPr id="3" name="テキスト ボックス 2"/>
          <p:cNvSpPr txBox="1"/>
          <p:nvPr/>
        </p:nvSpPr>
        <p:spPr>
          <a:xfrm>
            <a:off x="488583" y="3408248"/>
            <a:ext cx="492443" cy="461665"/>
          </a:xfrm>
          <a:prstGeom prst="rect">
            <a:avLst/>
          </a:prstGeom>
          <a:noFill/>
        </p:spPr>
        <p:txBody>
          <a:bodyPr wrap="none" rtlCol="0">
            <a:spAutoFit/>
          </a:bodyPr>
          <a:lstStyle/>
          <a:p>
            <a:pPr rtl="0"/>
            <a:r>
              <a:rPr lang="es-419" sz="2400" b="1">
                <a:solidFill>
                  <a:srgbClr val="FF0000"/>
                </a:solidFill>
                <a:latin typeface="Meiryo UI" panose="020B0604030504040204" pitchFamily="50" charset="-128"/>
                <a:ea typeface="Meiryo UI" panose="020B0604030504040204" pitchFamily="50" charset="-128"/>
              </a:rPr>
              <a:t>✓</a:t>
            </a:r>
          </a:p>
        </p:txBody>
      </p:sp>
      <p:sp>
        <p:nvSpPr>
          <p:cNvPr id="15" name="テキスト ボックス 14"/>
          <p:cNvSpPr txBox="1"/>
          <p:nvPr/>
        </p:nvSpPr>
        <p:spPr>
          <a:xfrm>
            <a:off x="2139941" y="3403055"/>
            <a:ext cx="441146" cy="461665"/>
          </a:xfrm>
          <a:prstGeom prst="rect">
            <a:avLst/>
          </a:prstGeom>
          <a:noFill/>
        </p:spPr>
        <p:txBody>
          <a:bodyPr wrap="none" rtlCol="0">
            <a:spAutoFit/>
          </a:bodyPr>
          <a:lstStyle/>
          <a:p>
            <a:pPr rtl="0"/>
            <a:r>
              <a:rPr lang="es-419" sz="2400" b="1">
                <a:solidFill>
                  <a:schemeClr val="accent5"/>
                </a:solidFill>
                <a:latin typeface="Meiryo UI" panose="020B0604030504040204" pitchFamily="50" charset="-128"/>
                <a:ea typeface="Meiryo UI" panose="020B0604030504040204" pitchFamily="50" charset="-128"/>
              </a:rPr>
              <a:t>×</a:t>
            </a:r>
            <a:endParaRPr kumimoji="1" lang="ja-JP" altLang="en-US" sz="2400" b="1" dirty="0">
              <a:solidFill>
                <a:schemeClr val="accent5"/>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p:txBody>
          <a:bodyPr rtlCol="0"/>
          <a:lstStyle/>
          <a:p>
            <a:pPr rtl="0"/>
            <a:fld id="{1228868F-0BF5-4F87-8A94-00DF56ADA4E5}" type="slidenum">
              <a:rPr kumimoji="1" lang="ja-JP" altLang="en-US" sz="1050" smtClean="0"/>
              <a:t>7</a:t>
            </a:fld>
            <a:endParaRPr kumimoji="1" lang="ja-JP" altLang="en-US" sz="1050"/>
          </a:p>
        </p:txBody>
      </p:sp>
    </p:spTree>
    <p:extLst>
      <p:ext uri="{BB962C8B-B14F-4D97-AF65-F5344CB8AC3E}">
        <p14:creationId xmlns:p14="http://schemas.microsoft.com/office/powerpoint/2010/main" val="4098736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419"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La seguridad en el lugar de trabajo comienza con la ropa adecuada, la postura y el "Ho-Ren-So"</a:t>
            </a:r>
            <a:endParaRPr kumimoji="1"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9379" y="1149719"/>
            <a:ext cx="2074962" cy="2135281"/>
          </a:xfrm>
          <a:prstGeom prst="rect">
            <a:avLst/>
          </a:prstGeom>
        </p:spPr>
      </p:pic>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4341" y="1125000"/>
            <a:ext cx="2098983" cy="2160000"/>
          </a:xfrm>
          <a:prstGeom prst="rect">
            <a:avLst/>
          </a:prstGeom>
        </p:spPr>
      </p:pic>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7600" y="3260281"/>
            <a:ext cx="3080212" cy="2160000"/>
          </a:xfrm>
          <a:prstGeom prst="rect">
            <a:avLst/>
          </a:prstGeom>
        </p:spPr>
      </p:pic>
      <p:sp>
        <p:nvSpPr>
          <p:cNvPr id="14" name="強調線吹き出し 2 (枠付き) 13"/>
          <p:cNvSpPr/>
          <p:nvPr/>
        </p:nvSpPr>
        <p:spPr>
          <a:xfrm>
            <a:off x="4511987" y="4149000"/>
            <a:ext cx="4530928" cy="2088000"/>
          </a:xfrm>
          <a:prstGeom prst="accentBorderCallout2">
            <a:avLst>
              <a:gd name="adj1" fmla="val 25239"/>
              <a:gd name="adj2" fmla="val -1704"/>
              <a:gd name="adj3" fmla="val 25239"/>
              <a:gd name="adj4" fmla="val -7434"/>
              <a:gd name="adj5" fmla="val 9812"/>
              <a:gd name="adj6" fmla="val -14539"/>
            </a:avLst>
          </a:prstGeom>
          <a:solidFill>
            <a:schemeClr val="accent4">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rtl="0">
              <a:buFont typeface="Wingdings" panose="05000000000000000000" pitchFamily="2" charset="2"/>
              <a:buChar char="n"/>
            </a:pPr>
            <a:r>
              <a:rPr lang="es-419" sz="120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Reportar rápidamente de cualquier error o problema, así como de cualquier anomalía. Esto llevará a una pronta resolución.</a:t>
            </a:r>
          </a:p>
          <a:p>
            <a:pPr marL="285750" indent="-285750" rtl="0">
              <a:buFont typeface="Wingdings" panose="05000000000000000000" pitchFamily="2" charset="2"/>
              <a:buChar char="n"/>
            </a:pPr>
            <a:r>
              <a:rPr lang="es-419" sz="120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Tenga en cuenta las 5 preguntas clave (quién, qué, cuándo, dónde y por qué y cómo) y comunique (transmita) la información con precisión.</a:t>
            </a:r>
          </a:p>
          <a:p>
            <a:pPr marL="285750" indent="-285750" rtl="0">
              <a:buFont typeface="Wingdings" panose="05000000000000000000" pitchFamily="2" charset="2"/>
              <a:buChar char="n"/>
            </a:pPr>
            <a:r>
              <a:rPr lang="es-419" sz="120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Si no puede resolver el problema por sí mismo, no lo deje como está, sino consulte con quienes le rodean.</a:t>
            </a:r>
          </a:p>
          <a:p>
            <a:pPr marL="285750" indent="-285750" rtl="0">
              <a:buFont typeface="Wingdings" panose="05000000000000000000" pitchFamily="2" charset="2"/>
              <a:buChar char="n"/>
            </a:pPr>
            <a:r>
              <a:rPr lang="es-419" sz="120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Si percibe algo inusual, aunque sea trivial, infórmelo a su supervisor, a la empresa de seguridad, al contratista y a las otras partes interesadas.</a:t>
            </a:r>
          </a:p>
        </p:txBody>
      </p:sp>
      <p:sp>
        <p:nvSpPr>
          <p:cNvPr id="16" name="コンテンツ プレースホルダー 15"/>
          <p:cNvSpPr>
            <a:spLocks noGrp="1"/>
          </p:cNvSpPr>
          <p:nvPr>
            <p:ph idx="1"/>
          </p:nvPr>
        </p:nvSpPr>
        <p:spPr>
          <a:xfrm>
            <a:off x="4787324" y="764999"/>
            <a:ext cx="4248676" cy="2495281"/>
          </a:xfrm>
        </p:spPr>
        <p:txBody>
          <a:bodyPr rtlCol="0">
            <a:normAutofit/>
          </a:bodyPr>
          <a:lstStyle/>
          <a:p>
            <a:pPr marL="0" indent="0" rtl="0">
              <a:buNone/>
            </a:pPr>
            <a:r>
              <a:rPr lang="es-419" sz="1200">
                <a:solidFill>
                  <a:srgbClr val="C00000"/>
                </a:solidFill>
              </a:rPr>
              <a:t>¿Qué es el "Ho-Ren-So"?</a:t>
            </a:r>
          </a:p>
          <a:p>
            <a:pPr rtl="0"/>
            <a:r>
              <a:rPr lang="es-419" sz="1100"/>
              <a:t>Reportar (</a:t>
            </a:r>
            <a:r>
              <a:rPr lang="es-419" sz="1100" u="sng"/>
              <a:t>Ho</a:t>
            </a:r>
            <a:r>
              <a:rPr lang="es-419" sz="1100"/>
              <a:t>koku)</a:t>
            </a:r>
            <a:endParaRPr kumimoji="1" lang="en-US" altLang="ja-JP" sz="1100" dirty="0"/>
          </a:p>
          <a:p>
            <a:pPr marL="468000" lvl="1" rtl="0"/>
            <a:r>
              <a:rPr lang="es-419" sz="1050"/>
              <a:t>Significa que el personal de trabajo reporta al director sobre el progreso y el resultado del trabajo.</a:t>
            </a:r>
            <a:endParaRPr lang="en-US" altLang="ja-JP" sz="1050" dirty="0"/>
          </a:p>
          <a:p>
            <a:pPr rtl="0"/>
            <a:r>
              <a:rPr lang="es-419" sz="1100"/>
              <a:t>Informar (</a:t>
            </a:r>
            <a:r>
              <a:rPr lang="es-419" sz="1100" u="sng"/>
              <a:t>Ren</a:t>
            </a:r>
            <a:r>
              <a:rPr lang="es-419" sz="1100"/>
              <a:t>raku)</a:t>
            </a:r>
            <a:endParaRPr kumimoji="1" lang="en-US" altLang="ja-JP" sz="1100" dirty="0"/>
          </a:p>
          <a:p>
            <a:pPr marL="468000" lvl="1" rtl="0"/>
            <a:r>
              <a:rPr lang="es-419" sz="1050"/>
              <a:t>Significa informar a las partes interesadas de la información que debe compartirse con ellas, como la obtenida durante el trabajo.</a:t>
            </a:r>
            <a:endParaRPr lang="en-US" altLang="ja-JP" sz="1050" dirty="0"/>
          </a:p>
          <a:p>
            <a:pPr rtl="0"/>
            <a:r>
              <a:rPr lang="es-419" sz="1100"/>
              <a:t>Consultar (</a:t>
            </a:r>
            <a:r>
              <a:rPr lang="es-419" sz="1100" u="sng"/>
              <a:t>So</a:t>
            </a:r>
            <a:r>
              <a:rPr lang="es-419" sz="1100"/>
              <a:t>dan)</a:t>
            </a:r>
            <a:endParaRPr kumimoji="1" lang="en-US" altLang="ja-JP" sz="1100" dirty="0"/>
          </a:p>
          <a:p>
            <a:pPr marL="468000" lvl="1" rtl="0"/>
            <a:r>
              <a:rPr lang="es-419" sz="1050"/>
              <a:t>Significa pedir opiniones y consejos cuando le piden que tome una decisión, o cuando no está seguro sobre su decisión, etc.</a:t>
            </a:r>
            <a:endParaRPr kumimoji="1" lang="ja-JP" altLang="en-US" sz="1050" dirty="0"/>
          </a:p>
        </p:txBody>
      </p:sp>
      <p:sp>
        <p:nvSpPr>
          <p:cNvPr id="4" name="スライド番号プレースホルダー 3"/>
          <p:cNvSpPr>
            <a:spLocks noGrp="1"/>
          </p:cNvSpPr>
          <p:nvPr>
            <p:ph type="sldNum" sz="quarter" idx="12"/>
          </p:nvPr>
        </p:nvSpPr>
        <p:spPr/>
        <p:txBody>
          <a:bodyPr rtlCol="0"/>
          <a:lstStyle/>
          <a:p>
            <a:pPr rtl="0"/>
            <a:fld id="{1228868F-0BF5-4F87-8A94-00DF56ADA4E5}" type="slidenum">
              <a:rPr kumimoji="1" lang="ja-JP" altLang="en-US" sz="1050" smtClean="0"/>
              <a:t>8</a:t>
            </a:fld>
            <a:endParaRPr kumimoji="1" lang="ja-JP" altLang="en-US" sz="1050"/>
          </a:p>
        </p:txBody>
      </p:sp>
      <p:sp>
        <p:nvSpPr>
          <p:cNvPr id="9" name="文本框 8">
            <a:extLst>
              <a:ext uri="{FF2B5EF4-FFF2-40B4-BE49-F238E27FC236}">
                <a16:creationId xmlns:a16="http://schemas.microsoft.com/office/drawing/2014/main" id="{A116C317-547E-4BB1-9691-272F907D8ADA}"/>
              </a:ext>
            </a:extLst>
          </p:cNvPr>
          <p:cNvSpPr txBox="1"/>
          <p:nvPr/>
        </p:nvSpPr>
        <p:spPr>
          <a:xfrm>
            <a:off x="219113" y="1557000"/>
            <a:ext cx="1066041" cy="1512000"/>
          </a:xfrm>
          <a:prstGeom prst="rect">
            <a:avLst/>
          </a:prstGeom>
          <a:solidFill>
            <a:schemeClr val="bg1"/>
          </a:solidFill>
        </p:spPr>
        <p:txBody>
          <a:bodyPr wrap="square" lIns="0" tIns="0" rIns="0" bIns="0" rtlCol="0">
            <a:noAutofit/>
          </a:bodyPr>
          <a:lstStyle/>
          <a:p>
            <a:pPr algn="ctr" rtl="0"/>
            <a:r>
              <a:rPr lang="es-419" sz="2400" b="1" dirty="0">
                <a:solidFill>
                  <a:srgbClr val="00913E"/>
                </a:solidFill>
                <a:latin typeface="Meiryo UI" panose="020B0604030504040204" pitchFamily="50" charset="-128"/>
                <a:ea typeface="Meiryo UI" panose="020B0604030504040204" pitchFamily="50" charset="-128"/>
              </a:rPr>
              <a:t>Repor</a:t>
            </a:r>
          </a:p>
          <a:p>
            <a:pPr algn="ctr" rtl="0"/>
            <a:r>
              <a:rPr lang="es-419" sz="2400" b="1" dirty="0">
                <a:solidFill>
                  <a:srgbClr val="00913E"/>
                </a:solidFill>
                <a:latin typeface="Meiryo UI" panose="020B0604030504040204" pitchFamily="50" charset="-128"/>
                <a:ea typeface="Meiryo UI" panose="020B0604030504040204" pitchFamily="50" charset="-128"/>
              </a:rPr>
              <a:t>tar</a:t>
            </a:r>
            <a:endParaRPr lang="zh-CN" altLang="en-US" sz="2400" b="1" dirty="0">
              <a:solidFill>
                <a:srgbClr val="00913E"/>
              </a:solidFill>
              <a:latin typeface="Meiryo UI" panose="020B0604030504040204" pitchFamily="50" charset="-128"/>
              <a:ea typeface="Meiryo UI" panose="020B0604030504040204" pitchFamily="50" charset="-128"/>
            </a:endParaRPr>
          </a:p>
        </p:txBody>
      </p:sp>
      <p:sp>
        <p:nvSpPr>
          <p:cNvPr id="10" name="文本框 9">
            <a:extLst>
              <a:ext uri="{FF2B5EF4-FFF2-40B4-BE49-F238E27FC236}">
                <a16:creationId xmlns:a16="http://schemas.microsoft.com/office/drawing/2014/main" id="{EA1FE284-C613-4690-A2E9-CC1C787E75E1}"/>
              </a:ext>
            </a:extLst>
          </p:cNvPr>
          <p:cNvSpPr txBox="1"/>
          <p:nvPr/>
        </p:nvSpPr>
        <p:spPr>
          <a:xfrm>
            <a:off x="2400341" y="1557000"/>
            <a:ext cx="1019659" cy="1368000"/>
          </a:xfrm>
          <a:prstGeom prst="rect">
            <a:avLst/>
          </a:prstGeom>
          <a:solidFill>
            <a:schemeClr val="bg1"/>
          </a:solidFill>
        </p:spPr>
        <p:txBody>
          <a:bodyPr wrap="square" lIns="0" tIns="0" rIns="0" bIns="0" rtlCol="0">
            <a:noAutofit/>
          </a:bodyPr>
          <a:lstStyle/>
          <a:p>
            <a:pPr algn="ctr" rtl="0"/>
            <a:r>
              <a:rPr lang="es-419" sz="2400" b="1" dirty="0">
                <a:solidFill>
                  <a:srgbClr val="00913E"/>
                </a:solidFill>
                <a:latin typeface="Meiryo UI" panose="020B0604030504040204" pitchFamily="50" charset="-128"/>
                <a:ea typeface="Meiryo UI" panose="020B0604030504040204" pitchFamily="50" charset="-128"/>
              </a:rPr>
              <a:t>Informar</a:t>
            </a:r>
            <a:endParaRPr lang="zh-CN" altLang="en-US" sz="2400" b="1" dirty="0">
              <a:solidFill>
                <a:srgbClr val="00913E"/>
              </a:solidFill>
              <a:latin typeface="Meiryo UI" panose="020B0604030504040204" pitchFamily="50" charset="-128"/>
              <a:ea typeface="Meiryo UI" panose="020B0604030504040204" pitchFamily="50" charset="-128"/>
            </a:endParaRPr>
          </a:p>
        </p:txBody>
      </p:sp>
      <p:sp>
        <p:nvSpPr>
          <p:cNvPr id="11" name="文本框 10">
            <a:extLst>
              <a:ext uri="{FF2B5EF4-FFF2-40B4-BE49-F238E27FC236}">
                <a16:creationId xmlns:a16="http://schemas.microsoft.com/office/drawing/2014/main" id="{09F2CF75-831F-4503-8F78-6703764EFB9C}"/>
              </a:ext>
            </a:extLst>
          </p:cNvPr>
          <p:cNvSpPr txBox="1"/>
          <p:nvPr/>
        </p:nvSpPr>
        <p:spPr>
          <a:xfrm>
            <a:off x="370481" y="3717000"/>
            <a:ext cx="1249519" cy="1378249"/>
          </a:xfrm>
          <a:prstGeom prst="rect">
            <a:avLst/>
          </a:prstGeom>
          <a:solidFill>
            <a:schemeClr val="bg1"/>
          </a:solidFill>
        </p:spPr>
        <p:txBody>
          <a:bodyPr wrap="square" lIns="0" tIns="0" rIns="0" bIns="0" rtlCol="0">
            <a:noAutofit/>
          </a:bodyPr>
          <a:lstStyle/>
          <a:p>
            <a:pPr algn="ctr" rtl="0"/>
            <a:r>
              <a:rPr lang="es-419" sz="2400" b="1" dirty="0">
                <a:solidFill>
                  <a:srgbClr val="00913E"/>
                </a:solidFill>
                <a:latin typeface="Meiryo UI" panose="020B0604030504040204" pitchFamily="50" charset="-128"/>
                <a:ea typeface="Meiryo UI" panose="020B0604030504040204" pitchFamily="50" charset="-128"/>
              </a:rPr>
              <a:t>Consul</a:t>
            </a:r>
          </a:p>
          <a:p>
            <a:pPr algn="ctr" rtl="0"/>
            <a:r>
              <a:rPr lang="es-419" sz="2400" b="1" dirty="0">
                <a:solidFill>
                  <a:srgbClr val="00913E"/>
                </a:solidFill>
                <a:latin typeface="Meiryo UI" panose="020B0604030504040204" pitchFamily="50" charset="-128"/>
                <a:ea typeface="Meiryo UI" panose="020B0604030504040204" pitchFamily="50" charset="-128"/>
              </a:rPr>
              <a:t>tar</a:t>
            </a:r>
            <a:endParaRPr lang="zh-CN" altLang="en-US" sz="2400" b="1" dirty="0">
              <a:solidFill>
                <a:srgbClr val="00913E"/>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40245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536167" y="2853000"/>
            <a:ext cx="8355834" cy="176421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419" sz="2400" b="1">
                <a:solidFill>
                  <a:schemeClr val="tx1"/>
                </a:solidFill>
                <a:latin typeface="Meiryo UI" panose="020B0604030504040204" pitchFamily="50" charset="-128"/>
                <a:ea typeface="Meiryo UI" panose="020B0604030504040204" pitchFamily="50" charset="-128"/>
                <a:cs typeface="Meiryo UI" panose="020B0604030504040204" pitchFamily="50" charset="-128"/>
              </a:rPr>
              <a:t>Revisar y cumplir la directiva de seguridad</a:t>
            </a:r>
            <a:endParaRPr kumimoji="1"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324431" y="788437"/>
            <a:ext cx="8853023" cy="5526675"/>
          </a:xfrm>
        </p:spPr>
        <p:txBody>
          <a:bodyPr rtlCol="0">
            <a:normAutofit/>
          </a:bodyPr>
          <a:lstStyle/>
          <a:p>
            <a:pPr rtl="0"/>
            <a:r>
              <a:rPr lang="es-419" sz="2000" dirty="0"/>
              <a:t>Plan de seguridad</a:t>
            </a:r>
            <a:endParaRPr kumimoji="1" lang="en-US" altLang="ja-JP" sz="2000" dirty="0"/>
          </a:p>
          <a:p>
            <a:pPr marL="468000" lvl="1" rtl="0"/>
            <a:r>
              <a:rPr lang="es-419" sz="1800" dirty="0"/>
              <a:t>Aquí se establecen los detalles de la operación de seguridad.</a:t>
            </a:r>
            <a:endParaRPr lang="en-US" altLang="ja-JP" sz="1800" dirty="0"/>
          </a:p>
          <a:p>
            <a:pPr marL="468000" lvl="1" rtl="0"/>
            <a:r>
              <a:rPr lang="es-419" sz="1800" dirty="0"/>
              <a:t>Las directivas de seguridad (instrucciones de seguridad) se preparan para cada guardia de seguridad sobre la base de este plan de seguridad respecto a la ejecución de las tareas de seguridad.</a:t>
            </a:r>
            <a:endParaRPr lang="en-US" altLang="ja-JP" sz="1800" dirty="0"/>
          </a:p>
          <a:p>
            <a:pPr marL="468000" lvl="1" rtl="0"/>
            <a:endParaRPr lang="en-US" altLang="ja-JP" sz="1600" dirty="0"/>
          </a:p>
          <a:p>
            <a:pPr marL="10800" rtl="0"/>
            <a:r>
              <a:rPr lang="es-419" sz="2000" dirty="0"/>
              <a:t>Directiva de seguridad</a:t>
            </a:r>
            <a:endParaRPr kumimoji="1" lang="en-US" altLang="ja-JP" sz="2000" dirty="0"/>
          </a:p>
          <a:p>
            <a:pPr marL="468000" lvl="1" rtl="0"/>
            <a:r>
              <a:rPr lang="es-419" sz="1800" dirty="0"/>
              <a:t>En ella se especifican los detalles y procedimientos de las tareas de seguridad, las rutas de patrulla y los métodos de respuesta a las emergencias.</a:t>
            </a:r>
            <a:endParaRPr lang="en-US" altLang="ja-JP" sz="1800" dirty="0"/>
          </a:p>
          <a:p>
            <a:pPr marL="468000" lvl="1" rtl="0"/>
            <a:r>
              <a:rPr lang="es-419" sz="1800" dirty="0"/>
              <a:t>Al realizar los trabajos de seguridad, asegúrese de comprender plenamente los detalles y las precauciones descritas, y garantice el </a:t>
            </a:r>
            <a:r>
              <a:rPr lang="es-419" sz="1800" b="1" u="sng" dirty="0">
                <a:solidFill>
                  <a:srgbClr val="F24F4F"/>
                </a:solidFill>
              </a:rPr>
              <a:t>cumplimiento de las instrucciones de seguridad</a:t>
            </a:r>
            <a:r>
              <a:rPr lang="es-419" sz="1800" dirty="0"/>
              <a:t>.</a:t>
            </a:r>
            <a:endParaRPr kumimoji="1" lang="ja-JP" altLang="en-US" sz="1800" dirty="0"/>
          </a:p>
        </p:txBody>
      </p:sp>
      <p:sp>
        <p:nvSpPr>
          <p:cNvPr id="11" name="角丸四角形吹き出し 10"/>
          <p:cNvSpPr/>
          <p:nvPr/>
        </p:nvSpPr>
        <p:spPr>
          <a:xfrm>
            <a:off x="4140000" y="4892937"/>
            <a:ext cx="4536001" cy="1656000"/>
          </a:xfrm>
          <a:prstGeom prst="wedgeRoundRectCallout">
            <a:avLst>
              <a:gd name="adj1" fmla="val -28378"/>
              <a:gd name="adj2" fmla="val -72674"/>
              <a:gd name="adj3" fmla="val 16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419"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Ha habido muchos casos de personas que no siguieron las normas y procedimientos que deberían haber seguido, lo que ha provocado accidentes laborales</a:t>
            </a:r>
          </a:p>
        </p:txBody>
      </p:sp>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z="1050" smtClean="0"/>
              <a:t>9</a:t>
            </a:fld>
            <a:endParaRPr kumimoji="1" lang="ja-JP" altLang="en-US" sz="1050"/>
          </a:p>
        </p:txBody>
      </p:sp>
    </p:spTree>
    <p:extLst>
      <p:ext uri="{BB962C8B-B14F-4D97-AF65-F5344CB8AC3E}">
        <p14:creationId xmlns:p14="http://schemas.microsoft.com/office/powerpoint/2010/main" val="2325098210"/>
      </p:ext>
    </p:extLst>
  </p:cSld>
  <p:clrMapOvr>
    <a:masterClrMapping/>
  </p:clrMapOvr>
</p:sld>
</file>

<file path=ppt/theme/theme1.xml><?xml version="1.0" encoding="utf-8"?>
<a:theme xmlns:a="http://schemas.openxmlformats.org/drawingml/2006/main" name="MHIR仕様">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HIR仕様" id="{05344C92-AC6A-4493-8C0E-E7C17A05DCD7}" vid="{55D99DC7-8333-4294-BB2F-D433CAFD0018}"/>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MHIR仕様</Template>
  <TotalTime>1350</TotalTime>
  <Words>5179</Words>
  <Application>Microsoft Office PowerPoint</Application>
  <PresentationFormat>画面に合わせる (4:3)</PresentationFormat>
  <Paragraphs>448</Paragraphs>
  <Slides>31</Slides>
  <Notes>2</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31</vt:i4>
      </vt:variant>
    </vt:vector>
  </HeadingPairs>
  <TitlesOfParts>
    <vt:vector size="39" baseType="lpstr">
      <vt:lpstr>Futura Md</vt:lpstr>
      <vt:lpstr>Meiryo UI</vt:lpstr>
      <vt:lpstr>ＭＳ Ｐゴシック</vt:lpstr>
      <vt:lpstr>メイリオ</vt:lpstr>
      <vt:lpstr>Arial</vt:lpstr>
      <vt:lpstr>Calibri</vt:lpstr>
      <vt:lpstr>Wingdings</vt:lpstr>
      <vt:lpstr>MHIR仕様</vt:lpstr>
      <vt:lpstr>Para su seguridad y salud en el trabajo</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安全かつ健康的に働くために</dc:title>
  <cp:lastPrinted>2020-02-10T09:16:03Z</cp:lastPrinted>
  <dcterms:created xsi:type="dcterms:W3CDTF">2019-10-29T11:12:42Z</dcterms:created>
  <dcterms:modified xsi:type="dcterms:W3CDTF">2022-03-02T09:01:37Z</dcterms:modified>
</cp:coreProperties>
</file>