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1" r:id="rId2"/>
    <p:sldId id="363" r:id="rId3"/>
    <p:sldId id="289" r:id="rId4"/>
    <p:sldId id="336" r:id="rId5"/>
    <p:sldId id="337" r:id="rId6"/>
    <p:sldId id="382" r:id="rId7"/>
    <p:sldId id="383" r:id="rId8"/>
    <p:sldId id="339" r:id="rId9"/>
    <p:sldId id="340" r:id="rId10"/>
    <p:sldId id="344" r:id="rId11"/>
    <p:sldId id="345" r:id="rId12"/>
    <p:sldId id="366" r:id="rId13"/>
    <p:sldId id="374" r:id="rId14"/>
    <p:sldId id="375" r:id="rId15"/>
    <p:sldId id="346" r:id="rId16"/>
    <p:sldId id="347" r:id="rId17"/>
    <p:sldId id="381" r:id="rId18"/>
    <p:sldId id="378" r:id="rId19"/>
    <p:sldId id="379" r:id="rId20"/>
    <p:sldId id="380" r:id="rId21"/>
    <p:sldId id="350" r:id="rId22"/>
    <p:sldId id="351" r:id="rId23"/>
    <p:sldId id="376" r:id="rId24"/>
    <p:sldId id="377" r:id="rId25"/>
    <p:sldId id="373" r:id="rId26"/>
    <p:sldId id="359" r:id="rId27"/>
    <p:sldId id="360" r:id="rId28"/>
    <p:sldId id="361" r:id="rId29"/>
    <p:sldId id="362" r:id="rId30"/>
  </p:sldIdLst>
  <p:sldSz cx="9144000" cy="6858000" type="screen4x3"/>
  <p:notesSz cx="7099300" cy="10234613"/>
  <p:defaultTextStyle>
    <a:defPPr rtl="0">
      <a:defRPr lang="pt-pt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FFFFF"/>
    <a:srgbClr val="2F3030"/>
    <a:srgbClr val="A32827"/>
    <a:srgbClr val="7E7E7E"/>
    <a:srgbClr val="EEECDF"/>
    <a:srgbClr val="75736F"/>
    <a:srgbClr val="F5C702"/>
    <a:srgbClr val="009943"/>
    <a:srgbClr val="5C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42" autoAdjust="0"/>
    <p:restoredTop sz="94590" autoAdjust="0"/>
  </p:normalViewPr>
  <p:slideViewPr>
    <p:cSldViewPr>
      <p:cViewPr varScale="1">
        <p:scale>
          <a:sx n="104" d="100"/>
          <a:sy n="10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083333333333333"/>
          <c:h val="0.980833333333333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F-4B44-896A-2802FD89B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F-4B44-896A-2802FD89B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F-4B44-896A-2802FD89B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F-4B44-896A-2802FD89B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F-4B44-896A-2802FD89B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F-4B44-896A-2802FD89B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F-4B44-896A-2802FD89BB59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527777777778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3F-4B44-896A-2802FD89BB59}"/>
                </c:ext>
              </c:extLst>
            </c:dLbl>
            <c:dLbl>
              <c:idx val="2"/>
              <c:layout>
                <c:manualLayout>
                  <c:x val="-2.6458333333333334E-2"/>
                  <c:y val="5.2916666666666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40277777777777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3F-4B44-896A-2802FD89BB59}"/>
                </c:ext>
              </c:extLst>
            </c:dLbl>
            <c:dLbl>
              <c:idx val="3"/>
              <c:layout>
                <c:manualLayout>
                  <c:x val="-7.0281249999999997E-3"/>
                  <c:y val="6.2111111111111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68055555555557"/>
                      <c:h val="0.15524444444444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03F-4B44-896A-2802FD89BB59}"/>
                </c:ext>
              </c:extLst>
            </c:dLbl>
            <c:dLbl>
              <c:idx val="4"/>
              <c:layout>
                <c:manualLayout>
                  <c:x val="1.2918402777777778E-3"/>
                  <c:y val="1.18680555555555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4166666666664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03F-4B44-896A-2802FD89BB59}"/>
                </c:ext>
              </c:extLst>
            </c:dLbl>
            <c:dLbl>
              <c:idx val="5"/>
              <c:layout>
                <c:manualLayout>
                  <c:x val="-2.4253472222222263E-2"/>
                  <c:y val="-5.29166666666666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329861111111"/>
                      <c:h val="0.15855173611111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03F-4B44-896A-2802FD89BB59}"/>
                </c:ext>
              </c:extLst>
            </c:dLbl>
            <c:dLbl>
              <c:idx val="6"/>
              <c:layout>
                <c:manualLayout>
                  <c:x val="2.8663541666666625E-2"/>
                  <c:y val="-3.31225694444444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95381944444444"/>
                      <c:h val="0.25543333333333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03F-4B44-896A-2802FD89B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Sheet1!$B$2:$B$8</c:f>
              <c:strCache>
                <c:ptCount val="7"/>
                <c:pt idx="0">
                  <c:v>Ser prensado/Envolvido</c:v>
                </c:pt>
                <c:pt idx="1">
                  <c:v>Sofrer colisão</c:v>
                </c:pt>
                <c:pt idx="2">
                  <c:v>Acidente de trânsito</c:v>
                </c:pt>
                <c:pt idx="3">
                  <c:v>Queda de local alto/Queda</c:v>
                </c:pt>
                <c:pt idx="4">
                  <c:v>Desmoronamento/Colapso</c:v>
                </c:pt>
                <c:pt idx="5">
                  <c:v>Afogamento</c:v>
                </c:pt>
                <c:pt idx="6">
                  <c:v>Contato com materiais nocivos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3F-4B44-896A-2802FD89BB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8C-4209-BFF1-3459C76915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8C-4209-BFF1-3459C76915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8C-4209-BFF1-3459C76915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8C-4209-BFF1-3459C76915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8C-4209-BFF1-3459C76915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8C-4209-BFF1-3459C76915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8C-4209-BFF1-3459C76915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8C-4209-BFF1-3459C7691522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125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8C-4209-BFF1-3459C7691522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527777777778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8C-4209-BFF1-3459C7691522}"/>
                </c:ext>
              </c:extLst>
            </c:dLbl>
            <c:dLbl>
              <c:idx val="2"/>
              <c:layout>
                <c:manualLayout>
                  <c:x val="1.7638715277777779E-2"/>
                  <c:y val="-1.7361111111111112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3055555555554"/>
                      <c:h val="0.33615312499999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38C-4209-BFF1-3459C7691522}"/>
                </c:ext>
              </c:extLst>
            </c:dLbl>
            <c:dLbl>
              <c:idx val="3"/>
              <c:layout>
                <c:manualLayout>
                  <c:x val="-8.8196180555555562E-3"/>
                  <c:y val="3.08678819444443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47812499999992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38C-4209-BFF1-3459C7691522}"/>
                </c:ext>
              </c:extLst>
            </c:dLbl>
            <c:dLbl>
              <c:idx val="4"/>
              <c:layout>
                <c:manualLayout>
                  <c:x val="-1.6802777777777778E-2"/>
                  <c:y val="8.819444444444364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22222222222221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38C-4209-BFF1-3459C7691522}"/>
                </c:ext>
              </c:extLst>
            </c:dLbl>
            <c:dLbl>
              <c:idx val="5"/>
              <c:layout>
                <c:manualLayout>
                  <c:x val="2.2046874999999992E-3"/>
                  <c:y val="8.81944444444444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67673611111105"/>
                      <c:h val="0.17469131944444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38C-4209-BFF1-3459C7691522}"/>
                </c:ext>
              </c:extLst>
            </c:dLbl>
            <c:dLbl>
              <c:idx val="6"/>
              <c:layout>
                <c:manualLayout>
                  <c:x val="8.8192708333333335E-3"/>
                  <c:y val="-3.74826388888889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131944444442"/>
                      <c:h val="0.13319583333333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38C-4209-BFF1-3459C7691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Sheet1!$B$11:$B$18</c:f>
              <c:strCache>
                <c:ptCount val="8"/>
                <c:pt idx="0">
                  <c:v>Queda de local alto/Queda</c:v>
                </c:pt>
                <c:pt idx="1">
                  <c:v>Ser prensado/Envolvido</c:v>
                </c:pt>
                <c:pt idx="2">
                  <c:v>Queda devido a escorrego e tropeço</c:v>
                </c:pt>
                <c:pt idx="3">
                  <c:v>Movimento de recuo/Movimento forçado</c:v>
                </c:pt>
                <c:pt idx="4">
                  <c:v>Objetos voando/Caindo</c:v>
                </c:pt>
                <c:pt idx="5">
                  <c:v>Sofrer colisão</c:v>
                </c:pt>
                <c:pt idx="6">
                  <c:v>Cortes/Arranhões</c:v>
                </c:pt>
                <c:pt idx="7">
                  <c:v>Outros</c:v>
                </c:pt>
              </c:strCache>
            </c:strRef>
          </c:cat>
          <c:val>
            <c:numRef>
              <c:f>Sheet1!$C$11:$C$18</c:f>
              <c:numCache>
                <c:formatCode>General</c:formatCode>
                <c:ptCount val="8"/>
                <c:pt idx="0">
                  <c:v>21</c:v>
                </c:pt>
                <c:pt idx="1">
                  <c:v>21</c:v>
                </c:pt>
                <c:pt idx="2">
                  <c:v>12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8C-4209-BFF1-3459C76915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800" b="1" dirty="0"/>
              <a:t>Mudanças em Acidentes de Trabalho na Indústria de processamento de resíduos industriais</a:t>
            </a:r>
          </a:p>
        </c:rich>
      </c:tx>
      <c:layout>
        <c:manualLayout>
          <c:xMode val="edge"/>
          <c:yMode val="edge"/>
          <c:x val="8.3205268218027317E-2"/>
          <c:y val="2.2325029529046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201643128115906E-2"/>
          <c:y val="8.2499742498685746E-2"/>
          <c:w val="0.85030035168983498"/>
          <c:h val="0.82896261080916944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Sheet1!$D$21</c:f>
              <c:strCache>
                <c:ptCount val="1"/>
                <c:pt idx="0">
                  <c:v>morte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Sheet1!$B$22:$B$31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Sheet1!$D$22:$D$31</c:f>
              <c:numCache>
                <c:formatCode>General</c:formatCode>
                <c:ptCount val="10"/>
                <c:pt idx="0">
                  <c:v>23</c:v>
                </c:pt>
                <c:pt idx="1">
                  <c:v>19</c:v>
                </c:pt>
                <c:pt idx="2">
                  <c:v>24</c:v>
                </c:pt>
                <c:pt idx="3">
                  <c:v>22</c:v>
                </c:pt>
                <c:pt idx="4">
                  <c:v>19</c:v>
                </c:pt>
                <c:pt idx="5">
                  <c:v>23</c:v>
                </c:pt>
                <c:pt idx="6">
                  <c:v>18</c:v>
                </c:pt>
                <c:pt idx="7">
                  <c:v>18</c:v>
                </c:pt>
                <c:pt idx="8">
                  <c:v>16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1-43E9-9162-00250A95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775120"/>
        <c:axId val="505777472"/>
      </c:barChart>
      <c:lineChart>
        <c:grouping val="standard"/>
        <c:varyColors val="0"/>
        <c:ser>
          <c:idx val="1"/>
          <c:order val="0"/>
          <c:tx>
            <c:strRef>
              <c:f>Sheet1!$C$21</c:f>
              <c:strCache>
                <c:ptCount val="1"/>
                <c:pt idx="0">
                  <c:v>Ferimentos e Morte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Sheet1!$B$22:$B$31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Sheet1!$C$22:$C$31</c:f>
              <c:numCache>
                <c:formatCode>General</c:formatCode>
                <c:ptCount val="10"/>
                <c:pt idx="0">
                  <c:v>1283</c:v>
                </c:pt>
                <c:pt idx="1">
                  <c:v>1111</c:v>
                </c:pt>
                <c:pt idx="2">
                  <c:v>1143</c:v>
                </c:pt>
                <c:pt idx="3">
                  <c:v>1156</c:v>
                </c:pt>
                <c:pt idx="4">
                  <c:v>1233</c:v>
                </c:pt>
                <c:pt idx="5">
                  <c:v>1260</c:v>
                </c:pt>
                <c:pt idx="6">
                  <c:v>1244</c:v>
                </c:pt>
                <c:pt idx="7">
                  <c:v>1280</c:v>
                </c:pt>
                <c:pt idx="8">
                  <c:v>1320</c:v>
                </c:pt>
                <c:pt idx="9">
                  <c:v>1383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1-43E9-9162-00250A95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770416"/>
        <c:axId val="505779824"/>
      </c:lineChart>
      <c:catAx>
        <c:axId val="5057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9824"/>
        <c:crosses val="autoZero"/>
        <c:auto val="1"/>
        <c:lblAlgn val="ctr"/>
        <c:lblOffset val="100"/>
        <c:noMultiLvlLbl val="0"/>
      </c:catAx>
      <c:valAx>
        <c:axId val="505779824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0416"/>
        <c:crosses val="autoZero"/>
        <c:crossBetween val="between"/>
      </c:valAx>
      <c:valAx>
        <c:axId val="505777472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5120"/>
        <c:crosses val="max"/>
        <c:crossBetween val="between"/>
      </c:valAx>
      <c:catAx>
        <c:axId val="50577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57774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45842820913371229"/>
          <c:y val="0.31627548761385238"/>
          <c:w val="0.45981298425572575"/>
          <c:h val="5.39087585319564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37-4AD5-8649-6FA5511838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7-4AD5-8649-6FA5511838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37-4AD5-8649-6FA5511838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37-4AD5-8649-6FA5511838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37-4AD5-8649-6FA5511838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37-4AD5-8649-6FA5511838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37-4AD5-8649-6FA5511838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37-4AD5-8649-6FA55118380F}"/>
              </c:ext>
            </c:extLst>
          </c:dPt>
          <c:dLbls>
            <c:dLbl>
              <c:idx val="0"/>
              <c:layout>
                <c:manualLayout>
                  <c:x val="-7.3778125000000042E-2"/>
                  <c:y val="2.316597222222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7-4AD5-8649-6FA55118380F}"/>
                </c:ext>
              </c:extLst>
            </c:dLbl>
            <c:dLbl>
              <c:idx val="1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0729166666667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37-4AD5-8649-6FA55118380F}"/>
                </c:ext>
              </c:extLst>
            </c:dLbl>
            <c:dLbl>
              <c:idx val="2"/>
              <c:layout>
                <c:manualLayout>
                  <c:x val="-7.5222222222222218E-2"/>
                  <c:y val="0.171063715277777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82256944444446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D37-4AD5-8649-6FA55118380F}"/>
                </c:ext>
              </c:extLst>
            </c:dLbl>
            <c:dLbl>
              <c:idx val="3"/>
              <c:layout>
                <c:manualLayout>
                  <c:x val="-3.8211805555555555E-3"/>
                  <c:y val="0.178475868055555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42013888888888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D37-4AD5-8649-6FA55118380F}"/>
                </c:ext>
              </c:extLst>
            </c:dLbl>
            <c:dLbl>
              <c:idx val="4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96631944444445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D37-4AD5-8649-6FA55118380F}"/>
                </c:ext>
              </c:extLst>
            </c:dLbl>
            <c:dLbl>
              <c:idx val="5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05173611111103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D37-4AD5-8649-6FA55118380F}"/>
                </c:ext>
              </c:extLst>
            </c:dLbl>
            <c:dLbl>
              <c:idx val="6"/>
              <c:layout>
                <c:manualLayout>
                  <c:x val="3.7505208333333331E-2"/>
                  <c:y val="-0.20489670138888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54479166666666"/>
                      <c:h val="0.20816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D37-4AD5-8649-6FA55118380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1041666666669"/>
                      <c:h val="0.1728833333333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D37-4AD5-8649-6FA551183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Sheet1!$B$34:$B$41</c:f>
              <c:strCache>
                <c:ptCount val="8"/>
                <c:pt idx="0">
                  <c:v>Menos de 1 mês</c:v>
                </c:pt>
                <c:pt idx="1">
                  <c:v>Mais de 1 mês e menos de 3 meses</c:v>
                </c:pt>
                <c:pt idx="2">
                  <c:v>Mais de 3 meses e menos de 6 meses</c:v>
                </c:pt>
                <c:pt idx="3">
                  <c:v>Mais de 6 meses e menos de 1 ano</c:v>
                </c:pt>
                <c:pt idx="4">
                  <c:v>Mais de 1 ano e menos de 3 anos</c:v>
                </c:pt>
                <c:pt idx="5">
                  <c:v>Mais de 3 anos e menos de 5 anos</c:v>
                </c:pt>
                <c:pt idx="6">
                  <c:v>Mais de 5 anos e menos de 10 anos</c:v>
                </c:pt>
                <c:pt idx="7">
                  <c:v>Mais de 10 anos</c:v>
                </c:pt>
              </c:strCache>
            </c:strRef>
          </c:cat>
          <c:val>
            <c:numRef>
              <c:f>Sheet1!$C$34:$C$41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  <c:pt idx="5">
                  <c:v>14</c:v>
                </c:pt>
                <c:pt idx="6">
                  <c:v>17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37-4AD5-8649-6FA55118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4064912747779"/>
          <c:y val="8.1709477124183E-2"/>
          <c:w val="0.90298611111111116"/>
          <c:h val="0.902986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3-4537-84AB-A22768B52A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3-4537-84AB-A22768B52A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3-4537-84AB-A22768B52A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3-4537-84AB-A22768B52A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3-4537-84AB-A22768B52A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53-4537-84AB-A22768B52A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53-4537-84AB-A22768B52A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53-4537-84AB-A22768B52A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53-4537-84AB-A22768B52A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853-4537-84AB-A22768B52A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853-4537-84AB-A22768B52A5F}"/>
              </c:ext>
            </c:extLst>
          </c:dPt>
          <c:dLbls>
            <c:dLbl>
              <c:idx val="0"/>
              <c:layout>
                <c:manualLayout>
                  <c:x val="-6.3471180555555631E-2"/>
                  <c:y val="0.231119270833333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409305555555555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53-4537-84AB-A22768B52A5F}"/>
                </c:ext>
              </c:extLst>
            </c:dLbl>
            <c:dLbl>
              <c:idx val="1"/>
              <c:layout>
                <c:manualLayout>
                  <c:x val="-8.8588892531579561E-2"/>
                  <c:y val="-0.186605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8045138888889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53-4537-84AB-A22768B52A5F}"/>
                </c:ext>
              </c:extLst>
            </c:dLbl>
            <c:dLbl>
              <c:idx val="2"/>
              <c:layout>
                <c:manualLayout>
                  <c:x val="-6.1476041666666745E-2"/>
                  <c:y val="-0.110269444444444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3-4537-84AB-A22768B52A5F}"/>
                </c:ext>
              </c:extLst>
            </c:dLbl>
            <c:dLbl>
              <c:idx val="3"/>
              <c:layout>
                <c:manualLayout>
                  <c:x val="0.17852023270192546"/>
                  <c:y val="-6.9722222222222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8299115266224"/>
                      <c:h val="0.23072843137254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53-4537-84AB-A22768B52A5F}"/>
                </c:ext>
              </c:extLst>
            </c:dLbl>
            <c:dLbl>
              <c:idx val="4"/>
              <c:layout>
                <c:manualLayout>
                  <c:x val="0.15885616640299943"/>
                  <c:y val="-0.12231029411764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555864084114"/>
                      <c:h val="0.181702941176470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53-4537-84AB-A22768B52A5F}"/>
                </c:ext>
              </c:extLst>
            </c:dLbl>
            <c:dLbl>
              <c:idx val="5"/>
              <c:layout>
                <c:manualLayout>
                  <c:x val="0.20045169058740955"/>
                  <c:y val="-1.8676470588235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03237496342021"/>
                      <c:h val="0.160265032679738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853-4537-84AB-A22768B52A5F}"/>
                </c:ext>
              </c:extLst>
            </c:dLbl>
            <c:dLbl>
              <c:idx val="6"/>
              <c:layout>
                <c:manualLayout>
                  <c:x val="0"/>
                  <c:y val="-2.9444117647058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12587598765201"/>
                      <c:h val="0.177552614379084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53-4537-84AB-A22768B52A5F}"/>
                </c:ext>
              </c:extLst>
            </c:dLbl>
            <c:dLbl>
              <c:idx val="7"/>
              <c:layout>
                <c:manualLayout>
                  <c:x val="-6.9366533036148453E-2"/>
                  <c:y val="-3.6684313725490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00868451682882"/>
                      <c:h val="0.18611241830065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853-4537-84AB-A22768B52A5F}"/>
                </c:ext>
              </c:extLst>
            </c:dLbl>
            <c:dLbl>
              <c:idx val="9"/>
              <c:layout>
                <c:manualLayout>
                  <c:x val="0.11406596888359841"/>
                  <c:y val="-1.310000000000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27300670866271"/>
                      <c:h val="0.122912091503267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853-4537-84AB-A22768B5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Sheet1!$B$44:$B$54</c:f>
              <c:strCache>
                <c:ptCount val="11"/>
                <c:pt idx="0">
                  <c:v>Ser prensado/Envolvido</c:v>
                </c:pt>
                <c:pt idx="1">
                  <c:v>Queda de local alto/Queda</c:v>
                </c:pt>
                <c:pt idx="2">
                  <c:v>Queda devido a escorrego e tropeço</c:v>
                </c:pt>
                <c:pt idx="3">
                  <c:v>Movimento de recuo/Movimento forçado</c:v>
                </c:pt>
                <c:pt idx="4">
                  <c:v>Objetos voando/Caindo</c:v>
                </c:pt>
                <c:pt idx="5">
                  <c:v>Sofrer colisão</c:v>
                </c:pt>
                <c:pt idx="6">
                  <c:v>Cortes/Arranhões</c:v>
                </c:pt>
                <c:pt idx="7">
                  <c:v>Acidente de trânsito (estrada)</c:v>
                </c:pt>
                <c:pt idx="8">
                  <c:v>Colisão</c:v>
                </c:pt>
                <c:pt idx="9">
                  <c:v>Pisar em ponta afiada</c:v>
                </c:pt>
                <c:pt idx="10">
                  <c:v>Outros</c:v>
                </c:pt>
              </c:strCache>
            </c:strRef>
          </c:cat>
          <c:val>
            <c:numRef>
              <c:f>Sheet1!$C$44:$C$54</c:f>
              <c:numCache>
                <c:formatCode>General</c:formatCode>
                <c:ptCount val="11"/>
                <c:pt idx="0">
                  <c:v>24</c:v>
                </c:pt>
                <c:pt idx="1">
                  <c:v>18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853-4537-84AB-A22768B52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358984469664"/>
          <c:y val="0"/>
          <c:w val="0.71000147868840324"/>
          <c:h val="0.960312499999999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E-4FB6-88D4-F0CE0E9554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E-4FB6-88D4-F0CE0E9554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E-4FB6-88D4-F0CE0E9554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CE-4FB6-88D4-F0CE0E9554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CE-4FB6-88D4-F0CE0E9554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CE-4FB6-88D4-F0CE0E9554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CE-4FB6-88D4-F0CE0E9554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ECE-4FB6-88D4-F0CE0E9554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ECE-4FB6-88D4-F0CE0E9554B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ECE-4FB6-88D4-F0CE0E9554B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ECE-4FB6-88D4-F0CE0E9554B5}"/>
              </c:ext>
            </c:extLst>
          </c:dPt>
          <c:dLbls>
            <c:dLbl>
              <c:idx val="0"/>
              <c:layout>
                <c:manualLayout>
                  <c:x val="-9.7468055555555558E-2"/>
                  <c:y val="0.177906944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1805555555555"/>
                      <c:h val="0.2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CE-4FB6-88D4-F0CE0E9554B5}"/>
                </c:ext>
              </c:extLst>
            </c:dLbl>
            <c:dLbl>
              <c:idx val="1"/>
              <c:layout>
                <c:manualLayout>
                  <c:x val="-0.18519826388888888"/>
                  <c:y val="-0.12048680555555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CE-4FB6-88D4-F0CE0E9554B5}"/>
                </c:ext>
              </c:extLst>
            </c:dLbl>
            <c:dLbl>
              <c:idx val="4"/>
              <c:layout>
                <c:manualLayout>
                  <c:x val="7.8365094327997736E-2"/>
                  <c:y val="9.9609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6687532603029"/>
                      <c:h val="0.22851180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ECE-4FB6-88D4-F0CE0E9554B5}"/>
                </c:ext>
              </c:extLst>
            </c:dLbl>
            <c:dLbl>
              <c:idx val="6"/>
              <c:layout>
                <c:manualLayout>
                  <c:x val="9.7809076682316143E-3"/>
                  <c:y val="0.23406597222222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54070911323879"/>
                      <c:h val="0.2619815972222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ECE-4FB6-88D4-F0CE0E9554B5}"/>
                </c:ext>
              </c:extLst>
            </c:dLbl>
            <c:dLbl>
              <c:idx val="7"/>
              <c:layout>
                <c:manualLayout>
                  <c:x val="-7.8342503255168228E-2"/>
                  <c:y val="0.13545034722222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19300991131978"/>
                      <c:h val="0.1208704861111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ECE-4FB6-88D4-F0CE0E9554B5}"/>
                </c:ext>
              </c:extLst>
            </c:dLbl>
            <c:dLbl>
              <c:idx val="8"/>
              <c:layout>
                <c:manualLayout>
                  <c:x val="-8.8028169014084501E-2"/>
                  <c:y val="8.1878645833333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9635996204699"/>
                      <c:h val="0.28403020833333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FECE-4FB6-88D4-F0CE0E9554B5}"/>
                </c:ext>
              </c:extLst>
            </c:dLbl>
            <c:dLbl>
              <c:idx val="9"/>
              <c:layout>
                <c:manualLayout>
                  <c:x val="5.6552771719262783E-2"/>
                  <c:y val="4.4097222222222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514736567553461"/>
                      <c:h val="0.18972847222222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FECE-4FB6-88D4-F0CE0E9554B5}"/>
                </c:ext>
              </c:extLst>
            </c:dLbl>
            <c:dLbl>
              <c:idx val="10"/>
              <c:layout>
                <c:manualLayout>
                  <c:x val="9.3737948990841563E-2"/>
                  <c:y val="7.43784722222222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CE-4FB6-88D4-F0CE0E955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Sheet1!$B$57:$B$67</c:f>
              <c:strCache>
                <c:ptCount val="11"/>
                <c:pt idx="0">
                  <c:v>Máquina de transporte movida a energia</c:v>
                </c:pt>
                <c:pt idx="1">
                  <c:v>Estruturas provisórias, objetos de construção, objetos de estruturas, etc.</c:v>
                </c:pt>
                <c:pt idx="2">
                  <c:v>Material</c:v>
                </c:pt>
                <c:pt idx="3">
                  <c:v>Carga</c:v>
                </c:pt>
                <c:pt idx="4">
                  <c:v>Máquinas de construção, etc.</c:v>
                </c:pt>
                <c:pt idx="5">
                  <c:v>Ferramentas</c:v>
                </c:pt>
                <c:pt idx="6">
                  <c:v>Máquinas movidas a energia em geral</c:v>
                </c:pt>
                <c:pt idx="7">
                  <c:v>Veículo</c:v>
                </c:pt>
                <c:pt idx="8">
                  <c:v>Máquinas e ferramentas movidas pelo homem, etc.</c:v>
                </c:pt>
                <c:pt idx="9">
                  <c:v>Outros equipamentos e instalações</c:v>
                </c:pt>
                <c:pt idx="10">
                  <c:v>Outros</c:v>
                </c:pt>
              </c:strCache>
            </c:strRef>
          </c:cat>
          <c:val>
            <c:numRef>
              <c:f>Sheet1!$C$57:$C$67</c:f>
              <c:numCache>
                <c:formatCode>General</c:formatCode>
                <c:ptCount val="11"/>
                <c:pt idx="0">
                  <c:v>32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ECE-4FB6-88D4-F0CE0E955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6364" cy="511731"/>
          </a:xfrm>
          <a:prstGeom prst="rect">
            <a:avLst/>
          </a:prstGeom>
        </p:spPr>
        <p:txBody>
          <a:bodyPr vert="horz" lIns="95446" tIns="47723" rIns="95446" bIns="47723" rtlCol="0"/>
          <a:lstStyle>
            <a:lvl1pPr algn="l">
              <a:defRPr sz="13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7" y="2"/>
            <a:ext cx="3076364" cy="511731"/>
          </a:xfrm>
          <a:prstGeom prst="rect">
            <a:avLst/>
          </a:prstGeom>
        </p:spPr>
        <p:txBody>
          <a:bodyPr vert="horz" lIns="95446" tIns="47723" rIns="95446" bIns="47723" rtlCol="0"/>
          <a:lstStyle>
            <a:lvl1pPr algn="r">
              <a:defRPr sz="1300"/>
            </a:lvl1pPr>
          </a:lstStyle>
          <a:p>
            <a:pPr rtl="0"/>
            <a:fld id="{D95B7262-B3D8-4D0B-8E0A-45066E572441}" type="datetimeFigureOut">
              <a:rPr kumimoji="1" lang="ja-JP" altLang="en-US" smtClean="0"/>
              <a:pPr rtl="0"/>
              <a:t>2021/7/28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721108"/>
            <a:ext cx="3076364" cy="511731"/>
          </a:xfrm>
          <a:prstGeom prst="rect">
            <a:avLst/>
          </a:prstGeom>
        </p:spPr>
        <p:txBody>
          <a:bodyPr vert="horz" lIns="95446" tIns="47723" rIns="95446" bIns="47723" rtlCol="0" anchor="b"/>
          <a:lstStyle>
            <a:lvl1pPr algn="l">
              <a:defRPr sz="1300"/>
            </a:lvl1pPr>
          </a:lstStyle>
          <a:p>
            <a:pPr rtl="0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4" cy="511731"/>
          </a:xfrm>
          <a:prstGeom prst="rect">
            <a:avLst/>
          </a:prstGeom>
        </p:spPr>
        <p:txBody>
          <a:bodyPr vert="horz" lIns="95446" tIns="47723" rIns="95446" bIns="47723" rtlCol="0" anchor="b"/>
          <a:lstStyle>
            <a:lvl1pPr algn="r">
              <a:defRPr sz="1300"/>
            </a:lvl1pPr>
          </a:lstStyle>
          <a:p>
            <a:pPr rtl="0"/>
            <a:fld id="{B50DE259-8F01-4AB9-83D5-E3C021AA63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6364" cy="511731"/>
          </a:xfrm>
          <a:prstGeom prst="rect">
            <a:avLst/>
          </a:prstGeom>
        </p:spPr>
        <p:txBody>
          <a:bodyPr vert="horz" lIns="95446" tIns="47723" rIns="95446" bIns="47723" rtlCol="0"/>
          <a:lstStyle>
            <a:lvl1pPr algn="l">
              <a:defRPr sz="13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4" cy="511731"/>
          </a:xfrm>
          <a:prstGeom prst="rect">
            <a:avLst/>
          </a:prstGeom>
        </p:spPr>
        <p:txBody>
          <a:bodyPr vert="horz" lIns="95446" tIns="47723" rIns="95446" bIns="47723" rtlCol="0"/>
          <a:lstStyle>
            <a:lvl1pPr algn="r">
              <a:defRPr sz="1300"/>
            </a:lvl1pPr>
          </a:lstStyle>
          <a:p>
            <a:pPr rtl="0"/>
            <a:fld id="{025171F1-5164-480A-97A8-F69C2ED04A11}" type="datetimeFigureOut">
              <a:rPr kumimoji="1" lang="ja-JP" altLang="en-US" smtClean="0"/>
              <a:pPr rtl="0"/>
              <a:t>2021/7/28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6" tIns="47723" rIns="95446" bIns="47723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2" y="4861443"/>
            <a:ext cx="5679440" cy="4605576"/>
          </a:xfrm>
          <a:prstGeom prst="rect">
            <a:avLst/>
          </a:prstGeom>
        </p:spPr>
        <p:txBody>
          <a:bodyPr vert="horz" lIns="95446" tIns="47723" rIns="95446" bIns="47723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6364" cy="511731"/>
          </a:xfrm>
          <a:prstGeom prst="rect">
            <a:avLst/>
          </a:prstGeom>
        </p:spPr>
        <p:txBody>
          <a:bodyPr vert="horz" lIns="95446" tIns="47723" rIns="95446" bIns="47723" rtlCol="0" anchor="b"/>
          <a:lstStyle>
            <a:lvl1pPr algn="l">
              <a:defRPr sz="13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4" cy="511731"/>
          </a:xfrm>
          <a:prstGeom prst="rect">
            <a:avLst/>
          </a:prstGeom>
        </p:spPr>
        <p:txBody>
          <a:bodyPr vert="horz" lIns="95446" tIns="47723" rIns="95446" bIns="47723" rtlCol="0" anchor="b"/>
          <a:lstStyle>
            <a:lvl1pPr algn="r">
              <a:defRPr sz="1300"/>
            </a:lvl1pPr>
          </a:lstStyle>
          <a:p>
            <a:pPr rtl="0"/>
            <a:fld id="{F15D19CC-259D-4E7D-8FA0-3520727AB6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8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80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7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6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9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マスタ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CC8DC9F-64C0-49B9-AE59-B52478A04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93256"/>
            <a:ext cx="3535958" cy="265196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99592" y="1431941"/>
            <a:ext cx="7446467" cy="7920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rtl="0"/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Para trabalhar com segurança e saúde</a:t>
            </a:r>
            <a:endParaRPr lang="en-US" altLang="ja-JP" sz="2800" b="1" dirty="0">
              <a:solidFill>
                <a:srgbClr val="0000CC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548680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26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 todos os que trabalham na indústria de processamento de resíduos industriais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2A8D6D-3EA4-4EC0-A4C3-1FB3FA03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06663"/>
            <a:ext cx="4618511" cy="329068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556025" y="641478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04812" y="205060"/>
            <a:ext cx="7479556" cy="487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Ponto 4: Obedeça os procedimentos de trabalho determinados!</a:t>
            </a:r>
            <a:endParaRPr lang="ja-JP" altLang="en-US" b="1" dirty="0">
              <a:solidFill>
                <a:schemeClr val="bg1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48680" y="1712640"/>
            <a:ext cx="8271792" cy="1644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rtlCol="0" anchor="ctr"/>
          <a:lstStyle/>
          <a:p>
            <a:pPr marL="358775" indent="-358775" rtl="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◆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Obedecer adequadamente os 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procedimentos de trabalho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determinados (normas de trabalho).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58775" indent="-358775" rtl="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◆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Praticar repetidamente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e dominar os procedimentos de trabalho mostrados nos procedimentos </a:t>
            </a:r>
          </a:p>
          <a:p>
            <a:pPr marL="358775" indent="-358775" rtl="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de trabalho.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58775" indent="-358775" rtl="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◆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Entender 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 que deve ser feito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e o que não 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fazer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em termos de segurança.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58775" indent="-358775" rtl="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◆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pt-br" sz="1200" spc="-5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Quando </a:t>
            </a:r>
            <a:r>
              <a:rPr lang="pt-br" sz="1200" spc="-5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não entender</a:t>
            </a:r>
            <a:r>
              <a:rPr lang="pt-br" sz="1200" spc="-5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o procedimento de trabalho, não deixe por isso mesmo e confirme com o responsável, </a:t>
            </a:r>
          </a:p>
          <a:p>
            <a:pPr marL="358775" indent="-358775" rtl="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spc="-5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  </a:t>
            </a:r>
            <a:r>
              <a:rPr lang="pt-br" sz="1200" spc="-5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sem falta.</a:t>
            </a:r>
            <a:endParaRPr lang="en-US" altLang="ja-JP" sz="1200" spc="-5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58775" indent="-358775" rtl="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◆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Tomar cuidado para não 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se ferir por ter se acostumado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com o trabalho. Não fazer movimentos </a:t>
            </a:r>
          </a:p>
          <a:p>
            <a:pPr marL="358775" indent="-358775" rtl="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 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imprudentes ou bruscos.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313" y="764704"/>
            <a:ext cx="84931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○ Há muitos perigos inesperados no local de trabalho.　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 indent="-182563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○ Os procedimentos de trabalho determinados no local de trabalho são regras para que se faça um trabalho seguro, saudável e eficiente.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○ Vamos obedecer os procedimentos de trabalho e proteja-se.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314" y="3356992"/>
            <a:ext cx="849313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[Exemplo de trabalho de separação e processamento]</a:t>
            </a:r>
          </a:p>
          <a:p>
            <a:pPr marL="182563" indent="-182563" algn="just" rtl="0">
              <a:spcBef>
                <a:spcPts val="600"/>
              </a:spcBef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■ </a:t>
            </a: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Ao separar o lixo, os trabalhadores devem remover produtos perigosos, como latas de spray e cartuchos de gás, objetos lacrados e qualquer coisa não identificável. Devem ser devolvidos a quem os trouxe, quando identificados, e encaminhados a especialistas para descarte.</a:t>
            </a:r>
            <a:endParaRPr lang="ja-JP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■ </a:t>
            </a: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Quando os trabalhadores fazem o trabalho de triagem de resíduos em um pátio de recebimento ou em qualquer instalação semelhante, algumas medidas devem ser tomadas para evitar o contato com empilhadeiras, caminhões ou outros veículos. Devem ser tomadas medidas designando orientadores para servir de guia para os veículos, separar as zonas de trabalho e de operação etc.</a:t>
            </a:r>
            <a:endParaRPr lang="ja-JP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■ </a:t>
            </a: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Usar equipamento de proteção, como capacete de segurança, óculos de proteção, máscara contra poeira, sapatos de segurança e luvas de couro, de acordo com a necessidade.</a:t>
            </a:r>
            <a:endParaRPr lang="ja-JP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■ </a:t>
            </a: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Quando houver preocupação de dispersão de poeira, os resíduos devem ser borrifados com água, para umedecer a área.</a:t>
            </a:r>
          </a:p>
          <a:p>
            <a:pPr marL="182563" indent="-182563" algn="just" rtl="0">
              <a:spcBef>
                <a:spcPts val="600"/>
              </a:spcBef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■ </a:t>
            </a:r>
            <a:r>
              <a:rPr lang="pt-br" sz="1200" spc="-2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Ao manusear objetos pesados para separação ou qualquer outro trabalho, não se deve carregar nada mais pesado do que o peso estabelecido e o trabalho deve ser feito de forma que coloque menos carga na parte inferior das costas. Além disso, ao trabalhar com vários funcionários, alguém deve ser designado como líder e os demais devem seguir suas orientações.</a:t>
            </a:r>
            <a:endParaRPr kumimoji="1" lang="ja-JP" altLang="en-US" sz="1200" spc="-2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91880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User07.PC007\AppData\Local\Microsoft\Windows\Temporary Internet Files\Content.IE5\4NMNC06D\gatag-00002569[1].jpg">
            <a:extLst>
              <a:ext uri="{FF2B5EF4-FFF2-40B4-BE49-F238E27FC236}">
                <a16:creationId xmlns:a16="http://schemas.microsoft.com/office/drawing/2014/main" id="{33080EE0-C7D9-4086-96C0-73CA7C7F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723">
            <a:off x="7676452" y="1435585"/>
            <a:ext cx="1093140" cy="14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27A616-0D59-489C-8CF1-CF3CADBFCA54}"/>
              </a:ext>
            </a:extLst>
          </p:cNvPr>
          <p:cNvSpPr txBox="1"/>
          <p:nvPr/>
        </p:nvSpPr>
        <p:spPr>
          <a:xfrm rot="20973691">
            <a:off x="7584181" y="1855938"/>
            <a:ext cx="1307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</a:t>
            </a:r>
            <a:endParaRPr kumimoji="1" lang="en-US" altLang="ja-JP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pt-br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procedimentos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812" y="116632"/>
            <a:ext cx="7767587" cy="4870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Ponto 5: Aumente a segurança executando estritamente o 4S e 5S!</a:t>
            </a:r>
            <a:endParaRPr lang="ja-JP" altLang="en-US" b="1" dirty="0">
              <a:solidFill>
                <a:schemeClr val="bg1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8C8CDC7E-BDEB-4112-AF57-7D879CBC4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17095"/>
              </p:ext>
            </p:extLst>
          </p:nvPr>
        </p:nvGraphicFramePr>
        <p:xfrm>
          <a:off x="476250" y="764705"/>
          <a:ext cx="8416230" cy="5889902"/>
        </p:xfrm>
        <a:graphic>
          <a:graphicData uri="http://schemas.openxmlformats.org/drawingml/2006/table">
            <a:tbl>
              <a:tblPr/>
              <a:tblGrid>
                <a:gridCol w="207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Organização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400" b="0" i="0" u="none" strike="noStrike" cap="none" normalizeH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Seiri</a:t>
                      </a: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Separar o que precisa do que não precisa, e descarte o que não precisar.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メイリオ" pitchFamily="50" charset="-128"/>
                        <a:cs typeface="Arial" panose="020B0604020202020204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(Objetos desnecessários que estejam no chão podem fazer com que caia por escorregar e tropeçar, além de atrapalhar o fluxo de trabalho.)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Ordem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400" b="0" i="0" u="none" strike="noStrike" cap="none" normalizeH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Seiton</a:t>
                      </a: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Colocar o que precisa onde possa encontrar facilmente.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メイリオ" pitchFamily="50" charset="-128"/>
                        <a:cs typeface="Arial" panose="020B0604020202020204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(A eficiência do trabalho diminui quando você perde muito tempo procurando algo de que precisa. Uma foto do local de trabalho, tirada quando tudo está organizado corretamente, ajudaria a manter organizado (</a:t>
                      </a:r>
                      <a:r>
                        <a:rPr lang="pt-br" sz="1200" b="0" i="0" u="none" strike="noStrike" cap="none" normalizeH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Seiton</a:t>
                      </a: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).)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Higiene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400" b="0" i="0" u="none" strike="noStrike" cap="none" normalizeH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Seiketsu</a:t>
                      </a: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</a:t>
                      </a: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　</a:t>
                      </a: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メイリオ" pitchFamily="50" charset="-128"/>
                        <a:cs typeface="Arial" panose="020B0604020202020204" pitchFamily="34" charset="0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Remover a sujeira para manter tudo limpo ao seu redor.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メイリオ" pitchFamily="50" charset="-128"/>
                        <a:cs typeface="Arial" panose="020B0604020202020204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(O local de trabalho deve estar sempre limpo para manter as máquinas funcionando corretamente. Além disso, ao lidar com qualquer coisa a ser entregue para os clientes, o local de trabalho deve ser mantido limpo para que seja transportado sem sujeira).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Limpeza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400" b="0" i="0" u="none" strike="noStrike" cap="none" normalizeH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Seiso</a:t>
                      </a: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Remover qualquer sujeira e resíduos de máquinas, ferramentas e pátios de manuseio e armazenamento.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(O piso molhado deve ser limpo rapidamente para evitar queda devido a escorrego e tropeço.)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1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Autodisciplina </a:t>
                      </a: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400" b="0" i="0" u="none" strike="noStrike" cap="none" normalizeH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Shitsuke</a:t>
                      </a:r>
                      <a:r>
                        <a:rPr lang="pt-br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Seguir as regras estritamente. Repetir os procedimentos adequados até que se tornem um hábito.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メイリオ" pitchFamily="50" charset="-128"/>
                        <a:cs typeface="Arial" panose="020B0604020202020204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(A Organização (</a:t>
                      </a:r>
                      <a:r>
                        <a:rPr lang="pt-br" sz="1200" b="0" i="0" u="none" strike="noStrike" cap="none" normalizeH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Seiri</a:t>
                      </a: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), Ordem (</a:t>
                      </a:r>
                      <a:r>
                        <a:rPr lang="pt-br" sz="1200" b="0" i="0" u="none" strike="noStrike" cap="none" normalizeH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Seiton</a:t>
                      </a: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), Higiene (</a:t>
                      </a:r>
                      <a:r>
                        <a:rPr lang="pt-br" sz="1200" b="0" i="0" u="none" strike="noStrike" cap="none" normalizeH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Seiketsu</a:t>
                      </a: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 e Limpeza (</a:t>
                      </a:r>
                      <a:r>
                        <a:rPr lang="pt-br" sz="1200" b="0" i="0" u="none" strike="noStrike" cap="none" normalizeH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Seiso</a:t>
                      </a:r>
                      <a:r>
                        <a:rPr lang="pt-br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itchFamily="50" charset="-128"/>
                          <a:cs typeface="Arial" panose="020B0604020202020204" pitchFamily="34" charset="0"/>
                        </a:rPr>
                        <a:t>) são inúteis quando meramente compreendidos, portanto é muito importante que os pratique até transformá-los em um hábito.)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" name="図 22">
            <a:extLst>
              <a:ext uri="{FF2B5EF4-FFF2-40B4-BE49-F238E27FC236}">
                <a16:creationId xmlns:a16="http://schemas.microsoft.com/office/drawing/2014/main" id="{FAE82D70-F1AC-460E-814F-774C4A04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194" y="1039614"/>
            <a:ext cx="1003822" cy="8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図 26">
            <a:extLst>
              <a:ext uri="{FF2B5EF4-FFF2-40B4-BE49-F238E27FC236}">
                <a16:creationId xmlns:a16="http://schemas.microsoft.com/office/drawing/2014/main" id="{719F7625-023A-43AA-ACF8-7EDE6922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685" y="1944296"/>
            <a:ext cx="802331" cy="103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図 28">
            <a:extLst>
              <a:ext uri="{FF2B5EF4-FFF2-40B4-BE49-F238E27FC236}">
                <a16:creationId xmlns:a16="http://schemas.microsoft.com/office/drawing/2014/main" id="{28776E34-00D4-40BF-B4F0-1D842F51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2012" y="3153941"/>
            <a:ext cx="915988" cy="94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図 27">
            <a:extLst>
              <a:ext uri="{FF2B5EF4-FFF2-40B4-BE49-F238E27FC236}">
                <a16:creationId xmlns:a16="http://schemas.microsoft.com/office/drawing/2014/main" id="{57B26C11-38DC-419F-A4EE-A9F8DCF9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1359" y="4378246"/>
            <a:ext cx="915988" cy="87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図 29">
            <a:extLst>
              <a:ext uri="{FF2B5EF4-FFF2-40B4-BE49-F238E27FC236}">
                <a16:creationId xmlns:a16="http://schemas.microsoft.com/office/drawing/2014/main" id="{7D482C74-841F-4AD5-93B1-0BDFF8BE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0194" y="5796904"/>
            <a:ext cx="959625" cy="83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8E6EAE-965C-4AF8-8E21-D6A5748D2684}"/>
              </a:ext>
            </a:extLst>
          </p:cNvPr>
          <p:cNvGrpSpPr/>
          <p:nvPr/>
        </p:nvGrpSpPr>
        <p:grpSpPr>
          <a:xfrm>
            <a:off x="539552" y="1320124"/>
            <a:ext cx="8352928" cy="4701164"/>
            <a:chOff x="539552" y="1320124"/>
            <a:chExt cx="8136904" cy="4701164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B568D09-36D2-4299-BFAD-E68E8007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320124"/>
              <a:ext cx="8136904" cy="470116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tIns="72000" r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id="{436C7C10-9BB2-4E0F-96C1-9787D5B88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778" y="1412776"/>
              <a:ext cx="3858014" cy="646331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b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de trabalho com atividades 5S insuficientes</a:t>
              </a:r>
            </a:p>
          </p:txBody>
        </p:sp>
        <p:sp>
          <p:nvSpPr>
            <p:cNvPr id="20" name="円/楕円 4">
              <a:extLst>
                <a:ext uri="{FF2B5EF4-FFF2-40B4-BE49-F238E27FC236}">
                  <a16:creationId xmlns:a16="http://schemas.microsoft.com/office/drawing/2014/main" id="{FBF69492-A95D-489F-A197-74B52E3A3655}"/>
                </a:ext>
              </a:extLst>
            </p:cNvPr>
            <p:cNvSpPr/>
            <p:nvPr/>
          </p:nvSpPr>
          <p:spPr>
            <a:xfrm>
              <a:off x="3498874" y="3624380"/>
              <a:ext cx="2081238" cy="70643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Falhas do 5S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199BE30-C044-4F5F-84AF-85B4E27D9575}"/>
                </a:ext>
              </a:extLst>
            </p:cNvPr>
            <p:cNvSpPr/>
            <p:nvPr/>
          </p:nvSpPr>
          <p:spPr>
            <a:xfrm>
              <a:off x="890281" y="2184221"/>
              <a:ext cx="3388055" cy="13036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rgbClr val="C000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Ocorrência de acidentes de trabalho e doenças ocupacionais</a:t>
              </a:r>
              <a:endParaRPr lang="en-US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・Deterioração do ambiente de trabalho</a:t>
              </a:r>
              <a:endPara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・Ocorrência de acidentes provocados pelo comportamento no trabalho　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550D274-F87C-45D5-A978-1C33F99D8AFF}"/>
                </a:ext>
              </a:extLst>
            </p:cNvPr>
            <p:cNvSpPr/>
            <p:nvPr/>
          </p:nvSpPr>
          <p:spPr>
            <a:xfrm>
              <a:off x="4727625" y="2184220"/>
              <a:ext cx="3738393" cy="13503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rgbClr val="C000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Queda de produtividade</a:t>
              </a:r>
              <a:endParaRPr lang="en-US" altLang="ja-JP" sz="1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・Redução da eficiência devido à ineficiência e ao desperdício</a:t>
              </a:r>
              <a:endPara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・Falha na máquina, ocorrência de problemas</a:t>
              </a:r>
              <a:endPara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・Atraso no despacho de mercadorias, etc.　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C426AB2-A766-4A5C-8A47-8CD6C2C65A9A}"/>
                </a:ext>
              </a:extLst>
            </p:cNvPr>
            <p:cNvSpPr/>
            <p:nvPr/>
          </p:nvSpPr>
          <p:spPr>
            <a:xfrm>
              <a:off x="609698" y="3901040"/>
              <a:ext cx="2522142" cy="14989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rgbClr val="C000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Perda de confiança</a:t>
              </a:r>
              <a:endParaRPr lang="en-US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・Desapontamento das empresas de descarga, etc.</a:t>
              </a:r>
              <a:endPara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30175" indent="-130175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・Diminuição da moral (motivação) dos trabalhadores　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D893127-2EF7-4A30-BD4C-8F87CCACBDD9}"/>
                </a:ext>
              </a:extLst>
            </p:cNvPr>
            <p:cNvSpPr/>
            <p:nvPr/>
          </p:nvSpPr>
          <p:spPr>
            <a:xfrm>
              <a:off x="3219417" y="5064540"/>
              <a:ext cx="2422061" cy="8315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rgbClr val="C000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Desperdício de recursos</a:t>
              </a:r>
              <a:endParaRPr lang="en-US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・Desperdício no uso de materiais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3B26A4E-F568-40EA-B6EE-833D2CBC62A3}"/>
                </a:ext>
              </a:extLst>
            </p:cNvPr>
            <p:cNvSpPr/>
            <p:nvPr/>
          </p:nvSpPr>
          <p:spPr>
            <a:xfrm>
              <a:off x="5802337" y="4427234"/>
              <a:ext cx="2733828" cy="13503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rgbClr val="C000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Surgimento de poluição</a:t>
              </a:r>
              <a:endParaRPr lang="en-US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・Derramamento de óleo e materiais perigosos</a:t>
              </a:r>
              <a:endPara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・Surgimento de odores anormais, etc.</a:t>
              </a:r>
            </a:p>
          </p:txBody>
        </p:sp>
        <p:sp>
          <p:nvSpPr>
            <p:cNvPr id="26" name="左矢印 6">
              <a:extLst>
                <a:ext uri="{FF2B5EF4-FFF2-40B4-BE49-F238E27FC236}">
                  <a16:creationId xmlns:a16="http://schemas.microsoft.com/office/drawing/2014/main" id="{23DCFA92-6049-4EFC-809C-198D6A6EADF0}"/>
                </a:ext>
              </a:extLst>
            </p:cNvPr>
            <p:cNvSpPr/>
            <p:nvPr/>
          </p:nvSpPr>
          <p:spPr>
            <a:xfrm rot="1481177">
              <a:off x="2970237" y="3575007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左矢印 20">
              <a:extLst>
                <a:ext uri="{FF2B5EF4-FFF2-40B4-BE49-F238E27FC236}">
                  <a16:creationId xmlns:a16="http://schemas.microsoft.com/office/drawing/2014/main" id="{48A77534-705C-42FD-8051-DFD859DF1C57}"/>
                </a:ext>
              </a:extLst>
            </p:cNvPr>
            <p:cNvSpPr/>
            <p:nvPr/>
          </p:nvSpPr>
          <p:spPr>
            <a:xfrm rot="20118823" flipV="1">
              <a:off x="3177109" y="4353006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左矢印 21">
              <a:extLst>
                <a:ext uri="{FF2B5EF4-FFF2-40B4-BE49-F238E27FC236}">
                  <a16:creationId xmlns:a16="http://schemas.microsoft.com/office/drawing/2014/main" id="{905E2ECE-C35C-48E1-98BF-D00B0E4C4135}"/>
                </a:ext>
              </a:extLst>
            </p:cNvPr>
            <p:cNvSpPr/>
            <p:nvPr/>
          </p:nvSpPr>
          <p:spPr>
            <a:xfrm rot="20118823" flipH="1">
              <a:off x="5664912" y="3644253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左矢印 22">
              <a:extLst>
                <a:ext uri="{FF2B5EF4-FFF2-40B4-BE49-F238E27FC236}">
                  <a16:creationId xmlns:a16="http://schemas.microsoft.com/office/drawing/2014/main" id="{0FFC8CEB-BD14-44DD-90A7-9DE9C3163EFC}"/>
                </a:ext>
              </a:extLst>
            </p:cNvPr>
            <p:cNvSpPr/>
            <p:nvPr/>
          </p:nvSpPr>
          <p:spPr>
            <a:xfrm rot="1481177" flipH="1" flipV="1">
              <a:off x="5186501" y="4377526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左矢印 23">
              <a:extLst>
                <a:ext uri="{FF2B5EF4-FFF2-40B4-BE49-F238E27FC236}">
                  <a16:creationId xmlns:a16="http://schemas.microsoft.com/office/drawing/2014/main" id="{49287525-9062-47B0-BB44-BF30A79756BC}"/>
                </a:ext>
              </a:extLst>
            </p:cNvPr>
            <p:cNvSpPr/>
            <p:nvPr/>
          </p:nvSpPr>
          <p:spPr>
            <a:xfrm rot="16200000">
              <a:off x="4285748" y="4605418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C188FB-0380-492D-95F3-3079E221C665}"/>
              </a:ext>
            </a:extLst>
          </p:cNvPr>
          <p:cNvSpPr/>
          <p:nvPr/>
        </p:nvSpPr>
        <p:spPr>
          <a:xfrm>
            <a:off x="539552" y="332656"/>
            <a:ext cx="8208912" cy="10002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○ Quando os princípios 5S não são totalmente praticados...</a:t>
            </a: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	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 A falta de prática dos 5S pode causar má influência em diversos pontos, como os mencionados a seguir. É imprescindível implementá-los.</a:t>
            </a:r>
            <a:endParaRPr lang="en-US" altLang="ja-JP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0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5" y="1628800"/>
            <a:ext cx="8519949" cy="4921991"/>
            <a:chOff x="467544" y="858466"/>
            <a:chExt cx="8136904" cy="6602097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b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pt-br" sz="160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Tendo em mente os acidentes de trabalho na indústria de manufatura, vamos implementar os seguintes itens de segurança.</a:t>
              </a:r>
              <a:endPara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6020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bIns="72000" rtlCol="0"/>
            <a:lstStyle/>
            <a:p>
              <a:pPr rtl="0">
                <a:spcBef>
                  <a:spcPts val="600"/>
                </a:spcBef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É preciso que os trabalhadores tenham o cuidado da segurança no trabalho!</a:t>
              </a:r>
              <a:endParaRPr lang="en-US" altLang="ja-JP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Um trabalhador pode ter que trabalhar sozinho nas instalações da empresa de descarga, </a:t>
              </a: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portanto deve certificar-se pessoalmente de cumprir com a segurança na forma de </a:t>
              </a:r>
            </a:p>
            <a:p>
              <a:pPr rtl="0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trabalho.　 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600"/>
                </a:spcBef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Parar a esteira quando estiver atolada, antes da inspeção ou reparo!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・Certificar-se de parar completamente a esteira para tratar de</a:t>
              </a:r>
            </a:p>
            <a:p>
              <a:pPr rtl="0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　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atolamento, reparos e inspeção.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・Jamais ficar de pé sobre a esteira.　</a:t>
              </a:r>
            </a:p>
            <a:p>
              <a:pPr rtl="0">
                <a:spcBef>
                  <a:spcPts val="600"/>
                </a:spcBef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Ao caminhar pelas instalações, tomar cuidado para não ter </a:t>
              </a:r>
            </a:p>
            <a:p>
              <a:pPr rtl="0">
                <a:spcBef>
                  <a:spcPts val="600"/>
                </a:spcBef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 </a:t>
              </a: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contato com máquinas pesadas ou empilhadeiras!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・Caminhar no corredor de segurança.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・Não pular por detrás da carga.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600"/>
                </a:spcBef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Os condutores de máquinas pesadas devem evitar contato com pedestres.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 Ao ver uma máquina estava estacionada se movimentar por conta própria, nunca 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  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tente entrar ou pará-la.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・Nunca sair do banco do motorista.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・Certificar-se de evitar contato com os pedestres ao avançar com a máquina pesada </a:t>
              </a:r>
            </a:p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  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com carga.</a:t>
              </a:r>
            </a:p>
            <a:p>
              <a:pPr rtl="0">
                <a:defRPr/>
              </a:pPr>
              <a:endPara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defRPr/>
              </a:pPr>
              <a:endParaRPr lang="ja-JP" altLang="en-US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1" y="1008473"/>
            <a:ext cx="661546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(1) Pontos importantes para prevenir acidentes do tipo "Ser prensado/envolvido"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85637F-3A30-4C0A-BD0D-20602EA9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12" y="2512837"/>
            <a:ext cx="2448272" cy="1944216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04812" y="260648"/>
            <a:ext cx="8199636" cy="7272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Ponto 6: Vamos todos trabalhar com segurança e construir um ambiente de trabalho seguro!</a:t>
            </a:r>
            <a:endParaRPr lang="ja-JP" altLang="en-US" b="1" dirty="0">
              <a:solidFill>
                <a:prstClr val="white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1148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2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12403" y="692696"/>
            <a:ext cx="5887789" cy="194421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Estudo de caso ②-1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Não parou a esteira de alimentação quando foi remover o pó de gesso aderido ao rolo de retorno da esteira do triturador, usando uma escova de aço. A escova de aço e o braço direito foram tragados entre a parte do rolo de retorno e a esteira transportadora, até o peito.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1" y="188640"/>
            <a:ext cx="68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[Estudo de caso de um acidente de "ser prensado/envolvido"]</a:t>
            </a:r>
            <a:endParaRPr lang="ja-JP" altLang="en-US" dirty="0">
              <a:solidFill>
                <a:srgbClr val="0000CC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07C8C-20B9-4318-9F4A-EC2DB7054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5" y="695907"/>
            <a:ext cx="2395985" cy="179698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D2B55B-1169-40C0-86FD-637AF7F3764A}"/>
              </a:ext>
            </a:extLst>
          </p:cNvPr>
          <p:cNvSpPr/>
          <p:nvPr/>
        </p:nvSpPr>
        <p:spPr bwMode="auto">
          <a:xfrm>
            <a:off x="395536" y="2852936"/>
            <a:ext cx="5887789" cy="158546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pt-br" sz="160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Estudo de caso ➁-2: </a:t>
            </a:r>
            <a:r>
              <a:rPr lang="pt-br" sz="160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Ao efetuar a inspeção da tensão da corrente durante a movimentação da esteira, teve o corpo prensado por uma peça que estava em movimento na esteira.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DEBBA7-D233-446B-A1BD-3A91239AC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64" y="2852936"/>
            <a:ext cx="2448272" cy="194421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3" y="4632083"/>
            <a:ext cx="5887789" cy="172947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Estudo de caso ➁-3 </a:t>
            </a:r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Tratava-se da inspeção do veículo de coleta de lixo (caminhão empacotador), e quando estava levantando a porta traseira para examinar a junta entre a carroceria e a porta traseira, a porta traseira baixou repentinamente e acabou ficando preso.</a:t>
            </a:r>
            <a:r>
              <a:rPr lang="pt-br" sz="160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pt-br" sz="160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Entrou em contato com o carro e quase caiu dentro do poço.</a:t>
            </a: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0E4BD55-DBAF-4D11-9CF8-DA352E242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1" y="4581128"/>
            <a:ext cx="2395984" cy="170713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412775"/>
            <a:ext cx="8351142" cy="5035475"/>
            <a:chOff x="467544" y="858466"/>
            <a:chExt cx="8136904" cy="6505509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spcBef>
                  <a:spcPts val="600"/>
                </a:spcBef>
              </a:pPr>
              <a:r>
                <a:rPr lang="pt-br" sz="160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Tendo em mente os acidentes de trabalho na indústria de manufatura, vamos implementar os seguintes itens de segurança.</a:t>
              </a:r>
              <a:endParaRPr lang="en-US" altLang="ja-JP" sz="160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5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É preciso que os trabalhadores tenham o cuidado da segurança no trabalho!</a:t>
              </a:r>
              <a:endParaRPr lang="en-US" altLang="ja-JP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 Um trabalhador pode ter que trabalhar sozinho nas instalações da </a:t>
              </a: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</a:t>
              </a: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empresa de descarga, portanto deve certificar-se pessoalmente </a:t>
              </a: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</a:t>
              </a: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de cumprir com a segurança na forma de trabalho.</a:t>
              </a:r>
              <a:endPara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  Vamos cumprir com as práticas de trabalho seguras.</a:t>
              </a:r>
              <a:endPara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Evitar trabalhar montado na tampa traseira! </a:t>
              </a:r>
              <a:endParaRPr lang="en-US" altLang="ja-JP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spc="-5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Ao trabalhar sobre a plataforma de carga, evite trabalhar montado na tampa traseira e use </a:t>
              </a: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spc="-5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</a:t>
              </a:r>
              <a:r>
                <a:rPr lang="pt-br" sz="1600" spc="-5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uma plataforma móvel etc., colocando-a perto da plataforma de carga.</a:t>
              </a:r>
              <a:endParaRPr lang="en-US" altLang="ja-JP" sz="1600" spc="-5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Use um equipamento de elevação para subir na plataforma de um veículo de carga!</a:t>
              </a:r>
              <a:endParaRPr lang="en-US" altLang="ja-JP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 </a:t>
              </a: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Quando estiver nas instalações de uma empresa de descarga, obtenha a permissão da </a:t>
              </a: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</a:t>
              </a: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mesma para colocar o equipamento de elevação.</a:t>
              </a:r>
              <a:endPara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(Foto ③)</a:t>
              </a:r>
              <a:endParaRPr lang="en-US" altLang="ja-JP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É imprescindível usar o "Dispositivo de travamento de quedas (trava-quedas)"</a:t>
              </a:r>
              <a:r>
                <a:rPr lang="pt-br" sz="16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※</a:t>
              </a: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quando </a:t>
              </a: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</a:t>
              </a: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houver equipamento de fixação disponível.</a:t>
              </a:r>
              <a:endParaRPr lang="en-US" altLang="ja-JP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Ao trabalhar bem acima do solo, como em cima da pilha de resíduos colocada em um </a:t>
              </a: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</a:t>
              </a: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caminhão, é imprescindível usar o "Dispositivo de travamento de quedas (trava- </a:t>
              </a: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</a:t>
              </a: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quedas)" quando houver um equipamento de fixação disponível.　(Fotos ① e ②)</a:t>
              </a:r>
              <a:endPara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marL="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rgbClr val="C00000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※ A denominação de "cinto de segurança" foi revisado por decreto e alterado para "Dispositivo de travamento de quedas (trava-quedas)". (Vide slide 9)</a:t>
              </a:r>
              <a:endPara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3" descr="C:\Users\mhu\SkyDrive\01厚労省委託H28\未熟練_陸運\マニュアル\HH資料\HH陸運(トラック転落)G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764832"/>
            <a:ext cx="1728192" cy="1355009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404812" y="764704"/>
            <a:ext cx="819785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(2) Pontos importantes para prevenir acidentes do tipo "Queda de local alto/Queda”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6253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/>
          <p:cNvGrpSpPr>
            <a:grpSpLocks noChangeAspect="1"/>
          </p:cNvGrpSpPr>
          <p:nvPr/>
        </p:nvGrpSpPr>
        <p:grpSpPr bwMode="auto">
          <a:xfrm>
            <a:off x="541337" y="962244"/>
            <a:ext cx="8134675" cy="5491092"/>
            <a:chOff x="467544" y="548680"/>
            <a:chExt cx="8136904" cy="462931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pt-br" sz="160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Tendo em mente os acidentes de trabalho na indústria de manufatura, vamos implementar os seguintes itens de segurança.</a:t>
              </a:r>
              <a:endParaRPr lang="en-US" altLang="ja-JP" sz="160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67544" y="548680"/>
              <a:ext cx="8136904" cy="4629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18611" y="332656"/>
            <a:ext cx="808405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[Estudos de caso das medidas de prevenção dos acidentes de Queda de local alto/Queda]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3382" y="4941168"/>
            <a:ext cx="31662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Foto ②: Equipamento de fixação do Dispositivo de travamento de quedas (trava-quedas) </a:t>
            </a:r>
            <a:endParaRPr kumimoji="1" lang="ja-JP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9949" y="5826750"/>
            <a:ext cx="3380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500" b="1">
                <a:latin typeface="Arial" panose="020B0604020202020204" pitchFamily="34" charset="0"/>
                <a:cs typeface="Arial" panose="020B0604020202020204" pitchFamily="34" charset="0"/>
              </a:rPr>
              <a:t>Foto ③: Equipamento de elevação para o leito de carga do caminhão</a:t>
            </a:r>
          </a:p>
        </p:txBody>
      </p:sp>
      <p:cxnSp>
        <p:nvCxnSpPr>
          <p:cNvPr id="13" name="直線矢印コネクタ 12"/>
          <p:cNvCxnSpPr>
            <a:cxnSpLocks/>
          </p:cNvCxnSpPr>
          <p:nvPr/>
        </p:nvCxnSpPr>
        <p:spPr>
          <a:xfrm flipV="1">
            <a:off x="6042358" y="4653136"/>
            <a:ext cx="0" cy="320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4" descr="C:\Users\mhu\SkyDrive\01厚労省委託H28\未熟練_陸運\マニュアル\pics\昇降設備2.jpg">
            <a:extLst>
              <a:ext uri="{FF2B5EF4-FFF2-40B4-BE49-F238E27FC236}">
                <a16:creationId xmlns:a16="http://schemas.microsoft.com/office/drawing/2014/main" id="{925EABAE-FCAB-4EC5-ACCA-8D4654C1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4973477"/>
            <a:ext cx="1440159" cy="1263835"/>
          </a:xfrm>
          <a:prstGeom prst="rect">
            <a:avLst/>
          </a:prstGeom>
          <a:noFill/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A622E0-5BE5-486F-8C8C-14D2BB22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3912691" y="1288825"/>
            <a:ext cx="4403725" cy="329530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F592FC5-5D53-4D3D-8FDE-0F936EF7B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9" y="1288825"/>
            <a:ext cx="2806239" cy="374165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AB1B12-8686-404F-93EC-E5EA82F5B34B}"/>
              </a:ext>
            </a:extLst>
          </p:cNvPr>
          <p:cNvSpPr txBox="1"/>
          <p:nvPr/>
        </p:nvSpPr>
        <p:spPr>
          <a:xfrm>
            <a:off x="539552" y="5178678"/>
            <a:ext cx="31662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Foto ①: Equipamento de fixação do Dispositivo de travamento de quedas (trava-quedas)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76672" y="1041918"/>
            <a:ext cx="5768317" cy="166700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Estudo de caso ①-1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Estava guiando um caminhão de lixo que dava a ré até o local estabelecido para depósito de lixo, e quando recuou, entrou em contato com outro caminhão que estava recuando do lado, que fez com que quase caísse dentro do poço.</a:t>
            </a: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white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endParaRPr lang="en-US" altLang="ja-JP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>
              <a:spcBef>
                <a:spcPts val="600"/>
              </a:spcBef>
              <a:defRPr/>
            </a:pPr>
            <a:endParaRPr lang="en-US" altLang="ja-JP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>
              <a:defRPr/>
            </a:pPr>
            <a:endParaRPr lang="en-US" altLang="ja-JP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>
              <a:defRPr/>
            </a:pP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2" y="332656"/>
            <a:ext cx="639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[Estudos de caso do </a:t>
            </a:r>
            <a:r>
              <a:rPr lang="pt-br" dirty="0" err="1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Hiyari-Hatto</a:t>
            </a: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(quase-acidente) nos acidentes de Queda de local alto/Queda]</a:t>
            </a:r>
            <a:endParaRPr lang="ja-JP" altLang="en-US" dirty="0">
              <a:solidFill>
                <a:srgbClr val="0000CC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86091E-FBCA-48F4-A4A2-327ACB244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45" y="3486594"/>
            <a:ext cx="2555794" cy="18146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AC09F6-2A21-4847-9939-5B400B1A3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7" y="903123"/>
            <a:ext cx="1914259" cy="1914259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4" y="3411335"/>
            <a:ext cx="5777382" cy="217790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Estudo de caso ①-2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Depois de carregar 25 caixas de papelão contendo documentos a serem descartados (15 kg em cada caixa) em um caminhão, e começou a colocar a lona para cobrir o caminhão. Depois de fixar a lona do lado esquerdo, caminhou no espaço entre a tampa traseira e as caixas para fixar do lado direito. A falta de estabilidade durante a locomoção fez com que se desequilibrasse e quase caiu.</a:t>
            </a: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white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</a:t>
            </a:r>
            <a:endParaRPr lang="en-US" altLang="ja-JP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>
              <a:spcBef>
                <a:spcPts val="600"/>
              </a:spcBef>
              <a:defRPr/>
            </a:pPr>
            <a:endParaRPr lang="en-US" altLang="ja-JP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>
              <a:defRPr/>
            </a:pPr>
            <a:endParaRPr lang="en-US" altLang="ja-JP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>
              <a:defRPr/>
            </a:pP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7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268760"/>
            <a:ext cx="8207126" cy="5184576"/>
            <a:chOff x="467544" y="137184"/>
            <a:chExt cx="8136904" cy="5143682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pt-br" sz="160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Tendo em mente os acidentes de trabalho na indústria de manufatura, vamos implementar os seguintes itens de segurança.</a:t>
              </a:r>
              <a:endPara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137184"/>
              <a:ext cx="8136904" cy="51436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>
                <a:spcBef>
                  <a:spcPts val="300"/>
                </a:spcBef>
                <a:defRPr/>
              </a:pPr>
              <a:endParaRPr lang="pt-br" sz="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300"/>
                </a:spcBef>
                <a:defRPr/>
              </a:pP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Há um grande perigo de “Queda devido a escorrego e tropeço” ao se mover carregando objetos!</a:t>
              </a:r>
              <a:endParaRPr lang="en-US" altLang="ja-JP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marL="358775" indent="-358775"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 ・ 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É difícil ver onde pisa e pode se desequilibrar ao se mover </a:t>
              </a:r>
            </a:p>
            <a:p>
              <a:pPr marL="358775" indent="-358775"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     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carregando objetos, aumentando o risco de tropeçar, </a:t>
              </a:r>
            </a:p>
            <a:p>
              <a:pPr marL="358775" indent="-358775"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     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escorregar e cair.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marL="358775" indent="-358775"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 ・Nunca se apresse ao descer as escadas carregando coisas!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300"/>
                </a:spcBef>
                <a:defRPr/>
              </a:pP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Preservar a segurança do piso mantendo a </a:t>
              </a:r>
            </a:p>
            <a:p>
              <a:pPr rtl="0">
                <a:spcBef>
                  <a:spcPts val="300"/>
                </a:spcBef>
                <a:defRPr/>
              </a:pP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</a:t>
              </a: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“Organização (</a:t>
              </a:r>
              <a:r>
                <a:rPr lang="pt-br" dirty="0" err="1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Seiri</a:t>
              </a: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)”, “Ordem (</a:t>
              </a:r>
              <a:r>
                <a:rPr lang="pt-br" dirty="0" err="1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Seiton</a:t>
              </a: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)”, “Limpeza (</a:t>
              </a:r>
              <a:r>
                <a:rPr lang="pt-br" dirty="0" err="1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Seiso</a:t>
              </a: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)” e </a:t>
              </a:r>
            </a:p>
            <a:p>
              <a:pPr rtl="0">
                <a:spcBef>
                  <a:spcPts val="300"/>
                </a:spcBef>
                <a:defRPr/>
              </a:pP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</a:t>
              </a: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“Higiene (</a:t>
              </a:r>
              <a:r>
                <a:rPr lang="pt-br" dirty="0" err="1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Seiketsu</a:t>
              </a: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)”!</a:t>
              </a:r>
              <a:endParaRPr lang="en-US" altLang="ja-JP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 ・Enxugar bem o piso molhado (durante a limpeza, tome cuidado com a parte  </a:t>
              </a:r>
            </a:p>
            <a:p>
              <a:pPr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   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molhada do piso)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 ・Se houver um objeto desnecessário, pode fazer com que caia por “tropeçar”.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300"/>
                </a:spcBef>
                <a:defRPr/>
              </a:pP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Usar o “Carrinho” para transportar objetos grandes ou </a:t>
              </a:r>
            </a:p>
            <a:p>
              <a:pPr rtl="0">
                <a:spcBef>
                  <a:spcPts val="300"/>
                </a:spcBef>
                <a:defRPr/>
              </a:pP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  </a:t>
              </a: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pesados!</a:t>
              </a:r>
              <a:endParaRPr lang="en-US" altLang="ja-JP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marL="182563"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Quando não for possível usar um carrinho, carregar com </a:t>
              </a:r>
            </a:p>
            <a:p>
              <a:pPr marL="182563" rtl="0">
                <a:spcBef>
                  <a:spcPts val="300"/>
                </a:spcBef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   </a:t>
              </a: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mais uma pessoa ou transporte em partes, várias vezes.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300"/>
                </a:spcBef>
                <a:defRPr/>
              </a:pPr>
              <a:r>
                <a:rPr lang="pt-br" dirty="0">
                  <a:solidFill>
                    <a:srgbClr val="0000CC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Usar sapatos antiderrapantes e que dificultem tropeços.</a:t>
              </a:r>
              <a:endParaRPr lang="en-US" altLang="ja-JP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spcBef>
                  <a:spcPts val="300"/>
                </a:spcBef>
                <a:defRPr/>
              </a:pPr>
              <a:endParaRPr lang="ja-JP" altLang="en-US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395536" y="548680"/>
            <a:ext cx="84249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(3) Pontos importantes para prevenir acidentes de “Queda devido a escorrego e tropeço”</a:t>
            </a:r>
          </a:p>
        </p:txBody>
      </p:sp>
      <p:pic>
        <p:nvPicPr>
          <p:cNvPr id="8" name="Picture 3" descr="C:\Users\mhu\SkyDrive\01厚労省委託H28\未熟練_陸運\マニュアル\pics\HH転倒(冷凍庫)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045" y="1965201"/>
            <a:ext cx="1378387" cy="1535807"/>
          </a:xfrm>
          <a:prstGeom prst="rect">
            <a:avLst/>
          </a:prstGeom>
          <a:noFill/>
        </p:spPr>
      </p:pic>
      <p:pic>
        <p:nvPicPr>
          <p:cNvPr id="9" name="Picture 2" descr="C:\Users\mhu\SkyDrive\01厚労省委託H28\未熟練_陸運\マニュアル\HH資料\陸運転倒H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830" y="5085184"/>
            <a:ext cx="1814602" cy="1296144"/>
          </a:xfrm>
          <a:prstGeom prst="rect">
            <a:avLst/>
          </a:prstGeom>
          <a:noFill/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9E17B1-5C79-4DEF-B858-0F72251C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7" y="4470908"/>
            <a:ext cx="8862539" cy="19104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639BEBC-8ACB-4223-B89B-62F6B79AC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0"/>
            <a:ext cx="5616623" cy="7090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C5C435-E7A9-4C01-A594-07C047777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" y="1196752"/>
            <a:ext cx="8899881" cy="266429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6564F2-1661-46FD-995D-4E550D8E9A09}"/>
              </a:ext>
            </a:extLst>
          </p:cNvPr>
          <p:cNvSpPr/>
          <p:nvPr/>
        </p:nvSpPr>
        <p:spPr>
          <a:xfrm>
            <a:off x="251520" y="836712"/>
            <a:ext cx="861004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&lt;As principais causas de acidentes de Queda devido a escorrego e tropeço&gt;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864230-A929-46F1-BE46-96230EA9A441}"/>
              </a:ext>
            </a:extLst>
          </p:cNvPr>
          <p:cNvSpPr txBox="1"/>
          <p:nvPr/>
        </p:nvSpPr>
        <p:spPr>
          <a:xfrm>
            <a:off x="323528" y="2348880"/>
            <a:ext cx="1143322" cy="2056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 rtlCol="0">
            <a:spAutoFit/>
          </a:bodyPr>
          <a:lstStyle/>
          <a:p>
            <a:pPr rtl="0"/>
            <a:r>
              <a:rPr lang="pt-br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&lt;Causa principal&gt;</a:t>
            </a:r>
            <a:endParaRPr lang="zh-CN" altLang="en-US" sz="11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E1DE6C-8048-45EB-B85B-1F9FA7908BC6}"/>
              </a:ext>
            </a:extLst>
          </p:cNvPr>
          <p:cNvSpPr txBox="1"/>
          <p:nvPr/>
        </p:nvSpPr>
        <p:spPr>
          <a:xfrm>
            <a:off x="3257471" y="2348880"/>
            <a:ext cx="1152128" cy="2056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 rtlCol="0">
            <a:spAutoFit/>
          </a:bodyPr>
          <a:lstStyle>
            <a:defPPr rtl="0">
              <a:defRPr lang="pt-pt"/>
            </a:defPPr>
            <a:lvl1pPr>
              <a:defRPr sz="11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&lt;Causa principal&gt;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42D804-B9AC-4523-AB83-3CDAB3450A31}"/>
              </a:ext>
            </a:extLst>
          </p:cNvPr>
          <p:cNvSpPr txBox="1"/>
          <p:nvPr/>
        </p:nvSpPr>
        <p:spPr>
          <a:xfrm>
            <a:off x="6191414" y="2348880"/>
            <a:ext cx="1152128" cy="2056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 rtlCol="0">
            <a:spAutoFit/>
          </a:bodyPr>
          <a:lstStyle>
            <a:defPPr rtl="0">
              <a:defRPr lang="pt-pt"/>
            </a:defPPr>
            <a:lvl1pPr>
              <a:defRPr sz="11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&lt;Causa principal&gt;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0494B79-07B7-4A65-962F-A9FD56E966FA}"/>
              </a:ext>
            </a:extLst>
          </p:cNvPr>
          <p:cNvSpPr txBox="1"/>
          <p:nvPr/>
        </p:nvSpPr>
        <p:spPr>
          <a:xfrm>
            <a:off x="35496" y="260648"/>
            <a:ext cx="5364088" cy="272758"/>
          </a:xfrm>
          <a:prstGeom prst="rect">
            <a:avLst/>
          </a:prstGeom>
          <a:solidFill>
            <a:srgbClr val="F5C702"/>
          </a:solidFill>
        </p:spPr>
        <p:txBody>
          <a:bodyPr wrap="square" lIns="0" tIns="36000" rIns="0" bIns="36000" rtlCol="0">
            <a:spAutoFit/>
          </a:bodyPr>
          <a:lstStyle/>
          <a:p>
            <a:pPr algn="ctr" rtl="0"/>
            <a:r>
              <a:rPr lang="pt-br" sz="13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Projeto STOP! Acidentes de “Queda devido a escorrego e tropeço”</a:t>
            </a:r>
            <a:endParaRPr lang="zh-CN" altLang="en-US" sz="13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10A6F4-F938-4535-AF68-9B9309332EA3}"/>
              </a:ext>
            </a:extLst>
          </p:cNvPr>
          <p:cNvSpPr txBox="1"/>
          <p:nvPr/>
        </p:nvSpPr>
        <p:spPr>
          <a:xfrm>
            <a:off x="447996" y="1576094"/>
            <a:ext cx="1215976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Escorregar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18134B9-9233-40C0-8C11-9A6204144938}"/>
              </a:ext>
            </a:extLst>
          </p:cNvPr>
          <p:cNvSpPr txBox="1"/>
          <p:nvPr/>
        </p:nvSpPr>
        <p:spPr>
          <a:xfrm>
            <a:off x="3434427" y="1579087"/>
            <a:ext cx="1152128" cy="2769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Tropeçar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915680-E148-4698-9BE2-0D12A536D10C}"/>
              </a:ext>
            </a:extLst>
          </p:cNvPr>
          <p:cNvSpPr txBox="1"/>
          <p:nvPr/>
        </p:nvSpPr>
        <p:spPr>
          <a:xfrm>
            <a:off x="6357010" y="1496397"/>
            <a:ext cx="1088106" cy="49244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Passo em falso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7F6617F-4C02-49F5-AAF8-2932CBB63A31}"/>
              </a:ext>
            </a:extLst>
          </p:cNvPr>
          <p:cNvSpPr txBox="1"/>
          <p:nvPr/>
        </p:nvSpPr>
        <p:spPr>
          <a:xfrm>
            <a:off x="302638" y="2620185"/>
            <a:ext cx="2882737" cy="1144347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36000" rtlCol="0">
            <a:spAutoFit/>
          </a:bodyPr>
          <a:lstStyle/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・O piso é feito de material escorregadio.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・Tem água ou óleo espalhado no chão.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・Há pedaços de plástico ou papel no  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chão, que podem facilitar o 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escorregamento.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・A superfície da via está congelada.</a:t>
            </a:r>
            <a:endParaRPr lang="zh-CN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501F04-BFF6-48FF-B67A-F6D7BC56C8CC}"/>
              </a:ext>
            </a:extLst>
          </p:cNvPr>
          <p:cNvSpPr txBox="1"/>
          <p:nvPr/>
        </p:nvSpPr>
        <p:spPr>
          <a:xfrm>
            <a:off x="3280969" y="2616903"/>
            <a:ext cx="2731191" cy="699404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144000" rtlCol="0">
            <a:spAutoFit/>
          </a:bodyPr>
          <a:lstStyle>
            <a:defPPr rtl="0">
              <a:defRPr lang="pt-pt"/>
            </a:defPPr>
            <a:lvl1pPr>
              <a:defRPr sz="12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・O piso é desnivelado ou tem degraus.</a:t>
            </a:r>
            <a:endParaRPr lang="en-US" altLang="ja-JP" dirty="0"/>
          </a:p>
          <a:p>
            <a:r>
              <a:rPr lang="pt-br" dirty="0"/>
              <a:t>・As cargas e mercadorias foram </a:t>
            </a:r>
          </a:p>
          <a:p>
            <a:r>
              <a:rPr lang="pt-BR" dirty="0"/>
              <a:t>  </a:t>
            </a:r>
            <a:r>
              <a:rPr lang="pt-br" dirty="0"/>
              <a:t>deixadas no chão.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C304382-D571-4934-B850-C1755EC9A091}"/>
              </a:ext>
            </a:extLst>
          </p:cNvPr>
          <p:cNvSpPr txBox="1"/>
          <p:nvPr/>
        </p:nvSpPr>
        <p:spPr>
          <a:xfrm>
            <a:off x="6189139" y="2616903"/>
            <a:ext cx="2652223" cy="738664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・Trabalhar segurando uma carga 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pesada, sem conseguir enxergar 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onde pisa.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rtl="0"/>
            <a:endParaRPr lang="zh-CN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99B8E1-1932-46A7-AE77-CB5965539AB1}"/>
              </a:ext>
            </a:extLst>
          </p:cNvPr>
          <p:cNvSpPr txBox="1"/>
          <p:nvPr/>
        </p:nvSpPr>
        <p:spPr>
          <a:xfrm>
            <a:off x="3299440" y="4562054"/>
            <a:ext cx="2731191" cy="369332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Métodos de trabalho que impedem que caia por escorregar e cair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3F6618-1903-4939-916F-75E769A40952}"/>
              </a:ext>
            </a:extLst>
          </p:cNvPr>
          <p:cNvSpPr txBox="1"/>
          <p:nvPr/>
        </p:nvSpPr>
        <p:spPr>
          <a:xfrm>
            <a:off x="380339" y="4653136"/>
            <a:ext cx="2731191" cy="260584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ts val="800"/>
              </a:lnSpc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4S</a:t>
            </a:r>
            <a:r>
              <a:rPr lang="pt-br" sz="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</a:p>
          <a:p>
            <a:pPr algn="ctr" rtl="0">
              <a:lnSpc>
                <a:spcPts val="600"/>
              </a:lnSpc>
            </a:pPr>
            <a:r>
              <a:rPr lang="pt-br" sz="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(Organização - </a:t>
            </a:r>
            <a:r>
              <a:rPr lang="pt-br" sz="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Seiri</a:t>
            </a:r>
            <a:r>
              <a:rPr lang="pt-br" sz="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Ordem - </a:t>
            </a:r>
            <a:r>
              <a:rPr lang="pt-br" sz="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Seiton</a:t>
            </a:r>
            <a:r>
              <a:rPr lang="pt-br" sz="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Limpeza - </a:t>
            </a:r>
            <a:r>
              <a:rPr lang="pt-br" sz="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Seiso</a:t>
            </a:r>
            <a:r>
              <a:rPr lang="pt-br" sz="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Higiene - </a:t>
            </a:r>
            <a:r>
              <a:rPr lang="pt-br" sz="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Seiketsu</a:t>
            </a:r>
            <a:r>
              <a:rPr lang="pt-br" sz="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4EBDBF-9D99-4119-AD37-816CE9938504}"/>
              </a:ext>
            </a:extLst>
          </p:cNvPr>
          <p:cNvSpPr txBox="1"/>
          <p:nvPr/>
        </p:nvSpPr>
        <p:spPr>
          <a:xfrm>
            <a:off x="6147115" y="4599742"/>
            <a:ext cx="2731191" cy="276999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Outras medidas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B40E8D-D26A-4883-9F6C-C833BBCF24FE}"/>
              </a:ext>
            </a:extLst>
          </p:cNvPr>
          <p:cNvSpPr txBox="1"/>
          <p:nvPr/>
        </p:nvSpPr>
        <p:spPr>
          <a:xfrm>
            <a:off x="447996" y="5006966"/>
            <a:ext cx="2686943" cy="9960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72000" rtlCol="0">
            <a:spAutoFit/>
          </a:bodyPr>
          <a:lstStyle/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・Não deixar nenhum objeto no caminho.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・Remover a sujeira (água, óleo, pó etc.) do piso.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・Eliminar desníveis e degraus no piso</a:t>
            </a:r>
            <a:endParaRPr lang="zh-CN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EB97152-5811-4CAA-8B83-056C875F56F8}"/>
              </a:ext>
            </a:extLst>
          </p:cNvPr>
          <p:cNvSpPr txBox="1"/>
          <p:nvPr/>
        </p:nvSpPr>
        <p:spPr>
          <a:xfrm>
            <a:off x="3343688" y="5006966"/>
            <a:ext cx="2686943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・Agir com tempo de sobra.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・Quando estiver em uma superfície 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escorregadia, caminhe com passos  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curtos.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・Não trabalhar em condições onde não </a:t>
            </a:r>
          </a:p>
          <a:p>
            <a:pPr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seja possível ver onde pisa.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rtl="0"/>
            <a:endParaRPr lang="zh-CN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75ABA3-DEA6-4937-8D4F-99E41EDA9221}"/>
              </a:ext>
            </a:extLst>
          </p:cNvPr>
          <p:cNvSpPr txBox="1"/>
          <p:nvPr/>
        </p:nvSpPr>
        <p:spPr>
          <a:xfrm>
            <a:off x="6154419" y="4979258"/>
            <a:ext cx="2686943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・Uso de sapatos adequados para se </a:t>
            </a:r>
          </a:p>
          <a:p>
            <a:pPr rtl="0"/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locomover e trabalhar.</a:t>
            </a:r>
          </a:p>
          <a:p>
            <a:pPr rtl="0"/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・Elaborar um mapa de perigos do local de </a:t>
            </a:r>
          </a:p>
          <a:p>
            <a:pPr rtl="0"/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trabalho para compartilhar informações </a:t>
            </a:r>
          </a:p>
          <a:p>
            <a:pPr rtl="0"/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sobre os riscos.</a:t>
            </a:r>
          </a:p>
          <a:p>
            <a:pPr rtl="0"/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・Colocar avisos com adesivos etc., em </a:t>
            </a:r>
          </a:p>
          <a:p>
            <a:pPr rtl="0"/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locais onde há risco de Queda devido a </a:t>
            </a:r>
          </a:p>
          <a:p>
            <a:pPr rtl="0"/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pt-br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escorrego e tropeço.</a:t>
            </a:r>
            <a:endParaRPr lang="zh-CN" altLang="en-US" sz="10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AB0D4C-1BE7-4E23-89C8-30C751689E66}"/>
              </a:ext>
            </a:extLst>
          </p:cNvPr>
          <p:cNvSpPr/>
          <p:nvPr/>
        </p:nvSpPr>
        <p:spPr>
          <a:xfrm>
            <a:off x="251520" y="4149080"/>
            <a:ext cx="86485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&lt;Pontos de prevenção de acidentes de Queda devido a escorrego e tropeço&gt;</a:t>
            </a:r>
          </a:p>
        </p:txBody>
      </p:sp>
    </p:spTree>
    <p:extLst>
      <p:ext uri="{BB962C8B-B14F-4D97-AF65-F5344CB8AC3E}">
        <p14:creationId xmlns:p14="http://schemas.microsoft.com/office/powerpoint/2010/main" val="216755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CDDC0E5-F01E-444C-9FBA-7859CC77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3"/>
            <a:ext cx="6912768" cy="4752527"/>
          </a:xfrm>
          <a:prstGeom prst="roundRect">
            <a:avLst>
              <a:gd name="adj" fmla="val 5127"/>
            </a:avLst>
          </a:prstGeom>
          <a:solidFill>
            <a:srgbClr val="99CCFF">
              <a:alpha val="26000"/>
            </a:srgbClr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 Fazer com que compreendam sobre a existência de vários perigos no local de trabalho.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</a:t>
            </a:r>
            <a:endParaRPr lang="en-US" altLang="ja-JP" sz="1600" dirty="0">
              <a:solidFill>
                <a:srgbClr val="C0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2 Ter consciência do perigo: "Pode acontecer". </a:t>
            </a:r>
            <a:r>
              <a:rPr lang="pt-br" sz="16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</a:t>
            </a:r>
            <a:endParaRPr lang="en-US" altLang="ja-JP" sz="16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3 Ensinar o básico da prevenção de acidentes de trabalho (Parte 1)　</a:t>
            </a:r>
            <a:endParaRPr lang="en-US" altLang="ja-JP" sz="16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</a:t>
            </a: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Fazê-los entender que existem diversas regras e atividades.</a:t>
            </a:r>
            <a:endParaRPr lang="en-US" altLang="ja-JP" sz="13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(1) O trabalho seguro começa </a:t>
            </a: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　  </a:t>
            </a: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com as roupas de trabalho</a:t>
            </a: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       </a:t>
            </a: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adequadas</a:t>
            </a:r>
            <a:endParaRPr lang="en-US" altLang="ja-JP" sz="13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(2) Incentivo aos procedimentos </a:t>
            </a: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        </a:t>
            </a: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de trabalho　　</a:t>
            </a:r>
            <a:endParaRPr lang="en-US" altLang="ja-JP" sz="13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(3) Incentivo de 4S e 5S</a:t>
            </a:r>
            <a:endParaRPr lang="en-US" altLang="ja-JP" sz="13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(4) Atividades de </a:t>
            </a:r>
            <a:r>
              <a:rPr lang="pt-br" sz="1300" dirty="0" err="1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Hiyari-Hatto</a:t>
            </a:r>
            <a:endParaRPr lang="pt-br" sz="13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      </a:t>
            </a: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(quase acidente)</a:t>
            </a:r>
            <a:endParaRPr lang="en-US" altLang="ja-JP" sz="13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(5) Treinamento de predição de </a:t>
            </a: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        </a:t>
            </a: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perigo (KYT)</a:t>
            </a:r>
            <a:endParaRPr lang="en-US" altLang="ja-JP" sz="13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(6) Avaliação de risco</a:t>
            </a:r>
            <a:endParaRPr lang="en-US" altLang="ja-JP" sz="13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角丸四角形 10">
            <a:extLst>
              <a:ext uri="{FF2B5EF4-FFF2-40B4-BE49-F238E27FC236}">
                <a16:creationId xmlns:a16="http://schemas.microsoft.com/office/drawing/2014/main" id="{EAF78DC6-D182-4F07-8F67-55F56EDCA608}"/>
              </a:ext>
            </a:extLst>
          </p:cNvPr>
          <p:cNvSpPr/>
          <p:nvPr/>
        </p:nvSpPr>
        <p:spPr>
          <a:xfrm>
            <a:off x="1331640" y="116632"/>
            <a:ext cx="626469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Fluxo de Educação em Segurança e Saúde para</a:t>
            </a:r>
            <a:r>
              <a:rPr lang="pt-br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Trabalhadores Não Especializados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AAC9736-FC5F-42D3-9BFA-D0EECDC8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708920"/>
            <a:ext cx="5832648" cy="3789040"/>
          </a:xfrm>
          <a:prstGeom prst="roundRect">
            <a:avLst>
              <a:gd name="adj" fmla="val 512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4 Ensinar o básico da prevenção de acidentes (Parte 2)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</a:t>
            </a:r>
            <a:endParaRPr lang="en-US" altLang="ja-JP" sz="1600" dirty="0">
              <a:solidFill>
                <a:srgbClr val="FF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>
              <a:lnSpc>
                <a:spcPts val="1800"/>
              </a:lnSpc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Trabalhando juntos para garantir um trabalho seguro e um local de trabalho seguro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>
              <a:lnSpc>
                <a:spcPts val="1800"/>
              </a:lnSpc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(1) Pontos importantes para prevenir acidentes do tipo "Ser prensado/envolvido"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>
              <a:lnSpc>
                <a:spcPts val="1800"/>
              </a:lnSpc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(2) Pontos de prevenção de acidentes do tipo de "Queda de local alto/Queda”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>
              <a:lnSpc>
                <a:spcPts val="1800"/>
              </a:lnSpc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(3) Pontos para prevenir acidentes de "Queda devido a escorrego e tropeço”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>
              <a:lnSpc>
                <a:spcPts val="1800"/>
              </a:lnSpc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(4) Pontos para a prevenção de "Dor lombar”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>
              <a:lnSpc>
                <a:spcPts val="1800"/>
              </a:lnSpc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(5) Pontos para prevenção de acidentes de "Colisão" ou "</a:t>
            </a:r>
            <a:r>
              <a:rPr lang="pt-br" sz="1200" dirty="0" err="1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Dofrer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colisão"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5 Ensinar o básico da prevenção de acidentes (Parte 3)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</a:t>
            </a:r>
            <a:endParaRPr lang="en-US" altLang="ja-JP" sz="1400" dirty="0">
              <a:solidFill>
                <a:srgbClr val="C0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Fazer com que aprendam o que fazer quando ocorrer uma situação anormal ou um acidente de trabalho.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・O que fazer no caso de uma situação anormal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　・O que fazer no caso de um acidente de trabalho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0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CA295CE-C5C0-4E41-9DB3-6464B864141D}"/>
              </a:ext>
            </a:extLst>
          </p:cNvPr>
          <p:cNvGrpSpPr/>
          <p:nvPr/>
        </p:nvGrpSpPr>
        <p:grpSpPr>
          <a:xfrm>
            <a:off x="1804044" y="5589240"/>
            <a:ext cx="4071630" cy="997056"/>
            <a:chOff x="1804044" y="5600296"/>
            <a:chExt cx="4071630" cy="997056"/>
          </a:xfrm>
        </p:grpSpPr>
        <p:pic>
          <p:nvPicPr>
            <p:cNvPr id="10" name="図 9" descr="C:\Users\User07.PC007\OneDrive\01厚労省委託C\社会福祉\マニュアル\スプリング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034" y="5600296"/>
              <a:ext cx="2361640" cy="9970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804044" y="6042774"/>
              <a:ext cx="1701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 ponta do pé serve de mola)</a:t>
              </a:r>
            </a:p>
          </p:txBody>
        </p:sp>
      </p:grpSp>
      <p:pic>
        <p:nvPicPr>
          <p:cNvPr id="7" name="Picture 4" descr="C:\Users\User07.PC007\OneDrive\01厚労省委託C\未熟練\参考資料\pics\厚労省転倒はきもの(くつ)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10" y="1124744"/>
            <a:ext cx="2467042" cy="12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476672"/>
            <a:ext cx="44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2000" dirty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[Como escolher os sapatos certos]</a:t>
            </a:r>
            <a:endParaRPr lang="ja-JP" altLang="en-US" sz="2000" dirty="0">
              <a:solidFill>
                <a:srgbClr val="0000CC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07504" y="836712"/>
            <a:ext cx="8882215" cy="4752528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ja-JP" altLang="en-US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4248" y="23395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endParaRPr lang="ja-JP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23395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○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F3039BD-EA34-4FA4-BC6A-8259CDD0F9B2}"/>
              </a:ext>
            </a:extLst>
          </p:cNvPr>
          <p:cNvSpPr/>
          <p:nvPr/>
        </p:nvSpPr>
        <p:spPr>
          <a:xfrm>
            <a:off x="293171" y="14661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pt-br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65C36C0-3E3B-4AD7-B506-C28764662F73}"/>
              </a:ext>
            </a:extLst>
          </p:cNvPr>
          <p:cNvSpPr/>
          <p:nvPr/>
        </p:nvSpPr>
        <p:spPr>
          <a:xfrm>
            <a:off x="293171" y="214307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pt-br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Flexibilidade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CE2853F-7D80-4264-B733-DAB59EC229D8}"/>
              </a:ext>
            </a:extLst>
          </p:cNvPr>
          <p:cNvSpPr/>
          <p:nvPr/>
        </p:nvSpPr>
        <p:spPr>
          <a:xfrm>
            <a:off x="293171" y="281994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pt-br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98CC083-41AA-4976-874D-83BC3120543C}"/>
              </a:ext>
            </a:extLst>
          </p:cNvPr>
          <p:cNvSpPr/>
          <p:nvPr/>
        </p:nvSpPr>
        <p:spPr>
          <a:xfrm>
            <a:off x="293171" y="349682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pt-br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Equilíbrio de peso (parte da frente/de trás)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6CF32CD-AC99-4F82-AAAA-28C820215430}"/>
              </a:ext>
            </a:extLst>
          </p:cNvPr>
          <p:cNvSpPr/>
          <p:nvPr/>
        </p:nvSpPr>
        <p:spPr>
          <a:xfrm>
            <a:off x="293171" y="41736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pt-br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Altura da ponta do pé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14E7612-5596-4B74-AE45-DAD222C6E7D8}"/>
              </a:ext>
            </a:extLst>
          </p:cNvPr>
          <p:cNvSpPr/>
          <p:nvPr/>
        </p:nvSpPr>
        <p:spPr>
          <a:xfrm>
            <a:off x="293171" y="4850575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pt-br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Equilíbrio na resistência ao deslizamento entre a sola do sapato e o piso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F3A74F-0B87-432A-98F1-465928F2A519}"/>
              </a:ext>
            </a:extLst>
          </p:cNvPr>
          <p:cNvSpPr txBox="1"/>
          <p:nvPr/>
        </p:nvSpPr>
        <p:spPr>
          <a:xfrm>
            <a:off x="2915816" y="1466200"/>
            <a:ext cx="375354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É fácil perder o equilíbrio ao pisar, se for muito pequeno ou muito grande.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CB5647-2A71-4D11-B3E7-3A9D4A002ADE}"/>
              </a:ext>
            </a:extLst>
          </p:cNvPr>
          <p:cNvSpPr txBox="1"/>
          <p:nvPr/>
        </p:nvSpPr>
        <p:spPr>
          <a:xfrm>
            <a:off x="2915816" y="2143075"/>
            <a:ext cx="375354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 falta de flexibilidade faz com que ande deslizando, o que pode fazer com que tropece.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CA2299-6994-4660-BDEF-8EDEB40250AD}"/>
              </a:ext>
            </a:extLst>
          </p:cNvPr>
          <p:cNvSpPr txBox="1"/>
          <p:nvPr/>
        </p:nvSpPr>
        <p:spPr>
          <a:xfrm>
            <a:off x="2915816" y="2819950"/>
            <a:ext cx="375354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 peso excessivo dificulta o levantamento das pernas, o que pode fazer com que tropece. 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8D9CF2-A594-40C4-8639-7FDFD1908166}"/>
              </a:ext>
            </a:extLst>
          </p:cNvPr>
          <p:cNvSpPr txBox="1"/>
          <p:nvPr/>
        </p:nvSpPr>
        <p:spPr>
          <a:xfrm>
            <a:off x="2915816" y="3496825"/>
            <a:ext cx="561662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Se o peso estiver distribuído de forma desigual na direção da ponta dos pés, a ponta dos pés ficará virada para baixo e pode fazer com que tropece.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9F063B-1A5E-4039-B09E-1DB2C0F38028}"/>
              </a:ext>
            </a:extLst>
          </p:cNvPr>
          <p:cNvSpPr txBox="1"/>
          <p:nvPr/>
        </p:nvSpPr>
        <p:spPr>
          <a:xfrm>
            <a:off x="2915816" y="4173700"/>
            <a:ext cx="51845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Se a altura da ponta do pé for baixa, é fácil tropeçar mesmo em degraus menores.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708E6F-A490-4C11-8695-66421E768574}"/>
              </a:ext>
            </a:extLst>
          </p:cNvPr>
          <p:cNvSpPr txBox="1"/>
          <p:nvPr/>
        </p:nvSpPr>
        <p:spPr>
          <a:xfrm>
            <a:off x="2915816" y="4653136"/>
            <a:ext cx="605098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É muito importante que tenha um nível antiderrapante adequado para o local e conteúdo do trabalho. Por exemplo, ao trabalhar com sapatos com sola antiderrapante em um piso menos escorregadio, o atrito será muito forte, podendo fazer com que tropece.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289F6F8-3A35-407B-9BA2-26AE4AB8F601}"/>
              </a:ext>
            </a:extLst>
          </p:cNvPr>
          <p:cNvSpPr txBox="1"/>
          <p:nvPr/>
        </p:nvSpPr>
        <p:spPr>
          <a:xfrm>
            <a:off x="154281" y="980728"/>
            <a:ext cx="65150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&lt;Pontos a considerar na escolha dos sapatos para evitar que caia por escorregar e tropeçar&gt;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9DA1-C827-470C-9A48-AAB32430F41A}"/>
              </a:ext>
            </a:extLst>
          </p:cNvPr>
          <p:cNvSpPr txBox="1"/>
          <p:nvPr/>
        </p:nvSpPr>
        <p:spPr>
          <a:xfrm>
            <a:off x="107504" y="81027"/>
            <a:ext cx="167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(Referência)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1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522287" y="692696"/>
            <a:ext cx="8226177" cy="5744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1588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CC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588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Postura de trabalho e ações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(no manuseio de objetos pesados)</a:t>
            </a: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588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CC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20837" y="1412776"/>
            <a:ext cx="4957020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182563" rtl="0">
              <a:spcBef>
                <a:spcPts val="600"/>
              </a:spcBef>
              <a:tabLst>
                <a:tab pos="182563" algn="l"/>
              </a:tabLst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Manter o corpo o mais próximo possível do objeto pesado e segurá-lo em uma postura que mantenha o centro de equilíbrio mais baixo.</a:t>
            </a:r>
          </a:p>
          <a:p>
            <a:pPr marL="182563" rtl="0">
              <a:spcBef>
                <a:spcPts val="600"/>
              </a:spcBef>
              <a:tabLst>
                <a:tab pos="182563" algn="l"/>
              </a:tabLst>
            </a:pPr>
            <a:endParaRPr lang="en-US" altLang="ja-JP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61950" indent="-179388" rtl="0">
              <a:spcBef>
                <a:spcPts val="600"/>
              </a:spcBef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[Ao levantar objetos pesados]</a:t>
            </a:r>
          </a:p>
          <a:p>
            <a:pPr marL="361950" indent="-179388" rtl="0">
              <a:spcBef>
                <a:spcPts val="300"/>
              </a:spcBef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</a:t>
            </a:r>
            <a:r>
              <a:rPr lang="pt-br" sz="1600" spc="-2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Colocar um dos pés ligeiramente à frente,    </a:t>
            </a:r>
          </a:p>
          <a:p>
            <a:pPr marL="361950" indent="-179388" rtl="0">
              <a:spcBef>
                <a:spcPts val="300"/>
              </a:spcBef>
            </a:pPr>
            <a:r>
              <a:rPr lang="pt-BR" sz="1600" spc="-2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</a:t>
            </a:r>
            <a:r>
              <a:rPr lang="pt-br" sz="1600" spc="-2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flexionar os joelhos e abaixar o quadril o </a:t>
            </a:r>
          </a:p>
          <a:p>
            <a:pPr marL="361950" indent="-179388" rtl="0">
              <a:spcBef>
                <a:spcPts val="300"/>
              </a:spcBef>
            </a:pPr>
            <a:r>
              <a:rPr lang="pt-BR" sz="1600" spc="-2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</a:t>
            </a:r>
            <a:r>
              <a:rPr lang="pt-br" sz="1600" spc="-2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suficiente para segurar um objeto pesado.</a:t>
            </a:r>
            <a:endParaRPr lang="en-US" altLang="ja-JP" sz="1600" spc="-2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61950" indent="-179388" rtl="0">
              <a:spcBef>
                <a:spcPts val="300"/>
              </a:spcBef>
            </a:pPr>
            <a:r>
              <a:rPr lang="pt-br" sz="1600" spc="-2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Levantar alongando os joelhos.</a:t>
            </a:r>
            <a:endParaRPr lang="en-US" altLang="ja-JP" sz="1600" spc="-2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61950" indent="-179388" rtl="0">
              <a:spcBef>
                <a:spcPts val="300"/>
              </a:spcBef>
            </a:pPr>
            <a:r>
              <a:rPr lang="pt-br" sz="1600" spc="-2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</a:t>
            </a:r>
            <a:r>
              <a:rPr lang="pt-BR" sz="1600" spc="-2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Antes de levantar um objeto pesado, </a:t>
            </a:r>
          </a:p>
          <a:p>
            <a:pPr marL="361950" indent="-179388" rtl="0">
              <a:spcBef>
                <a:spcPts val="300"/>
              </a:spcBef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</a:t>
            </a: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respirar fundo e contrair os músculos do  </a:t>
            </a:r>
          </a:p>
          <a:p>
            <a:pPr marL="361950" indent="-179388" rtl="0">
              <a:spcBef>
                <a:spcPts val="300"/>
              </a:spcBef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</a:t>
            </a: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abdômen.</a:t>
            </a:r>
            <a:endParaRPr lang="en-US" altLang="ja-JP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61950" indent="-179388" rtl="0">
              <a:spcBef>
                <a:spcPts val="0"/>
              </a:spcBef>
            </a:pPr>
            <a:endParaRPr lang="en-US" altLang="ja-JP" sz="1600" dirty="0">
              <a:solidFill>
                <a:srgbClr val="C0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61950" indent="-179388" rtl="0">
              <a:spcBef>
                <a:spcPts val="600"/>
              </a:spcBef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[Para se mover carregando objetos pesados]</a:t>
            </a:r>
          </a:p>
          <a:p>
            <a:pPr marL="361950" indent="-179388" rtl="0">
              <a:spcBef>
                <a:spcPts val="0"/>
              </a:spcBef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Ir pelo caminho mais curto e evitar as escadas quando estiver carregando algo com as mãos.</a:t>
            </a:r>
            <a:endParaRPr lang="en-US" altLang="ja-JP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11"/>
          <p:cNvGrpSpPr>
            <a:grpSpLocks noChangeAspect="1"/>
          </p:cNvGrpSpPr>
          <p:nvPr/>
        </p:nvGrpSpPr>
        <p:grpSpPr bwMode="auto">
          <a:xfrm>
            <a:off x="5343425" y="1700808"/>
            <a:ext cx="3333031" cy="3825319"/>
            <a:chOff x="6084168" y="1366770"/>
            <a:chExt cx="2639380" cy="3029536"/>
          </a:xfrm>
        </p:grpSpPr>
        <p:pic>
          <p:nvPicPr>
            <p:cNvPr id="7" name="Picture 3" descr="C:\Users\User07.PC007\OneDrive\01厚労省委託C\未熟練\参考資料\重量物姿勢(OK)Acolo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1775096"/>
              <a:ext cx="724008" cy="93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07.PC007\OneDrive\01厚労省委託C\未熟練\参考資料\重量物姿勢(OK)Bcolo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1775096"/>
              <a:ext cx="782735" cy="92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Users\User07.PC007\OneDrive\01厚労省委託C\未熟練\参考資料\重量物姿勢(NG)colo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8022" y="3321179"/>
              <a:ext cx="937783" cy="93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右矢印 9"/>
            <p:cNvSpPr/>
            <p:nvPr/>
          </p:nvSpPr>
          <p:spPr>
            <a:xfrm>
              <a:off x="6805236" y="2477966"/>
              <a:ext cx="154191" cy="21543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7"/>
            <p:cNvSpPr txBox="1">
              <a:spLocks noChangeArrowheads="1"/>
            </p:cNvSpPr>
            <p:nvPr/>
          </p:nvSpPr>
          <p:spPr bwMode="auto">
            <a:xfrm>
              <a:off x="6523201" y="2701201"/>
              <a:ext cx="1368262" cy="26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rtl="0"/>
              <a:r>
                <a:rPr lang="pt-br" sz="160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Postura correta</a:t>
              </a:r>
            </a:p>
          </p:txBody>
        </p:sp>
        <p:sp>
          <p:nvSpPr>
            <p:cNvPr id="12" name="テキスト ボックス 18"/>
            <p:cNvSpPr txBox="1">
              <a:spLocks noChangeArrowheads="1"/>
            </p:cNvSpPr>
            <p:nvPr/>
          </p:nvSpPr>
          <p:spPr bwMode="auto">
            <a:xfrm>
              <a:off x="6866883" y="4128182"/>
              <a:ext cx="1856665" cy="26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rtl="0"/>
              <a:r>
                <a:rPr lang="pt-br" sz="160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Postura incorreta</a:t>
              </a:r>
            </a:p>
          </p:txBody>
        </p:sp>
        <p:pic>
          <p:nvPicPr>
            <p:cNvPr id="13" name="Picture 2" descr="C:\Users\User07.PC007\OneDrive\01厚労省委託C\未熟練\参考資料\pics\重量物取扱いS02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29210" y="1366770"/>
              <a:ext cx="656250" cy="149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右矢印 13"/>
            <p:cNvSpPr/>
            <p:nvPr/>
          </p:nvSpPr>
          <p:spPr>
            <a:xfrm>
              <a:off x="7739449" y="2493841"/>
              <a:ext cx="156457" cy="21543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476671" y="354142"/>
            <a:ext cx="8271793" cy="3539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(4) Pontos importantes para prevenir acidentes do tipo “ Dor lombar e outros”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596652" y="3933056"/>
            <a:ext cx="7719764" cy="259482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Fazer o alongamento sem prender a respiração, expirando lentamente.</a:t>
            </a: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Não reagir ou ganhar impulso.</a:t>
            </a: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Estar atento ao músculo que está alongando.</a:t>
            </a: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④ Fazer o alongamento até o ponto onde não sinta dor, embora sinta tensão.</a:t>
            </a: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⑤ Continuar alongando por 20 a 30 segundos.</a:t>
            </a: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⑥ Ao trazer os músculos de volta, estar atento para que voltem lenta e gradualmente.</a:t>
            </a: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⑦ Fazer cada alongamento de 1 a 3 vezes.</a:t>
            </a: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88640"/>
            <a:ext cx="8280920" cy="780256"/>
          </a:xfrm>
          <a:prstGeom prst="rect">
            <a:avLst/>
          </a:prstGeom>
          <a:noFill/>
          <a:ln w="19050">
            <a:noFill/>
          </a:ln>
        </p:spPr>
        <p:txBody>
          <a:bodyPr rtlCol="0"/>
          <a:lstStyle/>
          <a:p>
            <a:pPr marL="1588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[Exercícios de prevenção de dor nas costas]</a:t>
            </a:r>
            <a:endParaRPr lang="ja-JP" altLang="en-US" b="1" dirty="0">
              <a:solidFill>
                <a:srgbClr val="0000CC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415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Fazer exercícios de prevenção de dor nas costas, concentrando-se no alongamento.</a:t>
            </a: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3" y="3563724"/>
            <a:ext cx="477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[Como fazer alongamentos eficazes]</a:t>
            </a:r>
            <a:endParaRPr kumimoji="1" lang="ja-JP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mhu\SkyDrive\01厚労省委託C\未熟練\参考資料\ストレッチScolor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797" y="1446139"/>
            <a:ext cx="1565459" cy="16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mhu\SkyDrive\01厚労省委託C\未熟練\参考資料\ストレッチScolor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660" y="1052736"/>
            <a:ext cx="1502561" cy="20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07.PC007\OneDrive\01厚労省委託C\未熟練\参考資料\腰痛ストレッチcol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9269" y="836712"/>
            <a:ext cx="24211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907704" y="3162454"/>
            <a:ext cx="648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(Figura 1)　　　　　　(Figura 2)　　　</a:t>
            </a:r>
            <a:r>
              <a: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　(Figura 3)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6" y="1151365"/>
            <a:ext cx="8519949" cy="3069723"/>
            <a:chOff x="467544" y="858467"/>
            <a:chExt cx="8136904" cy="4314873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pt-br" sz="160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Tendo em mente os acidentes de trabalho na indústria de manufatura, vamos implementar os seguintes itens de segurança.</a:t>
              </a:r>
              <a:endPara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7"/>
              <a:ext cx="8136904" cy="43148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>
                <a:lnSpc>
                  <a:spcPct val="125000"/>
                </a:lnSpc>
                <a:defRPr/>
              </a:pPr>
              <a:r>
                <a:rPr lang="pt-br" sz="1600" dirty="0">
                  <a:solidFill>
                    <a:srgbClr val="C00000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É proibido pular da plataforma de carga do caminhão ou do assento do motorista!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 Utilizar o equipamento de elevação sem falta se estiver disponível.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　・Quando não estiver disponível, levantar e abaixar usando os 3 pontos de contato.</a:t>
              </a: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pt-br" sz="1600" dirty="0">
                  <a:solidFill>
                    <a:srgbClr val="C00000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■ Prevenir acidentes de colisão causados por máquinas pesadas!</a:t>
              </a: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・Ao conduzir máquinas pesadas ou empilhadeiras dentro do local, respeite o limite de velocidade e preste atenção nos pedestres.</a:t>
              </a: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pt-br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・Ao transitar dentro do local, os pedestres devem andar pelas vias de segurança para evitar colisões com máquinas pesadas ou empilhadeiras, assim como não devem sair bruscamente por trás da carga.</a:t>
              </a:r>
            </a:p>
            <a:p>
              <a:pPr rtl="0">
                <a:lnSpc>
                  <a:spcPct val="125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ja-JP" altLang="en-US" sz="16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2" y="620688"/>
            <a:ext cx="819963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(5) Pontos para prevenção de acidentes de "colisão" e "sofrer colisão"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9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zeninfo.mhlw.go.jp/anzen/sai/image/sai13/sai13-962-43-1.gif">
            <a:extLst>
              <a:ext uri="{FF2B5EF4-FFF2-40B4-BE49-F238E27FC236}">
                <a16:creationId xmlns:a16="http://schemas.microsoft.com/office/drawing/2014/main" id="{380C67AD-A127-4B05-8F36-B896C8B2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2127"/>
            <a:ext cx="2240944" cy="16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1EFF93-AD88-4AA4-876B-9FA53EC8572F}"/>
              </a:ext>
            </a:extLst>
          </p:cNvPr>
          <p:cNvSpPr txBox="1"/>
          <p:nvPr/>
        </p:nvSpPr>
        <p:spPr>
          <a:xfrm>
            <a:off x="251520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[Estudo de caso de acidentes do tipo “Colisão ou sofrer colisão”]</a:t>
            </a:r>
            <a:endParaRPr lang="ja-JP" altLang="en-US" dirty="0">
              <a:solidFill>
                <a:srgbClr val="0000CC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FE507F-AC41-4B1B-887C-5B8E6B61EB35}"/>
              </a:ext>
            </a:extLst>
          </p:cNvPr>
          <p:cNvSpPr/>
          <p:nvPr/>
        </p:nvSpPr>
        <p:spPr bwMode="auto">
          <a:xfrm>
            <a:off x="421162" y="2060848"/>
            <a:ext cx="5663008" cy="201622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pt-br" sz="160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Estudo de caso ③-2 </a:t>
            </a:r>
            <a:r>
              <a:rPr lang="pt-br" sz="160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Enquanto trabalhava para descarregar os resíduos industriais da caçamba de um caminhão usando um guindaste veicular, a caçamba acabou escorregando e o prendeu. Um lado da caçamba foi colocado na tampa traseira, e quando soltou dois dos quatro fios que a seguravam, acabou balançando como se fosse um pêndulo e sofreu a colisão.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40221E-9CFD-4E97-8600-B70083DE35EB}"/>
              </a:ext>
            </a:extLst>
          </p:cNvPr>
          <p:cNvSpPr/>
          <p:nvPr/>
        </p:nvSpPr>
        <p:spPr bwMode="auto">
          <a:xfrm>
            <a:off x="421161" y="692696"/>
            <a:ext cx="5663008" cy="115212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Estudo de caso ③-1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Quando estava descarregando uma carga de acessórios usados em obras de demolição com um guindaste móvel, a carga balançou e prendeu a perna.</a:t>
            </a:r>
          </a:p>
        </p:txBody>
      </p:sp>
      <p:pic>
        <p:nvPicPr>
          <p:cNvPr id="5122" name="Picture 2" descr="http://anzeninfo.mhlw.go.jp/anzen/sai/image/sai10-765-43-1.gif">
            <a:extLst>
              <a:ext uri="{FF2B5EF4-FFF2-40B4-BE49-F238E27FC236}">
                <a16:creationId xmlns:a16="http://schemas.microsoft.com/office/drawing/2014/main" id="{9C8659D8-1AF9-4E25-9465-85220742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7" y="2348880"/>
            <a:ext cx="2240942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12D7B7-2128-450F-B336-9651143FF29F}"/>
              </a:ext>
            </a:extLst>
          </p:cNvPr>
          <p:cNvSpPr/>
          <p:nvPr/>
        </p:nvSpPr>
        <p:spPr bwMode="auto">
          <a:xfrm>
            <a:off x="421160" y="4437112"/>
            <a:ext cx="5663008" cy="216024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■ Estudo de caso ③-3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Como o operador escutou o triturador da usina de reciclagem fazendo um ruído anormal, parou o triturador e entrou dentro do funil de carga da usina de reciclagem para fazer a inspeção. Outro condutor de retroescavadeira não notou que havia uma pessoa fazendo a inspeção, e o atingiu quando colocou a caçamba dentro do funil para remover material estranho.</a:t>
            </a:r>
          </a:p>
        </p:txBody>
      </p:sp>
      <p:pic>
        <p:nvPicPr>
          <p:cNvPr id="5124" name="Picture 4" descr="http://anzeninfo.mhlw.go.jp/anzen/sai/image/sai10-647-43-1.gif">
            <a:extLst>
              <a:ext uri="{FF2B5EF4-FFF2-40B4-BE49-F238E27FC236}">
                <a16:creationId xmlns:a16="http://schemas.microsoft.com/office/drawing/2014/main" id="{E6D633B8-5062-4188-9BFC-E4BA0A84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5" y="4509120"/>
            <a:ext cx="2240943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24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0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1424607"/>
            <a:ext cx="8045648" cy="2868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Em uma situação anormal, em primeiro lugar, verificar o que está acontecendo.</a:t>
            </a:r>
          </a:p>
          <a:p>
            <a:pPr marL="92075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Informar em voz alta a pessoa responsável e os colegas ao seu redor.</a:t>
            </a:r>
            <a:endParaRPr lang="en-US" altLang="ja-JP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Caso seja necessário, usar o botão de parada de emergência para parar a máquina.</a:t>
            </a:r>
          </a:p>
          <a:p>
            <a:pPr marL="92075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④ Sob as orientações da pessoa responsável, tome as medidas apropriadas em cooperação com seus colegas.</a:t>
            </a:r>
            <a:endParaRPr lang="en-US" altLang="ja-JP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⑤ Não agir sozinho.</a:t>
            </a:r>
          </a:p>
          <a:p>
            <a:pPr marL="92075" rtl="0" fontAlgn="auto"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6250" y="158313"/>
            <a:ext cx="7552134" cy="6572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Ponto 7 Se ocorrer uma situação anormal ou um acidente de trabalho!</a:t>
            </a:r>
            <a:endParaRPr lang="ja-JP" altLang="en-US" sz="2000" b="1" dirty="0">
              <a:solidFill>
                <a:schemeClr val="bg1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800" y="899428"/>
            <a:ext cx="682151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(1) Quando descobrir uma "situação anormal"!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4437112"/>
            <a:ext cx="3403798" cy="1885131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[Vamos informar!]</a:t>
            </a:r>
          </a:p>
          <a:p>
            <a:pPr marL="92075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Ao perceber algo incomum ou perigosa em uma máquina ou equipamento, informe imediatamente o seu líder ou a pessoa encarregada da empresa de descarga!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BEFAAD7-EA3B-4E30-BE23-06FE32FCA2A4}"/>
              </a:ext>
            </a:extLst>
          </p:cNvPr>
          <p:cNvSpPr/>
          <p:nvPr/>
        </p:nvSpPr>
        <p:spPr>
          <a:xfrm>
            <a:off x="4788024" y="4746179"/>
            <a:ext cx="3475806" cy="104259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pt-br" b="1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Basicamente...</a:t>
            </a:r>
            <a:endParaRPr lang="en-US" altLang="ja-JP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pt-br" b="1">
                <a:solidFill>
                  <a:srgbClr val="FF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Pare!　Chame!　Espere!</a:t>
            </a:r>
            <a:r>
              <a:rPr lang="pt-br" sz="160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</a:t>
            </a:r>
            <a:endParaRPr lang="en-US" altLang="ja-JP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BB72D62-4FED-46C5-B01F-E733119FF9E2}"/>
              </a:ext>
            </a:extLst>
          </p:cNvPr>
          <p:cNvSpPr/>
          <p:nvPr/>
        </p:nvSpPr>
        <p:spPr>
          <a:xfrm>
            <a:off x="4067944" y="4941168"/>
            <a:ext cx="648072" cy="708248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25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2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692696"/>
            <a:ext cx="8208912" cy="2801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Parar a máquina e desligar o interruptor principal.　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Pare!</a:t>
            </a: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Avisar sobre a anormalidade em voz alta para a pessoa responsável e os colegas ao seu redor.　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Chame!</a:t>
            </a:r>
            <a:endParaRPr lang="en-US" altLang="ja-JP" sz="1400" b="1" dirty="0">
              <a:solidFill>
                <a:srgbClr val="FF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>
              <a:spcBef>
                <a:spcPts val="300"/>
              </a:spcBef>
              <a:defRPr/>
            </a:pPr>
            <a:r>
              <a:rPr lang="pt-br" sz="14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Obedecer as instruções da pessoa responsável.　　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Espere!</a:t>
            </a:r>
            <a:endParaRPr lang="en-US" altLang="ja-JP" sz="1400" b="1" dirty="0">
              <a:solidFill>
                <a:srgbClr val="FF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>
              <a:defRPr/>
            </a:pPr>
            <a:r>
              <a:rPr lang="pt-br" sz="14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 </a:t>
            </a:r>
            <a:r>
              <a:rPr lang="pt-br" sz="14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→ Não agir sozinho.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④ Devem ser tomadas medidas para evitar a ativação involuntária na hora de realizar o trabalho!</a:t>
            </a:r>
            <a:endParaRPr lang="en-US" altLang="ja-JP" sz="14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 fontAlgn="auto">
              <a:spcAft>
                <a:spcPts val="0"/>
              </a:spcAft>
              <a:defRPr/>
            </a:pPr>
            <a:r>
              <a:rPr lang="pt-br" sz="14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・Travar o interruptor principal para que não possa ser ativado.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 fontAlgn="auto">
              <a:spcAft>
                <a:spcPts val="0"/>
              </a:spcAft>
              <a:defRPr/>
            </a:pPr>
            <a:r>
              <a:rPr lang="pt-br" sz="14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・Para evitar que outros ativem, colocar uma placa, um aviso de que o trabalho está em andamento.</a:t>
            </a: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⑤ Se necessário, colocar placas de "Trabalho em andamento!” no local de trabalho!</a:t>
            </a:r>
            <a:endParaRPr lang="en-US" altLang="ja-JP" sz="14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218" y="44624"/>
            <a:ext cx="892559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(2) Um objeto estranho ficou preso na correia da esteira!　Está emitindo ruído e exalando cheiro anormais no triturador!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27781B-066B-4F18-82B5-089539723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1" y="3645024"/>
            <a:ext cx="6933203" cy="28803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26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06327DE9-E319-4214-BCA4-DAF882A68196}"/>
              </a:ext>
            </a:extLst>
          </p:cNvPr>
          <p:cNvSpPr/>
          <p:nvPr/>
        </p:nvSpPr>
        <p:spPr>
          <a:xfrm>
            <a:off x="1331640" y="3717032"/>
            <a:ext cx="2133600" cy="504056"/>
          </a:xfrm>
          <a:prstGeom prst="wedgeEllipseCallout">
            <a:avLst>
              <a:gd name="adj1" fmla="val 43625"/>
              <a:gd name="adj2" fmla="val 448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alavanca está </a:t>
            </a:r>
            <a:r>
              <a:rPr lang="pt-br" sz="1100" b="1">
                <a:solidFill>
                  <a:srgbClr val="A32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solta</a:t>
            </a:r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163B2CEE-B712-478D-9B97-428D1301D986}"/>
              </a:ext>
            </a:extLst>
          </p:cNvPr>
          <p:cNvSpPr/>
          <p:nvPr/>
        </p:nvSpPr>
        <p:spPr>
          <a:xfrm>
            <a:off x="1187624" y="4416043"/>
            <a:ext cx="2232248" cy="504056"/>
          </a:xfrm>
          <a:prstGeom prst="wedgeEllipseCallout">
            <a:avLst>
              <a:gd name="adj1" fmla="val 40451"/>
              <a:gd name="adj2" fmla="val -4668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luz vermelha está </a:t>
            </a:r>
            <a:r>
              <a:rPr lang="pt-br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acesa</a:t>
            </a:r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E468FA87-D6BE-4FEA-8533-996828159605}"/>
              </a:ext>
            </a:extLst>
          </p:cNvPr>
          <p:cNvSpPr/>
          <p:nvPr/>
        </p:nvSpPr>
        <p:spPr>
          <a:xfrm>
            <a:off x="1259632" y="5432147"/>
            <a:ext cx="1980191" cy="504056"/>
          </a:xfrm>
          <a:prstGeom prst="wedgeEllipseCallout">
            <a:avLst>
              <a:gd name="adj1" fmla="val 38099"/>
              <a:gd name="adj2" fmla="val -52559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lâmpada está </a:t>
            </a:r>
            <a:r>
              <a:rPr lang="pt-br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piscando</a:t>
            </a:r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1342EB10-FDD3-49BC-B444-83DA913EBF08}"/>
              </a:ext>
            </a:extLst>
          </p:cNvPr>
          <p:cNvSpPr/>
          <p:nvPr/>
        </p:nvSpPr>
        <p:spPr>
          <a:xfrm>
            <a:off x="3635896" y="6021287"/>
            <a:ext cx="1782184" cy="421793"/>
          </a:xfrm>
          <a:prstGeom prst="wedgeEllipseCallout">
            <a:avLst>
              <a:gd name="adj1" fmla="val 21947"/>
              <a:gd name="adj2" fmla="val -6637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t-br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há ○ ○ ○ ○.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8DE948DD-60B2-443F-8F04-7A1E62AFDBCD}"/>
              </a:ext>
            </a:extLst>
          </p:cNvPr>
          <p:cNvSpPr/>
          <p:nvPr/>
        </p:nvSpPr>
        <p:spPr>
          <a:xfrm>
            <a:off x="4355976" y="3722159"/>
            <a:ext cx="1800202" cy="421793"/>
          </a:xfrm>
          <a:prstGeom prst="wedgeEllipseCallout">
            <a:avLst>
              <a:gd name="adj1" fmla="val -9587"/>
              <a:gd name="adj2" fmla="val 65716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t-br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com cheiro</a:t>
            </a:r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estranho.</a:t>
            </a:r>
            <a:endParaRPr lang="zh-CN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对话气泡: 椭圆形 12">
            <a:extLst>
              <a:ext uri="{FF2B5EF4-FFF2-40B4-BE49-F238E27FC236}">
                <a16:creationId xmlns:a16="http://schemas.microsoft.com/office/drawing/2014/main" id="{A2631A77-DFA3-4E2E-A0C2-D5556F3799BF}"/>
              </a:ext>
            </a:extLst>
          </p:cNvPr>
          <p:cNvSpPr/>
          <p:nvPr/>
        </p:nvSpPr>
        <p:spPr>
          <a:xfrm>
            <a:off x="5652120" y="4215960"/>
            <a:ext cx="1800202" cy="421793"/>
          </a:xfrm>
          <a:prstGeom prst="wedgeEllipseCallout">
            <a:avLst>
              <a:gd name="adj1" fmla="val -26518"/>
              <a:gd name="adj2" fmla="val 6672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um </a:t>
            </a:r>
            <a:r>
              <a:rPr lang="pt-br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ruído</a:t>
            </a:r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estranho.</a:t>
            </a:r>
            <a:endParaRPr lang="zh-CN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065053B8-AF50-4827-9216-E94DA3305420}"/>
              </a:ext>
            </a:extLst>
          </p:cNvPr>
          <p:cNvSpPr/>
          <p:nvPr/>
        </p:nvSpPr>
        <p:spPr>
          <a:xfrm>
            <a:off x="5743484" y="5002922"/>
            <a:ext cx="2285698" cy="504056"/>
          </a:xfrm>
          <a:prstGeom prst="wedgeEllipseCallout">
            <a:avLst>
              <a:gd name="adj1" fmla="val -42168"/>
              <a:gd name="adj2" fmla="val -441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luz verde está </a:t>
            </a:r>
            <a:r>
              <a:rPr lang="pt-br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apagada</a:t>
            </a:r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C96CD92F-0D8D-4EAF-86BB-17962FEC8F77}"/>
              </a:ext>
            </a:extLst>
          </p:cNvPr>
          <p:cNvSpPr/>
          <p:nvPr/>
        </p:nvSpPr>
        <p:spPr>
          <a:xfrm>
            <a:off x="6012160" y="5721073"/>
            <a:ext cx="1603514" cy="421793"/>
          </a:xfrm>
          <a:prstGeom prst="wedgeEllipseCallout">
            <a:avLst>
              <a:gd name="adj1" fmla="val -44252"/>
              <a:gd name="adj2" fmla="val -5533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pt-br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quente </a:t>
            </a:r>
            <a:r>
              <a:rPr lang="pt-b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toque.</a:t>
            </a:r>
            <a:endParaRPr lang="zh-CN" altLang="en-US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zeninfo.mhlw.go.jp/anzen/sai/image/sai10-439-43-1.gif">
            <a:extLst>
              <a:ext uri="{FF2B5EF4-FFF2-40B4-BE49-F238E27FC236}">
                <a16:creationId xmlns:a16="http://schemas.microsoft.com/office/drawing/2014/main" id="{73D58D37-29FC-4E39-B40A-4C725850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3489631" cy="26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5364088" y="4941168"/>
            <a:ext cx="1008112" cy="293007"/>
          </a:xfrm>
          <a:prstGeom prst="wedgeEllipseCallout">
            <a:avLst>
              <a:gd name="adj1" fmla="val 37202"/>
              <a:gd name="adj2" fmla="val 778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5400" rIns="0" bIns="0" rtlCol="0" anchor="ctr"/>
          <a:lstStyle/>
          <a:p>
            <a:pPr algn="ctr" rtl="0"/>
            <a:r>
              <a:rPr lang="pt-br" sz="1600" b="1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Fuja!</a:t>
            </a:r>
            <a:endParaRPr lang="ja-JP" altLang="en-US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6960" y="908720"/>
            <a:ext cx="8149496" cy="2540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&lt;Caminhão, máquina pesada ou empilhadeira que estava parado começou a se mover&gt;</a:t>
            </a:r>
            <a:endParaRPr lang="en-US" altLang="ja-JP" sz="1600" b="1" dirty="0">
              <a:solidFill>
                <a:srgbClr val="0000CC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rgbClr val="FF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6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① Não tentar forçar a parar: "Fuja!”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6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② Avisar às pessoas ao redor, gritando alto: "Fujam!”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6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③ Aprender a "fugir" através da educação diária sobre saúde e segurança.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060848" y="1558533"/>
            <a:ext cx="432048" cy="14401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6912" y="1414517"/>
            <a:ext cx="531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(Não é possível parar com a força humana!)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043E20-32DD-417E-A730-484D00EBA453}"/>
              </a:ext>
            </a:extLst>
          </p:cNvPr>
          <p:cNvSpPr txBox="1"/>
          <p:nvPr/>
        </p:nvSpPr>
        <p:spPr>
          <a:xfrm>
            <a:off x="395536" y="188640"/>
            <a:ext cx="864096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(3) Se um caminhão, máquina pesada ou empilhadeira que estava parado começar a se movimentar...</a:t>
            </a: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27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1D2E937-9DED-4513-A91F-07C0AC3E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8" y="476672"/>
            <a:ext cx="2688298" cy="2016224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662533" y="2564904"/>
            <a:ext cx="7797899" cy="3744416"/>
          </a:xfrm>
          <a:prstGeom prst="roundRect">
            <a:avLst>
              <a:gd name="adj" fmla="val 56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2138" y="980728"/>
            <a:ext cx="6140102" cy="1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rtlCol="0" anchor="ctr"/>
          <a:lstStyle/>
          <a:p>
            <a:pPr algn="just" rtl="0">
              <a:lnSpc>
                <a:spcPct val="125000"/>
              </a:lnSpc>
              <a:spcBef>
                <a:spcPts val="600"/>
              </a:spcBef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O risco de acidente não pode ser reduzido a zero mesmo que seja considerado um local de trabalho seguro.</a:t>
            </a:r>
            <a:endParaRPr lang="en-US" altLang="ja-JP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algn="just" rtl="0">
              <a:lnSpc>
                <a:spcPct val="125000"/>
              </a:lnSpc>
            </a:pPr>
            <a:r>
              <a:rPr lang="pt-br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　Se, por acaso, ocorrer um acidente de trabalho, vamos tomar as seguintes medidas.</a:t>
            </a:r>
            <a:endParaRPr lang="en-US" altLang="ja-JP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00683" y="2276872"/>
            <a:ext cx="3434636" cy="4928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t>Atendimento quando ocorrer um acidente de trabalho (exemplo)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83768" y="3025083"/>
            <a:ext cx="5339206" cy="10917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Acalme-se primeiro!　　　</a:t>
            </a:r>
            <a:endParaRPr lang="en-US" altLang="ja-JP" sz="16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  ・ Não provocar um acidente secundário ao se precipitar correndo para o local.</a:t>
            </a: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  ・ Avisar em voz alta.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73154" y="4411499"/>
            <a:ext cx="5339206" cy="1825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pt-br" sz="160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Resgatar as vítimas!</a:t>
            </a:r>
            <a:endParaRPr lang="en-US" altLang="ja-JP" sz="16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Contatar seu supervisor (a pessoa responsável)!</a:t>
            </a:r>
          </a:p>
          <a:p>
            <a:pPr marL="403225" indent="-40322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 ・Dar assistência também, caso receba instruções da pessoa responsável.</a:t>
            </a: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403225" indent="-40322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　　(Transporte de vítimas para hospitais etc.)</a:t>
            </a: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903546" y="4699843"/>
            <a:ext cx="1652230" cy="4573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no local</a:t>
            </a:r>
          </a:p>
        </p:txBody>
      </p:sp>
      <p:sp>
        <p:nvSpPr>
          <p:cNvPr id="10" name="爆発 1 9"/>
          <p:cNvSpPr/>
          <p:nvPr/>
        </p:nvSpPr>
        <p:spPr>
          <a:xfrm>
            <a:off x="783294" y="2852936"/>
            <a:ext cx="1844490" cy="1303224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Acidente de trabalho</a:t>
            </a:r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Ocorrência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463104" y="4221088"/>
            <a:ext cx="444600" cy="353002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479" y="395372"/>
            <a:ext cx="609475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(4) Se ocorrer um acidente de trabalho!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381328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28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/>
          </p:cNvSpPr>
          <p:nvPr/>
        </p:nvSpPr>
        <p:spPr>
          <a:xfrm>
            <a:off x="1619672" y="2258690"/>
            <a:ext cx="6101481" cy="1170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Mantenha-se seguro.</a:t>
            </a:r>
          </a:p>
        </p:txBody>
      </p:sp>
      <p:sp>
        <p:nvSpPr>
          <p:cNvPr id="4" name="object 15"/>
          <p:cNvSpPr>
            <a:spLocks noChangeAspect="1"/>
          </p:cNvSpPr>
          <p:nvPr/>
        </p:nvSpPr>
        <p:spPr bwMode="auto">
          <a:xfrm>
            <a:off x="5704929" y="1909456"/>
            <a:ext cx="1921784" cy="61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 rtlCol="0"/>
          <a:lstStyle/>
          <a:p>
            <a:pPr rtl="0"/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356350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29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3BBC954-56E3-4E64-9FAB-EF108B016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14" y="1124744"/>
            <a:ext cx="2953474" cy="2238670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51520" y="32357"/>
            <a:ext cx="8640960" cy="4732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Ponto 1: Existem diversos perigos no local de trabalho!</a:t>
            </a:r>
            <a:endParaRPr kumimoji="1" lang="ja-JP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5" name="正方形/長方形 23"/>
          <p:cNvSpPr>
            <a:spLocks noChangeArrowheads="1"/>
          </p:cNvSpPr>
          <p:nvPr/>
        </p:nvSpPr>
        <p:spPr bwMode="auto">
          <a:xfrm>
            <a:off x="251520" y="980728"/>
            <a:ext cx="5544616" cy="4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lnSpc>
                <a:spcPct val="150000"/>
              </a:lnSpc>
              <a:spcBef>
                <a:spcPts val="600"/>
              </a:spcBef>
            </a:pPr>
            <a:r>
              <a:rPr lang="pt-br" b="1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 Ocorrência de acidentes de trabalho</a:t>
            </a:r>
            <a:endParaRPr lang="ja-JP" altLang="en-US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6" name="正方形/長方形 40"/>
          <p:cNvSpPr>
            <a:spLocks noChangeArrowheads="1"/>
          </p:cNvSpPr>
          <p:nvPr/>
        </p:nvSpPr>
        <p:spPr bwMode="auto">
          <a:xfrm>
            <a:off x="251520" y="3059668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lvl="1" indent="-92075" algn="just" rtl="0">
              <a:spcBef>
                <a:spcPts val="600"/>
              </a:spcBef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2 Causas de acidentes</a:t>
            </a:r>
            <a:endParaRPr lang="ja-JP" altLang="en-US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51520" y="4642410"/>
            <a:ext cx="3168352" cy="469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92075" indent="-9207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 Para um trabalho seguro</a:t>
            </a:r>
            <a:endParaRPr lang="en-US" altLang="ja-JP" sz="16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216" y="541078"/>
            <a:ext cx="8396272" cy="54425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pt-br" sz="1600" b="1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[Estudo de Caso de Acidente 1] Enquanto separava o lixo industrial, foi atropelado por uma escavadeira de arrasto e morreu!</a:t>
            </a:r>
          </a:p>
        </p:txBody>
      </p:sp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6FE30880-97BB-44CE-A97E-D9C593ED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18" y="1362626"/>
            <a:ext cx="5471462" cy="172354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A vítima C estava fazendo o trabalho de seleção no local de acumulação de metais.</a:t>
            </a:r>
          </a:p>
          <a:p>
            <a:pPr marL="361950" indent="-269875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A estava conduzindo uma escavadeira de arrasto perto do local de acumulação, tentando transferir para as proximidades da rota de entrada do caminhão.</a:t>
            </a:r>
          </a:p>
          <a:p>
            <a:pPr marL="361950" indent="-269875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Depois de fazer uma curva à esquerda e avançar cerca de 2 m, o rastejador do lado direito da escavadeira de arrasto atropelou C, que estava fazendo o trabalho de seleção.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89AA8EF3-7FC7-4CE1-9480-235E9979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18" y="3368913"/>
            <a:ext cx="8495294" cy="135421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 rtl="0">
              <a:spcBef>
                <a:spcPts val="3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Não foram tomadas medidas para proibir a entrada da escavadeira de arrasto na rota de operação.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>
              <a:spcBef>
                <a:spcPts val="3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Os orientadores também não foram dispostos.</a:t>
            </a:r>
          </a:p>
          <a:p>
            <a:pPr marL="92075" algn="just" rtl="0">
              <a:spcBef>
                <a:spcPts val="3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A verificação de segurança dos arredores que o condutor da escavadeira de arrasto deveria fazer antes da operação foi insuficiente.</a:t>
            </a:r>
          </a:p>
          <a:p>
            <a:pPr marL="92075" algn="just" rtl="0">
              <a:spcBef>
                <a:spcPts val="3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④ Não foi formulado um plano de trabalho.</a:t>
            </a:r>
          </a:p>
          <a:p>
            <a:pPr marL="92075" algn="just" rtl="0">
              <a:spcBef>
                <a:spcPts val="3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⑤ O treinamento de segurança e saúde não foi dado aos trabalhadores envolvidos.</a:t>
            </a:r>
            <a:endParaRPr lang="ja-JP" altLang="en-US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B03925FB-4EC4-4FE9-B49E-61B7E90E683A}"/>
              </a:ext>
            </a:extLst>
          </p:cNvPr>
          <p:cNvSpPr/>
          <p:nvPr/>
        </p:nvSpPr>
        <p:spPr>
          <a:xfrm>
            <a:off x="8063311" y="3165637"/>
            <a:ext cx="971535" cy="395554"/>
          </a:xfrm>
          <a:prstGeom prst="wedgeRectCallout">
            <a:avLst>
              <a:gd name="adj1" fmla="val -151526"/>
              <a:gd name="adj2" fmla="val -76329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Vítima C</a:t>
            </a:r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836FEB-6021-47EF-8824-20270B8BC5B8}"/>
              </a:ext>
            </a:extLst>
          </p:cNvPr>
          <p:cNvSpPr/>
          <p:nvPr/>
        </p:nvSpPr>
        <p:spPr bwMode="auto">
          <a:xfrm>
            <a:off x="518705" y="5000769"/>
            <a:ext cx="8495294" cy="16561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① Estabelecer áreas de proibição de entrada nos locais onde as escavadeiras de arrasto e os trabalhadores possam entrar em contato.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② Designar um orientador para guiar a máquina.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③ Ensinar os condutores das escavadeiras de arrasto etc., para verificar a segurança de seu entorno antes de iniciar a operação.</a:t>
            </a: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④ Formular um plano de trabalho referente aos métodos de trabalho, tais como rotas de operação, medidas de proibição de entrada, designação de orientadores e sinalização.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⑤ Garantir que todos os trabalhadores envolvidos estejam cientes do conteúdo do plano de trabalho que foi formulado.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18520" y="652025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1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4FB4D4-5858-41C8-9854-10E14396F05E}"/>
              </a:ext>
            </a:extLst>
          </p:cNvPr>
          <p:cNvSpPr txBox="1"/>
          <p:nvPr/>
        </p:nvSpPr>
        <p:spPr>
          <a:xfrm>
            <a:off x="251520" y="4077072"/>
            <a:ext cx="8415635" cy="404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3 Medidas</a:t>
            </a:r>
            <a:endParaRPr lang="ja-JP" altLang="en-US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55536" y="6492875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200" y="188640"/>
            <a:ext cx="8396272" cy="67478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1162050" indent="-1162050" rtl="0">
              <a:lnSpc>
                <a:spcPct val="125000"/>
              </a:lnSpc>
              <a:defRPr/>
            </a:pPr>
            <a:r>
              <a:rPr lang="pt-br" sz="1600" b="1" dirty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[Estudo de caso de acidente 2] Quando estava limpando a parte de rolo da esteira de alimentação sem pará-la, o braço direito foi tragado até o peito.</a:t>
            </a:r>
            <a:endParaRPr lang="en-US" altLang="ja-JP" sz="1600" b="1" dirty="0">
              <a:solidFill>
                <a:srgbClr val="0000CC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836712"/>
            <a:ext cx="5607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spcBef>
                <a:spcPts val="600"/>
              </a:spcBef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 Ocorrência de acidentes de trabalho</a:t>
            </a:r>
            <a:endParaRPr lang="ja-JP" altLang="en-US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51520" y="2280935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 rtl="0">
              <a:spcBef>
                <a:spcPts val="600"/>
              </a:spcBef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2 Causas</a:t>
            </a:r>
            <a:endParaRPr lang="ja-JP" altLang="en-US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D8D6D7D-6C42-473B-8791-8580EC9F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95" y="921200"/>
            <a:ext cx="2213046" cy="1772988"/>
          </a:xfrm>
          <a:prstGeom prst="rect">
            <a:avLst/>
          </a:prstGeom>
        </p:spPr>
      </p:pic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023A6A31-4C2E-493D-8507-A8996CDE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1170043"/>
            <a:ext cx="5804977" cy="109260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9875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Estava sozinho, 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raspando e removendo com uma escova de aço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o pó de gesso aderido à parte do rolo de retorno da esteira de alimentação do triturador.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57188" indent="-269875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Trabalhou sem parar a esteira.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A escova de aço e o braço direito se enrolaram entre a parte do rolo e a esteira transportadora.</a:t>
            </a:r>
          </a:p>
        </p:txBody>
      </p:sp>
      <p:sp>
        <p:nvSpPr>
          <p:cNvPr id="12" name="正方形/長方形 40">
            <a:extLst>
              <a:ext uri="{FF2B5EF4-FFF2-40B4-BE49-F238E27FC236}">
                <a16:creationId xmlns:a16="http://schemas.microsoft.com/office/drawing/2014/main" id="{C745B3DE-6A30-4C6D-818C-25C45C8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40975"/>
            <a:ext cx="8415634" cy="150810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5113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Não havia coberturas, cercados, bloco de prevenção de envolvimento etc. na parte do rolo de retorno.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A esteira não foi parada quando a parte do rolo de retorno ia ser limpa.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Ao limpar a parte do rolo de retorno, foram usadas luvas de couro, que têm facilidade de se enrolarem.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57188" indent="-265113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④ Não havia um "dispositivo de parada de emergência" em local de fácil acesso.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⑤ As "regras de segurança (por exemplo, bloquear o fornecimento de energia durante o conserto)” do local de trabalho não foram cumpridas.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2F1EDA-F31B-4B4D-A768-C2B0A7D78FB6}"/>
              </a:ext>
            </a:extLst>
          </p:cNvPr>
          <p:cNvSpPr txBox="1"/>
          <p:nvPr/>
        </p:nvSpPr>
        <p:spPr>
          <a:xfrm>
            <a:off x="539552" y="4437112"/>
            <a:ext cx="8415635" cy="214719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Fornecer coberturas, cercados, blocos de prevenção de envolvimento etc., em pontos onde haja risco de ser envolvido.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Se houver possibilidade de perigo ao limpar a máquina, etc., pare a operação da máquina e aplique a trava da alimentação elétrica.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Substituir o rolo de retorno por um que não apresente aderência do pó de gesso.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④ Garantir que os trabalhadores fiquem longe dos pontos em que podem ser envolvidos pelas partes rotativas.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⑤ Se houver o risco de as mãos serem envolvidas em objetos rotativos, não permita que o operador use luvas.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⑥ Estabelecer um sistema de gestão de segurança para garantir que as regras estabelecidas no local de trabalho sejam implementadas.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90528" y="652025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692696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spcBef>
                <a:spcPts val="600"/>
              </a:spcBef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 Ocorrência de acidentes de trabalho</a:t>
            </a:r>
            <a:endParaRPr lang="en-US" altLang="ja-JP" sz="1600" b="1" dirty="0">
              <a:solidFill>
                <a:srgbClr val="C0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51520" y="3333859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 rtl="0">
              <a:spcBef>
                <a:spcPts val="600"/>
              </a:spcBef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2 Causas</a:t>
            </a:r>
            <a:endParaRPr lang="en-US" altLang="ja-JP" sz="1600" b="1" dirty="0">
              <a:solidFill>
                <a:srgbClr val="C00000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51520" y="4592164"/>
            <a:ext cx="4824536" cy="4064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 Medidas de prevenção de recorrência</a:t>
            </a:r>
            <a:endParaRPr lang="en-US" altLang="ja-JP" sz="16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200" y="116631"/>
            <a:ext cx="8396272" cy="58224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pt-br" sz="1600" b="1" dirty="0">
                <a:solidFill>
                  <a:srgbClr val="0000CC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[Estudo de caso de acidente 3] Morte causada por hipertermia durante o trabalho em uma estação de processamento de resíduos industriais</a:t>
            </a:r>
            <a:endParaRPr lang="en-US" altLang="ja-JP" sz="16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F31974-775C-4AC9-A9C7-888C6333B972}"/>
              </a:ext>
            </a:extLst>
          </p:cNvPr>
          <p:cNvSpPr/>
          <p:nvPr/>
        </p:nvSpPr>
        <p:spPr>
          <a:xfrm>
            <a:off x="424200" y="1005403"/>
            <a:ext cx="4795872" cy="15901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4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Início da classificação de materiais residuais de construção por volta das 8:00 da manhã.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361950" indent="-269875" algn="just" rtl="0">
              <a:spcBef>
                <a:spcPts val="4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Refeição a partir do meio-dia em um tambor vazio na estação de tratamento.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Cambaleou e desmaiou depois das 15:00.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④ Caminhou até o escritório e avisou "Eu não me sinto bem", 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   </a:t>
            </a: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mas se encurvou e ficou imóvel.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A90EDF-CE58-45F9-A20E-032D1DF2CC2C}"/>
              </a:ext>
            </a:extLst>
          </p:cNvPr>
          <p:cNvSpPr/>
          <p:nvPr/>
        </p:nvSpPr>
        <p:spPr>
          <a:xfrm>
            <a:off x="424200" y="2515349"/>
            <a:ext cx="8352928" cy="6976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6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⑤ Um colega se aproximou dele e o chamou, mas ele não respondeu. Não quis tomar a bebida que foi dada.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pt-br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⑥ Foi colocado deitado com o ar condicionado do carro ligado, mas como não se recuperou, foi levado ao hospital. Ele morreu de hipertermia às 23:00.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62B61538-E142-42D5-8982-D20538BE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621891"/>
            <a:ext cx="8496944" cy="95923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 rtl="0">
              <a:spcBef>
                <a:spcPts val="600"/>
              </a:spcBef>
            </a:pPr>
            <a:r>
              <a:rPr lang="pt-br" sz="120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① Trabalhar por um longo período sob o calor. Executou o trabalho sem a ingestão adequada de água e sal.</a:t>
            </a:r>
            <a:endParaRPr lang="en-US" altLang="ja-JP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92075" algn="just" rtl="0">
              <a:spcBef>
                <a:spcPts val="500"/>
              </a:spcBef>
            </a:pPr>
            <a:r>
              <a:rPr lang="pt-br" sz="120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② As roupas usadas eram inadequadas sob a luz direta do sol, como o uso de um capacete com uma toalha enrolada na parte interna.</a:t>
            </a:r>
          </a:p>
          <a:p>
            <a:pPr marL="92075" algn="just" rtl="0">
              <a:spcBef>
                <a:spcPts val="500"/>
              </a:spcBef>
            </a:pPr>
            <a:r>
              <a:rPr lang="pt-br" sz="120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③ Não estava em perfeitas condições físicas (as condições físicas também não foram verificadas no dia do trabalho).　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C7F396-B9B7-4C94-8E85-89896948770D}"/>
              </a:ext>
            </a:extLst>
          </p:cNvPr>
          <p:cNvSpPr/>
          <p:nvPr/>
        </p:nvSpPr>
        <p:spPr>
          <a:xfrm>
            <a:off x="424200" y="1031250"/>
            <a:ext cx="8468280" cy="225373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F1CEA9-221D-4FBB-BB68-A82B0CF4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705225" cy="195262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B69F60-5E06-42F4-899E-B89B1CB8505F}"/>
              </a:ext>
            </a:extLst>
          </p:cNvPr>
          <p:cNvSpPr/>
          <p:nvPr/>
        </p:nvSpPr>
        <p:spPr bwMode="auto">
          <a:xfrm>
            <a:off x="395535" y="4941168"/>
            <a:ext cx="8496943" cy="15790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358775" indent="-266700" algn="just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① Fornecer treinamento prévio sobre os sintomas de hipertermia.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② Tomar suplementos de água e sal com frequência, antes de iniciar o trabalho.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③ Usar roupas de trabalho de algodão e chapéus de aba larga.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④ Garantir um local de descanso fresco à sombra etc., e fazer intervalos pequenos etc. Instalar geladeira, chuveiro, etc.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⑤ Realizar os primeiros socorros de forma apropriada.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⑥ Tomar os cuidados de saúde apropriados regularmente.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635896" y="6376243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251520" y="620688"/>
            <a:ext cx="3384376" cy="32217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 Tendência de aumento dos acidentes com morte e ferimentos!</a:t>
            </a:r>
            <a:endParaRPr lang="en-US" altLang="ja-JP" sz="14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 indent="-182563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　Os acidentes fatais estão em ligeira tendência de queda.</a:t>
            </a:r>
            <a:endParaRPr lang="en-US" altLang="ja-JP" sz="14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0975" indent="-180975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 50% dos acidentes fatais são causados por “ser prensado/envolvido”!
Em seguida, "sofrer colisão" e "acidente de trânsito".</a:t>
            </a:r>
            <a:endParaRPr lang="en-US" altLang="ja-JP" sz="14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 indent="-182563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 Os acidentes fatais ou com ferimentos são de 21% cada para "queda de local alto/queda" e por "ser prensado/envolvido".</a:t>
            </a:r>
            <a:endParaRPr lang="en-US" altLang="ja-JP" sz="14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200" y="116632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[Características dos acidentes de trabalho na indústria de resíduos industriais]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259632" y="3851898"/>
            <a:ext cx="2880000" cy="2880000"/>
            <a:chOff x="1259632" y="3717352"/>
            <a:chExt cx="2880000" cy="2880000"/>
          </a:xfrm>
        </p:grpSpPr>
        <p:graphicFrame>
          <p:nvGraphicFramePr>
            <p:cNvPr id="8" name="グラフ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0947304"/>
                </p:ext>
              </p:extLst>
            </p:nvPr>
          </p:nvGraphicFramePr>
          <p:xfrm>
            <a:off x="1259632" y="371735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テキスト ボックス 1"/>
            <p:cNvSpPr txBox="1"/>
            <p:nvPr/>
          </p:nvSpPr>
          <p:spPr>
            <a:xfrm>
              <a:off x="2195576" y="4834186"/>
              <a:ext cx="10081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Mortes em 2017</a:t>
              </a:r>
              <a:endPara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rtl="0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18 pessoas</a:t>
              </a:r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265760" y="3861368"/>
            <a:ext cx="2880000" cy="2880000"/>
            <a:chOff x="5265760" y="3726822"/>
            <a:chExt cx="2880000" cy="2880000"/>
          </a:xfrm>
        </p:grpSpPr>
        <p:graphicFrame>
          <p:nvGraphicFramePr>
            <p:cNvPr id="10" name="グラフ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8394440"/>
                </p:ext>
              </p:extLst>
            </p:nvPr>
          </p:nvGraphicFramePr>
          <p:xfrm>
            <a:off x="5265760" y="372682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テキスト ボックス 18"/>
            <p:cNvSpPr txBox="1"/>
            <p:nvPr/>
          </p:nvSpPr>
          <p:spPr>
            <a:xfrm>
              <a:off x="6201704" y="4697462"/>
              <a:ext cx="100811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Mortes e ferimentos em 2017</a:t>
              </a:r>
              <a:endPara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rtl="0"/>
              <a:r>
                <a:rPr lang="pt-br" sz="1100" dirty="0">
                  <a:latin typeface="Arial" panose="020B0604020202020204" pitchFamily="34" charset="0"/>
                  <a:cs typeface="Arial" panose="020B0604020202020204" pitchFamily="34" charset="0"/>
                </a:rPr>
                <a:t>1.383 pessoas</a:t>
              </a:r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9E60123-4C90-45FB-B560-702B6F42D6F7}"/>
              </a:ext>
            </a:extLst>
          </p:cNvPr>
          <p:cNvGrpSpPr/>
          <p:nvPr/>
        </p:nvGrpSpPr>
        <p:grpSpPr>
          <a:xfrm>
            <a:off x="3616739" y="620689"/>
            <a:ext cx="5203733" cy="2990276"/>
            <a:chOff x="3616739" y="620689"/>
            <a:chExt cx="5203733" cy="2990276"/>
          </a:xfrm>
        </p:grpSpPr>
        <p:graphicFrame>
          <p:nvGraphicFramePr>
            <p:cNvPr id="18" name="グラフ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968325"/>
                </p:ext>
              </p:extLst>
            </p:nvPr>
          </p:nvGraphicFramePr>
          <p:xfrm>
            <a:off x="3616739" y="620689"/>
            <a:ext cx="5203733" cy="29902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08956CF-08C4-4511-95EA-16520080B850}"/>
                </a:ext>
              </a:extLst>
            </p:cNvPr>
            <p:cNvSpPr/>
            <p:nvPr/>
          </p:nvSpPr>
          <p:spPr>
            <a:xfrm>
              <a:off x="6515589" y="1556792"/>
              <a:ext cx="380342" cy="149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r>
                <a:rPr kumimoji="1" lang="en-US" altLang="ja-JP" sz="750" dirty="0">
                  <a:solidFill>
                    <a:srgbClr val="595959"/>
                  </a:solidFill>
                </a:rPr>
                <a:t>Morte</a:t>
              </a:r>
              <a:endParaRPr kumimoji="1" lang="ja-JP" altLang="en-US" sz="750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46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EE2A2AC-EA62-42A0-8C41-24135181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75770"/>
            <a:ext cx="8352928" cy="490347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charset="0"/>
              </a:rPr>
              <a:t>　Mais de 40% dos acidentes de trabalho envolvendo pessoas com pouca experiência (trabalhadores não especializados)</a:t>
            </a:r>
            <a:endParaRPr lang="ja-JP" altLang="en-US" sz="1600" b="1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charset="0"/>
            </a:endParaRPr>
          </a:p>
        </p:txBody>
      </p:sp>
      <p:sp>
        <p:nvSpPr>
          <p:cNvPr id="16" name="線吹き出し 1 (枠付き) 2">
            <a:extLst>
              <a:ext uri="{FF2B5EF4-FFF2-40B4-BE49-F238E27FC236}">
                <a16:creationId xmlns:a16="http://schemas.microsoft.com/office/drawing/2014/main" id="{16EFF398-2F8A-463D-AFAB-7DED036D3947}"/>
              </a:ext>
            </a:extLst>
          </p:cNvPr>
          <p:cNvSpPr/>
          <p:nvPr/>
        </p:nvSpPr>
        <p:spPr>
          <a:xfrm>
            <a:off x="3480928" y="2204864"/>
            <a:ext cx="1379104" cy="523811"/>
          </a:xfrm>
          <a:prstGeom prst="borderCallout1">
            <a:avLst>
              <a:gd name="adj1" fmla="val 18750"/>
              <a:gd name="adj2" fmla="val -8333"/>
              <a:gd name="adj3" fmla="val 110797"/>
              <a:gd name="adj4" fmla="val -24715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Menos de 1 ano</a:t>
            </a:r>
            <a:endParaRPr lang="en-US" altLang="ja-JP" sz="1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23%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線吹き出し 1 (枠付き) 22">
            <a:extLst>
              <a:ext uri="{FF2B5EF4-FFF2-40B4-BE49-F238E27FC236}">
                <a16:creationId xmlns:a16="http://schemas.microsoft.com/office/drawing/2014/main" id="{5E5DE7A7-3174-4AF7-94E7-F7CF7F4531D2}"/>
              </a:ext>
            </a:extLst>
          </p:cNvPr>
          <p:cNvSpPr/>
          <p:nvPr/>
        </p:nvSpPr>
        <p:spPr>
          <a:xfrm>
            <a:off x="2968516" y="4077072"/>
            <a:ext cx="1459468" cy="406266"/>
          </a:xfrm>
          <a:prstGeom prst="borderCallout1">
            <a:avLst>
              <a:gd name="adj1" fmla="val 7271"/>
              <a:gd name="adj2" fmla="val 646"/>
              <a:gd name="adj3" fmla="val 39622"/>
              <a:gd name="adj4" fmla="val -50178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Menos de 3 anos</a:t>
            </a:r>
            <a:endParaRPr lang="en-US" altLang="ja-JP" sz="1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43%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040706-2C22-4EFC-82D3-0680F962680D}"/>
              </a:ext>
            </a:extLst>
          </p:cNvPr>
          <p:cNvSpPr txBox="1"/>
          <p:nvPr/>
        </p:nvSpPr>
        <p:spPr bwMode="auto">
          <a:xfrm>
            <a:off x="372100" y="809101"/>
            <a:ext cx="5136004" cy="618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36000" bIns="0" rtlCol="0">
            <a:spAutoFit/>
          </a:bodyPr>
          <a:lstStyle>
            <a:defPPr rtl="0">
              <a:defRPr lang="en-us"/>
            </a:defPPr>
            <a:lvl1pPr marL="182563" indent="-1825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 b="1">
                <a:latin typeface="Arial" panose="020B0604020202020204" pitchFamily="34" charset="0"/>
                <a:ea typeface="ＭＳ ゴシック" panose="020B0609070205080204" pitchFamily="49" charset="-128"/>
                <a:cs typeface="メイリオ" panose="020B0604030504040204" pitchFamily="50" charset="-128"/>
              </a:defRPr>
            </a:lvl1pPr>
          </a:lstStyle>
          <a:p>
            <a:r>
              <a:rPr lang="pt-br" dirty="0"/>
              <a:t>■ Em termos de faixa etária, aqueles com menos de 3 anos de experiência foram responsáveis por 43% dos acidentes industriais no setor.</a:t>
            </a:r>
            <a:endParaRPr lang="en-US" altLang="ja-JP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C5A3AE-E879-43C9-9782-B5358AAEE468}"/>
              </a:ext>
            </a:extLst>
          </p:cNvPr>
          <p:cNvSpPr txBox="1"/>
          <p:nvPr/>
        </p:nvSpPr>
        <p:spPr bwMode="auto">
          <a:xfrm>
            <a:off x="251520" y="4653136"/>
            <a:ext cx="4752528" cy="17008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36000" bIns="36000" rtlCol="0">
            <a:spAutoFit/>
          </a:bodyPr>
          <a:lstStyle>
            <a:defPPr rtl="0">
              <a:defRPr lang="pt-pt"/>
            </a:defPPr>
            <a:lvl1pPr marL="182563" indent="-18256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 b="1">
                <a:latin typeface="Arial" panose="020B0604020202020204" pitchFamily="34" charset="0"/>
                <a:ea typeface="ＭＳ ゴシック" panose="020B0609070205080204" pitchFamily="49" charset="-128"/>
                <a:cs typeface="メイリオ" panose="020B0604030504040204" pitchFamily="50" charset="-128"/>
              </a:defRPr>
            </a:lvl1pPr>
          </a:lstStyle>
          <a:p>
            <a:r>
              <a:rPr lang="pt-br" dirty="0"/>
              <a:t>■ Ao ver os tipos de acidentes envolvendo trabalhadores não especializados, o mais comum, com 24%, é o de "ser prensado/envolvido”.</a:t>
            </a:r>
            <a:endParaRPr lang="en-US" altLang="ja-JP" dirty="0"/>
          </a:p>
          <a:p>
            <a:r>
              <a:rPr lang="pt-br" dirty="0"/>
              <a:t>■ Ao observar os acidentes envolvendo trabalhadores não especializados em termos dos materiais que os causaram, 32% deles foram causados por "máquina de transporte movida a energia", como caminhões basculantes e esteiras.　</a:t>
            </a:r>
            <a:endParaRPr lang="en-US" altLang="ja-JP" dirty="0"/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524483"/>
              </p:ext>
            </p:extLst>
          </p:nvPr>
        </p:nvGraphicFramePr>
        <p:xfrm>
          <a:off x="395536" y="1526509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054811"/>
              </p:ext>
            </p:extLst>
          </p:nvPr>
        </p:nvGraphicFramePr>
        <p:xfrm>
          <a:off x="5508104" y="646976"/>
          <a:ext cx="3635896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23122"/>
              </p:ext>
            </p:extLst>
          </p:nvPr>
        </p:nvGraphicFramePr>
        <p:xfrm>
          <a:off x="5147618" y="3828697"/>
          <a:ext cx="389534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353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anzeninfo.mhlw.go.jp/anzen/sai/image/sai13/sai13-920-43-1.gif">
            <a:extLst>
              <a:ext uri="{FF2B5EF4-FFF2-40B4-BE49-F238E27FC236}">
                <a16:creationId xmlns:a16="http://schemas.microsoft.com/office/drawing/2014/main" id="{E52CB117-D4EE-4941-AC6A-3FA9E17A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1656600" cy="12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zeninfo.mhlw.go.jp/anzen/sai/image/sai16/sai16-118-45-1.jpg">
            <a:extLst>
              <a:ext uri="{FF2B5EF4-FFF2-40B4-BE49-F238E27FC236}">
                <a16:creationId xmlns:a16="http://schemas.microsoft.com/office/drawing/2014/main" id="{996D9B32-E074-4018-9829-BD487AAC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20" y="3429000"/>
            <a:ext cx="1643180" cy="12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å´åç½å®³äºä¾ã¤ã©ã¹ã">
            <a:extLst>
              <a:ext uri="{FF2B5EF4-FFF2-40B4-BE49-F238E27FC236}">
                <a16:creationId xmlns:a16="http://schemas.microsoft.com/office/drawing/2014/main" id="{3408A6A4-70F4-4D29-97CA-A0D264CE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82" y="3754471"/>
            <a:ext cx="1656601" cy="12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04812" y="344488"/>
            <a:ext cx="6903491" cy="3524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Ponto 2: Esteja ciente do perigo: "Pode acontecer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"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!</a:t>
            </a:r>
            <a:endParaRPr lang="ja-JP" altLang="en-US" b="1" dirty="0">
              <a:solidFill>
                <a:schemeClr val="bg1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18"/>
          <p:cNvSpPr txBox="1">
            <a:spLocks noChangeArrowheads="1"/>
          </p:cNvSpPr>
          <p:nvPr/>
        </p:nvSpPr>
        <p:spPr bwMode="auto">
          <a:xfrm>
            <a:off x="2886725" y="3175757"/>
            <a:ext cx="182929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 rtlCol="0">
            <a:spAutoFit/>
          </a:bodyPr>
          <a:lstStyle/>
          <a:p>
            <a:pPr rtl="0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Pode acontecer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5536" y="726812"/>
            <a:ext cx="4394332" cy="4565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["Pode acontecer" com as pessoas]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251520" y="1213246"/>
            <a:ext cx="2376263" cy="5528122"/>
          </a:xfrm>
          <a:prstGeom prst="wedgeRoundRectCallout">
            <a:avLst>
              <a:gd name="adj1" fmla="val 62203"/>
              <a:gd name="adj2" fmla="val -1591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5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pessoas</a:t>
            </a:r>
            <a:endParaRPr lang="en-US" altLang="ja-JP" sz="15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・Caem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・Machucam as costas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・Tropeçam e caem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pt-br" sz="155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São prensadas</a:t>
            </a:r>
            <a:endParaRPr lang="en-US" altLang="ja-JP" sz="155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pt-br" sz="155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São envolvidas</a:t>
            </a:r>
            <a:endParaRPr lang="en-US" altLang="ja-JP" sz="155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・Colidem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・São atingidas</a:t>
            </a:r>
            <a:endParaRPr lang="en-US" altLang="ja-JP" sz="155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・Se queimam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・Recebem choque elétrico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・Sofrem envenenamento de gás</a:t>
            </a:r>
            <a:endParaRPr lang="en-US" altLang="ja-JP" sz="155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・Ficam sem oxigênio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・Sofrem com substâncias nocivas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2C248-D2CC-4FFB-941C-8C438422DA4D}"/>
              </a:ext>
            </a:extLst>
          </p:cNvPr>
          <p:cNvSpPr/>
          <p:nvPr/>
        </p:nvSpPr>
        <p:spPr>
          <a:xfrm>
            <a:off x="5220072" y="740217"/>
            <a:ext cx="3600400" cy="4565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[“Pode acontecer” com as coisas]</a:t>
            </a:r>
          </a:p>
        </p:txBody>
      </p:sp>
      <p:pic>
        <p:nvPicPr>
          <p:cNvPr id="2052" name="Picture 4" descr="http://anzeninfo.mhlw.go.jp/anzen/sai/image/sai18/sai18-02-47-1.gif">
            <a:extLst>
              <a:ext uri="{FF2B5EF4-FFF2-40B4-BE49-F238E27FC236}">
                <a16:creationId xmlns:a16="http://schemas.microsoft.com/office/drawing/2014/main" id="{1AEE1083-8F87-4F6D-BAD5-D5C65536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9739"/>
            <a:ext cx="1652295" cy="12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A38C743-0FCA-4E52-BF64-90F078B8B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668" y="1721038"/>
            <a:ext cx="1800201" cy="1350151"/>
          </a:xfrm>
          <a:prstGeom prst="rect">
            <a:avLst/>
          </a:prstGeom>
        </p:spPr>
      </p:pic>
      <p:pic>
        <p:nvPicPr>
          <p:cNvPr id="2056" name="Picture 8" descr="http://anzeninfo.mhlw.go.jp/anzen/sai/image/sai13/sai13-949-43-1.gif">
            <a:extLst>
              <a:ext uri="{FF2B5EF4-FFF2-40B4-BE49-F238E27FC236}">
                <a16:creationId xmlns:a16="http://schemas.microsoft.com/office/drawing/2014/main" id="{BCB18455-8B01-48A1-979E-25FD5113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73718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61617" y="1721038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59832" y="3560629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74828" y="4972526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66668" y="1428383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3244334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4848445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⑥</a:t>
            </a:r>
          </a:p>
        </p:txBody>
      </p:sp>
      <p:sp>
        <p:nvSpPr>
          <p:cNvPr id="18" name="角丸四角形吹き出し 21">
            <a:extLst>
              <a:ext uri="{FF2B5EF4-FFF2-40B4-BE49-F238E27FC236}">
                <a16:creationId xmlns:a16="http://schemas.microsoft.com/office/drawing/2014/main" id="{11C48E23-46A9-4918-A968-657074D262FF}"/>
              </a:ext>
            </a:extLst>
          </p:cNvPr>
          <p:cNvSpPr/>
          <p:nvPr/>
        </p:nvSpPr>
        <p:spPr>
          <a:xfrm>
            <a:off x="4789867" y="1585480"/>
            <a:ext cx="1835909" cy="4337050"/>
          </a:xfrm>
          <a:prstGeom prst="wedgeRoundRectCallout">
            <a:avLst>
              <a:gd name="adj1" fmla="val -62286"/>
              <a:gd name="adj2" fmla="val 234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coisas</a:t>
            </a:r>
            <a:endParaRPr lang="en-US" altLang="ja-JP" sz="15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55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・Se mexem</a:t>
            </a:r>
            <a:endParaRPr lang="en-US" altLang="ja-JP" sz="155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・Giram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・Voam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・Caem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・Se soltam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・Queimam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・Tombam</a:t>
            </a: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・Desmoronam</a:t>
            </a:r>
            <a:endParaRPr lang="en-US" altLang="ja-JP" sz="155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・Explodem</a:t>
            </a:r>
            <a:endParaRPr lang="en-US" altLang="ja-JP" sz="155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・Vazam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hu\SkyDrive\00ToDo_H30年\A_林災防ｲﾝｽﾄ20180712\H30 年new\フルハーネス.jpg">
            <a:extLst>
              <a:ext uri="{FF2B5EF4-FFF2-40B4-BE49-F238E27FC236}">
                <a16:creationId xmlns:a16="http://schemas.microsoft.com/office/drawing/2014/main" id="{CD39E54E-BF9E-43B5-ACFE-FF891A59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9731"/>
            <a:ext cx="4068526" cy="24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32F91D-967F-49DE-90E0-C1C132BF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46" y="1196752"/>
            <a:ext cx="1757255" cy="3918618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FFF87B68-49BE-48BF-83D2-B4153D30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260648"/>
            <a:ext cx="6399584" cy="4202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Ponto 3: O trabalho seguro começa com o traje certo!</a:t>
            </a:r>
            <a:endParaRPr lang="ja-JP" altLang="en-US" b="1" dirty="0">
              <a:solidFill>
                <a:schemeClr val="bg1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E1159D-069D-442B-8D13-2450DCB8CACB}"/>
              </a:ext>
            </a:extLst>
          </p:cNvPr>
          <p:cNvSpPr txBox="1"/>
          <p:nvPr/>
        </p:nvSpPr>
        <p:spPr>
          <a:xfrm>
            <a:off x="5631682" y="1052736"/>
            <a:ext cx="3404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・Você colocou um capacete de segurança e apertou o cordão de fixação? (é proibido o uso de toalha ou algo semelhante por baixo.)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141FD2-61C2-4922-BE19-B25DD49D71E3}"/>
              </a:ext>
            </a:extLst>
          </p:cNvPr>
          <p:cNvSpPr txBox="1"/>
          <p:nvPr/>
        </p:nvSpPr>
        <p:spPr>
          <a:xfrm>
            <a:off x="5613832" y="1916832"/>
            <a:ext cx="304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・Você deixou uma toalha de mão enrolada em seu pescoço?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C33FA3-BECD-4F5C-9A81-E3A02A35FD7D}"/>
              </a:ext>
            </a:extLst>
          </p:cNvPr>
          <p:cNvSpPr txBox="1"/>
          <p:nvPr/>
        </p:nvSpPr>
        <p:spPr>
          <a:xfrm>
            <a:off x="5613832" y="2348880"/>
            <a:ext cx="340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・Há algum rasgo ou parte solta na roupa de trabalho?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E1E5B42-BA69-47A5-A0F8-E279A5492B03}"/>
              </a:ext>
            </a:extLst>
          </p:cNvPr>
          <p:cNvSpPr txBox="1"/>
          <p:nvPr/>
        </p:nvSpPr>
        <p:spPr>
          <a:xfrm>
            <a:off x="5613832" y="2708920"/>
            <a:ext cx="275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・Os punhos das mangas estão fechados?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9A6FA5-1D03-4250-8245-CDB321D02420}"/>
              </a:ext>
            </a:extLst>
          </p:cNvPr>
          <p:cNvSpPr txBox="1"/>
          <p:nvPr/>
        </p:nvSpPr>
        <p:spPr>
          <a:xfrm>
            <a:off x="5631682" y="3140968"/>
            <a:ext cx="324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・Está usando um cinto de segurança? (tem usado um cinto de segurança em locais com altura de 2 metros ou mais?)</a:t>
            </a:r>
          </a:p>
        </p:txBody>
      </p:sp>
      <p:sp>
        <p:nvSpPr>
          <p:cNvPr id="27" name="角丸四角形 4">
            <a:extLst>
              <a:ext uri="{FF2B5EF4-FFF2-40B4-BE49-F238E27FC236}">
                <a16:creationId xmlns:a16="http://schemas.microsoft.com/office/drawing/2014/main" id="{7BD35902-AC3F-441F-9CCB-BC39C907A891}"/>
              </a:ext>
            </a:extLst>
          </p:cNvPr>
          <p:cNvSpPr/>
          <p:nvPr/>
        </p:nvSpPr>
        <p:spPr>
          <a:xfrm>
            <a:off x="223930" y="770328"/>
            <a:ext cx="3627990" cy="3458851"/>
          </a:xfrm>
          <a:prstGeom prst="roundRect">
            <a:avLst>
              <a:gd name="adj" fmla="val 69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61950" indent="-361950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[Uso correto do capacete de proteção]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・Verificar o cordão de fixação, se está frouxo e se o  capacete não está torto.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・Certificar-se de que não esteja velho ou danificado.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・É basicamente para a proteção no momento da queda de altura.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182563" lvl="0" indent="-182563" algn="just" rt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[Uso correto da cinto de segurança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※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]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・O uso do cinto de segurança é imprescindível ao trabalhar em lugares altos, onde há equipamento para afixar o cinto.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・A posição para pendurar o gancho é acima da posição da cintura onde está o cinto de segurança.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・Via de regra, deve ser usado o cinturão de paraquedista.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CBAE74-727F-4582-9ECE-A691A31062A8}"/>
              </a:ext>
            </a:extLst>
          </p:cNvPr>
          <p:cNvSpPr txBox="1"/>
          <p:nvPr/>
        </p:nvSpPr>
        <p:spPr>
          <a:xfrm>
            <a:off x="5490254" y="5469612"/>
            <a:ext cx="3404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※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denominação de "cinto de segurança" foi revisado por decreto e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 rtl="0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alterado para "Dispositivo de travamento de quedas (trava-quedas)".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B6CB1FD-91A9-4478-B9A8-EC55DFD0004B}"/>
              </a:ext>
            </a:extLst>
          </p:cNvPr>
          <p:cNvCxnSpPr>
            <a:cxnSpLocks/>
          </p:cNvCxnSpPr>
          <p:nvPr/>
        </p:nvCxnSpPr>
        <p:spPr>
          <a:xfrm flipH="1">
            <a:off x="5058206" y="1268760"/>
            <a:ext cx="573476" cy="14401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CDCB074-3E9E-414B-947F-12E31BCD4CDA}"/>
              </a:ext>
            </a:extLst>
          </p:cNvPr>
          <p:cNvCxnSpPr>
            <a:cxnSpLocks/>
          </p:cNvCxnSpPr>
          <p:nvPr/>
        </p:nvCxnSpPr>
        <p:spPr>
          <a:xfrm flipH="1">
            <a:off x="5202222" y="2060848"/>
            <a:ext cx="42946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A7ABA89-15AC-4836-B9CF-265F07F99F9B}"/>
              </a:ext>
            </a:extLst>
          </p:cNvPr>
          <p:cNvCxnSpPr>
            <a:cxnSpLocks/>
          </p:cNvCxnSpPr>
          <p:nvPr/>
        </p:nvCxnSpPr>
        <p:spPr>
          <a:xfrm flipH="1">
            <a:off x="5451682" y="2492896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C66725C-9738-4D11-8F32-A6FDE53C8C3E}"/>
              </a:ext>
            </a:extLst>
          </p:cNvPr>
          <p:cNvCxnSpPr>
            <a:cxnSpLocks/>
          </p:cNvCxnSpPr>
          <p:nvPr/>
        </p:nvCxnSpPr>
        <p:spPr>
          <a:xfrm flipH="1">
            <a:off x="5451682" y="2852936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CC7527A-FFF7-4B01-BCE8-3F08102A572B}"/>
              </a:ext>
            </a:extLst>
          </p:cNvPr>
          <p:cNvCxnSpPr>
            <a:cxnSpLocks/>
          </p:cNvCxnSpPr>
          <p:nvPr/>
        </p:nvCxnSpPr>
        <p:spPr>
          <a:xfrm flipH="1">
            <a:off x="5451682" y="3284984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C8F98F6-FE74-4DD0-8EEB-B6C26244A22C}"/>
              </a:ext>
            </a:extLst>
          </p:cNvPr>
          <p:cNvSpPr txBox="1"/>
          <p:nvPr/>
        </p:nvSpPr>
        <p:spPr>
          <a:xfrm>
            <a:off x="5706278" y="4428401"/>
            <a:ext cx="324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・Está usando sapatos de segurança?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1627573-6236-4BB7-BB03-EA21B23CC5AD}"/>
              </a:ext>
            </a:extLst>
          </p:cNvPr>
          <p:cNvCxnSpPr>
            <a:cxnSpLocks/>
          </p:cNvCxnSpPr>
          <p:nvPr/>
        </p:nvCxnSpPr>
        <p:spPr>
          <a:xfrm flipH="1">
            <a:off x="5343650" y="4657492"/>
            <a:ext cx="288032" cy="6025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1A9EDC-BCA3-4946-A46E-50744F5C7BB3}"/>
              </a:ext>
            </a:extLst>
          </p:cNvPr>
          <p:cNvSpPr txBox="1"/>
          <p:nvPr/>
        </p:nvSpPr>
        <p:spPr>
          <a:xfrm>
            <a:off x="1376642" y="4656865"/>
            <a:ext cx="34336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55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Cinto de ombro</a:t>
            </a:r>
            <a:endParaRPr lang="zh-CN" altLang="en-US" sz="5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D80CCD2-F9DE-4994-8081-C69332844DB8}"/>
              </a:ext>
            </a:extLst>
          </p:cNvPr>
          <p:cNvSpPr txBox="1"/>
          <p:nvPr/>
        </p:nvSpPr>
        <p:spPr>
          <a:xfrm>
            <a:off x="1587932" y="4325669"/>
            <a:ext cx="391780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5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Cinto de conexão removível</a:t>
            </a:r>
            <a:endParaRPr lang="zh-CN" altLang="en-US" sz="5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8EA19BD-F589-40C8-9850-05CE5F4404F7}"/>
              </a:ext>
            </a:extLst>
          </p:cNvPr>
          <p:cNvSpPr txBox="1"/>
          <p:nvPr/>
        </p:nvSpPr>
        <p:spPr>
          <a:xfrm>
            <a:off x="1548325" y="5392689"/>
            <a:ext cx="34336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55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Faixa da cintura</a:t>
            </a:r>
            <a:endParaRPr lang="zh-CN" altLang="en-US" sz="5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CA6A4B-C758-4872-A82F-5FA952A2F3CD}"/>
              </a:ext>
            </a:extLst>
          </p:cNvPr>
          <p:cNvSpPr txBox="1"/>
          <p:nvPr/>
        </p:nvSpPr>
        <p:spPr>
          <a:xfrm>
            <a:off x="156364" y="4980579"/>
            <a:ext cx="455196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55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Cinto peitoral</a:t>
            </a:r>
            <a:endParaRPr lang="zh-CN" altLang="en-US" sz="5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A38922-DDF6-4FDB-ACD8-C75EE99FF2C2}"/>
              </a:ext>
            </a:extLst>
          </p:cNvPr>
          <p:cNvSpPr txBox="1"/>
          <p:nvPr/>
        </p:nvSpPr>
        <p:spPr>
          <a:xfrm>
            <a:off x="1326250" y="6421363"/>
            <a:ext cx="34336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55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Cinturão de coxa</a:t>
            </a:r>
            <a:endParaRPr lang="zh-CN" altLang="en-US" sz="5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ADD5758-D72B-4378-B274-4D9DB7311A9F}"/>
              </a:ext>
            </a:extLst>
          </p:cNvPr>
          <p:cNvSpPr txBox="1"/>
          <p:nvPr/>
        </p:nvSpPr>
        <p:spPr>
          <a:xfrm>
            <a:off x="2806744" y="6112586"/>
            <a:ext cx="64807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55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Talabarte de segurança duplo</a:t>
            </a:r>
            <a:endParaRPr lang="zh-CN" altLang="en-US" sz="5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8FB5381-F500-4C39-AAB3-7A73F0357D8A}"/>
              </a:ext>
            </a:extLst>
          </p:cNvPr>
          <p:cNvSpPr txBox="1"/>
          <p:nvPr/>
        </p:nvSpPr>
        <p:spPr>
          <a:xfrm>
            <a:off x="2880647" y="6371328"/>
            <a:ext cx="746720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55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Cinto pélvico</a:t>
            </a:r>
            <a:endParaRPr lang="zh-CN" altLang="en-US" sz="5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D6344D6-9A29-4E6A-9319-4AC84F8FF11F}"/>
              </a:ext>
            </a:extLst>
          </p:cNvPr>
          <p:cNvSpPr txBox="1"/>
          <p:nvPr/>
        </p:nvSpPr>
        <p:spPr>
          <a:xfrm>
            <a:off x="2635060" y="4930543"/>
            <a:ext cx="343367" cy="84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55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Anel D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B7F408E-E261-4B86-A89F-47D85ED512D0}"/>
              </a:ext>
            </a:extLst>
          </p:cNvPr>
          <p:cNvSpPr txBox="1"/>
          <p:nvPr/>
        </p:nvSpPr>
        <p:spPr>
          <a:xfrm>
            <a:off x="3533023" y="5300335"/>
            <a:ext cx="643007" cy="261631"/>
          </a:xfrm>
          <a:prstGeom prst="rect">
            <a:avLst/>
          </a:prstGeom>
          <a:solidFill>
            <a:srgbClr val="00994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pt-br" sz="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Talabarte de segurança duplo</a:t>
            </a:r>
            <a:endParaRPr lang="zh-CN" altLang="en-US" sz="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49A3EA0-D4BE-4A07-BE85-2DF9CFCDC490}"/>
              </a:ext>
            </a:extLst>
          </p:cNvPr>
          <p:cNvSpPr txBox="1"/>
          <p:nvPr/>
        </p:nvSpPr>
        <p:spPr>
          <a:xfrm>
            <a:off x="3136120" y="5088577"/>
            <a:ext cx="287609" cy="150191"/>
          </a:xfrm>
          <a:prstGeom prst="rect">
            <a:avLst/>
          </a:prstGeom>
          <a:solidFill>
            <a:schemeClr val="bg1"/>
          </a:solidFill>
          <a:ln>
            <a:solidFill>
              <a:srgbClr val="00994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pt-br" sz="6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Gancho</a:t>
            </a:r>
            <a:endParaRPr lang="zh-CN" altLang="en-US" sz="5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B28DCAE-C85F-4E00-9051-68CD64C888BD}"/>
              </a:ext>
            </a:extLst>
          </p:cNvPr>
          <p:cNvSpPr txBox="1"/>
          <p:nvPr/>
        </p:nvSpPr>
        <p:spPr>
          <a:xfrm>
            <a:off x="2986143" y="5573807"/>
            <a:ext cx="476389" cy="184399"/>
          </a:xfrm>
          <a:prstGeom prst="rect">
            <a:avLst/>
          </a:prstGeom>
          <a:solidFill>
            <a:schemeClr val="bg1"/>
          </a:solidFill>
          <a:ln>
            <a:solidFill>
              <a:srgbClr val="00994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pt-br" sz="6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Amortecedor de choque</a:t>
            </a:r>
            <a:endParaRPr lang="zh-CN" altLang="en-US" sz="5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5634</Words>
  <Application>Microsoft Office PowerPoint</Application>
  <PresentationFormat>画面に合わせる (4:3)</PresentationFormat>
  <Paragraphs>540</Paragraphs>
  <Slides>29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2021-07-14T08:56:51Z</dcterms:created>
  <dcterms:modified xsi:type="dcterms:W3CDTF">2021-07-28T03:53:58Z</dcterms:modified>
</cp:coreProperties>
</file>