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1" r:id="rId2"/>
    <p:sldId id="363" r:id="rId3"/>
    <p:sldId id="289" r:id="rId4"/>
    <p:sldId id="336" r:id="rId5"/>
    <p:sldId id="337" r:id="rId6"/>
    <p:sldId id="364" r:id="rId7"/>
    <p:sldId id="365" r:id="rId8"/>
    <p:sldId id="339" r:id="rId9"/>
    <p:sldId id="340" r:id="rId10"/>
    <p:sldId id="344" r:id="rId11"/>
    <p:sldId id="345" r:id="rId12"/>
    <p:sldId id="366" r:id="rId13"/>
    <p:sldId id="374" r:id="rId14"/>
    <p:sldId id="382" r:id="rId15"/>
    <p:sldId id="383" r:id="rId16"/>
    <p:sldId id="384" r:id="rId17"/>
    <p:sldId id="385" r:id="rId18"/>
    <p:sldId id="386" r:id="rId19"/>
    <p:sldId id="379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</p:sldIdLst>
  <p:sldSz cx="9144000" cy="6858000" type="screen4x3"/>
  <p:notesSz cx="6735763" cy="9866313"/>
  <p:defaultTextStyle>
    <a:defPPr rtl="0">
      <a:defRPr lang="en-US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502"/>
    <a:srgbClr val="039A45"/>
    <a:srgbClr val="000000"/>
    <a:srgbClr val="0000CC"/>
    <a:srgbClr val="FFFFCC"/>
    <a:srgbClr val="FFCC00"/>
    <a:srgbClr val="99CC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590" autoAdjust="0"/>
  </p:normalViewPr>
  <p:slideViewPr>
    <p:cSldViewPr>
      <p:cViewPr varScale="1">
        <p:scale>
          <a:sx n="77" d="100"/>
          <a:sy n="77" d="100"/>
        </p:scale>
        <p:origin x="6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8083333333333333"/>
          <c:h val="0.9808333333333333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3F-4B44-896A-2802FD89BB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3F-4B44-896A-2802FD89BB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3F-4B44-896A-2802FD89BB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3F-4B44-896A-2802FD89BB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3F-4B44-896A-2802FD89BB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3F-4B44-896A-2802FD89BB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3F-4B44-896A-2802FD89BB59}"/>
              </c:ext>
            </c:extLst>
          </c:dPt>
          <c:dLbls>
            <c:dLbl>
              <c:idx val="0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3607638888889"/>
                      <c:h val="0.31273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03F-4B44-896A-2802FD89BB59}"/>
                </c:ext>
              </c:extLst>
            </c:dLbl>
            <c:dLbl>
              <c:idx val="2"/>
              <c:layout>
                <c:manualLayout>
                  <c:x val="-2.20484375E-2"/>
                  <c:y val="1.76388888888888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55104166666664"/>
                      <c:h val="0.212901388888888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03F-4B44-896A-2802FD89BB59}"/>
                </c:ext>
              </c:extLst>
            </c:dLbl>
            <c:dLbl>
              <c:idx val="3"/>
              <c:layout>
                <c:manualLayout>
                  <c:x val="-1.3591319444444444E-2"/>
                  <c:y val="1.801388888888893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bg1"/>
                        </a:solidFill>
                        <a:latin typeface="Khmer UI" panose="020B0502040204020203" pitchFamily="34" charset="0"/>
                        <a:ea typeface="+mn-ea"/>
                        <a:cs typeface="Khmer UI" panose="020B0502040204020203" pitchFamily="34" charset="0"/>
                      </a:defRPr>
                    </a:pPr>
                    <a:fld id="{7ADAE545-7EFC-464A-AE7B-B29FF0831553}" type="CATEGORYNAME">
                      <a:rPr lang="km-KH" altLang="ja-JP" sz="900"/>
                      <a:pPr>
                        <a:defRPr lang="ja-JP" sz="100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defRPr>
                      </a:pPr>
                      <a:t>[分類名]</a:t>
                    </a:fld>
                    <a:r>
                      <a:rPr lang="km-KH" altLang="ja-JP" sz="900" baseline="0" dirty="0"/>
                      <a:t>
</a:t>
                    </a:r>
                    <a:fld id="{B744442F-8E63-4256-9B13-AD5C4A970592}" type="PERCENTAGE">
                      <a:rPr lang="km-KH" altLang="ja-JP" sz="900" baseline="0"/>
                      <a:pPr>
                        <a:defRPr lang="ja-JP" sz="100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defRPr>
                      </a:pPr>
                      <a:t>[パーセンテージ]</a:t>
                    </a:fld>
                    <a:endParaRPr lang="km-KH" altLang="ja-JP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Khmer UI" panose="020B0502040204020203" pitchFamily="34" charset="0"/>
                      <a:ea typeface="+mn-ea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45138888888889"/>
                      <c:h val="0.155244444444444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03F-4B44-896A-2802FD89BB59}"/>
                </c:ext>
              </c:extLst>
            </c:dLbl>
            <c:dLbl>
              <c:idx val="4"/>
              <c:layout>
                <c:manualLayout>
                  <c:x val="2.1135416666666667E-2"/>
                  <c:y val="-2.5614236111111112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ja-JP" sz="1000" b="0" i="0" u="none" strike="noStrike" kern="1200" baseline="0">
                        <a:solidFill>
                          <a:schemeClr val="bg1"/>
                        </a:solidFill>
                        <a:latin typeface="Khmer UI" panose="020B0502040204020203" pitchFamily="34" charset="0"/>
                        <a:ea typeface="+mn-ea"/>
                        <a:cs typeface="Khmer UI" panose="020B0502040204020203" pitchFamily="34" charset="0"/>
                      </a:defRPr>
                    </a:pPr>
                    <a:fld id="{4C67E605-DDA4-422D-B26D-3238E3BD6E03}" type="CATEGORYNAME">
                      <a:rPr lang="km-KH" altLang="ja-JP" sz="900" smtClean="0"/>
                      <a:pPr algn="l">
                        <a:defRPr lang="ja-JP" sz="100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defRPr>
                      </a:pPr>
                      <a:t>[分類名]</a:t>
                    </a:fld>
                    <a:r>
                      <a:rPr lang="km-KH" altLang="ja-JP" sz="900" baseline="0" dirty="0"/>
                      <a:t>    </a:t>
                    </a:r>
                    <a:fld id="{F196A79E-163E-49AA-A854-1A79E594A937}" type="PERCENTAGE">
                      <a:rPr lang="km-KH" altLang="ja-JP" sz="900" baseline="0" smtClean="0"/>
                      <a:pPr algn="l">
                        <a:defRPr lang="ja-JP" sz="1000">
                          <a:solidFill>
                            <a:schemeClr val="bg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defRPr>
                      </a:pPr>
                      <a:t>[パーセンテージ]</a:t>
                    </a:fld>
                    <a:endParaRPr lang="km-KH" altLang="ja-JP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Khmer UI" panose="020B0502040204020203" pitchFamily="34" charset="0"/>
                      <a:ea typeface="+mn-ea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63194444444445"/>
                      <c:h val="0.115556944444444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03F-4B44-896A-2802FD89BB59}"/>
                </c:ext>
              </c:extLst>
            </c:dLbl>
            <c:dLbl>
              <c:idx val="5"/>
              <c:layout>
                <c:manualLayout>
                  <c:x val="-3.3072743055555576E-2"/>
                  <c:y val="-7.05557291666666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13576388888886"/>
                      <c:h val="0.113065277777777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03F-4B44-896A-2802FD89BB59}"/>
                </c:ext>
              </c:extLst>
            </c:dLbl>
            <c:dLbl>
              <c:idx val="6"/>
              <c:layout>
                <c:manualLayout>
                  <c:x val="6.8350520833333331E-2"/>
                  <c:y val="-4.85559027777777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92152777777769"/>
                      <c:h val="0.212901388888888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03F-4B44-896A-2802FD89BB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chemeClr val="bg1"/>
                    </a:solidFill>
                    <a:latin typeface="Khmer UI" panose="020B0502040204020203" pitchFamily="34" charset="0"/>
                    <a:ea typeface="+mn-ea"/>
                    <a:cs typeface="Khmer UI" panose="020B0502040204020203" pitchFamily="34" charset="0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Sheet1!$B$2:$B$8</c:f>
              <c:strCache>
                <c:ptCount val="7"/>
                <c:pt idx="0">
                  <c:v>ត្រូវបានគាបនិងត្រូវបានគាបរមួលចូល</c:v>
                </c:pt>
                <c:pt idx="1">
                  <c:v>ត្រូវបានបុកប៉ះ</c:v>
                </c:pt>
                <c:pt idx="2">
                  <c:v>គ្រោះថ្នាក់ចរាចរណ៍</c:v>
                </c:pt>
                <c:pt idx="3">
                  <c:v>ធ្លាក់និងរមៀលធ្លាក់</c:v>
                </c:pt>
                <c:pt idx="4">
                  <c:v>បាក់ស្រុតនិងដួលរលំ</c:v>
                </c:pt>
                <c:pt idx="5">
                  <c:v>លង់ទឹក</c:v>
                </c:pt>
                <c:pt idx="6">
                  <c:v>ប៉ះពាល់វត្ថុមានជាតិពុល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50</c:v>
                </c:pt>
                <c:pt idx="1">
                  <c:v>17</c:v>
                </c:pt>
                <c:pt idx="2">
                  <c:v>11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03F-4B44-896A-2802FD89BB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8C-4209-BFF1-3459C76915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8C-4209-BFF1-3459C76915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8C-4209-BFF1-3459C76915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8C-4209-BFF1-3459C76915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8C-4209-BFF1-3459C76915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38C-4209-BFF1-3459C76915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38C-4209-BFF1-3459C769152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38C-4209-BFF1-3459C7691522}"/>
              </c:ext>
            </c:extLst>
          </c:dPt>
          <c:dLbls>
            <c:dLbl>
              <c:idx val="3"/>
              <c:layout>
                <c:manualLayout>
                  <c:x val="4.4095486111110907E-3"/>
                  <c:y val="5.29164930555555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Khmer UI" panose="020B0502040204020203" pitchFamily="34" charset="0"/>
                      <a:ea typeface="+mn-ea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29756944444441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38C-4209-BFF1-3459C7691522}"/>
                </c:ext>
              </c:extLst>
            </c:dLbl>
            <c:dLbl>
              <c:idx val="4"/>
              <c:layout>
                <c:manualLayout>
                  <c:x val="4.409722222222222E-3"/>
                  <c:y val="1.32291666666665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22222222222221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38C-4209-BFF1-3459C7691522}"/>
                </c:ext>
              </c:extLst>
            </c:dLbl>
            <c:dLbl>
              <c:idx val="5"/>
              <c:layout>
                <c:manualLayout>
                  <c:x val="-6.6145833333333343E-3"/>
                  <c:y val="8.819444444444364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16701388888895"/>
                      <c:h val="0.16298333333333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38C-4209-BFF1-3459C7691522}"/>
                </c:ext>
              </c:extLst>
            </c:dLbl>
            <c:dLbl>
              <c:idx val="6"/>
              <c:layout>
                <c:manualLayout>
                  <c:x val="1.984375E-2"/>
                  <c:y val="-1.9843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Khmer UI" panose="020B0502040204020203" pitchFamily="34" charset="0"/>
                      <a:ea typeface="+mn-ea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910381944444443"/>
                      <c:h val="0.133195833333333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38C-4209-BFF1-3459C7691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chemeClr val="bg1"/>
                    </a:solidFill>
                    <a:latin typeface="Khmer UI" panose="020B0502040204020203" pitchFamily="34" charset="0"/>
                    <a:ea typeface="+mn-ea"/>
                    <a:cs typeface="Khmer UI" panose="020B0502040204020203" pitchFamily="34" charset="0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Sheet1!$B$11:$B$18</c:f>
              <c:strCache>
                <c:ptCount val="8"/>
                <c:pt idx="0">
                  <c:v>ធ្លាក់និងរមៀលធ្លាក់</c:v>
                </c:pt>
                <c:pt idx="1">
                  <c:v>ត្រូវបានគាបនិងត្រូវបានគាបរមួលចូល</c:v>
                </c:pt>
                <c:pt idx="2">
                  <c:v>ដួល</c:v>
                </c:pt>
                <c:pt idx="3">
                  <c:v>ប្រឆាំងតបនឹងចលនា និងចលនាទាំងបង្ខំ</c:v>
                </c:pt>
                <c:pt idx="4">
                  <c:v>ហោះមកប៉ះនិងធ្លាក់ពីលើ</c:v>
                </c:pt>
                <c:pt idx="5">
                  <c:v>ត្រូវបានបុកប៉ះ</c:v>
                </c:pt>
                <c:pt idx="6">
                  <c:v>មុតនិងរលាត់</c:v>
                </c:pt>
                <c:pt idx="7">
                  <c:v>ក្រៅពីនេះ</c:v>
                </c:pt>
              </c:strCache>
            </c:strRef>
          </c:cat>
          <c:val>
            <c:numRef>
              <c:f>Sheet1!$C$11:$C$18</c:f>
              <c:numCache>
                <c:formatCode>General</c:formatCode>
                <c:ptCount val="8"/>
                <c:pt idx="0">
                  <c:v>21</c:v>
                </c:pt>
                <c:pt idx="1">
                  <c:v>21</c:v>
                </c:pt>
                <c:pt idx="2">
                  <c:v>12</c:v>
                </c:pt>
                <c:pt idx="3">
                  <c:v>10</c:v>
                </c:pt>
                <c:pt idx="4">
                  <c:v>9</c:v>
                </c:pt>
                <c:pt idx="5">
                  <c:v>6</c:v>
                </c:pt>
                <c:pt idx="6">
                  <c:v>5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38C-4209-BFF1-3459C76915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1" lang="ja-JP" altLang="ja-JP" sz="1400" b="1" i="0" baseline="0" dirty="0">
                <a:effectLst/>
                <a:latin typeface="Khmer UI" panose="020B0502040204020203" pitchFamily="34" charset="0"/>
                <a:cs typeface="Khmer UI" panose="020B0502040204020203" pitchFamily="34" charset="0"/>
              </a:rPr>
              <a:t>បំរែបំរួលនៃគ្រោះថ្នាក់ការងារក្នុងវិស័យប្រព្រឹត្តកម្ម</a:t>
            </a:r>
            <a:endParaRPr lang="ja-JP" altLang="ja-JP" sz="1400" dirty="0">
              <a:effectLst/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>
              <a:defRPr sz="1050"/>
            </a:pPr>
            <a:r>
              <a:rPr kumimoji="1" lang="ja-JP" altLang="ja-JP" sz="1400" b="1" i="0" baseline="0" dirty="0">
                <a:effectLst/>
                <a:latin typeface="Khmer UI" panose="020B0502040204020203" pitchFamily="34" charset="0"/>
                <a:cs typeface="Khmer UI" panose="020B0502040204020203" pitchFamily="34" charset="0"/>
              </a:rPr>
              <a:t>កាកសំណល់ឧស្សាហកម្ម</a:t>
            </a:r>
            <a:endParaRPr lang="ja-JP" altLang="ja-JP" sz="1400" dirty="0">
              <a:effectLst/>
              <a:latin typeface="Khmer UI" panose="020B0502040204020203" pitchFamily="34" charset="0"/>
              <a:cs typeface="Khmer UI" panose="020B0502040204020203" pitchFamily="34" charset="0"/>
            </a:endParaRPr>
          </a:p>
        </c:rich>
      </c:tx>
      <c:layout>
        <c:manualLayout>
          <c:xMode val="edge"/>
          <c:yMode val="edge"/>
          <c:x val="0.14603713344802"/>
          <c:y val="1.41615721203719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9.1201643128115906E-2"/>
          <c:y val="0.16475163215568453"/>
          <c:w val="0.85030035168983498"/>
          <c:h val="0.74671055688293109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Sheet1!$D$21</c:f>
              <c:strCache>
                <c:ptCount val="1"/>
                <c:pt idx="0">
                  <c:v>死亡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Sheet1!$B$22:$B$31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Sheet1!$D$22:$D$31</c:f>
              <c:numCache>
                <c:formatCode>General</c:formatCode>
                <c:ptCount val="10"/>
                <c:pt idx="0">
                  <c:v>23</c:v>
                </c:pt>
                <c:pt idx="1">
                  <c:v>19</c:v>
                </c:pt>
                <c:pt idx="2">
                  <c:v>24</c:v>
                </c:pt>
                <c:pt idx="3">
                  <c:v>22</c:v>
                </c:pt>
                <c:pt idx="4">
                  <c:v>19</c:v>
                </c:pt>
                <c:pt idx="5">
                  <c:v>23</c:v>
                </c:pt>
                <c:pt idx="6">
                  <c:v>18</c:v>
                </c:pt>
                <c:pt idx="7">
                  <c:v>18</c:v>
                </c:pt>
                <c:pt idx="8">
                  <c:v>16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B-4013-8B78-CB0257C35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775120"/>
        <c:axId val="505777472"/>
      </c:barChart>
      <c:lineChart>
        <c:grouping val="standard"/>
        <c:varyColors val="0"/>
        <c:ser>
          <c:idx val="1"/>
          <c:order val="0"/>
          <c:tx>
            <c:strRef>
              <c:f>Sheet1!$C$21</c:f>
              <c:strCache>
                <c:ptCount val="1"/>
                <c:pt idx="0">
                  <c:v>死傷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Sheet1!$B$22:$B$31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Sheet1!$C$22:$C$31</c:f>
              <c:numCache>
                <c:formatCode>General</c:formatCode>
                <c:ptCount val="10"/>
                <c:pt idx="0">
                  <c:v>1283</c:v>
                </c:pt>
                <c:pt idx="1">
                  <c:v>1111</c:v>
                </c:pt>
                <c:pt idx="2">
                  <c:v>1143</c:v>
                </c:pt>
                <c:pt idx="3">
                  <c:v>1156</c:v>
                </c:pt>
                <c:pt idx="4">
                  <c:v>1233</c:v>
                </c:pt>
                <c:pt idx="5">
                  <c:v>1260</c:v>
                </c:pt>
                <c:pt idx="6">
                  <c:v>1244</c:v>
                </c:pt>
                <c:pt idx="7">
                  <c:v>1280</c:v>
                </c:pt>
                <c:pt idx="8">
                  <c:v>1320</c:v>
                </c:pt>
                <c:pt idx="9">
                  <c:v>1383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5B-4013-8B78-CB0257C35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770416"/>
        <c:axId val="505779824"/>
      </c:lineChart>
      <c:catAx>
        <c:axId val="50577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5779824"/>
        <c:crosses val="autoZero"/>
        <c:auto val="1"/>
        <c:lblAlgn val="ctr"/>
        <c:lblOffset val="100"/>
        <c:noMultiLvlLbl val="0"/>
      </c:catAx>
      <c:valAx>
        <c:axId val="505779824"/>
        <c:scaling>
          <c:orientation val="minMax"/>
        </c:scaling>
        <c:delete val="0"/>
        <c:axPos val="l"/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5770416"/>
        <c:crosses val="autoZero"/>
        <c:crossBetween val="between"/>
      </c:valAx>
      <c:valAx>
        <c:axId val="505777472"/>
        <c:scaling>
          <c:orientation val="minMax"/>
          <c:max val="4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05775120"/>
        <c:crosses val="max"/>
        <c:crossBetween val="between"/>
      </c:valAx>
      <c:catAx>
        <c:axId val="505775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577747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1"/>
          </a:solidFill>
        </a:ln>
        <a:effectLst/>
      </c:spPr>
    </c:plotArea>
    <c:legend>
      <c:legendPos val="t"/>
      <c:layout>
        <c:manualLayout>
          <c:xMode val="edge"/>
          <c:yMode val="edge"/>
          <c:x val="0.56460292975100268"/>
          <c:y val="0.4016303372935498"/>
          <c:w val="0.32802297888842485"/>
          <c:h val="5.390875853195640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37-4AD5-8649-6FA5511838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37-4AD5-8649-6FA5511838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37-4AD5-8649-6FA5511838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37-4AD5-8649-6FA5511838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37-4AD5-8649-6FA5511838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37-4AD5-8649-6FA5511838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D37-4AD5-8649-6FA55118380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D37-4AD5-8649-6FA55118380F}"/>
              </c:ext>
            </c:extLst>
          </c:dPt>
          <c:dLbls>
            <c:dLbl>
              <c:idx val="0"/>
              <c:layout>
                <c:manualLayout>
                  <c:x val="-0.11126076388888893"/>
                  <c:y val="2.31659722222222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11527777777776"/>
                      <c:h val="0.16298333333333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D37-4AD5-8649-6FA55118380F}"/>
                </c:ext>
              </c:extLst>
            </c:dLbl>
            <c:dLbl>
              <c:idx val="1"/>
              <c:layout>
                <c:manualLayout>
                  <c:x val="-0.15921232638888888"/>
                  <c:y val="3.76743055555555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87256944444442"/>
                      <c:h val="0.212901388888888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D37-4AD5-8649-6FA55118380F}"/>
                </c:ext>
              </c:extLst>
            </c:dLbl>
            <c:dLbl>
              <c:idx val="2"/>
              <c:layout>
                <c:manualLayout>
                  <c:x val="-6.1992881944444363E-2"/>
                  <c:y val="0.188702604166666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190590277777773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D37-4AD5-8649-6FA55118380F}"/>
                </c:ext>
              </c:extLst>
            </c:dLbl>
            <c:dLbl>
              <c:idx val="3"/>
              <c:layout>
                <c:manualLayout>
                  <c:x val="-2.3664756944444525E-2"/>
                  <c:y val="0.19611475694444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55208333333327"/>
                      <c:h val="0.23902916666666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D37-4AD5-8649-6FA55118380F}"/>
                </c:ext>
              </c:extLst>
            </c:dLbl>
            <c:dLbl>
              <c:idx val="4"/>
              <c:layout>
                <c:manualLayout>
                  <c:x val="-0.10627326388888889"/>
                  <c:y val="-7.34916666666666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56666666666667"/>
                      <c:h val="0.212901388888888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D37-4AD5-8649-6FA55118380F}"/>
                </c:ext>
              </c:extLst>
            </c:dLbl>
            <c:dLbl>
              <c:idx val="5"/>
              <c:layout>
                <c:manualLayout>
                  <c:x val="-6.8651562500000041E-2"/>
                  <c:y val="-2.38784722222222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48784722222217"/>
                      <c:h val="0.212901388888888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D37-4AD5-8649-6FA55118380F}"/>
                </c:ext>
              </c:extLst>
            </c:dLbl>
            <c:dLbl>
              <c:idx val="6"/>
              <c:layout>
                <c:manualLayout>
                  <c:x val="3.7505208333333331E-2"/>
                  <c:y val="-0.204896701388888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Khmer UI" panose="020B0502040204020203" pitchFamily="34" charset="0"/>
                      <a:ea typeface="+mn-ea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954479166666666"/>
                      <c:h val="0.20816111111111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D37-4AD5-8649-6FA55118380F}"/>
                </c:ext>
              </c:extLst>
            </c:dLbl>
            <c:dLbl>
              <c:idx val="7"/>
              <c:layout>
                <c:manualLayout>
                  <c:x val="0.21159756944444444"/>
                  <c:y val="0.276189583333333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Khmer UI" panose="020B0502040204020203" pitchFamily="34" charset="0"/>
                      <a:ea typeface="+mn-ea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473958333333334"/>
                      <c:h val="0.16298333333333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D37-4AD5-8649-6FA551183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chemeClr val="bg1"/>
                    </a:solidFill>
                    <a:latin typeface="Khmer UI" panose="020B0502040204020203" pitchFamily="34" charset="0"/>
                    <a:ea typeface="+mn-ea"/>
                    <a:cs typeface="Khmer UI" panose="020B0502040204020203" pitchFamily="34" charset="0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Sheet1!$B$34:$B$41</c:f>
              <c:strCache>
                <c:ptCount val="8"/>
                <c:pt idx="0">
                  <c:v>ក្រោម1ខែ</c:v>
                </c:pt>
                <c:pt idx="1">
                  <c:v>1ខែឡើងក្រោម3ខែ</c:v>
                </c:pt>
                <c:pt idx="2">
                  <c:v>3ខែឡើងក្រោមកន្លះឆ្នាំ</c:v>
                </c:pt>
                <c:pt idx="3">
                  <c:v>កន្លះឆ្នាំឡើងក្រោម1ឆ្នាំ</c:v>
                </c:pt>
                <c:pt idx="4">
                  <c:v>1ឆ្នាំឡើងក្រោម3ឆ្នាំ</c:v>
                </c:pt>
                <c:pt idx="5">
                  <c:v>3ឆ្នាំឡើងក្រោម5ឆ្នាំ</c:v>
                </c:pt>
                <c:pt idx="6">
                  <c:v>5ឆ្នាំឡើងក្រោម10ឆ្នាំ</c:v>
                </c:pt>
                <c:pt idx="7">
                  <c:v>10ឆ្នាំឡើង</c:v>
                </c:pt>
              </c:strCache>
            </c:strRef>
          </c:cat>
          <c:val>
            <c:numRef>
              <c:f>Sheet1!$C$34:$C$41</c:f>
              <c:numCache>
                <c:formatCode>General</c:formatCode>
                <c:ptCount val="8"/>
                <c:pt idx="0">
                  <c:v>1</c:v>
                </c:pt>
                <c:pt idx="1">
                  <c:v>8</c:v>
                </c:pt>
                <c:pt idx="2">
                  <c:v>6</c:v>
                </c:pt>
                <c:pt idx="3">
                  <c:v>8</c:v>
                </c:pt>
                <c:pt idx="4">
                  <c:v>19</c:v>
                </c:pt>
                <c:pt idx="5">
                  <c:v>14</c:v>
                </c:pt>
                <c:pt idx="6">
                  <c:v>17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D37-4AD5-8649-6FA551183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54064912747779"/>
          <c:y val="8.1709477124183E-2"/>
          <c:w val="0.90298611111111116"/>
          <c:h val="0.902986111111111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3-4537-84AB-A22768B52A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53-4537-84AB-A22768B52A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53-4537-84AB-A22768B52A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53-4537-84AB-A22768B52A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53-4537-84AB-A22768B52A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53-4537-84AB-A22768B52A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53-4537-84AB-A22768B52A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853-4537-84AB-A22768B52A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853-4537-84AB-A22768B52A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853-4537-84AB-A22768B52A5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853-4537-84AB-A22768B52A5F}"/>
              </c:ext>
            </c:extLst>
          </c:dPt>
          <c:dLbls>
            <c:dLbl>
              <c:idx val="0"/>
              <c:layout>
                <c:manualLayout>
                  <c:x val="-0.10189372853348948"/>
                  <c:y val="0.297524346405228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2340154943926"/>
                      <c:h val="0.239029084967320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53-4537-84AB-A22768B52A5F}"/>
                </c:ext>
              </c:extLst>
            </c:dLbl>
            <c:dLbl>
              <c:idx val="2"/>
              <c:layout>
                <c:manualLayout>
                  <c:x val="1.3971796773065016E-3"/>
                  <c:y val="-0.106118954248366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53-4537-84AB-A22768B52A5F}"/>
                </c:ext>
              </c:extLst>
            </c:dLbl>
            <c:dLbl>
              <c:idx val="3"/>
              <c:layout>
                <c:manualLayout>
                  <c:x val="0.26235101334031558"/>
                  <c:y val="-7.38725490196078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Khmer UI" panose="020B0502040204020203" pitchFamily="34" charset="0"/>
                      <a:ea typeface="+mn-ea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74197501798732"/>
                      <c:h val="0.230728431372549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853-4537-84AB-A22768B52A5F}"/>
                </c:ext>
              </c:extLst>
            </c:dLbl>
            <c:dLbl>
              <c:idx val="4"/>
              <c:layout>
                <c:manualLayout>
                  <c:x val="0.18854623454576258"/>
                  <c:y val="-0.118159967320261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9305555555558"/>
                      <c:h val="0.18170277777777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853-4537-84AB-A22768B52A5F}"/>
                </c:ext>
              </c:extLst>
            </c:dLbl>
            <c:dLbl>
              <c:idx val="5"/>
              <c:layout>
                <c:manualLayout>
                  <c:x val="0.14631111560946738"/>
                  <c:y val="8.300653594771242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96610684133981"/>
                      <c:h val="0.153396078431372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853-4537-84AB-A22768B52A5F}"/>
                </c:ext>
              </c:extLst>
            </c:dLbl>
            <c:dLbl>
              <c:idx val="6"/>
              <c:layout>
                <c:manualLayout>
                  <c:x val="-1.3971796773065023E-2"/>
                  <c:y val="4.52617647058822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tx1"/>
                      </a:solidFill>
                      <a:latin typeface="Khmer UI" panose="020B0502040204020203" pitchFamily="34" charset="0"/>
                      <a:ea typeface="+mn-ea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18228244152197"/>
                      <c:h val="0.177552614379084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853-4537-84AB-A22768B52A5F}"/>
                </c:ext>
              </c:extLst>
            </c:dLbl>
            <c:dLbl>
              <c:idx val="7"/>
              <c:layout>
                <c:manualLayout>
                  <c:x val="7.4784867333939093E-3"/>
                  <c:y val="2.14202614379084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tx1"/>
                      </a:solidFill>
                      <a:latin typeface="Khmer UI" panose="020B0502040204020203" pitchFamily="34" charset="0"/>
                      <a:ea typeface="+mn-ea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72665224747903"/>
                      <c:h val="0.18611241830065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853-4537-84AB-A22768B52A5F}"/>
                </c:ext>
              </c:extLst>
            </c:dLbl>
            <c:dLbl>
              <c:idx val="8"/>
              <c:layout>
                <c:manualLayout>
                  <c:x val="9.5334134969757109E-2"/>
                  <c:y val="0.140502941176470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853-4537-84AB-A22768B52A5F}"/>
                </c:ext>
              </c:extLst>
            </c:dLbl>
            <c:dLbl>
              <c:idx val="9"/>
              <c:layout>
                <c:manualLayout>
                  <c:x val="2.3249289858675824E-2"/>
                  <c:y val="7.65163398692809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tx1"/>
                      </a:solidFill>
                      <a:latin typeface="Khmer UI" panose="020B0502040204020203" pitchFamily="34" charset="0"/>
                      <a:ea typeface="+mn-ea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853-4537-84AB-A22768B52A5F}"/>
                </c:ext>
              </c:extLst>
            </c:dLbl>
            <c:dLbl>
              <c:idx val="10"/>
              <c:layout>
                <c:manualLayout>
                  <c:x val="6.6578912048089384E-2"/>
                  <c:y val="0.122611437908496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853-4537-84AB-A22768B52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chemeClr val="bg1"/>
                    </a:solidFill>
                    <a:latin typeface="Khmer UI" panose="020B0502040204020203" pitchFamily="34" charset="0"/>
                    <a:ea typeface="+mn-ea"/>
                    <a:cs typeface="Khmer UI" panose="020B0502040204020203" pitchFamily="34" charset="0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Sheet1!$B$44:$B$54</c:f>
              <c:strCache>
                <c:ptCount val="11"/>
                <c:pt idx="0">
                  <c:v>ត្រូវបានគាបនិងត្រូវបានគាបរមួលចូល</c:v>
                </c:pt>
                <c:pt idx="1">
                  <c:v>ធ្លាក់និងរមៀលធ្លាក់</c:v>
                </c:pt>
                <c:pt idx="2">
                  <c:v>ដួល</c:v>
                </c:pt>
                <c:pt idx="3">
                  <c:v>ប្រឆាំងតបនឹងចលនា និងចលនាទាំងបង្ខំ</c:v>
                </c:pt>
                <c:pt idx="4">
                  <c:v>ហោះមកប៉ះនិងធ្លាក់ពីលើ</c:v>
                </c:pt>
                <c:pt idx="5">
                  <c:v>ត្រូវបានបុកប៉ះ</c:v>
                </c:pt>
                <c:pt idx="6">
                  <c:v>មុតនិងរលាត់</c:v>
                </c:pt>
                <c:pt idx="7">
                  <c:v>គ្រោះថ្នាក់ចរាចរណ៍(ផ្លូវថ្នល់)</c:v>
                </c:pt>
                <c:pt idx="8">
                  <c:v>បុកប៉ះ</c:v>
                </c:pt>
                <c:pt idx="9">
                  <c:v>ជាន់មុត</c:v>
                </c:pt>
                <c:pt idx="10">
                  <c:v>ក្រៅពីនេះ</c:v>
                </c:pt>
              </c:strCache>
            </c:strRef>
          </c:cat>
          <c:val>
            <c:numRef>
              <c:f>Sheet1!$C$44:$C$54</c:f>
              <c:numCache>
                <c:formatCode>General</c:formatCode>
                <c:ptCount val="11"/>
                <c:pt idx="0">
                  <c:v>24</c:v>
                </c:pt>
                <c:pt idx="1">
                  <c:v>18</c:v>
                </c:pt>
                <c:pt idx="2">
                  <c:v>11</c:v>
                </c:pt>
                <c:pt idx="3">
                  <c:v>10</c:v>
                </c:pt>
                <c:pt idx="4">
                  <c:v>9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853-4537-84AB-A22768B52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3358984469664"/>
          <c:y val="0"/>
          <c:w val="0.71000147868840324"/>
          <c:h val="0.9603124999999997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CE-4FB6-88D4-F0CE0E9554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CE-4FB6-88D4-F0CE0E9554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CE-4FB6-88D4-F0CE0E9554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CE-4FB6-88D4-F0CE0E9554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CE-4FB6-88D4-F0CE0E9554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ECE-4FB6-88D4-F0CE0E9554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ECE-4FB6-88D4-F0CE0E9554B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ECE-4FB6-88D4-F0CE0E9554B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ECE-4FB6-88D4-F0CE0E9554B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ECE-4FB6-88D4-F0CE0E9554B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ECE-4FB6-88D4-F0CE0E9554B5}"/>
              </c:ext>
            </c:extLst>
          </c:dPt>
          <c:dLbls>
            <c:dLbl>
              <c:idx val="0"/>
              <c:layout>
                <c:manualLayout>
                  <c:x val="-9.7468055555555558E-2"/>
                  <c:y val="0.17790694444444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bg1"/>
                      </a:solidFill>
                      <a:latin typeface="Khmer UI" panose="020B0502040204020203" pitchFamily="34" charset="0"/>
                      <a:ea typeface="+mn-ea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21805555555555"/>
                      <c:h val="0.22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CE-4FB6-88D4-F0CE0E9554B5}"/>
                </c:ext>
              </c:extLst>
            </c:dLbl>
            <c:dLbl>
              <c:idx val="1"/>
              <c:layout>
                <c:manualLayout>
                  <c:x val="-9.8800003285974228E-2"/>
                  <c:y val="-0.116076736111111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21518202243496"/>
                      <c:h val="0.3626555555555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ECE-4FB6-88D4-F0CE0E9554B5}"/>
                </c:ext>
              </c:extLst>
            </c:dLbl>
            <c:dLbl>
              <c:idx val="4"/>
              <c:layout>
                <c:manualLayout>
                  <c:x val="2.1309799596646663E-2"/>
                  <c:y val="5.55121527777777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tx1"/>
                      </a:solidFill>
                      <a:latin typeface="Khmer UI" panose="020B0502040204020203" pitchFamily="34" charset="0"/>
                      <a:ea typeface="+mn-ea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86723842618265"/>
                      <c:h val="0.212901388888888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ECE-4FB6-88D4-F0CE0E9554B5}"/>
                </c:ext>
              </c:extLst>
            </c:dLbl>
            <c:dLbl>
              <c:idx val="6"/>
              <c:layout>
                <c:manualLayout>
                  <c:x val="3.4233061514297385E-2"/>
                  <c:y val="0.145871354166666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tx1"/>
                      </a:solidFill>
                      <a:latin typeface="Khmer UI" panose="020B0502040204020203" pitchFamily="34" charset="0"/>
                      <a:ea typeface="+mn-ea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54070911323879"/>
                      <c:h val="0.2267038194444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ECE-4FB6-88D4-F0CE0E9554B5}"/>
                </c:ext>
              </c:extLst>
            </c:dLbl>
            <c:dLbl>
              <c:idx val="7"/>
              <c:layout>
                <c:manualLayout>
                  <c:x val="2.2543528101115717E-2"/>
                  <c:y val="7.37140624999999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tx1"/>
                      </a:solidFill>
                      <a:latin typeface="Khmer UI" panose="020B0502040204020203" pitchFamily="34" charset="0"/>
                      <a:ea typeface="+mn-ea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52660612259148"/>
                      <c:h val="0.113065277777777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FECE-4FB6-88D4-F0CE0E9554B5}"/>
                </c:ext>
              </c:extLst>
            </c:dLbl>
            <c:dLbl>
              <c:idx val="8"/>
              <c:layout>
                <c:manualLayout>
                  <c:x val="1.1953343708835672E-7"/>
                  <c:y val="2.8962326388888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tx1"/>
                        </a:solidFill>
                        <a:latin typeface="Khmer UI" panose="020B0502040204020203" pitchFamily="34" charset="0"/>
                        <a:ea typeface="+mn-ea"/>
                        <a:cs typeface="Khmer UI" panose="020B0502040204020203" pitchFamily="34" charset="0"/>
                      </a:defRPr>
                    </a:pPr>
                    <a:fld id="{7FEDD2AB-6483-422F-83A4-BA485DCC57E7}" type="CATEGORYNAME">
                      <a:rPr lang="km-KH" altLang="ja-JP" sz="900"/>
                      <a:pPr>
                        <a:defRPr lang="ja-JP" sz="100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defRPr>
                      </a:pPr>
                      <a:t>[分類名]</a:t>
                    </a:fld>
                    <a:r>
                      <a:rPr lang="km-KH" altLang="ja-JP" sz="900" baseline="0" dirty="0"/>
                      <a:t>
</a:t>
                    </a:r>
                    <a:fld id="{30F60001-9C5B-49FC-A3F3-5961318969AD}" type="PERCENTAGE">
                      <a:rPr lang="km-KH" altLang="ja-JP" sz="900" baseline="0"/>
                      <a:pPr>
                        <a:defRPr lang="ja-JP" sz="100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defRPr>
                      </a:pPr>
                      <a:t>[パーセンテージ]</a:t>
                    </a:fld>
                    <a:endParaRPr lang="km-KH" altLang="ja-JP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tx1"/>
                      </a:solidFill>
                      <a:latin typeface="Khmer UI" panose="020B0502040204020203" pitchFamily="34" charset="0"/>
                      <a:ea typeface="+mn-ea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84649755075983"/>
                      <c:h val="0.151738541666666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ECE-4FB6-88D4-F0CE0E9554B5}"/>
                </c:ext>
              </c:extLst>
            </c:dLbl>
            <c:dLbl>
              <c:idx val="9"/>
              <c:layout>
                <c:manualLayout>
                  <c:x val="5.2138094589199435E-3"/>
                  <c:y val="-2.5263741715914674E-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ja-JP" sz="1000" b="0" i="0" u="none" strike="noStrike" kern="1200" baseline="0">
                        <a:solidFill>
                          <a:schemeClr val="tx1"/>
                        </a:solidFill>
                        <a:latin typeface="Khmer UI" panose="020B0502040204020203" pitchFamily="34" charset="0"/>
                        <a:ea typeface="+mn-ea"/>
                        <a:cs typeface="Khmer UI" panose="020B0502040204020203" pitchFamily="34" charset="0"/>
                      </a:defRPr>
                    </a:pPr>
                    <a:fld id="{EDDF23AE-8FC3-4B81-A68A-6B4074F79D9D}" type="CATEGORYNAME">
                      <a:rPr lang="km-KH" altLang="ja-JP" smtClean="0"/>
                      <a:pPr>
                        <a:defRPr lang="ja-JP" sz="100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defRPr>
                      </a:pPr>
                      <a:t>[分類名]</a:t>
                    </a:fld>
                    <a:r>
                      <a:rPr lang="ja-JP" altLang="km-KH" baseline="0" dirty="0"/>
                      <a:t>　</a:t>
                    </a:r>
                    <a:fld id="{A74193C0-06A0-44DF-9EF5-6837851373B0}" type="PERCENTAGE">
                      <a:rPr lang="km-KH" altLang="ja-JP" baseline="0" smtClean="0"/>
                      <a:pPr>
                        <a:defRPr lang="ja-JP" sz="100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defRPr>
                      </a:pPr>
                      <a:t>[パーセンテージ]</a:t>
                    </a:fld>
                    <a:endParaRPr lang="ja-JP" altLang="km-KH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ja-JP" sz="1000" b="0" i="0" u="none" strike="noStrike" kern="1200" baseline="0">
                      <a:solidFill>
                        <a:schemeClr val="tx1"/>
                      </a:solidFill>
                      <a:latin typeface="Khmer UI" panose="020B0502040204020203" pitchFamily="34" charset="0"/>
                      <a:ea typeface="+mn-ea"/>
                      <a:cs typeface="Khmer UI" panose="020B0502040204020203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64954230646941"/>
                      <c:h val="0.145344444444444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FECE-4FB6-88D4-F0CE0E9554B5}"/>
                </c:ext>
              </c:extLst>
            </c:dLbl>
            <c:dLbl>
              <c:idx val="10"/>
              <c:layout>
                <c:manualLayout>
                  <c:x val="9.3737948990841563E-2"/>
                  <c:y val="7.43784722222222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ECE-4FB6-88D4-F0CE0E9554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chemeClr val="bg1"/>
                    </a:solidFill>
                    <a:latin typeface="Khmer UI" panose="020B0502040204020203" pitchFamily="34" charset="0"/>
                    <a:ea typeface="+mn-ea"/>
                    <a:cs typeface="Khmer UI" panose="020B0502040204020203" pitchFamily="34" charset="0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Sheet1!$B$57:$B$67</c:f>
              <c:strCache>
                <c:ptCount val="11"/>
                <c:pt idx="0">
                  <c:v>គ្រឿងចក្រដឹកជញ្ជូនដោយកម្លាំងចលករ</c:v>
                </c:pt>
                <c:pt idx="1">
                  <c:v>សំណង់បណ្តោះអាសន្ន សំណង់អគារ សំណង់មិនមែនអគារជាដើម</c:v>
                </c:pt>
                <c:pt idx="2">
                  <c:v>វត្ថុធាតុដើម</c:v>
                </c:pt>
                <c:pt idx="3">
                  <c:v>អីវ៉ាន់</c:v>
                </c:pt>
                <c:pt idx="4">
                  <c:v>គ្រឿងចក្រសំណង់ជាដើម</c:v>
                </c:pt>
                <c:pt idx="5">
                  <c:v>ឧបករណ៍</c:v>
                </c:pt>
                <c:pt idx="6">
                  <c:v>គ្រឿងចក្រប្រើកម្លាំងចលករទូទៅ</c:v>
                </c:pt>
                <c:pt idx="7">
                  <c:v>យានជំនិះ</c:v>
                </c:pt>
                <c:pt idx="8">
                  <c:v>គ្រឿងម៉ាស៊ីនឧបករណ៍ប្រើកម្លាំងមនុស្សជាដើម</c:v>
                </c:pt>
                <c:pt idx="9">
                  <c:v>សម្ភារ បរិក្ខារក្រៅពីនេះ</c:v>
                </c:pt>
                <c:pt idx="10">
                  <c:v>ក្រៅពីនេះ</c:v>
                </c:pt>
              </c:strCache>
            </c:strRef>
          </c:cat>
          <c:val>
            <c:numRef>
              <c:f>Sheet1!$C$57:$C$67</c:f>
              <c:numCache>
                <c:formatCode>General</c:formatCode>
                <c:ptCount val="11"/>
                <c:pt idx="0">
                  <c:v>32</c:v>
                </c:pt>
                <c:pt idx="1">
                  <c:v>13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ECE-4FB6-88D4-F0CE0E955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6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 rtl="0"/>
            <a:r>
              <a:rPr kumimoji="1" lang="ja-JP" altLang="en-US"/>
              <a:t>2019/5/7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 rtl="0"/>
            <a:fld id="{B50DE259-8F01-4AB9-83D5-E3C021AA63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4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 rtl="0"/>
            <a:r>
              <a:rPr kumimoji="1" lang="ja-JP" altLang="en-US"/>
              <a:t>2019/5/7</a:t>
            </a: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8" y="4686500"/>
            <a:ext cx="5388610" cy="4439841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 rtl="0"/>
            <a:r>
              <a:rPr lang="en-US"/>
              <a:t>マスター テキストの書式設定</a:t>
            </a:r>
          </a:p>
          <a:p>
            <a:pPr lvl="1" rtl="0"/>
            <a:r>
              <a:rPr lang="en-US"/>
              <a:t>第 2 レベル</a:t>
            </a:r>
          </a:p>
          <a:p>
            <a:pPr lvl="2" rtl="0"/>
            <a:r>
              <a:rPr lang="en-US"/>
              <a:t>第 3 レベル</a:t>
            </a:r>
          </a:p>
          <a:p>
            <a:pPr lvl="3" rtl="0"/>
            <a:r>
              <a:rPr lang="en-US"/>
              <a:t>第 4 レベル</a:t>
            </a:r>
          </a:p>
          <a:p>
            <a:pPr lvl="4" rtl="0"/>
            <a:r>
              <a:rPr lang="en-US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1" cy="493316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 rtl="0"/>
            <a:fld id="{F15D19CC-259D-4E7D-8FA0-3520727AB6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28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80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375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 rtl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38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lang="ja-JP" altLang="en-US" smtClean="0">
                <a:solidFill>
                  <a:prstClr val="black"/>
                </a:solidFill>
              </a:rPr>
              <a:pPr rtl="0"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1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lang="ja-JP" altLang="en-US" smtClean="0">
                <a:solidFill>
                  <a:prstClr val="black"/>
                </a:solidFill>
              </a:rPr>
              <a:pPr rtl="0"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9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15D19CC-259D-4E7D-8FA0-3520727AB6EE}" type="slidenum">
              <a:rPr kumimoji="1" lang="ja-JP" altLang="en-US" smtClean="0"/>
              <a:pPr rtl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47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rtl="0"/>
            <a:r>
              <a:rPr 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2019/5/7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マスタ テキストの書式設定</a:t>
            </a:r>
          </a:p>
          <a:p>
            <a:pPr lvl="1" rtl="0"/>
            <a:r>
              <a:rPr lang="en-US"/>
              <a:t>第 2 レベル</a:t>
            </a:r>
          </a:p>
          <a:p>
            <a:pPr lvl="2" rtl="0"/>
            <a:r>
              <a:rPr lang="en-US"/>
              <a:t>第 3 レベル</a:t>
            </a:r>
          </a:p>
          <a:p>
            <a:pPr lvl="3" rtl="0"/>
            <a:r>
              <a:rPr lang="en-US"/>
              <a:t>第 4 レベル</a:t>
            </a:r>
          </a:p>
          <a:p>
            <a:pPr lvl="4" rtl="0"/>
            <a:r>
              <a:rPr lang="en-US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2019/5/7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en-US"/>
              <a:t>マスタ テキストの書式設定</a:t>
            </a:r>
          </a:p>
          <a:p>
            <a:pPr lvl="1" rtl="0"/>
            <a:r>
              <a:rPr lang="en-US"/>
              <a:t>第 2 レベル</a:t>
            </a:r>
          </a:p>
          <a:p>
            <a:pPr lvl="2" rtl="0"/>
            <a:r>
              <a:rPr lang="en-US"/>
              <a:t>第 3 レベル</a:t>
            </a:r>
          </a:p>
          <a:p>
            <a:pPr lvl="3" rtl="0"/>
            <a:r>
              <a:rPr lang="en-US"/>
              <a:t>第 4 レベル</a:t>
            </a:r>
          </a:p>
          <a:p>
            <a:pPr lvl="4" rtl="0"/>
            <a:r>
              <a:rPr lang="en-US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2019/5/7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マスタ テキストの書式設定</a:t>
            </a:r>
          </a:p>
          <a:p>
            <a:pPr lvl="1" rtl="0"/>
            <a:r>
              <a:rPr lang="en-US"/>
              <a:t>第 2 レベル</a:t>
            </a:r>
          </a:p>
          <a:p>
            <a:pPr lvl="2" rtl="0"/>
            <a:r>
              <a:rPr lang="en-US"/>
              <a:t>第 3 レベル</a:t>
            </a:r>
          </a:p>
          <a:p>
            <a:pPr lvl="3" rtl="0"/>
            <a:r>
              <a:rPr lang="en-US"/>
              <a:t>第 4 レベル</a:t>
            </a:r>
          </a:p>
          <a:p>
            <a:pPr lvl="4" rtl="0"/>
            <a:r>
              <a:rPr lang="en-US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2019/5/7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2019/5/7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US"/>
              <a:t>マスタ テキストの書式設定</a:t>
            </a:r>
          </a:p>
          <a:p>
            <a:pPr lvl="1" rtl="0"/>
            <a:r>
              <a:rPr lang="en-US"/>
              <a:t>第 2 レベル</a:t>
            </a:r>
          </a:p>
          <a:p>
            <a:pPr lvl="2" rtl="0"/>
            <a:r>
              <a:rPr lang="en-US"/>
              <a:t>第 3 レベル</a:t>
            </a:r>
          </a:p>
          <a:p>
            <a:pPr lvl="3" rtl="0"/>
            <a:r>
              <a:rPr lang="en-US"/>
              <a:t>第 4 レベル</a:t>
            </a:r>
          </a:p>
          <a:p>
            <a:pPr lvl="4" rtl="0"/>
            <a:r>
              <a:rPr lang="en-US"/>
              <a:t>第 5 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US"/>
              <a:t>マスタ テキストの書式設定</a:t>
            </a:r>
          </a:p>
          <a:p>
            <a:pPr lvl="1" rtl="0"/>
            <a:r>
              <a:rPr lang="en-US"/>
              <a:t>第 2 レベル</a:t>
            </a:r>
          </a:p>
          <a:p>
            <a:pPr lvl="2" rtl="0"/>
            <a:r>
              <a:rPr lang="en-US"/>
              <a:t>第 3 レベル</a:t>
            </a:r>
          </a:p>
          <a:p>
            <a:pPr lvl="3" rtl="0"/>
            <a:r>
              <a:rPr lang="en-US"/>
              <a:t>第 4 レベル</a:t>
            </a:r>
          </a:p>
          <a:p>
            <a:pPr lvl="4" rtl="0"/>
            <a:r>
              <a:rPr lang="en-US"/>
              <a:t>第 5 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2019/5/7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/>
              <a:t>マスタ テキストの書式設定</a:t>
            </a:r>
          </a:p>
          <a:p>
            <a:pPr lvl="1" rtl="0"/>
            <a:r>
              <a:rPr lang="en-US"/>
              <a:t>第 2 レベル</a:t>
            </a:r>
          </a:p>
          <a:p>
            <a:pPr lvl="2" rtl="0"/>
            <a:r>
              <a:rPr lang="en-US"/>
              <a:t>第 3 レベル</a:t>
            </a:r>
          </a:p>
          <a:p>
            <a:pPr lvl="3" rtl="0"/>
            <a:r>
              <a:rPr lang="en-US"/>
              <a:t>第 4 レベル</a:t>
            </a:r>
          </a:p>
          <a:p>
            <a:pPr lvl="4" rtl="0"/>
            <a:r>
              <a:rPr lang="en-US"/>
              <a:t>第 5 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/>
              <a:t>マスタ テキストの書式設定</a:t>
            </a:r>
          </a:p>
          <a:p>
            <a:pPr lvl="1" rtl="0"/>
            <a:r>
              <a:rPr lang="en-US"/>
              <a:t>第 2 レベル</a:t>
            </a:r>
          </a:p>
          <a:p>
            <a:pPr lvl="2" rtl="0"/>
            <a:r>
              <a:rPr lang="en-US"/>
              <a:t>第 3 レベル</a:t>
            </a:r>
          </a:p>
          <a:p>
            <a:pPr lvl="3" rtl="0"/>
            <a:r>
              <a:rPr lang="en-US"/>
              <a:t>第 4 レベル</a:t>
            </a:r>
          </a:p>
          <a:p>
            <a:pPr lvl="4" rtl="0"/>
            <a:r>
              <a:rPr lang="en-US"/>
              <a:t>第 5 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2019/5/7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2019/5/7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2019/5/7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/>
              <a:t>マスタ テキストの書式設定</a:t>
            </a:r>
          </a:p>
          <a:p>
            <a:pPr lvl="1" rtl="0"/>
            <a:r>
              <a:rPr lang="en-US"/>
              <a:t>第 2 レベル</a:t>
            </a:r>
          </a:p>
          <a:p>
            <a:pPr lvl="2" rtl="0"/>
            <a:r>
              <a:rPr lang="en-US"/>
              <a:t>第 3 レベル</a:t>
            </a:r>
          </a:p>
          <a:p>
            <a:pPr lvl="3" rtl="0"/>
            <a:r>
              <a:rPr lang="en-US"/>
              <a:t>第 4 レベル</a:t>
            </a:r>
          </a:p>
          <a:p>
            <a:pPr lvl="4" rtl="0"/>
            <a:r>
              <a:rPr lang="en-US"/>
              <a:t>第 5 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2019/5/7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2019/5/7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/>
              <a:t>マスタ テキストの書式設定</a:t>
            </a:r>
          </a:p>
          <a:p>
            <a:pPr lvl="1" rtl="0"/>
            <a:r>
              <a:rPr lang="en-US"/>
              <a:t>第 2 レベル</a:t>
            </a:r>
          </a:p>
          <a:p>
            <a:pPr lvl="2" rtl="0"/>
            <a:r>
              <a:rPr lang="en-US"/>
              <a:t>第 3 レベル</a:t>
            </a:r>
          </a:p>
          <a:p>
            <a:pPr lvl="3" rtl="0"/>
            <a:r>
              <a:rPr lang="en-US"/>
              <a:t>第 4 レベル</a:t>
            </a:r>
          </a:p>
          <a:p>
            <a:pPr lvl="4" rtl="0"/>
            <a:r>
              <a:rPr lang="en-US"/>
              <a:t>第 5 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kumimoji="1" lang="ja-JP" altLang="en-US"/>
              <a:t>2019/5/7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CC8DC9F-64C0-49B9-AE59-B52478A04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93256"/>
            <a:ext cx="3535958" cy="265196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569195" y="1431941"/>
            <a:ext cx="8107262" cy="7920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km" sz="2900" b="1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ដើម្បីបំពេញការងារដោយសុវត្ថិភាពនិងសុខភាពល្អ</a:t>
            </a:r>
            <a:endParaRPr lang="en-US" altLang="ja-JP" sz="2900" b="1" dirty="0">
              <a:solidFill>
                <a:srgbClr val="0000CC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3852" y="476672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" sz="2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ចំពោះអ្នកគ្រប់គ្នាដែលធ្វើការក្នុងវិស័យប្រព្រឹត្តកម្មកាកសំណល់ឧស្សាហកម្ម​​  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42A8D6D-3EA4-4EC0-A4C3-1FB3FA034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06663"/>
            <a:ext cx="4618511" cy="329068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3556025" y="6414789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ea typeface="ＭＳ ゴシック" panose="020B0609070205080204" pitchFamily="49" charset="-128"/>
              </a:rPr>
              <a:pPr algn="ctr"/>
              <a:t>1</a:t>
            </a:fld>
            <a:endParaRPr kumimoji="1" lang="ja-JP" altLang="en-US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04812" y="205060"/>
            <a:ext cx="6759476" cy="4876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km" b="1" dirty="0">
                <a:solidFill>
                  <a:schemeClr val="bg1"/>
                </a:solidFill>
                <a:latin typeface="Khmer UI" panose="020B0502040204020203" pitchFamily="34" charset="0"/>
                <a:ea typeface="ＭＳ ゴシック" pitchFamily="49" charset="-128"/>
                <a:cs typeface="Khmer UI" panose="020B0502040204020203" pitchFamily="34" charset="0"/>
              </a:rPr>
              <a:t>ចំណុចសំខាន់ទី4 គោរពតាមជំហានការងារដែលត្រូវបានកំណត់!</a:t>
            </a:r>
            <a:endParaRPr lang="ja-JP" altLang="en-US" b="1" dirty="0">
              <a:solidFill>
                <a:schemeClr val="bg1"/>
              </a:solidFill>
              <a:latin typeface="Khmer UI" panose="020B0502040204020203" pitchFamily="34" charset="0"/>
              <a:ea typeface="ＭＳ ゴシック" pitchFamily="49" charset="-128"/>
              <a:cs typeface="Khmer UI" panose="020B0502040204020203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68313" y="1729070"/>
            <a:ext cx="8271792" cy="1511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tIns="108000" rIns="72000" bIns="72000" rtlCol="0" anchor="ctr"/>
          <a:lstStyle/>
          <a:p>
            <a:pPr indent="-358775">
              <a:lnSpc>
                <a:spcPts val="1700"/>
              </a:lnSpc>
              <a:defRPr/>
            </a:pPr>
            <a:r>
              <a:rPr lang="km" sz="14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◆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គោរពតាម</a:t>
            </a:r>
            <a:r>
              <a:rPr lang="km" sz="14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ជំហានការងារ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(ស្តង់ដារការងារ)ដែលត្រូវបានកំណត់ឲ្យបានច្បាស់លាស់។</a:t>
            </a:r>
            <a:endParaRPr lang="en-US" altLang="ja-JP" sz="14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indent="-358775">
              <a:lnSpc>
                <a:spcPts val="1700"/>
              </a:lnSpc>
              <a:defRPr/>
            </a:pPr>
            <a:r>
              <a:rPr lang="km" sz="14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◆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</a:t>
            </a:r>
            <a:r>
              <a:rPr lang="km" sz="14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ហ្វឹកហាត់ម្តងហើយម្តងទៀត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ឲ្យចេះចាំជំហានការងារដែលបង្ហាញក្នុង</a:t>
            </a:r>
            <a:endParaRPr lang="en-US" sz="14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indent="-358775">
              <a:lnSpc>
                <a:spcPts val="1700"/>
              </a:lnSpc>
              <a:defRPr/>
            </a:pPr>
            <a:r>
              <a:rPr lang="en-US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    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សៀវភៅជំហានការងារ។</a:t>
            </a:r>
            <a:endParaRPr lang="en-US" altLang="ja-JP" sz="14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indent="-358775">
              <a:lnSpc>
                <a:spcPts val="1700"/>
              </a:lnSpc>
              <a:defRPr/>
            </a:pPr>
            <a:r>
              <a:rPr lang="km" sz="14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◆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ស្វែងយល់ឲ្យបានល្អពី</a:t>
            </a:r>
            <a:r>
              <a:rPr lang="km" sz="14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អ្វីត្រូវធ្វើ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</a:t>
            </a:r>
            <a:r>
              <a:rPr lang="km" sz="14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អ្វីមិនត្រូវធ្វើ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ពាក់ព័ន្ធនឹងសុវត្ថិភាព។</a:t>
            </a:r>
            <a:endParaRPr lang="en-US" altLang="ja-JP" sz="14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indent="-358775">
              <a:lnSpc>
                <a:spcPts val="1700"/>
              </a:lnSpc>
              <a:defRPr/>
            </a:pPr>
            <a:r>
              <a:rPr lang="km" sz="14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◆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</a:t>
            </a:r>
            <a:r>
              <a:rPr lang="km" sz="1400" spc="-5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ពេលមិនយល់</a:t>
            </a:r>
            <a:r>
              <a:rPr lang="km" sz="1400" spc="-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ពីជំហានការងារ ត្រូវបញ្ជាក់ជាមួយអ្នកទទួលខុសត្រូវកុំខានដោយកុំទុកចោលទាំងបែបនោះ។</a:t>
            </a:r>
            <a:endParaRPr lang="en-US" altLang="ja-JP" sz="1400" spc="-5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indent="-358775">
              <a:lnSpc>
                <a:spcPts val="1700"/>
              </a:lnSpc>
              <a:defRPr/>
            </a:pPr>
            <a:r>
              <a:rPr lang="km" sz="14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◆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ប្រយ័ត្ននឹង</a:t>
            </a:r>
            <a:r>
              <a:rPr lang="km" sz="14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របួសដោយសារការស៊ាំ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ហើយកុំធ្វើចលនាដោយមើលស្រាល ឬធ្វើចលនាដោយបង្ខំ។</a:t>
            </a:r>
            <a:endParaRPr lang="en-US" altLang="ja-JP" sz="14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8313" y="764704"/>
            <a:ext cx="806412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○ នៅកន្លែងការងារមានគ្រោះថ្នាក់នឹកស្មានមិនដល់ជាច្រើន។　</a:t>
            </a:r>
            <a:endParaRPr lang="en-US" altLang="ja-JP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700"/>
              </a:lnSpc>
              <a:defRPr/>
            </a:pP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○ ជំហានការងារដែលត្រូវបានកំណត់នៅកន្លែងការងារ គឺជាវិធានដើម្បីធ្វើការងារ</a:t>
            </a:r>
            <a:endParaRPr lang="en-US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700"/>
              </a:lnSpc>
              <a:defRPr/>
            </a:pPr>
            <a:r>
              <a:rPr lang="en-US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ដោយសុវត្ថិភាព អនាម័យ និងប្រសិទ្ធផលខ្ពស់។</a:t>
            </a:r>
            <a:endParaRPr lang="en-US" altLang="ja-JP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1700"/>
              </a:lnSpc>
              <a:defRPr/>
            </a:pP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○ សូមគោរពតាមជំហានការងារនិងការពារខ្លួនឯង។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7399280" y="980728"/>
            <a:ext cx="1307805" cy="1607402"/>
            <a:chOff x="907651" y="4896811"/>
            <a:chExt cx="1070723" cy="1369700"/>
          </a:xfrm>
        </p:grpSpPr>
        <p:pic>
          <p:nvPicPr>
            <p:cNvPr id="8" name="Picture 2" descr="C:\Users\User07.PC007\AppData\Local\Microsoft\Windows\Temporary Internet Files\Content.IE5\4NMNC06D\gatag-00002569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8723">
              <a:off x="938070" y="4896811"/>
              <a:ext cx="1009887" cy="136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 rot="20973691">
              <a:off x="907651" y="5302489"/>
              <a:ext cx="1070723" cy="4982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km" sz="1200" dirty="0">
                  <a:solidFill>
                    <a:srgbClr val="C00000"/>
                  </a:solidFill>
                  <a:latin typeface="Khmer UI" panose="020B0502040204020203" pitchFamily="34" charset="0"/>
                  <a:cs typeface="Khmer UI" panose="020B0502040204020203" pitchFamily="34" charset="0"/>
                </a:rPr>
                <a:t>សៀវភៅជំហាន</a:t>
              </a:r>
              <a:endParaRPr lang="en-US" altLang="ja-JP" sz="1200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endParaRPr>
            </a:p>
            <a:p>
              <a:pPr algn="ctr"/>
              <a:r>
                <a:rPr lang="km" sz="1200" dirty="0">
                  <a:solidFill>
                    <a:srgbClr val="C00000"/>
                  </a:solidFill>
                  <a:latin typeface="Khmer UI" panose="020B0502040204020203" pitchFamily="34" charset="0"/>
                  <a:cs typeface="Khmer UI" panose="020B0502040204020203" pitchFamily="34" charset="0"/>
                </a:rPr>
                <a:t>ការងារ</a:t>
              </a: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68313" y="3284984"/>
            <a:ext cx="8271792" cy="325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km" sz="14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【ឧទាហរណ៍នៃការងារប្រព្រឹត្តកម្មដោយរើសសម្រាំង】</a:t>
            </a:r>
          </a:p>
          <a:p>
            <a:pPr indent="-182563">
              <a:lnSpc>
                <a:spcPts val="1900"/>
              </a:lnSpc>
            </a:pPr>
            <a:r>
              <a:rPr lang="km" sz="14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■ </a:t>
            </a: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ក្នុងការបែងចែក ត្រូវចោលវត្ថុមានគ្រោះថ្នាក់ដូចជាកំប៉ុងស្រ្បៃ កំប៉ុងហ្គាសជាដើម វត្ថុបិទជិត វត្ថុចម្លែក</a:t>
            </a:r>
            <a:endParaRPr lang="en-US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900"/>
              </a:lnSpc>
            </a:pPr>
            <a:r>
              <a:rPr lang="en-US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ជាដើម ហើយទន្ទឹមនឹងនេះ ក្នុងករណីអាចកំណត់ប្រតិបត្តិករដែលយកមកចោល ត្រូវប្រគល់ទៅវិញ </a:t>
            </a:r>
            <a:endParaRPr lang="en-US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900"/>
              </a:lnSpc>
            </a:pPr>
            <a:r>
              <a:rPr lang="en-US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ហើយក្នុងករណីមិនអាចកំណត់បាន ត្រូវពឹងពាក់ប្រតិបត្តិករជំនាញ។</a:t>
            </a:r>
            <a:endParaRPr lang="ja-JP" altLang="ja-JP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900"/>
              </a:lnSpc>
            </a:pPr>
            <a:r>
              <a:rPr lang="km" sz="14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■ </a:t>
            </a: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ពេលបុគ្គលិកធ្វើការងាររើសសម្រាំងនៅទីលានទទួលកាកសំណល់ជាដើម ដើម្បីការពារការប៉ះគ្នាជាមួយ</a:t>
            </a:r>
            <a:endParaRPr lang="en-US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900"/>
              </a:lnSpc>
            </a:pPr>
            <a:r>
              <a:rPr lang="en-US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រថយន្តគ្រប់ប្រភេទដូចជាឡេវ៉ាទ័រ រថយន្តដឹកទំនិញជាដើម ត្រូវអនុវត្តវិធានការដូចជាខណ្ឌចែកតំបន់</a:t>
            </a:r>
            <a:endParaRPr lang="en-US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900"/>
              </a:lnSpc>
            </a:pPr>
            <a:r>
              <a:rPr lang="en-US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ធ្វើការនិងតំបន់បើកបរ ចាត់តាំងឲ្យមានអ្នកផ្តល់សញ្ញានាំផ្លូវរថយន្តជាដើម។</a:t>
            </a:r>
            <a:endParaRPr lang="ja-JP" altLang="ja-JP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900"/>
              </a:lnSpc>
            </a:pPr>
            <a:r>
              <a:rPr lang="km" sz="14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■ </a:t>
            </a: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ពាក់ឧបករណ៍ការពារតាមការចាំបាច់ដូចជា មួកសុវត្ថិភាព វ៉ែនតាការពារ ម៉ាសការពារកម្ទេចធូលី</a:t>
            </a:r>
            <a:endParaRPr lang="en-US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900"/>
              </a:lnSpc>
            </a:pPr>
            <a:r>
              <a:rPr lang="en-US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 </a:t>
            </a: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ស្បែកជើងសុវត្ថិភាព ស្រោមដៃស្បែកជាដើម។</a:t>
            </a:r>
            <a:endParaRPr lang="ja-JP" altLang="ja-JP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900"/>
              </a:lnSpc>
            </a:pPr>
            <a:r>
              <a:rPr lang="km" sz="14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■ </a:t>
            </a: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ពេលបារម្ភពីកម្ទេចធូលី ត្រូវបាញ់ទឹកធ្វើឲ្យមានសំណើម។</a:t>
            </a:r>
          </a:p>
          <a:p>
            <a:pPr indent="-182563">
              <a:lnSpc>
                <a:spcPts val="1900"/>
              </a:lnSpc>
            </a:pPr>
            <a:r>
              <a:rPr lang="km" sz="14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■ </a:t>
            </a:r>
            <a:r>
              <a:rPr lang="km" sz="1400" spc="-2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ក្នុងករណីធ្វើការងាររើសសម្រាំងជាដើមនូវវត្ថុធ្ងន់ៗដោយកម្លាំងមនុស្ស ត្រូវកម្រិតទម្ងន់មិនលើសពីទម្ងន់</a:t>
            </a:r>
            <a:endParaRPr lang="en-US" sz="1400" spc="-2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900"/>
              </a:lnSpc>
            </a:pPr>
            <a:r>
              <a:rPr lang="en-US" sz="1400" spc="-2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400" spc="-2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ដែលបានកំណត់ហើយអនុវត្តការងារដែលមិនផ្តល់បន្ទុកដល់ផ្នែកចង្កេះជាដើម។ ម្យ៉ាងទៀត នៅពេលធ្វើ</a:t>
            </a:r>
            <a:endParaRPr lang="en-US" sz="1400" spc="-2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900"/>
              </a:lnSpc>
            </a:pPr>
            <a:r>
              <a:rPr lang="en-US" sz="1400" spc="-2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400" spc="-2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ការងារដោយបុគ្គលិកច្រើននាក់ ត្រូវកំណត់អ្នកដឹកនាំការងារហើយធ្វើតាមការណែនាំនោះ។</a:t>
            </a:r>
            <a:endParaRPr lang="ja-JP" altLang="en-US" sz="1400" spc="-2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91880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ea typeface="ＭＳ ゴシック" panose="020B0609070205080204" pitchFamily="49" charset="-128"/>
              </a:rPr>
              <a:pPr algn="ctr"/>
              <a:t>10</a:t>
            </a:fld>
            <a:endParaRPr kumimoji="1" lang="ja-JP" altLang="en-US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04812" y="116632"/>
            <a:ext cx="7119516" cy="4870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km" b="1" dirty="0">
                <a:solidFill>
                  <a:schemeClr val="bg1"/>
                </a:solidFill>
                <a:latin typeface="Khmer UI" panose="020B0502040204020203" pitchFamily="34" charset="0"/>
                <a:ea typeface="ＭＳ ゴシック" pitchFamily="49" charset="-128"/>
                <a:cs typeface="Khmer UI" panose="020B0502040204020203" pitchFamily="34" charset="0"/>
              </a:rPr>
              <a:t>ចំណុចសំខាន់ទី5　បង្កើនសុវត្ថិភាពដោយអនុវត្តគោលការណ៍ ស៤ ស៥!</a:t>
            </a:r>
            <a:endParaRPr lang="ja-JP" altLang="en-US" b="1" dirty="0">
              <a:solidFill>
                <a:schemeClr val="bg1"/>
              </a:solidFill>
              <a:latin typeface="Khmer UI" panose="020B0502040204020203" pitchFamily="34" charset="0"/>
              <a:ea typeface="ＭＳ ゴシック" pitchFamily="49" charset="-128"/>
              <a:cs typeface="Khmer UI" panose="020B0502040204020203" pitchFamily="34" charset="0"/>
            </a:endParaRPr>
          </a:p>
        </p:txBody>
      </p:sp>
      <p:graphicFrame>
        <p:nvGraphicFramePr>
          <p:cNvPr id="31" name="表 30">
            <a:extLst>
              <a:ext uri="{FF2B5EF4-FFF2-40B4-BE49-F238E27FC236}">
                <a16:creationId xmlns:a16="http://schemas.microsoft.com/office/drawing/2014/main" id="{8C8CDC7E-BDEB-4112-AF57-7D879CBC4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65793"/>
              </p:ext>
            </p:extLst>
          </p:nvPr>
        </p:nvGraphicFramePr>
        <p:xfrm>
          <a:off x="476250" y="764705"/>
          <a:ext cx="8416230" cy="5846024"/>
        </p:xfrm>
        <a:graphic>
          <a:graphicData uri="http://schemas.openxmlformats.org/drawingml/2006/table">
            <a:tbl>
              <a:tblPr/>
              <a:tblGrid>
                <a:gridCol w="2079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8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[</a:t>
                      </a:r>
                      <a:r>
                        <a:rPr lang="km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សម្រិតសម្រាំង(Seiri)</a:t>
                      </a:r>
                      <a:r>
                        <a:rPr lang="en-US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]</a:t>
                      </a:r>
                      <a:endParaRPr lang="km" sz="1600" b="0" i="0" u="none" strike="noStrike" cap="none" normalizeH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Khmer UI" panose="020B0502040204020203" pitchFamily="34" charset="0"/>
                        <a:ea typeface="メイリオ" pitchFamily="50" charset="-128"/>
                        <a:cs typeface="Khmer UI" panose="020B0502040204020203" pitchFamily="34" charset="0"/>
                      </a:endParaRP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m" sz="16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　</a:t>
                      </a:r>
                      <a:r>
                        <a:rPr lang="km" sz="16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បែងចែករបស់ដែលត្រូវការនិងមិនត្រូវការ ហើយបោះចោលរបស់ដែលមិនត្រូវការ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hmer UI" panose="020B0502040204020203" pitchFamily="34" charset="0"/>
                        <a:ea typeface="メイリオ" pitchFamily="50" charset="-128"/>
                        <a:cs typeface="Khmer UI" panose="020B0502040204020203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m" sz="14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(បើរបស់ដែលមិនត្រូវការត្រូវបានទុក នោះនឹងជំពប់ដួលជាដើម ហើយលំហូរការងារក៏ប្រែជាមិនល្អ។)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8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[</a:t>
                      </a:r>
                      <a:r>
                        <a:rPr lang="km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សណ្តាប់ធ្នាប់(Seiton)</a:t>
                      </a:r>
                      <a:r>
                        <a:rPr lang="en-US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]</a:t>
                      </a:r>
                      <a:endParaRPr lang="km" sz="1600" b="0" i="0" u="none" strike="noStrike" cap="none" normalizeH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Khmer UI" panose="020B0502040204020203" pitchFamily="34" charset="0"/>
                        <a:ea typeface="メイリオ" pitchFamily="50" charset="-128"/>
                        <a:cs typeface="Khmer UI" panose="020B0502040204020203" pitchFamily="34" charset="0"/>
                      </a:endParaRP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m" sz="16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　ទុកដាក់របស់ដែលត្រូវការឲ្យស្រួលមើលយល់ ធ្វើយ៉ាងណាឲ្យស្រួលប្រើ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hmer UI" panose="020B0502040204020203" pitchFamily="34" charset="0"/>
                        <a:ea typeface="メイリオ" pitchFamily="50" charset="-128"/>
                        <a:cs typeface="Khmer UI" panose="020B0502040204020203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m" sz="14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(បើស្វែងរករបស់ដែលត្រូវការ ប្រសិទ្ធផលការងារនឹងធ្លាក់ចុះ។ បើបង្ហាញស្ថានភាពដើមដែលត្រូវបានរៀបឲ្យមានសណ្តាប់ធ្នាប់ដោយប្រើរូបភាព នោះនឹងងាយស្រួលរៀបឲ្យមានសណ្តាប់ធ្នាប់។)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8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[</a:t>
                      </a:r>
                      <a:r>
                        <a:rPr lang="km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ស្តង់ដារ(Seiketsu)</a:t>
                      </a:r>
                      <a:r>
                        <a:rPr lang="en-US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]</a:t>
                      </a:r>
                      <a:r>
                        <a:rPr lang="km" sz="1600" b="0" i="0" u="none" strike="noStrike" cap="none" normalizeH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　</a:t>
                      </a:r>
                      <a:endParaRPr kumimoji="0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hmer UI" panose="020B0502040204020203" pitchFamily="34" charset="0"/>
                        <a:ea typeface="メイリオ" pitchFamily="50" charset="-128"/>
                        <a:cs typeface="Khmer UI" panose="020B0502040204020203" pitchFamily="34" charset="0"/>
                      </a:endParaRP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m" sz="16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　កម្ចាត់ភាពកខ្វក់ ធ្វើឲ្យជុំវិញខ្លួនស្អាត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hmer UI" panose="020B0502040204020203" pitchFamily="34" charset="0"/>
                        <a:ea typeface="メイリオ" pitchFamily="50" charset="-128"/>
                        <a:cs typeface="Khmer UI" panose="020B0502040204020203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m" sz="14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(វាចាំបាច់ដើម្បីរក្សាឲ្យគ្រឿងចក្រដំណើរការប្រក្រតី។ ម្យ៉ាងទៀត នៅកន្លែងការងារដែលចាត់ចែងអីវ៉ាន់របស់អតិថិជន ស្តង់ដារគឺចាំបាច់ខានមិនបានដើម្បីកុំឲ្យកខ្វក់អីវ៉ាន់។)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[</a:t>
                      </a:r>
                      <a:r>
                        <a:rPr lang="km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សម្អាត(Seiso)</a:t>
                      </a:r>
                      <a:r>
                        <a:rPr lang="en-US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]</a:t>
                      </a:r>
                      <a:endParaRPr lang="km" sz="1600" b="0" i="0" u="none" strike="noStrike" cap="none" normalizeH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Khmer UI" panose="020B0502040204020203" pitchFamily="34" charset="0"/>
                        <a:ea typeface="メイリオ" pitchFamily="50" charset="-128"/>
                        <a:cs typeface="Khmer UI" panose="020B0502040204020203" pitchFamily="34" charset="0"/>
                      </a:endParaRP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m" sz="16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　កម្ចាត់ភាពកខ្វក់និងសំរាមពីគ្រឿងចក្រនិងឧបករណ៍ កន្លែងលើកដាក់អីវ៉ាន់ កន្លែងទុកដាក់អីវ៉ាន់ជាដើម</a:t>
                      </a: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m" sz="14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(ការជូតកម្រាលសើមភ្លាមៗក៏សំខាន់ក្នុងការការពារការដួលផងដែរ។)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11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[</a:t>
                      </a:r>
                      <a:r>
                        <a:rPr lang="km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ស្ថិតស្ថេរ(Shitsuke)</a:t>
                      </a:r>
                      <a:r>
                        <a:rPr lang="en-US" sz="1600" b="0" i="0" u="none" strike="noStrike" cap="none" normalizeH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]</a:t>
                      </a:r>
                      <a:endParaRPr lang="km" sz="1600" b="0" i="0" u="none" strike="noStrike" cap="none" normalizeH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Khmer UI" panose="020B0502040204020203" pitchFamily="34" charset="0"/>
                        <a:ea typeface="メイリオ" pitchFamily="50" charset="-128"/>
                        <a:cs typeface="Khmer UI" panose="020B0502040204020203" pitchFamily="34" charset="0"/>
                      </a:endParaRP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m" sz="16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　</a:t>
                      </a:r>
                      <a:r>
                        <a:rPr lang="km" sz="1600" b="1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គោរពតាមអ្វីដែលត្រូវបានកំណត់រួច។ បណ្តុះជាទម្លាប់ដោយការអនុវត្តម្តងហើយម្តងទៀត។</a:t>
                      </a:r>
                      <a:endParaRPr kumimoji="0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hmer UI" panose="020B0502040204020203" pitchFamily="34" charset="0"/>
                        <a:ea typeface="メイリオ" pitchFamily="50" charset="-128"/>
                        <a:cs typeface="Khmer UI" panose="020B0502040204020203" pitchFamily="34" charset="0"/>
                      </a:endParaRPr>
                    </a:p>
                    <a:p>
                      <a:pPr marL="92075" marR="0" lvl="0" indent="-92075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m" sz="1400" b="0" i="0" u="none" strike="noStrike" cap="none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UI" panose="020B0502040204020203" pitchFamily="34" charset="0"/>
                          <a:ea typeface="メイリオ" pitchFamily="50" charset="-128"/>
                          <a:cs typeface="Khmer UI" panose="020B0502040204020203" pitchFamily="34" charset="0"/>
                        </a:rPr>
                        <a:t>(សម្រិតសម្រាំង សណ្តាប់ធ្នាប់ ស្តង់ដារ សម្អាត គឺមិនមែនគ្រាន់តែយល់នោះទេ សំខាន់ត្រូវបណ្តុះជាទម្លាប់ដើម្បីអាចអនុវត្តជាក់ស្តែងបាន។)</a:t>
                      </a:r>
                    </a:p>
                  </a:txBody>
                  <a:tcPr marL="53906" marR="53906" marT="72000" marB="36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6388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pPr algn="ctr"/>
              <a:t>11</a:t>
            </a:fld>
            <a:endParaRPr kumimoji="1" lang="ja-JP" altLang="en-US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0" name="図 22">
            <a:extLst>
              <a:ext uri="{FF2B5EF4-FFF2-40B4-BE49-F238E27FC236}">
                <a16:creationId xmlns:a16="http://schemas.microsoft.com/office/drawing/2014/main" id="{EB9B6C3C-4331-4835-956F-098EDCDBF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001" y="1111296"/>
            <a:ext cx="1183767" cy="78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図 26">
            <a:extLst>
              <a:ext uri="{FF2B5EF4-FFF2-40B4-BE49-F238E27FC236}">
                <a16:creationId xmlns:a16="http://schemas.microsoft.com/office/drawing/2014/main" id="{C59E9ECB-9C02-4684-B4AD-6B7F4C3FD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719" y="2348880"/>
            <a:ext cx="802331" cy="75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図 28">
            <a:extLst>
              <a:ext uri="{FF2B5EF4-FFF2-40B4-BE49-F238E27FC236}">
                <a16:creationId xmlns:a16="http://schemas.microsoft.com/office/drawing/2014/main" id="{81718413-92FC-4F24-AF3D-A1D8C0A5A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3890" y="3559570"/>
            <a:ext cx="915988" cy="78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図 27">
            <a:extLst>
              <a:ext uri="{FF2B5EF4-FFF2-40B4-BE49-F238E27FC236}">
                <a16:creationId xmlns:a16="http://schemas.microsoft.com/office/drawing/2014/main" id="{8E0BCAF3-1818-4F3D-AE50-D4BF62DCF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3890" y="4653136"/>
            <a:ext cx="9159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図 29">
            <a:extLst>
              <a:ext uri="{FF2B5EF4-FFF2-40B4-BE49-F238E27FC236}">
                <a16:creationId xmlns:a16="http://schemas.microsoft.com/office/drawing/2014/main" id="{6FCD9D3E-3283-4F9A-B234-2A69205CF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2072" y="5661248"/>
            <a:ext cx="959625" cy="83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F8E6EAE-965C-4AF8-8E21-D6A5748D2684}"/>
              </a:ext>
            </a:extLst>
          </p:cNvPr>
          <p:cNvGrpSpPr/>
          <p:nvPr/>
        </p:nvGrpSpPr>
        <p:grpSpPr>
          <a:xfrm>
            <a:off x="539552" y="1320124"/>
            <a:ext cx="8352928" cy="4701164"/>
            <a:chOff x="539552" y="1320124"/>
            <a:chExt cx="8136904" cy="4701164"/>
          </a:xfrm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0B568D09-36D2-4299-BFAD-E68E80075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1320124"/>
              <a:ext cx="8136904" cy="4701164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tIns="72000" rIns="72000" rtlCol="0"/>
            <a:lstStyle/>
            <a:p>
              <a:pPr algn="just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" name="テキスト ボックス 3">
              <a:extLst>
                <a:ext uri="{FF2B5EF4-FFF2-40B4-BE49-F238E27FC236}">
                  <a16:creationId xmlns:a16="http://schemas.microsoft.com/office/drawing/2014/main" id="{436C7C10-9BB2-4E0F-96C1-9787D5B88C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9290" y="1427488"/>
              <a:ext cx="4419220" cy="646331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m" b="1" dirty="0">
                  <a:solidFill>
                    <a:schemeClr val="bg1"/>
                  </a:solidFill>
                  <a:latin typeface="Khmer UI" panose="020B0502040204020203" pitchFamily="34" charset="0"/>
                  <a:cs typeface="Khmer UI" panose="020B0502040204020203" pitchFamily="34" charset="0"/>
                </a:rPr>
                <a:t>កន្លែងការងារដែលសកម្មភាព ស៥ </a:t>
              </a:r>
              <a:endParaRPr lang="en-US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endParaRPr>
            </a:p>
            <a:p>
              <a:pPr algn="ctr"/>
              <a:r>
                <a:rPr lang="km" b="1" dirty="0">
                  <a:solidFill>
                    <a:schemeClr val="bg1"/>
                  </a:solidFill>
                  <a:latin typeface="Khmer UI" panose="020B0502040204020203" pitchFamily="34" charset="0"/>
                  <a:cs typeface="Khmer UI" panose="020B0502040204020203" pitchFamily="34" charset="0"/>
                </a:rPr>
                <a:t>មិនគ្រប់គ្រាន់</a:t>
              </a:r>
            </a:p>
          </p:txBody>
        </p:sp>
        <p:sp>
          <p:nvSpPr>
            <p:cNvPr id="20" name="円/楕円 4">
              <a:extLst>
                <a:ext uri="{FF2B5EF4-FFF2-40B4-BE49-F238E27FC236}">
                  <a16:creationId xmlns:a16="http://schemas.microsoft.com/office/drawing/2014/main" id="{FBF69492-A95D-489F-A197-74B52E3A3655}"/>
                </a:ext>
              </a:extLst>
            </p:cNvPr>
            <p:cNvSpPr/>
            <p:nvPr/>
          </p:nvSpPr>
          <p:spPr>
            <a:xfrm>
              <a:off x="3498874" y="3624380"/>
              <a:ext cx="2081238" cy="70643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km" b="1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អនុវត្ត ស៥ មិនបានល្អ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199BE30-C044-4F5F-84AF-85B4E27D9575}"/>
                </a:ext>
              </a:extLst>
            </p:cNvPr>
            <p:cNvSpPr/>
            <p:nvPr/>
          </p:nvSpPr>
          <p:spPr>
            <a:xfrm>
              <a:off x="971600" y="2256228"/>
              <a:ext cx="3306736" cy="1273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>
              <a:spAutoFit/>
            </a:bodyPr>
            <a:lstStyle/>
            <a:p>
              <a:pPr algn="just">
                <a:lnSpc>
                  <a:spcPts val="1800"/>
                </a:lnSpc>
                <a:defRPr/>
              </a:pPr>
              <a:r>
                <a:rPr lang="km" sz="1600" b="1" dirty="0">
                  <a:solidFill>
                    <a:srgbClr val="C00000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កើតមានគ្រោះថ្នាក់និងជំងឺដោយសារការងារ</a:t>
              </a:r>
              <a:endParaRPr lang="en-US" altLang="ja-JP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endParaRPr>
            </a:p>
            <a:p>
              <a:pPr algn="just">
                <a:lnSpc>
                  <a:spcPts val="1800"/>
                </a:lnSpc>
                <a:defRPr/>
              </a:pP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・បរិស្ថានការងារទៅជាអាក្រក់</a:t>
              </a:r>
              <a:endParaRPr lang="en-US" altLang="ja-JP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endParaRPr>
            </a:p>
            <a:p>
              <a:pPr marL="182563" indent="-182563" algn="just">
                <a:lnSpc>
                  <a:spcPts val="1800"/>
                </a:lnSpc>
                <a:defRPr/>
              </a:pP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・កើតមានគ្រោះថ្នាក់ដែលបង្កដោយសកម្មភាពការងារ　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550D274-F87C-45D5-A978-1C33F99D8AFF}"/>
                </a:ext>
              </a:extLst>
            </p:cNvPr>
            <p:cNvSpPr/>
            <p:nvPr/>
          </p:nvSpPr>
          <p:spPr>
            <a:xfrm>
              <a:off x="4727625" y="2132856"/>
              <a:ext cx="3668248" cy="150386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>
              <a:spAutoFit/>
            </a:bodyPr>
            <a:lstStyle/>
            <a:p>
              <a:pPr algn="just">
                <a:lnSpc>
                  <a:spcPts val="1800"/>
                </a:lnSpc>
                <a:defRPr/>
              </a:pPr>
              <a:r>
                <a:rPr lang="km" sz="1600" dirty="0">
                  <a:solidFill>
                    <a:srgbClr val="C00000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ទិន្នផលធ្លាក់ចុះ</a:t>
              </a:r>
              <a:endParaRPr lang="en-US" altLang="ja-JP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endParaRPr>
            </a:p>
            <a:p>
              <a:pPr marL="182563" indent="-182563" algn="just">
                <a:lnSpc>
                  <a:spcPts val="1800"/>
                </a:lnSpc>
                <a:defRPr/>
              </a:pP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・កើតមាន មុរិ(បន្ទុកលើសសមត្ថភាព) </a:t>
              </a:r>
              <a:endParaRPr lang="en-US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endParaRPr>
            </a:p>
            <a:p>
              <a:pPr marL="182563" indent="-182563" algn="just">
                <a:lnSpc>
                  <a:spcPts val="1800"/>
                </a:lnSpc>
                <a:defRPr/>
              </a:pP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មុដា(ភាពខ្ជះខ្ជាយ) ធ្វើឲ្យទិន្នផលធ្លាក់ចុះ</a:t>
              </a:r>
              <a:endParaRPr lang="en-US" altLang="ja-JP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endParaRPr>
            </a:p>
            <a:p>
              <a:pPr marL="182563" indent="-182563" algn="just">
                <a:lnSpc>
                  <a:spcPts val="1800"/>
                </a:lnSpc>
                <a:defRPr/>
              </a:pP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・កើតមានការខូចខាត បញ្ហា </a:t>
              </a:r>
              <a:endParaRPr lang="en-US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endParaRPr>
            </a:p>
            <a:p>
              <a:pPr marL="182563" indent="-182563" algn="just">
                <a:lnSpc>
                  <a:spcPts val="1800"/>
                </a:lnSpc>
                <a:defRPr/>
              </a:pPr>
              <a:r>
                <a:rPr lang="en-US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    </a:t>
              </a: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ចំពោះគ្រឿងចក្រ</a:t>
              </a:r>
              <a:endParaRPr lang="en-US" altLang="ja-JP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endParaRPr>
            </a:p>
            <a:p>
              <a:pPr marL="182563" indent="-182563" algn="just">
                <a:lnSpc>
                  <a:spcPts val="1800"/>
                </a:lnSpc>
                <a:defRPr/>
              </a:pP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・យឺតយ៉ាវក្នុងការបញ្ជូនទំនិញជាដើម　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8C426AB2-A766-4A5C-8A47-8CD6C2C65A9A}"/>
                </a:ext>
              </a:extLst>
            </p:cNvPr>
            <p:cNvSpPr/>
            <p:nvPr/>
          </p:nvSpPr>
          <p:spPr>
            <a:xfrm>
              <a:off x="759610" y="4077072"/>
              <a:ext cx="2372230" cy="150386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>
              <a:spAutoFit/>
            </a:bodyPr>
            <a:lstStyle/>
            <a:p>
              <a:pPr algn="just">
                <a:lnSpc>
                  <a:spcPts val="1800"/>
                </a:lnSpc>
                <a:defRPr/>
              </a:pPr>
              <a:r>
                <a:rPr lang="km" sz="1600" b="1" dirty="0">
                  <a:solidFill>
                    <a:srgbClr val="C00000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បាត់បង់ទំនុកចិត្ត</a:t>
              </a:r>
              <a:endParaRPr lang="en-US" altLang="ja-JP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endParaRPr>
            </a:p>
            <a:p>
              <a:pPr marL="182563" indent="-182563" algn="just">
                <a:lnSpc>
                  <a:spcPts val="1800"/>
                </a:lnSpc>
                <a:defRPr/>
              </a:pP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・ខកចិត្តពីសំណាក់ប្រតិបត្តិករបញ្ចេញកាកសំណល់ជាដើម</a:t>
              </a:r>
              <a:endParaRPr lang="en-US" altLang="ja-JP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endParaRPr>
            </a:p>
            <a:p>
              <a:pPr marL="130175" indent="-130175" algn="just">
                <a:lnSpc>
                  <a:spcPts val="1800"/>
                </a:lnSpc>
                <a:defRPr/>
              </a:pP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・ស្មារតី(ទឹកចិត្ត)របស់</a:t>
              </a:r>
              <a:endParaRPr lang="en-US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endParaRPr>
            </a:p>
            <a:p>
              <a:pPr marL="130175" indent="-130175" algn="just">
                <a:lnSpc>
                  <a:spcPts val="1800"/>
                </a:lnSpc>
                <a:defRPr/>
              </a:pPr>
              <a:r>
                <a:rPr lang="en-US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    </a:t>
              </a: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អ្នកធ្វើការធ្លាក់ចុះ　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5D893127-2EF7-4A30-BD4C-8F87CCACBDD9}"/>
                </a:ext>
              </a:extLst>
            </p:cNvPr>
            <p:cNvSpPr/>
            <p:nvPr/>
          </p:nvSpPr>
          <p:spPr>
            <a:xfrm>
              <a:off x="3279896" y="5027596"/>
              <a:ext cx="2450439" cy="8113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72000" rtlCol="0">
              <a:spAutoFit/>
            </a:bodyPr>
            <a:lstStyle/>
            <a:p>
              <a:pPr algn="just">
                <a:lnSpc>
                  <a:spcPts val="1800"/>
                </a:lnSpc>
                <a:defRPr/>
              </a:pPr>
              <a:r>
                <a:rPr lang="km" sz="1600" b="1" dirty="0">
                  <a:solidFill>
                    <a:srgbClr val="C00000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ខ្ជះខ្ជាយធនធាន</a:t>
              </a:r>
              <a:endParaRPr lang="en-US" altLang="ja-JP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endParaRPr>
            </a:p>
            <a:p>
              <a:pPr algn="just">
                <a:lnSpc>
                  <a:spcPts val="1800"/>
                </a:lnSpc>
                <a:defRPr/>
              </a:pP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・ប្រើប្រាស់វត្ថុធាតុដើម</a:t>
              </a:r>
              <a:endParaRPr lang="en-US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endParaRPr>
            </a:p>
            <a:p>
              <a:pPr algn="just">
                <a:lnSpc>
                  <a:spcPts val="1800"/>
                </a:lnSpc>
                <a:defRPr/>
              </a:pPr>
              <a:r>
                <a:rPr lang="en-US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    </a:t>
              </a: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ដោយខ្ជះខ្ជាយ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3B26A4E-F568-40EA-B6EE-833D2CBC62A3}"/>
                </a:ext>
              </a:extLst>
            </p:cNvPr>
            <p:cNvSpPr/>
            <p:nvPr/>
          </p:nvSpPr>
          <p:spPr>
            <a:xfrm>
              <a:off x="5802337" y="4077072"/>
              <a:ext cx="2593536" cy="1273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>
              <a:spAutoFit/>
            </a:bodyPr>
            <a:lstStyle/>
            <a:p>
              <a:pPr algn="just">
                <a:lnSpc>
                  <a:spcPts val="1800"/>
                </a:lnSpc>
                <a:defRPr/>
              </a:pPr>
              <a:r>
                <a:rPr lang="km" sz="1600" b="1" dirty="0">
                  <a:solidFill>
                    <a:srgbClr val="C00000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កើតមានការបំពុលបរិស្ថាន</a:t>
              </a:r>
              <a:endParaRPr lang="en-US" altLang="ja-JP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endParaRPr>
            </a:p>
            <a:p>
              <a:pPr algn="just">
                <a:lnSpc>
                  <a:spcPts val="1800"/>
                </a:lnSpc>
                <a:defRPr/>
              </a:pP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・ការហូរចេញប្រេង វត្ថុមានជាតិពុល</a:t>
              </a:r>
              <a:endParaRPr lang="en-US" altLang="ja-JP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endParaRPr>
            </a:p>
            <a:p>
              <a:pPr marL="182563" indent="-182563" algn="just">
                <a:lnSpc>
                  <a:spcPts val="1800"/>
                </a:lnSpc>
                <a:defRPr/>
              </a:pP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anose="020B0604030504040204" pitchFamily="50" charset="-128"/>
                  <a:cs typeface="Khmer UI" panose="020B0502040204020203" pitchFamily="34" charset="0"/>
                </a:rPr>
                <a:t>・កើតមានជាដើមនូវក្លិនមិនល្អខុសប្រក្រតី</a:t>
              </a:r>
            </a:p>
          </p:txBody>
        </p:sp>
        <p:sp>
          <p:nvSpPr>
            <p:cNvPr id="26" name="左矢印 6">
              <a:extLst>
                <a:ext uri="{FF2B5EF4-FFF2-40B4-BE49-F238E27FC236}">
                  <a16:creationId xmlns:a16="http://schemas.microsoft.com/office/drawing/2014/main" id="{23DCFA92-6049-4EFC-809C-198D6A6EADF0}"/>
                </a:ext>
              </a:extLst>
            </p:cNvPr>
            <p:cNvSpPr/>
            <p:nvPr/>
          </p:nvSpPr>
          <p:spPr>
            <a:xfrm rot="1481177">
              <a:off x="2970237" y="3575007"/>
              <a:ext cx="503237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左矢印 20">
              <a:extLst>
                <a:ext uri="{FF2B5EF4-FFF2-40B4-BE49-F238E27FC236}">
                  <a16:creationId xmlns:a16="http://schemas.microsoft.com/office/drawing/2014/main" id="{48A77534-705C-42FD-8051-DFD859DF1C57}"/>
                </a:ext>
              </a:extLst>
            </p:cNvPr>
            <p:cNvSpPr/>
            <p:nvPr/>
          </p:nvSpPr>
          <p:spPr>
            <a:xfrm rot="20118823" flipV="1">
              <a:off x="3177109" y="4353006"/>
              <a:ext cx="503237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左矢印 21">
              <a:extLst>
                <a:ext uri="{FF2B5EF4-FFF2-40B4-BE49-F238E27FC236}">
                  <a16:creationId xmlns:a16="http://schemas.microsoft.com/office/drawing/2014/main" id="{905E2ECE-C35C-48E1-98BF-D00B0E4C4135}"/>
                </a:ext>
              </a:extLst>
            </p:cNvPr>
            <p:cNvSpPr/>
            <p:nvPr/>
          </p:nvSpPr>
          <p:spPr>
            <a:xfrm rot="20118823" flipH="1">
              <a:off x="5664912" y="3644253"/>
              <a:ext cx="504825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左矢印 22">
              <a:extLst>
                <a:ext uri="{FF2B5EF4-FFF2-40B4-BE49-F238E27FC236}">
                  <a16:creationId xmlns:a16="http://schemas.microsoft.com/office/drawing/2014/main" id="{0FFC8CEB-BD14-44DD-90A7-9DE9C3163EFC}"/>
                </a:ext>
              </a:extLst>
            </p:cNvPr>
            <p:cNvSpPr/>
            <p:nvPr/>
          </p:nvSpPr>
          <p:spPr>
            <a:xfrm rot="1481177" flipH="1" flipV="1">
              <a:off x="5186501" y="4377526"/>
              <a:ext cx="504825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左矢印 23">
              <a:extLst>
                <a:ext uri="{FF2B5EF4-FFF2-40B4-BE49-F238E27FC236}">
                  <a16:creationId xmlns:a16="http://schemas.microsoft.com/office/drawing/2014/main" id="{49287525-9062-47B0-BB44-BF30A79756BC}"/>
                </a:ext>
              </a:extLst>
            </p:cNvPr>
            <p:cNvSpPr/>
            <p:nvPr/>
          </p:nvSpPr>
          <p:spPr>
            <a:xfrm rot="16200000">
              <a:off x="4285748" y="4605418"/>
              <a:ext cx="504825" cy="228600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C188FB-0380-492D-95F3-3079E221C665}"/>
              </a:ext>
            </a:extLst>
          </p:cNvPr>
          <p:cNvSpPr/>
          <p:nvPr/>
        </p:nvSpPr>
        <p:spPr>
          <a:xfrm>
            <a:off x="539552" y="332656"/>
            <a:ext cx="8208912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○ បើ ស៥ មិនអនុវត្តបានគ្រប់គ្រាន់ទេ នោះ...	</a:t>
            </a:r>
          </a:p>
          <a:p>
            <a:pPr algn="just">
              <a:defRPr/>
            </a:pPr>
            <a:r>
              <a:rPr lang="km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 បើ ស៥ មិនអនុវត្តបានគ្រប់គ្រាន់ទេ នោះនឹងមានផលអាក្រក់ផ្សេងៗដូចខាងក្រោម។ សូមអនុវត្តកុំខាន។</a:t>
            </a:r>
            <a:endParaRPr lang="en-US" altLang="ja-JP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356388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ea typeface="ＭＳ ゴシック" panose="020B0609070205080204" pitchFamily="49" charset="-128"/>
              </a:rPr>
              <a:pPr algn="ctr"/>
              <a:t>12</a:t>
            </a:fld>
            <a:endParaRPr kumimoji="1" lang="ja-JP" altLang="en-US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190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395535" y="1462138"/>
            <a:ext cx="8519949" cy="4707092"/>
            <a:chOff x="467544" y="463407"/>
            <a:chExt cx="8136904" cy="6616392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463407"/>
              <a:ext cx="7267719" cy="821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Ins="72000" rtlCol="0" anchor="ctr">
              <a:spAutoFit/>
            </a:bodyPr>
            <a:lstStyle/>
            <a:p>
              <a:pPr rtl="0"/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Given industrial accidents that have ever observed in the manufacturing sector, below are key points of safety measures you must practice.</a:t>
              </a:r>
              <a:endPara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580828"/>
              <a:ext cx="8136904" cy="649897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>
              <a:spAutoFit/>
            </a:bodyPr>
            <a:lstStyle/>
            <a:p>
              <a:pPr>
                <a:defRPr/>
              </a:pPr>
              <a:r>
                <a:rPr lang="km" sz="1600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■ អ្នកធ្វើការងារត្រូវយកចិត្តទុកដាក់លើការធ្វើការដោយសុវត្ថិភាព!</a:t>
              </a:r>
              <a:endParaRPr lang="en-US" altLang="ja-JP" sz="16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ក៏មានការធ្វើការងារម្នាក់ឯងនៅទីតាំងជាដើមរបស់ខាងអ្នក</a:t>
              </a:r>
              <a:endParaRPr lang="en-US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  </a:t>
              </a: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បញ្ចេញកាកសំណល់ផងដែរ ហើយខ្លួនត្រូវភ្ញាក់រឭកដោយខ្លួនឯង</a:t>
              </a:r>
              <a:endParaRPr lang="en-US" altLang="ja-JP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ប្រកាន់ខ្ជាប់វិធីសាស្រ្តធ្វើការងារដែលមានសុវត្ថិភាព។</a:t>
              </a:r>
              <a:endParaRPr lang="en-US" altLang="ja-JP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>
                <a:defRPr/>
              </a:pPr>
              <a:r>
                <a:rPr lang="km" sz="1600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■ នៅពេលស្ទះអីវ៉ាន់ ត្រួតពិនិត្យ ឬជួសជុលម៉ាស៊ីនបញ្ជូនរំកិលអីវ៉ាន់ </a:t>
              </a:r>
              <a:endParaRPr lang="en-US" sz="16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  </a:t>
              </a:r>
              <a:r>
                <a:rPr lang="km" sz="1600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ត្រូវបញ្ឈប់ម៉ាស៊ីនជាមុនសិន!</a:t>
              </a:r>
            </a:p>
            <a:p>
              <a:pPr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・ ការដោះស្រាយការស្ទះអីវ៉ាន់ ជួសជុលឬត្រួតពិនិត្យ គឺត្រូវបញ្ឈប់</a:t>
              </a:r>
              <a:endParaRPr lang="en-US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       </a:t>
              </a: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ម៉ាស៊ីនបញ្ជូនរំកិលអីវ៉ាន់ឲ្យបានប្រាកដជាមុនសិន។​</a:t>
              </a:r>
            </a:p>
            <a:p>
              <a:pPr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・ កុំដើរកន្លងពីលើម៉ាស៊ីនជញ្ជូនរំកិលអីវ៉ាន់។　</a:t>
              </a:r>
            </a:p>
            <a:p>
              <a:pPr>
                <a:defRPr/>
              </a:pPr>
              <a:r>
                <a:rPr lang="km" sz="1600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■ ពេលធ្វើចរាចរណ៍ក្នុងទីតាំង ត្រូវប្រុងប្រយ័ត្នការពារការប៉ះនឹងពួកគ្រឿងចក្រធន់ធ្ងន់ ឡេវ៉ាទ័រ។</a:t>
              </a:r>
            </a:p>
            <a:p>
              <a:pPr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・ ត្រូវដើរនៅលើផ្លូវសុវត្ថិភាព។​</a:t>
              </a:r>
            </a:p>
            <a:p>
              <a:pPr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・ កុំលោតចេញមកពីខាងក្រោយអីវ៉ាន់។</a:t>
              </a:r>
              <a:endParaRPr lang="en-US" altLang="ja-JP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>
                <a:defRPr/>
              </a:pPr>
              <a:r>
                <a:rPr lang="km" sz="1600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■ អ្នកបើកបរពួកគ្រឿងចក្រធន់ធ្ងន់ ត្រូវការពារការប៉ះជាមួយនឹងអ្នកដើរជាដើម!</a:t>
              </a:r>
            </a:p>
            <a:p>
              <a:pPr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・ ទោះបីពួកគ្រឿងចក្រធន់ធ្ងន់ដែលកំពុងឈប់ ចាប់ផ្តើមធ្វើចលនាក៏ដោយ កុំឡើងជិះ </a:t>
              </a:r>
              <a:endParaRPr lang="en-US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       </a:t>
              </a: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កុំព្យាយាមបញ្ឈប់វា។</a:t>
              </a:r>
            </a:p>
            <a:p>
              <a:pPr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・ កុំទោរខ្លួនចេញពីកៅអីអ្នកបើកបរ។</a:t>
              </a:r>
            </a:p>
            <a:p>
              <a:pPr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・ ពេលផ្ទុកអីវ៉ាន់លើពួកគ្រឿងចក្រធន់ធ្ងន់ហើយធ្វើចលនាទៅមុខ ត្រូវប្រយ័ត្ននឹងការប៉ះជាមួយ</a:t>
              </a:r>
              <a:endParaRPr lang="en-US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>
                <a:defRPr/>
              </a:pPr>
              <a:r>
                <a:rPr lang="en-US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       </a:t>
              </a: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អ្នកដើរ។</a:t>
              </a: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404810" y="1043444"/>
            <a:ext cx="841566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(1) ចំណុចសំខាន់នៃការការពារគ្រោះថ្នាក់ "ត្រូវបានគាបនិងត្រូវបានគាបរមួលចូល"</a:t>
            </a:r>
            <a:endParaRPr lang="en-US" altLang="ja-JP" b="1" dirty="0">
              <a:solidFill>
                <a:srgbClr val="C00000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85637F-3A30-4C0A-BD0D-20602EA9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12" y="1580542"/>
            <a:ext cx="2448272" cy="1944216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04811" y="332656"/>
            <a:ext cx="8127629" cy="69239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km" b="1" dirty="0">
                <a:solidFill>
                  <a:prstClr val="white"/>
                </a:solidFill>
                <a:latin typeface="Khmer UI" panose="020B0502040204020203" pitchFamily="34" charset="0"/>
                <a:ea typeface="ＭＳ ゴシック" pitchFamily="49" charset="-128"/>
                <a:cs typeface="Khmer UI" panose="020B0502040204020203" pitchFamily="34" charset="0"/>
              </a:rPr>
              <a:t>ចំណុចសំខាន់ទី6　អនុវត្តការងារដោយសុវត្ថិភាពទាំងអស់គ្នាហើយធ្វើឲ្យកន្លែងការងារមានសុវត្ថិភាព!</a:t>
            </a:r>
            <a:endParaRPr lang="ja-JP" altLang="en-US" b="1" dirty="0">
              <a:solidFill>
                <a:prstClr val="white"/>
              </a:solidFill>
              <a:latin typeface="Khmer UI" panose="020B0502040204020203" pitchFamily="34" charset="0"/>
              <a:ea typeface="ＭＳ ゴシック" pitchFamily="49" charset="-128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11486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ea typeface="ＭＳ ゴシック" panose="020B0609070205080204" pitchFamily="49" charset="-128"/>
              </a:rPr>
              <a:pPr algn="ctr"/>
              <a:t>13</a:t>
            </a:fld>
            <a:endParaRPr kumimoji="1" lang="ja-JP" altLang="en-US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042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412403" y="692696"/>
            <a:ext cx="5887789" cy="1944216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spcBef>
                <a:spcPts val="600"/>
              </a:spcBef>
              <a:defRPr/>
            </a:pPr>
            <a:r>
              <a:rPr lang="km" sz="16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■ឧទាហរណ៍ករណីទី②-1　</a:t>
            </a: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ធ្វើការងារដោយមិនបញ្ឈប់ម៉ាស៊ីនបញ្ជូនរំកិលអីវ៉ាន់បញ្ចូល នៅពេលប្រើច្រាសដែកដុសកម្ចាត់កម្ទេចម្សៅម្នាងសិលាដែលជាប់នឹងផ្នែកកង់បង្វិលត្រលប់នៃម៉ាស៊ីនជញ្ជូនរំកិលអីវ៉ាន់បញ្ចូលម៉ាស៊ីនបំបែកកម្ទេច។ ត្រូវបានគាបរមួលចូលទាំងច្រាសដែកពីដៃស្តាំរហូតដល់ម្តុំទ្រូងនៅចន្លោះផ្នែកកង់បង្វិលត្រលប់និងខ្សែក្រវាត់ម៉ាស៊ីនជញ្ជូនរំកិលអីវ៉ាន់។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671" y="188640"/>
            <a:ext cx="704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m" dirty="0">
                <a:solidFill>
                  <a:srgbClr val="0000CC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【ឧទាហរណ៍ករណីគ្រោះថ្នាក់ត្រូវបានគាបនិងត្រូវបានគាបរមួលចូល】</a:t>
            </a:r>
            <a:endParaRPr lang="ja-JP" altLang="en-US" dirty="0">
              <a:solidFill>
                <a:srgbClr val="0000CC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E707C8C-20B9-4318-9F4A-EC2DB7054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95" y="695907"/>
            <a:ext cx="2395985" cy="1796989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0D2B55B-1169-40C0-86FD-637AF7F3764A}"/>
              </a:ext>
            </a:extLst>
          </p:cNvPr>
          <p:cNvSpPr/>
          <p:nvPr/>
        </p:nvSpPr>
        <p:spPr bwMode="auto">
          <a:xfrm>
            <a:off x="395536" y="2852936"/>
            <a:ext cx="5887789" cy="1585462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spcBef>
                <a:spcPts val="600"/>
              </a:spcBef>
              <a:defRPr/>
            </a:pPr>
            <a:r>
              <a:rPr lang="km" sz="16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■ឧទាហរណ៍ករណីទី➁-2　</a:t>
            </a: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ត្រូវបានគាបខ្លួនដោយគ្រឿងបន្លាស់ដែលផ្លាស់ទីលើម៉ាស៊ីនជញ្ជូនរំកិលអីវ៉ាន់ ដោយសារធ្វើការត្រួត</a:t>
            </a:r>
            <a:endParaRPr lang="en-US" sz="1600" dirty="0">
              <a:solidFill>
                <a:prstClr val="black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266700" indent="-266700" algn="just" rtl="0">
              <a:spcBef>
                <a:spcPts val="60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  </a:t>
            </a: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ពិនិត្យភាពតឹងនៃច្រវាក់ពេលម៉ាស៊ីនជញ្ជូនរំកិលអីវ៉ាន់កំពុងធ្វើចលនា។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4DEBBA7-D233-446B-A1BD-3A91239AC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64" y="2852936"/>
            <a:ext cx="2448272" cy="194421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7E3BFAA-CB61-48C3-9C78-3D88FDEB6811}"/>
              </a:ext>
            </a:extLst>
          </p:cNvPr>
          <p:cNvSpPr/>
          <p:nvPr/>
        </p:nvSpPr>
        <p:spPr bwMode="auto">
          <a:xfrm>
            <a:off x="412403" y="4632083"/>
            <a:ext cx="5887789" cy="1729478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■ឧទាហរណ៍ករណីទី➁-3　</a:t>
            </a: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ក្នុងពេលត្រួតពិនិត្យរថយន្តប្រមូលសំរាម(រថយន្តប្រមូលហើយខ្ចប់សំរាម) ពេលកំពុងលើកទ្វារគូទឡានឡើងដើម្បីត្រួតពិនិត្យផ្នែកតភ្ជាប់ឃ្លប់សំរាមនិងទ្វារគូទឡាន ស្រាប់តែទ្វារគូទឡានធ្លាក់ចុះបណ្តាលឲ្យគាប។</a:t>
            </a:r>
            <a:r>
              <a:rPr lang="km" sz="16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</a:t>
            </a: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បានប៉ះនឹងរថយន្តហើយប៊ិះនឹងធ្លាក់ចូលក្នុងអន្លង់ចោលសំរាម។</a:t>
            </a:r>
            <a:endParaRPr lang="en-US" altLang="ja-JP" sz="1600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rtl="0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0E4BD55-DBAF-4D11-9CF8-DA352E242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31" y="4581128"/>
            <a:ext cx="2395984" cy="170713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63888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 rtl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3695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541338" y="1412776"/>
            <a:ext cx="8351142" cy="4680520"/>
            <a:chOff x="467544" y="858466"/>
            <a:chExt cx="8136904" cy="6712033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km" sz="160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សូមអនុវត្តចំណុចសំខាន់នៃសុវត្ថិភាពដូចតទៅនេះដោយគិតដល់គ្រោះថ្នាក់ការងារក្នុងវិស័យផលិតកម្ម។</a:t>
              </a:r>
              <a:endParaRPr lang="en-US" altLang="ja-JP" sz="160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858466"/>
              <a:ext cx="8136904" cy="671203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/>
            <a:lstStyle/>
            <a:p>
              <a:pPr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m" sz="1600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■ អ្នកធ្វើការងារត្រូវយកចិត្តទុកដាក់លើការធ្វើការដោយសុវត្ថិភាព!</a:t>
              </a:r>
              <a:endParaRPr lang="en-US" altLang="ja-JP" sz="16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</a:t>
              </a:r>
              <a:r>
                <a:rPr lang="en-US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</a:t>
              </a: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ក៏មានការធ្វើការងារម្នាក់ឯងនៅទីតាំងជាដើមរបស់ខាងអ្នក</a:t>
              </a:r>
              <a:endParaRPr lang="en-US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   </a:t>
              </a: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បញ្ចេញកាកសំណល់ផងដែរ ហើយសូមភ្ញាក់រឭកដោយខ្លួនឯង</a:t>
              </a:r>
              <a:endParaRPr lang="en-US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   </a:t>
              </a: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ប្រកាន់ខ្ជាប់វិធីសាស្រ្តធ្វើការងារដែលមានសុវត្ថិភាព។</a:t>
              </a:r>
              <a:endParaRPr lang="en-US" altLang="ja-JP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m" sz="1600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■ ជៀសវាងធ្វើការងារដោយឡើងលើជញ្ជាំងឡាន។ </a:t>
              </a:r>
              <a:endParaRPr lang="en-US" altLang="ja-JP" sz="16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marL="182563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-5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</a:t>
              </a:r>
              <a:r>
                <a:rPr lang="km" sz="1600" spc="-5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ចំពោះការធ្វើការងារលើតួផ្ទុកអីវ៉ាន់ សូមដាក់តុធ្វើការចល័តជាដើមហើយជៀសវាងធ្វើការងារ</a:t>
              </a:r>
              <a:endParaRPr lang="en-US" sz="1600" spc="-5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marL="182563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-5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</a:t>
              </a:r>
              <a:r>
                <a:rPr lang="km" sz="1600" spc="-5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ដោយឡើងលើជញ្ជាំងឡាន។</a:t>
              </a:r>
              <a:endParaRPr lang="en-US" altLang="ja-JP" sz="1600" spc="-5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m" sz="1600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■ ត្រូវប្រើឧបករណ៍ឡើងចុះតួផ្ទុកអីវ៉ាន់របស់រថយន្តដឹកទំនិញ!</a:t>
              </a:r>
              <a:endParaRPr lang="en-US" altLang="ja-JP" sz="16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m" sz="1600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</a:t>
              </a:r>
              <a:r>
                <a:rPr lang="en-US" sz="1600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</a:t>
              </a: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ករណីនៅទីតាំងរបស់ខាងអ្នកបញ្ចេញកាកសំណល់ សូមដាក់ឧបករណ៍ឡើងចុះដោយទទួលបាន</a:t>
              </a:r>
              <a:endParaRPr lang="en-US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   </a:t>
              </a: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ការយល់យោគពីខាងអ្នកបញ្ចេញកាកសំណល់ជាដើម។</a:t>
              </a:r>
              <a:endParaRPr lang="en-US" altLang="ja-JP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</a:t>
              </a:r>
              <a:r>
                <a:rPr lang="en-US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</a:t>
              </a: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(រូបភាពទី③)</a:t>
              </a:r>
              <a:endParaRPr lang="en-US" altLang="ja-JP" sz="16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m" sz="1600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■ ករណីមានឧបករណ៍ថ្ពក់ភ្ជាប់ "ឧបករណ៍ការពារធ្លាក់" * ត្រូវប្រើកុំខាន។</a:t>
              </a:r>
              <a:endParaRPr lang="en-US" altLang="ja-JP" sz="16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marL="182563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</a:t>
              </a: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ក្នុងការងារនៅទីខ្ពស់ដូចជានៅលើកាកសំណល់លើរថយន្តដឹកទំនិញជាដើម បើមានឧបករណ៍</a:t>
              </a:r>
              <a:endParaRPr lang="en-US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marL="182563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</a:t>
              </a: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ថ្ពក់ភ្ជាប់របស់ "ឧបករណ៍ការពារធ្លាក់" ត្រូវប្រើប្រាស់ឧបករណ៍ការពារធ្លាក់កុំខាន។　</a:t>
              </a:r>
              <a:endParaRPr lang="en-US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marL="182563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</a:t>
              </a:r>
              <a:r>
                <a:rPr lang="km" sz="1600" dirty="0">
                  <a:solidFill>
                    <a:schemeClr val="tx1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(រូបភាពទី① ②)</a:t>
              </a:r>
              <a:endParaRPr lang="en-US" altLang="ja-JP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marL="182563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km" sz="1600" dirty="0">
                  <a:solidFill>
                    <a:srgbClr val="C00000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* ឈ្មោះហៅរបស់ "ខ្សែក្រវាត់សុវត្ថិភាព" ត្រូវបានប្តូរជា "ឧបករណ៍ការពារធ្លាក់" ដោយ</a:t>
              </a:r>
              <a:endParaRPr lang="en-US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marL="182563" rtl="0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C00000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 </a:t>
              </a:r>
              <a:r>
                <a:rPr lang="km" sz="1600" dirty="0">
                  <a:solidFill>
                    <a:srgbClr val="C00000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វិសោធនកម្មច្បាប់បទប្បញ្ញត្តិ។​ (សូមមើលសន្លឹកស្លាយទី9)</a:t>
              </a:r>
              <a:endParaRPr lang="en-US" altLang="ja-JP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</p:txBody>
        </p:sp>
      </p:grpSp>
      <p:pic>
        <p:nvPicPr>
          <p:cNvPr id="8" name="Picture 3" descr="C:\Users\mhu\SkyDrive\01厚労省委託H28\未熟練_陸運\マニュアル\HH資料\HH陸運(トラック転落)G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97927"/>
            <a:ext cx="1728192" cy="1355009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404812" y="971436"/>
            <a:ext cx="661546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(2) ចំណុចសំខាន់នៃការការពារគ្រោះថ្នាក់ "ធ្លាក់និងរមៀលធ្លាក់"</a:t>
            </a:r>
            <a:endParaRPr lang="en-US" altLang="ja-JP" b="1" dirty="0">
              <a:solidFill>
                <a:srgbClr val="C00000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62536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 rtl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3800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3"/>
          <p:cNvGrpSpPr>
            <a:grpSpLocks noChangeAspect="1"/>
          </p:cNvGrpSpPr>
          <p:nvPr/>
        </p:nvGrpSpPr>
        <p:grpSpPr bwMode="auto">
          <a:xfrm>
            <a:off x="541337" y="962244"/>
            <a:ext cx="8134675" cy="5491092"/>
            <a:chOff x="467544" y="548680"/>
            <a:chExt cx="8136904" cy="4629314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km" sz="160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សូមអនុវត្តចំណុចសំខាន់នៃសុវត្ថិភាពដូចតទៅនេះដោយគិតដល់គ្រោះថ្នាក់ការងារក្នុងវិស័យផលិតកម្ម។</a:t>
              </a:r>
              <a:endParaRPr lang="en-US" altLang="ja-JP" sz="160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467544" y="548680"/>
              <a:ext cx="8136904" cy="46293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/>
            <a:lstStyle/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518610" y="458188"/>
            <a:ext cx="779780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m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【ឧទាហរណ៍ករណីនៃវិធានការការពារគ្រោះថ្នាក់នៃការធ្លាក់និងរមៀលធ្លាក់】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3382" y="5034662"/>
            <a:ext cx="316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km" sz="1600" b="1" dirty="0">
                <a:latin typeface="Khmer UI" panose="020B0502040204020203" pitchFamily="34" charset="0"/>
                <a:cs typeface="Khmer UI" panose="020B0502040204020203" pitchFamily="34" charset="0"/>
              </a:rPr>
              <a:t>រូបភាពទី② ឧបករណ៍ថ្ពក់ភ្ជាប់សម្រាប់ឧបករណ៍ការពារធ្លាក់ </a:t>
            </a:r>
            <a:endParaRPr kumimoji="1" lang="ja-JP" altLang="en-US" sz="1600" b="1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9949" y="5826750"/>
            <a:ext cx="338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m" sz="1600" b="1" dirty="0">
                <a:latin typeface="Khmer UI" panose="020B0502040204020203" pitchFamily="34" charset="0"/>
                <a:cs typeface="Khmer UI" panose="020B0502040204020203" pitchFamily="34" charset="0"/>
              </a:rPr>
              <a:t>រូបភាពទី③ ឧបករណ៍ឡើងចុះតួផ្ទុកអីវ៉ាន់នៃរថយន្តដឹកទំនិញ</a:t>
            </a:r>
          </a:p>
        </p:txBody>
      </p:sp>
      <p:cxnSp>
        <p:nvCxnSpPr>
          <p:cNvPr id="13" name="直線矢印コネクタ 12"/>
          <p:cNvCxnSpPr>
            <a:cxnSpLocks/>
          </p:cNvCxnSpPr>
          <p:nvPr/>
        </p:nvCxnSpPr>
        <p:spPr>
          <a:xfrm flipV="1">
            <a:off x="6042358" y="4653136"/>
            <a:ext cx="0" cy="3203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4" descr="C:\Users\mhu\SkyDrive\01厚労省委託H28\未熟練_陸運\マニュアル\pics\昇降設備2.jpg">
            <a:extLst>
              <a:ext uri="{FF2B5EF4-FFF2-40B4-BE49-F238E27FC236}">
                <a16:creationId xmlns:a16="http://schemas.microsoft.com/office/drawing/2014/main" id="{925EABAE-FCAB-4EC5-ACCA-8D4654C1E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1" y="4973477"/>
            <a:ext cx="1440159" cy="1263835"/>
          </a:xfrm>
          <a:prstGeom prst="rect">
            <a:avLst/>
          </a:prstGeom>
          <a:noFill/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A622E0-5BE5-486F-8C8C-14D2BB220D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3912691" y="1288825"/>
            <a:ext cx="4403725" cy="329530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F592FC5-5D53-4D3D-8FDE-0F936EF7B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9" y="1288825"/>
            <a:ext cx="2806239" cy="374165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4AB1B12-8686-404F-93EC-E5EA82F5B34B}"/>
              </a:ext>
            </a:extLst>
          </p:cNvPr>
          <p:cNvSpPr txBox="1"/>
          <p:nvPr/>
        </p:nvSpPr>
        <p:spPr>
          <a:xfrm>
            <a:off x="539552" y="5178678"/>
            <a:ext cx="316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km" sz="1600" b="1" dirty="0">
                <a:latin typeface="Khmer UI" panose="020B0502040204020203" pitchFamily="34" charset="0"/>
                <a:cs typeface="Khmer UI" panose="020B0502040204020203" pitchFamily="34" charset="0"/>
              </a:rPr>
              <a:t>រូបភាពទី① ឧបករណ៍ថ្ពក់ភ្ជាប់សម្រាប់ឧបករណ៍ការពារធ្លាក់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35896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 rtl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2304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476672" y="1041918"/>
            <a:ext cx="5870773" cy="177546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spcBef>
                <a:spcPts val="600"/>
              </a:spcBef>
              <a:defRPr/>
            </a:pPr>
            <a:r>
              <a:rPr lang="km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■ឧទាហរណ៍ករណីទី①-1　</a:t>
            </a: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ពេលផ្តល់សញ្ញានាំផ្លូវរថយន្តប្រមូលសំរាមដែលបើកថយក្រោយទៅកាន់អន្លង់ចោលសំរាម ឲ្យមកដល់ត្រឹមទីតាំងដែលបានកំណត់ ពេលចុះទៅខាងក្រោយ ស្រាប់តែប៉ះនឹងរថយន្តប្រមូលសំរាមផ្សេងទៀតដែលបើកថយក្រោយមកក្បែរគ្នា ហើយប៊ិះនឹងធ្លាក់ចូលក្នុងអន្លង់។</a:t>
            </a:r>
            <a:endParaRPr lang="en-US" altLang="ja-JP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rtl="0">
              <a:defRPr/>
            </a:pPr>
            <a:endParaRPr lang="en-US" altLang="ja-JP" dirty="0">
              <a:solidFill>
                <a:prstClr val="black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rtl="0">
              <a:defRPr/>
            </a:pPr>
            <a:endParaRPr lang="ja-JP" altLang="en-US" dirty="0">
              <a:solidFill>
                <a:prstClr val="black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6672" y="332656"/>
            <a:ext cx="827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m" dirty="0">
                <a:solidFill>
                  <a:srgbClr val="0000CC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【ឧទាហរណ៍ករណីនៃហេតុការណ៍ប៊ិះនឹងគ្រោះថ្នាក់នៃគ្រោះថ្នាក់ធ្លាក់និងរមៀលធ្លាក់】</a:t>
            </a:r>
            <a:endParaRPr lang="ja-JP" altLang="en-US" dirty="0">
              <a:solidFill>
                <a:srgbClr val="0000CC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186091E-FBCA-48F4-A4A2-327ACB244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45" y="3486594"/>
            <a:ext cx="2555794" cy="181461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1AC09F6-2A21-4847-9939-5B400B1A3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27" y="903123"/>
            <a:ext cx="1914259" cy="1914259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7E3BFAA-CB61-48C3-9C78-3D88FDEB6811}"/>
              </a:ext>
            </a:extLst>
          </p:cNvPr>
          <p:cNvSpPr/>
          <p:nvPr/>
        </p:nvSpPr>
        <p:spPr bwMode="auto">
          <a:xfrm>
            <a:off x="412404" y="3411335"/>
            <a:ext cx="5743772" cy="2033889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spcBef>
                <a:spcPts val="600"/>
              </a:spcBef>
              <a:defRPr/>
            </a:pPr>
            <a:r>
              <a:rPr lang="km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■ឧទាហរណ៍ករណីទី①-2　</a:t>
            </a: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បន្ទាប់ពីជញ្ជូនកេស25កេសដែលដាក់ឯកសារបោះចោល(1កេស15kg) ចូលក្នុងរថយន្តដឹកទំនិញរួច ក៏ចូលដល់ការងារគ្របដោយផ្ទាំងគ្រប។ បន្ទាប់ពីក្រាលផ្ទាំងគ្របលើផ្នែកខាងឆ្វេងរួច </a:t>
            </a: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ខណៈពេលកំពុងផ្លាស់ទីនៅចន្លោះអីវ៉ាន់ខាងស្តាំនិងជញ្ជាំងឡានដើម្បីក្រាលផ្ទាំងគ្របលើផ្ទៃទាំងមូល ទីតាំងជើងជាន់រង្គីរង្គើហើយប៊ិះរមៀលធ្លាក់។</a:t>
            </a:r>
            <a:endParaRPr lang="en-US" altLang="ja-JP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rtl="0">
              <a:defRPr/>
            </a:pPr>
            <a:endParaRPr lang="en-US" altLang="ja-JP" dirty="0">
              <a:solidFill>
                <a:prstClr val="black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rtl="0">
              <a:defRPr/>
            </a:pPr>
            <a:endParaRPr lang="ja-JP" altLang="en-US" dirty="0">
              <a:solidFill>
                <a:prstClr val="black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4651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 rtl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300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541338" y="1208584"/>
            <a:ext cx="8207126" cy="4956720"/>
            <a:chOff x="467544" y="137184"/>
            <a:chExt cx="8136904" cy="5143682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km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សូមអនុវត្តចំណុចសំខាន់នៃសុវត្ថិភាពដូចតទៅនេះដោយគិតដល់គ្រោះថ្នាក់ការងារក្នុងវិស័យផលិតកម្ម។</a:t>
              </a:r>
              <a:endParaRPr lang="en-US" altLang="ja-JP" sz="160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137184"/>
              <a:ext cx="8136904" cy="514368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/>
            <a:lstStyle/>
            <a:p>
              <a:pPr rtl="0">
                <a:spcBef>
                  <a:spcPts val="1200"/>
                </a:spcBef>
                <a:defRPr/>
              </a:pPr>
              <a:endParaRPr lang="en-US" sz="4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>
                <a:spcBef>
                  <a:spcPts val="1200"/>
                </a:spcBef>
                <a:defRPr/>
              </a:pPr>
              <a:r>
                <a:rPr lang="km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■ ផ្លាស់ទីដោយមានលើកជញ្ជូនវត្ថុគឺមានហានិភ័យនៃការ "ដួល" ខ្ពស់!</a:t>
              </a:r>
              <a:endParaRPr lang="en-US" altLang="ja-JP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marL="358775" indent="-358775" rtl="0">
                <a:defRPr/>
              </a:pPr>
              <a:r>
                <a:rPr lang="km" sz="1600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 ・ </a:t>
              </a: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ក្នុងការផ្លាស់ទីដោយមានលើកជញ្ជូនវត្ថុគឺពិបាកមើលឃើញទីតាំងជើង</a:t>
              </a:r>
              <a:endParaRPr lang="en-US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marL="358775" indent="-358775" rtl="0">
                <a:defRPr/>
              </a:pPr>
              <a:r>
                <a:rPr lang="en-US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       </a:t>
              </a: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ហើយពិបាកទប់លំនឹងជាដើម គឺមានហានិភ័យនៃការដួលខ្ពស់។</a:t>
              </a:r>
              <a:endParaRPr lang="en-US" altLang="ja-JP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marL="358775" indent="-358775" rtl="0"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 ・ ពេលចុះជណ្តើរដោយមានលើកជញ្ជូនអីវ៉ាន់ មិនត្រូវប្រញិបប្រញាប់</a:t>
              </a:r>
              <a:endParaRPr lang="en-US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marL="358775" indent="-358775" rtl="0">
                <a:defRPr/>
              </a:pPr>
              <a:r>
                <a:rPr lang="en-US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        </a:t>
              </a: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ដាច់ខាត!</a:t>
              </a:r>
              <a:endParaRPr lang="en-US" altLang="ja-JP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>
                <a:spcBef>
                  <a:spcPts val="1200"/>
                </a:spcBef>
                <a:defRPr/>
              </a:pPr>
              <a:r>
                <a:rPr lang="km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■ កម្រាលឥដ្ឋត្រូវធ្វើឲ្យមានសុវត្ថិភាពដោយ "សម្រិតសម្រាំង(Seiri)" </a:t>
              </a:r>
              <a:endParaRPr lang="en-US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>
                <a:spcBef>
                  <a:spcPts val="1200"/>
                </a:spcBef>
                <a:defRPr/>
              </a:pPr>
              <a:r>
                <a:rPr lang="en-US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   </a:t>
              </a:r>
              <a:r>
                <a:rPr lang="km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"សណ្តាប់ធ្នាប់(Seiton)" "សម្អាត(Seiso)" "ស្តង់ដារ(Seiketsu)" !</a:t>
              </a:r>
              <a:endParaRPr lang="en-US" altLang="ja-JP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 ・ចំពោះកម្រាលឥដ្ឋសើមត្រូវជូតឲ្យបានត្រឹមត្រូវ(ចំពោះកន្លែងកំពុងសម្អាត ប្រយ័ត្ននឹង</a:t>
              </a:r>
              <a:endParaRPr lang="en-US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>
                <a:defRPr/>
              </a:pPr>
              <a:r>
                <a:rPr lang="en-US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       </a:t>
              </a: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កម្រាលឥដ្ឋសើម)</a:t>
              </a:r>
              <a:endParaRPr lang="en-US" altLang="ja-JP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 ・បើមានរបស់មិនចាំបាច់ វាអាចក្លាយជាមូលហេតុនៃការ "ជំពប់" ដួល</a:t>
              </a:r>
              <a:endParaRPr lang="en-US" altLang="ja-JP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>
                <a:spcBef>
                  <a:spcPts val="1200"/>
                </a:spcBef>
                <a:defRPr/>
              </a:pPr>
              <a:r>
                <a:rPr lang="km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■ វត្ថុដែលធំ វត្ថុដែលធ្ងន់ សូមប្រើ "រទេះរុញអីវ៉ាន់" !</a:t>
              </a:r>
              <a:endParaRPr lang="en-US" altLang="ja-JP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marL="182563" rtl="0"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ពេលមិនប្រើរទេះរុញអីវ៉ាន់ ត្រូវលើកដោយគ្នាពីរនាក់ ឬជញ្ជូនដោយ</a:t>
              </a:r>
              <a:endParaRPr lang="en-US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marL="182563" rtl="0">
                <a:defRPr/>
              </a:pPr>
              <a:r>
                <a:rPr lang="en-US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  </a:t>
              </a: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បំបែកជាច្រើនលើក</a:t>
              </a:r>
              <a:endParaRPr lang="en-US" altLang="ja-JP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>
                <a:spcBef>
                  <a:spcPts val="1200"/>
                </a:spcBef>
                <a:defRPr/>
              </a:pPr>
              <a:r>
                <a:rPr lang="km" dirty="0">
                  <a:solidFill>
                    <a:srgbClr val="0000CC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■ សូមពាក់ស្បែកជើងដែលមិនងាយរអិល មិនងាយជំពប់។</a:t>
              </a:r>
              <a:endParaRPr lang="en-US" altLang="ja-JP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>
                <a:spcBef>
                  <a:spcPts val="1200"/>
                </a:spcBef>
                <a:defRPr/>
              </a:pPr>
              <a:endParaRPr lang="ja-JP" altLang="en-US" sz="16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395536" y="548680"/>
            <a:ext cx="484299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defRPr/>
            </a:pP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(3) ចំណុចសំខាន់នៃការការពារគ្រោះថ្នាក់ "ដួល"</a:t>
            </a:r>
          </a:p>
        </p:txBody>
      </p:sp>
      <p:pic>
        <p:nvPicPr>
          <p:cNvPr id="8" name="Picture 3" descr="C:\Users\mhu\SkyDrive\01厚労省委託H28\未熟練_陸運\マニュアル\pics\HH転倒(冷凍庫)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4053" y="1821185"/>
            <a:ext cx="1378387" cy="1535807"/>
          </a:xfrm>
          <a:prstGeom prst="rect">
            <a:avLst/>
          </a:prstGeom>
          <a:noFill/>
        </p:spPr>
      </p:pic>
      <p:pic>
        <p:nvPicPr>
          <p:cNvPr id="9" name="Picture 2" descr="C:\Users\mhu\SkyDrive\01厚労省委託H28\未熟練_陸運\マニュアル\HH資料\陸運転倒HH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830" y="4581128"/>
            <a:ext cx="1814602" cy="1296144"/>
          </a:xfrm>
          <a:prstGeom prst="rect">
            <a:avLst/>
          </a:prstGeom>
          <a:noFill/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19872" y="6376243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 rtl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967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E639BEBC-8ACB-4223-B89B-62F6B79AC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0"/>
            <a:ext cx="5616623" cy="70903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06564F2-1661-46FD-995D-4E550D8E9A09}"/>
              </a:ext>
            </a:extLst>
          </p:cNvPr>
          <p:cNvSpPr/>
          <p:nvPr/>
        </p:nvSpPr>
        <p:spPr>
          <a:xfrm>
            <a:off x="251520" y="836712"/>
            <a:ext cx="407194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km" sz="2000" b="1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&lt;មូលហេតុចម្បងនៃគ្រោះថ្នាក់ដួល&gt;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2AB0D4C-1BE7-4E23-89C8-30C751689E66}"/>
              </a:ext>
            </a:extLst>
          </p:cNvPr>
          <p:cNvSpPr/>
          <p:nvPr/>
        </p:nvSpPr>
        <p:spPr>
          <a:xfrm>
            <a:off x="251520" y="3932793"/>
            <a:ext cx="547260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m" sz="2000" b="1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&lt;ចំណុចសំខាន់នៃការការពារគ្រោះថ្នាក់ដួល&gt;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1987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ea typeface="ＭＳ ゴシック" panose="020B0609070205080204" pitchFamily="49" charset="-128"/>
              </a:rPr>
              <a:pPr algn="ctr" rtl="0"/>
              <a:t>19</a:t>
            </a:fld>
            <a:endParaRPr kumimoji="1" lang="ja-JP" altLang="en-US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A2A5DC3-B1ED-47B3-86DE-E575A1C37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6" y="1217040"/>
            <a:ext cx="8900320" cy="2664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2AD7DBB-DC9D-472C-8784-B419D3FDB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" y="4234220"/>
            <a:ext cx="8892000" cy="223224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4A7027-8814-426E-8B5A-A7583CB6911D}"/>
              </a:ext>
            </a:extLst>
          </p:cNvPr>
          <p:cNvSpPr txBox="1"/>
          <p:nvPr/>
        </p:nvSpPr>
        <p:spPr>
          <a:xfrm>
            <a:off x="1015800" y="263458"/>
            <a:ext cx="3556200" cy="246221"/>
          </a:xfrm>
          <a:prstGeom prst="rect">
            <a:avLst/>
          </a:prstGeom>
          <a:solidFill>
            <a:srgbClr val="F1C502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km" sz="1600" b="1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គម្រោងSTOP!គ្រោះថ្នាក់ដួល</a:t>
            </a:r>
            <a:endParaRPr lang="zh-CN" altLang="en-US" sz="1600" b="1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F5F65C-4691-4298-B747-00C67DB69C79}"/>
              </a:ext>
            </a:extLst>
          </p:cNvPr>
          <p:cNvSpPr txBox="1"/>
          <p:nvPr/>
        </p:nvSpPr>
        <p:spPr>
          <a:xfrm>
            <a:off x="448690" y="1599546"/>
            <a:ext cx="1270000" cy="276999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ctr"/>
            <a:r>
              <a:rPr lang="km" b="1" dirty="0">
                <a:solidFill>
                  <a:schemeClr val="bg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រអិល</a:t>
            </a:r>
            <a:endParaRPr lang="zh-CN" altLang="en-US" b="1" dirty="0">
              <a:solidFill>
                <a:schemeClr val="bg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0B7F2F-EE52-4A81-834A-822158D984D5}"/>
              </a:ext>
            </a:extLst>
          </p:cNvPr>
          <p:cNvSpPr txBox="1"/>
          <p:nvPr/>
        </p:nvSpPr>
        <p:spPr>
          <a:xfrm>
            <a:off x="357828" y="2633883"/>
            <a:ext cx="2832441" cy="110799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km" sz="12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・កម្រាលឥដ្ឋធ្វើពីវត្ថុធាតុដើមដែលងាយ</a:t>
            </a:r>
            <a:endParaRPr lang="en-US" sz="12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en-US" sz="12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</a:t>
            </a:r>
            <a:r>
              <a:rPr lang="km" sz="12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រអិល។</a:t>
            </a:r>
            <a:endParaRPr lang="en-US" altLang="ja-JP" sz="12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km" sz="12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・លើកម្រាលឥដ្ឋមានខ្ទាតសាចទឹកឬប្រេង។</a:t>
            </a:r>
          </a:p>
          <a:p>
            <a:r>
              <a:rPr lang="km" sz="12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・មានវត្ថុចម្លែកដែលងាយរអិលដូចជាប្លាស្ទិច</a:t>
            </a:r>
            <a:endParaRPr lang="en-US" sz="12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en-US" sz="12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</a:t>
            </a:r>
            <a:r>
              <a:rPr lang="km" sz="12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ក្រដាសជាដើម ជ្រុះលើកម្រាលឥដ្ឋ។</a:t>
            </a:r>
            <a:endParaRPr lang="en-US" altLang="ja-JP" sz="12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km" sz="12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・ផ្ទៃផ្លូវជាដើមកក។</a:t>
            </a:r>
            <a:endParaRPr lang="zh-CN" altLang="en-US" sz="12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3CE76B-0A25-47CA-B712-3306B268F988}"/>
              </a:ext>
            </a:extLst>
          </p:cNvPr>
          <p:cNvSpPr txBox="1"/>
          <p:nvPr/>
        </p:nvSpPr>
        <p:spPr>
          <a:xfrm>
            <a:off x="3429860" y="1599546"/>
            <a:ext cx="1270000" cy="276999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ctr"/>
            <a:r>
              <a:rPr lang="km" b="1" dirty="0">
                <a:solidFill>
                  <a:schemeClr val="bg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ជំពប់</a:t>
            </a:r>
            <a:endParaRPr lang="zh-CN" altLang="en-US" b="1" dirty="0">
              <a:solidFill>
                <a:schemeClr val="bg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9C0A73F-ED63-4A80-8352-B796A96AFCFC}"/>
              </a:ext>
            </a:extLst>
          </p:cNvPr>
          <p:cNvSpPr txBox="1"/>
          <p:nvPr/>
        </p:nvSpPr>
        <p:spPr>
          <a:xfrm>
            <a:off x="3337482" y="2633883"/>
            <a:ext cx="2721816" cy="8617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・កម្រាលឥដ្ឋមានរដិបរដុបឬមាន</a:t>
            </a:r>
            <a:endParaRPr lang="en-US" sz="14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en-US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</a:t>
            </a:r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គន្លាក់ខ្ពស់ទាប។</a:t>
            </a:r>
            <a:endParaRPr lang="en-US" altLang="ja-JP" sz="14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・លើកម្រាលឥដ្ឋមានទុកចោលអីវ៉ាន់</a:t>
            </a:r>
            <a:endParaRPr lang="en-US" sz="14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en-US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</a:t>
            </a:r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ឬទំនិញជាដើម។</a:t>
            </a:r>
            <a:endParaRPr lang="zh-CN" altLang="en-US" sz="14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92DD2F7-2BB5-4535-AB1B-02064F96AA13}"/>
              </a:ext>
            </a:extLst>
          </p:cNvPr>
          <p:cNvSpPr txBox="1"/>
          <p:nvPr/>
        </p:nvSpPr>
        <p:spPr>
          <a:xfrm>
            <a:off x="6326336" y="1599546"/>
            <a:ext cx="1270000" cy="276999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ctr"/>
            <a:r>
              <a:rPr lang="km" b="1" dirty="0">
                <a:solidFill>
                  <a:schemeClr val="bg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ជាន់ខុស</a:t>
            </a:r>
            <a:endParaRPr lang="zh-CN" altLang="en-US" b="1" dirty="0">
              <a:solidFill>
                <a:schemeClr val="bg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CBB81D7-16F1-4E88-B92B-41772B83655F}"/>
              </a:ext>
            </a:extLst>
          </p:cNvPr>
          <p:cNvSpPr txBox="1"/>
          <p:nvPr/>
        </p:nvSpPr>
        <p:spPr>
          <a:xfrm>
            <a:off x="6226583" y="2633883"/>
            <a:ext cx="2695325" cy="8617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・ធ្វើការងារក្នុងស្ថានភាពមើលទី</a:t>
            </a:r>
            <a:endParaRPr lang="en-US" sz="14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en-US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</a:t>
            </a:r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តាំងជើងមិនឃើញដូចជាពេល</a:t>
            </a:r>
            <a:endParaRPr lang="en-US" sz="14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en-US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</a:t>
            </a:r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កាន់ឱបអីវ៉ាន់ធំៗជាដើម។</a:t>
            </a:r>
            <a:endParaRPr lang="en-US" altLang="ja-JP" sz="14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endParaRPr lang="zh-CN" altLang="en-US" sz="14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AB4E8E9-6BD1-46DA-BB57-6CF216EC2528}"/>
              </a:ext>
            </a:extLst>
          </p:cNvPr>
          <p:cNvSpPr txBox="1"/>
          <p:nvPr/>
        </p:nvSpPr>
        <p:spPr>
          <a:xfrm>
            <a:off x="341920" y="5003992"/>
            <a:ext cx="2729521" cy="129266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・កុំទុកវត្ថុចោលនៅកន្លែងផ្លូវដើរ</a:t>
            </a:r>
          </a:p>
          <a:p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・កម្ចាត់ភាពកខ្វក់(ទឹក ប្រេង </a:t>
            </a:r>
            <a:endParaRPr lang="en-US" sz="14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en-US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</a:t>
            </a:r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កម្ទេចម្សៅជាដើម)នៅលើផ្ទៃ</a:t>
            </a:r>
            <a:endParaRPr lang="en-US" sz="14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en-US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</a:t>
            </a:r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កម្រាលឥដ្ឋ</a:t>
            </a:r>
          </a:p>
          <a:p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・បំបាត់កន្លែងរដិបរដុប គន្លាក់</a:t>
            </a:r>
            <a:endParaRPr lang="en-US" sz="14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en-US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</a:t>
            </a:r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ខ្ពស់ទាបជាដើម នៃកម្រាលឥដ្ឋ </a:t>
            </a:r>
            <a:endParaRPr lang="zh-CN" altLang="en-US" sz="14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18165C2-00A4-4485-B100-779361600DF5}"/>
              </a:ext>
            </a:extLst>
          </p:cNvPr>
          <p:cNvSpPr txBox="1"/>
          <p:nvPr/>
        </p:nvSpPr>
        <p:spPr>
          <a:xfrm>
            <a:off x="3342419" y="5003992"/>
            <a:ext cx="2693498" cy="129266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・ធ្វើសកម្មភាពតាមសម្រួលមិនបង្ខំ</a:t>
            </a:r>
          </a:p>
          <a:p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・ត្រង់កន្លែងងាយរអិល ត្រូវដើរ</a:t>
            </a:r>
            <a:endParaRPr lang="en-US" sz="14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en-US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</a:t>
            </a:r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ដោយជំហានខ្លីៗ</a:t>
            </a:r>
          </a:p>
          <a:p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・កុំធ្វើការងារក្នុងស្ថានភាពពិបាក</a:t>
            </a:r>
            <a:endParaRPr lang="en-US" sz="14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en-US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</a:t>
            </a:r>
            <a:r>
              <a:rPr lang="km" sz="14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មើលទីតាំងជើង</a:t>
            </a:r>
            <a:endParaRPr lang="en-US" altLang="ja-JP" sz="14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endParaRPr lang="zh-CN" altLang="en-US" sz="14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409C29E-B02E-42F9-9570-333721731424}"/>
              </a:ext>
            </a:extLst>
          </p:cNvPr>
          <p:cNvSpPr txBox="1"/>
          <p:nvPr/>
        </p:nvSpPr>
        <p:spPr>
          <a:xfrm>
            <a:off x="6198983" y="5003992"/>
            <a:ext cx="2693497" cy="160043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km" sz="13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・ពាក់ស្បែកជើងដែលសក្តិសមនឹងការ</a:t>
            </a:r>
            <a:endParaRPr lang="en-US" sz="13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en-US" sz="13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</a:t>
            </a:r>
            <a:r>
              <a:rPr lang="km" sz="13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ផ្លាស់ទីនិងការធ្វើការងារ</a:t>
            </a:r>
          </a:p>
          <a:p>
            <a:r>
              <a:rPr lang="km" sz="13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・ចែករំលែកព័ត៌មានហានិភ័យតាមរយៈ</a:t>
            </a:r>
            <a:endParaRPr lang="en-US" sz="13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en-US" sz="13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</a:t>
            </a:r>
            <a:r>
              <a:rPr lang="km" sz="13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ការបង្កើតផែនទីហានិភ័យនៅកន្លែង</a:t>
            </a:r>
            <a:endParaRPr lang="en-US" sz="13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en-US" sz="13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 </a:t>
            </a:r>
            <a:r>
              <a:rPr lang="km" sz="13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ការងារ</a:t>
            </a:r>
          </a:p>
          <a:p>
            <a:r>
              <a:rPr lang="km" sz="13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・រំឭកឲ្យប្រុងប្រយ័ត្នដោយប្រើស្លាកបិទ</a:t>
            </a:r>
            <a:endParaRPr lang="en-US" sz="13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r>
              <a:rPr lang="en-US" sz="13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  </a:t>
            </a:r>
            <a:r>
              <a:rPr lang="km" sz="13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នៅកន្លែងមានហានិភ័យដួល</a:t>
            </a:r>
            <a:endParaRPr lang="en-US" sz="13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  <a:p>
            <a:endParaRPr lang="zh-CN" altLang="en-US" sz="13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7F0D54E-E49D-44F6-B6A0-B804A7FE582F}"/>
              </a:ext>
            </a:extLst>
          </p:cNvPr>
          <p:cNvSpPr txBox="1"/>
          <p:nvPr/>
        </p:nvSpPr>
        <p:spPr>
          <a:xfrm>
            <a:off x="285597" y="4364404"/>
            <a:ext cx="2866741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km" sz="1200" b="1" dirty="0">
                <a:solidFill>
                  <a:schemeClr val="bg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ស៤</a:t>
            </a:r>
            <a:r>
              <a:rPr lang="km" sz="1200" dirty="0">
                <a:solidFill>
                  <a:schemeClr val="bg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(សម្រិតសម្រាំង(Seiri) សណ្តាប់ធ្នាប់(Seiton) សម្អាត(Seiso) ស្តង់ដារ(Seiketsu))</a:t>
            </a:r>
            <a:endParaRPr lang="zh-CN" altLang="en-US" sz="1200" dirty="0">
              <a:solidFill>
                <a:schemeClr val="bg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95FCF2A-A5DC-4455-808A-9667E80E44C1}"/>
              </a:ext>
            </a:extLst>
          </p:cNvPr>
          <p:cNvSpPr txBox="1"/>
          <p:nvPr/>
        </p:nvSpPr>
        <p:spPr>
          <a:xfrm>
            <a:off x="3303168" y="4488041"/>
            <a:ext cx="27720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km" sz="1200" b="1" dirty="0">
                <a:solidFill>
                  <a:schemeClr val="bg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វិធីសាស្រ្តធ្វើការងារដែលមិនងាយដួល</a:t>
            </a:r>
            <a:endParaRPr lang="zh-CN" altLang="en-US" sz="1200" b="1" dirty="0">
              <a:solidFill>
                <a:schemeClr val="bg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4A3EFCD-2574-4AEA-9505-D540F9A8C33B}"/>
              </a:ext>
            </a:extLst>
          </p:cNvPr>
          <p:cNvSpPr txBox="1"/>
          <p:nvPr/>
        </p:nvSpPr>
        <p:spPr>
          <a:xfrm>
            <a:off x="6138328" y="4456737"/>
            <a:ext cx="2772000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km" b="1" dirty="0">
                <a:solidFill>
                  <a:schemeClr val="bg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វិធានការផ្សេងទៀត</a:t>
            </a:r>
            <a:endParaRPr lang="zh-CN" altLang="en-US" b="1" dirty="0">
              <a:solidFill>
                <a:schemeClr val="bg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6" name="文本框 7">
            <a:extLst>
              <a:ext uri="{FF2B5EF4-FFF2-40B4-BE49-F238E27FC236}">
                <a16:creationId xmlns:a16="http://schemas.microsoft.com/office/drawing/2014/main" id="{B9864230-A929-46F1-BE46-96230EA9A441}"/>
              </a:ext>
            </a:extLst>
          </p:cNvPr>
          <p:cNvSpPr txBox="1"/>
          <p:nvPr/>
        </p:nvSpPr>
        <p:spPr>
          <a:xfrm>
            <a:off x="319853" y="2337904"/>
            <a:ext cx="1326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m" sz="12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&lt;មូលហេតុចម្បង&gt;</a:t>
            </a:r>
            <a:endParaRPr lang="zh-CN" altLang="en-US" sz="12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7" name="文本框 8">
            <a:extLst>
              <a:ext uri="{FF2B5EF4-FFF2-40B4-BE49-F238E27FC236}">
                <a16:creationId xmlns:a16="http://schemas.microsoft.com/office/drawing/2014/main" id="{44E1DE6C-8048-45EB-B85B-1F9FA7908BC6}"/>
              </a:ext>
            </a:extLst>
          </p:cNvPr>
          <p:cNvSpPr txBox="1"/>
          <p:nvPr/>
        </p:nvSpPr>
        <p:spPr>
          <a:xfrm>
            <a:off x="3336683" y="2317522"/>
            <a:ext cx="143384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m" sz="12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&lt;មូលហេតុចម្បង&gt;</a:t>
            </a:r>
            <a:endParaRPr lang="zh-CN" altLang="en-US" sz="12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8" name="文本框 9">
            <a:extLst>
              <a:ext uri="{FF2B5EF4-FFF2-40B4-BE49-F238E27FC236}">
                <a16:creationId xmlns:a16="http://schemas.microsoft.com/office/drawing/2014/main" id="{EA42D804-B9AC-4523-AB83-3CDAB3450A31}"/>
              </a:ext>
            </a:extLst>
          </p:cNvPr>
          <p:cNvSpPr txBox="1"/>
          <p:nvPr/>
        </p:nvSpPr>
        <p:spPr>
          <a:xfrm>
            <a:off x="6270626" y="2317522"/>
            <a:ext cx="125370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m" sz="12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&lt;មូលហេតុចម្បង&gt;</a:t>
            </a:r>
            <a:endParaRPr lang="zh-CN" altLang="en-US" sz="12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5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CDDC0E5-F01E-444C-9FBA-7859CC770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836713"/>
            <a:ext cx="7056784" cy="3168351"/>
          </a:xfrm>
          <a:prstGeom prst="roundRect">
            <a:avLst>
              <a:gd name="adj" fmla="val 5127"/>
            </a:avLst>
          </a:prstGeom>
          <a:solidFill>
            <a:srgbClr val="99CCFF">
              <a:alpha val="26000"/>
            </a:srgbClr>
          </a:solidFill>
          <a:ln w="1270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lIns="144000" tIns="0" rtlCol="0"/>
          <a:lstStyle/>
          <a:p>
            <a:pPr algn="just">
              <a:defRPr/>
            </a:pPr>
            <a:r>
              <a:rPr lang="km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1 ឲ្យយល់ដឹងថានៅកន្លែងការងារមានគ្រោះថ្នាក់ច្រើនបែប។</a:t>
            </a: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</a:t>
            </a: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>
              <a:defRPr/>
            </a:pPr>
            <a:r>
              <a:rPr lang="km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2 ឲ្យចាប់អារម្មណ៍នឹងគ្រោះថ្នាក់ដោយប្រើ "អាចនឹង" ។  </a:t>
            </a:r>
            <a:r>
              <a:rPr lang="km" sz="1600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</a:t>
            </a:r>
            <a:endParaRPr lang="en-US" altLang="ja-JP" sz="1600" b="1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>
              <a:spcBef>
                <a:spcPts val="300"/>
              </a:spcBef>
              <a:defRPr/>
            </a:pPr>
            <a:r>
              <a:rPr lang="km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3 បង្រៀនមូលដ្ឋាននៃការការពារគ្រោះថ្នាក់ការងារ(ផ្នែកទី1)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メイリオ" pitchFamily="50" charset="-128"/>
              </a:rPr>
              <a:t>　</a:t>
            </a:r>
            <a:endParaRPr lang="en-US" altLang="ja-JP" sz="1600" b="1" dirty="0">
              <a:latin typeface="Arial" panose="020B0604020202020204" pitchFamily="34" charset="0"/>
              <a:ea typeface="ＭＳ ゴシック" panose="020B0609070205080204" pitchFamily="49" charset="-128"/>
              <a:cs typeface="メイリオ" pitchFamily="50" charset="-128"/>
            </a:endParaRPr>
          </a:p>
          <a:p>
            <a:pPr algn="just">
              <a:lnSpc>
                <a:spcPts val="2000"/>
              </a:lnSpc>
              <a:defRPr/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メイリオ" pitchFamily="50" charset="-128"/>
              </a:rPr>
              <a:t>　</a:t>
            </a: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ឲ្យយល់ដឹងថាមានវិធាននិងសកម្មភាពច្រើនបែប។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　(1) ការធ្វើការងារដោយសុវត្ថិភាពគឺផ្តើមពីសម្លៀកបំពាក់ការងារត្រឹមត្រូវ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　(2) ការអនុវត្តជំហានការងារ　　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　(3) អនុវត្តគោលការណ៍ ស៤ ស៥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　(4) សកម្មភាពនៃហេតុការណ៍</a:t>
            </a:r>
            <a:endParaRPr lang="en-US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en-US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          </a:t>
            </a: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ប៊ិះនឹងគ្រោះថ្នាក់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　(5) ការហ្វឹកហាត់ព្យាករណ៍</a:t>
            </a:r>
            <a:endParaRPr lang="en-US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en-US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          </a:t>
            </a: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គ្រោះថ្នាក់(KYT)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　(6) ការវាយតម្លៃហានិភ័យ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7" name="角丸四角形 10">
            <a:extLst>
              <a:ext uri="{FF2B5EF4-FFF2-40B4-BE49-F238E27FC236}">
                <a16:creationId xmlns:a16="http://schemas.microsoft.com/office/drawing/2014/main" id="{EAF78DC6-D182-4F07-8F67-55F56EDCA608}"/>
              </a:ext>
            </a:extLst>
          </p:cNvPr>
          <p:cNvSpPr/>
          <p:nvPr/>
        </p:nvSpPr>
        <p:spPr>
          <a:xfrm>
            <a:off x="1259632" y="46669"/>
            <a:ext cx="6624736" cy="61293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spAutoFit/>
          </a:bodyPr>
          <a:lstStyle/>
          <a:p>
            <a:pPr algn="ctr">
              <a:defRPr/>
            </a:pPr>
            <a:r>
              <a:rPr lang="km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</a:t>
            </a:r>
            <a:r>
              <a:rPr lang="km" b="1" dirty="0">
                <a:solidFill>
                  <a:schemeClr val="bg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លំដាប់លំដោយនៃការបណ្តុះបណ្តាលពីសុវត្ថិភាពនិងអនាម័យចំពោះកម្មករគ្មានជំនាញ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AAC9736-FC5F-42D3-9BFA-D0EECDC8B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099" y="2569989"/>
            <a:ext cx="5616624" cy="3955355"/>
          </a:xfrm>
          <a:prstGeom prst="roundRect">
            <a:avLst>
              <a:gd name="adj" fmla="val 5127"/>
            </a:avLst>
          </a:prstGeom>
          <a:solidFill>
            <a:srgbClr val="FFFFCC"/>
          </a:solidFill>
          <a:ln w="1270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lIns="144000" tIns="0" rtlCol="0"/>
          <a:lstStyle/>
          <a:p>
            <a:pPr marL="176213" indent="-176213">
              <a:spcAft>
                <a:spcPts val="600"/>
              </a:spcAft>
              <a:defRPr/>
            </a:pPr>
            <a:r>
              <a:rPr lang="km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4 បង្រៀនមូលដ្ឋាននៃការការពារគ្រោះថ្នាក់(ផ្នែកទី2)​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メイリオ" pitchFamily="50" charset="-128"/>
              </a:rPr>
              <a:t>　</a:t>
            </a:r>
            <a:endParaRPr lang="en-US" altLang="ja-JP" sz="1600" dirty="0">
              <a:solidFill>
                <a:srgbClr val="FF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メイリオ" pitchFamily="50" charset="-128"/>
            </a:endParaRPr>
          </a:p>
          <a:p>
            <a:pPr algn="just">
              <a:lnSpc>
                <a:spcPts val="1800"/>
              </a:lnSpc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អនុវត្តការងារដោយសុវត្ថិភាពទាំងអស់គ្នានិងធ្វើឲ្យកន្លែងការងារមានសុវត្ថិភាព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(1) ចំណុចសំខាន់នៃការការពារគ្រោះថ្នាក់ "ត្រូវបានគាបនិងត្រូវបានគាបរមួលចូល"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(2) ចំណុចសំខាន់នៃការការពារគ្រោះថ្នាក់ "ធ្លាក់ និងរមៀលធ្លាក់"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(3) ចំណុចសំខាន់នៃការការពារគ្រោះថ្នាក់ "ដួល"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(4) ចំណុចសំខាន់នៃការបង្ការ "អាការឈឺចង្កេះ"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>
              <a:lnSpc>
                <a:spcPts val="1800"/>
              </a:lnSpc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(5) ចំណុចសំខាន់នៃការការពារគ្រោះថ្នាក់ "បុកប៉ះ" "ត្រូវបានបុកប៉ះ"</a:t>
            </a:r>
            <a:endParaRPr lang="en-US" altLang="ja-JP" sz="1600" dirty="0">
              <a:latin typeface="Arial" panose="020B0604020202020204" pitchFamily="34" charset="0"/>
              <a:ea typeface="ＭＳ ゴシック" panose="020B0609070205080204" pitchFamily="49" charset="-128"/>
              <a:cs typeface="メイリオ" pitchFamily="50" charset="-128"/>
            </a:endParaRPr>
          </a:p>
          <a:p>
            <a:pPr marL="176213" indent="-176213">
              <a:spcAft>
                <a:spcPts val="600"/>
              </a:spcAft>
              <a:defRPr/>
            </a:pPr>
            <a:r>
              <a:rPr lang="km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5 បង្រៀនមូលដ្ឋាននៃការការពារគ្រោះថ្នាក់(ផ្នែកទី3)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メイリオ" pitchFamily="50" charset="-128"/>
              </a:rPr>
              <a:t>　</a:t>
            </a:r>
            <a:endParaRPr lang="en-US" altLang="ja-JP" sz="1600" dirty="0">
              <a:solidFill>
                <a:srgbClr val="C0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メイリオ" pitchFamily="50" charset="-128"/>
            </a:endParaRPr>
          </a:p>
          <a:p>
            <a:pPr indent="-266700" algn="just">
              <a:lnSpc>
                <a:spcPts val="1800"/>
              </a:lnSpc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ឲ្យចេះវិធីឆ្លើយតបពេលមានស្ថានភាពខុសប្រក្រតីឬគ្រោះថ្នាក់ការងា</a:t>
            </a:r>
            <a:r>
              <a:rPr lang="km-KH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រ</a:t>
            </a: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បានកើតឡើង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indent="-266700" algn="just">
              <a:lnSpc>
                <a:spcPts val="1800"/>
              </a:lnSpc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・វិធីឆ្លើយតបពេលកើតមានស្ថានភាពខុសប្រក្រតី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indent="-266700" algn="just">
              <a:lnSpc>
                <a:spcPts val="1800"/>
              </a:lnSpc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・វិធីឆ្លើយតបពេលកើតមានគ្រោះថ្នាក់ការងារ</a:t>
            </a:r>
            <a:endParaRPr lang="en-US" altLang="ja-JP" sz="1600" dirty="0">
              <a:latin typeface="Arial" panose="020B0604020202020204" pitchFamily="34" charset="0"/>
              <a:ea typeface="ＭＳ ゴシック" panose="020B0609070205080204" pitchFamily="49" charset="-128"/>
              <a:cs typeface="メイリオ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4651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ea typeface="ＭＳ ゴシック" panose="020B0609070205080204" pitchFamily="49" charset="-128"/>
              </a:rPr>
              <a:pPr algn="ctr"/>
              <a:t>2</a:t>
            </a:fld>
            <a:endParaRPr kumimoji="1" lang="ja-JP" altLang="en-US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902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07.PC007\OneDrive\01厚労省委託C\未熟練\参考資料\pics\厚労省転倒はきもの(くつ)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10" y="1124744"/>
            <a:ext cx="2467042" cy="126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0" y="476672"/>
            <a:ext cx="536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m" sz="2000" dirty="0">
                <a:solidFill>
                  <a:srgbClr val="0000CC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【របៀបជ្រើសរើសស្បែកជើងដែលត្រឹមត្រូវ】</a:t>
            </a:r>
            <a:endParaRPr lang="ja-JP" altLang="en-US" sz="2000" dirty="0">
              <a:solidFill>
                <a:srgbClr val="0000CC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107504" y="836712"/>
            <a:ext cx="8882215" cy="4690800"/>
          </a:xfrm>
          <a:prstGeom prst="rect">
            <a:avLst/>
          </a:prstGeom>
          <a:noFill/>
          <a:ln w="9525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ja-JP" altLang="en-US" sz="1600">
              <a:solidFill>
                <a:prstClr val="white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04248" y="23395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km">
                <a:solidFill>
                  <a:srgbClr val="FF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×</a:t>
            </a:r>
            <a:endParaRPr lang="ja-JP" altLang="en-US" dirty="0">
              <a:solidFill>
                <a:srgbClr val="FF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84368" y="23395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km" sz="1600" b="1">
                <a:solidFill>
                  <a:srgbClr val="FF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○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CA295CE-C5C0-4E41-9DB3-6464B864141D}"/>
              </a:ext>
            </a:extLst>
          </p:cNvPr>
          <p:cNvGrpSpPr/>
          <p:nvPr/>
        </p:nvGrpSpPr>
        <p:grpSpPr>
          <a:xfrm>
            <a:off x="1043608" y="5589240"/>
            <a:ext cx="4832066" cy="997056"/>
            <a:chOff x="1043608" y="5600296"/>
            <a:chExt cx="4832066" cy="997056"/>
          </a:xfrm>
        </p:grpSpPr>
        <p:pic>
          <p:nvPicPr>
            <p:cNvPr id="10" name="図 9" descr="C:\Users\User07.PC007\OneDrive\01厚労省委託C\社会福祉\マニュアル\スプリング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034" y="5600296"/>
              <a:ext cx="2361640" cy="9970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043608" y="6042774"/>
              <a:ext cx="24623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cs typeface="Khmer UI" panose="020B0502040204020203" pitchFamily="34" charset="0"/>
                </a:rPr>
                <a:t>(គម្លាតពីឥដ្ឋទៅចុងជើង)</a:t>
              </a:r>
            </a:p>
          </p:txBody>
        </p:sp>
      </p:grp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F3039BD-EA34-4FA4-BC6A-8259CDD0F9B2}"/>
              </a:ext>
            </a:extLst>
          </p:cNvPr>
          <p:cNvSpPr/>
          <p:nvPr/>
        </p:nvSpPr>
        <p:spPr>
          <a:xfrm>
            <a:off x="293171" y="1466199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km" b="1" dirty="0">
                <a:solidFill>
                  <a:sysClr val="windowText" lastClr="0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ទំហំ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665C36C0-3E3B-4AD7-B506-C28764662F73}"/>
              </a:ext>
            </a:extLst>
          </p:cNvPr>
          <p:cNvSpPr/>
          <p:nvPr/>
        </p:nvSpPr>
        <p:spPr>
          <a:xfrm>
            <a:off x="293171" y="2143074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km" b="1">
                <a:solidFill>
                  <a:sysClr val="windowText" lastClr="0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ភាពបត់ពត់បាន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CE2853F-7D80-4264-B733-DAB59EC229D8}"/>
              </a:ext>
            </a:extLst>
          </p:cNvPr>
          <p:cNvSpPr/>
          <p:nvPr/>
        </p:nvSpPr>
        <p:spPr>
          <a:xfrm>
            <a:off x="293171" y="2819949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km" b="1">
                <a:solidFill>
                  <a:sysClr val="windowText" lastClr="0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ទម្ងន់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98CC083-41AA-4976-874D-83BC3120543C}"/>
              </a:ext>
            </a:extLst>
          </p:cNvPr>
          <p:cNvSpPr/>
          <p:nvPr/>
        </p:nvSpPr>
        <p:spPr>
          <a:xfrm>
            <a:off x="293171" y="3496824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km" b="1" dirty="0">
                <a:solidFill>
                  <a:sysClr val="windowText" lastClr="0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លំនឹងទម្ងន់</a:t>
            </a:r>
            <a:endParaRPr lang="en-US" b="1" dirty="0">
              <a:solidFill>
                <a:sysClr val="windowText" lastClr="0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algn="ctr" rtl="0"/>
            <a:r>
              <a:rPr lang="km" b="1" dirty="0">
                <a:solidFill>
                  <a:sysClr val="windowText" lastClr="0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(មុខក្រោយ)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06CF32CD-AC99-4F82-AAAA-28C820215430}"/>
              </a:ext>
            </a:extLst>
          </p:cNvPr>
          <p:cNvSpPr/>
          <p:nvPr/>
        </p:nvSpPr>
        <p:spPr>
          <a:xfrm>
            <a:off x="293171" y="4173699"/>
            <a:ext cx="2406621" cy="492443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km" b="1">
                <a:solidFill>
                  <a:sysClr val="windowText" lastClr="0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កម្ពស់នៃផ្នែកចុងជើង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814E7612-5596-4B74-AE45-DAD222C6E7D8}"/>
              </a:ext>
            </a:extLst>
          </p:cNvPr>
          <p:cNvSpPr/>
          <p:nvPr/>
        </p:nvSpPr>
        <p:spPr>
          <a:xfrm>
            <a:off x="308350" y="4771990"/>
            <a:ext cx="2406621" cy="676937"/>
          </a:xfrm>
          <a:prstGeom prst="round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rtl="0"/>
            <a:r>
              <a:rPr lang="km" sz="1400" b="1" dirty="0">
                <a:solidFill>
                  <a:sysClr val="windowText" lastClr="0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តុល្យភាពនៃភាពការពាររអិលរវាងបាតស្បែកជើងនឹងកម្រាលឥដ្ឋ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F3A74F-0B87-432A-98F1-465928F2A519}"/>
              </a:ext>
            </a:extLst>
          </p:cNvPr>
          <p:cNvSpPr txBox="1"/>
          <p:nvPr/>
        </p:nvSpPr>
        <p:spPr>
          <a:xfrm>
            <a:off x="2915816" y="1466200"/>
            <a:ext cx="375354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1800"/>
              </a:lnSpc>
            </a:pPr>
            <a:r>
              <a:rPr lang="km" sz="1500" dirty="0">
                <a:solidFill>
                  <a:prstClr val="black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តូចពេកក៏ដោយធំពេកក៏ដោយនោះនឹងជាន់មិនបាននឹងល្អ</a:t>
            </a:r>
            <a:r>
              <a:rPr lang="en-US" sz="1500" dirty="0">
                <a:solidFill>
                  <a:prstClr val="black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</a:t>
            </a:r>
            <a:r>
              <a:rPr lang="km" sz="1500" dirty="0">
                <a:solidFill>
                  <a:prstClr val="black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ធ្វើឲ្យងាយបាត់បង់លំនឹង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CB5647-2A71-4D11-B3E7-3A9D4A002ADE}"/>
              </a:ext>
            </a:extLst>
          </p:cNvPr>
          <p:cNvSpPr txBox="1"/>
          <p:nvPr/>
        </p:nvSpPr>
        <p:spPr>
          <a:xfrm>
            <a:off x="2906687" y="2060848"/>
            <a:ext cx="375354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1800"/>
              </a:lnSpc>
            </a:pPr>
            <a:r>
              <a:rPr lang="km" sz="1500" dirty="0">
                <a:solidFill>
                  <a:prstClr val="black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បើមិនសូវមានភាពបត់ពត់បាន នោះនឹង</a:t>
            </a:r>
            <a:endParaRPr lang="en-US" sz="1500" dirty="0">
              <a:solidFill>
                <a:prstClr val="black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rtl="0">
              <a:lnSpc>
                <a:spcPts val="1800"/>
              </a:lnSpc>
            </a:pPr>
            <a:r>
              <a:rPr lang="km" sz="1500" dirty="0">
                <a:solidFill>
                  <a:prstClr val="black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ងាយទៅជាដើរអូសជើង</a:t>
            </a:r>
            <a:r>
              <a:rPr lang="en-US" sz="1500" dirty="0">
                <a:solidFill>
                  <a:prstClr val="black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</a:t>
            </a:r>
            <a:r>
              <a:rPr lang="km" sz="1500" dirty="0">
                <a:solidFill>
                  <a:prstClr val="black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ដែលក្លាយជាមូលហេតុនៃការជំពប់។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9CA2299-6994-4660-BDEF-8EDEB40250AD}"/>
              </a:ext>
            </a:extLst>
          </p:cNvPr>
          <p:cNvSpPr txBox="1"/>
          <p:nvPr/>
        </p:nvSpPr>
        <p:spPr>
          <a:xfrm>
            <a:off x="2915816" y="2852936"/>
            <a:ext cx="375354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m" sz="1500" dirty="0">
                <a:solidFill>
                  <a:prstClr val="black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បើធ្ងន់ពេក ជើងនឹងពិបាកលើកឡើង</a:t>
            </a:r>
            <a:endParaRPr lang="en-US" altLang="ja-JP" sz="1500" dirty="0">
              <a:solidFill>
                <a:prstClr val="black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rtl="0"/>
            <a:r>
              <a:rPr lang="km" sz="1500" dirty="0">
                <a:solidFill>
                  <a:prstClr val="black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ដែលក្លាយជាមូលហេតុនៃការជំពប់។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58D9CF2-A594-40C4-8639-7FDFD1908166}"/>
              </a:ext>
            </a:extLst>
          </p:cNvPr>
          <p:cNvSpPr txBox="1"/>
          <p:nvPr/>
        </p:nvSpPr>
        <p:spPr>
          <a:xfrm>
            <a:off x="2915816" y="3496825"/>
            <a:ext cx="583264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m" sz="1500" dirty="0">
                <a:solidFill>
                  <a:prstClr val="black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បើទម្ងន់ផ្អៀងទៅខាងចុងជើង នោះពេលដើរ</a:t>
            </a:r>
            <a:r>
              <a:rPr lang="en-US" sz="1500" dirty="0">
                <a:solidFill>
                  <a:prstClr val="black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</a:t>
            </a:r>
            <a:r>
              <a:rPr lang="km" sz="1500" dirty="0">
                <a:solidFill>
                  <a:prstClr val="black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ចុងជើងនឹងធ្លាក់ចុះ ដែលក្លាយជាមូលហេតុនៃការជំពប់។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9F063B-1A5E-4039-B09E-1DB2C0F38028}"/>
              </a:ext>
            </a:extLst>
          </p:cNvPr>
          <p:cNvSpPr txBox="1"/>
          <p:nvPr/>
        </p:nvSpPr>
        <p:spPr>
          <a:xfrm>
            <a:off x="2915816" y="4173700"/>
            <a:ext cx="59954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បើកម្ពស់នៃចុងជើងទាប នោះគ្រាន់តែគន្លាក់ខ្ពស់ទាបតែបន្តិចក៏ងាយនឹងជំពប់ដែរ។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E708E6F-A490-4C11-8695-66421E768574}"/>
              </a:ext>
            </a:extLst>
          </p:cNvPr>
          <p:cNvSpPr txBox="1"/>
          <p:nvPr/>
        </p:nvSpPr>
        <p:spPr>
          <a:xfrm>
            <a:off x="2915816" y="4740870"/>
            <a:ext cx="6050989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m" sz="1500" dirty="0">
                <a:solidFill>
                  <a:prstClr val="black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ភាពការពាររអិលដែលត្រូវនឹងកន្លែងការងារនិងខ្លឹមសារការងារ គឺជារឿង</a:t>
            </a:r>
            <a:endParaRPr lang="en-US" sz="1500" dirty="0">
              <a:solidFill>
                <a:prstClr val="black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rtl="0"/>
            <a:r>
              <a:rPr lang="km" sz="1500" dirty="0">
                <a:solidFill>
                  <a:prstClr val="black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សំខាន់។ ឧទាហរណ៍ បាតស្បែកជើងដែលមិនងាយរអិលជាមួយនឹងកម្រាលឥដ្ឋមិនងាយរអិល នឹងធ្វើឲ្យកកិតខ្លាំងដែលក្លាយជាមូលហេតុនៃការជំពប់។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289F6F8-3A35-407B-9BA2-26AE4AB8F601}"/>
              </a:ext>
            </a:extLst>
          </p:cNvPr>
          <p:cNvSpPr txBox="1"/>
          <p:nvPr/>
        </p:nvSpPr>
        <p:spPr>
          <a:xfrm>
            <a:off x="154281" y="1097561"/>
            <a:ext cx="55698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&lt;ចំណុចសំខាន់នៃរបៀបជ្រើសរើសស្បែកជើងដើម្បីកុំឲ្យដួល&gt;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9DA1-C827-470C-9A48-AAB32430F41A}"/>
              </a:ext>
            </a:extLst>
          </p:cNvPr>
          <p:cNvSpPr txBox="1"/>
          <p:nvPr/>
        </p:nvSpPr>
        <p:spPr>
          <a:xfrm>
            <a:off x="107504" y="8102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m" dirty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(ព័ត៌មានយោង)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3707904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pPr algn="ctr" rtl="0"/>
              <a:t>20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03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522287" y="692696"/>
            <a:ext cx="8226177" cy="5744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1588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0000CC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1588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■ ឥរិយាបថធ្វើការងារ ចលនា</a:t>
            </a: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(ធ្វើការជាមួយវត្ថុធ្ងន់)</a:t>
            </a: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182563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u="sng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1588" rtl="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0000CC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accent1">
                  <a:lumMod val="50000"/>
                </a:schemeClr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5" name="テキスト ボックス 8"/>
          <p:cNvSpPr txBox="1">
            <a:spLocks noChangeArrowheads="1"/>
          </p:cNvSpPr>
          <p:nvPr/>
        </p:nvSpPr>
        <p:spPr bwMode="auto">
          <a:xfrm>
            <a:off x="620837" y="1412776"/>
            <a:ext cx="4527227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58738" indent="-57150" algn="just" rtl="0">
              <a:spcBef>
                <a:spcPts val="600"/>
              </a:spcBef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ប្រើឥរិយាបថដែលធ្វើឲ្យទីប្រជុំទម្ងន់ទាបដោ</a:t>
            </a:r>
            <a:r>
              <a:rPr lang="km-KH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យ</a:t>
            </a: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ដាក់វត្ថុធ្ងន់ឲ្យកៀកខ្លួនតាមដែលអាច។</a:t>
            </a:r>
            <a:endParaRPr lang="en-US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58738" indent="-57150" algn="just" rtl="0">
              <a:spcBef>
                <a:spcPts val="600"/>
              </a:spcBef>
            </a:pP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361950" indent="-179388" algn="just" rtl="0">
              <a:spcBef>
                <a:spcPts val="600"/>
              </a:spcBef>
            </a:pPr>
            <a:r>
              <a:rPr lang="km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[ករណីលើកវត្ថុធ្ងន់ឡើង]</a:t>
            </a:r>
          </a:p>
          <a:p>
            <a:pPr marL="361950" indent="-179388" rtl="0">
              <a:spcBef>
                <a:spcPts val="300"/>
              </a:spcBef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① </a:t>
            </a:r>
            <a:r>
              <a:rPr lang="km" sz="1600" spc="-2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ជើងម្ខាងដាក់ទៅមុខបន្តិចហើយពត់ជង្គង់ បន្ទន់ចង្កេះចុះឲ្យសមល្មមហើយកាន់ឱប</a:t>
            </a:r>
            <a:endParaRPr lang="en-US" sz="1600" spc="-2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361950" indent="-179388" rtl="0">
              <a:spcBef>
                <a:spcPts val="300"/>
              </a:spcBef>
            </a:pPr>
            <a:r>
              <a:rPr lang="en-US" sz="1600" spc="-2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</a:t>
            </a:r>
            <a:r>
              <a:rPr lang="km" sz="1600" spc="-2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វត្ថុធ្ងន់។</a:t>
            </a:r>
            <a:endParaRPr lang="en-US" altLang="ja-JP" sz="1600" spc="-2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361950" indent="-179388" rtl="0">
              <a:spcBef>
                <a:spcPts val="300"/>
              </a:spcBef>
            </a:pPr>
            <a:r>
              <a:rPr lang="km" sz="1600" spc="-2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② ក្រោកឈរឡើងដោយលាជង្គង់វិញ។</a:t>
            </a:r>
            <a:endParaRPr lang="en-US" altLang="ja-JP" sz="1600" spc="-2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361950" indent="-179388" rtl="0">
              <a:spcBef>
                <a:spcPts val="300"/>
              </a:spcBef>
            </a:pPr>
            <a:r>
              <a:rPr lang="km" sz="1600" spc="-2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③ </a:t>
            </a: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ពេលលើកវត្ថុធ្ងន់ឡើង សម្រួលដង្ហើមហើយលើកដោយបន្ថែមសម្ពាធពោះ។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361950" indent="-179388" algn="just" rtl="0">
              <a:spcBef>
                <a:spcPts val="0"/>
              </a:spcBef>
            </a:pP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361950" indent="-179388" algn="just" rtl="0">
              <a:spcBef>
                <a:spcPts val="600"/>
              </a:spcBef>
            </a:pPr>
            <a:r>
              <a:rPr lang="km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[ការផ្លាស់ទីដោយមានលើកជញ្ជូនវត្ថុធ្ងន់]</a:t>
            </a:r>
          </a:p>
          <a:p>
            <a:pPr marL="361950" indent="-179388" algn="just" rtl="0">
              <a:spcBef>
                <a:spcPts val="0"/>
              </a:spcBef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 ត្រូវធ្វើឲ្យចម្ងាយផ្លាស់ទីខ្លី ហើយជៀសវាងឡើងចុះជណ្តើរដោយកម្លាំងមនុស្ស។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grpSp>
        <p:nvGrpSpPr>
          <p:cNvPr id="6" name="グループ化 11"/>
          <p:cNvGrpSpPr>
            <a:grpSpLocks noChangeAspect="1"/>
          </p:cNvGrpSpPr>
          <p:nvPr/>
        </p:nvGrpSpPr>
        <p:grpSpPr bwMode="auto">
          <a:xfrm>
            <a:off x="5343425" y="1700808"/>
            <a:ext cx="3333031" cy="3825319"/>
            <a:chOff x="6084168" y="1366770"/>
            <a:chExt cx="2639380" cy="3029536"/>
          </a:xfrm>
        </p:grpSpPr>
        <p:pic>
          <p:nvPicPr>
            <p:cNvPr id="7" name="Picture 3" descr="C:\Users\User07.PC007\OneDrive\01厚労省委託C\未熟練\参考資料\重量物姿勢(OK)Acolo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168" y="1775096"/>
              <a:ext cx="724008" cy="936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C:\Users\User07.PC007\OneDrive\01厚労省委託C\未熟練\参考資料\重量物姿勢(OK)Bcolor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8264" y="1775096"/>
              <a:ext cx="782735" cy="926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C:\Users\User07.PC007\OneDrive\01厚労省委託C\未熟練\参考資料\重量物姿勢(NG)color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68022" y="3321179"/>
              <a:ext cx="937783" cy="93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右矢印 9"/>
            <p:cNvSpPr/>
            <p:nvPr/>
          </p:nvSpPr>
          <p:spPr>
            <a:xfrm>
              <a:off x="6805236" y="2477966"/>
              <a:ext cx="154191" cy="21543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/>
            </a:p>
          </p:txBody>
        </p:sp>
        <p:sp>
          <p:nvSpPr>
            <p:cNvPr id="11" name="テキスト ボックス 17"/>
            <p:cNvSpPr txBox="1">
              <a:spLocks noChangeArrowheads="1"/>
            </p:cNvSpPr>
            <p:nvPr/>
          </p:nvSpPr>
          <p:spPr bwMode="auto">
            <a:xfrm>
              <a:off x="6523201" y="2701201"/>
              <a:ext cx="1368262" cy="268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tlCol="0">
              <a:spAutoFit/>
            </a:bodyPr>
            <a:lstStyle/>
            <a:p>
              <a:pPr rtl="0"/>
              <a:r>
                <a:rPr lang="km" sz="1600" dirty="0"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ឥរិយាបថគួរធ្វើ</a:t>
              </a:r>
            </a:p>
          </p:txBody>
        </p:sp>
        <p:sp>
          <p:nvSpPr>
            <p:cNvPr id="12" name="テキスト ボックス 18"/>
            <p:cNvSpPr txBox="1">
              <a:spLocks noChangeArrowheads="1"/>
            </p:cNvSpPr>
            <p:nvPr/>
          </p:nvSpPr>
          <p:spPr bwMode="auto">
            <a:xfrm>
              <a:off x="6866883" y="4128182"/>
              <a:ext cx="1856665" cy="268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tlCol="0">
              <a:spAutoFit/>
            </a:bodyPr>
            <a:lstStyle/>
            <a:p>
              <a:pPr rtl="0"/>
              <a:r>
                <a:rPr lang="km" sz="1600" dirty="0"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ឥរិយាបថមិនគួរធ្វើ</a:t>
              </a:r>
            </a:p>
          </p:txBody>
        </p:sp>
        <p:pic>
          <p:nvPicPr>
            <p:cNvPr id="13" name="Picture 2" descr="C:\Users\User07.PC007\OneDrive\01厚労省委託C\未熟練\参考資料\pics\重量物取扱いS02A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929210" y="1366770"/>
              <a:ext cx="656250" cy="1494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右矢印 13"/>
            <p:cNvSpPr/>
            <p:nvPr/>
          </p:nvSpPr>
          <p:spPr>
            <a:xfrm>
              <a:off x="7739449" y="2493841"/>
              <a:ext cx="156457" cy="21543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/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476671" y="354142"/>
            <a:ext cx="714902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(4) ចំណុចសំខាន់នៃការការពារគ្រោះថ្នាក់ "អាការឈឺចង្កេះជាដើម"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35896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 rtl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6966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596652" y="3933056"/>
            <a:ext cx="6855668" cy="244827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① ពត់ខ្លួនដោយដកដង្ហើមយឺតៗបណ្តើរកុំខ្ទប់ដង្ហើម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② កុំប្រើកម្លាំងប្រឆាំងតបឬប្រឹងខ្លាំង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③ ចាប់អារម្មណ៍នឹងសាច់ដុំដែលពត់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④ ពត់ដល់កម្រិតដែលមានអារម្មណ៍តឹងតែមិនឈឺចាប់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⑤ បន្តពត់ពី 20 វិនាទីទៅ 30 វិនាទី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⑥ ពេលបត់សាច់ដុំមកវិញ ត្រូវចាប់អារម្មណ៍បត់មកវិញយឺតៗសន្សឹមៗ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⑦ ក្នុងការហាត់ប្រាណពត់ខ្លួនម្តង ត្រូវពត់ពី 1 លើកទៅត្រឹម 3 លើក</a:t>
            </a:r>
          </a:p>
          <a:p>
            <a:pPr marL="266700" indent="-266700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88640"/>
            <a:ext cx="7287716" cy="780256"/>
          </a:xfrm>
          <a:prstGeom prst="rect">
            <a:avLst/>
          </a:prstGeom>
          <a:noFill/>
          <a:ln w="19050">
            <a:noFill/>
          </a:ln>
        </p:spPr>
        <p:txBody>
          <a:bodyPr rtlCol="0"/>
          <a:lstStyle/>
          <a:p>
            <a:pPr marL="1588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b="1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【លំហាត់ប្រាណបង្ការឈឺចង្កេះ】</a:t>
            </a:r>
            <a:endParaRPr lang="ja-JP" altLang="en-US" b="1" dirty="0">
              <a:solidFill>
                <a:srgbClr val="0000CC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18415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សូមលំហាត់ប្រាណបង្ការឈឺចង្កេះដែលផ្តោតលើការហាត់ប្រាណពត់ខ្លួន។</a:t>
            </a: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chemeClr val="accent1">
                  <a:lumMod val="50000"/>
                </a:schemeClr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356372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m" dirty="0">
                <a:solidFill>
                  <a:srgbClr val="0000CC"/>
                </a:solidFill>
              </a:rPr>
              <a:t>【របៀបហាត់ប្រាណពត់ខ្លួនដែលមានប្រសិទ្ធភាព】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pic>
        <p:nvPicPr>
          <p:cNvPr id="7" name="Picture 11" descr="C:\Users\mhu\SkyDrive\01厚労省委託C\未熟練\参考資料\ストレッチScolor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797" y="1446139"/>
            <a:ext cx="1565459" cy="169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Users\mhu\SkyDrive\01厚労省委託C\未熟練\参考資料\ストレッチScolor_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4660" y="1052736"/>
            <a:ext cx="1502561" cy="208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User07.PC007\OneDrive\01厚労省委託C\未熟練\参考資料\腰痛ストレッチcol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9269" y="836712"/>
            <a:ext cx="242112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907704" y="3162454"/>
            <a:ext cx="5867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m" sz="1600" b="1" dirty="0">
                <a:latin typeface="Khmer UI" panose="020B0502040204020203" pitchFamily="34" charset="0"/>
                <a:cs typeface="Khmer UI" panose="020B0502040204020203" pitchFamily="34" charset="0"/>
              </a:rPr>
              <a:t>(រូបទី1)　　　　</a:t>
            </a:r>
            <a:r>
              <a:rPr lang="en-US" sz="1600" b="1" dirty="0">
                <a:latin typeface="Khmer UI" panose="020B0502040204020203" pitchFamily="34" charset="0"/>
                <a:cs typeface="Khmer UI" panose="020B0502040204020203" pitchFamily="34" charset="0"/>
              </a:rPr>
              <a:t>      </a:t>
            </a:r>
            <a:r>
              <a:rPr lang="km" sz="1600" b="1" dirty="0">
                <a:latin typeface="Khmer UI" panose="020B0502040204020203" pitchFamily="34" charset="0"/>
                <a:cs typeface="Khmer UI" panose="020B0502040204020203" pitchFamily="34" charset="0"/>
              </a:rPr>
              <a:t>　　(រូបទី2)　　　　　　</a:t>
            </a:r>
            <a:r>
              <a:rPr lang="en-US" sz="1600" b="1" dirty="0">
                <a:latin typeface="Khmer UI" panose="020B0502040204020203" pitchFamily="34" charset="0"/>
                <a:cs typeface="Khmer UI" panose="020B0502040204020203" pitchFamily="34" charset="0"/>
              </a:rPr>
              <a:t>     </a:t>
            </a:r>
            <a:r>
              <a:rPr lang="km" sz="1600" b="1" dirty="0">
                <a:latin typeface="Khmer UI" panose="020B0502040204020203" pitchFamily="34" charset="0"/>
                <a:cs typeface="Khmer UI" panose="020B0502040204020203" pitchFamily="34" charset="0"/>
              </a:rPr>
              <a:t>　　(រូបទី3)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3374504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 rtl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0686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395536" y="1151365"/>
            <a:ext cx="8519949" cy="2925707"/>
            <a:chOff x="467544" y="858467"/>
            <a:chExt cx="8136904" cy="4112441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rtlCol="0" anchor="ctr"/>
            <a:lstStyle/>
            <a:p>
              <a:pPr algn="just" rtl="0">
                <a:lnSpc>
                  <a:spcPct val="150000"/>
                </a:lnSpc>
                <a:spcBef>
                  <a:spcPts val="600"/>
                </a:spcBef>
              </a:pPr>
              <a:r>
                <a:rPr lang="km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សូមអនុវត្តចំណុចសំខាន់នៃសុវត្ថិភាពដូចតទៅនេះដោយគិតដល់គ្រោះថ្នាក់ការងារក្នុងវិស័យផលិតកម្ម។</a:t>
              </a:r>
              <a:endParaRPr lang="en-US" altLang="ja-JP" sz="160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858467"/>
              <a:ext cx="8136904" cy="41124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/>
            <a:lstStyle/>
            <a:p>
              <a:pPr rtl="0">
                <a:lnSpc>
                  <a:spcPct val="125000"/>
                </a:lnSpc>
                <a:defRPr/>
              </a:pPr>
              <a:r>
                <a:rPr lang="km" sz="1600" dirty="0">
                  <a:solidFill>
                    <a:srgbClr val="C00000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■ ហាមលោតចុះពីតួផ្ទុកអីវ៉ាន់នៃរថយន្តដឹកទំនិញ កៅអីអ្នកបើកបរ!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・បើមានឧបករណ៍ឡើងចុះ ត្រូវប្រើប្រាស់កុំខាន។</a:t>
              </a:r>
            </a:p>
            <a:p>
              <a:pPr rtl="0">
                <a:lnSpc>
                  <a:spcPct val="125000"/>
                </a:lnSpc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　・បើគ្មានទេ ត្រូវឡើងចុះដោយទប់លំនឹង3ចំណុច</a:t>
              </a:r>
            </a:p>
            <a:p>
              <a:pPr rtl="0">
                <a:lnSpc>
                  <a:spcPct val="125000"/>
                </a:lnSpc>
                <a:spcBef>
                  <a:spcPts val="600"/>
                </a:spcBef>
                <a:defRPr/>
              </a:pPr>
              <a:r>
                <a:rPr lang="km" sz="1600" dirty="0">
                  <a:solidFill>
                    <a:srgbClr val="C00000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■ បង្ការគ្រោះថ្នាក់បុកប៉ះដោយពួកគ្រឿងចក្រធន់ធ្ងន់!</a:t>
              </a:r>
            </a:p>
            <a:p>
              <a:pPr marL="357188" indent="-182563" rtl="0">
                <a:lnSpc>
                  <a:spcPct val="125000"/>
                </a:lnSpc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・ក្នុងករណីធ្វើចរាចរណ៍ដោយពួកគ្រឿងចក្រធន់ធ្ងន់ឬឡេវ៉ាទ័រនៅក្នុងទីតាំង ត្រូវគោរពតាមល្បឿនកំណត់ហើយទន្ទឹមនឹងនេះត្រូវប្រយ័ត្ននឹងអ្នកដើរផងដែរ។</a:t>
              </a:r>
            </a:p>
            <a:p>
              <a:pPr marL="357188" indent="-182563" rtl="0">
                <a:lnSpc>
                  <a:spcPct val="125000"/>
                </a:lnSpc>
                <a:defRPr/>
              </a:pP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・ពេលធ្វើដំណើរក្នុងទីតាំង ដើម្បីបង្ការការប៉ះនឹងគ្រឿងចក្រធន់ធ្ងន់ឬឡេវ៉ាទ័រដែលអ្នកដទៃ</a:t>
              </a:r>
              <a:endParaRPr lang="en-US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marL="357188" indent="-182563" rtl="0">
                <a:lnSpc>
                  <a:spcPct val="125000"/>
                </a:lnSpc>
                <a:defRPr/>
              </a:pPr>
              <a:r>
                <a:rPr lang="en-US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  </a:t>
              </a: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បើកបរ ត្រូវដើរនៅផ្លូវសុវត្ថិភាពហើយទន្ទឹមនឹងនេះមិនត្រូវលោតចេញពីខាងក្រោយអីវ៉ាន់</a:t>
              </a:r>
              <a:endParaRPr lang="en-US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marL="357188" indent="-182563" rtl="0">
                <a:lnSpc>
                  <a:spcPct val="125000"/>
                </a:lnSpc>
                <a:defRPr/>
              </a:pPr>
              <a:r>
                <a:rPr lang="en-US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    </a:t>
              </a:r>
              <a:r>
                <a:rPr lang="km" sz="1600" dirty="0">
                  <a:solidFill>
                    <a:prstClr val="black"/>
                  </a:solidFill>
                  <a:latin typeface="Khmer UI" panose="020B0502040204020203" pitchFamily="34" charset="0"/>
                  <a:ea typeface="メイリオ" pitchFamily="50" charset="-128"/>
                  <a:cs typeface="Khmer UI" panose="020B0502040204020203" pitchFamily="34" charset="0"/>
                </a:rPr>
                <a:t>ជាដើមទេ។</a:t>
              </a:r>
            </a:p>
            <a:p>
              <a:pPr rtl="0">
                <a:lnSpc>
                  <a:spcPct val="125000"/>
                </a:lnSpc>
                <a:defRPr/>
              </a:pPr>
              <a:endParaRPr lang="en-US" altLang="ja-JP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>
                <a:lnSpc>
                  <a:spcPct val="125000"/>
                </a:lnSpc>
                <a:defRPr/>
              </a:pPr>
              <a:endParaRPr lang="en-US" altLang="ja-JP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  <a:p>
              <a:pPr rtl="0">
                <a:lnSpc>
                  <a:spcPct val="125000"/>
                </a:lnSpc>
                <a:defRPr/>
              </a:pPr>
              <a:endParaRPr lang="ja-JP" altLang="en-US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404812" y="620688"/>
            <a:ext cx="747955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(5) ចំណុចសំខាន់នៃការការពារគ្រោះថ្នាក់ "បុកប៉ះ" "ត្រូវបានបុកប៉ះ"</a:t>
            </a:r>
            <a:endParaRPr lang="en-US" altLang="ja-JP" b="1" dirty="0">
              <a:solidFill>
                <a:srgbClr val="C00000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6388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 rtl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4848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nzeninfo.mhlw.go.jp/anzen/sai/image/sai13/sai13-962-43-1.gif">
            <a:extLst>
              <a:ext uri="{FF2B5EF4-FFF2-40B4-BE49-F238E27FC236}">
                <a16:creationId xmlns:a16="http://schemas.microsoft.com/office/drawing/2014/main" id="{380C67AD-A127-4B05-8F36-B896C8B2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2127"/>
            <a:ext cx="2240944" cy="16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1EFF93-AD88-4AA4-876B-9FA53EC8572F}"/>
              </a:ext>
            </a:extLst>
          </p:cNvPr>
          <p:cNvSpPr txBox="1"/>
          <p:nvPr/>
        </p:nvSpPr>
        <p:spPr>
          <a:xfrm>
            <a:off x="476672" y="188640"/>
            <a:ext cx="5247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m" dirty="0">
                <a:solidFill>
                  <a:srgbClr val="0000CC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【ឧទាហរណ៍ករណីគ្រោះថ្នាក់បុកប៉ះ ត្រូវបានបុកប៉ះ】</a:t>
            </a:r>
            <a:endParaRPr lang="ja-JP" altLang="en-US" dirty="0">
              <a:solidFill>
                <a:srgbClr val="0000CC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1FE507F-AC41-4B1B-887C-5B8E6B61EB35}"/>
              </a:ext>
            </a:extLst>
          </p:cNvPr>
          <p:cNvSpPr/>
          <p:nvPr/>
        </p:nvSpPr>
        <p:spPr bwMode="auto">
          <a:xfrm>
            <a:off x="421162" y="2060848"/>
            <a:ext cx="5663008" cy="2016224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spcBef>
                <a:spcPts val="600"/>
              </a:spcBef>
              <a:defRPr/>
            </a:pPr>
            <a:r>
              <a:rPr lang="km" sz="160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■ឧទាហរណ៍ករណីទី③-2　</a:t>
            </a:r>
            <a:r>
              <a:rPr lang="km" sz="160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ខណៈកំពុងធ្វើការងារបញ្ចេញសំរាមក្នុងធុងសំរាមដែលផ្ទុកកាកសំណល់ឧស្សាហកម្មចូលក្នុងរថយន្តដឹកទំនិញដោយប្រើម៉ាស៊ីនស្ទូចប្រភេទរថយន្តផ្ទុកទំនិញ គាត់ត្រូវបានគាបដោយធុងសំរាមដែលរអិល។ ក្នុងស្ថានភាពដែលដាក់ផ្នែកម្ខាងនៃធុងសំរាមឈរលើជញ្ជាំងរថយន្ត ពេលដោះខ្សែថ្ពក់2ខ្សែក្នុងចំណោម4ខ្សែ ធុងបានយោលរអិលចូល ហើយបានបុកប៉ះត្រូវគាត់។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840221E-9CFD-4E97-8600-B70083DE35EB}"/>
              </a:ext>
            </a:extLst>
          </p:cNvPr>
          <p:cNvSpPr/>
          <p:nvPr/>
        </p:nvSpPr>
        <p:spPr bwMode="auto">
          <a:xfrm>
            <a:off x="421161" y="692696"/>
            <a:ext cx="5663008" cy="100949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spcBef>
                <a:spcPts val="600"/>
              </a:spcBef>
              <a:defRPr/>
            </a:pPr>
            <a:r>
              <a:rPr lang="km" sz="16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■ឧទាហរណ៍ករណីទី③-1　</a:t>
            </a: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ពេលកំពុងដោះទម្លាក់អីវ៉ាន់ពីដៃនៃគ្រឿងចក្រសំណង់ដែលប្រើក្នុងការងាររុះរើបំបែកដោយម៉ាស៊ីនស្ទូចចល័ត អីវ៉ាន់បានយោលទៅមកហើយគាបជើង។</a:t>
            </a:r>
          </a:p>
        </p:txBody>
      </p:sp>
      <p:pic>
        <p:nvPicPr>
          <p:cNvPr id="5122" name="Picture 2" descr="http://anzeninfo.mhlw.go.jp/anzen/sai/image/sai10-765-43-1.gif">
            <a:extLst>
              <a:ext uri="{FF2B5EF4-FFF2-40B4-BE49-F238E27FC236}">
                <a16:creationId xmlns:a16="http://schemas.microsoft.com/office/drawing/2014/main" id="{9C8659D8-1AF9-4E25-9465-85220742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07" y="2348880"/>
            <a:ext cx="2240942" cy="16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E12D7B7-2128-450F-B336-9651143FF29F}"/>
              </a:ext>
            </a:extLst>
          </p:cNvPr>
          <p:cNvSpPr/>
          <p:nvPr/>
        </p:nvSpPr>
        <p:spPr bwMode="auto">
          <a:xfrm>
            <a:off x="421160" y="4437112"/>
            <a:ext cx="5663008" cy="1921813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marL="266700" indent="-266700" algn="just" rtl="0">
              <a:spcBef>
                <a:spcPts val="600"/>
              </a:spcBef>
              <a:defRPr/>
            </a:pPr>
            <a:r>
              <a:rPr lang="km" sz="1600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■ឧទាហរណ៍ករណីទី③-3　</a:t>
            </a: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ដោយសារម៉ាស៊ីនកិនបំបែកនៃបរិក្ខារកែច្នៃឡើងវិញមានចេញសំឡេងប្លែក អ្នកបញ្ជាបរិក្ខារបានបញ្ឈប់ម៉ាស៊ីនកិនបំបែកហើយត្រួតពិនិត្យនៅក្នុងធុងនៃបរិក្ខារកែច្នៃឡើងវិញ។ អ្នកបើកអេស្កាវ៉ាទ័រផ្សេងទៀតមិនបានចាប់អារម្មណ៍នឹងអ្នកត្រួតពិនិត្យហើយបានដាក់ដៃអេស្កាវ៉ាទ័រចូលទៅក្នុងធុងដើម្បីយកវត្ថុចម្លែកចេញ ហេតុនេះក៏</a:t>
            </a: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បណ្តាល</a:t>
            </a:r>
            <a:endParaRPr lang="en-US" sz="1600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266700" indent="-266700" algn="just" rtl="0">
              <a:spcBef>
                <a:spcPts val="6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  </a:t>
            </a:r>
            <a:r>
              <a:rPr lang="km" sz="1600" dirty="0">
                <a:solidFill>
                  <a:prstClr val="black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ឲ្យបុកប៉ះត្រូវ។</a:t>
            </a:r>
          </a:p>
        </p:txBody>
      </p:sp>
      <p:pic>
        <p:nvPicPr>
          <p:cNvPr id="5124" name="Picture 4" descr="http://anzeninfo.mhlw.go.jp/anzen/sai/image/sai10-647-43-1.gif">
            <a:extLst>
              <a:ext uri="{FF2B5EF4-FFF2-40B4-BE49-F238E27FC236}">
                <a16:creationId xmlns:a16="http://schemas.microsoft.com/office/drawing/2014/main" id="{E6D633B8-5062-4188-9BFC-E4BA0A84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505" y="4509120"/>
            <a:ext cx="2240943" cy="16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374504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pPr algn="ctr" rtl="0"/>
              <a:t>24</a:t>
            </a:fld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79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39552" y="1424608"/>
            <a:ext cx="8045648" cy="2580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 rtlCol="0"/>
          <a:lstStyle/>
          <a:p>
            <a:pPr marL="92075" rtl="0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m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① ចំពោះស្ថានភាពខុសប្រក្រតី ដំបូងសូមពិនិត្យថាតើអ្វីកំពុងកើតឡើង។</a:t>
            </a:r>
          </a:p>
          <a:p>
            <a:pPr marL="92075" rtl="0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m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② សូមស្រែកខ្លាំងៗប្រាប់អ្នកទទួលខុសត្រូវឬមិត្តរួមការងារដែលនៅជុំវិញ។</a:t>
            </a:r>
            <a:endParaRPr lang="en-US" altLang="ja-JP" b="1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92075" rtl="0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m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③ សូមបញ្ឈប់គ្រឿងចក្រដោយប៊ូតុងបញ្ឈប់ក្នុងពេលអាសន្នតាមការចាំបាច់។</a:t>
            </a:r>
          </a:p>
          <a:p>
            <a:pPr marL="92075" rtl="0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m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④ សូមចាត់វិធានការសមស្របដោយសហការជាមួយមិត្តរួមការងារក្រោមការ</a:t>
            </a:r>
            <a:endParaRPr lang="en-US" b="1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92075" rtl="0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  </a:t>
            </a:r>
            <a:r>
              <a:rPr lang="km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ណែនាំរបស់អ្នកទទួលខុសត្រូវ។</a:t>
            </a:r>
            <a:endParaRPr lang="en-US" altLang="ja-JP" b="1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92075" rtl="0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m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⑤ កុំធ្វើសកម្មភាពតាមតែចិត្តឯងតែម្នាក់ឯង។</a:t>
            </a:r>
          </a:p>
          <a:p>
            <a:pPr marL="92075" rtl="0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ja-JP" altLang="en-US" b="1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rt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76250" y="260648"/>
            <a:ext cx="8200206" cy="63878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 rtl="0">
              <a:lnSpc>
                <a:spcPct val="125000"/>
              </a:lnSpc>
            </a:pPr>
            <a:r>
              <a:rPr lang="km" sz="1900" b="1" dirty="0">
                <a:solidFill>
                  <a:schemeClr val="bg1"/>
                </a:solidFill>
                <a:latin typeface="Khmer UI" panose="020B0502040204020203" pitchFamily="34" charset="0"/>
                <a:ea typeface="ＭＳ ゴシック" pitchFamily="49" charset="-128"/>
                <a:cs typeface="Khmer UI" panose="020B0502040204020203" pitchFamily="34" charset="0"/>
              </a:rPr>
              <a:t>ចំណុចសំខាន់ទី7　បើស្ថានភាពខុសប្រក្រតីឬគ្រោះថ្នាក់ការងារបានកើតឡើង!</a:t>
            </a:r>
            <a:endParaRPr lang="ja-JP" altLang="en-US" sz="1900" b="1" dirty="0">
              <a:solidFill>
                <a:schemeClr val="bg1"/>
              </a:solidFill>
              <a:latin typeface="Khmer UI" panose="020B0502040204020203" pitchFamily="34" charset="0"/>
              <a:ea typeface="ＭＳ ゴシック" pitchFamily="49" charset="-128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800" y="899428"/>
            <a:ext cx="458926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(1) បើឃើញមាន "ស្ថានភាពខុសប្រក្រតី" !</a:t>
            </a:r>
            <a:endParaRPr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9552" y="4437112"/>
            <a:ext cx="3403798" cy="2100575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rtl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km" b="1" dirty="0">
                <a:solidFill>
                  <a:srgbClr val="FF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【សូមផ្តល់ដំណឹង!】</a:t>
            </a: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បើចាប់អារម្មណ៍ថាគ្រឿងចក្រឬបរិក្ខារមានស្ថានភាពដែលមាន</a:t>
            </a:r>
            <a:endParaRPr lang="en-US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គ្រោះថ្នាក់ប្លែកពីរាល់ដង សូមផ្តល់</a:t>
            </a:r>
            <a:endParaRPr lang="en-US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92075" algn="just" rtl="0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ដំណឹងទៅមេក្រុមឬអ្នកទទួលខុសត្រូវរបស់ខាងអ្នកបញ្ចេញចោលកាកសំណល់ជាដើម!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BEFAAD7-EA3B-4E30-BE23-06FE32FCA2A4}"/>
              </a:ext>
            </a:extLst>
          </p:cNvPr>
          <p:cNvSpPr/>
          <p:nvPr/>
        </p:nvSpPr>
        <p:spPr>
          <a:xfrm>
            <a:off x="4788024" y="4746179"/>
            <a:ext cx="3475806" cy="1042593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 rtl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km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ជាគោលគឺ...</a:t>
            </a:r>
            <a:endParaRPr lang="en-US" altLang="ja-JP" b="1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km" b="1" dirty="0">
                <a:solidFill>
                  <a:srgbClr val="FF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បញ្ឈប់! ហៅ! រង់ចាំ!</a:t>
            </a: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BB72D62-4FED-46C5-B01F-E733119FF9E2}"/>
              </a:ext>
            </a:extLst>
          </p:cNvPr>
          <p:cNvSpPr/>
          <p:nvPr/>
        </p:nvSpPr>
        <p:spPr>
          <a:xfrm>
            <a:off x="4067944" y="4941168"/>
            <a:ext cx="648072" cy="708248"/>
          </a:xfrm>
          <a:prstGeom prst="right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3491880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pPr algn="ctr" rtl="0"/>
              <a:t>25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36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39552" y="801114"/>
            <a:ext cx="8208912" cy="28439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 rtlCol="0"/>
          <a:lstStyle/>
          <a:p>
            <a:pPr marL="92075" rtl="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m" sz="1500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① បញ្ឈប់គ្រឿងចក្រ បិទកុងតាក់ដើម។　</a:t>
            </a:r>
            <a:r>
              <a:rPr lang="km" sz="1500" b="1" dirty="0">
                <a:solidFill>
                  <a:srgbClr val="FF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បញ្ឈប់!</a:t>
            </a:r>
          </a:p>
          <a:p>
            <a:pPr marL="92075" rtl="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m" sz="1500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② សូមស្រែកខ្លាំងប្រាប់ពីភាពប្រក្រតីនេះដល់អ្នកទទួលខុសត្រូវឬមិត្តរួមការងារដែលនៅជុំវិញ។　</a:t>
            </a:r>
            <a:r>
              <a:rPr lang="en-US" sz="1500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</a:t>
            </a:r>
          </a:p>
          <a:p>
            <a:pPr marL="92075" rtl="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FF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  </a:t>
            </a:r>
            <a:r>
              <a:rPr lang="km" sz="1500" b="1" dirty="0">
                <a:solidFill>
                  <a:srgbClr val="FF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ហៅ!</a:t>
            </a:r>
            <a:endParaRPr lang="en-US" altLang="ja-JP" sz="1500" b="1" dirty="0">
              <a:solidFill>
                <a:srgbClr val="FF0000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92075" rtl="0">
              <a:lnSpc>
                <a:spcPct val="125000"/>
              </a:lnSpc>
              <a:spcBef>
                <a:spcPts val="300"/>
              </a:spcBef>
              <a:defRPr/>
            </a:pPr>
            <a:r>
              <a:rPr lang="km" sz="1500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③ ធ្វើតាមការណែនាំរបស់អ្នកទទួលខុសត្រូវ។　　</a:t>
            </a:r>
            <a:r>
              <a:rPr lang="km" sz="1500" b="1" dirty="0">
                <a:solidFill>
                  <a:srgbClr val="FF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រង់ចាំ!</a:t>
            </a:r>
            <a:endParaRPr lang="en-US" altLang="ja-JP" sz="1500" b="1" dirty="0">
              <a:solidFill>
                <a:srgbClr val="FF0000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92075" rtl="0">
              <a:lnSpc>
                <a:spcPct val="125000"/>
              </a:lnSpc>
              <a:defRPr/>
            </a:pPr>
            <a:r>
              <a:rPr lang="km" sz="1500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 </a:t>
            </a:r>
            <a:r>
              <a:rPr lang="km" sz="15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→　កុំធ្វើសកម្មភាពតាមតែចិត្តឯងតែម្នាក់ឯង។</a:t>
            </a:r>
            <a:endParaRPr lang="en-US" altLang="ja-JP" sz="15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92075" rtl="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m" sz="1500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④ ពេលធ្វើការងារ ចាត់វិធានការការពារការចាប់ផ្តើមដំណើរការដោយចៃដន្យ!</a:t>
            </a:r>
            <a:endParaRPr lang="en-US" altLang="ja-JP" sz="1500" b="1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92075" rtl="0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km" sz="15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・ ចាក់សោប៊ូតុងដើមកុំឲ្យអាចចាប់ផ្តើមដំណើរការបាន។</a:t>
            </a:r>
            <a:endParaRPr lang="en-US" altLang="ja-JP" sz="15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92075" rtl="0" fontAlgn="auto">
              <a:lnSpc>
                <a:spcPct val="125000"/>
              </a:lnSpc>
              <a:spcAft>
                <a:spcPts val="0"/>
              </a:spcAft>
              <a:defRPr/>
            </a:pPr>
            <a:r>
              <a:rPr lang="km" sz="15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・ បង្ហាញ សរសេរបង្ហាញថាកំពុងធ្វើការងារដើម្បីកុំឲ្យអ្នកផ្សេងបើកដំណើរការ។</a:t>
            </a:r>
          </a:p>
          <a:p>
            <a:pPr marL="92075" rtl="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m" sz="1500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⑤ សរសេរបង្ហាញថា "កំពុងធ្វើការងារ!" នៅកន្លែងធ្វើការងារផងដែរតាមការចាំបាច់!</a:t>
            </a:r>
            <a:endParaRPr lang="en-US" altLang="ja-JP" sz="1500" b="1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3218" y="188640"/>
            <a:ext cx="8925596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(2) ម៉ាស៊ីនបញ្ជូនរំកិលអីវ៉ាន់មានគាបជាប់វត្ថុចម្លែក! ម៉ាស៊ីនកិនបំបែកមាន</a:t>
            </a:r>
            <a:endParaRPr lang="en-US" b="1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rtl="0">
              <a:defRPr/>
            </a:pP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   </a:t>
            </a: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សំឡេងចម្លែកឬក្លិនចម្លែក!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E27781B-066B-4F18-82B5-089539723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81" y="3645024"/>
            <a:ext cx="6933203" cy="288032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374504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pPr algn="ctr" rtl="0"/>
              <a:t>26</a:t>
            </a:fld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06327DE9-E319-4214-BCA4-DAF882A68196}"/>
              </a:ext>
            </a:extLst>
          </p:cNvPr>
          <p:cNvSpPr/>
          <p:nvPr/>
        </p:nvSpPr>
        <p:spPr>
          <a:xfrm>
            <a:off x="1331640" y="3717032"/>
            <a:ext cx="2133600" cy="504056"/>
          </a:xfrm>
          <a:prstGeom prst="wedgeEllipseCallout">
            <a:avLst>
              <a:gd name="adj1" fmla="val 43625"/>
              <a:gd name="adj2" fmla="val 44863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ដៃកាច់បិទបើក</a:t>
            </a:r>
            <a:endParaRPr lang="en-US" sz="14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algn="ctr" rtl="0"/>
            <a:r>
              <a:rPr lang="km" sz="1400" b="1" dirty="0">
                <a:solidFill>
                  <a:srgbClr val="A32827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រង្គីរង្គើ</a:t>
            </a:r>
            <a:endParaRPr lang="zh-CN" altLang="en-US" sz="14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163B2CEE-B712-478D-9B97-428D1301D986}"/>
              </a:ext>
            </a:extLst>
          </p:cNvPr>
          <p:cNvSpPr/>
          <p:nvPr/>
        </p:nvSpPr>
        <p:spPr>
          <a:xfrm>
            <a:off x="1187624" y="4416043"/>
            <a:ext cx="2232248" cy="504056"/>
          </a:xfrm>
          <a:prstGeom prst="wedgeEllipseCallout">
            <a:avLst>
              <a:gd name="adj1" fmla="val 40451"/>
              <a:gd name="adj2" fmla="val -46680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អំពូលក្រហម</a:t>
            </a:r>
            <a:endParaRPr lang="en-US" sz="14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algn="ctr" rtl="0"/>
            <a:r>
              <a:rPr lang="km" sz="14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ចេញភ្លើង</a:t>
            </a:r>
            <a:endParaRPr lang="zh-CN" altLang="en-US" sz="14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E468FA87-D6BE-4FEA-8533-996828159605}"/>
              </a:ext>
            </a:extLst>
          </p:cNvPr>
          <p:cNvSpPr/>
          <p:nvPr/>
        </p:nvSpPr>
        <p:spPr>
          <a:xfrm>
            <a:off x="1259632" y="5432147"/>
            <a:ext cx="1980191" cy="504056"/>
          </a:xfrm>
          <a:prstGeom prst="wedgeEllipseCallout">
            <a:avLst>
              <a:gd name="adj1" fmla="val 38099"/>
              <a:gd name="adj2" fmla="val -52559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អំពូល</a:t>
            </a:r>
            <a:r>
              <a:rPr lang="km" sz="14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លោត</a:t>
            </a:r>
            <a:endParaRPr lang="en-US" sz="14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algn="ctr" rtl="0"/>
            <a:r>
              <a:rPr lang="km" sz="14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ភ្លឹបភ្លែត</a:t>
            </a:r>
            <a:endParaRPr lang="zh-CN" altLang="en-US" sz="14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1342EB10-FDD3-49BC-B444-83DA913EBF08}"/>
              </a:ext>
            </a:extLst>
          </p:cNvPr>
          <p:cNvSpPr/>
          <p:nvPr/>
        </p:nvSpPr>
        <p:spPr>
          <a:xfrm>
            <a:off x="3635896" y="6021287"/>
            <a:ext cx="1782184" cy="421793"/>
          </a:xfrm>
          <a:prstGeom prst="wedgeEllipseCallout">
            <a:avLst>
              <a:gd name="adj1" fmla="val 21947"/>
              <a:gd name="adj2" fmla="val -66372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km" sz="14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អត់មាន○○</a:t>
            </a:r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ទេ</a:t>
            </a:r>
            <a:endParaRPr lang="zh-CN" altLang="en-US" sz="1400" b="1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对话气泡: 椭圆形 9">
            <a:extLst>
              <a:ext uri="{FF2B5EF4-FFF2-40B4-BE49-F238E27FC236}">
                <a16:creationId xmlns:a16="http://schemas.microsoft.com/office/drawing/2014/main" id="{8DE948DD-60B2-443F-8F04-7A1E62AFDBCD}"/>
              </a:ext>
            </a:extLst>
          </p:cNvPr>
          <p:cNvSpPr/>
          <p:nvPr/>
        </p:nvSpPr>
        <p:spPr>
          <a:xfrm>
            <a:off x="4355976" y="3722159"/>
            <a:ext cx="1800202" cy="421793"/>
          </a:xfrm>
          <a:prstGeom prst="wedgeEllipseCallout">
            <a:avLst>
              <a:gd name="adj1" fmla="val -9587"/>
              <a:gd name="adj2" fmla="val 65716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មាន</a:t>
            </a:r>
            <a:r>
              <a:rPr lang="km" sz="14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ក្លិន</a:t>
            </a:r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ចម្លែក</a:t>
            </a:r>
            <a:endParaRPr lang="zh-CN" altLang="en-US" sz="14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对话气泡: 椭圆形 12">
            <a:extLst>
              <a:ext uri="{FF2B5EF4-FFF2-40B4-BE49-F238E27FC236}">
                <a16:creationId xmlns:a16="http://schemas.microsoft.com/office/drawing/2014/main" id="{A2631A77-DFA3-4E2E-A0C2-D5556F3799BF}"/>
              </a:ext>
            </a:extLst>
          </p:cNvPr>
          <p:cNvSpPr/>
          <p:nvPr/>
        </p:nvSpPr>
        <p:spPr>
          <a:xfrm>
            <a:off x="5652120" y="4215960"/>
            <a:ext cx="1800202" cy="421793"/>
          </a:xfrm>
          <a:prstGeom prst="wedgeEllipseCallout">
            <a:avLst>
              <a:gd name="adj1" fmla="val -26518"/>
              <a:gd name="adj2" fmla="val 66720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ឮ</a:t>
            </a:r>
            <a:r>
              <a:rPr lang="km" sz="14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សំឡេង</a:t>
            </a:r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ចម្លែក</a:t>
            </a:r>
            <a:endParaRPr lang="zh-CN" altLang="en-US" sz="1400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对话气泡: 椭圆形 13">
            <a:extLst>
              <a:ext uri="{FF2B5EF4-FFF2-40B4-BE49-F238E27FC236}">
                <a16:creationId xmlns:a16="http://schemas.microsoft.com/office/drawing/2014/main" id="{065053B8-AF50-4827-9216-E94DA3305420}"/>
              </a:ext>
            </a:extLst>
          </p:cNvPr>
          <p:cNvSpPr/>
          <p:nvPr/>
        </p:nvSpPr>
        <p:spPr>
          <a:xfrm>
            <a:off x="5743484" y="5002922"/>
            <a:ext cx="2285698" cy="504056"/>
          </a:xfrm>
          <a:prstGeom prst="wedgeEllipseCallout">
            <a:avLst>
              <a:gd name="adj1" fmla="val -42168"/>
              <a:gd name="adj2" fmla="val -44163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អំពូលខៀវ</a:t>
            </a:r>
            <a:r>
              <a:rPr lang="km" sz="14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រលត់</a:t>
            </a:r>
            <a:endParaRPr lang="zh-CN" altLang="en-US" sz="1400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对话气泡: 椭圆形 14">
            <a:extLst>
              <a:ext uri="{FF2B5EF4-FFF2-40B4-BE49-F238E27FC236}">
                <a16:creationId xmlns:a16="http://schemas.microsoft.com/office/drawing/2014/main" id="{C96CD92F-0D8D-4EAF-86BB-17962FEC8F77}"/>
              </a:ext>
            </a:extLst>
          </p:cNvPr>
          <p:cNvSpPr/>
          <p:nvPr/>
        </p:nvSpPr>
        <p:spPr>
          <a:xfrm>
            <a:off x="6012160" y="5721073"/>
            <a:ext cx="1603514" cy="421793"/>
          </a:xfrm>
          <a:prstGeom prst="wedgeEllipseCallout">
            <a:avLst>
              <a:gd name="adj1" fmla="val -44252"/>
              <a:gd name="adj2" fmla="val -55332"/>
            </a:avLst>
          </a:prstGeom>
          <a:solidFill>
            <a:schemeClr val="bg1"/>
          </a:solidFill>
          <a:ln w="12700">
            <a:solidFill>
              <a:srgbClr val="2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ពេលប៉ះទៅ</a:t>
            </a:r>
            <a:r>
              <a:rPr lang="km" sz="1400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ក្តៅ</a:t>
            </a:r>
            <a:endParaRPr lang="zh-CN" altLang="en-US" sz="1400" dirty="0">
              <a:solidFill>
                <a:srgbClr val="C0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38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26960" y="744514"/>
            <a:ext cx="8149496" cy="26844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tIns="108000" rIns="72000" rtlCol="0"/>
          <a:lstStyle/>
          <a:p>
            <a:pPr marL="92075" algn="just" rtl="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m" b="1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&lt;រថយន្តដឹកទំនិញ គ្រឿងចក្រធន់ធ្ងន់ ឡេវ៉ាទ័រដែលឈប់ស្ងៀមស្រាប់តែធ្វើចលនា&gt;</a:t>
            </a:r>
            <a:endParaRPr lang="en-US" altLang="ja-JP" b="1" dirty="0">
              <a:solidFill>
                <a:srgbClr val="0000CC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92075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FF0000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92075" algn="just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km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① កុំព្យាយាមបញ្ឈប់ទាំងបង្ខំ ត្រូវ "គេចចេញ!"</a:t>
            </a:r>
          </a:p>
          <a:p>
            <a:pPr marL="92075" rtl="0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m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② ស្រែកខ្លាំងៗប្រាប់អ្នកជុំវិញផងដែរថា "គេចចេញ!"</a:t>
            </a:r>
          </a:p>
          <a:p>
            <a:pPr marL="92075" rtl="0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km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③ រៀនអំពី "ការគេចចេញ" នៅក្នុងការបណ្តុះបណ្តាលសុវត្ថិភាពអនាម័យជា</a:t>
            </a:r>
            <a:endParaRPr lang="en-US" b="1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92075" rtl="0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  </a:t>
            </a:r>
            <a:r>
              <a:rPr lang="km" b="1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ប្រចាំថ្ងៃ។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5364088" y="4790326"/>
            <a:ext cx="1008112" cy="443849"/>
          </a:xfrm>
          <a:prstGeom prst="wedgeEllipseCallout">
            <a:avLst>
              <a:gd name="adj1" fmla="val 37202"/>
              <a:gd name="adj2" fmla="val 7782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5400" rIns="0" bIns="0" rtlCol="0" anchor="ctr"/>
          <a:lstStyle/>
          <a:p>
            <a:pPr algn="ctr" rtl="0"/>
            <a:r>
              <a:rPr lang="km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គេចចេញ!</a:t>
            </a:r>
            <a:endParaRPr lang="ja-JP" altLang="en-US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060848" y="1412776"/>
            <a:ext cx="432048" cy="144016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36912" y="1268760"/>
            <a:ext cx="402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(កម្លាំងមនុស្សមិនអាចបញ្ឈប់បានទេ!)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043E20-32DD-417E-A730-484D00EBA453}"/>
              </a:ext>
            </a:extLst>
          </p:cNvPr>
          <p:cNvSpPr txBox="1"/>
          <p:nvPr/>
        </p:nvSpPr>
        <p:spPr>
          <a:xfrm>
            <a:off x="395536" y="188640"/>
            <a:ext cx="864096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(3)　បើរថយន្តដឹកទំនិញ គ្រឿងចក្រធន់ធ្ងន់ ឡេវ៉ាទ័រដែលឈប់ស្ងៀមស្រាប់តែ</a:t>
            </a:r>
            <a:endParaRPr lang="en-US" b="1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rtl="0">
              <a:defRPr/>
            </a:pPr>
            <a:r>
              <a:rPr lang="en-US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      </a:t>
            </a: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ធ្វើចលនា...</a:t>
            </a:r>
            <a:endParaRPr lang="ja-JP" altLang="en-US" b="1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pic>
        <p:nvPicPr>
          <p:cNvPr id="1026" name="Picture 2" descr="http://anzeninfo.mhlw.go.jp/anzen/sai/image/sai10-439-43-1.gif">
            <a:extLst>
              <a:ext uri="{FF2B5EF4-FFF2-40B4-BE49-F238E27FC236}">
                <a16:creationId xmlns:a16="http://schemas.microsoft.com/office/drawing/2014/main" id="{73D58D37-29FC-4E39-B40A-4C725850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3489631" cy="24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19872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pPr algn="ctr" rtl="0"/>
              <a:t>27</a:t>
            </a:fld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00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1D2E937-9DED-4513-A91F-07C0AC3E2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98" y="476672"/>
            <a:ext cx="2688298" cy="2016224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662533" y="2564904"/>
            <a:ext cx="7797899" cy="3744416"/>
          </a:xfrm>
          <a:prstGeom prst="roundRect">
            <a:avLst>
              <a:gd name="adj" fmla="val 568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92138" y="980728"/>
            <a:ext cx="6140102" cy="1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72000" rtlCol="0" anchor="ctr"/>
          <a:lstStyle/>
          <a:p>
            <a:pPr algn="just" rtl="0">
              <a:lnSpc>
                <a:spcPct val="125000"/>
              </a:lnSpc>
              <a:spcBef>
                <a:spcPts val="600"/>
              </a:spcBef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ទោះបីកន្លែងការងារដែលគិតថាមានសុវត្ថិភាពក៏ដោយ ក៏មិនអាច</a:t>
            </a:r>
            <a:endParaRPr lang="en-US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 rtl="0">
              <a:lnSpc>
                <a:spcPct val="125000"/>
              </a:lnSpc>
              <a:spcBef>
                <a:spcPts val="600"/>
              </a:spcBef>
            </a:pPr>
            <a:r>
              <a:rPr lang="en-US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 </a:t>
            </a: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ធ្វើឲ្យលទ្ធភាពនៃការកើតមានគ្រោះថ្នាក់ទៅជាសូន្យបានដែរ។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 rtl="0">
              <a:lnSpc>
                <a:spcPct val="125000"/>
              </a:lnSpc>
            </a:pP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　បើគ្រោះថ្នាក់ការងារបានកើតឡើងដោយប្រការណាមួយ </a:t>
            </a:r>
            <a:endParaRPr lang="en-US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algn="just" rtl="0">
              <a:lnSpc>
                <a:spcPct val="125000"/>
              </a:lnSpc>
            </a:pPr>
            <a:r>
              <a:rPr lang="en-US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 </a:t>
            </a:r>
            <a:r>
              <a:rPr lang="km" sz="16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សូមធ្វើការឆ្លើយតបដូចតទៅនេះ។</a:t>
            </a:r>
            <a:endParaRPr lang="en-US" altLang="ja-JP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100683" y="2276872"/>
            <a:ext cx="3434636" cy="4928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b="1" dirty="0">
                <a:latin typeface="Khmer UI" panose="020B0502040204020203" pitchFamily="34" charset="0"/>
                <a:cs typeface="Khmer UI" panose="020B0502040204020203" pitchFamily="34" charset="0"/>
              </a:rPr>
              <a:t>ការឆ្លើយតបពេលកើតមានគ្រោះថ្នាក់ការងារ(ឧទាហរណ៍)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83768" y="3068960"/>
            <a:ext cx="5339206" cy="10479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ដំបូង ស្ងប់អារម្មណ៍!　　　</a:t>
            </a: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marL="266700" indent="-266700"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　・ កុំរត់ទៅជិតទាំងតក់ក្រហល់នាំឲ្យកើតគ្រោះថ្នាក់បន្ថែម</a:t>
            </a:r>
            <a:endParaRPr lang="en-US" altLang="ja-JP" sz="1600" dirty="0">
              <a:solidFill>
                <a:schemeClr val="tx1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marL="266700" indent="-266700" algn="just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　・ស្រែកខ្លាំងៗផ្តល់ដំណឹង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473154" y="4411499"/>
            <a:ext cx="5339206" cy="16817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/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　</a:t>
            </a: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ការជួយសង្គ្រោះជនរងគ្រោះ!</a:t>
            </a: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　ទាក់ទងទៅថ្នាក់លើ(អ្នកទទួលខុសត្រូវ)!</a:t>
            </a:r>
          </a:p>
          <a:p>
            <a:pPr marL="403225" indent="-403225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　・ផ្តល់ជំនួយជាដើមផងដែរបើអ្នកទទួលខុសត្រូវប្រាប់ឲ្យធ្វើ</a:t>
            </a:r>
            <a:endParaRPr lang="en-US" altLang="ja-JP" sz="1600" dirty="0">
              <a:solidFill>
                <a:schemeClr val="tx1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marL="403225" indent="-403225"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　　(បញ្ជូនជនរងគ្រោះទៅមន្ទីរពេទ្យជាដើម)</a:t>
            </a:r>
          </a:p>
          <a:p>
            <a:pPr algn="just" rtl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　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903546" y="4699843"/>
            <a:ext cx="1652230" cy="4573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b="1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ការឆ្លើយតបនៅទីតាំង</a:t>
            </a:r>
          </a:p>
        </p:txBody>
      </p:sp>
      <p:sp>
        <p:nvSpPr>
          <p:cNvPr id="10" name="爆発 1 9"/>
          <p:cNvSpPr/>
          <p:nvPr/>
        </p:nvSpPr>
        <p:spPr>
          <a:xfrm>
            <a:off x="783294" y="2852936"/>
            <a:ext cx="1844490" cy="1303224"/>
          </a:xfrm>
          <a:prstGeom prst="irregularSeal1">
            <a:avLst/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b="1" dirty="0">
                <a:latin typeface="Khmer UI" panose="020B0502040204020203" pitchFamily="34" charset="0"/>
                <a:cs typeface="Khmer UI" panose="020B0502040204020203" pitchFamily="34" charset="0"/>
              </a:rPr>
              <a:t>គ្រោះថ្នាក់ការងារ</a:t>
            </a:r>
            <a:endParaRPr lang="en-US" altLang="ja-JP" sz="1600" b="1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m" sz="1600" b="1" dirty="0">
                <a:latin typeface="Khmer UI" panose="020B0502040204020203" pitchFamily="34" charset="0"/>
                <a:cs typeface="Khmer UI" panose="020B0502040204020203" pitchFamily="34" charset="0"/>
              </a:rPr>
              <a:t>កើតឡើង</a:t>
            </a:r>
          </a:p>
        </p:txBody>
      </p:sp>
      <p:sp>
        <p:nvSpPr>
          <p:cNvPr id="11" name="下矢印 10"/>
          <p:cNvSpPr/>
          <p:nvPr/>
        </p:nvSpPr>
        <p:spPr>
          <a:xfrm>
            <a:off x="1463104" y="4221088"/>
            <a:ext cx="444600" cy="353002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479" y="395372"/>
            <a:ext cx="609475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latin typeface="Khmer UI" panose="020B0502040204020203" pitchFamily="34" charset="0"/>
                <a:cs typeface="Khmer UI" panose="020B0502040204020203" pitchFamily="34" charset="0"/>
              </a:rPr>
              <a:t>(4) </a:t>
            </a:r>
            <a:r>
              <a:rPr dirty="0" err="1">
                <a:latin typeface="Khmer UI" panose="020B0502040204020203" pitchFamily="34" charset="0"/>
                <a:cs typeface="Khmer UI" panose="020B0502040204020203" pitchFamily="34" charset="0"/>
              </a:rPr>
              <a:t>បើគ្រោះថ្នាក់ការងារបានកើតឡើង</a:t>
            </a:r>
            <a:r>
              <a:rPr dirty="0">
                <a:latin typeface="Khmer UI" panose="020B0502040204020203" pitchFamily="34" charset="0"/>
                <a:cs typeface="Khmer UI" panose="020B0502040204020203" pitchFamily="34" charset="0"/>
              </a:rPr>
              <a:t>!</a:t>
            </a:r>
            <a:endParaRPr lang="ja-JP" altLang="en-US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90528" y="6381328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Khmer UI" panose="020B0502040204020203" pitchFamily="34" charset="0"/>
                <a:cs typeface="Khmer UI" panose="020B0502040204020203" pitchFamily="34" charset="0"/>
              </a:rPr>
              <a:pPr algn="ctr" rtl="0"/>
              <a:t>28</a:t>
            </a:fld>
            <a:endParaRPr kumimoji="1" lang="ja-JP" altLang="en-US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16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>
            <a:spLocks/>
          </p:cNvSpPr>
          <p:nvPr/>
        </p:nvSpPr>
        <p:spPr>
          <a:xfrm>
            <a:off x="1619672" y="2258690"/>
            <a:ext cx="6101481" cy="1170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txBody>
          <a:bodyPr rtlCol="0" anchor="ctr"/>
          <a:lstStyle/>
          <a:p>
            <a:pPr algn="ctr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m" sz="2400" dirty="0">
                <a:solidFill>
                  <a:srgbClr val="339933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សូមឲ្យមានសុវត្ថិភាព</a:t>
            </a:r>
          </a:p>
        </p:txBody>
      </p:sp>
      <p:sp>
        <p:nvSpPr>
          <p:cNvPr id="4" name="object 15"/>
          <p:cNvSpPr>
            <a:spLocks noChangeAspect="1"/>
          </p:cNvSpPr>
          <p:nvPr/>
        </p:nvSpPr>
        <p:spPr bwMode="auto">
          <a:xfrm>
            <a:off x="5704929" y="1909456"/>
            <a:ext cx="1921784" cy="61872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 rtlCol="0"/>
          <a:lstStyle/>
          <a:p>
            <a:pPr rtl="0"/>
            <a:endParaRPr lang="ja-JP" altLang="en-US" sz="2400">
              <a:latin typeface="Calibri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46512" y="6356350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/>
              <a:pPr algn="ctr" rtl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3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3BBC954-56E3-4E64-9FAB-EF108B016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14" y="1124744"/>
            <a:ext cx="2953474" cy="2238670"/>
          </a:xfrm>
          <a:prstGeom prst="rect">
            <a:avLst/>
          </a:prstGeom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80184" y="37814"/>
            <a:ext cx="8439616" cy="7491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m" sz="2200" b="1" dirty="0">
                <a:solidFill>
                  <a:schemeClr val="bg1"/>
                </a:solidFill>
                <a:latin typeface="Khmer UI" panose="020B0502040204020203" pitchFamily="34" charset="0"/>
                <a:ea typeface="ＭＳ ゴシック" pitchFamily="49" charset="-128"/>
                <a:cs typeface="Khmer UI" panose="020B0502040204020203" pitchFamily="34" charset="0"/>
              </a:rPr>
              <a:t>　ចំណុចសំខាន់ទី1　នៅកន្លែងការងារមានគ្រោះថ្នាក់</a:t>
            </a:r>
            <a:endParaRPr lang="en-US" sz="2200" b="1" dirty="0">
              <a:solidFill>
                <a:schemeClr val="bg1"/>
              </a:solidFill>
              <a:latin typeface="Khmer UI" panose="020B0502040204020203" pitchFamily="34" charset="0"/>
              <a:ea typeface="ＭＳ ゴシック" pitchFamily="49" charset="-128"/>
              <a:cs typeface="Khmer UI" panose="020B0502040204020203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chemeClr val="bg1"/>
                </a:solidFill>
                <a:latin typeface="Khmer UI" panose="020B0502040204020203" pitchFamily="34" charset="0"/>
                <a:ea typeface="ＭＳ ゴシック" pitchFamily="49" charset="-128"/>
                <a:cs typeface="Khmer UI" panose="020B0502040204020203" pitchFamily="34" charset="0"/>
              </a:rPr>
              <a:t>                                               </a:t>
            </a:r>
            <a:r>
              <a:rPr lang="km" sz="2200" b="1" dirty="0">
                <a:solidFill>
                  <a:schemeClr val="bg1"/>
                </a:solidFill>
                <a:latin typeface="Khmer UI" panose="020B0502040204020203" pitchFamily="34" charset="0"/>
                <a:ea typeface="ＭＳ ゴシック" pitchFamily="49" charset="-128"/>
                <a:cs typeface="Khmer UI" panose="020B0502040204020203" pitchFamily="34" charset="0"/>
              </a:rPr>
              <a:t>ច្រើនបែប!</a:t>
            </a:r>
            <a:endParaRPr lang="ja-JP" altLang="en-US" sz="2200" b="1" dirty="0">
              <a:solidFill>
                <a:schemeClr val="bg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正方形/長方形 23"/>
          <p:cNvSpPr>
            <a:spLocks noChangeArrowheads="1"/>
          </p:cNvSpPr>
          <p:nvPr/>
        </p:nvSpPr>
        <p:spPr bwMode="auto">
          <a:xfrm>
            <a:off x="251520" y="1387269"/>
            <a:ext cx="5544616" cy="36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rtlCol="0">
            <a:spAutoFit/>
          </a:bodyPr>
          <a:lstStyle/>
          <a:p>
            <a:pPr marL="361950" indent="-361950" algn="just">
              <a:lnSpc>
                <a:spcPct val="150000"/>
              </a:lnSpc>
              <a:spcBef>
                <a:spcPts val="600"/>
              </a:spcBef>
            </a:pP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1 ការកើតឡើងនៃគ្រោះថ្នាក់ការងារ</a:t>
            </a:r>
            <a:endParaRPr lang="ja-JP" altLang="en-US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16" name="正方形/長方形 40"/>
          <p:cNvSpPr>
            <a:spLocks noChangeArrowheads="1"/>
          </p:cNvSpPr>
          <p:nvPr/>
        </p:nvSpPr>
        <p:spPr bwMode="auto">
          <a:xfrm>
            <a:off x="251520" y="3140968"/>
            <a:ext cx="5400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rtlCol="0">
            <a:spAutoFit/>
          </a:bodyPr>
          <a:lstStyle/>
          <a:p>
            <a:pPr marL="92075" lvl="1" indent="-92075" algn="just">
              <a:spcBef>
                <a:spcPts val="600"/>
              </a:spcBef>
            </a:pP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2 មូលហេតុនៃការកើតឡើងនៃគ្រោះថ្នាក់</a:t>
            </a:r>
            <a:endParaRPr lang="ja-JP" altLang="en-US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51520" y="4653136"/>
            <a:ext cx="5904656" cy="311047"/>
          </a:xfrm>
          <a:prstGeom prst="rect">
            <a:avLst/>
          </a:prstGeom>
        </p:spPr>
        <p:txBody>
          <a:bodyPr tIns="0" bIns="0" rtlCol="0">
            <a:spAutoFit/>
          </a:bodyPr>
          <a:lstStyle/>
          <a:p>
            <a:pPr marL="92075" indent="-92075" algn="just">
              <a:lnSpc>
                <a:spcPct val="125000"/>
              </a:lnSpc>
              <a:defRPr/>
            </a:pP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3 ដើម្បីការធ្វើការងារដោយសុវត្ថិភាព</a:t>
            </a:r>
            <a:endParaRPr lang="en-US" altLang="ja-JP" sz="16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841620"/>
            <a:ext cx="8396272" cy="58477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>
            <a:spAutoFit/>
          </a:bodyPr>
          <a:lstStyle/>
          <a:p>
            <a:pPr marL="92075">
              <a:defRPr/>
            </a:pPr>
            <a:r>
              <a:rPr lang="km" sz="1600" b="1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【ឧទាហរណ៍ករណីគ្រោះថ្នាក់ទី1】ពេលកំពុងធ្វើការងាររើសសម្រាំងកាកសំណល់ឧស្សាហកម្ម</a:t>
            </a:r>
            <a:endParaRPr lang="en-US" sz="1600" b="1" dirty="0">
              <a:solidFill>
                <a:srgbClr val="0000CC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92075">
              <a:defRPr/>
            </a:pPr>
            <a:r>
              <a:rPr lang="en-US" sz="1600" b="1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            </a:t>
            </a:r>
            <a:r>
              <a:rPr lang="km" sz="1600" b="1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ត្រូវបានអេស្កាវ៉ាទ័រកៀរបណ្តាលឲ្យស្លាប់!</a:t>
            </a:r>
          </a:p>
        </p:txBody>
      </p:sp>
      <p:sp>
        <p:nvSpPr>
          <p:cNvPr id="11" name="正方形/長方形 23">
            <a:extLst>
              <a:ext uri="{FF2B5EF4-FFF2-40B4-BE49-F238E27FC236}">
                <a16:creationId xmlns:a16="http://schemas.microsoft.com/office/drawing/2014/main" id="{6FE30880-97BB-44CE-A97E-D9C593EDA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801036"/>
            <a:ext cx="5616624" cy="124649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61950" indent="-269875" algn="just">
              <a:lnSpc>
                <a:spcPts val="1800"/>
              </a:lnSpc>
            </a:pPr>
            <a:r>
              <a:rPr lang="km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①ជនរងគ្រោះC កំពុងធ្វើការងាររើសសម្រាំងនៅកន្លែងគំនរគ្រឿងលោហៈ។</a:t>
            </a:r>
          </a:p>
          <a:p>
            <a:pPr marL="361950" indent="-269875" algn="just">
              <a:lnSpc>
                <a:spcPts val="1800"/>
              </a:lnSpc>
            </a:pPr>
            <a:r>
              <a:rPr lang="km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②បុគ្គលAបើកបរអេស្កាវ៉ាទ័រដែលនៅក្បែរកន្លែងគំនរក្នុងបំណងចល័តទៅក្បែរផ្លូវចូលនៃរថយន្តដឹកទំនិញ។</a:t>
            </a:r>
          </a:p>
          <a:p>
            <a:pPr marL="361950" indent="-269875" algn="just">
              <a:lnSpc>
                <a:spcPts val="1800"/>
              </a:lnSpc>
            </a:pPr>
            <a:r>
              <a:rPr lang="km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③ពេលរំកិលទៅមុខប្រហែល2mបន្ទាប់ពីបែរទៅឆ្វេងរួច ក៏បានកៀរបុគ្គលCដែលកំពុងធ្វើការងាររើសសម្រាំងដោយកង់ខាងស្តាំរបស់អេស្កាវ៉ាទ័រ។</a:t>
            </a:r>
          </a:p>
        </p:txBody>
      </p:sp>
      <p:sp>
        <p:nvSpPr>
          <p:cNvPr id="13" name="正方形/長方形 40">
            <a:extLst>
              <a:ext uri="{FF2B5EF4-FFF2-40B4-BE49-F238E27FC236}">
                <a16:creationId xmlns:a16="http://schemas.microsoft.com/office/drawing/2014/main" id="{89AA8EF3-7FC7-4CE1-9480-235E9979B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470761"/>
            <a:ext cx="8280920" cy="11823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algn="just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① មិនបានចាត់វិធានការហាមឃាត់ការចូលទៅកាន់ផ្លូវបើកបររបស់អេស្កាវ៉ាទ័រ។</a:t>
            </a:r>
            <a:endParaRPr lang="en-US" altLang="ja-JP" sz="14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92075" algn="just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② ក៏មិនបានចាត់តាំងឲ្យមានអ្នកផ្តល់សញ្ញានាំផ្លូវ។</a:t>
            </a:r>
          </a:p>
          <a:p>
            <a:pPr marL="92075" algn="just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③ អ្នកបើកអេស្កាវ៉ាទ័រមិនបានពិនិត្យសុវត្ថិភាពនៅជុំវិញមុនពេលបើកបរឲ្យបានគ្រប់គ្រាន់។</a:t>
            </a:r>
          </a:p>
          <a:p>
            <a:pPr marL="92075" algn="just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④ មិនបានបង្កើតផែនការការងារ</a:t>
            </a:r>
          </a:p>
          <a:p>
            <a:pPr marL="92075" algn="just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⑤ មិនបានធ្វើការបណ្តុះបណ្តាលសុវត្ថិភាពអនាម័យដល់អ្នកធ្វើការងារពាក់ព័ន្ធ។</a:t>
            </a:r>
            <a:endParaRPr lang="ja-JP" altLang="en-US" sz="14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B03925FB-4EC4-4FE9-B49E-61B7E90E683A}"/>
              </a:ext>
            </a:extLst>
          </p:cNvPr>
          <p:cNvSpPr/>
          <p:nvPr/>
        </p:nvSpPr>
        <p:spPr>
          <a:xfrm>
            <a:off x="7524328" y="3249470"/>
            <a:ext cx="1330429" cy="395554"/>
          </a:xfrm>
          <a:prstGeom prst="wedgeRectCallout">
            <a:avLst>
              <a:gd name="adj1" fmla="val -86955"/>
              <a:gd name="adj2" fmla="val -6557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" sz="1400" dirty="0">
                <a:solidFill>
                  <a:schemeClr val="tx1"/>
                </a:solidFill>
              </a:rPr>
              <a:t>ជនរងគ្រោះC</a:t>
            </a: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3836FEB-6021-47EF-8824-20270B8BC5B8}"/>
              </a:ext>
            </a:extLst>
          </p:cNvPr>
          <p:cNvSpPr/>
          <p:nvPr/>
        </p:nvSpPr>
        <p:spPr bwMode="auto">
          <a:xfrm>
            <a:off x="467544" y="5013176"/>
            <a:ext cx="8321040" cy="16183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2075" algn="just">
              <a:lnSpc>
                <a:spcPts val="1700"/>
              </a:lnSpc>
              <a:defRPr/>
            </a:pP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① បង្កើតតំបន់ហាមឃាត់ការចូលនៅត្រង់កន្លែងដែលអាចនឹងមានការប៉ះគ្នារវាងអេស្កាវ៉ាទ័រនិង</a:t>
            </a:r>
            <a:endParaRPr lang="en-US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marL="92075" algn="just">
              <a:lnSpc>
                <a:spcPts val="1700"/>
              </a:lnSpc>
              <a:defRPr/>
            </a:pPr>
            <a:r>
              <a:rPr lang="en-US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អ្នកធ្វើការងារ។</a:t>
            </a:r>
            <a:endParaRPr lang="en-US" altLang="ja-JP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marL="92075" algn="just">
              <a:lnSpc>
                <a:spcPts val="1700"/>
              </a:lnSpc>
              <a:defRPr/>
            </a:pP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② ចាត់តាំងឲ្យមានអ្នកផ្តល់សញ្ញានាំផ្លូវធ្វើការណែនាំផ្លូវគ្រឿងចក្រ។</a:t>
            </a:r>
            <a:endParaRPr lang="en-US" altLang="ja-JP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marL="92075" algn="just">
              <a:lnSpc>
                <a:spcPts val="1700"/>
              </a:lnSpc>
              <a:defRPr/>
            </a:pP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③ បណ្តុះបណ្តាលពីការពិនិត្យសុវត្ថិភាពនៅជុំវិញមុនពេលចាប់ផ្តើមបើកបរដល់អ្នកបើកបរអេស្កាវ៉ាទ័រជាដើម។</a:t>
            </a:r>
          </a:p>
          <a:p>
            <a:pPr marL="92075" algn="just">
              <a:lnSpc>
                <a:spcPts val="1700"/>
              </a:lnSpc>
              <a:defRPr/>
            </a:pP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④ បង្កើតផែនការការងារពាក់ព័ន្ធនឹងវិធីសាស្រ្តធ្វើការងារដូចជា ផ្លូវបើកបរ វិធានការហាមចូល </a:t>
            </a:r>
            <a:endParaRPr lang="en-US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marL="92075" algn="just">
              <a:lnSpc>
                <a:spcPts val="1700"/>
              </a:lnSpc>
              <a:defRPr/>
            </a:pPr>
            <a:r>
              <a:rPr lang="en-US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ការចាត់តាំងអ្នកផ្តល់សញ្ញានាំផ្លូវ ការផ្តល់សញ្ញាជាដើម។</a:t>
            </a:r>
            <a:endParaRPr lang="en-US" altLang="ja-JP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marL="92075" algn="just">
              <a:lnSpc>
                <a:spcPts val="1700"/>
              </a:lnSpc>
              <a:defRPr/>
            </a:pP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⑤ បញ្ជ្រាបឲ្យអ្នកធ្វើការងារពាក់ព័ន្ធបានដឹងគ្រប់គ្នានូវខ្លឹមសារនៃផែនការការងារដែលបានបង្កើត។</a:t>
            </a:r>
            <a:endParaRPr lang="en-US" altLang="ja-JP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18520" y="6520259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ea typeface="ＭＳ ゴシック" panose="020B0609070205080204" pitchFamily="49" charset="-128"/>
              </a:rPr>
              <a:pPr algn="ctr"/>
              <a:t>3</a:t>
            </a:fld>
            <a:endParaRPr kumimoji="1" lang="ja-JP" altLang="en-US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891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555536" y="6492875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ea typeface="ＭＳ ゴシック" panose="020B0609070205080204" pitchFamily="49" charset="-128"/>
              </a:rPr>
              <a:pPr algn="ctr"/>
              <a:t>4</a:t>
            </a:fld>
            <a:endParaRPr kumimoji="1" lang="ja-JP" altLang="en-US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4200" y="116632"/>
            <a:ext cx="8396272" cy="65696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tIns="36000" bIns="36000" rtlCol="0">
            <a:spAutoFit/>
          </a:bodyPr>
          <a:lstStyle/>
          <a:p>
            <a:pPr marL="1162050" indent="-1162050">
              <a:lnSpc>
                <a:spcPct val="125000"/>
              </a:lnSpc>
              <a:defRPr/>
            </a:pPr>
            <a:r>
              <a:rPr lang="km" sz="1600" b="1" dirty="0">
                <a:solidFill>
                  <a:srgbClr val="0000CC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【ឧទាហរណ៍ករណីគ្រោះថ្នាក់ទី2】 នៅពេលកំពុងសម្អាតផ្នែកកង់បង្វិលដោយមិនបញ្ឈប់ម៉ាស៊ីនជញ្ជូនរំកិលអីវ៉ាន់បញ្ចូល ត្រូវបានគាបរមួលចូលចាប់ពីដៃស្តាំដល់ម្តុំទ្រូង។</a:t>
            </a:r>
            <a:endParaRPr lang="en-US" altLang="ja-JP" sz="1600" b="1" dirty="0">
              <a:solidFill>
                <a:srgbClr val="0000CC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6" name="正方形/長方形 23"/>
          <p:cNvSpPr>
            <a:spLocks noChangeArrowheads="1"/>
          </p:cNvSpPr>
          <p:nvPr/>
        </p:nvSpPr>
        <p:spPr bwMode="auto">
          <a:xfrm>
            <a:off x="251520" y="836712"/>
            <a:ext cx="5607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rtlCol="0">
            <a:spAutoFit/>
          </a:bodyPr>
          <a:lstStyle/>
          <a:p>
            <a:pPr marL="361950" indent="-361950" algn="just">
              <a:spcBef>
                <a:spcPts val="600"/>
              </a:spcBef>
            </a:pP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1 ការកើតឡើងនៃគ្រោះថ្នាក់ការងារ</a:t>
            </a:r>
            <a:endParaRPr lang="ja-JP" altLang="en-US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7" name="正方形/長方形 40"/>
          <p:cNvSpPr>
            <a:spLocks noChangeArrowheads="1"/>
          </p:cNvSpPr>
          <p:nvPr/>
        </p:nvSpPr>
        <p:spPr bwMode="auto">
          <a:xfrm>
            <a:off x="251520" y="2575937"/>
            <a:ext cx="53285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rtlCol="0">
            <a:spAutoFit/>
          </a:bodyPr>
          <a:lstStyle/>
          <a:p>
            <a:pPr marL="92075" indent="-92075" algn="just">
              <a:spcBef>
                <a:spcPts val="600"/>
              </a:spcBef>
            </a:pP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2 មូលហេតុ​</a:t>
            </a:r>
            <a:endParaRPr lang="ja-JP" altLang="en-US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D8D6D7D-6C42-473B-8791-8580EC9F7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94" y="921199"/>
            <a:ext cx="2501078" cy="2003745"/>
          </a:xfrm>
          <a:prstGeom prst="rect">
            <a:avLst/>
          </a:prstGeom>
        </p:spPr>
      </p:pic>
      <p:sp>
        <p:nvSpPr>
          <p:cNvPr id="11" name="正方形/長方形 23">
            <a:extLst>
              <a:ext uri="{FF2B5EF4-FFF2-40B4-BE49-F238E27FC236}">
                <a16:creationId xmlns:a16="http://schemas.microsoft.com/office/drawing/2014/main" id="{023A6A31-4C2E-493D-8507-A8996CDE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67" y="1125252"/>
            <a:ext cx="5804977" cy="140038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57188" indent="-269875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①</a:t>
            </a:r>
            <a:r>
              <a:rPr lang="en-US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</a:t>
            </a:r>
            <a:r>
              <a:rPr lang="km" sz="14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ប្រើច្រាសដែកដុស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កម្ចាត់កម្ទេចម្សៅម្នាងសិលាដែលជាប់នឹងផ្នែកកង់បង្វិលត្រលប់នៃម៉ាស៊ីនជញ្ជូនរំកិលអីវ៉ាន់បញ្ចូលម៉ាស៊ីនបំបែកកម្ទេចតែម្នាក់ឯង។</a:t>
            </a:r>
            <a:endParaRPr lang="en-US" altLang="ja-JP" sz="14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357188" indent="-269875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②</a:t>
            </a:r>
            <a:r>
              <a:rPr lang="en-US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</a:t>
            </a:r>
            <a:r>
              <a:rPr lang="km" sz="14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ធ្វើការងារដោយមិនបញ្ឈប់ម៉ាស៊ីនជញ្ជូនរំកិលអីវ៉ាន់។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ត្រូវបានគាបរមួលចូលទាំងច្រាសដែកពីដៃស្តាំនៅចន្លោះផ្នែកកង់បង្វិលនិងខ្សែក្រវាត់ម៉ាស៊ីនជញ្ជូនរំកិលអីវ៉ាន់។</a:t>
            </a:r>
          </a:p>
        </p:txBody>
      </p:sp>
      <p:sp>
        <p:nvSpPr>
          <p:cNvPr id="12" name="正方形/長方形 40">
            <a:extLst>
              <a:ext uri="{FF2B5EF4-FFF2-40B4-BE49-F238E27FC236}">
                <a16:creationId xmlns:a16="http://schemas.microsoft.com/office/drawing/2014/main" id="{C745B3DE-6A30-4C6D-818C-25C45C8B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67" y="2852936"/>
            <a:ext cx="8252256" cy="140038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57188" indent="-265113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①</a:t>
            </a:r>
            <a:r>
              <a:rPr lang="en-US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នៅផ្នែកកង់បង្វិលត្រលប់គឺមិនមានរបស់គ្រប រុំព័ទ្ធ ឧបករណ៍ការពារគាបរមួលចូលជាដើមទេ។</a:t>
            </a:r>
          </a:p>
          <a:p>
            <a:pPr marL="357188" indent="-265113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②</a:t>
            </a:r>
            <a:r>
              <a:rPr lang="en-US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ពេលសម្អាតផ្នែកកង់បង្វិលត្រលប់ មិនបានបញ្ឈប់ដំណើរការម៉ាស៊ីនជញ្ជូនរំកិលអីវ៉ាន់។</a:t>
            </a:r>
          </a:p>
          <a:p>
            <a:pPr marL="357188" indent="-265113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③</a:t>
            </a:r>
            <a:r>
              <a:rPr lang="en-US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ពេលសម្អាតផ្នែកកង់បង្វិលត្រលប់ បានពាក់ស្រោមដៃស្បែកដែលអាចនឹងត្រូវបានគាបរមួលចូល។​</a:t>
            </a:r>
            <a:endParaRPr lang="en-US" altLang="ja-JP" sz="14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357188" indent="-265113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④</a:t>
            </a:r>
            <a:r>
              <a:rPr lang="en-US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មិនបានបំពាក់ "ឧបករណ៍បញ្ឈប់ពេលអាសន្ន" នៅកន្លែងអាចប៉ះដល់។</a:t>
            </a:r>
          </a:p>
          <a:p>
            <a:pPr marL="357188" indent="-265113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⑤</a:t>
            </a:r>
            <a:r>
              <a:rPr lang="en-US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"វិធានសុវត្ថិភាព(ធ្វើការចាក់សោប្រភពអគ្គិសនីជាដើមពេលជួសជុល)" របស់កន្លែងការងារគឺមិនត្រូវបានគោរពតាម។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4FB4D4-5858-41C8-9854-10E14396F05E}"/>
              </a:ext>
            </a:extLst>
          </p:cNvPr>
          <p:cNvSpPr txBox="1"/>
          <p:nvPr/>
        </p:nvSpPr>
        <p:spPr>
          <a:xfrm>
            <a:off x="251520" y="4283152"/>
            <a:ext cx="8415635" cy="31104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marL="182563" indent="-182563" algn="just">
              <a:lnSpc>
                <a:spcPct val="125000"/>
              </a:lnSpc>
              <a:defRPr/>
            </a:pPr>
            <a:r>
              <a:rPr lang="km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3 វិធានការ</a:t>
            </a:r>
            <a:endParaRPr lang="ja-JP" altLang="en-US" sz="16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2F1EDA-F31B-4B4D-A768-C2B0A7D78FB6}"/>
              </a:ext>
            </a:extLst>
          </p:cNvPr>
          <p:cNvSpPr txBox="1"/>
          <p:nvPr/>
        </p:nvSpPr>
        <p:spPr>
          <a:xfrm>
            <a:off x="513267" y="4606956"/>
            <a:ext cx="8252256" cy="18364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km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①</a:t>
            </a:r>
            <a:r>
              <a:rPr lang="en-US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</a:t>
            </a:r>
            <a:r>
              <a:rPr lang="km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បំពាក់របស់គ្រប រុំព័ទ្ធ ឧបករណ៍ការពារគាបរមួលចូលជាដើមនៅកន្លែងដែលអាចនឹងត្រូវបានគាបរមួលចូល។</a:t>
            </a:r>
          </a:p>
          <a:p>
            <a:pPr marL="182563" indent="-182563">
              <a:lnSpc>
                <a:spcPts val="1700"/>
              </a:lnSpc>
              <a:defRPr/>
            </a:pPr>
            <a:r>
              <a:rPr lang="km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②</a:t>
            </a:r>
            <a:r>
              <a:rPr lang="en-US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</a:t>
            </a:r>
            <a:r>
              <a:rPr lang="km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ក្នុងករណីអាចមានភាពគ្រោះថ្នាក់ដោយសារការសម្អាតជាដើមនូវគ្រឿងម៉ាស៊ីន ត្រូវបញ្ឈប់ដំណើរការគ្រឿងម៉ាស៊ីនហើយធ្វើការចាក់សោប្រភពអគ្គិសនី។</a:t>
            </a:r>
          </a:p>
          <a:p>
            <a:pPr marL="182563" indent="-182563">
              <a:lnSpc>
                <a:spcPts val="1700"/>
              </a:lnSpc>
              <a:defRPr/>
            </a:pPr>
            <a:r>
              <a:rPr lang="km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③</a:t>
            </a:r>
            <a:r>
              <a:rPr lang="en-US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</a:t>
            </a:r>
            <a:r>
              <a:rPr lang="km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ប្តូរកង់បង្វិលត្រលប់ទៅកង់ដែលគ្មានជាប់កម្ទេចម្សៅម្នាងសិលា។</a:t>
            </a:r>
          </a:p>
          <a:p>
            <a:pPr marL="182563" indent="-182563">
              <a:lnSpc>
                <a:spcPts val="1700"/>
              </a:lnSpc>
              <a:defRPr/>
            </a:pPr>
            <a:r>
              <a:rPr lang="km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④</a:t>
            </a:r>
            <a:r>
              <a:rPr lang="en-US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</a:t>
            </a:r>
            <a:r>
              <a:rPr lang="km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ធ្វើឲ្យអ្នកធ្វើការងារបានដឹងគ្រប់គ្នាកុំឲ្យទៅក្បែរកន្លែងដែលមានហានិភ័យត្រូវបានគាបរមួលចូលផ្នែកបង្វិល។</a:t>
            </a:r>
          </a:p>
          <a:p>
            <a:pPr marL="182563" indent="-182563">
              <a:lnSpc>
                <a:spcPts val="1700"/>
              </a:lnSpc>
              <a:defRPr/>
            </a:pPr>
            <a:r>
              <a:rPr lang="km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⑤</a:t>
            </a:r>
            <a:r>
              <a:rPr lang="en-US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</a:t>
            </a:r>
            <a:r>
              <a:rPr lang="km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ក្នុងករណីមានហានិភ័យដែលដៃត្រូវបានគាបរមួលចូលវត្ថុបង្វិល មិនត្រូវឲ្យអ្នកធ្វើការងារពាក់ស្រោមដៃទេ។</a:t>
            </a:r>
          </a:p>
          <a:p>
            <a:pPr marL="182563" indent="-182563">
              <a:lnSpc>
                <a:spcPts val="1700"/>
              </a:lnSpc>
              <a:defRPr/>
            </a:pPr>
            <a:r>
              <a:rPr lang="km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⑥</a:t>
            </a:r>
            <a:r>
              <a:rPr lang="en-US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</a:t>
            </a:r>
            <a:r>
              <a:rPr lang="km" sz="135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ព្យាយាមរៀបចំប្រព័ន្ធគ្រប់គ្រងសុវត្ថិភាពដែលធ្វើយ៉ាងណាឲ្យវិធានដែលបានកំណត់នៅកន្លែងការងារ ត្រូវបានអនុវត្ត។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590528" y="6520259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ea typeface="ＭＳ ゴシック" panose="020B0609070205080204" pitchFamily="49" charset="-128"/>
              </a:rPr>
              <a:pPr algn="ctr"/>
              <a:t>5</a:t>
            </a:fld>
            <a:endParaRPr kumimoji="1" lang="ja-JP" altLang="en-US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23"/>
          <p:cNvSpPr>
            <a:spLocks noChangeArrowheads="1"/>
          </p:cNvSpPr>
          <p:nvPr/>
        </p:nvSpPr>
        <p:spPr bwMode="auto">
          <a:xfrm>
            <a:off x="251520" y="851418"/>
            <a:ext cx="87129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rtlCol="0">
            <a:spAutoFit/>
          </a:bodyPr>
          <a:lstStyle/>
          <a:p>
            <a:pPr marL="361950" indent="-361950" algn="just">
              <a:spcBef>
                <a:spcPts val="600"/>
              </a:spcBef>
            </a:pPr>
            <a:r>
              <a:rPr lang="km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1 ការកើតឡើងនៃគ្រោះថ្នាក់ការងារ</a:t>
            </a:r>
            <a:endParaRPr lang="en-US" altLang="ja-JP" sz="1600" b="1" dirty="0">
              <a:solidFill>
                <a:srgbClr val="C00000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7" name="正方形/長方形 40"/>
          <p:cNvSpPr>
            <a:spLocks noChangeArrowheads="1"/>
          </p:cNvSpPr>
          <p:nvPr/>
        </p:nvSpPr>
        <p:spPr bwMode="auto">
          <a:xfrm>
            <a:off x="323528" y="3182729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92075" indent="-92075" algn="just">
              <a:spcBef>
                <a:spcPts val="600"/>
              </a:spcBef>
            </a:pPr>
            <a:r>
              <a:rPr lang="km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2 មូលហេតុ​</a:t>
            </a:r>
            <a:endParaRPr lang="en-US" altLang="ja-JP" sz="1600" b="1" dirty="0">
              <a:solidFill>
                <a:srgbClr val="C00000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280185" y="4653136"/>
            <a:ext cx="6408712" cy="276486"/>
          </a:xfrm>
          <a:prstGeom prst="rect">
            <a:avLst/>
          </a:prstGeom>
        </p:spPr>
        <p:txBody>
          <a:bodyPr wrap="square" tIns="0" bIns="0" rtlCol="0">
            <a:spAutoFit/>
          </a:bodyPr>
          <a:lstStyle/>
          <a:p>
            <a:pPr algn="just">
              <a:lnSpc>
                <a:spcPct val="125000"/>
              </a:lnSpc>
              <a:defRPr/>
            </a:pPr>
            <a:r>
              <a:rPr lang="km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3 វិធានការការពារការកើតឡើងម្តងទៀត</a:t>
            </a:r>
            <a:endParaRPr lang="en-US" altLang="ja-JP" sz="16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4200" y="188640"/>
            <a:ext cx="8396272" cy="58477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>
            <a:spAutoFit/>
          </a:bodyPr>
          <a:lstStyle/>
          <a:p>
            <a:pPr marL="92075">
              <a:defRPr/>
            </a:pPr>
            <a:r>
              <a:rPr lang="km" sz="1600" b="1" dirty="0">
                <a:solidFill>
                  <a:srgbClr val="0000CC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【ឧទាហរណ៍ករណីគ្រោះថ្នាក់ទី3】　នៅកន្លែងប្រព្រឹត្តកម្មកាកសំណល់ឧស្សាហកម្ម ពេលកំពុង</a:t>
            </a:r>
            <a:endParaRPr lang="en-US" sz="1600" b="1" dirty="0">
              <a:solidFill>
                <a:srgbClr val="0000CC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marL="92075">
              <a:defRPr/>
            </a:pPr>
            <a:r>
              <a:rPr lang="en-US" sz="1600" b="1" dirty="0">
                <a:solidFill>
                  <a:srgbClr val="0000CC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                                                     </a:t>
            </a:r>
            <a:r>
              <a:rPr lang="km" sz="1600" b="1" dirty="0">
                <a:solidFill>
                  <a:srgbClr val="0000CC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ធ្វើការ បានស្លាប់ដោយសារជំងឺស្ត្រូកកម្តៅ</a:t>
            </a:r>
            <a:endParaRPr lang="en-US" altLang="ja-JP" sz="1600" b="1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9F31974-775C-4AC9-A9C7-888C6333B972}"/>
              </a:ext>
            </a:extLst>
          </p:cNvPr>
          <p:cNvSpPr/>
          <p:nvPr/>
        </p:nvSpPr>
        <p:spPr>
          <a:xfrm>
            <a:off x="424200" y="1087250"/>
            <a:ext cx="4867880" cy="140038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269875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① ពីម្តុំម៉ោង8ព្រឹក ចាប់ផ្តើមធ្វើការងារបែងចែកកាកសំណល់</a:t>
            </a:r>
            <a:endParaRPr lang="en-US" sz="14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indent="-269875">
              <a:lnSpc>
                <a:spcPts val="1700"/>
              </a:lnSpc>
            </a:pPr>
            <a:r>
              <a:rPr lang="en-US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  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សំណង់។</a:t>
            </a:r>
            <a:endParaRPr lang="en-US" altLang="ja-JP" sz="14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indent="-269875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② ពីថ្ងៃត្រង់ ញ៉ាំអាហារនៅក្នុងធុងទទេនៅកន្លែងប្រព្រឹត្តកម្ម។</a:t>
            </a:r>
          </a:p>
          <a:p>
            <a:pPr indent="-269875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③ ម៉ោង3ជាងពេលរសៀល ដើរទ្រេតទ្រោតហើយដួល។</a:t>
            </a:r>
          </a:p>
          <a:p>
            <a:pPr indent="-269875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④ ដើរឆ្ពោះទៅការិយាល័យដោយសារ "មានអារម្មណ៍</a:t>
            </a:r>
            <a:endParaRPr lang="en-US" sz="14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indent="-269875">
              <a:lnSpc>
                <a:spcPts val="1700"/>
              </a:lnSpc>
            </a:pPr>
            <a:r>
              <a:rPr lang="en-US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  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មិនស្រួលខ្លួន" ប៉ុន្តែបានទន់ជង្គង់ដួលមិនកម្រើក។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2A90EDF-CE58-45F9-A20E-032D1DF2CC2C}"/>
              </a:ext>
            </a:extLst>
          </p:cNvPr>
          <p:cNvSpPr/>
          <p:nvPr/>
        </p:nvSpPr>
        <p:spPr>
          <a:xfrm>
            <a:off x="424200" y="2421491"/>
            <a:ext cx="8352928" cy="654025"/>
          </a:xfrm>
          <a:prstGeom prst="rect">
            <a:avLst/>
          </a:prstGeom>
        </p:spPr>
        <p:txBody>
          <a:bodyPr wrap="square" tIns="0" bIns="0" rtlCol="0">
            <a:spAutoFit/>
          </a:bodyPr>
          <a:lstStyle/>
          <a:p>
            <a:pPr indent="-269875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⑤ មិត្តរួមការងារបានទៅជិតហើយស្រែកហៅតែមិនមានការឆ្លើយតប។ មិនញ៉ាំទោះបីផ្តល់ភេសជ្ជៈឲ្យក៏ដោយ។</a:t>
            </a:r>
          </a:p>
          <a:p>
            <a:pPr indent="-269875"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⑥ ដាក់ឲ្យគេងដោយបើកម៉ាស៊ីនត្រជាក់រថយន្ត ប៉ុន្តែមិនបានធូរ ហេតុនេះក៏បញ្ជូនទៅមន្ទីរពេទ្យ។ </a:t>
            </a:r>
            <a:endParaRPr lang="en-US" sz="14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indent="-269875">
              <a:lnSpc>
                <a:spcPts val="1700"/>
              </a:lnSpc>
            </a:pPr>
            <a:r>
              <a:rPr lang="en-US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  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នៅម៉ោង11យប់ បានស្លាប់ដោយសារជំងឺស្ត្រូកកម្តៅ។</a:t>
            </a:r>
          </a:p>
        </p:txBody>
      </p:sp>
      <p:sp>
        <p:nvSpPr>
          <p:cNvPr id="13" name="正方形/長方形 40">
            <a:extLst>
              <a:ext uri="{FF2B5EF4-FFF2-40B4-BE49-F238E27FC236}">
                <a16:creationId xmlns:a16="http://schemas.microsoft.com/office/drawing/2014/main" id="{62B61538-E142-42D5-8982-D20538BE1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470761"/>
            <a:ext cx="8496944" cy="118237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① ធ្វើការងាររយៈពេលយូរក្រោមកម្តៅថ្ងៃក្តៅខ្លាំង។ ធ្វើការងារដោយមិនបានបំពេញជាដើមនូវជាតិទឹក </a:t>
            </a:r>
            <a:endParaRPr lang="en-US" sz="14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  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ជាតិអំបិលឲ្យបានត្រឹមត្រូវ</a:t>
            </a:r>
            <a:endParaRPr lang="en-US" altLang="ja-JP" sz="14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② សម្លៀកបំពាក់ក្រោមពន្លឺថ្ងៃផ្ទាល់ដូចជាការពាក់មួកសុវត្ថិភាពដែលមានរុំកន្សែងខាងក្នុងជាដើម </a:t>
            </a:r>
            <a:endParaRPr lang="en-US" sz="1400" dirty="0"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     </a:t>
            </a: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គឺមិនសមស្រប</a:t>
            </a:r>
          </a:p>
          <a:p>
            <a:pPr>
              <a:lnSpc>
                <a:spcPts val="1700"/>
              </a:lnSpc>
            </a:pPr>
            <a:r>
              <a:rPr lang="km" sz="1400" dirty="0"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③ ស្ថានភាពសុខភាពមិនល្អគ្រប់គ្រាន់(ការពិនិត្យស្ថានភាពសុខភាពនៅថ្ងៃធ្វើការនោះក៏មិនបានអនុវត្ត)　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1C7F396-B9B7-4C94-8E85-89896948770D}"/>
              </a:ext>
            </a:extLst>
          </p:cNvPr>
          <p:cNvSpPr/>
          <p:nvPr/>
        </p:nvSpPr>
        <p:spPr>
          <a:xfrm>
            <a:off x="424200" y="1113098"/>
            <a:ext cx="8468280" cy="208027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F1CEA9-221D-4FBB-BB68-A82B0CF4A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672"/>
            <a:ext cx="3705225" cy="195262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9B69F60-5E06-42F4-899E-B89B1CB8505F}"/>
              </a:ext>
            </a:extLst>
          </p:cNvPr>
          <p:cNvSpPr/>
          <p:nvPr/>
        </p:nvSpPr>
        <p:spPr bwMode="auto">
          <a:xfrm>
            <a:off x="424200" y="4966996"/>
            <a:ext cx="8496943" cy="1618392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>
            <a:spAutoFit/>
          </a:bodyPr>
          <a:lstStyle/>
          <a:p>
            <a:pPr indent="-266700" algn="just">
              <a:lnSpc>
                <a:spcPts val="1700"/>
              </a:lnSpc>
              <a:defRPr/>
            </a:pP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① ធ្វើការបណ្តុះបណ្តាលទុកជាមុនអំពីរោគសញ្ញាជាដើមនៃជំងឺស្ត្រូកកម្តៅ។</a:t>
            </a:r>
          </a:p>
          <a:p>
            <a:pPr indent="-266700" algn="just">
              <a:lnSpc>
                <a:spcPts val="1700"/>
              </a:lnSpc>
              <a:defRPr/>
            </a:pP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② បំពេញជាតិទឹកនិងជាតិអំបិលឲ្យបានញឹកញាប់ចាប់ពីមុនពេលចាប់ផ្តើមការងារ។</a:t>
            </a:r>
          </a:p>
          <a:p>
            <a:pPr indent="-266700" algn="just">
              <a:lnSpc>
                <a:spcPts val="1700"/>
              </a:lnSpc>
              <a:defRPr/>
            </a:pP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③ ច្នៃសម្លៀកបំពាក់ដូចជាពាក់សម្លៀកបំពាក់ការងារសាច់កប្បាស មួកហាមធំជាដើម។</a:t>
            </a:r>
          </a:p>
          <a:p>
            <a:pPr indent="-266700" algn="just">
              <a:lnSpc>
                <a:spcPts val="1700"/>
              </a:lnSpc>
              <a:defRPr/>
            </a:pP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④ ធានាឲ្យបានកន្លែងសម្រាកដែលត្រជាក់ស្រួលដូចជាកន្លែងម្លប់ជាដើម ហើយធ្វើការសម្រាកខ្លីៗជាដើម។ </a:t>
            </a:r>
            <a:endParaRPr lang="en-US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266700" algn="just">
              <a:lnSpc>
                <a:spcPts val="1700"/>
              </a:lnSpc>
              <a:defRPr/>
            </a:pPr>
            <a:r>
              <a:rPr lang="en-US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  </a:t>
            </a: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បំពាក់ទូទឹកកក ផ្កាឈូកងូតទឹកជាដើម។</a:t>
            </a:r>
          </a:p>
          <a:p>
            <a:pPr indent="-266700" algn="just">
              <a:lnSpc>
                <a:spcPts val="1700"/>
              </a:lnSpc>
              <a:defRPr/>
            </a:pP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⑤ អនុវត្តវិធានការសង្រ្គោះបន្ទាន់ឲ្យបានសមស្រប។</a:t>
            </a:r>
          </a:p>
          <a:p>
            <a:pPr indent="-266700" algn="just">
              <a:lnSpc>
                <a:spcPts val="1700"/>
              </a:lnSpc>
              <a:defRPr/>
            </a:pPr>
            <a:r>
              <a:rPr lang="km" sz="1400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⑥ អនុវត្តការគ្រប់គ្រងសុខភាពឲ្យបានសមស្របជាប្រចាំ។</a:t>
            </a:r>
            <a:endParaRPr lang="en-US" altLang="ja-JP" sz="1400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635896" y="6376243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ea typeface="ＭＳ ゴシック" panose="020B0609070205080204" pitchFamily="49" charset="-128"/>
              </a:rPr>
              <a:pPr algn="ctr"/>
              <a:t>6</a:t>
            </a:fld>
            <a:endParaRPr kumimoji="1" lang="ja-JP" altLang="en-US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 bwMode="auto">
          <a:xfrm>
            <a:off x="350312" y="644419"/>
            <a:ext cx="3355712" cy="29665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tIns="108000" rtlCol="0"/>
          <a:lstStyle/>
          <a:p>
            <a:pPr indent="-182563">
              <a:lnSpc>
                <a:spcPts val="1700"/>
              </a:lnSpc>
              <a:defRPr/>
            </a:pPr>
            <a:r>
              <a:rPr lang="km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1 គ្រោះថ្នាក់ស្លាប់និងរបួសមានទំនោរ</a:t>
            </a:r>
            <a:endParaRPr lang="en-US" sz="1400" b="1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700"/>
              </a:lnSpc>
              <a:defRPr/>
            </a:pPr>
            <a:r>
              <a:rPr lang="en-US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</a:t>
            </a:r>
            <a:r>
              <a:rPr lang="km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កើនឡើង!</a:t>
            </a:r>
            <a:endParaRPr lang="en-US" altLang="ja-JP" sz="1400" b="1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700"/>
              </a:lnSpc>
              <a:defRPr/>
            </a:pPr>
            <a:r>
              <a:rPr lang="km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　គ្រោះថ្នាក់ស្លាប់មានទំនោរថយចុះបន្តិច</a:t>
            </a:r>
            <a:endParaRPr lang="en-US" altLang="ja-JP" sz="1400" b="1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0975">
              <a:lnSpc>
                <a:spcPts val="1700"/>
              </a:lnSpc>
              <a:defRPr/>
            </a:pPr>
            <a:r>
              <a:rPr lang="km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2 ចំពោះគ្រោះថ្នាក់ស្លាប់ "ត្រូវបានគាបនិង</a:t>
            </a:r>
            <a:endParaRPr lang="en-US" sz="1400" b="1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0975">
              <a:lnSpc>
                <a:spcPts val="1700"/>
              </a:lnSpc>
              <a:defRPr/>
            </a:pPr>
            <a:r>
              <a:rPr lang="en-US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</a:t>
            </a:r>
            <a:r>
              <a:rPr lang="km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ត្រូវបានគាបរមួលចូល" មាន50%! </a:t>
            </a:r>
            <a:r>
              <a:rPr lang="en-US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</a:t>
            </a:r>
          </a:p>
          <a:p>
            <a:pPr indent="-180975">
              <a:lnSpc>
                <a:spcPts val="1700"/>
              </a:lnSpc>
              <a:defRPr/>
            </a:pPr>
            <a:r>
              <a:rPr lang="en-US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</a:t>
            </a:r>
            <a:r>
              <a:rPr lang="km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បន្ទាប់មកគឺ "ត្រូវបានបុកប៉ះ" </a:t>
            </a:r>
            <a:endParaRPr lang="en-US" sz="1400" b="1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0975">
              <a:lnSpc>
                <a:spcPts val="1700"/>
              </a:lnSpc>
              <a:defRPr/>
            </a:pPr>
            <a:r>
              <a:rPr lang="en-US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</a:t>
            </a:r>
            <a:r>
              <a:rPr lang="km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"គ្រោះថ្នាក់ចរាចរណ៍"</a:t>
            </a:r>
            <a:endParaRPr lang="en-US" altLang="ja-JP" sz="1400" b="1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700"/>
              </a:lnSpc>
              <a:defRPr/>
            </a:pPr>
            <a:r>
              <a:rPr lang="km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3 ចំពោះគ្រោះថ្នាក់ស្លាប់និងរបួស </a:t>
            </a:r>
            <a:endParaRPr lang="en-US" sz="1400" b="1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700"/>
              </a:lnSpc>
              <a:defRPr/>
            </a:pPr>
            <a:r>
              <a:rPr lang="en-US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</a:t>
            </a:r>
            <a:r>
              <a:rPr lang="km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"ធ្លាក់ និងរមៀលធ្លាក់" និង "ត្រូវបាន</a:t>
            </a:r>
            <a:endParaRPr lang="en-US" sz="1400" b="1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700"/>
              </a:lnSpc>
              <a:defRPr/>
            </a:pPr>
            <a:r>
              <a:rPr lang="en-US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</a:t>
            </a:r>
            <a:r>
              <a:rPr lang="km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គាបនិងត្រូវបានគាបរមួលចូល" </a:t>
            </a:r>
            <a:endParaRPr lang="en-US" sz="1400" b="1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700"/>
              </a:lnSpc>
              <a:defRPr/>
            </a:pPr>
            <a:r>
              <a:rPr lang="en-US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  </a:t>
            </a:r>
            <a:r>
              <a:rPr lang="km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គឺមាន21% ដូចគ្នា</a:t>
            </a:r>
            <a:endParaRPr lang="en-US" altLang="ja-JP" sz="1400" b="1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4200" y="116632"/>
            <a:ext cx="8396272" cy="34820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rtlCol="0"/>
          <a:lstStyle/>
          <a:p>
            <a:pPr marL="92075">
              <a:defRPr/>
            </a:pPr>
            <a:r>
              <a:rPr lang="km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【លក្ខណៈពិសេសនៃគ្រោះថ្នាក់ការងារក្នុងវិស័យប្រព្រឹត្តកម្មកាកសំណល់ឧស្សាហកម្ម】</a:t>
            </a:r>
            <a:endParaRPr lang="en-US" altLang="ja-JP" b="1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E59B26-7360-4076-AA5A-E20836F68055}"/>
              </a:ext>
            </a:extLst>
          </p:cNvPr>
          <p:cNvSpPr txBox="1"/>
          <p:nvPr/>
        </p:nvSpPr>
        <p:spPr>
          <a:xfrm>
            <a:off x="2956077" y="5012203"/>
            <a:ext cx="823835" cy="4616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Getting stuck or caught</a:t>
            </a:r>
            <a:b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50%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D7B070E-755D-4256-8B76-126D709006D1}"/>
              </a:ext>
            </a:extLst>
          </p:cNvPr>
          <p:cNvSpPr txBox="1"/>
          <p:nvPr/>
        </p:nvSpPr>
        <p:spPr>
          <a:xfrm>
            <a:off x="1607882" y="5863212"/>
            <a:ext cx="823835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Collision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17%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A79BA25-A1D2-40B6-A731-D4105D46CFC8}"/>
              </a:ext>
            </a:extLst>
          </p:cNvPr>
          <p:cNvSpPr txBox="1"/>
          <p:nvPr/>
        </p:nvSpPr>
        <p:spPr>
          <a:xfrm>
            <a:off x="1075608" y="5162179"/>
            <a:ext cx="823835" cy="4616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Traffic accident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11%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CFAEBF8-77D8-4757-BE89-823259437B82}"/>
              </a:ext>
            </a:extLst>
          </p:cNvPr>
          <p:cNvSpPr txBox="1"/>
          <p:nvPr/>
        </p:nvSpPr>
        <p:spPr>
          <a:xfrm>
            <a:off x="1044360" y="4700063"/>
            <a:ext cx="823835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Falling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5%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96D2F3-6D50-477B-A782-2CE68DBA34BD}"/>
              </a:ext>
            </a:extLst>
          </p:cNvPr>
          <p:cNvSpPr txBox="1"/>
          <p:nvPr/>
        </p:nvSpPr>
        <p:spPr>
          <a:xfrm>
            <a:off x="1327644" y="4390383"/>
            <a:ext cx="715838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Collapse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5%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F11A1D8-F2F0-410A-BA0B-DC1397D8FA5C}"/>
              </a:ext>
            </a:extLst>
          </p:cNvPr>
          <p:cNvSpPr txBox="1"/>
          <p:nvPr/>
        </p:nvSpPr>
        <p:spPr>
          <a:xfrm>
            <a:off x="1558647" y="4092171"/>
            <a:ext cx="823835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Drowning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6%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376D4BA-DAC1-4F57-8E38-C7277A90377C}"/>
              </a:ext>
            </a:extLst>
          </p:cNvPr>
          <p:cNvSpPr txBox="1"/>
          <p:nvPr/>
        </p:nvSpPr>
        <p:spPr>
          <a:xfrm>
            <a:off x="2132242" y="3880150"/>
            <a:ext cx="823835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Contact with harmful substances</a:t>
            </a:r>
            <a:b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6%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3F50AE8-BD90-4CA5-8034-0154AB695DDA}"/>
              </a:ext>
            </a:extLst>
          </p:cNvPr>
          <p:cNvSpPr txBox="1"/>
          <p:nvPr/>
        </p:nvSpPr>
        <p:spPr>
          <a:xfrm>
            <a:off x="6769631" y="4300685"/>
            <a:ext cx="888734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Falling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21%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18C3346-11E2-4A09-8AA2-41D681100481}"/>
              </a:ext>
            </a:extLst>
          </p:cNvPr>
          <p:cNvSpPr txBox="1"/>
          <p:nvPr/>
        </p:nvSpPr>
        <p:spPr>
          <a:xfrm>
            <a:off x="7072556" y="5346845"/>
            <a:ext cx="888734" cy="4616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Getting stuck or caught</a:t>
            </a:r>
            <a:b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21%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D0031E6-9AD6-4F6E-88A0-0414D29B9AE4}"/>
              </a:ext>
            </a:extLst>
          </p:cNvPr>
          <p:cNvSpPr txBox="1"/>
          <p:nvPr/>
        </p:nvSpPr>
        <p:spPr>
          <a:xfrm>
            <a:off x="6387451" y="6020953"/>
            <a:ext cx="888734" cy="4616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Slipping / Stumbling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12%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5F0CD94-B4B8-4FB6-AC28-0498EE3278C1}"/>
              </a:ext>
            </a:extLst>
          </p:cNvPr>
          <p:cNvSpPr txBox="1"/>
          <p:nvPr/>
        </p:nvSpPr>
        <p:spPr>
          <a:xfrm>
            <a:off x="5582768" y="5862355"/>
            <a:ext cx="888734" cy="5232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Reaction / Unreasonable action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10%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7230D85-6B8E-4CC8-9CB1-3C846C1C444B}"/>
              </a:ext>
            </a:extLst>
          </p:cNvPr>
          <p:cNvSpPr txBox="1"/>
          <p:nvPr/>
        </p:nvSpPr>
        <p:spPr>
          <a:xfrm>
            <a:off x="5138401" y="5445952"/>
            <a:ext cx="888734" cy="39241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Hit by falling objects</a:t>
            </a:r>
            <a:b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9%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3DBEAF3-6FC2-4363-960D-EA052F34C104}"/>
              </a:ext>
            </a:extLst>
          </p:cNvPr>
          <p:cNvSpPr txBox="1"/>
          <p:nvPr/>
        </p:nvSpPr>
        <p:spPr>
          <a:xfrm>
            <a:off x="4985014" y="5056137"/>
            <a:ext cx="888734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Collision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6%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B55D0CB-0258-45A6-B3B3-435827A3C618}"/>
              </a:ext>
            </a:extLst>
          </p:cNvPr>
          <p:cNvSpPr txBox="1"/>
          <p:nvPr/>
        </p:nvSpPr>
        <p:spPr>
          <a:xfrm>
            <a:off x="5169787" y="4649052"/>
            <a:ext cx="888734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Cut / Scratch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5%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43F04B1-E4A1-4A23-83C9-DFC6B4D982CD}"/>
              </a:ext>
            </a:extLst>
          </p:cNvPr>
          <p:cNvSpPr txBox="1"/>
          <p:nvPr/>
        </p:nvSpPr>
        <p:spPr>
          <a:xfrm>
            <a:off x="5746917" y="4131434"/>
            <a:ext cx="888734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Other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16%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grpSp>
        <p:nvGrpSpPr>
          <p:cNvPr id="38" name="グループ化 2"/>
          <p:cNvGrpSpPr/>
          <p:nvPr/>
        </p:nvGrpSpPr>
        <p:grpSpPr>
          <a:xfrm>
            <a:off x="1056178" y="3789360"/>
            <a:ext cx="2880000" cy="2880000"/>
            <a:chOff x="1259632" y="3717352"/>
            <a:chExt cx="2880000" cy="2880000"/>
          </a:xfrm>
        </p:grpSpPr>
        <p:graphicFrame>
          <p:nvGraphicFramePr>
            <p:cNvPr id="39" name="グラフ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04864746"/>
                </p:ext>
              </p:extLst>
            </p:nvPr>
          </p:nvGraphicFramePr>
          <p:xfrm>
            <a:off x="1259632" y="3717352"/>
            <a:ext cx="288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0" name="テキスト ボックス 1"/>
            <p:cNvSpPr txBox="1"/>
            <p:nvPr/>
          </p:nvSpPr>
          <p:spPr>
            <a:xfrm>
              <a:off x="2195576" y="4926520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km" sz="1200" dirty="0">
                  <a:latin typeface="Khmer UI" panose="020B0502040204020203" pitchFamily="34" charset="0"/>
                  <a:cs typeface="Khmer UI" panose="020B0502040204020203" pitchFamily="34" charset="0"/>
                </a:rPr>
                <a:t>ឆ្នាំ2017 ស្លាប់</a:t>
              </a:r>
              <a:endParaRPr kumimoji="1" lang="en-US" altLang="ja-JP" sz="1200" dirty="0">
                <a:latin typeface="Khmer UI" panose="020B0502040204020203" pitchFamily="34" charset="0"/>
                <a:cs typeface="Khmer UI" panose="020B0502040204020203" pitchFamily="34" charset="0"/>
              </a:endParaRPr>
            </a:p>
            <a:p>
              <a:pPr algn="ctr" rtl="0"/>
              <a:r>
                <a:rPr lang="km" sz="1200" dirty="0">
                  <a:latin typeface="Khmer UI" panose="020B0502040204020203" pitchFamily="34" charset="0"/>
                  <a:cs typeface="Khmer UI" panose="020B0502040204020203" pitchFamily="34" charset="0"/>
                </a:rPr>
                <a:t>18នាក់</a:t>
              </a:r>
              <a:endParaRPr kumimoji="1" lang="ja-JP" altLang="en-US" sz="1200" dirty="0">
                <a:latin typeface="Khmer UI" panose="020B0502040204020203" pitchFamily="34" charset="0"/>
                <a:cs typeface="Khmer UI" panose="020B0502040204020203" pitchFamily="34" charset="0"/>
              </a:endParaRPr>
            </a:p>
          </p:txBody>
        </p:sp>
      </p:grpSp>
      <p:grpSp>
        <p:nvGrpSpPr>
          <p:cNvPr id="41" name="グループ化 4"/>
          <p:cNvGrpSpPr/>
          <p:nvPr/>
        </p:nvGrpSpPr>
        <p:grpSpPr>
          <a:xfrm>
            <a:off x="5091759" y="3789360"/>
            <a:ext cx="2880000" cy="2880000"/>
            <a:chOff x="5265760" y="3726822"/>
            <a:chExt cx="2880000" cy="2880000"/>
          </a:xfrm>
        </p:grpSpPr>
        <p:graphicFrame>
          <p:nvGraphicFramePr>
            <p:cNvPr id="42" name="グラフ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92884689"/>
                </p:ext>
              </p:extLst>
            </p:nvPr>
          </p:nvGraphicFramePr>
          <p:xfrm>
            <a:off x="5265760" y="3726822"/>
            <a:ext cx="288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3" name="テキスト ボックス 18"/>
            <p:cNvSpPr txBox="1"/>
            <p:nvPr/>
          </p:nvSpPr>
          <p:spPr>
            <a:xfrm>
              <a:off x="6227976" y="4835139"/>
              <a:ext cx="10081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km" sz="1400" dirty="0"/>
                <a:t>ឆ្នាំ2017 ស្លាប់និងរបួស</a:t>
              </a:r>
              <a:endParaRPr kumimoji="1" lang="en-US" altLang="ja-JP" sz="1400" dirty="0"/>
            </a:p>
            <a:p>
              <a:pPr algn="ctr" rtl="0"/>
              <a:r>
                <a:rPr lang="km" sz="1400" dirty="0"/>
                <a:t>1383នាក់</a:t>
              </a:r>
              <a:endParaRPr kumimoji="1" lang="ja-JP" altLang="en-US" sz="1400" dirty="0"/>
            </a:p>
          </p:txBody>
        </p:sp>
      </p:grpSp>
      <p:graphicFrame>
        <p:nvGraphicFramePr>
          <p:cNvPr id="36" name="グラフ 35">
            <a:extLst>
              <a:ext uri="{FF2B5EF4-FFF2-40B4-BE49-F238E27FC236}">
                <a16:creationId xmlns:a16="http://schemas.microsoft.com/office/drawing/2014/main" id="{5D409686-F6B7-46CE-A7AF-04DEE59427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130402"/>
              </p:ext>
            </p:extLst>
          </p:nvPr>
        </p:nvGraphicFramePr>
        <p:xfrm>
          <a:off x="3936178" y="463163"/>
          <a:ext cx="4857292" cy="327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96251C-0DCD-4516-A5B0-DEA18447F6FA}"/>
              </a:ext>
            </a:extLst>
          </p:cNvPr>
          <p:cNvSpPr txBox="1"/>
          <p:nvPr/>
        </p:nvSpPr>
        <p:spPr>
          <a:xfrm>
            <a:off x="7156923" y="1732400"/>
            <a:ext cx="360000" cy="180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kumimoji="1" lang="km-KH" altLang="ja-JP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ស្លាប់</a:t>
            </a:r>
            <a:endParaRPr kumimoji="1" lang="ja-JP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Khmer UI" panose="020B0502040204020203" pitchFamily="34" charset="0"/>
              <a:ea typeface="ＭＳ ゴシック" panose="020B0609070205080204" pitchFamily="49" charset="-128"/>
              <a:cs typeface="Khmer UI" panose="020B0502040204020203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C0F1B8D-1DB8-4B40-9210-30B10D8D8883}"/>
              </a:ext>
            </a:extLst>
          </p:cNvPr>
          <p:cNvSpPr txBox="1"/>
          <p:nvPr/>
        </p:nvSpPr>
        <p:spPr>
          <a:xfrm>
            <a:off x="7856525" y="1717626"/>
            <a:ext cx="597343" cy="3046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km-KH" altLang="ja-JP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Khmer UI" panose="020B0502040204020203" pitchFamily="34" charset="0"/>
                <a:ea typeface="ＭＳ ゴシック" panose="020B0609070205080204" pitchFamily="49" charset="-128"/>
                <a:cs typeface="Khmer UI" panose="020B0502040204020203" pitchFamily="34" charset="0"/>
              </a:rPr>
              <a:t>ស្លាប់និងរបួស</a:t>
            </a:r>
            <a:endParaRPr kumimoji="1" lang="ja-JP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Khmer UI" panose="020B0502040204020203" pitchFamily="34" charset="0"/>
              <a:ea typeface="ＭＳ ゴシック" panose="020B0609070205080204" pitchFamily="49" charset="-128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5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707904" y="6453336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ea typeface="ＭＳ ゴシック" panose="020B0609070205080204" pitchFamily="49" charset="-128"/>
              </a:rPr>
              <a:pPr algn="ctr"/>
              <a:t>7</a:t>
            </a:fld>
            <a:endParaRPr kumimoji="1" lang="ja-JP" altLang="en-US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EE2A2AC-EA62-42A0-8C41-24135181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4476"/>
            <a:ext cx="5850987" cy="612934"/>
          </a:xfrm>
          <a:prstGeom prst="round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0" bIns="0" rtlCol="0" anchor="ctr">
            <a:spAutoFit/>
          </a:bodyPr>
          <a:lstStyle/>
          <a:p>
            <a:r>
              <a:rPr lang="km" b="1" dirty="0">
                <a:solidFill>
                  <a:schemeClr val="bg1"/>
                </a:solidFill>
                <a:latin typeface="Khmer UI" panose="020B0502040204020203" pitchFamily="34" charset="0"/>
                <a:ea typeface="ＭＳ ゴシック" pitchFamily="49" charset="-128"/>
                <a:cs typeface="Khmer UI" panose="020B0502040204020203" pitchFamily="34" charset="0"/>
              </a:rPr>
              <a:t>គ្រោះថ្នាក់ការងារនៃអ្នកដែលមានបទពិសោធន៍ការងារតិចឆ្នាំ(កម្មករគ្មានជំនាញ) គឺលើស40%</a:t>
            </a:r>
            <a:endParaRPr lang="ja-JP" altLang="en-US" b="1" dirty="0">
              <a:solidFill>
                <a:schemeClr val="bg1"/>
              </a:solidFill>
              <a:latin typeface="Khmer UI" panose="020B0502040204020203" pitchFamily="34" charset="0"/>
              <a:ea typeface="ＭＳ ゴシック" pitchFamily="49" charset="-128"/>
              <a:cs typeface="Khmer UI" panose="020B0502040204020203" pitchFamily="34" charset="0"/>
            </a:endParaRPr>
          </a:p>
        </p:txBody>
      </p:sp>
      <p:sp>
        <p:nvSpPr>
          <p:cNvPr id="16" name="線吹き出し 1 (枠付き) 2">
            <a:extLst>
              <a:ext uri="{FF2B5EF4-FFF2-40B4-BE49-F238E27FC236}">
                <a16:creationId xmlns:a16="http://schemas.microsoft.com/office/drawing/2014/main" id="{16EFF398-2F8A-463D-AFAB-7DED036D3947}"/>
              </a:ext>
            </a:extLst>
          </p:cNvPr>
          <p:cNvSpPr/>
          <p:nvPr/>
        </p:nvSpPr>
        <p:spPr>
          <a:xfrm>
            <a:off x="3478106" y="2431078"/>
            <a:ext cx="863021" cy="430887"/>
          </a:xfrm>
          <a:prstGeom prst="borderCallout1">
            <a:avLst>
              <a:gd name="adj1" fmla="val 18750"/>
              <a:gd name="adj2" fmla="val -8333"/>
              <a:gd name="adj3" fmla="val 104978"/>
              <a:gd name="adj4" fmla="val -28247"/>
            </a:avLst>
          </a:prstGeom>
          <a:noFill/>
          <a:ln w="12700" cmpd="sng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>
            <a:spAutoFit/>
          </a:bodyPr>
          <a:lstStyle/>
          <a:p>
            <a:pPr algn="ctr">
              <a:defRPr/>
            </a:pPr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ក្រោម1ឆ្នាំ</a:t>
            </a:r>
            <a:endParaRPr lang="en-US" altLang="ja-JP" sz="1400" dirty="0">
              <a:solidFill>
                <a:schemeClr val="tx1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algn="ctr">
              <a:defRPr/>
            </a:pPr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23%</a:t>
            </a:r>
            <a:endParaRPr lang="ja-JP" altLang="en-US" sz="1400" dirty="0">
              <a:solidFill>
                <a:schemeClr val="tx1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7" name="線吹き出し 1 (枠付き) 22">
            <a:extLst>
              <a:ext uri="{FF2B5EF4-FFF2-40B4-BE49-F238E27FC236}">
                <a16:creationId xmlns:a16="http://schemas.microsoft.com/office/drawing/2014/main" id="{5E5DE7A7-3174-4AF7-94E7-F7CF7F4531D2}"/>
              </a:ext>
            </a:extLst>
          </p:cNvPr>
          <p:cNvSpPr/>
          <p:nvPr/>
        </p:nvSpPr>
        <p:spPr>
          <a:xfrm>
            <a:off x="2938730" y="4124838"/>
            <a:ext cx="863020" cy="430887"/>
          </a:xfrm>
          <a:prstGeom prst="borderCallout1">
            <a:avLst>
              <a:gd name="adj1" fmla="val 7271"/>
              <a:gd name="adj2" fmla="val 646"/>
              <a:gd name="adj3" fmla="val 39622"/>
              <a:gd name="adj4" fmla="val -50178"/>
            </a:avLst>
          </a:prstGeom>
          <a:noFill/>
          <a:ln w="12700" cmpd="sng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>
            <a:spAutoFit/>
          </a:bodyPr>
          <a:lstStyle/>
          <a:p>
            <a:pPr algn="ctr">
              <a:defRPr/>
            </a:pPr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ក្រោម3ឆ្នាំ</a:t>
            </a:r>
            <a:endParaRPr lang="en-US" altLang="ja-JP" sz="1400" dirty="0">
              <a:solidFill>
                <a:schemeClr val="tx1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algn="ctr">
              <a:defRPr/>
            </a:pPr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43%</a:t>
            </a:r>
            <a:endParaRPr lang="ja-JP" altLang="en-US" sz="1400" dirty="0">
              <a:solidFill>
                <a:schemeClr val="tx1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3040706-2C22-4EFC-82D3-0680F962680D}"/>
              </a:ext>
            </a:extLst>
          </p:cNvPr>
          <p:cNvSpPr txBox="1"/>
          <p:nvPr/>
        </p:nvSpPr>
        <p:spPr bwMode="auto">
          <a:xfrm>
            <a:off x="372100" y="682995"/>
            <a:ext cx="5136004" cy="8532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tIns="36000" bIns="36000" rtlCol="0">
            <a:spAutoFit/>
          </a:bodyPr>
          <a:lstStyle/>
          <a:p>
            <a:pPr marL="182563" indent="-182563">
              <a:lnSpc>
                <a:spcPct val="125000"/>
              </a:lnSpc>
              <a:spcBef>
                <a:spcPts val="600"/>
              </a:spcBef>
              <a:defRPr/>
            </a:pPr>
            <a:r>
              <a:rPr lang="km" sz="1400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■</a:t>
            </a:r>
            <a:r>
              <a:rPr lang="km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 បើពិនិត្យមើលគ្រោះថ្នាក់ការងារក្នុងវិស័យប្រព្រឹត្តកម្មកាកសំណល់ឧស្សាហកម្ម តាមអត្រាក្រុមអាយុ យើងឃើញថាអ្នកដែលមានបទពិសោធន៍ការងារក្រោម3ឆ្នាំមានយ៉ាងច្រើនគឺ43%។</a:t>
            </a:r>
            <a:endParaRPr lang="en-US" altLang="ja-JP" sz="1400" b="1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7C5A3AE-E879-43C9-9782-B5358AAEE468}"/>
              </a:ext>
            </a:extLst>
          </p:cNvPr>
          <p:cNvSpPr txBox="1"/>
          <p:nvPr/>
        </p:nvSpPr>
        <p:spPr bwMode="auto">
          <a:xfrm>
            <a:off x="251520" y="4653136"/>
            <a:ext cx="4896098" cy="1800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tIns="108000" rtlCol="0"/>
          <a:lstStyle/>
          <a:p>
            <a:pPr indent="-182563">
              <a:lnSpc>
                <a:spcPts val="1800"/>
              </a:lnSpc>
              <a:defRPr/>
            </a:pPr>
            <a:r>
              <a:rPr lang="km" sz="1400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■ </a:t>
            </a:r>
            <a:r>
              <a:rPr lang="km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បើពិនិត្យមើលគ្រោះថ្នាក់នៃកម្មករគ្មានជំនាញតាមទម្រង់នៃគ្រោះថ្នាក់ យើងឃើញថា "ត្រូវបានគាបនិងត្រូវបានគាបរមួលចូល" មាន24%គឺច្រើនជាងគេ។</a:t>
            </a:r>
            <a:endParaRPr lang="en-US" altLang="ja-JP" sz="1400" b="1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indent="-182563">
              <a:lnSpc>
                <a:spcPts val="1800"/>
              </a:lnSpc>
              <a:defRPr/>
            </a:pPr>
            <a:r>
              <a:rPr lang="km" sz="1400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■ </a:t>
            </a:r>
            <a:r>
              <a:rPr lang="km" sz="1400" b="1" dirty="0"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បើពិនិត្យមើលគ្រោះថ្នាក់នៃកម្មករគ្មានជំនាញតាមវត្ថុបង្កហេតុ គ្រោះថ្នាក់ដោយសារ "គ្រឿងចក្រដឹកជញ្ជូនដោយកម្លាំងចលករ" ដូចជារថយន្តដឹកដីនិងម៉ាស៊ីនជញ្ជូនរំកិលអីវ៉ាន់ជាដើម មានច្រើនគឺ32%។　</a:t>
            </a:r>
            <a:endParaRPr lang="en-US" altLang="ja-JP" sz="1400" b="1" dirty="0"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A50CA3-C67A-42D3-AE7B-064374FAA41A}"/>
              </a:ext>
            </a:extLst>
          </p:cNvPr>
          <p:cNvSpPr txBox="1"/>
          <p:nvPr/>
        </p:nvSpPr>
        <p:spPr>
          <a:xfrm>
            <a:off x="1807527" y="1829787"/>
            <a:ext cx="1058386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1‒3 months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8%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33E77E-19A4-4F9B-A5DF-E66376E30745}"/>
              </a:ext>
            </a:extLst>
          </p:cNvPr>
          <p:cNvSpPr txBox="1"/>
          <p:nvPr/>
        </p:nvSpPr>
        <p:spPr>
          <a:xfrm>
            <a:off x="2196743" y="2212849"/>
            <a:ext cx="1058386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3‒6 months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6%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5AC4F4-6A10-4396-A918-35757696236C}"/>
              </a:ext>
            </a:extLst>
          </p:cNvPr>
          <p:cNvSpPr txBox="1"/>
          <p:nvPr/>
        </p:nvSpPr>
        <p:spPr>
          <a:xfrm>
            <a:off x="2267744" y="2549944"/>
            <a:ext cx="1058386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6‒12 months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8%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AA9723-8136-4388-9F8E-60749FD3FFFA}"/>
              </a:ext>
            </a:extLst>
          </p:cNvPr>
          <p:cNvSpPr txBox="1"/>
          <p:nvPr/>
        </p:nvSpPr>
        <p:spPr>
          <a:xfrm>
            <a:off x="2217470" y="3184952"/>
            <a:ext cx="1058386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1‒3 years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19%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8BBC39-817F-4F5A-898D-133FCAF71F23}"/>
              </a:ext>
            </a:extLst>
          </p:cNvPr>
          <p:cNvSpPr txBox="1"/>
          <p:nvPr/>
        </p:nvSpPr>
        <p:spPr>
          <a:xfrm>
            <a:off x="1369750" y="3898134"/>
            <a:ext cx="1058386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3‒5 years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14%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6232F0E-CCEC-4CEC-AC2E-4ACB4D21EE38}"/>
              </a:ext>
            </a:extLst>
          </p:cNvPr>
          <p:cNvSpPr txBox="1"/>
          <p:nvPr/>
        </p:nvSpPr>
        <p:spPr>
          <a:xfrm>
            <a:off x="539552" y="3346972"/>
            <a:ext cx="1058386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5‒10 years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17%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8D0E831-C8D8-48D7-98AA-3C745993439C}"/>
              </a:ext>
            </a:extLst>
          </p:cNvPr>
          <p:cNvSpPr txBox="1"/>
          <p:nvPr/>
        </p:nvSpPr>
        <p:spPr>
          <a:xfrm>
            <a:off x="574528" y="2422596"/>
            <a:ext cx="1058386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10 years ≤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27%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C2E8E-0A92-4DD3-B0F8-CAED01DBCD2A}"/>
              </a:ext>
            </a:extLst>
          </p:cNvPr>
          <p:cNvSpPr txBox="1"/>
          <p:nvPr/>
        </p:nvSpPr>
        <p:spPr>
          <a:xfrm>
            <a:off x="1354317" y="1621331"/>
            <a:ext cx="814938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&lt;1 month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1C67B02-87E4-4434-87F0-E8EEC44B6B14}"/>
              </a:ext>
            </a:extLst>
          </p:cNvPr>
          <p:cNvSpPr txBox="1"/>
          <p:nvPr/>
        </p:nvSpPr>
        <p:spPr>
          <a:xfrm>
            <a:off x="7386357" y="1593524"/>
            <a:ext cx="1146083" cy="4616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Getting stuck or caught</a:t>
            </a:r>
            <a:b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24%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BF7A67C-C9E4-4490-BBEE-36ED57CFC46E}"/>
              </a:ext>
            </a:extLst>
          </p:cNvPr>
          <p:cNvSpPr txBox="1"/>
          <p:nvPr/>
        </p:nvSpPr>
        <p:spPr>
          <a:xfrm>
            <a:off x="7524877" y="2431078"/>
            <a:ext cx="1270000" cy="307777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Falling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18%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D28EEED-6519-4C93-99D2-9EF9F8C76287}"/>
              </a:ext>
            </a:extLst>
          </p:cNvPr>
          <p:cNvSpPr txBox="1"/>
          <p:nvPr/>
        </p:nvSpPr>
        <p:spPr>
          <a:xfrm>
            <a:off x="7352231" y="3068960"/>
            <a:ext cx="748161" cy="4616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Slipping / Stumbling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11%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21C22B3-1F87-44DB-927F-9BFEA6418A1E}"/>
              </a:ext>
            </a:extLst>
          </p:cNvPr>
          <p:cNvSpPr txBox="1"/>
          <p:nvPr/>
        </p:nvSpPr>
        <p:spPr>
          <a:xfrm>
            <a:off x="6091591" y="2560400"/>
            <a:ext cx="878616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Hit by falling objects</a:t>
            </a:r>
            <a:b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9%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4378330-7FBE-4514-9433-2F2F31C20751}"/>
              </a:ext>
            </a:extLst>
          </p:cNvPr>
          <p:cNvSpPr txBox="1"/>
          <p:nvPr/>
        </p:nvSpPr>
        <p:spPr>
          <a:xfrm>
            <a:off x="6044075" y="2123301"/>
            <a:ext cx="751111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Collision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6%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F13C34D-D4D8-4246-907F-0EC3A4A7331B}"/>
              </a:ext>
            </a:extLst>
          </p:cNvPr>
          <p:cNvSpPr txBox="1"/>
          <p:nvPr/>
        </p:nvSpPr>
        <p:spPr>
          <a:xfrm>
            <a:off x="6571631" y="1196752"/>
            <a:ext cx="691016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Collision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5%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5973F42-863C-4898-80D6-CF6CB47F7174}"/>
              </a:ext>
            </a:extLst>
          </p:cNvPr>
          <p:cNvSpPr txBox="1"/>
          <p:nvPr/>
        </p:nvSpPr>
        <p:spPr>
          <a:xfrm>
            <a:off x="7441849" y="4367110"/>
            <a:ext cx="1092397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Power-driven transporting machine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32%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1BABF79-5629-4F4F-A5ED-4898AC8C9E96}"/>
              </a:ext>
            </a:extLst>
          </p:cNvPr>
          <p:cNvSpPr txBox="1"/>
          <p:nvPr/>
        </p:nvSpPr>
        <p:spPr>
          <a:xfrm>
            <a:off x="7661017" y="5491067"/>
            <a:ext cx="997720" cy="6155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Temporary facilities, building, structure, etc.</a:t>
            </a:r>
            <a:b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13%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F095A2C-BD0F-4C7A-9DAF-7BF62441116D}"/>
              </a:ext>
            </a:extLst>
          </p:cNvPr>
          <p:cNvSpPr txBox="1"/>
          <p:nvPr/>
        </p:nvSpPr>
        <p:spPr>
          <a:xfrm>
            <a:off x="7096681" y="6006479"/>
            <a:ext cx="659217" cy="4616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Raw materials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11%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12140E0-B42F-4A39-A8FD-DF6AAE720530}"/>
              </a:ext>
            </a:extLst>
          </p:cNvPr>
          <p:cNvSpPr txBox="1"/>
          <p:nvPr/>
        </p:nvSpPr>
        <p:spPr>
          <a:xfrm>
            <a:off x="6547707" y="5855737"/>
            <a:ext cx="494958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Freight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8%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C78FBD6-8FB2-4872-B44E-6369D6445039}"/>
              </a:ext>
            </a:extLst>
          </p:cNvPr>
          <p:cNvSpPr txBox="1"/>
          <p:nvPr/>
        </p:nvSpPr>
        <p:spPr>
          <a:xfrm>
            <a:off x="6046784" y="5163175"/>
            <a:ext cx="74724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Equipment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5%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0CBCCCF-15D8-4089-B092-11BB4A4448AA}"/>
              </a:ext>
            </a:extLst>
          </p:cNvPr>
          <p:cNvSpPr txBox="1"/>
          <p:nvPr/>
        </p:nvSpPr>
        <p:spPr>
          <a:xfrm>
            <a:off x="6767936" y="4006825"/>
            <a:ext cx="57417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Other</a:t>
            </a:r>
            <a:b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kumimoji="1" lang="id-ID" altLang="ja-JP" sz="1000" dirty="0">
                <a:solidFill>
                  <a:schemeClr val="bg1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12%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graphicFrame>
        <p:nvGraphicFramePr>
          <p:cNvPr id="51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864188"/>
              </p:ext>
            </p:extLst>
          </p:nvPr>
        </p:nvGraphicFramePr>
        <p:xfrm>
          <a:off x="382373" y="1605979"/>
          <a:ext cx="2951938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2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148035"/>
              </p:ext>
            </p:extLst>
          </p:nvPr>
        </p:nvGraphicFramePr>
        <p:xfrm>
          <a:off x="5508104" y="646976"/>
          <a:ext cx="3635896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3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156520"/>
              </p:ext>
            </p:extLst>
          </p:nvPr>
        </p:nvGraphicFramePr>
        <p:xfrm>
          <a:off x="5090352" y="3826070"/>
          <a:ext cx="418293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425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anzeninfo.mhlw.go.jp/anzen/sai/image/sai13/sai13-920-43-1.gif">
            <a:extLst>
              <a:ext uri="{FF2B5EF4-FFF2-40B4-BE49-F238E27FC236}">
                <a16:creationId xmlns:a16="http://schemas.microsoft.com/office/drawing/2014/main" id="{E52CB117-D4EE-4941-AC6A-3FA9E17A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57192"/>
            <a:ext cx="1656600" cy="12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nzeninfo.mhlw.go.jp/anzen/sai/image/sai16/sai16-118-45-1.jpg">
            <a:extLst>
              <a:ext uri="{FF2B5EF4-FFF2-40B4-BE49-F238E27FC236}">
                <a16:creationId xmlns:a16="http://schemas.microsoft.com/office/drawing/2014/main" id="{996D9B32-E074-4018-9829-BD487AAC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20" y="3429000"/>
            <a:ext cx="1643180" cy="12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å´åç½å®³äºä¾ã¤ã©ã¹ã">
            <a:extLst>
              <a:ext uri="{FF2B5EF4-FFF2-40B4-BE49-F238E27FC236}">
                <a16:creationId xmlns:a16="http://schemas.microsoft.com/office/drawing/2014/main" id="{3408A6A4-70F4-4D29-97CA-A0D264CE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82" y="3754471"/>
            <a:ext cx="1656601" cy="124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3491880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ea typeface="ＭＳ ゴシック" panose="020B0609070205080204" pitchFamily="49" charset="-128"/>
              </a:rPr>
              <a:pPr algn="ctr"/>
              <a:t>8</a:t>
            </a:fld>
            <a:endParaRPr kumimoji="1" lang="ja-JP" altLang="en-US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04812" y="304264"/>
            <a:ext cx="7695580" cy="4328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36000" bIns="36000" rtlCol="0" anchor="ctr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km" b="1" dirty="0">
                <a:solidFill>
                  <a:schemeClr val="bg1"/>
                </a:solidFill>
                <a:latin typeface="Khmer UI" panose="020B0502040204020203" pitchFamily="34" charset="0"/>
                <a:ea typeface="ＭＳ ゴシック" pitchFamily="49" charset="-128"/>
                <a:cs typeface="Khmer UI" panose="020B0502040204020203" pitchFamily="34" charset="0"/>
              </a:rPr>
              <a:t>ចំណុចសំខាន់ទី2 ចាប់អារម្មណ៍នឹងគ្រោះថ្នាក់ដោយ "អាចនឹង" !</a:t>
            </a:r>
            <a:endParaRPr lang="ja-JP" altLang="en-US" b="1" dirty="0">
              <a:solidFill>
                <a:schemeClr val="bg1"/>
              </a:solidFill>
              <a:latin typeface="Khmer UI" panose="020B0502040204020203" pitchFamily="34" charset="0"/>
              <a:ea typeface="ＭＳ ゴシック" pitchFamily="49" charset="-128"/>
              <a:cs typeface="Khmer UI" panose="020B0502040204020203" pitchFamily="34" charset="0"/>
            </a:endParaRPr>
          </a:p>
        </p:txBody>
      </p:sp>
      <p:sp>
        <p:nvSpPr>
          <p:cNvPr id="7" name="テキスト ボックス 18"/>
          <p:cNvSpPr txBox="1">
            <a:spLocks noChangeArrowheads="1"/>
          </p:cNvSpPr>
          <p:nvPr/>
        </p:nvSpPr>
        <p:spPr bwMode="auto">
          <a:xfrm>
            <a:off x="2886725" y="3175757"/>
            <a:ext cx="1753394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CC"/>
            </a:solidFill>
            <a:prstDash val="sysDash"/>
            <a:miter lim="800000"/>
            <a:headEnd/>
            <a:tailEnd/>
          </a:ln>
        </p:spPr>
        <p:txBody>
          <a:bodyPr wrap="square" lIns="72000" rIns="36000" rtlCol="0">
            <a:spAutoFit/>
          </a:bodyPr>
          <a:lstStyle/>
          <a:p>
            <a:pPr algn="ctr"/>
            <a:r>
              <a:rPr lang="km" sz="2000" b="1" dirty="0">
                <a:solidFill>
                  <a:srgbClr val="FF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អាចនឹង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95536" y="899252"/>
            <a:ext cx="2880378" cy="5078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50000"/>
              </a:lnSpc>
              <a:defRPr/>
            </a:pPr>
            <a:r>
              <a:rPr lang="km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【"អាចនឹង" របស់មនុស្ស】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251520" y="1556792"/>
            <a:ext cx="2376263" cy="4667076"/>
          </a:xfrm>
          <a:prstGeom prst="wedgeRoundRectCallout">
            <a:avLst>
              <a:gd name="adj1" fmla="val 62203"/>
              <a:gd name="adj2" fmla="val -1591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ctr"/>
          <a:lstStyle/>
          <a:p>
            <a:pPr>
              <a:lnSpc>
                <a:spcPts val="2100"/>
              </a:lnSpc>
              <a:defRPr/>
            </a:pPr>
            <a:r>
              <a:rPr lang="km" sz="1600" b="1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មនុស្ស</a:t>
            </a:r>
            <a:endParaRPr lang="en-US" altLang="ja-JP" sz="1600" b="1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ធ្លាក់</a:t>
            </a: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ឈឺចង្កេះ</a:t>
            </a: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ដួល</a:t>
            </a: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</a:t>
            </a:r>
            <a:r>
              <a:rPr lang="km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ត្រូវបានគាប</a:t>
            </a:r>
            <a:endParaRPr lang="en-US" altLang="ja-JP" sz="1600" b="1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marL="266700" indent="-266700"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</a:t>
            </a:r>
            <a:r>
              <a:rPr lang="km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ត្រូវបានគាបរមួលចូល</a:t>
            </a:r>
            <a:endParaRPr lang="en-US" altLang="ja-JP" sz="1600" b="1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បុកប៉ះ</a:t>
            </a: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</a:t>
            </a:r>
            <a:r>
              <a:rPr lang="km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ត្រូវបានប៉ះទង្គិច</a:t>
            </a:r>
            <a:endParaRPr lang="en-US" altLang="ja-JP" sz="1600" b="1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រលាក</a:t>
            </a: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ឆក់</a:t>
            </a: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marL="266700" indent="-266700"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</a:t>
            </a:r>
            <a:r>
              <a:rPr lang="km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ពុលឧស្ម័ន</a:t>
            </a:r>
            <a:endParaRPr lang="en-US" altLang="ja-JP" sz="1600" b="1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ខ្វះអុកស៊ីសែន</a:t>
            </a: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 marL="266700" indent="-266700"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រងផលប៉ះពាល់ដោយសារវត្ថុមានជាតិពុល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E92C248-D2CC-4FFB-941C-8C438422DA4D}"/>
              </a:ext>
            </a:extLst>
          </p:cNvPr>
          <p:cNvSpPr/>
          <p:nvPr/>
        </p:nvSpPr>
        <p:spPr>
          <a:xfrm>
            <a:off x="5445224" y="865136"/>
            <a:ext cx="2848051" cy="4732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2563" indent="-182563" algn="just">
              <a:lnSpc>
                <a:spcPct val="150000"/>
              </a:lnSpc>
              <a:defRPr/>
            </a:pPr>
            <a:r>
              <a:rPr lang="km" dirty="0">
                <a:solidFill>
                  <a:srgbClr val="0000CC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【"អាចនឹង" របស់វត្ថុ】</a:t>
            </a:r>
          </a:p>
        </p:txBody>
      </p:sp>
      <p:sp>
        <p:nvSpPr>
          <p:cNvPr id="18" name="角丸四角形吹き出し 21">
            <a:extLst>
              <a:ext uri="{FF2B5EF4-FFF2-40B4-BE49-F238E27FC236}">
                <a16:creationId xmlns:a16="http://schemas.microsoft.com/office/drawing/2014/main" id="{11C48E23-46A9-4918-A968-657074D262FF}"/>
              </a:ext>
            </a:extLst>
          </p:cNvPr>
          <p:cNvSpPr/>
          <p:nvPr/>
        </p:nvSpPr>
        <p:spPr>
          <a:xfrm>
            <a:off x="4789868" y="1585480"/>
            <a:ext cx="1654340" cy="4337050"/>
          </a:xfrm>
          <a:prstGeom prst="wedgeRoundRectCallout">
            <a:avLst>
              <a:gd name="adj1" fmla="val -62286"/>
              <a:gd name="adj2" fmla="val 234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  <a:defRPr/>
            </a:pPr>
            <a:r>
              <a:rPr lang="km" sz="1600" b="1" dirty="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វត្ថុ</a:t>
            </a:r>
            <a:endParaRPr lang="en-US" altLang="ja-JP" sz="1600" b="1" dirty="0">
              <a:solidFill>
                <a:schemeClr val="tx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</a:t>
            </a:r>
            <a:r>
              <a:rPr lang="km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ធ្វើចលនា</a:t>
            </a:r>
            <a:endParaRPr lang="en-US" altLang="ja-JP" sz="1600" b="1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វិល</a:t>
            </a: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ហោះ</a:t>
            </a: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ធ្លាក់</a:t>
            </a: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របូត</a:t>
            </a: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ឆេះ</a:t>
            </a: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</a:t>
            </a:r>
            <a:r>
              <a:rPr lang="km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រលំ</a:t>
            </a:r>
            <a:endParaRPr lang="en-US" altLang="ja-JP" sz="1600" b="1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b="1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・បាក់ស្រុត</a:t>
            </a:r>
            <a:endParaRPr lang="en-US" altLang="ja-JP" sz="1600" b="1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ផ្ទុះ</a:t>
            </a:r>
            <a:endParaRPr lang="en-US" altLang="ja-JP" sz="1600" dirty="0">
              <a:solidFill>
                <a:srgbClr val="C00000"/>
              </a:solidFill>
              <a:latin typeface="Khmer UI" panose="020B0502040204020203" pitchFamily="34" charset="0"/>
              <a:ea typeface="メイリオ" panose="020B0604030504040204" pitchFamily="50" charset="-128"/>
              <a:cs typeface="Khmer UI" panose="020B0502040204020203" pitchFamily="34" charset="0"/>
            </a:endParaRPr>
          </a:p>
          <a:p>
            <a:pPr>
              <a:lnSpc>
                <a:spcPts val="2100"/>
              </a:lnSpc>
              <a:defRPr/>
            </a:pPr>
            <a:r>
              <a:rPr lang="km" sz="16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・ លេចជ្រាប</a:t>
            </a:r>
          </a:p>
        </p:txBody>
      </p:sp>
      <p:pic>
        <p:nvPicPr>
          <p:cNvPr id="2052" name="Picture 4" descr="http://anzeninfo.mhlw.go.jp/anzen/sai/image/sai18/sai18-02-47-1.gif">
            <a:extLst>
              <a:ext uri="{FF2B5EF4-FFF2-40B4-BE49-F238E27FC236}">
                <a16:creationId xmlns:a16="http://schemas.microsoft.com/office/drawing/2014/main" id="{1AEE1083-8F87-4F6D-BAD5-D5C65536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29739"/>
            <a:ext cx="1652295" cy="123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A38C743-0FCA-4E52-BF64-90F078B8B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668" y="1721038"/>
            <a:ext cx="1800201" cy="1350151"/>
          </a:xfrm>
          <a:prstGeom prst="rect">
            <a:avLst/>
          </a:prstGeom>
        </p:spPr>
      </p:pic>
      <p:pic>
        <p:nvPicPr>
          <p:cNvPr id="2056" name="Picture 8" descr="http://anzeninfo.mhlw.go.jp/anzen/sai/image/sai13/sai13-949-43-1.gif">
            <a:extLst>
              <a:ext uri="{FF2B5EF4-FFF2-40B4-BE49-F238E27FC236}">
                <a16:creationId xmlns:a16="http://schemas.microsoft.com/office/drawing/2014/main" id="{BCB18455-8B01-48A1-979E-25FD5113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73718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3061617" y="1721038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①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3059832" y="3560629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②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3074828" y="4972526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③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6666668" y="1428383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④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6623991" y="3244334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⑤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D2471CB-90B6-4E62-A44B-C45B1F68EF59}"/>
              </a:ext>
            </a:extLst>
          </p:cNvPr>
          <p:cNvSpPr txBox="1"/>
          <p:nvPr/>
        </p:nvSpPr>
        <p:spPr>
          <a:xfrm>
            <a:off x="6623991" y="4848445"/>
            <a:ext cx="2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</a:rPr>
              <a:t>⑥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BAACBBC2-B92C-4DD2-BA39-FD6E6532B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4" y="4222055"/>
            <a:ext cx="4067704" cy="24516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332F91D-967F-49DE-90E0-C1C132BF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54" y="1196752"/>
            <a:ext cx="1757255" cy="3918618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FFF87B68-49BE-48BF-83D2-B4153D30B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64" y="260648"/>
            <a:ext cx="8487816" cy="4202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km" b="1" dirty="0">
                <a:solidFill>
                  <a:schemeClr val="bg1"/>
                </a:solidFill>
                <a:latin typeface="Khmer UI" panose="020B0502040204020203" pitchFamily="34" charset="0"/>
                <a:ea typeface="ＭＳ ゴシック" pitchFamily="49" charset="-128"/>
                <a:cs typeface="Khmer UI" panose="020B0502040204020203" pitchFamily="34" charset="0"/>
              </a:rPr>
              <a:t>ចំណុចសំខាន់ទី3　ការធ្វើការងារដោយសុវត្ថិភាពគឺផ្តើមពីសម្លៀកបំពាក់ត្រឹមត្រូវ!</a:t>
            </a:r>
            <a:endParaRPr lang="ja-JP" altLang="en-US" b="1" dirty="0">
              <a:solidFill>
                <a:schemeClr val="bg1"/>
              </a:solidFill>
              <a:latin typeface="Khmer UI" panose="020B0502040204020203" pitchFamily="34" charset="0"/>
              <a:ea typeface="ＭＳ ゴシック" pitchFamily="49" charset="-128"/>
              <a:cs typeface="Khmer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E1159D-069D-442B-8D13-2450DCB8CACB}"/>
              </a:ext>
            </a:extLst>
          </p:cNvPr>
          <p:cNvSpPr txBox="1"/>
          <p:nvPr/>
        </p:nvSpPr>
        <p:spPr>
          <a:xfrm>
            <a:off x="5562262" y="1102253"/>
            <a:ext cx="340481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87313"/>
            <a:r>
              <a:rPr lang="km" sz="1400" dirty="0">
                <a:latin typeface="Khmer UI" panose="020B0502040204020203" pitchFamily="34" charset="0"/>
                <a:cs typeface="Khmer UI" panose="020B0502040204020203" pitchFamily="34" charset="0"/>
              </a:rPr>
              <a:t>・តើមានពាក់មួកការពារហើយរឹតខ្សែកិបចង្កាបានតឹងទេ(ហាមពាក់ពីលើកន្សែង</a:t>
            </a:r>
            <a:endParaRPr lang="en-US" sz="1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indent="-87313"/>
            <a:r>
              <a:rPr lang="km" sz="1400" dirty="0">
                <a:latin typeface="Khmer UI" panose="020B0502040204020203" pitchFamily="34" charset="0"/>
                <a:cs typeface="Khmer UI" panose="020B0502040204020203" pitchFamily="34" charset="0"/>
              </a:rPr>
              <a:t>ជាដើម)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2141FD2-61C2-4922-BE19-B25DD49D71E3}"/>
              </a:ext>
            </a:extLst>
          </p:cNvPr>
          <p:cNvSpPr txBox="1"/>
          <p:nvPr/>
        </p:nvSpPr>
        <p:spPr>
          <a:xfrm>
            <a:off x="5562262" y="1966349"/>
            <a:ext cx="30489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m" sz="1400" dirty="0">
                <a:latin typeface="Khmer UI" panose="020B0502040204020203" pitchFamily="34" charset="0"/>
                <a:cs typeface="Khmer UI" panose="020B0502040204020203" pitchFamily="34" charset="0"/>
              </a:rPr>
              <a:t>・តើមានរុំក្រណាត់ជូតដៃនៅជាប់នឹងកទេ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C33FA3-BECD-4F5C-9A81-E3A02A35FD7D}"/>
              </a:ext>
            </a:extLst>
          </p:cNvPr>
          <p:cNvSpPr txBox="1"/>
          <p:nvPr/>
        </p:nvSpPr>
        <p:spPr>
          <a:xfrm>
            <a:off x="5562262" y="2398397"/>
            <a:ext cx="358173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m" sz="1400" dirty="0">
                <a:latin typeface="Khmer UI" panose="020B0502040204020203" pitchFamily="34" charset="0"/>
                <a:cs typeface="Khmer UI" panose="020B0502040204020203" pitchFamily="34" charset="0"/>
              </a:rPr>
              <a:t>・តើសម្លៀកបំពាក់ការងារមានដាច់ឬរហែកទេ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E1E5B42-BA69-47A5-A0F8-E279A5492B03}"/>
              </a:ext>
            </a:extLst>
          </p:cNvPr>
          <p:cNvSpPr txBox="1"/>
          <p:nvPr/>
        </p:nvSpPr>
        <p:spPr>
          <a:xfrm>
            <a:off x="5562262" y="2758437"/>
            <a:ext cx="27573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m" sz="1400" dirty="0">
                <a:latin typeface="Khmer UI" panose="020B0502040204020203" pitchFamily="34" charset="0"/>
                <a:cs typeface="Khmer UI" panose="020B0502040204020203" pitchFamily="34" charset="0"/>
              </a:rPr>
              <a:t>・តើមាត់ដៃអាវរៀបរយទេ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A9A6FA5-1D03-4250-8245-CDB321D02420}"/>
              </a:ext>
            </a:extLst>
          </p:cNvPr>
          <p:cNvSpPr txBox="1"/>
          <p:nvPr/>
        </p:nvSpPr>
        <p:spPr>
          <a:xfrm>
            <a:off x="5562262" y="3190485"/>
            <a:ext cx="32429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87313"/>
            <a:r>
              <a:rPr lang="km" sz="1400" dirty="0">
                <a:latin typeface="Khmer UI" panose="020B0502040204020203" pitchFamily="34" charset="0"/>
                <a:cs typeface="Khmer UI" panose="020B0502040204020203" pitchFamily="34" charset="0"/>
              </a:rPr>
              <a:t>・តើមានពាក់ខ្សែក្រវាត់សុវត្ថិភាពទេ(នៅទីខ្ពស់ចាប់ពី2mឡើង តើមានប្រើប្រាស់ខ្សែក្រវាត់សុវត្ថិភាពទេ)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4CBAE74-727F-4582-9ECE-A691A31062A8}"/>
              </a:ext>
            </a:extLst>
          </p:cNvPr>
          <p:cNvSpPr txBox="1"/>
          <p:nvPr/>
        </p:nvSpPr>
        <p:spPr>
          <a:xfrm>
            <a:off x="5562262" y="5445224"/>
            <a:ext cx="340481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*</a:t>
            </a:r>
            <a:r>
              <a:rPr lang="en-US" sz="1400" dirty="0"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km" sz="1400" dirty="0">
                <a:latin typeface="Khmer UI" panose="020B0502040204020203" pitchFamily="34" charset="0"/>
                <a:cs typeface="Khmer UI" panose="020B0502040204020203" pitchFamily="34" charset="0"/>
              </a:rPr>
              <a:t>ឈ្មោះហៅរបស់ "ខ្សែក្រវាត់សុវត្ថិភាព“</a:t>
            </a:r>
            <a:endParaRPr lang="en-US" sz="1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r>
              <a:rPr lang="km" sz="1400" dirty="0">
                <a:solidFill>
                  <a:srgbClr val="FF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ត្រូវបានប្តូរជា</a:t>
            </a:r>
            <a:r>
              <a:rPr lang="en-US" sz="1400" dirty="0"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km" sz="1400" dirty="0">
                <a:latin typeface="Khmer UI" panose="020B0502040204020203" pitchFamily="34" charset="0"/>
                <a:cs typeface="Khmer UI" panose="020B0502040204020203" pitchFamily="34" charset="0"/>
              </a:rPr>
              <a:t>"ឧបករណ៍ការពារធ្លាក់" ដោយវិសោធនកម្មច្បាប់បទប្បញ្ញត្តិ។​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B6CB1FD-91A9-4478-B9A8-EC55DFD0004B}"/>
              </a:ext>
            </a:extLst>
          </p:cNvPr>
          <p:cNvCxnSpPr>
            <a:cxnSpLocks/>
          </p:cNvCxnSpPr>
          <p:nvPr/>
        </p:nvCxnSpPr>
        <p:spPr>
          <a:xfrm flipH="1">
            <a:off x="4860032" y="1268760"/>
            <a:ext cx="573476" cy="14401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CDCB074-3E9E-414B-947F-12E31BCD4CDA}"/>
              </a:ext>
            </a:extLst>
          </p:cNvPr>
          <p:cNvCxnSpPr>
            <a:cxnSpLocks/>
          </p:cNvCxnSpPr>
          <p:nvPr/>
        </p:nvCxnSpPr>
        <p:spPr>
          <a:xfrm flipH="1">
            <a:off x="5004048" y="2060848"/>
            <a:ext cx="42946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A7ABA89-15AC-4836-B9CF-265F07F99F9B}"/>
              </a:ext>
            </a:extLst>
          </p:cNvPr>
          <p:cNvCxnSpPr>
            <a:cxnSpLocks/>
          </p:cNvCxnSpPr>
          <p:nvPr/>
        </p:nvCxnSpPr>
        <p:spPr>
          <a:xfrm flipH="1">
            <a:off x="5366678" y="2492896"/>
            <a:ext cx="18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C66725C-9738-4D11-8F32-A6FDE53C8C3E}"/>
              </a:ext>
            </a:extLst>
          </p:cNvPr>
          <p:cNvCxnSpPr>
            <a:cxnSpLocks/>
          </p:cNvCxnSpPr>
          <p:nvPr/>
        </p:nvCxnSpPr>
        <p:spPr>
          <a:xfrm flipH="1">
            <a:off x="5366678" y="2852936"/>
            <a:ext cx="18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3CC7527A-FFF7-4B01-BCE8-3F08102A572B}"/>
              </a:ext>
            </a:extLst>
          </p:cNvPr>
          <p:cNvCxnSpPr>
            <a:cxnSpLocks/>
          </p:cNvCxnSpPr>
          <p:nvPr/>
        </p:nvCxnSpPr>
        <p:spPr>
          <a:xfrm flipH="1">
            <a:off x="5366678" y="3284984"/>
            <a:ext cx="180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C8F98F6-FE74-4DD0-8EEB-B6C26244A22C}"/>
              </a:ext>
            </a:extLst>
          </p:cNvPr>
          <p:cNvSpPr txBox="1"/>
          <p:nvPr/>
        </p:nvSpPr>
        <p:spPr>
          <a:xfrm>
            <a:off x="5562262" y="4477918"/>
            <a:ext cx="32429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87313"/>
            <a:r>
              <a:rPr lang="km" sz="1400" dirty="0">
                <a:latin typeface="Khmer UI" panose="020B0502040204020203" pitchFamily="34" charset="0"/>
                <a:cs typeface="Khmer UI" panose="020B0502040204020203" pitchFamily="34" charset="0"/>
              </a:rPr>
              <a:t>・តើមានពាក់ស្បែកជើងសុវត្ថិភាពទេ</a:t>
            </a:r>
            <a:endParaRPr lang="en-US" altLang="ja-JP" sz="14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1627573-6236-4BB7-BB03-EA21B23CC5AD}"/>
              </a:ext>
            </a:extLst>
          </p:cNvPr>
          <p:cNvCxnSpPr>
            <a:cxnSpLocks/>
          </p:cNvCxnSpPr>
          <p:nvPr/>
        </p:nvCxnSpPr>
        <p:spPr>
          <a:xfrm flipH="1">
            <a:off x="5170617" y="4659260"/>
            <a:ext cx="288032" cy="6025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590528" y="6448251"/>
            <a:ext cx="2133600" cy="365125"/>
          </a:xfrm>
        </p:spPr>
        <p:txBody>
          <a:bodyPr rtlCol="0"/>
          <a:lstStyle/>
          <a:p>
            <a:pPr algn="ctr" rtl="0"/>
            <a:fld id="{94AA4217-AB25-474B-8523-140E3806D2F1}" type="slidenum">
              <a:rPr kumimoji="1" lang="ja-JP" altLang="en-US" smtClean="0">
                <a:latin typeface="Arial" panose="020B0604020202020204" pitchFamily="34" charset="0"/>
                <a:ea typeface="ＭＳ ゴシック" panose="020B0609070205080204" pitchFamily="49" charset="-128"/>
              </a:rPr>
              <a:pPr algn="ctr"/>
              <a:t>9</a:t>
            </a:fld>
            <a:endParaRPr kumimoji="1" lang="ja-JP" altLang="en-US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54CF53-EBF9-4B6B-A8A2-180EF4DB8A17}"/>
              </a:ext>
            </a:extLst>
          </p:cNvPr>
          <p:cNvSpPr txBox="1"/>
          <p:nvPr/>
        </p:nvSpPr>
        <p:spPr>
          <a:xfrm>
            <a:off x="166542" y="4922696"/>
            <a:ext cx="517026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km" sz="9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ខ្សែក្រវាត់ទ្រូង</a:t>
            </a:r>
            <a:endParaRPr lang="zh-CN" altLang="en-US" sz="9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7FCB94E-9199-423E-9425-D0281A4814A8}"/>
              </a:ext>
            </a:extLst>
          </p:cNvPr>
          <p:cNvSpPr txBox="1"/>
          <p:nvPr/>
        </p:nvSpPr>
        <p:spPr>
          <a:xfrm>
            <a:off x="1286888" y="4571256"/>
            <a:ext cx="692824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km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ខ្សែក្រវាត់ស្មា</a:t>
            </a:r>
            <a:endParaRPr lang="zh-CN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32ACFC-6E45-4484-AC61-021C409CE487}"/>
              </a:ext>
            </a:extLst>
          </p:cNvPr>
          <p:cNvSpPr txBox="1"/>
          <p:nvPr/>
        </p:nvSpPr>
        <p:spPr>
          <a:xfrm>
            <a:off x="1547664" y="5409599"/>
            <a:ext cx="487952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km" sz="9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ខ្សែក្រវាត់ចង្កេះ</a:t>
            </a:r>
            <a:endParaRPr lang="zh-CN" altLang="en-US" sz="9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090F2C-140A-4AEF-833C-00339D798211}"/>
              </a:ext>
            </a:extLst>
          </p:cNvPr>
          <p:cNvSpPr txBox="1"/>
          <p:nvPr/>
        </p:nvSpPr>
        <p:spPr>
          <a:xfrm>
            <a:off x="972099" y="6448251"/>
            <a:ext cx="669280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km" sz="9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ខ្សែក្រវាត់ភ្លៅ</a:t>
            </a:r>
            <a:endParaRPr lang="zh-CN" altLang="en-US" sz="9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F2E2AFF-CC0D-466A-8508-C3E8FB39B27B}"/>
              </a:ext>
            </a:extLst>
          </p:cNvPr>
          <p:cNvSpPr txBox="1"/>
          <p:nvPr/>
        </p:nvSpPr>
        <p:spPr>
          <a:xfrm>
            <a:off x="2675718" y="4898073"/>
            <a:ext cx="828000" cy="138499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km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កងអក្សរD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3D4AC4-8AE2-4FCB-8BA8-143C904974A4}"/>
              </a:ext>
            </a:extLst>
          </p:cNvPr>
          <p:cNvSpPr txBox="1"/>
          <p:nvPr/>
        </p:nvSpPr>
        <p:spPr>
          <a:xfrm>
            <a:off x="3161101" y="5093678"/>
            <a:ext cx="393013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km" sz="8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តម្ពក់</a:t>
            </a:r>
            <a:endParaRPr lang="zh-CN" altLang="en-US" sz="8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D0C5537-5409-46A5-BAAC-5AE2CB0F94C3}"/>
              </a:ext>
            </a:extLst>
          </p:cNvPr>
          <p:cNvSpPr txBox="1"/>
          <p:nvPr/>
        </p:nvSpPr>
        <p:spPr>
          <a:xfrm>
            <a:off x="3554114" y="5292072"/>
            <a:ext cx="729854" cy="623248"/>
          </a:xfrm>
          <a:prstGeom prst="rect">
            <a:avLst/>
          </a:prstGeom>
          <a:solidFill>
            <a:srgbClr val="039A4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" sz="900" dirty="0">
                <a:solidFill>
                  <a:schemeClr val="bg1"/>
                </a:solidFill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ខ្សែថ្ពក់ភ្ជាប់ខ្សែក្រវាត់សុវត្ថិភាព(ខ្សែភ្លោះ)</a:t>
            </a:r>
            <a:endParaRPr lang="zh-CN" altLang="en-US" sz="900" dirty="0">
              <a:solidFill>
                <a:schemeClr val="bg1"/>
              </a:solidFill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D8F17FE-A231-4CB2-81AC-8F71EF6B8C64}"/>
              </a:ext>
            </a:extLst>
          </p:cNvPr>
          <p:cNvSpPr txBox="1"/>
          <p:nvPr/>
        </p:nvSpPr>
        <p:spPr>
          <a:xfrm>
            <a:off x="2968143" y="5611020"/>
            <a:ext cx="778927" cy="9233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km" sz="6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ប្រដាប់ការពាររំញ័រ</a:t>
            </a:r>
            <a:endParaRPr lang="zh-CN" altLang="en-US" sz="6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ED429CB-CD73-4707-8B0C-393AA5041003}"/>
              </a:ext>
            </a:extLst>
          </p:cNvPr>
          <p:cNvSpPr txBox="1"/>
          <p:nvPr/>
        </p:nvSpPr>
        <p:spPr>
          <a:xfrm>
            <a:off x="2862054" y="6088248"/>
            <a:ext cx="1565930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km" sz="9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ខ្សែថ្ពក់ភ្ជាប់ខ្សែក្រវាត់សុវត្ថិភាព</a:t>
            </a:r>
            <a:endParaRPr lang="zh-CN" altLang="en-US" sz="9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327167B-EEE3-45DD-BA51-C1104F12F775}"/>
              </a:ext>
            </a:extLst>
          </p:cNvPr>
          <p:cNvSpPr txBox="1"/>
          <p:nvPr/>
        </p:nvSpPr>
        <p:spPr>
          <a:xfrm>
            <a:off x="2894410" y="6360580"/>
            <a:ext cx="828000" cy="138499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km" sz="9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ខ្សែក្រវាត់ត្រគាក</a:t>
            </a:r>
            <a:endParaRPr lang="zh-CN" altLang="en-US" sz="9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D005DD9-78F0-4082-9530-B288F01A3B11}"/>
              </a:ext>
            </a:extLst>
          </p:cNvPr>
          <p:cNvSpPr txBox="1"/>
          <p:nvPr/>
        </p:nvSpPr>
        <p:spPr>
          <a:xfrm>
            <a:off x="1358684" y="4284043"/>
            <a:ext cx="2145034" cy="1384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km" sz="900" dirty="0">
                <a:latin typeface="Khmer UI" panose="020B0502040204020203" pitchFamily="34" charset="0"/>
                <a:ea typeface="Meiryo UI" panose="020B0604030504040204" pitchFamily="50" charset="-128"/>
                <a:cs typeface="Khmer UI" panose="020B0502040204020203" pitchFamily="34" charset="0"/>
              </a:rPr>
              <a:t>ខ្សែក្រវាត់តភ្ជាប់ដែលអាចពាក់និងដោះបាន</a:t>
            </a:r>
            <a:endParaRPr lang="zh-CN" altLang="en-US" sz="900" dirty="0">
              <a:latin typeface="Khmer UI" panose="020B0502040204020203" pitchFamily="34" charset="0"/>
              <a:ea typeface="Meiryo UI" panose="020B0604030504040204" pitchFamily="50" charset="-128"/>
              <a:cs typeface="Khmer UI" panose="020B0502040204020203" pitchFamily="34" charset="0"/>
            </a:endParaRPr>
          </a:p>
        </p:txBody>
      </p:sp>
      <p:sp>
        <p:nvSpPr>
          <p:cNvPr id="27" name="角丸四角形 4">
            <a:extLst>
              <a:ext uri="{FF2B5EF4-FFF2-40B4-BE49-F238E27FC236}">
                <a16:creationId xmlns:a16="http://schemas.microsoft.com/office/drawing/2014/main" id="{7BD35902-AC3F-441F-9CCB-BC39C907A891}"/>
              </a:ext>
            </a:extLst>
          </p:cNvPr>
          <p:cNvSpPr/>
          <p:nvPr/>
        </p:nvSpPr>
        <p:spPr>
          <a:xfrm>
            <a:off x="223930" y="836713"/>
            <a:ext cx="3627990" cy="3312368"/>
          </a:xfrm>
          <a:prstGeom prst="roundRect">
            <a:avLst>
              <a:gd name="adj" fmla="val 35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361950" indent="-361950" algn="just">
              <a:spcBef>
                <a:spcPts val="400"/>
              </a:spcBef>
              <a:defRPr/>
            </a:pPr>
            <a:r>
              <a:rPr lang="km" sz="1400" dirty="0">
                <a:solidFill>
                  <a:srgbClr val="C00000"/>
                </a:solidFill>
                <a:latin typeface="Khmer UI" panose="020B0502040204020203" pitchFamily="34" charset="0"/>
                <a:ea typeface="メイリオ" panose="020B0604030504040204" pitchFamily="50" charset="-128"/>
                <a:cs typeface="Khmer UI" panose="020B0502040204020203" pitchFamily="34" charset="0"/>
              </a:rPr>
              <a:t>【មួកត្រូវពាក់ឲ្យត្រឹមត្រូវ】</a:t>
            </a:r>
          </a:p>
          <a:p>
            <a:pPr marL="182563" indent="-182563" algn="just">
              <a:spcBef>
                <a:spcPts val="400"/>
              </a:spcBef>
              <a:defRPr/>
            </a:pPr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・ពិនិត្យខ្សែកិបចង្កា ភាពរលុង ការពាក់បះខាងមុខ</a:t>
            </a:r>
            <a:endParaRPr lang="en-US" altLang="ja-JP" sz="1400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182563" indent="-182563" algn="just">
              <a:spcBef>
                <a:spcPts val="400"/>
              </a:spcBef>
              <a:defRPr/>
            </a:pPr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・ពិនិត្យថាវាចាស់ មានខូចខាតឬទេ</a:t>
            </a:r>
            <a:endParaRPr lang="en-US" altLang="ja-JP" sz="1400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182563" indent="-182563" algn="just">
              <a:spcBef>
                <a:spcPts val="400"/>
              </a:spcBef>
              <a:defRPr/>
            </a:pPr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・ជាមូលដ្ឋានគឺសម្រាប់ការពារពេលធ្លាក់</a:t>
            </a:r>
            <a:endParaRPr lang="en-US" altLang="ja-JP" sz="1400" dirty="0">
              <a:solidFill>
                <a:schemeClr val="tx1"/>
              </a:solidFill>
              <a:latin typeface="Khmer UI" panose="020B0502040204020203" pitchFamily="34" charset="0"/>
              <a:ea typeface="メイリオ" pitchFamily="50" charset="-128"/>
              <a:cs typeface="Khmer UI" panose="020B0502040204020203" pitchFamily="34" charset="0"/>
            </a:endParaRPr>
          </a:p>
          <a:p>
            <a:pPr marL="182563" lvl="0" indent="-182563" algn="just">
              <a:spcBef>
                <a:spcPts val="1200"/>
              </a:spcBef>
              <a:defRPr/>
            </a:pPr>
            <a:r>
              <a:rPr lang="km" sz="14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【ខ្សែក្រវាត់សុវត្ថិភាព</a:t>
            </a:r>
            <a:r>
              <a:rPr lang="km" sz="1400" dirty="0">
                <a:solidFill>
                  <a:srgbClr val="FF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*</a:t>
            </a:r>
            <a:r>
              <a:rPr lang="km" sz="1400" dirty="0">
                <a:solidFill>
                  <a:srgbClr val="C00000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ត្រូវប្រើឲ្យត្រឹមត្រូវ】</a:t>
            </a:r>
          </a:p>
          <a:p>
            <a:pPr marL="182563" indent="-182563" algn="just">
              <a:spcBef>
                <a:spcPts val="400"/>
              </a:spcBef>
              <a:defRPr/>
            </a:pPr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・ក្នុងការងារនៅទីខ្ពស់ ករណីមានឧបករណ៍ថ្ពក់ភ្ជាប់ខ្សែក្រវាត់សុវត្ថិភាព ត្រូវប្រើកុំខាន</a:t>
            </a:r>
          </a:p>
          <a:p>
            <a:pPr marL="182563" indent="-182563" algn="just">
              <a:spcBef>
                <a:spcPts val="400"/>
              </a:spcBef>
              <a:defRPr/>
            </a:pPr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・ទីតាំងថ្ពក់តម្ពក់គឺត្រូវនៅខ្ពស់ជាងទីតាំងចង្កេះដែលមានខ្សែក្រវាត់សុវត្ថិភាព</a:t>
            </a:r>
          </a:p>
          <a:p>
            <a:pPr marL="182563" indent="-182563" algn="just">
              <a:spcBef>
                <a:spcPts val="400"/>
              </a:spcBef>
              <a:defRPr/>
            </a:pPr>
            <a:r>
              <a:rPr lang="km" sz="1400" dirty="0">
                <a:solidFill>
                  <a:schemeClr val="tx1"/>
                </a:solidFill>
                <a:latin typeface="Khmer UI" panose="020B0502040204020203" pitchFamily="34" charset="0"/>
                <a:ea typeface="メイリオ" pitchFamily="50" charset="-128"/>
                <a:cs typeface="Khmer UI" panose="020B0502040204020203" pitchFamily="34" charset="0"/>
              </a:rPr>
              <a:t>・ជាគោលការណ៍ប្រើខ្សែក្រវាត់សុវត្ថិភាពរុំជុំវិញខ្លួន។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6817</Words>
  <Application>Microsoft Office PowerPoint</Application>
  <PresentationFormat>画面に合わせる (4:3)</PresentationFormat>
  <Paragraphs>598</Paragraphs>
  <Slides>29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5" baseType="lpstr">
      <vt:lpstr>Meiryo UI</vt:lpstr>
      <vt:lpstr>メイリオ</vt:lpstr>
      <vt:lpstr>Arial</vt:lpstr>
      <vt:lpstr>Calibri</vt:lpstr>
      <vt:lpstr>Khmer UI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modified xsi:type="dcterms:W3CDTF">2021-07-28T06:26:14Z</dcterms:modified>
</cp:coreProperties>
</file>