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69.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70.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5"/>
  </p:notesMasterIdLst>
  <p:sldIdLst>
    <p:sldId id="256" r:id="rId2"/>
    <p:sldId id="366" r:id="rId3"/>
    <p:sldId id="367" r:id="rId4"/>
    <p:sldId id="368" r:id="rId5"/>
    <p:sldId id="369" r:id="rId6"/>
    <p:sldId id="322" r:id="rId7"/>
    <p:sldId id="370" r:id="rId8"/>
    <p:sldId id="755" r:id="rId9"/>
    <p:sldId id="371" r:id="rId10"/>
    <p:sldId id="757" r:id="rId11"/>
    <p:sldId id="758" r:id="rId12"/>
    <p:sldId id="374" r:id="rId13"/>
    <p:sldId id="375" r:id="rId14"/>
    <p:sldId id="376" r:id="rId15"/>
    <p:sldId id="377" r:id="rId16"/>
    <p:sldId id="378" r:id="rId17"/>
    <p:sldId id="379" r:id="rId18"/>
    <p:sldId id="746" r:id="rId19"/>
    <p:sldId id="380" r:id="rId20"/>
    <p:sldId id="381" r:id="rId21"/>
    <p:sldId id="283" r:id="rId22"/>
    <p:sldId id="281" r:id="rId23"/>
    <p:sldId id="399" r:id="rId24"/>
    <p:sldId id="396" r:id="rId25"/>
    <p:sldId id="395" r:id="rId26"/>
    <p:sldId id="382" r:id="rId27"/>
    <p:sldId id="384" r:id="rId28"/>
    <p:sldId id="385" r:id="rId29"/>
    <p:sldId id="386" r:id="rId30"/>
    <p:sldId id="387" r:id="rId31"/>
    <p:sldId id="388" r:id="rId32"/>
    <p:sldId id="748" r:id="rId33"/>
    <p:sldId id="389" r:id="rId34"/>
    <p:sldId id="390" r:id="rId35"/>
    <p:sldId id="316" r:id="rId36"/>
    <p:sldId id="756" r:id="rId37"/>
    <p:sldId id="391" r:id="rId38"/>
    <p:sldId id="393" r:id="rId39"/>
    <p:sldId id="394" r:id="rId40"/>
    <p:sldId id="268" r:id="rId41"/>
    <p:sldId id="278" r:id="rId42"/>
    <p:sldId id="279" r:id="rId43"/>
    <p:sldId id="269" r:id="rId44"/>
    <p:sldId id="271" r:id="rId45"/>
    <p:sldId id="273" r:id="rId46"/>
    <p:sldId id="275" r:id="rId47"/>
    <p:sldId id="276" r:id="rId48"/>
    <p:sldId id="274" r:id="rId49"/>
    <p:sldId id="280" r:id="rId50"/>
    <p:sldId id="284" r:id="rId51"/>
    <p:sldId id="397" r:id="rId52"/>
    <p:sldId id="294" r:id="rId53"/>
    <p:sldId id="295" r:id="rId54"/>
    <p:sldId id="296" r:id="rId55"/>
    <p:sldId id="297" r:id="rId56"/>
    <p:sldId id="398" r:id="rId57"/>
    <p:sldId id="747" r:id="rId58"/>
    <p:sldId id="344" r:id="rId59"/>
    <p:sldId id="345" r:id="rId60"/>
    <p:sldId id="759" r:id="rId61"/>
    <p:sldId id="751" r:id="rId62"/>
    <p:sldId id="346" r:id="rId63"/>
    <p:sldId id="347" r:id="rId64"/>
    <p:sldId id="348" r:id="rId65"/>
    <p:sldId id="349" r:id="rId66"/>
    <p:sldId id="350" r:id="rId67"/>
    <p:sldId id="351" r:id="rId68"/>
    <p:sldId id="352" r:id="rId69"/>
    <p:sldId id="749" r:id="rId70"/>
    <p:sldId id="750" r:id="rId71"/>
    <p:sldId id="354" r:id="rId72"/>
    <p:sldId id="355" r:id="rId73"/>
    <p:sldId id="356" r:id="rId74"/>
    <p:sldId id="357" r:id="rId75"/>
    <p:sldId id="358" r:id="rId76"/>
    <p:sldId id="359" r:id="rId77"/>
    <p:sldId id="752" r:id="rId78"/>
    <p:sldId id="753" r:id="rId79"/>
    <p:sldId id="754" r:id="rId80"/>
    <p:sldId id="362" r:id="rId81"/>
    <p:sldId id="338" r:id="rId82"/>
    <p:sldId id="766" r:id="rId83"/>
    <p:sldId id="762" r:id="rId84"/>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FEC"/>
    <a:srgbClr val="B4EEB4"/>
    <a:srgbClr val="FFF7DD"/>
    <a:srgbClr val="006600"/>
    <a:srgbClr val="604900"/>
    <a:srgbClr val="A47D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4" autoAdjust="0"/>
    <p:restoredTop sz="65260" autoAdjust="0"/>
  </p:normalViewPr>
  <p:slideViewPr>
    <p:cSldViewPr>
      <p:cViewPr varScale="1">
        <p:scale>
          <a:sx n="62" d="100"/>
          <a:sy n="62" d="100"/>
        </p:scale>
        <p:origin x="1664"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2044"/>
    </p:cViewPr>
  </p:sorterViewPr>
  <p:notesViewPr>
    <p:cSldViewPr>
      <p:cViewPr>
        <p:scale>
          <a:sx n="75" d="100"/>
          <a:sy n="75"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966"/>
          </a:xfrm>
          <a:prstGeom prst="rect">
            <a:avLst/>
          </a:prstGeom>
        </p:spPr>
        <p:txBody>
          <a:bodyPr vert="horz" lIns="92219" tIns="46110" rIns="92219" bIns="46110"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19" tIns="46110" rIns="92219" bIns="46110" rtlCol="0"/>
          <a:lstStyle>
            <a:lvl1pPr algn="r">
              <a:defRPr sz="1300"/>
            </a:lvl1pPr>
          </a:lstStyle>
          <a:p>
            <a:fld id="{FE1E132F-4BFC-4F04-AB95-A675873F28B6}" type="datetimeFigureOut">
              <a:rPr kumimoji="1" lang="ja-JP" altLang="en-US" smtClean="0"/>
              <a:t>2023/3/19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19" tIns="46110" rIns="92219" bIns="46110" rtlCol="0" anchor="ctr"/>
          <a:lstStyle/>
          <a:p>
            <a:endParaRPr lang="ja-JP" altLang="en-US"/>
          </a:p>
        </p:txBody>
      </p:sp>
      <p:sp>
        <p:nvSpPr>
          <p:cNvPr id="5" name="ノート プレースホルダー 4"/>
          <p:cNvSpPr>
            <a:spLocks noGrp="1"/>
          </p:cNvSpPr>
          <p:nvPr>
            <p:ph type="body" sz="quarter" idx="3"/>
          </p:nvPr>
        </p:nvSpPr>
        <p:spPr>
          <a:xfrm>
            <a:off x="680239" y="4783358"/>
            <a:ext cx="5446723" cy="3913364"/>
          </a:xfrm>
          <a:prstGeom prst="rect">
            <a:avLst/>
          </a:prstGeom>
        </p:spPr>
        <p:txBody>
          <a:bodyPr vert="horz" lIns="92219" tIns="46110" rIns="92219" bIns="461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4"/>
            <a:ext cx="2950375" cy="498966"/>
          </a:xfrm>
          <a:prstGeom prst="rect">
            <a:avLst/>
          </a:prstGeom>
        </p:spPr>
        <p:txBody>
          <a:bodyPr vert="horz" lIns="92219" tIns="46110" rIns="92219" bIns="4611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221" y="9440374"/>
            <a:ext cx="2950374" cy="498966"/>
          </a:xfrm>
          <a:prstGeom prst="rect">
            <a:avLst/>
          </a:prstGeom>
        </p:spPr>
        <p:txBody>
          <a:bodyPr vert="horz" lIns="92219" tIns="46110" rIns="92219" bIns="46110" rtlCol="0" anchor="b"/>
          <a:lstStyle>
            <a:lvl1pPr algn="r">
              <a:defRPr sz="1300"/>
            </a:lvl1pPr>
          </a:lstStyle>
          <a:p>
            <a:fld id="{E81CED4D-5BAE-4213-B68E-FBB83A7ADDD7}" type="slidenum">
              <a:rPr kumimoji="1" lang="ja-JP" altLang="en-US" smtClean="0"/>
              <a:t>‹#›</a:t>
            </a:fld>
            <a:endParaRPr kumimoji="1" lang="ja-JP" altLang="en-US"/>
          </a:p>
        </p:txBody>
      </p:sp>
    </p:spTree>
    <p:extLst>
      <p:ext uri="{BB962C8B-B14F-4D97-AF65-F5344CB8AC3E}">
        <p14:creationId xmlns:p14="http://schemas.microsoft.com/office/powerpoint/2010/main" val="12020838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1</a:t>
            </a:fld>
            <a:endParaRPr kumimoji="1" lang="ja-JP" altLang="en-US"/>
          </a:p>
        </p:txBody>
      </p:sp>
    </p:spTree>
    <p:extLst>
      <p:ext uri="{BB962C8B-B14F-4D97-AF65-F5344CB8AC3E}">
        <p14:creationId xmlns:p14="http://schemas.microsoft.com/office/powerpoint/2010/main" val="3348981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ゴシック" panose="020B0609070205080204" pitchFamily="49" charset="-128"/>
                <a:ea typeface="ＭＳ ゴシック" panose="020B0609070205080204" pitchFamily="49" charset="-128"/>
              </a:rPr>
              <a:t>公的介護保険制度の内容に関する認知度をみると、基本的な知識のほとんどが２～３割程度の認知状況となっています。</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10</a:t>
            </a:fld>
            <a:endParaRPr kumimoji="1" lang="ja-JP" altLang="en-US"/>
          </a:p>
        </p:txBody>
      </p:sp>
    </p:spTree>
    <p:extLst>
      <p:ext uri="{BB962C8B-B14F-4D97-AF65-F5344CB8AC3E}">
        <p14:creationId xmlns:p14="http://schemas.microsoft.com/office/powerpoint/2010/main" val="126962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ＭＳ ゴシック" panose="020B0609070205080204" pitchFamily="49" charset="-128"/>
                <a:ea typeface="ＭＳ ゴシック" panose="020B0609070205080204" pitchFamily="49" charset="-128"/>
              </a:rPr>
              <a:t>在宅で介護している人の介護サービスの利用状況をみると、介護サービスを利用していない割合が３割弱</a:t>
            </a:r>
            <a:r>
              <a:rPr lang="ja-JP" altLang="en-US" dirty="0">
                <a:latin typeface="ＭＳ ゴシック" panose="020B0609070205080204" pitchFamily="49" charset="-128"/>
                <a:ea typeface="ＭＳ ゴシック" panose="020B0609070205080204" pitchFamily="49" charset="-128"/>
              </a:rPr>
              <a:t>となっています</a:t>
            </a:r>
            <a:r>
              <a:rPr lang="ja-JP" altLang="ja-JP" dirty="0">
                <a:latin typeface="ＭＳ ゴシック" panose="020B0609070205080204" pitchFamily="49" charset="-128"/>
                <a:ea typeface="ＭＳ ゴシック" panose="020B0609070205080204" pitchFamily="49" charset="-128"/>
              </a:rPr>
              <a:t>。介護サービスのことをよく知らないために、利用につながっていない可能性もあります</a:t>
            </a:r>
            <a:r>
              <a:rPr lang="ja-JP" altLang="en-US"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11</a:t>
            </a:fld>
            <a:endParaRPr kumimoji="1" lang="ja-JP" altLang="en-US"/>
          </a:p>
        </p:txBody>
      </p:sp>
    </p:spTree>
    <p:extLst>
      <p:ext uri="{BB962C8B-B14F-4D97-AF65-F5344CB8AC3E}">
        <p14:creationId xmlns:p14="http://schemas.microsoft.com/office/powerpoint/2010/main" val="245723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就労している人の仕事と介護の両立に関する不安の状況をみると、男性、女性とも、介護の有無に関わらず、不安を感じている割合が高くなっています。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介護を行っていない就労者に対しても、仕事と介護の両立に関する不安を取り除くための取組が必要なことがわかります</a:t>
            </a:r>
            <a:r>
              <a:rPr lang="ja-JP" altLang="en-US"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12</a:t>
            </a:fld>
            <a:endParaRPr kumimoji="1" lang="ja-JP" altLang="en-US"/>
          </a:p>
        </p:txBody>
      </p:sp>
    </p:spTree>
    <p:extLst>
      <p:ext uri="{BB962C8B-B14F-4D97-AF65-F5344CB8AC3E}">
        <p14:creationId xmlns:p14="http://schemas.microsoft.com/office/powerpoint/2010/main" val="302429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続いて、</a:t>
            </a:r>
            <a:r>
              <a:rPr lang="ja-JP" altLang="en-US" dirty="0">
                <a:latin typeface="ＭＳ ゴシック" panose="020B0609070205080204" pitchFamily="49" charset="-128"/>
                <a:ea typeface="ＭＳ ゴシック" panose="020B0609070205080204" pitchFamily="49" charset="-128"/>
              </a:rPr>
              <a:t>介護を理由とする離職者の状況</a:t>
            </a:r>
            <a:r>
              <a:rPr kumimoji="1" lang="ja-JP" altLang="en-US" dirty="0">
                <a:latin typeface="ＭＳ ゴシック" panose="020B0609070205080204" pitchFamily="49" charset="-128"/>
                <a:ea typeface="ＭＳ ゴシック" panose="020B0609070205080204" pitchFamily="49" charset="-128"/>
              </a:rPr>
              <a:t>を見ていきましょう。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ここでのポイントは３つです。</a:t>
            </a:r>
            <a:endParaRPr kumimoji="1" lang="en-US" altLang="ja-JP" dirty="0">
              <a:latin typeface="ＭＳ ゴシック" panose="020B0609070205080204" pitchFamily="49" charset="-128"/>
              <a:ea typeface="ＭＳ ゴシック" panose="020B0609070205080204" pitchFamily="49" charset="-128"/>
            </a:endParaRPr>
          </a:p>
          <a:p>
            <a:pPr defTabSz="883402">
              <a:defRPr/>
            </a:pPr>
            <a:endParaRPr kumimoji="1"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１年間に介護・看護のために離職した人数は約</a:t>
            </a:r>
            <a:r>
              <a:rPr lang="en-US" altLang="ja-JP" dirty="0">
                <a:latin typeface="ＭＳ ゴシック" panose="020B0609070205080204" pitchFamily="49" charset="-128"/>
                <a:ea typeface="ＭＳ ゴシック" panose="020B0609070205080204" pitchFamily="49" charset="-128"/>
              </a:rPr>
              <a:t>10</a:t>
            </a:r>
            <a:r>
              <a:rPr lang="ja-JP" altLang="en-US" dirty="0">
                <a:latin typeface="ＭＳ ゴシック" panose="020B0609070205080204" pitchFamily="49" charset="-128"/>
                <a:ea typeface="ＭＳ ゴシック" panose="020B0609070205080204" pitchFamily="49" charset="-128"/>
              </a:rPr>
              <a:t>万人と横ばいで推移しています。</a:t>
            </a:r>
            <a:endParaRPr lang="en-US" altLang="ja-JP" dirty="0">
              <a:latin typeface="ＭＳ ゴシック" panose="020B0609070205080204" pitchFamily="49" charset="-128"/>
              <a:ea typeface="ＭＳ ゴシック" panose="020B0609070205080204" pitchFamily="49" charset="-128"/>
            </a:endParaRPr>
          </a:p>
          <a:p>
            <a:endParaRPr lang="ja-JP" altLang="en-US"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一方で、介護を機に離職した人の、離職後の介護負担感は増加する傾向にあります。</a:t>
            </a:r>
            <a:endParaRPr lang="en-US" altLang="ja-JP" dirty="0">
              <a:latin typeface="ＭＳ ゴシック" panose="020B0609070205080204" pitchFamily="49" charset="-128"/>
              <a:ea typeface="ＭＳ ゴシック" panose="020B0609070205080204" pitchFamily="49" charset="-128"/>
            </a:endParaRPr>
          </a:p>
          <a:p>
            <a:endParaRPr lang="ja-JP" altLang="en-US"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また、離職後に就職活動を行っても、再就職は容易ではない状況です。</a:t>
            </a:r>
            <a:endParaRPr lang="en-US" altLang="ja-JP" dirty="0">
              <a:latin typeface="ＭＳ ゴシック" panose="020B0609070205080204" pitchFamily="49" charset="-128"/>
              <a:ea typeface="ＭＳ ゴシック" panose="020B0609070205080204" pitchFamily="49" charset="-128"/>
            </a:endParaRPr>
          </a:p>
          <a:p>
            <a:pPr defTabSz="883402">
              <a:defRPr/>
            </a:pPr>
            <a:endParaRPr kumimoji="1" lang="en-US" altLang="ja-JP" dirty="0">
              <a:latin typeface="ＭＳ ゴシック" panose="020B0609070205080204" pitchFamily="49" charset="-128"/>
              <a:ea typeface="ＭＳ ゴシック" panose="020B0609070205080204" pitchFamily="49" charset="-128"/>
            </a:endParaRPr>
          </a:p>
          <a:p>
            <a:pPr defTabSz="883402">
              <a:defRPr/>
            </a:pPr>
            <a:r>
              <a:rPr kumimoji="1" lang="ja-JP" altLang="en-US" dirty="0">
                <a:latin typeface="ＭＳ ゴシック" panose="020B0609070205080204" pitchFamily="49" charset="-128"/>
                <a:ea typeface="ＭＳ ゴシック" panose="020B0609070205080204" pitchFamily="49" charset="-128"/>
              </a:rPr>
              <a:t>ここから詳しく見ていきましょう。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13</a:t>
            </a:fld>
            <a:endParaRPr kumimoji="1" lang="ja-JP" altLang="en-US"/>
          </a:p>
        </p:txBody>
      </p:sp>
    </p:spTree>
    <p:extLst>
      <p:ext uri="{BB962C8B-B14F-4D97-AF65-F5344CB8AC3E}">
        <p14:creationId xmlns:p14="http://schemas.microsoft.com/office/powerpoint/2010/main" val="423716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介護を理由とする離職者数は依然横ばいで推移しており、介護・看護のために過去１年間に前職を離職した人数は約</a:t>
            </a:r>
            <a:r>
              <a:rPr lang="en-US" altLang="ja-JP" dirty="0">
                <a:latin typeface="ＭＳ ゴシック" panose="020B0609070205080204" pitchFamily="49" charset="-128"/>
                <a:ea typeface="ＭＳ ゴシック" panose="020B0609070205080204" pitchFamily="49" charset="-128"/>
              </a:rPr>
              <a:t>10</a:t>
            </a:r>
            <a:r>
              <a:rPr lang="ja-JP" altLang="ja-JP" dirty="0">
                <a:latin typeface="ＭＳ ゴシック" panose="020B0609070205080204" pitchFamily="49" charset="-128"/>
                <a:ea typeface="ＭＳ ゴシック" panose="020B0609070205080204" pitchFamily="49" charset="-128"/>
              </a:rPr>
              <a:t>万人と、</a:t>
            </a:r>
            <a:r>
              <a:rPr lang="ja-JP" altLang="ja-JP" dirty="0">
                <a:solidFill>
                  <a:schemeClr val="tx1"/>
                </a:solidFill>
                <a:latin typeface="ＭＳ ゴシック" panose="020B0609070205080204" pitchFamily="49" charset="-128"/>
                <a:ea typeface="ＭＳ ゴシック" panose="020B0609070205080204" pitchFamily="49" charset="-128"/>
              </a:rPr>
              <a:t>５年前</a:t>
            </a:r>
            <a:r>
              <a:rPr lang="ja-JP" altLang="en-US" dirty="0">
                <a:solidFill>
                  <a:schemeClr val="tx1"/>
                </a:solidFill>
                <a:latin typeface="ＭＳ ゴシック" panose="020B0609070205080204" pitchFamily="49" charset="-128"/>
                <a:ea typeface="ＭＳ ゴシック" panose="020B0609070205080204" pitchFamily="49" charset="-128"/>
              </a:rPr>
              <a:t>の調査</a:t>
            </a:r>
            <a:r>
              <a:rPr lang="ja-JP" altLang="ja-JP" dirty="0">
                <a:solidFill>
                  <a:schemeClr val="tx1"/>
                </a:solidFill>
                <a:latin typeface="ＭＳ ゴシック" panose="020B0609070205080204" pitchFamily="49" charset="-128"/>
                <a:ea typeface="ＭＳ ゴシック" panose="020B0609070205080204" pitchFamily="49" charset="-128"/>
              </a:rPr>
              <a:t>と同程度となっています。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lvl="0" fontAlgn="auto"/>
            <a:endParaRPr lang="ja-JP" altLang="ja-JP" dirty="0">
              <a:solidFill>
                <a:schemeClr val="tx1"/>
              </a:solidFill>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離職者に占める男性の割合は、平成</a:t>
            </a:r>
            <a:r>
              <a:rPr lang="en-US" altLang="ja-JP" dirty="0">
                <a:latin typeface="ＭＳ ゴシック" panose="020B0609070205080204" pitchFamily="49" charset="-128"/>
                <a:ea typeface="ＭＳ ゴシック" panose="020B0609070205080204" pitchFamily="49" charset="-128"/>
              </a:rPr>
              <a:t>19</a:t>
            </a:r>
            <a:r>
              <a:rPr lang="ja-JP" altLang="ja-JP" dirty="0">
                <a:latin typeface="ＭＳ ゴシック" panose="020B0609070205080204" pitchFamily="49" charset="-128"/>
                <a:ea typeface="ＭＳ ゴシック" panose="020B0609070205080204" pitchFamily="49" charset="-128"/>
              </a:rPr>
              <a:t>年の</a:t>
            </a:r>
            <a:r>
              <a:rPr lang="en-US" altLang="ja-JP" dirty="0">
                <a:latin typeface="ＭＳ ゴシック" panose="020B0609070205080204" pitchFamily="49" charset="-128"/>
                <a:ea typeface="ＭＳ ゴシック" panose="020B0609070205080204" pitchFamily="49" charset="-128"/>
              </a:rPr>
              <a:t>17.7</a:t>
            </a:r>
            <a:r>
              <a:rPr lang="ja-JP" altLang="ja-JP" dirty="0">
                <a:latin typeface="ＭＳ ゴシック" panose="020B0609070205080204" pitchFamily="49" charset="-128"/>
                <a:ea typeface="ＭＳ ゴシック" panose="020B0609070205080204" pitchFamily="49" charset="-128"/>
              </a:rPr>
              <a:t>％から平成</a:t>
            </a:r>
            <a:r>
              <a:rPr lang="en-US" altLang="ja-JP" dirty="0">
                <a:latin typeface="ＭＳ ゴシック" panose="020B0609070205080204" pitchFamily="49" charset="-128"/>
                <a:ea typeface="ＭＳ ゴシック" panose="020B0609070205080204" pitchFamily="49" charset="-128"/>
              </a:rPr>
              <a:t>29</a:t>
            </a:r>
            <a:r>
              <a:rPr lang="ja-JP" altLang="ja-JP" dirty="0">
                <a:latin typeface="ＭＳ ゴシック" panose="020B0609070205080204" pitchFamily="49" charset="-128"/>
                <a:ea typeface="ＭＳ ゴシック" panose="020B0609070205080204" pitchFamily="49" charset="-128"/>
              </a:rPr>
              <a:t>年に</a:t>
            </a:r>
            <a:r>
              <a:rPr lang="en-US" altLang="ja-JP" dirty="0">
                <a:latin typeface="ＭＳ ゴシック" panose="020B0609070205080204" pitchFamily="49" charset="-128"/>
                <a:ea typeface="ＭＳ ゴシック" panose="020B0609070205080204" pitchFamily="49" charset="-128"/>
              </a:rPr>
              <a:t>24.2</a:t>
            </a:r>
            <a:r>
              <a:rPr lang="ja-JP" altLang="ja-JP" dirty="0">
                <a:latin typeface="ＭＳ ゴシック" panose="020B0609070205080204" pitchFamily="49" charset="-128"/>
                <a:ea typeface="ＭＳ ゴシック" panose="020B0609070205080204" pitchFamily="49" charset="-128"/>
              </a:rPr>
              <a:t>％と</a:t>
            </a:r>
            <a:r>
              <a:rPr lang="ja-JP" altLang="en-US" dirty="0">
                <a:latin typeface="ＭＳ ゴシック" panose="020B0609070205080204" pitchFamily="49" charset="-128"/>
                <a:ea typeface="ＭＳ ゴシック" panose="020B0609070205080204" pitchFamily="49" charset="-128"/>
              </a:rPr>
              <a:t>上昇</a:t>
            </a:r>
            <a:r>
              <a:rPr lang="ja-JP" altLang="ja-JP" dirty="0">
                <a:latin typeface="ＭＳ ゴシック" panose="020B0609070205080204" pitchFamily="49" charset="-128"/>
                <a:ea typeface="ＭＳ ゴシック" panose="020B0609070205080204" pitchFamily="49" charset="-128"/>
              </a:rPr>
              <a:t>傾向にあります</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pPr lvl="0" fontAlgn="auto"/>
            <a:r>
              <a:rPr lang="ja-JP" altLang="ja-JP" dirty="0">
                <a:latin typeface="ＭＳ ゴシック" panose="020B0609070205080204" pitchFamily="49" charset="-128"/>
                <a:ea typeface="ＭＳ ゴシック" panose="020B0609070205080204" pitchFamily="49" charset="-128"/>
              </a:rPr>
              <a:t>過去１年間に前職を離職した人のうち、「介護・看護のため」に前職を離職した人の割合（全国）は、</a:t>
            </a:r>
            <a:r>
              <a:rPr lang="ja-JP" altLang="en-US" dirty="0">
                <a:latin typeface="ＭＳ ゴシック" panose="020B0609070205080204" pitchFamily="49" charset="-128"/>
                <a:ea typeface="ＭＳ ゴシック" panose="020B0609070205080204" pitchFamily="49" charset="-128"/>
              </a:rPr>
              <a:t>平成</a:t>
            </a:r>
            <a:r>
              <a:rPr lang="en-US" altLang="ja-JP" dirty="0">
                <a:latin typeface="ＭＳ ゴシック" panose="020B0609070205080204" pitchFamily="49" charset="-128"/>
                <a:ea typeface="ＭＳ ゴシック" panose="020B0609070205080204" pitchFamily="49" charset="-128"/>
              </a:rPr>
              <a:t>24</a:t>
            </a:r>
            <a:r>
              <a:rPr lang="ja-JP" altLang="en-US" dirty="0">
                <a:latin typeface="ＭＳ ゴシック" panose="020B0609070205080204" pitchFamily="49" charset="-128"/>
                <a:ea typeface="ＭＳ ゴシック" panose="020B0609070205080204" pitchFamily="49" charset="-128"/>
              </a:rPr>
              <a:t>年は</a:t>
            </a:r>
            <a:r>
              <a:rPr lang="en-US" altLang="ja-JP" dirty="0">
                <a:latin typeface="ＭＳ ゴシック" panose="020B0609070205080204" pitchFamily="49" charset="-128"/>
                <a:ea typeface="ＭＳ ゴシック" panose="020B0609070205080204" pitchFamily="49" charset="-128"/>
              </a:rPr>
              <a:t>1.7</a:t>
            </a:r>
            <a:r>
              <a:rPr lang="ja-JP" altLang="en-US" dirty="0">
                <a:latin typeface="ＭＳ ゴシック" panose="020B0609070205080204" pitchFamily="49" charset="-128"/>
                <a:ea typeface="ＭＳ ゴシック" panose="020B0609070205080204" pitchFamily="49" charset="-128"/>
              </a:rPr>
              <a:t>％、平成</a:t>
            </a:r>
            <a:r>
              <a:rPr lang="en-US" altLang="ja-JP" dirty="0">
                <a:latin typeface="ＭＳ ゴシック" panose="020B0609070205080204" pitchFamily="49" charset="-128"/>
                <a:ea typeface="ＭＳ ゴシック" panose="020B0609070205080204" pitchFamily="49" charset="-128"/>
              </a:rPr>
              <a:t>29</a:t>
            </a:r>
            <a:r>
              <a:rPr lang="ja-JP" altLang="en-US" dirty="0">
                <a:latin typeface="ＭＳ ゴシック" panose="020B0609070205080204" pitchFamily="49" charset="-128"/>
                <a:ea typeface="ＭＳ ゴシック" panose="020B0609070205080204" pitchFamily="49" charset="-128"/>
              </a:rPr>
              <a:t>年は</a:t>
            </a:r>
            <a:r>
              <a:rPr lang="en-US" altLang="ja-JP" dirty="0">
                <a:latin typeface="ＭＳ ゴシック" panose="020B0609070205080204" pitchFamily="49" charset="-128"/>
                <a:ea typeface="ＭＳ ゴシック" panose="020B0609070205080204" pitchFamily="49" charset="-128"/>
              </a:rPr>
              <a:t>1.8</a:t>
            </a:r>
            <a:r>
              <a:rPr lang="ja-JP" altLang="en-US" dirty="0">
                <a:latin typeface="ＭＳ ゴシック" panose="020B0609070205080204" pitchFamily="49" charset="-128"/>
                <a:ea typeface="ＭＳ ゴシック" panose="020B0609070205080204" pitchFamily="49" charset="-128"/>
              </a:rPr>
              <a:t>％となっています</a:t>
            </a:r>
            <a:r>
              <a:rPr lang="ja-JP" altLang="ja-JP"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都道府県別に見ると、</a:t>
            </a:r>
            <a:r>
              <a:rPr lang="ja-JP" altLang="en-US" dirty="0">
                <a:latin typeface="ＭＳ ゴシック" panose="020B0609070205080204" pitchFamily="49" charset="-128"/>
                <a:ea typeface="ＭＳ ゴシック" panose="020B0609070205080204" pitchFamily="49" charset="-128"/>
              </a:rPr>
              <a:t>平成</a:t>
            </a:r>
            <a:r>
              <a:rPr lang="en-US" altLang="ja-JP" dirty="0">
                <a:latin typeface="ＭＳ ゴシック" panose="020B0609070205080204" pitchFamily="49" charset="-128"/>
                <a:ea typeface="ＭＳ ゴシック" panose="020B0609070205080204" pitchFamily="49" charset="-128"/>
              </a:rPr>
              <a:t>29</a:t>
            </a:r>
            <a:r>
              <a:rPr lang="ja-JP" altLang="en-US" dirty="0">
                <a:latin typeface="ＭＳ ゴシック" panose="020B0609070205080204" pitchFamily="49" charset="-128"/>
                <a:ea typeface="ＭＳ ゴシック" panose="020B0609070205080204" pitchFamily="49" charset="-128"/>
              </a:rPr>
              <a:t>年は</a:t>
            </a:r>
            <a:r>
              <a:rPr lang="ja-JP" altLang="ja-JP" dirty="0">
                <a:latin typeface="ＭＳ ゴシック" panose="020B0609070205080204" pitchFamily="49" charset="-128"/>
                <a:ea typeface="ＭＳ ゴシック" panose="020B0609070205080204" pitchFamily="49" charset="-128"/>
              </a:rPr>
              <a:t>和歌山県が</a:t>
            </a:r>
            <a:r>
              <a:rPr lang="en-US" altLang="ja-JP" dirty="0">
                <a:latin typeface="ＭＳ ゴシック" panose="020B0609070205080204" pitchFamily="49" charset="-128"/>
                <a:ea typeface="ＭＳ ゴシック" panose="020B0609070205080204" pitchFamily="49" charset="-128"/>
              </a:rPr>
              <a:t>3.3</a:t>
            </a:r>
            <a:r>
              <a:rPr lang="ja-JP" altLang="en-US" dirty="0">
                <a:latin typeface="ＭＳ ゴシック" panose="020B0609070205080204" pitchFamily="49" charset="-128"/>
                <a:ea typeface="ＭＳ ゴシック" panose="020B0609070205080204" pitchFamily="49" charset="-128"/>
              </a:rPr>
              <a:t>％と</a:t>
            </a:r>
            <a:r>
              <a:rPr lang="ja-JP" altLang="ja-JP" dirty="0">
                <a:latin typeface="ＭＳ ゴシック" panose="020B0609070205080204" pitchFamily="49" charset="-128"/>
                <a:ea typeface="ＭＳ ゴシック" panose="020B0609070205080204" pitchFamily="49" charset="-128"/>
              </a:rPr>
              <a:t>最も高く、次いで長野県</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3.2</a:t>
            </a:r>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、福島県</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3.0</a:t>
            </a:r>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及び山梨県</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3.0</a:t>
            </a:r>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となっています</a:t>
            </a:r>
            <a:r>
              <a:rPr lang="ja-JP" altLang="en-US"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14</a:t>
            </a:fld>
            <a:endParaRPr kumimoji="1" lang="ja-JP" altLang="en-US"/>
          </a:p>
        </p:txBody>
      </p:sp>
    </p:spTree>
    <p:extLst>
      <p:ext uri="{BB962C8B-B14F-4D97-AF65-F5344CB8AC3E}">
        <p14:creationId xmlns:p14="http://schemas.microsoft.com/office/powerpoint/2010/main" val="2641508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介護を機に離職した人の、離職後の精神面、肉体面、経済面の負担感が増加した人の割合はいずれも</a:t>
            </a:r>
            <a:r>
              <a:rPr lang="ja-JP" altLang="en-US" dirty="0">
                <a:latin typeface="ＭＳ ゴシック" panose="020B0609070205080204" pitchFamily="49" charset="-128"/>
                <a:ea typeface="ＭＳ ゴシック" panose="020B0609070205080204" pitchFamily="49" charset="-128"/>
              </a:rPr>
              <a:t>６割</a:t>
            </a:r>
            <a:r>
              <a:rPr lang="ja-JP" altLang="ja-JP" dirty="0">
                <a:latin typeface="ＭＳ ゴシック" panose="020B0609070205080204" pitchFamily="49" charset="-128"/>
                <a:ea typeface="ＭＳ ゴシック" panose="020B0609070205080204" pitchFamily="49" charset="-128"/>
              </a:rPr>
              <a:t>超となっており、離職後の介護負担感は増加する傾向にあります。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pPr lvl="0" fontAlgn="auto"/>
            <a:r>
              <a:rPr lang="ja-JP" altLang="ja-JP" dirty="0">
                <a:latin typeface="ＭＳ ゴシック" panose="020B0609070205080204" pitchFamily="49" charset="-128"/>
                <a:ea typeface="ＭＳ ゴシック" panose="020B0609070205080204" pitchFamily="49" charset="-128"/>
              </a:rPr>
              <a:t>仕事をしながら介護することが大変で、仕事を辞めたら楽になると考える人もいますが、離職したらさらに困難な状況に陥るケースは少なくないようです。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どうやったら両立の負担を軽減できるか、離職する前に家族の状況を把握し、支援することが大切です</a:t>
            </a:r>
            <a:r>
              <a:rPr lang="ja-JP" altLang="en-US"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15</a:t>
            </a:fld>
            <a:endParaRPr kumimoji="1" lang="ja-JP" altLang="en-US"/>
          </a:p>
        </p:txBody>
      </p:sp>
    </p:spTree>
    <p:extLst>
      <p:ext uri="{BB962C8B-B14F-4D97-AF65-F5344CB8AC3E}">
        <p14:creationId xmlns:p14="http://schemas.microsoft.com/office/powerpoint/2010/main" val="1039735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就職活動を行った離職者のうち、再就職できた人は半数未満となっており、離職後の再就職は</a:t>
            </a:r>
            <a:r>
              <a:rPr lang="ja-JP" altLang="en-US" dirty="0">
                <a:latin typeface="ＭＳ ゴシック" panose="020B0609070205080204" pitchFamily="49" charset="-128"/>
                <a:ea typeface="ＭＳ ゴシック" panose="020B0609070205080204" pitchFamily="49" charset="-128"/>
              </a:rPr>
              <a:t>容易ではない</a:t>
            </a:r>
            <a:r>
              <a:rPr lang="ja-JP" altLang="ja-JP" dirty="0">
                <a:latin typeface="ＭＳ ゴシック" panose="020B0609070205080204" pitchFamily="49" charset="-128"/>
                <a:ea typeface="ＭＳ ゴシック" panose="020B0609070205080204" pitchFamily="49" charset="-128"/>
              </a:rPr>
              <a:t>状況にあります。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離職することなく、うまく両立できるような支援のあり方を検討することが重要です</a:t>
            </a:r>
            <a:r>
              <a:rPr lang="ja-JP" altLang="en-US"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16</a:t>
            </a:fld>
            <a:endParaRPr kumimoji="1" lang="ja-JP" altLang="en-US"/>
          </a:p>
        </p:txBody>
      </p:sp>
    </p:spTree>
    <p:extLst>
      <p:ext uri="{BB962C8B-B14F-4D97-AF65-F5344CB8AC3E}">
        <p14:creationId xmlns:p14="http://schemas.microsoft.com/office/powerpoint/2010/main" val="2038697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続いて、</a:t>
            </a:r>
            <a:r>
              <a:rPr lang="ja-JP" altLang="en-US" dirty="0">
                <a:latin typeface="ＭＳ ゴシック" panose="020B0609070205080204" pitchFamily="49" charset="-128"/>
                <a:ea typeface="ＭＳ ゴシック" panose="020B0609070205080204" pitchFamily="49" charset="-128"/>
              </a:rPr>
              <a:t>両立支援制度と企業の取組状況</a:t>
            </a:r>
            <a:r>
              <a:rPr kumimoji="1" lang="ja-JP" altLang="en-US" dirty="0">
                <a:latin typeface="ＭＳ ゴシック" panose="020B0609070205080204" pitchFamily="49" charset="-128"/>
                <a:ea typeface="ＭＳ ゴシック" panose="020B0609070205080204" pitchFamily="49" charset="-128"/>
              </a:rPr>
              <a:t>を見ていきましょう。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ここでのポイントは３つです。</a:t>
            </a:r>
            <a:endParaRPr kumimoji="1" lang="en-US" altLang="ja-JP" dirty="0">
              <a:latin typeface="ＭＳ ゴシック" panose="020B0609070205080204" pitchFamily="49" charset="-128"/>
              <a:ea typeface="ＭＳ ゴシック" panose="020B0609070205080204" pitchFamily="49" charset="-128"/>
            </a:endParaRPr>
          </a:p>
          <a:p>
            <a:pPr defTabSz="883402">
              <a:defRPr/>
            </a:pPr>
            <a:endParaRPr kumimoji="1"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介護休業制度などの整備は進んでいるものの、仕事と介護が両立できるように支援する取組を行っていない企業も少なくありません。</a:t>
            </a:r>
            <a:endParaRPr lang="en-US" altLang="ja-JP" dirty="0">
              <a:latin typeface="ＭＳ ゴシック" panose="020B0609070205080204" pitchFamily="49" charset="-128"/>
              <a:ea typeface="ＭＳ ゴシック" panose="020B0609070205080204" pitchFamily="49" charset="-128"/>
            </a:endParaRPr>
          </a:p>
          <a:p>
            <a:endParaRPr lang="ja-JP" altLang="en-US"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一方で、介護しながら働いている人の意識や、職場環境は変化しています。</a:t>
            </a:r>
            <a:endParaRPr lang="en-US" altLang="ja-JP" dirty="0">
              <a:latin typeface="ＭＳ ゴシック" panose="020B0609070205080204" pitchFamily="49" charset="-128"/>
              <a:ea typeface="ＭＳ ゴシック" panose="020B0609070205080204" pitchFamily="49" charset="-128"/>
            </a:endParaRPr>
          </a:p>
          <a:p>
            <a:endParaRPr lang="ja-JP" altLang="en-US"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仕事と介護の両立のためには、勤務先に介護をしていることを伝えることが重要です。</a:t>
            </a:r>
            <a:endParaRPr lang="en-US" altLang="ja-JP" dirty="0">
              <a:latin typeface="ＭＳ ゴシック" panose="020B0609070205080204" pitchFamily="49" charset="-128"/>
              <a:ea typeface="ＭＳ ゴシック" panose="020B0609070205080204" pitchFamily="49" charset="-128"/>
            </a:endParaRPr>
          </a:p>
          <a:p>
            <a:pPr defTabSz="883402">
              <a:defRPr/>
            </a:pPr>
            <a:endParaRPr kumimoji="1" lang="en-US" altLang="ja-JP" dirty="0">
              <a:latin typeface="ＭＳ ゴシック" panose="020B0609070205080204" pitchFamily="49" charset="-128"/>
              <a:ea typeface="ＭＳ ゴシック" panose="020B0609070205080204" pitchFamily="49" charset="-128"/>
            </a:endParaRPr>
          </a:p>
          <a:p>
            <a:pPr defTabSz="883402">
              <a:defRPr/>
            </a:pPr>
            <a:r>
              <a:rPr kumimoji="1" lang="ja-JP" altLang="en-US" dirty="0">
                <a:latin typeface="ＭＳ ゴシック" panose="020B0609070205080204" pitchFamily="49" charset="-128"/>
                <a:ea typeface="ＭＳ ゴシック" panose="020B0609070205080204" pitchFamily="49" charset="-128"/>
              </a:rPr>
              <a:t>ここから詳しく見ていきましょう。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17</a:t>
            </a:fld>
            <a:endParaRPr kumimoji="1" lang="ja-JP" altLang="en-US"/>
          </a:p>
        </p:txBody>
      </p:sp>
    </p:spTree>
    <p:extLst>
      <p:ext uri="{BB962C8B-B14F-4D97-AF65-F5344CB8AC3E}">
        <p14:creationId xmlns:p14="http://schemas.microsoft.com/office/powerpoint/2010/main" val="1955855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ＭＳ ゴシック" panose="020B0609070205080204" pitchFamily="49" charset="-128"/>
                <a:ea typeface="ＭＳ ゴシック" panose="020B0609070205080204" pitchFamily="49" charset="-128"/>
              </a:rPr>
              <a:t>家族の介護を行う労働者の仕事と介護の両立を支援する法律として、「育児・介護休業法」があります。</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この研修では制度の詳細は説明しませんが、どのような制度があるのか、概要を知っているとよいでしょう。</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介護休業は、まとまった休みが必要な時に利用し、病院への付添いやケアマネジャーとの面談など短時間の休みが必要な時は介護休暇を利用するなど、制度の特徴を知って、介護保険制度と組み合わせた活用を考えられるとよいでしょう。</a:t>
            </a:r>
            <a:endParaRPr lang="en-US" altLang="ja-JP" dirty="0">
              <a:latin typeface="ＭＳ ゴシック" panose="020B0609070205080204" pitchFamily="49" charset="-128"/>
              <a:ea typeface="ＭＳ ゴシック" panose="020B0609070205080204" pitchFamily="49" charset="-128"/>
            </a:endParaRPr>
          </a:p>
          <a:p>
            <a:endParaRPr lang="en-US" altLang="ja-JP"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18</a:t>
            </a:fld>
            <a:endParaRPr kumimoji="1" lang="ja-JP" altLang="en-US"/>
          </a:p>
        </p:txBody>
      </p:sp>
    </p:spTree>
    <p:extLst>
      <p:ext uri="{BB962C8B-B14F-4D97-AF65-F5344CB8AC3E}">
        <p14:creationId xmlns:p14="http://schemas.microsoft.com/office/powerpoint/2010/main" val="624389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ＭＳ ゴシック" panose="020B0609070205080204" pitchFamily="49" charset="-128"/>
                <a:ea typeface="ＭＳ ゴシック" panose="020B0609070205080204" pitchFamily="49" charset="-128"/>
              </a:rPr>
              <a:t>育児・介護休業法により、両立支援に関わる制度整備は進んでおり、介護休業制度を整備している企業の割合は年々高くなる傾向にあります</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lang="ja-JP" altLang="en-US" kern="0" dirty="0">
                <a:latin typeface="ＭＳ ゴシック" panose="020B0609070205080204" pitchFamily="49" charset="-128"/>
                <a:ea typeface="ＭＳ ゴシック" panose="020B0609070205080204" pitchFamily="49" charset="-128"/>
              </a:rPr>
              <a:t>介護休業・介護休暇は、就業規則等に制度が定められていない事業所でも、育児・介護休業法に基づいて制度を利用することが可能です。</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19</a:t>
            </a:fld>
            <a:endParaRPr kumimoji="1" lang="ja-JP" altLang="en-US"/>
          </a:p>
        </p:txBody>
      </p:sp>
    </p:spTree>
    <p:extLst>
      <p:ext uri="{BB962C8B-B14F-4D97-AF65-F5344CB8AC3E}">
        <p14:creationId xmlns:p14="http://schemas.microsoft.com/office/powerpoint/2010/main" val="346757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2</a:t>
            </a:fld>
            <a:endParaRPr kumimoji="1" lang="ja-JP" altLang="en-US"/>
          </a:p>
        </p:txBody>
      </p:sp>
    </p:spTree>
    <p:extLst>
      <p:ext uri="{BB962C8B-B14F-4D97-AF65-F5344CB8AC3E}">
        <p14:creationId xmlns:p14="http://schemas.microsoft.com/office/powerpoint/2010/main" val="2923697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en-US" dirty="0">
                <a:solidFill>
                  <a:schemeClr val="tx1"/>
                </a:solidFill>
                <a:latin typeface="ＭＳ ゴシック" panose="020B0609070205080204" pitchFamily="49" charset="-128"/>
                <a:ea typeface="ＭＳ ゴシック" panose="020B0609070205080204" pitchFamily="49" charset="-128"/>
              </a:rPr>
              <a:t>両立支援制度を利用しやすい職場づくりのための取組状況は、企業規模によって特徴が見られます。規模の小さい企業は、全体的に取り組んでいる割合が低い傾向にありますが、</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lvl="0" fontAlgn="auto"/>
            <a:r>
              <a:rPr lang="ja-JP" altLang="en-US" dirty="0">
                <a:solidFill>
                  <a:schemeClr val="tx1"/>
                </a:solidFill>
                <a:latin typeface="ＭＳ ゴシック" panose="020B0609070205080204" pitchFamily="49" charset="-128"/>
                <a:ea typeface="ＭＳ ゴシック" panose="020B0609070205080204" pitchFamily="49" charset="-128"/>
              </a:rPr>
              <a:t>介護に関わらず、日ごろから管理職が部下の悩みを聞くようにしている割合は高い傾向にあります。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また、</a:t>
            </a:r>
            <a:r>
              <a:rPr lang="ja-JP" altLang="en-US" dirty="0">
                <a:latin typeface="ＭＳ ゴシック" panose="020B0609070205080204" pitchFamily="49" charset="-128"/>
                <a:ea typeface="ＭＳ ゴシック" panose="020B0609070205080204" pitchFamily="49" charset="-128"/>
              </a:rPr>
              <a:t>全体的に</a:t>
            </a:r>
            <a:r>
              <a:rPr lang="ja-JP" altLang="ja-JP" dirty="0">
                <a:latin typeface="ＭＳ ゴシック" panose="020B0609070205080204" pitchFamily="49" charset="-128"/>
                <a:ea typeface="ＭＳ ゴシック" panose="020B0609070205080204" pitchFamily="49" charset="-128"/>
              </a:rPr>
              <a:t>両立支援制度の利用方法を説明している企業は少ない状況です。自分が介護をするだけではなく、</a:t>
            </a:r>
            <a:endParaRPr lang="en-US"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必要なサービスを利用して仕事に復帰することができる仕組みを整備するために介護休業を取得する</a:t>
            </a:r>
            <a:r>
              <a:rPr lang="ja-JP" altLang="en-US" dirty="0">
                <a:latin typeface="ＭＳ ゴシック" panose="020B0609070205080204" pitchFamily="49" charset="-128"/>
                <a:ea typeface="ＭＳ ゴシック" panose="020B0609070205080204" pitchFamily="49" charset="-128"/>
              </a:rPr>
              <a:t>こと</a:t>
            </a:r>
            <a:r>
              <a:rPr lang="ja-JP" altLang="ja-JP" dirty="0">
                <a:latin typeface="ＭＳ ゴシック" panose="020B0609070205080204" pitchFamily="49" charset="-128"/>
                <a:ea typeface="ＭＳ ゴシック" panose="020B0609070205080204" pitchFamily="49" charset="-128"/>
              </a:rPr>
              <a:t>など、</a:t>
            </a:r>
            <a:endParaRPr lang="en-US"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両立支援制度の上手な利用の仕方をアドバイスできるとよいでしょう</a:t>
            </a:r>
            <a:r>
              <a:rPr lang="ja-JP" altLang="en-US"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20</a:t>
            </a:fld>
            <a:endParaRPr kumimoji="1" lang="ja-JP" altLang="en-US"/>
          </a:p>
        </p:txBody>
      </p:sp>
    </p:spTree>
    <p:extLst>
      <p:ext uri="{BB962C8B-B14F-4D97-AF65-F5344CB8AC3E}">
        <p14:creationId xmlns:p14="http://schemas.microsoft.com/office/powerpoint/2010/main" val="915353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「育児・介護休業法」で定められている制度以外にも、企業が独自に両立支援制度を用意している場合があります。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pPr lvl="0" fontAlgn="auto"/>
            <a:r>
              <a:rPr lang="ja-JP" altLang="ja-JP" dirty="0">
                <a:latin typeface="ＭＳ ゴシック" panose="020B0609070205080204" pitchFamily="49" charset="-128"/>
                <a:ea typeface="ＭＳ ゴシック" panose="020B0609070205080204" pitchFamily="49" charset="-128"/>
              </a:rPr>
              <a:t>家族が勤務している企業において、どのような制度があるのか、人事労務担当者等に確認してみることを促してみるとよいでしょう。</a:t>
            </a:r>
          </a:p>
          <a:p>
            <a:endParaRPr lang="en-US" altLang="ja-JP" dirty="0">
              <a:latin typeface="ＭＳ ゴシック" panose="020B0609070205080204" pitchFamily="49" charset="-128"/>
              <a:ea typeface="ＭＳ ゴシック" panose="020B0609070205080204" pitchFamily="49" charset="-128"/>
            </a:endParaRPr>
          </a:p>
          <a:p>
            <a:pPr defTabSz="883402">
              <a:defRPr/>
            </a:pPr>
            <a:r>
              <a:rPr lang="ja-JP" altLang="en-US" dirty="0">
                <a:latin typeface="ＭＳ ゴシック" panose="020B0609070205080204" pitchFamily="49" charset="-128"/>
                <a:ea typeface="ＭＳ ゴシック" panose="020B0609070205080204" pitchFamily="49" charset="-128"/>
              </a:rPr>
              <a:t>＜研修実施主体が参考資料等で企業の取組を掲載する場合＞</a:t>
            </a:r>
            <a:endParaRPr kumimoji="1" lang="ja-JP" altLang="en-US"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より詳しい企業の取組を知りたい場合は、</a:t>
            </a:r>
            <a:r>
              <a:rPr lang="ja-JP" altLang="en-US" dirty="0">
                <a:latin typeface="ＭＳ ゴシック" panose="020B0609070205080204" pitchFamily="49" charset="-128"/>
                <a:ea typeface="ＭＳ ゴシック" panose="020B0609070205080204" pitchFamily="49" charset="-128"/>
              </a:rPr>
              <a:t>研修資料</a:t>
            </a:r>
            <a:r>
              <a:rPr lang="en-US" altLang="ja-JP" dirty="0">
                <a:latin typeface="ＭＳ ゴシック" panose="020B0609070205080204" pitchFamily="49" charset="-128"/>
                <a:ea typeface="ＭＳ ゴシック" panose="020B0609070205080204" pitchFamily="49" charset="-128"/>
              </a:rPr>
              <a:t>P</a:t>
            </a:r>
            <a:r>
              <a:rPr lang="ja-JP" altLang="en-US" dirty="0">
                <a:latin typeface="ＭＳ ゴシック" panose="020B0609070205080204" pitchFamily="49" charset="-128"/>
                <a:ea typeface="ＭＳ ゴシック" panose="020B0609070205080204" pitchFamily="49" charset="-128"/>
              </a:rPr>
              <a:t>○をご覧ください。</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「ケアマネジャー研修　仕事と介護の両立支援カリキュラム」では、</a:t>
            </a:r>
            <a:r>
              <a:rPr lang="ja-JP" altLang="ja-JP" dirty="0">
                <a:latin typeface="ＭＳ ゴシック" panose="020B0609070205080204" pitchFamily="49" charset="-128"/>
                <a:ea typeface="ＭＳ ゴシック" panose="020B0609070205080204" pitchFamily="49" charset="-128"/>
              </a:rPr>
              <a:t>参考資料</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p166</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167</a:t>
            </a:r>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に各企業の仕事と介護の両立に関する取組事例集を</a:t>
            </a:r>
            <a:r>
              <a:rPr lang="ja-JP" altLang="en-US" dirty="0">
                <a:latin typeface="ＭＳ ゴシック" panose="020B0609070205080204" pitchFamily="49" charset="-128"/>
                <a:ea typeface="ＭＳ ゴシック" panose="020B0609070205080204" pitchFamily="49" charset="-128"/>
              </a:rPr>
              <a:t>紹介</a:t>
            </a:r>
            <a:r>
              <a:rPr lang="ja-JP" altLang="ja-JP" dirty="0">
                <a:latin typeface="ＭＳ ゴシック" panose="020B0609070205080204" pitchFamily="49" charset="-128"/>
                <a:ea typeface="ＭＳ ゴシック" panose="020B0609070205080204" pitchFamily="49" charset="-128"/>
              </a:rPr>
              <a:t>しています</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21</a:t>
            </a:fld>
            <a:endParaRPr kumimoji="1" lang="ja-JP" altLang="en-US"/>
          </a:p>
        </p:txBody>
      </p:sp>
    </p:spTree>
    <p:extLst>
      <p:ext uri="{BB962C8B-B14F-4D97-AF65-F5344CB8AC3E}">
        <p14:creationId xmlns:p14="http://schemas.microsoft.com/office/powerpoint/2010/main" val="2542908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介護はいつまで続くかわからないものであり、長期化する可能性も高い傾向にあります。見通しを立てることが難しいため、家族</a:t>
            </a:r>
            <a:r>
              <a:rPr lang="ja-JP" altLang="en-US" dirty="0">
                <a:latin typeface="ＭＳ ゴシック" panose="020B0609070205080204" pitchFamily="49" charset="-128"/>
                <a:ea typeface="ＭＳ ゴシック" panose="020B0609070205080204" pitchFamily="49" charset="-128"/>
              </a:rPr>
              <a:t>自ら</a:t>
            </a:r>
            <a:r>
              <a:rPr lang="ja-JP" altLang="ja-JP" dirty="0">
                <a:latin typeface="ＭＳ ゴシック" panose="020B0609070205080204" pitchFamily="49" charset="-128"/>
                <a:ea typeface="ＭＳ ゴシック" panose="020B0609070205080204" pitchFamily="49" charset="-128"/>
              </a:rPr>
              <a:t>が介護に専念してしまうと、就業継続が困難になります。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pPr lvl="0" fontAlgn="auto"/>
            <a:r>
              <a:rPr lang="ja-JP" altLang="ja-JP" dirty="0">
                <a:latin typeface="ＭＳ ゴシック" panose="020B0609070205080204" pitchFamily="49" charset="-128"/>
                <a:ea typeface="ＭＳ ゴシック" panose="020B0609070205080204" pitchFamily="49" charset="-128"/>
              </a:rPr>
              <a:t>過去</a:t>
            </a:r>
            <a:r>
              <a:rPr lang="x-none" altLang="ja-JP" dirty="0">
                <a:latin typeface="ＭＳ ゴシック" panose="020B0609070205080204" pitchFamily="49" charset="-128"/>
                <a:ea typeface="ＭＳ ゴシック" panose="020B0609070205080204" pitchFamily="49" charset="-128"/>
              </a:rPr>
              <a:t>3</a:t>
            </a:r>
            <a:r>
              <a:rPr lang="ja-JP" altLang="ja-JP" dirty="0">
                <a:latin typeface="ＭＳ ゴシック" panose="020B0609070205080204" pitchFamily="49" charset="-128"/>
                <a:ea typeface="ＭＳ ゴシック" panose="020B0609070205080204" pitchFamily="49" charset="-128"/>
              </a:rPr>
              <a:t>年間に介護経験がある者の介護期間は、平均</a:t>
            </a:r>
            <a:r>
              <a:rPr lang="x-none" altLang="ja-JP" dirty="0">
                <a:latin typeface="ＭＳ ゴシック" panose="020B0609070205080204" pitchFamily="49" charset="-128"/>
                <a:ea typeface="ＭＳ ゴシック" panose="020B0609070205080204" pitchFamily="49" charset="-128"/>
              </a:rPr>
              <a:t>49.4</a:t>
            </a:r>
            <a:r>
              <a:rPr lang="ja-JP" altLang="ja-JP" dirty="0">
                <a:latin typeface="ＭＳ ゴシック" panose="020B0609070205080204" pitchFamily="49" charset="-128"/>
                <a:ea typeface="ＭＳ ゴシック" panose="020B0609070205080204" pitchFamily="49" charset="-128"/>
              </a:rPr>
              <a:t>ヵ月</a:t>
            </a:r>
            <a:r>
              <a:rPr lang="ja-JP" altLang="en-US" dirty="0">
                <a:latin typeface="ＭＳ ゴシック" panose="020B0609070205080204" pitchFamily="49" charset="-128"/>
                <a:ea typeface="ＭＳ ゴシック" panose="020B0609070205080204" pitchFamily="49" charset="-128"/>
              </a:rPr>
              <a:t>（約４年）</a:t>
            </a:r>
            <a:r>
              <a:rPr lang="ja-JP" altLang="ja-JP" dirty="0">
                <a:latin typeface="ＭＳ ゴシック" panose="020B0609070205080204" pitchFamily="49" charset="-128"/>
                <a:ea typeface="ＭＳ ゴシック" panose="020B0609070205080204" pitchFamily="49" charset="-128"/>
              </a:rPr>
              <a:t>にのぼっています。</a:t>
            </a:r>
          </a:p>
          <a:p>
            <a:pPr lvl="0" fontAlgn="auto"/>
            <a:endParaRPr lang="en-US" altLang="ja-JP" dirty="0">
              <a:latin typeface="ＭＳ ゴシック" panose="020B0609070205080204" pitchFamily="49" charset="-128"/>
              <a:ea typeface="ＭＳ ゴシック" panose="020B0609070205080204" pitchFamily="49" charset="-128"/>
            </a:endParaRPr>
          </a:p>
          <a:p>
            <a:pPr lvl="0" fontAlgn="auto"/>
            <a:r>
              <a:rPr lang="ja-JP" altLang="en-US" dirty="0">
                <a:latin typeface="ＭＳ ゴシック" panose="020B0609070205080204" pitchFamily="49" charset="-128"/>
                <a:ea typeface="ＭＳ ゴシック" panose="020B0609070205080204" pitchFamily="49" charset="-128"/>
              </a:rPr>
              <a:t>就労している家族が自ら介護をしなくてもよい体制を整えることが重要です。</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22</a:t>
            </a:fld>
            <a:endParaRPr kumimoji="1" lang="ja-JP" altLang="en-US"/>
          </a:p>
        </p:txBody>
      </p:sp>
    </p:spTree>
    <p:extLst>
      <p:ext uri="{BB962C8B-B14F-4D97-AF65-F5344CB8AC3E}">
        <p14:creationId xmlns:p14="http://schemas.microsoft.com/office/powerpoint/2010/main" val="2772560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就労している家族が自ら介護をしなくてもよい体制を整える</a:t>
            </a:r>
            <a:r>
              <a:rPr lang="ja-JP" altLang="en-US" dirty="0">
                <a:latin typeface="ＭＳ ゴシック" panose="020B0609070205080204" pitchFamily="49" charset="-128"/>
                <a:ea typeface="ＭＳ ゴシック" panose="020B0609070205080204" pitchFamily="49" charset="-128"/>
              </a:rPr>
              <a:t>ためにも、両立支援制度をうまく活用する</a:t>
            </a:r>
            <a:r>
              <a:rPr lang="ja-JP" altLang="ja-JP" dirty="0">
                <a:latin typeface="ＭＳ ゴシック" panose="020B0609070205080204" pitchFamily="49" charset="-128"/>
                <a:ea typeface="ＭＳ ゴシック" panose="020B0609070205080204" pitchFamily="49" charset="-128"/>
              </a:rPr>
              <a:t>ことが重要です。</a:t>
            </a:r>
            <a:endParaRPr lang="en-US" altLang="ja-JP" dirty="0">
              <a:latin typeface="ＭＳ ゴシック" panose="020B0609070205080204" pitchFamily="49" charset="-128"/>
              <a:ea typeface="ＭＳ ゴシック" panose="020B0609070205080204" pitchFamily="49" charset="-128"/>
            </a:endParaRPr>
          </a:p>
          <a:p>
            <a:pPr lvl="0" fontAlgn="auto"/>
            <a:endParaRPr lang="en-US" altLang="ja-JP" dirty="0">
              <a:latin typeface="ＭＳ ゴシック" panose="020B0609070205080204" pitchFamily="49" charset="-128"/>
              <a:ea typeface="ＭＳ ゴシック" panose="020B0609070205080204" pitchFamily="49" charset="-128"/>
            </a:endParaRPr>
          </a:p>
          <a:p>
            <a:pPr lvl="0" fontAlgn="auto"/>
            <a:r>
              <a:rPr lang="ja-JP" altLang="en-US" dirty="0">
                <a:latin typeface="ＭＳ ゴシック" panose="020B0609070205080204" pitchFamily="49" charset="-128"/>
                <a:ea typeface="ＭＳ ゴシック" panose="020B0609070205080204" pitchFamily="49" charset="-128"/>
              </a:rPr>
              <a:t>特に介護休業は、「仕事と介護を両立させる体制を整えるための準備期間」として利用することが重要です。</a:t>
            </a:r>
          </a:p>
          <a:p>
            <a:pPr lvl="0" fontAlgn="auto"/>
            <a:endParaRPr lang="en-US" altLang="ja-JP" dirty="0">
              <a:latin typeface="ＭＳ ゴシック" panose="020B0609070205080204" pitchFamily="49" charset="-128"/>
              <a:ea typeface="ＭＳ ゴシック" panose="020B0609070205080204" pitchFamily="49" charset="-128"/>
            </a:endParaRPr>
          </a:p>
          <a:p>
            <a:pPr lvl="0" fontAlgn="auto"/>
            <a:r>
              <a:rPr lang="ja-JP" altLang="en-US" dirty="0">
                <a:latin typeface="ＭＳ ゴシック" panose="020B0609070205080204" pitchFamily="49" charset="-128"/>
                <a:ea typeface="ＭＳ ゴシック" panose="020B0609070205080204" pitchFamily="49" charset="-128"/>
              </a:rPr>
              <a:t>「介護に専念するための期間」として利用してしまうと、介護が長期化すると利用できる休業期間では足りなくなり、離職せざるを得なくなってしまう可能性が高くなります。</a:t>
            </a:r>
            <a:endParaRPr lang="ja-JP"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ただし、介護休業などを利用するかは家族で決めることであるため、利用を強制してはいけません</a:t>
            </a:r>
            <a:r>
              <a:rPr lang="ja-JP" altLang="en-US"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23</a:t>
            </a:fld>
            <a:endParaRPr kumimoji="1" lang="ja-JP" altLang="en-US"/>
          </a:p>
        </p:txBody>
      </p:sp>
    </p:spTree>
    <p:extLst>
      <p:ext uri="{BB962C8B-B14F-4D97-AF65-F5344CB8AC3E}">
        <p14:creationId xmlns:p14="http://schemas.microsoft.com/office/powerpoint/2010/main" val="1715619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就労している家族の</a:t>
            </a:r>
            <a:r>
              <a:rPr lang="ja-JP" altLang="en-US" dirty="0">
                <a:latin typeface="ＭＳ ゴシック" panose="020B0609070205080204" pitchFamily="49" charset="-128"/>
                <a:ea typeface="ＭＳ ゴシック" panose="020B0609070205080204" pitchFamily="49" charset="-128"/>
              </a:rPr>
              <a:t>２</a:t>
            </a:r>
            <a:r>
              <a:rPr lang="ja-JP" altLang="ja-JP" dirty="0">
                <a:latin typeface="ＭＳ ゴシック" panose="020B0609070205080204" pitchFamily="49" charset="-128"/>
                <a:ea typeface="ＭＳ ゴシック" panose="020B0609070205080204" pitchFamily="49" charset="-128"/>
              </a:rPr>
              <a:t>割</a:t>
            </a:r>
            <a:r>
              <a:rPr lang="ja-JP" altLang="en-US" dirty="0">
                <a:latin typeface="ＭＳ ゴシック" panose="020B0609070205080204" pitchFamily="49" charset="-128"/>
                <a:ea typeface="ＭＳ ゴシック" panose="020B0609070205080204" pitchFamily="49" charset="-128"/>
              </a:rPr>
              <a:t>強</a:t>
            </a:r>
            <a:r>
              <a:rPr lang="ja-JP" altLang="ja-JP" dirty="0">
                <a:latin typeface="ＭＳ ゴシック" panose="020B0609070205080204" pitchFamily="49" charset="-128"/>
                <a:ea typeface="ＭＳ ゴシック" panose="020B0609070205080204" pitchFamily="49" charset="-128"/>
              </a:rPr>
              <a:t>は、介護休業について、仕事をせずに介護に専念するための期間と考えてしまっています。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pPr lvl="0" fontAlgn="auto"/>
            <a:r>
              <a:rPr lang="ja-JP" altLang="ja-JP" dirty="0">
                <a:latin typeface="ＭＳ ゴシック" panose="020B0609070205080204" pitchFamily="49" charset="-128"/>
                <a:ea typeface="ＭＳ ゴシック" panose="020B0609070205080204" pitchFamily="49" charset="-128"/>
              </a:rPr>
              <a:t>そのため介護が長期化</a:t>
            </a:r>
            <a:r>
              <a:rPr lang="ja-JP" altLang="en-US" dirty="0">
                <a:latin typeface="ＭＳ ゴシック" panose="020B0609070205080204" pitchFamily="49" charset="-128"/>
                <a:ea typeface="ＭＳ ゴシック" panose="020B0609070205080204" pitchFamily="49" charset="-128"/>
              </a:rPr>
              <a:t>すると、利用できる休業期間では足りなくなり、</a:t>
            </a:r>
            <a:r>
              <a:rPr lang="ja-JP" altLang="ja-JP" dirty="0">
                <a:latin typeface="ＭＳ ゴシック" panose="020B0609070205080204" pitchFamily="49" charset="-128"/>
                <a:ea typeface="ＭＳ ゴシック" panose="020B0609070205080204" pitchFamily="49" charset="-128"/>
              </a:rPr>
              <a:t>離職せざるを得なくなってしまう可能性が高くなります。</a:t>
            </a:r>
          </a:p>
          <a:p>
            <a:endParaRPr lang="en-US" altLang="ja-JP"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24</a:t>
            </a:fld>
            <a:endParaRPr kumimoji="1" lang="ja-JP" altLang="en-US"/>
          </a:p>
        </p:txBody>
      </p:sp>
    </p:spTree>
    <p:extLst>
      <p:ext uri="{BB962C8B-B14F-4D97-AF65-F5344CB8AC3E}">
        <p14:creationId xmlns:p14="http://schemas.microsoft.com/office/powerpoint/2010/main" val="2956443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defRPr/>
            </a:pPr>
            <a:r>
              <a:rPr lang="ja-JP" altLang="ja-JP" dirty="0">
                <a:latin typeface="ＭＳ ゴシック" panose="020B0609070205080204" pitchFamily="49" charset="-128"/>
                <a:ea typeface="ＭＳ ゴシック" panose="020B0609070205080204" pitchFamily="49" charset="-128"/>
              </a:rPr>
              <a:t>同様にケアマネジャーの約４割も、介護休業について、仕事をせずに介護に専念するための期間と考えている割合が高いという現状があります</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defTabSz="883326">
              <a:defRPr/>
            </a:pPr>
            <a:r>
              <a:rPr kumimoji="1" lang="ja-JP" altLang="en-US" dirty="0">
                <a:latin typeface="ＭＳ ゴシック" panose="020B0609070205080204" pitchFamily="49" charset="-128"/>
                <a:ea typeface="ＭＳ ゴシック" panose="020B0609070205080204" pitchFamily="49" charset="-128"/>
              </a:rPr>
              <a:t>なお、本データは平成</a:t>
            </a:r>
            <a:r>
              <a:rPr kumimoji="1" lang="en-US" altLang="ja-JP" dirty="0">
                <a:latin typeface="ＭＳ ゴシック" panose="020B0609070205080204" pitchFamily="49" charset="-128"/>
                <a:ea typeface="ＭＳ ゴシック" panose="020B0609070205080204" pitchFamily="49" charset="-128"/>
              </a:rPr>
              <a:t>27</a:t>
            </a:r>
            <a:r>
              <a:rPr kumimoji="1" lang="ja-JP" altLang="en-US" dirty="0">
                <a:latin typeface="ＭＳ ゴシック" panose="020B0609070205080204" pitchFamily="49" charset="-128"/>
                <a:ea typeface="ＭＳ ゴシック" panose="020B0609070205080204" pitchFamily="49" charset="-128"/>
              </a:rPr>
              <a:t>年度事業のものです。家族介護者本人のデータとは調査時点が異なるため、単純に比較できない点には注意しましょう。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25</a:t>
            </a:fld>
            <a:endParaRPr kumimoji="1" lang="ja-JP" altLang="en-US"/>
          </a:p>
        </p:txBody>
      </p:sp>
    </p:spTree>
    <p:extLst>
      <p:ext uri="{BB962C8B-B14F-4D97-AF65-F5344CB8AC3E}">
        <p14:creationId xmlns:p14="http://schemas.microsoft.com/office/powerpoint/2010/main" val="510516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仕事と介護の両立のためには、勤務先に介護をしていることを伝えることが大切です。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pPr lvl="0" fontAlgn="auto"/>
            <a:r>
              <a:rPr lang="ja-JP" altLang="ja-JP" dirty="0">
                <a:latin typeface="ＭＳ ゴシック" panose="020B0609070205080204" pitchFamily="49" charset="-128"/>
                <a:ea typeface="ＭＳ ゴシック" panose="020B0609070205080204" pitchFamily="49" charset="-128"/>
              </a:rPr>
              <a:t>介護しながら働いている人が、介護をしていることを上司や同僚に知られることへの抵抗感の状況をみると、「ない」「あまりない」を合わせた、約</a:t>
            </a:r>
            <a:r>
              <a:rPr lang="en-US" altLang="ja-JP" dirty="0">
                <a:latin typeface="ＭＳ ゴシック" panose="020B0609070205080204" pitchFamily="49" charset="-128"/>
                <a:ea typeface="ＭＳ ゴシック" panose="020B0609070205080204" pitchFamily="49" charset="-128"/>
              </a:rPr>
              <a:t>75</a:t>
            </a:r>
            <a:r>
              <a:rPr lang="ja-JP" altLang="ja-JP" dirty="0">
                <a:latin typeface="ＭＳ ゴシック" panose="020B0609070205080204" pitchFamily="49" charset="-128"/>
                <a:ea typeface="ＭＳ ゴシック" panose="020B0609070205080204" pitchFamily="49" charset="-128"/>
              </a:rPr>
              <a:t>％は「抵抗感はない」と回答しています。介護について上司や同僚に知られることの抵抗感はそれほど強くないことが分かります。</a:t>
            </a:r>
          </a:p>
          <a:p>
            <a:pPr lvl="0" fontAlgn="auto"/>
            <a:endParaRPr lang="en-US" altLang="ja-JP" dirty="0">
              <a:latin typeface="ＭＳ ゴシック" panose="020B0609070205080204" pitchFamily="49" charset="-128"/>
              <a:ea typeface="ＭＳ ゴシック" panose="020B0609070205080204" pitchFamily="49" charset="-128"/>
            </a:endParaRPr>
          </a:p>
          <a:p>
            <a:pPr lvl="0" fontAlgn="auto"/>
            <a:r>
              <a:rPr lang="ja-JP" altLang="ja-JP" dirty="0">
                <a:latin typeface="ＭＳ ゴシック" panose="020B0609070205080204" pitchFamily="49" charset="-128"/>
                <a:ea typeface="ＭＳ ゴシック" panose="020B0609070205080204" pitchFamily="49" charset="-128"/>
              </a:rPr>
              <a:t>介護をしていることは、言わなければわかりません。勤務先や同僚などが支援、配慮するためにも、一人で抱え込まずに伝えることが大切です。</a:t>
            </a:r>
          </a:p>
          <a:p>
            <a:endParaRPr lang="en-US"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勤務先に介護をしていることを伝えることで、介護の相談</a:t>
            </a:r>
            <a:r>
              <a:rPr lang="ja-JP" altLang="en-US" dirty="0">
                <a:latin typeface="ＭＳ ゴシック" panose="020B0609070205080204" pitchFamily="49" charset="-128"/>
                <a:ea typeface="ＭＳ ゴシック" panose="020B0609070205080204" pitchFamily="49" charset="-128"/>
              </a:rPr>
              <a:t>をケアマネジャー等にする</a:t>
            </a:r>
            <a:r>
              <a:rPr lang="ja-JP" altLang="ja-JP" dirty="0">
                <a:latin typeface="ＭＳ ゴシック" panose="020B0609070205080204" pitchFamily="49" charset="-128"/>
                <a:ea typeface="ＭＳ ゴシック" panose="020B0609070205080204" pitchFamily="49" charset="-128"/>
              </a:rPr>
              <a:t>ために有給休暇</a:t>
            </a:r>
            <a:r>
              <a:rPr lang="ja-JP" altLang="en-US" dirty="0">
                <a:latin typeface="ＭＳ ゴシック" panose="020B0609070205080204" pitchFamily="49" charset="-128"/>
                <a:ea typeface="ＭＳ ゴシック" panose="020B0609070205080204" pitchFamily="49" charset="-128"/>
              </a:rPr>
              <a:t>等が</a:t>
            </a:r>
            <a:r>
              <a:rPr lang="ja-JP" altLang="ja-JP" dirty="0">
                <a:latin typeface="ＭＳ ゴシック" panose="020B0609070205080204" pitchFamily="49" charset="-128"/>
                <a:ea typeface="ＭＳ ゴシック" panose="020B0609070205080204" pitchFamily="49" charset="-128"/>
              </a:rPr>
              <a:t>取得しやすくなるなど、上手くいった例もあります。以前と比較すると、徐々に職場の環境整備や労働者の意識変化は進んでいます</a:t>
            </a:r>
            <a:r>
              <a:rPr lang="ja-JP" altLang="en-US"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26</a:t>
            </a:fld>
            <a:endParaRPr kumimoji="1" lang="ja-JP" altLang="en-US"/>
          </a:p>
        </p:txBody>
      </p:sp>
    </p:spTree>
    <p:extLst>
      <p:ext uri="{BB962C8B-B14F-4D97-AF65-F5344CB8AC3E}">
        <p14:creationId xmlns:p14="http://schemas.microsoft.com/office/powerpoint/2010/main" val="3913425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続いて、</a:t>
            </a:r>
            <a:r>
              <a:rPr lang="ja-JP" altLang="en-US" dirty="0">
                <a:latin typeface="ＭＳ ゴシック" panose="020B0609070205080204" pitchFamily="49" charset="-128"/>
                <a:ea typeface="ＭＳ ゴシック" panose="020B0609070205080204" pitchFamily="49" charset="-128"/>
              </a:rPr>
              <a:t>家族介護者の対象範囲</a:t>
            </a:r>
            <a:r>
              <a:rPr kumimoji="1" lang="ja-JP" altLang="en-US" dirty="0">
                <a:latin typeface="ＭＳ ゴシック" panose="020B0609070205080204" pitchFamily="49" charset="-128"/>
                <a:ea typeface="ＭＳ ゴシック" panose="020B0609070205080204" pitchFamily="49" charset="-128"/>
              </a:rPr>
              <a:t>を見ていきましょう。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ここでのポイントは２つです。</a:t>
            </a:r>
            <a:endParaRPr kumimoji="1" lang="en-US" altLang="ja-JP" dirty="0">
              <a:latin typeface="ＭＳ ゴシック" panose="020B0609070205080204" pitchFamily="49" charset="-128"/>
              <a:ea typeface="ＭＳ ゴシック" panose="020B0609070205080204" pitchFamily="49" charset="-128"/>
            </a:endParaRPr>
          </a:p>
          <a:p>
            <a:pPr defTabSz="883402">
              <a:defRPr/>
            </a:pP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育児・介護休業法では、制度の対象となる家族の範囲が定められていますが、一方で、育児・介護休業法の対象外となる親族等が介護しながら働いている人もいます。</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ただし、勤務先で利用可能な両立支援制度が法定を超える内容の場合もあります。働いている介護者の状況を含め、確認することが重要です。</a:t>
            </a:r>
            <a:endParaRPr kumimoji="1" lang="en-US" altLang="ja-JP" dirty="0">
              <a:latin typeface="ＭＳ ゴシック" panose="020B0609070205080204" pitchFamily="49" charset="-128"/>
              <a:ea typeface="ＭＳ ゴシック" panose="020B0609070205080204" pitchFamily="49" charset="-128"/>
            </a:endParaRPr>
          </a:p>
          <a:p>
            <a:pPr defTabSz="883402">
              <a:defRPr/>
            </a:pPr>
            <a:endParaRPr kumimoji="1" lang="en-US" altLang="ja-JP" dirty="0">
              <a:latin typeface="ＭＳ ゴシック" panose="020B0609070205080204" pitchFamily="49" charset="-128"/>
              <a:ea typeface="ＭＳ ゴシック" panose="020B0609070205080204" pitchFamily="49" charset="-128"/>
            </a:endParaRPr>
          </a:p>
          <a:p>
            <a:pPr defTabSz="883402">
              <a:defRPr/>
            </a:pPr>
            <a:r>
              <a:rPr kumimoji="1" lang="ja-JP" altLang="en-US" dirty="0">
                <a:latin typeface="ＭＳ ゴシック" panose="020B0609070205080204" pitchFamily="49" charset="-128"/>
                <a:ea typeface="ＭＳ ゴシック" panose="020B0609070205080204" pitchFamily="49" charset="-128"/>
              </a:rPr>
              <a:t>ここから詳しく見ていきましょう。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mn-ea"/>
            </a:endParaRPr>
          </a:p>
          <a:p>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27</a:t>
            </a:fld>
            <a:endParaRPr kumimoji="1" lang="ja-JP" altLang="en-US"/>
          </a:p>
        </p:txBody>
      </p:sp>
    </p:spTree>
    <p:extLst>
      <p:ext uri="{BB962C8B-B14F-4D97-AF65-F5344CB8AC3E}">
        <p14:creationId xmlns:p14="http://schemas.microsoft.com/office/powerpoint/2010/main" val="287887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育児・介護休業法では、制度を利用できる対象範囲が定められています（介護保険制度の対象者とは対象範囲が異なります。）。</a:t>
            </a: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●対象となる家族の範囲</a:t>
            </a:r>
          </a:p>
          <a:p>
            <a:r>
              <a:rPr kumimoji="1" lang="ja-JP" altLang="en-US" dirty="0">
                <a:latin typeface="ＭＳ ゴシック" panose="020B0609070205080204" pitchFamily="49" charset="-128"/>
                <a:ea typeface="ＭＳ ゴシック" panose="020B0609070205080204" pitchFamily="49" charset="-128"/>
              </a:rPr>
              <a:t>配偶者（事実婚を含む。）、父母、子、配偶者の父母、祖父母、兄弟姉妹及び孫</a:t>
            </a:r>
          </a:p>
          <a:p>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同居・扶養していない家族も含む</a:t>
            </a:r>
          </a:p>
          <a:p>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28</a:t>
            </a:fld>
            <a:endParaRPr kumimoji="1" lang="ja-JP" altLang="en-US"/>
          </a:p>
        </p:txBody>
      </p:sp>
    </p:spTree>
    <p:extLst>
      <p:ext uri="{BB962C8B-B14F-4D97-AF65-F5344CB8AC3E}">
        <p14:creationId xmlns:p14="http://schemas.microsoft.com/office/powerpoint/2010/main" val="311496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ＭＳ ゴシック" panose="020B0609070205080204" pitchFamily="49" charset="-128"/>
                <a:ea typeface="ＭＳ ゴシック" panose="020B0609070205080204" pitchFamily="49" charset="-128"/>
              </a:rPr>
              <a:t>一方で、育児・介護休業法の対象外となる親族等を介護しながら働いているケースも一部にみられます</a:t>
            </a:r>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その場合、法律による介護休業制度、介護休暇等については、対象外となり、利用することができません。</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ただし、勤務先で利用可能な両立支援制度が法定を超える内容の場合もありますので、働いている介護者の状況を含め、確認することが重要です。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29</a:t>
            </a:fld>
            <a:endParaRPr kumimoji="1" lang="ja-JP" altLang="en-US"/>
          </a:p>
        </p:txBody>
      </p:sp>
    </p:spTree>
    <p:extLst>
      <p:ext uri="{BB962C8B-B14F-4D97-AF65-F5344CB8AC3E}">
        <p14:creationId xmlns:p14="http://schemas.microsoft.com/office/powerpoint/2010/main" val="163035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ステップ１「</a:t>
            </a:r>
            <a:r>
              <a:rPr lang="ja-JP" altLang="en-US" dirty="0">
                <a:latin typeface="ＭＳ ゴシック" panose="020B0609070205080204" pitchFamily="49" charset="-128"/>
                <a:ea typeface="ＭＳ ゴシック" panose="020B0609070205080204" pitchFamily="49" charset="-128"/>
              </a:rPr>
              <a:t>家族が就労している場合の支援の視点」では、２つのことを学びます。</a:t>
            </a:r>
            <a:endParaRPr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pPr defTabSz="883402">
              <a:defRPr/>
            </a:pPr>
            <a:r>
              <a:rPr kumimoji="1" lang="ja-JP" altLang="en-US" dirty="0">
                <a:latin typeface="ＭＳ ゴシック" panose="020B0609070205080204" pitchFamily="49" charset="-128"/>
                <a:ea typeface="ＭＳ ゴシック" panose="020B0609070205080204" pitchFamily="49" charset="-128"/>
              </a:rPr>
              <a:t>まず、</a:t>
            </a:r>
            <a:r>
              <a:rPr lang="ja-JP" altLang="en-US" u="sng" dirty="0">
                <a:latin typeface="ＭＳ ゴシック" panose="020B0609070205080204" pitchFamily="49" charset="-128"/>
                <a:ea typeface="ＭＳ ゴシック" panose="020B0609070205080204" pitchFamily="49" charset="-128"/>
              </a:rPr>
              <a:t>就労しながら介護している家族の実態、職場の様子、生活の実態</a:t>
            </a:r>
            <a:r>
              <a:rPr lang="ja-JP" altLang="en-US" dirty="0">
                <a:latin typeface="ＭＳ ゴシック" panose="020B0609070205080204" pitchFamily="49" charset="-128"/>
                <a:ea typeface="ＭＳ ゴシック" panose="020B0609070205080204" pitchFamily="49" charset="-128"/>
              </a:rPr>
              <a:t>を学んでいきます。</a:t>
            </a:r>
            <a:endParaRPr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pPr defTabSz="883402">
              <a:defRPr/>
            </a:pPr>
            <a:r>
              <a:rPr kumimoji="1" lang="ja-JP" altLang="en-US" dirty="0">
                <a:latin typeface="ＭＳ ゴシック" panose="020B0609070205080204" pitchFamily="49" charset="-128"/>
                <a:ea typeface="ＭＳ ゴシック" panose="020B0609070205080204" pitchFamily="49" charset="-128"/>
              </a:rPr>
              <a:t>また、</a:t>
            </a:r>
            <a:r>
              <a:rPr lang="ja-JP" altLang="en-US" u="sng" dirty="0">
                <a:latin typeface="ＭＳ ゴシック" panose="020B0609070205080204" pitchFamily="49" charset="-128"/>
                <a:ea typeface="ＭＳ ゴシック" panose="020B0609070205080204" pitchFamily="49" charset="-128"/>
              </a:rPr>
              <a:t>家族が就労している場合の、ケアマネジメントの現場における支援の必要性</a:t>
            </a:r>
            <a:r>
              <a:rPr lang="ja-JP" altLang="en-US" dirty="0">
                <a:latin typeface="ＭＳ ゴシック" panose="020B0609070205080204" pitchFamily="49" charset="-128"/>
                <a:ea typeface="ＭＳ ゴシック" panose="020B0609070205080204" pitchFamily="49" charset="-128"/>
              </a:rPr>
              <a:t>を学んでいきます。</a:t>
            </a:r>
            <a:endParaRPr lang="en-US" altLang="ja-JP"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3</a:t>
            </a:fld>
            <a:endParaRPr kumimoji="1" lang="ja-JP" altLang="en-US"/>
          </a:p>
        </p:txBody>
      </p:sp>
    </p:spTree>
    <p:extLst>
      <p:ext uri="{BB962C8B-B14F-4D97-AF65-F5344CB8AC3E}">
        <p14:creationId xmlns:p14="http://schemas.microsoft.com/office/powerpoint/2010/main" val="1130459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続いて、</a:t>
            </a:r>
            <a:r>
              <a:rPr lang="ja-JP" altLang="en-US" dirty="0">
                <a:latin typeface="ＭＳ ゴシック" panose="020B0609070205080204" pitchFamily="49" charset="-128"/>
                <a:ea typeface="ＭＳ ゴシック" panose="020B0609070205080204" pitchFamily="49" charset="-128"/>
              </a:rPr>
              <a:t>家族が就労している場合の支援の視点</a:t>
            </a:r>
            <a:r>
              <a:rPr kumimoji="1" lang="ja-JP" altLang="en-US" dirty="0">
                <a:latin typeface="ＭＳ ゴシック" panose="020B0609070205080204" pitchFamily="49" charset="-128"/>
                <a:ea typeface="ＭＳ ゴシック" panose="020B0609070205080204" pitchFamily="49" charset="-128"/>
              </a:rPr>
              <a:t>を見ていきましょう。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ここでのポイントは２つです。</a:t>
            </a:r>
            <a:endParaRPr kumimoji="1" lang="en-US" altLang="ja-JP" dirty="0">
              <a:latin typeface="ＭＳ ゴシック" panose="020B0609070205080204" pitchFamily="49" charset="-128"/>
              <a:ea typeface="ＭＳ ゴシック" panose="020B0609070205080204" pitchFamily="49" charset="-128"/>
            </a:endParaRPr>
          </a:p>
          <a:p>
            <a:pPr defTabSz="883402">
              <a:defRPr/>
            </a:pP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介護しながら働いている人の状況のみならず、家族全体の関係性等を踏まえた上での支援が求められます。</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また、新型コロナウイルス感染症対策の影響により、介護サービスの状況や働き方の変化にともない、仕事と介護の両立について新たな課題が生じていないか確認することも必要です。</a:t>
            </a:r>
            <a:endParaRPr kumimoji="1" lang="en-US" altLang="ja-JP" dirty="0">
              <a:latin typeface="ＭＳ ゴシック" panose="020B0609070205080204" pitchFamily="49" charset="-128"/>
              <a:ea typeface="ＭＳ ゴシック" panose="020B0609070205080204" pitchFamily="49" charset="-128"/>
            </a:endParaRPr>
          </a:p>
          <a:p>
            <a:pPr defTabSz="883402">
              <a:defRPr/>
            </a:pPr>
            <a:endParaRPr kumimoji="1" lang="en-US" altLang="ja-JP" dirty="0">
              <a:latin typeface="ＭＳ ゴシック" panose="020B0609070205080204" pitchFamily="49" charset="-128"/>
              <a:ea typeface="ＭＳ ゴシック" panose="020B0609070205080204" pitchFamily="49" charset="-128"/>
            </a:endParaRPr>
          </a:p>
          <a:p>
            <a:pPr defTabSz="883402">
              <a:defRPr/>
            </a:pPr>
            <a:r>
              <a:rPr kumimoji="1" lang="ja-JP" altLang="en-US" dirty="0">
                <a:latin typeface="ＭＳ ゴシック" panose="020B0609070205080204" pitchFamily="49" charset="-128"/>
                <a:ea typeface="ＭＳ ゴシック" panose="020B0609070205080204" pitchFamily="49" charset="-128"/>
              </a:rPr>
              <a:t>ここから詳しく見ていきましょう。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30</a:t>
            </a:fld>
            <a:endParaRPr kumimoji="1" lang="ja-JP" altLang="en-US"/>
          </a:p>
        </p:txBody>
      </p:sp>
    </p:spTree>
    <p:extLst>
      <p:ext uri="{BB962C8B-B14F-4D97-AF65-F5344CB8AC3E}">
        <p14:creationId xmlns:p14="http://schemas.microsoft.com/office/powerpoint/2010/main" val="206405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家族が就労している場合の支援の視点として、以下の４つを踏まえる必要があります。</a:t>
            </a:r>
            <a:br>
              <a:rPr lang="en-US" altLang="ja-JP" dirty="0">
                <a:latin typeface="ＭＳ ゴシック" panose="020B0609070205080204" pitchFamily="49" charset="-128"/>
                <a:ea typeface="ＭＳ ゴシック" panose="020B0609070205080204" pitchFamily="49" charset="-128"/>
              </a:rPr>
            </a:br>
            <a:r>
              <a:rPr lang="ja-JP" altLang="ja-JP" dirty="0">
                <a:latin typeface="ＭＳ ゴシック" panose="020B0609070205080204" pitchFamily="49" charset="-128"/>
                <a:ea typeface="ＭＳ ゴシック" panose="020B0609070205080204" pitchFamily="49" charset="-128"/>
              </a:rPr>
              <a:t>まず１つめは、「①介護はいつ始まるかわからない」ということです。介護が</a:t>
            </a:r>
            <a:r>
              <a:rPr lang="ja-JP" altLang="en-US" dirty="0">
                <a:latin typeface="ＭＳ ゴシック" panose="020B0609070205080204" pitchFamily="49" charset="-128"/>
                <a:ea typeface="ＭＳ ゴシック" panose="020B0609070205080204" pitchFamily="49" charset="-128"/>
              </a:rPr>
              <a:t>始まる</a:t>
            </a:r>
            <a:r>
              <a:rPr lang="ja-JP" altLang="ja-JP" dirty="0">
                <a:latin typeface="ＭＳ ゴシック" panose="020B0609070205080204" pitchFamily="49" charset="-128"/>
                <a:ea typeface="ＭＳ ゴシック" panose="020B0609070205080204" pitchFamily="49" charset="-128"/>
              </a:rPr>
              <a:t>前から、必要な知識を得ていない場合、突然介護に直面して、混乱してしまうこともあるでしょう。</a:t>
            </a:r>
            <a:br>
              <a:rPr lang="en-US" altLang="ja-JP" dirty="0">
                <a:latin typeface="ＭＳ ゴシック" panose="020B0609070205080204" pitchFamily="49" charset="-128"/>
                <a:ea typeface="ＭＳ ゴシック" panose="020B0609070205080204" pitchFamily="49" charset="-128"/>
              </a:rPr>
            </a:br>
            <a:r>
              <a:rPr lang="ja-JP" altLang="ja-JP" dirty="0">
                <a:latin typeface="ＭＳ ゴシック" panose="020B0609070205080204" pitchFamily="49" charset="-128"/>
                <a:ea typeface="ＭＳ ゴシック" panose="020B0609070205080204" pitchFamily="49" charset="-128"/>
              </a:rPr>
              <a:t>２つめは「②介護はいつまで続くかわからない」ということです。家族介護者が自ら主に介護を担ってしまうと、仕事との両立が難しくなり、離職に結びついてしまう可能性があります。</a:t>
            </a:r>
            <a:br>
              <a:rPr lang="en-US" altLang="ja-JP" dirty="0">
                <a:latin typeface="ＭＳ ゴシック" panose="020B0609070205080204" pitchFamily="49" charset="-128"/>
                <a:ea typeface="ＭＳ ゴシック" panose="020B0609070205080204" pitchFamily="49" charset="-128"/>
              </a:rPr>
            </a:br>
            <a:r>
              <a:rPr lang="ja-JP" altLang="ja-JP" dirty="0">
                <a:latin typeface="ＭＳ ゴシック" panose="020B0609070205080204" pitchFamily="49" charset="-128"/>
                <a:ea typeface="ＭＳ ゴシック" panose="020B0609070205080204" pitchFamily="49" charset="-128"/>
              </a:rPr>
              <a:t>３つ目は「③家族介護者の個別性が高い」ということです。要介護者の状況も様々ですが、就労している家族介護者の状況も様々です。職場環境、仕事内容、仕事やキャリアへの考え方等、一人一人が異なります。</a:t>
            </a:r>
            <a:br>
              <a:rPr lang="en-US" altLang="ja-JP" dirty="0">
                <a:latin typeface="ＭＳ ゴシック" panose="020B0609070205080204" pitchFamily="49" charset="-128"/>
                <a:ea typeface="ＭＳ ゴシック" panose="020B0609070205080204" pitchFamily="49" charset="-128"/>
              </a:rPr>
            </a:br>
            <a:r>
              <a:rPr lang="ja-JP" altLang="ja-JP" dirty="0">
                <a:latin typeface="ＭＳ ゴシック" panose="020B0609070205080204" pitchFamily="49" charset="-128"/>
                <a:ea typeface="ＭＳ ゴシック" panose="020B0609070205080204" pitchFamily="49" charset="-128"/>
              </a:rPr>
              <a:t>４つ目は「④自分から職場へ介護をしていることを伝えなければ、職場からアドバイスを得ることはできない」ということです。そのため、職場へ介護をしていることを伝え、相談することが支援やアドバイスを受ける一歩となりま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担当している利用者の家族が、どのような人なのか、どのような支援が求められているのかを考える際に、これらの４つの視点を踏まえておくことが大切です</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31</a:t>
            </a:fld>
            <a:endParaRPr kumimoji="1" lang="ja-JP" altLang="en-US"/>
          </a:p>
        </p:txBody>
      </p:sp>
    </p:spTree>
    <p:extLst>
      <p:ext uri="{BB962C8B-B14F-4D97-AF65-F5344CB8AC3E}">
        <p14:creationId xmlns:p14="http://schemas.microsoft.com/office/powerpoint/2010/main" val="1901229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ＭＳ ゴシック" panose="020B0609070205080204" pitchFamily="49" charset="-128"/>
                <a:ea typeface="ＭＳ ゴシック" panose="020B0609070205080204" pitchFamily="49" charset="-128"/>
              </a:rPr>
              <a:t>介護しながら働いている人の状況のみならず、窓口となる家族以外の親族の介護負担の状況や、特定の家族に介護負担が偏っていないかなど、家族全体の関係性等を踏まえた上での支援が求められています</a:t>
            </a:r>
            <a:r>
              <a:rPr lang="ja-JP" altLang="en-US"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32</a:t>
            </a:fld>
            <a:endParaRPr kumimoji="1" lang="ja-JP" altLang="en-US"/>
          </a:p>
        </p:txBody>
      </p:sp>
    </p:spTree>
    <p:extLst>
      <p:ext uri="{BB962C8B-B14F-4D97-AF65-F5344CB8AC3E}">
        <p14:creationId xmlns:p14="http://schemas.microsoft.com/office/powerpoint/2010/main" val="256644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新型コロナウイルス感染症対策の影響により、介護サービスの利用に支障が生じると同時に、リモートワークの</a:t>
            </a:r>
            <a:r>
              <a:rPr lang="ja-JP" altLang="en-US" dirty="0">
                <a:latin typeface="ＭＳ ゴシック" panose="020B0609070205080204" pitchFamily="49" charset="-128"/>
                <a:ea typeface="ＭＳ ゴシック" panose="020B0609070205080204" pitchFamily="49" charset="-128"/>
              </a:rPr>
              <a:t>普及</a:t>
            </a:r>
            <a:r>
              <a:rPr lang="ja-JP" altLang="ja-JP" dirty="0">
                <a:latin typeface="ＭＳ ゴシック" panose="020B0609070205080204" pitchFamily="49" charset="-128"/>
                <a:ea typeface="ＭＳ ゴシック" panose="020B0609070205080204" pitchFamily="49" charset="-128"/>
              </a:rPr>
              <a:t>など介護しながら働いている人の働き方が変化しています。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pPr lvl="0" fontAlgn="auto"/>
            <a:r>
              <a:rPr lang="ja-JP" altLang="ja-JP" dirty="0">
                <a:latin typeface="ＭＳ ゴシック" panose="020B0609070205080204" pitchFamily="49" charset="-128"/>
                <a:ea typeface="ＭＳ ゴシック" panose="020B0609070205080204" pitchFamily="49" charset="-128"/>
              </a:rPr>
              <a:t>介護者の働き方は多様化していますので、希望する働き方を踏まえ、両立しやすいケアプランを作成することも重要です。</a:t>
            </a:r>
          </a:p>
          <a:p>
            <a:pPr lvl="0" fontAlgn="auto"/>
            <a:endParaRPr lang="en-US" altLang="ja-JP" dirty="0">
              <a:latin typeface="ＭＳ ゴシック" panose="020B0609070205080204" pitchFamily="49" charset="-128"/>
              <a:ea typeface="ＭＳ ゴシック" panose="020B0609070205080204" pitchFamily="49" charset="-128"/>
            </a:endParaRPr>
          </a:p>
          <a:p>
            <a:pPr lvl="0" fontAlgn="auto"/>
            <a:r>
              <a:rPr lang="ja-JP" altLang="ja-JP" dirty="0">
                <a:latin typeface="ＭＳ ゴシック" panose="020B0609070205080204" pitchFamily="49" charset="-128"/>
                <a:ea typeface="ＭＳ ゴシック" panose="020B0609070205080204" pitchFamily="49" charset="-128"/>
              </a:rPr>
              <a:t>また要介護者の在宅時間の拡大により、介護しながら働いている人には、在宅勤務でどのように勤務時間を確保するかなど、仕事と介護の両立について新たな課題も出てきています。</a:t>
            </a:r>
          </a:p>
          <a:p>
            <a:endParaRPr lang="en-US"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在宅勤務だからといって介護ができるわけではありません。在宅でも仕事の時間を確保できるよう、どのように介護サービスを利用すればいいか、検討しましょう</a:t>
            </a:r>
            <a:r>
              <a:rPr lang="ja-JP" altLang="en-US"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33</a:t>
            </a:fld>
            <a:endParaRPr kumimoji="1" lang="ja-JP" altLang="en-US"/>
          </a:p>
        </p:txBody>
      </p:sp>
    </p:spTree>
    <p:extLst>
      <p:ext uri="{BB962C8B-B14F-4D97-AF65-F5344CB8AC3E}">
        <p14:creationId xmlns:p14="http://schemas.microsoft.com/office/powerpoint/2010/main" val="3865799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最後に、</a:t>
            </a:r>
            <a:r>
              <a:rPr lang="ja-JP" altLang="en-US" dirty="0">
                <a:latin typeface="ＭＳ ゴシック" panose="020B0609070205080204" pitchFamily="49" charset="-128"/>
                <a:ea typeface="ＭＳ ゴシック" panose="020B0609070205080204" pitchFamily="49" charset="-128"/>
              </a:rPr>
              <a:t>家族介護者とともに、ケアマネジャーあなた自身の仕事と介護の両立を目指して、</a:t>
            </a:r>
            <a:r>
              <a:rPr kumimoji="1" lang="ja-JP" altLang="en-US" dirty="0">
                <a:latin typeface="ＭＳ ゴシック" panose="020B0609070205080204" pitchFamily="49" charset="-128"/>
                <a:ea typeface="ＭＳ ゴシック" panose="020B0609070205080204" pitchFamily="49" charset="-128"/>
              </a:rPr>
              <a:t>ポイントを見ていきましょう。</a:t>
            </a:r>
            <a:endParaRPr kumimoji="1" lang="en-US" altLang="ja-JP" dirty="0">
              <a:latin typeface="ＭＳ ゴシック" panose="020B0609070205080204" pitchFamily="49" charset="-128"/>
              <a:ea typeface="ＭＳ ゴシック" panose="020B0609070205080204" pitchFamily="49" charset="-128"/>
            </a:endParaRPr>
          </a:p>
          <a:p>
            <a:pPr defTabSz="883402">
              <a:defRPr/>
            </a:pP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介護しながら働いている人にとって、ケアマネジャーは家族の介護の相談先として重要な役割を担っています。</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そのケアマネジャー自身が、介護を理由に退職しているケースも少なくありません。</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本研修での学びは、ケアマネジャー自身の仕事との介護の両立について考える機会にもなります。</a:t>
            </a:r>
            <a:endParaRPr kumimoji="1" lang="en-US" altLang="ja-JP" dirty="0">
              <a:latin typeface="ＭＳ ゴシック" panose="020B0609070205080204" pitchFamily="49" charset="-128"/>
              <a:ea typeface="ＭＳ ゴシック" panose="020B0609070205080204" pitchFamily="49" charset="-128"/>
            </a:endParaRPr>
          </a:p>
          <a:p>
            <a:pPr defTabSz="883402">
              <a:defRPr/>
            </a:pPr>
            <a:endParaRPr kumimoji="1" lang="en-US" altLang="ja-JP" dirty="0">
              <a:latin typeface="ＭＳ ゴシック" panose="020B0609070205080204" pitchFamily="49" charset="-128"/>
              <a:ea typeface="ＭＳ ゴシック" panose="020B0609070205080204" pitchFamily="49" charset="-128"/>
            </a:endParaRPr>
          </a:p>
          <a:p>
            <a:pPr defTabSz="883402">
              <a:defRPr/>
            </a:pPr>
            <a:r>
              <a:rPr kumimoji="1" lang="ja-JP" altLang="en-US" dirty="0">
                <a:latin typeface="ＭＳ ゴシック" panose="020B0609070205080204" pitchFamily="49" charset="-128"/>
                <a:ea typeface="ＭＳ ゴシック" panose="020B0609070205080204" pitchFamily="49" charset="-128"/>
              </a:rPr>
              <a:t>ここから詳しく見ていきましょう。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34</a:t>
            </a:fld>
            <a:endParaRPr kumimoji="1" lang="ja-JP" altLang="en-US"/>
          </a:p>
        </p:txBody>
      </p:sp>
    </p:spTree>
    <p:extLst>
      <p:ext uri="{BB962C8B-B14F-4D97-AF65-F5344CB8AC3E}">
        <p14:creationId xmlns:p14="http://schemas.microsoft.com/office/powerpoint/2010/main" val="2548627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介護している人の相談先をみると、「家族・親族」に</a:t>
            </a:r>
            <a:r>
              <a:rPr lang="ja-JP" altLang="en-US" dirty="0">
                <a:latin typeface="ＭＳ ゴシック" panose="020B0609070205080204" pitchFamily="49" charset="-128"/>
                <a:ea typeface="ＭＳ ゴシック" panose="020B0609070205080204" pitchFamily="49" charset="-128"/>
              </a:rPr>
              <a:t>次</a:t>
            </a:r>
            <a:r>
              <a:rPr lang="ja-JP" altLang="ja-JP" dirty="0">
                <a:latin typeface="ＭＳ ゴシック" panose="020B0609070205080204" pitchFamily="49" charset="-128"/>
                <a:ea typeface="ＭＳ ゴシック" panose="020B0609070205080204" pitchFamily="49" charset="-128"/>
              </a:rPr>
              <a:t>いで、「ケアマネジャー」が多くなっています。家族介護者にとって、ケアマネジャーは相談先として重要な役割を担っていることが分かります。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家族の仕事の状況にも配慮したケアプランを作るためには、まずは家族の話をよく聞くことが大切です。その際、家族と電話で連絡を取りやすい時間帯を確認したり、メールで連絡をとることで、家族が仕事の時間と介護を分けることができます</a:t>
            </a:r>
            <a:r>
              <a:rPr lang="ja-JP" altLang="en-US"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35</a:t>
            </a:fld>
            <a:endParaRPr kumimoji="1" lang="ja-JP" altLang="en-US"/>
          </a:p>
        </p:txBody>
      </p:sp>
    </p:spTree>
    <p:extLst>
      <p:ext uri="{BB962C8B-B14F-4D97-AF65-F5344CB8AC3E}">
        <p14:creationId xmlns:p14="http://schemas.microsoft.com/office/powerpoint/2010/main" val="1210402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en-US" dirty="0">
                <a:latin typeface="ＭＳ ゴシック" panose="020B0609070205080204" pitchFamily="49" charset="-128"/>
                <a:ea typeface="ＭＳ ゴシック" panose="020B0609070205080204" pitchFamily="49" charset="-128"/>
              </a:rPr>
              <a:t>ケアマネジャーに相談した人のうち、</a:t>
            </a:r>
            <a:r>
              <a:rPr lang="en-US" altLang="ja-JP" dirty="0">
                <a:latin typeface="ＭＳ ゴシック" panose="020B0609070205080204" pitchFamily="49" charset="-128"/>
                <a:ea typeface="ＭＳ ゴシック" panose="020B0609070205080204" pitchFamily="49" charset="-128"/>
              </a:rPr>
              <a:t>44.6</a:t>
            </a:r>
            <a:r>
              <a:rPr lang="ja-JP" altLang="en-US" dirty="0">
                <a:latin typeface="ＭＳ ゴシック" panose="020B0609070205080204" pitchFamily="49" charset="-128"/>
                <a:ea typeface="ＭＳ ゴシック" panose="020B0609070205080204" pitchFamily="49" charset="-128"/>
              </a:rPr>
              <a:t>％は「自分自身の仕事と介護の両立について、ケアマネジャーに相談し、仕事と介護の両立について配慮がアドバイスをしてもらった」と回答しています。</a:t>
            </a:r>
            <a:endParaRPr lang="en-US" altLang="ja-JP" dirty="0">
              <a:latin typeface="ＭＳ ゴシック" panose="020B0609070205080204" pitchFamily="49" charset="-128"/>
              <a:ea typeface="ＭＳ ゴシック" panose="020B0609070205080204" pitchFamily="49" charset="-128"/>
            </a:endParaRPr>
          </a:p>
          <a:p>
            <a:pPr lvl="0" fontAlgn="auto"/>
            <a:endParaRPr lang="en-US" altLang="ja-JP" dirty="0">
              <a:latin typeface="ＭＳ ゴシック" panose="020B0609070205080204" pitchFamily="49" charset="-128"/>
              <a:ea typeface="ＭＳ ゴシック" panose="020B0609070205080204" pitchFamily="49" charset="-128"/>
            </a:endParaRPr>
          </a:p>
          <a:p>
            <a:pPr lvl="0" fontAlgn="auto"/>
            <a:r>
              <a:rPr lang="ja-JP" altLang="en-US" dirty="0">
                <a:latin typeface="ＭＳ ゴシック" panose="020B0609070205080204" pitchFamily="49" charset="-128"/>
                <a:ea typeface="ＭＳ ゴシック" panose="020B0609070205080204" pitchFamily="49" charset="-128"/>
              </a:rPr>
              <a:t>一方で、「仕事と介護の両立について相談できると思っていなかったので、相談しなかった」と回答した割合は</a:t>
            </a:r>
            <a:r>
              <a:rPr lang="en-US" altLang="ja-JP" dirty="0">
                <a:latin typeface="ＭＳ ゴシック" panose="020B0609070205080204" pitchFamily="49" charset="-128"/>
                <a:ea typeface="ＭＳ ゴシック" panose="020B0609070205080204" pitchFamily="49" charset="-128"/>
              </a:rPr>
              <a:t>22.9</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lvl="0" fontAlgn="auto"/>
            <a:r>
              <a:rPr lang="ja-JP" altLang="en-US" dirty="0">
                <a:latin typeface="ＭＳ ゴシック" panose="020B0609070205080204" pitchFamily="49" charset="-128"/>
                <a:ea typeface="ＭＳ ゴシック" panose="020B0609070205080204" pitchFamily="49" charset="-128"/>
              </a:rPr>
              <a:t>さらに、「仕事と介護の両立について相談できる知っていたが相談しなかった、または知っていたとしても相談しなかった」と回答した割合は</a:t>
            </a:r>
            <a:r>
              <a:rPr lang="en-US" altLang="ja-JP" dirty="0">
                <a:latin typeface="ＭＳ ゴシック" panose="020B0609070205080204" pitchFamily="49" charset="-128"/>
                <a:ea typeface="ＭＳ ゴシック" panose="020B0609070205080204" pitchFamily="49" charset="-128"/>
              </a:rPr>
              <a:t>18.9</a:t>
            </a:r>
            <a:r>
              <a:rPr lang="ja-JP" altLang="en-US" dirty="0">
                <a:latin typeface="ＭＳ ゴシック" panose="020B0609070205080204" pitchFamily="49" charset="-128"/>
                <a:ea typeface="ＭＳ ゴシック" panose="020B0609070205080204" pitchFamily="49" charset="-128"/>
              </a:rPr>
              <a:t>％で、</a:t>
            </a:r>
            <a:endParaRPr lang="en-US" altLang="ja-JP" dirty="0">
              <a:latin typeface="ＭＳ ゴシック" panose="020B0609070205080204" pitchFamily="49" charset="-128"/>
              <a:ea typeface="ＭＳ ゴシック" panose="020B0609070205080204" pitchFamily="49" charset="-128"/>
            </a:endParaRPr>
          </a:p>
          <a:p>
            <a:pPr lvl="0" fontAlgn="auto"/>
            <a:r>
              <a:rPr lang="ja-JP" altLang="en-US" dirty="0">
                <a:latin typeface="ＭＳ ゴシック" panose="020B0609070205080204" pitchFamily="49" charset="-128"/>
                <a:ea typeface="ＭＳ ゴシック" panose="020B0609070205080204" pitchFamily="49" charset="-128"/>
              </a:rPr>
              <a:t>約４割は、自分の仕事と介護の両立について相談していない状況にあります。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自分の仕事と介護の両立について相談できると思っていなかったという家族介護者もいるため、ケアマネジャー側から、声をかけることも大切です。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ただし、自分の仕事のことは話したくないと思っている場合もありますので、関係性が構築できていない段階で、無理に聞き過ぎないようにする配慮も必要です。</a:t>
            </a: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36</a:t>
            </a:fld>
            <a:endParaRPr kumimoji="1" lang="ja-JP" altLang="en-US"/>
          </a:p>
        </p:txBody>
      </p:sp>
    </p:spTree>
    <p:extLst>
      <p:ext uri="{BB962C8B-B14F-4D97-AF65-F5344CB8AC3E}">
        <p14:creationId xmlns:p14="http://schemas.microsoft.com/office/powerpoint/2010/main" val="3301155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fontAlgn="auto"/>
            <a:r>
              <a:rPr lang="ja-JP" altLang="ja-JP" dirty="0">
                <a:latin typeface="ＭＳ ゴシック" panose="020B0609070205080204" pitchFamily="49" charset="-128"/>
                <a:ea typeface="ＭＳ ゴシック" panose="020B0609070205080204" pitchFamily="49" charset="-128"/>
              </a:rPr>
              <a:t>介護サービス事業所において、過去３年間に介護を理由に退職した従業員がいたかをみると、約</a:t>
            </a:r>
            <a:r>
              <a:rPr lang="ja-JP" altLang="en-US" dirty="0">
                <a:latin typeface="ＭＳ ゴシック" panose="020B0609070205080204" pitchFamily="49" charset="-128"/>
                <a:ea typeface="ＭＳ ゴシック" panose="020B0609070205080204" pitchFamily="49" charset="-128"/>
              </a:rPr>
              <a:t>６</a:t>
            </a:r>
            <a:r>
              <a:rPr lang="ja-JP" altLang="ja-JP" dirty="0">
                <a:latin typeface="ＭＳ ゴシック" panose="020B0609070205080204" pitchFamily="49" charset="-128"/>
                <a:ea typeface="ＭＳ ゴシック" panose="020B0609070205080204" pitchFamily="49" charset="-128"/>
              </a:rPr>
              <a:t>分の１の事業所では、「介護を理由に退職した従業員がいた」と回答しています。ケアマネジャー自身が、介護を理由に退職しているケースも少なくないことがうかがえます。</a:t>
            </a:r>
            <a:endParaRPr lang="en-US" altLang="ja-JP" dirty="0">
              <a:latin typeface="ＭＳ ゴシック" panose="020B0609070205080204" pitchFamily="49" charset="-128"/>
              <a:ea typeface="ＭＳ ゴシック" panose="020B0609070205080204" pitchFamily="49" charset="-128"/>
            </a:endParaRPr>
          </a:p>
          <a:p>
            <a:pPr lvl="0" fontAlgn="auto"/>
            <a:endParaRPr lang="ja-JP" altLang="ja-JP" dirty="0">
              <a:latin typeface="ＭＳ ゴシック" panose="020B0609070205080204" pitchFamily="49" charset="-128"/>
              <a:ea typeface="ＭＳ ゴシック" panose="020B0609070205080204" pitchFamily="49" charset="-128"/>
            </a:endParaRPr>
          </a:p>
          <a:p>
            <a:pPr lvl="0" fontAlgn="auto"/>
            <a:r>
              <a:rPr lang="ja-JP" altLang="ja-JP" dirty="0">
                <a:latin typeface="ＭＳ ゴシック" panose="020B0609070205080204" pitchFamily="49" charset="-128"/>
                <a:ea typeface="ＭＳ ゴシック" panose="020B0609070205080204" pitchFamily="49" charset="-128"/>
              </a:rPr>
              <a:t>就労している家族介護者の支援について学ぶことは、ケアマネジャーのあなた自身が介護離職することなく就労継続するために、自身の仕事と介護の両立について考える機会ともなります。</a:t>
            </a:r>
          </a:p>
          <a:p>
            <a:endParaRPr lang="en-US"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介護の専門家であるからこそ、自分で介護をしなければならないと考える方もいますが、家族の介護は自分以外の専門家に任せることも大切です</a:t>
            </a:r>
            <a:r>
              <a:rPr lang="ja-JP" altLang="en-US"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37</a:t>
            </a:fld>
            <a:endParaRPr kumimoji="1" lang="ja-JP" altLang="en-US"/>
          </a:p>
        </p:txBody>
      </p:sp>
    </p:spTree>
    <p:extLst>
      <p:ext uri="{BB962C8B-B14F-4D97-AF65-F5344CB8AC3E}">
        <p14:creationId xmlns:p14="http://schemas.microsoft.com/office/powerpoint/2010/main" val="2357116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38</a:t>
            </a:fld>
            <a:endParaRPr kumimoji="1" lang="ja-JP" altLang="en-US"/>
          </a:p>
        </p:txBody>
      </p:sp>
    </p:spTree>
    <p:extLst>
      <p:ext uri="{BB962C8B-B14F-4D97-AF65-F5344CB8AC3E}">
        <p14:creationId xmlns:p14="http://schemas.microsoft.com/office/powerpoint/2010/main" val="3409337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39</a:t>
            </a:fld>
            <a:endParaRPr kumimoji="1" lang="ja-JP" altLang="en-US"/>
          </a:p>
        </p:txBody>
      </p:sp>
    </p:spTree>
    <p:extLst>
      <p:ext uri="{BB962C8B-B14F-4D97-AF65-F5344CB8AC3E}">
        <p14:creationId xmlns:p14="http://schemas.microsoft.com/office/powerpoint/2010/main" val="210864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初めに、</a:t>
            </a:r>
            <a:r>
              <a:rPr lang="ja-JP" altLang="en-US" dirty="0">
                <a:latin typeface="ＭＳ ゴシック" panose="020B0609070205080204" pitchFamily="49" charset="-128"/>
                <a:ea typeface="ＭＳ ゴシック" panose="020B0609070205080204" pitchFamily="49" charset="-128"/>
              </a:rPr>
              <a:t>介護しながら働いている人の状況</a:t>
            </a:r>
            <a:r>
              <a:rPr kumimoji="1" lang="ja-JP" altLang="en-US" dirty="0">
                <a:latin typeface="ＭＳ ゴシック" panose="020B0609070205080204" pitchFamily="49" charset="-128"/>
                <a:ea typeface="ＭＳ ゴシック" panose="020B0609070205080204" pitchFamily="49" charset="-128"/>
              </a:rPr>
              <a:t>を見ていきましょう。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ここでのポイントは４つです。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まず、</a:t>
            </a:r>
            <a:r>
              <a:rPr lang="ja-JP" altLang="en-US" dirty="0">
                <a:latin typeface="ＭＳ ゴシック" panose="020B0609070205080204" pitchFamily="49" charset="-128"/>
                <a:ea typeface="ＭＳ ゴシック" panose="020B0609070205080204" pitchFamily="49" charset="-128"/>
              </a:rPr>
              <a:t>要介護者数は年々増加しており、働きながら介護している人も少なくありません。</a:t>
            </a:r>
            <a:endParaRPr lang="en-US" altLang="ja-JP" dirty="0">
              <a:latin typeface="ＭＳ ゴシック" panose="020B0609070205080204" pitchFamily="49" charset="-128"/>
              <a:ea typeface="ＭＳ ゴシック" panose="020B0609070205080204" pitchFamily="49" charset="-128"/>
            </a:endParaRPr>
          </a:p>
          <a:p>
            <a:endParaRPr lang="ja-JP" altLang="en-US"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しかし、勤務先の両立支援制度を知らない人が多く、介護のために離職した人は、両立支援制度を利用せず離職している傾向があります。</a:t>
            </a:r>
            <a:endParaRPr lang="en-US" altLang="ja-JP" dirty="0">
              <a:latin typeface="ＭＳ ゴシック" panose="020B0609070205080204" pitchFamily="49" charset="-128"/>
              <a:ea typeface="ＭＳ ゴシック" panose="020B0609070205080204" pitchFamily="49" charset="-128"/>
            </a:endParaRPr>
          </a:p>
          <a:p>
            <a:endParaRPr lang="ja-JP" altLang="en-US"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また、両立支援制度を知っていても、利用の仕方が分からずに、両立支援制度を利用していないケースも少なくありません。</a:t>
            </a:r>
            <a:endParaRPr lang="en-US" altLang="ja-JP" dirty="0">
              <a:latin typeface="ＭＳ ゴシック" panose="020B0609070205080204" pitchFamily="49" charset="-128"/>
              <a:ea typeface="ＭＳ ゴシック" panose="020B0609070205080204" pitchFamily="49" charset="-128"/>
            </a:endParaRPr>
          </a:p>
          <a:p>
            <a:endParaRPr lang="ja-JP" altLang="en-US"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さらに、仕事と介護の両立に不安を感じている人も多い状況です。</a:t>
            </a:r>
            <a:endParaRPr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ここから詳しく見ていきましょう。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4</a:t>
            </a:fld>
            <a:endParaRPr kumimoji="1" lang="ja-JP" altLang="en-US"/>
          </a:p>
        </p:txBody>
      </p:sp>
    </p:spTree>
    <p:extLst>
      <p:ext uri="{BB962C8B-B14F-4D97-AF65-F5344CB8AC3E}">
        <p14:creationId xmlns:p14="http://schemas.microsoft.com/office/powerpoint/2010/main" val="217255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初めに、就労している家族を支援する視点を見ていきましょう。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ここでのポイントは３つです。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まず、就労している家族の生活をサポートすることは、利用者への支援の質の向上につながるという点。</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次に、就労している家族の働き方を知ることが重要であるという点。</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仕事と介護を両立するための支援の方法を検討することにつながります。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最後に、家族との信頼関係を十分構築する必要があるという点です。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ケアマネジャーの法律上の業務は利用者の支援ですので、家族の働き方を聞く上では、信頼関係を築くということがポイントになってきます。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ここから詳しく見ていきましょう。</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40</a:t>
            </a:fld>
            <a:endParaRPr kumimoji="1" lang="ja-JP" altLang="en-US"/>
          </a:p>
        </p:txBody>
      </p:sp>
    </p:spTree>
    <p:extLst>
      <p:ext uri="{BB962C8B-B14F-4D97-AF65-F5344CB8AC3E}">
        <p14:creationId xmlns:p14="http://schemas.microsoft.com/office/powerpoint/2010/main" val="942638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defRPr/>
            </a:pPr>
            <a:r>
              <a:rPr lang="ja-JP" altLang="ja-JP" dirty="0">
                <a:latin typeface="ＭＳ ゴシック" panose="020B0609070205080204" pitchFamily="49" charset="-128"/>
                <a:ea typeface="ＭＳ ゴシック" panose="020B0609070205080204" pitchFamily="49" charset="-128"/>
              </a:rPr>
              <a:t>利用者の生活や介護保険サービスの利用方法は、就労している家族の生活と切っても切り離せない関係にあります。</a:t>
            </a:r>
            <a:endParaRPr lang="en-US" altLang="ja-JP" dirty="0">
              <a:latin typeface="ＭＳ ゴシック" panose="020B0609070205080204" pitchFamily="49" charset="-128"/>
              <a:ea typeface="ＭＳ ゴシック" panose="020B0609070205080204" pitchFamily="49" charset="-128"/>
            </a:endParaRPr>
          </a:p>
          <a:p>
            <a:pPr lvl="0"/>
            <a:r>
              <a:rPr lang="ja-JP" altLang="ja-JP" dirty="0">
                <a:latin typeface="ＭＳ ゴシック" panose="020B0609070205080204" pitchFamily="49" charset="-128"/>
                <a:ea typeface="ＭＳ ゴシック" panose="020B0609070205080204" pitchFamily="49" charset="-128"/>
              </a:rPr>
              <a:t>そのため、ケアマネジャーの皆さん</a:t>
            </a:r>
            <a:r>
              <a:rPr lang="ja-JP" altLang="en-US" dirty="0">
                <a:latin typeface="ＭＳ ゴシック" panose="020B0609070205080204" pitchFamily="49" charset="-128"/>
                <a:ea typeface="ＭＳ ゴシック" panose="020B0609070205080204" pitchFamily="49" charset="-128"/>
              </a:rPr>
              <a:t>が、家族の生活や仕事との両立をサポートすることで、</a:t>
            </a:r>
            <a:r>
              <a:rPr lang="ja-JP" altLang="ja-JP" dirty="0">
                <a:latin typeface="ＭＳ ゴシック" panose="020B0609070205080204" pitchFamily="49" charset="-128"/>
                <a:ea typeface="ＭＳ ゴシック" panose="020B0609070205080204" pitchFamily="49" charset="-128"/>
              </a:rPr>
              <a:t>利用者と家族の関係を良</a:t>
            </a:r>
            <a:r>
              <a:rPr lang="ja-JP" altLang="en-US" dirty="0">
                <a:latin typeface="ＭＳ ゴシック" panose="020B0609070205080204" pitchFamily="49" charset="-128"/>
                <a:ea typeface="ＭＳ ゴシック" panose="020B0609070205080204" pitchFamily="49" charset="-128"/>
              </a:rPr>
              <a:t>い状態</a:t>
            </a:r>
            <a:r>
              <a:rPr lang="ja-JP" altLang="ja-JP" dirty="0">
                <a:latin typeface="ＭＳ ゴシック" panose="020B0609070205080204" pitchFamily="49" charset="-128"/>
                <a:ea typeface="ＭＳ ゴシック" panose="020B0609070205080204" pitchFamily="49" charset="-128"/>
              </a:rPr>
              <a:t>に保ち、</a:t>
            </a:r>
            <a:r>
              <a:rPr lang="ja-JP" altLang="en-US" dirty="0">
                <a:latin typeface="ＭＳ ゴシック" panose="020B0609070205080204" pitchFamily="49" charset="-128"/>
                <a:ea typeface="ＭＳ ゴシック" panose="020B0609070205080204" pitchFamily="49" charset="-128"/>
              </a:rPr>
              <a:t>結果として、</a:t>
            </a:r>
            <a:r>
              <a:rPr lang="ja-JP" altLang="ja-JP" dirty="0">
                <a:latin typeface="ＭＳ ゴシック" panose="020B0609070205080204" pitchFamily="49" charset="-128"/>
                <a:ea typeface="ＭＳ ゴシック" panose="020B0609070205080204" pitchFamily="49" charset="-128"/>
              </a:rPr>
              <a:t>利用者により良い支援を行うことにつながります。</a:t>
            </a:r>
            <a:endParaRPr lang="en-US" altLang="ja-JP" dirty="0">
              <a:latin typeface="ＭＳ ゴシック" panose="020B0609070205080204" pitchFamily="49" charset="-128"/>
              <a:ea typeface="ＭＳ ゴシック" panose="020B0609070205080204" pitchFamily="49" charset="-128"/>
            </a:endParaRPr>
          </a:p>
          <a:p>
            <a:pPr lvl="0"/>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ただし、「仕事と介護の両立支援」とは、</a:t>
            </a:r>
            <a:r>
              <a:rPr lang="ja-JP" altLang="ja-JP" dirty="0">
                <a:latin typeface="ＭＳ ゴシック" panose="020B0609070205080204" pitchFamily="49" charset="-128"/>
                <a:ea typeface="ＭＳ ゴシック" panose="020B0609070205080204" pitchFamily="49" charset="-128"/>
              </a:rPr>
              <a:t>家族が介護を担えるようにするための支援</a:t>
            </a:r>
            <a:r>
              <a:rPr lang="ja-JP" altLang="en-US" dirty="0">
                <a:latin typeface="ＭＳ ゴシック" panose="020B0609070205080204" pitchFamily="49" charset="-128"/>
                <a:ea typeface="ＭＳ ゴシック" panose="020B0609070205080204" pitchFamily="49" charset="-128"/>
              </a:rPr>
              <a:t>という</a:t>
            </a:r>
            <a:r>
              <a:rPr lang="ja-JP" altLang="ja-JP" dirty="0">
                <a:latin typeface="ＭＳ ゴシック" panose="020B0609070205080204" pitchFamily="49" charset="-128"/>
                <a:ea typeface="ＭＳ ゴシック" panose="020B0609070205080204" pitchFamily="49" charset="-128"/>
              </a:rPr>
              <a:t>だけではな</a:t>
            </a:r>
            <a:r>
              <a:rPr lang="ja-JP" altLang="en-US" dirty="0">
                <a:latin typeface="ＭＳ ゴシック" panose="020B0609070205080204" pitchFamily="49" charset="-128"/>
                <a:ea typeface="ＭＳ ゴシック" panose="020B0609070205080204" pitchFamily="49" charset="-128"/>
              </a:rPr>
              <a:t>く、家族が直接的に介護を担わずとも、利用者の生活を支えることができる体制を整えるための支援であると理解しておくことが重要です。</a:t>
            </a:r>
            <a:endParaRPr lang="en-US" altLang="ja-JP" dirty="0">
              <a:latin typeface="ＭＳ ゴシック" panose="020B0609070205080204" pitchFamily="49" charset="-128"/>
              <a:ea typeface="ＭＳ ゴシック" panose="020B0609070205080204" pitchFamily="49" charset="-128"/>
            </a:endParaRPr>
          </a:p>
          <a:p>
            <a:pPr lvl="0"/>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介護はいつまで続くか分かりません。</a:t>
            </a:r>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そのため、</a:t>
            </a:r>
            <a:r>
              <a:rPr lang="ja-JP" altLang="ja-JP" dirty="0">
                <a:latin typeface="ＭＳ ゴシック" panose="020B0609070205080204" pitchFamily="49" charset="-128"/>
                <a:ea typeface="ＭＳ ゴシック" panose="020B0609070205080204" pitchFamily="49" charset="-128"/>
              </a:rPr>
              <a:t>直接的な介護は専門家に任せて、家族には精神的な支えやマネジメントを行ってもらうことが大切です</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もし、利用者のために家族が離職したり、やりたかった仕事を諦めたりすると、それはいずれ「利用者のせいで諦めた」と考え、家族関係が悪化することにつながるかもしれません。</a:t>
            </a:r>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したがって、専門家に任せられることは専門家に任せ、利用者と家族の適切な距離感を保ち、家族関係を良好にすることが利用者のためになる場合もあります。</a:t>
            </a:r>
            <a:endParaRPr lang="en-US" altLang="ja-JP" dirty="0">
              <a:latin typeface="ＭＳ ゴシック" panose="020B0609070205080204" pitchFamily="49" charset="-128"/>
              <a:ea typeface="ＭＳ ゴシック" panose="020B0609070205080204" pitchFamily="49" charset="-128"/>
            </a:endParaRPr>
          </a:p>
          <a:p>
            <a:pPr lvl="0"/>
            <a:endParaRPr lang="ja-JP" altLang="ja-JP"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41</a:t>
            </a:fld>
            <a:endParaRPr kumimoji="1" lang="ja-JP" altLang="en-US"/>
          </a:p>
        </p:txBody>
      </p:sp>
    </p:spTree>
    <p:extLst>
      <p:ext uri="{BB962C8B-B14F-4D97-AF65-F5344CB8AC3E}">
        <p14:creationId xmlns:p14="http://schemas.microsoft.com/office/powerpoint/2010/main" val="3675436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仕事と介護の両立支援を行ううえでは、ケアマネジャーの法律上の業務は、あくまでも利用者の生活を支えることであるという点を理解しておきましょう。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したがって、仕事の内容や働き方、キャリアのことなど、就労している家族のことを把握するのは、利用者支援の一環であることを意識しましょう。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そうした点を意識せず、</a:t>
            </a:r>
            <a:r>
              <a:rPr lang="ja-JP" altLang="ja-JP" dirty="0">
                <a:latin typeface="ＭＳ ゴシック" panose="020B0609070205080204" pitchFamily="49" charset="-128"/>
                <a:ea typeface="ＭＳ ゴシック" panose="020B0609070205080204" pitchFamily="49" charset="-128"/>
              </a:rPr>
              <a:t>十分な信頼関係が築けていない中で家族の仕事のことを根掘り葉掘り聞いてしまうと、家族からの</a:t>
            </a:r>
            <a:r>
              <a:rPr lang="ja-JP" altLang="en-US" dirty="0">
                <a:latin typeface="ＭＳ ゴシック" panose="020B0609070205080204" pitchFamily="49" charset="-128"/>
                <a:ea typeface="ＭＳ ゴシック" panose="020B0609070205080204" pitchFamily="49" charset="-128"/>
              </a:rPr>
              <a:t>不審を招く可能性もあります。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結果として、</a:t>
            </a:r>
            <a:r>
              <a:rPr kumimoji="1" lang="ja-JP" altLang="en-US" dirty="0">
                <a:latin typeface="ＭＳ ゴシック" panose="020B0609070205080204" pitchFamily="49" charset="-128"/>
                <a:ea typeface="ＭＳ ゴシック" panose="020B0609070205080204" pitchFamily="49" charset="-128"/>
              </a:rPr>
              <a:t>利用者の生活を支えるというケアマネジャーとしての業務が、円滑に行えなくなってしまうことも懸念されます。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こうした事態を防ぐためにも、家族から仕事のことを自然と話してもらえるように、信頼関係を築きましょう。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ひとたび家族との間で信頼関係を築ければ、家族が仕事との両立に関する不安・悩みを抱えたときに相談してもらいやすくなり、適切な支援につなげることができます。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繰り返しになりますが、ケアマネジャーの法律上の業務は、あくまでも利用者の生活の支援です。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ケアマネジャーの側から家族の仕事や働き方について聞くときは、話を聞いてもよいか確認を取る、利用者本人の生活歴とあわせて聞く、といった工夫をすることも重要です。</a:t>
            </a: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42</a:t>
            </a:fld>
            <a:endParaRPr kumimoji="1" lang="ja-JP" altLang="en-US"/>
          </a:p>
        </p:txBody>
      </p:sp>
    </p:spTree>
    <p:extLst>
      <p:ext uri="{BB962C8B-B14F-4D97-AF65-F5344CB8AC3E}">
        <p14:creationId xmlns:p14="http://schemas.microsoft.com/office/powerpoint/2010/main" val="484846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ここまで、就労している家族を支援する視点を見てきました。</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今度は、家族とどうやって信頼関係を築くのか、ポイントとなる点を見ていきましょう。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ここでは、２つのことが重要になります。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まず、就労している家族に対して、「ケアマネジャーには家族自身の仕事のことも相談してよい」と伝えるということです。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そして、ふだんから家族に寄り添った対応を心がけることです。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これによって、ケアマネジャーの役割を知った家族に、仕事と介護の両立についてケアマネジャーに相談してみよう、と思ってもらうことにつながります。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それぞれ詳しく見ていきましょう。</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43</a:t>
            </a:fld>
            <a:endParaRPr kumimoji="1" lang="ja-JP" altLang="en-US"/>
          </a:p>
        </p:txBody>
      </p:sp>
    </p:spTree>
    <p:extLst>
      <p:ext uri="{BB962C8B-B14F-4D97-AF65-F5344CB8AC3E}">
        <p14:creationId xmlns:p14="http://schemas.microsoft.com/office/powerpoint/2010/main" val="247429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就労している家族は、「ケアマネジャーに介護のことを相談できる」と理解していても、自分自身の生活や、仕事との両立について相談できるとは考えていない場合も少なくありません。</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家族からは、「何をどこまで相談していいのかが分からない」ですとか、「私自身の仕事や生活のことを相談しようとは思いもしなかった」といった声も聞かれます。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また、家族の中には、ケアマネジャーを介護に関する専門家と理解しているからこそ、「自分自身の仕事や生活のことは自分で対応して、介護のことは専門家に任せよう」と考え、ケアマネジャーに仕事のことを相談しようと思わない人も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さらに、可能な限り直接家族が介護し、できないことを専門家に行ってもらうものだ、と考えている家族もいます。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こうした家族は、なおのこと、自分自身の生活や仕事のことをケアマネジャーに相談しようとは思わないでしょう。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したがって、ケアマネジャーの側から、家族に対してケアマネジャーの役割を伝えることが重要です。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のとき、「何でも相談してほしい」といった大まかな伝え方ではなく、「介護のこと以外にも、仕事や生活のことも相談してほしい」と具体的に伝えることで、家族の側も何を相談してよいかをイメージしやすくなります。</a:t>
            </a: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仕事と介護の両立支援は、このように、「自分自身の生活や仕事との両立について相談できる」と家族に知ってもらうことから始まります。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44</a:t>
            </a:fld>
            <a:endParaRPr kumimoji="1" lang="ja-JP" altLang="en-US"/>
          </a:p>
        </p:txBody>
      </p:sp>
    </p:spTree>
    <p:extLst>
      <p:ext uri="{BB962C8B-B14F-4D97-AF65-F5344CB8AC3E}">
        <p14:creationId xmlns:p14="http://schemas.microsoft.com/office/powerpoint/2010/main" val="2709535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ja-JP" dirty="0">
                <a:latin typeface="ＭＳ ゴシック" panose="020B0609070205080204" pitchFamily="49" charset="-128"/>
                <a:ea typeface="ＭＳ ゴシック" panose="020B0609070205080204" pitchFamily="49" charset="-128"/>
              </a:rPr>
              <a:t>就労している家族が、「ケアマネジャーに、自分自身の生活や仕事との両立について相談できる」と</a:t>
            </a:r>
            <a:r>
              <a:rPr lang="ja-JP" altLang="en-US" dirty="0">
                <a:latin typeface="ＭＳ ゴシック" panose="020B0609070205080204" pitchFamily="49" charset="-128"/>
                <a:ea typeface="ＭＳ ゴシック" panose="020B0609070205080204" pitchFamily="49" charset="-128"/>
              </a:rPr>
              <a:t>いう知識を持ったとしても、</a:t>
            </a:r>
            <a:r>
              <a:rPr lang="ja-JP" altLang="ja-JP" dirty="0">
                <a:latin typeface="ＭＳ ゴシック" panose="020B0609070205080204" pitchFamily="49" charset="-128"/>
                <a:ea typeface="ＭＳ ゴシック" panose="020B0609070205080204" pitchFamily="49" charset="-128"/>
              </a:rPr>
              <a:t>実際にケアマネジャーに相談するかどうかは、ケアマネジャーを信頼できているかどうか次第です。</a:t>
            </a:r>
            <a:endParaRPr lang="en-US" altLang="ja-JP" dirty="0">
              <a:latin typeface="ＭＳ ゴシック" panose="020B0609070205080204" pitchFamily="49" charset="-128"/>
              <a:ea typeface="ＭＳ ゴシック" panose="020B0609070205080204" pitchFamily="49" charset="-128"/>
            </a:endParaRPr>
          </a:p>
          <a:p>
            <a:pPr lvl="0"/>
            <a:endParaRPr lang="en-US" altLang="ja-JP" dirty="0">
              <a:latin typeface="ＭＳ ゴシック" panose="020B0609070205080204" pitchFamily="49" charset="-128"/>
              <a:ea typeface="ＭＳ ゴシック" panose="020B0609070205080204" pitchFamily="49" charset="-128"/>
            </a:endParaRPr>
          </a:p>
          <a:p>
            <a:pPr lvl="0"/>
            <a:r>
              <a:rPr lang="ja-JP" altLang="ja-JP" dirty="0">
                <a:latin typeface="ＭＳ ゴシック" panose="020B0609070205080204" pitchFamily="49" charset="-128"/>
                <a:ea typeface="ＭＳ ゴシック" panose="020B0609070205080204" pitchFamily="49" charset="-128"/>
              </a:rPr>
              <a:t>そのため、家族に「仕事との両立について、ケアマネジャーに相談してみよう」と思ってもらうためにも、日ごろから家族に寄り添った対応をし、信頼関係を築くことが必要となります。</a:t>
            </a:r>
          </a:p>
          <a:p>
            <a:pPr lvl="0"/>
            <a:endParaRPr lang="en-US" altLang="ja-JP" dirty="0">
              <a:latin typeface="ＭＳ ゴシック" panose="020B0609070205080204" pitchFamily="49" charset="-128"/>
              <a:ea typeface="ＭＳ ゴシック" panose="020B0609070205080204" pitchFamily="49" charset="-128"/>
            </a:endParaRPr>
          </a:p>
          <a:p>
            <a:pPr lvl="0"/>
            <a:r>
              <a:rPr lang="ja-JP" altLang="ja-JP" dirty="0">
                <a:latin typeface="ＭＳ ゴシック" panose="020B0609070205080204" pitchFamily="49" charset="-128"/>
                <a:ea typeface="ＭＳ ゴシック" panose="020B0609070205080204" pitchFamily="49" charset="-128"/>
              </a:rPr>
              <a:t>中には、ケアマネジャーに仕事のことを聞かれたくないという家族もいます。</a:t>
            </a:r>
            <a:br>
              <a:rPr lang="x-none" altLang="ja-JP" dirty="0">
                <a:latin typeface="ＭＳ ゴシック" panose="020B0609070205080204" pitchFamily="49" charset="-128"/>
                <a:ea typeface="ＭＳ ゴシック" panose="020B0609070205080204" pitchFamily="49" charset="-128"/>
              </a:rPr>
            </a:br>
            <a:r>
              <a:rPr lang="ja-JP" altLang="ja-JP" dirty="0">
                <a:latin typeface="ＭＳ ゴシック" panose="020B0609070205080204" pitchFamily="49" charset="-128"/>
                <a:ea typeface="ＭＳ ゴシック" panose="020B0609070205080204" pitchFamily="49" charset="-128"/>
              </a:rPr>
              <a:t>したがって、家族の側から自発的に、ケアマネジャーに相談しようと思えるような関係づくりをすることは、仕事と介護の両立支援において非常に重要なポイントと言えるでしょう。</a:t>
            </a:r>
            <a:endParaRPr lang="en-US" altLang="ja-JP" dirty="0">
              <a:latin typeface="ＭＳ ゴシック" panose="020B0609070205080204" pitchFamily="49" charset="-128"/>
              <a:ea typeface="ＭＳ ゴシック" panose="020B0609070205080204" pitchFamily="49" charset="-128"/>
            </a:endParaRPr>
          </a:p>
          <a:p>
            <a:pPr lvl="0"/>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ここからは、ケアマネジャーの声と家族の声をもとに、</a:t>
            </a:r>
            <a:r>
              <a:rPr lang="ja-JP" altLang="ja-JP" dirty="0">
                <a:latin typeface="ＭＳ ゴシック" panose="020B0609070205080204" pitchFamily="49" charset="-128"/>
                <a:ea typeface="ＭＳ ゴシック" panose="020B0609070205080204" pitchFamily="49" charset="-128"/>
              </a:rPr>
              <a:t>家族に寄り添った対応をするうえでのポイントの例</a:t>
            </a:r>
            <a:r>
              <a:rPr lang="ja-JP" altLang="en-US" dirty="0">
                <a:latin typeface="ＭＳ ゴシック" panose="020B0609070205080204" pitchFamily="49" charset="-128"/>
                <a:ea typeface="ＭＳ ゴシック" panose="020B0609070205080204" pitchFamily="49" charset="-128"/>
              </a:rPr>
              <a:t>をみていきます。</a:t>
            </a:r>
            <a:endParaRPr lang="ja-JP"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45</a:t>
            </a:fld>
            <a:endParaRPr kumimoji="1" lang="ja-JP" altLang="en-US"/>
          </a:p>
        </p:txBody>
      </p:sp>
    </p:spTree>
    <p:extLst>
      <p:ext uri="{BB962C8B-B14F-4D97-AF65-F5344CB8AC3E}">
        <p14:creationId xmlns:p14="http://schemas.microsoft.com/office/powerpoint/2010/main" val="28105677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まず、家族が働いていることを踏まえた対応をしている例です。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家族が働いていることを踏まえた対応をすることは、たとえ小さなことであっても、家族にとって大きな配慮になるということを覚えておきましょう。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例えば、ケアプランを作成するときは、利用者本人の状態・要望だけでなく、家族の仕事の状況を踏まえたケアプランを作成することで、家族の働き方への影響を小さくすることができます。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「休みを取りづらい仕事であることを踏まえる」ですとか、「利用者だけではなく、家族の声もよく聞く」といった配慮が、家族にとっては大きな配慮になります。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さらに、就労している家族は、日中、電話連絡が取りづらいことも少なくありません。</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メールや、電話連絡できる時間帯を事前に確認するといった方法で、お互いに連絡を取りやすくなり、家族も安心して仕事に集中できるようになります。</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46</a:t>
            </a:fld>
            <a:endParaRPr kumimoji="1" lang="ja-JP" altLang="en-US"/>
          </a:p>
        </p:txBody>
      </p:sp>
    </p:spTree>
    <p:extLst>
      <p:ext uri="{BB962C8B-B14F-4D97-AF65-F5344CB8AC3E}">
        <p14:creationId xmlns:p14="http://schemas.microsoft.com/office/powerpoint/2010/main" val="1674937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続いて、利用者の要望と、家族の要望のバランスを取っている例を見ていきます。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利用者の要望と家族の要望が一致しない場合もあると思いますが、そうしたときは、利用者と家族の間で調整してもらうばかりではなく、ケアマネジャーが間に立って調整役を果たすことも重要です。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例えば、利用者がサービスの利用を嫌がる場合に、ケアマネジャーから利用者に対して説明を行う、といったことも、家族にとっては有難いことでしょう。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さらに、利用者と家族がお互いに遠慮し合って、なかなか要望を口にしないこともあるかもしれません。</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そうしたときは、ケアマネジャーがいかに本音を聞き出し、双方の要望を汲み取れるがポイントになります。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このとき、仕事と介護の両立支援を意識するあまり、家族の仕事の状況ばかりを重視しすぎないように注意することも必要です。</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47</a:t>
            </a:fld>
            <a:endParaRPr kumimoji="1" lang="ja-JP" altLang="en-US"/>
          </a:p>
        </p:txBody>
      </p:sp>
    </p:spTree>
    <p:extLst>
      <p:ext uri="{BB962C8B-B14F-4D97-AF65-F5344CB8AC3E}">
        <p14:creationId xmlns:p14="http://schemas.microsoft.com/office/powerpoint/2010/main" val="3328316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最後に、日常的なやり取りの中でできる、家族への寄り添い方を見ていきます。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家族の中には、自分自身が直接的に介護を担わなければならない、と考えている方もいます。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そうした思いから、離職して介護に専念しようとする可能性もあるため、親子の人生は別であるとか、介護のことは専門家に任せてよいのだとか、伝えてあげることも重要でしょう。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さらに、遠距離介護の場合は、利用者本人の様子を間近で見られず、不安に思う家族も多いです。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ケアマネジャーから見れば遠距離介護を続けられる状況であっても、家族が遠距離介護は難しいと思って、異動願を出したり、転職したりすることも考えられます。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そのため、ケアマネジャーが日ごろから家族に対して声掛けをしたり、利用者の状況を伝えたりすることも、家族の安心につながります。</a:t>
            </a: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48</a:t>
            </a:fld>
            <a:endParaRPr kumimoji="1" lang="ja-JP" altLang="en-US"/>
          </a:p>
        </p:txBody>
      </p:sp>
    </p:spTree>
    <p:extLst>
      <p:ext uri="{BB962C8B-B14F-4D97-AF65-F5344CB8AC3E}">
        <p14:creationId xmlns:p14="http://schemas.microsoft.com/office/powerpoint/2010/main" val="13232610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続いて、介護保険制度と両立支援制度、その他</a:t>
            </a:r>
            <a:r>
              <a:rPr kumimoji="1" lang="ja-JP" altLang="en-US">
                <a:latin typeface="ＭＳ ゴシック" panose="020B0609070205080204" pitchFamily="49" charset="-128"/>
                <a:ea typeface="ＭＳ ゴシック" panose="020B0609070205080204" pitchFamily="49" charset="-128"/>
              </a:rPr>
              <a:t>地域資源等の</a:t>
            </a:r>
            <a:r>
              <a:rPr kumimoji="1" lang="ja-JP" altLang="en-US" dirty="0">
                <a:latin typeface="ＭＳ ゴシック" panose="020B0609070205080204" pitchFamily="49" charset="-128"/>
                <a:ea typeface="ＭＳ ゴシック" panose="020B0609070205080204" pitchFamily="49" charset="-128"/>
              </a:rPr>
              <a:t>効果的な組み合わせ方についてみていきます。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ここでは、いくつかの具体例に則して、各種制度の組み合わせの例や、支援を行う際にケアマネジャーとして留意したいポイントについて解説します。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49</a:t>
            </a:fld>
            <a:endParaRPr kumimoji="1" lang="ja-JP" altLang="en-US"/>
          </a:p>
        </p:txBody>
      </p:sp>
    </p:spTree>
    <p:extLst>
      <p:ext uri="{BB962C8B-B14F-4D97-AF65-F5344CB8AC3E}">
        <p14:creationId xmlns:p14="http://schemas.microsoft.com/office/powerpoint/2010/main" val="94125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ゴシック" panose="020B0609070205080204" pitchFamily="49" charset="-128"/>
                <a:ea typeface="ＭＳ ゴシック" panose="020B0609070205080204" pitchFamily="49" charset="-128"/>
              </a:rPr>
              <a:t>要介護者数は年々増加し、令和２年３月末現在</a:t>
            </a:r>
            <a:r>
              <a:rPr lang="en-US" altLang="ja-JP" dirty="0">
                <a:latin typeface="ＭＳ ゴシック" panose="020B0609070205080204" pitchFamily="49" charset="-128"/>
                <a:ea typeface="ＭＳ ゴシック" panose="020B0609070205080204" pitchFamily="49" charset="-128"/>
              </a:rPr>
              <a:t>668</a:t>
            </a:r>
            <a:r>
              <a:rPr lang="ja-JP" altLang="en-US" dirty="0">
                <a:latin typeface="ＭＳ ゴシック" panose="020B0609070205080204" pitchFamily="49" charset="-128"/>
                <a:ea typeface="ＭＳ ゴシック" panose="020B0609070205080204" pitchFamily="49" charset="-128"/>
              </a:rPr>
              <a:t>万人となっています。</a:t>
            </a: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要介護者数の増加に伴い、介護をしながら働いている人も増加していることがうかがえます。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5</a:t>
            </a:fld>
            <a:endParaRPr kumimoji="1" lang="ja-JP" altLang="en-US"/>
          </a:p>
        </p:txBody>
      </p:sp>
    </p:spTree>
    <p:extLst>
      <p:ext uri="{BB962C8B-B14F-4D97-AF65-F5344CB8AC3E}">
        <p14:creationId xmlns:p14="http://schemas.microsoft.com/office/powerpoint/2010/main" val="116582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具体例に入る前に、各種制度を組み合わせる上での基本的な考え方をみていきます。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まず、各種制度を効果的に組み合わせるには、利用者本人、家族、介護サービス事業所、その他地域資源の関係者それぞれの得意・不得意を把握し、</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うまく回るよう管理・運営することが重要です。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また、利用者本人と家族それぞれの１週間のスケジュールを並べて「見える化」することも有効です。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その際、家族が在宅勤務をしている時間は、仕事の時間であることを認識しましょう。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なお、今回学んでいただく両立支援の方策はあくまで一例であり、本格的な両立支援を行うためには、さらなる知識の習得が必要となることに留意しましょう。</a:t>
            </a: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50</a:t>
            </a:fld>
            <a:endParaRPr kumimoji="1" lang="ja-JP" altLang="en-US"/>
          </a:p>
        </p:txBody>
      </p:sp>
    </p:spTree>
    <p:extLst>
      <p:ext uri="{BB962C8B-B14F-4D97-AF65-F5344CB8AC3E}">
        <p14:creationId xmlns:p14="http://schemas.microsoft.com/office/powerpoint/2010/main" val="3693219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１つ目は、要介護者が家で一人で過ごす時間を極力短くする例です。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家族介護者はフルタイムの正社員として働いており、要介護者である親が要介護２，軽度の認知症があるという状況です。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家族は、親の認知症が少しずつ進んできたため、昼間、家で一人にする時間が長いことに不安を抱えています。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この場合の解決方法例として、日中は通所介護サービスを月～金に利用し、一人で過ごす時間がないように調整し、</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送迎時間前後は、家族が短時間勤務制度を利用して出社時間を調整することが考えられます。</a:t>
            </a:r>
          </a:p>
          <a:p>
            <a:r>
              <a:rPr kumimoji="1" lang="ja-JP" altLang="en-US" dirty="0">
                <a:latin typeface="ＭＳ ゴシック" panose="020B0609070205080204" pitchFamily="49" charset="-128"/>
                <a:ea typeface="ＭＳ ゴシック" panose="020B0609070205080204" pitchFamily="49" charset="-128"/>
              </a:rPr>
              <a:t>また、仕事が忙しい時期は、通所介護の延長サービスを利用することで、残業にも対応できます。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なお、家族は親を家で一人にすることについて過度に心配をしすぎてしまっている可能性も考えられます。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まずはご家族と話し合い、どのようなことが不安なのかを聞き取るようにしましょう。短時間勤務を利用せず、ご家族の不安を解消する方策を検討することも重要です。</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51</a:t>
            </a:fld>
            <a:endParaRPr kumimoji="1" lang="ja-JP" altLang="en-US"/>
          </a:p>
        </p:txBody>
      </p:sp>
    </p:spTree>
    <p:extLst>
      <p:ext uri="{BB962C8B-B14F-4D97-AF65-F5344CB8AC3E}">
        <p14:creationId xmlns:p14="http://schemas.microsoft.com/office/powerpoint/2010/main" val="11860571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２つ目は、急な残業や出張時に介護サービスを柔軟に利用する例です。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家族介護者は正社員として働いており、要介護者である親が要介護４という状況です。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家族は、出張や残業などが月に数回あり、親の状態が不安定であるため、状況に応じて柔軟に介護サービスを利用することを希望しています。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この場合の解決方法例として、小規模多機能型居宅介護を活用し、残業や出張時には泊まりを利用したり、通いの時間を増やすなどで対応することが想定されます。</a:t>
            </a:r>
          </a:p>
          <a:p>
            <a:r>
              <a:rPr kumimoji="1" lang="ja-JP" altLang="en-US" dirty="0">
                <a:latin typeface="ＭＳ ゴシック" panose="020B0609070205080204" pitchFamily="49" charset="-128"/>
                <a:ea typeface="ＭＳ ゴシック" panose="020B0609070205080204" pitchFamily="49" charset="-128"/>
              </a:rPr>
              <a:t>また、送迎・通院に家族自身で対応したいという思いがある場合、フレックスタイム制度を活用して家族が勤務時間を調整したり、通院時には時間単位で介護休暇を活用して家族が付き添うことも考えられ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なお、家族は、自分ができるだけ付き添っていなければならないという思いから、フレックスタイム制度の活用や通院の付き添いを希望している可能性もあります。家族の思いも尊重しつつ、本当にそうした対応が必要かどうかを見極める必要があります。</a:t>
            </a:r>
          </a:p>
          <a:p>
            <a:r>
              <a:rPr kumimoji="1" lang="ja-JP" altLang="en-US" dirty="0">
                <a:latin typeface="ＭＳ ゴシック" panose="020B0609070205080204" pitchFamily="49" charset="-128"/>
                <a:ea typeface="ＭＳ ゴシック" panose="020B0609070205080204" pitchFamily="49" charset="-128"/>
              </a:rPr>
              <a:t>その上で、家族が対応するのではなく、送迎時に親が一人で自宅にいても問題ないように体制を整えることも考えられるでしょう。</a:t>
            </a:r>
          </a:p>
          <a:p>
            <a:r>
              <a:rPr kumimoji="1" lang="ja-JP" altLang="en-US" dirty="0">
                <a:latin typeface="ＭＳ ゴシック" panose="020B0609070205080204" pitchFamily="49" charset="-128"/>
                <a:ea typeface="ＭＳ ゴシック" panose="020B0609070205080204" pitchFamily="49" charset="-128"/>
              </a:rPr>
              <a:t>通院については、訪問診療への切り替えを提案してみるのも有効と考えられます。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52</a:t>
            </a:fld>
            <a:endParaRPr kumimoji="1" lang="ja-JP" altLang="en-US"/>
          </a:p>
        </p:txBody>
      </p:sp>
    </p:spTree>
    <p:extLst>
      <p:ext uri="{BB962C8B-B14F-4D97-AF65-F5344CB8AC3E}">
        <p14:creationId xmlns:p14="http://schemas.microsoft.com/office/powerpoint/2010/main" val="3631299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３つ目は、遠方に住む老老介護の両親の在宅生活を支える例です。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家族介護者は正社員として働いており、両親とは遠距離に居住しています。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実家では、脳梗塞の後遺症で半身麻痺の父を高齢の母が介護しています。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父は通所系のサービスを利用したがらず、母の負担が心配ですが、家族介護者自身は遠方にいるため、頻繁に帰省することができない状況です。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この場合の解決方法例として、まず、訪問系サービスを毎日利用することで、母の介護負担を軽減することがポイントです。</a:t>
            </a:r>
          </a:p>
          <a:p>
            <a:r>
              <a:rPr kumimoji="1" lang="ja-JP" altLang="en-US" dirty="0">
                <a:latin typeface="ＭＳ ゴシック" panose="020B0609070205080204" pitchFamily="49" charset="-128"/>
                <a:ea typeface="ＭＳ ゴシック" panose="020B0609070205080204" pitchFamily="49" charset="-128"/>
              </a:rPr>
              <a:t>高齢の父母のみで暮らしているため、毎日誰かの目が入るようにし、近所の人にも声をかけ、心配なことがあれば連絡してもらうように依頼するとよいでしょう。</a:t>
            </a:r>
          </a:p>
          <a:p>
            <a:r>
              <a:rPr kumimoji="1" lang="ja-JP" altLang="en-US" dirty="0">
                <a:latin typeface="ＭＳ ゴシック" panose="020B0609070205080204" pitchFamily="49" charset="-128"/>
                <a:ea typeface="ＭＳ ゴシック" panose="020B0609070205080204" pitchFamily="49" charset="-128"/>
              </a:rPr>
              <a:t>また、家族が帰省を希望する場合、毎月１回程度、介護休暇や会社独自の休暇制度があれば、それを利用することも考えられます。</a:t>
            </a: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父が通所サービス利用を嫌がることについては、家族から理由をヒアリングしつつ、本人の興味を引き出すようなデイサービスの調整もできるとよいと考えられます。</a:t>
            </a:r>
          </a:p>
          <a:p>
            <a:r>
              <a:rPr kumimoji="1" lang="ja-JP" altLang="en-US" dirty="0">
                <a:latin typeface="ＭＳ ゴシック" panose="020B0609070205080204" pitchFamily="49" charset="-128"/>
                <a:ea typeface="ＭＳ ゴシック" panose="020B0609070205080204" pitchFamily="49" charset="-128"/>
              </a:rPr>
              <a:t>訪問サービスを利用している時間帯は、母が外出したり休んだりできるよう、専門職種間で情報共有し声かけをすることが重要です。</a:t>
            </a:r>
          </a:p>
          <a:p>
            <a:r>
              <a:rPr kumimoji="1" lang="ja-JP" altLang="en-US" dirty="0">
                <a:latin typeface="ＭＳ ゴシック" panose="020B0609070205080204" pitchFamily="49" charset="-128"/>
                <a:ea typeface="ＭＳ ゴシック" panose="020B0609070205080204" pitchFamily="49" charset="-128"/>
              </a:rPr>
              <a:t>遠方の家族に対しては状況をこまめに共有し、不安を和らげることも大切です。</a:t>
            </a:r>
          </a:p>
          <a:p>
            <a:r>
              <a:rPr kumimoji="1" lang="ja-JP" altLang="en-US" dirty="0">
                <a:latin typeface="ＭＳ ゴシック" panose="020B0609070205080204" pitchFamily="49" charset="-128"/>
                <a:ea typeface="ＭＳ ゴシック" panose="020B0609070205080204" pitchFamily="49" charset="-128"/>
              </a:rPr>
              <a:t>家族が帰省をして介護を手伝うことにより、母が介護サービスの利用を控えてしまうことのないように留意する必要があります。</a:t>
            </a: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53</a:t>
            </a:fld>
            <a:endParaRPr kumimoji="1" lang="ja-JP" altLang="en-US"/>
          </a:p>
        </p:txBody>
      </p:sp>
    </p:spTree>
    <p:extLst>
      <p:ext uri="{BB962C8B-B14F-4D97-AF65-F5344CB8AC3E}">
        <p14:creationId xmlns:p14="http://schemas.microsoft.com/office/powerpoint/2010/main" val="14502023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４つ目は、入所施設を探す例です。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家族介護者は正社員として働いており、母親が骨折で１ヵ月入院しています。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もうすぐ退院の予定ですが、寝たきりの状態であり、在宅での介護が難しいため、施設を探したいと考えています。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この場合の解決方法例として、まず、一時帰宅中の世話、退院手続き、施設入所手続き等のために、家族が介護休業を２ヵ月間程度取得することが考えられます。</a:t>
            </a:r>
          </a:p>
          <a:p>
            <a:r>
              <a:rPr kumimoji="1" lang="ja-JP" altLang="en-US" dirty="0">
                <a:latin typeface="ＭＳ ゴシック" panose="020B0609070205080204" pitchFamily="49" charset="-128"/>
                <a:ea typeface="ＭＳ ゴシック" panose="020B0609070205080204" pitchFamily="49" charset="-128"/>
              </a:rPr>
              <a:t>また、入所後は親に頻繁に会いに行きたいという希望がある場合、通勤途中の通いやすい場所にある施設を選択し、施設入所後は、フレックスタイム制度を利用して、週に１～２回、出社前や帰宅途中に施設に立ち寄り母の様子を見に行くといった対応も考えられ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ただし、ご本人が頻繁に母の様子を見たい、という思いから、職場近くの施設を選んだとしても、</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仕事が忙しくなると、面会自体が負担になることもあるかもしれません。</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面会は頻度ではなく、緩やかな気持ちで訪問することが、入居されている家族にとっても効果的であることを説明した上で、無理のない範囲での面会を勧めることも大切です。</a:t>
            </a:r>
          </a:p>
          <a:p>
            <a:endParaRPr kumimoji="1" lang="ja-JP" altLang="en-US" dirty="0">
              <a:latin typeface="ＭＳ ゴシック" panose="020B0609070205080204" pitchFamily="49" charset="-128"/>
              <a:ea typeface="ＭＳ ゴシック" panose="020B0609070205080204" pitchFamily="49"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54</a:t>
            </a:fld>
            <a:endParaRPr kumimoji="1" lang="ja-JP" altLang="en-US"/>
          </a:p>
        </p:txBody>
      </p:sp>
    </p:spTree>
    <p:extLst>
      <p:ext uri="{BB962C8B-B14F-4D97-AF65-F5344CB8AC3E}">
        <p14:creationId xmlns:p14="http://schemas.microsoft.com/office/powerpoint/2010/main" val="4388555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５つ目は、遠方に住む親の急な状態変化に対応する例です。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家族介護者は正社員として働いており、父親は遠方で一人暮らしです。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父親が誤嚥性肺炎で入院したため、退院後、在宅生活が安定するまで、テレワークを活用しながら様子をみたいと希望しています。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この場合の解決方法例として、毎週木曜日に家族が実家に帰省し、金曜日は実家でテレワークを実施することで、土日に父との時間を過ごすことが可能となります。</a:t>
            </a:r>
          </a:p>
          <a:p>
            <a:r>
              <a:rPr kumimoji="1" lang="ja-JP" altLang="en-US" dirty="0">
                <a:latin typeface="ＭＳ ゴシック" panose="020B0609070205080204" pitchFamily="49" charset="-128"/>
                <a:ea typeface="ＭＳ ゴシック" panose="020B0609070205080204" pitchFamily="49" charset="-128"/>
              </a:rPr>
              <a:t>なお、家族がテレワークを利用している間も訪問介護や家事援助を利用することで、仕事の時間を確保することが重要です。</a:t>
            </a:r>
          </a:p>
          <a:p>
            <a:r>
              <a:rPr kumimoji="1" lang="ja-JP" altLang="en-US" dirty="0">
                <a:latin typeface="ＭＳ ゴシック" panose="020B0609070205080204" pitchFamily="49" charset="-128"/>
                <a:ea typeface="ＭＳ ゴシック" panose="020B0609070205080204" pitchFamily="49" charset="-128"/>
              </a:rPr>
              <a:t>平日は父親が</a:t>
            </a:r>
            <a:r>
              <a:rPr kumimoji="1" lang="en-US" altLang="ja-JP" dirty="0">
                <a:latin typeface="ＭＳ ゴシック" panose="020B0609070205080204" pitchFamily="49" charset="-128"/>
                <a:ea typeface="ＭＳ ゴシック" panose="020B0609070205080204" pitchFamily="49" charset="-128"/>
              </a:rPr>
              <a:t>1</a:t>
            </a:r>
            <a:r>
              <a:rPr kumimoji="1" lang="ja-JP" altLang="en-US" dirty="0">
                <a:latin typeface="ＭＳ ゴシック" panose="020B0609070205080204" pitchFamily="49" charset="-128"/>
                <a:ea typeface="ＭＳ ゴシック" panose="020B0609070205080204" pitchFamily="49" charset="-128"/>
              </a:rPr>
              <a:t>人で在宅となるため、訪問介護を複数回利用して見守りを実施することが考えられます。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テレワークが活用できる職場の場合、一時的にこうした体制で対応することも可能です。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ただし、長期的には経済面・体力面で家族が大きな負担を抱えてしまいかねないため、あくまで緊急対応と考えるのがよいでしょう。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また、新型コロナウイルスの影響で、テレワークをする家族は増えていると思いますが、テレワーク中に介護をする必要のないような体制を組むことも重要です。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なお、テレワーク中は家族は仕事中であることを利用者が理解できず、会議中に用事を頼む等で仕事に支障が出る可能性や、家族が慣れないテレワークと慣れない介護を急に行うことになって仕事や心身に支障が出る可能性等が考えられます。上手くいかない事態もあらかじめ想定しておくとよいでしょう。</a:t>
            </a:r>
          </a:p>
          <a:p>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55</a:t>
            </a:fld>
            <a:endParaRPr kumimoji="1" lang="ja-JP" altLang="en-US"/>
          </a:p>
        </p:txBody>
      </p:sp>
    </p:spTree>
    <p:extLst>
      <p:ext uri="{BB962C8B-B14F-4D97-AF65-F5344CB8AC3E}">
        <p14:creationId xmlns:p14="http://schemas.microsoft.com/office/powerpoint/2010/main" val="2302414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平日は遠距離介護、金曜日にテレワークで実家に帰省し、土日に実家で過ごすケースのタイムスケジュール例をお示しします。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テレワークの時間帯には、訪問介護や家事援助を入れることで、仕事に集中できる時間を確保しています。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また、土曜日も、家族が買い物や用事などに対応できるよう、父親は通所リハビリテーションを利用しています。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このように、家族が家にいる際も、どのような過ごし方を希望しているかを把握した上で、介護サービスの利用を調整することが重要です。</a:t>
            </a: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56</a:t>
            </a:fld>
            <a:endParaRPr kumimoji="1" lang="ja-JP" altLang="en-US"/>
          </a:p>
        </p:txBody>
      </p:sp>
    </p:spTree>
    <p:extLst>
      <p:ext uri="{BB962C8B-B14F-4D97-AF65-F5344CB8AC3E}">
        <p14:creationId xmlns:p14="http://schemas.microsoft.com/office/powerpoint/2010/main" val="15661541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育児・介護休業法における両立支援制度について、より詳しく知りたい方は、厚生労働省ホームページの特設サイトもご覧ください。</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また、お問い合わせやご相談は、各都道府県の労働局雇用環境・均等部（室）にて対応しています。</a:t>
            </a:r>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57</a:t>
            </a:fld>
            <a:endParaRPr kumimoji="1" lang="ja-JP" altLang="en-US"/>
          </a:p>
        </p:txBody>
      </p:sp>
    </p:spTree>
    <p:extLst>
      <p:ext uri="{BB962C8B-B14F-4D97-AF65-F5344CB8AC3E}">
        <p14:creationId xmlns:p14="http://schemas.microsoft.com/office/powerpoint/2010/main" val="37077041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58</a:t>
            </a:fld>
            <a:endParaRPr kumimoji="1" lang="ja-JP" altLang="en-US"/>
          </a:p>
        </p:txBody>
      </p:sp>
    </p:spTree>
    <p:extLst>
      <p:ext uri="{BB962C8B-B14F-4D97-AF65-F5344CB8AC3E}">
        <p14:creationId xmlns:p14="http://schemas.microsoft.com/office/powerpoint/2010/main" val="39625110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ステップ３では、ロールプレイの方法を用いたグループワークを行います。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ねらいは</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家族、利用者、ケアマネジャー、職場の同僚、上司、人事労務担当者等の</a:t>
            </a:r>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登場人物によるロールプレイにより、家族の立場に立ってみることで、</a:t>
            </a:r>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日ごろの支援に対する気づきを得る。</a:t>
            </a:r>
            <a:endParaRPr lang="ja-JP" altLang="ja-JP" sz="1100" dirty="0">
              <a:latin typeface="ＭＳ ゴシック" panose="020B0609070205080204" pitchFamily="49" charset="-128"/>
              <a:ea typeface="ＭＳ ゴシック" panose="020B0609070205080204" pitchFamily="49" charset="-128"/>
            </a:endParaRPr>
          </a:p>
          <a:p>
            <a:pPr lvl="0"/>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家族を資源のみとして捉えない、支援対象としてみる姿勢を養う。</a:t>
            </a:r>
            <a:endParaRPr lang="ja-JP" altLang="ja-JP" sz="1100" dirty="0">
              <a:latin typeface="ＭＳ ゴシック" panose="020B0609070205080204" pitchFamily="49" charset="-128"/>
              <a:ea typeface="ＭＳ ゴシック" panose="020B0609070205080204" pitchFamily="49" charset="-128"/>
            </a:endParaRPr>
          </a:p>
          <a:p>
            <a:pPr lvl="0"/>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どのような支援が必要だったかを考える際に、両立支援制度と</a:t>
            </a:r>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介護保険</a:t>
            </a:r>
            <a:r>
              <a:rPr lang="ja-JP" altLang="en-US" dirty="0">
                <a:latin typeface="ＭＳ ゴシック" panose="020B0609070205080204" pitchFamily="49" charset="-128"/>
                <a:ea typeface="ＭＳ ゴシック" panose="020B0609070205080204" pitchFamily="49" charset="-128"/>
              </a:rPr>
              <a:t>制度等の組</a:t>
            </a:r>
            <a:r>
              <a:rPr lang="ja-JP" altLang="ja-JP" dirty="0">
                <a:latin typeface="ＭＳ ゴシック" panose="020B0609070205080204" pitchFamily="49" charset="-128"/>
                <a:ea typeface="ＭＳ ゴシック" panose="020B0609070205080204" pitchFamily="49" charset="-128"/>
              </a:rPr>
              <a:t>み合わせも取り入れ、</a:t>
            </a:r>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どのような対応の可能性があるのかを学ぶ。</a:t>
            </a:r>
            <a:endParaRPr lang="en-US" altLang="ja-JP" dirty="0">
              <a:latin typeface="ＭＳ ゴシック" panose="020B0609070205080204" pitchFamily="49" charset="-128"/>
              <a:ea typeface="ＭＳ ゴシック" panose="020B0609070205080204" pitchFamily="49" charset="-128"/>
            </a:endParaRPr>
          </a:p>
          <a:p>
            <a:pPr lvl="0"/>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の３点です。</a:t>
            </a:r>
            <a:endParaRPr lang="en-US" altLang="ja-JP" dirty="0">
              <a:latin typeface="ＭＳ ゴシック" panose="020B0609070205080204" pitchFamily="49" charset="-128"/>
              <a:ea typeface="ＭＳ ゴシック" panose="020B0609070205080204" pitchFamily="49" charset="-128"/>
            </a:endParaRPr>
          </a:p>
          <a:p>
            <a:pPr lvl="0"/>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それぞれの役を演じながら、就労している家族介護者に対する日ごろの関わり方などについて振り返っていただきます。</a:t>
            </a:r>
            <a:endParaRPr lang="en-US" altLang="ja-JP" dirty="0">
              <a:latin typeface="ＭＳ ゴシック" panose="020B0609070205080204" pitchFamily="49" charset="-128"/>
              <a:ea typeface="ＭＳ ゴシック" panose="020B0609070205080204" pitchFamily="49" charset="-128"/>
            </a:endParaRPr>
          </a:p>
          <a:p>
            <a:pPr lvl="0"/>
            <a:endParaRPr lang="ja-JP" altLang="ja-JP" sz="1100"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59</a:t>
            </a:fld>
            <a:endParaRPr kumimoji="1" lang="ja-JP" altLang="en-US"/>
          </a:p>
        </p:txBody>
      </p:sp>
    </p:spTree>
    <p:extLst>
      <p:ext uri="{BB962C8B-B14F-4D97-AF65-F5344CB8AC3E}">
        <p14:creationId xmlns:p14="http://schemas.microsoft.com/office/powerpoint/2010/main" val="67333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ゴシック" panose="020B0609070205080204" pitchFamily="49" charset="-128"/>
                <a:ea typeface="ＭＳ ゴシック" panose="020B0609070205080204" pitchFamily="49" charset="-128"/>
              </a:rPr>
              <a:t>介護をしている雇用者数は</a:t>
            </a:r>
            <a:r>
              <a:rPr lang="en-US" altLang="ja-JP" dirty="0">
                <a:latin typeface="ＭＳ ゴシック" panose="020B0609070205080204" pitchFamily="49" charset="-128"/>
                <a:ea typeface="ＭＳ ゴシック" panose="020B0609070205080204" pitchFamily="49" charset="-128"/>
              </a:rPr>
              <a:t>299</a:t>
            </a:r>
            <a:r>
              <a:rPr lang="ja-JP" altLang="en-US" dirty="0">
                <a:latin typeface="ＭＳ ゴシック" panose="020B0609070205080204" pitchFamily="49" charset="-128"/>
                <a:ea typeface="ＭＳ ゴシック" panose="020B0609070205080204" pitchFamily="49" charset="-128"/>
              </a:rPr>
              <a:t>万人となっています。</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年齢階級別に雇用者に占める介護をしている人の割合をみると、男女とも</a:t>
            </a:r>
            <a:r>
              <a:rPr lang="en-US" altLang="ja-JP" dirty="0">
                <a:latin typeface="ＭＳ ゴシック" panose="020B0609070205080204" pitchFamily="49" charset="-128"/>
                <a:ea typeface="ＭＳ ゴシック" panose="020B0609070205080204" pitchFamily="49" charset="-128"/>
              </a:rPr>
              <a:t>55</a:t>
            </a:r>
            <a:r>
              <a:rPr lang="ja-JP" altLang="ja-JP"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59</a:t>
            </a:r>
            <a:r>
              <a:rPr lang="ja-JP" altLang="ja-JP" dirty="0">
                <a:latin typeface="ＭＳ ゴシック" panose="020B0609070205080204" pitchFamily="49" charset="-128"/>
                <a:ea typeface="ＭＳ ゴシック" panose="020B0609070205080204" pitchFamily="49" charset="-128"/>
              </a:rPr>
              <a:t>歳で最も割合が高く、女性が</a:t>
            </a:r>
            <a:r>
              <a:rPr lang="en-US" altLang="ja-JP" dirty="0">
                <a:latin typeface="ＭＳ ゴシック" panose="020B0609070205080204" pitchFamily="49" charset="-128"/>
                <a:ea typeface="ＭＳ ゴシック" panose="020B0609070205080204" pitchFamily="49" charset="-128"/>
              </a:rPr>
              <a:t>15.8</a:t>
            </a:r>
            <a:r>
              <a:rPr lang="ja-JP" altLang="ja-JP" dirty="0">
                <a:latin typeface="ＭＳ ゴシック" panose="020B0609070205080204" pitchFamily="49" charset="-128"/>
                <a:ea typeface="ＭＳ ゴシック" panose="020B0609070205080204" pitchFamily="49" charset="-128"/>
              </a:rPr>
              <a:t>％、男性が</a:t>
            </a:r>
            <a:r>
              <a:rPr lang="en-US" altLang="ja-JP" dirty="0">
                <a:latin typeface="ＭＳ ゴシック" panose="020B0609070205080204" pitchFamily="49" charset="-128"/>
                <a:ea typeface="ＭＳ ゴシック" panose="020B0609070205080204" pitchFamily="49" charset="-128"/>
              </a:rPr>
              <a:t>8.8</a:t>
            </a:r>
            <a:r>
              <a:rPr lang="ja-JP" altLang="ja-JP" dirty="0">
                <a:latin typeface="ＭＳ ゴシック" panose="020B0609070205080204" pitchFamily="49" charset="-128"/>
                <a:ea typeface="ＭＳ ゴシック" panose="020B0609070205080204" pitchFamily="49" charset="-128"/>
              </a:rPr>
              <a:t>％となっています。どの階層も男性よりも女性の割合が高くなっていますが、男性の割合は増加傾向にあります</a:t>
            </a:r>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（後述の図表</a:t>
            </a:r>
            <a:r>
              <a:rPr lang="ja-JP" altLang="en-US" dirty="0">
                <a:latin typeface="ＭＳ ゴシック" panose="020B0609070205080204" pitchFamily="49" charset="-128"/>
                <a:ea typeface="ＭＳ ゴシック" panose="020B0609070205080204" pitchFamily="49" charset="-128"/>
              </a:rPr>
              <a:t>９</a:t>
            </a:r>
            <a:r>
              <a:rPr lang="ja-JP" altLang="ja-JP" dirty="0">
                <a:latin typeface="ＭＳ ゴシック" panose="020B0609070205080204" pitchFamily="49" charset="-128"/>
                <a:ea typeface="ＭＳ ゴシック" panose="020B0609070205080204" pitchFamily="49" charset="-128"/>
              </a:rPr>
              <a:t>参照）</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pPr lvl="0" fontAlgn="auto"/>
            <a:r>
              <a:rPr lang="ja-JP" altLang="en-US" dirty="0">
                <a:latin typeface="ＭＳ ゴシック" panose="020B0609070205080204" pitchFamily="49" charset="-128"/>
                <a:ea typeface="ＭＳ ゴシック" panose="020B0609070205080204" pitchFamily="49" charset="-128"/>
              </a:rPr>
              <a:t>また、</a:t>
            </a:r>
            <a:r>
              <a:rPr lang="ja-JP" altLang="ja-JP" dirty="0">
                <a:latin typeface="ＭＳ ゴシック" panose="020B0609070205080204" pitchFamily="49" charset="-128"/>
                <a:ea typeface="ＭＳ ゴシック" panose="020B0609070205080204" pitchFamily="49" charset="-128"/>
              </a:rPr>
              <a:t>要介護者数の増加に伴い、介護をしながら働いている人も増加しています。介護をしている人の有業率は、平成</a:t>
            </a:r>
            <a:r>
              <a:rPr lang="en-US" altLang="ja-JP" dirty="0">
                <a:latin typeface="ＭＳ ゴシック" panose="020B0609070205080204" pitchFamily="49" charset="-128"/>
                <a:ea typeface="ＭＳ ゴシック" panose="020B0609070205080204" pitchFamily="49" charset="-128"/>
              </a:rPr>
              <a:t>29</a:t>
            </a:r>
            <a:r>
              <a:rPr lang="ja-JP" altLang="ja-JP" dirty="0">
                <a:latin typeface="ＭＳ ゴシック" panose="020B0609070205080204" pitchFamily="49" charset="-128"/>
                <a:ea typeface="ＭＳ ゴシック" panose="020B0609070205080204" pitchFamily="49" charset="-128"/>
              </a:rPr>
              <a:t>年では平成</a:t>
            </a:r>
            <a:r>
              <a:rPr lang="en-US" altLang="ja-JP" dirty="0">
                <a:latin typeface="ＭＳ ゴシック" panose="020B0609070205080204" pitchFamily="49" charset="-128"/>
                <a:ea typeface="ＭＳ ゴシック" panose="020B0609070205080204" pitchFamily="49" charset="-128"/>
              </a:rPr>
              <a:t>24 </a:t>
            </a:r>
            <a:r>
              <a:rPr lang="ja-JP" altLang="ja-JP" dirty="0">
                <a:latin typeface="ＭＳ ゴシック" panose="020B0609070205080204" pitchFamily="49" charset="-128"/>
                <a:ea typeface="ＭＳ ゴシック" panose="020B0609070205080204" pitchFamily="49" charset="-128"/>
              </a:rPr>
              <a:t>年と比べ、全国では</a:t>
            </a:r>
            <a:r>
              <a:rPr lang="en-US" altLang="ja-JP" dirty="0">
                <a:latin typeface="ＭＳ ゴシック" panose="020B0609070205080204" pitchFamily="49" charset="-128"/>
                <a:ea typeface="ＭＳ ゴシック" panose="020B0609070205080204" pitchFamily="49" charset="-128"/>
              </a:rPr>
              <a:t>3.0 </a:t>
            </a:r>
            <a:r>
              <a:rPr lang="ja-JP" altLang="ja-JP" dirty="0">
                <a:latin typeface="ＭＳ ゴシック" panose="020B0609070205080204" pitchFamily="49" charset="-128"/>
                <a:ea typeface="ＭＳ ゴシック" panose="020B0609070205080204" pitchFamily="49" charset="-128"/>
              </a:rPr>
              <a:t>ポイント上昇しています。</a:t>
            </a:r>
          </a:p>
          <a:p>
            <a:pPr lvl="0" fontAlgn="auto"/>
            <a:endParaRPr lang="en-US" altLang="ja-JP" dirty="0">
              <a:latin typeface="ＭＳ ゴシック" panose="020B0609070205080204" pitchFamily="49" charset="-128"/>
              <a:ea typeface="ＭＳ ゴシック" panose="020B0609070205080204" pitchFamily="49" charset="-128"/>
            </a:endParaRPr>
          </a:p>
          <a:p>
            <a:pPr lvl="0" fontAlgn="auto"/>
            <a:r>
              <a:rPr lang="ja-JP" altLang="ja-JP" dirty="0">
                <a:latin typeface="ＭＳ ゴシック" panose="020B0609070205080204" pitchFamily="49" charset="-128"/>
                <a:ea typeface="ＭＳ ゴシック" panose="020B0609070205080204" pitchFamily="49" charset="-128"/>
              </a:rPr>
              <a:t>都道府県別に介護をしている人の</a:t>
            </a:r>
            <a:r>
              <a:rPr lang="ja-JP" altLang="en-US" dirty="0">
                <a:latin typeface="ＭＳ ゴシック" panose="020B0609070205080204" pitchFamily="49" charset="-128"/>
                <a:ea typeface="ＭＳ ゴシック" panose="020B0609070205080204" pitchFamily="49" charset="-128"/>
              </a:rPr>
              <a:t>平成</a:t>
            </a:r>
            <a:r>
              <a:rPr lang="en-US" altLang="ja-JP" dirty="0">
                <a:latin typeface="ＭＳ ゴシック" panose="020B0609070205080204" pitchFamily="49" charset="-128"/>
                <a:ea typeface="ＭＳ ゴシック" panose="020B0609070205080204" pitchFamily="49" charset="-128"/>
              </a:rPr>
              <a:t>29</a:t>
            </a:r>
            <a:r>
              <a:rPr lang="ja-JP" altLang="en-US" dirty="0">
                <a:latin typeface="ＭＳ ゴシック" panose="020B0609070205080204" pitchFamily="49" charset="-128"/>
                <a:ea typeface="ＭＳ ゴシック" panose="020B0609070205080204" pitchFamily="49" charset="-128"/>
              </a:rPr>
              <a:t>年の</a:t>
            </a:r>
            <a:r>
              <a:rPr lang="ja-JP" altLang="ja-JP" dirty="0">
                <a:latin typeface="ＭＳ ゴシック" panose="020B0609070205080204" pitchFamily="49" charset="-128"/>
                <a:ea typeface="ＭＳ ゴシック" panose="020B0609070205080204" pitchFamily="49" charset="-128"/>
              </a:rPr>
              <a:t>有業率（全国</a:t>
            </a:r>
            <a:r>
              <a:rPr lang="en-US" altLang="ja-JP" dirty="0">
                <a:latin typeface="ＭＳ ゴシック" panose="020B0609070205080204" pitchFamily="49" charset="-128"/>
                <a:ea typeface="ＭＳ ゴシック" panose="020B0609070205080204" pitchFamily="49" charset="-128"/>
              </a:rPr>
              <a:t>55.2</a:t>
            </a:r>
            <a:r>
              <a:rPr lang="ja-JP" altLang="ja-JP" dirty="0">
                <a:latin typeface="ＭＳ ゴシック" panose="020B0609070205080204" pitchFamily="49" charset="-128"/>
                <a:ea typeface="ＭＳ ゴシック" panose="020B0609070205080204" pitchFamily="49" charset="-128"/>
              </a:rPr>
              <a:t>％）についてみると、長野県が</a:t>
            </a:r>
            <a:r>
              <a:rPr lang="en-US" altLang="ja-JP" dirty="0">
                <a:latin typeface="ＭＳ ゴシック" panose="020B0609070205080204" pitchFamily="49" charset="-128"/>
                <a:ea typeface="ＭＳ ゴシック" panose="020B0609070205080204" pitchFamily="49" charset="-128"/>
              </a:rPr>
              <a:t>60.7%</a:t>
            </a:r>
            <a:r>
              <a:rPr lang="ja-JP" altLang="en-US" dirty="0">
                <a:latin typeface="ＭＳ ゴシック" panose="020B0609070205080204" pitchFamily="49" charset="-128"/>
                <a:ea typeface="ＭＳ ゴシック" panose="020B0609070205080204" pitchFamily="49" charset="-128"/>
              </a:rPr>
              <a:t>と</a:t>
            </a:r>
            <a:r>
              <a:rPr lang="ja-JP" altLang="ja-JP" dirty="0">
                <a:latin typeface="ＭＳ ゴシック" panose="020B0609070205080204" pitchFamily="49" charset="-128"/>
                <a:ea typeface="ＭＳ ゴシック" panose="020B0609070205080204" pitchFamily="49" charset="-128"/>
              </a:rPr>
              <a:t>最も高く、次いで山梨県</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60.0</a:t>
            </a:r>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、新潟県</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59.2</a:t>
            </a:r>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となっています。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6</a:t>
            </a:fld>
            <a:endParaRPr kumimoji="1" lang="ja-JP" altLang="en-US"/>
          </a:p>
        </p:txBody>
      </p:sp>
    </p:spTree>
    <p:extLst>
      <p:ext uri="{BB962C8B-B14F-4D97-AF65-F5344CB8AC3E}">
        <p14:creationId xmlns:p14="http://schemas.microsoft.com/office/powerpoint/2010/main" val="41342910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続いて、ステップ３の流れについて説明します。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全体説明が終わった後、各グループに分かれて自己紹介を行います。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お名前、所属先、ケアマネジャーとしての経験年数などについて、それぞれ、一言ずつ、自己紹介を行ってください。</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合わせて、進行役、タイムキーパー、記録係兼グループワークの発表担当、ロールプレイングの配役の役割について、</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ご自身の役割を確認しましょう。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●●以降、実施方法・実施時間等に応じて、アレンジしてください●●</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本研修では、</a:t>
            </a:r>
            <a:r>
              <a:rPr kumimoji="1" lang="en-US" altLang="ja-JP" dirty="0">
                <a:latin typeface="ＭＳ ゴシック" panose="020B0609070205080204" pitchFamily="49" charset="-128"/>
                <a:ea typeface="ＭＳ ゴシック" panose="020B0609070205080204" pitchFamily="49" charset="-128"/>
              </a:rPr>
              <a:t>2</a:t>
            </a:r>
            <a:r>
              <a:rPr kumimoji="1" lang="ja-JP" altLang="en-US" dirty="0">
                <a:latin typeface="ＭＳ ゴシック" panose="020B0609070205080204" pitchFamily="49" charset="-128"/>
                <a:ea typeface="ＭＳ ゴシック" panose="020B0609070205080204" pitchFamily="49" charset="-128"/>
              </a:rPr>
              <a:t>つの事例を検討します。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ＭＳ ゴシック" panose="020B0609070205080204" pitchFamily="49" charset="-128"/>
                <a:ea typeface="ＭＳ ゴシック" panose="020B0609070205080204" pitchFamily="49" charset="-128"/>
              </a:rPr>
              <a:t>1</a:t>
            </a:r>
            <a:r>
              <a:rPr kumimoji="1" lang="ja-JP" altLang="en-US" dirty="0">
                <a:latin typeface="ＭＳ ゴシック" panose="020B0609070205080204" pitchFamily="49" charset="-128"/>
                <a:ea typeface="ＭＳ ゴシック" panose="020B0609070205080204" pitchFamily="49" charset="-128"/>
              </a:rPr>
              <a:t>つ目は</a:t>
            </a:r>
            <a:r>
              <a:rPr lang="ja-JP"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「要介護者の認知症が進行して、家族はフルタイムの管理職」の事例、２つ目は「要介護者は寝たきりの状態で退院したが、家族は在宅勤務行っている」事例</a:t>
            </a:r>
            <a:r>
              <a:rPr lang="ja-JP" altLang="en-US"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です。</a:t>
            </a:r>
            <a:endParaRPr lang="en-US"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それぞれの事例について、研修資料に記載されているシナリオを役になりきって読み合せます。時間は</a:t>
            </a:r>
            <a:r>
              <a:rPr lang="en-US"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5</a:t>
            </a:r>
            <a:r>
              <a:rPr lang="ja-JP" altLang="en-US"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分間です。</a:t>
            </a:r>
            <a:endParaRPr lang="ja-JP"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その後、</a:t>
            </a:r>
            <a:r>
              <a:rPr kumimoji="1" lang="en-US" altLang="ja-JP" dirty="0">
                <a:latin typeface="ＭＳ ゴシック" panose="020B0609070205080204" pitchFamily="49" charset="-128"/>
                <a:ea typeface="ＭＳ ゴシック" panose="020B0609070205080204" pitchFamily="49" charset="-128"/>
              </a:rPr>
              <a:t>5</a:t>
            </a:r>
            <a:r>
              <a:rPr kumimoji="1" lang="ja-JP" altLang="en-US" dirty="0">
                <a:latin typeface="ＭＳ ゴシック" panose="020B0609070205080204" pitchFamily="49" charset="-128"/>
                <a:ea typeface="ＭＳ ゴシック" panose="020B0609070205080204" pitchFamily="49" charset="-128"/>
              </a:rPr>
              <a:t>分程度で、各自がワークシートへ、ケアマネジャーの対応課題と対応方法について、書き出します。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ケアマネジャーの対応について、「就労している家族を支援する」という観点から、良かった点と課題点をあげ、そのように感じた理由を書き出してみましょう。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課題点については、どのような対応を行えばよかったかについても書き出しましょう。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個人ワークが終わったら、</a:t>
            </a:r>
            <a:r>
              <a:rPr kumimoji="1" lang="en-US" altLang="ja-JP" dirty="0">
                <a:latin typeface="ＭＳ ゴシック" panose="020B0609070205080204" pitchFamily="49" charset="-128"/>
                <a:ea typeface="ＭＳ ゴシック" panose="020B0609070205080204" pitchFamily="49" charset="-128"/>
              </a:rPr>
              <a:t>25</a:t>
            </a:r>
            <a:r>
              <a:rPr kumimoji="1" lang="ja-JP" altLang="en-US" dirty="0">
                <a:latin typeface="ＭＳ ゴシック" panose="020B0609070205080204" pitchFamily="49" charset="-128"/>
                <a:ea typeface="ＭＳ ゴシック" panose="020B0609070205080204" pitchFamily="49" charset="-128"/>
              </a:rPr>
              <a:t>分程度で、討議を行います。ワークシートに書き出した内容を順番に発表してください。</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一通り、発表が終わったら、発表内容をもとに、ケアマネジャーの対応課題や「就労している家族を支援する」という観点から、どのような対応を行えばよかったのか、グループで話し合いましょう。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その後、休憩や事例２でも同様にワークを終えた後は、</a:t>
            </a:r>
            <a:r>
              <a:rPr kumimoji="1" lang="en-US" altLang="ja-JP" dirty="0">
                <a:latin typeface="ＭＳ ゴシック" panose="020B0609070205080204" pitchFamily="49" charset="-128"/>
                <a:ea typeface="ＭＳ ゴシック" panose="020B0609070205080204" pitchFamily="49" charset="-128"/>
              </a:rPr>
              <a:t>14</a:t>
            </a:r>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20</a:t>
            </a:r>
            <a:r>
              <a:rPr kumimoji="1" lang="ja-JP" altLang="en-US" dirty="0">
                <a:latin typeface="ＭＳ ゴシック" panose="020B0609070205080204" pitchFamily="49" charset="-128"/>
                <a:ea typeface="ＭＳ ゴシック" panose="020B0609070205080204" pitchFamily="49" charset="-128"/>
              </a:rPr>
              <a:t>よりメインルームにて全体発表を行います。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なお、どのグループに発表していただくかは、ワーク中に決めて、ワーク終了時にお伝えします。発表者は、グループの役割の中で記録係の方に担っていただきます。</a:t>
            </a:r>
          </a:p>
          <a:p>
            <a:endParaRPr kumimoji="1" lang="ja-JP" altLang="en-US" dirty="0">
              <a:latin typeface="ＭＳ ゴシック" panose="020B0609070205080204" pitchFamily="49" charset="-128"/>
              <a:ea typeface="ＭＳ ゴシック" panose="020B0609070205080204" pitchFamily="49" charset="-128"/>
            </a:endParaRPr>
          </a:p>
          <a:p>
            <a:pPr lvl="0"/>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60</a:t>
            </a:fld>
            <a:endParaRPr kumimoji="1" lang="ja-JP" altLang="en-US"/>
          </a:p>
        </p:txBody>
      </p:sp>
    </p:spTree>
    <p:extLst>
      <p:ext uri="{BB962C8B-B14F-4D97-AF65-F5344CB8AC3E}">
        <p14:creationId xmlns:p14="http://schemas.microsoft.com/office/powerpoint/2010/main" val="38201120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61</a:t>
            </a:fld>
            <a:endParaRPr kumimoji="1" lang="ja-JP" altLang="en-US"/>
          </a:p>
        </p:txBody>
      </p:sp>
    </p:spTree>
    <p:extLst>
      <p:ext uri="{BB962C8B-B14F-4D97-AF65-F5344CB8AC3E}">
        <p14:creationId xmlns:p14="http://schemas.microsoft.com/office/powerpoint/2010/main" val="547877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62</a:t>
            </a:fld>
            <a:endParaRPr kumimoji="1" lang="ja-JP" altLang="en-US"/>
          </a:p>
        </p:txBody>
      </p:sp>
    </p:spTree>
    <p:extLst>
      <p:ext uri="{BB962C8B-B14F-4D97-AF65-F5344CB8AC3E}">
        <p14:creationId xmlns:p14="http://schemas.microsoft.com/office/powerpoint/2010/main" val="4678982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63</a:t>
            </a:fld>
            <a:endParaRPr kumimoji="1" lang="ja-JP" altLang="en-US"/>
          </a:p>
        </p:txBody>
      </p:sp>
    </p:spTree>
    <p:extLst>
      <p:ext uri="{BB962C8B-B14F-4D97-AF65-F5344CB8AC3E}">
        <p14:creationId xmlns:p14="http://schemas.microsoft.com/office/powerpoint/2010/main" val="12724511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64</a:t>
            </a:fld>
            <a:endParaRPr kumimoji="1" lang="ja-JP" altLang="en-US"/>
          </a:p>
        </p:txBody>
      </p:sp>
    </p:spTree>
    <p:extLst>
      <p:ext uri="{BB962C8B-B14F-4D97-AF65-F5344CB8AC3E}">
        <p14:creationId xmlns:p14="http://schemas.microsoft.com/office/powerpoint/2010/main" val="6863098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65</a:t>
            </a:fld>
            <a:endParaRPr kumimoji="1" lang="ja-JP" altLang="en-US"/>
          </a:p>
        </p:txBody>
      </p:sp>
    </p:spTree>
    <p:extLst>
      <p:ext uri="{BB962C8B-B14F-4D97-AF65-F5344CB8AC3E}">
        <p14:creationId xmlns:p14="http://schemas.microsoft.com/office/powerpoint/2010/main" val="9674094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66</a:t>
            </a:fld>
            <a:endParaRPr kumimoji="1" lang="ja-JP" altLang="en-US"/>
          </a:p>
        </p:txBody>
      </p:sp>
    </p:spTree>
    <p:extLst>
      <p:ext uri="{BB962C8B-B14F-4D97-AF65-F5344CB8AC3E}">
        <p14:creationId xmlns:p14="http://schemas.microsoft.com/office/powerpoint/2010/main" val="25695135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67</a:t>
            </a:fld>
            <a:endParaRPr kumimoji="1" lang="ja-JP" altLang="en-US"/>
          </a:p>
        </p:txBody>
      </p:sp>
    </p:spTree>
    <p:extLst>
      <p:ext uri="{BB962C8B-B14F-4D97-AF65-F5344CB8AC3E}">
        <p14:creationId xmlns:p14="http://schemas.microsoft.com/office/powerpoint/2010/main" val="24961630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68</a:t>
            </a:fld>
            <a:endParaRPr kumimoji="1" lang="ja-JP" altLang="en-US"/>
          </a:p>
        </p:txBody>
      </p:sp>
    </p:spTree>
    <p:extLst>
      <p:ext uri="{BB962C8B-B14F-4D97-AF65-F5344CB8AC3E}">
        <p14:creationId xmlns:p14="http://schemas.microsoft.com/office/powerpoint/2010/main" val="6334729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69</a:t>
            </a:fld>
            <a:endParaRPr kumimoji="1" lang="ja-JP" altLang="en-US"/>
          </a:p>
        </p:txBody>
      </p:sp>
    </p:spTree>
    <p:extLst>
      <p:ext uri="{BB962C8B-B14F-4D97-AF65-F5344CB8AC3E}">
        <p14:creationId xmlns:p14="http://schemas.microsoft.com/office/powerpoint/2010/main" val="119951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ゴシック" panose="020B0609070205080204" pitchFamily="49" charset="-128"/>
                <a:ea typeface="ＭＳ ゴシック" panose="020B0609070205080204" pitchFamily="49" charset="-128"/>
              </a:rPr>
              <a:t>介護休業制度や介護休暇制度、介護休業給付金の内容について、知っていると回答した割合は、正規労働者でも３～４割程度に留まっています。</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無期契約労働者や有期契約労働者はさらに割合が低く、２割前後となっています。</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両立支援制度について、十分に理解していない人が多い様子がうかがえます。</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7</a:t>
            </a:fld>
            <a:endParaRPr kumimoji="1" lang="ja-JP" altLang="en-US"/>
          </a:p>
        </p:txBody>
      </p:sp>
    </p:spTree>
    <p:extLst>
      <p:ext uri="{BB962C8B-B14F-4D97-AF65-F5344CB8AC3E}">
        <p14:creationId xmlns:p14="http://schemas.microsoft.com/office/powerpoint/2010/main" val="27859374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●事例１のポイントは以下のとおりです。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発表内容を踏まえつつ、以下のポイントを伝えましょう。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両立支援制度は、家族介護者自身が介護に専念するためだけに利用するのではなく、介護をしながらでも就労が継続できる体制を整えるための準備期間、介護のマネジメントを行うための期間として活用する視点が大切です。家族にその意識がない場合がありますので、気づきを与える声掛けを行いましょう。</a:t>
            </a: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・職場の人事労務の担当者や上司も、上記の視点を把握していない場合があります。職場への相談を促す場合に注意していきましょう。</a:t>
            </a: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・仕事と介護の両立で家族が疲弊している場合、家族に対し、あなたのことを心配しています、ということを伝え、休息するためのサービス利用の提案を行いましょう。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70</a:t>
            </a:fld>
            <a:endParaRPr kumimoji="1" lang="ja-JP" altLang="en-US"/>
          </a:p>
        </p:txBody>
      </p:sp>
    </p:spTree>
    <p:extLst>
      <p:ext uri="{BB962C8B-B14F-4D97-AF65-F5344CB8AC3E}">
        <p14:creationId xmlns:p14="http://schemas.microsoft.com/office/powerpoint/2010/main" val="24849605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71</a:t>
            </a:fld>
            <a:endParaRPr kumimoji="1" lang="ja-JP" altLang="en-US"/>
          </a:p>
        </p:txBody>
      </p:sp>
    </p:spTree>
    <p:extLst>
      <p:ext uri="{BB962C8B-B14F-4D97-AF65-F5344CB8AC3E}">
        <p14:creationId xmlns:p14="http://schemas.microsoft.com/office/powerpoint/2010/main" val="36993475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72</a:t>
            </a:fld>
            <a:endParaRPr kumimoji="1" lang="ja-JP" altLang="en-US"/>
          </a:p>
        </p:txBody>
      </p:sp>
    </p:spTree>
    <p:extLst>
      <p:ext uri="{BB962C8B-B14F-4D97-AF65-F5344CB8AC3E}">
        <p14:creationId xmlns:p14="http://schemas.microsoft.com/office/powerpoint/2010/main" val="36980619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73</a:t>
            </a:fld>
            <a:endParaRPr kumimoji="1" lang="ja-JP" altLang="en-US"/>
          </a:p>
        </p:txBody>
      </p:sp>
    </p:spTree>
    <p:extLst>
      <p:ext uri="{BB962C8B-B14F-4D97-AF65-F5344CB8AC3E}">
        <p14:creationId xmlns:p14="http://schemas.microsoft.com/office/powerpoint/2010/main" val="935872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74</a:t>
            </a:fld>
            <a:endParaRPr kumimoji="1" lang="ja-JP" altLang="en-US"/>
          </a:p>
        </p:txBody>
      </p:sp>
    </p:spTree>
    <p:extLst>
      <p:ext uri="{BB962C8B-B14F-4D97-AF65-F5344CB8AC3E}">
        <p14:creationId xmlns:p14="http://schemas.microsoft.com/office/powerpoint/2010/main" val="38271457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75</a:t>
            </a:fld>
            <a:endParaRPr kumimoji="1" lang="ja-JP" altLang="en-US"/>
          </a:p>
        </p:txBody>
      </p:sp>
    </p:spTree>
    <p:extLst>
      <p:ext uri="{BB962C8B-B14F-4D97-AF65-F5344CB8AC3E}">
        <p14:creationId xmlns:p14="http://schemas.microsoft.com/office/powerpoint/2010/main" val="7497393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76</a:t>
            </a:fld>
            <a:endParaRPr kumimoji="1" lang="ja-JP" altLang="en-US"/>
          </a:p>
        </p:txBody>
      </p:sp>
    </p:spTree>
    <p:extLst>
      <p:ext uri="{BB962C8B-B14F-4D97-AF65-F5344CB8AC3E}">
        <p14:creationId xmlns:p14="http://schemas.microsoft.com/office/powerpoint/2010/main" val="4545128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77</a:t>
            </a:fld>
            <a:endParaRPr kumimoji="1" lang="ja-JP" altLang="en-US"/>
          </a:p>
        </p:txBody>
      </p:sp>
    </p:spTree>
    <p:extLst>
      <p:ext uri="{BB962C8B-B14F-4D97-AF65-F5344CB8AC3E}">
        <p14:creationId xmlns:p14="http://schemas.microsoft.com/office/powerpoint/2010/main" val="31304915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78</a:t>
            </a:fld>
            <a:endParaRPr kumimoji="1" lang="ja-JP" altLang="en-US"/>
          </a:p>
        </p:txBody>
      </p:sp>
    </p:spTree>
    <p:extLst>
      <p:ext uri="{BB962C8B-B14F-4D97-AF65-F5344CB8AC3E}">
        <p14:creationId xmlns:p14="http://schemas.microsoft.com/office/powerpoint/2010/main" val="17630779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●事例２のポイントは以下のとおりです。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発表内容を踏まえつつ、以下のポイントを伝えましょう。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・在宅勤務を行う人が増えていますが、在宅勤務中は仕事をしている時間です。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要介護の介護や見守りが可能な時間帯と捉えてしまうと、</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家族は仕事に集中することが出来なくなる可能性がありますので注意が必要です。</a:t>
            </a:r>
          </a:p>
          <a:p>
            <a:r>
              <a:rPr kumimoji="1" lang="ja-JP" altLang="en-US" dirty="0">
                <a:latin typeface="ＭＳ ゴシック" panose="020B0609070205080204" pitchFamily="49" charset="-128"/>
                <a:ea typeface="ＭＳ ゴシック" panose="020B0609070205080204" pitchFamily="49" charset="-128"/>
              </a:rPr>
              <a:t>・家族が自宅にいる時間帯は、家族にみてもらえるという判断を行ってしまうと、</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在宅勤務中は介護で仕事に集中できずストレスが溜まり、さらに、土日も介護に携わると、</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休息できる日が全くない状態に陥ってしまうことも懸念されます。</a:t>
            </a:r>
          </a:p>
          <a:p>
            <a:r>
              <a:rPr kumimoji="1" lang="ja-JP" altLang="en-US" dirty="0">
                <a:latin typeface="ＭＳ ゴシック" panose="020B0609070205080204" pitchFamily="49" charset="-128"/>
                <a:ea typeface="ＭＳ ゴシック" panose="020B0609070205080204" pitchFamily="49" charset="-128"/>
              </a:rPr>
              <a:t>・家族は在宅で仕事をしながら介護や見守りができてよいと思っているかもしれませんので、</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ストレスが溜まり、辛そうな状況であれば、声掛けを行い、仕事に集中できる環境を整えていきましょう。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79</a:t>
            </a:fld>
            <a:endParaRPr kumimoji="1" lang="ja-JP" altLang="en-US"/>
          </a:p>
        </p:txBody>
      </p:sp>
    </p:spTree>
    <p:extLst>
      <p:ext uri="{BB962C8B-B14F-4D97-AF65-F5344CB8AC3E}">
        <p14:creationId xmlns:p14="http://schemas.microsoft.com/office/powerpoint/2010/main" val="71832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ゴシック" panose="020B0609070205080204" pitchFamily="49" charset="-128"/>
                <a:ea typeface="ＭＳ ゴシック" panose="020B0609070205080204" pitchFamily="49" charset="-128"/>
              </a:rPr>
              <a:t>手助・介護のために仕事を辞めた理由として、最も割合が高いのは「勤務先の問題」で</a:t>
            </a:r>
            <a:r>
              <a:rPr lang="en-US" altLang="ja-JP" dirty="0">
                <a:latin typeface="ＭＳ ゴシック" panose="020B0609070205080204" pitchFamily="49" charset="-128"/>
                <a:ea typeface="ＭＳ ゴシック" panose="020B0609070205080204" pitchFamily="49" charset="-128"/>
              </a:rPr>
              <a:t>43.4</a:t>
            </a:r>
            <a:r>
              <a:rPr lang="ja-JP" altLang="en-US" dirty="0">
                <a:latin typeface="ＭＳ ゴシック" panose="020B0609070205080204" pitchFamily="49" charset="-128"/>
                <a:ea typeface="ＭＳ ゴシック" panose="020B0609070205080204" pitchFamily="49" charset="-128"/>
              </a:rPr>
              <a:t>％となっています。</a:t>
            </a:r>
            <a:endParaRPr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次のスライドで、「勤務先の問題」の具体的な内容を見ていきましょう。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8</a:t>
            </a:fld>
            <a:endParaRPr kumimoji="1" lang="ja-JP" altLang="en-US"/>
          </a:p>
        </p:txBody>
      </p:sp>
    </p:spTree>
    <p:extLst>
      <p:ext uri="{BB962C8B-B14F-4D97-AF65-F5344CB8AC3E}">
        <p14:creationId xmlns:p14="http://schemas.microsoft.com/office/powerpoint/2010/main" val="25604231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80</a:t>
            </a:fld>
            <a:endParaRPr kumimoji="1" lang="ja-JP" altLang="en-US"/>
          </a:p>
        </p:txBody>
      </p:sp>
    </p:spTree>
    <p:extLst>
      <p:ext uri="{BB962C8B-B14F-4D97-AF65-F5344CB8AC3E}">
        <p14:creationId xmlns:p14="http://schemas.microsoft.com/office/powerpoint/2010/main" val="20800081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kumimoji="1"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最後に、本研修全体の振り返りを行いましょう。</a:t>
            </a:r>
            <a:br>
              <a:rPr lang="en-US" altLang="ja-JP" dirty="0">
                <a:latin typeface="ＭＳ ゴシック" panose="020B0609070205080204" pitchFamily="49" charset="-128"/>
                <a:ea typeface="ＭＳ ゴシック" panose="020B0609070205080204" pitchFamily="49" charset="-128"/>
              </a:rPr>
            </a:br>
            <a:r>
              <a:rPr lang="ja-JP" altLang="ja-JP" dirty="0">
                <a:latin typeface="ＭＳ ゴシック" panose="020B0609070205080204" pitchFamily="49" charset="-128"/>
                <a:ea typeface="ＭＳ ゴシック" panose="020B0609070205080204" pitchFamily="49" charset="-128"/>
              </a:rPr>
              <a:t>振り返りのポイントとしては、以下にあげた「育児・介護休業法における両立支援制度のポイント」「家族が就労している場合の支援の視点」</a:t>
            </a:r>
            <a:endParaRPr lang="en-US" altLang="ja-JP" dirty="0">
              <a:latin typeface="ＭＳ ゴシック" panose="020B0609070205080204" pitchFamily="49" charset="-128"/>
              <a:ea typeface="ＭＳ ゴシック" panose="020B0609070205080204" pitchFamily="49" charset="-128"/>
            </a:endParaRPr>
          </a:p>
          <a:p>
            <a:pPr lvl="0"/>
            <a:r>
              <a:rPr lang="ja-JP" altLang="ja-JP" dirty="0">
                <a:latin typeface="ＭＳ ゴシック" panose="020B0609070205080204" pitchFamily="49" charset="-128"/>
                <a:ea typeface="ＭＳ ゴシック" panose="020B0609070205080204" pitchFamily="49" charset="-128"/>
              </a:rPr>
              <a:t>「就労している家族との信頼関係を築くポイント」などから、まとめを行いましょう。</a:t>
            </a:r>
            <a:endParaRPr lang="en-US" altLang="ja-JP" dirty="0">
              <a:latin typeface="ＭＳ ゴシック" panose="020B0609070205080204" pitchFamily="49" charset="-128"/>
              <a:ea typeface="ＭＳ ゴシック" panose="020B0609070205080204" pitchFamily="49" charset="-128"/>
            </a:endParaRPr>
          </a:p>
          <a:p>
            <a:pPr lvl="0"/>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育児・介護休業法における両立支援制度のポイント</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ポイント①　就労している家族が自ら介護をしなくてもよい体制を整える</a:t>
            </a:r>
            <a:endParaRPr lang="ja-JP" altLang="ja-JP" sz="1000"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ポイント②　介護休業は、「仕事と介護を両立させる体制を整える準備期間」として活用する</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家族が就労している場合の支援の視点</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　視点</a:t>
            </a:r>
            <a:r>
              <a:rPr lang="ja-JP" altLang="ja-JP" dirty="0">
                <a:latin typeface="ＭＳ ゴシック" panose="020B0609070205080204" pitchFamily="49" charset="-128"/>
                <a:ea typeface="ＭＳ ゴシック" panose="020B0609070205080204" pitchFamily="49" charset="-128"/>
              </a:rPr>
              <a:t>①　介護はいつ始まるかわからない</a:t>
            </a:r>
            <a:endParaRPr lang="ja-JP" altLang="ja-JP" sz="1000"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視点②　介護はいつまで続くかわからない</a:t>
            </a:r>
            <a:endParaRPr lang="ja-JP" altLang="ja-JP" sz="1000"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視点③　家族介護者の個別性</a:t>
            </a:r>
            <a:r>
              <a:rPr lang="ja-JP" altLang="en-US" dirty="0">
                <a:latin typeface="ＭＳ ゴシック" panose="020B0609070205080204" pitchFamily="49" charset="-128"/>
                <a:ea typeface="ＭＳ ゴシック" panose="020B0609070205080204" pitchFamily="49" charset="-128"/>
              </a:rPr>
              <a:t>が</a:t>
            </a:r>
            <a:r>
              <a:rPr lang="ja-JP" altLang="ja-JP" dirty="0">
                <a:latin typeface="ＭＳ ゴシック" panose="020B0609070205080204" pitchFamily="49" charset="-128"/>
                <a:ea typeface="ＭＳ ゴシック" panose="020B0609070205080204" pitchFamily="49" charset="-128"/>
              </a:rPr>
              <a:t>高い</a:t>
            </a:r>
            <a:endParaRPr lang="ja-JP" altLang="ja-JP" sz="1000"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視点④　自分から職場へ介護をしていることを伝えなければ、職場からアドバイスを得ることはできない</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就労している家族との信頼関係を築くポイント</a:t>
            </a:r>
            <a:r>
              <a:rPr lang="ja-JP" altLang="en-US" dirty="0">
                <a:latin typeface="ＭＳ ゴシック" panose="020B0609070205080204" pitchFamily="49" charset="-128"/>
                <a:ea typeface="ＭＳ ゴシック" panose="020B0609070205080204" pitchFamily="49" charset="-128"/>
              </a:rPr>
              <a:t>＞</a:t>
            </a:r>
            <a:endParaRPr lang="ja-JP" altLang="ja-JP" sz="1000"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ポイント①　就労している家族にケアマネジャーの役割を伝える</a:t>
            </a:r>
            <a:endParaRPr lang="ja-JP" altLang="ja-JP" sz="1000"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ポイント②　就労している家族に寄り添った対応をする</a:t>
            </a:r>
            <a:endParaRPr lang="ja-JP" altLang="ja-JP" sz="1000"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ケアプラン作成や家族への連絡の際には、家族が働いていることを踏まえる</a:t>
            </a:r>
            <a:endParaRPr lang="ja-JP" altLang="ja-JP" sz="1000" dirty="0">
              <a:latin typeface="ＭＳ ゴシック" panose="020B0609070205080204" pitchFamily="49" charset="-128"/>
              <a:ea typeface="ＭＳ ゴシック" panose="020B0609070205080204" pitchFamily="49" charset="-128"/>
            </a:endParaRPr>
          </a:p>
          <a:p>
            <a:pPr lvl="0"/>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利用者の要望と、家族の要望の間でバランスをとる</a:t>
            </a:r>
            <a:endParaRPr lang="ja-JP" altLang="ja-JP" sz="1000"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就労している家族の不安や悩みを軽減するようなサポートをする</a:t>
            </a:r>
            <a:endParaRPr lang="en-US" altLang="ja-JP" dirty="0">
              <a:latin typeface="ＭＳ ゴシック" panose="020B0609070205080204" pitchFamily="49" charset="-128"/>
              <a:ea typeface="ＭＳ ゴシック" panose="020B0609070205080204" pitchFamily="49" charset="-128"/>
            </a:endParaRPr>
          </a:p>
          <a:p>
            <a:endParaRPr lang="ja-JP" altLang="ja-JP"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81</a:t>
            </a:fld>
            <a:endParaRPr kumimoji="1" lang="ja-JP" altLang="en-US"/>
          </a:p>
        </p:txBody>
      </p:sp>
    </p:spTree>
    <p:extLst>
      <p:ext uri="{BB962C8B-B14F-4D97-AF65-F5344CB8AC3E}">
        <p14:creationId xmlns:p14="http://schemas.microsoft.com/office/powerpoint/2010/main" val="42467408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sz="1050" dirty="0">
                <a:latin typeface="ＭＳ ゴシック" panose="020B0609070205080204" pitchFamily="49" charset="-128"/>
                <a:ea typeface="ＭＳ ゴシック" panose="020B0609070205080204" pitchFamily="49" charset="-128"/>
              </a:rPr>
              <a:t>＜</a:t>
            </a:r>
            <a:r>
              <a:rPr lang="ja-JP" altLang="ja-JP" sz="1050" dirty="0">
                <a:latin typeface="ＭＳ ゴシック" panose="020B0609070205080204" pitchFamily="49" charset="-128"/>
                <a:ea typeface="ＭＳ ゴシック" panose="020B0609070205080204" pitchFamily="49" charset="-128"/>
              </a:rPr>
              <a:t>育児・介護休業法における両立支援制度のポイント</a:t>
            </a:r>
            <a:r>
              <a:rPr lang="ja-JP" altLang="en-US" sz="1050" dirty="0">
                <a:latin typeface="ＭＳ ゴシック" panose="020B0609070205080204" pitchFamily="49" charset="-128"/>
                <a:ea typeface="ＭＳ ゴシック" panose="020B0609070205080204" pitchFamily="49" charset="-128"/>
              </a:rPr>
              <a:t>＞</a:t>
            </a:r>
            <a:endParaRPr lang="en-US" altLang="ja-JP" sz="1050" dirty="0">
              <a:latin typeface="ＭＳ ゴシック" panose="020B0609070205080204" pitchFamily="49" charset="-128"/>
              <a:ea typeface="ＭＳ ゴシック" panose="020B0609070205080204" pitchFamily="49" charset="-128"/>
            </a:endParaRPr>
          </a:p>
          <a:p>
            <a:pPr lvl="0"/>
            <a:r>
              <a:rPr lang="ja-JP" altLang="en-US" sz="1050" dirty="0">
                <a:latin typeface="ＭＳ ゴシック" panose="020B0609070205080204" pitchFamily="49" charset="-128"/>
                <a:ea typeface="ＭＳ ゴシック" panose="020B0609070205080204" pitchFamily="49" charset="-128"/>
              </a:rPr>
              <a:t>　</a:t>
            </a:r>
            <a:r>
              <a:rPr lang="ja-JP" altLang="ja-JP" sz="1050" dirty="0">
                <a:latin typeface="ＭＳ ゴシック" panose="020B0609070205080204" pitchFamily="49" charset="-128"/>
                <a:ea typeface="ＭＳ ゴシック" panose="020B0609070205080204" pitchFamily="49" charset="-128"/>
              </a:rPr>
              <a:t>ポイント①　就労している家族が自ら介護をしなくてもよい体制を整える</a:t>
            </a:r>
            <a:endParaRPr lang="ja-JP" altLang="ja-JP" sz="80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　</a:t>
            </a:r>
            <a:r>
              <a:rPr lang="ja-JP" altLang="ja-JP" sz="1050" dirty="0">
                <a:latin typeface="ＭＳ ゴシック" panose="020B0609070205080204" pitchFamily="49" charset="-128"/>
                <a:ea typeface="ＭＳ ゴシック" panose="020B0609070205080204" pitchFamily="49" charset="-128"/>
              </a:rPr>
              <a:t>ポイント②　介護休業は、「仕事と介護を両立させる体制を整える準備期間」として活用する</a:t>
            </a:r>
            <a:endParaRPr lang="en-US" altLang="ja-JP" sz="1050" dirty="0">
              <a:latin typeface="ＭＳ ゴシック" panose="020B0609070205080204" pitchFamily="49" charset="-128"/>
              <a:ea typeface="ＭＳ ゴシック" panose="020B0609070205080204" pitchFamily="49" charset="-128"/>
            </a:endParaRPr>
          </a:p>
          <a:p>
            <a:endParaRPr lang="en-US" altLang="ja-JP" sz="1050" dirty="0">
              <a:latin typeface="ＭＳ ゴシック" panose="020B0609070205080204" pitchFamily="49" charset="-128"/>
              <a:ea typeface="ＭＳ ゴシック" panose="020B0609070205080204" pitchFamily="49" charset="-128"/>
            </a:endParaRPr>
          </a:p>
          <a:p>
            <a:pPr lvl="0"/>
            <a:r>
              <a:rPr lang="ja-JP" altLang="en-US" sz="1050" dirty="0">
                <a:latin typeface="ＭＳ ゴシック" panose="020B0609070205080204" pitchFamily="49" charset="-128"/>
                <a:ea typeface="ＭＳ ゴシック" panose="020B0609070205080204" pitchFamily="49" charset="-128"/>
              </a:rPr>
              <a:t>＜</a:t>
            </a:r>
            <a:r>
              <a:rPr lang="ja-JP" altLang="ja-JP" sz="1050" dirty="0">
                <a:latin typeface="ＭＳ ゴシック" panose="020B0609070205080204" pitchFamily="49" charset="-128"/>
                <a:ea typeface="ＭＳ ゴシック" panose="020B0609070205080204" pitchFamily="49" charset="-128"/>
              </a:rPr>
              <a:t>家族が就労している場合の支援の視点</a:t>
            </a:r>
            <a:r>
              <a:rPr lang="ja-JP" altLang="en-US" sz="1050" dirty="0">
                <a:latin typeface="ＭＳ ゴシック" panose="020B0609070205080204" pitchFamily="49" charset="-128"/>
                <a:ea typeface="ＭＳ ゴシック" panose="020B0609070205080204" pitchFamily="49" charset="-128"/>
              </a:rPr>
              <a:t>＞</a:t>
            </a:r>
            <a:endParaRPr lang="en-US" altLang="ja-JP" sz="1050" dirty="0">
              <a:latin typeface="ＭＳ ゴシック" panose="020B0609070205080204" pitchFamily="49" charset="-128"/>
              <a:ea typeface="ＭＳ ゴシック" panose="020B0609070205080204" pitchFamily="49" charset="-128"/>
            </a:endParaRPr>
          </a:p>
          <a:p>
            <a:pPr lvl="0"/>
            <a:r>
              <a:rPr lang="ja-JP" altLang="en-US" sz="1050" dirty="0">
                <a:latin typeface="ＭＳ ゴシック" panose="020B0609070205080204" pitchFamily="49" charset="-128"/>
                <a:ea typeface="ＭＳ ゴシック" panose="020B0609070205080204" pitchFamily="49" charset="-128"/>
              </a:rPr>
              <a:t>　視点</a:t>
            </a:r>
            <a:r>
              <a:rPr lang="ja-JP" altLang="ja-JP" sz="1050" dirty="0">
                <a:latin typeface="ＭＳ ゴシック" panose="020B0609070205080204" pitchFamily="49" charset="-128"/>
                <a:ea typeface="ＭＳ ゴシック" panose="020B0609070205080204" pitchFamily="49" charset="-128"/>
              </a:rPr>
              <a:t>①　介護はいつ始まるかわからない</a:t>
            </a:r>
            <a:endParaRPr lang="ja-JP" altLang="ja-JP" sz="800" dirty="0">
              <a:latin typeface="ＭＳ ゴシック" panose="020B0609070205080204" pitchFamily="49" charset="-128"/>
              <a:ea typeface="ＭＳ ゴシック" panose="020B0609070205080204" pitchFamily="49" charset="-128"/>
            </a:endParaRPr>
          </a:p>
          <a:p>
            <a:pPr lvl="0"/>
            <a:r>
              <a:rPr lang="ja-JP" altLang="en-US" sz="1050" dirty="0">
                <a:latin typeface="ＭＳ ゴシック" panose="020B0609070205080204" pitchFamily="49" charset="-128"/>
                <a:ea typeface="ＭＳ ゴシック" panose="020B0609070205080204" pitchFamily="49" charset="-128"/>
              </a:rPr>
              <a:t>　</a:t>
            </a:r>
            <a:r>
              <a:rPr lang="ja-JP" altLang="ja-JP" sz="1050" dirty="0">
                <a:latin typeface="ＭＳ ゴシック" panose="020B0609070205080204" pitchFamily="49" charset="-128"/>
                <a:ea typeface="ＭＳ ゴシック" panose="020B0609070205080204" pitchFamily="49" charset="-128"/>
              </a:rPr>
              <a:t>視点②　介護はいつまで続くかわからない</a:t>
            </a:r>
            <a:endParaRPr lang="ja-JP" altLang="ja-JP" sz="800" dirty="0">
              <a:latin typeface="ＭＳ ゴシック" panose="020B0609070205080204" pitchFamily="49" charset="-128"/>
              <a:ea typeface="ＭＳ ゴシック" panose="020B0609070205080204" pitchFamily="49" charset="-128"/>
            </a:endParaRPr>
          </a:p>
          <a:p>
            <a:pPr lvl="0"/>
            <a:r>
              <a:rPr lang="ja-JP" altLang="en-US" sz="1050" dirty="0">
                <a:latin typeface="ＭＳ ゴシック" panose="020B0609070205080204" pitchFamily="49" charset="-128"/>
                <a:ea typeface="ＭＳ ゴシック" panose="020B0609070205080204" pitchFamily="49" charset="-128"/>
              </a:rPr>
              <a:t>　</a:t>
            </a:r>
            <a:r>
              <a:rPr lang="ja-JP" altLang="ja-JP" sz="1050" dirty="0">
                <a:latin typeface="ＭＳ ゴシック" panose="020B0609070205080204" pitchFamily="49" charset="-128"/>
                <a:ea typeface="ＭＳ ゴシック" panose="020B0609070205080204" pitchFamily="49" charset="-128"/>
              </a:rPr>
              <a:t>視点③　家族介護者の個別性</a:t>
            </a:r>
            <a:r>
              <a:rPr lang="ja-JP" altLang="en-US" sz="1050" dirty="0">
                <a:latin typeface="ＭＳ ゴシック" panose="020B0609070205080204" pitchFamily="49" charset="-128"/>
                <a:ea typeface="ＭＳ ゴシック" panose="020B0609070205080204" pitchFamily="49" charset="-128"/>
              </a:rPr>
              <a:t>が</a:t>
            </a:r>
            <a:r>
              <a:rPr lang="ja-JP" altLang="ja-JP" sz="1050" dirty="0">
                <a:latin typeface="ＭＳ ゴシック" panose="020B0609070205080204" pitchFamily="49" charset="-128"/>
                <a:ea typeface="ＭＳ ゴシック" panose="020B0609070205080204" pitchFamily="49" charset="-128"/>
              </a:rPr>
              <a:t>高い</a:t>
            </a:r>
            <a:endParaRPr lang="ja-JP" altLang="ja-JP" sz="80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　</a:t>
            </a:r>
            <a:r>
              <a:rPr lang="ja-JP" altLang="ja-JP" sz="1050" dirty="0">
                <a:latin typeface="ＭＳ ゴシック" panose="020B0609070205080204" pitchFamily="49" charset="-128"/>
                <a:ea typeface="ＭＳ ゴシック" panose="020B0609070205080204" pitchFamily="49" charset="-128"/>
              </a:rPr>
              <a:t>視点④　自分から職場へ介護をしていることを伝えなければ、職場からアドバイスを得ることはできない</a:t>
            </a:r>
            <a:endParaRPr lang="en-US" altLang="ja-JP" sz="1050" dirty="0">
              <a:latin typeface="ＭＳ ゴシック" panose="020B0609070205080204" pitchFamily="49" charset="-128"/>
              <a:ea typeface="ＭＳ ゴシック" panose="020B0609070205080204" pitchFamily="49" charset="-128"/>
            </a:endParaRPr>
          </a:p>
          <a:p>
            <a:endParaRPr lang="en-US" altLang="ja-JP" sz="1050" dirty="0">
              <a:latin typeface="ＭＳ ゴシック" panose="020B0609070205080204" pitchFamily="49" charset="-128"/>
              <a:ea typeface="ＭＳ ゴシック" panose="020B0609070205080204" pitchFamily="49" charset="-128"/>
            </a:endParaRPr>
          </a:p>
          <a:p>
            <a:pPr lvl="0"/>
            <a:r>
              <a:rPr lang="ja-JP" altLang="en-US" sz="1050" dirty="0">
                <a:latin typeface="ＭＳ ゴシック" panose="020B0609070205080204" pitchFamily="49" charset="-128"/>
                <a:ea typeface="ＭＳ ゴシック" panose="020B0609070205080204" pitchFamily="49" charset="-128"/>
              </a:rPr>
              <a:t>＜</a:t>
            </a:r>
            <a:r>
              <a:rPr lang="ja-JP" altLang="ja-JP" sz="1050" dirty="0">
                <a:latin typeface="ＭＳ ゴシック" panose="020B0609070205080204" pitchFamily="49" charset="-128"/>
                <a:ea typeface="ＭＳ ゴシック" panose="020B0609070205080204" pitchFamily="49" charset="-128"/>
              </a:rPr>
              <a:t>就労している家族との信頼関係を築くポイント</a:t>
            </a:r>
            <a:r>
              <a:rPr lang="ja-JP" altLang="en-US" sz="1050" dirty="0">
                <a:latin typeface="ＭＳ ゴシック" panose="020B0609070205080204" pitchFamily="49" charset="-128"/>
                <a:ea typeface="ＭＳ ゴシック" panose="020B0609070205080204" pitchFamily="49" charset="-128"/>
              </a:rPr>
              <a:t>＞</a:t>
            </a:r>
            <a:endParaRPr lang="ja-JP" altLang="ja-JP" sz="800" dirty="0">
              <a:latin typeface="ＭＳ ゴシック" panose="020B0609070205080204" pitchFamily="49" charset="-128"/>
              <a:ea typeface="ＭＳ ゴシック" panose="020B0609070205080204" pitchFamily="49" charset="-128"/>
            </a:endParaRPr>
          </a:p>
          <a:p>
            <a:pPr lvl="0"/>
            <a:r>
              <a:rPr lang="ja-JP" altLang="en-US" sz="1050" dirty="0">
                <a:latin typeface="ＭＳ ゴシック" panose="020B0609070205080204" pitchFamily="49" charset="-128"/>
                <a:ea typeface="ＭＳ ゴシック" panose="020B0609070205080204" pitchFamily="49" charset="-128"/>
              </a:rPr>
              <a:t>　</a:t>
            </a:r>
            <a:r>
              <a:rPr lang="ja-JP" altLang="ja-JP" sz="1050" dirty="0">
                <a:latin typeface="ＭＳ ゴシック" panose="020B0609070205080204" pitchFamily="49" charset="-128"/>
                <a:ea typeface="ＭＳ ゴシック" panose="020B0609070205080204" pitchFamily="49" charset="-128"/>
              </a:rPr>
              <a:t>ポイント①　就労している家族にケアマネジャーの役割を伝える</a:t>
            </a:r>
            <a:endParaRPr lang="ja-JP" altLang="ja-JP" sz="800" dirty="0">
              <a:latin typeface="ＭＳ ゴシック" panose="020B0609070205080204" pitchFamily="49" charset="-128"/>
              <a:ea typeface="ＭＳ ゴシック" panose="020B0609070205080204" pitchFamily="49" charset="-128"/>
            </a:endParaRPr>
          </a:p>
          <a:p>
            <a:pPr lvl="0"/>
            <a:r>
              <a:rPr lang="ja-JP" altLang="en-US" sz="1050" dirty="0">
                <a:latin typeface="ＭＳ ゴシック" panose="020B0609070205080204" pitchFamily="49" charset="-128"/>
                <a:ea typeface="ＭＳ ゴシック" panose="020B0609070205080204" pitchFamily="49" charset="-128"/>
              </a:rPr>
              <a:t>　</a:t>
            </a:r>
            <a:r>
              <a:rPr lang="ja-JP" altLang="ja-JP" sz="1050" dirty="0">
                <a:latin typeface="ＭＳ ゴシック" panose="020B0609070205080204" pitchFamily="49" charset="-128"/>
                <a:ea typeface="ＭＳ ゴシック" panose="020B0609070205080204" pitchFamily="49" charset="-128"/>
              </a:rPr>
              <a:t>ポイント②　就労している家族に寄り添った対応をする</a:t>
            </a:r>
            <a:endParaRPr lang="ja-JP" altLang="ja-JP" sz="800" dirty="0">
              <a:latin typeface="ＭＳ ゴシック" panose="020B0609070205080204" pitchFamily="49" charset="-128"/>
              <a:ea typeface="ＭＳ ゴシック" panose="020B0609070205080204" pitchFamily="49" charset="-128"/>
            </a:endParaRPr>
          </a:p>
          <a:p>
            <a:pPr lvl="0"/>
            <a:r>
              <a:rPr lang="ja-JP" altLang="en-US" sz="1050" dirty="0">
                <a:latin typeface="ＭＳ ゴシック" panose="020B0609070205080204" pitchFamily="49" charset="-128"/>
                <a:ea typeface="ＭＳ ゴシック" panose="020B0609070205080204" pitchFamily="49" charset="-128"/>
              </a:rPr>
              <a:t>　　・</a:t>
            </a:r>
            <a:r>
              <a:rPr lang="ja-JP" altLang="ja-JP" sz="1050" dirty="0">
                <a:latin typeface="ＭＳ ゴシック" panose="020B0609070205080204" pitchFamily="49" charset="-128"/>
                <a:ea typeface="ＭＳ ゴシック" panose="020B0609070205080204" pitchFamily="49" charset="-128"/>
              </a:rPr>
              <a:t>ケアプラン作成や家族への連絡の際には、家族が働いていることを踏まえる</a:t>
            </a:r>
            <a:endParaRPr lang="ja-JP" altLang="ja-JP" sz="800" dirty="0">
              <a:latin typeface="ＭＳ ゴシック" panose="020B0609070205080204" pitchFamily="49" charset="-128"/>
              <a:ea typeface="ＭＳ ゴシック" panose="020B0609070205080204" pitchFamily="49" charset="-128"/>
            </a:endParaRPr>
          </a:p>
          <a:p>
            <a:pPr lvl="0"/>
            <a:r>
              <a:rPr lang="ja-JP" altLang="en-US" sz="1050" dirty="0">
                <a:latin typeface="ＭＳ ゴシック" panose="020B0609070205080204" pitchFamily="49" charset="-128"/>
                <a:ea typeface="ＭＳ ゴシック" panose="020B0609070205080204" pitchFamily="49" charset="-128"/>
              </a:rPr>
              <a:t>　　・</a:t>
            </a:r>
            <a:r>
              <a:rPr lang="ja-JP" altLang="ja-JP" sz="1050" dirty="0">
                <a:latin typeface="ＭＳ ゴシック" panose="020B0609070205080204" pitchFamily="49" charset="-128"/>
                <a:ea typeface="ＭＳ ゴシック" panose="020B0609070205080204" pitchFamily="49" charset="-128"/>
              </a:rPr>
              <a:t>利用者の要望と、家族の要望の間でバランスをとる</a:t>
            </a:r>
            <a:endParaRPr lang="ja-JP" altLang="ja-JP" sz="80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　　・</a:t>
            </a:r>
            <a:r>
              <a:rPr lang="ja-JP" altLang="ja-JP" sz="1050" dirty="0">
                <a:latin typeface="ＭＳ ゴシック" panose="020B0609070205080204" pitchFamily="49" charset="-128"/>
                <a:ea typeface="ＭＳ ゴシック" panose="020B0609070205080204" pitchFamily="49" charset="-128"/>
              </a:rPr>
              <a:t>就労している家族の不安や悩みを軽減するようなサポートをする</a:t>
            </a:r>
            <a:endParaRPr lang="en-US" altLang="ja-JP" sz="1050" dirty="0">
              <a:latin typeface="ＭＳ ゴシック" panose="020B0609070205080204" pitchFamily="49" charset="-128"/>
              <a:ea typeface="ＭＳ ゴシック" panose="020B0609070205080204" pitchFamily="49" charset="-128"/>
            </a:endParaRPr>
          </a:p>
          <a:p>
            <a:endParaRPr kumimoji="1" lang="ja-JP" altLang="en-US" sz="105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82</a:t>
            </a:fld>
            <a:endParaRPr kumimoji="1" lang="ja-JP" altLang="en-US"/>
          </a:p>
        </p:txBody>
      </p:sp>
    </p:spTree>
    <p:extLst>
      <p:ext uri="{BB962C8B-B14F-4D97-AF65-F5344CB8AC3E}">
        <p14:creationId xmlns:p14="http://schemas.microsoft.com/office/powerpoint/2010/main" val="29262271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endParaRPr kumimoji="1" lang="ja-JP" altLang="en-US" dirty="0"/>
          </a:p>
        </p:txBody>
      </p:sp>
      <p:sp>
        <p:nvSpPr>
          <p:cNvPr id="4" name="スライド番号プレースホルダー 3"/>
          <p:cNvSpPr>
            <a:spLocks noGrp="1"/>
          </p:cNvSpPr>
          <p:nvPr>
            <p:ph type="sldNum" sz="quarter" idx="5"/>
          </p:nvPr>
        </p:nvSpPr>
        <p:spPr/>
        <p:txBody>
          <a:bodyPr/>
          <a:lstStyle/>
          <a:p>
            <a:fld id="{E81CED4D-5BAE-4213-B68E-FBB83A7ADDD7}" type="slidenum">
              <a:rPr kumimoji="1" lang="ja-JP" altLang="en-US" smtClean="0"/>
              <a:t>83</a:t>
            </a:fld>
            <a:endParaRPr kumimoji="1" lang="ja-JP" altLang="en-US"/>
          </a:p>
        </p:txBody>
      </p:sp>
    </p:spTree>
    <p:extLst>
      <p:ext uri="{BB962C8B-B14F-4D97-AF65-F5344CB8AC3E}">
        <p14:creationId xmlns:p14="http://schemas.microsoft.com/office/powerpoint/2010/main" val="298446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ゴシック" panose="020B0609070205080204" pitchFamily="49" charset="-128"/>
                <a:ea typeface="ＭＳ ゴシック" panose="020B0609070205080204" pitchFamily="49" charset="-128"/>
              </a:rPr>
              <a:t>手助・介護のために仕事を辞めた理由として、「勤務先の問題」をあげた人について、具体的にどのような問題だったかをみると、</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「勤務先に介護休業制度等の両立支援制度が整備されていなかった」が</a:t>
            </a:r>
            <a:r>
              <a:rPr lang="en-US" altLang="ja-JP" dirty="0">
                <a:latin typeface="ＭＳ ゴシック" panose="020B0609070205080204" pitchFamily="49" charset="-128"/>
                <a:ea typeface="ＭＳ ゴシック" panose="020B0609070205080204" pitchFamily="49" charset="-128"/>
              </a:rPr>
              <a:t>63.7</a:t>
            </a:r>
            <a:r>
              <a:rPr lang="ja-JP" altLang="en-US" dirty="0">
                <a:latin typeface="ＭＳ ゴシック" panose="020B0609070205080204" pitchFamily="49" charset="-128"/>
                <a:ea typeface="ＭＳ ゴシック" panose="020B0609070205080204" pitchFamily="49" charset="-128"/>
              </a:rPr>
              <a:t>％で最も割合が高くなっています。</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育児・介護休業法で定められている介護休業制度、介護休暇制度など、利用できる両立支援制度があることを知らないまま、離職してしまった人もいるのではないかと思われます。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8285D1C-FCE1-4F1F-AD3D-4935B0A7BC53}" type="slidenum">
              <a:rPr kumimoji="1" lang="ja-JP" altLang="en-US" smtClean="0"/>
              <a:t>9</a:t>
            </a:fld>
            <a:endParaRPr kumimoji="1" lang="ja-JP" altLang="en-US"/>
          </a:p>
        </p:txBody>
      </p:sp>
    </p:spTree>
    <p:extLst>
      <p:ext uri="{BB962C8B-B14F-4D97-AF65-F5344CB8AC3E}">
        <p14:creationId xmlns:p14="http://schemas.microsoft.com/office/powerpoint/2010/main" val="828161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80" name="Picture 8" descr="名称未設定-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70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1600200" y="2130425"/>
            <a:ext cx="6858000" cy="1470025"/>
          </a:xfrm>
        </p:spPr>
        <p:txBody>
          <a:bodyPr/>
          <a:lstStyle>
            <a:lvl1pPr>
              <a:defRPr/>
            </a:lvl1pPr>
          </a:lstStyle>
          <a:p>
            <a:pPr lvl="0"/>
            <a:r>
              <a:rPr lang="ja-JP" altLang="en-US" noProof="0"/>
              <a:t>マスター タイトルの書式設定</a:t>
            </a:r>
          </a:p>
        </p:txBody>
      </p:sp>
      <p:sp>
        <p:nvSpPr>
          <p:cNvPr id="3075" name="Rectangle 3"/>
          <p:cNvSpPr>
            <a:spLocks noGrp="1" noChangeArrowheads="1"/>
          </p:cNvSpPr>
          <p:nvPr>
            <p:ph type="subTitle" idx="1"/>
          </p:nvPr>
        </p:nvSpPr>
        <p:spPr>
          <a:xfrm>
            <a:off x="2124075" y="3886200"/>
            <a:ext cx="5648325" cy="1752600"/>
          </a:xfrm>
        </p:spPr>
        <p:txBody>
          <a:bodyPr/>
          <a:lstStyle>
            <a:lvl1pPr marL="0" indent="0" algn="ctr">
              <a:buFontTx/>
              <a:buNone/>
              <a:defRPr/>
            </a:lvl1pPr>
          </a:lstStyle>
          <a:p>
            <a:pPr lvl="0"/>
            <a:r>
              <a:rPr lang="ja-JP" altLang="en-US" noProof="0"/>
              <a:t>マスター サブタイトルの書式設定</a:t>
            </a:r>
          </a:p>
        </p:txBody>
      </p:sp>
      <p:sp>
        <p:nvSpPr>
          <p:cNvPr id="3076" name="Rectangle 4"/>
          <p:cNvSpPr>
            <a:spLocks noGrp="1" noChangeArrowheads="1"/>
          </p:cNvSpPr>
          <p:nvPr>
            <p:ph type="dt" sz="half" idx="2"/>
          </p:nvPr>
        </p:nvSpPr>
        <p:spPr>
          <a:xfrm>
            <a:off x="755650" y="6408738"/>
            <a:ext cx="1763713" cy="476250"/>
          </a:xfrm>
        </p:spPr>
        <p:txBody>
          <a:bodyPr/>
          <a:lstStyle>
            <a:lvl1pPr>
              <a:defRPr/>
            </a:lvl1pPr>
          </a:lstStyle>
          <a:p>
            <a:endParaRPr lang="en-US" altLang="ja-JP"/>
          </a:p>
        </p:txBody>
      </p:sp>
      <p:sp>
        <p:nvSpPr>
          <p:cNvPr id="3078" name="Rectangle 6"/>
          <p:cNvSpPr>
            <a:spLocks noGrp="1" noChangeArrowheads="1"/>
          </p:cNvSpPr>
          <p:nvPr>
            <p:ph type="sldNum" sz="quarter" idx="4"/>
          </p:nvPr>
        </p:nvSpPr>
        <p:spPr>
          <a:xfrm>
            <a:off x="6948488" y="6408738"/>
            <a:ext cx="2133600" cy="476250"/>
          </a:xfrm>
        </p:spPr>
        <p:txBody>
          <a:bodyPr/>
          <a:lstStyle>
            <a:lvl1pPr>
              <a:defRPr/>
            </a:lvl1pPr>
          </a:lstStyle>
          <a:p>
            <a:fld id="{43AE3B08-E18F-40AC-96A2-F049F9CFCF8A}" type="slidenum">
              <a:rPr lang="en-US" altLang="ja-JP"/>
              <a:pPr/>
              <a:t>‹#›</a:t>
            </a:fld>
            <a:endParaRPr lang="en-US" altLang="ja-JP"/>
          </a:p>
        </p:txBody>
      </p:sp>
      <p:sp>
        <p:nvSpPr>
          <p:cNvPr id="8" name="Rectangle 12">
            <a:extLst>
              <a:ext uri="{FF2B5EF4-FFF2-40B4-BE49-F238E27FC236}">
                <a16:creationId xmlns:a16="http://schemas.microsoft.com/office/drawing/2014/main" id="{590FD445-382E-4202-9BC2-DE22AC83C3D9}"/>
              </a:ext>
            </a:extLst>
          </p:cNvPr>
          <p:cNvSpPr>
            <a:spLocks noGrp="1" noChangeArrowheads="1"/>
          </p:cNvSpPr>
          <p:nvPr>
            <p:ph type="ftr" sz="quarter" idx="3"/>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r>
              <a:rPr lang="en-US" altLang="ja-JP"/>
              <a:t>Copyright © Ministry of Health, Labour and Welfare, All Rights reserved.</a:t>
            </a:r>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68706D6C-6352-4E29-8BE7-305B55CD79DC}" type="slidenum">
              <a:rPr lang="en-US" altLang="ja-JP"/>
              <a:pPr/>
              <a:t>‹#›</a:t>
            </a:fld>
            <a:endParaRPr lang="en-US" altLang="ja-JP"/>
          </a:p>
        </p:txBody>
      </p:sp>
      <p:sp>
        <p:nvSpPr>
          <p:cNvPr id="7" name="Rectangle 12">
            <a:extLst>
              <a:ext uri="{FF2B5EF4-FFF2-40B4-BE49-F238E27FC236}">
                <a16:creationId xmlns:a16="http://schemas.microsoft.com/office/drawing/2014/main" id="{2F3C61F2-2018-4CB4-835F-D101A318E011}"/>
              </a:ext>
            </a:extLst>
          </p:cNvPr>
          <p:cNvSpPr>
            <a:spLocks noGrp="1" noChangeArrowheads="1"/>
          </p:cNvSpPr>
          <p:nvPr>
            <p:ph type="ftr" sz="quarter" idx="3"/>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r>
              <a:rPr lang="en-US" altLang="ja-JP"/>
              <a:t>Copyright © Ministry of Health, Labour and Welfare, All Rights reserved.</a:t>
            </a:r>
            <a:endParaRPr lang="en-US" altLang="ja-JP" dirty="0"/>
          </a:p>
        </p:txBody>
      </p:sp>
    </p:spTree>
    <p:extLst>
      <p:ext uri="{BB962C8B-B14F-4D97-AF65-F5344CB8AC3E}">
        <p14:creationId xmlns:p14="http://schemas.microsoft.com/office/powerpoint/2010/main" val="191988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9588" y="222250"/>
            <a:ext cx="1928812" cy="594201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073150" y="222250"/>
            <a:ext cx="5634038" cy="59420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68A01E36-4ABD-4610-975F-737537611838}" type="slidenum">
              <a:rPr lang="en-US" altLang="ja-JP"/>
              <a:pPr/>
              <a:t>‹#›</a:t>
            </a:fld>
            <a:endParaRPr lang="en-US" altLang="ja-JP"/>
          </a:p>
        </p:txBody>
      </p:sp>
      <p:sp>
        <p:nvSpPr>
          <p:cNvPr id="7" name="Rectangle 12">
            <a:extLst>
              <a:ext uri="{FF2B5EF4-FFF2-40B4-BE49-F238E27FC236}">
                <a16:creationId xmlns:a16="http://schemas.microsoft.com/office/drawing/2014/main" id="{8EB48846-A3FE-42AF-A58A-FD94A0138E51}"/>
              </a:ext>
            </a:extLst>
          </p:cNvPr>
          <p:cNvSpPr>
            <a:spLocks noGrp="1" noChangeArrowheads="1"/>
          </p:cNvSpPr>
          <p:nvPr>
            <p:ph type="ftr" sz="quarter" idx="3"/>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r>
              <a:rPr lang="en-US" altLang="ja-JP"/>
              <a:t>Copyright © Ministry of Health, Labour and Welfare, All Rights reserved.</a:t>
            </a:r>
            <a:endParaRPr lang="en-US" altLang="ja-JP" dirty="0"/>
          </a:p>
        </p:txBody>
      </p:sp>
    </p:spTree>
    <p:extLst>
      <p:ext uri="{BB962C8B-B14F-4D97-AF65-F5344CB8AC3E}">
        <p14:creationId xmlns:p14="http://schemas.microsoft.com/office/powerpoint/2010/main" val="41169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E796E2C-70C8-4284-8429-28CFC884DB28}" type="slidenum">
              <a:rPr lang="en-US" altLang="ja-JP"/>
              <a:pPr/>
              <a:t>‹#›</a:t>
            </a:fld>
            <a:endParaRPr lang="en-US" altLang="ja-JP"/>
          </a:p>
        </p:txBody>
      </p:sp>
      <p:sp>
        <p:nvSpPr>
          <p:cNvPr id="7" name="Rectangle 12">
            <a:extLst>
              <a:ext uri="{FF2B5EF4-FFF2-40B4-BE49-F238E27FC236}">
                <a16:creationId xmlns:a16="http://schemas.microsoft.com/office/drawing/2014/main" id="{D5D3AF8C-E552-47E7-B8FC-DB57FDB8CDD2}"/>
              </a:ext>
            </a:extLst>
          </p:cNvPr>
          <p:cNvSpPr>
            <a:spLocks noGrp="1" noChangeArrowheads="1"/>
          </p:cNvSpPr>
          <p:nvPr>
            <p:ph type="ftr" sz="quarter" idx="3"/>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r>
              <a:rPr lang="en-US" altLang="ja-JP"/>
              <a:t>Copyright © Ministry of Health, Labour and Welfare, All Rights reserved.</a:t>
            </a:r>
            <a:endParaRPr lang="en-US" altLang="ja-JP" dirty="0"/>
          </a:p>
        </p:txBody>
      </p:sp>
    </p:spTree>
    <p:extLst>
      <p:ext uri="{BB962C8B-B14F-4D97-AF65-F5344CB8AC3E}">
        <p14:creationId xmlns:p14="http://schemas.microsoft.com/office/powerpoint/2010/main" val="417673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F61C1A1-9096-4287-8FE7-9A6BA6E0A87A}" type="slidenum">
              <a:rPr lang="en-US" altLang="ja-JP"/>
              <a:pPr/>
              <a:t>‹#›</a:t>
            </a:fld>
            <a:endParaRPr lang="en-US" altLang="ja-JP"/>
          </a:p>
        </p:txBody>
      </p:sp>
      <p:sp>
        <p:nvSpPr>
          <p:cNvPr id="8" name="Rectangle 12">
            <a:extLst>
              <a:ext uri="{FF2B5EF4-FFF2-40B4-BE49-F238E27FC236}">
                <a16:creationId xmlns:a16="http://schemas.microsoft.com/office/drawing/2014/main" id="{F7EC8FE7-5E42-48C2-9EAB-3B23B696F0BB}"/>
              </a:ext>
            </a:extLst>
          </p:cNvPr>
          <p:cNvSpPr>
            <a:spLocks noGrp="1" noChangeArrowheads="1"/>
          </p:cNvSpPr>
          <p:nvPr>
            <p:ph type="ftr" sz="quarter" idx="3"/>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r>
              <a:rPr lang="en-US" altLang="ja-JP"/>
              <a:t>Copyright © Ministry of Health, Labour and Welfare, All Rights reserved.</a:t>
            </a:r>
            <a:endParaRPr lang="en-US" altLang="ja-JP" dirty="0"/>
          </a:p>
        </p:txBody>
      </p:sp>
    </p:spTree>
    <p:extLst>
      <p:ext uri="{BB962C8B-B14F-4D97-AF65-F5344CB8AC3E}">
        <p14:creationId xmlns:p14="http://schemas.microsoft.com/office/powerpoint/2010/main" val="138076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073150" y="1268413"/>
            <a:ext cx="3781425"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06975" y="1268413"/>
            <a:ext cx="3781425"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17C32F1-4C84-4E7B-848C-B0C074AEDA39}" type="slidenum">
              <a:rPr lang="en-US" altLang="ja-JP"/>
              <a:pPr/>
              <a:t>‹#›</a:t>
            </a:fld>
            <a:endParaRPr lang="en-US" altLang="ja-JP"/>
          </a:p>
        </p:txBody>
      </p:sp>
      <p:sp>
        <p:nvSpPr>
          <p:cNvPr id="9" name="Rectangle 12">
            <a:extLst>
              <a:ext uri="{FF2B5EF4-FFF2-40B4-BE49-F238E27FC236}">
                <a16:creationId xmlns:a16="http://schemas.microsoft.com/office/drawing/2014/main" id="{F15C9440-DE0E-412B-9A41-D4B7CC8E770E}"/>
              </a:ext>
            </a:extLst>
          </p:cNvPr>
          <p:cNvSpPr>
            <a:spLocks noGrp="1" noChangeArrowheads="1"/>
          </p:cNvSpPr>
          <p:nvPr>
            <p:ph type="ftr" sz="quarter" idx="3"/>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r>
              <a:rPr lang="en-US" altLang="ja-JP"/>
              <a:t>Copyright © Ministry of Health, Labour and Welfare, All Rights reserved.</a:t>
            </a:r>
            <a:endParaRPr lang="en-US" altLang="ja-JP" dirty="0"/>
          </a:p>
        </p:txBody>
      </p:sp>
    </p:spTree>
    <p:extLst>
      <p:ext uri="{BB962C8B-B14F-4D97-AF65-F5344CB8AC3E}">
        <p14:creationId xmlns:p14="http://schemas.microsoft.com/office/powerpoint/2010/main" val="215011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FBCEA742-673A-4F90-B140-9247EA962ED1}" type="slidenum">
              <a:rPr lang="en-US" altLang="ja-JP"/>
              <a:pPr/>
              <a:t>‹#›</a:t>
            </a:fld>
            <a:endParaRPr lang="en-US" altLang="ja-JP"/>
          </a:p>
        </p:txBody>
      </p:sp>
      <p:sp>
        <p:nvSpPr>
          <p:cNvPr id="11" name="Rectangle 12">
            <a:extLst>
              <a:ext uri="{FF2B5EF4-FFF2-40B4-BE49-F238E27FC236}">
                <a16:creationId xmlns:a16="http://schemas.microsoft.com/office/drawing/2014/main" id="{CA13A597-41D7-4A1E-94EA-D062CA8DBC44}"/>
              </a:ext>
            </a:extLst>
          </p:cNvPr>
          <p:cNvSpPr>
            <a:spLocks noGrp="1" noChangeArrowheads="1"/>
          </p:cNvSpPr>
          <p:nvPr>
            <p:ph type="ftr" sz="quarter" idx="13"/>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r>
              <a:rPr lang="en-US" altLang="ja-JP"/>
              <a:t>Copyright © Ministry of Health, Labour and Welfare, All Rights reserved.</a:t>
            </a:r>
            <a:endParaRPr lang="en-US" altLang="ja-JP" dirty="0"/>
          </a:p>
        </p:txBody>
      </p:sp>
    </p:spTree>
    <p:extLst>
      <p:ext uri="{BB962C8B-B14F-4D97-AF65-F5344CB8AC3E}">
        <p14:creationId xmlns:p14="http://schemas.microsoft.com/office/powerpoint/2010/main" val="228074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BD873D78-C6AC-4D65-A84C-7CBEA1F01CC6}" type="slidenum">
              <a:rPr lang="en-US" altLang="ja-JP"/>
              <a:pPr/>
              <a:t>‹#›</a:t>
            </a:fld>
            <a:endParaRPr lang="en-US" altLang="ja-JP"/>
          </a:p>
        </p:txBody>
      </p:sp>
      <p:sp>
        <p:nvSpPr>
          <p:cNvPr id="7" name="Rectangle 12">
            <a:extLst>
              <a:ext uri="{FF2B5EF4-FFF2-40B4-BE49-F238E27FC236}">
                <a16:creationId xmlns:a16="http://schemas.microsoft.com/office/drawing/2014/main" id="{30238DC2-837B-4BAA-A2AB-B60FAD52A5EF}"/>
              </a:ext>
            </a:extLst>
          </p:cNvPr>
          <p:cNvSpPr>
            <a:spLocks noGrp="1" noChangeArrowheads="1"/>
          </p:cNvSpPr>
          <p:nvPr>
            <p:ph type="ftr" sz="quarter" idx="3"/>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r>
              <a:rPr lang="en-US" altLang="ja-JP"/>
              <a:t>Copyright © Ministry of Health, Labour and Welfare, All Rights reserved.</a:t>
            </a:r>
            <a:endParaRPr lang="en-US" altLang="ja-JP" dirty="0"/>
          </a:p>
        </p:txBody>
      </p:sp>
    </p:spTree>
    <p:extLst>
      <p:ext uri="{BB962C8B-B14F-4D97-AF65-F5344CB8AC3E}">
        <p14:creationId xmlns:p14="http://schemas.microsoft.com/office/powerpoint/2010/main" val="367096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B2A6EC4E-DB82-4238-BDD9-DC8AEE06EEC0}" type="slidenum">
              <a:rPr lang="en-US" altLang="ja-JP"/>
              <a:pPr/>
              <a:t>‹#›</a:t>
            </a:fld>
            <a:endParaRPr lang="en-US" altLang="ja-JP"/>
          </a:p>
        </p:txBody>
      </p:sp>
      <p:sp>
        <p:nvSpPr>
          <p:cNvPr id="6" name="Rectangle 12">
            <a:extLst>
              <a:ext uri="{FF2B5EF4-FFF2-40B4-BE49-F238E27FC236}">
                <a16:creationId xmlns:a16="http://schemas.microsoft.com/office/drawing/2014/main" id="{7FE0505B-D17A-4959-80D4-3F5D7A2C8309}"/>
              </a:ext>
            </a:extLst>
          </p:cNvPr>
          <p:cNvSpPr>
            <a:spLocks noGrp="1" noChangeArrowheads="1"/>
          </p:cNvSpPr>
          <p:nvPr>
            <p:ph type="ftr" sz="quarter" idx="3"/>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r>
              <a:rPr lang="en-US" altLang="ja-JP"/>
              <a:t>Copyright © Ministry of Health, Labour and Welfare, All Rights reserved.</a:t>
            </a:r>
            <a:endParaRPr lang="en-US" altLang="ja-JP" dirty="0"/>
          </a:p>
        </p:txBody>
      </p:sp>
    </p:spTree>
    <p:extLst>
      <p:ext uri="{BB962C8B-B14F-4D97-AF65-F5344CB8AC3E}">
        <p14:creationId xmlns:p14="http://schemas.microsoft.com/office/powerpoint/2010/main" val="334034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F6C0BA03-9B18-4ADF-89C1-B8DEB89C7EF3}" type="slidenum">
              <a:rPr lang="en-US" altLang="ja-JP"/>
              <a:pPr/>
              <a:t>‹#›</a:t>
            </a:fld>
            <a:endParaRPr lang="en-US" altLang="ja-JP"/>
          </a:p>
        </p:txBody>
      </p:sp>
      <p:sp>
        <p:nvSpPr>
          <p:cNvPr id="8" name="Rectangle 12">
            <a:extLst>
              <a:ext uri="{FF2B5EF4-FFF2-40B4-BE49-F238E27FC236}">
                <a16:creationId xmlns:a16="http://schemas.microsoft.com/office/drawing/2014/main" id="{E0E13B96-550D-4B1B-AA16-489B08F4198A}"/>
              </a:ext>
            </a:extLst>
          </p:cNvPr>
          <p:cNvSpPr>
            <a:spLocks noGrp="1" noChangeArrowheads="1"/>
          </p:cNvSpPr>
          <p:nvPr>
            <p:ph type="ftr" sz="quarter" idx="3"/>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r>
              <a:rPr lang="en-US" altLang="ja-JP"/>
              <a:t>Copyright © Ministry of Health, Labour and Welfare, All Rights reserved.</a:t>
            </a:r>
            <a:endParaRPr lang="en-US" altLang="ja-JP" dirty="0"/>
          </a:p>
        </p:txBody>
      </p:sp>
    </p:spTree>
    <p:extLst>
      <p:ext uri="{BB962C8B-B14F-4D97-AF65-F5344CB8AC3E}">
        <p14:creationId xmlns:p14="http://schemas.microsoft.com/office/powerpoint/2010/main" val="108711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F3427D6C-2251-4ED0-911A-F262E6C6C5B3}" type="slidenum">
              <a:rPr lang="en-US" altLang="ja-JP"/>
              <a:pPr/>
              <a:t>‹#›</a:t>
            </a:fld>
            <a:endParaRPr lang="en-US" altLang="ja-JP"/>
          </a:p>
        </p:txBody>
      </p:sp>
      <p:sp>
        <p:nvSpPr>
          <p:cNvPr id="8" name="Rectangle 12">
            <a:extLst>
              <a:ext uri="{FF2B5EF4-FFF2-40B4-BE49-F238E27FC236}">
                <a16:creationId xmlns:a16="http://schemas.microsoft.com/office/drawing/2014/main" id="{14061B6C-2237-4338-AF75-96D40F2EBCB7}"/>
              </a:ext>
            </a:extLst>
          </p:cNvPr>
          <p:cNvSpPr>
            <a:spLocks noGrp="1" noChangeArrowheads="1"/>
          </p:cNvSpPr>
          <p:nvPr>
            <p:ph type="ftr" sz="quarter" idx="3"/>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r>
              <a:rPr lang="en-US" altLang="ja-JP"/>
              <a:t>Copyright © Ministry of Health, Labour and Welfare, All Rights reserved.</a:t>
            </a:r>
            <a:endParaRPr lang="en-US" altLang="ja-JP" dirty="0"/>
          </a:p>
        </p:txBody>
      </p:sp>
    </p:spTree>
    <p:extLst>
      <p:ext uri="{BB962C8B-B14F-4D97-AF65-F5344CB8AC3E}">
        <p14:creationId xmlns:p14="http://schemas.microsoft.com/office/powerpoint/2010/main" val="153643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3150" y="222250"/>
            <a:ext cx="77152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073150" y="1268413"/>
            <a:ext cx="77152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pic>
        <p:nvPicPr>
          <p:cNvPr id="1034" name="Picture 10" descr="名称未設定-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8270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1"/>
          <p:cNvSpPr>
            <a:spLocks noGrp="1" noChangeArrowheads="1"/>
          </p:cNvSpPr>
          <p:nvPr>
            <p:ph type="dt" sz="half" idx="2"/>
          </p:nvPr>
        </p:nvSpPr>
        <p:spPr bwMode="auto">
          <a:xfrm>
            <a:off x="755650" y="6383338"/>
            <a:ext cx="17637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36" name="Rectangle 12"/>
          <p:cNvSpPr>
            <a:spLocks noGrp="1" noChangeArrowheads="1"/>
          </p:cNvSpPr>
          <p:nvPr>
            <p:ph type="ftr" sz="quarter" idx="3"/>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r>
              <a:rPr lang="en-US" altLang="ja-JP"/>
              <a:t>Copyright © Ministry of Health, Labour and Welfare, All Rights reserved.</a:t>
            </a:r>
            <a:endParaRPr lang="en-US" altLang="ja-JP" dirty="0"/>
          </a:p>
        </p:txBody>
      </p:sp>
      <p:sp>
        <p:nvSpPr>
          <p:cNvPr id="1037" name="Rectangle 13"/>
          <p:cNvSpPr>
            <a:spLocks noGrp="1" noChangeArrowheads="1"/>
          </p:cNvSpPr>
          <p:nvPr>
            <p:ph type="sldNum" sz="quarter" idx="4"/>
          </p:nvPr>
        </p:nvSpPr>
        <p:spPr bwMode="auto">
          <a:xfrm>
            <a:off x="6948488" y="63833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E69601-F9FF-4881-8B4C-C2E0CFC1D7D6}" type="slidenum">
              <a:rPr lang="en-US" altLang="ja-JP"/>
              <a:pPr/>
              <a:t>‹#›</a:t>
            </a:fld>
            <a:endParaRPr lang="en-US" altLang="ja-JP"/>
          </a:p>
        </p:txBody>
      </p:sp>
      <p:sp>
        <p:nvSpPr>
          <p:cNvPr id="1038" name="Line 14"/>
          <p:cNvSpPr>
            <a:spLocks noChangeShapeType="1"/>
          </p:cNvSpPr>
          <p:nvPr/>
        </p:nvSpPr>
        <p:spPr bwMode="auto">
          <a:xfrm>
            <a:off x="827088" y="6688138"/>
            <a:ext cx="8316912" cy="0"/>
          </a:xfrm>
          <a:prstGeom prst="line">
            <a:avLst/>
          </a:prstGeom>
          <a:noFill/>
          <a:ln w="952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9" name="Line 15"/>
          <p:cNvSpPr>
            <a:spLocks noChangeShapeType="1"/>
          </p:cNvSpPr>
          <p:nvPr/>
        </p:nvSpPr>
        <p:spPr bwMode="auto">
          <a:xfrm>
            <a:off x="1073150" y="1123950"/>
            <a:ext cx="7704138" cy="0"/>
          </a:xfrm>
          <a:prstGeom prst="line">
            <a:avLst/>
          </a:prstGeom>
          <a:noFill/>
          <a:ln w="952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11052" y="2060848"/>
            <a:ext cx="6858000" cy="1470025"/>
          </a:xfrm>
        </p:spPr>
        <p:txBody>
          <a:bodyPr/>
          <a:lstStyle/>
          <a:p>
            <a:r>
              <a:rPr lang="ja-JP" altLang="en-US" dirty="0">
                <a:latin typeface="UD Digi Kyokasho NK-B" panose="02020700000000000000" pitchFamily="18" charset="-128"/>
                <a:ea typeface="UD Digi Kyokasho NK-B" panose="02020700000000000000" pitchFamily="18" charset="-128"/>
              </a:rPr>
              <a:t>仕事と介護の両立支援</a:t>
            </a:r>
            <a:br>
              <a:rPr lang="en-US" altLang="ja-JP" dirty="0">
                <a:latin typeface="UD Digi Kyokasho NK-B" panose="02020700000000000000" pitchFamily="18" charset="-128"/>
                <a:ea typeface="UD Digi Kyokasho NK-B" panose="02020700000000000000" pitchFamily="18" charset="-128"/>
              </a:rPr>
            </a:br>
            <a:r>
              <a:rPr lang="ja-JP" altLang="en-US" dirty="0">
                <a:latin typeface="UD Digi Kyokasho NK-B" panose="02020700000000000000" pitchFamily="18" charset="-128"/>
                <a:ea typeface="UD Digi Kyokasho NK-B" panose="02020700000000000000" pitchFamily="18" charset="-128"/>
              </a:rPr>
              <a:t>研修資料</a:t>
            </a:r>
            <a:endParaRPr lang="ja-JP" altLang="ja-JP" dirty="0">
              <a:latin typeface="UD Digi Kyokasho NK-B" panose="02020700000000000000" pitchFamily="18" charset="-128"/>
              <a:ea typeface="UD Digi Kyokasho NK-B" panose="02020700000000000000" pitchFamily="18" charset="-128"/>
            </a:endParaRPr>
          </a:p>
        </p:txBody>
      </p:sp>
      <p:sp>
        <p:nvSpPr>
          <p:cNvPr id="2" name="正方形/長方形 1">
            <a:extLst>
              <a:ext uri="{FF2B5EF4-FFF2-40B4-BE49-F238E27FC236}">
                <a16:creationId xmlns:a16="http://schemas.microsoft.com/office/drawing/2014/main" id="{CC404AC5-BBCF-4626-90B5-D50A3F2B8CDB}"/>
              </a:ext>
            </a:extLst>
          </p:cNvPr>
          <p:cNvSpPr/>
          <p:nvPr/>
        </p:nvSpPr>
        <p:spPr>
          <a:xfrm>
            <a:off x="1475656" y="1336008"/>
            <a:ext cx="7128792" cy="338554"/>
          </a:xfrm>
          <a:prstGeom prst="rect">
            <a:avLst/>
          </a:prstGeom>
        </p:spPr>
        <p:txBody>
          <a:bodyPr wrap="square">
            <a:spAutoFit/>
          </a:bodyPr>
          <a:lstStyle/>
          <a:p>
            <a:r>
              <a:rPr lang="ja-JP" altLang="ja-JP" sz="1600" dirty="0">
                <a:solidFill>
                  <a:srgbClr val="000000"/>
                </a:solidFill>
                <a:ea typeface="UD デジタル 教科書体 N-B" panose="02020700000000000000" pitchFamily="17" charset="-128"/>
                <a:cs typeface="Times New Roman" panose="02020603050405020304" pitchFamily="18" charset="0"/>
              </a:rPr>
              <a:t>厚生労働省「令和</a:t>
            </a:r>
            <a:r>
              <a:rPr lang="ja-JP" altLang="en-US" sz="1600" dirty="0">
                <a:solidFill>
                  <a:srgbClr val="000000"/>
                </a:solidFill>
                <a:ea typeface="UD デジタル 教科書体 N-B" panose="02020700000000000000" pitchFamily="17" charset="-128"/>
                <a:cs typeface="Times New Roman" panose="02020603050405020304" pitchFamily="18" charset="0"/>
              </a:rPr>
              <a:t>４</a:t>
            </a:r>
            <a:r>
              <a:rPr lang="ja-JP" altLang="ja-JP" sz="1600" dirty="0">
                <a:solidFill>
                  <a:srgbClr val="000000"/>
                </a:solidFill>
                <a:ea typeface="UD デジタル 教科書体 N-B" panose="02020700000000000000" pitchFamily="17" charset="-128"/>
                <a:cs typeface="Times New Roman" panose="02020603050405020304" pitchFamily="18" charset="0"/>
              </a:rPr>
              <a:t>年度仕事と介護の両立支援カリキュラム策定展開事業」</a:t>
            </a:r>
            <a:endParaRPr lang="ja-JP" altLang="en-US" sz="1600" dirty="0"/>
          </a:p>
        </p:txBody>
      </p:sp>
      <p:sp>
        <p:nvSpPr>
          <p:cNvPr id="5" name="フッター プレースホルダー 4">
            <a:extLst>
              <a:ext uri="{FF2B5EF4-FFF2-40B4-BE49-F238E27FC236}">
                <a16:creationId xmlns:a16="http://schemas.microsoft.com/office/drawing/2014/main" id="{4DD7B2FD-3C9D-4F0F-8312-C62B4A85B730}"/>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3" name="スライド番号プレースホルダー 2">
            <a:extLst>
              <a:ext uri="{FF2B5EF4-FFF2-40B4-BE49-F238E27FC236}">
                <a16:creationId xmlns:a16="http://schemas.microsoft.com/office/drawing/2014/main" id="{04900020-972B-4D97-8D34-AACCDFFA0AD7}"/>
              </a:ext>
            </a:extLst>
          </p:cNvPr>
          <p:cNvSpPr>
            <a:spLocks noGrp="1"/>
          </p:cNvSpPr>
          <p:nvPr>
            <p:ph type="sldNum" sz="quarter" idx="4"/>
          </p:nvPr>
        </p:nvSpPr>
        <p:spPr/>
        <p:txBody>
          <a:bodyPr/>
          <a:lstStyle/>
          <a:p>
            <a:fld id="{43AE3B08-E18F-40AC-96A2-F049F9CFCF8A}" type="slidenum">
              <a:rPr lang="en-US" altLang="ja-JP" smtClean="0"/>
              <a:pPr/>
              <a:t>1</a:t>
            </a:fld>
            <a:endParaRPr lang="en-US" altLang="ja-JP"/>
          </a:p>
        </p:txBody>
      </p:sp>
      <p:sp>
        <p:nvSpPr>
          <p:cNvPr id="4" name="字幕 3">
            <a:extLst>
              <a:ext uri="{FF2B5EF4-FFF2-40B4-BE49-F238E27FC236}">
                <a16:creationId xmlns:a16="http://schemas.microsoft.com/office/drawing/2014/main" id="{C6135B93-BA16-4FFC-B445-B02E671045DC}"/>
              </a:ext>
            </a:extLst>
          </p:cNvPr>
          <p:cNvSpPr>
            <a:spLocks noGrp="1"/>
          </p:cNvSpPr>
          <p:nvPr>
            <p:ph type="subTitle" idx="1"/>
          </p:nvPr>
        </p:nvSpPr>
        <p:spPr/>
        <p:txBody>
          <a:bodyPr/>
          <a:lstStyle/>
          <a:p>
            <a:r>
              <a:rPr lang="ja-JP" altLang="en-US" sz="3200" dirty="0">
                <a:solidFill>
                  <a:srgbClr val="006600"/>
                </a:solidFill>
                <a:latin typeface="UD Digi Kyokasho NK-B" panose="02020700000000000000" pitchFamily="18" charset="-128"/>
                <a:ea typeface="UD Digi Kyokasho NK-B" panose="02020700000000000000" pitchFamily="18" charset="-128"/>
              </a:rPr>
              <a:t>ステップ１～４　研修資料</a:t>
            </a:r>
            <a:endParaRPr lang="en-US" altLang="ja-JP" sz="3200" dirty="0">
              <a:solidFill>
                <a:srgbClr val="006600"/>
              </a:solidFill>
              <a:latin typeface="UD Digi Kyokasho NK-B" panose="02020700000000000000" pitchFamily="18" charset="-128"/>
              <a:ea typeface="UD Digi Kyokasho NK-B" panose="02020700000000000000" pitchFamily="18"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164B7D8-917B-4703-AFE8-E1328082F7BA}"/>
              </a:ext>
            </a:extLst>
          </p:cNvPr>
          <p:cNvPicPr>
            <a:picLocks noChangeAspect="1"/>
          </p:cNvPicPr>
          <p:nvPr/>
        </p:nvPicPr>
        <p:blipFill>
          <a:blip r:embed="rId3"/>
          <a:stretch>
            <a:fillRect/>
          </a:stretch>
        </p:blipFill>
        <p:spPr>
          <a:xfrm>
            <a:off x="1302107" y="2571781"/>
            <a:ext cx="7107558" cy="3676605"/>
          </a:xfrm>
          <a:prstGeom prst="rect">
            <a:avLst/>
          </a:prstGeom>
        </p:spPr>
      </p:pic>
      <p:sp>
        <p:nvSpPr>
          <p:cNvPr id="7170" name="Rectangle 2"/>
          <p:cNvSpPr>
            <a:spLocks noGrp="1" noChangeArrowheads="1"/>
          </p:cNvSpPr>
          <p:nvPr>
            <p:ph type="title"/>
          </p:nvPr>
        </p:nvSpPr>
        <p:spPr/>
        <p:txBody>
          <a:bodyPr/>
          <a:lstStyle/>
          <a:p>
            <a:r>
              <a:rPr lang="en-US" altLang="ja-JP" sz="2800" dirty="0">
                <a:solidFill>
                  <a:schemeClr val="tx1"/>
                </a:solidFill>
                <a:latin typeface="UD Digi Kyokasho NK-B" panose="02020700000000000000" pitchFamily="18" charset="-128"/>
                <a:ea typeface="UD Digi Kyokasho NK-B" panose="02020700000000000000" pitchFamily="18" charset="-128"/>
              </a:rPr>
              <a:t>1-</a:t>
            </a:r>
            <a:r>
              <a:rPr lang="ja-JP" altLang="en-US" sz="2800" dirty="0">
                <a:solidFill>
                  <a:schemeClr val="tx1"/>
                </a:solidFill>
                <a:latin typeface="UD Digi Kyokasho NK-B" panose="02020700000000000000" pitchFamily="18" charset="-128"/>
                <a:ea typeface="UD Digi Kyokasho NK-B" panose="02020700000000000000" pitchFamily="18" charset="-128"/>
              </a:rPr>
              <a:t>３</a:t>
            </a:r>
            <a:r>
              <a:rPr lang="en-US" altLang="ja-JP" sz="2800" dirty="0">
                <a:solidFill>
                  <a:schemeClr val="tx1"/>
                </a:solidFill>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介護保険制度の認知状況</a:t>
            </a:r>
            <a:endParaRPr lang="ja-JP" altLang="ja-JP" sz="2800" dirty="0">
              <a:solidFill>
                <a:schemeClr val="tx1"/>
              </a:solidFill>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公的介護保険制度の内容を知らない人が、</a:t>
            </a:r>
            <a:br>
              <a:rPr lang="en-US" altLang="ja-JP" sz="2800" dirty="0">
                <a:latin typeface="UD Digi Kyokasho NK-B" panose="02020700000000000000" pitchFamily="18" charset="-128"/>
                <a:ea typeface="UD Digi Kyokasho NK-B" panose="02020700000000000000" pitchFamily="18" charset="-128"/>
              </a:rPr>
            </a:br>
            <a:r>
              <a:rPr lang="en-US" altLang="ja-JP" sz="2800" dirty="0">
                <a:latin typeface="UD Digi Kyokasho NK-B" panose="02020700000000000000" pitchFamily="18" charset="-128"/>
                <a:ea typeface="UD Digi Kyokasho NK-B" panose="02020700000000000000" pitchFamily="18" charset="-128"/>
              </a:rPr>
              <a:t>40</a:t>
            </a:r>
            <a:r>
              <a:rPr lang="ja-JP" altLang="en-US" sz="2800" dirty="0">
                <a:latin typeface="UD Digi Kyokasho NK-B" panose="02020700000000000000" pitchFamily="18" charset="-128"/>
                <a:ea typeface="UD Digi Kyokasho NK-B" panose="02020700000000000000" pitchFamily="18" charset="-128"/>
              </a:rPr>
              <a:t>歳以上でも</a:t>
            </a:r>
            <a:r>
              <a:rPr lang="en-US" altLang="ja-JP" sz="2800" dirty="0">
                <a:latin typeface="UD Digi Kyokasho NK-B" panose="02020700000000000000" pitchFamily="18" charset="-128"/>
                <a:ea typeface="UD Digi Kyokasho NK-B" panose="02020700000000000000" pitchFamily="18" charset="-128"/>
              </a:rPr>
              <a:t>3</a:t>
            </a:r>
            <a:r>
              <a:rPr lang="ja-JP" altLang="en-US" sz="2800" dirty="0">
                <a:latin typeface="UD Digi Kyokasho NK-B" panose="02020700000000000000" pitchFamily="18" charset="-128"/>
                <a:ea typeface="UD Digi Kyokasho NK-B" panose="02020700000000000000" pitchFamily="18" charset="-128"/>
              </a:rPr>
              <a:t>割以上にのぼる。</a:t>
            </a:r>
            <a:endParaRPr lang="en-US"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8B11A0B0-655D-4A09-8D58-A57AB0632E9A}"/>
              </a:ext>
            </a:extLst>
          </p:cNvPr>
          <p:cNvSpPr txBox="1"/>
          <p:nvPr/>
        </p:nvSpPr>
        <p:spPr>
          <a:xfrm>
            <a:off x="4805772" y="6248386"/>
            <a:ext cx="4011712" cy="415498"/>
          </a:xfrm>
          <a:prstGeom prst="rect">
            <a:avLst/>
          </a:prstGeom>
          <a:noFill/>
        </p:spPr>
        <p:txBody>
          <a:bodyPr wrap="square" rtlCol="0">
            <a:spAutoFit/>
          </a:bodyPr>
          <a:lstStyle/>
          <a:p>
            <a:r>
              <a:rPr kumimoji="1" lang="ja-JP" altLang="en-US" sz="1050" dirty="0"/>
              <a:t>（</a:t>
            </a:r>
            <a:r>
              <a:rPr lang="ja-JP" altLang="en-US" sz="1050" dirty="0"/>
              <a:t>出所）株式会社</a:t>
            </a:r>
            <a:r>
              <a:rPr lang="en-US" altLang="ja-JP" sz="1050" dirty="0" err="1"/>
              <a:t>wiwiw</a:t>
            </a:r>
            <a:r>
              <a:rPr lang="en-US" altLang="ja-JP" sz="1050" dirty="0"/>
              <a:t> </a:t>
            </a:r>
            <a:r>
              <a:rPr lang="ja-JP" altLang="en-US" sz="1050" dirty="0"/>
              <a:t>「仕事と介護の両立支援事業　社内アンケート（事前）」（平成</a:t>
            </a:r>
            <a:r>
              <a:rPr lang="en-US" altLang="ja-JP" sz="1050" dirty="0"/>
              <a:t>26</a:t>
            </a:r>
            <a:r>
              <a:rPr lang="ja-JP" altLang="en-US" sz="1050" dirty="0"/>
              <a:t>年度　厚生労働省委託事業）より作成</a:t>
            </a:r>
            <a:endParaRPr kumimoji="1" lang="ja-JP" altLang="en-US" sz="1050" dirty="0"/>
          </a:p>
        </p:txBody>
      </p:sp>
      <p:sp>
        <p:nvSpPr>
          <p:cNvPr id="3" name="正方形/長方形 2">
            <a:extLst>
              <a:ext uri="{FF2B5EF4-FFF2-40B4-BE49-F238E27FC236}">
                <a16:creationId xmlns:a16="http://schemas.microsoft.com/office/drawing/2014/main" id="{0AFD3BC1-B450-45C1-A777-6349B2E45061}"/>
              </a:ext>
            </a:extLst>
          </p:cNvPr>
          <p:cNvSpPr/>
          <p:nvPr/>
        </p:nvSpPr>
        <p:spPr>
          <a:xfrm>
            <a:off x="1043608" y="2132856"/>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図表</a:t>
            </a:r>
            <a:r>
              <a:rPr lang="en-US" altLang="ja-JP" dirty="0">
                <a:solidFill>
                  <a:schemeClr val="tx1"/>
                </a:solidFill>
              </a:rPr>
              <a:t>6</a:t>
            </a:r>
            <a:r>
              <a:rPr lang="ja-JP" altLang="en-US" dirty="0">
                <a:solidFill>
                  <a:schemeClr val="tx1"/>
                </a:solidFill>
              </a:rPr>
              <a:t>　公的介護保険制度の内容に関する認知度</a:t>
            </a:r>
            <a:r>
              <a:rPr lang="ja-JP" altLang="en-US" sz="1400" dirty="0">
                <a:solidFill>
                  <a:schemeClr val="tx1"/>
                </a:solidFill>
              </a:rPr>
              <a:t>（</a:t>
            </a:r>
            <a:r>
              <a:rPr lang="en-US" altLang="ja-JP" sz="1400" dirty="0">
                <a:solidFill>
                  <a:schemeClr val="tx1"/>
                </a:solidFill>
              </a:rPr>
              <a:t>n=22,582</a:t>
            </a:r>
            <a:r>
              <a:rPr lang="ja-JP" altLang="en-US" sz="1400" dirty="0">
                <a:solidFill>
                  <a:schemeClr val="tx1"/>
                </a:solidFill>
              </a:rPr>
              <a:t>）</a:t>
            </a:r>
            <a:endParaRPr kumimoji="1" lang="ja-JP" altLang="en-US" dirty="0">
              <a:solidFill>
                <a:schemeClr val="tx1"/>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2531120"/>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9F9C8F04-AD56-4F54-A862-54C806BA26D4}"/>
              </a:ext>
            </a:extLst>
          </p:cNvPr>
          <p:cNvSpPr>
            <a:spLocks noGrp="1"/>
          </p:cNvSpPr>
          <p:nvPr>
            <p:ph type="sldNum" sz="quarter" idx="12"/>
          </p:nvPr>
        </p:nvSpPr>
        <p:spPr/>
        <p:txBody>
          <a:bodyPr/>
          <a:lstStyle/>
          <a:p>
            <a:fld id="{FE796E2C-70C8-4284-8429-28CFC884DB28}" type="slidenum">
              <a:rPr lang="en-US" altLang="ja-JP" smtClean="0"/>
              <a:pPr/>
              <a:t>10</a:t>
            </a:fld>
            <a:endParaRPr lang="en-US" altLang="ja-JP"/>
          </a:p>
        </p:txBody>
      </p:sp>
    </p:spTree>
    <p:extLst>
      <p:ext uri="{BB962C8B-B14F-4D97-AF65-F5344CB8AC3E}">
        <p14:creationId xmlns:p14="http://schemas.microsoft.com/office/powerpoint/2010/main" val="178186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solidFill>
                  <a:schemeClr val="tx1"/>
                </a:solidFill>
                <a:latin typeface="UD Digi Kyokasho NK-B" panose="02020700000000000000" pitchFamily="18" charset="-128"/>
                <a:ea typeface="UD Digi Kyokasho NK-B" panose="02020700000000000000" pitchFamily="18" charset="-128"/>
              </a:rPr>
              <a:t>1-</a:t>
            </a:r>
            <a:r>
              <a:rPr lang="ja-JP" altLang="en-US" sz="2800" dirty="0">
                <a:solidFill>
                  <a:schemeClr val="tx1"/>
                </a:solidFill>
                <a:latin typeface="UD Digi Kyokasho NK-B" panose="02020700000000000000" pitchFamily="18" charset="-128"/>
                <a:ea typeface="UD Digi Kyokasho NK-B" panose="02020700000000000000" pitchFamily="18" charset="-128"/>
              </a:rPr>
              <a:t>３</a:t>
            </a:r>
            <a:r>
              <a:rPr lang="en-US" altLang="ja-JP" sz="2800" dirty="0">
                <a:solidFill>
                  <a:schemeClr val="tx1"/>
                </a:solidFill>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介護保険制度の認知状況</a:t>
            </a:r>
            <a:endParaRPr lang="ja-JP" altLang="ja-JP" sz="2800" dirty="0">
              <a:solidFill>
                <a:schemeClr val="tx1"/>
              </a:solidFill>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在宅介護の場合、介護サービスを利用していない割合が３割弱に上る。</a:t>
            </a:r>
            <a:endParaRPr lang="en-US"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8B11A0B0-655D-4A09-8D58-A57AB0632E9A}"/>
              </a:ext>
            </a:extLst>
          </p:cNvPr>
          <p:cNvSpPr txBox="1"/>
          <p:nvPr/>
        </p:nvSpPr>
        <p:spPr>
          <a:xfrm>
            <a:off x="6705600" y="5949280"/>
            <a:ext cx="2382168" cy="738664"/>
          </a:xfrm>
          <a:prstGeom prst="rect">
            <a:avLst/>
          </a:prstGeom>
          <a:noFill/>
        </p:spPr>
        <p:txBody>
          <a:bodyPr wrap="square" rtlCol="0">
            <a:spAutoFit/>
          </a:bodyPr>
          <a:lstStyle/>
          <a:p>
            <a:r>
              <a:rPr lang="ja-JP" altLang="en-US" sz="1050" dirty="0"/>
              <a:t>（出所）三菱ＵＦＪリサーチ＆コンサルティング株式会社「仕事と介護の両立に関する労働者アンケート」（平成</a:t>
            </a:r>
            <a:r>
              <a:rPr lang="en-US" altLang="ja-JP" sz="1050" dirty="0"/>
              <a:t>24</a:t>
            </a:r>
            <a:r>
              <a:rPr lang="ja-JP" altLang="en-US" sz="1050" dirty="0"/>
              <a:t>年度厚生労働省委託調査）　より作成</a:t>
            </a:r>
            <a:endParaRPr kumimoji="1" lang="ja-JP" altLang="en-US" sz="1050" dirty="0"/>
          </a:p>
        </p:txBody>
      </p:sp>
      <p:sp>
        <p:nvSpPr>
          <p:cNvPr id="3" name="正方形/長方形 2">
            <a:extLst>
              <a:ext uri="{FF2B5EF4-FFF2-40B4-BE49-F238E27FC236}">
                <a16:creationId xmlns:a16="http://schemas.microsoft.com/office/drawing/2014/main" id="{0AFD3BC1-B450-45C1-A777-6349B2E45061}"/>
              </a:ext>
            </a:extLst>
          </p:cNvPr>
          <p:cNvSpPr/>
          <p:nvPr/>
        </p:nvSpPr>
        <p:spPr>
          <a:xfrm>
            <a:off x="1043608" y="2132856"/>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図表</a:t>
            </a:r>
            <a:r>
              <a:rPr lang="en-US" altLang="ja-JP" dirty="0">
                <a:solidFill>
                  <a:schemeClr val="tx1"/>
                </a:solidFill>
              </a:rPr>
              <a:t>7</a:t>
            </a:r>
            <a:r>
              <a:rPr lang="ja-JP" altLang="en-US" dirty="0">
                <a:solidFill>
                  <a:schemeClr val="tx1"/>
                </a:solidFill>
              </a:rPr>
              <a:t>　利用している介護サービス（父母の居場所別）</a:t>
            </a:r>
            <a:endParaRPr kumimoji="1" lang="ja-JP" altLang="en-US" dirty="0">
              <a:solidFill>
                <a:schemeClr val="tx1"/>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2531120"/>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Rectangle 3">
            <a:extLst>
              <a:ext uri="{FF2B5EF4-FFF2-40B4-BE49-F238E27FC236}">
                <a16:creationId xmlns:a16="http://schemas.microsoft.com/office/drawing/2014/main" id="{28F22E93-C0A4-42C8-B0F1-07443CE641FB}"/>
              </a:ext>
            </a:extLst>
          </p:cNvPr>
          <p:cNvSpPr txBox="1">
            <a:spLocks noChangeArrowheads="1"/>
          </p:cNvSpPr>
          <p:nvPr/>
        </p:nvSpPr>
        <p:spPr bwMode="auto">
          <a:xfrm>
            <a:off x="1073150" y="6309320"/>
            <a:ext cx="5619750" cy="5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sz="1100" kern="0" dirty="0">
                <a:latin typeface="UD Digi Kyokasho NK-B" panose="02020700000000000000" pitchFamily="18" charset="-128"/>
                <a:ea typeface="UD Digi Kyokasho NK-B" panose="02020700000000000000" pitchFamily="18" charset="-128"/>
              </a:rPr>
              <a:t>注）「介護を必要とする父母が１人」で「１人の父母を介護している」回答者を対象に集計。</a:t>
            </a:r>
            <a:endParaRPr lang="en-US" altLang="ja-JP" sz="1100" kern="0" dirty="0">
              <a:latin typeface="UD Digi Kyokasho NK-B" panose="02020700000000000000" pitchFamily="18" charset="-128"/>
              <a:ea typeface="UD Digi Kyokasho NK-B" panose="02020700000000000000" pitchFamily="18" charset="-128"/>
            </a:endParaRPr>
          </a:p>
          <a:p>
            <a:pPr marL="0" indent="0">
              <a:buNone/>
            </a:pPr>
            <a:r>
              <a:rPr lang="ja-JP" altLang="en-US" sz="1100" kern="0" dirty="0">
                <a:latin typeface="UD Digi Kyokasho NK-B" panose="02020700000000000000" pitchFamily="18" charset="-128"/>
                <a:ea typeface="UD Digi Kyokasho NK-B" panose="02020700000000000000" pitchFamily="18" charset="-128"/>
              </a:rPr>
              <a:t>注）就労者と離職者が含まれる。離職者は、離職前の状況について聴取している。</a:t>
            </a:r>
            <a:endParaRPr lang="en-US" altLang="ja-JP" sz="1100" kern="0" dirty="0">
              <a:latin typeface="UD Digi Kyokasho NK-B" panose="02020700000000000000" pitchFamily="18" charset="-128"/>
              <a:ea typeface="UD Digi Kyokasho NK-B" panose="02020700000000000000" pitchFamily="18" charset="-128"/>
            </a:endParaRPr>
          </a:p>
        </p:txBody>
      </p:sp>
      <p:sp>
        <p:nvSpPr>
          <p:cNvPr id="4" name="スライド番号プレースホルダー 3">
            <a:extLst>
              <a:ext uri="{FF2B5EF4-FFF2-40B4-BE49-F238E27FC236}">
                <a16:creationId xmlns:a16="http://schemas.microsoft.com/office/drawing/2014/main" id="{1BDB2EF7-2003-43C3-B94B-97E2DC188D64}"/>
              </a:ext>
            </a:extLst>
          </p:cNvPr>
          <p:cNvSpPr>
            <a:spLocks noGrp="1"/>
          </p:cNvSpPr>
          <p:nvPr>
            <p:ph type="sldNum" sz="quarter" idx="12"/>
          </p:nvPr>
        </p:nvSpPr>
        <p:spPr/>
        <p:txBody>
          <a:bodyPr/>
          <a:lstStyle/>
          <a:p>
            <a:fld id="{FE796E2C-70C8-4284-8429-28CFC884DB28}" type="slidenum">
              <a:rPr lang="en-US" altLang="ja-JP" smtClean="0"/>
              <a:pPr/>
              <a:t>11</a:t>
            </a:fld>
            <a:endParaRPr lang="en-US" altLang="ja-JP"/>
          </a:p>
        </p:txBody>
      </p:sp>
      <p:pic>
        <p:nvPicPr>
          <p:cNvPr id="2" name="図 1">
            <a:extLst>
              <a:ext uri="{FF2B5EF4-FFF2-40B4-BE49-F238E27FC236}">
                <a16:creationId xmlns:a16="http://schemas.microsoft.com/office/drawing/2014/main" id="{7611E628-5C19-4CD2-952A-FAF7558C8948}"/>
              </a:ext>
            </a:extLst>
          </p:cNvPr>
          <p:cNvPicPr>
            <a:picLocks noChangeAspect="1"/>
          </p:cNvPicPr>
          <p:nvPr/>
        </p:nvPicPr>
        <p:blipFill>
          <a:blip r:embed="rId3"/>
          <a:stretch>
            <a:fillRect/>
          </a:stretch>
        </p:blipFill>
        <p:spPr>
          <a:xfrm>
            <a:off x="1644717" y="2569484"/>
            <a:ext cx="5854566" cy="3705514"/>
          </a:xfrm>
          <a:prstGeom prst="rect">
            <a:avLst/>
          </a:prstGeom>
        </p:spPr>
      </p:pic>
    </p:spTree>
    <p:extLst>
      <p:ext uri="{BB962C8B-B14F-4D97-AF65-F5344CB8AC3E}">
        <p14:creationId xmlns:p14="http://schemas.microsoft.com/office/powerpoint/2010/main" val="355705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1-</a:t>
            </a:r>
            <a:r>
              <a:rPr lang="ja-JP" altLang="en-US" sz="2800" dirty="0">
                <a:latin typeface="UD Digi Kyokasho NK-B" panose="02020700000000000000" pitchFamily="18" charset="-128"/>
                <a:ea typeface="UD Digi Kyokasho NK-B" panose="02020700000000000000" pitchFamily="18" charset="-128"/>
              </a:rPr>
              <a:t>４</a:t>
            </a: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仕事と介護の両立への不安</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現在は介護を担っていなくても、仕事と介護の両立に不安を感じている人は多い。</a:t>
            </a:r>
            <a:endParaRPr lang="en-US"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8B11A0B0-655D-4A09-8D58-A57AB0632E9A}"/>
              </a:ext>
            </a:extLst>
          </p:cNvPr>
          <p:cNvSpPr txBox="1"/>
          <p:nvPr/>
        </p:nvSpPr>
        <p:spPr>
          <a:xfrm>
            <a:off x="6692900" y="5957555"/>
            <a:ext cx="2382168" cy="738664"/>
          </a:xfrm>
          <a:prstGeom prst="rect">
            <a:avLst/>
          </a:prstGeom>
          <a:noFill/>
        </p:spPr>
        <p:txBody>
          <a:bodyPr wrap="square" rtlCol="0">
            <a:spAutoFit/>
          </a:bodyPr>
          <a:lstStyle/>
          <a:p>
            <a:r>
              <a:rPr kumimoji="1" lang="ja-JP" altLang="en-US" sz="1050" dirty="0"/>
              <a:t>（</a:t>
            </a:r>
            <a:r>
              <a:rPr lang="ja-JP" altLang="en-US" sz="1050" dirty="0"/>
              <a:t>出所）</a:t>
            </a:r>
            <a:r>
              <a:rPr lang="ja-JP" altLang="ja-JP" sz="1050" dirty="0"/>
              <a:t>三菱</a:t>
            </a:r>
            <a:r>
              <a:rPr lang="en-US" altLang="ja-JP" sz="1050" dirty="0"/>
              <a:t>UFJ</a:t>
            </a:r>
            <a:r>
              <a:rPr lang="ja-JP" altLang="en-US" sz="1050" dirty="0"/>
              <a:t>リサーチ</a:t>
            </a:r>
            <a:r>
              <a:rPr lang="en-US" altLang="ja-JP" sz="1050" dirty="0"/>
              <a:t>&amp;</a:t>
            </a:r>
            <a:r>
              <a:rPr lang="ja-JP" altLang="en-US" sz="1050" dirty="0"/>
              <a:t>コンサルティング</a:t>
            </a:r>
            <a:r>
              <a:rPr lang="ja-JP" altLang="ja-JP" sz="1050" dirty="0"/>
              <a:t>「仕事と介護の両立に関する労働者調査」（厚生労働省委託事業）</a:t>
            </a:r>
            <a:r>
              <a:rPr lang="ja-JP" altLang="en-US" sz="1050" dirty="0"/>
              <a:t>」</a:t>
            </a:r>
            <a:endParaRPr lang="en-US" altLang="ja-JP" sz="1050" dirty="0"/>
          </a:p>
          <a:p>
            <a:r>
              <a:rPr lang="ja-JP" altLang="en-US" sz="1050" dirty="0"/>
              <a:t>（</a:t>
            </a:r>
            <a:r>
              <a:rPr lang="ja-JP" altLang="ja-JP" sz="1050" dirty="0"/>
              <a:t>平成</a:t>
            </a:r>
            <a:r>
              <a:rPr lang="en-US" altLang="ja-JP" sz="1050" dirty="0"/>
              <a:t>25</a:t>
            </a:r>
            <a:r>
              <a:rPr lang="ja-JP" altLang="ja-JP" sz="1050" dirty="0"/>
              <a:t>年</a:t>
            </a:r>
            <a:r>
              <a:rPr lang="en-US" altLang="ja-JP" sz="1050" dirty="0"/>
              <a:t>1</a:t>
            </a:r>
            <a:r>
              <a:rPr lang="ja-JP" altLang="ja-JP" sz="1050" dirty="0"/>
              <a:t>月実施</a:t>
            </a:r>
            <a:r>
              <a:rPr lang="ja-JP" altLang="en-US" sz="1050" dirty="0"/>
              <a:t>）より作成</a:t>
            </a:r>
            <a:endParaRPr kumimoji="1" lang="ja-JP" altLang="en-US" sz="1050" dirty="0"/>
          </a:p>
        </p:txBody>
      </p:sp>
      <p:sp>
        <p:nvSpPr>
          <p:cNvPr id="3" name="正方形/長方形 2">
            <a:extLst>
              <a:ext uri="{FF2B5EF4-FFF2-40B4-BE49-F238E27FC236}">
                <a16:creationId xmlns:a16="http://schemas.microsoft.com/office/drawing/2014/main" id="{0AFD3BC1-B450-45C1-A777-6349B2E45061}"/>
              </a:ext>
            </a:extLst>
          </p:cNvPr>
          <p:cNvSpPr/>
          <p:nvPr/>
        </p:nvSpPr>
        <p:spPr>
          <a:xfrm>
            <a:off x="1043608" y="2132856"/>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8</a:t>
            </a:r>
            <a:r>
              <a:rPr lang="ja-JP" altLang="en-US" dirty="0">
                <a:solidFill>
                  <a:sysClr val="windowText" lastClr="000000"/>
                </a:solidFill>
              </a:rPr>
              <a:t>　仕事と介護の両立に関する不安</a:t>
            </a:r>
            <a:r>
              <a:rPr lang="en-US" altLang="ja-JP" dirty="0">
                <a:solidFill>
                  <a:sysClr val="windowText" lastClr="000000"/>
                </a:solidFill>
              </a:rPr>
              <a:t>【</a:t>
            </a:r>
            <a:r>
              <a:rPr lang="ja-JP" altLang="en-US" dirty="0">
                <a:solidFill>
                  <a:sysClr val="windowText" lastClr="000000"/>
                </a:solidFill>
              </a:rPr>
              <a:t>就労者</a:t>
            </a:r>
            <a:r>
              <a:rPr lang="en-US" altLang="ja-JP" dirty="0">
                <a:solidFill>
                  <a:sysClr val="windowText" lastClr="000000"/>
                </a:solidFill>
              </a:rPr>
              <a:t>】</a:t>
            </a:r>
            <a:r>
              <a:rPr lang="ja-JP" altLang="en-US" dirty="0">
                <a:solidFill>
                  <a:sysClr val="windowText" lastClr="000000"/>
                </a:solidFill>
              </a:rPr>
              <a:t>：単数回答</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a:cxnSpLocks/>
          </p:cNvCxnSpPr>
          <p:nvPr/>
        </p:nvCxnSpPr>
        <p:spPr>
          <a:xfrm>
            <a:off x="1907704" y="2531120"/>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ED3380EF-ADE3-49FC-A3ED-C4EB63324299}"/>
              </a:ext>
            </a:extLst>
          </p:cNvPr>
          <p:cNvSpPr>
            <a:spLocks noGrp="1"/>
          </p:cNvSpPr>
          <p:nvPr>
            <p:ph type="sldNum" sz="quarter" idx="12"/>
          </p:nvPr>
        </p:nvSpPr>
        <p:spPr/>
        <p:txBody>
          <a:bodyPr/>
          <a:lstStyle/>
          <a:p>
            <a:fld id="{FE796E2C-70C8-4284-8429-28CFC884DB28}" type="slidenum">
              <a:rPr lang="en-US" altLang="ja-JP" smtClean="0"/>
              <a:pPr/>
              <a:t>12</a:t>
            </a:fld>
            <a:endParaRPr lang="en-US" altLang="ja-JP"/>
          </a:p>
        </p:txBody>
      </p:sp>
      <p:pic>
        <p:nvPicPr>
          <p:cNvPr id="5" name="図 4">
            <a:extLst>
              <a:ext uri="{FF2B5EF4-FFF2-40B4-BE49-F238E27FC236}">
                <a16:creationId xmlns:a16="http://schemas.microsoft.com/office/drawing/2014/main" id="{021A9A47-E361-4B7A-870E-665643BCAA9A}"/>
              </a:ext>
            </a:extLst>
          </p:cNvPr>
          <p:cNvPicPr>
            <a:picLocks noChangeAspect="1"/>
          </p:cNvPicPr>
          <p:nvPr/>
        </p:nvPicPr>
        <p:blipFill>
          <a:blip r:embed="rId3"/>
          <a:stretch>
            <a:fillRect/>
          </a:stretch>
        </p:blipFill>
        <p:spPr>
          <a:xfrm>
            <a:off x="827584" y="2708920"/>
            <a:ext cx="8352830" cy="2646606"/>
          </a:xfrm>
          <a:prstGeom prst="rect">
            <a:avLst/>
          </a:prstGeom>
        </p:spPr>
      </p:pic>
    </p:spTree>
    <p:extLst>
      <p:ext uri="{BB962C8B-B14F-4D97-AF65-F5344CB8AC3E}">
        <p14:creationId xmlns:p14="http://schemas.microsoft.com/office/powerpoint/2010/main" val="255255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3200" dirty="0">
                <a:latin typeface="UD Digi Kyokasho NK-B" panose="02020700000000000000" pitchFamily="18" charset="-128"/>
                <a:ea typeface="UD Digi Kyokasho NK-B" panose="02020700000000000000" pitchFamily="18" charset="-128"/>
              </a:rPr>
              <a:t>2.</a:t>
            </a:r>
            <a:r>
              <a:rPr lang="ja-JP" altLang="en-US" sz="3200" dirty="0">
                <a:latin typeface="UD Digi Kyokasho NK-B" panose="02020700000000000000" pitchFamily="18" charset="-128"/>
                <a:ea typeface="UD Digi Kyokasho NK-B" panose="02020700000000000000" pitchFamily="18" charset="-128"/>
              </a:rPr>
              <a:t>介護を理由とする離職者の状況</a:t>
            </a:r>
            <a:endParaRPr lang="ja-JP" altLang="ja-JP" sz="32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p:txBody>
          <a:bodyPr/>
          <a:lstStyle/>
          <a:p>
            <a:pPr marL="0" indent="0">
              <a:buNone/>
            </a:pPr>
            <a:r>
              <a:rPr lang="ja-JP" altLang="en-US" sz="2800" dirty="0">
                <a:latin typeface="UD Digi Kyokasho NK-B" panose="02020700000000000000" pitchFamily="18" charset="-128"/>
                <a:ea typeface="UD Digi Kyokasho NK-B" panose="02020700000000000000" pitchFamily="18" charset="-128"/>
              </a:rPr>
              <a:t>要点</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１年間に介護・看護のために離職した人数は約</a:t>
            </a:r>
            <a:r>
              <a:rPr lang="en-US" altLang="ja-JP" sz="2800" dirty="0">
                <a:latin typeface="UD Digi Kyokasho NK-B" panose="02020700000000000000" pitchFamily="18" charset="-128"/>
                <a:ea typeface="UD Digi Kyokasho NK-B" panose="02020700000000000000" pitchFamily="18" charset="-128"/>
              </a:rPr>
              <a:t>10</a:t>
            </a:r>
            <a:r>
              <a:rPr lang="ja-JP" altLang="en-US" sz="2800" dirty="0">
                <a:latin typeface="UD Digi Kyokasho NK-B" panose="02020700000000000000" pitchFamily="18" charset="-128"/>
                <a:ea typeface="UD Digi Kyokasho NK-B" panose="02020700000000000000" pitchFamily="18" charset="-128"/>
              </a:rPr>
              <a:t>万人と横ばいで推移。</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一方で、</a:t>
            </a:r>
            <a:r>
              <a:rPr lang="ja-JP" altLang="en-US" sz="2800" dirty="0">
                <a:solidFill>
                  <a:srgbClr val="FF0000"/>
                </a:solidFill>
                <a:latin typeface="UD Digi Kyokasho NK-B" panose="02020700000000000000" pitchFamily="18" charset="-128"/>
                <a:ea typeface="UD Digi Kyokasho NK-B" panose="02020700000000000000" pitchFamily="18" charset="-128"/>
              </a:rPr>
              <a:t>介護を機に離職した人の、離職後の介護負担感は増加する傾向</a:t>
            </a:r>
            <a:r>
              <a:rPr lang="ja-JP" altLang="en-US" sz="2800" dirty="0">
                <a:latin typeface="UD Digi Kyokasho NK-B" panose="02020700000000000000" pitchFamily="18" charset="-128"/>
                <a:ea typeface="UD Digi Kyokasho NK-B" panose="02020700000000000000" pitchFamily="18" charset="-128"/>
              </a:rPr>
              <a:t>にある。</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また、離職後に就職活動を行っても、</a:t>
            </a:r>
            <a:r>
              <a:rPr lang="ja-JP" altLang="en-US" sz="2800" dirty="0">
                <a:solidFill>
                  <a:srgbClr val="FF0000"/>
                </a:solidFill>
                <a:latin typeface="UD Digi Kyokasho NK-B" panose="02020700000000000000" pitchFamily="18" charset="-128"/>
                <a:ea typeface="UD Digi Kyokasho NK-B" panose="02020700000000000000" pitchFamily="18" charset="-128"/>
              </a:rPr>
              <a:t>再就職は容易ではない</a:t>
            </a:r>
            <a:r>
              <a:rPr lang="ja-JP" altLang="en-US" sz="2800" dirty="0">
                <a:latin typeface="UD Digi Kyokasho NK-B" panose="02020700000000000000" pitchFamily="18" charset="-128"/>
                <a:ea typeface="UD Digi Kyokasho NK-B" panose="02020700000000000000" pitchFamily="18" charset="-128"/>
              </a:rPr>
              <a:t>状況にある。</a:t>
            </a: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178AD04E-CFA5-4CEE-99D6-149A0180D0F4}"/>
              </a:ext>
            </a:extLst>
          </p:cNvPr>
          <p:cNvSpPr>
            <a:spLocks noGrp="1"/>
          </p:cNvSpPr>
          <p:nvPr>
            <p:ph type="sldNum" sz="quarter" idx="12"/>
          </p:nvPr>
        </p:nvSpPr>
        <p:spPr/>
        <p:txBody>
          <a:bodyPr/>
          <a:lstStyle/>
          <a:p>
            <a:fld id="{FE796E2C-70C8-4284-8429-28CFC884DB28}" type="slidenum">
              <a:rPr lang="en-US" altLang="ja-JP" smtClean="0"/>
              <a:pPr/>
              <a:t>13</a:t>
            </a:fld>
            <a:endParaRPr lang="en-US" altLang="ja-JP"/>
          </a:p>
        </p:txBody>
      </p:sp>
    </p:spTree>
    <p:extLst>
      <p:ext uri="{BB962C8B-B14F-4D97-AF65-F5344CB8AC3E}">
        <p14:creationId xmlns:p14="http://schemas.microsoft.com/office/powerpoint/2010/main" val="349380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2-1.</a:t>
            </a:r>
            <a:r>
              <a:rPr lang="ja-JP" altLang="en-US" sz="2800" dirty="0">
                <a:latin typeface="UD Digi Kyokasho NK-B" panose="02020700000000000000" pitchFamily="18" charset="-128"/>
                <a:ea typeface="UD Digi Kyokasho NK-B" panose="02020700000000000000" pitchFamily="18" charset="-128"/>
              </a:rPr>
              <a:t>介護を理由とする離職者数の推移</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介護・看護のために過去１年間に前職を離職した人数は約</a:t>
            </a:r>
            <a:r>
              <a:rPr lang="en-US" altLang="ja-JP" sz="2800" dirty="0">
                <a:latin typeface="UD Digi Kyokasho NK-B" panose="02020700000000000000" pitchFamily="18" charset="-128"/>
                <a:ea typeface="UD Digi Kyokasho NK-B" panose="02020700000000000000" pitchFamily="18" charset="-128"/>
              </a:rPr>
              <a:t>10</a:t>
            </a:r>
            <a:r>
              <a:rPr lang="ja-JP" altLang="en-US" sz="2800" dirty="0">
                <a:latin typeface="UD Digi Kyokasho NK-B" panose="02020700000000000000" pitchFamily="18" charset="-128"/>
                <a:ea typeface="UD Digi Kyokasho NK-B" panose="02020700000000000000" pitchFamily="18" charset="-128"/>
              </a:rPr>
              <a:t>万人と、５年前と同程度である。</a:t>
            </a:r>
            <a:endParaRPr lang="en-US" altLang="ja-JP" sz="2800" dirty="0">
              <a:latin typeface="UD Digi Kyokasho NK-B" panose="02020700000000000000" pitchFamily="18" charset="-128"/>
              <a:ea typeface="UD Digi Kyokasho NK-B" panose="02020700000000000000" pitchFamily="18" charset="-128"/>
            </a:endParaRPr>
          </a:p>
        </p:txBody>
      </p:sp>
      <p:sp>
        <p:nvSpPr>
          <p:cNvPr id="3" name="正方形/長方形 2">
            <a:extLst>
              <a:ext uri="{FF2B5EF4-FFF2-40B4-BE49-F238E27FC236}">
                <a16:creationId xmlns:a16="http://schemas.microsoft.com/office/drawing/2014/main" id="{0AFD3BC1-B450-45C1-A777-6349B2E45061}"/>
              </a:ext>
            </a:extLst>
          </p:cNvPr>
          <p:cNvSpPr/>
          <p:nvPr/>
        </p:nvSpPr>
        <p:spPr>
          <a:xfrm>
            <a:off x="1043608" y="2132856"/>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9</a:t>
            </a:r>
            <a:r>
              <a:rPr lang="ja-JP" altLang="en-US" dirty="0">
                <a:solidFill>
                  <a:sysClr val="windowText" lastClr="000000"/>
                </a:solidFill>
              </a:rPr>
              <a:t>　介護・看護のために過去１年間に前職を離職した人数の推移</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2531120"/>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8B11A0B0-655D-4A09-8D58-A57AB0632E9A}"/>
              </a:ext>
            </a:extLst>
          </p:cNvPr>
          <p:cNvSpPr txBox="1"/>
          <p:nvPr/>
        </p:nvSpPr>
        <p:spPr>
          <a:xfrm>
            <a:off x="5436096" y="6343104"/>
            <a:ext cx="3151634" cy="415498"/>
          </a:xfrm>
          <a:prstGeom prst="rect">
            <a:avLst/>
          </a:prstGeom>
          <a:noFill/>
        </p:spPr>
        <p:txBody>
          <a:bodyPr wrap="square" rtlCol="0">
            <a:spAutoFit/>
          </a:bodyPr>
          <a:lstStyle/>
          <a:p>
            <a:r>
              <a:rPr kumimoji="1" lang="ja-JP" altLang="en-US" sz="1050" dirty="0"/>
              <a:t>（</a:t>
            </a:r>
            <a:r>
              <a:rPr lang="ja-JP" altLang="en-US" sz="1050" dirty="0"/>
              <a:t>出所）</a:t>
            </a:r>
            <a:r>
              <a:rPr lang="zh-TW" altLang="en-US" sz="1050" dirty="0"/>
              <a:t>総務省統計局「平成</a:t>
            </a:r>
            <a:r>
              <a:rPr lang="en-US" altLang="zh-TW" sz="1050" dirty="0"/>
              <a:t>29</a:t>
            </a:r>
            <a:r>
              <a:rPr lang="zh-TW" altLang="en-US" sz="1050" dirty="0"/>
              <a:t>年就業構造基本調査」</a:t>
            </a:r>
            <a:r>
              <a:rPr lang="ja-JP" altLang="en-US" sz="1050" dirty="0"/>
              <a:t>より作成</a:t>
            </a:r>
            <a:endParaRPr kumimoji="1" lang="ja-JP" altLang="en-US" sz="1050" dirty="0"/>
          </a:p>
        </p:txBody>
      </p:sp>
      <p:sp>
        <p:nvSpPr>
          <p:cNvPr id="2" name="スライド番号プレースホルダー 1">
            <a:extLst>
              <a:ext uri="{FF2B5EF4-FFF2-40B4-BE49-F238E27FC236}">
                <a16:creationId xmlns:a16="http://schemas.microsoft.com/office/drawing/2014/main" id="{45067368-0A6B-4E6C-99CB-322F424EA2DE}"/>
              </a:ext>
            </a:extLst>
          </p:cNvPr>
          <p:cNvSpPr>
            <a:spLocks noGrp="1"/>
          </p:cNvSpPr>
          <p:nvPr>
            <p:ph type="sldNum" sz="quarter" idx="12"/>
          </p:nvPr>
        </p:nvSpPr>
        <p:spPr/>
        <p:txBody>
          <a:bodyPr/>
          <a:lstStyle/>
          <a:p>
            <a:fld id="{FE796E2C-70C8-4284-8429-28CFC884DB28}" type="slidenum">
              <a:rPr lang="en-US" altLang="ja-JP" smtClean="0"/>
              <a:pPr/>
              <a:t>14</a:t>
            </a:fld>
            <a:endParaRPr lang="en-US" altLang="ja-JP"/>
          </a:p>
        </p:txBody>
      </p:sp>
      <p:pic>
        <p:nvPicPr>
          <p:cNvPr id="5" name="図 4">
            <a:extLst>
              <a:ext uri="{FF2B5EF4-FFF2-40B4-BE49-F238E27FC236}">
                <a16:creationId xmlns:a16="http://schemas.microsoft.com/office/drawing/2014/main" id="{89A13646-6643-4A6C-8F67-0944E4B97114}"/>
              </a:ext>
            </a:extLst>
          </p:cNvPr>
          <p:cNvPicPr>
            <a:picLocks noChangeAspect="1"/>
          </p:cNvPicPr>
          <p:nvPr/>
        </p:nvPicPr>
        <p:blipFill>
          <a:blip r:embed="rId3"/>
          <a:stretch>
            <a:fillRect/>
          </a:stretch>
        </p:blipFill>
        <p:spPr>
          <a:xfrm>
            <a:off x="2043915" y="2642059"/>
            <a:ext cx="5976663" cy="3641629"/>
          </a:xfrm>
          <a:prstGeom prst="rect">
            <a:avLst/>
          </a:prstGeom>
        </p:spPr>
      </p:pic>
    </p:spTree>
    <p:extLst>
      <p:ext uri="{BB962C8B-B14F-4D97-AF65-F5344CB8AC3E}">
        <p14:creationId xmlns:p14="http://schemas.microsoft.com/office/powerpoint/2010/main" val="104095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9E200F5-868F-4F72-A088-DD20CF6CD8F5}"/>
              </a:ext>
            </a:extLst>
          </p:cNvPr>
          <p:cNvPicPr>
            <a:picLocks noChangeAspect="1"/>
          </p:cNvPicPr>
          <p:nvPr/>
        </p:nvPicPr>
        <p:blipFill>
          <a:blip r:embed="rId3"/>
          <a:stretch>
            <a:fillRect/>
          </a:stretch>
        </p:blipFill>
        <p:spPr>
          <a:xfrm>
            <a:off x="1548511" y="2909028"/>
            <a:ext cx="6466777" cy="3210281"/>
          </a:xfrm>
          <a:prstGeom prst="rect">
            <a:avLst/>
          </a:prstGeom>
        </p:spPr>
      </p:pic>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2-2.</a:t>
            </a:r>
            <a:r>
              <a:rPr lang="ja-JP" altLang="en-US" sz="2800" dirty="0">
                <a:latin typeface="UD Digi Kyokasho NK-B" panose="02020700000000000000" pitchFamily="18" charset="-128"/>
                <a:ea typeface="UD Digi Kyokasho NK-B" panose="02020700000000000000" pitchFamily="18" charset="-128"/>
              </a:rPr>
              <a:t>離職後の介護負担の変化</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介護を機に離職した人の、離職後の精神面、</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肉体面、経済面の負担感はいずれも増している。</a:t>
            </a:r>
            <a:endParaRPr lang="en-US" altLang="ja-JP" sz="2800" dirty="0">
              <a:latin typeface="UD Digi Kyokasho NK-B" panose="02020700000000000000" pitchFamily="18" charset="-128"/>
              <a:ea typeface="UD Digi Kyokasho NK-B" panose="02020700000000000000" pitchFamily="18" charset="-128"/>
            </a:endParaRPr>
          </a:p>
        </p:txBody>
      </p:sp>
      <p:sp>
        <p:nvSpPr>
          <p:cNvPr id="3" name="正方形/長方形 2">
            <a:extLst>
              <a:ext uri="{FF2B5EF4-FFF2-40B4-BE49-F238E27FC236}">
                <a16:creationId xmlns:a16="http://schemas.microsoft.com/office/drawing/2014/main" id="{0AFD3BC1-B450-45C1-A777-6349B2E45061}"/>
              </a:ext>
            </a:extLst>
          </p:cNvPr>
          <p:cNvSpPr/>
          <p:nvPr/>
        </p:nvSpPr>
        <p:spPr>
          <a:xfrm>
            <a:off x="1000881" y="2319285"/>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10</a:t>
            </a:r>
            <a:r>
              <a:rPr lang="ja-JP" altLang="en-US" dirty="0">
                <a:solidFill>
                  <a:sysClr val="windowText" lastClr="000000"/>
                </a:solidFill>
              </a:rPr>
              <a:t>　「手助・介護」を機に仕事を辞めた後の自身の変化：単数回答</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793567" y="2765485"/>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B91ABA5D-EB0D-43BD-B32C-AC0C830311D5}"/>
              </a:ext>
            </a:extLst>
          </p:cNvPr>
          <p:cNvSpPr/>
          <p:nvPr/>
        </p:nvSpPr>
        <p:spPr>
          <a:xfrm>
            <a:off x="1548511" y="5733256"/>
            <a:ext cx="2447425" cy="288032"/>
          </a:xfrm>
          <a:prstGeom prst="roundRect">
            <a:avLst/>
          </a:prstGeom>
          <a:noFill/>
          <a:ln w="38100">
            <a:solidFill>
              <a:srgbClr val="E60000"/>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a:solidFill>
                <a:srgbClr val="000000"/>
              </a:solidFill>
              <a:latin typeface="Arial" panose="020B0604020202020204" pitchFamily="34" charset="0"/>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9A7EAF76-007C-496E-BDE5-43C009898C46}"/>
              </a:ext>
            </a:extLst>
          </p:cNvPr>
          <p:cNvSpPr>
            <a:spLocks noGrp="1"/>
          </p:cNvSpPr>
          <p:nvPr>
            <p:ph type="sldNum" sz="quarter" idx="12"/>
          </p:nvPr>
        </p:nvSpPr>
        <p:spPr/>
        <p:txBody>
          <a:bodyPr/>
          <a:lstStyle/>
          <a:p>
            <a:fld id="{FE796E2C-70C8-4284-8429-28CFC884DB28}" type="slidenum">
              <a:rPr lang="en-US" altLang="ja-JP" smtClean="0"/>
              <a:pPr/>
              <a:t>15</a:t>
            </a:fld>
            <a:endParaRPr lang="en-US" altLang="ja-JP"/>
          </a:p>
        </p:txBody>
      </p:sp>
      <p:sp>
        <p:nvSpPr>
          <p:cNvPr id="15" name="テキスト ボックス 14">
            <a:extLst>
              <a:ext uri="{FF2B5EF4-FFF2-40B4-BE49-F238E27FC236}">
                <a16:creationId xmlns:a16="http://schemas.microsoft.com/office/drawing/2014/main" id="{E97FA48B-123E-453E-8539-E2555B9B0D91}"/>
              </a:ext>
            </a:extLst>
          </p:cNvPr>
          <p:cNvSpPr txBox="1"/>
          <p:nvPr/>
        </p:nvSpPr>
        <p:spPr>
          <a:xfrm>
            <a:off x="1000881" y="6236454"/>
            <a:ext cx="8035900" cy="415498"/>
          </a:xfrm>
          <a:prstGeom prst="rect">
            <a:avLst/>
          </a:prstGeom>
          <a:noFill/>
        </p:spPr>
        <p:txBody>
          <a:bodyPr wrap="square" rtlCol="0">
            <a:spAutoFit/>
          </a:bodyPr>
          <a:lstStyle/>
          <a:p>
            <a:r>
              <a:rPr kumimoji="1" lang="ja-JP" altLang="en-US" sz="1050" dirty="0"/>
              <a:t>（</a:t>
            </a:r>
            <a:r>
              <a:rPr lang="ja-JP" altLang="en-US" sz="1050" dirty="0"/>
              <a:t>出所）</a:t>
            </a:r>
            <a:r>
              <a:rPr lang="ja-JP" altLang="ja-JP" sz="1050" dirty="0"/>
              <a:t>三菱</a:t>
            </a:r>
            <a:r>
              <a:rPr lang="en-US" altLang="ja-JP" sz="1050" dirty="0"/>
              <a:t>UFJ</a:t>
            </a:r>
            <a:r>
              <a:rPr lang="ja-JP" altLang="en-US" sz="1050" dirty="0"/>
              <a:t>リサーチ＆コンサルティング</a:t>
            </a:r>
            <a:r>
              <a:rPr lang="ja-JP" altLang="ja-JP" sz="1050" dirty="0"/>
              <a:t>「仕事と介護の両立</a:t>
            </a:r>
            <a:r>
              <a:rPr lang="ja-JP" altLang="en-US" sz="1050" dirty="0"/>
              <a:t>等</a:t>
            </a:r>
            <a:r>
              <a:rPr lang="ja-JP" altLang="ja-JP" sz="1050" dirty="0"/>
              <a:t>に関する</a:t>
            </a:r>
            <a:r>
              <a:rPr lang="ja-JP" altLang="en-US" sz="1050" dirty="0"/>
              <a:t>実態把握のための調査研究事業</a:t>
            </a:r>
            <a:r>
              <a:rPr lang="ja-JP" altLang="ja-JP" sz="1050" dirty="0"/>
              <a:t>」（厚生労働省委託事業）</a:t>
            </a:r>
            <a:br>
              <a:rPr lang="en-US" altLang="ja-JP" sz="1050" dirty="0"/>
            </a:br>
            <a:r>
              <a:rPr lang="ja-JP" altLang="en-US" sz="1050" dirty="0"/>
              <a:t>　　　　　令和４年３月より作成</a:t>
            </a:r>
            <a:endParaRPr kumimoji="1" lang="ja-JP" altLang="en-US" sz="1050" dirty="0"/>
          </a:p>
        </p:txBody>
      </p:sp>
      <p:sp>
        <p:nvSpPr>
          <p:cNvPr id="20" name="四角形: 角を丸くする 19">
            <a:extLst>
              <a:ext uri="{FF2B5EF4-FFF2-40B4-BE49-F238E27FC236}">
                <a16:creationId xmlns:a16="http://schemas.microsoft.com/office/drawing/2014/main" id="{AD82C3DD-4D5D-427F-A1DF-2DD24E780B67}"/>
              </a:ext>
            </a:extLst>
          </p:cNvPr>
          <p:cNvSpPr/>
          <p:nvPr/>
        </p:nvSpPr>
        <p:spPr>
          <a:xfrm>
            <a:off x="2195736" y="4941168"/>
            <a:ext cx="3744416" cy="504367"/>
          </a:xfrm>
          <a:prstGeom prst="roundRect">
            <a:avLst/>
          </a:prstGeom>
          <a:noFill/>
          <a:ln w="38100">
            <a:solidFill>
              <a:srgbClr val="E60000"/>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a:solidFill>
                <a:srgbClr val="000000"/>
              </a:solidFill>
              <a:latin typeface="Arial" panose="020B0604020202020204" pitchFamily="34" charset="0"/>
              <a:ea typeface="ＭＳ Ｐゴシック" panose="020B0600070205080204" pitchFamily="50" charset="-128"/>
            </a:endParaRPr>
          </a:p>
        </p:txBody>
      </p:sp>
      <p:sp>
        <p:nvSpPr>
          <p:cNvPr id="19" name="四角形: 角を丸くする 18">
            <a:extLst>
              <a:ext uri="{FF2B5EF4-FFF2-40B4-BE49-F238E27FC236}">
                <a16:creationId xmlns:a16="http://schemas.microsoft.com/office/drawing/2014/main" id="{4CC90D27-7EC6-4E87-BEB9-B81FEB93D837}"/>
              </a:ext>
            </a:extLst>
          </p:cNvPr>
          <p:cNvSpPr/>
          <p:nvPr/>
        </p:nvSpPr>
        <p:spPr>
          <a:xfrm>
            <a:off x="2213484" y="4148769"/>
            <a:ext cx="3510644" cy="504367"/>
          </a:xfrm>
          <a:prstGeom prst="roundRect">
            <a:avLst/>
          </a:prstGeom>
          <a:noFill/>
          <a:ln w="38100">
            <a:solidFill>
              <a:srgbClr val="E60000"/>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a:solidFill>
                <a:srgbClr val="000000"/>
              </a:solidFill>
              <a:latin typeface="Arial" panose="020B0604020202020204" pitchFamily="34" charset="0"/>
              <a:ea typeface="ＭＳ Ｐゴシック" panose="020B0600070205080204" pitchFamily="50" charset="-128"/>
            </a:endParaRPr>
          </a:p>
        </p:txBody>
      </p:sp>
      <p:sp>
        <p:nvSpPr>
          <p:cNvPr id="16" name="四角形: 角を丸くする 15">
            <a:extLst>
              <a:ext uri="{FF2B5EF4-FFF2-40B4-BE49-F238E27FC236}">
                <a16:creationId xmlns:a16="http://schemas.microsoft.com/office/drawing/2014/main" id="{15DC1AA9-BEDB-4C16-9B85-E311F687E04D}"/>
              </a:ext>
            </a:extLst>
          </p:cNvPr>
          <p:cNvSpPr/>
          <p:nvPr/>
        </p:nvSpPr>
        <p:spPr>
          <a:xfrm>
            <a:off x="2213484" y="3356681"/>
            <a:ext cx="3654660" cy="531045"/>
          </a:xfrm>
          <a:prstGeom prst="roundRect">
            <a:avLst/>
          </a:prstGeom>
          <a:noFill/>
          <a:ln w="38100">
            <a:solidFill>
              <a:srgbClr val="E60000"/>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88687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2-3.</a:t>
            </a:r>
            <a:r>
              <a:rPr lang="ja-JP" altLang="en-US" sz="2800" dirty="0">
                <a:latin typeface="UD Digi Kyokasho NK-B" panose="02020700000000000000" pitchFamily="18" charset="-128"/>
                <a:ea typeface="UD Digi Kyokasho NK-B" panose="02020700000000000000" pitchFamily="18" charset="-128"/>
              </a:rPr>
              <a:t>離職後の再就職の状況</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就職活動を行った離職者のうち、</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再就職できた人は半数未満となっている。</a:t>
            </a:r>
            <a:endParaRPr lang="en-US"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8B11A0B0-655D-4A09-8D58-A57AB0632E9A}"/>
              </a:ext>
            </a:extLst>
          </p:cNvPr>
          <p:cNvSpPr txBox="1"/>
          <p:nvPr/>
        </p:nvSpPr>
        <p:spPr>
          <a:xfrm>
            <a:off x="6527278" y="6093296"/>
            <a:ext cx="2547790" cy="577081"/>
          </a:xfrm>
          <a:prstGeom prst="rect">
            <a:avLst/>
          </a:prstGeom>
          <a:noFill/>
        </p:spPr>
        <p:txBody>
          <a:bodyPr wrap="square" rtlCol="0">
            <a:spAutoFit/>
          </a:bodyPr>
          <a:lstStyle/>
          <a:p>
            <a:r>
              <a:rPr kumimoji="1" lang="ja-JP" altLang="en-US" sz="1050" dirty="0"/>
              <a:t>（</a:t>
            </a:r>
            <a:r>
              <a:rPr lang="ja-JP" altLang="en-US" sz="1050" dirty="0"/>
              <a:t>出所）総務省「介護施策に関する行政評価・監視　結果報告書」平成</a:t>
            </a:r>
            <a:r>
              <a:rPr lang="en-US" altLang="ja-JP" sz="1050" dirty="0"/>
              <a:t>30</a:t>
            </a:r>
            <a:r>
              <a:rPr lang="ja-JP" altLang="en-US" sz="1050" dirty="0"/>
              <a:t>年</a:t>
            </a:r>
            <a:r>
              <a:rPr lang="en-US" altLang="ja-JP" sz="1050" dirty="0"/>
              <a:t>6</a:t>
            </a:r>
            <a:r>
              <a:rPr lang="ja-JP" altLang="en-US" sz="1050" dirty="0"/>
              <a:t>月　より作成</a:t>
            </a:r>
            <a:endParaRPr kumimoji="1" lang="ja-JP" altLang="en-US" sz="1050" dirty="0"/>
          </a:p>
        </p:txBody>
      </p:sp>
      <p:sp>
        <p:nvSpPr>
          <p:cNvPr id="3" name="正方形/長方形 2">
            <a:extLst>
              <a:ext uri="{FF2B5EF4-FFF2-40B4-BE49-F238E27FC236}">
                <a16:creationId xmlns:a16="http://schemas.microsoft.com/office/drawing/2014/main" id="{0AFD3BC1-B450-45C1-A777-6349B2E45061}"/>
              </a:ext>
            </a:extLst>
          </p:cNvPr>
          <p:cNvSpPr/>
          <p:nvPr/>
        </p:nvSpPr>
        <p:spPr>
          <a:xfrm>
            <a:off x="1043608" y="2382664"/>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11</a:t>
            </a:r>
            <a:r>
              <a:rPr lang="ja-JP" altLang="en-US" dirty="0">
                <a:solidFill>
                  <a:sysClr val="windowText" lastClr="000000"/>
                </a:solidFill>
              </a:rPr>
              <a:t>　介護離職時に仕事の継続希望のあった者のうち</a:t>
            </a:r>
            <a:endParaRPr lang="en-US" altLang="ja-JP" dirty="0">
              <a:solidFill>
                <a:sysClr val="windowText" lastClr="000000"/>
              </a:solidFill>
            </a:endParaRPr>
          </a:p>
          <a:p>
            <a:pPr algn="ctr"/>
            <a:r>
              <a:rPr lang="ja-JP" altLang="en-US" dirty="0">
                <a:solidFill>
                  <a:sysClr val="windowText" lastClr="000000"/>
                </a:solidFill>
              </a:rPr>
              <a:t>就職活動を行った者における再就職状況：単数回答</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2891160"/>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8E5DC3E3-887D-4306-A16E-610EC806C633}"/>
              </a:ext>
            </a:extLst>
          </p:cNvPr>
          <p:cNvPicPr>
            <a:picLocks noChangeAspect="1"/>
          </p:cNvPicPr>
          <p:nvPr/>
        </p:nvPicPr>
        <p:blipFill>
          <a:blip r:embed="rId3"/>
          <a:stretch>
            <a:fillRect/>
          </a:stretch>
        </p:blipFill>
        <p:spPr>
          <a:xfrm>
            <a:off x="1403648" y="3052316"/>
            <a:ext cx="4743001" cy="2841600"/>
          </a:xfrm>
          <a:prstGeom prst="rect">
            <a:avLst/>
          </a:prstGeom>
        </p:spPr>
      </p:pic>
      <p:sp>
        <p:nvSpPr>
          <p:cNvPr id="13" name="四角形: 角を丸くする 12">
            <a:extLst>
              <a:ext uri="{FF2B5EF4-FFF2-40B4-BE49-F238E27FC236}">
                <a16:creationId xmlns:a16="http://schemas.microsoft.com/office/drawing/2014/main" id="{17D039DD-CF89-4F64-B710-40FA76759343}"/>
              </a:ext>
            </a:extLst>
          </p:cNvPr>
          <p:cNvSpPr/>
          <p:nvPr/>
        </p:nvSpPr>
        <p:spPr>
          <a:xfrm>
            <a:off x="4211960" y="3573016"/>
            <a:ext cx="1934689" cy="1296144"/>
          </a:xfrm>
          <a:prstGeom prst="roundRect">
            <a:avLst/>
          </a:prstGeom>
          <a:noFill/>
          <a:ln w="38100">
            <a:solidFill>
              <a:srgbClr val="E60000"/>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a:solidFill>
                <a:srgbClr val="000000"/>
              </a:solidFill>
              <a:latin typeface="Arial" panose="020B0604020202020204" pitchFamily="34" charset="0"/>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8A2E2581-B97D-4545-89BF-26D568196108}"/>
              </a:ext>
            </a:extLst>
          </p:cNvPr>
          <p:cNvSpPr txBox="1"/>
          <p:nvPr/>
        </p:nvSpPr>
        <p:spPr>
          <a:xfrm>
            <a:off x="6227592" y="3759423"/>
            <a:ext cx="2479864" cy="923330"/>
          </a:xfrm>
          <a:prstGeom prst="rect">
            <a:avLst/>
          </a:prstGeom>
          <a:noFill/>
        </p:spPr>
        <p:txBody>
          <a:bodyPr wrap="square" rtlCol="0">
            <a:spAutoFit/>
          </a:bodyPr>
          <a:lstStyle/>
          <a:p>
            <a:r>
              <a:rPr kumimoji="1" lang="ja-JP" altLang="en-US" dirty="0">
                <a:latin typeface="UD Digi Kyokasho NK-B" panose="02020700000000000000" pitchFamily="18" charset="-128"/>
                <a:ea typeface="UD Digi Kyokasho NK-B" panose="02020700000000000000" pitchFamily="18" charset="-128"/>
              </a:rPr>
              <a:t>活動後に</a:t>
            </a:r>
            <a:endParaRPr kumimoji="1" lang="en-US" altLang="ja-JP" dirty="0">
              <a:latin typeface="UD Digi Kyokasho NK-B" panose="02020700000000000000" pitchFamily="18" charset="-128"/>
              <a:ea typeface="UD Digi Kyokasho NK-B" panose="02020700000000000000" pitchFamily="18" charset="-128"/>
            </a:endParaRPr>
          </a:p>
          <a:p>
            <a:r>
              <a:rPr kumimoji="1" lang="ja-JP" altLang="en-US" dirty="0">
                <a:latin typeface="UD Digi Kyokasho NK-B" panose="02020700000000000000" pitchFamily="18" charset="-128"/>
                <a:ea typeface="UD Digi Kyokasho NK-B" panose="02020700000000000000" pitchFamily="18" charset="-128"/>
              </a:rPr>
              <a:t>再就職できていない者</a:t>
            </a:r>
            <a:endParaRPr kumimoji="1" lang="en-US" altLang="ja-JP" dirty="0">
              <a:latin typeface="UD Digi Kyokasho NK-B" panose="02020700000000000000" pitchFamily="18" charset="-128"/>
              <a:ea typeface="UD Digi Kyokasho NK-B" panose="02020700000000000000" pitchFamily="18" charset="-128"/>
            </a:endParaRPr>
          </a:p>
          <a:p>
            <a:pPr algn="ctr"/>
            <a:r>
              <a:rPr lang="en-US" altLang="ja-JP" b="1" dirty="0">
                <a:solidFill>
                  <a:srgbClr val="FF0000"/>
                </a:solidFill>
                <a:latin typeface="UD Digi Kyokasho NK-B" panose="02020700000000000000" pitchFamily="18" charset="-128"/>
                <a:ea typeface="UD Digi Kyokasho NK-B" panose="02020700000000000000" pitchFamily="18" charset="-128"/>
              </a:rPr>
              <a:t>56.2%</a:t>
            </a:r>
            <a:endParaRPr kumimoji="1" lang="ja-JP" altLang="en-US" dirty="0">
              <a:latin typeface="UD Digi Kyokasho NK-B" panose="02020700000000000000" pitchFamily="18" charset="-128"/>
              <a:ea typeface="UD Digi Kyokasho NK-B" panose="02020700000000000000" pitchFamily="18" charset="-128"/>
            </a:endParaRPr>
          </a:p>
        </p:txBody>
      </p:sp>
      <p:sp>
        <p:nvSpPr>
          <p:cNvPr id="15" name="部分円 14">
            <a:extLst>
              <a:ext uri="{FF2B5EF4-FFF2-40B4-BE49-F238E27FC236}">
                <a16:creationId xmlns:a16="http://schemas.microsoft.com/office/drawing/2014/main" id="{F35C103C-10F0-4411-858F-52AFABAE09F9}"/>
              </a:ext>
            </a:extLst>
          </p:cNvPr>
          <p:cNvSpPr>
            <a:spLocks noChangeAspect="1"/>
          </p:cNvSpPr>
          <p:nvPr/>
        </p:nvSpPr>
        <p:spPr>
          <a:xfrm rot="16200000">
            <a:off x="1785334" y="3347599"/>
            <a:ext cx="2160000" cy="2160000"/>
          </a:xfrm>
          <a:prstGeom prst="pie">
            <a:avLst>
              <a:gd name="adj1" fmla="val 1405"/>
              <a:gd name="adj2" fmla="val 120355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1">
            <a:extLst>
              <a:ext uri="{FF2B5EF4-FFF2-40B4-BE49-F238E27FC236}">
                <a16:creationId xmlns:a16="http://schemas.microsoft.com/office/drawing/2014/main" id="{621DC47E-3778-4C2E-B98E-89DA3F1954D1}"/>
              </a:ext>
            </a:extLst>
          </p:cNvPr>
          <p:cNvSpPr>
            <a:spLocks noGrp="1"/>
          </p:cNvSpPr>
          <p:nvPr>
            <p:ph type="sldNum" sz="quarter" idx="12"/>
          </p:nvPr>
        </p:nvSpPr>
        <p:spPr/>
        <p:txBody>
          <a:bodyPr/>
          <a:lstStyle/>
          <a:p>
            <a:fld id="{FE796E2C-70C8-4284-8429-28CFC884DB28}" type="slidenum">
              <a:rPr lang="en-US" altLang="ja-JP" smtClean="0"/>
              <a:pPr/>
              <a:t>16</a:t>
            </a:fld>
            <a:endParaRPr lang="en-US" altLang="ja-JP"/>
          </a:p>
        </p:txBody>
      </p:sp>
    </p:spTree>
    <p:extLst>
      <p:ext uri="{BB962C8B-B14F-4D97-AF65-F5344CB8AC3E}">
        <p14:creationId xmlns:p14="http://schemas.microsoft.com/office/powerpoint/2010/main" val="237359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99592" y="222250"/>
            <a:ext cx="8172400" cy="868363"/>
          </a:xfrm>
        </p:spPr>
        <p:txBody>
          <a:bodyPr/>
          <a:lstStyle/>
          <a:p>
            <a:r>
              <a:rPr lang="en-US" altLang="ja-JP" sz="3200" dirty="0">
                <a:latin typeface="UD Digi Kyokasho NK-B" panose="02020700000000000000" pitchFamily="18" charset="-128"/>
                <a:ea typeface="UD Digi Kyokasho NK-B" panose="02020700000000000000" pitchFamily="18" charset="-128"/>
              </a:rPr>
              <a:t>3.</a:t>
            </a:r>
            <a:r>
              <a:rPr lang="ja-JP" altLang="en-US" sz="3200" dirty="0">
                <a:latin typeface="UD Digi Kyokasho NK-B" panose="02020700000000000000" pitchFamily="18" charset="-128"/>
                <a:ea typeface="UD Digi Kyokasho NK-B" panose="02020700000000000000" pitchFamily="18" charset="-128"/>
              </a:rPr>
              <a:t>両立支援制度と企業の取組状況</a:t>
            </a:r>
            <a:endParaRPr lang="ja-JP" altLang="ja-JP" sz="32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p:txBody>
          <a:bodyPr/>
          <a:lstStyle/>
          <a:p>
            <a:pPr marL="0" indent="0">
              <a:buNone/>
            </a:pPr>
            <a:r>
              <a:rPr lang="ja-JP" altLang="en-US" sz="2800" dirty="0">
                <a:latin typeface="UD Digi Kyokasho NK-B" panose="02020700000000000000" pitchFamily="18" charset="-128"/>
                <a:ea typeface="UD Digi Kyokasho NK-B" panose="02020700000000000000" pitchFamily="18" charset="-128"/>
              </a:rPr>
              <a:t>要点</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zh-TW" altLang="en-US" sz="2800" dirty="0">
                <a:latin typeface="UD Digi Kyokasho NK-B" panose="02020700000000000000" pitchFamily="18" charset="-128"/>
                <a:ea typeface="UD Digi Kyokasho NK-B" panose="02020700000000000000" pitchFamily="18" charset="-128"/>
              </a:rPr>
              <a:t>介護休業制度</a:t>
            </a:r>
            <a:r>
              <a:rPr lang="ja-JP" altLang="en-US" sz="2800" dirty="0">
                <a:latin typeface="UD Digi Kyokasho NK-B" panose="02020700000000000000" pitchFamily="18" charset="-128"/>
                <a:ea typeface="UD Digi Kyokasho NK-B" panose="02020700000000000000" pitchFamily="18" charset="-128"/>
              </a:rPr>
              <a:t>などの整備は進んでいるが、</a:t>
            </a:r>
            <a:r>
              <a:rPr lang="ja-JP" altLang="en-US" sz="2800" dirty="0">
                <a:solidFill>
                  <a:srgbClr val="FF0000"/>
                </a:solidFill>
                <a:latin typeface="UD Digi Kyokasho NK-B" panose="02020700000000000000" pitchFamily="18" charset="-128"/>
                <a:ea typeface="UD Digi Kyokasho NK-B" panose="02020700000000000000" pitchFamily="18" charset="-128"/>
              </a:rPr>
              <a:t>仕事と介護が両立できるように支援する取組を行っていない</a:t>
            </a:r>
            <a:r>
              <a:rPr lang="ja-JP" altLang="en-US" sz="2800" dirty="0">
                <a:latin typeface="UD Digi Kyokasho NK-B" panose="02020700000000000000" pitchFamily="18" charset="-128"/>
                <a:ea typeface="UD Digi Kyokasho NK-B" panose="02020700000000000000" pitchFamily="18" charset="-128"/>
              </a:rPr>
              <a:t>企業も少なくない。</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一方で、介護しながら働いている人の意識や、職場環境は変化している。</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仕事と介護の両立のためには、</a:t>
            </a:r>
            <a:r>
              <a:rPr lang="ja-JP" altLang="en-US" sz="2800" dirty="0">
                <a:solidFill>
                  <a:srgbClr val="FF0000"/>
                </a:solidFill>
                <a:latin typeface="UD Digi Kyokasho NK-B" panose="02020700000000000000" pitchFamily="18" charset="-128"/>
                <a:ea typeface="UD Digi Kyokasho NK-B" panose="02020700000000000000" pitchFamily="18" charset="-128"/>
              </a:rPr>
              <a:t>勤務先に介護をしていることを伝える</a:t>
            </a:r>
            <a:r>
              <a:rPr lang="ja-JP" altLang="en-US" sz="2800" dirty="0">
                <a:latin typeface="UD Digi Kyokasho NK-B" panose="02020700000000000000" pitchFamily="18" charset="-128"/>
                <a:ea typeface="UD Digi Kyokasho NK-B" panose="02020700000000000000" pitchFamily="18" charset="-128"/>
              </a:rPr>
              <a:t>ことが重要。</a:t>
            </a: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376B3281-822F-4079-9DA7-B3CBE86D49A5}"/>
              </a:ext>
            </a:extLst>
          </p:cNvPr>
          <p:cNvSpPr>
            <a:spLocks noGrp="1"/>
          </p:cNvSpPr>
          <p:nvPr>
            <p:ph type="sldNum" sz="quarter" idx="12"/>
          </p:nvPr>
        </p:nvSpPr>
        <p:spPr/>
        <p:txBody>
          <a:bodyPr/>
          <a:lstStyle/>
          <a:p>
            <a:fld id="{FE796E2C-70C8-4284-8429-28CFC884DB28}" type="slidenum">
              <a:rPr lang="en-US" altLang="ja-JP" smtClean="0"/>
              <a:pPr/>
              <a:t>17</a:t>
            </a:fld>
            <a:endParaRPr lang="en-US" altLang="ja-JP"/>
          </a:p>
        </p:txBody>
      </p:sp>
    </p:spTree>
    <p:extLst>
      <p:ext uri="{BB962C8B-B14F-4D97-AF65-F5344CB8AC3E}">
        <p14:creationId xmlns:p14="http://schemas.microsoft.com/office/powerpoint/2010/main" val="3341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E3F7C78-239D-4FFE-9F4D-E571967606FE}"/>
              </a:ext>
            </a:extLst>
          </p:cNvPr>
          <p:cNvSpPr txBox="1"/>
          <p:nvPr/>
        </p:nvSpPr>
        <p:spPr>
          <a:xfrm>
            <a:off x="896615" y="5690679"/>
            <a:ext cx="8172400" cy="923330"/>
          </a:xfrm>
          <a:prstGeom prst="rect">
            <a:avLst/>
          </a:prstGeom>
          <a:solidFill>
            <a:schemeClr val="bg1"/>
          </a:solidFill>
        </p:spPr>
        <p:txBody>
          <a:bodyPr wrap="square" rtlCol="0">
            <a:spAutoFit/>
          </a:bodyPr>
          <a:lstStyle/>
          <a:p>
            <a:pPr indent="-468000"/>
            <a:r>
              <a:rPr lang="en-US" altLang="ja-JP" sz="900" dirty="0"/>
              <a:t>※</a:t>
            </a:r>
            <a:r>
              <a:rPr lang="ja-JP" altLang="en-US" sz="900" dirty="0"/>
              <a:t>１ 要介護状態とは：介護保険制度の要介護状態区分が要介護２以上である場合のほか、介護保険制度の要介護認定を受けていない場合であっても２週間以上の</a:t>
            </a:r>
            <a:br>
              <a:rPr lang="en-US" altLang="ja-JP" sz="900" dirty="0"/>
            </a:br>
            <a:r>
              <a:rPr lang="ja-JP" altLang="en-US" sz="900" dirty="0"/>
              <a:t>　　　期間にわたり介護が必要な状態のときには対象となります。</a:t>
            </a:r>
          </a:p>
          <a:p>
            <a:r>
              <a:rPr lang="en-US" altLang="ja-JP" sz="900" dirty="0"/>
              <a:t>※</a:t>
            </a:r>
            <a:r>
              <a:rPr lang="ja-JP" altLang="en-US" sz="900" dirty="0"/>
              <a:t>２ 対象家族とは：配偶者（事実婚を含む）、父母、子、配偶者の父母、祖父母、兄弟姉妹および孫</a:t>
            </a:r>
          </a:p>
          <a:p>
            <a:r>
              <a:rPr lang="en-US" altLang="ja-JP" sz="900" dirty="0"/>
              <a:t>※</a:t>
            </a:r>
            <a:r>
              <a:rPr lang="ja-JP" altLang="en-US" sz="900" dirty="0"/>
              <a:t>３</a:t>
            </a:r>
            <a:r>
              <a:rPr lang="en-US" altLang="ja-JP" sz="900" dirty="0"/>
              <a:t> </a:t>
            </a:r>
            <a:r>
              <a:rPr lang="ja-JP" altLang="en-US" sz="900" dirty="0"/>
              <a:t>有期契約労働者は介護休業の申出時点で次の要件を満たすことが必要です。</a:t>
            </a:r>
          </a:p>
          <a:p>
            <a:r>
              <a:rPr lang="ja-JP" altLang="en-US" sz="900" dirty="0"/>
              <a:t>　　　・取得予定日から起算して、</a:t>
            </a:r>
            <a:r>
              <a:rPr lang="en-US" altLang="ja-JP" sz="900" dirty="0"/>
              <a:t>93</a:t>
            </a:r>
            <a:r>
              <a:rPr lang="ja-JP" altLang="en-US" sz="900" dirty="0"/>
              <a:t>日を経過する日から</a:t>
            </a:r>
            <a:r>
              <a:rPr lang="en-US" altLang="ja-JP" sz="900" dirty="0"/>
              <a:t>6</a:t>
            </a:r>
            <a:r>
              <a:rPr lang="ja-JP" altLang="en-US" sz="900" dirty="0"/>
              <a:t>か月を経過する日までに契約期間が満了し、更新されないことが明らかでないこと。</a:t>
            </a:r>
          </a:p>
          <a:p>
            <a:r>
              <a:rPr lang="ja-JP" altLang="en-US" sz="900" dirty="0"/>
              <a:t>（出所）厚生労働省「介護で仕事を辞める前にご相談ください」リーフレット（令和</a:t>
            </a:r>
            <a:r>
              <a:rPr lang="en-US" altLang="ja-JP" sz="900" dirty="0"/>
              <a:t>3</a:t>
            </a:r>
            <a:r>
              <a:rPr lang="ja-JP" altLang="en-US" sz="900" dirty="0"/>
              <a:t>年</a:t>
            </a:r>
            <a:r>
              <a:rPr lang="en-US" altLang="ja-JP" sz="900" dirty="0"/>
              <a:t>3</a:t>
            </a:r>
            <a:r>
              <a:rPr lang="ja-JP" altLang="en-US" sz="900" dirty="0"/>
              <a:t>月改訂）より作成　</a:t>
            </a:r>
            <a:r>
              <a:rPr lang="en-US" altLang="ja-JP" sz="900" dirty="0"/>
              <a:t>https://www.mhlw.go.jp/content/11909000/000833741.pdf</a:t>
            </a:r>
          </a:p>
        </p:txBody>
      </p:sp>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3-1.</a:t>
            </a:r>
            <a:r>
              <a:rPr lang="ja-JP" altLang="en-US" sz="2800" dirty="0">
                <a:latin typeface="UD Digi Kyokasho NK-B" panose="02020700000000000000" pitchFamily="18" charset="-128"/>
                <a:ea typeface="UD Digi Kyokasho NK-B" panose="02020700000000000000" pitchFamily="18" charset="-128"/>
              </a:rPr>
              <a:t>育児・介護休業法における両立支援制度の概要</a:t>
            </a:r>
            <a:endParaRPr lang="ja-JP" altLang="ja-JP" sz="2800" dirty="0">
              <a:latin typeface="UD Digi Kyokasho NK-B" panose="02020700000000000000" pitchFamily="18" charset="-128"/>
              <a:ea typeface="UD Digi Kyokasho NK-B" panose="02020700000000000000" pitchFamily="18" charset="-128"/>
            </a:endParaRPr>
          </a:p>
        </p:txBody>
      </p:sp>
      <p:graphicFrame>
        <p:nvGraphicFramePr>
          <p:cNvPr id="3" name="表 2">
            <a:extLst>
              <a:ext uri="{FF2B5EF4-FFF2-40B4-BE49-F238E27FC236}">
                <a16:creationId xmlns:a16="http://schemas.microsoft.com/office/drawing/2014/main" id="{2CCE4761-9942-4164-993B-CCA68BA1E449}"/>
              </a:ext>
            </a:extLst>
          </p:cNvPr>
          <p:cNvGraphicFramePr>
            <a:graphicFrameLocks noGrp="1"/>
          </p:cNvGraphicFramePr>
          <p:nvPr>
            <p:extLst>
              <p:ext uri="{D42A27DB-BD31-4B8C-83A1-F6EECF244321}">
                <p14:modId xmlns:p14="http://schemas.microsoft.com/office/powerpoint/2010/main" val="2273080963"/>
              </p:ext>
            </p:extLst>
          </p:nvPr>
        </p:nvGraphicFramePr>
        <p:xfrm>
          <a:off x="1073150" y="1216239"/>
          <a:ext cx="7819330" cy="4364049"/>
        </p:xfrm>
        <a:graphic>
          <a:graphicData uri="http://schemas.openxmlformats.org/drawingml/2006/table">
            <a:tbl>
              <a:tblPr firstRow="1" bandRow="1">
                <a:tableStyleId>{5C22544A-7EE6-4342-B048-85BDC9FD1C3A}</a:tableStyleId>
              </a:tblPr>
              <a:tblGrid>
                <a:gridCol w="1522346">
                  <a:extLst>
                    <a:ext uri="{9D8B030D-6E8A-4147-A177-3AD203B41FA5}">
                      <a16:colId xmlns:a16="http://schemas.microsoft.com/office/drawing/2014/main" val="1004744506"/>
                    </a:ext>
                  </a:extLst>
                </a:gridCol>
                <a:gridCol w="6296984">
                  <a:extLst>
                    <a:ext uri="{9D8B030D-6E8A-4147-A177-3AD203B41FA5}">
                      <a16:colId xmlns:a16="http://schemas.microsoft.com/office/drawing/2014/main" val="689462120"/>
                    </a:ext>
                  </a:extLst>
                </a:gridCol>
              </a:tblGrid>
              <a:tr h="260532">
                <a:tc>
                  <a:txBody>
                    <a:bodyPr/>
                    <a:lstStyle/>
                    <a:p>
                      <a:pPr algn="ct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制度</a:t>
                      </a:r>
                    </a:p>
                  </a:txBody>
                  <a:tcPr anchor="ctr"/>
                </a:tc>
                <a:tc>
                  <a:txBody>
                    <a:bodyPr/>
                    <a:lstStyle/>
                    <a:p>
                      <a:pPr algn="ct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概要</a:t>
                      </a:r>
                    </a:p>
                  </a:txBody>
                  <a:tcPr anchor="ctr"/>
                </a:tc>
                <a:extLst>
                  <a:ext uri="{0D108BD9-81ED-4DB2-BD59-A6C34878D82A}">
                    <a16:rowId xmlns:a16="http://schemas.microsoft.com/office/drawing/2014/main" val="1010175859"/>
                  </a:ext>
                </a:extLst>
              </a:tr>
              <a:tr h="562026">
                <a:tc>
                  <a:txBody>
                    <a:bodyPr/>
                    <a:lstStyle/>
                    <a:p>
                      <a:pPr algn="ctr">
                        <a:lnSpc>
                          <a:spcPct val="100000"/>
                        </a:lnSpc>
                      </a:pP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介護休業</a:t>
                      </a:r>
                    </a:p>
                  </a:txBody>
                  <a:tcPr anchor="ctr"/>
                </a:tc>
                <a:tc>
                  <a:txBody>
                    <a:bodyPr/>
                    <a:lstStyle/>
                    <a:p>
                      <a:pPr marL="174625" lvl="0" indent="-174625" algn="l" fontAlgn="auto">
                        <a:lnSpc>
                          <a:spcPct val="100000"/>
                        </a:lnSpc>
                        <a:spcAft>
                          <a:spcPts val="0"/>
                        </a:spcAft>
                        <a:buFont typeface="Wingdings" panose="05000000000000000000" pitchFamily="2" charset="2"/>
                        <a:buChar char=""/>
                      </a:pP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要介護状態（※１）にある対象家族（※２）１人につき通算</a:t>
                      </a:r>
                      <a:r>
                        <a:rPr lang="x-none"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93</a:t>
                      </a: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日まで、</a:t>
                      </a:r>
                      <a:r>
                        <a:rPr lang="x-none"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3</a:t>
                      </a: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回を上限として取得可能</a:t>
                      </a:r>
                      <a:endParaRPr lang="en-US" altLang="ja-JP" sz="1050" dirty="0">
                        <a:effectLst/>
                        <a:latin typeface="UD Digi Kyokasho N-R" panose="020B0400000000000000" pitchFamily="18" charset="-128"/>
                        <a:ea typeface="UD Digi Kyokasho N-R" panose="020B0400000000000000" pitchFamily="18" charset="-128"/>
                        <a:cs typeface="Times New Roman" panose="02020603050405020304" pitchFamily="18" charset="0"/>
                      </a:endParaRPr>
                    </a:p>
                    <a:p>
                      <a:pPr marL="174625" lvl="0" indent="-174625" algn="l" fontAlgn="auto">
                        <a:lnSpc>
                          <a:spcPct val="100000"/>
                        </a:lnSpc>
                        <a:spcAft>
                          <a:spcPts val="0"/>
                        </a:spcAft>
                        <a:buFont typeface="Wingdings" panose="05000000000000000000" pitchFamily="2" charset="2"/>
                        <a:buChar char=""/>
                      </a:pP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有期契約労働者も要件を満たせば取得可能（※</a:t>
                      </a:r>
                      <a:r>
                        <a:rPr lang="x-none"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3</a:t>
                      </a: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a:t>
                      </a:r>
                      <a:endParaRPr lang="ja-JP" sz="1050" dirty="0">
                        <a:effectLst/>
                        <a:latin typeface="UD Digi Kyokasho N-R" panose="020B0400000000000000" pitchFamily="18" charset="-128"/>
                        <a:ea typeface="UD Digi Kyokasho N-R" panose="020B0400000000000000" pitchFamily="18" charset="-128"/>
                        <a:cs typeface="Times New Roman" panose="02020603050405020304" pitchFamily="18" charset="0"/>
                      </a:endParaRPr>
                    </a:p>
                  </a:txBody>
                  <a:tcPr anchor="ctr"/>
                </a:tc>
                <a:extLst>
                  <a:ext uri="{0D108BD9-81ED-4DB2-BD59-A6C34878D82A}">
                    <a16:rowId xmlns:a16="http://schemas.microsoft.com/office/drawing/2014/main" val="3081079768"/>
                  </a:ext>
                </a:extLst>
              </a:tr>
              <a:tr h="697111">
                <a:tc>
                  <a:txBody>
                    <a:bodyPr/>
                    <a:lstStyle/>
                    <a:p>
                      <a:pPr algn="ctr">
                        <a:lnSpc>
                          <a:spcPct val="100000"/>
                        </a:lnSpc>
                      </a:pP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介護休暇</a:t>
                      </a:r>
                    </a:p>
                  </a:txBody>
                  <a:tcPr anchor="ctr"/>
                </a:tc>
                <a:tc>
                  <a:txBody>
                    <a:bodyPr/>
                    <a:lstStyle/>
                    <a:p>
                      <a:pPr marL="174625" lvl="0" indent="-174625" algn="l" fontAlgn="auto">
                        <a:lnSpc>
                          <a:spcPct val="100000"/>
                        </a:lnSpc>
                        <a:spcAft>
                          <a:spcPts val="0"/>
                        </a:spcAft>
                        <a:buFont typeface="Wingdings" panose="05000000000000000000" pitchFamily="2" charset="2"/>
                        <a:buChar char=""/>
                      </a:pP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要介護状態にある対象家族が１人であれば年</a:t>
                      </a:r>
                      <a:r>
                        <a:rPr lang="x-none"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5</a:t>
                      </a: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日まで、</a:t>
                      </a:r>
                      <a:r>
                        <a:rPr lang="x-none"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2</a:t>
                      </a: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人以上であれば年</a:t>
                      </a:r>
                      <a:r>
                        <a:rPr lang="x-none"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10</a:t>
                      </a: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日まで、</a:t>
                      </a:r>
                      <a:r>
                        <a:rPr lang="x-none"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1</a:t>
                      </a: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日または時間（※）単位で取得可能</a:t>
                      </a:r>
                      <a:endParaRPr lang="ja-JP" sz="1050" dirty="0">
                        <a:effectLst/>
                        <a:latin typeface="UD Digi Kyokasho N-R" panose="020B0400000000000000" pitchFamily="18" charset="-128"/>
                        <a:ea typeface="UD Digi Kyokasho N-R" panose="020B0400000000000000" pitchFamily="18" charset="-128"/>
                        <a:cs typeface="Times New Roman" panose="02020603050405020304" pitchFamily="18" charset="0"/>
                      </a:endParaRPr>
                    </a:p>
                    <a:p>
                      <a:pPr marL="0" indent="174625" algn="l">
                        <a:lnSpc>
                          <a:spcPct val="100000"/>
                        </a:lnSpc>
                        <a:spcAft>
                          <a:spcPts val="0"/>
                        </a:spcAft>
                      </a:pP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※令和</a:t>
                      </a:r>
                      <a:r>
                        <a:rPr lang="x-none"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3</a:t>
                      </a: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年１月より</a:t>
                      </a:r>
                      <a:endParaRPr lang="ja-JP" sz="1050" dirty="0">
                        <a:effectLst/>
                        <a:latin typeface="UD Digi Kyokasho N-R" panose="020B0400000000000000" pitchFamily="18" charset="-128"/>
                        <a:ea typeface="UD Digi Kyokasho N-R" panose="020B0400000000000000" pitchFamily="18" charset="-128"/>
                        <a:cs typeface="Times New Roman" panose="02020603050405020304" pitchFamily="18" charset="0"/>
                      </a:endParaRPr>
                    </a:p>
                  </a:txBody>
                  <a:tcPr anchor="ctr"/>
                </a:tc>
                <a:extLst>
                  <a:ext uri="{0D108BD9-81ED-4DB2-BD59-A6C34878D82A}">
                    <a16:rowId xmlns:a16="http://schemas.microsoft.com/office/drawing/2014/main" val="596897458"/>
                  </a:ext>
                </a:extLst>
              </a:tr>
              <a:tr h="310721">
                <a:tc>
                  <a:txBody>
                    <a:bodyPr/>
                    <a:lstStyle/>
                    <a:p>
                      <a:pPr algn="ctr">
                        <a:lnSpc>
                          <a:spcPct val="100000"/>
                        </a:lnSpc>
                      </a:pP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所定外労働の制限</a:t>
                      </a:r>
                    </a:p>
                  </a:txBody>
                  <a:tcPr anchor="ctr"/>
                </a:tc>
                <a:tc>
                  <a:txBody>
                    <a:bodyPr/>
                    <a:lstStyle/>
                    <a:p>
                      <a:pPr marL="174625" lvl="0" indent="-174625" algn="l" fontAlgn="auto">
                        <a:lnSpc>
                          <a:spcPct val="100000"/>
                        </a:lnSpc>
                        <a:spcAft>
                          <a:spcPts val="0"/>
                        </a:spcAft>
                        <a:buFont typeface="Wingdings" panose="05000000000000000000" pitchFamily="2" charset="2"/>
                        <a:buChar char=""/>
                      </a:pP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介護が終了するまで、残業を免除可能</a:t>
                      </a:r>
                      <a:endParaRPr lang="ja-JP" sz="1050" dirty="0">
                        <a:effectLst/>
                        <a:latin typeface="UD Digi Kyokasho N-R" panose="020B0400000000000000" pitchFamily="18" charset="-128"/>
                        <a:ea typeface="UD Digi Kyokasho N-R" panose="020B0400000000000000" pitchFamily="18" charset="-128"/>
                        <a:cs typeface="Times New Roman" panose="02020603050405020304" pitchFamily="18" charset="0"/>
                      </a:endParaRPr>
                    </a:p>
                  </a:txBody>
                  <a:tcPr anchor="ctr"/>
                </a:tc>
                <a:extLst>
                  <a:ext uri="{0D108BD9-81ED-4DB2-BD59-A6C34878D82A}">
                    <a16:rowId xmlns:a16="http://schemas.microsoft.com/office/drawing/2014/main" val="2126784762"/>
                  </a:ext>
                </a:extLst>
              </a:tr>
              <a:tr h="310721">
                <a:tc>
                  <a:txBody>
                    <a:bodyPr/>
                    <a:lstStyle/>
                    <a:p>
                      <a:pPr algn="ctr">
                        <a:lnSpc>
                          <a:spcPct val="100000"/>
                        </a:lnSpc>
                      </a:pP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時間外労働の制限</a:t>
                      </a:r>
                    </a:p>
                  </a:txBody>
                  <a:tcPr anchor="ctr"/>
                </a:tc>
                <a:tc>
                  <a:txBody>
                    <a:bodyPr/>
                    <a:lstStyle/>
                    <a:p>
                      <a:pPr marL="174625" lvl="0" indent="-174625" algn="l" fontAlgn="auto">
                        <a:lnSpc>
                          <a:spcPct val="100000"/>
                        </a:lnSpc>
                        <a:spcAft>
                          <a:spcPts val="0"/>
                        </a:spcAft>
                        <a:buFont typeface="Wingdings" panose="05000000000000000000" pitchFamily="2" charset="2"/>
                        <a:buChar char=""/>
                      </a:pP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介護が終了するまで、１か月</a:t>
                      </a:r>
                      <a:r>
                        <a:rPr lang="x-none"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 24 </a:t>
                      </a: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時間、１年</a:t>
                      </a:r>
                      <a:r>
                        <a:rPr lang="x-none"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 150 </a:t>
                      </a: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時間を超える時間外労働の制限が可能</a:t>
                      </a:r>
                      <a:endParaRPr lang="ja-JP" sz="1050" dirty="0">
                        <a:effectLst/>
                        <a:latin typeface="UD Digi Kyokasho N-R" panose="020B0400000000000000" pitchFamily="18" charset="-128"/>
                        <a:ea typeface="UD Digi Kyokasho N-R" panose="020B0400000000000000" pitchFamily="18" charset="-128"/>
                        <a:cs typeface="Times New Roman" panose="02020603050405020304" pitchFamily="18" charset="0"/>
                      </a:endParaRPr>
                    </a:p>
                  </a:txBody>
                  <a:tcPr anchor="ctr"/>
                </a:tc>
                <a:extLst>
                  <a:ext uri="{0D108BD9-81ED-4DB2-BD59-A6C34878D82A}">
                    <a16:rowId xmlns:a16="http://schemas.microsoft.com/office/drawing/2014/main" val="1540918378"/>
                  </a:ext>
                </a:extLst>
              </a:tr>
              <a:tr h="310721">
                <a:tc>
                  <a:txBody>
                    <a:bodyPr/>
                    <a:lstStyle/>
                    <a:p>
                      <a:pPr algn="ctr">
                        <a:lnSpc>
                          <a:spcPct val="100000"/>
                        </a:lnSpc>
                      </a:pP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深夜業の制限</a:t>
                      </a:r>
                    </a:p>
                  </a:txBody>
                  <a:tcPr anchor="ctr"/>
                </a:tc>
                <a:tc>
                  <a:txBody>
                    <a:bodyPr/>
                    <a:lstStyle/>
                    <a:p>
                      <a:pPr marL="174625" lvl="0" indent="-174625" algn="l" fontAlgn="auto">
                        <a:lnSpc>
                          <a:spcPct val="100000"/>
                        </a:lnSpc>
                        <a:spcAft>
                          <a:spcPts val="0"/>
                        </a:spcAft>
                        <a:buFont typeface="Wingdings" panose="05000000000000000000" pitchFamily="2" charset="2"/>
                        <a:buChar char=""/>
                      </a:pP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介護が終了するまで、午後</a:t>
                      </a:r>
                      <a:r>
                        <a:rPr lang="x-none"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 10 </a:t>
                      </a: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時から午前５時までの労働の制限が可能</a:t>
                      </a:r>
                      <a:endParaRPr lang="ja-JP" sz="1050" dirty="0">
                        <a:effectLst/>
                        <a:latin typeface="UD Digi Kyokasho N-R" panose="020B0400000000000000" pitchFamily="18" charset="-128"/>
                        <a:ea typeface="UD Digi Kyokasho N-R" panose="020B0400000000000000" pitchFamily="18" charset="-128"/>
                        <a:cs typeface="Times New Roman" panose="02020603050405020304" pitchFamily="18" charset="0"/>
                      </a:endParaRPr>
                    </a:p>
                  </a:txBody>
                  <a:tcPr anchor="ctr"/>
                </a:tc>
                <a:extLst>
                  <a:ext uri="{0D108BD9-81ED-4DB2-BD59-A6C34878D82A}">
                    <a16:rowId xmlns:a16="http://schemas.microsoft.com/office/drawing/2014/main" val="3875881891"/>
                  </a:ext>
                </a:extLst>
              </a:tr>
              <a:tr h="613145">
                <a:tc>
                  <a:txBody>
                    <a:bodyPr/>
                    <a:lstStyle/>
                    <a:p>
                      <a:pPr algn="ctr">
                        <a:lnSpc>
                          <a:spcPct val="100000"/>
                        </a:lnSpc>
                      </a:pP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所定労働時間の</a:t>
                      </a:r>
                    </a:p>
                    <a:p>
                      <a:pPr algn="ctr">
                        <a:lnSpc>
                          <a:spcPct val="100000"/>
                        </a:lnSpc>
                      </a:pP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短縮等の措置</a:t>
                      </a:r>
                    </a:p>
                  </a:txBody>
                  <a:tcPr anchor="ctr"/>
                </a:tc>
                <a:tc>
                  <a:txBody>
                    <a:bodyPr/>
                    <a:lstStyle/>
                    <a:p>
                      <a:pPr marL="174625" lvl="0" indent="-174625" algn="l" fontAlgn="auto">
                        <a:lnSpc>
                          <a:spcPct val="100000"/>
                        </a:lnSpc>
                        <a:spcAft>
                          <a:spcPts val="0"/>
                        </a:spcAft>
                        <a:buFont typeface="Wingdings" panose="05000000000000000000" pitchFamily="2" charset="2"/>
                        <a:buChar char=""/>
                      </a:pP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事業主は、利用開始の日から３年以上の期間で、２回以上利用可能な次のいずれかの措置を講じる必要あり </a:t>
                      </a:r>
                      <a:endParaRPr lang="ja-JP" sz="1050" dirty="0">
                        <a:effectLst/>
                        <a:latin typeface="UD Digi Kyokasho N-R" panose="020B0400000000000000" pitchFamily="18" charset="-128"/>
                        <a:ea typeface="UD Digi Kyokasho N-R" panose="020B0400000000000000" pitchFamily="18" charset="-128"/>
                        <a:cs typeface="Times New Roman" panose="02020603050405020304" pitchFamily="18" charset="0"/>
                      </a:endParaRPr>
                    </a:p>
                    <a:p>
                      <a:pPr marL="534988" lvl="1" indent="-285750" algn="l" fontAlgn="auto">
                        <a:lnSpc>
                          <a:spcPct val="100000"/>
                        </a:lnSpc>
                        <a:spcAft>
                          <a:spcPts val="0"/>
                        </a:spcAft>
                        <a:buFont typeface="Wingdings" panose="05000000000000000000" pitchFamily="2" charset="2"/>
                        <a:buChar char=""/>
                      </a:pP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短時間勤務制度／フレックスタイム制度／時差出勤の制度／介護費用の助成措置</a:t>
                      </a:r>
                      <a:endParaRPr lang="ja-JP" sz="1050" dirty="0">
                        <a:effectLst/>
                        <a:latin typeface="UD Digi Kyokasho N-R" panose="020B0400000000000000" pitchFamily="18" charset="-128"/>
                        <a:ea typeface="UD Digi Kyokasho N-R" panose="020B0400000000000000" pitchFamily="18" charset="-128"/>
                        <a:cs typeface="Times New Roman" panose="02020603050405020304" pitchFamily="18" charset="0"/>
                      </a:endParaRPr>
                    </a:p>
                  </a:txBody>
                  <a:tcPr anchor="ctr"/>
                </a:tc>
                <a:extLst>
                  <a:ext uri="{0D108BD9-81ED-4DB2-BD59-A6C34878D82A}">
                    <a16:rowId xmlns:a16="http://schemas.microsoft.com/office/drawing/2014/main" val="1192209389"/>
                  </a:ext>
                </a:extLst>
              </a:tr>
              <a:tr h="310721">
                <a:tc>
                  <a:txBody>
                    <a:bodyPr/>
                    <a:lstStyle/>
                    <a:p>
                      <a:pPr algn="ctr">
                        <a:lnSpc>
                          <a:spcPct val="100000"/>
                        </a:lnSpc>
                      </a:pP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不利益取扱いの禁止</a:t>
                      </a:r>
                    </a:p>
                  </a:txBody>
                  <a:tcPr anchor="ctr"/>
                </a:tc>
                <a:tc>
                  <a:txBody>
                    <a:bodyPr/>
                    <a:lstStyle/>
                    <a:p>
                      <a:pPr marL="174625" lvl="0" indent="-174625" algn="l" fontAlgn="auto">
                        <a:lnSpc>
                          <a:spcPct val="100000"/>
                        </a:lnSpc>
                        <a:spcAft>
                          <a:spcPts val="0"/>
                        </a:spcAft>
                        <a:buFont typeface="Wingdings" panose="05000000000000000000" pitchFamily="2" charset="2"/>
                        <a:buChar char=""/>
                      </a:pP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介護休業などの制度の申し出や取得を理由とした解雇など不利益な取扱いを禁止</a:t>
                      </a:r>
                      <a:endParaRPr lang="ja-JP" sz="1050" dirty="0">
                        <a:effectLst/>
                        <a:latin typeface="UD Digi Kyokasho N-R" panose="020B0400000000000000" pitchFamily="18" charset="-128"/>
                        <a:ea typeface="UD Digi Kyokasho N-R" panose="020B0400000000000000" pitchFamily="18" charset="-128"/>
                        <a:cs typeface="Times New Roman" panose="02020603050405020304" pitchFamily="18" charset="0"/>
                      </a:endParaRPr>
                    </a:p>
                  </a:txBody>
                  <a:tcPr anchor="ctr"/>
                </a:tc>
                <a:extLst>
                  <a:ext uri="{0D108BD9-81ED-4DB2-BD59-A6C34878D82A}">
                    <a16:rowId xmlns:a16="http://schemas.microsoft.com/office/drawing/2014/main" val="578846291"/>
                  </a:ext>
                </a:extLst>
              </a:tr>
              <a:tr h="426325">
                <a:tc>
                  <a:txBody>
                    <a:bodyPr/>
                    <a:lstStyle/>
                    <a:p>
                      <a:pPr algn="ctr">
                        <a:lnSpc>
                          <a:spcPct val="100000"/>
                        </a:lnSpc>
                      </a:pP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介護休業等に関する</a:t>
                      </a:r>
                      <a:endParaRPr kumimoji="1"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algn="ctr">
                        <a:lnSpc>
                          <a:spcPct val="100000"/>
                        </a:lnSpc>
                      </a:pP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ハラスメント防止措置</a:t>
                      </a:r>
                    </a:p>
                  </a:txBody>
                  <a:tcPr anchor="ctr"/>
                </a:tc>
                <a:tc>
                  <a:txBody>
                    <a:bodyPr/>
                    <a:lstStyle/>
                    <a:p>
                      <a:pPr marL="174625" lvl="0" indent="-174625" algn="l" fontAlgn="auto">
                        <a:lnSpc>
                          <a:spcPct val="100000"/>
                        </a:lnSpc>
                        <a:spcAft>
                          <a:spcPts val="0"/>
                        </a:spcAft>
                        <a:buFont typeface="Wingdings" panose="05000000000000000000" pitchFamily="2" charset="2"/>
                        <a:buChar char=""/>
                      </a:pP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上司・同僚からの介護休業等を理由とする嫌がらせ等を防止する措置を講じることを事業主に義務づけ</a:t>
                      </a:r>
                      <a:endParaRPr lang="ja-JP" sz="1050" dirty="0">
                        <a:effectLst/>
                        <a:latin typeface="UD Digi Kyokasho N-R" panose="020B0400000000000000" pitchFamily="18" charset="-128"/>
                        <a:ea typeface="UD Digi Kyokasho N-R" panose="020B0400000000000000" pitchFamily="18" charset="-128"/>
                        <a:cs typeface="Times New Roman" panose="02020603050405020304" pitchFamily="18" charset="0"/>
                      </a:endParaRPr>
                    </a:p>
                  </a:txBody>
                  <a:tcPr anchor="ctr"/>
                </a:tc>
                <a:extLst>
                  <a:ext uri="{0D108BD9-81ED-4DB2-BD59-A6C34878D82A}">
                    <a16:rowId xmlns:a16="http://schemas.microsoft.com/office/drawing/2014/main" val="1880268083"/>
                  </a:ext>
                </a:extLst>
              </a:tr>
              <a:tr h="562026">
                <a:tc>
                  <a:txBody>
                    <a:bodyPr/>
                    <a:lstStyle/>
                    <a:p>
                      <a:pPr algn="ctr">
                        <a:lnSpc>
                          <a:spcPct val="100000"/>
                        </a:lnSpc>
                      </a:pPr>
                      <a:r>
                        <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rPr>
                        <a:t>介護休業給付金</a:t>
                      </a:r>
                    </a:p>
                  </a:txBody>
                  <a:tcPr anchor="ctr"/>
                </a:tc>
                <a:tc>
                  <a:txBody>
                    <a:bodyPr/>
                    <a:lstStyle/>
                    <a:p>
                      <a:pPr marL="174625" lvl="0" indent="-174625" algn="l" fontAlgn="auto">
                        <a:lnSpc>
                          <a:spcPct val="100000"/>
                        </a:lnSpc>
                        <a:spcAft>
                          <a:spcPts val="0"/>
                        </a:spcAft>
                        <a:buFont typeface="Wingdings" panose="05000000000000000000" pitchFamily="2" charset="2"/>
                        <a:buChar char=""/>
                      </a:pP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雇用保険の被保険者が、要介護状態にある家族を介護するために介護休業を取得した場合、一定要件を満たせば、介護休業期間中に休業開始時賃金月額の</a:t>
                      </a:r>
                      <a:r>
                        <a:rPr lang="x-none"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 67</a:t>
                      </a:r>
                      <a:r>
                        <a:rPr lang="ja-JP" sz="1050" dirty="0">
                          <a:effectLst/>
                          <a:latin typeface="UD Digi Kyokasho N-R" panose="020B0400000000000000" pitchFamily="18" charset="-128"/>
                          <a:ea typeface="UD Digi Kyokasho N-R" panose="020B0400000000000000" pitchFamily="18" charset="-128"/>
                          <a:cs typeface="ＭＳ 明朝" panose="02020609040205080304" pitchFamily="17" charset="-128"/>
                        </a:rPr>
                        <a:t>％の介護休業給付金を支給</a:t>
                      </a:r>
                      <a:endParaRPr lang="ja-JP" sz="1050" dirty="0">
                        <a:effectLst/>
                        <a:latin typeface="UD Digi Kyokasho N-R" panose="020B0400000000000000" pitchFamily="18" charset="-128"/>
                        <a:ea typeface="UD Digi Kyokasho N-R" panose="020B0400000000000000" pitchFamily="18" charset="-128"/>
                        <a:cs typeface="Times New Roman" panose="02020603050405020304" pitchFamily="18" charset="0"/>
                      </a:endParaRPr>
                    </a:p>
                  </a:txBody>
                  <a:tcPr anchor="ctr"/>
                </a:tc>
                <a:extLst>
                  <a:ext uri="{0D108BD9-81ED-4DB2-BD59-A6C34878D82A}">
                    <a16:rowId xmlns:a16="http://schemas.microsoft.com/office/drawing/2014/main" val="3060611211"/>
                  </a:ext>
                </a:extLst>
              </a:tr>
            </a:tbl>
          </a:graphicData>
        </a:graphic>
      </p:graphicFrame>
      <p:sp>
        <p:nvSpPr>
          <p:cNvPr id="2" name="スライド番号プレースホルダー 1">
            <a:extLst>
              <a:ext uri="{FF2B5EF4-FFF2-40B4-BE49-F238E27FC236}">
                <a16:creationId xmlns:a16="http://schemas.microsoft.com/office/drawing/2014/main" id="{9199EE04-655A-46D3-BB3A-F128CDC6D5C4}"/>
              </a:ext>
            </a:extLst>
          </p:cNvPr>
          <p:cNvSpPr>
            <a:spLocks noGrp="1"/>
          </p:cNvSpPr>
          <p:nvPr>
            <p:ph type="sldNum" sz="quarter" idx="12"/>
          </p:nvPr>
        </p:nvSpPr>
        <p:spPr>
          <a:xfrm>
            <a:off x="8604448" y="6383338"/>
            <a:ext cx="477640" cy="476250"/>
          </a:xfrm>
        </p:spPr>
        <p:txBody>
          <a:bodyPr/>
          <a:lstStyle/>
          <a:p>
            <a:fld id="{FE796E2C-70C8-4284-8429-28CFC884DB28}" type="slidenum">
              <a:rPr lang="en-US" altLang="ja-JP" smtClean="0"/>
              <a:pPr/>
              <a:t>18</a:t>
            </a:fld>
            <a:endParaRPr lang="en-US" altLang="ja-JP" dirty="0"/>
          </a:p>
        </p:txBody>
      </p:sp>
    </p:spTree>
    <p:extLst>
      <p:ext uri="{BB962C8B-B14F-4D97-AF65-F5344CB8AC3E}">
        <p14:creationId xmlns:p14="http://schemas.microsoft.com/office/powerpoint/2010/main" val="45665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3-</a:t>
            </a:r>
            <a:r>
              <a:rPr lang="ja-JP" altLang="en-US" sz="2800" dirty="0">
                <a:latin typeface="UD Digi Kyokasho NK-B" panose="02020700000000000000" pitchFamily="18" charset="-128"/>
                <a:ea typeface="UD Digi Kyokasho NK-B" panose="02020700000000000000" pitchFamily="18" charset="-128"/>
              </a:rPr>
              <a:t>２</a:t>
            </a: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企業における両立支援の状況</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zh-TW" altLang="en-US" sz="2800" dirty="0">
                <a:latin typeface="UD Digi Kyokasho NK-B" panose="02020700000000000000" pitchFamily="18" charset="-128"/>
                <a:ea typeface="UD Digi Kyokasho NK-B" panose="02020700000000000000" pitchFamily="18" charset="-128"/>
              </a:rPr>
              <a:t>介護休業制度</a:t>
            </a:r>
            <a:r>
              <a:rPr lang="ja-JP" altLang="en-US" sz="2800" dirty="0">
                <a:latin typeface="UD Digi Kyokasho NK-B" panose="02020700000000000000" pitchFamily="18" charset="-128"/>
                <a:ea typeface="UD Digi Kyokasho NK-B" panose="02020700000000000000" pitchFamily="18" charset="-128"/>
              </a:rPr>
              <a:t>を整備している企業の割合は年々高くなる傾向にある。</a:t>
            </a:r>
            <a:endParaRPr lang="en-US"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8B11A0B0-655D-4A09-8D58-A57AB0632E9A}"/>
              </a:ext>
            </a:extLst>
          </p:cNvPr>
          <p:cNvSpPr txBox="1"/>
          <p:nvPr/>
        </p:nvSpPr>
        <p:spPr>
          <a:xfrm>
            <a:off x="6692900" y="6037838"/>
            <a:ext cx="2382168" cy="415498"/>
          </a:xfrm>
          <a:prstGeom prst="rect">
            <a:avLst/>
          </a:prstGeom>
          <a:noFill/>
        </p:spPr>
        <p:txBody>
          <a:bodyPr wrap="square" rtlCol="0">
            <a:spAutoFit/>
          </a:bodyPr>
          <a:lstStyle/>
          <a:p>
            <a:r>
              <a:rPr kumimoji="1" lang="ja-JP" altLang="en-US" sz="1050" dirty="0"/>
              <a:t>（</a:t>
            </a:r>
            <a:r>
              <a:rPr lang="ja-JP" altLang="en-US" sz="1050" dirty="0"/>
              <a:t>出所）厚生労働省「</a:t>
            </a:r>
            <a:r>
              <a:rPr lang="zh-TW" altLang="en-US" sz="1050" dirty="0"/>
              <a:t>令和元年度雇用均等基本調査 事業所調査</a:t>
            </a:r>
            <a:r>
              <a:rPr lang="ja-JP" altLang="en-US" sz="1050" dirty="0"/>
              <a:t>」</a:t>
            </a:r>
            <a:endParaRPr kumimoji="1" lang="ja-JP" altLang="en-US" sz="1050" dirty="0"/>
          </a:p>
        </p:txBody>
      </p:sp>
      <p:sp>
        <p:nvSpPr>
          <p:cNvPr id="3" name="正方形/長方形 2">
            <a:extLst>
              <a:ext uri="{FF2B5EF4-FFF2-40B4-BE49-F238E27FC236}">
                <a16:creationId xmlns:a16="http://schemas.microsoft.com/office/drawing/2014/main" id="{0AFD3BC1-B450-45C1-A777-6349B2E45061}"/>
              </a:ext>
            </a:extLst>
          </p:cNvPr>
          <p:cNvSpPr/>
          <p:nvPr/>
        </p:nvSpPr>
        <p:spPr>
          <a:xfrm>
            <a:off x="1043608" y="2132856"/>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12</a:t>
            </a:r>
            <a:r>
              <a:rPr lang="ja-JP" altLang="en-US" dirty="0">
                <a:solidFill>
                  <a:sysClr val="windowText" lastClr="000000"/>
                </a:solidFill>
              </a:rPr>
              <a:t>　介護休業制度の規定あり事業所割合の推移</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2531120"/>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67CB7800-751F-4CF8-971D-CC78F4857042}"/>
              </a:ext>
            </a:extLst>
          </p:cNvPr>
          <p:cNvSpPr>
            <a:spLocks noGrp="1"/>
          </p:cNvSpPr>
          <p:nvPr>
            <p:ph type="sldNum" sz="quarter" idx="12"/>
          </p:nvPr>
        </p:nvSpPr>
        <p:spPr/>
        <p:txBody>
          <a:bodyPr/>
          <a:lstStyle/>
          <a:p>
            <a:fld id="{FE796E2C-70C8-4284-8429-28CFC884DB28}" type="slidenum">
              <a:rPr lang="en-US" altLang="ja-JP" smtClean="0"/>
              <a:pPr/>
              <a:t>19</a:t>
            </a:fld>
            <a:endParaRPr lang="en-US" altLang="ja-JP"/>
          </a:p>
        </p:txBody>
      </p:sp>
      <p:pic>
        <p:nvPicPr>
          <p:cNvPr id="5" name="図 4">
            <a:extLst>
              <a:ext uri="{FF2B5EF4-FFF2-40B4-BE49-F238E27FC236}">
                <a16:creationId xmlns:a16="http://schemas.microsoft.com/office/drawing/2014/main" id="{AC35E80A-7180-4DB7-8429-86FD6A619A72}"/>
              </a:ext>
            </a:extLst>
          </p:cNvPr>
          <p:cNvPicPr>
            <a:picLocks noChangeAspect="1"/>
          </p:cNvPicPr>
          <p:nvPr/>
        </p:nvPicPr>
        <p:blipFill>
          <a:blip r:embed="rId3"/>
          <a:stretch>
            <a:fillRect/>
          </a:stretch>
        </p:blipFill>
        <p:spPr>
          <a:xfrm>
            <a:off x="1750216" y="2561341"/>
            <a:ext cx="6422184" cy="3473604"/>
          </a:xfrm>
          <a:prstGeom prst="rect">
            <a:avLst/>
          </a:prstGeom>
        </p:spPr>
      </p:pic>
      <p:sp>
        <p:nvSpPr>
          <p:cNvPr id="10" name="Rectangle 3">
            <a:extLst>
              <a:ext uri="{FF2B5EF4-FFF2-40B4-BE49-F238E27FC236}">
                <a16:creationId xmlns:a16="http://schemas.microsoft.com/office/drawing/2014/main" id="{C667CF91-FD27-48C3-8192-3F676ACD6BC7}"/>
              </a:ext>
            </a:extLst>
          </p:cNvPr>
          <p:cNvSpPr txBox="1">
            <a:spLocks noChangeArrowheads="1"/>
          </p:cNvSpPr>
          <p:nvPr/>
        </p:nvSpPr>
        <p:spPr bwMode="auto">
          <a:xfrm>
            <a:off x="1043608" y="6195525"/>
            <a:ext cx="4752528" cy="44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sz="1100" kern="0" dirty="0">
                <a:latin typeface="UD Digi Kyokasho NK-B" panose="02020700000000000000" pitchFamily="18" charset="-128"/>
                <a:ea typeface="UD Digi Kyokasho NK-B" panose="02020700000000000000" pitchFamily="18" charset="-128"/>
              </a:rPr>
              <a:t>注）勤務先の就業規則等に制度が定められていなくても、</a:t>
            </a:r>
            <a:br>
              <a:rPr lang="en-US" altLang="ja-JP" sz="1100" kern="0" dirty="0">
                <a:latin typeface="UD Digi Kyokasho NK-B" panose="02020700000000000000" pitchFamily="18" charset="-128"/>
                <a:ea typeface="UD Digi Kyokasho NK-B" panose="02020700000000000000" pitchFamily="18" charset="-128"/>
              </a:rPr>
            </a:br>
            <a:r>
              <a:rPr lang="ja-JP" altLang="en-US" sz="1100" kern="0" dirty="0">
                <a:latin typeface="UD Digi Kyokasho NK-B" panose="02020700000000000000" pitchFamily="18" charset="-128"/>
                <a:ea typeface="UD Digi Kyokasho NK-B" panose="02020700000000000000" pitchFamily="18" charset="-128"/>
              </a:rPr>
              <a:t>　　　育児・介護休業法に基づいて制度を利用することが可能です。</a:t>
            </a:r>
            <a:endParaRPr lang="en-US" altLang="ja-JP" sz="1100" kern="0" dirty="0">
              <a:highlight>
                <a:srgbClr val="00FFFF"/>
              </a:highlight>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276792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03648" y="1318879"/>
            <a:ext cx="6858000" cy="3702273"/>
          </a:xfrm>
        </p:spPr>
        <p:txBody>
          <a:bodyPr/>
          <a:lstStyle/>
          <a:p>
            <a:pPr>
              <a:lnSpc>
                <a:spcPts val="3600"/>
              </a:lnSpc>
              <a:spcBef>
                <a:spcPts val="1200"/>
              </a:spcBef>
            </a:pPr>
            <a:r>
              <a:rPr lang="ja-JP" altLang="en-US" dirty="0">
                <a:solidFill>
                  <a:srgbClr val="FFC000"/>
                </a:solidFill>
                <a:latin typeface="UD Digi Kyokasho NK-B" panose="02020700000000000000" pitchFamily="18" charset="-128"/>
                <a:ea typeface="UD Digi Kyokasho NK-B" panose="02020700000000000000" pitchFamily="18" charset="-128"/>
              </a:rPr>
              <a:t>◆</a:t>
            </a:r>
            <a:r>
              <a:rPr lang="ja-JP" altLang="en-US" dirty="0">
                <a:latin typeface="UD Digi Kyokasho NK-B" panose="02020700000000000000" pitchFamily="18" charset="-128"/>
                <a:ea typeface="UD Digi Kyokasho NK-B" panose="02020700000000000000" pitchFamily="18" charset="-128"/>
              </a:rPr>
              <a:t>ステップ１</a:t>
            </a:r>
            <a:br>
              <a:rPr lang="en-US" altLang="ja-JP" dirty="0">
                <a:latin typeface="UD Digi Kyokasho NK-B" panose="02020700000000000000" pitchFamily="18" charset="-128"/>
                <a:ea typeface="UD Digi Kyokasho NK-B" panose="02020700000000000000" pitchFamily="18" charset="-128"/>
              </a:rPr>
            </a:br>
            <a:br>
              <a:rPr lang="en-US" altLang="ja-JP" sz="1000" dirty="0">
                <a:latin typeface="UD Digi Kyokasho NK-B" panose="02020700000000000000" pitchFamily="18" charset="-128"/>
                <a:ea typeface="UD Digi Kyokasho NK-B" panose="02020700000000000000" pitchFamily="18" charset="-128"/>
              </a:rPr>
            </a:br>
            <a:r>
              <a:rPr lang="ja-JP" altLang="en-US" sz="3200" dirty="0">
                <a:latin typeface="UD Digi Kyokasho NK-B" panose="02020700000000000000" pitchFamily="18" charset="-128"/>
                <a:ea typeface="UD Digi Kyokasho NK-B" panose="02020700000000000000" pitchFamily="18" charset="-128"/>
              </a:rPr>
              <a:t>家族が就労している場合の支援の視点</a:t>
            </a:r>
            <a:endParaRPr lang="ja-JP" altLang="ja-JP" sz="2400" dirty="0">
              <a:latin typeface="UD Digi Kyokasho NK-B" panose="02020700000000000000" pitchFamily="18" charset="-128"/>
              <a:ea typeface="UD Digi Kyokasho NK-B" panose="02020700000000000000" pitchFamily="18" charset="-128"/>
            </a:endParaRPr>
          </a:p>
        </p:txBody>
      </p:sp>
      <p:sp>
        <p:nvSpPr>
          <p:cNvPr id="3" name="フッター プレースホルダー 4">
            <a:extLst>
              <a:ext uri="{FF2B5EF4-FFF2-40B4-BE49-F238E27FC236}">
                <a16:creationId xmlns:a16="http://schemas.microsoft.com/office/drawing/2014/main" id="{B19518AC-7291-49C4-8D72-C706E3C8C656}"/>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1C36E2DC-692F-4703-85A9-919933F70BBB}"/>
              </a:ext>
            </a:extLst>
          </p:cNvPr>
          <p:cNvSpPr>
            <a:spLocks noGrp="1"/>
          </p:cNvSpPr>
          <p:nvPr>
            <p:ph type="sldNum" sz="quarter" idx="4"/>
          </p:nvPr>
        </p:nvSpPr>
        <p:spPr/>
        <p:txBody>
          <a:bodyPr/>
          <a:lstStyle/>
          <a:p>
            <a:fld id="{43AE3B08-E18F-40AC-96A2-F049F9CFCF8A}" type="slidenum">
              <a:rPr lang="en-US" altLang="ja-JP" smtClean="0"/>
              <a:pPr/>
              <a:t>2</a:t>
            </a:fld>
            <a:endParaRPr lang="en-US" altLang="ja-JP"/>
          </a:p>
        </p:txBody>
      </p:sp>
    </p:spTree>
    <p:extLst>
      <p:ext uri="{BB962C8B-B14F-4D97-AF65-F5344CB8AC3E}">
        <p14:creationId xmlns:p14="http://schemas.microsoft.com/office/powerpoint/2010/main" val="706911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4230954-42C0-4D52-A563-04D156E4FC78}"/>
              </a:ext>
            </a:extLst>
          </p:cNvPr>
          <p:cNvPicPr>
            <a:picLocks noChangeAspect="1"/>
          </p:cNvPicPr>
          <p:nvPr/>
        </p:nvPicPr>
        <p:blipFill>
          <a:blip r:embed="rId3"/>
          <a:stretch>
            <a:fillRect/>
          </a:stretch>
        </p:blipFill>
        <p:spPr>
          <a:xfrm>
            <a:off x="823896" y="2806477"/>
            <a:ext cx="8326987" cy="3439693"/>
          </a:xfrm>
          <a:prstGeom prst="rect">
            <a:avLst/>
          </a:prstGeom>
        </p:spPr>
      </p:pic>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3-</a:t>
            </a:r>
            <a:r>
              <a:rPr lang="ja-JP" altLang="en-US" sz="2800" dirty="0">
                <a:latin typeface="UD Digi Kyokasho NK-B" panose="02020700000000000000" pitchFamily="18" charset="-128"/>
                <a:ea typeface="UD Digi Kyokasho NK-B" panose="02020700000000000000" pitchFamily="18" charset="-128"/>
              </a:rPr>
              <a:t>２</a:t>
            </a: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企業における両立支援の状況</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823105" y="1150301"/>
            <a:ext cx="7800833" cy="1007468"/>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両立支援制度を利用しやすい職場づくりの取組状況は企業規模によって特徴が見られる。</a:t>
            </a:r>
            <a:endParaRPr lang="en-US" altLang="ja-JP" sz="2800" dirty="0">
              <a:latin typeface="UD Digi Kyokasho NK-B" panose="02020700000000000000" pitchFamily="18" charset="-128"/>
              <a:ea typeface="UD Digi Kyokasho NK-B" panose="02020700000000000000" pitchFamily="18" charset="-128"/>
            </a:endParaRPr>
          </a:p>
        </p:txBody>
      </p:sp>
      <p:sp>
        <p:nvSpPr>
          <p:cNvPr id="3" name="正方形/長方形 2">
            <a:extLst>
              <a:ext uri="{FF2B5EF4-FFF2-40B4-BE49-F238E27FC236}">
                <a16:creationId xmlns:a16="http://schemas.microsoft.com/office/drawing/2014/main" id="{0AFD3BC1-B450-45C1-A777-6349B2E45061}"/>
              </a:ext>
            </a:extLst>
          </p:cNvPr>
          <p:cNvSpPr/>
          <p:nvPr/>
        </p:nvSpPr>
        <p:spPr>
          <a:xfrm>
            <a:off x="882935" y="2148625"/>
            <a:ext cx="8208911"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13</a:t>
            </a:r>
            <a:r>
              <a:rPr lang="ja-JP" altLang="en-US" dirty="0">
                <a:solidFill>
                  <a:sysClr val="windowText" lastClr="000000"/>
                </a:solidFill>
              </a:rPr>
              <a:t>　両立支援制度を利用しやすい職場づくりのための取組</a:t>
            </a:r>
            <a:r>
              <a:rPr lang="en-US" altLang="ja-JP" dirty="0">
                <a:solidFill>
                  <a:sysClr val="windowText" lastClr="000000"/>
                </a:solidFill>
              </a:rPr>
              <a:t>:</a:t>
            </a:r>
            <a:r>
              <a:rPr lang="ja-JP" altLang="en-US" dirty="0">
                <a:solidFill>
                  <a:sysClr val="windowText" lastClr="000000"/>
                </a:solidFill>
              </a:rPr>
              <a:t>複数回答</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a:cxnSpLocks/>
          </p:cNvCxnSpPr>
          <p:nvPr/>
        </p:nvCxnSpPr>
        <p:spPr>
          <a:xfrm>
            <a:off x="2023467" y="2653261"/>
            <a:ext cx="4890757"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CBD6F974-9D9C-4058-BDE3-4023DBD2A9F1}"/>
              </a:ext>
            </a:extLst>
          </p:cNvPr>
          <p:cNvSpPr>
            <a:spLocks noGrp="1"/>
          </p:cNvSpPr>
          <p:nvPr>
            <p:ph type="sldNum" sz="quarter" idx="12"/>
          </p:nvPr>
        </p:nvSpPr>
        <p:spPr/>
        <p:txBody>
          <a:bodyPr/>
          <a:lstStyle/>
          <a:p>
            <a:fld id="{FE796E2C-70C8-4284-8429-28CFC884DB28}" type="slidenum">
              <a:rPr lang="en-US" altLang="ja-JP" smtClean="0"/>
              <a:pPr/>
              <a:t>20</a:t>
            </a:fld>
            <a:endParaRPr lang="en-US" altLang="ja-JP"/>
          </a:p>
        </p:txBody>
      </p:sp>
      <p:sp>
        <p:nvSpPr>
          <p:cNvPr id="15" name="テキスト ボックス 14">
            <a:extLst>
              <a:ext uri="{FF2B5EF4-FFF2-40B4-BE49-F238E27FC236}">
                <a16:creationId xmlns:a16="http://schemas.microsoft.com/office/drawing/2014/main" id="{395D8730-8762-4F48-BE29-3B2E9F400478}"/>
              </a:ext>
            </a:extLst>
          </p:cNvPr>
          <p:cNvSpPr txBox="1"/>
          <p:nvPr/>
        </p:nvSpPr>
        <p:spPr>
          <a:xfrm>
            <a:off x="969440" y="6247907"/>
            <a:ext cx="8035900" cy="415498"/>
          </a:xfrm>
          <a:prstGeom prst="rect">
            <a:avLst/>
          </a:prstGeom>
          <a:noFill/>
        </p:spPr>
        <p:txBody>
          <a:bodyPr wrap="square" rtlCol="0">
            <a:spAutoFit/>
          </a:bodyPr>
          <a:lstStyle/>
          <a:p>
            <a:r>
              <a:rPr kumimoji="1" lang="ja-JP" altLang="en-US" sz="1050" dirty="0"/>
              <a:t>（</a:t>
            </a:r>
            <a:r>
              <a:rPr lang="ja-JP" altLang="en-US" sz="1050" dirty="0"/>
              <a:t>出所）</a:t>
            </a:r>
            <a:r>
              <a:rPr lang="ja-JP" altLang="ja-JP" sz="1050" dirty="0"/>
              <a:t>三菱</a:t>
            </a:r>
            <a:r>
              <a:rPr lang="en-US" altLang="ja-JP" sz="1050" dirty="0"/>
              <a:t>UFJ</a:t>
            </a:r>
            <a:r>
              <a:rPr lang="ja-JP" altLang="en-US" sz="1050" dirty="0"/>
              <a:t>リサーチ＆コンサルティング</a:t>
            </a:r>
            <a:r>
              <a:rPr lang="ja-JP" altLang="ja-JP" sz="1050" dirty="0"/>
              <a:t>「仕事と介護の両立</a:t>
            </a:r>
            <a:r>
              <a:rPr lang="ja-JP" altLang="en-US" sz="1050" dirty="0"/>
              <a:t>等</a:t>
            </a:r>
            <a:r>
              <a:rPr lang="ja-JP" altLang="ja-JP" sz="1050" dirty="0"/>
              <a:t>に関する</a:t>
            </a:r>
            <a:r>
              <a:rPr lang="ja-JP" altLang="en-US" sz="1050" dirty="0"/>
              <a:t>実態把握のための調査研究事業</a:t>
            </a:r>
            <a:r>
              <a:rPr lang="ja-JP" altLang="ja-JP" sz="1050" dirty="0"/>
              <a:t>」（厚生労働省委託事業）</a:t>
            </a:r>
            <a:br>
              <a:rPr lang="en-US" altLang="ja-JP" sz="1050" dirty="0"/>
            </a:br>
            <a:r>
              <a:rPr lang="ja-JP" altLang="en-US" sz="1050" dirty="0"/>
              <a:t>　　　　　令和４年３月より作成</a:t>
            </a:r>
            <a:endParaRPr kumimoji="1" lang="ja-JP" altLang="en-US" sz="1050" dirty="0"/>
          </a:p>
        </p:txBody>
      </p:sp>
    </p:spTree>
    <p:extLst>
      <p:ext uri="{BB962C8B-B14F-4D97-AF65-F5344CB8AC3E}">
        <p14:creationId xmlns:p14="http://schemas.microsoft.com/office/powerpoint/2010/main" val="2604961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吹き出し: 四角形 11">
            <a:extLst>
              <a:ext uri="{FF2B5EF4-FFF2-40B4-BE49-F238E27FC236}">
                <a16:creationId xmlns:a16="http://schemas.microsoft.com/office/drawing/2014/main" id="{0AE054E2-5FAE-47AE-91B0-F326E5CF4659}"/>
              </a:ext>
            </a:extLst>
          </p:cNvPr>
          <p:cNvSpPr/>
          <p:nvPr/>
        </p:nvSpPr>
        <p:spPr>
          <a:xfrm flipH="1">
            <a:off x="2036611" y="2806113"/>
            <a:ext cx="6952704" cy="2783474"/>
          </a:xfrm>
          <a:prstGeom prst="wedgeRectCallout">
            <a:avLst>
              <a:gd name="adj1" fmla="val 54935"/>
              <a:gd name="adj2" fmla="val -2664"/>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3-3.</a:t>
            </a:r>
            <a:r>
              <a:rPr lang="ja-JP" altLang="en-US" sz="2800" dirty="0">
                <a:latin typeface="UD Digi Kyokasho NK-B" panose="02020700000000000000" pitchFamily="18" charset="-128"/>
                <a:ea typeface="UD Digi Kyokasho NK-B" panose="02020700000000000000" pitchFamily="18" charset="-128"/>
              </a:rPr>
              <a:t>企業が独自に取り組んでいる両立支援</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1439153"/>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企業が独自に両立支援制度を用意している場合があるため、</a:t>
            </a:r>
            <a:r>
              <a:rPr lang="ja-JP" altLang="en-US" sz="2800" dirty="0">
                <a:solidFill>
                  <a:srgbClr val="FF0000"/>
                </a:solidFill>
                <a:latin typeface="UD Digi Kyokasho NK-B" panose="02020700000000000000" pitchFamily="18" charset="-128"/>
                <a:ea typeface="UD Digi Kyokasho NK-B" panose="02020700000000000000" pitchFamily="18" charset="-128"/>
              </a:rPr>
              <a:t>法定制度以外に活用できるものがあるのか</a:t>
            </a:r>
            <a:r>
              <a:rPr lang="ja-JP" altLang="en-US" sz="2800" dirty="0">
                <a:latin typeface="UD Digi Kyokasho NK-B" panose="02020700000000000000" pitchFamily="18" charset="-128"/>
                <a:ea typeface="UD Digi Kyokasho NK-B" panose="02020700000000000000" pitchFamily="18" charset="-128"/>
              </a:rPr>
              <a:t>を確認することも大切。</a:t>
            </a:r>
            <a:endParaRPr lang="en-US" altLang="ja-JP" sz="2800" dirty="0">
              <a:latin typeface="UD Digi Kyokasho NK-B" panose="02020700000000000000" pitchFamily="18" charset="-128"/>
              <a:ea typeface="UD Digi Kyokasho NK-B" panose="02020700000000000000" pitchFamily="18" charset="-128"/>
            </a:endParaRPr>
          </a:p>
        </p:txBody>
      </p:sp>
      <p:sp>
        <p:nvSpPr>
          <p:cNvPr id="10" name="テキスト ボックス 9">
            <a:extLst>
              <a:ext uri="{FF2B5EF4-FFF2-40B4-BE49-F238E27FC236}">
                <a16:creationId xmlns:a16="http://schemas.microsoft.com/office/drawing/2014/main" id="{C39CD78D-EBB0-4F9F-AFB9-7C99860A068F}"/>
              </a:ext>
            </a:extLst>
          </p:cNvPr>
          <p:cNvSpPr txBox="1"/>
          <p:nvPr/>
        </p:nvSpPr>
        <p:spPr>
          <a:xfrm>
            <a:off x="2052387" y="2928983"/>
            <a:ext cx="6952704" cy="2554545"/>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b="1" dirty="0">
                <a:latin typeface="UD Digi Kyokasho NK-B" panose="02020700000000000000" pitchFamily="18" charset="-128"/>
                <a:ea typeface="UD Digi Kyokasho NK-B" panose="02020700000000000000" pitchFamily="18" charset="-128"/>
              </a:rPr>
              <a:t>【</a:t>
            </a:r>
            <a:r>
              <a:rPr lang="ja-JP" altLang="en-US" sz="2000" b="1" dirty="0">
                <a:latin typeface="UD Digi Kyokasho NK-B" panose="02020700000000000000" pitchFamily="18" charset="-128"/>
                <a:ea typeface="UD Digi Kyokasho NK-B" panose="02020700000000000000" pitchFamily="18" charset="-128"/>
              </a:rPr>
              <a:t>企業事例</a:t>
            </a:r>
            <a:r>
              <a:rPr lang="en-US" altLang="ja-JP" sz="20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介護休業を取得できる期間を法定の９３日から</a:t>
            </a:r>
            <a:r>
              <a:rPr lang="ja-JP" altLang="en-US" sz="2000" dirty="0">
                <a:solidFill>
                  <a:srgbClr val="FF0000"/>
                </a:solidFill>
                <a:latin typeface="UD Digi Kyokasho NK-B" panose="02020700000000000000" pitchFamily="18" charset="-128"/>
                <a:ea typeface="UD Digi Kyokasho NK-B" panose="02020700000000000000" pitchFamily="18" charset="-128"/>
              </a:rPr>
              <a:t>１８０日まで延長して</a:t>
            </a:r>
            <a:r>
              <a:rPr lang="ja-JP" altLang="en-US" sz="2000" dirty="0">
                <a:latin typeface="UD Digi Kyokasho NK-B" panose="02020700000000000000" pitchFamily="18" charset="-128"/>
                <a:ea typeface="UD Digi Kyokasho NK-B" panose="02020700000000000000" pitchFamily="18" charset="-128"/>
              </a:rPr>
              <a:t>います。また、</a:t>
            </a:r>
            <a:r>
              <a:rPr lang="ja-JP" altLang="en-US" sz="2000" dirty="0">
                <a:solidFill>
                  <a:schemeClr val="tx1"/>
                </a:solidFill>
                <a:latin typeface="UD Digi Kyokasho NK-B" panose="02020700000000000000" pitchFamily="18" charset="-128"/>
                <a:ea typeface="UD Digi Kyokasho NK-B" panose="02020700000000000000" pitchFamily="18" charset="-128"/>
              </a:rPr>
              <a:t>４回以上の</a:t>
            </a:r>
            <a:r>
              <a:rPr lang="ja-JP" altLang="en-US" sz="2000" dirty="0">
                <a:latin typeface="UD Digi Kyokasho NK-B" panose="02020700000000000000" pitchFamily="18" charset="-128"/>
                <a:ea typeface="UD Digi Kyokasho NK-B" panose="02020700000000000000" pitchFamily="18" charset="-128"/>
              </a:rPr>
              <a:t>分割取得も可能です。</a:t>
            </a:r>
            <a:endParaRPr lang="en-US" altLang="ja-JP" sz="20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介護休暇の付与日数を、</a:t>
            </a:r>
            <a:r>
              <a:rPr lang="ja-JP" altLang="en-US" sz="2000" dirty="0">
                <a:solidFill>
                  <a:srgbClr val="FF0000"/>
                </a:solidFill>
                <a:latin typeface="UD Digi Kyokasho NK-B" panose="02020700000000000000" pitchFamily="18" charset="-128"/>
                <a:ea typeface="UD Digi Kyokasho NK-B" panose="02020700000000000000" pitchFamily="18" charset="-128"/>
              </a:rPr>
              <a:t>要介護者１名につき１０日</a:t>
            </a:r>
            <a:r>
              <a:rPr lang="ja-JP" altLang="en-US" sz="2000" dirty="0">
                <a:latin typeface="UD Digi Kyokasho NK-B" panose="02020700000000000000" pitchFamily="18" charset="-128"/>
                <a:ea typeface="UD Digi Kyokasho NK-B" panose="02020700000000000000" pitchFamily="18" charset="-128"/>
              </a:rPr>
              <a:t>としています。</a:t>
            </a:r>
            <a:endParaRPr lang="en-US" altLang="ja-JP" sz="20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介護を理由とした</a:t>
            </a:r>
            <a:r>
              <a:rPr lang="ja-JP" altLang="en-US" sz="2000" dirty="0">
                <a:solidFill>
                  <a:srgbClr val="FF0000"/>
                </a:solidFill>
                <a:latin typeface="UD Digi Kyokasho NK-B" panose="02020700000000000000" pitchFamily="18" charset="-128"/>
                <a:ea typeface="UD Digi Kyokasho NK-B" panose="02020700000000000000" pitchFamily="18" charset="-128"/>
              </a:rPr>
              <a:t>テレワーク</a:t>
            </a:r>
            <a:r>
              <a:rPr lang="ja-JP" altLang="en-US" sz="2000" dirty="0">
                <a:latin typeface="UD Digi Kyokasho NK-B" panose="02020700000000000000" pitchFamily="18" charset="-128"/>
                <a:ea typeface="UD Digi Kyokasho NK-B" panose="02020700000000000000" pitchFamily="18" charset="-128"/>
              </a:rPr>
              <a:t>を認めています。</a:t>
            </a:r>
            <a:endParaRPr lang="en-US" altLang="ja-JP" sz="20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介護を理由に退職した社員について、</a:t>
            </a:r>
            <a:r>
              <a:rPr lang="ja-JP" altLang="en-US" sz="2000" dirty="0">
                <a:solidFill>
                  <a:srgbClr val="FF0000"/>
                </a:solidFill>
                <a:latin typeface="UD Digi Kyokasho NK-B" panose="02020700000000000000" pitchFamily="18" charset="-128"/>
                <a:ea typeface="UD Digi Kyokasho NK-B" panose="02020700000000000000" pitchFamily="18" charset="-128"/>
              </a:rPr>
              <a:t>希望があれば再雇用</a:t>
            </a:r>
            <a:r>
              <a:rPr lang="ja-JP" altLang="en-US" sz="2000" dirty="0">
                <a:latin typeface="UD Digi Kyokasho NK-B" panose="02020700000000000000" pitchFamily="18" charset="-128"/>
                <a:ea typeface="UD Digi Kyokasho NK-B" panose="02020700000000000000" pitchFamily="18" charset="-128"/>
              </a:rPr>
              <a:t>をしています。</a:t>
            </a:r>
            <a:endParaRPr lang="en-US" altLang="ja-JP" sz="2000" dirty="0">
              <a:latin typeface="UD Digi Kyokasho NK-B" panose="02020700000000000000" pitchFamily="18" charset="-128"/>
              <a:ea typeface="UD Digi Kyokasho NK-B" panose="02020700000000000000" pitchFamily="18" charset="-128"/>
            </a:endParaRPr>
          </a:p>
        </p:txBody>
      </p:sp>
      <p:pic>
        <p:nvPicPr>
          <p:cNvPr id="8" name="図 7">
            <a:extLst>
              <a:ext uri="{FF2B5EF4-FFF2-40B4-BE49-F238E27FC236}">
                <a16:creationId xmlns:a16="http://schemas.microsoft.com/office/drawing/2014/main" id="{84486563-F244-48AE-9340-AF84A592B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4840" y="3429000"/>
            <a:ext cx="1345995" cy="1440000"/>
          </a:xfrm>
          <a:prstGeom prst="rect">
            <a:avLst/>
          </a:prstGeom>
        </p:spPr>
      </p:pic>
      <p:sp>
        <p:nvSpPr>
          <p:cNvPr id="2" name="スライド番号プレースホルダー 1">
            <a:extLst>
              <a:ext uri="{FF2B5EF4-FFF2-40B4-BE49-F238E27FC236}">
                <a16:creationId xmlns:a16="http://schemas.microsoft.com/office/drawing/2014/main" id="{274379A8-544B-4F88-A11A-1333404CBCD1}"/>
              </a:ext>
            </a:extLst>
          </p:cNvPr>
          <p:cNvSpPr>
            <a:spLocks noGrp="1"/>
          </p:cNvSpPr>
          <p:nvPr>
            <p:ph type="sldNum" sz="quarter" idx="12"/>
          </p:nvPr>
        </p:nvSpPr>
        <p:spPr/>
        <p:txBody>
          <a:bodyPr/>
          <a:lstStyle/>
          <a:p>
            <a:fld id="{FE796E2C-70C8-4284-8429-28CFC884DB28}" type="slidenum">
              <a:rPr lang="en-US" altLang="ja-JP" smtClean="0"/>
              <a:pPr/>
              <a:t>21</a:t>
            </a:fld>
            <a:endParaRPr lang="en-US" altLang="ja-JP"/>
          </a:p>
        </p:txBody>
      </p:sp>
    </p:spTree>
    <p:extLst>
      <p:ext uri="{BB962C8B-B14F-4D97-AF65-F5344CB8AC3E}">
        <p14:creationId xmlns:p14="http://schemas.microsoft.com/office/powerpoint/2010/main" val="2894776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3-</a:t>
            </a:r>
            <a:r>
              <a:rPr lang="ja-JP" altLang="en-US" sz="2800" dirty="0">
                <a:latin typeface="UD Digi Kyokasho NK-B" panose="02020700000000000000" pitchFamily="18" charset="-128"/>
                <a:ea typeface="UD Digi Kyokasho NK-B" panose="02020700000000000000" pitchFamily="18" charset="-128"/>
              </a:rPr>
              <a:t>４</a:t>
            </a: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育児・介護休業法における両立支援制度のポイント</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2880667"/>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介護は、</a:t>
            </a:r>
            <a:r>
              <a:rPr lang="ja-JP" altLang="en-US" sz="2800" dirty="0">
                <a:solidFill>
                  <a:srgbClr val="FF0000"/>
                </a:solidFill>
                <a:latin typeface="UD Digi Kyokasho NK-B" panose="02020700000000000000" pitchFamily="18" charset="-128"/>
                <a:ea typeface="UD Digi Kyokasho NK-B" panose="02020700000000000000" pitchFamily="18" charset="-128"/>
              </a:rPr>
              <a:t>「いつまで続くか分からない」</a:t>
            </a:r>
            <a:r>
              <a:rPr lang="ja-JP" altLang="en-US" sz="2800" dirty="0">
                <a:latin typeface="UD Digi Kyokasho NK-B" panose="02020700000000000000" pitchFamily="18" charset="-128"/>
                <a:ea typeface="UD Digi Kyokasho NK-B" panose="02020700000000000000" pitchFamily="18" charset="-128"/>
              </a:rPr>
              <a:t>もの。</a:t>
            </a:r>
            <a:endParaRPr lang="en-US" altLang="ja-JP" sz="2800" dirty="0">
              <a:latin typeface="UD Digi Kyokasho NK-B" panose="02020700000000000000" pitchFamily="18" charset="-128"/>
              <a:ea typeface="UD Digi Kyokasho NK-B" panose="02020700000000000000" pitchFamily="18" charset="-128"/>
            </a:endParaRPr>
          </a:p>
          <a:p>
            <a:pPr lvl="1">
              <a:buFont typeface="Wingdings" panose="05000000000000000000" pitchFamily="2" charset="2"/>
              <a:buChar char="l"/>
            </a:pPr>
            <a:r>
              <a:rPr lang="ja-JP" altLang="en-US" sz="2400" dirty="0">
                <a:latin typeface="UD Digi Kyokasho NK-B" panose="02020700000000000000" pitchFamily="18" charset="-128"/>
                <a:ea typeface="UD Digi Kyokasho NK-B" panose="02020700000000000000" pitchFamily="18" charset="-128"/>
              </a:rPr>
              <a:t>長期化する可能性も高く、見通しを立てることが</a:t>
            </a:r>
            <a:br>
              <a:rPr lang="en-US" altLang="ja-JP" sz="2400" dirty="0">
                <a:latin typeface="UD Digi Kyokasho NK-B" panose="02020700000000000000" pitchFamily="18" charset="-128"/>
                <a:ea typeface="UD Digi Kyokasho NK-B" panose="02020700000000000000" pitchFamily="18" charset="-128"/>
              </a:rPr>
            </a:br>
            <a:r>
              <a:rPr lang="ja-JP" altLang="en-US" sz="2400" dirty="0">
                <a:latin typeface="UD Digi Kyokasho NK-B" panose="02020700000000000000" pitchFamily="18" charset="-128"/>
                <a:ea typeface="UD Digi Kyokasho NK-B" panose="02020700000000000000" pitchFamily="18" charset="-128"/>
              </a:rPr>
              <a:t>難しいため、家族自らが介護に専念してしまうと、就業継続が困難になってしまう。</a:t>
            </a:r>
            <a:endParaRPr lang="en-US" altLang="ja-JP" sz="24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就労している家族が自ら介護をしなくてもよい</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体制を整えることが重要。</a:t>
            </a:r>
            <a:endParaRPr lang="en-US" altLang="ja-JP" sz="2800" dirty="0">
              <a:latin typeface="UD Digi Kyokasho NK-B" panose="02020700000000000000" pitchFamily="18" charset="-128"/>
              <a:ea typeface="UD Digi Kyokasho NK-B" panose="02020700000000000000" pitchFamily="18" charset="-128"/>
            </a:endParaRPr>
          </a:p>
        </p:txBody>
      </p:sp>
      <p:sp>
        <p:nvSpPr>
          <p:cNvPr id="12" name="正方形/長方形 11">
            <a:extLst>
              <a:ext uri="{FF2B5EF4-FFF2-40B4-BE49-F238E27FC236}">
                <a16:creationId xmlns:a16="http://schemas.microsoft.com/office/drawing/2014/main" id="{1E91008F-3293-496D-A8BB-84E164B5626B}"/>
              </a:ext>
            </a:extLst>
          </p:cNvPr>
          <p:cNvSpPr/>
          <p:nvPr/>
        </p:nvSpPr>
        <p:spPr>
          <a:xfrm>
            <a:off x="899592" y="3928616"/>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14</a:t>
            </a:r>
            <a:r>
              <a:rPr lang="ja-JP" altLang="en-US" dirty="0">
                <a:solidFill>
                  <a:sysClr val="windowText" lastClr="000000"/>
                </a:solidFill>
              </a:rPr>
              <a:t>　介護期間（過去３年間に介護経験がある者）</a:t>
            </a:r>
            <a:endParaRPr kumimoji="1" lang="ja-JP" altLang="en-US" dirty="0">
              <a:solidFill>
                <a:sysClr val="windowText" lastClr="000000"/>
              </a:solidFill>
            </a:endParaRPr>
          </a:p>
        </p:txBody>
      </p:sp>
      <p:cxnSp>
        <p:nvCxnSpPr>
          <p:cNvPr id="13" name="直線コネクタ 12">
            <a:extLst>
              <a:ext uri="{FF2B5EF4-FFF2-40B4-BE49-F238E27FC236}">
                <a16:creationId xmlns:a16="http://schemas.microsoft.com/office/drawing/2014/main" id="{A69E3286-4375-4C14-9670-0264AE35E2A9}"/>
              </a:ext>
            </a:extLst>
          </p:cNvPr>
          <p:cNvCxnSpPr/>
          <p:nvPr/>
        </p:nvCxnSpPr>
        <p:spPr>
          <a:xfrm>
            <a:off x="1835535" y="4309988"/>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6B9A69E-0FBD-49E8-B2A1-2D28F26D4874}"/>
              </a:ext>
            </a:extLst>
          </p:cNvPr>
          <p:cNvSpPr txBox="1"/>
          <p:nvPr/>
        </p:nvSpPr>
        <p:spPr>
          <a:xfrm>
            <a:off x="6967411" y="5981544"/>
            <a:ext cx="1820989" cy="738664"/>
          </a:xfrm>
          <a:prstGeom prst="rect">
            <a:avLst/>
          </a:prstGeom>
          <a:noFill/>
        </p:spPr>
        <p:txBody>
          <a:bodyPr wrap="square" rtlCol="0">
            <a:spAutoFit/>
          </a:bodyPr>
          <a:lstStyle/>
          <a:p>
            <a:r>
              <a:rPr lang="ja-JP" altLang="en-US" sz="1050" dirty="0"/>
              <a:t>（出所）公益財団法人生命保険文化センター「平成</a:t>
            </a:r>
            <a:r>
              <a:rPr lang="en-US" altLang="ja-JP" sz="1050" dirty="0"/>
              <a:t>30</a:t>
            </a:r>
            <a:r>
              <a:rPr lang="ja-JP" altLang="en-US" sz="1050" dirty="0"/>
              <a:t>年度　生命保険に関する全国実態調査」より作成</a:t>
            </a:r>
          </a:p>
        </p:txBody>
      </p:sp>
      <p:sp>
        <p:nvSpPr>
          <p:cNvPr id="15" name="テキスト ボックス 14">
            <a:extLst>
              <a:ext uri="{FF2B5EF4-FFF2-40B4-BE49-F238E27FC236}">
                <a16:creationId xmlns:a16="http://schemas.microsoft.com/office/drawing/2014/main" id="{6728E637-6B9B-4F5C-A373-842E2D4A30C9}"/>
              </a:ext>
            </a:extLst>
          </p:cNvPr>
          <p:cNvSpPr txBox="1"/>
          <p:nvPr/>
        </p:nvSpPr>
        <p:spPr>
          <a:xfrm>
            <a:off x="6175461" y="5104069"/>
            <a:ext cx="2751074" cy="923330"/>
          </a:xfrm>
          <a:prstGeom prst="rect">
            <a:avLst/>
          </a:prstGeom>
          <a:noFill/>
        </p:spPr>
        <p:txBody>
          <a:bodyPr wrap="none" rtlCol="0">
            <a:spAutoFit/>
          </a:bodyPr>
          <a:lstStyle/>
          <a:p>
            <a:r>
              <a:rPr lang="ja-JP" altLang="en-US" b="1" dirty="0">
                <a:latin typeface="UD Digi Kyokasho NK-B" panose="02020700000000000000" pitchFamily="18" charset="-128"/>
                <a:ea typeface="UD Digi Kyokasho NK-B" panose="02020700000000000000" pitchFamily="18" charset="-128"/>
              </a:rPr>
              <a:t>平均</a:t>
            </a:r>
            <a:r>
              <a:rPr lang="en-US" altLang="ja-JP" b="1" dirty="0">
                <a:latin typeface="UD Digi Kyokasho NK-B" panose="02020700000000000000" pitchFamily="18" charset="-128"/>
                <a:ea typeface="UD Digi Kyokasho NK-B" panose="02020700000000000000" pitchFamily="18" charset="-128"/>
              </a:rPr>
              <a:t>49.4</a:t>
            </a:r>
            <a:r>
              <a:rPr lang="ja-JP" altLang="en-US" b="1" dirty="0">
                <a:latin typeface="UD Digi Kyokasho NK-B" panose="02020700000000000000" pitchFamily="18" charset="-128"/>
                <a:ea typeface="UD Digi Kyokasho NK-B" panose="02020700000000000000" pitchFamily="18" charset="-128"/>
              </a:rPr>
              <a:t>カ月</a:t>
            </a:r>
            <a:endParaRPr lang="en-US" altLang="ja-JP" b="1" dirty="0">
              <a:latin typeface="UD Digi Kyokasho NK-B" panose="02020700000000000000" pitchFamily="18" charset="-128"/>
              <a:ea typeface="UD Digi Kyokasho NK-B" panose="02020700000000000000" pitchFamily="18" charset="-128"/>
            </a:endParaRPr>
          </a:p>
          <a:p>
            <a:endParaRPr lang="en-US" altLang="ja-JP" sz="1200" b="1" dirty="0">
              <a:latin typeface="UD Digi Kyokasho NK-B" panose="02020700000000000000" pitchFamily="18" charset="-128"/>
              <a:ea typeface="UD Digi Kyokasho NK-B" panose="02020700000000000000" pitchFamily="18" charset="-128"/>
            </a:endParaRPr>
          </a:p>
          <a:p>
            <a:r>
              <a:rPr lang="en-US" altLang="ja-JP" sz="1200" b="1" dirty="0">
                <a:latin typeface="UD Digi Kyokasho NK-B" panose="02020700000000000000" pitchFamily="18" charset="-128"/>
                <a:ea typeface="UD Digi Kyokasho NK-B" panose="02020700000000000000" pitchFamily="18" charset="-128"/>
              </a:rPr>
              <a:t>※</a:t>
            </a:r>
            <a:r>
              <a:rPr lang="ja-JP" altLang="en-US" sz="1200" b="1" dirty="0">
                <a:latin typeface="UD Digi Kyokasho NK-B" panose="02020700000000000000" pitchFamily="18" charset="-128"/>
                <a:ea typeface="UD Digi Kyokasho NK-B" panose="02020700000000000000" pitchFamily="18" charset="-128"/>
              </a:rPr>
              <a:t>ただし、現在介護を行っている場合を</a:t>
            </a:r>
            <a:endParaRPr lang="en-US" altLang="ja-JP" sz="1200" b="1" dirty="0">
              <a:latin typeface="UD Digi Kyokasho NK-B" panose="02020700000000000000" pitchFamily="18" charset="-128"/>
              <a:ea typeface="UD Digi Kyokasho NK-B" panose="02020700000000000000" pitchFamily="18" charset="-128"/>
            </a:endParaRPr>
          </a:p>
          <a:p>
            <a:r>
              <a:rPr lang="ja-JP" altLang="en-US" sz="1200" b="1" dirty="0">
                <a:latin typeface="UD Digi Kyokasho NK-B" panose="02020700000000000000" pitchFamily="18" charset="-128"/>
                <a:ea typeface="UD Digi Kyokasho NK-B" panose="02020700000000000000" pitchFamily="18" charset="-128"/>
              </a:rPr>
              <a:t>含む点に注意が必要。</a:t>
            </a:r>
            <a:endParaRPr lang="en-US" altLang="ja-JP" b="1" dirty="0">
              <a:latin typeface="UD Digi Kyokasho NK-B" panose="02020700000000000000" pitchFamily="18" charset="-128"/>
              <a:ea typeface="UD Digi Kyokasho NK-B" panose="02020700000000000000" pitchFamily="18" charset="-128"/>
            </a:endParaRPr>
          </a:p>
        </p:txBody>
      </p:sp>
      <p:sp>
        <p:nvSpPr>
          <p:cNvPr id="3" name="スライド番号プレースホルダー 2">
            <a:extLst>
              <a:ext uri="{FF2B5EF4-FFF2-40B4-BE49-F238E27FC236}">
                <a16:creationId xmlns:a16="http://schemas.microsoft.com/office/drawing/2014/main" id="{5F58F9E9-28CD-4EE0-A9F6-E1106E90B5A0}"/>
              </a:ext>
            </a:extLst>
          </p:cNvPr>
          <p:cNvSpPr>
            <a:spLocks noGrp="1"/>
          </p:cNvSpPr>
          <p:nvPr>
            <p:ph type="sldNum" sz="quarter" idx="12"/>
          </p:nvPr>
        </p:nvSpPr>
        <p:spPr/>
        <p:txBody>
          <a:bodyPr/>
          <a:lstStyle/>
          <a:p>
            <a:fld id="{FE796E2C-70C8-4284-8429-28CFC884DB28}" type="slidenum">
              <a:rPr lang="en-US" altLang="ja-JP" smtClean="0"/>
              <a:pPr/>
              <a:t>22</a:t>
            </a:fld>
            <a:endParaRPr lang="en-US" altLang="ja-JP" dirty="0"/>
          </a:p>
        </p:txBody>
      </p:sp>
      <p:pic>
        <p:nvPicPr>
          <p:cNvPr id="4" name="図 3">
            <a:extLst>
              <a:ext uri="{FF2B5EF4-FFF2-40B4-BE49-F238E27FC236}">
                <a16:creationId xmlns:a16="http://schemas.microsoft.com/office/drawing/2014/main" id="{361B03F2-5254-44D5-A1CF-861125A3817D}"/>
              </a:ext>
            </a:extLst>
          </p:cNvPr>
          <p:cNvPicPr>
            <a:picLocks noChangeAspect="1"/>
          </p:cNvPicPr>
          <p:nvPr/>
        </p:nvPicPr>
        <p:blipFill>
          <a:blip r:embed="rId3"/>
          <a:stretch>
            <a:fillRect/>
          </a:stretch>
        </p:blipFill>
        <p:spPr>
          <a:xfrm>
            <a:off x="1223814" y="4309988"/>
            <a:ext cx="5077968" cy="2173224"/>
          </a:xfrm>
          <a:prstGeom prst="rect">
            <a:avLst/>
          </a:prstGeom>
        </p:spPr>
      </p:pic>
    </p:spTree>
    <p:extLst>
      <p:ext uri="{BB962C8B-B14F-4D97-AF65-F5344CB8AC3E}">
        <p14:creationId xmlns:p14="http://schemas.microsoft.com/office/powerpoint/2010/main" val="352653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吹き出し: 四角形 8">
            <a:extLst>
              <a:ext uri="{FF2B5EF4-FFF2-40B4-BE49-F238E27FC236}">
                <a16:creationId xmlns:a16="http://schemas.microsoft.com/office/drawing/2014/main" id="{1D35AAE1-C051-4723-A0FB-E3C789B9B9DA}"/>
              </a:ext>
            </a:extLst>
          </p:cNvPr>
          <p:cNvSpPr/>
          <p:nvPr/>
        </p:nvSpPr>
        <p:spPr>
          <a:xfrm flipH="1">
            <a:off x="966623" y="4284068"/>
            <a:ext cx="6952704" cy="1809228"/>
          </a:xfrm>
          <a:prstGeom prst="wedgeRectCallout">
            <a:avLst>
              <a:gd name="adj1" fmla="val -52993"/>
              <a:gd name="adj2" fmla="val -9438"/>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9CD78D-EBB0-4F9F-AFB9-7C99860A068F}"/>
              </a:ext>
            </a:extLst>
          </p:cNvPr>
          <p:cNvSpPr txBox="1"/>
          <p:nvPr/>
        </p:nvSpPr>
        <p:spPr>
          <a:xfrm>
            <a:off x="986070" y="4400897"/>
            <a:ext cx="6952704" cy="1631216"/>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b="1" dirty="0">
                <a:latin typeface="UD Digi Kyokasho NK-B" panose="02020700000000000000" pitchFamily="18" charset="-128"/>
                <a:ea typeface="UD Digi Kyokasho NK-B" panose="02020700000000000000" pitchFamily="18" charset="-128"/>
              </a:rPr>
              <a:t>【</a:t>
            </a:r>
            <a:r>
              <a:rPr lang="ja-JP" altLang="en-US" sz="2000" b="1" dirty="0">
                <a:latin typeface="UD Digi Kyokasho NK-B" panose="02020700000000000000" pitchFamily="18" charset="-128"/>
                <a:ea typeface="UD Digi Kyokasho NK-B" panose="02020700000000000000" pitchFamily="18" charset="-128"/>
              </a:rPr>
              <a:t>家族の声</a:t>
            </a:r>
            <a:r>
              <a:rPr lang="en-US" altLang="ja-JP" sz="20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退院してから老人保健施設に入所するまで自分が介護することになり、１か月程、介護休業を取得しました。休業中は、ケアマネジャーと面談したり、事業所見学や契約手続きなども行いました。</a:t>
            </a:r>
            <a:endParaRPr lang="en-US" altLang="ja-JP" sz="2000" dirty="0">
              <a:solidFill>
                <a:schemeClr val="tx1"/>
              </a:solidFill>
              <a:latin typeface="UD Digi Kyokasho NK-B" panose="02020700000000000000" pitchFamily="18" charset="-128"/>
              <a:ea typeface="UD Digi Kyokasho NK-B" panose="02020700000000000000" pitchFamily="18" charset="-128"/>
            </a:endParaRPr>
          </a:p>
        </p:txBody>
      </p:sp>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3-</a:t>
            </a:r>
            <a:r>
              <a:rPr lang="ja-JP" altLang="en-US" sz="2800" dirty="0">
                <a:latin typeface="UD Digi Kyokasho NK-B" panose="02020700000000000000" pitchFamily="18" charset="-128"/>
                <a:ea typeface="UD Digi Kyokasho NK-B" panose="02020700000000000000" pitchFamily="18" charset="-128"/>
              </a:rPr>
              <a:t>４</a:t>
            </a: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育児・介護休業法における両立支援制度のポイント</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118146" y="1204534"/>
            <a:ext cx="7715250" cy="2880667"/>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そのためには、両立支援制度の活用が重要。</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特に介護休業は、</a:t>
            </a:r>
            <a:r>
              <a:rPr lang="ja-JP" altLang="en-US" sz="2800" dirty="0">
                <a:solidFill>
                  <a:srgbClr val="FF0000"/>
                </a:solidFill>
                <a:latin typeface="UD Digi Kyokasho NK-B" panose="02020700000000000000" pitchFamily="18" charset="-128"/>
                <a:ea typeface="UD Digi Kyokasho NK-B" panose="02020700000000000000" pitchFamily="18" charset="-128"/>
              </a:rPr>
              <a:t>「仕事と介護を両立させる体制を整えるための準備期間」</a:t>
            </a:r>
            <a:r>
              <a:rPr lang="ja-JP" altLang="en-US" sz="2800" dirty="0">
                <a:latin typeface="UD Digi Kyokasho NK-B" panose="02020700000000000000" pitchFamily="18" charset="-128"/>
                <a:ea typeface="UD Digi Kyokasho NK-B" panose="02020700000000000000" pitchFamily="18" charset="-128"/>
              </a:rPr>
              <a:t>として利用する。</a:t>
            </a:r>
            <a:endParaRPr lang="en-US" altLang="ja-JP" sz="2800" dirty="0">
              <a:latin typeface="UD Digi Kyokasho NK-B" panose="02020700000000000000" pitchFamily="18" charset="-128"/>
              <a:ea typeface="UD Digi Kyokasho NK-B" panose="02020700000000000000" pitchFamily="18" charset="-128"/>
            </a:endParaRPr>
          </a:p>
          <a:p>
            <a:pPr lvl="1">
              <a:buFont typeface="Wingdings" panose="05000000000000000000" pitchFamily="2" charset="2"/>
              <a:buChar char="l"/>
            </a:pPr>
            <a:r>
              <a:rPr lang="ja-JP" altLang="en-US" sz="2400" dirty="0">
                <a:latin typeface="UD Digi Kyokasho NK-B" panose="02020700000000000000" pitchFamily="18" charset="-128"/>
                <a:ea typeface="UD Digi Kyokasho NK-B" panose="02020700000000000000" pitchFamily="18" charset="-128"/>
              </a:rPr>
              <a:t>「介護に専念するための期間」として利用してしまうと、</a:t>
            </a:r>
            <a:r>
              <a:rPr lang="ja-JP" altLang="en-US" sz="2400" u="sng" dirty="0">
                <a:latin typeface="UD Digi Kyokasho NK-B" panose="02020700000000000000" pitchFamily="18" charset="-128"/>
                <a:ea typeface="UD Digi Kyokasho NK-B" panose="02020700000000000000" pitchFamily="18" charset="-128"/>
              </a:rPr>
              <a:t>介護が長期化すると利用できる休業期間では足りなくなり、離職せざるを得なくなってしまう可能性が高い</a:t>
            </a:r>
            <a:r>
              <a:rPr lang="ja-JP" altLang="en-US" sz="2400" dirty="0">
                <a:latin typeface="UD Digi Kyokasho NK-B" panose="02020700000000000000" pitchFamily="18" charset="-128"/>
                <a:ea typeface="UD Digi Kyokasho NK-B" panose="02020700000000000000" pitchFamily="18" charset="-128"/>
              </a:rPr>
              <a:t>。</a:t>
            </a:r>
            <a:endParaRPr lang="en-US" altLang="ja-JP" sz="2400" dirty="0">
              <a:latin typeface="UD Digi Kyokasho NK-B" panose="02020700000000000000" pitchFamily="18" charset="-128"/>
              <a:ea typeface="UD Digi Kyokasho NK-B" panose="02020700000000000000" pitchFamily="18" charset="-128"/>
            </a:endParaRPr>
          </a:p>
          <a:p>
            <a:pPr lvl="1">
              <a:buFont typeface="Wingdings" panose="05000000000000000000" pitchFamily="2" charset="2"/>
              <a:buChar char="l"/>
            </a:pPr>
            <a:endParaRPr lang="en-US" altLang="ja-JP" sz="2400" dirty="0">
              <a:latin typeface="UD Digi Kyokasho NK-B" panose="02020700000000000000" pitchFamily="18" charset="-128"/>
              <a:ea typeface="UD Digi Kyokasho NK-B" panose="02020700000000000000" pitchFamily="18" charset="-128"/>
            </a:endParaRPr>
          </a:p>
        </p:txBody>
      </p:sp>
      <p:pic>
        <p:nvPicPr>
          <p:cNvPr id="11" name="図 10">
            <a:extLst>
              <a:ext uri="{FF2B5EF4-FFF2-40B4-BE49-F238E27FC236}">
                <a16:creationId xmlns:a16="http://schemas.microsoft.com/office/drawing/2014/main" id="{66F87F9B-C34F-4AD7-973E-AA20A7364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532" y="4594084"/>
            <a:ext cx="1291468" cy="1440000"/>
          </a:xfrm>
          <a:prstGeom prst="rect">
            <a:avLst/>
          </a:prstGeom>
        </p:spPr>
      </p:pic>
      <p:sp>
        <p:nvSpPr>
          <p:cNvPr id="2" name="スライド番号プレースホルダー 1">
            <a:extLst>
              <a:ext uri="{FF2B5EF4-FFF2-40B4-BE49-F238E27FC236}">
                <a16:creationId xmlns:a16="http://schemas.microsoft.com/office/drawing/2014/main" id="{9CC41D13-2D21-46B9-9F01-09B8E38C333C}"/>
              </a:ext>
            </a:extLst>
          </p:cNvPr>
          <p:cNvSpPr>
            <a:spLocks noGrp="1"/>
          </p:cNvSpPr>
          <p:nvPr>
            <p:ph type="sldNum" sz="quarter" idx="12"/>
          </p:nvPr>
        </p:nvSpPr>
        <p:spPr/>
        <p:txBody>
          <a:bodyPr/>
          <a:lstStyle/>
          <a:p>
            <a:fld id="{FE796E2C-70C8-4284-8429-28CFC884DB28}" type="slidenum">
              <a:rPr lang="en-US" altLang="ja-JP" smtClean="0"/>
              <a:pPr/>
              <a:t>23</a:t>
            </a:fld>
            <a:endParaRPr lang="en-US" altLang="ja-JP"/>
          </a:p>
        </p:txBody>
      </p:sp>
    </p:spTree>
    <p:extLst>
      <p:ext uri="{BB962C8B-B14F-4D97-AF65-F5344CB8AC3E}">
        <p14:creationId xmlns:p14="http://schemas.microsoft.com/office/powerpoint/2010/main" val="1307874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A17E0EE-E5C3-4E7A-A1C3-5330BBFBB8BC}"/>
              </a:ext>
            </a:extLst>
          </p:cNvPr>
          <p:cNvPicPr>
            <a:picLocks noChangeAspect="1"/>
          </p:cNvPicPr>
          <p:nvPr/>
        </p:nvPicPr>
        <p:blipFill>
          <a:blip r:embed="rId3"/>
          <a:stretch>
            <a:fillRect/>
          </a:stretch>
        </p:blipFill>
        <p:spPr>
          <a:xfrm>
            <a:off x="1144036" y="4206156"/>
            <a:ext cx="6855928" cy="1595334"/>
          </a:xfrm>
          <a:prstGeom prst="rect">
            <a:avLst/>
          </a:prstGeom>
        </p:spPr>
      </p:pic>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就労している家族の２割強は、介護休業について、仕事をせずに介護に専念するための期間と</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考えてしまっている。</a:t>
            </a:r>
            <a:endParaRPr lang="en-US" altLang="ja-JP" sz="2800" dirty="0">
              <a:latin typeface="UD Digi Kyokasho NK-B" panose="02020700000000000000" pitchFamily="18" charset="-128"/>
              <a:ea typeface="UD Digi Kyokasho NK-B" panose="02020700000000000000" pitchFamily="18" charset="-128"/>
            </a:endParaRPr>
          </a:p>
        </p:txBody>
      </p:sp>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3-</a:t>
            </a:r>
            <a:r>
              <a:rPr lang="ja-JP" altLang="en-US" sz="2800" dirty="0">
                <a:latin typeface="UD Digi Kyokasho NK-B" panose="02020700000000000000" pitchFamily="18" charset="-128"/>
                <a:ea typeface="UD Digi Kyokasho NK-B" panose="02020700000000000000" pitchFamily="18" charset="-128"/>
              </a:rPr>
              <a:t>４</a:t>
            </a: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育児・介護休業法における両立支援制度のポイント</a:t>
            </a:r>
            <a:endParaRPr lang="ja-JP" altLang="ja-JP" sz="2800" dirty="0">
              <a:solidFill>
                <a:schemeClr val="tx1"/>
              </a:solidFill>
              <a:latin typeface="UD Digi Kyokasho NK-B" panose="02020700000000000000" pitchFamily="18" charset="-128"/>
              <a:ea typeface="UD Digi Kyokasho NK-B" panose="02020700000000000000" pitchFamily="18" charset="-128"/>
            </a:endParaRPr>
          </a:p>
        </p:txBody>
      </p:sp>
      <p:sp>
        <p:nvSpPr>
          <p:cNvPr id="3" name="正方形/長方形 2">
            <a:extLst>
              <a:ext uri="{FF2B5EF4-FFF2-40B4-BE49-F238E27FC236}">
                <a16:creationId xmlns:a16="http://schemas.microsoft.com/office/drawing/2014/main" id="{0AFD3BC1-B450-45C1-A777-6349B2E45061}"/>
              </a:ext>
            </a:extLst>
          </p:cNvPr>
          <p:cNvSpPr/>
          <p:nvPr/>
        </p:nvSpPr>
        <p:spPr>
          <a:xfrm>
            <a:off x="1043608" y="2780511"/>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図表</a:t>
            </a:r>
            <a:r>
              <a:rPr lang="en-US" altLang="ja-JP" dirty="0">
                <a:solidFill>
                  <a:schemeClr val="tx1"/>
                </a:solidFill>
              </a:rPr>
              <a:t>15</a:t>
            </a:r>
            <a:r>
              <a:rPr lang="ja-JP" altLang="en-US" dirty="0">
                <a:solidFill>
                  <a:schemeClr val="tx1"/>
                </a:solidFill>
              </a:rPr>
              <a:t>　介護休業利用への考え方（就労している家族介護者）</a:t>
            </a:r>
            <a:endParaRPr kumimoji="1" lang="ja-JP" altLang="en-US" dirty="0">
              <a:solidFill>
                <a:schemeClr val="tx1"/>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3178775"/>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Rectangle 3">
            <a:extLst>
              <a:ext uri="{FF2B5EF4-FFF2-40B4-BE49-F238E27FC236}">
                <a16:creationId xmlns:a16="http://schemas.microsoft.com/office/drawing/2014/main" id="{5114CAC6-382C-45A4-900E-A7F5F28EB488}"/>
              </a:ext>
            </a:extLst>
          </p:cNvPr>
          <p:cNvSpPr txBox="1">
            <a:spLocks noChangeArrowheads="1"/>
          </p:cNvSpPr>
          <p:nvPr/>
        </p:nvSpPr>
        <p:spPr bwMode="auto">
          <a:xfrm>
            <a:off x="1726419" y="3258549"/>
            <a:ext cx="6408712" cy="784669"/>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1400" b="1" kern="0" dirty="0">
                <a:latin typeface="UD Digi Kyokasho NK-B" panose="02020700000000000000" pitchFamily="18" charset="-128"/>
                <a:ea typeface="UD Digi Kyokasho NK-B" panose="02020700000000000000" pitchFamily="18" charset="-128"/>
              </a:rPr>
              <a:t>A</a:t>
            </a:r>
            <a:r>
              <a:rPr lang="ja-JP" altLang="en-US" sz="1400" b="1" kern="0" dirty="0">
                <a:latin typeface="UD Digi Kyokasho NK-B" panose="02020700000000000000" pitchFamily="18" charset="-128"/>
                <a:ea typeface="UD Digi Kyokasho NK-B" panose="02020700000000000000" pitchFamily="18" charset="-128"/>
              </a:rPr>
              <a:t>：介護休業期間は主に仕事を続けながら介護をするための体制を構築する期間である。</a:t>
            </a:r>
            <a:endParaRPr lang="en-US" altLang="ja-JP" sz="1400" b="1" kern="0" dirty="0">
              <a:latin typeface="UD Digi Kyokasho NK-B" panose="02020700000000000000" pitchFamily="18" charset="-128"/>
              <a:ea typeface="UD Digi Kyokasho NK-B" panose="02020700000000000000" pitchFamily="18" charset="-128"/>
            </a:endParaRPr>
          </a:p>
          <a:p>
            <a:pPr marL="0" indent="0">
              <a:buNone/>
            </a:pPr>
            <a:r>
              <a:rPr lang="ja-JP" altLang="en-US" sz="1400" b="1" kern="0" dirty="0">
                <a:latin typeface="UD Digi Kyokasho NK-B" panose="02020700000000000000" pitchFamily="18" charset="-128"/>
                <a:ea typeface="UD Digi Kyokasho NK-B" panose="02020700000000000000" pitchFamily="18" charset="-128"/>
              </a:rPr>
              <a:t>Ｂ：介護休業は、仕事をせずに介護に専念するための期間である。</a:t>
            </a:r>
            <a:endParaRPr lang="en-US" altLang="ja-JP" sz="1400" b="1" kern="0" dirty="0">
              <a:latin typeface="UD Digi Kyokasho NK-B" panose="02020700000000000000" pitchFamily="18" charset="-128"/>
              <a:ea typeface="UD Digi Kyokasho NK-B" panose="02020700000000000000" pitchFamily="18" charset="-128"/>
            </a:endParaRPr>
          </a:p>
        </p:txBody>
      </p:sp>
      <p:sp>
        <p:nvSpPr>
          <p:cNvPr id="22" name="角丸四角形 9">
            <a:extLst>
              <a:ext uri="{FF2B5EF4-FFF2-40B4-BE49-F238E27FC236}">
                <a16:creationId xmlns:a16="http://schemas.microsoft.com/office/drawing/2014/main" id="{89626ACC-9667-4876-8EF9-CC7628DEACEC}"/>
              </a:ext>
            </a:extLst>
          </p:cNvPr>
          <p:cNvSpPr/>
          <p:nvPr/>
        </p:nvSpPr>
        <p:spPr>
          <a:xfrm>
            <a:off x="6478947" y="4316490"/>
            <a:ext cx="1440160" cy="458288"/>
          </a:xfrm>
          <a:prstGeom prst="roundRect">
            <a:avLst/>
          </a:prstGeom>
          <a:noFill/>
          <a:ln w="19050" cap="flat" cmpd="sng" algn="ctr">
            <a:solidFill>
              <a:srgbClr val="FF0000"/>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
        <p:nvSpPr>
          <p:cNvPr id="23" name="角丸四角形 9">
            <a:extLst>
              <a:ext uri="{FF2B5EF4-FFF2-40B4-BE49-F238E27FC236}">
                <a16:creationId xmlns:a16="http://schemas.microsoft.com/office/drawing/2014/main" id="{B8430AFE-06FD-4A78-BF88-5002FD9EF3BA}"/>
              </a:ext>
            </a:extLst>
          </p:cNvPr>
          <p:cNvSpPr/>
          <p:nvPr/>
        </p:nvSpPr>
        <p:spPr>
          <a:xfrm>
            <a:off x="6468566" y="4989747"/>
            <a:ext cx="1450541" cy="458288"/>
          </a:xfrm>
          <a:prstGeom prst="roundRect">
            <a:avLst/>
          </a:prstGeom>
          <a:noFill/>
          <a:ln w="19050" cap="flat" cmpd="sng" algn="ctr">
            <a:solidFill>
              <a:srgbClr val="002D55"/>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
        <p:nvSpPr>
          <p:cNvPr id="20" name="テキスト ボックス 19">
            <a:extLst>
              <a:ext uri="{FF2B5EF4-FFF2-40B4-BE49-F238E27FC236}">
                <a16:creationId xmlns:a16="http://schemas.microsoft.com/office/drawing/2014/main" id="{F12FEAC8-08B8-4479-9E77-AA75F34C0150}"/>
              </a:ext>
            </a:extLst>
          </p:cNvPr>
          <p:cNvSpPr txBox="1"/>
          <p:nvPr/>
        </p:nvSpPr>
        <p:spPr>
          <a:xfrm>
            <a:off x="7919107" y="4369686"/>
            <a:ext cx="984565" cy="369332"/>
          </a:xfrm>
          <a:prstGeom prst="rect">
            <a:avLst/>
          </a:prstGeom>
          <a:noFill/>
        </p:spPr>
        <p:txBody>
          <a:bodyPr wrap="none" rtlCol="0">
            <a:spAutoFit/>
          </a:bodyPr>
          <a:lstStyle/>
          <a:p>
            <a:r>
              <a:rPr lang="en-US" altLang="ja-JP" b="1" dirty="0">
                <a:solidFill>
                  <a:srgbClr val="FF0000"/>
                </a:solidFill>
                <a:latin typeface="UD Digi Kyokasho NK-B" panose="02020700000000000000" pitchFamily="18" charset="-128"/>
                <a:ea typeface="UD Digi Kyokasho NK-B" panose="02020700000000000000" pitchFamily="18" charset="-128"/>
              </a:rPr>
              <a:t>38.8%</a:t>
            </a:r>
          </a:p>
        </p:txBody>
      </p:sp>
      <p:sp>
        <p:nvSpPr>
          <p:cNvPr id="27" name="テキスト ボックス 26">
            <a:extLst>
              <a:ext uri="{FF2B5EF4-FFF2-40B4-BE49-F238E27FC236}">
                <a16:creationId xmlns:a16="http://schemas.microsoft.com/office/drawing/2014/main" id="{F79729E4-223F-4B8D-9097-D8A87BC7F78B}"/>
              </a:ext>
            </a:extLst>
          </p:cNvPr>
          <p:cNvSpPr txBox="1"/>
          <p:nvPr/>
        </p:nvSpPr>
        <p:spPr>
          <a:xfrm>
            <a:off x="7919106" y="5034225"/>
            <a:ext cx="984565" cy="369332"/>
          </a:xfrm>
          <a:prstGeom prst="rect">
            <a:avLst/>
          </a:prstGeom>
          <a:noFill/>
        </p:spPr>
        <p:txBody>
          <a:bodyPr wrap="none" rtlCol="0">
            <a:spAutoFit/>
          </a:bodyPr>
          <a:lstStyle/>
          <a:p>
            <a:r>
              <a:rPr lang="en-US" altLang="ja-JP" b="1" dirty="0">
                <a:solidFill>
                  <a:srgbClr val="002D55"/>
                </a:solidFill>
                <a:latin typeface="UD Digi Kyokasho NK-B" panose="02020700000000000000" pitchFamily="18" charset="-128"/>
                <a:ea typeface="UD Digi Kyokasho NK-B" panose="02020700000000000000" pitchFamily="18" charset="-128"/>
              </a:rPr>
              <a:t>23.8%</a:t>
            </a:r>
          </a:p>
        </p:txBody>
      </p:sp>
      <p:sp>
        <p:nvSpPr>
          <p:cNvPr id="28" name="角丸四角形 9">
            <a:extLst>
              <a:ext uri="{FF2B5EF4-FFF2-40B4-BE49-F238E27FC236}">
                <a16:creationId xmlns:a16="http://schemas.microsoft.com/office/drawing/2014/main" id="{EAEBE7CB-2E94-45AE-B53C-8BFB91D4EF87}"/>
              </a:ext>
            </a:extLst>
          </p:cNvPr>
          <p:cNvSpPr/>
          <p:nvPr/>
        </p:nvSpPr>
        <p:spPr>
          <a:xfrm>
            <a:off x="2506677" y="4733789"/>
            <a:ext cx="1440160" cy="704825"/>
          </a:xfrm>
          <a:prstGeom prst="roundRect">
            <a:avLst/>
          </a:prstGeom>
          <a:noFill/>
          <a:ln w="19050" cap="flat" cmpd="sng" algn="ctr">
            <a:solidFill>
              <a:srgbClr val="FF0000"/>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
        <p:nvSpPr>
          <p:cNvPr id="29" name="角丸四角形 9">
            <a:extLst>
              <a:ext uri="{FF2B5EF4-FFF2-40B4-BE49-F238E27FC236}">
                <a16:creationId xmlns:a16="http://schemas.microsoft.com/office/drawing/2014/main" id="{4D453D0F-586D-4992-B001-1AEF1FFB8203}"/>
              </a:ext>
            </a:extLst>
          </p:cNvPr>
          <p:cNvSpPr/>
          <p:nvPr/>
        </p:nvSpPr>
        <p:spPr>
          <a:xfrm>
            <a:off x="5076055" y="4733491"/>
            <a:ext cx="904141" cy="704825"/>
          </a:xfrm>
          <a:prstGeom prst="roundRect">
            <a:avLst/>
          </a:prstGeom>
          <a:noFill/>
          <a:ln w="19050" cap="flat" cmpd="sng" algn="ctr">
            <a:solidFill>
              <a:srgbClr val="002D55"/>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
        <p:nvSpPr>
          <p:cNvPr id="2" name="スライド番号プレースホルダー 1">
            <a:extLst>
              <a:ext uri="{FF2B5EF4-FFF2-40B4-BE49-F238E27FC236}">
                <a16:creationId xmlns:a16="http://schemas.microsoft.com/office/drawing/2014/main" id="{0AB1947F-2C5D-477A-A5F7-A5075615AC05}"/>
              </a:ext>
            </a:extLst>
          </p:cNvPr>
          <p:cNvSpPr>
            <a:spLocks noGrp="1"/>
          </p:cNvSpPr>
          <p:nvPr>
            <p:ph type="sldNum" sz="quarter" idx="12"/>
          </p:nvPr>
        </p:nvSpPr>
        <p:spPr/>
        <p:txBody>
          <a:bodyPr/>
          <a:lstStyle/>
          <a:p>
            <a:fld id="{FE796E2C-70C8-4284-8429-28CFC884DB28}" type="slidenum">
              <a:rPr lang="en-US" altLang="ja-JP" smtClean="0"/>
              <a:pPr/>
              <a:t>24</a:t>
            </a:fld>
            <a:endParaRPr lang="en-US" altLang="ja-JP"/>
          </a:p>
        </p:txBody>
      </p:sp>
      <p:sp>
        <p:nvSpPr>
          <p:cNvPr id="19" name="テキスト ボックス 18">
            <a:extLst>
              <a:ext uri="{FF2B5EF4-FFF2-40B4-BE49-F238E27FC236}">
                <a16:creationId xmlns:a16="http://schemas.microsoft.com/office/drawing/2014/main" id="{A1E5BE49-ACDB-4296-870B-45B023251070}"/>
              </a:ext>
            </a:extLst>
          </p:cNvPr>
          <p:cNvSpPr txBox="1"/>
          <p:nvPr/>
        </p:nvSpPr>
        <p:spPr>
          <a:xfrm>
            <a:off x="1009091" y="6220252"/>
            <a:ext cx="8035900" cy="415498"/>
          </a:xfrm>
          <a:prstGeom prst="rect">
            <a:avLst/>
          </a:prstGeom>
          <a:noFill/>
        </p:spPr>
        <p:txBody>
          <a:bodyPr wrap="square" rtlCol="0">
            <a:spAutoFit/>
          </a:bodyPr>
          <a:lstStyle/>
          <a:p>
            <a:r>
              <a:rPr kumimoji="1" lang="ja-JP" altLang="en-US" sz="1050" dirty="0"/>
              <a:t>（</a:t>
            </a:r>
            <a:r>
              <a:rPr lang="ja-JP" altLang="en-US" sz="1050" dirty="0"/>
              <a:t>出所）</a:t>
            </a:r>
            <a:r>
              <a:rPr lang="ja-JP" altLang="ja-JP" sz="1050" dirty="0"/>
              <a:t>三菱</a:t>
            </a:r>
            <a:r>
              <a:rPr lang="en-US" altLang="ja-JP" sz="1050" dirty="0"/>
              <a:t>UFJ</a:t>
            </a:r>
            <a:r>
              <a:rPr lang="ja-JP" altLang="en-US" sz="1050" dirty="0"/>
              <a:t>リサーチ＆コンサルティング</a:t>
            </a:r>
            <a:r>
              <a:rPr lang="ja-JP" altLang="ja-JP" sz="1050" dirty="0"/>
              <a:t>「仕事と介護の両立</a:t>
            </a:r>
            <a:r>
              <a:rPr lang="ja-JP" altLang="en-US" sz="1050" dirty="0"/>
              <a:t>等</a:t>
            </a:r>
            <a:r>
              <a:rPr lang="ja-JP" altLang="ja-JP" sz="1050" dirty="0"/>
              <a:t>に関する</a:t>
            </a:r>
            <a:r>
              <a:rPr lang="ja-JP" altLang="en-US" sz="1050" dirty="0"/>
              <a:t>実態把握のための調査研究事業</a:t>
            </a:r>
            <a:r>
              <a:rPr lang="ja-JP" altLang="ja-JP" sz="1050" dirty="0"/>
              <a:t>」（厚生労働省委託事業）</a:t>
            </a:r>
            <a:br>
              <a:rPr lang="en-US" altLang="ja-JP" sz="1050" dirty="0"/>
            </a:br>
            <a:r>
              <a:rPr lang="ja-JP" altLang="en-US" sz="1050" dirty="0"/>
              <a:t>　　　　　令和４年３月より作成</a:t>
            </a:r>
            <a:endParaRPr kumimoji="1" lang="ja-JP" altLang="en-US" sz="1050" dirty="0"/>
          </a:p>
        </p:txBody>
      </p:sp>
    </p:spTree>
    <p:extLst>
      <p:ext uri="{BB962C8B-B14F-4D97-AF65-F5344CB8AC3E}">
        <p14:creationId xmlns:p14="http://schemas.microsoft.com/office/powerpoint/2010/main" val="3921185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80AAB23-0133-473F-869C-0AAEB1518A63}"/>
              </a:ext>
            </a:extLst>
          </p:cNvPr>
          <p:cNvPicPr>
            <a:picLocks noChangeAspect="1"/>
          </p:cNvPicPr>
          <p:nvPr/>
        </p:nvPicPr>
        <p:blipFill>
          <a:blip r:embed="rId3"/>
          <a:stretch>
            <a:fillRect/>
          </a:stretch>
        </p:blipFill>
        <p:spPr>
          <a:xfrm>
            <a:off x="1297279" y="4260336"/>
            <a:ext cx="6618732" cy="1530096"/>
          </a:xfrm>
          <a:prstGeom prst="rect">
            <a:avLst/>
          </a:prstGeom>
        </p:spPr>
      </p:pic>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3-</a:t>
            </a:r>
            <a:r>
              <a:rPr lang="ja-JP" altLang="en-US" sz="2800" dirty="0">
                <a:latin typeface="UD Digi Kyokasho NK-B" panose="02020700000000000000" pitchFamily="18" charset="-128"/>
                <a:ea typeface="UD Digi Kyokasho NK-B" panose="02020700000000000000" pitchFamily="18" charset="-128"/>
              </a:rPr>
              <a:t>４</a:t>
            </a: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育児・介護休業法における両立支援制度のポイント</a:t>
            </a:r>
            <a:endParaRPr lang="ja-JP" altLang="ja-JP" sz="2800" dirty="0">
              <a:solidFill>
                <a:schemeClr val="tx1"/>
              </a:solidFill>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ケアマネジャーの約４割は、介護休業について、</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仕事をせずに介護に専念するための期間と</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考えてしまっている。</a:t>
            </a:r>
            <a:endParaRPr lang="en-US"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8B11A0B0-655D-4A09-8D58-A57AB0632E9A}"/>
              </a:ext>
            </a:extLst>
          </p:cNvPr>
          <p:cNvSpPr txBox="1"/>
          <p:nvPr/>
        </p:nvSpPr>
        <p:spPr>
          <a:xfrm>
            <a:off x="6705600" y="6139451"/>
            <a:ext cx="2382168" cy="577081"/>
          </a:xfrm>
          <a:prstGeom prst="rect">
            <a:avLst/>
          </a:prstGeom>
          <a:noFill/>
        </p:spPr>
        <p:txBody>
          <a:bodyPr wrap="square" rtlCol="0">
            <a:spAutoFit/>
          </a:bodyPr>
          <a:lstStyle/>
          <a:p>
            <a:r>
              <a:rPr kumimoji="1" lang="ja-JP" altLang="en-US" sz="1050" dirty="0"/>
              <a:t>（</a:t>
            </a:r>
            <a:r>
              <a:rPr lang="ja-JP" altLang="en-US" sz="1050" dirty="0"/>
              <a:t>出所）介護労働安定センター「平成</a:t>
            </a:r>
            <a:r>
              <a:rPr lang="en-US" altLang="ja-JP" sz="1050" dirty="0"/>
              <a:t>27</a:t>
            </a:r>
            <a:r>
              <a:rPr lang="ja-JP" altLang="en-US" sz="1050" dirty="0"/>
              <a:t>年度　介護労働実態調査」（厚生労働省委託事業）より作成</a:t>
            </a:r>
            <a:endParaRPr kumimoji="1" lang="ja-JP" altLang="en-US" sz="1050" dirty="0"/>
          </a:p>
        </p:txBody>
      </p:sp>
      <p:sp>
        <p:nvSpPr>
          <p:cNvPr id="3" name="正方形/長方形 2">
            <a:extLst>
              <a:ext uri="{FF2B5EF4-FFF2-40B4-BE49-F238E27FC236}">
                <a16:creationId xmlns:a16="http://schemas.microsoft.com/office/drawing/2014/main" id="{0AFD3BC1-B450-45C1-A777-6349B2E45061}"/>
              </a:ext>
            </a:extLst>
          </p:cNvPr>
          <p:cNvSpPr/>
          <p:nvPr/>
        </p:nvSpPr>
        <p:spPr>
          <a:xfrm>
            <a:off x="1043608" y="2780511"/>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図表</a:t>
            </a:r>
            <a:r>
              <a:rPr lang="en-US" altLang="ja-JP" dirty="0">
                <a:solidFill>
                  <a:schemeClr val="tx1"/>
                </a:solidFill>
              </a:rPr>
              <a:t>16</a:t>
            </a:r>
            <a:r>
              <a:rPr lang="ja-JP" altLang="en-US" dirty="0">
                <a:solidFill>
                  <a:schemeClr val="tx1"/>
                </a:solidFill>
              </a:rPr>
              <a:t>　介護休業利用への考え方（ケアマネジャー）</a:t>
            </a:r>
            <a:endParaRPr kumimoji="1" lang="ja-JP" altLang="en-US" dirty="0">
              <a:solidFill>
                <a:schemeClr val="tx1"/>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3178775"/>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Rectangle 3">
            <a:extLst>
              <a:ext uri="{FF2B5EF4-FFF2-40B4-BE49-F238E27FC236}">
                <a16:creationId xmlns:a16="http://schemas.microsoft.com/office/drawing/2014/main" id="{5114CAC6-382C-45A4-900E-A7F5F28EB488}"/>
              </a:ext>
            </a:extLst>
          </p:cNvPr>
          <p:cNvSpPr txBox="1">
            <a:spLocks noChangeArrowheads="1"/>
          </p:cNvSpPr>
          <p:nvPr/>
        </p:nvSpPr>
        <p:spPr bwMode="auto">
          <a:xfrm>
            <a:off x="1726419" y="3258549"/>
            <a:ext cx="6408712" cy="784669"/>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1400" b="1" kern="0" dirty="0">
                <a:latin typeface="UD Digi Kyokasho NK-B" panose="02020700000000000000" pitchFamily="18" charset="-128"/>
                <a:ea typeface="UD Digi Kyokasho NK-B" panose="02020700000000000000" pitchFamily="18" charset="-128"/>
              </a:rPr>
              <a:t>A</a:t>
            </a:r>
            <a:r>
              <a:rPr lang="ja-JP" altLang="en-US" sz="1400" b="1" kern="0" dirty="0">
                <a:latin typeface="UD Digi Kyokasho NK-B" panose="02020700000000000000" pitchFamily="18" charset="-128"/>
                <a:ea typeface="UD Digi Kyokasho NK-B" panose="02020700000000000000" pitchFamily="18" charset="-128"/>
              </a:rPr>
              <a:t>：介護休業は、仕事をしながら介護をするための体制を整えるための準備期間として利用するものである。</a:t>
            </a:r>
            <a:endParaRPr lang="en-US" altLang="ja-JP" sz="1400" b="1" kern="0" dirty="0">
              <a:latin typeface="UD Digi Kyokasho NK-B" panose="02020700000000000000" pitchFamily="18" charset="-128"/>
              <a:ea typeface="UD Digi Kyokasho NK-B" panose="02020700000000000000" pitchFamily="18" charset="-128"/>
            </a:endParaRPr>
          </a:p>
          <a:p>
            <a:pPr marL="0" indent="0">
              <a:buNone/>
            </a:pPr>
            <a:r>
              <a:rPr lang="ja-JP" altLang="en-US" sz="1400" b="1" kern="0" dirty="0">
                <a:latin typeface="UD Digi Kyokasho NK-B" panose="02020700000000000000" pitchFamily="18" charset="-128"/>
                <a:ea typeface="UD Digi Kyokasho NK-B" panose="02020700000000000000" pitchFamily="18" charset="-128"/>
              </a:rPr>
              <a:t>Ｂ：介護休業は、仕事をせずに介護に専念するために利用するものである。</a:t>
            </a:r>
            <a:endParaRPr lang="en-US" altLang="ja-JP" sz="1400" b="1" kern="0" dirty="0">
              <a:latin typeface="UD Digi Kyokasho NK-B" panose="02020700000000000000" pitchFamily="18" charset="-128"/>
              <a:ea typeface="UD Digi Kyokasho NK-B" panose="02020700000000000000" pitchFamily="18" charset="-128"/>
            </a:endParaRPr>
          </a:p>
        </p:txBody>
      </p:sp>
      <p:sp>
        <p:nvSpPr>
          <p:cNvPr id="22" name="角丸四角形 9">
            <a:extLst>
              <a:ext uri="{FF2B5EF4-FFF2-40B4-BE49-F238E27FC236}">
                <a16:creationId xmlns:a16="http://schemas.microsoft.com/office/drawing/2014/main" id="{89626ACC-9667-4876-8EF9-CC7628DEACEC}"/>
              </a:ext>
            </a:extLst>
          </p:cNvPr>
          <p:cNvSpPr/>
          <p:nvPr/>
        </p:nvSpPr>
        <p:spPr>
          <a:xfrm>
            <a:off x="6118996" y="4368997"/>
            <a:ext cx="1727723" cy="458488"/>
          </a:xfrm>
          <a:prstGeom prst="roundRect">
            <a:avLst/>
          </a:prstGeom>
          <a:noFill/>
          <a:ln w="19050" cap="flat" cmpd="sng" algn="ctr">
            <a:solidFill>
              <a:srgbClr val="FF0000"/>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
        <p:nvSpPr>
          <p:cNvPr id="23" name="角丸四角形 9">
            <a:extLst>
              <a:ext uri="{FF2B5EF4-FFF2-40B4-BE49-F238E27FC236}">
                <a16:creationId xmlns:a16="http://schemas.microsoft.com/office/drawing/2014/main" id="{B8430AFE-06FD-4A78-BF88-5002FD9EF3BA}"/>
              </a:ext>
            </a:extLst>
          </p:cNvPr>
          <p:cNvSpPr/>
          <p:nvPr/>
        </p:nvSpPr>
        <p:spPr>
          <a:xfrm>
            <a:off x="6118997" y="5025384"/>
            <a:ext cx="1727724" cy="440799"/>
          </a:xfrm>
          <a:prstGeom prst="roundRect">
            <a:avLst/>
          </a:prstGeom>
          <a:noFill/>
          <a:ln w="19050" cap="flat" cmpd="sng" algn="ctr">
            <a:solidFill>
              <a:srgbClr val="002D55"/>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
        <p:nvSpPr>
          <p:cNvPr id="20" name="テキスト ボックス 19">
            <a:extLst>
              <a:ext uri="{FF2B5EF4-FFF2-40B4-BE49-F238E27FC236}">
                <a16:creationId xmlns:a16="http://schemas.microsoft.com/office/drawing/2014/main" id="{F12FEAC8-08B8-4479-9E77-AA75F34C0150}"/>
              </a:ext>
            </a:extLst>
          </p:cNvPr>
          <p:cNvSpPr txBox="1"/>
          <p:nvPr/>
        </p:nvSpPr>
        <p:spPr>
          <a:xfrm>
            <a:off x="7775180" y="4432300"/>
            <a:ext cx="984565" cy="369332"/>
          </a:xfrm>
          <a:prstGeom prst="rect">
            <a:avLst/>
          </a:prstGeom>
          <a:noFill/>
        </p:spPr>
        <p:txBody>
          <a:bodyPr wrap="none" rtlCol="0">
            <a:spAutoFit/>
          </a:bodyPr>
          <a:lstStyle/>
          <a:p>
            <a:r>
              <a:rPr lang="en-US" altLang="ja-JP" b="1" dirty="0">
                <a:solidFill>
                  <a:srgbClr val="FF0000"/>
                </a:solidFill>
                <a:latin typeface="UD Digi Kyokasho NK-B" panose="02020700000000000000" pitchFamily="18" charset="-128"/>
                <a:ea typeface="UD Digi Kyokasho NK-B" panose="02020700000000000000" pitchFamily="18" charset="-128"/>
              </a:rPr>
              <a:t>39.8%</a:t>
            </a:r>
          </a:p>
        </p:txBody>
      </p:sp>
      <p:sp>
        <p:nvSpPr>
          <p:cNvPr id="27" name="テキスト ボックス 26">
            <a:extLst>
              <a:ext uri="{FF2B5EF4-FFF2-40B4-BE49-F238E27FC236}">
                <a16:creationId xmlns:a16="http://schemas.microsoft.com/office/drawing/2014/main" id="{F79729E4-223F-4B8D-9097-D8A87BC7F78B}"/>
              </a:ext>
            </a:extLst>
          </p:cNvPr>
          <p:cNvSpPr txBox="1"/>
          <p:nvPr/>
        </p:nvSpPr>
        <p:spPr>
          <a:xfrm>
            <a:off x="7775181" y="5045519"/>
            <a:ext cx="984565" cy="369332"/>
          </a:xfrm>
          <a:prstGeom prst="rect">
            <a:avLst/>
          </a:prstGeom>
          <a:noFill/>
        </p:spPr>
        <p:txBody>
          <a:bodyPr wrap="none" rtlCol="0">
            <a:spAutoFit/>
          </a:bodyPr>
          <a:lstStyle/>
          <a:p>
            <a:r>
              <a:rPr lang="en-US" altLang="ja-JP" b="1" dirty="0">
                <a:solidFill>
                  <a:srgbClr val="002D55"/>
                </a:solidFill>
                <a:latin typeface="UD Digi Kyokasho NK-B" panose="02020700000000000000" pitchFamily="18" charset="-128"/>
                <a:ea typeface="UD Digi Kyokasho NK-B" panose="02020700000000000000" pitchFamily="18" charset="-128"/>
              </a:rPr>
              <a:t>38.0%</a:t>
            </a:r>
          </a:p>
        </p:txBody>
      </p:sp>
      <p:sp>
        <p:nvSpPr>
          <p:cNvPr id="28" name="角丸四角形 9">
            <a:extLst>
              <a:ext uri="{FF2B5EF4-FFF2-40B4-BE49-F238E27FC236}">
                <a16:creationId xmlns:a16="http://schemas.microsoft.com/office/drawing/2014/main" id="{EAEBE7CB-2E94-45AE-B53C-8BFB91D4EF87}"/>
              </a:ext>
            </a:extLst>
          </p:cNvPr>
          <p:cNvSpPr/>
          <p:nvPr/>
        </p:nvSpPr>
        <p:spPr>
          <a:xfrm>
            <a:off x="2339752" y="4761358"/>
            <a:ext cx="1440160" cy="704825"/>
          </a:xfrm>
          <a:prstGeom prst="roundRect">
            <a:avLst/>
          </a:prstGeom>
          <a:noFill/>
          <a:ln w="19050" cap="flat" cmpd="sng" algn="ctr">
            <a:solidFill>
              <a:srgbClr val="FF0000"/>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
        <p:nvSpPr>
          <p:cNvPr id="29" name="角丸四角形 9">
            <a:extLst>
              <a:ext uri="{FF2B5EF4-FFF2-40B4-BE49-F238E27FC236}">
                <a16:creationId xmlns:a16="http://schemas.microsoft.com/office/drawing/2014/main" id="{4D453D0F-586D-4992-B001-1AEF1FFB8203}"/>
              </a:ext>
            </a:extLst>
          </p:cNvPr>
          <p:cNvSpPr/>
          <p:nvPr/>
        </p:nvSpPr>
        <p:spPr>
          <a:xfrm>
            <a:off x="4427984" y="4763439"/>
            <a:ext cx="1296144" cy="704825"/>
          </a:xfrm>
          <a:prstGeom prst="roundRect">
            <a:avLst/>
          </a:prstGeom>
          <a:noFill/>
          <a:ln w="19050" cap="flat" cmpd="sng" algn="ctr">
            <a:solidFill>
              <a:srgbClr val="002D55"/>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
        <p:nvSpPr>
          <p:cNvPr id="2" name="スライド番号プレースホルダー 1">
            <a:extLst>
              <a:ext uri="{FF2B5EF4-FFF2-40B4-BE49-F238E27FC236}">
                <a16:creationId xmlns:a16="http://schemas.microsoft.com/office/drawing/2014/main" id="{D10893FB-306F-48D9-B6E9-DE13AEBEB777}"/>
              </a:ext>
            </a:extLst>
          </p:cNvPr>
          <p:cNvSpPr>
            <a:spLocks noGrp="1"/>
          </p:cNvSpPr>
          <p:nvPr>
            <p:ph type="sldNum" sz="quarter" idx="12"/>
          </p:nvPr>
        </p:nvSpPr>
        <p:spPr/>
        <p:txBody>
          <a:bodyPr/>
          <a:lstStyle/>
          <a:p>
            <a:fld id="{FE796E2C-70C8-4284-8429-28CFC884DB28}" type="slidenum">
              <a:rPr lang="en-US" altLang="ja-JP" smtClean="0"/>
              <a:pPr/>
              <a:t>25</a:t>
            </a:fld>
            <a:endParaRPr lang="en-US" altLang="ja-JP"/>
          </a:p>
        </p:txBody>
      </p:sp>
      <p:sp>
        <p:nvSpPr>
          <p:cNvPr id="21" name="Rectangle 3">
            <a:extLst>
              <a:ext uri="{FF2B5EF4-FFF2-40B4-BE49-F238E27FC236}">
                <a16:creationId xmlns:a16="http://schemas.microsoft.com/office/drawing/2014/main" id="{DE6F2DCA-820E-4872-9515-32CF77E41CAB}"/>
              </a:ext>
            </a:extLst>
          </p:cNvPr>
          <p:cNvSpPr txBox="1">
            <a:spLocks noChangeArrowheads="1"/>
          </p:cNvSpPr>
          <p:nvPr/>
        </p:nvSpPr>
        <p:spPr bwMode="auto">
          <a:xfrm>
            <a:off x="1043608" y="6195525"/>
            <a:ext cx="4536504" cy="44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sz="1100" kern="0" dirty="0">
                <a:latin typeface="UD Digi Kyokasho NK-B" panose="02020700000000000000" pitchFamily="18" charset="-128"/>
                <a:ea typeface="UD Digi Kyokasho NK-B" panose="02020700000000000000" pitchFamily="18" charset="-128"/>
              </a:rPr>
              <a:t>注）前掲の「家族介護者本人」に関するデータとは調査時点が異なるため、単純比較できない点に留意が必要。</a:t>
            </a:r>
            <a:endParaRPr lang="en-US" altLang="ja-JP" sz="1100" kern="0" dirty="0">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259295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3-</a:t>
            </a:r>
            <a:r>
              <a:rPr lang="ja-JP" altLang="en-US" sz="2800" dirty="0">
                <a:latin typeface="UD Digi Kyokasho NK-B" panose="02020700000000000000" pitchFamily="18" charset="-128"/>
                <a:ea typeface="UD Digi Kyokasho NK-B" panose="02020700000000000000" pitchFamily="18" charset="-128"/>
              </a:rPr>
              <a:t>５</a:t>
            </a: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職場の環境整備や労働者の意識変化</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介護しながら働いている人は、介護について上司や同僚に知られることの抵抗感はそれほど強くない。</a:t>
            </a:r>
          </a:p>
        </p:txBody>
      </p:sp>
      <p:sp>
        <p:nvSpPr>
          <p:cNvPr id="6" name="テキスト ボックス 5">
            <a:extLst>
              <a:ext uri="{FF2B5EF4-FFF2-40B4-BE49-F238E27FC236}">
                <a16:creationId xmlns:a16="http://schemas.microsoft.com/office/drawing/2014/main" id="{8B11A0B0-655D-4A09-8D58-A57AB0632E9A}"/>
              </a:ext>
            </a:extLst>
          </p:cNvPr>
          <p:cNvSpPr txBox="1"/>
          <p:nvPr/>
        </p:nvSpPr>
        <p:spPr>
          <a:xfrm>
            <a:off x="4932040" y="6257584"/>
            <a:ext cx="3999012" cy="415498"/>
          </a:xfrm>
          <a:prstGeom prst="rect">
            <a:avLst/>
          </a:prstGeom>
          <a:noFill/>
        </p:spPr>
        <p:txBody>
          <a:bodyPr wrap="square" rtlCol="0">
            <a:spAutoFit/>
          </a:bodyPr>
          <a:lstStyle/>
          <a:p>
            <a:r>
              <a:rPr kumimoji="1" lang="ja-JP" altLang="en-US" sz="1050" dirty="0"/>
              <a:t>（</a:t>
            </a:r>
            <a:r>
              <a:rPr lang="ja-JP" altLang="en-US" sz="1050" dirty="0"/>
              <a:t>出所）</a:t>
            </a:r>
            <a:r>
              <a:rPr lang="ja-JP" altLang="ja-JP" sz="1050" dirty="0"/>
              <a:t>三菱</a:t>
            </a:r>
            <a:r>
              <a:rPr lang="en-US" altLang="ja-JP" sz="1050" dirty="0"/>
              <a:t>UFJ</a:t>
            </a:r>
            <a:r>
              <a:rPr lang="ja-JP" altLang="ja-JP" sz="1050" dirty="0"/>
              <a:t>ﾘｻｰﾁ＆ｺﾝｻﾙﾃｨﾝｸﾞ「仕事と介護の両立に関する労働者調査（厚生労働省委託事業</a:t>
            </a:r>
            <a:r>
              <a:rPr lang="ja-JP" altLang="en-US" sz="1050" dirty="0"/>
              <a:t>）」（</a:t>
            </a:r>
            <a:r>
              <a:rPr lang="ja-JP" altLang="ja-JP" sz="1050" dirty="0"/>
              <a:t>平成</a:t>
            </a:r>
            <a:r>
              <a:rPr lang="en-US" altLang="ja-JP" sz="1050" dirty="0"/>
              <a:t>25</a:t>
            </a:r>
            <a:r>
              <a:rPr lang="ja-JP" altLang="ja-JP" sz="1050" dirty="0"/>
              <a:t>年</a:t>
            </a:r>
            <a:r>
              <a:rPr lang="en-US" altLang="ja-JP" sz="1050" dirty="0"/>
              <a:t>1</a:t>
            </a:r>
            <a:r>
              <a:rPr lang="ja-JP" altLang="ja-JP" sz="1050" dirty="0"/>
              <a:t>月実施</a:t>
            </a:r>
            <a:r>
              <a:rPr lang="ja-JP" altLang="en-US" sz="1050" dirty="0"/>
              <a:t>）より作成</a:t>
            </a:r>
            <a:endParaRPr kumimoji="1" lang="ja-JP" altLang="en-US" sz="1050" dirty="0"/>
          </a:p>
        </p:txBody>
      </p:sp>
      <p:sp>
        <p:nvSpPr>
          <p:cNvPr id="3" name="正方形/長方形 2">
            <a:extLst>
              <a:ext uri="{FF2B5EF4-FFF2-40B4-BE49-F238E27FC236}">
                <a16:creationId xmlns:a16="http://schemas.microsoft.com/office/drawing/2014/main" id="{0AFD3BC1-B450-45C1-A777-6349B2E45061}"/>
              </a:ext>
            </a:extLst>
          </p:cNvPr>
          <p:cNvSpPr/>
          <p:nvPr/>
        </p:nvSpPr>
        <p:spPr>
          <a:xfrm>
            <a:off x="854000" y="2598688"/>
            <a:ext cx="8326512"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17</a:t>
            </a:r>
            <a:r>
              <a:rPr lang="ja-JP" altLang="en-US" dirty="0">
                <a:solidFill>
                  <a:sysClr val="windowText" lastClr="000000"/>
                </a:solidFill>
              </a:rPr>
              <a:t>　</a:t>
            </a:r>
            <a:r>
              <a:rPr lang="en-US" altLang="ja-JP" dirty="0">
                <a:solidFill>
                  <a:sysClr val="windowText" lastClr="000000"/>
                </a:solidFill>
              </a:rPr>
              <a:t>【</a:t>
            </a:r>
            <a:r>
              <a:rPr lang="ja-JP" altLang="en-US" dirty="0">
                <a:solidFill>
                  <a:sysClr val="windowText" lastClr="000000"/>
                </a:solidFill>
              </a:rPr>
              <a:t>手助け・介護している人</a:t>
            </a:r>
            <a:r>
              <a:rPr lang="en-US" altLang="ja-JP" dirty="0">
                <a:solidFill>
                  <a:sysClr val="windowText" lastClr="000000"/>
                </a:solidFill>
              </a:rPr>
              <a:t>】</a:t>
            </a:r>
            <a:r>
              <a:rPr lang="ja-JP" altLang="en-US" dirty="0">
                <a:solidFill>
                  <a:sysClr val="windowText" lastClr="000000"/>
                </a:solidFill>
              </a:rPr>
              <a:t>　上司や同僚に知られることへの抵抗感（</a:t>
            </a:r>
            <a:r>
              <a:rPr lang="en-US" altLang="ja-JP" dirty="0">
                <a:solidFill>
                  <a:sysClr val="windowText" lastClr="000000"/>
                </a:solidFill>
              </a:rPr>
              <a:t>n=251</a:t>
            </a:r>
            <a:r>
              <a:rPr lang="ja-JP" altLang="en-US" dirty="0">
                <a:solidFill>
                  <a:sysClr val="windowText" lastClr="000000"/>
                </a:solidFill>
              </a:rPr>
              <a:t>）</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2996952"/>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D510F020-FCEE-48D9-9B13-CEAE3E5A7D3C}"/>
              </a:ext>
            </a:extLst>
          </p:cNvPr>
          <p:cNvSpPr>
            <a:spLocks noGrp="1"/>
          </p:cNvSpPr>
          <p:nvPr>
            <p:ph type="sldNum" sz="quarter" idx="12"/>
          </p:nvPr>
        </p:nvSpPr>
        <p:spPr/>
        <p:txBody>
          <a:bodyPr/>
          <a:lstStyle/>
          <a:p>
            <a:fld id="{FE796E2C-70C8-4284-8429-28CFC884DB28}" type="slidenum">
              <a:rPr lang="en-US" altLang="ja-JP" smtClean="0"/>
              <a:pPr/>
              <a:t>26</a:t>
            </a:fld>
            <a:endParaRPr lang="en-US" altLang="ja-JP" dirty="0"/>
          </a:p>
        </p:txBody>
      </p:sp>
      <p:pic>
        <p:nvPicPr>
          <p:cNvPr id="3075" name="Picture 3">
            <a:extLst>
              <a:ext uri="{FF2B5EF4-FFF2-40B4-BE49-F238E27FC236}">
                <a16:creationId xmlns:a16="http://schemas.microsoft.com/office/drawing/2014/main" id="{941D4655-F1A5-4D5C-8B30-617201C82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845284"/>
            <a:ext cx="5186164" cy="374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86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99592" y="222250"/>
            <a:ext cx="8172400" cy="868363"/>
          </a:xfrm>
        </p:spPr>
        <p:txBody>
          <a:bodyPr/>
          <a:lstStyle/>
          <a:p>
            <a:r>
              <a:rPr lang="en-US" altLang="ja-JP" sz="3200" dirty="0">
                <a:latin typeface="UD Digi Kyokasho NK-B" panose="02020700000000000000" pitchFamily="18" charset="-128"/>
                <a:ea typeface="UD Digi Kyokasho NK-B" panose="02020700000000000000" pitchFamily="18" charset="-128"/>
              </a:rPr>
              <a:t>4.</a:t>
            </a:r>
            <a:r>
              <a:rPr lang="ja-JP" altLang="en-US" sz="3200" dirty="0">
                <a:latin typeface="UD Digi Kyokasho NK-B" panose="02020700000000000000" pitchFamily="18" charset="-128"/>
                <a:ea typeface="UD Digi Kyokasho NK-B" panose="02020700000000000000" pitchFamily="18" charset="-128"/>
              </a:rPr>
              <a:t>家族介護者の対象範囲</a:t>
            </a:r>
            <a:endParaRPr lang="ja-JP" altLang="ja-JP" sz="32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p:txBody>
          <a:bodyPr/>
          <a:lstStyle/>
          <a:p>
            <a:pPr marL="0" indent="0">
              <a:buNone/>
            </a:pPr>
            <a:r>
              <a:rPr lang="ja-JP" altLang="en-US" sz="2800" dirty="0">
                <a:latin typeface="UD Digi Kyokasho NK-B" panose="02020700000000000000" pitchFamily="18" charset="-128"/>
                <a:ea typeface="UD Digi Kyokasho NK-B" panose="02020700000000000000" pitchFamily="18" charset="-128"/>
              </a:rPr>
              <a:t>要点</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育児・介護休業法では、制度の対象となる家族の範囲が定められているが、一方で、</a:t>
            </a:r>
            <a:r>
              <a:rPr lang="ja-JP" altLang="en-US" sz="2800" dirty="0">
                <a:solidFill>
                  <a:srgbClr val="FF0000"/>
                </a:solidFill>
                <a:latin typeface="UD Digi Kyokasho NK-B" panose="02020700000000000000" pitchFamily="18" charset="-128"/>
                <a:ea typeface="UD Digi Kyokasho NK-B" panose="02020700000000000000" pitchFamily="18" charset="-128"/>
              </a:rPr>
              <a:t>育児・介護休業法の対象外となる親族等が介護しながら働いている人</a:t>
            </a:r>
            <a:r>
              <a:rPr lang="ja-JP" altLang="en-US" sz="2800" dirty="0">
                <a:latin typeface="UD Digi Kyokasho NK-B" panose="02020700000000000000" pitchFamily="18" charset="-128"/>
                <a:ea typeface="UD Digi Kyokasho NK-B" panose="02020700000000000000" pitchFamily="18" charset="-128"/>
              </a:rPr>
              <a:t>もいる。</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ただし、勤務先で利用可能な両立支援制度が法定を超える内容の場合もある。働いている介護者の状況を含め、確認することが重要。</a:t>
            </a: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AA315B87-2744-4C4A-9E26-D07F31CEA51E}"/>
              </a:ext>
            </a:extLst>
          </p:cNvPr>
          <p:cNvSpPr>
            <a:spLocks noGrp="1"/>
          </p:cNvSpPr>
          <p:nvPr>
            <p:ph type="sldNum" sz="quarter" idx="12"/>
          </p:nvPr>
        </p:nvSpPr>
        <p:spPr/>
        <p:txBody>
          <a:bodyPr/>
          <a:lstStyle/>
          <a:p>
            <a:fld id="{FE796E2C-70C8-4284-8429-28CFC884DB28}" type="slidenum">
              <a:rPr lang="en-US" altLang="ja-JP" smtClean="0"/>
              <a:pPr/>
              <a:t>27</a:t>
            </a:fld>
            <a:endParaRPr lang="en-US" altLang="ja-JP"/>
          </a:p>
        </p:txBody>
      </p:sp>
    </p:spTree>
    <p:extLst>
      <p:ext uri="{BB962C8B-B14F-4D97-AF65-F5344CB8AC3E}">
        <p14:creationId xmlns:p14="http://schemas.microsoft.com/office/powerpoint/2010/main" val="1046975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4-1.</a:t>
            </a:r>
            <a:r>
              <a:rPr lang="ja-JP" altLang="en-US" sz="2800" dirty="0">
                <a:latin typeface="UD Digi Kyokasho NK-B" panose="02020700000000000000" pitchFamily="18" charset="-128"/>
                <a:ea typeface="UD Digi Kyokasho NK-B" panose="02020700000000000000" pitchFamily="18" charset="-128"/>
              </a:rPr>
              <a:t>育児・介護休業法における制度の対象範囲</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760"/>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育児・介護休業法では、制度の対象となる家族の範囲が定められている。</a:t>
            </a:r>
            <a:endParaRPr lang="en-US" altLang="ja-JP" sz="2800" dirty="0">
              <a:latin typeface="UD Digi Kyokasho NK-B" panose="02020700000000000000" pitchFamily="18" charset="-128"/>
              <a:ea typeface="UD Digi Kyokasho NK-B" panose="02020700000000000000" pitchFamily="18" charset="-128"/>
            </a:endParaRPr>
          </a:p>
          <a:p>
            <a:pPr lvl="1">
              <a:buFont typeface="Wingdings" panose="05000000000000000000" pitchFamily="2" charset="2"/>
              <a:buChar char="u"/>
            </a:pPr>
            <a:r>
              <a:rPr lang="ja-JP" altLang="en-US" dirty="0">
                <a:latin typeface="UD Digi Kyokasho NK-B" panose="02020700000000000000" pitchFamily="18" charset="-128"/>
                <a:ea typeface="UD Digi Kyokasho NK-B" panose="02020700000000000000" pitchFamily="18" charset="-128"/>
              </a:rPr>
              <a:t>対象となる家族の範囲</a:t>
            </a:r>
            <a:endParaRPr lang="en-US" altLang="ja-JP" dirty="0">
              <a:latin typeface="UD Digi Kyokasho NK-B" panose="02020700000000000000" pitchFamily="18" charset="-128"/>
              <a:ea typeface="UD Digi Kyokasho NK-B" panose="02020700000000000000" pitchFamily="18" charset="-128"/>
            </a:endParaRPr>
          </a:p>
          <a:p>
            <a:pPr lvl="2">
              <a:buFont typeface="Wingdings" panose="05000000000000000000" pitchFamily="2" charset="2"/>
              <a:buChar char="Ø"/>
            </a:pPr>
            <a:r>
              <a:rPr lang="ja-JP" altLang="en-US" sz="2800" u="sng" dirty="0">
                <a:solidFill>
                  <a:srgbClr val="FF0000"/>
                </a:solidFill>
                <a:latin typeface="UD Digi Kyokasho NK-B" panose="02020700000000000000" pitchFamily="18" charset="-128"/>
                <a:ea typeface="UD Digi Kyokasho NK-B" panose="02020700000000000000" pitchFamily="18" charset="-128"/>
              </a:rPr>
              <a:t>配偶者（事実婚を含む。）、父母、子、配偶者の父母、祖父母、兄弟姉妹及び孫</a:t>
            </a:r>
            <a:endParaRPr lang="en-US" altLang="ja-JP" sz="2800" u="sng" dirty="0">
              <a:solidFill>
                <a:srgbClr val="FF0000"/>
              </a:solidFill>
              <a:latin typeface="UD Digi Kyokasho NK-B" panose="02020700000000000000" pitchFamily="18" charset="-128"/>
              <a:ea typeface="UD Digi Kyokasho NK-B" panose="02020700000000000000" pitchFamily="18" charset="-128"/>
            </a:endParaRPr>
          </a:p>
          <a:p>
            <a:pPr marL="914400" lvl="2" indent="0">
              <a:buNone/>
            </a:pPr>
            <a:r>
              <a:rPr lang="ja-JP" altLang="en-US" sz="2800" dirty="0">
                <a:solidFill>
                  <a:srgbClr val="FF0000"/>
                </a:solidFill>
                <a:latin typeface="UD Digi Kyokasho NK-B" panose="02020700000000000000" pitchFamily="18" charset="-128"/>
                <a:ea typeface="UD Digi Kyokasho NK-B" panose="02020700000000000000" pitchFamily="18" charset="-128"/>
              </a:rPr>
              <a:t>　</a:t>
            </a:r>
            <a:r>
              <a:rPr lang="en-US" altLang="ja-JP" sz="2800" u="sng" dirty="0">
                <a:solidFill>
                  <a:srgbClr val="FF0000"/>
                </a:solidFill>
                <a:latin typeface="UD Digi Kyokasho NK-B" panose="02020700000000000000" pitchFamily="18" charset="-128"/>
                <a:ea typeface="UD Digi Kyokasho NK-B" panose="02020700000000000000" pitchFamily="18" charset="-128"/>
              </a:rPr>
              <a:t>※</a:t>
            </a:r>
            <a:r>
              <a:rPr lang="ja-JP" altLang="en-US" sz="2800" u="sng" dirty="0">
                <a:solidFill>
                  <a:srgbClr val="FF0000"/>
                </a:solidFill>
                <a:latin typeface="UD Digi Kyokasho NK-B" panose="02020700000000000000" pitchFamily="18" charset="-128"/>
                <a:ea typeface="UD Digi Kyokasho NK-B" panose="02020700000000000000" pitchFamily="18" charset="-128"/>
              </a:rPr>
              <a:t>同居・扶養していない家族も含む</a:t>
            </a:r>
            <a:endParaRPr lang="en-US" altLang="ja-JP" sz="2800" u="sng" dirty="0">
              <a:solidFill>
                <a:srgbClr val="FF0000"/>
              </a:solidFill>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0F94C4A4-9049-4480-A11C-4B7AC0816C50}"/>
              </a:ext>
            </a:extLst>
          </p:cNvPr>
          <p:cNvSpPr>
            <a:spLocks noGrp="1"/>
          </p:cNvSpPr>
          <p:nvPr>
            <p:ph type="sldNum" sz="quarter" idx="12"/>
          </p:nvPr>
        </p:nvSpPr>
        <p:spPr/>
        <p:txBody>
          <a:bodyPr/>
          <a:lstStyle/>
          <a:p>
            <a:fld id="{FE796E2C-70C8-4284-8429-28CFC884DB28}" type="slidenum">
              <a:rPr lang="en-US" altLang="ja-JP" smtClean="0"/>
              <a:pPr/>
              <a:t>28</a:t>
            </a:fld>
            <a:endParaRPr lang="en-US" altLang="ja-JP"/>
          </a:p>
        </p:txBody>
      </p:sp>
    </p:spTree>
    <p:extLst>
      <p:ext uri="{BB962C8B-B14F-4D97-AF65-F5344CB8AC3E}">
        <p14:creationId xmlns:p14="http://schemas.microsoft.com/office/powerpoint/2010/main" val="3555691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4-2.</a:t>
            </a:r>
            <a:r>
              <a:rPr lang="ja-JP" altLang="en-US" sz="2800" dirty="0">
                <a:latin typeface="UD Digi Kyokasho NK-B" panose="02020700000000000000" pitchFamily="18" charset="-128"/>
                <a:ea typeface="UD Digi Kyokasho NK-B" panose="02020700000000000000" pitchFamily="18" charset="-128"/>
              </a:rPr>
              <a:t>育児・介護休業法の対象外となる親族等による介護</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育児・介護休業法の対象外となる親族等を介護しながら働いているケースも一部にある。</a:t>
            </a:r>
            <a:endParaRPr lang="en-US"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8B11A0B0-655D-4A09-8D58-A57AB0632E9A}"/>
              </a:ext>
            </a:extLst>
          </p:cNvPr>
          <p:cNvSpPr txBox="1"/>
          <p:nvPr/>
        </p:nvSpPr>
        <p:spPr>
          <a:xfrm>
            <a:off x="2265214" y="5824198"/>
            <a:ext cx="6552728" cy="900246"/>
          </a:xfrm>
          <a:prstGeom prst="rect">
            <a:avLst/>
          </a:prstGeom>
          <a:noFill/>
        </p:spPr>
        <p:txBody>
          <a:bodyPr wrap="square" rtlCol="0">
            <a:spAutoFit/>
          </a:bodyPr>
          <a:lstStyle/>
          <a:p>
            <a:r>
              <a:rPr lang="en-US" altLang="ja-JP" sz="1050" dirty="0"/>
              <a:t>※1</a:t>
            </a:r>
            <a:r>
              <a:rPr lang="ja-JP" altLang="en-US" sz="1050" dirty="0"/>
              <a:t>　</a:t>
            </a:r>
            <a:r>
              <a:rPr lang="en-US" altLang="ja-JP" sz="1050" dirty="0"/>
              <a:t>｢</a:t>
            </a:r>
            <a:r>
              <a:rPr lang="ja-JP" altLang="en-US" sz="1050" dirty="0"/>
              <a:t>その他</a:t>
            </a:r>
            <a:r>
              <a:rPr lang="en-US" altLang="ja-JP" sz="1050" dirty="0"/>
              <a:t>｣</a:t>
            </a:r>
            <a:r>
              <a:rPr lang="ja-JP" altLang="en-US" sz="1050" dirty="0"/>
              <a:t>には、</a:t>
            </a:r>
            <a:r>
              <a:rPr lang="en-US" altLang="ja-JP" sz="1050" dirty="0"/>
              <a:t>｢</a:t>
            </a:r>
            <a:r>
              <a:rPr lang="ja-JP" altLang="en-US" sz="1050" dirty="0"/>
              <a:t>その他自分の親戚</a:t>
            </a:r>
            <a:r>
              <a:rPr lang="en-US" altLang="ja-JP" sz="1050" dirty="0"/>
              <a:t>｣</a:t>
            </a:r>
            <a:r>
              <a:rPr lang="ja-JP" altLang="en-US" sz="1050" dirty="0"/>
              <a:t>、</a:t>
            </a:r>
            <a:r>
              <a:rPr lang="en-US" altLang="ja-JP" sz="1050" dirty="0"/>
              <a:t>｢</a:t>
            </a:r>
            <a:r>
              <a:rPr lang="ja-JP" altLang="en-US" sz="1050" dirty="0"/>
              <a:t>配偶者の祖父・祖母</a:t>
            </a:r>
            <a:r>
              <a:rPr lang="en-US" altLang="ja-JP" sz="1050" dirty="0"/>
              <a:t>｣</a:t>
            </a:r>
            <a:r>
              <a:rPr lang="ja-JP" altLang="en-US" sz="1050" dirty="0"/>
              <a:t>、</a:t>
            </a:r>
            <a:r>
              <a:rPr lang="en-US" altLang="ja-JP" sz="1050" dirty="0"/>
              <a:t>｢</a:t>
            </a:r>
            <a:r>
              <a:rPr lang="ja-JP" altLang="en-US" sz="1050" dirty="0"/>
              <a:t>配偶者のおじ・おば</a:t>
            </a:r>
            <a:r>
              <a:rPr lang="en-US" altLang="ja-JP" sz="1050" dirty="0"/>
              <a:t>｣</a:t>
            </a:r>
            <a:r>
              <a:rPr lang="ja-JP" altLang="en-US" sz="1050" dirty="0"/>
              <a:t>、</a:t>
            </a:r>
            <a:r>
              <a:rPr lang="en-US" altLang="ja-JP" sz="1050" dirty="0"/>
              <a:t>｢</a:t>
            </a:r>
            <a:r>
              <a:rPr lang="ja-JP" altLang="en-US" sz="1050" dirty="0"/>
              <a:t>配偶者の兄弟・姉妹</a:t>
            </a:r>
            <a:r>
              <a:rPr lang="en-US" altLang="ja-JP" sz="1050" dirty="0"/>
              <a:t>｣</a:t>
            </a:r>
            <a:r>
              <a:rPr lang="ja-JP" altLang="en-US" sz="1050" dirty="0"/>
              <a:t>、</a:t>
            </a:r>
            <a:r>
              <a:rPr lang="en-US" altLang="ja-JP" sz="1050" dirty="0"/>
              <a:t>｢</a:t>
            </a:r>
            <a:r>
              <a:rPr lang="ja-JP" altLang="en-US" sz="1050" dirty="0"/>
              <a:t>その他の配偶者の親戚</a:t>
            </a:r>
            <a:r>
              <a:rPr lang="en-US" altLang="ja-JP" sz="1050" dirty="0"/>
              <a:t>｣ </a:t>
            </a:r>
            <a:r>
              <a:rPr lang="ja-JP" altLang="en-US" sz="1050" dirty="0"/>
              <a:t>が含まれる。</a:t>
            </a:r>
          </a:p>
          <a:p>
            <a:r>
              <a:rPr kumimoji="1" lang="ja-JP" altLang="en-US" sz="1050" dirty="0"/>
              <a:t>（</a:t>
            </a:r>
            <a:r>
              <a:rPr lang="ja-JP" altLang="en-US" sz="1050" dirty="0"/>
              <a:t>出所）厚生労働省資料　</a:t>
            </a:r>
            <a:r>
              <a:rPr lang="en-US" altLang="ja-JP" sz="1050" dirty="0"/>
              <a:t>https://www.mhlw.go.jp/file/05-Shingikai-12602000-Seisakutoukatsukan-Sanjikanshitsu_Roudouseisakutantou/0000110896.pdf</a:t>
            </a:r>
            <a:r>
              <a:rPr lang="ja-JP" altLang="en-US" sz="1050" dirty="0"/>
              <a:t>（</a:t>
            </a:r>
            <a:r>
              <a:rPr lang="en-US" altLang="ja-JP" sz="1050" dirty="0"/>
              <a:t>※</a:t>
            </a:r>
            <a:r>
              <a:rPr lang="ja-JP" altLang="en-US" sz="1050" dirty="0"/>
              <a:t>独立行政法人労働政策研究・研修機構（</a:t>
            </a:r>
            <a:r>
              <a:rPr lang="en-US" altLang="ja-JP" sz="1050" dirty="0"/>
              <a:t>2015</a:t>
            </a:r>
            <a:r>
              <a:rPr lang="ja-JP" altLang="en-US" sz="1050" dirty="0"/>
              <a:t>）「介護者の就業と離職に関する調査」元に作成）</a:t>
            </a:r>
            <a:endParaRPr kumimoji="1" lang="ja-JP" altLang="en-US" sz="1050" dirty="0"/>
          </a:p>
        </p:txBody>
      </p:sp>
      <p:sp>
        <p:nvSpPr>
          <p:cNvPr id="3" name="正方形/長方形 2">
            <a:extLst>
              <a:ext uri="{FF2B5EF4-FFF2-40B4-BE49-F238E27FC236}">
                <a16:creationId xmlns:a16="http://schemas.microsoft.com/office/drawing/2014/main" id="{0AFD3BC1-B450-45C1-A777-6349B2E45061}"/>
              </a:ext>
            </a:extLst>
          </p:cNvPr>
          <p:cNvSpPr/>
          <p:nvPr/>
        </p:nvSpPr>
        <p:spPr>
          <a:xfrm>
            <a:off x="1043608" y="2132856"/>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18</a:t>
            </a:r>
            <a:r>
              <a:rPr lang="ja-JP" altLang="en-US" dirty="0">
                <a:solidFill>
                  <a:sysClr val="windowText" lastClr="000000"/>
                </a:solidFill>
              </a:rPr>
              <a:t>　就業者における要介護者と介護者の続柄の割合</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2531120"/>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FF7C1755-D32F-4042-AD4A-968D74943D1E}"/>
              </a:ext>
            </a:extLst>
          </p:cNvPr>
          <p:cNvSpPr/>
          <p:nvPr/>
        </p:nvSpPr>
        <p:spPr>
          <a:xfrm>
            <a:off x="1856409" y="4750982"/>
            <a:ext cx="655272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8204AC36-47CE-4AA8-A547-CD8125D14CE7}"/>
              </a:ext>
            </a:extLst>
          </p:cNvPr>
          <p:cNvSpPr>
            <a:spLocks noGrp="1"/>
          </p:cNvSpPr>
          <p:nvPr>
            <p:ph type="sldNum" sz="quarter" idx="12"/>
          </p:nvPr>
        </p:nvSpPr>
        <p:spPr/>
        <p:txBody>
          <a:bodyPr/>
          <a:lstStyle/>
          <a:p>
            <a:fld id="{FE796E2C-70C8-4284-8429-28CFC884DB28}" type="slidenum">
              <a:rPr lang="en-US" altLang="ja-JP" smtClean="0"/>
              <a:pPr/>
              <a:t>29</a:t>
            </a:fld>
            <a:endParaRPr lang="en-US" altLang="ja-JP"/>
          </a:p>
        </p:txBody>
      </p:sp>
      <p:pic>
        <p:nvPicPr>
          <p:cNvPr id="5" name="図 4">
            <a:extLst>
              <a:ext uri="{FF2B5EF4-FFF2-40B4-BE49-F238E27FC236}">
                <a16:creationId xmlns:a16="http://schemas.microsoft.com/office/drawing/2014/main" id="{62297FC5-9CDD-42C5-A4D7-F253DC39847A}"/>
              </a:ext>
            </a:extLst>
          </p:cNvPr>
          <p:cNvPicPr>
            <a:picLocks noChangeAspect="1"/>
          </p:cNvPicPr>
          <p:nvPr/>
        </p:nvPicPr>
        <p:blipFill>
          <a:blip r:embed="rId3"/>
          <a:stretch>
            <a:fillRect/>
          </a:stretch>
        </p:blipFill>
        <p:spPr>
          <a:xfrm>
            <a:off x="1494874" y="2623152"/>
            <a:ext cx="7293526" cy="3038475"/>
          </a:xfrm>
          <a:prstGeom prst="rect">
            <a:avLst/>
          </a:prstGeom>
        </p:spPr>
      </p:pic>
    </p:spTree>
    <p:extLst>
      <p:ext uri="{BB962C8B-B14F-4D97-AF65-F5344CB8AC3E}">
        <p14:creationId xmlns:p14="http://schemas.microsoft.com/office/powerpoint/2010/main" val="355851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en-US" sz="3200" dirty="0">
                <a:latin typeface="UD Digi Kyokasho NK-B" panose="02020700000000000000" pitchFamily="18" charset="-128"/>
                <a:ea typeface="UD Digi Kyokasho NK-B" panose="02020700000000000000" pitchFamily="18" charset="-128"/>
              </a:rPr>
              <a:t>ステップ</a:t>
            </a:r>
            <a:r>
              <a:rPr lang="en-US" altLang="ja-JP" sz="3200" dirty="0">
                <a:latin typeface="UD Digi Kyokasho NK-B" panose="02020700000000000000" pitchFamily="18" charset="-128"/>
                <a:ea typeface="UD Digi Kyokasho NK-B" panose="02020700000000000000" pitchFamily="18" charset="-128"/>
              </a:rPr>
              <a:t>1</a:t>
            </a:r>
            <a:r>
              <a:rPr lang="ja-JP" altLang="en-US" sz="3200" dirty="0">
                <a:latin typeface="UD Digi Kyokasho NK-B" panose="02020700000000000000" pitchFamily="18" charset="-128"/>
                <a:ea typeface="UD Digi Kyokasho NK-B" panose="02020700000000000000" pitchFamily="18" charset="-128"/>
              </a:rPr>
              <a:t>のねらい</a:t>
            </a:r>
            <a:endParaRPr lang="ja-JP" altLang="ja-JP" sz="32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p:txBody>
          <a:bodyPr/>
          <a:lstStyle/>
          <a:p>
            <a:pPr marL="514350" indent="-514350">
              <a:buFont typeface="+mj-lt"/>
              <a:buAutoNum type="arabicPeriod"/>
            </a:pPr>
            <a:r>
              <a:rPr lang="ja-JP" altLang="en-US" sz="2800" u="sng" dirty="0">
                <a:latin typeface="UD Digi Kyokasho NK-B" panose="02020700000000000000" pitchFamily="18" charset="-128"/>
                <a:ea typeface="UD Digi Kyokasho NK-B" panose="02020700000000000000" pitchFamily="18" charset="-128"/>
              </a:rPr>
              <a:t>就労しながら介護している家族の実態、職場の様子、生活の実態</a:t>
            </a:r>
            <a:r>
              <a:rPr lang="ja-JP" altLang="en-US" sz="2800" dirty="0">
                <a:latin typeface="UD Digi Kyokasho NK-B" panose="02020700000000000000" pitchFamily="18" charset="-128"/>
                <a:ea typeface="UD Digi Kyokasho NK-B" panose="02020700000000000000" pitchFamily="18" charset="-128"/>
              </a:rPr>
              <a:t>を学ぶ</a:t>
            </a:r>
            <a:endParaRPr lang="en-US" altLang="ja-JP" sz="2800" dirty="0">
              <a:latin typeface="UD Digi Kyokasho NK-B" panose="02020700000000000000" pitchFamily="18" charset="-128"/>
              <a:ea typeface="UD Digi Kyokasho NK-B" panose="02020700000000000000" pitchFamily="18" charset="-128"/>
            </a:endParaRPr>
          </a:p>
          <a:p>
            <a:pPr marL="514350" indent="-514350">
              <a:buFont typeface="+mj-lt"/>
              <a:buAutoNum type="arabicPeriod"/>
            </a:pPr>
            <a:endParaRPr lang="en-US" altLang="ja-JP" sz="2800" u="sng" dirty="0">
              <a:latin typeface="UD Digi Kyokasho NK-B" panose="02020700000000000000" pitchFamily="18" charset="-128"/>
              <a:ea typeface="UD Digi Kyokasho NK-B" panose="02020700000000000000" pitchFamily="18" charset="-128"/>
            </a:endParaRPr>
          </a:p>
          <a:p>
            <a:pPr marL="514350" indent="-514350">
              <a:buFont typeface="+mj-lt"/>
              <a:buAutoNum type="arabicPeriod"/>
            </a:pPr>
            <a:r>
              <a:rPr lang="ja-JP" altLang="en-US" sz="2800" u="sng" dirty="0">
                <a:latin typeface="UD Digi Kyokasho NK-B" panose="02020700000000000000" pitchFamily="18" charset="-128"/>
                <a:ea typeface="UD Digi Kyokasho NK-B" panose="02020700000000000000" pitchFamily="18" charset="-128"/>
              </a:rPr>
              <a:t>家族が就労している場合の、ケアマネジメントの現場における支援の必要性</a:t>
            </a:r>
            <a:r>
              <a:rPr lang="ja-JP" altLang="en-US" sz="2800" dirty="0">
                <a:latin typeface="UD Digi Kyokasho NK-B" panose="02020700000000000000" pitchFamily="18" charset="-128"/>
                <a:ea typeface="UD Digi Kyokasho NK-B" panose="02020700000000000000" pitchFamily="18" charset="-128"/>
              </a:rPr>
              <a:t>を学ぶ</a:t>
            </a:r>
            <a:endParaRPr lang="en-US" altLang="ja-JP" sz="2800" dirty="0">
              <a:latin typeface="UD Digi Kyokasho NK-B" panose="02020700000000000000" pitchFamily="18" charset="-128"/>
              <a:ea typeface="UD Digi Kyokasho NK-B" panose="02020700000000000000" pitchFamily="18" charset="-128"/>
            </a:endParaRPr>
          </a:p>
          <a:p>
            <a:pPr marL="0" indent="0">
              <a:buNone/>
            </a:pPr>
            <a:endParaRPr lang="en-US" altLang="ja-JP" sz="2800" i="1"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042D9546-72B4-47B3-A812-120DF2058C59}"/>
              </a:ext>
            </a:extLst>
          </p:cNvPr>
          <p:cNvSpPr>
            <a:spLocks noGrp="1"/>
          </p:cNvSpPr>
          <p:nvPr>
            <p:ph type="sldNum" sz="quarter" idx="12"/>
          </p:nvPr>
        </p:nvSpPr>
        <p:spPr/>
        <p:txBody>
          <a:bodyPr/>
          <a:lstStyle/>
          <a:p>
            <a:fld id="{FE796E2C-70C8-4284-8429-28CFC884DB28}" type="slidenum">
              <a:rPr lang="en-US" altLang="ja-JP" smtClean="0"/>
              <a:pPr/>
              <a:t>3</a:t>
            </a:fld>
            <a:endParaRPr lang="en-US" altLang="ja-JP"/>
          </a:p>
        </p:txBody>
      </p:sp>
    </p:spTree>
    <p:extLst>
      <p:ext uri="{BB962C8B-B14F-4D97-AF65-F5344CB8AC3E}">
        <p14:creationId xmlns:p14="http://schemas.microsoft.com/office/powerpoint/2010/main" val="72811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99592" y="222250"/>
            <a:ext cx="8172400" cy="868363"/>
          </a:xfrm>
        </p:spPr>
        <p:txBody>
          <a:bodyPr/>
          <a:lstStyle/>
          <a:p>
            <a:r>
              <a:rPr lang="en-US" altLang="ja-JP" sz="3200" dirty="0">
                <a:latin typeface="UD Digi Kyokasho NK-B" panose="02020700000000000000" pitchFamily="18" charset="-128"/>
                <a:ea typeface="UD Digi Kyokasho NK-B" panose="02020700000000000000" pitchFamily="18" charset="-128"/>
              </a:rPr>
              <a:t>5.</a:t>
            </a:r>
            <a:r>
              <a:rPr lang="ja-JP" altLang="en-US" sz="3200" dirty="0">
                <a:latin typeface="UD Digi Kyokasho NK-B" panose="02020700000000000000" pitchFamily="18" charset="-128"/>
                <a:ea typeface="UD Digi Kyokasho NK-B" panose="02020700000000000000" pitchFamily="18" charset="-128"/>
              </a:rPr>
              <a:t>家族が就労している場合の支援の視点</a:t>
            </a:r>
            <a:endParaRPr lang="ja-JP" altLang="ja-JP" sz="32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p:txBody>
          <a:bodyPr/>
          <a:lstStyle/>
          <a:p>
            <a:pPr marL="0" indent="0">
              <a:buNone/>
            </a:pPr>
            <a:r>
              <a:rPr lang="ja-JP" altLang="en-US" sz="2800" dirty="0">
                <a:latin typeface="UD Digi Kyokasho NK-B" panose="02020700000000000000" pitchFamily="18" charset="-128"/>
                <a:ea typeface="UD Digi Kyokasho NK-B" panose="02020700000000000000" pitchFamily="18" charset="-128"/>
              </a:rPr>
              <a:t>要点</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介護しながら働いている人の状況のみならず、</a:t>
            </a:r>
            <a:r>
              <a:rPr lang="ja-JP" altLang="en-US" sz="2800" dirty="0">
                <a:solidFill>
                  <a:srgbClr val="FF0000"/>
                </a:solidFill>
                <a:latin typeface="UD Digi Kyokasho NK-B" panose="02020700000000000000" pitchFamily="18" charset="-128"/>
                <a:ea typeface="UD Digi Kyokasho NK-B" panose="02020700000000000000" pitchFamily="18" charset="-128"/>
              </a:rPr>
              <a:t>家族全体の関係性等を踏まえた上での支援</a:t>
            </a:r>
            <a:r>
              <a:rPr lang="ja-JP" altLang="en-US" sz="2800" dirty="0">
                <a:latin typeface="UD Digi Kyokasho NK-B" panose="02020700000000000000" pitchFamily="18" charset="-128"/>
                <a:ea typeface="UD Digi Kyokasho NK-B" panose="02020700000000000000" pitchFamily="18" charset="-128"/>
              </a:rPr>
              <a:t>が求められる。</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また、新型コロナウイルス感染症対策の影響による介護サービスの状況や働き方の変化にともない、</a:t>
            </a:r>
            <a:r>
              <a:rPr lang="ja-JP" altLang="en-US" sz="2800" dirty="0">
                <a:solidFill>
                  <a:srgbClr val="FF0000"/>
                </a:solidFill>
                <a:latin typeface="UD Digi Kyokasho NK-B" panose="02020700000000000000" pitchFamily="18" charset="-128"/>
                <a:ea typeface="UD Digi Kyokasho NK-B" panose="02020700000000000000" pitchFamily="18" charset="-128"/>
              </a:rPr>
              <a:t>仕事と介護の両立について新たな課題が生じていないか</a:t>
            </a:r>
            <a:r>
              <a:rPr lang="ja-JP" altLang="en-US" sz="2800" dirty="0">
                <a:latin typeface="UD Digi Kyokasho NK-B" panose="02020700000000000000" pitchFamily="18" charset="-128"/>
                <a:ea typeface="UD Digi Kyokasho NK-B" panose="02020700000000000000" pitchFamily="18" charset="-128"/>
              </a:rPr>
              <a:t>確認することも必要。</a:t>
            </a: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BE44E8B1-B7BE-4DBE-BCDF-40AA00FFD3A2}"/>
              </a:ext>
            </a:extLst>
          </p:cNvPr>
          <p:cNvSpPr>
            <a:spLocks noGrp="1"/>
          </p:cNvSpPr>
          <p:nvPr>
            <p:ph type="sldNum" sz="quarter" idx="12"/>
          </p:nvPr>
        </p:nvSpPr>
        <p:spPr/>
        <p:txBody>
          <a:bodyPr/>
          <a:lstStyle/>
          <a:p>
            <a:fld id="{FE796E2C-70C8-4284-8429-28CFC884DB28}" type="slidenum">
              <a:rPr lang="en-US" altLang="ja-JP" smtClean="0"/>
              <a:pPr/>
              <a:t>30</a:t>
            </a:fld>
            <a:endParaRPr lang="en-US" altLang="ja-JP"/>
          </a:p>
        </p:txBody>
      </p:sp>
    </p:spTree>
    <p:extLst>
      <p:ext uri="{BB962C8B-B14F-4D97-AF65-F5344CB8AC3E}">
        <p14:creationId xmlns:p14="http://schemas.microsoft.com/office/powerpoint/2010/main" val="3432548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3150" y="222250"/>
            <a:ext cx="7819330" cy="868363"/>
          </a:xfrm>
        </p:spPr>
        <p:txBody>
          <a:bodyPr/>
          <a:lstStyle/>
          <a:p>
            <a:r>
              <a:rPr lang="en-US" altLang="ja-JP" sz="2800" dirty="0">
                <a:latin typeface="UD Digi Kyokasho NK-B" panose="02020700000000000000" pitchFamily="18" charset="-128"/>
                <a:ea typeface="UD Digi Kyokasho NK-B" panose="02020700000000000000" pitchFamily="18" charset="-128"/>
              </a:rPr>
              <a:t>5-1.</a:t>
            </a:r>
            <a:r>
              <a:rPr lang="ja-JP" altLang="en-US" sz="2800" dirty="0">
                <a:latin typeface="UD Digi Kyokasho NK-B" panose="02020700000000000000" pitchFamily="18" charset="-128"/>
                <a:ea typeface="UD Digi Kyokasho NK-B" panose="02020700000000000000" pitchFamily="18" charset="-128"/>
              </a:rPr>
              <a:t>家族が就労している場合の４つの支援の視点</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家族が就労している場合の支援の視点として、以下の４つを踏まえることが必要。</a:t>
            </a: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BACAE7E5-307F-4BC7-B5BC-B1477AAF3054}"/>
              </a:ext>
            </a:extLst>
          </p:cNvPr>
          <p:cNvSpPr>
            <a:spLocks noGrp="1"/>
          </p:cNvSpPr>
          <p:nvPr>
            <p:ph type="sldNum" sz="quarter" idx="12"/>
          </p:nvPr>
        </p:nvSpPr>
        <p:spPr/>
        <p:txBody>
          <a:bodyPr/>
          <a:lstStyle/>
          <a:p>
            <a:fld id="{FE796E2C-70C8-4284-8429-28CFC884DB28}" type="slidenum">
              <a:rPr lang="en-US" altLang="ja-JP" smtClean="0"/>
              <a:pPr/>
              <a:t>31</a:t>
            </a:fld>
            <a:endParaRPr lang="en-US" altLang="ja-JP"/>
          </a:p>
        </p:txBody>
      </p:sp>
      <p:sp>
        <p:nvSpPr>
          <p:cNvPr id="3" name="正方形/長方形 2">
            <a:extLst>
              <a:ext uri="{FF2B5EF4-FFF2-40B4-BE49-F238E27FC236}">
                <a16:creationId xmlns:a16="http://schemas.microsoft.com/office/drawing/2014/main" id="{087A463D-ED84-4D85-B392-C533B8C37203}"/>
              </a:ext>
            </a:extLst>
          </p:cNvPr>
          <p:cNvSpPr/>
          <p:nvPr/>
        </p:nvSpPr>
        <p:spPr>
          <a:xfrm>
            <a:off x="1331640" y="2348880"/>
            <a:ext cx="7560840" cy="4034458"/>
          </a:xfrm>
          <a:prstGeom prst="rect">
            <a:avLst/>
          </a:prstGeom>
          <a:solidFill>
            <a:srgbClr val="F4E6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ja-JP" sz="2800" dirty="0">
                <a:solidFill>
                  <a:srgbClr val="000000"/>
                </a:solidFill>
                <a:latin typeface="UD Digi Kyokasho N-B" panose="02020700000000000000" pitchFamily="17" charset="-128"/>
                <a:ea typeface="UD Digi Kyokasho N-B" panose="02020700000000000000" pitchFamily="17" charset="-128"/>
              </a:rPr>
              <a:t>①介護はいつ始まる</a:t>
            </a:r>
            <a:r>
              <a:rPr lang="ja-JP" altLang="en-US" sz="2800" dirty="0">
                <a:solidFill>
                  <a:srgbClr val="000000"/>
                </a:solidFill>
                <a:latin typeface="UD Digi Kyokasho N-B" panose="02020700000000000000" pitchFamily="17" charset="-128"/>
                <a:ea typeface="UD Digi Kyokasho N-B" panose="02020700000000000000" pitchFamily="17" charset="-128"/>
              </a:rPr>
              <a:t>か</a:t>
            </a:r>
            <a:r>
              <a:rPr lang="ja-JP" altLang="ja-JP" sz="2800" dirty="0">
                <a:solidFill>
                  <a:srgbClr val="000000"/>
                </a:solidFill>
                <a:latin typeface="UD Digi Kyokasho N-B" panose="02020700000000000000" pitchFamily="17" charset="-128"/>
                <a:ea typeface="UD Digi Kyokasho N-B" panose="02020700000000000000" pitchFamily="17" charset="-128"/>
              </a:rPr>
              <a:t>わからない</a:t>
            </a:r>
          </a:p>
          <a:p>
            <a:pPr>
              <a:lnSpc>
                <a:spcPct val="150000"/>
              </a:lnSpc>
            </a:pPr>
            <a:r>
              <a:rPr lang="ja-JP" altLang="ja-JP" sz="2800" dirty="0">
                <a:solidFill>
                  <a:srgbClr val="000000"/>
                </a:solidFill>
                <a:latin typeface="UD Digi Kyokasho N-B" panose="02020700000000000000" pitchFamily="17" charset="-128"/>
                <a:ea typeface="UD Digi Kyokasho N-B" panose="02020700000000000000" pitchFamily="17" charset="-128"/>
              </a:rPr>
              <a:t>②介護はいつまで続くかわからない</a:t>
            </a:r>
          </a:p>
          <a:p>
            <a:pPr>
              <a:lnSpc>
                <a:spcPct val="150000"/>
              </a:lnSpc>
            </a:pPr>
            <a:r>
              <a:rPr lang="ja-JP" altLang="ja-JP" sz="2800" dirty="0">
                <a:solidFill>
                  <a:srgbClr val="000000"/>
                </a:solidFill>
                <a:latin typeface="UD Digi Kyokasho N-B" panose="02020700000000000000" pitchFamily="17" charset="-128"/>
                <a:ea typeface="UD Digi Kyokasho N-B" panose="02020700000000000000" pitchFamily="17" charset="-128"/>
              </a:rPr>
              <a:t>③家族介護者の個別性が高い</a:t>
            </a:r>
          </a:p>
          <a:p>
            <a:pPr>
              <a:lnSpc>
                <a:spcPct val="150000"/>
              </a:lnSpc>
            </a:pPr>
            <a:r>
              <a:rPr lang="ja-JP" altLang="ja-JP" sz="2800" dirty="0">
                <a:solidFill>
                  <a:srgbClr val="000000"/>
                </a:solidFill>
                <a:latin typeface="UD Digi Kyokasho N-B" panose="02020700000000000000" pitchFamily="17" charset="-128"/>
                <a:ea typeface="UD Digi Kyokasho N-B" panose="02020700000000000000" pitchFamily="17" charset="-128"/>
              </a:rPr>
              <a:t>④自分から職場へ介護をしていることを伝え</a:t>
            </a:r>
            <a:r>
              <a:rPr lang="en-US" altLang="ja-JP" sz="2800" dirty="0">
                <a:solidFill>
                  <a:srgbClr val="000000"/>
                </a:solidFill>
                <a:latin typeface="UD Digi Kyokasho N-B" panose="02020700000000000000" pitchFamily="17" charset="-128"/>
                <a:ea typeface="UD Digi Kyokasho N-B" panose="02020700000000000000" pitchFamily="17" charset="-128"/>
              </a:rPr>
              <a:t>  </a:t>
            </a:r>
          </a:p>
          <a:p>
            <a:pPr>
              <a:lnSpc>
                <a:spcPct val="150000"/>
              </a:lnSpc>
            </a:pPr>
            <a:r>
              <a:rPr lang="en-US" altLang="ja-JP" sz="2800" dirty="0">
                <a:solidFill>
                  <a:srgbClr val="000000"/>
                </a:solidFill>
                <a:latin typeface="UD Digi Kyokasho N-B" panose="02020700000000000000" pitchFamily="17" charset="-128"/>
                <a:ea typeface="UD Digi Kyokasho N-B" panose="02020700000000000000" pitchFamily="17" charset="-128"/>
              </a:rPr>
              <a:t>  </a:t>
            </a:r>
            <a:r>
              <a:rPr lang="ja-JP" altLang="ja-JP" sz="2800" dirty="0">
                <a:solidFill>
                  <a:srgbClr val="000000"/>
                </a:solidFill>
                <a:latin typeface="UD Digi Kyokasho N-B" panose="02020700000000000000" pitchFamily="17" charset="-128"/>
                <a:ea typeface="UD Digi Kyokasho N-B" panose="02020700000000000000" pitchFamily="17" charset="-128"/>
              </a:rPr>
              <a:t>なければ、職場からアドバイスを得ること</a:t>
            </a:r>
            <a:endParaRPr lang="en-US" altLang="ja-JP" sz="2800" dirty="0">
              <a:solidFill>
                <a:srgbClr val="000000"/>
              </a:solidFill>
              <a:latin typeface="UD Digi Kyokasho N-B" panose="02020700000000000000" pitchFamily="17" charset="-128"/>
              <a:ea typeface="UD Digi Kyokasho N-B" panose="02020700000000000000" pitchFamily="17" charset="-128"/>
            </a:endParaRPr>
          </a:p>
          <a:p>
            <a:pPr>
              <a:lnSpc>
                <a:spcPct val="150000"/>
              </a:lnSpc>
            </a:pPr>
            <a:r>
              <a:rPr lang="en-US" altLang="ja-JP" sz="2800" dirty="0">
                <a:solidFill>
                  <a:srgbClr val="000000"/>
                </a:solidFill>
                <a:latin typeface="UD Digi Kyokasho N-B" panose="02020700000000000000" pitchFamily="17" charset="-128"/>
                <a:ea typeface="UD Digi Kyokasho N-B" panose="02020700000000000000" pitchFamily="17" charset="-128"/>
              </a:rPr>
              <a:t>  </a:t>
            </a:r>
            <a:r>
              <a:rPr lang="ja-JP" altLang="ja-JP" sz="2800" dirty="0">
                <a:solidFill>
                  <a:srgbClr val="000000"/>
                </a:solidFill>
                <a:latin typeface="UD Digi Kyokasho N-B" panose="02020700000000000000" pitchFamily="17" charset="-128"/>
                <a:ea typeface="UD Digi Kyokasho N-B" panose="02020700000000000000" pitchFamily="17" charset="-128"/>
              </a:rPr>
              <a:t>はできない</a:t>
            </a:r>
            <a:endParaRPr kumimoji="1" lang="ja-JP" altLang="en-US" sz="2800" dirty="0">
              <a:solidFill>
                <a:srgbClr val="000000"/>
              </a:solidFill>
              <a:latin typeface="UD Digi Kyokasho N-B" panose="02020700000000000000" pitchFamily="17" charset="-128"/>
              <a:ea typeface="UD Digi Kyokasho N-B" panose="02020700000000000000" pitchFamily="17" charset="-128"/>
            </a:endParaRPr>
          </a:p>
        </p:txBody>
      </p:sp>
    </p:spTree>
    <p:extLst>
      <p:ext uri="{BB962C8B-B14F-4D97-AF65-F5344CB8AC3E}">
        <p14:creationId xmlns:p14="http://schemas.microsoft.com/office/powerpoint/2010/main" val="2750021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5-2.</a:t>
            </a:r>
            <a:r>
              <a:rPr lang="ja-JP" altLang="en-US" sz="2800" dirty="0">
                <a:latin typeface="UD Digi Kyokasho NK-B" panose="02020700000000000000" pitchFamily="18" charset="-128"/>
                <a:ea typeface="UD Digi Kyokasho NK-B" panose="02020700000000000000" pitchFamily="18" charset="-128"/>
              </a:rPr>
              <a:t>家族全体の関係性等を踏まえた上での支援</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介護しながら働いている人の状況のみならず、窓口となる家族以外の親族の介護負担の状況や、特定の家族に介護負担が偏っていないかなど、家族全体の関係性等を踏まえた上での支援が大切。</a:t>
            </a: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7C464A28-8BF8-468E-BB24-FA6299D3C70A}"/>
              </a:ext>
            </a:extLst>
          </p:cNvPr>
          <p:cNvSpPr>
            <a:spLocks noGrp="1"/>
          </p:cNvSpPr>
          <p:nvPr>
            <p:ph type="sldNum" sz="quarter" idx="12"/>
          </p:nvPr>
        </p:nvSpPr>
        <p:spPr/>
        <p:txBody>
          <a:bodyPr/>
          <a:lstStyle/>
          <a:p>
            <a:fld id="{FE796E2C-70C8-4284-8429-28CFC884DB28}" type="slidenum">
              <a:rPr lang="en-US" altLang="ja-JP" smtClean="0"/>
              <a:pPr/>
              <a:t>32</a:t>
            </a:fld>
            <a:endParaRPr lang="en-US" altLang="ja-JP"/>
          </a:p>
        </p:txBody>
      </p:sp>
    </p:spTree>
    <p:extLst>
      <p:ext uri="{BB962C8B-B14F-4D97-AF65-F5344CB8AC3E}">
        <p14:creationId xmlns:p14="http://schemas.microsoft.com/office/powerpoint/2010/main" val="625481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5-</a:t>
            </a:r>
            <a:r>
              <a:rPr lang="ja-JP" altLang="en-US" sz="2800" dirty="0">
                <a:latin typeface="UD Digi Kyokasho NK-B" panose="02020700000000000000" pitchFamily="18" charset="-128"/>
                <a:ea typeface="UD Digi Kyokasho NK-B" panose="02020700000000000000" pitchFamily="18" charset="-128"/>
              </a:rPr>
              <a:t>３</a:t>
            </a: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 働き方の変化による新たな課題</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新型コロナウイルス感染症対策の影響により、介護サービスの利用に支障が生じると同時に、リモートワークの普及など介護しながら働いている人の働き方が変化している。</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要介護者の在宅時間の拡大により、介護しながら働いている人には、在宅勤務でどのように勤務時間を確保するかなど、</a:t>
            </a:r>
            <a:r>
              <a:rPr lang="ja-JP" altLang="en-US" sz="2800" dirty="0">
                <a:solidFill>
                  <a:srgbClr val="FF0000"/>
                </a:solidFill>
                <a:latin typeface="UD Digi Kyokasho NK-B" panose="02020700000000000000" pitchFamily="18" charset="-128"/>
                <a:ea typeface="UD Digi Kyokasho NK-B" panose="02020700000000000000" pitchFamily="18" charset="-128"/>
              </a:rPr>
              <a:t>仕事と介護の両立について新たな課題</a:t>
            </a:r>
            <a:r>
              <a:rPr lang="ja-JP" altLang="en-US" sz="2800" dirty="0">
                <a:latin typeface="UD Digi Kyokasho NK-B" panose="02020700000000000000" pitchFamily="18" charset="-128"/>
                <a:ea typeface="UD Digi Kyokasho NK-B" panose="02020700000000000000" pitchFamily="18" charset="-128"/>
              </a:rPr>
              <a:t>も出てきている。</a:t>
            </a: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7C464A28-8BF8-468E-BB24-FA6299D3C70A}"/>
              </a:ext>
            </a:extLst>
          </p:cNvPr>
          <p:cNvSpPr>
            <a:spLocks noGrp="1"/>
          </p:cNvSpPr>
          <p:nvPr>
            <p:ph type="sldNum" sz="quarter" idx="12"/>
          </p:nvPr>
        </p:nvSpPr>
        <p:spPr/>
        <p:txBody>
          <a:bodyPr/>
          <a:lstStyle/>
          <a:p>
            <a:fld id="{FE796E2C-70C8-4284-8429-28CFC884DB28}" type="slidenum">
              <a:rPr lang="en-US" altLang="ja-JP" smtClean="0"/>
              <a:pPr/>
              <a:t>33</a:t>
            </a:fld>
            <a:endParaRPr lang="en-US" altLang="ja-JP"/>
          </a:p>
        </p:txBody>
      </p:sp>
    </p:spTree>
    <p:extLst>
      <p:ext uri="{BB962C8B-B14F-4D97-AF65-F5344CB8AC3E}">
        <p14:creationId xmlns:p14="http://schemas.microsoft.com/office/powerpoint/2010/main" val="2079895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55576" y="222250"/>
            <a:ext cx="8326512" cy="868363"/>
          </a:xfrm>
        </p:spPr>
        <p:txBody>
          <a:bodyPr/>
          <a:lstStyle/>
          <a:p>
            <a:r>
              <a:rPr lang="en-US" altLang="ja-JP" sz="3200" dirty="0">
                <a:latin typeface="UD Digi Kyokasho NK-B" panose="02020700000000000000" pitchFamily="18" charset="-128"/>
                <a:ea typeface="UD Digi Kyokasho NK-B" panose="02020700000000000000" pitchFamily="18" charset="-128"/>
              </a:rPr>
              <a:t>6.</a:t>
            </a:r>
            <a:r>
              <a:rPr lang="ja-JP" altLang="en-US" sz="3200" dirty="0">
                <a:latin typeface="UD Digi Kyokasho NK-B" panose="02020700000000000000" pitchFamily="18" charset="-128"/>
                <a:ea typeface="UD Digi Kyokasho NK-B" panose="02020700000000000000" pitchFamily="18" charset="-128"/>
              </a:rPr>
              <a:t>家族介護者とともに、ケアマネジャーあなた自身の仕事と介護の両立を目指して</a:t>
            </a:r>
            <a:endParaRPr lang="ja-JP" altLang="ja-JP" sz="32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p:txBody>
          <a:bodyPr/>
          <a:lstStyle/>
          <a:p>
            <a:pPr marL="0" indent="0">
              <a:buNone/>
            </a:pPr>
            <a:r>
              <a:rPr lang="ja-JP" altLang="en-US" sz="2800" dirty="0">
                <a:latin typeface="UD Digi Kyokasho NK-B" panose="02020700000000000000" pitchFamily="18" charset="-128"/>
                <a:ea typeface="UD Digi Kyokasho NK-B" panose="02020700000000000000" pitchFamily="18" charset="-128"/>
              </a:rPr>
              <a:t>要点</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介護しながら働いている人にとって、ケアマネジャーは家族の介護の相談先として重要な役割を担っている。</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そのケアマネジャー自身が、</a:t>
            </a:r>
            <a:br>
              <a:rPr lang="en-US" altLang="ja-JP" sz="2800" dirty="0">
                <a:latin typeface="UD Digi Kyokasho NK-B" panose="02020700000000000000" pitchFamily="18" charset="-128"/>
                <a:ea typeface="UD Digi Kyokasho NK-B" panose="02020700000000000000" pitchFamily="18" charset="-128"/>
              </a:rPr>
            </a:br>
            <a:r>
              <a:rPr lang="ja-JP" altLang="en-US" sz="2800" dirty="0">
                <a:solidFill>
                  <a:srgbClr val="FF0000"/>
                </a:solidFill>
                <a:latin typeface="UD Digi Kyokasho NK-B" panose="02020700000000000000" pitchFamily="18" charset="-128"/>
                <a:ea typeface="UD Digi Kyokasho NK-B" panose="02020700000000000000" pitchFamily="18" charset="-128"/>
              </a:rPr>
              <a:t>介護を理由に退職しているケースも</a:t>
            </a:r>
            <a:r>
              <a:rPr lang="ja-JP" altLang="en-US" sz="2800" dirty="0">
                <a:latin typeface="UD Digi Kyokasho NK-B" panose="02020700000000000000" pitchFamily="18" charset="-128"/>
                <a:ea typeface="UD Digi Kyokasho NK-B" panose="02020700000000000000" pitchFamily="18" charset="-128"/>
              </a:rPr>
              <a:t>少なくない。</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本研修での学びは、</a:t>
            </a:r>
            <a:r>
              <a:rPr lang="ja-JP" altLang="en-US" sz="2800" dirty="0">
                <a:solidFill>
                  <a:srgbClr val="FF0000"/>
                </a:solidFill>
                <a:latin typeface="UD Digi Kyokasho NK-B" panose="02020700000000000000" pitchFamily="18" charset="-128"/>
                <a:ea typeface="UD Digi Kyokasho NK-B" panose="02020700000000000000" pitchFamily="18" charset="-128"/>
              </a:rPr>
              <a:t>ケアマネジャー自身の仕事との介護の両立について考える</a:t>
            </a:r>
            <a:r>
              <a:rPr lang="ja-JP" altLang="en-US" sz="2800" dirty="0">
                <a:latin typeface="UD Digi Kyokasho NK-B" panose="02020700000000000000" pitchFamily="18" charset="-128"/>
                <a:ea typeface="UD Digi Kyokasho NK-B" panose="02020700000000000000" pitchFamily="18" charset="-128"/>
              </a:rPr>
              <a:t>機会にもなる。</a:t>
            </a: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6CCA9B05-8547-4D4C-B268-D84FD36506FB}"/>
              </a:ext>
            </a:extLst>
          </p:cNvPr>
          <p:cNvSpPr>
            <a:spLocks noGrp="1"/>
          </p:cNvSpPr>
          <p:nvPr>
            <p:ph type="sldNum" sz="quarter" idx="12"/>
          </p:nvPr>
        </p:nvSpPr>
        <p:spPr/>
        <p:txBody>
          <a:bodyPr/>
          <a:lstStyle/>
          <a:p>
            <a:fld id="{FE796E2C-70C8-4284-8429-28CFC884DB28}" type="slidenum">
              <a:rPr lang="en-US" altLang="ja-JP" smtClean="0"/>
              <a:pPr/>
              <a:t>34</a:t>
            </a:fld>
            <a:endParaRPr lang="en-US" altLang="ja-JP"/>
          </a:p>
        </p:txBody>
      </p:sp>
    </p:spTree>
    <p:extLst>
      <p:ext uri="{BB962C8B-B14F-4D97-AF65-F5344CB8AC3E}">
        <p14:creationId xmlns:p14="http://schemas.microsoft.com/office/powerpoint/2010/main" val="3792314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9CCB4B4-0FFC-4F04-95AC-60E20B3C6C00}"/>
              </a:ext>
            </a:extLst>
          </p:cNvPr>
          <p:cNvPicPr>
            <a:picLocks noChangeAspect="1"/>
          </p:cNvPicPr>
          <p:nvPr/>
        </p:nvPicPr>
        <p:blipFill>
          <a:blip r:embed="rId3"/>
          <a:stretch>
            <a:fillRect/>
          </a:stretch>
        </p:blipFill>
        <p:spPr>
          <a:xfrm>
            <a:off x="1009091" y="3021096"/>
            <a:ext cx="7463028" cy="3101340"/>
          </a:xfrm>
          <a:prstGeom prst="rect">
            <a:avLst/>
          </a:prstGeom>
        </p:spPr>
      </p:pic>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6-1.</a:t>
            </a:r>
            <a:r>
              <a:rPr lang="ja-JP" altLang="en-US" sz="2800" dirty="0">
                <a:latin typeface="UD Digi Kyokasho NK-B" panose="02020700000000000000" pitchFamily="18" charset="-128"/>
                <a:ea typeface="UD Digi Kyokasho NK-B" panose="02020700000000000000" pitchFamily="18" charset="-128"/>
              </a:rPr>
              <a:t>家族の介護の相談者としての重要な役割</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介護しながら働いている人の、家族の介護の相談先として、ケアマネジャーは重要な役割を担っている。</a:t>
            </a:r>
            <a:endParaRPr lang="en-US" altLang="ja-JP" sz="2800" dirty="0">
              <a:latin typeface="UD Digi Kyokasho NK-B" panose="02020700000000000000" pitchFamily="18" charset="-128"/>
              <a:ea typeface="UD Digi Kyokasho NK-B" panose="02020700000000000000" pitchFamily="18" charset="-128"/>
            </a:endParaRPr>
          </a:p>
        </p:txBody>
      </p:sp>
      <p:sp>
        <p:nvSpPr>
          <p:cNvPr id="3" name="正方形/長方形 2">
            <a:extLst>
              <a:ext uri="{FF2B5EF4-FFF2-40B4-BE49-F238E27FC236}">
                <a16:creationId xmlns:a16="http://schemas.microsoft.com/office/drawing/2014/main" id="{0AFD3BC1-B450-45C1-A777-6349B2E45061}"/>
              </a:ext>
            </a:extLst>
          </p:cNvPr>
          <p:cNvSpPr/>
          <p:nvPr/>
        </p:nvSpPr>
        <p:spPr>
          <a:xfrm>
            <a:off x="1181162" y="2318936"/>
            <a:ext cx="7524328" cy="627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19</a:t>
            </a:r>
            <a:r>
              <a:rPr lang="ja-JP" altLang="en-US" dirty="0">
                <a:solidFill>
                  <a:sysClr val="windowText" lastClr="000000"/>
                </a:solidFill>
              </a:rPr>
              <a:t>　</a:t>
            </a:r>
            <a:r>
              <a:rPr lang="en-US" altLang="ja-JP" dirty="0">
                <a:solidFill>
                  <a:sysClr val="windowText" lastClr="000000"/>
                </a:solidFill>
              </a:rPr>
              <a:t>【</a:t>
            </a:r>
            <a:r>
              <a:rPr lang="ja-JP" altLang="en-US" dirty="0">
                <a:solidFill>
                  <a:sysClr val="windowText" lastClr="000000"/>
                </a:solidFill>
              </a:rPr>
              <a:t>手助け・介護している人</a:t>
            </a:r>
            <a:r>
              <a:rPr lang="en-US" altLang="ja-JP" dirty="0">
                <a:solidFill>
                  <a:sysClr val="windowText" lastClr="000000"/>
                </a:solidFill>
              </a:rPr>
              <a:t>】</a:t>
            </a:r>
            <a:r>
              <a:rPr lang="ja-JP" altLang="en-US" dirty="0">
                <a:solidFill>
                  <a:sysClr val="windowText" lastClr="000000"/>
                </a:solidFill>
              </a:rPr>
              <a:t>　</a:t>
            </a:r>
            <a:br>
              <a:rPr lang="en-US" altLang="ja-JP" dirty="0">
                <a:solidFill>
                  <a:sysClr val="windowText" lastClr="000000"/>
                </a:solidFill>
              </a:rPr>
            </a:br>
            <a:r>
              <a:rPr lang="ja-JP" altLang="en-US" dirty="0">
                <a:solidFill>
                  <a:sysClr val="windowText" lastClr="000000"/>
                </a:solidFill>
              </a:rPr>
              <a:t>手助け・介護について相談した人・機関：複数回答</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2946276"/>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角丸四角形 9">
            <a:extLst>
              <a:ext uri="{FF2B5EF4-FFF2-40B4-BE49-F238E27FC236}">
                <a16:creationId xmlns:a16="http://schemas.microsoft.com/office/drawing/2014/main" id="{D36643A7-DB17-48CE-AE1D-AE8DFB794FB5}"/>
              </a:ext>
            </a:extLst>
          </p:cNvPr>
          <p:cNvSpPr/>
          <p:nvPr/>
        </p:nvSpPr>
        <p:spPr>
          <a:xfrm>
            <a:off x="3370857" y="3458609"/>
            <a:ext cx="3001343" cy="186415"/>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
        <p:nvSpPr>
          <p:cNvPr id="4" name="スライド番号プレースホルダー 3">
            <a:extLst>
              <a:ext uri="{FF2B5EF4-FFF2-40B4-BE49-F238E27FC236}">
                <a16:creationId xmlns:a16="http://schemas.microsoft.com/office/drawing/2014/main" id="{8CDABF8E-EE93-4693-9377-F5A7318FB5CA}"/>
              </a:ext>
            </a:extLst>
          </p:cNvPr>
          <p:cNvSpPr>
            <a:spLocks noGrp="1"/>
          </p:cNvSpPr>
          <p:nvPr>
            <p:ph type="sldNum" sz="quarter" idx="12"/>
          </p:nvPr>
        </p:nvSpPr>
        <p:spPr/>
        <p:txBody>
          <a:bodyPr/>
          <a:lstStyle/>
          <a:p>
            <a:fld id="{FE796E2C-70C8-4284-8429-28CFC884DB28}" type="slidenum">
              <a:rPr lang="en-US" altLang="ja-JP" smtClean="0"/>
              <a:pPr/>
              <a:t>35</a:t>
            </a:fld>
            <a:endParaRPr lang="en-US" altLang="ja-JP"/>
          </a:p>
        </p:txBody>
      </p:sp>
      <p:sp>
        <p:nvSpPr>
          <p:cNvPr id="11" name="テキスト ボックス 10">
            <a:extLst>
              <a:ext uri="{FF2B5EF4-FFF2-40B4-BE49-F238E27FC236}">
                <a16:creationId xmlns:a16="http://schemas.microsoft.com/office/drawing/2014/main" id="{FC35097F-3FA6-47B9-9106-91E804C2235A}"/>
              </a:ext>
            </a:extLst>
          </p:cNvPr>
          <p:cNvSpPr txBox="1"/>
          <p:nvPr/>
        </p:nvSpPr>
        <p:spPr>
          <a:xfrm>
            <a:off x="1009091" y="6220252"/>
            <a:ext cx="8035900" cy="415498"/>
          </a:xfrm>
          <a:prstGeom prst="rect">
            <a:avLst/>
          </a:prstGeom>
          <a:noFill/>
        </p:spPr>
        <p:txBody>
          <a:bodyPr wrap="square" rtlCol="0">
            <a:spAutoFit/>
          </a:bodyPr>
          <a:lstStyle/>
          <a:p>
            <a:r>
              <a:rPr kumimoji="1" lang="ja-JP" altLang="en-US" sz="1050" dirty="0"/>
              <a:t>（</a:t>
            </a:r>
            <a:r>
              <a:rPr lang="ja-JP" altLang="en-US" sz="1050" dirty="0"/>
              <a:t>出所）</a:t>
            </a:r>
            <a:r>
              <a:rPr lang="ja-JP" altLang="ja-JP" sz="1050" dirty="0"/>
              <a:t>三菱</a:t>
            </a:r>
            <a:r>
              <a:rPr lang="en-US" altLang="ja-JP" sz="1050" dirty="0"/>
              <a:t>UFJ</a:t>
            </a:r>
            <a:r>
              <a:rPr lang="ja-JP" altLang="en-US" sz="1050" dirty="0"/>
              <a:t>リサーチ＆コンサルティング</a:t>
            </a:r>
            <a:r>
              <a:rPr lang="ja-JP" altLang="ja-JP" sz="1050" dirty="0"/>
              <a:t>「仕事と介護の両立</a:t>
            </a:r>
            <a:r>
              <a:rPr lang="ja-JP" altLang="en-US" sz="1050" dirty="0"/>
              <a:t>等</a:t>
            </a:r>
            <a:r>
              <a:rPr lang="ja-JP" altLang="ja-JP" sz="1050" dirty="0"/>
              <a:t>に関する</a:t>
            </a:r>
            <a:r>
              <a:rPr lang="ja-JP" altLang="en-US" sz="1050" dirty="0"/>
              <a:t>実態把握のための調査研究事業</a:t>
            </a:r>
            <a:r>
              <a:rPr lang="ja-JP" altLang="ja-JP" sz="1050" dirty="0"/>
              <a:t>」（厚生労働省委託事業）</a:t>
            </a:r>
            <a:br>
              <a:rPr lang="en-US" altLang="ja-JP" sz="1050" dirty="0"/>
            </a:br>
            <a:r>
              <a:rPr lang="ja-JP" altLang="en-US" sz="1050" dirty="0"/>
              <a:t>　　　　　令和４年３月より作成</a:t>
            </a:r>
            <a:endParaRPr kumimoji="1" lang="ja-JP" altLang="en-US" sz="1050" dirty="0"/>
          </a:p>
        </p:txBody>
      </p:sp>
    </p:spTree>
    <p:extLst>
      <p:ext uri="{BB962C8B-B14F-4D97-AF65-F5344CB8AC3E}">
        <p14:creationId xmlns:p14="http://schemas.microsoft.com/office/powerpoint/2010/main" val="1114806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6-1.</a:t>
            </a:r>
            <a:r>
              <a:rPr lang="ja-JP" altLang="en-US" sz="2800" dirty="0">
                <a:latin typeface="UD Digi Kyokasho NK-B" panose="02020700000000000000" pitchFamily="18" charset="-128"/>
                <a:ea typeface="UD Digi Kyokasho NK-B" panose="02020700000000000000" pitchFamily="18" charset="-128"/>
              </a:rPr>
              <a:t>家族の介護の相談者としての重要な役割</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ケアマネジャーに相談した人のうち、自分の仕事と介護の両立について相談し、配慮やアドバイスをしてもらった割合は</a:t>
            </a:r>
            <a:r>
              <a:rPr lang="en-US" altLang="ja-JP" sz="2800" dirty="0">
                <a:latin typeface="UD Digi Kyokasho NK-B" panose="02020700000000000000" pitchFamily="18" charset="-128"/>
                <a:ea typeface="UD Digi Kyokasho NK-B" panose="02020700000000000000" pitchFamily="18" charset="-128"/>
              </a:rPr>
              <a:t>44.6</a:t>
            </a: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p:txBody>
      </p:sp>
      <p:sp>
        <p:nvSpPr>
          <p:cNvPr id="3" name="正方形/長方形 2">
            <a:extLst>
              <a:ext uri="{FF2B5EF4-FFF2-40B4-BE49-F238E27FC236}">
                <a16:creationId xmlns:a16="http://schemas.microsoft.com/office/drawing/2014/main" id="{0AFD3BC1-B450-45C1-A777-6349B2E45061}"/>
              </a:ext>
            </a:extLst>
          </p:cNvPr>
          <p:cNvSpPr/>
          <p:nvPr/>
        </p:nvSpPr>
        <p:spPr>
          <a:xfrm>
            <a:off x="1346640" y="2585922"/>
            <a:ext cx="7524328" cy="78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20</a:t>
            </a:r>
            <a:r>
              <a:rPr lang="ja-JP" altLang="en-US" dirty="0">
                <a:solidFill>
                  <a:sysClr val="windowText" lastClr="000000"/>
                </a:solidFill>
              </a:rPr>
              <a:t>　</a:t>
            </a:r>
            <a:r>
              <a:rPr lang="en-US" altLang="ja-JP" dirty="0">
                <a:solidFill>
                  <a:sysClr val="windowText" lastClr="000000"/>
                </a:solidFill>
              </a:rPr>
              <a:t>【</a:t>
            </a:r>
            <a:r>
              <a:rPr lang="ja-JP" altLang="en-US" dirty="0">
                <a:solidFill>
                  <a:sysClr val="windowText" lastClr="000000"/>
                </a:solidFill>
              </a:rPr>
              <a:t>ケアマネジャーに相談した人</a:t>
            </a:r>
            <a:r>
              <a:rPr lang="en-US" altLang="ja-JP" dirty="0">
                <a:solidFill>
                  <a:sysClr val="windowText" lastClr="000000"/>
                </a:solidFill>
              </a:rPr>
              <a:t>】</a:t>
            </a:r>
            <a:r>
              <a:rPr lang="ja-JP" altLang="en-US" dirty="0">
                <a:solidFill>
                  <a:sysClr val="windowText" lastClr="000000"/>
                </a:solidFill>
              </a:rPr>
              <a:t>　</a:t>
            </a:r>
            <a:br>
              <a:rPr lang="en-US" altLang="ja-JP" dirty="0">
                <a:solidFill>
                  <a:sysClr val="windowText" lastClr="000000"/>
                </a:solidFill>
              </a:rPr>
            </a:br>
            <a:r>
              <a:rPr lang="ja-JP" altLang="en-US" dirty="0">
                <a:solidFill>
                  <a:sysClr val="windowText" lastClr="000000"/>
                </a:solidFill>
              </a:rPr>
              <a:t>自分自身の仕事と介護の両立についての相談状況</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3403287"/>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8CDABF8E-EE93-4693-9377-F5A7318FB5CA}"/>
              </a:ext>
            </a:extLst>
          </p:cNvPr>
          <p:cNvSpPr>
            <a:spLocks noGrp="1"/>
          </p:cNvSpPr>
          <p:nvPr>
            <p:ph type="sldNum" sz="quarter" idx="12"/>
          </p:nvPr>
        </p:nvSpPr>
        <p:spPr/>
        <p:txBody>
          <a:bodyPr/>
          <a:lstStyle/>
          <a:p>
            <a:fld id="{FE796E2C-70C8-4284-8429-28CFC884DB28}" type="slidenum">
              <a:rPr lang="en-US" altLang="ja-JP" smtClean="0"/>
              <a:pPr/>
              <a:t>36</a:t>
            </a:fld>
            <a:endParaRPr lang="en-US" altLang="ja-JP"/>
          </a:p>
        </p:txBody>
      </p:sp>
      <p:sp>
        <p:nvSpPr>
          <p:cNvPr id="11" name="テキスト ボックス 10">
            <a:extLst>
              <a:ext uri="{FF2B5EF4-FFF2-40B4-BE49-F238E27FC236}">
                <a16:creationId xmlns:a16="http://schemas.microsoft.com/office/drawing/2014/main" id="{FC35097F-3FA6-47B9-9106-91E804C2235A}"/>
              </a:ext>
            </a:extLst>
          </p:cNvPr>
          <p:cNvSpPr txBox="1"/>
          <p:nvPr/>
        </p:nvSpPr>
        <p:spPr>
          <a:xfrm>
            <a:off x="1009091" y="6220252"/>
            <a:ext cx="8035900" cy="415498"/>
          </a:xfrm>
          <a:prstGeom prst="rect">
            <a:avLst/>
          </a:prstGeom>
          <a:noFill/>
        </p:spPr>
        <p:txBody>
          <a:bodyPr wrap="square" rtlCol="0">
            <a:spAutoFit/>
          </a:bodyPr>
          <a:lstStyle/>
          <a:p>
            <a:r>
              <a:rPr kumimoji="1" lang="ja-JP" altLang="en-US" sz="1050" dirty="0"/>
              <a:t>（</a:t>
            </a:r>
            <a:r>
              <a:rPr lang="ja-JP" altLang="en-US" sz="1050" dirty="0"/>
              <a:t>出所）</a:t>
            </a:r>
            <a:r>
              <a:rPr lang="ja-JP" altLang="ja-JP" sz="1050" dirty="0"/>
              <a:t>三菱</a:t>
            </a:r>
            <a:r>
              <a:rPr lang="en-US" altLang="ja-JP" sz="1050" dirty="0"/>
              <a:t>UFJ</a:t>
            </a:r>
            <a:r>
              <a:rPr lang="ja-JP" altLang="en-US" sz="1050" dirty="0"/>
              <a:t>リサーチ＆コンサルティング</a:t>
            </a:r>
            <a:r>
              <a:rPr lang="ja-JP" altLang="ja-JP" sz="1050" dirty="0"/>
              <a:t>「仕事と介護の両立</a:t>
            </a:r>
            <a:r>
              <a:rPr lang="ja-JP" altLang="en-US" sz="1050" dirty="0"/>
              <a:t>等</a:t>
            </a:r>
            <a:r>
              <a:rPr lang="ja-JP" altLang="ja-JP" sz="1050" dirty="0"/>
              <a:t>に関する</a:t>
            </a:r>
            <a:r>
              <a:rPr lang="ja-JP" altLang="en-US" sz="1050" dirty="0"/>
              <a:t>実態把握のための調査研究事業</a:t>
            </a:r>
            <a:r>
              <a:rPr lang="ja-JP" altLang="ja-JP" sz="1050" dirty="0"/>
              <a:t>」（厚生労働省委託事業）</a:t>
            </a:r>
            <a:br>
              <a:rPr lang="en-US" altLang="ja-JP" sz="1050" dirty="0"/>
            </a:br>
            <a:r>
              <a:rPr lang="ja-JP" altLang="en-US" sz="1050" dirty="0"/>
              <a:t>　　　　　令和４年３月より作成</a:t>
            </a:r>
            <a:endParaRPr kumimoji="1" lang="ja-JP" altLang="en-US" sz="1050" dirty="0"/>
          </a:p>
        </p:txBody>
      </p:sp>
      <p:pic>
        <p:nvPicPr>
          <p:cNvPr id="5" name="図 4">
            <a:extLst>
              <a:ext uri="{FF2B5EF4-FFF2-40B4-BE49-F238E27FC236}">
                <a16:creationId xmlns:a16="http://schemas.microsoft.com/office/drawing/2014/main" id="{B8549353-3615-49B9-A1ED-9C631FAAFFEC}"/>
              </a:ext>
            </a:extLst>
          </p:cNvPr>
          <p:cNvPicPr>
            <a:picLocks noChangeAspect="1"/>
          </p:cNvPicPr>
          <p:nvPr/>
        </p:nvPicPr>
        <p:blipFill>
          <a:blip r:embed="rId3"/>
          <a:stretch>
            <a:fillRect/>
          </a:stretch>
        </p:blipFill>
        <p:spPr>
          <a:xfrm>
            <a:off x="1346640" y="3523410"/>
            <a:ext cx="7098792" cy="2732532"/>
          </a:xfrm>
          <a:prstGeom prst="rect">
            <a:avLst/>
          </a:prstGeom>
        </p:spPr>
      </p:pic>
      <p:sp>
        <p:nvSpPr>
          <p:cNvPr id="13" name="角丸四角形 9">
            <a:extLst>
              <a:ext uri="{FF2B5EF4-FFF2-40B4-BE49-F238E27FC236}">
                <a16:creationId xmlns:a16="http://schemas.microsoft.com/office/drawing/2014/main" id="{74C7B74A-38CD-482F-A8F8-023F143D0F7F}"/>
              </a:ext>
            </a:extLst>
          </p:cNvPr>
          <p:cNvSpPr/>
          <p:nvPr/>
        </p:nvSpPr>
        <p:spPr>
          <a:xfrm>
            <a:off x="2796229" y="3935052"/>
            <a:ext cx="2351836" cy="758270"/>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Tree>
    <p:extLst>
      <p:ext uri="{BB962C8B-B14F-4D97-AF65-F5344CB8AC3E}">
        <p14:creationId xmlns:p14="http://schemas.microsoft.com/office/powerpoint/2010/main" val="2416491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71600" y="222250"/>
            <a:ext cx="8001918" cy="868363"/>
          </a:xfrm>
        </p:spPr>
        <p:txBody>
          <a:bodyPr/>
          <a:lstStyle/>
          <a:p>
            <a:r>
              <a:rPr lang="en-US" altLang="ja-JP" sz="2800" dirty="0">
                <a:latin typeface="UD Digi Kyokasho NK-B" panose="02020700000000000000" pitchFamily="18" charset="-128"/>
                <a:ea typeface="UD Digi Kyokasho NK-B" panose="02020700000000000000" pitchFamily="18" charset="-128"/>
              </a:rPr>
              <a:t>6-2.</a:t>
            </a:r>
            <a:r>
              <a:rPr lang="ja-JP" altLang="en-US" sz="2800" dirty="0">
                <a:latin typeface="UD Digi Kyokasho NK-B" panose="02020700000000000000" pitchFamily="18" charset="-128"/>
                <a:ea typeface="UD Digi Kyokasho NK-B" panose="02020700000000000000" pitchFamily="18" charset="-128"/>
              </a:rPr>
              <a:t>介護職自身の介護離職の状況</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介護を理由に退職した従業員のいる介護事業所の割合は</a:t>
            </a:r>
            <a:r>
              <a:rPr lang="ja-JP" altLang="en-US" sz="2800" u="sng" dirty="0">
                <a:latin typeface="UD Digi Kyokasho NK-B" panose="02020700000000000000" pitchFamily="18" charset="-128"/>
                <a:ea typeface="UD Digi Kyokasho NK-B" panose="02020700000000000000" pitchFamily="18" charset="-128"/>
              </a:rPr>
              <a:t>２割弱</a:t>
            </a:r>
            <a:r>
              <a:rPr lang="ja-JP" altLang="en-US" sz="2800" dirty="0">
                <a:latin typeface="UD Digi Kyokasho NK-B" panose="02020700000000000000" pitchFamily="18" charset="-128"/>
                <a:ea typeface="UD Digi Kyokasho NK-B" panose="02020700000000000000" pitchFamily="18" charset="-128"/>
              </a:rPr>
              <a:t>となっている。</a:t>
            </a:r>
            <a:endParaRPr lang="en-US"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8B11A0B0-655D-4A09-8D58-A57AB0632E9A}"/>
              </a:ext>
            </a:extLst>
          </p:cNvPr>
          <p:cNvSpPr txBox="1"/>
          <p:nvPr/>
        </p:nvSpPr>
        <p:spPr>
          <a:xfrm>
            <a:off x="6012160" y="5957555"/>
            <a:ext cx="3062908" cy="577081"/>
          </a:xfrm>
          <a:prstGeom prst="rect">
            <a:avLst/>
          </a:prstGeom>
          <a:noFill/>
        </p:spPr>
        <p:txBody>
          <a:bodyPr wrap="square" rtlCol="0">
            <a:spAutoFit/>
          </a:bodyPr>
          <a:lstStyle/>
          <a:p>
            <a:r>
              <a:rPr kumimoji="1" lang="ja-JP" altLang="en-US" sz="1050" dirty="0"/>
              <a:t>（</a:t>
            </a:r>
            <a:r>
              <a:rPr lang="ja-JP" altLang="en-US" sz="1050" dirty="0"/>
              <a:t>出所）介護労働安定センター「介護労働実態調査事業所における介護労働実態調査結果報告書」（平成</a:t>
            </a:r>
            <a:r>
              <a:rPr lang="en-US" altLang="ja-JP" sz="1050" dirty="0"/>
              <a:t>27</a:t>
            </a:r>
            <a:r>
              <a:rPr lang="ja-JP" altLang="en-US" sz="1050" dirty="0"/>
              <a:t>年度、令和２年度）より作成</a:t>
            </a:r>
            <a:endParaRPr kumimoji="1" lang="ja-JP" altLang="en-US" sz="1050" dirty="0"/>
          </a:p>
        </p:txBody>
      </p:sp>
      <p:sp>
        <p:nvSpPr>
          <p:cNvPr id="3" name="正方形/長方形 2">
            <a:extLst>
              <a:ext uri="{FF2B5EF4-FFF2-40B4-BE49-F238E27FC236}">
                <a16:creationId xmlns:a16="http://schemas.microsoft.com/office/drawing/2014/main" id="{0AFD3BC1-B450-45C1-A777-6349B2E45061}"/>
              </a:ext>
            </a:extLst>
          </p:cNvPr>
          <p:cNvSpPr/>
          <p:nvPr/>
        </p:nvSpPr>
        <p:spPr>
          <a:xfrm>
            <a:off x="1043608" y="2132856"/>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21</a:t>
            </a:r>
            <a:r>
              <a:rPr lang="ja-JP" altLang="en-US" dirty="0">
                <a:solidFill>
                  <a:sysClr val="windowText" lastClr="000000"/>
                </a:solidFill>
              </a:rPr>
              <a:t>　過去</a:t>
            </a:r>
            <a:r>
              <a:rPr lang="en-US" altLang="ja-JP" dirty="0">
                <a:solidFill>
                  <a:sysClr val="windowText" lastClr="000000"/>
                </a:solidFill>
              </a:rPr>
              <a:t>3</a:t>
            </a:r>
            <a:r>
              <a:rPr lang="ja-JP" altLang="en-US" dirty="0">
                <a:solidFill>
                  <a:sysClr val="windowText" lastClr="000000"/>
                </a:solidFill>
              </a:rPr>
              <a:t>年間に介護を理由に退職した従業員の有無</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2531120"/>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52D2232A-895E-4A46-9B1B-07883CD221DB}"/>
              </a:ext>
            </a:extLst>
          </p:cNvPr>
          <p:cNvSpPr>
            <a:spLocks noGrp="1"/>
          </p:cNvSpPr>
          <p:nvPr>
            <p:ph type="sldNum" sz="quarter" idx="12"/>
          </p:nvPr>
        </p:nvSpPr>
        <p:spPr/>
        <p:txBody>
          <a:bodyPr/>
          <a:lstStyle/>
          <a:p>
            <a:fld id="{FE796E2C-70C8-4284-8429-28CFC884DB28}" type="slidenum">
              <a:rPr lang="en-US" altLang="ja-JP" smtClean="0"/>
              <a:pPr/>
              <a:t>37</a:t>
            </a:fld>
            <a:endParaRPr lang="en-US" altLang="ja-JP"/>
          </a:p>
        </p:txBody>
      </p:sp>
      <p:pic>
        <p:nvPicPr>
          <p:cNvPr id="4" name="図 3">
            <a:extLst>
              <a:ext uri="{FF2B5EF4-FFF2-40B4-BE49-F238E27FC236}">
                <a16:creationId xmlns:a16="http://schemas.microsoft.com/office/drawing/2014/main" id="{5749948B-501A-4614-B145-DA549847F204}"/>
              </a:ext>
            </a:extLst>
          </p:cNvPr>
          <p:cNvPicPr>
            <a:picLocks noChangeAspect="1"/>
          </p:cNvPicPr>
          <p:nvPr/>
        </p:nvPicPr>
        <p:blipFill>
          <a:blip r:embed="rId3"/>
          <a:stretch>
            <a:fillRect/>
          </a:stretch>
        </p:blipFill>
        <p:spPr>
          <a:xfrm>
            <a:off x="1603673" y="2471419"/>
            <a:ext cx="6404197" cy="3785689"/>
          </a:xfrm>
          <a:prstGeom prst="rect">
            <a:avLst/>
          </a:prstGeom>
        </p:spPr>
      </p:pic>
    </p:spTree>
    <p:extLst>
      <p:ext uri="{BB962C8B-B14F-4D97-AF65-F5344CB8AC3E}">
        <p14:creationId xmlns:p14="http://schemas.microsoft.com/office/powerpoint/2010/main" val="4116479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03648" y="1052736"/>
            <a:ext cx="6858000" cy="4278337"/>
          </a:xfrm>
        </p:spPr>
        <p:txBody>
          <a:bodyPr/>
          <a:lstStyle/>
          <a:p>
            <a:pPr>
              <a:lnSpc>
                <a:spcPts val="3600"/>
              </a:lnSpc>
              <a:spcBef>
                <a:spcPts val="1200"/>
              </a:spcBef>
            </a:pPr>
            <a:r>
              <a:rPr lang="ja-JP" altLang="en-US" dirty="0">
                <a:solidFill>
                  <a:srgbClr val="FFC000"/>
                </a:solidFill>
                <a:latin typeface="UD Digi Kyokasho NK-B" panose="02020700000000000000" pitchFamily="18" charset="-128"/>
                <a:ea typeface="UD Digi Kyokasho NK-B" panose="02020700000000000000" pitchFamily="18" charset="-128"/>
              </a:rPr>
              <a:t>◆</a:t>
            </a:r>
            <a:r>
              <a:rPr lang="ja-JP" altLang="en-US" dirty="0">
                <a:latin typeface="UD Digi Kyokasho NK-B" panose="02020700000000000000" pitchFamily="18" charset="-128"/>
                <a:ea typeface="UD Digi Kyokasho NK-B" panose="02020700000000000000" pitchFamily="18" charset="-128"/>
              </a:rPr>
              <a:t>ステップ２</a:t>
            </a:r>
            <a:br>
              <a:rPr lang="en-US" altLang="ja-JP" dirty="0">
                <a:latin typeface="UD Digi Kyokasho NK-B" panose="02020700000000000000" pitchFamily="18" charset="-128"/>
                <a:ea typeface="UD Digi Kyokasho NK-B" panose="02020700000000000000" pitchFamily="18" charset="-128"/>
              </a:rPr>
            </a:br>
            <a:br>
              <a:rPr lang="en-US" altLang="ja-JP" sz="1000" dirty="0">
                <a:latin typeface="UD Digi Kyokasho NK-B" panose="02020700000000000000" pitchFamily="18" charset="-128"/>
                <a:ea typeface="UD Digi Kyokasho NK-B" panose="02020700000000000000" pitchFamily="18" charset="-128"/>
              </a:rPr>
            </a:br>
            <a:r>
              <a:rPr lang="ja-JP" altLang="en-US" sz="3200" dirty="0">
                <a:latin typeface="UD Digi Kyokasho NK-B" panose="02020700000000000000" pitchFamily="18" charset="-128"/>
                <a:ea typeface="UD Digi Kyokasho NK-B" panose="02020700000000000000" pitchFamily="18" charset="-128"/>
              </a:rPr>
              <a:t>両立支援制度の活用も踏まえた</a:t>
            </a:r>
            <a:br>
              <a:rPr lang="en-US" altLang="ja-JP" sz="3200" dirty="0">
                <a:latin typeface="UD Digi Kyokasho NK-B" panose="02020700000000000000" pitchFamily="18" charset="-128"/>
                <a:ea typeface="UD Digi Kyokasho NK-B" panose="02020700000000000000" pitchFamily="18" charset="-128"/>
              </a:rPr>
            </a:br>
            <a:r>
              <a:rPr lang="ja-JP" altLang="en-US" sz="3200" dirty="0">
                <a:latin typeface="UD Digi Kyokasho NK-B" panose="02020700000000000000" pitchFamily="18" charset="-128"/>
                <a:ea typeface="UD Digi Kyokasho NK-B" panose="02020700000000000000" pitchFamily="18" charset="-128"/>
              </a:rPr>
              <a:t>ケアマネジメントの方法</a:t>
            </a:r>
            <a:br>
              <a:rPr lang="ja-JP" altLang="en-US" sz="32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（育児・介護休業法等の復習）</a:t>
            </a:r>
            <a:endParaRPr lang="ja-JP" altLang="ja-JP" sz="2600" dirty="0">
              <a:latin typeface="UD Digi Kyokasho NK-B" panose="02020700000000000000" pitchFamily="18" charset="-128"/>
              <a:ea typeface="UD Digi Kyokasho NK-B" panose="02020700000000000000" pitchFamily="18" charset="-128"/>
            </a:endParaRPr>
          </a:p>
        </p:txBody>
      </p:sp>
      <p:sp>
        <p:nvSpPr>
          <p:cNvPr id="3" name="フッター プレースホルダー 4">
            <a:extLst>
              <a:ext uri="{FF2B5EF4-FFF2-40B4-BE49-F238E27FC236}">
                <a16:creationId xmlns:a16="http://schemas.microsoft.com/office/drawing/2014/main" id="{DEB99CC2-B920-4824-B4E6-635F07B29074}"/>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E76B04BD-83AC-4BB1-80D9-1DDF27600678}"/>
              </a:ext>
            </a:extLst>
          </p:cNvPr>
          <p:cNvSpPr>
            <a:spLocks noGrp="1"/>
          </p:cNvSpPr>
          <p:nvPr>
            <p:ph type="sldNum" sz="quarter" idx="4"/>
          </p:nvPr>
        </p:nvSpPr>
        <p:spPr/>
        <p:txBody>
          <a:bodyPr/>
          <a:lstStyle/>
          <a:p>
            <a:fld id="{43AE3B08-E18F-40AC-96A2-F049F9CFCF8A}" type="slidenum">
              <a:rPr lang="en-US" altLang="ja-JP" smtClean="0"/>
              <a:pPr/>
              <a:t>38</a:t>
            </a:fld>
            <a:endParaRPr lang="en-US" altLang="ja-JP"/>
          </a:p>
        </p:txBody>
      </p:sp>
    </p:spTree>
    <p:extLst>
      <p:ext uri="{BB962C8B-B14F-4D97-AF65-F5344CB8AC3E}">
        <p14:creationId xmlns:p14="http://schemas.microsoft.com/office/powerpoint/2010/main" val="424530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en-US" sz="3200" dirty="0">
                <a:latin typeface="UD Digi Kyokasho NK-B" panose="02020700000000000000" pitchFamily="18" charset="-128"/>
                <a:ea typeface="UD Digi Kyokasho NK-B" panose="02020700000000000000" pitchFamily="18" charset="-128"/>
              </a:rPr>
              <a:t>ステップ２のねらい</a:t>
            </a:r>
            <a:endParaRPr lang="ja-JP" altLang="ja-JP" sz="32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p:txBody>
          <a:bodyPr/>
          <a:lstStyle/>
          <a:p>
            <a:pPr marL="514350" indent="-514350">
              <a:buFont typeface="+mj-lt"/>
              <a:buAutoNum type="arabicPeriod"/>
            </a:pPr>
            <a:r>
              <a:rPr lang="ja-JP" altLang="en-US" sz="2800" u="sng" dirty="0">
                <a:latin typeface="UD Digi Kyokasho NK-B" panose="02020700000000000000" pitchFamily="18" charset="-128"/>
                <a:ea typeface="UD Digi Kyokasho NK-B" panose="02020700000000000000" pitchFamily="18" charset="-128"/>
              </a:rPr>
              <a:t>家族が就労している場合の支援の視点</a:t>
            </a:r>
            <a:r>
              <a:rPr lang="ja-JP" altLang="en-US" sz="2800" dirty="0">
                <a:latin typeface="UD Digi Kyokasho NK-B" panose="02020700000000000000" pitchFamily="18" charset="-128"/>
                <a:ea typeface="UD Digi Kyokasho NK-B" panose="02020700000000000000" pitchFamily="18" charset="-128"/>
              </a:rPr>
              <a:t>を学ぶ</a:t>
            </a:r>
            <a:endParaRPr lang="en-US" altLang="ja-JP" sz="2800" dirty="0">
              <a:latin typeface="UD Digi Kyokasho NK-B" panose="02020700000000000000" pitchFamily="18" charset="-128"/>
              <a:ea typeface="UD Digi Kyokasho NK-B" panose="02020700000000000000" pitchFamily="18" charset="-128"/>
            </a:endParaRPr>
          </a:p>
          <a:p>
            <a:pPr marL="514350" indent="-514350">
              <a:buFont typeface="+mj-lt"/>
              <a:buAutoNum type="arabicPeriod"/>
            </a:pPr>
            <a:endParaRPr lang="en-US" altLang="ja-JP" sz="2800" i="1" dirty="0">
              <a:latin typeface="UD Digi Kyokasho NK-B" panose="02020700000000000000" pitchFamily="18" charset="-128"/>
              <a:ea typeface="UD Digi Kyokasho NK-B" panose="02020700000000000000" pitchFamily="18" charset="-128"/>
            </a:endParaRPr>
          </a:p>
          <a:p>
            <a:pPr marL="514350" indent="-514350">
              <a:buFont typeface="+mj-lt"/>
              <a:buAutoNum type="arabicPeriod"/>
            </a:pPr>
            <a:r>
              <a:rPr lang="ja-JP" altLang="en-US" sz="2800" u="sng" dirty="0">
                <a:latin typeface="UD Digi Kyokasho NK-B" panose="02020700000000000000" pitchFamily="18" charset="-128"/>
                <a:ea typeface="UD Digi Kyokasho NK-B" panose="02020700000000000000" pitchFamily="18" charset="-128"/>
              </a:rPr>
              <a:t>信頼関係を築きながら、就労している家族の状況を把握するポイント</a:t>
            </a:r>
            <a:r>
              <a:rPr lang="ja-JP" altLang="en-US" sz="2800" dirty="0">
                <a:latin typeface="UD Digi Kyokasho NK-B" panose="02020700000000000000" pitchFamily="18" charset="-128"/>
                <a:ea typeface="UD Digi Kyokasho NK-B" panose="02020700000000000000" pitchFamily="18" charset="-128"/>
              </a:rPr>
              <a:t>を学ぶ</a:t>
            </a:r>
            <a:endParaRPr lang="en-US" altLang="ja-JP" sz="2800" dirty="0">
              <a:latin typeface="UD Digi Kyokasho NK-B" panose="02020700000000000000" pitchFamily="18" charset="-128"/>
              <a:ea typeface="UD Digi Kyokasho NK-B" panose="02020700000000000000" pitchFamily="18" charset="-128"/>
            </a:endParaRPr>
          </a:p>
          <a:p>
            <a:pPr marL="514350" indent="-514350">
              <a:buFont typeface="+mj-lt"/>
              <a:buAutoNum type="arabicPeriod"/>
            </a:pPr>
            <a:endParaRPr lang="en-US" altLang="ja-JP" sz="2800" dirty="0">
              <a:latin typeface="UD Digi Kyokasho NK-B" panose="02020700000000000000" pitchFamily="18" charset="-128"/>
              <a:ea typeface="UD Digi Kyokasho NK-B" panose="02020700000000000000" pitchFamily="18" charset="-128"/>
            </a:endParaRPr>
          </a:p>
          <a:p>
            <a:pPr marL="514350" indent="-514350">
              <a:buFont typeface="+mj-lt"/>
              <a:buAutoNum type="arabicPeriod"/>
            </a:pPr>
            <a:r>
              <a:rPr lang="ja-JP" altLang="en-US" sz="2800" u="sng" dirty="0">
                <a:latin typeface="UD Digi Kyokasho NK-B" panose="02020700000000000000" pitchFamily="18" charset="-128"/>
                <a:ea typeface="UD Digi Kyokasho NK-B" panose="02020700000000000000" pitchFamily="18" charset="-128"/>
              </a:rPr>
              <a:t>介護保険制度や両立支援制度を</a:t>
            </a:r>
            <a:br>
              <a:rPr lang="en-US" altLang="ja-JP" sz="2800" u="sng" dirty="0">
                <a:latin typeface="UD Digi Kyokasho NK-B" panose="02020700000000000000" pitchFamily="18" charset="-128"/>
                <a:ea typeface="UD Digi Kyokasho NK-B" panose="02020700000000000000" pitchFamily="18" charset="-128"/>
              </a:rPr>
            </a:br>
            <a:r>
              <a:rPr lang="ja-JP" altLang="en-US" sz="2800" u="sng" dirty="0">
                <a:latin typeface="UD Digi Kyokasho NK-B" panose="02020700000000000000" pitchFamily="18" charset="-128"/>
                <a:ea typeface="UD Digi Kyokasho NK-B" panose="02020700000000000000" pitchFamily="18" charset="-128"/>
              </a:rPr>
              <a:t>組み合わせた支援のポイント</a:t>
            </a:r>
            <a:r>
              <a:rPr lang="ja-JP" altLang="en-US" sz="2800" dirty="0">
                <a:latin typeface="UD Digi Kyokasho NK-B" panose="02020700000000000000" pitchFamily="18" charset="-128"/>
                <a:ea typeface="UD Digi Kyokasho NK-B" panose="02020700000000000000" pitchFamily="18" charset="-128"/>
              </a:rPr>
              <a:t>を学ぶ</a:t>
            </a:r>
            <a:endParaRPr lang="en-US" altLang="ja-JP" sz="2800" dirty="0">
              <a:latin typeface="UD Digi Kyokasho NK-B" panose="02020700000000000000" pitchFamily="18" charset="-128"/>
              <a:ea typeface="UD Digi Kyokasho NK-B" panose="02020700000000000000" pitchFamily="18" charset="-128"/>
            </a:endParaRPr>
          </a:p>
          <a:p>
            <a:pPr marL="514350" indent="-514350">
              <a:buFont typeface="+mj-lt"/>
              <a:buAutoNum type="arabicPeriod"/>
            </a:pP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487F73D3-7503-45FB-85EA-5A0BD2FC5C16}"/>
              </a:ext>
            </a:extLst>
          </p:cNvPr>
          <p:cNvSpPr>
            <a:spLocks noGrp="1"/>
          </p:cNvSpPr>
          <p:nvPr>
            <p:ph type="sldNum" sz="quarter" idx="12"/>
          </p:nvPr>
        </p:nvSpPr>
        <p:spPr/>
        <p:txBody>
          <a:bodyPr/>
          <a:lstStyle/>
          <a:p>
            <a:fld id="{FE796E2C-70C8-4284-8429-28CFC884DB28}" type="slidenum">
              <a:rPr lang="en-US" altLang="ja-JP" smtClean="0"/>
              <a:pPr/>
              <a:t>39</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3200" dirty="0">
                <a:latin typeface="UD Digi Kyokasho NK-B" panose="02020700000000000000" pitchFamily="18" charset="-128"/>
                <a:ea typeface="UD Digi Kyokasho NK-B" panose="02020700000000000000" pitchFamily="18" charset="-128"/>
              </a:rPr>
              <a:t>1.</a:t>
            </a:r>
            <a:r>
              <a:rPr lang="ja-JP" altLang="en-US" sz="3200" dirty="0">
                <a:latin typeface="UD Digi Kyokasho NK-B" panose="02020700000000000000" pitchFamily="18" charset="-128"/>
                <a:ea typeface="UD Digi Kyokasho NK-B" panose="02020700000000000000" pitchFamily="18" charset="-128"/>
              </a:rPr>
              <a:t>介護しながら働いている人の状況</a:t>
            </a:r>
            <a:endParaRPr lang="ja-JP" altLang="ja-JP" sz="32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p:txBody>
          <a:bodyPr/>
          <a:lstStyle/>
          <a:p>
            <a:pPr marL="0" indent="0">
              <a:buNone/>
            </a:pPr>
            <a:r>
              <a:rPr lang="ja-JP" altLang="en-US" sz="2800" dirty="0">
                <a:latin typeface="UD Digi Kyokasho NK-B" panose="02020700000000000000" pitchFamily="18" charset="-128"/>
                <a:ea typeface="UD Digi Kyokasho NK-B" panose="02020700000000000000" pitchFamily="18" charset="-128"/>
              </a:rPr>
              <a:t>要点</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要介護者数は年々増加しており、働きながら介護している人も少なくない。</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しかし、</a:t>
            </a:r>
            <a:r>
              <a:rPr lang="ja-JP" altLang="en-US" sz="2800" dirty="0">
                <a:solidFill>
                  <a:srgbClr val="FF0000"/>
                </a:solidFill>
                <a:latin typeface="UD Digi Kyokasho NK-B" panose="02020700000000000000" pitchFamily="18" charset="-128"/>
                <a:ea typeface="UD Digi Kyokasho NK-B" panose="02020700000000000000" pitchFamily="18" charset="-128"/>
              </a:rPr>
              <a:t>勤務先の両立支援制度を知らない人が多く、介護のために離職した人は、両立支援制度を利用せず離職している</a:t>
            </a:r>
            <a:r>
              <a:rPr lang="ja-JP" altLang="en-US" sz="2800" dirty="0">
                <a:latin typeface="UD Digi Kyokasho NK-B" panose="02020700000000000000" pitchFamily="18" charset="-128"/>
                <a:ea typeface="UD Digi Kyokasho NK-B" panose="02020700000000000000" pitchFamily="18" charset="-128"/>
              </a:rPr>
              <a:t>傾向がある。</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また、両立支援制度を知っていても、</a:t>
            </a:r>
            <a:r>
              <a:rPr lang="ja-JP" altLang="en-US" sz="2800" dirty="0">
                <a:solidFill>
                  <a:srgbClr val="FF0000"/>
                </a:solidFill>
                <a:latin typeface="UD Digi Kyokasho NK-B" panose="02020700000000000000" pitchFamily="18" charset="-128"/>
                <a:ea typeface="UD Digi Kyokasho NK-B" panose="02020700000000000000" pitchFamily="18" charset="-128"/>
              </a:rPr>
              <a:t>利用の仕方が分からずに、両立支援制度を利用していない</a:t>
            </a:r>
            <a:r>
              <a:rPr lang="ja-JP" altLang="en-US" sz="2800" dirty="0">
                <a:latin typeface="UD Digi Kyokasho NK-B" panose="02020700000000000000" pitchFamily="18" charset="-128"/>
                <a:ea typeface="UD Digi Kyokasho NK-B" panose="02020700000000000000" pitchFamily="18" charset="-128"/>
              </a:rPr>
              <a:t>ケースも少なくない。</a:t>
            </a: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さらに、</a:t>
            </a:r>
            <a:r>
              <a:rPr lang="ja-JP" altLang="en-US" sz="2800" dirty="0">
                <a:solidFill>
                  <a:srgbClr val="FF0000"/>
                </a:solidFill>
                <a:latin typeface="UD Digi Kyokasho NK-B" panose="02020700000000000000" pitchFamily="18" charset="-128"/>
                <a:ea typeface="UD Digi Kyokasho NK-B" panose="02020700000000000000" pitchFamily="18" charset="-128"/>
              </a:rPr>
              <a:t>仕事と介護の両立に不安を感じている人</a:t>
            </a:r>
            <a:r>
              <a:rPr lang="ja-JP" altLang="en-US" sz="2800" dirty="0">
                <a:latin typeface="UD Digi Kyokasho NK-B" panose="02020700000000000000" pitchFamily="18" charset="-128"/>
                <a:ea typeface="UD Digi Kyokasho NK-B" panose="02020700000000000000" pitchFamily="18" charset="-128"/>
              </a:rPr>
              <a:t>も多い。</a:t>
            </a: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BA13A779-35C0-469D-8308-B7EC5909AF3F}"/>
              </a:ext>
            </a:extLst>
          </p:cNvPr>
          <p:cNvSpPr>
            <a:spLocks noGrp="1"/>
          </p:cNvSpPr>
          <p:nvPr>
            <p:ph type="sldNum" sz="quarter" idx="12"/>
          </p:nvPr>
        </p:nvSpPr>
        <p:spPr/>
        <p:txBody>
          <a:bodyPr/>
          <a:lstStyle/>
          <a:p>
            <a:fld id="{FE796E2C-70C8-4284-8429-28CFC884DB28}" type="slidenum">
              <a:rPr lang="en-US" altLang="ja-JP" smtClean="0"/>
              <a:pPr/>
              <a:t>4</a:t>
            </a:fld>
            <a:endParaRPr lang="en-US" altLang="ja-JP"/>
          </a:p>
        </p:txBody>
      </p:sp>
    </p:spTree>
    <p:extLst>
      <p:ext uri="{BB962C8B-B14F-4D97-AF65-F5344CB8AC3E}">
        <p14:creationId xmlns:p14="http://schemas.microsoft.com/office/powerpoint/2010/main" val="2377842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3200" dirty="0">
                <a:latin typeface="UD Digi Kyokasho NK-B" panose="02020700000000000000" pitchFamily="18" charset="-128"/>
                <a:ea typeface="UD Digi Kyokasho NK-B" panose="02020700000000000000" pitchFamily="18" charset="-128"/>
              </a:rPr>
              <a:t>1. </a:t>
            </a:r>
            <a:r>
              <a:rPr lang="ja-JP" altLang="en-US" sz="3200" dirty="0">
                <a:latin typeface="UD Digi Kyokasho NK-B" panose="02020700000000000000" pitchFamily="18" charset="-128"/>
                <a:ea typeface="UD Digi Kyokasho NK-B" panose="02020700000000000000" pitchFamily="18" charset="-128"/>
              </a:rPr>
              <a:t>就労している家族を支援する視点</a:t>
            </a:r>
            <a:endParaRPr lang="ja-JP" altLang="ja-JP" sz="32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p:txBody>
          <a:bodyPr/>
          <a:lstStyle/>
          <a:p>
            <a:pPr marL="0" indent="0">
              <a:buNone/>
            </a:pPr>
            <a:r>
              <a:rPr lang="ja-JP" altLang="en-US" sz="2800" dirty="0">
                <a:latin typeface="UD Digi Kyokasho NK-B" panose="02020700000000000000" pitchFamily="18" charset="-128"/>
                <a:ea typeface="UD Digi Kyokasho NK-B" panose="02020700000000000000" pitchFamily="18" charset="-128"/>
              </a:rPr>
              <a:t>要点</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就労している家族の生活をサポートすることは、</a:t>
            </a:r>
            <a:br>
              <a:rPr lang="en-US" altLang="ja-JP" sz="2800" dirty="0">
                <a:latin typeface="UD Digi Kyokasho NK-B" panose="02020700000000000000" pitchFamily="18" charset="-128"/>
                <a:ea typeface="UD Digi Kyokasho NK-B" panose="02020700000000000000" pitchFamily="18" charset="-128"/>
              </a:rPr>
            </a:br>
            <a:r>
              <a:rPr lang="ja-JP" altLang="en-US" sz="2800" dirty="0">
                <a:solidFill>
                  <a:srgbClr val="FF0000"/>
                </a:solidFill>
                <a:latin typeface="UD Digi Kyokasho NK-B" panose="02020700000000000000" pitchFamily="18" charset="-128"/>
                <a:ea typeface="UD Digi Kyokasho NK-B" panose="02020700000000000000" pitchFamily="18" charset="-128"/>
              </a:rPr>
              <a:t>利用者への支援の質の向上</a:t>
            </a:r>
            <a:r>
              <a:rPr lang="ja-JP" altLang="en-US" sz="2800" dirty="0">
                <a:latin typeface="UD Digi Kyokasho NK-B" panose="02020700000000000000" pitchFamily="18" charset="-128"/>
                <a:ea typeface="UD Digi Kyokasho NK-B" panose="02020700000000000000" pitchFamily="18" charset="-128"/>
              </a:rPr>
              <a:t>につながる。</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solidFill>
                  <a:srgbClr val="FF0000"/>
                </a:solidFill>
                <a:latin typeface="UD Digi Kyokasho NK-B" panose="02020700000000000000" pitchFamily="18" charset="-128"/>
                <a:ea typeface="UD Digi Kyokasho NK-B" panose="02020700000000000000" pitchFamily="18" charset="-128"/>
              </a:rPr>
              <a:t>就労している家族の働き方を知って</a:t>
            </a:r>
            <a:r>
              <a:rPr lang="ja-JP" altLang="en-US" sz="2800" dirty="0">
                <a:latin typeface="UD Digi Kyokasho NK-B" panose="02020700000000000000" pitchFamily="18" charset="-128"/>
                <a:ea typeface="UD Digi Kyokasho NK-B" panose="02020700000000000000" pitchFamily="18" charset="-128"/>
              </a:rPr>
              <a:t>、仕事と介護を両立できるような支援の方法を検討することが必要。</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ただし、ケアマネジャーの法律上の業務は、</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あくまでも要介護者の支援である。</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家族の働き方を聞くうえでは、</a:t>
            </a:r>
            <a:r>
              <a:rPr lang="ja-JP" altLang="en-US" sz="2800" dirty="0">
                <a:solidFill>
                  <a:srgbClr val="FF0000"/>
                </a:solidFill>
                <a:latin typeface="UD Digi Kyokasho NK-B" panose="02020700000000000000" pitchFamily="18" charset="-128"/>
                <a:ea typeface="UD Digi Kyokasho NK-B" panose="02020700000000000000" pitchFamily="18" charset="-128"/>
              </a:rPr>
              <a:t>家族との信頼関係を十分構築する必要がある</a:t>
            </a:r>
            <a:r>
              <a:rPr lang="ja-JP" altLang="en-US" sz="2800" dirty="0">
                <a:latin typeface="UD Digi Kyokasho NK-B" panose="02020700000000000000" pitchFamily="18" charset="-128"/>
                <a:ea typeface="UD Digi Kyokasho NK-B" panose="02020700000000000000" pitchFamily="18" charset="-128"/>
              </a:rPr>
              <a:t>ことに注意する。</a:t>
            </a: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F1958D0D-DE06-492A-A7CF-9ECBE30E1059}"/>
              </a:ext>
            </a:extLst>
          </p:cNvPr>
          <p:cNvSpPr>
            <a:spLocks noGrp="1"/>
          </p:cNvSpPr>
          <p:nvPr>
            <p:ph type="sldNum" sz="quarter" idx="12"/>
          </p:nvPr>
        </p:nvSpPr>
        <p:spPr/>
        <p:txBody>
          <a:bodyPr/>
          <a:lstStyle/>
          <a:p>
            <a:fld id="{FE796E2C-70C8-4284-8429-28CFC884DB28}" type="slidenum">
              <a:rPr lang="en-US" altLang="ja-JP" smtClean="0"/>
              <a:pPr/>
              <a:t>40</a:t>
            </a:fld>
            <a:endParaRPr lang="en-US" altLang="ja-JP"/>
          </a:p>
        </p:txBody>
      </p:sp>
    </p:spTree>
    <p:extLst>
      <p:ext uri="{BB962C8B-B14F-4D97-AF65-F5344CB8AC3E}">
        <p14:creationId xmlns:p14="http://schemas.microsoft.com/office/powerpoint/2010/main" val="4286908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1-1. </a:t>
            </a:r>
            <a:r>
              <a:rPr lang="ja-JP" altLang="en-US" sz="2800" dirty="0">
                <a:latin typeface="UD Digi Kyokasho NK-B" panose="02020700000000000000" pitchFamily="18" charset="-128"/>
                <a:ea typeface="UD Digi Kyokasho NK-B" panose="02020700000000000000" pitchFamily="18" charset="-128"/>
              </a:rPr>
              <a:t>就労している家族への支援は、</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利用者への支援</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利用者をどのように介護するか、</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どのような介護保険サービスを利用するかは、</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家族の生活と切っても切り離せない。</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そのため、ケアマネジャーとして、</a:t>
            </a:r>
            <a:br>
              <a:rPr lang="en-US" altLang="ja-JP" sz="2800" dirty="0">
                <a:latin typeface="UD Digi Kyokasho NK-B" panose="02020700000000000000" pitchFamily="18" charset="-128"/>
                <a:ea typeface="UD Digi Kyokasho NK-B" panose="02020700000000000000" pitchFamily="18" charset="-128"/>
              </a:rPr>
            </a:br>
            <a:r>
              <a:rPr lang="ja-JP" altLang="en-US" sz="2800" dirty="0">
                <a:solidFill>
                  <a:srgbClr val="FF0000"/>
                </a:solidFill>
                <a:latin typeface="UD Digi Kyokasho NK-B" panose="02020700000000000000" pitchFamily="18" charset="-128"/>
                <a:ea typeface="UD Digi Kyokasho NK-B" panose="02020700000000000000" pitchFamily="18" charset="-128"/>
              </a:rPr>
              <a:t>利用者に対してより良い支援を行うため</a:t>
            </a:r>
            <a:r>
              <a:rPr lang="ja-JP" altLang="en-US" sz="2800" dirty="0">
                <a:latin typeface="UD Digi Kyokasho NK-B" panose="02020700000000000000" pitchFamily="18" charset="-128"/>
                <a:ea typeface="UD Digi Kyokasho NK-B" panose="02020700000000000000" pitchFamily="18" charset="-128"/>
              </a:rPr>
              <a:t>には、</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「就労している家族の生活や、仕事との両立をサポートする」という視点も持つことが必要。</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ただし、「仕事と介護の両立支援」は、</a:t>
            </a:r>
            <a:br>
              <a:rPr lang="en-US" altLang="ja-JP" sz="2800" dirty="0">
                <a:latin typeface="UD Digi Kyokasho NK-B" panose="02020700000000000000" pitchFamily="18" charset="-128"/>
                <a:ea typeface="UD Digi Kyokasho NK-B" panose="02020700000000000000" pitchFamily="18" charset="-128"/>
              </a:rPr>
            </a:br>
            <a:r>
              <a:rPr lang="ja-JP" altLang="en-US" sz="2800" dirty="0">
                <a:solidFill>
                  <a:srgbClr val="FF0000"/>
                </a:solidFill>
                <a:latin typeface="UD Digi Kyokasho NK-B" panose="02020700000000000000" pitchFamily="18" charset="-128"/>
                <a:ea typeface="UD Digi Kyokasho NK-B" panose="02020700000000000000" pitchFamily="18" charset="-128"/>
              </a:rPr>
              <a:t>「家族が介護の担い手になる」ことだけではない点</a:t>
            </a:r>
            <a:r>
              <a:rPr lang="ja-JP" altLang="en-US" sz="2800" dirty="0">
                <a:latin typeface="UD Digi Kyokasho NK-B" panose="02020700000000000000" pitchFamily="18" charset="-128"/>
                <a:ea typeface="UD Digi Kyokasho NK-B" panose="02020700000000000000" pitchFamily="18" charset="-128"/>
              </a:rPr>
              <a:t>に留意することが大切。</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介護がいつまで続くか分からないことを踏まえ、</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家族の役割を考えることが必要。</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5D807F61-C6DF-4618-970D-F6E3D9236A2B}"/>
              </a:ext>
            </a:extLst>
          </p:cNvPr>
          <p:cNvSpPr>
            <a:spLocks noGrp="1"/>
          </p:cNvSpPr>
          <p:nvPr>
            <p:ph type="sldNum" sz="quarter" idx="12"/>
          </p:nvPr>
        </p:nvSpPr>
        <p:spPr/>
        <p:txBody>
          <a:bodyPr/>
          <a:lstStyle/>
          <a:p>
            <a:fld id="{FE796E2C-70C8-4284-8429-28CFC884DB28}" type="slidenum">
              <a:rPr lang="en-US" altLang="ja-JP" smtClean="0"/>
              <a:pPr/>
              <a:t>41</a:t>
            </a:fld>
            <a:endParaRPr lang="en-US" altLang="ja-JP"/>
          </a:p>
        </p:txBody>
      </p:sp>
    </p:spTree>
    <p:extLst>
      <p:ext uri="{BB962C8B-B14F-4D97-AF65-F5344CB8AC3E}">
        <p14:creationId xmlns:p14="http://schemas.microsoft.com/office/powerpoint/2010/main" val="1175479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1-2. </a:t>
            </a:r>
            <a:r>
              <a:rPr lang="ja-JP" altLang="en-US" sz="2800" dirty="0">
                <a:latin typeface="UD Digi Kyokasho NK-B" panose="02020700000000000000" pitchFamily="18" charset="-128"/>
                <a:ea typeface="UD Digi Kyokasho NK-B" panose="02020700000000000000" pitchFamily="18" charset="-128"/>
              </a:rPr>
              <a:t>ケアマネジャーの法律上の業務を踏まえる</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5112915"/>
          </a:xfrm>
        </p:spPr>
        <p:txBody>
          <a:bodyPr/>
          <a:lstStyle/>
          <a:p>
            <a:pPr>
              <a:buFont typeface="Wingdings" panose="05000000000000000000" pitchFamily="2" charset="2"/>
              <a:buChar char="l"/>
            </a:pPr>
            <a:r>
              <a:rPr lang="ja-JP" altLang="en-US" sz="2800" dirty="0">
                <a:solidFill>
                  <a:srgbClr val="FF0000"/>
                </a:solidFill>
                <a:latin typeface="UD Digi Kyokasho NK-B" panose="02020700000000000000" pitchFamily="18" charset="-128"/>
                <a:ea typeface="UD Digi Kyokasho NK-B" panose="02020700000000000000" pitchFamily="18" charset="-128"/>
              </a:rPr>
              <a:t>ケアマネジャーの法律上の業務は、あくまでも</a:t>
            </a:r>
            <a:br>
              <a:rPr lang="en-US" altLang="ja-JP" sz="2800" dirty="0">
                <a:solidFill>
                  <a:srgbClr val="FF0000"/>
                </a:solidFill>
                <a:latin typeface="UD Digi Kyokasho NK-B" panose="02020700000000000000" pitchFamily="18" charset="-128"/>
                <a:ea typeface="UD Digi Kyokasho NK-B" panose="02020700000000000000" pitchFamily="18" charset="-128"/>
              </a:rPr>
            </a:br>
            <a:r>
              <a:rPr lang="ja-JP" altLang="en-US" sz="2800" dirty="0">
                <a:solidFill>
                  <a:srgbClr val="FF0000"/>
                </a:solidFill>
                <a:latin typeface="UD Digi Kyokasho NK-B" panose="02020700000000000000" pitchFamily="18" charset="-128"/>
                <a:ea typeface="UD Digi Kyokasho NK-B" panose="02020700000000000000" pitchFamily="18" charset="-128"/>
              </a:rPr>
              <a:t>利用者の生活を支えること</a:t>
            </a:r>
            <a:r>
              <a:rPr lang="ja-JP" altLang="en-US" sz="2800" dirty="0">
                <a:latin typeface="UD Digi Kyokasho NK-B" panose="02020700000000000000" pitchFamily="18" charset="-128"/>
                <a:ea typeface="UD Digi Kyokasho NK-B" panose="02020700000000000000" pitchFamily="18" charset="-128"/>
              </a:rPr>
              <a:t>である。</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家族との信頼関係ができていない中で、</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仕事のことを根掘り葉掘り聞いてしまうと、不審を招く恐れもある。</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そのため、家族との信頼関係を築き、家族から</a:t>
            </a:r>
            <a:br>
              <a:rPr lang="en-US" altLang="ja-JP" sz="2800" dirty="0">
                <a:latin typeface="UD Digi Kyokasho NK-B" panose="02020700000000000000" pitchFamily="18" charset="-128"/>
                <a:ea typeface="UD Digi Kyokasho NK-B" panose="02020700000000000000" pitchFamily="18" charset="-128"/>
              </a:rPr>
            </a:br>
            <a:r>
              <a:rPr lang="ja-JP" altLang="en-US" sz="2800" dirty="0">
                <a:solidFill>
                  <a:srgbClr val="FF0000"/>
                </a:solidFill>
                <a:latin typeface="UD Digi Kyokasho NK-B" panose="02020700000000000000" pitchFamily="18" charset="-128"/>
                <a:ea typeface="UD Digi Kyokasho NK-B" panose="02020700000000000000" pitchFamily="18" charset="-128"/>
              </a:rPr>
              <a:t>仕事との両立の不安などを自然と話してもらえるようになる</a:t>
            </a:r>
            <a:r>
              <a:rPr lang="ja-JP" altLang="en-US" sz="2800" dirty="0">
                <a:latin typeface="UD Digi Kyokasho NK-B" panose="02020700000000000000" pitchFamily="18" charset="-128"/>
                <a:ea typeface="UD Digi Kyokasho NK-B" panose="02020700000000000000" pitchFamily="18" charset="-128"/>
              </a:rPr>
              <a:t>ことが重要。</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利用者の生活歴を聞く中で</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仕事のことを聞くなど、家族の話を聞くことは、</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利用者への支援の一環と意識することも大切。</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E9F6A1DE-CA6F-4A26-ADF5-4C57F79D4111}"/>
              </a:ext>
            </a:extLst>
          </p:cNvPr>
          <p:cNvSpPr>
            <a:spLocks noGrp="1"/>
          </p:cNvSpPr>
          <p:nvPr>
            <p:ph type="sldNum" sz="quarter" idx="12"/>
          </p:nvPr>
        </p:nvSpPr>
        <p:spPr/>
        <p:txBody>
          <a:bodyPr/>
          <a:lstStyle/>
          <a:p>
            <a:fld id="{FE796E2C-70C8-4284-8429-28CFC884DB28}" type="slidenum">
              <a:rPr lang="en-US" altLang="ja-JP" smtClean="0"/>
              <a:pPr/>
              <a:t>42</a:t>
            </a:fld>
            <a:endParaRPr lang="en-US" altLang="ja-JP"/>
          </a:p>
        </p:txBody>
      </p:sp>
    </p:spTree>
    <p:extLst>
      <p:ext uri="{BB962C8B-B14F-4D97-AF65-F5344CB8AC3E}">
        <p14:creationId xmlns:p14="http://schemas.microsoft.com/office/powerpoint/2010/main" val="2813551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3200" dirty="0">
                <a:latin typeface="UD Digi Kyokasho NK-B" panose="02020700000000000000" pitchFamily="18" charset="-128"/>
                <a:ea typeface="UD Digi Kyokasho NK-B" panose="02020700000000000000" pitchFamily="18" charset="-128"/>
              </a:rPr>
              <a:t>2. </a:t>
            </a:r>
            <a:r>
              <a:rPr lang="ja-JP" altLang="en-US" sz="3200" dirty="0">
                <a:latin typeface="UD Digi Kyokasho NK-B" panose="02020700000000000000" pitchFamily="18" charset="-128"/>
                <a:ea typeface="UD Digi Kyokasho NK-B" panose="02020700000000000000" pitchFamily="18" charset="-128"/>
              </a:rPr>
              <a:t>就労している家族との</a:t>
            </a:r>
            <a:br>
              <a:rPr lang="en-US" altLang="ja-JP" sz="3200" dirty="0">
                <a:latin typeface="UD Digi Kyokasho NK-B" panose="02020700000000000000" pitchFamily="18" charset="-128"/>
                <a:ea typeface="UD Digi Kyokasho NK-B" panose="02020700000000000000" pitchFamily="18" charset="-128"/>
              </a:rPr>
            </a:br>
            <a:r>
              <a:rPr lang="ja-JP" altLang="en-US" sz="3200" dirty="0">
                <a:latin typeface="UD Digi Kyokasho NK-B" panose="02020700000000000000" pitchFamily="18" charset="-128"/>
                <a:ea typeface="UD Digi Kyokasho NK-B" panose="02020700000000000000" pitchFamily="18" charset="-128"/>
              </a:rPr>
              <a:t>信頼関係を築くポイント</a:t>
            </a:r>
            <a:endParaRPr lang="ja-JP" altLang="ja-JP" sz="32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p:txBody>
          <a:bodyPr/>
          <a:lstStyle/>
          <a:p>
            <a:pPr marL="0" indent="0">
              <a:buNone/>
            </a:pPr>
            <a:r>
              <a:rPr lang="ja-JP" altLang="en-US" sz="2800" dirty="0">
                <a:latin typeface="UD Digi Kyokasho NK-B" panose="02020700000000000000" pitchFamily="18" charset="-128"/>
                <a:ea typeface="UD Digi Kyokasho NK-B" panose="02020700000000000000" pitchFamily="18" charset="-128"/>
              </a:rPr>
              <a:t>要点</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solidFill>
                  <a:srgbClr val="FF0000"/>
                </a:solidFill>
                <a:latin typeface="UD Digi Kyokasho NK-B" panose="02020700000000000000" pitchFamily="18" charset="-128"/>
                <a:ea typeface="UD Digi Kyokasho NK-B" panose="02020700000000000000" pitchFamily="18" charset="-128"/>
              </a:rPr>
              <a:t>就労している家族に対して、</a:t>
            </a:r>
            <a:br>
              <a:rPr lang="en-US" altLang="ja-JP" sz="2800" dirty="0">
                <a:solidFill>
                  <a:srgbClr val="FF0000"/>
                </a:solidFill>
                <a:latin typeface="UD Digi Kyokasho NK-B" panose="02020700000000000000" pitchFamily="18" charset="-128"/>
                <a:ea typeface="UD Digi Kyokasho NK-B" panose="02020700000000000000" pitchFamily="18" charset="-128"/>
              </a:rPr>
            </a:br>
            <a:r>
              <a:rPr lang="ja-JP" altLang="en-US" sz="2800" dirty="0">
                <a:solidFill>
                  <a:srgbClr val="FF0000"/>
                </a:solidFill>
                <a:latin typeface="UD Digi Kyokasho NK-B" panose="02020700000000000000" pitchFamily="18" charset="-128"/>
                <a:ea typeface="UD Digi Kyokasho NK-B" panose="02020700000000000000" pitchFamily="18" charset="-128"/>
              </a:rPr>
              <a:t>ケアマネジャーには家族自身の仕事のことも相談してよい、ということを伝える。</a:t>
            </a:r>
            <a:endParaRPr lang="en-US" altLang="ja-JP" sz="2800" dirty="0">
              <a:solidFill>
                <a:srgbClr val="FF0000"/>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ケアマネジャーの役割を知った家族が、</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「仕事と介護の両立についてケアマネジャーに相談しよう」と思えるように、</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ふだんから</a:t>
            </a:r>
            <a:r>
              <a:rPr lang="ja-JP" altLang="en-US" sz="2800" dirty="0">
                <a:solidFill>
                  <a:srgbClr val="FF0000"/>
                </a:solidFill>
                <a:latin typeface="UD Digi Kyokasho NK-B" panose="02020700000000000000" pitchFamily="18" charset="-128"/>
                <a:ea typeface="UD Digi Kyokasho NK-B" panose="02020700000000000000" pitchFamily="18" charset="-128"/>
              </a:rPr>
              <a:t>家族に寄り添った対応</a:t>
            </a:r>
            <a:r>
              <a:rPr lang="ja-JP" altLang="en-US" sz="2800" dirty="0">
                <a:latin typeface="UD Digi Kyokasho NK-B" panose="02020700000000000000" pitchFamily="18" charset="-128"/>
                <a:ea typeface="UD Digi Kyokasho NK-B" panose="02020700000000000000" pitchFamily="18" charset="-128"/>
              </a:rPr>
              <a:t>を心がける。</a:t>
            </a: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93A50D4D-223F-447A-97DE-D91D517976C4}"/>
              </a:ext>
            </a:extLst>
          </p:cNvPr>
          <p:cNvSpPr>
            <a:spLocks noGrp="1"/>
          </p:cNvSpPr>
          <p:nvPr>
            <p:ph type="sldNum" sz="quarter" idx="12"/>
          </p:nvPr>
        </p:nvSpPr>
        <p:spPr/>
        <p:txBody>
          <a:bodyPr/>
          <a:lstStyle/>
          <a:p>
            <a:fld id="{FE796E2C-70C8-4284-8429-28CFC884DB28}" type="slidenum">
              <a:rPr lang="en-US" altLang="ja-JP" smtClean="0"/>
              <a:pPr/>
              <a:t>43</a:t>
            </a:fld>
            <a:endParaRPr lang="en-US" altLang="ja-JP"/>
          </a:p>
        </p:txBody>
      </p:sp>
    </p:spTree>
    <p:extLst>
      <p:ext uri="{BB962C8B-B14F-4D97-AF65-F5344CB8AC3E}">
        <p14:creationId xmlns:p14="http://schemas.microsoft.com/office/powerpoint/2010/main" val="3432627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吹き出し: 四角形 1">
            <a:extLst>
              <a:ext uri="{FF2B5EF4-FFF2-40B4-BE49-F238E27FC236}">
                <a16:creationId xmlns:a16="http://schemas.microsoft.com/office/drawing/2014/main" id="{70DA2662-8BD1-441D-A450-FAB199D8A3F4}"/>
              </a:ext>
            </a:extLst>
          </p:cNvPr>
          <p:cNvSpPr/>
          <p:nvPr/>
        </p:nvSpPr>
        <p:spPr>
          <a:xfrm>
            <a:off x="1095648" y="4066918"/>
            <a:ext cx="6952704" cy="2554544"/>
          </a:xfrm>
          <a:prstGeom prst="wedgeRectCallout">
            <a:avLst>
              <a:gd name="adj1" fmla="val 53056"/>
              <a:gd name="adj2" fmla="val -2216"/>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2-1.</a:t>
            </a:r>
            <a:r>
              <a:rPr lang="ja-JP" altLang="en-US" sz="2800" dirty="0">
                <a:latin typeface="UD Digi Kyokasho NK-B" panose="02020700000000000000" pitchFamily="18" charset="-128"/>
                <a:ea typeface="UD Digi Kyokasho NK-B" panose="02020700000000000000" pitchFamily="18" charset="-128"/>
              </a:rPr>
              <a:t>就労している家族にまず伝えるべきこと</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2304603"/>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就労している家族は、介護のことを相談しようとは思っても、自分自身のことや仕事との両立についての相談をできるとは考えていないことも多い。</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「ケアマネジャーには、</a:t>
            </a:r>
            <a:r>
              <a:rPr lang="ja-JP" altLang="en-US" sz="2800" dirty="0">
                <a:solidFill>
                  <a:srgbClr val="FF0000"/>
                </a:solidFill>
                <a:latin typeface="UD Digi Kyokasho NK-B" panose="02020700000000000000" pitchFamily="18" charset="-128"/>
                <a:ea typeface="UD Digi Kyokasho NK-B" panose="02020700000000000000" pitchFamily="18" charset="-128"/>
              </a:rPr>
              <a:t>家族自身の生活や仕事のことも相談して良い」と具体的に伝える</a:t>
            </a:r>
            <a:r>
              <a:rPr lang="ja-JP" altLang="en-US" sz="2800" dirty="0">
                <a:latin typeface="UD Digi Kyokasho NK-B" panose="02020700000000000000" pitchFamily="18" charset="-128"/>
                <a:ea typeface="UD Digi Kyokasho NK-B" panose="02020700000000000000" pitchFamily="18" charset="-128"/>
              </a:rPr>
              <a:t>ことが重要。</a:t>
            </a:r>
            <a:endParaRPr lang="en-US"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0158DD47-B718-428B-A17B-08EB019398F4}"/>
              </a:ext>
            </a:extLst>
          </p:cNvPr>
          <p:cNvSpPr txBox="1"/>
          <p:nvPr/>
        </p:nvSpPr>
        <p:spPr>
          <a:xfrm>
            <a:off x="1095648" y="4066918"/>
            <a:ext cx="6952704" cy="2554545"/>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b="1" dirty="0">
                <a:latin typeface="UD Digi Kyokasho NK-B" panose="02020700000000000000" pitchFamily="18" charset="-128"/>
                <a:ea typeface="UD Digi Kyokasho NK-B" panose="02020700000000000000" pitchFamily="18" charset="-128"/>
              </a:rPr>
              <a:t>【</a:t>
            </a:r>
            <a:r>
              <a:rPr lang="ja-JP" altLang="en-US" sz="2000" b="1" dirty="0">
                <a:latin typeface="UD Digi Kyokasho NK-B" panose="02020700000000000000" pitchFamily="18" charset="-128"/>
                <a:ea typeface="UD Digi Kyokasho NK-B" panose="02020700000000000000" pitchFamily="18" charset="-128"/>
              </a:rPr>
              <a:t>家族の声</a:t>
            </a:r>
            <a:r>
              <a:rPr lang="en-US" altLang="ja-JP" sz="20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ケアマネジャーの方には、仕事の詳しい状況は伝えていません。</a:t>
            </a:r>
            <a:r>
              <a:rPr lang="ja-JP" altLang="en-US" sz="2000" dirty="0">
                <a:solidFill>
                  <a:srgbClr val="FF0000"/>
                </a:solidFill>
                <a:latin typeface="UD Digi Kyokasho NK-B" panose="02020700000000000000" pitchFamily="18" charset="-128"/>
                <a:ea typeface="UD Digi Kyokasho NK-B" panose="02020700000000000000" pitchFamily="18" charset="-128"/>
              </a:rPr>
              <a:t>何をどこまで相談していいのかが分からないからです。</a:t>
            </a:r>
            <a:r>
              <a:rPr lang="ja-JP" altLang="en-US" sz="2000" dirty="0">
                <a:latin typeface="UD Digi Kyokasho NK-B" panose="02020700000000000000" pitchFamily="18" charset="-128"/>
                <a:ea typeface="UD Digi Kyokasho NK-B" panose="02020700000000000000" pitchFamily="18" charset="-128"/>
              </a:rPr>
              <a:t>（</a:t>
            </a:r>
            <a:r>
              <a:rPr lang="en-US" altLang="ja-JP" sz="2000" dirty="0">
                <a:latin typeface="UD Digi Kyokasho NK-B" panose="02020700000000000000" pitchFamily="18" charset="-128"/>
                <a:ea typeface="UD Digi Kyokasho NK-B" panose="02020700000000000000" pitchFamily="18" charset="-128"/>
              </a:rPr>
              <a:t>A</a:t>
            </a:r>
            <a:r>
              <a:rPr lang="ja-JP" altLang="en-US" sz="2000" dirty="0">
                <a:latin typeface="UD Digi Kyokasho NK-B" panose="02020700000000000000" pitchFamily="18" charset="-128"/>
                <a:ea typeface="UD Digi Kyokasho NK-B" panose="02020700000000000000" pitchFamily="18" charset="-128"/>
              </a:rPr>
              <a:t>氏・</a:t>
            </a:r>
            <a:r>
              <a:rPr lang="en-US" altLang="ja-JP" sz="2000" dirty="0">
                <a:latin typeface="UD Digi Kyokasho NK-B" panose="02020700000000000000" pitchFamily="18" charset="-128"/>
                <a:ea typeface="UD Digi Kyokasho NK-B" panose="02020700000000000000" pitchFamily="18" charset="-128"/>
              </a:rPr>
              <a:t>50</a:t>
            </a:r>
            <a:r>
              <a:rPr lang="ja-JP" altLang="en-US" sz="2000" dirty="0">
                <a:latin typeface="UD Digi Kyokasho NK-B" panose="02020700000000000000" pitchFamily="18" charset="-128"/>
                <a:ea typeface="UD Digi Kyokasho NK-B" panose="02020700000000000000" pitchFamily="18" charset="-128"/>
              </a:rPr>
              <a:t>代・女性）</a:t>
            </a:r>
            <a:endParaRPr lang="en-US" altLang="ja-JP" sz="20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いざ介護に直面すると、そのことで頭がいっぱいになりました。ケアマネジャーは介護のことを相談する相手と考えていて、</a:t>
            </a:r>
            <a:r>
              <a:rPr lang="ja-JP" altLang="en-US" sz="2000" dirty="0">
                <a:solidFill>
                  <a:srgbClr val="FF0000"/>
                </a:solidFill>
                <a:latin typeface="UD Digi Kyokasho NK-B" panose="02020700000000000000" pitchFamily="18" charset="-128"/>
                <a:ea typeface="UD Digi Kyokasho NK-B" panose="02020700000000000000" pitchFamily="18" charset="-128"/>
              </a:rPr>
              <a:t>私自身の仕事や生活のことを相談しようとは思いもしませんでした</a:t>
            </a:r>
            <a:r>
              <a:rPr lang="ja-JP" altLang="en-US" sz="2000" dirty="0">
                <a:latin typeface="UD Digi Kyokasho NK-B" panose="02020700000000000000" pitchFamily="18" charset="-128"/>
                <a:ea typeface="UD Digi Kyokasho NK-B" panose="02020700000000000000" pitchFamily="18" charset="-128"/>
              </a:rPr>
              <a:t>。（</a:t>
            </a:r>
            <a:r>
              <a:rPr lang="en-US" altLang="ja-JP" sz="2000" dirty="0">
                <a:latin typeface="UD Digi Kyokasho NK-B" panose="02020700000000000000" pitchFamily="18" charset="-128"/>
                <a:ea typeface="UD Digi Kyokasho NK-B" panose="02020700000000000000" pitchFamily="18" charset="-128"/>
              </a:rPr>
              <a:t>B</a:t>
            </a:r>
            <a:r>
              <a:rPr lang="ja-JP" altLang="en-US" sz="2000" dirty="0">
                <a:latin typeface="UD Digi Kyokasho NK-B" panose="02020700000000000000" pitchFamily="18" charset="-128"/>
                <a:ea typeface="UD Digi Kyokasho NK-B" panose="02020700000000000000" pitchFamily="18" charset="-128"/>
              </a:rPr>
              <a:t>氏・</a:t>
            </a:r>
            <a:r>
              <a:rPr lang="en-US" altLang="ja-JP" sz="2000" dirty="0">
                <a:latin typeface="UD Digi Kyokasho NK-B" panose="02020700000000000000" pitchFamily="18" charset="-128"/>
                <a:ea typeface="UD Digi Kyokasho NK-B" panose="02020700000000000000" pitchFamily="18" charset="-128"/>
              </a:rPr>
              <a:t>40</a:t>
            </a:r>
            <a:r>
              <a:rPr lang="ja-JP" altLang="en-US" sz="2000" dirty="0">
                <a:latin typeface="UD Digi Kyokasho NK-B" panose="02020700000000000000" pitchFamily="18" charset="-128"/>
                <a:ea typeface="UD Digi Kyokasho NK-B" panose="02020700000000000000" pitchFamily="18" charset="-128"/>
              </a:rPr>
              <a:t>代・女性）</a:t>
            </a:r>
            <a:endParaRPr lang="en-US" altLang="ja-JP" sz="2000" dirty="0">
              <a:latin typeface="UD Digi Kyokasho NK-B" panose="02020700000000000000" pitchFamily="18" charset="-128"/>
              <a:ea typeface="UD Digi Kyokasho NK-B" panose="02020700000000000000" pitchFamily="18" charset="-128"/>
            </a:endParaRPr>
          </a:p>
        </p:txBody>
      </p:sp>
      <p:pic>
        <p:nvPicPr>
          <p:cNvPr id="7" name="図 6">
            <a:extLst>
              <a:ext uri="{FF2B5EF4-FFF2-40B4-BE49-F238E27FC236}">
                <a16:creationId xmlns:a16="http://schemas.microsoft.com/office/drawing/2014/main" id="{21187F81-9737-4FFA-9E80-CA5709F454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532" y="4858754"/>
            <a:ext cx="1291468" cy="1440000"/>
          </a:xfrm>
          <a:prstGeom prst="rect">
            <a:avLst/>
          </a:prstGeom>
        </p:spPr>
      </p:pic>
      <p:sp>
        <p:nvSpPr>
          <p:cNvPr id="3" name="スライド番号プレースホルダー 2">
            <a:extLst>
              <a:ext uri="{FF2B5EF4-FFF2-40B4-BE49-F238E27FC236}">
                <a16:creationId xmlns:a16="http://schemas.microsoft.com/office/drawing/2014/main" id="{58F89736-DB1E-4B0B-8E48-A5F1D0B4270B}"/>
              </a:ext>
            </a:extLst>
          </p:cNvPr>
          <p:cNvSpPr>
            <a:spLocks noGrp="1"/>
          </p:cNvSpPr>
          <p:nvPr>
            <p:ph type="sldNum" sz="quarter" idx="12"/>
          </p:nvPr>
        </p:nvSpPr>
        <p:spPr/>
        <p:txBody>
          <a:bodyPr/>
          <a:lstStyle/>
          <a:p>
            <a:fld id="{FE796E2C-70C8-4284-8429-28CFC884DB28}" type="slidenum">
              <a:rPr lang="en-US" altLang="ja-JP" smtClean="0"/>
              <a:pPr/>
              <a:t>44</a:t>
            </a:fld>
            <a:endParaRPr lang="en-US" altLang="ja-JP" dirty="0"/>
          </a:p>
        </p:txBody>
      </p:sp>
    </p:spTree>
    <p:extLst>
      <p:ext uri="{BB962C8B-B14F-4D97-AF65-F5344CB8AC3E}">
        <p14:creationId xmlns:p14="http://schemas.microsoft.com/office/powerpoint/2010/main" val="1978510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2-2.</a:t>
            </a:r>
            <a:r>
              <a:rPr lang="ja-JP" altLang="en-US" sz="2800" dirty="0">
                <a:latin typeface="UD Digi Kyokasho NK-B" panose="02020700000000000000" pitchFamily="18" charset="-128"/>
                <a:ea typeface="UD Digi Kyokasho NK-B" panose="02020700000000000000" pitchFamily="18" charset="-128"/>
              </a:rPr>
              <a:t>就労している家族に寄り添った</a:t>
            </a:r>
            <a:r>
              <a:rPr lang="ja-JP" altLang="en-US" sz="2800" dirty="0">
                <a:solidFill>
                  <a:schemeClr val="tx1"/>
                </a:solidFill>
                <a:latin typeface="UD Digi Kyokasho NK-B" panose="02020700000000000000" pitchFamily="18" charset="-128"/>
                <a:ea typeface="UD Digi Kyokasho NK-B" panose="02020700000000000000" pitchFamily="18" charset="-128"/>
              </a:rPr>
              <a:t>対応</a:t>
            </a:r>
            <a:r>
              <a:rPr lang="ja-JP" altLang="en-US" sz="2800" dirty="0">
                <a:latin typeface="UD Digi Kyokasho NK-B" panose="02020700000000000000" pitchFamily="18" charset="-128"/>
                <a:ea typeface="UD Digi Kyokasho NK-B" panose="02020700000000000000" pitchFamily="18" charset="-128"/>
              </a:rPr>
              <a:t>をする</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464843"/>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就労している家族が、仕事との両立について</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ケアマネジャーに相談するかどうかは、</a:t>
            </a:r>
            <a:br>
              <a:rPr lang="en-US" altLang="ja-JP" sz="2800" dirty="0">
                <a:latin typeface="UD Digi Kyokasho NK-B" panose="02020700000000000000" pitchFamily="18" charset="-128"/>
                <a:ea typeface="UD Digi Kyokasho NK-B" panose="02020700000000000000" pitchFamily="18" charset="-128"/>
              </a:rPr>
            </a:br>
            <a:r>
              <a:rPr lang="ja-JP" altLang="en-US" sz="2800" dirty="0">
                <a:solidFill>
                  <a:srgbClr val="FF0000"/>
                </a:solidFill>
                <a:latin typeface="UD Digi Kyokasho NK-B" panose="02020700000000000000" pitchFamily="18" charset="-128"/>
                <a:ea typeface="UD Digi Kyokasho NK-B" panose="02020700000000000000" pitchFamily="18" charset="-128"/>
              </a:rPr>
              <a:t>ケアマネジャーとの関係次第</a:t>
            </a: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lvl="1">
              <a:buFont typeface="Wingdings" panose="05000000000000000000" pitchFamily="2" charset="2"/>
              <a:buChar char="Ø"/>
            </a:pPr>
            <a:r>
              <a:rPr lang="ja-JP" altLang="en-US" sz="2400" dirty="0">
                <a:latin typeface="UD Digi Kyokasho NK-B" panose="02020700000000000000" pitchFamily="18" charset="-128"/>
                <a:ea typeface="UD Digi Kyokasho NK-B" panose="02020700000000000000" pitchFamily="18" charset="-128"/>
              </a:rPr>
              <a:t>中には、ケアマネジャーに仕事のことを話したくない、聞かれたくないという家族もいる。</a:t>
            </a:r>
            <a:endParaRPr lang="en-US" altLang="ja-JP" sz="24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就労している家族が、</a:t>
            </a:r>
            <a:br>
              <a:rPr lang="en-US" altLang="ja-JP" sz="2800" dirty="0">
                <a:latin typeface="UD Digi Kyokasho NK-B" panose="02020700000000000000" pitchFamily="18" charset="-128"/>
                <a:ea typeface="UD Digi Kyokasho NK-B" panose="02020700000000000000" pitchFamily="18" charset="-128"/>
              </a:rPr>
            </a:br>
            <a:r>
              <a:rPr lang="ja-JP" altLang="en-US" sz="2800" dirty="0">
                <a:solidFill>
                  <a:srgbClr val="FF0000"/>
                </a:solidFill>
                <a:latin typeface="UD Digi Kyokasho NK-B" panose="02020700000000000000" pitchFamily="18" charset="-128"/>
                <a:ea typeface="UD Digi Kyokasho NK-B" panose="02020700000000000000" pitchFamily="18" charset="-128"/>
              </a:rPr>
              <a:t>「仕事のこともケアマネジャーに相談しよう」</a:t>
            </a:r>
            <a:r>
              <a:rPr lang="ja-JP" altLang="en-US" sz="2800" dirty="0">
                <a:latin typeface="UD Digi Kyokasho NK-B" panose="02020700000000000000" pitchFamily="18" charset="-128"/>
                <a:ea typeface="UD Digi Kyokasho NK-B" panose="02020700000000000000" pitchFamily="18" charset="-128"/>
              </a:rPr>
              <a:t>と思えるような関係づくりをする。</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そのためには、</a:t>
            </a:r>
            <a:r>
              <a:rPr lang="ja-JP" altLang="en-US" sz="2800" dirty="0">
                <a:solidFill>
                  <a:srgbClr val="FF0000"/>
                </a:solidFill>
                <a:latin typeface="UD Digi Kyokasho NK-B" panose="02020700000000000000" pitchFamily="18" charset="-128"/>
                <a:ea typeface="UD Digi Kyokasho NK-B" panose="02020700000000000000" pitchFamily="18" charset="-128"/>
              </a:rPr>
              <a:t>家族に寄り添った対応をして、</a:t>
            </a:r>
            <a:br>
              <a:rPr lang="en-US" altLang="ja-JP" sz="2800" dirty="0">
                <a:solidFill>
                  <a:srgbClr val="FF0000"/>
                </a:solidFill>
                <a:latin typeface="UD Digi Kyokasho NK-B" panose="02020700000000000000" pitchFamily="18" charset="-128"/>
                <a:ea typeface="UD Digi Kyokasho NK-B" panose="02020700000000000000" pitchFamily="18" charset="-128"/>
              </a:rPr>
            </a:br>
            <a:r>
              <a:rPr lang="ja-JP" altLang="en-US" sz="2800" dirty="0">
                <a:solidFill>
                  <a:srgbClr val="FF0000"/>
                </a:solidFill>
                <a:latin typeface="UD Digi Kyokasho NK-B" panose="02020700000000000000" pitchFamily="18" charset="-128"/>
                <a:ea typeface="UD Digi Kyokasho NK-B" panose="02020700000000000000" pitchFamily="18" charset="-128"/>
              </a:rPr>
              <a:t>信頼関係を築く</a:t>
            </a:r>
            <a:r>
              <a:rPr lang="ja-JP" altLang="en-US" sz="2800" dirty="0">
                <a:latin typeface="UD Digi Kyokasho NK-B" panose="02020700000000000000" pitchFamily="18" charset="-128"/>
                <a:ea typeface="UD Digi Kyokasho NK-B" panose="02020700000000000000" pitchFamily="18" charset="-128"/>
              </a:rPr>
              <a:t>ことが大切。</a:t>
            </a: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endParaRPr lang="en-US" altLang="ja-JP" sz="280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4ECA4741-9083-47FF-875C-9996ED47E4EC}"/>
              </a:ext>
            </a:extLst>
          </p:cNvPr>
          <p:cNvSpPr>
            <a:spLocks noGrp="1"/>
          </p:cNvSpPr>
          <p:nvPr>
            <p:ph type="sldNum" sz="quarter" idx="12"/>
          </p:nvPr>
        </p:nvSpPr>
        <p:spPr/>
        <p:txBody>
          <a:bodyPr/>
          <a:lstStyle/>
          <a:p>
            <a:fld id="{FE796E2C-70C8-4284-8429-28CFC884DB28}" type="slidenum">
              <a:rPr lang="en-US" altLang="ja-JP" smtClean="0"/>
              <a:pPr/>
              <a:t>45</a:t>
            </a:fld>
            <a:endParaRPr lang="en-US" altLang="ja-JP"/>
          </a:p>
        </p:txBody>
      </p:sp>
    </p:spTree>
    <p:extLst>
      <p:ext uri="{BB962C8B-B14F-4D97-AF65-F5344CB8AC3E}">
        <p14:creationId xmlns:p14="http://schemas.microsoft.com/office/powerpoint/2010/main" val="824509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吹き出し: 四角形 15">
            <a:extLst>
              <a:ext uri="{FF2B5EF4-FFF2-40B4-BE49-F238E27FC236}">
                <a16:creationId xmlns:a16="http://schemas.microsoft.com/office/drawing/2014/main" id="{97BA0C2F-923D-4007-AD3C-C59DA529F07A}"/>
              </a:ext>
            </a:extLst>
          </p:cNvPr>
          <p:cNvSpPr/>
          <p:nvPr/>
        </p:nvSpPr>
        <p:spPr>
          <a:xfrm flipH="1">
            <a:off x="1835696" y="4385902"/>
            <a:ext cx="6952704" cy="1938991"/>
          </a:xfrm>
          <a:prstGeom prst="wedgeRectCallout">
            <a:avLst>
              <a:gd name="adj1" fmla="val 54935"/>
              <a:gd name="adj2" fmla="val -2664"/>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701A52E5-D449-4123-99F6-94C7B43A2D29}"/>
              </a:ext>
            </a:extLst>
          </p:cNvPr>
          <p:cNvSpPr txBox="1"/>
          <p:nvPr/>
        </p:nvSpPr>
        <p:spPr>
          <a:xfrm>
            <a:off x="1842744" y="4385901"/>
            <a:ext cx="6952704" cy="193899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b="1" dirty="0">
                <a:latin typeface="UD Digi Kyokasho NK-B" panose="02020700000000000000" pitchFamily="18" charset="-128"/>
                <a:ea typeface="UD Digi Kyokasho NK-B" panose="02020700000000000000" pitchFamily="18" charset="-128"/>
              </a:rPr>
              <a:t>【</a:t>
            </a:r>
            <a:r>
              <a:rPr lang="ja-JP" altLang="en-US" sz="2000" b="1" dirty="0">
                <a:latin typeface="UD Digi Kyokasho NK-B" panose="02020700000000000000" pitchFamily="18" charset="-128"/>
                <a:ea typeface="UD Digi Kyokasho NK-B" panose="02020700000000000000" pitchFamily="18" charset="-128"/>
              </a:rPr>
              <a:t>ケアマネジャーの対応例</a:t>
            </a:r>
            <a:r>
              <a:rPr lang="en-US" altLang="ja-JP" sz="20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家族の仕事の状況にも配慮したケアプランを作るため、</a:t>
            </a:r>
            <a:r>
              <a:rPr lang="ja-JP" altLang="en-US" sz="2000" dirty="0">
                <a:solidFill>
                  <a:srgbClr val="FF0000"/>
                </a:solidFill>
                <a:latin typeface="UD Digi Kyokasho NK-B" panose="02020700000000000000" pitchFamily="18" charset="-128"/>
                <a:ea typeface="UD Digi Kyokasho NK-B" panose="02020700000000000000" pitchFamily="18" charset="-128"/>
              </a:rPr>
              <a:t>まずは家族の話をよく聞く</a:t>
            </a:r>
            <a:r>
              <a:rPr lang="ja-JP" altLang="en-US" sz="2000" dirty="0">
                <a:latin typeface="UD Digi Kyokasho NK-B" panose="02020700000000000000" pitchFamily="18" charset="-128"/>
                <a:ea typeface="UD Digi Kyokasho NK-B" panose="02020700000000000000" pitchFamily="18" charset="-128"/>
              </a:rPr>
              <a:t>ことを意識しています。</a:t>
            </a:r>
            <a:endParaRPr lang="en-US" altLang="ja-JP" sz="20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家族と電話で連絡を取りやすい時間帯を確認したり、メールで連絡をとることで、</a:t>
            </a:r>
            <a:r>
              <a:rPr lang="ja-JP" altLang="en-US" sz="2000" dirty="0">
                <a:solidFill>
                  <a:srgbClr val="FF0000"/>
                </a:solidFill>
                <a:latin typeface="UD Digi Kyokasho NK-B" panose="02020700000000000000" pitchFamily="18" charset="-128"/>
                <a:ea typeface="UD Digi Kyokasho NK-B" panose="02020700000000000000" pitchFamily="18" charset="-128"/>
              </a:rPr>
              <a:t>家族が仕事の時間と介護を分けられるように</a:t>
            </a:r>
            <a:r>
              <a:rPr lang="ja-JP" altLang="en-US" sz="2000" dirty="0">
                <a:latin typeface="UD Digi Kyokasho NK-B" panose="02020700000000000000" pitchFamily="18" charset="-128"/>
                <a:ea typeface="UD Digi Kyokasho NK-B" panose="02020700000000000000" pitchFamily="18" charset="-128"/>
              </a:rPr>
              <a:t>、配慮しています。</a:t>
            </a:r>
            <a:endParaRPr lang="en-US" altLang="ja-JP" sz="2000" dirty="0">
              <a:latin typeface="UD Digi Kyokasho NK-B" panose="02020700000000000000" pitchFamily="18" charset="-128"/>
              <a:ea typeface="UD Digi Kyokasho NK-B" panose="02020700000000000000" pitchFamily="18" charset="-128"/>
            </a:endParaRPr>
          </a:p>
        </p:txBody>
      </p:sp>
      <p:sp>
        <p:nvSpPr>
          <p:cNvPr id="17" name="吹き出し: 四角形 16">
            <a:extLst>
              <a:ext uri="{FF2B5EF4-FFF2-40B4-BE49-F238E27FC236}">
                <a16:creationId xmlns:a16="http://schemas.microsoft.com/office/drawing/2014/main" id="{898EC6D9-1857-4B8D-B693-BEB842B64A68}"/>
              </a:ext>
            </a:extLst>
          </p:cNvPr>
          <p:cNvSpPr/>
          <p:nvPr/>
        </p:nvSpPr>
        <p:spPr>
          <a:xfrm flipH="1">
            <a:off x="1073150" y="2421101"/>
            <a:ext cx="6952704" cy="1714009"/>
          </a:xfrm>
          <a:prstGeom prst="wedgeRectCallout">
            <a:avLst>
              <a:gd name="adj1" fmla="val -52993"/>
              <a:gd name="adj2" fmla="val -9438"/>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2-3.</a:t>
            </a:r>
            <a:r>
              <a:rPr lang="ja-JP" altLang="en-US" sz="2800" dirty="0">
                <a:latin typeface="UD Digi Kyokasho NK-B" panose="02020700000000000000" pitchFamily="18" charset="-128"/>
                <a:ea typeface="UD Digi Kyokasho NK-B" panose="02020700000000000000" pitchFamily="18" charset="-128"/>
              </a:rPr>
              <a:t>就労している家族に寄り添った</a:t>
            </a:r>
            <a:r>
              <a:rPr lang="ja-JP" altLang="en-US" sz="2800" dirty="0">
                <a:solidFill>
                  <a:schemeClr val="tx1"/>
                </a:solidFill>
                <a:latin typeface="UD Digi Kyokasho NK-B" panose="02020700000000000000" pitchFamily="18" charset="-128"/>
                <a:ea typeface="UD Digi Kyokasho NK-B" panose="02020700000000000000" pitchFamily="18" charset="-128"/>
              </a:rPr>
              <a:t>対応</a:t>
            </a:r>
            <a:r>
              <a:rPr lang="ja-JP" altLang="en-US" sz="2800" dirty="0">
                <a:latin typeface="UD Digi Kyokasho NK-B" panose="02020700000000000000" pitchFamily="18" charset="-128"/>
                <a:ea typeface="UD Digi Kyokasho NK-B" panose="02020700000000000000" pitchFamily="18" charset="-128"/>
              </a:rPr>
              <a:t>をする　具体例①</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4"/>
            <a:ext cx="7715250" cy="868364"/>
          </a:xfrm>
        </p:spPr>
        <p:style>
          <a:lnRef idx="2">
            <a:schemeClr val="accent1"/>
          </a:lnRef>
          <a:fillRef idx="1">
            <a:schemeClr val="lt1"/>
          </a:fillRef>
          <a:effectRef idx="0">
            <a:schemeClr val="accent1"/>
          </a:effectRef>
          <a:fontRef idx="minor">
            <a:schemeClr val="dk1"/>
          </a:fontRef>
        </p:style>
        <p:txBody>
          <a:bodyPr/>
          <a:lstStyle/>
          <a:p>
            <a:pPr marL="0" indent="0">
              <a:buNone/>
            </a:pPr>
            <a:r>
              <a:rPr lang="ja-JP" altLang="en-US" sz="2400" dirty="0">
                <a:latin typeface="UD Digi Kyokasho NK-B" panose="02020700000000000000" pitchFamily="18" charset="-128"/>
                <a:ea typeface="UD Digi Kyokasho NK-B" panose="02020700000000000000" pitchFamily="18" charset="-128"/>
              </a:rPr>
              <a:t>家族が働いていることを踏まえたケアプランを作成したり、</a:t>
            </a:r>
            <a:endParaRPr lang="en-US" altLang="ja-JP" sz="2400" dirty="0">
              <a:latin typeface="UD Digi Kyokasho NK-B" panose="02020700000000000000" pitchFamily="18" charset="-128"/>
              <a:ea typeface="UD Digi Kyokasho NK-B" panose="02020700000000000000" pitchFamily="18" charset="-128"/>
            </a:endParaRPr>
          </a:p>
          <a:p>
            <a:pPr marL="0" indent="0">
              <a:buNone/>
            </a:pPr>
            <a:r>
              <a:rPr lang="ja-JP" altLang="en-US" sz="2400" dirty="0">
                <a:latin typeface="UD Digi Kyokasho NK-B" panose="02020700000000000000" pitchFamily="18" charset="-128"/>
                <a:ea typeface="UD Digi Kyokasho NK-B" panose="02020700000000000000" pitchFamily="18" charset="-128"/>
              </a:rPr>
              <a:t>連絡方法に配慮したりすることで、家族に寄り添っている例</a:t>
            </a:r>
            <a:endParaRPr lang="en-US" altLang="ja-JP" sz="24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06B6BEB9-9182-4B16-A7E2-173371BB5E4E}"/>
              </a:ext>
            </a:extLst>
          </p:cNvPr>
          <p:cNvSpPr txBox="1"/>
          <p:nvPr/>
        </p:nvSpPr>
        <p:spPr>
          <a:xfrm>
            <a:off x="1073150" y="2420204"/>
            <a:ext cx="6952704" cy="1631216"/>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b="1" dirty="0">
                <a:latin typeface="UD Digi Kyokasho NK-B" panose="02020700000000000000" pitchFamily="18" charset="-128"/>
                <a:ea typeface="UD Digi Kyokasho NK-B" panose="02020700000000000000" pitchFamily="18" charset="-128"/>
              </a:rPr>
              <a:t>【</a:t>
            </a:r>
            <a:r>
              <a:rPr lang="ja-JP" altLang="en-US" sz="2000" b="1" dirty="0">
                <a:latin typeface="UD Digi Kyokasho NK-B" panose="02020700000000000000" pitchFamily="18" charset="-128"/>
                <a:ea typeface="UD Digi Kyokasho NK-B" panose="02020700000000000000" pitchFamily="18" charset="-128"/>
              </a:rPr>
              <a:t>家族の声</a:t>
            </a:r>
            <a:r>
              <a:rPr lang="en-US" altLang="ja-JP" sz="20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2000" b="1" dirty="0">
                <a:solidFill>
                  <a:srgbClr val="FF0000"/>
                </a:solidFill>
                <a:latin typeface="UD Digi Kyokasho NK-B" panose="02020700000000000000" pitchFamily="18" charset="-128"/>
                <a:ea typeface="UD Digi Kyokasho NK-B" panose="02020700000000000000" pitchFamily="18" charset="-128"/>
              </a:rPr>
              <a:t>休みを取りづらい仕事であることを踏まえてケアプランを作成</a:t>
            </a:r>
            <a:r>
              <a:rPr lang="ja-JP" altLang="en-US" sz="2000" b="1" dirty="0">
                <a:solidFill>
                  <a:schemeClr val="tx1"/>
                </a:solidFill>
                <a:latin typeface="UD Digi Kyokasho NK-B" panose="02020700000000000000" pitchFamily="18" charset="-128"/>
                <a:ea typeface="UD Digi Kyokasho NK-B" panose="02020700000000000000" pitchFamily="18" charset="-128"/>
              </a:rPr>
              <a:t>してくれた</a:t>
            </a:r>
            <a:r>
              <a:rPr lang="ja-JP" altLang="en-US" sz="2000" b="1" dirty="0">
                <a:latin typeface="UD Digi Kyokasho NK-B" panose="02020700000000000000" pitchFamily="18" charset="-128"/>
                <a:ea typeface="UD Digi Kyokasho NK-B" panose="02020700000000000000" pitchFamily="18" charset="-128"/>
              </a:rPr>
              <a:t>ので、働き方をほとんど変えずに済みました。</a:t>
            </a:r>
            <a:endParaRPr lang="en-US" altLang="ja-JP" sz="2000" b="1"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仕事中の電話連絡は難しいです。担当のケアマネジャーが</a:t>
            </a:r>
            <a:r>
              <a:rPr lang="ja-JP" altLang="en-US" sz="2000" dirty="0">
                <a:solidFill>
                  <a:srgbClr val="FF0000"/>
                </a:solidFill>
                <a:latin typeface="UD Digi Kyokasho NK-B" panose="02020700000000000000" pitchFamily="18" charset="-128"/>
                <a:ea typeface="UD Digi Kyokasho NK-B" panose="02020700000000000000" pitchFamily="18" charset="-128"/>
              </a:rPr>
              <a:t>メールでこまめに連絡をしてくれて</a:t>
            </a:r>
            <a:r>
              <a:rPr lang="ja-JP" altLang="en-US" sz="2000" dirty="0">
                <a:latin typeface="UD Digi Kyokasho NK-B" panose="02020700000000000000" pitchFamily="18" charset="-128"/>
                <a:ea typeface="UD Digi Kyokasho NK-B" panose="02020700000000000000" pitchFamily="18" charset="-128"/>
              </a:rPr>
              <a:t>、安心でした。</a:t>
            </a:r>
            <a:endParaRPr lang="en-US" altLang="ja-JP" sz="2000" dirty="0">
              <a:latin typeface="UD Digi Kyokasho NK-B" panose="02020700000000000000" pitchFamily="18" charset="-128"/>
              <a:ea typeface="UD Digi Kyokasho NK-B" panose="02020700000000000000" pitchFamily="18" charset="-128"/>
            </a:endParaRPr>
          </a:p>
        </p:txBody>
      </p:sp>
      <p:pic>
        <p:nvPicPr>
          <p:cNvPr id="7" name="図 6">
            <a:extLst>
              <a:ext uri="{FF2B5EF4-FFF2-40B4-BE49-F238E27FC236}">
                <a16:creationId xmlns:a16="http://schemas.microsoft.com/office/drawing/2014/main" id="{5C01719B-AA83-485E-AA2A-D850D0B64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0616" y="4659912"/>
            <a:ext cx="1291468" cy="1440000"/>
          </a:xfrm>
          <a:prstGeom prst="rect">
            <a:avLst/>
          </a:prstGeom>
        </p:spPr>
      </p:pic>
      <p:pic>
        <p:nvPicPr>
          <p:cNvPr id="15" name="図 14">
            <a:extLst>
              <a:ext uri="{FF2B5EF4-FFF2-40B4-BE49-F238E27FC236}">
                <a16:creationId xmlns:a16="http://schemas.microsoft.com/office/drawing/2014/main" id="{7D20CB05-E0D4-495A-A902-4B0BCCE072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2532" y="2510159"/>
            <a:ext cx="1345995" cy="1440000"/>
          </a:xfrm>
          <a:prstGeom prst="rect">
            <a:avLst/>
          </a:prstGeom>
        </p:spPr>
      </p:pic>
      <p:sp>
        <p:nvSpPr>
          <p:cNvPr id="2" name="スライド番号プレースホルダー 1">
            <a:extLst>
              <a:ext uri="{FF2B5EF4-FFF2-40B4-BE49-F238E27FC236}">
                <a16:creationId xmlns:a16="http://schemas.microsoft.com/office/drawing/2014/main" id="{6C755B88-5BFD-4E68-B3BD-8FF9D140F53E}"/>
              </a:ext>
            </a:extLst>
          </p:cNvPr>
          <p:cNvSpPr>
            <a:spLocks noGrp="1"/>
          </p:cNvSpPr>
          <p:nvPr>
            <p:ph type="sldNum" sz="quarter" idx="12"/>
          </p:nvPr>
        </p:nvSpPr>
        <p:spPr/>
        <p:txBody>
          <a:bodyPr/>
          <a:lstStyle/>
          <a:p>
            <a:fld id="{FE796E2C-70C8-4284-8429-28CFC884DB28}" type="slidenum">
              <a:rPr lang="en-US" altLang="ja-JP" smtClean="0"/>
              <a:pPr/>
              <a:t>46</a:t>
            </a:fld>
            <a:endParaRPr lang="en-US" altLang="ja-JP"/>
          </a:p>
        </p:txBody>
      </p:sp>
    </p:spTree>
    <p:extLst>
      <p:ext uri="{BB962C8B-B14F-4D97-AF65-F5344CB8AC3E}">
        <p14:creationId xmlns:p14="http://schemas.microsoft.com/office/powerpoint/2010/main" val="3698018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吹き出し: 四角形 15">
            <a:extLst>
              <a:ext uri="{FF2B5EF4-FFF2-40B4-BE49-F238E27FC236}">
                <a16:creationId xmlns:a16="http://schemas.microsoft.com/office/drawing/2014/main" id="{97BA0C2F-923D-4007-AD3C-C59DA529F07A}"/>
              </a:ext>
            </a:extLst>
          </p:cNvPr>
          <p:cNvSpPr/>
          <p:nvPr/>
        </p:nvSpPr>
        <p:spPr>
          <a:xfrm flipH="1">
            <a:off x="1871669" y="4322644"/>
            <a:ext cx="6952704" cy="2274707"/>
          </a:xfrm>
          <a:prstGeom prst="wedgeRectCallout">
            <a:avLst>
              <a:gd name="adj1" fmla="val 54350"/>
              <a:gd name="adj2" fmla="val -12833"/>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701A52E5-D449-4123-99F6-94C7B43A2D29}"/>
              </a:ext>
            </a:extLst>
          </p:cNvPr>
          <p:cNvSpPr txBox="1"/>
          <p:nvPr/>
        </p:nvSpPr>
        <p:spPr>
          <a:xfrm>
            <a:off x="1894818" y="4388981"/>
            <a:ext cx="6952704" cy="2246769"/>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b="1" dirty="0">
                <a:latin typeface="UD Digi Kyokasho NK-B" panose="02020700000000000000" pitchFamily="18" charset="-128"/>
                <a:ea typeface="UD Digi Kyokasho NK-B" panose="02020700000000000000" pitchFamily="18" charset="-128"/>
              </a:rPr>
              <a:t>【</a:t>
            </a:r>
            <a:r>
              <a:rPr lang="ja-JP" altLang="en-US" sz="2000" b="1" dirty="0">
                <a:latin typeface="UD Digi Kyokasho NK-B" panose="02020700000000000000" pitchFamily="18" charset="-128"/>
                <a:ea typeface="UD Digi Kyokasho NK-B" panose="02020700000000000000" pitchFamily="18" charset="-128"/>
              </a:rPr>
              <a:t>ケアマネジャーの対応例</a:t>
            </a:r>
            <a:r>
              <a:rPr lang="en-US" altLang="ja-JP" sz="20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2000" b="1" dirty="0">
                <a:solidFill>
                  <a:srgbClr val="FF0000"/>
                </a:solidFill>
                <a:latin typeface="UD Digi Kyokasho NK-B" panose="02020700000000000000" pitchFamily="18" charset="-128"/>
                <a:ea typeface="UD Digi Kyokasho NK-B" panose="02020700000000000000" pitchFamily="18" charset="-128"/>
              </a:rPr>
              <a:t>利用者が家族の状況や要望に思い至らなかったり、利用者が家族に遠慮して利用者本人の要望を伝えないこともある</a:t>
            </a:r>
            <a:r>
              <a:rPr lang="ja-JP" altLang="en-US" sz="2000" b="1" dirty="0">
                <a:latin typeface="UD Digi Kyokasho NK-B" panose="02020700000000000000" pitchFamily="18" charset="-128"/>
                <a:ea typeface="UD Digi Kyokasho NK-B" panose="02020700000000000000" pitchFamily="18" charset="-128"/>
              </a:rPr>
              <a:t>ので、家族の仕事の状況とも調整できるように、注意して話を伺っています。</a:t>
            </a:r>
            <a:endParaRPr lang="en-US" altLang="ja-JP" sz="2000" b="1"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l"/>
            </a:pPr>
            <a:r>
              <a:rPr lang="ja-JP" altLang="en-US" sz="2000" b="1" dirty="0">
                <a:latin typeface="UD Digi Kyokasho NK-B" panose="02020700000000000000" pitchFamily="18" charset="-128"/>
                <a:ea typeface="UD Digi Kyokasho NK-B" panose="02020700000000000000" pitchFamily="18" charset="-128"/>
              </a:rPr>
              <a:t>利用者の要望と家族の仕事の状況、</a:t>
            </a:r>
            <a:r>
              <a:rPr lang="ja-JP" altLang="en-US" sz="2000" b="1" dirty="0">
                <a:solidFill>
                  <a:srgbClr val="FF0000"/>
                </a:solidFill>
                <a:latin typeface="UD Digi Kyokasho NK-B" panose="02020700000000000000" pitchFamily="18" charset="-128"/>
                <a:ea typeface="UD Digi Kyokasho NK-B" panose="02020700000000000000" pitchFamily="18" charset="-128"/>
              </a:rPr>
              <a:t>一方を重視しすぎることがないようなバランスが大事</a:t>
            </a:r>
            <a:r>
              <a:rPr lang="ja-JP" altLang="en-US" sz="2000" b="1" dirty="0">
                <a:latin typeface="UD Digi Kyokasho NK-B" panose="02020700000000000000" pitchFamily="18" charset="-128"/>
                <a:ea typeface="UD Digi Kyokasho NK-B" panose="02020700000000000000" pitchFamily="18" charset="-128"/>
              </a:rPr>
              <a:t>だと思います。</a:t>
            </a:r>
            <a:endParaRPr lang="en-US" altLang="ja-JP" sz="2000" dirty="0">
              <a:latin typeface="UD Digi Kyokasho NK-B" panose="02020700000000000000" pitchFamily="18" charset="-128"/>
              <a:ea typeface="UD Digi Kyokasho NK-B" panose="02020700000000000000" pitchFamily="18" charset="-128"/>
            </a:endParaRPr>
          </a:p>
        </p:txBody>
      </p:sp>
      <p:sp>
        <p:nvSpPr>
          <p:cNvPr id="17" name="吹き出し: 四角形 16">
            <a:extLst>
              <a:ext uri="{FF2B5EF4-FFF2-40B4-BE49-F238E27FC236}">
                <a16:creationId xmlns:a16="http://schemas.microsoft.com/office/drawing/2014/main" id="{898EC6D9-1857-4B8D-B693-BEB842B64A68}"/>
              </a:ext>
            </a:extLst>
          </p:cNvPr>
          <p:cNvSpPr/>
          <p:nvPr/>
        </p:nvSpPr>
        <p:spPr>
          <a:xfrm flipH="1">
            <a:off x="1073150" y="2420653"/>
            <a:ext cx="6952704" cy="1714009"/>
          </a:xfrm>
          <a:prstGeom prst="wedgeRectCallout">
            <a:avLst>
              <a:gd name="adj1" fmla="val -52993"/>
              <a:gd name="adj2" fmla="val -9438"/>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2-3.</a:t>
            </a:r>
            <a:r>
              <a:rPr lang="ja-JP" altLang="en-US" sz="2800" dirty="0">
                <a:latin typeface="UD Digi Kyokasho NK-B" panose="02020700000000000000" pitchFamily="18" charset="-128"/>
                <a:ea typeface="UD Digi Kyokasho NK-B" panose="02020700000000000000" pitchFamily="18" charset="-128"/>
              </a:rPr>
              <a:t>就労している家族に寄り添った</a:t>
            </a:r>
            <a:r>
              <a:rPr lang="ja-JP" altLang="en-US" sz="2800" dirty="0">
                <a:solidFill>
                  <a:schemeClr val="tx1"/>
                </a:solidFill>
                <a:latin typeface="UD Digi Kyokasho NK-B" panose="02020700000000000000" pitchFamily="18" charset="-128"/>
                <a:ea typeface="UD Digi Kyokasho NK-B" panose="02020700000000000000" pitchFamily="18" charset="-128"/>
              </a:rPr>
              <a:t>対応</a:t>
            </a:r>
            <a:r>
              <a:rPr lang="ja-JP" altLang="en-US" sz="2800" dirty="0">
                <a:latin typeface="UD Digi Kyokasho NK-B" panose="02020700000000000000" pitchFamily="18" charset="-128"/>
                <a:ea typeface="UD Digi Kyokasho NK-B" panose="02020700000000000000" pitchFamily="18" charset="-128"/>
              </a:rPr>
              <a:t>をする　具体例②</a:t>
            </a:r>
            <a:endParaRPr lang="ja-JP"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06B6BEB9-9182-4B16-A7E2-173371BB5E4E}"/>
              </a:ext>
            </a:extLst>
          </p:cNvPr>
          <p:cNvSpPr txBox="1"/>
          <p:nvPr/>
        </p:nvSpPr>
        <p:spPr>
          <a:xfrm>
            <a:off x="1073150" y="2420652"/>
            <a:ext cx="6952704" cy="1631216"/>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b="1" dirty="0">
                <a:latin typeface="UD Digi Kyokasho NK-B" panose="02020700000000000000" pitchFamily="18" charset="-128"/>
                <a:ea typeface="UD Digi Kyokasho NK-B" panose="02020700000000000000" pitchFamily="18" charset="-128"/>
              </a:rPr>
              <a:t>【</a:t>
            </a:r>
            <a:r>
              <a:rPr lang="ja-JP" altLang="en-US" sz="2000" b="1" dirty="0">
                <a:latin typeface="UD Digi Kyokasho NK-B" panose="02020700000000000000" pitchFamily="18" charset="-128"/>
                <a:ea typeface="UD Digi Kyokasho NK-B" panose="02020700000000000000" pitchFamily="18" charset="-128"/>
              </a:rPr>
              <a:t>家族の声</a:t>
            </a:r>
            <a:r>
              <a:rPr lang="en-US" altLang="ja-JP" sz="20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日中仕事に行かなければならないのに、母がデイの利用を嫌がったとき、</a:t>
            </a:r>
            <a:r>
              <a:rPr lang="ja-JP" altLang="en-US" sz="2000" dirty="0">
                <a:solidFill>
                  <a:srgbClr val="FF0000"/>
                </a:solidFill>
                <a:latin typeface="UD Digi Kyokasho NK-B" panose="02020700000000000000" pitchFamily="18" charset="-128"/>
                <a:ea typeface="UD Digi Kyokasho NK-B" panose="02020700000000000000" pitchFamily="18" charset="-128"/>
              </a:rPr>
              <a:t>母に対してデイに行った方が良い理由を納得できるよう丁寧に説明してくれて</a:t>
            </a:r>
            <a:r>
              <a:rPr lang="ja-JP" altLang="en-US" sz="2000" dirty="0">
                <a:latin typeface="UD Digi Kyokasho NK-B" panose="02020700000000000000" pitchFamily="18" charset="-128"/>
                <a:ea typeface="UD Digi Kyokasho NK-B" panose="02020700000000000000" pitchFamily="18" charset="-128"/>
              </a:rPr>
              <a:t>、母と自分両方のことを考えてくれていると感じました。</a:t>
            </a:r>
            <a:endParaRPr lang="en-US" altLang="ja-JP" sz="2000" dirty="0">
              <a:latin typeface="UD Digi Kyokasho NK-B" panose="02020700000000000000" pitchFamily="18" charset="-128"/>
              <a:ea typeface="UD Digi Kyokasho NK-B" panose="02020700000000000000" pitchFamily="18" charset="-128"/>
            </a:endParaRPr>
          </a:p>
        </p:txBody>
      </p:sp>
      <p:pic>
        <p:nvPicPr>
          <p:cNvPr id="7" name="図 6">
            <a:extLst>
              <a:ext uri="{FF2B5EF4-FFF2-40B4-BE49-F238E27FC236}">
                <a16:creationId xmlns:a16="http://schemas.microsoft.com/office/drawing/2014/main" id="{5C01719B-AA83-485E-AA2A-D850D0B64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532" y="2509711"/>
            <a:ext cx="1291468" cy="1440000"/>
          </a:xfrm>
          <a:prstGeom prst="rect">
            <a:avLst/>
          </a:prstGeom>
        </p:spPr>
      </p:pic>
      <p:sp>
        <p:nvSpPr>
          <p:cNvPr id="12" name="Rectangle 3">
            <a:extLst>
              <a:ext uri="{FF2B5EF4-FFF2-40B4-BE49-F238E27FC236}">
                <a16:creationId xmlns:a16="http://schemas.microsoft.com/office/drawing/2014/main" id="{1C8475A3-B452-46BA-BCDA-E68AF1FED31B}"/>
              </a:ext>
            </a:extLst>
          </p:cNvPr>
          <p:cNvSpPr txBox="1">
            <a:spLocks noChangeArrowheads="1"/>
          </p:cNvSpPr>
          <p:nvPr/>
        </p:nvSpPr>
        <p:spPr bwMode="auto">
          <a:xfrm>
            <a:off x="1073150" y="1268414"/>
            <a:ext cx="7715250" cy="868364"/>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FontTx/>
              <a:buNone/>
            </a:pPr>
            <a:r>
              <a:rPr lang="ja-JP" altLang="en-US" sz="2400" kern="0" dirty="0">
                <a:latin typeface="UD Digi Kyokasho NK-B" panose="02020700000000000000" pitchFamily="18" charset="-128"/>
                <a:ea typeface="UD Digi Kyokasho NK-B" panose="02020700000000000000" pitchFamily="18" charset="-128"/>
              </a:rPr>
              <a:t>利用者本人の要望と、家族からの要望との間でバランスをとった提案を行い、就労している家族に寄り添っている例</a:t>
            </a:r>
            <a:endParaRPr lang="en-US" altLang="ja-JP" sz="2400" kern="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646CE6DF-BF35-4156-84AF-0DCE46850907}"/>
              </a:ext>
            </a:extLst>
          </p:cNvPr>
          <p:cNvSpPr>
            <a:spLocks noGrp="1"/>
          </p:cNvSpPr>
          <p:nvPr>
            <p:ph type="sldNum" sz="quarter" idx="12"/>
          </p:nvPr>
        </p:nvSpPr>
        <p:spPr/>
        <p:txBody>
          <a:bodyPr/>
          <a:lstStyle/>
          <a:p>
            <a:fld id="{FE796E2C-70C8-4284-8429-28CFC884DB28}" type="slidenum">
              <a:rPr lang="en-US" altLang="ja-JP" smtClean="0"/>
              <a:pPr/>
              <a:t>47</a:t>
            </a:fld>
            <a:endParaRPr lang="en-US" altLang="ja-JP"/>
          </a:p>
        </p:txBody>
      </p:sp>
      <p:pic>
        <p:nvPicPr>
          <p:cNvPr id="13" name="図 12">
            <a:extLst>
              <a:ext uri="{FF2B5EF4-FFF2-40B4-BE49-F238E27FC236}">
                <a16:creationId xmlns:a16="http://schemas.microsoft.com/office/drawing/2014/main" id="{D1FF869E-233F-40C9-B3EE-4BCE1649F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0616" y="4659912"/>
            <a:ext cx="1291468" cy="1440000"/>
          </a:xfrm>
          <a:prstGeom prst="rect">
            <a:avLst/>
          </a:prstGeom>
        </p:spPr>
      </p:pic>
    </p:spTree>
    <p:extLst>
      <p:ext uri="{BB962C8B-B14F-4D97-AF65-F5344CB8AC3E}">
        <p14:creationId xmlns:p14="http://schemas.microsoft.com/office/powerpoint/2010/main" val="3251221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吹き出し: 四角形 15">
            <a:extLst>
              <a:ext uri="{FF2B5EF4-FFF2-40B4-BE49-F238E27FC236}">
                <a16:creationId xmlns:a16="http://schemas.microsoft.com/office/drawing/2014/main" id="{97BA0C2F-923D-4007-AD3C-C59DA529F07A}"/>
              </a:ext>
            </a:extLst>
          </p:cNvPr>
          <p:cNvSpPr/>
          <p:nvPr/>
        </p:nvSpPr>
        <p:spPr>
          <a:xfrm flipH="1">
            <a:off x="1835696" y="4384099"/>
            <a:ext cx="6952704" cy="1938991"/>
          </a:xfrm>
          <a:prstGeom prst="wedgeRectCallout">
            <a:avLst>
              <a:gd name="adj1" fmla="val 54935"/>
              <a:gd name="adj2" fmla="val -2664"/>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701A52E5-D449-4123-99F6-94C7B43A2D29}"/>
              </a:ext>
            </a:extLst>
          </p:cNvPr>
          <p:cNvSpPr txBox="1"/>
          <p:nvPr/>
        </p:nvSpPr>
        <p:spPr>
          <a:xfrm>
            <a:off x="1842744" y="4384098"/>
            <a:ext cx="6952704" cy="193899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b="1" dirty="0">
                <a:latin typeface="UD Digi Kyokasho NK-B" panose="02020700000000000000" pitchFamily="18" charset="-128"/>
                <a:ea typeface="UD Digi Kyokasho NK-B" panose="02020700000000000000" pitchFamily="18" charset="-128"/>
              </a:rPr>
              <a:t>【</a:t>
            </a:r>
            <a:r>
              <a:rPr lang="ja-JP" altLang="en-US" sz="2000" b="1" dirty="0">
                <a:latin typeface="UD Digi Kyokasho NK-B" panose="02020700000000000000" pitchFamily="18" charset="-128"/>
                <a:ea typeface="UD Digi Kyokasho NK-B" panose="02020700000000000000" pitchFamily="18" charset="-128"/>
              </a:rPr>
              <a:t>ケアマネジャーの対応例</a:t>
            </a:r>
            <a:r>
              <a:rPr lang="en-US" altLang="ja-JP" sz="20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働いている家族に対しては、「</a:t>
            </a:r>
            <a:r>
              <a:rPr lang="ja-JP" altLang="en-US" sz="2000" dirty="0">
                <a:solidFill>
                  <a:srgbClr val="FF0000"/>
                </a:solidFill>
                <a:latin typeface="UD Digi Kyokasho NK-B" panose="02020700000000000000" pitchFamily="18" charset="-128"/>
                <a:ea typeface="UD Digi Kyokasho NK-B" panose="02020700000000000000" pitchFamily="18" charset="-128"/>
              </a:rPr>
              <a:t>あなたの人生と親の人生は別なのだから、介護をきっかけに仕事を辞めることがないように</a:t>
            </a:r>
            <a:r>
              <a:rPr lang="ja-JP" altLang="en-US" sz="2000" dirty="0">
                <a:latin typeface="UD Digi Kyokasho NK-B" panose="02020700000000000000" pitchFamily="18" charset="-128"/>
                <a:ea typeface="UD Digi Kyokasho NK-B" panose="02020700000000000000" pitchFamily="18" charset="-128"/>
              </a:rPr>
              <a:t>」と伝えています。</a:t>
            </a:r>
            <a:endParaRPr lang="en-US" altLang="ja-JP" sz="20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特に遠距離介護の場合は、親の様子がわからず不安を感じられる場合も多いため、</a:t>
            </a:r>
            <a:r>
              <a:rPr lang="ja-JP" altLang="en-US" sz="2000" dirty="0">
                <a:solidFill>
                  <a:srgbClr val="FF0000"/>
                </a:solidFill>
                <a:latin typeface="UD Digi Kyokasho NK-B" panose="02020700000000000000" pitchFamily="18" charset="-128"/>
                <a:ea typeface="UD Digi Kyokasho NK-B" panose="02020700000000000000" pitchFamily="18" charset="-128"/>
              </a:rPr>
              <a:t>こまめに状況をお伝えしています</a:t>
            </a:r>
            <a:r>
              <a:rPr lang="ja-JP" altLang="en-US" sz="2000" dirty="0">
                <a:latin typeface="UD Digi Kyokasho NK-B" panose="02020700000000000000" pitchFamily="18" charset="-128"/>
                <a:ea typeface="UD Digi Kyokasho NK-B" panose="02020700000000000000" pitchFamily="18" charset="-128"/>
              </a:rPr>
              <a:t>。</a:t>
            </a:r>
            <a:endParaRPr lang="en-US" altLang="ja-JP" sz="2000" dirty="0">
              <a:latin typeface="UD Digi Kyokasho NK-B" panose="02020700000000000000" pitchFamily="18" charset="-128"/>
              <a:ea typeface="UD Digi Kyokasho NK-B" panose="02020700000000000000" pitchFamily="18" charset="-128"/>
            </a:endParaRPr>
          </a:p>
        </p:txBody>
      </p:sp>
      <p:sp>
        <p:nvSpPr>
          <p:cNvPr id="17" name="吹き出し: 四角形 16">
            <a:extLst>
              <a:ext uri="{FF2B5EF4-FFF2-40B4-BE49-F238E27FC236}">
                <a16:creationId xmlns:a16="http://schemas.microsoft.com/office/drawing/2014/main" id="{898EC6D9-1857-4B8D-B693-BEB842B64A68}"/>
              </a:ext>
            </a:extLst>
          </p:cNvPr>
          <p:cNvSpPr/>
          <p:nvPr/>
        </p:nvSpPr>
        <p:spPr>
          <a:xfrm flipH="1">
            <a:off x="1073150" y="2419298"/>
            <a:ext cx="6952704" cy="1714009"/>
          </a:xfrm>
          <a:prstGeom prst="wedgeRectCallout">
            <a:avLst>
              <a:gd name="adj1" fmla="val -52993"/>
              <a:gd name="adj2" fmla="val -9438"/>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2-3.</a:t>
            </a:r>
            <a:r>
              <a:rPr lang="ja-JP" altLang="en-US" sz="2800" dirty="0">
                <a:latin typeface="UD Digi Kyokasho NK-B" panose="02020700000000000000" pitchFamily="18" charset="-128"/>
                <a:ea typeface="UD Digi Kyokasho NK-B" panose="02020700000000000000" pitchFamily="18" charset="-128"/>
              </a:rPr>
              <a:t>就労している家族に寄り添った接し方をする　具体例③</a:t>
            </a:r>
            <a:endParaRPr lang="ja-JP"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06B6BEB9-9182-4B16-A7E2-173371BB5E4E}"/>
              </a:ext>
            </a:extLst>
          </p:cNvPr>
          <p:cNvSpPr txBox="1"/>
          <p:nvPr/>
        </p:nvSpPr>
        <p:spPr>
          <a:xfrm>
            <a:off x="1073150" y="2420652"/>
            <a:ext cx="6952704" cy="1631216"/>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b="1" dirty="0">
                <a:latin typeface="UD Digi Kyokasho NK-B" panose="02020700000000000000" pitchFamily="18" charset="-128"/>
                <a:ea typeface="UD Digi Kyokasho NK-B" panose="02020700000000000000" pitchFamily="18" charset="-128"/>
              </a:rPr>
              <a:t>【</a:t>
            </a:r>
            <a:r>
              <a:rPr lang="ja-JP" altLang="en-US" sz="2000" b="1" dirty="0">
                <a:latin typeface="UD Digi Kyokasho NK-B" panose="02020700000000000000" pitchFamily="18" charset="-128"/>
                <a:ea typeface="UD Digi Kyokasho NK-B" panose="02020700000000000000" pitchFamily="18" charset="-128"/>
              </a:rPr>
              <a:t>家族の声</a:t>
            </a:r>
            <a:r>
              <a:rPr lang="en-US" altLang="ja-JP" sz="20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一人っ子で、両親を遠距離介護しています。働いているため、頻繁に帰省することができず不安でしたが、ケアマネジャーから「</a:t>
            </a:r>
            <a:r>
              <a:rPr lang="ja-JP" altLang="en-US" sz="2000" dirty="0">
                <a:solidFill>
                  <a:srgbClr val="FF0000"/>
                </a:solidFill>
                <a:latin typeface="UD Digi Kyokasho NK-B" panose="02020700000000000000" pitchFamily="18" charset="-128"/>
                <a:ea typeface="UD Digi Kyokasho NK-B" panose="02020700000000000000" pitchFamily="18" charset="-128"/>
              </a:rPr>
              <a:t>専門家として、ご家族のことにも相談に乗りますよ</a:t>
            </a:r>
            <a:r>
              <a:rPr lang="ja-JP" altLang="en-US" sz="2000" dirty="0">
                <a:latin typeface="UD Digi Kyokasho NK-B" panose="02020700000000000000" pitchFamily="18" charset="-128"/>
                <a:ea typeface="UD Digi Kyokasho NK-B" panose="02020700000000000000" pitchFamily="18" charset="-128"/>
              </a:rPr>
              <a:t>」と声をかけてもらえて、とても嬉しく、心強かったです。</a:t>
            </a:r>
            <a:endParaRPr lang="en-US" altLang="ja-JP" sz="2000" dirty="0">
              <a:latin typeface="UD Digi Kyokasho NK-B" panose="02020700000000000000" pitchFamily="18" charset="-128"/>
              <a:ea typeface="UD Digi Kyokasho NK-B" panose="02020700000000000000" pitchFamily="18" charset="-128"/>
            </a:endParaRPr>
          </a:p>
        </p:txBody>
      </p:sp>
      <p:pic>
        <p:nvPicPr>
          <p:cNvPr id="15" name="図 14">
            <a:extLst>
              <a:ext uri="{FF2B5EF4-FFF2-40B4-BE49-F238E27FC236}">
                <a16:creationId xmlns:a16="http://schemas.microsoft.com/office/drawing/2014/main" id="{7D20CB05-E0D4-495A-A902-4B0BCCE07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0616" y="4658109"/>
            <a:ext cx="1345995" cy="1440000"/>
          </a:xfrm>
          <a:prstGeom prst="rect">
            <a:avLst/>
          </a:prstGeom>
        </p:spPr>
      </p:pic>
      <p:sp>
        <p:nvSpPr>
          <p:cNvPr id="19" name="Rectangle 3">
            <a:extLst>
              <a:ext uri="{FF2B5EF4-FFF2-40B4-BE49-F238E27FC236}">
                <a16:creationId xmlns:a16="http://schemas.microsoft.com/office/drawing/2014/main" id="{95601248-AC10-4251-9197-8F52D1A61BCA}"/>
              </a:ext>
            </a:extLst>
          </p:cNvPr>
          <p:cNvSpPr txBox="1">
            <a:spLocks noChangeArrowheads="1"/>
          </p:cNvSpPr>
          <p:nvPr/>
        </p:nvSpPr>
        <p:spPr bwMode="auto">
          <a:xfrm>
            <a:off x="1073150" y="1268414"/>
            <a:ext cx="7715250" cy="868364"/>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FontTx/>
              <a:buNone/>
            </a:pPr>
            <a:r>
              <a:rPr lang="ja-JP" altLang="en-US" sz="2400" kern="0" dirty="0">
                <a:latin typeface="UD Digi Kyokasho NK-B" panose="02020700000000000000" pitchFamily="18" charset="-128"/>
                <a:ea typeface="UD Digi Kyokasho NK-B" panose="02020700000000000000" pitchFamily="18" charset="-128"/>
              </a:rPr>
              <a:t>日常的なやり取りの中で、就労している家族を勇気づけたり、安心させたりすることで、家族に寄り添っている例</a:t>
            </a:r>
            <a:endParaRPr lang="en-US" altLang="ja-JP" sz="2400" kern="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68009F82-9285-43B9-9AB8-9478F9E80810}"/>
              </a:ext>
            </a:extLst>
          </p:cNvPr>
          <p:cNvSpPr>
            <a:spLocks noGrp="1"/>
          </p:cNvSpPr>
          <p:nvPr>
            <p:ph type="sldNum" sz="quarter" idx="12"/>
          </p:nvPr>
        </p:nvSpPr>
        <p:spPr/>
        <p:txBody>
          <a:bodyPr/>
          <a:lstStyle/>
          <a:p>
            <a:fld id="{FE796E2C-70C8-4284-8429-28CFC884DB28}" type="slidenum">
              <a:rPr lang="en-US" altLang="ja-JP" smtClean="0"/>
              <a:pPr/>
              <a:t>48</a:t>
            </a:fld>
            <a:endParaRPr lang="en-US" altLang="ja-JP"/>
          </a:p>
        </p:txBody>
      </p:sp>
      <p:pic>
        <p:nvPicPr>
          <p:cNvPr id="12" name="図 11">
            <a:extLst>
              <a:ext uri="{FF2B5EF4-FFF2-40B4-BE49-F238E27FC236}">
                <a16:creationId xmlns:a16="http://schemas.microsoft.com/office/drawing/2014/main" id="{37CEDC7F-CDCE-4926-8644-3C0E73551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532" y="2510159"/>
            <a:ext cx="1345995" cy="1440000"/>
          </a:xfrm>
          <a:prstGeom prst="rect">
            <a:avLst/>
          </a:prstGeom>
        </p:spPr>
      </p:pic>
    </p:spTree>
    <p:extLst>
      <p:ext uri="{BB962C8B-B14F-4D97-AF65-F5344CB8AC3E}">
        <p14:creationId xmlns:p14="http://schemas.microsoft.com/office/powerpoint/2010/main" val="1964772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en-US" sz="3200" dirty="0">
                <a:latin typeface="UD Digi Kyokasho NK-B" panose="02020700000000000000" pitchFamily="18" charset="-128"/>
                <a:ea typeface="UD Digi Kyokasho NK-B" panose="02020700000000000000" pitchFamily="18" charset="-128"/>
              </a:rPr>
              <a:t>３</a:t>
            </a:r>
            <a:r>
              <a:rPr lang="en-US" altLang="ja-JP" sz="3200" dirty="0">
                <a:latin typeface="UD Digi Kyokasho NK-B" panose="02020700000000000000" pitchFamily="18" charset="-128"/>
                <a:ea typeface="UD Digi Kyokasho NK-B" panose="02020700000000000000" pitchFamily="18" charset="-128"/>
              </a:rPr>
              <a:t>.</a:t>
            </a:r>
            <a:r>
              <a:rPr lang="ja-JP" altLang="en-US" sz="3200" dirty="0">
                <a:latin typeface="UD Digi Kyokasho NK-B" panose="02020700000000000000" pitchFamily="18" charset="-128"/>
                <a:ea typeface="UD Digi Kyokasho NK-B" panose="02020700000000000000" pitchFamily="18" charset="-128"/>
              </a:rPr>
              <a:t>介護保険制度と両立支援制度、</a:t>
            </a:r>
            <a:br>
              <a:rPr lang="en-US" altLang="ja-JP" sz="3200" dirty="0">
                <a:latin typeface="UD Digi Kyokasho NK-B" panose="02020700000000000000" pitchFamily="18" charset="-128"/>
                <a:ea typeface="UD Digi Kyokasho NK-B" panose="02020700000000000000" pitchFamily="18" charset="-128"/>
              </a:rPr>
            </a:br>
            <a:r>
              <a:rPr lang="ja-JP" altLang="en-US" sz="3200" dirty="0">
                <a:latin typeface="UD Digi Kyokasho NK-B" panose="02020700000000000000" pitchFamily="18" charset="-128"/>
                <a:ea typeface="UD Digi Kyokasho NK-B" panose="02020700000000000000" pitchFamily="18" charset="-128"/>
              </a:rPr>
              <a:t>その他地域資源等の効果的な組み合わせ</a:t>
            </a:r>
            <a:endParaRPr lang="ja-JP" altLang="ja-JP" sz="32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p:txBody>
          <a:bodyPr/>
          <a:lstStyle/>
          <a:p>
            <a:pPr marL="0" indent="0">
              <a:buNone/>
            </a:pPr>
            <a:r>
              <a:rPr lang="ja-JP" altLang="en-US" sz="2800" dirty="0">
                <a:latin typeface="UD Digi Kyokasho NK-B" panose="02020700000000000000" pitchFamily="18" charset="-128"/>
                <a:ea typeface="UD Digi Kyokasho NK-B" panose="02020700000000000000" pitchFamily="18" charset="-128"/>
              </a:rPr>
              <a:t>要点</a:t>
            </a:r>
          </a:p>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介護保険制度と両立支援制度、その他地域資源等の</a:t>
            </a:r>
            <a:r>
              <a:rPr lang="ja-JP" altLang="en-US" sz="2800" dirty="0">
                <a:solidFill>
                  <a:srgbClr val="FF0000"/>
                </a:solidFill>
                <a:latin typeface="UD Digi Kyokasho NK-B" panose="02020700000000000000" pitchFamily="18" charset="-128"/>
                <a:ea typeface="UD Digi Kyokasho NK-B" panose="02020700000000000000" pitchFamily="18" charset="-128"/>
              </a:rPr>
              <a:t>効果的な組み合わせ</a:t>
            </a:r>
            <a:r>
              <a:rPr lang="ja-JP" altLang="en-US" sz="2800" dirty="0">
                <a:latin typeface="UD Digi Kyokasho NK-B" panose="02020700000000000000" pitchFamily="18" charset="-128"/>
                <a:ea typeface="UD Digi Kyokasho NK-B" panose="02020700000000000000" pitchFamily="18" charset="-128"/>
              </a:rPr>
              <a:t>を学ぶ。</a:t>
            </a:r>
            <a:endParaRPr lang="en-US"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BD6366A1-54EC-45B2-A4D8-4334E235845C}"/>
              </a:ext>
            </a:extLst>
          </p:cNvPr>
          <p:cNvSpPr>
            <a:spLocks noGrp="1"/>
          </p:cNvSpPr>
          <p:nvPr>
            <p:ph type="sldNum" sz="quarter" idx="12"/>
          </p:nvPr>
        </p:nvSpPr>
        <p:spPr/>
        <p:txBody>
          <a:bodyPr/>
          <a:lstStyle/>
          <a:p>
            <a:fld id="{FE796E2C-70C8-4284-8429-28CFC884DB28}" type="slidenum">
              <a:rPr lang="en-US" altLang="ja-JP" smtClean="0"/>
              <a:pPr/>
              <a:t>49</a:t>
            </a:fld>
            <a:endParaRPr lang="en-US" altLang="ja-JP"/>
          </a:p>
        </p:txBody>
      </p:sp>
    </p:spTree>
    <p:extLst>
      <p:ext uri="{BB962C8B-B14F-4D97-AF65-F5344CB8AC3E}">
        <p14:creationId xmlns:p14="http://schemas.microsoft.com/office/powerpoint/2010/main" val="2751943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1-1. </a:t>
            </a:r>
            <a:r>
              <a:rPr lang="ja-JP" altLang="en-US" sz="2800" dirty="0">
                <a:latin typeface="UD Digi Kyokasho NK-B" panose="02020700000000000000" pitchFamily="18" charset="-128"/>
                <a:ea typeface="UD Digi Kyokasho NK-B" panose="02020700000000000000" pitchFamily="18" charset="-128"/>
              </a:rPr>
              <a:t>介護しながら働いている人の増加</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715250"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要介護者（要支援者）数は年々増加し、</a:t>
            </a:r>
            <a:r>
              <a:rPr lang="ja-JP" altLang="en-US" sz="2800" u="sng" dirty="0">
                <a:latin typeface="UD Digi Kyokasho NK-B" panose="02020700000000000000" pitchFamily="18" charset="-128"/>
                <a:ea typeface="UD Digi Kyokasho NK-B" panose="02020700000000000000" pitchFamily="18" charset="-128"/>
              </a:rPr>
              <a:t>令和２年３月末現在</a:t>
            </a:r>
            <a:r>
              <a:rPr lang="en-US" altLang="ja-JP" sz="2800" u="sng" dirty="0">
                <a:latin typeface="UD Digi Kyokasho NK-B" panose="02020700000000000000" pitchFamily="18" charset="-128"/>
                <a:ea typeface="UD Digi Kyokasho NK-B" panose="02020700000000000000" pitchFamily="18" charset="-128"/>
              </a:rPr>
              <a:t>6</a:t>
            </a:r>
            <a:r>
              <a:rPr lang="ja-JP" altLang="en-US" sz="2800" u="sng" dirty="0">
                <a:latin typeface="UD Digi Kyokasho NK-B" panose="02020700000000000000" pitchFamily="18" charset="-128"/>
                <a:ea typeface="UD Digi Kyokasho NK-B" panose="02020700000000000000" pitchFamily="18" charset="-128"/>
              </a:rPr>
              <a:t>６８万人（</a:t>
            </a:r>
            <a:r>
              <a:rPr lang="en-US" altLang="ja-JP" sz="2800" u="sng" dirty="0">
                <a:latin typeface="UD Digi Kyokasho NK-B" panose="02020700000000000000" pitchFamily="18" charset="-128"/>
                <a:ea typeface="UD Digi Kyokasho NK-B" panose="02020700000000000000" pitchFamily="18" charset="-128"/>
              </a:rPr>
              <a:t>H12</a:t>
            </a:r>
            <a:r>
              <a:rPr lang="ja-JP" altLang="en-US" sz="2800" u="sng" dirty="0">
                <a:latin typeface="UD Digi Kyokasho NK-B" panose="02020700000000000000" pitchFamily="18" charset="-128"/>
                <a:ea typeface="UD Digi Kyokasho NK-B" panose="02020700000000000000" pitchFamily="18" charset="-128"/>
              </a:rPr>
              <a:t>年度の</a:t>
            </a:r>
            <a:r>
              <a:rPr lang="en-US" altLang="ja-JP" sz="2800" u="sng" dirty="0">
                <a:latin typeface="UD Digi Kyokasho NK-B" panose="02020700000000000000" pitchFamily="18" charset="-128"/>
                <a:ea typeface="UD Digi Kyokasho NK-B" panose="02020700000000000000" pitchFamily="18" charset="-128"/>
              </a:rPr>
              <a:t>2.6</a:t>
            </a:r>
            <a:r>
              <a:rPr lang="ja-JP" altLang="en-US" sz="2800" u="sng" dirty="0">
                <a:latin typeface="UD Digi Kyokasho NK-B" panose="02020700000000000000" pitchFamily="18" charset="-128"/>
                <a:ea typeface="UD Digi Kyokasho NK-B" panose="02020700000000000000" pitchFamily="18" charset="-128"/>
              </a:rPr>
              <a:t>倍）</a:t>
            </a: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p:txBody>
      </p:sp>
      <p:sp>
        <p:nvSpPr>
          <p:cNvPr id="3" name="正方形/長方形 2">
            <a:extLst>
              <a:ext uri="{FF2B5EF4-FFF2-40B4-BE49-F238E27FC236}">
                <a16:creationId xmlns:a16="http://schemas.microsoft.com/office/drawing/2014/main" id="{0AFD3BC1-B450-45C1-A777-6349B2E45061}"/>
              </a:ext>
            </a:extLst>
          </p:cNvPr>
          <p:cNvSpPr/>
          <p:nvPr/>
        </p:nvSpPr>
        <p:spPr>
          <a:xfrm>
            <a:off x="2051720" y="2132856"/>
            <a:ext cx="5754913"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1</a:t>
            </a:r>
            <a:r>
              <a:rPr lang="ja-JP" altLang="en-US" dirty="0">
                <a:solidFill>
                  <a:sysClr val="windowText" lastClr="000000"/>
                </a:solidFill>
              </a:rPr>
              <a:t>　</a:t>
            </a:r>
            <a:r>
              <a:rPr lang="zh-TW" altLang="en-US" dirty="0">
                <a:solidFill>
                  <a:sysClr val="windowText" lastClr="000000"/>
                </a:solidFill>
              </a:rPr>
              <a:t>要介護（要支援）認定者数</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2531120"/>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8F725472-4CBA-4B18-AB43-2A6F4B889F65}"/>
              </a:ext>
            </a:extLst>
          </p:cNvPr>
          <p:cNvSpPr>
            <a:spLocks noGrp="1"/>
          </p:cNvSpPr>
          <p:nvPr>
            <p:ph type="sldNum" sz="quarter" idx="12"/>
          </p:nvPr>
        </p:nvSpPr>
        <p:spPr/>
        <p:txBody>
          <a:bodyPr/>
          <a:lstStyle/>
          <a:p>
            <a:fld id="{FE796E2C-70C8-4284-8429-28CFC884DB28}" type="slidenum">
              <a:rPr lang="en-US" altLang="ja-JP" smtClean="0"/>
              <a:pPr/>
              <a:t>5</a:t>
            </a:fld>
            <a:endParaRPr lang="en-US" altLang="ja-JP"/>
          </a:p>
        </p:txBody>
      </p:sp>
      <p:pic>
        <p:nvPicPr>
          <p:cNvPr id="8" name="図 7">
            <a:extLst>
              <a:ext uri="{FF2B5EF4-FFF2-40B4-BE49-F238E27FC236}">
                <a16:creationId xmlns:a16="http://schemas.microsoft.com/office/drawing/2014/main" id="{EF43B831-BF5E-4211-BAB1-E78A0E9617FF}"/>
              </a:ext>
            </a:extLst>
          </p:cNvPr>
          <p:cNvPicPr>
            <a:picLocks noChangeAspect="1"/>
          </p:cNvPicPr>
          <p:nvPr/>
        </p:nvPicPr>
        <p:blipFill>
          <a:blip r:embed="rId3"/>
          <a:stretch>
            <a:fillRect/>
          </a:stretch>
        </p:blipFill>
        <p:spPr>
          <a:xfrm>
            <a:off x="1201957" y="2548013"/>
            <a:ext cx="6868893" cy="3915850"/>
          </a:xfrm>
          <a:prstGeom prst="rect">
            <a:avLst/>
          </a:prstGeom>
        </p:spPr>
      </p:pic>
      <p:sp>
        <p:nvSpPr>
          <p:cNvPr id="6" name="テキスト ボックス 5">
            <a:extLst>
              <a:ext uri="{FF2B5EF4-FFF2-40B4-BE49-F238E27FC236}">
                <a16:creationId xmlns:a16="http://schemas.microsoft.com/office/drawing/2014/main" id="{8B11A0B0-655D-4A09-8D58-A57AB0632E9A}"/>
              </a:ext>
            </a:extLst>
          </p:cNvPr>
          <p:cNvSpPr txBox="1"/>
          <p:nvPr/>
        </p:nvSpPr>
        <p:spPr>
          <a:xfrm>
            <a:off x="6615549" y="6008007"/>
            <a:ext cx="2382168" cy="415498"/>
          </a:xfrm>
          <a:prstGeom prst="rect">
            <a:avLst/>
          </a:prstGeom>
          <a:noFill/>
        </p:spPr>
        <p:txBody>
          <a:bodyPr wrap="square" rtlCol="0">
            <a:spAutoFit/>
          </a:bodyPr>
          <a:lstStyle/>
          <a:p>
            <a:r>
              <a:rPr kumimoji="1" lang="ja-JP" altLang="en-US" sz="1050" dirty="0"/>
              <a:t>（出所）厚生労働省「令和元</a:t>
            </a:r>
            <a:r>
              <a:rPr lang="zh-TW" altLang="en-US" sz="1050" dirty="0"/>
              <a:t>年度　介護保険事業状況報告（年報）</a:t>
            </a:r>
            <a:r>
              <a:rPr kumimoji="1" lang="ja-JP" altLang="en-US" sz="1050" dirty="0"/>
              <a:t>」</a:t>
            </a:r>
          </a:p>
        </p:txBody>
      </p:sp>
    </p:spTree>
    <p:extLst>
      <p:ext uri="{BB962C8B-B14F-4D97-AF65-F5344CB8AC3E}">
        <p14:creationId xmlns:p14="http://schemas.microsoft.com/office/powerpoint/2010/main" val="2190268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01142" y="222250"/>
            <a:ext cx="7819330" cy="868363"/>
          </a:xfrm>
        </p:spPr>
        <p:txBody>
          <a:bodyPr/>
          <a:lstStyle/>
          <a:p>
            <a:r>
              <a:rPr lang="en-US" altLang="ja-JP" sz="2800" dirty="0">
                <a:latin typeface="UD Digi Kyokasho NK-B" panose="02020700000000000000" pitchFamily="18" charset="-128"/>
                <a:ea typeface="UD Digi Kyokasho NK-B" panose="02020700000000000000" pitchFamily="18" charset="-128"/>
              </a:rPr>
              <a:t>3.</a:t>
            </a:r>
            <a:r>
              <a:rPr lang="ja-JP" altLang="en-US" sz="2800" dirty="0">
                <a:latin typeface="UD Digi Kyokasho NK-B" panose="02020700000000000000" pitchFamily="18" charset="-128"/>
                <a:ea typeface="UD Digi Kyokasho NK-B" panose="02020700000000000000" pitchFamily="18" charset="-128"/>
              </a:rPr>
              <a:t>介護保険制度と両立支援制度、その他地域資源等の効果的な組み合わせ</a:t>
            </a:r>
            <a:endParaRPr lang="ja-JP" altLang="ja-JP" sz="2800" dirty="0">
              <a:latin typeface="UD Digi Kyokasho NK-B" panose="02020700000000000000" pitchFamily="18" charset="-128"/>
              <a:ea typeface="UD Digi Kyokasho NK-B" panose="02020700000000000000" pitchFamily="18" charset="-128"/>
            </a:endParaRPr>
          </a:p>
        </p:txBody>
      </p:sp>
      <p:sp>
        <p:nvSpPr>
          <p:cNvPr id="11" name="Rectangle 3">
            <a:extLst>
              <a:ext uri="{FF2B5EF4-FFF2-40B4-BE49-F238E27FC236}">
                <a16:creationId xmlns:a16="http://schemas.microsoft.com/office/drawing/2014/main" id="{58EE146F-BE28-43FC-B5A6-D80DFF97EFB5}"/>
              </a:ext>
            </a:extLst>
          </p:cNvPr>
          <p:cNvSpPr txBox="1">
            <a:spLocks noChangeArrowheads="1"/>
          </p:cNvSpPr>
          <p:nvPr/>
        </p:nvSpPr>
        <p:spPr bwMode="auto">
          <a:xfrm>
            <a:off x="1073150" y="1268413"/>
            <a:ext cx="7715250" cy="446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l"/>
            </a:pPr>
            <a:r>
              <a:rPr lang="ja-JP" altLang="en-US" sz="2800" kern="0" dirty="0">
                <a:latin typeface="UD Digi Kyokasho NK-B" panose="02020700000000000000" pitchFamily="18" charset="-128"/>
                <a:ea typeface="UD Digi Kyokasho NK-B" panose="02020700000000000000" pitchFamily="18" charset="-128"/>
              </a:rPr>
              <a:t>利用者本人、家族、介護サービス事業所、その他地域資源の関係者</a:t>
            </a:r>
            <a:r>
              <a:rPr lang="ja-JP" altLang="en-US" sz="2800" kern="0" dirty="0">
                <a:solidFill>
                  <a:srgbClr val="FF0000"/>
                </a:solidFill>
                <a:latin typeface="UD Digi Kyokasho NK-B" panose="02020700000000000000" pitchFamily="18" charset="-128"/>
                <a:ea typeface="UD Digi Kyokasho NK-B" panose="02020700000000000000" pitchFamily="18" charset="-128"/>
              </a:rPr>
              <a:t>それぞれの得意・不得意を</a:t>
            </a:r>
            <a:br>
              <a:rPr lang="en-US" altLang="ja-JP" sz="2800" kern="0" dirty="0">
                <a:solidFill>
                  <a:srgbClr val="FF0000"/>
                </a:solidFill>
                <a:latin typeface="UD Digi Kyokasho NK-B" panose="02020700000000000000" pitchFamily="18" charset="-128"/>
                <a:ea typeface="UD Digi Kyokasho NK-B" panose="02020700000000000000" pitchFamily="18" charset="-128"/>
              </a:rPr>
            </a:br>
            <a:r>
              <a:rPr lang="ja-JP" altLang="en-US" sz="2800" kern="0" dirty="0">
                <a:solidFill>
                  <a:srgbClr val="FF0000"/>
                </a:solidFill>
                <a:latin typeface="UD Digi Kyokasho NK-B" panose="02020700000000000000" pitchFamily="18" charset="-128"/>
                <a:ea typeface="UD Digi Kyokasho NK-B" panose="02020700000000000000" pitchFamily="18" charset="-128"/>
              </a:rPr>
              <a:t>把握</a:t>
            </a:r>
            <a:r>
              <a:rPr lang="ja-JP" altLang="en-US" sz="2800" kern="0" dirty="0">
                <a:latin typeface="UD Digi Kyokasho NK-B" panose="02020700000000000000" pitchFamily="18" charset="-128"/>
                <a:ea typeface="UD Digi Kyokasho NK-B" panose="02020700000000000000" pitchFamily="18" charset="-128"/>
              </a:rPr>
              <a:t>し、うまく回るよう管理・運営する。</a:t>
            </a:r>
            <a:endParaRPr lang="en-US" altLang="ja-JP" sz="2800" kern="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kern="0" dirty="0">
                <a:latin typeface="UD Digi Kyokasho NK-B" panose="02020700000000000000" pitchFamily="18" charset="-128"/>
                <a:ea typeface="UD Digi Kyokasho NK-B" panose="02020700000000000000" pitchFamily="18" charset="-128"/>
              </a:rPr>
              <a:t>利用者本人と家族それぞれの１週間の</a:t>
            </a:r>
            <a:br>
              <a:rPr lang="en-US" altLang="ja-JP" sz="2800" kern="0" dirty="0">
                <a:latin typeface="UD Digi Kyokasho NK-B" panose="02020700000000000000" pitchFamily="18" charset="-128"/>
                <a:ea typeface="UD Digi Kyokasho NK-B" panose="02020700000000000000" pitchFamily="18" charset="-128"/>
              </a:rPr>
            </a:br>
            <a:r>
              <a:rPr lang="ja-JP" altLang="en-US" sz="2800" kern="0" dirty="0">
                <a:latin typeface="UD Digi Kyokasho NK-B" panose="02020700000000000000" pitchFamily="18" charset="-128"/>
                <a:ea typeface="UD Digi Kyokasho NK-B" panose="02020700000000000000" pitchFamily="18" charset="-128"/>
              </a:rPr>
              <a:t>スケジュールを並べて</a:t>
            </a:r>
            <a:r>
              <a:rPr lang="ja-JP" altLang="en-US" sz="2800" kern="0" dirty="0">
                <a:solidFill>
                  <a:srgbClr val="FF0000"/>
                </a:solidFill>
                <a:latin typeface="UD Digi Kyokasho NK-B" panose="02020700000000000000" pitchFamily="18" charset="-128"/>
                <a:ea typeface="UD Digi Kyokasho NK-B" panose="02020700000000000000" pitchFamily="18" charset="-128"/>
              </a:rPr>
              <a:t>「見える化」する</a:t>
            </a:r>
            <a:r>
              <a:rPr lang="ja-JP" altLang="en-US" sz="2800" kern="0" dirty="0">
                <a:latin typeface="UD Digi Kyokasho NK-B" panose="02020700000000000000" pitchFamily="18" charset="-128"/>
                <a:ea typeface="UD Digi Kyokasho NK-B" panose="02020700000000000000" pitchFamily="18" charset="-128"/>
              </a:rPr>
              <a:t>。</a:t>
            </a:r>
            <a:endParaRPr lang="en-US" altLang="ja-JP" sz="2800" kern="0" dirty="0">
              <a:latin typeface="UD Digi Kyokasho NK-B" panose="02020700000000000000" pitchFamily="18" charset="-128"/>
              <a:ea typeface="UD Digi Kyokasho NK-B" panose="02020700000000000000" pitchFamily="18" charset="-128"/>
            </a:endParaRPr>
          </a:p>
          <a:p>
            <a:pPr lvl="1">
              <a:buFont typeface="Wingdings" panose="05000000000000000000" pitchFamily="2" charset="2"/>
              <a:buChar char="l"/>
            </a:pPr>
            <a:r>
              <a:rPr lang="ja-JP" altLang="en-US" sz="2400" kern="0" dirty="0">
                <a:solidFill>
                  <a:srgbClr val="FF0000"/>
                </a:solidFill>
                <a:latin typeface="UD Digi Kyokasho NK-B" panose="02020700000000000000" pitchFamily="18" charset="-128"/>
                <a:ea typeface="UD Digi Kyokasho NK-B" panose="02020700000000000000" pitchFamily="18" charset="-128"/>
              </a:rPr>
              <a:t>在宅勤務の時間は仕事の時間</a:t>
            </a:r>
            <a:r>
              <a:rPr lang="ja-JP" altLang="en-US" sz="2400" kern="0" dirty="0">
                <a:latin typeface="UD Digi Kyokasho NK-B" panose="02020700000000000000" pitchFamily="18" charset="-128"/>
                <a:ea typeface="UD Digi Kyokasho NK-B" panose="02020700000000000000" pitchFamily="18" charset="-128"/>
              </a:rPr>
              <a:t>であることを認識する</a:t>
            </a:r>
            <a:endParaRPr lang="en-US" altLang="ja-JP" sz="2400" kern="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2800" kern="0" dirty="0">
                <a:latin typeface="UD Digi Kyokasho NK-B" panose="02020700000000000000" pitchFamily="18" charset="-128"/>
                <a:ea typeface="UD Digi Kyokasho NK-B" panose="02020700000000000000" pitchFamily="18" charset="-128"/>
              </a:rPr>
              <a:t>本格的な両立支援を行うためには、</a:t>
            </a:r>
            <a:r>
              <a:rPr lang="ja-JP" altLang="en-US" sz="2800" kern="0" dirty="0">
                <a:solidFill>
                  <a:srgbClr val="FF0000"/>
                </a:solidFill>
                <a:latin typeface="UD Digi Kyokasho NK-B" panose="02020700000000000000" pitchFamily="18" charset="-128"/>
                <a:ea typeface="UD Digi Kyokasho NK-B" panose="02020700000000000000" pitchFamily="18" charset="-128"/>
              </a:rPr>
              <a:t>さらなる知識の習得が必要。</a:t>
            </a:r>
            <a:endParaRPr lang="en-US" altLang="ja-JP" sz="2800" kern="0" dirty="0">
              <a:solidFill>
                <a:srgbClr val="FF0000"/>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endParaRPr lang="en-US" altLang="ja-JP" sz="2800" kern="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endParaRPr lang="en-US" altLang="ja-JP" sz="2800" kern="0" dirty="0">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endParaRPr lang="en-US" altLang="ja-JP" sz="2800" kern="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10427D37-CAB0-4375-B5DE-2B6C5C01EF2E}"/>
              </a:ext>
            </a:extLst>
          </p:cNvPr>
          <p:cNvSpPr>
            <a:spLocks noGrp="1"/>
          </p:cNvSpPr>
          <p:nvPr>
            <p:ph type="sldNum" sz="quarter" idx="12"/>
          </p:nvPr>
        </p:nvSpPr>
        <p:spPr/>
        <p:txBody>
          <a:bodyPr/>
          <a:lstStyle/>
          <a:p>
            <a:fld id="{FE796E2C-70C8-4284-8429-28CFC884DB28}" type="slidenum">
              <a:rPr lang="en-US" altLang="ja-JP" smtClean="0"/>
              <a:pPr/>
              <a:t>50</a:t>
            </a:fld>
            <a:endParaRPr lang="en-US" altLang="ja-JP"/>
          </a:p>
        </p:txBody>
      </p:sp>
    </p:spTree>
    <p:extLst>
      <p:ext uri="{BB962C8B-B14F-4D97-AF65-F5344CB8AC3E}">
        <p14:creationId xmlns:p14="http://schemas.microsoft.com/office/powerpoint/2010/main" val="431372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吹き出し: 四角形 22">
            <a:extLst>
              <a:ext uri="{FF2B5EF4-FFF2-40B4-BE49-F238E27FC236}">
                <a16:creationId xmlns:a16="http://schemas.microsoft.com/office/drawing/2014/main" id="{0FC316B0-74D5-4438-ABA2-A6AFEEBD5610}"/>
              </a:ext>
            </a:extLst>
          </p:cNvPr>
          <p:cNvSpPr/>
          <p:nvPr/>
        </p:nvSpPr>
        <p:spPr>
          <a:xfrm flipH="1">
            <a:off x="1733075" y="5259380"/>
            <a:ext cx="7264077" cy="1323439"/>
          </a:xfrm>
          <a:prstGeom prst="wedgeRectCallout">
            <a:avLst>
              <a:gd name="adj1" fmla="val 54935"/>
              <a:gd name="adj2" fmla="val -2664"/>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D176CB26-13F0-4EAA-9B6E-40A95063A347}"/>
              </a:ext>
            </a:extLst>
          </p:cNvPr>
          <p:cNvSpPr/>
          <p:nvPr/>
        </p:nvSpPr>
        <p:spPr>
          <a:xfrm>
            <a:off x="971600" y="3039708"/>
            <a:ext cx="8025556" cy="2083815"/>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780DE6F5-8DD7-4BD0-8D0F-F49870549301}"/>
              </a:ext>
            </a:extLst>
          </p:cNvPr>
          <p:cNvSpPr/>
          <p:nvPr/>
        </p:nvSpPr>
        <p:spPr>
          <a:xfrm flipH="1">
            <a:off x="1073150" y="1969916"/>
            <a:ext cx="6952704" cy="865274"/>
          </a:xfrm>
          <a:prstGeom prst="wedgeRectCallout">
            <a:avLst>
              <a:gd name="adj1" fmla="val -52993"/>
              <a:gd name="adj2" fmla="val -9438"/>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3.</a:t>
            </a:r>
            <a:r>
              <a:rPr lang="ja-JP" altLang="en-US" sz="2800" dirty="0">
                <a:latin typeface="UD Digi Kyokasho NK-B" panose="02020700000000000000" pitchFamily="18" charset="-128"/>
                <a:ea typeface="UD Digi Kyokasho NK-B" panose="02020700000000000000" pitchFamily="18" charset="-128"/>
              </a:rPr>
              <a:t>制度や資源の効果的な組合せ</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具体例①家で一人で過ごす時間を極力短くする</a:t>
            </a:r>
            <a:endParaRPr lang="ja-JP" altLang="ja-JP" sz="2800" dirty="0">
              <a:latin typeface="UD Digi Kyokasho NK-B" panose="02020700000000000000" pitchFamily="18" charset="-128"/>
              <a:ea typeface="UD Digi Kyokasho NK-B" panose="02020700000000000000" pitchFamily="18" charset="-128"/>
            </a:endParaRPr>
          </a:p>
        </p:txBody>
      </p:sp>
      <p:sp>
        <p:nvSpPr>
          <p:cNvPr id="3" name="テキスト ボックス 2">
            <a:extLst>
              <a:ext uri="{FF2B5EF4-FFF2-40B4-BE49-F238E27FC236}">
                <a16:creationId xmlns:a16="http://schemas.microsoft.com/office/drawing/2014/main" id="{7E5CA7BA-DECA-4564-85F9-26786827143C}"/>
              </a:ext>
            </a:extLst>
          </p:cNvPr>
          <p:cNvSpPr txBox="1"/>
          <p:nvPr/>
        </p:nvSpPr>
        <p:spPr>
          <a:xfrm>
            <a:off x="4901994" y="6559661"/>
            <a:ext cx="3885134" cy="246221"/>
          </a:xfrm>
          <a:prstGeom prst="rect">
            <a:avLst/>
          </a:prstGeom>
          <a:noFill/>
        </p:spPr>
        <p:txBody>
          <a:bodyPr wrap="square" rtlCol="0">
            <a:spAutoFit/>
          </a:bodyPr>
          <a:lstStyle/>
          <a:p>
            <a:r>
              <a:rPr kumimoji="1" lang="ja-JP" altLang="en-US" sz="1000" dirty="0"/>
              <a:t>（参考）厚生労働省「平成</a:t>
            </a:r>
            <a:r>
              <a:rPr kumimoji="1" lang="en-US" altLang="ja-JP" sz="1000" dirty="0"/>
              <a:t>29</a:t>
            </a:r>
            <a:r>
              <a:rPr kumimoji="1" lang="ja-JP" altLang="en-US" sz="1000" dirty="0"/>
              <a:t>年度版　仕事と介護　両立のポイント」</a:t>
            </a:r>
          </a:p>
        </p:txBody>
      </p:sp>
      <p:sp>
        <p:nvSpPr>
          <p:cNvPr id="7" name="Rectangle 3">
            <a:extLst>
              <a:ext uri="{FF2B5EF4-FFF2-40B4-BE49-F238E27FC236}">
                <a16:creationId xmlns:a16="http://schemas.microsoft.com/office/drawing/2014/main" id="{2985E743-B54B-4BCD-AD15-B375283A0478}"/>
              </a:ext>
            </a:extLst>
          </p:cNvPr>
          <p:cNvSpPr txBox="1">
            <a:spLocks noChangeArrowheads="1"/>
          </p:cNvSpPr>
          <p:nvPr/>
        </p:nvSpPr>
        <p:spPr bwMode="auto">
          <a:xfrm>
            <a:off x="1073150" y="1196752"/>
            <a:ext cx="7715250" cy="646331"/>
          </a:xfrm>
          <a:prstGeom prst="rect">
            <a:avLst/>
          </a:prstGeom>
          <a:ln>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800" kern="0" dirty="0">
                <a:solidFill>
                  <a:srgbClr val="FFC000"/>
                </a:solidFill>
                <a:latin typeface="UD Digi Kyokasho NK-B" panose="02020700000000000000" pitchFamily="18" charset="-128"/>
                <a:ea typeface="UD Digi Kyokasho NK-B" panose="02020700000000000000" pitchFamily="18" charset="-128"/>
              </a:rPr>
              <a:t>◆</a:t>
            </a:r>
            <a:r>
              <a:rPr lang="ja-JP" altLang="en-US" sz="1800" kern="0" dirty="0">
                <a:solidFill>
                  <a:srgbClr val="417141"/>
                </a:solidFill>
                <a:latin typeface="UD Digi Kyokasho NK-B" panose="02020700000000000000" pitchFamily="18" charset="-128"/>
                <a:ea typeface="UD Digi Kyokasho NK-B" panose="02020700000000000000" pitchFamily="18" charset="-128"/>
              </a:rPr>
              <a:t>家族介護者・要介護者の状況</a:t>
            </a:r>
            <a:r>
              <a:rPr lang="ja-JP" altLang="en-US" sz="1800" kern="0" dirty="0">
                <a:solidFill>
                  <a:srgbClr val="FFC000"/>
                </a:solidFill>
                <a:latin typeface="UD Digi Kyokasho NK-B" panose="02020700000000000000" pitchFamily="18" charset="-128"/>
                <a:ea typeface="UD Digi Kyokasho NK-B" panose="02020700000000000000" pitchFamily="18" charset="-128"/>
              </a:rPr>
              <a:t>◆</a:t>
            </a:r>
            <a:endParaRPr lang="en-US" altLang="ja-JP" sz="1800" kern="0" dirty="0">
              <a:solidFill>
                <a:srgbClr val="FFC000"/>
              </a:solidFill>
              <a:latin typeface="UD Digi Kyokasho NK-B" panose="02020700000000000000" pitchFamily="18" charset="-128"/>
              <a:ea typeface="UD Digi Kyokasho NK-B" panose="02020700000000000000" pitchFamily="18" charset="-128"/>
            </a:endParaRPr>
          </a:p>
          <a:p>
            <a:pPr marL="0" indent="0" algn="ctr">
              <a:buFontTx/>
              <a:buNone/>
            </a:pPr>
            <a:r>
              <a:rPr lang="ja-JP" altLang="en-US" sz="1800" kern="0" dirty="0">
                <a:latin typeface="UD Digi Kyokasho NK-B" panose="02020700000000000000" pitchFamily="18" charset="-128"/>
                <a:ea typeface="UD Digi Kyokasho NK-B" panose="02020700000000000000" pitchFamily="18" charset="-128"/>
              </a:rPr>
              <a:t>家族介護者：正社員／要介護者：要介護２　軽度の認知症</a:t>
            </a:r>
            <a:endParaRPr lang="en-US" altLang="ja-JP" sz="1800" kern="0" dirty="0">
              <a:latin typeface="UD Digi Kyokasho NK-B" panose="02020700000000000000" pitchFamily="18" charset="-128"/>
              <a:ea typeface="UD Digi Kyokasho NK-B" panose="02020700000000000000" pitchFamily="18" charset="-128"/>
            </a:endParaRPr>
          </a:p>
        </p:txBody>
      </p:sp>
      <p:sp>
        <p:nvSpPr>
          <p:cNvPr id="10" name="テキスト ボックス 9">
            <a:extLst>
              <a:ext uri="{FF2B5EF4-FFF2-40B4-BE49-F238E27FC236}">
                <a16:creationId xmlns:a16="http://schemas.microsoft.com/office/drawing/2014/main" id="{355C2F89-5048-423A-9D46-7899DFC3A661}"/>
              </a:ext>
            </a:extLst>
          </p:cNvPr>
          <p:cNvSpPr txBox="1"/>
          <p:nvPr/>
        </p:nvSpPr>
        <p:spPr>
          <a:xfrm>
            <a:off x="1073150" y="2035966"/>
            <a:ext cx="6952704" cy="830997"/>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600" b="1" dirty="0">
                <a:latin typeface="UD Digi Kyokasho NK-B" panose="02020700000000000000" pitchFamily="18" charset="-128"/>
                <a:ea typeface="UD Digi Kyokasho NK-B" panose="02020700000000000000" pitchFamily="18" charset="-128"/>
              </a:rPr>
              <a:t>【</a:t>
            </a:r>
            <a:r>
              <a:rPr lang="ja-JP" altLang="en-US" sz="1600" b="1" dirty="0">
                <a:latin typeface="UD Digi Kyokasho NK-B" panose="02020700000000000000" pitchFamily="18" charset="-128"/>
                <a:ea typeface="UD Digi Kyokasho NK-B" panose="02020700000000000000" pitchFamily="18" charset="-128"/>
              </a:rPr>
              <a:t>家族の声</a:t>
            </a:r>
            <a:r>
              <a:rPr lang="en-US" altLang="ja-JP" sz="16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1600" dirty="0">
                <a:latin typeface="UD Digi Kyokasho NK-B" panose="02020700000000000000" pitchFamily="18" charset="-128"/>
                <a:ea typeface="UD Digi Kyokasho NK-B" panose="02020700000000000000" pitchFamily="18" charset="-128"/>
              </a:rPr>
              <a:t>親の認知症が少しずつ進んできました。フルタイムで働いているので、昼間、家で一人にする時間が長いと不安です。</a:t>
            </a:r>
            <a:endParaRPr lang="en-US" altLang="ja-JP" sz="1600" dirty="0">
              <a:latin typeface="UD Digi Kyokasho NK-B" panose="02020700000000000000" pitchFamily="18" charset="-128"/>
              <a:ea typeface="UD Digi Kyokasho NK-B" panose="02020700000000000000" pitchFamily="18" charset="-128"/>
            </a:endParaRPr>
          </a:p>
        </p:txBody>
      </p:sp>
      <p:pic>
        <p:nvPicPr>
          <p:cNvPr id="11" name="図 10">
            <a:extLst>
              <a:ext uri="{FF2B5EF4-FFF2-40B4-BE49-F238E27FC236}">
                <a16:creationId xmlns:a16="http://schemas.microsoft.com/office/drawing/2014/main" id="{CE72A100-F735-4081-BF67-A4D5548FB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1160" y="1703089"/>
            <a:ext cx="1107039" cy="1234360"/>
          </a:xfrm>
          <a:prstGeom prst="rect">
            <a:avLst/>
          </a:prstGeom>
        </p:spPr>
      </p:pic>
      <p:sp>
        <p:nvSpPr>
          <p:cNvPr id="14" name="Rectangle 3">
            <a:extLst>
              <a:ext uri="{FF2B5EF4-FFF2-40B4-BE49-F238E27FC236}">
                <a16:creationId xmlns:a16="http://schemas.microsoft.com/office/drawing/2014/main" id="{2A3B9A06-2143-47AA-AFE5-00FD516C0651}"/>
              </a:ext>
            </a:extLst>
          </p:cNvPr>
          <p:cNvSpPr txBox="1">
            <a:spLocks noChangeArrowheads="1"/>
          </p:cNvSpPr>
          <p:nvPr/>
        </p:nvSpPr>
        <p:spPr bwMode="auto">
          <a:xfrm>
            <a:off x="4329843" y="2913717"/>
            <a:ext cx="1410618" cy="323166"/>
          </a:xfrm>
          <a:prstGeom prst="rect">
            <a:avLst/>
          </a:prstGeom>
          <a:solidFill>
            <a:schemeClr val="accent1">
              <a:lumMod val="50000"/>
            </a:schemeClr>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800" kern="0" dirty="0">
                <a:solidFill>
                  <a:schemeClr val="bg1"/>
                </a:solidFill>
                <a:latin typeface="UD Digi Kyokasho NK-B" panose="02020700000000000000" pitchFamily="18" charset="-128"/>
                <a:ea typeface="UD Digi Kyokasho NK-B" panose="02020700000000000000" pitchFamily="18" charset="-128"/>
              </a:rPr>
              <a:t>解決方法例</a:t>
            </a:r>
            <a:endParaRPr lang="en-US" altLang="ja-JP" sz="1800" kern="0" dirty="0">
              <a:solidFill>
                <a:schemeClr val="bg1"/>
              </a:solidFill>
              <a:latin typeface="UD Digi Kyokasho NK-B" panose="02020700000000000000" pitchFamily="18" charset="-128"/>
              <a:ea typeface="UD Digi Kyokasho NK-B" panose="02020700000000000000" pitchFamily="18" charset="-128"/>
            </a:endParaRPr>
          </a:p>
        </p:txBody>
      </p:sp>
      <p:sp>
        <p:nvSpPr>
          <p:cNvPr id="15" name="Rectangle 3">
            <a:extLst>
              <a:ext uri="{FF2B5EF4-FFF2-40B4-BE49-F238E27FC236}">
                <a16:creationId xmlns:a16="http://schemas.microsoft.com/office/drawing/2014/main" id="{D7085DE0-B6F0-44A4-BAB5-389FB108E5FE}"/>
              </a:ext>
            </a:extLst>
          </p:cNvPr>
          <p:cNvSpPr txBox="1">
            <a:spLocks noChangeArrowheads="1"/>
          </p:cNvSpPr>
          <p:nvPr/>
        </p:nvSpPr>
        <p:spPr bwMode="auto">
          <a:xfrm>
            <a:off x="1110856" y="3353289"/>
            <a:ext cx="3763447" cy="710299"/>
          </a:xfrm>
          <a:prstGeom prst="rect">
            <a:avLst/>
          </a:prstGeom>
          <a:solidFill>
            <a:schemeClr val="accent1"/>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600" kern="0">
                <a:solidFill>
                  <a:schemeClr val="tx2"/>
                </a:solidFill>
                <a:latin typeface="UD Digi Kyokasho NK-B" panose="02020700000000000000" pitchFamily="18" charset="-128"/>
                <a:ea typeface="UD Digi Kyokasho NK-B" panose="02020700000000000000" pitchFamily="18" charset="-128"/>
              </a:rPr>
              <a:t>＜両立支援制度等＞</a:t>
            </a:r>
            <a:endParaRPr lang="en-US" altLang="ja-JP" sz="1600" kern="0">
              <a:solidFill>
                <a:schemeClr val="tx2"/>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1600" kern="0">
                <a:solidFill>
                  <a:schemeClr val="tx2"/>
                </a:solidFill>
                <a:latin typeface="UD Digi Kyokasho NK-B" panose="02020700000000000000" pitchFamily="18" charset="-128"/>
                <a:ea typeface="UD Digi Kyokasho NK-B" panose="02020700000000000000" pitchFamily="18" charset="-128"/>
              </a:rPr>
              <a:t>短時間勤務制度</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p:txBody>
      </p:sp>
      <p:sp>
        <p:nvSpPr>
          <p:cNvPr id="16" name="Rectangle 3">
            <a:extLst>
              <a:ext uri="{FF2B5EF4-FFF2-40B4-BE49-F238E27FC236}">
                <a16:creationId xmlns:a16="http://schemas.microsoft.com/office/drawing/2014/main" id="{2FDB4967-CA51-4FCA-948F-159F5545F9AC}"/>
              </a:ext>
            </a:extLst>
          </p:cNvPr>
          <p:cNvSpPr txBox="1">
            <a:spLocks noChangeArrowheads="1"/>
          </p:cNvSpPr>
          <p:nvPr/>
        </p:nvSpPr>
        <p:spPr bwMode="auto">
          <a:xfrm>
            <a:off x="5129033" y="3353289"/>
            <a:ext cx="3659367" cy="710299"/>
          </a:xfrm>
          <a:prstGeom prst="rect">
            <a:avLst/>
          </a:prstGeom>
          <a:solidFill>
            <a:schemeClr val="accent2">
              <a:lumMod val="20000"/>
              <a:lumOff val="8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600" kern="0" dirty="0">
                <a:solidFill>
                  <a:schemeClr val="tx2"/>
                </a:solidFill>
                <a:latin typeface="UD Digi Kyokasho NK-B" panose="02020700000000000000" pitchFamily="18" charset="-128"/>
                <a:ea typeface="UD Digi Kyokasho NK-B" panose="02020700000000000000" pitchFamily="18" charset="-128"/>
              </a:rPr>
              <a:t>＜介護保険制度等＞</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通所介護</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p:txBody>
      </p:sp>
      <p:sp>
        <p:nvSpPr>
          <p:cNvPr id="18" name="テキスト ボックス 17">
            <a:extLst>
              <a:ext uri="{FF2B5EF4-FFF2-40B4-BE49-F238E27FC236}">
                <a16:creationId xmlns:a16="http://schemas.microsoft.com/office/drawing/2014/main" id="{029B6019-71CF-4265-B29B-FB96BA2DDB7E}"/>
              </a:ext>
            </a:extLst>
          </p:cNvPr>
          <p:cNvSpPr txBox="1"/>
          <p:nvPr/>
        </p:nvSpPr>
        <p:spPr>
          <a:xfrm>
            <a:off x="1073149" y="4210124"/>
            <a:ext cx="7924007" cy="830997"/>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ü"/>
            </a:pPr>
            <a:r>
              <a:rPr lang="ja-JP" altLang="en-US" sz="1600" dirty="0">
                <a:latin typeface="UD Digi Kyokasho NK-B" panose="02020700000000000000" pitchFamily="18" charset="-128"/>
                <a:ea typeface="UD Digi Kyokasho NK-B" panose="02020700000000000000" pitchFamily="18" charset="-128"/>
              </a:rPr>
              <a:t>日中は通所介護サービスを月～金に利用し、一人で過ごす時間がないように調整。</a:t>
            </a:r>
            <a:endParaRPr lang="en-US" altLang="ja-JP" sz="16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ü"/>
            </a:pPr>
            <a:r>
              <a:rPr lang="ja-JP" altLang="en-US" sz="1600" dirty="0">
                <a:latin typeface="UD Digi Kyokasho NK-B" panose="02020700000000000000" pitchFamily="18" charset="-128"/>
                <a:ea typeface="UD Digi Kyokasho NK-B" panose="02020700000000000000" pitchFamily="18" charset="-128"/>
              </a:rPr>
              <a:t>送迎時間前後は、家族が短時間勤務制度を利用して出社時間を調整。</a:t>
            </a:r>
            <a:endParaRPr lang="en-US" altLang="ja-JP" sz="16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ü"/>
            </a:pPr>
            <a:r>
              <a:rPr lang="ja-JP" altLang="en-US" sz="1600" dirty="0">
                <a:latin typeface="UD Digi Kyokasho NK-B" panose="02020700000000000000" pitchFamily="18" charset="-128"/>
                <a:ea typeface="UD Digi Kyokasho NK-B" panose="02020700000000000000" pitchFamily="18" charset="-128"/>
              </a:rPr>
              <a:t>仕事が忙しい時期は、通所介護の延長サービスを利用して残業にも対応。</a:t>
            </a:r>
            <a:endParaRPr lang="en-US" altLang="ja-JP" sz="1600" dirty="0">
              <a:latin typeface="UD Digi Kyokasho NK-B" panose="02020700000000000000" pitchFamily="18" charset="-128"/>
              <a:ea typeface="UD Digi Kyokasho NK-B" panose="02020700000000000000" pitchFamily="18" charset="-128"/>
            </a:endParaRPr>
          </a:p>
        </p:txBody>
      </p:sp>
      <p:sp>
        <p:nvSpPr>
          <p:cNvPr id="21" name="テキスト ボックス 20">
            <a:extLst>
              <a:ext uri="{FF2B5EF4-FFF2-40B4-BE49-F238E27FC236}">
                <a16:creationId xmlns:a16="http://schemas.microsoft.com/office/drawing/2014/main" id="{81B26843-CF10-49DA-9316-53CE5E2CF855}"/>
              </a:ext>
            </a:extLst>
          </p:cNvPr>
          <p:cNvSpPr txBox="1"/>
          <p:nvPr/>
        </p:nvSpPr>
        <p:spPr>
          <a:xfrm>
            <a:off x="1733078" y="5327570"/>
            <a:ext cx="7264076" cy="1323439"/>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600" b="1" dirty="0">
                <a:latin typeface="UD Digi Kyokasho NK-B" panose="02020700000000000000" pitchFamily="18" charset="-128"/>
                <a:ea typeface="UD Digi Kyokasho NK-B" panose="02020700000000000000" pitchFamily="18" charset="-128"/>
              </a:rPr>
              <a:t>【</a:t>
            </a:r>
            <a:r>
              <a:rPr lang="ja-JP" altLang="en-US" sz="1600" b="1" dirty="0">
                <a:latin typeface="UD Digi Kyokasho NK-B" panose="02020700000000000000" pitchFamily="18" charset="-128"/>
                <a:ea typeface="UD Digi Kyokasho NK-B" panose="02020700000000000000" pitchFamily="18" charset="-128"/>
              </a:rPr>
              <a:t>ケアマネジャーから一言</a:t>
            </a:r>
            <a:r>
              <a:rPr lang="en-US" altLang="ja-JP" sz="1600" b="1" dirty="0">
                <a:latin typeface="UD Digi Kyokasho NK-B" panose="02020700000000000000" pitchFamily="18" charset="-128"/>
                <a:ea typeface="UD Digi Kyokasho NK-B" panose="02020700000000000000" pitchFamily="18" charset="-128"/>
              </a:rPr>
              <a:t>】</a:t>
            </a:r>
          </a:p>
          <a:p>
            <a:r>
              <a:rPr lang="ja-JP" altLang="en-US" sz="1600" dirty="0">
                <a:latin typeface="UD Digi Kyokasho NK-B" panose="02020700000000000000" pitchFamily="18" charset="-128"/>
                <a:ea typeface="UD Digi Kyokasho NK-B" panose="02020700000000000000" pitchFamily="18" charset="-128"/>
              </a:rPr>
              <a:t>家族は親を家で一人にすることについて不安を感じているケースですが、家族が過度に心配をしすぎてしまっていることも考えられます。</a:t>
            </a:r>
            <a:endParaRPr lang="en-US" altLang="ja-JP" sz="1600" dirty="0">
              <a:latin typeface="UD Digi Kyokasho NK-B" panose="02020700000000000000" pitchFamily="18" charset="-128"/>
              <a:ea typeface="UD Digi Kyokasho NK-B" panose="02020700000000000000" pitchFamily="18" charset="-128"/>
            </a:endParaRPr>
          </a:p>
          <a:p>
            <a:r>
              <a:rPr lang="ja-JP" altLang="en-US" sz="1600" dirty="0">
                <a:latin typeface="UD Digi Kyokasho NK-B" panose="02020700000000000000" pitchFamily="18" charset="-128"/>
                <a:ea typeface="UD Digi Kyokasho NK-B" panose="02020700000000000000" pitchFamily="18" charset="-128"/>
              </a:rPr>
              <a:t>まずはご家族と話し合い、どのようなことが不安なのかを聞き取るようにしましょう。短時間勤務を利用せず、ご家族の不安を解消する方策を検討することも重要です。</a:t>
            </a:r>
            <a:endParaRPr lang="en-US" altLang="ja-JP" sz="1600" dirty="0">
              <a:latin typeface="UD Digi Kyokasho NK-B" panose="02020700000000000000" pitchFamily="18" charset="-128"/>
              <a:ea typeface="UD Digi Kyokasho NK-B" panose="02020700000000000000" pitchFamily="18" charset="-128"/>
            </a:endParaRPr>
          </a:p>
        </p:txBody>
      </p:sp>
      <p:pic>
        <p:nvPicPr>
          <p:cNvPr id="22" name="図 21">
            <a:extLst>
              <a:ext uri="{FF2B5EF4-FFF2-40B4-BE49-F238E27FC236}">
                <a16:creationId xmlns:a16="http://schemas.microsoft.com/office/drawing/2014/main" id="{13EBE7F5-B20D-4F71-8E80-3C52BC9EA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6420" y="5278297"/>
            <a:ext cx="1141491" cy="1221213"/>
          </a:xfrm>
          <a:prstGeom prst="rect">
            <a:avLst/>
          </a:prstGeom>
        </p:spPr>
      </p:pic>
      <p:sp>
        <p:nvSpPr>
          <p:cNvPr id="2" name="スライド番号プレースホルダー 1">
            <a:extLst>
              <a:ext uri="{FF2B5EF4-FFF2-40B4-BE49-F238E27FC236}">
                <a16:creationId xmlns:a16="http://schemas.microsoft.com/office/drawing/2014/main" id="{133B408F-045D-4859-931B-BF6F17E29367}"/>
              </a:ext>
            </a:extLst>
          </p:cNvPr>
          <p:cNvSpPr>
            <a:spLocks noGrp="1"/>
          </p:cNvSpPr>
          <p:nvPr>
            <p:ph type="sldNum" sz="quarter" idx="12"/>
          </p:nvPr>
        </p:nvSpPr>
        <p:spPr/>
        <p:txBody>
          <a:bodyPr/>
          <a:lstStyle/>
          <a:p>
            <a:fld id="{FE796E2C-70C8-4284-8429-28CFC884DB28}" type="slidenum">
              <a:rPr lang="en-US" altLang="ja-JP" smtClean="0"/>
              <a:pPr/>
              <a:t>51</a:t>
            </a:fld>
            <a:endParaRPr lang="en-US" altLang="ja-JP" dirty="0"/>
          </a:p>
        </p:txBody>
      </p:sp>
    </p:spTree>
    <p:extLst>
      <p:ext uri="{BB962C8B-B14F-4D97-AF65-F5344CB8AC3E}">
        <p14:creationId xmlns:p14="http://schemas.microsoft.com/office/powerpoint/2010/main" val="2287700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吹き出し: 四角形 22">
            <a:extLst>
              <a:ext uri="{FF2B5EF4-FFF2-40B4-BE49-F238E27FC236}">
                <a16:creationId xmlns:a16="http://schemas.microsoft.com/office/drawing/2014/main" id="{0FC316B0-74D5-4438-ABA2-A6AFEEBD5610}"/>
              </a:ext>
            </a:extLst>
          </p:cNvPr>
          <p:cNvSpPr/>
          <p:nvPr/>
        </p:nvSpPr>
        <p:spPr>
          <a:xfrm flipH="1">
            <a:off x="1733073" y="5445223"/>
            <a:ext cx="7264077" cy="1154937"/>
          </a:xfrm>
          <a:prstGeom prst="wedgeRectCallout">
            <a:avLst>
              <a:gd name="adj1" fmla="val 54935"/>
              <a:gd name="adj2" fmla="val -2664"/>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81B26843-CF10-49DA-9316-53CE5E2CF855}"/>
              </a:ext>
            </a:extLst>
          </p:cNvPr>
          <p:cNvSpPr txBox="1"/>
          <p:nvPr/>
        </p:nvSpPr>
        <p:spPr>
          <a:xfrm>
            <a:off x="1733078" y="5454650"/>
            <a:ext cx="7264076" cy="1169551"/>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400" b="1" dirty="0">
                <a:latin typeface="UD Digi Kyokasho NK-B" panose="02020700000000000000" pitchFamily="18" charset="-128"/>
                <a:ea typeface="UD Digi Kyokasho NK-B" panose="02020700000000000000" pitchFamily="18" charset="-128"/>
              </a:rPr>
              <a:t>【</a:t>
            </a:r>
            <a:r>
              <a:rPr lang="ja-JP" altLang="en-US" sz="1400" b="1" dirty="0">
                <a:latin typeface="UD Digi Kyokasho NK-B" panose="02020700000000000000" pitchFamily="18" charset="-128"/>
                <a:ea typeface="UD Digi Kyokasho NK-B" panose="02020700000000000000" pitchFamily="18" charset="-128"/>
              </a:rPr>
              <a:t>ケアマネジャーから一言</a:t>
            </a:r>
            <a:r>
              <a:rPr lang="en-US" altLang="ja-JP" sz="1400" b="1" dirty="0">
                <a:latin typeface="UD Digi Kyokasho NK-B" panose="02020700000000000000" pitchFamily="18" charset="-128"/>
                <a:ea typeface="UD Digi Kyokasho NK-B" panose="02020700000000000000" pitchFamily="18" charset="-128"/>
              </a:rPr>
              <a:t>】</a:t>
            </a:r>
          </a:p>
          <a:p>
            <a:r>
              <a:rPr lang="ja-JP" altLang="en-US" sz="1400" dirty="0">
                <a:latin typeface="UD Digi Kyokasho NK-B" panose="02020700000000000000" pitchFamily="18" charset="-128"/>
                <a:ea typeface="UD Digi Kyokasho NK-B" panose="02020700000000000000" pitchFamily="18" charset="-128"/>
              </a:rPr>
              <a:t>家族は、自分ができるだけ付き添っていなければならないという思いから、フレックスタイム制度の活用や通院の付き添いを希望している可能性もあります。家族の思いも尊重しつつ、対応の必要性を見極めたうえで、場合によっては送迎時に親が一人でいても問題ないように体制を整えることも考えられます。通院は、訪問診療への切り替えを提案してみるのも一つの方法です。</a:t>
            </a:r>
          </a:p>
        </p:txBody>
      </p:sp>
      <p:sp>
        <p:nvSpPr>
          <p:cNvPr id="6" name="正方形/長方形 5">
            <a:extLst>
              <a:ext uri="{FF2B5EF4-FFF2-40B4-BE49-F238E27FC236}">
                <a16:creationId xmlns:a16="http://schemas.microsoft.com/office/drawing/2014/main" id="{D176CB26-13F0-4EAA-9B6E-40A95063A347}"/>
              </a:ext>
            </a:extLst>
          </p:cNvPr>
          <p:cNvSpPr/>
          <p:nvPr/>
        </p:nvSpPr>
        <p:spPr>
          <a:xfrm>
            <a:off x="971600" y="3039709"/>
            <a:ext cx="8025556" cy="2265498"/>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780DE6F5-8DD7-4BD0-8D0F-F49870549301}"/>
              </a:ext>
            </a:extLst>
          </p:cNvPr>
          <p:cNvSpPr/>
          <p:nvPr/>
        </p:nvSpPr>
        <p:spPr>
          <a:xfrm flipH="1">
            <a:off x="1073150" y="1969916"/>
            <a:ext cx="6952704" cy="865274"/>
          </a:xfrm>
          <a:prstGeom prst="wedgeRectCallout">
            <a:avLst>
              <a:gd name="adj1" fmla="val -52993"/>
              <a:gd name="adj2" fmla="val -9438"/>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70" name="Rectangle 2"/>
          <p:cNvSpPr>
            <a:spLocks noGrp="1" noChangeArrowheads="1"/>
          </p:cNvSpPr>
          <p:nvPr>
            <p:ph type="title"/>
          </p:nvPr>
        </p:nvSpPr>
        <p:spPr/>
        <p:txBody>
          <a:bodyPr/>
          <a:lstStyle/>
          <a:p>
            <a:r>
              <a:rPr lang="en-US" altLang="ja-JP" sz="2200" dirty="0">
                <a:latin typeface="UD Digi Kyokasho NK-B" panose="02020700000000000000" pitchFamily="18" charset="-128"/>
                <a:ea typeface="UD Digi Kyokasho NK-B" panose="02020700000000000000" pitchFamily="18" charset="-128"/>
              </a:rPr>
              <a:t>3.</a:t>
            </a:r>
            <a:r>
              <a:rPr lang="ja-JP" altLang="en-US" sz="2200" dirty="0">
                <a:latin typeface="UD Digi Kyokasho NK-B" panose="02020700000000000000" pitchFamily="18" charset="-128"/>
                <a:ea typeface="UD Digi Kyokasho NK-B" panose="02020700000000000000" pitchFamily="18" charset="-128"/>
              </a:rPr>
              <a:t>制度や資源の効果的な組合せ</a:t>
            </a:r>
            <a:br>
              <a:rPr lang="en-US" altLang="ja-JP" sz="2200" dirty="0">
                <a:latin typeface="UD Digi Kyokasho NK-B" panose="02020700000000000000" pitchFamily="18" charset="-128"/>
                <a:ea typeface="UD Digi Kyokasho NK-B" panose="02020700000000000000" pitchFamily="18" charset="-128"/>
              </a:rPr>
            </a:br>
            <a:r>
              <a:rPr lang="ja-JP" altLang="en-US" sz="2200" dirty="0">
                <a:latin typeface="UD Digi Kyokasho NK-B" panose="02020700000000000000" pitchFamily="18" charset="-128"/>
                <a:ea typeface="UD Digi Kyokasho NK-B" panose="02020700000000000000" pitchFamily="18" charset="-128"/>
              </a:rPr>
              <a:t>具体例②急な残業、出張時に介護サービスを柔軟に利用する</a:t>
            </a:r>
            <a:endParaRPr lang="ja-JP" altLang="ja-JP" sz="2200" dirty="0">
              <a:latin typeface="UD Digi Kyokasho NK-B" panose="02020700000000000000" pitchFamily="18" charset="-128"/>
              <a:ea typeface="UD Digi Kyokasho NK-B" panose="02020700000000000000" pitchFamily="18" charset="-128"/>
            </a:endParaRPr>
          </a:p>
        </p:txBody>
      </p:sp>
      <p:sp>
        <p:nvSpPr>
          <p:cNvPr id="3" name="テキスト ボックス 2">
            <a:extLst>
              <a:ext uri="{FF2B5EF4-FFF2-40B4-BE49-F238E27FC236}">
                <a16:creationId xmlns:a16="http://schemas.microsoft.com/office/drawing/2014/main" id="{7E5CA7BA-DECA-4564-85F9-26786827143C}"/>
              </a:ext>
            </a:extLst>
          </p:cNvPr>
          <p:cNvSpPr txBox="1"/>
          <p:nvPr/>
        </p:nvSpPr>
        <p:spPr>
          <a:xfrm>
            <a:off x="5580112" y="6618967"/>
            <a:ext cx="3777084" cy="246221"/>
          </a:xfrm>
          <a:prstGeom prst="rect">
            <a:avLst/>
          </a:prstGeom>
          <a:noFill/>
        </p:spPr>
        <p:txBody>
          <a:bodyPr wrap="square" rtlCol="0">
            <a:spAutoFit/>
          </a:bodyPr>
          <a:lstStyle/>
          <a:p>
            <a:r>
              <a:rPr kumimoji="1" lang="ja-JP" altLang="en-US" sz="1000" dirty="0"/>
              <a:t>（参考）厚生労働省「平成</a:t>
            </a:r>
            <a:r>
              <a:rPr kumimoji="1" lang="en-US" altLang="ja-JP" sz="1000" dirty="0"/>
              <a:t>29</a:t>
            </a:r>
            <a:r>
              <a:rPr kumimoji="1" lang="ja-JP" altLang="en-US" sz="1000" dirty="0"/>
              <a:t>年度版　仕事と介護　両立のポイント」</a:t>
            </a:r>
          </a:p>
        </p:txBody>
      </p:sp>
      <p:sp>
        <p:nvSpPr>
          <p:cNvPr id="7" name="Rectangle 3">
            <a:extLst>
              <a:ext uri="{FF2B5EF4-FFF2-40B4-BE49-F238E27FC236}">
                <a16:creationId xmlns:a16="http://schemas.microsoft.com/office/drawing/2014/main" id="{2985E743-B54B-4BCD-AD15-B375283A0478}"/>
              </a:ext>
            </a:extLst>
          </p:cNvPr>
          <p:cNvSpPr txBox="1">
            <a:spLocks noChangeArrowheads="1"/>
          </p:cNvSpPr>
          <p:nvPr/>
        </p:nvSpPr>
        <p:spPr bwMode="auto">
          <a:xfrm>
            <a:off x="1073150" y="1196752"/>
            <a:ext cx="7715250" cy="646331"/>
          </a:xfrm>
          <a:prstGeom prst="rect">
            <a:avLst/>
          </a:prstGeom>
          <a:ln>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800" kern="0" dirty="0">
                <a:solidFill>
                  <a:srgbClr val="FFC000"/>
                </a:solidFill>
                <a:latin typeface="UD Digi Kyokasho NK-B" panose="02020700000000000000" pitchFamily="18" charset="-128"/>
                <a:ea typeface="UD Digi Kyokasho NK-B" panose="02020700000000000000" pitchFamily="18" charset="-128"/>
              </a:rPr>
              <a:t>◆</a:t>
            </a:r>
            <a:r>
              <a:rPr lang="ja-JP" altLang="en-US" sz="1800" kern="0" dirty="0">
                <a:solidFill>
                  <a:srgbClr val="417141"/>
                </a:solidFill>
                <a:latin typeface="UD Digi Kyokasho NK-B" panose="02020700000000000000" pitchFamily="18" charset="-128"/>
                <a:ea typeface="UD Digi Kyokasho NK-B" panose="02020700000000000000" pitchFamily="18" charset="-128"/>
              </a:rPr>
              <a:t>家族介護者・要介護者の状況</a:t>
            </a:r>
            <a:r>
              <a:rPr lang="ja-JP" altLang="en-US" sz="1800" kern="0" dirty="0">
                <a:solidFill>
                  <a:srgbClr val="FFC000"/>
                </a:solidFill>
                <a:latin typeface="UD Digi Kyokasho NK-B" panose="02020700000000000000" pitchFamily="18" charset="-128"/>
                <a:ea typeface="UD Digi Kyokasho NK-B" panose="02020700000000000000" pitchFamily="18" charset="-128"/>
              </a:rPr>
              <a:t>◆</a:t>
            </a:r>
            <a:endParaRPr lang="en-US" altLang="ja-JP" sz="1800" kern="0" dirty="0">
              <a:solidFill>
                <a:srgbClr val="FFC000"/>
              </a:solidFill>
              <a:latin typeface="UD Digi Kyokasho NK-B" panose="02020700000000000000" pitchFamily="18" charset="-128"/>
              <a:ea typeface="UD Digi Kyokasho NK-B" panose="02020700000000000000" pitchFamily="18" charset="-128"/>
            </a:endParaRPr>
          </a:p>
          <a:p>
            <a:pPr marL="0" indent="0" algn="ctr">
              <a:buFontTx/>
              <a:buNone/>
            </a:pPr>
            <a:r>
              <a:rPr lang="ja-JP" altLang="en-US" sz="1800" kern="0" dirty="0">
                <a:latin typeface="UD Digi Kyokasho NK-B" panose="02020700000000000000" pitchFamily="18" charset="-128"/>
                <a:ea typeface="UD Digi Kyokasho NK-B" panose="02020700000000000000" pitchFamily="18" charset="-128"/>
              </a:rPr>
              <a:t>家族介護者：正社員（残業や出張あり）／要介護者：要介護４</a:t>
            </a:r>
            <a:endParaRPr lang="en-US" altLang="ja-JP" sz="1800" kern="0" dirty="0">
              <a:latin typeface="UD Digi Kyokasho NK-B" panose="02020700000000000000" pitchFamily="18" charset="-128"/>
              <a:ea typeface="UD Digi Kyokasho NK-B" panose="02020700000000000000" pitchFamily="18" charset="-128"/>
            </a:endParaRPr>
          </a:p>
        </p:txBody>
      </p:sp>
      <p:sp>
        <p:nvSpPr>
          <p:cNvPr id="10" name="テキスト ボックス 9">
            <a:extLst>
              <a:ext uri="{FF2B5EF4-FFF2-40B4-BE49-F238E27FC236}">
                <a16:creationId xmlns:a16="http://schemas.microsoft.com/office/drawing/2014/main" id="{355C2F89-5048-423A-9D46-7899DFC3A661}"/>
              </a:ext>
            </a:extLst>
          </p:cNvPr>
          <p:cNvSpPr txBox="1"/>
          <p:nvPr/>
        </p:nvSpPr>
        <p:spPr>
          <a:xfrm>
            <a:off x="1073150" y="2035966"/>
            <a:ext cx="6952704" cy="830997"/>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600" b="1" dirty="0">
                <a:latin typeface="UD Digi Kyokasho NK-B" panose="02020700000000000000" pitchFamily="18" charset="-128"/>
                <a:ea typeface="UD Digi Kyokasho NK-B" panose="02020700000000000000" pitchFamily="18" charset="-128"/>
              </a:rPr>
              <a:t>【</a:t>
            </a:r>
            <a:r>
              <a:rPr lang="ja-JP" altLang="en-US" sz="1600" b="1" dirty="0">
                <a:latin typeface="UD Digi Kyokasho NK-B" panose="02020700000000000000" pitchFamily="18" charset="-128"/>
                <a:ea typeface="UD Digi Kyokasho NK-B" panose="02020700000000000000" pitchFamily="18" charset="-128"/>
              </a:rPr>
              <a:t>家族の声</a:t>
            </a:r>
            <a:r>
              <a:rPr lang="en-US" altLang="ja-JP" sz="16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1600" dirty="0">
                <a:latin typeface="UD Digi Kyokasho NK-B" panose="02020700000000000000" pitchFamily="18" charset="-128"/>
                <a:ea typeface="UD Digi Kyokasho NK-B" panose="02020700000000000000" pitchFamily="18" charset="-128"/>
              </a:rPr>
              <a:t>出張や残業などが月に数回あり、要介護の親も状態が不安定です。状況に応じて介護サービスを柔軟に利用したいのですが・・・。</a:t>
            </a:r>
            <a:endParaRPr lang="en-US" altLang="ja-JP" sz="1600" dirty="0">
              <a:latin typeface="UD Digi Kyokasho NK-B" panose="02020700000000000000" pitchFamily="18" charset="-128"/>
              <a:ea typeface="UD Digi Kyokasho NK-B" panose="02020700000000000000" pitchFamily="18" charset="-128"/>
            </a:endParaRPr>
          </a:p>
        </p:txBody>
      </p:sp>
      <p:pic>
        <p:nvPicPr>
          <p:cNvPr id="11" name="図 10">
            <a:extLst>
              <a:ext uri="{FF2B5EF4-FFF2-40B4-BE49-F238E27FC236}">
                <a16:creationId xmlns:a16="http://schemas.microsoft.com/office/drawing/2014/main" id="{CE72A100-F735-4081-BF67-A4D5548FB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6420" y="5479457"/>
            <a:ext cx="1107039" cy="1234360"/>
          </a:xfrm>
          <a:prstGeom prst="rect">
            <a:avLst/>
          </a:prstGeom>
        </p:spPr>
      </p:pic>
      <p:sp>
        <p:nvSpPr>
          <p:cNvPr id="14" name="Rectangle 3">
            <a:extLst>
              <a:ext uri="{FF2B5EF4-FFF2-40B4-BE49-F238E27FC236}">
                <a16:creationId xmlns:a16="http://schemas.microsoft.com/office/drawing/2014/main" id="{2A3B9A06-2143-47AA-AFE5-00FD516C0651}"/>
              </a:ext>
            </a:extLst>
          </p:cNvPr>
          <p:cNvSpPr txBox="1">
            <a:spLocks noChangeArrowheads="1"/>
          </p:cNvSpPr>
          <p:nvPr/>
        </p:nvSpPr>
        <p:spPr bwMode="auto">
          <a:xfrm>
            <a:off x="4329843" y="2913717"/>
            <a:ext cx="1410618" cy="323166"/>
          </a:xfrm>
          <a:prstGeom prst="rect">
            <a:avLst/>
          </a:prstGeom>
          <a:solidFill>
            <a:schemeClr val="accent1">
              <a:lumMod val="50000"/>
            </a:schemeClr>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800" kern="0" dirty="0">
                <a:solidFill>
                  <a:schemeClr val="bg1"/>
                </a:solidFill>
                <a:latin typeface="UD Digi Kyokasho NK-B" panose="02020700000000000000" pitchFamily="18" charset="-128"/>
                <a:ea typeface="UD Digi Kyokasho NK-B" panose="02020700000000000000" pitchFamily="18" charset="-128"/>
              </a:rPr>
              <a:t>解決方法例</a:t>
            </a:r>
            <a:endParaRPr lang="en-US" altLang="ja-JP" sz="1800" kern="0" dirty="0">
              <a:solidFill>
                <a:schemeClr val="bg1"/>
              </a:solidFill>
              <a:latin typeface="UD Digi Kyokasho NK-B" panose="02020700000000000000" pitchFamily="18" charset="-128"/>
              <a:ea typeface="UD Digi Kyokasho NK-B" panose="02020700000000000000" pitchFamily="18" charset="-128"/>
            </a:endParaRPr>
          </a:p>
        </p:txBody>
      </p:sp>
      <p:sp>
        <p:nvSpPr>
          <p:cNvPr id="15" name="Rectangle 3">
            <a:extLst>
              <a:ext uri="{FF2B5EF4-FFF2-40B4-BE49-F238E27FC236}">
                <a16:creationId xmlns:a16="http://schemas.microsoft.com/office/drawing/2014/main" id="{D7085DE0-B6F0-44A4-BAB5-389FB108E5FE}"/>
              </a:ext>
            </a:extLst>
          </p:cNvPr>
          <p:cNvSpPr txBox="1">
            <a:spLocks noChangeArrowheads="1"/>
          </p:cNvSpPr>
          <p:nvPr/>
        </p:nvSpPr>
        <p:spPr bwMode="auto">
          <a:xfrm>
            <a:off x="1110856" y="3286680"/>
            <a:ext cx="3763447" cy="959984"/>
          </a:xfrm>
          <a:prstGeom prst="rect">
            <a:avLst/>
          </a:prstGeom>
          <a:solidFill>
            <a:schemeClr val="accent1"/>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600" kern="0" dirty="0">
                <a:solidFill>
                  <a:schemeClr val="tx2"/>
                </a:solidFill>
                <a:latin typeface="UD Digi Kyokasho NK-B" panose="02020700000000000000" pitchFamily="18" charset="-128"/>
                <a:ea typeface="UD Digi Kyokasho NK-B" panose="02020700000000000000" pitchFamily="18" charset="-128"/>
              </a:rPr>
              <a:t>＜両立支援制度等＞</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フレックスタイム制度</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介護休暇（時間単位で取得）</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p:txBody>
      </p:sp>
      <p:sp>
        <p:nvSpPr>
          <p:cNvPr id="16" name="Rectangle 3">
            <a:extLst>
              <a:ext uri="{FF2B5EF4-FFF2-40B4-BE49-F238E27FC236}">
                <a16:creationId xmlns:a16="http://schemas.microsoft.com/office/drawing/2014/main" id="{2FDB4967-CA51-4FCA-948F-159F5545F9AC}"/>
              </a:ext>
            </a:extLst>
          </p:cNvPr>
          <p:cNvSpPr txBox="1">
            <a:spLocks noChangeArrowheads="1"/>
          </p:cNvSpPr>
          <p:nvPr/>
        </p:nvSpPr>
        <p:spPr bwMode="auto">
          <a:xfrm>
            <a:off x="5129033" y="3286680"/>
            <a:ext cx="3659367" cy="959983"/>
          </a:xfrm>
          <a:prstGeom prst="rect">
            <a:avLst/>
          </a:prstGeom>
          <a:solidFill>
            <a:schemeClr val="accent2">
              <a:lumMod val="20000"/>
              <a:lumOff val="8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600" kern="0" dirty="0">
                <a:solidFill>
                  <a:schemeClr val="tx2"/>
                </a:solidFill>
                <a:latin typeface="UD Digi Kyokasho NK-B" panose="02020700000000000000" pitchFamily="18" charset="-128"/>
                <a:ea typeface="UD Digi Kyokasho NK-B" panose="02020700000000000000" pitchFamily="18" charset="-128"/>
              </a:rPr>
              <a:t>＜介護保険制度等＞</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小規模多機能型居宅介護</a:t>
            </a:r>
            <a:endParaRPr lang="en-US" altLang="ja-JP" sz="1200" kern="0" dirty="0">
              <a:solidFill>
                <a:schemeClr val="tx2"/>
              </a:solidFill>
              <a:latin typeface="UD Digi Kyokasho NK-B" panose="02020700000000000000" pitchFamily="18" charset="-128"/>
              <a:ea typeface="UD Digi Kyokasho NK-B" panose="02020700000000000000" pitchFamily="18" charset="-128"/>
            </a:endParaRPr>
          </a:p>
        </p:txBody>
      </p:sp>
      <p:sp>
        <p:nvSpPr>
          <p:cNvPr id="18" name="テキスト ボックス 17">
            <a:extLst>
              <a:ext uri="{FF2B5EF4-FFF2-40B4-BE49-F238E27FC236}">
                <a16:creationId xmlns:a16="http://schemas.microsoft.com/office/drawing/2014/main" id="{029B6019-71CF-4265-B29B-FB96BA2DDB7E}"/>
              </a:ext>
            </a:extLst>
          </p:cNvPr>
          <p:cNvSpPr txBox="1"/>
          <p:nvPr/>
        </p:nvSpPr>
        <p:spPr>
          <a:xfrm>
            <a:off x="1073149" y="4281326"/>
            <a:ext cx="7924007" cy="1077218"/>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ü"/>
            </a:pPr>
            <a:r>
              <a:rPr lang="ja-JP" altLang="en-US" sz="1600" dirty="0">
                <a:latin typeface="UD Digi Kyokasho NK-B" panose="02020700000000000000" pitchFamily="18" charset="-128"/>
                <a:ea typeface="UD Digi Kyokasho NK-B" panose="02020700000000000000" pitchFamily="18" charset="-128"/>
              </a:rPr>
              <a:t>小規模多機能型居宅介護を活用し、残業や出張時には泊まりを利用したり、通いの時間を増やすなどで対応。</a:t>
            </a:r>
            <a:endParaRPr lang="en-US" altLang="ja-JP" sz="16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ü"/>
            </a:pPr>
            <a:r>
              <a:rPr lang="ja-JP" altLang="en-US" sz="1600" dirty="0">
                <a:latin typeface="UD Digi Kyokasho NK-B" panose="02020700000000000000" pitchFamily="18" charset="-128"/>
                <a:ea typeface="UD Digi Kyokasho NK-B" panose="02020700000000000000" pitchFamily="18" charset="-128"/>
              </a:rPr>
              <a:t>送迎時はフレックスタイム制度を活用して家族が勤務時間を調整。</a:t>
            </a:r>
            <a:endParaRPr lang="en-US" altLang="ja-JP" sz="16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ü"/>
            </a:pPr>
            <a:r>
              <a:rPr lang="ja-JP" altLang="en-US" sz="1600" dirty="0">
                <a:latin typeface="UD Digi Kyokasho NK-B" panose="02020700000000000000" pitchFamily="18" charset="-128"/>
                <a:ea typeface="UD Digi Kyokasho NK-B" panose="02020700000000000000" pitchFamily="18" charset="-128"/>
              </a:rPr>
              <a:t>通院時には時間単位で介護休暇を活用して家族が付き添い。</a:t>
            </a:r>
            <a:endParaRPr lang="en-US" altLang="ja-JP" sz="1600" dirty="0">
              <a:latin typeface="UD Digi Kyokasho NK-B" panose="02020700000000000000" pitchFamily="18" charset="-128"/>
              <a:ea typeface="UD Digi Kyokasho NK-B" panose="02020700000000000000" pitchFamily="18" charset="-128"/>
            </a:endParaRPr>
          </a:p>
        </p:txBody>
      </p:sp>
      <p:pic>
        <p:nvPicPr>
          <p:cNvPr id="22" name="図 21">
            <a:extLst>
              <a:ext uri="{FF2B5EF4-FFF2-40B4-BE49-F238E27FC236}">
                <a16:creationId xmlns:a16="http://schemas.microsoft.com/office/drawing/2014/main" id="{13EBE7F5-B20D-4F71-8E80-3C52BC9EA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1160" y="1703089"/>
            <a:ext cx="1141491" cy="1221213"/>
          </a:xfrm>
          <a:prstGeom prst="rect">
            <a:avLst/>
          </a:prstGeom>
        </p:spPr>
      </p:pic>
      <p:sp>
        <p:nvSpPr>
          <p:cNvPr id="17" name="フッター プレースホルダー 4">
            <a:extLst>
              <a:ext uri="{FF2B5EF4-FFF2-40B4-BE49-F238E27FC236}">
                <a16:creationId xmlns:a16="http://schemas.microsoft.com/office/drawing/2014/main" id="{D4893368-F414-4DBA-9EBE-6F6C021338A1}"/>
              </a:ext>
            </a:extLst>
          </p:cNvPr>
          <p:cNvSpPr txBox="1">
            <a:spLocks/>
          </p:cNvSpPr>
          <p:nvPr/>
        </p:nvSpPr>
        <p:spPr bwMode="auto">
          <a:xfrm>
            <a:off x="1311336" y="6635203"/>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642C51EA-2941-4F81-8297-0BE0A7613A9F}"/>
              </a:ext>
            </a:extLst>
          </p:cNvPr>
          <p:cNvSpPr>
            <a:spLocks noGrp="1"/>
          </p:cNvSpPr>
          <p:nvPr>
            <p:ph type="sldNum" sz="quarter" idx="12"/>
          </p:nvPr>
        </p:nvSpPr>
        <p:spPr/>
        <p:txBody>
          <a:bodyPr/>
          <a:lstStyle/>
          <a:p>
            <a:fld id="{FE796E2C-70C8-4284-8429-28CFC884DB28}" type="slidenum">
              <a:rPr lang="en-US" altLang="ja-JP" smtClean="0"/>
              <a:pPr/>
              <a:t>52</a:t>
            </a:fld>
            <a:endParaRPr lang="en-US" altLang="ja-JP" dirty="0"/>
          </a:p>
        </p:txBody>
      </p:sp>
    </p:spTree>
    <p:extLst>
      <p:ext uri="{BB962C8B-B14F-4D97-AF65-F5344CB8AC3E}">
        <p14:creationId xmlns:p14="http://schemas.microsoft.com/office/powerpoint/2010/main" val="2064364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吹き出し: 四角形 12">
            <a:extLst>
              <a:ext uri="{FF2B5EF4-FFF2-40B4-BE49-F238E27FC236}">
                <a16:creationId xmlns:a16="http://schemas.microsoft.com/office/drawing/2014/main" id="{780DE6F5-8DD7-4BD0-8D0F-F49870549301}"/>
              </a:ext>
            </a:extLst>
          </p:cNvPr>
          <p:cNvSpPr/>
          <p:nvPr/>
        </p:nvSpPr>
        <p:spPr>
          <a:xfrm flipH="1">
            <a:off x="1073150" y="1895954"/>
            <a:ext cx="6952704" cy="967966"/>
          </a:xfrm>
          <a:prstGeom prst="wedgeRectCallout">
            <a:avLst>
              <a:gd name="adj1" fmla="val -52993"/>
              <a:gd name="adj2" fmla="val -9438"/>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355C2F89-5048-423A-9D46-7899DFC3A661}"/>
              </a:ext>
            </a:extLst>
          </p:cNvPr>
          <p:cNvSpPr txBox="1"/>
          <p:nvPr/>
        </p:nvSpPr>
        <p:spPr>
          <a:xfrm>
            <a:off x="1073150" y="1919734"/>
            <a:ext cx="6952704" cy="1015663"/>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500" b="1" dirty="0">
                <a:latin typeface="UD Digi Kyokasho NK-B" panose="02020700000000000000" pitchFamily="18" charset="-128"/>
                <a:ea typeface="UD Digi Kyokasho NK-B" panose="02020700000000000000" pitchFamily="18" charset="-128"/>
              </a:rPr>
              <a:t>【</a:t>
            </a:r>
            <a:r>
              <a:rPr lang="ja-JP" altLang="en-US" sz="1500" b="1" dirty="0">
                <a:latin typeface="UD Digi Kyokasho NK-B" panose="02020700000000000000" pitchFamily="18" charset="-128"/>
                <a:ea typeface="UD Digi Kyokasho NK-B" panose="02020700000000000000" pitchFamily="18" charset="-128"/>
              </a:rPr>
              <a:t>家族の声</a:t>
            </a:r>
            <a:r>
              <a:rPr lang="en-US" altLang="ja-JP" sz="15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1500" dirty="0">
                <a:latin typeface="UD Digi Kyokasho NK-B" panose="02020700000000000000" pitchFamily="18" charset="-128"/>
                <a:ea typeface="UD Digi Kyokasho NK-B" panose="02020700000000000000" pitchFamily="18" charset="-128"/>
              </a:rPr>
              <a:t>脳梗塞の後遺症で半身麻痺の父を高齢の母が介護しています。父は通所系のサービスを利用したがらず、母の負担が心配ですが、自身は遠方におり、頻繁に帰省することができません。</a:t>
            </a:r>
            <a:endParaRPr lang="en-US" altLang="ja-JP" sz="1500" dirty="0">
              <a:latin typeface="UD Digi Kyokasho NK-B" panose="02020700000000000000" pitchFamily="18" charset="-128"/>
              <a:ea typeface="UD Digi Kyokasho NK-B" panose="02020700000000000000" pitchFamily="18" charset="-128"/>
            </a:endParaRPr>
          </a:p>
        </p:txBody>
      </p:sp>
      <p:sp>
        <p:nvSpPr>
          <p:cNvPr id="23" name="吹き出し: 四角形 22">
            <a:extLst>
              <a:ext uri="{FF2B5EF4-FFF2-40B4-BE49-F238E27FC236}">
                <a16:creationId xmlns:a16="http://schemas.microsoft.com/office/drawing/2014/main" id="{0FC316B0-74D5-4438-ABA2-A6AFEEBD5610}"/>
              </a:ext>
            </a:extLst>
          </p:cNvPr>
          <p:cNvSpPr/>
          <p:nvPr/>
        </p:nvSpPr>
        <p:spPr>
          <a:xfrm flipH="1">
            <a:off x="1733071" y="5355666"/>
            <a:ext cx="7264077" cy="1327106"/>
          </a:xfrm>
          <a:prstGeom prst="wedgeRectCallout">
            <a:avLst>
              <a:gd name="adj1" fmla="val 54935"/>
              <a:gd name="adj2" fmla="val -2664"/>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81B26843-CF10-49DA-9316-53CE5E2CF855}"/>
              </a:ext>
            </a:extLst>
          </p:cNvPr>
          <p:cNvSpPr txBox="1"/>
          <p:nvPr/>
        </p:nvSpPr>
        <p:spPr>
          <a:xfrm>
            <a:off x="1733074" y="5355793"/>
            <a:ext cx="7264076" cy="1384995"/>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400" b="1" dirty="0">
                <a:latin typeface="UD Digi Kyokasho NK-B" panose="02020700000000000000" pitchFamily="18" charset="-128"/>
                <a:ea typeface="UD Digi Kyokasho NK-B" panose="02020700000000000000" pitchFamily="18" charset="-128"/>
              </a:rPr>
              <a:t>【</a:t>
            </a:r>
            <a:r>
              <a:rPr lang="ja-JP" altLang="en-US" sz="1400" b="1" dirty="0">
                <a:latin typeface="UD Digi Kyokasho NK-B" panose="02020700000000000000" pitchFamily="18" charset="-128"/>
                <a:ea typeface="UD Digi Kyokasho NK-B" panose="02020700000000000000" pitchFamily="18" charset="-128"/>
              </a:rPr>
              <a:t>ケアマネジャーから一言</a:t>
            </a:r>
            <a:r>
              <a:rPr lang="en-US" altLang="ja-JP" sz="1400" b="1" dirty="0">
                <a:latin typeface="UD Digi Kyokasho NK-B" panose="02020700000000000000" pitchFamily="18" charset="-128"/>
                <a:ea typeface="UD Digi Kyokasho NK-B" panose="02020700000000000000" pitchFamily="18" charset="-128"/>
              </a:rPr>
              <a:t>】</a:t>
            </a:r>
          </a:p>
          <a:p>
            <a:r>
              <a:rPr lang="ja-JP" altLang="en-US" sz="1400" b="1" dirty="0">
                <a:latin typeface="UD Digi Kyokasho NK-B" panose="02020700000000000000" pitchFamily="18" charset="-128"/>
                <a:ea typeface="UD Digi Kyokasho NK-B" panose="02020700000000000000" pitchFamily="18" charset="-128"/>
              </a:rPr>
              <a:t>父が通所サービス利用を嫌がることについて、家族から理由を聞きつつ、本人の興味を引き出すようなデイサービスの調整もできるとよいでしょう。訪問サービスを利用している時間帯は、母が外出したり休んだりできるよう、専門職種間で情報共有し声かけをすることが重要です。さらに、遠方の家族に対しては状況をこまめに共有し、不安を和らげることも大切です。なお、家族が介護を手伝うことで、母が介護サービスの利用を控えることのないよう留意しましょう。</a:t>
            </a:r>
            <a:endParaRPr lang="en-US" altLang="ja-JP" sz="1400" b="1" dirty="0">
              <a:latin typeface="UD Digi Kyokasho NK-B" panose="02020700000000000000" pitchFamily="18" charset="-128"/>
              <a:ea typeface="UD Digi Kyokasho NK-B" panose="02020700000000000000" pitchFamily="18" charset="-128"/>
            </a:endParaRPr>
          </a:p>
        </p:txBody>
      </p:sp>
      <p:sp>
        <p:nvSpPr>
          <p:cNvPr id="6" name="正方形/長方形 5">
            <a:extLst>
              <a:ext uri="{FF2B5EF4-FFF2-40B4-BE49-F238E27FC236}">
                <a16:creationId xmlns:a16="http://schemas.microsoft.com/office/drawing/2014/main" id="{D176CB26-13F0-4EAA-9B6E-40A95063A347}"/>
              </a:ext>
            </a:extLst>
          </p:cNvPr>
          <p:cNvSpPr/>
          <p:nvPr/>
        </p:nvSpPr>
        <p:spPr>
          <a:xfrm>
            <a:off x="971600" y="3039709"/>
            <a:ext cx="8025556" cy="219564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Rectangle 2"/>
          <p:cNvSpPr>
            <a:spLocks noGrp="1" noChangeArrowheads="1"/>
          </p:cNvSpPr>
          <p:nvPr>
            <p:ph type="title"/>
          </p:nvPr>
        </p:nvSpPr>
        <p:spPr/>
        <p:txBody>
          <a:bodyPr/>
          <a:lstStyle/>
          <a:p>
            <a:r>
              <a:rPr lang="en-US" altLang="ja-JP" sz="2200" dirty="0">
                <a:latin typeface="UD Digi Kyokasho NK-B" panose="02020700000000000000" pitchFamily="18" charset="-128"/>
                <a:ea typeface="UD Digi Kyokasho NK-B" panose="02020700000000000000" pitchFamily="18" charset="-128"/>
              </a:rPr>
              <a:t>3.</a:t>
            </a:r>
            <a:r>
              <a:rPr lang="ja-JP" altLang="en-US" sz="2200" dirty="0">
                <a:latin typeface="UD Digi Kyokasho NK-B" panose="02020700000000000000" pitchFamily="18" charset="-128"/>
                <a:ea typeface="UD Digi Kyokasho NK-B" panose="02020700000000000000" pitchFamily="18" charset="-128"/>
              </a:rPr>
              <a:t>制度や資源の効果的な組合せ</a:t>
            </a:r>
            <a:br>
              <a:rPr lang="en-US" altLang="ja-JP" sz="2200" dirty="0">
                <a:latin typeface="UD Digi Kyokasho NK-B" panose="02020700000000000000" pitchFamily="18" charset="-128"/>
                <a:ea typeface="UD Digi Kyokasho NK-B" panose="02020700000000000000" pitchFamily="18" charset="-128"/>
              </a:rPr>
            </a:br>
            <a:r>
              <a:rPr lang="ja-JP" altLang="en-US" sz="2200" dirty="0">
                <a:latin typeface="UD Digi Kyokasho NK-B" panose="02020700000000000000" pitchFamily="18" charset="-128"/>
                <a:ea typeface="UD Digi Kyokasho NK-B" panose="02020700000000000000" pitchFamily="18" charset="-128"/>
              </a:rPr>
              <a:t>具体例③遠方に住む老老介護の両親の在宅生活を支える</a:t>
            </a:r>
            <a:endParaRPr lang="ja-JP" altLang="ja-JP" sz="2200" dirty="0">
              <a:latin typeface="UD Digi Kyokasho NK-B" panose="02020700000000000000" pitchFamily="18" charset="-128"/>
              <a:ea typeface="UD Digi Kyokasho NK-B" panose="02020700000000000000" pitchFamily="18" charset="-128"/>
            </a:endParaRPr>
          </a:p>
        </p:txBody>
      </p:sp>
      <p:sp>
        <p:nvSpPr>
          <p:cNvPr id="7" name="Rectangle 3">
            <a:extLst>
              <a:ext uri="{FF2B5EF4-FFF2-40B4-BE49-F238E27FC236}">
                <a16:creationId xmlns:a16="http://schemas.microsoft.com/office/drawing/2014/main" id="{2985E743-B54B-4BCD-AD15-B375283A0478}"/>
              </a:ext>
            </a:extLst>
          </p:cNvPr>
          <p:cNvSpPr txBox="1">
            <a:spLocks noChangeArrowheads="1"/>
          </p:cNvSpPr>
          <p:nvPr/>
        </p:nvSpPr>
        <p:spPr bwMode="auto">
          <a:xfrm>
            <a:off x="1073150" y="1196752"/>
            <a:ext cx="7715250" cy="646331"/>
          </a:xfrm>
          <a:prstGeom prst="rect">
            <a:avLst/>
          </a:prstGeom>
          <a:ln>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800" kern="0" dirty="0">
                <a:solidFill>
                  <a:srgbClr val="FFC000"/>
                </a:solidFill>
                <a:latin typeface="UD Digi Kyokasho NK-B" panose="02020700000000000000" pitchFamily="18" charset="-128"/>
                <a:ea typeface="UD Digi Kyokasho NK-B" panose="02020700000000000000" pitchFamily="18" charset="-128"/>
              </a:rPr>
              <a:t>◆</a:t>
            </a:r>
            <a:r>
              <a:rPr lang="ja-JP" altLang="en-US" sz="1800" kern="0" dirty="0">
                <a:solidFill>
                  <a:srgbClr val="417141"/>
                </a:solidFill>
                <a:latin typeface="UD Digi Kyokasho NK-B" panose="02020700000000000000" pitchFamily="18" charset="-128"/>
                <a:ea typeface="UD Digi Kyokasho NK-B" panose="02020700000000000000" pitchFamily="18" charset="-128"/>
              </a:rPr>
              <a:t>家族介護者・要介護者の状況</a:t>
            </a:r>
            <a:r>
              <a:rPr lang="ja-JP" altLang="en-US" sz="1800" kern="0" dirty="0">
                <a:solidFill>
                  <a:srgbClr val="FFC000"/>
                </a:solidFill>
                <a:latin typeface="UD Digi Kyokasho NK-B" panose="02020700000000000000" pitchFamily="18" charset="-128"/>
                <a:ea typeface="UD Digi Kyokasho NK-B" panose="02020700000000000000" pitchFamily="18" charset="-128"/>
              </a:rPr>
              <a:t>◆</a:t>
            </a:r>
            <a:endParaRPr lang="en-US" altLang="ja-JP" sz="1800" kern="0" dirty="0">
              <a:solidFill>
                <a:srgbClr val="FFC000"/>
              </a:solidFill>
              <a:latin typeface="UD Digi Kyokasho NK-B" panose="02020700000000000000" pitchFamily="18" charset="-128"/>
              <a:ea typeface="UD Digi Kyokasho NK-B" panose="02020700000000000000" pitchFamily="18" charset="-128"/>
            </a:endParaRPr>
          </a:p>
          <a:p>
            <a:pPr marL="0" indent="0" algn="ctr">
              <a:buFontTx/>
              <a:buNone/>
            </a:pPr>
            <a:r>
              <a:rPr lang="ja-JP" altLang="en-US" sz="1800" kern="0" dirty="0">
                <a:latin typeface="UD Digi Kyokasho NK-B" panose="02020700000000000000" pitchFamily="18" charset="-128"/>
                <a:ea typeface="UD Digi Kyokasho NK-B" panose="02020700000000000000" pitchFamily="18" charset="-128"/>
              </a:rPr>
              <a:t>家族介護者：正社員（要介護の家族と遠距離に居住）／要介護者：要介護４</a:t>
            </a:r>
            <a:endParaRPr lang="en-US" altLang="ja-JP" sz="1800" kern="0" dirty="0">
              <a:latin typeface="UD Digi Kyokasho NK-B" panose="02020700000000000000" pitchFamily="18" charset="-128"/>
              <a:ea typeface="UD Digi Kyokasho NK-B" panose="02020700000000000000" pitchFamily="18" charset="-128"/>
            </a:endParaRPr>
          </a:p>
        </p:txBody>
      </p:sp>
      <p:pic>
        <p:nvPicPr>
          <p:cNvPr id="11" name="図 10">
            <a:extLst>
              <a:ext uri="{FF2B5EF4-FFF2-40B4-BE49-F238E27FC236}">
                <a16:creationId xmlns:a16="http://schemas.microsoft.com/office/drawing/2014/main" id="{CE72A100-F735-4081-BF67-A4D5548FB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1160" y="1703089"/>
            <a:ext cx="1107039" cy="1234360"/>
          </a:xfrm>
          <a:prstGeom prst="rect">
            <a:avLst/>
          </a:prstGeom>
        </p:spPr>
      </p:pic>
      <p:sp>
        <p:nvSpPr>
          <p:cNvPr id="14" name="Rectangle 3">
            <a:extLst>
              <a:ext uri="{FF2B5EF4-FFF2-40B4-BE49-F238E27FC236}">
                <a16:creationId xmlns:a16="http://schemas.microsoft.com/office/drawing/2014/main" id="{2A3B9A06-2143-47AA-AFE5-00FD516C0651}"/>
              </a:ext>
            </a:extLst>
          </p:cNvPr>
          <p:cNvSpPr txBox="1">
            <a:spLocks noChangeArrowheads="1"/>
          </p:cNvSpPr>
          <p:nvPr/>
        </p:nvSpPr>
        <p:spPr bwMode="auto">
          <a:xfrm>
            <a:off x="4329843" y="2913717"/>
            <a:ext cx="1410618" cy="323166"/>
          </a:xfrm>
          <a:prstGeom prst="rect">
            <a:avLst/>
          </a:prstGeom>
          <a:solidFill>
            <a:schemeClr val="accent1">
              <a:lumMod val="50000"/>
            </a:schemeClr>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800" kern="0" dirty="0">
                <a:solidFill>
                  <a:schemeClr val="bg1"/>
                </a:solidFill>
                <a:latin typeface="UD Digi Kyokasho NK-B" panose="02020700000000000000" pitchFamily="18" charset="-128"/>
                <a:ea typeface="UD Digi Kyokasho NK-B" panose="02020700000000000000" pitchFamily="18" charset="-128"/>
              </a:rPr>
              <a:t>解決方法例</a:t>
            </a:r>
            <a:endParaRPr lang="en-US" altLang="ja-JP" sz="1800" kern="0" dirty="0">
              <a:solidFill>
                <a:schemeClr val="bg1"/>
              </a:solidFill>
              <a:latin typeface="UD Digi Kyokasho NK-B" panose="02020700000000000000" pitchFamily="18" charset="-128"/>
              <a:ea typeface="UD Digi Kyokasho NK-B" panose="02020700000000000000" pitchFamily="18" charset="-128"/>
            </a:endParaRPr>
          </a:p>
        </p:txBody>
      </p:sp>
      <p:sp>
        <p:nvSpPr>
          <p:cNvPr id="15" name="Rectangle 3">
            <a:extLst>
              <a:ext uri="{FF2B5EF4-FFF2-40B4-BE49-F238E27FC236}">
                <a16:creationId xmlns:a16="http://schemas.microsoft.com/office/drawing/2014/main" id="{D7085DE0-B6F0-44A4-BAB5-389FB108E5FE}"/>
              </a:ext>
            </a:extLst>
          </p:cNvPr>
          <p:cNvSpPr txBox="1">
            <a:spLocks noChangeArrowheads="1"/>
          </p:cNvSpPr>
          <p:nvPr/>
        </p:nvSpPr>
        <p:spPr bwMode="auto">
          <a:xfrm>
            <a:off x="1110856" y="3286679"/>
            <a:ext cx="3763447" cy="994565"/>
          </a:xfrm>
          <a:prstGeom prst="rect">
            <a:avLst/>
          </a:prstGeom>
          <a:solidFill>
            <a:schemeClr val="accent1"/>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600" kern="0" dirty="0">
                <a:solidFill>
                  <a:schemeClr val="tx2"/>
                </a:solidFill>
                <a:latin typeface="UD Digi Kyokasho NK-B" panose="02020700000000000000" pitchFamily="18" charset="-128"/>
                <a:ea typeface="UD Digi Kyokasho NK-B" panose="02020700000000000000" pitchFamily="18" charset="-128"/>
              </a:rPr>
              <a:t>＜両立支援制度等＞</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1600" kern="0" dirty="0">
                <a:solidFill>
                  <a:schemeClr val="tx1"/>
                </a:solidFill>
                <a:latin typeface="UD Digi Kyokasho NK-B" panose="02020700000000000000" pitchFamily="18" charset="-128"/>
                <a:ea typeface="UD Digi Kyokasho NK-B" panose="02020700000000000000" pitchFamily="18" charset="-128"/>
              </a:rPr>
              <a:t>介護休暇</a:t>
            </a:r>
            <a:endParaRPr lang="en-US" altLang="ja-JP" sz="1600" kern="0" dirty="0">
              <a:solidFill>
                <a:schemeClr val="tx1"/>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1400" kern="0" dirty="0">
                <a:solidFill>
                  <a:schemeClr val="tx1"/>
                </a:solidFill>
                <a:latin typeface="UD Digi Kyokasho NK-B" panose="02020700000000000000" pitchFamily="18" charset="-128"/>
                <a:ea typeface="UD Digi Kyokasho NK-B" panose="02020700000000000000" pitchFamily="18" charset="-128"/>
              </a:rPr>
              <a:t>失効年次有給休暇の積立休暇制度</a:t>
            </a:r>
            <a:br>
              <a:rPr lang="en-US" altLang="ja-JP" sz="1400" kern="0" dirty="0">
                <a:solidFill>
                  <a:schemeClr val="tx1"/>
                </a:solidFill>
                <a:latin typeface="UD Digi Kyokasho NK-B" panose="02020700000000000000" pitchFamily="18" charset="-128"/>
                <a:ea typeface="UD Digi Kyokasho NK-B" panose="02020700000000000000" pitchFamily="18" charset="-128"/>
              </a:rPr>
            </a:br>
            <a:r>
              <a:rPr lang="ja-JP" altLang="en-US" sz="1050" kern="0" dirty="0">
                <a:solidFill>
                  <a:schemeClr val="tx1"/>
                </a:solidFill>
                <a:latin typeface="UD Digi Kyokasho NK-B" panose="02020700000000000000" pitchFamily="18" charset="-128"/>
                <a:ea typeface="UD Digi Kyokasho NK-B" panose="02020700000000000000" pitchFamily="18" charset="-128"/>
              </a:rPr>
              <a:t>（会社独自の制度）</a:t>
            </a:r>
            <a:endParaRPr lang="en-US" altLang="ja-JP" sz="1050" kern="0" dirty="0">
              <a:solidFill>
                <a:schemeClr val="tx1"/>
              </a:solidFill>
              <a:latin typeface="UD Digi Kyokasho NK-B" panose="02020700000000000000" pitchFamily="18" charset="-128"/>
              <a:ea typeface="UD Digi Kyokasho NK-B" panose="02020700000000000000" pitchFamily="18" charset="-128"/>
            </a:endParaRPr>
          </a:p>
        </p:txBody>
      </p:sp>
      <p:sp>
        <p:nvSpPr>
          <p:cNvPr id="16" name="Rectangle 3">
            <a:extLst>
              <a:ext uri="{FF2B5EF4-FFF2-40B4-BE49-F238E27FC236}">
                <a16:creationId xmlns:a16="http://schemas.microsoft.com/office/drawing/2014/main" id="{2FDB4967-CA51-4FCA-948F-159F5545F9AC}"/>
              </a:ext>
            </a:extLst>
          </p:cNvPr>
          <p:cNvSpPr txBox="1">
            <a:spLocks noChangeArrowheads="1"/>
          </p:cNvSpPr>
          <p:nvPr/>
        </p:nvSpPr>
        <p:spPr bwMode="auto">
          <a:xfrm>
            <a:off x="5129033" y="3286680"/>
            <a:ext cx="3659367" cy="994564"/>
          </a:xfrm>
          <a:prstGeom prst="rect">
            <a:avLst/>
          </a:prstGeom>
          <a:solidFill>
            <a:schemeClr val="accent2">
              <a:lumMod val="20000"/>
              <a:lumOff val="8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600" kern="0" dirty="0">
                <a:solidFill>
                  <a:schemeClr val="tx2"/>
                </a:solidFill>
                <a:latin typeface="UD Digi Kyokasho NK-B" panose="02020700000000000000" pitchFamily="18" charset="-128"/>
                <a:ea typeface="UD Digi Kyokasho NK-B" panose="02020700000000000000" pitchFamily="18" charset="-128"/>
              </a:rPr>
              <a:t>＜介護保険制度等＞</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p:txBody>
      </p:sp>
      <p:sp>
        <p:nvSpPr>
          <p:cNvPr id="18" name="テキスト ボックス 17">
            <a:extLst>
              <a:ext uri="{FF2B5EF4-FFF2-40B4-BE49-F238E27FC236}">
                <a16:creationId xmlns:a16="http://schemas.microsoft.com/office/drawing/2014/main" id="{029B6019-71CF-4265-B29B-FB96BA2DDB7E}"/>
              </a:ext>
            </a:extLst>
          </p:cNvPr>
          <p:cNvSpPr txBox="1"/>
          <p:nvPr/>
        </p:nvSpPr>
        <p:spPr>
          <a:xfrm>
            <a:off x="1073149" y="4281326"/>
            <a:ext cx="7924007" cy="954107"/>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ü"/>
            </a:pPr>
            <a:r>
              <a:rPr lang="ja-JP" altLang="en-US" sz="1400" dirty="0">
                <a:latin typeface="UD Digi Kyokasho NK-B" panose="02020700000000000000" pitchFamily="18" charset="-128"/>
                <a:ea typeface="UD Digi Kyokasho NK-B" panose="02020700000000000000" pitchFamily="18" charset="-128"/>
              </a:rPr>
              <a:t>訪問系サービスを毎日利用することで、母の介護負担を軽減。</a:t>
            </a:r>
            <a:endParaRPr lang="en-US" altLang="ja-JP" sz="14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ü"/>
            </a:pPr>
            <a:r>
              <a:rPr lang="ja-JP" altLang="en-US" sz="1400" dirty="0">
                <a:latin typeface="UD Digi Kyokasho NK-B" panose="02020700000000000000" pitchFamily="18" charset="-128"/>
                <a:ea typeface="UD Digi Kyokasho NK-B" panose="02020700000000000000" pitchFamily="18" charset="-128"/>
              </a:rPr>
              <a:t>高齢の父母のみで暮らしているため、毎日誰かの目が入るようにし、近所の人にも声をかけ、心配なことがあれば連絡してもらうように依頼。</a:t>
            </a:r>
            <a:endParaRPr lang="en-US" altLang="ja-JP" sz="14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ü"/>
            </a:pPr>
            <a:r>
              <a:rPr lang="ja-JP" altLang="en-US" sz="1400" dirty="0">
                <a:latin typeface="UD Digi Kyokasho NK-B" panose="02020700000000000000" pitchFamily="18" charset="-128"/>
                <a:ea typeface="UD Digi Kyokasho NK-B" panose="02020700000000000000" pitchFamily="18" charset="-128"/>
              </a:rPr>
              <a:t>家族は毎月１回、介護休暇や</a:t>
            </a:r>
            <a:r>
              <a:rPr lang="ja-JP" altLang="en-US" sz="1400" dirty="0">
                <a:solidFill>
                  <a:schemeClr val="tx1"/>
                </a:solidFill>
                <a:latin typeface="UD Digi Kyokasho NK-B" panose="02020700000000000000" pitchFamily="18" charset="-128"/>
                <a:ea typeface="UD Digi Kyokasho NK-B" panose="02020700000000000000" pitchFamily="18" charset="-128"/>
              </a:rPr>
              <a:t>会社独自の</a:t>
            </a:r>
            <a:r>
              <a:rPr lang="ja-JP" altLang="en-US" sz="1400" dirty="0">
                <a:latin typeface="UD Digi Kyokasho NK-B" panose="02020700000000000000" pitchFamily="18" charset="-128"/>
                <a:ea typeface="UD Digi Kyokasho NK-B" panose="02020700000000000000" pitchFamily="18" charset="-128"/>
              </a:rPr>
              <a:t>失効年次有給休暇の積立休暇制度を利用して帰省。</a:t>
            </a:r>
            <a:endParaRPr lang="en-US" altLang="ja-JP" sz="1400" dirty="0">
              <a:latin typeface="UD Digi Kyokasho NK-B" panose="02020700000000000000" pitchFamily="18" charset="-128"/>
              <a:ea typeface="UD Digi Kyokasho NK-B" panose="02020700000000000000" pitchFamily="18" charset="-128"/>
            </a:endParaRPr>
          </a:p>
        </p:txBody>
      </p:sp>
      <p:sp>
        <p:nvSpPr>
          <p:cNvPr id="2" name="テキスト ボックス 1">
            <a:extLst>
              <a:ext uri="{FF2B5EF4-FFF2-40B4-BE49-F238E27FC236}">
                <a16:creationId xmlns:a16="http://schemas.microsoft.com/office/drawing/2014/main" id="{1273A855-3C99-45C6-BBF0-0D95EA002A70}"/>
              </a:ext>
            </a:extLst>
          </p:cNvPr>
          <p:cNvSpPr txBox="1"/>
          <p:nvPr/>
        </p:nvSpPr>
        <p:spPr>
          <a:xfrm>
            <a:off x="5129033" y="3621118"/>
            <a:ext cx="3659367" cy="929485"/>
          </a:xfrm>
          <a:prstGeom prst="rect">
            <a:avLst/>
          </a:prstGeom>
          <a:noFill/>
        </p:spPr>
        <p:txBody>
          <a:bodyPr wrap="square" numCol="2" rtlCol="0">
            <a:spAutoFit/>
          </a:bodyPr>
          <a:lstStyle/>
          <a:p>
            <a:pPr marL="342900" indent="-342900">
              <a:spcBef>
                <a:spcPct val="20000"/>
              </a:spcBef>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訪問介護</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marL="342900" indent="-342900">
              <a:spcBef>
                <a:spcPct val="20000"/>
              </a:spcBef>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訪問看護</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a:spcBef>
                <a:spcPct val="20000"/>
              </a:spcBef>
            </a:pP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marL="342900" indent="-342900">
              <a:spcBef>
                <a:spcPct val="20000"/>
              </a:spcBef>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訪問リハビリ</a:t>
            </a:r>
            <a:endParaRPr lang="en-US" altLang="ja-JP" sz="1400" kern="0" dirty="0">
              <a:solidFill>
                <a:schemeClr val="tx2"/>
              </a:solidFill>
              <a:latin typeface="UD Digi Kyokasho NK-B" panose="02020700000000000000" pitchFamily="18" charset="-128"/>
              <a:ea typeface="UD Digi Kyokasho NK-B" panose="02020700000000000000" pitchFamily="18" charset="-128"/>
            </a:endParaRPr>
          </a:p>
          <a:p>
            <a:pPr marL="342900" indent="-342900">
              <a:spcBef>
                <a:spcPct val="20000"/>
              </a:spcBef>
              <a:buFont typeface="Wingdings" panose="05000000000000000000" pitchFamily="2" charset="2"/>
              <a:buChar char="l"/>
            </a:pPr>
            <a:r>
              <a:rPr lang="ja-JP" altLang="en-US" sz="1400" kern="0" dirty="0">
                <a:solidFill>
                  <a:schemeClr val="tx2"/>
                </a:solidFill>
                <a:latin typeface="UD Digi Kyokasho NK-B" panose="02020700000000000000" pitchFamily="18" charset="-128"/>
                <a:ea typeface="UD Digi Kyokasho NK-B" panose="02020700000000000000" pitchFamily="18" charset="-128"/>
              </a:rPr>
              <a:t>近所の人の見守り</a:t>
            </a:r>
          </a:p>
        </p:txBody>
      </p:sp>
      <p:sp>
        <p:nvSpPr>
          <p:cNvPr id="19" name="フッター プレースホルダー 4">
            <a:extLst>
              <a:ext uri="{FF2B5EF4-FFF2-40B4-BE49-F238E27FC236}">
                <a16:creationId xmlns:a16="http://schemas.microsoft.com/office/drawing/2014/main" id="{5D348B65-0622-4653-A576-D06EC9DCAA75}"/>
              </a:ext>
            </a:extLst>
          </p:cNvPr>
          <p:cNvSpPr txBox="1">
            <a:spLocks/>
          </p:cNvSpPr>
          <p:nvPr/>
        </p:nvSpPr>
        <p:spPr bwMode="auto">
          <a:xfrm>
            <a:off x="1199871"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0" name="テキスト ボックス 19">
            <a:extLst>
              <a:ext uri="{FF2B5EF4-FFF2-40B4-BE49-F238E27FC236}">
                <a16:creationId xmlns:a16="http://schemas.microsoft.com/office/drawing/2014/main" id="{F0EAC999-A574-42C4-ACBD-170629671F1E}"/>
              </a:ext>
            </a:extLst>
          </p:cNvPr>
          <p:cNvSpPr txBox="1"/>
          <p:nvPr/>
        </p:nvSpPr>
        <p:spPr>
          <a:xfrm>
            <a:off x="5358768" y="6621463"/>
            <a:ext cx="3705076" cy="246221"/>
          </a:xfrm>
          <a:prstGeom prst="rect">
            <a:avLst/>
          </a:prstGeom>
          <a:noFill/>
        </p:spPr>
        <p:txBody>
          <a:bodyPr wrap="square" rtlCol="0">
            <a:spAutoFit/>
          </a:bodyPr>
          <a:lstStyle/>
          <a:p>
            <a:r>
              <a:rPr kumimoji="1" lang="ja-JP" altLang="en-US" sz="1000" dirty="0"/>
              <a:t>（参考）厚生労働省「平成</a:t>
            </a:r>
            <a:r>
              <a:rPr kumimoji="1" lang="en-US" altLang="ja-JP" sz="1000" dirty="0"/>
              <a:t>29</a:t>
            </a:r>
            <a:r>
              <a:rPr kumimoji="1" lang="ja-JP" altLang="en-US" sz="1000" dirty="0"/>
              <a:t>年度版　仕事と介護　両立のポイント」</a:t>
            </a:r>
          </a:p>
        </p:txBody>
      </p:sp>
      <p:sp>
        <p:nvSpPr>
          <p:cNvPr id="3" name="スライド番号プレースホルダー 2">
            <a:extLst>
              <a:ext uri="{FF2B5EF4-FFF2-40B4-BE49-F238E27FC236}">
                <a16:creationId xmlns:a16="http://schemas.microsoft.com/office/drawing/2014/main" id="{3F3F1046-A61A-4B38-8B52-CAAD0EFF4A91}"/>
              </a:ext>
            </a:extLst>
          </p:cNvPr>
          <p:cNvSpPr>
            <a:spLocks noGrp="1"/>
          </p:cNvSpPr>
          <p:nvPr>
            <p:ph type="sldNum" sz="quarter" idx="12"/>
          </p:nvPr>
        </p:nvSpPr>
        <p:spPr/>
        <p:txBody>
          <a:bodyPr/>
          <a:lstStyle/>
          <a:p>
            <a:fld id="{FE796E2C-70C8-4284-8429-28CFC884DB28}" type="slidenum">
              <a:rPr lang="en-US" altLang="ja-JP" smtClean="0"/>
              <a:pPr/>
              <a:t>53</a:t>
            </a:fld>
            <a:endParaRPr lang="en-US" altLang="ja-JP"/>
          </a:p>
        </p:txBody>
      </p:sp>
      <p:pic>
        <p:nvPicPr>
          <p:cNvPr id="25" name="図 24">
            <a:extLst>
              <a:ext uri="{FF2B5EF4-FFF2-40B4-BE49-F238E27FC236}">
                <a16:creationId xmlns:a16="http://schemas.microsoft.com/office/drawing/2014/main" id="{72D42AE7-659A-4770-AE72-BD1DC1D28D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6420" y="5479457"/>
            <a:ext cx="1107039" cy="1234360"/>
          </a:xfrm>
          <a:prstGeom prst="rect">
            <a:avLst/>
          </a:prstGeom>
        </p:spPr>
      </p:pic>
    </p:spTree>
    <p:extLst>
      <p:ext uri="{BB962C8B-B14F-4D97-AF65-F5344CB8AC3E}">
        <p14:creationId xmlns:p14="http://schemas.microsoft.com/office/powerpoint/2010/main" val="2810263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吹き出し: 四角形 12">
            <a:extLst>
              <a:ext uri="{FF2B5EF4-FFF2-40B4-BE49-F238E27FC236}">
                <a16:creationId xmlns:a16="http://schemas.microsoft.com/office/drawing/2014/main" id="{780DE6F5-8DD7-4BD0-8D0F-F49870549301}"/>
              </a:ext>
            </a:extLst>
          </p:cNvPr>
          <p:cNvSpPr/>
          <p:nvPr/>
        </p:nvSpPr>
        <p:spPr>
          <a:xfrm flipH="1">
            <a:off x="1073150" y="1895954"/>
            <a:ext cx="6952704" cy="842437"/>
          </a:xfrm>
          <a:prstGeom prst="wedgeRectCallout">
            <a:avLst>
              <a:gd name="adj1" fmla="val -52993"/>
              <a:gd name="adj2" fmla="val -9438"/>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355C2F89-5048-423A-9D46-7899DFC3A661}"/>
              </a:ext>
            </a:extLst>
          </p:cNvPr>
          <p:cNvSpPr txBox="1"/>
          <p:nvPr/>
        </p:nvSpPr>
        <p:spPr>
          <a:xfrm>
            <a:off x="1073150" y="1919734"/>
            <a:ext cx="6952704" cy="784830"/>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500" b="1" dirty="0">
                <a:latin typeface="UD Digi Kyokasho NK-B" panose="02020700000000000000" pitchFamily="18" charset="-128"/>
                <a:ea typeface="UD Digi Kyokasho NK-B" panose="02020700000000000000" pitchFamily="18" charset="-128"/>
              </a:rPr>
              <a:t>【</a:t>
            </a:r>
            <a:r>
              <a:rPr lang="ja-JP" altLang="en-US" sz="1500" b="1" dirty="0">
                <a:latin typeface="UD Digi Kyokasho NK-B" panose="02020700000000000000" pitchFamily="18" charset="-128"/>
                <a:ea typeface="UD Digi Kyokasho NK-B" panose="02020700000000000000" pitchFamily="18" charset="-128"/>
              </a:rPr>
              <a:t>家族の声</a:t>
            </a:r>
            <a:r>
              <a:rPr lang="en-US" altLang="ja-JP" sz="15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1500" dirty="0">
                <a:latin typeface="UD Digi Kyokasho NK-B" panose="02020700000000000000" pitchFamily="18" charset="-128"/>
                <a:ea typeface="UD Digi Kyokasho NK-B" panose="02020700000000000000" pitchFamily="18" charset="-128"/>
              </a:rPr>
              <a:t>母が骨折で１ヵ月入院しました。もうすぐ退院する予定ですが、寝たきりの状態です。在宅で介護することが難しいため、施設を探したいと思っています。</a:t>
            </a:r>
            <a:endParaRPr lang="en-US" altLang="ja-JP" sz="1500" dirty="0">
              <a:latin typeface="UD Digi Kyokasho NK-B" panose="02020700000000000000" pitchFamily="18" charset="-128"/>
              <a:ea typeface="UD Digi Kyokasho NK-B" panose="02020700000000000000" pitchFamily="18" charset="-128"/>
            </a:endParaRPr>
          </a:p>
        </p:txBody>
      </p:sp>
      <p:sp>
        <p:nvSpPr>
          <p:cNvPr id="23" name="吹き出し: 四角形 22">
            <a:extLst>
              <a:ext uri="{FF2B5EF4-FFF2-40B4-BE49-F238E27FC236}">
                <a16:creationId xmlns:a16="http://schemas.microsoft.com/office/drawing/2014/main" id="{0FC316B0-74D5-4438-ABA2-A6AFEEBD5610}"/>
              </a:ext>
            </a:extLst>
          </p:cNvPr>
          <p:cNvSpPr/>
          <p:nvPr/>
        </p:nvSpPr>
        <p:spPr>
          <a:xfrm flipH="1">
            <a:off x="1733072" y="5355666"/>
            <a:ext cx="7264077" cy="1137174"/>
          </a:xfrm>
          <a:prstGeom prst="wedgeRectCallout">
            <a:avLst>
              <a:gd name="adj1" fmla="val 54935"/>
              <a:gd name="adj2" fmla="val -2664"/>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81B26843-CF10-49DA-9316-53CE5E2CF855}"/>
              </a:ext>
            </a:extLst>
          </p:cNvPr>
          <p:cNvSpPr txBox="1"/>
          <p:nvPr/>
        </p:nvSpPr>
        <p:spPr>
          <a:xfrm>
            <a:off x="1733074" y="5355793"/>
            <a:ext cx="7264076" cy="1169551"/>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400" b="1" dirty="0">
                <a:latin typeface="UD Digi Kyokasho NK-B" panose="02020700000000000000" pitchFamily="18" charset="-128"/>
                <a:ea typeface="UD Digi Kyokasho NK-B" panose="02020700000000000000" pitchFamily="18" charset="-128"/>
              </a:rPr>
              <a:t>【</a:t>
            </a:r>
            <a:r>
              <a:rPr lang="ja-JP" altLang="en-US" sz="1400" b="1" dirty="0">
                <a:latin typeface="UD Digi Kyokasho NK-B" panose="02020700000000000000" pitchFamily="18" charset="-128"/>
                <a:ea typeface="UD Digi Kyokasho NK-B" panose="02020700000000000000" pitchFamily="18" charset="-128"/>
              </a:rPr>
              <a:t>ケアマネジャーから一言</a:t>
            </a:r>
            <a:r>
              <a:rPr lang="en-US" altLang="ja-JP" sz="1400" b="1" dirty="0">
                <a:latin typeface="UD Digi Kyokasho NK-B" panose="02020700000000000000" pitchFamily="18" charset="-128"/>
                <a:ea typeface="UD Digi Kyokasho NK-B" panose="02020700000000000000" pitchFamily="18" charset="-128"/>
              </a:rPr>
              <a:t>】</a:t>
            </a:r>
          </a:p>
          <a:p>
            <a:r>
              <a:rPr lang="ja-JP" altLang="en-US" sz="1400" b="1" dirty="0">
                <a:latin typeface="UD Digi Kyokasho NK-B" panose="02020700000000000000" pitchFamily="18" charset="-128"/>
                <a:ea typeface="UD Digi Kyokasho NK-B" panose="02020700000000000000" pitchFamily="18" charset="-128"/>
              </a:rPr>
              <a:t>ご本人が頻繁に母の様子を見たい、という思いから、職場近くの施設を選んだとしても、仕事が忙しくなると、面会自体が負担になることもあるかもしれません。面会は頻度ではなく、緩やかな気持ちで訪問することが、入居されている家族にとっても効果的であることを説明した上で、無理のない範囲での面会を勧めることも大切です。</a:t>
            </a:r>
            <a:endParaRPr lang="en-US" altLang="ja-JP" sz="1400" b="1" dirty="0">
              <a:latin typeface="UD Digi Kyokasho NK-B" panose="02020700000000000000" pitchFamily="18" charset="-128"/>
              <a:ea typeface="UD Digi Kyokasho NK-B" panose="02020700000000000000" pitchFamily="18" charset="-128"/>
            </a:endParaRPr>
          </a:p>
        </p:txBody>
      </p:sp>
      <p:sp>
        <p:nvSpPr>
          <p:cNvPr id="6" name="正方形/長方形 5">
            <a:extLst>
              <a:ext uri="{FF2B5EF4-FFF2-40B4-BE49-F238E27FC236}">
                <a16:creationId xmlns:a16="http://schemas.microsoft.com/office/drawing/2014/main" id="{D176CB26-13F0-4EAA-9B6E-40A95063A347}"/>
              </a:ext>
            </a:extLst>
          </p:cNvPr>
          <p:cNvSpPr/>
          <p:nvPr/>
        </p:nvSpPr>
        <p:spPr>
          <a:xfrm>
            <a:off x="971600" y="3039709"/>
            <a:ext cx="8025556" cy="219564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3.</a:t>
            </a:r>
            <a:r>
              <a:rPr lang="ja-JP" altLang="en-US" sz="2800" dirty="0">
                <a:latin typeface="UD Digi Kyokasho NK-B" panose="02020700000000000000" pitchFamily="18" charset="-128"/>
                <a:ea typeface="UD Digi Kyokasho NK-B" panose="02020700000000000000" pitchFamily="18" charset="-128"/>
              </a:rPr>
              <a:t>制度や資源の効果的な組合せ</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具体例④入所施設を探す</a:t>
            </a:r>
            <a:endParaRPr lang="ja-JP" altLang="ja-JP" sz="2800" dirty="0">
              <a:latin typeface="UD Digi Kyokasho NK-B" panose="02020700000000000000" pitchFamily="18" charset="-128"/>
              <a:ea typeface="UD Digi Kyokasho NK-B" panose="02020700000000000000" pitchFamily="18" charset="-128"/>
            </a:endParaRPr>
          </a:p>
        </p:txBody>
      </p:sp>
      <p:sp>
        <p:nvSpPr>
          <p:cNvPr id="7" name="Rectangle 3">
            <a:extLst>
              <a:ext uri="{FF2B5EF4-FFF2-40B4-BE49-F238E27FC236}">
                <a16:creationId xmlns:a16="http://schemas.microsoft.com/office/drawing/2014/main" id="{2985E743-B54B-4BCD-AD15-B375283A0478}"/>
              </a:ext>
            </a:extLst>
          </p:cNvPr>
          <p:cNvSpPr txBox="1">
            <a:spLocks noChangeArrowheads="1"/>
          </p:cNvSpPr>
          <p:nvPr/>
        </p:nvSpPr>
        <p:spPr bwMode="auto">
          <a:xfrm>
            <a:off x="1073150" y="1196752"/>
            <a:ext cx="7715250" cy="646331"/>
          </a:xfrm>
          <a:prstGeom prst="rect">
            <a:avLst/>
          </a:prstGeom>
          <a:ln>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800" kern="0" dirty="0">
                <a:solidFill>
                  <a:srgbClr val="FFC000"/>
                </a:solidFill>
                <a:latin typeface="UD Digi Kyokasho NK-B" panose="02020700000000000000" pitchFamily="18" charset="-128"/>
                <a:ea typeface="UD Digi Kyokasho NK-B" panose="02020700000000000000" pitchFamily="18" charset="-128"/>
              </a:rPr>
              <a:t>◆</a:t>
            </a:r>
            <a:r>
              <a:rPr lang="ja-JP" altLang="en-US" sz="1800" kern="0" dirty="0">
                <a:solidFill>
                  <a:srgbClr val="417141"/>
                </a:solidFill>
                <a:latin typeface="UD Digi Kyokasho NK-B" panose="02020700000000000000" pitchFamily="18" charset="-128"/>
                <a:ea typeface="UD Digi Kyokasho NK-B" panose="02020700000000000000" pitchFamily="18" charset="-128"/>
              </a:rPr>
              <a:t>家族介護者・要介護者の状況</a:t>
            </a:r>
            <a:r>
              <a:rPr lang="ja-JP" altLang="en-US" sz="1800" kern="0" dirty="0">
                <a:solidFill>
                  <a:srgbClr val="FFC000"/>
                </a:solidFill>
                <a:latin typeface="UD Digi Kyokasho NK-B" panose="02020700000000000000" pitchFamily="18" charset="-128"/>
                <a:ea typeface="UD Digi Kyokasho NK-B" panose="02020700000000000000" pitchFamily="18" charset="-128"/>
              </a:rPr>
              <a:t>◆</a:t>
            </a:r>
            <a:endParaRPr lang="en-US" altLang="ja-JP" sz="1800" kern="0" dirty="0">
              <a:solidFill>
                <a:srgbClr val="FFC000"/>
              </a:solidFill>
              <a:latin typeface="UD Digi Kyokasho NK-B" panose="02020700000000000000" pitchFamily="18" charset="-128"/>
              <a:ea typeface="UD Digi Kyokasho NK-B" panose="02020700000000000000" pitchFamily="18" charset="-128"/>
            </a:endParaRPr>
          </a:p>
          <a:p>
            <a:pPr marL="0" indent="0" algn="ctr">
              <a:buFontTx/>
              <a:buNone/>
            </a:pPr>
            <a:r>
              <a:rPr lang="ja-JP" altLang="en-US" sz="1800" kern="0" dirty="0">
                <a:latin typeface="UD Digi Kyokasho NK-B" panose="02020700000000000000" pitchFamily="18" charset="-128"/>
                <a:ea typeface="UD Digi Kyokasho NK-B" panose="02020700000000000000" pitchFamily="18" charset="-128"/>
              </a:rPr>
              <a:t>家族介護者：正社員／要介護者：要介護５</a:t>
            </a:r>
            <a:endParaRPr lang="en-US" altLang="ja-JP" sz="1800" kern="0" dirty="0">
              <a:latin typeface="UD Digi Kyokasho NK-B" panose="02020700000000000000" pitchFamily="18" charset="-128"/>
              <a:ea typeface="UD Digi Kyokasho NK-B" panose="02020700000000000000" pitchFamily="18" charset="-128"/>
            </a:endParaRPr>
          </a:p>
        </p:txBody>
      </p:sp>
      <p:sp>
        <p:nvSpPr>
          <p:cNvPr id="14" name="Rectangle 3">
            <a:extLst>
              <a:ext uri="{FF2B5EF4-FFF2-40B4-BE49-F238E27FC236}">
                <a16:creationId xmlns:a16="http://schemas.microsoft.com/office/drawing/2014/main" id="{2A3B9A06-2143-47AA-AFE5-00FD516C0651}"/>
              </a:ext>
            </a:extLst>
          </p:cNvPr>
          <p:cNvSpPr txBox="1">
            <a:spLocks noChangeArrowheads="1"/>
          </p:cNvSpPr>
          <p:nvPr/>
        </p:nvSpPr>
        <p:spPr bwMode="auto">
          <a:xfrm>
            <a:off x="4329843" y="2913717"/>
            <a:ext cx="1410618" cy="323166"/>
          </a:xfrm>
          <a:prstGeom prst="rect">
            <a:avLst/>
          </a:prstGeom>
          <a:solidFill>
            <a:schemeClr val="accent1">
              <a:lumMod val="50000"/>
            </a:schemeClr>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800" kern="0" dirty="0">
                <a:solidFill>
                  <a:schemeClr val="bg1"/>
                </a:solidFill>
                <a:latin typeface="UD Digi Kyokasho NK-B" panose="02020700000000000000" pitchFamily="18" charset="-128"/>
                <a:ea typeface="UD Digi Kyokasho NK-B" panose="02020700000000000000" pitchFamily="18" charset="-128"/>
              </a:rPr>
              <a:t>解決方法例</a:t>
            </a:r>
            <a:endParaRPr lang="en-US" altLang="ja-JP" sz="1800" kern="0" dirty="0">
              <a:solidFill>
                <a:schemeClr val="bg1"/>
              </a:solidFill>
              <a:latin typeface="UD Digi Kyokasho NK-B" panose="02020700000000000000" pitchFamily="18" charset="-128"/>
              <a:ea typeface="UD Digi Kyokasho NK-B" panose="02020700000000000000" pitchFamily="18" charset="-128"/>
            </a:endParaRPr>
          </a:p>
        </p:txBody>
      </p:sp>
      <p:sp>
        <p:nvSpPr>
          <p:cNvPr id="15" name="Rectangle 3">
            <a:extLst>
              <a:ext uri="{FF2B5EF4-FFF2-40B4-BE49-F238E27FC236}">
                <a16:creationId xmlns:a16="http://schemas.microsoft.com/office/drawing/2014/main" id="{D7085DE0-B6F0-44A4-BAB5-389FB108E5FE}"/>
              </a:ext>
            </a:extLst>
          </p:cNvPr>
          <p:cNvSpPr txBox="1">
            <a:spLocks noChangeArrowheads="1"/>
          </p:cNvSpPr>
          <p:nvPr/>
        </p:nvSpPr>
        <p:spPr bwMode="auto">
          <a:xfrm>
            <a:off x="1110856" y="3286680"/>
            <a:ext cx="3763447" cy="959984"/>
          </a:xfrm>
          <a:prstGeom prst="rect">
            <a:avLst/>
          </a:prstGeom>
          <a:solidFill>
            <a:schemeClr val="accent1"/>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600" kern="0" dirty="0">
                <a:solidFill>
                  <a:schemeClr val="tx2"/>
                </a:solidFill>
                <a:latin typeface="UD Digi Kyokasho NK-B" panose="02020700000000000000" pitchFamily="18" charset="-128"/>
                <a:ea typeface="UD Digi Kyokasho NK-B" panose="02020700000000000000" pitchFamily="18" charset="-128"/>
              </a:rPr>
              <a:t>＜両立支援制度等＞</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介護休業</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フレックスタイム制度</a:t>
            </a:r>
            <a:endParaRPr lang="en-US" altLang="ja-JP" sz="1800" kern="0" dirty="0">
              <a:solidFill>
                <a:schemeClr val="tx2"/>
              </a:solidFill>
              <a:latin typeface="UD Digi Kyokasho NK-B" panose="02020700000000000000" pitchFamily="18" charset="-128"/>
              <a:ea typeface="UD Digi Kyokasho NK-B" panose="02020700000000000000" pitchFamily="18" charset="-128"/>
            </a:endParaRPr>
          </a:p>
        </p:txBody>
      </p:sp>
      <p:sp>
        <p:nvSpPr>
          <p:cNvPr id="16" name="Rectangle 3">
            <a:extLst>
              <a:ext uri="{FF2B5EF4-FFF2-40B4-BE49-F238E27FC236}">
                <a16:creationId xmlns:a16="http://schemas.microsoft.com/office/drawing/2014/main" id="{2FDB4967-CA51-4FCA-948F-159F5545F9AC}"/>
              </a:ext>
            </a:extLst>
          </p:cNvPr>
          <p:cNvSpPr txBox="1">
            <a:spLocks noChangeArrowheads="1"/>
          </p:cNvSpPr>
          <p:nvPr/>
        </p:nvSpPr>
        <p:spPr bwMode="auto">
          <a:xfrm>
            <a:off x="5129033" y="3286680"/>
            <a:ext cx="3659367" cy="959984"/>
          </a:xfrm>
          <a:prstGeom prst="rect">
            <a:avLst/>
          </a:prstGeom>
          <a:solidFill>
            <a:schemeClr val="accent2">
              <a:lumMod val="20000"/>
              <a:lumOff val="8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600" kern="0" dirty="0">
                <a:solidFill>
                  <a:schemeClr val="tx2"/>
                </a:solidFill>
                <a:latin typeface="UD Digi Kyokasho NK-B" panose="02020700000000000000" pitchFamily="18" charset="-128"/>
                <a:ea typeface="UD Digi Kyokasho NK-B" panose="02020700000000000000" pitchFamily="18" charset="-128"/>
              </a:rPr>
              <a:t>＜介護保険制度等＞</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特定施設入居者生活介護（介護付有料老人ホーム）</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p:txBody>
      </p:sp>
      <p:sp>
        <p:nvSpPr>
          <p:cNvPr id="18" name="テキスト ボックス 17">
            <a:extLst>
              <a:ext uri="{FF2B5EF4-FFF2-40B4-BE49-F238E27FC236}">
                <a16:creationId xmlns:a16="http://schemas.microsoft.com/office/drawing/2014/main" id="{029B6019-71CF-4265-B29B-FB96BA2DDB7E}"/>
              </a:ext>
            </a:extLst>
          </p:cNvPr>
          <p:cNvSpPr txBox="1"/>
          <p:nvPr/>
        </p:nvSpPr>
        <p:spPr>
          <a:xfrm>
            <a:off x="1073149" y="4281326"/>
            <a:ext cx="7924007" cy="954107"/>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ü"/>
            </a:pPr>
            <a:r>
              <a:rPr lang="ja-JP" altLang="en-US" sz="1400" dirty="0">
                <a:solidFill>
                  <a:schemeClr val="tx1"/>
                </a:solidFill>
                <a:latin typeface="UD Digi Kyokasho NK-B" panose="02020700000000000000" pitchFamily="18" charset="-128"/>
                <a:ea typeface="UD Digi Kyokasho NK-B" panose="02020700000000000000" pitchFamily="18" charset="-128"/>
              </a:rPr>
              <a:t>一時帰宅中の世話、</a:t>
            </a:r>
            <a:r>
              <a:rPr lang="ja-JP" altLang="en-US" sz="1400" dirty="0">
                <a:latin typeface="UD Digi Kyokasho NK-B" panose="02020700000000000000" pitchFamily="18" charset="-128"/>
                <a:ea typeface="UD Digi Kyokasho NK-B" panose="02020700000000000000" pitchFamily="18" charset="-128"/>
              </a:rPr>
              <a:t>退院手続き、施設入所手続き等のために、家族が介護休業を２ヵ月間取得。</a:t>
            </a:r>
            <a:endParaRPr lang="en-US" altLang="ja-JP" sz="14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ü"/>
            </a:pPr>
            <a:r>
              <a:rPr lang="ja-JP" altLang="en-US" sz="1400" dirty="0">
                <a:latin typeface="UD Digi Kyokasho NK-B" panose="02020700000000000000" pitchFamily="18" charset="-128"/>
                <a:ea typeface="UD Digi Kyokasho NK-B" panose="02020700000000000000" pitchFamily="18" charset="-128"/>
              </a:rPr>
              <a:t>頻繁に会いにいけるよう、通勤途中の通いやすい場所にある施設を選択。</a:t>
            </a:r>
            <a:endParaRPr lang="en-US" altLang="ja-JP" sz="14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ü"/>
            </a:pPr>
            <a:r>
              <a:rPr lang="ja-JP" altLang="en-US" sz="1400" dirty="0">
                <a:latin typeface="UD Digi Kyokasho NK-B" panose="02020700000000000000" pitchFamily="18" charset="-128"/>
                <a:ea typeface="UD Digi Kyokasho NK-B" panose="02020700000000000000" pitchFamily="18" charset="-128"/>
              </a:rPr>
              <a:t>施設入所後は、フレックスタイム制度を利用して、週に１～２回、出社前や帰宅途中に施設に立ち寄り母の様子を見に行く。</a:t>
            </a:r>
            <a:endParaRPr lang="en-US" altLang="ja-JP" sz="1400" dirty="0">
              <a:latin typeface="UD Digi Kyokasho NK-B" panose="02020700000000000000" pitchFamily="18" charset="-128"/>
              <a:ea typeface="UD Digi Kyokasho NK-B" panose="02020700000000000000" pitchFamily="18" charset="-128"/>
            </a:endParaRPr>
          </a:p>
        </p:txBody>
      </p:sp>
      <p:pic>
        <p:nvPicPr>
          <p:cNvPr id="22" name="図 21">
            <a:extLst>
              <a:ext uri="{FF2B5EF4-FFF2-40B4-BE49-F238E27FC236}">
                <a16:creationId xmlns:a16="http://schemas.microsoft.com/office/drawing/2014/main" id="{13EBE7F5-B20D-4F71-8E80-3C52BC9EA1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6420" y="5479457"/>
            <a:ext cx="1141491" cy="1221213"/>
          </a:xfrm>
          <a:prstGeom prst="rect">
            <a:avLst/>
          </a:prstGeom>
        </p:spPr>
      </p:pic>
      <p:sp>
        <p:nvSpPr>
          <p:cNvPr id="17" name="フッター プレースホルダー 4">
            <a:extLst>
              <a:ext uri="{FF2B5EF4-FFF2-40B4-BE49-F238E27FC236}">
                <a16:creationId xmlns:a16="http://schemas.microsoft.com/office/drawing/2014/main" id="{F7A38B17-A52D-4CA0-A54E-39EBAB21F086}"/>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19" name="テキスト ボックス 18">
            <a:extLst>
              <a:ext uri="{FF2B5EF4-FFF2-40B4-BE49-F238E27FC236}">
                <a16:creationId xmlns:a16="http://schemas.microsoft.com/office/drawing/2014/main" id="{04024BFD-7E89-4919-8B39-A87431C48CCF}"/>
              </a:ext>
            </a:extLst>
          </p:cNvPr>
          <p:cNvSpPr txBox="1"/>
          <p:nvPr/>
        </p:nvSpPr>
        <p:spPr>
          <a:xfrm>
            <a:off x="6948488" y="6497063"/>
            <a:ext cx="2048668" cy="415498"/>
          </a:xfrm>
          <a:prstGeom prst="rect">
            <a:avLst/>
          </a:prstGeom>
          <a:noFill/>
        </p:spPr>
        <p:txBody>
          <a:bodyPr wrap="square" rtlCol="0">
            <a:spAutoFit/>
          </a:bodyPr>
          <a:lstStyle/>
          <a:p>
            <a:r>
              <a:rPr kumimoji="1" lang="ja-JP" altLang="en-US" sz="1000" dirty="0"/>
              <a:t>（参考）厚生労働省「平成</a:t>
            </a:r>
            <a:r>
              <a:rPr kumimoji="1" lang="en-US" altLang="ja-JP" sz="1000" dirty="0"/>
              <a:t>29</a:t>
            </a:r>
            <a:r>
              <a:rPr kumimoji="1" lang="ja-JP" altLang="en-US" sz="1000" dirty="0"/>
              <a:t>年度版　仕事と介護　両立のポイント」</a:t>
            </a:r>
          </a:p>
        </p:txBody>
      </p:sp>
      <p:sp>
        <p:nvSpPr>
          <p:cNvPr id="2" name="スライド番号プレースホルダー 1">
            <a:extLst>
              <a:ext uri="{FF2B5EF4-FFF2-40B4-BE49-F238E27FC236}">
                <a16:creationId xmlns:a16="http://schemas.microsoft.com/office/drawing/2014/main" id="{1C9300A0-F74A-4438-84AA-396B0BB2329F}"/>
              </a:ext>
            </a:extLst>
          </p:cNvPr>
          <p:cNvSpPr>
            <a:spLocks noGrp="1"/>
          </p:cNvSpPr>
          <p:nvPr>
            <p:ph type="sldNum" sz="quarter" idx="12"/>
          </p:nvPr>
        </p:nvSpPr>
        <p:spPr/>
        <p:txBody>
          <a:bodyPr/>
          <a:lstStyle/>
          <a:p>
            <a:fld id="{FE796E2C-70C8-4284-8429-28CFC884DB28}" type="slidenum">
              <a:rPr lang="en-US" altLang="ja-JP" smtClean="0"/>
              <a:pPr/>
              <a:t>54</a:t>
            </a:fld>
            <a:endParaRPr lang="en-US" altLang="ja-JP"/>
          </a:p>
        </p:txBody>
      </p:sp>
      <p:pic>
        <p:nvPicPr>
          <p:cNvPr id="24" name="図 23">
            <a:extLst>
              <a:ext uri="{FF2B5EF4-FFF2-40B4-BE49-F238E27FC236}">
                <a16:creationId xmlns:a16="http://schemas.microsoft.com/office/drawing/2014/main" id="{EAB18DAE-FAE1-4EAC-8CCE-71D9442DF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1160" y="1703089"/>
            <a:ext cx="1141491" cy="1221213"/>
          </a:xfrm>
          <a:prstGeom prst="rect">
            <a:avLst/>
          </a:prstGeom>
        </p:spPr>
      </p:pic>
    </p:spTree>
    <p:extLst>
      <p:ext uri="{BB962C8B-B14F-4D97-AF65-F5344CB8AC3E}">
        <p14:creationId xmlns:p14="http://schemas.microsoft.com/office/powerpoint/2010/main" val="3427847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吹き出し: 四角形 12">
            <a:extLst>
              <a:ext uri="{FF2B5EF4-FFF2-40B4-BE49-F238E27FC236}">
                <a16:creationId xmlns:a16="http://schemas.microsoft.com/office/drawing/2014/main" id="{780DE6F5-8DD7-4BD0-8D0F-F49870549301}"/>
              </a:ext>
            </a:extLst>
          </p:cNvPr>
          <p:cNvSpPr/>
          <p:nvPr/>
        </p:nvSpPr>
        <p:spPr>
          <a:xfrm flipH="1">
            <a:off x="1073150" y="1895954"/>
            <a:ext cx="6952704" cy="842437"/>
          </a:xfrm>
          <a:prstGeom prst="wedgeRectCallout">
            <a:avLst>
              <a:gd name="adj1" fmla="val -52993"/>
              <a:gd name="adj2" fmla="val -9438"/>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355C2F89-5048-423A-9D46-7899DFC3A661}"/>
              </a:ext>
            </a:extLst>
          </p:cNvPr>
          <p:cNvSpPr txBox="1"/>
          <p:nvPr/>
        </p:nvSpPr>
        <p:spPr>
          <a:xfrm>
            <a:off x="1073150" y="1919734"/>
            <a:ext cx="6952704" cy="784830"/>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500" b="1" dirty="0">
                <a:latin typeface="UD Digi Kyokasho NK-B" panose="02020700000000000000" pitchFamily="18" charset="-128"/>
                <a:ea typeface="UD Digi Kyokasho NK-B" panose="02020700000000000000" pitchFamily="18" charset="-128"/>
              </a:rPr>
              <a:t>【</a:t>
            </a:r>
            <a:r>
              <a:rPr lang="ja-JP" altLang="en-US" sz="1500" b="1" dirty="0">
                <a:latin typeface="UD Digi Kyokasho NK-B" panose="02020700000000000000" pitchFamily="18" charset="-128"/>
                <a:ea typeface="UD Digi Kyokasho NK-B" panose="02020700000000000000" pitchFamily="18" charset="-128"/>
              </a:rPr>
              <a:t>家族の声</a:t>
            </a:r>
            <a:r>
              <a:rPr lang="en-US" altLang="ja-JP" sz="1500" b="1" dirty="0">
                <a:latin typeface="UD Digi Kyokasho NK-B" panose="02020700000000000000" pitchFamily="18" charset="-128"/>
                <a:ea typeface="UD Digi Kyokasho NK-B" panose="02020700000000000000" pitchFamily="18" charset="-128"/>
              </a:rPr>
              <a:t>】</a:t>
            </a:r>
          </a:p>
          <a:p>
            <a:pPr marL="342900" indent="-342900">
              <a:buFont typeface="Wingdings" panose="05000000000000000000" pitchFamily="2" charset="2"/>
              <a:buChar char="l"/>
            </a:pPr>
            <a:r>
              <a:rPr lang="ja-JP" altLang="en-US" sz="1500" dirty="0">
                <a:latin typeface="UD Digi Kyokasho NK-B" panose="02020700000000000000" pitchFamily="18" charset="-128"/>
                <a:ea typeface="UD Digi Kyokasho NK-B" panose="02020700000000000000" pitchFamily="18" charset="-128"/>
              </a:rPr>
              <a:t>遠方で一人暮らしの父が誤嚥性肺炎で入院しました。退院後、在宅生活が安定するまではテレワークを活用しながら様子を見たいと思っています。</a:t>
            </a:r>
            <a:endParaRPr lang="en-US" altLang="ja-JP" sz="1500" dirty="0">
              <a:latin typeface="UD Digi Kyokasho NK-B" panose="02020700000000000000" pitchFamily="18" charset="-128"/>
              <a:ea typeface="UD Digi Kyokasho NK-B" panose="02020700000000000000" pitchFamily="18" charset="-128"/>
            </a:endParaRPr>
          </a:p>
        </p:txBody>
      </p:sp>
      <p:sp>
        <p:nvSpPr>
          <p:cNvPr id="23" name="吹き出し: 四角形 22">
            <a:extLst>
              <a:ext uri="{FF2B5EF4-FFF2-40B4-BE49-F238E27FC236}">
                <a16:creationId xmlns:a16="http://schemas.microsoft.com/office/drawing/2014/main" id="{0FC316B0-74D5-4438-ABA2-A6AFEEBD5610}"/>
              </a:ext>
            </a:extLst>
          </p:cNvPr>
          <p:cNvSpPr/>
          <p:nvPr/>
        </p:nvSpPr>
        <p:spPr>
          <a:xfrm flipH="1">
            <a:off x="1733072" y="5355666"/>
            <a:ext cx="7264077" cy="1137174"/>
          </a:xfrm>
          <a:prstGeom prst="wedgeRectCallout">
            <a:avLst>
              <a:gd name="adj1" fmla="val 54935"/>
              <a:gd name="adj2" fmla="val -2664"/>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81B26843-CF10-49DA-9316-53CE5E2CF855}"/>
              </a:ext>
            </a:extLst>
          </p:cNvPr>
          <p:cNvSpPr txBox="1"/>
          <p:nvPr/>
        </p:nvSpPr>
        <p:spPr>
          <a:xfrm>
            <a:off x="1733074" y="5355793"/>
            <a:ext cx="7264076" cy="1169551"/>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400" b="1" dirty="0">
                <a:latin typeface="UD Digi Kyokasho NK-B" panose="02020700000000000000" pitchFamily="18" charset="-128"/>
                <a:ea typeface="UD Digi Kyokasho NK-B" panose="02020700000000000000" pitchFamily="18" charset="-128"/>
              </a:rPr>
              <a:t>【</a:t>
            </a:r>
            <a:r>
              <a:rPr lang="ja-JP" altLang="en-US" sz="1400" b="1" dirty="0">
                <a:latin typeface="UD Digi Kyokasho NK-B" panose="02020700000000000000" pitchFamily="18" charset="-128"/>
                <a:ea typeface="UD Digi Kyokasho NK-B" panose="02020700000000000000" pitchFamily="18" charset="-128"/>
              </a:rPr>
              <a:t>ケアマネジャーから一言</a:t>
            </a:r>
            <a:r>
              <a:rPr lang="en-US" altLang="ja-JP" sz="1400" b="1" dirty="0">
                <a:latin typeface="UD Digi Kyokasho NK-B" panose="02020700000000000000" pitchFamily="18" charset="-128"/>
                <a:ea typeface="UD Digi Kyokasho NK-B" panose="02020700000000000000" pitchFamily="18" charset="-128"/>
              </a:rPr>
              <a:t>】</a:t>
            </a:r>
          </a:p>
          <a:p>
            <a:r>
              <a:rPr lang="ja-JP" altLang="en-US" sz="1400" b="1" dirty="0">
                <a:latin typeface="UD Digi Kyokasho NK-B" panose="02020700000000000000" pitchFamily="18" charset="-128"/>
                <a:ea typeface="UD Digi Kyokasho NK-B" panose="02020700000000000000" pitchFamily="18" charset="-128"/>
              </a:rPr>
              <a:t>テレワークが活用できる職場の場合、一時的にこうした体制で対応することも可能です。ただし、長期的には経済面・体力面で家族が大きな負担を抱えてしまいかねないため、あくまで緊急対応と考えるのがよいでしょう。また、新型コロナウイルスの影響で、テレワークをする家族は増えていると思いますが、テレワーク中に介護をする必要のないような体制を組むことも重要です。</a:t>
            </a:r>
            <a:endParaRPr lang="en-US" altLang="ja-JP" sz="1400" b="1" dirty="0">
              <a:latin typeface="UD Digi Kyokasho NK-B" panose="02020700000000000000" pitchFamily="18" charset="-128"/>
              <a:ea typeface="UD Digi Kyokasho NK-B" panose="02020700000000000000" pitchFamily="18" charset="-128"/>
            </a:endParaRPr>
          </a:p>
        </p:txBody>
      </p:sp>
      <p:sp>
        <p:nvSpPr>
          <p:cNvPr id="6" name="正方形/長方形 5">
            <a:extLst>
              <a:ext uri="{FF2B5EF4-FFF2-40B4-BE49-F238E27FC236}">
                <a16:creationId xmlns:a16="http://schemas.microsoft.com/office/drawing/2014/main" id="{D176CB26-13F0-4EAA-9B6E-40A95063A347}"/>
              </a:ext>
            </a:extLst>
          </p:cNvPr>
          <p:cNvSpPr/>
          <p:nvPr/>
        </p:nvSpPr>
        <p:spPr>
          <a:xfrm>
            <a:off x="971600" y="3039709"/>
            <a:ext cx="8025556" cy="201494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Rectangle 2"/>
          <p:cNvSpPr>
            <a:spLocks noGrp="1" noChangeArrowheads="1"/>
          </p:cNvSpPr>
          <p:nvPr>
            <p:ph type="title"/>
          </p:nvPr>
        </p:nvSpPr>
        <p:spPr/>
        <p:txBody>
          <a:bodyPr/>
          <a:lstStyle/>
          <a:p>
            <a:r>
              <a:rPr lang="en-US" altLang="ja-JP" sz="2400" dirty="0">
                <a:latin typeface="UD Digi Kyokasho NK-B" panose="02020700000000000000" pitchFamily="18" charset="-128"/>
                <a:ea typeface="UD Digi Kyokasho NK-B" panose="02020700000000000000" pitchFamily="18" charset="-128"/>
              </a:rPr>
              <a:t>3.</a:t>
            </a:r>
            <a:r>
              <a:rPr lang="ja-JP" altLang="en-US" sz="2400" dirty="0">
                <a:latin typeface="UD Digi Kyokasho NK-B" panose="02020700000000000000" pitchFamily="18" charset="-128"/>
                <a:ea typeface="UD Digi Kyokasho NK-B" panose="02020700000000000000" pitchFamily="18" charset="-128"/>
              </a:rPr>
              <a:t>制度や資源の効果的な組合せ</a:t>
            </a:r>
            <a:br>
              <a:rPr lang="en-US" altLang="ja-JP" sz="2400" dirty="0">
                <a:latin typeface="UD Digi Kyokasho NK-B" panose="02020700000000000000" pitchFamily="18" charset="-128"/>
                <a:ea typeface="UD Digi Kyokasho NK-B" panose="02020700000000000000" pitchFamily="18" charset="-128"/>
              </a:rPr>
            </a:br>
            <a:r>
              <a:rPr lang="ja-JP" altLang="en-US" sz="2400" dirty="0">
                <a:latin typeface="UD Digi Kyokasho NK-B" panose="02020700000000000000" pitchFamily="18" charset="-128"/>
                <a:ea typeface="UD Digi Kyokasho NK-B" panose="02020700000000000000" pitchFamily="18" charset="-128"/>
              </a:rPr>
              <a:t>具体例⑤遠方に住む親の急な状態変化に対応する</a:t>
            </a:r>
            <a:endParaRPr lang="ja-JP" altLang="ja-JP" sz="2400" dirty="0">
              <a:latin typeface="UD Digi Kyokasho NK-B" panose="02020700000000000000" pitchFamily="18" charset="-128"/>
              <a:ea typeface="UD Digi Kyokasho NK-B" panose="02020700000000000000" pitchFamily="18" charset="-128"/>
            </a:endParaRPr>
          </a:p>
        </p:txBody>
      </p:sp>
      <p:sp>
        <p:nvSpPr>
          <p:cNvPr id="7" name="Rectangle 3">
            <a:extLst>
              <a:ext uri="{FF2B5EF4-FFF2-40B4-BE49-F238E27FC236}">
                <a16:creationId xmlns:a16="http://schemas.microsoft.com/office/drawing/2014/main" id="{2985E743-B54B-4BCD-AD15-B375283A0478}"/>
              </a:ext>
            </a:extLst>
          </p:cNvPr>
          <p:cNvSpPr txBox="1">
            <a:spLocks noChangeArrowheads="1"/>
          </p:cNvSpPr>
          <p:nvPr/>
        </p:nvSpPr>
        <p:spPr bwMode="auto">
          <a:xfrm>
            <a:off x="1073150" y="1196752"/>
            <a:ext cx="7715250" cy="646331"/>
          </a:xfrm>
          <a:prstGeom prst="rect">
            <a:avLst/>
          </a:prstGeom>
          <a:ln>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800" kern="0" dirty="0">
                <a:solidFill>
                  <a:srgbClr val="FFC000"/>
                </a:solidFill>
                <a:latin typeface="UD Digi Kyokasho NK-B" panose="02020700000000000000" pitchFamily="18" charset="-128"/>
                <a:ea typeface="UD Digi Kyokasho NK-B" panose="02020700000000000000" pitchFamily="18" charset="-128"/>
              </a:rPr>
              <a:t>◆</a:t>
            </a:r>
            <a:r>
              <a:rPr lang="ja-JP" altLang="en-US" sz="1800" kern="0" dirty="0">
                <a:solidFill>
                  <a:srgbClr val="417141"/>
                </a:solidFill>
                <a:latin typeface="UD Digi Kyokasho NK-B" panose="02020700000000000000" pitchFamily="18" charset="-128"/>
                <a:ea typeface="UD Digi Kyokasho NK-B" panose="02020700000000000000" pitchFamily="18" charset="-128"/>
              </a:rPr>
              <a:t>家族介護者・要介護者の状況</a:t>
            </a:r>
            <a:r>
              <a:rPr lang="ja-JP" altLang="en-US" sz="1800" kern="0" dirty="0">
                <a:solidFill>
                  <a:srgbClr val="FFC000"/>
                </a:solidFill>
                <a:latin typeface="UD Digi Kyokasho NK-B" panose="02020700000000000000" pitchFamily="18" charset="-128"/>
                <a:ea typeface="UD Digi Kyokasho NK-B" panose="02020700000000000000" pitchFamily="18" charset="-128"/>
              </a:rPr>
              <a:t>◆</a:t>
            </a:r>
            <a:endParaRPr lang="en-US" altLang="ja-JP" sz="1800" kern="0" dirty="0">
              <a:solidFill>
                <a:srgbClr val="FFC000"/>
              </a:solidFill>
              <a:latin typeface="UD Digi Kyokasho NK-B" panose="02020700000000000000" pitchFamily="18" charset="-128"/>
              <a:ea typeface="UD Digi Kyokasho NK-B" panose="02020700000000000000" pitchFamily="18" charset="-128"/>
            </a:endParaRPr>
          </a:p>
          <a:p>
            <a:pPr marL="0" indent="0" algn="ctr">
              <a:buFontTx/>
              <a:buNone/>
            </a:pPr>
            <a:r>
              <a:rPr lang="ja-JP" altLang="en-US" sz="1800" kern="0" dirty="0">
                <a:latin typeface="UD Digi Kyokasho NK-B" panose="02020700000000000000" pitchFamily="18" charset="-128"/>
                <a:ea typeface="UD Digi Kyokasho NK-B" panose="02020700000000000000" pitchFamily="18" charset="-128"/>
              </a:rPr>
              <a:t>家族介護者：正社員／要介護者：要介護３</a:t>
            </a:r>
            <a:endParaRPr lang="en-US" altLang="ja-JP" sz="1800" kern="0" dirty="0">
              <a:latin typeface="UD Digi Kyokasho NK-B" panose="02020700000000000000" pitchFamily="18" charset="-128"/>
              <a:ea typeface="UD Digi Kyokasho NK-B" panose="02020700000000000000" pitchFamily="18" charset="-128"/>
            </a:endParaRPr>
          </a:p>
        </p:txBody>
      </p:sp>
      <p:sp>
        <p:nvSpPr>
          <p:cNvPr id="14" name="Rectangle 3">
            <a:extLst>
              <a:ext uri="{FF2B5EF4-FFF2-40B4-BE49-F238E27FC236}">
                <a16:creationId xmlns:a16="http://schemas.microsoft.com/office/drawing/2014/main" id="{2A3B9A06-2143-47AA-AFE5-00FD516C0651}"/>
              </a:ext>
            </a:extLst>
          </p:cNvPr>
          <p:cNvSpPr txBox="1">
            <a:spLocks noChangeArrowheads="1"/>
          </p:cNvSpPr>
          <p:nvPr/>
        </p:nvSpPr>
        <p:spPr bwMode="auto">
          <a:xfrm>
            <a:off x="4329843" y="2913717"/>
            <a:ext cx="1410618" cy="323166"/>
          </a:xfrm>
          <a:prstGeom prst="rect">
            <a:avLst/>
          </a:prstGeom>
          <a:solidFill>
            <a:schemeClr val="accent1">
              <a:lumMod val="50000"/>
            </a:schemeClr>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800" kern="0" dirty="0">
                <a:solidFill>
                  <a:schemeClr val="bg1"/>
                </a:solidFill>
                <a:latin typeface="UD Digi Kyokasho NK-B" panose="02020700000000000000" pitchFamily="18" charset="-128"/>
                <a:ea typeface="UD Digi Kyokasho NK-B" panose="02020700000000000000" pitchFamily="18" charset="-128"/>
              </a:rPr>
              <a:t>解決方法例</a:t>
            </a:r>
            <a:endParaRPr lang="en-US" altLang="ja-JP" sz="1800" kern="0" dirty="0">
              <a:solidFill>
                <a:schemeClr val="bg1"/>
              </a:solidFill>
              <a:latin typeface="UD Digi Kyokasho NK-B" panose="02020700000000000000" pitchFamily="18" charset="-128"/>
              <a:ea typeface="UD Digi Kyokasho NK-B" panose="02020700000000000000" pitchFamily="18" charset="-128"/>
            </a:endParaRPr>
          </a:p>
        </p:txBody>
      </p:sp>
      <p:sp>
        <p:nvSpPr>
          <p:cNvPr id="15" name="Rectangle 3">
            <a:extLst>
              <a:ext uri="{FF2B5EF4-FFF2-40B4-BE49-F238E27FC236}">
                <a16:creationId xmlns:a16="http://schemas.microsoft.com/office/drawing/2014/main" id="{D7085DE0-B6F0-44A4-BAB5-389FB108E5FE}"/>
              </a:ext>
            </a:extLst>
          </p:cNvPr>
          <p:cNvSpPr txBox="1">
            <a:spLocks noChangeArrowheads="1"/>
          </p:cNvSpPr>
          <p:nvPr/>
        </p:nvSpPr>
        <p:spPr bwMode="auto">
          <a:xfrm>
            <a:off x="1110856" y="3286680"/>
            <a:ext cx="3763447" cy="959984"/>
          </a:xfrm>
          <a:prstGeom prst="rect">
            <a:avLst/>
          </a:prstGeom>
          <a:solidFill>
            <a:schemeClr val="accent1"/>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600" kern="0" dirty="0">
                <a:solidFill>
                  <a:schemeClr val="tx2"/>
                </a:solidFill>
                <a:latin typeface="UD Digi Kyokasho NK-B" panose="02020700000000000000" pitchFamily="18" charset="-128"/>
                <a:ea typeface="UD Digi Kyokasho NK-B" panose="02020700000000000000" pitchFamily="18" charset="-128"/>
              </a:rPr>
              <a:t>＜両立支援制度等＞</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テレワーク</a:t>
            </a:r>
            <a:r>
              <a:rPr lang="ja-JP" altLang="en-US" sz="1600" kern="0" dirty="0">
                <a:solidFill>
                  <a:schemeClr val="tx1"/>
                </a:solidFill>
                <a:latin typeface="UD Digi Kyokasho NK-B" panose="02020700000000000000" pitchFamily="18" charset="-128"/>
                <a:ea typeface="UD Digi Kyokasho NK-B" panose="02020700000000000000" pitchFamily="18" charset="-128"/>
              </a:rPr>
              <a:t>（会社独自の制度）</a:t>
            </a:r>
            <a:endParaRPr lang="en-US" altLang="ja-JP" sz="1600" kern="0" dirty="0">
              <a:solidFill>
                <a:schemeClr val="tx1"/>
              </a:solidFill>
              <a:latin typeface="UD Digi Kyokasho NK-B" panose="02020700000000000000" pitchFamily="18" charset="-128"/>
              <a:ea typeface="UD Digi Kyokasho NK-B" panose="02020700000000000000" pitchFamily="18" charset="-128"/>
            </a:endParaRPr>
          </a:p>
          <a:p>
            <a:pPr>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介護休暇</a:t>
            </a:r>
            <a:endParaRPr lang="en-US" altLang="ja-JP" sz="1800" kern="0" dirty="0">
              <a:solidFill>
                <a:schemeClr val="tx2"/>
              </a:solidFill>
              <a:latin typeface="UD Digi Kyokasho NK-B" panose="02020700000000000000" pitchFamily="18" charset="-128"/>
              <a:ea typeface="UD Digi Kyokasho NK-B" panose="02020700000000000000" pitchFamily="18" charset="-128"/>
            </a:endParaRPr>
          </a:p>
        </p:txBody>
      </p:sp>
      <p:sp>
        <p:nvSpPr>
          <p:cNvPr id="16" name="Rectangle 3">
            <a:extLst>
              <a:ext uri="{FF2B5EF4-FFF2-40B4-BE49-F238E27FC236}">
                <a16:creationId xmlns:a16="http://schemas.microsoft.com/office/drawing/2014/main" id="{2FDB4967-CA51-4FCA-948F-159F5545F9AC}"/>
              </a:ext>
            </a:extLst>
          </p:cNvPr>
          <p:cNvSpPr txBox="1">
            <a:spLocks noChangeArrowheads="1"/>
          </p:cNvSpPr>
          <p:nvPr/>
        </p:nvSpPr>
        <p:spPr bwMode="auto">
          <a:xfrm>
            <a:off x="5129033" y="3286680"/>
            <a:ext cx="3659367" cy="959984"/>
          </a:xfrm>
          <a:prstGeom prst="rect">
            <a:avLst/>
          </a:prstGeom>
          <a:solidFill>
            <a:schemeClr val="accent2">
              <a:lumMod val="20000"/>
              <a:lumOff val="8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1600" kern="0" dirty="0">
                <a:solidFill>
                  <a:schemeClr val="tx2"/>
                </a:solidFill>
                <a:latin typeface="UD Digi Kyokasho NK-B" panose="02020700000000000000" pitchFamily="18" charset="-128"/>
                <a:ea typeface="UD Digi Kyokasho NK-B" panose="02020700000000000000" pitchFamily="18" charset="-128"/>
              </a:rPr>
              <a:t>＜介護保険制度等＞</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p:txBody>
      </p:sp>
      <p:sp>
        <p:nvSpPr>
          <p:cNvPr id="18" name="テキスト ボックス 17">
            <a:extLst>
              <a:ext uri="{FF2B5EF4-FFF2-40B4-BE49-F238E27FC236}">
                <a16:creationId xmlns:a16="http://schemas.microsoft.com/office/drawing/2014/main" id="{029B6019-71CF-4265-B29B-FB96BA2DDB7E}"/>
              </a:ext>
            </a:extLst>
          </p:cNvPr>
          <p:cNvSpPr txBox="1"/>
          <p:nvPr/>
        </p:nvSpPr>
        <p:spPr>
          <a:xfrm>
            <a:off x="1073149" y="4281326"/>
            <a:ext cx="7924007" cy="738664"/>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ü"/>
            </a:pPr>
            <a:r>
              <a:rPr lang="ja-JP" altLang="en-US" sz="1400" dirty="0">
                <a:latin typeface="UD Digi Kyokasho NK-B" panose="02020700000000000000" pitchFamily="18" charset="-128"/>
                <a:ea typeface="UD Digi Kyokasho NK-B" panose="02020700000000000000" pitchFamily="18" charset="-128"/>
              </a:rPr>
              <a:t>毎週木曜日に家族が実家に帰省し、金曜日は実家でテレワークを実施。土日に父との時間を過ごす。</a:t>
            </a:r>
            <a:endParaRPr lang="en-US" altLang="ja-JP" sz="14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ü"/>
            </a:pPr>
            <a:r>
              <a:rPr lang="ja-JP" altLang="en-US" sz="1400" dirty="0">
                <a:latin typeface="UD Digi Kyokasho NK-B" panose="02020700000000000000" pitchFamily="18" charset="-128"/>
                <a:ea typeface="UD Digi Kyokasho NK-B" panose="02020700000000000000" pitchFamily="18" charset="-128"/>
              </a:rPr>
              <a:t>家族がテレワークを利用している間も訪問介護や家事援助を利用することで、仕事の時間を確保。</a:t>
            </a:r>
            <a:endParaRPr lang="en-US" altLang="ja-JP" sz="1400" dirty="0">
              <a:latin typeface="UD Digi Kyokasho NK-B" panose="02020700000000000000" pitchFamily="18" charset="-128"/>
              <a:ea typeface="UD Digi Kyokasho NK-B" panose="02020700000000000000" pitchFamily="18" charset="-128"/>
            </a:endParaRPr>
          </a:p>
          <a:p>
            <a:pPr marL="342900" indent="-342900">
              <a:buFont typeface="Wingdings" panose="05000000000000000000" pitchFamily="2" charset="2"/>
              <a:buChar char="ü"/>
            </a:pPr>
            <a:r>
              <a:rPr lang="ja-JP" altLang="en-US" sz="1400" dirty="0">
                <a:latin typeface="UD Digi Kyokasho NK-B" panose="02020700000000000000" pitchFamily="18" charset="-128"/>
                <a:ea typeface="UD Digi Kyokasho NK-B" panose="02020700000000000000" pitchFamily="18" charset="-128"/>
              </a:rPr>
              <a:t>平日は父親が</a:t>
            </a:r>
            <a:r>
              <a:rPr lang="en-US" altLang="ja-JP" sz="1400" dirty="0">
                <a:latin typeface="UD Digi Kyokasho NK-B" panose="02020700000000000000" pitchFamily="18" charset="-128"/>
                <a:ea typeface="UD Digi Kyokasho NK-B" panose="02020700000000000000" pitchFamily="18" charset="-128"/>
              </a:rPr>
              <a:t>1</a:t>
            </a:r>
            <a:r>
              <a:rPr lang="ja-JP" altLang="en-US" sz="1400" dirty="0">
                <a:latin typeface="UD Digi Kyokasho NK-B" panose="02020700000000000000" pitchFamily="18" charset="-128"/>
                <a:ea typeface="UD Digi Kyokasho NK-B" panose="02020700000000000000" pitchFamily="18" charset="-128"/>
              </a:rPr>
              <a:t>人で在宅となるため、訪問介護を複数回利用して見守りを実施。</a:t>
            </a:r>
          </a:p>
        </p:txBody>
      </p:sp>
      <p:sp>
        <p:nvSpPr>
          <p:cNvPr id="17" name="テキスト ボックス 16">
            <a:extLst>
              <a:ext uri="{FF2B5EF4-FFF2-40B4-BE49-F238E27FC236}">
                <a16:creationId xmlns:a16="http://schemas.microsoft.com/office/drawing/2014/main" id="{9752A2F2-3677-4541-A19C-C0BE1C32C827}"/>
              </a:ext>
            </a:extLst>
          </p:cNvPr>
          <p:cNvSpPr txBox="1"/>
          <p:nvPr/>
        </p:nvSpPr>
        <p:spPr>
          <a:xfrm>
            <a:off x="5129033" y="3621118"/>
            <a:ext cx="3763447" cy="892552"/>
          </a:xfrm>
          <a:prstGeom prst="rect">
            <a:avLst/>
          </a:prstGeom>
          <a:noFill/>
        </p:spPr>
        <p:txBody>
          <a:bodyPr wrap="square" numCol="2" rtlCol="0">
            <a:spAutoFit/>
          </a:bodyPr>
          <a:lstStyle/>
          <a:p>
            <a:pPr marL="342900" indent="-342900">
              <a:spcBef>
                <a:spcPct val="20000"/>
              </a:spcBef>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訪問介護</a:t>
            </a:r>
            <a:endParaRPr lang="en-US" altLang="ja-JP" sz="1600" kern="0" dirty="0">
              <a:solidFill>
                <a:schemeClr val="tx2"/>
              </a:solidFill>
              <a:latin typeface="UD Digi Kyokasho NK-B" panose="02020700000000000000" pitchFamily="18" charset="-128"/>
              <a:ea typeface="UD Digi Kyokasho NK-B" panose="02020700000000000000" pitchFamily="18" charset="-128"/>
            </a:endParaRPr>
          </a:p>
          <a:p>
            <a:pPr marL="342900" indent="-342900">
              <a:spcBef>
                <a:spcPct val="20000"/>
              </a:spcBef>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訪問リハビリ</a:t>
            </a:r>
            <a:endParaRPr lang="en-US" altLang="ja-JP" sz="1400" kern="0" dirty="0">
              <a:solidFill>
                <a:schemeClr val="tx2"/>
              </a:solidFill>
              <a:latin typeface="UD Digi Kyokasho NK-B" panose="02020700000000000000" pitchFamily="18" charset="-128"/>
              <a:ea typeface="UD Digi Kyokasho NK-B" panose="02020700000000000000" pitchFamily="18" charset="-128"/>
            </a:endParaRPr>
          </a:p>
          <a:p>
            <a:pPr marL="342900" indent="-342900">
              <a:spcBef>
                <a:spcPct val="20000"/>
              </a:spcBef>
              <a:buFont typeface="Wingdings" panose="05000000000000000000" pitchFamily="2" charset="2"/>
              <a:buChar char="l"/>
            </a:pPr>
            <a:endParaRPr lang="en-US" altLang="ja-JP" sz="1400" kern="0" dirty="0">
              <a:solidFill>
                <a:schemeClr val="tx2"/>
              </a:solidFill>
              <a:latin typeface="UD Digi Kyokasho NK-B" panose="02020700000000000000" pitchFamily="18" charset="-128"/>
              <a:ea typeface="UD Digi Kyokasho NK-B" panose="02020700000000000000" pitchFamily="18" charset="-128"/>
            </a:endParaRPr>
          </a:p>
          <a:p>
            <a:pPr marL="342900" indent="-342900">
              <a:spcBef>
                <a:spcPct val="20000"/>
              </a:spcBef>
              <a:buFont typeface="Wingdings" panose="05000000000000000000" pitchFamily="2" charset="2"/>
              <a:buChar char="l"/>
            </a:pPr>
            <a:r>
              <a:rPr lang="ja-JP" altLang="en-US" sz="1600" kern="0" dirty="0">
                <a:solidFill>
                  <a:schemeClr val="tx2"/>
                </a:solidFill>
                <a:latin typeface="UD Digi Kyokasho NK-B" panose="02020700000000000000" pitchFamily="18" charset="-128"/>
                <a:ea typeface="UD Digi Kyokasho NK-B" panose="02020700000000000000" pitchFamily="18" charset="-128"/>
              </a:rPr>
              <a:t>家事援助（自費）</a:t>
            </a:r>
          </a:p>
        </p:txBody>
      </p:sp>
      <p:sp>
        <p:nvSpPr>
          <p:cNvPr id="19" name="フッター プレースホルダー 4">
            <a:extLst>
              <a:ext uri="{FF2B5EF4-FFF2-40B4-BE49-F238E27FC236}">
                <a16:creationId xmlns:a16="http://schemas.microsoft.com/office/drawing/2014/main" id="{FEA10674-EFC2-44AA-B062-2C31D1BC6359}"/>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0" name="テキスト ボックス 19">
            <a:extLst>
              <a:ext uri="{FF2B5EF4-FFF2-40B4-BE49-F238E27FC236}">
                <a16:creationId xmlns:a16="http://schemas.microsoft.com/office/drawing/2014/main" id="{A575FA6A-B53C-4C27-B12A-FC85121A61DE}"/>
              </a:ext>
            </a:extLst>
          </p:cNvPr>
          <p:cNvSpPr txBox="1"/>
          <p:nvPr/>
        </p:nvSpPr>
        <p:spPr>
          <a:xfrm>
            <a:off x="6948488" y="6497063"/>
            <a:ext cx="2048668" cy="415498"/>
          </a:xfrm>
          <a:prstGeom prst="rect">
            <a:avLst/>
          </a:prstGeom>
          <a:noFill/>
        </p:spPr>
        <p:txBody>
          <a:bodyPr wrap="square" rtlCol="0">
            <a:spAutoFit/>
          </a:bodyPr>
          <a:lstStyle/>
          <a:p>
            <a:r>
              <a:rPr kumimoji="1" lang="ja-JP" altLang="en-US" sz="1000" dirty="0"/>
              <a:t>（参考）厚生労働省「平成</a:t>
            </a:r>
            <a:r>
              <a:rPr kumimoji="1" lang="en-US" altLang="ja-JP" sz="1000" dirty="0"/>
              <a:t>29</a:t>
            </a:r>
            <a:r>
              <a:rPr kumimoji="1" lang="ja-JP" altLang="en-US" sz="1000" dirty="0"/>
              <a:t>年度版　仕事と介護　両立のポイント」</a:t>
            </a:r>
          </a:p>
        </p:txBody>
      </p:sp>
      <p:sp>
        <p:nvSpPr>
          <p:cNvPr id="2" name="スライド番号プレースホルダー 1">
            <a:extLst>
              <a:ext uri="{FF2B5EF4-FFF2-40B4-BE49-F238E27FC236}">
                <a16:creationId xmlns:a16="http://schemas.microsoft.com/office/drawing/2014/main" id="{14F68B36-10CB-4CEA-8476-FED1E9171A7E}"/>
              </a:ext>
            </a:extLst>
          </p:cNvPr>
          <p:cNvSpPr>
            <a:spLocks noGrp="1"/>
          </p:cNvSpPr>
          <p:nvPr>
            <p:ph type="sldNum" sz="quarter" idx="12"/>
          </p:nvPr>
        </p:nvSpPr>
        <p:spPr/>
        <p:txBody>
          <a:bodyPr/>
          <a:lstStyle/>
          <a:p>
            <a:fld id="{FE796E2C-70C8-4284-8429-28CFC884DB28}" type="slidenum">
              <a:rPr lang="en-US" altLang="ja-JP" smtClean="0"/>
              <a:pPr/>
              <a:t>55</a:t>
            </a:fld>
            <a:endParaRPr lang="en-US" altLang="ja-JP"/>
          </a:p>
        </p:txBody>
      </p:sp>
      <p:pic>
        <p:nvPicPr>
          <p:cNvPr id="25" name="図 24">
            <a:extLst>
              <a:ext uri="{FF2B5EF4-FFF2-40B4-BE49-F238E27FC236}">
                <a16:creationId xmlns:a16="http://schemas.microsoft.com/office/drawing/2014/main" id="{28E214FC-7B01-4E2F-B520-B4888E71D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1160" y="1703089"/>
            <a:ext cx="1141491" cy="1221213"/>
          </a:xfrm>
          <a:prstGeom prst="rect">
            <a:avLst/>
          </a:prstGeom>
        </p:spPr>
      </p:pic>
      <p:pic>
        <p:nvPicPr>
          <p:cNvPr id="26" name="図 25">
            <a:extLst>
              <a:ext uri="{FF2B5EF4-FFF2-40B4-BE49-F238E27FC236}">
                <a16:creationId xmlns:a16="http://schemas.microsoft.com/office/drawing/2014/main" id="{8129F4B4-F91D-467B-83CE-CF49966BC9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6420" y="5479457"/>
            <a:ext cx="1107039" cy="1234360"/>
          </a:xfrm>
          <a:prstGeom prst="rect">
            <a:avLst/>
          </a:prstGeom>
        </p:spPr>
      </p:pic>
    </p:spTree>
    <p:extLst>
      <p:ext uri="{BB962C8B-B14F-4D97-AF65-F5344CB8AC3E}">
        <p14:creationId xmlns:p14="http://schemas.microsoft.com/office/powerpoint/2010/main" val="2875313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400" dirty="0">
                <a:latin typeface="UD Digi Kyokasho NK-B" panose="02020700000000000000" pitchFamily="18" charset="-128"/>
                <a:ea typeface="UD Digi Kyokasho NK-B" panose="02020700000000000000" pitchFamily="18" charset="-128"/>
              </a:rPr>
              <a:t>3.</a:t>
            </a:r>
            <a:r>
              <a:rPr lang="ja-JP" altLang="en-US" sz="2400" dirty="0">
                <a:latin typeface="UD Digi Kyokasho NK-B" panose="02020700000000000000" pitchFamily="18" charset="-128"/>
                <a:ea typeface="UD Digi Kyokasho NK-B" panose="02020700000000000000" pitchFamily="18" charset="-128"/>
              </a:rPr>
              <a:t> 具体例⑤遠方に住む親の急な状態変化に対応する</a:t>
            </a:r>
            <a:br>
              <a:rPr lang="en-US" altLang="ja-JP" sz="2400">
                <a:latin typeface="UD Digi Kyokasho NK-B" panose="02020700000000000000" pitchFamily="18" charset="-128"/>
                <a:ea typeface="UD Digi Kyokasho NK-B" panose="02020700000000000000" pitchFamily="18" charset="-128"/>
              </a:rPr>
            </a:br>
            <a:r>
              <a:rPr lang="ja-JP" altLang="en-US" sz="2400">
                <a:latin typeface="UD Digi Kyokasho NK-B" panose="02020700000000000000" pitchFamily="18" charset="-128"/>
                <a:ea typeface="UD Digi Kyokasho NK-B" panose="02020700000000000000" pitchFamily="18" charset="-128"/>
              </a:rPr>
              <a:t>タイムスケジュール</a:t>
            </a:r>
            <a:endParaRPr lang="ja-JP" altLang="ja-JP" sz="2400" dirty="0">
              <a:latin typeface="UD Digi Kyokasho NK-B" panose="02020700000000000000" pitchFamily="18" charset="-128"/>
              <a:ea typeface="UD Digi Kyokasho NK-B" panose="02020700000000000000" pitchFamily="18" charset="-128"/>
            </a:endParaRPr>
          </a:p>
        </p:txBody>
      </p:sp>
      <p:graphicFrame>
        <p:nvGraphicFramePr>
          <p:cNvPr id="3" name="表 2">
            <a:extLst>
              <a:ext uri="{FF2B5EF4-FFF2-40B4-BE49-F238E27FC236}">
                <a16:creationId xmlns:a16="http://schemas.microsoft.com/office/drawing/2014/main" id="{03F8693D-5884-484E-A2D8-31FDC98E8A52}"/>
              </a:ext>
            </a:extLst>
          </p:cNvPr>
          <p:cNvGraphicFramePr>
            <a:graphicFrameLocks noGrp="1"/>
          </p:cNvGraphicFramePr>
          <p:nvPr/>
        </p:nvGraphicFramePr>
        <p:xfrm>
          <a:off x="1978444" y="2142808"/>
          <a:ext cx="5904662" cy="4320477"/>
        </p:xfrm>
        <a:graphic>
          <a:graphicData uri="http://schemas.openxmlformats.org/drawingml/2006/table">
            <a:tbl>
              <a:tblPr>
                <a:tableStyleId>{5C22544A-7EE6-4342-B048-85BDC9FD1C3A}</a:tableStyleId>
              </a:tblPr>
              <a:tblGrid>
                <a:gridCol w="594614">
                  <a:extLst>
                    <a:ext uri="{9D8B030D-6E8A-4147-A177-3AD203B41FA5}">
                      <a16:colId xmlns:a16="http://schemas.microsoft.com/office/drawing/2014/main" val="3039916456"/>
                    </a:ext>
                  </a:extLst>
                </a:gridCol>
                <a:gridCol w="885008">
                  <a:extLst>
                    <a:ext uri="{9D8B030D-6E8A-4147-A177-3AD203B41FA5}">
                      <a16:colId xmlns:a16="http://schemas.microsoft.com/office/drawing/2014/main" val="120000757"/>
                    </a:ext>
                  </a:extLst>
                </a:gridCol>
                <a:gridCol w="885008">
                  <a:extLst>
                    <a:ext uri="{9D8B030D-6E8A-4147-A177-3AD203B41FA5}">
                      <a16:colId xmlns:a16="http://schemas.microsoft.com/office/drawing/2014/main" val="4080694122"/>
                    </a:ext>
                  </a:extLst>
                </a:gridCol>
                <a:gridCol w="885008">
                  <a:extLst>
                    <a:ext uri="{9D8B030D-6E8A-4147-A177-3AD203B41FA5}">
                      <a16:colId xmlns:a16="http://schemas.microsoft.com/office/drawing/2014/main" val="383600020"/>
                    </a:ext>
                  </a:extLst>
                </a:gridCol>
                <a:gridCol w="885008">
                  <a:extLst>
                    <a:ext uri="{9D8B030D-6E8A-4147-A177-3AD203B41FA5}">
                      <a16:colId xmlns:a16="http://schemas.microsoft.com/office/drawing/2014/main" val="708521806"/>
                    </a:ext>
                  </a:extLst>
                </a:gridCol>
                <a:gridCol w="885008">
                  <a:extLst>
                    <a:ext uri="{9D8B030D-6E8A-4147-A177-3AD203B41FA5}">
                      <a16:colId xmlns:a16="http://schemas.microsoft.com/office/drawing/2014/main" val="3175142591"/>
                    </a:ext>
                  </a:extLst>
                </a:gridCol>
                <a:gridCol w="885008">
                  <a:extLst>
                    <a:ext uri="{9D8B030D-6E8A-4147-A177-3AD203B41FA5}">
                      <a16:colId xmlns:a16="http://schemas.microsoft.com/office/drawing/2014/main" val="2291372487"/>
                    </a:ext>
                  </a:extLst>
                </a:gridCol>
              </a:tblGrid>
              <a:tr h="272030">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　</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ja-JP" altLang="en-US" sz="1600" u="none" strike="noStrike" dirty="0">
                          <a:solidFill>
                            <a:schemeClr val="bg1"/>
                          </a:solidFill>
                          <a:effectLst/>
                          <a:latin typeface="UD デジタル 教科書体 N-R" panose="02020400000000000000" pitchFamily="17" charset="-128"/>
                          <a:ea typeface="UD デジタル 教科書体 N-R" panose="02020400000000000000" pitchFamily="17" charset="-128"/>
                        </a:rPr>
                        <a:t>月</a:t>
                      </a:r>
                      <a:endParaRPr lang="ja-JP" altLang="en-US" sz="1600" b="0" i="0" u="none" strike="noStrike" dirty="0">
                        <a:solidFill>
                          <a:schemeClr val="bg1"/>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kumimoji="1" lang="ja-JP" altLang="en-US"/>
                    </a:p>
                  </a:txBody>
                  <a:tcPr/>
                </a:tc>
                <a:tc gridSpan="2">
                  <a:txBody>
                    <a:bodyPr/>
                    <a:lstStyle/>
                    <a:p>
                      <a:pPr algn="ctr" fontAlgn="ctr"/>
                      <a:r>
                        <a:rPr lang="ja-JP" altLang="en-US" sz="1600" u="none" strike="noStrike" dirty="0">
                          <a:solidFill>
                            <a:schemeClr val="bg1"/>
                          </a:solidFill>
                          <a:effectLst/>
                          <a:latin typeface="UD デジタル 教科書体 N-R" panose="02020400000000000000" pitchFamily="17" charset="-128"/>
                          <a:ea typeface="UD デジタル 教科書体 N-R" panose="02020400000000000000" pitchFamily="17" charset="-128"/>
                        </a:rPr>
                        <a:t>金</a:t>
                      </a:r>
                      <a:endParaRPr lang="ja-JP" altLang="en-US" sz="1600" b="0" i="0" u="none" strike="noStrike" dirty="0">
                        <a:solidFill>
                          <a:schemeClr val="bg1"/>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kumimoji="1" lang="ja-JP" altLang="en-US"/>
                    </a:p>
                  </a:txBody>
                  <a:tcPr/>
                </a:tc>
                <a:tc gridSpan="2">
                  <a:txBody>
                    <a:bodyPr/>
                    <a:lstStyle/>
                    <a:p>
                      <a:pPr algn="ctr" fontAlgn="ctr"/>
                      <a:r>
                        <a:rPr lang="ja-JP" altLang="en-US" sz="1600" u="none" strike="noStrike" dirty="0">
                          <a:solidFill>
                            <a:schemeClr val="bg1"/>
                          </a:solidFill>
                          <a:effectLst/>
                          <a:latin typeface="UD デジタル 教科書体 N-R" panose="02020400000000000000" pitchFamily="17" charset="-128"/>
                          <a:ea typeface="UD デジタル 教科書体 N-R" panose="02020400000000000000" pitchFamily="17" charset="-128"/>
                        </a:rPr>
                        <a:t>土</a:t>
                      </a:r>
                      <a:endParaRPr lang="ja-JP" altLang="en-US" sz="1600" b="0" i="0" u="none" strike="noStrike" dirty="0">
                        <a:solidFill>
                          <a:schemeClr val="bg1"/>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kumimoji="1" lang="ja-JP" altLang="en-US"/>
                    </a:p>
                  </a:txBody>
                  <a:tcPr/>
                </a:tc>
                <a:extLst>
                  <a:ext uri="{0D108BD9-81ED-4DB2-BD59-A6C34878D82A}">
                    <a16:rowId xmlns:a16="http://schemas.microsoft.com/office/drawing/2014/main" val="3762980801"/>
                  </a:ext>
                </a:extLst>
              </a:tr>
              <a:tr h="272030">
                <a:tc vMerge="1">
                  <a:txBody>
                    <a:bodyPr/>
                    <a:lstStyle/>
                    <a:p>
                      <a:endParaRPr kumimoji="1" lang="ja-JP" altLang="en-US"/>
                    </a:p>
                  </a:txBody>
                  <a:tcPr/>
                </a:tc>
                <a:tc>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家族</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要介護者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家族</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要介護者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家族</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要介護者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1916378"/>
                  </a:ext>
                </a:extLst>
              </a:tr>
              <a:tr h="272030">
                <a:tc>
                  <a:txBody>
                    <a:bodyPr/>
                    <a:lstStyle/>
                    <a:p>
                      <a:pPr algn="ctr" fontAlgn="ctr"/>
                      <a:r>
                        <a:rPr lang="en-US" altLang="ja-JP" sz="1600" u="none" strike="noStrike">
                          <a:effectLst/>
                          <a:latin typeface="UD デジタル 教科書体 N-R" panose="02020400000000000000" pitchFamily="17" charset="-128"/>
                          <a:ea typeface="UD デジタル 教科書体 N-R" panose="02020400000000000000" pitchFamily="17" charset="-128"/>
                        </a:rPr>
                        <a:t>8:00</a:t>
                      </a:r>
                      <a:endParaRPr lang="en-US" altLang="ja-JP" sz="1600" b="0" i="0" u="none" strike="noStrike">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自宅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父宅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父宅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父宅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父宅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父宅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1989058"/>
                  </a:ext>
                </a:extLst>
              </a:tr>
              <a:tr h="272030">
                <a:tc>
                  <a:txBody>
                    <a:bodyPr/>
                    <a:lstStyle/>
                    <a:p>
                      <a:pPr algn="ctr" fontAlgn="ctr"/>
                      <a:r>
                        <a:rPr lang="en-US" altLang="ja-JP" sz="1600" u="none" strike="noStrike">
                          <a:effectLst/>
                          <a:latin typeface="UD デジタル 教科書体 N-R" panose="02020400000000000000" pitchFamily="17" charset="-128"/>
                          <a:ea typeface="UD デジタル 教科書体 N-R" panose="02020400000000000000" pitchFamily="17" charset="-128"/>
                        </a:rPr>
                        <a:t>9:00</a:t>
                      </a:r>
                      <a:endParaRPr lang="en-US" altLang="ja-JP" sz="1600" b="0" i="0" u="none" strike="noStrike">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10">
                  <a:txBody>
                    <a:bodyPr/>
                    <a:lstStyle/>
                    <a:p>
                      <a:pPr algn="ctr" fontAlgn="ctr"/>
                      <a:r>
                        <a:rPr lang="zh-TW" altLang="en-US" sz="1600" u="none" strike="noStrike" dirty="0">
                          <a:effectLst/>
                          <a:latin typeface="UD デジタル 教科書体 N-R" panose="02020400000000000000" pitchFamily="17" charset="-128"/>
                          <a:ea typeface="UD デジタル 教科書体 N-R" panose="02020400000000000000" pitchFamily="17" charset="-128"/>
                        </a:rPr>
                        <a:t>勤務（東京）</a:t>
                      </a:r>
                      <a:endParaRPr lang="zh-TW"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訪問介護</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8">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テレワーク</a:t>
                      </a:r>
                      <a:br>
                        <a:rPr lang="ja-JP" altLang="en-US" sz="1600" u="none" strike="noStrike" dirty="0">
                          <a:effectLst/>
                          <a:latin typeface="UD デジタル 教科書体 N-R" panose="02020400000000000000" pitchFamily="17" charset="-128"/>
                          <a:ea typeface="UD デジタル 教科書体 N-R" panose="02020400000000000000" pitchFamily="17" charset="-128"/>
                        </a:rPr>
                      </a:br>
                      <a:r>
                        <a:rPr lang="ja-JP" altLang="en-US" sz="1600" u="none" strike="noStrike" dirty="0">
                          <a:effectLst/>
                          <a:latin typeface="UD デジタル 教科書体 N-R" panose="02020400000000000000" pitchFamily="17" charset="-128"/>
                          <a:ea typeface="UD デジタル 教科書体 N-R" panose="02020400000000000000" pitchFamily="17" charset="-128"/>
                        </a:rPr>
                        <a:t>（父宅）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訪問介護</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089347269"/>
                  </a:ext>
                </a:extLst>
              </a:tr>
              <a:tr h="272030">
                <a:tc>
                  <a:txBody>
                    <a:bodyPr/>
                    <a:lstStyle/>
                    <a:p>
                      <a:pPr algn="ctr" fontAlgn="ctr"/>
                      <a:r>
                        <a:rPr lang="en-US" altLang="ja-JP" sz="1600" u="none" strike="noStrike">
                          <a:effectLst/>
                          <a:latin typeface="UD デジタル 教科書体 N-R" panose="02020400000000000000" pitchFamily="17" charset="-128"/>
                          <a:ea typeface="UD デジタル 教科書体 N-R" panose="02020400000000000000" pitchFamily="17" charset="-128"/>
                        </a:rPr>
                        <a:t>10:00</a:t>
                      </a:r>
                      <a:endParaRPr lang="en-US" altLang="ja-JP" sz="1600" b="0" i="0" u="none" strike="noStrike">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7">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買い物など</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rowSpan="7">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通所リハ</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42727320"/>
                  </a:ext>
                </a:extLst>
              </a:tr>
              <a:tr h="272030">
                <a:tc>
                  <a:txBody>
                    <a:bodyPr/>
                    <a:lstStyle/>
                    <a:p>
                      <a:pPr algn="ctr" fontAlgn="ctr"/>
                      <a:r>
                        <a:rPr lang="en-US" altLang="ja-JP" sz="1600" u="none" strike="noStrike">
                          <a:effectLst/>
                          <a:latin typeface="UD デジタル 教科書体 N-R" panose="02020400000000000000" pitchFamily="17" charset="-128"/>
                          <a:ea typeface="UD デジタル 教科書体 N-R" panose="02020400000000000000" pitchFamily="17" charset="-128"/>
                        </a:rPr>
                        <a:t>11:00</a:t>
                      </a:r>
                      <a:endParaRPr lang="en-US" altLang="ja-JP" sz="1600" b="0" i="0" u="none" strike="noStrike">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　</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a:txBody>
                    <a:bodyPr/>
                    <a:lstStyle/>
                    <a:p>
                      <a:pPr algn="l"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　</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50888152"/>
                  </a:ext>
                </a:extLst>
              </a:tr>
              <a:tr h="512057">
                <a:tc>
                  <a:txBody>
                    <a:bodyPr/>
                    <a:lstStyle/>
                    <a:p>
                      <a:pPr algn="ctr" fontAlgn="ctr"/>
                      <a:r>
                        <a:rPr lang="en-US" altLang="ja-JP" sz="1600" u="none" strike="noStrike">
                          <a:effectLst/>
                          <a:latin typeface="UD デジタル 教科書体 N-R" panose="02020400000000000000" pitchFamily="17" charset="-128"/>
                          <a:ea typeface="UD デジタル 教科書体 N-R" panose="02020400000000000000" pitchFamily="17" charset="-128"/>
                        </a:rPr>
                        <a:t>12:00</a:t>
                      </a:r>
                      <a:endParaRPr lang="en-US" altLang="ja-JP" sz="1600" b="0" i="0" u="none" strike="noStrike">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4">
                  <a:txBody>
                    <a:bodyPr/>
                    <a:lstStyle/>
                    <a:p>
                      <a:pPr algn="ctr" fontAlgn="ctr"/>
                      <a:r>
                        <a:rPr lang="zh-TW" altLang="en-US" sz="1600" u="none" strike="noStrike" dirty="0">
                          <a:effectLst/>
                          <a:latin typeface="UD デジタル 教科書体 N-R" panose="02020400000000000000" pitchFamily="17" charset="-128"/>
                          <a:ea typeface="UD デジタル 教科書体 N-R" panose="02020400000000000000" pitchFamily="17" charset="-128"/>
                        </a:rPr>
                        <a:t>家事援助（自費）</a:t>
                      </a:r>
                      <a:endParaRPr lang="zh-TW"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47948348"/>
                  </a:ext>
                </a:extLst>
              </a:tr>
              <a:tr h="272030">
                <a:tc>
                  <a:txBody>
                    <a:bodyPr/>
                    <a:lstStyle/>
                    <a:p>
                      <a:pPr algn="ctr" fontAlgn="ctr"/>
                      <a:r>
                        <a:rPr lang="en-US" altLang="ja-JP" sz="1600" u="none" strike="noStrike">
                          <a:effectLst/>
                          <a:latin typeface="UD デジタル 教科書体 N-R" panose="02020400000000000000" pitchFamily="17" charset="-128"/>
                          <a:ea typeface="UD デジタル 教科書体 N-R" panose="02020400000000000000" pitchFamily="17" charset="-128"/>
                        </a:rPr>
                        <a:t>13:00</a:t>
                      </a:r>
                      <a:endParaRPr lang="en-US" altLang="ja-JP" sz="1600" b="0" i="0" u="none" strike="noStrike">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訪問介護</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57110370"/>
                  </a:ext>
                </a:extLst>
              </a:tr>
              <a:tr h="272030">
                <a:tc>
                  <a:txBody>
                    <a:bodyPr/>
                    <a:lstStyle/>
                    <a:p>
                      <a:pPr algn="ctr" fontAlgn="ctr"/>
                      <a:r>
                        <a:rPr lang="en-US" altLang="ja-JP" sz="1600" u="none" strike="noStrike">
                          <a:effectLst/>
                          <a:latin typeface="UD デジタル 教科書体 N-R" panose="02020400000000000000" pitchFamily="17" charset="-128"/>
                          <a:ea typeface="UD デジタル 教科書体 N-R" panose="02020400000000000000" pitchFamily="17" charset="-128"/>
                        </a:rPr>
                        <a:t>14:00</a:t>
                      </a:r>
                      <a:endParaRPr lang="en-US" altLang="ja-JP" sz="1600" b="0" i="0" u="none" strike="noStrike">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65905761"/>
                  </a:ext>
                </a:extLst>
              </a:tr>
              <a:tr h="272030">
                <a:tc>
                  <a:txBody>
                    <a:bodyPr/>
                    <a:lstStyle/>
                    <a:p>
                      <a:pPr algn="ctr" fontAlgn="ctr"/>
                      <a:r>
                        <a:rPr lang="en-US" altLang="ja-JP" sz="1600" u="none" strike="noStrike">
                          <a:effectLst/>
                          <a:latin typeface="UD デジタル 教科書体 N-R" panose="02020400000000000000" pitchFamily="17" charset="-128"/>
                          <a:ea typeface="UD デジタル 教科書体 N-R" panose="02020400000000000000" pitchFamily="17" charset="-128"/>
                        </a:rPr>
                        <a:t>15:00</a:t>
                      </a:r>
                      <a:endParaRPr lang="en-US" altLang="ja-JP" sz="1600" b="0" i="0" u="none" strike="noStrike">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rowSpan="4">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　</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87304571"/>
                  </a:ext>
                </a:extLst>
              </a:tr>
              <a:tr h="272030">
                <a:tc>
                  <a:txBody>
                    <a:bodyPr/>
                    <a:lstStyle/>
                    <a:p>
                      <a:pPr algn="ctr" fontAlgn="ctr"/>
                      <a:r>
                        <a:rPr lang="en-US" altLang="ja-JP" sz="1600" u="none" strike="noStrike">
                          <a:effectLst/>
                          <a:latin typeface="UD デジタル 教科書体 N-R" panose="02020400000000000000" pitchFamily="17" charset="-128"/>
                          <a:ea typeface="UD デジタル 教科書体 N-R" panose="02020400000000000000" pitchFamily="17" charset="-128"/>
                        </a:rPr>
                        <a:t>16:00</a:t>
                      </a:r>
                      <a:endParaRPr lang="en-US" altLang="ja-JP" sz="1600" b="0" i="0" u="none" strike="noStrike">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　</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72252423"/>
                  </a:ext>
                </a:extLst>
              </a:tr>
              <a:tr h="272030">
                <a:tc>
                  <a:txBody>
                    <a:bodyPr/>
                    <a:lstStyle/>
                    <a:p>
                      <a:pPr algn="ctr" fontAlgn="ctr"/>
                      <a:r>
                        <a:rPr lang="en-US" altLang="ja-JP" sz="1600" u="none" strike="noStrike">
                          <a:effectLst/>
                          <a:latin typeface="UD デジタル 教科書体 N-R" panose="02020400000000000000" pitchFamily="17" charset="-128"/>
                          <a:ea typeface="UD デジタル 教科書体 N-R" panose="02020400000000000000" pitchFamily="17" charset="-128"/>
                        </a:rPr>
                        <a:t>17:00</a:t>
                      </a:r>
                      <a:endParaRPr lang="en-US" altLang="ja-JP" sz="1600" b="0" i="0" u="none" strike="noStrike">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ケアマネ面談</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endParaRPr kumimoji="1" lang="ja-JP" altLang="en-US"/>
                    </a:p>
                  </a:txBody>
                  <a:tcPr/>
                </a:tc>
                <a:tc rowSpan="4">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父宅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　</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782948"/>
                  </a:ext>
                </a:extLst>
              </a:tr>
              <a:tr h="272030">
                <a:tc>
                  <a:txBody>
                    <a:bodyPr/>
                    <a:lstStyle/>
                    <a:p>
                      <a:pPr algn="ctr" fontAlgn="ctr"/>
                      <a:r>
                        <a:rPr lang="en-US" altLang="ja-JP" sz="1600" u="none" strike="noStrike">
                          <a:effectLst/>
                          <a:latin typeface="UD デジタル 教科書体 N-R" panose="02020400000000000000" pitchFamily="17" charset="-128"/>
                          <a:ea typeface="UD デジタル 教科書体 N-R" panose="02020400000000000000" pitchFamily="17" charset="-128"/>
                        </a:rPr>
                        <a:t>18:00</a:t>
                      </a:r>
                      <a:endParaRPr lang="en-US" altLang="ja-JP" sz="1600" b="0" i="0" u="none" strike="noStrike">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27967561"/>
                  </a:ext>
                </a:extLst>
              </a:tr>
              <a:tr h="272030">
                <a:tc>
                  <a:txBody>
                    <a:bodyPr/>
                    <a:lstStyle/>
                    <a:p>
                      <a:pPr algn="ctr" fontAlgn="ctr"/>
                      <a:r>
                        <a:rPr lang="en-US" altLang="ja-JP" sz="1600" u="none" strike="noStrike">
                          <a:effectLst/>
                          <a:latin typeface="UD デジタル 教科書体 N-R" panose="02020400000000000000" pitchFamily="17" charset="-128"/>
                          <a:ea typeface="UD デジタル 教科書体 N-R" panose="02020400000000000000" pitchFamily="17" charset="-128"/>
                        </a:rPr>
                        <a:t>19:00</a:t>
                      </a:r>
                      <a:endParaRPr lang="en-US" altLang="ja-JP" sz="1600" b="0" i="0" u="none" strike="noStrike">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自宅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訪問介護</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父宅</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訪問介護</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kumimoji="1" lang="ja-JP" altLang="en-US"/>
                    </a:p>
                  </a:txBody>
                  <a:tcPr/>
                </a:tc>
                <a:tc rowSpan="2">
                  <a:txBody>
                    <a:bodyPr/>
                    <a:lstStyle/>
                    <a:p>
                      <a:pPr algn="ctr" fontAlgn="ctr"/>
                      <a:r>
                        <a:rPr lang="ja-JP" altLang="en-US" sz="1600" u="none" strike="noStrike" dirty="0">
                          <a:effectLst/>
                          <a:latin typeface="UD デジタル 教科書体 N-R" panose="02020400000000000000" pitchFamily="17" charset="-128"/>
                          <a:ea typeface="UD デジタル 教科書体 N-R" panose="02020400000000000000" pitchFamily="17" charset="-128"/>
                        </a:rPr>
                        <a:t>訪問介護</a:t>
                      </a:r>
                      <a:endParaRPr lang="ja-JP" alt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42310268"/>
                  </a:ext>
                </a:extLst>
              </a:tr>
              <a:tr h="272030">
                <a:tc>
                  <a:txBody>
                    <a:bodyPr/>
                    <a:lstStyle/>
                    <a:p>
                      <a:pPr algn="ctr" fontAlgn="ctr"/>
                      <a:r>
                        <a:rPr lang="en-US" altLang="ja-JP" sz="1600" u="none" strike="noStrike" dirty="0">
                          <a:effectLst/>
                          <a:latin typeface="UD デジタル 教科書体 N-R" panose="02020400000000000000" pitchFamily="17" charset="-128"/>
                          <a:ea typeface="UD デジタル 教科書体 N-R" panose="02020400000000000000" pitchFamily="17" charset="-128"/>
                        </a:rPr>
                        <a:t>20:00</a:t>
                      </a:r>
                      <a:endParaRPr lang="en-US" altLang="ja-JP"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85793300"/>
                  </a:ext>
                </a:extLst>
              </a:tr>
            </a:tbl>
          </a:graphicData>
        </a:graphic>
      </p:graphicFrame>
      <p:sp>
        <p:nvSpPr>
          <p:cNvPr id="8" name="Rectangle 3">
            <a:extLst>
              <a:ext uri="{FF2B5EF4-FFF2-40B4-BE49-F238E27FC236}">
                <a16:creationId xmlns:a16="http://schemas.microsoft.com/office/drawing/2014/main" id="{5500BFE6-535E-4F02-AAF3-7BCD602491ED}"/>
              </a:ext>
            </a:extLst>
          </p:cNvPr>
          <p:cNvSpPr txBox="1">
            <a:spLocks noChangeArrowheads="1"/>
          </p:cNvSpPr>
          <p:nvPr/>
        </p:nvSpPr>
        <p:spPr bwMode="auto">
          <a:xfrm>
            <a:off x="1073150" y="1268413"/>
            <a:ext cx="7715250" cy="80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l"/>
            </a:pPr>
            <a:r>
              <a:rPr lang="ja-JP" altLang="en-US" sz="2400" kern="0" dirty="0">
                <a:latin typeface="UD Digi Kyokasho NK-B" panose="02020700000000000000" pitchFamily="18" charset="-128"/>
                <a:ea typeface="UD Digi Kyokasho NK-B" panose="02020700000000000000" pitchFamily="18" charset="-128"/>
              </a:rPr>
              <a:t>平日は遠距離介護、金曜日にテレワークで実家に帰省し、土日に実家で過ごすケース（急な状況変化への対応）</a:t>
            </a:r>
            <a:endParaRPr lang="en-US" altLang="ja-JP" sz="2400" kern="0" dirty="0">
              <a:latin typeface="UD Digi Kyokasho NK-B" panose="02020700000000000000" pitchFamily="18" charset="-128"/>
              <a:ea typeface="UD Digi Kyokasho NK-B" panose="02020700000000000000" pitchFamily="18" charset="-128"/>
            </a:endParaRPr>
          </a:p>
        </p:txBody>
      </p:sp>
      <p:sp>
        <p:nvSpPr>
          <p:cNvPr id="9" name="フッター プレースホルダー 4">
            <a:extLst>
              <a:ext uri="{FF2B5EF4-FFF2-40B4-BE49-F238E27FC236}">
                <a16:creationId xmlns:a16="http://schemas.microsoft.com/office/drawing/2014/main" id="{A3650807-38B0-45FE-81EB-F0F69A32B76F}"/>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10" name="テキスト ボックス 9">
            <a:extLst>
              <a:ext uri="{FF2B5EF4-FFF2-40B4-BE49-F238E27FC236}">
                <a16:creationId xmlns:a16="http://schemas.microsoft.com/office/drawing/2014/main" id="{967280B4-4CD1-4E15-9709-11F06B5B389B}"/>
              </a:ext>
            </a:extLst>
          </p:cNvPr>
          <p:cNvSpPr txBox="1"/>
          <p:nvPr/>
        </p:nvSpPr>
        <p:spPr>
          <a:xfrm>
            <a:off x="6948488" y="6497063"/>
            <a:ext cx="2048668" cy="415498"/>
          </a:xfrm>
          <a:prstGeom prst="rect">
            <a:avLst/>
          </a:prstGeom>
          <a:noFill/>
        </p:spPr>
        <p:txBody>
          <a:bodyPr wrap="square" rtlCol="0">
            <a:spAutoFit/>
          </a:bodyPr>
          <a:lstStyle/>
          <a:p>
            <a:r>
              <a:rPr kumimoji="1" lang="ja-JP" altLang="en-US" sz="1000" dirty="0"/>
              <a:t>（参考）厚生労働省「平成</a:t>
            </a:r>
            <a:r>
              <a:rPr kumimoji="1" lang="en-US" altLang="ja-JP" sz="1000" dirty="0"/>
              <a:t>29</a:t>
            </a:r>
            <a:r>
              <a:rPr kumimoji="1" lang="ja-JP" altLang="en-US" sz="1000" dirty="0"/>
              <a:t>年度版　仕事と介護　両立のポイント」</a:t>
            </a:r>
          </a:p>
        </p:txBody>
      </p:sp>
      <p:sp>
        <p:nvSpPr>
          <p:cNvPr id="2" name="スライド番号プレースホルダー 1">
            <a:extLst>
              <a:ext uri="{FF2B5EF4-FFF2-40B4-BE49-F238E27FC236}">
                <a16:creationId xmlns:a16="http://schemas.microsoft.com/office/drawing/2014/main" id="{BE5DBBBA-C0F8-4467-BE84-CA831146C084}"/>
              </a:ext>
            </a:extLst>
          </p:cNvPr>
          <p:cNvSpPr>
            <a:spLocks noGrp="1"/>
          </p:cNvSpPr>
          <p:nvPr>
            <p:ph type="sldNum" sz="quarter" idx="12"/>
          </p:nvPr>
        </p:nvSpPr>
        <p:spPr/>
        <p:txBody>
          <a:bodyPr/>
          <a:lstStyle/>
          <a:p>
            <a:fld id="{FE796E2C-70C8-4284-8429-28CFC884DB28}" type="slidenum">
              <a:rPr lang="en-US" altLang="ja-JP" smtClean="0"/>
              <a:pPr/>
              <a:t>56</a:t>
            </a:fld>
            <a:endParaRPr lang="en-US" altLang="ja-JP"/>
          </a:p>
        </p:txBody>
      </p:sp>
    </p:spTree>
    <p:extLst>
      <p:ext uri="{BB962C8B-B14F-4D97-AF65-F5344CB8AC3E}">
        <p14:creationId xmlns:p14="http://schemas.microsoft.com/office/powerpoint/2010/main" val="3946917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en-US" sz="2400" dirty="0">
                <a:solidFill>
                  <a:schemeClr val="tx1"/>
                </a:solidFill>
                <a:latin typeface="UD Digi Kyokasho NK-B" panose="02020700000000000000" pitchFamily="18" charset="-128"/>
                <a:ea typeface="UD Digi Kyokasho NK-B" panose="02020700000000000000" pitchFamily="18" charset="-128"/>
              </a:rPr>
              <a:t>４</a:t>
            </a:r>
            <a:r>
              <a:rPr lang="en-US" altLang="ja-JP" sz="2400" dirty="0">
                <a:solidFill>
                  <a:schemeClr val="tx1"/>
                </a:solidFill>
                <a:latin typeface="UD Digi Kyokasho NK-B" panose="02020700000000000000" pitchFamily="18" charset="-128"/>
                <a:ea typeface="UD Digi Kyokasho NK-B" panose="02020700000000000000" pitchFamily="18" charset="-128"/>
              </a:rPr>
              <a:t>. </a:t>
            </a:r>
            <a:r>
              <a:rPr lang="ja-JP" altLang="en-US" sz="2400" dirty="0">
                <a:solidFill>
                  <a:schemeClr val="tx1"/>
                </a:solidFill>
                <a:latin typeface="UD Digi Kyokasho NK-B" panose="02020700000000000000" pitchFamily="18" charset="-128"/>
                <a:ea typeface="UD Digi Kyokasho NK-B" panose="02020700000000000000" pitchFamily="18" charset="-128"/>
              </a:rPr>
              <a:t>育児・介護休業法について</a:t>
            </a:r>
            <a:br>
              <a:rPr lang="en-US" altLang="ja-JP" sz="2400" dirty="0">
                <a:solidFill>
                  <a:srgbClr val="00B050"/>
                </a:solidFill>
                <a:latin typeface="UD Digi Kyokasho NK-B" panose="02020700000000000000" pitchFamily="18" charset="-128"/>
                <a:ea typeface="UD Digi Kyokasho NK-B" panose="02020700000000000000" pitchFamily="18" charset="-128"/>
              </a:rPr>
            </a:br>
            <a:r>
              <a:rPr lang="ja-JP" altLang="en-US" sz="2400" dirty="0">
                <a:latin typeface="UD Digi Kyokasho NK-B" panose="02020700000000000000" pitchFamily="18" charset="-128"/>
                <a:ea typeface="UD Digi Kyokasho NK-B" panose="02020700000000000000" pitchFamily="18" charset="-128"/>
              </a:rPr>
              <a:t>もっと詳しい情報を知りたい方へ</a:t>
            </a:r>
            <a:endParaRPr lang="ja-JP" altLang="ja-JP" sz="2400" dirty="0">
              <a:latin typeface="UD Digi Kyokasho NK-B" panose="02020700000000000000" pitchFamily="18" charset="-128"/>
              <a:ea typeface="UD Digi Kyokasho NK-B" panose="02020700000000000000" pitchFamily="18" charset="-128"/>
            </a:endParaRPr>
          </a:p>
        </p:txBody>
      </p:sp>
      <p:sp>
        <p:nvSpPr>
          <p:cNvPr id="8" name="Rectangle 3">
            <a:extLst>
              <a:ext uri="{FF2B5EF4-FFF2-40B4-BE49-F238E27FC236}">
                <a16:creationId xmlns:a16="http://schemas.microsoft.com/office/drawing/2014/main" id="{5500BFE6-535E-4F02-AAF3-7BCD602491ED}"/>
              </a:ext>
            </a:extLst>
          </p:cNvPr>
          <p:cNvSpPr txBox="1">
            <a:spLocks noChangeArrowheads="1"/>
          </p:cNvSpPr>
          <p:nvPr/>
        </p:nvSpPr>
        <p:spPr bwMode="auto">
          <a:xfrm>
            <a:off x="1073150" y="1268413"/>
            <a:ext cx="7715250" cy="80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l"/>
            </a:pPr>
            <a:endParaRPr lang="en-US" altLang="ja-JP" sz="2400" kern="0" dirty="0">
              <a:latin typeface="UD Digi Kyokasho NK-B" panose="02020700000000000000" pitchFamily="18" charset="-128"/>
              <a:ea typeface="UD Digi Kyokasho NK-B" panose="02020700000000000000" pitchFamily="18" charset="-128"/>
            </a:endParaRPr>
          </a:p>
        </p:txBody>
      </p:sp>
      <p:sp>
        <p:nvSpPr>
          <p:cNvPr id="9" name="Rectangle 3">
            <a:extLst>
              <a:ext uri="{FF2B5EF4-FFF2-40B4-BE49-F238E27FC236}">
                <a16:creationId xmlns:a16="http://schemas.microsoft.com/office/drawing/2014/main" id="{54A55321-D2D3-46AE-8099-F5902A5F4965}"/>
              </a:ext>
            </a:extLst>
          </p:cNvPr>
          <p:cNvSpPr txBox="1">
            <a:spLocks noChangeArrowheads="1"/>
          </p:cNvSpPr>
          <p:nvPr/>
        </p:nvSpPr>
        <p:spPr bwMode="auto">
          <a:xfrm>
            <a:off x="1073150" y="1268413"/>
            <a:ext cx="7715250" cy="2088415"/>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r>
              <a:rPr lang="ja-JP" altLang="en-US" sz="2400" dirty="0">
                <a:solidFill>
                  <a:schemeClr val="tx1"/>
                </a:solidFill>
                <a:latin typeface="UD Digi Kyokasho NK-B" panose="02020700000000000000" pitchFamily="18" charset="-128"/>
                <a:ea typeface="UD Digi Kyokasho NK-B" panose="02020700000000000000" pitchFamily="18" charset="-128"/>
              </a:rPr>
              <a:t>育児・介護休業法における両立支援制度について、</a:t>
            </a:r>
            <a:endParaRPr lang="en-US" altLang="ja-JP" sz="2400" dirty="0">
              <a:solidFill>
                <a:schemeClr val="tx1"/>
              </a:solidFill>
              <a:latin typeface="UD Digi Kyokasho NK-B" panose="02020700000000000000" pitchFamily="18" charset="-128"/>
              <a:ea typeface="UD Digi Kyokasho NK-B" panose="02020700000000000000" pitchFamily="18" charset="-128"/>
            </a:endParaRPr>
          </a:p>
          <a:p>
            <a:pPr marL="0" indent="0">
              <a:buNone/>
            </a:pPr>
            <a:r>
              <a:rPr lang="ja-JP" altLang="en-US" sz="2400" dirty="0">
                <a:solidFill>
                  <a:schemeClr val="tx1"/>
                </a:solidFill>
                <a:latin typeface="UD Digi Kyokasho NK-B" panose="02020700000000000000" pitchFamily="18" charset="-128"/>
                <a:ea typeface="UD Digi Kyokasho NK-B" panose="02020700000000000000" pitchFamily="18" charset="-128"/>
              </a:rPr>
              <a:t>詳しくは、厚生労働省ホームページの特設サイトもご覧ください。</a:t>
            </a:r>
          </a:p>
          <a:p>
            <a:pPr marL="0" indent="0">
              <a:buNone/>
            </a:pPr>
            <a:r>
              <a:rPr lang="ja-JP" altLang="en-US" sz="2400" dirty="0">
                <a:solidFill>
                  <a:schemeClr val="tx1"/>
                </a:solidFill>
                <a:latin typeface="UD Digi Kyokasho NK-B" panose="02020700000000000000" pitchFamily="18" charset="-128"/>
                <a:ea typeface="UD Digi Kyokasho NK-B" panose="02020700000000000000" pitchFamily="18" charset="-128"/>
              </a:rPr>
              <a:t>お問い合わせやご相談は</a:t>
            </a:r>
            <a:endParaRPr lang="en-US" altLang="ja-JP" sz="2400" dirty="0">
              <a:solidFill>
                <a:schemeClr val="tx1"/>
              </a:solidFill>
              <a:latin typeface="UD Digi Kyokasho NK-B" panose="02020700000000000000" pitchFamily="18" charset="-128"/>
              <a:ea typeface="UD Digi Kyokasho NK-B" panose="02020700000000000000" pitchFamily="18" charset="-128"/>
            </a:endParaRPr>
          </a:p>
          <a:p>
            <a:pPr marL="0" indent="0">
              <a:buNone/>
            </a:pPr>
            <a:r>
              <a:rPr lang="ja-JP" altLang="en-US" sz="2400" dirty="0">
                <a:solidFill>
                  <a:srgbClr val="FF0000"/>
                </a:solidFill>
                <a:latin typeface="UD Digi Kyokasho NK-B" panose="02020700000000000000" pitchFamily="18" charset="-128"/>
                <a:ea typeface="UD Digi Kyokasho NK-B" panose="02020700000000000000" pitchFamily="18" charset="-128"/>
              </a:rPr>
              <a:t>都道府県労働局雇用環境・均等部（室）</a:t>
            </a:r>
            <a:r>
              <a:rPr lang="ja-JP" altLang="en-US" sz="2400" dirty="0">
                <a:solidFill>
                  <a:schemeClr val="tx1"/>
                </a:solidFill>
                <a:latin typeface="UD Digi Kyokasho NK-B" panose="02020700000000000000" pitchFamily="18" charset="-128"/>
                <a:ea typeface="UD Digi Kyokasho NK-B" panose="02020700000000000000" pitchFamily="18" charset="-128"/>
              </a:rPr>
              <a:t>へ。</a:t>
            </a:r>
            <a:br>
              <a:rPr lang="en-US" altLang="ja-JP" sz="2400" dirty="0">
                <a:latin typeface="UD Digi Kyokasho NK-B" panose="02020700000000000000" pitchFamily="18" charset="-128"/>
                <a:ea typeface="UD Digi Kyokasho NK-B" panose="02020700000000000000" pitchFamily="18" charset="-128"/>
              </a:rPr>
            </a:br>
            <a:endParaRPr lang="en-US" altLang="ja-JP" sz="2400" kern="0" dirty="0">
              <a:latin typeface="UD Digi Kyokasho NK-B" panose="02020700000000000000" pitchFamily="18" charset="-128"/>
              <a:ea typeface="UD Digi Kyokasho NK-B" panose="02020700000000000000" pitchFamily="18" charset="-128"/>
            </a:endParaRPr>
          </a:p>
        </p:txBody>
      </p:sp>
      <p:sp>
        <p:nvSpPr>
          <p:cNvPr id="2" name="正方形/長方形 1">
            <a:extLst>
              <a:ext uri="{FF2B5EF4-FFF2-40B4-BE49-F238E27FC236}">
                <a16:creationId xmlns:a16="http://schemas.microsoft.com/office/drawing/2014/main" id="{BD90A511-86BD-4F92-96CC-D84934467F17}"/>
              </a:ext>
            </a:extLst>
          </p:cNvPr>
          <p:cNvSpPr/>
          <p:nvPr/>
        </p:nvSpPr>
        <p:spPr>
          <a:xfrm>
            <a:off x="1073150" y="5669323"/>
            <a:ext cx="7715250" cy="646331"/>
          </a:xfrm>
          <a:prstGeom prst="rect">
            <a:avLst/>
          </a:prstGeom>
        </p:spPr>
        <p:txBody>
          <a:bodyPr wrap="square">
            <a:spAutoFit/>
          </a:bodyPr>
          <a:lstStyle/>
          <a:p>
            <a:r>
              <a:rPr lang="ja-JP" altLang="en-US" dirty="0"/>
              <a:t>https://www.mhlw.go.jp/seisakunitsuite/bunya/koyou_roudou/koyoukintou/ryouritsu/kaigo/</a:t>
            </a:r>
          </a:p>
        </p:txBody>
      </p:sp>
      <p:pic>
        <p:nvPicPr>
          <p:cNvPr id="4" name="図 3">
            <a:extLst>
              <a:ext uri="{FF2B5EF4-FFF2-40B4-BE49-F238E27FC236}">
                <a16:creationId xmlns:a16="http://schemas.microsoft.com/office/drawing/2014/main" id="{BA2981BB-286F-4415-AC8B-CB5B012B2640}"/>
              </a:ext>
            </a:extLst>
          </p:cNvPr>
          <p:cNvPicPr>
            <a:picLocks noChangeAspect="1"/>
          </p:cNvPicPr>
          <p:nvPr/>
        </p:nvPicPr>
        <p:blipFill rotWithShape="1">
          <a:blip r:embed="rId3"/>
          <a:srcRect l="4665" t="3185" r="4383" b="5944"/>
          <a:stretch/>
        </p:blipFill>
        <p:spPr>
          <a:xfrm>
            <a:off x="5796136" y="3522973"/>
            <a:ext cx="2088232" cy="2078666"/>
          </a:xfrm>
          <a:prstGeom prst="rect">
            <a:avLst/>
          </a:prstGeom>
          <a:ln>
            <a:solidFill>
              <a:schemeClr val="tx1"/>
            </a:solidFill>
          </a:ln>
        </p:spPr>
      </p:pic>
      <p:pic>
        <p:nvPicPr>
          <p:cNvPr id="6" name="図 5">
            <a:extLst>
              <a:ext uri="{FF2B5EF4-FFF2-40B4-BE49-F238E27FC236}">
                <a16:creationId xmlns:a16="http://schemas.microsoft.com/office/drawing/2014/main" id="{EFA4FD29-68F9-4701-B364-296D5E7E5175}"/>
              </a:ext>
            </a:extLst>
          </p:cNvPr>
          <p:cNvPicPr>
            <a:picLocks noChangeAspect="1"/>
          </p:cNvPicPr>
          <p:nvPr/>
        </p:nvPicPr>
        <p:blipFill>
          <a:blip r:embed="rId4"/>
          <a:stretch>
            <a:fillRect/>
          </a:stretch>
        </p:blipFill>
        <p:spPr>
          <a:xfrm>
            <a:off x="1619672" y="3534628"/>
            <a:ext cx="2845028" cy="2067011"/>
          </a:xfrm>
          <a:prstGeom prst="rect">
            <a:avLst/>
          </a:prstGeom>
        </p:spPr>
      </p:pic>
      <p:sp>
        <p:nvSpPr>
          <p:cNvPr id="10" name="フッター プレースホルダー 4">
            <a:extLst>
              <a:ext uri="{FF2B5EF4-FFF2-40B4-BE49-F238E27FC236}">
                <a16:creationId xmlns:a16="http://schemas.microsoft.com/office/drawing/2014/main" id="{6874645B-95D8-4121-A98C-0CBDDDDD34E7}"/>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3" name="スライド番号プレースホルダー 2">
            <a:extLst>
              <a:ext uri="{FF2B5EF4-FFF2-40B4-BE49-F238E27FC236}">
                <a16:creationId xmlns:a16="http://schemas.microsoft.com/office/drawing/2014/main" id="{8DF4AA0D-D801-489B-94E8-07E10645151E}"/>
              </a:ext>
            </a:extLst>
          </p:cNvPr>
          <p:cNvSpPr>
            <a:spLocks noGrp="1"/>
          </p:cNvSpPr>
          <p:nvPr>
            <p:ph type="sldNum" sz="quarter" idx="12"/>
          </p:nvPr>
        </p:nvSpPr>
        <p:spPr/>
        <p:txBody>
          <a:bodyPr/>
          <a:lstStyle/>
          <a:p>
            <a:fld id="{FE796E2C-70C8-4284-8429-28CFC884DB28}" type="slidenum">
              <a:rPr lang="en-US" altLang="ja-JP" smtClean="0"/>
              <a:pPr/>
              <a:t>57</a:t>
            </a:fld>
            <a:endParaRPr lang="en-US" altLang="ja-JP"/>
          </a:p>
        </p:txBody>
      </p:sp>
    </p:spTree>
    <p:extLst>
      <p:ext uri="{BB962C8B-B14F-4D97-AF65-F5344CB8AC3E}">
        <p14:creationId xmlns:p14="http://schemas.microsoft.com/office/powerpoint/2010/main" val="121143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31640" y="1196752"/>
            <a:ext cx="6858000" cy="4278337"/>
          </a:xfrm>
        </p:spPr>
        <p:txBody>
          <a:bodyPr/>
          <a:lstStyle/>
          <a:p>
            <a:pPr>
              <a:lnSpc>
                <a:spcPts val="3800"/>
              </a:lnSpc>
              <a:spcBef>
                <a:spcPts val="1200"/>
              </a:spcBef>
            </a:pPr>
            <a:r>
              <a:rPr lang="ja-JP" altLang="en-US" dirty="0">
                <a:solidFill>
                  <a:srgbClr val="FFC000"/>
                </a:solidFill>
                <a:latin typeface="UD Digi Kyokasho NK-B" panose="02020700000000000000" pitchFamily="18" charset="-128"/>
                <a:ea typeface="UD Digi Kyokasho NK-B" panose="02020700000000000000" pitchFamily="18" charset="-128"/>
              </a:rPr>
              <a:t>◆</a:t>
            </a:r>
            <a:r>
              <a:rPr lang="ja-JP" altLang="en-US" dirty="0">
                <a:latin typeface="UD Digi Kyokasho NK-B" panose="02020700000000000000" pitchFamily="18" charset="-128"/>
                <a:ea typeface="UD Digi Kyokasho NK-B" panose="02020700000000000000" pitchFamily="18" charset="-128"/>
              </a:rPr>
              <a:t>ステップ３</a:t>
            </a:r>
            <a:br>
              <a:rPr lang="en-US" altLang="ja-JP" dirty="0">
                <a:latin typeface="UD Digi Kyokasho NK-B" panose="02020700000000000000" pitchFamily="18" charset="-128"/>
                <a:ea typeface="UD Digi Kyokasho NK-B" panose="02020700000000000000" pitchFamily="18" charset="-128"/>
              </a:rPr>
            </a:br>
            <a:br>
              <a:rPr lang="en-US" altLang="ja-JP" sz="1000" dirty="0">
                <a:latin typeface="UD Digi Kyokasho NK-B" panose="02020700000000000000" pitchFamily="18" charset="-128"/>
                <a:ea typeface="UD Digi Kyokasho NK-B" panose="02020700000000000000" pitchFamily="18" charset="-128"/>
              </a:rPr>
            </a:br>
            <a:r>
              <a:rPr lang="ja-JP" altLang="en-US" sz="3200" dirty="0">
                <a:latin typeface="UD Digi Kyokasho NK-B" panose="02020700000000000000" pitchFamily="18" charset="-128"/>
                <a:ea typeface="UD Digi Kyokasho NK-B" panose="02020700000000000000" pitchFamily="18" charset="-128"/>
              </a:rPr>
              <a:t>家族介護者の仕事との両立を踏まえたケアマネジメントの事例検討</a:t>
            </a:r>
            <a:br>
              <a:rPr lang="ja-JP" altLang="en-US" sz="32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（グループワーク）</a:t>
            </a:r>
            <a:endParaRPr lang="ja-JP" altLang="ja-JP" sz="2400" dirty="0">
              <a:latin typeface="UD Digi Kyokasho NK-B" panose="02020700000000000000" pitchFamily="18" charset="-128"/>
              <a:ea typeface="UD Digi Kyokasho NK-B" panose="02020700000000000000" pitchFamily="18" charset="-128"/>
            </a:endParaRPr>
          </a:p>
        </p:txBody>
      </p:sp>
      <p:sp>
        <p:nvSpPr>
          <p:cNvPr id="4" name="フッター プレースホルダー 4">
            <a:extLst>
              <a:ext uri="{FF2B5EF4-FFF2-40B4-BE49-F238E27FC236}">
                <a16:creationId xmlns:a16="http://schemas.microsoft.com/office/drawing/2014/main" id="{BB03D42B-28F8-47FD-98BA-EDDC353B1D40}"/>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2413B036-7990-49E6-9102-075A521B3BF0}"/>
              </a:ext>
            </a:extLst>
          </p:cNvPr>
          <p:cNvSpPr>
            <a:spLocks noGrp="1"/>
          </p:cNvSpPr>
          <p:nvPr>
            <p:ph type="sldNum" sz="quarter" idx="4"/>
          </p:nvPr>
        </p:nvSpPr>
        <p:spPr/>
        <p:txBody>
          <a:bodyPr/>
          <a:lstStyle/>
          <a:p>
            <a:fld id="{43AE3B08-E18F-40AC-96A2-F049F9CFCF8A}" type="slidenum">
              <a:rPr lang="en-US" altLang="ja-JP" smtClean="0"/>
              <a:pPr/>
              <a:t>58</a:t>
            </a:fld>
            <a:endParaRPr lang="en-US" altLang="ja-JP"/>
          </a:p>
        </p:txBody>
      </p:sp>
    </p:spTree>
    <p:extLst>
      <p:ext uri="{BB962C8B-B14F-4D97-AF65-F5344CB8AC3E}">
        <p14:creationId xmlns:p14="http://schemas.microsoft.com/office/powerpoint/2010/main" val="3048781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en-US" sz="3600" dirty="0">
                <a:latin typeface="UD Digi Kyokasho NK-B" panose="02020700000000000000" pitchFamily="18" charset="-128"/>
                <a:ea typeface="UD Digi Kyokasho NK-B" panose="02020700000000000000" pitchFamily="18" charset="-128"/>
              </a:rPr>
              <a:t>ステップ３のねらい</a:t>
            </a:r>
            <a:endParaRPr lang="ja-JP" altLang="ja-JP" sz="3600" dirty="0"/>
          </a:p>
        </p:txBody>
      </p:sp>
      <p:sp>
        <p:nvSpPr>
          <p:cNvPr id="7171" name="Rectangle 3"/>
          <p:cNvSpPr>
            <a:spLocks noGrp="1" noChangeArrowheads="1"/>
          </p:cNvSpPr>
          <p:nvPr>
            <p:ph type="body" idx="1"/>
          </p:nvPr>
        </p:nvSpPr>
        <p:spPr>
          <a:xfrm>
            <a:off x="1073150" y="1340421"/>
            <a:ext cx="7715250" cy="4464843"/>
          </a:xfrm>
        </p:spPr>
        <p:txBody>
          <a:bodyPr/>
          <a:lstStyle/>
          <a:p>
            <a:pPr>
              <a:lnSpc>
                <a:spcPts val="5100"/>
              </a:lnSpc>
              <a:buClr>
                <a:srgbClr val="FFC000"/>
              </a:buClr>
              <a:buFont typeface="Wingdings" panose="05000000000000000000" pitchFamily="2" charset="2"/>
              <a:buChar char="l"/>
            </a:pPr>
            <a:r>
              <a:rPr lang="ja-JP" altLang="en-US" sz="3600" dirty="0">
                <a:latin typeface="UD Digi Kyokasho NK-B" panose="02020700000000000000" pitchFamily="18" charset="-128"/>
                <a:ea typeface="UD Digi Kyokasho NK-B" panose="02020700000000000000" pitchFamily="18" charset="-128"/>
              </a:rPr>
              <a:t>ロールプレイの方法を用いたグループワークを行います。</a:t>
            </a:r>
            <a:endParaRPr lang="en-US" altLang="ja-JP" sz="3600" dirty="0">
              <a:latin typeface="UD Digi Kyokasho NK-B" panose="02020700000000000000" pitchFamily="18" charset="-128"/>
              <a:ea typeface="UD Digi Kyokasho NK-B" panose="02020700000000000000" pitchFamily="18" charset="-128"/>
            </a:endParaRPr>
          </a:p>
          <a:p>
            <a:pPr>
              <a:lnSpc>
                <a:spcPts val="5100"/>
              </a:lnSpc>
              <a:spcBef>
                <a:spcPts val="1800"/>
              </a:spcBef>
              <a:buClr>
                <a:srgbClr val="FFC000"/>
              </a:buClr>
              <a:buFont typeface="Wingdings" panose="05000000000000000000" pitchFamily="2" charset="2"/>
              <a:buChar char="l"/>
            </a:pPr>
            <a:r>
              <a:rPr lang="ja-JP" altLang="en-US" sz="3600" dirty="0">
                <a:latin typeface="UD Digi Kyokasho NK-B" panose="02020700000000000000" pitchFamily="18" charset="-128"/>
                <a:ea typeface="UD Digi Kyokasho NK-B" panose="02020700000000000000" pitchFamily="18" charset="-128"/>
              </a:rPr>
              <a:t>それぞれの役を演じながら、就労している家族介護者に対する日ごろの関わり方などについて振り返っていただきます。</a:t>
            </a:r>
            <a:endParaRPr lang="ja-JP" altLang="ja-JP" dirty="0"/>
          </a:p>
        </p:txBody>
      </p:sp>
      <p:sp>
        <p:nvSpPr>
          <p:cNvPr id="4" name="フッター プレースホルダー 4">
            <a:extLst>
              <a:ext uri="{FF2B5EF4-FFF2-40B4-BE49-F238E27FC236}">
                <a16:creationId xmlns:a16="http://schemas.microsoft.com/office/drawing/2014/main" id="{82EC8932-5F93-4F43-B137-1A291B7FA0ED}"/>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A5492CA4-34CB-4860-9261-617582DE742D}"/>
              </a:ext>
            </a:extLst>
          </p:cNvPr>
          <p:cNvSpPr>
            <a:spLocks noGrp="1"/>
          </p:cNvSpPr>
          <p:nvPr>
            <p:ph type="sldNum" sz="quarter" idx="12"/>
          </p:nvPr>
        </p:nvSpPr>
        <p:spPr/>
        <p:txBody>
          <a:bodyPr/>
          <a:lstStyle/>
          <a:p>
            <a:fld id="{FE796E2C-70C8-4284-8429-28CFC884DB28}" type="slidenum">
              <a:rPr lang="en-US" altLang="ja-JP" smtClean="0"/>
              <a:pPr/>
              <a:t>59</a:t>
            </a:fld>
            <a:endParaRPr lang="en-US" altLang="ja-JP"/>
          </a:p>
        </p:txBody>
      </p:sp>
    </p:spTree>
    <p:extLst>
      <p:ext uri="{BB962C8B-B14F-4D97-AF65-F5344CB8AC3E}">
        <p14:creationId xmlns:p14="http://schemas.microsoft.com/office/powerpoint/2010/main" val="2602895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1-1. </a:t>
            </a:r>
            <a:r>
              <a:rPr lang="ja-JP" altLang="en-US" sz="2800" dirty="0">
                <a:latin typeface="UD Digi Kyokasho NK-B" panose="02020700000000000000" pitchFamily="18" charset="-128"/>
                <a:ea typeface="UD Digi Kyokasho NK-B" panose="02020700000000000000" pitchFamily="18" charset="-128"/>
              </a:rPr>
              <a:t>介護しながら働いている人の増加</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3"/>
            <a:ext cx="7891338" cy="4896891"/>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介護をしている雇用者数は</a:t>
            </a:r>
            <a:r>
              <a:rPr lang="en-US" altLang="ja-JP" sz="2800" dirty="0">
                <a:latin typeface="UD Digi Kyokasho NK-B" panose="02020700000000000000" pitchFamily="18" charset="-128"/>
                <a:ea typeface="UD Digi Kyokasho NK-B" panose="02020700000000000000" pitchFamily="18" charset="-128"/>
              </a:rPr>
              <a:t>299</a:t>
            </a:r>
            <a:r>
              <a:rPr lang="ja-JP" altLang="en-US" sz="2800" dirty="0">
                <a:latin typeface="UD Digi Kyokasho NK-B" panose="02020700000000000000" pitchFamily="18" charset="-128"/>
                <a:ea typeface="UD Digi Kyokasho NK-B" panose="02020700000000000000" pitchFamily="18" charset="-128"/>
              </a:rPr>
              <a:t>万人となっている。</a:t>
            </a:r>
            <a:endParaRPr lang="en-US"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8B11A0B0-655D-4A09-8D58-A57AB0632E9A}"/>
              </a:ext>
            </a:extLst>
          </p:cNvPr>
          <p:cNvSpPr txBox="1"/>
          <p:nvPr/>
        </p:nvSpPr>
        <p:spPr>
          <a:xfrm>
            <a:off x="7269732" y="5821814"/>
            <a:ext cx="1910780" cy="415498"/>
          </a:xfrm>
          <a:prstGeom prst="rect">
            <a:avLst/>
          </a:prstGeom>
          <a:noFill/>
        </p:spPr>
        <p:txBody>
          <a:bodyPr wrap="square" rtlCol="0">
            <a:spAutoFit/>
          </a:bodyPr>
          <a:lstStyle/>
          <a:p>
            <a:r>
              <a:rPr kumimoji="1" lang="ja-JP" altLang="en-US" sz="1050" dirty="0"/>
              <a:t>（出所）総務省「</a:t>
            </a:r>
            <a:r>
              <a:rPr lang="zh-TW" altLang="en-US" sz="1050" dirty="0"/>
              <a:t>平成</a:t>
            </a:r>
            <a:r>
              <a:rPr lang="en-US" altLang="zh-TW" sz="1050" dirty="0"/>
              <a:t>29</a:t>
            </a:r>
            <a:r>
              <a:rPr lang="zh-TW" altLang="en-US" sz="1050" dirty="0"/>
              <a:t>年就業構造基本調査</a:t>
            </a:r>
            <a:r>
              <a:rPr kumimoji="1" lang="ja-JP" altLang="en-US" sz="1050" dirty="0"/>
              <a:t>」より作成</a:t>
            </a:r>
          </a:p>
        </p:txBody>
      </p:sp>
      <p:sp>
        <p:nvSpPr>
          <p:cNvPr id="3" name="正方形/長方形 2">
            <a:extLst>
              <a:ext uri="{FF2B5EF4-FFF2-40B4-BE49-F238E27FC236}">
                <a16:creationId xmlns:a16="http://schemas.microsoft.com/office/drawing/2014/main" id="{0AFD3BC1-B450-45C1-A777-6349B2E45061}"/>
              </a:ext>
            </a:extLst>
          </p:cNvPr>
          <p:cNvSpPr/>
          <p:nvPr/>
        </p:nvSpPr>
        <p:spPr>
          <a:xfrm>
            <a:off x="1043608" y="1700808"/>
            <a:ext cx="7920880"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2</a:t>
            </a:r>
            <a:r>
              <a:rPr lang="ja-JP" altLang="en-US" dirty="0">
                <a:solidFill>
                  <a:sysClr val="windowText" lastClr="000000"/>
                </a:solidFill>
              </a:rPr>
              <a:t>　男女別年齢階級別介護をしている雇用者数と雇用者総数に占める割合</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704" y="2099072"/>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3">
            <a:extLst>
              <a:ext uri="{FF2B5EF4-FFF2-40B4-BE49-F238E27FC236}">
                <a16:creationId xmlns:a16="http://schemas.microsoft.com/office/drawing/2014/main" id="{31FCBD3B-A6AC-4ABA-8FF8-3DAA92B7CFDE}"/>
              </a:ext>
            </a:extLst>
          </p:cNvPr>
          <p:cNvSpPr txBox="1">
            <a:spLocks noChangeArrowheads="1"/>
          </p:cNvSpPr>
          <p:nvPr/>
        </p:nvSpPr>
        <p:spPr bwMode="auto">
          <a:xfrm>
            <a:off x="971600" y="6029563"/>
            <a:ext cx="7171258" cy="71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sz="1100" kern="0" dirty="0">
                <a:latin typeface="UD Digi Kyokasho NK-B" panose="02020700000000000000" pitchFamily="18" charset="-128"/>
                <a:ea typeface="UD Digi Kyokasho NK-B" panose="02020700000000000000" pitchFamily="18" charset="-128"/>
              </a:rPr>
              <a:t>注：１）会社などの役員含む。</a:t>
            </a:r>
          </a:p>
          <a:p>
            <a:pPr marL="0" indent="0">
              <a:buNone/>
            </a:pPr>
            <a:r>
              <a:rPr lang="ja-JP" altLang="en-US" sz="1100" kern="0" dirty="0">
                <a:latin typeface="UD Digi Kyokasho NK-B" panose="02020700000000000000" pitchFamily="18" charset="-128"/>
                <a:ea typeface="UD Digi Kyokasho NK-B" panose="02020700000000000000" pitchFamily="18" charset="-128"/>
              </a:rPr>
              <a:t>　　　２）雇用者総数に占める割合＝「介護をしている雇用者」</a:t>
            </a:r>
            <a:r>
              <a:rPr lang="en-US" altLang="ja-JP" sz="1100" kern="0" dirty="0">
                <a:latin typeface="UD Digi Kyokasho NK-B" panose="02020700000000000000" pitchFamily="18" charset="-128"/>
                <a:ea typeface="UD Digi Kyokasho NK-B" panose="02020700000000000000" pitchFamily="18" charset="-128"/>
              </a:rPr>
              <a:t>÷</a:t>
            </a:r>
            <a:r>
              <a:rPr lang="ja-JP" altLang="en-US" sz="1100" kern="0" dirty="0">
                <a:latin typeface="UD Digi Kyokasho NK-B" panose="02020700000000000000" pitchFamily="18" charset="-128"/>
                <a:ea typeface="UD Digi Kyokasho NK-B" panose="02020700000000000000" pitchFamily="18" charset="-128"/>
              </a:rPr>
              <a:t>（「介護をしている雇用者」＋「介護をしていない雇用者）</a:t>
            </a:r>
          </a:p>
          <a:p>
            <a:pPr marL="0" indent="0">
              <a:buNone/>
            </a:pPr>
            <a:r>
              <a:rPr lang="ja-JP" altLang="en-US" sz="1100" kern="0" dirty="0">
                <a:latin typeface="UD Digi Kyokasho NK-B" panose="02020700000000000000" pitchFamily="18" charset="-128"/>
                <a:ea typeface="UD Digi Kyokasho NK-B" panose="02020700000000000000" pitchFamily="18" charset="-128"/>
              </a:rPr>
              <a:t>　　　</a:t>
            </a:r>
            <a:r>
              <a:rPr lang="en-US" altLang="ja-JP" sz="1100" kern="0" dirty="0">
                <a:latin typeface="UD Digi Kyokasho NK-B" panose="02020700000000000000" pitchFamily="18" charset="-128"/>
                <a:ea typeface="UD Digi Kyokasho NK-B" panose="02020700000000000000" pitchFamily="18" charset="-128"/>
              </a:rPr>
              <a:t>3)</a:t>
            </a:r>
            <a:r>
              <a:rPr lang="ja-JP" altLang="en-US" sz="1100" kern="0" dirty="0">
                <a:latin typeface="UD Digi Kyokasho NK-B" panose="02020700000000000000" pitchFamily="18" charset="-128"/>
                <a:ea typeface="UD Digi Kyokasho NK-B" panose="02020700000000000000" pitchFamily="18" charset="-128"/>
              </a:rPr>
              <a:t>ここでの「介護」とは、日常生活における入浴・着替え・トイレ・移動・食事などの際に何らかの手助けをする場合　　　　</a:t>
            </a:r>
            <a:endParaRPr lang="en-US" altLang="ja-JP" sz="1100" kern="0" dirty="0">
              <a:latin typeface="UD Digi Kyokasho NK-B" panose="02020700000000000000" pitchFamily="18" charset="-128"/>
              <a:ea typeface="UD Digi Kyokasho NK-B" panose="02020700000000000000" pitchFamily="18" charset="-128"/>
            </a:endParaRPr>
          </a:p>
          <a:p>
            <a:pPr marL="0" indent="0">
              <a:buNone/>
            </a:pPr>
            <a:r>
              <a:rPr lang="ja-JP" altLang="en-US" sz="1100" kern="0" dirty="0">
                <a:latin typeface="UD Digi Kyokasho NK-B" panose="02020700000000000000" pitchFamily="18" charset="-128"/>
                <a:ea typeface="UD Digi Kyokasho NK-B" panose="02020700000000000000" pitchFamily="18" charset="-128"/>
              </a:rPr>
              <a:t>　　　　　を指す。また、介護保険制度で要介護認定を受けていない人や、自宅外にいる家族を対象とした介護を含む。</a:t>
            </a:r>
            <a:endParaRPr lang="en-US" altLang="ja-JP" sz="1100" kern="0" dirty="0">
              <a:latin typeface="UD Digi Kyokasho NK-B" panose="02020700000000000000" pitchFamily="18" charset="-128"/>
              <a:ea typeface="UD Digi Kyokasho NK-B" panose="02020700000000000000" pitchFamily="18" charset="-128"/>
            </a:endParaRPr>
          </a:p>
          <a:p>
            <a:pPr marL="0" indent="0">
              <a:buNone/>
            </a:pPr>
            <a:endParaRPr lang="en-US" altLang="ja-JP" sz="1100" kern="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E1576600-9F82-4F9E-B19E-557B8FAF950F}"/>
              </a:ext>
            </a:extLst>
          </p:cNvPr>
          <p:cNvSpPr>
            <a:spLocks noGrp="1"/>
          </p:cNvSpPr>
          <p:nvPr>
            <p:ph type="sldNum" sz="quarter" idx="12"/>
          </p:nvPr>
        </p:nvSpPr>
        <p:spPr/>
        <p:txBody>
          <a:bodyPr/>
          <a:lstStyle/>
          <a:p>
            <a:fld id="{FE796E2C-70C8-4284-8429-28CFC884DB28}" type="slidenum">
              <a:rPr lang="en-US" altLang="ja-JP" smtClean="0"/>
              <a:pPr/>
              <a:t>6</a:t>
            </a:fld>
            <a:endParaRPr lang="en-US" altLang="ja-JP"/>
          </a:p>
        </p:txBody>
      </p:sp>
      <p:pic>
        <p:nvPicPr>
          <p:cNvPr id="5" name="図 4">
            <a:extLst>
              <a:ext uri="{FF2B5EF4-FFF2-40B4-BE49-F238E27FC236}">
                <a16:creationId xmlns:a16="http://schemas.microsoft.com/office/drawing/2014/main" id="{DB20ACF3-FFA0-44EE-BD4F-3F120102768A}"/>
              </a:ext>
            </a:extLst>
          </p:cNvPr>
          <p:cNvPicPr>
            <a:picLocks noChangeAspect="1"/>
          </p:cNvPicPr>
          <p:nvPr/>
        </p:nvPicPr>
        <p:blipFill>
          <a:blip r:embed="rId3"/>
          <a:stretch>
            <a:fillRect/>
          </a:stretch>
        </p:blipFill>
        <p:spPr>
          <a:xfrm>
            <a:off x="1752169" y="2132857"/>
            <a:ext cx="6452568" cy="4093706"/>
          </a:xfrm>
          <a:prstGeom prst="rect">
            <a:avLst/>
          </a:prstGeom>
        </p:spPr>
      </p:pic>
    </p:spTree>
    <p:extLst>
      <p:ext uri="{BB962C8B-B14F-4D97-AF65-F5344CB8AC3E}">
        <p14:creationId xmlns:p14="http://schemas.microsoft.com/office/powerpoint/2010/main" val="38176668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en-US" sz="3600" dirty="0">
                <a:latin typeface="UD Digi Kyokasho NK-B" panose="02020700000000000000" pitchFamily="18" charset="-128"/>
                <a:ea typeface="UD Digi Kyokasho NK-B" panose="02020700000000000000" pitchFamily="18" charset="-128"/>
              </a:rPr>
              <a:t>ステップ３の流れ</a:t>
            </a:r>
            <a:endParaRPr lang="ja-JP" altLang="ja-JP" sz="3600" dirty="0"/>
          </a:p>
        </p:txBody>
      </p:sp>
      <p:sp>
        <p:nvSpPr>
          <p:cNvPr id="7171" name="Rectangle 3"/>
          <p:cNvSpPr>
            <a:spLocks noGrp="1" noChangeArrowheads="1"/>
          </p:cNvSpPr>
          <p:nvPr>
            <p:ph type="body" idx="1"/>
          </p:nvPr>
        </p:nvSpPr>
        <p:spPr>
          <a:xfrm>
            <a:off x="1073150" y="980728"/>
            <a:ext cx="7715250" cy="4464843"/>
          </a:xfrm>
        </p:spPr>
        <p:txBody>
          <a:bodyPr/>
          <a:lstStyle/>
          <a:p>
            <a:pPr>
              <a:lnSpc>
                <a:spcPts val="5100"/>
              </a:lnSpc>
              <a:buClr>
                <a:srgbClr val="FFC000"/>
              </a:buClr>
              <a:buFont typeface="Wingdings" panose="05000000000000000000" pitchFamily="2" charset="2"/>
              <a:buChar char="l"/>
            </a:pPr>
            <a:r>
              <a:rPr lang="ja-JP" altLang="en-US" sz="2400" dirty="0">
                <a:latin typeface="UD Digi Kyokasho NK-B" panose="02020700000000000000" pitchFamily="18" charset="-128"/>
                <a:ea typeface="UD Digi Kyokasho NK-B" panose="02020700000000000000" pitchFamily="18" charset="-128"/>
              </a:rPr>
              <a:t>グループワークの流れは以下の通りです。</a:t>
            </a:r>
            <a:endParaRPr lang="en-US" altLang="ja-JP" sz="2400" dirty="0">
              <a:latin typeface="UD Digi Kyokasho NK-B" panose="02020700000000000000" pitchFamily="18" charset="-128"/>
              <a:ea typeface="UD Digi Kyokasho NK-B" panose="02020700000000000000" pitchFamily="18" charset="-128"/>
            </a:endParaRPr>
          </a:p>
          <a:p>
            <a:pPr marL="0" indent="0">
              <a:lnSpc>
                <a:spcPts val="5100"/>
              </a:lnSpc>
              <a:buClr>
                <a:srgbClr val="FFC000"/>
              </a:buClr>
              <a:buNone/>
            </a:pPr>
            <a:endParaRPr lang="en-US" altLang="ja-JP" sz="2400" dirty="0">
              <a:latin typeface="UD Digi Kyokasho NK-B" panose="02020700000000000000" pitchFamily="18" charset="-128"/>
              <a:ea typeface="UD Digi Kyokasho NK-B" panose="02020700000000000000" pitchFamily="18" charset="-128"/>
            </a:endParaRPr>
          </a:p>
        </p:txBody>
      </p:sp>
      <p:sp>
        <p:nvSpPr>
          <p:cNvPr id="4" name="フッター プレースホルダー 4">
            <a:extLst>
              <a:ext uri="{FF2B5EF4-FFF2-40B4-BE49-F238E27FC236}">
                <a16:creationId xmlns:a16="http://schemas.microsoft.com/office/drawing/2014/main" id="{82EC8932-5F93-4F43-B137-1A291B7FA0ED}"/>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A5492CA4-34CB-4860-9261-617582DE742D}"/>
              </a:ext>
            </a:extLst>
          </p:cNvPr>
          <p:cNvSpPr>
            <a:spLocks noGrp="1"/>
          </p:cNvSpPr>
          <p:nvPr>
            <p:ph type="sldNum" sz="quarter" idx="12"/>
          </p:nvPr>
        </p:nvSpPr>
        <p:spPr/>
        <p:txBody>
          <a:bodyPr/>
          <a:lstStyle/>
          <a:p>
            <a:fld id="{FE796E2C-70C8-4284-8429-28CFC884DB28}" type="slidenum">
              <a:rPr lang="en-US" altLang="ja-JP" smtClean="0"/>
              <a:pPr/>
              <a:t>60</a:t>
            </a:fld>
            <a:endParaRPr lang="en-US" altLang="ja-JP"/>
          </a:p>
        </p:txBody>
      </p:sp>
      <p:graphicFrame>
        <p:nvGraphicFramePr>
          <p:cNvPr id="3" name="表 4">
            <a:extLst>
              <a:ext uri="{FF2B5EF4-FFF2-40B4-BE49-F238E27FC236}">
                <a16:creationId xmlns:a16="http://schemas.microsoft.com/office/drawing/2014/main" id="{2F763BE7-EF0C-42FB-8386-61A64E19B05E}"/>
              </a:ext>
            </a:extLst>
          </p:cNvPr>
          <p:cNvGraphicFramePr>
            <a:graphicFrameLocks noGrp="1"/>
          </p:cNvGraphicFramePr>
          <p:nvPr/>
        </p:nvGraphicFramePr>
        <p:xfrm>
          <a:off x="1222363" y="1628800"/>
          <a:ext cx="7416823" cy="478536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47173661"/>
                    </a:ext>
                  </a:extLst>
                </a:gridCol>
                <a:gridCol w="3888432">
                  <a:extLst>
                    <a:ext uri="{9D8B030D-6E8A-4147-A177-3AD203B41FA5}">
                      <a16:colId xmlns:a16="http://schemas.microsoft.com/office/drawing/2014/main" val="21282920"/>
                    </a:ext>
                  </a:extLst>
                </a:gridCol>
                <a:gridCol w="2088231">
                  <a:extLst>
                    <a:ext uri="{9D8B030D-6E8A-4147-A177-3AD203B41FA5}">
                      <a16:colId xmlns:a16="http://schemas.microsoft.com/office/drawing/2014/main" val="1470261767"/>
                    </a:ext>
                  </a:extLst>
                </a:gridCol>
              </a:tblGrid>
              <a:tr h="370840">
                <a:tc>
                  <a:txBody>
                    <a:bodyPr/>
                    <a:lstStyle/>
                    <a:p>
                      <a:endParaRPr kumimoji="1" lang="ja-JP" altLang="en-US" dirty="0">
                        <a:solidFill>
                          <a:schemeClr val="bg1"/>
                        </a:solidFill>
                        <a:latin typeface="UD Digi Kyokasho NK-B" panose="02020700000000000000" pitchFamily="18" charset="-128"/>
                        <a:ea typeface="UD Digi Kyokasho NK-B" panose="02020700000000000000" pitchFamily="18" charset="-128"/>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CC66"/>
                    </a:solidFill>
                  </a:tcPr>
                </a:tc>
                <a:tc>
                  <a:txBody>
                    <a:bodyPr/>
                    <a:lstStyle/>
                    <a:p>
                      <a:r>
                        <a:rPr kumimoji="1" lang="ja-JP" altLang="en-US" dirty="0">
                          <a:solidFill>
                            <a:schemeClr val="bg1"/>
                          </a:solidFill>
                          <a:latin typeface="UD Digi Kyokasho NK-B" panose="02020700000000000000" pitchFamily="18" charset="-128"/>
                          <a:ea typeface="UD Digi Kyokasho NK-B" panose="02020700000000000000" pitchFamily="18" charset="-128"/>
                        </a:rPr>
                        <a:t>内容</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CC66"/>
                    </a:solidFill>
                  </a:tcPr>
                </a:tc>
                <a:tc>
                  <a:txBody>
                    <a:bodyPr/>
                    <a:lstStyle/>
                    <a:p>
                      <a:r>
                        <a:rPr kumimoji="1" lang="ja-JP" altLang="en-US" dirty="0">
                          <a:solidFill>
                            <a:schemeClr val="bg1"/>
                          </a:solidFill>
                          <a:latin typeface="UD Digi Kyokasho NK-B" panose="02020700000000000000" pitchFamily="18" charset="-128"/>
                          <a:ea typeface="UD Digi Kyokasho NK-B" panose="02020700000000000000" pitchFamily="18" charset="-128"/>
                        </a:rPr>
                        <a:t>時間</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CC66"/>
                    </a:solidFill>
                  </a:tcPr>
                </a:tc>
                <a:extLst>
                  <a:ext uri="{0D108BD9-81ED-4DB2-BD59-A6C34878D82A}">
                    <a16:rowId xmlns:a16="http://schemas.microsoft.com/office/drawing/2014/main" val="2816656181"/>
                  </a:ext>
                </a:extLst>
              </a:tr>
              <a:tr h="370840">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全体説明</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4EEB4"/>
                    </a:solidFill>
                  </a:tcPr>
                </a:tc>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・メインルームにて全体説明</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tc>
                  <a:txBody>
                    <a:bodyPr/>
                    <a:lstStyle/>
                    <a:p>
                      <a:r>
                        <a:rPr kumimoji="1" lang="en-US" altLang="ja-JP" dirty="0">
                          <a:solidFill>
                            <a:schemeClr val="tx1"/>
                          </a:solidFill>
                          <a:latin typeface="UD Digi Kyokasho NK-B" panose="02020700000000000000" pitchFamily="18" charset="-128"/>
                          <a:ea typeface="UD Digi Kyokasho NK-B" panose="02020700000000000000" pitchFamily="18" charset="-128"/>
                        </a:rPr>
                        <a:t>12:45</a:t>
                      </a:r>
                      <a:r>
                        <a:rPr kumimoji="1" lang="ja-JP" altLang="en-US" dirty="0">
                          <a:solidFill>
                            <a:schemeClr val="tx1"/>
                          </a:solidFill>
                          <a:latin typeface="UD Digi Kyokasho NK-B" panose="02020700000000000000" pitchFamily="18" charset="-128"/>
                          <a:ea typeface="UD Digi Kyokasho NK-B" panose="02020700000000000000" pitchFamily="18" charset="-128"/>
                        </a:rPr>
                        <a:t>～（</a:t>
                      </a:r>
                      <a:r>
                        <a:rPr kumimoji="1" lang="en-US" altLang="ja-JP" dirty="0">
                          <a:solidFill>
                            <a:schemeClr val="tx1"/>
                          </a:solidFill>
                          <a:latin typeface="UD Digi Kyokasho NK-B" panose="02020700000000000000" pitchFamily="18" charset="-128"/>
                          <a:ea typeface="UD Digi Kyokasho NK-B" panose="02020700000000000000" pitchFamily="18" charset="-128"/>
                        </a:rPr>
                        <a:t>5</a:t>
                      </a:r>
                      <a:r>
                        <a:rPr kumimoji="1" lang="ja-JP" altLang="en-US" dirty="0">
                          <a:solidFill>
                            <a:schemeClr val="tx1"/>
                          </a:solidFill>
                          <a:latin typeface="UD Digi Kyokasho NK-B" panose="02020700000000000000" pitchFamily="18" charset="-128"/>
                          <a:ea typeface="UD Digi Kyokasho NK-B" panose="02020700000000000000" pitchFamily="18" charset="-128"/>
                        </a:rPr>
                        <a:t>分）</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extLst>
                  <a:ext uri="{0D108BD9-81ED-4DB2-BD59-A6C34878D82A}">
                    <a16:rowId xmlns:a16="http://schemas.microsoft.com/office/drawing/2014/main" val="3857354341"/>
                  </a:ext>
                </a:extLst>
              </a:tr>
              <a:tr h="370840">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準備</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4EEB4"/>
                    </a:solidFill>
                  </a:tcPr>
                </a:tc>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・ブレイクアウトルームに分かれ、役割確認と自己紹介。</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tc>
                  <a:txBody>
                    <a:bodyPr/>
                    <a:lstStyle/>
                    <a:p>
                      <a:r>
                        <a:rPr kumimoji="1" lang="en-US" altLang="ja-JP" dirty="0">
                          <a:solidFill>
                            <a:schemeClr val="tx1"/>
                          </a:solidFill>
                          <a:latin typeface="UD Digi Kyokasho NK-B" panose="02020700000000000000" pitchFamily="18" charset="-128"/>
                          <a:ea typeface="UD Digi Kyokasho NK-B" panose="02020700000000000000" pitchFamily="18" charset="-128"/>
                        </a:rPr>
                        <a:t>12:50</a:t>
                      </a:r>
                      <a:r>
                        <a:rPr kumimoji="1" lang="ja-JP" altLang="en-US" dirty="0">
                          <a:solidFill>
                            <a:schemeClr val="tx1"/>
                          </a:solidFill>
                          <a:latin typeface="UD Digi Kyokasho NK-B" panose="02020700000000000000" pitchFamily="18" charset="-128"/>
                          <a:ea typeface="UD Digi Kyokasho NK-B" panose="02020700000000000000" pitchFamily="18" charset="-128"/>
                        </a:rPr>
                        <a:t>～（</a:t>
                      </a:r>
                      <a:r>
                        <a:rPr kumimoji="1" lang="en-US" altLang="ja-JP" dirty="0">
                          <a:solidFill>
                            <a:schemeClr val="tx1"/>
                          </a:solidFill>
                          <a:latin typeface="UD Digi Kyokasho NK-B" panose="02020700000000000000" pitchFamily="18" charset="-128"/>
                          <a:ea typeface="UD Digi Kyokasho NK-B" panose="02020700000000000000" pitchFamily="18" charset="-128"/>
                        </a:rPr>
                        <a:t>10</a:t>
                      </a:r>
                      <a:r>
                        <a:rPr kumimoji="1" lang="ja-JP" altLang="en-US" dirty="0">
                          <a:solidFill>
                            <a:schemeClr val="tx1"/>
                          </a:solidFill>
                          <a:latin typeface="UD Digi Kyokasho NK-B" panose="02020700000000000000" pitchFamily="18" charset="-128"/>
                          <a:ea typeface="UD Digi Kyokasho NK-B" panose="02020700000000000000" pitchFamily="18" charset="-128"/>
                        </a:rPr>
                        <a:t>分）</a:t>
                      </a:r>
                    </a:p>
                    <a:p>
                      <a:endParaRPr kumimoji="1" lang="ja-JP" altLang="en-US" dirty="0">
                        <a:solidFill>
                          <a:schemeClr val="tx1"/>
                        </a:solidFill>
                        <a:latin typeface="UD Digi Kyokasho NK-B" panose="02020700000000000000" pitchFamily="18" charset="-128"/>
                        <a:ea typeface="UD Digi Kyokasho NK-B" panose="02020700000000000000" pitchFamily="18" charset="-128"/>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extLst>
                  <a:ext uri="{0D108BD9-81ED-4DB2-BD59-A6C34878D82A}">
                    <a16:rowId xmlns:a16="http://schemas.microsoft.com/office/drawing/2014/main" val="2448538920"/>
                  </a:ext>
                </a:extLst>
              </a:tr>
              <a:tr h="370840">
                <a:tc rowSpan="2">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事例①</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4EEB4"/>
                    </a:solidFill>
                  </a:tcPr>
                </a:tc>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・ロールプレイ</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tc>
                  <a:txBody>
                    <a:bodyPr/>
                    <a:lstStyle/>
                    <a:p>
                      <a:r>
                        <a:rPr kumimoji="1" lang="en-US" altLang="ja-JP" dirty="0">
                          <a:solidFill>
                            <a:schemeClr val="tx1"/>
                          </a:solidFill>
                          <a:latin typeface="UD Digi Kyokasho NK-B" panose="02020700000000000000" pitchFamily="18" charset="-128"/>
                          <a:ea typeface="UD Digi Kyokasho NK-B" panose="02020700000000000000" pitchFamily="18" charset="-128"/>
                        </a:rPr>
                        <a:t>13:00</a:t>
                      </a:r>
                      <a:r>
                        <a:rPr kumimoji="1" lang="ja-JP" altLang="en-US" dirty="0">
                          <a:solidFill>
                            <a:schemeClr val="tx1"/>
                          </a:solidFill>
                          <a:latin typeface="UD Digi Kyokasho NK-B" panose="02020700000000000000" pitchFamily="18" charset="-128"/>
                          <a:ea typeface="UD Digi Kyokasho NK-B" panose="02020700000000000000" pitchFamily="18" charset="-128"/>
                        </a:rPr>
                        <a:t>～（５分）</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extLst>
                  <a:ext uri="{0D108BD9-81ED-4DB2-BD59-A6C34878D82A}">
                    <a16:rowId xmlns:a16="http://schemas.microsoft.com/office/drawing/2014/main" val="377080192"/>
                  </a:ext>
                </a:extLst>
              </a:tr>
              <a:tr h="370840">
                <a:tc vMerge="1">
                  <a:txBody>
                    <a:bodyPr/>
                    <a:lstStyle/>
                    <a:p>
                      <a:endParaRPr kumimoji="1" lang="ja-JP" altLang="en-US" dirty="0">
                        <a:solidFill>
                          <a:schemeClr val="tx1"/>
                        </a:solidFill>
                        <a:latin typeface="UD Digi Kyokasho NK-B" panose="02020700000000000000" pitchFamily="18" charset="-128"/>
                        <a:ea typeface="UD Digi Kyokasho NK-B" panose="02020700000000000000" pitchFamily="18" charset="-128"/>
                      </a:endParaRPr>
                    </a:p>
                  </a:txBody>
                  <a:tcPr/>
                </a:tc>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・個人ワーク（目安</a:t>
                      </a:r>
                      <a:r>
                        <a:rPr kumimoji="1" lang="en-US" altLang="ja-JP" dirty="0">
                          <a:solidFill>
                            <a:schemeClr val="tx1"/>
                          </a:solidFill>
                          <a:latin typeface="UD Digi Kyokasho NK-B" panose="02020700000000000000" pitchFamily="18" charset="-128"/>
                          <a:ea typeface="UD Digi Kyokasho NK-B" panose="02020700000000000000" pitchFamily="18" charset="-128"/>
                        </a:rPr>
                        <a:t>5</a:t>
                      </a:r>
                      <a:r>
                        <a:rPr kumimoji="1" lang="ja-JP" altLang="en-US" dirty="0">
                          <a:solidFill>
                            <a:schemeClr val="tx1"/>
                          </a:solidFill>
                          <a:latin typeface="UD Digi Kyokasho NK-B" panose="02020700000000000000" pitchFamily="18" charset="-128"/>
                          <a:ea typeface="UD Digi Kyokasho NK-B" panose="02020700000000000000" pitchFamily="18" charset="-128"/>
                        </a:rPr>
                        <a:t>分）</a:t>
                      </a:r>
                      <a:endParaRPr kumimoji="1" lang="en-US" altLang="ja-JP" dirty="0">
                        <a:solidFill>
                          <a:schemeClr val="tx1"/>
                        </a:solidFill>
                        <a:latin typeface="UD Digi Kyokasho NK-B" panose="02020700000000000000" pitchFamily="18" charset="-128"/>
                        <a:ea typeface="UD Digi Kyokasho NK-B" panose="02020700000000000000" pitchFamily="18" charset="-128"/>
                      </a:endParaRPr>
                    </a:p>
                    <a:p>
                      <a:r>
                        <a:rPr kumimoji="1" lang="ja-JP" altLang="en-US" dirty="0">
                          <a:solidFill>
                            <a:schemeClr val="tx1"/>
                          </a:solidFill>
                          <a:latin typeface="UD Digi Kyokasho NK-B" panose="02020700000000000000" pitchFamily="18" charset="-128"/>
                          <a:ea typeface="UD Digi Kyokasho NK-B" panose="02020700000000000000" pitchFamily="18" charset="-128"/>
                        </a:rPr>
                        <a:t>・討議（目安</a:t>
                      </a:r>
                      <a:r>
                        <a:rPr kumimoji="1" lang="en-US" altLang="ja-JP" dirty="0">
                          <a:solidFill>
                            <a:schemeClr val="tx1"/>
                          </a:solidFill>
                          <a:latin typeface="UD Digi Kyokasho NK-B" panose="02020700000000000000" pitchFamily="18" charset="-128"/>
                          <a:ea typeface="UD Digi Kyokasho NK-B" panose="02020700000000000000" pitchFamily="18" charset="-128"/>
                        </a:rPr>
                        <a:t>25</a:t>
                      </a:r>
                      <a:r>
                        <a:rPr kumimoji="1" lang="ja-JP" altLang="en-US" dirty="0">
                          <a:solidFill>
                            <a:schemeClr val="tx1"/>
                          </a:solidFill>
                          <a:latin typeface="UD Digi Kyokasho NK-B" panose="02020700000000000000" pitchFamily="18" charset="-128"/>
                          <a:ea typeface="UD Digi Kyokasho NK-B" panose="02020700000000000000" pitchFamily="18" charset="-128"/>
                        </a:rPr>
                        <a:t>分）</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tc>
                  <a:txBody>
                    <a:bodyPr/>
                    <a:lstStyle/>
                    <a:p>
                      <a:r>
                        <a:rPr kumimoji="1" lang="en-US" altLang="ja-JP" dirty="0">
                          <a:solidFill>
                            <a:schemeClr val="tx1"/>
                          </a:solidFill>
                          <a:latin typeface="UD Digi Kyokasho NK-B" panose="02020700000000000000" pitchFamily="18" charset="-128"/>
                          <a:ea typeface="UD Digi Kyokasho NK-B" panose="02020700000000000000" pitchFamily="18" charset="-128"/>
                        </a:rPr>
                        <a:t>13:05</a:t>
                      </a:r>
                      <a:r>
                        <a:rPr kumimoji="1" lang="ja-JP" altLang="en-US" dirty="0">
                          <a:solidFill>
                            <a:schemeClr val="tx1"/>
                          </a:solidFill>
                          <a:latin typeface="UD Digi Kyokasho NK-B" panose="02020700000000000000" pitchFamily="18" charset="-128"/>
                          <a:ea typeface="UD Digi Kyokasho NK-B" panose="02020700000000000000" pitchFamily="18" charset="-128"/>
                        </a:rPr>
                        <a:t>～（</a:t>
                      </a:r>
                      <a:r>
                        <a:rPr kumimoji="1" lang="en-US" altLang="ja-JP" dirty="0">
                          <a:solidFill>
                            <a:schemeClr val="tx1"/>
                          </a:solidFill>
                          <a:latin typeface="UD Digi Kyokasho NK-B" panose="02020700000000000000" pitchFamily="18" charset="-128"/>
                          <a:ea typeface="UD Digi Kyokasho NK-B" panose="02020700000000000000" pitchFamily="18" charset="-128"/>
                        </a:rPr>
                        <a:t>30</a:t>
                      </a:r>
                      <a:r>
                        <a:rPr kumimoji="1" lang="ja-JP" altLang="en-US" dirty="0">
                          <a:solidFill>
                            <a:schemeClr val="tx1"/>
                          </a:solidFill>
                          <a:latin typeface="UD Digi Kyokasho NK-B" panose="02020700000000000000" pitchFamily="18" charset="-128"/>
                          <a:ea typeface="UD Digi Kyokasho NK-B" panose="02020700000000000000" pitchFamily="18" charset="-128"/>
                        </a:rPr>
                        <a:t>分）</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extLst>
                  <a:ext uri="{0D108BD9-81ED-4DB2-BD59-A6C34878D82A}">
                    <a16:rowId xmlns:a16="http://schemas.microsoft.com/office/drawing/2014/main" val="2548046359"/>
                  </a:ext>
                </a:extLst>
              </a:tr>
              <a:tr h="370840">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休憩</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4EEB4"/>
                    </a:solidFill>
                  </a:tcPr>
                </a:tc>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各自休憩</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tc>
                  <a:txBody>
                    <a:bodyPr/>
                    <a:lstStyle/>
                    <a:p>
                      <a:r>
                        <a:rPr kumimoji="1" lang="en-US" altLang="ja-JP" dirty="0">
                          <a:solidFill>
                            <a:schemeClr val="tx1"/>
                          </a:solidFill>
                          <a:latin typeface="UD Digi Kyokasho NK-B" panose="02020700000000000000" pitchFamily="18" charset="-128"/>
                          <a:ea typeface="UD Digi Kyokasho NK-B" panose="02020700000000000000" pitchFamily="18" charset="-128"/>
                        </a:rPr>
                        <a:t>13:35</a:t>
                      </a:r>
                      <a:r>
                        <a:rPr kumimoji="1" lang="ja-JP" altLang="en-US" dirty="0">
                          <a:solidFill>
                            <a:schemeClr val="tx1"/>
                          </a:solidFill>
                          <a:latin typeface="UD Digi Kyokasho NK-B" panose="02020700000000000000" pitchFamily="18" charset="-128"/>
                          <a:ea typeface="UD Digi Kyokasho NK-B" panose="02020700000000000000" pitchFamily="18" charset="-128"/>
                        </a:rPr>
                        <a:t>～（５分）</a:t>
                      </a:r>
                    </a:p>
                    <a:p>
                      <a:endParaRPr kumimoji="1" lang="ja-JP" altLang="en-US" dirty="0">
                        <a:solidFill>
                          <a:schemeClr val="tx1"/>
                        </a:solidFill>
                        <a:latin typeface="UD Digi Kyokasho NK-B" panose="02020700000000000000" pitchFamily="18" charset="-128"/>
                        <a:ea typeface="UD Digi Kyokasho NK-B" panose="02020700000000000000" pitchFamily="18" charset="-128"/>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extLst>
                  <a:ext uri="{0D108BD9-81ED-4DB2-BD59-A6C34878D82A}">
                    <a16:rowId xmlns:a16="http://schemas.microsoft.com/office/drawing/2014/main" val="597533017"/>
                  </a:ext>
                </a:extLst>
              </a:tr>
              <a:tr h="370840">
                <a:tc rowSpan="2">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事例②</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4EEB4"/>
                    </a:solidFill>
                  </a:tcPr>
                </a:tc>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・ロールプレイ</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tc>
                  <a:txBody>
                    <a:bodyPr/>
                    <a:lstStyle/>
                    <a:p>
                      <a:r>
                        <a:rPr kumimoji="1" lang="en-US" altLang="ja-JP" dirty="0">
                          <a:solidFill>
                            <a:schemeClr val="tx1"/>
                          </a:solidFill>
                          <a:latin typeface="UD Digi Kyokasho NK-B" panose="02020700000000000000" pitchFamily="18" charset="-128"/>
                          <a:ea typeface="UD Digi Kyokasho NK-B" panose="02020700000000000000" pitchFamily="18" charset="-128"/>
                        </a:rPr>
                        <a:t>13:40</a:t>
                      </a:r>
                      <a:r>
                        <a:rPr kumimoji="1" lang="ja-JP" altLang="en-US" dirty="0">
                          <a:solidFill>
                            <a:schemeClr val="tx1"/>
                          </a:solidFill>
                          <a:latin typeface="UD Digi Kyokasho NK-B" panose="02020700000000000000" pitchFamily="18" charset="-128"/>
                          <a:ea typeface="UD Digi Kyokasho NK-B" panose="02020700000000000000" pitchFamily="18" charset="-128"/>
                        </a:rPr>
                        <a:t>～（５分）</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extLst>
                  <a:ext uri="{0D108BD9-81ED-4DB2-BD59-A6C34878D82A}">
                    <a16:rowId xmlns:a16="http://schemas.microsoft.com/office/drawing/2014/main" val="1373578594"/>
                  </a:ext>
                </a:extLst>
              </a:tr>
              <a:tr h="370840">
                <a:tc vMerge="1">
                  <a:txBody>
                    <a:bodyPr/>
                    <a:lstStyle/>
                    <a:p>
                      <a:endParaRPr kumimoji="1" lang="ja-JP" altLang="en-US" dirty="0">
                        <a:solidFill>
                          <a:schemeClr val="tx1"/>
                        </a:solidFill>
                        <a:latin typeface="UD Digi Kyokasho NK-B" panose="02020700000000000000" pitchFamily="18" charset="-128"/>
                        <a:ea typeface="UD Digi Kyokasho NK-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・個人ワーク（目安</a:t>
                      </a:r>
                      <a:r>
                        <a:rPr kumimoji="1" lang="en-US" altLang="ja-JP" dirty="0">
                          <a:solidFill>
                            <a:schemeClr val="tx1"/>
                          </a:solidFill>
                          <a:latin typeface="UD Digi Kyokasho NK-B" panose="02020700000000000000" pitchFamily="18" charset="-128"/>
                          <a:ea typeface="UD Digi Kyokasho NK-B" panose="02020700000000000000" pitchFamily="18" charset="-128"/>
                        </a:rPr>
                        <a:t>5</a:t>
                      </a:r>
                      <a:r>
                        <a:rPr kumimoji="1" lang="ja-JP" altLang="en-US" dirty="0">
                          <a:solidFill>
                            <a:schemeClr val="tx1"/>
                          </a:solidFill>
                          <a:latin typeface="UD Digi Kyokasho NK-B" panose="02020700000000000000" pitchFamily="18" charset="-128"/>
                          <a:ea typeface="UD Digi Kyokasho NK-B" panose="02020700000000000000" pitchFamily="18" charset="-128"/>
                        </a:rPr>
                        <a:t>分）</a:t>
                      </a:r>
                      <a:endParaRPr kumimoji="1" lang="en-US" altLang="ja-JP" dirty="0">
                        <a:solidFill>
                          <a:schemeClr val="tx1"/>
                        </a:solidFill>
                        <a:latin typeface="UD Digi Kyokasho NK-B" panose="02020700000000000000" pitchFamily="18" charset="-128"/>
                        <a:ea typeface="UD Digi Kyokasho NK-B" panose="02020700000000000000" pitchFamily="18" charset="-128"/>
                      </a:endParaRPr>
                    </a:p>
                    <a:p>
                      <a:r>
                        <a:rPr kumimoji="1" lang="ja-JP" altLang="en-US" dirty="0">
                          <a:solidFill>
                            <a:schemeClr val="tx1"/>
                          </a:solidFill>
                          <a:latin typeface="UD Digi Kyokasho NK-B" panose="02020700000000000000" pitchFamily="18" charset="-128"/>
                          <a:ea typeface="UD Digi Kyokasho NK-B" panose="02020700000000000000" pitchFamily="18" charset="-128"/>
                        </a:rPr>
                        <a:t>・討議（目安</a:t>
                      </a:r>
                      <a:r>
                        <a:rPr kumimoji="1" lang="en-US" altLang="ja-JP" dirty="0">
                          <a:solidFill>
                            <a:schemeClr val="tx1"/>
                          </a:solidFill>
                          <a:latin typeface="UD Digi Kyokasho NK-B" panose="02020700000000000000" pitchFamily="18" charset="-128"/>
                          <a:ea typeface="UD Digi Kyokasho NK-B" panose="02020700000000000000" pitchFamily="18" charset="-128"/>
                        </a:rPr>
                        <a:t>25</a:t>
                      </a:r>
                      <a:r>
                        <a:rPr kumimoji="1" lang="ja-JP" altLang="en-US" dirty="0">
                          <a:solidFill>
                            <a:schemeClr val="tx1"/>
                          </a:solidFill>
                          <a:latin typeface="UD Digi Kyokasho NK-B" panose="02020700000000000000" pitchFamily="18" charset="-128"/>
                          <a:ea typeface="UD Digi Kyokasho NK-B" panose="02020700000000000000" pitchFamily="18" charset="-128"/>
                        </a:rPr>
                        <a:t>分）</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tc>
                  <a:txBody>
                    <a:bodyPr/>
                    <a:lstStyle/>
                    <a:p>
                      <a:r>
                        <a:rPr kumimoji="1" lang="en-US" altLang="ja-JP" dirty="0">
                          <a:solidFill>
                            <a:schemeClr val="tx1"/>
                          </a:solidFill>
                          <a:latin typeface="UD Digi Kyokasho NK-B" panose="02020700000000000000" pitchFamily="18" charset="-128"/>
                          <a:ea typeface="UD Digi Kyokasho NK-B" panose="02020700000000000000" pitchFamily="18" charset="-128"/>
                        </a:rPr>
                        <a:t>13:45</a:t>
                      </a:r>
                      <a:r>
                        <a:rPr kumimoji="1" lang="ja-JP" altLang="en-US" dirty="0">
                          <a:solidFill>
                            <a:schemeClr val="tx1"/>
                          </a:solidFill>
                          <a:latin typeface="UD Digi Kyokasho NK-B" panose="02020700000000000000" pitchFamily="18" charset="-128"/>
                          <a:ea typeface="UD Digi Kyokasho NK-B" panose="02020700000000000000" pitchFamily="18" charset="-128"/>
                        </a:rPr>
                        <a:t>～（</a:t>
                      </a:r>
                      <a:r>
                        <a:rPr kumimoji="1" lang="en-US" altLang="ja-JP" dirty="0">
                          <a:solidFill>
                            <a:schemeClr val="tx1"/>
                          </a:solidFill>
                          <a:latin typeface="UD Digi Kyokasho NK-B" panose="02020700000000000000" pitchFamily="18" charset="-128"/>
                          <a:ea typeface="UD Digi Kyokasho NK-B" panose="02020700000000000000" pitchFamily="18" charset="-128"/>
                        </a:rPr>
                        <a:t>30</a:t>
                      </a:r>
                      <a:r>
                        <a:rPr kumimoji="1" lang="ja-JP" altLang="en-US" dirty="0">
                          <a:solidFill>
                            <a:schemeClr val="tx1"/>
                          </a:solidFill>
                          <a:latin typeface="UD Digi Kyokasho NK-B" panose="02020700000000000000" pitchFamily="18" charset="-128"/>
                          <a:ea typeface="UD Digi Kyokasho NK-B" panose="02020700000000000000" pitchFamily="18" charset="-128"/>
                        </a:rPr>
                        <a:t>分）</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extLst>
                  <a:ext uri="{0D108BD9-81ED-4DB2-BD59-A6C34878D82A}">
                    <a16:rowId xmlns:a16="http://schemas.microsoft.com/office/drawing/2014/main" val="2985641493"/>
                  </a:ext>
                </a:extLst>
              </a:tr>
              <a:tr h="370840">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休憩</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4EEB4"/>
                    </a:solidFill>
                  </a:tcPr>
                </a:tc>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各自討議、休憩等</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tc>
                  <a:txBody>
                    <a:bodyPr/>
                    <a:lstStyle/>
                    <a:p>
                      <a:r>
                        <a:rPr kumimoji="1" lang="en-US" altLang="ja-JP" dirty="0">
                          <a:solidFill>
                            <a:schemeClr val="tx1"/>
                          </a:solidFill>
                          <a:latin typeface="UD Digi Kyokasho NK-B" panose="02020700000000000000" pitchFamily="18" charset="-128"/>
                          <a:ea typeface="UD Digi Kyokasho NK-B" panose="02020700000000000000" pitchFamily="18" charset="-128"/>
                        </a:rPr>
                        <a:t>14:15</a:t>
                      </a:r>
                      <a:r>
                        <a:rPr kumimoji="1" lang="ja-JP" altLang="en-US" dirty="0">
                          <a:solidFill>
                            <a:schemeClr val="tx1"/>
                          </a:solidFill>
                          <a:latin typeface="UD Digi Kyokasho NK-B" panose="02020700000000000000" pitchFamily="18" charset="-128"/>
                          <a:ea typeface="UD Digi Kyokasho NK-B" panose="02020700000000000000" pitchFamily="18" charset="-128"/>
                        </a:rPr>
                        <a:t>～（５分）</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extLst>
                  <a:ext uri="{0D108BD9-81ED-4DB2-BD59-A6C34878D82A}">
                    <a16:rowId xmlns:a16="http://schemas.microsoft.com/office/drawing/2014/main" val="721277277"/>
                  </a:ext>
                </a:extLst>
              </a:tr>
              <a:tr h="370840">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発表、講評</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4EEB4"/>
                    </a:solidFill>
                  </a:tcPr>
                </a:tc>
                <a:tc>
                  <a:txBody>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メインルームにて発表・講評</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tc>
                  <a:txBody>
                    <a:bodyPr/>
                    <a:lstStyle/>
                    <a:p>
                      <a:r>
                        <a:rPr kumimoji="1" lang="en-US" altLang="ja-JP" dirty="0">
                          <a:solidFill>
                            <a:schemeClr val="tx1"/>
                          </a:solidFill>
                          <a:latin typeface="UD Digi Kyokasho NK-B" panose="02020700000000000000" pitchFamily="18" charset="-128"/>
                          <a:ea typeface="UD Digi Kyokasho NK-B" panose="02020700000000000000" pitchFamily="18" charset="-128"/>
                        </a:rPr>
                        <a:t>14:20</a:t>
                      </a:r>
                      <a:r>
                        <a:rPr kumimoji="1" lang="ja-JP" altLang="en-US" dirty="0">
                          <a:solidFill>
                            <a:schemeClr val="tx1"/>
                          </a:solidFill>
                          <a:latin typeface="UD Digi Kyokasho NK-B" panose="02020700000000000000" pitchFamily="18" charset="-128"/>
                          <a:ea typeface="UD Digi Kyokasho NK-B" panose="02020700000000000000" pitchFamily="18" charset="-128"/>
                        </a:rPr>
                        <a:t>～（</a:t>
                      </a:r>
                      <a:r>
                        <a:rPr kumimoji="1" lang="en-US" altLang="ja-JP" dirty="0">
                          <a:solidFill>
                            <a:schemeClr val="tx1"/>
                          </a:solidFill>
                          <a:latin typeface="UD Digi Kyokasho NK-B" panose="02020700000000000000" pitchFamily="18" charset="-128"/>
                          <a:ea typeface="UD Digi Kyokasho NK-B" panose="02020700000000000000" pitchFamily="18" charset="-128"/>
                        </a:rPr>
                        <a:t>20</a:t>
                      </a:r>
                      <a:r>
                        <a:rPr kumimoji="1" lang="ja-JP" altLang="en-US" dirty="0">
                          <a:solidFill>
                            <a:schemeClr val="tx1"/>
                          </a:solidFill>
                          <a:latin typeface="UD Digi Kyokasho NK-B" panose="02020700000000000000" pitchFamily="18" charset="-128"/>
                          <a:ea typeface="UD Digi Kyokasho NK-B" panose="02020700000000000000" pitchFamily="18" charset="-128"/>
                        </a:rPr>
                        <a:t>分）</a:t>
                      </a: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DD"/>
                    </a:solidFill>
                  </a:tcPr>
                </a:tc>
                <a:extLst>
                  <a:ext uri="{0D108BD9-81ED-4DB2-BD59-A6C34878D82A}">
                    <a16:rowId xmlns:a16="http://schemas.microsoft.com/office/drawing/2014/main" val="1520508225"/>
                  </a:ext>
                </a:extLst>
              </a:tr>
            </a:tbl>
          </a:graphicData>
        </a:graphic>
      </p:graphicFrame>
    </p:spTree>
    <p:extLst>
      <p:ext uri="{BB962C8B-B14F-4D97-AF65-F5344CB8AC3E}">
        <p14:creationId xmlns:p14="http://schemas.microsoft.com/office/powerpoint/2010/main" val="2941684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en-US" sz="3600" dirty="0">
                <a:latin typeface="UD Digi Kyokasho NK-B" panose="02020700000000000000" pitchFamily="18" charset="-128"/>
                <a:ea typeface="UD Digi Kyokasho NK-B" panose="02020700000000000000" pitchFamily="18" charset="-128"/>
              </a:rPr>
              <a:t>自己紹介、役割分担（</a:t>
            </a:r>
            <a:r>
              <a:rPr lang="en-US" altLang="ja-JP" sz="3600" dirty="0">
                <a:latin typeface="UD Digi Kyokasho NK-B" panose="02020700000000000000" pitchFamily="18" charset="-128"/>
                <a:ea typeface="UD Digi Kyokasho NK-B" panose="02020700000000000000" pitchFamily="18" charset="-128"/>
              </a:rPr>
              <a:t>10</a:t>
            </a:r>
            <a:r>
              <a:rPr lang="ja-JP" altLang="en-US" sz="3600" dirty="0">
                <a:latin typeface="UD Digi Kyokasho NK-B" panose="02020700000000000000" pitchFamily="18" charset="-128"/>
                <a:ea typeface="UD Digi Kyokasho NK-B" panose="02020700000000000000" pitchFamily="18" charset="-128"/>
              </a:rPr>
              <a:t>分）</a:t>
            </a:r>
            <a:endParaRPr lang="ja-JP" altLang="ja-JP" sz="3600" dirty="0"/>
          </a:p>
        </p:txBody>
      </p:sp>
      <p:sp>
        <p:nvSpPr>
          <p:cNvPr id="7171" name="Rectangle 3"/>
          <p:cNvSpPr>
            <a:spLocks noGrp="1" noChangeArrowheads="1"/>
          </p:cNvSpPr>
          <p:nvPr>
            <p:ph type="body" idx="1"/>
          </p:nvPr>
        </p:nvSpPr>
        <p:spPr>
          <a:xfrm>
            <a:off x="1073150" y="1340421"/>
            <a:ext cx="7715250" cy="4464843"/>
          </a:xfrm>
        </p:spPr>
        <p:txBody>
          <a:bodyPr/>
          <a:lstStyle/>
          <a:p>
            <a:pPr>
              <a:lnSpc>
                <a:spcPts val="5100"/>
              </a:lnSpc>
              <a:buClr>
                <a:srgbClr val="FFC000"/>
              </a:buClr>
              <a:buFont typeface="Wingdings" panose="05000000000000000000" pitchFamily="2" charset="2"/>
              <a:buChar char="l"/>
            </a:pPr>
            <a:r>
              <a:rPr lang="ja-JP" altLang="en-US" sz="3600" dirty="0">
                <a:latin typeface="UD Digi Kyokasho NK-B" panose="02020700000000000000" pitchFamily="18" charset="-128"/>
                <a:ea typeface="UD Digi Kyokasho NK-B" panose="02020700000000000000" pitchFamily="18" charset="-128"/>
              </a:rPr>
              <a:t>各グループで自己紹介を行います。</a:t>
            </a:r>
            <a:endParaRPr lang="en-US" altLang="ja-JP" sz="3600" dirty="0">
              <a:latin typeface="UD Digi Kyokasho NK-B" panose="02020700000000000000" pitchFamily="18" charset="-128"/>
              <a:ea typeface="UD Digi Kyokasho NK-B" panose="02020700000000000000" pitchFamily="18" charset="-128"/>
            </a:endParaRPr>
          </a:p>
          <a:p>
            <a:pPr>
              <a:lnSpc>
                <a:spcPts val="5100"/>
              </a:lnSpc>
              <a:spcBef>
                <a:spcPts val="1800"/>
              </a:spcBef>
              <a:buClr>
                <a:srgbClr val="FFC000"/>
              </a:buClr>
              <a:buFont typeface="Wingdings" panose="05000000000000000000" pitchFamily="2" charset="2"/>
              <a:buChar char="l"/>
            </a:pPr>
            <a:r>
              <a:rPr lang="ja-JP" altLang="en-US" sz="3600" dirty="0">
                <a:latin typeface="UD Digi Kyokasho NK-B" panose="02020700000000000000" pitchFamily="18" charset="-128"/>
                <a:ea typeface="UD Digi Kyokasho NK-B" panose="02020700000000000000" pitchFamily="18" charset="-128"/>
              </a:rPr>
              <a:t>それぞれ、氏名、所属先、ケアマネジャーとしての経験年数などについて、一言ずつ、自己紹介を行いましょう。</a:t>
            </a:r>
            <a:endParaRPr lang="en-US" altLang="ja-JP" sz="3600" dirty="0">
              <a:latin typeface="UD Digi Kyokasho NK-B" panose="02020700000000000000" pitchFamily="18" charset="-128"/>
              <a:ea typeface="UD Digi Kyokasho NK-B" panose="02020700000000000000" pitchFamily="18" charset="-128"/>
            </a:endParaRPr>
          </a:p>
        </p:txBody>
      </p:sp>
      <p:sp>
        <p:nvSpPr>
          <p:cNvPr id="4" name="フッター プレースホルダー 4">
            <a:extLst>
              <a:ext uri="{FF2B5EF4-FFF2-40B4-BE49-F238E27FC236}">
                <a16:creationId xmlns:a16="http://schemas.microsoft.com/office/drawing/2014/main" id="{82EC8932-5F93-4F43-B137-1A291B7FA0ED}"/>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A5492CA4-34CB-4860-9261-617582DE742D}"/>
              </a:ext>
            </a:extLst>
          </p:cNvPr>
          <p:cNvSpPr>
            <a:spLocks noGrp="1"/>
          </p:cNvSpPr>
          <p:nvPr>
            <p:ph type="sldNum" sz="quarter" idx="12"/>
          </p:nvPr>
        </p:nvSpPr>
        <p:spPr/>
        <p:txBody>
          <a:bodyPr/>
          <a:lstStyle/>
          <a:p>
            <a:fld id="{FE796E2C-70C8-4284-8429-28CFC884DB28}" type="slidenum">
              <a:rPr lang="en-US" altLang="ja-JP" smtClean="0"/>
              <a:pPr/>
              <a:t>61</a:t>
            </a:fld>
            <a:endParaRPr lang="en-US" altLang="ja-JP"/>
          </a:p>
        </p:txBody>
      </p:sp>
    </p:spTree>
    <p:extLst>
      <p:ext uri="{BB962C8B-B14F-4D97-AF65-F5344CB8AC3E}">
        <p14:creationId xmlns:p14="http://schemas.microsoft.com/office/powerpoint/2010/main" val="3495293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ja-JP" altLang="en-US" sz="3000" dirty="0">
                <a:latin typeface="UD Digi Kyokasho NK-B" panose="02020700000000000000" pitchFamily="18" charset="-128"/>
                <a:ea typeface="UD Digi Kyokasho NK-B" panose="02020700000000000000" pitchFamily="18" charset="-128"/>
              </a:rPr>
              <a:t>事例①：要介護者の認知症が進行</a:t>
            </a:r>
            <a:br>
              <a:rPr lang="en-US" altLang="ja-JP" sz="3000" dirty="0">
                <a:latin typeface="UD Digi Kyokasho NK-B" panose="02020700000000000000" pitchFamily="18" charset="-128"/>
                <a:ea typeface="UD Digi Kyokasho NK-B" panose="02020700000000000000" pitchFamily="18" charset="-128"/>
              </a:rPr>
            </a:br>
            <a:r>
              <a:rPr lang="ja-JP" altLang="en-US" sz="3000" dirty="0">
                <a:latin typeface="UD Digi Kyokasho NK-B" panose="02020700000000000000" pitchFamily="18" charset="-128"/>
                <a:ea typeface="UD Digi Kyokasho NK-B" panose="02020700000000000000" pitchFamily="18" charset="-128"/>
              </a:rPr>
              <a:t>　　　　　 　家族はフルタイムの管理職</a:t>
            </a:r>
            <a:endParaRPr lang="ja-JP" altLang="ja-JP" sz="3000" dirty="0"/>
          </a:p>
        </p:txBody>
      </p:sp>
      <p:sp>
        <p:nvSpPr>
          <p:cNvPr id="7171" name="Rectangle 3"/>
          <p:cNvSpPr>
            <a:spLocks noGrp="1" noChangeArrowheads="1"/>
          </p:cNvSpPr>
          <p:nvPr>
            <p:ph type="body" idx="1"/>
          </p:nvPr>
        </p:nvSpPr>
        <p:spPr>
          <a:xfrm>
            <a:off x="971600" y="1340421"/>
            <a:ext cx="8136904" cy="5112915"/>
          </a:xfrm>
        </p:spPr>
        <p:txBody>
          <a:bodyPr/>
          <a:lstStyle/>
          <a:p>
            <a:pPr marL="0" indent="0">
              <a:lnSpc>
                <a:spcPts val="3300"/>
              </a:lnSpc>
              <a:buNone/>
            </a:pPr>
            <a:r>
              <a:rPr lang="ja-JP" altLang="en-US" sz="2800" dirty="0">
                <a:solidFill>
                  <a:srgbClr val="FFC000"/>
                </a:solidFill>
                <a:latin typeface="UD Digi Kyokasho NK-B" panose="02020700000000000000" pitchFamily="18" charset="-128"/>
                <a:ea typeface="UD Digi Kyokasho NK-B" panose="02020700000000000000" pitchFamily="18" charset="-128"/>
              </a:rPr>
              <a:t>◆</a:t>
            </a:r>
            <a:r>
              <a:rPr lang="ja-JP" altLang="en-US" sz="2800" dirty="0">
                <a:solidFill>
                  <a:srgbClr val="006600"/>
                </a:solidFill>
                <a:latin typeface="UD Digi Kyokasho NK-B" panose="02020700000000000000" pitchFamily="18" charset="-128"/>
                <a:ea typeface="UD Digi Kyokasho NK-B" panose="02020700000000000000" pitchFamily="18" charset="-128"/>
              </a:rPr>
              <a:t>役のない方は、気づきをメモしてください</a:t>
            </a:r>
            <a:r>
              <a:rPr lang="ja-JP" altLang="en-US" dirty="0">
                <a:solidFill>
                  <a:srgbClr val="006600"/>
                </a:solidFill>
                <a:latin typeface="UD Digi Kyokasho NK-B" panose="02020700000000000000" pitchFamily="18" charset="-128"/>
                <a:ea typeface="UD Digi Kyokasho NK-B" panose="02020700000000000000" pitchFamily="18" charset="-128"/>
              </a:rPr>
              <a:t>。</a:t>
            </a:r>
            <a:endParaRPr lang="en-US" altLang="ja-JP" dirty="0">
              <a:solidFill>
                <a:srgbClr val="006600"/>
              </a:solidFill>
              <a:latin typeface="UD Digi Kyokasho NK-B" panose="02020700000000000000" pitchFamily="18" charset="-128"/>
              <a:ea typeface="UD Digi Kyokasho NK-B" panose="02020700000000000000" pitchFamily="18" charset="-128"/>
            </a:endParaRPr>
          </a:p>
          <a:p>
            <a:pPr marL="400050" lvl="1" indent="0">
              <a:lnSpc>
                <a:spcPts val="3100"/>
              </a:lnSpc>
              <a:spcBef>
                <a:spcPts val="0"/>
              </a:spcBef>
              <a:buNone/>
            </a:pPr>
            <a:r>
              <a:rPr lang="ja-JP" altLang="en-US" sz="2000" dirty="0">
                <a:latin typeface="UD Digi Kyokasho NK-B" panose="02020700000000000000" pitchFamily="18" charset="-128"/>
                <a:ea typeface="UD Digi Kyokasho NK-B" panose="02020700000000000000" pitchFamily="18" charset="-128"/>
              </a:rPr>
              <a:t>①家族介護者　　②ケアマネジャー</a:t>
            </a:r>
            <a:endParaRPr lang="en-US" altLang="ja-JP" sz="2000" dirty="0">
              <a:latin typeface="UD Digi Kyokasho NK-B" panose="02020700000000000000" pitchFamily="18" charset="-128"/>
              <a:ea typeface="UD Digi Kyokasho NK-B" panose="02020700000000000000" pitchFamily="18" charset="-128"/>
            </a:endParaRPr>
          </a:p>
          <a:p>
            <a:pPr marL="400050" lvl="1" indent="0">
              <a:lnSpc>
                <a:spcPts val="3100"/>
              </a:lnSpc>
              <a:spcBef>
                <a:spcPts val="0"/>
              </a:spcBef>
              <a:buNone/>
            </a:pPr>
            <a:r>
              <a:rPr lang="ja-JP" altLang="en-US" sz="2000" dirty="0">
                <a:latin typeface="UD Digi Kyokasho NK-B" panose="02020700000000000000" pitchFamily="18" charset="-128"/>
                <a:ea typeface="UD Digi Kyokasho NK-B" panose="02020700000000000000" pitchFamily="18" charset="-128"/>
              </a:rPr>
              <a:t>③人事労務担当者　　④職場の上司</a:t>
            </a:r>
            <a:endParaRPr lang="en-US" altLang="ja-JP" sz="2000" dirty="0">
              <a:latin typeface="UD Digi Kyokasho NK-B" panose="02020700000000000000" pitchFamily="18" charset="-128"/>
              <a:ea typeface="UD Digi Kyokasho NK-B" panose="02020700000000000000" pitchFamily="18" charset="-128"/>
            </a:endParaRPr>
          </a:p>
          <a:p>
            <a:pPr marL="0" indent="0">
              <a:lnSpc>
                <a:spcPts val="2600"/>
              </a:lnSpc>
              <a:spcBef>
                <a:spcPts val="2400"/>
              </a:spcBef>
              <a:buNone/>
            </a:pPr>
            <a:r>
              <a:rPr lang="ja-JP" altLang="en-US" sz="2800" dirty="0">
                <a:solidFill>
                  <a:srgbClr val="FFC000"/>
                </a:solidFill>
                <a:latin typeface="UD Digi Kyokasho NK-B" panose="02020700000000000000" pitchFamily="18" charset="-128"/>
                <a:ea typeface="UD Digi Kyokasho NK-B" panose="02020700000000000000" pitchFamily="18" charset="-128"/>
              </a:rPr>
              <a:t>◆</a:t>
            </a:r>
            <a:r>
              <a:rPr lang="ja-JP" altLang="en-US" dirty="0">
                <a:solidFill>
                  <a:srgbClr val="006600"/>
                </a:solidFill>
                <a:latin typeface="UD Digi Kyokasho NK-B" panose="02020700000000000000" pitchFamily="18" charset="-128"/>
                <a:ea typeface="UD Digi Kyokasho NK-B" panose="02020700000000000000" pitchFamily="18" charset="-128"/>
                <a:cs typeface="+mn-cs"/>
              </a:rPr>
              <a:t>家族介護者、要介護者の状況</a:t>
            </a:r>
            <a:endParaRPr lang="en-US" altLang="ja-JP" sz="1600" dirty="0">
              <a:solidFill>
                <a:srgbClr val="006600"/>
              </a:solidFill>
              <a:latin typeface="UD Digi Kyokasho NK-B" panose="02020700000000000000" pitchFamily="18" charset="-128"/>
              <a:ea typeface="UD Digi Kyokasho NK-B" panose="02020700000000000000" pitchFamily="18" charset="-128"/>
            </a:endParaRPr>
          </a:p>
          <a:p>
            <a:pPr>
              <a:lnSpc>
                <a:spcPts val="2900"/>
              </a:lnSpc>
              <a:spcBef>
                <a:spcPts val="0"/>
              </a:spcBef>
              <a:buClr>
                <a:srgbClr val="FFC000"/>
              </a:buClr>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家族介護者：</a:t>
            </a:r>
            <a:r>
              <a:rPr lang="en-US" altLang="ja-JP" sz="2000" dirty="0">
                <a:latin typeface="UD Digi Kyokasho NK-B" panose="02020700000000000000" pitchFamily="18" charset="-128"/>
                <a:ea typeface="UD Digi Kyokasho NK-B" panose="02020700000000000000" pitchFamily="18" charset="-128"/>
              </a:rPr>
              <a:t>50</a:t>
            </a:r>
            <a:r>
              <a:rPr lang="ja-JP" altLang="en-US" sz="2000" dirty="0">
                <a:latin typeface="UD Digi Kyokasho NK-B" panose="02020700000000000000" pitchFamily="18" charset="-128"/>
                <a:ea typeface="UD Digi Kyokasho NK-B" panose="02020700000000000000" pitchFamily="18" charset="-128"/>
              </a:rPr>
              <a:t>代、男性、正社員、製造業の課長職</a:t>
            </a:r>
            <a:br>
              <a:rPr lang="en-US" altLang="ja-JP" sz="2000" dirty="0">
                <a:latin typeface="UD Digi Kyokasho NK-B" panose="02020700000000000000" pitchFamily="18" charset="-128"/>
                <a:ea typeface="UD Digi Kyokasho NK-B" panose="02020700000000000000" pitchFamily="18" charset="-128"/>
              </a:rPr>
            </a:br>
            <a:r>
              <a:rPr lang="ja-JP" altLang="en-US" sz="2000" dirty="0">
                <a:latin typeface="UD Digi Kyokasho NK-B" panose="02020700000000000000" pitchFamily="18" charset="-128"/>
                <a:ea typeface="UD Digi Kyokasho NK-B" panose="02020700000000000000" pitchFamily="18" charset="-128"/>
              </a:rPr>
              <a:t>要介護者：父親、</a:t>
            </a:r>
            <a:r>
              <a:rPr lang="en-US" altLang="ja-JP" sz="2000" dirty="0">
                <a:latin typeface="UD Digi Kyokasho NK-B" panose="02020700000000000000" pitchFamily="18" charset="-128"/>
                <a:ea typeface="UD Digi Kyokasho NK-B" panose="02020700000000000000" pitchFamily="18" charset="-128"/>
              </a:rPr>
              <a:t>80</a:t>
            </a:r>
            <a:r>
              <a:rPr lang="ja-JP" altLang="en-US" sz="2000" dirty="0">
                <a:latin typeface="UD Digi Kyokasho NK-B" panose="02020700000000000000" pitchFamily="18" charset="-128"/>
                <a:ea typeface="UD Digi Kyokasho NK-B" panose="02020700000000000000" pitchFamily="18" charset="-128"/>
              </a:rPr>
              <a:t>代、要介護２、アルツハイマー型認知症</a:t>
            </a:r>
            <a:endParaRPr lang="en-US" altLang="ja-JP" sz="2000" dirty="0">
              <a:latin typeface="UD Digi Kyokasho NK-B" panose="02020700000000000000" pitchFamily="18" charset="-128"/>
              <a:ea typeface="UD Digi Kyokasho NK-B" panose="02020700000000000000" pitchFamily="18" charset="-128"/>
            </a:endParaRPr>
          </a:p>
          <a:p>
            <a:pPr>
              <a:lnSpc>
                <a:spcPts val="2900"/>
              </a:lnSpc>
              <a:spcBef>
                <a:spcPts val="0"/>
              </a:spcBef>
              <a:buClr>
                <a:srgbClr val="FFC000"/>
              </a:buClr>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家族介護者と要介護者（父親）は同居で二人暮らし。</a:t>
            </a:r>
            <a:endParaRPr lang="en-US" altLang="ja-JP" sz="2000" dirty="0">
              <a:latin typeface="UD Digi Kyokasho NK-B" panose="02020700000000000000" pitchFamily="18" charset="-128"/>
              <a:ea typeface="UD Digi Kyokasho NK-B" panose="02020700000000000000" pitchFamily="18" charset="-128"/>
            </a:endParaRPr>
          </a:p>
          <a:p>
            <a:pPr>
              <a:lnSpc>
                <a:spcPts val="2900"/>
              </a:lnSpc>
              <a:spcBef>
                <a:spcPts val="0"/>
              </a:spcBef>
              <a:buClr>
                <a:srgbClr val="FFC000"/>
              </a:buClr>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父親の認知症が進行してきた。</a:t>
            </a:r>
            <a:endParaRPr lang="en-US" altLang="ja-JP" sz="2000" dirty="0">
              <a:latin typeface="UD Digi Kyokasho NK-B" panose="02020700000000000000" pitchFamily="18" charset="-128"/>
              <a:ea typeface="UD Digi Kyokasho NK-B" panose="02020700000000000000" pitchFamily="18" charset="-128"/>
            </a:endParaRPr>
          </a:p>
          <a:p>
            <a:pPr>
              <a:lnSpc>
                <a:spcPts val="2900"/>
              </a:lnSpc>
              <a:spcBef>
                <a:spcPts val="0"/>
              </a:spcBef>
              <a:buClr>
                <a:srgbClr val="FFC000"/>
              </a:buClr>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家族介護者は、排せつの失敗、徘徊、暴言に悩まされている。</a:t>
            </a:r>
            <a:endParaRPr lang="en-US" altLang="ja-JP" sz="2000" dirty="0">
              <a:latin typeface="UD Digi Kyokasho NK-B" panose="02020700000000000000" pitchFamily="18" charset="-128"/>
              <a:ea typeface="UD Digi Kyokasho NK-B" panose="02020700000000000000" pitchFamily="18" charset="-128"/>
            </a:endParaRPr>
          </a:p>
          <a:p>
            <a:pPr>
              <a:lnSpc>
                <a:spcPts val="2900"/>
              </a:lnSpc>
              <a:spcBef>
                <a:spcPts val="0"/>
              </a:spcBef>
              <a:buClr>
                <a:srgbClr val="FFC000"/>
              </a:buClr>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出勤時間に排せつに失敗して、その対応に追われたり、</a:t>
            </a:r>
            <a:br>
              <a:rPr lang="en-US" altLang="ja-JP" sz="2000" dirty="0">
                <a:latin typeface="UD Digi Kyokasho NK-B" panose="02020700000000000000" pitchFamily="18" charset="-128"/>
                <a:ea typeface="UD Digi Kyokasho NK-B" panose="02020700000000000000" pitchFamily="18" charset="-128"/>
              </a:rPr>
            </a:br>
            <a:r>
              <a:rPr lang="ja-JP" altLang="en-US" sz="2000" dirty="0">
                <a:latin typeface="UD Digi Kyokasho NK-B" panose="02020700000000000000" pitchFamily="18" charset="-128"/>
                <a:ea typeface="UD Digi Kyokasho NK-B" panose="02020700000000000000" pitchFamily="18" charset="-128"/>
              </a:rPr>
              <a:t>通所介護に行きたがらない等によって、仕事へ支障が</a:t>
            </a:r>
            <a:br>
              <a:rPr lang="en-US" altLang="ja-JP" sz="2000" dirty="0">
                <a:latin typeface="UD Digi Kyokasho NK-B" panose="02020700000000000000" pitchFamily="18" charset="-128"/>
                <a:ea typeface="UD Digi Kyokasho NK-B" panose="02020700000000000000" pitchFamily="18" charset="-128"/>
              </a:rPr>
            </a:br>
            <a:r>
              <a:rPr lang="ja-JP" altLang="en-US" sz="2000" dirty="0">
                <a:latin typeface="UD Digi Kyokasho NK-B" panose="02020700000000000000" pitchFamily="18" charset="-128"/>
                <a:ea typeface="UD Digi Kyokasho NK-B" panose="02020700000000000000" pitchFamily="18" charset="-128"/>
              </a:rPr>
              <a:t>出始めている。</a:t>
            </a:r>
            <a:br>
              <a:rPr lang="en-US" altLang="ja-JP" sz="2000" dirty="0">
                <a:latin typeface="UD Digi Kyokasho NK-B" panose="02020700000000000000" pitchFamily="18" charset="-128"/>
                <a:ea typeface="UD Digi Kyokasho NK-B" panose="02020700000000000000" pitchFamily="18" charset="-128"/>
              </a:rPr>
            </a:br>
            <a:br>
              <a:rPr lang="en-US" altLang="ja-JP" sz="1800" dirty="0">
                <a:latin typeface="UD Digi Kyokasho NK-B" panose="02020700000000000000" pitchFamily="18" charset="-128"/>
                <a:ea typeface="UD Digi Kyokasho NK-B" panose="02020700000000000000" pitchFamily="18" charset="-128"/>
              </a:rPr>
            </a:br>
            <a:endParaRPr lang="en-US" altLang="ja-JP" sz="1800" dirty="0">
              <a:latin typeface="UD Digi Kyokasho NK-B" panose="02020700000000000000" pitchFamily="18" charset="-128"/>
              <a:ea typeface="UD Digi Kyokasho NK-B" panose="02020700000000000000" pitchFamily="18" charset="-128"/>
            </a:endParaRPr>
          </a:p>
        </p:txBody>
      </p:sp>
      <p:pic>
        <p:nvPicPr>
          <p:cNvPr id="3" name="図 2">
            <a:extLst>
              <a:ext uri="{FF2B5EF4-FFF2-40B4-BE49-F238E27FC236}">
                <a16:creationId xmlns:a16="http://schemas.microsoft.com/office/drawing/2014/main" id="{A8A02CC1-11A4-4BB0-A1D4-AD6A8BDCE5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4891964"/>
            <a:ext cx="830629" cy="1570831"/>
          </a:xfrm>
          <a:prstGeom prst="rect">
            <a:avLst/>
          </a:prstGeom>
        </p:spPr>
      </p:pic>
      <p:sp>
        <p:nvSpPr>
          <p:cNvPr id="5" name="フッター プレースホルダー 4">
            <a:extLst>
              <a:ext uri="{FF2B5EF4-FFF2-40B4-BE49-F238E27FC236}">
                <a16:creationId xmlns:a16="http://schemas.microsoft.com/office/drawing/2014/main" id="{822606FE-9E14-4264-804B-247F2D1DA6E4}"/>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936A13AA-1E2B-4D32-8D31-01AA49D4AC98}"/>
              </a:ext>
            </a:extLst>
          </p:cNvPr>
          <p:cNvSpPr>
            <a:spLocks noGrp="1"/>
          </p:cNvSpPr>
          <p:nvPr>
            <p:ph type="sldNum" sz="quarter" idx="12"/>
          </p:nvPr>
        </p:nvSpPr>
        <p:spPr/>
        <p:txBody>
          <a:bodyPr/>
          <a:lstStyle/>
          <a:p>
            <a:fld id="{FE796E2C-70C8-4284-8429-28CFC884DB28}" type="slidenum">
              <a:rPr lang="en-US" altLang="ja-JP" smtClean="0"/>
              <a:pPr/>
              <a:t>62</a:t>
            </a:fld>
            <a:endParaRPr lang="en-US" altLang="ja-JP"/>
          </a:p>
        </p:txBody>
      </p:sp>
    </p:spTree>
    <p:extLst>
      <p:ext uri="{BB962C8B-B14F-4D97-AF65-F5344CB8AC3E}">
        <p14:creationId xmlns:p14="http://schemas.microsoft.com/office/powerpoint/2010/main" val="35734345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187624" y="2204864"/>
            <a:ext cx="7128792" cy="2880320"/>
          </a:xfrm>
        </p:spPr>
        <p:txBody>
          <a:bodyPr/>
          <a:lstStyle/>
          <a:p>
            <a:pPr>
              <a:lnSpc>
                <a:spcPts val="6200"/>
              </a:lnSpc>
              <a:buClr>
                <a:srgbClr val="FFC000"/>
              </a:buClr>
              <a:buFont typeface="Wingdings" panose="05000000000000000000" pitchFamily="2" charset="2"/>
              <a:buChar char="l"/>
            </a:pPr>
            <a:r>
              <a:rPr lang="ja-JP" altLang="en-US" sz="4400" dirty="0">
                <a:latin typeface="UD Digi Kyokasho NK-B" panose="02020700000000000000" pitchFamily="18" charset="-128"/>
                <a:ea typeface="UD Digi Kyokasho NK-B" panose="02020700000000000000" pitchFamily="18" charset="-128"/>
              </a:rPr>
              <a:t>それでは、シナリオに沿って、ロールプレイを始めてください。（５分）</a:t>
            </a:r>
            <a:endParaRPr lang="en-US" altLang="ja-JP" sz="4400" dirty="0">
              <a:latin typeface="UD Digi Kyokasho NK-B" panose="02020700000000000000" pitchFamily="18" charset="-128"/>
              <a:ea typeface="UD Digi Kyokasho NK-B" panose="02020700000000000000" pitchFamily="18" charset="-128"/>
            </a:endParaRPr>
          </a:p>
          <a:p>
            <a:pPr>
              <a:lnSpc>
                <a:spcPts val="5100"/>
              </a:lnSpc>
              <a:buClr>
                <a:srgbClr val="FFC000"/>
              </a:buClr>
              <a:buFont typeface="Wingdings" panose="05000000000000000000" pitchFamily="2" charset="2"/>
              <a:buChar char="l"/>
            </a:pPr>
            <a:endParaRPr lang="ja-JP" altLang="ja-JP" dirty="0"/>
          </a:p>
        </p:txBody>
      </p:sp>
      <p:sp>
        <p:nvSpPr>
          <p:cNvPr id="4" name="フッター プレースホルダー 4">
            <a:extLst>
              <a:ext uri="{FF2B5EF4-FFF2-40B4-BE49-F238E27FC236}">
                <a16:creationId xmlns:a16="http://schemas.microsoft.com/office/drawing/2014/main" id="{5790FB0D-4959-4DDF-A6B1-01AFFDF8F444}"/>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263B23F0-423C-46D4-BBCC-4158046B830F}"/>
              </a:ext>
            </a:extLst>
          </p:cNvPr>
          <p:cNvSpPr>
            <a:spLocks noGrp="1"/>
          </p:cNvSpPr>
          <p:nvPr>
            <p:ph type="sldNum" sz="quarter" idx="12"/>
          </p:nvPr>
        </p:nvSpPr>
        <p:spPr/>
        <p:txBody>
          <a:bodyPr/>
          <a:lstStyle/>
          <a:p>
            <a:fld id="{FE796E2C-70C8-4284-8429-28CFC884DB28}" type="slidenum">
              <a:rPr lang="en-US" altLang="ja-JP" smtClean="0"/>
              <a:pPr/>
              <a:t>63</a:t>
            </a:fld>
            <a:endParaRPr lang="en-US" altLang="ja-JP"/>
          </a:p>
        </p:txBody>
      </p:sp>
      <p:sp>
        <p:nvSpPr>
          <p:cNvPr id="6" name="Rectangle 2">
            <a:extLst>
              <a:ext uri="{FF2B5EF4-FFF2-40B4-BE49-F238E27FC236}">
                <a16:creationId xmlns:a16="http://schemas.microsoft.com/office/drawing/2014/main" id="{FD248431-F7D6-493A-9C79-79D0E92AD1A3}"/>
              </a:ext>
            </a:extLst>
          </p:cNvPr>
          <p:cNvSpPr>
            <a:spLocks noGrp="1" noChangeArrowheads="1"/>
          </p:cNvSpPr>
          <p:nvPr>
            <p:ph type="title"/>
          </p:nvPr>
        </p:nvSpPr>
        <p:spPr>
          <a:xfrm>
            <a:off x="1073150" y="222250"/>
            <a:ext cx="7715250" cy="868363"/>
          </a:xfrm>
        </p:spPr>
        <p:txBody>
          <a:bodyPr/>
          <a:lstStyle/>
          <a:p>
            <a:pPr algn="l"/>
            <a:r>
              <a:rPr lang="ja-JP" altLang="en-US" sz="3000" dirty="0">
                <a:latin typeface="UD Digi Kyokasho NK-B" panose="02020700000000000000" pitchFamily="18" charset="-128"/>
                <a:ea typeface="UD Digi Kyokasho NK-B" panose="02020700000000000000" pitchFamily="18" charset="-128"/>
              </a:rPr>
              <a:t>事例①：要介護者の認知症が進行</a:t>
            </a:r>
            <a:br>
              <a:rPr lang="en-US" altLang="ja-JP" sz="3000" dirty="0">
                <a:latin typeface="UD Digi Kyokasho NK-B" panose="02020700000000000000" pitchFamily="18" charset="-128"/>
                <a:ea typeface="UD Digi Kyokasho NK-B" panose="02020700000000000000" pitchFamily="18" charset="-128"/>
              </a:rPr>
            </a:br>
            <a:r>
              <a:rPr lang="ja-JP" altLang="en-US" sz="3000" dirty="0">
                <a:latin typeface="UD Digi Kyokasho NK-B" panose="02020700000000000000" pitchFamily="18" charset="-128"/>
                <a:ea typeface="UD Digi Kyokasho NK-B" panose="02020700000000000000" pitchFamily="18" charset="-128"/>
              </a:rPr>
              <a:t>　　　　　 　家族はフルタイムの管理職</a:t>
            </a:r>
            <a:endParaRPr lang="ja-JP" altLang="ja-JP" sz="3000" dirty="0"/>
          </a:p>
        </p:txBody>
      </p:sp>
    </p:spTree>
    <p:extLst>
      <p:ext uri="{BB962C8B-B14F-4D97-AF65-F5344CB8AC3E}">
        <p14:creationId xmlns:p14="http://schemas.microsoft.com/office/powerpoint/2010/main" val="1970647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ja-JP" altLang="en-US" sz="3000" dirty="0">
                <a:latin typeface="UD Digi Kyokasho NK-B" panose="02020700000000000000" pitchFamily="18" charset="-128"/>
                <a:ea typeface="UD Digi Kyokasho NK-B" panose="02020700000000000000" pitchFamily="18" charset="-128"/>
              </a:rPr>
              <a:t>事例①：要介護者の認知症が進行</a:t>
            </a:r>
            <a:br>
              <a:rPr lang="en-US" altLang="ja-JP" sz="3000" dirty="0">
                <a:latin typeface="UD Digi Kyokasho NK-B" panose="02020700000000000000" pitchFamily="18" charset="-128"/>
                <a:ea typeface="UD Digi Kyokasho NK-B" panose="02020700000000000000" pitchFamily="18" charset="-128"/>
              </a:rPr>
            </a:br>
            <a:r>
              <a:rPr lang="ja-JP" altLang="en-US" sz="3000" dirty="0">
                <a:latin typeface="UD Digi Kyokasho NK-B" panose="02020700000000000000" pitchFamily="18" charset="-128"/>
                <a:ea typeface="UD Digi Kyokasho NK-B" panose="02020700000000000000" pitchFamily="18" charset="-128"/>
              </a:rPr>
              <a:t>　　　　　 　家族はフルタイムの管理職</a:t>
            </a:r>
            <a:endParaRPr lang="ja-JP" altLang="ja-JP" sz="3000" dirty="0"/>
          </a:p>
        </p:txBody>
      </p:sp>
      <p:sp>
        <p:nvSpPr>
          <p:cNvPr id="7171" name="Rectangle 3"/>
          <p:cNvSpPr>
            <a:spLocks noGrp="1" noChangeArrowheads="1"/>
          </p:cNvSpPr>
          <p:nvPr>
            <p:ph type="body" idx="1"/>
          </p:nvPr>
        </p:nvSpPr>
        <p:spPr>
          <a:xfrm>
            <a:off x="1073150" y="1268760"/>
            <a:ext cx="7715250" cy="5256584"/>
          </a:xfrm>
        </p:spPr>
        <p:txBody>
          <a:bodyPr/>
          <a:lstStyle/>
          <a:p>
            <a:pPr marL="87313" indent="-87313">
              <a:lnSpc>
                <a:spcPts val="2800"/>
              </a:lnSpc>
              <a:spcAft>
                <a:spcPts val="600"/>
              </a:spcAft>
              <a:buNone/>
            </a:pPr>
            <a:r>
              <a:rPr lang="ja-JP" altLang="en-US" sz="2400" dirty="0">
                <a:solidFill>
                  <a:srgbClr val="FFC000"/>
                </a:solidFill>
                <a:latin typeface="UD Digi Kyokasho NK-B" panose="02020700000000000000" pitchFamily="18" charset="-128"/>
                <a:ea typeface="UD Digi Kyokasho NK-B" panose="02020700000000000000" pitchFamily="18" charset="-128"/>
              </a:rPr>
              <a:t>◆</a:t>
            </a:r>
            <a:r>
              <a:rPr lang="ja-JP" altLang="en-US" sz="2400" dirty="0">
                <a:solidFill>
                  <a:srgbClr val="006600"/>
                </a:solidFill>
                <a:latin typeface="UD Digi Kyokasho NK-B" panose="02020700000000000000" pitchFamily="18" charset="-128"/>
                <a:ea typeface="UD Digi Kyokasho NK-B" panose="02020700000000000000" pitchFamily="18" charset="-128"/>
              </a:rPr>
              <a:t>シナリオ　場面①：家族からケアマネジャーに電話がある</a:t>
            </a:r>
            <a:endParaRPr lang="en-US" altLang="ja-JP" sz="2400" dirty="0">
              <a:solidFill>
                <a:srgbClr val="006600"/>
              </a:solidFill>
              <a:latin typeface="UD Digi Kyokasho NK-B" panose="02020700000000000000" pitchFamily="18" charset="-128"/>
              <a:ea typeface="UD Digi Kyokasho NK-B" panose="02020700000000000000" pitchFamily="18" charset="-128"/>
            </a:endParaRPr>
          </a:p>
          <a:p>
            <a:pPr marL="1250950" indent="-1250950">
              <a:lnSpc>
                <a:spcPts val="24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家族介護者：父の認知症がひどくて困っています。トイレの失敗も増えました。物が無くなったと暴言をはくし、徘徊にも困っています。昼間、会社で落ち着いて仕事もできません。</a:t>
            </a:r>
            <a:endParaRPr lang="en-US" altLang="ja-JP" sz="1800" dirty="0">
              <a:latin typeface="UD Digi Kyokasho NK-B" panose="02020700000000000000" pitchFamily="18" charset="-128"/>
              <a:ea typeface="UD Digi Kyokasho NK-B" panose="02020700000000000000" pitchFamily="18" charset="-128"/>
            </a:endParaRPr>
          </a:p>
          <a:p>
            <a:pPr marL="1520825" indent="-1520825">
              <a:lnSpc>
                <a:spcPts val="2400"/>
              </a:lnSpc>
              <a:spcBef>
                <a:spcPts val="400"/>
              </a:spcBef>
              <a:buNone/>
              <a:tabLst>
                <a:tab pos="1617663" algn="l"/>
              </a:tabLst>
            </a:pPr>
            <a:r>
              <a:rPr lang="ja-JP" altLang="en-US" sz="1800" dirty="0">
                <a:latin typeface="UD Digi Kyokasho NK-B" panose="02020700000000000000" pitchFamily="18" charset="-128"/>
                <a:ea typeface="UD Digi Kyokasho NK-B" panose="02020700000000000000" pitchFamily="18" charset="-128"/>
              </a:rPr>
              <a:t>ケアマネジャー：それは大変ですね。デイサービスを利用されているので、その間はお仕事に集中できていますか？</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4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家族介護者：いや、行きたくないと言い張るので、デイサービスは休んでいるんですよ。昼間一人だと、徘徊や火の始末が心配で、本当に困っています。最近はストレスから自分の体調もよくありません。</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400"/>
              </a:lnSpc>
              <a:spcBef>
                <a:spcPts val="400"/>
              </a:spcBef>
              <a:buNone/>
            </a:pPr>
            <a:r>
              <a:rPr lang="ja-JP" altLang="en-US" sz="1800" dirty="0">
                <a:latin typeface="UD Digi Kyokasho NK-B" panose="02020700000000000000" pitchFamily="18" charset="-128"/>
                <a:ea typeface="UD Digi Kyokasho NK-B" panose="02020700000000000000" pitchFamily="18" charset="-128"/>
              </a:rPr>
              <a:t>ケアマネジャー：会社で、介護との両立支援制度が整備されていたら、それを利用して、少し仕事をセーブしながら、身体を休めたり、お父様の対応ができるようにしてはどうでしょうか。</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4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家族介護者：そうですね。仕事と介護の毎日に疲れてしまったので、しばらく仕事を休んで介護に専念したいです。会社に相談してみます。</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400"/>
              </a:lnSpc>
              <a:spcBef>
                <a:spcPts val="400"/>
              </a:spcBef>
              <a:buNone/>
            </a:pPr>
            <a:r>
              <a:rPr lang="ja-JP" altLang="en-US" sz="1800" dirty="0">
                <a:latin typeface="UD Digi Kyokasho NK-B" panose="02020700000000000000" pitchFamily="18" charset="-128"/>
                <a:ea typeface="UD Digi Kyokasho NK-B" panose="02020700000000000000" pitchFamily="18" charset="-128"/>
              </a:rPr>
              <a:t>ケアマネジャー：そうですね。それがよいと思います。</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500"/>
              </a:lnSpc>
              <a:spcBef>
                <a:spcPts val="400"/>
              </a:spcBef>
              <a:buNone/>
            </a:pP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800"/>
              </a:lnSpc>
              <a:buNone/>
            </a:pPr>
            <a:br>
              <a:rPr lang="en-US" altLang="ja-JP" sz="1800" dirty="0">
                <a:latin typeface="UD Digi Kyokasho NK-B" panose="02020700000000000000" pitchFamily="18" charset="-128"/>
                <a:ea typeface="UD Digi Kyokasho NK-B" panose="02020700000000000000" pitchFamily="18" charset="-128"/>
              </a:rPr>
            </a:br>
            <a:endParaRPr lang="en-US" altLang="ja-JP" sz="1800" dirty="0">
              <a:latin typeface="UD Digi Kyokasho NK-B" panose="02020700000000000000" pitchFamily="18" charset="-128"/>
              <a:ea typeface="UD Digi Kyokasho NK-B" panose="02020700000000000000" pitchFamily="18" charset="-128"/>
            </a:endParaRPr>
          </a:p>
        </p:txBody>
      </p:sp>
      <p:sp>
        <p:nvSpPr>
          <p:cNvPr id="4" name="フッター プレースホルダー 4">
            <a:extLst>
              <a:ext uri="{FF2B5EF4-FFF2-40B4-BE49-F238E27FC236}">
                <a16:creationId xmlns:a16="http://schemas.microsoft.com/office/drawing/2014/main" id="{7EB1F538-A92E-43F9-8D57-2C05C922F456}"/>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C22B9D91-BA40-45CC-A7A5-584089A6C1AE}"/>
              </a:ext>
            </a:extLst>
          </p:cNvPr>
          <p:cNvSpPr>
            <a:spLocks noGrp="1"/>
          </p:cNvSpPr>
          <p:nvPr>
            <p:ph type="sldNum" sz="quarter" idx="12"/>
          </p:nvPr>
        </p:nvSpPr>
        <p:spPr/>
        <p:txBody>
          <a:bodyPr/>
          <a:lstStyle/>
          <a:p>
            <a:fld id="{FE796E2C-70C8-4284-8429-28CFC884DB28}" type="slidenum">
              <a:rPr lang="en-US" altLang="ja-JP" smtClean="0"/>
              <a:pPr/>
              <a:t>64</a:t>
            </a:fld>
            <a:endParaRPr lang="en-US" altLang="ja-JP"/>
          </a:p>
        </p:txBody>
      </p:sp>
    </p:spTree>
    <p:extLst>
      <p:ext uri="{BB962C8B-B14F-4D97-AF65-F5344CB8AC3E}">
        <p14:creationId xmlns:p14="http://schemas.microsoft.com/office/powerpoint/2010/main" val="3563427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ja-JP" altLang="en-US" sz="3000" dirty="0">
                <a:latin typeface="UD Digi Kyokasho NK-B" panose="02020700000000000000" pitchFamily="18" charset="-128"/>
                <a:ea typeface="UD Digi Kyokasho NK-B" panose="02020700000000000000" pitchFamily="18" charset="-128"/>
              </a:rPr>
              <a:t>事例①：要介護者の認知症が進行</a:t>
            </a:r>
            <a:br>
              <a:rPr lang="en-US" altLang="ja-JP" sz="3000" dirty="0">
                <a:latin typeface="UD Digi Kyokasho NK-B" panose="02020700000000000000" pitchFamily="18" charset="-128"/>
                <a:ea typeface="UD Digi Kyokasho NK-B" panose="02020700000000000000" pitchFamily="18" charset="-128"/>
              </a:rPr>
            </a:br>
            <a:r>
              <a:rPr lang="ja-JP" altLang="en-US" sz="3000" dirty="0">
                <a:latin typeface="UD Digi Kyokasho NK-B" panose="02020700000000000000" pitchFamily="18" charset="-128"/>
                <a:ea typeface="UD Digi Kyokasho NK-B" panose="02020700000000000000" pitchFamily="18" charset="-128"/>
              </a:rPr>
              <a:t>　　　　　 　家族はフルタイムの管理職</a:t>
            </a:r>
            <a:endParaRPr lang="ja-JP" altLang="ja-JP" sz="3000" dirty="0"/>
          </a:p>
        </p:txBody>
      </p:sp>
      <p:sp>
        <p:nvSpPr>
          <p:cNvPr id="7171" name="Rectangle 3"/>
          <p:cNvSpPr>
            <a:spLocks noGrp="1" noChangeArrowheads="1"/>
          </p:cNvSpPr>
          <p:nvPr>
            <p:ph type="body" idx="1"/>
          </p:nvPr>
        </p:nvSpPr>
        <p:spPr>
          <a:xfrm>
            <a:off x="1073150" y="1268760"/>
            <a:ext cx="7715250" cy="5112915"/>
          </a:xfrm>
        </p:spPr>
        <p:txBody>
          <a:bodyPr/>
          <a:lstStyle/>
          <a:p>
            <a:pPr marL="87313" indent="-87313">
              <a:lnSpc>
                <a:spcPts val="2800"/>
              </a:lnSpc>
              <a:buNone/>
            </a:pPr>
            <a:r>
              <a:rPr lang="ja-JP" altLang="en-US" sz="2400" dirty="0">
                <a:solidFill>
                  <a:srgbClr val="FFC000"/>
                </a:solidFill>
                <a:latin typeface="UD Digi Kyokasho NK-B" panose="02020700000000000000" pitchFamily="18" charset="-128"/>
                <a:ea typeface="UD Digi Kyokasho NK-B" panose="02020700000000000000" pitchFamily="18" charset="-128"/>
              </a:rPr>
              <a:t>◆</a:t>
            </a:r>
            <a:r>
              <a:rPr lang="ja-JP" altLang="en-US" sz="2400" dirty="0">
                <a:solidFill>
                  <a:srgbClr val="006600"/>
                </a:solidFill>
                <a:latin typeface="UD Digi Kyokasho NK-B" panose="02020700000000000000" pitchFamily="18" charset="-128"/>
                <a:ea typeface="UD Digi Kyokasho NK-B" panose="02020700000000000000" pitchFamily="18" charset="-128"/>
              </a:rPr>
              <a:t>シナリオ　場面②：人事部署に制度の情報収集</a:t>
            </a:r>
            <a:endParaRPr lang="en-US" altLang="ja-JP" sz="2400" dirty="0">
              <a:solidFill>
                <a:srgbClr val="006600"/>
              </a:solidFill>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家族介護者：父親に介護が必要で休暇を取りたいのですが、使える制度はありますか。</a:t>
            </a:r>
            <a:endParaRPr lang="en-US" altLang="ja-JP" sz="1800" dirty="0">
              <a:latin typeface="UD Digi Kyokasho NK-B" panose="02020700000000000000" pitchFamily="18" charset="-128"/>
              <a:ea typeface="UD Digi Kyokasho NK-B" panose="02020700000000000000" pitchFamily="18" charset="-128"/>
            </a:endParaRPr>
          </a:p>
          <a:p>
            <a:pPr marL="1520825" indent="-1520825">
              <a:lnSpc>
                <a:spcPts val="2600"/>
              </a:lnSpc>
              <a:spcBef>
                <a:spcPts val="400"/>
              </a:spcBef>
              <a:buNone/>
              <a:tabLst>
                <a:tab pos="1617663" algn="l"/>
              </a:tabLst>
            </a:pPr>
            <a:r>
              <a:rPr lang="ja-JP" altLang="en-US" sz="1800" dirty="0">
                <a:latin typeface="UD Digi Kyokasho NK-B" panose="02020700000000000000" pitchFamily="18" charset="-128"/>
                <a:ea typeface="UD Digi Kyokasho NK-B" panose="02020700000000000000" pitchFamily="18" charset="-128"/>
              </a:rPr>
              <a:t>人事労務担当者：介護のために少し長めのお休みが必要であれば、介護休業制度があります。通算</a:t>
            </a:r>
            <a:r>
              <a:rPr lang="en-US" altLang="ja-JP" sz="1800" dirty="0">
                <a:latin typeface="UD Digi Kyokasho NK-B" panose="02020700000000000000" pitchFamily="18" charset="-128"/>
                <a:ea typeface="UD Digi Kyokasho NK-B" panose="02020700000000000000" pitchFamily="18" charset="-128"/>
              </a:rPr>
              <a:t>93</a:t>
            </a:r>
            <a:r>
              <a:rPr lang="ja-JP" altLang="en-US" sz="1800" dirty="0">
                <a:latin typeface="UD Digi Kyokasho NK-B" panose="02020700000000000000" pitchFamily="18" charset="-128"/>
                <a:ea typeface="UD Digi Kyokasho NK-B" panose="02020700000000000000" pitchFamily="18" charset="-128"/>
              </a:rPr>
              <a:t>日まで取得できます。そのほかに、１日または時間単位で取得できる介護休暇があります。あと、会社独自の制度で、失効した有給休暇を介護のために利用できる制度もありますよ。</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家族介護者：父親の認知症が進んでいて、自分自身、疲れてしまっているところもあり、少し長めの休暇を取って、介護に専念したいと思っています。介護休業制度を取得したいと思います。</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人事労務担当者：職場の上司に相談してみてください。話しにくいことがあれば、人事が間に入るなどしてサポートしますよ。</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家族介護者：ありがとうございます。まずは自分から上司に相談してみます。</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800"/>
              </a:lnSpc>
              <a:buNone/>
            </a:pPr>
            <a:br>
              <a:rPr lang="en-US" altLang="ja-JP" sz="1800" dirty="0">
                <a:latin typeface="UD Digi Kyokasho NK-B" panose="02020700000000000000" pitchFamily="18" charset="-128"/>
                <a:ea typeface="UD Digi Kyokasho NK-B" panose="02020700000000000000" pitchFamily="18" charset="-128"/>
              </a:rPr>
            </a:br>
            <a:endParaRPr lang="en-US" altLang="ja-JP" sz="1800" dirty="0">
              <a:latin typeface="UD Digi Kyokasho NK-B" panose="02020700000000000000" pitchFamily="18" charset="-128"/>
              <a:ea typeface="UD Digi Kyokasho NK-B" panose="02020700000000000000" pitchFamily="18" charset="-128"/>
            </a:endParaRPr>
          </a:p>
        </p:txBody>
      </p:sp>
      <p:sp>
        <p:nvSpPr>
          <p:cNvPr id="4" name="フッター プレースホルダー 4">
            <a:extLst>
              <a:ext uri="{FF2B5EF4-FFF2-40B4-BE49-F238E27FC236}">
                <a16:creationId xmlns:a16="http://schemas.microsoft.com/office/drawing/2014/main" id="{4EC988ED-4820-43F1-82DC-030F2AB333F0}"/>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14EA31A1-B61A-4806-9EBF-E384A692CB91}"/>
              </a:ext>
            </a:extLst>
          </p:cNvPr>
          <p:cNvSpPr>
            <a:spLocks noGrp="1"/>
          </p:cNvSpPr>
          <p:nvPr>
            <p:ph type="sldNum" sz="quarter" idx="12"/>
          </p:nvPr>
        </p:nvSpPr>
        <p:spPr/>
        <p:txBody>
          <a:bodyPr/>
          <a:lstStyle/>
          <a:p>
            <a:fld id="{FE796E2C-70C8-4284-8429-28CFC884DB28}" type="slidenum">
              <a:rPr lang="en-US" altLang="ja-JP" smtClean="0"/>
              <a:pPr/>
              <a:t>65</a:t>
            </a:fld>
            <a:endParaRPr lang="en-US" altLang="ja-JP"/>
          </a:p>
        </p:txBody>
      </p:sp>
    </p:spTree>
    <p:extLst>
      <p:ext uri="{BB962C8B-B14F-4D97-AF65-F5344CB8AC3E}">
        <p14:creationId xmlns:p14="http://schemas.microsoft.com/office/powerpoint/2010/main" val="424013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ja-JP" altLang="en-US" sz="3000" dirty="0">
                <a:latin typeface="UD Digi Kyokasho NK-B" panose="02020700000000000000" pitchFamily="18" charset="-128"/>
                <a:ea typeface="UD Digi Kyokasho NK-B" panose="02020700000000000000" pitchFamily="18" charset="-128"/>
              </a:rPr>
              <a:t>事例①：要介護者の認知症が進行</a:t>
            </a:r>
            <a:br>
              <a:rPr lang="en-US" altLang="ja-JP" sz="3000" dirty="0">
                <a:latin typeface="UD Digi Kyokasho NK-B" panose="02020700000000000000" pitchFamily="18" charset="-128"/>
                <a:ea typeface="UD Digi Kyokasho NK-B" panose="02020700000000000000" pitchFamily="18" charset="-128"/>
              </a:rPr>
            </a:br>
            <a:r>
              <a:rPr lang="ja-JP" altLang="en-US" sz="3000" dirty="0">
                <a:latin typeface="UD Digi Kyokasho NK-B" panose="02020700000000000000" pitchFamily="18" charset="-128"/>
                <a:ea typeface="UD Digi Kyokasho NK-B" panose="02020700000000000000" pitchFamily="18" charset="-128"/>
              </a:rPr>
              <a:t>　　　　　 　家族はフルタイムの管理職</a:t>
            </a:r>
            <a:endParaRPr lang="ja-JP" altLang="ja-JP" sz="3000" dirty="0"/>
          </a:p>
        </p:txBody>
      </p:sp>
      <p:sp>
        <p:nvSpPr>
          <p:cNvPr id="7171" name="Rectangle 3"/>
          <p:cNvSpPr>
            <a:spLocks noGrp="1" noChangeArrowheads="1"/>
          </p:cNvSpPr>
          <p:nvPr>
            <p:ph type="body" idx="1"/>
          </p:nvPr>
        </p:nvSpPr>
        <p:spPr>
          <a:xfrm>
            <a:off x="1073150" y="1268760"/>
            <a:ext cx="7715250" cy="5112915"/>
          </a:xfrm>
        </p:spPr>
        <p:txBody>
          <a:bodyPr/>
          <a:lstStyle/>
          <a:p>
            <a:pPr marL="87313" indent="-87313">
              <a:lnSpc>
                <a:spcPts val="2800"/>
              </a:lnSpc>
              <a:buNone/>
            </a:pPr>
            <a:r>
              <a:rPr lang="ja-JP" altLang="en-US" sz="2400" dirty="0">
                <a:solidFill>
                  <a:srgbClr val="FFC000"/>
                </a:solidFill>
                <a:latin typeface="UD Digi Kyokasho NK-B" panose="02020700000000000000" pitchFamily="18" charset="-128"/>
                <a:ea typeface="UD Digi Kyokasho NK-B" panose="02020700000000000000" pitchFamily="18" charset="-128"/>
              </a:rPr>
              <a:t>◆</a:t>
            </a:r>
            <a:r>
              <a:rPr lang="ja-JP" altLang="en-US" sz="2400" dirty="0">
                <a:solidFill>
                  <a:srgbClr val="006600"/>
                </a:solidFill>
                <a:latin typeface="UD Digi Kyokasho NK-B" panose="02020700000000000000" pitchFamily="18" charset="-128"/>
                <a:ea typeface="UD Digi Kyokasho NK-B" panose="02020700000000000000" pitchFamily="18" charset="-128"/>
              </a:rPr>
              <a:t>シナリオ　場面③：職場に介護休業の取得の相談</a:t>
            </a:r>
            <a:endParaRPr lang="en-US" altLang="ja-JP" sz="2400" dirty="0">
              <a:solidFill>
                <a:srgbClr val="006600"/>
              </a:solidFill>
              <a:latin typeface="UD Digi Kyokasho NK-B" panose="02020700000000000000" pitchFamily="18" charset="-128"/>
              <a:ea typeface="UD Digi Kyokasho NK-B" panose="02020700000000000000" pitchFamily="18" charset="-128"/>
            </a:endParaRPr>
          </a:p>
          <a:p>
            <a:pPr marL="1250950" indent="-1250950">
              <a:lnSpc>
                <a:spcPts val="28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家族介護者：父親の認知症が進んできて、少し介護に専念したいので、２か月ほど介護休業を取得したいと考えているのですが。</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800"/>
              </a:lnSpc>
              <a:spcBef>
                <a:spcPts val="400"/>
              </a:spcBef>
              <a:buNone/>
              <a:tabLst>
                <a:tab pos="1250950" algn="l"/>
                <a:tab pos="1617663" algn="l"/>
              </a:tabLst>
            </a:pPr>
            <a:r>
              <a:rPr lang="ja-JP" altLang="en-US" sz="1800" dirty="0">
                <a:latin typeface="UD Digi Kyokasho NK-B" panose="02020700000000000000" pitchFamily="18" charset="-128"/>
                <a:ea typeface="UD Digi Kyokasho NK-B" panose="02020700000000000000" pitchFamily="18" charset="-128"/>
              </a:rPr>
              <a:t>職場の上司：最近疲れているようで心配していました。そういうことだったのですね。職場のことは気にせず、介護休業を取得してください。</a:t>
            </a:r>
            <a:br>
              <a:rPr lang="en-US" altLang="ja-JP" sz="1800" dirty="0">
                <a:latin typeface="UD Digi Kyokasho NK-B" panose="02020700000000000000" pitchFamily="18" charset="-128"/>
                <a:ea typeface="UD Digi Kyokasho NK-B" panose="02020700000000000000" pitchFamily="18" charset="-128"/>
              </a:rPr>
            </a:br>
            <a:r>
              <a:rPr lang="ja-JP" altLang="en-US" sz="1800" dirty="0">
                <a:latin typeface="UD Digi Kyokasho NK-B" panose="02020700000000000000" pitchFamily="18" charset="-128"/>
                <a:ea typeface="UD Digi Kyokasho NK-B" panose="02020700000000000000" pitchFamily="18" charset="-128"/>
              </a:rPr>
              <a:t>仕事の引継ぎなどで困ることがあれば、相談してください。</a:t>
            </a:r>
            <a:br>
              <a:rPr lang="en-US" altLang="ja-JP" sz="1800" dirty="0">
                <a:latin typeface="UD Digi Kyokasho NK-B" panose="02020700000000000000" pitchFamily="18" charset="-128"/>
                <a:ea typeface="UD Digi Kyokasho NK-B" panose="02020700000000000000" pitchFamily="18" charset="-128"/>
              </a:rPr>
            </a:br>
            <a:r>
              <a:rPr lang="ja-JP" altLang="en-US" sz="1800" dirty="0">
                <a:latin typeface="UD Digi Kyokasho NK-B" panose="02020700000000000000" pitchFamily="18" charset="-128"/>
                <a:ea typeface="UD Digi Kyokasho NK-B" panose="02020700000000000000" pitchFamily="18" charset="-128"/>
              </a:rPr>
              <a:t>職場の人員体制も検討しておくので、心配しないでください。</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8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家族介護者：ありがとうございます。</a:t>
            </a:r>
            <a:endParaRPr lang="en-US" altLang="ja-JP" sz="1800" dirty="0">
              <a:latin typeface="UD Digi Kyokasho NK-B" panose="02020700000000000000" pitchFamily="18" charset="-128"/>
              <a:ea typeface="UD Digi Kyokasho NK-B" panose="02020700000000000000" pitchFamily="18" charset="-128"/>
            </a:endParaRPr>
          </a:p>
        </p:txBody>
      </p:sp>
      <p:sp>
        <p:nvSpPr>
          <p:cNvPr id="4" name="フッター プレースホルダー 4">
            <a:extLst>
              <a:ext uri="{FF2B5EF4-FFF2-40B4-BE49-F238E27FC236}">
                <a16:creationId xmlns:a16="http://schemas.microsoft.com/office/drawing/2014/main" id="{4EF52D4B-BD55-4725-9F98-1E53DDCB5BCF}"/>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9F727015-C9E2-45E0-8A11-8EB6E9AAB654}"/>
              </a:ext>
            </a:extLst>
          </p:cNvPr>
          <p:cNvSpPr>
            <a:spLocks noGrp="1"/>
          </p:cNvSpPr>
          <p:nvPr>
            <p:ph type="sldNum" sz="quarter" idx="12"/>
          </p:nvPr>
        </p:nvSpPr>
        <p:spPr/>
        <p:txBody>
          <a:bodyPr/>
          <a:lstStyle/>
          <a:p>
            <a:fld id="{FE796E2C-70C8-4284-8429-28CFC884DB28}" type="slidenum">
              <a:rPr lang="en-US" altLang="ja-JP" smtClean="0"/>
              <a:pPr/>
              <a:t>66</a:t>
            </a:fld>
            <a:endParaRPr lang="en-US" altLang="ja-JP"/>
          </a:p>
        </p:txBody>
      </p:sp>
    </p:spTree>
    <p:extLst>
      <p:ext uri="{BB962C8B-B14F-4D97-AF65-F5344CB8AC3E}">
        <p14:creationId xmlns:p14="http://schemas.microsoft.com/office/powerpoint/2010/main" val="2355992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ja-JP" altLang="en-US" sz="3000" dirty="0">
                <a:latin typeface="UD Digi Kyokasho NK-B" panose="02020700000000000000" pitchFamily="18" charset="-128"/>
                <a:ea typeface="UD Digi Kyokasho NK-B" panose="02020700000000000000" pitchFamily="18" charset="-128"/>
              </a:rPr>
              <a:t>事例①：要介護者の認知症が進行</a:t>
            </a:r>
            <a:br>
              <a:rPr lang="en-US" altLang="ja-JP" sz="3000" dirty="0">
                <a:latin typeface="UD Digi Kyokasho NK-B" panose="02020700000000000000" pitchFamily="18" charset="-128"/>
                <a:ea typeface="UD Digi Kyokasho NK-B" panose="02020700000000000000" pitchFamily="18" charset="-128"/>
              </a:rPr>
            </a:br>
            <a:r>
              <a:rPr lang="ja-JP" altLang="en-US" sz="3000" dirty="0">
                <a:latin typeface="UD Digi Kyokasho NK-B" panose="02020700000000000000" pitchFamily="18" charset="-128"/>
                <a:ea typeface="UD Digi Kyokasho NK-B" panose="02020700000000000000" pitchFamily="18" charset="-128"/>
              </a:rPr>
              <a:t>　　　　　 　家族はフルタイムの管理職</a:t>
            </a:r>
            <a:endParaRPr lang="ja-JP" altLang="ja-JP" sz="3000" dirty="0"/>
          </a:p>
        </p:txBody>
      </p:sp>
      <p:sp>
        <p:nvSpPr>
          <p:cNvPr id="7171" name="Rectangle 3"/>
          <p:cNvSpPr>
            <a:spLocks noGrp="1" noChangeArrowheads="1"/>
          </p:cNvSpPr>
          <p:nvPr>
            <p:ph type="body" idx="1"/>
          </p:nvPr>
        </p:nvSpPr>
        <p:spPr>
          <a:xfrm>
            <a:off x="971600" y="1158007"/>
            <a:ext cx="7819330" cy="5439345"/>
          </a:xfrm>
        </p:spPr>
        <p:txBody>
          <a:bodyPr/>
          <a:lstStyle/>
          <a:p>
            <a:pPr marL="87313" indent="-87313">
              <a:lnSpc>
                <a:spcPts val="2800"/>
              </a:lnSpc>
              <a:buNone/>
            </a:pPr>
            <a:r>
              <a:rPr lang="ja-JP" altLang="en-US" sz="2400" dirty="0">
                <a:solidFill>
                  <a:srgbClr val="FFC000"/>
                </a:solidFill>
                <a:latin typeface="UD Digi Kyokasho NK-B" panose="02020700000000000000" pitchFamily="18" charset="-128"/>
                <a:ea typeface="UD Digi Kyokasho NK-B" panose="02020700000000000000" pitchFamily="18" charset="-128"/>
              </a:rPr>
              <a:t>◆</a:t>
            </a:r>
            <a:r>
              <a:rPr lang="ja-JP" altLang="en-US" sz="2400" dirty="0">
                <a:solidFill>
                  <a:srgbClr val="006600"/>
                </a:solidFill>
                <a:latin typeface="UD Digi Kyokasho NK-B" panose="02020700000000000000" pitchFamily="18" charset="-128"/>
                <a:ea typeface="UD Digi Kyokasho NK-B" panose="02020700000000000000" pitchFamily="18" charset="-128"/>
              </a:rPr>
              <a:t>シナリオ　場面④：ケアマネジャーによる訪問時</a:t>
            </a:r>
            <a:endParaRPr lang="en-US" altLang="ja-JP" sz="2400" dirty="0">
              <a:solidFill>
                <a:srgbClr val="006600"/>
              </a:solidFill>
              <a:latin typeface="UD Digi Kyokasho NK-B" panose="02020700000000000000" pitchFamily="18" charset="-128"/>
              <a:ea typeface="UD Digi Kyokasho NK-B" panose="02020700000000000000" pitchFamily="18" charset="-128"/>
            </a:endParaRPr>
          </a:p>
          <a:p>
            <a:pPr marL="0" indent="0">
              <a:lnSpc>
                <a:spcPts val="2500"/>
              </a:lnSpc>
              <a:spcBef>
                <a:spcPts val="400"/>
              </a:spcBef>
              <a:buNone/>
            </a:pPr>
            <a:r>
              <a:rPr lang="ja-JP" altLang="en-US" sz="1800" dirty="0">
                <a:latin typeface="UD Digi Kyokasho NK-B" panose="02020700000000000000" pitchFamily="18" charset="-128"/>
                <a:ea typeface="UD Digi Kyokasho NK-B" panose="02020700000000000000" pitchFamily="18" charset="-128"/>
              </a:rPr>
              <a:t>２週間ほど前にモニタリングで訪問したところだが、職場復帰の日が間近となったので、近くに行く用事もあり、様子を見に寄ることにした。すると、この前に訪問した時とだいぶ異なり、家族介護者は疲労困憊している様子 。</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400"/>
              </a:lnSpc>
              <a:spcBef>
                <a:spcPts val="0"/>
              </a:spcBef>
              <a:buNone/>
            </a:pPr>
            <a:r>
              <a:rPr lang="en-US" altLang="ja-JP" sz="1800" dirty="0">
                <a:latin typeface="UD Digi Kyokasho NK-B" panose="02020700000000000000" pitchFamily="18" charset="-128"/>
                <a:ea typeface="UD Digi Kyokasho NK-B" panose="02020700000000000000" pitchFamily="18" charset="-128"/>
              </a:rPr>
              <a:t>---------------</a:t>
            </a:r>
          </a:p>
          <a:p>
            <a:pPr marL="1250950" indent="-1250950">
              <a:lnSpc>
                <a:spcPts val="2400"/>
              </a:lnSpc>
              <a:spcBef>
                <a:spcPts val="0"/>
              </a:spcBef>
              <a:buNone/>
            </a:pPr>
            <a:r>
              <a:rPr lang="ja-JP" altLang="en-US" sz="1800" dirty="0">
                <a:latin typeface="UD Digi Kyokasho NK-B" panose="02020700000000000000" pitchFamily="18" charset="-128"/>
                <a:ea typeface="UD Digi Kyokasho NK-B" panose="02020700000000000000" pitchFamily="18" charset="-128"/>
              </a:rPr>
              <a:t>ケアマネジャー：とても疲れているようですが、大丈夫ですか。もうすぐ介護休業も終わりですね。職場復帰に向けて、サービスの見直しが必要でしょうか。</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400"/>
              </a:lnSpc>
              <a:spcBef>
                <a:spcPts val="400"/>
              </a:spcBef>
              <a:buNone/>
              <a:tabLst>
                <a:tab pos="1250950" algn="l"/>
                <a:tab pos="1617663" algn="l"/>
              </a:tabLst>
            </a:pPr>
            <a:r>
              <a:rPr lang="ja-JP" altLang="en-US" sz="1800" dirty="0">
                <a:latin typeface="UD Digi Kyokasho NK-B" panose="02020700000000000000" pitchFamily="18" charset="-128"/>
                <a:ea typeface="UD Digi Kyokasho NK-B" panose="02020700000000000000" pitchFamily="18" charset="-128"/>
              </a:rPr>
              <a:t>家族介護者：毎日毎日、認知症の父親と二人きりで、本当に疲れました。認知症はますますひどくなり、最近は自分のことを認識してもらえません。暴言、徘徊、あと排せつ物の始末は苦痛です。このような状態なので、仕事どころではないような気持ちです。サービスはとりあえず、このままでよいです。</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400"/>
              </a:lnSpc>
              <a:spcBef>
                <a:spcPts val="400"/>
              </a:spcBef>
              <a:buNone/>
              <a:tabLst>
                <a:tab pos="1250950" algn="l"/>
                <a:tab pos="1617663" algn="l"/>
              </a:tabLst>
            </a:pPr>
            <a:r>
              <a:rPr lang="ja-JP" altLang="en-US" sz="1800" dirty="0">
                <a:latin typeface="UD Digi Kyokasho NK-B" panose="02020700000000000000" pitchFamily="18" charset="-128"/>
                <a:ea typeface="UD Digi Kyokasho NK-B" panose="02020700000000000000" pitchFamily="18" charset="-128"/>
              </a:rPr>
              <a:t>ケアマネジャー：お父様については、わかりました。短期入所など、あなたご自身の身体を休めるサービスを入れた方がよいですね。</a:t>
            </a:r>
            <a:endParaRPr lang="en-US" altLang="ja-JP" sz="1800" dirty="0">
              <a:latin typeface="UD Digi Kyokasho NK-B" panose="02020700000000000000" pitchFamily="18" charset="-128"/>
              <a:ea typeface="UD Digi Kyokasho NK-B" panose="02020700000000000000" pitchFamily="18" charset="-128"/>
            </a:endParaRPr>
          </a:p>
          <a:p>
            <a:pPr marL="1250950" indent="-1250950">
              <a:spcBef>
                <a:spcPts val="0"/>
              </a:spcBef>
              <a:buNone/>
            </a:pPr>
            <a:r>
              <a:rPr lang="en-US" altLang="ja-JP" sz="1800" dirty="0">
                <a:latin typeface="UD Digi Kyokasho NK-B" panose="02020700000000000000" pitchFamily="18" charset="-128"/>
                <a:ea typeface="UD Digi Kyokasho NK-B" panose="02020700000000000000" pitchFamily="18" charset="-128"/>
              </a:rPr>
              <a:t>---------------</a:t>
            </a:r>
          </a:p>
          <a:p>
            <a:pPr marL="1250950" indent="-1250950">
              <a:spcBef>
                <a:spcPts val="0"/>
              </a:spcBef>
              <a:buNone/>
            </a:pPr>
            <a:r>
              <a:rPr lang="en-US" altLang="ja-JP" sz="1800" dirty="0">
                <a:solidFill>
                  <a:srgbClr val="FF0000"/>
                </a:solidFill>
                <a:latin typeface="UD Digi Kyokasho NK-B" panose="02020700000000000000" pitchFamily="18" charset="-128"/>
                <a:ea typeface="UD Digi Kyokasho NK-B" panose="02020700000000000000" pitchFamily="18" charset="-128"/>
              </a:rPr>
              <a:t>※</a:t>
            </a:r>
            <a:r>
              <a:rPr lang="ja-JP" altLang="en-US" sz="1800" dirty="0">
                <a:solidFill>
                  <a:srgbClr val="FF0000"/>
                </a:solidFill>
                <a:latin typeface="UD Digi Kyokasho NK-B" panose="02020700000000000000" pitchFamily="18" charset="-128"/>
                <a:ea typeface="UD Digi Kyokasho NK-B" panose="02020700000000000000" pitchFamily="18" charset="-128"/>
              </a:rPr>
              <a:t>その後、ケアマネジャーにも誰にも相談なく、家族介護者は離職してしまった。</a:t>
            </a:r>
            <a:endParaRPr lang="en-US" altLang="ja-JP" sz="1800" dirty="0">
              <a:solidFill>
                <a:srgbClr val="FF0000"/>
              </a:solidFill>
              <a:latin typeface="UD Digi Kyokasho NK-B" panose="02020700000000000000" pitchFamily="18" charset="-128"/>
              <a:ea typeface="UD Digi Kyokasho NK-B" panose="02020700000000000000" pitchFamily="18" charset="-128"/>
            </a:endParaRPr>
          </a:p>
          <a:p>
            <a:pPr marL="1250950" indent="-1250950">
              <a:lnSpc>
                <a:spcPts val="2800"/>
              </a:lnSpc>
              <a:buNone/>
            </a:pPr>
            <a:br>
              <a:rPr lang="en-US" altLang="ja-JP" sz="1800" dirty="0">
                <a:solidFill>
                  <a:srgbClr val="FF0000"/>
                </a:solidFill>
                <a:latin typeface="UD Digi Kyokasho NK-B" panose="02020700000000000000" pitchFamily="18" charset="-128"/>
                <a:ea typeface="UD Digi Kyokasho NK-B" panose="02020700000000000000" pitchFamily="18" charset="-128"/>
              </a:rPr>
            </a:br>
            <a:endParaRPr lang="en-US" altLang="ja-JP" sz="1800" dirty="0">
              <a:solidFill>
                <a:srgbClr val="FF0000"/>
              </a:solidFill>
              <a:latin typeface="UD Digi Kyokasho NK-B" panose="02020700000000000000" pitchFamily="18" charset="-128"/>
              <a:ea typeface="UD Digi Kyokasho NK-B" panose="02020700000000000000" pitchFamily="18" charset="-128"/>
            </a:endParaRPr>
          </a:p>
        </p:txBody>
      </p:sp>
      <p:sp>
        <p:nvSpPr>
          <p:cNvPr id="4" name="フッター プレースホルダー 4">
            <a:extLst>
              <a:ext uri="{FF2B5EF4-FFF2-40B4-BE49-F238E27FC236}">
                <a16:creationId xmlns:a16="http://schemas.microsoft.com/office/drawing/2014/main" id="{8DB06B76-4EA1-4FFE-B140-8B6883B4FCE7}"/>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D78E1500-4C52-4A71-A42C-CBDA2D25B1AF}"/>
              </a:ext>
            </a:extLst>
          </p:cNvPr>
          <p:cNvSpPr>
            <a:spLocks noGrp="1"/>
          </p:cNvSpPr>
          <p:nvPr>
            <p:ph type="sldNum" sz="quarter" idx="12"/>
          </p:nvPr>
        </p:nvSpPr>
        <p:spPr/>
        <p:txBody>
          <a:bodyPr/>
          <a:lstStyle/>
          <a:p>
            <a:fld id="{FE796E2C-70C8-4284-8429-28CFC884DB28}" type="slidenum">
              <a:rPr lang="en-US" altLang="ja-JP" smtClean="0"/>
              <a:pPr/>
              <a:t>67</a:t>
            </a:fld>
            <a:endParaRPr lang="en-US" altLang="ja-JP"/>
          </a:p>
        </p:txBody>
      </p:sp>
    </p:spTree>
    <p:extLst>
      <p:ext uri="{BB962C8B-B14F-4D97-AF65-F5344CB8AC3E}">
        <p14:creationId xmlns:p14="http://schemas.microsoft.com/office/powerpoint/2010/main" val="2904934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ja-JP" altLang="en-US" sz="3000" dirty="0">
                <a:latin typeface="UD Digi Kyokasho NK-B" panose="02020700000000000000" pitchFamily="18" charset="-128"/>
                <a:ea typeface="UD Digi Kyokasho NK-B" panose="02020700000000000000" pitchFamily="18" charset="-128"/>
              </a:rPr>
              <a:t>事例①：要介護者の認知症が進行</a:t>
            </a:r>
            <a:br>
              <a:rPr lang="en-US" altLang="ja-JP" sz="3000" dirty="0">
                <a:latin typeface="UD Digi Kyokasho NK-B" panose="02020700000000000000" pitchFamily="18" charset="-128"/>
                <a:ea typeface="UD Digi Kyokasho NK-B" panose="02020700000000000000" pitchFamily="18" charset="-128"/>
              </a:rPr>
            </a:br>
            <a:r>
              <a:rPr lang="ja-JP" altLang="en-US" sz="3000" dirty="0">
                <a:latin typeface="UD Digi Kyokasho NK-B" panose="02020700000000000000" pitchFamily="18" charset="-128"/>
                <a:ea typeface="UD Digi Kyokasho NK-B" panose="02020700000000000000" pitchFamily="18" charset="-128"/>
              </a:rPr>
              <a:t>　　　　　 　家族はフルタイムの管理職</a:t>
            </a:r>
            <a:endParaRPr lang="ja-JP" altLang="ja-JP" sz="3000" dirty="0"/>
          </a:p>
        </p:txBody>
      </p:sp>
      <p:sp>
        <p:nvSpPr>
          <p:cNvPr id="4" name="フッター プレースホルダー 4">
            <a:extLst>
              <a:ext uri="{FF2B5EF4-FFF2-40B4-BE49-F238E27FC236}">
                <a16:creationId xmlns:a16="http://schemas.microsoft.com/office/drawing/2014/main" id="{A65EA2AE-62FF-429E-B59B-707F579692BF}"/>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6" name="Rectangle 3">
            <a:extLst>
              <a:ext uri="{FF2B5EF4-FFF2-40B4-BE49-F238E27FC236}">
                <a16:creationId xmlns:a16="http://schemas.microsoft.com/office/drawing/2014/main" id="{9AA11757-894D-4F4D-A27E-708668392846}"/>
              </a:ext>
            </a:extLst>
          </p:cNvPr>
          <p:cNvSpPr txBox="1">
            <a:spLocks noChangeArrowheads="1"/>
          </p:cNvSpPr>
          <p:nvPr/>
        </p:nvSpPr>
        <p:spPr bwMode="auto">
          <a:xfrm>
            <a:off x="1073150" y="1268760"/>
            <a:ext cx="7715250" cy="511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87313" indent="-87313">
              <a:lnSpc>
                <a:spcPts val="4000"/>
              </a:lnSpc>
              <a:buFontTx/>
              <a:buNone/>
            </a:pPr>
            <a:r>
              <a:rPr lang="ja-JP" altLang="en-US" kern="0" dirty="0">
                <a:solidFill>
                  <a:srgbClr val="FFC000"/>
                </a:solidFill>
                <a:latin typeface="UD Digi Kyokasho NK-B" panose="02020700000000000000" pitchFamily="18" charset="-128"/>
                <a:ea typeface="UD Digi Kyokasho NK-B" panose="02020700000000000000" pitchFamily="18" charset="-128"/>
              </a:rPr>
              <a:t>◆</a:t>
            </a:r>
            <a:r>
              <a:rPr lang="ja-JP" altLang="en-US" kern="0" dirty="0">
                <a:latin typeface="UD Digi Kyokasho NK-B" panose="02020700000000000000" pitchFamily="18" charset="-128"/>
                <a:ea typeface="UD Digi Kyokasho NK-B" panose="02020700000000000000" pitchFamily="18" charset="-128"/>
              </a:rPr>
              <a:t>ワークの実施</a:t>
            </a:r>
            <a:br>
              <a:rPr lang="en-US" altLang="ja-JP" kern="0" dirty="0">
                <a:latin typeface="UD Digi Kyokasho NK-B" panose="02020700000000000000" pitchFamily="18" charset="-128"/>
                <a:ea typeface="UD Digi Kyokasho NK-B" panose="02020700000000000000" pitchFamily="18" charset="-128"/>
              </a:rPr>
            </a:br>
            <a:r>
              <a:rPr lang="ja-JP" altLang="en-US" kern="0" dirty="0">
                <a:latin typeface="UD Digi Kyokasho NK-B" panose="02020700000000000000" pitchFamily="18" charset="-128"/>
                <a:ea typeface="UD Digi Kyokasho NK-B" panose="02020700000000000000" pitchFamily="18" charset="-128"/>
              </a:rPr>
              <a:t>　ケアマネジャーの対応課題と対応方法について考える</a:t>
            </a:r>
            <a:endParaRPr lang="en-US" altLang="ja-JP"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ja-JP" altLang="en-US" sz="2600" kern="0" dirty="0">
                <a:latin typeface="UD Digi Kyokasho NK-B" panose="02020700000000000000" pitchFamily="18" charset="-128"/>
                <a:ea typeface="UD Digi Kyokasho NK-B" panose="02020700000000000000" pitchFamily="18" charset="-128"/>
              </a:rPr>
              <a:t>＜個人ワーク：ワークシートへの書き出し＞　５分</a:t>
            </a:r>
            <a:endParaRPr lang="en-US" altLang="ja-JP" sz="2600"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ja-JP" altLang="en-US" sz="2600" kern="0" dirty="0">
                <a:latin typeface="UD Digi Kyokasho NK-B" panose="02020700000000000000" pitchFamily="18" charset="-128"/>
                <a:ea typeface="UD Digi Kyokasho NK-B" panose="02020700000000000000" pitchFamily="18" charset="-128"/>
              </a:rPr>
              <a:t>〇ケアマネジャーの対応について、「就労している家族を支援する」という観点から、良かった点、課題点をあげ、そのように感じた理由を書き出しましょう。</a:t>
            </a:r>
            <a:endParaRPr lang="en-US" altLang="ja-JP" sz="2600"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ja-JP" altLang="en-US" sz="2600" kern="0" dirty="0">
                <a:latin typeface="UD Digi Kyokasho NK-B" panose="02020700000000000000" pitchFamily="18" charset="-128"/>
                <a:ea typeface="UD Digi Kyokasho NK-B" panose="02020700000000000000" pitchFamily="18" charset="-128"/>
              </a:rPr>
              <a:t>〇課題点については、どのような対応を行えばよかったかについても書き出しましょう。</a:t>
            </a:r>
            <a:endParaRPr lang="en-US" altLang="ja-JP" sz="2600" kern="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1B2AB078-906E-4631-8F6B-231F094F8F05}"/>
              </a:ext>
            </a:extLst>
          </p:cNvPr>
          <p:cNvSpPr>
            <a:spLocks noGrp="1"/>
          </p:cNvSpPr>
          <p:nvPr>
            <p:ph type="sldNum" sz="quarter" idx="12"/>
          </p:nvPr>
        </p:nvSpPr>
        <p:spPr/>
        <p:txBody>
          <a:bodyPr/>
          <a:lstStyle/>
          <a:p>
            <a:fld id="{FE796E2C-70C8-4284-8429-28CFC884DB28}" type="slidenum">
              <a:rPr lang="en-US" altLang="ja-JP" smtClean="0"/>
              <a:pPr/>
              <a:t>68</a:t>
            </a:fld>
            <a:endParaRPr lang="en-US" altLang="ja-JP"/>
          </a:p>
        </p:txBody>
      </p:sp>
    </p:spTree>
    <p:extLst>
      <p:ext uri="{BB962C8B-B14F-4D97-AF65-F5344CB8AC3E}">
        <p14:creationId xmlns:p14="http://schemas.microsoft.com/office/powerpoint/2010/main" val="40772020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ja-JP" altLang="en-US" sz="3000" dirty="0">
                <a:latin typeface="UD Digi Kyokasho NK-B" panose="02020700000000000000" pitchFamily="18" charset="-128"/>
                <a:ea typeface="UD Digi Kyokasho NK-B" panose="02020700000000000000" pitchFamily="18" charset="-128"/>
              </a:rPr>
              <a:t>事例①：要介護者の認知症が進行</a:t>
            </a:r>
            <a:br>
              <a:rPr lang="en-US" altLang="ja-JP" sz="3000" dirty="0">
                <a:latin typeface="UD Digi Kyokasho NK-B" panose="02020700000000000000" pitchFamily="18" charset="-128"/>
                <a:ea typeface="UD Digi Kyokasho NK-B" panose="02020700000000000000" pitchFamily="18" charset="-128"/>
              </a:rPr>
            </a:br>
            <a:r>
              <a:rPr lang="ja-JP" altLang="en-US" sz="3000" dirty="0">
                <a:latin typeface="UD Digi Kyokasho NK-B" panose="02020700000000000000" pitchFamily="18" charset="-128"/>
                <a:ea typeface="UD Digi Kyokasho NK-B" panose="02020700000000000000" pitchFamily="18" charset="-128"/>
              </a:rPr>
              <a:t>　　　　　 　家族はフルタイムの管理職</a:t>
            </a:r>
            <a:endParaRPr lang="ja-JP" altLang="ja-JP" sz="3000" dirty="0"/>
          </a:p>
        </p:txBody>
      </p:sp>
      <p:sp>
        <p:nvSpPr>
          <p:cNvPr id="4" name="フッター プレースホルダー 4">
            <a:extLst>
              <a:ext uri="{FF2B5EF4-FFF2-40B4-BE49-F238E27FC236}">
                <a16:creationId xmlns:a16="http://schemas.microsoft.com/office/drawing/2014/main" id="{A65EA2AE-62FF-429E-B59B-707F579692BF}"/>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6" name="Rectangle 3">
            <a:extLst>
              <a:ext uri="{FF2B5EF4-FFF2-40B4-BE49-F238E27FC236}">
                <a16:creationId xmlns:a16="http://schemas.microsoft.com/office/drawing/2014/main" id="{9AA11757-894D-4F4D-A27E-708668392846}"/>
              </a:ext>
            </a:extLst>
          </p:cNvPr>
          <p:cNvSpPr txBox="1">
            <a:spLocks noChangeArrowheads="1"/>
          </p:cNvSpPr>
          <p:nvPr/>
        </p:nvSpPr>
        <p:spPr bwMode="auto">
          <a:xfrm>
            <a:off x="1073150" y="1268760"/>
            <a:ext cx="7715250" cy="511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87313" indent="-87313">
              <a:lnSpc>
                <a:spcPts val="4000"/>
              </a:lnSpc>
              <a:buFontTx/>
              <a:buNone/>
            </a:pPr>
            <a:r>
              <a:rPr lang="ja-JP" altLang="en-US" kern="0" dirty="0">
                <a:solidFill>
                  <a:srgbClr val="FFC000"/>
                </a:solidFill>
                <a:latin typeface="UD Digi Kyokasho NK-B" panose="02020700000000000000" pitchFamily="18" charset="-128"/>
                <a:ea typeface="UD Digi Kyokasho NK-B" panose="02020700000000000000" pitchFamily="18" charset="-128"/>
              </a:rPr>
              <a:t>◆</a:t>
            </a:r>
            <a:r>
              <a:rPr lang="ja-JP" altLang="en-US" kern="0" dirty="0">
                <a:latin typeface="UD Digi Kyokasho NK-B" panose="02020700000000000000" pitchFamily="18" charset="-128"/>
                <a:ea typeface="UD Digi Kyokasho NK-B" panose="02020700000000000000" pitchFamily="18" charset="-128"/>
              </a:rPr>
              <a:t>ワークの実施</a:t>
            </a:r>
            <a:br>
              <a:rPr lang="en-US" altLang="ja-JP" kern="0" dirty="0">
                <a:latin typeface="UD Digi Kyokasho NK-B" panose="02020700000000000000" pitchFamily="18" charset="-128"/>
                <a:ea typeface="UD Digi Kyokasho NK-B" panose="02020700000000000000" pitchFamily="18" charset="-128"/>
              </a:rPr>
            </a:br>
            <a:r>
              <a:rPr lang="ja-JP" altLang="en-US" kern="0" dirty="0">
                <a:latin typeface="UD Digi Kyokasho NK-B" panose="02020700000000000000" pitchFamily="18" charset="-128"/>
                <a:ea typeface="UD Digi Kyokasho NK-B" panose="02020700000000000000" pitchFamily="18" charset="-128"/>
              </a:rPr>
              <a:t>　ケアマネジャーの対応課題と対応方法について考える</a:t>
            </a:r>
            <a:endParaRPr lang="en-US" altLang="ja-JP"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ja-JP" altLang="en-US" sz="2600" kern="0" dirty="0">
                <a:latin typeface="UD Digi Kyokasho NK-B" panose="02020700000000000000" pitchFamily="18" charset="-128"/>
                <a:ea typeface="UD Digi Kyokasho NK-B" panose="02020700000000000000" pitchFamily="18" charset="-128"/>
              </a:rPr>
              <a:t>＜グループワーク＞　</a:t>
            </a:r>
            <a:r>
              <a:rPr lang="en-US" altLang="ja-JP" sz="2600" kern="0" dirty="0">
                <a:latin typeface="UD Digi Kyokasho NK-B" panose="02020700000000000000" pitchFamily="18" charset="-128"/>
                <a:ea typeface="UD Digi Kyokasho NK-B" panose="02020700000000000000" pitchFamily="18" charset="-128"/>
              </a:rPr>
              <a:t>25</a:t>
            </a:r>
            <a:r>
              <a:rPr lang="ja-JP" altLang="en-US" sz="2600" kern="0" dirty="0">
                <a:latin typeface="UD Digi Kyokasho NK-B" panose="02020700000000000000" pitchFamily="18" charset="-128"/>
                <a:ea typeface="UD Digi Kyokasho NK-B" panose="02020700000000000000" pitchFamily="18" charset="-128"/>
              </a:rPr>
              <a:t>分</a:t>
            </a:r>
            <a:endParaRPr lang="en-US" altLang="ja-JP" sz="2600"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ja-JP" altLang="en-US" sz="2600" kern="0" dirty="0">
                <a:latin typeface="UD Digi Kyokasho NK-B" panose="02020700000000000000" pitchFamily="18" charset="-128"/>
                <a:ea typeface="UD Digi Kyokasho NK-B" panose="02020700000000000000" pitchFamily="18" charset="-128"/>
              </a:rPr>
              <a:t>〇書き出した内容を順番に発表してください</a:t>
            </a:r>
            <a:endParaRPr lang="en-US" altLang="ja-JP" sz="2600"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ja-JP" altLang="en-US" sz="2600" kern="0" dirty="0">
                <a:latin typeface="UD Digi Kyokasho NK-B" panose="02020700000000000000" pitchFamily="18" charset="-128"/>
                <a:ea typeface="UD Digi Kyokasho NK-B" panose="02020700000000000000" pitchFamily="18" charset="-128"/>
              </a:rPr>
              <a:t>〇発表内容を基に、ケアマネジャーの対応課題や「就労している家族を支援する」という観点から、どのような対応を行えばよかったのか、話し合いましょう。</a:t>
            </a:r>
            <a:br>
              <a:rPr lang="en-US" altLang="ja-JP" sz="2600" kern="0" dirty="0">
                <a:latin typeface="UD Digi Kyokasho NK-B" panose="02020700000000000000" pitchFamily="18" charset="-128"/>
                <a:ea typeface="UD Digi Kyokasho NK-B" panose="02020700000000000000" pitchFamily="18" charset="-128"/>
              </a:rPr>
            </a:br>
            <a:endParaRPr lang="en-US" altLang="ja-JP" sz="2600" kern="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1B2AB078-906E-4631-8F6B-231F094F8F05}"/>
              </a:ext>
            </a:extLst>
          </p:cNvPr>
          <p:cNvSpPr>
            <a:spLocks noGrp="1"/>
          </p:cNvSpPr>
          <p:nvPr>
            <p:ph type="sldNum" sz="quarter" idx="12"/>
          </p:nvPr>
        </p:nvSpPr>
        <p:spPr/>
        <p:txBody>
          <a:bodyPr/>
          <a:lstStyle/>
          <a:p>
            <a:fld id="{FE796E2C-70C8-4284-8429-28CFC884DB28}" type="slidenum">
              <a:rPr lang="en-US" altLang="ja-JP" smtClean="0"/>
              <a:pPr/>
              <a:t>69</a:t>
            </a:fld>
            <a:endParaRPr lang="en-US" altLang="ja-JP"/>
          </a:p>
        </p:txBody>
      </p:sp>
    </p:spTree>
    <p:extLst>
      <p:ext uri="{BB962C8B-B14F-4D97-AF65-F5344CB8AC3E}">
        <p14:creationId xmlns:p14="http://schemas.microsoft.com/office/powerpoint/2010/main" val="208011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1-2.</a:t>
            </a:r>
            <a:r>
              <a:rPr lang="ja-JP" altLang="en-US" sz="2800" dirty="0">
                <a:latin typeface="UD Digi Kyokasho NK-B" panose="02020700000000000000" pitchFamily="18" charset="-128"/>
                <a:ea typeface="UD Digi Kyokasho NK-B" panose="02020700000000000000" pitchFamily="18" charset="-128"/>
              </a:rPr>
              <a:t>両立支援施策・制度の認知・理解度</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1073150" y="1268414"/>
            <a:ext cx="7715250" cy="950378"/>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介護休業制度等の両立支援制度の内容を知っている割合は、正規労働者でも３～４割程度。</a:t>
            </a:r>
            <a:endParaRPr lang="en-US" altLang="ja-JP" sz="2800" dirty="0">
              <a:latin typeface="UD Digi Kyokasho NK-B" panose="02020700000000000000" pitchFamily="18" charset="-128"/>
              <a:ea typeface="UD Digi Kyokasho NK-B" panose="02020700000000000000" pitchFamily="18" charset="-128"/>
            </a:endParaRPr>
          </a:p>
        </p:txBody>
      </p:sp>
      <p:sp>
        <p:nvSpPr>
          <p:cNvPr id="6" name="テキスト ボックス 5">
            <a:extLst>
              <a:ext uri="{FF2B5EF4-FFF2-40B4-BE49-F238E27FC236}">
                <a16:creationId xmlns:a16="http://schemas.microsoft.com/office/drawing/2014/main" id="{8B11A0B0-655D-4A09-8D58-A57AB0632E9A}"/>
              </a:ext>
            </a:extLst>
          </p:cNvPr>
          <p:cNvSpPr txBox="1"/>
          <p:nvPr/>
        </p:nvSpPr>
        <p:spPr>
          <a:xfrm>
            <a:off x="1008286" y="6265426"/>
            <a:ext cx="8035900" cy="415498"/>
          </a:xfrm>
          <a:prstGeom prst="rect">
            <a:avLst/>
          </a:prstGeom>
          <a:noFill/>
        </p:spPr>
        <p:txBody>
          <a:bodyPr wrap="square" rtlCol="0">
            <a:spAutoFit/>
          </a:bodyPr>
          <a:lstStyle/>
          <a:p>
            <a:r>
              <a:rPr kumimoji="1" lang="ja-JP" altLang="en-US" sz="1050" dirty="0"/>
              <a:t>（</a:t>
            </a:r>
            <a:r>
              <a:rPr lang="ja-JP" altLang="en-US" sz="1050" dirty="0"/>
              <a:t>出所）</a:t>
            </a:r>
            <a:r>
              <a:rPr lang="ja-JP" altLang="ja-JP" sz="1050" dirty="0"/>
              <a:t>三菱</a:t>
            </a:r>
            <a:r>
              <a:rPr lang="en-US" altLang="ja-JP" sz="1050" dirty="0"/>
              <a:t>UFJ</a:t>
            </a:r>
            <a:r>
              <a:rPr lang="ja-JP" altLang="en-US" sz="1050" dirty="0"/>
              <a:t>リサーチ＆コンサルティング</a:t>
            </a:r>
            <a:r>
              <a:rPr lang="ja-JP" altLang="ja-JP" sz="1050" dirty="0"/>
              <a:t>「仕事と介護の両立</a:t>
            </a:r>
            <a:r>
              <a:rPr lang="ja-JP" altLang="en-US" sz="1050" dirty="0"/>
              <a:t>等</a:t>
            </a:r>
            <a:r>
              <a:rPr lang="ja-JP" altLang="ja-JP" sz="1050" dirty="0"/>
              <a:t>に関する</a:t>
            </a:r>
            <a:r>
              <a:rPr lang="ja-JP" altLang="en-US" sz="1050" dirty="0"/>
              <a:t>実態把握のための調査研究事業</a:t>
            </a:r>
            <a:r>
              <a:rPr lang="ja-JP" altLang="ja-JP" sz="1050" dirty="0"/>
              <a:t>」（厚生労働省委託事業）</a:t>
            </a:r>
            <a:br>
              <a:rPr lang="en-US" altLang="ja-JP" sz="1050" dirty="0"/>
            </a:br>
            <a:r>
              <a:rPr lang="ja-JP" altLang="en-US" sz="1050" dirty="0"/>
              <a:t>　　　　　令和４年３月より作成</a:t>
            </a:r>
            <a:endParaRPr kumimoji="1" lang="ja-JP" altLang="en-US" sz="1050" dirty="0"/>
          </a:p>
        </p:txBody>
      </p:sp>
      <p:sp>
        <p:nvSpPr>
          <p:cNvPr id="3" name="正方形/長方形 2">
            <a:extLst>
              <a:ext uri="{FF2B5EF4-FFF2-40B4-BE49-F238E27FC236}">
                <a16:creationId xmlns:a16="http://schemas.microsoft.com/office/drawing/2014/main" id="{0AFD3BC1-B450-45C1-A777-6349B2E45061}"/>
              </a:ext>
            </a:extLst>
          </p:cNvPr>
          <p:cNvSpPr/>
          <p:nvPr/>
        </p:nvSpPr>
        <p:spPr>
          <a:xfrm>
            <a:off x="1264072" y="2385475"/>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3</a:t>
            </a:r>
            <a:r>
              <a:rPr lang="ja-JP" altLang="en-US" dirty="0">
                <a:solidFill>
                  <a:sysClr val="windowText" lastClr="000000"/>
                </a:solidFill>
              </a:rPr>
              <a:t>　仕事と介護の両立に関する制度等の認知状況</a:t>
            </a:r>
            <a:br>
              <a:rPr lang="en-US" altLang="ja-JP" dirty="0">
                <a:solidFill>
                  <a:sysClr val="windowText" lastClr="000000"/>
                </a:solidFill>
              </a:rPr>
            </a:br>
            <a:r>
              <a:rPr lang="ja-JP" altLang="en-US" dirty="0">
                <a:solidFill>
                  <a:sysClr val="windowText" lastClr="000000"/>
                </a:solidFill>
              </a:rPr>
              <a:t>：「知っている」と回答した割合：複数回答</a:t>
            </a:r>
            <a:endParaRPr kumimoji="1" lang="ja-JP" altLang="en-US" dirty="0">
              <a:solidFill>
                <a:sysClr val="windowText" lastClr="000000"/>
              </a:solidFill>
            </a:endParaRPr>
          </a:p>
        </p:txBody>
      </p:sp>
      <p:cxnSp>
        <p:nvCxnSpPr>
          <p:cNvPr id="7" name="直線コネクタ 6">
            <a:extLst>
              <a:ext uri="{FF2B5EF4-FFF2-40B4-BE49-F238E27FC236}">
                <a16:creationId xmlns:a16="http://schemas.microsoft.com/office/drawing/2014/main" id="{84A7F289-962D-4126-9F4B-B8D24026AD10}"/>
              </a:ext>
            </a:extLst>
          </p:cNvPr>
          <p:cNvCxnSpPr/>
          <p:nvPr/>
        </p:nvCxnSpPr>
        <p:spPr>
          <a:xfrm>
            <a:off x="1907320" y="2963037"/>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D8238026-47BA-4D26-9E43-9A5A5E352D3F}"/>
              </a:ext>
            </a:extLst>
          </p:cNvPr>
          <p:cNvSpPr>
            <a:spLocks noGrp="1"/>
          </p:cNvSpPr>
          <p:nvPr>
            <p:ph type="sldNum" sz="quarter" idx="12"/>
          </p:nvPr>
        </p:nvSpPr>
        <p:spPr/>
        <p:txBody>
          <a:bodyPr/>
          <a:lstStyle/>
          <a:p>
            <a:fld id="{FE796E2C-70C8-4284-8429-28CFC884DB28}" type="slidenum">
              <a:rPr lang="en-US" altLang="ja-JP" smtClean="0"/>
              <a:pPr/>
              <a:t>7</a:t>
            </a:fld>
            <a:endParaRPr lang="en-US" altLang="ja-JP" dirty="0"/>
          </a:p>
        </p:txBody>
      </p:sp>
      <p:pic>
        <p:nvPicPr>
          <p:cNvPr id="19" name="図 18">
            <a:extLst>
              <a:ext uri="{FF2B5EF4-FFF2-40B4-BE49-F238E27FC236}">
                <a16:creationId xmlns:a16="http://schemas.microsoft.com/office/drawing/2014/main" id="{3AD94690-8B09-4301-8650-4017A81F0346}"/>
              </a:ext>
            </a:extLst>
          </p:cNvPr>
          <p:cNvPicPr>
            <a:picLocks noChangeAspect="1"/>
          </p:cNvPicPr>
          <p:nvPr/>
        </p:nvPicPr>
        <p:blipFill>
          <a:blip r:embed="rId3"/>
          <a:stretch>
            <a:fillRect/>
          </a:stretch>
        </p:blipFill>
        <p:spPr>
          <a:xfrm>
            <a:off x="1933479" y="3163505"/>
            <a:ext cx="6185514" cy="2923257"/>
          </a:xfrm>
          <a:prstGeom prst="rect">
            <a:avLst/>
          </a:prstGeom>
        </p:spPr>
      </p:pic>
    </p:spTree>
    <p:extLst>
      <p:ext uri="{BB962C8B-B14F-4D97-AF65-F5344CB8AC3E}">
        <p14:creationId xmlns:p14="http://schemas.microsoft.com/office/powerpoint/2010/main" val="886801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ja-JP" altLang="en-US" sz="3000" dirty="0">
                <a:latin typeface="UD Digi Kyokasho NK-B" panose="02020700000000000000" pitchFamily="18" charset="-128"/>
                <a:ea typeface="UD Digi Kyokasho NK-B" panose="02020700000000000000" pitchFamily="18" charset="-128"/>
              </a:rPr>
              <a:t>事例①：要介護者の認知症が進行</a:t>
            </a:r>
            <a:br>
              <a:rPr lang="en-US" altLang="ja-JP" sz="3000" dirty="0">
                <a:latin typeface="UD Digi Kyokasho NK-B" panose="02020700000000000000" pitchFamily="18" charset="-128"/>
                <a:ea typeface="UD Digi Kyokasho NK-B" panose="02020700000000000000" pitchFamily="18" charset="-128"/>
              </a:rPr>
            </a:br>
            <a:r>
              <a:rPr lang="ja-JP" altLang="en-US" sz="3000" dirty="0">
                <a:latin typeface="UD Digi Kyokasho NK-B" panose="02020700000000000000" pitchFamily="18" charset="-128"/>
                <a:ea typeface="UD Digi Kyokasho NK-B" panose="02020700000000000000" pitchFamily="18" charset="-128"/>
              </a:rPr>
              <a:t>　　　　　 　家族はフルタイムの管理職</a:t>
            </a:r>
            <a:endParaRPr lang="ja-JP" altLang="ja-JP" sz="3000" dirty="0"/>
          </a:p>
        </p:txBody>
      </p:sp>
      <p:sp>
        <p:nvSpPr>
          <p:cNvPr id="7171" name="Rectangle 3"/>
          <p:cNvSpPr>
            <a:spLocks noGrp="1" noChangeArrowheads="1"/>
          </p:cNvSpPr>
          <p:nvPr>
            <p:ph type="body" idx="1"/>
          </p:nvPr>
        </p:nvSpPr>
        <p:spPr>
          <a:xfrm>
            <a:off x="1073150" y="1268760"/>
            <a:ext cx="7715250" cy="5112915"/>
          </a:xfrm>
        </p:spPr>
        <p:txBody>
          <a:bodyPr/>
          <a:lstStyle/>
          <a:p>
            <a:pPr marL="87313" indent="-87313">
              <a:lnSpc>
                <a:spcPts val="2800"/>
              </a:lnSpc>
              <a:buNone/>
            </a:pPr>
            <a:endParaRPr lang="en-US" altLang="ja-JP" sz="2400" dirty="0">
              <a:solidFill>
                <a:srgbClr val="FFC000"/>
              </a:solidFill>
              <a:latin typeface="UD Digi Kyokasho NK-B" panose="02020700000000000000" pitchFamily="18" charset="-128"/>
              <a:ea typeface="UD Digi Kyokasho NK-B" panose="02020700000000000000" pitchFamily="18" charset="-128"/>
            </a:endParaRPr>
          </a:p>
          <a:p>
            <a:pPr marL="87313" indent="-87313">
              <a:lnSpc>
                <a:spcPts val="4000"/>
              </a:lnSpc>
              <a:buNone/>
            </a:pPr>
            <a:endParaRPr lang="en-US" altLang="ja-JP" dirty="0">
              <a:solidFill>
                <a:srgbClr val="FFC000"/>
              </a:solidFill>
              <a:latin typeface="UD Digi Kyokasho NK-B" panose="02020700000000000000" pitchFamily="18" charset="-128"/>
              <a:ea typeface="UD Digi Kyokasho NK-B" panose="02020700000000000000" pitchFamily="18" charset="-128"/>
            </a:endParaRPr>
          </a:p>
          <a:p>
            <a:pPr marL="0" indent="0" algn="ctr">
              <a:lnSpc>
                <a:spcPts val="6000"/>
              </a:lnSpc>
              <a:buNone/>
            </a:pPr>
            <a:r>
              <a:rPr lang="ja-JP" altLang="en-US" sz="4400" dirty="0">
                <a:solidFill>
                  <a:srgbClr val="FFC000"/>
                </a:solidFill>
                <a:latin typeface="UD Digi Kyokasho NK-B" panose="02020700000000000000" pitchFamily="18" charset="-128"/>
                <a:ea typeface="UD Digi Kyokasho NK-B" panose="02020700000000000000" pitchFamily="18" charset="-128"/>
              </a:rPr>
              <a:t>◆</a:t>
            </a:r>
            <a:r>
              <a:rPr lang="ja-JP" altLang="en-US" sz="4400" dirty="0">
                <a:latin typeface="UD Digi Kyokasho NK-B" panose="02020700000000000000" pitchFamily="18" charset="-128"/>
                <a:ea typeface="UD Digi Kyokasho NK-B" panose="02020700000000000000" pitchFamily="18" charset="-128"/>
              </a:rPr>
              <a:t>発 表</a:t>
            </a:r>
            <a:r>
              <a:rPr lang="ja-JP" altLang="en-US" sz="4400" dirty="0">
                <a:solidFill>
                  <a:srgbClr val="FFC000"/>
                </a:solidFill>
                <a:latin typeface="UD Digi Kyokasho NK-B" panose="02020700000000000000" pitchFamily="18" charset="-128"/>
                <a:ea typeface="UD Digi Kyokasho NK-B" panose="02020700000000000000" pitchFamily="18" charset="-128"/>
              </a:rPr>
              <a:t>◆</a:t>
            </a:r>
            <a:br>
              <a:rPr lang="en-US" altLang="ja-JP" sz="4400" dirty="0">
                <a:latin typeface="UD Digi Kyokasho NK-B" panose="02020700000000000000" pitchFamily="18" charset="-128"/>
                <a:ea typeface="UD Digi Kyokasho NK-B" panose="02020700000000000000" pitchFamily="18" charset="-128"/>
              </a:rPr>
            </a:br>
            <a:r>
              <a:rPr lang="en-US" altLang="ja-JP" sz="4400" dirty="0">
                <a:latin typeface="UD Digi Kyokasho NK-B" panose="02020700000000000000" pitchFamily="18" charset="-128"/>
                <a:ea typeface="UD Digi Kyokasho NK-B" panose="02020700000000000000" pitchFamily="18" charset="-128"/>
              </a:rPr>
              <a:t>10</a:t>
            </a:r>
            <a:r>
              <a:rPr lang="ja-JP" altLang="en-US" sz="4400" dirty="0">
                <a:latin typeface="UD Digi Kyokasho NK-B" panose="02020700000000000000" pitchFamily="18" charset="-128"/>
                <a:ea typeface="UD Digi Kyokasho NK-B" panose="02020700000000000000" pitchFamily="18" charset="-128"/>
              </a:rPr>
              <a:t>分　</a:t>
            </a:r>
            <a:endParaRPr lang="en-US" altLang="ja-JP" sz="4400" dirty="0">
              <a:latin typeface="UD Digi Kyokasho NK-B" panose="02020700000000000000" pitchFamily="18" charset="-128"/>
              <a:ea typeface="UD Digi Kyokasho NK-B" panose="02020700000000000000" pitchFamily="18" charset="-128"/>
            </a:endParaRPr>
          </a:p>
        </p:txBody>
      </p:sp>
      <p:sp>
        <p:nvSpPr>
          <p:cNvPr id="4" name="フッター プレースホルダー 4">
            <a:extLst>
              <a:ext uri="{FF2B5EF4-FFF2-40B4-BE49-F238E27FC236}">
                <a16:creationId xmlns:a16="http://schemas.microsoft.com/office/drawing/2014/main" id="{109BECDB-98B0-4F0D-9892-6198D6972EB0}"/>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ED4F656F-C3F7-4ADE-94F0-E00AEA2ACE9A}"/>
              </a:ext>
            </a:extLst>
          </p:cNvPr>
          <p:cNvSpPr>
            <a:spLocks noGrp="1"/>
          </p:cNvSpPr>
          <p:nvPr>
            <p:ph type="sldNum" sz="quarter" idx="12"/>
          </p:nvPr>
        </p:nvSpPr>
        <p:spPr/>
        <p:txBody>
          <a:bodyPr/>
          <a:lstStyle/>
          <a:p>
            <a:fld id="{FE796E2C-70C8-4284-8429-28CFC884DB28}" type="slidenum">
              <a:rPr lang="en-US" altLang="ja-JP" smtClean="0"/>
              <a:pPr/>
              <a:t>70</a:t>
            </a:fld>
            <a:endParaRPr lang="en-US" altLang="ja-JP"/>
          </a:p>
        </p:txBody>
      </p:sp>
    </p:spTree>
    <p:extLst>
      <p:ext uri="{BB962C8B-B14F-4D97-AF65-F5344CB8AC3E}">
        <p14:creationId xmlns:p14="http://schemas.microsoft.com/office/powerpoint/2010/main" val="30773950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ja-JP" altLang="en-US" sz="3000" dirty="0">
                <a:latin typeface="UD Digi Kyokasho NK-B" panose="02020700000000000000" pitchFamily="18" charset="-128"/>
                <a:ea typeface="UD Digi Kyokasho NK-B" panose="02020700000000000000" pitchFamily="18" charset="-128"/>
              </a:rPr>
              <a:t>事例①：要介護者の認知症が進行</a:t>
            </a:r>
            <a:br>
              <a:rPr lang="en-US" altLang="ja-JP" sz="3000" dirty="0">
                <a:latin typeface="UD Digi Kyokasho NK-B" panose="02020700000000000000" pitchFamily="18" charset="-128"/>
                <a:ea typeface="UD Digi Kyokasho NK-B" panose="02020700000000000000" pitchFamily="18" charset="-128"/>
              </a:rPr>
            </a:br>
            <a:r>
              <a:rPr lang="ja-JP" altLang="en-US" sz="3000" dirty="0">
                <a:latin typeface="UD Digi Kyokasho NK-B" panose="02020700000000000000" pitchFamily="18" charset="-128"/>
                <a:ea typeface="UD Digi Kyokasho NK-B" panose="02020700000000000000" pitchFamily="18" charset="-128"/>
              </a:rPr>
              <a:t>　　　　　 　家族はフルタイムの管理職</a:t>
            </a:r>
            <a:endParaRPr lang="ja-JP" altLang="ja-JP" sz="3000" dirty="0"/>
          </a:p>
        </p:txBody>
      </p:sp>
      <p:sp>
        <p:nvSpPr>
          <p:cNvPr id="7171" name="Rectangle 3"/>
          <p:cNvSpPr>
            <a:spLocks noGrp="1" noChangeArrowheads="1"/>
          </p:cNvSpPr>
          <p:nvPr>
            <p:ph type="body" idx="1"/>
          </p:nvPr>
        </p:nvSpPr>
        <p:spPr>
          <a:xfrm>
            <a:off x="1073150" y="1268760"/>
            <a:ext cx="7715250" cy="5112915"/>
          </a:xfrm>
        </p:spPr>
        <p:txBody>
          <a:bodyPr/>
          <a:lstStyle/>
          <a:p>
            <a:pPr marL="87313" indent="-87313">
              <a:lnSpc>
                <a:spcPts val="2800"/>
              </a:lnSpc>
              <a:buNone/>
            </a:pPr>
            <a:endParaRPr lang="en-US" altLang="ja-JP" sz="2400" dirty="0">
              <a:solidFill>
                <a:srgbClr val="FFC000"/>
              </a:solidFill>
              <a:latin typeface="UD Digi Kyokasho NK-B" panose="02020700000000000000" pitchFamily="18" charset="-128"/>
              <a:ea typeface="UD Digi Kyokasho NK-B" panose="02020700000000000000" pitchFamily="18" charset="-128"/>
            </a:endParaRPr>
          </a:p>
          <a:p>
            <a:pPr marL="87313" indent="-87313">
              <a:lnSpc>
                <a:spcPts val="4000"/>
              </a:lnSpc>
              <a:buNone/>
            </a:pPr>
            <a:endParaRPr lang="en-US" altLang="ja-JP" dirty="0">
              <a:solidFill>
                <a:srgbClr val="FFC000"/>
              </a:solidFill>
              <a:latin typeface="UD Digi Kyokasho NK-B" panose="02020700000000000000" pitchFamily="18" charset="-128"/>
              <a:ea typeface="UD Digi Kyokasho NK-B" panose="02020700000000000000" pitchFamily="18" charset="-128"/>
            </a:endParaRPr>
          </a:p>
          <a:p>
            <a:pPr marL="0" indent="0" algn="ctr">
              <a:lnSpc>
                <a:spcPts val="6000"/>
              </a:lnSpc>
              <a:buNone/>
            </a:pPr>
            <a:r>
              <a:rPr lang="ja-JP" altLang="en-US" sz="4400" dirty="0">
                <a:solidFill>
                  <a:srgbClr val="FFC000"/>
                </a:solidFill>
                <a:latin typeface="UD Digi Kyokasho NK-B" panose="02020700000000000000" pitchFamily="18" charset="-128"/>
                <a:ea typeface="UD Digi Kyokasho NK-B" panose="02020700000000000000" pitchFamily="18" charset="-128"/>
              </a:rPr>
              <a:t>◆</a:t>
            </a:r>
            <a:r>
              <a:rPr lang="ja-JP" altLang="en-US" sz="4400" dirty="0">
                <a:latin typeface="UD Digi Kyokasho NK-B" panose="02020700000000000000" pitchFamily="18" charset="-128"/>
                <a:ea typeface="UD Digi Kyokasho NK-B" panose="02020700000000000000" pitchFamily="18" charset="-128"/>
              </a:rPr>
              <a:t>休 憩</a:t>
            </a:r>
            <a:r>
              <a:rPr lang="ja-JP" altLang="en-US" sz="4400" dirty="0">
                <a:solidFill>
                  <a:srgbClr val="FFC000"/>
                </a:solidFill>
                <a:latin typeface="UD Digi Kyokasho NK-B" panose="02020700000000000000" pitchFamily="18" charset="-128"/>
                <a:ea typeface="UD Digi Kyokasho NK-B" panose="02020700000000000000" pitchFamily="18" charset="-128"/>
              </a:rPr>
              <a:t>◆</a:t>
            </a:r>
            <a:br>
              <a:rPr lang="en-US" altLang="ja-JP" sz="4400" dirty="0">
                <a:latin typeface="UD Digi Kyokasho NK-B" panose="02020700000000000000" pitchFamily="18" charset="-128"/>
                <a:ea typeface="UD Digi Kyokasho NK-B" panose="02020700000000000000" pitchFamily="18" charset="-128"/>
              </a:rPr>
            </a:br>
            <a:r>
              <a:rPr lang="ja-JP" altLang="en-US" sz="4400" dirty="0">
                <a:latin typeface="UD Digi Kyokasho NK-B" panose="02020700000000000000" pitchFamily="18" charset="-128"/>
                <a:ea typeface="UD Digi Kyokasho NK-B" panose="02020700000000000000" pitchFamily="18" charset="-128"/>
              </a:rPr>
              <a:t>　５分　</a:t>
            </a:r>
            <a:endParaRPr lang="en-US" altLang="ja-JP" sz="4400" dirty="0">
              <a:latin typeface="UD Digi Kyokasho NK-B" panose="02020700000000000000" pitchFamily="18" charset="-128"/>
              <a:ea typeface="UD Digi Kyokasho NK-B" panose="02020700000000000000" pitchFamily="18" charset="-128"/>
            </a:endParaRPr>
          </a:p>
        </p:txBody>
      </p:sp>
      <p:sp>
        <p:nvSpPr>
          <p:cNvPr id="4" name="フッター プレースホルダー 4">
            <a:extLst>
              <a:ext uri="{FF2B5EF4-FFF2-40B4-BE49-F238E27FC236}">
                <a16:creationId xmlns:a16="http://schemas.microsoft.com/office/drawing/2014/main" id="{109BECDB-98B0-4F0D-9892-6198D6972EB0}"/>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ED4F656F-C3F7-4ADE-94F0-E00AEA2ACE9A}"/>
              </a:ext>
            </a:extLst>
          </p:cNvPr>
          <p:cNvSpPr>
            <a:spLocks noGrp="1"/>
          </p:cNvSpPr>
          <p:nvPr>
            <p:ph type="sldNum" sz="quarter" idx="12"/>
          </p:nvPr>
        </p:nvSpPr>
        <p:spPr/>
        <p:txBody>
          <a:bodyPr/>
          <a:lstStyle/>
          <a:p>
            <a:fld id="{FE796E2C-70C8-4284-8429-28CFC884DB28}" type="slidenum">
              <a:rPr lang="en-US" altLang="ja-JP" smtClean="0"/>
              <a:pPr/>
              <a:t>71</a:t>
            </a:fld>
            <a:endParaRPr lang="en-US" altLang="ja-JP"/>
          </a:p>
        </p:txBody>
      </p:sp>
    </p:spTree>
    <p:extLst>
      <p:ext uri="{BB962C8B-B14F-4D97-AF65-F5344CB8AC3E}">
        <p14:creationId xmlns:p14="http://schemas.microsoft.com/office/powerpoint/2010/main" val="37737037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43608" y="222250"/>
            <a:ext cx="7920880" cy="868363"/>
          </a:xfrm>
        </p:spPr>
        <p:txBody>
          <a:bodyPr/>
          <a:lstStyle/>
          <a:p>
            <a:pPr algn="l"/>
            <a:r>
              <a:rPr lang="ja-JP" altLang="en-US" sz="2800" dirty="0">
                <a:latin typeface="UD Digi Kyokasho NK-B" panose="02020700000000000000" pitchFamily="18" charset="-128"/>
                <a:ea typeface="UD Digi Kyokasho NK-B" panose="02020700000000000000" pitchFamily="18" charset="-128"/>
              </a:rPr>
              <a:t>事例②：要介護者は寝たきりの状態で退院</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　　　　　　 家族は在宅勤務</a:t>
            </a:r>
            <a:endParaRPr lang="ja-JP" altLang="ja-JP" sz="2800" dirty="0">
              <a:solidFill>
                <a:srgbClr val="FF0000"/>
              </a:solidFill>
            </a:endParaRPr>
          </a:p>
        </p:txBody>
      </p:sp>
      <p:sp>
        <p:nvSpPr>
          <p:cNvPr id="7171" name="Rectangle 3"/>
          <p:cNvSpPr>
            <a:spLocks noGrp="1" noChangeArrowheads="1"/>
          </p:cNvSpPr>
          <p:nvPr>
            <p:ph type="body" idx="1"/>
          </p:nvPr>
        </p:nvSpPr>
        <p:spPr>
          <a:xfrm>
            <a:off x="1073150" y="1340421"/>
            <a:ext cx="7715250" cy="5112915"/>
          </a:xfrm>
        </p:spPr>
        <p:txBody>
          <a:bodyPr/>
          <a:lstStyle/>
          <a:p>
            <a:pPr marL="0" indent="0">
              <a:lnSpc>
                <a:spcPts val="3300"/>
              </a:lnSpc>
              <a:buNone/>
            </a:pPr>
            <a:r>
              <a:rPr lang="ja-JP" altLang="en-US" sz="2800" dirty="0">
                <a:solidFill>
                  <a:srgbClr val="FFC000"/>
                </a:solidFill>
                <a:latin typeface="UD Digi Kyokasho NK-B" panose="02020700000000000000" pitchFamily="18" charset="-128"/>
                <a:ea typeface="UD Digi Kyokasho NK-B" panose="02020700000000000000" pitchFamily="18" charset="-128"/>
              </a:rPr>
              <a:t>◆</a:t>
            </a:r>
            <a:r>
              <a:rPr lang="ja-JP" altLang="en-US" sz="2800" dirty="0">
                <a:solidFill>
                  <a:srgbClr val="006600"/>
                </a:solidFill>
                <a:latin typeface="UD Digi Kyokasho NK-B" panose="02020700000000000000" pitchFamily="18" charset="-128"/>
                <a:ea typeface="UD Digi Kyokasho NK-B" panose="02020700000000000000" pitchFamily="18" charset="-128"/>
              </a:rPr>
              <a:t>役のない方は、気づきをメモしてください</a:t>
            </a:r>
            <a:r>
              <a:rPr lang="ja-JP" altLang="en-US" dirty="0">
                <a:solidFill>
                  <a:srgbClr val="006600"/>
                </a:solidFill>
                <a:latin typeface="UD Digi Kyokasho NK-B" panose="02020700000000000000" pitchFamily="18" charset="-128"/>
                <a:ea typeface="UD Digi Kyokasho NK-B" panose="02020700000000000000" pitchFamily="18" charset="-128"/>
              </a:rPr>
              <a:t>。</a:t>
            </a:r>
            <a:endParaRPr lang="en-US" altLang="ja-JP" dirty="0">
              <a:solidFill>
                <a:srgbClr val="006600"/>
              </a:solidFill>
              <a:latin typeface="UD Digi Kyokasho NK-B" panose="02020700000000000000" pitchFamily="18" charset="-128"/>
              <a:ea typeface="UD Digi Kyokasho NK-B" panose="02020700000000000000" pitchFamily="18" charset="-128"/>
            </a:endParaRPr>
          </a:p>
          <a:p>
            <a:pPr marL="400050" lvl="1" indent="0">
              <a:lnSpc>
                <a:spcPts val="3100"/>
              </a:lnSpc>
              <a:spcBef>
                <a:spcPts val="0"/>
              </a:spcBef>
              <a:buNone/>
            </a:pPr>
            <a:r>
              <a:rPr lang="ja-JP" altLang="en-US" sz="2000" dirty="0">
                <a:latin typeface="UD Digi Kyokasho NK-B" panose="02020700000000000000" pitchFamily="18" charset="-128"/>
                <a:ea typeface="UD Digi Kyokasho NK-B" panose="02020700000000000000" pitchFamily="18" charset="-128"/>
              </a:rPr>
              <a:t>①家族介護者　　②ケアマネジャー</a:t>
            </a:r>
            <a:endParaRPr lang="en-US" altLang="ja-JP" sz="2000" dirty="0">
              <a:latin typeface="UD Digi Kyokasho NK-B" panose="02020700000000000000" pitchFamily="18" charset="-128"/>
              <a:ea typeface="UD Digi Kyokasho NK-B" panose="02020700000000000000" pitchFamily="18" charset="-128"/>
            </a:endParaRPr>
          </a:p>
          <a:p>
            <a:pPr marL="0" lvl="1" indent="0">
              <a:lnSpc>
                <a:spcPts val="3100"/>
              </a:lnSpc>
              <a:spcBef>
                <a:spcPts val="1800"/>
              </a:spcBef>
              <a:buNone/>
            </a:pPr>
            <a:r>
              <a:rPr lang="ja-JP" altLang="en-US" dirty="0">
                <a:solidFill>
                  <a:srgbClr val="FFC000"/>
                </a:solidFill>
                <a:latin typeface="UD Digi Kyokasho NK-B" panose="02020700000000000000" pitchFamily="18" charset="-128"/>
                <a:ea typeface="UD Digi Kyokasho NK-B" panose="02020700000000000000" pitchFamily="18" charset="-128"/>
                <a:cs typeface="+mn-cs"/>
              </a:rPr>
              <a:t>◆</a:t>
            </a:r>
            <a:r>
              <a:rPr lang="ja-JP" altLang="en-US" dirty="0">
                <a:solidFill>
                  <a:srgbClr val="006600"/>
                </a:solidFill>
                <a:latin typeface="UD Digi Kyokasho NK-B" panose="02020700000000000000" pitchFamily="18" charset="-128"/>
                <a:ea typeface="UD Digi Kyokasho NK-B" panose="02020700000000000000" pitchFamily="18" charset="-128"/>
                <a:cs typeface="+mn-cs"/>
              </a:rPr>
              <a:t>家族介護者、要介護者の状況</a:t>
            </a:r>
            <a:endParaRPr lang="en-US" altLang="ja-JP" sz="1600" dirty="0">
              <a:solidFill>
                <a:srgbClr val="006600"/>
              </a:solidFill>
              <a:latin typeface="UD Digi Kyokasho NK-B" panose="02020700000000000000" pitchFamily="18" charset="-128"/>
              <a:ea typeface="UD Digi Kyokasho NK-B" panose="02020700000000000000" pitchFamily="18" charset="-128"/>
            </a:endParaRPr>
          </a:p>
          <a:p>
            <a:pPr>
              <a:lnSpc>
                <a:spcPts val="2800"/>
              </a:lnSpc>
              <a:spcBef>
                <a:spcPts val="0"/>
              </a:spcBef>
              <a:buClr>
                <a:srgbClr val="FFC000"/>
              </a:buClr>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家族介護者：</a:t>
            </a:r>
            <a:r>
              <a:rPr lang="en-US" altLang="ja-JP" sz="2000" dirty="0">
                <a:latin typeface="UD Digi Kyokasho NK-B" panose="02020700000000000000" pitchFamily="18" charset="-128"/>
                <a:ea typeface="UD Digi Kyokasho NK-B" panose="02020700000000000000" pitchFamily="18" charset="-128"/>
              </a:rPr>
              <a:t>40</a:t>
            </a:r>
            <a:r>
              <a:rPr lang="ja-JP" altLang="en-US" sz="2000" dirty="0">
                <a:latin typeface="UD Digi Kyokasho NK-B" panose="02020700000000000000" pitchFamily="18" charset="-128"/>
                <a:ea typeface="UD Digi Kyokasho NK-B" panose="02020700000000000000" pitchFamily="18" charset="-128"/>
              </a:rPr>
              <a:t>代、女性、正社員、事務職</a:t>
            </a:r>
            <a:br>
              <a:rPr lang="en-US" altLang="ja-JP" sz="2000" dirty="0">
                <a:latin typeface="UD Digi Kyokasho NK-B" panose="02020700000000000000" pitchFamily="18" charset="-128"/>
                <a:ea typeface="UD Digi Kyokasho NK-B" panose="02020700000000000000" pitchFamily="18" charset="-128"/>
              </a:rPr>
            </a:br>
            <a:r>
              <a:rPr lang="ja-JP" altLang="en-US" sz="2000" dirty="0">
                <a:latin typeface="UD Digi Kyokasho NK-B" panose="02020700000000000000" pitchFamily="18" charset="-128"/>
                <a:ea typeface="UD Digi Kyokasho NK-B" panose="02020700000000000000" pitchFamily="18" charset="-128"/>
              </a:rPr>
              <a:t>　　　　　　　　　　夫、高校生の娘、中学生の息子、要介護者（義母）と</a:t>
            </a:r>
            <a:br>
              <a:rPr lang="en-US" altLang="ja-JP" sz="2000" dirty="0">
                <a:latin typeface="UD Digi Kyokasho NK-B" panose="02020700000000000000" pitchFamily="18" charset="-128"/>
                <a:ea typeface="UD Digi Kyokasho NK-B" panose="02020700000000000000" pitchFamily="18" charset="-128"/>
              </a:rPr>
            </a:br>
            <a:r>
              <a:rPr lang="ja-JP" altLang="en-US" sz="2000" dirty="0">
                <a:latin typeface="UD Digi Kyokasho NK-B" panose="02020700000000000000" pitchFamily="18" charset="-128"/>
                <a:ea typeface="UD Digi Kyokasho NK-B" panose="02020700000000000000" pitchFamily="18" charset="-128"/>
              </a:rPr>
              <a:t>　　　　　　　　　　同居</a:t>
            </a:r>
            <a:br>
              <a:rPr lang="en-US" altLang="ja-JP" sz="2000" dirty="0">
                <a:latin typeface="UD Digi Kyokasho NK-B" panose="02020700000000000000" pitchFamily="18" charset="-128"/>
                <a:ea typeface="UD Digi Kyokasho NK-B" panose="02020700000000000000" pitchFamily="18" charset="-128"/>
              </a:rPr>
            </a:br>
            <a:r>
              <a:rPr lang="ja-JP" altLang="en-US" sz="2000" dirty="0">
                <a:latin typeface="UD Digi Kyokasho NK-B" panose="02020700000000000000" pitchFamily="18" charset="-128"/>
                <a:ea typeface="UD Digi Kyokasho NK-B" panose="02020700000000000000" pitchFamily="18" charset="-128"/>
              </a:rPr>
              <a:t>要介護者：義母、</a:t>
            </a:r>
            <a:r>
              <a:rPr lang="en-US" altLang="ja-JP" sz="2000" dirty="0">
                <a:latin typeface="UD Digi Kyokasho NK-B" panose="02020700000000000000" pitchFamily="18" charset="-128"/>
                <a:ea typeface="UD Digi Kyokasho NK-B" panose="02020700000000000000" pitchFamily="18" charset="-128"/>
              </a:rPr>
              <a:t>70</a:t>
            </a:r>
            <a:r>
              <a:rPr lang="ja-JP" altLang="en-US" sz="2000" dirty="0">
                <a:latin typeface="UD Digi Kyokasho NK-B" panose="02020700000000000000" pitchFamily="18" charset="-128"/>
                <a:ea typeface="UD Digi Kyokasho NK-B" panose="02020700000000000000" pitchFamily="18" charset="-128"/>
              </a:rPr>
              <a:t>代、要介護４</a:t>
            </a:r>
            <a:endParaRPr lang="en-US" altLang="ja-JP" sz="2000" dirty="0">
              <a:latin typeface="UD Digi Kyokasho NK-B" panose="02020700000000000000" pitchFamily="18" charset="-128"/>
              <a:ea typeface="UD Digi Kyokasho NK-B" panose="02020700000000000000" pitchFamily="18" charset="-128"/>
            </a:endParaRPr>
          </a:p>
          <a:p>
            <a:pPr>
              <a:lnSpc>
                <a:spcPts val="2800"/>
              </a:lnSpc>
              <a:spcBef>
                <a:spcPts val="0"/>
              </a:spcBef>
              <a:buClr>
                <a:srgbClr val="FFC000"/>
              </a:buClr>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義母が脳梗塞で倒れて入院し、寝たきりの状態で</a:t>
            </a:r>
            <a:br>
              <a:rPr lang="en-US" altLang="ja-JP" sz="2000" dirty="0">
                <a:latin typeface="UD Digi Kyokasho NK-B" panose="02020700000000000000" pitchFamily="18" charset="-128"/>
                <a:ea typeface="UD Digi Kyokasho NK-B" panose="02020700000000000000" pitchFamily="18" charset="-128"/>
              </a:rPr>
            </a:br>
            <a:r>
              <a:rPr lang="ja-JP" altLang="en-US" sz="2000" dirty="0">
                <a:latin typeface="UD Digi Kyokasho NK-B" panose="02020700000000000000" pitchFamily="18" charset="-128"/>
                <a:ea typeface="UD Digi Kyokasho NK-B" panose="02020700000000000000" pitchFamily="18" charset="-128"/>
              </a:rPr>
              <a:t>退院することとなった。</a:t>
            </a:r>
            <a:endParaRPr lang="en-US" altLang="ja-JP" sz="2000" dirty="0">
              <a:latin typeface="UD Digi Kyokasho NK-B" panose="02020700000000000000" pitchFamily="18" charset="-128"/>
              <a:ea typeface="UD Digi Kyokasho NK-B" panose="02020700000000000000" pitchFamily="18" charset="-128"/>
            </a:endParaRPr>
          </a:p>
          <a:p>
            <a:pPr>
              <a:lnSpc>
                <a:spcPts val="2800"/>
              </a:lnSpc>
              <a:spcBef>
                <a:spcPts val="0"/>
              </a:spcBef>
              <a:buClr>
                <a:srgbClr val="FFC000"/>
              </a:buClr>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夫は忙しく、自分が義母の介護を任されることになった。</a:t>
            </a:r>
            <a:endParaRPr lang="en-US" altLang="ja-JP" sz="2000" dirty="0">
              <a:latin typeface="UD Digi Kyokasho NK-B" panose="02020700000000000000" pitchFamily="18" charset="-128"/>
              <a:ea typeface="UD Digi Kyokasho NK-B" panose="02020700000000000000" pitchFamily="18" charset="-128"/>
            </a:endParaRPr>
          </a:p>
          <a:p>
            <a:pPr>
              <a:lnSpc>
                <a:spcPts val="2800"/>
              </a:lnSpc>
              <a:spcBef>
                <a:spcPts val="0"/>
              </a:spcBef>
              <a:buClr>
                <a:srgbClr val="FFC000"/>
              </a:buClr>
              <a:buFont typeface="Wingdings" panose="05000000000000000000" pitchFamily="2" charset="2"/>
              <a:buChar char="l"/>
            </a:pPr>
            <a:r>
              <a:rPr lang="ja-JP" altLang="en-US" sz="2000" dirty="0">
                <a:latin typeface="UD Digi Kyokasho NK-B" panose="02020700000000000000" pitchFamily="18" charset="-128"/>
                <a:ea typeface="UD Digi Kyokasho NK-B" panose="02020700000000000000" pitchFamily="18" charset="-128"/>
              </a:rPr>
              <a:t>柔軟に働くことのできる職場なので、仕事と介護を両立</a:t>
            </a:r>
            <a:br>
              <a:rPr lang="en-US" altLang="ja-JP" sz="2000" dirty="0">
                <a:latin typeface="UD Digi Kyokasho NK-B" panose="02020700000000000000" pitchFamily="18" charset="-128"/>
                <a:ea typeface="UD Digi Kyokasho NK-B" panose="02020700000000000000" pitchFamily="18" charset="-128"/>
              </a:rPr>
            </a:br>
            <a:r>
              <a:rPr lang="ja-JP" altLang="en-US" sz="2000" dirty="0">
                <a:latin typeface="UD Digi Kyokasho NK-B" panose="02020700000000000000" pitchFamily="18" charset="-128"/>
                <a:ea typeface="UD Digi Kyokasho NK-B" panose="02020700000000000000" pitchFamily="18" charset="-128"/>
              </a:rPr>
              <a:t>できそうだと思っている。</a:t>
            </a:r>
            <a:br>
              <a:rPr lang="en-US" altLang="ja-JP" sz="2000" dirty="0">
                <a:latin typeface="UD Digi Kyokasho NK-B" panose="02020700000000000000" pitchFamily="18" charset="-128"/>
                <a:ea typeface="UD Digi Kyokasho NK-B" panose="02020700000000000000" pitchFamily="18" charset="-128"/>
              </a:rPr>
            </a:br>
            <a:br>
              <a:rPr lang="en-US" altLang="ja-JP" sz="1800" dirty="0">
                <a:latin typeface="UD Digi Kyokasho NK-B" panose="02020700000000000000" pitchFamily="18" charset="-128"/>
                <a:ea typeface="UD Digi Kyokasho NK-B" panose="02020700000000000000" pitchFamily="18" charset="-128"/>
              </a:rPr>
            </a:br>
            <a:endParaRPr lang="en-US" altLang="ja-JP" sz="1800" dirty="0">
              <a:latin typeface="UD Digi Kyokasho NK-B" panose="02020700000000000000" pitchFamily="18" charset="-128"/>
              <a:ea typeface="UD Digi Kyokasho NK-B" panose="02020700000000000000" pitchFamily="18" charset="-128"/>
            </a:endParaRPr>
          </a:p>
        </p:txBody>
      </p:sp>
      <p:pic>
        <p:nvPicPr>
          <p:cNvPr id="7" name="図 6">
            <a:extLst>
              <a:ext uri="{FF2B5EF4-FFF2-40B4-BE49-F238E27FC236}">
                <a16:creationId xmlns:a16="http://schemas.microsoft.com/office/drawing/2014/main" id="{E6474075-D850-46E3-861D-BC71166B94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4653136"/>
            <a:ext cx="867925" cy="1661955"/>
          </a:xfrm>
          <a:prstGeom prst="rect">
            <a:avLst/>
          </a:prstGeom>
        </p:spPr>
      </p:pic>
      <p:sp>
        <p:nvSpPr>
          <p:cNvPr id="5" name="フッター プレースホルダー 4">
            <a:extLst>
              <a:ext uri="{FF2B5EF4-FFF2-40B4-BE49-F238E27FC236}">
                <a16:creationId xmlns:a16="http://schemas.microsoft.com/office/drawing/2014/main" id="{161DE106-FAB1-4CA0-9C39-69303C8191C4}"/>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B7E752C1-A4E0-43E7-A3BF-E6C347841033}"/>
              </a:ext>
            </a:extLst>
          </p:cNvPr>
          <p:cNvSpPr>
            <a:spLocks noGrp="1"/>
          </p:cNvSpPr>
          <p:nvPr>
            <p:ph type="sldNum" sz="quarter" idx="12"/>
          </p:nvPr>
        </p:nvSpPr>
        <p:spPr/>
        <p:txBody>
          <a:bodyPr/>
          <a:lstStyle/>
          <a:p>
            <a:fld id="{FE796E2C-70C8-4284-8429-28CFC884DB28}" type="slidenum">
              <a:rPr lang="en-US" altLang="ja-JP" smtClean="0"/>
              <a:pPr/>
              <a:t>72</a:t>
            </a:fld>
            <a:endParaRPr lang="en-US" altLang="ja-JP"/>
          </a:p>
        </p:txBody>
      </p:sp>
    </p:spTree>
    <p:extLst>
      <p:ext uri="{BB962C8B-B14F-4D97-AF65-F5344CB8AC3E}">
        <p14:creationId xmlns:p14="http://schemas.microsoft.com/office/powerpoint/2010/main" val="1671624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187624" y="2204864"/>
            <a:ext cx="7128792" cy="2880320"/>
          </a:xfrm>
        </p:spPr>
        <p:txBody>
          <a:bodyPr/>
          <a:lstStyle/>
          <a:p>
            <a:pPr>
              <a:lnSpc>
                <a:spcPts val="6200"/>
              </a:lnSpc>
              <a:buClr>
                <a:srgbClr val="FFC000"/>
              </a:buClr>
              <a:buFont typeface="Wingdings" panose="05000000000000000000" pitchFamily="2" charset="2"/>
              <a:buChar char="l"/>
            </a:pPr>
            <a:r>
              <a:rPr lang="ja-JP" altLang="en-US" sz="4400" dirty="0">
                <a:latin typeface="UD Digi Kyokasho NK-B" panose="02020700000000000000" pitchFamily="18" charset="-128"/>
                <a:ea typeface="UD Digi Kyokasho NK-B" panose="02020700000000000000" pitchFamily="18" charset="-128"/>
              </a:rPr>
              <a:t>それでは、シナリオに沿って、ロールプレイを始めてください。（５分）</a:t>
            </a:r>
            <a:endParaRPr lang="en-US" altLang="ja-JP" sz="4400" dirty="0">
              <a:latin typeface="UD Digi Kyokasho NK-B" panose="02020700000000000000" pitchFamily="18" charset="-128"/>
              <a:ea typeface="UD Digi Kyokasho NK-B" panose="02020700000000000000" pitchFamily="18" charset="-128"/>
            </a:endParaRPr>
          </a:p>
          <a:p>
            <a:pPr>
              <a:lnSpc>
                <a:spcPts val="5100"/>
              </a:lnSpc>
              <a:buClr>
                <a:srgbClr val="FFC000"/>
              </a:buClr>
              <a:buFont typeface="Wingdings" panose="05000000000000000000" pitchFamily="2" charset="2"/>
              <a:buChar char="l"/>
            </a:pPr>
            <a:endParaRPr lang="ja-JP" altLang="ja-JP" dirty="0"/>
          </a:p>
        </p:txBody>
      </p:sp>
      <p:sp>
        <p:nvSpPr>
          <p:cNvPr id="4" name="Rectangle 2">
            <a:extLst>
              <a:ext uri="{FF2B5EF4-FFF2-40B4-BE49-F238E27FC236}">
                <a16:creationId xmlns:a16="http://schemas.microsoft.com/office/drawing/2014/main" id="{105AC309-329F-4F54-942D-CE91C033E422}"/>
              </a:ext>
            </a:extLst>
          </p:cNvPr>
          <p:cNvSpPr>
            <a:spLocks noGrp="1" noChangeArrowheads="1"/>
          </p:cNvSpPr>
          <p:nvPr>
            <p:ph type="title"/>
          </p:nvPr>
        </p:nvSpPr>
        <p:spPr>
          <a:xfrm>
            <a:off x="1043608" y="222250"/>
            <a:ext cx="7920880" cy="868363"/>
          </a:xfrm>
        </p:spPr>
        <p:txBody>
          <a:bodyPr/>
          <a:lstStyle/>
          <a:p>
            <a:pPr algn="l"/>
            <a:r>
              <a:rPr lang="ja-JP" altLang="en-US" sz="2800" dirty="0">
                <a:latin typeface="UD Digi Kyokasho NK-B" panose="02020700000000000000" pitchFamily="18" charset="-128"/>
                <a:ea typeface="UD Digi Kyokasho NK-B" panose="02020700000000000000" pitchFamily="18" charset="-128"/>
              </a:rPr>
              <a:t>事例②：要介護者は寝たきりの状態で退院</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　　　　　 　家族は在宅勤務</a:t>
            </a:r>
            <a:endParaRPr lang="ja-JP" altLang="ja-JP" sz="2800" dirty="0"/>
          </a:p>
        </p:txBody>
      </p:sp>
      <p:sp>
        <p:nvSpPr>
          <p:cNvPr id="5" name="フッター プレースホルダー 4">
            <a:extLst>
              <a:ext uri="{FF2B5EF4-FFF2-40B4-BE49-F238E27FC236}">
                <a16:creationId xmlns:a16="http://schemas.microsoft.com/office/drawing/2014/main" id="{650D7900-86E9-474D-BFD3-30F4FA78CAD2}"/>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491816E9-1AC6-4BCE-8679-122D12F32ADA}"/>
              </a:ext>
            </a:extLst>
          </p:cNvPr>
          <p:cNvSpPr>
            <a:spLocks noGrp="1"/>
          </p:cNvSpPr>
          <p:nvPr>
            <p:ph type="sldNum" sz="quarter" idx="12"/>
          </p:nvPr>
        </p:nvSpPr>
        <p:spPr/>
        <p:txBody>
          <a:bodyPr/>
          <a:lstStyle/>
          <a:p>
            <a:fld id="{FE796E2C-70C8-4284-8429-28CFC884DB28}" type="slidenum">
              <a:rPr lang="en-US" altLang="ja-JP" smtClean="0"/>
              <a:pPr/>
              <a:t>73</a:t>
            </a:fld>
            <a:endParaRPr lang="en-US" altLang="ja-JP"/>
          </a:p>
        </p:txBody>
      </p:sp>
    </p:spTree>
    <p:extLst>
      <p:ext uri="{BB962C8B-B14F-4D97-AF65-F5344CB8AC3E}">
        <p14:creationId xmlns:p14="http://schemas.microsoft.com/office/powerpoint/2010/main" val="28117153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73150" y="1268760"/>
            <a:ext cx="7715250" cy="5256584"/>
          </a:xfrm>
        </p:spPr>
        <p:txBody>
          <a:bodyPr/>
          <a:lstStyle/>
          <a:p>
            <a:pPr marL="87313" indent="-87313">
              <a:lnSpc>
                <a:spcPts val="2800"/>
              </a:lnSpc>
              <a:buNone/>
            </a:pPr>
            <a:r>
              <a:rPr lang="ja-JP" altLang="en-US" sz="2400" dirty="0">
                <a:solidFill>
                  <a:srgbClr val="FFC000"/>
                </a:solidFill>
                <a:latin typeface="UD Digi Kyokasho NK-B" panose="02020700000000000000" pitchFamily="18" charset="-128"/>
                <a:ea typeface="UD Digi Kyokasho NK-B" panose="02020700000000000000" pitchFamily="18" charset="-128"/>
              </a:rPr>
              <a:t>◆</a:t>
            </a:r>
            <a:r>
              <a:rPr lang="ja-JP" altLang="en-US" sz="2400" dirty="0">
                <a:solidFill>
                  <a:srgbClr val="006600"/>
                </a:solidFill>
                <a:latin typeface="UD Digi Kyokasho NK-B" panose="02020700000000000000" pitchFamily="18" charset="-128"/>
                <a:ea typeface="UD Digi Kyokasho NK-B" panose="02020700000000000000" pitchFamily="18" charset="-128"/>
              </a:rPr>
              <a:t>シナリオ　場面①：初回の相談</a:t>
            </a:r>
            <a:endParaRPr lang="en-US" altLang="ja-JP" sz="2400" dirty="0">
              <a:solidFill>
                <a:srgbClr val="006600"/>
              </a:solidFill>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家族介護者：義母が脳梗塞で入院していたのですが、寝たきりのまま退院することになり、在宅で介護したいと思っています。介護保険サービスの利用について相談したいのですが。</a:t>
            </a:r>
            <a:endParaRPr lang="en-US" altLang="ja-JP" sz="1800" dirty="0">
              <a:latin typeface="UD Digi Kyokasho NK-B" panose="02020700000000000000" pitchFamily="18" charset="-128"/>
              <a:ea typeface="UD Digi Kyokasho NK-B" panose="02020700000000000000" pitchFamily="18" charset="-128"/>
            </a:endParaRPr>
          </a:p>
          <a:p>
            <a:pPr marL="1520825" indent="-1520825">
              <a:lnSpc>
                <a:spcPts val="2600"/>
              </a:lnSpc>
              <a:spcBef>
                <a:spcPts val="400"/>
              </a:spcBef>
              <a:buNone/>
              <a:tabLst>
                <a:tab pos="1617663" algn="l"/>
              </a:tabLst>
            </a:pPr>
            <a:r>
              <a:rPr lang="ja-JP" altLang="en-US" sz="1800" dirty="0">
                <a:latin typeface="UD Digi Kyokasho NK-B" panose="02020700000000000000" pitchFamily="18" charset="-128"/>
                <a:ea typeface="UD Digi Kyokasho NK-B" panose="02020700000000000000" pitchFamily="18" charset="-128"/>
              </a:rPr>
              <a:t>ケアマネジャー：まず、要介護のお義母様のことについてうかがいます。</a:t>
            </a:r>
            <a:endParaRPr lang="en-US" altLang="ja-JP" sz="1800" dirty="0">
              <a:latin typeface="UD Digi Kyokasho NK-B" panose="02020700000000000000" pitchFamily="18" charset="-128"/>
              <a:ea typeface="UD Digi Kyokasho NK-B" panose="02020700000000000000" pitchFamily="18" charset="-128"/>
            </a:endParaRPr>
          </a:p>
          <a:p>
            <a:pPr marL="1520825" indent="-1520825" algn="ctr">
              <a:lnSpc>
                <a:spcPts val="2600"/>
              </a:lnSpc>
              <a:spcBef>
                <a:spcPts val="400"/>
              </a:spcBef>
              <a:buNone/>
              <a:tabLst>
                <a:tab pos="1617663" algn="l"/>
              </a:tabLst>
            </a:pPr>
            <a:r>
              <a:rPr lang="ja-JP" altLang="en-US" sz="1800" dirty="0">
                <a:solidFill>
                  <a:srgbClr val="0070C0"/>
                </a:solidFill>
                <a:latin typeface="UD Digi Kyokasho NK-B" panose="02020700000000000000" pitchFamily="18" charset="-128"/>
                <a:ea typeface="UD Digi Kyokasho NK-B" panose="02020700000000000000" pitchFamily="18" charset="-128"/>
              </a:rPr>
              <a:t>・・・要介護者の状況を確認・・・</a:t>
            </a:r>
            <a:endParaRPr lang="en-US" altLang="ja-JP" sz="1800" dirty="0">
              <a:solidFill>
                <a:srgbClr val="0070C0"/>
              </a:solidFill>
              <a:latin typeface="UD Digi Kyokasho NK-B" panose="02020700000000000000" pitchFamily="18" charset="-128"/>
              <a:ea typeface="UD Digi Kyokasho NK-B" panose="02020700000000000000" pitchFamily="18" charset="-128"/>
            </a:endParaRPr>
          </a:p>
          <a:p>
            <a:pPr marL="1617663" indent="-1617663">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ケアマネジャー：次に、ご家族についてうかがいます。ご家族の皆様に、介護についての希望や不安などはありますか。差支えのない範囲で教えてください。</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義母が自宅に帰りたいというので、まずは自宅に戻ってもらって、私が主に介護を行おうと思っています。夫は忙しくて、介護を行うことは難しそうですが、子どもには多少は手伝ってもらえるのではないかと期待しています。</a:t>
            </a:r>
            <a:endParaRPr lang="en-US" altLang="ja-JP" sz="1800" dirty="0">
              <a:latin typeface="UD Digi Kyokasho NK-B" panose="02020700000000000000" pitchFamily="18" charset="-128"/>
              <a:ea typeface="UD Digi Kyokasho NK-B" panose="02020700000000000000" pitchFamily="18" charset="-128"/>
            </a:endParaRPr>
          </a:p>
          <a:p>
            <a:pPr marL="1617663" indent="-1617663">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ケアマネジャー：少しお仕事のことをお聞きしてもよろしいですか？共働きでいらっしゃいますか？</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500"/>
              </a:lnSpc>
              <a:spcBef>
                <a:spcPts val="400"/>
              </a:spcBef>
              <a:buNone/>
            </a:pP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800"/>
              </a:lnSpc>
              <a:buNone/>
            </a:pPr>
            <a:br>
              <a:rPr lang="en-US" altLang="ja-JP" sz="1800" dirty="0">
                <a:latin typeface="UD Digi Kyokasho NK-B" panose="02020700000000000000" pitchFamily="18" charset="-128"/>
                <a:ea typeface="UD Digi Kyokasho NK-B" panose="02020700000000000000" pitchFamily="18" charset="-128"/>
              </a:rPr>
            </a:br>
            <a:endParaRPr lang="en-US" altLang="ja-JP" sz="1800" dirty="0">
              <a:latin typeface="UD Digi Kyokasho NK-B" panose="02020700000000000000" pitchFamily="18" charset="-128"/>
              <a:ea typeface="UD Digi Kyokasho NK-B" panose="02020700000000000000" pitchFamily="18" charset="-128"/>
            </a:endParaRPr>
          </a:p>
        </p:txBody>
      </p:sp>
      <p:sp>
        <p:nvSpPr>
          <p:cNvPr id="5" name="Rectangle 2">
            <a:extLst>
              <a:ext uri="{FF2B5EF4-FFF2-40B4-BE49-F238E27FC236}">
                <a16:creationId xmlns:a16="http://schemas.microsoft.com/office/drawing/2014/main" id="{63356846-AD4A-49FC-A64B-15D04EA4C3F5}"/>
              </a:ext>
            </a:extLst>
          </p:cNvPr>
          <p:cNvSpPr>
            <a:spLocks noGrp="1" noChangeArrowheads="1"/>
          </p:cNvSpPr>
          <p:nvPr>
            <p:ph type="title"/>
          </p:nvPr>
        </p:nvSpPr>
        <p:spPr>
          <a:xfrm>
            <a:off x="1043608" y="222250"/>
            <a:ext cx="7920880" cy="868363"/>
          </a:xfrm>
        </p:spPr>
        <p:txBody>
          <a:bodyPr/>
          <a:lstStyle/>
          <a:p>
            <a:pPr algn="l"/>
            <a:r>
              <a:rPr lang="ja-JP" altLang="en-US" sz="2800" dirty="0">
                <a:latin typeface="UD Digi Kyokasho NK-B" panose="02020700000000000000" pitchFamily="18" charset="-128"/>
                <a:ea typeface="UD Digi Kyokasho NK-B" panose="02020700000000000000" pitchFamily="18" charset="-128"/>
              </a:rPr>
              <a:t>事例②：要介護者は寝たきりの状態で退院</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　　　　　　 家族は在宅勤務</a:t>
            </a:r>
            <a:endParaRPr lang="ja-JP" altLang="ja-JP" sz="2800" dirty="0"/>
          </a:p>
        </p:txBody>
      </p:sp>
      <p:sp>
        <p:nvSpPr>
          <p:cNvPr id="4" name="フッター プレースホルダー 4">
            <a:extLst>
              <a:ext uri="{FF2B5EF4-FFF2-40B4-BE49-F238E27FC236}">
                <a16:creationId xmlns:a16="http://schemas.microsoft.com/office/drawing/2014/main" id="{68B5A67E-A2A0-4E11-8611-B36E813E34B6}"/>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D640048F-CF69-49EA-AC0E-584766B96029}"/>
              </a:ext>
            </a:extLst>
          </p:cNvPr>
          <p:cNvSpPr>
            <a:spLocks noGrp="1"/>
          </p:cNvSpPr>
          <p:nvPr>
            <p:ph type="sldNum" sz="quarter" idx="12"/>
          </p:nvPr>
        </p:nvSpPr>
        <p:spPr/>
        <p:txBody>
          <a:bodyPr/>
          <a:lstStyle/>
          <a:p>
            <a:fld id="{FE796E2C-70C8-4284-8429-28CFC884DB28}" type="slidenum">
              <a:rPr lang="en-US" altLang="ja-JP" smtClean="0"/>
              <a:pPr/>
              <a:t>74</a:t>
            </a:fld>
            <a:endParaRPr lang="en-US" altLang="ja-JP"/>
          </a:p>
        </p:txBody>
      </p:sp>
    </p:spTree>
    <p:extLst>
      <p:ext uri="{BB962C8B-B14F-4D97-AF65-F5344CB8AC3E}">
        <p14:creationId xmlns:p14="http://schemas.microsoft.com/office/powerpoint/2010/main" val="3197179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73150" y="1268760"/>
            <a:ext cx="7715250" cy="5256584"/>
          </a:xfrm>
        </p:spPr>
        <p:txBody>
          <a:bodyPr/>
          <a:lstStyle/>
          <a:p>
            <a:pPr marL="1250950" indent="-1250950">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私もフルタイムで働いていて、共働きです。短時間勤務や在宅勤務制度があって、働きやすい職場です。介護とも両立できるのではないかと思っています。周りにも制度を使いながら介護をしている人がいます。</a:t>
            </a:r>
            <a:endParaRPr lang="en-US" altLang="ja-JP" sz="1800" dirty="0">
              <a:latin typeface="UD Digi Kyokasho NK-B" panose="02020700000000000000" pitchFamily="18" charset="-128"/>
              <a:ea typeface="UD Digi Kyokasho NK-B" panose="02020700000000000000" pitchFamily="18" charset="-128"/>
            </a:endParaRPr>
          </a:p>
          <a:p>
            <a:pPr marL="1617663" indent="-1617663">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ケアマネジャー：そうですか。在宅勤務が可能でしたら、在宅でお仕事をしながら、お義母様の介護を行うことができますね。</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家族介護者：在宅勤務は週３日が上限で、上限いっぱい、利用しようと思っています。</a:t>
            </a:r>
            <a:endParaRPr lang="en-US" altLang="ja-JP" sz="1800" dirty="0">
              <a:latin typeface="UD Digi Kyokasho NK-B" panose="02020700000000000000" pitchFamily="18" charset="-128"/>
              <a:ea typeface="UD Digi Kyokasho NK-B" panose="02020700000000000000" pitchFamily="18" charset="-128"/>
            </a:endParaRPr>
          </a:p>
          <a:p>
            <a:pPr marL="1617663" indent="-1617663">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ケアマネジャー：昼間、自宅にご家族がいらっしゃる日は安心ですね。ケアプランですが、ご家族が日中不在の日にデイサービスなど、通いのサービスを利用するようにいたしましょうか。</a:t>
            </a:r>
            <a:endParaRPr lang="en-US" altLang="ja-JP" sz="1800" dirty="0">
              <a:latin typeface="UD Digi Kyokasho NK-B" panose="02020700000000000000" pitchFamily="18" charset="-128"/>
              <a:ea typeface="UD Digi Kyokasho NK-B" panose="02020700000000000000" pitchFamily="18" charset="-128"/>
            </a:endParaRPr>
          </a:p>
          <a:p>
            <a:pPr marL="1617663" indent="-1617663">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家族介護者：そのようにお願いします。</a:t>
            </a:r>
            <a:endParaRPr lang="en-US" altLang="ja-JP" sz="1800" dirty="0">
              <a:latin typeface="UD Digi Kyokasho NK-B" panose="02020700000000000000" pitchFamily="18" charset="-128"/>
              <a:ea typeface="UD Digi Kyokasho NK-B" panose="02020700000000000000" pitchFamily="18" charset="-128"/>
            </a:endParaRPr>
          </a:p>
          <a:p>
            <a:pPr marL="1617663" indent="-1617663" algn="ctr">
              <a:lnSpc>
                <a:spcPts val="2600"/>
              </a:lnSpc>
              <a:spcBef>
                <a:spcPts val="1200"/>
              </a:spcBef>
              <a:buNone/>
            </a:pPr>
            <a:r>
              <a:rPr lang="ja-JP" altLang="en-US" sz="1800" dirty="0">
                <a:solidFill>
                  <a:srgbClr val="0070C0"/>
                </a:solidFill>
                <a:latin typeface="UD Digi Kyokasho NK-B" panose="02020700000000000000" pitchFamily="18" charset="-128"/>
                <a:ea typeface="UD Digi Kyokasho NK-B" panose="02020700000000000000" pitchFamily="18" charset="-128"/>
              </a:rPr>
              <a:t>・・・家族が在宅勤務の日以外にサービスを組み込むプランを作成・・・</a:t>
            </a:r>
            <a:endParaRPr lang="en-US" altLang="ja-JP" sz="1800" dirty="0">
              <a:solidFill>
                <a:srgbClr val="0070C0"/>
              </a:solidFill>
              <a:latin typeface="UD Digi Kyokasho NK-B" panose="02020700000000000000" pitchFamily="18" charset="-128"/>
              <a:ea typeface="UD Digi Kyokasho NK-B" panose="02020700000000000000" pitchFamily="18" charset="-128"/>
            </a:endParaRPr>
          </a:p>
          <a:p>
            <a:pPr marL="1617663" indent="-1617663">
              <a:lnSpc>
                <a:spcPts val="2600"/>
              </a:lnSpc>
              <a:spcBef>
                <a:spcPts val="400"/>
              </a:spcBef>
              <a:buNone/>
            </a:pPr>
            <a:endParaRPr lang="en-US" altLang="ja-JP" sz="1800" dirty="0">
              <a:latin typeface="UD Digi Kyokasho NK-B" panose="02020700000000000000" pitchFamily="18" charset="-128"/>
              <a:ea typeface="UD Digi Kyokasho NK-B" panose="02020700000000000000" pitchFamily="18" charset="-128"/>
            </a:endParaRPr>
          </a:p>
          <a:p>
            <a:pPr marL="1617663" indent="-1617663">
              <a:lnSpc>
                <a:spcPts val="2600"/>
              </a:lnSpc>
              <a:spcBef>
                <a:spcPts val="400"/>
              </a:spcBef>
              <a:buNone/>
            </a:pP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500"/>
              </a:lnSpc>
              <a:spcBef>
                <a:spcPts val="400"/>
              </a:spcBef>
              <a:buNone/>
            </a:pP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800"/>
              </a:lnSpc>
              <a:buNone/>
            </a:pPr>
            <a:br>
              <a:rPr lang="en-US" altLang="ja-JP" sz="1800" dirty="0">
                <a:latin typeface="UD Digi Kyokasho NK-B" panose="02020700000000000000" pitchFamily="18" charset="-128"/>
                <a:ea typeface="UD Digi Kyokasho NK-B" panose="02020700000000000000" pitchFamily="18" charset="-128"/>
              </a:rPr>
            </a:br>
            <a:endParaRPr lang="en-US" altLang="ja-JP" sz="1800" dirty="0">
              <a:latin typeface="UD Digi Kyokasho NK-B" panose="02020700000000000000" pitchFamily="18" charset="-128"/>
              <a:ea typeface="UD Digi Kyokasho NK-B" panose="02020700000000000000" pitchFamily="18" charset="-128"/>
            </a:endParaRPr>
          </a:p>
        </p:txBody>
      </p:sp>
      <p:sp>
        <p:nvSpPr>
          <p:cNvPr id="5" name="Rectangle 2">
            <a:extLst>
              <a:ext uri="{FF2B5EF4-FFF2-40B4-BE49-F238E27FC236}">
                <a16:creationId xmlns:a16="http://schemas.microsoft.com/office/drawing/2014/main" id="{E4F86C5E-2EB2-4E88-9981-CB29E8DF05A7}"/>
              </a:ext>
            </a:extLst>
          </p:cNvPr>
          <p:cNvSpPr>
            <a:spLocks noGrp="1" noChangeArrowheads="1"/>
          </p:cNvSpPr>
          <p:nvPr>
            <p:ph type="title"/>
          </p:nvPr>
        </p:nvSpPr>
        <p:spPr>
          <a:xfrm>
            <a:off x="1043608" y="222250"/>
            <a:ext cx="7920880" cy="868363"/>
          </a:xfrm>
        </p:spPr>
        <p:txBody>
          <a:bodyPr/>
          <a:lstStyle/>
          <a:p>
            <a:pPr algn="l"/>
            <a:r>
              <a:rPr lang="ja-JP" altLang="en-US" sz="2800" dirty="0">
                <a:latin typeface="UD Digi Kyokasho NK-B" panose="02020700000000000000" pitchFamily="18" charset="-128"/>
                <a:ea typeface="UD Digi Kyokasho NK-B" panose="02020700000000000000" pitchFamily="18" charset="-128"/>
              </a:rPr>
              <a:t>事例②：要介護者は寝たきりの状態で退院</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　　　　　　 家族は在宅勤務</a:t>
            </a:r>
            <a:endParaRPr lang="ja-JP" altLang="ja-JP" sz="2800" dirty="0"/>
          </a:p>
        </p:txBody>
      </p:sp>
      <p:sp>
        <p:nvSpPr>
          <p:cNvPr id="4" name="フッター プレースホルダー 4">
            <a:extLst>
              <a:ext uri="{FF2B5EF4-FFF2-40B4-BE49-F238E27FC236}">
                <a16:creationId xmlns:a16="http://schemas.microsoft.com/office/drawing/2014/main" id="{6F022783-4D05-4A27-8FD3-910D4155B229}"/>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42C1B99D-6A5D-487A-B8DD-1DE253BC9023}"/>
              </a:ext>
            </a:extLst>
          </p:cNvPr>
          <p:cNvSpPr>
            <a:spLocks noGrp="1"/>
          </p:cNvSpPr>
          <p:nvPr>
            <p:ph type="sldNum" sz="quarter" idx="12"/>
          </p:nvPr>
        </p:nvSpPr>
        <p:spPr/>
        <p:txBody>
          <a:bodyPr/>
          <a:lstStyle/>
          <a:p>
            <a:fld id="{FE796E2C-70C8-4284-8429-28CFC884DB28}" type="slidenum">
              <a:rPr lang="en-US" altLang="ja-JP" smtClean="0"/>
              <a:pPr/>
              <a:t>75</a:t>
            </a:fld>
            <a:endParaRPr lang="en-US" altLang="ja-JP"/>
          </a:p>
        </p:txBody>
      </p:sp>
    </p:spTree>
    <p:extLst>
      <p:ext uri="{BB962C8B-B14F-4D97-AF65-F5344CB8AC3E}">
        <p14:creationId xmlns:p14="http://schemas.microsoft.com/office/powerpoint/2010/main" val="34839833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43608" y="1196752"/>
            <a:ext cx="7715250" cy="5438998"/>
          </a:xfrm>
        </p:spPr>
        <p:txBody>
          <a:bodyPr/>
          <a:lstStyle/>
          <a:p>
            <a:pPr marL="87313" indent="-87313">
              <a:lnSpc>
                <a:spcPts val="2800"/>
              </a:lnSpc>
              <a:buNone/>
            </a:pPr>
            <a:r>
              <a:rPr lang="ja-JP" altLang="en-US" sz="2400" dirty="0">
                <a:solidFill>
                  <a:srgbClr val="FFC000"/>
                </a:solidFill>
                <a:latin typeface="UD Digi Kyokasho NK-B" panose="02020700000000000000" pitchFamily="18" charset="-128"/>
                <a:ea typeface="UD Digi Kyokasho NK-B" panose="02020700000000000000" pitchFamily="18" charset="-128"/>
              </a:rPr>
              <a:t>◆</a:t>
            </a:r>
            <a:r>
              <a:rPr lang="ja-JP" altLang="en-US" sz="2400" dirty="0">
                <a:solidFill>
                  <a:srgbClr val="006600"/>
                </a:solidFill>
                <a:latin typeface="UD Digi Kyokasho NK-B" panose="02020700000000000000" pitchFamily="18" charset="-128"/>
                <a:ea typeface="UD Digi Kyokasho NK-B" panose="02020700000000000000" pitchFamily="18" charset="-128"/>
              </a:rPr>
              <a:t>シナリオ　場面②：モニタリングのための訪問時</a:t>
            </a:r>
            <a:endParaRPr lang="en-US" altLang="ja-JP" sz="2400" dirty="0">
              <a:solidFill>
                <a:srgbClr val="006600"/>
              </a:solidFill>
              <a:latin typeface="UD Digi Kyokasho NK-B" panose="02020700000000000000" pitchFamily="18" charset="-128"/>
              <a:ea typeface="UD Digi Kyokasho NK-B" panose="02020700000000000000" pitchFamily="18" charset="-128"/>
            </a:endParaRPr>
          </a:p>
          <a:p>
            <a:pPr marL="1520825" indent="-1520825">
              <a:lnSpc>
                <a:spcPts val="2600"/>
              </a:lnSpc>
              <a:spcBef>
                <a:spcPts val="400"/>
              </a:spcBef>
              <a:buNone/>
              <a:tabLst>
                <a:tab pos="1617663" algn="l"/>
              </a:tabLst>
            </a:pPr>
            <a:r>
              <a:rPr lang="ja-JP" altLang="en-US" sz="1800" dirty="0">
                <a:latin typeface="UD Digi Kyokasho NK-B" panose="02020700000000000000" pitchFamily="18" charset="-128"/>
                <a:ea typeface="UD Digi Kyokasho NK-B" panose="02020700000000000000" pitchFamily="18" charset="-128"/>
              </a:rPr>
              <a:t>ケアマネジャー：要介護のお義母様のご様子はいかがですか。</a:t>
            </a:r>
            <a:endParaRPr lang="en-US" altLang="ja-JP" sz="1800" dirty="0">
              <a:latin typeface="UD Digi Kyokasho NK-B" panose="02020700000000000000" pitchFamily="18" charset="-128"/>
              <a:ea typeface="UD Digi Kyokasho NK-B" panose="02020700000000000000" pitchFamily="18" charset="-128"/>
            </a:endParaRPr>
          </a:p>
          <a:p>
            <a:pPr marL="1520825" indent="-1520825" algn="ctr">
              <a:lnSpc>
                <a:spcPts val="2600"/>
              </a:lnSpc>
              <a:spcBef>
                <a:spcPts val="400"/>
              </a:spcBef>
              <a:buNone/>
              <a:tabLst>
                <a:tab pos="1617663" algn="l"/>
              </a:tabLst>
            </a:pPr>
            <a:r>
              <a:rPr lang="ja-JP" altLang="en-US" sz="1800" dirty="0">
                <a:solidFill>
                  <a:srgbClr val="0070C0"/>
                </a:solidFill>
                <a:latin typeface="UD Digi Kyokasho NK-B" panose="02020700000000000000" pitchFamily="18" charset="-128"/>
                <a:ea typeface="UD Digi Kyokasho NK-B" panose="02020700000000000000" pitchFamily="18" charset="-128"/>
              </a:rPr>
              <a:t>・・・要介護者の状況を確認・・・</a:t>
            </a:r>
            <a:endParaRPr lang="en-US" altLang="ja-JP" sz="1800" dirty="0">
              <a:solidFill>
                <a:srgbClr val="0070C0"/>
              </a:solidFill>
              <a:latin typeface="UD Digi Kyokasho NK-B" panose="02020700000000000000" pitchFamily="18" charset="-128"/>
              <a:ea typeface="UD Digi Kyokasho NK-B" panose="02020700000000000000" pitchFamily="18" charset="-128"/>
            </a:endParaRPr>
          </a:p>
          <a:p>
            <a:pPr marL="1617663" indent="-1617663">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ケアマネジャー：次に、ご家族の皆様のご様子などもお聞きできればと思いますが、大変お疲れのご様子ですね。体調は大丈夫ですか？</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家族介護者：夫は相変わらず、毎日遅くに帰ってきます。私は週に３日、在宅勤務をしていますが、仕事をしながら介護を行うのが思っていたより大変で・・　</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ケアマネジャー：どのようなところが辛いですか。</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r>
              <a:rPr lang="ja-JP" altLang="en-US" sz="1800" dirty="0">
                <a:latin typeface="UD Digi Kyokasho NK-B" panose="02020700000000000000" pitchFamily="18" charset="-128"/>
                <a:ea typeface="UD Digi Kyokasho NK-B" panose="02020700000000000000" pitchFamily="18" charset="-128"/>
              </a:rPr>
              <a:t>家族介護者：食事や排せつの介助のほか、あれこれ呼ばれるので、仕事に集中できません。そうこうしているうちに、子ども達が帰ってきて、夕食の準備など、家事にも追われています。子ども達も忙しくて、手伝ってもらえません。</a:t>
            </a:r>
            <a:br>
              <a:rPr lang="en-US" altLang="ja-JP" sz="1800" dirty="0">
                <a:latin typeface="UD Digi Kyokasho NK-B" panose="02020700000000000000" pitchFamily="18" charset="-128"/>
                <a:ea typeface="UD Digi Kyokasho NK-B" panose="02020700000000000000" pitchFamily="18" charset="-128"/>
              </a:rPr>
            </a:br>
            <a:r>
              <a:rPr lang="ja-JP" altLang="en-US" sz="1800" dirty="0">
                <a:latin typeface="UD Digi Kyokasho NK-B" panose="02020700000000000000" pitchFamily="18" charset="-128"/>
                <a:ea typeface="UD Digi Kyokasho NK-B" panose="02020700000000000000" pitchFamily="18" charset="-128"/>
              </a:rPr>
              <a:t>平日は仕事、土日は介護で、まったく休まる日がありません。</a:t>
            </a: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r>
              <a:rPr lang="en-US" altLang="ja-JP" sz="1800" dirty="0">
                <a:solidFill>
                  <a:srgbClr val="FF0000"/>
                </a:solidFill>
                <a:latin typeface="UD Digi Kyokasho NK-B" panose="02020700000000000000" pitchFamily="18" charset="-128"/>
                <a:ea typeface="UD Digi Kyokasho NK-B" panose="02020700000000000000" pitchFamily="18" charset="-128"/>
              </a:rPr>
              <a:t>※</a:t>
            </a:r>
            <a:r>
              <a:rPr lang="ja-JP" altLang="en-US" sz="1800" dirty="0">
                <a:solidFill>
                  <a:srgbClr val="FF0000"/>
                </a:solidFill>
                <a:latin typeface="UD Digi Kyokasho NK-B" panose="02020700000000000000" pitchFamily="18" charset="-128"/>
                <a:ea typeface="UD Digi Kyokasho NK-B" panose="02020700000000000000" pitchFamily="18" charset="-128"/>
              </a:rPr>
              <a:t>その後、家族介護者は疲労から体調を崩してしまった。</a:t>
            </a:r>
            <a:endParaRPr lang="en-US" altLang="ja-JP" sz="1800" dirty="0">
              <a:solidFill>
                <a:srgbClr val="FF0000"/>
              </a:solidFill>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600"/>
              </a:lnSpc>
              <a:spcBef>
                <a:spcPts val="400"/>
              </a:spcBef>
              <a:buNone/>
            </a:pPr>
            <a:br>
              <a:rPr lang="en-US" altLang="ja-JP" sz="1800" dirty="0">
                <a:latin typeface="UD Digi Kyokasho NK-B" panose="02020700000000000000" pitchFamily="18" charset="-128"/>
                <a:ea typeface="UD Digi Kyokasho NK-B" panose="02020700000000000000" pitchFamily="18" charset="-128"/>
              </a:rPr>
            </a:b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500"/>
              </a:lnSpc>
              <a:spcBef>
                <a:spcPts val="400"/>
              </a:spcBef>
              <a:buNone/>
            </a:pPr>
            <a:endParaRPr lang="en-US" altLang="ja-JP" sz="1800" dirty="0">
              <a:latin typeface="UD Digi Kyokasho NK-B" panose="02020700000000000000" pitchFamily="18" charset="-128"/>
              <a:ea typeface="UD Digi Kyokasho NK-B" panose="02020700000000000000" pitchFamily="18" charset="-128"/>
            </a:endParaRPr>
          </a:p>
          <a:p>
            <a:pPr marL="1250950" indent="-1250950">
              <a:lnSpc>
                <a:spcPts val="2800"/>
              </a:lnSpc>
              <a:buNone/>
            </a:pPr>
            <a:br>
              <a:rPr lang="en-US" altLang="ja-JP" sz="1800" dirty="0">
                <a:latin typeface="UD Digi Kyokasho NK-B" panose="02020700000000000000" pitchFamily="18" charset="-128"/>
                <a:ea typeface="UD Digi Kyokasho NK-B" panose="02020700000000000000" pitchFamily="18" charset="-128"/>
              </a:rPr>
            </a:br>
            <a:endParaRPr lang="en-US" altLang="ja-JP" sz="1800" dirty="0">
              <a:latin typeface="UD Digi Kyokasho NK-B" panose="02020700000000000000" pitchFamily="18" charset="-128"/>
              <a:ea typeface="UD Digi Kyokasho NK-B" panose="02020700000000000000" pitchFamily="18" charset="-128"/>
            </a:endParaRPr>
          </a:p>
        </p:txBody>
      </p:sp>
      <p:sp>
        <p:nvSpPr>
          <p:cNvPr id="5" name="Rectangle 2">
            <a:extLst>
              <a:ext uri="{FF2B5EF4-FFF2-40B4-BE49-F238E27FC236}">
                <a16:creationId xmlns:a16="http://schemas.microsoft.com/office/drawing/2014/main" id="{63356846-AD4A-49FC-A64B-15D04EA4C3F5}"/>
              </a:ext>
            </a:extLst>
          </p:cNvPr>
          <p:cNvSpPr>
            <a:spLocks noGrp="1" noChangeArrowheads="1"/>
          </p:cNvSpPr>
          <p:nvPr>
            <p:ph type="title"/>
          </p:nvPr>
        </p:nvSpPr>
        <p:spPr>
          <a:xfrm>
            <a:off x="1043608" y="222250"/>
            <a:ext cx="7920880" cy="868363"/>
          </a:xfrm>
        </p:spPr>
        <p:txBody>
          <a:bodyPr/>
          <a:lstStyle/>
          <a:p>
            <a:pPr algn="l"/>
            <a:r>
              <a:rPr lang="ja-JP" altLang="en-US" sz="2800" dirty="0">
                <a:latin typeface="UD Digi Kyokasho NK-B" panose="02020700000000000000" pitchFamily="18" charset="-128"/>
                <a:ea typeface="UD Digi Kyokasho NK-B" panose="02020700000000000000" pitchFamily="18" charset="-128"/>
              </a:rPr>
              <a:t>事例②：要介護者は寝たきりの状態で退院</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　　　　　　 家族は在宅勤務</a:t>
            </a:r>
            <a:endParaRPr lang="ja-JP" altLang="ja-JP" sz="2800" dirty="0"/>
          </a:p>
        </p:txBody>
      </p:sp>
      <p:sp>
        <p:nvSpPr>
          <p:cNvPr id="4" name="フッター プレースホルダー 4">
            <a:extLst>
              <a:ext uri="{FF2B5EF4-FFF2-40B4-BE49-F238E27FC236}">
                <a16:creationId xmlns:a16="http://schemas.microsoft.com/office/drawing/2014/main" id="{13DEFB72-51D2-4325-B2D9-C73BDDF5DCA4}"/>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F47BB4AF-846A-40F0-8D87-455CF35F173B}"/>
              </a:ext>
            </a:extLst>
          </p:cNvPr>
          <p:cNvSpPr>
            <a:spLocks noGrp="1"/>
          </p:cNvSpPr>
          <p:nvPr>
            <p:ph type="sldNum" sz="quarter" idx="12"/>
          </p:nvPr>
        </p:nvSpPr>
        <p:spPr/>
        <p:txBody>
          <a:bodyPr/>
          <a:lstStyle/>
          <a:p>
            <a:fld id="{FE796E2C-70C8-4284-8429-28CFC884DB28}" type="slidenum">
              <a:rPr lang="en-US" altLang="ja-JP" smtClean="0"/>
              <a:pPr/>
              <a:t>76</a:t>
            </a:fld>
            <a:endParaRPr lang="en-US" altLang="ja-JP"/>
          </a:p>
        </p:txBody>
      </p:sp>
    </p:spTree>
    <p:extLst>
      <p:ext uri="{BB962C8B-B14F-4D97-AF65-F5344CB8AC3E}">
        <p14:creationId xmlns:p14="http://schemas.microsoft.com/office/powerpoint/2010/main" val="16263735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4">
            <a:extLst>
              <a:ext uri="{FF2B5EF4-FFF2-40B4-BE49-F238E27FC236}">
                <a16:creationId xmlns:a16="http://schemas.microsoft.com/office/drawing/2014/main" id="{A65EA2AE-62FF-429E-B59B-707F579692BF}"/>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6" name="Rectangle 3">
            <a:extLst>
              <a:ext uri="{FF2B5EF4-FFF2-40B4-BE49-F238E27FC236}">
                <a16:creationId xmlns:a16="http://schemas.microsoft.com/office/drawing/2014/main" id="{9AA11757-894D-4F4D-A27E-708668392846}"/>
              </a:ext>
            </a:extLst>
          </p:cNvPr>
          <p:cNvSpPr txBox="1">
            <a:spLocks noChangeArrowheads="1"/>
          </p:cNvSpPr>
          <p:nvPr/>
        </p:nvSpPr>
        <p:spPr bwMode="auto">
          <a:xfrm>
            <a:off x="1073150" y="1268760"/>
            <a:ext cx="7715250" cy="511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87313" indent="-87313">
              <a:lnSpc>
                <a:spcPts val="4000"/>
              </a:lnSpc>
              <a:buFontTx/>
              <a:buNone/>
            </a:pPr>
            <a:r>
              <a:rPr lang="ja-JP" altLang="en-US" kern="0" dirty="0">
                <a:solidFill>
                  <a:srgbClr val="FFC000"/>
                </a:solidFill>
                <a:latin typeface="UD Digi Kyokasho NK-B" panose="02020700000000000000" pitchFamily="18" charset="-128"/>
                <a:ea typeface="UD Digi Kyokasho NK-B" panose="02020700000000000000" pitchFamily="18" charset="-128"/>
              </a:rPr>
              <a:t>◆</a:t>
            </a:r>
            <a:r>
              <a:rPr lang="ja-JP" altLang="en-US" kern="0" dirty="0">
                <a:latin typeface="UD Digi Kyokasho NK-B" panose="02020700000000000000" pitchFamily="18" charset="-128"/>
                <a:ea typeface="UD Digi Kyokasho NK-B" panose="02020700000000000000" pitchFamily="18" charset="-128"/>
              </a:rPr>
              <a:t>ワークの実施</a:t>
            </a:r>
            <a:br>
              <a:rPr lang="en-US" altLang="ja-JP" kern="0" dirty="0">
                <a:latin typeface="UD Digi Kyokasho NK-B" panose="02020700000000000000" pitchFamily="18" charset="-128"/>
                <a:ea typeface="UD Digi Kyokasho NK-B" panose="02020700000000000000" pitchFamily="18" charset="-128"/>
              </a:rPr>
            </a:br>
            <a:r>
              <a:rPr lang="ja-JP" altLang="en-US" kern="0" dirty="0">
                <a:latin typeface="UD Digi Kyokasho NK-B" panose="02020700000000000000" pitchFamily="18" charset="-128"/>
                <a:ea typeface="UD Digi Kyokasho NK-B" panose="02020700000000000000" pitchFamily="18" charset="-128"/>
              </a:rPr>
              <a:t>　ケアマネジャーの対応課題と対応方法について考える</a:t>
            </a:r>
            <a:endParaRPr lang="en-US" altLang="ja-JP"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ja-JP" altLang="en-US" sz="2600" kern="0" dirty="0">
                <a:latin typeface="UD Digi Kyokasho NK-B" panose="02020700000000000000" pitchFamily="18" charset="-128"/>
                <a:ea typeface="UD Digi Kyokasho NK-B" panose="02020700000000000000" pitchFamily="18" charset="-128"/>
              </a:rPr>
              <a:t>＜個人ワーク：ワークシートへの書き出し＞　５分</a:t>
            </a:r>
            <a:endParaRPr lang="en-US" altLang="ja-JP" sz="2600"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ja-JP" altLang="en-US" sz="2600" kern="0" dirty="0">
                <a:latin typeface="UD Digi Kyokasho NK-B" panose="02020700000000000000" pitchFamily="18" charset="-128"/>
                <a:ea typeface="UD Digi Kyokasho NK-B" panose="02020700000000000000" pitchFamily="18" charset="-128"/>
              </a:rPr>
              <a:t>〇ケアマネジャーの対応について、「就労している家族を支援する」という観点から、良かった点、課題点をあげ、そのように感じた理由を書き出しましょう。</a:t>
            </a:r>
            <a:endParaRPr lang="en-US" altLang="ja-JP" sz="2600"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ja-JP" altLang="en-US" sz="2600" kern="0" dirty="0">
                <a:latin typeface="UD Digi Kyokasho NK-B" panose="02020700000000000000" pitchFamily="18" charset="-128"/>
                <a:ea typeface="UD Digi Kyokasho NK-B" panose="02020700000000000000" pitchFamily="18" charset="-128"/>
              </a:rPr>
              <a:t>〇課題点については、どのような対応を行えばよかったかについても書き出しましょう。</a:t>
            </a:r>
            <a:endParaRPr lang="en-US" altLang="ja-JP" sz="2600" kern="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1B2AB078-906E-4631-8F6B-231F094F8F05}"/>
              </a:ext>
            </a:extLst>
          </p:cNvPr>
          <p:cNvSpPr>
            <a:spLocks noGrp="1"/>
          </p:cNvSpPr>
          <p:nvPr>
            <p:ph type="sldNum" sz="quarter" idx="12"/>
          </p:nvPr>
        </p:nvSpPr>
        <p:spPr/>
        <p:txBody>
          <a:bodyPr/>
          <a:lstStyle/>
          <a:p>
            <a:fld id="{FE796E2C-70C8-4284-8429-28CFC884DB28}" type="slidenum">
              <a:rPr lang="en-US" altLang="ja-JP" smtClean="0"/>
              <a:pPr/>
              <a:t>77</a:t>
            </a:fld>
            <a:endParaRPr lang="en-US" altLang="ja-JP"/>
          </a:p>
        </p:txBody>
      </p:sp>
      <p:sp>
        <p:nvSpPr>
          <p:cNvPr id="7" name="Rectangle 2">
            <a:extLst>
              <a:ext uri="{FF2B5EF4-FFF2-40B4-BE49-F238E27FC236}">
                <a16:creationId xmlns:a16="http://schemas.microsoft.com/office/drawing/2014/main" id="{801AE3CE-D70F-4FEE-98B7-6BB18F0E5DBD}"/>
              </a:ext>
            </a:extLst>
          </p:cNvPr>
          <p:cNvSpPr>
            <a:spLocks noGrp="1" noChangeArrowheads="1"/>
          </p:cNvSpPr>
          <p:nvPr>
            <p:ph type="title"/>
          </p:nvPr>
        </p:nvSpPr>
        <p:spPr>
          <a:xfrm>
            <a:off x="1043608" y="222250"/>
            <a:ext cx="7920880" cy="868363"/>
          </a:xfrm>
        </p:spPr>
        <p:txBody>
          <a:bodyPr/>
          <a:lstStyle/>
          <a:p>
            <a:pPr algn="l"/>
            <a:r>
              <a:rPr lang="ja-JP" altLang="en-US" sz="2800" dirty="0">
                <a:latin typeface="UD Digi Kyokasho NK-B" panose="02020700000000000000" pitchFamily="18" charset="-128"/>
                <a:ea typeface="UD Digi Kyokasho NK-B" panose="02020700000000000000" pitchFamily="18" charset="-128"/>
              </a:rPr>
              <a:t>事例②：要介護者は寝たきりの状態で退院</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　　　　　　 家族は在宅勤務</a:t>
            </a:r>
            <a:endParaRPr lang="ja-JP" altLang="ja-JP" sz="2800" dirty="0"/>
          </a:p>
        </p:txBody>
      </p:sp>
    </p:spTree>
    <p:extLst>
      <p:ext uri="{BB962C8B-B14F-4D97-AF65-F5344CB8AC3E}">
        <p14:creationId xmlns:p14="http://schemas.microsoft.com/office/powerpoint/2010/main" val="13900793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4">
            <a:extLst>
              <a:ext uri="{FF2B5EF4-FFF2-40B4-BE49-F238E27FC236}">
                <a16:creationId xmlns:a16="http://schemas.microsoft.com/office/drawing/2014/main" id="{A65EA2AE-62FF-429E-B59B-707F579692BF}"/>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6" name="Rectangle 3">
            <a:extLst>
              <a:ext uri="{FF2B5EF4-FFF2-40B4-BE49-F238E27FC236}">
                <a16:creationId xmlns:a16="http://schemas.microsoft.com/office/drawing/2014/main" id="{9AA11757-894D-4F4D-A27E-708668392846}"/>
              </a:ext>
            </a:extLst>
          </p:cNvPr>
          <p:cNvSpPr txBox="1">
            <a:spLocks noChangeArrowheads="1"/>
          </p:cNvSpPr>
          <p:nvPr/>
        </p:nvSpPr>
        <p:spPr bwMode="auto">
          <a:xfrm>
            <a:off x="1073150" y="1268760"/>
            <a:ext cx="7715250" cy="511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87313" indent="-87313">
              <a:lnSpc>
                <a:spcPts val="4000"/>
              </a:lnSpc>
              <a:buFontTx/>
              <a:buNone/>
            </a:pPr>
            <a:r>
              <a:rPr lang="ja-JP" altLang="en-US" kern="0" dirty="0">
                <a:solidFill>
                  <a:srgbClr val="FFC000"/>
                </a:solidFill>
                <a:latin typeface="UD Digi Kyokasho NK-B" panose="02020700000000000000" pitchFamily="18" charset="-128"/>
                <a:ea typeface="UD Digi Kyokasho NK-B" panose="02020700000000000000" pitchFamily="18" charset="-128"/>
              </a:rPr>
              <a:t>◆</a:t>
            </a:r>
            <a:r>
              <a:rPr lang="ja-JP" altLang="en-US" kern="0" dirty="0">
                <a:latin typeface="UD Digi Kyokasho NK-B" panose="02020700000000000000" pitchFamily="18" charset="-128"/>
                <a:ea typeface="UD Digi Kyokasho NK-B" panose="02020700000000000000" pitchFamily="18" charset="-128"/>
              </a:rPr>
              <a:t>ワークの実施</a:t>
            </a:r>
            <a:br>
              <a:rPr lang="en-US" altLang="ja-JP" kern="0" dirty="0">
                <a:latin typeface="UD Digi Kyokasho NK-B" panose="02020700000000000000" pitchFamily="18" charset="-128"/>
                <a:ea typeface="UD Digi Kyokasho NK-B" panose="02020700000000000000" pitchFamily="18" charset="-128"/>
              </a:rPr>
            </a:br>
            <a:r>
              <a:rPr lang="ja-JP" altLang="en-US" kern="0" dirty="0">
                <a:latin typeface="UD Digi Kyokasho NK-B" panose="02020700000000000000" pitchFamily="18" charset="-128"/>
                <a:ea typeface="UD Digi Kyokasho NK-B" panose="02020700000000000000" pitchFamily="18" charset="-128"/>
              </a:rPr>
              <a:t>　ケアマネジャーの対応課題と対応方法について考える</a:t>
            </a:r>
            <a:endParaRPr lang="en-US" altLang="ja-JP"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ja-JP" altLang="en-US" sz="2600" kern="0" dirty="0">
                <a:latin typeface="UD Digi Kyokasho NK-B" panose="02020700000000000000" pitchFamily="18" charset="-128"/>
                <a:ea typeface="UD Digi Kyokasho NK-B" panose="02020700000000000000" pitchFamily="18" charset="-128"/>
              </a:rPr>
              <a:t>＜グループワーク＞　</a:t>
            </a:r>
            <a:r>
              <a:rPr lang="en-US" altLang="ja-JP" sz="2600" kern="0" dirty="0">
                <a:latin typeface="UD Digi Kyokasho NK-B" panose="02020700000000000000" pitchFamily="18" charset="-128"/>
                <a:ea typeface="UD Digi Kyokasho NK-B" panose="02020700000000000000" pitchFamily="18" charset="-128"/>
              </a:rPr>
              <a:t>25</a:t>
            </a:r>
            <a:r>
              <a:rPr lang="ja-JP" altLang="en-US" sz="2600" kern="0" dirty="0">
                <a:latin typeface="UD Digi Kyokasho NK-B" panose="02020700000000000000" pitchFamily="18" charset="-128"/>
                <a:ea typeface="UD Digi Kyokasho NK-B" panose="02020700000000000000" pitchFamily="18" charset="-128"/>
              </a:rPr>
              <a:t>分</a:t>
            </a:r>
            <a:endParaRPr lang="en-US" altLang="ja-JP" sz="2600"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ja-JP" altLang="en-US" sz="2600" kern="0" dirty="0">
                <a:latin typeface="UD Digi Kyokasho NK-B" panose="02020700000000000000" pitchFamily="18" charset="-128"/>
                <a:ea typeface="UD Digi Kyokasho NK-B" panose="02020700000000000000" pitchFamily="18" charset="-128"/>
              </a:rPr>
              <a:t>〇書き出した内容を順番に発表してください</a:t>
            </a:r>
            <a:endParaRPr lang="en-US" altLang="ja-JP" sz="2600"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ja-JP" altLang="en-US" sz="2600" kern="0" dirty="0">
                <a:latin typeface="UD Digi Kyokasho NK-B" panose="02020700000000000000" pitchFamily="18" charset="-128"/>
                <a:ea typeface="UD Digi Kyokasho NK-B" panose="02020700000000000000" pitchFamily="18" charset="-128"/>
              </a:rPr>
              <a:t>〇発表内容を基に、ケアマネジャーの対応課題や「就労している家族を支援する」という観点から、どのような対応を行えばよかったのか、話し合いましょう。</a:t>
            </a:r>
            <a:endParaRPr lang="en-US" altLang="ja-JP" sz="2600" kern="0" dirty="0">
              <a:latin typeface="UD Digi Kyokasho NK-B" panose="02020700000000000000" pitchFamily="18" charset="-128"/>
              <a:ea typeface="UD Digi Kyokasho NK-B" panose="02020700000000000000" pitchFamily="18" charset="-128"/>
            </a:endParaRPr>
          </a:p>
          <a:p>
            <a:pPr marL="355600" indent="-355600">
              <a:lnSpc>
                <a:spcPts val="3200"/>
              </a:lnSpc>
              <a:spcBef>
                <a:spcPts val="1800"/>
              </a:spcBef>
              <a:buFontTx/>
              <a:buNone/>
            </a:pPr>
            <a:r>
              <a:rPr lang="en-US" altLang="ja-JP" sz="2600" kern="0" dirty="0">
                <a:latin typeface="UD Digi Kyokasho NK-B" panose="02020700000000000000" pitchFamily="18" charset="-128"/>
                <a:ea typeface="UD Digi Kyokasho NK-B" panose="02020700000000000000" pitchFamily="18" charset="-128"/>
              </a:rPr>
              <a:t>※</a:t>
            </a:r>
            <a:r>
              <a:rPr lang="ja-JP" altLang="en-US" sz="2600" kern="0" dirty="0">
                <a:latin typeface="UD Digi Kyokasho NK-B" panose="02020700000000000000" pitchFamily="18" charset="-128"/>
                <a:ea typeface="UD Digi Kyokasho NK-B" panose="02020700000000000000" pitchFamily="18" charset="-128"/>
              </a:rPr>
              <a:t>時間が余れば、適宜議論を深めたり休憩を取りましょう。</a:t>
            </a:r>
          </a:p>
          <a:p>
            <a:pPr marL="355600" indent="-355600">
              <a:lnSpc>
                <a:spcPts val="3200"/>
              </a:lnSpc>
              <a:spcBef>
                <a:spcPts val="1800"/>
              </a:spcBef>
              <a:buFontTx/>
              <a:buNone/>
            </a:pPr>
            <a:br>
              <a:rPr lang="en-US" altLang="ja-JP" sz="2600" kern="0" dirty="0">
                <a:latin typeface="UD Digi Kyokasho NK-B" panose="02020700000000000000" pitchFamily="18" charset="-128"/>
                <a:ea typeface="UD Digi Kyokasho NK-B" panose="02020700000000000000" pitchFamily="18" charset="-128"/>
              </a:rPr>
            </a:br>
            <a:endParaRPr lang="en-US" altLang="ja-JP" sz="2600" kern="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1B2AB078-906E-4631-8F6B-231F094F8F05}"/>
              </a:ext>
            </a:extLst>
          </p:cNvPr>
          <p:cNvSpPr>
            <a:spLocks noGrp="1"/>
          </p:cNvSpPr>
          <p:nvPr>
            <p:ph type="sldNum" sz="quarter" idx="12"/>
          </p:nvPr>
        </p:nvSpPr>
        <p:spPr/>
        <p:txBody>
          <a:bodyPr/>
          <a:lstStyle/>
          <a:p>
            <a:fld id="{FE796E2C-70C8-4284-8429-28CFC884DB28}" type="slidenum">
              <a:rPr lang="en-US" altLang="ja-JP" smtClean="0"/>
              <a:pPr/>
              <a:t>78</a:t>
            </a:fld>
            <a:endParaRPr lang="en-US" altLang="ja-JP"/>
          </a:p>
        </p:txBody>
      </p:sp>
      <p:sp>
        <p:nvSpPr>
          <p:cNvPr id="7" name="Rectangle 2">
            <a:extLst>
              <a:ext uri="{FF2B5EF4-FFF2-40B4-BE49-F238E27FC236}">
                <a16:creationId xmlns:a16="http://schemas.microsoft.com/office/drawing/2014/main" id="{E22A7E9F-A180-441A-8CFC-FFB2DC8A3803}"/>
              </a:ext>
            </a:extLst>
          </p:cNvPr>
          <p:cNvSpPr>
            <a:spLocks noGrp="1" noChangeArrowheads="1"/>
          </p:cNvSpPr>
          <p:nvPr>
            <p:ph type="title"/>
          </p:nvPr>
        </p:nvSpPr>
        <p:spPr>
          <a:xfrm>
            <a:off x="1043608" y="222250"/>
            <a:ext cx="7920880" cy="868363"/>
          </a:xfrm>
        </p:spPr>
        <p:txBody>
          <a:bodyPr/>
          <a:lstStyle/>
          <a:p>
            <a:pPr algn="l"/>
            <a:r>
              <a:rPr lang="ja-JP" altLang="en-US" sz="2800" dirty="0">
                <a:latin typeface="UD Digi Kyokasho NK-B" panose="02020700000000000000" pitchFamily="18" charset="-128"/>
                <a:ea typeface="UD Digi Kyokasho NK-B" panose="02020700000000000000" pitchFamily="18" charset="-128"/>
              </a:rPr>
              <a:t>事例②：要介護者は寝たきりの状態で退院</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　　　　　　 家族は在宅勤務</a:t>
            </a:r>
            <a:endParaRPr lang="ja-JP" altLang="ja-JP" sz="2800" dirty="0"/>
          </a:p>
        </p:txBody>
      </p:sp>
    </p:spTree>
    <p:extLst>
      <p:ext uri="{BB962C8B-B14F-4D97-AF65-F5344CB8AC3E}">
        <p14:creationId xmlns:p14="http://schemas.microsoft.com/office/powerpoint/2010/main" val="1047210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73150" y="1268760"/>
            <a:ext cx="7715250" cy="5112915"/>
          </a:xfrm>
        </p:spPr>
        <p:txBody>
          <a:bodyPr/>
          <a:lstStyle/>
          <a:p>
            <a:pPr marL="87313" indent="-87313">
              <a:lnSpc>
                <a:spcPts val="2800"/>
              </a:lnSpc>
              <a:buNone/>
            </a:pPr>
            <a:endParaRPr lang="en-US" altLang="ja-JP" sz="2400" dirty="0">
              <a:solidFill>
                <a:srgbClr val="FFC000"/>
              </a:solidFill>
              <a:latin typeface="UD Digi Kyokasho NK-B" panose="02020700000000000000" pitchFamily="18" charset="-128"/>
              <a:ea typeface="UD Digi Kyokasho NK-B" panose="02020700000000000000" pitchFamily="18" charset="-128"/>
            </a:endParaRPr>
          </a:p>
          <a:p>
            <a:pPr marL="87313" indent="-87313">
              <a:lnSpc>
                <a:spcPts val="4000"/>
              </a:lnSpc>
              <a:buNone/>
            </a:pPr>
            <a:endParaRPr lang="en-US" altLang="ja-JP" dirty="0">
              <a:solidFill>
                <a:srgbClr val="FFC000"/>
              </a:solidFill>
              <a:latin typeface="UD Digi Kyokasho NK-B" panose="02020700000000000000" pitchFamily="18" charset="-128"/>
              <a:ea typeface="UD Digi Kyokasho NK-B" panose="02020700000000000000" pitchFamily="18" charset="-128"/>
            </a:endParaRPr>
          </a:p>
          <a:p>
            <a:pPr marL="0" indent="0" algn="ctr">
              <a:lnSpc>
                <a:spcPts val="6000"/>
              </a:lnSpc>
              <a:buNone/>
            </a:pPr>
            <a:r>
              <a:rPr lang="ja-JP" altLang="en-US" sz="4400" dirty="0">
                <a:solidFill>
                  <a:srgbClr val="FFC000"/>
                </a:solidFill>
                <a:latin typeface="UD Digi Kyokasho NK-B" panose="02020700000000000000" pitchFamily="18" charset="-128"/>
                <a:ea typeface="UD Digi Kyokasho NK-B" panose="02020700000000000000" pitchFamily="18" charset="-128"/>
              </a:rPr>
              <a:t>◆</a:t>
            </a:r>
            <a:r>
              <a:rPr lang="ja-JP" altLang="en-US" sz="4400" dirty="0">
                <a:latin typeface="UD Digi Kyokasho NK-B" panose="02020700000000000000" pitchFamily="18" charset="-128"/>
                <a:ea typeface="UD Digi Kyokasho NK-B" panose="02020700000000000000" pitchFamily="18" charset="-128"/>
              </a:rPr>
              <a:t>発 表</a:t>
            </a:r>
            <a:r>
              <a:rPr lang="ja-JP" altLang="en-US" sz="4400" dirty="0">
                <a:solidFill>
                  <a:srgbClr val="FFC000"/>
                </a:solidFill>
                <a:latin typeface="UD Digi Kyokasho NK-B" panose="02020700000000000000" pitchFamily="18" charset="-128"/>
                <a:ea typeface="UD Digi Kyokasho NK-B" panose="02020700000000000000" pitchFamily="18" charset="-128"/>
              </a:rPr>
              <a:t>◆</a:t>
            </a:r>
            <a:br>
              <a:rPr lang="en-US" altLang="ja-JP" sz="4400" dirty="0">
                <a:latin typeface="UD Digi Kyokasho NK-B" panose="02020700000000000000" pitchFamily="18" charset="-128"/>
                <a:ea typeface="UD Digi Kyokasho NK-B" panose="02020700000000000000" pitchFamily="18" charset="-128"/>
              </a:rPr>
            </a:br>
            <a:r>
              <a:rPr lang="en-US" altLang="ja-JP" sz="4400" dirty="0">
                <a:latin typeface="UD Digi Kyokasho NK-B" panose="02020700000000000000" pitchFamily="18" charset="-128"/>
                <a:ea typeface="UD Digi Kyokasho NK-B" panose="02020700000000000000" pitchFamily="18" charset="-128"/>
              </a:rPr>
              <a:t>10</a:t>
            </a:r>
            <a:r>
              <a:rPr lang="ja-JP" altLang="en-US" sz="4400" dirty="0">
                <a:latin typeface="UD Digi Kyokasho NK-B" panose="02020700000000000000" pitchFamily="18" charset="-128"/>
                <a:ea typeface="UD Digi Kyokasho NK-B" panose="02020700000000000000" pitchFamily="18" charset="-128"/>
              </a:rPr>
              <a:t>分　</a:t>
            </a:r>
            <a:endParaRPr lang="en-US" altLang="ja-JP" sz="4400" dirty="0">
              <a:latin typeface="UD Digi Kyokasho NK-B" panose="02020700000000000000" pitchFamily="18" charset="-128"/>
              <a:ea typeface="UD Digi Kyokasho NK-B" panose="02020700000000000000" pitchFamily="18" charset="-128"/>
            </a:endParaRPr>
          </a:p>
        </p:txBody>
      </p:sp>
      <p:sp>
        <p:nvSpPr>
          <p:cNvPr id="4" name="フッター プレースホルダー 4">
            <a:extLst>
              <a:ext uri="{FF2B5EF4-FFF2-40B4-BE49-F238E27FC236}">
                <a16:creationId xmlns:a16="http://schemas.microsoft.com/office/drawing/2014/main" id="{109BECDB-98B0-4F0D-9892-6198D6972EB0}"/>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ED4F656F-C3F7-4ADE-94F0-E00AEA2ACE9A}"/>
              </a:ext>
            </a:extLst>
          </p:cNvPr>
          <p:cNvSpPr>
            <a:spLocks noGrp="1"/>
          </p:cNvSpPr>
          <p:nvPr>
            <p:ph type="sldNum" sz="quarter" idx="12"/>
          </p:nvPr>
        </p:nvSpPr>
        <p:spPr/>
        <p:txBody>
          <a:bodyPr/>
          <a:lstStyle/>
          <a:p>
            <a:fld id="{FE796E2C-70C8-4284-8429-28CFC884DB28}" type="slidenum">
              <a:rPr lang="en-US" altLang="ja-JP" smtClean="0"/>
              <a:pPr/>
              <a:t>79</a:t>
            </a:fld>
            <a:endParaRPr lang="en-US" altLang="ja-JP"/>
          </a:p>
        </p:txBody>
      </p:sp>
      <p:sp>
        <p:nvSpPr>
          <p:cNvPr id="7" name="Rectangle 2">
            <a:extLst>
              <a:ext uri="{FF2B5EF4-FFF2-40B4-BE49-F238E27FC236}">
                <a16:creationId xmlns:a16="http://schemas.microsoft.com/office/drawing/2014/main" id="{960767E0-F71A-4DE6-A677-A9E36CDA8237}"/>
              </a:ext>
            </a:extLst>
          </p:cNvPr>
          <p:cNvSpPr>
            <a:spLocks noGrp="1" noChangeArrowheads="1"/>
          </p:cNvSpPr>
          <p:nvPr>
            <p:ph type="title"/>
          </p:nvPr>
        </p:nvSpPr>
        <p:spPr>
          <a:xfrm>
            <a:off x="1043608" y="222250"/>
            <a:ext cx="7920880" cy="868363"/>
          </a:xfrm>
        </p:spPr>
        <p:txBody>
          <a:bodyPr/>
          <a:lstStyle/>
          <a:p>
            <a:pPr algn="l"/>
            <a:r>
              <a:rPr lang="ja-JP" altLang="en-US" sz="2800" dirty="0">
                <a:latin typeface="UD Digi Kyokasho NK-B" panose="02020700000000000000" pitchFamily="18" charset="-128"/>
                <a:ea typeface="UD Digi Kyokasho NK-B" panose="02020700000000000000" pitchFamily="18" charset="-128"/>
              </a:rPr>
              <a:t>事例②：要介護者は寝たきりの状態で退院</a:t>
            </a:r>
            <a:br>
              <a:rPr lang="en-US" altLang="ja-JP" sz="2800" dirty="0">
                <a:latin typeface="UD Digi Kyokasho NK-B" panose="02020700000000000000" pitchFamily="18" charset="-128"/>
                <a:ea typeface="UD Digi Kyokasho NK-B" panose="02020700000000000000" pitchFamily="18" charset="-128"/>
              </a:rPr>
            </a:br>
            <a:r>
              <a:rPr lang="ja-JP" altLang="en-US" sz="2800" dirty="0">
                <a:latin typeface="UD Digi Kyokasho NK-B" panose="02020700000000000000" pitchFamily="18" charset="-128"/>
                <a:ea typeface="UD Digi Kyokasho NK-B" panose="02020700000000000000" pitchFamily="18" charset="-128"/>
              </a:rPr>
              <a:t>　　　　　　 家族は在宅勤務</a:t>
            </a:r>
            <a:endParaRPr lang="ja-JP" altLang="ja-JP" sz="2800" dirty="0"/>
          </a:p>
        </p:txBody>
      </p:sp>
    </p:spTree>
    <p:extLst>
      <p:ext uri="{BB962C8B-B14F-4D97-AF65-F5344CB8AC3E}">
        <p14:creationId xmlns:p14="http://schemas.microsoft.com/office/powerpoint/2010/main" val="24211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531F842-FD7E-42A9-9226-ACDF0AB783C7}"/>
              </a:ext>
            </a:extLst>
          </p:cNvPr>
          <p:cNvPicPr>
            <a:picLocks noChangeAspect="1"/>
          </p:cNvPicPr>
          <p:nvPr/>
        </p:nvPicPr>
        <p:blipFill>
          <a:blip r:embed="rId3"/>
          <a:stretch>
            <a:fillRect/>
          </a:stretch>
        </p:blipFill>
        <p:spPr>
          <a:xfrm>
            <a:off x="947775" y="3048654"/>
            <a:ext cx="7919995" cy="3240633"/>
          </a:xfrm>
          <a:prstGeom prst="rect">
            <a:avLst/>
          </a:prstGeom>
        </p:spPr>
      </p:pic>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1-2.</a:t>
            </a:r>
            <a:r>
              <a:rPr lang="ja-JP" altLang="en-US" sz="2800" dirty="0">
                <a:latin typeface="UD Digi Kyokasho NK-B" panose="02020700000000000000" pitchFamily="18" charset="-128"/>
                <a:ea typeface="UD Digi Kyokasho NK-B" panose="02020700000000000000" pitchFamily="18" charset="-128"/>
              </a:rPr>
              <a:t>両立支援施策・制度の認知・理解度</a:t>
            </a:r>
            <a:endParaRPr lang="ja-JP" altLang="ja-JP" sz="2800" dirty="0">
              <a:latin typeface="UD Digi Kyokasho NK-B" panose="02020700000000000000" pitchFamily="18" charset="-128"/>
              <a:ea typeface="UD Digi Kyokasho NK-B" panose="02020700000000000000" pitchFamily="18" charset="-128"/>
            </a:endParaRPr>
          </a:p>
        </p:txBody>
      </p:sp>
      <p:sp>
        <p:nvSpPr>
          <p:cNvPr id="2" name="スライド番号プレースホルダー 1">
            <a:extLst>
              <a:ext uri="{FF2B5EF4-FFF2-40B4-BE49-F238E27FC236}">
                <a16:creationId xmlns:a16="http://schemas.microsoft.com/office/drawing/2014/main" id="{E88B4AA4-4FF8-485A-A57A-DAAB993CA1DF}"/>
              </a:ext>
            </a:extLst>
          </p:cNvPr>
          <p:cNvSpPr>
            <a:spLocks noGrp="1"/>
          </p:cNvSpPr>
          <p:nvPr>
            <p:ph type="sldNum" sz="quarter" idx="12"/>
          </p:nvPr>
        </p:nvSpPr>
        <p:spPr/>
        <p:txBody>
          <a:bodyPr/>
          <a:lstStyle/>
          <a:p>
            <a:fld id="{FE796E2C-70C8-4284-8429-28CFC884DB28}" type="slidenum">
              <a:rPr lang="en-US" altLang="ja-JP" smtClean="0"/>
              <a:pPr/>
              <a:t>8</a:t>
            </a:fld>
            <a:endParaRPr lang="en-US" altLang="ja-JP"/>
          </a:p>
        </p:txBody>
      </p:sp>
      <p:sp>
        <p:nvSpPr>
          <p:cNvPr id="11" name="テキスト ボックス 10">
            <a:extLst>
              <a:ext uri="{FF2B5EF4-FFF2-40B4-BE49-F238E27FC236}">
                <a16:creationId xmlns:a16="http://schemas.microsoft.com/office/drawing/2014/main" id="{E921A185-3C51-4EF7-84EC-7BA4E78E6ACF}"/>
              </a:ext>
            </a:extLst>
          </p:cNvPr>
          <p:cNvSpPr txBox="1"/>
          <p:nvPr/>
        </p:nvSpPr>
        <p:spPr>
          <a:xfrm>
            <a:off x="1000587" y="6302686"/>
            <a:ext cx="8035900" cy="415498"/>
          </a:xfrm>
          <a:prstGeom prst="rect">
            <a:avLst/>
          </a:prstGeom>
          <a:noFill/>
        </p:spPr>
        <p:txBody>
          <a:bodyPr wrap="square" rtlCol="0">
            <a:spAutoFit/>
          </a:bodyPr>
          <a:lstStyle/>
          <a:p>
            <a:r>
              <a:rPr kumimoji="1" lang="ja-JP" altLang="en-US" sz="1050" dirty="0"/>
              <a:t>（</a:t>
            </a:r>
            <a:r>
              <a:rPr lang="ja-JP" altLang="en-US" sz="1050" dirty="0"/>
              <a:t>出所）</a:t>
            </a:r>
            <a:r>
              <a:rPr lang="ja-JP" altLang="ja-JP" sz="1050" dirty="0"/>
              <a:t>三菱</a:t>
            </a:r>
            <a:r>
              <a:rPr lang="en-US" altLang="ja-JP" sz="1050" dirty="0"/>
              <a:t>UFJ</a:t>
            </a:r>
            <a:r>
              <a:rPr lang="ja-JP" altLang="en-US" sz="1050" dirty="0"/>
              <a:t>リサーチ＆コンサルティング</a:t>
            </a:r>
            <a:r>
              <a:rPr lang="ja-JP" altLang="ja-JP" sz="1050" dirty="0"/>
              <a:t>「仕事と介護の両立</a:t>
            </a:r>
            <a:r>
              <a:rPr lang="ja-JP" altLang="en-US" sz="1050" dirty="0"/>
              <a:t>等</a:t>
            </a:r>
            <a:r>
              <a:rPr lang="ja-JP" altLang="ja-JP" sz="1050" dirty="0"/>
              <a:t>に関する</a:t>
            </a:r>
            <a:r>
              <a:rPr lang="ja-JP" altLang="en-US" sz="1050" dirty="0"/>
              <a:t>実態把握のための調査研究事業</a:t>
            </a:r>
            <a:r>
              <a:rPr lang="ja-JP" altLang="ja-JP" sz="1050" dirty="0"/>
              <a:t>」（厚生労働省委託事業）</a:t>
            </a:r>
            <a:br>
              <a:rPr lang="en-US" altLang="ja-JP" sz="1050" dirty="0"/>
            </a:br>
            <a:r>
              <a:rPr lang="ja-JP" altLang="en-US" sz="1050" dirty="0"/>
              <a:t>　　　　　令和４年３月より作成</a:t>
            </a:r>
            <a:endParaRPr kumimoji="1" lang="ja-JP" altLang="en-US" sz="1050" dirty="0"/>
          </a:p>
        </p:txBody>
      </p:sp>
      <p:sp>
        <p:nvSpPr>
          <p:cNvPr id="17" name="正方形/長方形 16">
            <a:extLst>
              <a:ext uri="{FF2B5EF4-FFF2-40B4-BE49-F238E27FC236}">
                <a16:creationId xmlns:a16="http://schemas.microsoft.com/office/drawing/2014/main" id="{1E08EE2F-2F8A-42B9-9B4C-7C704AB8623E}"/>
              </a:ext>
            </a:extLst>
          </p:cNvPr>
          <p:cNvSpPr/>
          <p:nvPr/>
        </p:nvSpPr>
        <p:spPr>
          <a:xfrm>
            <a:off x="1343442" y="2377505"/>
            <a:ext cx="7524328"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図表</a:t>
            </a:r>
            <a:r>
              <a:rPr lang="en-US" altLang="ja-JP" dirty="0">
                <a:solidFill>
                  <a:sysClr val="windowText" lastClr="000000"/>
                </a:solidFill>
              </a:rPr>
              <a:t>4</a:t>
            </a:r>
            <a:r>
              <a:rPr lang="ja-JP" altLang="en-US" dirty="0">
                <a:solidFill>
                  <a:sysClr val="windowText" lastClr="000000"/>
                </a:solidFill>
              </a:rPr>
              <a:t>　「手助・介護」のために、仕事を辞めた理由：複数回答</a:t>
            </a:r>
            <a:endParaRPr kumimoji="1" lang="ja-JP" altLang="en-US" dirty="0">
              <a:solidFill>
                <a:sysClr val="windowText" lastClr="000000"/>
              </a:solidFill>
            </a:endParaRPr>
          </a:p>
        </p:txBody>
      </p:sp>
      <p:cxnSp>
        <p:nvCxnSpPr>
          <p:cNvPr id="18" name="直線コネクタ 17">
            <a:extLst>
              <a:ext uri="{FF2B5EF4-FFF2-40B4-BE49-F238E27FC236}">
                <a16:creationId xmlns:a16="http://schemas.microsoft.com/office/drawing/2014/main" id="{14D7C736-31DB-4F37-A1D9-EAA61392DD16}"/>
              </a:ext>
            </a:extLst>
          </p:cNvPr>
          <p:cNvCxnSpPr/>
          <p:nvPr/>
        </p:nvCxnSpPr>
        <p:spPr>
          <a:xfrm>
            <a:off x="1942442" y="2848209"/>
            <a:ext cx="5976664" cy="33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3">
            <a:extLst>
              <a:ext uri="{FF2B5EF4-FFF2-40B4-BE49-F238E27FC236}">
                <a16:creationId xmlns:a16="http://schemas.microsoft.com/office/drawing/2014/main" id="{2455D08A-F09F-4111-A7F4-BCEA4B02A2F1}"/>
              </a:ext>
            </a:extLst>
          </p:cNvPr>
          <p:cNvSpPr txBox="1">
            <a:spLocks noChangeArrowheads="1"/>
          </p:cNvSpPr>
          <p:nvPr/>
        </p:nvSpPr>
        <p:spPr bwMode="auto">
          <a:xfrm>
            <a:off x="1073150" y="1338108"/>
            <a:ext cx="7715250" cy="95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l"/>
            </a:pPr>
            <a:r>
              <a:rPr lang="ja-JP" altLang="en-US" sz="2800" kern="0" dirty="0">
                <a:latin typeface="UD Digi Kyokasho NK-B" panose="02020700000000000000" pitchFamily="18" charset="-128"/>
                <a:ea typeface="UD Digi Kyokasho NK-B" panose="02020700000000000000" pitchFamily="18" charset="-128"/>
              </a:rPr>
              <a:t>介護のために離職した人の</a:t>
            </a:r>
            <a:r>
              <a:rPr lang="en-US" altLang="ja-JP" sz="2800" kern="0" dirty="0">
                <a:latin typeface="UD Digi Kyokasho NK-B" panose="02020700000000000000" pitchFamily="18" charset="-128"/>
                <a:ea typeface="UD Digi Kyokasho NK-B" panose="02020700000000000000" pitchFamily="18" charset="-128"/>
              </a:rPr>
              <a:t>43.4</a:t>
            </a:r>
            <a:r>
              <a:rPr lang="ja-JP" altLang="en-US" sz="2800" kern="0" dirty="0">
                <a:latin typeface="UD Digi Kyokasho NK-B" panose="02020700000000000000" pitchFamily="18" charset="-128"/>
                <a:ea typeface="UD Digi Kyokasho NK-B" panose="02020700000000000000" pitchFamily="18" charset="-128"/>
              </a:rPr>
              <a:t>％は「勤務先の問題」で離職している。</a:t>
            </a:r>
            <a:endParaRPr lang="en-US" altLang="ja-JP" sz="2800" kern="0" dirty="0">
              <a:latin typeface="UD Digi Kyokasho NK-B" panose="02020700000000000000" pitchFamily="18" charset="-128"/>
              <a:ea typeface="UD Digi Kyokasho NK-B" panose="02020700000000000000" pitchFamily="18" charset="-128"/>
            </a:endParaRPr>
          </a:p>
        </p:txBody>
      </p:sp>
      <p:sp>
        <p:nvSpPr>
          <p:cNvPr id="15" name="四角形: 角を丸くする 14">
            <a:extLst>
              <a:ext uri="{FF2B5EF4-FFF2-40B4-BE49-F238E27FC236}">
                <a16:creationId xmlns:a16="http://schemas.microsoft.com/office/drawing/2014/main" id="{456DE3A1-1E75-49A1-AF37-28087C0C73B0}"/>
              </a:ext>
            </a:extLst>
          </p:cNvPr>
          <p:cNvSpPr/>
          <p:nvPr/>
        </p:nvSpPr>
        <p:spPr>
          <a:xfrm>
            <a:off x="1259632" y="3235671"/>
            <a:ext cx="5832648" cy="6396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53351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73150" y="1268760"/>
            <a:ext cx="7715250" cy="5112915"/>
          </a:xfrm>
        </p:spPr>
        <p:txBody>
          <a:bodyPr/>
          <a:lstStyle/>
          <a:p>
            <a:pPr marL="87313" indent="-87313">
              <a:lnSpc>
                <a:spcPts val="2800"/>
              </a:lnSpc>
              <a:buNone/>
            </a:pPr>
            <a:endParaRPr lang="en-US" altLang="ja-JP" sz="2400" dirty="0">
              <a:solidFill>
                <a:srgbClr val="FFC000"/>
              </a:solidFill>
              <a:latin typeface="UD Digi Kyokasho NK-B" panose="02020700000000000000" pitchFamily="18" charset="-128"/>
              <a:ea typeface="UD Digi Kyokasho NK-B" panose="02020700000000000000" pitchFamily="18" charset="-128"/>
            </a:endParaRPr>
          </a:p>
          <a:p>
            <a:pPr marL="87313" indent="-87313">
              <a:lnSpc>
                <a:spcPts val="4000"/>
              </a:lnSpc>
              <a:buNone/>
            </a:pPr>
            <a:endParaRPr lang="en-US" altLang="ja-JP" dirty="0">
              <a:solidFill>
                <a:srgbClr val="FFC000"/>
              </a:solidFill>
              <a:latin typeface="UD Digi Kyokasho NK-B" panose="02020700000000000000" pitchFamily="18" charset="-128"/>
              <a:ea typeface="UD Digi Kyokasho NK-B" panose="02020700000000000000" pitchFamily="18" charset="-128"/>
            </a:endParaRPr>
          </a:p>
          <a:p>
            <a:pPr marL="0" indent="0" algn="ctr">
              <a:lnSpc>
                <a:spcPts val="6000"/>
              </a:lnSpc>
              <a:buNone/>
            </a:pPr>
            <a:r>
              <a:rPr lang="ja-JP" altLang="en-US" sz="4400" dirty="0">
                <a:solidFill>
                  <a:srgbClr val="FFC000"/>
                </a:solidFill>
                <a:latin typeface="UD Digi Kyokasho NK-B" panose="02020700000000000000" pitchFamily="18" charset="-128"/>
                <a:ea typeface="UD Digi Kyokasho NK-B" panose="02020700000000000000" pitchFamily="18" charset="-128"/>
              </a:rPr>
              <a:t>◆</a:t>
            </a:r>
            <a:r>
              <a:rPr lang="ja-JP" altLang="en-US" sz="4400" dirty="0">
                <a:latin typeface="UD Digi Kyokasho NK-B" panose="02020700000000000000" pitchFamily="18" charset="-128"/>
                <a:ea typeface="UD Digi Kyokasho NK-B" panose="02020700000000000000" pitchFamily="18" charset="-128"/>
              </a:rPr>
              <a:t>休 憩</a:t>
            </a:r>
            <a:r>
              <a:rPr lang="ja-JP" altLang="en-US" sz="4400" dirty="0">
                <a:solidFill>
                  <a:srgbClr val="FFC000"/>
                </a:solidFill>
                <a:latin typeface="UD Digi Kyokasho NK-B" panose="02020700000000000000" pitchFamily="18" charset="-128"/>
                <a:ea typeface="UD Digi Kyokasho NK-B" panose="02020700000000000000" pitchFamily="18" charset="-128"/>
              </a:rPr>
              <a:t>◆</a:t>
            </a:r>
            <a:br>
              <a:rPr lang="en-US" altLang="ja-JP" sz="4400" dirty="0">
                <a:latin typeface="UD Digi Kyokasho NK-B" panose="02020700000000000000" pitchFamily="18" charset="-128"/>
                <a:ea typeface="UD Digi Kyokasho NK-B" panose="02020700000000000000" pitchFamily="18" charset="-128"/>
              </a:rPr>
            </a:br>
            <a:r>
              <a:rPr lang="en-US" altLang="ja-JP" sz="4400" dirty="0">
                <a:latin typeface="UD Digi Kyokasho NK-B" panose="02020700000000000000" pitchFamily="18" charset="-128"/>
                <a:ea typeface="UD Digi Kyokasho NK-B" panose="02020700000000000000" pitchFamily="18" charset="-128"/>
              </a:rPr>
              <a:t>10</a:t>
            </a:r>
            <a:r>
              <a:rPr lang="ja-JP" altLang="en-US" sz="4400" dirty="0">
                <a:latin typeface="UD Digi Kyokasho NK-B" panose="02020700000000000000" pitchFamily="18" charset="-128"/>
                <a:ea typeface="UD Digi Kyokasho NK-B" panose="02020700000000000000" pitchFamily="18" charset="-128"/>
              </a:rPr>
              <a:t>分　</a:t>
            </a:r>
            <a:endParaRPr lang="en-US" altLang="ja-JP" sz="4400" dirty="0">
              <a:latin typeface="UD Digi Kyokasho NK-B" panose="02020700000000000000" pitchFamily="18" charset="-128"/>
              <a:ea typeface="UD Digi Kyokasho NK-B" panose="02020700000000000000" pitchFamily="18" charset="-128"/>
            </a:endParaRPr>
          </a:p>
        </p:txBody>
      </p:sp>
      <p:sp>
        <p:nvSpPr>
          <p:cNvPr id="4" name="フッター プレースホルダー 4">
            <a:extLst>
              <a:ext uri="{FF2B5EF4-FFF2-40B4-BE49-F238E27FC236}">
                <a16:creationId xmlns:a16="http://schemas.microsoft.com/office/drawing/2014/main" id="{A459EDC8-AC44-46DA-ADB9-270BB2F88F5C}"/>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09D08A84-BD20-4E81-87C8-CF9ED272B903}"/>
              </a:ext>
            </a:extLst>
          </p:cNvPr>
          <p:cNvSpPr>
            <a:spLocks noGrp="1"/>
          </p:cNvSpPr>
          <p:nvPr>
            <p:ph type="sldNum" sz="quarter" idx="12"/>
          </p:nvPr>
        </p:nvSpPr>
        <p:spPr/>
        <p:txBody>
          <a:bodyPr/>
          <a:lstStyle/>
          <a:p>
            <a:fld id="{FE796E2C-70C8-4284-8429-28CFC884DB28}" type="slidenum">
              <a:rPr lang="en-US" altLang="ja-JP" smtClean="0"/>
              <a:pPr/>
              <a:t>80</a:t>
            </a:fld>
            <a:endParaRPr lang="en-US" altLang="ja-JP"/>
          </a:p>
        </p:txBody>
      </p:sp>
    </p:spTree>
    <p:extLst>
      <p:ext uri="{BB962C8B-B14F-4D97-AF65-F5344CB8AC3E}">
        <p14:creationId xmlns:p14="http://schemas.microsoft.com/office/powerpoint/2010/main" val="21684170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31640" y="1196752"/>
            <a:ext cx="6858000" cy="4278337"/>
          </a:xfrm>
        </p:spPr>
        <p:txBody>
          <a:bodyPr/>
          <a:lstStyle/>
          <a:p>
            <a:pPr>
              <a:lnSpc>
                <a:spcPts val="3800"/>
              </a:lnSpc>
              <a:spcBef>
                <a:spcPts val="1200"/>
              </a:spcBef>
            </a:pPr>
            <a:r>
              <a:rPr lang="ja-JP" altLang="en-US" dirty="0">
                <a:solidFill>
                  <a:srgbClr val="FFC000"/>
                </a:solidFill>
                <a:latin typeface="UD Digi Kyokasho NK-B" panose="02020700000000000000" pitchFamily="18" charset="-128"/>
                <a:ea typeface="UD Digi Kyokasho NK-B" panose="02020700000000000000" pitchFamily="18" charset="-128"/>
              </a:rPr>
              <a:t>◆</a:t>
            </a:r>
            <a:r>
              <a:rPr lang="ja-JP" altLang="en-US" dirty="0">
                <a:latin typeface="UD Digi Kyokasho NK-B" panose="02020700000000000000" pitchFamily="18" charset="-128"/>
                <a:ea typeface="UD Digi Kyokasho NK-B" panose="02020700000000000000" pitchFamily="18" charset="-128"/>
              </a:rPr>
              <a:t>ステップ４</a:t>
            </a:r>
            <a:br>
              <a:rPr lang="en-US" altLang="ja-JP" dirty="0">
                <a:latin typeface="UD Digi Kyokasho NK-B" panose="02020700000000000000" pitchFamily="18" charset="-128"/>
                <a:ea typeface="UD Digi Kyokasho NK-B" panose="02020700000000000000" pitchFamily="18" charset="-128"/>
              </a:rPr>
            </a:br>
            <a:br>
              <a:rPr lang="en-US" altLang="ja-JP" sz="1000" dirty="0">
                <a:latin typeface="UD Digi Kyokasho NK-B" panose="02020700000000000000" pitchFamily="18" charset="-128"/>
                <a:ea typeface="UD Digi Kyokasho NK-B" panose="02020700000000000000" pitchFamily="18" charset="-128"/>
              </a:rPr>
            </a:br>
            <a:r>
              <a:rPr lang="ja-JP" altLang="en-US" sz="3200" dirty="0">
                <a:latin typeface="UD Digi Kyokasho NK-B" panose="02020700000000000000" pitchFamily="18" charset="-128"/>
                <a:ea typeface="UD Digi Kyokasho NK-B" panose="02020700000000000000" pitchFamily="18" charset="-128"/>
              </a:rPr>
              <a:t>研修の振り返り</a:t>
            </a:r>
            <a:br>
              <a:rPr lang="en-US" altLang="ja-JP" sz="3200" dirty="0">
                <a:latin typeface="UD Digi Kyokasho NK-B" panose="02020700000000000000" pitchFamily="18" charset="-128"/>
                <a:ea typeface="UD Digi Kyokasho NK-B" panose="02020700000000000000" pitchFamily="18" charset="-128"/>
              </a:rPr>
            </a:br>
            <a:endParaRPr lang="ja-JP" altLang="ja-JP" sz="2400" dirty="0">
              <a:latin typeface="UD Digi Kyokasho NK-B" panose="02020700000000000000" pitchFamily="18" charset="-128"/>
              <a:ea typeface="UD Digi Kyokasho NK-B" panose="02020700000000000000" pitchFamily="18" charset="-128"/>
            </a:endParaRPr>
          </a:p>
        </p:txBody>
      </p:sp>
      <p:sp>
        <p:nvSpPr>
          <p:cNvPr id="3" name="フッター プレースホルダー 4">
            <a:extLst>
              <a:ext uri="{FF2B5EF4-FFF2-40B4-BE49-F238E27FC236}">
                <a16:creationId xmlns:a16="http://schemas.microsoft.com/office/drawing/2014/main" id="{E4772EF7-B36F-4D14-9F38-30C95CE2586D}"/>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2165456A-27B3-42FF-AA8B-2CA417829479}"/>
              </a:ext>
            </a:extLst>
          </p:cNvPr>
          <p:cNvSpPr>
            <a:spLocks noGrp="1"/>
          </p:cNvSpPr>
          <p:nvPr>
            <p:ph type="sldNum" sz="quarter" idx="4"/>
          </p:nvPr>
        </p:nvSpPr>
        <p:spPr/>
        <p:txBody>
          <a:bodyPr/>
          <a:lstStyle/>
          <a:p>
            <a:fld id="{43AE3B08-E18F-40AC-96A2-F049F9CFCF8A}" type="slidenum">
              <a:rPr lang="en-US" altLang="ja-JP" smtClean="0"/>
              <a:pPr/>
              <a:t>81</a:t>
            </a:fld>
            <a:endParaRPr lang="en-US" altLang="ja-JP"/>
          </a:p>
        </p:txBody>
      </p:sp>
    </p:spTree>
    <p:extLst>
      <p:ext uri="{BB962C8B-B14F-4D97-AF65-F5344CB8AC3E}">
        <p14:creationId xmlns:p14="http://schemas.microsoft.com/office/powerpoint/2010/main" val="2905861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4">
            <a:extLst>
              <a:ext uri="{FF2B5EF4-FFF2-40B4-BE49-F238E27FC236}">
                <a16:creationId xmlns:a16="http://schemas.microsoft.com/office/drawing/2014/main" id="{109BECDB-98B0-4F0D-9892-6198D6972EB0}"/>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ED4F656F-C3F7-4ADE-94F0-E00AEA2ACE9A}"/>
              </a:ext>
            </a:extLst>
          </p:cNvPr>
          <p:cNvSpPr>
            <a:spLocks noGrp="1"/>
          </p:cNvSpPr>
          <p:nvPr>
            <p:ph type="sldNum" sz="quarter" idx="12"/>
          </p:nvPr>
        </p:nvSpPr>
        <p:spPr/>
        <p:txBody>
          <a:bodyPr/>
          <a:lstStyle/>
          <a:p>
            <a:fld id="{FE796E2C-70C8-4284-8429-28CFC884DB28}" type="slidenum">
              <a:rPr lang="en-US" altLang="ja-JP" smtClean="0"/>
              <a:pPr/>
              <a:t>82</a:t>
            </a:fld>
            <a:endParaRPr lang="en-US" altLang="ja-JP"/>
          </a:p>
        </p:txBody>
      </p:sp>
      <p:sp>
        <p:nvSpPr>
          <p:cNvPr id="7" name="Rectangle 2">
            <a:extLst>
              <a:ext uri="{FF2B5EF4-FFF2-40B4-BE49-F238E27FC236}">
                <a16:creationId xmlns:a16="http://schemas.microsoft.com/office/drawing/2014/main" id="{960767E0-F71A-4DE6-A677-A9E36CDA8237}"/>
              </a:ext>
            </a:extLst>
          </p:cNvPr>
          <p:cNvSpPr>
            <a:spLocks noGrp="1" noChangeArrowheads="1"/>
          </p:cNvSpPr>
          <p:nvPr>
            <p:ph type="title"/>
          </p:nvPr>
        </p:nvSpPr>
        <p:spPr>
          <a:xfrm>
            <a:off x="1043608" y="222250"/>
            <a:ext cx="7920880" cy="868363"/>
          </a:xfrm>
        </p:spPr>
        <p:txBody>
          <a:bodyPr/>
          <a:lstStyle/>
          <a:p>
            <a:r>
              <a:rPr lang="ja-JP" altLang="en-US" sz="3200" dirty="0">
                <a:latin typeface="UD Digi Kyokasho NK-B" panose="02020700000000000000" pitchFamily="18" charset="-128"/>
                <a:ea typeface="UD Digi Kyokasho NK-B" panose="02020700000000000000" pitchFamily="18" charset="-128"/>
              </a:rPr>
              <a:t>研修のまとめ</a:t>
            </a:r>
            <a:endParaRPr lang="ja-JP" altLang="ja-JP" sz="3200" dirty="0"/>
          </a:p>
        </p:txBody>
      </p:sp>
      <p:sp>
        <p:nvSpPr>
          <p:cNvPr id="10" name="Rectangle 3">
            <a:extLst>
              <a:ext uri="{FF2B5EF4-FFF2-40B4-BE49-F238E27FC236}">
                <a16:creationId xmlns:a16="http://schemas.microsoft.com/office/drawing/2014/main" id="{5ABA4207-F149-40C2-A673-4771282F2916}"/>
              </a:ext>
            </a:extLst>
          </p:cNvPr>
          <p:cNvSpPr txBox="1">
            <a:spLocks noChangeArrowheads="1"/>
          </p:cNvSpPr>
          <p:nvPr/>
        </p:nvSpPr>
        <p:spPr bwMode="auto">
          <a:xfrm>
            <a:off x="1073150" y="1268413"/>
            <a:ext cx="77152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spcAft>
                <a:spcPts val="600"/>
              </a:spcAft>
              <a:buFont typeface="Wingdings" panose="05000000000000000000" pitchFamily="2" charset="2"/>
              <a:buChar char="l"/>
            </a:pPr>
            <a:r>
              <a:rPr lang="ja-JP" altLang="en-US" sz="2400" kern="0" dirty="0">
                <a:latin typeface="UD Digi Kyokasho NK-B" panose="02020700000000000000" pitchFamily="18" charset="-128"/>
                <a:ea typeface="UD Digi Kyokasho NK-B" panose="02020700000000000000" pitchFamily="18" charset="-128"/>
              </a:rPr>
              <a:t>育児・介護休業法における両立支援制度のポイント</a:t>
            </a:r>
            <a:endParaRPr lang="en-US" altLang="ja-JP" sz="2400" kern="0" dirty="0">
              <a:latin typeface="UD Digi Kyokasho NK-B" panose="02020700000000000000" pitchFamily="18" charset="-128"/>
              <a:ea typeface="UD Digi Kyokasho NK-B" panose="02020700000000000000" pitchFamily="18" charset="-128"/>
            </a:endParaRPr>
          </a:p>
          <a:p>
            <a:pPr marL="914400" lvl="1" indent="-457200">
              <a:buFont typeface="+mj-ea"/>
              <a:buAutoNum type="circleNumDbPlain"/>
            </a:pPr>
            <a:r>
              <a:rPr lang="ja-JP" altLang="en-US" sz="2000" kern="0" dirty="0">
                <a:latin typeface="UD Digi Kyokasho NK-B" panose="02020700000000000000" pitchFamily="18" charset="-128"/>
                <a:ea typeface="UD Digi Kyokasho NK-B" panose="02020700000000000000" pitchFamily="18" charset="-128"/>
              </a:rPr>
              <a:t>就労している家族が</a:t>
            </a:r>
            <a:r>
              <a:rPr lang="ja-JP" altLang="en-US" sz="2000" kern="0" dirty="0">
                <a:solidFill>
                  <a:srgbClr val="FF0000"/>
                </a:solidFill>
                <a:latin typeface="UD Digi Kyokasho NK-B" panose="02020700000000000000" pitchFamily="18" charset="-128"/>
                <a:ea typeface="UD Digi Kyokasho NK-B" panose="02020700000000000000" pitchFamily="18" charset="-128"/>
              </a:rPr>
              <a:t>自ら介護をしなくてもよい体制を整える</a:t>
            </a:r>
            <a:endParaRPr lang="en-US" altLang="ja-JP" sz="2000" kern="0" dirty="0">
              <a:solidFill>
                <a:srgbClr val="FF0000"/>
              </a:solidFill>
              <a:latin typeface="UD Digi Kyokasho NK-B" panose="02020700000000000000" pitchFamily="18" charset="-128"/>
              <a:ea typeface="UD Digi Kyokasho NK-B" panose="02020700000000000000" pitchFamily="18" charset="-128"/>
            </a:endParaRPr>
          </a:p>
          <a:p>
            <a:pPr marL="914400" lvl="1" indent="-457200">
              <a:buFont typeface="+mj-ea"/>
              <a:buAutoNum type="circleNumDbPlain"/>
            </a:pPr>
            <a:r>
              <a:rPr lang="ja-JP" altLang="en-US" sz="2000" kern="0" dirty="0">
                <a:latin typeface="UD Digi Kyokasho NK-B" panose="02020700000000000000" pitchFamily="18" charset="-128"/>
                <a:ea typeface="UD Digi Kyokasho NK-B" panose="02020700000000000000" pitchFamily="18" charset="-128"/>
              </a:rPr>
              <a:t>介護休業は、</a:t>
            </a:r>
            <a:r>
              <a:rPr lang="ja-JP" altLang="en-US" sz="2000" kern="0" dirty="0">
                <a:solidFill>
                  <a:srgbClr val="FF0000"/>
                </a:solidFill>
                <a:latin typeface="UD Digi Kyokasho NK-B" panose="02020700000000000000" pitchFamily="18" charset="-128"/>
                <a:ea typeface="UD Digi Kyokasho NK-B" panose="02020700000000000000" pitchFamily="18" charset="-128"/>
              </a:rPr>
              <a:t>「仕事と介護を両立する体制を整えるための準備期間」</a:t>
            </a:r>
            <a:r>
              <a:rPr lang="ja-JP" altLang="en-US" sz="2000" kern="0" dirty="0">
                <a:latin typeface="UD Digi Kyokasho NK-B" panose="02020700000000000000" pitchFamily="18" charset="-128"/>
                <a:ea typeface="UD Digi Kyokasho NK-B" panose="02020700000000000000" pitchFamily="18" charset="-128"/>
              </a:rPr>
              <a:t>として活用する</a:t>
            </a:r>
            <a:endParaRPr lang="en-US" altLang="ja-JP" sz="2000" kern="0" dirty="0">
              <a:latin typeface="UD Digi Kyokasho NK-B" panose="02020700000000000000" pitchFamily="18" charset="-128"/>
              <a:ea typeface="UD Digi Kyokasho NK-B" panose="02020700000000000000" pitchFamily="18" charset="-128"/>
            </a:endParaRPr>
          </a:p>
          <a:p>
            <a:pPr>
              <a:spcBef>
                <a:spcPts val="1800"/>
              </a:spcBef>
              <a:spcAft>
                <a:spcPts val="600"/>
              </a:spcAft>
              <a:buFont typeface="Wingdings" panose="05000000000000000000" pitchFamily="2" charset="2"/>
              <a:buChar char="l"/>
            </a:pPr>
            <a:r>
              <a:rPr lang="ja-JP" altLang="en-US" sz="2400" kern="0" dirty="0">
                <a:latin typeface="UD Digi Kyokasho NK-B" panose="02020700000000000000" pitchFamily="18" charset="-128"/>
                <a:ea typeface="UD Digi Kyokasho NK-B" panose="02020700000000000000" pitchFamily="18" charset="-128"/>
              </a:rPr>
              <a:t>家族が就労している場合の支援の視点</a:t>
            </a:r>
            <a:endParaRPr lang="en-US" altLang="ja-JP" sz="2400" kern="0" dirty="0">
              <a:latin typeface="UD Digi Kyokasho NK-B" panose="02020700000000000000" pitchFamily="18" charset="-128"/>
              <a:ea typeface="UD Digi Kyokasho NK-B" panose="02020700000000000000" pitchFamily="18" charset="-128"/>
            </a:endParaRPr>
          </a:p>
          <a:p>
            <a:pPr marL="914400" lvl="1" indent="-457200">
              <a:buFont typeface="+mj-ea"/>
              <a:buAutoNum type="circleNumDbPlain"/>
            </a:pPr>
            <a:r>
              <a:rPr lang="ja-JP" altLang="en-US" sz="2000" kern="0" dirty="0">
                <a:latin typeface="UD Digi Kyokasho NK-B" panose="02020700000000000000" pitchFamily="18" charset="-128"/>
                <a:ea typeface="UD Digi Kyokasho NK-B" panose="02020700000000000000" pitchFamily="18" charset="-128"/>
              </a:rPr>
              <a:t>介護は</a:t>
            </a:r>
            <a:r>
              <a:rPr lang="ja-JP" altLang="en-US" sz="2000" kern="0" dirty="0">
                <a:solidFill>
                  <a:srgbClr val="FF0000"/>
                </a:solidFill>
                <a:latin typeface="UD Digi Kyokasho NK-B" panose="02020700000000000000" pitchFamily="18" charset="-128"/>
                <a:ea typeface="UD Digi Kyokasho NK-B" panose="02020700000000000000" pitchFamily="18" charset="-128"/>
              </a:rPr>
              <a:t>いつ始まり、いつまで続くか</a:t>
            </a:r>
            <a:r>
              <a:rPr lang="ja-JP" altLang="en-US" sz="2000" kern="0" dirty="0">
                <a:latin typeface="UD Digi Kyokasho NK-B" panose="02020700000000000000" pitchFamily="18" charset="-128"/>
                <a:ea typeface="UD Digi Kyokasho NK-B" panose="02020700000000000000" pitchFamily="18" charset="-128"/>
              </a:rPr>
              <a:t>、分からない</a:t>
            </a:r>
            <a:endParaRPr lang="en-US" altLang="ja-JP" sz="2000" kern="0" dirty="0">
              <a:latin typeface="UD Digi Kyokasho NK-B" panose="02020700000000000000" pitchFamily="18" charset="-128"/>
              <a:ea typeface="UD Digi Kyokasho NK-B" panose="02020700000000000000" pitchFamily="18" charset="-128"/>
            </a:endParaRPr>
          </a:p>
          <a:p>
            <a:pPr marL="914400" lvl="1" indent="-457200">
              <a:buFont typeface="+mj-ea"/>
              <a:buAutoNum type="circleNumDbPlain"/>
            </a:pPr>
            <a:r>
              <a:rPr lang="ja-JP" altLang="en-US" sz="2000" kern="0" dirty="0">
                <a:latin typeface="UD Digi Kyokasho NK-B" panose="02020700000000000000" pitchFamily="18" charset="-128"/>
                <a:ea typeface="UD Digi Kyokasho NK-B" panose="02020700000000000000" pitchFamily="18" charset="-128"/>
              </a:rPr>
              <a:t>家族介護者の</a:t>
            </a:r>
            <a:r>
              <a:rPr lang="ja-JP" altLang="en-US" sz="2000" kern="0" dirty="0">
                <a:solidFill>
                  <a:srgbClr val="FF0000"/>
                </a:solidFill>
                <a:latin typeface="UD Digi Kyokasho NK-B" panose="02020700000000000000" pitchFamily="18" charset="-128"/>
                <a:ea typeface="UD Digi Kyokasho NK-B" panose="02020700000000000000" pitchFamily="18" charset="-128"/>
              </a:rPr>
              <a:t>個別性が高い</a:t>
            </a:r>
            <a:endParaRPr lang="en-US" altLang="ja-JP" sz="2000" kern="0" dirty="0">
              <a:solidFill>
                <a:srgbClr val="FF0000"/>
              </a:solidFill>
              <a:latin typeface="UD Digi Kyokasho NK-B" panose="02020700000000000000" pitchFamily="18" charset="-128"/>
              <a:ea typeface="UD Digi Kyokasho NK-B" panose="02020700000000000000" pitchFamily="18" charset="-128"/>
            </a:endParaRPr>
          </a:p>
          <a:p>
            <a:pPr marL="914400" lvl="1" indent="-457200">
              <a:buFont typeface="+mj-ea"/>
              <a:buAutoNum type="circleNumDbPlain"/>
            </a:pPr>
            <a:r>
              <a:rPr lang="ja-JP" altLang="en-US" sz="2000" kern="0" dirty="0">
                <a:latin typeface="UD Digi Kyokasho NK-B" panose="02020700000000000000" pitchFamily="18" charset="-128"/>
                <a:ea typeface="UD Digi Kyokasho NK-B" panose="02020700000000000000" pitchFamily="18" charset="-128"/>
              </a:rPr>
              <a:t>自分から</a:t>
            </a:r>
            <a:r>
              <a:rPr lang="ja-JP" altLang="en-US" sz="2000" kern="0" dirty="0">
                <a:solidFill>
                  <a:srgbClr val="FF0000"/>
                </a:solidFill>
                <a:latin typeface="UD Digi Kyokasho NK-B" panose="02020700000000000000" pitchFamily="18" charset="-128"/>
                <a:ea typeface="UD Digi Kyokasho NK-B" panose="02020700000000000000" pitchFamily="18" charset="-128"/>
              </a:rPr>
              <a:t>職場へ介護をしていることを伝えなければ</a:t>
            </a:r>
            <a:r>
              <a:rPr lang="ja-JP" altLang="en-US" sz="2000" kern="0" dirty="0">
                <a:latin typeface="UD Digi Kyokasho NK-B" panose="02020700000000000000" pitchFamily="18" charset="-128"/>
                <a:ea typeface="UD Digi Kyokasho NK-B" panose="02020700000000000000" pitchFamily="18" charset="-128"/>
              </a:rPr>
              <a:t>、</a:t>
            </a:r>
            <a:br>
              <a:rPr lang="en-US" altLang="ja-JP" sz="2000" kern="0" dirty="0">
                <a:latin typeface="UD Digi Kyokasho NK-B" panose="02020700000000000000" pitchFamily="18" charset="-128"/>
                <a:ea typeface="UD Digi Kyokasho NK-B" panose="02020700000000000000" pitchFamily="18" charset="-128"/>
              </a:rPr>
            </a:br>
            <a:r>
              <a:rPr lang="ja-JP" altLang="en-US" sz="2000" kern="0" dirty="0">
                <a:latin typeface="UD Digi Kyokasho NK-B" panose="02020700000000000000" pitchFamily="18" charset="-128"/>
                <a:ea typeface="UD Digi Kyokasho NK-B" panose="02020700000000000000" pitchFamily="18" charset="-128"/>
              </a:rPr>
              <a:t>職場からアドバイスを得ることはできない</a:t>
            </a:r>
            <a:endParaRPr lang="en-US" altLang="ja-JP" sz="2000" kern="0" dirty="0">
              <a:latin typeface="UD Digi Kyokasho NK-B" panose="02020700000000000000" pitchFamily="18" charset="-128"/>
              <a:ea typeface="UD Digi Kyokasho NK-B" panose="02020700000000000000" pitchFamily="18" charset="-128"/>
            </a:endParaRPr>
          </a:p>
          <a:p>
            <a:pPr>
              <a:spcBef>
                <a:spcPts val="1800"/>
              </a:spcBef>
              <a:spcAft>
                <a:spcPts val="600"/>
              </a:spcAft>
              <a:buFont typeface="Wingdings" panose="05000000000000000000" pitchFamily="2" charset="2"/>
              <a:buChar char="l"/>
            </a:pPr>
            <a:r>
              <a:rPr lang="ja-JP" altLang="en-US" sz="2400" kern="0" dirty="0">
                <a:latin typeface="UD Digi Kyokasho NK-B" panose="02020700000000000000" pitchFamily="18" charset="-128"/>
                <a:ea typeface="UD Digi Kyokasho NK-B" panose="02020700000000000000" pitchFamily="18" charset="-128"/>
              </a:rPr>
              <a:t>就労している家族との信頼関係を築くポイント</a:t>
            </a:r>
            <a:endParaRPr lang="en-US" altLang="ja-JP" sz="2400" kern="0" dirty="0">
              <a:latin typeface="UD Digi Kyokasho NK-B" panose="02020700000000000000" pitchFamily="18" charset="-128"/>
              <a:ea typeface="UD Digi Kyokasho NK-B" panose="02020700000000000000" pitchFamily="18" charset="-128"/>
            </a:endParaRPr>
          </a:p>
          <a:p>
            <a:pPr marL="914400" lvl="1" indent="-457200">
              <a:buFont typeface="+mj-ea"/>
              <a:buAutoNum type="circleNumDbPlain"/>
            </a:pPr>
            <a:r>
              <a:rPr lang="ja-JP" altLang="en-US" sz="2000" kern="0" dirty="0">
                <a:latin typeface="UD Digi Kyokasho NK-B" panose="02020700000000000000" pitchFamily="18" charset="-128"/>
                <a:ea typeface="UD Digi Kyokasho NK-B" panose="02020700000000000000" pitchFamily="18" charset="-128"/>
              </a:rPr>
              <a:t>就労している家族に</a:t>
            </a:r>
            <a:r>
              <a:rPr lang="ja-JP" altLang="en-US" sz="2000" kern="0" dirty="0">
                <a:solidFill>
                  <a:srgbClr val="FF0000"/>
                </a:solidFill>
                <a:latin typeface="UD Digi Kyokasho NK-B" panose="02020700000000000000" pitchFamily="18" charset="-128"/>
                <a:ea typeface="UD Digi Kyokasho NK-B" panose="02020700000000000000" pitchFamily="18" charset="-128"/>
              </a:rPr>
              <a:t>ケアマネジャーの役割を伝える</a:t>
            </a:r>
            <a:endParaRPr lang="en-US" altLang="ja-JP" sz="2000" kern="0" dirty="0">
              <a:solidFill>
                <a:srgbClr val="FF0000"/>
              </a:solidFill>
              <a:latin typeface="UD Digi Kyokasho NK-B" panose="02020700000000000000" pitchFamily="18" charset="-128"/>
              <a:ea typeface="UD Digi Kyokasho NK-B" panose="02020700000000000000" pitchFamily="18" charset="-128"/>
            </a:endParaRPr>
          </a:p>
          <a:p>
            <a:pPr marL="914400" lvl="1" indent="-457200">
              <a:buFont typeface="+mj-ea"/>
              <a:buAutoNum type="circleNumDbPlain"/>
            </a:pPr>
            <a:r>
              <a:rPr lang="ja-JP" altLang="en-US" sz="2000" kern="0" dirty="0">
                <a:latin typeface="UD Digi Kyokasho NK-B" panose="02020700000000000000" pitchFamily="18" charset="-128"/>
                <a:ea typeface="UD Digi Kyokasho NK-B" panose="02020700000000000000" pitchFamily="18" charset="-128"/>
              </a:rPr>
              <a:t>就労している家族に</a:t>
            </a:r>
            <a:r>
              <a:rPr lang="ja-JP" altLang="en-US" sz="2000" kern="0" dirty="0">
                <a:solidFill>
                  <a:srgbClr val="FF0000"/>
                </a:solidFill>
                <a:latin typeface="UD Digi Kyokasho NK-B" panose="02020700000000000000" pitchFamily="18" charset="-128"/>
                <a:ea typeface="UD Digi Kyokasho NK-B" panose="02020700000000000000" pitchFamily="18" charset="-128"/>
              </a:rPr>
              <a:t>寄り添った対応をする</a:t>
            </a:r>
            <a:endParaRPr lang="en-US" altLang="ja-JP" sz="2400" i="1" kern="0" dirty="0">
              <a:solidFill>
                <a:srgbClr val="FF0000"/>
              </a:solidFill>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5122878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31640" y="1196752"/>
            <a:ext cx="6858000" cy="4278337"/>
          </a:xfrm>
        </p:spPr>
        <p:txBody>
          <a:bodyPr/>
          <a:lstStyle/>
          <a:p>
            <a:pPr>
              <a:spcBef>
                <a:spcPts val="1200"/>
              </a:spcBef>
            </a:pPr>
            <a:r>
              <a:rPr lang="ja-JP" altLang="en-US" dirty="0">
                <a:solidFill>
                  <a:srgbClr val="FFC000"/>
                </a:solidFill>
                <a:latin typeface="UD Digi Kyokasho NK-B" panose="02020700000000000000" pitchFamily="18" charset="-128"/>
                <a:ea typeface="UD Digi Kyokasho NK-B" panose="02020700000000000000" pitchFamily="18" charset="-128"/>
              </a:rPr>
              <a:t>◆</a:t>
            </a:r>
            <a:r>
              <a:rPr lang="ja-JP" altLang="en-US" sz="4400" dirty="0">
                <a:latin typeface="UD Digi Kyokasho NK-B" panose="02020700000000000000" pitchFamily="18" charset="-128"/>
                <a:ea typeface="UD Digi Kyokasho NK-B" panose="02020700000000000000" pitchFamily="18" charset="-128"/>
              </a:rPr>
              <a:t>事務局より</a:t>
            </a:r>
            <a:r>
              <a:rPr lang="ja-JP" altLang="en-US" dirty="0">
                <a:latin typeface="UD Digi Kyokasho NK-B" panose="02020700000000000000" pitchFamily="18" charset="-128"/>
                <a:ea typeface="UD Digi Kyokasho NK-B" panose="02020700000000000000" pitchFamily="18" charset="-128"/>
              </a:rPr>
              <a:t>連絡事項</a:t>
            </a:r>
            <a:endParaRPr lang="ja-JP" altLang="ja-JP" sz="2400" dirty="0">
              <a:latin typeface="UD Digi Kyokasho NK-B" panose="02020700000000000000" pitchFamily="18" charset="-128"/>
              <a:ea typeface="UD Digi Kyokasho NK-B" panose="02020700000000000000" pitchFamily="18" charset="-128"/>
            </a:endParaRPr>
          </a:p>
        </p:txBody>
      </p:sp>
      <p:sp>
        <p:nvSpPr>
          <p:cNvPr id="3" name="フッター プレースホルダー 4">
            <a:extLst>
              <a:ext uri="{FF2B5EF4-FFF2-40B4-BE49-F238E27FC236}">
                <a16:creationId xmlns:a16="http://schemas.microsoft.com/office/drawing/2014/main" id="{E4772EF7-B36F-4D14-9F38-30C95CE2586D}"/>
              </a:ext>
            </a:extLst>
          </p:cNvPr>
          <p:cNvSpPr txBox="1">
            <a:spLocks/>
          </p:cNvSpPr>
          <p:nvPr/>
        </p:nvSpPr>
        <p:spPr bwMode="auto">
          <a:xfrm>
            <a:off x="2519363" y="6635750"/>
            <a:ext cx="442912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9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dirty="0"/>
              <a:t>Copyright © Ministry of Health, </a:t>
            </a:r>
            <a:r>
              <a:rPr lang="en-US" altLang="ja-JP" dirty="0" err="1"/>
              <a:t>Labour</a:t>
            </a:r>
            <a:r>
              <a:rPr lang="en-US" altLang="ja-JP" dirty="0"/>
              <a:t> and Welfare, All Rights reserved.</a:t>
            </a:r>
          </a:p>
          <a:p>
            <a:endParaRPr lang="en-US" altLang="ja-JP" dirty="0"/>
          </a:p>
        </p:txBody>
      </p:sp>
      <p:sp>
        <p:nvSpPr>
          <p:cNvPr id="2" name="スライド番号プレースホルダー 1">
            <a:extLst>
              <a:ext uri="{FF2B5EF4-FFF2-40B4-BE49-F238E27FC236}">
                <a16:creationId xmlns:a16="http://schemas.microsoft.com/office/drawing/2014/main" id="{2165456A-27B3-42FF-AA8B-2CA417829479}"/>
              </a:ext>
            </a:extLst>
          </p:cNvPr>
          <p:cNvSpPr>
            <a:spLocks noGrp="1"/>
          </p:cNvSpPr>
          <p:nvPr>
            <p:ph type="sldNum" sz="quarter" idx="4"/>
          </p:nvPr>
        </p:nvSpPr>
        <p:spPr/>
        <p:txBody>
          <a:bodyPr/>
          <a:lstStyle/>
          <a:p>
            <a:fld id="{43AE3B08-E18F-40AC-96A2-F049F9CFCF8A}" type="slidenum">
              <a:rPr lang="en-US" altLang="ja-JP" smtClean="0"/>
              <a:pPr/>
              <a:t>83</a:t>
            </a:fld>
            <a:endParaRPr lang="en-US" altLang="ja-JP" dirty="0"/>
          </a:p>
        </p:txBody>
      </p:sp>
    </p:spTree>
    <p:extLst>
      <p:ext uri="{BB962C8B-B14F-4D97-AF65-F5344CB8AC3E}">
        <p14:creationId xmlns:p14="http://schemas.microsoft.com/office/powerpoint/2010/main" val="52516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C6AB8AD-635A-4C96-A2A1-69D15ABAE57E}"/>
              </a:ext>
            </a:extLst>
          </p:cNvPr>
          <p:cNvPicPr>
            <a:picLocks noChangeAspect="1"/>
          </p:cNvPicPr>
          <p:nvPr/>
        </p:nvPicPr>
        <p:blipFill>
          <a:blip r:embed="rId3"/>
          <a:stretch>
            <a:fillRect/>
          </a:stretch>
        </p:blipFill>
        <p:spPr>
          <a:xfrm>
            <a:off x="1186157" y="2636912"/>
            <a:ext cx="7512185" cy="3698732"/>
          </a:xfrm>
          <a:prstGeom prst="rect">
            <a:avLst/>
          </a:prstGeom>
        </p:spPr>
      </p:pic>
      <p:sp>
        <p:nvSpPr>
          <p:cNvPr id="7170" name="Rectangle 2"/>
          <p:cNvSpPr>
            <a:spLocks noGrp="1" noChangeArrowheads="1"/>
          </p:cNvSpPr>
          <p:nvPr>
            <p:ph type="title"/>
          </p:nvPr>
        </p:nvSpPr>
        <p:spPr/>
        <p:txBody>
          <a:bodyPr/>
          <a:lstStyle/>
          <a:p>
            <a:r>
              <a:rPr lang="en-US" altLang="ja-JP" sz="2800" dirty="0">
                <a:latin typeface="UD Digi Kyokasho NK-B" panose="02020700000000000000" pitchFamily="18" charset="-128"/>
                <a:ea typeface="UD Digi Kyokasho NK-B" panose="02020700000000000000" pitchFamily="18" charset="-128"/>
              </a:rPr>
              <a:t>1-2.</a:t>
            </a:r>
            <a:r>
              <a:rPr lang="ja-JP" altLang="en-US" sz="2800" dirty="0">
                <a:latin typeface="UD Digi Kyokasho NK-B" panose="02020700000000000000" pitchFamily="18" charset="-128"/>
                <a:ea typeface="UD Digi Kyokasho NK-B" panose="02020700000000000000" pitchFamily="18" charset="-128"/>
              </a:rPr>
              <a:t>両立支援施策・制度の認知・理解度</a:t>
            </a:r>
            <a:endParaRPr lang="ja-JP" altLang="ja-JP" sz="2800" dirty="0">
              <a:latin typeface="UD Digi Kyokasho NK-B" panose="02020700000000000000" pitchFamily="18" charset="-128"/>
              <a:ea typeface="UD Digi Kyokasho NK-B" panose="02020700000000000000" pitchFamily="18" charset="-128"/>
            </a:endParaRPr>
          </a:p>
        </p:txBody>
      </p:sp>
      <p:sp>
        <p:nvSpPr>
          <p:cNvPr id="7171" name="Rectangle 3"/>
          <p:cNvSpPr>
            <a:spLocks noGrp="1" noChangeArrowheads="1"/>
          </p:cNvSpPr>
          <p:nvPr>
            <p:ph type="body" idx="1"/>
          </p:nvPr>
        </p:nvSpPr>
        <p:spPr>
          <a:xfrm>
            <a:off x="820133" y="1260757"/>
            <a:ext cx="8244234" cy="1012884"/>
          </a:xfrm>
        </p:spPr>
        <p:txBody>
          <a:bodyPr/>
          <a:lstStyle/>
          <a:p>
            <a:pPr>
              <a:buFont typeface="Wingdings" panose="05000000000000000000" pitchFamily="2" charset="2"/>
              <a:buChar char="l"/>
            </a:pPr>
            <a:r>
              <a:rPr lang="ja-JP" altLang="en-US" sz="2800" dirty="0">
                <a:latin typeface="UD Digi Kyokasho NK-B" panose="02020700000000000000" pitchFamily="18" charset="-128"/>
                <a:ea typeface="UD Digi Kyokasho NK-B" panose="02020700000000000000" pitchFamily="18" charset="-128"/>
              </a:rPr>
              <a:t>勤務先の問題で離職した人は、両立支援制度が利用できることを知らずに離職している可能性がある。</a:t>
            </a:r>
          </a:p>
        </p:txBody>
      </p:sp>
      <p:sp>
        <p:nvSpPr>
          <p:cNvPr id="3" name="正方形/長方形 2">
            <a:extLst>
              <a:ext uri="{FF2B5EF4-FFF2-40B4-BE49-F238E27FC236}">
                <a16:creationId xmlns:a16="http://schemas.microsoft.com/office/drawing/2014/main" id="{0AFD3BC1-B450-45C1-A777-6349B2E45061}"/>
              </a:ext>
            </a:extLst>
          </p:cNvPr>
          <p:cNvSpPr/>
          <p:nvPr/>
        </p:nvSpPr>
        <p:spPr>
          <a:xfrm>
            <a:off x="1232503" y="2179397"/>
            <a:ext cx="7396543" cy="398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図表</a:t>
            </a:r>
            <a:r>
              <a:rPr lang="en-US" altLang="ja-JP" sz="1600" dirty="0">
                <a:solidFill>
                  <a:schemeClr val="tx1"/>
                </a:solidFill>
              </a:rPr>
              <a:t>5</a:t>
            </a:r>
            <a:r>
              <a:rPr lang="ja-JP" altLang="en-US" sz="1600" dirty="0">
                <a:solidFill>
                  <a:schemeClr val="tx1"/>
                </a:solidFill>
              </a:rPr>
              <a:t>　</a:t>
            </a:r>
            <a:r>
              <a:rPr lang="en-US" altLang="ja-JP" sz="1600" dirty="0">
                <a:solidFill>
                  <a:schemeClr val="tx1"/>
                </a:solidFill>
              </a:rPr>
              <a:t> 【</a:t>
            </a:r>
            <a:r>
              <a:rPr lang="ja-JP" altLang="en-US" sz="1600" dirty="0">
                <a:solidFill>
                  <a:schemeClr val="tx1"/>
                </a:solidFill>
              </a:rPr>
              <a:t>勤務先の問題</a:t>
            </a:r>
            <a:r>
              <a:rPr lang="en-US" altLang="ja-JP" sz="1600" dirty="0">
                <a:solidFill>
                  <a:schemeClr val="tx1"/>
                </a:solidFill>
              </a:rPr>
              <a:t>】</a:t>
            </a:r>
            <a:r>
              <a:rPr lang="ja-JP" altLang="en-US" sz="1600" dirty="0">
                <a:solidFill>
                  <a:schemeClr val="tx1"/>
                </a:solidFill>
              </a:rPr>
              <a:t>で離職した人：勤務先の問題の具体的な内容：複数回答</a:t>
            </a:r>
            <a:endParaRPr kumimoji="1" lang="ja-JP" altLang="en-US" sz="1600" dirty="0">
              <a:solidFill>
                <a:schemeClr val="tx1"/>
              </a:solidFill>
            </a:endParaRPr>
          </a:p>
        </p:txBody>
      </p:sp>
      <p:cxnSp>
        <p:nvCxnSpPr>
          <p:cNvPr id="7" name="直線コネクタ 6">
            <a:extLst>
              <a:ext uri="{FF2B5EF4-FFF2-40B4-BE49-F238E27FC236}">
                <a16:creationId xmlns:a16="http://schemas.microsoft.com/office/drawing/2014/main" id="{84A7F289-962D-4126-9F4B-B8D24026AD10}"/>
              </a:ext>
            </a:extLst>
          </p:cNvPr>
          <p:cNvCxnSpPr>
            <a:cxnSpLocks/>
          </p:cNvCxnSpPr>
          <p:nvPr/>
        </p:nvCxnSpPr>
        <p:spPr>
          <a:xfrm>
            <a:off x="1822600" y="2593439"/>
            <a:ext cx="61926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E88B4AA4-4FF8-485A-A57A-DAAB993CA1DF}"/>
              </a:ext>
            </a:extLst>
          </p:cNvPr>
          <p:cNvSpPr>
            <a:spLocks noGrp="1"/>
          </p:cNvSpPr>
          <p:nvPr>
            <p:ph type="sldNum" sz="quarter" idx="12"/>
          </p:nvPr>
        </p:nvSpPr>
        <p:spPr/>
        <p:txBody>
          <a:bodyPr/>
          <a:lstStyle/>
          <a:p>
            <a:fld id="{FE796E2C-70C8-4284-8429-28CFC884DB28}" type="slidenum">
              <a:rPr lang="en-US" altLang="ja-JP" smtClean="0"/>
              <a:pPr/>
              <a:t>9</a:t>
            </a:fld>
            <a:endParaRPr lang="en-US" altLang="ja-JP"/>
          </a:p>
        </p:txBody>
      </p:sp>
      <p:sp>
        <p:nvSpPr>
          <p:cNvPr id="9" name="Rectangle 3">
            <a:extLst>
              <a:ext uri="{FF2B5EF4-FFF2-40B4-BE49-F238E27FC236}">
                <a16:creationId xmlns:a16="http://schemas.microsoft.com/office/drawing/2014/main" id="{7EE0597D-6CD3-4748-B369-E99068A16A79}"/>
              </a:ext>
            </a:extLst>
          </p:cNvPr>
          <p:cNvSpPr txBox="1">
            <a:spLocks noChangeArrowheads="1"/>
          </p:cNvSpPr>
          <p:nvPr/>
        </p:nvSpPr>
        <p:spPr bwMode="auto">
          <a:xfrm>
            <a:off x="6217222" y="4437112"/>
            <a:ext cx="2411824" cy="942868"/>
          </a:xfrm>
          <a:prstGeom prst="rect">
            <a:avLst/>
          </a:prstGeom>
          <a:solidFill>
            <a:srgbClr val="D9FFEC"/>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182563" indent="-182563">
              <a:buNone/>
            </a:pPr>
            <a:r>
              <a:rPr lang="ja-JP" altLang="en-US" sz="1100" kern="0" dirty="0">
                <a:latin typeface="UD Digi Kyokasho NK-B" panose="02020700000000000000" pitchFamily="18" charset="-128"/>
                <a:ea typeface="UD Digi Kyokasho NK-B" panose="02020700000000000000" pitchFamily="18" charset="-128"/>
              </a:rPr>
              <a:t>注）勤務先の就業規則等に制度が定められていなくても、介護休業制度等、育児・介護休業法に定められている制度は、法律に基づいて利用することができます。</a:t>
            </a:r>
            <a:endParaRPr lang="en-US" altLang="ja-JP" sz="1100" kern="0" dirty="0">
              <a:highlight>
                <a:srgbClr val="00FFFF"/>
              </a:highlight>
              <a:latin typeface="UD Digi Kyokasho NK-B" panose="02020700000000000000" pitchFamily="18" charset="-128"/>
              <a:ea typeface="UD Digi Kyokasho NK-B" panose="02020700000000000000" pitchFamily="18" charset="-128"/>
            </a:endParaRPr>
          </a:p>
        </p:txBody>
      </p:sp>
      <p:sp>
        <p:nvSpPr>
          <p:cNvPr id="11" name="テキスト ボックス 10">
            <a:extLst>
              <a:ext uri="{FF2B5EF4-FFF2-40B4-BE49-F238E27FC236}">
                <a16:creationId xmlns:a16="http://schemas.microsoft.com/office/drawing/2014/main" id="{E921A185-3C51-4EF7-84EC-7BA4E78E6ACF}"/>
              </a:ext>
            </a:extLst>
          </p:cNvPr>
          <p:cNvSpPr txBox="1"/>
          <p:nvPr/>
        </p:nvSpPr>
        <p:spPr>
          <a:xfrm>
            <a:off x="1028467" y="6309320"/>
            <a:ext cx="8035900" cy="415498"/>
          </a:xfrm>
          <a:prstGeom prst="rect">
            <a:avLst/>
          </a:prstGeom>
          <a:noFill/>
        </p:spPr>
        <p:txBody>
          <a:bodyPr wrap="square" rtlCol="0">
            <a:spAutoFit/>
          </a:bodyPr>
          <a:lstStyle/>
          <a:p>
            <a:r>
              <a:rPr kumimoji="1" lang="ja-JP" altLang="en-US" sz="1050" dirty="0"/>
              <a:t>（</a:t>
            </a:r>
            <a:r>
              <a:rPr lang="ja-JP" altLang="en-US" sz="1050" dirty="0"/>
              <a:t>出所）</a:t>
            </a:r>
            <a:r>
              <a:rPr lang="ja-JP" altLang="ja-JP" sz="1050" dirty="0"/>
              <a:t>三菱</a:t>
            </a:r>
            <a:r>
              <a:rPr lang="en-US" altLang="ja-JP" sz="1050" dirty="0"/>
              <a:t>UFJ</a:t>
            </a:r>
            <a:r>
              <a:rPr lang="ja-JP" altLang="en-US" sz="1050" dirty="0"/>
              <a:t>リサーチ＆コンサルティング</a:t>
            </a:r>
            <a:r>
              <a:rPr lang="ja-JP" altLang="ja-JP" sz="1050" dirty="0"/>
              <a:t>「仕事と介護の両立</a:t>
            </a:r>
            <a:r>
              <a:rPr lang="ja-JP" altLang="en-US" sz="1050" dirty="0"/>
              <a:t>等</a:t>
            </a:r>
            <a:r>
              <a:rPr lang="ja-JP" altLang="ja-JP" sz="1050" dirty="0"/>
              <a:t>に関する</a:t>
            </a:r>
            <a:r>
              <a:rPr lang="ja-JP" altLang="en-US" sz="1050" dirty="0"/>
              <a:t>実態把握のための調査研究事業</a:t>
            </a:r>
            <a:r>
              <a:rPr lang="ja-JP" altLang="ja-JP" sz="1050" dirty="0"/>
              <a:t>」（厚生労働省委託事業）</a:t>
            </a:r>
            <a:br>
              <a:rPr lang="en-US" altLang="ja-JP" sz="1050" dirty="0"/>
            </a:br>
            <a:r>
              <a:rPr lang="ja-JP" altLang="en-US" sz="1050" dirty="0"/>
              <a:t>　　　　　令和４年３月より作成</a:t>
            </a:r>
            <a:endParaRPr kumimoji="1" lang="ja-JP" altLang="en-US" sz="1050" dirty="0"/>
          </a:p>
        </p:txBody>
      </p:sp>
      <p:sp>
        <p:nvSpPr>
          <p:cNvPr id="21" name="四角形: 角を丸くする 20">
            <a:extLst>
              <a:ext uri="{FF2B5EF4-FFF2-40B4-BE49-F238E27FC236}">
                <a16:creationId xmlns:a16="http://schemas.microsoft.com/office/drawing/2014/main" id="{C84B72E8-4077-4FFF-A430-A9AD59626976}"/>
              </a:ext>
            </a:extLst>
          </p:cNvPr>
          <p:cNvSpPr/>
          <p:nvPr/>
        </p:nvSpPr>
        <p:spPr>
          <a:xfrm>
            <a:off x="2123728" y="2852936"/>
            <a:ext cx="5544616" cy="4154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8535836"/>
      </p:ext>
    </p:extLst>
  </p:cSld>
  <p:clrMapOvr>
    <a:masterClrMapping/>
  </p:clrMapOvr>
</p:sld>
</file>

<file path=ppt/theme/theme1.xml><?xml version="1.0" encoding="utf-8"?>
<a:theme xmlns:a="http://schemas.openxmlformats.org/drawingml/2006/main" name="simple_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191E8FAA6CC894DB7F996FBE2B2F839" ma:contentTypeVersion="14" ma:contentTypeDescription="新しいドキュメントを作成します。" ma:contentTypeScope="" ma:versionID="78167c9f6a13bd529a426b834a50eeb1">
  <xsd:schema xmlns:xsd="http://www.w3.org/2001/XMLSchema" xmlns:xs="http://www.w3.org/2001/XMLSchema" xmlns:p="http://schemas.microsoft.com/office/2006/metadata/properties" xmlns:ns2="75afe46d-3a39-4758-9189-725f0dd8c808" xmlns:ns3="263dbbe5-076b-4606-a03b-9598f5f2f35a" targetNamespace="http://schemas.microsoft.com/office/2006/metadata/properties" ma:root="true" ma:fieldsID="b1bc6c024985b3141ceeaa7244a58127" ns2:_="" ns3:_="">
    <xsd:import namespace="75afe46d-3a39-4758-9189-725f0dd8c808"/>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e46d-3a39-4758-9189-725f0dd8c808"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ac1bbd4-4bcc-4e33-a40e-0a261c8e5fb6}"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5669F8-C754-434A-A624-44EE09EAAF8A}"/>
</file>

<file path=customXml/itemProps2.xml><?xml version="1.0" encoding="utf-8"?>
<ds:datastoreItem xmlns:ds="http://schemas.openxmlformats.org/officeDocument/2006/customXml" ds:itemID="{7D0582F2-6F8E-4009-841C-006CFF09306F}"/>
</file>

<file path=docProps/app.xml><?xml version="1.0" encoding="utf-8"?>
<Properties xmlns="http://schemas.openxmlformats.org/officeDocument/2006/extended-properties" xmlns:vt="http://schemas.openxmlformats.org/officeDocument/2006/docPropsVTypes">
  <Template>BZ-TMP-PP-PO-137</Template>
  <TotalTime>0</TotalTime>
  <Words>19022</Words>
  <Application>Microsoft Office PowerPoint</Application>
  <PresentationFormat>画面に合わせる (4:3)</PresentationFormat>
  <Paragraphs>1265</Paragraphs>
  <Slides>83</Slides>
  <Notes>83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83</vt:i4>
      </vt:variant>
    </vt:vector>
  </HeadingPairs>
  <TitlesOfParts>
    <vt:vector size="92" baseType="lpstr">
      <vt:lpstr>ＭＳ ゴシック</vt:lpstr>
      <vt:lpstr>UD Digi Kyokasho N-B</vt:lpstr>
      <vt:lpstr>UD Digi Kyokasho NK-B</vt:lpstr>
      <vt:lpstr>UD デジタル 教科書体 N-R</vt:lpstr>
      <vt:lpstr>UD デジタル 教科書体 N-R</vt:lpstr>
      <vt:lpstr>游ゴシック</vt:lpstr>
      <vt:lpstr>Arial</vt:lpstr>
      <vt:lpstr>Wingdings</vt:lpstr>
      <vt:lpstr>simple_green</vt:lpstr>
      <vt:lpstr>仕事と介護の両立支援 研修資料</vt:lpstr>
      <vt:lpstr>◆ステップ１  家族が就労している場合の支援の視点</vt:lpstr>
      <vt:lpstr>ステップ1のねらい</vt:lpstr>
      <vt:lpstr>1.介護しながら働いている人の状況</vt:lpstr>
      <vt:lpstr>1-1. 介護しながら働いている人の増加</vt:lpstr>
      <vt:lpstr>1-1. 介護しながら働いている人の増加</vt:lpstr>
      <vt:lpstr>1-2.両立支援施策・制度の認知・理解度</vt:lpstr>
      <vt:lpstr>1-2.両立支援施策・制度の認知・理解度</vt:lpstr>
      <vt:lpstr>1-2.両立支援施策・制度の認知・理解度</vt:lpstr>
      <vt:lpstr>1-３.介護保険制度の認知状況</vt:lpstr>
      <vt:lpstr>1-３.介護保険制度の認知状況</vt:lpstr>
      <vt:lpstr>1-４.仕事と介護の両立への不安</vt:lpstr>
      <vt:lpstr>2.介護を理由とする離職者の状況</vt:lpstr>
      <vt:lpstr>2-1.介護を理由とする離職者数の推移</vt:lpstr>
      <vt:lpstr>2-2.離職後の介護負担の変化</vt:lpstr>
      <vt:lpstr>2-3.離職後の再就職の状況</vt:lpstr>
      <vt:lpstr>3.両立支援制度と企業の取組状況</vt:lpstr>
      <vt:lpstr>3-1.育児・介護休業法における両立支援制度の概要</vt:lpstr>
      <vt:lpstr>3-２.企業における両立支援の状況</vt:lpstr>
      <vt:lpstr>3-２.企業における両立支援の状況</vt:lpstr>
      <vt:lpstr>3-3.企業が独自に取り組んでいる両立支援</vt:lpstr>
      <vt:lpstr>3-４.育児・介護休業法における両立支援制度のポイント</vt:lpstr>
      <vt:lpstr>3-４.育児・介護休業法における両立支援制度のポイント</vt:lpstr>
      <vt:lpstr>3-４.育児・介護休業法における両立支援制度のポイント</vt:lpstr>
      <vt:lpstr>3-４.育児・介護休業法における両立支援制度のポイント</vt:lpstr>
      <vt:lpstr>3-５.職場の環境整備や労働者の意識変化</vt:lpstr>
      <vt:lpstr>4.家族介護者の対象範囲</vt:lpstr>
      <vt:lpstr>4-1.育児・介護休業法における制度の対象範囲</vt:lpstr>
      <vt:lpstr>4-2.育児・介護休業法の対象外となる親族等による介護</vt:lpstr>
      <vt:lpstr>5.家族が就労している場合の支援の視点</vt:lpstr>
      <vt:lpstr>5-1.家族が就労している場合の４つの支援の視点</vt:lpstr>
      <vt:lpstr>5-2.家族全体の関係性等を踏まえた上での支援</vt:lpstr>
      <vt:lpstr>5-３. 働き方の変化による新たな課題</vt:lpstr>
      <vt:lpstr>6.家族介護者とともに、ケアマネジャーあなた自身の仕事と介護の両立を目指して</vt:lpstr>
      <vt:lpstr>6-1.家族の介護の相談者としての重要な役割</vt:lpstr>
      <vt:lpstr>6-1.家族の介護の相談者としての重要な役割</vt:lpstr>
      <vt:lpstr>6-2.介護職自身の介護離職の状況</vt:lpstr>
      <vt:lpstr>◆ステップ２  両立支援制度の活用も踏まえた ケアマネジメントの方法 （育児・介護休業法等の復習）</vt:lpstr>
      <vt:lpstr>ステップ２のねらい</vt:lpstr>
      <vt:lpstr>1. 就労している家族を支援する視点</vt:lpstr>
      <vt:lpstr>1-1. 就労している家族への支援は、 利用者への支援</vt:lpstr>
      <vt:lpstr>1-2. ケアマネジャーの法律上の業務を踏まえる</vt:lpstr>
      <vt:lpstr>2. 就労している家族との 信頼関係を築くポイント</vt:lpstr>
      <vt:lpstr>2-1.就労している家族にまず伝えるべきこと</vt:lpstr>
      <vt:lpstr>2-2.就労している家族に寄り添った対応をする</vt:lpstr>
      <vt:lpstr>2-3.就労している家族に寄り添った対応をする　具体例①</vt:lpstr>
      <vt:lpstr>2-3.就労している家族に寄り添った対応をする　具体例②</vt:lpstr>
      <vt:lpstr>2-3.就労している家族に寄り添った接し方をする　具体例③</vt:lpstr>
      <vt:lpstr>３.介護保険制度と両立支援制度、 その他地域資源等の効果的な組み合わせ</vt:lpstr>
      <vt:lpstr>3.介護保険制度と両立支援制度、その他地域資源等の効果的な組み合わせ</vt:lpstr>
      <vt:lpstr>3.制度や資源の効果的な組合せ 具体例①家で一人で過ごす時間を極力短くする</vt:lpstr>
      <vt:lpstr>3.制度や資源の効果的な組合せ 具体例②急な残業、出張時に介護サービスを柔軟に利用する</vt:lpstr>
      <vt:lpstr>3.制度や資源の効果的な組合せ 具体例③遠方に住む老老介護の両親の在宅生活を支える</vt:lpstr>
      <vt:lpstr>3.制度や資源の効果的な組合せ 具体例④入所施設を探す</vt:lpstr>
      <vt:lpstr>3.制度や資源の効果的な組合せ 具体例⑤遠方に住む親の急な状態変化に対応する</vt:lpstr>
      <vt:lpstr>3. 具体例⑤遠方に住む親の急な状態変化に対応する タイムスケジュール</vt:lpstr>
      <vt:lpstr>４. 育児・介護休業法について もっと詳しい情報を知りたい方へ</vt:lpstr>
      <vt:lpstr>◆ステップ３  家族介護者の仕事との両立を踏まえたケアマネジメントの事例検討 （グループワーク）</vt:lpstr>
      <vt:lpstr>ステップ３のねらい</vt:lpstr>
      <vt:lpstr>ステップ３の流れ</vt:lpstr>
      <vt:lpstr>自己紹介、役割分担（10分）</vt:lpstr>
      <vt:lpstr>事例①：要介護者の認知症が進行 　　　　　 　家族はフルタイムの管理職</vt:lpstr>
      <vt:lpstr>事例①：要介護者の認知症が進行 　　　　　 　家族はフルタイムの管理職</vt:lpstr>
      <vt:lpstr>事例①：要介護者の認知症が進行 　　　　　 　家族はフルタイムの管理職</vt:lpstr>
      <vt:lpstr>事例①：要介護者の認知症が進行 　　　　　 　家族はフルタイムの管理職</vt:lpstr>
      <vt:lpstr>事例①：要介護者の認知症が進行 　　　　　 　家族はフルタイムの管理職</vt:lpstr>
      <vt:lpstr>事例①：要介護者の認知症が進行 　　　　　 　家族はフルタイムの管理職</vt:lpstr>
      <vt:lpstr>事例①：要介護者の認知症が進行 　　　　　 　家族はフルタイムの管理職</vt:lpstr>
      <vt:lpstr>事例①：要介護者の認知症が進行 　　　　　 　家族はフルタイムの管理職</vt:lpstr>
      <vt:lpstr>事例①：要介護者の認知症が進行 　　　　　 　家族はフルタイムの管理職</vt:lpstr>
      <vt:lpstr>事例①：要介護者の認知症が進行 　　　　　 　家族はフルタイムの管理職</vt:lpstr>
      <vt:lpstr>事例②：要介護者は寝たきりの状態で退院 　　　　　　 家族は在宅勤務</vt:lpstr>
      <vt:lpstr>事例②：要介護者は寝たきりの状態で退院 　　　　　 　家族は在宅勤務</vt:lpstr>
      <vt:lpstr>事例②：要介護者は寝たきりの状態で退院 　　　　　　 家族は在宅勤務</vt:lpstr>
      <vt:lpstr>事例②：要介護者は寝たきりの状態で退院 　　　　　　 家族は在宅勤務</vt:lpstr>
      <vt:lpstr>事例②：要介護者は寝たきりの状態で退院 　　　　　　 家族は在宅勤務</vt:lpstr>
      <vt:lpstr>事例②：要介護者は寝たきりの状態で退院 　　　　　　 家族は在宅勤務</vt:lpstr>
      <vt:lpstr>事例②：要介護者は寝たきりの状態で退院 　　　　　　 家族は在宅勤務</vt:lpstr>
      <vt:lpstr>事例②：要介護者は寝たきりの状態で退院 　　　　　　 家族は在宅勤務</vt:lpstr>
      <vt:lpstr>PowerPoint プレゼンテーション</vt:lpstr>
      <vt:lpstr>◆ステップ４  研修の振り返り </vt:lpstr>
      <vt:lpstr>研修のまとめ</vt:lpstr>
      <vt:lpstr>◆事務局より連絡事項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2021-03-16T02:35:15Z</dcterms:created>
  <dcterms:modified xsi:type="dcterms:W3CDTF">2023-03-19T14:28:25Z</dcterms:modified>
</cp:coreProperties>
</file>