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9" r:id="rId3"/>
    <p:sldId id="260" r:id="rId4"/>
    <p:sldId id="261" r:id="rId5"/>
    <p:sldId id="262" r:id="rId6"/>
  </p:sldIdLst>
  <p:sldSz cx="9144000" cy="5143500" type="screen16x9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4" d="100"/>
          <a:sy n="114" d="100"/>
        </p:scale>
        <p:origin x="714" y="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F5CAC2-7A38-484C-A75D-991023F69E69}" type="datetimeFigureOut">
              <a:rPr kumimoji="1" lang="ja-JP" altLang="en-US" smtClean="0"/>
              <a:t>2019/9/16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C2D761-2701-D74D-8D42-38B8678F9E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9551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日本初！</a:t>
            </a:r>
            <a:r>
              <a:rPr kumimoji="1" lang="en-US" altLang="ja-JP" dirty="0" smtClean="0"/>
              <a:t>6</a:t>
            </a:r>
            <a:r>
              <a:rPr kumimoji="1" lang="ja-JP" altLang="en-US" dirty="0" smtClean="0"/>
              <a:t>時間寝ると報酬がもらえる制度</a:t>
            </a:r>
            <a:endParaRPr kumimoji="1" lang="en-US" altLang="ja-JP" dirty="0" smtClean="0"/>
          </a:p>
          <a:p>
            <a:r>
              <a:rPr kumimoji="1" lang="ja-JP" altLang="en-US" dirty="0" smtClean="0"/>
              <a:t>ルールで縛るのではなく、インセンティブを設計。「寝て褒められる」組織への変革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2D761-2701-D74D-8D42-38B8678F9EAE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8787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2D761-2701-D74D-8D42-38B8678F9EAE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27000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2D761-2701-D74D-8D42-38B8678F9EAE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9525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BFAB0-9A5A-DF4F-8F37-3CC8826E3965}" type="datetimeFigureOut">
              <a:rPr kumimoji="1" lang="ja-JP" altLang="en-US" smtClean="0"/>
              <a:t>2019/9/16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B20B4-59C7-3F48-9B28-D085A0CA20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2895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BFAB0-9A5A-DF4F-8F37-3CC8826E3965}" type="datetimeFigureOut">
              <a:rPr kumimoji="1" lang="ja-JP" altLang="en-US" smtClean="0"/>
              <a:t>2019/9/16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B20B4-59C7-3F48-9B28-D085A0CA20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1290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BFAB0-9A5A-DF4F-8F37-3CC8826E3965}" type="datetimeFigureOut">
              <a:rPr kumimoji="1" lang="ja-JP" altLang="en-US" smtClean="0"/>
              <a:t>2019/9/16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B20B4-59C7-3F48-9B28-D085A0CA20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1416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BFAB0-9A5A-DF4F-8F37-3CC8826E3965}" type="datetimeFigureOut">
              <a:rPr kumimoji="1" lang="ja-JP" altLang="en-US" smtClean="0"/>
              <a:t>2019/9/16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B20B4-59C7-3F48-9B28-D085A0CA20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6847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BFAB0-9A5A-DF4F-8F37-3CC8826E3965}" type="datetimeFigureOut">
              <a:rPr kumimoji="1" lang="ja-JP" altLang="en-US" smtClean="0"/>
              <a:t>2019/9/16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B20B4-59C7-3F48-9B28-D085A0CA20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7364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BFAB0-9A5A-DF4F-8F37-3CC8826E3965}" type="datetimeFigureOut">
              <a:rPr kumimoji="1" lang="ja-JP" altLang="en-US" smtClean="0"/>
              <a:t>2019/9/16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B20B4-59C7-3F48-9B28-D085A0CA20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2424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BFAB0-9A5A-DF4F-8F37-3CC8826E3965}" type="datetimeFigureOut">
              <a:rPr kumimoji="1" lang="ja-JP" altLang="en-US" smtClean="0"/>
              <a:t>2019/9/16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B20B4-59C7-3F48-9B28-D085A0CA20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1655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BFAB0-9A5A-DF4F-8F37-3CC8826E3965}" type="datetimeFigureOut">
              <a:rPr kumimoji="1" lang="ja-JP" altLang="en-US" smtClean="0"/>
              <a:t>2019/9/16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B20B4-59C7-3F48-9B28-D085A0CA20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1672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BFAB0-9A5A-DF4F-8F37-3CC8826E3965}" type="datetimeFigureOut">
              <a:rPr kumimoji="1" lang="ja-JP" altLang="en-US" smtClean="0"/>
              <a:t>2019/9/16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B20B4-59C7-3F48-9B28-D085A0CA20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8875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BFAB0-9A5A-DF4F-8F37-3CC8826E3965}" type="datetimeFigureOut">
              <a:rPr kumimoji="1" lang="ja-JP" altLang="en-US" smtClean="0"/>
              <a:t>2019/9/16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B20B4-59C7-3F48-9B28-D085A0CA20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1553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BFAB0-9A5A-DF4F-8F37-3CC8826E3965}" type="datetimeFigureOut">
              <a:rPr kumimoji="1" lang="ja-JP" altLang="en-US" smtClean="0"/>
              <a:t>2019/9/16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B20B4-59C7-3F48-9B28-D085A0CA20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4231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6BFAB0-9A5A-DF4F-8F37-3CC8826E3965}" type="datetimeFigureOut">
              <a:rPr kumimoji="1" lang="ja-JP" altLang="en-US" smtClean="0"/>
              <a:t>2019/9/16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1B20B4-59C7-3F48-9B28-D085A0CA20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286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2287353" y="128584"/>
            <a:ext cx="462598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ja-JP" altLang="en-US" sz="2000" dirty="0" smtClean="0"/>
              <a:t>社員が自ら健康になることをサポートする</a:t>
            </a:r>
            <a:endParaRPr lang="en-US" altLang="ja-JP" sz="2000" dirty="0" smtClean="0"/>
          </a:p>
          <a:p>
            <a:pPr algn="ctr">
              <a:lnSpc>
                <a:spcPct val="120000"/>
              </a:lnSpc>
            </a:pPr>
            <a:r>
              <a:rPr lang="ja-JP" altLang="en-US" sz="3600" dirty="0" smtClean="0"/>
              <a:t>睡眠報酬制度</a:t>
            </a:r>
            <a:endParaRPr kumimoji="1" lang="ja-JP" altLang="en-US" sz="3600" dirty="0"/>
          </a:p>
        </p:txBody>
      </p:sp>
      <p:pic>
        <p:nvPicPr>
          <p:cNvPr id="5" name="図 4" descr=" 株式会社CRAZYロゴ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168" y="4741664"/>
            <a:ext cx="936530" cy="308125"/>
          </a:xfrm>
          <a:prstGeom prst="rect">
            <a:avLst/>
          </a:prstGeom>
        </p:spPr>
      </p:pic>
      <p:pic>
        <p:nvPicPr>
          <p:cNvPr id="2" name="図 1" descr="トップ画像睡眠報酬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372" y="1352515"/>
            <a:ext cx="4726745" cy="3147144"/>
          </a:xfrm>
          <a:prstGeom prst="rect">
            <a:avLst/>
          </a:prstGeom>
        </p:spPr>
      </p:pic>
      <p:sp>
        <p:nvSpPr>
          <p:cNvPr id="4" name="角丸四角形吹き出し 3"/>
          <p:cNvSpPr/>
          <p:nvPr/>
        </p:nvSpPr>
        <p:spPr>
          <a:xfrm>
            <a:off x="241161" y="1440624"/>
            <a:ext cx="2475913" cy="1354867"/>
          </a:xfrm>
          <a:prstGeom prst="wedgeRoundRectCallout">
            <a:avLst>
              <a:gd name="adj1" fmla="val 54740"/>
              <a:gd name="adj2" fmla="val 84869"/>
              <a:gd name="adj3" fmla="val 16667"/>
            </a:avLst>
          </a:prstGeom>
          <a:solidFill>
            <a:srgbClr val="DBEEF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kumimoji="1" lang="ja-JP" altLang="en-US" sz="2000" dirty="0" smtClean="0">
                <a:solidFill>
                  <a:schemeClr val="tx2"/>
                </a:solidFill>
              </a:rPr>
              <a:t>日本初！</a:t>
            </a:r>
            <a:endParaRPr kumimoji="1" lang="en-US" altLang="ja-JP" sz="2000" dirty="0" smtClean="0">
              <a:solidFill>
                <a:schemeClr val="tx2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en-US" altLang="ja-JP" sz="2000" dirty="0" smtClean="0">
                <a:solidFill>
                  <a:schemeClr val="tx2"/>
                </a:solidFill>
              </a:rPr>
              <a:t>6</a:t>
            </a:r>
            <a:r>
              <a:rPr lang="ja-JP" altLang="en-US" sz="2000" dirty="0" smtClean="0">
                <a:solidFill>
                  <a:schemeClr val="tx2"/>
                </a:solidFill>
              </a:rPr>
              <a:t>時間寝ると報酬がもらえる制度</a:t>
            </a:r>
            <a:endParaRPr kumimoji="1" lang="ja-JP" altLang="en-US" sz="2000" dirty="0">
              <a:solidFill>
                <a:schemeClr val="tx2"/>
              </a:solidFill>
            </a:endParaRPr>
          </a:p>
        </p:txBody>
      </p:sp>
      <p:sp>
        <p:nvSpPr>
          <p:cNvPr id="8" name="角丸四角形吹き出し 7"/>
          <p:cNvSpPr/>
          <p:nvPr/>
        </p:nvSpPr>
        <p:spPr>
          <a:xfrm>
            <a:off x="5924173" y="2118058"/>
            <a:ext cx="3063073" cy="1221581"/>
          </a:xfrm>
          <a:prstGeom prst="wedgeRoundRectCallout">
            <a:avLst>
              <a:gd name="adj1" fmla="val -48781"/>
              <a:gd name="adj2" fmla="val 86185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ja-JP" altLang="en-US" sz="1600" dirty="0">
                <a:solidFill>
                  <a:srgbClr val="1F497D"/>
                </a:solidFill>
              </a:rPr>
              <a:t>ルールで縛るのではなく</a:t>
            </a:r>
            <a:r>
              <a:rPr lang="ja-JP" altLang="en-US" sz="1600" dirty="0" smtClean="0">
                <a:solidFill>
                  <a:srgbClr val="1F497D"/>
                </a:solidFill>
              </a:rPr>
              <a:t>、</a:t>
            </a:r>
            <a:endParaRPr lang="en-US" altLang="ja-JP" sz="1600" dirty="0">
              <a:solidFill>
                <a:srgbClr val="1F497D"/>
              </a:solidFill>
            </a:endParaRPr>
          </a:p>
          <a:p>
            <a:pPr>
              <a:lnSpc>
                <a:spcPct val="120000"/>
              </a:lnSpc>
            </a:pPr>
            <a:r>
              <a:rPr lang="ja-JP" altLang="en-US" sz="1600" dirty="0" smtClean="0">
                <a:solidFill>
                  <a:srgbClr val="1F497D"/>
                </a:solidFill>
              </a:rPr>
              <a:t>インセンティブ</a:t>
            </a:r>
            <a:r>
              <a:rPr lang="en-US" altLang="ja-JP" sz="1600" dirty="0" smtClean="0">
                <a:solidFill>
                  <a:srgbClr val="1F497D"/>
                </a:solidFill>
              </a:rPr>
              <a:t>(</a:t>
            </a:r>
            <a:r>
              <a:rPr lang="ja-JP" altLang="en-US" sz="1600" dirty="0" smtClean="0">
                <a:solidFill>
                  <a:srgbClr val="1F497D"/>
                </a:solidFill>
              </a:rPr>
              <a:t>報酬</a:t>
            </a:r>
            <a:r>
              <a:rPr lang="en-US" altLang="ja-JP" sz="1600" dirty="0" smtClean="0">
                <a:solidFill>
                  <a:srgbClr val="1F497D"/>
                </a:solidFill>
              </a:rPr>
              <a:t>)</a:t>
            </a:r>
            <a:r>
              <a:rPr lang="ja-JP" altLang="en-US" sz="1600" dirty="0" smtClean="0">
                <a:solidFill>
                  <a:srgbClr val="1F497D"/>
                </a:solidFill>
              </a:rPr>
              <a:t>を</a:t>
            </a:r>
            <a:r>
              <a:rPr lang="ja-JP" altLang="en-US" sz="1600" dirty="0">
                <a:solidFill>
                  <a:srgbClr val="1F497D"/>
                </a:solidFill>
              </a:rPr>
              <a:t>設計</a:t>
            </a:r>
            <a:r>
              <a:rPr lang="ja-JP" altLang="en-US" sz="1600" dirty="0" smtClean="0">
                <a:solidFill>
                  <a:srgbClr val="1F497D"/>
                </a:solidFill>
              </a:rPr>
              <a:t>。</a:t>
            </a:r>
            <a:endParaRPr lang="en-US" altLang="ja-JP" sz="1600" dirty="0" smtClean="0">
              <a:solidFill>
                <a:srgbClr val="1F497D"/>
              </a:solidFill>
            </a:endParaRPr>
          </a:p>
          <a:p>
            <a:pPr>
              <a:lnSpc>
                <a:spcPct val="120000"/>
              </a:lnSpc>
            </a:pPr>
            <a:r>
              <a:rPr lang="ja-JP" altLang="en-US" sz="1600" dirty="0" smtClean="0">
                <a:solidFill>
                  <a:srgbClr val="1F497D"/>
                </a:solidFill>
              </a:rPr>
              <a:t>「</a:t>
            </a:r>
            <a:r>
              <a:rPr lang="ja-JP" altLang="en-US" sz="1600" dirty="0">
                <a:solidFill>
                  <a:srgbClr val="1F497D"/>
                </a:solidFill>
              </a:rPr>
              <a:t>寝て褒められる」組織への変革</a:t>
            </a:r>
          </a:p>
        </p:txBody>
      </p:sp>
    </p:spTree>
    <p:extLst>
      <p:ext uri="{BB962C8B-B14F-4D97-AF65-F5344CB8AC3E}">
        <p14:creationId xmlns:p14="http://schemas.microsoft.com/office/powerpoint/2010/main" val="262912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CRAZYの健康経営キービジュアル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00" y="0"/>
            <a:ext cx="7278701" cy="5143500"/>
          </a:xfrm>
          <a:prstGeom prst="rect">
            <a:avLst/>
          </a:prstGeom>
        </p:spPr>
      </p:pic>
      <p:pic>
        <p:nvPicPr>
          <p:cNvPr id="3" name="図 2" descr=" 株式会社CRAZYロゴ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168" y="4741664"/>
            <a:ext cx="936530" cy="30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094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1124138" y="626257"/>
            <a:ext cx="2106134" cy="4339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/>
              <a:t>負の連鎖</a:t>
            </a:r>
            <a:endParaRPr kumimoji="1" lang="ja-JP" altLang="en-US" sz="2000" dirty="0"/>
          </a:p>
        </p:txBody>
      </p:sp>
      <p:sp>
        <p:nvSpPr>
          <p:cNvPr id="3" name="正方形/長方形 2"/>
          <p:cNvSpPr/>
          <p:nvPr/>
        </p:nvSpPr>
        <p:spPr>
          <a:xfrm>
            <a:off x="5956288" y="626257"/>
            <a:ext cx="2106134" cy="433983"/>
          </a:xfrm>
          <a:prstGeom prst="rect">
            <a:avLst/>
          </a:prstGeom>
          <a:solidFill>
            <a:schemeClr val="accent6"/>
          </a:solidFill>
          <a:ln>
            <a:solidFill>
              <a:srgbClr val="F7964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 smtClean="0"/>
              <a:t>正</a:t>
            </a:r>
            <a:r>
              <a:rPr kumimoji="1" lang="ja-JP" altLang="en-US" sz="2000" dirty="0" smtClean="0"/>
              <a:t>の連鎖</a:t>
            </a:r>
            <a:endParaRPr kumimoji="1" lang="ja-JP" altLang="en-US" sz="20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674556" y="1486690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 smtClean="0">
                <a:solidFill>
                  <a:srgbClr val="FF0000"/>
                </a:solidFill>
              </a:rPr>
              <a:t>睡眠不足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cxnSp>
        <p:nvCxnSpPr>
          <p:cNvPr id="6" name="直線コネクタ 5"/>
          <p:cNvCxnSpPr/>
          <p:nvPr/>
        </p:nvCxnSpPr>
        <p:spPr>
          <a:xfrm>
            <a:off x="1658479" y="1920592"/>
            <a:ext cx="1188492" cy="9049"/>
          </a:xfrm>
          <a:prstGeom prst="line">
            <a:avLst/>
          </a:prstGeom>
          <a:ln w="38100" cmpd="sng"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2952501" y="244899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 smtClean="0"/>
              <a:t>疲労状態</a:t>
            </a:r>
            <a:endParaRPr kumimoji="1" lang="ja-JP" altLang="en-US" b="1" dirty="0"/>
          </a:p>
        </p:txBody>
      </p:sp>
      <p:cxnSp>
        <p:nvCxnSpPr>
          <p:cNvPr id="8" name="直線コネクタ 7"/>
          <p:cNvCxnSpPr/>
          <p:nvPr/>
        </p:nvCxnSpPr>
        <p:spPr>
          <a:xfrm>
            <a:off x="2936273" y="2818323"/>
            <a:ext cx="1124224" cy="18098"/>
          </a:xfrm>
          <a:prstGeom prst="line">
            <a:avLst/>
          </a:prstGeom>
          <a:ln w="38100" cmpd="sng"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2620331" y="3556631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 smtClean="0"/>
              <a:t>生産性の低下</a:t>
            </a:r>
            <a:endParaRPr kumimoji="1" lang="ja-JP" altLang="en-US" b="1" dirty="0"/>
          </a:p>
        </p:txBody>
      </p:sp>
      <p:cxnSp>
        <p:nvCxnSpPr>
          <p:cNvPr id="10" name="直線コネクタ 9"/>
          <p:cNvCxnSpPr/>
          <p:nvPr/>
        </p:nvCxnSpPr>
        <p:spPr>
          <a:xfrm>
            <a:off x="2620331" y="3925963"/>
            <a:ext cx="1569660" cy="0"/>
          </a:xfrm>
          <a:prstGeom prst="line">
            <a:avLst/>
          </a:prstGeom>
          <a:ln w="38100" cmpd="sng"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206198" y="3604426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 smtClean="0"/>
              <a:t>自尊心の低下</a:t>
            </a:r>
            <a:endParaRPr kumimoji="1" lang="ja-JP" altLang="en-US" b="1" dirty="0"/>
          </a:p>
        </p:txBody>
      </p:sp>
      <p:cxnSp>
        <p:nvCxnSpPr>
          <p:cNvPr id="13" name="直線コネクタ 12"/>
          <p:cNvCxnSpPr/>
          <p:nvPr/>
        </p:nvCxnSpPr>
        <p:spPr>
          <a:xfrm>
            <a:off x="206198" y="3973758"/>
            <a:ext cx="1569660" cy="0"/>
          </a:xfrm>
          <a:prstGeom prst="line">
            <a:avLst/>
          </a:prstGeom>
          <a:ln w="38100" cmpd="sng"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192823" y="2440449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 smtClean="0"/>
              <a:t>不安感、ストレス</a:t>
            </a:r>
            <a:endParaRPr kumimoji="1" lang="ja-JP" altLang="en-US" b="1" dirty="0"/>
          </a:p>
        </p:txBody>
      </p:sp>
      <p:cxnSp>
        <p:nvCxnSpPr>
          <p:cNvPr id="15" name="直線コネクタ 14"/>
          <p:cNvCxnSpPr/>
          <p:nvPr/>
        </p:nvCxnSpPr>
        <p:spPr>
          <a:xfrm>
            <a:off x="192822" y="2809781"/>
            <a:ext cx="1800493" cy="0"/>
          </a:xfrm>
          <a:prstGeom prst="line">
            <a:avLst/>
          </a:prstGeom>
          <a:ln w="38100" cmpd="sng"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右矢印 20"/>
          <p:cNvSpPr/>
          <p:nvPr/>
        </p:nvSpPr>
        <p:spPr>
          <a:xfrm rot="19236494">
            <a:off x="916968" y="2071574"/>
            <a:ext cx="578785" cy="208954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" name="右矢印 21"/>
          <p:cNvSpPr/>
          <p:nvPr/>
        </p:nvSpPr>
        <p:spPr>
          <a:xfrm rot="2423511">
            <a:off x="2845691" y="2007218"/>
            <a:ext cx="578785" cy="208954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3" name="右矢印 22"/>
          <p:cNvSpPr/>
          <p:nvPr/>
        </p:nvSpPr>
        <p:spPr>
          <a:xfrm rot="14013167">
            <a:off x="882979" y="3073065"/>
            <a:ext cx="578785" cy="208954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右矢印 23"/>
          <p:cNvSpPr/>
          <p:nvPr/>
        </p:nvSpPr>
        <p:spPr>
          <a:xfrm rot="10800000">
            <a:off x="1849736" y="3698140"/>
            <a:ext cx="578785" cy="208954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右矢印 24"/>
          <p:cNvSpPr/>
          <p:nvPr/>
        </p:nvSpPr>
        <p:spPr>
          <a:xfrm rot="7199160">
            <a:off x="3004727" y="3092163"/>
            <a:ext cx="578785" cy="208954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6312387" y="1545426"/>
            <a:ext cx="14542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dirty="0" smtClean="0">
                <a:solidFill>
                  <a:srgbClr val="FF0000"/>
                </a:solidFill>
              </a:rPr>
              <a:t>十分な睡眠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cxnSp>
        <p:nvCxnSpPr>
          <p:cNvPr id="42" name="直線コネクタ 41"/>
          <p:cNvCxnSpPr/>
          <p:nvPr/>
        </p:nvCxnSpPr>
        <p:spPr>
          <a:xfrm>
            <a:off x="6312387" y="1929641"/>
            <a:ext cx="1326004" cy="3573"/>
          </a:xfrm>
          <a:prstGeom prst="line">
            <a:avLst/>
          </a:prstGeom>
          <a:ln w="3810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テキスト ボックス 42"/>
          <p:cNvSpPr txBox="1"/>
          <p:nvPr/>
        </p:nvSpPr>
        <p:spPr>
          <a:xfrm>
            <a:off x="7768574" y="2458040"/>
            <a:ext cx="1316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 smtClean="0"/>
              <a:t>良好な状態</a:t>
            </a:r>
            <a:endParaRPr kumimoji="1" lang="ja-JP" altLang="en-US" b="1" dirty="0"/>
          </a:p>
        </p:txBody>
      </p:sp>
      <p:cxnSp>
        <p:nvCxnSpPr>
          <p:cNvPr id="44" name="直線コネクタ 43"/>
          <p:cNvCxnSpPr/>
          <p:nvPr/>
        </p:nvCxnSpPr>
        <p:spPr>
          <a:xfrm>
            <a:off x="7752346" y="2827372"/>
            <a:ext cx="1332514" cy="9049"/>
          </a:xfrm>
          <a:prstGeom prst="line">
            <a:avLst/>
          </a:prstGeom>
          <a:ln w="3810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テキスト ボックス 44"/>
          <p:cNvSpPr txBox="1"/>
          <p:nvPr/>
        </p:nvSpPr>
        <p:spPr>
          <a:xfrm>
            <a:off x="7436404" y="356568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 smtClean="0"/>
              <a:t>生産性の向上</a:t>
            </a:r>
            <a:endParaRPr kumimoji="1" lang="ja-JP" altLang="en-US" b="1" dirty="0"/>
          </a:p>
        </p:txBody>
      </p:sp>
      <p:cxnSp>
        <p:nvCxnSpPr>
          <p:cNvPr id="46" name="直線コネクタ 45"/>
          <p:cNvCxnSpPr/>
          <p:nvPr/>
        </p:nvCxnSpPr>
        <p:spPr>
          <a:xfrm flipV="1">
            <a:off x="7436404" y="3907095"/>
            <a:ext cx="1569660" cy="27918"/>
          </a:xfrm>
          <a:prstGeom prst="line">
            <a:avLst/>
          </a:prstGeom>
          <a:ln w="3810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テキスト ボックス 46"/>
          <p:cNvSpPr txBox="1"/>
          <p:nvPr/>
        </p:nvSpPr>
        <p:spPr>
          <a:xfrm>
            <a:off x="5022271" y="3613475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 smtClean="0"/>
              <a:t>自尊心の向上</a:t>
            </a:r>
            <a:endParaRPr kumimoji="1" lang="ja-JP" altLang="en-US" b="1" dirty="0"/>
          </a:p>
        </p:txBody>
      </p:sp>
      <p:cxnSp>
        <p:nvCxnSpPr>
          <p:cNvPr id="48" name="直線コネクタ 47"/>
          <p:cNvCxnSpPr/>
          <p:nvPr/>
        </p:nvCxnSpPr>
        <p:spPr>
          <a:xfrm>
            <a:off x="5022271" y="3982807"/>
            <a:ext cx="1569660" cy="0"/>
          </a:xfrm>
          <a:prstGeom prst="line">
            <a:avLst/>
          </a:prstGeom>
          <a:ln w="3810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テキスト ボックス 48"/>
          <p:cNvSpPr txBox="1"/>
          <p:nvPr/>
        </p:nvSpPr>
        <p:spPr>
          <a:xfrm>
            <a:off x="5008896" y="2449498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 smtClean="0"/>
              <a:t>モチベーション</a:t>
            </a:r>
            <a:r>
              <a:rPr lang="en-US" altLang="ja-JP" b="1" dirty="0" smtClean="0"/>
              <a:t>UP</a:t>
            </a:r>
            <a:endParaRPr kumimoji="1" lang="ja-JP" altLang="en-US" b="1" dirty="0"/>
          </a:p>
        </p:txBody>
      </p:sp>
      <p:cxnSp>
        <p:nvCxnSpPr>
          <p:cNvPr id="50" name="直線コネクタ 49"/>
          <p:cNvCxnSpPr/>
          <p:nvPr/>
        </p:nvCxnSpPr>
        <p:spPr>
          <a:xfrm>
            <a:off x="5008895" y="2818830"/>
            <a:ext cx="1800493" cy="0"/>
          </a:xfrm>
          <a:prstGeom prst="line">
            <a:avLst/>
          </a:prstGeom>
          <a:ln w="3810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右矢印 50"/>
          <p:cNvSpPr/>
          <p:nvPr/>
        </p:nvSpPr>
        <p:spPr>
          <a:xfrm rot="19236494">
            <a:off x="5733041" y="2080623"/>
            <a:ext cx="578785" cy="208954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2" name="右矢印 51"/>
          <p:cNvSpPr/>
          <p:nvPr/>
        </p:nvSpPr>
        <p:spPr>
          <a:xfrm rot="2423511">
            <a:off x="7661764" y="2016267"/>
            <a:ext cx="578785" cy="208954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3" name="右矢印 52"/>
          <p:cNvSpPr/>
          <p:nvPr/>
        </p:nvSpPr>
        <p:spPr>
          <a:xfrm rot="14013167">
            <a:off x="5699052" y="3082114"/>
            <a:ext cx="578785" cy="208954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右矢印 53"/>
          <p:cNvSpPr/>
          <p:nvPr/>
        </p:nvSpPr>
        <p:spPr>
          <a:xfrm rot="10800000">
            <a:off x="6665809" y="3707189"/>
            <a:ext cx="578785" cy="208954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右矢印 54"/>
          <p:cNvSpPr/>
          <p:nvPr/>
        </p:nvSpPr>
        <p:spPr>
          <a:xfrm rot="7199160">
            <a:off x="7820800" y="3101212"/>
            <a:ext cx="578785" cy="208954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山形 57"/>
          <p:cNvSpPr/>
          <p:nvPr/>
        </p:nvSpPr>
        <p:spPr>
          <a:xfrm>
            <a:off x="4469507" y="2440448"/>
            <a:ext cx="353702" cy="758161"/>
          </a:xfrm>
          <a:prstGeom prst="chevron">
            <a:avLst/>
          </a:prstGeom>
          <a:noFill/>
          <a:ln w="28575" cmpd="sng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0" name="山形 59"/>
          <p:cNvSpPr/>
          <p:nvPr/>
        </p:nvSpPr>
        <p:spPr>
          <a:xfrm>
            <a:off x="4187820" y="2458040"/>
            <a:ext cx="353702" cy="758161"/>
          </a:xfrm>
          <a:prstGeom prst="chevron">
            <a:avLst/>
          </a:prstGeom>
          <a:noFill/>
          <a:ln w="28575" cmpd="sng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65" name="図 64" descr=" 株式会社CRAZYロゴ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168" y="4741664"/>
            <a:ext cx="936530" cy="30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949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使用写真４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66" y="517743"/>
            <a:ext cx="1569660" cy="1046440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309266" y="85487"/>
            <a:ext cx="1569660" cy="36933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schemeClr val="bg1"/>
                </a:solidFill>
              </a:rPr>
              <a:t>制度利用方法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911079" y="676675"/>
            <a:ext cx="6481304" cy="675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ja-JP" altLang="en-US" sz="1600" dirty="0" smtClean="0"/>
              <a:t>寝る前にアプリからの質問に回答、起床時間を設定し、枕</a:t>
            </a:r>
            <a:r>
              <a:rPr lang="ja-JP" altLang="en-US" sz="1600" dirty="0" smtClean="0"/>
              <a:t>元に置いて就寝。月ごとに睡眠時間の集計が制度担当者へ</a:t>
            </a:r>
            <a:r>
              <a:rPr kumimoji="1" lang="ja-JP" altLang="en-US" sz="1600" dirty="0" smtClean="0"/>
              <a:t>エアウィーヴ社より共有される。</a:t>
            </a:r>
            <a:endParaRPr kumimoji="1" lang="ja-JP" altLang="en-US" sz="1600" dirty="0"/>
          </a:p>
        </p:txBody>
      </p:sp>
      <p:pic>
        <p:nvPicPr>
          <p:cNvPr id="6" name="図 5" descr="IMG_6657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28" y="1612401"/>
            <a:ext cx="1569660" cy="1013977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1911079" y="1713869"/>
            <a:ext cx="6481304" cy="675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1600" dirty="0" smtClean="0"/>
              <a:t>睡眠時間から換算された報酬は、エクセルで管理をし、併設のカフェや、食堂で閲覧・使用が可能。ドリンクや朝食・夕食に使用することができる。</a:t>
            </a:r>
            <a:endParaRPr kumimoji="1" lang="ja-JP" altLang="en-US" sz="1600" dirty="0"/>
          </a:p>
        </p:txBody>
      </p:sp>
      <p:pic>
        <p:nvPicPr>
          <p:cNvPr id="9" name="図 8" descr="睡眠報酬制度_表彰式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28" y="2658523"/>
            <a:ext cx="1566097" cy="1044065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1911079" y="2827723"/>
            <a:ext cx="6356662" cy="675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1600" dirty="0" smtClean="0"/>
              <a:t>不定期で「表彰式」を開催。睡眠時間数が上位の社員を発表する取り組みもあり、</a:t>
            </a:r>
            <a:r>
              <a:rPr kumimoji="1" lang="ja-JP" altLang="en-US" sz="1600" dirty="0" smtClean="0"/>
              <a:t>代表や役員も</a:t>
            </a:r>
            <a:r>
              <a:rPr lang="ja-JP" altLang="en-US" sz="1600" dirty="0" smtClean="0"/>
              <a:t>ランクインしている。</a:t>
            </a:r>
            <a:endParaRPr kumimoji="1" lang="ja-JP" altLang="en-US" sz="16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77112" y="4130917"/>
            <a:ext cx="8843724" cy="798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ja-JP" dirty="0">
                <a:effectLst>
                  <a:glow rad="342900">
                    <a:srgbClr val="FFFF00">
                      <a:alpha val="40000"/>
                    </a:srgbClr>
                  </a:glow>
                </a:effectLst>
              </a:rPr>
              <a:t>1</a:t>
            </a:r>
            <a:r>
              <a:rPr lang="ja-JP" altLang="en-US" dirty="0">
                <a:effectLst>
                  <a:glow rad="342900">
                    <a:srgbClr val="FFFF00">
                      <a:alpha val="40000"/>
                    </a:srgbClr>
                  </a:glow>
                </a:effectLst>
              </a:rPr>
              <a:t>日</a:t>
            </a:r>
            <a:r>
              <a:rPr lang="en-US" altLang="ja-JP" dirty="0">
                <a:effectLst>
                  <a:glow rad="342900">
                    <a:srgbClr val="FFFF00">
                      <a:alpha val="40000"/>
                    </a:srgbClr>
                  </a:glow>
                </a:effectLst>
              </a:rPr>
              <a:t>6</a:t>
            </a:r>
            <a:r>
              <a:rPr lang="ja-JP" altLang="en-US" dirty="0">
                <a:effectLst>
                  <a:glow rad="342900">
                    <a:srgbClr val="FFFF00">
                      <a:alpha val="40000"/>
                    </a:srgbClr>
                  </a:glow>
                </a:effectLst>
              </a:rPr>
              <a:t>時間以上の睡眠をとると</a:t>
            </a:r>
            <a:r>
              <a:rPr lang="en-US" altLang="ja-JP" dirty="0">
                <a:effectLst>
                  <a:glow rad="342900">
                    <a:srgbClr val="FFFF00">
                      <a:alpha val="40000"/>
                    </a:srgbClr>
                  </a:glow>
                </a:effectLst>
              </a:rPr>
              <a:t>100pt</a:t>
            </a:r>
            <a:r>
              <a:rPr lang="ja-JP" altLang="en-US" dirty="0">
                <a:effectLst>
                  <a:glow rad="342900">
                    <a:srgbClr val="FFFF00">
                      <a:alpha val="40000"/>
                    </a:srgbClr>
                  </a:glow>
                </a:effectLst>
              </a:rPr>
              <a:t>が付与される　</a:t>
            </a:r>
            <a:endParaRPr lang="en-US" altLang="ja-JP" dirty="0">
              <a:effectLst>
                <a:glow rad="342900">
                  <a:srgbClr val="FFFF00">
                    <a:alpha val="40000"/>
                  </a:srgbClr>
                </a:glow>
              </a:effectLst>
            </a:endParaRPr>
          </a:p>
          <a:p>
            <a:pPr>
              <a:lnSpc>
                <a:spcPct val="130000"/>
              </a:lnSpc>
            </a:pPr>
            <a:r>
              <a:rPr lang="en-US" altLang="ja-JP" dirty="0" smtClean="0">
                <a:effectLst>
                  <a:glow rad="342900">
                    <a:srgbClr val="FFFF00">
                      <a:alpha val="40000"/>
                    </a:srgbClr>
                  </a:glow>
                </a:effectLst>
              </a:rPr>
              <a:t>(</a:t>
            </a:r>
            <a:r>
              <a:rPr lang="ja-JP" altLang="en-US" dirty="0">
                <a:effectLst>
                  <a:glow rad="342900">
                    <a:srgbClr val="FFFF00">
                      <a:alpha val="40000"/>
                    </a:srgbClr>
                  </a:glow>
                </a:effectLst>
              </a:rPr>
              <a:t>さらに、</a:t>
            </a:r>
            <a:r>
              <a:rPr lang="en-US" altLang="ja-JP" dirty="0">
                <a:effectLst>
                  <a:glow rad="342900">
                    <a:srgbClr val="FFFF00">
                      <a:alpha val="40000"/>
                    </a:srgbClr>
                  </a:glow>
                </a:effectLst>
              </a:rPr>
              <a:t> 1</a:t>
            </a:r>
            <a:r>
              <a:rPr lang="ja-JP" altLang="en-US" dirty="0">
                <a:effectLst>
                  <a:glow rad="342900">
                    <a:srgbClr val="FFFF00">
                      <a:alpha val="40000"/>
                    </a:srgbClr>
                  </a:glow>
                </a:effectLst>
              </a:rPr>
              <a:t>ヶ月間毎日計測を続けられると</a:t>
            </a:r>
            <a:r>
              <a:rPr lang="en-US" altLang="ja-JP" dirty="0">
                <a:effectLst>
                  <a:glow rad="342900">
                    <a:srgbClr val="FFFF00">
                      <a:alpha val="40000"/>
                    </a:srgbClr>
                  </a:glow>
                </a:effectLst>
              </a:rPr>
              <a:t>1,000pt</a:t>
            </a:r>
            <a:r>
              <a:rPr lang="ja-JP" altLang="en-US" dirty="0">
                <a:effectLst>
                  <a:glow rad="342900">
                    <a:srgbClr val="FFFF00">
                      <a:alpha val="40000"/>
                    </a:srgbClr>
                  </a:glow>
                </a:effectLst>
              </a:rPr>
              <a:t>が加算</a:t>
            </a:r>
            <a:r>
              <a:rPr lang="en-US" altLang="ja-JP" dirty="0">
                <a:effectLst>
                  <a:glow rad="342900">
                    <a:srgbClr val="FFFF00">
                      <a:alpha val="40000"/>
                    </a:srgbClr>
                  </a:glow>
                </a:effectLst>
              </a:rPr>
              <a:t>)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09266" y="3811515"/>
            <a:ext cx="1510149" cy="36933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schemeClr val="bg1"/>
                </a:solidFill>
              </a:rPr>
              <a:t>報酬について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3" name="角丸四角形吹き出し 12"/>
          <p:cNvSpPr/>
          <p:nvPr/>
        </p:nvSpPr>
        <p:spPr>
          <a:xfrm>
            <a:off x="6020637" y="3624220"/>
            <a:ext cx="2886222" cy="1013393"/>
          </a:xfrm>
          <a:prstGeom prst="wedgeRoundRectCallout">
            <a:avLst>
              <a:gd name="adj1" fmla="val -51658"/>
              <a:gd name="adj2" fmla="val 66143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ja-JP" altLang="en-US" sz="2000" dirty="0">
                <a:solidFill>
                  <a:srgbClr val="FF0000"/>
                </a:solidFill>
              </a:rPr>
              <a:t>年間最大</a:t>
            </a:r>
            <a:r>
              <a:rPr lang="en-US" altLang="ja-JP" sz="2000" dirty="0">
                <a:solidFill>
                  <a:srgbClr val="FF0000"/>
                </a:solidFill>
              </a:rPr>
              <a:t> </a:t>
            </a:r>
            <a:r>
              <a:rPr lang="en-US" altLang="ja-JP" sz="2000" dirty="0" smtClean="0">
                <a:solidFill>
                  <a:srgbClr val="FF0000"/>
                </a:solidFill>
              </a:rPr>
              <a:t>48,500 </a:t>
            </a:r>
            <a:r>
              <a:rPr lang="en-US" altLang="ja-JP" sz="2000" dirty="0" err="1">
                <a:solidFill>
                  <a:srgbClr val="FF0000"/>
                </a:solidFill>
              </a:rPr>
              <a:t>pt</a:t>
            </a:r>
            <a:r>
              <a:rPr lang="en-US" altLang="ja-JP" sz="2000" dirty="0">
                <a:solidFill>
                  <a:srgbClr val="FF0000"/>
                </a:solidFill>
              </a:rPr>
              <a:t> </a:t>
            </a:r>
            <a:r>
              <a:rPr lang="en-US" altLang="ja-JP" sz="2000" dirty="0" smtClean="0">
                <a:solidFill>
                  <a:srgbClr val="FF0000"/>
                </a:solidFill>
              </a:rPr>
              <a:t>(</a:t>
            </a:r>
            <a:r>
              <a:rPr lang="en-US" altLang="en-US" sz="2000" dirty="0" smtClean="0">
                <a:solidFill>
                  <a:srgbClr val="FF0000"/>
                </a:solidFill>
              </a:rPr>
              <a:t>48,500</a:t>
            </a:r>
            <a:r>
              <a:rPr lang="ja-JP" altLang="en-US" sz="2000" dirty="0" smtClean="0">
                <a:solidFill>
                  <a:srgbClr val="FF0000"/>
                </a:solidFill>
              </a:rPr>
              <a:t>円相当</a:t>
            </a:r>
            <a:r>
              <a:rPr lang="en-US" altLang="ja-JP" sz="2000" dirty="0" smtClean="0">
                <a:solidFill>
                  <a:srgbClr val="FF0000"/>
                </a:solidFill>
              </a:rPr>
              <a:t>) </a:t>
            </a:r>
            <a:r>
              <a:rPr lang="ja-JP" altLang="en-US" sz="2000" dirty="0">
                <a:solidFill>
                  <a:srgbClr val="FF0000"/>
                </a:solidFill>
              </a:rPr>
              <a:t>の</a:t>
            </a:r>
            <a:r>
              <a:rPr lang="ja-JP" altLang="en-US" sz="2000" dirty="0" smtClean="0">
                <a:solidFill>
                  <a:srgbClr val="FF0000"/>
                </a:solidFill>
              </a:rPr>
              <a:t>報酬</a:t>
            </a:r>
            <a:endParaRPr lang="en-US" altLang="ja-JP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818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16723" y="286491"/>
            <a:ext cx="697627" cy="40011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none" rtlCol="0">
            <a:spAutoFit/>
          </a:bodyPr>
          <a:lstStyle/>
          <a:p>
            <a:r>
              <a:rPr lang="ja-JP" altLang="en-US" sz="2000" dirty="0" smtClean="0">
                <a:solidFill>
                  <a:schemeClr val="bg1"/>
                </a:solidFill>
              </a:rPr>
              <a:t>効果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pic>
        <p:nvPicPr>
          <p:cNvPr id="4" name="図 3" descr="平均睡眠時間（分）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8"/>
          <a:stretch/>
        </p:blipFill>
        <p:spPr>
          <a:xfrm>
            <a:off x="1157283" y="932258"/>
            <a:ext cx="6575927" cy="3861519"/>
          </a:xfrm>
          <a:prstGeom prst="rect">
            <a:avLst/>
          </a:prstGeom>
        </p:spPr>
      </p:pic>
      <p:sp>
        <p:nvSpPr>
          <p:cNvPr id="5" name="円/楕円 4"/>
          <p:cNvSpPr/>
          <p:nvPr/>
        </p:nvSpPr>
        <p:spPr>
          <a:xfrm>
            <a:off x="1639224" y="3935940"/>
            <a:ext cx="675918" cy="773578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69657" y="3638763"/>
            <a:ext cx="9916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5.30 H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6946526" y="1928813"/>
            <a:ext cx="649810" cy="642937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203758" y="1463043"/>
            <a:ext cx="9916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</a:rPr>
              <a:t>6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.07 H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pic>
        <p:nvPicPr>
          <p:cNvPr id="9" name="図 8" descr=" 株式会社CRAZYロゴ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168" y="4741664"/>
            <a:ext cx="936530" cy="308125"/>
          </a:xfrm>
          <a:prstGeom prst="rect">
            <a:avLst/>
          </a:prstGeom>
        </p:spPr>
      </p:pic>
      <p:sp>
        <p:nvSpPr>
          <p:cNvPr id="10" name="角丸四角形 9"/>
          <p:cNvSpPr/>
          <p:nvPr/>
        </p:nvSpPr>
        <p:spPr>
          <a:xfrm>
            <a:off x="5466303" y="4371975"/>
            <a:ext cx="1480223" cy="225028"/>
          </a:xfrm>
          <a:prstGeom prst="roundRect">
            <a:avLst/>
          </a:prstGeom>
          <a:noFill/>
          <a:ln w="3810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角丸四角形 10"/>
          <p:cNvSpPr/>
          <p:nvPr/>
        </p:nvSpPr>
        <p:spPr>
          <a:xfrm>
            <a:off x="1775064" y="4355902"/>
            <a:ext cx="1480223" cy="225028"/>
          </a:xfrm>
          <a:prstGeom prst="roundRect">
            <a:avLst/>
          </a:prstGeom>
          <a:noFill/>
          <a:ln w="3810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027313" y="3596710"/>
            <a:ext cx="2054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ウェディング繁忙期</a:t>
            </a:r>
            <a:endParaRPr kumimoji="1" lang="ja-JP" altLang="en-US" dirty="0"/>
          </a:p>
        </p:txBody>
      </p:sp>
      <p:cxnSp>
        <p:nvCxnSpPr>
          <p:cNvPr id="14" name="直線コネクタ 13"/>
          <p:cNvCxnSpPr/>
          <p:nvPr/>
        </p:nvCxnSpPr>
        <p:spPr>
          <a:xfrm>
            <a:off x="5054698" y="3935940"/>
            <a:ext cx="1151717" cy="436035"/>
          </a:xfrm>
          <a:prstGeom prst="line">
            <a:avLst/>
          </a:prstGeom>
          <a:ln>
            <a:solidFill>
              <a:srgbClr val="F7964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>
            <a:endCxn id="11" idx="0"/>
          </p:cNvCxnSpPr>
          <p:nvPr/>
        </p:nvCxnSpPr>
        <p:spPr>
          <a:xfrm flipH="1">
            <a:off x="2515176" y="3935940"/>
            <a:ext cx="2539522" cy="419962"/>
          </a:xfrm>
          <a:prstGeom prst="line">
            <a:avLst/>
          </a:prstGeom>
          <a:ln>
            <a:solidFill>
              <a:srgbClr val="F7964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テキスト ボックス 28"/>
          <p:cNvSpPr txBox="1"/>
          <p:nvPr/>
        </p:nvSpPr>
        <p:spPr>
          <a:xfrm>
            <a:off x="2515176" y="236454"/>
            <a:ext cx="4353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u="sng" dirty="0" smtClean="0">
                <a:solidFill>
                  <a:srgbClr val="FF0000"/>
                </a:solidFill>
              </a:rPr>
              <a:t>平均睡眠時間が</a:t>
            </a:r>
            <a:r>
              <a:rPr kumimoji="1" lang="en-US" altLang="ja-JP" sz="2400" u="sng" dirty="0" smtClean="0">
                <a:solidFill>
                  <a:srgbClr val="FF0000"/>
                </a:solidFill>
              </a:rPr>
              <a:t> 30</a:t>
            </a:r>
            <a:r>
              <a:rPr kumimoji="1" lang="ja-JP" altLang="en-US" sz="2400" u="sng" dirty="0" smtClean="0">
                <a:solidFill>
                  <a:srgbClr val="FF0000"/>
                </a:solidFill>
              </a:rPr>
              <a:t>分以上</a:t>
            </a:r>
            <a:r>
              <a:rPr lang="en-US" altLang="ja-JP" sz="2400" u="sng" dirty="0" smtClean="0">
                <a:solidFill>
                  <a:srgbClr val="FF0000"/>
                </a:solidFill>
              </a:rPr>
              <a:t> </a:t>
            </a:r>
            <a:r>
              <a:rPr lang="ja-JP" altLang="en-US" sz="2400" u="sng" dirty="0" smtClean="0">
                <a:solidFill>
                  <a:srgbClr val="FF0000"/>
                </a:solidFill>
              </a:rPr>
              <a:t>増加</a:t>
            </a:r>
            <a:endParaRPr kumimoji="1" lang="ja-JP" altLang="en-US" sz="2400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198792"/>
      </p:ext>
    </p:extLst>
  </p:cSld>
  <p:clrMapOvr>
    <a:masterClrMapping/>
  </p:clrMapOvr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268</Words>
  <Application>Microsoft Office PowerPoint</Application>
  <PresentationFormat>画面に合わせる (16:9)</PresentationFormat>
  <Paragraphs>37</Paragraphs>
  <Slides>5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9" baseType="lpstr">
      <vt:lpstr>ＭＳ Ｐゴシック</vt:lpstr>
      <vt:lpstr>Arial</vt:lpstr>
      <vt:lpstr>Calibri</vt:lpstr>
      <vt:lpstr>ホワイト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株式会社CRAZY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Miyu Gorai</dc:creator>
  <cp:lastModifiedBy>(株)博報堂ＤＹホールディングス</cp:lastModifiedBy>
  <cp:revision>29</cp:revision>
  <dcterms:created xsi:type="dcterms:W3CDTF">2019-09-10T05:14:59Z</dcterms:created>
  <dcterms:modified xsi:type="dcterms:W3CDTF">2019-09-16T02:26:17Z</dcterms:modified>
</cp:coreProperties>
</file>