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863" r:id="rId1"/>
  </p:sldMasterIdLst>
  <p:notesMasterIdLst>
    <p:notesMasterId r:id="rId3"/>
  </p:notesMasterIdLst>
  <p:handoutMasterIdLst>
    <p:handoutMasterId r:id="rId4"/>
  </p:handoutMasterIdLst>
  <p:sldIdLst>
    <p:sldId id="996" r:id="rId2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8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6921" algn="l" rtl="0" fontAlgn="base">
      <a:spcBef>
        <a:spcPct val="0"/>
      </a:spcBef>
      <a:spcAft>
        <a:spcPct val="0"/>
      </a:spcAft>
      <a:defRPr kumimoji="1" sz="8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3843" algn="l" rtl="0" fontAlgn="base">
      <a:spcBef>
        <a:spcPct val="0"/>
      </a:spcBef>
      <a:spcAft>
        <a:spcPct val="0"/>
      </a:spcAft>
      <a:defRPr kumimoji="1" sz="8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0766" algn="l" rtl="0" fontAlgn="base">
      <a:spcBef>
        <a:spcPct val="0"/>
      </a:spcBef>
      <a:spcAft>
        <a:spcPct val="0"/>
      </a:spcAft>
      <a:defRPr kumimoji="1" sz="8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7688" algn="l" rtl="0" fontAlgn="base">
      <a:spcBef>
        <a:spcPct val="0"/>
      </a:spcBef>
      <a:spcAft>
        <a:spcPct val="0"/>
      </a:spcAft>
      <a:defRPr kumimoji="1" sz="8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4609" algn="l" defTabSz="913843" rtl="0" eaLnBrk="1" latinLnBrk="0" hangingPunct="1">
      <a:defRPr kumimoji="1" sz="8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1531" algn="l" defTabSz="913843" rtl="0" eaLnBrk="1" latinLnBrk="0" hangingPunct="1">
      <a:defRPr kumimoji="1" sz="8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198454" algn="l" defTabSz="913843" rtl="0" eaLnBrk="1" latinLnBrk="0" hangingPunct="1">
      <a:defRPr kumimoji="1" sz="8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5373" algn="l" defTabSz="913843" rtl="0" eaLnBrk="1" latinLnBrk="0" hangingPunct="1">
      <a:defRPr kumimoji="1" sz="8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6600"/>
    <a:srgbClr val="FFFF66"/>
    <a:srgbClr val="FFCC66"/>
    <a:srgbClr val="E0E0F8"/>
    <a:srgbClr val="CACAF2"/>
    <a:srgbClr val="D4D4F4"/>
    <a:srgbClr val="99CCFF"/>
    <a:srgbClr val="6699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327" autoAdjust="0"/>
    <p:restoredTop sz="99517" autoAdjust="0"/>
  </p:normalViewPr>
  <p:slideViewPr>
    <p:cSldViewPr>
      <p:cViewPr varScale="1">
        <p:scale>
          <a:sx n="115" d="100"/>
          <a:sy n="115" d="100"/>
        </p:scale>
        <p:origin x="1926" y="186"/>
      </p:cViewPr>
      <p:guideLst>
        <p:guide orient="horz" pos="2160"/>
        <p:guide pos="3121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>
        <p:scale>
          <a:sx n="75" d="100"/>
          <a:sy n="75" d="100"/>
        </p:scale>
        <p:origin x="-2100" y="-78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8" y="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7" tIns="46044" rIns="92087" bIns="46044" numCol="1" anchor="t" anchorCtr="0" compatLnSpc="1">
            <a:prstTxWarp prst="textNoShape">
              <a:avLst/>
            </a:prstTxWarp>
          </a:bodyPr>
          <a:lstStyle>
            <a:lvl1pPr defTabSz="922338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946" y="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7" tIns="46044" rIns="92087" bIns="4604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8" y="944245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7" tIns="46044" rIns="92087" bIns="46044" numCol="1" anchor="b" anchorCtr="0" compatLnSpc="1">
            <a:prstTxWarp prst="textNoShape">
              <a:avLst/>
            </a:prstTxWarp>
          </a:bodyPr>
          <a:lstStyle>
            <a:lvl1pPr defTabSz="922338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946" y="944245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7" tIns="46044" rIns="92087" bIns="4604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fld id="{F0D8B49F-3593-4695-BA84-805DFA7B76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27093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8" y="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7" tIns="46044" rIns="92087" bIns="46044" numCol="1" anchor="t" anchorCtr="0" compatLnSpc="1">
            <a:prstTxWarp prst="textNoShape">
              <a:avLst/>
            </a:prstTxWarp>
          </a:bodyPr>
          <a:lstStyle>
            <a:lvl1pPr defTabSz="922338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946" y="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7" tIns="46044" rIns="92087" bIns="4604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3213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270" y="4721225"/>
            <a:ext cx="4990677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7" tIns="46044" rIns="92087" bIns="460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8" y="944245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7" tIns="46044" rIns="92087" bIns="46044" numCol="1" anchor="b" anchorCtr="0" compatLnSpc="1">
            <a:prstTxWarp prst="textNoShape">
              <a:avLst/>
            </a:prstTxWarp>
          </a:bodyPr>
          <a:lstStyle>
            <a:lvl1pPr defTabSz="922338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946" y="944245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7" tIns="46044" rIns="92087" bIns="4604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fld id="{D17356E5-B2D9-47BD-AB39-9049EC9F43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00419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6921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384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0766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7688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4609" algn="l" defTabSz="913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1531" algn="l" defTabSz="913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8454" algn="l" defTabSz="913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5373" algn="l" defTabSz="913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E769C-63A3-438D-B91C-7A77995941B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DE01C-03A1-478F-8245-7B2C85B21DC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61200" y="609600"/>
            <a:ext cx="2106613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38188" y="609600"/>
            <a:ext cx="6170612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F85F2-9F91-4A27-BBDD-0A8CC8FF010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738188" y="609600"/>
            <a:ext cx="8429625" cy="54864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3DACD-802D-4AB0-838B-CFACAF97B9B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8188" y="609600"/>
            <a:ext cx="8429625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38188" y="1981200"/>
            <a:ext cx="4138612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5029200" y="1981200"/>
            <a:ext cx="4138613" cy="19812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5029200" y="4114800"/>
            <a:ext cx="4138613" cy="19812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D07EE-EEAD-4CB4-8985-03793EC57EA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8188" y="609600"/>
            <a:ext cx="8429625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738188" y="1981200"/>
            <a:ext cx="8429625" cy="4114800"/>
          </a:xfrm>
        </p:spPr>
        <p:txBody>
          <a:bodyPr/>
          <a:lstStyle/>
          <a:p>
            <a:pPr lvl="0"/>
            <a:endParaRPr lang="ja-JP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E5BDC-D843-4325-9E85-242DFCE8747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AC3C3-8369-4685-A5BB-0F92F11D9FC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38B6-2FDB-4A91-8FEB-949BF9B8ECC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38188" y="1981200"/>
            <a:ext cx="41386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86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C2863-2543-4EEB-8128-592608FEFB9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07455-F157-43BD-A31C-66B5EDEB01B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B9C80-0A5F-4895-8B53-AB9468F7752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F7F28-46C3-47F7-A47B-A5533DB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ECAFC-7CC5-4DBD-B77C-5E3BDF6CFFC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8917-5454-4CB1-839D-1D00C71C574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38188" y="609600"/>
            <a:ext cx="8429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8188" y="1981200"/>
            <a:ext cx="84296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8188" y="6248400"/>
            <a:ext cx="2070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140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7713" y="6248400"/>
            <a:ext cx="2070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a typeface="ＭＳ Ｐゴシック" pitchFamily="50" charset="-128"/>
              </a:defRPr>
            </a:lvl1pPr>
          </a:lstStyle>
          <a:p>
            <a:pPr>
              <a:defRPr/>
            </a:pPr>
            <a:fld id="{BCECC2DB-9D3E-48B5-8838-56A76199C58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3018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301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テキスト ボックス 36"/>
          <p:cNvSpPr txBox="1"/>
          <p:nvPr/>
        </p:nvSpPr>
        <p:spPr>
          <a:xfrm>
            <a:off x="56456" y="2233960"/>
            <a:ext cx="9777537" cy="919093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6000" rIns="0" rtlCol="0" anchor="ctr">
            <a:noAutofit/>
          </a:bodyPr>
          <a:lstStyle/>
          <a:p>
            <a:pPr lvl="0"/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生涯現役促進地域連携事業</a:t>
            </a:r>
            <a:endParaRPr lang="en-US" altLang="ja-JP" sz="12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en-US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連携推進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地方</a:t>
            </a:r>
            <a:r>
              <a:rPr lang="ja-JP" altLang="en-US" sz="1200" b="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自治体が中心となって構成される「協議会」等からの提案に基づき、地域における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高齢者の就労促進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に資する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事業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を幅広く実施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　　　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en-US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地域協働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協議会の仕組みを活用し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、地域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連携コースにより構築した地域ネットワークによる効果的な取組と自治体が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自主的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（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新規）　　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行う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取組との双方が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協働して事業を行うことを支援する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事業を実施。</a:t>
            </a: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5241032" y="6211086"/>
            <a:ext cx="4464496" cy="5395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6000" rIns="0" rtlCol="0" anchor="ctr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200" dirty="0">
              <a:solidFill>
                <a:prstClr val="black"/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89506" name="AutoShape 34"/>
          <p:cNvSpPr>
            <a:spLocks noChangeArrowheads="1"/>
          </p:cNvSpPr>
          <p:nvPr/>
        </p:nvSpPr>
        <p:spPr bwMode="auto">
          <a:xfrm>
            <a:off x="56456" y="558073"/>
            <a:ext cx="9764712" cy="144665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1428" tIns="45714" rIns="91428" bIns="45714" anchor="ctr"/>
          <a:lstStyle/>
          <a:p>
            <a:pPr indent="-457200">
              <a:lnSpc>
                <a:spcPct val="105000"/>
              </a:lnSpc>
              <a:defRPr/>
            </a:pPr>
            <a:r>
              <a:rPr lang="en-US" altLang="ja-JP" sz="1200" b="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lang="ja-JP" altLang="en-US" sz="1200" b="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少子高齢化が進展し、労働力不足が課題となっている中で、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働く意欲の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ある高齢者が能力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や経験を生かし、年齢に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関わりなく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働く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こと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457200">
              <a:lnSpc>
                <a:spcPct val="105000"/>
              </a:lnSpc>
              <a:defRPr/>
            </a:pP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ができる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生涯現役社会を目指すこと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が重要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457200">
              <a:lnSpc>
                <a:spcPct val="105000"/>
              </a:lnSpc>
              <a:defRPr/>
            </a:pPr>
            <a:r>
              <a:rPr lang="ja-JP" altLang="en-US" sz="12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特に、平成</a:t>
            </a:r>
            <a:r>
              <a:rPr lang="en-US" altLang="ja-JP" sz="12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26</a:t>
            </a:r>
            <a:r>
              <a:rPr lang="ja-JP" altLang="en-US" sz="12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年に団塊世代（約</a:t>
            </a:r>
            <a:r>
              <a:rPr lang="en-US" altLang="ja-JP" sz="12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660</a:t>
            </a:r>
            <a:r>
              <a:rPr lang="ja-JP" altLang="en-US" sz="12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万人）が</a:t>
            </a:r>
            <a:r>
              <a:rPr lang="en-US" altLang="ja-JP" sz="12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65</a:t>
            </a:r>
            <a:r>
              <a:rPr lang="ja-JP" altLang="en-US" sz="12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歳に到達し、多くの人が企業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を退職していると考えられ、地域社会におけるこれらの　　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457200">
              <a:lnSpc>
                <a:spcPct val="105000"/>
              </a:lnSpc>
              <a:defRPr/>
            </a:pP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層の活躍の場を早期に整備することが必要。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457200">
              <a:lnSpc>
                <a:spcPct val="105000"/>
              </a:lnSpc>
              <a:defRPr/>
            </a:pP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令和</a:t>
            </a:r>
            <a:r>
              <a:rPr lang="en-US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年度は、「働き方改革実行計画」及び「ニッポン一億総活躍プラン」に基づき、地域の実情に応じた高年齢者の多様な就業機会　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457200">
              <a:lnSpc>
                <a:spcPct val="105000"/>
              </a:lnSpc>
              <a:defRPr/>
            </a:pP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を確保するための協議会の設置を促進し、当該事業の実施箇所を拡充（令和２年度開始分：連携推進コース</a:t>
            </a:r>
            <a:r>
              <a:rPr lang="en-US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en-US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箇所、地域協働コース</a:t>
            </a:r>
            <a:r>
              <a:rPr lang="en-US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457200">
              <a:lnSpc>
                <a:spcPct val="105000"/>
              </a:lnSpc>
              <a:defRPr/>
            </a:pP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箇所）する。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0" name="AutoShape 53"/>
          <p:cNvSpPr>
            <a:spLocks noChangeArrowheads="1"/>
          </p:cNvSpPr>
          <p:nvPr/>
        </p:nvSpPr>
        <p:spPr bwMode="auto">
          <a:xfrm>
            <a:off x="136036" y="332656"/>
            <a:ext cx="1216564" cy="240056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88697" tIns="44348" rIns="88697" bIns="44348" anchor="ctr"/>
          <a:lstStyle/>
          <a:p>
            <a:pPr marL="176213" indent="-176213" algn="ctr" defTabSz="887413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4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背景</a:t>
            </a:r>
            <a:endParaRPr lang="ja-JP" altLang="en-US" sz="1400" b="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" name="テキスト ボックス 17"/>
          <p:cNvSpPr txBox="1">
            <a:spLocks noChangeArrowheads="1"/>
          </p:cNvSpPr>
          <p:nvPr/>
        </p:nvSpPr>
        <p:spPr bwMode="auto">
          <a:xfrm>
            <a:off x="56456" y="-88416"/>
            <a:ext cx="990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ja-JP" altLang="en-US" sz="24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生涯現役促進地域連携事業の概要</a:t>
            </a:r>
          </a:p>
        </p:txBody>
      </p:sp>
      <p:sp>
        <p:nvSpPr>
          <p:cNvPr id="98" name="正方形/長方形 97"/>
          <p:cNvSpPr/>
          <p:nvPr/>
        </p:nvSpPr>
        <p:spPr bwMode="auto">
          <a:xfrm>
            <a:off x="4839790" y="5229680"/>
            <a:ext cx="4981378" cy="84057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en-US" altLang="ja-JP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A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）連携</a:t>
            </a:r>
            <a:r>
              <a:rPr lang="ja-JP" altLang="en-US" sz="1200" b="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推進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コース：１箇所あたり各年度約</a:t>
            </a:r>
            <a:r>
              <a:rPr lang="en-US" altLang="ja-JP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3,000</a:t>
            </a:r>
            <a:r>
              <a:rPr lang="ja-JP" altLang="en-US" sz="1200" b="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万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円</a:t>
            </a:r>
            <a:endParaRPr lang="en-US" altLang="ja-JP" sz="1200" b="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　　　事業実施予定数</a:t>
            </a:r>
            <a:r>
              <a:rPr lang="en-US" altLang="ja-JP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71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箇所</a:t>
            </a:r>
            <a:endParaRPr lang="en-US" altLang="ja-JP" sz="1200" b="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                              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　　（うち令和２年度開始分</a:t>
            </a:r>
            <a:r>
              <a:rPr lang="en-US" altLang="ja-JP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38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箇所）　　　</a:t>
            </a:r>
            <a:r>
              <a:rPr lang="ja-JP" altLang="en-US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lang="en-US" altLang="ja-JP" b="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en-US" altLang="ja-JP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B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）地域協働コース：１箇所あたり各年度約</a:t>
            </a:r>
            <a:r>
              <a:rPr lang="en-US" altLang="ja-JP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1,500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万円</a:t>
            </a:r>
            <a:endParaRPr lang="en-US" altLang="ja-JP" sz="1200" b="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　　（新規）　　　事業実施予定数</a:t>
            </a:r>
            <a:r>
              <a:rPr lang="en-US" altLang="ja-JP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箇所</a:t>
            </a:r>
          </a:p>
        </p:txBody>
      </p:sp>
      <p:sp>
        <p:nvSpPr>
          <p:cNvPr id="102" name="正方形/長方形 101"/>
          <p:cNvSpPr/>
          <p:nvPr/>
        </p:nvSpPr>
        <p:spPr bwMode="auto">
          <a:xfrm>
            <a:off x="4938812" y="6404613"/>
            <a:ext cx="4824537" cy="437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○実施主体：</a:t>
            </a:r>
            <a:r>
              <a:rPr lang="ja-JP" altLang="en-US" sz="1200" b="0" u="sng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協</a:t>
            </a:r>
            <a:r>
              <a:rPr lang="ja-JP" altLang="en-US" sz="1200" b="0" u="sng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議会（地方自治体が中心となった合議体）等</a:t>
            </a:r>
            <a:r>
              <a:rPr lang="ja-JP" altLang="en-US" sz="1200" b="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　　</a:t>
            </a:r>
            <a:endParaRPr lang="en-US" altLang="ja-JP" sz="1200" b="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○事業実施期間：最大３年度間</a:t>
            </a:r>
            <a:endParaRPr lang="en-US" altLang="ja-JP" sz="1200" b="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300" dirty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8" name="AutoShape 62"/>
          <p:cNvSpPr>
            <a:spLocks noChangeArrowheads="1"/>
          </p:cNvSpPr>
          <p:nvPr/>
        </p:nvSpPr>
        <p:spPr bwMode="auto">
          <a:xfrm>
            <a:off x="657553" y="4894053"/>
            <a:ext cx="3559726" cy="1748813"/>
          </a:xfrm>
          <a:prstGeom prst="roundRect">
            <a:avLst>
              <a:gd name="adj" fmla="val 16667"/>
            </a:avLst>
          </a:prstGeom>
          <a:noFill/>
          <a:ln w="508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9" name="AutoShape 46"/>
          <p:cNvSpPr>
            <a:spLocks noChangeArrowheads="1"/>
          </p:cNvSpPr>
          <p:nvPr/>
        </p:nvSpPr>
        <p:spPr bwMode="auto">
          <a:xfrm>
            <a:off x="130632" y="4807463"/>
            <a:ext cx="468000" cy="1879657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19050">
            <a:solidFill>
              <a:srgbClr val="00B050"/>
            </a:solidFill>
            <a:round/>
            <a:headEnd/>
            <a:tailEnd/>
          </a:ln>
        </p:spPr>
        <p:txBody>
          <a:bodyPr vert="wordArtVertRtl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高齢者ニーズ</a:t>
            </a:r>
            <a:endParaRPr lang="ja-JP" altLang="en-US" sz="1400" dirty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1" name="AutoShape 46"/>
          <p:cNvSpPr>
            <a:spLocks noChangeArrowheads="1"/>
          </p:cNvSpPr>
          <p:nvPr/>
        </p:nvSpPr>
        <p:spPr bwMode="auto">
          <a:xfrm>
            <a:off x="4262551" y="4818482"/>
            <a:ext cx="468000" cy="1879657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wordArtVertRtl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</a:t>
            </a:r>
            <a:r>
              <a:rPr lang="ja-JP" altLang="en-US" sz="1400" dirty="0" smtClean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ニーズ</a:t>
            </a:r>
            <a:endParaRPr lang="ja-JP" altLang="en-US" sz="1400" dirty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1792417" y="5490891"/>
            <a:ext cx="1386232" cy="5760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情報提供・</a:t>
            </a:r>
            <a:endParaRPr lang="en-US" altLang="ja-JP" sz="14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関係事業紹介</a:t>
            </a:r>
            <a:endParaRPr lang="en-US" altLang="ja-JP" sz="14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4" name="AutoShape 50"/>
          <p:cNvSpPr>
            <a:spLocks noChangeArrowheads="1"/>
          </p:cNvSpPr>
          <p:nvPr/>
        </p:nvSpPr>
        <p:spPr bwMode="auto">
          <a:xfrm>
            <a:off x="1126821" y="5064562"/>
            <a:ext cx="1244765" cy="380662"/>
          </a:xfrm>
          <a:prstGeom prst="roundRect">
            <a:avLst>
              <a:gd name="adj" fmla="val 7775"/>
            </a:avLst>
          </a:prstGeom>
          <a:solidFill>
            <a:srgbClr val="CCFFCC"/>
          </a:solidFill>
          <a:ln w="6350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合同説明会</a:t>
            </a:r>
            <a:endParaRPr lang="en-US" altLang="ja-JP" sz="1400" dirty="0" smtClean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7" name="AutoShape 50"/>
          <p:cNvSpPr>
            <a:spLocks noChangeArrowheads="1"/>
          </p:cNvSpPr>
          <p:nvPr/>
        </p:nvSpPr>
        <p:spPr bwMode="auto">
          <a:xfrm>
            <a:off x="2615977" y="5064562"/>
            <a:ext cx="1258347" cy="38066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6350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情報誌作成</a:t>
            </a:r>
            <a:endParaRPr lang="en-US" altLang="ja-JP" sz="1400" dirty="0" smtClean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AutoShape 50"/>
          <p:cNvSpPr>
            <a:spLocks noChangeArrowheads="1"/>
          </p:cNvSpPr>
          <p:nvPr/>
        </p:nvSpPr>
        <p:spPr bwMode="auto">
          <a:xfrm>
            <a:off x="716663" y="5494190"/>
            <a:ext cx="1032541" cy="57606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6350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ニーズ調査</a:t>
            </a:r>
            <a:endParaRPr lang="en-US" altLang="ja-JP" sz="1400" dirty="0" smtClean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3" name="AutoShape 50"/>
          <p:cNvSpPr>
            <a:spLocks noChangeArrowheads="1"/>
          </p:cNvSpPr>
          <p:nvPr/>
        </p:nvSpPr>
        <p:spPr bwMode="auto">
          <a:xfrm>
            <a:off x="3209454" y="5484997"/>
            <a:ext cx="950488" cy="57606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6350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</a:t>
            </a:r>
            <a:endParaRPr lang="en-US" altLang="ja-JP" sz="1400" dirty="0" smtClean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掘り起こし</a:t>
            </a:r>
            <a:endParaRPr lang="en-US" altLang="ja-JP" sz="1400" dirty="0" smtClean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AutoShape 45"/>
          <p:cNvSpPr>
            <a:spLocks noChangeArrowheads="1"/>
          </p:cNvSpPr>
          <p:nvPr/>
        </p:nvSpPr>
        <p:spPr bwMode="auto">
          <a:xfrm>
            <a:off x="1395226" y="3465168"/>
            <a:ext cx="2161907" cy="539896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6350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厚生</a:t>
            </a:r>
            <a:r>
              <a:rPr lang="ja-JP" altLang="en-US" sz="1400" dirty="0" smtClean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労働省</a:t>
            </a:r>
            <a:endParaRPr lang="en-US" altLang="ja-JP" sz="1400" dirty="0" smtClean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（労働局・ハローワーク）</a:t>
            </a:r>
            <a:endParaRPr lang="ja-JP" altLang="en-US" sz="1400" dirty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5" name="AutoShape 46"/>
          <p:cNvSpPr>
            <a:spLocks noChangeArrowheads="1"/>
          </p:cNvSpPr>
          <p:nvPr/>
        </p:nvSpPr>
        <p:spPr bwMode="auto">
          <a:xfrm>
            <a:off x="1395226" y="4601750"/>
            <a:ext cx="2088233" cy="411426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6350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協議会</a:t>
            </a:r>
          </a:p>
        </p:txBody>
      </p:sp>
      <p:sp>
        <p:nvSpPr>
          <p:cNvPr id="58" name="Line 51" descr="20%"/>
          <p:cNvSpPr>
            <a:spLocks noChangeShapeType="1"/>
          </p:cNvSpPr>
          <p:nvPr/>
        </p:nvSpPr>
        <p:spPr bwMode="auto">
          <a:xfrm flipH="1">
            <a:off x="2605645" y="4005064"/>
            <a:ext cx="0" cy="578643"/>
          </a:xfrm>
          <a:prstGeom prst="line">
            <a:avLst/>
          </a:prstGeom>
          <a:noFill/>
          <a:ln w="31750">
            <a:solidFill>
              <a:schemeClr val="tx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9" name="Line 52" descr="20%"/>
          <p:cNvSpPr>
            <a:spLocks noChangeShapeType="1"/>
          </p:cNvSpPr>
          <p:nvPr/>
        </p:nvSpPr>
        <p:spPr bwMode="auto">
          <a:xfrm flipV="1">
            <a:off x="2317613" y="4005064"/>
            <a:ext cx="0" cy="57864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3" name="Text Box 54"/>
          <p:cNvSpPr txBox="1">
            <a:spLocks noChangeArrowheads="1"/>
          </p:cNvSpPr>
          <p:nvPr/>
        </p:nvSpPr>
        <p:spPr bwMode="auto">
          <a:xfrm>
            <a:off x="2585788" y="4295675"/>
            <a:ext cx="73993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altLang="ja-JP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委託</a:t>
            </a:r>
            <a:endParaRPr lang="ja-JP" altLang="en-US" sz="1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6" name="Text Box 55"/>
          <p:cNvSpPr txBox="1">
            <a:spLocks noChangeArrowheads="1"/>
          </p:cNvSpPr>
          <p:nvPr/>
        </p:nvSpPr>
        <p:spPr bwMode="auto">
          <a:xfrm>
            <a:off x="1179202" y="4344983"/>
            <a:ext cx="1157055" cy="308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altLang="ja-JP" sz="12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企画提案</a:t>
            </a:r>
            <a:r>
              <a:rPr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ja-JP" altLang="en-US" sz="9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7" name="Text Box 59"/>
          <p:cNvSpPr txBox="1">
            <a:spLocks noChangeArrowheads="1"/>
          </p:cNvSpPr>
          <p:nvPr/>
        </p:nvSpPr>
        <p:spPr bwMode="auto">
          <a:xfrm>
            <a:off x="2575403" y="4102231"/>
            <a:ext cx="793755" cy="282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altLang="ja-JP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選抜　</a:t>
            </a:r>
            <a:endParaRPr lang="ja-JP" altLang="en-US" sz="9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8" name="Text Box 200"/>
          <p:cNvSpPr txBox="1">
            <a:spLocks noChangeArrowheads="1"/>
          </p:cNvSpPr>
          <p:nvPr/>
        </p:nvSpPr>
        <p:spPr bwMode="auto">
          <a:xfrm>
            <a:off x="3555466" y="4601249"/>
            <a:ext cx="739937" cy="28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altLang="ja-JP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</a:t>
            </a:r>
            <a:r>
              <a:rPr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実施</a:t>
            </a:r>
            <a:endParaRPr lang="ja-JP" altLang="en-US" sz="9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9" name="AutoShape 50"/>
          <p:cNvSpPr>
            <a:spLocks noChangeArrowheads="1"/>
          </p:cNvSpPr>
          <p:nvPr/>
        </p:nvSpPr>
        <p:spPr bwMode="auto">
          <a:xfrm>
            <a:off x="1183298" y="6105002"/>
            <a:ext cx="1188288" cy="496518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6350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生活</a:t>
            </a:r>
            <a:r>
              <a:rPr lang="ja-JP" altLang="en-US" sz="1400" dirty="0" smtClean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設計</a:t>
            </a:r>
            <a:endParaRPr lang="en-US" altLang="ja-JP" sz="1400" dirty="0" smtClean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セミナー</a:t>
            </a:r>
            <a:endParaRPr lang="en-US" altLang="ja-JP" sz="1400" dirty="0" smtClean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0" name="AutoShape 50"/>
          <p:cNvSpPr>
            <a:spLocks noChangeArrowheads="1"/>
          </p:cNvSpPr>
          <p:nvPr/>
        </p:nvSpPr>
        <p:spPr bwMode="auto">
          <a:xfrm>
            <a:off x="2630664" y="6091543"/>
            <a:ext cx="1188288" cy="496518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6350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企業啓発</a:t>
            </a:r>
            <a:endParaRPr lang="en-US" altLang="ja-JP" sz="1400" dirty="0" smtClean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rgbClr val="EEECE1">
                    <a:lumMod val="1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セミナー</a:t>
            </a:r>
            <a:endParaRPr lang="en-US" altLang="ja-JP" sz="1400" dirty="0" smtClean="0">
              <a:solidFill>
                <a:srgbClr val="EEECE1">
                  <a:lumMod val="1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1" name="Text Box 59"/>
          <p:cNvSpPr txBox="1">
            <a:spLocks noChangeArrowheads="1"/>
          </p:cNvSpPr>
          <p:nvPr/>
        </p:nvSpPr>
        <p:spPr bwMode="auto">
          <a:xfrm>
            <a:off x="3224808" y="4203108"/>
            <a:ext cx="142608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➄連携・誘導</a:t>
            </a:r>
            <a:r>
              <a:rPr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ja-JP" altLang="en-US" sz="9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72" name="直線矢印コネクタ 71"/>
          <p:cNvCxnSpPr/>
          <p:nvPr/>
        </p:nvCxnSpPr>
        <p:spPr bwMode="auto">
          <a:xfrm>
            <a:off x="3294423" y="4017419"/>
            <a:ext cx="0" cy="574305"/>
          </a:xfrm>
          <a:prstGeom prst="straightConnector1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76" name="AutoShape 53"/>
          <p:cNvSpPr>
            <a:spLocks noChangeArrowheads="1"/>
          </p:cNvSpPr>
          <p:nvPr/>
        </p:nvSpPr>
        <p:spPr bwMode="auto">
          <a:xfrm>
            <a:off x="200472" y="1982734"/>
            <a:ext cx="1216564" cy="24120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88697" tIns="44348" rIns="88697" bIns="44348" anchor="ctr"/>
          <a:lstStyle/>
          <a:p>
            <a:pPr marL="176213" indent="-176213" algn="ctr" defTabSz="887413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4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事業内容</a:t>
            </a:r>
            <a:endParaRPr lang="ja-JP" altLang="en-US" sz="1400" b="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650194" y="3312034"/>
            <a:ext cx="5141715" cy="18038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6000" rIns="0" rtlCol="0" anchor="ctr">
            <a:noAutofit/>
          </a:bodyPr>
          <a:lstStyle/>
          <a:p>
            <a:pPr lvl="0"/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①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高年齢者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に対する情報提供、関係機関、関連事業の紹介</a:t>
            </a:r>
          </a:p>
          <a:p>
            <a:pPr lvl="0"/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②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高年齢者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に対する職業生活設計等に関するセミナー開催</a:t>
            </a:r>
          </a:p>
          <a:p>
            <a:pPr lvl="0"/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に対する生涯現役促進セミナー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開催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④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高年齢者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の雇用・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就業に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係る合同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説明会の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開催</a:t>
            </a:r>
          </a:p>
          <a:p>
            <a:pPr lvl="0"/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活躍のためのガイドブック・情報誌の作成・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普及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en-US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相談機関一覧の掲載等）</a:t>
            </a:r>
          </a:p>
          <a:p>
            <a:pPr lvl="0"/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⑥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高年齢者</a:t>
            </a:r>
            <a:r>
              <a:rPr lang="ja-JP" altLang="ja-JP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の雇用・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就業に係るニーズ調査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ja-JP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分析</a:t>
            </a:r>
            <a:endParaRPr lang="ja-JP" altLang="ja-JP" sz="1200" b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2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⑦</a:t>
            </a:r>
            <a:r>
              <a:rPr lang="ja-JP" altLang="en-US" sz="1200" b="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高齢者向けの雇用・就業の場の創出</a:t>
            </a:r>
            <a:endParaRPr lang="en-US" altLang="ja-JP" sz="1200" b="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8" name="正方形/長方形 77"/>
          <p:cNvSpPr/>
          <p:nvPr/>
        </p:nvSpPr>
        <p:spPr bwMode="auto">
          <a:xfrm>
            <a:off x="4867906" y="3292507"/>
            <a:ext cx="4986970" cy="16990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eaVert" lIns="88697" tIns="44348" rIns="88697" bIns="44348" rtlCol="0" anchor="ctr"/>
          <a:lstStyle/>
          <a:p>
            <a:pPr marL="176213" indent="-176213" algn="ctr" defTabSz="887413">
              <a:lnSpc>
                <a:spcPct val="80000"/>
              </a:lnSpc>
              <a:spcBef>
                <a:spcPct val="20000"/>
              </a:spcBef>
            </a:pPr>
            <a:endParaRPr kumimoji="1" lang="ja-JP" altLang="en-US" sz="1600" b="0" dirty="0" smtClean="0">
              <a:solidFill>
                <a:srgbClr val="000000"/>
              </a:solidFill>
              <a:latin typeface="Arial" charset="0"/>
              <a:ea typeface="ＭＳ ゴシック" pitchFamily="49" charset="-128"/>
            </a:endParaRPr>
          </a:p>
        </p:txBody>
      </p:sp>
      <p:sp>
        <p:nvSpPr>
          <p:cNvPr id="79" name="AutoShape 53"/>
          <p:cNvSpPr>
            <a:spLocks noChangeArrowheads="1"/>
          </p:cNvSpPr>
          <p:nvPr/>
        </p:nvSpPr>
        <p:spPr bwMode="auto">
          <a:xfrm>
            <a:off x="5139877" y="3203911"/>
            <a:ext cx="1656000" cy="24120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88697" tIns="44348" rIns="88697" bIns="44348" anchor="ctr"/>
          <a:lstStyle/>
          <a:p>
            <a:pPr marL="176213" indent="-176213" algn="ctr" defTabSz="887413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4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支援メニュー例</a:t>
            </a:r>
            <a:endParaRPr lang="en-US" altLang="ja-JP" sz="1400" b="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1" name="正方形/長方形 80"/>
          <p:cNvSpPr/>
          <p:nvPr/>
        </p:nvSpPr>
        <p:spPr bwMode="auto">
          <a:xfrm>
            <a:off x="4883160" y="5097082"/>
            <a:ext cx="4971716" cy="1094072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eaVert" lIns="88697" tIns="44348" rIns="88697" bIns="44348" rtlCol="0" anchor="ctr"/>
          <a:lstStyle/>
          <a:p>
            <a:pPr marL="176213" indent="-176213" algn="ctr" defTabSz="887413">
              <a:lnSpc>
                <a:spcPct val="80000"/>
              </a:lnSpc>
              <a:spcBef>
                <a:spcPct val="20000"/>
              </a:spcBef>
            </a:pPr>
            <a:endParaRPr kumimoji="1" lang="ja-JP" altLang="en-US" sz="1600" b="0" dirty="0" smtClean="0">
              <a:solidFill>
                <a:srgbClr val="000000"/>
              </a:solidFill>
              <a:latin typeface="Arial" charset="0"/>
              <a:ea typeface="ＭＳ ゴシック" pitchFamily="49" charset="-128"/>
            </a:endParaRPr>
          </a:p>
        </p:txBody>
      </p:sp>
      <p:sp>
        <p:nvSpPr>
          <p:cNvPr id="80" name="AutoShape 53"/>
          <p:cNvSpPr>
            <a:spLocks noChangeArrowheads="1"/>
          </p:cNvSpPr>
          <p:nvPr/>
        </p:nvSpPr>
        <p:spPr bwMode="auto">
          <a:xfrm>
            <a:off x="5138793" y="5029231"/>
            <a:ext cx="1656000" cy="24120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88697" tIns="44348" rIns="88697" bIns="44348" anchor="ctr"/>
          <a:lstStyle/>
          <a:p>
            <a:pPr marL="176213" indent="-176213" algn="ctr" defTabSz="887413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4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事業規模</a:t>
            </a:r>
            <a:endParaRPr lang="en-US" altLang="ja-JP" sz="1400" b="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3" name="正方形/長方形 82"/>
          <p:cNvSpPr/>
          <p:nvPr/>
        </p:nvSpPr>
        <p:spPr bwMode="auto">
          <a:xfrm>
            <a:off x="4883160" y="6299445"/>
            <a:ext cx="4971717" cy="52324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eaVert" lIns="88697" tIns="44348" rIns="88697" bIns="44348" rtlCol="0" anchor="ctr"/>
          <a:lstStyle/>
          <a:p>
            <a:pPr marL="176213" indent="-176213" algn="ctr" defTabSz="887413">
              <a:lnSpc>
                <a:spcPct val="80000"/>
              </a:lnSpc>
              <a:spcBef>
                <a:spcPct val="20000"/>
              </a:spcBef>
            </a:pPr>
            <a:endParaRPr kumimoji="1" lang="ja-JP" altLang="en-US" sz="1600" b="0" dirty="0" smtClean="0">
              <a:solidFill>
                <a:srgbClr val="000000"/>
              </a:solidFill>
              <a:latin typeface="Arial" charset="0"/>
              <a:ea typeface="ＭＳ ゴシック" pitchFamily="49" charset="-128"/>
            </a:endParaRPr>
          </a:p>
        </p:txBody>
      </p:sp>
      <p:sp>
        <p:nvSpPr>
          <p:cNvPr id="82" name="AutoShape 53"/>
          <p:cNvSpPr>
            <a:spLocks noChangeArrowheads="1"/>
          </p:cNvSpPr>
          <p:nvPr/>
        </p:nvSpPr>
        <p:spPr bwMode="auto">
          <a:xfrm>
            <a:off x="5138793" y="6210126"/>
            <a:ext cx="2448272" cy="24120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88697" tIns="44348" rIns="88697" bIns="44348" anchor="ctr"/>
          <a:lstStyle/>
          <a:p>
            <a:pPr marL="176213" indent="-176213" algn="ctr" defTabSz="887413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400" b="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事業実施主体及び</a:t>
            </a:r>
            <a:r>
              <a:rPr lang="ja-JP" altLang="en-US" sz="14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期間</a:t>
            </a:r>
            <a:endParaRPr lang="en-US" altLang="ja-JP" sz="1400" b="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4" name="正方形/長方形 83"/>
          <p:cNvSpPr/>
          <p:nvPr/>
        </p:nvSpPr>
        <p:spPr bwMode="auto">
          <a:xfrm>
            <a:off x="56457" y="3312034"/>
            <a:ext cx="4752528" cy="3501342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eaVert" lIns="88697" tIns="44348" rIns="88697" bIns="44348" rtlCol="0" anchor="ctr"/>
          <a:lstStyle/>
          <a:p>
            <a:pPr marL="176213" indent="-176213" algn="ctr" defTabSz="887413">
              <a:lnSpc>
                <a:spcPct val="80000"/>
              </a:lnSpc>
              <a:spcBef>
                <a:spcPct val="20000"/>
              </a:spcBef>
            </a:pPr>
            <a:endParaRPr kumimoji="1" lang="ja-JP" altLang="en-US" sz="1600" b="0" dirty="0" smtClean="0">
              <a:solidFill>
                <a:srgbClr val="000000"/>
              </a:solidFill>
              <a:latin typeface="Arial" charset="0"/>
              <a:ea typeface="ＭＳ ゴシック" pitchFamily="49" charset="-128"/>
            </a:endParaRPr>
          </a:p>
        </p:txBody>
      </p:sp>
      <p:sp>
        <p:nvSpPr>
          <p:cNvPr id="74" name="AutoShape 53"/>
          <p:cNvSpPr>
            <a:spLocks noChangeArrowheads="1"/>
          </p:cNvSpPr>
          <p:nvPr/>
        </p:nvSpPr>
        <p:spPr bwMode="auto">
          <a:xfrm>
            <a:off x="200472" y="3187800"/>
            <a:ext cx="1872208" cy="24120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88697" tIns="44348" rIns="88697" bIns="44348" anchor="ctr"/>
          <a:lstStyle/>
          <a:p>
            <a:pPr marL="176213" indent="-176213" algn="ctr" defTabSz="887413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400" b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事業実施スキーム</a:t>
            </a:r>
            <a:endParaRPr lang="ja-JP" altLang="en-US" sz="1400" b="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526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algn="ctr">
          <a:solidFill>
            <a:schemeClr val="tx1"/>
          </a:solidFill>
          <a:round/>
          <a:headEnd/>
          <a:tailEnd/>
        </a:ln>
        <a:effectLst>
          <a:outerShdw dist="35921" dir="2700000" algn="ctr" rotWithShape="0">
            <a:schemeClr val="bg2"/>
          </a:outerShdw>
        </a:effectLst>
      </a:spPr>
      <a:bodyPr vert="eaVert" lIns="88697" tIns="44348" rIns="88697" bIns="44348" anchor="ctr"/>
      <a:lstStyle>
        <a:defPPr marL="176213" indent="-176213" algn="ctr" defTabSz="887413">
          <a:lnSpc>
            <a:spcPct val="80000"/>
          </a:lnSpc>
          <a:spcBef>
            <a:spcPct val="20000"/>
          </a:spcBef>
          <a:defRPr sz="1600" b="0" dirty="0" smtClean="0">
            <a:solidFill>
              <a:srgbClr val="000000"/>
            </a:solidFill>
            <a:latin typeface="Arial" charset="0"/>
            <a:ea typeface="ＭＳ ゴシック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A4 210 x 297 mm</PresentationFormat>
  <Paragraphs>55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HGPｺﾞｼｯｸM</vt:lpstr>
      <vt:lpstr>HG丸ｺﾞｼｯｸM-PRO</vt:lpstr>
      <vt:lpstr>ＭＳ Ｐゴシック</vt:lpstr>
      <vt:lpstr>ＭＳ Ｐ明朝</vt:lpstr>
      <vt:lpstr>ＭＳ ゴシック</vt:lpstr>
      <vt:lpstr>Arial</vt:lpstr>
      <vt:lpstr>Times New Roman</vt:lpstr>
      <vt:lpstr>2_標準デザイン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2019-12-18T05:58:51Z</dcterms:created>
  <dcterms:modified xsi:type="dcterms:W3CDTF">2019-12-18T05:58:57Z</dcterms:modified>
</cp:coreProperties>
</file>