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0" r:id="rId4"/>
  </p:sldMasterIdLst>
  <p:notesMasterIdLst>
    <p:notesMasterId r:id="rId6"/>
  </p:notesMasterIdLst>
  <p:handoutMasterIdLst>
    <p:handoutMasterId r:id="rId7"/>
  </p:handoutMasterIdLst>
  <p:sldIdLst>
    <p:sldId id="520" r:id="rId5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6661" autoAdjust="0"/>
  </p:normalViewPr>
  <p:slideViewPr>
    <p:cSldViewPr>
      <p:cViewPr varScale="1">
        <p:scale>
          <a:sx n="111" d="100"/>
          <a:sy n="111" d="100"/>
        </p:scale>
        <p:origin x="1350" y="12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2" tIns="45871" rIns="91742" bIns="45871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2" tIns="45871" rIns="91742" bIns="45871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33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798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2" tIns="45871" rIns="91742" bIns="45871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33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0863"/>
            <a:ext cx="294798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2" tIns="45871" rIns="91742" bIns="45871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charset="0"/>
              </a:defRPr>
            </a:lvl1pPr>
          </a:lstStyle>
          <a:p>
            <a:pPr>
              <a:defRPr/>
            </a:pPr>
            <a:fld id="{534943CF-B2FE-4D8B-B0E2-1B339E7BC6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8162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4206DC5-6719-4032-A509-82E92DF468F5}" type="datetimeFigureOut">
              <a:rPr lang="ja-JP" altLang="en-US"/>
              <a:pPr>
                <a:defRPr/>
              </a:pPr>
              <a:t>2019/3/18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46125"/>
            <a:ext cx="538003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8FCD05F-567C-4A1D-9E55-1A0CE8B9E2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29034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2F432-0E92-41F2-93CC-63B5EC66A4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997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14C9C-ECC5-4EE4-A3BF-237FCF0D50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28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423D4-FA05-4E68-87C4-FFA9D87CA1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3811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95300" y="1600201"/>
            <a:ext cx="8915400" cy="4525963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11C82-CBFA-4B98-8CA7-F025C94F3F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499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8CF77-ED5C-4441-A0FB-F7A9E1FFE5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0707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AA834-BB44-437E-8E88-384B4175D2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715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5201D-7CA8-461F-A81E-A720A81A73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9757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BA3D4-B737-4BC0-AAFB-2053E75943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96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28E5E-4CA1-40CF-8BDE-83F67280E2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141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1063D-B452-4297-A75C-D91802DF4DD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680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6B910-BD01-41CA-90ED-BAE1932337D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248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087AD-BCB9-4D1E-AC8D-753F7E8B2F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417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604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04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04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B1DA799-EC31-41BD-A5AF-E1B107BDB4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3" r:id="rId1"/>
    <p:sldLayoutId id="2147484174" r:id="rId2"/>
    <p:sldLayoutId id="2147484175" r:id="rId3"/>
    <p:sldLayoutId id="2147484176" r:id="rId4"/>
    <p:sldLayoutId id="2147484177" r:id="rId5"/>
    <p:sldLayoutId id="2147484178" r:id="rId6"/>
    <p:sldLayoutId id="2147484179" r:id="rId7"/>
    <p:sldLayoutId id="2147484180" r:id="rId8"/>
    <p:sldLayoutId id="2147484181" r:id="rId9"/>
    <p:sldLayoutId id="2147484182" r:id="rId10"/>
    <p:sldLayoutId id="2147484183" r:id="rId11"/>
    <p:sldLayoutId id="214748418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-15479" y="-242888"/>
            <a:ext cx="9921479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7" tIns="45708" rIns="91417" bIns="45708"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endParaRPr lang="ja-JP" altLang="ja-JP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545" name="AutoShape 18"/>
          <p:cNvSpPr>
            <a:spLocks noChangeArrowheads="1"/>
          </p:cNvSpPr>
          <p:nvPr/>
        </p:nvSpPr>
        <p:spPr bwMode="auto">
          <a:xfrm>
            <a:off x="344489" y="1341016"/>
            <a:ext cx="2880319" cy="3168104"/>
          </a:xfrm>
          <a:prstGeom prst="roundRect">
            <a:avLst>
              <a:gd name="adj" fmla="val 9806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18000"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ja-JP" sz="2000" b="1" dirty="0">
                <a:latin typeface="+mn-ea"/>
                <a:ea typeface="+mn-ea"/>
              </a:rPr>
              <a:t>○</a:t>
            </a:r>
            <a:r>
              <a:rPr lang="ja-JP" altLang="en-US" sz="2000" b="1" dirty="0">
                <a:latin typeface="+mn-ea"/>
                <a:ea typeface="+mn-ea"/>
              </a:rPr>
              <a:t>発生源対策</a:t>
            </a:r>
          </a:p>
          <a:p>
            <a:r>
              <a:rPr lang="ja-JP" altLang="en-US" sz="2000" dirty="0" smtClean="0">
                <a:latin typeface="+mn-ea"/>
                <a:ea typeface="+mn-ea"/>
              </a:rPr>
              <a:t> ・局所</a:t>
            </a:r>
            <a:r>
              <a:rPr lang="ja-JP" altLang="en-US" sz="2000" dirty="0">
                <a:latin typeface="+mn-ea"/>
                <a:ea typeface="+mn-ea"/>
              </a:rPr>
              <a:t>排気</a:t>
            </a:r>
            <a:r>
              <a:rPr lang="ja-JP" altLang="en-US" sz="2000" dirty="0" smtClean="0">
                <a:latin typeface="+mn-ea"/>
                <a:ea typeface="+mn-ea"/>
              </a:rPr>
              <a:t>装置等</a:t>
            </a:r>
            <a:endParaRPr lang="en-US" altLang="ja-JP" sz="2000" dirty="0" smtClean="0">
              <a:latin typeface="+mn-ea"/>
              <a:ea typeface="+mn-ea"/>
            </a:endParaRPr>
          </a:p>
          <a:p>
            <a:r>
              <a:rPr lang="ja-JP" altLang="en-US" sz="1100" dirty="0">
                <a:latin typeface="+mn-ea"/>
              </a:rPr>
              <a:t> 　（</a:t>
            </a:r>
            <a:r>
              <a:rPr lang="ja-JP" altLang="en-US" sz="1100" dirty="0" smtClean="0">
                <a:latin typeface="+mn-ea"/>
                <a:ea typeface="+mn-ea"/>
              </a:rPr>
              <a:t>１２条</a:t>
            </a:r>
            <a:r>
              <a:rPr lang="ja-JP" altLang="en-US" sz="1100" dirty="0">
                <a:latin typeface="+mn-ea"/>
                <a:ea typeface="+mn-ea"/>
              </a:rPr>
              <a:t>）</a:t>
            </a:r>
          </a:p>
          <a:p>
            <a:r>
              <a:rPr lang="ja-JP" altLang="en-US" sz="2000" dirty="0">
                <a:latin typeface="+mn-ea"/>
                <a:ea typeface="+mn-ea"/>
              </a:rPr>
              <a:t> </a:t>
            </a:r>
            <a:r>
              <a:rPr lang="ja-JP" altLang="en-US" sz="2000" dirty="0" smtClean="0">
                <a:latin typeface="+mn-ea"/>
                <a:ea typeface="+mn-ea"/>
              </a:rPr>
              <a:t>・湿潤化</a:t>
            </a:r>
            <a:endParaRPr lang="en-US" altLang="ja-JP" sz="2000" dirty="0" smtClean="0">
              <a:latin typeface="+mn-ea"/>
              <a:ea typeface="+mn-ea"/>
            </a:endParaRPr>
          </a:p>
          <a:p>
            <a:r>
              <a:rPr lang="ja-JP" altLang="en-US" sz="1100" dirty="0">
                <a:latin typeface="+mn-ea"/>
              </a:rPr>
              <a:t> 　（</a:t>
            </a:r>
            <a:r>
              <a:rPr lang="ja-JP" altLang="en-US" sz="1100" dirty="0" smtClean="0">
                <a:latin typeface="+mn-ea"/>
                <a:ea typeface="+mn-ea"/>
              </a:rPr>
              <a:t>１３条</a:t>
            </a:r>
            <a:r>
              <a:rPr lang="ja-JP" altLang="en-US" sz="1100" dirty="0">
                <a:latin typeface="+mn-ea"/>
                <a:ea typeface="+mn-ea"/>
              </a:rPr>
              <a:t>）</a:t>
            </a:r>
          </a:p>
          <a:p>
            <a:endParaRPr lang="ja-JP" altLang="en-US" sz="1100" b="1" dirty="0">
              <a:latin typeface="+mn-ea"/>
              <a:ea typeface="+mn-ea"/>
            </a:endParaRPr>
          </a:p>
          <a:p>
            <a:r>
              <a:rPr lang="ja-JP" altLang="en-US" sz="2000" b="1" dirty="0">
                <a:latin typeface="+mn-ea"/>
                <a:ea typeface="+mn-ea"/>
              </a:rPr>
              <a:t>○ばく露防止対策</a:t>
            </a:r>
          </a:p>
          <a:p>
            <a:r>
              <a:rPr lang="ja-JP" altLang="en-US" sz="2000" b="1" dirty="0">
                <a:latin typeface="+mn-ea"/>
                <a:ea typeface="+mn-ea"/>
              </a:rPr>
              <a:t> </a:t>
            </a:r>
            <a:r>
              <a:rPr lang="ja-JP" altLang="en-US" sz="2000" dirty="0" smtClean="0">
                <a:latin typeface="+mn-ea"/>
                <a:ea typeface="+mn-ea"/>
              </a:rPr>
              <a:t>・保護具</a:t>
            </a:r>
            <a:endParaRPr lang="en-US" altLang="ja-JP" sz="2000" dirty="0" smtClean="0">
              <a:latin typeface="+mn-ea"/>
              <a:ea typeface="+mn-ea"/>
            </a:endParaRPr>
          </a:p>
          <a:p>
            <a:r>
              <a:rPr lang="ja-JP" altLang="en-US" sz="1100" dirty="0">
                <a:latin typeface="+mn-ea"/>
              </a:rPr>
              <a:t> 　（</a:t>
            </a:r>
            <a:r>
              <a:rPr lang="ja-JP" altLang="en-US" sz="1100" dirty="0" smtClean="0">
                <a:latin typeface="+mn-ea"/>
                <a:ea typeface="+mn-ea"/>
              </a:rPr>
              <a:t>１４条）</a:t>
            </a:r>
            <a:endParaRPr lang="ja-JP" altLang="en-US" sz="1100" dirty="0">
              <a:latin typeface="+mn-ea"/>
              <a:ea typeface="+mn-ea"/>
            </a:endParaRPr>
          </a:p>
          <a:p>
            <a:endParaRPr lang="ja-JP" altLang="en-US" sz="900" b="1" dirty="0">
              <a:latin typeface="+mn-ea"/>
              <a:ea typeface="+mn-ea"/>
            </a:endParaRPr>
          </a:p>
          <a:p>
            <a:r>
              <a:rPr lang="ja-JP" altLang="en-US" sz="2000" b="1" dirty="0" smtClean="0">
                <a:latin typeface="+mn-ea"/>
                <a:ea typeface="+mn-ea"/>
              </a:rPr>
              <a:t>○作業場への立入禁止</a:t>
            </a:r>
            <a:endParaRPr lang="ja-JP" altLang="en-US" sz="2000" b="1" dirty="0">
              <a:latin typeface="+mn-ea"/>
              <a:ea typeface="+mn-ea"/>
            </a:endParaRPr>
          </a:p>
          <a:p>
            <a:r>
              <a:rPr lang="ja-JP" altLang="en-US" sz="1100" dirty="0">
                <a:latin typeface="+mn-ea"/>
              </a:rPr>
              <a:t> 　</a:t>
            </a:r>
            <a:r>
              <a:rPr lang="ja-JP" altLang="en-US" sz="1100" dirty="0" smtClean="0">
                <a:latin typeface="+mn-ea"/>
              </a:rPr>
              <a:t>（</a:t>
            </a:r>
            <a:r>
              <a:rPr lang="ja-JP" altLang="en-US" sz="1100" dirty="0" smtClean="0">
                <a:latin typeface="+mn-ea"/>
                <a:ea typeface="+mn-ea"/>
              </a:rPr>
              <a:t>１５条</a:t>
            </a:r>
            <a:r>
              <a:rPr lang="ja-JP" altLang="en-US" sz="1100" dirty="0">
                <a:latin typeface="+mn-ea"/>
                <a:ea typeface="+mn-ea"/>
              </a:rPr>
              <a:t>）</a:t>
            </a:r>
          </a:p>
        </p:txBody>
      </p:sp>
      <p:sp>
        <p:nvSpPr>
          <p:cNvPr id="22546" name="AutoShape 19"/>
          <p:cNvSpPr>
            <a:spLocks noChangeArrowheads="1"/>
          </p:cNvSpPr>
          <p:nvPr/>
        </p:nvSpPr>
        <p:spPr bwMode="auto">
          <a:xfrm>
            <a:off x="3440832" y="1345405"/>
            <a:ext cx="6270833" cy="3511553"/>
          </a:xfrm>
          <a:prstGeom prst="roundRect">
            <a:avLst>
              <a:gd name="adj" fmla="val 9806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18000" anchor="t"/>
          <a:lstStyle/>
          <a:p>
            <a:r>
              <a:rPr lang="en-US" altLang="ja-JP" sz="2000" b="1" dirty="0">
                <a:latin typeface="+mn-ea"/>
                <a:ea typeface="+mn-ea"/>
              </a:rPr>
              <a:t>○</a:t>
            </a:r>
            <a:r>
              <a:rPr lang="ja-JP" altLang="en-US" sz="2000" b="1" dirty="0" smtClean="0">
                <a:latin typeface="+mn-ea"/>
                <a:ea typeface="+mn-ea"/>
              </a:rPr>
              <a:t>管理</a:t>
            </a:r>
            <a:endParaRPr lang="en-US" altLang="ja-JP" sz="2000" b="1" dirty="0" smtClean="0">
              <a:latin typeface="+mn-ea"/>
              <a:ea typeface="+mn-ea"/>
            </a:endParaRPr>
          </a:p>
          <a:p>
            <a:r>
              <a:rPr lang="ja-JP" altLang="en-US" sz="2000" dirty="0" smtClean="0">
                <a:latin typeface="+mn-ea"/>
                <a:ea typeface="+mn-ea"/>
              </a:rPr>
              <a:t> ・</a:t>
            </a:r>
            <a:r>
              <a:rPr lang="ja-JP" altLang="en-US" sz="2000" dirty="0">
                <a:latin typeface="+mn-ea"/>
                <a:ea typeface="+mn-ea"/>
              </a:rPr>
              <a:t>石綿作業主任者</a:t>
            </a:r>
          </a:p>
          <a:p>
            <a:r>
              <a:rPr lang="ja-JP" altLang="en-US" sz="1200" dirty="0" smtClean="0">
                <a:latin typeface="+mn-ea"/>
                <a:ea typeface="+mn-ea"/>
              </a:rPr>
              <a:t>  </a:t>
            </a:r>
            <a:r>
              <a:rPr lang="ja-JP" altLang="en-US" sz="1200" dirty="0">
                <a:latin typeface="+mn-ea"/>
                <a:ea typeface="+mn-ea"/>
              </a:rPr>
              <a:t>　（１９条、</a:t>
            </a:r>
            <a:r>
              <a:rPr lang="ja-JP" altLang="en-US" sz="1200" dirty="0" smtClean="0">
                <a:latin typeface="+mn-ea"/>
                <a:ea typeface="+mn-ea"/>
              </a:rPr>
              <a:t>２０条、安衛則１６～１８条）</a:t>
            </a:r>
            <a:endParaRPr lang="ja-JP" altLang="en-US" sz="1200" dirty="0">
              <a:latin typeface="+mn-ea"/>
              <a:ea typeface="+mn-ea"/>
            </a:endParaRPr>
          </a:p>
          <a:p>
            <a:r>
              <a:rPr lang="ja-JP" altLang="en-US" sz="2000" dirty="0" smtClean="0">
                <a:latin typeface="+mn-ea"/>
                <a:ea typeface="+mn-ea"/>
              </a:rPr>
              <a:t> </a:t>
            </a:r>
            <a:r>
              <a:rPr lang="ja-JP" altLang="en-US" sz="2000" dirty="0" smtClean="0">
                <a:latin typeface="+mn-ea"/>
              </a:rPr>
              <a:t>・</a:t>
            </a:r>
            <a:r>
              <a:rPr lang="ja-JP" altLang="en-US" sz="2000" dirty="0">
                <a:latin typeface="+mn-ea"/>
              </a:rPr>
              <a:t>定期自主検査</a:t>
            </a:r>
            <a:endParaRPr lang="en-US" altLang="ja-JP" sz="20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  （２１～２６条）</a:t>
            </a:r>
          </a:p>
          <a:p>
            <a:r>
              <a:rPr lang="ja-JP" altLang="en-US" sz="2000" dirty="0">
                <a:latin typeface="+mn-ea"/>
              </a:rPr>
              <a:t> ・休憩室</a:t>
            </a:r>
          </a:p>
          <a:p>
            <a:r>
              <a:rPr lang="ja-JP" altLang="en-US" sz="1200" dirty="0">
                <a:latin typeface="+mn-ea"/>
              </a:rPr>
              <a:t>  　（</a:t>
            </a:r>
            <a:r>
              <a:rPr lang="ja-JP" altLang="en-US" sz="1200" dirty="0" smtClean="0">
                <a:latin typeface="+mn-ea"/>
              </a:rPr>
              <a:t>２８条）</a:t>
            </a:r>
            <a:endParaRPr lang="ja-JP" altLang="en-US" sz="12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 </a:t>
            </a:r>
            <a:r>
              <a:rPr lang="ja-JP" altLang="en-US" sz="2000" dirty="0" smtClean="0">
                <a:latin typeface="+mn-ea"/>
              </a:rPr>
              <a:t>・清掃の容易な床</a:t>
            </a:r>
            <a:endParaRPr lang="ja-JP" altLang="en-US" sz="20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  （２９条）</a:t>
            </a:r>
          </a:p>
          <a:p>
            <a:r>
              <a:rPr lang="ja-JP" altLang="en-US" sz="2000" dirty="0" smtClean="0">
                <a:latin typeface="+mn-ea"/>
              </a:rPr>
              <a:t> ・清掃</a:t>
            </a:r>
          </a:p>
          <a:p>
            <a:r>
              <a:rPr lang="ja-JP" altLang="en-US" sz="1200" dirty="0" smtClean="0">
                <a:latin typeface="+mn-ea"/>
              </a:rPr>
              <a:t>　  （３０条）</a:t>
            </a:r>
          </a:p>
          <a:p>
            <a:r>
              <a:rPr lang="ja-JP" altLang="en-US" sz="2000" dirty="0" smtClean="0">
                <a:latin typeface="+mn-ea"/>
              </a:rPr>
              <a:t> </a:t>
            </a:r>
            <a:r>
              <a:rPr lang="ja-JP" altLang="en-US" sz="2000" dirty="0">
                <a:latin typeface="+mn-ea"/>
              </a:rPr>
              <a:t>・洗浄</a:t>
            </a:r>
            <a:r>
              <a:rPr lang="ja-JP" altLang="en-US" sz="2000" dirty="0" smtClean="0">
                <a:latin typeface="+mn-ea"/>
              </a:rPr>
              <a:t>設備</a:t>
            </a:r>
            <a:endParaRPr lang="en-US" altLang="ja-JP" sz="2000" dirty="0" smtClean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  </a:t>
            </a:r>
            <a:r>
              <a:rPr lang="ja-JP" altLang="en-US" sz="1200" dirty="0" smtClean="0">
                <a:latin typeface="+mn-ea"/>
              </a:rPr>
              <a:t>（３１条）</a:t>
            </a:r>
            <a:endParaRPr lang="ja-JP" altLang="en-US" sz="900" dirty="0">
              <a:latin typeface="+mn-ea"/>
            </a:endParaRPr>
          </a:p>
        </p:txBody>
      </p:sp>
      <p:sp>
        <p:nvSpPr>
          <p:cNvPr id="22551" name="AutoShape 24"/>
          <p:cNvSpPr>
            <a:spLocks noChangeArrowheads="1"/>
          </p:cNvSpPr>
          <p:nvPr/>
        </p:nvSpPr>
        <p:spPr bwMode="auto">
          <a:xfrm>
            <a:off x="344490" y="5847447"/>
            <a:ext cx="2880318" cy="821913"/>
          </a:xfrm>
          <a:prstGeom prst="roundRect">
            <a:avLst>
              <a:gd name="adj" fmla="val 20954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18000" anchor="ctr"/>
          <a:lstStyle/>
          <a:p>
            <a:r>
              <a:rPr lang="en-US" altLang="ja-JP" sz="2000" b="1" dirty="0">
                <a:latin typeface="+mn-ea"/>
                <a:ea typeface="+mn-ea"/>
              </a:rPr>
              <a:t>○</a:t>
            </a:r>
            <a:r>
              <a:rPr lang="ja-JP" altLang="en-US" sz="2000" b="1" dirty="0">
                <a:latin typeface="+mn-ea"/>
                <a:ea typeface="+mn-ea"/>
              </a:rPr>
              <a:t>粉</a:t>
            </a:r>
            <a:r>
              <a:rPr lang="ja-JP" altLang="en-US" sz="2000" b="1" dirty="0" err="1">
                <a:latin typeface="+mn-ea"/>
                <a:ea typeface="+mn-ea"/>
              </a:rPr>
              <a:t>じん</a:t>
            </a:r>
            <a:r>
              <a:rPr lang="ja-JP" altLang="en-US" sz="2000" b="1" dirty="0">
                <a:latin typeface="+mn-ea"/>
                <a:ea typeface="+mn-ea"/>
              </a:rPr>
              <a:t>濃度</a:t>
            </a:r>
            <a:r>
              <a:rPr lang="ja-JP" altLang="en-US" sz="2000" b="1" dirty="0" smtClean="0">
                <a:latin typeface="+mn-ea"/>
                <a:ea typeface="+mn-ea"/>
              </a:rPr>
              <a:t>測定</a:t>
            </a:r>
            <a:endParaRPr lang="en-US" altLang="ja-JP" sz="2000" b="1" dirty="0" smtClean="0">
              <a:latin typeface="+mn-ea"/>
              <a:ea typeface="+mn-ea"/>
            </a:endParaRPr>
          </a:p>
          <a:p>
            <a:r>
              <a:rPr lang="ja-JP" altLang="en-US" sz="1200" dirty="0" smtClean="0">
                <a:latin typeface="+mn-ea"/>
                <a:ea typeface="+mn-ea"/>
              </a:rPr>
              <a:t>　　（３６～３９条</a:t>
            </a:r>
            <a:r>
              <a:rPr lang="ja-JP" altLang="en-US" sz="1200" dirty="0">
                <a:latin typeface="+mn-ea"/>
                <a:ea typeface="+mn-ea"/>
              </a:rPr>
              <a:t>）</a:t>
            </a:r>
          </a:p>
        </p:txBody>
      </p:sp>
      <p:sp>
        <p:nvSpPr>
          <p:cNvPr id="22552" name="AutoShape 25"/>
          <p:cNvSpPr>
            <a:spLocks noChangeArrowheads="1"/>
          </p:cNvSpPr>
          <p:nvPr/>
        </p:nvSpPr>
        <p:spPr bwMode="auto">
          <a:xfrm>
            <a:off x="3440832" y="5013176"/>
            <a:ext cx="2940327" cy="560364"/>
          </a:xfrm>
          <a:prstGeom prst="roundRect">
            <a:avLst>
              <a:gd name="adj" fmla="val 1928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ja-JP" sz="2000" b="1" dirty="0">
                <a:latin typeface="+mn-ea"/>
                <a:ea typeface="+mn-ea"/>
              </a:rPr>
              <a:t>○</a:t>
            </a:r>
            <a:r>
              <a:rPr lang="ja-JP" altLang="en-US" sz="2000" b="1" dirty="0">
                <a:latin typeface="+mn-ea"/>
                <a:ea typeface="+mn-ea"/>
              </a:rPr>
              <a:t>健康</a:t>
            </a:r>
            <a:r>
              <a:rPr lang="ja-JP" altLang="en-US" sz="2000" b="1" dirty="0" smtClean="0">
                <a:latin typeface="+mn-ea"/>
                <a:ea typeface="+mn-ea"/>
              </a:rPr>
              <a:t>診断</a:t>
            </a:r>
            <a:r>
              <a:rPr lang="ja-JP" altLang="en-US" sz="1200" dirty="0" smtClean="0">
                <a:latin typeface="+mn-ea"/>
                <a:ea typeface="+mn-ea"/>
              </a:rPr>
              <a:t>（４０～４３条</a:t>
            </a:r>
            <a:r>
              <a:rPr lang="ja-JP" altLang="en-US" sz="1200" dirty="0">
                <a:latin typeface="+mn-ea"/>
                <a:ea typeface="+mn-ea"/>
              </a:rPr>
              <a:t>）</a:t>
            </a:r>
          </a:p>
        </p:txBody>
      </p:sp>
      <p:sp>
        <p:nvSpPr>
          <p:cNvPr id="35" name="タイトル 9"/>
          <p:cNvSpPr txBox="1">
            <a:spLocks/>
          </p:cNvSpPr>
          <p:nvPr/>
        </p:nvSpPr>
        <p:spPr bwMode="auto">
          <a:xfrm>
            <a:off x="194338" y="157163"/>
            <a:ext cx="9517327" cy="103958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algn="ctr" eaLnBrk="1" hangingPunct="1">
              <a:buNone/>
            </a:pPr>
            <a:r>
              <a:rPr lang="ja-JP" altLang="en-US" sz="3200" b="1" dirty="0" smtClean="0">
                <a:solidFill>
                  <a:schemeClr val="accent6"/>
                </a:solidFill>
                <a:latin typeface="Times New Roman" pitchFamily="18" charset="0"/>
              </a:rPr>
              <a:t>石綿障害予防規則等の概要</a:t>
            </a:r>
            <a:endParaRPr lang="en-US" altLang="ja-JP" sz="3200" b="1" dirty="0" smtClean="0">
              <a:solidFill>
                <a:schemeClr val="accent6"/>
              </a:solidFill>
              <a:latin typeface="Times New Roman" pitchFamily="18" charset="0"/>
            </a:endParaRPr>
          </a:p>
          <a:p>
            <a:pPr marL="0" indent="0" algn="ctr" eaLnBrk="1" hangingPunct="1">
              <a:buNone/>
            </a:pPr>
            <a:r>
              <a:rPr lang="ja-JP" altLang="en-US" sz="3200" b="1" dirty="0" smtClean="0">
                <a:solidFill>
                  <a:schemeClr val="accent6"/>
                </a:solidFill>
                <a:latin typeface="Times New Roman" pitchFamily="18" charset="0"/>
              </a:rPr>
              <a:t>（石綿取扱い作業一般）</a:t>
            </a:r>
            <a:endParaRPr lang="ja-JP" altLang="en-US" sz="3200" b="1" dirty="0">
              <a:solidFill>
                <a:schemeClr val="accent6"/>
              </a:solidFill>
              <a:latin typeface="Times New Roman" pitchFamily="18" charset="0"/>
            </a:endParaRPr>
          </a:p>
        </p:txBody>
      </p:sp>
      <p:sp>
        <p:nvSpPr>
          <p:cNvPr id="11" name="AutoShape 24"/>
          <p:cNvSpPr>
            <a:spLocks noChangeArrowheads="1"/>
          </p:cNvSpPr>
          <p:nvPr/>
        </p:nvSpPr>
        <p:spPr bwMode="auto">
          <a:xfrm>
            <a:off x="344490" y="4725144"/>
            <a:ext cx="2880318" cy="907064"/>
          </a:xfrm>
          <a:prstGeom prst="roundRect">
            <a:avLst>
              <a:gd name="adj" fmla="val 20954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18000" anchor="ctr"/>
          <a:lstStyle/>
          <a:p>
            <a:r>
              <a:rPr lang="en-US" altLang="ja-JP" sz="2000" b="1" dirty="0" smtClean="0">
                <a:latin typeface="+mn-ea"/>
                <a:ea typeface="+mn-ea"/>
              </a:rPr>
              <a:t>○</a:t>
            </a:r>
            <a:r>
              <a:rPr lang="ja-JP" altLang="en-US" sz="2000" b="1" dirty="0" smtClean="0">
                <a:latin typeface="+mn-ea"/>
                <a:ea typeface="+mn-ea"/>
              </a:rPr>
              <a:t>設備の性能等</a:t>
            </a:r>
            <a:endParaRPr lang="en-US" altLang="ja-JP" sz="2000" b="1" dirty="0" smtClean="0">
              <a:latin typeface="+mn-ea"/>
              <a:ea typeface="+mn-ea"/>
            </a:endParaRPr>
          </a:p>
          <a:p>
            <a:r>
              <a:rPr lang="ja-JP" altLang="en-US" sz="1200" dirty="0" smtClean="0">
                <a:latin typeface="+mn-ea"/>
                <a:ea typeface="+mn-ea"/>
              </a:rPr>
              <a:t>　　（１６～１８条</a:t>
            </a:r>
            <a:r>
              <a:rPr lang="ja-JP" altLang="en-US" sz="1200" dirty="0">
                <a:latin typeface="+mn-ea"/>
                <a:ea typeface="+mn-ea"/>
              </a:rPr>
              <a:t>）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6796980" y="1750164"/>
            <a:ext cx="24765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>
                <a:latin typeface="+mn-ea"/>
              </a:rPr>
              <a:t>・</a:t>
            </a:r>
            <a:r>
              <a:rPr lang="ja-JP" altLang="en-US" sz="2000" dirty="0">
                <a:latin typeface="+mn-ea"/>
              </a:rPr>
              <a:t>容器</a:t>
            </a:r>
            <a:endParaRPr lang="en-US" altLang="ja-JP" sz="20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  （３２条）</a:t>
            </a:r>
            <a:endParaRPr lang="ja-JP" altLang="en-US" sz="1200" dirty="0"/>
          </a:p>
          <a:p>
            <a:r>
              <a:rPr lang="ja-JP" altLang="en-US" sz="2000" dirty="0">
                <a:latin typeface="+mn-ea"/>
              </a:rPr>
              <a:t>・付着物の除去</a:t>
            </a:r>
          </a:p>
          <a:p>
            <a:r>
              <a:rPr lang="ja-JP" altLang="en-US" sz="1200" dirty="0">
                <a:latin typeface="+mn-ea"/>
              </a:rPr>
              <a:t>　  （３２条の２）</a:t>
            </a:r>
          </a:p>
          <a:p>
            <a:r>
              <a:rPr lang="ja-JP" altLang="en-US" sz="2000" dirty="0" smtClean="0">
                <a:latin typeface="+mn-ea"/>
              </a:rPr>
              <a:t>・</a:t>
            </a:r>
            <a:r>
              <a:rPr lang="ja-JP" altLang="en-US" sz="2000" dirty="0">
                <a:latin typeface="+mn-ea"/>
              </a:rPr>
              <a:t>飲食喫煙の禁止</a:t>
            </a:r>
          </a:p>
          <a:p>
            <a:r>
              <a:rPr lang="ja-JP" altLang="en-US" sz="1200" dirty="0">
                <a:latin typeface="+mn-ea"/>
              </a:rPr>
              <a:t>　  （３３条）</a:t>
            </a:r>
          </a:p>
          <a:p>
            <a:r>
              <a:rPr lang="ja-JP" altLang="en-US" sz="2000" dirty="0" smtClean="0">
                <a:latin typeface="+mn-ea"/>
              </a:rPr>
              <a:t>・</a:t>
            </a:r>
            <a:r>
              <a:rPr lang="ja-JP" altLang="en-US" sz="2000" dirty="0">
                <a:latin typeface="+mn-ea"/>
              </a:rPr>
              <a:t>掲示</a:t>
            </a:r>
            <a:endParaRPr lang="en-US" altLang="ja-JP" sz="20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  （３４条）</a:t>
            </a:r>
          </a:p>
          <a:p>
            <a:r>
              <a:rPr lang="ja-JP" altLang="en-US" sz="2000" dirty="0" smtClean="0">
                <a:latin typeface="+mn-ea"/>
              </a:rPr>
              <a:t>・</a:t>
            </a:r>
            <a:r>
              <a:rPr lang="ja-JP" altLang="en-US" sz="2000" dirty="0">
                <a:latin typeface="+mn-ea"/>
              </a:rPr>
              <a:t>作業の記録</a:t>
            </a:r>
            <a:endParaRPr lang="en-US" altLang="ja-JP" sz="20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  （３５条）</a:t>
            </a:r>
          </a:p>
          <a:p>
            <a:r>
              <a:rPr lang="ja-JP" altLang="en-US" sz="2000" dirty="0" smtClean="0">
                <a:latin typeface="+mn-ea"/>
              </a:rPr>
              <a:t>・</a:t>
            </a:r>
            <a:r>
              <a:rPr lang="ja-JP" altLang="en-US" sz="2000" dirty="0">
                <a:latin typeface="+mn-ea"/>
              </a:rPr>
              <a:t>保護具等の管理</a:t>
            </a:r>
          </a:p>
          <a:p>
            <a:r>
              <a:rPr lang="ja-JP" altLang="en-US" sz="1200" dirty="0">
                <a:latin typeface="+mn-ea"/>
              </a:rPr>
              <a:t>　  （４６条）</a:t>
            </a:r>
          </a:p>
        </p:txBody>
      </p:sp>
      <p:sp>
        <p:nvSpPr>
          <p:cNvPr id="18" name="AutoShape 24"/>
          <p:cNvSpPr>
            <a:spLocks noChangeArrowheads="1"/>
          </p:cNvSpPr>
          <p:nvPr/>
        </p:nvSpPr>
        <p:spPr bwMode="auto">
          <a:xfrm>
            <a:off x="3440833" y="5764022"/>
            <a:ext cx="2940326" cy="917696"/>
          </a:xfrm>
          <a:prstGeom prst="roundRect">
            <a:avLst>
              <a:gd name="adj" fmla="val 20954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18000" anchor="ctr"/>
          <a:lstStyle/>
          <a:p>
            <a:r>
              <a:rPr lang="en-US" altLang="ja-JP" sz="2000" b="1" dirty="0" smtClean="0">
                <a:latin typeface="+mn-ea"/>
                <a:ea typeface="+mn-ea"/>
              </a:rPr>
              <a:t>○</a:t>
            </a:r>
            <a:r>
              <a:rPr lang="ja-JP" altLang="en-US" sz="2000" b="1" dirty="0" smtClean="0">
                <a:latin typeface="+mn-ea"/>
                <a:ea typeface="+mn-ea"/>
              </a:rPr>
              <a:t>製造許可等</a:t>
            </a:r>
            <a:r>
              <a:rPr lang="ja-JP" altLang="en-US" sz="1200" dirty="0" smtClean="0">
                <a:latin typeface="+mn-ea"/>
                <a:ea typeface="+mn-ea"/>
              </a:rPr>
              <a:t>（</a:t>
            </a:r>
            <a:r>
              <a:rPr lang="ja-JP" altLang="en-US" sz="1200" dirty="0">
                <a:latin typeface="+mn-ea"/>
                <a:ea typeface="+mn-ea"/>
              </a:rPr>
              <a:t>４７</a:t>
            </a:r>
            <a:r>
              <a:rPr lang="ja-JP" altLang="en-US" sz="1200" dirty="0" smtClean="0">
                <a:latin typeface="+mn-ea"/>
                <a:ea typeface="+mn-ea"/>
              </a:rPr>
              <a:t>～４８条）</a:t>
            </a:r>
            <a:endParaRPr lang="en-US" altLang="ja-JP" sz="1200" dirty="0" smtClean="0">
              <a:latin typeface="+mn-ea"/>
              <a:ea typeface="+mn-ea"/>
            </a:endParaRPr>
          </a:p>
          <a:p>
            <a:r>
              <a:rPr lang="ja-JP" altLang="en-US" sz="2000" b="1" dirty="0" smtClean="0">
                <a:latin typeface="+mn-ea"/>
                <a:ea typeface="+mn-ea"/>
              </a:rPr>
              <a:t>○計画届</a:t>
            </a:r>
            <a:r>
              <a:rPr lang="ja-JP" altLang="en-US" sz="1200" dirty="0" smtClean="0">
                <a:latin typeface="+mn-ea"/>
                <a:ea typeface="+mn-ea"/>
              </a:rPr>
              <a:t>（</a:t>
            </a:r>
            <a:r>
              <a:rPr lang="ja-JP" altLang="en-US" sz="1200" dirty="0" smtClean="0">
                <a:latin typeface="+mn-ea"/>
                <a:ea typeface="+mn-ea"/>
              </a:rPr>
              <a:t>安衛則８６，９０条</a:t>
            </a:r>
            <a:r>
              <a:rPr lang="ja-JP" altLang="en-US" sz="1200" dirty="0" smtClean="0">
                <a:latin typeface="+mn-ea"/>
                <a:ea typeface="+mn-ea"/>
              </a:rPr>
              <a:t>）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46656" y="5013176"/>
            <a:ext cx="3165009" cy="166854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108000" indent="-457200"/>
            <a:r>
              <a:rPr lang="ja-JP" altLang="en-US" sz="1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○解体等の業務に係る措置</a:t>
            </a:r>
            <a:endParaRPr lang="en-US" altLang="ja-JP" sz="1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08000" indent="-457200"/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（３～９条）  </a:t>
            </a:r>
          </a:p>
          <a:p>
            <a:pPr marL="108000" indent="-457200"/>
            <a:r>
              <a:rPr lang="ja-JP" altLang="en-US" sz="1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○労働者が石綿等にばく</a:t>
            </a:r>
            <a:r>
              <a:rPr lang="ja-JP" altLang="en-US" sz="1600" dirty="0" err="1">
                <a:latin typeface="ＭＳ Ｐ明朝" panose="02020600040205080304" pitchFamily="18" charset="-128"/>
                <a:ea typeface="ＭＳ Ｐ明朝" panose="02020600040205080304" pitchFamily="18" charset="-128"/>
              </a:rPr>
              <a:t>露する</a:t>
            </a:r>
            <a:r>
              <a:rPr lang="ja-JP" altLang="en-US" sz="1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おそれがある建築物等における業務に係る措置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（</a:t>
            </a:r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10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条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08000" indent="-457200"/>
            <a:r>
              <a:rPr lang="ja-JP" altLang="en-US" sz="16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○特別教育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（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27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条）</a:t>
            </a:r>
            <a:endParaRPr lang="ja-JP" altLang="en-US" sz="9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37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57392145DF23BE4BA3A9800F9043B6B8" ma:contentTypeVersion="11" ma:contentTypeDescription="" ma:contentTypeScope="" ma:versionID="4ee2de739bad4955f618e950a6cac110">
  <xsd:schema xmlns:xsd="http://www.w3.org/2001/XMLSchema" xmlns:p="http://schemas.microsoft.com/office/2006/metadata/properties" xmlns:ns2="8B97BE19-CDDD-400E-817A-CFDD13F7EC12" xmlns:ns3="9bde9e8c-b947-4a51-a02d-2122d5945e0c" targetNamespace="http://schemas.microsoft.com/office/2006/metadata/properties" ma:root="true" ma:fieldsID="22288f8785f4a101113a8d445530f32f" ns2:_="" ns3:_="">
    <xsd:import namespace="8B97BE19-CDDD-400E-817A-CFDD13F7EC12"/>
    <xsd:import namespace="9bde9e8c-b947-4a51-a02d-2122d5945e0c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  <xsd:element ref="ns3:DaibunruiID" minOccurs="0"/>
                <xsd:element ref="ns3:ChuubunruiID" minOccurs="0"/>
                <xsd:element ref="ns3:SyoubunruiID" minOccurs="0"/>
                <xsd:element ref="ns3:GyouseibunsyoID" minOccurs="0"/>
                <xsd:element ref="ns3:Renkei" minOccurs="0"/>
                <xsd:element ref="ns3:Flag01" minOccurs="0"/>
                <xsd:element ref="ns3:Yobi01" minOccurs="0"/>
                <xsd:element ref="ns3:Yobi02" minOccurs="0"/>
                <xsd:element ref="ns3:Yobi03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9bde9e8c-b947-4a51-a02d-2122d5945e0c" elementFormDefault="qualified">
    <xsd:import namespace="http://schemas.microsoft.com/office/2006/documentManagement/types"/>
    <xsd:element name="DaibunruiID" ma:index="19" nillable="true" ma:displayName="大分類ID" ma:description="" ma:hidden="true" ma:internalName="DaibunruiID" ma:readOnly="true">
      <xsd:simpleType>
        <xsd:restriction base="dms:Text"/>
      </xsd:simpleType>
    </xsd:element>
    <xsd:element name="ChuubunruiID" ma:index="20" nillable="true" ma:displayName="中分類ID" ma:description="" ma:hidden="true" ma:internalName="ChuubunruiID" ma:readOnly="true">
      <xsd:simpleType>
        <xsd:restriction base="dms:Text"/>
      </xsd:simpleType>
    </xsd:element>
    <xsd:element name="SyoubunruiID" ma:index="21" nillable="true" ma:displayName="小分類ID" ma:description="" ma:hidden="true" ma:internalName="SyoubunruiID" ma:readOnly="true">
      <xsd:simpleType>
        <xsd:restriction base="dms:Text"/>
      </xsd:simpleType>
    </xsd:element>
    <xsd:element name="GyouseibunsyoID" ma:index="22" nillable="true" ma:displayName="行政文書ファイル名ID" ma:description="" ma:hidden="true" ma:internalName="GyouseibunsyoID" ma:readOnly="true">
      <xsd:simpleType>
        <xsd:restriction base="dms:Text"/>
      </xsd:simpleType>
    </xsd:element>
    <xsd:element name="Renkei" ma:index="23" nillable="true" ma:displayName="行政文書連携フラグ" ma:description="" ma:hidden="true" ma:internalName="Renkei" ma:readOnly="true">
      <xsd:simpleType>
        <xsd:restriction base="dms:Text"/>
      </xsd:simpleType>
    </xsd:element>
    <xsd:element name="Flag01" ma:index="24" nillable="true" ma:displayName="予備フラグ" ma:description="" ma:hidden="true" ma:internalName="Flag01" ma:readOnly="true">
      <xsd:simpleType>
        <xsd:restriction base="dms:Text"/>
      </xsd:simpleType>
    </xsd:element>
    <xsd:element name="Yobi01" ma:index="25" nillable="true" ma:displayName="予備列01" ma:description="" ma:hidden="true" ma:internalName="Yobi01" ma:readOnly="true">
      <xsd:simpleType>
        <xsd:restriction base="dms:Text"/>
      </xsd:simpleType>
    </xsd:element>
    <xsd:element name="Yobi02" ma:index="26" nillable="true" ma:displayName="予備列02" ma:description="" ma:hidden="true" ma:internalName="Yobi02" ma:readOnly="true">
      <xsd:simpleType>
        <xsd:restriction base="dms:Text"/>
      </xsd:simpleType>
    </xsd:element>
    <xsd:element name="Yobi03" ma:index="27" nillable="true" ma:displayName="予備列03" ma:description="" ma:hidden="true" ma:internalName="Yobi03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CC9DF3-752F-4749-BD5A-378E99A16C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9bde9e8c-b947-4a51-a02d-2122d5945e0c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BCC6BC04-7B8F-4AC0-B69D-A55381A1D7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128D00-1AAA-4F84-B9A2-BDB977EB7394}">
  <ds:schemaRefs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8B97BE19-CDDD-400E-817A-CFDD13F7EC12"/>
    <ds:schemaRef ds:uri="http://purl.org/dc/elements/1.1/"/>
    <ds:schemaRef ds:uri="9bde9e8c-b947-4a51-a02d-2122d5945e0c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15372</TotalTime>
  <Words>74</Words>
  <Application>Microsoft Office PowerPoint</Application>
  <PresentationFormat>A4 210 x 297 mm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Ｐゴシック</vt:lpstr>
      <vt:lpstr>ＭＳ Ｐ明朝</vt:lpstr>
      <vt:lpstr>Arial</vt:lpstr>
      <vt:lpstr>Calibri</vt:lpstr>
      <vt:lpstr>Times New Roman</vt:lpstr>
      <vt:lpstr>標準デザイン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石綿とは</dc:title>
  <dc:creator>厚生労働省ネットワークシステム</dc:creator>
  <cp:lastModifiedBy>小林 弦太(kobayashi-genta)</cp:lastModifiedBy>
  <cp:revision>309</cp:revision>
  <cp:lastPrinted>2018-03-12T02:35:58Z</cp:lastPrinted>
  <dcterms:created xsi:type="dcterms:W3CDTF">2007-11-19T08:50:46Z</dcterms:created>
  <dcterms:modified xsi:type="dcterms:W3CDTF">2019-03-18T10:29:54Z</dcterms:modified>
</cp:coreProperties>
</file>