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2" r:id="rId2"/>
    <p:sldId id="264" r:id="rId3"/>
    <p:sldId id="263" r:id="rId4"/>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54" autoAdjust="0"/>
  </p:normalViewPr>
  <p:slideViewPr>
    <p:cSldViewPr showGuides="1">
      <p:cViewPr varScale="1">
        <p:scale>
          <a:sx n="111" d="100"/>
          <a:sy n="111" d="100"/>
        </p:scale>
        <p:origin x="13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D51EE9D9-2903-4CA7-929C-76A020B45BB8}" type="datetimeFigureOut">
              <a:rPr lang="ja-JP" altLang="en-US"/>
              <a:pPr>
                <a:defRPr/>
              </a:pPr>
              <a:t>2023/10/30</a:t>
            </a:fld>
            <a:endParaRPr lang="ja-JP" altLang="en-US"/>
          </a:p>
        </p:txBody>
      </p:sp>
      <p:sp>
        <p:nvSpPr>
          <p:cNvPr id="4" name="スライド イメージ プレースホルダ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1C7624B-2D27-4174-9CDF-11032940F1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67DCF61-6530-49B8-BAB0-289114FBE84A}" type="slidenum">
              <a:rPr lang="ja-JP" altLang="en-US" smtClean="0">
                <a:latin typeface="Arial" panose="020B0604020202020204" pitchFamily="34" charset="0"/>
              </a:rPr>
              <a:pPr>
                <a:spcBef>
                  <a:spcPct val="0"/>
                </a:spcBef>
              </a:pPr>
              <a:t>1</a:t>
            </a:fld>
            <a:endParaRPr lang="ja-JP" altLang="en-US">
              <a:latin typeface="Arial" panose="020B0604020202020204" pitchFamily="34" charset="0"/>
            </a:endParaRPr>
          </a:p>
        </p:txBody>
      </p:sp>
    </p:spTree>
    <p:extLst>
      <p:ext uri="{BB962C8B-B14F-4D97-AF65-F5344CB8AC3E}">
        <p14:creationId xmlns:p14="http://schemas.microsoft.com/office/powerpoint/2010/main" val="260037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67DCF61-6530-49B8-BAB0-289114FBE84A}" type="slidenum">
              <a:rPr lang="ja-JP" altLang="en-US" smtClean="0">
                <a:latin typeface="Arial" panose="020B0604020202020204" pitchFamily="34" charset="0"/>
              </a:rPr>
              <a:pPr>
                <a:spcBef>
                  <a:spcPct val="0"/>
                </a:spcBef>
              </a:pPr>
              <a:t>2</a:t>
            </a:fld>
            <a:endParaRPr lang="ja-JP" altLang="en-US">
              <a:latin typeface="Arial" panose="020B0604020202020204" pitchFamily="34" charset="0"/>
            </a:endParaRPr>
          </a:p>
        </p:txBody>
      </p:sp>
    </p:spTree>
    <p:extLst>
      <p:ext uri="{BB962C8B-B14F-4D97-AF65-F5344CB8AC3E}">
        <p14:creationId xmlns:p14="http://schemas.microsoft.com/office/powerpoint/2010/main" val="4063994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67DCF61-6530-49B8-BAB0-289114FBE84A}" type="slidenum">
              <a:rPr lang="ja-JP" altLang="en-US" smtClean="0">
                <a:latin typeface="Arial" panose="020B0604020202020204" pitchFamily="34" charset="0"/>
              </a:rPr>
              <a:pPr>
                <a:spcBef>
                  <a:spcPct val="0"/>
                </a:spcBef>
              </a:pPr>
              <a:t>3</a:t>
            </a:fld>
            <a:endParaRPr lang="ja-JP" altLang="en-US">
              <a:latin typeface="Arial" panose="020B0604020202020204" pitchFamily="34" charset="0"/>
            </a:endParaRPr>
          </a:p>
        </p:txBody>
      </p:sp>
    </p:spTree>
    <p:extLst>
      <p:ext uri="{BB962C8B-B14F-4D97-AF65-F5344CB8AC3E}">
        <p14:creationId xmlns:p14="http://schemas.microsoft.com/office/powerpoint/2010/main" val="193073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704FB5B-461B-4FDA-9C1A-1327E3AB9C61}" type="datetimeFigureOut">
              <a:rPr lang="ja-JP" altLang="en-US"/>
              <a:pPr>
                <a:defRPr/>
              </a:pPr>
              <a:t>2023/10/30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419DB5-48D2-4FA8-A0A2-A09DE67E329A}" type="slidenum">
              <a:rPr lang="ja-JP" altLang="en-US"/>
              <a:pPr>
                <a:defRPr/>
              </a:pPr>
              <a:t>‹#›</a:t>
            </a:fld>
            <a:endParaRPr lang="ja-JP" altLang="en-US"/>
          </a:p>
        </p:txBody>
      </p:sp>
    </p:spTree>
    <p:extLst>
      <p:ext uri="{BB962C8B-B14F-4D97-AF65-F5344CB8AC3E}">
        <p14:creationId xmlns:p14="http://schemas.microsoft.com/office/powerpoint/2010/main" val="69533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1E28B09-B5FB-4F86-B967-FA30ED9176C5}" type="datetimeFigureOut">
              <a:rPr lang="ja-JP" altLang="en-US"/>
              <a:pPr>
                <a:defRPr/>
              </a:pPr>
              <a:t>2023/10/30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9A818E-1D58-4E26-A67B-567DFDE6123E}" type="slidenum">
              <a:rPr lang="ja-JP" altLang="en-US"/>
              <a:pPr>
                <a:defRPr/>
              </a:pPr>
              <a:t>‹#›</a:t>
            </a:fld>
            <a:endParaRPr lang="ja-JP" altLang="en-US"/>
          </a:p>
        </p:txBody>
      </p:sp>
    </p:spTree>
    <p:extLst>
      <p:ext uri="{BB962C8B-B14F-4D97-AF65-F5344CB8AC3E}">
        <p14:creationId xmlns:p14="http://schemas.microsoft.com/office/powerpoint/2010/main" val="333040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E5E4E2A-0C0F-40DE-AB95-0B1E254CDA9C}" type="datetimeFigureOut">
              <a:rPr lang="ja-JP" altLang="en-US"/>
              <a:pPr>
                <a:defRPr/>
              </a:pPr>
              <a:t>2023/10/30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3E95595-3843-4388-9EC8-2576E15CA04C}" type="slidenum">
              <a:rPr lang="ja-JP" altLang="en-US"/>
              <a:pPr>
                <a:defRPr/>
              </a:pPr>
              <a:t>‹#›</a:t>
            </a:fld>
            <a:endParaRPr lang="ja-JP" altLang="en-US"/>
          </a:p>
        </p:txBody>
      </p:sp>
    </p:spTree>
    <p:extLst>
      <p:ext uri="{BB962C8B-B14F-4D97-AF65-F5344CB8AC3E}">
        <p14:creationId xmlns:p14="http://schemas.microsoft.com/office/powerpoint/2010/main" val="406051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6399FF1-7D78-4181-9A16-E877D4C5D97C}" type="datetimeFigureOut">
              <a:rPr lang="ja-JP" altLang="en-US"/>
              <a:pPr>
                <a:defRPr/>
              </a:pPr>
              <a:t>2023/10/30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7F746C0-A015-4AF6-B25A-211AB7AE1370}" type="slidenum">
              <a:rPr lang="ja-JP" altLang="en-US"/>
              <a:pPr>
                <a:defRPr/>
              </a:pPr>
              <a:t>‹#›</a:t>
            </a:fld>
            <a:endParaRPr lang="ja-JP" altLang="en-US"/>
          </a:p>
        </p:txBody>
      </p:sp>
    </p:spTree>
    <p:extLst>
      <p:ext uri="{BB962C8B-B14F-4D97-AF65-F5344CB8AC3E}">
        <p14:creationId xmlns:p14="http://schemas.microsoft.com/office/powerpoint/2010/main" val="93610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74E899B-37AB-4585-887B-D9C6E74FCAFA}" type="datetimeFigureOut">
              <a:rPr lang="ja-JP" altLang="en-US"/>
              <a:pPr>
                <a:defRPr/>
              </a:pPr>
              <a:t>2023/10/30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C9A4D62-7E83-4714-A011-D7298A795F73}" type="slidenum">
              <a:rPr lang="ja-JP" altLang="en-US"/>
              <a:pPr>
                <a:defRPr/>
              </a:pPr>
              <a:t>‹#›</a:t>
            </a:fld>
            <a:endParaRPr lang="ja-JP" altLang="en-US"/>
          </a:p>
        </p:txBody>
      </p:sp>
    </p:spTree>
    <p:extLst>
      <p:ext uri="{BB962C8B-B14F-4D97-AF65-F5344CB8AC3E}">
        <p14:creationId xmlns:p14="http://schemas.microsoft.com/office/powerpoint/2010/main" val="44026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5A8B186-8BDB-4825-AFF2-9B715CD4C5DB}" type="datetimeFigureOut">
              <a:rPr lang="ja-JP" altLang="en-US"/>
              <a:pPr>
                <a:defRPr/>
              </a:pPr>
              <a:t>2023/10/30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19C6E6D-5FFF-4C7F-A81F-640940695F7E}" type="slidenum">
              <a:rPr lang="ja-JP" altLang="en-US"/>
              <a:pPr>
                <a:defRPr/>
              </a:pPr>
              <a:t>‹#›</a:t>
            </a:fld>
            <a:endParaRPr lang="ja-JP" altLang="en-US"/>
          </a:p>
        </p:txBody>
      </p:sp>
    </p:spTree>
    <p:extLst>
      <p:ext uri="{BB962C8B-B14F-4D97-AF65-F5344CB8AC3E}">
        <p14:creationId xmlns:p14="http://schemas.microsoft.com/office/powerpoint/2010/main" val="300883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7F7459F-5B5F-4B95-8DB8-0FC66164D93E}" type="datetimeFigureOut">
              <a:rPr lang="ja-JP" altLang="en-US"/>
              <a:pPr>
                <a:defRPr/>
              </a:pPr>
              <a:t>2023/10/30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EE7FF33-9EF8-4F68-A858-21DEF5126F2F}" type="slidenum">
              <a:rPr lang="ja-JP" altLang="en-US"/>
              <a:pPr>
                <a:defRPr/>
              </a:pPr>
              <a:t>‹#›</a:t>
            </a:fld>
            <a:endParaRPr lang="ja-JP" altLang="en-US"/>
          </a:p>
        </p:txBody>
      </p:sp>
    </p:spTree>
    <p:extLst>
      <p:ext uri="{BB962C8B-B14F-4D97-AF65-F5344CB8AC3E}">
        <p14:creationId xmlns:p14="http://schemas.microsoft.com/office/powerpoint/2010/main" val="19631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84D9A0C-F802-447E-A0FA-2BC2CF64D3EC}" type="datetimeFigureOut">
              <a:rPr lang="ja-JP" altLang="en-US"/>
              <a:pPr>
                <a:defRPr/>
              </a:pPr>
              <a:t>2023/10/30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C4097BD8-6B4A-4832-9B69-A3E71C159AF5}" type="slidenum">
              <a:rPr lang="ja-JP" altLang="en-US"/>
              <a:pPr>
                <a:defRPr/>
              </a:pPr>
              <a:t>‹#›</a:t>
            </a:fld>
            <a:endParaRPr lang="ja-JP" altLang="en-US"/>
          </a:p>
        </p:txBody>
      </p:sp>
    </p:spTree>
    <p:extLst>
      <p:ext uri="{BB962C8B-B14F-4D97-AF65-F5344CB8AC3E}">
        <p14:creationId xmlns:p14="http://schemas.microsoft.com/office/powerpoint/2010/main" val="378412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39DA231-657C-4A7D-A3DC-8ED2FAD63B47}" type="datetimeFigureOut">
              <a:rPr lang="ja-JP" altLang="en-US"/>
              <a:pPr>
                <a:defRPr/>
              </a:pPr>
              <a:t>2023/10/30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2F75179-F3D4-4D32-8310-97709C3B2415}" type="slidenum">
              <a:rPr lang="ja-JP" altLang="en-US"/>
              <a:pPr>
                <a:defRPr/>
              </a:pPr>
              <a:t>‹#›</a:t>
            </a:fld>
            <a:endParaRPr lang="ja-JP" altLang="en-US"/>
          </a:p>
        </p:txBody>
      </p:sp>
    </p:spTree>
    <p:extLst>
      <p:ext uri="{BB962C8B-B14F-4D97-AF65-F5344CB8AC3E}">
        <p14:creationId xmlns:p14="http://schemas.microsoft.com/office/powerpoint/2010/main" val="169117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9B85F5C-296F-464E-8539-3DE525F42B16}" type="datetimeFigureOut">
              <a:rPr lang="ja-JP" altLang="en-US"/>
              <a:pPr>
                <a:defRPr/>
              </a:pPr>
              <a:t>2023/10/30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775709-C5D0-47D6-BA7B-BE3E40A9C6E1}" type="slidenum">
              <a:rPr lang="ja-JP" altLang="en-US"/>
              <a:pPr>
                <a:defRPr/>
              </a:pPr>
              <a:t>‹#›</a:t>
            </a:fld>
            <a:endParaRPr lang="ja-JP" altLang="en-US"/>
          </a:p>
        </p:txBody>
      </p:sp>
    </p:spTree>
    <p:extLst>
      <p:ext uri="{BB962C8B-B14F-4D97-AF65-F5344CB8AC3E}">
        <p14:creationId xmlns:p14="http://schemas.microsoft.com/office/powerpoint/2010/main" val="206816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FB0E6CE-53A9-4DD9-942F-48C95A887A2B}" type="datetimeFigureOut">
              <a:rPr lang="ja-JP" altLang="en-US"/>
              <a:pPr>
                <a:defRPr/>
              </a:pPr>
              <a:t>2023/10/30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4B38BD-CC01-4A35-82D6-48DA17AF80C0}" type="slidenum">
              <a:rPr lang="ja-JP" altLang="en-US"/>
              <a:pPr>
                <a:defRPr/>
              </a:pPr>
              <a:t>‹#›</a:t>
            </a:fld>
            <a:endParaRPr lang="ja-JP" altLang="en-US"/>
          </a:p>
        </p:txBody>
      </p:sp>
    </p:spTree>
    <p:extLst>
      <p:ext uri="{BB962C8B-B14F-4D97-AF65-F5344CB8AC3E}">
        <p14:creationId xmlns:p14="http://schemas.microsoft.com/office/powerpoint/2010/main" val="382714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47C2001-5840-4092-954D-2FCAD8D6ADC1}" type="datetimeFigureOut">
              <a:rPr lang="ja-JP" altLang="en-US"/>
              <a:pPr>
                <a:defRPr/>
              </a:pPr>
              <a:t>2023/10/30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9258743-5AAD-400C-87E6-676CA348823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1544638" y="2918570"/>
            <a:ext cx="7369174" cy="2260731"/>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sp>
        <p:nvSpPr>
          <p:cNvPr id="3078" name="テキスト ボックス 54"/>
          <p:cNvSpPr txBox="1">
            <a:spLocks noChangeArrowheads="1"/>
          </p:cNvSpPr>
          <p:nvPr/>
        </p:nvSpPr>
        <p:spPr bwMode="auto">
          <a:xfrm>
            <a:off x="3431252" y="4381368"/>
            <a:ext cx="9858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33237" tIns="33237" rIns="33237" bIns="66473"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端末</a:t>
            </a:r>
            <a:endParaRPr lang="en-US" altLang="ja-JP" sz="1100" dirty="0">
              <a:latin typeface="Meiryo UI" panose="020B0604030504040204" pitchFamily="50" charset="-128"/>
              <a:ea typeface="Meiryo UI" panose="020B0604030504040204" pitchFamily="50" charset="-128"/>
            </a:endParaRPr>
          </a:p>
        </p:txBody>
      </p:sp>
      <p:sp>
        <p:nvSpPr>
          <p:cNvPr id="3079" name="テキスト ボックス 38"/>
          <p:cNvSpPr txBox="1">
            <a:spLocks noChangeArrowheads="1"/>
          </p:cNvSpPr>
          <p:nvPr/>
        </p:nvSpPr>
        <p:spPr bwMode="auto">
          <a:xfrm>
            <a:off x="1616075" y="2997945"/>
            <a:ext cx="144142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t>●●大学●●室</a:t>
            </a:r>
          </a:p>
        </p:txBody>
      </p:sp>
      <p:sp>
        <p:nvSpPr>
          <p:cNvPr id="3080" name="Lock"/>
          <p:cNvSpPr>
            <a:spLocks noEditPoints="1" noChangeArrowheads="1"/>
          </p:cNvSpPr>
          <p:nvPr/>
        </p:nvSpPr>
        <p:spPr bwMode="auto">
          <a:xfrm flipH="1">
            <a:off x="1341800" y="3715034"/>
            <a:ext cx="360000" cy="360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3089" name="テキスト ボックス 54"/>
          <p:cNvSpPr txBox="1">
            <a:spLocks noChangeArrowheads="1"/>
          </p:cNvSpPr>
          <p:nvPr/>
        </p:nvSpPr>
        <p:spPr bwMode="auto">
          <a:xfrm>
            <a:off x="1243013" y="3669075"/>
            <a:ext cx="188753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t>不在時は施錠</a:t>
            </a:r>
            <a:endParaRPr lang="en-US" altLang="ja-JP" sz="1100" dirty="0"/>
          </a:p>
        </p:txBody>
      </p:sp>
      <p:sp>
        <p:nvSpPr>
          <p:cNvPr id="3093" name="テキスト ボックス 4"/>
          <p:cNvSpPr txBox="1">
            <a:spLocks noChangeArrowheads="1"/>
          </p:cNvSpPr>
          <p:nvPr/>
        </p:nvSpPr>
        <p:spPr bwMode="auto">
          <a:xfrm>
            <a:off x="34925" y="34925"/>
            <a:ext cx="9509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2-1</a:t>
            </a:r>
            <a:endParaRPr lang="ja-JP" altLang="en-US" sz="1800"/>
          </a:p>
        </p:txBody>
      </p:sp>
      <p:sp>
        <p:nvSpPr>
          <p:cNvPr id="6" name="角丸四角形 5"/>
          <p:cNvSpPr/>
          <p:nvPr/>
        </p:nvSpPr>
        <p:spPr>
          <a:xfrm>
            <a:off x="179512" y="560387"/>
            <a:ext cx="8669209" cy="2135921"/>
          </a:xfrm>
          <a:prstGeom prst="roundRect">
            <a:avLst>
              <a:gd name="adj" fmla="val 7731"/>
            </a:avLst>
          </a:prstGeom>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＜想定する利用形態＞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本申出によって厚生労働省保険局より提供を受けた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データは、申出書に記載されている取扱者のみが利用する。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当該データは、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解析環境にのみ保存し、●●大学●●</a:t>
            </a:r>
            <a:r>
              <a:rPr lang="zh-CN" altLang="en-US" sz="1100" dirty="0">
                <a:latin typeface="Meiryo UI" panose="020B0604030504040204" pitchFamily="50" charset="-128"/>
                <a:ea typeface="Meiryo UI" panose="020B0604030504040204" pitchFamily="50" charset="-128"/>
                <a:cs typeface="Meiryo UI" panose="020B0604030504040204" pitchFamily="50" charset="-128"/>
              </a:rPr>
              <a:t>研究室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からのみアクセスする。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利用場所への入退室は、本研究における、●●大学の管理責任者が認めた者のみが可能とし、利用場所は管理責任者が認めた者以外が不在の際は施錠を行うこととする。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取扱者が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データを操作している間は、取扱者以外は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利用端末の画面を閲覧しないよう配慮する。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副生成物および成果物以外はローカル環境にダウンロードせず、ダウンロードの際には厚生労働省の許可を得る。（ダウンロード機能ができるまでは媒体を受領する）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解析環境へのアクセス端末は、それぞれの利用場所の中の鍵付きロッカーに保管し、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解析環境利用以外はロッカーを常時施錠しておく。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端末はファイヤーウォールを備えた学内インターネット回線を経由して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に接続するものとする。また、公衆無線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LAN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には接続しない。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台帳管理している外付け</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HDD</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USB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等の記録媒体以外の記録媒体を接続しない。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利用終了後は、遅滞なく</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の利用終了書を厚生労働省に提出する。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endParaRPr lang="ja-JP" altLang="en-US" sz="1400" dirty="0"/>
          </a:p>
        </p:txBody>
      </p:sp>
      <p:sp>
        <p:nvSpPr>
          <p:cNvPr id="7" name="正方形/長方形 6"/>
          <p:cNvSpPr/>
          <p:nvPr/>
        </p:nvSpPr>
        <p:spPr>
          <a:xfrm>
            <a:off x="182036" y="3151833"/>
            <a:ext cx="431800" cy="3584363"/>
          </a:xfrm>
          <a:prstGeom prst="rect">
            <a:avLst/>
          </a:prstGeom>
        </p:spPr>
        <p:style>
          <a:lnRef idx="2">
            <a:schemeClr val="dk1"/>
          </a:lnRef>
          <a:fillRef idx="1">
            <a:schemeClr val="lt1"/>
          </a:fillRef>
          <a:effectRef idx="0">
            <a:schemeClr val="dk1"/>
          </a:effectRef>
          <a:fontRef idx="minor">
            <a:schemeClr val="dk1"/>
          </a:fontRef>
        </p:style>
        <p:txBody>
          <a:bodyPr vert="eaVert" anchor="ctr"/>
          <a:lstStyle/>
          <a:p>
            <a:pPr algn="ctr" eaLnBrk="1" fontAlgn="auto" hangingPunct="1">
              <a:spcBef>
                <a:spcPts val="0"/>
              </a:spcBef>
              <a:spcAft>
                <a:spcPts val="0"/>
              </a:spcAft>
              <a:defRPr/>
            </a:pPr>
            <a:r>
              <a:rPr lang="ja-JP" altLang="en-US" dirty="0"/>
              <a:t>厚生労働省</a:t>
            </a:r>
            <a:r>
              <a:rPr lang="en-US" altLang="ja-JP" dirty="0"/>
              <a:t>(</a:t>
            </a:r>
            <a:r>
              <a:rPr lang="ja-JP" altLang="en-US" dirty="0"/>
              <a:t>保険局</a:t>
            </a:r>
            <a:r>
              <a:rPr lang="en-US" altLang="ja-JP" dirty="0"/>
              <a:t>)</a:t>
            </a:r>
            <a:endParaRPr lang="ja-JP" altLang="en-US" dirty="0"/>
          </a:p>
        </p:txBody>
      </p:sp>
      <p:sp>
        <p:nvSpPr>
          <p:cNvPr id="30" name="角丸四角形吹き出し 29"/>
          <p:cNvSpPr/>
          <p:nvPr/>
        </p:nvSpPr>
        <p:spPr bwMode="auto">
          <a:xfrm>
            <a:off x="2779713" y="3462853"/>
            <a:ext cx="3005355" cy="1268412"/>
          </a:xfrm>
          <a:prstGeom prst="wedgeRoundRectCallout">
            <a:avLst>
              <a:gd name="adj1" fmla="val 104499"/>
              <a:gd name="adj2" fmla="val -2530"/>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3102" name="Picture 3" descr="C:\Users\nit\AppData\Local\Microsoft\Windows\Temporary Internet Files\Content.IE5\W647YWC8\MC900379769[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81980" y="3771828"/>
            <a:ext cx="66833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17" descr="C:\喜多村ローカル\01-くりっぷあーと\MC900432568.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24032" y="4048935"/>
            <a:ext cx="5762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テキスト ボックス 54"/>
          <p:cNvSpPr txBox="1">
            <a:spLocks noChangeArrowheads="1"/>
          </p:cNvSpPr>
          <p:nvPr/>
        </p:nvSpPr>
        <p:spPr bwMode="auto">
          <a:xfrm>
            <a:off x="5738055" y="4672952"/>
            <a:ext cx="31244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・外付け</a:t>
            </a:r>
            <a:r>
              <a:rPr lang="en-US" altLang="ja-JP" sz="1100" dirty="0"/>
              <a:t>HDD</a:t>
            </a:r>
            <a:r>
              <a:rPr lang="ja-JP" altLang="en-US" sz="1100" dirty="0"/>
              <a:t>、記録媒体は施錠できる棚に保管</a:t>
            </a:r>
            <a:endParaRPr lang="en-US" altLang="ja-JP" sz="1100" dirty="0"/>
          </a:p>
          <a:p>
            <a:pPr eaLnBrk="1" hangingPunct="1">
              <a:spcBef>
                <a:spcPct val="0"/>
              </a:spcBef>
              <a:buFontTx/>
              <a:buNone/>
            </a:pPr>
            <a:r>
              <a:rPr lang="ja-JP" altLang="en-US" sz="1100" dirty="0"/>
              <a:t>・外付け</a:t>
            </a:r>
            <a:r>
              <a:rPr lang="en-US" altLang="ja-JP" sz="1100" dirty="0"/>
              <a:t>HDD</a:t>
            </a:r>
            <a:r>
              <a:rPr lang="ja-JP" altLang="en-US" sz="1100" dirty="0"/>
              <a:t>、記憶媒体利用記録台帳にて管理</a:t>
            </a:r>
            <a:endParaRPr lang="en-US" altLang="ja-JP" sz="1100" dirty="0"/>
          </a:p>
        </p:txBody>
      </p:sp>
      <p:sp>
        <p:nvSpPr>
          <p:cNvPr id="3108" name="テキスト ボックス 44"/>
          <p:cNvSpPr txBox="1">
            <a:spLocks noChangeArrowheads="1"/>
          </p:cNvSpPr>
          <p:nvPr/>
        </p:nvSpPr>
        <p:spPr bwMode="auto">
          <a:xfrm>
            <a:off x="6945887" y="3191129"/>
            <a:ext cx="126350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利用しないときは鍵付きロッカーで端末を保管</a:t>
            </a:r>
            <a:endParaRPr lang="en-US" altLang="ja-JP" sz="1100" dirty="0"/>
          </a:p>
        </p:txBody>
      </p:sp>
      <p:sp>
        <p:nvSpPr>
          <p:cNvPr id="3110" name="テキスト ボックス 49"/>
          <p:cNvSpPr txBox="1">
            <a:spLocks noChangeArrowheads="1"/>
          </p:cNvSpPr>
          <p:nvPr/>
        </p:nvSpPr>
        <p:spPr bwMode="auto">
          <a:xfrm>
            <a:off x="6695752" y="5718688"/>
            <a:ext cx="238616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副生成物と、厚生労働省の許可を得た成果物のみ取り出し</a:t>
            </a:r>
            <a:endParaRPr lang="en-US" altLang="ja-JP" sz="1100" dirty="0"/>
          </a:p>
          <a:p>
            <a:pPr eaLnBrk="1" hangingPunct="1">
              <a:spcBef>
                <a:spcPct val="0"/>
              </a:spcBef>
              <a:buFontTx/>
              <a:buNone/>
            </a:pPr>
            <a:r>
              <a:rPr lang="ja-JP" altLang="en-US" sz="1100" dirty="0"/>
              <a:t>（個票を含むデータは持ち出さない）</a:t>
            </a:r>
            <a:endParaRPr lang="en-US" altLang="ja-JP" sz="1100" dirty="0"/>
          </a:p>
        </p:txBody>
      </p:sp>
      <p:sp>
        <p:nvSpPr>
          <p:cNvPr id="3140" name="テキスト ボックス 100"/>
          <p:cNvSpPr txBox="1">
            <a:spLocks noChangeArrowheads="1"/>
          </p:cNvSpPr>
          <p:nvPr/>
        </p:nvSpPr>
        <p:spPr bwMode="auto">
          <a:xfrm>
            <a:off x="4032263" y="3619006"/>
            <a:ext cx="220920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Arial" panose="020B0604020202020204" pitchFamily="34" charset="0"/>
              </a:rPr>
              <a:t>【HIC</a:t>
            </a:r>
            <a:r>
              <a:rPr lang="ja-JP" altLang="en-US" sz="900" dirty="0">
                <a:latin typeface="Arial" panose="020B0604020202020204" pitchFamily="34" charset="0"/>
              </a:rPr>
              <a:t>へのアクセス端末</a:t>
            </a:r>
            <a:r>
              <a:rPr lang="en-US" altLang="ja-JP" sz="900" dirty="0">
                <a:latin typeface="Arial" panose="020B0604020202020204" pitchFamily="34" charset="0"/>
              </a:rPr>
              <a:t>】</a:t>
            </a:r>
          </a:p>
          <a:p>
            <a:pPr eaLnBrk="1" hangingPunct="1">
              <a:spcBef>
                <a:spcPct val="0"/>
              </a:spcBef>
              <a:buFontTx/>
              <a:buNone/>
            </a:pPr>
            <a:r>
              <a:rPr lang="ja-JP" altLang="en-US" sz="800" dirty="0">
                <a:latin typeface="Arial" panose="020B0604020202020204" pitchFamily="34" charset="0"/>
              </a:rPr>
              <a:t>・</a:t>
            </a:r>
            <a:r>
              <a:rPr lang="en-US" altLang="ja-JP" sz="800" dirty="0">
                <a:latin typeface="Arial" panose="020B0604020202020204" pitchFamily="34" charset="0"/>
              </a:rPr>
              <a:t>ID</a:t>
            </a:r>
            <a:r>
              <a:rPr lang="ja-JP" altLang="en-US" sz="800" dirty="0">
                <a:latin typeface="Arial" panose="020B0604020202020204" pitchFamily="34" charset="0"/>
              </a:rPr>
              <a:t>・パスワード設定（</a:t>
            </a:r>
            <a:r>
              <a:rPr lang="ja-JP" altLang="en-US" sz="800" dirty="0"/>
              <a:t>二要素認証を用いる</a:t>
            </a:r>
            <a:r>
              <a:rPr lang="ja-JP" altLang="en-US" sz="800" dirty="0">
                <a:latin typeface="Arial" panose="020B0604020202020204" pitchFamily="34" charset="0"/>
              </a:rPr>
              <a:t>）</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・スクリーンセーバー設定</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・ウイルス対策ソフト導入</a:t>
            </a:r>
            <a:endParaRPr lang="en-US" altLang="ja-JP" sz="800" dirty="0">
              <a:latin typeface="Arial" panose="020B0604020202020204" pitchFamily="34" charset="0"/>
            </a:endParaRPr>
          </a:p>
          <a:p>
            <a:pPr eaLnBrk="1" hangingPunct="1">
              <a:spcBef>
                <a:spcPct val="0"/>
              </a:spcBef>
              <a:buNone/>
            </a:pPr>
            <a:r>
              <a:rPr lang="ja-JP" altLang="en-US" sz="800" dirty="0">
                <a:latin typeface="Arial" panose="020B0604020202020204" pitchFamily="34" charset="0"/>
              </a:rPr>
              <a:t>・有線</a:t>
            </a:r>
            <a:r>
              <a:rPr lang="en-US" altLang="ja-JP" sz="800" dirty="0">
                <a:latin typeface="Arial" panose="020B0604020202020204" pitchFamily="34" charset="0"/>
              </a:rPr>
              <a:t>/</a:t>
            </a:r>
            <a:r>
              <a:rPr lang="ja-JP" altLang="en-US" sz="800" dirty="0">
                <a:latin typeface="Arial" panose="020B0604020202020204" pitchFamily="34" charset="0"/>
              </a:rPr>
              <a:t>無線での</a:t>
            </a:r>
            <a:r>
              <a:rPr lang="ja-JP" altLang="en-US" sz="800" dirty="0"/>
              <a:t>インターネット接続</a:t>
            </a:r>
            <a:endParaRPr lang="en-US" altLang="ja-JP" sz="800" dirty="0"/>
          </a:p>
          <a:p>
            <a:pPr eaLnBrk="1" hangingPunct="1">
              <a:spcBef>
                <a:spcPct val="0"/>
              </a:spcBef>
              <a:buNone/>
            </a:pPr>
            <a:r>
              <a:rPr lang="ja-JP" altLang="en-US" sz="800" dirty="0"/>
              <a:t>　（</a:t>
            </a:r>
            <a:r>
              <a:rPr lang="ja-JP" altLang="en-US" sz="800" dirty="0">
                <a:latin typeface="Arial" panose="020B0604020202020204" pitchFamily="34" charset="0"/>
              </a:rPr>
              <a:t>学内</a:t>
            </a:r>
            <a:r>
              <a:rPr lang="ja-JP" altLang="en-US" sz="800" dirty="0"/>
              <a:t>ネットワーク経由）</a:t>
            </a:r>
            <a:endParaRPr lang="en-US" altLang="ja-JP" sz="800" dirty="0"/>
          </a:p>
        </p:txBody>
      </p:sp>
      <p:sp>
        <p:nvSpPr>
          <p:cNvPr id="59" name="テキスト ボックス 44">
            <a:extLst>
              <a:ext uri="{FF2B5EF4-FFF2-40B4-BE49-F238E27FC236}">
                <a16:creationId xmlns:a16="http://schemas.microsoft.com/office/drawing/2014/main" id="{37BB9445-8B28-4DBE-A932-C5E050FCC82F}"/>
              </a:ext>
            </a:extLst>
          </p:cNvPr>
          <p:cNvSpPr txBox="1">
            <a:spLocks noChangeArrowheads="1"/>
          </p:cNvSpPr>
          <p:nvPr/>
        </p:nvSpPr>
        <p:spPr bwMode="auto">
          <a:xfrm>
            <a:off x="6147631" y="3469633"/>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t>利用終了時</a:t>
            </a:r>
            <a:endParaRPr lang="en-US" altLang="ja-JP" sz="1100" b="1" dirty="0"/>
          </a:p>
        </p:txBody>
      </p:sp>
      <p:pic>
        <p:nvPicPr>
          <p:cNvPr id="11" name="図 10">
            <a:extLst>
              <a:ext uri="{FF2B5EF4-FFF2-40B4-BE49-F238E27FC236}">
                <a16:creationId xmlns:a16="http://schemas.microsoft.com/office/drawing/2014/main" id="{41ABD00C-2015-E26E-DE36-9399881A116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76026" y="3715997"/>
            <a:ext cx="1304845" cy="772033"/>
          </a:xfrm>
          <a:prstGeom prst="rect">
            <a:avLst/>
          </a:prstGeom>
        </p:spPr>
      </p:pic>
      <p:sp>
        <p:nvSpPr>
          <p:cNvPr id="14" name="テキスト ボックス 54">
            <a:extLst>
              <a:ext uri="{FF2B5EF4-FFF2-40B4-BE49-F238E27FC236}">
                <a16:creationId xmlns:a16="http://schemas.microsoft.com/office/drawing/2014/main" id="{1F740020-4297-1528-CE2C-212411EA5985}"/>
              </a:ext>
            </a:extLst>
          </p:cNvPr>
          <p:cNvSpPr txBox="1">
            <a:spLocks noChangeArrowheads="1"/>
          </p:cNvSpPr>
          <p:nvPr/>
        </p:nvSpPr>
        <p:spPr bwMode="auto">
          <a:xfrm>
            <a:off x="763511" y="5571765"/>
            <a:ext cx="10810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100" dirty="0"/>
              <a:t>NDB</a:t>
            </a:r>
            <a:r>
              <a:rPr lang="ja-JP" altLang="en-US" sz="1100" dirty="0"/>
              <a:t>データ</a:t>
            </a:r>
            <a:endParaRPr lang="en-US" altLang="ja-JP" sz="1100" dirty="0"/>
          </a:p>
        </p:txBody>
      </p:sp>
      <p:sp>
        <p:nvSpPr>
          <p:cNvPr id="15" name="雲 14">
            <a:extLst>
              <a:ext uri="{FF2B5EF4-FFF2-40B4-BE49-F238E27FC236}">
                <a16:creationId xmlns:a16="http://schemas.microsoft.com/office/drawing/2014/main" id="{7A927B58-A4FB-55BA-6D8B-187792443FDB}"/>
              </a:ext>
            </a:extLst>
          </p:cNvPr>
          <p:cNvSpPr/>
          <p:nvPr/>
        </p:nvSpPr>
        <p:spPr>
          <a:xfrm>
            <a:off x="1907704" y="5436943"/>
            <a:ext cx="3753502" cy="1070232"/>
          </a:xfrm>
          <a:prstGeom prst="cloud">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HIC</a:t>
            </a:r>
            <a:endParaRPr kumimoji="1" lang="ja-JP" altLang="en-US" dirty="0">
              <a:solidFill>
                <a:sysClr val="windowText" lastClr="000000"/>
              </a:solidFill>
            </a:endParaRPr>
          </a:p>
        </p:txBody>
      </p:sp>
      <p:sp>
        <p:nvSpPr>
          <p:cNvPr id="17" name="右矢印 9">
            <a:extLst>
              <a:ext uri="{FF2B5EF4-FFF2-40B4-BE49-F238E27FC236}">
                <a16:creationId xmlns:a16="http://schemas.microsoft.com/office/drawing/2014/main" id="{B6EBBC7A-4CEE-C0AB-B72A-326F2B2BFB24}"/>
              </a:ext>
            </a:extLst>
          </p:cNvPr>
          <p:cNvSpPr/>
          <p:nvPr/>
        </p:nvSpPr>
        <p:spPr bwMode="auto">
          <a:xfrm>
            <a:off x="740048" y="5696140"/>
            <a:ext cx="1215452"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18" name="矢印: 上カーブ 17">
            <a:extLst>
              <a:ext uri="{FF2B5EF4-FFF2-40B4-BE49-F238E27FC236}">
                <a16:creationId xmlns:a16="http://schemas.microsoft.com/office/drawing/2014/main" id="{53B03556-7F68-D54E-C4B0-D0CEF5CC954D}"/>
              </a:ext>
            </a:extLst>
          </p:cNvPr>
          <p:cNvSpPr/>
          <p:nvPr/>
        </p:nvSpPr>
        <p:spPr>
          <a:xfrm flipH="1">
            <a:off x="3009885" y="4504221"/>
            <a:ext cx="1090269" cy="1175735"/>
          </a:xfrm>
          <a:prstGeom prst="curved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9">
            <a:extLst>
              <a:ext uri="{FF2B5EF4-FFF2-40B4-BE49-F238E27FC236}">
                <a16:creationId xmlns:a16="http://schemas.microsoft.com/office/drawing/2014/main" id="{C7E2A222-07C0-BFA9-703E-8AF887F63A90}"/>
              </a:ext>
            </a:extLst>
          </p:cNvPr>
          <p:cNvSpPr/>
          <p:nvPr/>
        </p:nvSpPr>
        <p:spPr bwMode="auto">
          <a:xfrm>
            <a:off x="5173471" y="5791150"/>
            <a:ext cx="1450561"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solidFill>
                <a:schemeClr val="tx1"/>
              </a:solidFill>
            </a:endParaRPr>
          </a:p>
        </p:txBody>
      </p:sp>
      <p:sp>
        <p:nvSpPr>
          <p:cNvPr id="2" name="テキスト ボックス 81">
            <a:extLst>
              <a:ext uri="{FF2B5EF4-FFF2-40B4-BE49-F238E27FC236}">
                <a16:creationId xmlns:a16="http://schemas.microsoft.com/office/drawing/2014/main" id="{B92BC1CA-4CD5-C1DD-C5BD-13476A7423AD}"/>
              </a:ext>
            </a:extLst>
          </p:cNvPr>
          <p:cNvSpPr txBox="1">
            <a:spLocks noChangeArrowheads="1"/>
          </p:cNvSpPr>
          <p:nvPr/>
        </p:nvSpPr>
        <p:spPr bwMode="auto">
          <a:xfrm>
            <a:off x="1846263" y="-26988"/>
            <a:ext cx="5102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dirty="0">
                <a:solidFill>
                  <a:srgbClr val="FF0000"/>
                </a:solidFill>
                <a:latin typeface="Arial" panose="020B0604020202020204" pitchFamily="34" charset="0"/>
              </a:rPr>
              <a:t>※</a:t>
            </a:r>
            <a:r>
              <a:rPr lang="ja-JP" altLang="en-US" sz="1100" dirty="0">
                <a:solidFill>
                  <a:srgbClr val="FF0000"/>
                </a:solidFill>
                <a:latin typeface="Arial" panose="020B0604020202020204" pitchFamily="34" charset="0"/>
              </a:rPr>
              <a:t>ここでの記載内容は参考例であり、実際の審査での了承を保証するものではない</a:t>
            </a:r>
          </a:p>
        </p:txBody>
      </p:sp>
      <p:sp>
        <p:nvSpPr>
          <p:cNvPr id="3" name="テキスト ボックス 3">
            <a:extLst>
              <a:ext uri="{FF2B5EF4-FFF2-40B4-BE49-F238E27FC236}">
                <a16:creationId xmlns:a16="http://schemas.microsoft.com/office/drawing/2014/main" id="{E5BBD030-DF6D-6681-2D59-2928A1BE9345}"/>
              </a:ext>
            </a:extLst>
          </p:cNvPr>
          <p:cNvSpPr txBox="1">
            <a:spLocks noChangeArrowheads="1"/>
          </p:cNvSpPr>
          <p:nvPr/>
        </p:nvSpPr>
        <p:spPr bwMode="auto">
          <a:xfrm>
            <a:off x="3055938" y="158750"/>
            <a:ext cx="3028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dirty="0"/>
              <a:t>運用フロー図</a:t>
            </a:r>
            <a:r>
              <a:rPr lang="en-US" altLang="ja-JP" sz="2400" dirty="0">
                <a:solidFill>
                  <a:srgbClr val="FF0000"/>
                </a:solidFill>
              </a:rPr>
              <a:t>(</a:t>
            </a:r>
            <a:r>
              <a:rPr lang="ja-JP" altLang="en-US" sz="2400" dirty="0">
                <a:solidFill>
                  <a:srgbClr val="FF0000"/>
                </a:solidFill>
              </a:rPr>
              <a:t>参考例</a:t>
            </a:r>
            <a:r>
              <a:rPr lang="en-US" altLang="ja-JP" sz="2400" dirty="0">
                <a:solidFill>
                  <a:srgbClr val="FF0000"/>
                </a:solidFill>
              </a:rPr>
              <a:t>)</a:t>
            </a:r>
            <a:endParaRPr lang="ja-JP" altLang="en-US" sz="2400" dirty="0">
              <a:solidFill>
                <a:srgbClr val="FF0000"/>
              </a:solidFill>
            </a:endParaRPr>
          </a:p>
        </p:txBody>
      </p:sp>
      <p:sp>
        <p:nvSpPr>
          <p:cNvPr id="4" name="テキスト ボックス 38">
            <a:extLst>
              <a:ext uri="{FF2B5EF4-FFF2-40B4-BE49-F238E27FC236}">
                <a16:creationId xmlns:a16="http://schemas.microsoft.com/office/drawing/2014/main" id="{053AA9CA-07C6-5B10-4314-C9557CF764DA}"/>
              </a:ext>
            </a:extLst>
          </p:cNvPr>
          <p:cNvSpPr txBox="1">
            <a:spLocks noChangeArrowheads="1"/>
          </p:cNvSpPr>
          <p:nvPr/>
        </p:nvSpPr>
        <p:spPr bwMode="auto">
          <a:xfrm>
            <a:off x="6915044" y="56585"/>
            <a:ext cx="2162773" cy="400110"/>
          </a:xfrm>
          <a:prstGeom prst="rect">
            <a:avLst/>
          </a:prstGeom>
          <a:solidFill>
            <a:srgbClr val="FF0000"/>
          </a:solidFill>
          <a:ln w="9525">
            <a:solidFill>
              <a:schemeClr val="tx1"/>
            </a:solidFill>
            <a:prstDash val="dash"/>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dirty="0">
                <a:solidFill>
                  <a:schemeClr val="bg1"/>
                </a:solidFill>
              </a:rPr>
              <a:t>ノートパソコンを利用し、追跡</a:t>
            </a:r>
            <a:endParaRPr lang="en-US" altLang="ja-JP" sz="1000" dirty="0">
              <a:solidFill>
                <a:schemeClr val="bg1"/>
              </a:solidFill>
            </a:endParaRPr>
          </a:p>
          <a:p>
            <a:pPr algn="ctr" eaLnBrk="1" hangingPunct="1">
              <a:spcBef>
                <a:spcPct val="0"/>
              </a:spcBef>
              <a:buFontTx/>
              <a:buNone/>
            </a:pPr>
            <a:r>
              <a:rPr lang="ja-JP" altLang="en-US" sz="1000" dirty="0">
                <a:solidFill>
                  <a:schemeClr val="bg1"/>
                </a:solidFill>
              </a:rPr>
              <a:t>機能等を設けなかった場合の参考例</a:t>
            </a:r>
          </a:p>
        </p:txBody>
      </p:sp>
      <p:sp>
        <p:nvSpPr>
          <p:cNvPr id="12" name="円柱 11">
            <a:extLst>
              <a:ext uri="{FF2B5EF4-FFF2-40B4-BE49-F238E27FC236}">
                <a16:creationId xmlns:a16="http://schemas.microsoft.com/office/drawing/2014/main" id="{C73D783F-A074-922B-C3B8-ACDE42C66A41}"/>
              </a:ext>
            </a:extLst>
          </p:cNvPr>
          <p:cNvSpPr/>
          <p:nvPr/>
        </p:nvSpPr>
        <p:spPr>
          <a:xfrm>
            <a:off x="2450948" y="5702570"/>
            <a:ext cx="765846" cy="502968"/>
          </a:xfrm>
          <a:prstGeom prst="can">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データセット</a:t>
            </a:r>
          </a:p>
        </p:txBody>
      </p:sp>
      <p:sp>
        <p:nvSpPr>
          <p:cNvPr id="5" name="テキスト ボックス 44">
            <a:extLst>
              <a:ext uri="{FF2B5EF4-FFF2-40B4-BE49-F238E27FC236}">
                <a16:creationId xmlns:a16="http://schemas.microsoft.com/office/drawing/2014/main" id="{BF89ABAC-0883-788D-726E-F5405B761B86}"/>
              </a:ext>
            </a:extLst>
          </p:cNvPr>
          <p:cNvSpPr txBox="1">
            <a:spLocks noChangeArrowheads="1"/>
          </p:cNvSpPr>
          <p:nvPr/>
        </p:nvSpPr>
        <p:spPr bwMode="auto">
          <a:xfrm>
            <a:off x="7818413" y="3826427"/>
            <a:ext cx="126350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利用しないときは盗難防止用チェーンで指定された区画内に固定</a:t>
            </a:r>
            <a:endParaRPr lang="en-US" altLang="ja-JP" sz="1100" dirty="0"/>
          </a:p>
        </p:txBody>
      </p:sp>
      <p:sp>
        <p:nvSpPr>
          <p:cNvPr id="8" name="テキスト ボックス 44">
            <a:extLst>
              <a:ext uri="{FF2B5EF4-FFF2-40B4-BE49-F238E27FC236}">
                <a16:creationId xmlns:a16="http://schemas.microsoft.com/office/drawing/2014/main" id="{AD2DB18B-7A5A-527E-DC72-6487128EAD4F}"/>
              </a:ext>
            </a:extLst>
          </p:cNvPr>
          <p:cNvSpPr txBox="1">
            <a:spLocks noChangeArrowheads="1"/>
          </p:cNvSpPr>
          <p:nvPr/>
        </p:nvSpPr>
        <p:spPr bwMode="auto">
          <a:xfrm>
            <a:off x="7867227" y="3616626"/>
            <a:ext cx="58221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t>または</a:t>
            </a:r>
            <a:endParaRPr lang="en-US" altLang="ja-JP" sz="1100" b="1" dirty="0"/>
          </a:p>
        </p:txBody>
      </p:sp>
    </p:spTree>
    <p:extLst>
      <p:ext uri="{BB962C8B-B14F-4D97-AF65-F5344CB8AC3E}">
        <p14:creationId xmlns:p14="http://schemas.microsoft.com/office/powerpoint/2010/main" val="415030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1544638" y="2918570"/>
            <a:ext cx="7369174" cy="2260731"/>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sp>
        <p:nvSpPr>
          <p:cNvPr id="3078" name="テキスト ボックス 54"/>
          <p:cNvSpPr txBox="1">
            <a:spLocks noChangeArrowheads="1"/>
          </p:cNvSpPr>
          <p:nvPr/>
        </p:nvSpPr>
        <p:spPr bwMode="auto">
          <a:xfrm>
            <a:off x="3431252" y="4381368"/>
            <a:ext cx="9858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33237" tIns="33237" rIns="33237" bIns="66473"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端末</a:t>
            </a:r>
            <a:endParaRPr lang="en-US" altLang="ja-JP" sz="1100" dirty="0">
              <a:latin typeface="Meiryo UI" panose="020B0604030504040204" pitchFamily="50" charset="-128"/>
              <a:ea typeface="Meiryo UI" panose="020B0604030504040204" pitchFamily="50" charset="-128"/>
            </a:endParaRPr>
          </a:p>
        </p:txBody>
      </p:sp>
      <p:sp>
        <p:nvSpPr>
          <p:cNvPr id="3079" name="テキスト ボックス 38"/>
          <p:cNvSpPr txBox="1">
            <a:spLocks noChangeArrowheads="1"/>
          </p:cNvSpPr>
          <p:nvPr/>
        </p:nvSpPr>
        <p:spPr bwMode="auto">
          <a:xfrm>
            <a:off x="1616075" y="2997945"/>
            <a:ext cx="144142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t>●●大学●●室</a:t>
            </a:r>
          </a:p>
        </p:txBody>
      </p:sp>
      <p:sp>
        <p:nvSpPr>
          <p:cNvPr id="3080" name="Lock"/>
          <p:cNvSpPr>
            <a:spLocks noEditPoints="1" noChangeArrowheads="1"/>
          </p:cNvSpPr>
          <p:nvPr/>
        </p:nvSpPr>
        <p:spPr bwMode="auto">
          <a:xfrm flipH="1">
            <a:off x="1341800" y="3715034"/>
            <a:ext cx="360000" cy="360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3089" name="テキスト ボックス 54"/>
          <p:cNvSpPr txBox="1">
            <a:spLocks noChangeArrowheads="1"/>
          </p:cNvSpPr>
          <p:nvPr/>
        </p:nvSpPr>
        <p:spPr bwMode="auto">
          <a:xfrm>
            <a:off x="1243013" y="3669075"/>
            <a:ext cx="188753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t>不在時は施錠</a:t>
            </a:r>
            <a:endParaRPr lang="en-US" altLang="ja-JP" sz="1100" dirty="0"/>
          </a:p>
        </p:txBody>
      </p:sp>
      <p:sp>
        <p:nvSpPr>
          <p:cNvPr id="3093" name="テキスト ボックス 4"/>
          <p:cNvSpPr txBox="1">
            <a:spLocks noChangeArrowheads="1"/>
          </p:cNvSpPr>
          <p:nvPr/>
        </p:nvSpPr>
        <p:spPr bwMode="auto">
          <a:xfrm>
            <a:off x="34925" y="34925"/>
            <a:ext cx="9509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2-1</a:t>
            </a:r>
            <a:endParaRPr lang="ja-JP" altLang="en-US" sz="1800"/>
          </a:p>
        </p:txBody>
      </p:sp>
      <p:sp>
        <p:nvSpPr>
          <p:cNvPr id="6" name="角丸四角形 5"/>
          <p:cNvSpPr/>
          <p:nvPr/>
        </p:nvSpPr>
        <p:spPr>
          <a:xfrm>
            <a:off x="179512" y="560387"/>
            <a:ext cx="8669209" cy="2135921"/>
          </a:xfrm>
          <a:prstGeom prst="roundRect">
            <a:avLst>
              <a:gd name="adj" fmla="val 7731"/>
            </a:avLst>
          </a:prstGeom>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＜想定する利用形態＞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本申出によって厚生労働省保険局より提供を受けた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データは、申出書に記載されている取扱者のみが利用する。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当該データは、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解析環境にのみ保存し、●●大学●●</a:t>
            </a:r>
            <a:r>
              <a:rPr lang="zh-CN" altLang="en-US" sz="1100" dirty="0">
                <a:latin typeface="Meiryo UI" panose="020B0604030504040204" pitchFamily="50" charset="-128"/>
                <a:ea typeface="Meiryo UI" panose="020B0604030504040204" pitchFamily="50" charset="-128"/>
                <a:cs typeface="Meiryo UI" panose="020B0604030504040204" pitchFamily="50" charset="-128"/>
              </a:rPr>
              <a:t>研究室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からのみアクセスする。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利用場所への入退室は、本研究における、●●大学の管理責任者が認めた者のみが可能とし、利用場所は管理責任者が認めた者以外が不在の際は施錠を行うこととする。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取扱者が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データを操作している間は、取扱者以外は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利用端末の画面を閲覧しないよう配慮する。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副生成物および成果物以外はローカル環境にダウンロードせず、ダウンロードの際には厚生労働省の許可を得る。（ダウンロード機能ができるまでは媒体を受領する）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解析環境へのアクセス端末は、それぞれの利用場所に保管し、常時ワイヤーロックにて固定しておく。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端末はファイヤーウォールを備えた学内インターネット回線を経由して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に接続するものとする。また、公衆無線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LAN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には接続しない。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台帳管理している外付け</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HDD</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USB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等の記録媒体以外の記録媒体を接続しない。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利用終了後は、遅滞なく</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の利用終了書を厚生労働省に提出する。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endParaRPr lang="ja-JP" altLang="en-US" sz="1400" dirty="0"/>
          </a:p>
        </p:txBody>
      </p:sp>
      <p:pic>
        <p:nvPicPr>
          <p:cNvPr id="3102" name="Picture 3" descr="C:\Users\nit\AppData\Local\Microsoft\Windows\Temporary Internet Files\Content.IE5\W647YWC8\MC900379769[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41457" y="3503610"/>
            <a:ext cx="66833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17" descr="C:\喜多村ローカル\01-くりっぷあーと\MC900432568.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37563" y="4038038"/>
            <a:ext cx="5762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0" name="テキスト ボックス 100"/>
          <p:cNvSpPr txBox="1">
            <a:spLocks noChangeArrowheads="1"/>
          </p:cNvSpPr>
          <p:nvPr/>
        </p:nvSpPr>
        <p:spPr bwMode="auto">
          <a:xfrm>
            <a:off x="4050389" y="3121826"/>
            <a:ext cx="254281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dirty="0">
                <a:latin typeface="Arial" panose="020B0604020202020204" pitchFamily="34" charset="0"/>
              </a:rPr>
              <a:t>【HIC</a:t>
            </a:r>
            <a:r>
              <a:rPr lang="ja-JP" altLang="en-US" sz="1000" dirty="0">
                <a:latin typeface="Arial" panose="020B0604020202020204" pitchFamily="34" charset="0"/>
              </a:rPr>
              <a:t>へのアクセス端末</a:t>
            </a:r>
            <a:r>
              <a:rPr lang="en-US" altLang="ja-JP" sz="1000" dirty="0">
                <a:latin typeface="Arial" panose="020B0604020202020204" pitchFamily="34" charset="0"/>
              </a:rPr>
              <a:t>】</a:t>
            </a:r>
          </a:p>
          <a:p>
            <a:pPr eaLnBrk="1" hangingPunct="1">
              <a:spcBef>
                <a:spcPct val="0"/>
              </a:spcBef>
              <a:buFontTx/>
              <a:buNone/>
            </a:pPr>
            <a:r>
              <a:rPr lang="ja-JP" altLang="en-US" sz="1000" dirty="0">
                <a:latin typeface="Arial" panose="020B0604020202020204" pitchFamily="34" charset="0"/>
              </a:rPr>
              <a:t>・</a:t>
            </a:r>
            <a:r>
              <a:rPr lang="en-US" altLang="ja-JP" sz="1000" dirty="0">
                <a:latin typeface="Arial" panose="020B0604020202020204" pitchFamily="34" charset="0"/>
              </a:rPr>
              <a:t>ID</a:t>
            </a:r>
            <a:r>
              <a:rPr lang="ja-JP" altLang="en-US" sz="1000" dirty="0">
                <a:latin typeface="Arial" panose="020B0604020202020204" pitchFamily="34" charset="0"/>
              </a:rPr>
              <a:t>・パスワード設定（</a:t>
            </a:r>
            <a:r>
              <a:rPr lang="ja-JP" altLang="en-US" sz="1000" dirty="0"/>
              <a:t>二要素認証を用いる</a:t>
            </a:r>
            <a:r>
              <a:rPr lang="ja-JP" altLang="en-US" sz="1000" dirty="0">
                <a:latin typeface="Arial" panose="020B0604020202020204" pitchFamily="34" charset="0"/>
              </a:rPr>
              <a:t>）</a:t>
            </a:r>
            <a:endParaRPr lang="en-US" altLang="ja-JP" sz="1000" dirty="0">
              <a:latin typeface="Arial" panose="020B0604020202020204" pitchFamily="34" charset="0"/>
            </a:endParaRPr>
          </a:p>
          <a:p>
            <a:pPr eaLnBrk="1" hangingPunct="1">
              <a:spcBef>
                <a:spcPct val="0"/>
              </a:spcBef>
              <a:buFontTx/>
              <a:buNone/>
            </a:pPr>
            <a:r>
              <a:rPr lang="ja-JP" altLang="en-US" sz="1000" dirty="0">
                <a:latin typeface="Arial" panose="020B0604020202020204" pitchFamily="34" charset="0"/>
              </a:rPr>
              <a:t>・スクリーンセーバー設定</a:t>
            </a:r>
            <a:endParaRPr lang="en-US" altLang="ja-JP" sz="1000" dirty="0">
              <a:latin typeface="Arial" panose="020B0604020202020204" pitchFamily="34" charset="0"/>
            </a:endParaRPr>
          </a:p>
          <a:p>
            <a:pPr eaLnBrk="1" hangingPunct="1">
              <a:spcBef>
                <a:spcPct val="0"/>
              </a:spcBef>
              <a:buFontTx/>
              <a:buNone/>
            </a:pPr>
            <a:r>
              <a:rPr lang="ja-JP" altLang="en-US" sz="1000" dirty="0">
                <a:latin typeface="Arial" panose="020B0604020202020204" pitchFamily="34" charset="0"/>
              </a:rPr>
              <a:t>・ウイルス対策ソフト導入</a:t>
            </a:r>
            <a:endParaRPr lang="en-US" altLang="ja-JP" sz="1000" dirty="0">
              <a:latin typeface="Arial" panose="020B0604020202020204" pitchFamily="34" charset="0"/>
            </a:endParaRPr>
          </a:p>
          <a:p>
            <a:pPr eaLnBrk="1" hangingPunct="1">
              <a:spcBef>
                <a:spcPct val="0"/>
              </a:spcBef>
              <a:buNone/>
            </a:pPr>
            <a:r>
              <a:rPr lang="ja-JP" altLang="en-US" sz="1000" dirty="0">
                <a:latin typeface="Arial" panose="020B0604020202020204" pitchFamily="34" charset="0"/>
              </a:rPr>
              <a:t>・有線</a:t>
            </a:r>
            <a:r>
              <a:rPr lang="en-US" altLang="ja-JP" sz="1000" dirty="0">
                <a:latin typeface="Arial" panose="020B0604020202020204" pitchFamily="34" charset="0"/>
              </a:rPr>
              <a:t>/</a:t>
            </a:r>
            <a:r>
              <a:rPr lang="ja-JP" altLang="en-US" sz="1000" dirty="0">
                <a:latin typeface="Arial" panose="020B0604020202020204" pitchFamily="34" charset="0"/>
              </a:rPr>
              <a:t>無線での</a:t>
            </a:r>
            <a:r>
              <a:rPr lang="ja-JP" altLang="en-US" sz="1000" dirty="0"/>
              <a:t>インターネット接続</a:t>
            </a:r>
            <a:endParaRPr lang="en-US" altLang="ja-JP" sz="1000" dirty="0"/>
          </a:p>
          <a:p>
            <a:pPr eaLnBrk="1" hangingPunct="1">
              <a:spcBef>
                <a:spcPct val="0"/>
              </a:spcBef>
              <a:buNone/>
            </a:pPr>
            <a:r>
              <a:rPr lang="ja-JP" altLang="en-US" sz="1000" dirty="0"/>
              <a:t>　（</a:t>
            </a:r>
            <a:r>
              <a:rPr lang="ja-JP" altLang="en-US" sz="1000" dirty="0">
                <a:latin typeface="Arial" panose="020B0604020202020204" pitchFamily="34" charset="0"/>
              </a:rPr>
              <a:t>学内</a:t>
            </a:r>
            <a:r>
              <a:rPr lang="ja-JP" altLang="en-US" sz="1000" dirty="0"/>
              <a:t>ネットワーク経由）</a:t>
            </a:r>
            <a:endParaRPr lang="en-US" altLang="ja-JP" sz="1000" dirty="0"/>
          </a:p>
          <a:p>
            <a:pPr eaLnBrk="1" hangingPunct="1">
              <a:spcBef>
                <a:spcPct val="0"/>
              </a:spcBef>
              <a:buNone/>
            </a:pPr>
            <a:r>
              <a:rPr lang="ja-JP" altLang="en-US" sz="1000" dirty="0"/>
              <a:t>・施錠したチェーンにて固定</a:t>
            </a:r>
            <a:endParaRPr lang="en-US" altLang="ja-JP" sz="1000" dirty="0"/>
          </a:p>
        </p:txBody>
      </p:sp>
      <p:sp>
        <p:nvSpPr>
          <p:cNvPr id="15" name="雲 14">
            <a:extLst>
              <a:ext uri="{FF2B5EF4-FFF2-40B4-BE49-F238E27FC236}">
                <a16:creationId xmlns:a16="http://schemas.microsoft.com/office/drawing/2014/main" id="{7A927B58-A4FB-55BA-6D8B-187792443FDB}"/>
              </a:ext>
            </a:extLst>
          </p:cNvPr>
          <p:cNvSpPr/>
          <p:nvPr/>
        </p:nvSpPr>
        <p:spPr>
          <a:xfrm>
            <a:off x="1907704" y="5436943"/>
            <a:ext cx="3753502" cy="1070232"/>
          </a:xfrm>
          <a:prstGeom prst="cloud">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HIC</a:t>
            </a:r>
            <a:endParaRPr kumimoji="1" lang="ja-JP" altLang="en-US" dirty="0">
              <a:solidFill>
                <a:sysClr val="windowText" lastClr="000000"/>
              </a:solidFill>
            </a:endParaRPr>
          </a:p>
        </p:txBody>
      </p:sp>
      <p:sp>
        <p:nvSpPr>
          <p:cNvPr id="18" name="矢印: 上カーブ 17">
            <a:extLst>
              <a:ext uri="{FF2B5EF4-FFF2-40B4-BE49-F238E27FC236}">
                <a16:creationId xmlns:a16="http://schemas.microsoft.com/office/drawing/2014/main" id="{53B03556-7F68-D54E-C4B0-D0CEF5CC954D}"/>
              </a:ext>
            </a:extLst>
          </p:cNvPr>
          <p:cNvSpPr/>
          <p:nvPr/>
        </p:nvSpPr>
        <p:spPr>
          <a:xfrm flipH="1">
            <a:off x="3009885" y="4504221"/>
            <a:ext cx="1090269" cy="1175735"/>
          </a:xfrm>
          <a:prstGeom prst="curved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9">
            <a:extLst>
              <a:ext uri="{FF2B5EF4-FFF2-40B4-BE49-F238E27FC236}">
                <a16:creationId xmlns:a16="http://schemas.microsoft.com/office/drawing/2014/main" id="{C7E2A222-07C0-BFA9-703E-8AF887F63A90}"/>
              </a:ext>
            </a:extLst>
          </p:cNvPr>
          <p:cNvSpPr/>
          <p:nvPr/>
        </p:nvSpPr>
        <p:spPr bwMode="auto">
          <a:xfrm>
            <a:off x="5173471" y="5791150"/>
            <a:ext cx="1450561"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 name="テキスト ボックス 81">
            <a:extLst>
              <a:ext uri="{FF2B5EF4-FFF2-40B4-BE49-F238E27FC236}">
                <a16:creationId xmlns:a16="http://schemas.microsoft.com/office/drawing/2014/main" id="{B92BC1CA-4CD5-C1DD-C5BD-13476A7423AD}"/>
              </a:ext>
            </a:extLst>
          </p:cNvPr>
          <p:cNvSpPr txBox="1">
            <a:spLocks noChangeArrowheads="1"/>
          </p:cNvSpPr>
          <p:nvPr/>
        </p:nvSpPr>
        <p:spPr bwMode="auto">
          <a:xfrm>
            <a:off x="1846263" y="-26988"/>
            <a:ext cx="5102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dirty="0">
                <a:solidFill>
                  <a:srgbClr val="FF0000"/>
                </a:solidFill>
                <a:latin typeface="Arial" panose="020B0604020202020204" pitchFamily="34" charset="0"/>
              </a:rPr>
              <a:t>※</a:t>
            </a:r>
            <a:r>
              <a:rPr lang="ja-JP" altLang="en-US" sz="1100" dirty="0">
                <a:solidFill>
                  <a:srgbClr val="FF0000"/>
                </a:solidFill>
                <a:latin typeface="Arial" panose="020B0604020202020204" pitchFamily="34" charset="0"/>
              </a:rPr>
              <a:t>ここでの記載内容は参考例であり、実際の審査での了承を保証するものではない</a:t>
            </a:r>
          </a:p>
        </p:txBody>
      </p:sp>
      <p:sp>
        <p:nvSpPr>
          <p:cNvPr id="3" name="テキスト ボックス 3">
            <a:extLst>
              <a:ext uri="{FF2B5EF4-FFF2-40B4-BE49-F238E27FC236}">
                <a16:creationId xmlns:a16="http://schemas.microsoft.com/office/drawing/2014/main" id="{E5BBD030-DF6D-6681-2D59-2928A1BE9345}"/>
              </a:ext>
            </a:extLst>
          </p:cNvPr>
          <p:cNvSpPr txBox="1">
            <a:spLocks noChangeArrowheads="1"/>
          </p:cNvSpPr>
          <p:nvPr/>
        </p:nvSpPr>
        <p:spPr bwMode="auto">
          <a:xfrm>
            <a:off x="3055938" y="158750"/>
            <a:ext cx="3028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dirty="0"/>
              <a:t>運用フロー図</a:t>
            </a:r>
            <a:r>
              <a:rPr lang="en-US" altLang="ja-JP" sz="2400" dirty="0">
                <a:solidFill>
                  <a:srgbClr val="FF0000"/>
                </a:solidFill>
              </a:rPr>
              <a:t>(</a:t>
            </a:r>
            <a:r>
              <a:rPr lang="ja-JP" altLang="en-US" sz="2400" dirty="0">
                <a:solidFill>
                  <a:srgbClr val="FF0000"/>
                </a:solidFill>
              </a:rPr>
              <a:t>参考例</a:t>
            </a:r>
            <a:r>
              <a:rPr lang="en-US" altLang="ja-JP" sz="2400" dirty="0">
                <a:solidFill>
                  <a:srgbClr val="FF0000"/>
                </a:solidFill>
              </a:rPr>
              <a:t>)</a:t>
            </a:r>
            <a:endParaRPr lang="ja-JP" altLang="en-US" sz="2400" dirty="0">
              <a:solidFill>
                <a:srgbClr val="FF0000"/>
              </a:solidFill>
            </a:endParaRPr>
          </a:p>
        </p:txBody>
      </p:sp>
      <p:sp>
        <p:nvSpPr>
          <p:cNvPr id="4" name="テキスト ボックス 38">
            <a:extLst>
              <a:ext uri="{FF2B5EF4-FFF2-40B4-BE49-F238E27FC236}">
                <a16:creationId xmlns:a16="http://schemas.microsoft.com/office/drawing/2014/main" id="{053AA9CA-07C6-5B10-4314-C9557CF764DA}"/>
              </a:ext>
            </a:extLst>
          </p:cNvPr>
          <p:cNvSpPr txBox="1">
            <a:spLocks noChangeArrowheads="1"/>
          </p:cNvSpPr>
          <p:nvPr/>
        </p:nvSpPr>
        <p:spPr bwMode="auto">
          <a:xfrm>
            <a:off x="6915046" y="56585"/>
            <a:ext cx="2162772" cy="400110"/>
          </a:xfrm>
          <a:prstGeom prst="rect">
            <a:avLst/>
          </a:prstGeom>
          <a:solidFill>
            <a:srgbClr val="FF0000"/>
          </a:solidFill>
          <a:ln w="9525">
            <a:solidFill>
              <a:schemeClr val="tx1"/>
            </a:solidFill>
            <a:prstDash val="dash"/>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dirty="0">
                <a:solidFill>
                  <a:schemeClr val="bg1"/>
                </a:solidFill>
              </a:rPr>
              <a:t>デスクトップパソコンを利用し、追跡</a:t>
            </a:r>
            <a:endParaRPr lang="en-US" altLang="ja-JP" sz="1000" dirty="0">
              <a:solidFill>
                <a:schemeClr val="bg1"/>
              </a:solidFill>
            </a:endParaRPr>
          </a:p>
          <a:p>
            <a:pPr algn="ctr" eaLnBrk="1" hangingPunct="1">
              <a:spcBef>
                <a:spcPct val="0"/>
              </a:spcBef>
              <a:buFontTx/>
              <a:buNone/>
            </a:pPr>
            <a:r>
              <a:rPr lang="ja-JP" altLang="en-US" sz="1000" dirty="0">
                <a:solidFill>
                  <a:schemeClr val="bg1"/>
                </a:solidFill>
              </a:rPr>
              <a:t>機能等を設けなかった場合の参考例</a:t>
            </a:r>
          </a:p>
        </p:txBody>
      </p:sp>
      <p:sp>
        <p:nvSpPr>
          <p:cNvPr id="12" name="円柱 11">
            <a:extLst>
              <a:ext uri="{FF2B5EF4-FFF2-40B4-BE49-F238E27FC236}">
                <a16:creationId xmlns:a16="http://schemas.microsoft.com/office/drawing/2014/main" id="{C73D783F-A074-922B-C3B8-ACDE42C66A41}"/>
              </a:ext>
            </a:extLst>
          </p:cNvPr>
          <p:cNvSpPr/>
          <p:nvPr/>
        </p:nvSpPr>
        <p:spPr>
          <a:xfrm>
            <a:off x="2450948" y="5702570"/>
            <a:ext cx="765846" cy="502968"/>
          </a:xfrm>
          <a:prstGeom prst="can">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データセット</a:t>
            </a:r>
          </a:p>
        </p:txBody>
      </p:sp>
      <p:pic>
        <p:nvPicPr>
          <p:cNvPr id="10" name="図 9">
            <a:extLst>
              <a:ext uri="{FF2B5EF4-FFF2-40B4-BE49-F238E27FC236}">
                <a16:creationId xmlns:a16="http://schemas.microsoft.com/office/drawing/2014/main" id="{A84C55B3-00DD-932A-D41E-751D948DB17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95072" y="3554149"/>
            <a:ext cx="1205082" cy="962995"/>
          </a:xfrm>
          <a:prstGeom prst="rect">
            <a:avLst/>
          </a:prstGeom>
        </p:spPr>
      </p:pic>
      <p:sp>
        <p:nvSpPr>
          <p:cNvPr id="25" name="角丸四角形吹き出し 29">
            <a:extLst>
              <a:ext uri="{FF2B5EF4-FFF2-40B4-BE49-F238E27FC236}">
                <a16:creationId xmlns:a16="http://schemas.microsoft.com/office/drawing/2014/main" id="{7B7544FD-5DEF-3F56-A311-E66E8B8C97B3}"/>
              </a:ext>
            </a:extLst>
          </p:cNvPr>
          <p:cNvSpPr/>
          <p:nvPr/>
        </p:nvSpPr>
        <p:spPr bwMode="auto">
          <a:xfrm>
            <a:off x="6959572" y="3334447"/>
            <a:ext cx="647700" cy="1202468"/>
          </a:xfrm>
          <a:prstGeom prst="wedgeRoundRectCallout">
            <a:avLst>
              <a:gd name="adj1" fmla="val 107455"/>
              <a:gd name="adj2" fmla="val 1590"/>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26" name="図 81" descr="img059_12.png">
            <a:extLst>
              <a:ext uri="{FF2B5EF4-FFF2-40B4-BE49-F238E27FC236}">
                <a16:creationId xmlns:a16="http://schemas.microsoft.com/office/drawing/2014/main" id="{F863C225-0EFD-BC36-CEED-32F595FAA60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1009" y="3405883"/>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81" descr="img059_12.png">
            <a:extLst>
              <a:ext uri="{FF2B5EF4-FFF2-40B4-BE49-F238E27FC236}">
                <a16:creationId xmlns:a16="http://schemas.microsoft.com/office/drawing/2014/main" id="{B3B48773-9A89-6CD7-64CD-23E1E5DD816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934" y="3782121"/>
            <a:ext cx="206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6" descr="USBメモリのイラスト">
            <a:extLst>
              <a:ext uri="{FF2B5EF4-FFF2-40B4-BE49-F238E27FC236}">
                <a16:creationId xmlns:a16="http://schemas.microsoft.com/office/drawing/2014/main" id="{612C87E9-DC6D-ADC2-83D1-A0D71B792433}"/>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977993" y="4069459"/>
            <a:ext cx="302129" cy="30212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9">
            <a:extLst>
              <a:ext uri="{FF2B5EF4-FFF2-40B4-BE49-F238E27FC236}">
                <a16:creationId xmlns:a16="http://schemas.microsoft.com/office/drawing/2014/main" id="{6DBF30F6-B68C-F797-ED32-F9288013BA78}"/>
              </a:ext>
            </a:extLst>
          </p:cNvPr>
          <p:cNvSpPr txBox="1">
            <a:spLocks noChangeArrowheads="1"/>
          </p:cNvSpPr>
          <p:nvPr/>
        </p:nvSpPr>
        <p:spPr bwMode="auto">
          <a:xfrm>
            <a:off x="6695752" y="5718688"/>
            <a:ext cx="238616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副生成物と、厚生労働省の許可を得た成果物のみ取り出し</a:t>
            </a:r>
            <a:endParaRPr lang="en-US" altLang="ja-JP" sz="1100" dirty="0"/>
          </a:p>
          <a:p>
            <a:pPr eaLnBrk="1" hangingPunct="1">
              <a:spcBef>
                <a:spcPct val="0"/>
              </a:spcBef>
              <a:buFontTx/>
              <a:buNone/>
            </a:pPr>
            <a:r>
              <a:rPr lang="ja-JP" altLang="en-US" sz="1100" dirty="0"/>
              <a:t>（個票を含むデータは持ち出さない）</a:t>
            </a:r>
            <a:endParaRPr lang="en-US" altLang="ja-JP" sz="1100" dirty="0"/>
          </a:p>
        </p:txBody>
      </p:sp>
      <p:sp>
        <p:nvSpPr>
          <p:cNvPr id="8" name="正方形/長方形 7">
            <a:extLst>
              <a:ext uri="{FF2B5EF4-FFF2-40B4-BE49-F238E27FC236}">
                <a16:creationId xmlns:a16="http://schemas.microsoft.com/office/drawing/2014/main" id="{D8A450D1-52BC-28F0-DB29-6FFCC01F8D08}"/>
              </a:ext>
            </a:extLst>
          </p:cNvPr>
          <p:cNvSpPr/>
          <p:nvPr/>
        </p:nvSpPr>
        <p:spPr>
          <a:xfrm>
            <a:off x="182036" y="3151833"/>
            <a:ext cx="431800" cy="3584363"/>
          </a:xfrm>
          <a:prstGeom prst="rect">
            <a:avLst/>
          </a:prstGeom>
        </p:spPr>
        <p:style>
          <a:lnRef idx="2">
            <a:schemeClr val="dk1"/>
          </a:lnRef>
          <a:fillRef idx="1">
            <a:schemeClr val="lt1"/>
          </a:fillRef>
          <a:effectRef idx="0">
            <a:schemeClr val="dk1"/>
          </a:effectRef>
          <a:fontRef idx="minor">
            <a:schemeClr val="dk1"/>
          </a:fontRef>
        </p:style>
        <p:txBody>
          <a:bodyPr vert="eaVert" anchor="ctr"/>
          <a:lstStyle/>
          <a:p>
            <a:pPr algn="ctr" eaLnBrk="1" fontAlgn="auto" hangingPunct="1">
              <a:spcBef>
                <a:spcPts val="0"/>
              </a:spcBef>
              <a:spcAft>
                <a:spcPts val="0"/>
              </a:spcAft>
              <a:defRPr/>
            </a:pPr>
            <a:r>
              <a:rPr lang="ja-JP" altLang="en-US" dirty="0"/>
              <a:t>厚生労働省</a:t>
            </a:r>
            <a:r>
              <a:rPr lang="en-US" altLang="ja-JP" dirty="0"/>
              <a:t>(</a:t>
            </a:r>
            <a:r>
              <a:rPr lang="ja-JP" altLang="en-US" dirty="0"/>
              <a:t>保険局</a:t>
            </a:r>
            <a:r>
              <a:rPr lang="en-US" altLang="ja-JP" dirty="0"/>
              <a:t>)</a:t>
            </a:r>
            <a:endParaRPr lang="ja-JP" altLang="en-US" dirty="0"/>
          </a:p>
        </p:txBody>
      </p:sp>
      <p:sp>
        <p:nvSpPr>
          <p:cNvPr id="9" name="テキスト ボックス 54">
            <a:extLst>
              <a:ext uri="{FF2B5EF4-FFF2-40B4-BE49-F238E27FC236}">
                <a16:creationId xmlns:a16="http://schemas.microsoft.com/office/drawing/2014/main" id="{F89B63C8-D499-AF4D-CED2-044E60360A5E}"/>
              </a:ext>
            </a:extLst>
          </p:cNvPr>
          <p:cNvSpPr txBox="1">
            <a:spLocks noChangeArrowheads="1"/>
          </p:cNvSpPr>
          <p:nvPr/>
        </p:nvSpPr>
        <p:spPr bwMode="auto">
          <a:xfrm>
            <a:off x="763511" y="5571765"/>
            <a:ext cx="10810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100" dirty="0"/>
              <a:t>NDB</a:t>
            </a:r>
            <a:r>
              <a:rPr lang="ja-JP" altLang="en-US" sz="1100" dirty="0"/>
              <a:t>データ</a:t>
            </a:r>
            <a:endParaRPr lang="en-US" altLang="ja-JP" sz="1100" dirty="0"/>
          </a:p>
        </p:txBody>
      </p:sp>
      <p:sp>
        <p:nvSpPr>
          <p:cNvPr id="11" name="右矢印 9">
            <a:extLst>
              <a:ext uri="{FF2B5EF4-FFF2-40B4-BE49-F238E27FC236}">
                <a16:creationId xmlns:a16="http://schemas.microsoft.com/office/drawing/2014/main" id="{4C40B6F2-4EBA-97CE-F248-DA11D0326A8F}"/>
              </a:ext>
            </a:extLst>
          </p:cNvPr>
          <p:cNvSpPr/>
          <p:nvPr/>
        </p:nvSpPr>
        <p:spPr bwMode="auto">
          <a:xfrm>
            <a:off x="740048" y="5696140"/>
            <a:ext cx="1215452"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13" name="テキスト ボックス 54">
            <a:extLst>
              <a:ext uri="{FF2B5EF4-FFF2-40B4-BE49-F238E27FC236}">
                <a16:creationId xmlns:a16="http://schemas.microsoft.com/office/drawing/2014/main" id="{357763B5-27C2-3F20-D03F-96EDE0ADDE67}"/>
              </a:ext>
            </a:extLst>
          </p:cNvPr>
          <p:cNvSpPr txBox="1">
            <a:spLocks noChangeArrowheads="1"/>
          </p:cNvSpPr>
          <p:nvPr/>
        </p:nvSpPr>
        <p:spPr bwMode="auto">
          <a:xfrm>
            <a:off x="5738055" y="4672952"/>
            <a:ext cx="31244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・外付け</a:t>
            </a:r>
            <a:r>
              <a:rPr lang="en-US" altLang="ja-JP" sz="1100" dirty="0"/>
              <a:t>HDD</a:t>
            </a:r>
            <a:r>
              <a:rPr lang="ja-JP" altLang="en-US" sz="1100" dirty="0"/>
              <a:t>、記録媒体は施錠できる棚に保管</a:t>
            </a:r>
            <a:endParaRPr lang="en-US" altLang="ja-JP" sz="1100" dirty="0"/>
          </a:p>
          <a:p>
            <a:pPr eaLnBrk="1" hangingPunct="1">
              <a:spcBef>
                <a:spcPct val="0"/>
              </a:spcBef>
              <a:buFontTx/>
              <a:buNone/>
            </a:pPr>
            <a:r>
              <a:rPr lang="ja-JP" altLang="en-US" sz="1100" dirty="0"/>
              <a:t>・外付け</a:t>
            </a:r>
            <a:r>
              <a:rPr lang="en-US" altLang="ja-JP" sz="1100" dirty="0"/>
              <a:t>HDD</a:t>
            </a:r>
            <a:r>
              <a:rPr lang="ja-JP" altLang="en-US" sz="1100" dirty="0"/>
              <a:t>、記憶媒体利用記録台帳にて管理</a:t>
            </a:r>
            <a:endParaRPr lang="en-US" altLang="ja-JP" sz="1100" dirty="0"/>
          </a:p>
        </p:txBody>
      </p:sp>
    </p:spTree>
    <p:extLst>
      <p:ext uri="{BB962C8B-B14F-4D97-AF65-F5344CB8AC3E}">
        <p14:creationId xmlns:p14="http://schemas.microsoft.com/office/powerpoint/2010/main" val="396634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1544638" y="2918570"/>
            <a:ext cx="7369174" cy="2260731"/>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sp>
        <p:nvSpPr>
          <p:cNvPr id="3078" name="テキスト ボックス 54"/>
          <p:cNvSpPr txBox="1">
            <a:spLocks noChangeArrowheads="1"/>
          </p:cNvSpPr>
          <p:nvPr/>
        </p:nvSpPr>
        <p:spPr bwMode="auto">
          <a:xfrm>
            <a:off x="3431252" y="4381368"/>
            <a:ext cx="9858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33237" tIns="33237" rIns="33237" bIns="66473"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端末</a:t>
            </a:r>
            <a:endParaRPr lang="en-US" altLang="ja-JP" sz="1100" dirty="0">
              <a:latin typeface="Meiryo UI" panose="020B0604030504040204" pitchFamily="50" charset="-128"/>
              <a:ea typeface="Meiryo UI" panose="020B0604030504040204" pitchFamily="50" charset="-128"/>
            </a:endParaRPr>
          </a:p>
        </p:txBody>
      </p:sp>
      <p:sp>
        <p:nvSpPr>
          <p:cNvPr id="3079" name="テキスト ボックス 38"/>
          <p:cNvSpPr txBox="1">
            <a:spLocks noChangeArrowheads="1"/>
          </p:cNvSpPr>
          <p:nvPr/>
        </p:nvSpPr>
        <p:spPr bwMode="auto">
          <a:xfrm>
            <a:off x="1616075" y="2997945"/>
            <a:ext cx="144142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t>●●大学●●室</a:t>
            </a:r>
          </a:p>
        </p:txBody>
      </p:sp>
      <p:sp>
        <p:nvSpPr>
          <p:cNvPr id="3080" name="Lock"/>
          <p:cNvSpPr>
            <a:spLocks noEditPoints="1" noChangeArrowheads="1"/>
          </p:cNvSpPr>
          <p:nvPr/>
        </p:nvSpPr>
        <p:spPr bwMode="auto">
          <a:xfrm flipH="1">
            <a:off x="1341800" y="3715034"/>
            <a:ext cx="360000" cy="360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3089" name="テキスト ボックス 54"/>
          <p:cNvSpPr txBox="1">
            <a:spLocks noChangeArrowheads="1"/>
          </p:cNvSpPr>
          <p:nvPr/>
        </p:nvSpPr>
        <p:spPr bwMode="auto">
          <a:xfrm>
            <a:off x="1243013" y="3669075"/>
            <a:ext cx="188753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t>不在時は施錠</a:t>
            </a:r>
            <a:endParaRPr lang="en-US" altLang="ja-JP" sz="1100" dirty="0"/>
          </a:p>
        </p:txBody>
      </p:sp>
      <p:sp>
        <p:nvSpPr>
          <p:cNvPr id="3093" name="テキスト ボックス 4"/>
          <p:cNvSpPr txBox="1">
            <a:spLocks noChangeArrowheads="1"/>
          </p:cNvSpPr>
          <p:nvPr/>
        </p:nvSpPr>
        <p:spPr bwMode="auto">
          <a:xfrm>
            <a:off x="34925" y="34925"/>
            <a:ext cx="9509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2-1</a:t>
            </a:r>
            <a:endParaRPr lang="ja-JP" altLang="en-US" sz="1800"/>
          </a:p>
        </p:txBody>
      </p:sp>
      <p:sp>
        <p:nvSpPr>
          <p:cNvPr id="6" name="角丸四角形 5"/>
          <p:cNvSpPr/>
          <p:nvPr/>
        </p:nvSpPr>
        <p:spPr>
          <a:xfrm>
            <a:off x="179512" y="560387"/>
            <a:ext cx="8669209" cy="2142283"/>
          </a:xfrm>
          <a:prstGeom prst="roundRect">
            <a:avLst>
              <a:gd name="adj" fmla="val 7731"/>
            </a:avLst>
          </a:prstGeom>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＜想定する利用形態＞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本申出によって厚生労働省保険局より提供を受けた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データは、申出書に記載されている取扱者のみが利用する。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当該データは、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解析環境にのみ保存し、●●大学●●</a:t>
            </a:r>
            <a:r>
              <a:rPr lang="zh-CN" altLang="en-US" sz="1100" dirty="0">
                <a:latin typeface="Meiryo UI" panose="020B0604030504040204" pitchFamily="50" charset="-128"/>
                <a:ea typeface="Meiryo UI" panose="020B0604030504040204" pitchFamily="50" charset="-128"/>
                <a:cs typeface="Meiryo UI" panose="020B0604030504040204" pitchFamily="50" charset="-128"/>
              </a:rPr>
              <a:t>研究室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からのみアクセスする。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利用場所への入退室は、本研究における、●●大学の管理責任者が認めた者のみが可能とし、利用場所は管理責任者が認めた者以外が不在の際は施錠を行うこととする。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取扱者が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データを操作している間は、取扱者以外は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利用端末の画面を閲覧しないよう配慮する。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副生成物および成果物以外はローカル環境にダウンロードせず、ダウンロードの際には厚生労働省の許可を得る。（ダウンロード機能ができるまでは媒体を受領する）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解析環境へのアクセス端末には、専用アプリ（○○）により端末の位置を追跡し、遠隔でデータを消去可能な機能を搭載する。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端末はファイヤーウォールを備えた学内インターネット回線を経由して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に接続するものとする。また、公衆無線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LAN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には接続しない。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台帳管理している外付け</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HDD</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USB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等の記録媒体以外の記録媒体を接続しない。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利用終了後は、遅滞なく</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HIC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の利用終了書を厚生労働省に提出する。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buFont typeface="Wingdings" pitchFamily="2" charset="2"/>
              <a:buChar char="l"/>
              <a:defRPr/>
            </a:pPr>
            <a:endParaRPr lang="ja-JP" altLang="en-US" sz="1400" dirty="0"/>
          </a:p>
        </p:txBody>
      </p:sp>
      <p:sp>
        <p:nvSpPr>
          <p:cNvPr id="30" name="角丸四角形吹き出し 29"/>
          <p:cNvSpPr/>
          <p:nvPr/>
        </p:nvSpPr>
        <p:spPr bwMode="auto">
          <a:xfrm>
            <a:off x="2779713" y="3462853"/>
            <a:ext cx="3005355" cy="1268412"/>
          </a:xfrm>
          <a:prstGeom prst="wedgeRoundRectCallout">
            <a:avLst>
              <a:gd name="adj1" fmla="val 104499"/>
              <a:gd name="adj2" fmla="val -2530"/>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3102" name="Picture 3" descr="C:\Users\nit\AppData\Local\Microsoft\Windows\Temporary Internet Files\Content.IE5\W647YWC8\MC900379769[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81980" y="3771828"/>
            <a:ext cx="66833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17" descr="C:\喜多村ローカル\01-くりっぷあーと\MC900432568.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24032" y="4048935"/>
            <a:ext cx="5762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テキスト ボックス 54"/>
          <p:cNvSpPr txBox="1">
            <a:spLocks noChangeArrowheads="1"/>
          </p:cNvSpPr>
          <p:nvPr/>
        </p:nvSpPr>
        <p:spPr bwMode="auto">
          <a:xfrm>
            <a:off x="5738055" y="4672952"/>
            <a:ext cx="31244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・外付け</a:t>
            </a:r>
            <a:r>
              <a:rPr lang="en-US" altLang="ja-JP" sz="1100" dirty="0"/>
              <a:t>HDD</a:t>
            </a:r>
            <a:r>
              <a:rPr lang="ja-JP" altLang="en-US" sz="1100" dirty="0"/>
              <a:t>、記録媒体は施錠できる棚に保管</a:t>
            </a:r>
            <a:endParaRPr lang="en-US" altLang="ja-JP" sz="1100" dirty="0"/>
          </a:p>
          <a:p>
            <a:pPr eaLnBrk="1" hangingPunct="1">
              <a:spcBef>
                <a:spcPct val="0"/>
              </a:spcBef>
              <a:buFontTx/>
              <a:buNone/>
            </a:pPr>
            <a:r>
              <a:rPr lang="ja-JP" altLang="en-US" sz="1100" dirty="0"/>
              <a:t>・外付け</a:t>
            </a:r>
            <a:r>
              <a:rPr lang="en-US" altLang="ja-JP" sz="1100" dirty="0"/>
              <a:t>HDD</a:t>
            </a:r>
            <a:r>
              <a:rPr lang="ja-JP" altLang="en-US" sz="1100" dirty="0"/>
              <a:t>、記憶媒体利用記録台帳にて管理</a:t>
            </a:r>
            <a:endParaRPr lang="en-US" altLang="ja-JP" sz="1100" dirty="0"/>
          </a:p>
        </p:txBody>
      </p:sp>
      <p:sp>
        <p:nvSpPr>
          <p:cNvPr id="3108" name="テキスト ボックス 44"/>
          <p:cNvSpPr txBox="1">
            <a:spLocks noChangeArrowheads="1"/>
          </p:cNvSpPr>
          <p:nvPr/>
        </p:nvSpPr>
        <p:spPr bwMode="auto">
          <a:xfrm>
            <a:off x="6945887" y="3191129"/>
            <a:ext cx="126350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利用しないときは鍵付きロッカーで端末を保管</a:t>
            </a:r>
            <a:endParaRPr lang="en-US" altLang="ja-JP" sz="1100" dirty="0"/>
          </a:p>
        </p:txBody>
      </p:sp>
      <p:sp>
        <p:nvSpPr>
          <p:cNvPr id="3140" name="テキスト ボックス 100"/>
          <p:cNvSpPr txBox="1">
            <a:spLocks noChangeArrowheads="1"/>
          </p:cNvSpPr>
          <p:nvPr/>
        </p:nvSpPr>
        <p:spPr bwMode="auto">
          <a:xfrm>
            <a:off x="4032263" y="3619006"/>
            <a:ext cx="2209208"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Arial" panose="020B0604020202020204" pitchFamily="34" charset="0"/>
              </a:rPr>
              <a:t>【HIC</a:t>
            </a:r>
            <a:r>
              <a:rPr lang="ja-JP" altLang="en-US" sz="900" dirty="0">
                <a:latin typeface="Arial" panose="020B0604020202020204" pitchFamily="34" charset="0"/>
              </a:rPr>
              <a:t>へのアクセス端末</a:t>
            </a:r>
            <a:r>
              <a:rPr lang="en-US" altLang="ja-JP" sz="900" dirty="0">
                <a:latin typeface="Arial" panose="020B0604020202020204" pitchFamily="34" charset="0"/>
              </a:rPr>
              <a:t>】</a:t>
            </a:r>
          </a:p>
          <a:p>
            <a:pPr eaLnBrk="1" hangingPunct="1">
              <a:spcBef>
                <a:spcPct val="0"/>
              </a:spcBef>
              <a:buFontTx/>
              <a:buNone/>
            </a:pPr>
            <a:r>
              <a:rPr lang="ja-JP" altLang="en-US" sz="800" dirty="0">
                <a:latin typeface="Arial" panose="020B0604020202020204" pitchFamily="34" charset="0"/>
              </a:rPr>
              <a:t>・</a:t>
            </a:r>
            <a:r>
              <a:rPr lang="en-US" altLang="ja-JP" sz="800" dirty="0">
                <a:latin typeface="Arial" panose="020B0604020202020204" pitchFamily="34" charset="0"/>
              </a:rPr>
              <a:t>ID</a:t>
            </a:r>
            <a:r>
              <a:rPr lang="ja-JP" altLang="en-US" sz="800" dirty="0">
                <a:latin typeface="Arial" panose="020B0604020202020204" pitchFamily="34" charset="0"/>
              </a:rPr>
              <a:t>・パスワード設定（</a:t>
            </a:r>
            <a:r>
              <a:rPr lang="ja-JP" altLang="en-US" sz="800" dirty="0"/>
              <a:t>二要素認証を用いる</a:t>
            </a:r>
            <a:r>
              <a:rPr lang="ja-JP" altLang="en-US" sz="800" dirty="0">
                <a:latin typeface="Arial" panose="020B0604020202020204" pitchFamily="34" charset="0"/>
              </a:rPr>
              <a:t>）</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・スクリーンセーバー設定</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・ウイルス対策ソフト導入</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・追跡機能、遠隔データ消去機能搭載</a:t>
            </a:r>
            <a:endParaRPr lang="en-US" altLang="ja-JP" sz="800" dirty="0">
              <a:latin typeface="Arial" panose="020B0604020202020204" pitchFamily="34" charset="0"/>
            </a:endParaRPr>
          </a:p>
          <a:p>
            <a:pPr eaLnBrk="1" hangingPunct="1">
              <a:spcBef>
                <a:spcPct val="0"/>
              </a:spcBef>
              <a:buNone/>
            </a:pPr>
            <a:r>
              <a:rPr lang="ja-JP" altLang="en-US" sz="800" dirty="0">
                <a:latin typeface="Arial" panose="020B0604020202020204" pitchFamily="34" charset="0"/>
              </a:rPr>
              <a:t>・有線</a:t>
            </a:r>
            <a:r>
              <a:rPr lang="en-US" altLang="ja-JP" sz="800" dirty="0">
                <a:latin typeface="Arial" panose="020B0604020202020204" pitchFamily="34" charset="0"/>
              </a:rPr>
              <a:t>/</a:t>
            </a:r>
            <a:r>
              <a:rPr lang="ja-JP" altLang="en-US" sz="800" dirty="0">
                <a:latin typeface="Arial" panose="020B0604020202020204" pitchFamily="34" charset="0"/>
              </a:rPr>
              <a:t>無線での</a:t>
            </a:r>
            <a:r>
              <a:rPr lang="ja-JP" altLang="en-US" sz="800" dirty="0"/>
              <a:t>インターネット接続</a:t>
            </a:r>
            <a:endParaRPr lang="en-US" altLang="ja-JP" sz="800" dirty="0"/>
          </a:p>
          <a:p>
            <a:pPr eaLnBrk="1" hangingPunct="1">
              <a:spcBef>
                <a:spcPct val="0"/>
              </a:spcBef>
              <a:buNone/>
            </a:pPr>
            <a:r>
              <a:rPr lang="ja-JP" altLang="en-US" sz="800" dirty="0"/>
              <a:t>　（</a:t>
            </a:r>
            <a:r>
              <a:rPr lang="ja-JP" altLang="en-US" sz="800" dirty="0">
                <a:latin typeface="Arial" panose="020B0604020202020204" pitchFamily="34" charset="0"/>
              </a:rPr>
              <a:t>学内</a:t>
            </a:r>
            <a:r>
              <a:rPr lang="ja-JP" altLang="en-US" sz="800" dirty="0"/>
              <a:t>ネットワーク経由）</a:t>
            </a:r>
            <a:endParaRPr lang="en-US" altLang="ja-JP" sz="800" dirty="0"/>
          </a:p>
        </p:txBody>
      </p:sp>
      <p:sp>
        <p:nvSpPr>
          <p:cNvPr id="59" name="テキスト ボックス 44">
            <a:extLst>
              <a:ext uri="{FF2B5EF4-FFF2-40B4-BE49-F238E27FC236}">
                <a16:creationId xmlns:a16="http://schemas.microsoft.com/office/drawing/2014/main" id="{37BB9445-8B28-4DBE-A932-C5E050FCC82F}"/>
              </a:ext>
            </a:extLst>
          </p:cNvPr>
          <p:cNvSpPr txBox="1">
            <a:spLocks noChangeArrowheads="1"/>
          </p:cNvSpPr>
          <p:nvPr/>
        </p:nvSpPr>
        <p:spPr bwMode="auto">
          <a:xfrm>
            <a:off x="6147631" y="3469633"/>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t>利用終了時</a:t>
            </a:r>
            <a:endParaRPr lang="en-US" altLang="ja-JP" sz="1100" b="1" dirty="0"/>
          </a:p>
        </p:txBody>
      </p:sp>
      <p:pic>
        <p:nvPicPr>
          <p:cNvPr id="11" name="図 10">
            <a:extLst>
              <a:ext uri="{FF2B5EF4-FFF2-40B4-BE49-F238E27FC236}">
                <a16:creationId xmlns:a16="http://schemas.microsoft.com/office/drawing/2014/main" id="{41ABD00C-2015-E26E-DE36-9399881A116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76026" y="3715997"/>
            <a:ext cx="1304845" cy="772033"/>
          </a:xfrm>
          <a:prstGeom prst="rect">
            <a:avLst/>
          </a:prstGeom>
        </p:spPr>
      </p:pic>
      <p:sp>
        <p:nvSpPr>
          <p:cNvPr id="15" name="雲 14">
            <a:extLst>
              <a:ext uri="{FF2B5EF4-FFF2-40B4-BE49-F238E27FC236}">
                <a16:creationId xmlns:a16="http://schemas.microsoft.com/office/drawing/2014/main" id="{7A927B58-A4FB-55BA-6D8B-187792443FDB}"/>
              </a:ext>
            </a:extLst>
          </p:cNvPr>
          <p:cNvSpPr/>
          <p:nvPr/>
        </p:nvSpPr>
        <p:spPr>
          <a:xfrm>
            <a:off x="1907704" y="5436943"/>
            <a:ext cx="3753502" cy="1070232"/>
          </a:xfrm>
          <a:prstGeom prst="cloud">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HIC</a:t>
            </a:r>
            <a:endParaRPr kumimoji="1" lang="ja-JP" altLang="en-US" dirty="0">
              <a:solidFill>
                <a:sysClr val="windowText" lastClr="000000"/>
              </a:solidFill>
            </a:endParaRPr>
          </a:p>
        </p:txBody>
      </p:sp>
      <p:sp>
        <p:nvSpPr>
          <p:cNvPr id="18" name="矢印: 上カーブ 17">
            <a:extLst>
              <a:ext uri="{FF2B5EF4-FFF2-40B4-BE49-F238E27FC236}">
                <a16:creationId xmlns:a16="http://schemas.microsoft.com/office/drawing/2014/main" id="{53B03556-7F68-D54E-C4B0-D0CEF5CC954D}"/>
              </a:ext>
            </a:extLst>
          </p:cNvPr>
          <p:cNvSpPr/>
          <p:nvPr/>
        </p:nvSpPr>
        <p:spPr>
          <a:xfrm flipH="1">
            <a:off x="3009885" y="4504221"/>
            <a:ext cx="1090269" cy="1175735"/>
          </a:xfrm>
          <a:prstGeom prst="curved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9">
            <a:extLst>
              <a:ext uri="{FF2B5EF4-FFF2-40B4-BE49-F238E27FC236}">
                <a16:creationId xmlns:a16="http://schemas.microsoft.com/office/drawing/2014/main" id="{C7E2A222-07C0-BFA9-703E-8AF887F63A90}"/>
              </a:ext>
            </a:extLst>
          </p:cNvPr>
          <p:cNvSpPr/>
          <p:nvPr/>
        </p:nvSpPr>
        <p:spPr bwMode="auto">
          <a:xfrm>
            <a:off x="5173471" y="5791150"/>
            <a:ext cx="1450561"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 name="テキスト ボックス 81">
            <a:extLst>
              <a:ext uri="{FF2B5EF4-FFF2-40B4-BE49-F238E27FC236}">
                <a16:creationId xmlns:a16="http://schemas.microsoft.com/office/drawing/2014/main" id="{B92BC1CA-4CD5-C1DD-C5BD-13476A7423AD}"/>
              </a:ext>
            </a:extLst>
          </p:cNvPr>
          <p:cNvSpPr txBox="1">
            <a:spLocks noChangeArrowheads="1"/>
          </p:cNvSpPr>
          <p:nvPr/>
        </p:nvSpPr>
        <p:spPr bwMode="auto">
          <a:xfrm>
            <a:off x="1846263" y="-26988"/>
            <a:ext cx="5102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dirty="0">
                <a:solidFill>
                  <a:srgbClr val="FF0000"/>
                </a:solidFill>
                <a:latin typeface="Arial" panose="020B0604020202020204" pitchFamily="34" charset="0"/>
              </a:rPr>
              <a:t>※</a:t>
            </a:r>
            <a:r>
              <a:rPr lang="ja-JP" altLang="en-US" sz="1100" dirty="0">
                <a:solidFill>
                  <a:srgbClr val="FF0000"/>
                </a:solidFill>
                <a:latin typeface="Arial" panose="020B0604020202020204" pitchFamily="34" charset="0"/>
              </a:rPr>
              <a:t>ここでの記載内容は参考例であり、実際の審査での了承を保証するものではない</a:t>
            </a:r>
          </a:p>
        </p:txBody>
      </p:sp>
      <p:sp>
        <p:nvSpPr>
          <p:cNvPr id="3" name="テキスト ボックス 3">
            <a:extLst>
              <a:ext uri="{FF2B5EF4-FFF2-40B4-BE49-F238E27FC236}">
                <a16:creationId xmlns:a16="http://schemas.microsoft.com/office/drawing/2014/main" id="{E5BBD030-DF6D-6681-2D59-2928A1BE9345}"/>
              </a:ext>
            </a:extLst>
          </p:cNvPr>
          <p:cNvSpPr txBox="1">
            <a:spLocks noChangeArrowheads="1"/>
          </p:cNvSpPr>
          <p:nvPr/>
        </p:nvSpPr>
        <p:spPr bwMode="auto">
          <a:xfrm>
            <a:off x="3055938" y="158750"/>
            <a:ext cx="3028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dirty="0"/>
              <a:t>運用フロー図</a:t>
            </a:r>
            <a:r>
              <a:rPr lang="en-US" altLang="ja-JP" sz="2400" dirty="0">
                <a:solidFill>
                  <a:srgbClr val="FF0000"/>
                </a:solidFill>
              </a:rPr>
              <a:t>(</a:t>
            </a:r>
            <a:r>
              <a:rPr lang="ja-JP" altLang="en-US" sz="2400" dirty="0">
                <a:solidFill>
                  <a:srgbClr val="FF0000"/>
                </a:solidFill>
              </a:rPr>
              <a:t>参考例</a:t>
            </a:r>
            <a:r>
              <a:rPr lang="en-US" altLang="ja-JP" sz="2400" dirty="0">
                <a:solidFill>
                  <a:srgbClr val="FF0000"/>
                </a:solidFill>
              </a:rPr>
              <a:t>)</a:t>
            </a:r>
            <a:endParaRPr lang="ja-JP" altLang="en-US" sz="2400" dirty="0">
              <a:solidFill>
                <a:srgbClr val="FF0000"/>
              </a:solidFill>
            </a:endParaRPr>
          </a:p>
        </p:txBody>
      </p:sp>
      <p:sp>
        <p:nvSpPr>
          <p:cNvPr id="4" name="テキスト ボックス 38">
            <a:extLst>
              <a:ext uri="{FF2B5EF4-FFF2-40B4-BE49-F238E27FC236}">
                <a16:creationId xmlns:a16="http://schemas.microsoft.com/office/drawing/2014/main" id="{053AA9CA-07C6-5B10-4314-C9557CF764DA}"/>
              </a:ext>
            </a:extLst>
          </p:cNvPr>
          <p:cNvSpPr txBox="1">
            <a:spLocks noChangeArrowheads="1"/>
          </p:cNvSpPr>
          <p:nvPr/>
        </p:nvSpPr>
        <p:spPr bwMode="auto">
          <a:xfrm>
            <a:off x="7055307" y="56585"/>
            <a:ext cx="1882247" cy="400110"/>
          </a:xfrm>
          <a:prstGeom prst="rect">
            <a:avLst/>
          </a:prstGeom>
          <a:solidFill>
            <a:srgbClr val="FF0000"/>
          </a:solidFill>
          <a:ln w="9525">
            <a:solidFill>
              <a:schemeClr val="tx1"/>
            </a:solidFill>
            <a:prstDash val="dash"/>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dirty="0">
                <a:solidFill>
                  <a:schemeClr val="bg1"/>
                </a:solidFill>
              </a:rPr>
              <a:t>ノートパソコンを利用し、追跡</a:t>
            </a:r>
            <a:endParaRPr lang="en-US" altLang="ja-JP" sz="1000" dirty="0">
              <a:solidFill>
                <a:schemeClr val="bg1"/>
              </a:solidFill>
            </a:endParaRPr>
          </a:p>
          <a:p>
            <a:pPr algn="ctr" eaLnBrk="1" hangingPunct="1">
              <a:spcBef>
                <a:spcPct val="0"/>
              </a:spcBef>
              <a:buFontTx/>
              <a:buNone/>
            </a:pPr>
            <a:r>
              <a:rPr lang="ja-JP" altLang="en-US" sz="1000" dirty="0">
                <a:solidFill>
                  <a:schemeClr val="bg1"/>
                </a:solidFill>
              </a:rPr>
              <a:t>機能等を設けた場合の参考例</a:t>
            </a:r>
          </a:p>
        </p:txBody>
      </p:sp>
      <p:sp>
        <p:nvSpPr>
          <p:cNvPr id="12" name="円柱 11">
            <a:extLst>
              <a:ext uri="{FF2B5EF4-FFF2-40B4-BE49-F238E27FC236}">
                <a16:creationId xmlns:a16="http://schemas.microsoft.com/office/drawing/2014/main" id="{C73D783F-A074-922B-C3B8-ACDE42C66A41}"/>
              </a:ext>
            </a:extLst>
          </p:cNvPr>
          <p:cNvSpPr/>
          <p:nvPr/>
        </p:nvSpPr>
        <p:spPr>
          <a:xfrm>
            <a:off x="2450948" y="5702570"/>
            <a:ext cx="765846" cy="502968"/>
          </a:xfrm>
          <a:prstGeom prst="can">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データセット</a:t>
            </a:r>
          </a:p>
        </p:txBody>
      </p:sp>
      <p:sp>
        <p:nvSpPr>
          <p:cNvPr id="5" name="テキスト ボックス 44">
            <a:extLst>
              <a:ext uri="{FF2B5EF4-FFF2-40B4-BE49-F238E27FC236}">
                <a16:creationId xmlns:a16="http://schemas.microsoft.com/office/drawing/2014/main" id="{BF89ABAC-0883-788D-726E-F5405B761B86}"/>
              </a:ext>
            </a:extLst>
          </p:cNvPr>
          <p:cNvSpPr txBox="1">
            <a:spLocks noChangeArrowheads="1"/>
          </p:cNvSpPr>
          <p:nvPr/>
        </p:nvSpPr>
        <p:spPr bwMode="auto">
          <a:xfrm>
            <a:off x="7818413" y="3826427"/>
            <a:ext cx="123149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利用しないときは盗難防止用チェーンで利用場所に固定</a:t>
            </a:r>
            <a:endParaRPr lang="en-US" altLang="ja-JP" sz="1100" dirty="0"/>
          </a:p>
        </p:txBody>
      </p:sp>
      <p:sp>
        <p:nvSpPr>
          <p:cNvPr id="8" name="テキスト ボックス 44">
            <a:extLst>
              <a:ext uri="{FF2B5EF4-FFF2-40B4-BE49-F238E27FC236}">
                <a16:creationId xmlns:a16="http://schemas.microsoft.com/office/drawing/2014/main" id="{AD2DB18B-7A5A-527E-DC72-6487128EAD4F}"/>
              </a:ext>
            </a:extLst>
          </p:cNvPr>
          <p:cNvSpPr txBox="1">
            <a:spLocks noChangeArrowheads="1"/>
          </p:cNvSpPr>
          <p:nvPr/>
        </p:nvSpPr>
        <p:spPr bwMode="auto">
          <a:xfrm>
            <a:off x="7867227" y="3616626"/>
            <a:ext cx="58221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t>または</a:t>
            </a:r>
            <a:endParaRPr lang="en-US" altLang="ja-JP" sz="1100" b="1" dirty="0"/>
          </a:p>
        </p:txBody>
      </p:sp>
      <p:sp>
        <p:nvSpPr>
          <p:cNvPr id="9" name="テキスト ボックス 49">
            <a:extLst>
              <a:ext uri="{FF2B5EF4-FFF2-40B4-BE49-F238E27FC236}">
                <a16:creationId xmlns:a16="http://schemas.microsoft.com/office/drawing/2014/main" id="{1B26EA7E-AED5-D92F-7FDE-DD4471B7CA3F}"/>
              </a:ext>
            </a:extLst>
          </p:cNvPr>
          <p:cNvSpPr txBox="1">
            <a:spLocks noChangeArrowheads="1"/>
          </p:cNvSpPr>
          <p:nvPr/>
        </p:nvSpPr>
        <p:spPr bwMode="auto">
          <a:xfrm>
            <a:off x="6695752" y="5718688"/>
            <a:ext cx="238616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t>副生成物と、厚生労働省の許可を得た成果物のみ取り出し</a:t>
            </a:r>
            <a:endParaRPr lang="en-US" altLang="ja-JP" sz="1100" dirty="0"/>
          </a:p>
          <a:p>
            <a:pPr eaLnBrk="1" hangingPunct="1">
              <a:spcBef>
                <a:spcPct val="0"/>
              </a:spcBef>
              <a:buFontTx/>
              <a:buNone/>
            </a:pPr>
            <a:r>
              <a:rPr lang="ja-JP" altLang="en-US" sz="1100" dirty="0"/>
              <a:t>（個票を含むデータは持ち出さない）</a:t>
            </a:r>
            <a:endParaRPr lang="en-US" altLang="ja-JP" sz="1100" dirty="0"/>
          </a:p>
        </p:txBody>
      </p:sp>
      <p:sp>
        <p:nvSpPr>
          <p:cNvPr id="10" name="正方形/長方形 9">
            <a:extLst>
              <a:ext uri="{FF2B5EF4-FFF2-40B4-BE49-F238E27FC236}">
                <a16:creationId xmlns:a16="http://schemas.microsoft.com/office/drawing/2014/main" id="{FABA256D-741E-76DE-ABD8-34DE9E7D5B70}"/>
              </a:ext>
            </a:extLst>
          </p:cNvPr>
          <p:cNvSpPr/>
          <p:nvPr/>
        </p:nvSpPr>
        <p:spPr>
          <a:xfrm>
            <a:off x="182036" y="3151833"/>
            <a:ext cx="431800" cy="3584363"/>
          </a:xfrm>
          <a:prstGeom prst="rect">
            <a:avLst/>
          </a:prstGeom>
        </p:spPr>
        <p:style>
          <a:lnRef idx="2">
            <a:schemeClr val="dk1"/>
          </a:lnRef>
          <a:fillRef idx="1">
            <a:schemeClr val="lt1"/>
          </a:fillRef>
          <a:effectRef idx="0">
            <a:schemeClr val="dk1"/>
          </a:effectRef>
          <a:fontRef idx="minor">
            <a:schemeClr val="dk1"/>
          </a:fontRef>
        </p:style>
        <p:txBody>
          <a:bodyPr vert="eaVert" anchor="ctr"/>
          <a:lstStyle/>
          <a:p>
            <a:pPr algn="ctr" eaLnBrk="1" fontAlgn="auto" hangingPunct="1">
              <a:spcBef>
                <a:spcPts val="0"/>
              </a:spcBef>
              <a:spcAft>
                <a:spcPts val="0"/>
              </a:spcAft>
              <a:defRPr/>
            </a:pPr>
            <a:r>
              <a:rPr lang="ja-JP" altLang="en-US" dirty="0"/>
              <a:t>厚生労働省</a:t>
            </a:r>
            <a:r>
              <a:rPr lang="en-US" altLang="ja-JP" dirty="0"/>
              <a:t>(</a:t>
            </a:r>
            <a:r>
              <a:rPr lang="ja-JP" altLang="en-US" dirty="0"/>
              <a:t>保険局</a:t>
            </a:r>
            <a:r>
              <a:rPr lang="en-US" altLang="ja-JP" dirty="0"/>
              <a:t>)</a:t>
            </a:r>
            <a:endParaRPr lang="ja-JP" altLang="en-US" dirty="0"/>
          </a:p>
        </p:txBody>
      </p:sp>
      <p:sp>
        <p:nvSpPr>
          <p:cNvPr id="13" name="テキスト ボックス 54">
            <a:extLst>
              <a:ext uri="{FF2B5EF4-FFF2-40B4-BE49-F238E27FC236}">
                <a16:creationId xmlns:a16="http://schemas.microsoft.com/office/drawing/2014/main" id="{CEF559FA-C493-79C4-B748-1DD47FE927A3}"/>
              </a:ext>
            </a:extLst>
          </p:cNvPr>
          <p:cNvSpPr txBox="1">
            <a:spLocks noChangeArrowheads="1"/>
          </p:cNvSpPr>
          <p:nvPr/>
        </p:nvSpPr>
        <p:spPr bwMode="auto">
          <a:xfrm>
            <a:off x="763511" y="5571765"/>
            <a:ext cx="10810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100" dirty="0"/>
              <a:t>NDB</a:t>
            </a:r>
            <a:r>
              <a:rPr lang="ja-JP" altLang="en-US" sz="1100" dirty="0"/>
              <a:t>データ</a:t>
            </a:r>
            <a:endParaRPr lang="en-US" altLang="ja-JP" sz="1100" dirty="0"/>
          </a:p>
        </p:txBody>
      </p:sp>
      <p:sp>
        <p:nvSpPr>
          <p:cNvPr id="16" name="右矢印 9">
            <a:extLst>
              <a:ext uri="{FF2B5EF4-FFF2-40B4-BE49-F238E27FC236}">
                <a16:creationId xmlns:a16="http://schemas.microsoft.com/office/drawing/2014/main" id="{53CB56B2-6B57-CA79-CA89-D6B5B6BFBDC3}"/>
              </a:ext>
            </a:extLst>
          </p:cNvPr>
          <p:cNvSpPr/>
          <p:nvPr/>
        </p:nvSpPr>
        <p:spPr bwMode="auto">
          <a:xfrm>
            <a:off x="740048" y="5696140"/>
            <a:ext cx="1215452"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10755421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1297</Words>
  <Application>Microsoft Office PowerPoint</Application>
  <PresentationFormat>画面に合わせる (4:3)</PresentationFormat>
  <Paragraphs>109</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2021-03-31T13:53:53Z</dcterms:created>
  <dcterms:modified xsi:type="dcterms:W3CDTF">2023-10-30T05:55:39Z</dcterms:modified>
</cp:coreProperties>
</file>