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6858000" cy="9906000" type="A4"/>
  <p:notesSz cx="6807200" cy="9939338"/>
  <p:defaultTextStyle>
    <a:defPPr rtl="0">
      <a:defRPr lang="pt-BR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1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6" name="作成者" initials="A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6699"/>
    <a:srgbClr val="FF00FF"/>
    <a:srgbClr val="103185"/>
    <a:srgbClr val="FDF3B9"/>
    <a:srgbClr val="FEDFE1"/>
    <a:srgbClr val="C9E7E7"/>
    <a:srgbClr val="FFFFCC"/>
    <a:srgbClr val="8064A2"/>
    <a:srgbClr val="FFE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36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84" y="108"/>
      </p:cViewPr>
      <p:guideLst>
        <p:guide orient="horz" pos="561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DF4B830-BF77-4B48-A560-CB59709B7208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/>
              <a:t>マスター テキストの書式設定</a:t>
            </a:r>
          </a:p>
          <a:p>
            <a:pPr lvl="1" rtl="0"/>
            <a:r>
              <a:rPr lang="pt-br"/>
              <a:t>第 2 レベル</a:t>
            </a:r>
          </a:p>
          <a:p>
            <a:pPr lvl="2" rtl="0"/>
            <a:r>
              <a:rPr lang="pt-br"/>
              <a:t>第 3 レベル</a:t>
            </a:r>
          </a:p>
          <a:p>
            <a:pPr lvl="3" rtl="0"/>
            <a:r>
              <a:rPr lang="pt-br"/>
              <a:t>第 4 レベル</a:t>
            </a:r>
          </a:p>
          <a:p>
            <a:pPr lvl="4" rtl="0"/>
            <a:r>
              <a:rPr lang="pt-br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7C9D7EC-84D7-42B6-AF3F-807B57627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102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 rtlCol="0"/>
          <a:lstStyle/>
          <a:p>
            <a:pPr rtl="0"/>
            <a:r>
              <a:rPr lang="pt-br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pt-br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pt-br"/>
              <a:t>マスター テキストの書式設定</a:t>
            </a:r>
          </a:p>
          <a:p>
            <a:pPr lvl="1" rtl="0"/>
            <a:r>
              <a:rPr lang="pt-br"/>
              <a:t>第 2 レベル</a:t>
            </a:r>
          </a:p>
          <a:p>
            <a:pPr lvl="2" rtl="0"/>
            <a:r>
              <a:rPr lang="pt-br"/>
              <a:t>第 3 レベル</a:t>
            </a:r>
          </a:p>
          <a:p>
            <a:pPr lvl="3" rtl="0"/>
            <a:r>
              <a:rPr lang="pt-br"/>
              <a:t>第 4 レベル</a:t>
            </a:r>
          </a:p>
          <a:p>
            <a:pPr lvl="4" rtl="0"/>
            <a:r>
              <a:rPr lang="pt-br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 rtlCol="0"/>
          <a:lstStyle/>
          <a:p>
            <a:pPr rtl="0"/>
            <a:r>
              <a:rPr lang="pt-br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 rtlCol="0"/>
          <a:lstStyle/>
          <a:p>
            <a:pPr lvl="0" rtl="0"/>
            <a:r>
              <a:rPr lang="pt-br"/>
              <a:t>マスター テキストの書式設定</a:t>
            </a:r>
          </a:p>
          <a:p>
            <a:pPr lvl="1" rtl="0"/>
            <a:r>
              <a:rPr lang="pt-br"/>
              <a:t>第 2 レベル</a:t>
            </a:r>
          </a:p>
          <a:p>
            <a:pPr lvl="2" rtl="0"/>
            <a:r>
              <a:rPr lang="pt-br"/>
              <a:t>第 3 レベル</a:t>
            </a:r>
          </a:p>
          <a:p>
            <a:pPr lvl="3" rtl="0"/>
            <a:r>
              <a:rPr lang="pt-br"/>
              <a:t>第 4 レベル</a:t>
            </a:r>
          </a:p>
          <a:p>
            <a:pPr lvl="4" rtl="0"/>
            <a:r>
              <a:rPr lang="pt-br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t-br"/>
              <a:t>マスター テキストの書式設定</a:t>
            </a:r>
          </a:p>
          <a:p>
            <a:pPr lvl="1" rtl="0"/>
            <a:r>
              <a:rPr lang="pt-br"/>
              <a:t>第 2 レベル</a:t>
            </a:r>
          </a:p>
          <a:p>
            <a:pPr lvl="2" rtl="0"/>
            <a:r>
              <a:rPr lang="pt-br"/>
              <a:t>第 3 レベル</a:t>
            </a:r>
          </a:p>
          <a:p>
            <a:pPr lvl="3" rtl="0"/>
            <a:r>
              <a:rPr lang="pt-br"/>
              <a:t>第 4 レベル</a:t>
            </a:r>
          </a:p>
          <a:p>
            <a:pPr lvl="4" rtl="0"/>
            <a:r>
              <a:rPr lang="pt-br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rtlCol="0" anchor="t"/>
          <a:lstStyle>
            <a:lvl1pPr algn="l">
              <a:defRPr sz="5778" b="1" cap="all"/>
            </a:lvl1pPr>
          </a:lstStyle>
          <a:p>
            <a:pPr rtl="0"/>
            <a:r>
              <a:rPr lang="pt-br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rtlCol="0" anchor="b"/>
          <a:lstStyle>
            <a:lvl1pPr marL="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 rtlCol="0"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 rtl="0"/>
            <a:r>
              <a:rPr lang="pt-br"/>
              <a:t>マスター テキストの書式設定</a:t>
            </a:r>
          </a:p>
          <a:p>
            <a:pPr lvl="1" rtl="0"/>
            <a:r>
              <a:rPr lang="pt-br"/>
              <a:t>第 2 レベル</a:t>
            </a:r>
          </a:p>
          <a:p>
            <a:pPr lvl="2" rtl="0"/>
            <a:r>
              <a:rPr lang="pt-br"/>
              <a:t>第 3 レベル</a:t>
            </a:r>
          </a:p>
          <a:p>
            <a:pPr lvl="3" rtl="0"/>
            <a:r>
              <a:rPr lang="pt-br"/>
              <a:t>第 4 レベル</a:t>
            </a:r>
          </a:p>
          <a:p>
            <a:pPr lvl="4" rtl="0"/>
            <a:r>
              <a:rPr lang="pt-br"/>
              <a:t>第 5 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 rtlCol="0"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 rtl="0"/>
            <a:r>
              <a:rPr lang="pt-br"/>
              <a:t>マスター テキストの書式設定</a:t>
            </a:r>
          </a:p>
          <a:p>
            <a:pPr lvl="1" rtl="0"/>
            <a:r>
              <a:rPr lang="pt-br"/>
              <a:t>第 2 レベル</a:t>
            </a:r>
          </a:p>
          <a:p>
            <a:pPr lvl="2" rtl="0"/>
            <a:r>
              <a:rPr lang="pt-br"/>
              <a:t>第 3 レベル</a:t>
            </a:r>
          </a:p>
          <a:p>
            <a:pPr lvl="3" rtl="0"/>
            <a:r>
              <a:rPr lang="pt-br"/>
              <a:t>第 4 レベル</a:t>
            </a:r>
          </a:p>
          <a:p>
            <a:pPr lvl="4" rtl="0"/>
            <a:r>
              <a:rPr lang="pt-br"/>
              <a:t>第 5 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t-br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rtlCol="0"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 rtl="0"/>
            <a:r>
              <a:rPr lang="pt-br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 rtlCol="0"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 rtl="0"/>
            <a:r>
              <a:rPr lang="pt-br"/>
              <a:t>マスター テキストの書式設定</a:t>
            </a:r>
          </a:p>
          <a:p>
            <a:pPr lvl="1" rtl="0"/>
            <a:r>
              <a:rPr lang="pt-br"/>
              <a:t>第 2 レベル</a:t>
            </a:r>
          </a:p>
          <a:p>
            <a:pPr lvl="2" rtl="0"/>
            <a:r>
              <a:rPr lang="pt-br"/>
              <a:t>第 3 レベル</a:t>
            </a:r>
          </a:p>
          <a:p>
            <a:pPr lvl="3" rtl="0"/>
            <a:r>
              <a:rPr lang="pt-br"/>
              <a:t>第 4 レベル</a:t>
            </a:r>
          </a:p>
          <a:p>
            <a:pPr lvl="4" rtl="0"/>
            <a:r>
              <a:rPr lang="pt-br"/>
              <a:t>第 5 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rtlCol="0"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 rtl="0"/>
            <a:r>
              <a:rPr lang="pt-br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 rtlCol="0"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 rtl="0"/>
            <a:r>
              <a:rPr lang="pt-br"/>
              <a:t>マスター テキストの書式設定</a:t>
            </a:r>
          </a:p>
          <a:p>
            <a:pPr lvl="1" rtl="0"/>
            <a:r>
              <a:rPr lang="pt-br"/>
              <a:t>第 2 レベル</a:t>
            </a:r>
          </a:p>
          <a:p>
            <a:pPr lvl="2" rtl="0"/>
            <a:r>
              <a:rPr lang="pt-br"/>
              <a:t>第 3 レベル</a:t>
            </a:r>
          </a:p>
          <a:p>
            <a:pPr lvl="3" rtl="0"/>
            <a:r>
              <a:rPr lang="pt-br"/>
              <a:t>第 4 レベル</a:t>
            </a:r>
          </a:p>
          <a:p>
            <a:pPr lvl="4" rtl="0"/>
            <a:r>
              <a:rPr lang="pt-br"/>
              <a:t>第 5 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rtlCol="0" anchor="b"/>
          <a:lstStyle>
            <a:lvl1pPr algn="l">
              <a:defRPr sz="2889" b="1"/>
            </a:lvl1pPr>
          </a:lstStyle>
          <a:p>
            <a:pPr rtl="0"/>
            <a:r>
              <a:rPr lang="pt-br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 rtlCol="0"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 rtl="0"/>
            <a:r>
              <a:rPr lang="pt-br"/>
              <a:t>マスター テキストの書式設定</a:t>
            </a:r>
          </a:p>
          <a:p>
            <a:pPr lvl="1" rtl="0"/>
            <a:r>
              <a:rPr lang="pt-br"/>
              <a:t>第 2 レベル</a:t>
            </a:r>
          </a:p>
          <a:p>
            <a:pPr lvl="2" rtl="0"/>
            <a:r>
              <a:rPr lang="pt-br"/>
              <a:t>第 3 レベル</a:t>
            </a:r>
          </a:p>
          <a:p>
            <a:pPr lvl="3" rtl="0"/>
            <a:r>
              <a:rPr lang="pt-br"/>
              <a:t>第 4 レベル</a:t>
            </a:r>
          </a:p>
          <a:p>
            <a:pPr lvl="4" rtl="0"/>
            <a:r>
              <a:rPr lang="pt-br"/>
              <a:t>第 5 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 rtlCol="0"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 rtl="0"/>
            <a:r>
              <a:rPr lang="pt-br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rtlCol="0" anchor="b"/>
          <a:lstStyle>
            <a:lvl1pPr algn="l">
              <a:defRPr sz="2889" b="1"/>
            </a:lvl1pPr>
          </a:lstStyle>
          <a:p>
            <a:pPr rtl="0"/>
            <a:r>
              <a:rPr lang="pt-br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pPr rtl="0"/>
            <a:r>
              <a:rPr lang="pt-br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 rtlCol="0"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 rtl="0"/>
            <a:r>
              <a:rPr lang="pt-br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t-br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br"/>
              <a:t>マスター テキストの書式設定</a:t>
            </a:r>
          </a:p>
          <a:p>
            <a:pPr lvl="1" rtl="0"/>
            <a:r>
              <a:rPr lang="pt-br"/>
              <a:t>第 2 レベル</a:t>
            </a:r>
          </a:p>
          <a:p>
            <a:pPr lvl="2" rtl="0"/>
            <a:r>
              <a:rPr lang="pt-br"/>
              <a:t>第 3 レベル</a:t>
            </a:r>
          </a:p>
          <a:p>
            <a:pPr lvl="3" rtl="0"/>
            <a:r>
              <a:rPr lang="pt-br"/>
              <a:t>第 4 レベル</a:t>
            </a:r>
          </a:p>
          <a:p>
            <a:pPr lvl="4" rtl="0"/>
            <a:r>
              <a:rPr lang="pt-br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20759" rtl="0" eaLnBrk="1" latinLnBrk="0" hangingPunct="1"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itchFamily="34" charset="0"/>
        <a:buChar char="»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3.png"/><Relationship Id="rId7" Type="http://schemas.openxmlformats.org/officeDocument/2006/relationships/hyperlink" Target="https://www.mhlw.go.jp/stf/seisakunitsuite/bunya/koyou_roudou/koyou/hellowork.html" TargetMode="External"/><Relationship Id="rId12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mhlw.go.jp/content/000936284.pdf" TargetMode="External"/><Relationship Id="rId11" Type="http://schemas.openxmlformats.org/officeDocument/2006/relationships/image" Target="../media/image7.png"/><Relationship Id="rId5" Type="http://schemas.openxmlformats.org/officeDocument/2006/relationships/hyperlink" Target="https://www.fsa.go.jp/soudan/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s://www.shiho-shoshi.or.jp/activity/consultation/center_list/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9495760"/>
            <a:ext cx="6858000" cy="402966"/>
          </a:xfrm>
          <a:prstGeom prst="rect">
            <a:avLst/>
          </a:prstGeom>
          <a:solidFill>
            <a:srgbClr val="103185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tIns="72000" bIns="36000" rtlCol="0" anchor="ctr" anchorCtr="0">
            <a:noAutofit/>
          </a:bodyPr>
          <a:lstStyle/>
          <a:p>
            <a:pPr algn="ctr" rtl="0"/>
            <a:r>
              <a:rPr lang="pt-br" sz="1050" b="1" dirty="0">
                <a:ln w="0"/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Pessoas que precisam realizar o pagamento e tem dificuldades em fazê-lo, </a:t>
            </a:r>
          </a:p>
          <a:p>
            <a:pPr algn="ctr" rtl="0"/>
            <a:r>
              <a:rPr lang="pt-br" sz="1050" b="1" dirty="0">
                <a:ln w="0"/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vide as informações sobre as instituições relacionadas no verso</a:t>
            </a:r>
            <a:endParaRPr kumimoji="1" lang="en-US" altLang="ja-JP" sz="1050" b="1" dirty="0">
              <a:ln w="0"/>
              <a:solidFill>
                <a:srgbClr val="FF0000"/>
              </a:solidFill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69000" y="1559813"/>
            <a:ext cx="6120000" cy="3253950"/>
          </a:xfrm>
          <a:prstGeom prst="rect">
            <a:avLst/>
          </a:prstGeom>
          <a:noFill/>
          <a:ln w="19050">
            <a:solidFill>
              <a:srgbClr val="103185"/>
            </a:solidFill>
          </a:ln>
        </p:spPr>
        <p:txBody>
          <a:bodyPr wrap="square" lIns="144000" tIns="144000" rtlCol="0">
            <a:spAutoFit/>
          </a:bodyPr>
          <a:lstStyle/>
          <a:p>
            <a:pPr marL="177800" indent="-177800" rtl="0">
              <a:lnSpc>
                <a:spcPts val="900"/>
              </a:lnSpc>
              <a:buFont typeface="Wingdings" panose="05000000000000000000" pitchFamily="2" charset="2"/>
              <a:buChar char="n"/>
            </a:pP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A isenção do pagamento será definida para cada tipo de fundo.</a:t>
            </a:r>
            <a:r>
              <a:rPr kumimoji="1" lang="en-US" altLang="ja-JP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/>
            </a:r>
            <a:br>
              <a:rPr kumimoji="1" lang="en-US" altLang="ja-JP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Será definida separadamente para os seguintes tipos: ① fundo emergencial de valor baixo; ② primeiro empréstimo do fundo de apoio geral; ③ extensão do empréstimo do fundo de apoio geral; e ④ novo empréstimo do fundo de apoio geral.</a:t>
            </a:r>
            <a:endParaRPr kumimoji="1" lang="en-US" altLang="ja-JP" sz="9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marL="177800" indent="-177800" rtl="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A </a:t>
            </a:r>
            <a:r>
              <a:rPr lang="pt-br" sz="1300" b="1" dirty="0">
                <a:solidFill>
                  <a:srgbClr val="0070C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isenção do pagamento</a:t>
            </a: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 será aplicada se o </a:t>
            </a:r>
            <a:r>
              <a:rPr lang="pt-br" sz="900" b="1" dirty="0">
                <a:solidFill>
                  <a:srgbClr val="0070C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tomador do empréstimo e o chefe da família forem</a:t>
            </a: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 </a:t>
            </a:r>
            <a:r>
              <a:rPr lang="pt-br" sz="1300" b="1" dirty="0">
                <a:solidFill>
                  <a:srgbClr val="0070C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isentos do imposto residencial</a:t>
            </a: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 (tanto da taxa per capita (</a:t>
            </a:r>
            <a:r>
              <a:rPr lang="pt-br" sz="900" dirty="0" err="1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kintowari</a:t>
            </a: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) quanto da taxa proporcional ao rendimento (</a:t>
            </a:r>
            <a:r>
              <a:rPr lang="pt-br" sz="900" dirty="0" err="1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shotokuwari</a:t>
            </a: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)). Não será levado em consideração se os demais membros da família são isentos ou não do imposto (* Os valores já pagos no momento da decisão da isenção não são elegíveis à isenção).</a:t>
            </a:r>
            <a:endParaRPr kumimoji="1" lang="en-US" altLang="ja-JP" sz="9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marL="177800" indent="-177800" rtl="0">
              <a:lnSpc>
                <a:spcPts val="900"/>
              </a:lnSpc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Os requisitos da isenção etc. variam conforme o tipo do fundo. (Consulte a tabela abaixo)</a:t>
            </a:r>
            <a:endParaRPr kumimoji="1" lang="en-US" altLang="ja-JP" sz="9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marL="177800" indent="-177800">
              <a:lnSpc>
                <a:spcPts val="900"/>
              </a:lnSpc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Além do mencionado acima,</a:t>
            </a:r>
            <a:r>
              <a:rPr lang="ja" sz="900" b="1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 caso o tomador de empréstimo e o chefe da família se tornem isentos do imposto residencial desde o ano fiscal da decisão, a dívida restante será isenta do pagamento. </a:t>
            </a:r>
            <a:r>
              <a:rPr lang="ja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Ainda, caso ocorram situações que dificultem o pagamento como</a:t>
            </a:r>
            <a:r>
              <a:rPr lang="ja" sz="900" b="1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 falecimento, declaração de desaparecimento, </a:t>
            </a:r>
            <a:r>
              <a:rPr lang="pt-BR" altLang="ja-JP" sz="900" b="1" dirty="0">
                <a:latin typeface="Arial" panose="020B0604020202020204" pitchFamily="34" charset="0"/>
                <a:ea typeface="メイリオ" panose="020B0604030504040204" pitchFamily="50" charset="-128"/>
              </a:rPr>
              <a:t>recebimento de benefícios da previdência social, emissão da Caderneta de Bem-Estar e Saúde de Pessoa Portadoras de Distúrbios Psiquiátricos (nível 1) ou Carteira para Pessoas Portadoras de Deficiência Física (nível 1 ou 2), </a:t>
            </a:r>
            <a:r>
              <a:rPr lang="ja" sz="900" b="1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fal</a:t>
            </a:r>
            <a:r>
              <a:rPr lang="ja" sz="900" b="1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ência pessoal etc. do tomador de empréstimo durante o pagamento, o valor total ou parcial poderá ser isento.</a:t>
            </a:r>
            <a:endParaRPr lang="en-US" altLang="ja-JP" sz="900" b="1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marL="177800" indent="-177800" rtl="0">
              <a:lnSpc>
                <a:spcPts val="900"/>
              </a:lnSpc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pt-br" sz="1300" b="1" dirty="0">
                <a:solidFill>
                  <a:srgbClr val="0070C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É necessário solicitar</a:t>
            </a:r>
            <a:r>
              <a:rPr lang="pt-br" sz="900" b="1" dirty="0">
                <a:solidFill>
                  <a:srgbClr val="0070C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 a isenção do pagamento </a:t>
            </a: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(* Pessoas elegíveis não são isentas automaticamente). Verifique a notificação do Conselho de Bem-Estar Social e faça a solicitação dentro do prazo.</a:t>
            </a:r>
            <a:endParaRPr lang="en-US" altLang="ja-JP" sz="9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marL="177800" indent="-177800" rtl="0">
              <a:lnSpc>
                <a:spcPts val="900"/>
              </a:lnSpc>
            </a:pP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　  </a:t>
            </a:r>
            <a:r>
              <a:rPr lang="pt-br" sz="900" b="1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Caso seu endereço seja diferente daquele de quando realizou a solicitação</a:t>
            </a: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 por ter se mudado etc., </a:t>
            </a:r>
            <a:r>
              <a:rPr lang="ja" sz="900" b="1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entre em contato com o Conselho de Bem-Estar Social onde você efetuou os procedimentos de solicitação para receber o empréstimo.</a:t>
            </a:r>
            <a:endParaRPr lang="en-US" altLang="ja-JP" sz="900" b="1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105400" y="113244"/>
            <a:ext cx="19753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pt-br" altLang="ja-JP" sz="12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Agosto</a:t>
            </a:r>
            <a:r>
              <a:rPr lang="pt-br" sz="12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 de 2022 (atual)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26" y="34855"/>
            <a:ext cx="2068722" cy="303014"/>
          </a:xfrm>
          <a:prstGeom prst="rect">
            <a:avLst/>
          </a:prstGeom>
        </p:spPr>
      </p:pic>
      <p:sp>
        <p:nvSpPr>
          <p:cNvPr id="23" name="テキスト ボックス 22"/>
          <p:cNvSpPr txBox="1"/>
          <p:nvPr/>
        </p:nvSpPr>
        <p:spPr>
          <a:xfrm>
            <a:off x="178357" y="8854163"/>
            <a:ext cx="6427854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ts val="800"/>
              </a:lnSpc>
            </a:pPr>
            <a:r>
              <a:rPr lang="pt-br" altLang="ja-JP" sz="7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*1 Para solicitações do fundo emergencial de valor baixo, empréstimo especial do fundo de apoio geral (primeiro empréstimo) a partir de abril de 2022, a decisão de isenção do pagamento será determinada com base na isenção do imposto residencial do ano fiscal de 2023, sendo que o período de carência será até dezembro de 2023.</a:t>
            </a:r>
            <a:endParaRPr lang="en-US" altLang="ja-JP" sz="7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>
              <a:lnSpc>
                <a:spcPts val="800"/>
              </a:lnSpc>
              <a:spcBef>
                <a:spcPts val="300"/>
              </a:spcBef>
            </a:pPr>
            <a:r>
              <a:rPr lang="pt-br" sz="7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*2 Mesmo que você seja isento do pagamento, os órgãos de consulta e apoio para a independência e outros </a:t>
            </a:r>
            <a:r>
              <a:rPr lang="pt-BR" altLang="ja-JP" sz="700" dirty="0">
                <a:latin typeface="Arial" panose="020B0604020202020204" pitchFamily="34" charset="0"/>
                <a:ea typeface="メイリオ" panose="020B0604030504040204" pitchFamily="50" charset="-128"/>
              </a:rPr>
              <a:t>continuarão a prestar assistência</a:t>
            </a:r>
            <a:r>
              <a:rPr lang="pt-BR" altLang="ja-JP" sz="700" dirty="0" smtClean="0">
                <a:latin typeface="Arial" panose="020B0604020202020204" pitchFamily="34" charset="0"/>
                <a:ea typeface="メイリオ" panose="020B0604030504040204" pitchFamily="50" charset="-128"/>
              </a:rPr>
              <a:t>.</a:t>
            </a:r>
          </a:p>
          <a:p>
            <a:pPr>
              <a:lnSpc>
                <a:spcPts val="800"/>
              </a:lnSpc>
              <a:spcBef>
                <a:spcPts val="300"/>
              </a:spcBef>
            </a:pPr>
            <a:r>
              <a:rPr lang="pt-br" altLang="ja-JP" sz="700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*</a:t>
            </a:r>
            <a:r>
              <a:rPr lang="pt-br" altLang="ja-JP" sz="7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3 Isto não se aplica, caso o tomador do empréstimo tenha estipulado por vontade própria um curto período de carência.</a:t>
            </a:r>
            <a:endParaRPr lang="en-US" altLang="ja-JP" sz="7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rtl="0">
              <a:lnSpc>
                <a:spcPts val="800"/>
              </a:lnSpc>
              <a:spcBef>
                <a:spcPts val="300"/>
              </a:spcBef>
            </a:pPr>
            <a:endParaRPr lang="pt-BR" sz="700" dirty="0">
              <a:highlight>
                <a:srgbClr val="FFFF00"/>
              </a:highlight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30" name="正方形/長方形 29"/>
          <p:cNvSpPr>
            <a:spLocks noChangeArrowheads="1"/>
          </p:cNvSpPr>
          <p:nvPr/>
        </p:nvSpPr>
        <p:spPr bwMode="auto">
          <a:xfrm>
            <a:off x="0" y="418741"/>
            <a:ext cx="6858000" cy="792507"/>
          </a:xfrm>
          <a:prstGeom prst="rect">
            <a:avLst/>
          </a:prstGeom>
          <a:solidFill>
            <a:srgbClr val="103185"/>
          </a:solidFill>
          <a:ln>
            <a:noFill/>
          </a:ln>
        </p:spPr>
        <p:txBody>
          <a:bodyPr rot="0" vert="horz" wrap="square" lIns="72000" tIns="102857" rIns="72000" bIns="34286" rtlCol="0" anchor="t" anchorCtr="0" upright="1">
            <a:spAutoFit/>
          </a:bodyPr>
          <a:lstStyle/>
          <a:p>
            <a:pPr algn="ctr" rtl="0">
              <a:lnSpc>
                <a:spcPts val="1400"/>
              </a:lnSpc>
              <a:spcBef>
                <a:spcPts val="600"/>
              </a:spcBef>
            </a:pPr>
            <a:r>
              <a:rPr lang="pt-br" sz="1400" b="1" dirty="0">
                <a:ln w="0"/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Sobre a isenção do pagamento do </a:t>
            </a:r>
          </a:p>
          <a:p>
            <a:pPr algn="ctr" rtl="0">
              <a:lnSpc>
                <a:spcPts val="1400"/>
              </a:lnSpc>
              <a:spcBef>
                <a:spcPts val="600"/>
              </a:spcBef>
            </a:pPr>
            <a:r>
              <a:rPr lang="pt-br" sz="1400" b="1" dirty="0">
                <a:ln w="0"/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“empréstimo especial do fundo emergencial de valor baixo”</a:t>
            </a:r>
            <a:endParaRPr lang="en-US" altLang="ja-JP" sz="1400" b="1" dirty="0">
              <a:ln w="0"/>
              <a:solidFill>
                <a:schemeClr val="bg1"/>
              </a:solidFill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algn="ctr" rtl="0">
              <a:lnSpc>
                <a:spcPts val="1400"/>
              </a:lnSpc>
              <a:spcBef>
                <a:spcPts val="300"/>
              </a:spcBef>
            </a:pPr>
            <a:r>
              <a:rPr lang="pt-br" sz="1200" b="1" dirty="0">
                <a:ln w="0"/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oferecido como medida especial em decorrência da propagação do novo coronavírus</a:t>
            </a:r>
            <a:endParaRPr lang="en-US" altLang="ja-JP" sz="1200" b="1" dirty="0">
              <a:ln w="0"/>
              <a:solidFill>
                <a:schemeClr val="bg1"/>
              </a:solidFill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2532" y="1219200"/>
            <a:ext cx="4288465" cy="323460"/>
          </a:xfrm>
          <a:prstGeom prst="rect">
            <a:avLst/>
          </a:prstGeom>
          <a:solidFill>
            <a:schemeClr val="bg1"/>
          </a:solidFill>
        </p:spPr>
        <p:txBody>
          <a:bodyPr wrap="square" tIns="72000" bIns="36000" rtlCol="0">
            <a:spAutoFit/>
          </a:bodyPr>
          <a:lstStyle/>
          <a:p>
            <a:pPr algn="ctr" rtl="0"/>
            <a:r>
              <a:rPr lang="pt-br" sz="1400" b="1" dirty="0">
                <a:solidFill>
                  <a:srgbClr val="103185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Pontos importantes da isenção do pagamento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92151" y="4862620"/>
            <a:ext cx="2865291" cy="324498"/>
          </a:xfrm>
          <a:prstGeom prst="rect">
            <a:avLst/>
          </a:prstGeom>
          <a:noFill/>
        </p:spPr>
        <p:txBody>
          <a:bodyPr wrap="square" tIns="72000" bIns="36000" rtlCol="0">
            <a:spAutoFit/>
          </a:bodyPr>
          <a:lstStyle/>
          <a:p>
            <a:pPr algn="ctr" rtl="0"/>
            <a:r>
              <a:rPr lang="pt-br" sz="1400" b="1" dirty="0">
                <a:solidFill>
                  <a:srgbClr val="103185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Requisitos e teto da isenção</a:t>
            </a: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ECEFD95E-D4D8-49BA-A6A0-0558EC69D8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629075"/>
              </p:ext>
            </p:extLst>
          </p:nvPr>
        </p:nvGraphicFramePr>
        <p:xfrm>
          <a:off x="197114" y="5235975"/>
          <a:ext cx="6447759" cy="3618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8036">
                  <a:extLst>
                    <a:ext uri="{9D8B030D-6E8A-4147-A177-3AD203B41FA5}">
                      <a16:colId xmlns:a16="http://schemas.microsoft.com/office/drawing/2014/main" val="2265011780"/>
                    </a:ext>
                  </a:extLst>
                </a:gridCol>
                <a:gridCol w="1658555">
                  <a:extLst>
                    <a:ext uri="{9D8B030D-6E8A-4147-A177-3AD203B41FA5}">
                      <a16:colId xmlns:a16="http://schemas.microsoft.com/office/drawing/2014/main" val="2662162304"/>
                    </a:ext>
                  </a:extLst>
                </a:gridCol>
                <a:gridCol w="1721380">
                  <a:extLst>
                    <a:ext uri="{9D8B030D-6E8A-4147-A177-3AD203B41FA5}">
                      <a16:colId xmlns:a16="http://schemas.microsoft.com/office/drawing/2014/main" val="3883302559"/>
                    </a:ext>
                  </a:extLst>
                </a:gridCol>
                <a:gridCol w="1179788">
                  <a:extLst>
                    <a:ext uri="{9D8B030D-6E8A-4147-A177-3AD203B41FA5}">
                      <a16:colId xmlns:a16="http://schemas.microsoft.com/office/drawing/2014/main" val="4291502834"/>
                    </a:ext>
                  </a:extLst>
                </a:gridCol>
              </a:tblGrid>
              <a:tr h="849424">
                <a:tc>
                  <a:txBody>
                    <a:bodyPr/>
                    <a:lstStyle/>
                    <a:p>
                      <a:pPr algn="ctr" rtl="0"/>
                      <a:r>
                        <a:rPr lang="pt-br" sz="1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Tipo do fundo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318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pt-br" sz="1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Requisitos à isenção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318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pt-br" sz="1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Teto da isenção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318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pt-br" sz="10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Período do início do pagamento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rtl="0"/>
                      <a:r>
                        <a:rPr lang="pt-br" sz="800" b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* Casos em que não há isenção etc.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31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955525"/>
                  </a:ext>
                </a:extLst>
              </a:tr>
              <a:tr h="485522">
                <a:tc>
                  <a:txBody>
                    <a:bodyPr/>
                    <a:lstStyle/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Fundo emergencial de valor baixo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Solicitados até final de março de 2022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800"/>
                        </a:lnSpc>
                      </a:pPr>
                      <a:r>
                        <a:rPr lang="pt-br" sz="700" b="1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Isentos do imposto residencial</a:t>
                      </a:r>
                      <a:r>
                        <a:rPr lang="pt-br" sz="70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do ano fiscal de 2021 ou de 2022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200.000 ienes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 partir de janeiro de </a:t>
                      </a:r>
                      <a:r>
                        <a:rPr lang="pt-br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2023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290037"/>
                  </a:ext>
                </a:extLst>
              </a:tr>
              <a:tr h="432391">
                <a:tc>
                  <a:txBody>
                    <a:bodyPr/>
                    <a:lstStyle/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Fundo emergencial de valor baixo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Solicitados após abril de 2022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800"/>
                        </a:lnSpc>
                      </a:pPr>
                      <a:r>
                        <a:rPr lang="pt-br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Isentos do imposto residencial</a:t>
                      </a:r>
                      <a:r>
                        <a:rPr lang="pt-br" sz="7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do ano fiscal de 2023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200.000 ienes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 partir de janeiro de </a:t>
                      </a:r>
                      <a:r>
                        <a:rPr lang="pt-br" sz="700" b="1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2024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9112311"/>
                  </a:ext>
                </a:extLst>
              </a:tr>
              <a:tr h="503274">
                <a:tc>
                  <a:txBody>
                    <a:bodyPr/>
                    <a:lstStyle/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Fundo de apoio geral (primeiro empréstimo). Solicitados até final de março de 2022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800"/>
                        </a:lnSpc>
                      </a:pPr>
                      <a:r>
                        <a:rPr lang="pt-br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Isentos do imposto residencial</a:t>
                      </a: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do ano fiscal de 2021 ou de 2022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450.000 ienes (Solteiros)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600.000 ienes (Famílias com 2 ou mais membros)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 partir de janeiro de </a:t>
                      </a:r>
                      <a:r>
                        <a:rPr lang="pt-br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2023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9850853"/>
                  </a:ext>
                </a:extLst>
              </a:tr>
              <a:tr h="510363">
                <a:tc>
                  <a:txBody>
                    <a:bodyPr/>
                    <a:lstStyle/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Fundo de apoio geral (primeiro empréstimo). Solicitados após abril de 2022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800"/>
                        </a:lnSpc>
                      </a:pPr>
                      <a:r>
                        <a:rPr lang="pt-br" sz="700" b="1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Isentos do imposto residencial</a:t>
                      </a:r>
                      <a:r>
                        <a:rPr lang="pt-br" sz="700" b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do ano fiscal de 2023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450.000 ienes (Solteiros)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600.000 ienes (Famílias com 2 ou mais membros)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 partir de janeiro de </a:t>
                      </a:r>
                      <a:r>
                        <a:rPr lang="pt-br" sz="700" b="1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2024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477175"/>
                  </a:ext>
                </a:extLst>
              </a:tr>
              <a:tr h="418607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Fundo de apoio geral (extensão do empréstimo)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800"/>
                        </a:lnSpc>
                      </a:pPr>
                      <a:r>
                        <a:rPr lang="pt-br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Isentos do imposto residencial</a:t>
                      </a:r>
                      <a:r>
                        <a:rPr lang="pt-br" sz="7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do ano fiscal de 2023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450.000 ienes (Solteiros)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600.000 ienes (Famílias com 2 ou mais membros)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 partir de janeiro de </a:t>
                      </a:r>
                      <a:r>
                        <a:rPr lang="pt-br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2024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302165"/>
                  </a:ext>
                </a:extLst>
              </a:tr>
              <a:tr h="418607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Fundo de apoio geral (novo empréstimo)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800"/>
                        </a:lnSpc>
                      </a:pPr>
                      <a:r>
                        <a:rPr lang="pt-br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Isentos do imposto residencial</a:t>
                      </a:r>
                      <a:r>
                        <a:rPr lang="pt-br" sz="7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do ano fiscal de 2024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450.000 ienes (Solteiros)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600.000 ienes (Famílias com 2 ou mais membros)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ts val="800"/>
                        </a:lnSpc>
                      </a:pPr>
                      <a:r>
                        <a:rPr lang="pt-br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 partir de janeiro de </a:t>
                      </a:r>
                      <a:r>
                        <a:rPr lang="pt-br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2025</a:t>
                      </a:r>
                    </a:p>
                  </a:txBody>
                  <a:tcPr marT="41564" marB="41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451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テキスト ボックス 66"/>
          <p:cNvSpPr txBox="1"/>
          <p:nvPr/>
        </p:nvSpPr>
        <p:spPr>
          <a:xfrm>
            <a:off x="186047" y="7624619"/>
            <a:ext cx="6480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pt-BR" altLang="ja-JP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Pessoas com dificuldades em realizar o </a:t>
            </a: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pagamento do empréstimo devem, primeiro, entrar em contato com o balc</a:t>
            </a: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ã</a:t>
            </a: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o de consulta.</a:t>
            </a:r>
          </a:p>
          <a:p>
            <a:r>
              <a:rPr lang="pt-BR" altLang="ja-JP" sz="900" dirty="0">
                <a:latin typeface="Arial" panose="020B0604020202020204" pitchFamily="34" charset="0"/>
                <a:ea typeface="メイリオ" panose="020B0604030504040204" pitchFamily="50" charset="-128"/>
              </a:rPr>
              <a:t>Além da possibilidade de redução do valor do pagamento mensal por um determinado período ou de prorrogação dos pagamentos, é possível isentar-se do pagamento mesmo que esteja devolvendo o empréstimo (Consulte: "Pontos para isenção do pagamento" na página da frente).</a:t>
            </a:r>
            <a:r>
              <a:rPr lang="pt-BR" altLang="ja-JP" sz="900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Ainda</a:t>
            </a:r>
            <a:r>
              <a:rPr lang="pt-BR" altLang="ja-JP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, iremos encaminhá-lo ao tipo de apoio necessário oferecido pelas instituições relacionadas.</a:t>
            </a:r>
          </a:p>
          <a:p>
            <a:pPr rtl="0"/>
            <a:endParaRPr lang="pt-BR" altLang="ja-JP" sz="9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rtl="0"/>
            <a:r>
              <a:rPr lang="pt-BR" altLang="ja-JP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[A quem se destina] Pessoas não elegíveis à isenção do pagamento e que estão com dificuldade em realizar o pagamento</a:t>
            </a:r>
          </a:p>
          <a:p>
            <a:pPr rtl="0"/>
            <a:r>
              <a:rPr lang="pt-BR" altLang="ja-JP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[Balcão de consulta] Varia conforme a província onde você reside. Para maiores informações, consulte o informativo de</a:t>
            </a:r>
          </a:p>
          <a:p>
            <a:pPr rtl="0"/>
            <a:r>
              <a:rPr lang="pt-BR" altLang="ja-JP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isenção enviado pelo Conselho de Bem-Estar Social de cada província, o site do Conselho etc.</a:t>
            </a:r>
            <a:endParaRPr lang="en-US" altLang="ja-JP" sz="9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88999" y="924077"/>
            <a:ext cx="5334993" cy="643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ts val="1000"/>
              </a:lnSpc>
            </a:pP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Além de revermos juntos a situação financeira doméstica, oferecemos apoio na melhoria da situação da renda e despesa, e informamos sobre a liquidação da dívida. Também oferecemos apoio para o trabalho em cooperação com a </a:t>
            </a:r>
            <a:r>
              <a:rPr lang="pt-br" sz="900" dirty="0" err="1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Hello</a:t>
            </a: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 </a:t>
            </a:r>
            <a:r>
              <a:rPr lang="pt-br" sz="900" dirty="0" err="1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Work</a:t>
            </a: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 etc.</a:t>
            </a:r>
            <a:endParaRPr kumimoji="1" lang="en-US" altLang="ja-JP" sz="9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rtl="0">
              <a:lnSpc>
                <a:spcPts val="1000"/>
              </a:lnSpc>
              <a:spcBef>
                <a:spcPts val="300"/>
              </a:spcBef>
            </a:pP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[A quem se destina] Pessoas preocupadas com a renda e a situação financeira doméstica</a:t>
            </a:r>
            <a:endParaRPr kumimoji="1" lang="en-US" altLang="ja-JP" sz="9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11080">
            <a:off x="5876225" y="713549"/>
            <a:ext cx="293786" cy="249718"/>
          </a:xfrm>
          <a:prstGeom prst="rect">
            <a:avLst/>
          </a:prstGeom>
        </p:spPr>
      </p:pic>
      <p:pic>
        <p:nvPicPr>
          <p:cNvPr id="53" name="図 5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832" y="401123"/>
            <a:ext cx="391732" cy="535569"/>
          </a:xfrm>
          <a:prstGeom prst="rect">
            <a:avLst/>
          </a:prstGeom>
        </p:spPr>
      </p:pic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055981"/>
              </p:ext>
            </p:extLst>
          </p:nvPr>
        </p:nvGraphicFramePr>
        <p:xfrm>
          <a:off x="216043" y="4112785"/>
          <a:ext cx="5538202" cy="30769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717532">
                  <a:extLst>
                    <a:ext uri="{9D8B030D-6E8A-4147-A177-3AD203B41FA5}">
                      <a16:colId xmlns:a16="http://schemas.microsoft.com/office/drawing/2014/main" val="2997740211"/>
                    </a:ext>
                  </a:extLst>
                </a:gridCol>
                <a:gridCol w="658550">
                  <a:extLst>
                    <a:ext uri="{9D8B030D-6E8A-4147-A177-3AD203B41FA5}">
                      <a16:colId xmlns:a16="http://schemas.microsoft.com/office/drawing/2014/main" val="454930295"/>
                    </a:ext>
                  </a:extLst>
                </a:gridCol>
                <a:gridCol w="3162120">
                  <a:extLst>
                    <a:ext uri="{9D8B030D-6E8A-4147-A177-3AD203B41FA5}">
                      <a16:colId xmlns:a16="http://schemas.microsoft.com/office/drawing/2014/main" val="350474362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pt-br" sz="900" b="1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Principal balcão de consulta</a:t>
                      </a:r>
                      <a:endParaRPr kumimoji="1" lang="en-US" altLang="ja-JP" sz="900" b="1" dirty="0"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pt-br" sz="900" b="1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Telefone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pt-br" sz="900" b="1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Conteúdo do apoio oferecido</a:t>
                      </a: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80557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rtl="0">
                        <a:lnSpc>
                          <a:spcPts val="900"/>
                        </a:lnSpc>
                      </a:pPr>
                      <a:r>
                        <a:rPr lang="pt-br" sz="900" b="0" dirty="0" err="1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Hotline</a:t>
                      </a:r>
                      <a:r>
                        <a:rPr lang="pt-br" sz="900" b="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 do Consumidor</a:t>
                      </a:r>
                      <a:r>
                        <a:rPr kumimoji="1" lang="en-US" altLang="ja-JP" sz="900" b="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/>
                      </a:r>
                      <a:br>
                        <a:rPr kumimoji="1" lang="en-US" altLang="ja-JP" sz="900" b="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</a:br>
                      <a:r>
                        <a:rPr lang="pt-br" sz="900" b="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(Balcão de consulta sobre consumo)</a:t>
                      </a:r>
                      <a:endParaRPr kumimoji="1" lang="en-US" altLang="ja-JP" sz="900" b="0" dirty="0"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900"/>
                        </a:lnSpc>
                      </a:pPr>
                      <a:r>
                        <a:rPr lang="pt-br" sz="900" b="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188</a:t>
                      </a:r>
                      <a:endParaRPr kumimoji="1" lang="ja-JP" altLang="en-US" sz="900" b="0" dirty="0"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000" marR="36000"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ts val="900"/>
                        </a:lnSpc>
                      </a:pPr>
                      <a:r>
                        <a:rPr lang="pt-br" sz="9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Informamos o balcão de consulta sobre consumo mais próximo de você para que possa se consultar em caso de problemas relacionados ao consumidor(a).</a:t>
                      </a: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977949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rtl="0">
                        <a:lnSpc>
                          <a:spcPts val="900"/>
                        </a:lnSpc>
                      </a:pPr>
                      <a:r>
                        <a:rPr lang="pt-br" sz="900" b="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Centro de Apoio Jurídico no Japão</a:t>
                      </a:r>
                      <a:endParaRPr kumimoji="1" lang="en-US" altLang="ja-JP" sz="900" b="0" dirty="0"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algn="ctr" rtl="0">
                        <a:lnSpc>
                          <a:spcPts val="900"/>
                        </a:lnSpc>
                      </a:pPr>
                      <a:r>
                        <a:rPr lang="pt-br" sz="900" b="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(Centro de Suporte </a:t>
                      </a:r>
                      <a:r>
                        <a:rPr lang="pt-br" sz="900" b="0" dirty="0" err="1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Houterasu</a:t>
                      </a:r>
                      <a:r>
                        <a:rPr lang="pt-br" sz="900" b="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900"/>
                        </a:lnSpc>
                      </a:pPr>
                      <a:r>
                        <a:rPr lang="pt-br" sz="900" b="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0570-078374</a:t>
                      </a:r>
                      <a:endParaRPr kumimoji="1" lang="ja-JP" altLang="en-US" sz="900" b="0" dirty="0"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000" marR="36000"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ts val="900"/>
                        </a:lnSpc>
                      </a:pPr>
                      <a:r>
                        <a:rPr lang="pt-br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Oferecemos consultas jurídicas gratuitas às pessoas com dificuldades econômicas, bem como financiamento (empréstimo), etc. das despesas advocatícias.</a:t>
                      </a: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8991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rtl="0">
                        <a:lnSpc>
                          <a:spcPts val="900"/>
                        </a:lnSpc>
                      </a:pPr>
                      <a:r>
                        <a:rPr lang="pt-br" sz="900" b="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Associação de Advogados do Japão</a:t>
                      </a:r>
                      <a:endParaRPr kumimoji="1" lang="en-US" altLang="ja-JP" sz="900" b="0" dirty="0"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algn="ctr" rtl="0">
                        <a:lnSpc>
                          <a:spcPts val="900"/>
                        </a:lnSpc>
                      </a:pPr>
                      <a:r>
                        <a:rPr lang="pt-br" sz="900" b="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(Central </a:t>
                      </a:r>
                      <a:r>
                        <a:rPr lang="pt-br" sz="900" b="0" dirty="0" err="1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Himawari</a:t>
                      </a:r>
                      <a:r>
                        <a:rPr lang="pt-br" sz="900" b="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 110 para resolução de problemas)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ts val="900"/>
                        </a:lnSpc>
                      </a:pPr>
                      <a:r>
                        <a:rPr lang="pt-br" sz="900" b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0570-783-110</a:t>
                      </a:r>
                      <a:endParaRPr kumimoji="1" lang="ja-JP" altLang="en-US" sz="900" b="0" dirty="0"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000" marR="36000"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ts val="900"/>
                        </a:lnSpc>
                      </a:pPr>
                      <a:r>
                        <a:rPr lang="pt-br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Iremos conectá-lo ao centro de consulta da associação de advogados mais próximo de você e informá-lo sobre o procedimento de marcação de uma consulta etc.</a:t>
                      </a: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9658108"/>
                  </a:ext>
                </a:extLst>
              </a:tr>
              <a:tr h="501269">
                <a:tc>
                  <a:txBody>
                    <a:bodyPr/>
                    <a:lstStyle/>
                    <a:p>
                      <a:pPr marL="0" marR="0" lvl="0" indent="0" algn="ctr" defTabSz="132075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Centro de Consultas Gerais de Procuradores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rtl="0">
                        <a:lnSpc>
                          <a:spcPts val="900"/>
                        </a:lnSpc>
                      </a:pPr>
                      <a:r>
                        <a:rPr lang="pt-br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É possível se consultar sobre a existência de pagamentos em excesso etc. no centro de consultas gerais de procuradores mais próximo de você.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algn="l" rtl="0">
                        <a:lnSpc>
                          <a:spcPts val="900"/>
                        </a:lnSpc>
                        <a:spcBef>
                          <a:spcPts val="300"/>
                        </a:spcBef>
                      </a:pPr>
                      <a:r>
                        <a:rPr lang="pt-br" sz="900" b="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  <a:hlinkClick r:id="rId4"/>
                        </a:rPr>
                        <a:t>https://www.shiho-shoshi.or.jp/activity/consultation/center_list/</a:t>
                      </a:r>
                      <a:endParaRPr kumimoji="1" lang="ja-JP" altLang="en-US" sz="900" b="0" dirty="0"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rtl="0"/>
                      <a:endParaRPr kumimoji="1" lang="ja-JP" altLang="en-US" sz="105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8096389"/>
                  </a:ext>
                </a:extLst>
              </a:tr>
              <a:tr h="409187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pt-br" sz="900" b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Balcão de consulta sobre múltiplas dívidas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rtl="0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pt-br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O site da Agência de Serviços Financeiros dispõe uma lista de balcões de consulta relacionada às múltiplas dívidas.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algn="l" rtl="0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pt-br" sz="900" b="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  <a:hlinkClick r:id="rId5"/>
                        </a:rPr>
                        <a:t>https://www.fsa.go.jp/soudan/</a:t>
                      </a:r>
                      <a:endParaRPr kumimoji="1" lang="ja-JP" altLang="en-US" sz="900" b="0" dirty="0"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rtl="0"/>
                      <a:endParaRPr kumimoji="1" lang="ja-JP" altLang="en-US" sz="105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9878073"/>
                  </a:ext>
                </a:extLst>
              </a:tr>
            </a:tbl>
          </a:graphicData>
        </a:graphic>
      </p:graphicFrame>
      <p:sp>
        <p:nvSpPr>
          <p:cNvPr id="56" name="テキスト ボックス 55"/>
          <p:cNvSpPr txBox="1"/>
          <p:nvPr/>
        </p:nvSpPr>
        <p:spPr>
          <a:xfrm>
            <a:off x="5687505" y="6030418"/>
            <a:ext cx="1246284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lnSpc>
                <a:spcPts val="800"/>
              </a:lnSpc>
            </a:pPr>
            <a:r>
              <a:rPr lang="pt-br" sz="7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Lista de balcões de consulta sobre múltiplas dívidas</a:t>
            </a:r>
            <a:endParaRPr kumimoji="1" lang="en-US" altLang="ja-JP" sz="7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algn="ctr" rtl="0">
              <a:lnSpc>
                <a:spcPts val="800"/>
              </a:lnSpc>
            </a:pPr>
            <a:r>
              <a:rPr lang="pt-br" sz="7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(Site da Agência de Serviços Financeiros)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642226" y="4231033"/>
            <a:ext cx="1297753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lnSpc>
                <a:spcPts val="800"/>
              </a:lnSpc>
            </a:pPr>
            <a:r>
              <a:rPr lang="pt-br" sz="7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Lista dos Centros de Consultas Gerais de Procuradores</a:t>
            </a:r>
            <a:endParaRPr kumimoji="1" lang="en-US" altLang="ja-JP" sz="7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algn="ctr" rtl="0">
              <a:lnSpc>
                <a:spcPts val="800"/>
              </a:lnSpc>
            </a:pPr>
            <a:r>
              <a:rPr lang="pt-br" sz="7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(Site</a:t>
            </a:r>
            <a:r>
              <a:rPr kumimoji="1" lang="en-US" altLang="ja-JP" sz="7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/>
            </a:r>
            <a:br>
              <a:rPr kumimoji="1" lang="en-US" altLang="ja-JP" sz="7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pt-br" sz="7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　 da Federação Japonesa das Associações de Procuradores)</a:t>
            </a: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674725"/>
              </p:ext>
            </p:extLst>
          </p:nvPr>
        </p:nvGraphicFramePr>
        <p:xfrm>
          <a:off x="252000" y="1607692"/>
          <a:ext cx="5400000" cy="15463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152000">
                  <a:extLst>
                    <a:ext uri="{9D8B030D-6E8A-4147-A177-3AD203B41FA5}">
                      <a16:colId xmlns:a16="http://schemas.microsoft.com/office/drawing/2014/main" val="1848496945"/>
                    </a:ext>
                  </a:extLst>
                </a:gridCol>
                <a:gridCol w="4248000">
                  <a:extLst>
                    <a:ext uri="{9D8B030D-6E8A-4147-A177-3AD203B41FA5}">
                      <a16:colId xmlns:a16="http://schemas.microsoft.com/office/drawing/2014/main" val="4188972107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pt-br" sz="900" b="1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Principal balcão de consulta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pt-br" sz="800" b="1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Conteúdo do apoio oferecido</a:t>
                      </a:r>
                      <a:endParaRPr kumimoji="1" lang="en-US" altLang="ja-JP" sz="800" b="1" dirty="0"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18788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pt-br" sz="900" b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Órgãos de consulta e apoio para a independência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0000"/>
                        </a:lnSpc>
                      </a:pPr>
                      <a:r>
                        <a:rPr lang="pt-br" sz="80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Oferecemos apoio por meio de consultas de problemas à vida diária em geral, como programa de apoio para a melhoria da situação financeira doméstica etc.</a:t>
                      </a:r>
                      <a:endParaRPr lang="en-US" altLang="ja-JP" sz="800" dirty="0"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rtl="0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pt-br" sz="800" b="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  <a:hlinkClick r:id="rId6"/>
                        </a:rPr>
                        <a:t>https://www.mhlw.go.jp/content/000936284.pdf</a:t>
                      </a:r>
                      <a:endParaRPr kumimoji="1" lang="en-US" altLang="ja-JP" sz="800" b="0" dirty="0"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1393575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pt-br" sz="900" b="0" dirty="0" err="1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Hello</a:t>
                      </a:r>
                      <a:r>
                        <a:rPr lang="pt-br" sz="900" b="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900" b="0" dirty="0" err="1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Work</a:t>
                      </a:r>
                      <a:endParaRPr lang="pt-br" sz="900" b="0" dirty="0"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0000"/>
                        </a:lnSpc>
                      </a:pPr>
                      <a:r>
                        <a:rPr lang="pt-br" sz="80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Além de aconselhamento/colocação no mercado, oferece apoio para se preparar para o trabalho, treinamento profissional e outros.</a:t>
                      </a:r>
                      <a:endParaRPr lang="en-US" altLang="ja-JP" sz="800" dirty="0"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rtl="0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pt-br" sz="800" b="0" dirty="0"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  <a:hlinkClick r:id="rId7"/>
                        </a:rPr>
                        <a:t>https://www.mhlw.go.jp/stf/seisakunitsuite/bunya/koyou_roudou/koyou/hellowork.html</a:t>
                      </a:r>
                      <a:endParaRPr kumimoji="1" lang="ja-JP" altLang="en-US" sz="800" b="0" dirty="0"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9159688"/>
                  </a:ext>
                </a:extLst>
              </a:tr>
            </a:tbl>
          </a:graphicData>
        </a:graphic>
      </p:graphicFrame>
      <p:sp>
        <p:nvSpPr>
          <p:cNvPr id="63" name="テキスト ボックス 62"/>
          <p:cNvSpPr txBox="1"/>
          <p:nvPr/>
        </p:nvSpPr>
        <p:spPr>
          <a:xfrm>
            <a:off x="5531922" y="1141730"/>
            <a:ext cx="1367771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lnSpc>
                <a:spcPts val="800"/>
              </a:lnSpc>
            </a:pPr>
            <a:r>
              <a:rPr lang="pt-br" sz="7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Lista dos órgãos de consulta e apoio para a independência</a:t>
            </a:r>
            <a:endParaRPr kumimoji="1" lang="en-US" altLang="ja-JP" sz="7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algn="ctr" rtl="0">
              <a:lnSpc>
                <a:spcPts val="800"/>
              </a:lnSpc>
            </a:pPr>
            <a:r>
              <a:rPr lang="pt-br" sz="7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(Site do Ministério da Saúde, Trabalho e Bem-Estar)</a:t>
            </a:r>
            <a:endParaRPr kumimoji="1" lang="en-US" altLang="ja-JP" sz="7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54" name="正方形/長方形 53"/>
          <p:cNvSpPr>
            <a:spLocks noChangeArrowheads="1"/>
          </p:cNvSpPr>
          <p:nvPr/>
        </p:nvSpPr>
        <p:spPr bwMode="auto">
          <a:xfrm>
            <a:off x="0" y="21178"/>
            <a:ext cx="6858000" cy="569369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72000" tIns="102857" rIns="72000" bIns="34286" rtlCol="0" anchor="t" anchorCtr="0" upright="1">
            <a:spAutoFit/>
          </a:bodyPr>
          <a:lstStyle/>
          <a:p>
            <a:pPr algn="ctr" rtl="0"/>
            <a:r>
              <a:rPr lang="pt-br" sz="1400" b="1" dirty="0">
                <a:solidFill>
                  <a:srgbClr val="103185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Informações sobre instituições relacionadas para </a:t>
            </a:r>
          </a:p>
          <a:p>
            <a:pPr algn="ctr" rtl="0"/>
            <a:r>
              <a:rPr lang="pt-br" sz="1400" b="1" dirty="0">
                <a:solidFill>
                  <a:srgbClr val="103185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as pessoas com dificuldade em realizar o pagamento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598346" y="2548943"/>
            <a:ext cx="1367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lnSpc>
                <a:spcPts val="800"/>
              </a:lnSpc>
            </a:pPr>
            <a:r>
              <a:rPr lang="pt-br" sz="7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Lista de </a:t>
            </a:r>
            <a:r>
              <a:rPr lang="pt-br" sz="700" dirty="0" err="1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Hello</a:t>
            </a:r>
            <a:r>
              <a:rPr lang="pt-br" sz="7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 Works</a:t>
            </a:r>
            <a:endParaRPr kumimoji="1" lang="en-US" altLang="ja-JP" sz="7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algn="ctr" rtl="0">
              <a:lnSpc>
                <a:spcPts val="800"/>
              </a:lnSpc>
            </a:pPr>
            <a:r>
              <a:rPr lang="pt-br" sz="7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(Site do Ministério da Saúde, Trabalho e Bem-Estar)</a:t>
            </a:r>
            <a:endParaRPr kumimoji="1" lang="en-US" altLang="ja-JP" sz="7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9001" y="558362"/>
            <a:ext cx="5342922" cy="324498"/>
          </a:xfrm>
          <a:prstGeom prst="rect">
            <a:avLst/>
          </a:prstGeom>
          <a:solidFill>
            <a:srgbClr val="103185"/>
          </a:solidFill>
        </p:spPr>
        <p:txBody>
          <a:bodyPr wrap="none" tIns="72000" bIns="36000" rtlCol="0" anchor="ctr" anchorCtr="0">
            <a:noAutofit/>
          </a:bodyPr>
          <a:lstStyle/>
          <a:p>
            <a:pPr algn="ctr" rtl="0"/>
            <a:r>
              <a:rPr lang="pt-br" sz="1200" b="1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Apoio para o trabalho/Apoio para a situação financeira doméstica etc.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86047" y="3558787"/>
            <a:ext cx="5709927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ts val="1000"/>
              </a:lnSpc>
            </a:pPr>
            <a:r>
              <a:rPr lang="pt-br" sz="9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Iremos encaminhá-lo à consulta jurídica e à liquidação de dívidas (regularização da dívida, falência pessoal, etc.) por especialistas jurídicos etc.</a:t>
            </a:r>
            <a:endParaRPr kumimoji="1" lang="en-US" altLang="ja-JP" sz="9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rtl="0">
              <a:lnSpc>
                <a:spcPts val="1000"/>
              </a:lnSpc>
              <a:spcBef>
                <a:spcPts val="300"/>
              </a:spcBef>
            </a:pPr>
            <a:r>
              <a:rPr lang="pt-br" sz="900" b="1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[A quem se destina] Pessoas com problemas de dívidas, excetuando empréstimo especial</a:t>
            </a:r>
            <a:endParaRPr kumimoji="1" lang="en-US" altLang="ja-JP" sz="900" b="1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86047" y="3255739"/>
            <a:ext cx="4285745" cy="324498"/>
          </a:xfrm>
          <a:prstGeom prst="rect">
            <a:avLst/>
          </a:prstGeom>
          <a:solidFill>
            <a:srgbClr val="103185"/>
          </a:solidFill>
        </p:spPr>
        <p:txBody>
          <a:bodyPr wrap="none" tIns="72000" bIns="36000" rtlCol="0" anchor="ctr" anchorCtr="0">
            <a:noAutofit/>
          </a:bodyPr>
          <a:lstStyle/>
          <a:p>
            <a:pPr algn="ctr" rtl="0"/>
            <a:r>
              <a:rPr lang="pt-br" sz="1200" b="1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Consultas sobre múltiplas dívidas e questões jurídicas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186047" y="7347274"/>
            <a:ext cx="3528702" cy="324498"/>
          </a:xfrm>
          <a:prstGeom prst="rect">
            <a:avLst/>
          </a:prstGeom>
          <a:solidFill>
            <a:srgbClr val="103185"/>
          </a:solidFill>
        </p:spPr>
        <p:txBody>
          <a:bodyPr wrap="none" tIns="72000" bIns="36000" rtlCol="0" anchor="ctr" anchorCtr="0">
            <a:noAutofit/>
          </a:bodyPr>
          <a:lstStyle/>
          <a:p>
            <a:pPr algn="ctr" rtl="0"/>
            <a:r>
              <a:rPr lang="pt-br" sz="1400" b="1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Consulta relacionada ao pagamento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-13370" y="9096604"/>
            <a:ext cx="6858000" cy="816546"/>
          </a:xfrm>
          <a:prstGeom prst="rect">
            <a:avLst/>
          </a:prstGeom>
          <a:solidFill>
            <a:srgbClr val="103185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tIns="72000" bIns="36000" rtlCol="0" anchor="ctr" anchorCtr="0">
            <a:noAutofit/>
          </a:bodyPr>
          <a:lstStyle/>
          <a:p>
            <a:pPr rtl="0"/>
            <a:r>
              <a:rPr lang="pt-br" sz="1100" b="1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[Outras consultas] </a:t>
            </a:r>
          </a:p>
          <a:p>
            <a:pPr rtl="0"/>
            <a:r>
              <a:rPr lang="pt-br" sz="1100" b="1" dirty="0" err="1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Call</a:t>
            </a:r>
            <a:r>
              <a:rPr lang="pt-br" sz="1100" b="1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 Center para consulta sobre empréstimo de fundos para a subsistência e bem-estar</a:t>
            </a:r>
            <a:endParaRPr lang="en-US" altLang="ja-JP" sz="1100" b="1" dirty="0">
              <a:solidFill>
                <a:schemeClr val="bg1"/>
              </a:solidFill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rtl="0"/>
            <a:endParaRPr lang="en-US" altLang="ja-JP" sz="200" b="1" dirty="0">
              <a:solidFill>
                <a:schemeClr val="bg1"/>
              </a:solidFill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algn="ctr" rtl="0"/>
            <a:r>
              <a:rPr lang="pt-br" sz="1050" b="1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　　　　　　　　　　　　　</a:t>
            </a:r>
            <a:r>
              <a:rPr lang="pt-br" sz="1600" b="1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 0120-46-1999 </a:t>
            </a:r>
            <a:r>
              <a:rPr lang="pt-br" sz="1000" b="1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(das 9:00 às 17:00, exceto nos finais de semana e feriados)</a:t>
            </a:r>
            <a:endParaRPr kumimoji="1" lang="en-US" altLang="ja-JP" sz="1050" b="1" dirty="0">
              <a:ln w="0"/>
              <a:solidFill>
                <a:schemeClr val="bg1"/>
              </a:solidFill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8F0CC792-87D8-D419-6E1A-50B59E3A2D3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6015" y="1598981"/>
            <a:ext cx="938624" cy="911017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A8B738C4-1229-76BE-6AB3-0F7D6D5B82D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773" y="2898386"/>
            <a:ext cx="964916" cy="955981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E8F20E9B-D1B1-77EE-B9B9-2685E68878A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429" y="5001754"/>
            <a:ext cx="963086" cy="955127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68CCC280-683A-8A2B-BFCC-3AB1C1D21C7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5334" y="6583360"/>
            <a:ext cx="911535" cy="850183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5745" y="7061125"/>
            <a:ext cx="767875" cy="64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754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1437</Words>
  <Application>Microsoft Office PowerPoint</Application>
  <PresentationFormat>A4 210 x 297 mm</PresentationFormat>
  <Paragraphs>107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メイリオ</vt:lpstr>
      <vt:lpstr>游ゴシック</vt:lpstr>
      <vt:lpstr>Arial</vt:lpstr>
      <vt:lpstr>Calibri</vt:lpstr>
      <vt:lpstr>Wingdings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2022-12-13T00:02:10Z</dcterms:modified>
</cp:coreProperties>
</file>