
<file path=[Content_Types].xml><?xml version="1.0" encoding="utf-8"?>
<Types xmlns="http://schemas.openxmlformats.org/package/2006/content-types">
  <Override PartName="/customXml/itemProps2.xml" ContentType="application/vnd.openxmlformats-officedocument.customXmlProperties+xml"/>
  <Override PartName="/customXml/itemProps3.xml" ContentType="application/vnd.openxmlformats-officedocument.customXmlProperties+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customXml/itemProps1.xml" ContentType="application/vnd.openxmlformats-officedocument.customXmlProperties+xml"/>
  <Override PartName="/ppt/slideMasters/slideMaster1.xml" ContentType="application/vnd.openxmlformats-officedocument.presentationml.slideMaster+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4"/>
  </p:sldMasterIdLst>
  <p:notesMasterIdLst>
    <p:notesMasterId r:id="rId6"/>
  </p:notesMasterIdLst>
  <p:handoutMasterIdLst>
    <p:handoutMasterId r:id="rId7"/>
  </p:handoutMasterIdLst>
  <p:sldIdLst>
    <p:sldId id="256" r:id="rId5"/>
  </p:sldIdLst>
  <p:sldSz cx="9144000" cy="6858000" type="screen4x3"/>
  <p:notesSz cx="6805613" cy="9939338"/>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clrMru>
    <a:srgbClr val="66FF66"/>
    <a:srgbClr val="99FF99"/>
    <a:srgbClr val="0000FF"/>
    <a:srgbClr val="FFFFCC"/>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8193" autoAdjust="0"/>
    <p:restoredTop sz="97302" autoAdjust="0"/>
  </p:normalViewPr>
  <p:slideViewPr>
    <p:cSldViewPr>
      <p:cViewPr>
        <p:scale>
          <a:sx n="75" d="100"/>
          <a:sy n="75" d="100"/>
        </p:scale>
        <p:origin x="-834" y="-18"/>
      </p:cViewPr>
      <p:guideLst>
        <p:guide orient="horz" pos="2160"/>
        <p:guide pos="2880"/>
      </p:guideLst>
    </p:cSldViewPr>
  </p:slideViewPr>
  <p:notesTextViewPr>
    <p:cViewPr>
      <p:scale>
        <a:sx n="1" d="1"/>
        <a:sy n="1" d="1"/>
      </p:scale>
      <p:origin x="0" y="0"/>
    </p:cViewPr>
  </p:notesTextViewPr>
  <p:sorterViewPr>
    <p:cViewPr>
      <p:scale>
        <a:sx n="66" d="100"/>
        <a:sy n="66" d="100"/>
      </p:scale>
      <p:origin x="0" y="0"/>
    </p:cViewPr>
  </p:sorter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customXml" Target="../customXml/item3.xml"/><Relationship Id="rId7" Type="http://schemas.openxmlformats.org/officeDocument/2006/relationships/handoutMaster" Target="handoutMasters/handoutMaster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notesMaster" Target="notesMasters/notesMaster1.xml"/><Relationship Id="rId11" Type="http://schemas.openxmlformats.org/officeDocument/2006/relationships/tableStyles" Target="tableStyles.xml"/><Relationship Id="rId5" Type="http://schemas.openxmlformats.org/officeDocument/2006/relationships/slide" Target="slides/slide1.xml"/><Relationship Id="rId10"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viewProps" Target="viewProp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8887" cy="496888"/>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sz="quarter" idx="1"/>
          </p:nvPr>
        </p:nvSpPr>
        <p:spPr>
          <a:xfrm>
            <a:off x="3855140" y="0"/>
            <a:ext cx="2948887" cy="496888"/>
          </a:xfrm>
          <a:prstGeom prst="rect">
            <a:avLst/>
          </a:prstGeom>
        </p:spPr>
        <p:txBody>
          <a:bodyPr vert="horz" lIns="91424" tIns="45712" rIns="91424" bIns="45712" rtlCol="0"/>
          <a:lstStyle>
            <a:lvl1pPr algn="r">
              <a:defRPr sz="1200"/>
            </a:lvl1pPr>
          </a:lstStyle>
          <a:p>
            <a:fld id="{68C13010-6E7F-445C-ADD4-7E9F808561E0}" type="datetimeFigureOut">
              <a:rPr kumimoji="1" lang="ja-JP" altLang="en-US" smtClean="0"/>
              <a:pPr/>
              <a:t>2012/1/5</a:t>
            </a:fld>
            <a:endParaRPr kumimoji="1" lang="ja-JP" altLang="en-US"/>
          </a:p>
        </p:txBody>
      </p:sp>
      <p:sp>
        <p:nvSpPr>
          <p:cNvPr id="4" name="フッター プレースホルダー 3"/>
          <p:cNvSpPr>
            <a:spLocks noGrp="1"/>
          </p:cNvSpPr>
          <p:nvPr>
            <p:ph type="ftr" sz="quarter" idx="2"/>
          </p:nvPr>
        </p:nvSpPr>
        <p:spPr>
          <a:xfrm>
            <a:off x="2" y="9440864"/>
            <a:ext cx="2948887" cy="496887"/>
          </a:xfrm>
          <a:prstGeom prst="rect">
            <a:avLst/>
          </a:prstGeom>
        </p:spPr>
        <p:txBody>
          <a:bodyPr vert="horz" lIns="91424" tIns="45712" rIns="91424" bIns="4571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55140" y="9440864"/>
            <a:ext cx="2948887" cy="496887"/>
          </a:xfrm>
          <a:prstGeom prst="rect">
            <a:avLst/>
          </a:prstGeom>
        </p:spPr>
        <p:txBody>
          <a:bodyPr vert="horz" lIns="91424" tIns="45712" rIns="91424" bIns="45712" rtlCol="0" anchor="b"/>
          <a:lstStyle>
            <a:lvl1pPr algn="r">
              <a:defRPr sz="1200"/>
            </a:lvl1pPr>
          </a:lstStyle>
          <a:p>
            <a:fld id="{7710328C-BCA2-43A6-8824-BB2E534D7653}" type="slidenum">
              <a:rPr kumimoji="1" lang="ja-JP" altLang="en-US" smtClean="0"/>
              <a:pPr/>
              <a:t>&lt;#&gt;</a:t>
            </a:fld>
            <a:endParaRPr kumimoji="1" lang="ja-JP" altLang="en-US"/>
          </a:p>
        </p:txBody>
      </p:sp>
    </p:spTree>
    <p:extLst>
      <p:ext uri="{BB962C8B-B14F-4D97-AF65-F5344CB8AC3E}">
        <p14:creationId xmlns:p14="http://schemas.microsoft.com/office/powerpoint/2010/main" xmlns="" val="2906632644"/>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2" y="0"/>
            <a:ext cx="2948887" cy="496888"/>
          </a:xfrm>
          <a:prstGeom prst="rect">
            <a:avLst/>
          </a:prstGeom>
        </p:spPr>
        <p:txBody>
          <a:bodyPr vert="horz" lIns="91424" tIns="45712" rIns="91424" bIns="45712" rtlCol="0"/>
          <a:lstStyle>
            <a:lvl1pPr algn="l">
              <a:defRPr sz="1200"/>
            </a:lvl1pPr>
          </a:lstStyle>
          <a:p>
            <a:endParaRPr kumimoji="1" lang="ja-JP" altLang="en-US"/>
          </a:p>
        </p:txBody>
      </p:sp>
      <p:sp>
        <p:nvSpPr>
          <p:cNvPr id="3" name="日付プレースホルダー 2"/>
          <p:cNvSpPr>
            <a:spLocks noGrp="1"/>
          </p:cNvSpPr>
          <p:nvPr>
            <p:ph type="dt" idx="1"/>
          </p:nvPr>
        </p:nvSpPr>
        <p:spPr>
          <a:xfrm>
            <a:off x="3855140" y="0"/>
            <a:ext cx="2948887" cy="496888"/>
          </a:xfrm>
          <a:prstGeom prst="rect">
            <a:avLst/>
          </a:prstGeom>
        </p:spPr>
        <p:txBody>
          <a:bodyPr vert="horz" lIns="91424" tIns="45712" rIns="91424" bIns="45712" rtlCol="0"/>
          <a:lstStyle>
            <a:lvl1pPr algn="r">
              <a:defRPr sz="1200"/>
            </a:lvl1pPr>
          </a:lstStyle>
          <a:p>
            <a:fld id="{E77650BB-7963-4B31-8918-75B5458B672D}" type="datetimeFigureOut">
              <a:rPr kumimoji="1" lang="ja-JP" altLang="en-US" smtClean="0"/>
              <a:pPr/>
              <a:t>2012/1/5</a:t>
            </a:fld>
            <a:endParaRPr kumimoji="1" lang="ja-JP" altLang="en-US"/>
          </a:p>
        </p:txBody>
      </p:sp>
      <p:sp>
        <p:nvSpPr>
          <p:cNvPr id="4" name="スライド イメージ プレースホルダー 3"/>
          <p:cNvSpPr>
            <a:spLocks noGrp="1" noRot="1" noChangeAspect="1"/>
          </p:cNvSpPr>
          <p:nvPr>
            <p:ph type="sldImg" idx="2"/>
          </p:nvPr>
        </p:nvSpPr>
        <p:spPr>
          <a:xfrm>
            <a:off x="919163" y="746125"/>
            <a:ext cx="4967287" cy="3725863"/>
          </a:xfrm>
          <a:prstGeom prst="rect">
            <a:avLst/>
          </a:prstGeom>
          <a:noFill/>
          <a:ln w="12700">
            <a:solidFill>
              <a:prstClr val="black"/>
            </a:solidFill>
          </a:ln>
        </p:spPr>
        <p:txBody>
          <a:bodyPr vert="horz" lIns="91424" tIns="45712" rIns="91424" bIns="45712" rtlCol="0" anchor="ctr"/>
          <a:lstStyle/>
          <a:p>
            <a:endParaRPr lang="ja-JP" altLang="en-US"/>
          </a:p>
        </p:txBody>
      </p:sp>
      <p:sp>
        <p:nvSpPr>
          <p:cNvPr id="5" name="ノート プレースホルダー 4"/>
          <p:cNvSpPr>
            <a:spLocks noGrp="1"/>
          </p:cNvSpPr>
          <p:nvPr>
            <p:ph type="body" sz="quarter" idx="3"/>
          </p:nvPr>
        </p:nvSpPr>
        <p:spPr>
          <a:xfrm>
            <a:off x="680880" y="4721225"/>
            <a:ext cx="5443855" cy="4471988"/>
          </a:xfrm>
          <a:prstGeom prst="rect">
            <a:avLst/>
          </a:prstGeom>
        </p:spPr>
        <p:txBody>
          <a:bodyPr vert="horz" lIns="91424" tIns="45712" rIns="91424" bIns="45712" rtlCol="0"/>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6" name="フッター プレースホルダー 5"/>
          <p:cNvSpPr>
            <a:spLocks noGrp="1"/>
          </p:cNvSpPr>
          <p:nvPr>
            <p:ph type="ftr" sz="quarter" idx="4"/>
          </p:nvPr>
        </p:nvSpPr>
        <p:spPr>
          <a:xfrm>
            <a:off x="2" y="9440864"/>
            <a:ext cx="2948887" cy="496887"/>
          </a:xfrm>
          <a:prstGeom prst="rect">
            <a:avLst/>
          </a:prstGeom>
        </p:spPr>
        <p:txBody>
          <a:bodyPr vert="horz" lIns="91424" tIns="45712" rIns="91424" bIns="45712" rtlCol="0" anchor="b"/>
          <a:lstStyle>
            <a:lvl1pPr algn="l">
              <a:defRPr sz="1200"/>
            </a:lvl1pPr>
          </a:lstStyle>
          <a:p>
            <a:endParaRPr kumimoji="1" lang="ja-JP" altLang="en-US"/>
          </a:p>
        </p:txBody>
      </p:sp>
      <p:sp>
        <p:nvSpPr>
          <p:cNvPr id="7" name="スライド番号プレースホルダー 6"/>
          <p:cNvSpPr>
            <a:spLocks noGrp="1"/>
          </p:cNvSpPr>
          <p:nvPr>
            <p:ph type="sldNum" sz="quarter" idx="5"/>
          </p:nvPr>
        </p:nvSpPr>
        <p:spPr>
          <a:xfrm>
            <a:off x="3855140" y="9440864"/>
            <a:ext cx="2948887" cy="496887"/>
          </a:xfrm>
          <a:prstGeom prst="rect">
            <a:avLst/>
          </a:prstGeom>
        </p:spPr>
        <p:txBody>
          <a:bodyPr vert="horz" lIns="91424" tIns="45712" rIns="91424" bIns="45712" rtlCol="0" anchor="b"/>
          <a:lstStyle>
            <a:lvl1pPr algn="r">
              <a:defRPr sz="1200"/>
            </a:lvl1pPr>
          </a:lstStyle>
          <a:p>
            <a:fld id="{43284CAC-6490-45F8-A8B6-81C421C2F4C1}" type="slidenum">
              <a:rPr kumimoji="1" lang="ja-JP" altLang="en-US" smtClean="0"/>
              <a:pPr/>
              <a:t>&lt;#&gt;</a:t>
            </a:fld>
            <a:endParaRPr kumimoji="1" lang="ja-JP" altLang="en-US"/>
          </a:p>
        </p:txBody>
      </p:sp>
    </p:spTree>
    <p:extLst>
      <p:ext uri="{BB962C8B-B14F-4D97-AF65-F5344CB8AC3E}">
        <p14:creationId xmlns:p14="http://schemas.microsoft.com/office/powerpoint/2010/main" xmlns="" val="2580755649"/>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mn-lt"/>
        <a:ea typeface="+mn-ea"/>
        <a:cs typeface="+mn-cs"/>
      </a:defRPr>
    </a:lvl1pPr>
    <a:lvl2pPr marL="457200" algn="l" defTabSz="914400" rtl="0" eaLnBrk="1" latinLnBrk="0" hangingPunct="1">
      <a:defRPr kumimoji="1" sz="1200" kern="1200">
        <a:solidFill>
          <a:schemeClr val="tx1"/>
        </a:solidFill>
        <a:latin typeface="+mn-lt"/>
        <a:ea typeface="+mn-ea"/>
        <a:cs typeface="+mn-cs"/>
      </a:defRPr>
    </a:lvl2pPr>
    <a:lvl3pPr marL="914400" algn="l" defTabSz="914400" rtl="0" eaLnBrk="1" latinLnBrk="0" hangingPunct="1">
      <a:defRPr kumimoji="1" sz="1200" kern="1200">
        <a:solidFill>
          <a:schemeClr val="tx1"/>
        </a:solidFill>
        <a:latin typeface="+mn-lt"/>
        <a:ea typeface="+mn-ea"/>
        <a:cs typeface="+mn-cs"/>
      </a:defRPr>
    </a:lvl3pPr>
    <a:lvl4pPr marL="1371600" algn="l" defTabSz="914400" rtl="0" eaLnBrk="1" latinLnBrk="0" hangingPunct="1">
      <a:defRPr kumimoji="1" sz="1200" kern="1200">
        <a:solidFill>
          <a:schemeClr val="tx1"/>
        </a:solidFill>
        <a:latin typeface="+mn-lt"/>
        <a:ea typeface="+mn-ea"/>
        <a:cs typeface="+mn-cs"/>
      </a:defRPr>
    </a:lvl4pPr>
    <a:lvl5pPr marL="1828800" algn="l" defTabSz="914400" rtl="0" eaLnBrk="1" latinLnBrk="0" hangingPunct="1">
      <a:defRPr kumimoji="1" sz="1200" kern="1200">
        <a:solidFill>
          <a:schemeClr val="tx1"/>
        </a:solidFill>
        <a:latin typeface="+mn-lt"/>
        <a:ea typeface="+mn-ea"/>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スライド イメージ プレースホルダー 1"/>
          <p:cNvSpPr>
            <a:spLocks noGrp="1" noRot="1" noChangeAspect="1"/>
          </p:cNvSpPr>
          <p:nvPr>
            <p:ph type="sldImg"/>
          </p:nvPr>
        </p:nvSpPr>
        <p:spPr/>
      </p:sp>
      <p:sp>
        <p:nvSpPr>
          <p:cNvPr id="3" name="ノート プレースホルダー 2"/>
          <p:cNvSpPr>
            <a:spLocks noGrp="1"/>
          </p:cNvSpPr>
          <p:nvPr>
            <p:ph type="body" idx="1"/>
          </p:nvPr>
        </p:nvSpPr>
        <p:spPr/>
        <p:txBody>
          <a:bodyPr/>
          <a:lstStyle/>
          <a:p>
            <a:endParaRPr kumimoji="1" lang="ja-JP" altLang="en-US" dirty="0"/>
          </a:p>
        </p:txBody>
      </p:sp>
      <p:sp>
        <p:nvSpPr>
          <p:cNvPr id="4" name="スライド番号プレースホルダー 3"/>
          <p:cNvSpPr>
            <a:spLocks noGrp="1"/>
          </p:cNvSpPr>
          <p:nvPr>
            <p:ph type="sldNum" sz="quarter" idx="10"/>
          </p:nvPr>
        </p:nvSpPr>
        <p:spPr/>
        <p:txBody>
          <a:bodyPr/>
          <a:lstStyle/>
          <a:p>
            <a:fld id="{43284CAC-6490-45F8-A8B6-81C421C2F4C1}" type="slidenum">
              <a:rPr kumimoji="1" lang="ja-JP" altLang="en-US" smtClean="0"/>
              <a:pPr/>
              <a:t>1</a:t>
            </a:fld>
            <a:endParaRPr kumimoji="1" lang="ja-JP" altLang="en-US"/>
          </a:p>
        </p:txBody>
      </p:sp>
    </p:spTree>
    <p:extLst>
      <p:ext uri="{BB962C8B-B14F-4D97-AF65-F5344CB8AC3E}">
        <p14:creationId xmlns:p14="http://schemas.microsoft.com/office/powerpoint/2010/main" xmlns="" val="74675628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タイトル 1"/>
          <p:cNvSpPr>
            <a:spLocks noGrp="1"/>
          </p:cNvSpPr>
          <p:nvPr>
            <p:ph type="ctrTitle"/>
          </p:nvPr>
        </p:nvSpPr>
        <p:spPr>
          <a:xfrm>
            <a:off x="685800" y="2130425"/>
            <a:ext cx="7772400" cy="1470025"/>
          </a:xfrm>
        </p:spPr>
        <p:txBody>
          <a:bodyPr/>
          <a:lstStyle/>
          <a:p>
            <a:r>
              <a:rPr kumimoji="1" lang="ja-JP" altLang="en-US" smtClean="0"/>
              <a:t>マスター タイトルの書式設定</a:t>
            </a:r>
            <a:endParaRPr kumimoji="1" lang="ja-JP" altLang="en-US"/>
          </a:p>
        </p:txBody>
      </p:sp>
      <p:sp>
        <p:nvSpPr>
          <p:cNvPr id="3" name="サブタイトル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kumimoji="1" lang="ja-JP" altLang="en-US" smtClean="0"/>
              <a:t>マスター サブタイトルの書式設定</a:t>
            </a:r>
            <a:endParaRPr kumimoji="1" lang="ja-JP" altLang="en-US"/>
          </a:p>
        </p:txBody>
      </p:sp>
      <p:sp>
        <p:nvSpPr>
          <p:cNvPr id="4" name="日付プレースホルダー 3"/>
          <p:cNvSpPr>
            <a:spLocks noGrp="1"/>
          </p:cNvSpPr>
          <p:nvPr>
            <p:ph type="dt" sz="half" idx="10"/>
          </p:nvPr>
        </p:nvSpPr>
        <p:spPr/>
        <p:txBody>
          <a:bodyPr/>
          <a:lstStyle/>
          <a:p>
            <a:fld id="{01C8B518-31BB-47F3-968D-6403BAF49CE5}" type="datetime1">
              <a:rPr kumimoji="1" lang="ja-JP" altLang="en-US" smtClean="0"/>
              <a:pPr/>
              <a:t>2012/1/5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13615137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0105A4D8-AE7F-4419-B7C2-000349FD256B}" type="datetime1">
              <a:rPr kumimoji="1" lang="ja-JP" altLang="en-US" smtClean="0"/>
              <a:pPr/>
              <a:t>2012/1/5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1813686736"/>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縦書きタイトル 1"/>
          <p:cNvSpPr>
            <a:spLocks noGrp="1"/>
          </p:cNvSpPr>
          <p:nvPr>
            <p:ph type="title" orient="vert"/>
          </p:nvPr>
        </p:nvSpPr>
        <p:spPr>
          <a:xfrm>
            <a:off x="6629400" y="274638"/>
            <a:ext cx="2057400" cy="5851525"/>
          </a:xfrm>
        </p:spPr>
        <p:txBody>
          <a:bodyPr vert="eaVert"/>
          <a:lstStyle/>
          <a:p>
            <a:r>
              <a:rPr kumimoji="1" lang="ja-JP" altLang="en-US" smtClean="0"/>
              <a:t>マスター タイトルの書式設定</a:t>
            </a:r>
            <a:endParaRPr kumimoji="1" lang="ja-JP" altLang="en-US"/>
          </a:p>
        </p:txBody>
      </p:sp>
      <p:sp>
        <p:nvSpPr>
          <p:cNvPr id="3" name="縦書きテキスト プレースホルダー 2"/>
          <p:cNvSpPr>
            <a:spLocks noGrp="1"/>
          </p:cNvSpPr>
          <p:nvPr>
            <p:ph type="body" orient="vert" idx="1"/>
          </p:nvPr>
        </p:nvSpPr>
        <p:spPr>
          <a:xfrm>
            <a:off x="457200" y="274638"/>
            <a:ext cx="6019800" cy="5851525"/>
          </a:xfrm>
        </p:spPr>
        <p:txBody>
          <a:bodyPr vert="eaVert"/>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4D45D1BA-E3D8-4891-8134-89F52F34A1DF}" type="datetime1">
              <a:rPr kumimoji="1" lang="ja-JP" altLang="en-US" smtClean="0"/>
              <a:pPr/>
              <a:t>2012/1/5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355516368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p:txBody>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10"/>
          </p:nvPr>
        </p:nvSpPr>
        <p:spPr/>
        <p:txBody>
          <a:bodyPr/>
          <a:lstStyle/>
          <a:p>
            <a:fld id="{D1DE5D4D-760E-41EF-B304-464443A9B94B}" type="datetime1">
              <a:rPr kumimoji="1" lang="ja-JP" altLang="en-US" smtClean="0"/>
              <a:pPr/>
              <a:t>2012/1/5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a:xfrm>
            <a:off x="7010400" y="6597352"/>
            <a:ext cx="2133600" cy="365125"/>
          </a:xfrm>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41091760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タイトル 1"/>
          <p:cNvSpPr>
            <a:spLocks noGrp="1"/>
          </p:cNvSpPr>
          <p:nvPr>
            <p:ph type="title"/>
          </p:nvPr>
        </p:nvSpPr>
        <p:spPr>
          <a:xfrm>
            <a:off x="722313" y="4406900"/>
            <a:ext cx="7772400" cy="1362075"/>
          </a:xfrm>
        </p:spPr>
        <p:txBody>
          <a:bodyPr anchor="t"/>
          <a:lstStyle>
            <a:lvl1pPr algn="l">
              <a:defRPr sz="4000" b="1" cap="all"/>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kumimoji="1" lang="ja-JP" altLang="en-US" smtClean="0"/>
              <a:t>マスター テキストの書式設定</a:t>
            </a:r>
          </a:p>
        </p:txBody>
      </p:sp>
      <p:sp>
        <p:nvSpPr>
          <p:cNvPr id="4" name="日付プレースホルダー 3"/>
          <p:cNvSpPr>
            <a:spLocks noGrp="1"/>
          </p:cNvSpPr>
          <p:nvPr>
            <p:ph type="dt" sz="half" idx="10"/>
          </p:nvPr>
        </p:nvSpPr>
        <p:spPr/>
        <p:txBody>
          <a:bodyPr/>
          <a:lstStyle/>
          <a:p>
            <a:fld id="{8CA0FCC7-BE46-4D6B-8498-78CF0D30B0FC}" type="datetime1">
              <a:rPr kumimoji="1" lang="ja-JP" altLang="en-US" smtClean="0"/>
              <a:pPr/>
              <a:t>2012/1/5</a:t>
            </a:fld>
            <a:endParaRPr kumimoji="1" lang="ja-JP" altLang="en-US"/>
          </a:p>
        </p:txBody>
      </p:sp>
      <p:sp>
        <p:nvSpPr>
          <p:cNvPr id="5" name="フッター プレースホルダー 4"/>
          <p:cNvSpPr>
            <a:spLocks noGrp="1"/>
          </p:cNvSpPr>
          <p:nvPr>
            <p:ph type="ftr" sz="quarter" idx="11"/>
          </p:nvPr>
        </p:nvSpPr>
        <p:spPr/>
        <p:txBody>
          <a:bodyPr/>
          <a:lstStyle/>
          <a:p>
            <a:endParaRPr kumimoji="1" lang="ja-JP" altLang="en-US"/>
          </a:p>
        </p:txBody>
      </p:sp>
      <p:sp>
        <p:nvSpPr>
          <p:cNvPr id="6" name="スライド番号プレースホルダー 5"/>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49846055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コンテンツ プレースホルダー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日付プレースホルダー 4"/>
          <p:cNvSpPr>
            <a:spLocks noGrp="1"/>
          </p:cNvSpPr>
          <p:nvPr>
            <p:ph type="dt" sz="half" idx="10"/>
          </p:nvPr>
        </p:nvSpPr>
        <p:spPr/>
        <p:txBody>
          <a:bodyPr/>
          <a:lstStyle/>
          <a:p>
            <a:fld id="{48206129-D8C0-4BB6-ADF6-BA99B5BC8691}" type="datetime1">
              <a:rPr kumimoji="1" lang="ja-JP" altLang="en-US" smtClean="0"/>
              <a:pPr/>
              <a:t>2012/1/5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256920086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lvl1pPr>
              <a:defRPr/>
            </a:lvl1p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4" name="コンテンツ プレースホルダー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5" name="テキスト プレースホルダー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kumimoji="1" lang="ja-JP" altLang="en-US" smtClean="0"/>
              <a:t>マスター テキストの書式設定</a:t>
            </a:r>
          </a:p>
        </p:txBody>
      </p:sp>
      <p:sp>
        <p:nvSpPr>
          <p:cNvPr id="6" name="コンテンツ プレースホルダー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7" name="日付プレースホルダー 6"/>
          <p:cNvSpPr>
            <a:spLocks noGrp="1"/>
          </p:cNvSpPr>
          <p:nvPr>
            <p:ph type="dt" sz="half" idx="10"/>
          </p:nvPr>
        </p:nvSpPr>
        <p:spPr/>
        <p:txBody>
          <a:bodyPr/>
          <a:lstStyle/>
          <a:p>
            <a:fld id="{1C41B045-B909-4E51-A725-1FBAED3EF361}" type="datetime1">
              <a:rPr kumimoji="1" lang="ja-JP" altLang="en-US" smtClean="0"/>
              <a:pPr/>
              <a:t>2012/1/5</a:t>
            </a:fld>
            <a:endParaRPr kumimoji="1" lang="ja-JP" altLang="en-US"/>
          </a:p>
        </p:txBody>
      </p:sp>
      <p:sp>
        <p:nvSpPr>
          <p:cNvPr id="8" name="フッター プレースホルダー 7"/>
          <p:cNvSpPr>
            <a:spLocks noGrp="1"/>
          </p:cNvSpPr>
          <p:nvPr>
            <p:ph type="ftr" sz="quarter" idx="11"/>
          </p:nvPr>
        </p:nvSpPr>
        <p:spPr/>
        <p:txBody>
          <a:bodyPr/>
          <a:lstStyle/>
          <a:p>
            <a:endParaRPr kumimoji="1" lang="ja-JP" altLang="en-US"/>
          </a:p>
        </p:txBody>
      </p:sp>
      <p:sp>
        <p:nvSpPr>
          <p:cNvPr id="9" name="スライド番号プレースホルダー 8"/>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121701887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smtClean="0"/>
              <a:t>マスター タイトルの書式設定</a:t>
            </a:r>
            <a:endParaRPr kumimoji="1" lang="ja-JP" altLang="en-US"/>
          </a:p>
        </p:txBody>
      </p:sp>
      <p:sp>
        <p:nvSpPr>
          <p:cNvPr id="3" name="日付プレースホルダー 2"/>
          <p:cNvSpPr>
            <a:spLocks noGrp="1"/>
          </p:cNvSpPr>
          <p:nvPr>
            <p:ph type="dt" sz="half" idx="10"/>
          </p:nvPr>
        </p:nvSpPr>
        <p:spPr/>
        <p:txBody>
          <a:bodyPr/>
          <a:lstStyle/>
          <a:p>
            <a:fld id="{3D6BC7A1-6AC5-401A-9D1E-89122130EF6E}" type="datetime1">
              <a:rPr kumimoji="1" lang="ja-JP" altLang="en-US" smtClean="0"/>
              <a:pPr/>
              <a:t>2012/1/5</a:t>
            </a:fld>
            <a:endParaRPr kumimoji="1" lang="ja-JP" altLang="en-US"/>
          </a:p>
        </p:txBody>
      </p:sp>
      <p:sp>
        <p:nvSpPr>
          <p:cNvPr id="4" name="フッター プレースホルダー 3"/>
          <p:cNvSpPr>
            <a:spLocks noGrp="1"/>
          </p:cNvSpPr>
          <p:nvPr>
            <p:ph type="ftr" sz="quarter" idx="11"/>
          </p:nvPr>
        </p:nvSpPr>
        <p:spPr/>
        <p:txBody>
          <a:bodyPr/>
          <a:lstStyle/>
          <a:p>
            <a:endParaRPr kumimoji="1" lang="ja-JP" altLang="en-US"/>
          </a:p>
        </p:txBody>
      </p:sp>
      <p:sp>
        <p:nvSpPr>
          <p:cNvPr id="5" name="スライド番号プレースホルダー 4"/>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385587743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日付プレースホルダー 1"/>
          <p:cNvSpPr>
            <a:spLocks noGrp="1"/>
          </p:cNvSpPr>
          <p:nvPr>
            <p:ph type="dt" sz="half" idx="10"/>
          </p:nvPr>
        </p:nvSpPr>
        <p:spPr/>
        <p:txBody>
          <a:bodyPr/>
          <a:lstStyle/>
          <a:p>
            <a:fld id="{4EE0E609-0ED7-4A78-88BB-428E2E3A32CC}" type="datetime1">
              <a:rPr kumimoji="1" lang="ja-JP" altLang="en-US" smtClean="0"/>
              <a:pPr/>
              <a:t>2012/1/5</a:t>
            </a:fld>
            <a:endParaRPr kumimoji="1" lang="ja-JP" altLang="en-US"/>
          </a:p>
        </p:txBody>
      </p:sp>
      <p:sp>
        <p:nvSpPr>
          <p:cNvPr id="3" name="フッター プレースホルダー 2"/>
          <p:cNvSpPr>
            <a:spLocks noGrp="1"/>
          </p:cNvSpPr>
          <p:nvPr>
            <p:ph type="ftr" sz="quarter" idx="11"/>
          </p:nvPr>
        </p:nvSpPr>
        <p:spPr/>
        <p:txBody>
          <a:bodyPr/>
          <a:lstStyle/>
          <a:p>
            <a:endParaRPr kumimoji="1" lang="ja-JP" altLang="en-US"/>
          </a:p>
        </p:txBody>
      </p:sp>
      <p:sp>
        <p:nvSpPr>
          <p:cNvPr id="4" name="スライド番号プレースホルダー 3"/>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174799221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タイトル 1"/>
          <p:cNvSpPr>
            <a:spLocks noGrp="1"/>
          </p:cNvSpPr>
          <p:nvPr>
            <p:ph type="title"/>
          </p:nvPr>
        </p:nvSpPr>
        <p:spPr>
          <a:xfrm>
            <a:off x="457200" y="273050"/>
            <a:ext cx="3008313" cy="1162050"/>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コンテンツ プレースホルダー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テキスト プレースホルダー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208B802E-8BB5-476D-9CD4-0DC2BFF3A500}" type="datetime1">
              <a:rPr kumimoji="1" lang="ja-JP" altLang="en-US" smtClean="0"/>
              <a:pPr/>
              <a:t>2012/1/5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136765160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タイトル 1"/>
          <p:cNvSpPr>
            <a:spLocks noGrp="1"/>
          </p:cNvSpPr>
          <p:nvPr>
            <p:ph type="title"/>
          </p:nvPr>
        </p:nvSpPr>
        <p:spPr>
          <a:xfrm>
            <a:off x="1792288" y="4800600"/>
            <a:ext cx="5486400" cy="566738"/>
          </a:xfrm>
        </p:spPr>
        <p:txBody>
          <a:bodyPr anchor="b"/>
          <a:lstStyle>
            <a:lvl1pPr algn="l">
              <a:defRPr sz="2000" b="1"/>
            </a:lvl1pPr>
          </a:lstStyle>
          <a:p>
            <a:r>
              <a:rPr kumimoji="1" lang="ja-JP" altLang="en-US" smtClean="0"/>
              <a:t>マスター タイトルの書式設定</a:t>
            </a:r>
            <a:endParaRPr kumimoji="1" lang="ja-JP" altLang="en-US"/>
          </a:p>
        </p:txBody>
      </p:sp>
      <p:sp>
        <p:nvSpPr>
          <p:cNvPr id="3" name="図プレースホルダー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kumimoji="1" lang="ja-JP" altLang="en-US"/>
          </a:p>
        </p:txBody>
      </p:sp>
      <p:sp>
        <p:nvSpPr>
          <p:cNvPr id="4" name="テキスト プレースホルダー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kumimoji="1" lang="ja-JP" altLang="en-US" smtClean="0"/>
              <a:t>マスター テキストの書式設定</a:t>
            </a:r>
          </a:p>
        </p:txBody>
      </p:sp>
      <p:sp>
        <p:nvSpPr>
          <p:cNvPr id="5" name="日付プレースホルダー 4"/>
          <p:cNvSpPr>
            <a:spLocks noGrp="1"/>
          </p:cNvSpPr>
          <p:nvPr>
            <p:ph type="dt" sz="half" idx="10"/>
          </p:nvPr>
        </p:nvSpPr>
        <p:spPr/>
        <p:txBody>
          <a:bodyPr/>
          <a:lstStyle/>
          <a:p>
            <a:fld id="{4301ED7E-BE0C-4A71-B0B7-55872BA65D4F}" type="datetime1">
              <a:rPr kumimoji="1" lang="ja-JP" altLang="en-US" smtClean="0"/>
              <a:pPr/>
              <a:t>2012/1/5</a:t>
            </a:fld>
            <a:endParaRPr kumimoji="1" lang="ja-JP" altLang="en-US"/>
          </a:p>
        </p:txBody>
      </p:sp>
      <p:sp>
        <p:nvSpPr>
          <p:cNvPr id="6" name="フッター プレースホルダー 5"/>
          <p:cNvSpPr>
            <a:spLocks noGrp="1"/>
          </p:cNvSpPr>
          <p:nvPr>
            <p:ph type="ftr" sz="quarter" idx="11"/>
          </p:nvPr>
        </p:nvSpPr>
        <p:spPr/>
        <p:txBody>
          <a:bodyPr/>
          <a:lstStyle/>
          <a:p>
            <a:endParaRPr kumimoji="1" lang="ja-JP" altLang="en-US"/>
          </a:p>
        </p:txBody>
      </p:sp>
      <p:sp>
        <p:nvSpPr>
          <p:cNvPr id="7" name="スライド番号プレースホルダー 6"/>
          <p:cNvSpPr>
            <a:spLocks noGrp="1"/>
          </p:cNvSpPr>
          <p:nvPr>
            <p:ph type="sldNum" sz="quarter" idx="12"/>
          </p:nvPr>
        </p:nvSpPr>
        <p:spPr/>
        <p:txBody>
          <a:body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360036697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タイトル プレースホルダー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kumimoji="1" lang="ja-JP" altLang="en-US" smtClean="0"/>
              <a:t>マスター タイトルの書式設定</a:t>
            </a:r>
            <a:endParaRPr kumimoji="1" lang="ja-JP" altLang="en-US"/>
          </a:p>
        </p:txBody>
      </p:sp>
      <p:sp>
        <p:nvSpPr>
          <p:cNvPr id="3" name="テキスト プレースホルダー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kumimoji="1" lang="ja-JP" altLang="en-US" smtClean="0"/>
              <a:t>マスター テキストの書式設定</a:t>
            </a:r>
          </a:p>
          <a:p>
            <a:pPr lvl="1"/>
            <a:r>
              <a:rPr kumimoji="1" lang="ja-JP" altLang="en-US" smtClean="0"/>
              <a:t>第 </a:t>
            </a:r>
            <a:r>
              <a:rPr kumimoji="1" lang="en-US" altLang="ja-JP" smtClean="0"/>
              <a:t>2 </a:t>
            </a:r>
            <a:r>
              <a:rPr kumimoji="1" lang="ja-JP" altLang="en-US" smtClean="0"/>
              <a:t>レベル</a:t>
            </a:r>
          </a:p>
          <a:p>
            <a:pPr lvl="2"/>
            <a:r>
              <a:rPr kumimoji="1" lang="ja-JP" altLang="en-US" smtClean="0"/>
              <a:t>第 </a:t>
            </a:r>
            <a:r>
              <a:rPr kumimoji="1" lang="en-US" altLang="ja-JP" smtClean="0"/>
              <a:t>3 </a:t>
            </a:r>
            <a:r>
              <a:rPr kumimoji="1" lang="ja-JP" altLang="en-US" smtClean="0"/>
              <a:t>レベル</a:t>
            </a:r>
          </a:p>
          <a:p>
            <a:pPr lvl="3"/>
            <a:r>
              <a:rPr kumimoji="1" lang="ja-JP" altLang="en-US" smtClean="0"/>
              <a:t>第 </a:t>
            </a:r>
            <a:r>
              <a:rPr kumimoji="1" lang="en-US" altLang="ja-JP" smtClean="0"/>
              <a:t>4 </a:t>
            </a:r>
            <a:r>
              <a:rPr kumimoji="1" lang="ja-JP" altLang="en-US" smtClean="0"/>
              <a:t>レベル</a:t>
            </a:r>
          </a:p>
          <a:p>
            <a:pPr lvl="4"/>
            <a:r>
              <a:rPr kumimoji="1" lang="ja-JP" altLang="en-US" smtClean="0"/>
              <a:t>第 </a:t>
            </a:r>
            <a:r>
              <a:rPr kumimoji="1" lang="en-US" altLang="ja-JP" smtClean="0"/>
              <a:t>5 </a:t>
            </a:r>
            <a:r>
              <a:rPr kumimoji="1" lang="ja-JP" altLang="en-US" smtClean="0"/>
              <a:t>レベル</a:t>
            </a:r>
            <a:endParaRPr kumimoji="1" lang="ja-JP" altLang="en-US"/>
          </a:p>
        </p:txBody>
      </p:sp>
      <p:sp>
        <p:nvSpPr>
          <p:cNvPr id="4" name="日付プレースホルダー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E0A654B-41E5-4EA0-A396-E40437F1726B}" type="datetime1">
              <a:rPr kumimoji="1" lang="ja-JP" altLang="en-US" smtClean="0"/>
              <a:pPr/>
              <a:t>2012/1/5</a:t>
            </a:fld>
            <a:endParaRPr kumimoji="1" lang="ja-JP" altLang="en-US"/>
          </a:p>
        </p:txBody>
      </p:sp>
      <p:sp>
        <p:nvSpPr>
          <p:cNvPr id="5" name="フッター プレースホルダー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スライド番号プレースホルダー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88780-2325-4555-945A-95965AC60335}" type="slidenum">
              <a:rPr kumimoji="1" lang="ja-JP" altLang="en-US" smtClean="0"/>
              <a:pPr/>
              <a:t>&lt;#&gt;</a:t>
            </a:fld>
            <a:endParaRPr kumimoji="1" lang="ja-JP" altLang="en-US"/>
          </a:p>
        </p:txBody>
      </p:sp>
    </p:spTree>
    <p:extLst>
      <p:ext uri="{BB962C8B-B14F-4D97-AF65-F5344CB8AC3E}">
        <p14:creationId xmlns:p14="http://schemas.microsoft.com/office/powerpoint/2010/main" xmlns="" val="334056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lvl1pPr algn="ctr" defTabSz="914400" rtl="0" eaLnBrk="1" latinLnBrk="0" hangingPunct="1">
        <a:spcBef>
          <a:spcPct val="0"/>
        </a:spcBef>
        <a:buNone/>
        <a:defRPr kumimoji="1"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kumimoji="1"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kumimoji="1"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kumimoji="1"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kumimoji="1" sz="2000" kern="1200">
          <a:solidFill>
            <a:schemeClr val="tx1"/>
          </a:solidFill>
          <a:latin typeface="+mn-lt"/>
          <a:ea typeface="+mn-ea"/>
          <a:cs typeface="+mn-cs"/>
        </a:defRPr>
      </a:lvl9pPr>
    </p:bodyStyle>
    <p:other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4" name="円/楕円 113"/>
          <p:cNvSpPr/>
          <p:nvPr/>
        </p:nvSpPr>
        <p:spPr>
          <a:xfrm>
            <a:off x="4716017" y="6216104"/>
            <a:ext cx="1296144" cy="594316"/>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sp>
        <p:nvSpPr>
          <p:cNvPr id="23" name="正方形/長方形 22"/>
          <p:cNvSpPr/>
          <p:nvPr/>
        </p:nvSpPr>
        <p:spPr>
          <a:xfrm>
            <a:off x="179512" y="3933057"/>
            <a:ext cx="8784976" cy="2160239"/>
          </a:xfrm>
          <a:prstGeom prst="rect">
            <a:avLst/>
          </a:prstGeom>
        </p:spPr>
        <p:style>
          <a:lnRef idx="2">
            <a:schemeClr val="accent6"/>
          </a:lnRef>
          <a:fillRef idx="1">
            <a:schemeClr val="lt1"/>
          </a:fillRef>
          <a:effectRef idx="0">
            <a:schemeClr val="accent6"/>
          </a:effectRef>
          <a:fontRef idx="minor">
            <a:schemeClr val="dk1"/>
          </a:fontRef>
        </p:style>
        <p:txBody>
          <a:bodyPr rtlCol="0" anchor="ctr"/>
          <a:lstStyle/>
          <a:p>
            <a:pPr algn="ctr"/>
            <a:endParaRPr kumimoji="1" lang="ja-JP" altLang="en-US"/>
          </a:p>
        </p:txBody>
      </p:sp>
      <p:sp>
        <p:nvSpPr>
          <p:cNvPr id="6" name="テキスト ボックス 5"/>
          <p:cNvSpPr txBox="1"/>
          <p:nvPr/>
        </p:nvSpPr>
        <p:spPr>
          <a:xfrm>
            <a:off x="40950" y="365462"/>
            <a:ext cx="9103049" cy="3108543"/>
          </a:xfrm>
          <a:prstGeom prst="rect">
            <a:avLst/>
          </a:prstGeom>
          <a:noFill/>
          <a:ln w="12700">
            <a:noFill/>
          </a:ln>
        </p:spPr>
        <p:txBody>
          <a:bodyPr wrap="square" rtlCol="0">
            <a:spAutoFit/>
          </a:bodyPr>
          <a:lstStyle/>
          <a:p>
            <a:pPr marL="265113" indent="-265113"/>
            <a:r>
              <a:rPr lang="ja-JP" altLang="en-US" sz="1350" dirty="0" smtClean="0"/>
              <a:t>○　「東日本大震災からの復興の基本方針（５（４）④社会的包摂の実現と「新しい公共」の推進）（平成２３年７月２９日）」にも指摘されているように、東日本大震災の発生により、被災地をはじめ、全国的に社会的排除のリスクが急速に高まっており、生きにくさ、暮らしにくさを抱える人々の悩みの傾聴や問題解決するワンストップ型の相談支援が必要。</a:t>
            </a:r>
            <a:endParaRPr lang="en-US" altLang="ja-JP" sz="1350" dirty="0" smtClean="0"/>
          </a:p>
          <a:p>
            <a:pPr marL="265113" indent="-265113"/>
            <a:endParaRPr lang="en-US" altLang="ja-JP" sz="400" dirty="0" smtClean="0"/>
          </a:p>
          <a:p>
            <a:pPr marL="265113" indent="-265113"/>
            <a:r>
              <a:rPr lang="ja-JP" altLang="en-US" sz="1350" dirty="0" smtClean="0"/>
              <a:t>○　このため、被災</a:t>
            </a:r>
            <a:r>
              <a:rPr lang="ja-JP" altLang="en-US" sz="1350" dirty="0"/>
              <a:t>３県</a:t>
            </a:r>
            <a:r>
              <a:rPr lang="ja-JP" altLang="en-US" sz="1350" dirty="0" smtClean="0"/>
              <a:t>をはじめ全国</a:t>
            </a:r>
            <a:r>
              <a:rPr lang="ja-JP" altLang="en-US" sz="1350" dirty="0"/>
              <a:t>を対象地域</a:t>
            </a:r>
            <a:r>
              <a:rPr lang="ja-JP" altLang="en-US" sz="1350" dirty="0" smtClean="0"/>
              <a:t>として、２４時間３６５日つながる電話相談窓口を設置し、地域の民間の支援組織等と連携しつつ、当事者の現状を電話で聞き取りながら、各種支援策と実施機関を適切に紹介するとともに、寄り添い支援を行う「社会的包摂ワンストップ相談支援事業」を実施。</a:t>
            </a:r>
            <a:endParaRPr lang="en-US" altLang="ja-JP" sz="1350" dirty="0" smtClean="0"/>
          </a:p>
          <a:p>
            <a:pPr marL="265113" indent="-265113"/>
            <a:endParaRPr lang="en-US" altLang="ja-JP" sz="400" dirty="0" smtClean="0"/>
          </a:p>
          <a:p>
            <a:pPr marL="265113" indent="-265113"/>
            <a:r>
              <a:rPr lang="ja-JP" altLang="en-US" sz="1350" dirty="0" smtClean="0"/>
              <a:t>○　</a:t>
            </a:r>
            <a:r>
              <a:rPr lang="ja-JP" altLang="ja-JP" sz="1400" dirty="0" smtClean="0"/>
              <a:t>電話相談は中央センターと地域センターとが相互補完的に担</a:t>
            </a:r>
            <a:r>
              <a:rPr lang="ja-JP" altLang="en-US" sz="1400" dirty="0" smtClean="0"/>
              <a:t>い</a:t>
            </a:r>
            <a:r>
              <a:rPr lang="ja-JP" altLang="ja-JP" sz="1400" dirty="0" smtClean="0"/>
              <a:t>、統一番号で実施</a:t>
            </a:r>
            <a:r>
              <a:rPr lang="ja-JP" altLang="en-US" sz="1350" dirty="0" smtClean="0"/>
              <a:t>。</a:t>
            </a:r>
            <a:endParaRPr lang="en-US" altLang="ja-JP" sz="1350" dirty="0" smtClean="0"/>
          </a:p>
          <a:p>
            <a:pPr marL="265113" indent="-265113"/>
            <a:endParaRPr lang="en-US" altLang="ja-JP" sz="400" dirty="0" smtClean="0"/>
          </a:p>
          <a:p>
            <a:pPr marL="265113" indent="-265113"/>
            <a:r>
              <a:rPr lang="ja-JP" altLang="en-US" sz="1350" dirty="0" smtClean="0"/>
              <a:t>○　電話相談の内容により、中央センターは地域センターに面談や同行支援を行うよう要請する。（また、地域センターでは対応できない地域については、協力可能な団体（協力団体）を確保し対応する。）</a:t>
            </a:r>
            <a:endParaRPr lang="en-US" altLang="ja-JP" sz="1350" dirty="0" smtClean="0"/>
          </a:p>
          <a:p>
            <a:pPr marL="265113" indent="-265113"/>
            <a:endParaRPr lang="en-US" altLang="ja-JP" sz="400" dirty="0" smtClean="0"/>
          </a:p>
          <a:p>
            <a:pPr marL="266700" indent="-266700"/>
            <a:r>
              <a:rPr lang="ja-JP" altLang="en-US" sz="1350" dirty="0" smtClean="0"/>
              <a:t>○　国は、中央コールセンター（一般社団法人等）に補助金（補助率：定額）を交付し、中央コールセンターは支援の実績に応じて地域センターと協力団体に費用を支払う。</a:t>
            </a:r>
            <a:endParaRPr lang="en-US" altLang="ja-JP" sz="1350" dirty="0" smtClean="0"/>
          </a:p>
          <a:p>
            <a:pPr marL="266700" indent="-266700"/>
            <a:endParaRPr lang="en-US" altLang="ja-JP" sz="400" dirty="0" smtClean="0"/>
          </a:p>
          <a:p>
            <a:pPr marL="266700" indent="-266700"/>
            <a:r>
              <a:rPr lang="ja-JP" altLang="en-US" sz="1350" dirty="0" smtClean="0"/>
              <a:t>○　平成２３年度、２４年度で実施 （平成</a:t>
            </a:r>
            <a:r>
              <a:rPr lang="ja-JP" altLang="en-US" sz="1350" dirty="0" smtClean="0"/>
              <a:t>２３年度３次</a:t>
            </a:r>
            <a:r>
              <a:rPr lang="ja-JP" altLang="en-US" sz="1350" dirty="0" smtClean="0"/>
              <a:t>補正予算額 </a:t>
            </a:r>
            <a:r>
              <a:rPr lang="en-US" altLang="ja-JP" sz="1350" dirty="0" smtClean="0"/>
              <a:t>467</a:t>
            </a:r>
            <a:r>
              <a:rPr lang="ja-JP" altLang="en-US" sz="1350" dirty="0" smtClean="0"/>
              <a:t>百万円</a:t>
            </a:r>
            <a:r>
              <a:rPr lang="ja-JP" altLang="en-US" sz="1350" dirty="0" smtClean="0"/>
              <a:t>、平成</a:t>
            </a:r>
            <a:r>
              <a:rPr lang="ja-JP" altLang="en-US" sz="1350" dirty="0" smtClean="0"/>
              <a:t>２４年度</a:t>
            </a:r>
            <a:r>
              <a:rPr lang="ja-JP" altLang="en-US" sz="1350" dirty="0" smtClean="0"/>
              <a:t>予算案</a:t>
            </a:r>
            <a:r>
              <a:rPr lang="en-US" altLang="ja-JP" sz="1350" dirty="0" smtClean="0"/>
              <a:t>1649</a:t>
            </a:r>
            <a:r>
              <a:rPr lang="ja-JP" altLang="en-US" sz="1350" dirty="0" smtClean="0"/>
              <a:t>百万円</a:t>
            </a:r>
            <a:r>
              <a:rPr lang="ja-JP" altLang="en-US" sz="1350" dirty="0" smtClean="0"/>
              <a:t>）</a:t>
            </a:r>
            <a:endParaRPr lang="en-US" altLang="ja-JP" sz="1350" dirty="0" smtClean="0"/>
          </a:p>
          <a:p>
            <a:pPr marL="266700" indent="-266700"/>
            <a:endParaRPr lang="en-US" altLang="ja-JP" sz="1350" dirty="0" smtClean="0"/>
          </a:p>
        </p:txBody>
      </p:sp>
      <p:sp>
        <p:nvSpPr>
          <p:cNvPr id="2" name="正方形/長方形 1"/>
          <p:cNvSpPr/>
          <p:nvPr/>
        </p:nvSpPr>
        <p:spPr>
          <a:xfrm>
            <a:off x="0" y="393171"/>
            <a:ext cx="9144000" cy="2819805"/>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31" name="円/楕円 30"/>
          <p:cNvSpPr/>
          <p:nvPr/>
        </p:nvSpPr>
        <p:spPr>
          <a:xfrm>
            <a:off x="539552" y="4351466"/>
            <a:ext cx="1932493" cy="661709"/>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sp>
        <p:nvSpPr>
          <p:cNvPr id="7" name="円/楕円 6"/>
          <p:cNvSpPr/>
          <p:nvPr/>
        </p:nvSpPr>
        <p:spPr>
          <a:xfrm>
            <a:off x="2793067" y="4005064"/>
            <a:ext cx="3402831" cy="1800200"/>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8" name="円/楕円 7"/>
          <p:cNvSpPr/>
          <p:nvPr/>
        </p:nvSpPr>
        <p:spPr>
          <a:xfrm>
            <a:off x="3347864" y="4725144"/>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9" name="円/楕円 8"/>
          <p:cNvSpPr/>
          <p:nvPr/>
        </p:nvSpPr>
        <p:spPr>
          <a:xfrm>
            <a:off x="4976015" y="4893564"/>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 name="円/楕円 9"/>
          <p:cNvSpPr/>
          <p:nvPr/>
        </p:nvSpPr>
        <p:spPr>
          <a:xfrm>
            <a:off x="3563888" y="5157192"/>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2" name="テキスト ボックス 11"/>
          <p:cNvSpPr txBox="1"/>
          <p:nvPr/>
        </p:nvSpPr>
        <p:spPr>
          <a:xfrm>
            <a:off x="3923928" y="5013176"/>
            <a:ext cx="1296144" cy="307777"/>
          </a:xfrm>
          <a:prstGeom prst="rect">
            <a:avLst/>
          </a:prstGeom>
          <a:noFill/>
        </p:spPr>
        <p:txBody>
          <a:bodyPr wrap="square" rtlCol="0">
            <a:spAutoFit/>
          </a:bodyPr>
          <a:lstStyle/>
          <a:p>
            <a:r>
              <a:rPr kumimoji="1" lang="ja-JP" altLang="en-US" sz="1400" dirty="0" smtClean="0"/>
              <a:t>電話相談員</a:t>
            </a:r>
            <a:endParaRPr kumimoji="1" lang="ja-JP" altLang="en-US" sz="1400" dirty="0"/>
          </a:p>
        </p:txBody>
      </p:sp>
      <p:sp>
        <p:nvSpPr>
          <p:cNvPr id="14" name="正方形/長方形 13"/>
          <p:cNvSpPr/>
          <p:nvPr/>
        </p:nvSpPr>
        <p:spPr>
          <a:xfrm>
            <a:off x="539552" y="4050582"/>
            <a:ext cx="577839" cy="1989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a:solidFill>
                  <a:schemeClr val="tx1"/>
                </a:solidFill>
              </a:rPr>
              <a:t>Ａ</a:t>
            </a:r>
            <a:r>
              <a:rPr lang="ja-JP" altLang="en-US" sz="1400" dirty="0" smtClean="0">
                <a:solidFill>
                  <a:schemeClr val="tx1"/>
                </a:solidFill>
              </a:rPr>
              <a:t>県</a:t>
            </a:r>
            <a:endParaRPr kumimoji="1" lang="ja-JP" altLang="en-US" sz="1400" dirty="0">
              <a:solidFill>
                <a:schemeClr val="tx1"/>
              </a:solidFill>
            </a:endParaRPr>
          </a:p>
        </p:txBody>
      </p:sp>
      <p:sp>
        <p:nvSpPr>
          <p:cNvPr id="16" name="正方形/長方形 15"/>
          <p:cNvSpPr/>
          <p:nvPr/>
        </p:nvSpPr>
        <p:spPr>
          <a:xfrm>
            <a:off x="6012160" y="4077072"/>
            <a:ext cx="577839" cy="1989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Ｂ県</a:t>
            </a:r>
            <a:endParaRPr kumimoji="1" lang="ja-JP" altLang="en-US" sz="1400" dirty="0">
              <a:solidFill>
                <a:schemeClr val="tx1"/>
              </a:solidFill>
            </a:endParaRPr>
          </a:p>
        </p:txBody>
      </p:sp>
      <p:sp>
        <p:nvSpPr>
          <p:cNvPr id="19" name="テキスト ボックス 18"/>
          <p:cNvSpPr txBox="1"/>
          <p:nvPr/>
        </p:nvSpPr>
        <p:spPr>
          <a:xfrm>
            <a:off x="2195736" y="6550223"/>
            <a:ext cx="864096" cy="307777"/>
          </a:xfrm>
          <a:prstGeom prst="rect">
            <a:avLst/>
          </a:prstGeom>
          <a:noFill/>
        </p:spPr>
        <p:txBody>
          <a:bodyPr wrap="square" rtlCol="0">
            <a:spAutoFit/>
          </a:bodyPr>
          <a:lstStyle/>
          <a:p>
            <a:r>
              <a:rPr kumimoji="1" lang="ja-JP" altLang="en-US" sz="1400" dirty="0" smtClean="0"/>
              <a:t>相談者</a:t>
            </a:r>
            <a:endParaRPr kumimoji="1" lang="ja-JP" altLang="en-US" sz="1400" dirty="0"/>
          </a:p>
        </p:txBody>
      </p:sp>
      <p:sp>
        <p:nvSpPr>
          <p:cNvPr id="24" name="円/楕円 23"/>
          <p:cNvSpPr/>
          <p:nvPr/>
        </p:nvSpPr>
        <p:spPr>
          <a:xfrm>
            <a:off x="6581123" y="4288704"/>
            <a:ext cx="2023325" cy="594316"/>
          </a:xfrm>
          <a:prstGeom prst="ellipse">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ja-JP" altLang="en-US" sz="1400"/>
          </a:p>
        </p:txBody>
      </p:sp>
      <p:sp>
        <p:nvSpPr>
          <p:cNvPr id="26" name="円/楕円 25"/>
          <p:cNvSpPr/>
          <p:nvPr/>
        </p:nvSpPr>
        <p:spPr>
          <a:xfrm>
            <a:off x="1244193" y="5293916"/>
            <a:ext cx="385226" cy="298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7" name="円/楕円 26"/>
          <p:cNvSpPr/>
          <p:nvPr/>
        </p:nvSpPr>
        <p:spPr>
          <a:xfrm>
            <a:off x="7030554" y="5189558"/>
            <a:ext cx="385226" cy="298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29" name="円/楕円 28"/>
          <p:cNvSpPr/>
          <p:nvPr/>
        </p:nvSpPr>
        <p:spPr>
          <a:xfrm>
            <a:off x="971600" y="4437112"/>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0" name="円/楕円 29"/>
          <p:cNvSpPr/>
          <p:nvPr/>
        </p:nvSpPr>
        <p:spPr>
          <a:xfrm>
            <a:off x="7596336" y="4437112"/>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33" name="テキスト ボックス 32"/>
          <p:cNvSpPr txBox="1"/>
          <p:nvPr/>
        </p:nvSpPr>
        <p:spPr>
          <a:xfrm>
            <a:off x="1331640" y="3933056"/>
            <a:ext cx="1583841" cy="307777"/>
          </a:xfrm>
          <a:prstGeom prst="rect">
            <a:avLst/>
          </a:prstGeom>
          <a:noFill/>
        </p:spPr>
        <p:txBody>
          <a:bodyPr wrap="square" rtlCol="0">
            <a:spAutoFit/>
          </a:bodyPr>
          <a:lstStyle/>
          <a:p>
            <a:r>
              <a:rPr lang="ja-JP" altLang="en-US" sz="1400" b="1" dirty="0" smtClean="0"/>
              <a:t>＜地域センター＞</a:t>
            </a:r>
            <a:endParaRPr kumimoji="1" lang="ja-JP" altLang="en-US" sz="1400" b="1" dirty="0"/>
          </a:p>
        </p:txBody>
      </p:sp>
      <p:sp>
        <p:nvSpPr>
          <p:cNvPr id="34" name="テキスト ボックス 33"/>
          <p:cNvSpPr txBox="1"/>
          <p:nvPr/>
        </p:nvSpPr>
        <p:spPr>
          <a:xfrm>
            <a:off x="971600" y="5585899"/>
            <a:ext cx="975569" cy="307777"/>
          </a:xfrm>
          <a:prstGeom prst="rect">
            <a:avLst/>
          </a:prstGeom>
          <a:noFill/>
        </p:spPr>
        <p:txBody>
          <a:bodyPr wrap="square" rtlCol="0">
            <a:spAutoFit/>
          </a:bodyPr>
          <a:lstStyle/>
          <a:p>
            <a:r>
              <a:rPr kumimoji="1" lang="ja-JP" altLang="en-US" sz="1400" dirty="0" smtClean="0"/>
              <a:t>相談者</a:t>
            </a:r>
            <a:endParaRPr kumimoji="1" lang="ja-JP" altLang="en-US" sz="1400" dirty="0"/>
          </a:p>
        </p:txBody>
      </p:sp>
      <p:sp>
        <p:nvSpPr>
          <p:cNvPr id="53" name="テキスト ボックス 52"/>
          <p:cNvSpPr txBox="1"/>
          <p:nvPr/>
        </p:nvSpPr>
        <p:spPr>
          <a:xfrm>
            <a:off x="251520" y="4509120"/>
            <a:ext cx="855299" cy="319115"/>
          </a:xfrm>
          <a:prstGeom prst="rect">
            <a:avLst/>
          </a:prstGeom>
          <a:noFill/>
        </p:spPr>
        <p:txBody>
          <a:bodyPr wrap="square" rtlCol="0">
            <a:spAutoFit/>
          </a:bodyPr>
          <a:lstStyle/>
          <a:p>
            <a:r>
              <a:rPr lang="ja-JP" altLang="en-US" sz="1400" dirty="0" smtClean="0"/>
              <a:t>支援員</a:t>
            </a:r>
            <a:endParaRPr kumimoji="1" lang="ja-JP" altLang="en-US" sz="1400" dirty="0"/>
          </a:p>
        </p:txBody>
      </p:sp>
      <p:sp>
        <p:nvSpPr>
          <p:cNvPr id="64" name="テキスト ボックス 63"/>
          <p:cNvSpPr txBox="1"/>
          <p:nvPr/>
        </p:nvSpPr>
        <p:spPr>
          <a:xfrm>
            <a:off x="6876256" y="5517232"/>
            <a:ext cx="975569" cy="307777"/>
          </a:xfrm>
          <a:prstGeom prst="rect">
            <a:avLst/>
          </a:prstGeom>
          <a:noFill/>
        </p:spPr>
        <p:txBody>
          <a:bodyPr wrap="square" rtlCol="0">
            <a:spAutoFit/>
          </a:bodyPr>
          <a:lstStyle/>
          <a:p>
            <a:r>
              <a:rPr kumimoji="1" lang="ja-JP" altLang="en-US" sz="1400" dirty="0" smtClean="0"/>
              <a:t>相談者</a:t>
            </a:r>
            <a:endParaRPr kumimoji="1" lang="ja-JP" altLang="en-US" sz="1400" dirty="0"/>
          </a:p>
        </p:txBody>
      </p:sp>
      <p:sp>
        <p:nvSpPr>
          <p:cNvPr id="65" name="テキスト ボックス 64"/>
          <p:cNvSpPr txBox="1"/>
          <p:nvPr/>
        </p:nvSpPr>
        <p:spPr>
          <a:xfrm>
            <a:off x="7308304" y="4005064"/>
            <a:ext cx="1656184" cy="307777"/>
          </a:xfrm>
          <a:prstGeom prst="rect">
            <a:avLst/>
          </a:prstGeom>
          <a:noFill/>
        </p:spPr>
        <p:txBody>
          <a:bodyPr wrap="square" rtlCol="0">
            <a:spAutoFit/>
          </a:bodyPr>
          <a:lstStyle/>
          <a:p>
            <a:r>
              <a:rPr lang="ja-JP" altLang="en-US" sz="1400" b="1" dirty="0" smtClean="0"/>
              <a:t>＜地域センター＞</a:t>
            </a:r>
            <a:endParaRPr kumimoji="1" lang="ja-JP" altLang="en-US" sz="1400" b="1" dirty="0"/>
          </a:p>
        </p:txBody>
      </p:sp>
      <p:sp>
        <p:nvSpPr>
          <p:cNvPr id="66" name="テキスト ボックス 65"/>
          <p:cNvSpPr txBox="1"/>
          <p:nvPr/>
        </p:nvSpPr>
        <p:spPr>
          <a:xfrm>
            <a:off x="7884368" y="4437112"/>
            <a:ext cx="975569" cy="307777"/>
          </a:xfrm>
          <a:prstGeom prst="rect">
            <a:avLst/>
          </a:prstGeom>
          <a:noFill/>
        </p:spPr>
        <p:txBody>
          <a:bodyPr wrap="square" rtlCol="0">
            <a:spAutoFit/>
          </a:bodyPr>
          <a:lstStyle/>
          <a:p>
            <a:r>
              <a:rPr lang="ja-JP" altLang="en-US" sz="1400" dirty="0" smtClean="0"/>
              <a:t>支援</a:t>
            </a:r>
            <a:r>
              <a:rPr kumimoji="1" lang="ja-JP" altLang="en-US" sz="1400" dirty="0" smtClean="0"/>
              <a:t>員</a:t>
            </a:r>
            <a:endParaRPr kumimoji="1" lang="ja-JP" altLang="en-US" sz="1400" dirty="0"/>
          </a:p>
        </p:txBody>
      </p:sp>
      <p:sp>
        <p:nvSpPr>
          <p:cNvPr id="37" name="フリーフォーム 36"/>
          <p:cNvSpPr/>
          <p:nvPr/>
        </p:nvSpPr>
        <p:spPr>
          <a:xfrm rot="2594710">
            <a:off x="7514994" y="4872279"/>
            <a:ext cx="448342" cy="577806"/>
          </a:xfrm>
          <a:custGeom>
            <a:avLst/>
            <a:gdLst>
              <a:gd name="connsiteX0" fmla="*/ 0 w 290486"/>
              <a:gd name="connsiteY0" fmla="*/ 0 h 439838"/>
              <a:gd name="connsiteX1" fmla="*/ 289367 w 290486"/>
              <a:gd name="connsiteY1" fmla="*/ 300942 h 439838"/>
              <a:gd name="connsiteX2" fmla="*/ 81022 w 290486"/>
              <a:gd name="connsiteY2" fmla="*/ 439838 h 439838"/>
            </a:gdLst>
            <a:ahLst/>
            <a:cxnLst>
              <a:cxn ang="0">
                <a:pos x="connsiteX0" y="connsiteY0"/>
              </a:cxn>
              <a:cxn ang="0">
                <a:pos x="connsiteX1" y="connsiteY1"/>
              </a:cxn>
              <a:cxn ang="0">
                <a:pos x="connsiteX2" y="connsiteY2"/>
              </a:cxn>
            </a:cxnLst>
            <a:rect l="l" t="t" r="r" b="b"/>
            <a:pathLst>
              <a:path w="290486" h="439838">
                <a:moveTo>
                  <a:pt x="0" y="0"/>
                </a:moveTo>
                <a:cubicBezTo>
                  <a:pt x="137931" y="113818"/>
                  <a:pt x="275863" y="227636"/>
                  <a:pt x="289367" y="300942"/>
                </a:cubicBezTo>
                <a:cubicBezTo>
                  <a:pt x="302871" y="374248"/>
                  <a:pt x="191946" y="407043"/>
                  <a:pt x="81022" y="439838"/>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400"/>
          </a:p>
        </p:txBody>
      </p:sp>
      <p:sp>
        <p:nvSpPr>
          <p:cNvPr id="43" name="テキスト ボックス 42"/>
          <p:cNvSpPr txBox="1"/>
          <p:nvPr/>
        </p:nvSpPr>
        <p:spPr>
          <a:xfrm>
            <a:off x="3419872" y="4077072"/>
            <a:ext cx="2185623" cy="307777"/>
          </a:xfrm>
          <a:prstGeom prst="rect">
            <a:avLst/>
          </a:prstGeom>
          <a:noFill/>
        </p:spPr>
        <p:txBody>
          <a:bodyPr wrap="square" rtlCol="0">
            <a:spAutoFit/>
          </a:bodyPr>
          <a:lstStyle/>
          <a:p>
            <a:pPr algn="ctr"/>
            <a:r>
              <a:rPr kumimoji="1" lang="ja-JP" altLang="en-US" sz="1400" b="1" dirty="0" smtClean="0"/>
              <a:t>＜中央センター＞</a:t>
            </a:r>
            <a:endParaRPr kumimoji="1" lang="ja-JP" altLang="en-US" sz="1400" b="1" dirty="0"/>
          </a:p>
        </p:txBody>
      </p:sp>
      <p:sp>
        <p:nvSpPr>
          <p:cNvPr id="45" name="正方形/長方形 44"/>
          <p:cNvSpPr/>
          <p:nvPr/>
        </p:nvSpPr>
        <p:spPr>
          <a:xfrm>
            <a:off x="611560" y="6237312"/>
            <a:ext cx="577839" cy="198934"/>
          </a:xfrm>
          <a:prstGeom prst="rect">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sz="1400" dirty="0" smtClean="0">
                <a:solidFill>
                  <a:schemeClr val="tx1"/>
                </a:solidFill>
              </a:rPr>
              <a:t>Ｃ県</a:t>
            </a:r>
            <a:endParaRPr kumimoji="1" lang="ja-JP" altLang="en-US" sz="1400" dirty="0">
              <a:solidFill>
                <a:schemeClr val="tx1"/>
              </a:solidFill>
            </a:endParaRPr>
          </a:p>
        </p:txBody>
      </p:sp>
      <p:sp>
        <p:nvSpPr>
          <p:cNvPr id="46" name="テキスト ボックス 45"/>
          <p:cNvSpPr txBox="1"/>
          <p:nvPr/>
        </p:nvSpPr>
        <p:spPr>
          <a:xfrm>
            <a:off x="1187624" y="6165304"/>
            <a:ext cx="1339310" cy="523220"/>
          </a:xfrm>
          <a:prstGeom prst="rect">
            <a:avLst/>
          </a:prstGeom>
          <a:noFill/>
        </p:spPr>
        <p:txBody>
          <a:bodyPr wrap="square" rtlCol="0">
            <a:spAutoFit/>
          </a:bodyPr>
          <a:lstStyle/>
          <a:p>
            <a:r>
              <a:rPr lang="ja-JP" altLang="en-US" sz="1400" dirty="0" smtClean="0"/>
              <a:t>地域センターがない地域</a:t>
            </a:r>
            <a:endParaRPr kumimoji="1" lang="ja-JP" altLang="en-US" sz="1400" dirty="0"/>
          </a:p>
        </p:txBody>
      </p:sp>
      <p:sp>
        <p:nvSpPr>
          <p:cNvPr id="47" name="円/楕円 46"/>
          <p:cNvSpPr/>
          <p:nvPr/>
        </p:nvSpPr>
        <p:spPr>
          <a:xfrm>
            <a:off x="2483768" y="6237312"/>
            <a:ext cx="385226" cy="298400"/>
          </a:xfrm>
          <a:prstGeom prst="ellipse">
            <a:avLst/>
          </a:prstGeom>
          <a:no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cxnSp>
        <p:nvCxnSpPr>
          <p:cNvPr id="48" name="直線矢印コネクタ 47"/>
          <p:cNvCxnSpPr/>
          <p:nvPr/>
        </p:nvCxnSpPr>
        <p:spPr>
          <a:xfrm flipV="1">
            <a:off x="2843808" y="5517232"/>
            <a:ext cx="792088" cy="720080"/>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4" name="直線矢印コネクタ 53"/>
          <p:cNvCxnSpPr/>
          <p:nvPr/>
        </p:nvCxnSpPr>
        <p:spPr>
          <a:xfrm flipV="1">
            <a:off x="1763688" y="5085184"/>
            <a:ext cx="1625733" cy="387915"/>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58" name="直線矢印コネクタ 57"/>
          <p:cNvCxnSpPr/>
          <p:nvPr/>
        </p:nvCxnSpPr>
        <p:spPr>
          <a:xfrm flipH="1" flipV="1">
            <a:off x="5457547" y="5103512"/>
            <a:ext cx="1455676" cy="219124"/>
          </a:xfrm>
          <a:prstGeom prst="straightConnector1">
            <a:avLst/>
          </a:pr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67" name="テキスト ボックス 66"/>
          <p:cNvSpPr txBox="1"/>
          <p:nvPr/>
        </p:nvSpPr>
        <p:spPr>
          <a:xfrm>
            <a:off x="2267744" y="5301208"/>
            <a:ext cx="632294" cy="307777"/>
          </a:xfrm>
          <a:prstGeom prst="rect">
            <a:avLst/>
          </a:prstGeom>
          <a:noFill/>
        </p:spPr>
        <p:txBody>
          <a:bodyPr wrap="square" rtlCol="0">
            <a:spAutoFit/>
          </a:bodyPr>
          <a:lstStyle/>
          <a:p>
            <a:r>
              <a:rPr lang="ja-JP" altLang="en-US" sz="1400" dirty="0" smtClean="0"/>
              <a:t>夜間</a:t>
            </a:r>
            <a:endParaRPr kumimoji="1" lang="ja-JP" altLang="en-US" sz="1400" dirty="0"/>
          </a:p>
        </p:txBody>
      </p:sp>
      <p:sp>
        <p:nvSpPr>
          <p:cNvPr id="71" name="テキスト ボックス 70"/>
          <p:cNvSpPr txBox="1"/>
          <p:nvPr/>
        </p:nvSpPr>
        <p:spPr>
          <a:xfrm>
            <a:off x="6156176" y="4725144"/>
            <a:ext cx="632294" cy="307777"/>
          </a:xfrm>
          <a:prstGeom prst="rect">
            <a:avLst/>
          </a:prstGeom>
          <a:noFill/>
        </p:spPr>
        <p:txBody>
          <a:bodyPr wrap="square" rtlCol="0">
            <a:spAutoFit/>
          </a:bodyPr>
          <a:lstStyle/>
          <a:p>
            <a:r>
              <a:rPr kumimoji="1" lang="ja-JP" altLang="en-US" sz="1400" dirty="0" smtClean="0"/>
              <a:t>日中</a:t>
            </a:r>
            <a:endParaRPr kumimoji="1" lang="ja-JP" altLang="en-US" sz="1400" dirty="0"/>
          </a:p>
        </p:txBody>
      </p:sp>
      <p:sp>
        <p:nvSpPr>
          <p:cNvPr id="72" name="テキスト ボックス 71"/>
          <p:cNvSpPr txBox="1"/>
          <p:nvPr/>
        </p:nvSpPr>
        <p:spPr>
          <a:xfrm>
            <a:off x="5940152" y="5229200"/>
            <a:ext cx="632294" cy="307777"/>
          </a:xfrm>
          <a:prstGeom prst="rect">
            <a:avLst/>
          </a:prstGeom>
          <a:noFill/>
        </p:spPr>
        <p:txBody>
          <a:bodyPr wrap="square" rtlCol="0">
            <a:spAutoFit/>
          </a:bodyPr>
          <a:lstStyle/>
          <a:p>
            <a:r>
              <a:rPr lang="ja-JP" altLang="en-US" sz="1400" dirty="0"/>
              <a:t>夜間</a:t>
            </a:r>
            <a:endParaRPr kumimoji="1" lang="ja-JP" altLang="en-US" sz="1400" dirty="0"/>
          </a:p>
        </p:txBody>
      </p:sp>
      <p:sp>
        <p:nvSpPr>
          <p:cNvPr id="75" name="テキスト ボックス 74"/>
          <p:cNvSpPr txBox="1"/>
          <p:nvPr/>
        </p:nvSpPr>
        <p:spPr>
          <a:xfrm>
            <a:off x="7812360" y="5013176"/>
            <a:ext cx="1224136" cy="430887"/>
          </a:xfrm>
          <a:prstGeom prst="rect">
            <a:avLst/>
          </a:prstGeom>
          <a:noFill/>
        </p:spPr>
        <p:txBody>
          <a:bodyPr wrap="square" rtlCol="0">
            <a:spAutoFit/>
          </a:bodyPr>
          <a:lstStyle/>
          <a:p>
            <a:r>
              <a:rPr lang="ja-JP" altLang="en-US" sz="1100" dirty="0"/>
              <a:t>必要</a:t>
            </a:r>
            <a:r>
              <a:rPr lang="ja-JP" altLang="en-US" sz="1100" dirty="0" smtClean="0"/>
              <a:t>に応じ面談・同行支援</a:t>
            </a:r>
            <a:endParaRPr kumimoji="1" lang="ja-JP" altLang="en-US" sz="1100" dirty="0"/>
          </a:p>
        </p:txBody>
      </p:sp>
      <p:sp>
        <p:nvSpPr>
          <p:cNvPr id="77" name="フリーフォーム 76"/>
          <p:cNvSpPr/>
          <p:nvPr/>
        </p:nvSpPr>
        <p:spPr>
          <a:xfrm>
            <a:off x="5477628" y="4653136"/>
            <a:ext cx="1542644" cy="580285"/>
          </a:xfrm>
          <a:custGeom>
            <a:avLst/>
            <a:gdLst>
              <a:gd name="connsiteX0" fmla="*/ 1679123 w 1679123"/>
              <a:gd name="connsiteY0" fmla="*/ 740780 h 740780"/>
              <a:gd name="connsiteX1" fmla="*/ 794 w 1679123"/>
              <a:gd name="connsiteY1" fmla="*/ 312517 h 740780"/>
              <a:gd name="connsiteX2" fmla="*/ 1505503 w 1679123"/>
              <a:gd name="connsiteY2" fmla="*/ 0 h 740780"/>
            </a:gdLst>
            <a:ahLst/>
            <a:cxnLst>
              <a:cxn ang="0">
                <a:pos x="connsiteX0" y="connsiteY0"/>
              </a:cxn>
              <a:cxn ang="0">
                <a:pos x="connsiteX1" y="connsiteY1"/>
              </a:cxn>
              <a:cxn ang="0">
                <a:pos x="connsiteX2" y="connsiteY2"/>
              </a:cxn>
            </a:cxnLst>
            <a:rect l="l" t="t" r="r" b="b"/>
            <a:pathLst>
              <a:path w="1679123" h="740780">
                <a:moveTo>
                  <a:pt x="1679123" y="740780"/>
                </a:moveTo>
                <a:cubicBezTo>
                  <a:pt x="854427" y="588380"/>
                  <a:pt x="29731" y="435980"/>
                  <a:pt x="794" y="312517"/>
                </a:cubicBezTo>
                <a:cubicBezTo>
                  <a:pt x="-28143" y="189054"/>
                  <a:pt x="738680" y="94527"/>
                  <a:pt x="1505503" y="0"/>
                </a:cubicBezTo>
              </a:path>
            </a:pathLst>
          </a:cu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400"/>
          </a:p>
        </p:txBody>
      </p:sp>
      <p:sp>
        <p:nvSpPr>
          <p:cNvPr id="79" name="テキスト ボックス 78"/>
          <p:cNvSpPr txBox="1"/>
          <p:nvPr/>
        </p:nvSpPr>
        <p:spPr>
          <a:xfrm>
            <a:off x="179512" y="5013176"/>
            <a:ext cx="1264084" cy="430887"/>
          </a:xfrm>
          <a:prstGeom prst="rect">
            <a:avLst/>
          </a:prstGeom>
          <a:noFill/>
        </p:spPr>
        <p:txBody>
          <a:bodyPr wrap="square" rtlCol="0">
            <a:spAutoFit/>
          </a:bodyPr>
          <a:lstStyle/>
          <a:p>
            <a:r>
              <a:rPr lang="ja-JP" altLang="en-US" sz="1100" dirty="0"/>
              <a:t>必要</a:t>
            </a:r>
            <a:r>
              <a:rPr lang="ja-JP" altLang="en-US" sz="1100" dirty="0" smtClean="0"/>
              <a:t>に応じ面談・同行支援</a:t>
            </a:r>
            <a:endParaRPr kumimoji="1" lang="ja-JP" altLang="en-US" sz="1100" dirty="0"/>
          </a:p>
        </p:txBody>
      </p:sp>
      <p:sp>
        <p:nvSpPr>
          <p:cNvPr id="82" name="フリーフォーム 81"/>
          <p:cNvSpPr/>
          <p:nvPr/>
        </p:nvSpPr>
        <p:spPr>
          <a:xfrm rot="18998978">
            <a:off x="911313" y="4832535"/>
            <a:ext cx="336599" cy="587520"/>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400"/>
          </a:p>
        </p:txBody>
      </p:sp>
      <p:sp>
        <p:nvSpPr>
          <p:cNvPr id="55" name="角丸四角形 54"/>
          <p:cNvSpPr/>
          <p:nvPr/>
        </p:nvSpPr>
        <p:spPr>
          <a:xfrm>
            <a:off x="3730380" y="3284984"/>
            <a:ext cx="1569296" cy="278159"/>
          </a:xfrm>
          <a:prstGeom prst="roundRect">
            <a:avLst/>
          </a:prstGeom>
          <a:solidFill>
            <a:schemeClr val="accent5">
              <a:lumMod val="40000"/>
              <a:lumOff val="60000"/>
              <a:alpha val="48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ja-JP" altLang="en-US" dirty="0">
                <a:solidFill>
                  <a:schemeClr val="tx1"/>
                </a:solidFill>
              </a:rPr>
              <a:t>国</a:t>
            </a:r>
          </a:p>
        </p:txBody>
      </p:sp>
      <p:sp>
        <p:nvSpPr>
          <p:cNvPr id="59" name="下矢印 58"/>
          <p:cNvSpPr/>
          <p:nvPr/>
        </p:nvSpPr>
        <p:spPr>
          <a:xfrm>
            <a:off x="4330576" y="3619624"/>
            <a:ext cx="324036" cy="504056"/>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a:p>
        </p:txBody>
      </p:sp>
      <p:sp>
        <p:nvSpPr>
          <p:cNvPr id="25" name="テキスト ボックス 24"/>
          <p:cNvSpPr txBox="1"/>
          <p:nvPr/>
        </p:nvSpPr>
        <p:spPr>
          <a:xfrm>
            <a:off x="4716015" y="3573017"/>
            <a:ext cx="1372301" cy="307777"/>
          </a:xfrm>
          <a:prstGeom prst="rect">
            <a:avLst/>
          </a:prstGeom>
          <a:noFill/>
        </p:spPr>
        <p:txBody>
          <a:bodyPr wrap="square" rtlCol="0">
            <a:spAutoFit/>
          </a:bodyPr>
          <a:lstStyle/>
          <a:p>
            <a:r>
              <a:rPr kumimoji="1" lang="ja-JP" altLang="en-US" sz="1400" dirty="0" smtClean="0"/>
              <a:t>補助金交付</a:t>
            </a:r>
            <a:endParaRPr kumimoji="1" lang="ja-JP" altLang="en-US" sz="1400" dirty="0"/>
          </a:p>
        </p:txBody>
      </p:sp>
      <p:sp>
        <p:nvSpPr>
          <p:cNvPr id="3" name="テキスト ボックス 2"/>
          <p:cNvSpPr txBox="1"/>
          <p:nvPr/>
        </p:nvSpPr>
        <p:spPr>
          <a:xfrm>
            <a:off x="422966" y="4554"/>
            <a:ext cx="8109474" cy="400110"/>
          </a:xfrm>
          <a:prstGeom prst="rect">
            <a:avLst/>
          </a:prstGeom>
          <a:noFill/>
        </p:spPr>
        <p:txBody>
          <a:bodyPr wrap="square" rtlCol="0">
            <a:spAutoFit/>
          </a:bodyPr>
          <a:lstStyle/>
          <a:p>
            <a:pPr algn="ctr"/>
            <a:r>
              <a:rPr kumimoji="1" lang="ja-JP" altLang="en-US" sz="2000" b="1" dirty="0" smtClean="0"/>
              <a:t>社会的包摂ワンストップ相談</a:t>
            </a:r>
            <a:r>
              <a:rPr kumimoji="1" lang="ja-JP" altLang="en-US" sz="2000" b="1" smtClean="0"/>
              <a:t>支援事業</a:t>
            </a:r>
            <a:endParaRPr kumimoji="1" lang="ja-JP" altLang="en-US" sz="2000" b="1" dirty="0"/>
          </a:p>
        </p:txBody>
      </p:sp>
      <p:sp>
        <p:nvSpPr>
          <p:cNvPr id="57" name="テキスト ボックス 56"/>
          <p:cNvSpPr txBox="1"/>
          <p:nvPr/>
        </p:nvSpPr>
        <p:spPr>
          <a:xfrm>
            <a:off x="5652120" y="6237312"/>
            <a:ext cx="1944216" cy="307777"/>
          </a:xfrm>
          <a:prstGeom prst="rect">
            <a:avLst/>
          </a:prstGeom>
          <a:noFill/>
        </p:spPr>
        <p:txBody>
          <a:bodyPr wrap="square" rtlCol="0">
            <a:spAutoFit/>
          </a:bodyPr>
          <a:lstStyle/>
          <a:p>
            <a:pPr algn="ctr"/>
            <a:r>
              <a:rPr lang="ja-JP" altLang="en-US" sz="1400" b="1" dirty="0" smtClean="0"/>
              <a:t>＜協力団体＞</a:t>
            </a:r>
            <a:endParaRPr kumimoji="1" lang="ja-JP" altLang="en-US" sz="1400" b="1" dirty="0"/>
          </a:p>
        </p:txBody>
      </p:sp>
      <p:sp>
        <p:nvSpPr>
          <p:cNvPr id="61" name="テキスト ボックス 60"/>
          <p:cNvSpPr txBox="1"/>
          <p:nvPr/>
        </p:nvSpPr>
        <p:spPr>
          <a:xfrm>
            <a:off x="4644008" y="5877272"/>
            <a:ext cx="1368151" cy="307777"/>
          </a:xfrm>
          <a:prstGeom prst="rect">
            <a:avLst/>
          </a:prstGeom>
          <a:noFill/>
        </p:spPr>
        <p:txBody>
          <a:bodyPr wrap="square" rtlCol="0">
            <a:spAutoFit/>
          </a:bodyPr>
          <a:lstStyle/>
          <a:p>
            <a:pPr algn="ctr"/>
            <a:r>
              <a:rPr lang="ja-JP" altLang="en-US" sz="1400" dirty="0" smtClean="0"/>
              <a:t>協力依頼</a:t>
            </a:r>
            <a:endParaRPr kumimoji="1" lang="ja-JP" altLang="en-US" sz="1400" dirty="0"/>
          </a:p>
        </p:txBody>
      </p:sp>
      <p:sp>
        <p:nvSpPr>
          <p:cNvPr id="76" name="円/楕円 75"/>
          <p:cNvSpPr/>
          <p:nvPr/>
        </p:nvSpPr>
        <p:spPr>
          <a:xfrm>
            <a:off x="4860032" y="6381328"/>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8" name="フリーフォーム 77"/>
          <p:cNvSpPr/>
          <p:nvPr/>
        </p:nvSpPr>
        <p:spPr>
          <a:xfrm rot="6619829" flipH="1">
            <a:off x="3414867" y="5663776"/>
            <a:ext cx="679672" cy="1644940"/>
          </a:xfrm>
          <a:custGeom>
            <a:avLst/>
            <a:gdLst>
              <a:gd name="connsiteX0" fmla="*/ 253768 w 253768"/>
              <a:gd name="connsiteY0" fmla="*/ 0 h 578734"/>
              <a:gd name="connsiteX1" fmla="*/ 22275 w 253768"/>
              <a:gd name="connsiteY1" fmla="*/ 324091 h 578734"/>
              <a:gd name="connsiteX2" fmla="*/ 22275 w 253768"/>
              <a:gd name="connsiteY2" fmla="*/ 578734 h 578734"/>
            </a:gdLst>
            <a:ahLst/>
            <a:cxnLst>
              <a:cxn ang="0">
                <a:pos x="connsiteX0" y="connsiteY0"/>
              </a:cxn>
              <a:cxn ang="0">
                <a:pos x="connsiteX1" y="connsiteY1"/>
              </a:cxn>
              <a:cxn ang="0">
                <a:pos x="connsiteX2" y="connsiteY2"/>
              </a:cxn>
            </a:cxnLst>
            <a:rect l="l" t="t" r="r" b="b"/>
            <a:pathLst>
              <a:path w="253768" h="578734">
                <a:moveTo>
                  <a:pt x="253768" y="0"/>
                </a:moveTo>
                <a:cubicBezTo>
                  <a:pt x="157312" y="113817"/>
                  <a:pt x="60857" y="227635"/>
                  <a:pt x="22275" y="324091"/>
                </a:cubicBezTo>
                <a:cubicBezTo>
                  <a:pt x="-16307" y="420547"/>
                  <a:pt x="2984" y="499640"/>
                  <a:pt x="22275" y="578734"/>
                </a:cubicBezTo>
              </a:path>
            </a:pathLst>
          </a:custGeom>
          <a:noFill/>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400"/>
          </a:p>
        </p:txBody>
      </p:sp>
      <p:sp>
        <p:nvSpPr>
          <p:cNvPr id="80" name="テキスト ボックス 79"/>
          <p:cNvSpPr txBox="1"/>
          <p:nvPr/>
        </p:nvSpPr>
        <p:spPr>
          <a:xfrm>
            <a:off x="3131840" y="6237312"/>
            <a:ext cx="1027270" cy="430887"/>
          </a:xfrm>
          <a:prstGeom prst="rect">
            <a:avLst/>
          </a:prstGeom>
          <a:noFill/>
        </p:spPr>
        <p:txBody>
          <a:bodyPr wrap="square" rtlCol="0">
            <a:spAutoFit/>
          </a:bodyPr>
          <a:lstStyle/>
          <a:p>
            <a:r>
              <a:rPr lang="ja-JP" altLang="en-US" sz="1100" dirty="0"/>
              <a:t>必要</a:t>
            </a:r>
            <a:r>
              <a:rPr lang="ja-JP" altLang="en-US" sz="1100" dirty="0" smtClean="0"/>
              <a:t>に応じ面談・同行支援</a:t>
            </a:r>
            <a:endParaRPr kumimoji="1" lang="ja-JP" altLang="en-US" sz="1100" dirty="0"/>
          </a:p>
        </p:txBody>
      </p:sp>
      <p:sp>
        <p:nvSpPr>
          <p:cNvPr id="73" name="円/楕円 72"/>
          <p:cNvSpPr/>
          <p:nvPr/>
        </p:nvSpPr>
        <p:spPr>
          <a:xfrm>
            <a:off x="4309368" y="4559920"/>
            <a:ext cx="385226" cy="306784"/>
          </a:xfrm>
          <a:prstGeom prst="ellipse">
            <a:avLst/>
          </a:prstGeom>
          <a:solidFill>
            <a:srgbClr val="FF0000">
              <a:alpha val="65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74" name="テキスト ボックス 73"/>
          <p:cNvSpPr txBox="1"/>
          <p:nvPr/>
        </p:nvSpPr>
        <p:spPr>
          <a:xfrm>
            <a:off x="3347864" y="4293096"/>
            <a:ext cx="1584176" cy="307777"/>
          </a:xfrm>
          <a:prstGeom prst="rect">
            <a:avLst/>
          </a:prstGeom>
          <a:noFill/>
        </p:spPr>
        <p:txBody>
          <a:bodyPr wrap="square" rtlCol="0">
            <a:spAutoFit/>
          </a:bodyPr>
          <a:lstStyle/>
          <a:p>
            <a:r>
              <a:rPr lang="ja-JP" altLang="en-US" sz="1400" dirty="0" smtClean="0"/>
              <a:t>コーディネーター</a:t>
            </a:r>
            <a:endParaRPr kumimoji="1" lang="ja-JP" altLang="en-US" sz="1400" dirty="0"/>
          </a:p>
        </p:txBody>
      </p:sp>
      <p:sp>
        <p:nvSpPr>
          <p:cNvPr id="83" name="円/楕円 82"/>
          <p:cNvSpPr/>
          <p:nvPr/>
        </p:nvSpPr>
        <p:spPr>
          <a:xfrm>
            <a:off x="6948264" y="4437112"/>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84" name="テキスト ボックス 83"/>
          <p:cNvSpPr txBox="1"/>
          <p:nvPr/>
        </p:nvSpPr>
        <p:spPr>
          <a:xfrm>
            <a:off x="6372200" y="4221088"/>
            <a:ext cx="1296144" cy="307777"/>
          </a:xfrm>
          <a:prstGeom prst="rect">
            <a:avLst/>
          </a:prstGeom>
          <a:noFill/>
        </p:spPr>
        <p:txBody>
          <a:bodyPr wrap="square" rtlCol="0">
            <a:spAutoFit/>
          </a:bodyPr>
          <a:lstStyle/>
          <a:p>
            <a:r>
              <a:rPr kumimoji="1" lang="ja-JP" altLang="en-US" sz="1400" dirty="0" smtClean="0"/>
              <a:t>電話相談員</a:t>
            </a:r>
            <a:endParaRPr kumimoji="1" lang="ja-JP" altLang="en-US" sz="1400" dirty="0"/>
          </a:p>
        </p:txBody>
      </p:sp>
      <p:sp>
        <p:nvSpPr>
          <p:cNvPr id="85" name="円/楕円 84"/>
          <p:cNvSpPr/>
          <p:nvPr/>
        </p:nvSpPr>
        <p:spPr>
          <a:xfrm>
            <a:off x="4716016" y="5301208"/>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cxnSp>
        <p:nvCxnSpPr>
          <p:cNvPr id="87" name="直線矢印コネクタ 86"/>
          <p:cNvCxnSpPr>
            <a:stCxn id="73" idx="2"/>
            <a:endCxn id="8" idx="6"/>
          </p:cNvCxnSpPr>
          <p:nvPr/>
        </p:nvCxnSpPr>
        <p:spPr>
          <a:xfrm flipH="1">
            <a:off x="3733090" y="4713312"/>
            <a:ext cx="576278" cy="16103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8" name="直線矢印コネクタ 87"/>
          <p:cNvCxnSpPr>
            <a:stCxn id="73" idx="3"/>
          </p:cNvCxnSpPr>
          <p:nvPr/>
        </p:nvCxnSpPr>
        <p:spPr>
          <a:xfrm flipH="1">
            <a:off x="3851920" y="4821777"/>
            <a:ext cx="513863" cy="335415"/>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89" name="直線矢印コネクタ 88"/>
          <p:cNvCxnSpPr>
            <a:endCxn id="85" idx="1"/>
          </p:cNvCxnSpPr>
          <p:nvPr/>
        </p:nvCxnSpPr>
        <p:spPr>
          <a:xfrm>
            <a:off x="4572000" y="4869160"/>
            <a:ext cx="200431" cy="475748"/>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90" name="直線矢印コネクタ 89"/>
          <p:cNvCxnSpPr>
            <a:stCxn id="73" idx="6"/>
            <a:endCxn id="9" idx="1"/>
          </p:cNvCxnSpPr>
          <p:nvPr/>
        </p:nvCxnSpPr>
        <p:spPr>
          <a:xfrm>
            <a:off x="4694594" y="4713312"/>
            <a:ext cx="337836" cy="223952"/>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sp>
        <p:nvSpPr>
          <p:cNvPr id="103" name="円/楕円 102"/>
          <p:cNvSpPr/>
          <p:nvPr/>
        </p:nvSpPr>
        <p:spPr>
          <a:xfrm>
            <a:off x="5292080" y="4437112"/>
            <a:ext cx="385226" cy="298400"/>
          </a:xfrm>
          <a:prstGeom prst="ellipse">
            <a:avLst/>
          </a:prstGeom>
          <a:solidFill>
            <a:srgbClr val="FFC000">
              <a:alpha val="75000"/>
            </a:srgb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
        <p:nvSpPr>
          <p:cNvPr id="104" name="テキスト ボックス 103"/>
          <p:cNvSpPr txBox="1"/>
          <p:nvPr/>
        </p:nvSpPr>
        <p:spPr>
          <a:xfrm>
            <a:off x="5076056" y="4221088"/>
            <a:ext cx="927720" cy="316161"/>
          </a:xfrm>
          <a:prstGeom prst="rect">
            <a:avLst/>
          </a:prstGeom>
          <a:noFill/>
        </p:spPr>
        <p:txBody>
          <a:bodyPr wrap="square" rtlCol="0">
            <a:spAutoFit/>
          </a:bodyPr>
          <a:lstStyle/>
          <a:p>
            <a:r>
              <a:rPr kumimoji="1" lang="ja-JP" altLang="en-US" sz="1400" dirty="0" smtClean="0"/>
              <a:t>専門員</a:t>
            </a:r>
            <a:endParaRPr kumimoji="1" lang="ja-JP" altLang="en-US" sz="1400" dirty="0"/>
          </a:p>
        </p:txBody>
      </p:sp>
      <p:sp>
        <p:nvSpPr>
          <p:cNvPr id="108" name="テキスト ボックス 107"/>
          <p:cNvSpPr txBox="1"/>
          <p:nvPr/>
        </p:nvSpPr>
        <p:spPr>
          <a:xfrm>
            <a:off x="2771800" y="5733256"/>
            <a:ext cx="632294" cy="307777"/>
          </a:xfrm>
          <a:prstGeom prst="rect">
            <a:avLst/>
          </a:prstGeom>
          <a:noFill/>
        </p:spPr>
        <p:txBody>
          <a:bodyPr wrap="square" rtlCol="0">
            <a:spAutoFit/>
          </a:bodyPr>
          <a:lstStyle/>
          <a:p>
            <a:r>
              <a:rPr lang="ja-JP" altLang="en-US" sz="1400" dirty="0" smtClean="0"/>
              <a:t>相談</a:t>
            </a:r>
            <a:endParaRPr kumimoji="1" lang="ja-JP" altLang="en-US" sz="1400" dirty="0"/>
          </a:p>
        </p:txBody>
      </p:sp>
      <p:cxnSp>
        <p:nvCxnSpPr>
          <p:cNvPr id="109" name="直線矢印コネクタ 108"/>
          <p:cNvCxnSpPr/>
          <p:nvPr/>
        </p:nvCxnSpPr>
        <p:spPr>
          <a:xfrm>
            <a:off x="4139952" y="5517232"/>
            <a:ext cx="826720" cy="689472"/>
          </a:xfrm>
          <a:prstGeom prst="straightConnector1">
            <a:avLst/>
          </a:prstGeom>
          <a:ln w="25400">
            <a:solidFill>
              <a:schemeClr val="tx1"/>
            </a:solidFill>
            <a:prstDash val="dash"/>
            <a:tailEnd type="arrow"/>
          </a:ln>
        </p:spPr>
        <p:style>
          <a:lnRef idx="1">
            <a:schemeClr val="accent1"/>
          </a:lnRef>
          <a:fillRef idx="0">
            <a:schemeClr val="accent1"/>
          </a:fillRef>
          <a:effectRef idx="0">
            <a:schemeClr val="accent1"/>
          </a:effectRef>
          <a:fontRef idx="minor">
            <a:schemeClr val="tx1"/>
          </a:fontRef>
        </p:style>
      </p:cxnSp>
      <p:sp>
        <p:nvSpPr>
          <p:cNvPr id="113" name="テキスト ボックス 112"/>
          <p:cNvSpPr txBox="1"/>
          <p:nvPr/>
        </p:nvSpPr>
        <p:spPr>
          <a:xfrm>
            <a:off x="5220072" y="6381328"/>
            <a:ext cx="975569" cy="307777"/>
          </a:xfrm>
          <a:prstGeom prst="rect">
            <a:avLst/>
          </a:prstGeom>
          <a:noFill/>
        </p:spPr>
        <p:txBody>
          <a:bodyPr wrap="square" rtlCol="0">
            <a:spAutoFit/>
          </a:bodyPr>
          <a:lstStyle/>
          <a:p>
            <a:r>
              <a:rPr lang="ja-JP" altLang="en-US" sz="1400" dirty="0" smtClean="0"/>
              <a:t>協力員</a:t>
            </a:r>
            <a:endParaRPr kumimoji="1" lang="ja-JP" altLang="en-US" sz="1400" dirty="0"/>
          </a:p>
        </p:txBody>
      </p:sp>
      <p:sp>
        <p:nvSpPr>
          <p:cNvPr id="69" name="フリーフォーム 68"/>
          <p:cNvSpPr/>
          <p:nvPr/>
        </p:nvSpPr>
        <p:spPr>
          <a:xfrm>
            <a:off x="1680460" y="4681758"/>
            <a:ext cx="1511981" cy="551601"/>
          </a:xfrm>
          <a:custGeom>
            <a:avLst/>
            <a:gdLst>
              <a:gd name="connsiteX0" fmla="*/ 0 w 1695753"/>
              <a:gd name="connsiteY0" fmla="*/ 798653 h 798653"/>
              <a:gd name="connsiteX1" fmla="*/ 1678329 w 1695753"/>
              <a:gd name="connsiteY1" fmla="*/ 462987 h 798653"/>
              <a:gd name="connsiteX2" fmla="*/ 729205 w 1695753"/>
              <a:gd name="connsiteY2" fmla="*/ 0 h 798653"/>
            </a:gdLst>
            <a:ahLst/>
            <a:cxnLst>
              <a:cxn ang="0">
                <a:pos x="connsiteX0" y="connsiteY0"/>
              </a:cxn>
              <a:cxn ang="0">
                <a:pos x="connsiteX1" y="connsiteY1"/>
              </a:cxn>
              <a:cxn ang="0">
                <a:pos x="connsiteX2" y="connsiteY2"/>
              </a:cxn>
            </a:cxnLst>
            <a:rect l="l" t="t" r="r" b="b"/>
            <a:pathLst>
              <a:path w="1695753" h="798653">
                <a:moveTo>
                  <a:pt x="0" y="798653"/>
                </a:moveTo>
                <a:cubicBezTo>
                  <a:pt x="778397" y="697374"/>
                  <a:pt x="1556795" y="596096"/>
                  <a:pt x="1678329" y="462987"/>
                </a:cubicBezTo>
                <a:cubicBezTo>
                  <a:pt x="1799863" y="329878"/>
                  <a:pt x="1264534" y="164939"/>
                  <a:pt x="729205" y="0"/>
                </a:cubicBezTo>
              </a:path>
            </a:pathLst>
          </a:custGeom>
          <a:ln w="25400">
            <a:solidFill>
              <a:schemeClr val="tx1"/>
            </a:solidFill>
            <a:tailEnd type="arrow"/>
          </a:ln>
        </p:spPr>
        <p:style>
          <a:lnRef idx="1">
            <a:schemeClr val="accent1"/>
          </a:lnRef>
          <a:fillRef idx="0">
            <a:schemeClr val="accent1"/>
          </a:fillRef>
          <a:effectRef idx="0">
            <a:schemeClr val="accent1"/>
          </a:effectRef>
          <a:fontRef idx="minor">
            <a:schemeClr val="tx1"/>
          </a:fontRef>
        </p:style>
        <p:txBody>
          <a:bodyPr rtlCol="0" anchor="ctr"/>
          <a:lstStyle/>
          <a:p>
            <a:pPr algn="ctr"/>
            <a:endParaRPr lang="ja-JP" altLang="en-US" sz="1400"/>
          </a:p>
        </p:txBody>
      </p:sp>
      <p:sp>
        <p:nvSpPr>
          <p:cNvPr id="70" name="テキスト ボックス 69"/>
          <p:cNvSpPr txBox="1"/>
          <p:nvPr/>
        </p:nvSpPr>
        <p:spPr>
          <a:xfrm>
            <a:off x="2267744" y="4725144"/>
            <a:ext cx="632294" cy="307777"/>
          </a:xfrm>
          <a:prstGeom prst="rect">
            <a:avLst/>
          </a:prstGeom>
          <a:noFill/>
        </p:spPr>
        <p:txBody>
          <a:bodyPr wrap="square" rtlCol="0">
            <a:spAutoFit/>
          </a:bodyPr>
          <a:lstStyle/>
          <a:p>
            <a:r>
              <a:rPr lang="ja-JP" altLang="en-US" sz="1400" dirty="0" smtClean="0"/>
              <a:t>日中</a:t>
            </a:r>
            <a:endParaRPr kumimoji="1" lang="ja-JP" altLang="en-US" sz="1400" dirty="0"/>
          </a:p>
        </p:txBody>
      </p:sp>
      <p:sp>
        <p:nvSpPr>
          <p:cNvPr id="86" name="テキスト ボックス 85"/>
          <p:cNvSpPr txBox="1"/>
          <p:nvPr/>
        </p:nvSpPr>
        <p:spPr>
          <a:xfrm>
            <a:off x="1979712" y="4221088"/>
            <a:ext cx="1296144" cy="307777"/>
          </a:xfrm>
          <a:prstGeom prst="rect">
            <a:avLst/>
          </a:prstGeom>
          <a:noFill/>
        </p:spPr>
        <p:txBody>
          <a:bodyPr wrap="square" rtlCol="0">
            <a:spAutoFit/>
          </a:bodyPr>
          <a:lstStyle/>
          <a:p>
            <a:r>
              <a:rPr kumimoji="1" lang="ja-JP" altLang="en-US" sz="1400" dirty="0" smtClean="0"/>
              <a:t>電話相談員</a:t>
            </a:r>
            <a:endParaRPr kumimoji="1" lang="ja-JP" altLang="en-US" sz="1400" dirty="0"/>
          </a:p>
        </p:txBody>
      </p:sp>
      <p:sp>
        <p:nvSpPr>
          <p:cNvPr id="91" name="円/楕円 90"/>
          <p:cNvSpPr/>
          <p:nvPr/>
        </p:nvSpPr>
        <p:spPr>
          <a:xfrm>
            <a:off x="1763688" y="4509120"/>
            <a:ext cx="385226" cy="298400"/>
          </a:xfrm>
          <a:prstGeom prst="ellipse">
            <a:avLst/>
          </a:prstGeom>
          <a:solidFill>
            <a:schemeClr val="accent1">
              <a:alpha val="80000"/>
            </a:schemeClr>
          </a:solidFill>
          <a:ln>
            <a:solidFill>
              <a:schemeClr val="tx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kumimoji="1" lang="ja-JP" altLang="en-US" sz="1400"/>
          </a:p>
        </p:txBody>
      </p:sp>
    </p:spTree>
    <p:extLst>
      <p:ext uri="{BB962C8B-B14F-4D97-AF65-F5344CB8AC3E}">
        <p14:creationId xmlns:p14="http://schemas.microsoft.com/office/powerpoint/2010/main" xmlns="" val="2613343978"/>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テーマ">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ドキュメント" ma:contentTypeID="0x0101002DA299AC048A4B8EA9C1D19079C1A32200F71420F82E8F0B409C7BCCE511E54D5D" ma:contentTypeVersion="2" ma:contentTypeDescription="" ma:contentTypeScope="" ma:versionID="33dd6d34f92709b78103fd9c90b78d5b">
  <xsd:schema xmlns:xsd="http://www.w3.org/2001/XMLSchema" xmlns:p="http://schemas.microsoft.com/office/2006/metadata/properties" xmlns:ns2="8B97BE19-CDDD-400E-817A-CFDD13F7EC12" targetNamespace="http://schemas.microsoft.com/office/2006/metadata/properties" ma:root="true" ma:fieldsID="6dfb103be64c84caafc238fb89ca001b" ns2:_="">
    <xsd:import namespace="8B97BE19-CDDD-400E-817A-CFDD13F7EC12"/>
    <xsd:element name="properties">
      <xsd:complexType>
        <xsd:sequence>
          <xsd:element name="documentManagement">
            <xsd:complexType>
              <xsd:all>
                <xsd:element ref="ns2:ClassLarge" minOccurs="0"/>
                <xsd:element ref="ns2:ClassMedium" minOccurs="0"/>
                <xsd:element ref="ns2:ClassSmall" minOccurs="0"/>
                <xsd:element ref="ns2:GyoseiFile" minOccurs="0"/>
                <xsd:element ref="ns2:CreatedBy" minOccurs="0"/>
                <xsd:element ref="ns2:PreservationPeriod" minOccurs="0"/>
                <xsd:element ref="ns2:PreservationPeriodExpire" minOccurs="0"/>
                <xsd:element ref="ns2:CreatedDate" minOccurs="0"/>
                <xsd:element ref="ns2:FixationStatus" minOccurs="0"/>
                <xsd:element ref="ns2:EditorWithSpace" minOccurs="0"/>
              </xsd:all>
            </xsd:complexType>
          </xsd:element>
        </xsd:sequence>
      </xsd:complexType>
    </xsd:element>
  </xsd:schema>
  <xsd:schema xmlns:xsd="http://www.w3.org/2001/XMLSchema" xmlns:dms="http://schemas.microsoft.com/office/2006/documentManagement/types" targetNamespace="8B97BE19-CDDD-400E-817A-CFDD13F7EC12" elementFormDefault="qualified">
    <xsd:import namespace="http://schemas.microsoft.com/office/2006/documentManagement/types"/>
    <xsd:element name="ClassLarge" ma:index="8" nillable="true" ma:displayName="大分類" ma:hidden="true" ma:internalName="ClassLarge" ma:readOnly="true">
      <xsd:simpleType>
        <xsd:restriction base="dms:Unknown"/>
      </xsd:simpleType>
    </xsd:element>
    <xsd:element name="ClassMedium" ma:index="9" nillable="true" ma:displayName="中分類" ma:hidden="true" ma:internalName="ClassMedium" ma:readOnly="true">
      <xsd:simpleType>
        <xsd:restriction base="dms:Unknown"/>
      </xsd:simpleType>
    </xsd:element>
    <xsd:element name="ClassSmall" ma:index="10" nillable="true" ma:displayName="小分類" ma:hidden="true" ma:internalName="ClassSmall" ma:readOnly="true">
      <xsd:simpleType>
        <xsd:restriction base="dms:Unknown"/>
      </xsd:simpleType>
    </xsd:element>
    <xsd:element name="GyoseiFile" ma:index="11" nillable="true" ma:displayName="行政文書ファイル名" ma:hidden="true" ma:internalName="GyoseiFile" ma:readOnly="true">
      <xsd:simpleType>
        <xsd:restriction base="dms:Unknown"/>
      </xsd:simpleType>
    </xsd:element>
    <xsd:element name="CreatedBy" ma:index="12" nillable="true" ma:displayName="作成課/係・作成者" ma:hidden="true" ma:internalName="CreatedBy" ma:readOnly="true">
      <xsd:simpleType>
        <xsd:restriction base="dms:Unknown"/>
      </xsd:simpleType>
    </xsd:element>
    <xsd:element name="PreservationPeriod" ma:index="13" nillable="true" ma:displayName="保存期間" ma:hidden="true" ma:internalName="PreservationPeriod" ma:readOnly="true">
      <xsd:simpleType>
        <xsd:restriction base="dms:Unknown"/>
      </xsd:simpleType>
    </xsd:element>
    <xsd:element name="PreservationPeriodExpire" ma:index="14" nillable="true" ma:displayName="保存期間満了時期" ma:format="DateOnly" ma:hidden="true" ma:internalName="PreservationPeriodExpire" ma:readOnly="true">
      <xsd:simpleType>
        <xsd:restriction base="dms:Unknown"/>
      </xsd:simpleType>
    </xsd:element>
    <xsd:element name="CreatedDate" ma:index="15" nillable="true" ma:displayName="作成年月日" ma:hidden="true" ma:internalName="CreatedDate" ma:readOnly="true">
      <xsd:simpleType>
        <xsd:restriction base="dms:Unknown"/>
      </xsd:simpleType>
    </xsd:element>
    <xsd:element name="FixationStatus" ma:index="16" nillable="true" ma:displayName="確定状況" ma:hidden="true" ma:internalName="FixationStatus" ma:readOnly="true">
      <xsd:simpleType>
        <xsd:restriction base="dms:Unknown"/>
      </xsd:simpleType>
    </xsd:element>
    <xsd:element name="EditorWithSpace" ma:index="18" nillable="true" ma:displayName="更新者　　　　　　" ma:hidden="true" ma:internalName="EditorWithSpace" ma:readOnly="true">
      <xsd:complexType>
        <xsd:complexContent>
          <xsd:extension base="dms:User">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office/internal/2005/internalDocumentation"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コンテンツ タイプ" ma:readOnly="true"/>
        <xsd:element ref="dc:title" minOccurs="0" maxOccurs="1" ma:index="17" ma:displayName="タイトル" ma:readOnly="tru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lastPrinted" minOccurs="0" maxOccurs="1" type="xsd:dateTime"/>
        <xsd:element name="contentStatus" minOccurs="0" maxOccurs="1" type="xsd:string"/>
      </xsd:all>
    </xsd:complexType>
  </xsd: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documentManagement/>
</p:properties>
</file>

<file path=customXml/itemProps1.xml><?xml version="1.0" encoding="utf-8"?>
<ds:datastoreItem xmlns:ds="http://schemas.openxmlformats.org/officeDocument/2006/customXml" ds:itemID="{F9689E16-8B3F-487A-A860-31B20E4E053A}">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8B97BE19-CDDD-400E-817A-CFDD13F7EC12"/>
    <ds:schemaRef ds:uri="http://schemas.microsoft.com/office/2006/documentManagement/types"/>
    <ds:schemaRef ds:uri="http://schemas.openxmlformats.org/package/2006/metadata/core-properties"/>
    <ds:schemaRef ds:uri="http://purl.org/dc/elements/1.1/"/>
    <ds:schemaRef ds:uri="http://purl.org/dc/terms/"/>
    <ds:schemaRef ds:uri="http://schemas.microsoft.com/office/internal/2005/internalDocumentation"/>
  </ds:schemaRefs>
</ds:datastoreItem>
</file>

<file path=customXml/itemProps2.xml><?xml version="1.0" encoding="utf-8"?>
<ds:datastoreItem xmlns:ds="http://schemas.openxmlformats.org/officeDocument/2006/customXml" ds:itemID="{A94F0260-3832-4726-9466-23F2D91B46E3}">
  <ds:schemaRefs>
    <ds:schemaRef ds:uri="http://schemas.microsoft.com/sharepoint/v3/contenttype/forms"/>
  </ds:schemaRefs>
</ds:datastoreItem>
</file>

<file path=customXml/itemProps3.xml><?xml version="1.0" encoding="utf-8"?>
<ds:datastoreItem xmlns:ds="http://schemas.openxmlformats.org/officeDocument/2006/customXml" ds:itemID="{0ECB9AC7-6BD2-4521-8C3A-EA6892F4E505}">
  <ds:schemaRefs>
    <ds:schemaRef ds:uri="http://schemas.microsoft.com/office/2006/metadata/properties"/>
  </ds:schemaRefs>
</ds:datastoreItem>
</file>

<file path=docProps/app.xml><?xml version="1.0" encoding="utf-8"?>
<Properties xmlns="http://schemas.openxmlformats.org/officeDocument/2006/extended-properties" xmlns:vt="http://schemas.openxmlformats.org/officeDocument/2006/docPropsVTypes">
  <TotalTime>2873</TotalTime>
  <Words>81</Words>
  <Application>Microsoft Office PowerPoint</Application>
  <PresentationFormat>画面に合わせる (4:3)</PresentationFormat>
  <Paragraphs>43</Paragraphs>
  <Slides>1</Slides>
  <Notes>1</Notes>
  <HiddenSlides>0</HiddenSlides>
  <MMClips>0</MMClips>
  <ScaleCrop>false</ScaleCrop>
  <HeadingPairs>
    <vt:vector size="4" baseType="variant">
      <vt:variant>
        <vt:lpstr>テーマ</vt:lpstr>
      </vt:variant>
      <vt:variant>
        <vt:i4>1</vt:i4>
      </vt:variant>
      <vt:variant>
        <vt:lpstr>スライド タイトル</vt:lpstr>
      </vt:variant>
      <vt:variant>
        <vt:i4>1</vt:i4>
      </vt:variant>
    </vt:vector>
  </HeadingPairs>
  <TitlesOfParts>
    <vt:vector size="2" baseType="lpstr">
      <vt:lpstr>Office ​​テーマ</vt:lpstr>
      <vt:lpstr>スライド 1</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社会的孤立の現状と課題</dc:title>
  <dc:creator>唐木 啓介（官邸・総理付室）</dc:creator>
  <cp:lastModifiedBy>厚生労働省ネットワークシステム</cp:lastModifiedBy>
  <cp:revision>117</cp:revision>
  <cp:lastPrinted>2011-09-21T01:11:04Z</cp:lastPrinted>
  <dcterms:created xsi:type="dcterms:W3CDTF">2011-01-07T10:22:03Z</dcterms:created>
  <dcterms:modified xsi:type="dcterms:W3CDTF">2012-01-05T09:01:59Z</dcterms:modified>
</cp:coreProperties>
</file>