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40" r:id="rId2"/>
    <p:sldMasterId id="2147484138" r:id="rId3"/>
    <p:sldMasterId id="2147484215" r:id="rId4"/>
    <p:sldMasterId id="2147484239" r:id="rId5"/>
  </p:sldMasterIdLst>
  <p:notesMasterIdLst>
    <p:notesMasterId r:id="rId27"/>
  </p:notesMasterIdLst>
  <p:handoutMasterIdLst>
    <p:handoutMasterId r:id="rId28"/>
  </p:handoutMasterIdLst>
  <p:sldIdLst>
    <p:sldId id="680" r:id="rId6"/>
    <p:sldId id="427" r:id="rId7"/>
    <p:sldId id="659" r:id="rId8"/>
    <p:sldId id="663" r:id="rId9"/>
    <p:sldId id="434" r:id="rId10"/>
    <p:sldId id="679" r:id="rId11"/>
    <p:sldId id="665" r:id="rId12"/>
    <p:sldId id="676" r:id="rId13"/>
    <p:sldId id="601" r:id="rId14"/>
    <p:sldId id="603" r:id="rId15"/>
    <p:sldId id="602" r:id="rId16"/>
    <p:sldId id="438" r:id="rId17"/>
    <p:sldId id="662" r:id="rId18"/>
    <p:sldId id="681" r:id="rId19"/>
    <p:sldId id="678" r:id="rId20"/>
    <p:sldId id="431" r:id="rId21"/>
    <p:sldId id="667" r:id="rId22"/>
    <p:sldId id="668" r:id="rId23"/>
    <p:sldId id="669" r:id="rId24"/>
    <p:sldId id="672" r:id="rId25"/>
    <p:sldId id="673" r:id="rId26"/>
  </p:sldIdLst>
  <p:sldSz cx="9144000" cy="6858000" type="screen4x3"/>
  <p:notesSz cx="6742113"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1" autoAdjust="0"/>
    <p:restoredTop sz="94660"/>
  </p:normalViewPr>
  <p:slideViewPr>
    <p:cSldViewPr>
      <p:cViewPr>
        <p:scale>
          <a:sx n="75" d="100"/>
          <a:sy n="75" d="100"/>
        </p:scale>
        <p:origin x="-918" y="834"/>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B6AD35-132F-460D-82CA-39A2C19A6D1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kumimoji="1" lang="ja-JP" altLang="en-US"/>
        </a:p>
      </dgm:t>
    </dgm:pt>
    <dgm:pt modelId="{F1575AA1-E676-4883-A358-5172767FBBF0}">
      <dgm:prSet phldrT="[テキスト]" custT="1"/>
      <dgm:spPr/>
      <dgm:t>
        <a:bodyPr/>
        <a:lstStyle/>
        <a:p>
          <a:r>
            <a:rPr kumimoji="1" lang="en-US" altLang="ja-JP" sz="2000" dirty="0" smtClean="0"/>
            <a:t>H15</a:t>
          </a:r>
          <a:r>
            <a:rPr kumimoji="1" lang="ja-JP" altLang="en-US" sz="2000" dirty="0" smtClean="0"/>
            <a:t>年</a:t>
          </a:r>
          <a:endParaRPr kumimoji="1" lang="ja-JP" altLang="en-US" sz="2000" dirty="0"/>
        </a:p>
      </dgm:t>
    </dgm:pt>
    <dgm:pt modelId="{540D0D7A-616D-466E-8419-2279E8EF9A11}" type="parTrans" cxnId="{F93A3455-2B5A-4DBE-90C4-A3E69C3A59A5}">
      <dgm:prSet/>
      <dgm:spPr/>
      <dgm:t>
        <a:bodyPr/>
        <a:lstStyle/>
        <a:p>
          <a:endParaRPr kumimoji="1" lang="ja-JP" altLang="en-US"/>
        </a:p>
      </dgm:t>
    </dgm:pt>
    <dgm:pt modelId="{DCADFB7C-DD23-49CC-9B40-D601967730BC}" type="sibTrans" cxnId="{F93A3455-2B5A-4DBE-90C4-A3E69C3A59A5}">
      <dgm:prSet/>
      <dgm:spPr/>
      <dgm:t>
        <a:bodyPr/>
        <a:lstStyle/>
        <a:p>
          <a:endParaRPr kumimoji="1" lang="ja-JP" altLang="en-US"/>
        </a:p>
      </dgm:t>
    </dgm:pt>
    <dgm:pt modelId="{63C1A9A7-A997-4AC7-A3E9-9BBC8AB12110}">
      <dgm:prSet phldrT="[テキスト]" custT="1"/>
      <dgm:spPr/>
      <dgm:t>
        <a:bodyPr/>
        <a:lstStyle/>
        <a:p>
          <a:r>
            <a:rPr kumimoji="1" lang="ja-JP" altLang="en-US" sz="1700" u="sng" dirty="0" smtClean="0">
              <a:latin typeface="HGPｺﾞｼｯｸM" pitchFamily="50" charset="-128"/>
              <a:ea typeface="HGPｺﾞｼｯｸM" pitchFamily="50" charset="-128"/>
            </a:rPr>
            <a:t>がん検診精度管理の手法</a:t>
          </a:r>
          <a:r>
            <a:rPr kumimoji="1" lang="ja-JP" altLang="en-US" sz="1700" dirty="0" smtClean="0">
              <a:latin typeface="HGPｺﾞｼｯｸM" pitchFamily="50" charset="-128"/>
              <a:ea typeface="HGPｺﾞｼｯｸM" pitchFamily="50" charset="-128"/>
            </a:rPr>
            <a:t>について議論が開始された</a:t>
          </a:r>
          <a:r>
            <a:rPr kumimoji="1" lang="en-US" altLang="ja-JP" sz="1700" dirty="0" smtClean="0">
              <a:latin typeface="HGPｺﾞｼｯｸM" pitchFamily="50" charset="-128"/>
              <a:ea typeface="HGPｺﾞｼｯｸM" pitchFamily="50" charset="-128"/>
            </a:rPr>
            <a:t/>
          </a:r>
          <a:br>
            <a:rPr kumimoji="1" lang="en-US" altLang="ja-JP" sz="1700" dirty="0" smtClean="0">
              <a:latin typeface="HGPｺﾞｼｯｸM" pitchFamily="50" charset="-128"/>
              <a:ea typeface="HGPｺﾞｼｯｸM" pitchFamily="50" charset="-128"/>
            </a:rPr>
          </a:br>
          <a:r>
            <a:rPr kumimoji="1" lang="ja-JP" altLang="en-US" sz="1700" dirty="0" smtClean="0">
              <a:latin typeface="HGPｺﾞｼｯｸM" pitchFamily="50" charset="-128"/>
              <a:ea typeface="HGPｺﾞｼｯｸM" pitchFamily="50" charset="-128"/>
            </a:rPr>
            <a:t>（厚生労働省老健局「がん検診検討会」設置）</a:t>
          </a:r>
          <a:endParaRPr kumimoji="1" lang="ja-JP" altLang="en-US" sz="1700" dirty="0"/>
        </a:p>
      </dgm:t>
    </dgm:pt>
    <dgm:pt modelId="{8C6EFE75-0D26-4A29-9021-2223917EDA57}" type="parTrans" cxnId="{F4917A52-A34B-467D-9E44-F36FE056D41F}">
      <dgm:prSet/>
      <dgm:spPr/>
      <dgm:t>
        <a:bodyPr/>
        <a:lstStyle/>
        <a:p>
          <a:endParaRPr kumimoji="1" lang="ja-JP" altLang="en-US"/>
        </a:p>
      </dgm:t>
    </dgm:pt>
    <dgm:pt modelId="{6867A7D6-8230-4D33-B8FE-B63D24FDD461}" type="sibTrans" cxnId="{F4917A52-A34B-467D-9E44-F36FE056D41F}">
      <dgm:prSet/>
      <dgm:spPr/>
      <dgm:t>
        <a:bodyPr/>
        <a:lstStyle/>
        <a:p>
          <a:endParaRPr kumimoji="1" lang="ja-JP" altLang="en-US"/>
        </a:p>
      </dgm:t>
    </dgm:pt>
    <dgm:pt modelId="{C1599CBF-08B3-4E77-B481-3EA2AAE34F34}">
      <dgm:prSet phldrT="[テキスト]" custT="1"/>
      <dgm:spPr/>
      <dgm:t>
        <a:bodyPr/>
        <a:lstStyle/>
        <a:p>
          <a:r>
            <a:rPr kumimoji="1" lang="en-US" altLang="ja-JP" sz="2000" dirty="0" smtClean="0"/>
            <a:t>H19</a:t>
          </a:r>
          <a:r>
            <a:rPr kumimoji="1" lang="ja-JP" altLang="en-US" sz="2000" dirty="0" smtClean="0"/>
            <a:t>年</a:t>
          </a:r>
          <a:endParaRPr kumimoji="1" lang="ja-JP" altLang="en-US" sz="1700" dirty="0"/>
        </a:p>
      </dgm:t>
    </dgm:pt>
    <dgm:pt modelId="{40FAF8D0-5F72-408E-B88C-0FE6A2F57C9C}" type="parTrans" cxnId="{9DE19F74-5EC9-4C39-AE38-3F9CA3802383}">
      <dgm:prSet/>
      <dgm:spPr/>
      <dgm:t>
        <a:bodyPr/>
        <a:lstStyle/>
        <a:p>
          <a:endParaRPr kumimoji="1" lang="ja-JP" altLang="en-US"/>
        </a:p>
      </dgm:t>
    </dgm:pt>
    <dgm:pt modelId="{79CFADD3-AB4A-4F16-A112-7C27FF5DF3EB}" type="sibTrans" cxnId="{9DE19F74-5EC9-4C39-AE38-3F9CA3802383}">
      <dgm:prSet/>
      <dgm:spPr/>
      <dgm:t>
        <a:bodyPr/>
        <a:lstStyle/>
        <a:p>
          <a:endParaRPr kumimoji="1" lang="ja-JP" altLang="en-US"/>
        </a:p>
      </dgm:t>
    </dgm:pt>
    <dgm:pt modelId="{19535104-E3E2-4F58-9D1A-BA406F58BB13}">
      <dgm:prSet phldrT="[テキスト]" custT="1"/>
      <dgm:spPr/>
      <dgm:t>
        <a:bodyPr/>
        <a:lstStyle/>
        <a:p>
          <a:r>
            <a:rPr kumimoji="1" lang="ja-JP" altLang="en-US" sz="1700" dirty="0" smtClean="0">
              <a:latin typeface="HGPｺﾞｼｯｸM" pitchFamily="50" charset="-128"/>
              <a:ea typeface="HGPｺﾞｼｯｸM" pitchFamily="50" charset="-128"/>
            </a:rPr>
            <a:t>がん対策推進基本計画が策定された　　　　　　　　　　　　</a:t>
          </a:r>
          <a:r>
            <a:rPr kumimoji="1" lang="en-US" altLang="ja-JP" sz="1700" dirty="0" smtClean="0">
              <a:latin typeface="HGPｺﾞｼｯｸM" pitchFamily="50" charset="-128"/>
              <a:ea typeface="HGPｺﾞｼｯｸM" pitchFamily="50" charset="-128"/>
            </a:rPr>
            <a:t/>
          </a:r>
          <a:br>
            <a:rPr kumimoji="1" lang="en-US" altLang="ja-JP" sz="1700" dirty="0" smtClean="0">
              <a:latin typeface="HGPｺﾞｼｯｸM" pitchFamily="50" charset="-128"/>
              <a:ea typeface="HGPｺﾞｼｯｸM" pitchFamily="50" charset="-128"/>
            </a:rPr>
          </a:br>
          <a:r>
            <a:rPr kumimoji="1" lang="ja-JP" altLang="en-US" sz="1700" dirty="0" smtClean="0">
              <a:solidFill>
                <a:srgbClr val="FF0000"/>
              </a:solidFill>
              <a:latin typeface="HGPｺﾞｼｯｸM" pitchFamily="50" charset="-128"/>
              <a:ea typeface="HGPｺﾞｼｯｸM" pitchFamily="50" charset="-128"/>
            </a:rPr>
            <a:t>個別目標：「全ての市町村が精度管理を実施すること」</a:t>
          </a:r>
          <a:endParaRPr kumimoji="1" lang="ja-JP" altLang="en-US" sz="1700" dirty="0"/>
        </a:p>
      </dgm:t>
    </dgm:pt>
    <dgm:pt modelId="{ACCA3AFD-CF47-43FC-9AB6-9ED18E333C79}" type="parTrans" cxnId="{373C72DE-A74C-49FE-872A-A959A5A5E73B}">
      <dgm:prSet/>
      <dgm:spPr/>
      <dgm:t>
        <a:bodyPr/>
        <a:lstStyle/>
        <a:p>
          <a:endParaRPr kumimoji="1" lang="ja-JP" altLang="en-US"/>
        </a:p>
      </dgm:t>
    </dgm:pt>
    <dgm:pt modelId="{3C7BA8AE-D4F6-463E-BB98-8D5A927316BA}" type="sibTrans" cxnId="{373C72DE-A74C-49FE-872A-A959A5A5E73B}">
      <dgm:prSet/>
      <dgm:spPr/>
      <dgm:t>
        <a:bodyPr/>
        <a:lstStyle/>
        <a:p>
          <a:endParaRPr kumimoji="1" lang="ja-JP" altLang="en-US"/>
        </a:p>
      </dgm:t>
    </dgm:pt>
    <dgm:pt modelId="{6135C6ED-B0B9-41BF-A0B4-06C267892332}">
      <dgm:prSet phldrT="[テキスト]" custT="1"/>
      <dgm:spPr/>
      <dgm:t>
        <a:bodyPr/>
        <a:lstStyle/>
        <a:p>
          <a:r>
            <a:rPr kumimoji="1" lang="en-US" altLang="ja-JP" sz="2000" dirty="0" smtClean="0"/>
            <a:t>H20</a:t>
          </a:r>
          <a:r>
            <a:rPr kumimoji="1" lang="ja-JP" altLang="en-US" sz="2000" dirty="0" smtClean="0"/>
            <a:t>年</a:t>
          </a:r>
          <a:endParaRPr kumimoji="1" lang="ja-JP" altLang="en-US" sz="2000" dirty="0"/>
        </a:p>
      </dgm:t>
    </dgm:pt>
    <dgm:pt modelId="{D4DADD83-D68E-492A-810D-F7223C8AA239}" type="parTrans" cxnId="{4AFB34EE-FD85-4CA7-A421-6C6B05904327}">
      <dgm:prSet/>
      <dgm:spPr/>
      <dgm:t>
        <a:bodyPr/>
        <a:lstStyle/>
        <a:p>
          <a:endParaRPr kumimoji="1" lang="ja-JP" altLang="en-US"/>
        </a:p>
      </dgm:t>
    </dgm:pt>
    <dgm:pt modelId="{E38B4055-41FE-449D-824F-9814E7240025}" type="sibTrans" cxnId="{4AFB34EE-FD85-4CA7-A421-6C6B05904327}">
      <dgm:prSet/>
      <dgm:spPr/>
      <dgm:t>
        <a:bodyPr/>
        <a:lstStyle/>
        <a:p>
          <a:endParaRPr kumimoji="1" lang="ja-JP" altLang="en-US"/>
        </a:p>
      </dgm:t>
    </dgm:pt>
    <dgm:pt modelId="{CC541D38-B80F-4D92-8638-4FE9749E1F2E}">
      <dgm:prSet phldrT="[テキスト]" custT="1"/>
      <dgm:spPr/>
      <dgm:t>
        <a:bodyPr/>
        <a:lstStyle/>
        <a:p>
          <a:r>
            <a:rPr kumimoji="1" lang="ja-JP" altLang="en-US" sz="1700" b="0" u="sng" dirty="0" smtClean="0">
              <a:latin typeface="HGPｺﾞｼｯｸM" pitchFamily="50" charset="-128"/>
              <a:ea typeface="HGPｺﾞｼｯｸM" pitchFamily="50" charset="-128"/>
            </a:rPr>
            <a:t>がん検診精度管理手法</a:t>
          </a:r>
          <a:r>
            <a:rPr kumimoji="1" lang="ja-JP" altLang="en-US" sz="1700" b="0" dirty="0" smtClean="0">
              <a:latin typeface="HGPｺﾞｼｯｸM" pitchFamily="50" charset="-128"/>
              <a:ea typeface="HGPｺﾞｼｯｸM" pitchFamily="50" charset="-128"/>
            </a:rPr>
            <a:t>が決定され、厚生労働省健康局通達にて周知された　</a:t>
          </a:r>
          <a:r>
            <a:rPr lang="ja-JP" altLang="en-US" sz="1400" dirty="0" smtClean="0">
              <a:latin typeface="HGPｺﾞｼｯｸM" pitchFamily="50" charset="-128"/>
              <a:ea typeface="HGPｺﾞｼｯｸM" pitchFamily="50" charset="-128"/>
            </a:rPr>
            <a:t>①</a:t>
          </a:r>
          <a:r>
            <a:rPr lang="ja-JP" altLang="en-US" sz="1800" dirty="0" smtClean="0">
              <a:solidFill>
                <a:srgbClr val="FF0000"/>
              </a:solidFill>
              <a:latin typeface="HGPｺﾞｼｯｸM" pitchFamily="50" charset="-128"/>
              <a:ea typeface="HGPｺﾞｼｯｸM" pitchFamily="50" charset="-128"/>
            </a:rPr>
            <a:t>チェックリスト</a:t>
          </a:r>
          <a:r>
            <a:rPr lang="ja-JP" altLang="en-US" sz="1400" dirty="0" smtClean="0">
              <a:latin typeface="HGPｺﾞｼｯｸM" pitchFamily="50" charset="-128"/>
              <a:ea typeface="HGPｺﾞｼｯｸM" pitchFamily="50" charset="-128"/>
            </a:rPr>
            <a:t>（がん検診の技術・体制指標）が作成された　　　　　　　　　　　　　　　　　　　　　　　</a:t>
          </a:r>
          <a:r>
            <a:rPr kumimoji="1" lang="ja-JP" altLang="en-US" sz="1400" dirty="0" smtClean="0">
              <a:latin typeface="HGPｺﾞｼｯｸM" pitchFamily="50" charset="-128"/>
              <a:ea typeface="HGPｺﾞｼｯｸM" pitchFamily="50" charset="-128"/>
            </a:rPr>
            <a:t>②</a:t>
          </a:r>
          <a:r>
            <a:rPr kumimoji="1" lang="ja-JP" altLang="en-US" sz="1800" dirty="0" smtClean="0">
              <a:solidFill>
                <a:srgbClr val="FF0000"/>
              </a:solidFill>
              <a:latin typeface="HGPｺﾞｼｯｸM" pitchFamily="50" charset="-128"/>
              <a:ea typeface="HGPｺﾞｼｯｸM" pitchFamily="50" charset="-128"/>
            </a:rPr>
            <a:t>プロセス指標の基準値</a:t>
          </a:r>
          <a:r>
            <a:rPr kumimoji="1" lang="ja-JP" altLang="en-US" sz="1400" dirty="0" smtClean="0">
              <a:latin typeface="HGPｺﾞｼｯｸM" pitchFamily="50" charset="-128"/>
              <a:ea typeface="HGPｺﾞｼｯｸM" pitchFamily="50" charset="-128"/>
            </a:rPr>
            <a:t>が設定された</a:t>
          </a:r>
          <a:endParaRPr kumimoji="1" lang="ja-JP" altLang="en-US" sz="1700" b="0" dirty="0"/>
        </a:p>
      </dgm:t>
    </dgm:pt>
    <dgm:pt modelId="{4B06EBE4-ECB8-4BEC-A9E3-964FFFC3FEE7}" type="parTrans" cxnId="{B36DBDE2-E790-4CA1-AB04-93DB467E9859}">
      <dgm:prSet/>
      <dgm:spPr/>
      <dgm:t>
        <a:bodyPr/>
        <a:lstStyle/>
        <a:p>
          <a:endParaRPr kumimoji="1" lang="ja-JP" altLang="en-US"/>
        </a:p>
      </dgm:t>
    </dgm:pt>
    <dgm:pt modelId="{AD0294BF-028D-4C30-B447-637C86C6CFD5}" type="sibTrans" cxnId="{B36DBDE2-E790-4CA1-AB04-93DB467E9859}">
      <dgm:prSet/>
      <dgm:spPr/>
      <dgm:t>
        <a:bodyPr/>
        <a:lstStyle/>
        <a:p>
          <a:endParaRPr kumimoji="1" lang="ja-JP" altLang="en-US"/>
        </a:p>
      </dgm:t>
    </dgm:pt>
    <dgm:pt modelId="{059DF9F3-ACC2-4902-B348-FDDB412DE83F}" type="pres">
      <dgm:prSet presAssocID="{9EB6AD35-132F-460D-82CA-39A2C19A6D14}" presName="linearFlow" presStyleCnt="0">
        <dgm:presLayoutVars>
          <dgm:dir/>
          <dgm:animLvl val="lvl"/>
          <dgm:resizeHandles val="exact"/>
        </dgm:presLayoutVars>
      </dgm:prSet>
      <dgm:spPr/>
      <dgm:t>
        <a:bodyPr/>
        <a:lstStyle/>
        <a:p>
          <a:endParaRPr kumimoji="1" lang="ja-JP" altLang="en-US"/>
        </a:p>
      </dgm:t>
    </dgm:pt>
    <dgm:pt modelId="{02B8B6CB-5549-41E8-9AD7-7EB74302B0D2}" type="pres">
      <dgm:prSet presAssocID="{F1575AA1-E676-4883-A358-5172767FBBF0}" presName="composite" presStyleCnt="0"/>
      <dgm:spPr/>
    </dgm:pt>
    <dgm:pt modelId="{9BA2B4C8-0C62-429C-A9C4-469908B66F3F}" type="pres">
      <dgm:prSet presAssocID="{F1575AA1-E676-4883-A358-5172767FBBF0}" presName="parentText" presStyleLbl="alignNode1" presStyleIdx="0" presStyleCnt="3">
        <dgm:presLayoutVars>
          <dgm:chMax val="1"/>
          <dgm:bulletEnabled val="1"/>
        </dgm:presLayoutVars>
      </dgm:prSet>
      <dgm:spPr/>
      <dgm:t>
        <a:bodyPr/>
        <a:lstStyle/>
        <a:p>
          <a:endParaRPr kumimoji="1" lang="ja-JP" altLang="en-US"/>
        </a:p>
      </dgm:t>
    </dgm:pt>
    <dgm:pt modelId="{F999D35A-52B9-48EF-BC25-A498B127CBF4}" type="pres">
      <dgm:prSet presAssocID="{F1575AA1-E676-4883-A358-5172767FBBF0}" presName="descendantText" presStyleLbl="alignAcc1" presStyleIdx="0" presStyleCnt="3">
        <dgm:presLayoutVars>
          <dgm:bulletEnabled val="1"/>
        </dgm:presLayoutVars>
      </dgm:prSet>
      <dgm:spPr/>
      <dgm:t>
        <a:bodyPr/>
        <a:lstStyle/>
        <a:p>
          <a:endParaRPr kumimoji="1" lang="ja-JP" altLang="en-US"/>
        </a:p>
      </dgm:t>
    </dgm:pt>
    <dgm:pt modelId="{A4D336C0-D506-403E-A4D6-F67BCFE09360}" type="pres">
      <dgm:prSet presAssocID="{DCADFB7C-DD23-49CC-9B40-D601967730BC}" presName="sp" presStyleCnt="0"/>
      <dgm:spPr/>
    </dgm:pt>
    <dgm:pt modelId="{9BDAF50F-6D0E-4641-95FA-9550B641F1F4}" type="pres">
      <dgm:prSet presAssocID="{C1599CBF-08B3-4E77-B481-3EA2AAE34F34}" presName="composite" presStyleCnt="0"/>
      <dgm:spPr/>
    </dgm:pt>
    <dgm:pt modelId="{FFD3C558-D509-4C62-8A7E-A4F20AB7955E}" type="pres">
      <dgm:prSet presAssocID="{C1599CBF-08B3-4E77-B481-3EA2AAE34F34}" presName="parentText" presStyleLbl="alignNode1" presStyleIdx="1" presStyleCnt="3">
        <dgm:presLayoutVars>
          <dgm:chMax val="1"/>
          <dgm:bulletEnabled val="1"/>
        </dgm:presLayoutVars>
      </dgm:prSet>
      <dgm:spPr/>
      <dgm:t>
        <a:bodyPr/>
        <a:lstStyle/>
        <a:p>
          <a:endParaRPr kumimoji="1" lang="ja-JP" altLang="en-US"/>
        </a:p>
      </dgm:t>
    </dgm:pt>
    <dgm:pt modelId="{3E63A3E2-B5B1-4BB3-999F-81D10020F9A5}" type="pres">
      <dgm:prSet presAssocID="{C1599CBF-08B3-4E77-B481-3EA2AAE34F34}" presName="descendantText" presStyleLbl="alignAcc1" presStyleIdx="1" presStyleCnt="3">
        <dgm:presLayoutVars>
          <dgm:bulletEnabled val="1"/>
        </dgm:presLayoutVars>
      </dgm:prSet>
      <dgm:spPr/>
      <dgm:t>
        <a:bodyPr/>
        <a:lstStyle/>
        <a:p>
          <a:endParaRPr kumimoji="1" lang="ja-JP" altLang="en-US"/>
        </a:p>
      </dgm:t>
    </dgm:pt>
    <dgm:pt modelId="{8105AC20-5ECB-4E41-83FA-08DE22564065}" type="pres">
      <dgm:prSet presAssocID="{79CFADD3-AB4A-4F16-A112-7C27FF5DF3EB}" presName="sp" presStyleCnt="0"/>
      <dgm:spPr/>
    </dgm:pt>
    <dgm:pt modelId="{B68295A9-DA61-47F0-8B8F-C8938E863DBF}" type="pres">
      <dgm:prSet presAssocID="{6135C6ED-B0B9-41BF-A0B4-06C267892332}" presName="composite" presStyleCnt="0"/>
      <dgm:spPr/>
    </dgm:pt>
    <dgm:pt modelId="{8B08A0E1-9F0B-4360-A871-04ADFBFBF8BF}" type="pres">
      <dgm:prSet presAssocID="{6135C6ED-B0B9-41BF-A0B4-06C267892332}" presName="parentText" presStyleLbl="alignNode1" presStyleIdx="2" presStyleCnt="3">
        <dgm:presLayoutVars>
          <dgm:chMax val="1"/>
          <dgm:bulletEnabled val="1"/>
        </dgm:presLayoutVars>
      </dgm:prSet>
      <dgm:spPr/>
      <dgm:t>
        <a:bodyPr/>
        <a:lstStyle/>
        <a:p>
          <a:endParaRPr kumimoji="1" lang="ja-JP" altLang="en-US"/>
        </a:p>
      </dgm:t>
    </dgm:pt>
    <dgm:pt modelId="{D571D5D5-B2CB-4C21-A8EC-5453E01767FC}" type="pres">
      <dgm:prSet presAssocID="{6135C6ED-B0B9-41BF-A0B4-06C267892332}" presName="descendantText" presStyleLbl="alignAcc1" presStyleIdx="2" presStyleCnt="3" custScaleY="129446">
        <dgm:presLayoutVars>
          <dgm:bulletEnabled val="1"/>
        </dgm:presLayoutVars>
      </dgm:prSet>
      <dgm:spPr/>
      <dgm:t>
        <a:bodyPr/>
        <a:lstStyle/>
        <a:p>
          <a:endParaRPr kumimoji="1" lang="ja-JP" altLang="en-US"/>
        </a:p>
      </dgm:t>
    </dgm:pt>
  </dgm:ptLst>
  <dgm:cxnLst>
    <dgm:cxn modelId="{9DE19F74-5EC9-4C39-AE38-3F9CA3802383}" srcId="{9EB6AD35-132F-460D-82CA-39A2C19A6D14}" destId="{C1599CBF-08B3-4E77-B481-3EA2AAE34F34}" srcOrd="1" destOrd="0" parTransId="{40FAF8D0-5F72-408E-B88C-0FE6A2F57C9C}" sibTransId="{79CFADD3-AB4A-4F16-A112-7C27FF5DF3EB}"/>
    <dgm:cxn modelId="{D3463FCA-8ACB-47B9-86F4-78223B91CF68}" type="presOf" srcId="{63C1A9A7-A997-4AC7-A3E9-9BBC8AB12110}" destId="{F999D35A-52B9-48EF-BC25-A498B127CBF4}" srcOrd="0" destOrd="0" presId="urn:microsoft.com/office/officeart/2005/8/layout/chevron2"/>
    <dgm:cxn modelId="{AFF5CB36-0864-46F0-AC65-BC2BFB67642B}" type="presOf" srcId="{CC541D38-B80F-4D92-8638-4FE9749E1F2E}" destId="{D571D5D5-B2CB-4C21-A8EC-5453E01767FC}" srcOrd="0" destOrd="0" presId="urn:microsoft.com/office/officeart/2005/8/layout/chevron2"/>
    <dgm:cxn modelId="{373C72DE-A74C-49FE-872A-A959A5A5E73B}" srcId="{C1599CBF-08B3-4E77-B481-3EA2AAE34F34}" destId="{19535104-E3E2-4F58-9D1A-BA406F58BB13}" srcOrd="0" destOrd="0" parTransId="{ACCA3AFD-CF47-43FC-9AB6-9ED18E333C79}" sibTransId="{3C7BA8AE-D4F6-463E-BB98-8D5A927316BA}"/>
    <dgm:cxn modelId="{B36DBDE2-E790-4CA1-AB04-93DB467E9859}" srcId="{6135C6ED-B0B9-41BF-A0B4-06C267892332}" destId="{CC541D38-B80F-4D92-8638-4FE9749E1F2E}" srcOrd="0" destOrd="0" parTransId="{4B06EBE4-ECB8-4BEC-A9E3-964FFFC3FEE7}" sibTransId="{AD0294BF-028D-4C30-B447-637C86C6CFD5}"/>
    <dgm:cxn modelId="{F4917A52-A34B-467D-9E44-F36FE056D41F}" srcId="{F1575AA1-E676-4883-A358-5172767FBBF0}" destId="{63C1A9A7-A997-4AC7-A3E9-9BBC8AB12110}" srcOrd="0" destOrd="0" parTransId="{8C6EFE75-0D26-4A29-9021-2223917EDA57}" sibTransId="{6867A7D6-8230-4D33-B8FE-B63D24FDD461}"/>
    <dgm:cxn modelId="{DDCE79AF-2B38-44B8-88D6-D1D83829438B}" type="presOf" srcId="{6135C6ED-B0B9-41BF-A0B4-06C267892332}" destId="{8B08A0E1-9F0B-4360-A871-04ADFBFBF8BF}" srcOrd="0" destOrd="0" presId="urn:microsoft.com/office/officeart/2005/8/layout/chevron2"/>
    <dgm:cxn modelId="{F93A3455-2B5A-4DBE-90C4-A3E69C3A59A5}" srcId="{9EB6AD35-132F-460D-82CA-39A2C19A6D14}" destId="{F1575AA1-E676-4883-A358-5172767FBBF0}" srcOrd="0" destOrd="0" parTransId="{540D0D7A-616D-466E-8419-2279E8EF9A11}" sibTransId="{DCADFB7C-DD23-49CC-9B40-D601967730BC}"/>
    <dgm:cxn modelId="{4AFB34EE-FD85-4CA7-A421-6C6B05904327}" srcId="{9EB6AD35-132F-460D-82CA-39A2C19A6D14}" destId="{6135C6ED-B0B9-41BF-A0B4-06C267892332}" srcOrd="2" destOrd="0" parTransId="{D4DADD83-D68E-492A-810D-F7223C8AA239}" sibTransId="{E38B4055-41FE-449D-824F-9814E7240025}"/>
    <dgm:cxn modelId="{BF214031-C117-406E-B4A1-BCF8C730BD54}" type="presOf" srcId="{F1575AA1-E676-4883-A358-5172767FBBF0}" destId="{9BA2B4C8-0C62-429C-A9C4-469908B66F3F}" srcOrd="0" destOrd="0" presId="urn:microsoft.com/office/officeart/2005/8/layout/chevron2"/>
    <dgm:cxn modelId="{3B851949-E69E-4E71-8BCB-0CE966498487}" type="presOf" srcId="{C1599CBF-08B3-4E77-B481-3EA2AAE34F34}" destId="{FFD3C558-D509-4C62-8A7E-A4F20AB7955E}" srcOrd="0" destOrd="0" presId="urn:microsoft.com/office/officeart/2005/8/layout/chevron2"/>
    <dgm:cxn modelId="{A98DF548-A22D-4738-B42E-E4354B8EA93E}" type="presOf" srcId="{19535104-E3E2-4F58-9D1A-BA406F58BB13}" destId="{3E63A3E2-B5B1-4BB3-999F-81D10020F9A5}" srcOrd="0" destOrd="0" presId="urn:microsoft.com/office/officeart/2005/8/layout/chevron2"/>
    <dgm:cxn modelId="{7F06504B-2A5F-4BE2-89BC-E9413C2646B3}" type="presOf" srcId="{9EB6AD35-132F-460D-82CA-39A2C19A6D14}" destId="{059DF9F3-ACC2-4902-B348-FDDB412DE83F}" srcOrd="0" destOrd="0" presId="urn:microsoft.com/office/officeart/2005/8/layout/chevron2"/>
    <dgm:cxn modelId="{B9B562D7-9AA6-479E-AC69-C54AC05FF1F1}" type="presParOf" srcId="{059DF9F3-ACC2-4902-B348-FDDB412DE83F}" destId="{02B8B6CB-5549-41E8-9AD7-7EB74302B0D2}" srcOrd="0" destOrd="0" presId="urn:microsoft.com/office/officeart/2005/8/layout/chevron2"/>
    <dgm:cxn modelId="{94883746-235B-48F5-A657-DA783F7DEAAA}" type="presParOf" srcId="{02B8B6CB-5549-41E8-9AD7-7EB74302B0D2}" destId="{9BA2B4C8-0C62-429C-A9C4-469908B66F3F}" srcOrd="0" destOrd="0" presId="urn:microsoft.com/office/officeart/2005/8/layout/chevron2"/>
    <dgm:cxn modelId="{175212B1-BB23-497F-ABBF-AB62E9CD73F5}" type="presParOf" srcId="{02B8B6CB-5549-41E8-9AD7-7EB74302B0D2}" destId="{F999D35A-52B9-48EF-BC25-A498B127CBF4}" srcOrd="1" destOrd="0" presId="urn:microsoft.com/office/officeart/2005/8/layout/chevron2"/>
    <dgm:cxn modelId="{27ADF76C-6DB4-464B-B9A9-B454E05BE844}" type="presParOf" srcId="{059DF9F3-ACC2-4902-B348-FDDB412DE83F}" destId="{A4D336C0-D506-403E-A4D6-F67BCFE09360}" srcOrd="1" destOrd="0" presId="urn:microsoft.com/office/officeart/2005/8/layout/chevron2"/>
    <dgm:cxn modelId="{FCD39B3E-3682-4BBB-8FFE-E349AC0ED32B}" type="presParOf" srcId="{059DF9F3-ACC2-4902-B348-FDDB412DE83F}" destId="{9BDAF50F-6D0E-4641-95FA-9550B641F1F4}" srcOrd="2" destOrd="0" presId="urn:microsoft.com/office/officeart/2005/8/layout/chevron2"/>
    <dgm:cxn modelId="{0204E19D-3E39-4256-B8AF-76814E9BB300}" type="presParOf" srcId="{9BDAF50F-6D0E-4641-95FA-9550B641F1F4}" destId="{FFD3C558-D509-4C62-8A7E-A4F20AB7955E}" srcOrd="0" destOrd="0" presId="urn:microsoft.com/office/officeart/2005/8/layout/chevron2"/>
    <dgm:cxn modelId="{E03952A0-914E-44BF-9392-7C409440645B}" type="presParOf" srcId="{9BDAF50F-6D0E-4641-95FA-9550B641F1F4}" destId="{3E63A3E2-B5B1-4BB3-999F-81D10020F9A5}" srcOrd="1" destOrd="0" presId="urn:microsoft.com/office/officeart/2005/8/layout/chevron2"/>
    <dgm:cxn modelId="{2DC11E24-794E-4EF2-808D-140FFB659432}" type="presParOf" srcId="{059DF9F3-ACC2-4902-B348-FDDB412DE83F}" destId="{8105AC20-5ECB-4E41-83FA-08DE22564065}" srcOrd="3" destOrd="0" presId="urn:microsoft.com/office/officeart/2005/8/layout/chevron2"/>
    <dgm:cxn modelId="{758B88DD-B907-49F4-89E4-3D6213A821F8}" type="presParOf" srcId="{059DF9F3-ACC2-4902-B348-FDDB412DE83F}" destId="{B68295A9-DA61-47F0-8B8F-C8938E863DBF}" srcOrd="4" destOrd="0" presId="urn:microsoft.com/office/officeart/2005/8/layout/chevron2"/>
    <dgm:cxn modelId="{0B9ED85B-5E67-4E37-9378-F9F21CD713DC}" type="presParOf" srcId="{B68295A9-DA61-47F0-8B8F-C8938E863DBF}" destId="{8B08A0E1-9F0B-4360-A871-04ADFBFBF8BF}" srcOrd="0" destOrd="0" presId="urn:microsoft.com/office/officeart/2005/8/layout/chevron2"/>
    <dgm:cxn modelId="{F4AEA78E-788D-432A-B292-4CC7052C3703}" type="presParOf" srcId="{B68295A9-DA61-47F0-8B8F-C8938E863DBF}" destId="{D571D5D5-B2CB-4C21-A8EC-5453E01767F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62ABAD-4277-4AC7-AF44-169C3D8C988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1D01BC74-C65F-4959-8FE5-0FB5A0F41C1F}">
      <dgm:prSet phldrT="[テキスト]"/>
      <dgm:spPr/>
      <dgm:t>
        <a:bodyPr/>
        <a:lstStyle/>
        <a:p>
          <a:r>
            <a:rPr kumimoji="1" lang="ja-JP" altLang="en-US" dirty="0" smtClean="0"/>
            <a:t>国の役割</a:t>
          </a:r>
          <a:endParaRPr kumimoji="1" lang="ja-JP" altLang="en-US" dirty="0"/>
        </a:p>
      </dgm:t>
    </dgm:pt>
    <dgm:pt modelId="{66F5AA91-1F27-4587-AC40-3FFB4EEDA14C}" type="parTrans" cxnId="{5A4B681A-5EAB-4CF7-9396-7115962BD7CF}">
      <dgm:prSet/>
      <dgm:spPr/>
      <dgm:t>
        <a:bodyPr/>
        <a:lstStyle/>
        <a:p>
          <a:endParaRPr kumimoji="1" lang="ja-JP" altLang="en-US"/>
        </a:p>
      </dgm:t>
    </dgm:pt>
    <dgm:pt modelId="{C6EFB064-A28D-4687-8F44-14E04E5F2E76}" type="sibTrans" cxnId="{5A4B681A-5EAB-4CF7-9396-7115962BD7CF}">
      <dgm:prSet/>
      <dgm:spPr/>
      <dgm:t>
        <a:bodyPr/>
        <a:lstStyle/>
        <a:p>
          <a:endParaRPr kumimoji="1" lang="ja-JP" altLang="en-US"/>
        </a:p>
      </dgm:t>
    </dgm:pt>
    <dgm:pt modelId="{E23FC129-8E12-4053-A011-B6A738323BD3}">
      <dgm:prSet phldrT="[テキスト]"/>
      <dgm:spPr/>
      <dgm:t>
        <a:bodyPr/>
        <a:lstStyle/>
        <a:p>
          <a:r>
            <a:rPr kumimoji="1" lang="ja-JP" altLang="en-US" b="1" dirty="0" smtClean="0">
              <a:solidFill>
                <a:schemeClr val="tx1"/>
              </a:solidFill>
            </a:rPr>
            <a:t>国全体及び都道府県別</a:t>
          </a:r>
          <a:r>
            <a:rPr kumimoji="1" lang="ja-JP" altLang="en-US" b="1" dirty="0" smtClean="0"/>
            <a:t>のがん検診実施状況を分析・評価</a:t>
          </a:r>
          <a:endParaRPr kumimoji="1" lang="ja-JP" altLang="en-US" b="1" dirty="0"/>
        </a:p>
      </dgm:t>
    </dgm:pt>
    <dgm:pt modelId="{0FBDB457-EFCD-4560-80CB-B83D7AE60714}" type="parTrans" cxnId="{F0F96B82-126B-4536-BE32-D8B87083FD81}">
      <dgm:prSet/>
      <dgm:spPr/>
      <dgm:t>
        <a:bodyPr/>
        <a:lstStyle/>
        <a:p>
          <a:endParaRPr kumimoji="1" lang="ja-JP" altLang="en-US"/>
        </a:p>
      </dgm:t>
    </dgm:pt>
    <dgm:pt modelId="{1C837986-A792-4EAB-9F56-D63BC62E2C43}" type="sibTrans" cxnId="{F0F96B82-126B-4536-BE32-D8B87083FD81}">
      <dgm:prSet/>
      <dgm:spPr/>
      <dgm:t>
        <a:bodyPr/>
        <a:lstStyle/>
        <a:p>
          <a:endParaRPr kumimoji="1" lang="ja-JP" altLang="en-US"/>
        </a:p>
      </dgm:t>
    </dgm:pt>
    <dgm:pt modelId="{16D52FF1-8FF8-4093-9BF8-511E90E21D75}">
      <dgm:prSet phldrT="[テキスト]"/>
      <dgm:spPr/>
      <dgm:t>
        <a:bodyPr/>
        <a:lstStyle/>
        <a:p>
          <a:r>
            <a:rPr kumimoji="1" lang="ja-JP" altLang="en-US" dirty="0" smtClean="0"/>
            <a:t>検診機関の役割</a:t>
          </a:r>
          <a:endParaRPr kumimoji="1" lang="ja-JP" altLang="en-US" dirty="0"/>
        </a:p>
      </dgm:t>
    </dgm:pt>
    <dgm:pt modelId="{07805FCC-618F-479A-8D1E-8766CC44A350}" type="parTrans" cxnId="{7FD3928F-7D83-4016-8D25-CD0F90181F3C}">
      <dgm:prSet/>
      <dgm:spPr/>
      <dgm:t>
        <a:bodyPr/>
        <a:lstStyle/>
        <a:p>
          <a:endParaRPr kumimoji="1" lang="ja-JP" altLang="en-US"/>
        </a:p>
      </dgm:t>
    </dgm:pt>
    <dgm:pt modelId="{3CC099A9-D1E3-4FD1-9E01-CECFFDEDCCF4}" type="sibTrans" cxnId="{7FD3928F-7D83-4016-8D25-CD0F90181F3C}">
      <dgm:prSet/>
      <dgm:spPr/>
      <dgm:t>
        <a:bodyPr/>
        <a:lstStyle/>
        <a:p>
          <a:endParaRPr kumimoji="1" lang="ja-JP" altLang="en-US"/>
        </a:p>
      </dgm:t>
    </dgm:pt>
    <dgm:pt modelId="{42595A91-55CC-453A-9DDF-EC13722518BE}">
      <dgm:prSet phldrT="[テキスト]"/>
      <dgm:spPr/>
      <dgm:t>
        <a:bodyPr/>
        <a:lstStyle/>
        <a:p>
          <a:r>
            <a:rPr kumimoji="1" lang="ja-JP" altLang="en-US" b="1" dirty="0" smtClean="0">
              <a:solidFill>
                <a:srgbClr val="FF0000"/>
              </a:solidFill>
            </a:rPr>
            <a:t>指針に沿ってがん検診を実施</a:t>
          </a:r>
          <a:r>
            <a:rPr kumimoji="1" lang="ja-JP" altLang="en-US" dirty="0" smtClean="0"/>
            <a:t>し、</a:t>
          </a:r>
          <a:r>
            <a:rPr kumimoji="1" lang="ja-JP" altLang="en-US" dirty="0" smtClean="0">
              <a:solidFill>
                <a:schemeClr val="accent2">
                  <a:lumMod val="75000"/>
                </a:schemeClr>
              </a:solidFill>
            </a:rPr>
            <a:t>検診実施体制を市区町村に報告</a:t>
          </a:r>
          <a:r>
            <a:rPr kumimoji="1" lang="ja-JP" altLang="en-US" dirty="0" smtClean="0"/>
            <a:t>する</a:t>
          </a:r>
          <a:endParaRPr kumimoji="1" lang="ja-JP" altLang="en-US" dirty="0"/>
        </a:p>
      </dgm:t>
    </dgm:pt>
    <dgm:pt modelId="{8790B096-2F2F-4A11-B235-491B8517D8E1}" type="parTrans" cxnId="{A55920AA-BC65-4211-9B69-6EB37C41F961}">
      <dgm:prSet/>
      <dgm:spPr/>
      <dgm:t>
        <a:bodyPr/>
        <a:lstStyle/>
        <a:p>
          <a:endParaRPr kumimoji="1" lang="ja-JP" altLang="en-US"/>
        </a:p>
      </dgm:t>
    </dgm:pt>
    <dgm:pt modelId="{9B008B4B-47B6-4C0C-85C3-AE8972FF98CE}" type="sibTrans" cxnId="{A55920AA-BC65-4211-9B69-6EB37C41F961}">
      <dgm:prSet/>
      <dgm:spPr/>
      <dgm:t>
        <a:bodyPr/>
        <a:lstStyle/>
        <a:p>
          <a:endParaRPr kumimoji="1" lang="ja-JP" altLang="en-US"/>
        </a:p>
      </dgm:t>
    </dgm:pt>
    <dgm:pt modelId="{833C4AD3-34D4-4DCE-8F6A-155E03F81A53}">
      <dgm:prSet phldrT="[テキスト]"/>
      <dgm:spPr/>
      <dgm:t>
        <a:bodyPr/>
        <a:lstStyle/>
        <a:p>
          <a:r>
            <a:rPr kumimoji="1" lang="ja-JP" altLang="en-US" sz="1500" dirty="0" smtClean="0"/>
            <a:t>がん部会での検討結果に基づいて、市区町村や検診機関に</a:t>
          </a:r>
          <a:r>
            <a:rPr kumimoji="1" lang="ja-JP" altLang="en-US" sz="1500" dirty="0" smtClean="0">
              <a:solidFill>
                <a:schemeClr val="accent2">
                  <a:lumMod val="75000"/>
                </a:schemeClr>
              </a:solidFill>
            </a:rPr>
            <a:t>指導・助言</a:t>
          </a:r>
          <a:r>
            <a:rPr kumimoji="1" lang="ja-JP" altLang="en-US" sz="1500" dirty="0" smtClean="0"/>
            <a:t>する。</a:t>
          </a:r>
          <a:r>
            <a:rPr kumimoji="1" lang="en-US" altLang="ja-JP" sz="1500" dirty="0" smtClean="0"/>
            <a:t/>
          </a:r>
          <a:br>
            <a:rPr kumimoji="1" lang="en-US" altLang="ja-JP" sz="1500" dirty="0" smtClean="0"/>
          </a:br>
          <a:r>
            <a:rPr kumimoji="1" lang="ja-JP" altLang="en-US" sz="1500" dirty="0" smtClean="0">
              <a:solidFill>
                <a:schemeClr val="accent2">
                  <a:lumMod val="75000"/>
                </a:schemeClr>
              </a:solidFill>
            </a:rPr>
            <a:t>住民にはホームページで公表</a:t>
          </a:r>
          <a:r>
            <a:rPr kumimoji="1" lang="ja-JP" altLang="en-US" sz="1500" dirty="0" smtClean="0"/>
            <a:t>する。</a:t>
          </a:r>
          <a:endParaRPr kumimoji="1" lang="ja-JP" altLang="en-US" sz="1500" dirty="0"/>
        </a:p>
      </dgm:t>
    </dgm:pt>
    <dgm:pt modelId="{E88EE3CE-252D-427A-99C5-E1902EFD44A3}" type="parTrans" cxnId="{02C697E7-8006-4059-8DE0-23DE653BE489}">
      <dgm:prSet/>
      <dgm:spPr/>
      <dgm:t>
        <a:bodyPr/>
        <a:lstStyle/>
        <a:p>
          <a:endParaRPr kumimoji="1" lang="ja-JP" altLang="en-US"/>
        </a:p>
      </dgm:t>
    </dgm:pt>
    <dgm:pt modelId="{BA76186B-0756-4361-984A-BBD45377E3DE}" type="sibTrans" cxnId="{02C697E7-8006-4059-8DE0-23DE653BE489}">
      <dgm:prSet/>
      <dgm:spPr/>
      <dgm:t>
        <a:bodyPr/>
        <a:lstStyle/>
        <a:p>
          <a:endParaRPr kumimoji="1" lang="ja-JP" altLang="en-US"/>
        </a:p>
      </dgm:t>
    </dgm:pt>
    <dgm:pt modelId="{E2AFB7DD-45A8-4E6D-A810-727E61B86C1B}">
      <dgm:prSet phldrT="[テキスト]"/>
      <dgm:spPr/>
      <dgm:t>
        <a:bodyPr/>
        <a:lstStyle/>
        <a:p>
          <a:r>
            <a:rPr kumimoji="1" lang="ja-JP" altLang="en-US" dirty="0" smtClean="0"/>
            <a:t>都道府県の役割</a:t>
          </a:r>
          <a:endParaRPr kumimoji="1" lang="ja-JP" altLang="en-US" dirty="0"/>
        </a:p>
      </dgm:t>
    </dgm:pt>
    <dgm:pt modelId="{D816178A-DF4D-4F86-BA3A-BD26CDCA2339}" type="parTrans" cxnId="{2ABF98C1-C1E5-4494-8D10-10FB1F9A108E}">
      <dgm:prSet/>
      <dgm:spPr/>
      <dgm:t>
        <a:bodyPr/>
        <a:lstStyle/>
        <a:p>
          <a:endParaRPr kumimoji="1" lang="ja-JP" altLang="en-US"/>
        </a:p>
      </dgm:t>
    </dgm:pt>
    <dgm:pt modelId="{E96C2F37-6498-4403-9F58-356F968990B6}" type="sibTrans" cxnId="{2ABF98C1-C1E5-4494-8D10-10FB1F9A108E}">
      <dgm:prSet/>
      <dgm:spPr/>
      <dgm:t>
        <a:bodyPr/>
        <a:lstStyle/>
        <a:p>
          <a:endParaRPr kumimoji="1" lang="ja-JP" altLang="en-US"/>
        </a:p>
      </dgm:t>
    </dgm:pt>
    <dgm:pt modelId="{64B655AA-6FAC-449B-A78A-FBEE9A94787B}">
      <dgm:prSet phldrT="[テキスト]" custT="1"/>
      <dgm:spPr/>
      <dgm:t>
        <a:bodyPr/>
        <a:lstStyle/>
        <a:p>
          <a:r>
            <a:rPr kumimoji="1" lang="ja-JP" altLang="en-US" sz="1500" dirty="0" smtClean="0"/>
            <a:t>委託先の</a:t>
          </a:r>
          <a:r>
            <a:rPr kumimoji="1" lang="ja-JP" altLang="en-US" sz="1800" dirty="0" smtClean="0">
              <a:solidFill>
                <a:srgbClr val="FF0000"/>
              </a:solidFill>
            </a:rPr>
            <a:t>全検診機関</a:t>
          </a:r>
          <a:r>
            <a:rPr kumimoji="1" lang="ja-JP" altLang="en-US" sz="1500" dirty="0" smtClean="0"/>
            <a:t>及び自らの検診実施体制を、</a:t>
          </a:r>
          <a:r>
            <a:rPr kumimoji="1" lang="ja-JP" altLang="en-US" sz="1500" dirty="0" smtClean="0">
              <a:solidFill>
                <a:schemeClr val="accent2">
                  <a:lumMod val="75000"/>
                </a:schemeClr>
              </a:solidFill>
            </a:rPr>
            <a:t>都道府県に報告</a:t>
          </a:r>
          <a:r>
            <a:rPr kumimoji="1" lang="ja-JP" altLang="en-US" sz="1500" dirty="0" smtClean="0"/>
            <a:t>する</a:t>
          </a:r>
          <a:endParaRPr kumimoji="1" lang="ja-JP" altLang="en-US" sz="1500" dirty="0"/>
        </a:p>
      </dgm:t>
    </dgm:pt>
    <dgm:pt modelId="{691F7A19-D0CC-4113-8BF6-1E64D4BFAB77}" type="parTrans" cxnId="{4D771A5F-9AB4-4401-A15B-11136309EDF7}">
      <dgm:prSet/>
      <dgm:spPr/>
      <dgm:t>
        <a:bodyPr/>
        <a:lstStyle/>
        <a:p>
          <a:endParaRPr kumimoji="1" lang="ja-JP" altLang="en-US"/>
        </a:p>
      </dgm:t>
    </dgm:pt>
    <dgm:pt modelId="{8CF3EDAE-4760-4586-ADA0-63943DB25D50}" type="sibTrans" cxnId="{4D771A5F-9AB4-4401-A15B-11136309EDF7}">
      <dgm:prSet/>
      <dgm:spPr/>
      <dgm:t>
        <a:bodyPr/>
        <a:lstStyle/>
        <a:p>
          <a:endParaRPr kumimoji="1" lang="ja-JP" altLang="en-US"/>
        </a:p>
      </dgm:t>
    </dgm:pt>
    <dgm:pt modelId="{0707D155-DD5C-4E66-9BAC-5121CF04FCD0}">
      <dgm:prSet phldrT="[テキスト]"/>
      <dgm:spPr/>
      <dgm:t>
        <a:bodyPr/>
        <a:lstStyle/>
        <a:p>
          <a:r>
            <a:rPr kumimoji="1" lang="ja-JP" altLang="en-US" dirty="0" smtClean="0"/>
            <a:t>市区町村の役割</a:t>
          </a:r>
          <a:endParaRPr kumimoji="1" lang="ja-JP" altLang="en-US" dirty="0"/>
        </a:p>
      </dgm:t>
    </dgm:pt>
    <dgm:pt modelId="{6D7460B8-F3C3-4B8F-92DE-15838D0F181F}" type="parTrans" cxnId="{9E164842-CCE3-444D-AC6B-A85DEECA5317}">
      <dgm:prSet/>
      <dgm:spPr/>
      <dgm:t>
        <a:bodyPr/>
        <a:lstStyle/>
        <a:p>
          <a:endParaRPr kumimoji="1" lang="ja-JP" altLang="en-US"/>
        </a:p>
      </dgm:t>
    </dgm:pt>
    <dgm:pt modelId="{A89799B7-4990-4F8E-ACBC-873603C05167}" type="sibTrans" cxnId="{9E164842-CCE3-444D-AC6B-A85DEECA5317}">
      <dgm:prSet/>
      <dgm:spPr/>
      <dgm:t>
        <a:bodyPr/>
        <a:lstStyle/>
        <a:p>
          <a:endParaRPr kumimoji="1" lang="ja-JP" altLang="en-US"/>
        </a:p>
      </dgm:t>
    </dgm:pt>
    <dgm:pt modelId="{2170B3D2-E371-4DEC-A0B7-3666549E048D}">
      <dgm:prSet phldrT="[テキスト]" custT="1"/>
      <dgm:spPr/>
      <dgm:t>
        <a:bodyPr/>
        <a:lstStyle/>
        <a:p>
          <a:r>
            <a:rPr kumimoji="1" lang="ja-JP" altLang="en-US" sz="1500" dirty="0" smtClean="0">
              <a:solidFill>
                <a:schemeClr val="tx1"/>
              </a:solidFill>
            </a:rPr>
            <a:t>生活習慣病検診等管理指導協議会の下に</a:t>
          </a:r>
          <a:r>
            <a:rPr kumimoji="1" lang="ja-JP" altLang="en-US" sz="1500" dirty="0" smtClean="0">
              <a:solidFill>
                <a:schemeClr val="accent2">
                  <a:lumMod val="75000"/>
                </a:schemeClr>
              </a:solidFill>
            </a:rPr>
            <a:t>各がん部会を設置</a:t>
          </a:r>
          <a:r>
            <a:rPr kumimoji="1" lang="ja-JP" altLang="en-US" sz="1500" dirty="0" smtClean="0"/>
            <a:t>し、</a:t>
          </a:r>
          <a:r>
            <a:rPr kumimoji="1" lang="en-US" altLang="ja-JP" sz="1500" dirty="0" smtClean="0"/>
            <a:t/>
          </a:r>
          <a:br>
            <a:rPr kumimoji="1" lang="en-US" altLang="ja-JP" sz="1500" dirty="0" smtClean="0"/>
          </a:br>
          <a:r>
            <a:rPr kumimoji="1" lang="ja-JP" altLang="en-US" sz="1800" dirty="0" smtClean="0">
              <a:solidFill>
                <a:srgbClr val="FF0000"/>
              </a:solidFill>
            </a:rPr>
            <a:t>各市区町村及び各検診機関の事業評価</a:t>
          </a:r>
          <a:r>
            <a:rPr kumimoji="1" lang="ja-JP" altLang="en-US" sz="1500" dirty="0" smtClean="0"/>
            <a:t>を行う</a:t>
          </a:r>
          <a:endParaRPr kumimoji="1" lang="ja-JP" altLang="en-US" sz="1500" dirty="0"/>
        </a:p>
      </dgm:t>
    </dgm:pt>
    <dgm:pt modelId="{77FDD0D6-3B99-4A1F-9C99-AE0257EC1CDD}" type="parTrans" cxnId="{03E4A634-93DD-40D9-B10D-D6DFE0105ABD}">
      <dgm:prSet/>
      <dgm:spPr/>
      <dgm:t>
        <a:bodyPr/>
        <a:lstStyle/>
        <a:p>
          <a:endParaRPr kumimoji="1" lang="ja-JP" altLang="en-US"/>
        </a:p>
      </dgm:t>
    </dgm:pt>
    <dgm:pt modelId="{15DFC4DC-AB2D-41A7-AF5B-0540E514F7CA}" type="sibTrans" cxnId="{03E4A634-93DD-40D9-B10D-D6DFE0105ABD}">
      <dgm:prSet/>
      <dgm:spPr/>
      <dgm:t>
        <a:bodyPr/>
        <a:lstStyle/>
        <a:p>
          <a:endParaRPr kumimoji="1" lang="ja-JP" altLang="en-US"/>
        </a:p>
      </dgm:t>
    </dgm:pt>
    <dgm:pt modelId="{55A05B30-0E6F-49DD-A946-4A45881B769D}">
      <dgm:prSet phldrT="[テキスト]"/>
      <dgm:spPr/>
      <dgm:t>
        <a:bodyPr/>
        <a:lstStyle/>
        <a:p>
          <a:r>
            <a:rPr kumimoji="1" lang="ja-JP" altLang="en-US" sz="1500" dirty="0" smtClean="0"/>
            <a:t>都道府県がん部会の</a:t>
          </a:r>
          <a:r>
            <a:rPr kumimoji="1" lang="ja-JP" altLang="en-US" sz="1500" dirty="0" smtClean="0">
              <a:solidFill>
                <a:schemeClr val="accent2">
                  <a:lumMod val="75000"/>
                </a:schemeClr>
              </a:solidFill>
            </a:rPr>
            <a:t>助言・指導に従って検診実施体制を改善</a:t>
          </a:r>
          <a:r>
            <a:rPr kumimoji="1" lang="ja-JP" altLang="en-US" sz="1500" dirty="0" smtClean="0"/>
            <a:t>する</a:t>
          </a:r>
          <a:endParaRPr kumimoji="1" lang="ja-JP" altLang="en-US" sz="1500" dirty="0"/>
        </a:p>
      </dgm:t>
    </dgm:pt>
    <dgm:pt modelId="{AED75883-94F6-47E5-9667-2096DD007693}" type="parTrans" cxnId="{1EBD3C54-9864-4F78-9DE0-9639C359C61D}">
      <dgm:prSet/>
      <dgm:spPr/>
      <dgm:t>
        <a:bodyPr/>
        <a:lstStyle/>
        <a:p>
          <a:endParaRPr kumimoji="1" lang="ja-JP" altLang="en-US"/>
        </a:p>
      </dgm:t>
    </dgm:pt>
    <dgm:pt modelId="{151DBC4B-9AB8-4E8A-A05D-0ED44CFFF9EF}" type="sibTrans" cxnId="{1EBD3C54-9864-4F78-9DE0-9639C359C61D}">
      <dgm:prSet/>
      <dgm:spPr/>
      <dgm:t>
        <a:bodyPr/>
        <a:lstStyle/>
        <a:p>
          <a:endParaRPr kumimoji="1" lang="ja-JP" altLang="en-US"/>
        </a:p>
      </dgm:t>
    </dgm:pt>
    <dgm:pt modelId="{96E3BD05-1297-44EF-8EE6-070401A11B5E}">
      <dgm:prSet phldrT="[テキスト]"/>
      <dgm:spPr/>
      <dgm:t>
        <a:bodyPr/>
        <a:lstStyle/>
        <a:p>
          <a:r>
            <a:rPr kumimoji="1" lang="ja-JP" altLang="en-US" dirty="0" smtClean="0"/>
            <a:t>精密検査機関の役割</a:t>
          </a:r>
          <a:endParaRPr kumimoji="1" lang="ja-JP" altLang="en-US" dirty="0"/>
        </a:p>
      </dgm:t>
    </dgm:pt>
    <dgm:pt modelId="{52242930-AD28-4B75-BEEC-574B56B153B7}" type="parTrans" cxnId="{29875E5A-A238-4D2B-9189-55AB801AB6BF}">
      <dgm:prSet/>
      <dgm:spPr/>
      <dgm:t>
        <a:bodyPr/>
        <a:lstStyle/>
        <a:p>
          <a:endParaRPr kumimoji="1" lang="ja-JP" altLang="en-US"/>
        </a:p>
      </dgm:t>
    </dgm:pt>
    <dgm:pt modelId="{BEAE4276-6D24-4922-BE5D-F129E65DBE7D}" type="sibTrans" cxnId="{29875E5A-A238-4D2B-9189-55AB801AB6BF}">
      <dgm:prSet/>
      <dgm:spPr/>
      <dgm:t>
        <a:bodyPr/>
        <a:lstStyle/>
        <a:p>
          <a:endParaRPr kumimoji="1" lang="ja-JP" altLang="en-US"/>
        </a:p>
      </dgm:t>
    </dgm:pt>
    <dgm:pt modelId="{513BF885-6FEC-4086-B6C8-6897A6E1C319}">
      <dgm:prSet phldrT="[テキスト]"/>
      <dgm:spPr/>
      <dgm:t>
        <a:bodyPr/>
        <a:lstStyle/>
        <a:p>
          <a:r>
            <a:rPr kumimoji="1" lang="ja-JP" altLang="en-US" dirty="0" smtClean="0"/>
            <a:t>市町村や検診機関の求めに応じて</a:t>
          </a:r>
          <a:r>
            <a:rPr kumimoji="1" lang="ja-JP" altLang="en-US" dirty="0" smtClean="0">
              <a:solidFill>
                <a:schemeClr val="accent2">
                  <a:lumMod val="75000"/>
                </a:schemeClr>
              </a:solidFill>
            </a:rPr>
            <a:t>精検結果を報告</a:t>
          </a:r>
          <a:r>
            <a:rPr kumimoji="1" lang="ja-JP" altLang="en-US" dirty="0" smtClean="0"/>
            <a:t>する</a:t>
          </a:r>
          <a:endParaRPr kumimoji="1" lang="ja-JP" altLang="en-US" dirty="0"/>
        </a:p>
      </dgm:t>
    </dgm:pt>
    <dgm:pt modelId="{F901F485-B3DA-4B18-A2DA-7201A1F5435E}" type="parTrans" cxnId="{8796522B-E515-4F19-8365-8E6FA40312B1}">
      <dgm:prSet/>
      <dgm:spPr/>
      <dgm:t>
        <a:bodyPr/>
        <a:lstStyle/>
        <a:p>
          <a:endParaRPr kumimoji="1" lang="ja-JP" altLang="en-US"/>
        </a:p>
      </dgm:t>
    </dgm:pt>
    <dgm:pt modelId="{D97B4B4B-0A0B-4CBA-902F-E02C5764F386}" type="sibTrans" cxnId="{8796522B-E515-4F19-8365-8E6FA40312B1}">
      <dgm:prSet/>
      <dgm:spPr/>
      <dgm:t>
        <a:bodyPr/>
        <a:lstStyle/>
        <a:p>
          <a:endParaRPr kumimoji="1" lang="ja-JP" altLang="en-US"/>
        </a:p>
      </dgm:t>
    </dgm:pt>
    <dgm:pt modelId="{F6591D7C-0C49-454C-8ADE-9B2444DFF278}" type="pres">
      <dgm:prSet presAssocID="{6762ABAD-4277-4AC7-AF44-169C3D8C9888}" presName="linear" presStyleCnt="0">
        <dgm:presLayoutVars>
          <dgm:animLvl val="lvl"/>
          <dgm:resizeHandles val="exact"/>
        </dgm:presLayoutVars>
      </dgm:prSet>
      <dgm:spPr/>
      <dgm:t>
        <a:bodyPr/>
        <a:lstStyle/>
        <a:p>
          <a:endParaRPr kumimoji="1" lang="ja-JP" altLang="en-US"/>
        </a:p>
      </dgm:t>
    </dgm:pt>
    <dgm:pt modelId="{69712FAF-D422-475C-B7D8-26C055F45EC1}" type="pres">
      <dgm:prSet presAssocID="{1D01BC74-C65F-4959-8FE5-0FB5A0F41C1F}" presName="parentText" presStyleLbl="node1" presStyleIdx="0" presStyleCnt="5">
        <dgm:presLayoutVars>
          <dgm:chMax val="0"/>
          <dgm:bulletEnabled val="1"/>
        </dgm:presLayoutVars>
      </dgm:prSet>
      <dgm:spPr/>
      <dgm:t>
        <a:bodyPr/>
        <a:lstStyle/>
        <a:p>
          <a:endParaRPr kumimoji="1" lang="ja-JP" altLang="en-US"/>
        </a:p>
      </dgm:t>
    </dgm:pt>
    <dgm:pt modelId="{EC0ED9BD-9E9D-4880-9D3D-EB94279757E9}" type="pres">
      <dgm:prSet presAssocID="{1D01BC74-C65F-4959-8FE5-0FB5A0F41C1F}" presName="childText" presStyleLbl="revTx" presStyleIdx="0" presStyleCnt="5">
        <dgm:presLayoutVars>
          <dgm:bulletEnabled val="1"/>
        </dgm:presLayoutVars>
      </dgm:prSet>
      <dgm:spPr/>
      <dgm:t>
        <a:bodyPr/>
        <a:lstStyle/>
        <a:p>
          <a:endParaRPr kumimoji="1" lang="ja-JP" altLang="en-US"/>
        </a:p>
      </dgm:t>
    </dgm:pt>
    <dgm:pt modelId="{2E5F699E-A1C8-4A89-A568-A347AE4DDA16}" type="pres">
      <dgm:prSet presAssocID="{E2AFB7DD-45A8-4E6D-A810-727E61B86C1B}" presName="parentText" presStyleLbl="node1" presStyleIdx="1" presStyleCnt="5">
        <dgm:presLayoutVars>
          <dgm:chMax val="0"/>
          <dgm:bulletEnabled val="1"/>
        </dgm:presLayoutVars>
      </dgm:prSet>
      <dgm:spPr/>
      <dgm:t>
        <a:bodyPr/>
        <a:lstStyle/>
        <a:p>
          <a:endParaRPr kumimoji="1" lang="ja-JP" altLang="en-US"/>
        </a:p>
      </dgm:t>
    </dgm:pt>
    <dgm:pt modelId="{D7C9D4F2-2551-486D-85A3-3F20DF6419A0}" type="pres">
      <dgm:prSet presAssocID="{E2AFB7DD-45A8-4E6D-A810-727E61B86C1B}" presName="childText" presStyleLbl="revTx" presStyleIdx="1" presStyleCnt="5">
        <dgm:presLayoutVars>
          <dgm:bulletEnabled val="1"/>
        </dgm:presLayoutVars>
      </dgm:prSet>
      <dgm:spPr/>
      <dgm:t>
        <a:bodyPr/>
        <a:lstStyle/>
        <a:p>
          <a:endParaRPr kumimoji="1" lang="ja-JP" altLang="en-US"/>
        </a:p>
      </dgm:t>
    </dgm:pt>
    <dgm:pt modelId="{5F9946CA-A02B-4BF6-83F3-5F4C8B9A73D8}" type="pres">
      <dgm:prSet presAssocID="{0707D155-DD5C-4E66-9BAC-5121CF04FCD0}" presName="parentText" presStyleLbl="node1" presStyleIdx="2" presStyleCnt="5">
        <dgm:presLayoutVars>
          <dgm:chMax val="0"/>
          <dgm:bulletEnabled val="1"/>
        </dgm:presLayoutVars>
      </dgm:prSet>
      <dgm:spPr/>
      <dgm:t>
        <a:bodyPr/>
        <a:lstStyle/>
        <a:p>
          <a:endParaRPr kumimoji="1" lang="ja-JP" altLang="en-US"/>
        </a:p>
      </dgm:t>
    </dgm:pt>
    <dgm:pt modelId="{096091FA-584F-4AEB-AF15-E535B97A52AD}" type="pres">
      <dgm:prSet presAssocID="{0707D155-DD5C-4E66-9BAC-5121CF04FCD0}" presName="childText" presStyleLbl="revTx" presStyleIdx="2" presStyleCnt="5">
        <dgm:presLayoutVars>
          <dgm:bulletEnabled val="1"/>
        </dgm:presLayoutVars>
      </dgm:prSet>
      <dgm:spPr/>
      <dgm:t>
        <a:bodyPr/>
        <a:lstStyle/>
        <a:p>
          <a:endParaRPr kumimoji="1" lang="ja-JP" altLang="en-US"/>
        </a:p>
      </dgm:t>
    </dgm:pt>
    <dgm:pt modelId="{6049D9FE-EE22-4CAE-BC87-A4104835B363}" type="pres">
      <dgm:prSet presAssocID="{16D52FF1-8FF8-4093-9BF8-511E90E21D75}" presName="parentText" presStyleLbl="node1" presStyleIdx="3" presStyleCnt="5">
        <dgm:presLayoutVars>
          <dgm:chMax val="0"/>
          <dgm:bulletEnabled val="1"/>
        </dgm:presLayoutVars>
      </dgm:prSet>
      <dgm:spPr/>
      <dgm:t>
        <a:bodyPr/>
        <a:lstStyle/>
        <a:p>
          <a:endParaRPr kumimoji="1" lang="ja-JP" altLang="en-US"/>
        </a:p>
      </dgm:t>
    </dgm:pt>
    <dgm:pt modelId="{7A6ABAAE-BDBD-4749-ADF1-97AA88D39C6B}" type="pres">
      <dgm:prSet presAssocID="{16D52FF1-8FF8-4093-9BF8-511E90E21D75}" presName="childText" presStyleLbl="revTx" presStyleIdx="3" presStyleCnt="5">
        <dgm:presLayoutVars>
          <dgm:bulletEnabled val="1"/>
        </dgm:presLayoutVars>
      </dgm:prSet>
      <dgm:spPr/>
      <dgm:t>
        <a:bodyPr/>
        <a:lstStyle/>
        <a:p>
          <a:endParaRPr kumimoji="1" lang="ja-JP" altLang="en-US"/>
        </a:p>
      </dgm:t>
    </dgm:pt>
    <dgm:pt modelId="{CFD616F6-79CD-4C47-8AD8-A42DAF547D47}" type="pres">
      <dgm:prSet presAssocID="{96E3BD05-1297-44EF-8EE6-070401A11B5E}" presName="parentText" presStyleLbl="node1" presStyleIdx="4" presStyleCnt="5">
        <dgm:presLayoutVars>
          <dgm:chMax val="0"/>
          <dgm:bulletEnabled val="1"/>
        </dgm:presLayoutVars>
      </dgm:prSet>
      <dgm:spPr/>
      <dgm:t>
        <a:bodyPr/>
        <a:lstStyle/>
        <a:p>
          <a:endParaRPr kumimoji="1" lang="ja-JP" altLang="en-US"/>
        </a:p>
      </dgm:t>
    </dgm:pt>
    <dgm:pt modelId="{21EA9DCB-D25D-4BE7-A311-43DDFFB85B28}" type="pres">
      <dgm:prSet presAssocID="{96E3BD05-1297-44EF-8EE6-070401A11B5E}" presName="childText" presStyleLbl="revTx" presStyleIdx="4" presStyleCnt="5">
        <dgm:presLayoutVars>
          <dgm:bulletEnabled val="1"/>
        </dgm:presLayoutVars>
      </dgm:prSet>
      <dgm:spPr/>
      <dgm:t>
        <a:bodyPr/>
        <a:lstStyle/>
        <a:p>
          <a:endParaRPr kumimoji="1" lang="ja-JP" altLang="en-US"/>
        </a:p>
      </dgm:t>
    </dgm:pt>
  </dgm:ptLst>
  <dgm:cxnLst>
    <dgm:cxn modelId="{5A4B681A-5EAB-4CF7-9396-7115962BD7CF}" srcId="{6762ABAD-4277-4AC7-AF44-169C3D8C9888}" destId="{1D01BC74-C65F-4959-8FE5-0FB5A0F41C1F}" srcOrd="0" destOrd="0" parTransId="{66F5AA91-1F27-4587-AC40-3FFB4EEDA14C}" sibTransId="{C6EFB064-A28D-4687-8F44-14E04E5F2E76}"/>
    <dgm:cxn modelId="{8796522B-E515-4F19-8365-8E6FA40312B1}" srcId="{96E3BD05-1297-44EF-8EE6-070401A11B5E}" destId="{513BF885-6FEC-4086-B6C8-6897A6E1C319}" srcOrd="0" destOrd="0" parTransId="{F901F485-B3DA-4B18-A2DA-7201A1F5435E}" sibTransId="{D97B4B4B-0A0B-4CBA-902F-E02C5764F386}"/>
    <dgm:cxn modelId="{A55920AA-BC65-4211-9B69-6EB37C41F961}" srcId="{16D52FF1-8FF8-4093-9BF8-511E90E21D75}" destId="{42595A91-55CC-453A-9DDF-EC13722518BE}" srcOrd="0" destOrd="0" parTransId="{8790B096-2F2F-4A11-B235-491B8517D8E1}" sibTransId="{9B008B4B-47B6-4C0C-85C3-AE8972FF98CE}"/>
    <dgm:cxn modelId="{AECBAC19-8462-4F72-84D0-62EA648E6F31}" type="presOf" srcId="{6762ABAD-4277-4AC7-AF44-169C3D8C9888}" destId="{F6591D7C-0C49-454C-8ADE-9B2444DFF278}" srcOrd="0" destOrd="0" presId="urn:microsoft.com/office/officeart/2005/8/layout/vList2"/>
    <dgm:cxn modelId="{076E9789-2DF5-4E89-B352-2767FFE85C6F}" type="presOf" srcId="{16D52FF1-8FF8-4093-9BF8-511E90E21D75}" destId="{6049D9FE-EE22-4CAE-BC87-A4104835B363}" srcOrd="0" destOrd="0" presId="urn:microsoft.com/office/officeart/2005/8/layout/vList2"/>
    <dgm:cxn modelId="{FBB5776B-4DC9-49CD-A367-863E107227ED}" type="presOf" srcId="{55A05B30-0E6F-49DD-A946-4A45881B769D}" destId="{096091FA-584F-4AEB-AF15-E535B97A52AD}" srcOrd="0" destOrd="1" presId="urn:microsoft.com/office/officeart/2005/8/layout/vList2"/>
    <dgm:cxn modelId="{03E4A634-93DD-40D9-B10D-D6DFE0105ABD}" srcId="{E2AFB7DD-45A8-4E6D-A810-727E61B86C1B}" destId="{2170B3D2-E371-4DEC-A0B7-3666549E048D}" srcOrd="0" destOrd="0" parTransId="{77FDD0D6-3B99-4A1F-9C99-AE0257EC1CDD}" sibTransId="{15DFC4DC-AB2D-41A7-AF5B-0540E514F7CA}"/>
    <dgm:cxn modelId="{1EBD3C54-9864-4F78-9DE0-9639C359C61D}" srcId="{0707D155-DD5C-4E66-9BAC-5121CF04FCD0}" destId="{55A05B30-0E6F-49DD-A946-4A45881B769D}" srcOrd="1" destOrd="0" parTransId="{AED75883-94F6-47E5-9667-2096DD007693}" sibTransId="{151DBC4B-9AB8-4E8A-A05D-0ED44CFFF9EF}"/>
    <dgm:cxn modelId="{4027191B-09CE-49E6-912D-124A170F1638}" type="presOf" srcId="{833C4AD3-34D4-4DCE-8F6A-155E03F81A53}" destId="{D7C9D4F2-2551-486D-85A3-3F20DF6419A0}" srcOrd="0" destOrd="1" presId="urn:microsoft.com/office/officeart/2005/8/layout/vList2"/>
    <dgm:cxn modelId="{D5CACA6C-6EB4-4DF6-8F03-3EC63E7C5700}" type="presOf" srcId="{E2AFB7DD-45A8-4E6D-A810-727E61B86C1B}" destId="{2E5F699E-A1C8-4A89-A568-A347AE4DDA16}" srcOrd="0" destOrd="0" presId="urn:microsoft.com/office/officeart/2005/8/layout/vList2"/>
    <dgm:cxn modelId="{2ABF98C1-C1E5-4494-8D10-10FB1F9A108E}" srcId="{6762ABAD-4277-4AC7-AF44-169C3D8C9888}" destId="{E2AFB7DD-45A8-4E6D-A810-727E61B86C1B}" srcOrd="1" destOrd="0" parTransId="{D816178A-DF4D-4F86-BA3A-BD26CDCA2339}" sibTransId="{E96C2F37-6498-4403-9F58-356F968990B6}"/>
    <dgm:cxn modelId="{02C697E7-8006-4059-8DE0-23DE653BE489}" srcId="{E2AFB7DD-45A8-4E6D-A810-727E61B86C1B}" destId="{833C4AD3-34D4-4DCE-8F6A-155E03F81A53}" srcOrd="1" destOrd="0" parTransId="{E88EE3CE-252D-427A-99C5-E1902EFD44A3}" sibTransId="{BA76186B-0756-4361-984A-BBD45377E3DE}"/>
    <dgm:cxn modelId="{0FD27E18-ABC1-49AB-BA33-356B9AAE1EAF}" type="presOf" srcId="{96E3BD05-1297-44EF-8EE6-070401A11B5E}" destId="{CFD616F6-79CD-4C47-8AD8-A42DAF547D47}" srcOrd="0" destOrd="0" presId="urn:microsoft.com/office/officeart/2005/8/layout/vList2"/>
    <dgm:cxn modelId="{A92BF05A-E4F6-4DE3-AAFA-58166D14067D}" type="presOf" srcId="{E23FC129-8E12-4053-A011-B6A738323BD3}" destId="{EC0ED9BD-9E9D-4880-9D3D-EB94279757E9}" srcOrd="0" destOrd="0" presId="urn:microsoft.com/office/officeart/2005/8/layout/vList2"/>
    <dgm:cxn modelId="{D982495D-10BD-413E-A040-31E85E142CD7}" type="presOf" srcId="{1D01BC74-C65F-4959-8FE5-0FB5A0F41C1F}" destId="{69712FAF-D422-475C-B7D8-26C055F45EC1}" srcOrd="0" destOrd="0" presId="urn:microsoft.com/office/officeart/2005/8/layout/vList2"/>
    <dgm:cxn modelId="{70239C65-1EF4-4620-A975-CED2B55BDF30}" type="presOf" srcId="{64B655AA-6FAC-449B-A78A-FBEE9A94787B}" destId="{096091FA-584F-4AEB-AF15-E535B97A52AD}" srcOrd="0" destOrd="0" presId="urn:microsoft.com/office/officeart/2005/8/layout/vList2"/>
    <dgm:cxn modelId="{7FD3928F-7D83-4016-8D25-CD0F90181F3C}" srcId="{6762ABAD-4277-4AC7-AF44-169C3D8C9888}" destId="{16D52FF1-8FF8-4093-9BF8-511E90E21D75}" srcOrd="3" destOrd="0" parTransId="{07805FCC-618F-479A-8D1E-8766CC44A350}" sibTransId="{3CC099A9-D1E3-4FD1-9E01-CECFFDEDCCF4}"/>
    <dgm:cxn modelId="{F0F96B82-126B-4536-BE32-D8B87083FD81}" srcId="{1D01BC74-C65F-4959-8FE5-0FB5A0F41C1F}" destId="{E23FC129-8E12-4053-A011-B6A738323BD3}" srcOrd="0" destOrd="0" parTransId="{0FBDB457-EFCD-4560-80CB-B83D7AE60714}" sibTransId="{1C837986-A792-4EAB-9F56-D63BC62E2C43}"/>
    <dgm:cxn modelId="{29875E5A-A238-4D2B-9189-55AB801AB6BF}" srcId="{6762ABAD-4277-4AC7-AF44-169C3D8C9888}" destId="{96E3BD05-1297-44EF-8EE6-070401A11B5E}" srcOrd="4" destOrd="0" parTransId="{52242930-AD28-4B75-BEEC-574B56B153B7}" sibTransId="{BEAE4276-6D24-4922-BE5D-F129E65DBE7D}"/>
    <dgm:cxn modelId="{6975A3AA-47F6-4F56-84A2-649ACC66D039}" type="presOf" srcId="{0707D155-DD5C-4E66-9BAC-5121CF04FCD0}" destId="{5F9946CA-A02B-4BF6-83F3-5F4C8B9A73D8}" srcOrd="0" destOrd="0" presId="urn:microsoft.com/office/officeart/2005/8/layout/vList2"/>
    <dgm:cxn modelId="{4D771A5F-9AB4-4401-A15B-11136309EDF7}" srcId="{0707D155-DD5C-4E66-9BAC-5121CF04FCD0}" destId="{64B655AA-6FAC-449B-A78A-FBEE9A94787B}" srcOrd="0" destOrd="0" parTransId="{691F7A19-D0CC-4113-8BF6-1E64D4BFAB77}" sibTransId="{8CF3EDAE-4760-4586-ADA0-63943DB25D50}"/>
    <dgm:cxn modelId="{9E164842-CCE3-444D-AC6B-A85DEECA5317}" srcId="{6762ABAD-4277-4AC7-AF44-169C3D8C9888}" destId="{0707D155-DD5C-4E66-9BAC-5121CF04FCD0}" srcOrd="2" destOrd="0" parTransId="{6D7460B8-F3C3-4B8F-92DE-15838D0F181F}" sibTransId="{A89799B7-4990-4F8E-ACBC-873603C05167}"/>
    <dgm:cxn modelId="{61B44714-D12F-4E22-B295-622F66190439}" type="presOf" srcId="{42595A91-55CC-453A-9DDF-EC13722518BE}" destId="{7A6ABAAE-BDBD-4749-ADF1-97AA88D39C6B}" srcOrd="0" destOrd="0" presId="urn:microsoft.com/office/officeart/2005/8/layout/vList2"/>
    <dgm:cxn modelId="{AC70B5A7-8B3A-472C-ABB5-508758AF398E}" type="presOf" srcId="{513BF885-6FEC-4086-B6C8-6897A6E1C319}" destId="{21EA9DCB-D25D-4BE7-A311-43DDFFB85B28}" srcOrd="0" destOrd="0" presId="urn:microsoft.com/office/officeart/2005/8/layout/vList2"/>
    <dgm:cxn modelId="{15C8CDA1-B8AF-4619-82E3-DF89CF4B6DB7}" type="presOf" srcId="{2170B3D2-E371-4DEC-A0B7-3666549E048D}" destId="{D7C9D4F2-2551-486D-85A3-3F20DF6419A0}" srcOrd="0" destOrd="0" presId="urn:microsoft.com/office/officeart/2005/8/layout/vList2"/>
    <dgm:cxn modelId="{FD9F700F-120C-4538-98CB-B371BE5677E0}" type="presParOf" srcId="{F6591D7C-0C49-454C-8ADE-9B2444DFF278}" destId="{69712FAF-D422-475C-B7D8-26C055F45EC1}" srcOrd="0" destOrd="0" presId="urn:microsoft.com/office/officeart/2005/8/layout/vList2"/>
    <dgm:cxn modelId="{C5D518CD-A823-4363-87B1-96E34E61B552}" type="presParOf" srcId="{F6591D7C-0C49-454C-8ADE-9B2444DFF278}" destId="{EC0ED9BD-9E9D-4880-9D3D-EB94279757E9}" srcOrd="1" destOrd="0" presId="urn:microsoft.com/office/officeart/2005/8/layout/vList2"/>
    <dgm:cxn modelId="{BC1F19E7-1A1E-4D9B-B8A5-73F372C8AC3C}" type="presParOf" srcId="{F6591D7C-0C49-454C-8ADE-9B2444DFF278}" destId="{2E5F699E-A1C8-4A89-A568-A347AE4DDA16}" srcOrd="2" destOrd="0" presId="urn:microsoft.com/office/officeart/2005/8/layout/vList2"/>
    <dgm:cxn modelId="{03855009-18A9-453E-8E4F-047B058F77B0}" type="presParOf" srcId="{F6591D7C-0C49-454C-8ADE-9B2444DFF278}" destId="{D7C9D4F2-2551-486D-85A3-3F20DF6419A0}" srcOrd="3" destOrd="0" presId="urn:microsoft.com/office/officeart/2005/8/layout/vList2"/>
    <dgm:cxn modelId="{2C0EEFD0-3623-4B05-AB6F-0A1210520FA7}" type="presParOf" srcId="{F6591D7C-0C49-454C-8ADE-9B2444DFF278}" destId="{5F9946CA-A02B-4BF6-83F3-5F4C8B9A73D8}" srcOrd="4" destOrd="0" presId="urn:microsoft.com/office/officeart/2005/8/layout/vList2"/>
    <dgm:cxn modelId="{E3626038-3AD7-4493-99B6-7BF2DB8F7448}" type="presParOf" srcId="{F6591D7C-0C49-454C-8ADE-9B2444DFF278}" destId="{096091FA-584F-4AEB-AF15-E535B97A52AD}" srcOrd="5" destOrd="0" presId="urn:microsoft.com/office/officeart/2005/8/layout/vList2"/>
    <dgm:cxn modelId="{2E044A5D-D076-4127-9F60-312C433B9161}" type="presParOf" srcId="{F6591D7C-0C49-454C-8ADE-9B2444DFF278}" destId="{6049D9FE-EE22-4CAE-BC87-A4104835B363}" srcOrd="6" destOrd="0" presId="urn:microsoft.com/office/officeart/2005/8/layout/vList2"/>
    <dgm:cxn modelId="{CB22279A-2A7E-4EE4-BD3E-9B8A3B906762}" type="presParOf" srcId="{F6591D7C-0C49-454C-8ADE-9B2444DFF278}" destId="{7A6ABAAE-BDBD-4749-ADF1-97AA88D39C6B}" srcOrd="7" destOrd="0" presId="urn:microsoft.com/office/officeart/2005/8/layout/vList2"/>
    <dgm:cxn modelId="{68C1986E-B1F6-4FB9-AAD0-C1DADF44DB5B}" type="presParOf" srcId="{F6591D7C-0C49-454C-8ADE-9B2444DFF278}" destId="{CFD616F6-79CD-4C47-8AD8-A42DAF547D47}" srcOrd="8" destOrd="0" presId="urn:microsoft.com/office/officeart/2005/8/layout/vList2"/>
    <dgm:cxn modelId="{49858D1B-C072-4EE1-8444-874F8CC959F2}" type="presParOf" srcId="{F6591D7C-0C49-454C-8ADE-9B2444DFF278}" destId="{21EA9DCB-D25D-4BE7-A311-43DDFFB85B28}"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A2B4C8-0C62-429C-A9C4-469908B66F3F}">
      <dsp:nvSpPr>
        <dsp:cNvPr id="0" name=""/>
        <dsp:cNvSpPr/>
      </dsp:nvSpPr>
      <dsp:spPr>
        <a:xfrm rot="5400000">
          <a:off x="-232377" y="234516"/>
          <a:ext cx="1549184" cy="108442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en-US" altLang="ja-JP" sz="2000" kern="1200" dirty="0" smtClean="0"/>
            <a:t>H15</a:t>
          </a:r>
          <a:r>
            <a:rPr kumimoji="1" lang="ja-JP" altLang="en-US" sz="2000" kern="1200" dirty="0" smtClean="0"/>
            <a:t>年</a:t>
          </a:r>
          <a:endParaRPr kumimoji="1" lang="ja-JP" altLang="en-US" sz="2000" kern="1200" dirty="0"/>
        </a:p>
      </dsp:txBody>
      <dsp:txXfrm rot="-5400000">
        <a:off x="1" y="544354"/>
        <a:ext cx="1084429" cy="464755"/>
      </dsp:txXfrm>
    </dsp:sp>
    <dsp:sp modelId="{F999D35A-52B9-48EF-BC25-A498B127CBF4}">
      <dsp:nvSpPr>
        <dsp:cNvPr id="0" name=""/>
        <dsp:cNvSpPr/>
      </dsp:nvSpPr>
      <dsp:spPr>
        <a:xfrm rot="5400000">
          <a:off x="4251197" y="-3164629"/>
          <a:ext cx="1006969" cy="734050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kumimoji="1" lang="ja-JP" altLang="en-US" sz="1700" u="sng" kern="1200" dirty="0" smtClean="0">
              <a:latin typeface="HGPｺﾞｼｯｸM" pitchFamily="50" charset="-128"/>
              <a:ea typeface="HGPｺﾞｼｯｸM" pitchFamily="50" charset="-128"/>
            </a:rPr>
            <a:t>がん検診精度管理の手法</a:t>
          </a:r>
          <a:r>
            <a:rPr kumimoji="1" lang="ja-JP" altLang="en-US" sz="1700" kern="1200" dirty="0" smtClean="0">
              <a:latin typeface="HGPｺﾞｼｯｸM" pitchFamily="50" charset="-128"/>
              <a:ea typeface="HGPｺﾞｼｯｸM" pitchFamily="50" charset="-128"/>
            </a:rPr>
            <a:t>について議論が開始された</a:t>
          </a:r>
          <a:r>
            <a:rPr kumimoji="1" lang="en-US" altLang="ja-JP" sz="1700" kern="1200" dirty="0" smtClean="0">
              <a:latin typeface="HGPｺﾞｼｯｸM" pitchFamily="50" charset="-128"/>
              <a:ea typeface="HGPｺﾞｼｯｸM" pitchFamily="50" charset="-128"/>
            </a:rPr>
            <a:t/>
          </a:r>
          <a:br>
            <a:rPr kumimoji="1" lang="en-US" altLang="ja-JP" sz="1700" kern="1200" dirty="0" smtClean="0">
              <a:latin typeface="HGPｺﾞｼｯｸM" pitchFamily="50" charset="-128"/>
              <a:ea typeface="HGPｺﾞｼｯｸM" pitchFamily="50" charset="-128"/>
            </a:rPr>
          </a:br>
          <a:r>
            <a:rPr kumimoji="1" lang="ja-JP" altLang="en-US" sz="1700" kern="1200" dirty="0" smtClean="0">
              <a:latin typeface="HGPｺﾞｼｯｸM" pitchFamily="50" charset="-128"/>
              <a:ea typeface="HGPｺﾞｼｯｸM" pitchFamily="50" charset="-128"/>
            </a:rPr>
            <a:t>（厚生労働省老健局「がん検診検討会」設置）</a:t>
          </a:r>
          <a:endParaRPr kumimoji="1" lang="ja-JP" altLang="en-US" sz="1700" kern="1200" dirty="0"/>
        </a:p>
      </dsp:txBody>
      <dsp:txXfrm rot="-5400000">
        <a:off x="1084429" y="51295"/>
        <a:ext cx="7291350" cy="908657"/>
      </dsp:txXfrm>
    </dsp:sp>
    <dsp:sp modelId="{FFD3C558-D509-4C62-8A7E-A4F20AB7955E}">
      <dsp:nvSpPr>
        <dsp:cNvPr id="0" name=""/>
        <dsp:cNvSpPr/>
      </dsp:nvSpPr>
      <dsp:spPr>
        <a:xfrm rot="5400000">
          <a:off x="-232377" y="1596160"/>
          <a:ext cx="1549184" cy="108442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en-US" altLang="ja-JP" sz="2000" kern="1200" dirty="0" smtClean="0"/>
            <a:t>H19</a:t>
          </a:r>
          <a:r>
            <a:rPr kumimoji="1" lang="ja-JP" altLang="en-US" sz="2000" kern="1200" dirty="0" smtClean="0"/>
            <a:t>年</a:t>
          </a:r>
          <a:endParaRPr kumimoji="1" lang="ja-JP" altLang="en-US" sz="1700" kern="1200" dirty="0"/>
        </a:p>
      </dsp:txBody>
      <dsp:txXfrm rot="-5400000">
        <a:off x="1" y="1905998"/>
        <a:ext cx="1084429" cy="464755"/>
      </dsp:txXfrm>
    </dsp:sp>
    <dsp:sp modelId="{3E63A3E2-B5B1-4BB3-999F-81D10020F9A5}">
      <dsp:nvSpPr>
        <dsp:cNvPr id="0" name=""/>
        <dsp:cNvSpPr/>
      </dsp:nvSpPr>
      <dsp:spPr>
        <a:xfrm rot="5400000">
          <a:off x="4251197" y="-1802985"/>
          <a:ext cx="1006969" cy="734050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kumimoji="1" lang="ja-JP" altLang="en-US" sz="1700" kern="1200" dirty="0" smtClean="0">
              <a:latin typeface="HGPｺﾞｼｯｸM" pitchFamily="50" charset="-128"/>
              <a:ea typeface="HGPｺﾞｼｯｸM" pitchFamily="50" charset="-128"/>
            </a:rPr>
            <a:t>がん対策推進基本計画が策定された　　　　　　　　　　　　</a:t>
          </a:r>
          <a:r>
            <a:rPr kumimoji="1" lang="en-US" altLang="ja-JP" sz="1700" kern="1200" dirty="0" smtClean="0">
              <a:latin typeface="HGPｺﾞｼｯｸM" pitchFamily="50" charset="-128"/>
              <a:ea typeface="HGPｺﾞｼｯｸM" pitchFamily="50" charset="-128"/>
            </a:rPr>
            <a:t/>
          </a:r>
          <a:br>
            <a:rPr kumimoji="1" lang="en-US" altLang="ja-JP" sz="1700" kern="1200" dirty="0" smtClean="0">
              <a:latin typeface="HGPｺﾞｼｯｸM" pitchFamily="50" charset="-128"/>
              <a:ea typeface="HGPｺﾞｼｯｸM" pitchFamily="50" charset="-128"/>
            </a:rPr>
          </a:br>
          <a:r>
            <a:rPr kumimoji="1" lang="ja-JP" altLang="en-US" sz="1700" kern="1200" dirty="0" smtClean="0">
              <a:solidFill>
                <a:srgbClr val="FF0000"/>
              </a:solidFill>
              <a:latin typeface="HGPｺﾞｼｯｸM" pitchFamily="50" charset="-128"/>
              <a:ea typeface="HGPｺﾞｼｯｸM" pitchFamily="50" charset="-128"/>
            </a:rPr>
            <a:t>個別目標：「全ての市町村が精度管理を実施すること」</a:t>
          </a:r>
          <a:endParaRPr kumimoji="1" lang="ja-JP" altLang="en-US" sz="1700" kern="1200" dirty="0"/>
        </a:p>
      </dsp:txBody>
      <dsp:txXfrm rot="-5400000">
        <a:off x="1084429" y="1412939"/>
        <a:ext cx="7291350" cy="908657"/>
      </dsp:txXfrm>
    </dsp:sp>
    <dsp:sp modelId="{8B08A0E1-9F0B-4360-A871-04ADFBFBF8BF}">
      <dsp:nvSpPr>
        <dsp:cNvPr id="0" name=""/>
        <dsp:cNvSpPr/>
      </dsp:nvSpPr>
      <dsp:spPr>
        <a:xfrm rot="5400000">
          <a:off x="-232377" y="3106061"/>
          <a:ext cx="1549184" cy="108442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en-US" altLang="ja-JP" sz="2000" kern="1200" dirty="0" smtClean="0"/>
            <a:t>H20</a:t>
          </a:r>
          <a:r>
            <a:rPr kumimoji="1" lang="ja-JP" altLang="en-US" sz="2000" kern="1200" dirty="0" smtClean="0"/>
            <a:t>年</a:t>
          </a:r>
          <a:endParaRPr kumimoji="1" lang="ja-JP" altLang="en-US" sz="2000" kern="1200" dirty="0"/>
        </a:p>
      </dsp:txBody>
      <dsp:txXfrm rot="-5400000">
        <a:off x="1" y="3415899"/>
        <a:ext cx="1084429" cy="464755"/>
      </dsp:txXfrm>
    </dsp:sp>
    <dsp:sp modelId="{D571D5D5-B2CB-4C21-A8EC-5453E01767FC}">
      <dsp:nvSpPr>
        <dsp:cNvPr id="0" name=""/>
        <dsp:cNvSpPr/>
      </dsp:nvSpPr>
      <dsp:spPr>
        <a:xfrm rot="5400000">
          <a:off x="4102941" y="-293084"/>
          <a:ext cx="1303482" cy="734050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kumimoji="1" lang="ja-JP" altLang="en-US" sz="1700" b="0" u="sng" kern="1200" dirty="0" smtClean="0">
              <a:latin typeface="HGPｺﾞｼｯｸM" pitchFamily="50" charset="-128"/>
              <a:ea typeface="HGPｺﾞｼｯｸM" pitchFamily="50" charset="-128"/>
            </a:rPr>
            <a:t>がん検診精度管理手法</a:t>
          </a:r>
          <a:r>
            <a:rPr kumimoji="1" lang="ja-JP" altLang="en-US" sz="1700" b="0" kern="1200" dirty="0" smtClean="0">
              <a:latin typeface="HGPｺﾞｼｯｸM" pitchFamily="50" charset="-128"/>
              <a:ea typeface="HGPｺﾞｼｯｸM" pitchFamily="50" charset="-128"/>
            </a:rPr>
            <a:t>が決定され、厚生労働省健康局通達にて周知された　</a:t>
          </a:r>
          <a:r>
            <a:rPr lang="ja-JP" altLang="en-US" sz="1400" kern="1200" dirty="0" smtClean="0">
              <a:latin typeface="HGPｺﾞｼｯｸM" pitchFamily="50" charset="-128"/>
              <a:ea typeface="HGPｺﾞｼｯｸM" pitchFamily="50" charset="-128"/>
            </a:rPr>
            <a:t>①</a:t>
          </a:r>
          <a:r>
            <a:rPr lang="ja-JP" altLang="en-US" sz="1800" kern="1200" dirty="0" smtClean="0">
              <a:solidFill>
                <a:srgbClr val="FF0000"/>
              </a:solidFill>
              <a:latin typeface="HGPｺﾞｼｯｸM" pitchFamily="50" charset="-128"/>
              <a:ea typeface="HGPｺﾞｼｯｸM" pitchFamily="50" charset="-128"/>
            </a:rPr>
            <a:t>チェックリスト</a:t>
          </a:r>
          <a:r>
            <a:rPr lang="ja-JP" altLang="en-US" sz="1400" kern="1200" dirty="0" smtClean="0">
              <a:latin typeface="HGPｺﾞｼｯｸM" pitchFamily="50" charset="-128"/>
              <a:ea typeface="HGPｺﾞｼｯｸM" pitchFamily="50" charset="-128"/>
            </a:rPr>
            <a:t>（がん検診の技術・体制指標）が作成された　　　　　　　　　　　　　　　　　　　　　　　</a:t>
          </a:r>
          <a:r>
            <a:rPr kumimoji="1" lang="ja-JP" altLang="en-US" sz="1400" kern="1200" dirty="0" smtClean="0">
              <a:latin typeface="HGPｺﾞｼｯｸM" pitchFamily="50" charset="-128"/>
              <a:ea typeface="HGPｺﾞｼｯｸM" pitchFamily="50" charset="-128"/>
            </a:rPr>
            <a:t>②</a:t>
          </a:r>
          <a:r>
            <a:rPr kumimoji="1" lang="ja-JP" altLang="en-US" sz="1800" kern="1200" dirty="0" smtClean="0">
              <a:solidFill>
                <a:srgbClr val="FF0000"/>
              </a:solidFill>
              <a:latin typeface="HGPｺﾞｼｯｸM" pitchFamily="50" charset="-128"/>
              <a:ea typeface="HGPｺﾞｼｯｸM" pitchFamily="50" charset="-128"/>
            </a:rPr>
            <a:t>プロセス指標の基準値</a:t>
          </a:r>
          <a:r>
            <a:rPr kumimoji="1" lang="ja-JP" altLang="en-US" sz="1400" kern="1200" dirty="0" smtClean="0">
              <a:latin typeface="HGPｺﾞｼｯｸM" pitchFamily="50" charset="-128"/>
              <a:ea typeface="HGPｺﾞｼｯｸM" pitchFamily="50" charset="-128"/>
            </a:rPr>
            <a:t>が設定された</a:t>
          </a:r>
          <a:endParaRPr kumimoji="1" lang="ja-JP" altLang="en-US" sz="1700" b="0" kern="1200" dirty="0"/>
        </a:p>
      </dsp:txBody>
      <dsp:txXfrm rot="-5400000">
        <a:off x="1084430" y="2789058"/>
        <a:ext cx="7276875" cy="11762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712FAF-D422-475C-B7D8-26C055F45EC1}">
      <dsp:nvSpPr>
        <dsp:cNvPr id="0" name=""/>
        <dsp:cNvSpPr/>
      </dsp:nvSpPr>
      <dsp:spPr>
        <a:xfrm>
          <a:off x="0" y="9243"/>
          <a:ext cx="7848872" cy="4779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kumimoji="1" lang="ja-JP" altLang="en-US" sz="1900" kern="1200" dirty="0" smtClean="0"/>
            <a:t>国の役割</a:t>
          </a:r>
          <a:endParaRPr kumimoji="1" lang="ja-JP" altLang="en-US" sz="1900" kern="1200" dirty="0"/>
        </a:p>
      </dsp:txBody>
      <dsp:txXfrm>
        <a:off x="23331" y="32574"/>
        <a:ext cx="7802210" cy="431283"/>
      </dsp:txXfrm>
    </dsp:sp>
    <dsp:sp modelId="{EC0ED9BD-9E9D-4880-9D3D-EB94279757E9}">
      <dsp:nvSpPr>
        <dsp:cNvPr id="0" name=""/>
        <dsp:cNvSpPr/>
      </dsp:nvSpPr>
      <dsp:spPr>
        <a:xfrm>
          <a:off x="0" y="487188"/>
          <a:ext cx="7848872" cy="314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202" tIns="24130" rIns="135128" bIns="2413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b="1" kern="1200" dirty="0" smtClean="0">
              <a:solidFill>
                <a:schemeClr val="tx1"/>
              </a:solidFill>
            </a:rPr>
            <a:t>国全体及び都道府県別</a:t>
          </a:r>
          <a:r>
            <a:rPr kumimoji="1" lang="ja-JP" altLang="en-US" sz="1500" b="1" kern="1200" dirty="0" smtClean="0"/>
            <a:t>のがん検診実施状況を分析・評価</a:t>
          </a:r>
          <a:endParaRPr kumimoji="1" lang="ja-JP" altLang="en-US" sz="1500" b="1" kern="1200" dirty="0"/>
        </a:p>
      </dsp:txBody>
      <dsp:txXfrm>
        <a:off x="0" y="487188"/>
        <a:ext cx="7848872" cy="314640"/>
      </dsp:txXfrm>
    </dsp:sp>
    <dsp:sp modelId="{2E5F699E-A1C8-4A89-A568-A347AE4DDA16}">
      <dsp:nvSpPr>
        <dsp:cNvPr id="0" name=""/>
        <dsp:cNvSpPr/>
      </dsp:nvSpPr>
      <dsp:spPr>
        <a:xfrm>
          <a:off x="0" y="801828"/>
          <a:ext cx="7848872" cy="4779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kumimoji="1" lang="ja-JP" altLang="en-US" sz="1900" kern="1200" dirty="0" smtClean="0"/>
            <a:t>都道府県の役割</a:t>
          </a:r>
          <a:endParaRPr kumimoji="1" lang="ja-JP" altLang="en-US" sz="1900" kern="1200" dirty="0"/>
        </a:p>
      </dsp:txBody>
      <dsp:txXfrm>
        <a:off x="23331" y="825159"/>
        <a:ext cx="7802210" cy="431283"/>
      </dsp:txXfrm>
    </dsp:sp>
    <dsp:sp modelId="{D7C9D4F2-2551-486D-85A3-3F20DF6419A0}">
      <dsp:nvSpPr>
        <dsp:cNvPr id="0" name=""/>
        <dsp:cNvSpPr/>
      </dsp:nvSpPr>
      <dsp:spPr>
        <a:xfrm>
          <a:off x="0" y="1279773"/>
          <a:ext cx="7848872" cy="10422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202" tIns="19050" rIns="106680" bIns="1905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kern="1200" dirty="0" smtClean="0">
              <a:solidFill>
                <a:schemeClr val="tx1"/>
              </a:solidFill>
            </a:rPr>
            <a:t>生活習慣病検診等管理指導協議会の下に</a:t>
          </a:r>
          <a:r>
            <a:rPr kumimoji="1" lang="ja-JP" altLang="en-US" sz="1500" kern="1200" dirty="0" smtClean="0">
              <a:solidFill>
                <a:schemeClr val="accent2">
                  <a:lumMod val="75000"/>
                </a:schemeClr>
              </a:solidFill>
            </a:rPr>
            <a:t>各がん部会を設置</a:t>
          </a:r>
          <a:r>
            <a:rPr kumimoji="1" lang="ja-JP" altLang="en-US" sz="1500" kern="1200" dirty="0" smtClean="0"/>
            <a:t>し、</a:t>
          </a:r>
          <a:r>
            <a:rPr kumimoji="1" lang="en-US" altLang="ja-JP" sz="1500" kern="1200" dirty="0" smtClean="0"/>
            <a:t/>
          </a:r>
          <a:br>
            <a:rPr kumimoji="1" lang="en-US" altLang="ja-JP" sz="1500" kern="1200" dirty="0" smtClean="0"/>
          </a:br>
          <a:r>
            <a:rPr kumimoji="1" lang="ja-JP" altLang="en-US" sz="1800" kern="1200" dirty="0" smtClean="0">
              <a:solidFill>
                <a:srgbClr val="FF0000"/>
              </a:solidFill>
            </a:rPr>
            <a:t>各市区町村及び各検診機関の事業評価</a:t>
          </a:r>
          <a:r>
            <a:rPr kumimoji="1" lang="ja-JP" altLang="en-US" sz="1500" kern="1200" dirty="0" smtClean="0"/>
            <a:t>を行う</a:t>
          </a:r>
          <a:endParaRPr kumimoji="1" lang="ja-JP" altLang="en-US" sz="1500" kern="1200" dirty="0"/>
        </a:p>
        <a:p>
          <a:pPr marL="114300" lvl="1" indent="-114300" algn="l" defTabSz="666750">
            <a:lnSpc>
              <a:spcPct val="90000"/>
            </a:lnSpc>
            <a:spcBef>
              <a:spcPct val="0"/>
            </a:spcBef>
            <a:spcAft>
              <a:spcPct val="20000"/>
            </a:spcAft>
            <a:buChar char="••"/>
          </a:pPr>
          <a:r>
            <a:rPr kumimoji="1" lang="ja-JP" altLang="en-US" sz="1500" kern="1200" dirty="0" smtClean="0"/>
            <a:t>がん部会での検討結果に基づいて、市区町村や検診機関に</a:t>
          </a:r>
          <a:r>
            <a:rPr kumimoji="1" lang="ja-JP" altLang="en-US" sz="1500" kern="1200" dirty="0" smtClean="0">
              <a:solidFill>
                <a:schemeClr val="accent2">
                  <a:lumMod val="75000"/>
                </a:schemeClr>
              </a:solidFill>
            </a:rPr>
            <a:t>指導・助言</a:t>
          </a:r>
          <a:r>
            <a:rPr kumimoji="1" lang="ja-JP" altLang="en-US" sz="1500" kern="1200" dirty="0" smtClean="0"/>
            <a:t>する。</a:t>
          </a:r>
          <a:r>
            <a:rPr kumimoji="1" lang="en-US" altLang="ja-JP" sz="1500" kern="1200" dirty="0" smtClean="0"/>
            <a:t/>
          </a:r>
          <a:br>
            <a:rPr kumimoji="1" lang="en-US" altLang="ja-JP" sz="1500" kern="1200" dirty="0" smtClean="0"/>
          </a:br>
          <a:r>
            <a:rPr kumimoji="1" lang="ja-JP" altLang="en-US" sz="1500" kern="1200" dirty="0" smtClean="0">
              <a:solidFill>
                <a:schemeClr val="accent2">
                  <a:lumMod val="75000"/>
                </a:schemeClr>
              </a:solidFill>
            </a:rPr>
            <a:t>住民にはホームページで公表</a:t>
          </a:r>
          <a:r>
            <a:rPr kumimoji="1" lang="ja-JP" altLang="en-US" sz="1500" kern="1200" dirty="0" smtClean="0"/>
            <a:t>する。</a:t>
          </a:r>
          <a:endParaRPr kumimoji="1" lang="ja-JP" altLang="en-US" sz="1500" kern="1200" dirty="0"/>
        </a:p>
      </dsp:txBody>
      <dsp:txXfrm>
        <a:off x="0" y="1279773"/>
        <a:ext cx="7848872" cy="1042245"/>
      </dsp:txXfrm>
    </dsp:sp>
    <dsp:sp modelId="{5F9946CA-A02B-4BF6-83F3-5F4C8B9A73D8}">
      <dsp:nvSpPr>
        <dsp:cNvPr id="0" name=""/>
        <dsp:cNvSpPr/>
      </dsp:nvSpPr>
      <dsp:spPr>
        <a:xfrm>
          <a:off x="0" y="2322019"/>
          <a:ext cx="7848872" cy="4779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kumimoji="1" lang="ja-JP" altLang="en-US" sz="1900" kern="1200" dirty="0" smtClean="0"/>
            <a:t>市区町村の役割</a:t>
          </a:r>
          <a:endParaRPr kumimoji="1" lang="ja-JP" altLang="en-US" sz="1900" kern="1200" dirty="0"/>
        </a:p>
      </dsp:txBody>
      <dsp:txXfrm>
        <a:off x="23331" y="2345350"/>
        <a:ext cx="7802210" cy="431283"/>
      </dsp:txXfrm>
    </dsp:sp>
    <dsp:sp modelId="{096091FA-584F-4AEB-AF15-E535B97A52AD}">
      <dsp:nvSpPr>
        <dsp:cNvPr id="0" name=""/>
        <dsp:cNvSpPr/>
      </dsp:nvSpPr>
      <dsp:spPr>
        <a:xfrm>
          <a:off x="0" y="2799964"/>
          <a:ext cx="7848872" cy="589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202" tIns="19050" rIns="106680" bIns="1905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kern="1200" dirty="0" smtClean="0"/>
            <a:t>委託先の</a:t>
          </a:r>
          <a:r>
            <a:rPr kumimoji="1" lang="ja-JP" altLang="en-US" sz="1800" kern="1200" dirty="0" smtClean="0">
              <a:solidFill>
                <a:srgbClr val="FF0000"/>
              </a:solidFill>
            </a:rPr>
            <a:t>全検診機関</a:t>
          </a:r>
          <a:r>
            <a:rPr kumimoji="1" lang="ja-JP" altLang="en-US" sz="1500" kern="1200" dirty="0" smtClean="0"/>
            <a:t>及び自らの検診実施体制を、</a:t>
          </a:r>
          <a:r>
            <a:rPr kumimoji="1" lang="ja-JP" altLang="en-US" sz="1500" kern="1200" dirty="0" smtClean="0">
              <a:solidFill>
                <a:schemeClr val="accent2">
                  <a:lumMod val="75000"/>
                </a:schemeClr>
              </a:solidFill>
            </a:rPr>
            <a:t>都道府県に報告</a:t>
          </a:r>
          <a:r>
            <a:rPr kumimoji="1" lang="ja-JP" altLang="en-US" sz="1500" kern="1200" dirty="0" smtClean="0"/>
            <a:t>する</a:t>
          </a:r>
          <a:endParaRPr kumimoji="1" lang="ja-JP" altLang="en-US" sz="1500" kern="1200" dirty="0"/>
        </a:p>
        <a:p>
          <a:pPr marL="114300" lvl="1" indent="-114300" algn="l" defTabSz="666750">
            <a:lnSpc>
              <a:spcPct val="90000"/>
            </a:lnSpc>
            <a:spcBef>
              <a:spcPct val="0"/>
            </a:spcBef>
            <a:spcAft>
              <a:spcPct val="20000"/>
            </a:spcAft>
            <a:buChar char="••"/>
          </a:pPr>
          <a:r>
            <a:rPr kumimoji="1" lang="ja-JP" altLang="en-US" sz="1500" kern="1200" dirty="0" smtClean="0"/>
            <a:t>都道府県がん部会の</a:t>
          </a:r>
          <a:r>
            <a:rPr kumimoji="1" lang="ja-JP" altLang="en-US" sz="1500" kern="1200" dirty="0" smtClean="0">
              <a:solidFill>
                <a:schemeClr val="accent2">
                  <a:lumMod val="75000"/>
                </a:schemeClr>
              </a:solidFill>
            </a:rPr>
            <a:t>助言・指導に従って検診実施体制を改善</a:t>
          </a:r>
          <a:r>
            <a:rPr kumimoji="1" lang="ja-JP" altLang="en-US" sz="1500" kern="1200" dirty="0" smtClean="0"/>
            <a:t>する</a:t>
          </a:r>
          <a:endParaRPr kumimoji="1" lang="ja-JP" altLang="en-US" sz="1500" kern="1200" dirty="0"/>
        </a:p>
      </dsp:txBody>
      <dsp:txXfrm>
        <a:off x="0" y="2799964"/>
        <a:ext cx="7848872" cy="589950"/>
      </dsp:txXfrm>
    </dsp:sp>
    <dsp:sp modelId="{6049D9FE-EE22-4CAE-BC87-A4104835B363}">
      <dsp:nvSpPr>
        <dsp:cNvPr id="0" name=""/>
        <dsp:cNvSpPr/>
      </dsp:nvSpPr>
      <dsp:spPr>
        <a:xfrm>
          <a:off x="0" y="3389914"/>
          <a:ext cx="7848872" cy="4779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kumimoji="1" lang="ja-JP" altLang="en-US" sz="1900" kern="1200" dirty="0" smtClean="0"/>
            <a:t>検診機関の役割</a:t>
          </a:r>
          <a:endParaRPr kumimoji="1" lang="ja-JP" altLang="en-US" sz="1900" kern="1200" dirty="0"/>
        </a:p>
      </dsp:txBody>
      <dsp:txXfrm>
        <a:off x="23331" y="3413245"/>
        <a:ext cx="7802210" cy="431283"/>
      </dsp:txXfrm>
    </dsp:sp>
    <dsp:sp modelId="{7A6ABAAE-BDBD-4749-ADF1-97AA88D39C6B}">
      <dsp:nvSpPr>
        <dsp:cNvPr id="0" name=""/>
        <dsp:cNvSpPr/>
      </dsp:nvSpPr>
      <dsp:spPr>
        <a:xfrm>
          <a:off x="0" y="3867859"/>
          <a:ext cx="7848872" cy="314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202" tIns="24130" rIns="135128" bIns="2413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b="1" kern="1200" dirty="0" smtClean="0">
              <a:solidFill>
                <a:srgbClr val="FF0000"/>
              </a:solidFill>
            </a:rPr>
            <a:t>指針に沿ってがん検診を実施</a:t>
          </a:r>
          <a:r>
            <a:rPr kumimoji="1" lang="ja-JP" altLang="en-US" sz="1500" kern="1200" dirty="0" smtClean="0"/>
            <a:t>し、</a:t>
          </a:r>
          <a:r>
            <a:rPr kumimoji="1" lang="ja-JP" altLang="en-US" sz="1500" kern="1200" dirty="0" smtClean="0">
              <a:solidFill>
                <a:schemeClr val="accent2">
                  <a:lumMod val="75000"/>
                </a:schemeClr>
              </a:solidFill>
            </a:rPr>
            <a:t>検診実施体制を市区町村に報告</a:t>
          </a:r>
          <a:r>
            <a:rPr kumimoji="1" lang="ja-JP" altLang="en-US" sz="1500" kern="1200" dirty="0" smtClean="0"/>
            <a:t>する</a:t>
          </a:r>
          <a:endParaRPr kumimoji="1" lang="ja-JP" altLang="en-US" sz="1500" kern="1200" dirty="0"/>
        </a:p>
      </dsp:txBody>
      <dsp:txXfrm>
        <a:off x="0" y="3867859"/>
        <a:ext cx="7848872" cy="314640"/>
      </dsp:txXfrm>
    </dsp:sp>
    <dsp:sp modelId="{CFD616F6-79CD-4C47-8AD8-A42DAF547D47}">
      <dsp:nvSpPr>
        <dsp:cNvPr id="0" name=""/>
        <dsp:cNvSpPr/>
      </dsp:nvSpPr>
      <dsp:spPr>
        <a:xfrm>
          <a:off x="0" y="4182499"/>
          <a:ext cx="7848872" cy="4779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kumimoji="1" lang="ja-JP" altLang="en-US" sz="1900" kern="1200" dirty="0" smtClean="0"/>
            <a:t>精密検査機関の役割</a:t>
          </a:r>
          <a:endParaRPr kumimoji="1" lang="ja-JP" altLang="en-US" sz="1900" kern="1200" dirty="0"/>
        </a:p>
      </dsp:txBody>
      <dsp:txXfrm>
        <a:off x="23331" y="4205830"/>
        <a:ext cx="7802210" cy="431283"/>
      </dsp:txXfrm>
    </dsp:sp>
    <dsp:sp modelId="{21EA9DCB-D25D-4BE7-A311-43DDFFB85B28}">
      <dsp:nvSpPr>
        <dsp:cNvPr id="0" name=""/>
        <dsp:cNvSpPr/>
      </dsp:nvSpPr>
      <dsp:spPr>
        <a:xfrm>
          <a:off x="0" y="4660444"/>
          <a:ext cx="7848872" cy="314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202" tIns="24130" rIns="135128" bIns="2413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kern="1200" dirty="0" smtClean="0"/>
            <a:t>市町村や検診機関の求めに応じて</a:t>
          </a:r>
          <a:r>
            <a:rPr kumimoji="1" lang="ja-JP" altLang="en-US" sz="1500" kern="1200" dirty="0" smtClean="0">
              <a:solidFill>
                <a:schemeClr val="accent2">
                  <a:lumMod val="75000"/>
                </a:schemeClr>
              </a:solidFill>
            </a:rPr>
            <a:t>精検結果を報告</a:t>
          </a:r>
          <a:r>
            <a:rPr kumimoji="1" lang="ja-JP" altLang="en-US" sz="1500" kern="1200" dirty="0" smtClean="0"/>
            <a:t>する</a:t>
          </a:r>
          <a:endParaRPr kumimoji="1" lang="ja-JP" altLang="en-US" sz="1500" kern="1200" dirty="0"/>
        </a:p>
      </dsp:txBody>
      <dsp:txXfrm>
        <a:off x="0" y="4660444"/>
        <a:ext cx="7848872" cy="31464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4AFBD9FF-A130-446C-8BF0-70CD51D089A8}" type="datetimeFigureOut">
              <a:rPr kumimoji="1" lang="ja-JP" altLang="en-US" smtClean="0"/>
              <a:t>2013/7/24</a:t>
            </a:fld>
            <a:endParaRPr kumimoji="1" lang="ja-JP" altLang="en-US"/>
          </a:p>
        </p:txBody>
      </p:sp>
      <p:sp>
        <p:nvSpPr>
          <p:cNvPr id="4" name="フッター プレースホルダー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9525" y="9377363"/>
            <a:ext cx="2921000" cy="493712"/>
          </a:xfrm>
          <a:prstGeom prst="rect">
            <a:avLst/>
          </a:prstGeom>
        </p:spPr>
        <p:txBody>
          <a:bodyPr vert="horz" lIns="91440" tIns="45720" rIns="91440" bIns="45720" rtlCol="0" anchor="b"/>
          <a:lstStyle>
            <a:lvl1pPr algn="r">
              <a:defRPr sz="1200"/>
            </a:lvl1pPr>
          </a:lstStyle>
          <a:p>
            <a:fld id="{CCD4A02F-A1DE-431A-9D60-20A9BDB55824}" type="slidenum">
              <a:rPr kumimoji="1" lang="ja-JP" altLang="en-US" smtClean="0"/>
              <a:t>‹#›</a:t>
            </a:fld>
            <a:endParaRPr kumimoji="1" lang="ja-JP" altLang="en-US"/>
          </a:p>
        </p:txBody>
      </p:sp>
    </p:spTree>
    <p:extLst>
      <p:ext uri="{BB962C8B-B14F-4D97-AF65-F5344CB8AC3E}">
        <p14:creationId xmlns:p14="http://schemas.microsoft.com/office/powerpoint/2010/main" val="6127328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8BA1D8B3-58F9-4F43-B496-9C28298004C5}" type="datetimeFigureOut">
              <a:rPr kumimoji="1" lang="ja-JP" altLang="en-US" smtClean="0"/>
              <a:t>2013/7/24</a:t>
            </a:fld>
            <a:endParaRPr kumimoji="1" lang="ja-JP" altLang="en-US"/>
          </a:p>
        </p:txBody>
      </p:sp>
      <p:sp>
        <p:nvSpPr>
          <p:cNvPr id="4" name="スライド イメージ プレースホルダー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4212" y="4689515"/>
            <a:ext cx="5393690" cy="444269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FDE48DB5-28D1-4B70-95E1-3D424ED26D59}" type="slidenum">
              <a:rPr kumimoji="1" lang="ja-JP" altLang="en-US" smtClean="0"/>
              <a:t>‹#›</a:t>
            </a:fld>
            <a:endParaRPr kumimoji="1" lang="ja-JP" altLang="en-US"/>
          </a:p>
        </p:txBody>
      </p:sp>
    </p:spTree>
    <p:extLst>
      <p:ext uri="{BB962C8B-B14F-4D97-AF65-F5344CB8AC3E}">
        <p14:creationId xmlns:p14="http://schemas.microsoft.com/office/powerpoint/2010/main" val="214199839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itchFamily="34" charset="0"/>
                <a:ea typeface="ＭＳ Ｐゴシック" pitchFamily="50" charset="-128"/>
              </a:defRPr>
            </a:lvl1pPr>
            <a:lvl2pPr marL="737109" indent="-283503" eaLnBrk="0" hangingPunct="0">
              <a:defRPr kumimoji="1">
                <a:solidFill>
                  <a:schemeClr val="tx1"/>
                </a:solidFill>
                <a:latin typeface="Arial" pitchFamily="34" charset="0"/>
                <a:ea typeface="ＭＳ Ｐゴシック" pitchFamily="50" charset="-128"/>
              </a:defRPr>
            </a:lvl2pPr>
            <a:lvl3pPr marL="1134014" indent="-226803" eaLnBrk="0" hangingPunct="0">
              <a:defRPr kumimoji="1">
                <a:solidFill>
                  <a:schemeClr val="tx1"/>
                </a:solidFill>
                <a:latin typeface="Arial" pitchFamily="34" charset="0"/>
                <a:ea typeface="ＭＳ Ｐゴシック" pitchFamily="50" charset="-128"/>
              </a:defRPr>
            </a:lvl3pPr>
            <a:lvl4pPr marL="1587619" indent="-226803" eaLnBrk="0" hangingPunct="0">
              <a:defRPr kumimoji="1">
                <a:solidFill>
                  <a:schemeClr val="tx1"/>
                </a:solidFill>
                <a:latin typeface="Arial" pitchFamily="34" charset="0"/>
                <a:ea typeface="ＭＳ Ｐゴシック" pitchFamily="50" charset="-128"/>
              </a:defRPr>
            </a:lvl4pPr>
            <a:lvl5pPr marL="2041225" indent="-226803" eaLnBrk="0" hangingPunct="0">
              <a:defRPr kumimoji="1">
                <a:solidFill>
                  <a:schemeClr val="tx1"/>
                </a:solidFill>
                <a:latin typeface="Arial" pitchFamily="34" charset="0"/>
                <a:ea typeface="ＭＳ Ｐゴシック" pitchFamily="50" charset="-128"/>
              </a:defRPr>
            </a:lvl5pPr>
            <a:lvl6pPr marL="2494830" indent="-226803"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48436" indent="-226803"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02042" indent="-226803"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55648" indent="-226803"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fld id="{C604BB90-1296-4120-8D96-75DF075E5263}" type="slidenum">
              <a:rPr lang="en-US" altLang="ja-JP" smtClean="0"/>
              <a:pPr eaLnBrk="1" hangingPunct="1"/>
              <a:t>1</a:t>
            </a:fld>
            <a:endParaRPr lang="en-US" altLang="ja-JP" smtClean="0"/>
          </a:p>
        </p:txBody>
      </p:sp>
      <p:sp>
        <p:nvSpPr>
          <p:cNvPr id="286723" name="Rectangle 7"/>
          <p:cNvSpPr txBox="1">
            <a:spLocks noGrp="1" noChangeArrowheads="1"/>
          </p:cNvSpPr>
          <p:nvPr/>
        </p:nvSpPr>
        <p:spPr bwMode="auto">
          <a:xfrm>
            <a:off x="3821631" y="9379108"/>
            <a:ext cx="2920482" cy="493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64" tIns="46682" rIns="93364" bIns="46682" anchor="b"/>
          <a:lstStyle>
            <a:lvl1pPr defTabSz="939800" eaLnBrk="0" hangingPunct="0">
              <a:defRPr kumimoji="1">
                <a:solidFill>
                  <a:schemeClr val="tx1"/>
                </a:solidFill>
                <a:latin typeface="Arial" pitchFamily="34" charset="0"/>
                <a:ea typeface="ＭＳ Ｐゴシック" pitchFamily="50" charset="-128"/>
              </a:defRPr>
            </a:lvl1pPr>
            <a:lvl2pPr marL="742950" indent="-285750" defTabSz="939800" eaLnBrk="0" hangingPunct="0">
              <a:defRPr kumimoji="1">
                <a:solidFill>
                  <a:schemeClr val="tx1"/>
                </a:solidFill>
                <a:latin typeface="Arial" pitchFamily="34" charset="0"/>
                <a:ea typeface="ＭＳ Ｐゴシック" pitchFamily="50" charset="-128"/>
              </a:defRPr>
            </a:lvl2pPr>
            <a:lvl3pPr marL="1143000" indent="-228600" defTabSz="939800" eaLnBrk="0" hangingPunct="0">
              <a:defRPr kumimoji="1">
                <a:solidFill>
                  <a:schemeClr val="tx1"/>
                </a:solidFill>
                <a:latin typeface="Arial" pitchFamily="34" charset="0"/>
                <a:ea typeface="ＭＳ Ｐゴシック" pitchFamily="50" charset="-128"/>
              </a:defRPr>
            </a:lvl3pPr>
            <a:lvl4pPr marL="1600200" indent="-228600" defTabSz="939800" eaLnBrk="0" hangingPunct="0">
              <a:defRPr kumimoji="1">
                <a:solidFill>
                  <a:schemeClr val="tx1"/>
                </a:solidFill>
                <a:latin typeface="Arial" pitchFamily="34" charset="0"/>
                <a:ea typeface="ＭＳ Ｐゴシック" pitchFamily="50" charset="-128"/>
              </a:defRPr>
            </a:lvl4pPr>
            <a:lvl5pPr marL="2057400" indent="-228600" defTabSz="939800" eaLnBrk="0" hangingPunct="0">
              <a:defRPr kumimoji="1">
                <a:solidFill>
                  <a:schemeClr val="tx1"/>
                </a:solidFill>
                <a:latin typeface="Arial" pitchFamily="34" charset="0"/>
                <a:ea typeface="ＭＳ Ｐゴシック" pitchFamily="50" charset="-128"/>
              </a:defRPr>
            </a:lvl5pPr>
            <a:lvl6pPr marL="2514600" indent="-228600" defTabSz="9398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defTabSz="9398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defTabSz="9398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defTabSz="9398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r" eaLnBrk="1" hangingPunct="1">
              <a:spcBef>
                <a:spcPct val="50000"/>
              </a:spcBef>
            </a:pPr>
            <a:fld id="{D51D3BC8-4116-4980-9E03-FFA53903ED1E}" type="slidenum">
              <a:rPr lang="en-US" altLang="ja-JP" sz="1200">
                <a:latin typeface="Times New Roman" pitchFamily="18" charset="0"/>
              </a:rPr>
              <a:pPr algn="r" eaLnBrk="1" hangingPunct="1">
                <a:spcBef>
                  <a:spcPct val="50000"/>
                </a:spcBef>
              </a:pPr>
              <a:t>1</a:t>
            </a:fld>
            <a:endParaRPr lang="en-US" altLang="ja-JP" sz="1200">
              <a:latin typeface="Times New Roman" pitchFamily="18" charset="0"/>
            </a:endParaRPr>
          </a:p>
        </p:txBody>
      </p:sp>
      <p:sp>
        <p:nvSpPr>
          <p:cNvPr id="286724" name="Rectangle 2"/>
          <p:cNvSpPr>
            <a:spLocks noGrp="1" noRot="1" noChangeAspect="1" noChangeArrowheads="1" noTextEdit="1"/>
          </p:cNvSpPr>
          <p:nvPr>
            <p:ph type="sldImg"/>
          </p:nvPr>
        </p:nvSpPr>
        <p:spPr>
          <a:xfrm>
            <a:off x="909638" y="741363"/>
            <a:ext cx="4927600" cy="3697287"/>
          </a:xfrm>
          <a:ln/>
        </p:spPr>
      </p:sp>
      <p:sp>
        <p:nvSpPr>
          <p:cNvPr id="2867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64" tIns="46682" rIns="93364" bIns="46682"/>
          <a:lstStyle/>
          <a:p>
            <a:pPr eaLnBrk="1" hangingPunct="1"/>
            <a:endParaRPr lang="ja-JP" altLang="ja-JP" smtClean="0">
              <a:ea typeface="ＭＳ Ｐゴシック" pitchFamily="50" charset="-128"/>
            </a:endParaRPr>
          </a:p>
        </p:txBody>
      </p:sp>
    </p:spTree>
    <p:extLst>
      <p:ext uri="{BB962C8B-B14F-4D97-AF65-F5344CB8AC3E}">
        <p14:creationId xmlns:p14="http://schemas.microsoft.com/office/powerpoint/2010/main" val="7757827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58800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xfrm>
            <a:off x="904875" y="741363"/>
            <a:ext cx="4932363" cy="37004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Rectangle 3"/>
          <p:cNvSpPr>
            <a:spLocks noGrp="1" noChangeArrowheads="1"/>
          </p:cNvSpPr>
          <p:nvPr>
            <p:ph type="body" idx="1"/>
          </p:nvPr>
        </p:nvSpPr>
        <p:spPr>
          <a:xfrm>
            <a:off x="660341" y="4721176"/>
            <a:ext cx="5392786" cy="4442468"/>
          </a:xfrm>
          <a:noFill/>
        </p:spPr>
        <p:txBody>
          <a:bodyPr/>
          <a:lstStyle/>
          <a:p>
            <a:r>
              <a:rPr lang="en-US" altLang="ja-JP" smtClean="0">
                <a:latin typeface="Arial" pitchFamily="34" charset="0"/>
              </a:rPr>
              <a:t>CL</a:t>
            </a:r>
            <a:r>
              <a:rPr lang="ja-JP" altLang="en-US" smtClean="0">
                <a:latin typeface="Arial" pitchFamily="34" charset="0"/>
              </a:rPr>
              <a:t>はがん検診の質を担保するための体制・</a:t>
            </a:r>
            <a:r>
              <a:rPr lang="en-US" altLang="ja-JP" smtClean="0">
                <a:latin typeface="Arial" pitchFamily="34" charset="0"/>
              </a:rPr>
              <a:t>STRUCTURE</a:t>
            </a:r>
            <a:r>
              <a:rPr lang="ja-JP" altLang="en-US" smtClean="0">
                <a:latin typeface="Arial" pitchFamily="34" charset="0"/>
              </a:rPr>
              <a:t>に関する必要最低限の項目の実施状況をチェックするツールです。３７項目あり、市町村・検診機関に実施項目をイエス・ノーで答えてもらいイエスを増やしていくことで質を上げます。</a:t>
            </a:r>
          </a:p>
          <a:p>
            <a:r>
              <a:rPr lang="ja-JP" altLang="en-US" smtClean="0">
                <a:latin typeface="Arial" pitchFamily="34" charset="0"/>
              </a:rPr>
              <a:t>機能別に６群からなり、分野１は受診率関連の体制、４は精検関連です。</a:t>
            </a:r>
          </a:p>
          <a:p>
            <a:endParaRPr lang="ja-JP" altLang="en-US" smtClean="0">
              <a:latin typeface="Arial" pitchFamily="34" charset="0"/>
            </a:endParaRPr>
          </a:p>
          <a:p>
            <a:r>
              <a:rPr lang="ja-JP" altLang="en-US" smtClean="0">
                <a:latin typeface="Arial" pitchFamily="34" charset="0"/>
              </a:rPr>
              <a:t>イエスの数をスコアとし、それと分野別遵守率などで評価します。</a:t>
            </a:r>
          </a:p>
        </p:txBody>
      </p:sp>
    </p:spTree>
    <p:extLst>
      <p:ext uri="{BB962C8B-B14F-4D97-AF65-F5344CB8AC3E}">
        <p14:creationId xmlns:p14="http://schemas.microsoft.com/office/powerpoint/2010/main" val="755734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A00633FF-2B56-467F-98E0-7E426F4B2D5E}" type="slidenum">
              <a:rPr lang="en-US" altLang="ja-JP" smtClean="0">
                <a:solidFill>
                  <a:prstClr val="black"/>
                </a:solidFill>
              </a:rPr>
              <a:pPr>
                <a:defRPr/>
              </a:pPr>
              <a:t>8</a:t>
            </a:fld>
            <a:endParaRPr lang="en-US" altLang="ja-JP">
              <a:solidFill>
                <a:prstClr val="black"/>
              </a:solidFill>
            </a:endParaRPr>
          </a:p>
        </p:txBody>
      </p:sp>
    </p:spTree>
    <p:extLst>
      <p:ext uri="{BB962C8B-B14F-4D97-AF65-F5344CB8AC3E}">
        <p14:creationId xmlns:p14="http://schemas.microsoft.com/office/powerpoint/2010/main" val="330706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93539"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193540"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BB962B5-5668-49E2-8C26-3B641C94AFBA}" type="slidenum">
              <a:rPr lang="ja-JP" altLang="en-US" smtClean="0">
                <a:solidFill>
                  <a:prstClr val="white"/>
                </a:solidFill>
              </a:rPr>
              <a:pPr/>
              <a:t>9</a:t>
            </a:fld>
            <a:endParaRPr lang="ja-JP" altLang="en-US" smtClean="0">
              <a:solidFill>
                <a:prstClr val="white"/>
              </a:solidFill>
            </a:endParaRPr>
          </a:p>
        </p:txBody>
      </p:sp>
    </p:spTree>
    <p:extLst>
      <p:ext uri="{BB962C8B-B14F-4D97-AF65-F5344CB8AC3E}">
        <p14:creationId xmlns:p14="http://schemas.microsoft.com/office/powerpoint/2010/main" val="1548145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9251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192516" name="スライド番号プレースホルダ 3"/>
          <p:cNvSpPr txBox="1">
            <a:spLocks noGrp="1"/>
          </p:cNvSpPr>
          <p:nvPr/>
        </p:nvSpPr>
        <p:spPr bwMode="auto">
          <a:xfrm>
            <a:off x="3792439" y="9324183"/>
            <a:ext cx="2949675" cy="548481"/>
          </a:xfrm>
          <a:prstGeom prst="rect">
            <a:avLst/>
          </a:prstGeom>
          <a:noFill/>
          <a:ln w="9525">
            <a:noFill/>
            <a:miter lim="800000"/>
            <a:headEnd/>
            <a:tailEnd/>
          </a:ln>
        </p:spPr>
        <p:txBody>
          <a:bodyPr lIns="118637" tIns="59319" rIns="118637" bIns="59319" anchor="b"/>
          <a:lstStyle/>
          <a:p>
            <a:pPr algn="r"/>
            <a:fld id="{7A38D9DD-2C90-46C8-975B-3BCAFF7F5855}" type="slidenum">
              <a:rPr lang="en-US" altLang="ja-JP" sz="1600">
                <a:solidFill>
                  <a:prstClr val="white"/>
                </a:solidFill>
                <a:latin typeface="Times" charset="0"/>
                <a:ea typeface="ＭＳ ゴシック" pitchFamily="49" charset="-128"/>
              </a:rPr>
              <a:pPr algn="r"/>
              <a:t>10</a:t>
            </a:fld>
            <a:endParaRPr lang="en-US" altLang="ja-JP" sz="1600" dirty="0">
              <a:solidFill>
                <a:prstClr val="white"/>
              </a:solidFill>
              <a:latin typeface="Times" charset="0"/>
              <a:ea typeface="ＭＳ ゴシック" pitchFamily="49" charset="-128"/>
            </a:endParaRPr>
          </a:p>
        </p:txBody>
      </p:sp>
    </p:spTree>
    <p:extLst>
      <p:ext uri="{BB962C8B-B14F-4D97-AF65-F5344CB8AC3E}">
        <p14:creationId xmlns:p14="http://schemas.microsoft.com/office/powerpoint/2010/main" val="1083070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9456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dirty="0" smtClean="0"/>
          </a:p>
        </p:txBody>
      </p:sp>
      <p:sp>
        <p:nvSpPr>
          <p:cNvPr id="19456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9750EB-1F5C-4071-88FA-A389A9636399}" type="slidenum">
              <a:rPr lang="ja-JP" altLang="en-US" smtClean="0">
                <a:solidFill>
                  <a:prstClr val="white"/>
                </a:solidFill>
              </a:rPr>
              <a:pPr/>
              <a:t>11</a:t>
            </a:fld>
            <a:endParaRPr lang="en-US" altLang="ja-JP" smtClean="0">
              <a:solidFill>
                <a:prstClr val="white"/>
              </a:solidFill>
            </a:endParaRPr>
          </a:p>
        </p:txBody>
      </p:sp>
    </p:spTree>
    <p:extLst>
      <p:ext uri="{BB962C8B-B14F-4D97-AF65-F5344CB8AC3E}">
        <p14:creationId xmlns:p14="http://schemas.microsoft.com/office/powerpoint/2010/main" val="1483211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 イメージ プレースホルダ 1"/>
          <p:cNvSpPr>
            <a:spLocks noGrp="1" noRot="1" noChangeAspect="1" noTextEdit="1"/>
          </p:cNvSpPr>
          <p:nvPr>
            <p:ph type="sldImg"/>
          </p:nvPr>
        </p:nvSpPr>
        <p:spPr bwMode="auto">
          <a:xfrm>
            <a:off x="903288" y="741363"/>
            <a:ext cx="4935537" cy="37020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ノート プレースホルダ 2"/>
          <p:cNvSpPr>
            <a:spLocks noGrp="1"/>
          </p:cNvSpPr>
          <p:nvPr>
            <p:ph type="body" idx="1"/>
          </p:nvPr>
        </p:nvSpPr>
        <p:spPr>
          <a:noFill/>
        </p:spPr>
        <p:txBody>
          <a:bodyPr/>
          <a:lstStyle/>
          <a:p>
            <a:endParaRPr lang="ja-JP" altLang="en-US" smtClean="0"/>
          </a:p>
        </p:txBody>
      </p:sp>
    </p:spTree>
    <p:extLst>
      <p:ext uri="{BB962C8B-B14F-4D97-AF65-F5344CB8AC3E}">
        <p14:creationId xmlns:p14="http://schemas.microsoft.com/office/powerpoint/2010/main" val="1710497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 1"/>
          <p:cNvSpPr>
            <a:spLocks noGrp="1" noRot="1" noChangeAspect="1" noTextEdit="1"/>
          </p:cNvSpPr>
          <p:nvPr>
            <p:ph type="sldImg"/>
          </p:nvPr>
        </p:nvSpPr>
        <p:spPr bwMode="auto">
          <a:xfrm>
            <a:off x="904875" y="741363"/>
            <a:ext cx="4932363" cy="37004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ノート プレースホルダ 2"/>
          <p:cNvSpPr>
            <a:spLocks noGrp="1"/>
          </p:cNvSpPr>
          <p:nvPr>
            <p:ph type="body" idx="1"/>
          </p:nvPr>
        </p:nvSpPr>
        <p:spPr>
          <a:noFill/>
        </p:spPr>
        <p:txBody>
          <a:bodyPr/>
          <a:lstStyle/>
          <a:p>
            <a:endParaRPr lang="ja-JP" altLang="en-US" smtClean="0"/>
          </a:p>
        </p:txBody>
      </p:sp>
    </p:spTree>
    <p:extLst>
      <p:ext uri="{BB962C8B-B14F-4D97-AF65-F5344CB8AC3E}">
        <p14:creationId xmlns:p14="http://schemas.microsoft.com/office/powerpoint/2010/main" val="90318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8432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8432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BF95653-CEC4-4829-9A2C-61A8C83CA178}" type="slidenum">
              <a:rPr lang="ja-JP" altLang="en-US" smtClean="0"/>
              <a:pPr/>
              <a:t>15</a:t>
            </a:fld>
            <a:endParaRPr lang="en-US" altLang="ja-JP" smtClean="0"/>
          </a:p>
        </p:txBody>
      </p:sp>
    </p:spTree>
    <p:extLst>
      <p:ext uri="{BB962C8B-B14F-4D97-AF65-F5344CB8AC3E}">
        <p14:creationId xmlns:p14="http://schemas.microsoft.com/office/powerpoint/2010/main" val="75595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3D245F1-817C-4B5C-94FC-2698B9812CA6}" type="datetime1">
              <a:rPr kumimoji="1" lang="ja-JP" altLang="en-US" smtClean="0"/>
              <a:t>2013/7/24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3535613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620293E-5ABC-495B-8D2C-2D7781B5A767}" type="datetime1">
              <a:rPr kumimoji="1" lang="ja-JP" altLang="en-US" smtClean="0"/>
              <a:t>2013/7/24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3120019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2D7561C-9808-440A-B8E7-87172665FE83}" type="datetime1">
              <a:rPr kumimoji="1" lang="ja-JP" altLang="en-US" smtClean="0"/>
              <a:t>2013/7/24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2096166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7CFCFDE-A652-49E1-B5E8-3C2AA1230B81}"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85641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23F6CB5-DB6A-4FAF-A8B3-BE79418D0659}"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30168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4793E43-9DA4-4886-BD3E-1764C379ED7E}"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07127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BE4AED4-5570-47EC-9547-7871B11F55FE}"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32660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1C98286-DCE2-44BA-882E-17778BB2DA56}"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760293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4F1E508-E3BD-40E9-8FED-E9DB314DA659}"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915283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EB86559-BC79-40E5-8E76-068D0A099173}"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021821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2739FA3-6DFF-4D07-9B76-4A1CBBEB3C46}"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91634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7D6841D-EDA3-4447-8D93-78D733D79B73}" type="datetime1">
              <a:rPr kumimoji="1" lang="ja-JP" altLang="en-US" smtClean="0"/>
              <a:t>2013/7/24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41358522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A6F0219-0785-4FCA-8F9A-B871A01F4289}"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768366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2AA7227-A9C4-418E-BE7C-8893D5D5B055}"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043753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02246B-DDE3-4353-B3E6-27A1F3121AEE}"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223232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E937B8B1-A4D1-4B4C-B665-D7E618278AD9}" type="datetime1">
              <a:rPr lang="ja-JP" altLang="en-US" smtClean="0"/>
              <a:t>2013/7/24</a:t>
            </a:fld>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76AE1E18-C9E5-4486-88EF-2D8FB7DBCDA1}" type="slidenum">
              <a:rPr lang="ja-JP" altLang="en-US"/>
              <a:pPr>
                <a:defRPr/>
              </a:pPr>
              <a:t>‹#›</a:t>
            </a:fld>
            <a:endParaRPr lang="ja-JP" altLang="en-US"/>
          </a:p>
        </p:txBody>
      </p:sp>
    </p:spTree>
    <p:extLst>
      <p:ext uri="{BB962C8B-B14F-4D97-AF65-F5344CB8AC3E}">
        <p14:creationId xmlns:p14="http://schemas.microsoft.com/office/powerpoint/2010/main" val="13240599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399BC220-4822-4722-8E56-4B0952A65BE1}" type="datetime1">
              <a:rPr lang="ja-JP" altLang="en-US" smtClean="0"/>
              <a:t>2013/7/24</a:t>
            </a:fld>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4D2728F8-5A11-4AD6-B902-262DE17BF2EB}" type="slidenum">
              <a:rPr lang="ja-JP" altLang="en-US"/>
              <a:pPr>
                <a:defRPr/>
              </a:pPr>
              <a:t>‹#›</a:t>
            </a:fld>
            <a:endParaRPr lang="ja-JP" altLang="en-US"/>
          </a:p>
        </p:txBody>
      </p:sp>
    </p:spTree>
    <p:extLst>
      <p:ext uri="{BB962C8B-B14F-4D97-AF65-F5344CB8AC3E}">
        <p14:creationId xmlns:p14="http://schemas.microsoft.com/office/powerpoint/2010/main" val="296900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EA4F2289-2F02-403E-9560-E9D552AC984D}" type="datetime1">
              <a:rPr lang="ja-JP" altLang="en-US" smtClean="0"/>
              <a:t>2013/7/24</a:t>
            </a:fld>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953D25F7-5295-48E0-AABC-611A891C29F4}" type="slidenum">
              <a:rPr lang="ja-JP" altLang="en-US"/>
              <a:pPr>
                <a:defRPr/>
              </a:pPr>
              <a:t>‹#›</a:t>
            </a:fld>
            <a:endParaRPr lang="ja-JP" altLang="en-US"/>
          </a:p>
        </p:txBody>
      </p:sp>
    </p:spTree>
    <p:extLst>
      <p:ext uri="{BB962C8B-B14F-4D97-AF65-F5344CB8AC3E}">
        <p14:creationId xmlns:p14="http://schemas.microsoft.com/office/powerpoint/2010/main" val="39747242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33D3FC05-DEFB-493F-9843-7D8052582AD8}" type="datetime1">
              <a:rPr lang="ja-JP" altLang="en-US" smtClean="0"/>
              <a:t>2013/7/24</a:t>
            </a:fld>
            <a:endParaRPr lang="ja-JP" altLang="en-US"/>
          </a:p>
        </p:txBody>
      </p:sp>
      <p:sp>
        <p:nvSpPr>
          <p:cNvPr id="6" name="フッター プレースホルダー 5"/>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DBC3AFD1-D3C6-4C48-9515-4E20664F86A2}" type="slidenum">
              <a:rPr lang="ja-JP" altLang="en-US"/>
              <a:pPr>
                <a:defRPr/>
              </a:pPr>
              <a:t>‹#›</a:t>
            </a:fld>
            <a:endParaRPr lang="ja-JP" altLang="en-US"/>
          </a:p>
        </p:txBody>
      </p:sp>
    </p:spTree>
    <p:extLst>
      <p:ext uri="{BB962C8B-B14F-4D97-AF65-F5344CB8AC3E}">
        <p14:creationId xmlns:p14="http://schemas.microsoft.com/office/powerpoint/2010/main" val="15603304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453112B7-0221-4AF3-93FD-C4A66546419D}" type="datetime1">
              <a:rPr lang="ja-JP" altLang="en-US" smtClean="0"/>
              <a:t>2013/7/24</a:t>
            </a:fld>
            <a:endParaRPr lang="ja-JP" altLang="en-US"/>
          </a:p>
        </p:txBody>
      </p:sp>
      <p:sp>
        <p:nvSpPr>
          <p:cNvPr id="8" name="フッター プレースホルダー 7"/>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9" name="スライド番号プレースホルダー 8"/>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47B56D41-74B2-4F89-B0E5-8D6897DB3C97}" type="slidenum">
              <a:rPr lang="ja-JP" altLang="en-US"/>
              <a:pPr>
                <a:defRPr/>
              </a:pPr>
              <a:t>‹#›</a:t>
            </a:fld>
            <a:endParaRPr lang="ja-JP" altLang="en-US"/>
          </a:p>
        </p:txBody>
      </p:sp>
    </p:spTree>
    <p:extLst>
      <p:ext uri="{BB962C8B-B14F-4D97-AF65-F5344CB8AC3E}">
        <p14:creationId xmlns:p14="http://schemas.microsoft.com/office/powerpoint/2010/main" val="12136329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CD4057DE-23C2-4678-A55D-391D78F9A713}" type="datetime1">
              <a:rPr lang="ja-JP" altLang="en-US" smtClean="0"/>
              <a:t>2013/7/24</a:t>
            </a:fld>
            <a:endParaRPr lang="ja-JP" altLang="en-US"/>
          </a:p>
        </p:txBody>
      </p:sp>
      <p:sp>
        <p:nvSpPr>
          <p:cNvPr id="4" name="フッター プレースホルダー 3"/>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5" name="スライド番号プレースホルダー 4"/>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3BDD92D4-203F-4868-8071-91712C16C376}" type="slidenum">
              <a:rPr lang="ja-JP" altLang="en-US"/>
              <a:pPr>
                <a:defRPr/>
              </a:pPr>
              <a:t>‹#›</a:t>
            </a:fld>
            <a:endParaRPr lang="ja-JP" altLang="en-US"/>
          </a:p>
        </p:txBody>
      </p:sp>
    </p:spTree>
    <p:extLst>
      <p:ext uri="{BB962C8B-B14F-4D97-AF65-F5344CB8AC3E}">
        <p14:creationId xmlns:p14="http://schemas.microsoft.com/office/powerpoint/2010/main" val="19086702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E66AFBC5-B659-45B2-B9D9-D981FBF0496C}" type="datetime1">
              <a:rPr lang="ja-JP" altLang="en-US" smtClean="0"/>
              <a:t>2013/7/24</a:t>
            </a:fld>
            <a:endParaRPr lang="ja-JP" altLang="en-US"/>
          </a:p>
        </p:txBody>
      </p:sp>
      <p:sp>
        <p:nvSpPr>
          <p:cNvPr id="3" name="フッター プレースホルダー 2"/>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4" name="スライド番号プレースホルダー 3"/>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3C11E139-6703-4020-A30C-B221D66BAA42}" type="slidenum">
              <a:rPr lang="ja-JP" altLang="en-US"/>
              <a:pPr>
                <a:defRPr/>
              </a:pPr>
              <a:t>‹#›</a:t>
            </a:fld>
            <a:endParaRPr lang="ja-JP" altLang="en-US"/>
          </a:p>
        </p:txBody>
      </p:sp>
    </p:spTree>
    <p:extLst>
      <p:ext uri="{BB962C8B-B14F-4D97-AF65-F5344CB8AC3E}">
        <p14:creationId xmlns:p14="http://schemas.microsoft.com/office/powerpoint/2010/main" val="1260319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C105219-D18D-4024-8D28-098EA8DECA24}" type="datetime1">
              <a:rPr kumimoji="1" lang="ja-JP" altLang="en-US" smtClean="0"/>
              <a:t>2013/7/24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12287971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1C559105-1FBA-4D94-AC08-E20F6754F36E}" type="datetime1">
              <a:rPr lang="ja-JP" altLang="en-US" smtClean="0"/>
              <a:t>2013/7/24</a:t>
            </a:fld>
            <a:endParaRPr lang="ja-JP" altLang="en-US"/>
          </a:p>
        </p:txBody>
      </p:sp>
      <p:sp>
        <p:nvSpPr>
          <p:cNvPr id="6" name="フッター プレースホルダー 5"/>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D0B944D8-38D9-4604-9BE2-873BB258EF99}" type="slidenum">
              <a:rPr lang="ja-JP" altLang="en-US"/>
              <a:pPr>
                <a:defRPr/>
              </a:pPr>
              <a:t>‹#›</a:t>
            </a:fld>
            <a:endParaRPr lang="ja-JP" altLang="en-US"/>
          </a:p>
        </p:txBody>
      </p:sp>
    </p:spTree>
    <p:extLst>
      <p:ext uri="{BB962C8B-B14F-4D97-AF65-F5344CB8AC3E}">
        <p14:creationId xmlns:p14="http://schemas.microsoft.com/office/powerpoint/2010/main" val="1250064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45998702-06C9-49D0-A7FC-F12EAFBD515D}" type="datetime1">
              <a:rPr lang="ja-JP" altLang="en-US" smtClean="0"/>
              <a:t>2013/7/24</a:t>
            </a:fld>
            <a:endParaRPr lang="ja-JP" altLang="en-US"/>
          </a:p>
        </p:txBody>
      </p:sp>
      <p:sp>
        <p:nvSpPr>
          <p:cNvPr id="6" name="フッター プレースホルダー 5"/>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CC53C906-90D8-4E9E-B2B4-35E88784C2F8}" type="slidenum">
              <a:rPr lang="ja-JP" altLang="en-US"/>
              <a:pPr>
                <a:defRPr/>
              </a:pPr>
              <a:t>‹#›</a:t>
            </a:fld>
            <a:endParaRPr lang="ja-JP" altLang="en-US"/>
          </a:p>
        </p:txBody>
      </p:sp>
    </p:spTree>
    <p:extLst>
      <p:ext uri="{BB962C8B-B14F-4D97-AF65-F5344CB8AC3E}">
        <p14:creationId xmlns:p14="http://schemas.microsoft.com/office/powerpoint/2010/main" val="34763358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DA80123E-B40C-4BEC-9D32-EA44DB3C62A2}" type="datetime1">
              <a:rPr lang="ja-JP" altLang="en-US" smtClean="0"/>
              <a:t>2013/7/24</a:t>
            </a:fld>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F680B04B-5242-45E4-AB1B-FBD5B426F57E}" type="slidenum">
              <a:rPr lang="ja-JP" altLang="en-US"/>
              <a:pPr>
                <a:defRPr/>
              </a:pPr>
              <a:t>‹#›</a:t>
            </a:fld>
            <a:endParaRPr lang="ja-JP" altLang="en-US"/>
          </a:p>
        </p:txBody>
      </p:sp>
    </p:spTree>
    <p:extLst>
      <p:ext uri="{BB962C8B-B14F-4D97-AF65-F5344CB8AC3E}">
        <p14:creationId xmlns:p14="http://schemas.microsoft.com/office/powerpoint/2010/main" val="38040627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3393CBCE-09F3-4AA8-956B-E435CF83D566}" type="datetime1">
              <a:rPr lang="ja-JP" altLang="en-US" smtClean="0"/>
              <a:t>2013/7/24</a:t>
            </a:fld>
            <a:endParaRPr lang="ja-JP" altLang="en-US"/>
          </a:p>
        </p:txBody>
      </p:sp>
      <p:sp>
        <p:nvSpPr>
          <p:cNvPr id="5" name="フッター プレースホルダー 4"/>
          <p:cNvSpPr>
            <a:spLocks noGrp="1"/>
          </p:cNvSpPr>
          <p:nvPr>
            <p:ph type="ftr" sz="quarter" idx="11"/>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fontAlgn="base">
              <a:spcBef>
                <a:spcPct val="0"/>
              </a:spcBef>
              <a:spcAft>
                <a:spcPct val="0"/>
              </a:spcAft>
              <a:defRPr>
                <a:latin typeface="Arial" pitchFamily="34" charset="0"/>
                <a:ea typeface="ＭＳ Ｐゴシック" pitchFamily="50" charset="-128"/>
              </a:defRPr>
            </a:lvl1pPr>
          </a:lstStyle>
          <a:p>
            <a:pPr>
              <a:defRPr/>
            </a:pPr>
            <a:fld id="{3617AF95-FC02-437E-9A9B-33D3C5E200B8}" type="slidenum">
              <a:rPr lang="ja-JP" altLang="en-US"/>
              <a:pPr>
                <a:defRPr/>
              </a:pPr>
              <a:t>‹#›</a:t>
            </a:fld>
            <a:endParaRPr lang="ja-JP" altLang="en-US"/>
          </a:p>
        </p:txBody>
      </p:sp>
    </p:spTree>
    <p:extLst>
      <p:ext uri="{BB962C8B-B14F-4D97-AF65-F5344CB8AC3E}">
        <p14:creationId xmlns:p14="http://schemas.microsoft.com/office/powerpoint/2010/main" val="14783174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a:xfrm>
            <a:off x="8676456" y="6604084"/>
            <a:ext cx="467544" cy="253916"/>
          </a:xfrm>
        </p:spPr>
        <p:txBody>
          <a:bodyPr/>
          <a:lstStyle>
            <a:lvl1pPr>
              <a:defRPr sz="1100"/>
            </a:lvl1p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
        <p:nvSpPr>
          <p:cNvPr id="7" name="正方形/長方形 6"/>
          <p:cNvSpPr/>
          <p:nvPr userDrawn="1"/>
        </p:nvSpPr>
        <p:spPr>
          <a:xfrm>
            <a:off x="2555776" y="6604084"/>
            <a:ext cx="4099004" cy="253916"/>
          </a:xfrm>
          <a:prstGeom prst="rect">
            <a:avLst/>
          </a:prstGeom>
        </p:spPr>
        <p:txBody>
          <a:bodyPr wrap="square">
            <a:spAutoFit/>
          </a:bodyPr>
          <a:lstStyle/>
          <a:p>
            <a:r>
              <a:rPr lang="ja-JP" altLang="en-US" sz="1050" dirty="0" smtClean="0">
                <a:solidFill>
                  <a:prstClr val="white">
                    <a:lumMod val="50000"/>
                  </a:prstClr>
                </a:solidFill>
              </a:rPr>
              <a:t>がん政策サミット</a:t>
            </a:r>
            <a:r>
              <a:rPr lang="en-US" altLang="ja-JP" sz="1050" dirty="0" smtClean="0">
                <a:solidFill>
                  <a:prstClr val="white">
                    <a:lumMod val="50000"/>
                  </a:prstClr>
                </a:solidFill>
              </a:rPr>
              <a:t>2013</a:t>
            </a:r>
            <a:r>
              <a:rPr lang="ja-JP" altLang="en-US" sz="1050" dirty="0" smtClean="0">
                <a:solidFill>
                  <a:prstClr val="white">
                    <a:lumMod val="50000"/>
                  </a:prstClr>
                </a:solidFill>
              </a:rPr>
              <a:t>春～県計画の好事例を共有し実践していこう～</a:t>
            </a:r>
            <a:endParaRPr lang="ja-JP" altLang="en-US" sz="1050" dirty="0">
              <a:solidFill>
                <a:prstClr val="white">
                  <a:lumMod val="50000"/>
                </a:prstClr>
              </a:solidFill>
            </a:endParaRPr>
          </a:p>
        </p:txBody>
      </p:sp>
    </p:spTree>
    <p:extLst>
      <p:ext uri="{BB962C8B-B14F-4D97-AF65-F5344CB8AC3E}">
        <p14:creationId xmlns:p14="http://schemas.microsoft.com/office/powerpoint/2010/main" val="422129533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844E41F-17CF-458F-800A-027FAF28C9BA}"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2061550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DA6FEB-142F-41B8-B7C6-F66CD30A6391}"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858298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6E2D347-1E07-4320-9217-55CEAA42EA6D}"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99457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349EC2C-A050-4FFC-B196-C97D7FF73952}"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77680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C1ACD2C-91A5-44C4-87BE-70C951CE238D}"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8598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E51D20F-8AFB-40C1-99F3-45E85EE90748}" type="datetime1">
              <a:rPr kumimoji="1" lang="ja-JP" altLang="en-US" smtClean="0"/>
              <a:t>2013/7/24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174428850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A40B9E0-BF8A-4C7E-892E-FDE2907F92DC}"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567146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6F84AA4-A1A4-476E-99EC-EE02A071BDD5}"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355910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21278BE-E340-4EA3-AF9A-6DD8CA4F8060}"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3288302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8BFD921-F16A-473D-B8E5-609C0D055C61}"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3351660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3395F64-30D7-470F-918A-65DD7D85C759}"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759848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B27BB7B-5FBF-44D1-B99B-734FBC88B655}"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4823249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668BEAB-7322-4A38-A231-2503E55FCEA7}"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616132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AB3389E-6BAC-437D-B78C-1D1383CF675B}"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0633756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6C21BA9-957A-4A65-8679-575C9DB04989}"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6908591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859B80-75FF-4199-BF0B-C5645F5BF0C1}"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58458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2863EE3-0982-4DC2-8C7C-FAB9F969A22C}" type="datetime1">
              <a:rPr kumimoji="1" lang="ja-JP" altLang="en-US" smtClean="0"/>
              <a:t>2013/7/24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52461788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6D7872C-6B75-4F58-B73E-52A4A3F9CCF9}"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7871912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346A2C3-4F25-4E68-B8E1-3AA40B7B20FF}"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1346430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1468520-5D46-4483-BD3D-8320F4E98A7E}"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1487306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E4EE20-C9E8-4D07-9AC5-FBE4E9625D57}"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2090416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6C157D8-BA15-475D-928E-89F96F0A9EB8}"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000414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EAE056C-0886-4A5D-9451-67F89D7F633E}"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94425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EE597A5-55AD-4FEB-BE77-DC736710E262}" type="datetime1">
              <a:rPr kumimoji="1" lang="ja-JP" altLang="en-US" smtClean="0"/>
              <a:t>2013/7/24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2893582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C1C7847-8CE5-4772-9D88-E9C56391F46B}" type="datetime1">
              <a:rPr kumimoji="1" lang="ja-JP" altLang="en-US" smtClean="0"/>
              <a:t>2013/7/24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88917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3980EA3-09FF-4CD3-9B8E-E53F4F03476B}" type="datetime1">
              <a:rPr kumimoji="1" lang="ja-JP" altLang="en-US" smtClean="0"/>
              <a:t>2013/7/24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4264727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C2644B3-E9E2-4A24-8058-B96ED460C393}" type="datetime1">
              <a:rPr kumimoji="1" lang="ja-JP" altLang="en-US" smtClean="0"/>
              <a:t>2013/7/24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1807690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65D754-3A60-4C60-881E-0E4697374AAC}" type="datetime1">
              <a:rPr kumimoji="1" lang="ja-JP" altLang="en-US" smtClean="0"/>
              <a:t>2013/7/24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6AC55D-3DEE-4B16-8B91-20D261C91F25}" type="slidenum">
              <a:rPr kumimoji="1" lang="ja-JP" altLang="en-US" smtClean="0"/>
              <a:t>‹#›</a:t>
            </a:fld>
            <a:endParaRPr kumimoji="1" lang="ja-JP" altLang="en-US"/>
          </a:p>
        </p:txBody>
      </p:sp>
    </p:spTree>
    <p:extLst>
      <p:ext uri="{BB962C8B-B14F-4D97-AF65-F5344CB8AC3E}">
        <p14:creationId xmlns:p14="http://schemas.microsoft.com/office/powerpoint/2010/main" val="2538468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7FFC5-A574-4F39-B8B4-DBE28AA393AA}"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33263181"/>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434" name="タイトル プレースホルダー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8435" name="テキスト プレースホルダー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Calibri"/>
                <a:ea typeface="ＭＳ Ｐゴシック"/>
              </a:defRPr>
            </a:lvl1pPr>
          </a:lstStyle>
          <a:p>
            <a:pPr>
              <a:defRPr/>
            </a:pPr>
            <a:fld id="{EDE7C0A1-B30F-4274-8D58-B02B20E2BB61}" type="datetime1">
              <a:rPr lang="ja-JP" altLang="en-US" smtClean="0"/>
              <a:t>2013/7/24</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Calibri"/>
                <a:ea typeface="ＭＳ Ｐゴシック"/>
              </a:defRPr>
            </a:lvl1pPr>
          </a:lstStyle>
          <a:p>
            <a:pPr>
              <a:defRPr/>
            </a:pPr>
            <a:fld id="{A25192F1-3FD0-434D-A39C-35EE12EBA363}" type="slidenum">
              <a:rPr lang="ja-JP" altLang="en-US"/>
              <a:pPr>
                <a:defRPr/>
              </a:pPr>
              <a:t>‹#›</a:t>
            </a:fld>
            <a:endParaRPr lang="ja-JP" altLang="en-US"/>
          </a:p>
        </p:txBody>
      </p:sp>
    </p:spTree>
    <p:extLst>
      <p:ext uri="{BB962C8B-B14F-4D97-AF65-F5344CB8AC3E}">
        <p14:creationId xmlns:p14="http://schemas.microsoft.com/office/powerpoint/2010/main" val="750790814"/>
      </p:ext>
    </p:extLst>
  </p:cSld>
  <p:clrMap bg1="lt1" tx1="dk1" bg2="lt2" tx2="dk2" accent1="accent1" accent2="accent2" accent3="accent3" accent4="accent4" accent5="accent5" accent6="accent6" hlink="hlink" folHlink="folHlink"/>
  <p:sldLayoutIdLst>
    <p:sldLayoutId id="2147484139" r:id="rId1"/>
    <p:sldLayoutId id="2147484140" r:id="rId2"/>
    <p:sldLayoutId id="2147484141" r:id="rId3"/>
    <p:sldLayoutId id="2147484142" r:id="rId4"/>
    <p:sldLayoutId id="2147484143" r:id="rId5"/>
    <p:sldLayoutId id="2147484144" r:id="rId6"/>
    <p:sldLayoutId id="2147484145" r:id="rId7"/>
    <p:sldLayoutId id="2147484146" r:id="rId8"/>
    <p:sldLayoutId id="2147484147" r:id="rId9"/>
    <p:sldLayoutId id="2147484148" r:id="rId10"/>
    <p:sldLayoutId id="214748414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B5D0D8-AC95-42ED-842B-38A3014E33E3}"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913CF4-1B04-4E09-8515-8120678E13E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41313411"/>
      </p:ext>
    </p:extLst>
  </p:cSld>
  <p:clrMap bg1="lt1" tx1="dk1" bg2="lt2" tx2="dk2" accent1="accent1" accent2="accent2" accent3="accent3" accent4="accent4" accent5="accent5" accent6="accent6" hlink="hlink" folHlink="folHlink"/>
  <p:sldLayoutIdLst>
    <p:sldLayoutId id="2147484216" r:id="rId1"/>
    <p:sldLayoutId id="2147484217" r:id="rId2"/>
    <p:sldLayoutId id="2147484218" r:id="rId3"/>
    <p:sldLayoutId id="2147484219" r:id="rId4"/>
    <p:sldLayoutId id="2147484220" r:id="rId5"/>
    <p:sldLayoutId id="2147484221" r:id="rId6"/>
    <p:sldLayoutId id="2147484222" r:id="rId7"/>
    <p:sldLayoutId id="2147484223" r:id="rId8"/>
    <p:sldLayoutId id="2147484224" r:id="rId9"/>
    <p:sldLayoutId id="2147484225" r:id="rId10"/>
    <p:sldLayoutId id="2147484226"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8130C2-6048-4AB8-86B4-9292AD4BEE2D}" type="datetime1">
              <a:rPr lang="ja-JP" altLang="en-US" smtClean="0">
                <a:solidFill>
                  <a:prstClr val="black">
                    <a:tint val="75000"/>
                  </a:prstClr>
                </a:solidFill>
              </a:rPr>
              <a:t>2013/7/24</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6AC55D-3DEE-4B16-8B91-20D261C91F2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91325029"/>
      </p:ext>
    </p:extLst>
  </p:cSld>
  <p:clrMap bg1="lt1" tx1="dk1" bg2="lt2" tx2="dk2" accent1="accent1" accent2="accent2" accent3="accent3" accent4="accent4" accent5="accent5" accent6="accent6" hlink="hlink" folHlink="folHlink"/>
  <p:sldLayoutIdLst>
    <p:sldLayoutId id="2147484240" r:id="rId1"/>
    <p:sldLayoutId id="2147484241" r:id="rId2"/>
    <p:sldLayoutId id="2147484242" r:id="rId3"/>
    <p:sldLayoutId id="2147484243" r:id="rId4"/>
    <p:sldLayoutId id="2147484244" r:id="rId5"/>
    <p:sldLayoutId id="2147484245" r:id="rId6"/>
    <p:sldLayoutId id="2147484246" r:id="rId7"/>
    <p:sldLayoutId id="2147484247" r:id="rId8"/>
    <p:sldLayoutId id="2147484248" r:id="rId9"/>
    <p:sldLayoutId id="2147484249" r:id="rId10"/>
    <p:sldLayoutId id="2147484250"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8.xml"/><Relationship Id="rId1" Type="http://schemas.openxmlformats.org/officeDocument/2006/relationships/vmlDrawing" Target="../drawings/vmlDrawing1.vml"/><Relationship Id="rId5" Type="http://schemas.openxmlformats.org/officeDocument/2006/relationships/image" Target="../media/image9.emf"/><Relationship Id="rId4" Type="http://schemas.openxmlformats.org/officeDocument/2006/relationships/oleObject" Target="../embeddings/Microsoft_Excel_97-2003_______1.xls"/></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3" descr="横線 (太)"/>
          <p:cNvSpPr>
            <a:spLocks noChangeArrowheads="1"/>
          </p:cNvSpPr>
          <p:nvPr/>
        </p:nvSpPr>
        <p:spPr bwMode="auto">
          <a:xfrm>
            <a:off x="430212" y="1268760"/>
            <a:ext cx="8030220" cy="1322602"/>
          </a:xfrm>
          <a:prstGeom prst="rect">
            <a:avLst/>
          </a:prstGeom>
          <a:gradFill rotWithShape="1">
            <a:gsLst>
              <a:gs pos="0">
                <a:srgbClr val="BCD2F6"/>
              </a:gs>
              <a:gs pos="50000">
                <a:srgbClr val="8EBEF2"/>
              </a:gs>
              <a:gs pos="100000">
                <a:srgbClr val="B8D1FA"/>
              </a:gs>
            </a:gsLst>
            <a:lin ang="162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endParaRPr lang="ja-JP" altLang="ja-JP" sz="2000">
              <a:latin typeface="Times New Roman" pitchFamily="18" charset="0"/>
              <a:ea typeface="HG創英角ｺﾞｼｯｸUB" pitchFamily="49" charset="-128"/>
            </a:endParaRPr>
          </a:p>
        </p:txBody>
      </p:sp>
      <p:sp>
        <p:nvSpPr>
          <p:cNvPr id="206851" name="Rectangle 3" descr="横線 (太)"/>
          <p:cNvSpPr>
            <a:spLocks noChangeArrowheads="1"/>
          </p:cNvSpPr>
          <p:nvPr/>
        </p:nvSpPr>
        <p:spPr bwMode="auto">
          <a:xfrm>
            <a:off x="1125538" y="3184525"/>
            <a:ext cx="7000875" cy="1785938"/>
          </a:xfrm>
          <a:prstGeom prst="rect">
            <a:avLst/>
          </a:prstGeom>
          <a:pattFill prst="dkHorz">
            <a:fgClr>
              <a:srgbClr val="F8F8F8"/>
            </a:fgClr>
            <a:bgClr>
              <a:srgbClr val="EAEAEA"/>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endParaRPr lang="ja-JP" altLang="ja-JP" sz="2000">
              <a:latin typeface="Times New Roman" pitchFamily="18" charset="0"/>
              <a:ea typeface="HG創英角ｺﾞｼｯｸUB" pitchFamily="49" charset="-128"/>
            </a:endParaRPr>
          </a:p>
        </p:txBody>
      </p:sp>
      <p:sp>
        <p:nvSpPr>
          <p:cNvPr id="206852" name="Rectangle 4"/>
          <p:cNvSpPr>
            <a:spLocks noGrp="1" noChangeArrowheads="1"/>
          </p:cNvSpPr>
          <p:nvPr>
            <p:ph type="ctrTitle" idx="4294967295"/>
          </p:nvPr>
        </p:nvSpPr>
        <p:spPr>
          <a:xfrm>
            <a:off x="288032" y="1268760"/>
            <a:ext cx="8604448" cy="1422946"/>
          </a:xfrm>
        </p:spPr>
        <p:txBody>
          <a:bodyPr>
            <a:normAutofit/>
          </a:bodyPr>
          <a:lstStyle/>
          <a:p>
            <a:r>
              <a:rPr lang="ja-JP" altLang="en-US" sz="3200" dirty="0" smtClean="0"/>
              <a:t>がん検診の精度管理について</a:t>
            </a:r>
            <a:endParaRPr lang="ja-JP" altLang="en-US" sz="2800" dirty="0" smtClean="0"/>
          </a:p>
        </p:txBody>
      </p:sp>
      <p:sp>
        <p:nvSpPr>
          <p:cNvPr id="206853" name="Rectangle 6"/>
          <p:cNvSpPr>
            <a:spLocks noGrp="1" noChangeArrowheads="1"/>
          </p:cNvSpPr>
          <p:nvPr>
            <p:ph type="subTitle" idx="4294967295"/>
          </p:nvPr>
        </p:nvSpPr>
        <p:spPr>
          <a:xfrm>
            <a:off x="2268538" y="4365625"/>
            <a:ext cx="4824412" cy="746125"/>
          </a:xfrm>
        </p:spPr>
        <p:txBody>
          <a:bodyPr/>
          <a:lstStyle/>
          <a:p>
            <a:pPr marL="0" indent="0" algn="ctr" eaLnBrk="1" hangingPunct="1">
              <a:lnSpc>
                <a:spcPct val="80000"/>
              </a:lnSpc>
              <a:buFontTx/>
              <a:buNone/>
            </a:pPr>
            <a:r>
              <a:rPr lang="ja-JP" altLang="en-US" smtClean="0">
                <a:latin typeface="ＭＳ Ｐゴシック" pitchFamily="50" charset="-128"/>
              </a:rPr>
              <a:t>斎藤　博　</a:t>
            </a:r>
          </a:p>
        </p:txBody>
      </p:sp>
      <p:sp>
        <p:nvSpPr>
          <p:cNvPr id="206854" name="Rectangle 7"/>
          <p:cNvSpPr>
            <a:spLocks noChangeArrowheads="1"/>
          </p:cNvSpPr>
          <p:nvPr/>
        </p:nvSpPr>
        <p:spPr bwMode="auto">
          <a:xfrm>
            <a:off x="611188" y="3357563"/>
            <a:ext cx="76327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lnSpc>
                <a:spcPct val="80000"/>
              </a:lnSpc>
              <a:spcBef>
                <a:spcPct val="20000"/>
              </a:spcBef>
            </a:pPr>
            <a:r>
              <a:rPr lang="ja-JP" altLang="en-US" sz="3200" b="1" dirty="0">
                <a:solidFill>
                  <a:schemeClr val="bg2"/>
                </a:solidFill>
                <a:latin typeface="ＭＳ Ｐゴシック" pitchFamily="50" charset="-128"/>
              </a:rPr>
              <a:t>　</a:t>
            </a:r>
            <a:r>
              <a:rPr lang="ja-JP" altLang="en-US" sz="2400" b="1" dirty="0">
                <a:solidFill>
                  <a:schemeClr val="tx1">
                    <a:lumMod val="95000"/>
                    <a:lumOff val="5000"/>
                  </a:schemeClr>
                </a:solidFill>
                <a:latin typeface="ＭＳ Ｐゴシック" pitchFamily="50" charset="-128"/>
              </a:rPr>
              <a:t>国立がん研究センター</a:t>
            </a:r>
          </a:p>
          <a:p>
            <a:pPr algn="ctr">
              <a:lnSpc>
                <a:spcPct val="80000"/>
              </a:lnSpc>
              <a:spcBef>
                <a:spcPct val="20000"/>
              </a:spcBef>
            </a:pPr>
            <a:r>
              <a:rPr lang="ja-JP" altLang="en-US" sz="2400" b="1" dirty="0">
                <a:solidFill>
                  <a:schemeClr val="tx1">
                    <a:lumMod val="95000"/>
                    <a:lumOff val="5000"/>
                  </a:schemeClr>
                </a:solidFill>
                <a:latin typeface="ＭＳ Ｐゴシック" pitchFamily="50" charset="-128"/>
              </a:rPr>
              <a:t>がん予防・検診研究センター　検診研究部</a:t>
            </a:r>
          </a:p>
        </p:txBody>
      </p:sp>
      <p:sp>
        <p:nvSpPr>
          <p:cNvPr id="206855" name="Text Box 8"/>
          <p:cNvSpPr txBox="1">
            <a:spLocks noChangeArrowheads="1"/>
          </p:cNvSpPr>
          <p:nvPr/>
        </p:nvSpPr>
        <p:spPr bwMode="auto">
          <a:xfrm>
            <a:off x="-828675" y="0"/>
            <a:ext cx="892968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ctr"/>
            <a:endParaRPr lang="en-US" altLang="ja-JP" sz="2000">
              <a:latin typeface="Times New Roman" pitchFamily="18" charset="0"/>
              <a:ea typeface="HG創英角ｺﾞｼｯｸUB" pitchFamily="49" charset="-128"/>
            </a:endParaRPr>
          </a:p>
          <a:p>
            <a:pPr algn="ctr"/>
            <a:endParaRPr lang="en-US" altLang="ja-JP" sz="2000">
              <a:solidFill>
                <a:srgbClr val="0066CC"/>
              </a:solidFill>
              <a:latin typeface="Times New Roman" pitchFamily="18" charset="0"/>
              <a:ea typeface="HG創英角ｺﾞｼｯｸUB" pitchFamily="49" charset="-128"/>
            </a:endParaRPr>
          </a:p>
        </p:txBody>
      </p:sp>
      <p:cxnSp>
        <p:nvCxnSpPr>
          <p:cNvPr id="206857" name="直線コネクタ 18"/>
          <p:cNvCxnSpPr>
            <a:cxnSpLocks noChangeShapeType="1"/>
          </p:cNvCxnSpPr>
          <p:nvPr/>
        </p:nvCxnSpPr>
        <p:spPr bwMode="auto">
          <a:xfrm>
            <a:off x="1000125" y="3068638"/>
            <a:ext cx="7215188" cy="1587"/>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sp>
        <p:nvSpPr>
          <p:cNvPr id="3" name="スライド番号プレースホルダー 2"/>
          <p:cNvSpPr>
            <a:spLocks noGrp="1"/>
          </p:cNvSpPr>
          <p:nvPr>
            <p:ph type="sldNum" sz="quarter" idx="12"/>
          </p:nvPr>
        </p:nvSpPr>
        <p:spPr/>
        <p:txBody>
          <a:bodyPr/>
          <a:lstStyle/>
          <a:p>
            <a:fld id="{0C6AC55D-3DEE-4B16-8B91-20D261C91F25}" type="slidenum">
              <a:rPr kumimoji="1" lang="ja-JP" altLang="en-US" smtClean="0"/>
              <a:t>1</a:t>
            </a:fld>
            <a:endParaRPr kumimoji="1" lang="ja-JP" altLang="en-US"/>
          </a:p>
        </p:txBody>
      </p:sp>
    </p:spTree>
    <p:extLst>
      <p:ext uri="{BB962C8B-B14F-4D97-AF65-F5344CB8AC3E}">
        <p14:creationId xmlns:p14="http://schemas.microsoft.com/office/powerpoint/2010/main" val="36066534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5" name="角丸四角形 14"/>
          <p:cNvSpPr>
            <a:spLocks noChangeArrowheads="1"/>
          </p:cNvSpPr>
          <p:nvPr/>
        </p:nvSpPr>
        <p:spPr bwMode="auto">
          <a:xfrm>
            <a:off x="539750" y="2220913"/>
            <a:ext cx="7947025" cy="3313112"/>
          </a:xfrm>
          <a:prstGeom prst="roundRect">
            <a:avLst>
              <a:gd name="adj" fmla="val 16667"/>
            </a:avLst>
          </a:prstGeom>
          <a:solidFill>
            <a:schemeClr val="bg1">
              <a:lumMod val="95000"/>
            </a:schemeClr>
          </a:solidFill>
          <a:ln w="28575" algn="ctr">
            <a:solidFill>
              <a:schemeClr val="tx2"/>
            </a:solidFill>
            <a:round/>
            <a:headEnd/>
            <a:tailEnd/>
          </a:ln>
        </p:spPr>
        <p:txBody>
          <a:bodyPr/>
          <a:lstStyle/>
          <a:p>
            <a:endParaRPr lang="ja-JP" altLang="en-US" sz="2000">
              <a:latin typeface="Times" charset="0"/>
              <a:ea typeface="ＭＳ ゴシック" pitchFamily="49" charset="-128"/>
            </a:endParaRPr>
          </a:p>
        </p:txBody>
      </p:sp>
      <p:sp>
        <p:nvSpPr>
          <p:cNvPr id="61442" name="正方形/長方形 4"/>
          <p:cNvSpPr>
            <a:spLocks noChangeArrowheads="1"/>
          </p:cNvSpPr>
          <p:nvPr/>
        </p:nvSpPr>
        <p:spPr bwMode="auto">
          <a:xfrm>
            <a:off x="184290" y="366214"/>
            <a:ext cx="8913532" cy="477054"/>
          </a:xfrm>
          <a:prstGeom prst="rect">
            <a:avLst/>
          </a:prstGeom>
          <a:noFill/>
          <a:ln w="9525">
            <a:noFill/>
            <a:miter lim="800000"/>
            <a:headEnd/>
            <a:tailEnd/>
          </a:ln>
        </p:spPr>
        <p:txBody>
          <a:bodyPr wrap="square">
            <a:spAutoFit/>
          </a:bodyPr>
          <a:lstStyle/>
          <a:p>
            <a:pPr>
              <a:lnSpc>
                <a:spcPts val="3000"/>
              </a:lnSpc>
            </a:pPr>
            <a:r>
              <a:rPr lang="ja-JP" altLang="en-US" sz="2800" dirty="0" smtClean="0">
                <a:latin typeface="Times" charset="0"/>
                <a:ea typeface="ＭＳ ゴシック" pitchFamily="49" charset="-128"/>
              </a:rPr>
              <a:t>組織型検診の体制を標榜した精度管理体制</a:t>
            </a:r>
            <a:endParaRPr lang="en-US" altLang="ja-JP" sz="2800" dirty="0">
              <a:latin typeface="Times" charset="0"/>
              <a:ea typeface="ＭＳ ゴシック" pitchFamily="49" charset="-128"/>
            </a:endParaRPr>
          </a:p>
        </p:txBody>
      </p:sp>
      <p:sp>
        <p:nvSpPr>
          <p:cNvPr id="61443" name="正方形/長方形 12"/>
          <p:cNvSpPr>
            <a:spLocks noChangeArrowheads="1"/>
          </p:cNvSpPr>
          <p:nvPr/>
        </p:nvSpPr>
        <p:spPr bwMode="auto">
          <a:xfrm>
            <a:off x="531813" y="1318101"/>
            <a:ext cx="8232775" cy="809625"/>
          </a:xfrm>
          <a:prstGeom prst="rect">
            <a:avLst/>
          </a:prstGeom>
          <a:noFill/>
          <a:ln w="9525">
            <a:noFill/>
            <a:miter lim="800000"/>
            <a:headEnd/>
            <a:tailEnd/>
          </a:ln>
        </p:spPr>
        <p:txBody>
          <a:bodyPr>
            <a:spAutoFit/>
          </a:bodyPr>
          <a:lstStyle/>
          <a:p>
            <a:pPr>
              <a:lnSpc>
                <a:spcPts val="2800"/>
              </a:lnSpc>
            </a:pPr>
            <a:r>
              <a:rPr lang="ja-JP" altLang="en-US" sz="2400" dirty="0">
                <a:solidFill>
                  <a:schemeClr val="tx1">
                    <a:lumMod val="50000"/>
                    <a:lumOff val="50000"/>
                  </a:schemeClr>
                </a:solidFill>
                <a:latin typeface="Times" charset="0"/>
                <a:ea typeface="ＭＳ ゴシック" pitchFamily="49" charset="-128"/>
              </a:rPr>
              <a:t>欧州では、検診の効果を十分に得るために、組織型検診を徹底すべきとされている。</a:t>
            </a:r>
            <a:endParaRPr lang="en-US" altLang="ja-JP" sz="2400" dirty="0">
              <a:solidFill>
                <a:schemeClr val="tx1">
                  <a:lumMod val="50000"/>
                  <a:lumOff val="50000"/>
                </a:schemeClr>
              </a:solidFill>
              <a:latin typeface="Times" charset="0"/>
              <a:ea typeface="ＭＳ ゴシック" pitchFamily="49" charset="-128"/>
            </a:endParaRPr>
          </a:p>
        </p:txBody>
      </p:sp>
      <p:sp>
        <p:nvSpPr>
          <p:cNvPr id="61444" name="正方形/長方形 13"/>
          <p:cNvSpPr>
            <a:spLocks noChangeArrowheads="1"/>
          </p:cNvSpPr>
          <p:nvPr/>
        </p:nvSpPr>
        <p:spPr bwMode="auto">
          <a:xfrm>
            <a:off x="723900" y="2365375"/>
            <a:ext cx="7834313" cy="3054682"/>
          </a:xfrm>
          <a:prstGeom prst="rect">
            <a:avLst/>
          </a:prstGeom>
          <a:noFill/>
          <a:ln w="9525">
            <a:noFill/>
            <a:miter lim="800000"/>
            <a:headEnd/>
            <a:tailEnd/>
          </a:ln>
        </p:spPr>
        <p:txBody>
          <a:bodyPr>
            <a:spAutoFit/>
          </a:bodyPr>
          <a:lstStyle/>
          <a:p>
            <a:pPr>
              <a:lnSpc>
                <a:spcPts val="3300"/>
              </a:lnSpc>
            </a:pPr>
            <a:r>
              <a:rPr lang="ja-JP" altLang="en-US" sz="2200" dirty="0">
                <a:solidFill>
                  <a:schemeClr val="tx2"/>
                </a:solidFill>
                <a:latin typeface="Times" charset="0"/>
                <a:ea typeface="ＭＳ ゴシック" pitchFamily="49" charset="-128"/>
              </a:rPr>
              <a:t>組織型検診（</a:t>
            </a:r>
            <a:r>
              <a:rPr lang="en-US" altLang="ja-JP" sz="2200" dirty="0">
                <a:solidFill>
                  <a:schemeClr val="tx2"/>
                </a:solidFill>
                <a:latin typeface="Times" charset="0"/>
                <a:ea typeface="ＭＳ ゴシック" pitchFamily="49" charset="-128"/>
              </a:rPr>
              <a:t>Organized  Screening</a:t>
            </a:r>
            <a:r>
              <a:rPr lang="ja-JP" altLang="en-US" sz="2200" dirty="0">
                <a:solidFill>
                  <a:schemeClr val="tx2"/>
                </a:solidFill>
                <a:latin typeface="Times" charset="0"/>
                <a:ea typeface="ＭＳ ゴシック" pitchFamily="49" charset="-128"/>
              </a:rPr>
              <a:t>）とは</a:t>
            </a:r>
            <a:endParaRPr lang="en-US" altLang="ja-JP" sz="2200" dirty="0">
              <a:solidFill>
                <a:schemeClr val="tx2"/>
              </a:solidFill>
              <a:latin typeface="Times" charset="0"/>
              <a:ea typeface="ＭＳ ゴシック" pitchFamily="49" charset="-128"/>
            </a:endParaRPr>
          </a:p>
          <a:p>
            <a:pPr>
              <a:lnSpc>
                <a:spcPts val="3300"/>
              </a:lnSpc>
            </a:pPr>
            <a:r>
              <a:rPr lang="ja-JP" altLang="en-US" sz="2200" dirty="0">
                <a:latin typeface="Times" charset="0"/>
                <a:ea typeface="ＭＳ ゴシック" pitchFamily="49" charset="-128"/>
              </a:rPr>
              <a:t>　</a:t>
            </a:r>
            <a:r>
              <a:rPr lang="ja-JP" altLang="en-US" sz="2200" dirty="0">
                <a:solidFill>
                  <a:schemeClr val="bg1">
                    <a:lumMod val="75000"/>
                  </a:schemeClr>
                </a:solidFill>
                <a:latin typeface="Times" charset="0"/>
                <a:ea typeface="ＭＳ ゴシック" pitchFamily="49" charset="-128"/>
              </a:rPr>
              <a:t>・対象年齢、検診方法、検診間隔が定められていること</a:t>
            </a:r>
            <a:endParaRPr lang="en-US" altLang="ja-JP" sz="2200" dirty="0">
              <a:solidFill>
                <a:schemeClr val="bg1">
                  <a:lumMod val="75000"/>
                </a:schemeClr>
              </a:solidFill>
              <a:latin typeface="Times" charset="0"/>
              <a:ea typeface="ＭＳ ゴシック" pitchFamily="49" charset="-128"/>
            </a:endParaRPr>
          </a:p>
          <a:p>
            <a:pPr>
              <a:lnSpc>
                <a:spcPts val="3300"/>
              </a:lnSpc>
            </a:pPr>
            <a:r>
              <a:rPr lang="ja-JP" altLang="en-US" sz="2200" dirty="0">
                <a:solidFill>
                  <a:schemeClr val="bg1">
                    <a:lumMod val="75000"/>
                  </a:schemeClr>
                </a:solidFill>
                <a:latin typeface="Times" charset="0"/>
                <a:ea typeface="ＭＳ ゴシック" pitchFamily="49" charset="-128"/>
              </a:rPr>
              <a:t>　・対象となる集団が定義されていること</a:t>
            </a:r>
            <a:endParaRPr lang="en-US" altLang="ja-JP" sz="2200" dirty="0">
              <a:solidFill>
                <a:schemeClr val="bg1">
                  <a:lumMod val="75000"/>
                </a:schemeClr>
              </a:solidFill>
              <a:latin typeface="Times" charset="0"/>
              <a:ea typeface="ＭＳ ゴシック" pitchFamily="49" charset="-128"/>
            </a:endParaRPr>
          </a:p>
          <a:p>
            <a:pPr>
              <a:lnSpc>
                <a:spcPts val="3300"/>
              </a:lnSpc>
            </a:pPr>
            <a:r>
              <a:rPr lang="ja-JP" altLang="en-US" sz="2200" dirty="0">
                <a:solidFill>
                  <a:schemeClr val="accent2">
                    <a:lumMod val="75000"/>
                  </a:schemeClr>
                </a:solidFill>
                <a:latin typeface="Times" charset="0"/>
                <a:ea typeface="ＭＳ ゴシック" pitchFamily="49" charset="-128"/>
              </a:rPr>
              <a:t>　・実施に対して責任のある運営チーム</a:t>
            </a:r>
            <a:endParaRPr lang="en-US" altLang="ja-JP" sz="2200" dirty="0">
              <a:solidFill>
                <a:schemeClr val="accent2">
                  <a:lumMod val="75000"/>
                </a:schemeClr>
              </a:solidFill>
              <a:latin typeface="Times" charset="0"/>
              <a:ea typeface="ＭＳ ゴシック" pitchFamily="49" charset="-128"/>
            </a:endParaRPr>
          </a:p>
          <a:p>
            <a:pPr>
              <a:lnSpc>
                <a:spcPts val="3300"/>
              </a:lnSpc>
            </a:pPr>
            <a:r>
              <a:rPr lang="ja-JP" altLang="en-US" sz="2200" dirty="0">
                <a:solidFill>
                  <a:schemeClr val="accent2">
                    <a:lumMod val="75000"/>
                  </a:schemeClr>
                </a:solidFill>
                <a:latin typeface="Times" charset="0"/>
                <a:ea typeface="ＭＳ ゴシック" pitchFamily="49" charset="-128"/>
              </a:rPr>
              <a:t>　・診断や治療を行う医療チーム</a:t>
            </a:r>
            <a:endParaRPr lang="en-US" altLang="ja-JP" sz="2200" dirty="0">
              <a:solidFill>
                <a:schemeClr val="accent2">
                  <a:lumMod val="75000"/>
                </a:schemeClr>
              </a:solidFill>
              <a:latin typeface="Times" charset="0"/>
              <a:ea typeface="ＭＳ ゴシック" pitchFamily="49" charset="-128"/>
            </a:endParaRPr>
          </a:p>
          <a:p>
            <a:pPr>
              <a:lnSpc>
                <a:spcPts val="3300"/>
              </a:lnSpc>
            </a:pPr>
            <a:r>
              <a:rPr lang="ja-JP" altLang="en-US" sz="2200" dirty="0">
                <a:solidFill>
                  <a:schemeClr val="accent2">
                    <a:lumMod val="75000"/>
                  </a:schemeClr>
                </a:solidFill>
                <a:latin typeface="Times" charset="0"/>
                <a:ea typeface="ＭＳ ゴシック" pitchFamily="49" charset="-128"/>
              </a:rPr>
              <a:t>　・質を保証する仕組み（集計・チェック・指導など）</a:t>
            </a:r>
            <a:endParaRPr lang="en-US" altLang="ja-JP" sz="2200" dirty="0">
              <a:solidFill>
                <a:schemeClr val="accent2">
                  <a:lumMod val="75000"/>
                </a:schemeClr>
              </a:solidFill>
              <a:latin typeface="Times" charset="0"/>
              <a:ea typeface="ＭＳ ゴシック" pitchFamily="49" charset="-128"/>
            </a:endParaRPr>
          </a:p>
          <a:p>
            <a:pPr>
              <a:lnSpc>
                <a:spcPts val="3300"/>
              </a:lnSpc>
            </a:pPr>
            <a:r>
              <a:rPr lang="ja-JP" altLang="en-US" sz="2200" dirty="0">
                <a:latin typeface="Times" charset="0"/>
                <a:ea typeface="ＭＳ ゴシック" pitchFamily="49" charset="-128"/>
              </a:rPr>
              <a:t>　・がんの罹患や死亡を把握する仕組み</a:t>
            </a:r>
            <a:endParaRPr lang="en-US" altLang="ja-JP" sz="2200" dirty="0">
              <a:latin typeface="Times" charset="0"/>
              <a:ea typeface="ＭＳ ゴシック" pitchFamily="49" charset="-128"/>
            </a:endParaRPr>
          </a:p>
        </p:txBody>
      </p:sp>
      <p:sp>
        <p:nvSpPr>
          <p:cNvPr id="9" name="正方形/長方形 15"/>
          <p:cNvSpPr>
            <a:spLocks noChangeArrowheads="1"/>
          </p:cNvSpPr>
          <p:nvPr/>
        </p:nvSpPr>
        <p:spPr bwMode="auto">
          <a:xfrm>
            <a:off x="876300" y="5663570"/>
            <a:ext cx="7080076" cy="861774"/>
          </a:xfrm>
          <a:prstGeom prst="rect">
            <a:avLst/>
          </a:prstGeom>
          <a:noFill/>
          <a:ln w="9525">
            <a:noFill/>
            <a:miter lim="800000"/>
            <a:headEnd/>
            <a:tailEnd/>
          </a:ln>
        </p:spPr>
        <p:txBody>
          <a:bodyPr wrap="square">
            <a:spAutoFit/>
          </a:bodyPr>
          <a:lstStyle/>
          <a:p>
            <a:pPr>
              <a:lnSpc>
                <a:spcPts val="3000"/>
              </a:lnSpc>
            </a:pPr>
            <a:r>
              <a:rPr lang="ja-JP" altLang="en-US" sz="2400" dirty="0">
                <a:latin typeface="Times" charset="0"/>
                <a:ea typeface="ＭＳ ゴシック" pitchFamily="49" charset="-128"/>
              </a:rPr>
              <a:t>わが国</a:t>
            </a:r>
            <a:r>
              <a:rPr lang="ja-JP" altLang="en-US" sz="2400" dirty="0" smtClean="0">
                <a:latin typeface="Times" charset="0"/>
                <a:ea typeface="ＭＳ ゴシック" pitchFamily="49" charset="-128"/>
              </a:rPr>
              <a:t>の検診</a:t>
            </a:r>
            <a:r>
              <a:rPr lang="ja-JP" altLang="en-US" sz="2400" dirty="0">
                <a:latin typeface="Times" charset="0"/>
                <a:ea typeface="ＭＳ ゴシック" pitchFamily="49" charset="-128"/>
              </a:rPr>
              <a:t>は</a:t>
            </a:r>
            <a:r>
              <a:rPr lang="ja-JP" altLang="en-US" sz="2400" dirty="0" smtClean="0">
                <a:latin typeface="Times" charset="0"/>
                <a:ea typeface="ＭＳ ゴシック" pitchFamily="49" charset="-128"/>
              </a:rPr>
              <a:t>、緑の部分に問題が多い</a:t>
            </a:r>
            <a:endParaRPr lang="en-US" altLang="ja-JP" sz="2400" dirty="0" smtClean="0">
              <a:latin typeface="Times" charset="0"/>
              <a:ea typeface="ＭＳ ゴシック" pitchFamily="49" charset="-128"/>
            </a:endParaRPr>
          </a:p>
          <a:p>
            <a:pPr>
              <a:lnSpc>
                <a:spcPts val="3000"/>
              </a:lnSpc>
            </a:pPr>
            <a:r>
              <a:rPr lang="ja-JP" altLang="en-US" sz="2400" dirty="0" smtClean="0">
                <a:latin typeface="Times" charset="0"/>
                <a:ea typeface="ＭＳ ゴシック" pitchFamily="49" charset="-128"/>
              </a:rPr>
              <a:t>　　　</a:t>
            </a:r>
            <a:r>
              <a:rPr lang="ja-JP" altLang="en-US" sz="2400" dirty="0" smtClean="0">
                <a:solidFill>
                  <a:schemeClr val="tx2"/>
                </a:solidFill>
                <a:latin typeface="Times" charset="0"/>
                <a:ea typeface="ＭＳ ゴシック" pitchFamily="49" charset="-128"/>
              </a:rPr>
              <a:t>→欠けている部分を補わなくてはいけない</a:t>
            </a:r>
            <a:endParaRPr lang="en-US" altLang="ja-JP" sz="2400" dirty="0">
              <a:solidFill>
                <a:schemeClr val="tx2"/>
              </a:solidFill>
              <a:latin typeface="Times" charset="0"/>
              <a:ea typeface="ＭＳ ゴシック" pitchFamily="49" charset="-128"/>
            </a:endParaRPr>
          </a:p>
        </p:txBody>
      </p:sp>
      <p:sp>
        <p:nvSpPr>
          <p:cNvPr id="2" name="テキスト ボックス 1"/>
          <p:cNvSpPr txBox="1"/>
          <p:nvPr/>
        </p:nvSpPr>
        <p:spPr>
          <a:xfrm>
            <a:off x="6588224" y="6444734"/>
            <a:ext cx="2034531" cy="369332"/>
          </a:xfrm>
          <a:prstGeom prst="rect">
            <a:avLst/>
          </a:prstGeom>
          <a:noFill/>
        </p:spPr>
        <p:txBody>
          <a:bodyPr wrap="none" rtlCol="0">
            <a:spAutoFit/>
          </a:bodyPr>
          <a:lstStyle/>
          <a:p>
            <a:r>
              <a:rPr kumimoji="1" lang="ja-JP" altLang="en-US" b="1" dirty="0" smtClean="0"/>
              <a:t>宮城県対がん協会</a:t>
            </a:r>
            <a:endParaRPr kumimoji="1" lang="ja-JP" altLang="en-US" b="1" dirty="0"/>
          </a:p>
        </p:txBody>
      </p:sp>
      <p:sp>
        <p:nvSpPr>
          <p:cNvPr id="4" name="スライド番号プレースホルダー 3"/>
          <p:cNvSpPr>
            <a:spLocks noGrp="1"/>
          </p:cNvSpPr>
          <p:nvPr>
            <p:ph type="sldNum" sz="quarter" idx="12"/>
          </p:nvPr>
        </p:nvSpPr>
        <p:spPr>
          <a:xfrm>
            <a:off x="6964222" y="6448251"/>
            <a:ext cx="2133600" cy="365125"/>
          </a:xfrm>
        </p:spPr>
        <p:txBody>
          <a:bodyPr/>
          <a:lstStyle/>
          <a:p>
            <a:pPr>
              <a:defRPr/>
            </a:pPr>
            <a:fld id="{3C11E139-6703-4020-A30C-B221D66BAA42}" type="slidenum">
              <a:rPr lang="ja-JP" altLang="en-US" smtClean="0"/>
              <a:pPr>
                <a:defRPr/>
              </a:pPr>
              <a:t>10</a:t>
            </a:fld>
            <a:endParaRPr lang="ja-JP" altLang="en-US" dirty="0"/>
          </a:p>
        </p:txBody>
      </p:sp>
    </p:spTree>
    <p:extLst>
      <p:ext uri="{BB962C8B-B14F-4D97-AF65-F5344CB8AC3E}">
        <p14:creationId xmlns:p14="http://schemas.microsoft.com/office/powerpoint/2010/main" val="3390977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a:xfrm>
            <a:off x="289496" y="682640"/>
            <a:ext cx="8854504" cy="533400"/>
          </a:xfrm>
        </p:spPr>
        <p:txBody>
          <a:bodyPr/>
          <a:lstStyle/>
          <a:p>
            <a:r>
              <a:rPr lang="ja-JP" altLang="en-US" sz="3200" dirty="0" smtClean="0">
                <a:ea typeface="ＭＳ ゴシック" pitchFamily="49" charset="-128"/>
              </a:rPr>
              <a:t>全国集計と宮城県対がん協会の比較</a:t>
            </a:r>
            <a:r>
              <a:rPr lang="en-US" altLang="ja-JP" sz="3200" dirty="0" smtClean="0">
                <a:ea typeface="ＭＳ ゴシック" pitchFamily="49" charset="-128"/>
              </a:rPr>
              <a:t/>
            </a:r>
            <a:br>
              <a:rPr lang="en-US" altLang="ja-JP" sz="3200" dirty="0" smtClean="0">
                <a:ea typeface="ＭＳ ゴシック" pitchFamily="49" charset="-128"/>
              </a:rPr>
            </a:br>
            <a:r>
              <a:rPr lang="en-US" altLang="ja-JP" sz="2400" dirty="0" smtClean="0">
                <a:ea typeface="ＭＳ ゴシック" pitchFamily="49" charset="-128"/>
              </a:rPr>
              <a:t>-</a:t>
            </a:r>
            <a:r>
              <a:rPr lang="ja-JP" altLang="en-US" sz="2400" dirty="0" smtClean="0">
                <a:ea typeface="ＭＳ ゴシック" pitchFamily="49" charset="-128"/>
              </a:rPr>
              <a:t>大腸がん検診（平成</a:t>
            </a:r>
            <a:r>
              <a:rPr lang="en-US" altLang="ja-JP" sz="2400" dirty="0" smtClean="0">
                <a:ea typeface="ＭＳ ゴシック" pitchFamily="49" charset="-128"/>
              </a:rPr>
              <a:t>22</a:t>
            </a:r>
            <a:r>
              <a:rPr lang="ja-JP" altLang="en-US" sz="2400" dirty="0" smtClean="0">
                <a:ea typeface="ＭＳ ゴシック" pitchFamily="49" charset="-128"/>
              </a:rPr>
              <a:t>年度）</a:t>
            </a:r>
          </a:p>
        </p:txBody>
      </p:sp>
      <p:sp>
        <p:nvSpPr>
          <p:cNvPr id="63491" name="Rectangle 3"/>
          <p:cNvSpPr>
            <a:spLocks noChangeArrowheads="1"/>
          </p:cNvSpPr>
          <p:nvPr/>
        </p:nvSpPr>
        <p:spPr bwMode="auto">
          <a:xfrm>
            <a:off x="1763713" y="2324943"/>
            <a:ext cx="1905000" cy="3554819"/>
          </a:xfrm>
          <a:prstGeom prst="rect">
            <a:avLst/>
          </a:prstGeom>
          <a:noFill/>
          <a:ln w="9525">
            <a:noFill/>
            <a:miter lim="800000"/>
            <a:headEnd/>
            <a:tailEnd/>
          </a:ln>
        </p:spPr>
        <p:txBody>
          <a:bodyPr>
            <a:spAutoFit/>
          </a:bodyPr>
          <a:lstStyle/>
          <a:p>
            <a:pPr>
              <a:lnSpc>
                <a:spcPts val="3000"/>
              </a:lnSpc>
            </a:pPr>
            <a:r>
              <a:rPr lang="ja-JP" altLang="en-US" sz="2000" dirty="0">
                <a:latin typeface="Times" charset="0"/>
                <a:ea typeface="ＭＳ ゴシック" pitchFamily="49" charset="-128"/>
              </a:rPr>
              <a:t>検診の方法</a:t>
            </a:r>
            <a:endParaRPr lang="en-US" altLang="ja-JP" sz="2000" dirty="0">
              <a:latin typeface="Times" charset="0"/>
              <a:ea typeface="ＭＳ ゴシック" pitchFamily="49" charset="-128"/>
            </a:endParaRPr>
          </a:p>
          <a:p>
            <a:pPr>
              <a:lnSpc>
                <a:spcPts val="3000"/>
              </a:lnSpc>
            </a:pPr>
            <a:endParaRPr lang="ja-JP" altLang="en-US" sz="2000" dirty="0">
              <a:latin typeface="Times" charset="0"/>
              <a:ea typeface="ＭＳ ゴシック" pitchFamily="49" charset="-128"/>
            </a:endParaRPr>
          </a:p>
          <a:p>
            <a:pPr>
              <a:lnSpc>
                <a:spcPts val="3000"/>
              </a:lnSpc>
            </a:pPr>
            <a:r>
              <a:rPr lang="ja-JP" altLang="en-US" sz="2000" dirty="0">
                <a:latin typeface="Times" charset="0"/>
                <a:ea typeface="ＭＳ ゴシック" pitchFamily="49" charset="-128"/>
              </a:rPr>
              <a:t>受診者数</a:t>
            </a:r>
            <a:endParaRPr lang="en-US" altLang="ja-JP" sz="2000" dirty="0">
              <a:latin typeface="Times" charset="0"/>
              <a:ea typeface="ＭＳ ゴシック" pitchFamily="49" charset="-128"/>
            </a:endParaRPr>
          </a:p>
          <a:p>
            <a:pPr>
              <a:lnSpc>
                <a:spcPts val="3000"/>
              </a:lnSpc>
            </a:pPr>
            <a:r>
              <a:rPr lang="ja-JP" altLang="en-US" sz="2000" dirty="0">
                <a:latin typeface="Times" charset="0"/>
                <a:ea typeface="ＭＳ ゴシック" pitchFamily="49" charset="-128"/>
              </a:rPr>
              <a:t>要精検率</a:t>
            </a:r>
            <a:endParaRPr lang="en-US" altLang="ja-JP" sz="2000" dirty="0">
              <a:latin typeface="Times" charset="0"/>
              <a:ea typeface="ＭＳ ゴシック" pitchFamily="49" charset="-128"/>
            </a:endParaRPr>
          </a:p>
          <a:p>
            <a:pPr>
              <a:lnSpc>
                <a:spcPts val="3000"/>
              </a:lnSpc>
            </a:pPr>
            <a:r>
              <a:rPr lang="ja-JP" altLang="en-US" sz="2000" dirty="0">
                <a:solidFill>
                  <a:srgbClr val="0033CC"/>
                </a:solidFill>
                <a:latin typeface="Times" charset="0"/>
                <a:ea typeface="ＭＳ ゴシック" pitchFamily="49" charset="-128"/>
              </a:rPr>
              <a:t>精検受診率</a:t>
            </a:r>
            <a:endParaRPr lang="en-US" altLang="ja-JP" sz="2000" dirty="0">
              <a:solidFill>
                <a:srgbClr val="0033CC"/>
              </a:solidFill>
              <a:latin typeface="Times" charset="0"/>
              <a:ea typeface="ＭＳ ゴシック" pitchFamily="49" charset="-128"/>
            </a:endParaRPr>
          </a:p>
          <a:p>
            <a:pPr>
              <a:lnSpc>
                <a:spcPts val="3000"/>
              </a:lnSpc>
            </a:pPr>
            <a:endParaRPr lang="en-US" altLang="ja-JP" sz="2000" dirty="0">
              <a:latin typeface="Times" charset="0"/>
              <a:ea typeface="ＭＳ ゴシック" pitchFamily="49" charset="-128"/>
            </a:endParaRPr>
          </a:p>
          <a:p>
            <a:pPr>
              <a:lnSpc>
                <a:spcPts val="3000"/>
              </a:lnSpc>
            </a:pPr>
            <a:r>
              <a:rPr lang="ja-JP" altLang="en-US" sz="2000" dirty="0">
                <a:latin typeface="Times" charset="0"/>
                <a:ea typeface="ＭＳ ゴシック" pitchFamily="49" charset="-128"/>
              </a:rPr>
              <a:t>受診者数</a:t>
            </a:r>
            <a:endParaRPr lang="en-US" altLang="ja-JP" sz="2000" dirty="0">
              <a:latin typeface="Times" charset="0"/>
              <a:ea typeface="ＭＳ ゴシック" pitchFamily="49" charset="-128"/>
            </a:endParaRPr>
          </a:p>
          <a:p>
            <a:pPr>
              <a:lnSpc>
                <a:spcPts val="3000"/>
              </a:lnSpc>
            </a:pPr>
            <a:r>
              <a:rPr lang="ja-JP" altLang="en-US" sz="2000" dirty="0">
                <a:latin typeface="Times" charset="0"/>
                <a:ea typeface="ＭＳ ゴシック" pitchFamily="49" charset="-128"/>
              </a:rPr>
              <a:t>要精検率</a:t>
            </a:r>
            <a:endParaRPr lang="en-US" altLang="ja-JP" sz="2000" dirty="0">
              <a:latin typeface="Times" charset="0"/>
              <a:ea typeface="ＭＳ ゴシック" pitchFamily="49" charset="-128"/>
            </a:endParaRPr>
          </a:p>
          <a:p>
            <a:pPr>
              <a:lnSpc>
                <a:spcPts val="3000"/>
              </a:lnSpc>
            </a:pPr>
            <a:r>
              <a:rPr lang="ja-JP" altLang="en-US" sz="2000" dirty="0">
                <a:solidFill>
                  <a:srgbClr val="0033CC"/>
                </a:solidFill>
                <a:latin typeface="Times" charset="0"/>
                <a:ea typeface="ＭＳ ゴシック" pitchFamily="49" charset="-128"/>
              </a:rPr>
              <a:t>精検受</a:t>
            </a:r>
            <a:r>
              <a:rPr lang="ja-JP" altLang="en-US" sz="2000" dirty="0" smtClean="0">
                <a:solidFill>
                  <a:srgbClr val="0033CC"/>
                </a:solidFill>
                <a:latin typeface="Times" charset="0"/>
                <a:ea typeface="ＭＳ ゴシック" pitchFamily="49" charset="-128"/>
              </a:rPr>
              <a:t>診率</a:t>
            </a:r>
            <a:endParaRPr lang="en-US" altLang="ja-JP" sz="2000" dirty="0">
              <a:solidFill>
                <a:srgbClr val="0033CC"/>
              </a:solidFill>
              <a:latin typeface="Times" charset="0"/>
              <a:ea typeface="ＭＳ ゴシック" pitchFamily="49" charset="-128"/>
            </a:endParaRPr>
          </a:p>
        </p:txBody>
      </p:sp>
      <p:sp>
        <p:nvSpPr>
          <p:cNvPr id="63492" name="Rectangle 4"/>
          <p:cNvSpPr>
            <a:spLocks noChangeArrowheads="1"/>
          </p:cNvSpPr>
          <p:nvPr/>
        </p:nvSpPr>
        <p:spPr bwMode="auto">
          <a:xfrm>
            <a:off x="3205163" y="2317005"/>
            <a:ext cx="2057400" cy="3554819"/>
          </a:xfrm>
          <a:prstGeom prst="rect">
            <a:avLst/>
          </a:prstGeom>
          <a:noFill/>
          <a:ln w="9525">
            <a:noFill/>
            <a:miter lim="800000"/>
            <a:headEnd/>
            <a:tailEnd/>
          </a:ln>
        </p:spPr>
        <p:txBody>
          <a:bodyPr>
            <a:spAutoFit/>
          </a:bodyPr>
          <a:lstStyle/>
          <a:p>
            <a:pPr algn="ctr">
              <a:lnSpc>
                <a:spcPts val="3000"/>
              </a:lnSpc>
            </a:pPr>
            <a:r>
              <a:rPr lang="ja-JP" altLang="en-US" sz="2000" dirty="0">
                <a:latin typeface="Times" charset="0"/>
                <a:ea typeface="ＭＳ ゴシック" pitchFamily="49" charset="-128"/>
              </a:rPr>
              <a:t>地域</a:t>
            </a:r>
            <a:endParaRPr lang="en-US" altLang="ja-JP" sz="2000" dirty="0">
              <a:latin typeface="Times" charset="0"/>
              <a:ea typeface="ＭＳ ゴシック" pitchFamily="49" charset="-128"/>
            </a:endParaRPr>
          </a:p>
          <a:p>
            <a:pPr algn="ctr">
              <a:lnSpc>
                <a:spcPts val="3000"/>
              </a:lnSpc>
            </a:pPr>
            <a:endParaRPr lang="ja-JP" altLang="en-US" sz="20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2,699,264</a:t>
            </a: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6.7</a:t>
            </a:r>
            <a:r>
              <a:rPr lang="ja-JP" altLang="en-US" sz="2400" dirty="0" smtClean="0">
                <a:latin typeface="Times" charset="0"/>
                <a:ea typeface="ＭＳ ゴシック" pitchFamily="49" charset="-128"/>
              </a:rPr>
              <a:t>％</a:t>
            </a: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70.7</a:t>
            </a:r>
            <a:r>
              <a:rPr lang="ja-JP" altLang="en-US" sz="2400" dirty="0" smtClean="0">
                <a:latin typeface="Times" charset="0"/>
                <a:ea typeface="ＭＳ ゴシック" pitchFamily="49" charset="-128"/>
              </a:rPr>
              <a:t>％</a:t>
            </a:r>
            <a:endParaRPr lang="en-US" altLang="ja-JP" sz="2400" dirty="0">
              <a:latin typeface="Times" charset="0"/>
              <a:ea typeface="ＭＳ ゴシック" pitchFamily="49" charset="-128"/>
            </a:endParaRPr>
          </a:p>
          <a:p>
            <a:pPr algn="ctr">
              <a:lnSpc>
                <a:spcPts val="3000"/>
              </a:lnSpc>
            </a:pP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54,713</a:t>
            </a:r>
            <a:endParaRPr lang="en-US" altLang="ja-JP" sz="2400" dirty="0">
              <a:latin typeface="Times" charset="0"/>
              <a:ea typeface="ＭＳ ゴシック" pitchFamily="49" charset="-128"/>
            </a:endParaRPr>
          </a:p>
          <a:p>
            <a:pPr algn="ctr">
              <a:lnSpc>
                <a:spcPts val="3000"/>
              </a:lnSpc>
            </a:pPr>
            <a:r>
              <a:rPr lang="en-US" altLang="ja-JP" sz="2400" dirty="0">
                <a:latin typeface="Times" charset="0"/>
                <a:ea typeface="ＭＳ ゴシック" pitchFamily="49" charset="-128"/>
              </a:rPr>
              <a:t>5.5</a:t>
            </a:r>
            <a:r>
              <a:rPr lang="ja-JP" altLang="en-US" sz="2400" dirty="0">
                <a:latin typeface="Times" charset="0"/>
                <a:ea typeface="ＭＳ ゴシック" pitchFamily="49" charset="-128"/>
              </a:rPr>
              <a:t>％</a:t>
            </a: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92.4</a:t>
            </a:r>
            <a:r>
              <a:rPr lang="ja-JP" altLang="en-US" sz="2400" dirty="0" smtClean="0">
                <a:latin typeface="Times" charset="0"/>
                <a:ea typeface="ＭＳ ゴシック" pitchFamily="49" charset="-128"/>
              </a:rPr>
              <a:t>％</a:t>
            </a:r>
            <a:endParaRPr lang="en-US" altLang="ja-JP" sz="2400" dirty="0">
              <a:latin typeface="Times" charset="0"/>
              <a:ea typeface="ＭＳ ゴシック" pitchFamily="49" charset="-128"/>
            </a:endParaRPr>
          </a:p>
        </p:txBody>
      </p:sp>
      <p:sp>
        <p:nvSpPr>
          <p:cNvPr id="63493" name="Rectangle 5"/>
          <p:cNvSpPr>
            <a:spLocks noChangeArrowheads="1"/>
          </p:cNvSpPr>
          <p:nvPr/>
        </p:nvSpPr>
        <p:spPr bwMode="auto">
          <a:xfrm>
            <a:off x="5396845" y="2317005"/>
            <a:ext cx="1415772" cy="3554819"/>
          </a:xfrm>
          <a:prstGeom prst="rect">
            <a:avLst/>
          </a:prstGeom>
          <a:noFill/>
          <a:ln w="9525">
            <a:noFill/>
            <a:miter lim="800000"/>
            <a:headEnd/>
            <a:tailEnd/>
          </a:ln>
        </p:spPr>
        <p:txBody>
          <a:bodyPr wrap="none">
            <a:spAutoFit/>
          </a:bodyPr>
          <a:lstStyle/>
          <a:p>
            <a:pPr algn="ctr">
              <a:lnSpc>
                <a:spcPts val="3000"/>
              </a:lnSpc>
            </a:pPr>
            <a:r>
              <a:rPr lang="ja-JP" altLang="en-US" sz="2000" dirty="0">
                <a:solidFill>
                  <a:srgbClr val="0033CC"/>
                </a:solidFill>
                <a:latin typeface="Times" charset="0"/>
                <a:ea typeface="ＭＳ ゴシック" pitchFamily="49" charset="-128"/>
              </a:rPr>
              <a:t>職域</a:t>
            </a:r>
          </a:p>
          <a:p>
            <a:pPr algn="ctr">
              <a:lnSpc>
                <a:spcPts val="3000"/>
              </a:lnSpc>
            </a:pPr>
            <a:endParaRPr lang="ja-JP" altLang="en-US" sz="20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2,715,223</a:t>
            </a: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5.0</a:t>
            </a:r>
            <a:r>
              <a:rPr lang="ja-JP" altLang="en-US" sz="2400" dirty="0" smtClean="0">
                <a:latin typeface="Times" charset="0"/>
                <a:ea typeface="ＭＳ ゴシック" pitchFamily="49" charset="-128"/>
              </a:rPr>
              <a:t>％</a:t>
            </a:r>
            <a:endParaRPr lang="en-US" altLang="ja-JP" sz="2400" dirty="0">
              <a:latin typeface="Times" charset="0"/>
              <a:ea typeface="ＭＳ ゴシック" pitchFamily="49" charset="-128"/>
            </a:endParaRPr>
          </a:p>
          <a:p>
            <a:pPr algn="ctr">
              <a:lnSpc>
                <a:spcPts val="3000"/>
              </a:lnSpc>
            </a:pPr>
            <a:r>
              <a:rPr lang="en-US" altLang="ja-JP" sz="2400" dirty="0" smtClean="0">
                <a:solidFill>
                  <a:srgbClr val="FF0000"/>
                </a:solidFill>
                <a:latin typeface="Times" charset="0"/>
                <a:ea typeface="ＭＳ ゴシック" pitchFamily="49" charset="-128"/>
              </a:rPr>
              <a:t>29.8</a:t>
            </a:r>
            <a:r>
              <a:rPr lang="ja-JP" altLang="en-US" sz="2400" dirty="0" smtClean="0">
                <a:solidFill>
                  <a:srgbClr val="FF0000"/>
                </a:solidFill>
                <a:latin typeface="Times" charset="0"/>
                <a:ea typeface="ＭＳ ゴシック" pitchFamily="49" charset="-128"/>
              </a:rPr>
              <a:t>％</a:t>
            </a:r>
            <a:endParaRPr lang="en-US" altLang="ja-JP" sz="2400" dirty="0">
              <a:solidFill>
                <a:srgbClr val="FF0000"/>
              </a:solidFill>
              <a:latin typeface="Times" charset="0"/>
              <a:ea typeface="ＭＳ ゴシック" pitchFamily="49" charset="-128"/>
            </a:endParaRPr>
          </a:p>
          <a:p>
            <a:pPr algn="ctr">
              <a:lnSpc>
                <a:spcPts val="3000"/>
              </a:lnSpc>
            </a:pP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6,023</a:t>
            </a: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5.7</a:t>
            </a:r>
            <a:r>
              <a:rPr lang="ja-JP" altLang="en-US" sz="2400" dirty="0" smtClean="0">
                <a:latin typeface="Times" charset="0"/>
                <a:ea typeface="ＭＳ ゴシック" pitchFamily="49" charset="-128"/>
              </a:rPr>
              <a:t>％</a:t>
            </a:r>
            <a:endParaRPr lang="en-US" altLang="ja-JP" sz="2400" dirty="0">
              <a:latin typeface="Times" charset="0"/>
              <a:ea typeface="ＭＳ ゴシック" pitchFamily="49" charset="-128"/>
            </a:endParaRPr>
          </a:p>
          <a:p>
            <a:pPr algn="ctr">
              <a:lnSpc>
                <a:spcPts val="3000"/>
              </a:lnSpc>
            </a:pPr>
            <a:r>
              <a:rPr lang="en-US" altLang="ja-JP" sz="2400" dirty="0" smtClean="0">
                <a:solidFill>
                  <a:schemeClr val="accent3">
                    <a:lumMod val="75000"/>
                  </a:schemeClr>
                </a:solidFill>
                <a:latin typeface="Times" charset="0"/>
                <a:ea typeface="ＭＳ ゴシック" pitchFamily="49" charset="-128"/>
              </a:rPr>
              <a:t>98.3</a:t>
            </a:r>
            <a:r>
              <a:rPr lang="ja-JP" altLang="en-US" sz="2400" dirty="0" smtClean="0">
                <a:solidFill>
                  <a:schemeClr val="accent3">
                    <a:lumMod val="75000"/>
                  </a:schemeClr>
                </a:solidFill>
                <a:latin typeface="Times" charset="0"/>
                <a:ea typeface="ＭＳ ゴシック" pitchFamily="49" charset="-128"/>
              </a:rPr>
              <a:t>％</a:t>
            </a:r>
            <a:endParaRPr lang="en-US" altLang="ja-JP" sz="2400" dirty="0">
              <a:solidFill>
                <a:schemeClr val="accent3">
                  <a:lumMod val="75000"/>
                </a:schemeClr>
              </a:solidFill>
              <a:latin typeface="Times" charset="0"/>
              <a:ea typeface="ＭＳ ゴシック" pitchFamily="49" charset="-128"/>
            </a:endParaRPr>
          </a:p>
        </p:txBody>
      </p:sp>
      <p:sp>
        <p:nvSpPr>
          <p:cNvPr id="63494" name="Line 8"/>
          <p:cNvSpPr>
            <a:spLocks noChangeShapeType="1"/>
          </p:cNvSpPr>
          <p:nvPr/>
        </p:nvSpPr>
        <p:spPr bwMode="auto">
          <a:xfrm>
            <a:off x="289496" y="2893268"/>
            <a:ext cx="8530976" cy="0"/>
          </a:xfrm>
          <a:prstGeom prst="line">
            <a:avLst/>
          </a:prstGeom>
          <a:noFill/>
          <a:ln w="9525">
            <a:solidFill>
              <a:schemeClr val="tx2"/>
            </a:solidFill>
            <a:round/>
            <a:headEnd/>
            <a:tailEnd/>
          </a:ln>
        </p:spPr>
        <p:txBody>
          <a:bodyPr wrap="none" anchor="ctr"/>
          <a:lstStyle/>
          <a:p>
            <a:endParaRPr lang="ja-JP" altLang="en-US" sz="2000">
              <a:latin typeface="Times" charset="0"/>
              <a:ea typeface="ＭＳ ゴシック" pitchFamily="49" charset="-128"/>
            </a:endParaRPr>
          </a:p>
        </p:txBody>
      </p:sp>
      <p:sp>
        <p:nvSpPr>
          <p:cNvPr id="63495" name="Rectangle 11"/>
          <p:cNvSpPr>
            <a:spLocks noChangeArrowheads="1"/>
          </p:cNvSpPr>
          <p:nvPr/>
        </p:nvSpPr>
        <p:spPr bwMode="auto">
          <a:xfrm>
            <a:off x="289495" y="3387382"/>
            <a:ext cx="1474217" cy="348813"/>
          </a:xfrm>
          <a:prstGeom prst="rect">
            <a:avLst/>
          </a:prstGeom>
          <a:noFill/>
          <a:ln w="9525">
            <a:noFill/>
            <a:miter lim="800000"/>
            <a:headEnd/>
            <a:tailEnd/>
          </a:ln>
        </p:spPr>
        <p:txBody>
          <a:bodyPr wrap="square">
            <a:spAutoFit/>
          </a:bodyPr>
          <a:lstStyle/>
          <a:p>
            <a:pPr>
              <a:lnSpc>
                <a:spcPts val="2000"/>
              </a:lnSpc>
            </a:pPr>
            <a:r>
              <a:rPr lang="ja-JP" altLang="en-US" sz="2000" dirty="0">
                <a:latin typeface="Times" charset="0"/>
                <a:ea typeface="ＭＳ ゴシック" pitchFamily="49" charset="-128"/>
              </a:rPr>
              <a:t>全国集計</a:t>
            </a:r>
          </a:p>
        </p:txBody>
      </p:sp>
      <p:sp>
        <p:nvSpPr>
          <p:cNvPr id="63496" name="Line 14"/>
          <p:cNvSpPr>
            <a:spLocks noChangeShapeType="1"/>
          </p:cNvSpPr>
          <p:nvPr/>
        </p:nvSpPr>
        <p:spPr bwMode="auto">
          <a:xfrm>
            <a:off x="201613" y="2205880"/>
            <a:ext cx="8713787" cy="0"/>
          </a:xfrm>
          <a:prstGeom prst="line">
            <a:avLst/>
          </a:prstGeom>
          <a:noFill/>
          <a:ln w="28575">
            <a:solidFill>
              <a:schemeClr val="tx2"/>
            </a:solidFill>
            <a:round/>
            <a:headEnd/>
            <a:tailEnd/>
          </a:ln>
        </p:spPr>
        <p:txBody>
          <a:bodyPr wrap="none" anchor="ctr"/>
          <a:lstStyle/>
          <a:p>
            <a:endParaRPr lang="ja-JP" altLang="en-US" sz="2000">
              <a:latin typeface="Times" charset="0"/>
              <a:ea typeface="ＭＳ ゴシック" pitchFamily="49" charset="-128"/>
            </a:endParaRPr>
          </a:p>
        </p:txBody>
      </p:sp>
      <p:sp>
        <p:nvSpPr>
          <p:cNvPr id="63497" name="Line 15"/>
          <p:cNvSpPr>
            <a:spLocks noChangeShapeType="1"/>
          </p:cNvSpPr>
          <p:nvPr/>
        </p:nvSpPr>
        <p:spPr bwMode="auto">
          <a:xfrm>
            <a:off x="203200" y="6021288"/>
            <a:ext cx="8713788" cy="0"/>
          </a:xfrm>
          <a:prstGeom prst="line">
            <a:avLst/>
          </a:prstGeom>
          <a:noFill/>
          <a:ln w="28575">
            <a:solidFill>
              <a:schemeClr val="tx2"/>
            </a:solidFill>
            <a:round/>
            <a:headEnd/>
            <a:tailEnd/>
          </a:ln>
        </p:spPr>
        <p:txBody>
          <a:bodyPr wrap="none" anchor="ctr"/>
          <a:lstStyle/>
          <a:p>
            <a:endParaRPr lang="ja-JP" altLang="en-US" sz="2000">
              <a:latin typeface="Times" charset="0"/>
              <a:ea typeface="ＭＳ ゴシック" pitchFamily="49" charset="-128"/>
            </a:endParaRPr>
          </a:p>
        </p:txBody>
      </p:sp>
      <p:sp>
        <p:nvSpPr>
          <p:cNvPr id="63498" name="Rectangle 4"/>
          <p:cNvSpPr>
            <a:spLocks noChangeArrowheads="1"/>
          </p:cNvSpPr>
          <p:nvPr/>
        </p:nvSpPr>
        <p:spPr bwMode="auto">
          <a:xfrm>
            <a:off x="6835775" y="2317005"/>
            <a:ext cx="2057400" cy="3554819"/>
          </a:xfrm>
          <a:prstGeom prst="rect">
            <a:avLst/>
          </a:prstGeom>
          <a:noFill/>
          <a:ln w="9525">
            <a:noFill/>
            <a:miter lim="800000"/>
            <a:headEnd/>
            <a:tailEnd/>
          </a:ln>
        </p:spPr>
        <p:txBody>
          <a:bodyPr>
            <a:spAutoFit/>
          </a:bodyPr>
          <a:lstStyle/>
          <a:p>
            <a:pPr algn="ctr">
              <a:lnSpc>
                <a:spcPts val="3000"/>
              </a:lnSpc>
            </a:pPr>
            <a:r>
              <a:rPr lang="ja-JP" altLang="en-US" sz="2000" dirty="0">
                <a:solidFill>
                  <a:srgbClr val="0033CC"/>
                </a:solidFill>
                <a:latin typeface="Times" charset="0"/>
                <a:ea typeface="ＭＳ ゴシック" pitchFamily="49" charset="-128"/>
              </a:rPr>
              <a:t>ドック</a:t>
            </a:r>
            <a:endParaRPr lang="en-US" altLang="ja-JP" sz="2000" dirty="0">
              <a:solidFill>
                <a:srgbClr val="0033CC"/>
              </a:solidFill>
              <a:latin typeface="Times" charset="0"/>
              <a:ea typeface="ＭＳ ゴシック" pitchFamily="49" charset="-128"/>
            </a:endParaRPr>
          </a:p>
          <a:p>
            <a:pPr algn="ctr">
              <a:lnSpc>
                <a:spcPts val="3000"/>
              </a:lnSpc>
            </a:pPr>
            <a:endParaRPr lang="ja-JP" altLang="en-US" sz="20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764,458</a:t>
            </a: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5.6</a:t>
            </a:r>
            <a:r>
              <a:rPr lang="ja-JP" altLang="en-US" sz="2400" dirty="0" smtClean="0">
                <a:latin typeface="Times" charset="0"/>
                <a:ea typeface="ＭＳ ゴシック" pitchFamily="49" charset="-128"/>
              </a:rPr>
              <a:t>％</a:t>
            </a:r>
            <a:endParaRPr lang="en-US" altLang="ja-JP" sz="2400" dirty="0">
              <a:latin typeface="Times" charset="0"/>
              <a:ea typeface="ＭＳ ゴシック" pitchFamily="49" charset="-128"/>
            </a:endParaRPr>
          </a:p>
          <a:p>
            <a:pPr algn="ctr">
              <a:lnSpc>
                <a:spcPts val="3000"/>
              </a:lnSpc>
            </a:pPr>
            <a:r>
              <a:rPr lang="en-US" altLang="ja-JP" sz="2400" dirty="0" smtClean="0">
                <a:solidFill>
                  <a:srgbClr val="FF0000"/>
                </a:solidFill>
                <a:latin typeface="Times" charset="0"/>
                <a:ea typeface="ＭＳ ゴシック" pitchFamily="49" charset="-128"/>
              </a:rPr>
              <a:t>44.4</a:t>
            </a:r>
            <a:r>
              <a:rPr lang="ja-JP" altLang="en-US" sz="2400" dirty="0" smtClean="0">
                <a:solidFill>
                  <a:srgbClr val="FF0000"/>
                </a:solidFill>
                <a:latin typeface="Times" charset="0"/>
                <a:ea typeface="ＭＳ ゴシック" pitchFamily="49" charset="-128"/>
              </a:rPr>
              <a:t>％</a:t>
            </a:r>
            <a:endParaRPr lang="en-US" altLang="ja-JP" sz="2400" dirty="0">
              <a:solidFill>
                <a:srgbClr val="FF0000"/>
              </a:solidFill>
              <a:latin typeface="Times" charset="0"/>
              <a:ea typeface="ＭＳ ゴシック" pitchFamily="49" charset="-128"/>
            </a:endParaRPr>
          </a:p>
          <a:p>
            <a:pPr algn="ctr">
              <a:lnSpc>
                <a:spcPts val="3000"/>
              </a:lnSpc>
            </a:pP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4,692</a:t>
            </a:r>
            <a:endParaRPr lang="en-US" altLang="ja-JP" sz="2400" dirty="0">
              <a:latin typeface="Times" charset="0"/>
              <a:ea typeface="ＭＳ ゴシック" pitchFamily="49" charset="-128"/>
            </a:endParaRPr>
          </a:p>
          <a:p>
            <a:pPr algn="ctr">
              <a:lnSpc>
                <a:spcPts val="3000"/>
              </a:lnSpc>
            </a:pPr>
            <a:r>
              <a:rPr lang="en-US" altLang="ja-JP" sz="2400" dirty="0" smtClean="0">
                <a:latin typeface="Times" charset="0"/>
                <a:ea typeface="ＭＳ ゴシック" pitchFamily="49" charset="-128"/>
              </a:rPr>
              <a:t>5.1</a:t>
            </a:r>
            <a:r>
              <a:rPr lang="ja-JP" altLang="en-US" sz="2400" dirty="0" smtClean="0">
                <a:latin typeface="Times" charset="0"/>
                <a:ea typeface="ＭＳ ゴシック" pitchFamily="49" charset="-128"/>
              </a:rPr>
              <a:t>％</a:t>
            </a:r>
            <a:endParaRPr lang="en-US" altLang="ja-JP" sz="2400" dirty="0">
              <a:latin typeface="Times" charset="0"/>
              <a:ea typeface="ＭＳ ゴシック" pitchFamily="49" charset="-128"/>
            </a:endParaRPr>
          </a:p>
          <a:p>
            <a:pPr algn="ctr">
              <a:lnSpc>
                <a:spcPts val="3000"/>
              </a:lnSpc>
            </a:pPr>
            <a:r>
              <a:rPr lang="en-US" altLang="ja-JP" sz="2400" dirty="0" smtClean="0">
                <a:solidFill>
                  <a:schemeClr val="accent3">
                    <a:lumMod val="75000"/>
                  </a:schemeClr>
                </a:solidFill>
                <a:latin typeface="Times" charset="0"/>
                <a:ea typeface="ＭＳ ゴシック" pitchFamily="49" charset="-128"/>
              </a:rPr>
              <a:t>84.4</a:t>
            </a:r>
            <a:r>
              <a:rPr lang="ja-JP" altLang="en-US" sz="2400" dirty="0" smtClean="0">
                <a:solidFill>
                  <a:schemeClr val="accent3">
                    <a:lumMod val="75000"/>
                  </a:schemeClr>
                </a:solidFill>
                <a:latin typeface="Times" charset="0"/>
                <a:ea typeface="ＭＳ ゴシック" pitchFamily="49" charset="-128"/>
              </a:rPr>
              <a:t>％</a:t>
            </a:r>
            <a:endParaRPr lang="en-US" altLang="ja-JP" sz="2400" dirty="0">
              <a:solidFill>
                <a:schemeClr val="accent3">
                  <a:lumMod val="75000"/>
                </a:schemeClr>
              </a:solidFill>
              <a:latin typeface="Times" charset="0"/>
              <a:ea typeface="ＭＳ ゴシック" pitchFamily="49" charset="-128"/>
            </a:endParaRPr>
          </a:p>
        </p:txBody>
      </p:sp>
      <p:sp>
        <p:nvSpPr>
          <p:cNvPr id="63499" name="Rectangle 11"/>
          <p:cNvSpPr>
            <a:spLocks noChangeArrowheads="1"/>
          </p:cNvSpPr>
          <p:nvPr/>
        </p:nvSpPr>
        <p:spPr bwMode="auto">
          <a:xfrm>
            <a:off x="289497" y="4869160"/>
            <a:ext cx="1474216" cy="605294"/>
          </a:xfrm>
          <a:prstGeom prst="rect">
            <a:avLst/>
          </a:prstGeom>
          <a:noFill/>
          <a:ln w="9525">
            <a:noFill/>
            <a:miter lim="800000"/>
            <a:headEnd/>
            <a:tailEnd/>
          </a:ln>
        </p:spPr>
        <p:txBody>
          <a:bodyPr wrap="square">
            <a:spAutoFit/>
          </a:bodyPr>
          <a:lstStyle/>
          <a:p>
            <a:pPr>
              <a:lnSpc>
                <a:spcPts val="2000"/>
              </a:lnSpc>
            </a:pPr>
            <a:r>
              <a:rPr lang="ja-JP" altLang="en-US" sz="2000" dirty="0" smtClean="0">
                <a:latin typeface="Times" charset="0"/>
                <a:ea typeface="ＭＳ ゴシック" pitchFamily="49" charset="-128"/>
              </a:rPr>
              <a:t>宮城県</a:t>
            </a:r>
            <a:endParaRPr lang="en-US" altLang="ja-JP" sz="2000" dirty="0" smtClean="0">
              <a:latin typeface="Times" charset="0"/>
              <a:ea typeface="ＭＳ ゴシック" pitchFamily="49" charset="-128"/>
            </a:endParaRPr>
          </a:p>
          <a:p>
            <a:pPr>
              <a:lnSpc>
                <a:spcPts val="2000"/>
              </a:lnSpc>
            </a:pPr>
            <a:r>
              <a:rPr lang="ja-JP" altLang="en-US" sz="2000" dirty="0" smtClean="0">
                <a:latin typeface="Times" charset="0"/>
                <a:ea typeface="ＭＳ ゴシック" pitchFamily="49" charset="-128"/>
              </a:rPr>
              <a:t>対がん協会</a:t>
            </a:r>
            <a:endParaRPr lang="ja-JP" altLang="en-US" sz="2000" dirty="0">
              <a:latin typeface="Times" charset="0"/>
              <a:ea typeface="ＭＳ ゴシック" pitchFamily="49" charset="-128"/>
            </a:endParaRPr>
          </a:p>
        </p:txBody>
      </p:sp>
      <p:sp>
        <p:nvSpPr>
          <p:cNvPr id="63500" name="Line 8"/>
          <p:cNvSpPr>
            <a:spLocks noChangeShapeType="1"/>
          </p:cNvSpPr>
          <p:nvPr/>
        </p:nvSpPr>
        <p:spPr bwMode="auto">
          <a:xfrm>
            <a:off x="323528" y="4472714"/>
            <a:ext cx="8558534" cy="0"/>
          </a:xfrm>
          <a:prstGeom prst="line">
            <a:avLst/>
          </a:prstGeom>
          <a:noFill/>
          <a:ln w="9525">
            <a:solidFill>
              <a:schemeClr val="tx2"/>
            </a:solidFill>
            <a:round/>
            <a:headEnd/>
            <a:tailEnd/>
          </a:ln>
        </p:spPr>
        <p:txBody>
          <a:bodyPr wrap="none" anchor="ctr"/>
          <a:lstStyle/>
          <a:p>
            <a:endParaRPr lang="ja-JP" altLang="en-US" sz="2000">
              <a:latin typeface="Times" charset="0"/>
              <a:ea typeface="ＭＳ ゴシック" pitchFamily="49" charset="-128"/>
            </a:endParaRPr>
          </a:p>
        </p:txBody>
      </p:sp>
      <p:sp>
        <p:nvSpPr>
          <p:cNvPr id="3" name="スライド番号プレースホルダー 2"/>
          <p:cNvSpPr>
            <a:spLocks noGrp="1"/>
          </p:cNvSpPr>
          <p:nvPr>
            <p:ph type="sldNum" sz="quarter" idx="12"/>
          </p:nvPr>
        </p:nvSpPr>
        <p:spPr/>
        <p:txBody>
          <a:bodyPr/>
          <a:lstStyle/>
          <a:p>
            <a:pPr>
              <a:defRPr/>
            </a:pPr>
            <a:fld id="{3C11E139-6703-4020-A30C-B221D66BAA42}" type="slidenum">
              <a:rPr lang="ja-JP" altLang="en-US" smtClean="0"/>
              <a:pPr>
                <a:defRPr/>
              </a:pPr>
              <a:t>11</a:t>
            </a:fld>
            <a:endParaRPr lang="ja-JP" altLang="en-US"/>
          </a:p>
        </p:txBody>
      </p:sp>
    </p:spTree>
    <p:extLst>
      <p:ext uri="{BB962C8B-B14F-4D97-AF65-F5344CB8AC3E}">
        <p14:creationId xmlns:p14="http://schemas.microsoft.com/office/powerpoint/2010/main" val="1879529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6"/>
          <p:cNvSpPr txBox="1">
            <a:spLocks noChangeArrowheads="1"/>
          </p:cNvSpPr>
          <p:nvPr/>
        </p:nvSpPr>
        <p:spPr bwMode="auto">
          <a:xfrm>
            <a:off x="4643438" y="6308725"/>
            <a:ext cx="43084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spcBef>
                <a:spcPct val="50000"/>
              </a:spcBef>
            </a:pPr>
            <a:r>
              <a:rPr lang="en-US" altLang="ja-JP" sz="1600" b="1">
                <a:solidFill>
                  <a:srgbClr val="000000"/>
                </a:solidFill>
                <a:latin typeface="ＭＳ Ｐゴシック" pitchFamily="50" charset="-128"/>
              </a:rPr>
              <a:t>H21</a:t>
            </a:r>
            <a:r>
              <a:rPr lang="ja-JP" altLang="en-US" sz="1600" b="1">
                <a:solidFill>
                  <a:srgbClr val="000000"/>
                </a:solidFill>
                <a:latin typeface="ＭＳ Ｐゴシック" pitchFamily="50" charset="-128"/>
              </a:rPr>
              <a:t>年度地域保健・健康増進事業報告より集計</a:t>
            </a:r>
          </a:p>
        </p:txBody>
      </p:sp>
      <p:pic>
        <p:nvPicPr>
          <p:cNvPr id="3379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106" y="2278939"/>
            <a:ext cx="7497763" cy="401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2F4D71"/>
                  </a:outerShdw>
                </a:effectLst>
              </a14:hiddenEffects>
            </a:ext>
          </a:extLst>
        </p:spPr>
      </p:pic>
      <p:sp>
        <p:nvSpPr>
          <p:cNvPr id="5" name="テキスト ボックス 5"/>
          <p:cNvSpPr txBox="1">
            <a:spLocks noChangeArrowheads="1"/>
          </p:cNvSpPr>
          <p:nvPr/>
        </p:nvSpPr>
        <p:spPr bwMode="auto">
          <a:xfrm>
            <a:off x="251520" y="115888"/>
            <a:ext cx="8424936" cy="584775"/>
          </a:xfrm>
          <a:prstGeom prst="rect">
            <a:avLst/>
          </a:prstGeom>
          <a:noFill/>
          <a:ln w="9525">
            <a:noFill/>
            <a:miter lim="800000"/>
            <a:headEnd/>
            <a:tailEnd/>
          </a:ln>
        </p:spPr>
        <p:txBody>
          <a:bodyPr wrap="square">
            <a:spAutoFit/>
          </a:bodyPr>
          <a:lstStyle/>
          <a:p>
            <a:r>
              <a:rPr lang="ja-JP" altLang="en-US" sz="3200" dirty="0" smtClean="0">
                <a:latin typeface="メイリオ" pitchFamily="50" charset="-128"/>
                <a:ea typeface="メイリオ" pitchFamily="50" charset="-128"/>
                <a:cs typeface="メイリオ" pitchFamily="50" charset="-128"/>
              </a:rPr>
              <a:t>健康増進事業による対策型がん検診の問題点</a:t>
            </a:r>
            <a:endParaRPr lang="ja-JP" altLang="en-US" sz="3200" dirty="0">
              <a:latin typeface="メイリオ" pitchFamily="50" charset="-128"/>
              <a:ea typeface="メイリオ" pitchFamily="50" charset="-128"/>
              <a:cs typeface="メイリオ" pitchFamily="50" charset="-128"/>
            </a:endParaRPr>
          </a:p>
        </p:txBody>
      </p:sp>
      <p:sp>
        <p:nvSpPr>
          <p:cNvPr id="6" name="テキスト ボックス 1"/>
          <p:cNvSpPr txBox="1">
            <a:spLocks noChangeArrowheads="1"/>
          </p:cNvSpPr>
          <p:nvPr/>
        </p:nvSpPr>
        <p:spPr bwMode="auto">
          <a:xfrm>
            <a:off x="245740" y="1124744"/>
            <a:ext cx="8574732" cy="954107"/>
          </a:xfrm>
          <a:prstGeom prst="rect">
            <a:avLst/>
          </a:prstGeom>
          <a:noFill/>
          <a:ln w="9525">
            <a:noFill/>
            <a:miter lim="800000"/>
            <a:headEnd/>
            <a:tailEnd/>
          </a:ln>
        </p:spPr>
        <p:txBody>
          <a:bodyPr wrap="square">
            <a:spAutoFit/>
          </a:bodyPr>
          <a:lstStyle/>
          <a:p>
            <a:pPr algn="ctr"/>
            <a:r>
              <a:rPr lang="ja-JP" altLang="en-US" sz="2800" b="1" dirty="0" smtClean="0">
                <a:solidFill>
                  <a:srgbClr val="C00000"/>
                </a:solidFill>
                <a:latin typeface="メイリオ" pitchFamily="50" charset="-128"/>
                <a:ea typeface="メイリオ" pitchFamily="50" charset="-128"/>
                <a:cs typeface="メイリオ" pitchFamily="50" charset="-128"/>
              </a:rPr>
              <a:t>いずれのがん種においても、集団検診に比べ</a:t>
            </a:r>
            <a:endParaRPr lang="en-US" altLang="ja-JP" sz="2800" b="1" dirty="0" smtClean="0">
              <a:solidFill>
                <a:srgbClr val="C00000"/>
              </a:solidFill>
              <a:latin typeface="メイリオ" pitchFamily="50" charset="-128"/>
              <a:ea typeface="メイリオ" pitchFamily="50" charset="-128"/>
              <a:cs typeface="メイリオ" pitchFamily="50" charset="-128"/>
            </a:endParaRPr>
          </a:p>
          <a:p>
            <a:pPr algn="ctr"/>
            <a:r>
              <a:rPr lang="ja-JP" altLang="en-US" sz="2800" b="1" dirty="0" smtClean="0">
                <a:solidFill>
                  <a:srgbClr val="C00000"/>
                </a:solidFill>
                <a:latin typeface="メイリオ" pitchFamily="50" charset="-128"/>
                <a:ea typeface="メイリオ" pitchFamily="50" charset="-128"/>
                <a:cs typeface="メイリオ" pitchFamily="50" charset="-128"/>
              </a:rPr>
              <a:t>個別検診における精検受診率が低迷</a:t>
            </a:r>
            <a:endParaRPr lang="ja-JP" altLang="en-US" sz="2800" b="1" dirty="0">
              <a:solidFill>
                <a:srgbClr val="C00000"/>
              </a:solidFill>
              <a:latin typeface="メイリオ" pitchFamily="50" charset="-128"/>
              <a:ea typeface="メイリオ" pitchFamily="50" charset="-128"/>
              <a:cs typeface="メイリオ" pitchFamily="50" charset="-128"/>
            </a:endParaRPr>
          </a:p>
        </p:txBody>
      </p:sp>
      <p:cxnSp>
        <p:nvCxnSpPr>
          <p:cNvPr id="7" name="直線矢印コネクタ 6"/>
          <p:cNvCxnSpPr/>
          <p:nvPr/>
        </p:nvCxnSpPr>
        <p:spPr>
          <a:xfrm>
            <a:off x="1907704" y="2483350"/>
            <a:ext cx="0" cy="609600"/>
          </a:xfrm>
          <a:prstGeom prst="straightConnector1">
            <a:avLst/>
          </a:prstGeom>
          <a:ln w="76200">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8" name="直線矢印コネクタ 7"/>
          <p:cNvCxnSpPr/>
          <p:nvPr/>
        </p:nvCxnSpPr>
        <p:spPr>
          <a:xfrm>
            <a:off x="3059832" y="2980184"/>
            <a:ext cx="0" cy="609600"/>
          </a:xfrm>
          <a:prstGeom prst="straightConnector1">
            <a:avLst/>
          </a:prstGeom>
          <a:ln w="76200">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9" name="直線矢印コネクタ 8"/>
          <p:cNvCxnSpPr/>
          <p:nvPr/>
        </p:nvCxnSpPr>
        <p:spPr>
          <a:xfrm>
            <a:off x="4180061" y="2564904"/>
            <a:ext cx="0" cy="609600"/>
          </a:xfrm>
          <a:prstGeom prst="straightConnector1">
            <a:avLst/>
          </a:prstGeom>
          <a:ln w="76200">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10" name="直線矢印コネクタ 9"/>
          <p:cNvCxnSpPr/>
          <p:nvPr/>
        </p:nvCxnSpPr>
        <p:spPr>
          <a:xfrm>
            <a:off x="5292080" y="2328052"/>
            <a:ext cx="0" cy="609600"/>
          </a:xfrm>
          <a:prstGeom prst="straightConnector1">
            <a:avLst/>
          </a:prstGeom>
          <a:ln w="76200">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11" name="直線矢印コネクタ 10"/>
          <p:cNvCxnSpPr/>
          <p:nvPr/>
        </p:nvCxnSpPr>
        <p:spPr>
          <a:xfrm>
            <a:off x="6444208" y="2754003"/>
            <a:ext cx="0" cy="609600"/>
          </a:xfrm>
          <a:prstGeom prst="straightConnector1">
            <a:avLst/>
          </a:prstGeom>
          <a:ln w="76200">
            <a:solidFill>
              <a:srgbClr val="FF0000"/>
            </a:solidFill>
            <a:tailEnd type="arrow"/>
          </a:ln>
        </p:spPr>
        <p:style>
          <a:lnRef idx="1">
            <a:schemeClr val="accent2"/>
          </a:lnRef>
          <a:fillRef idx="0">
            <a:schemeClr val="accent2"/>
          </a:fillRef>
          <a:effectRef idx="0">
            <a:schemeClr val="accent2"/>
          </a:effectRef>
          <a:fontRef idx="minor">
            <a:schemeClr val="tx1"/>
          </a:fontRef>
        </p:style>
      </p:cxnSp>
      <p:sp>
        <p:nvSpPr>
          <p:cNvPr id="3" name="スライド番号プレースホルダー 2"/>
          <p:cNvSpPr>
            <a:spLocks noGrp="1"/>
          </p:cNvSpPr>
          <p:nvPr>
            <p:ph type="sldNum" sz="quarter" idx="12"/>
          </p:nvPr>
        </p:nvSpPr>
        <p:spPr>
          <a:xfrm>
            <a:off x="6993669" y="6461919"/>
            <a:ext cx="2133600" cy="365125"/>
          </a:xfrm>
        </p:spPr>
        <p:txBody>
          <a:bodyPr/>
          <a:lstStyle/>
          <a:p>
            <a:fld id="{0C6AC55D-3DEE-4B16-8B91-20D261C91F25}" type="slidenum">
              <a:rPr lang="ja-JP" altLang="en-US" smtClean="0">
                <a:solidFill>
                  <a:prstClr val="black">
                    <a:tint val="75000"/>
                  </a:prstClr>
                </a:solidFill>
              </a:rPr>
              <a:pPr/>
              <a:t>12</a:t>
            </a:fld>
            <a:endParaRPr lang="ja-JP" altLang="en-US" dirty="0">
              <a:solidFill>
                <a:prstClr val="black">
                  <a:tint val="75000"/>
                </a:prstClr>
              </a:solidFill>
            </a:endParaRPr>
          </a:p>
        </p:txBody>
      </p:sp>
    </p:spTree>
    <p:extLst>
      <p:ext uri="{BB962C8B-B14F-4D97-AF65-F5344CB8AC3E}">
        <p14:creationId xmlns:p14="http://schemas.microsoft.com/office/powerpoint/2010/main" val="1839212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6"/>
          <p:cNvSpPr txBox="1">
            <a:spLocks noChangeArrowheads="1"/>
          </p:cNvSpPr>
          <p:nvPr/>
        </p:nvSpPr>
        <p:spPr bwMode="auto">
          <a:xfrm>
            <a:off x="5653608" y="6237288"/>
            <a:ext cx="32908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spcBef>
                <a:spcPct val="50000"/>
              </a:spcBef>
            </a:pPr>
            <a:r>
              <a:rPr lang="ja-JP" altLang="en-US" sz="1400" dirty="0">
                <a:solidFill>
                  <a:srgbClr val="000000"/>
                </a:solidFill>
                <a:latin typeface="ＭＳ Ｐゴシック" pitchFamily="50" charset="-128"/>
              </a:rPr>
              <a:t>地域保健・老人保健事業報告</a:t>
            </a:r>
            <a:r>
              <a:rPr lang="en-US" altLang="ja-JP" sz="1400" dirty="0">
                <a:solidFill>
                  <a:srgbClr val="000000"/>
                </a:solidFill>
                <a:latin typeface="ＭＳ Ｐゴシック" pitchFamily="50" charset="-128"/>
              </a:rPr>
              <a:t/>
            </a:r>
            <a:br>
              <a:rPr lang="en-US" altLang="ja-JP" sz="1400" dirty="0">
                <a:solidFill>
                  <a:srgbClr val="000000"/>
                </a:solidFill>
                <a:latin typeface="ＭＳ Ｐゴシック" pitchFamily="50" charset="-128"/>
              </a:rPr>
            </a:br>
            <a:r>
              <a:rPr lang="ja-JP" altLang="en-US" sz="1400" dirty="0">
                <a:solidFill>
                  <a:srgbClr val="000000"/>
                </a:solidFill>
                <a:latin typeface="ＭＳ Ｐゴシック" pitchFamily="50" charset="-128"/>
              </a:rPr>
              <a:t>地域保健・健康増進事業報告より集計</a:t>
            </a:r>
          </a:p>
        </p:txBody>
      </p:sp>
      <p:sp>
        <p:nvSpPr>
          <p:cNvPr id="31747" name="テキスト ボックス 1"/>
          <p:cNvSpPr txBox="1">
            <a:spLocks noChangeArrowheads="1"/>
          </p:cNvSpPr>
          <p:nvPr/>
        </p:nvSpPr>
        <p:spPr bwMode="auto">
          <a:xfrm>
            <a:off x="387350" y="366713"/>
            <a:ext cx="88709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r>
              <a:rPr lang="ja-JP" altLang="en-US" sz="3200" b="1" dirty="0" smtClean="0">
                <a:latin typeface="+mn-ea"/>
                <a:ea typeface="+mn-ea"/>
              </a:rPr>
              <a:t>健康増進事業による対策型がん検診の問題点</a:t>
            </a:r>
            <a:endParaRPr lang="en-US" altLang="ja-JP" sz="3200" b="1" dirty="0" smtClean="0">
              <a:latin typeface="+mn-ea"/>
              <a:ea typeface="+mn-ea"/>
            </a:endParaRPr>
          </a:p>
          <a:p>
            <a:pPr eaLnBrk="1" hangingPunct="1">
              <a:defRPr/>
            </a:pPr>
            <a:r>
              <a:rPr lang="en-US" altLang="ja-JP" sz="2400" b="1" dirty="0" smtClean="0">
                <a:solidFill>
                  <a:srgbClr val="595959"/>
                </a:solidFill>
              </a:rPr>
              <a:t>―</a:t>
            </a:r>
            <a:r>
              <a:rPr lang="ja-JP" altLang="en-US" sz="2400" b="1" dirty="0" smtClean="0">
                <a:solidFill>
                  <a:srgbClr val="595959"/>
                </a:solidFill>
              </a:rPr>
              <a:t>　</a:t>
            </a:r>
            <a:r>
              <a:rPr lang="ja-JP" altLang="en-US" sz="2800" b="1" dirty="0" smtClean="0">
                <a:solidFill>
                  <a:srgbClr val="0033CC"/>
                </a:solidFill>
              </a:rPr>
              <a:t>個別検診の精度管理</a:t>
            </a:r>
          </a:p>
        </p:txBody>
      </p:sp>
      <p:pic>
        <p:nvPicPr>
          <p:cNvPr id="3072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125" y="1528763"/>
            <a:ext cx="7754938" cy="442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2F4D71"/>
                  </a:outerShdw>
                </a:effectLst>
              </a14:hiddenEffects>
            </a:ext>
          </a:extLst>
        </p:spPr>
      </p:pic>
      <p:sp>
        <p:nvSpPr>
          <p:cNvPr id="30725" name="Text Box 13"/>
          <p:cNvSpPr txBox="1">
            <a:spLocks noChangeArrowheads="1"/>
          </p:cNvSpPr>
          <p:nvPr/>
        </p:nvSpPr>
        <p:spPr bwMode="auto">
          <a:xfrm>
            <a:off x="2473325" y="1773238"/>
            <a:ext cx="3743325"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276" tIns="32638" rIns="65276" bIns="32638">
            <a:spAutoFit/>
          </a:bodyPr>
          <a:lstStyle>
            <a:lvl1pPr defTabSz="2941638" eaLnBrk="0" hangingPunct="0">
              <a:defRPr kumimoji="1">
                <a:solidFill>
                  <a:schemeClr val="tx1"/>
                </a:solidFill>
                <a:latin typeface="Arial" pitchFamily="34" charset="0"/>
                <a:ea typeface="ＭＳ Ｐゴシック" pitchFamily="50" charset="-128"/>
              </a:defRPr>
            </a:lvl1pPr>
            <a:lvl2pPr marL="742950" indent="-285750" defTabSz="2941638" eaLnBrk="0" hangingPunct="0">
              <a:defRPr kumimoji="1">
                <a:solidFill>
                  <a:schemeClr val="tx1"/>
                </a:solidFill>
                <a:latin typeface="Arial" pitchFamily="34" charset="0"/>
                <a:ea typeface="ＭＳ Ｐゴシック" pitchFamily="50" charset="-128"/>
              </a:defRPr>
            </a:lvl2pPr>
            <a:lvl3pPr marL="1143000" indent="-228600" defTabSz="2941638" eaLnBrk="0" hangingPunct="0">
              <a:defRPr kumimoji="1">
                <a:solidFill>
                  <a:schemeClr val="tx1"/>
                </a:solidFill>
                <a:latin typeface="Arial" pitchFamily="34" charset="0"/>
                <a:ea typeface="ＭＳ Ｐゴシック" pitchFamily="50" charset="-128"/>
              </a:defRPr>
            </a:lvl3pPr>
            <a:lvl4pPr marL="1600200" indent="-228600" defTabSz="2941638" eaLnBrk="0" hangingPunct="0">
              <a:defRPr kumimoji="1">
                <a:solidFill>
                  <a:schemeClr val="tx1"/>
                </a:solidFill>
                <a:latin typeface="Arial" pitchFamily="34" charset="0"/>
                <a:ea typeface="ＭＳ Ｐゴシック" pitchFamily="50" charset="-128"/>
              </a:defRPr>
            </a:lvl4pPr>
            <a:lvl5pPr marL="2057400" indent="-228600" defTabSz="2941638" eaLnBrk="0" hangingPunct="0">
              <a:defRPr kumimoji="1">
                <a:solidFill>
                  <a:schemeClr val="tx1"/>
                </a:solidFill>
                <a:latin typeface="Arial" pitchFamily="34" charset="0"/>
                <a:ea typeface="ＭＳ Ｐゴシック" pitchFamily="50" charset="-128"/>
              </a:defRPr>
            </a:lvl5pPr>
            <a:lvl6pPr marL="25146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spcBef>
                <a:spcPts val="1200"/>
              </a:spcBef>
            </a:pPr>
            <a:r>
              <a:rPr lang="ja-JP" altLang="en-US" sz="2000">
                <a:solidFill>
                  <a:srgbClr val="000000"/>
                </a:solidFill>
                <a:latin typeface="ＭＳ Ｐゴシック" pitchFamily="50" charset="-128"/>
              </a:rPr>
              <a:t>個別検診受診者の割合</a:t>
            </a:r>
          </a:p>
        </p:txBody>
      </p:sp>
      <p:sp>
        <p:nvSpPr>
          <p:cNvPr id="30726" name="テキスト ボックス 1"/>
          <p:cNvSpPr txBox="1">
            <a:spLocks noChangeArrowheads="1"/>
          </p:cNvSpPr>
          <p:nvPr/>
        </p:nvSpPr>
        <p:spPr bwMode="auto">
          <a:xfrm>
            <a:off x="7150100" y="2960688"/>
            <a:ext cx="19939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t>近年個別検診の実施割合は増加傾向</a:t>
            </a:r>
          </a:p>
        </p:txBody>
      </p:sp>
      <p:sp>
        <p:nvSpPr>
          <p:cNvPr id="3" name="スライド番号プレースホルダー 2"/>
          <p:cNvSpPr>
            <a:spLocks noGrp="1"/>
          </p:cNvSpPr>
          <p:nvPr>
            <p:ph type="sldNum" sz="quarter" idx="12"/>
          </p:nvPr>
        </p:nvSpPr>
        <p:spPr>
          <a:xfrm>
            <a:off x="6995740" y="6492875"/>
            <a:ext cx="2133600" cy="365125"/>
          </a:xfrm>
        </p:spPr>
        <p:txBody>
          <a:bodyPr/>
          <a:lstStyle/>
          <a:p>
            <a:fld id="{0C6AC55D-3DEE-4B16-8B91-20D261C91F25}" type="slidenum">
              <a:rPr lang="ja-JP" altLang="en-US" smtClean="0">
                <a:solidFill>
                  <a:prstClr val="black">
                    <a:tint val="75000"/>
                  </a:prstClr>
                </a:solidFill>
              </a:rPr>
              <a:pPr/>
              <a:t>13</a:t>
            </a:fld>
            <a:endParaRPr lang="ja-JP" altLang="en-US" dirty="0">
              <a:solidFill>
                <a:prstClr val="black">
                  <a:tint val="75000"/>
                </a:prstClr>
              </a:solidFill>
            </a:endParaRPr>
          </a:p>
        </p:txBody>
      </p:sp>
    </p:spTree>
    <p:extLst>
      <p:ext uri="{BB962C8B-B14F-4D97-AF65-F5344CB8AC3E}">
        <p14:creationId xmlns:p14="http://schemas.microsoft.com/office/powerpoint/2010/main" val="2362022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a:grpSpLocks/>
          </p:cNvGrpSpPr>
          <p:nvPr/>
        </p:nvGrpSpPr>
        <p:grpSpPr bwMode="auto">
          <a:xfrm>
            <a:off x="833438" y="4149725"/>
            <a:ext cx="7021512" cy="2654300"/>
            <a:chOff x="834089" y="4149725"/>
            <a:chExt cx="7020342" cy="2654485"/>
          </a:xfrm>
        </p:grpSpPr>
        <p:grpSp>
          <p:nvGrpSpPr>
            <p:cNvPr id="36880" name="グループ化 6"/>
            <p:cNvGrpSpPr>
              <a:grpSpLocks/>
            </p:cNvGrpSpPr>
            <p:nvPr/>
          </p:nvGrpSpPr>
          <p:grpSpPr bwMode="auto">
            <a:xfrm>
              <a:off x="834089" y="4149725"/>
              <a:ext cx="7020342" cy="2654485"/>
              <a:chOff x="834089" y="4149725"/>
              <a:chExt cx="7020342" cy="2654485"/>
            </a:xfrm>
          </p:grpSpPr>
          <p:pic>
            <p:nvPicPr>
              <p:cNvPr id="32776" name="Picture 8"/>
              <p:cNvPicPr>
                <a:picLocks noChangeAspect="1" noChangeArrowheads="1"/>
              </p:cNvPicPr>
              <p:nvPr/>
            </p:nvPicPr>
            <p:blipFill>
              <a:blip r:embed="rId2"/>
              <a:srcRect/>
              <a:stretch>
                <a:fillRect/>
              </a:stretch>
            </p:blipFill>
            <p:spPr bwMode="auto">
              <a:xfrm>
                <a:off x="834089" y="4149725"/>
                <a:ext cx="6310313" cy="2574925"/>
              </a:xfrm>
              <a:prstGeom prst="rect">
                <a:avLst/>
              </a:prstGeom>
              <a:ln>
                <a:noFill/>
              </a:ln>
              <a:effectLst>
                <a:softEdge rad="31750"/>
              </a:effectLst>
            </p:spPr>
          </p:pic>
          <p:sp>
            <p:nvSpPr>
              <p:cNvPr id="36885" name="テキスト ボックス 13"/>
              <p:cNvSpPr txBox="1">
                <a:spLocks noChangeArrowheads="1"/>
              </p:cNvSpPr>
              <p:nvPr/>
            </p:nvSpPr>
            <p:spPr bwMode="auto">
              <a:xfrm>
                <a:off x="4348920" y="4838135"/>
                <a:ext cx="2506698" cy="523220"/>
              </a:xfrm>
              <a:prstGeom prst="rect">
                <a:avLst/>
              </a:prstGeom>
              <a:solidFill>
                <a:schemeClr val="bg1">
                  <a:alpha val="2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r" eaLnBrk="1" hangingPunct="1">
                  <a:buClr>
                    <a:srgbClr val="339933"/>
                  </a:buClr>
                  <a:buFont typeface="Wingdings" pitchFamily="2" charset="2"/>
                  <a:buNone/>
                </a:pPr>
                <a:r>
                  <a:rPr kumimoji="0" lang="en-US" altLang="ja-JP" sz="2800" b="1" dirty="0">
                    <a:solidFill>
                      <a:srgbClr val="FF0000"/>
                    </a:solidFill>
                    <a:latin typeface="ＭＳ Ｐゴシック" pitchFamily="50" charset="-128"/>
                  </a:rPr>
                  <a:t>22</a:t>
                </a:r>
                <a:r>
                  <a:rPr kumimoji="0" lang="en-US" altLang="ja-JP" sz="2000" b="1" dirty="0">
                    <a:solidFill>
                      <a:srgbClr val="FF0000"/>
                    </a:solidFill>
                    <a:latin typeface="ＭＳ Ｐゴシック" pitchFamily="50" charset="-128"/>
                  </a:rPr>
                  <a:t>%            </a:t>
                </a:r>
                <a:r>
                  <a:rPr kumimoji="0" lang="en-US" altLang="ja-JP" sz="2800" b="1" dirty="0">
                    <a:solidFill>
                      <a:srgbClr val="FF0000"/>
                    </a:solidFill>
                    <a:latin typeface="ＭＳ Ｐゴシック" pitchFamily="50" charset="-128"/>
                  </a:rPr>
                  <a:t>24</a:t>
                </a:r>
                <a:r>
                  <a:rPr kumimoji="0" lang="en-US" altLang="ja-JP" sz="2000" b="1" dirty="0">
                    <a:solidFill>
                      <a:srgbClr val="FF0000"/>
                    </a:solidFill>
                    <a:latin typeface="ＭＳ Ｐゴシック" pitchFamily="50" charset="-128"/>
                  </a:rPr>
                  <a:t>%</a:t>
                </a:r>
                <a:endParaRPr kumimoji="0" lang="ja-JP" altLang="en-US" sz="2000" b="1" dirty="0">
                  <a:solidFill>
                    <a:srgbClr val="FF0000"/>
                  </a:solidFill>
                  <a:latin typeface="ＭＳ Ｐゴシック" pitchFamily="50" charset="-128"/>
                </a:endParaRPr>
              </a:p>
            </p:txBody>
          </p:sp>
          <p:sp>
            <p:nvSpPr>
              <p:cNvPr id="36886" name="テキスト ボックス 20"/>
              <p:cNvSpPr txBox="1">
                <a:spLocks noChangeArrowheads="1"/>
              </p:cNvSpPr>
              <p:nvPr/>
            </p:nvSpPr>
            <p:spPr bwMode="auto">
              <a:xfrm>
                <a:off x="1403648" y="6317444"/>
                <a:ext cx="1417385"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buClr>
                    <a:srgbClr val="339933"/>
                  </a:buClr>
                  <a:buFont typeface="Wingdings" pitchFamily="2" charset="2"/>
                  <a:buNone/>
                </a:pPr>
                <a:r>
                  <a:rPr kumimoji="0" lang="ja-JP" altLang="en-US" sz="1200">
                    <a:latin typeface="HGSｺﾞｼｯｸM" pitchFamily="50" charset="-128"/>
                    <a:ea typeface="HGSｺﾞｼｯｸM" pitchFamily="50" charset="-128"/>
                  </a:rPr>
                  <a:t>統一した精検結果報告様式の作成</a:t>
                </a:r>
              </a:p>
            </p:txBody>
          </p:sp>
          <p:sp>
            <p:nvSpPr>
              <p:cNvPr id="36887" name="テキスト ボックス 21"/>
              <p:cNvSpPr txBox="1">
                <a:spLocks noChangeArrowheads="1"/>
              </p:cNvSpPr>
              <p:nvPr/>
            </p:nvSpPr>
            <p:spPr bwMode="auto">
              <a:xfrm>
                <a:off x="2791747" y="6324615"/>
                <a:ext cx="1288405"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buClr>
                    <a:srgbClr val="339933"/>
                  </a:buClr>
                  <a:buFont typeface="Wingdings" pitchFamily="2" charset="2"/>
                  <a:buNone/>
                </a:pPr>
                <a:r>
                  <a:rPr kumimoji="0" lang="ja-JP" altLang="en-US" sz="1200">
                    <a:latin typeface="HGSｺﾞｼｯｸM" pitchFamily="50" charset="-128"/>
                    <a:ea typeface="HGSｺﾞｼｯｸM" pitchFamily="50" charset="-128"/>
                  </a:rPr>
                  <a:t>委託先検診機関への協力依頼</a:t>
                </a:r>
              </a:p>
            </p:txBody>
          </p:sp>
          <p:sp>
            <p:nvSpPr>
              <p:cNvPr id="36888" name="テキスト ボックス 22"/>
              <p:cNvSpPr txBox="1">
                <a:spLocks noChangeArrowheads="1"/>
              </p:cNvSpPr>
              <p:nvPr/>
            </p:nvSpPr>
            <p:spPr bwMode="auto">
              <a:xfrm>
                <a:off x="4040332" y="6333635"/>
                <a:ext cx="1726483"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buClr>
                    <a:srgbClr val="339933"/>
                  </a:buClr>
                  <a:buFont typeface="Wingdings" pitchFamily="2" charset="2"/>
                  <a:buNone/>
                </a:pPr>
                <a:r>
                  <a:rPr kumimoji="0" lang="ja-JP" altLang="en-US" sz="1200">
                    <a:latin typeface="HGSｺﾞｼｯｸM" pitchFamily="50" charset="-128"/>
                    <a:ea typeface="HGSｺﾞｼｯｸM" pitchFamily="50" charset="-128"/>
                  </a:rPr>
                  <a:t>医師会を介した</a:t>
                </a:r>
                <a:endParaRPr kumimoji="0" lang="en-US" altLang="ja-JP" sz="1200">
                  <a:latin typeface="HGSｺﾞｼｯｸM" pitchFamily="50" charset="-128"/>
                  <a:ea typeface="HGSｺﾞｼｯｸM" pitchFamily="50" charset="-128"/>
                </a:endParaRPr>
              </a:p>
              <a:p>
                <a:pPr eaLnBrk="1" hangingPunct="1">
                  <a:buClr>
                    <a:srgbClr val="339933"/>
                  </a:buClr>
                  <a:buFont typeface="Wingdings" pitchFamily="2" charset="2"/>
                  <a:buNone/>
                </a:pPr>
                <a:r>
                  <a:rPr kumimoji="0" lang="ja-JP" altLang="en-US" sz="1200">
                    <a:latin typeface="HGSｺﾞｼｯｸM" pitchFamily="50" charset="-128"/>
                    <a:ea typeface="HGSｺﾞｼｯｸM" pitchFamily="50" charset="-128"/>
                  </a:rPr>
                  <a:t>精検機関への協力依頼</a:t>
                </a:r>
              </a:p>
            </p:txBody>
          </p:sp>
          <p:sp>
            <p:nvSpPr>
              <p:cNvPr id="36889" name="テキスト ボックス 23"/>
              <p:cNvSpPr txBox="1">
                <a:spLocks noChangeArrowheads="1"/>
              </p:cNvSpPr>
              <p:nvPr/>
            </p:nvSpPr>
            <p:spPr bwMode="auto">
              <a:xfrm>
                <a:off x="5767155" y="6342545"/>
                <a:ext cx="2087276"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buClr>
                    <a:srgbClr val="339933"/>
                  </a:buClr>
                  <a:buFont typeface="Wingdings" pitchFamily="2" charset="2"/>
                  <a:buNone/>
                </a:pPr>
                <a:r>
                  <a:rPr kumimoji="0" lang="ja-JP" altLang="en-US" sz="1200">
                    <a:latin typeface="HGSｺﾞｼｯｸM" pitchFamily="50" charset="-128"/>
                    <a:ea typeface="HGSｺﾞｼｯｸM" pitchFamily="50" charset="-128"/>
                  </a:rPr>
                  <a:t>医師会と共に</a:t>
                </a:r>
                <a:endParaRPr kumimoji="0" lang="en-US" altLang="ja-JP" sz="1200">
                  <a:latin typeface="HGSｺﾞｼｯｸM" pitchFamily="50" charset="-128"/>
                  <a:ea typeface="HGSｺﾞｼｯｸM" pitchFamily="50" charset="-128"/>
                </a:endParaRPr>
              </a:p>
              <a:p>
                <a:pPr eaLnBrk="1" hangingPunct="1">
                  <a:buClr>
                    <a:srgbClr val="339933"/>
                  </a:buClr>
                  <a:buFont typeface="Wingdings" pitchFamily="2" charset="2"/>
                  <a:buNone/>
                </a:pPr>
                <a:r>
                  <a:rPr kumimoji="0" lang="ja-JP" altLang="en-US" sz="1200">
                    <a:latin typeface="HGSｺﾞｼｯｸM" pitchFamily="50" charset="-128"/>
                    <a:ea typeface="HGSｺﾞｼｯｸM" pitchFamily="50" charset="-128"/>
                  </a:rPr>
                  <a:t>精検結果回収ルートの調整</a:t>
                </a:r>
              </a:p>
            </p:txBody>
          </p:sp>
        </p:grpSp>
        <p:grpSp>
          <p:nvGrpSpPr>
            <p:cNvPr id="36881" name="グループ化 7"/>
            <p:cNvGrpSpPr>
              <a:grpSpLocks/>
            </p:cNvGrpSpPr>
            <p:nvPr/>
          </p:nvGrpSpPr>
          <p:grpSpPr bwMode="auto">
            <a:xfrm>
              <a:off x="4333773" y="4520710"/>
              <a:ext cx="2521844" cy="1792929"/>
              <a:chOff x="4333773" y="4520710"/>
              <a:chExt cx="2521844" cy="1792929"/>
            </a:xfrm>
          </p:grpSpPr>
          <p:sp>
            <p:nvSpPr>
              <p:cNvPr id="18" name="正方形/長方形 17"/>
              <p:cNvSpPr/>
              <p:nvPr/>
            </p:nvSpPr>
            <p:spPr>
              <a:xfrm>
                <a:off x="4497429" y="4891140"/>
                <a:ext cx="2161815" cy="142249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6883" name="テキスト ボックス 12"/>
              <p:cNvSpPr txBox="1">
                <a:spLocks noChangeArrowheads="1"/>
              </p:cNvSpPr>
              <p:nvPr/>
            </p:nvSpPr>
            <p:spPr bwMode="auto">
              <a:xfrm>
                <a:off x="4333773" y="4520710"/>
                <a:ext cx="2521844" cy="338554"/>
              </a:xfrm>
              <a:prstGeom prst="rect">
                <a:avLst/>
              </a:prstGeom>
              <a:solidFill>
                <a:schemeClr val="bg1">
                  <a:alpha val="2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r" eaLnBrk="1" hangingPunct="1">
                  <a:buClr>
                    <a:srgbClr val="339933"/>
                  </a:buClr>
                  <a:buFont typeface="Wingdings" pitchFamily="2" charset="2"/>
                  <a:buNone/>
                </a:pPr>
                <a:r>
                  <a:rPr kumimoji="0" lang="ja-JP" altLang="en-US" sz="1600" b="1" dirty="0">
                    <a:solidFill>
                      <a:srgbClr val="FF0000"/>
                    </a:solidFill>
                    <a:latin typeface="ＭＳ Ｐゴシック" pitchFamily="50" charset="-128"/>
                  </a:rPr>
                  <a:t>精検結果回収案件</a:t>
                </a:r>
                <a:r>
                  <a:rPr kumimoji="0" lang="en-US" altLang="ja-JP" sz="1600" b="1" dirty="0">
                    <a:solidFill>
                      <a:srgbClr val="FF0000"/>
                    </a:solidFill>
                    <a:latin typeface="ＭＳ Ｐゴシック" pitchFamily="50" charset="-128"/>
                  </a:rPr>
                  <a:t>(</a:t>
                </a:r>
                <a:r>
                  <a:rPr kumimoji="0" lang="ja-JP" altLang="en-US" sz="1600" b="1" dirty="0">
                    <a:solidFill>
                      <a:srgbClr val="FF0000"/>
                    </a:solidFill>
                    <a:latin typeface="ＭＳ Ｐゴシック" pitchFamily="50" charset="-128"/>
                  </a:rPr>
                  <a:t>２項目</a:t>
                </a:r>
                <a:r>
                  <a:rPr kumimoji="0" lang="en-US" altLang="ja-JP" sz="1600" b="1" dirty="0">
                    <a:solidFill>
                      <a:srgbClr val="FF0000"/>
                    </a:solidFill>
                    <a:latin typeface="ＭＳ Ｐゴシック" pitchFamily="50" charset="-128"/>
                  </a:rPr>
                  <a:t>)</a:t>
                </a:r>
                <a:endParaRPr kumimoji="0" lang="ja-JP" altLang="en-US" sz="1600" b="1" dirty="0">
                  <a:solidFill>
                    <a:srgbClr val="FF0000"/>
                  </a:solidFill>
                  <a:latin typeface="ＭＳ Ｐゴシック" pitchFamily="50" charset="-128"/>
                </a:endParaRPr>
              </a:p>
            </p:txBody>
          </p:sp>
        </p:grpSp>
      </p:grpSp>
      <p:grpSp>
        <p:nvGrpSpPr>
          <p:cNvPr id="36867" name="グループ化 4"/>
          <p:cNvGrpSpPr>
            <a:grpSpLocks/>
          </p:cNvGrpSpPr>
          <p:nvPr/>
        </p:nvGrpSpPr>
        <p:grpSpPr bwMode="auto">
          <a:xfrm>
            <a:off x="725488" y="1404938"/>
            <a:ext cx="3924300" cy="2387600"/>
            <a:chOff x="725392" y="1404938"/>
            <a:chExt cx="3925047" cy="2387227"/>
          </a:xfrm>
        </p:grpSpPr>
        <p:pic>
          <p:nvPicPr>
            <p:cNvPr id="32773" name="Picture 5"/>
            <p:cNvPicPr>
              <a:picLocks noChangeAspect="1" noChangeArrowheads="1"/>
            </p:cNvPicPr>
            <p:nvPr/>
          </p:nvPicPr>
          <p:blipFill>
            <a:blip r:embed="rId3"/>
            <a:srcRect/>
            <a:stretch>
              <a:fillRect/>
            </a:stretch>
          </p:blipFill>
          <p:spPr bwMode="auto">
            <a:xfrm>
              <a:off x="834089" y="1404938"/>
              <a:ext cx="3816350" cy="2320925"/>
            </a:xfrm>
            <a:prstGeom prst="rect">
              <a:avLst/>
            </a:prstGeom>
            <a:ln>
              <a:noFill/>
            </a:ln>
            <a:effectLst>
              <a:softEdge rad="31750"/>
            </a:effectLst>
          </p:spPr>
        </p:pic>
        <p:sp>
          <p:nvSpPr>
            <p:cNvPr id="36877" name="テキスト ボックス 3"/>
            <p:cNvSpPr txBox="1">
              <a:spLocks noChangeArrowheads="1"/>
            </p:cNvSpPr>
            <p:nvPr/>
          </p:nvSpPr>
          <p:spPr bwMode="auto">
            <a:xfrm>
              <a:off x="725392" y="3484388"/>
              <a:ext cx="1584176" cy="30777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r" eaLnBrk="1" hangingPunct="1">
                <a:buClr>
                  <a:srgbClr val="339933"/>
                </a:buClr>
                <a:buFont typeface="Wingdings" pitchFamily="2" charset="2"/>
                <a:buNone/>
              </a:pPr>
              <a:r>
                <a:rPr kumimoji="0" lang="ja-JP" altLang="en-US" sz="1400" dirty="0">
                  <a:latin typeface="HGSｺﾞｼｯｸM" pitchFamily="50" charset="-128"/>
                  <a:ea typeface="HGSｺﾞｼｯｸM" pitchFamily="50" charset="-128"/>
                </a:rPr>
                <a:t>定期的に実施</a:t>
              </a:r>
            </a:p>
          </p:txBody>
        </p:sp>
        <p:sp>
          <p:nvSpPr>
            <p:cNvPr id="36878" name="テキスト ボックス 16"/>
            <p:cNvSpPr txBox="1">
              <a:spLocks noChangeArrowheads="1"/>
            </p:cNvSpPr>
            <p:nvPr/>
          </p:nvSpPr>
          <p:spPr bwMode="auto">
            <a:xfrm>
              <a:off x="2114475" y="3475422"/>
              <a:ext cx="1701082" cy="30777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r" eaLnBrk="1" hangingPunct="1">
                <a:buClr>
                  <a:srgbClr val="339933"/>
                </a:buClr>
                <a:buFont typeface="Wingdings" pitchFamily="2" charset="2"/>
                <a:buNone/>
              </a:pPr>
              <a:r>
                <a:rPr kumimoji="0" lang="ja-JP" altLang="en-US" sz="1400">
                  <a:latin typeface="HGSｺﾞｼｯｸM" pitchFamily="50" charset="-128"/>
                  <a:ea typeface="HGSｺﾞｼｯｸM" pitchFamily="50" charset="-128"/>
                </a:rPr>
                <a:t>必要に応じて実施</a:t>
              </a:r>
            </a:p>
          </p:txBody>
        </p:sp>
        <p:sp>
          <p:nvSpPr>
            <p:cNvPr id="36879" name="テキスト ボックス 18"/>
            <p:cNvSpPr txBox="1">
              <a:spLocks noChangeArrowheads="1"/>
            </p:cNvSpPr>
            <p:nvPr/>
          </p:nvSpPr>
          <p:spPr bwMode="auto">
            <a:xfrm>
              <a:off x="3692660" y="3475421"/>
              <a:ext cx="820425" cy="30777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buClr>
                  <a:srgbClr val="339933"/>
                </a:buClr>
                <a:buFont typeface="Wingdings" pitchFamily="2" charset="2"/>
                <a:buNone/>
              </a:pPr>
              <a:r>
                <a:rPr kumimoji="0" lang="ja-JP" altLang="en-US" sz="1400">
                  <a:latin typeface="HGSｺﾞｼｯｸM" pitchFamily="50" charset="-128"/>
                  <a:ea typeface="HGSｺﾞｼｯｸM" pitchFamily="50" charset="-128"/>
                </a:rPr>
                <a:t>未実施</a:t>
              </a:r>
            </a:p>
          </p:txBody>
        </p:sp>
      </p:grpSp>
      <p:sp>
        <p:nvSpPr>
          <p:cNvPr id="36868" name="Text Box 2"/>
          <p:cNvSpPr txBox="1">
            <a:spLocks noChangeArrowheads="1"/>
          </p:cNvSpPr>
          <p:nvPr/>
        </p:nvSpPr>
        <p:spPr bwMode="auto">
          <a:xfrm>
            <a:off x="113445" y="0"/>
            <a:ext cx="907268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ctr" eaLnBrk="1" hangingPunct="1">
              <a:spcBef>
                <a:spcPct val="50000"/>
              </a:spcBef>
            </a:pPr>
            <a:r>
              <a:rPr lang="ja-JP" altLang="en-US" sz="3200" dirty="0">
                <a:solidFill>
                  <a:srgbClr val="000000"/>
                </a:solidFill>
                <a:latin typeface="Times New Roman" pitchFamily="18" charset="0"/>
              </a:rPr>
              <a:t>個別</a:t>
            </a:r>
            <a:r>
              <a:rPr lang="ja-JP" altLang="en-US" sz="3200" dirty="0" smtClean="0">
                <a:solidFill>
                  <a:srgbClr val="000000"/>
                </a:solidFill>
                <a:latin typeface="Times New Roman" pitchFamily="18" charset="0"/>
              </a:rPr>
              <a:t>検診の精度管理に関する市町村の取組状況</a:t>
            </a:r>
            <a:endParaRPr lang="ja-JP" altLang="en-US" sz="3200" dirty="0">
              <a:solidFill>
                <a:srgbClr val="000000"/>
              </a:solidFill>
              <a:latin typeface="Times New Roman" pitchFamily="18" charset="0"/>
            </a:endParaRPr>
          </a:p>
        </p:txBody>
      </p:sp>
      <p:sp>
        <p:nvSpPr>
          <p:cNvPr id="36869" name="正方形/長方形 4"/>
          <p:cNvSpPr>
            <a:spLocks noChangeArrowheads="1"/>
          </p:cNvSpPr>
          <p:nvPr/>
        </p:nvSpPr>
        <p:spPr bwMode="auto">
          <a:xfrm>
            <a:off x="4719638" y="1536700"/>
            <a:ext cx="4424362"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ja-JP" sz="1600" b="1" dirty="0">
                <a:solidFill>
                  <a:srgbClr val="000000"/>
                </a:solidFill>
              </a:rPr>
              <a:t>N</a:t>
            </a:r>
            <a:r>
              <a:rPr lang="ja-JP" altLang="en-US" sz="1600" b="1" dirty="0">
                <a:solidFill>
                  <a:srgbClr val="000000"/>
                </a:solidFill>
              </a:rPr>
              <a:t>＝</a:t>
            </a:r>
            <a:r>
              <a:rPr lang="en-US" altLang="ja-JP" sz="1600" b="1" dirty="0">
                <a:solidFill>
                  <a:srgbClr val="000000"/>
                </a:solidFill>
              </a:rPr>
              <a:t>939※</a:t>
            </a:r>
          </a:p>
          <a:p>
            <a:r>
              <a:rPr lang="en-US" altLang="ja-JP" sz="1600" b="1" dirty="0">
                <a:solidFill>
                  <a:srgbClr val="000000"/>
                </a:solidFill>
              </a:rPr>
              <a:t>※1</a:t>
            </a:r>
            <a:r>
              <a:rPr lang="ja-JP" altLang="en-US" sz="1600" b="1" dirty="0">
                <a:solidFill>
                  <a:srgbClr val="000000"/>
                </a:solidFill>
              </a:rPr>
              <a:t>種類でも個別検診を実施している市町村</a:t>
            </a:r>
          </a:p>
        </p:txBody>
      </p:sp>
      <p:sp>
        <p:nvSpPr>
          <p:cNvPr id="36870" name="Text Box 13"/>
          <p:cNvSpPr txBox="1">
            <a:spLocks noChangeArrowheads="1"/>
          </p:cNvSpPr>
          <p:nvPr/>
        </p:nvSpPr>
        <p:spPr bwMode="auto">
          <a:xfrm>
            <a:off x="135331" y="795338"/>
            <a:ext cx="9252520" cy="435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276" tIns="32638" rIns="65276" bIns="32638">
            <a:spAutoFit/>
          </a:bodyPr>
          <a:lstStyle>
            <a:lvl1pPr defTabSz="2941638" eaLnBrk="0" hangingPunct="0">
              <a:defRPr kumimoji="1">
                <a:solidFill>
                  <a:schemeClr val="tx1"/>
                </a:solidFill>
                <a:latin typeface="Arial" pitchFamily="34" charset="0"/>
                <a:ea typeface="ＭＳ Ｐゴシック" pitchFamily="50" charset="-128"/>
              </a:defRPr>
            </a:lvl1pPr>
            <a:lvl2pPr marL="742950" indent="-285750" defTabSz="2941638" eaLnBrk="0" hangingPunct="0">
              <a:defRPr kumimoji="1">
                <a:solidFill>
                  <a:schemeClr val="tx1"/>
                </a:solidFill>
                <a:latin typeface="Arial" pitchFamily="34" charset="0"/>
                <a:ea typeface="ＭＳ Ｐゴシック" pitchFamily="50" charset="-128"/>
              </a:defRPr>
            </a:lvl2pPr>
            <a:lvl3pPr marL="1143000" indent="-228600" defTabSz="2941638" eaLnBrk="0" hangingPunct="0">
              <a:defRPr kumimoji="1">
                <a:solidFill>
                  <a:schemeClr val="tx1"/>
                </a:solidFill>
                <a:latin typeface="Arial" pitchFamily="34" charset="0"/>
                <a:ea typeface="ＭＳ Ｐゴシック" pitchFamily="50" charset="-128"/>
              </a:defRPr>
            </a:lvl3pPr>
            <a:lvl4pPr marL="1600200" indent="-228600" defTabSz="2941638" eaLnBrk="0" hangingPunct="0">
              <a:defRPr kumimoji="1">
                <a:solidFill>
                  <a:schemeClr val="tx1"/>
                </a:solidFill>
                <a:latin typeface="Arial" pitchFamily="34" charset="0"/>
                <a:ea typeface="ＭＳ Ｐゴシック" pitchFamily="50" charset="-128"/>
              </a:defRPr>
            </a:lvl4pPr>
            <a:lvl5pPr marL="2057400" indent="-228600" defTabSz="2941638" eaLnBrk="0" hangingPunct="0">
              <a:defRPr kumimoji="1">
                <a:solidFill>
                  <a:schemeClr val="tx1"/>
                </a:solidFill>
                <a:latin typeface="Arial" pitchFamily="34" charset="0"/>
                <a:ea typeface="ＭＳ Ｐゴシック" pitchFamily="50" charset="-128"/>
              </a:defRPr>
            </a:lvl5pPr>
            <a:lvl6pPr marL="25146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spcBef>
                <a:spcPts val="1200"/>
              </a:spcBef>
              <a:buFont typeface="Wingdings" pitchFamily="2" charset="2"/>
              <a:buChar char="Ø"/>
            </a:pPr>
            <a:r>
              <a:rPr lang="ja-JP" altLang="en-US" sz="2400" b="1" u="sng" dirty="0">
                <a:solidFill>
                  <a:srgbClr val="1F497D"/>
                </a:solidFill>
              </a:rPr>
              <a:t>  </a:t>
            </a:r>
            <a:r>
              <a:rPr lang="ja-JP" altLang="en-US" sz="2000" b="1" u="sng" dirty="0" smtClean="0">
                <a:solidFill>
                  <a:srgbClr val="1F497D"/>
                </a:solidFill>
              </a:rPr>
              <a:t>医師会と協力して精度管理の検討を行っている市区町村の割合（</a:t>
            </a:r>
            <a:r>
              <a:rPr lang="ja-JP" altLang="en-US" sz="2000" b="1" u="sng" dirty="0">
                <a:solidFill>
                  <a:srgbClr val="1F497D"/>
                </a:solidFill>
              </a:rPr>
              <a:t>％）</a:t>
            </a:r>
            <a:endParaRPr lang="ja-JP" altLang="en-US" sz="2000" b="1" u="sng" dirty="0">
              <a:solidFill>
                <a:srgbClr val="1F497D"/>
              </a:solidFill>
              <a:latin typeface="ＭＳ Ｐゴシック" pitchFamily="50" charset="-128"/>
            </a:endParaRPr>
          </a:p>
        </p:txBody>
      </p:sp>
      <p:sp>
        <p:nvSpPr>
          <p:cNvPr id="32775" name="Text Box 13"/>
          <p:cNvSpPr txBox="1">
            <a:spLocks noChangeArrowheads="1"/>
          </p:cNvSpPr>
          <p:nvPr/>
        </p:nvSpPr>
        <p:spPr bwMode="auto">
          <a:xfrm>
            <a:off x="323850" y="3783013"/>
            <a:ext cx="8820150" cy="435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276" tIns="32638" rIns="65276" bIns="32638">
            <a:spAutoFit/>
          </a:bodyPr>
          <a:lstStyle>
            <a:lvl1pPr defTabSz="2941638" eaLnBrk="0" hangingPunct="0">
              <a:defRPr kumimoji="1">
                <a:solidFill>
                  <a:schemeClr val="tx1"/>
                </a:solidFill>
                <a:latin typeface="Arial" pitchFamily="34" charset="0"/>
                <a:ea typeface="ＭＳ Ｐゴシック" pitchFamily="50" charset="-128"/>
              </a:defRPr>
            </a:lvl1pPr>
            <a:lvl2pPr marL="742950" indent="-285750" defTabSz="2941638" eaLnBrk="0" hangingPunct="0">
              <a:defRPr kumimoji="1">
                <a:solidFill>
                  <a:schemeClr val="tx1"/>
                </a:solidFill>
                <a:latin typeface="Arial" pitchFamily="34" charset="0"/>
                <a:ea typeface="ＭＳ Ｐゴシック" pitchFamily="50" charset="-128"/>
              </a:defRPr>
            </a:lvl2pPr>
            <a:lvl3pPr marL="1143000" indent="-228600" defTabSz="2941638" eaLnBrk="0" hangingPunct="0">
              <a:defRPr kumimoji="1">
                <a:solidFill>
                  <a:schemeClr val="tx1"/>
                </a:solidFill>
                <a:latin typeface="Arial" pitchFamily="34" charset="0"/>
                <a:ea typeface="ＭＳ Ｐゴシック" pitchFamily="50" charset="-128"/>
              </a:defRPr>
            </a:lvl3pPr>
            <a:lvl4pPr marL="1600200" indent="-228600" defTabSz="2941638" eaLnBrk="0" hangingPunct="0">
              <a:defRPr kumimoji="1">
                <a:solidFill>
                  <a:schemeClr val="tx1"/>
                </a:solidFill>
                <a:latin typeface="Arial" pitchFamily="34" charset="0"/>
                <a:ea typeface="ＭＳ Ｐゴシック" pitchFamily="50" charset="-128"/>
              </a:defRPr>
            </a:lvl4pPr>
            <a:lvl5pPr marL="2057400" indent="-228600" defTabSz="2941638" eaLnBrk="0" hangingPunct="0">
              <a:defRPr kumimoji="1">
                <a:solidFill>
                  <a:schemeClr val="tx1"/>
                </a:solidFill>
                <a:latin typeface="Arial" pitchFamily="34" charset="0"/>
                <a:ea typeface="ＭＳ Ｐゴシック" pitchFamily="50" charset="-128"/>
              </a:defRPr>
            </a:lvl5pPr>
            <a:lvl6pPr marL="25146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defTabSz="2941638"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spcBef>
                <a:spcPts val="1200"/>
              </a:spcBef>
              <a:buFont typeface="Wingdings" pitchFamily="2" charset="2"/>
              <a:buChar char="Ø"/>
            </a:pPr>
            <a:r>
              <a:rPr lang="ja-JP" altLang="en-US" sz="2400" b="1" u="sng" dirty="0">
                <a:solidFill>
                  <a:srgbClr val="1F497D"/>
                </a:solidFill>
              </a:rPr>
              <a:t>  </a:t>
            </a:r>
            <a:r>
              <a:rPr lang="ja-JP" altLang="en-US" sz="2400" b="1" u="sng" dirty="0" smtClean="0">
                <a:solidFill>
                  <a:srgbClr val="1F497D"/>
                </a:solidFill>
              </a:rPr>
              <a:t>医師会と協力して精検結果を把握している市町村の割合（</a:t>
            </a:r>
            <a:r>
              <a:rPr lang="ja-JP" altLang="en-US" sz="2400" b="1" u="sng" dirty="0">
                <a:solidFill>
                  <a:srgbClr val="1F497D"/>
                </a:solidFill>
              </a:rPr>
              <a:t>％）</a:t>
            </a:r>
            <a:endParaRPr lang="ja-JP" altLang="en-US" sz="2400" b="1" u="sng" dirty="0">
              <a:solidFill>
                <a:srgbClr val="1F497D"/>
              </a:solidFill>
              <a:latin typeface="ＭＳ Ｐゴシック" pitchFamily="50" charset="-128"/>
            </a:endParaRPr>
          </a:p>
        </p:txBody>
      </p:sp>
      <p:sp>
        <p:nvSpPr>
          <p:cNvPr id="6" name="正方形/長方形 5"/>
          <p:cNvSpPr/>
          <p:nvPr/>
        </p:nvSpPr>
        <p:spPr>
          <a:xfrm>
            <a:off x="3856038" y="1808163"/>
            <a:ext cx="287337" cy="16430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36875" name="テキスト ボックス 1"/>
          <p:cNvSpPr txBox="1">
            <a:spLocks noChangeArrowheads="1"/>
          </p:cNvSpPr>
          <p:nvPr/>
        </p:nvSpPr>
        <p:spPr bwMode="auto">
          <a:xfrm>
            <a:off x="3025775" y="1373188"/>
            <a:ext cx="1579563" cy="523875"/>
          </a:xfrm>
          <a:prstGeom prst="rect">
            <a:avLst/>
          </a:prstGeom>
          <a:solidFill>
            <a:schemeClr val="bg1">
              <a:alpha val="2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nchorCtr="1">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r" eaLnBrk="1" hangingPunct="1">
              <a:buClr>
                <a:srgbClr val="339933"/>
              </a:buClr>
              <a:buFont typeface="Wingdings" pitchFamily="2" charset="2"/>
              <a:buNone/>
            </a:pPr>
            <a:r>
              <a:rPr kumimoji="0" lang="ja-JP" altLang="en-US" sz="2000" b="1" dirty="0">
                <a:solidFill>
                  <a:srgbClr val="FF0000"/>
                </a:solidFill>
                <a:latin typeface="ＭＳ Ｐゴシック" pitchFamily="50" charset="-128"/>
              </a:rPr>
              <a:t>未実施：</a:t>
            </a:r>
            <a:r>
              <a:rPr kumimoji="0" lang="en-US" altLang="ja-JP" sz="2800" b="1" dirty="0">
                <a:solidFill>
                  <a:srgbClr val="FF0000"/>
                </a:solidFill>
                <a:latin typeface="ＭＳ Ｐゴシック" pitchFamily="50" charset="-128"/>
              </a:rPr>
              <a:t>51</a:t>
            </a:r>
            <a:r>
              <a:rPr kumimoji="0" lang="en-US" altLang="ja-JP" sz="2000" b="1" dirty="0">
                <a:solidFill>
                  <a:srgbClr val="FF0000"/>
                </a:solidFill>
                <a:latin typeface="ＭＳ Ｐゴシック" pitchFamily="50" charset="-128"/>
              </a:rPr>
              <a:t>%</a:t>
            </a:r>
            <a:endParaRPr kumimoji="0" lang="ja-JP" altLang="en-US" sz="2000" b="1" dirty="0">
              <a:solidFill>
                <a:srgbClr val="FF0000"/>
              </a:solidFill>
              <a:latin typeface="ＭＳ Ｐゴシック" pitchFamily="50" charset="-128"/>
            </a:endParaRPr>
          </a:p>
        </p:txBody>
      </p:sp>
      <p:sp>
        <p:nvSpPr>
          <p:cNvPr id="26" name="正方形/長方形 10"/>
          <p:cNvSpPr>
            <a:spLocks noChangeArrowheads="1"/>
          </p:cNvSpPr>
          <p:nvPr/>
        </p:nvSpPr>
        <p:spPr bwMode="auto">
          <a:xfrm>
            <a:off x="4860125" y="2242416"/>
            <a:ext cx="3919539" cy="646331"/>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square">
            <a:spAutoFit/>
          </a:bodyPr>
          <a:lstStyle/>
          <a:p>
            <a:r>
              <a:rPr lang="ja-JP" altLang="en-US" b="1" dirty="0" smtClean="0">
                <a:solidFill>
                  <a:schemeClr val="bg1"/>
                </a:solidFill>
                <a:latin typeface="メイリオ" pitchFamily="50" charset="-128"/>
                <a:ea typeface="メイリオ" pitchFamily="50" charset="-128"/>
                <a:cs typeface="メイリオ" pitchFamily="50" charset="-128"/>
              </a:rPr>
              <a:t>半数</a:t>
            </a:r>
            <a:r>
              <a:rPr lang="ja-JP" altLang="en-US" b="1" dirty="0">
                <a:solidFill>
                  <a:schemeClr val="bg1"/>
                </a:solidFill>
                <a:latin typeface="メイリオ" pitchFamily="50" charset="-128"/>
                <a:ea typeface="メイリオ" pitchFamily="50" charset="-128"/>
                <a:cs typeface="メイリオ" pitchFamily="50" charset="-128"/>
              </a:rPr>
              <a:t>の</a:t>
            </a:r>
            <a:r>
              <a:rPr lang="ja-JP" altLang="en-US" b="1" dirty="0" smtClean="0">
                <a:solidFill>
                  <a:schemeClr val="bg1"/>
                </a:solidFill>
                <a:latin typeface="メイリオ" pitchFamily="50" charset="-128"/>
                <a:ea typeface="メイリオ" pitchFamily="50" charset="-128"/>
                <a:cs typeface="メイリオ" pitchFamily="50" charset="-128"/>
              </a:rPr>
              <a:t>市区町村が</a:t>
            </a:r>
            <a:endParaRPr lang="en-US" altLang="ja-JP" b="1" dirty="0" smtClean="0">
              <a:solidFill>
                <a:schemeClr val="bg1"/>
              </a:solidFill>
              <a:latin typeface="メイリオ" pitchFamily="50" charset="-128"/>
              <a:ea typeface="メイリオ" pitchFamily="50" charset="-128"/>
              <a:cs typeface="メイリオ" pitchFamily="50" charset="-128"/>
            </a:endParaRPr>
          </a:p>
          <a:p>
            <a:r>
              <a:rPr lang="ja-JP" altLang="en-US" b="1" dirty="0" smtClean="0">
                <a:solidFill>
                  <a:schemeClr val="bg1"/>
                </a:solidFill>
                <a:latin typeface="メイリオ" pitchFamily="50" charset="-128"/>
                <a:ea typeface="メイリオ" pitchFamily="50" charset="-128"/>
                <a:cs typeface="メイリオ" pitchFamily="50" charset="-128"/>
              </a:rPr>
              <a:t>医師会</a:t>
            </a:r>
            <a:r>
              <a:rPr lang="ja-JP" altLang="en-US" b="1" dirty="0">
                <a:solidFill>
                  <a:schemeClr val="bg1"/>
                </a:solidFill>
                <a:latin typeface="メイリオ" pitchFamily="50" charset="-128"/>
                <a:ea typeface="メイリオ" pitchFamily="50" charset="-128"/>
                <a:cs typeface="メイリオ" pitchFamily="50" charset="-128"/>
              </a:rPr>
              <a:t>と検討を行っていない</a:t>
            </a:r>
          </a:p>
        </p:txBody>
      </p:sp>
      <p:sp>
        <p:nvSpPr>
          <p:cNvPr id="27" name="正方形/長方形 14"/>
          <p:cNvSpPr>
            <a:spLocks noChangeArrowheads="1"/>
          </p:cNvSpPr>
          <p:nvPr/>
        </p:nvSpPr>
        <p:spPr bwMode="auto">
          <a:xfrm>
            <a:off x="6777040" y="5067766"/>
            <a:ext cx="2002624" cy="461665"/>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square">
            <a:spAutoFit/>
          </a:bodyPr>
          <a:lstStyle/>
          <a:p>
            <a:r>
              <a:rPr lang="ja-JP" altLang="en-US" sz="2400" b="1" dirty="0" smtClean="0">
                <a:solidFill>
                  <a:schemeClr val="bg1"/>
                </a:solidFill>
                <a:latin typeface="メイリオ" pitchFamily="50" charset="-128"/>
                <a:ea typeface="メイリオ" pitchFamily="50" charset="-128"/>
                <a:cs typeface="メイリオ" pitchFamily="50" charset="-128"/>
              </a:rPr>
              <a:t>約</a:t>
            </a:r>
            <a:r>
              <a:rPr lang="en-US" altLang="ja-JP" sz="2400" b="1" dirty="0">
                <a:solidFill>
                  <a:schemeClr val="bg1"/>
                </a:solidFill>
                <a:latin typeface="メイリオ" pitchFamily="50" charset="-128"/>
                <a:ea typeface="メイリオ" pitchFamily="50" charset="-128"/>
                <a:cs typeface="メイリオ" pitchFamily="50" charset="-128"/>
              </a:rPr>
              <a:t>2</a:t>
            </a:r>
            <a:r>
              <a:rPr lang="ja-JP" altLang="en-US" sz="2400" b="1" dirty="0" smtClean="0">
                <a:solidFill>
                  <a:schemeClr val="bg1"/>
                </a:solidFill>
                <a:latin typeface="メイリオ" pitchFamily="50" charset="-128"/>
                <a:ea typeface="メイリオ" pitchFamily="50" charset="-128"/>
                <a:cs typeface="メイリオ" pitchFamily="50" charset="-128"/>
              </a:rPr>
              <a:t>割で実施</a:t>
            </a:r>
            <a:endParaRPr lang="ja-JP" altLang="en-US" sz="2400" b="1" dirty="0">
              <a:solidFill>
                <a:schemeClr val="bg1"/>
              </a:solidFill>
              <a:latin typeface="メイリオ" pitchFamily="50" charset="-128"/>
              <a:ea typeface="メイリオ" pitchFamily="50" charset="-128"/>
              <a:cs typeface="メイリオ" pitchFamily="50" charset="-128"/>
            </a:endParaRPr>
          </a:p>
        </p:txBody>
      </p:sp>
      <p:sp>
        <p:nvSpPr>
          <p:cNvPr id="3" name="スライド番号プレースホルダー 2"/>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14</a:t>
            </a:fld>
            <a:endParaRPr lang="ja-JP" altLang="en-US">
              <a:solidFill>
                <a:prstClr val="black">
                  <a:tint val="75000"/>
                </a:prstClr>
              </a:solidFill>
            </a:endParaRPr>
          </a:p>
        </p:txBody>
      </p:sp>
    </p:spTree>
    <p:extLst>
      <p:ext uri="{BB962C8B-B14F-4D97-AF65-F5344CB8AC3E}">
        <p14:creationId xmlns:p14="http://schemas.microsoft.com/office/powerpoint/2010/main" val="33490683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2775"/>
                                        </p:tgtEl>
                                        <p:attrNameLst>
                                          <p:attrName>style.visibility</p:attrName>
                                        </p:attrNameLst>
                                      </p:cBhvr>
                                      <p:to>
                                        <p:strVal val="visible"/>
                                      </p:to>
                                    </p:set>
                                    <p:animEffect transition="in" filter="barn(inVertical)">
                                      <p:cBhvr>
                                        <p:cTn id="7" dur="500"/>
                                        <p:tgtEl>
                                          <p:spTgt spid="32775"/>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5" grpId="0"/>
      <p:bldP spid="2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グラフ 10"/>
          <p:cNvGraphicFramePr>
            <a:graphicFrameLocks/>
          </p:cNvGraphicFramePr>
          <p:nvPr>
            <p:extLst/>
          </p:nvPr>
        </p:nvGraphicFramePr>
        <p:xfrm>
          <a:off x="849313" y="1793875"/>
          <a:ext cx="7591425" cy="4638675"/>
        </p:xfrm>
        <a:graphic>
          <a:graphicData uri="http://schemas.openxmlformats.org/presentationml/2006/ole">
            <mc:AlternateContent xmlns:mc="http://schemas.openxmlformats.org/markup-compatibility/2006">
              <mc:Choice xmlns:v="urn:schemas-microsoft-com:vml" Requires="v">
                <p:oleObj spid="_x0000_s2056" name="ワークシート" r:id="rId4" imgW="7591546" imgH="4638600" progId="Excel.Sheet.8">
                  <p:embed/>
                </p:oleObj>
              </mc:Choice>
              <mc:Fallback>
                <p:oleObj name="ワークシート" r:id="rId4" imgW="7591546" imgH="4638600" progId="Excel.Sheet.8">
                  <p:embed/>
                  <p:pic>
                    <p:nvPicPr>
                      <p:cNvPr id="0" name=""/>
                      <p:cNvPicPr>
                        <a:picLocks noChangeArrowheads="1"/>
                      </p:cNvPicPr>
                      <p:nvPr/>
                    </p:nvPicPr>
                    <p:blipFill>
                      <a:blip r:embed="rId5"/>
                      <a:srcRect/>
                      <a:stretch>
                        <a:fillRect/>
                      </a:stretch>
                    </p:blipFill>
                    <p:spPr bwMode="auto">
                      <a:xfrm>
                        <a:off x="849313" y="1793875"/>
                        <a:ext cx="7591425" cy="4638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3" name="Rectangle 2"/>
          <p:cNvSpPr>
            <a:spLocks noGrp="1" noChangeArrowheads="1"/>
          </p:cNvSpPr>
          <p:nvPr>
            <p:ph type="title" idx="4294967295"/>
          </p:nvPr>
        </p:nvSpPr>
        <p:spPr>
          <a:xfrm>
            <a:off x="231775" y="201613"/>
            <a:ext cx="8785225" cy="636587"/>
          </a:xfrm>
        </p:spPr>
        <p:txBody>
          <a:bodyPr/>
          <a:lstStyle/>
          <a:p>
            <a:pPr>
              <a:lnSpc>
                <a:spcPts val="3500"/>
              </a:lnSpc>
            </a:pPr>
            <a:r>
              <a:rPr lang="ja-JP" altLang="en-US" sz="2800" dirty="0" smtClean="0"/>
              <a:t>職域検診には地域検診より大きな問題がある</a:t>
            </a:r>
          </a:p>
        </p:txBody>
      </p:sp>
      <p:sp>
        <p:nvSpPr>
          <p:cNvPr id="5124" name="Rectangle 4"/>
          <p:cNvSpPr>
            <a:spLocks noChangeArrowheads="1"/>
          </p:cNvSpPr>
          <p:nvPr/>
        </p:nvSpPr>
        <p:spPr bwMode="auto">
          <a:xfrm>
            <a:off x="323850" y="836613"/>
            <a:ext cx="8277225" cy="923330"/>
          </a:xfrm>
          <a:prstGeom prst="rect">
            <a:avLst/>
          </a:prstGeom>
          <a:noFill/>
          <a:ln w="9525">
            <a:noFill/>
            <a:miter lim="800000"/>
            <a:headEnd/>
            <a:tailEnd/>
          </a:ln>
        </p:spPr>
        <p:txBody>
          <a:bodyPr>
            <a:spAutoFit/>
          </a:bodyPr>
          <a:lstStyle/>
          <a:p>
            <a:r>
              <a:rPr lang="ja-JP" altLang="en-US" dirty="0">
                <a:latin typeface="ＭＳ ゴシック" pitchFamily="49" charset="-128"/>
              </a:rPr>
              <a:t>　しかしながら、地域と職域でその傾向は異なる。地域検診が精検受診率</a:t>
            </a:r>
            <a:r>
              <a:rPr lang="en-US" altLang="ja-JP" dirty="0">
                <a:latin typeface="ＭＳ ゴシック" pitchFamily="49" charset="-128"/>
              </a:rPr>
              <a:t>70</a:t>
            </a:r>
            <a:r>
              <a:rPr lang="ja-JP" altLang="en-US" dirty="0">
                <a:latin typeface="ＭＳ ゴシック" pitchFamily="49" charset="-128"/>
              </a:rPr>
              <a:t>％台で推移しているのに対して、職域では低下を続け平成</a:t>
            </a:r>
            <a:r>
              <a:rPr lang="en-US" altLang="ja-JP" dirty="0">
                <a:latin typeface="ＭＳ ゴシック" pitchFamily="49" charset="-128"/>
              </a:rPr>
              <a:t>22</a:t>
            </a:r>
            <a:r>
              <a:rPr lang="ja-JP" altLang="en-US" dirty="0">
                <a:latin typeface="ＭＳ ゴシック" pitchFamily="49" charset="-128"/>
              </a:rPr>
              <a:t>年度の精検受診率は</a:t>
            </a:r>
            <a:r>
              <a:rPr lang="en-US" altLang="ja-JP" dirty="0">
                <a:latin typeface="ＭＳ ゴシック" pitchFamily="49" charset="-128"/>
              </a:rPr>
              <a:t>29.8</a:t>
            </a:r>
            <a:r>
              <a:rPr lang="ja-JP" altLang="en-US" dirty="0">
                <a:latin typeface="ＭＳ ゴシック" pitchFamily="49" charset="-128"/>
              </a:rPr>
              <a:t>％と報告された。</a:t>
            </a:r>
          </a:p>
        </p:txBody>
      </p:sp>
      <p:sp>
        <p:nvSpPr>
          <p:cNvPr id="5125" name="Text Box 5"/>
          <p:cNvSpPr txBox="1">
            <a:spLocks noChangeArrowheads="1"/>
          </p:cNvSpPr>
          <p:nvPr/>
        </p:nvSpPr>
        <p:spPr bwMode="auto">
          <a:xfrm>
            <a:off x="381000" y="2819400"/>
            <a:ext cx="519113" cy="1489075"/>
          </a:xfrm>
          <a:prstGeom prst="rect">
            <a:avLst/>
          </a:prstGeom>
          <a:noFill/>
          <a:ln w="9525">
            <a:noFill/>
            <a:miter lim="800000"/>
            <a:headEnd/>
            <a:tailEnd/>
          </a:ln>
        </p:spPr>
        <p:txBody>
          <a:bodyPr vert="eaVert" wrap="none">
            <a:spAutoFit/>
          </a:bodyPr>
          <a:lstStyle/>
          <a:p>
            <a:r>
              <a:rPr lang="ja-JP" altLang="en-US" sz="2200"/>
              <a:t>精検受診率</a:t>
            </a:r>
          </a:p>
        </p:txBody>
      </p:sp>
      <p:sp>
        <p:nvSpPr>
          <p:cNvPr id="5129" name="Rectangle 10"/>
          <p:cNvSpPr>
            <a:spLocks noChangeArrowheads="1"/>
          </p:cNvSpPr>
          <p:nvPr/>
        </p:nvSpPr>
        <p:spPr bwMode="auto">
          <a:xfrm>
            <a:off x="320675" y="4279900"/>
            <a:ext cx="609600" cy="427038"/>
          </a:xfrm>
          <a:prstGeom prst="rect">
            <a:avLst/>
          </a:prstGeom>
          <a:noFill/>
          <a:ln w="9525">
            <a:noFill/>
            <a:miter lim="800000"/>
            <a:headEnd/>
            <a:tailEnd/>
          </a:ln>
        </p:spPr>
        <p:txBody>
          <a:bodyPr>
            <a:spAutoFit/>
          </a:bodyPr>
          <a:lstStyle/>
          <a:p>
            <a:r>
              <a:rPr lang="en-US" altLang="ja-JP" sz="2200">
                <a:latin typeface="ＭＳ ゴシック" pitchFamily="49" charset="-128"/>
              </a:rPr>
              <a:t>(%)</a:t>
            </a:r>
          </a:p>
        </p:txBody>
      </p:sp>
      <p:sp>
        <p:nvSpPr>
          <p:cNvPr id="5131" name="正方形/長方形 1"/>
          <p:cNvSpPr>
            <a:spLocks noChangeArrowheads="1"/>
          </p:cNvSpPr>
          <p:nvPr/>
        </p:nvSpPr>
        <p:spPr bwMode="auto">
          <a:xfrm>
            <a:off x="7600950" y="2132856"/>
            <a:ext cx="1261884" cy="830997"/>
          </a:xfrm>
          <a:prstGeom prst="rect">
            <a:avLst/>
          </a:prstGeom>
          <a:noFill/>
          <a:ln w="9525">
            <a:noFill/>
            <a:miter lim="800000"/>
            <a:headEnd/>
            <a:tailEnd/>
          </a:ln>
        </p:spPr>
        <p:txBody>
          <a:bodyPr wrap="none">
            <a:spAutoFit/>
          </a:bodyPr>
          <a:lstStyle/>
          <a:p>
            <a:r>
              <a:rPr lang="ja-JP" altLang="en-US" sz="2400" dirty="0" smtClean="0">
                <a:latin typeface="ＭＳ ゴシック" pitchFamily="49" charset="-128"/>
              </a:rPr>
              <a:t>地域</a:t>
            </a:r>
            <a:endParaRPr lang="en-US" altLang="ja-JP" sz="2400" dirty="0" smtClean="0">
              <a:latin typeface="ＭＳ ゴシック" pitchFamily="49" charset="-128"/>
            </a:endParaRPr>
          </a:p>
          <a:p>
            <a:r>
              <a:rPr lang="en-US" altLang="ja-JP" sz="2400" dirty="0" smtClean="0"/>
              <a:t>258</a:t>
            </a:r>
            <a:r>
              <a:rPr lang="ja-JP" altLang="en-US" sz="2400" dirty="0" smtClean="0"/>
              <a:t>万人</a:t>
            </a:r>
            <a:endParaRPr lang="ja-JP" altLang="en-US" sz="2400" dirty="0"/>
          </a:p>
        </p:txBody>
      </p:sp>
      <p:sp>
        <p:nvSpPr>
          <p:cNvPr id="5132" name="正方形/長方形 12"/>
          <p:cNvSpPr>
            <a:spLocks noChangeArrowheads="1"/>
          </p:cNvSpPr>
          <p:nvPr/>
        </p:nvSpPr>
        <p:spPr bwMode="auto">
          <a:xfrm>
            <a:off x="7600950" y="3213100"/>
            <a:ext cx="800100" cy="461963"/>
          </a:xfrm>
          <a:prstGeom prst="rect">
            <a:avLst/>
          </a:prstGeom>
          <a:noFill/>
          <a:ln w="9525">
            <a:noFill/>
            <a:miter lim="800000"/>
            <a:headEnd/>
            <a:tailEnd/>
          </a:ln>
        </p:spPr>
        <p:txBody>
          <a:bodyPr wrap="none">
            <a:spAutoFit/>
          </a:bodyPr>
          <a:lstStyle/>
          <a:p>
            <a:r>
              <a:rPr lang="ja-JP" altLang="en-US" sz="2400"/>
              <a:t>合計</a:t>
            </a:r>
          </a:p>
        </p:txBody>
      </p:sp>
      <p:sp>
        <p:nvSpPr>
          <p:cNvPr id="5133" name="正方形/長方形 13"/>
          <p:cNvSpPr>
            <a:spLocks noChangeArrowheads="1"/>
          </p:cNvSpPr>
          <p:nvPr/>
        </p:nvSpPr>
        <p:spPr bwMode="auto">
          <a:xfrm>
            <a:off x="7600950" y="4225925"/>
            <a:ext cx="1261884" cy="830997"/>
          </a:xfrm>
          <a:prstGeom prst="rect">
            <a:avLst/>
          </a:prstGeom>
          <a:noFill/>
          <a:ln w="9525">
            <a:noFill/>
            <a:miter lim="800000"/>
            <a:headEnd/>
            <a:tailEnd/>
          </a:ln>
        </p:spPr>
        <p:txBody>
          <a:bodyPr wrap="none">
            <a:spAutoFit/>
          </a:bodyPr>
          <a:lstStyle/>
          <a:p>
            <a:r>
              <a:rPr lang="ja-JP" altLang="en-US" sz="2400" dirty="0" smtClean="0">
                <a:latin typeface="ＭＳ ゴシック" pitchFamily="49" charset="-128"/>
              </a:rPr>
              <a:t>職域</a:t>
            </a:r>
            <a:endParaRPr lang="en-US" altLang="ja-JP" sz="2400" dirty="0" smtClean="0">
              <a:latin typeface="ＭＳ ゴシック" pitchFamily="49" charset="-128"/>
            </a:endParaRPr>
          </a:p>
          <a:p>
            <a:r>
              <a:rPr lang="en-US" altLang="ja-JP" sz="2400" dirty="0" smtClean="0"/>
              <a:t>248</a:t>
            </a:r>
            <a:r>
              <a:rPr lang="ja-JP" altLang="en-US" sz="2400" dirty="0" smtClean="0"/>
              <a:t>万人</a:t>
            </a:r>
            <a:endParaRPr lang="ja-JP" altLang="en-US" sz="2400" dirty="0"/>
          </a:p>
        </p:txBody>
      </p:sp>
      <p:sp>
        <p:nvSpPr>
          <p:cNvPr id="2" name="テキスト ボックス 1"/>
          <p:cNvSpPr txBox="1"/>
          <p:nvPr/>
        </p:nvSpPr>
        <p:spPr>
          <a:xfrm>
            <a:off x="5724128" y="6519446"/>
            <a:ext cx="2844048" cy="338554"/>
          </a:xfrm>
          <a:prstGeom prst="rect">
            <a:avLst/>
          </a:prstGeom>
          <a:noFill/>
        </p:spPr>
        <p:txBody>
          <a:bodyPr wrap="none" rtlCol="0">
            <a:spAutoFit/>
          </a:bodyPr>
          <a:lstStyle/>
          <a:p>
            <a:r>
              <a:rPr kumimoji="1" lang="ja-JP" altLang="en-US" sz="1600" dirty="0" smtClean="0"/>
              <a:t>消化器がん検診学会全国集計</a:t>
            </a:r>
            <a:endParaRPr kumimoji="1" lang="ja-JP" altLang="en-US" sz="1600" dirty="0"/>
          </a:p>
        </p:txBody>
      </p:sp>
      <p:sp>
        <p:nvSpPr>
          <p:cNvPr id="3" name="正方形/長方形 2"/>
          <p:cNvSpPr/>
          <p:nvPr/>
        </p:nvSpPr>
        <p:spPr>
          <a:xfrm>
            <a:off x="1475656" y="6093296"/>
            <a:ext cx="6125294"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6" name="Rectangle 6"/>
          <p:cNvSpPr>
            <a:spLocks noChangeArrowheads="1"/>
          </p:cNvSpPr>
          <p:nvPr/>
        </p:nvSpPr>
        <p:spPr bwMode="auto">
          <a:xfrm>
            <a:off x="1577066" y="6015570"/>
            <a:ext cx="819150" cy="396875"/>
          </a:xfrm>
          <a:prstGeom prst="rect">
            <a:avLst/>
          </a:prstGeom>
          <a:noFill/>
          <a:ln w="9525">
            <a:noFill/>
            <a:miter lim="800000"/>
            <a:headEnd/>
            <a:tailEnd/>
          </a:ln>
        </p:spPr>
        <p:txBody>
          <a:bodyPr wrap="none">
            <a:spAutoFit/>
          </a:bodyPr>
          <a:lstStyle/>
          <a:p>
            <a:r>
              <a:rPr lang="ja-JP" altLang="en-US" dirty="0">
                <a:latin typeface="ＭＳ ゴシック" pitchFamily="49" charset="-128"/>
              </a:rPr>
              <a:t>Ｈ</a:t>
            </a:r>
            <a:r>
              <a:rPr lang="en-US" altLang="ja-JP" dirty="0">
                <a:latin typeface="ＭＳ ゴシック" pitchFamily="49" charset="-128"/>
              </a:rPr>
              <a:t>4</a:t>
            </a:r>
            <a:r>
              <a:rPr lang="ja-JP" altLang="en-US" dirty="0">
                <a:latin typeface="ＭＳ ゴシック" pitchFamily="49" charset="-128"/>
              </a:rPr>
              <a:t>年</a:t>
            </a:r>
          </a:p>
        </p:txBody>
      </p:sp>
      <p:sp>
        <p:nvSpPr>
          <p:cNvPr id="5127" name="Rectangle 7"/>
          <p:cNvSpPr>
            <a:spLocks noChangeArrowheads="1"/>
          </p:cNvSpPr>
          <p:nvPr/>
        </p:nvSpPr>
        <p:spPr bwMode="auto">
          <a:xfrm>
            <a:off x="6742791" y="6015570"/>
            <a:ext cx="954087" cy="400050"/>
          </a:xfrm>
          <a:prstGeom prst="rect">
            <a:avLst/>
          </a:prstGeom>
          <a:noFill/>
          <a:ln w="9525">
            <a:noFill/>
            <a:miter lim="800000"/>
            <a:headEnd/>
            <a:tailEnd/>
          </a:ln>
        </p:spPr>
        <p:txBody>
          <a:bodyPr wrap="none">
            <a:spAutoFit/>
          </a:bodyPr>
          <a:lstStyle/>
          <a:p>
            <a:r>
              <a:rPr lang="ja-JP" altLang="en-US" dirty="0">
                <a:latin typeface="ＭＳ ゴシック" pitchFamily="49" charset="-128"/>
              </a:rPr>
              <a:t>Ｈ</a:t>
            </a:r>
            <a:r>
              <a:rPr lang="en-US" altLang="ja-JP" dirty="0">
                <a:latin typeface="ＭＳ ゴシック" pitchFamily="49" charset="-128"/>
              </a:rPr>
              <a:t>22</a:t>
            </a:r>
            <a:r>
              <a:rPr lang="ja-JP" altLang="en-US" dirty="0">
                <a:latin typeface="ＭＳ ゴシック" pitchFamily="49" charset="-128"/>
              </a:rPr>
              <a:t>年</a:t>
            </a:r>
          </a:p>
        </p:txBody>
      </p:sp>
      <p:sp>
        <p:nvSpPr>
          <p:cNvPr id="5128" name="Rectangle 8"/>
          <p:cNvSpPr>
            <a:spLocks noChangeArrowheads="1"/>
          </p:cNvSpPr>
          <p:nvPr/>
        </p:nvSpPr>
        <p:spPr bwMode="auto">
          <a:xfrm>
            <a:off x="4220253" y="6001283"/>
            <a:ext cx="954088" cy="400050"/>
          </a:xfrm>
          <a:prstGeom prst="rect">
            <a:avLst/>
          </a:prstGeom>
          <a:noFill/>
          <a:ln w="9525">
            <a:noFill/>
            <a:miter lim="800000"/>
            <a:headEnd/>
            <a:tailEnd/>
          </a:ln>
        </p:spPr>
        <p:txBody>
          <a:bodyPr wrap="none">
            <a:spAutoFit/>
          </a:bodyPr>
          <a:lstStyle/>
          <a:p>
            <a:r>
              <a:rPr lang="ja-JP" altLang="en-US" dirty="0">
                <a:latin typeface="ＭＳ ゴシック" pitchFamily="49" charset="-128"/>
              </a:rPr>
              <a:t>Ｈ</a:t>
            </a:r>
            <a:r>
              <a:rPr lang="en-US" altLang="ja-JP" dirty="0">
                <a:latin typeface="ＭＳ ゴシック" pitchFamily="49" charset="-128"/>
              </a:rPr>
              <a:t>13</a:t>
            </a:r>
            <a:r>
              <a:rPr lang="ja-JP" altLang="en-US" dirty="0">
                <a:latin typeface="ＭＳ ゴシック" pitchFamily="49" charset="-128"/>
              </a:rPr>
              <a:t>年</a:t>
            </a:r>
          </a:p>
        </p:txBody>
      </p:sp>
      <p:sp>
        <p:nvSpPr>
          <p:cNvPr id="5" name="スライド番号プレースホルダー 4"/>
          <p:cNvSpPr>
            <a:spLocks noGrp="1"/>
          </p:cNvSpPr>
          <p:nvPr>
            <p:ph type="sldNum" sz="quarter" idx="12"/>
          </p:nvPr>
        </p:nvSpPr>
        <p:spPr>
          <a:xfrm>
            <a:off x="6934200" y="6520259"/>
            <a:ext cx="2133600" cy="365125"/>
          </a:xfrm>
        </p:spPr>
        <p:txBody>
          <a:bodyPr/>
          <a:lstStyle/>
          <a:p>
            <a:fld id="{0C6AC55D-3DEE-4B16-8B91-20D261C91F25}" type="slidenum">
              <a:rPr lang="ja-JP" altLang="en-US" smtClean="0">
                <a:solidFill>
                  <a:prstClr val="black">
                    <a:tint val="75000"/>
                  </a:prstClr>
                </a:solidFill>
              </a:rPr>
              <a:pPr/>
              <a:t>15</a:t>
            </a:fld>
            <a:endParaRPr lang="ja-JP" altLang="en-US" dirty="0">
              <a:solidFill>
                <a:prstClr val="black">
                  <a:tint val="75000"/>
                </a:prstClr>
              </a:solidFill>
            </a:endParaRPr>
          </a:p>
        </p:txBody>
      </p:sp>
    </p:spTree>
    <p:extLst>
      <p:ext uri="{BB962C8B-B14F-4D97-AF65-F5344CB8AC3E}">
        <p14:creationId xmlns:p14="http://schemas.microsoft.com/office/powerpoint/2010/main" val="11222463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33363" y="328613"/>
            <a:ext cx="9001125" cy="461962"/>
          </a:xfrm>
          <a:prstGeom prst="rect">
            <a:avLst/>
          </a:prstGeom>
        </p:spPr>
        <p:txBody>
          <a:bodyPr>
            <a:spAutoFit/>
          </a:bodyPr>
          <a:lstStyle/>
          <a:p>
            <a:pPr algn="just" fontAlgn="auto">
              <a:spcBef>
                <a:spcPts val="0"/>
              </a:spcBef>
              <a:spcAft>
                <a:spcPts val="0"/>
              </a:spcAft>
              <a:tabLst>
                <a:tab pos="266700" algn="l"/>
              </a:tabLst>
              <a:defRPr/>
            </a:pPr>
            <a:r>
              <a:rPr lang="ja-JP" altLang="ja-JP" sz="2400" b="1" kern="100" dirty="0">
                <a:solidFill>
                  <a:srgbClr val="000000"/>
                </a:solidFill>
                <a:latin typeface="ＭＳ Ｐゴシック"/>
                <a:ea typeface="ＭＳ Ｐゴシック"/>
                <a:cs typeface="Times New Roman"/>
              </a:rPr>
              <a:t>精度管理</a:t>
            </a:r>
            <a:r>
              <a:rPr lang="en-US" altLang="ja-JP" b="1" kern="100" dirty="0">
                <a:solidFill>
                  <a:srgbClr val="000000"/>
                </a:solidFill>
                <a:latin typeface="ＭＳ Ｐゴシック"/>
                <a:ea typeface="ＭＳ Ｐゴシック"/>
                <a:cs typeface="Times New Roman"/>
              </a:rPr>
              <a:t>/</a:t>
            </a:r>
            <a:r>
              <a:rPr lang="ja-JP" altLang="en-US" b="1" kern="100" dirty="0">
                <a:solidFill>
                  <a:srgbClr val="000000"/>
                </a:solidFill>
                <a:latin typeface="ＭＳ Ｐゴシック"/>
                <a:ea typeface="ＭＳ Ｐゴシック"/>
                <a:cs typeface="Times New Roman"/>
              </a:rPr>
              <a:t>事業評価</a:t>
            </a:r>
            <a:r>
              <a:rPr lang="ja-JP" altLang="ja-JP" b="1" kern="100" dirty="0">
                <a:solidFill>
                  <a:srgbClr val="000000"/>
                </a:solidFill>
                <a:latin typeface="ＭＳ Ｐゴシック"/>
                <a:ea typeface="ＭＳ Ｐゴシック"/>
                <a:cs typeface="Times New Roman"/>
              </a:rPr>
              <a:t> </a:t>
            </a:r>
            <a:r>
              <a:rPr lang="ja-JP" altLang="ja-JP" sz="2400" b="1" kern="100" dirty="0">
                <a:solidFill>
                  <a:srgbClr val="000000"/>
                </a:solidFill>
                <a:latin typeface="ＭＳ Ｐゴシック"/>
                <a:ea typeface="ＭＳ Ｐゴシック"/>
                <a:cs typeface="Times New Roman"/>
              </a:rPr>
              <a:t>における国・都道府県・市町村・検診機関の役割</a:t>
            </a:r>
            <a:endParaRPr lang="ja-JP" altLang="ja-JP" sz="2400" kern="100" dirty="0">
              <a:solidFill>
                <a:prstClr val="black"/>
              </a:solidFill>
              <a:latin typeface="ＭＳ Ｐゴシック"/>
              <a:ea typeface="ＭＳ Ｐゴシック"/>
              <a:cs typeface="Times New Roman"/>
            </a:endParaRPr>
          </a:p>
        </p:txBody>
      </p:sp>
      <p:graphicFrame>
        <p:nvGraphicFramePr>
          <p:cNvPr id="6" name="図表 5"/>
          <p:cNvGraphicFramePr/>
          <p:nvPr>
            <p:extLst>
              <p:ext uri="{D42A27DB-BD31-4B8C-83A1-F6EECF244321}">
                <p14:modId xmlns:p14="http://schemas.microsoft.com/office/powerpoint/2010/main" val="3461948878"/>
              </p:ext>
            </p:extLst>
          </p:nvPr>
        </p:nvGraphicFramePr>
        <p:xfrm>
          <a:off x="683568" y="1340768"/>
          <a:ext cx="7848872"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508" name="テキスト ボックス 1"/>
          <p:cNvSpPr txBox="1">
            <a:spLocks noChangeArrowheads="1"/>
          </p:cNvSpPr>
          <p:nvPr/>
        </p:nvSpPr>
        <p:spPr bwMode="auto">
          <a:xfrm>
            <a:off x="1793875" y="804863"/>
            <a:ext cx="63468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r" eaLnBrk="1" hangingPunct="1"/>
            <a:r>
              <a:rPr lang="ja-JP" altLang="en-US" sz="1200" b="1" dirty="0">
                <a:solidFill>
                  <a:srgbClr val="000000"/>
                </a:solidFill>
                <a:latin typeface="ＭＳ Ｐゴシック" pitchFamily="50" charset="-128"/>
              </a:rPr>
              <a:t>がん検診事業の評価に関する委員会報告書</a:t>
            </a:r>
            <a:r>
              <a:rPr lang="ja-JP" altLang="en-US" sz="1200" dirty="0">
                <a:solidFill>
                  <a:srgbClr val="000000"/>
                </a:solidFill>
                <a:latin typeface="ＭＳ Ｐゴシック" pitchFamily="50" charset="-128"/>
              </a:rPr>
              <a:t>（平成</a:t>
            </a:r>
            <a:r>
              <a:rPr lang="en-US" altLang="ja-JP" sz="1200" dirty="0">
                <a:solidFill>
                  <a:srgbClr val="000000"/>
                </a:solidFill>
                <a:latin typeface="ＭＳ Ｐゴシック" pitchFamily="50" charset="-128"/>
              </a:rPr>
              <a:t>20</a:t>
            </a:r>
            <a:r>
              <a:rPr lang="ja-JP" altLang="en-US" sz="1200" dirty="0">
                <a:solidFill>
                  <a:srgbClr val="000000"/>
                </a:solidFill>
                <a:latin typeface="ＭＳ Ｐゴシック" pitchFamily="50" charset="-128"/>
              </a:rPr>
              <a:t>年</a:t>
            </a:r>
            <a:r>
              <a:rPr lang="en-US" altLang="ja-JP" sz="1200" dirty="0">
                <a:solidFill>
                  <a:srgbClr val="000000"/>
                </a:solidFill>
                <a:latin typeface="ＭＳ Ｐゴシック" pitchFamily="50" charset="-128"/>
              </a:rPr>
              <a:t>3</a:t>
            </a:r>
            <a:r>
              <a:rPr lang="ja-JP" altLang="en-US" sz="1200" dirty="0">
                <a:solidFill>
                  <a:srgbClr val="000000"/>
                </a:solidFill>
                <a:latin typeface="ＭＳ Ｐゴシック" pitchFamily="50" charset="-128"/>
              </a:rPr>
              <a:t>月）</a:t>
            </a:r>
            <a:endParaRPr lang="en-US" altLang="ja-JP" sz="1200" dirty="0">
              <a:solidFill>
                <a:srgbClr val="000000"/>
              </a:solidFill>
              <a:latin typeface="ＭＳ Ｐゴシック" pitchFamily="50" charset="-128"/>
            </a:endParaRPr>
          </a:p>
          <a:p>
            <a:pPr algn="r" eaLnBrk="1" hangingPunct="1"/>
            <a:endParaRPr lang="en-US" altLang="ja-JP" sz="1200" dirty="0">
              <a:solidFill>
                <a:srgbClr val="000000"/>
              </a:solidFill>
              <a:latin typeface="MS Reference Sans Serif" pitchFamily="34" charset="0"/>
            </a:endParaRPr>
          </a:p>
        </p:txBody>
      </p:sp>
      <p:sp>
        <p:nvSpPr>
          <p:cNvPr id="21509" name="テキスト ボックス 2"/>
          <p:cNvSpPr txBox="1">
            <a:spLocks noChangeArrowheads="1"/>
          </p:cNvSpPr>
          <p:nvPr/>
        </p:nvSpPr>
        <p:spPr bwMode="auto">
          <a:xfrm>
            <a:off x="4140200" y="987425"/>
            <a:ext cx="6324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1200" dirty="0">
                <a:solidFill>
                  <a:srgbClr val="000000"/>
                </a:solidFill>
                <a:latin typeface="ＭＳ Ｐゴシック" pitchFamily="50" charset="-128"/>
              </a:rPr>
              <a:t>がん検診に関する検討会中間報告</a:t>
            </a:r>
            <a:r>
              <a:rPr lang="en-US" altLang="ja-JP" sz="1200" dirty="0">
                <a:solidFill>
                  <a:srgbClr val="000000"/>
                </a:solidFill>
                <a:latin typeface="ＭＳ Ｐゴシック" pitchFamily="50" charset="-128"/>
              </a:rPr>
              <a:t>(</a:t>
            </a:r>
            <a:r>
              <a:rPr lang="ja-JP" altLang="en-US" sz="1200" dirty="0">
                <a:solidFill>
                  <a:srgbClr val="000000"/>
                </a:solidFill>
                <a:latin typeface="ＭＳ Ｐゴシック" pitchFamily="50" charset="-128"/>
              </a:rPr>
              <a:t>平成</a:t>
            </a:r>
            <a:r>
              <a:rPr lang="en-US" altLang="ja-JP" sz="1200" dirty="0">
                <a:solidFill>
                  <a:srgbClr val="000000"/>
                </a:solidFill>
                <a:latin typeface="ＭＳ Ｐゴシック" pitchFamily="50" charset="-128"/>
              </a:rPr>
              <a:t>18</a:t>
            </a:r>
            <a:r>
              <a:rPr lang="ja-JP" altLang="en-US" sz="1200" dirty="0">
                <a:solidFill>
                  <a:srgbClr val="000000"/>
                </a:solidFill>
                <a:latin typeface="ＭＳ Ｐゴシック" pitchFamily="50" charset="-128"/>
              </a:rPr>
              <a:t>年</a:t>
            </a:r>
            <a:r>
              <a:rPr lang="en-US" altLang="ja-JP" sz="1200" dirty="0">
                <a:solidFill>
                  <a:srgbClr val="000000"/>
                </a:solidFill>
                <a:latin typeface="ＭＳ Ｐゴシック" pitchFamily="50" charset="-128"/>
              </a:rPr>
              <a:t>2</a:t>
            </a:r>
            <a:r>
              <a:rPr lang="ja-JP" altLang="en-US" sz="1200" dirty="0">
                <a:solidFill>
                  <a:srgbClr val="000000"/>
                </a:solidFill>
                <a:latin typeface="ＭＳ Ｐゴシック" pitchFamily="50" charset="-128"/>
              </a:rPr>
              <a:t>月</a:t>
            </a:r>
            <a:r>
              <a:rPr lang="en-US" altLang="ja-JP" sz="1200" dirty="0">
                <a:solidFill>
                  <a:srgbClr val="000000"/>
                </a:solidFill>
                <a:latin typeface="ＭＳ Ｐゴシック" pitchFamily="50" charset="-128"/>
              </a:rPr>
              <a:t>)</a:t>
            </a:r>
            <a:r>
              <a:rPr lang="ja-JP" altLang="en-US" sz="1200" dirty="0">
                <a:solidFill>
                  <a:srgbClr val="000000"/>
                </a:solidFill>
                <a:latin typeface="ＭＳ Ｐゴシック" pitchFamily="50" charset="-128"/>
              </a:rPr>
              <a:t>から抜粋・要約</a:t>
            </a:r>
            <a:br>
              <a:rPr lang="ja-JP" altLang="en-US" sz="1200" dirty="0">
                <a:solidFill>
                  <a:srgbClr val="000000"/>
                </a:solidFill>
                <a:latin typeface="ＭＳ Ｐゴシック" pitchFamily="50" charset="-128"/>
              </a:rPr>
            </a:br>
            <a:endParaRPr lang="ja-JP" altLang="en-US" sz="1200" dirty="0">
              <a:solidFill>
                <a:srgbClr val="000000"/>
              </a:solidFill>
              <a:latin typeface="ＭＳ Ｐゴシック" pitchFamily="50" charset="-128"/>
            </a:endParaRPr>
          </a:p>
        </p:txBody>
      </p:sp>
      <p:sp>
        <p:nvSpPr>
          <p:cNvPr id="5" name="テキスト ボックス 4"/>
          <p:cNvSpPr txBox="1">
            <a:spLocks noChangeArrowheads="1"/>
          </p:cNvSpPr>
          <p:nvPr/>
        </p:nvSpPr>
        <p:spPr bwMode="auto">
          <a:xfrm>
            <a:off x="6156325" y="1789113"/>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dirty="0"/>
              <a:t>分析・評価の指標</a:t>
            </a:r>
          </a:p>
        </p:txBody>
      </p:sp>
      <p:sp>
        <p:nvSpPr>
          <p:cNvPr id="3" name="スライド番号プレースホルダー 2"/>
          <p:cNvSpPr>
            <a:spLocks noGrp="1"/>
          </p:cNvSpPr>
          <p:nvPr>
            <p:ph type="sldNum" sz="quarter" idx="12"/>
          </p:nvPr>
        </p:nvSpPr>
        <p:spPr/>
        <p:txBody>
          <a:bodyPr/>
          <a:lstStyle/>
          <a:p>
            <a:fld id="{0C6AC55D-3DEE-4B16-8B91-20D261C91F25}" type="slidenum">
              <a:rPr kumimoji="1" lang="ja-JP" altLang="en-US" smtClean="0"/>
              <a:t>16</a:t>
            </a:fld>
            <a:endParaRPr kumimoji="1" lang="ja-JP" altLang="en-US"/>
          </a:p>
        </p:txBody>
      </p:sp>
    </p:spTree>
    <p:extLst>
      <p:ext uri="{BB962C8B-B14F-4D97-AF65-F5344CB8AC3E}">
        <p14:creationId xmlns:p14="http://schemas.microsoft.com/office/powerpoint/2010/main" val="39724955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07504" y="11232"/>
            <a:ext cx="8358378" cy="600164"/>
          </a:xfrm>
          <a:prstGeom prst="rect">
            <a:avLst/>
          </a:prstGeom>
          <a:noFill/>
        </p:spPr>
        <p:txBody>
          <a:bodyPr wrap="none" rtlCol="0">
            <a:spAutoFit/>
          </a:bodyPr>
          <a:lstStyle/>
          <a:p>
            <a:endParaRPr lang="ja-JP" altLang="en-US" sz="900" dirty="0" smtClean="0">
              <a:solidFill>
                <a:prstClr val="black"/>
              </a:solidFill>
            </a:endParaRPr>
          </a:p>
          <a:p>
            <a:r>
              <a:rPr lang="ja-JP" altLang="en-US" sz="2400" dirty="0">
                <a:solidFill>
                  <a:prstClr val="black"/>
                </a:solidFill>
              </a:rPr>
              <a:t>都道府県</a:t>
            </a:r>
            <a:r>
              <a:rPr lang="ja-JP" altLang="en-US" sz="2400" dirty="0" smtClean="0">
                <a:solidFill>
                  <a:prstClr val="black"/>
                </a:solidFill>
              </a:rPr>
              <a:t>が今後検討すべき課題（基本計画に</a:t>
            </a:r>
            <a:r>
              <a:rPr lang="ja-JP" altLang="en-US" sz="2400" dirty="0">
                <a:solidFill>
                  <a:prstClr val="black"/>
                </a:solidFill>
              </a:rPr>
              <a:t>記載す</a:t>
            </a:r>
            <a:r>
              <a:rPr lang="ja-JP" altLang="en-US" sz="2400" dirty="0" smtClean="0">
                <a:solidFill>
                  <a:prstClr val="black"/>
                </a:solidFill>
              </a:rPr>
              <a:t>べき施策）</a:t>
            </a:r>
            <a:endParaRPr lang="ja-JP" altLang="en-US" sz="2400" dirty="0">
              <a:solidFill>
                <a:prstClr val="black"/>
              </a:solidFill>
            </a:endParaRPr>
          </a:p>
        </p:txBody>
      </p:sp>
      <p:sp>
        <p:nvSpPr>
          <p:cNvPr id="6" name="テキスト ボックス 5"/>
          <p:cNvSpPr txBox="1"/>
          <p:nvPr/>
        </p:nvSpPr>
        <p:spPr>
          <a:xfrm>
            <a:off x="467544" y="1628800"/>
            <a:ext cx="184731" cy="369332"/>
          </a:xfrm>
          <a:prstGeom prst="rect">
            <a:avLst/>
          </a:prstGeom>
          <a:noFill/>
        </p:spPr>
        <p:txBody>
          <a:bodyPr wrap="none" rtlCol="0">
            <a:spAutoFit/>
          </a:bodyPr>
          <a:lstStyle/>
          <a:p>
            <a:endParaRPr lang="ja-JP" altLang="en-US" dirty="0">
              <a:solidFill>
                <a:prstClr val="black"/>
              </a:solidFill>
            </a:endParaRPr>
          </a:p>
        </p:txBody>
      </p:sp>
      <p:sp>
        <p:nvSpPr>
          <p:cNvPr id="7" name="正方形/長方形 6"/>
          <p:cNvSpPr/>
          <p:nvPr/>
        </p:nvSpPr>
        <p:spPr>
          <a:xfrm>
            <a:off x="107504" y="980728"/>
            <a:ext cx="8928992" cy="875881"/>
          </a:xfrm>
          <a:prstGeom prst="rect">
            <a:avLst/>
          </a:prstGeom>
        </p:spPr>
        <p:txBody>
          <a:bodyPr wrap="square">
            <a:spAutoFit/>
          </a:bodyPr>
          <a:lstStyle/>
          <a:p>
            <a:pPr marL="285750" indent="-285750">
              <a:lnSpc>
                <a:spcPct val="150000"/>
              </a:lnSpc>
              <a:buFont typeface="Arial" pitchFamily="34" charset="0"/>
              <a:buChar char="•"/>
            </a:pPr>
            <a:r>
              <a:rPr lang="ja-JP" altLang="en-US" dirty="0" smtClean="0">
                <a:solidFill>
                  <a:prstClr val="black"/>
                </a:solidFill>
              </a:rPr>
              <a:t>施策の中に検診アセスメント（ホップ）、マネジメント（ステップ）、受診率向上（ジャンプ）のすべての項目が記載されていること</a:t>
            </a:r>
          </a:p>
        </p:txBody>
      </p:sp>
      <p:sp>
        <p:nvSpPr>
          <p:cNvPr id="15" name="円/楕円 14"/>
          <p:cNvSpPr/>
          <p:nvPr/>
        </p:nvSpPr>
        <p:spPr>
          <a:xfrm>
            <a:off x="539552" y="5733256"/>
            <a:ext cx="2016224" cy="792088"/>
          </a:xfrm>
          <a:prstGeom prst="ellipse">
            <a:avLst/>
          </a:prstGeom>
          <a:solidFill>
            <a:schemeClr val="accent1">
              <a:lumMod val="60000"/>
              <a:lumOff val="40000"/>
            </a:schemeClr>
          </a:solidFill>
          <a:ln>
            <a:solidFill>
              <a:schemeClr val="tx2"/>
            </a:solidFill>
          </a:ln>
          <a:effectLst>
            <a:outerShdw blurRad="127000" dist="139700" dir="5400000" algn="tl" rotWithShape="0">
              <a:prstClr val="black">
                <a:alpha val="40000"/>
              </a:prstClr>
            </a:outerShdw>
          </a:effectLst>
          <a:scene3d>
            <a:camera prst="orthographicFront">
              <a:rot lat="1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prstClr val="black"/>
                </a:solidFill>
              </a:rPr>
              <a:t>有効な検診</a:t>
            </a:r>
            <a:endParaRPr lang="ja-JP" altLang="en-US" dirty="0">
              <a:solidFill>
                <a:prstClr val="black"/>
              </a:solidFill>
            </a:endParaRPr>
          </a:p>
        </p:txBody>
      </p:sp>
      <p:sp>
        <p:nvSpPr>
          <p:cNvPr id="16" name="円/楕円 15"/>
          <p:cNvSpPr/>
          <p:nvPr/>
        </p:nvSpPr>
        <p:spPr>
          <a:xfrm>
            <a:off x="3419872" y="3861048"/>
            <a:ext cx="2016224" cy="792088"/>
          </a:xfrm>
          <a:prstGeom prst="ellipse">
            <a:avLst/>
          </a:prstGeom>
          <a:solidFill>
            <a:schemeClr val="accent3">
              <a:lumMod val="60000"/>
              <a:lumOff val="40000"/>
            </a:schemeClr>
          </a:solidFill>
          <a:ln>
            <a:solidFill>
              <a:schemeClr val="accent3">
                <a:lumMod val="50000"/>
              </a:schemeClr>
            </a:solidFill>
          </a:ln>
          <a:effectLst>
            <a:outerShdw blurRad="127000" dist="1143000" dir="5400000" algn="tl" rotWithShape="0">
              <a:prstClr val="black">
                <a:alpha val="40000"/>
              </a:prstClr>
            </a:outerShdw>
          </a:effectLst>
          <a:scene3d>
            <a:camera prst="orthographicFront">
              <a:rot lat="1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prstClr val="black"/>
                </a:solidFill>
              </a:rPr>
              <a:t>質のよい</a:t>
            </a:r>
            <a:r>
              <a:rPr lang="en-US" altLang="ja-JP" dirty="0" smtClean="0">
                <a:solidFill>
                  <a:prstClr val="black"/>
                </a:solidFill>
              </a:rPr>
              <a:t/>
            </a:r>
            <a:br>
              <a:rPr lang="en-US" altLang="ja-JP" dirty="0" smtClean="0">
                <a:solidFill>
                  <a:prstClr val="black"/>
                </a:solidFill>
              </a:rPr>
            </a:br>
            <a:r>
              <a:rPr lang="ja-JP" altLang="en-US" dirty="0" smtClean="0">
                <a:solidFill>
                  <a:prstClr val="black"/>
                </a:solidFill>
              </a:rPr>
              <a:t>検診</a:t>
            </a:r>
            <a:endParaRPr lang="ja-JP" altLang="en-US" dirty="0">
              <a:solidFill>
                <a:prstClr val="black"/>
              </a:solidFill>
            </a:endParaRPr>
          </a:p>
        </p:txBody>
      </p:sp>
      <p:sp>
        <p:nvSpPr>
          <p:cNvPr id="17" name="円/楕円 16"/>
          <p:cNvSpPr/>
          <p:nvPr/>
        </p:nvSpPr>
        <p:spPr>
          <a:xfrm>
            <a:off x="6516216" y="2060848"/>
            <a:ext cx="2016224" cy="792088"/>
          </a:xfrm>
          <a:prstGeom prst="ellipse">
            <a:avLst/>
          </a:prstGeom>
          <a:solidFill>
            <a:schemeClr val="accent6">
              <a:lumMod val="60000"/>
              <a:lumOff val="40000"/>
            </a:schemeClr>
          </a:solidFill>
          <a:ln>
            <a:solidFill>
              <a:schemeClr val="accent6">
                <a:lumMod val="75000"/>
              </a:schemeClr>
            </a:solidFill>
          </a:ln>
          <a:effectLst>
            <a:outerShdw blurRad="127000" dist="1524000" dir="5400000" algn="tl" rotWithShape="0">
              <a:prstClr val="black">
                <a:alpha val="40000"/>
              </a:prstClr>
            </a:outerShdw>
          </a:effectLst>
          <a:scene3d>
            <a:camera prst="orthographicFront">
              <a:rot lat="1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prstClr val="black"/>
                </a:solidFill>
              </a:rPr>
              <a:t>受診率の</a:t>
            </a:r>
            <a:r>
              <a:rPr lang="en-US" altLang="ja-JP" dirty="0" smtClean="0">
                <a:solidFill>
                  <a:prstClr val="black"/>
                </a:solidFill>
              </a:rPr>
              <a:t/>
            </a:r>
            <a:br>
              <a:rPr lang="en-US" altLang="ja-JP" dirty="0" smtClean="0">
                <a:solidFill>
                  <a:prstClr val="black"/>
                </a:solidFill>
              </a:rPr>
            </a:br>
            <a:r>
              <a:rPr lang="ja-JP" altLang="en-US" dirty="0" smtClean="0">
                <a:solidFill>
                  <a:prstClr val="black"/>
                </a:solidFill>
              </a:rPr>
              <a:t>向上</a:t>
            </a:r>
            <a:endParaRPr lang="ja-JP" altLang="en-US" dirty="0">
              <a:solidFill>
                <a:prstClr val="black"/>
              </a:solidFill>
            </a:endParaRPr>
          </a:p>
        </p:txBody>
      </p:sp>
      <p:sp>
        <p:nvSpPr>
          <p:cNvPr id="18" name="正方形/長方形 17"/>
          <p:cNvSpPr/>
          <p:nvPr/>
        </p:nvSpPr>
        <p:spPr>
          <a:xfrm>
            <a:off x="755576" y="5292497"/>
            <a:ext cx="1643399" cy="584775"/>
          </a:xfrm>
          <a:prstGeom prst="rect">
            <a:avLst/>
          </a:prstGeom>
          <a:noFill/>
        </p:spPr>
        <p:txBody>
          <a:bodyPr wrap="none" lIns="91440" tIns="45720" rIns="91440" bIns="45720">
            <a:spAutoFit/>
          </a:bodyPr>
          <a:lstStyle/>
          <a:p>
            <a:pPr algn="ctr"/>
            <a:r>
              <a:rPr lang="ja-JP" altLang="en-US" sz="3200" b="1" dirty="0" smtClean="0">
                <a:ln w="19050">
                  <a:solidFill>
                    <a:srgbClr val="1F497D">
                      <a:tint val="1000"/>
                    </a:srgbClr>
                  </a:solidFill>
                  <a:prstDash val="solid"/>
                </a:ln>
                <a:solidFill>
                  <a:srgbClr val="4BACC6"/>
                </a:solidFill>
              </a:rPr>
              <a:t>ホップ！</a:t>
            </a:r>
            <a:endParaRPr lang="ja-JP" altLang="en-US" sz="3200" b="1" dirty="0">
              <a:ln w="19050">
                <a:solidFill>
                  <a:srgbClr val="1F497D">
                    <a:tint val="1000"/>
                  </a:srgbClr>
                </a:solidFill>
                <a:prstDash val="solid"/>
              </a:ln>
              <a:solidFill>
                <a:srgbClr val="4BACC6"/>
              </a:solidFill>
            </a:endParaRPr>
          </a:p>
        </p:txBody>
      </p:sp>
      <p:grpSp>
        <p:nvGrpSpPr>
          <p:cNvPr id="22" name="グループ化 21"/>
          <p:cNvGrpSpPr/>
          <p:nvPr/>
        </p:nvGrpSpPr>
        <p:grpSpPr>
          <a:xfrm>
            <a:off x="1475656" y="4116287"/>
            <a:ext cx="1735151" cy="1472953"/>
            <a:chOff x="1524000" y="1523999"/>
            <a:chExt cx="6096000" cy="3921235"/>
          </a:xfrm>
        </p:grpSpPr>
        <p:sp>
          <p:nvSpPr>
            <p:cNvPr id="23" name="図形 22"/>
            <p:cNvSpPr/>
            <p:nvPr/>
          </p:nvSpPr>
          <p:spPr>
            <a:xfrm>
              <a:off x="1524000" y="1523999"/>
              <a:ext cx="6096000" cy="3810000"/>
            </a:xfrm>
            <a:prstGeom prst="swooshArrow">
              <a:avLst>
                <a:gd name="adj1" fmla="val 25000"/>
                <a:gd name="adj2" fmla="val 2500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25" name="フリーフォーム 24"/>
            <p:cNvSpPr/>
            <p:nvPr/>
          </p:nvSpPr>
          <p:spPr>
            <a:xfrm>
              <a:off x="2466002" y="2633454"/>
              <a:ext cx="2438400" cy="2811780"/>
            </a:xfrm>
            <a:custGeom>
              <a:avLst/>
              <a:gdLst>
                <a:gd name="connsiteX0" fmla="*/ 406408 w 2438400"/>
                <a:gd name="connsiteY0" fmla="*/ 0 h 2811780"/>
                <a:gd name="connsiteX1" fmla="*/ 2438400 w 2438400"/>
                <a:gd name="connsiteY1" fmla="*/ 0 h 2811780"/>
                <a:gd name="connsiteX2" fmla="*/ 2438400 w 2438400"/>
                <a:gd name="connsiteY2" fmla="*/ 0 h 2811780"/>
                <a:gd name="connsiteX3" fmla="*/ 2438400 w 2438400"/>
                <a:gd name="connsiteY3" fmla="*/ 2405372 h 2811780"/>
                <a:gd name="connsiteX4" fmla="*/ 2031992 w 2438400"/>
                <a:gd name="connsiteY4" fmla="*/ 2811780 h 2811780"/>
                <a:gd name="connsiteX5" fmla="*/ 0 w 2438400"/>
                <a:gd name="connsiteY5" fmla="*/ 2811780 h 2811780"/>
                <a:gd name="connsiteX6" fmla="*/ 0 w 2438400"/>
                <a:gd name="connsiteY6" fmla="*/ 2811780 h 2811780"/>
                <a:gd name="connsiteX7" fmla="*/ 0 w 2438400"/>
                <a:gd name="connsiteY7" fmla="*/ 406408 h 2811780"/>
                <a:gd name="connsiteX8" fmla="*/ 406408 w 2438400"/>
                <a:gd name="connsiteY8" fmla="*/ 0 h 281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400" h="2811780">
                  <a:moveTo>
                    <a:pt x="406408" y="0"/>
                  </a:moveTo>
                  <a:lnTo>
                    <a:pt x="2438400" y="0"/>
                  </a:lnTo>
                  <a:lnTo>
                    <a:pt x="2438400" y="0"/>
                  </a:lnTo>
                  <a:lnTo>
                    <a:pt x="2438400" y="2405372"/>
                  </a:lnTo>
                  <a:cubicBezTo>
                    <a:pt x="2438400" y="2629825"/>
                    <a:pt x="2256445" y="2811780"/>
                    <a:pt x="2031992" y="2811780"/>
                  </a:cubicBezTo>
                  <a:lnTo>
                    <a:pt x="0" y="2811780"/>
                  </a:lnTo>
                  <a:lnTo>
                    <a:pt x="0" y="2811780"/>
                  </a:lnTo>
                  <a:lnTo>
                    <a:pt x="0" y="406408"/>
                  </a:lnTo>
                  <a:cubicBezTo>
                    <a:pt x="0" y="181955"/>
                    <a:pt x="181955" y="0"/>
                    <a:pt x="406408" y="0"/>
                  </a:cubicBez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9033" tIns="119033" rIns="358064" bIns="119033" numCol="1" spcCol="1270" anchor="t" anchorCtr="0">
              <a:noAutofit/>
            </a:bodyPr>
            <a:lstStyle/>
            <a:p>
              <a:pPr algn="r" defTabSz="1689100">
                <a:lnSpc>
                  <a:spcPct val="90000"/>
                </a:lnSpc>
                <a:spcBef>
                  <a:spcPct val="0"/>
                </a:spcBef>
                <a:spcAft>
                  <a:spcPct val="35000"/>
                </a:spcAft>
              </a:pPr>
              <a:endParaRPr lang="ja-JP" altLang="en-US" sz="3800" dirty="0">
                <a:solidFill>
                  <a:prstClr val="black">
                    <a:hueOff val="0"/>
                    <a:satOff val="0"/>
                    <a:lumOff val="0"/>
                    <a:alphaOff val="0"/>
                  </a:prstClr>
                </a:solidFill>
              </a:endParaRPr>
            </a:p>
          </p:txBody>
        </p:sp>
      </p:grpSp>
      <p:grpSp>
        <p:nvGrpSpPr>
          <p:cNvPr id="26" name="グループ化 25"/>
          <p:cNvGrpSpPr/>
          <p:nvPr/>
        </p:nvGrpSpPr>
        <p:grpSpPr>
          <a:xfrm>
            <a:off x="4565041" y="2132856"/>
            <a:ext cx="1735151" cy="1472953"/>
            <a:chOff x="1524000" y="1523999"/>
            <a:chExt cx="6096000" cy="3921235"/>
          </a:xfrm>
        </p:grpSpPr>
        <p:sp>
          <p:nvSpPr>
            <p:cNvPr id="27" name="図形 26"/>
            <p:cNvSpPr/>
            <p:nvPr/>
          </p:nvSpPr>
          <p:spPr>
            <a:xfrm>
              <a:off x="1524000" y="1523999"/>
              <a:ext cx="6096000" cy="3810000"/>
            </a:xfrm>
            <a:prstGeom prst="swooshArrow">
              <a:avLst>
                <a:gd name="adj1" fmla="val 25000"/>
                <a:gd name="adj2" fmla="val 2500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28" name="フリーフォーム 27"/>
            <p:cNvSpPr/>
            <p:nvPr/>
          </p:nvSpPr>
          <p:spPr>
            <a:xfrm>
              <a:off x="2466002" y="2633454"/>
              <a:ext cx="2438400" cy="2811780"/>
            </a:xfrm>
            <a:custGeom>
              <a:avLst/>
              <a:gdLst>
                <a:gd name="connsiteX0" fmla="*/ 406408 w 2438400"/>
                <a:gd name="connsiteY0" fmla="*/ 0 h 2811780"/>
                <a:gd name="connsiteX1" fmla="*/ 2438400 w 2438400"/>
                <a:gd name="connsiteY1" fmla="*/ 0 h 2811780"/>
                <a:gd name="connsiteX2" fmla="*/ 2438400 w 2438400"/>
                <a:gd name="connsiteY2" fmla="*/ 0 h 2811780"/>
                <a:gd name="connsiteX3" fmla="*/ 2438400 w 2438400"/>
                <a:gd name="connsiteY3" fmla="*/ 2405372 h 2811780"/>
                <a:gd name="connsiteX4" fmla="*/ 2031992 w 2438400"/>
                <a:gd name="connsiteY4" fmla="*/ 2811780 h 2811780"/>
                <a:gd name="connsiteX5" fmla="*/ 0 w 2438400"/>
                <a:gd name="connsiteY5" fmla="*/ 2811780 h 2811780"/>
                <a:gd name="connsiteX6" fmla="*/ 0 w 2438400"/>
                <a:gd name="connsiteY6" fmla="*/ 2811780 h 2811780"/>
                <a:gd name="connsiteX7" fmla="*/ 0 w 2438400"/>
                <a:gd name="connsiteY7" fmla="*/ 406408 h 2811780"/>
                <a:gd name="connsiteX8" fmla="*/ 406408 w 2438400"/>
                <a:gd name="connsiteY8" fmla="*/ 0 h 281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400" h="2811780">
                  <a:moveTo>
                    <a:pt x="406408" y="0"/>
                  </a:moveTo>
                  <a:lnTo>
                    <a:pt x="2438400" y="0"/>
                  </a:lnTo>
                  <a:lnTo>
                    <a:pt x="2438400" y="0"/>
                  </a:lnTo>
                  <a:lnTo>
                    <a:pt x="2438400" y="2405372"/>
                  </a:lnTo>
                  <a:cubicBezTo>
                    <a:pt x="2438400" y="2629825"/>
                    <a:pt x="2256445" y="2811780"/>
                    <a:pt x="2031992" y="2811780"/>
                  </a:cubicBezTo>
                  <a:lnTo>
                    <a:pt x="0" y="2811780"/>
                  </a:lnTo>
                  <a:lnTo>
                    <a:pt x="0" y="2811780"/>
                  </a:lnTo>
                  <a:lnTo>
                    <a:pt x="0" y="406408"/>
                  </a:lnTo>
                  <a:cubicBezTo>
                    <a:pt x="0" y="181955"/>
                    <a:pt x="181955" y="0"/>
                    <a:pt x="406408" y="0"/>
                  </a:cubicBez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9033" tIns="119033" rIns="358064" bIns="119033" numCol="1" spcCol="1270" anchor="t" anchorCtr="0">
              <a:noAutofit/>
            </a:bodyPr>
            <a:lstStyle/>
            <a:p>
              <a:pPr algn="r" defTabSz="1689100">
                <a:lnSpc>
                  <a:spcPct val="90000"/>
                </a:lnSpc>
                <a:spcBef>
                  <a:spcPct val="0"/>
                </a:spcBef>
                <a:spcAft>
                  <a:spcPct val="35000"/>
                </a:spcAft>
              </a:pPr>
              <a:endParaRPr lang="ja-JP" altLang="en-US" sz="3800" dirty="0">
                <a:solidFill>
                  <a:prstClr val="black">
                    <a:hueOff val="0"/>
                    <a:satOff val="0"/>
                    <a:lumOff val="0"/>
                    <a:alphaOff val="0"/>
                  </a:prstClr>
                </a:solidFill>
              </a:endParaRPr>
            </a:p>
          </p:txBody>
        </p:sp>
      </p:grpSp>
      <p:sp>
        <p:nvSpPr>
          <p:cNvPr id="29" name="正方形/長方形 28"/>
          <p:cNvSpPr/>
          <p:nvPr/>
        </p:nvSpPr>
        <p:spPr>
          <a:xfrm>
            <a:off x="3507235" y="3356992"/>
            <a:ext cx="2000869" cy="584775"/>
          </a:xfrm>
          <a:prstGeom prst="rect">
            <a:avLst/>
          </a:prstGeom>
          <a:noFill/>
        </p:spPr>
        <p:txBody>
          <a:bodyPr wrap="none" lIns="91440" tIns="45720" rIns="91440" bIns="45720">
            <a:spAutoFit/>
          </a:bodyPr>
          <a:lstStyle/>
          <a:p>
            <a:pPr algn="ctr"/>
            <a:r>
              <a:rPr lang="ja-JP" altLang="en-US" sz="3200" b="1" dirty="0" smtClean="0">
                <a:ln w="19050">
                  <a:solidFill>
                    <a:srgbClr val="1F497D">
                      <a:tint val="1000"/>
                    </a:srgbClr>
                  </a:solidFill>
                  <a:prstDash val="solid"/>
                </a:ln>
                <a:solidFill>
                  <a:srgbClr val="9BBB59"/>
                </a:solidFill>
              </a:rPr>
              <a:t>ステップ！</a:t>
            </a:r>
            <a:endParaRPr lang="ja-JP" altLang="en-US" sz="3200" b="1" dirty="0">
              <a:ln w="19050">
                <a:solidFill>
                  <a:srgbClr val="1F497D">
                    <a:tint val="1000"/>
                  </a:srgbClr>
                </a:solidFill>
                <a:prstDash val="solid"/>
              </a:ln>
              <a:solidFill>
                <a:srgbClr val="9BBB59"/>
              </a:solidFill>
            </a:endParaRPr>
          </a:p>
        </p:txBody>
      </p:sp>
      <p:sp>
        <p:nvSpPr>
          <p:cNvPr id="30" name="正方形/長方形 29"/>
          <p:cNvSpPr/>
          <p:nvPr/>
        </p:nvSpPr>
        <p:spPr>
          <a:xfrm>
            <a:off x="6651416" y="1548081"/>
            <a:ext cx="2018501" cy="584775"/>
          </a:xfrm>
          <a:prstGeom prst="rect">
            <a:avLst/>
          </a:prstGeom>
          <a:noFill/>
        </p:spPr>
        <p:txBody>
          <a:bodyPr wrap="none" lIns="91440" tIns="45720" rIns="91440" bIns="45720">
            <a:spAutoFit/>
          </a:bodyPr>
          <a:lstStyle/>
          <a:p>
            <a:pPr algn="ctr"/>
            <a:r>
              <a:rPr lang="ja-JP" altLang="en-US" sz="3200" b="1" dirty="0" smtClean="0">
                <a:ln w="19050">
                  <a:solidFill>
                    <a:srgbClr val="1F497D">
                      <a:tint val="1000"/>
                    </a:srgbClr>
                  </a:solidFill>
                  <a:prstDash val="solid"/>
                </a:ln>
                <a:solidFill>
                  <a:srgbClr val="F79646"/>
                </a:solidFill>
              </a:rPr>
              <a:t>ジャンプ！</a:t>
            </a:r>
            <a:endParaRPr lang="ja-JP" altLang="en-US" sz="3200" b="1" dirty="0">
              <a:ln w="19050">
                <a:solidFill>
                  <a:srgbClr val="1F497D">
                    <a:tint val="1000"/>
                  </a:srgbClr>
                </a:solidFill>
                <a:prstDash val="solid"/>
              </a:ln>
              <a:solidFill>
                <a:srgbClr val="F79646"/>
              </a:solidFill>
            </a:endParaRPr>
          </a:p>
        </p:txBody>
      </p:sp>
      <p:sp>
        <p:nvSpPr>
          <p:cNvPr id="31" name="テキスト ボックス 30"/>
          <p:cNvSpPr txBox="1"/>
          <p:nvPr/>
        </p:nvSpPr>
        <p:spPr>
          <a:xfrm>
            <a:off x="179513" y="2640394"/>
            <a:ext cx="2376264" cy="1292662"/>
          </a:xfrm>
          <a:prstGeom prst="rect">
            <a:avLst/>
          </a:prstGeom>
          <a:noFill/>
        </p:spPr>
        <p:txBody>
          <a:bodyPr wrap="square" rtlCol="0">
            <a:spAutoFit/>
          </a:bodyPr>
          <a:lstStyle/>
          <a:p>
            <a:r>
              <a:rPr lang="en-US" altLang="ja-JP" sz="2400" dirty="0" smtClean="0">
                <a:solidFill>
                  <a:srgbClr val="1F497D"/>
                </a:solidFill>
              </a:rPr>
              <a:t>1. </a:t>
            </a:r>
            <a:r>
              <a:rPr lang="ja-JP" altLang="en-US" sz="2400" dirty="0" smtClean="0">
                <a:solidFill>
                  <a:srgbClr val="1F497D"/>
                </a:solidFill>
              </a:rPr>
              <a:t>アセスメント</a:t>
            </a:r>
            <a:r>
              <a:rPr lang="en-US" altLang="ja-JP" dirty="0" smtClean="0">
                <a:solidFill>
                  <a:srgbClr val="1F497D"/>
                </a:solidFill>
              </a:rPr>
              <a:t/>
            </a:r>
            <a:br>
              <a:rPr lang="en-US" altLang="ja-JP" dirty="0" smtClean="0">
                <a:solidFill>
                  <a:srgbClr val="1F497D"/>
                </a:solidFill>
              </a:rPr>
            </a:br>
            <a:r>
              <a:rPr lang="ja-JP" altLang="en-US" dirty="0" smtClean="0">
                <a:solidFill>
                  <a:srgbClr val="1F497D"/>
                </a:solidFill>
              </a:rPr>
              <a:t>科学的に死亡率減少</a:t>
            </a:r>
            <a:r>
              <a:rPr lang="en-US" altLang="ja-JP" dirty="0" smtClean="0">
                <a:solidFill>
                  <a:srgbClr val="1F497D"/>
                </a:solidFill>
              </a:rPr>
              <a:t/>
            </a:r>
            <a:br>
              <a:rPr lang="en-US" altLang="ja-JP" dirty="0" smtClean="0">
                <a:solidFill>
                  <a:srgbClr val="1F497D"/>
                </a:solidFill>
              </a:rPr>
            </a:br>
            <a:r>
              <a:rPr lang="ja-JP" altLang="en-US" dirty="0" smtClean="0">
                <a:solidFill>
                  <a:srgbClr val="1F497D"/>
                </a:solidFill>
              </a:rPr>
              <a:t>効果が明らかな</a:t>
            </a:r>
            <a:r>
              <a:rPr lang="en-US" altLang="ja-JP" dirty="0" smtClean="0">
                <a:solidFill>
                  <a:srgbClr val="1F497D"/>
                </a:solidFill>
              </a:rPr>
              <a:t/>
            </a:r>
            <a:br>
              <a:rPr lang="en-US" altLang="ja-JP" dirty="0" smtClean="0">
                <a:solidFill>
                  <a:srgbClr val="1F497D"/>
                </a:solidFill>
              </a:rPr>
            </a:br>
            <a:r>
              <a:rPr lang="ja-JP" altLang="en-US" dirty="0" smtClean="0">
                <a:solidFill>
                  <a:srgbClr val="1F497D"/>
                </a:solidFill>
              </a:rPr>
              <a:t>検診</a:t>
            </a:r>
            <a:r>
              <a:rPr lang="ja-JP" altLang="en-US" dirty="0">
                <a:solidFill>
                  <a:srgbClr val="1F497D"/>
                </a:solidFill>
              </a:rPr>
              <a:t>方法</a:t>
            </a:r>
            <a:r>
              <a:rPr lang="ja-JP" altLang="en-US" dirty="0" smtClean="0">
                <a:solidFill>
                  <a:srgbClr val="1F497D"/>
                </a:solidFill>
              </a:rPr>
              <a:t>のみを実施</a:t>
            </a:r>
            <a:endParaRPr lang="ja-JP" altLang="en-US" dirty="0">
              <a:solidFill>
                <a:srgbClr val="1F497D"/>
              </a:solidFill>
            </a:endParaRPr>
          </a:p>
        </p:txBody>
      </p:sp>
      <p:sp>
        <p:nvSpPr>
          <p:cNvPr id="32" name="テキスト ボックス 31"/>
          <p:cNvSpPr txBox="1"/>
          <p:nvPr/>
        </p:nvSpPr>
        <p:spPr>
          <a:xfrm>
            <a:off x="3203848" y="1981289"/>
            <a:ext cx="2376264" cy="1015663"/>
          </a:xfrm>
          <a:prstGeom prst="rect">
            <a:avLst/>
          </a:prstGeom>
          <a:noFill/>
        </p:spPr>
        <p:txBody>
          <a:bodyPr wrap="square" rtlCol="0">
            <a:spAutoFit/>
          </a:bodyPr>
          <a:lstStyle/>
          <a:p>
            <a:r>
              <a:rPr lang="en-US" altLang="ja-JP" sz="2400" dirty="0" smtClean="0">
                <a:solidFill>
                  <a:srgbClr val="9BBB59">
                    <a:lumMod val="50000"/>
                  </a:srgbClr>
                </a:solidFill>
              </a:rPr>
              <a:t>2. </a:t>
            </a:r>
            <a:r>
              <a:rPr lang="ja-JP" altLang="en-US" sz="2400" dirty="0" smtClean="0">
                <a:solidFill>
                  <a:srgbClr val="9BBB59">
                    <a:lumMod val="50000"/>
                  </a:srgbClr>
                </a:solidFill>
              </a:rPr>
              <a:t>マネジメント</a:t>
            </a:r>
            <a:r>
              <a:rPr lang="en-US" altLang="ja-JP" dirty="0" smtClean="0">
                <a:solidFill>
                  <a:srgbClr val="9BBB59">
                    <a:lumMod val="50000"/>
                  </a:srgbClr>
                </a:solidFill>
              </a:rPr>
              <a:t/>
            </a:r>
            <a:br>
              <a:rPr lang="en-US" altLang="ja-JP" dirty="0" smtClean="0">
                <a:solidFill>
                  <a:srgbClr val="9BBB59">
                    <a:lumMod val="50000"/>
                  </a:srgbClr>
                </a:solidFill>
              </a:rPr>
            </a:br>
            <a:r>
              <a:rPr lang="ja-JP" altLang="en-US" dirty="0" smtClean="0">
                <a:solidFill>
                  <a:srgbClr val="9BBB59">
                    <a:lumMod val="50000"/>
                  </a:srgbClr>
                </a:solidFill>
              </a:rPr>
              <a:t>事業評価・精度管理を</a:t>
            </a:r>
            <a:r>
              <a:rPr lang="en-US" altLang="ja-JP" dirty="0" smtClean="0">
                <a:solidFill>
                  <a:srgbClr val="9BBB59">
                    <a:lumMod val="50000"/>
                  </a:srgbClr>
                </a:solidFill>
              </a:rPr>
              <a:t/>
            </a:r>
            <a:br>
              <a:rPr lang="en-US" altLang="ja-JP" dirty="0" smtClean="0">
                <a:solidFill>
                  <a:srgbClr val="9BBB59">
                    <a:lumMod val="50000"/>
                  </a:srgbClr>
                </a:solidFill>
              </a:rPr>
            </a:br>
            <a:r>
              <a:rPr lang="ja-JP" altLang="en-US" dirty="0" smtClean="0">
                <a:solidFill>
                  <a:srgbClr val="9BBB59">
                    <a:lumMod val="50000"/>
                  </a:srgbClr>
                </a:solidFill>
              </a:rPr>
              <a:t>実施</a:t>
            </a:r>
            <a:endParaRPr lang="ja-JP" altLang="en-US" dirty="0">
              <a:solidFill>
                <a:srgbClr val="9BBB59">
                  <a:lumMod val="50000"/>
                </a:srgbClr>
              </a:solidFill>
            </a:endParaRPr>
          </a:p>
        </p:txBody>
      </p:sp>
      <p:sp>
        <p:nvSpPr>
          <p:cNvPr id="33" name="テキスト ボックス 32"/>
          <p:cNvSpPr txBox="1"/>
          <p:nvPr/>
        </p:nvSpPr>
        <p:spPr>
          <a:xfrm>
            <a:off x="6444208" y="4440594"/>
            <a:ext cx="2592288" cy="1292662"/>
          </a:xfrm>
          <a:prstGeom prst="rect">
            <a:avLst/>
          </a:prstGeom>
          <a:noFill/>
        </p:spPr>
        <p:txBody>
          <a:bodyPr wrap="square" rtlCol="0">
            <a:spAutoFit/>
          </a:bodyPr>
          <a:lstStyle/>
          <a:p>
            <a:r>
              <a:rPr lang="en-US" altLang="ja-JP" sz="2400" dirty="0" smtClean="0">
                <a:solidFill>
                  <a:srgbClr val="F79646">
                    <a:lumMod val="75000"/>
                  </a:srgbClr>
                </a:solidFill>
              </a:rPr>
              <a:t>3. </a:t>
            </a:r>
            <a:r>
              <a:rPr lang="ja-JP" altLang="en-US" sz="2400" dirty="0" smtClean="0">
                <a:solidFill>
                  <a:srgbClr val="F79646">
                    <a:lumMod val="75000"/>
                  </a:srgbClr>
                </a:solidFill>
              </a:rPr>
              <a:t>受診率</a:t>
            </a:r>
            <a:r>
              <a:rPr lang="en-US" altLang="ja-JP" sz="2400" dirty="0" smtClean="0">
                <a:solidFill>
                  <a:srgbClr val="F79646">
                    <a:lumMod val="75000"/>
                  </a:srgbClr>
                </a:solidFill>
              </a:rPr>
              <a:t>UP</a:t>
            </a:r>
            <a:r>
              <a:rPr lang="en-US" altLang="ja-JP" dirty="0" smtClean="0">
                <a:solidFill>
                  <a:srgbClr val="F79646">
                    <a:lumMod val="75000"/>
                  </a:srgbClr>
                </a:solidFill>
              </a:rPr>
              <a:t/>
            </a:r>
            <a:br>
              <a:rPr lang="en-US" altLang="ja-JP" dirty="0" smtClean="0">
                <a:solidFill>
                  <a:srgbClr val="F79646">
                    <a:lumMod val="75000"/>
                  </a:srgbClr>
                </a:solidFill>
              </a:rPr>
            </a:br>
            <a:r>
              <a:rPr lang="ja-JP" altLang="en-US" dirty="0" smtClean="0">
                <a:solidFill>
                  <a:srgbClr val="F79646">
                    <a:lumMod val="75000"/>
                  </a:srgbClr>
                </a:solidFill>
              </a:rPr>
              <a:t>より多くの人に受診してもらえるような施策を</a:t>
            </a:r>
            <a:r>
              <a:rPr lang="en-US" altLang="ja-JP" dirty="0" smtClean="0">
                <a:solidFill>
                  <a:srgbClr val="F79646">
                    <a:lumMod val="75000"/>
                  </a:srgbClr>
                </a:solidFill>
              </a:rPr>
              <a:t/>
            </a:r>
            <a:br>
              <a:rPr lang="en-US" altLang="ja-JP" dirty="0" smtClean="0">
                <a:solidFill>
                  <a:srgbClr val="F79646">
                    <a:lumMod val="75000"/>
                  </a:srgbClr>
                </a:solidFill>
              </a:rPr>
            </a:br>
            <a:r>
              <a:rPr lang="ja-JP" altLang="en-US" dirty="0" smtClean="0">
                <a:solidFill>
                  <a:srgbClr val="F79646">
                    <a:lumMod val="75000"/>
                  </a:srgbClr>
                </a:solidFill>
              </a:rPr>
              <a:t>実施</a:t>
            </a:r>
            <a:endParaRPr lang="ja-JP" altLang="en-US" dirty="0">
              <a:solidFill>
                <a:srgbClr val="F79646">
                  <a:lumMod val="75000"/>
                </a:srgbClr>
              </a:solidFill>
            </a:endParaRPr>
          </a:p>
        </p:txBody>
      </p:sp>
      <p:sp>
        <p:nvSpPr>
          <p:cNvPr id="3" name="スライド番号プレースホルダー 2"/>
          <p:cNvSpPr>
            <a:spLocks noGrp="1"/>
          </p:cNvSpPr>
          <p:nvPr>
            <p:ph type="sldNum" sz="quarter" idx="12"/>
          </p:nvPr>
        </p:nvSpPr>
        <p:spPr/>
        <p:txBody>
          <a:bodyPr/>
          <a:lstStyle/>
          <a:p>
            <a:fld id="{25913CF4-1B04-4E09-8515-8120678E13E3}" type="slidenum">
              <a:rPr lang="ja-JP" altLang="en-US" smtClean="0">
                <a:solidFill>
                  <a:prstClr val="black">
                    <a:tint val="75000"/>
                  </a:prstClr>
                </a:solidFill>
              </a:rPr>
              <a:pPr/>
              <a:t>17</a:t>
            </a:fld>
            <a:endParaRPr lang="ja-JP" altLang="en-US">
              <a:solidFill>
                <a:prstClr val="black">
                  <a:tint val="75000"/>
                </a:prstClr>
              </a:solidFill>
            </a:endParaRPr>
          </a:p>
        </p:txBody>
      </p:sp>
    </p:spTree>
    <p:extLst>
      <p:ext uri="{BB962C8B-B14F-4D97-AF65-F5344CB8AC3E}">
        <p14:creationId xmlns:p14="http://schemas.microsoft.com/office/powerpoint/2010/main" val="4128882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07504" y="11232"/>
            <a:ext cx="4770858" cy="600164"/>
          </a:xfrm>
          <a:prstGeom prst="rect">
            <a:avLst/>
          </a:prstGeom>
          <a:noFill/>
        </p:spPr>
        <p:txBody>
          <a:bodyPr wrap="none" rtlCol="0">
            <a:spAutoFit/>
          </a:bodyPr>
          <a:lstStyle/>
          <a:p>
            <a:endParaRPr lang="ja-JP" altLang="en-US" sz="900" dirty="0" smtClean="0">
              <a:solidFill>
                <a:prstClr val="black"/>
              </a:solidFill>
            </a:endParaRPr>
          </a:p>
          <a:p>
            <a:r>
              <a:rPr lang="ja-JP" altLang="en-US" sz="2400" dirty="0" smtClean="0">
                <a:solidFill>
                  <a:prstClr val="black"/>
                </a:solidFill>
              </a:rPr>
              <a:t>●</a:t>
            </a:r>
            <a:r>
              <a:rPr lang="en-US" altLang="ja-JP" sz="2400" dirty="0" smtClean="0">
                <a:solidFill>
                  <a:prstClr val="black"/>
                </a:solidFill>
              </a:rPr>
              <a:t> </a:t>
            </a:r>
            <a:r>
              <a:rPr lang="ja-JP" altLang="en-US" sz="2400" dirty="0" smtClean="0">
                <a:solidFill>
                  <a:prstClr val="black"/>
                </a:solidFill>
              </a:rPr>
              <a:t>　</a:t>
            </a:r>
            <a:r>
              <a:rPr lang="en-US" altLang="ja-JP" sz="2400" dirty="0" smtClean="0">
                <a:solidFill>
                  <a:prstClr val="black"/>
                </a:solidFill>
              </a:rPr>
              <a:t>47</a:t>
            </a:r>
            <a:r>
              <a:rPr lang="ja-JP" altLang="en-US" sz="2400" dirty="0" smtClean="0">
                <a:solidFill>
                  <a:prstClr val="black"/>
                </a:solidFill>
              </a:rPr>
              <a:t>都道府県計画施策案の概要</a:t>
            </a:r>
            <a:endParaRPr lang="ja-JP" altLang="en-US" sz="2400" dirty="0">
              <a:solidFill>
                <a:prstClr val="black"/>
              </a:solidFill>
            </a:endParaRPr>
          </a:p>
        </p:txBody>
      </p:sp>
      <p:sp>
        <p:nvSpPr>
          <p:cNvPr id="6" name="テキスト ボックス 5"/>
          <p:cNvSpPr txBox="1"/>
          <p:nvPr/>
        </p:nvSpPr>
        <p:spPr>
          <a:xfrm>
            <a:off x="467544" y="1628800"/>
            <a:ext cx="184731" cy="369332"/>
          </a:xfrm>
          <a:prstGeom prst="rect">
            <a:avLst/>
          </a:prstGeom>
          <a:noFill/>
        </p:spPr>
        <p:txBody>
          <a:bodyPr wrap="none" rtlCol="0">
            <a:spAutoFit/>
          </a:bodyPr>
          <a:lstStyle/>
          <a:p>
            <a:endParaRPr lang="ja-JP" altLang="en-US" dirty="0">
              <a:solidFill>
                <a:prstClr val="black"/>
              </a:solidFill>
            </a:endParaRPr>
          </a:p>
        </p:txBody>
      </p:sp>
      <p:sp>
        <p:nvSpPr>
          <p:cNvPr id="3" name="テキスト ボックス 2"/>
          <p:cNvSpPr txBox="1"/>
          <p:nvPr/>
        </p:nvSpPr>
        <p:spPr>
          <a:xfrm>
            <a:off x="539552" y="1147966"/>
            <a:ext cx="8064896" cy="3970318"/>
          </a:xfrm>
          <a:prstGeom prst="rect">
            <a:avLst/>
          </a:prstGeom>
          <a:noFill/>
        </p:spPr>
        <p:txBody>
          <a:bodyPr wrap="square" rtlCol="0">
            <a:spAutoFit/>
          </a:bodyPr>
          <a:lstStyle/>
          <a:p>
            <a:r>
              <a:rPr lang="en-US" altLang="ja-JP" dirty="0" smtClean="0">
                <a:solidFill>
                  <a:prstClr val="black"/>
                </a:solidFill>
              </a:rPr>
              <a:t>【</a:t>
            </a:r>
            <a:r>
              <a:rPr lang="ja-JP" altLang="en-US" dirty="0" smtClean="0">
                <a:solidFill>
                  <a:prstClr val="black"/>
                </a:solidFill>
              </a:rPr>
              <a:t>現状と課題</a:t>
            </a:r>
            <a:r>
              <a:rPr lang="en-US" altLang="ja-JP" dirty="0" smtClean="0">
                <a:solidFill>
                  <a:prstClr val="black"/>
                </a:solidFill>
              </a:rPr>
              <a:t>】</a:t>
            </a:r>
          </a:p>
          <a:p>
            <a:pPr marL="285750" indent="-285750">
              <a:buFont typeface="Arial" pitchFamily="34" charset="0"/>
              <a:buChar char="•"/>
            </a:pPr>
            <a:r>
              <a:rPr lang="ja-JP" altLang="en-US" dirty="0" smtClean="0">
                <a:solidFill>
                  <a:prstClr val="black"/>
                </a:solidFill>
              </a:rPr>
              <a:t>受診率が正しく把握できないこと、低いことにのみ焦点を当てている</a:t>
            </a:r>
            <a:r>
              <a:rPr lang="en-US" altLang="ja-JP" dirty="0" smtClean="0">
                <a:solidFill>
                  <a:prstClr val="black"/>
                </a:solidFill>
              </a:rPr>
              <a:t/>
            </a:r>
            <a:br>
              <a:rPr lang="en-US" altLang="ja-JP" dirty="0" smtClean="0">
                <a:solidFill>
                  <a:prstClr val="black"/>
                </a:solidFill>
              </a:rPr>
            </a:br>
            <a:r>
              <a:rPr lang="ja-JP" altLang="en-US" dirty="0" smtClean="0">
                <a:solidFill>
                  <a:prstClr val="black"/>
                </a:solidFill>
              </a:rPr>
              <a:t>都道府県が多い</a:t>
            </a:r>
            <a:endParaRPr lang="en-US" altLang="ja-JP" dirty="0" smtClean="0">
              <a:solidFill>
                <a:prstClr val="black"/>
              </a:solidFill>
            </a:endParaRPr>
          </a:p>
          <a:p>
            <a:pPr marL="285750" indent="-285750">
              <a:buFont typeface="Arial" pitchFamily="34" charset="0"/>
              <a:buChar char="•"/>
            </a:pPr>
            <a:r>
              <a:rPr lang="ja-JP" altLang="en-US" dirty="0" smtClean="0">
                <a:solidFill>
                  <a:srgbClr val="4F81BD"/>
                </a:solidFill>
              </a:rPr>
              <a:t>アセスメント、マネジメントの現状および課題についての評価・検討</a:t>
            </a:r>
            <a:r>
              <a:rPr lang="ja-JP" altLang="en-US" dirty="0" smtClean="0">
                <a:solidFill>
                  <a:prstClr val="black"/>
                </a:solidFill>
              </a:rPr>
              <a:t>が必要</a:t>
            </a:r>
            <a:endParaRPr lang="en-US" altLang="ja-JP" dirty="0" smtClean="0">
              <a:solidFill>
                <a:prstClr val="black"/>
              </a:solidFill>
            </a:endParaRPr>
          </a:p>
          <a:p>
            <a:endParaRPr lang="en-US" altLang="ja-JP" dirty="0" smtClean="0">
              <a:solidFill>
                <a:prstClr val="black"/>
              </a:solidFill>
            </a:endParaRPr>
          </a:p>
          <a:p>
            <a:r>
              <a:rPr lang="en-US" altLang="ja-JP" dirty="0" smtClean="0">
                <a:solidFill>
                  <a:prstClr val="black"/>
                </a:solidFill>
              </a:rPr>
              <a:t>【</a:t>
            </a:r>
            <a:r>
              <a:rPr lang="ja-JP" altLang="en-US" dirty="0" smtClean="0">
                <a:solidFill>
                  <a:prstClr val="black"/>
                </a:solidFill>
              </a:rPr>
              <a:t>取り組むべき施策</a:t>
            </a:r>
            <a:r>
              <a:rPr lang="en-US" altLang="ja-JP" dirty="0" smtClean="0">
                <a:solidFill>
                  <a:prstClr val="black"/>
                </a:solidFill>
              </a:rPr>
              <a:t>】</a:t>
            </a:r>
          </a:p>
          <a:p>
            <a:pPr marL="285750" indent="-285750">
              <a:buFont typeface="Arial" pitchFamily="34" charset="0"/>
              <a:buChar char="•"/>
            </a:pPr>
            <a:r>
              <a:rPr lang="ja-JP" altLang="en-US" dirty="0" smtClean="0">
                <a:solidFill>
                  <a:prstClr val="black"/>
                </a:solidFill>
              </a:rPr>
              <a:t>受診率向上に関する施策を多く検討している都道府県が多い</a:t>
            </a:r>
            <a:endParaRPr lang="en-US" altLang="ja-JP" dirty="0" smtClean="0">
              <a:solidFill>
                <a:prstClr val="black"/>
              </a:solidFill>
            </a:endParaRPr>
          </a:p>
          <a:p>
            <a:pPr marL="285750" indent="-285750">
              <a:buFont typeface="Arial" pitchFamily="34" charset="0"/>
              <a:buChar char="•"/>
            </a:pPr>
            <a:r>
              <a:rPr lang="ja-JP" altLang="en-US" dirty="0" smtClean="0">
                <a:solidFill>
                  <a:schemeClr val="tx2">
                    <a:lumMod val="60000"/>
                    <a:lumOff val="40000"/>
                  </a:schemeClr>
                </a:solidFill>
              </a:rPr>
              <a:t>アセスメント、マネジメントを考慮した施策</a:t>
            </a:r>
            <a:r>
              <a:rPr lang="ja-JP" altLang="en-US" dirty="0" smtClean="0">
                <a:solidFill>
                  <a:prstClr val="black"/>
                </a:solidFill>
              </a:rPr>
              <a:t>を意図する都道府県は限定される</a:t>
            </a:r>
            <a:endParaRPr lang="en-US" altLang="ja-JP" dirty="0" smtClean="0">
              <a:solidFill>
                <a:prstClr val="black"/>
              </a:solidFill>
            </a:endParaRPr>
          </a:p>
          <a:p>
            <a:endParaRPr lang="en-US" altLang="ja-JP" dirty="0" smtClean="0">
              <a:solidFill>
                <a:prstClr val="black"/>
              </a:solidFill>
            </a:endParaRPr>
          </a:p>
          <a:p>
            <a:r>
              <a:rPr lang="en-US" altLang="ja-JP" dirty="0" smtClean="0">
                <a:solidFill>
                  <a:prstClr val="black"/>
                </a:solidFill>
              </a:rPr>
              <a:t>【</a:t>
            </a:r>
            <a:r>
              <a:rPr lang="ja-JP" altLang="en-US" dirty="0" smtClean="0">
                <a:solidFill>
                  <a:prstClr val="black"/>
                </a:solidFill>
              </a:rPr>
              <a:t>個別目標</a:t>
            </a:r>
            <a:r>
              <a:rPr lang="en-US" altLang="ja-JP" dirty="0" smtClean="0">
                <a:solidFill>
                  <a:prstClr val="black"/>
                </a:solidFill>
              </a:rPr>
              <a:t>】</a:t>
            </a:r>
          </a:p>
          <a:p>
            <a:pPr marL="285750" indent="-285750">
              <a:buFont typeface="Arial" pitchFamily="34" charset="0"/>
              <a:buChar char="•"/>
            </a:pPr>
            <a:r>
              <a:rPr lang="ja-JP" altLang="en-US" dirty="0" smtClean="0">
                <a:solidFill>
                  <a:prstClr val="black"/>
                </a:solidFill>
              </a:rPr>
              <a:t>受診率に関しては、多くの都道府県が現状を考慮した目標を検討している</a:t>
            </a:r>
            <a:endParaRPr lang="en-US" altLang="ja-JP" dirty="0" smtClean="0">
              <a:solidFill>
                <a:prstClr val="black"/>
              </a:solidFill>
            </a:endParaRPr>
          </a:p>
          <a:p>
            <a:pPr marL="285750" indent="-285750">
              <a:buFont typeface="Arial" pitchFamily="34" charset="0"/>
              <a:buChar char="•"/>
            </a:pPr>
            <a:r>
              <a:rPr lang="ja-JP" altLang="en-US" dirty="0" smtClean="0">
                <a:solidFill>
                  <a:srgbClr val="4F81BD"/>
                </a:solidFill>
              </a:rPr>
              <a:t>アセスメントに関する目標が明確にされている</a:t>
            </a:r>
            <a:r>
              <a:rPr lang="ja-JP" altLang="en-US" dirty="0" smtClean="0">
                <a:solidFill>
                  <a:prstClr val="black"/>
                </a:solidFill>
              </a:rPr>
              <a:t>都道府県はあまり見られない</a:t>
            </a:r>
            <a:endParaRPr lang="en-US" altLang="ja-JP" dirty="0" smtClean="0">
              <a:solidFill>
                <a:prstClr val="black"/>
              </a:solidFill>
            </a:endParaRPr>
          </a:p>
          <a:p>
            <a:pPr marL="285750" indent="-285750">
              <a:buFont typeface="Arial" pitchFamily="34" charset="0"/>
              <a:buChar char="•"/>
            </a:pPr>
            <a:r>
              <a:rPr lang="ja-JP" altLang="en-US" dirty="0" smtClean="0">
                <a:solidFill>
                  <a:prstClr val="black"/>
                </a:solidFill>
              </a:rPr>
              <a:t>マネジメントに関しては、</a:t>
            </a:r>
            <a:r>
              <a:rPr lang="ja-JP" altLang="en-US" dirty="0" smtClean="0">
                <a:solidFill>
                  <a:schemeClr val="tx2">
                    <a:lumMod val="60000"/>
                    <a:lumOff val="40000"/>
                  </a:schemeClr>
                </a:solidFill>
              </a:rPr>
              <a:t>精検受診率のみ多くの県が目標値</a:t>
            </a:r>
            <a:r>
              <a:rPr lang="ja-JP" altLang="en-US" dirty="0" smtClean="0">
                <a:solidFill>
                  <a:prstClr val="black"/>
                </a:solidFill>
              </a:rPr>
              <a:t>として</a:t>
            </a:r>
            <a:r>
              <a:rPr lang="en-US" altLang="ja-JP" dirty="0" smtClean="0">
                <a:solidFill>
                  <a:prstClr val="black"/>
                </a:solidFill>
              </a:rPr>
              <a:t/>
            </a:r>
            <a:br>
              <a:rPr lang="en-US" altLang="ja-JP" dirty="0" smtClean="0">
                <a:solidFill>
                  <a:prstClr val="black"/>
                </a:solidFill>
              </a:rPr>
            </a:br>
            <a:r>
              <a:rPr lang="ja-JP" altLang="en-US" dirty="0" smtClean="0">
                <a:solidFill>
                  <a:prstClr val="black"/>
                </a:solidFill>
              </a:rPr>
              <a:t>設定している</a:t>
            </a:r>
            <a:endParaRPr lang="ja-JP" altLang="en-US" dirty="0">
              <a:solidFill>
                <a:prstClr val="black"/>
              </a:solidFill>
            </a:endParaRPr>
          </a:p>
        </p:txBody>
      </p:sp>
      <p:sp>
        <p:nvSpPr>
          <p:cNvPr id="4" name="スライド番号プレースホルダー 3"/>
          <p:cNvSpPr>
            <a:spLocks noGrp="1"/>
          </p:cNvSpPr>
          <p:nvPr>
            <p:ph type="sldNum" sz="quarter" idx="12"/>
          </p:nvPr>
        </p:nvSpPr>
        <p:spPr/>
        <p:txBody>
          <a:bodyPr/>
          <a:lstStyle/>
          <a:p>
            <a:pPr>
              <a:defRPr/>
            </a:pPr>
            <a:fld id="{3C11E139-6703-4020-A30C-B221D66BAA42}" type="slidenum">
              <a:rPr lang="ja-JP" altLang="en-US" smtClean="0"/>
              <a:pPr>
                <a:defRPr/>
              </a:pPr>
              <a:t>18</a:t>
            </a:fld>
            <a:endParaRPr lang="ja-JP" altLang="en-US"/>
          </a:p>
        </p:txBody>
      </p:sp>
    </p:spTree>
    <p:extLst>
      <p:ext uri="{BB962C8B-B14F-4D97-AF65-F5344CB8AC3E}">
        <p14:creationId xmlns:p14="http://schemas.microsoft.com/office/powerpoint/2010/main" val="30640018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07504" y="-99392"/>
            <a:ext cx="5251759" cy="477054"/>
          </a:xfrm>
          <a:prstGeom prst="rect">
            <a:avLst/>
          </a:prstGeom>
          <a:noFill/>
        </p:spPr>
        <p:txBody>
          <a:bodyPr wrap="none" rtlCol="0">
            <a:spAutoFit/>
          </a:bodyPr>
          <a:lstStyle/>
          <a:p>
            <a:endParaRPr lang="ja-JP" altLang="en-US" sz="900" dirty="0" smtClean="0">
              <a:solidFill>
                <a:prstClr val="black"/>
              </a:solidFill>
            </a:endParaRPr>
          </a:p>
          <a:p>
            <a:r>
              <a:rPr lang="ja-JP" altLang="en-US" sz="1600" dirty="0" smtClean="0">
                <a:solidFill>
                  <a:prstClr val="black"/>
                </a:solidFill>
              </a:rPr>
              <a:t>●好事例と評価できる基本計画施策案（</a:t>
            </a:r>
            <a:r>
              <a:rPr lang="en-US" altLang="ja-JP" sz="1600" dirty="0" smtClean="0">
                <a:solidFill>
                  <a:prstClr val="black"/>
                </a:solidFill>
              </a:rPr>
              <a:t>4</a:t>
            </a:r>
            <a:r>
              <a:rPr lang="ja-JP" altLang="en-US" sz="1600" dirty="0" smtClean="0">
                <a:solidFill>
                  <a:prstClr val="black"/>
                </a:solidFill>
              </a:rPr>
              <a:t>府県からの抜粋）</a:t>
            </a:r>
            <a:endParaRPr lang="ja-JP" altLang="en-US" sz="2000" dirty="0">
              <a:solidFill>
                <a:prstClr val="black"/>
              </a:solidFill>
            </a:endParaRPr>
          </a:p>
        </p:txBody>
      </p:sp>
      <p:sp>
        <p:nvSpPr>
          <p:cNvPr id="6" name="テキスト ボックス 5"/>
          <p:cNvSpPr txBox="1"/>
          <p:nvPr/>
        </p:nvSpPr>
        <p:spPr>
          <a:xfrm>
            <a:off x="467544" y="1628800"/>
            <a:ext cx="184731" cy="369332"/>
          </a:xfrm>
          <a:prstGeom prst="rect">
            <a:avLst/>
          </a:prstGeom>
          <a:noFill/>
        </p:spPr>
        <p:txBody>
          <a:bodyPr wrap="none" rtlCol="0">
            <a:spAutoFit/>
          </a:bodyPr>
          <a:lstStyle/>
          <a:p>
            <a:endParaRPr lang="ja-JP" altLang="en-US" dirty="0">
              <a:solidFill>
                <a:prstClr val="black"/>
              </a:solidFill>
            </a:endParaRPr>
          </a:p>
        </p:txBody>
      </p:sp>
      <p:graphicFrame>
        <p:nvGraphicFramePr>
          <p:cNvPr id="3" name="表 2"/>
          <p:cNvGraphicFramePr>
            <a:graphicFrameLocks noGrp="1"/>
          </p:cNvGraphicFramePr>
          <p:nvPr>
            <p:extLst>
              <p:ext uri="{D42A27DB-BD31-4B8C-83A1-F6EECF244321}">
                <p14:modId xmlns:p14="http://schemas.microsoft.com/office/powerpoint/2010/main" val="4264918543"/>
              </p:ext>
            </p:extLst>
          </p:nvPr>
        </p:nvGraphicFramePr>
        <p:xfrm>
          <a:off x="107504" y="360877"/>
          <a:ext cx="8928992" cy="6308483"/>
        </p:xfrm>
        <a:graphic>
          <a:graphicData uri="http://schemas.openxmlformats.org/drawingml/2006/table">
            <a:tbl>
              <a:tblPr firstRow="1" bandRow="1">
                <a:tableStyleId>{9D7B26C5-4107-4FEC-AEDC-1716B250A1EF}</a:tableStyleId>
              </a:tblPr>
              <a:tblGrid>
                <a:gridCol w="1076023"/>
                <a:gridCol w="2513395"/>
                <a:gridCol w="2839209"/>
                <a:gridCol w="2500365"/>
              </a:tblGrid>
              <a:tr h="288032">
                <a:tc>
                  <a:txBody>
                    <a:bodyPr/>
                    <a:lstStyle/>
                    <a:p>
                      <a:pPr algn="l"/>
                      <a:endParaRPr kumimoji="1" lang="ja-JP" altLang="en-US" sz="1500" dirty="0">
                        <a:latin typeface="+mn-ea"/>
                        <a:ea typeface="+mn-ea"/>
                      </a:endParaRPr>
                    </a:p>
                  </a:txBody>
                  <a:tcPr anchor="ctr"/>
                </a:tc>
                <a:tc>
                  <a:txBody>
                    <a:bodyPr/>
                    <a:lstStyle/>
                    <a:p>
                      <a:pPr algn="ctr"/>
                      <a:r>
                        <a:rPr kumimoji="1" lang="ja-JP" altLang="en-US" sz="1500" dirty="0" smtClean="0">
                          <a:latin typeface="+mn-ea"/>
                          <a:ea typeface="+mn-ea"/>
                        </a:rPr>
                        <a:t>アセスメント</a:t>
                      </a:r>
                      <a:endParaRPr kumimoji="1" lang="ja-JP" altLang="en-US" sz="1500" dirty="0">
                        <a:latin typeface="+mn-ea"/>
                        <a:ea typeface="+mn-ea"/>
                      </a:endParaRPr>
                    </a:p>
                  </a:txBody>
                  <a:tcPr anchor="ctr"/>
                </a:tc>
                <a:tc>
                  <a:txBody>
                    <a:bodyPr/>
                    <a:lstStyle/>
                    <a:p>
                      <a:pPr algn="ctr"/>
                      <a:r>
                        <a:rPr kumimoji="1" lang="ja-JP" altLang="en-US" sz="1500" dirty="0" smtClean="0">
                          <a:latin typeface="+mn-ea"/>
                          <a:ea typeface="+mn-ea"/>
                        </a:rPr>
                        <a:t>マネジメント</a:t>
                      </a:r>
                      <a:endParaRPr kumimoji="1" lang="ja-JP" altLang="en-US" sz="1500" dirty="0">
                        <a:latin typeface="+mn-ea"/>
                        <a:ea typeface="+mn-ea"/>
                      </a:endParaRPr>
                    </a:p>
                  </a:txBody>
                  <a:tcPr anchor="ctr"/>
                </a:tc>
                <a:tc>
                  <a:txBody>
                    <a:bodyPr/>
                    <a:lstStyle/>
                    <a:p>
                      <a:pPr algn="ctr"/>
                      <a:r>
                        <a:rPr kumimoji="1" lang="ja-JP" altLang="en-US" sz="1500" dirty="0" smtClean="0">
                          <a:latin typeface="+mn-ea"/>
                          <a:ea typeface="+mn-ea"/>
                        </a:rPr>
                        <a:t>受診率向上</a:t>
                      </a:r>
                      <a:endParaRPr kumimoji="1" lang="en-US" altLang="ja-JP" sz="1500" dirty="0" smtClean="0">
                        <a:latin typeface="+mn-ea"/>
                        <a:ea typeface="+mn-ea"/>
                      </a:endParaRPr>
                    </a:p>
                  </a:txBody>
                  <a:tcPr anchor="ctr"/>
                </a:tc>
              </a:tr>
              <a:tr h="2016304">
                <a:tc>
                  <a:txBody>
                    <a:bodyPr/>
                    <a:lstStyle/>
                    <a:p>
                      <a:pPr algn="ctr"/>
                      <a:r>
                        <a:rPr kumimoji="1" lang="ja-JP" altLang="en-US" sz="1500" dirty="0" smtClean="0">
                          <a:latin typeface="+mn-ea"/>
                          <a:ea typeface="+mn-ea"/>
                        </a:rPr>
                        <a:t>施策</a:t>
                      </a:r>
                      <a:r>
                        <a:rPr kumimoji="1" lang="en-US" altLang="ja-JP" sz="1500" dirty="0" smtClean="0">
                          <a:latin typeface="+mn-ea"/>
                          <a:ea typeface="+mn-ea"/>
                        </a:rPr>
                        <a:t/>
                      </a:r>
                      <a:br>
                        <a:rPr kumimoji="1" lang="en-US" altLang="ja-JP" sz="1500" dirty="0" smtClean="0">
                          <a:latin typeface="+mn-ea"/>
                          <a:ea typeface="+mn-ea"/>
                        </a:rPr>
                      </a:br>
                      <a:r>
                        <a:rPr kumimoji="1" lang="ja-JP" altLang="en-US" sz="1500" dirty="0" smtClean="0">
                          <a:latin typeface="+mn-ea"/>
                          <a:ea typeface="+mn-ea"/>
                        </a:rPr>
                        <a:t>内容</a:t>
                      </a:r>
                      <a:endParaRPr kumimoji="1" lang="ja-JP" altLang="en-US" sz="1500" dirty="0">
                        <a:latin typeface="+mn-ea"/>
                        <a:ea typeface="+mn-ea"/>
                      </a:endParaRPr>
                    </a:p>
                  </a:txBody>
                  <a:tcPr anchor="ctr"/>
                </a:tc>
                <a:tc>
                  <a:txBody>
                    <a:bodyPr/>
                    <a:lstStyle/>
                    <a:p>
                      <a:pPr algn="l"/>
                      <a:r>
                        <a:rPr lang="ja-JP" altLang="en-US" sz="1500" b="1" dirty="0" smtClean="0">
                          <a:solidFill>
                            <a:schemeClr val="tx1"/>
                          </a:solidFill>
                          <a:latin typeface="+mn-ea"/>
                          <a:ea typeface="+mn-ea"/>
                        </a:rPr>
                        <a:t>・</a:t>
                      </a:r>
                      <a:r>
                        <a:rPr lang="ja-JP" altLang="en-US" sz="1500" b="1" u="sng" dirty="0" smtClean="0">
                          <a:solidFill>
                            <a:schemeClr val="tx2">
                              <a:lumMod val="60000"/>
                              <a:lumOff val="40000"/>
                            </a:schemeClr>
                          </a:solidFill>
                          <a:latin typeface="+mn-ea"/>
                          <a:ea typeface="+mn-ea"/>
                        </a:rPr>
                        <a:t>国の指針</a:t>
                      </a:r>
                      <a:r>
                        <a:rPr lang="ja-JP" altLang="en-US" sz="1500" b="1" dirty="0" smtClean="0">
                          <a:solidFill>
                            <a:schemeClr val="tx2">
                              <a:lumMod val="60000"/>
                              <a:lumOff val="40000"/>
                            </a:schemeClr>
                          </a:solidFill>
                          <a:latin typeface="+mn-ea"/>
                          <a:ea typeface="+mn-ea"/>
                        </a:rPr>
                        <a:t>に基づくがん検診</a:t>
                      </a:r>
                      <a:r>
                        <a:rPr lang="ja-JP" altLang="en-US" sz="1500" b="0" dirty="0" smtClean="0">
                          <a:solidFill>
                            <a:schemeClr val="tx1"/>
                          </a:solidFill>
                          <a:latin typeface="+mn-ea"/>
                          <a:ea typeface="+mn-ea"/>
                        </a:rPr>
                        <a:t>の</a:t>
                      </a:r>
                      <a:r>
                        <a:rPr lang="ja-JP" altLang="en-US" sz="1500" dirty="0" smtClean="0">
                          <a:latin typeface="+mn-ea"/>
                          <a:ea typeface="+mn-ea"/>
                        </a:rPr>
                        <a:t>実施</a:t>
                      </a:r>
                      <a:endParaRPr lang="en-US" altLang="ja-JP" sz="1500" dirty="0" smtClean="0">
                        <a:latin typeface="+mn-ea"/>
                        <a:ea typeface="+mn-ea"/>
                      </a:endParaRPr>
                    </a:p>
                    <a:p>
                      <a:pPr algn="l"/>
                      <a:endParaRPr lang="en-US" altLang="ja-JP" sz="1500" b="1" dirty="0" smtClean="0">
                        <a:solidFill>
                          <a:schemeClr val="tx1"/>
                        </a:solidFill>
                        <a:latin typeface="+mn-ea"/>
                        <a:ea typeface="+mn-ea"/>
                      </a:endParaRPr>
                    </a:p>
                    <a:p>
                      <a:pPr algn="l"/>
                      <a:r>
                        <a:rPr lang="ja-JP" altLang="en-US" sz="1500" b="1" dirty="0" smtClean="0">
                          <a:solidFill>
                            <a:schemeClr val="tx1"/>
                          </a:solidFill>
                          <a:latin typeface="+mn-ea"/>
                          <a:ea typeface="+mn-ea"/>
                        </a:rPr>
                        <a:t>・</a:t>
                      </a:r>
                      <a:r>
                        <a:rPr lang="ja-JP" altLang="en-US" sz="1500" b="1" u="sng" dirty="0" smtClean="0">
                          <a:solidFill>
                            <a:schemeClr val="tx2">
                              <a:lumMod val="60000"/>
                              <a:lumOff val="40000"/>
                            </a:schemeClr>
                          </a:solidFill>
                          <a:latin typeface="+mn-ea"/>
                          <a:ea typeface="+mn-ea"/>
                        </a:rPr>
                        <a:t>職域</a:t>
                      </a:r>
                      <a:r>
                        <a:rPr lang="ja-JP" altLang="en-US" sz="1500" b="1" u="none" dirty="0" smtClean="0">
                          <a:solidFill>
                            <a:schemeClr val="tx2">
                              <a:lumMod val="60000"/>
                              <a:lumOff val="40000"/>
                            </a:schemeClr>
                          </a:solidFill>
                          <a:latin typeface="+mn-ea"/>
                          <a:ea typeface="+mn-ea"/>
                        </a:rPr>
                        <a:t>でも</a:t>
                      </a:r>
                      <a:r>
                        <a:rPr lang="ja-JP" altLang="en-US" sz="1500" dirty="0" smtClean="0">
                          <a:latin typeface="+mn-ea"/>
                          <a:ea typeface="+mn-ea"/>
                        </a:rPr>
                        <a:t>国の指針に基づくがん検診を導入</a:t>
                      </a:r>
                      <a:endParaRPr lang="en-US" altLang="ja-JP" sz="1500" dirty="0" smtClean="0">
                        <a:latin typeface="+mn-ea"/>
                        <a:ea typeface="+mn-ea"/>
                      </a:endParaRPr>
                    </a:p>
                    <a:p>
                      <a:pPr algn="l"/>
                      <a:endParaRPr lang="en-US" altLang="ja-JP" sz="1500" dirty="0" smtClean="0">
                        <a:solidFill>
                          <a:schemeClr val="tx1"/>
                        </a:solidFill>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500" dirty="0" smtClean="0">
                          <a:latin typeface="+mn-ea"/>
                          <a:ea typeface="+mn-ea"/>
                        </a:rPr>
                        <a:t>・生活習慣病検診管理指導協議会等が</a:t>
                      </a:r>
                      <a:r>
                        <a:rPr lang="ja-JP" altLang="en-US" sz="1500" b="1" u="sng" dirty="0" smtClean="0">
                          <a:solidFill>
                            <a:schemeClr val="accent3">
                              <a:lumMod val="75000"/>
                            </a:schemeClr>
                          </a:solidFill>
                          <a:latin typeface="+mn-ea"/>
                          <a:ea typeface="+mn-ea"/>
                        </a:rPr>
                        <a:t>市町村や検診団体と連携</a:t>
                      </a:r>
                      <a:r>
                        <a:rPr lang="ja-JP" altLang="en-US" sz="1500" dirty="0" smtClean="0">
                          <a:latin typeface="+mn-ea"/>
                          <a:ea typeface="+mn-ea"/>
                        </a:rPr>
                        <a:t>して事業評価を実施（評価結果は随時</a:t>
                      </a:r>
                      <a:r>
                        <a:rPr lang="ja-JP" altLang="en-US" sz="1500" b="1" u="sng" dirty="0" smtClean="0">
                          <a:solidFill>
                            <a:schemeClr val="accent3">
                              <a:lumMod val="75000"/>
                            </a:schemeClr>
                          </a:solidFill>
                          <a:latin typeface="+mn-ea"/>
                          <a:ea typeface="+mn-ea"/>
                        </a:rPr>
                        <a:t>県民に情報提供、</a:t>
                      </a:r>
                      <a:r>
                        <a:rPr lang="ja-JP" altLang="en-US" sz="1500" dirty="0" smtClean="0">
                          <a:latin typeface="+mn-ea"/>
                          <a:ea typeface="+mn-ea"/>
                        </a:rPr>
                        <a:t>受診者の不安軽減）</a:t>
                      </a:r>
                      <a:r>
                        <a:rPr lang="en-US" altLang="ja-JP" sz="1500" dirty="0" smtClean="0">
                          <a:latin typeface="+mn-ea"/>
                          <a:ea typeface="+mn-ea"/>
                        </a:rPr>
                        <a:t/>
                      </a:r>
                      <a:br>
                        <a:rPr lang="en-US" altLang="ja-JP" sz="1500" dirty="0" smtClean="0">
                          <a:latin typeface="+mn-ea"/>
                          <a:ea typeface="+mn-ea"/>
                        </a:rPr>
                      </a:br>
                      <a:endParaRPr lang="en-US" altLang="ja-JP" sz="150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500" dirty="0" smtClean="0">
                          <a:latin typeface="+mn-ea"/>
                          <a:ea typeface="+mn-ea"/>
                        </a:rPr>
                        <a:t>・検診データ</a:t>
                      </a:r>
                      <a:r>
                        <a:rPr lang="ja-JP" altLang="en-US" sz="1500" b="0" u="none" dirty="0" smtClean="0">
                          <a:solidFill>
                            <a:schemeClr val="tx1"/>
                          </a:solidFill>
                          <a:latin typeface="+mn-ea"/>
                          <a:ea typeface="+mn-ea"/>
                        </a:rPr>
                        <a:t>と</a:t>
                      </a:r>
                      <a:r>
                        <a:rPr lang="ja-JP" altLang="en-US" sz="1500" b="1" u="sng" dirty="0" smtClean="0">
                          <a:solidFill>
                            <a:schemeClr val="accent3">
                              <a:lumMod val="75000"/>
                            </a:schemeClr>
                          </a:solidFill>
                          <a:latin typeface="+mn-ea"/>
                          <a:ea typeface="+mn-ea"/>
                        </a:rPr>
                        <a:t>がん登録データとの照合</a:t>
                      </a:r>
                      <a:endParaRPr lang="en-US" altLang="ja-JP" sz="1500" b="1" u="sng" dirty="0" smtClean="0">
                        <a:solidFill>
                          <a:schemeClr val="accent3">
                            <a:lumMod val="75000"/>
                          </a:schemeClr>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500" b="1" dirty="0" smtClean="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500" b="1" dirty="0" smtClean="0">
                          <a:solidFill>
                            <a:schemeClr val="tx1"/>
                          </a:solidFill>
                          <a:latin typeface="+mn-ea"/>
                          <a:ea typeface="+mn-ea"/>
                        </a:rPr>
                        <a:t>・</a:t>
                      </a:r>
                      <a:r>
                        <a:rPr kumimoji="1" lang="ja-JP" altLang="en-US" sz="1500" b="1" u="sng" dirty="0" smtClean="0">
                          <a:solidFill>
                            <a:schemeClr val="accent3">
                              <a:lumMod val="75000"/>
                            </a:schemeClr>
                          </a:solidFill>
                          <a:latin typeface="+mn-ea"/>
                          <a:ea typeface="+mn-ea"/>
                        </a:rPr>
                        <a:t>職域</a:t>
                      </a:r>
                      <a:r>
                        <a:rPr kumimoji="1" lang="ja-JP" altLang="en-US" sz="1500" b="1" u="none" dirty="0" smtClean="0">
                          <a:solidFill>
                            <a:schemeClr val="accent3">
                              <a:lumMod val="75000"/>
                            </a:schemeClr>
                          </a:solidFill>
                          <a:latin typeface="+mn-ea"/>
                          <a:ea typeface="+mn-ea"/>
                        </a:rPr>
                        <a:t>検診</a:t>
                      </a:r>
                      <a:r>
                        <a:rPr kumimoji="1" lang="ja-JP" altLang="en-US" sz="1500" b="0" dirty="0" smtClean="0">
                          <a:solidFill>
                            <a:schemeClr val="tx1"/>
                          </a:solidFill>
                          <a:latin typeface="+mn-ea"/>
                          <a:ea typeface="+mn-ea"/>
                        </a:rPr>
                        <a:t>の精度管理</a:t>
                      </a:r>
                      <a:endParaRPr kumimoji="1" lang="en-US" altLang="ja-JP" sz="1500" b="0" dirty="0" smtClean="0">
                        <a:solidFill>
                          <a:schemeClr val="tx1"/>
                        </a:solidFill>
                        <a:latin typeface="+mn-ea"/>
                        <a:ea typeface="+mn-ea"/>
                      </a:endParaRPr>
                    </a:p>
                  </a:txBody>
                  <a:tcPr anchor="ctr"/>
                </a:tc>
                <a:tc>
                  <a:txBody>
                    <a:bodyPr/>
                    <a:lstStyle/>
                    <a:p>
                      <a:pPr algn="l"/>
                      <a:r>
                        <a:rPr lang="ja-JP" altLang="en-US" sz="1500" dirty="0" smtClean="0">
                          <a:latin typeface="+mn-ea"/>
                          <a:ea typeface="+mn-ea"/>
                        </a:rPr>
                        <a:t>・これまでの</a:t>
                      </a:r>
                      <a:r>
                        <a:rPr lang="ja-JP" altLang="en-US" sz="1500" b="1" u="sng" dirty="0" smtClean="0">
                          <a:solidFill>
                            <a:schemeClr val="accent6">
                              <a:lumMod val="75000"/>
                            </a:schemeClr>
                          </a:solidFill>
                          <a:latin typeface="+mn-ea"/>
                          <a:ea typeface="+mn-ea"/>
                        </a:rPr>
                        <a:t>受診率向上施策の効果を検証</a:t>
                      </a:r>
                      <a:r>
                        <a:rPr lang="ja-JP" altLang="en-US" sz="1500" dirty="0" smtClean="0">
                          <a:latin typeface="+mn-ea"/>
                          <a:ea typeface="+mn-ea"/>
                        </a:rPr>
                        <a:t>した上で、無料クーポン利用の普及啓発、</a:t>
                      </a:r>
                      <a:r>
                        <a:rPr lang="ja-JP" altLang="en-US" sz="1500" b="1" u="sng" dirty="0" smtClean="0">
                          <a:solidFill>
                            <a:schemeClr val="accent6">
                              <a:lumMod val="75000"/>
                            </a:schemeClr>
                          </a:solidFill>
                          <a:latin typeface="+mn-ea"/>
                          <a:ea typeface="+mn-ea"/>
                        </a:rPr>
                        <a:t>職域検診との連携による受診勧奨</a:t>
                      </a:r>
                      <a:r>
                        <a:rPr lang="ja-JP" altLang="en-US" sz="1500" dirty="0" smtClean="0">
                          <a:latin typeface="+mn-ea"/>
                          <a:ea typeface="+mn-ea"/>
                        </a:rPr>
                        <a:t>など</a:t>
                      </a:r>
                      <a:r>
                        <a:rPr lang="ja-JP" altLang="en-US" sz="1500" b="1" u="sng" dirty="0" smtClean="0">
                          <a:solidFill>
                            <a:schemeClr val="accent6">
                              <a:lumMod val="75000"/>
                            </a:schemeClr>
                          </a:solidFill>
                          <a:latin typeface="+mn-ea"/>
                          <a:ea typeface="+mn-ea"/>
                        </a:rPr>
                        <a:t>効率的・効果的</a:t>
                      </a:r>
                      <a:r>
                        <a:rPr lang="ja-JP" altLang="en-US" sz="1500" b="0" dirty="0" smtClean="0">
                          <a:solidFill>
                            <a:schemeClr val="tx1"/>
                          </a:solidFill>
                          <a:latin typeface="+mn-ea"/>
                          <a:ea typeface="+mn-ea"/>
                        </a:rPr>
                        <a:t>な施策を実施</a:t>
                      </a:r>
                      <a:endParaRPr lang="en-US" altLang="ja-JP" sz="1500" b="0" dirty="0" smtClean="0">
                        <a:solidFill>
                          <a:schemeClr val="tx1"/>
                        </a:solidFill>
                        <a:latin typeface="+mn-ea"/>
                        <a:ea typeface="+mn-ea"/>
                      </a:endParaRPr>
                    </a:p>
                    <a:p>
                      <a:pPr algn="l"/>
                      <a:endParaRPr kumimoji="1" lang="en-US" altLang="ja-JP" sz="1500" dirty="0" smtClean="0">
                        <a:latin typeface="+mn-ea"/>
                        <a:ea typeface="+mn-ea"/>
                      </a:endParaRPr>
                    </a:p>
                    <a:p>
                      <a:pPr algn="l"/>
                      <a:r>
                        <a:rPr kumimoji="1" lang="ja-JP" altLang="en-US" sz="1500" dirty="0" smtClean="0">
                          <a:latin typeface="+mn-ea"/>
                          <a:ea typeface="+mn-ea"/>
                        </a:rPr>
                        <a:t>・</a:t>
                      </a:r>
                      <a:r>
                        <a:rPr kumimoji="1" lang="ja-JP" altLang="en-US" sz="1500" b="1" dirty="0" smtClean="0">
                          <a:solidFill>
                            <a:schemeClr val="accent6">
                              <a:lumMod val="75000"/>
                            </a:schemeClr>
                          </a:solidFill>
                          <a:latin typeface="+mn-ea"/>
                          <a:ea typeface="+mn-ea"/>
                        </a:rPr>
                        <a:t>科学的根拠が認められた方法での</a:t>
                      </a:r>
                      <a:r>
                        <a:rPr kumimoji="1" lang="en-US" altLang="ja-JP" sz="1500" b="1" u="sng" dirty="0" smtClean="0">
                          <a:solidFill>
                            <a:schemeClr val="accent6">
                              <a:lumMod val="75000"/>
                            </a:schemeClr>
                          </a:solidFill>
                          <a:latin typeface="+mn-ea"/>
                          <a:ea typeface="+mn-ea"/>
                        </a:rPr>
                        <a:t>call-recall</a:t>
                      </a:r>
                      <a:r>
                        <a:rPr kumimoji="1" lang="ja-JP" altLang="en-US" sz="1500" dirty="0" smtClean="0">
                          <a:latin typeface="+mn-ea"/>
                          <a:ea typeface="+mn-ea"/>
                        </a:rPr>
                        <a:t>の実施</a:t>
                      </a:r>
                      <a:endParaRPr kumimoji="1" lang="en-US" altLang="ja-JP" sz="1500" dirty="0" smtClean="0">
                        <a:latin typeface="+mn-ea"/>
                        <a:ea typeface="+mn-ea"/>
                      </a:endParaRPr>
                    </a:p>
                    <a:p>
                      <a:pPr algn="l"/>
                      <a:endParaRPr kumimoji="1" lang="en-US" altLang="ja-JP" sz="1500" dirty="0" smtClean="0">
                        <a:latin typeface="+mn-ea"/>
                        <a:ea typeface="+mn-ea"/>
                      </a:endParaRPr>
                    </a:p>
                    <a:p>
                      <a:pPr algn="l"/>
                      <a:r>
                        <a:rPr kumimoji="1" lang="ja-JP" altLang="en-US" sz="1500" dirty="0" smtClean="0">
                          <a:latin typeface="+mn-ea"/>
                          <a:ea typeface="+mn-ea"/>
                        </a:rPr>
                        <a:t>・</a:t>
                      </a:r>
                      <a:r>
                        <a:rPr kumimoji="1" lang="ja-JP" altLang="en-US" sz="1500" b="1" u="sng" dirty="0" smtClean="0">
                          <a:solidFill>
                            <a:schemeClr val="accent6">
                              <a:lumMod val="75000"/>
                            </a:schemeClr>
                          </a:solidFill>
                          <a:latin typeface="+mn-ea"/>
                          <a:ea typeface="+mn-ea"/>
                        </a:rPr>
                        <a:t>職域</a:t>
                      </a:r>
                      <a:r>
                        <a:rPr kumimoji="1" lang="ja-JP" altLang="en-US" sz="1500" b="1" dirty="0" smtClean="0">
                          <a:solidFill>
                            <a:schemeClr val="accent6">
                              <a:lumMod val="75000"/>
                            </a:schemeClr>
                          </a:solidFill>
                          <a:latin typeface="+mn-ea"/>
                          <a:ea typeface="+mn-ea"/>
                        </a:rPr>
                        <a:t>の受診者数</a:t>
                      </a:r>
                      <a:r>
                        <a:rPr kumimoji="1" lang="ja-JP" altLang="en-US" sz="1500" dirty="0" smtClean="0">
                          <a:latin typeface="+mn-ea"/>
                          <a:ea typeface="+mn-ea"/>
                        </a:rPr>
                        <a:t>の把握</a:t>
                      </a:r>
                      <a:endParaRPr kumimoji="1" lang="ja-JP" altLang="en-US" sz="1500" dirty="0">
                        <a:latin typeface="+mn-ea"/>
                        <a:ea typeface="+mn-ea"/>
                      </a:endParaRPr>
                    </a:p>
                  </a:txBody>
                  <a:tcPr anchor="ctr"/>
                </a:tc>
              </a:tr>
              <a:tr h="2158267">
                <a:tc>
                  <a:txBody>
                    <a:bodyPr/>
                    <a:lstStyle/>
                    <a:p>
                      <a:pPr algn="ctr"/>
                      <a:r>
                        <a:rPr kumimoji="1" lang="ja-JP" altLang="en-US" sz="1500" dirty="0" smtClean="0">
                          <a:latin typeface="+mn-ea"/>
                          <a:ea typeface="+mn-ea"/>
                        </a:rPr>
                        <a:t>施策の</a:t>
                      </a:r>
                      <a:r>
                        <a:rPr kumimoji="1" lang="en-US" altLang="ja-JP" sz="1500" dirty="0" smtClean="0">
                          <a:latin typeface="+mn-ea"/>
                          <a:ea typeface="+mn-ea"/>
                        </a:rPr>
                        <a:t/>
                      </a:r>
                      <a:br>
                        <a:rPr kumimoji="1" lang="en-US" altLang="ja-JP" sz="1500" dirty="0" smtClean="0">
                          <a:latin typeface="+mn-ea"/>
                          <a:ea typeface="+mn-ea"/>
                        </a:rPr>
                      </a:br>
                      <a:r>
                        <a:rPr kumimoji="1" lang="ja-JP" altLang="en-US" sz="1500" dirty="0" smtClean="0">
                          <a:latin typeface="+mn-ea"/>
                          <a:ea typeface="+mn-ea"/>
                        </a:rPr>
                        <a:t>目標</a:t>
                      </a:r>
                      <a:r>
                        <a:rPr kumimoji="1" lang="en-US" altLang="ja-JP" sz="1200" dirty="0" smtClean="0">
                          <a:latin typeface="+mn-ea"/>
                          <a:ea typeface="+mn-ea"/>
                        </a:rPr>
                        <a:t>(/</a:t>
                      </a:r>
                      <a:r>
                        <a:rPr kumimoji="1" lang="ja-JP" altLang="en-US" sz="1200" dirty="0" smtClean="0">
                          <a:latin typeface="+mn-ea"/>
                          <a:ea typeface="+mn-ea"/>
                        </a:rPr>
                        <a:t>課題</a:t>
                      </a:r>
                      <a:r>
                        <a:rPr kumimoji="1" lang="en-US" altLang="ja-JP" sz="1200" dirty="0" smtClean="0">
                          <a:latin typeface="+mn-ea"/>
                          <a:ea typeface="+mn-ea"/>
                        </a:rPr>
                        <a:t>)</a:t>
                      </a:r>
                      <a:endParaRPr kumimoji="1" lang="ja-JP" altLang="en-US" sz="1200" dirty="0">
                        <a:latin typeface="+mn-ea"/>
                        <a:ea typeface="+mn-ea"/>
                      </a:endParaRPr>
                    </a:p>
                  </a:txBody>
                  <a:tcPr anchor="ctr"/>
                </a:tc>
                <a:tc>
                  <a:txBody>
                    <a:bodyPr/>
                    <a:lstStyle/>
                    <a:p>
                      <a:pPr algn="l"/>
                      <a:r>
                        <a:rPr lang="ja-JP" altLang="en-US" sz="1400" b="1" dirty="0" smtClean="0">
                          <a:solidFill>
                            <a:schemeClr val="tx1"/>
                          </a:solidFill>
                          <a:latin typeface="+mn-ea"/>
                          <a:ea typeface="+mn-ea"/>
                        </a:rPr>
                        <a:t>・</a:t>
                      </a:r>
                      <a:r>
                        <a:rPr lang="ja-JP" altLang="en-US" sz="1400" b="1" u="sng" dirty="0" smtClean="0">
                          <a:solidFill>
                            <a:schemeClr val="tx2">
                              <a:lumMod val="60000"/>
                              <a:lumOff val="40000"/>
                            </a:schemeClr>
                          </a:solidFill>
                          <a:latin typeface="+mn-ea"/>
                          <a:ea typeface="+mn-ea"/>
                        </a:rPr>
                        <a:t>全市町村</a:t>
                      </a:r>
                      <a:r>
                        <a:rPr lang="ja-JP" altLang="en-US" sz="1400" b="0" dirty="0" smtClean="0">
                          <a:solidFill>
                            <a:schemeClr val="tx1"/>
                          </a:solidFill>
                          <a:latin typeface="+mn-ea"/>
                          <a:ea typeface="+mn-ea"/>
                        </a:rPr>
                        <a:t>で有効性の確立したがん検診を</a:t>
                      </a:r>
                      <a:r>
                        <a:rPr lang="ja-JP" altLang="en-US" sz="1400" b="1" u="sng" dirty="0" smtClean="0">
                          <a:solidFill>
                            <a:schemeClr val="accent1"/>
                          </a:solidFill>
                          <a:latin typeface="+mn-ea"/>
                          <a:ea typeface="+mn-ea"/>
                        </a:rPr>
                        <a:t>継続</a:t>
                      </a:r>
                      <a:r>
                        <a:rPr lang="ja-JP" altLang="en-US" sz="1400" b="0" dirty="0" smtClean="0">
                          <a:solidFill>
                            <a:schemeClr val="tx1"/>
                          </a:solidFill>
                          <a:latin typeface="+mn-ea"/>
                          <a:ea typeface="+mn-ea"/>
                        </a:rPr>
                        <a:t>実施</a:t>
                      </a:r>
                      <a:endParaRPr lang="en-US" altLang="ja-JP" sz="1400" b="0" dirty="0" smtClean="0">
                        <a:solidFill>
                          <a:schemeClr val="tx1"/>
                        </a:solidFill>
                        <a:latin typeface="+mn-ea"/>
                        <a:ea typeface="+mn-ea"/>
                      </a:endParaRPr>
                    </a:p>
                    <a:p>
                      <a:pPr algn="l"/>
                      <a:endParaRPr lang="en-US" altLang="ja-JP" sz="1400" b="1" dirty="0" smtClean="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dirty="0" smtClean="0">
                          <a:solidFill>
                            <a:schemeClr val="tx1"/>
                          </a:solidFill>
                          <a:latin typeface="+mn-ea"/>
                          <a:ea typeface="+mn-ea"/>
                        </a:rPr>
                        <a:t>・</a:t>
                      </a:r>
                      <a:r>
                        <a:rPr lang="ja-JP" altLang="en-US" sz="1400" b="1" u="none" dirty="0" smtClean="0">
                          <a:solidFill>
                            <a:schemeClr val="accent1"/>
                          </a:solidFill>
                          <a:latin typeface="+mn-ea"/>
                          <a:ea typeface="+mn-ea"/>
                        </a:rPr>
                        <a:t>「がん検診のあり方に関する検討会」</a:t>
                      </a:r>
                      <a:r>
                        <a:rPr lang="ja-JP" altLang="en-US" sz="1400" dirty="0" smtClean="0">
                          <a:latin typeface="+mn-ea"/>
                          <a:ea typeface="+mn-ea"/>
                        </a:rPr>
                        <a:t>の検討結果（検診項目や方法）を踏まえて対応</a:t>
                      </a:r>
                      <a:endParaRPr lang="en-US" altLang="ja-JP" sz="140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accent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accent1"/>
                          </a:solidFill>
                          <a:latin typeface="+mn-ea"/>
                          <a:ea typeface="+mn-ea"/>
                        </a:rPr>
                        <a:t>・</a:t>
                      </a:r>
                      <a:r>
                        <a:rPr kumimoji="1" lang="ja-JP" altLang="en-US" sz="1400" b="1" u="sng" dirty="0" smtClean="0">
                          <a:solidFill>
                            <a:schemeClr val="accent1"/>
                          </a:solidFill>
                          <a:latin typeface="+mn-ea"/>
                          <a:ea typeface="+mn-ea"/>
                        </a:rPr>
                        <a:t>（視触診単独の乳がん検診、</a:t>
                      </a:r>
                      <a:r>
                        <a:rPr kumimoji="1" lang="en-US" altLang="ja-JP" sz="1400" b="1" u="sng" dirty="0" smtClean="0">
                          <a:solidFill>
                            <a:schemeClr val="accent1"/>
                          </a:solidFill>
                          <a:latin typeface="+mn-ea"/>
                          <a:ea typeface="+mn-ea"/>
                        </a:rPr>
                        <a:t>PSA</a:t>
                      </a:r>
                      <a:r>
                        <a:rPr kumimoji="1" lang="ja-JP" altLang="en-US" sz="1400" b="1" u="sng" dirty="0" smtClean="0">
                          <a:solidFill>
                            <a:schemeClr val="accent1"/>
                          </a:solidFill>
                          <a:latin typeface="+mn-ea"/>
                          <a:ea typeface="+mn-ea"/>
                        </a:rPr>
                        <a:t>による前立腺がん検診の実施市町村があることが課題）</a:t>
                      </a:r>
                      <a:endParaRPr kumimoji="1" lang="ja-JP" altLang="en-US" sz="1400" u="sng"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500" dirty="0" smtClean="0">
                          <a:latin typeface="+mn-ea"/>
                          <a:ea typeface="+mn-ea"/>
                        </a:rPr>
                        <a:t>・がん検診の精度管理・事業評価を適切に行っている市町村の割合が</a:t>
                      </a:r>
                      <a:r>
                        <a:rPr lang="en-US" altLang="ja-JP" sz="1500" b="1" u="sng" dirty="0" smtClean="0">
                          <a:solidFill>
                            <a:schemeClr val="accent3">
                              <a:lumMod val="75000"/>
                            </a:schemeClr>
                          </a:solidFill>
                          <a:latin typeface="+mn-ea"/>
                          <a:ea typeface="+mn-ea"/>
                        </a:rPr>
                        <a:t>100%</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500" b="1" dirty="0" smtClean="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500" b="1" dirty="0" smtClean="0">
                          <a:solidFill>
                            <a:schemeClr val="tx1"/>
                          </a:solidFill>
                          <a:latin typeface="+mn-ea"/>
                          <a:ea typeface="+mn-ea"/>
                        </a:rPr>
                        <a:t>・</a:t>
                      </a:r>
                      <a:r>
                        <a:rPr lang="ja-JP" altLang="en-US" sz="1500" b="0" dirty="0" smtClean="0">
                          <a:solidFill>
                            <a:schemeClr val="tx1"/>
                          </a:solidFill>
                          <a:latin typeface="+mn-ea"/>
                          <a:ea typeface="+mn-ea"/>
                        </a:rPr>
                        <a:t>全てのがん検診について</a:t>
                      </a:r>
                      <a:r>
                        <a:rPr lang="ja-JP" altLang="en-US" sz="1500" b="1" u="sng" dirty="0" smtClean="0">
                          <a:solidFill>
                            <a:schemeClr val="accent3">
                              <a:lumMod val="75000"/>
                            </a:schemeClr>
                          </a:solidFill>
                          <a:latin typeface="+mn-ea"/>
                          <a:ea typeface="+mn-ea"/>
                        </a:rPr>
                        <a:t>偽陰性例を把握</a:t>
                      </a:r>
                      <a:endParaRPr lang="en-US" altLang="ja-JP" sz="1500" b="1" dirty="0" smtClean="0">
                        <a:solidFill>
                          <a:schemeClr val="tx1"/>
                        </a:solidFill>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latin typeface="+mn-ea"/>
                          <a:ea typeface="+mn-ea"/>
                        </a:rPr>
                        <a:t>受診率すべての部位で○○％以上　</a:t>
                      </a:r>
                      <a:endParaRPr lang="en-US" altLang="ja-JP" sz="140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latin typeface="+mn-ea"/>
                          <a:ea typeface="+mn-ea"/>
                        </a:rPr>
                        <a:t>（県の現状を踏まえて設定。ある県は</a:t>
                      </a:r>
                      <a:r>
                        <a:rPr lang="en-US" altLang="ja-JP" sz="1400" dirty="0" smtClean="0">
                          <a:latin typeface="+mn-ea"/>
                          <a:ea typeface="+mn-ea"/>
                        </a:rPr>
                        <a:t>70</a:t>
                      </a:r>
                      <a:r>
                        <a:rPr lang="ja-JP" altLang="en-US" sz="1400" dirty="0" smtClean="0">
                          <a:latin typeface="+mn-ea"/>
                          <a:ea typeface="+mn-ea"/>
                        </a:rPr>
                        <a:t>％以上）</a:t>
                      </a:r>
                      <a:endParaRPr lang="en-US" altLang="ja-JP" sz="1400" dirty="0" smtClean="0">
                        <a:latin typeface="+mn-ea"/>
                        <a:ea typeface="+mn-ea"/>
                      </a:endParaRPr>
                    </a:p>
                  </a:txBody>
                  <a:tcPr anchor="ctr"/>
                </a:tc>
              </a:tr>
              <a:tr h="1157363">
                <a:tc>
                  <a:txBody>
                    <a:bodyPr/>
                    <a:lstStyle/>
                    <a:p>
                      <a:pPr algn="ctr"/>
                      <a:r>
                        <a:rPr kumimoji="1" lang="ja-JP" altLang="en-US" sz="1400" dirty="0" smtClean="0">
                          <a:latin typeface="+mn-ea"/>
                          <a:ea typeface="+mn-ea"/>
                        </a:rPr>
                        <a:t>アウトカム</a:t>
                      </a:r>
                      <a:endParaRPr kumimoji="1" lang="en-US" altLang="ja-JP" sz="1400" dirty="0" smtClean="0">
                        <a:latin typeface="+mn-ea"/>
                        <a:ea typeface="+mn-ea"/>
                      </a:endParaRPr>
                    </a:p>
                    <a:p>
                      <a:pPr algn="ctr"/>
                      <a:r>
                        <a:rPr kumimoji="1" lang="ja-JP" altLang="en-US" sz="1400" dirty="0" smtClean="0">
                          <a:latin typeface="+mn-ea"/>
                          <a:ea typeface="+mn-ea"/>
                        </a:rPr>
                        <a:t>（成果）</a:t>
                      </a:r>
                      <a:endParaRPr kumimoji="1" lang="ja-JP" altLang="en-US" sz="14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n-ea"/>
                          <a:ea typeface="+mn-ea"/>
                        </a:rPr>
                        <a:t>全ての市町村で科学的根拠に基づくがん検診を実施</a:t>
                      </a:r>
                      <a:endParaRPr kumimoji="1" lang="ja-JP" altLang="en-US" sz="14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dirty="0" smtClean="0">
                          <a:solidFill>
                            <a:schemeClr val="tx1"/>
                          </a:solidFill>
                          <a:latin typeface="+mn-ea"/>
                          <a:ea typeface="+mn-ea"/>
                        </a:rPr>
                        <a:t>・</a:t>
                      </a:r>
                      <a:r>
                        <a:rPr lang="ja-JP" altLang="en-US" sz="1400" b="1" u="sng" dirty="0" smtClean="0">
                          <a:solidFill>
                            <a:schemeClr val="accent3">
                              <a:lumMod val="75000"/>
                            </a:schemeClr>
                          </a:solidFill>
                          <a:latin typeface="+mn-ea"/>
                          <a:ea typeface="+mn-ea"/>
                        </a:rPr>
                        <a:t>県民が等しく</a:t>
                      </a:r>
                      <a:r>
                        <a:rPr lang="ja-JP" altLang="en-US" sz="1400" b="0" dirty="0" smtClean="0">
                          <a:solidFill>
                            <a:schemeClr val="tx1"/>
                          </a:solidFill>
                          <a:latin typeface="+mn-ea"/>
                          <a:ea typeface="+mn-ea"/>
                        </a:rPr>
                        <a:t>精度の高いがん検診を受けられる体制を整備</a:t>
                      </a:r>
                      <a:endParaRPr lang="en-US" altLang="ja-JP" sz="1400" b="1" dirty="0" smtClean="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dirty="0" smtClean="0">
                          <a:solidFill>
                            <a:schemeClr val="tx1"/>
                          </a:solidFill>
                          <a:latin typeface="+mn-ea"/>
                          <a:ea typeface="+mn-ea"/>
                        </a:rPr>
                        <a:t>・</a:t>
                      </a:r>
                      <a:r>
                        <a:rPr lang="ja-JP" altLang="en-US" sz="1400" b="0" u="none" dirty="0" smtClean="0">
                          <a:solidFill>
                            <a:schemeClr val="tx1"/>
                          </a:solidFill>
                          <a:latin typeface="+mn-ea"/>
                          <a:ea typeface="+mn-ea"/>
                        </a:rPr>
                        <a:t>対象者個人が早期発見の重要性を理解</a:t>
                      </a:r>
                      <a:endParaRPr lang="en-US" altLang="ja-JP" sz="1400" b="0" u="none" dirty="0" smtClean="0">
                        <a:solidFill>
                          <a:schemeClr val="tx1"/>
                        </a:solidFill>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n-ea"/>
                          <a:ea typeface="+mn-ea"/>
                        </a:rPr>
                        <a:t>受診率向上</a:t>
                      </a:r>
                    </a:p>
                  </a:txBody>
                  <a:tcPr anchor="ctr"/>
                </a:tc>
              </a:tr>
            </a:tbl>
          </a:graphicData>
        </a:graphic>
      </p:graphicFrame>
      <p:sp>
        <p:nvSpPr>
          <p:cNvPr id="4" name="スライド番号プレースホルダー 3"/>
          <p:cNvSpPr>
            <a:spLocks noGrp="1"/>
          </p:cNvSpPr>
          <p:nvPr>
            <p:ph type="sldNum" sz="quarter" idx="12"/>
          </p:nvPr>
        </p:nvSpPr>
        <p:spPr/>
        <p:txBody>
          <a:bodyPr/>
          <a:lstStyle/>
          <a:p>
            <a:pPr>
              <a:defRPr/>
            </a:pPr>
            <a:fld id="{3BDD92D4-203F-4868-8071-91712C16C376}" type="slidenum">
              <a:rPr lang="ja-JP" altLang="en-US" smtClean="0"/>
              <a:pPr>
                <a:defRPr/>
              </a:pPr>
              <a:t>19</a:t>
            </a:fld>
            <a:endParaRPr lang="ja-JP" altLang="en-US"/>
          </a:p>
        </p:txBody>
      </p:sp>
    </p:spTree>
    <p:extLst>
      <p:ext uri="{BB962C8B-B14F-4D97-AF65-F5344CB8AC3E}">
        <p14:creationId xmlns:p14="http://schemas.microsoft.com/office/powerpoint/2010/main" val="2919544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コンテンツ プレースホルダ 1"/>
          <p:cNvSpPr>
            <a:spLocks noGrp="1"/>
          </p:cNvSpPr>
          <p:nvPr>
            <p:ph idx="4294967295"/>
          </p:nvPr>
        </p:nvSpPr>
        <p:spPr/>
        <p:txBody>
          <a:bodyPr/>
          <a:lstStyle/>
          <a:p>
            <a:pPr marL="365125" indent="-255588" eaLnBrk="1" hangingPunct="1"/>
            <a:endParaRPr lang="ja-JP" altLang="en-US" smtClean="0"/>
          </a:p>
        </p:txBody>
      </p:sp>
      <p:sp>
        <p:nvSpPr>
          <p:cNvPr id="3" name="タイトル 2"/>
          <p:cNvSpPr>
            <a:spLocks noGrp="1"/>
          </p:cNvSpPr>
          <p:nvPr>
            <p:ph type="title" idx="4294967295"/>
          </p:nvPr>
        </p:nvSpPr>
        <p:spPr>
          <a:xfrm>
            <a:off x="428596" y="214290"/>
            <a:ext cx="8229600" cy="1143000"/>
          </a:xfrm>
          <a:ln>
            <a:miter lim="800000"/>
            <a:headEnd/>
            <a:tailEnd/>
          </a:ln>
          <a:extLst/>
        </p:spPr>
        <p:txBody>
          <a:bodyPr rtlCol="0">
            <a:normAutofit/>
            <a:scene3d>
              <a:camera prst="orthographicFront"/>
              <a:lightRig rig="soft" dir="t"/>
            </a:scene3d>
            <a:sp3d prstMaterial="softEdge">
              <a:bevelT w="25400" h="25400"/>
            </a:sp3d>
          </a:bodyPr>
          <a:lstStyle/>
          <a:p>
            <a:pPr algn="l" eaLnBrk="1" fontAlgn="auto" hangingPunct="1">
              <a:spcAft>
                <a:spcPts val="0"/>
              </a:spcAft>
              <a:defRPr/>
            </a:pPr>
            <a:r>
              <a:rPr lang="ja-JP" altLang="en-US" sz="4100" b="1" kern="1200" dirty="0">
                <a:solidFill>
                  <a:schemeClr val="tx2"/>
                </a:solidFill>
                <a:effectLst>
                  <a:outerShdw blurRad="31750" dist="25400" dir="5400000" algn="tl" rotWithShape="0">
                    <a:srgbClr val="000000">
                      <a:alpha val="25000"/>
                    </a:srgbClr>
                  </a:outerShdw>
                </a:effectLst>
              </a:rPr>
              <a:t>がん検診の</a:t>
            </a:r>
            <a:r>
              <a:rPr lang="en-US" sz="4100" b="1" kern="1200" dirty="0">
                <a:solidFill>
                  <a:schemeClr val="tx2"/>
                </a:solidFill>
                <a:effectLst>
                  <a:outerShdw blurRad="31750" dist="25400" dir="5400000" algn="tl" rotWithShape="0">
                    <a:srgbClr val="000000">
                      <a:alpha val="25000"/>
                    </a:srgbClr>
                  </a:outerShdw>
                </a:effectLst>
              </a:rPr>
              <a:t>3</a:t>
            </a:r>
            <a:r>
              <a:rPr lang="ja-JP" altLang="en-US" sz="4100" b="1" kern="1200" dirty="0">
                <a:solidFill>
                  <a:schemeClr val="tx2"/>
                </a:solidFill>
                <a:effectLst>
                  <a:outerShdw blurRad="31750" dist="25400" dir="5400000" algn="tl" rotWithShape="0">
                    <a:srgbClr val="000000">
                      <a:alpha val="25000"/>
                    </a:srgbClr>
                  </a:outerShdw>
                </a:effectLst>
              </a:rPr>
              <a:t>本柱</a:t>
            </a:r>
          </a:p>
        </p:txBody>
      </p:sp>
      <p:pic>
        <p:nvPicPr>
          <p:cNvPr id="72709" name="Picture 2" descr="C:\Documents and Settings\chamashi_2\デスクトップ\かかりつけ医対策\かかりつけＰＰＴ\k-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738" y="1285875"/>
            <a:ext cx="8843962"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直線コネクタ 5"/>
          <p:cNvCxnSpPr/>
          <p:nvPr/>
        </p:nvCxnSpPr>
        <p:spPr>
          <a:xfrm>
            <a:off x="857250" y="3143250"/>
            <a:ext cx="2500313"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785813" y="4786313"/>
            <a:ext cx="2500312"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6572250" y="3500438"/>
            <a:ext cx="1714500"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0C6AC55D-3DEE-4B16-8B91-20D261C91F25}" type="slidenum">
              <a:rPr kumimoji="1" lang="ja-JP" altLang="en-US" smtClean="0"/>
              <a:t>2</a:t>
            </a:fld>
            <a:endParaRPr kumimoji="1" lang="ja-JP" altLang="en-US"/>
          </a:p>
        </p:txBody>
      </p:sp>
    </p:spTree>
    <p:extLst>
      <p:ext uri="{BB962C8B-B14F-4D97-AF65-F5344CB8AC3E}">
        <p14:creationId xmlns:p14="http://schemas.microsoft.com/office/powerpoint/2010/main" val="9801371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txBox="1">
            <a:spLocks noChangeArrowheads="1"/>
          </p:cNvSpPr>
          <p:nvPr/>
        </p:nvSpPr>
        <p:spPr bwMode="auto">
          <a:xfrm>
            <a:off x="146689" y="138944"/>
            <a:ext cx="8031162" cy="764704"/>
          </a:xfrm>
          <a:prstGeom prst="rect">
            <a:avLst/>
          </a:prstGeom>
          <a:noFill/>
          <a:ln w="9525">
            <a:noFill/>
            <a:miter lim="800000"/>
            <a:headEnd/>
            <a:tailEnd/>
          </a:ln>
        </p:spPr>
        <p:txBody>
          <a:bodyPr anchor="ctr"/>
          <a:lstStyle/>
          <a:p>
            <a:r>
              <a:rPr lang="ja-JP" altLang="en-US" sz="2400" dirty="0" smtClean="0">
                <a:solidFill>
                  <a:prstClr val="black"/>
                </a:solidFill>
                <a:latin typeface="HGPｺﾞｼｯｸM" pitchFamily="50" charset="-128"/>
                <a:ea typeface="HGPｺﾞｼｯｸM" pitchFamily="50" charset="-128"/>
              </a:rPr>
              <a:t>今後検討すべき課題</a:t>
            </a:r>
            <a:endParaRPr lang="ja-JP" altLang="en-US" sz="2400" dirty="0">
              <a:solidFill>
                <a:prstClr val="black"/>
              </a:solidFill>
              <a:latin typeface="HGPｺﾞｼｯｸM" pitchFamily="50" charset="-128"/>
              <a:ea typeface="HGPｺﾞｼｯｸM" pitchFamily="50" charset="-128"/>
            </a:endParaRPr>
          </a:p>
        </p:txBody>
      </p:sp>
      <p:sp>
        <p:nvSpPr>
          <p:cNvPr id="2" name="テキスト ボックス 1"/>
          <p:cNvSpPr txBox="1"/>
          <p:nvPr/>
        </p:nvSpPr>
        <p:spPr>
          <a:xfrm>
            <a:off x="369074" y="4045134"/>
            <a:ext cx="5265007" cy="400110"/>
          </a:xfrm>
          <a:prstGeom prst="rect">
            <a:avLst/>
          </a:prstGeom>
          <a:noFill/>
        </p:spPr>
        <p:txBody>
          <a:bodyPr wrap="square" rtlCol="0">
            <a:spAutoFit/>
          </a:bodyPr>
          <a:lstStyle/>
          <a:p>
            <a:r>
              <a:rPr lang="ja-JP" altLang="en-US" sz="2000" b="1" dirty="0" smtClean="0">
                <a:solidFill>
                  <a:prstClr val="black"/>
                </a:solidFill>
              </a:rPr>
              <a:t>職域のがん検診</a:t>
            </a:r>
            <a:endParaRPr lang="ja-JP" altLang="en-US" sz="2000" b="1" dirty="0">
              <a:solidFill>
                <a:prstClr val="black"/>
              </a:solidFill>
            </a:endParaRPr>
          </a:p>
        </p:txBody>
      </p:sp>
      <p:sp>
        <p:nvSpPr>
          <p:cNvPr id="3" name="テキスト ボックス 2"/>
          <p:cNvSpPr txBox="1"/>
          <p:nvPr/>
        </p:nvSpPr>
        <p:spPr>
          <a:xfrm>
            <a:off x="323527" y="1196751"/>
            <a:ext cx="8416513" cy="2554545"/>
          </a:xfrm>
          <a:prstGeom prst="rect">
            <a:avLst/>
          </a:prstGeom>
          <a:noFill/>
        </p:spPr>
        <p:txBody>
          <a:bodyPr wrap="square" rtlCol="0">
            <a:spAutoFit/>
          </a:bodyPr>
          <a:lstStyle/>
          <a:p>
            <a:r>
              <a:rPr kumimoji="1" lang="ja-JP" altLang="en-US" sz="2000" b="1" dirty="0" smtClean="0"/>
              <a:t>健康増進事業によるがん検診</a:t>
            </a:r>
            <a:endParaRPr kumimoji="1" lang="en-US" altLang="ja-JP" sz="2000" b="1" dirty="0" smtClean="0"/>
          </a:p>
          <a:p>
            <a:endParaRPr kumimoji="1" lang="en-US" altLang="ja-JP" sz="2000" b="1" dirty="0" smtClean="0"/>
          </a:p>
          <a:p>
            <a:r>
              <a:rPr lang="ja-JP" altLang="en-US" sz="2000" b="1" dirty="0"/>
              <a:t>　</a:t>
            </a:r>
            <a:r>
              <a:rPr lang="ja-JP" altLang="en-US" sz="2000" b="1" dirty="0" smtClean="0"/>
              <a:t>　　</a:t>
            </a:r>
            <a:r>
              <a:rPr kumimoji="1" lang="ja-JP" altLang="en-US" sz="2000" b="1" dirty="0" smtClean="0"/>
              <a:t>組織型検診のレベルへの向上</a:t>
            </a:r>
            <a:endParaRPr kumimoji="1" lang="en-US" altLang="ja-JP" sz="2000" b="1" dirty="0" smtClean="0"/>
          </a:p>
          <a:p>
            <a:r>
              <a:rPr lang="ja-JP" altLang="en-US" sz="2000" b="1" dirty="0"/>
              <a:t>　</a:t>
            </a:r>
            <a:r>
              <a:rPr lang="ja-JP" altLang="en-US" sz="2000" b="1" dirty="0" smtClean="0"/>
              <a:t>　　　　　　　　</a:t>
            </a:r>
            <a:endParaRPr lang="en-US" altLang="ja-JP" sz="2000" b="1" dirty="0" smtClean="0"/>
          </a:p>
          <a:p>
            <a:r>
              <a:rPr lang="ja-JP" altLang="en-US" sz="2000" b="1" dirty="0"/>
              <a:t>　</a:t>
            </a:r>
            <a:r>
              <a:rPr lang="ja-JP" altLang="en-US" sz="2000" b="1" dirty="0" smtClean="0"/>
              <a:t>　　</a:t>
            </a:r>
            <a:r>
              <a:rPr kumimoji="1" lang="ja-JP" altLang="en-US" sz="2000" b="1" dirty="0" smtClean="0"/>
              <a:t>都道府県がん</a:t>
            </a:r>
            <a:r>
              <a:rPr kumimoji="1" lang="ja-JP" altLang="en-US" sz="2000" b="1" dirty="0"/>
              <a:t>対策推進基本</a:t>
            </a:r>
            <a:r>
              <a:rPr kumimoji="1" lang="ja-JP" altLang="en-US" sz="2000" b="1" dirty="0" smtClean="0"/>
              <a:t>計画の推進</a:t>
            </a:r>
            <a:endParaRPr kumimoji="1" lang="en-US" altLang="ja-JP" sz="2000" b="1" dirty="0" smtClean="0"/>
          </a:p>
          <a:p>
            <a:endParaRPr kumimoji="1" lang="en-US" altLang="ja-JP" sz="2000" b="1" dirty="0" smtClean="0"/>
          </a:p>
          <a:p>
            <a:pPr lvl="0"/>
            <a:r>
              <a:rPr lang="ja-JP" altLang="en-US" sz="2000" b="1" dirty="0" smtClean="0">
                <a:solidFill>
                  <a:prstClr val="black"/>
                </a:solidFill>
              </a:rPr>
              <a:t>　　　個別</a:t>
            </a:r>
            <a:r>
              <a:rPr lang="ja-JP" altLang="en-US" sz="2000" b="1" dirty="0">
                <a:solidFill>
                  <a:prstClr val="black"/>
                </a:solidFill>
              </a:rPr>
              <a:t>検診の精度管理体制の構築</a:t>
            </a:r>
            <a:endParaRPr lang="en-US" altLang="ja-JP" sz="2000" b="1" dirty="0">
              <a:solidFill>
                <a:prstClr val="black"/>
              </a:solidFill>
            </a:endParaRPr>
          </a:p>
          <a:p>
            <a:endParaRPr kumimoji="1" lang="ja-JP" altLang="en-US" sz="2000" b="1" dirty="0"/>
          </a:p>
        </p:txBody>
      </p:sp>
      <p:sp>
        <p:nvSpPr>
          <p:cNvPr id="7" name="テキスト ボックス 6"/>
          <p:cNvSpPr txBox="1"/>
          <p:nvPr/>
        </p:nvSpPr>
        <p:spPr>
          <a:xfrm>
            <a:off x="899592" y="4641908"/>
            <a:ext cx="2249334" cy="400110"/>
          </a:xfrm>
          <a:prstGeom prst="rect">
            <a:avLst/>
          </a:prstGeom>
          <a:noFill/>
        </p:spPr>
        <p:txBody>
          <a:bodyPr wrap="none" rtlCol="0">
            <a:spAutoFit/>
          </a:bodyPr>
          <a:lstStyle/>
          <a:p>
            <a:r>
              <a:rPr lang="ja-JP" altLang="en-US" sz="2000" b="1" dirty="0">
                <a:solidFill>
                  <a:prstClr val="black"/>
                </a:solidFill>
              </a:rPr>
              <a:t>精度管理体制構築</a:t>
            </a:r>
          </a:p>
        </p:txBody>
      </p:sp>
      <p:sp>
        <p:nvSpPr>
          <p:cNvPr id="5" name="スライド番号プレースホルダー 4"/>
          <p:cNvSpPr>
            <a:spLocks noGrp="1"/>
          </p:cNvSpPr>
          <p:nvPr>
            <p:ph type="sldNum" sz="quarter" idx="12"/>
          </p:nvPr>
        </p:nvSpPr>
        <p:spPr/>
        <p:txBody>
          <a:bodyPr/>
          <a:lstStyle/>
          <a:p>
            <a:fld id="{0C6AC55D-3DEE-4B16-8B91-20D261C91F25}" type="slidenum">
              <a:rPr kumimoji="1" lang="ja-JP" altLang="en-US" smtClean="0"/>
              <a:t>20</a:t>
            </a:fld>
            <a:endParaRPr kumimoji="1" lang="ja-JP" altLang="en-US"/>
          </a:p>
        </p:txBody>
      </p:sp>
    </p:spTree>
    <p:extLst>
      <p:ext uri="{BB962C8B-B14F-4D97-AF65-F5344CB8AC3E}">
        <p14:creationId xmlns:p14="http://schemas.microsoft.com/office/powerpoint/2010/main" val="12678207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5"/>
          <p:cNvSpPr>
            <a:spLocks noChangeArrowheads="1"/>
          </p:cNvSpPr>
          <p:nvPr/>
        </p:nvSpPr>
        <p:spPr bwMode="auto">
          <a:xfrm>
            <a:off x="469755" y="1447535"/>
            <a:ext cx="165184" cy="166143"/>
          </a:xfrm>
          <a:prstGeom prst="rect">
            <a:avLst/>
          </a:prstGeom>
          <a:solidFill>
            <a:srgbClr val="00B0F0"/>
          </a:solidFill>
          <a:ln>
            <a:headEnd/>
            <a:tailEnd/>
          </a:ln>
        </p:spPr>
        <p:style>
          <a:lnRef idx="0">
            <a:schemeClr val="accent3"/>
          </a:lnRef>
          <a:fillRef idx="3">
            <a:schemeClr val="accent3"/>
          </a:fillRef>
          <a:effectRef idx="3">
            <a:schemeClr val="accent3"/>
          </a:effectRef>
          <a:fontRef idx="minor">
            <a:schemeClr val="lt1"/>
          </a:fontRef>
        </p:style>
        <p:txBody>
          <a:bodyPr wrap="square" lIns="72000" rIns="72000" anchor="ctr" anchorCtr="0">
            <a:spAutoFit/>
          </a:bodyPr>
          <a:lstStyle/>
          <a:p>
            <a:pPr algn="ctr" defTabSz="457200"/>
            <a:endParaRPr lang="en-US" altLang="ja-JP" sz="2000" b="1" dirty="0" smtClean="0">
              <a:solidFill>
                <a:srgbClr val="FF0000"/>
              </a:solidFill>
            </a:endParaRPr>
          </a:p>
        </p:txBody>
      </p:sp>
      <p:sp>
        <p:nvSpPr>
          <p:cNvPr id="5" name="テキスト ボックス 4"/>
          <p:cNvSpPr txBox="1"/>
          <p:nvPr/>
        </p:nvSpPr>
        <p:spPr>
          <a:xfrm>
            <a:off x="722346" y="1345941"/>
            <a:ext cx="7712215" cy="369332"/>
          </a:xfrm>
          <a:prstGeom prst="rect">
            <a:avLst/>
          </a:prstGeom>
          <a:noFill/>
        </p:spPr>
        <p:txBody>
          <a:bodyPr wrap="square">
            <a:spAutoFit/>
          </a:bodyPr>
          <a:lstStyle/>
          <a:p>
            <a:pPr>
              <a:defRPr/>
            </a:pPr>
            <a:r>
              <a:rPr lang="ja-JP" altLang="en-US" b="1" dirty="0" smtClean="0">
                <a:solidFill>
                  <a:prstClr val="black">
                    <a:lumMod val="65000"/>
                  </a:prstClr>
                </a:solidFill>
                <a:latin typeface="ＭＳ Ｐゴシック"/>
              </a:rPr>
              <a:t>「がん予防重点</a:t>
            </a:r>
            <a:r>
              <a:rPr lang="ja-JP" altLang="en-US" b="1" dirty="0">
                <a:solidFill>
                  <a:prstClr val="black">
                    <a:lumMod val="65000"/>
                  </a:prstClr>
                </a:solidFill>
                <a:latin typeface="ＭＳ Ｐゴシック"/>
              </a:rPr>
              <a:t>健康</a:t>
            </a:r>
            <a:r>
              <a:rPr lang="ja-JP" altLang="en-US" b="1" dirty="0" smtClean="0">
                <a:solidFill>
                  <a:prstClr val="black">
                    <a:lumMod val="65000"/>
                  </a:prstClr>
                </a:solidFill>
                <a:latin typeface="ＭＳ Ｐゴシック"/>
              </a:rPr>
              <a:t>教育及びがん検診実施のための指針」の改訂</a:t>
            </a:r>
            <a:endParaRPr lang="en-US" altLang="ja-JP" b="1" dirty="0">
              <a:solidFill>
                <a:prstClr val="black">
                  <a:lumMod val="65000"/>
                </a:prstClr>
              </a:solidFill>
              <a:latin typeface="ＭＳ Ｐゴシック"/>
            </a:endParaRPr>
          </a:p>
        </p:txBody>
      </p:sp>
      <p:sp>
        <p:nvSpPr>
          <p:cNvPr id="14" name="Rectangle 2"/>
          <p:cNvSpPr txBox="1">
            <a:spLocks noChangeArrowheads="1"/>
          </p:cNvSpPr>
          <p:nvPr/>
        </p:nvSpPr>
        <p:spPr bwMode="auto">
          <a:xfrm>
            <a:off x="178342" y="332656"/>
            <a:ext cx="8656028" cy="764704"/>
          </a:xfrm>
          <a:prstGeom prst="rect">
            <a:avLst/>
          </a:prstGeom>
          <a:noFill/>
          <a:ln w="9525">
            <a:noFill/>
            <a:miter lim="800000"/>
            <a:headEnd/>
            <a:tailEnd/>
          </a:ln>
        </p:spPr>
        <p:txBody>
          <a:bodyPr anchor="ctr"/>
          <a:lstStyle/>
          <a:p>
            <a:r>
              <a:rPr lang="ja-JP" altLang="en-US" sz="2400" dirty="0" smtClean="0">
                <a:solidFill>
                  <a:prstClr val="black"/>
                </a:solidFill>
                <a:latin typeface="HGPｺﾞｼｯｸM" pitchFamily="50" charset="-128"/>
                <a:ea typeface="HGPｺﾞｼｯｸM" pitchFamily="50" charset="-128"/>
              </a:rPr>
              <a:t>健康増進事業による検診向上のための技術的事項</a:t>
            </a:r>
            <a:endParaRPr lang="en-US" altLang="ja-JP" sz="2400" dirty="0" smtClean="0">
              <a:solidFill>
                <a:prstClr val="black"/>
              </a:solidFill>
              <a:latin typeface="HGPｺﾞｼｯｸM" pitchFamily="50" charset="-128"/>
              <a:ea typeface="HGPｺﾞｼｯｸM" pitchFamily="50" charset="-128"/>
            </a:endParaRPr>
          </a:p>
          <a:p>
            <a:r>
              <a:rPr lang="ja-JP" altLang="en-US" sz="2400" dirty="0">
                <a:solidFill>
                  <a:prstClr val="black"/>
                </a:solidFill>
                <a:latin typeface="HGPｺﾞｼｯｸM" pitchFamily="50" charset="-128"/>
                <a:ea typeface="HGPｺﾞｼｯｸM" pitchFamily="50" charset="-128"/>
              </a:rPr>
              <a:t>　</a:t>
            </a:r>
            <a:r>
              <a:rPr lang="ja-JP" altLang="en-US" sz="2400" dirty="0" smtClean="0">
                <a:solidFill>
                  <a:prstClr val="black"/>
                </a:solidFill>
                <a:latin typeface="HGPｺﾞｼｯｸM" pitchFamily="50" charset="-128"/>
                <a:ea typeface="HGPｺﾞｼｯｸM" pitchFamily="50" charset="-128"/>
              </a:rPr>
              <a:t>　　　　</a:t>
            </a:r>
            <a:r>
              <a:rPr lang="ja-JP" altLang="en-US" sz="2400" dirty="0" err="1">
                <a:solidFill>
                  <a:prstClr val="black"/>
                </a:solidFill>
                <a:latin typeface="HGPｺﾞｼｯｸM" pitchFamily="50" charset="-128"/>
                <a:ea typeface="HGPｺﾞｼｯｸM" pitchFamily="50" charset="-128"/>
              </a:rPr>
              <a:t>ー</a:t>
            </a:r>
            <a:r>
              <a:rPr lang="ja-JP" altLang="en-US" sz="2400" dirty="0" err="1" smtClean="0">
                <a:solidFill>
                  <a:prstClr val="black"/>
                </a:solidFill>
                <a:latin typeface="HGPｺﾞｼｯｸM" pitchFamily="50" charset="-128"/>
                <a:ea typeface="HGPｺﾞｼｯｸM" pitchFamily="50" charset="-128"/>
              </a:rPr>
              <a:t>前</a:t>
            </a:r>
            <a:r>
              <a:rPr lang="ja-JP" altLang="en-US" sz="2400" dirty="0" smtClean="0">
                <a:solidFill>
                  <a:prstClr val="black"/>
                </a:solidFill>
                <a:latin typeface="HGPｺﾞｼｯｸM" pitchFamily="50" charset="-128"/>
                <a:ea typeface="HGPｺﾞｼｯｸM" pitchFamily="50" charset="-128"/>
              </a:rPr>
              <a:t>検討会</a:t>
            </a:r>
            <a:r>
              <a:rPr lang="en-US" altLang="ja-JP" sz="1600" dirty="0" smtClean="0">
                <a:solidFill>
                  <a:prstClr val="black"/>
                </a:solidFill>
                <a:latin typeface="HGPｺﾞｼｯｸM" pitchFamily="50" charset="-128"/>
                <a:ea typeface="HGPｺﾞｼｯｸM" pitchFamily="50" charset="-128"/>
              </a:rPr>
              <a:t>(</a:t>
            </a:r>
            <a:r>
              <a:rPr lang="ja-JP" altLang="en-US" sz="1600" dirty="0" smtClean="0">
                <a:solidFill>
                  <a:prstClr val="black"/>
                </a:solidFill>
                <a:latin typeface="HGPｺﾞｼｯｸM" pitchFamily="50" charset="-128"/>
                <a:ea typeface="HGPｺﾞｼｯｸM" pitchFamily="50" charset="-128"/>
              </a:rPr>
              <a:t>平成</a:t>
            </a:r>
            <a:r>
              <a:rPr lang="en-US" altLang="ja-JP" sz="1600" dirty="0" smtClean="0">
                <a:solidFill>
                  <a:prstClr val="black"/>
                </a:solidFill>
                <a:latin typeface="HGPｺﾞｼｯｸM" pitchFamily="50" charset="-128"/>
                <a:ea typeface="HGPｺﾞｼｯｸM" pitchFamily="50" charset="-128"/>
              </a:rPr>
              <a:t>15-19</a:t>
            </a:r>
            <a:r>
              <a:rPr lang="ja-JP" altLang="en-US" sz="1600" dirty="0" smtClean="0">
                <a:solidFill>
                  <a:prstClr val="black"/>
                </a:solidFill>
                <a:latin typeface="HGPｺﾞｼｯｸM" pitchFamily="50" charset="-128"/>
                <a:ea typeface="HGPｺﾞｼｯｸM" pitchFamily="50" charset="-128"/>
              </a:rPr>
              <a:t>年</a:t>
            </a:r>
            <a:r>
              <a:rPr lang="en-US" altLang="ja-JP" sz="1600" dirty="0" smtClean="0">
                <a:solidFill>
                  <a:prstClr val="black"/>
                </a:solidFill>
                <a:latin typeface="HGPｺﾞｼｯｸM" pitchFamily="50" charset="-128"/>
                <a:ea typeface="HGPｺﾞｼｯｸM" pitchFamily="50" charset="-128"/>
              </a:rPr>
              <a:t>)</a:t>
            </a:r>
            <a:r>
              <a:rPr lang="ja-JP" altLang="en-US" sz="2400" dirty="0" err="1" smtClean="0">
                <a:solidFill>
                  <a:prstClr val="black"/>
                </a:solidFill>
                <a:latin typeface="HGPｺﾞｼｯｸM" pitchFamily="50" charset="-128"/>
                <a:ea typeface="HGPｺﾞｼｯｸM" pitchFamily="50" charset="-128"/>
              </a:rPr>
              <a:t>での</a:t>
            </a:r>
            <a:r>
              <a:rPr lang="ja-JP" altLang="en-US" sz="2400" dirty="0" smtClean="0">
                <a:solidFill>
                  <a:prstClr val="black"/>
                </a:solidFill>
                <a:latin typeface="HGPｺﾞｼｯｸM" pitchFamily="50" charset="-128"/>
                <a:ea typeface="HGPｺﾞｼｯｸM" pitchFamily="50" charset="-128"/>
              </a:rPr>
              <a:t>検討項目 </a:t>
            </a:r>
            <a:r>
              <a:rPr lang="en-US" altLang="ja-JP" sz="1600" dirty="0" smtClean="0">
                <a:solidFill>
                  <a:prstClr val="black"/>
                </a:solidFill>
                <a:latin typeface="HGPｺﾞｼｯｸM" pitchFamily="50" charset="-128"/>
                <a:ea typeface="HGPｺﾞｼｯｸM" pitchFamily="50" charset="-128"/>
              </a:rPr>
              <a:t>(</a:t>
            </a:r>
            <a:r>
              <a:rPr lang="ja-JP" altLang="en-US" sz="1600" dirty="0" smtClean="0">
                <a:solidFill>
                  <a:prstClr val="black"/>
                </a:solidFill>
                <a:latin typeface="HGPｺﾞｼｯｸM" pitchFamily="50" charset="-128"/>
                <a:ea typeface="HGPｺﾞｼｯｸM" pitchFamily="50" charset="-128"/>
              </a:rPr>
              <a:t>平成</a:t>
            </a:r>
            <a:r>
              <a:rPr lang="en-US" altLang="ja-JP" sz="1600" dirty="0" smtClean="0">
                <a:solidFill>
                  <a:prstClr val="black"/>
                </a:solidFill>
                <a:latin typeface="HGPｺﾞｼｯｸM" pitchFamily="50" charset="-128"/>
                <a:ea typeface="HGPｺﾞｼｯｸM" pitchFamily="50" charset="-128"/>
              </a:rPr>
              <a:t>20</a:t>
            </a:r>
            <a:r>
              <a:rPr lang="ja-JP" altLang="en-US" sz="1600" dirty="0" smtClean="0">
                <a:solidFill>
                  <a:prstClr val="black"/>
                </a:solidFill>
                <a:latin typeface="HGPｺﾞｼｯｸM" pitchFamily="50" charset="-128"/>
                <a:ea typeface="HGPｺﾞｼｯｸM" pitchFamily="50" charset="-128"/>
              </a:rPr>
              <a:t>年</a:t>
            </a:r>
            <a:r>
              <a:rPr lang="en-US" altLang="ja-JP" sz="1600" dirty="0" smtClean="0">
                <a:solidFill>
                  <a:prstClr val="black"/>
                </a:solidFill>
                <a:latin typeface="HGPｺﾞｼｯｸM" pitchFamily="50" charset="-128"/>
                <a:ea typeface="HGPｺﾞｼｯｸM" pitchFamily="50" charset="-128"/>
              </a:rPr>
              <a:t>)</a:t>
            </a:r>
            <a:r>
              <a:rPr lang="ja-JP" altLang="en-US" sz="2400" dirty="0" smtClean="0">
                <a:solidFill>
                  <a:prstClr val="black"/>
                </a:solidFill>
                <a:latin typeface="HGPｺﾞｼｯｸM" pitchFamily="50" charset="-128"/>
                <a:ea typeface="HGPｺﾞｼｯｸM" pitchFamily="50" charset="-128"/>
              </a:rPr>
              <a:t>の改訂</a:t>
            </a:r>
            <a:endParaRPr lang="ja-JP" altLang="en-US" sz="2400" dirty="0">
              <a:solidFill>
                <a:prstClr val="black"/>
              </a:solidFill>
              <a:latin typeface="HGPｺﾞｼｯｸM" pitchFamily="50" charset="-128"/>
              <a:ea typeface="HGPｺﾞｼｯｸM" pitchFamily="50" charset="-128"/>
            </a:endParaRPr>
          </a:p>
        </p:txBody>
      </p:sp>
      <p:sp>
        <p:nvSpPr>
          <p:cNvPr id="17" name="正方形/長方形 5"/>
          <p:cNvSpPr>
            <a:spLocks noChangeArrowheads="1"/>
          </p:cNvSpPr>
          <p:nvPr/>
        </p:nvSpPr>
        <p:spPr bwMode="auto">
          <a:xfrm>
            <a:off x="469755" y="2293877"/>
            <a:ext cx="165184" cy="166143"/>
          </a:xfrm>
          <a:prstGeom prst="rect">
            <a:avLst/>
          </a:prstGeom>
          <a:solidFill>
            <a:srgbClr val="00B0F0"/>
          </a:solidFill>
          <a:ln>
            <a:headEnd/>
            <a:tailEnd/>
          </a:ln>
        </p:spPr>
        <p:style>
          <a:lnRef idx="0">
            <a:schemeClr val="accent3"/>
          </a:lnRef>
          <a:fillRef idx="3">
            <a:schemeClr val="accent3"/>
          </a:fillRef>
          <a:effectRef idx="3">
            <a:schemeClr val="accent3"/>
          </a:effectRef>
          <a:fontRef idx="minor">
            <a:schemeClr val="lt1"/>
          </a:fontRef>
        </p:style>
        <p:txBody>
          <a:bodyPr wrap="square" lIns="72000" rIns="72000" anchor="ctr" anchorCtr="0">
            <a:spAutoFit/>
          </a:bodyPr>
          <a:lstStyle/>
          <a:p>
            <a:pPr algn="ctr" defTabSz="457200"/>
            <a:endParaRPr lang="en-US" altLang="ja-JP" sz="2000" b="1" dirty="0" smtClean="0">
              <a:solidFill>
                <a:srgbClr val="FF0000"/>
              </a:solidFill>
            </a:endParaRPr>
          </a:p>
        </p:txBody>
      </p:sp>
      <p:sp>
        <p:nvSpPr>
          <p:cNvPr id="18" name="テキスト ボックス 17"/>
          <p:cNvSpPr txBox="1"/>
          <p:nvPr/>
        </p:nvSpPr>
        <p:spPr>
          <a:xfrm>
            <a:off x="708453" y="2192283"/>
            <a:ext cx="7823987" cy="369332"/>
          </a:xfrm>
          <a:prstGeom prst="rect">
            <a:avLst/>
          </a:prstGeom>
          <a:noFill/>
        </p:spPr>
        <p:txBody>
          <a:bodyPr wrap="square">
            <a:spAutoFit/>
          </a:bodyPr>
          <a:lstStyle/>
          <a:p>
            <a:pPr>
              <a:defRPr/>
            </a:pPr>
            <a:r>
              <a:rPr lang="ja-JP" altLang="en-US" b="1" dirty="0" smtClean="0">
                <a:solidFill>
                  <a:prstClr val="black">
                    <a:lumMod val="65000"/>
                  </a:prstClr>
                </a:solidFill>
                <a:latin typeface="ＭＳ Ｐゴシック"/>
              </a:rPr>
              <a:t>検診技術・体制指標（チェックリスト）の改訂</a:t>
            </a:r>
            <a:endParaRPr lang="en-US" altLang="ja-JP" b="1" dirty="0">
              <a:solidFill>
                <a:prstClr val="black">
                  <a:lumMod val="65000"/>
                </a:prstClr>
              </a:solidFill>
              <a:latin typeface="ＭＳ Ｐゴシック"/>
            </a:endParaRPr>
          </a:p>
        </p:txBody>
      </p:sp>
      <p:sp>
        <p:nvSpPr>
          <p:cNvPr id="19" name="テキスト ボックス 18"/>
          <p:cNvSpPr txBox="1"/>
          <p:nvPr/>
        </p:nvSpPr>
        <p:spPr>
          <a:xfrm>
            <a:off x="770874" y="2567334"/>
            <a:ext cx="8177215" cy="1600438"/>
          </a:xfrm>
          <a:prstGeom prst="rect">
            <a:avLst/>
          </a:prstGeom>
          <a:noFill/>
        </p:spPr>
        <p:txBody>
          <a:bodyPr wrap="square">
            <a:spAutoFit/>
          </a:bodyPr>
          <a:lstStyle/>
          <a:p>
            <a:pPr marL="285750" indent="-285750">
              <a:buFont typeface="Wingdings" pitchFamily="2" charset="2"/>
              <a:buChar char="ü"/>
              <a:defRPr/>
            </a:pPr>
            <a:r>
              <a:rPr lang="ja-JP" altLang="en-US" sz="1400" dirty="0" smtClean="0">
                <a:solidFill>
                  <a:prstClr val="black">
                    <a:lumMod val="65000"/>
                  </a:prstClr>
                </a:solidFill>
                <a:latin typeface="ＭＳ Ｐゴシック"/>
              </a:rPr>
              <a:t>運用開始後（</a:t>
            </a:r>
            <a:r>
              <a:rPr lang="en-US" altLang="ja-JP" sz="1400" dirty="0" smtClean="0">
                <a:solidFill>
                  <a:prstClr val="black">
                    <a:lumMod val="65000"/>
                  </a:prstClr>
                </a:solidFill>
                <a:latin typeface="ＭＳ Ｐゴシック"/>
              </a:rPr>
              <a:t>H20</a:t>
            </a:r>
            <a:r>
              <a:rPr lang="ja-JP" altLang="en-US" sz="1400" dirty="0" smtClean="0">
                <a:solidFill>
                  <a:prstClr val="black">
                    <a:lumMod val="65000"/>
                  </a:prstClr>
                </a:solidFill>
                <a:latin typeface="ＭＳ Ｐゴシック"/>
              </a:rPr>
              <a:t>年</a:t>
            </a:r>
            <a:r>
              <a:rPr lang="en-US" altLang="ja-JP" sz="1400" dirty="0" smtClean="0">
                <a:solidFill>
                  <a:prstClr val="black">
                    <a:lumMod val="65000"/>
                  </a:prstClr>
                </a:solidFill>
                <a:latin typeface="ＭＳ Ｐゴシック"/>
              </a:rPr>
              <a:t>3</a:t>
            </a:r>
            <a:r>
              <a:rPr lang="ja-JP" altLang="en-US" sz="1400" dirty="0" smtClean="0">
                <a:solidFill>
                  <a:prstClr val="black">
                    <a:lumMod val="65000"/>
                  </a:prstClr>
                </a:solidFill>
                <a:latin typeface="ＭＳ Ｐゴシック"/>
              </a:rPr>
              <a:t>月以降）に明らかに</a:t>
            </a:r>
            <a:r>
              <a:rPr lang="ja-JP" altLang="en-US" sz="1400" dirty="0">
                <a:solidFill>
                  <a:prstClr val="black">
                    <a:lumMod val="65000"/>
                  </a:prstClr>
                </a:solidFill>
                <a:latin typeface="ＭＳ Ｐゴシック"/>
              </a:rPr>
              <a:t>なった</a:t>
            </a:r>
            <a:r>
              <a:rPr lang="ja-JP" altLang="en-US" sz="1400" dirty="0" smtClean="0">
                <a:solidFill>
                  <a:prstClr val="black">
                    <a:lumMod val="65000"/>
                  </a:prstClr>
                </a:solidFill>
                <a:latin typeface="ＭＳ Ｐゴシック"/>
              </a:rPr>
              <a:t>問題点を</a:t>
            </a:r>
            <a:r>
              <a:rPr lang="ja-JP" altLang="en-US" sz="1400" dirty="0">
                <a:solidFill>
                  <a:prstClr val="black">
                    <a:lumMod val="65000"/>
                  </a:prstClr>
                </a:solidFill>
                <a:latin typeface="ＭＳ Ｐゴシック"/>
              </a:rPr>
              <a:t>集積</a:t>
            </a:r>
            <a:r>
              <a:rPr lang="ja-JP" altLang="en-US" sz="1400" dirty="0" smtClean="0">
                <a:solidFill>
                  <a:prstClr val="black">
                    <a:lumMod val="65000"/>
                  </a:prstClr>
                </a:solidFill>
                <a:latin typeface="ＭＳ Ｐゴシック"/>
              </a:rPr>
              <a:t>し改訂版</a:t>
            </a:r>
            <a:r>
              <a:rPr lang="ja-JP" altLang="en-US" sz="1400" dirty="0">
                <a:solidFill>
                  <a:prstClr val="black">
                    <a:lumMod val="65000"/>
                  </a:prstClr>
                </a:solidFill>
                <a:latin typeface="ＭＳ Ｐゴシック"/>
              </a:rPr>
              <a:t>を作成</a:t>
            </a:r>
            <a:r>
              <a:rPr lang="ja-JP" altLang="en-US" sz="1400" dirty="0" smtClean="0">
                <a:solidFill>
                  <a:prstClr val="black">
                    <a:lumMod val="65000"/>
                  </a:prstClr>
                </a:solidFill>
                <a:latin typeface="ＭＳ Ｐゴシック"/>
              </a:rPr>
              <a:t>する（別添</a:t>
            </a:r>
            <a:r>
              <a:rPr lang="en-US" altLang="ja-JP" sz="1400" dirty="0" smtClean="0">
                <a:solidFill>
                  <a:prstClr val="black">
                    <a:lumMod val="65000"/>
                  </a:prstClr>
                </a:solidFill>
                <a:latin typeface="ＭＳ Ｐゴシック"/>
              </a:rPr>
              <a:t>2</a:t>
            </a:r>
            <a:r>
              <a:rPr lang="ja-JP" altLang="en-US" sz="1400" dirty="0" smtClean="0">
                <a:solidFill>
                  <a:prstClr val="black">
                    <a:lumMod val="65000"/>
                  </a:prstClr>
                </a:solidFill>
                <a:latin typeface="ＭＳ Ｐゴシック"/>
              </a:rPr>
              <a:t>参照）。</a:t>
            </a:r>
            <a:endParaRPr lang="en-US" altLang="ja-JP" sz="1400" dirty="0">
              <a:solidFill>
                <a:prstClr val="black">
                  <a:lumMod val="65000"/>
                </a:prstClr>
              </a:solidFill>
              <a:latin typeface="ＭＳ Ｐゴシック"/>
            </a:endParaRPr>
          </a:p>
          <a:p>
            <a:pPr>
              <a:defRPr/>
            </a:pPr>
            <a:r>
              <a:rPr lang="ja-JP" altLang="en-US" sz="1400" dirty="0">
                <a:solidFill>
                  <a:prstClr val="black">
                    <a:lumMod val="65000"/>
                  </a:prstClr>
                </a:solidFill>
                <a:latin typeface="ＭＳ Ｐゴシック"/>
              </a:rPr>
              <a:t>　</a:t>
            </a:r>
            <a:r>
              <a:rPr lang="ja-JP" altLang="en-US" sz="1400" dirty="0" smtClean="0">
                <a:solidFill>
                  <a:prstClr val="black">
                    <a:lumMod val="65000"/>
                  </a:prstClr>
                </a:solidFill>
                <a:latin typeface="ＭＳ Ｐゴシック"/>
              </a:rPr>
              <a:t>　・指針や学会取扱い規約等の更新を反映する。</a:t>
            </a:r>
            <a:endParaRPr lang="en-US" altLang="ja-JP" sz="1400" dirty="0" smtClean="0">
              <a:solidFill>
                <a:prstClr val="black">
                  <a:lumMod val="65000"/>
                </a:prstClr>
              </a:solidFill>
              <a:latin typeface="ＭＳ Ｐゴシック"/>
            </a:endParaRPr>
          </a:p>
          <a:p>
            <a:pPr>
              <a:defRPr/>
            </a:pPr>
            <a:r>
              <a:rPr lang="ja-JP" altLang="en-US" sz="1400" dirty="0">
                <a:solidFill>
                  <a:prstClr val="black">
                    <a:lumMod val="65000"/>
                  </a:prstClr>
                </a:solidFill>
                <a:latin typeface="ＭＳ Ｐゴシック"/>
              </a:rPr>
              <a:t>　</a:t>
            </a:r>
            <a:r>
              <a:rPr lang="ja-JP" altLang="en-US" sz="1400" dirty="0" smtClean="0">
                <a:solidFill>
                  <a:prstClr val="black">
                    <a:lumMod val="65000"/>
                  </a:prstClr>
                </a:solidFill>
                <a:latin typeface="ＭＳ Ｐゴシック"/>
              </a:rPr>
              <a:t>　・項目の解釈を統一するなど、誤解を招かないよう工夫する。</a:t>
            </a:r>
            <a:endParaRPr lang="en-US" altLang="ja-JP" sz="1400" dirty="0" smtClean="0">
              <a:solidFill>
                <a:prstClr val="black">
                  <a:lumMod val="65000"/>
                </a:prstClr>
              </a:solidFill>
              <a:latin typeface="ＭＳ Ｐゴシック"/>
            </a:endParaRPr>
          </a:p>
          <a:p>
            <a:pPr>
              <a:defRPr/>
            </a:pPr>
            <a:r>
              <a:rPr lang="ja-JP" altLang="en-US" sz="1400" dirty="0">
                <a:solidFill>
                  <a:prstClr val="black">
                    <a:lumMod val="65000"/>
                  </a:prstClr>
                </a:solidFill>
                <a:latin typeface="ＭＳ Ｐゴシック"/>
              </a:rPr>
              <a:t>　</a:t>
            </a:r>
            <a:r>
              <a:rPr lang="ja-JP" altLang="en-US" sz="1400" dirty="0" smtClean="0">
                <a:solidFill>
                  <a:prstClr val="black">
                    <a:lumMod val="65000"/>
                  </a:prstClr>
                </a:solidFill>
                <a:latin typeface="ＭＳ Ｐゴシック"/>
              </a:rPr>
              <a:t>　・現状に即していない項目は改める</a:t>
            </a:r>
            <a:r>
              <a:rPr lang="ja-JP" altLang="en-US" sz="1400" dirty="0">
                <a:solidFill>
                  <a:prstClr val="black">
                    <a:lumMod val="65000"/>
                  </a:prstClr>
                </a:solidFill>
                <a:latin typeface="ＭＳ Ｐゴシック"/>
              </a:rPr>
              <a:t>、</a:t>
            </a:r>
            <a:r>
              <a:rPr lang="ja-JP" altLang="en-US" sz="1400" dirty="0" smtClean="0">
                <a:solidFill>
                  <a:prstClr val="black">
                    <a:lumMod val="65000"/>
                  </a:prstClr>
                </a:solidFill>
                <a:latin typeface="ＭＳ Ｐゴシック"/>
              </a:rPr>
              <a:t>等。</a:t>
            </a:r>
            <a:endParaRPr lang="en-US" altLang="ja-JP" sz="1400" dirty="0" smtClean="0">
              <a:solidFill>
                <a:prstClr val="black">
                  <a:lumMod val="65000"/>
                </a:prstClr>
              </a:solidFill>
              <a:latin typeface="ＭＳ Ｐゴシック"/>
            </a:endParaRPr>
          </a:p>
          <a:p>
            <a:pPr>
              <a:defRPr/>
            </a:pPr>
            <a:endParaRPr lang="en-US" altLang="ja-JP" sz="1400" dirty="0" smtClean="0">
              <a:solidFill>
                <a:prstClr val="black">
                  <a:lumMod val="65000"/>
                </a:prstClr>
              </a:solidFill>
              <a:latin typeface="ＭＳ Ｐゴシック"/>
            </a:endParaRPr>
          </a:p>
          <a:p>
            <a:pPr marL="285750" indent="-285750">
              <a:buFont typeface="Wingdings" pitchFamily="2" charset="2"/>
              <a:buChar char="ü"/>
              <a:defRPr/>
            </a:pPr>
            <a:r>
              <a:rPr lang="ja-JP" altLang="en-US" sz="1400" dirty="0">
                <a:solidFill>
                  <a:prstClr val="black">
                    <a:lumMod val="65000"/>
                  </a:prstClr>
                </a:solidFill>
                <a:latin typeface="ＭＳ Ｐゴシック"/>
              </a:rPr>
              <a:t>個別検診は集団検診と精度管理体制が大幅に異なるため、現行</a:t>
            </a:r>
            <a:r>
              <a:rPr lang="ja-JP" altLang="en-US" sz="1400" dirty="0" smtClean="0">
                <a:solidFill>
                  <a:prstClr val="black">
                    <a:lumMod val="65000"/>
                  </a:prstClr>
                </a:solidFill>
                <a:latin typeface="ＭＳ Ｐゴシック"/>
              </a:rPr>
              <a:t>のチェックリスト（集団検診用）は活用できない。</a:t>
            </a:r>
            <a:r>
              <a:rPr lang="ja-JP" altLang="en-US" sz="1400" b="1" dirty="0" smtClean="0">
                <a:solidFill>
                  <a:srgbClr val="1F497D">
                    <a:lumMod val="60000"/>
                    <a:lumOff val="40000"/>
                  </a:srgbClr>
                </a:solidFill>
                <a:latin typeface="ＭＳ Ｐゴシック"/>
              </a:rPr>
              <a:t>個別検診のチェックリストを新規に作成</a:t>
            </a:r>
            <a:r>
              <a:rPr lang="ja-JP" altLang="en-US" sz="1400" dirty="0" smtClean="0">
                <a:solidFill>
                  <a:prstClr val="black">
                    <a:lumMod val="65000"/>
                  </a:prstClr>
                </a:solidFill>
                <a:latin typeface="ＭＳ Ｐゴシック"/>
              </a:rPr>
              <a:t>する。</a:t>
            </a:r>
            <a:endParaRPr lang="en-US" altLang="ja-JP" sz="1400" dirty="0" smtClean="0">
              <a:solidFill>
                <a:prstClr val="black">
                  <a:lumMod val="65000"/>
                </a:prstClr>
              </a:solidFill>
              <a:latin typeface="ＭＳ Ｐゴシック"/>
            </a:endParaRPr>
          </a:p>
        </p:txBody>
      </p:sp>
      <p:sp>
        <p:nvSpPr>
          <p:cNvPr id="26" name="テキスト ボックス 25"/>
          <p:cNvSpPr txBox="1"/>
          <p:nvPr/>
        </p:nvSpPr>
        <p:spPr>
          <a:xfrm>
            <a:off x="722346" y="1621970"/>
            <a:ext cx="8177215" cy="523220"/>
          </a:xfrm>
          <a:prstGeom prst="rect">
            <a:avLst/>
          </a:prstGeom>
          <a:noFill/>
        </p:spPr>
        <p:txBody>
          <a:bodyPr wrap="square">
            <a:spAutoFit/>
          </a:bodyPr>
          <a:lstStyle/>
          <a:p>
            <a:pPr marL="285750" indent="-285750">
              <a:buFont typeface="Wingdings" pitchFamily="2" charset="2"/>
              <a:buChar char="ü"/>
              <a:defRPr/>
            </a:pPr>
            <a:r>
              <a:rPr lang="ja-JP" altLang="en-US" sz="1400" dirty="0" smtClean="0">
                <a:solidFill>
                  <a:prstClr val="black">
                    <a:lumMod val="65000"/>
                  </a:prstClr>
                </a:solidFill>
                <a:latin typeface="ＭＳ Ｐゴシック"/>
              </a:rPr>
              <a:t>厚労省研究班や各種学会から提出された改訂の要望を検討し、次回の改訂に反映する。</a:t>
            </a:r>
            <a:endParaRPr lang="en-US" altLang="ja-JP" sz="1400" dirty="0" smtClean="0">
              <a:solidFill>
                <a:prstClr val="black">
                  <a:lumMod val="65000"/>
                </a:prstClr>
              </a:solidFill>
              <a:latin typeface="ＭＳ Ｐゴシック"/>
            </a:endParaRPr>
          </a:p>
          <a:p>
            <a:pPr>
              <a:defRPr/>
            </a:pPr>
            <a:r>
              <a:rPr lang="ja-JP" altLang="en-US" sz="1400" dirty="0" smtClean="0">
                <a:solidFill>
                  <a:prstClr val="black">
                    <a:lumMod val="65000"/>
                  </a:prstClr>
                </a:solidFill>
                <a:latin typeface="ＭＳ Ｐゴシック"/>
              </a:rPr>
              <a:t>　　（別添資料</a:t>
            </a:r>
            <a:r>
              <a:rPr lang="en-US" altLang="ja-JP" sz="1400" dirty="0">
                <a:solidFill>
                  <a:prstClr val="black">
                    <a:lumMod val="65000"/>
                  </a:prstClr>
                </a:solidFill>
                <a:latin typeface="ＭＳ Ｐゴシック"/>
              </a:rPr>
              <a:t>1</a:t>
            </a:r>
            <a:r>
              <a:rPr lang="ja-JP" altLang="en-US" sz="1400" dirty="0" smtClean="0">
                <a:solidFill>
                  <a:prstClr val="black">
                    <a:lumMod val="65000"/>
                  </a:prstClr>
                </a:solidFill>
                <a:latin typeface="ＭＳ Ｐゴシック"/>
              </a:rPr>
              <a:t>参照）</a:t>
            </a:r>
            <a:endParaRPr lang="en-US" altLang="ja-JP" sz="1400" dirty="0" smtClean="0">
              <a:solidFill>
                <a:prstClr val="black">
                  <a:lumMod val="65000"/>
                </a:prstClr>
              </a:solidFill>
              <a:latin typeface="ＭＳ Ｐゴシック"/>
            </a:endParaRPr>
          </a:p>
        </p:txBody>
      </p:sp>
      <p:sp>
        <p:nvSpPr>
          <p:cNvPr id="27" name="正方形/長方形 5"/>
          <p:cNvSpPr>
            <a:spLocks noChangeArrowheads="1"/>
          </p:cNvSpPr>
          <p:nvPr/>
        </p:nvSpPr>
        <p:spPr bwMode="auto">
          <a:xfrm>
            <a:off x="469755" y="4263647"/>
            <a:ext cx="165184" cy="166143"/>
          </a:xfrm>
          <a:prstGeom prst="rect">
            <a:avLst/>
          </a:prstGeom>
          <a:solidFill>
            <a:srgbClr val="00B0F0"/>
          </a:solidFill>
          <a:ln>
            <a:headEnd/>
            <a:tailEnd/>
          </a:ln>
        </p:spPr>
        <p:style>
          <a:lnRef idx="0">
            <a:schemeClr val="accent3"/>
          </a:lnRef>
          <a:fillRef idx="3">
            <a:schemeClr val="accent3"/>
          </a:fillRef>
          <a:effectRef idx="3">
            <a:schemeClr val="accent3"/>
          </a:effectRef>
          <a:fontRef idx="minor">
            <a:schemeClr val="lt1"/>
          </a:fontRef>
        </p:style>
        <p:txBody>
          <a:bodyPr wrap="square" lIns="72000" rIns="72000" anchor="ctr" anchorCtr="0">
            <a:spAutoFit/>
          </a:bodyPr>
          <a:lstStyle/>
          <a:p>
            <a:pPr algn="ctr" defTabSz="457200"/>
            <a:endParaRPr lang="en-US" altLang="ja-JP" sz="2000" b="1" dirty="0" smtClean="0">
              <a:solidFill>
                <a:srgbClr val="FF0000"/>
              </a:solidFill>
            </a:endParaRPr>
          </a:p>
        </p:txBody>
      </p:sp>
      <p:sp>
        <p:nvSpPr>
          <p:cNvPr id="28" name="テキスト ボックス 27"/>
          <p:cNvSpPr txBox="1"/>
          <p:nvPr/>
        </p:nvSpPr>
        <p:spPr>
          <a:xfrm>
            <a:off x="657155" y="4162053"/>
            <a:ext cx="7712215" cy="369332"/>
          </a:xfrm>
          <a:prstGeom prst="rect">
            <a:avLst/>
          </a:prstGeom>
          <a:noFill/>
        </p:spPr>
        <p:txBody>
          <a:bodyPr wrap="square">
            <a:spAutoFit/>
          </a:bodyPr>
          <a:lstStyle/>
          <a:p>
            <a:pPr>
              <a:defRPr/>
            </a:pPr>
            <a:r>
              <a:rPr lang="ja-JP" altLang="en-US" b="1" dirty="0" smtClean="0">
                <a:solidFill>
                  <a:prstClr val="black">
                    <a:lumMod val="65000"/>
                  </a:prstClr>
                </a:solidFill>
                <a:latin typeface="ＭＳ Ｐゴシック"/>
              </a:rPr>
              <a:t>プロセス指標の基準値（許容値、目標値）の改訂</a:t>
            </a:r>
            <a:endParaRPr lang="en-US" altLang="ja-JP" b="1" dirty="0">
              <a:solidFill>
                <a:prstClr val="black">
                  <a:lumMod val="65000"/>
                </a:prstClr>
              </a:solidFill>
              <a:latin typeface="ＭＳ Ｐゴシック"/>
            </a:endParaRPr>
          </a:p>
        </p:txBody>
      </p:sp>
      <p:sp>
        <p:nvSpPr>
          <p:cNvPr id="29" name="テキスト ボックス 28"/>
          <p:cNvSpPr txBox="1"/>
          <p:nvPr/>
        </p:nvSpPr>
        <p:spPr>
          <a:xfrm>
            <a:off x="657155" y="4509120"/>
            <a:ext cx="8177215" cy="738664"/>
          </a:xfrm>
          <a:prstGeom prst="rect">
            <a:avLst/>
          </a:prstGeom>
          <a:noFill/>
        </p:spPr>
        <p:txBody>
          <a:bodyPr wrap="square">
            <a:spAutoFit/>
          </a:bodyPr>
          <a:lstStyle/>
          <a:p>
            <a:pPr marL="285750" indent="-285750">
              <a:buFont typeface="Wingdings" pitchFamily="2" charset="2"/>
              <a:buChar char="ü"/>
              <a:defRPr/>
            </a:pPr>
            <a:r>
              <a:rPr lang="ja-JP" altLang="en-US" sz="1400" dirty="0" smtClean="0">
                <a:solidFill>
                  <a:prstClr val="black">
                    <a:lumMod val="65000"/>
                  </a:prstClr>
                </a:solidFill>
                <a:latin typeface="ＭＳ Ｐゴシック"/>
              </a:rPr>
              <a:t>基準値の設定時（</a:t>
            </a:r>
            <a:r>
              <a:rPr lang="en-US" altLang="ja-JP" sz="1400" dirty="0" smtClean="0">
                <a:solidFill>
                  <a:prstClr val="black">
                    <a:lumMod val="65000"/>
                  </a:prstClr>
                </a:solidFill>
                <a:latin typeface="ＭＳ Ｐゴシック"/>
              </a:rPr>
              <a:t>H20</a:t>
            </a:r>
            <a:r>
              <a:rPr lang="ja-JP" altLang="en-US" sz="1400" dirty="0" smtClean="0">
                <a:solidFill>
                  <a:prstClr val="black">
                    <a:lumMod val="65000"/>
                  </a:prstClr>
                </a:solidFill>
                <a:latin typeface="ＭＳ Ｐゴシック"/>
              </a:rPr>
              <a:t>年</a:t>
            </a:r>
            <a:r>
              <a:rPr lang="en-US" altLang="ja-JP" sz="1400" dirty="0" smtClean="0">
                <a:solidFill>
                  <a:prstClr val="black">
                    <a:lumMod val="65000"/>
                  </a:prstClr>
                </a:solidFill>
                <a:latin typeface="ＭＳ Ｐゴシック"/>
              </a:rPr>
              <a:t>3</a:t>
            </a:r>
            <a:r>
              <a:rPr lang="ja-JP" altLang="en-US" sz="1400" dirty="0" smtClean="0">
                <a:solidFill>
                  <a:prstClr val="black">
                    <a:lumMod val="65000"/>
                  </a:prstClr>
                </a:solidFill>
                <a:latin typeface="ＭＳ Ｐゴシック"/>
              </a:rPr>
              <a:t>月）の方針は、「基準値は一時的なものとし、その後の精度管理状況の変化を踏まえて適宜更新する」であった。運用後</a:t>
            </a:r>
            <a:r>
              <a:rPr lang="en-US" altLang="ja-JP" sz="1400" dirty="0" smtClean="0">
                <a:solidFill>
                  <a:prstClr val="black">
                    <a:lumMod val="65000"/>
                  </a:prstClr>
                </a:solidFill>
                <a:latin typeface="ＭＳ Ｐゴシック"/>
              </a:rPr>
              <a:t>5</a:t>
            </a:r>
            <a:r>
              <a:rPr lang="ja-JP" altLang="en-US" sz="1400" dirty="0" smtClean="0">
                <a:solidFill>
                  <a:prstClr val="black">
                    <a:lumMod val="65000"/>
                  </a:prstClr>
                </a:solidFill>
                <a:latin typeface="ＭＳ Ｐゴシック"/>
              </a:rPr>
              <a:t>年間の状況（各指標値の</a:t>
            </a:r>
            <a:r>
              <a:rPr lang="en-US" altLang="ja-JP" sz="1400" dirty="0" smtClean="0">
                <a:solidFill>
                  <a:prstClr val="black">
                    <a:lumMod val="65000"/>
                  </a:prstClr>
                </a:solidFill>
                <a:latin typeface="ＭＳ Ｐゴシック"/>
              </a:rPr>
              <a:t>5</a:t>
            </a:r>
            <a:r>
              <a:rPr lang="ja-JP" altLang="en-US" sz="1400" dirty="0" smtClean="0">
                <a:solidFill>
                  <a:prstClr val="black">
                    <a:lumMod val="65000"/>
                  </a:prstClr>
                </a:solidFill>
                <a:latin typeface="ＭＳ Ｐゴシック"/>
              </a:rPr>
              <a:t>年間の動向、県毎）を分析し、基準値の見直しを行う。</a:t>
            </a:r>
            <a:endParaRPr lang="en-US" altLang="ja-JP" sz="1400" dirty="0">
              <a:solidFill>
                <a:prstClr val="black">
                  <a:lumMod val="65000"/>
                </a:prstClr>
              </a:solidFill>
              <a:latin typeface="ＭＳ Ｐゴシック"/>
            </a:endParaRPr>
          </a:p>
        </p:txBody>
      </p:sp>
      <p:sp>
        <p:nvSpPr>
          <p:cNvPr id="3" name="スライド番号プレースホルダー 2"/>
          <p:cNvSpPr>
            <a:spLocks noGrp="1"/>
          </p:cNvSpPr>
          <p:nvPr>
            <p:ph type="sldNum" sz="quarter" idx="12"/>
          </p:nvPr>
        </p:nvSpPr>
        <p:spPr/>
        <p:txBody>
          <a:bodyPr/>
          <a:lstStyle/>
          <a:p>
            <a:fld id="{0C6AC55D-3DEE-4B16-8B91-20D261C91F25}" type="slidenum">
              <a:rPr kumimoji="1" lang="ja-JP" altLang="en-US" smtClean="0"/>
              <a:t>21</a:t>
            </a:fld>
            <a:endParaRPr kumimoji="1" lang="ja-JP" altLang="en-US"/>
          </a:p>
        </p:txBody>
      </p:sp>
    </p:spTree>
    <p:extLst>
      <p:ext uri="{BB962C8B-B14F-4D97-AF65-F5344CB8AC3E}">
        <p14:creationId xmlns:p14="http://schemas.microsoft.com/office/powerpoint/2010/main" val="923600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11300" y="112713"/>
            <a:ext cx="6337300" cy="584775"/>
          </a:xfrm>
          <a:prstGeom prst="rect">
            <a:avLst/>
          </a:prstGeom>
          <a:noFill/>
          <a:ln>
            <a:noFill/>
          </a:ln>
          <a:scene3d>
            <a:camera prst="orthographicFront"/>
            <a:lightRig rig="threePt" dir="t"/>
          </a:scene3d>
          <a:sp3d>
            <a:bevelT w="165100" prst="coolSlant"/>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ctr" eaLnBrk="1" hangingPunct="1">
              <a:spcBef>
                <a:spcPct val="50000"/>
              </a:spcBef>
              <a:defRPr/>
            </a:pPr>
            <a:r>
              <a:rPr lang="ja-JP" altLang="en-US" sz="3200" dirty="0" smtClean="0">
                <a:solidFill>
                  <a:prstClr val="black"/>
                </a:solidFill>
                <a:latin typeface="Garamond" pitchFamily="18" charset="0"/>
              </a:rPr>
              <a:t>がん対策推進基本計画（</a:t>
            </a:r>
            <a:r>
              <a:rPr lang="en-US" altLang="ja-JP" sz="3200" dirty="0" smtClean="0">
                <a:solidFill>
                  <a:prstClr val="black"/>
                </a:solidFill>
                <a:latin typeface="Garamond" pitchFamily="18" charset="0"/>
              </a:rPr>
              <a:t>H24</a:t>
            </a:r>
            <a:r>
              <a:rPr lang="ja-JP" altLang="en-US" sz="3200" dirty="0" smtClean="0">
                <a:solidFill>
                  <a:prstClr val="black"/>
                </a:solidFill>
                <a:latin typeface="Garamond" pitchFamily="18" charset="0"/>
              </a:rPr>
              <a:t>年</a:t>
            </a:r>
            <a:r>
              <a:rPr lang="en-US" altLang="ja-JP" sz="3200" dirty="0" smtClean="0">
                <a:solidFill>
                  <a:prstClr val="black"/>
                </a:solidFill>
                <a:latin typeface="Garamond" pitchFamily="18" charset="0"/>
              </a:rPr>
              <a:t>6</a:t>
            </a:r>
            <a:r>
              <a:rPr lang="ja-JP" altLang="en-US" sz="3200" dirty="0" smtClean="0">
                <a:solidFill>
                  <a:prstClr val="black"/>
                </a:solidFill>
                <a:latin typeface="Garamond" pitchFamily="18" charset="0"/>
              </a:rPr>
              <a:t>月）</a:t>
            </a:r>
          </a:p>
        </p:txBody>
      </p:sp>
      <p:sp>
        <p:nvSpPr>
          <p:cNvPr id="3" name="テキスト ボックス 2"/>
          <p:cNvSpPr txBox="1"/>
          <p:nvPr/>
        </p:nvSpPr>
        <p:spPr>
          <a:xfrm>
            <a:off x="323528" y="908720"/>
            <a:ext cx="8280920" cy="738664"/>
          </a:xfrm>
          <a:prstGeom prst="rect">
            <a:avLst/>
          </a:prstGeom>
          <a:noFill/>
        </p:spPr>
        <p:txBody>
          <a:bodyPr wrap="square" rtlCol="0">
            <a:spAutoFit/>
          </a:bodyPr>
          <a:lstStyle/>
          <a:p>
            <a:r>
              <a:rPr lang="en-US" altLang="ja-JP" sz="2400" u="sng" dirty="0" smtClean="0">
                <a:solidFill>
                  <a:srgbClr val="DADADA">
                    <a:lumMod val="25000"/>
                  </a:srgbClr>
                </a:solidFill>
                <a:latin typeface="ＭＳ Ｐゴシック"/>
              </a:rPr>
              <a:t>5.</a:t>
            </a:r>
            <a:r>
              <a:rPr lang="ja-JP" altLang="en-US" sz="2400" u="sng" dirty="0" smtClean="0">
                <a:solidFill>
                  <a:srgbClr val="DADADA">
                    <a:lumMod val="25000"/>
                  </a:srgbClr>
                </a:solidFill>
                <a:latin typeface="ＭＳ Ｐゴシック"/>
              </a:rPr>
              <a:t>がんの早期発見　</a:t>
            </a:r>
            <a:r>
              <a:rPr lang="ja-JP" altLang="en-US" sz="2400" dirty="0" smtClean="0">
                <a:solidFill>
                  <a:srgbClr val="DADADA">
                    <a:lumMod val="25000"/>
                  </a:srgbClr>
                </a:solidFill>
                <a:latin typeface="ＭＳ Ｐゴシック"/>
              </a:rPr>
              <a:t>（抜粋）</a:t>
            </a:r>
            <a:endParaRPr lang="en-US" altLang="ja-JP" dirty="0">
              <a:solidFill>
                <a:srgbClr val="DADADA">
                  <a:lumMod val="25000"/>
                </a:srgbClr>
              </a:solidFill>
              <a:latin typeface="ＭＳ Ｐゴシック"/>
            </a:endParaRPr>
          </a:p>
          <a:p>
            <a:pPr marL="342900" indent="-342900">
              <a:buFont typeface="Wingdings" pitchFamily="2" charset="2"/>
              <a:buChar char="u"/>
            </a:pPr>
            <a:r>
              <a:rPr lang="ja-JP" altLang="en-US" dirty="0" smtClean="0">
                <a:solidFill>
                  <a:srgbClr val="DADADA">
                    <a:lumMod val="25000"/>
                  </a:srgbClr>
                </a:solidFill>
                <a:latin typeface="ＭＳ Ｐゴシック"/>
              </a:rPr>
              <a:t>取り組むべき施策</a:t>
            </a:r>
            <a:r>
              <a:rPr lang="ja-JP" altLang="en-US" sz="1600" dirty="0" smtClean="0">
                <a:solidFill>
                  <a:srgbClr val="DADADA">
                    <a:lumMod val="25000"/>
                  </a:srgbClr>
                </a:solidFill>
                <a:latin typeface="ＭＳ Ｐゴシック"/>
              </a:rPr>
              <a:t>　　　　</a:t>
            </a:r>
            <a:endParaRPr lang="en-US" altLang="ja-JP" sz="1400" dirty="0">
              <a:solidFill>
                <a:srgbClr val="DADADA">
                  <a:lumMod val="25000"/>
                </a:srgbClr>
              </a:solidFill>
              <a:latin typeface="ＭＳ Ｐゴシック"/>
            </a:endParaRPr>
          </a:p>
        </p:txBody>
      </p:sp>
      <p:sp>
        <p:nvSpPr>
          <p:cNvPr id="4" name="正方形/長方形 3"/>
          <p:cNvSpPr/>
          <p:nvPr/>
        </p:nvSpPr>
        <p:spPr>
          <a:xfrm>
            <a:off x="683568" y="1631535"/>
            <a:ext cx="8136904" cy="2385268"/>
          </a:xfrm>
          <a:prstGeom prst="rect">
            <a:avLst/>
          </a:prstGeom>
        </p:spPr>
        <p:txBody>
          <a:bodyPr wrap="square">
            <a:spAutoFit/>
          </a:bodyPr>
          <a:lstStyle/>
          <a:p>
            <a:pPr marL="285750" indent="-285750">
              <a:buFont typeface="Wingdings" pitchFamily="2" charset="2"/>
              <a:buChar char="Ø"/>
            </a:pPr>
            <a:r>
              <a:rPr lang="ja-JP" altLang="en-US" sz="1600" b="1" dirty="0">
                <a:solidFill>
                  <a:srgbClr val="FF0000"/>
                </a:solidFill>
                <a:latin typeface="ＭＳ Ｐゴシック"/>
              </a:rPr>
              <a:t>科学的根拠に基づくがん検診</a:t>
            </a:r>
            <a:r>
              <a:rPr lang="ja-JP" altLang="en-US" sz="1600" dirty="0">
                <a:solidFill>
                  <a:prstClr val="black"/>
                </a:solidFill>
                <a:latin typeface="ＭＳ Ｐゴシック"/>
              </a:rPr>
              <a:t>の実施</a:t>
            </a:r>
            <a:endParaRPr lang="en-US" altLang="ja-JP" sz="1600" dirty="0">
              <a:solidFill>
                <a:prstClr val="black"/>
              </a:solidFill>
              <a:latin typeface="ＭＳ Ｐゴシック"/>
            </a:endParaRPr>
          </a:p>
          <a:p>
            <a:pPr marL="285750" indent="-285750">
              <a:buFont typeface="Wingdings" pitchFamily="2" charset="2"/>
              <a:buChar char="Ø"/>
            </a:pPr>
            <a:r>
              <a:rPr lang="ja-JP" altLang="en-US" sz="1600" dirty="0" smtClean="0">
                <a:solidFill>
                  <a:srgbClr val="000066">
                    <a:lumMod val="60000"/>
                    <a:lumOff val="40000"/>
                  </a:srgbClr>
                </a:solidFill>
                <a:latin typeface="ＭＳ Ｐゴシック"/>
              </a:rPr>
              <a:t>職域</a:t>
            </a:r>
            <a:r>
              <a:rPr lang="ja-JP" altLang="en-US" sz="1600" dirty="0" smtClean="0">
                <a:solidFill>
                  <a:prstClr val="black"/>
                </a:solidFill>
                <a:latin typeface="ＭＳ Ｐゴシック"/>
              </a:rPr>
              <a:t>のがん検診についても、科学的</a:t>
            </a:r>
            <a:r>
              <a:rPr lang="ja-JP" altLang="en-US" sz="1600" dirty="0">
                <a:solidFill>
                  <a:prstClr val="black"/>
                </a:solidFill>
                <a:latin typeface="ＭＳ Ｐゴシック"/>
              </a:rPr>
              <a:t>根拠に</a:t>
            </a:r>
            <a:r>
              <a:rPr lang="ja-JP" altLang="en-US" sz="1600" dirty="0" smtClean="0">
                <a:solidFill>
                  <a:prstClr val="black"/>
                </a:solidFill>
                <a:latin typeface="ＭＳ Ｐゴシック"/>
              </a:rPr>
              <a:t>基づいてがん検診を行う</a:t>
            </a:r>
            <a:r>
              <a:rPr lang="ja-JP" altLang="en-US" sz="1600" dirty="0">
                <a:solidFill>
                  <a:prstClr val="black"/>
                </a:solidFill>
                <a:latin typeface="ＭＳ Ｐゴシック"/>
              </a:rPr>
              <a:t>よう普及啓発</a:t>
            </a:r>
            <a:endParaRPr lang="en-US" altLang="ja-JP" sz="1600" dirty="0">
              <a:solidFill>
                <a:prstClr val="black"/>
              </a:solidFill>
              <a:latin typeface="ＭＳ Ｐゴシック"/>
            </a:endParaRPr>
          </a:p>
          <a:p>
            <a:pPr marL="285750" indent="-285750">
              <a:buFont typeface="Wingdings" pitchFamily="2" charset="2"/>
              <a:buChar char="Ø"/>
            </a:pPr>
            <a:r>
              <a:rPr lang="ja-JP" altLang="en-US" sz="1600" dirty="0" smtClean="0">
                <a:solidFill>
                  <a:prstClr val="black"/>
                </a:solidFill>
                <a:latin typeface="ＭＳ Ｐゴシック"/>
              </a:rPr>
              <a:t>都道府県は</a:t>
            </a:r>
            <a:r>
              <a:rPr lang="ja-JP" altLang="en-US" sz="1600" b="1" dirty="0" smtClean="0">
                <a:solidFill>
                  <a:srgbClr val="000066">
                    <a:lumMod val="60000"/>
                    <a:lumOff val="40000"/>
                  </a:srgbClr>
                </a:solidFill>
                <a:latin typeface="ＭＳ Ｐゴシック"/>
              </a:rPr>
              <a:t>生活</a:t>
            </a:r>
            <a:r>
              <a:rPr lang="ja-JP" altLang="en-US" sz="1600" b="1" dirty="0">
                <a:solidFill>
                  <a:srgbClr val="000066">
                    <a:lumMod val="60000"/>
                    <a:lumOff val="40000"/>
                  </a:srgbClr>
                </a:solidFill>
                <a:latin typeface="ＭＳ Ｐゴシック"/>
              </a:rPr>
              <a:t>習慣病検診等管理指導協</a:t>
            </a:r>
            <a:r>
              <a:rPr lang="ja-JP" altLang="en-US" sz="1600" b="1" dirty="0" smtClean="0">
                <a:solidFill>
                  <a:srgbClr val="000066">
                    <a:lumMod val="60000"/>
                    <a:lumOff val="40000"/>
                  </a:srgbClr>
                </a:solidFill>
                <a:latin typeface="ＭＳ Ｐゴシック"/>
              </a:rPr>
              <a:t>議会</a:t>
            </a:r>
            <a:r>
              <a:rPr lang="ja-JP" altLang="en-US" sz="1600" dirty="0" smtClean="0">
                <a:solidFill>
                  <a:prstClr val="black"/>
                </a:solidFill>
                <a:latin typeface="ＭＳ Ｐゴシック"/>
              </a:rPr>
              <a:t>の活用により、がん</a:t>
            </a:r>
            <a:r>
              <a:rPr lang="ja-JP" altLang="en-US" sz="1600" dirty="0">
                <a:solidFill>
                  <a:prstClr val="black"/>
                </a:solidFill>
                <a:latin typeface="ＭＳ Ｐゴシック"/>
              </a:rPr>
              <a:t>検診の実施方法や</a:t>
            </a:r>
            <a:r>
              <a:rPr lang="ja-JP" altLang="en-US" sz="1600" dirty="0" smtClean="0">
                <a:solidFill>
                  <a:schemeClr val="tx2">
                    <a:lumMod val="60000"/>
                    <a:lumOff val="40000"/>
                  </a:schemeClr>
                </a:solidFill>
                <a:latin typeface="ＭＳ Ｐゴシック"/>
              </a:rPr>
              <a:t>精度管理</a:t>
            </a:r>
            <a:r>
              <a:rPr lang="ja-JP" altLang="en-US" sz="1600" dirty="0">
                <a:solidFill>
                  <a:schemeClr val="tx2">
                    <a:lumMod val="60000"/>
                    <a:lumOff val="40000"/>
                  </a:schemeClr>
                </a:solidFill>
                <a:latin typeface="ＭＳ Ｐゴシック"/>
              </a:rPr>
              <a:t>向上の取り組み</a:t>
            </a:r>
            <a:r>
              <a:rPr lang="ja-JP" altLang="en-US" sz="1600" dirty="0">
                <a:solidFill>
                  <a:prstClr val="black"/>
                </a:solidFill>
                <a:latin typeface="ＭＳ Ｐゴシック"/>
              </a:rPr>
              <a:t>を検討</a:t>
            </a:r>
            <a:endParaRPr lang="en-US" altLang="ja-JP" sz="1600" dirty="0">
              <a:solidFill>
                <a:prstClr val="black"/>
              </a:solidFill>
              <a:latin typeface="ＭＳ Ｐゴシック"/>
            </a:endParaRPr>
          </a:p>
          <a:p>
            <a:pPr marL="285750" indent="-285750">
              <a:buFont typeface="Wingdings" pitchFamily="2" charset="2"/>
              <a:buChar char="Ø"/>
            </a:pPr>
            <a:r>
              <a:rPr lang="ja-JP" altLang="en-US" sz="1600" dirty="0" smtClean="0">
                <a:solidFill>
                  <a:prstClr val="black"/>
                </a:solidFill>
                <a:latin typeface="ＭＳ Ｐゴシック"/>
              </a:rPr>
              <a:t>受診者</a:t>
            </a:r>
            <a:r>
              <a:rPr lang="ja-JP" altLang="en-US" sz="1600" dirty="0">
                <a:solidFill>
                  <a:prstClr val="black"/>
                </a:solidFill>
                <a:latin typeface="ＭＳ Ｐゴシック"/>
              </a:rPr>
              <a:t>の不安を軽減するために</a:t>
            </a:r>
            <a:r>
              <a:rPr lang="ja-JP" altLang="en-US" sz="1600" dirty="0" smtClean="0">
                <a:solidFill>
                  <a:prstClr val="black"/>
                </a:solidFill>
                <a:latin typeface="ＭＳ Ｐゴシック"/>
              </a:rPr>
              <a:t>、分かりやすい</a:t>
            </a:r>
            <a:r>
              <a:rPr lang="ja-JP" altLang="en-US" sz="1600" dirty="0" smtClean="0">
                <a:solidFill>
                  <a:srgbClr val="000066">
                    <a:lumMod val="60000"/>
                    <a:lumOff val="40000"/>
                  </a:srgbClr>
                </a:solidFill>
                <a:latin typeface="ＭＳ Ｐゴシック"/>
              </a:rPr>
              <a:t>がん検診の説明</a:t>
            </a:r>
            <a:r>
              <a:rPr lang="ja-JP" altLang="en-US" sz="1600" dirty="0" smtClean="0">
                <a:solidFill>
                  <a:prstClr val="black"/>
                </a:solidFill>
                <a:latin typeface="ＭＳ Ｐゴシック"/>
              </a:rPr>
              <a:t>を実施</a:t>
            </a:r>
            <a:endParaRPr lang="en-US" altLang="ja-JP" sz="1600" dirty="0" smtClean="0">
              <a:solidFill>
                <a:prstClr val="black"/>
              </a:solidFill>
              <a:latin typeface="ＭＳ Ｐゴシック"/>
            </a:endParaRPr>
          </a:p>
          <a:p>
            <a:pPr marL="285750" indent="-285750">
              <a:buFont typeface="Wingdings" pitchFamily="2" charset="2"/>
              <a:buChar char="Ø"/>
            </a:pPr>
            <a:r>
              <a:rPr lang="ja-JP" altLang="en-US" sz="1600" dirty="0" smtClean="0">
                <a:solidFill>
                  <a:prstClr val="black"/>
                </a:solidFill>
                <a:latin typeface="ＭＳ Ｐゴシック"/>
              </a:rPr>
              <a:t>受診率</a:t>
            </a:r>
            <a:r>
              <a:rPr lang="ja-JP" altLang="en-US" sz="1600" dirty="0">
                <a:solidFill>
                  <a:prstClr val="black"/>
                </a:solidFill>
                <a:latin typeface="ＭＳ Ｐゴシック"/>
              </a:rPr>
              <a:t>向上施策については、検診手続の簡便化、</a:t>
            </a:r>
            <a:r>
              <a:rPr lang="ja-JP" altLang="en-US" sz="1600" b="1" dirty="0">
                <a:solidFill>
                  <a:srgbClr val="000066">
                    <a:lumMod val="60000"/>
                    <a:lumOff val="40000"/>
                  </a:srgbClr>
                </a:solidFill>
                <a:latin typeface="ＭＳ Ｐゴシック"/>
              </a:rPr>
              <a:t>効果的な受診勧奨方法の開発</a:t>
            </a:r>
            <a:r>
              <a:rPr lang="ja-JP" altLang="en-US" sz="1600" dirty="0">
                <a:solidFill>
                  <a:srgbClr val="000066">
                    <a:lumMod val="60000"/>
                    <a:lumOff val="40000"/>
                  </a:srgbClr>
                </a:solidFill>
                <a:latin typeface="ＭＳ Ｐゴシック"/>
              </a:rPr>
              <a:t>、職域のがん検診との連携</a:t>
            </a:r>
            <a:r>
              <a:rPr lang="ja-JP" altLang="en-US" sz="1600" dirty="0">
                <a:solidFill>
                  <a:prstClr val="black"/>
                </a:solidFill>
                <a:latin typeface="ＭＳ Ｐゴシック"/>
              </a:rPr>
              <a:t>などを</a:t>
            </a:r>
            <a:r>
              <a:rPr lang="ja-JP" altLang="en-US" sz="1600" dirty="0" smtClean="0">
                <a:solidFill>
                  <a:prstClr val="black"/>
                </a:solidFill>
                <a:latin typeface="ＭＳ Ｐゴシック"/>
              </a:rPr>
              <a:t>検討</a:t>
            </a:r>
            <a:endParaRPr lang="en-US" altLang="ja-JP" sz="1600" dirty="0">
              <a:solidFill>
                <a:prstClr val="black"/>
              </a:solidFill>
              <a:latin typeface="ＭＳ Ｐゴシック"/>
            </a:endParaRPr>
          </a:p>
          <a:p>
            <a:pPr marL="285750" indent="-285750">
              <a:buFont typeface="Wingdings" pitchFamily="2" charset="2"/>
              <a:buChar char="Ø"/>
            </a:pPr>
            <a:r>
              <a:rPr lang="ja-JP" altLang="en-US" sz="1600" dirty="0" smtClean="0">
                <a:solidFill>
                  <a:prstClr val="black"/>
                </a:solidFill>
                <a:latin typeface="ＭＳ Ｐゴシック"/>
              </a:rPr>
              <a:t>がん</a:t>
            </a:r>
            <a:r>
              <a:rPr lang="ja-JP" altLang="en-US" sz="1600" dirty="0">
                <a:solidFill>
                  <a:prstClr val="black"/>
                </a:solidFill>
                <a:latin typeface="ＭＳ Ｐゴシック"/>
              </a:rPr>
              <a:t>検診の結果が「陽性」となる場合もあるなど</a:t>
            </a:r>
            <a:r>
              <a:rPr lang="ja-JP" altLang="en-US" sz="1600" dirty="0">
                <a:solidFill>
                  <a:srgbClr val="000066">
                    <a:lumMod val="60000"/>
                    <a:lumOff val="40000"/>
                  </a:srgbClr>
                </a:solidFill>
                <a:latin typeface="ＭＳ Ｐゴシック"/>
              </a:rPr>
              <a:t>がん検診の「欠点」</a:t>
            </a:r>
            <a:r>
              <a:rPr lang="ja-JP" altLang="en-US" sz="1600" dirty="0">
                <a:solidFill>
                  <a:prstClr val="black"/>
                </a:solidFill>
                <a:latin typeface="ＭＳ Ｐゴシック"/>
              </a:rPr>
              <a:t>についても普及啓発。</a:t>
            </a:r>
            <a:endParaRPr lang="en-US" altLang="ja-JP" sz="1600" dirty="0">
              <a:solidFill>
                <a:prstClr val="black"/>
              </a:solidFill>
              <a:latin typeface="ＭＳ Ｐゴシック"/>
            </a:endParaRPr>
          </a:p>
          <a:p>
            <a:endParaRPr lang="en-US" altLang="ja-JP" sz="1050" u="sng" dirty="0">
              <a:solidFill>
                <a:prstClr val="black"/>
              </a:solidFill>
              <a:latin typeface="ＭＳ Ｐゴシック"/>
            </a:endParaRPr>
          </a:p>
          <a:p>
            <a:endParaRPr lang="en-US" altLang="ja-JP" sz="1050" u="sng" dirty="0">
              <a:solidFill>
                <a:prstClr val="black"/>
              </a:solidFill>
              <a:latin typeface="ＭＳ Ｐゴシック"/>
            </a:endParaRPr>
          </a:p>
        </p:txBody>
      </p:sp>
      <p:sp>
        <p:nvSpPr>
          <p:cNvPr id="5" name="テキスト ボックス 4"/>
          <p:cNvSpPr txBox="1"/>
          <p:nvPr/>
        </p:nvSpPr>
        <p:spPr>
          <a:xfrm>
            <a:off x="448231" y="3863607"/>
            <a:ext cx="8280920" cy="369332"/>
          </a:xfrm>
          <a:prstGeom prst="rect">
            <a:avLst/>
          </a:prstGeom>
          <a:noFill/>
        </p:spPr>
        <p:txBody>
          <a:bodyPr wrap="square" rtlCol="0">
            <a:spAutoFit/>
          </a:bodyPr>
          <a:lstStyle/>
          <a:p>
            <a:pPr marL="285750" indent="-285750">
              <a:buFont typeface="Wingdings" pitchFamily="2" charset="2"/>
              <a:buChar char="u"/>
            </a:pPr>
            <a:r>
              <a:rPr lang="ja-JP" altLang="en-US" dirty="0">
                <a:solidFill>
                  <a:schemeClr val="tx2"/>
                </a:solidFill>
                <a:latin typeface="ＭＳ Ｐゴシック"/>
              </a:rPr>
              <a:t>個別目標</a:t>
            </a:r>
            <a:r>
              <a:rPr lang="ja-JP" altLang="en-US" sz="1600" dirty="0" smtClean="0">
                <a:solidFill>
                  <a:schemeClr val="tx2"/>
                </a:solidFill>
                <a:latin typeface="ＭＳ Ｐゴシック"/>
              </a:rPr>
              <a:t>　　　</a:t>
            </a:r>
            <a:endParaRPr lang="en-US" altLang="ja-JP" sz="1400" dirty="0">
              <a:solidFill>
                <a:schemeClr val="tx2"/>
              </a:solidFill>
              <a:latin typeface="ＭＳ Ｐゴシック"/>
            </a:endParaRPr>
          </a:p>
        </p:txBody>
      </p:sp>
      <p:sp>
        <p:nvSpPr>
          <p:cNvPr id="6" name="正方形/長方形 5"/>
          <p:cNvSpPr/>
          <p:nvPr/>
        </p:nvSpPr>
        <p:spPr>
          <a:xfrm>
            <a:off x="835968" y="4293096"/>
            <a:ext cx="8136904" cy="1754326"/>
          </a:xfrm>
          <a:prstGeom prst="rect">
            <a:avLst/>
          </a:prstGeom>
        </p:spPr>
        <p:txBody>
          <a:bodyPr wrap="square">
            <a:spAutoFit/>
          </a:bodyPr>
          <a:lstStyle/>
          <a:p>
            <a:pPr marL="285750" indent="-285750">
              <a:buFont typeface="Wingdings" pitchFamily="2" charset="2"/>
              <a:buChar char="Ø"/>
            </a:pPr>
            <a:r>
              <a:rPr lang="en-US" altLang="ja-JP" sz="1600" dirty="0" smtClean="0">
                <a:solidFill>
                  <a:prstClr val="black"/>
                </a:solidFill>
                <a:latin typeface="ＭＳ Ｐゴシック"/>
              </a:rPr>
              <a:t>5</a:t>
            </a:r>
            <a:r>
              <a:rPr lang="ja-JP" altLang="en-US" sz="1600" dirty="0" smtClean="0">
                <a:solidFill>
                  <a:prstClr val="black"/>
                </a:solidFill>
                <a:latin typeface="ＭＳ Ｐゴシック"/>
              </a:rPr>
              <a:t>年以内に</a:t>
            </a:r>
            <a:r>
              <a:rPr lang="ja-JP" altLang="en-US" sz="1600" u="sng" dirty="0" smtClean="0">
                <a:solidFill>
                  <a:prstClr val="black"/>
                </a:solidFill>
                <a:latin typeface="ＭＳ Ｐゴシック"/>
              </a:rPr>
              <a:t>全ての市町村が</a:t>
            </a:r>
            <a:r>
              <a:rPr lang="ja-JP" altLang="en-US" sz="1600" dirty="0" smtClean="0">
                <a:solidFill>
                  <a:prstClr val="black"/>
                </a:solidFill>
                <a:latin typeface="ＭＳ Ｐゴシック"/>
              </a:rPr>
              <a:t>、</a:t>
            </a:r>
            <a:r>
              <a:rPr lang="ja-JP" altLang="en-US" sz="2000" b="1" dirty="0" smtClean="0">
                <a:solidFill>
                  <a:srgbClr val="FF0000"/>
                </a:solidFill>
                <a:latin typeface="ＭＳ Ｐゴシック"/>
              </a:rPr>
              <a:t>精度管理・事業評価を実施</a:t>
            </a:r>
            <a:r>
              <a:rPr lang="ja-JP" altLang="en-US" sz="1600" dirty="0" smtClean="0">
                <a:solidFill>
                  <a:prstClr val="black"/>
                </a:solidFill>
                <a:latin typeface="ＭＳ Ｐゴシック"/>
              </a:rPr>
              <a:t>するとともに、</a:t>
            </a:r>
            <a:endParaRPr lang="en-US" altLang="ja-JP" sz="1600" dirty="0" smtClean="0">
              <a:solidFill>
                <a:prstClr val="black"/>
              </a:solidFill>
              <a:latin typeface="ＭＳ Ｐゴシック"/>
            </a:endParaRPr>
          </a:p>
          <a:p>
            <a:r>
              <a:rPr lang="ja-JP" altLang="en-US" sz="1600" b="1" dirty="0">
                <a:solidFill>
                  <a:prstClr val="black"/>
                </a:solidFill>
                <a:latin typeface="ＭＳ Ｐゴシック"/>
              </a:rPr>
              <a:t>　</a:t>
            </a:r>
            <a:r>
              <a:rPr lang="ja-JP" altLang="en-US" sz="1600" b="1" dirty="0" smtClean="0">
                <a:solidFill>
                  <a:prstClr val="black"/>
                </a:solidFill>
                <a:latin typeface="ＭＳ Ｐゴシック"/>
              </a:rPr>
              <a:t>　</a:t>
            </a:r>
            <a:r>
              <a:rPr lang="ja-JP" altLang="en-US" sz="2000" b="1" dirty="0" smtClean="0">
                <a:solidFill>
                  <a:srgbClr val="FF0000"/>
                </a:solidFill>
                <a:latin typeface="ＭＳ Ｐゴシック"/>
              </a:rPr>
              <a:t>科学的根拠に基づくがん検診を実施</a:t>
            </a:r>
            <a:r>
              <a:rPr lang="ja-JP" altLang="en-US" sz="1600" dirty="0" smtClean="0">
                <a:solidFill>
                  <a:prstClr val="black"/>
                </a:solidFill>
                <a:latin typeface="ＭＳ Ｐゴシック"/>
              </a:rPr>
              <a:t>することを目標とする</a:t>
            </a:r>
            <a:endParaRPr lang="en-US" altLang="ja-JP" sz="1600" dirty="0" smtClean="0">
              <a:solidFill>
                <a:prstClr val="black"/>
              </a:solidFill>
              <a:latin typeface="ＭＳ Ｐゴシック"/>
            </a:endParaRPr>
          </a:p>
          <a:p>
            <a:endParaRPr lang="en-US" altLang="ja-JP" sz="1600" dirty="0" smtClean="0">
              <a:solidFill>
                <a:prstClr val="black"/>
              </a:solidFill>
              <a:latin typeface="ＭＳ Ｐゴシック"/>
            </a:endParaRPr>
          </a:p>
          <a:p>
            <a:pPr marL="285750" indent="-285750">
              <a:buFont typeface="Wingdings" pitchFamily="2" charset="2"/>
              <a:buChar char="Ø"/>
            </a:pPr>
            <a:r>
              <a:rPr lang="ja-JP" altLang="en-US" sz="1600" dirty="0">
                <a:solidFill>
                  <a:prstClr val="black"/>
                </a:solidFill>
                <a:latin typeface="ＭＳ Ｐゴシック"/>
              </a:rPr>
              <a:t>がん</a:t>
            </a:r>
            <a:r>
              <a:rPr lang="ja-JP" altLang="en-US" sz="1600" dirty="0" smtClean="0">
                <a:solidFill>
                  <a:prstClr val="black"/>
                </a:solidFill>
                <a:latin typeface="ＭＳ Ｐゴシック"/>
              </a:rPr>
              <a:t>検診の</a:t>
            </a:r>
            <a:r>
              <a:rPr lang="ja-JP" altLang="en-US" sz="2000" b="1" dirty="0" smtClean="0">
                <a:solidFill>
                  <a:srgbClr val="FF0000"/>
                </a:solidFill>
                <a:latin typeface="ＭＳ Ｐゴシック"/>
              </a:rPr>
              <a:t>受診率</a:t>
            </a:r>
            <a:r>
              <a:rPr lang="ja-JP" altLang="en-US" sz="1600" dirty="0" smtClean="0">
                <a:solidFill>
                  <a:prstClr val="black"/>
                </a:solidFill>
                <a:latin typeface="ＭＳ Ｐゴシック"/>
              </a:rPr>
              <a:t>については、</a:t>
            </a:r>
            <a:r>
              <a:rPr lang="en-US" altLang="ja-JP" sz="1600" b="1" dirty="0" smtClean="0">
                <a:solidFill>
                  <a:prstClr val="black"/>
                </a:solidFill>
                <a:latin typeface="ＭＳ Ｐゴシック"/>
              </a:rPr>
              <a:t>5</a:t>
            </a:r>
            <a:r>
              <a:rPr lang="ja-JP" altLang="en-US" sz="1600" b="1" u="sng" dirty="0" smtClean="0">
                <a:solidFill>
                  <a:prstClr val="black"/>
                </a:solidFill>
                <a:latin typeface="ＭＳ Ｐゴシック"/>
              </a:rPr>
              <a:t>年以内に</a:t>
            </a:r>
            <a:r>
              <a:rPr lang="en-US" altLang="ja-JP" sz="1600" b="1" u="sng" dirty="0" smtClean="0">
                <a:solidFill>
                  <a:prstClr val="black"/>
                </a:solidFill>
                <a:latin typeface="ＭＳ Ｐゴシック"/>
              </a:rPr>
              <a:t>50</a:t>
            </a:r>
            <a:r>
              <a:rPr lang="ja-JP" altLang="en-US" sz="1600" b="1" u="sng" dirty="0" smtClean="0">
                <a:solidFill>
                  <a:prstClr val="black"/>
                </a:solidFill>
                <a:latin typeface="ＭＳ Ｐゴシック"/>
              </a:rPr>
              <a:t>％（胃、肺、大腸は当面</a:t>
            </a:r>
            <a:r>
              <a:rPr lang="en-US" altLang="ja-JP" sz="1600" b="1" u="sng" dirty="0" smtClean="0">
                <a:solidFill>
                  <a:prstClr val="black"/>
                </a:solidFill>
                <a:latin typeface="ＭＳ Ｐゴシック"/>
              </a:rPr>
              <a:t>40</a:t>
            </a:r>
            <a:r>
              <a:rPr lang="ja-JP" altLang="en-US" sz="1600" b="1" u="sng" dirty="0" smtClean="0">
                <a:solidFill>
                  <a:prstClr val="black"/>
                </a:solidFill>
                <a:latin typeface="ＭＳ Ｐゴシック"/>
              </a:rPr>
              <a:t>％）</a:t>
            </a:r>
            <a:r>
              <a:rPr lang="ja-JP" altLang="en-US" sz="1600" dirty="0" smtClean="0">
                <a:solidFill>
                  <a:prstClr val="black"/>
                </a:solidFill>
                <a:latin typeface="ＭＳ Ｐゴシック"/>
              </a:rPr>
              <a:t>を達成することを目標とする。</a:t>
            </a:r>
            <a:endParaRPr lang="en-US" altLang="ja-JP" sz="1600" dirty="0" smtClean="0">
              <a:solidFill>
                <a:prstClr val="black"/>
              </a:solidFill>
              <a:latin typeface="ＭＳ Ｐゴシック"/>
            </a:endParaRPr>
          </a:p>
          <a:p>
            <a:r>
              <a:rPr lang="ja-JP" altLang="en-US" sz="1600" dirty="0">
                <a:solidFill>
                  <a:prstClr val="black"/>
                </a:solidFill>
                <a:latin typeface="ＭＳ Ｐゴシック"/>
              </a:rPr>
              <a:t>　</a:t>
            </a:r>
            <a:r>
              <a:rPr lang="ja-JP" altLang="en-US" sz="1600" dirty="0" smtClean="0">
                <a:solidFill>
                  <a:prstClr val="black"/>
                </a:solidFill>
                <a:latin typeface="ＭＳ Ｐゴシック"/>
              </a:rPr>
              <a:t>　受診率の算定に当たっては</a:t>
            </a:r>
            <a:r>
              <a:rPr lang="en-US" altLang="ja-JP" sz="1600" b="1" dirty="0" smtClean="0">
                <a:solidFill>
                  <a:prstClr val="black"/>
                </a:solidFill>
                <a:latin typeface="ＭＳ Ｐゴシック"/>
              </a:rPr>
              <a:t>40</a:t>
            </a:r>
            <a:r>
              <a:rPr lang="ja-JP" altLang="en-US" sz="1600" b="1" dirty="0" smtClean="0">
                <a:solidFill>
                  <a:prstClr val="black"/>
                </a:solidFill>
                <a:latin typeface="ＭＳ Ｐゴシック"/>
              </a:rPr>
              <a:t>～</a:t>
            </a:r>
            <a:r>
              <a:rPr lang="en-US" altLang="ja-JP" sz="1600" b="1" dirty="0" smtClean="0">
                <a:solidFill>
                  <a:prstClr val="black"/>
                </a:solidFill>
                <a:latin typeface="ＭＳ Ｐゴシック"/>
              </a:rPr>
              <a:t>69</a:t>
            </a:r>
            <a:r>
              <a:rPr lang="ja-JP" altLang="en-US" sz="1600" b="1" dirty="0" smtClean="0">
                <a:solidFill>
                  <a:prstClr val="black"/>
                </a:solidFill>
                <a:latin typeface="ＭＳ Ｐゴシック"/>
              </a:rPr>
              <a:t>歳</a:t>
            </a:r>
            <a:r>
              <a:rPr lang="ja-JP" altLang="en-US" sz="1600" dirty="0" smtClean="0">
                <a:solidFill>
                  <a:prstClr val="black"/>
                </a:solidFill>
                <a:latin typeface="ＭＳ Ｐゴシック"/>
              </a:rPr>
              <a:t>（子宮頸がんは</a:t>
            </a:r>
            <a:r>
              <a:rPr lang="en-US" altLang="ja-JP" sz="1600" dirty="0" smtClean="0">
                <a:solidFill>
                  <a:prstClr val="black"/>
                </a:solidFill>
                <a:latin typeface="ＭＳ Ｐゴシック"/>
              </a:rPr>
              <a:t>20</a:t>
            </a:r>
            <a:r>
              <a:rPr lang="ja-JP" altLang="en-US" sz="1600" dirty="0" smtClean="0">
                <a:solidFill>
                  <a:prstClr val="black"/>
                </a:solidFill>
                <a:latin typeface="ＭＳ Ｐゴシック"/>
              </a:rPr>
              <a:t>～</a:t>
            </a:r>
            <a:r>
              <a:rPr lang="en-US" altLang="ja-JP" sz="1600" dirty="0" smtClean="0">
                <a:solidFill>
                  <a:prstClr val="black"/>
                </a:solidFill>
                <a:latin typeface="ＭＳ Ｐゴシック"/>
              </a:rPr>
              <a:t>69</a:t>
            </a:r>
            <a:r>
              <a:rPr lang="ja-JP" altLang="en-US" sz="1600" dirty="0" smtClean="0">
                <a:solidFill>
                  <a:prstClr val="black"/>
                </a:solidFill>
                <a:latin typeface="ＭＳ Ｐゴシック"/>
              </a:rPr>
              <a:t>歳）までを対象。</a:t>
            </a:r>
            <a:endParaRPr lang="en-US" altLang="ja-JP" sz="1050" u="sng" dirty="0">
              <a:solidFill>
                <a:prstClr val="black"/>
              </a:solidFill>
              <a:latin typeface="ＭＳ Ｐゴシック"/>
            </a:endParaRPr>
          </a:p>
        </p:txBody>
      </p:sp>
      <p:sp>
        <p:nvSpPr>
          <p:cNvPr id="7" name="テキスト ボックス 6"/>
          <p:cNvSpPr txBox="1"/>
          <p:nvPr/>
        </p:nvSpPr>
        <p:spPr>
          <a:xfrm>
            <a:off x="8090785" y="4293096"/>
            <a:ext cx="729687" cy="369332"/>
          </a:xfrm>
          <a:prstGeom prst="rect">
            <a:avLst/>
          </a:prstGeom>
          <a:noFill/>
        </p:spPr>
        <p:txBody>
          <a:bodyPr wrap="none" rtlCol="0">
            <a:spAutoFit/>
          </a:bodyPr>
          <a:lstStyle/>
          <a:p>
            <a:r>
              <a:rPr kumimoji="1" lang="ja-JP" altLang="en-US" dirty="0" smtClean="0">
                <a:solidFill>
                  <a:srgbClr val="FF0000"/>
                </a:solidFill>
              </a:rPr>
              <a:t>５６％</a:t>
            </a:r>
            <a:endParaRPr kumimoji="1" lang="ja-JP" altLang="en-US" dirty="0">
              <a:solidFill>
                <a:srgbClr val="FF0000"/>
              </a:solidFill>
            </a:endParaRPr>
          </a:p>
        </p:txBody>
      </p:sp>
      <p:sp>
        <p:nvSpPr>
          <p:cNvPr id="8" name="テキスト ボックス 7"/>
          <p:cNvSpPr txBox="1"/>
          <p:nvPr/>
        </p:nvSpPr>
        <p:spPr>
          <a:xfrm>
            <a:off x="8090785" y="4655874"/>
            <a:ext cx="729687" cy="369332"/>
          </a:xfrm>
          <a:prstGeom prst="rect">
            <a:avLst/>
          </a:prstGeom>
          <a:noFill/>
        </p:spPr>
        <p:txBody>
          <a:bodyPr wrap="none" rtlCol="0">
            <a:spAutoFit/>
          </a:bodyPr>
          <a:lstStyle/>
          <a:p>
            <a:r>
              <a:rPr kumimoji="1" lang="ja-JP" altLang="en-US" dirty="0" smtClean="0">
                <a:solidFill>
                  <a:srgbClr val="FF0000"/>
                </a:solidFill>
              </a:rPr>
              <a:t>３０％</a:t>
            </a:r>
            <a:endParaRPr kumimoji="1" lang="ja-JP" altLang="en-US" dirty="0">
              <a:solidFill>
                <a:srgbClr val="FF0000"/>
              </a:solidFill>
            </a:endParaRPr>
          </a:p>
        </p:txBody>
      </p:sp>
      <p:sp>
        <p:nvSpPr>
          <p:cNvPr id="9" name="テキスト ボックス 8"/>
          <p:cNvSpPr txBox="1"/>
          <p:nvPr/>
        </p:nvSpPr>
        <p:spPr>
          <a:xfrm>
            <a:off x="7975368" y="5493424"/>
            <a:ext cx="960519" cy="369332"/>
          </a:xfrm>
          <a:prstGeom prst="rect">
            <a:avLst/>
          </a:prstGeom>
          <a:noFill/>
        </p:spPr>
        <p:txBody>
          <a:bodyPr wrap="none" rtlCol="0">
            <a:spAutoFit/>
          </a:bodyPr>
          <a:lstStyle/>
          <a:p>
            <a:r>
              <a:rPr kumimoji="1" lang="ja-JP" altLang="en-US" dirty="0" smtClean="0">
                <a:solidFill>
                  <a:srgbClr val="FF0000"/>
                </a:solidFill>
              </a:rPr>
              <a:t>２０％台</a:t>
            </a:r>
            <a:endParaRPr kumimoji="1" lang="ja-JP" altLang="en-US" dirty="0">
              <a:solidFill>
                <a:srgbClr val="FF0000"/>
              </a:solidFill>
            </a:endParaRPr>
          </a:p>
        </p:txBody>
      </p:sp>
      <p:sp>
        <p:nvSpPr>
          <p:cNvPr id="11" name="スライド番号プレースホルダー 10"/>
          <p:cNvSpPr>
            <a:spLocks noGrp="1"/>
          </p:cNvSpPr>
          <p:nvPr>
            <p:ph type="sldNum" sz="quarter" idx="12"/>
          </p:nvPr>
        </p:nvSpPr>
        <p:spPr/>
        <p:txBody>
          <a:bodyPr/>
          <a:lstStyle/>
          <a:p>
            <a:fld id="{0C6AC55D-3DEE-4B16-8B91-20D261C91F25}" type="slidenum">
              <a:rPr kumimoji="1" lang="ja-JP" altLang="en-US" smtClean="0"/>
              <a:t>3</a:t>
            </a:fld>
            <a:endParaRPr kumimoji="1" lang="ja-JP" altLang="en-US"/>
          </a:p>
        </p:txBody>
      </p:sp>
    </p:spTree>
    <p:extLst>
      <p:ext uri="{BB962C8B-B14F-4D97-AF65-F5344CB8AC3E}">
        <p14:creationId xmlns:p14="http://schemas.microsoft.com/office/powerpoint/2010/main" val="3249364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23838" y="373579"/>
            <a:ext cx="7561262" cy="400110"/>
          </a:xfrm>
          <a:prstGeom prst="rect">
            <a:avLst/>
          </a:prstGeom>
        </p:spPr>
        <p:txBody>
          <a:bodyPr>
            <a:spAutoFit/>
          </a:bodyPr>
          <a:lstStyle/>
          <a:p>
            <a:pPr marL="285750" indent="-285750" algn="just">
              <a:buFont typeface="Wingdings" pitchFamily="2" charset="2"/>
              <a:buChar char="Ø"/>
              <a:tabLst>
                <a:tab pos="266700" algn="l"/>
              </a:tabLst>
              <a:defRPr/>
            </a:pPr>
            <a:r>
              <a:rPr lang="ja-JP" altLang="en-US" sz="2000" b="1" kern="100" dirty="0" smtClean="0">
                <a:solidFill>
                  <a:srgbClr val="000000"/>
                </a:solidFill>
                <a:latin typeface="ＭＳ Ｐゴシック"/>
                <a:cs typeface="Times New Roman"/>
              </a:rPr>
              <a:t>がん検診精度管理の経緯</a:t>
            </a:r>
            <a:r>
              <a:rPr lang="ja-JP" altLang="en-US" sz="2000" b="1" kern="100" dirty="0">
                <a:solidFill>
                  <a:srgbClr val="000000"/>
                </a:solidFill>
                <a:latin typeface="ＭＳ Ｐゴシック"/>
                <a:cs typeface="Times New Roman"/>
              </a:rPr>
              <a:t>　</a:t>
            </a:r>
            <a:r>
              <a:rPr lang="ja-JP" altLang="en-US" sz="1400" b="1" kern="100" dirty="0">
                <a:solidFill>
                  <a:srgbClr val="000000"/>
                </a:solidFill>
                <a:latin typeface="ＭＳ Ｐゴシック"/>
                <a:cs typeface="Times New Roman"/>
              </a:rPr>
              <a:t>　</a:t>
            </a:r>
            <a:r>
              <a:rPr lang="ja-JP" altLang="en-US" sz="1400" b="1" u="sng" kern="100" dirty="0" smtClean="0">
                <a:solidFill>
                  <a:srgbClr val="000000"/>
                </a:solidFill>
                <a:latin typeface="ＭＳ Ｐゴシック"/>
                <a:cs typeface="Times New Roman"/>
              </a:rPr>
              <a:t>～精度管理指標の作成</a:t>
            </a:r>
            <a:r>
              <a:rPr lang="ja-JP" altLang="en-US" sz="1400" b="1" u="sng" kern="100" dirty="0">
                <a:solidFill>
                  <a:srgbClr val="000000"/>
                </a:solidFill>
                <a:latin typeface="ＭＳ Ｐゴシック"/>
                <a:cs typeface="Times New Roman"/>
              </a:rPr>
              <a:t>経緯</a:t>
            </a:r>
            <a:endParaRPr lang="ja-JP" altLang="ja-JP" sz="1400" u="sng" kern="100" dirty="0">
              <a:solidFill>
                <a:prstClr val="black"/>
              </a:solidFill>
              <a:latin typeface="ＭＳ Ｐゴシック"/>
              <a:cs typeface="Times New Roman"/>
            </a:endParaRPr>
          </a:p>
        </p:txBody>
      </p:sp>
      <p:graphicFrame>
        <p:nvGraphicFramePr>
          <p:cNvPr id="10" name="図表 9"/>
          <p:cNvGraphicFramePr/>
          <p:nvPr>
            <p:extLst>
              <p:ext uri="{D42A27DB-BD31-4B8C-83A1-F6EECF244321}">
                <p14:modId xmlns:p14="http://schemas.microsoft.com/office/powerpoint/2010/main" val="1039344769"/>
              </p:ext>
            </p:extLst>
          </p:nvPr>
        </p:nvGraphicFramePr>
        <p:xfrm>
          <a:off x="323528" y="1124744"/>
          <a:ext cx="8424936" cy="4425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スライド番号プレースホルダー 2"/>
          <p:cNvSpPr>
            <a:spLocks noGrp="1"/>
          </p:cNvSpPr>
          <p:nvPr>
            <p:ph type="sldNum" sz="quarter" idx="12"/>
          </p:nvPr>
        </p:nvSpPr>
        <p:spPr/>
        <p:txBody>
          <a:bodyPr/>
          <a:lstStyle/>
          <a:p>
            <a:fld id="{0C6AC55D-3DEE-4B16-8B91-20D261C91F25}" type="slidenum">
              <a:rPr lang="ja-JP" altLang="en-US" smtClean="0">
                <a:solidFill>
                  <a:prstClr val="black">
                    <a:tint val="75000"/>
                  </a:prstClr>
                </a:solidFill>
              </a:rPr>
              <a:pPr/>
              <a:t>4</a:t>
            </a:fld>
            <a:endParaRPr lang="ja-JP" altLang="en-US">
              <a:solidFill>
                <a:prstClr val="black">
                  <a:tint val="75000"/>
                </a:prstClr>
              </a:solidFill>
            </a:endParaRPr>
          </a:p>
        </p:txBody>
      </p:sp>
    </p:spTree>
    <p:extLst>
      <p:ext uri="{BB962C8B-B14F-4D97-AF65-F5344CB8AC3E}">
        <p14:creationId xmlns:p14="http://schemas.microsoft.com/office/powerpoint/2010/main" val="669331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Group 2"/>
          <p:cNvGrpSpPr>
            <a:grpSpLocks/>
          </p:cNvGrpSpPr>
          <p:nvPr/>
        </p:nvGrpSpPr>
        <p:grpSpPr bwMode="auto">
          <a:xfrm>
            <a:off x="2890838" y="1790700"/>
            <a:ext cx="3268662" cy="2998788"/>
            <a:chOff x="2608" y="709"/>
            <a:chExt cx="2544" cy="2359"/>
          </a:xfrm>
        </p:grpSpPr>
        <p:grpSp>
          <p:nvGrpSpPr>
            <p:cNvPr id="24609" name="Group 3"/>
            <p:cNvGrpSpPr>
              <a:grpSpLocks/>
            </p:cNvGrpSpPr>
            <p:nvPr/>
          </p:nvGrpSpPr>
          <p:grpSpPr bwMode="auto">
            <a:xfrm>
              <a:off x="3379" y="1344"/>
              <a:ext cx="1073" cy="1063"/>
              <a:chOff x="2220" y="1352"/>
              <a:chExt cx="1073" cy="1063"/>
            </a:xfrm>
          </p:grpSpPr>
          <p:sp>
            <p:nvSpPr>
              <p:cNvPr id="24631" name="Oval 4"/>
              <p:cNvSpPr>
                <a:spLocks noChangeArrowheads="1"/>
              </p:cNvSpPr>
              <p:nvPr/>
            </p:nvSpPr>
            <p:spPr bwMode="gray">
              <a:xfrm>
                <a:off x="2220" y="1352"/>
                <a:ext cx="1073" cy="1063"/>
              </a:xfrm>
              <a:prstGeom prst="ellipse">
                <a:avLst/>
              </a:prstGeom>
              <a:gradFill rotWithShape="1">
                <a:gsLst>
                  <a:gs pos="0">
                    <a:srgbClr val="FFFFFF"/>
                  </a:gs>
                  <a:gs pos="50000">
                    <a:srgbClr val="7E9CE8"/>
                  </a:gs>
                  <a:gs pos="100000">
                    <a:srgbClr val="FFFFFF"/>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ja-JP" altLang="en-US">
                  <a:solidFill>
                    <a:srgbClr val="000000"/>
                  </a:solidFill>
                </a:endParaRPr>
              </a:p>
            </p:txBody>
          </p:sp>
          <p:grpSp>
            <p:nvGrpSpPr>
              <p:cNvPr id="24632" name="Group 5"/>
              <p:cNvGrpSpPr>
                <a:grpSpLocks/>
              </p:cNvGrpSpPr>
              <p:nvPr/>
            </p:nvGrpSpPr>
            <p:grpSpPr bwMode="auto">
              <a:xfrm>
                <a:off x="2350" y="1480"/>
                <a:ext cx="813" cy="805"/>
                <a:chOff x="4166" y="1706"/>
                <a:chExt cx="1252" cy="1252"/>
              </a:xfrm>
            </p:grpSpPr>
            <p:sp>
              <p:nvSpPr>
                <p:cNvPr id="24633" name="Oval 6"/>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ja-JP" altLang="en-US">
                    <a:solidFill>
                      <a:srgbClr val="000000"/>
                    </a:solidFill>
                  </a:endParaRPr>
                </a:p>
              </p:txBody>
            </p:sp>
            <p:sp>
              <p:nvSpPr>
                <p:cNvPr id="24634" name="Oval 7"/>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ja-JP" altLang="en-US">
                    <a:solidFill>
                      <a:srgbClr val="000000"/>
                    </a:solidFill>
                  </a:endParaRPr>
                </a:p>
              </p:txBody>
            </p:sp>
            <p:sp>
              <p:nvSpPr>
                <p:cNvPr id="24635" name="Oval 8"/>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ja-JP" altLang="en-US">
                    <a:solidFill>
                      <a:srgbClr val="000000"/>
                    </a:solidFill>
                  </a:endParaRPr>
                </a:p>
              </p:txBody>
            </p:sp>
            <p:sp>
              <p:nvSpPr>
                <p:cNvPr id="24636" name="Oval 9"/>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ja-JP" altLang="en-US">
                    <a:solidFill>
                      <a:srgbClr val="000000"/>
                    </a:solidFill>
                  </a:endParaRPr>
                </a:p>
              </p:txBody>
            </p:sp>
          </p:grpSp>
        </p:grpSp>
        <p:grpSp>
          <p:nvGrpSpPr>
            <p:cNvPr id="24610" name="Group 10"/>
            <p:cNvGrpSpPr>
              <a:grpSpLocks/>
            </p:cNvGrpSpPr>
            <p:nvPr/>
          </p:nvGrpSpPr>
          <p:grpSpPr bwMode="auto">
            <a:xfrm>
              <a:off x="2608" y="709"/>
              <a:ext cx="2544" cy="2359"/>
              <a:chOff x="1475" y="703"/>
              <a:chExt cx="2544" cy="2359"/>
            </a:xfrm>
          </p:grpSpPr>
          <p:sp>
            <p:nvSpPr>
              <p:cNvPr id="24611" name="Oval 11"/>
              <p:cNvSpPr>
                <a:spLocks noChangeArrowheads="1"/>
              </p:cNvSpPr>
              <p:nvPr/>
            </p:nvSpPr>
            <p:spPr bwMode="gray">
              <a:xfrm>
                <a:off x="2226" y="1359"/>
                <a:ext cx="1073" cy="1063"/>
              </a:xfrm>
              <a:prstGeom prst="ellipse">
                <a:avLst/>
              </a:prstGeom>
              <a:gradFill rotWithShape="1">
                <a:gsLst>
                  <a:gs pos="0">
                    <a:srgbClr val="7E9CE8">
                      <a:alpha val="32001"/>
                    </a:srgbClr>
                  </a:gs>
                  <a:gs pos="100000">
                    <a:srgbClr val="000000">
                      <a:alpha val="89998"/>
                    </a:srgbClr>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ja-JP" altLang="en-US">
                  <a:solidFill>
                    <a:srgbClr val="000000"/>
                  </a:solidFill>
                </a:endParaRPr>
              </a:p>
            </p:txBody>
          </p:sp>
          <p:grpSp>
            <p:nvGrpSpPr>
              <p:cNvPr id="24612" name="Group 12"/>
              <p:cNvGrpSpPr>
                <a:grpSpLocks/>
              </p:cNvGrpSpPr>
              <p:nvPr/>
            </p:nvGrpSpPr>
            <p:grpSpPr bwMode="auto">
              <a:xfrm>
                <a:off x="1475" y="703"/>
                <a:ext cx="2544" cy="2359"/>
                <a:chOff x="1475" y="703"/>
                <a:chExt cx="2544" cy="2359"/>
              </a:xfrm>
            </p:grpSpPr>
            <p:sp>
              <p:nvSpPr>
                <p:cNvPr id="24613" name="Oval 13"/>
                <p:cNvSpPr>
                  <a:spLocks noChangeArrowheads="1"/>
                </p:cNvSpPr>
                <p:nvPr/>
              </p:nvSpPr>
              <p:spPr bwMode="gray">
                <a:xfrm>
                  <a:off x="1475" y="1823"/>
                  <a:ext cx="192" cy="192"/>
                </a:xfrm>
                <a:prstGeom prst="ellipse">
                  <a:avLst/>
                </a:prstGeom>
                <a:gradFill rotWithShape="1">
                  <a:gsLst>
                    <a:gs pos="0">
                      <a:srgbClr val="B5CDCD"/>
                    </a:gs>
                    <a:gs pos="100000">
                      <a:srgbClr val="669999"/>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ja-JP" altLang="en-US">
                    <a:solidFill>
                      <a:srgbClr val="000000"/>
                    </a:solidFill>
                  </a:endParaRPr>
                </a:p>
              </p:txBody>
            </p:sp>
            <p:sp>
              <p:nvSpPr>
                <p:cNvPr id="24614" name="Oval 14"/>
                <p:cNvSpPr>
                  <a:spLocks noChangeArrowheads="1"/>
                </p:cNvSpPr>
                <p:nvPr/>
              </p:nvSpPr>
              <p:spPr bwMode="gray">
                <a:xfrm>
                  <a:off x="2051" y="783"/>
                  <a:ext cx="192" cy="192"/>
                </a:xfrm>
                <a:prstGeom prst="ellipse">
                  <a:avLst/>
                </a:prstGeom>
                <a:gradFill rotWithShape="1">
                  <a:gsLst>
                    <a:gs pos="0">
                      <a:srgbClr val="B5CDCD"/>
                    </a:gs>
                    <a:gs pos="100000">
                      <a:srgbClr val="669999"/>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ja-JP" altLang="en-US">
                    <a:solidFill>
                      <a:srgbClr val="000000"/>
                    </a:solidFill>
                  </a:endParaRPr>
                </a:p>
              </p:txBody>
            </p:sp>
            <p:sp>
              <p:nvSpPr>
                <p:cNvPr id="24615" name="Oval 15"/>
                <p:cNvSpPr>
                  <a:spLocks noChangeArrowheads="1"/>
                </p:cNvSpPr>
                <p:nvPr/>
              </p:nvSpPr>
              <p:spPr bwMode="gray">
                <a:xfrm>
                  <a:off x="3251" y="783"/>
                  <a:ext cx="192" cy="192"/>
                </a:xfrm>
                <a:prstGeom prst="ellipse">
                  <a:avLst/>
                </a:prstGeom>
                <a:gradFill rotWithShape="1">
                  <a:gsLst>
                    <a:gs pos="0">
                      <a:srgbClr val="B5CDCD"/>
                    </a:gs>
                    <a:gs pos="100000">
                      <a:srgbClr val="669999"/>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ja-JP" altLang="en-US">
                    <a:solidFill>
                      <a:srgbClr val="000000"/>
                    </a:solidFill>
                  </a:endParaRPr>
                </a:p>
              </p:txBody>
            </p:sp>
            <p:sp>
              <p:nvSpPr>
                <p:cNvPr id="24616" name="Oval 16"/>
                <p:cNvSpPr>
                  <a:spLocks noChangeArrowheads="1"/>
                </p:cNvSpPr>
                <p:nvPr/>
              </p:nvSpPr>
              <p:spPr bwMode="gray">
                <a:xfrm>
                  <a:off x="2003" y="2799"/>
                  <a:ext cx="192" cy="192"/>
                </a:xfrm>
                <a:prstGeom prst="ellipse">
                  <a:avLst/>
                </a:prstGeom>
                <a:gradFill rotWithShape="1">
                  <a:gsLst>
                    <a:gs pos="0">
                      <a:srgbClr val="B5CDCD"/>
                    </a:gs>
                    <a:gs pos="100000">
                      <a:srgbClr val="669999"/>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ja-JP" altLang="en-US">
                    <a:solidFill>
                      <a:srgbClr val="000000"/>
                    </a:solidFill>
                  </a:endParaRPr>
                </a:p>
              </p:txBody>
            </p:sp>
            <p:sp>
              <p:nvSpPr>
                <p:cNvPr id="24617" name="Oval 17"/>
                <p:cNvSpPr>
                  <a:spLocks noChangeArrowheads="1"/>
                </p:cNvSpPr>
                <p:nvPr/>
              </p:nvSpPr>
              <p:spPr bwMode="gray">
                <a:xfrm>
                  <a:off x="3251" y="2799"/>
                  <a:ext cx="192" cy="192"/>
                </a:xfrm>
                <a:prstGeom prst="ellipse">
                  <a:avLst/>
                </a:prstGeom>
                <a:gradFill rotWithShape="1">
                  <a:gsLst>
                    <a:gs pos="0">
                      <a:srgbClr val="B5CDCD"/>
                    </a:gs>
                    <a:gs pos="100000">
                      <a:srgbClr val="669999"/>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ja-JP" altLang="en-US">
                    <a:solidFill>
                      <a:srgbClr val="000000"/>
                    </a:solidFill>
                  </a:endParaRPr>
                </a:p>
              </p:txBody>
            </p:sp>
            <p:sp>
              <p:nvSpPr>
                <p:cNvPr id="24618" name="Oval 18"/>
                <p:cNvSpPr>
                  <a:spLocks noChangeArrowheads="1"/>
                </p:cNvSpPr>
                <p:nvPr/>
              </p:nvSpPr>
              <p:spPr bwMode="gray">
                <a:xfrm>
                  <a:off x="3827" y="1815"/>
                  <a:ext cx="192" cy="192"/>
                </a:xfrm>
                <a:prstGeom prst="ellipse">
                  <a:avLst/>
                </a:prstGeom>
                <a:gradFill rotWithShape="1">
                  <a:gsLst>
                    <a:gs pos="0">
                      <a:srgbClr val="B5CDCD"/>
                    </a:gs>
                    <a:gs pos="100000">
                      <a:srgbClr val="669999"/>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ja-JP" altLang="en-US">
                    <a:solidFill>
                      <a:srgbClr val="000000"/>
                    </a:solidFill>
                  </a:endParaRPr>
                </a:p>
              </p:txBody>
            </p:sp>
            <p:grpSp>
              <p:nvGrpSpPr>
                <p:cNvPr id="24619" name="Group 19"/>
                <p:cNvGrpSpPr>
                  <a:grpSpLocks/>
                </p:cNvGrpSpPr>
                <p:nvPr/>
              </p:nvGrpSpPr>
              <p:grpSpPr bwMode="auto">
                <a:xfrm>
                  <a:off x="1565" y="703"/>
                  <a:ext cx="2358" cy="2359"/>
                  <a:chOff x="1565" y="703"/>
                  <a:chExt cx="2358" cy="2359"/>
                </a:xfrm>
              </p:grpSpPr>
              <p:sp>
                <p:nvSpPr>
                  <p:cNvPr id="24620" name="AutoShape 20"/>
                  <p:cNvSpPr>
                    <a:spLocks noChangeArrowheads="1"/>
                  </p:cNvSpPr>
                  <p:nvPr/>
                </p:nvSpPr>
                <p:spPr bwMode="gray">
                  <a:xfrm rot="-3626814">
                    <a:off x="2862" y="1134"/>
                    <a:ext cx="499" cy="182"/>
                  </a:xfrm>
                  <a:prstGeom prst="rightArrow">
                    <a:avLst>
                      <a:gd name="adj1" fmla="val 35167"/>
                      <a:gd name="adj2" fmla="val 111029"/>
                    </a:avLst>
                  </a:prstGeom>
                  <a:solidFill>
                    <a:srgbClr val="D8D8EC"/>
                  </a:soli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ja-JP" altLang="en-US">
                      <a:solidFill>
                        <a:srgbClr val="000000"/>
                      </a:solidFill>
                    </a:endParaRPr>
                  </a:p>
                </p:txBody>
              </p:sp>
              <p:sp>
                <p:nvSpPr>
                  <p:cNvPr id="24621" name="AutoShape 21"/>
                  <p:cNvSpPr>
                    <a:spLocks noChangeArrowheads="1"/>
                  </p:cNvSpPr>
                  <p:nvPr/>
                </p:nvSpPr>
                <p:spPr bwMode="gray">
                  <a:xfrm rot="3465783">
                    <a:off x="2894" y="2463"/>
                    <a:ext cx="499" cy="182"/>
                  </a:xfrm>
                  <a:prstGeom prst="rightArrow">
                    <a:avLst>
                      <a:gd name="adj1" fmla="val 35167"/>
                      <a:gd name="adj2" fmla="val 111029"/>
                    </a:avLst>
                  </a:prstGeom>
                  <a:solidFill>
                    <a:srgbClr val="D8D8EC"/>
                  </a:soli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ja-JP" altLang="en-US">
                      <a:solidFill>
                        <a:srgbClr val="000000"/>
                      </a:solidFill>
                    </a:endParaRPr>
                  </a:p>
                </p:txBody>
              </p:sp>
              <p:sp>
                <p:nvSpPr>
                  <p:cNvPr id="24622" name="AutoShape 22"/>
                  <p:cNvSpPr>
                    <a:spLocks noChangeArrowheads="1"/>
                  </p:cNvSpPr>
                  <p:nvPr/>
                </p:nvSpPr>
                <p:spPr bwMode="gray">
                  <a:xfrm rot="-7230978">
                    <a:off x="2126" y="1148"/>
                    <a:ext cx="499" cy="182"/>
                  </a:xfrm>
                  <a:prstGeom prst="rightArrow">
                    <a:avLst>
                      <a:gd name="adj1" fmla="val 35167"/>
                      <a:gd name="adj2" fmla="val 111029"/>
                    </a:avLst>
                  </a:prstGeom>
                  <a:solidFill>
                    <a:srgbClr val="D8D8EC"/>
                  </a:soli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ja-JP" altLang="en-US">
                      <a:solidFill>
                        <a:srgbClr val="000000"/>
                      </a:solidFill>
                    </a:endParaRPr>
                  </a:p>
                </p:txBody>
              </p:sp>
              <p:sp>
                <p:nvSpPr>
                  <p:cNvPr id="24623" name="AutoShape 23"/>
                  <p:cNvSpPr>
                    <a:spLocks noChangeArrowheads="1"/>
                  </p:cNvSpPr>
                  <p:nvPr/>
                </p:nvSpPr>
                <p:spPr bwMode="gray">
                  <a:xfrm rot="7535209">
                    <a:off x="2102" y="2442"/>
                    <a:ext cx="499" cy="182"/>
                  </a:xfrm>
                  <a:prstGeom prst="rightArrow">
                    <a:avLst>
                      <a:gd name="adj1" fmla="val 35167"/>
                      <a:gd name="adj2" fmla="val 111029"/>
                    </a:avLst>
                  </a:prstGeom>
                  <a:solidFill>
                    <a:srgbClr val="D8D8EC"/>
                  </a:soli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ja-JP" altLang="en-US">
                      <a:solidFill>
                        <a:srgbClr val="000000"/>
                      </a:solidFill>
                    </a:endParaRPr>
                  </a:p>
                </p:txBody>
              </p:sp>
              <p:sp>
                <p:nvSpPr>
                  <p:cNvPr id="24624" name="AutoShape 24"/>
                  <p:cNvSpPr>
                    <a:spLocks noChangeArrowheads="1"/>
                  </p:cNvSpPr>
                  <p:nvPr/>
                </p:nvSpPr>
                <p:spPr bwMode="gray">
                  <a:xfrm>
                    <a:off x="3259" y="1810"/>
                    <a:ext cx="499" cy="182"/>
                  </a:xfrm>
                  <a:prstGeom prst="rightArrow">
                    <a:avLst>
                      <a:gd name="adj1" fmla="val 35167"/>
                      <a:gd name="adj2" fmla="val 111029"/>
                    </a:avLst>
                  </a:prstGeom>
                  <a:solidFill>
                    <a:srgbClr val="D8D8EC"/>
                  </a:soli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ja-JP" altLang="en-US">
                      <a:solidFill>
                        <a:srgbClr val="000000"/>
                      </a:solidFill>
                    </a:endParaRPr>
                  </a:p>
                </p:txBody>
              </p:sp>
              <p:sp>
                <p:nvSpPr>
                  <p:cNvPr id="24625" name="AutoShape 25"/>
                  <p:cNvSpPr>
                    <a:spLocks noChangeArrowheads="1"/>
                  </p:cNvSpPr>
                  <p:nvPr/>
                </p:nvSpPr>
                <p:spPr bwMode="gray">
                  <a:xfrm rot="10800000">
                    <a:off x="1741" y="1806"/>
                    <a:ext cx="544" cy="182"/>
                  </a:xfrm>
                  <a:prstGeom prst="rightArrow">
                    <a:avLst>
                      <a:gd name="adj1" fmla="val 35167"/>
                      <a:gd name="adj2" fmla="val 121041"/>
                    </a:avLst>
                  </a:prstGeom>
                  <a:solidFill>
                    <a:srgbClr val="D8D8EC"/>
                  </a:soli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ja-JP" altLang="en-US">
                      <a:solidFill>
                        <a:srgbClr val="000000"/>
                      </a:solidFill>
                    </a:endParaRPr>
                  </a:p>
                </p:txBody>
              </p:sp>
              <p:sp>
                <p:nvSpPr>
                  <p:cNvPr id="24626" name="Oval 26"/>
                  <p:cNvSpPr>
                    <a:spLocks noChangeArrowheads="1"/>
                  </p:cNvSpPr>
                  <p:nvPr/>
                </p:nvSpPr>
                <p:spPr bwMode="auto">
                  <a:xfrm>
                    <a:off x="1565" y="703"/>
                    <a:ext cx="2358" cy="2359"/>
                  </a:xfrm>
                  <a:prstGeom prst="ellipse">
                    <a:avLst/>
                  </a:prstGeom>
                  <a:noFill/>
                  <a:ln w="38100" algn="ctr">
                    <a:solidFill>
                      <a:srgbClr val="330066"/>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p>
                    <a:endParaRPr lang="ja-JP" altLang="en-US">
                      <a:solidFill>
                        <a:srgbClr val="000000"/>
                      </a:solidFill>
                    </a:endParaRPr>
                  </a:p>
                </p:txBody>
              </p:sp>
              <p:sp>
                <p:nvSpPr>
                  <p:cNvPr id="62491" name="Oval 27"/>
                  <p:cNvSpPr>
                    <a:spLocks noChangeArrowheads="1"/>
                  </p:cNvSpPr>
                  <p:nvPr/>
                </p:nvSpPr>
                <p:spPr bwMode="gray">
                  <a:xfrm>
                    <a:off x="2291" y="1427"/>
                    <a:ext cx="933" cy="924"/>
                  </a:xfrm>
                  <a:prstGeom prst="ellipse">
                    <a:avLst/>
                  </a:prstGeom>
                  <a:gradFill rotWithShape="1">
                    <a:gsLst>
                      <a:gs pos="0">
                        <a:srgbClr val="7E9CE8">
                          <a:gamma/>
                          <a:tint val="96471"/>
                          <a:invGamma/>
                        </a:srgbClr>
                      </a:gs>
                      <a:gs pos="50000">
                        <a:srgbClr val="7E9CE8">
                          <a:alpha val="0"/>
                        </a:srgbClr>
                      </a:gs>
                      <a:gs pos="100000">
                        <a:srgbClr val="7E9CE8">
                          <a:gamma/>
                          <a:tint val="96471"/>
                          <a:invGamma/>
                        </a:srgbClr>
                      </a:gs>
                    </a:gsLst>
                    <a:lin ang="2700000" scaled="1"/>
                  </a:gradFill>
                  <a:ln>
                    <a:noFill/>
                  </a:ln>
                  <a:effectLst/>
                  <a:extLst>
                    <a:ext uri="{91240B29-F687-4F45-9708-019B960494DF}">
                      <a14:hiddenLine xmlns:a14="http://schemas.microsoft.com/office/drawing/2010/main" w="38100" algn="ctr">
                        <a:solidFill>
                          <a:srgbClr val="FFFFFF"/>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pPr>
                      <a:defRPr/>
                    </a:pPr>
                    <a:endParaRPr lang="ja-JP" altLang="en-US">
                      <a:solidFill>
                        <a:prstClr val="black"/>
                      </a:solidFill>
                      <a:latin typeface="Arial" charset="0"/>
                    </a:endParaRPr>
                  </a:p>
                </p:txBody>
              </p:sp>
              <p:sp>
                <p:nvSpPr>
                  <p:cNvPr id="24630" name="Text Box 28"/>
                  <p:cNvSpPr txBox="1">
                    <a:spLocks noChangeArrowheads="1"/>
                  </p:cNvSpPr>
                  <p:nvPr/>
                </p:nvSpPr>
                <p:spPr bwMode="gray">
                  <a:xfrm>
                    <a:off x="2702" y="1766"/>
                    <a:ext cx="1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ctr"/>
                    <a:endParaRPr kumimoji="0" lang="ja-JP" altLang="en-US" sz="2400">
                      <a:solidFill>
                        <a:srgbClr val="000000"/>
                      </a:solidFill>
                    </a:endParaRPr>
                  </a:p>
                </p:txBody>
              </p:sp>
            </p:grpSp>
          </p:grpSp>
        </p:grpSp>
      </p:grpSp>
      <p:sp>
        <p:nvSpPr>
          <p:cNvPr id="25604" name="Text Box 30"/>
          <p:cNvSpPr txBox="1">
            <a:spLocks noChangeArrowheads="1"/>
          </p:cNvSpPr>
          <p:nvPr/>
        </p:nvSpPr>
        <p:spPr bwMode="auto">
          <a:xfrm>
            <a:off x="261938" y="1643063"/>
            <a:ext cx="3132137" cy="366712"/>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eaLnBrk="0" hangingPunct="0">
              <a:defRPr/>
            </a:pPr>
            <a:r>
              <a:rPr kumimoji="0" lang="ja-JP" altLang="en-US" b="1" dirty="0">
                <a:solidFill>
                  <a:srgbClr val="1F497D"/>
                </a:solidFill>
                <a:latin typeface="ＭＳ Ｐゴシック"/>
              </a:rPr>
              <a:t>検診対象者（受診率関連）</a:t>
            </a:r>
          </a:p>
        </p:txBody>
      </p:sp>
      <p:sp>
        <p:nvSpPr>
          <p:cNvPr id="25605" name="Text Box 31"/>
          <p:cNvSpPr txBox="1">
            <a:spLocks noChangeArrowheads="1"/>
          </p:cNvSpPr>
          <p:nvPr/>
        </p:nvSpPr>
        <p:spPr bwMode="auto">
          <a:xfrm>
            <a:off x="6321425" y="3259138"/>
            <a:ext cx="2035175" cy="366712"/>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eaLnBrk="0" hangingPunct="0">
              <a:defRPr/>
            </a:pPr>
            <a:r>
              <a:rPr kumimoji="0" lang="ja-JP" altLang="en-US" b="1" dirty="0">
                <a:solidFill>
                  <a:srgbClr val="1F497D"/>
                </a:solidFill>
                <a:latin typeface="ＭＳ Ｐゴシック"/>
              </a:rPr>
              <a:t>要精検率の把握</a:t>
            </a:r>
          </a:p>
        </p:txBody>
      </p:sp>
      <p:sp>
        <p:nvSpPr>
          <p:cNvPr id="25606" name="Text Box 32"/>
          <p:cNvSpPr txBox="1">
            <a:spLocks noChangeArrowheads="1"/>
          </p:cNvSpPr>
          <p:nvPr/>
        </p:nvSpPr>
        <p:spPr bwMode="auto">
          <a:xfrm>
            <a:off x="5487988" y="4754563"/>
            <a:ext cx="2946400" cy="366712"/>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eaLnBrk="0" hangingPunct="0">
              <a:defRPr/>
            </a:pPr>
            <a:r>
              <a:rPr kumimoji="0" lang="ja-JP" altLang="en-US" b="1" dirty="0">
                <a:solidFill>
                  <a:srgbClr val="1F497D"/>
                </a:solidFill>
                <a:latin typeface="ＭＳ Ｐゴシック"/>
              </a:rPr>
              <a:t>精検受診の有無と受診勧奨</a:t>
            </a:r>
          </a:p>
        </p:txBody>
      </p:sp>
      <p:sp>
        <p:nvSpPr>
          <p:cNvPr id="25607" name="Text Box 33"/>
          <p:cNvSpPr txBox="1">
            <a:spLocks noChangeArrowheads="1"/>
          </p:cNvSpPr>
          <p:nvPr/>
        </p:nvSpPr>
        <p:spPr bwMode="auto">
          <a:xfrm>
            <a:off x="533400" y="3249613"/>
            <a:ext cx="2160588" cy="366712"/>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eaLnBrk="0" hangingPunct="0">
              <a:defRPr/>
            </a:pPr>
            <a:r>
              <a:rPr kumimoji="0" lang="ja-JP" altLang="en-US" b="1" dirty="0">
                <a:solidFill>
                  <a:srgbClr val="1F497D"/>
                </a:solidFill>
                <a:latin typeface="ＭＳ Ｐゴシック"/>
              </a:rPr>
              <a:t>検診機関の委託</a:t>
            </a:r>
          </a:p>
        </p:txBody>
      </p:sp>
      <p:sp>
        <p:nvSpPr>
          <p:cNvPr id="25608" name="Text Box 34"/>
          <p:cNvSpPr txBox="1">
            <a:spLocks noChangeArrowheads="1"/>
          </p:cNvSpPr>
          <p:nvPr/>
        </p:nvSpPr>
        <p:spPr bwMode="auto">
          <a:xfrm>
            <a:off x="1131888" y="4926013"/>
            <a:ext cx="2259012" cy="366712"/>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eaLnBrk="0" hangingPunct="0">
              <a:defRPr/>
            </a:pPr>
            <a:r>
              <a:rPr kumimoji="0" lang="ja-JP" altLang="en-US" b="1" dirty="0">
                <a:solidFill>
                  <a:srgbClr val="1F497D"/>
                </a:solidFill>
                <a:latin typeface="ＭＳ Ｐゴシック"/>
              </a:rPr>
              <a:t>精密検査結果の把握</a:t>
            </a:r>
            <a:endParaRPr kumimoji="0" lang="ja-JP" altLang="en-US" sz="1600" b="1" dirty="0">
              <a:solidFill>
                <a:srgbClr val="1F497D"/>
              </a:solidFill>
              <a:latin typeface="ＭＳ Ｐゴシック"/>
            </a:endParaRPr>
          </a:p>
        </p:txBody>
      </p:sp>
      <p:sp>
        <p:nvSpPr>
          <p:cNvPr id="24584" name="Rectangle 35"/>
          <p:cNvSpPr>
            <a:spLocks noChangeArrowheads="1"/>
          </p:cNvSpPr>
          <p:nvPr/>
        </p:nvSpPr>
        <p:spPr bwMode="auto">
          <a:xfrm>
            <a:off x="-434975" y="-12700"/>
            <a:ext cx="8964613" cy="77470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ctr" eaLnBrk="0" hangingPunct="0"/>
            <a:r>
              <a:rPr lang="ja-JP" altLang="en-US" sz="3200">
                <a:solidFill>
                  <a:srgbClr val="000000"/>
                </a:solidFill>
                <a:latin typeface="ＭＳ Ｐゴシック" pitchFamily="50" charset="-128"/>
              </a:rPr>
              <a:t>がん検診チェックリスト</a:t>
            </a:r>
            <a:r>
              <a:rPr lang="en-US" altLang="ja-JP" sz="3200">
                <a:solidFill>
                  <a:srgbClr val="000000"/>
                </a:solidFill>
                <a:latin typeface="ＭＳ Ｐゴシック" pitchFamily="50" charset="-128"/>
              </a:rPr>
              <a:t>-</a:t>
            </a:r>
            <a:r>
              <a:rPr lang="ja-JP" altLang="en-US" sz="2800">
                <a:solidFill>
                  <a:srgbClr val="000000"/>
                </a:solidFill>
                <a:latin typeface="ＭＳ Ｐゴシック" pitchFamily="50" charset="-128"/>
              </a:rPr>
              <a:t>構造指標</a:t>
            </a:r>
            <a:r>
              <a:rPr lang="ja-JP" altLang="en-US" sz="3200">
                <a:solidFill>
                  <a:srgbClr val="000000"/>
                </a:solidFill>
                <a:latin typeface="ＭＳ Ｐゴシック" pitchFamily="50" charset="-128"/>
              </a:rPr>
              <a:t>　　　　　　　　　　　　　　　　　　　</a:t>
            </a:r>
            <a:endParaRPr lang="ja-JP" altLang="en-US" sz="2400">
              <a:solidFill>
                <a:srgbClr val="000000"/>
              </a:solidFill>
              <a:latin typeface="ＭＳ Ｐゴシック" pitchFamily="50" charset="-128"/>
            </a:endParaRPr>
          </a:p>
        </p:txBody>
      </p:sp>
      <p:sp>
        <p:nvSpPr>
          <p:cNvPr id="24585" name="Rectangle 36"/>
          <p:cNvSpPr>
            <a:spLocks noChangeArrowheads="1"/>
          </p:cNvSpPr>
          <p:nvPr/>
        </p:nvSpPr>
        <p:spPr bwMode="auto">
          <a:xfrm>
            <a:off x="225425" y="1995488"/>
            <a:ext cx="30892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ja-JP" altLang="en-US" sz="1200">
                <a:solidFill>
                  <a:srgbClr val="000000"/>
                </a:solidFill>
              </a:rPr>
              <a:t>・ 対象者の網羅的な名簿を住民台帳などに</a:t>
            </a:r>
            <a:endParaRPr kumimoji="0" lang="en-US" altLang="ja-JP" sz="1200">
              <a:solidFill>
                <a:srgbClr val="000000"/>
              </a:solidFill>
            </a:endParaRPr>
          </a:p>
          <a:p>
            <a:r>
              <a:rPr kumimoji="0" lang="ja-JP" altLang="en-US" sz="1200">
                <a:solidFill>
                  <a:srgbClr val="000000"/>
                </a:solidFill>
              </a:rPr>
              <a:t>　基づいて作成しているか</a:t>
            </a:r>
          </a:p>
        </p:txBody>
      </p:sp>
      <p:sp>
        <p:nvSpPr>
          <p:cNvPr id="24586" name="Rectangle 37"/>
          <p:cNvSpPr>
            <a:spLocks noChangeArrowheads="1"/>
          </p:cNvSpPr>
          <p:nvPr/>
        </p:nvSpPr>
        <p:spPr bwMode="auto">
          <a:xfrm>
            <a:off x="225425" y="2439988"/>
            <a:ext cx="29591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a:solidFill>
                  <a:srgbClr val="000000"/>
                </a:solidFill>
              </a:rPr>
              <a:t>・ 対象者に均等に受診勧奨を行っているか</a:t>
            </a:r>
          </a:p>
        </p:txBody>
      </p:sp>
      <p:sp>
        <p:nvSpPr>
          <p:cNvPr id="24587" name="Rectangle 38"/>
          <p:cNvSpPr>
            <a:spLocks noChangeArrowheads="1"/>
          </p:cNvSpPr>
          <p:nvPr/>
        </p:nvSpPr>
        <p:spPr bwMode="auto">
          <a:xfrm>
            <a:off x="5661025" y="5175250"/>
            <a:ext cx="2205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a:solidFill>
                  <a:srgbClr val="000000"/>
                </a:solidFill>
              </a:rPr>
              <a:t>・ 精検受診率を把握しているか</a:t>
            </a:r>
          </a:p>
        </p:txBody>
      </p:sp>
      <p:sp>
        <p:nvSpPr>
          <p:cNvPr id="24588" name="Rectangle 39"/>
          <p:cNvSpPr>
            <a:spLocks noChangeArrowheads="1"/>
          </p:cNvSpPr>
          <p:nvPr/>
        </p:nvSpPr>
        <p:spPr bwMode="auto">
          <a:xfrm>
            <a:off x="5661025" y="5400675"/>
            <a:ext cx="23590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a:solidFill>
                  <a:srgbClr val="000000"/>
                </a:solidFill>
              </a:rPr>
              <a:t>・ 精検未受診率を把握しているか</a:t>
            </a:r>
          </a:p>
        </p:txBody>
      </p:sp>
      <p:sp>
        <p:nvSpPr>
          <p:cNvPr id="24589" name="Rectangle 40"/>
          <p:cNvSpPr>
            <a:spLocks noChangeArrowheads="1"/>
          </p:cNvSpPr>
          <p:nvPr/>
        </p:nvSpPr>
        <p:spPr bwMode="auto">
          <a:xfrm>
            <a:off x="5661025" y="5662613"/>
            <a:ext cx="34321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dirty="0">
                <a:solidFill>
                  <a:srgbClr val="000000"/>
                </a:solidFill>
              </a:rPr>
              <a:t>・ 精検未受診者に精検の受診勧奨を行っているか</a:t>
            </a:r>
          </a:p>
        </p:txBody>
      </p:sp>
      <p:sp>
        <p:nvSpPr>
          <p:cNvPr id="24590" name="Rectangle 42"/>
          <p:cNvSpPr>
            <a:spLocks noChangeArrowheads="1"/>
          </p:cNvSpPr>
          <p:nvPr/>
        </p:nvSpPr>
        <p:spPr bwMode="auto">
          <a:xfrm>
            <a:off x="6305550" y="2033588"/>
            <a:ext cx="205105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a:solidFill>
                  <a:srgbClr val="000000"/>
                </a:solidFill>
              </a:rPr>
              <a:t>・ 対象者数を把握しているか</a:t>
            </a:r>
          </a:p>
        </p:txBody>
      </p:sp>
      <p:sp>
        <p:nvSpPr>
          <p:cNvPr id="24591" name="Rectangle 43"/>
          <p:cNvSpPr>
            <a:spLocks noChangeArrowheads="1"/>
          </p:cNvSpPr>
          <p:nvPr/>
        </p:nvSpPr>
        <p:spPr bwMode="auto">
          <a:xfrm>
            <a:off x="6307138" y="2311400"/>
            <a:ext cx="2387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ja-JP" altLang="en-US" sz="1200">
                <a:solidFill>
                  <a:srgbClr val="000000"/>
                </a:solidFill>
              </a:rPr>
              <a:t>・ 個人別の受診台帳または</a:t>
            </a:r>
            <a:endParaRPr kumimoji="0" lang="en-US" altLang="ja-JP" sz="1200">
              <a:solidFill>
                <a:srgbClr val="000000"/>
              </a:solidFill>
            </a:endParaRPr>
          </a:p>
          <a:p>
            <a:r>
              <a:rPr kumimoji="0" lang="ja-JP" altLang="en-US" sz="1200">
                <a:solidFill>
                  <a:srgbClr val="000000"/>
                </a:solidFill>
              </a:rPr>
              <a:t>　 データベースを作成しているか</a:t>
            </a:r>
          </a:p>
        </p:txBody>
      </p:sp>
      <p:sp>
        <p:nvSpPr>
          <p:cNvPr id="24592" name="Rectangle 44"/>
          <p:cNvSpPr>
            <a:spLocks noChangeArrowheads="1"/>
          </p:cNvSpPr>
          <p:nvPr/>
        </p:nvSpPr>
        <p:spPr bwMode="auto">
          <a:xfrm>
            <a:off x="6567488" y="3663950"/>
            <a:ext cx="20510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a:solidFill>
                  <a:srgbClr val="000000"/>
                </a:solidFill>
              </a:rPr>
              <a:t>・ 要精検率を把握しているか</a:t>
            </a:r>
          </a:p>
        </p:txBody>
      </p:sp>
      <p:sp>
        <p:nvSpPr>
          <p:cNvPr id="24593" name="Rectangle 46"/>
          <p:cNvSpPr>
            <a:spLocks noChangeArrowheads="1"/>
          </p:cNvSpPr>
          <p:nvPr/>
        </p:nvSpPr>
        <p:spPr bwMode="auto">
          <a:xfrm>
            <a:off x="450850" y="3665538"/>
            <a:ext cx="25082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ja-JP" altLang="en-US" sz="1200">
                <a:solidFill>
                  <a:srgbClr val="000000"/>
                </a:solidFill>
              </a:rPr>
              <a:t>・ 委託検診機関を仕様書をもとに</a:t>
            </a:r>
            <a:endParaRPr kumimoji="0" lang="en-US" altLang="ja-JP" sz="1200">
              <a:solidFill>
                <a:srgbClr val="000000"/>
              </a:solidFill>
            </a:endParaRPr>
          </a:p>
          <a:p>
            <a:r>
              <a:rPr kumimoji="0" lang="ja-JP" altLang="en-US" sz="1200">
                <a:solidFill>
                  <a:srgbClr val="000000"/>
                </a:solidFill>
              </a:rPr>
              <a:t>　選定しているか</a:t>
            </a:r>
            <a:endParaRPr kumimoji="0" lang="ja-JP" altLang="en-US" sz="1200">
              <a:solidFill>
                <a:srgbClr val="000000"/>
              </a:solidFill>
              <a:ea typeface="HG創英角ｺﾞｼｯｸUB" pitchFamily="49" charset="-128"/>
            </a:endParaRPr>
          </a:p>
        </p:txBody>
      </p:sp>
      <p:sp>
        <p:nvSpPr>
          <p:cNvPr id="24594" name="Rectangle 47"/>
          <p:cNvSpPr>
            <a:spLocks noChangeArrowheads="1"/>
          </p:cNvSpPr>
          <p:nvPr/>
        </p:nvSpPr>
        <p:spPr bwMode="auto">
          <a:xfrm>
            <a:off x="450850" y="4032250"/>
            <a:ext cx="24272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a:solidFill>
                  <a:srgbClr val="000000"/>
                </a:solidFill>
              </a:rPr>
              <a:t>・ 仕様書に必須の精度管理項目を</a:t>
            </a:r>
            <a:endParaRPr kumimoji="0" lang="en-US" altLang="ja-JP" sz="1200">
              <a:solidFill>
                <a:srgbClr val="000000"/>
              </a:solidFill>
            </a:endParaRPr>
          </a:p>
          <a:p>
            <a:r>
              <a:rPr kumimoji="0" lang="ja-JP" altLang="en-US" sz="1200">
                <a:solidFill>
                  <a:srgbClr val="000000"/>
                </a:solidFill>
              </a:rPr>
              <a:t>　明記させているか</a:t>
            </a:r>
          </a:p>
        </p:txBody>
      </p:sp>
      <p:sp>
        <p:nvSpPr>
          <p:cNvPr id="24595" name="Rectangle 49"/>
          <p:cNvSpPr>
            <a:spLocks noChangeArrowheads="1"/>
          </p:cNvSpPr>
          <p:nvPr/>
        </p:nvSpPr>
        <p:spPr bwMode="auto">
          <a:xfrm>
            <a:off x="1385888" y="5813425"/>
            <a:ext cx="25130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a:solidFill>
                  <a:srgbClr val="000000"/>
                </a:solidFill>
              </a:rPr>
              <a:t>・ 陽性反応適中度を把握しているか</a:t>
            </a:r>
          </a:p>
        </p:txBody>
      </p:sp>
      <p:sp>
        <p:nvSpPr>
          <p:cNvPr id="24596" name="Rectangle 50"/>
          <p:cNvSpPr>
            <a:spLocks noChangeArrowheads="1"/>
          </p:cNvSpPr>
          <p:nvPr/>
        </p:nvSpPr>
        <p:spPr bwMode="auto">
          <a:xfrm>
            <a:off x="1385888" y="5556250"/>
            <a:ext cx="23955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a:solidFill>
                  <a:srgbClr val="000000"/>
                </a:solidFill>
              </a:rPr>
              <a:t>・ 早期がん割合 を把握しているか</a:t>
            </a:r>
          </a:p>
        </p:txBody>
      </p:sp>
      <p:sp>
        <p:nvSpPr>
          <p:cNvPr id="24597" name="Rectangle 52"/>
          <p:cNvSpPr>
            <a:spLocks noChangeArrowheads="1"/>
          </p:cNvSpPr>
          <p:nvPr/>
        </p:nvSpPr>
        <p:spPr bwMode="auto">
          <a:xfrm>
            <a:off x="1385888" y="5326063"/>
            <a:ext cx="21986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ja-JP" altLang="en-US" sz="1200">
                <a:solidFill>
                  <a:srgbClr val="000000"/>
                </a:solidFill>
              </a:rPr>
              <a:t>・ がん発見率を把握しているか</a:t>
            </a:r>
          </a:p>
        </p:txBody>
      </p:sp>
      <p:sp>
        <p:nvSpPr>
          <p:cNvPr id="24598" name="Text Box 54"/>
          <p:cNvSpPr txBox="1">
            <a:spLocks noChangeArrowheads="1"/>
          </p:cNvSpPr>
          <p:nvPr/>
        </p:nvSpPr>
        <p:spPr bwMode="auto">
          <a:xfrm>
            <a:off x="2584450" y="1370013"/>
            <a:ext cx="863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spcBef>
                <a:spcPct val="50000"/>
              </a:spcBef>
            </a:pPr>
            <a:r>
              <a:rPr lang="ja-JP" altLang="en-US" sz="1600">
                <a:solidFill>
                  <a:srgbClr val="C0504D"/>
                </a:solidFill>
                <a:latin typeface="HGS創英角ｺﾞｼｯｸUB" pitchFamily="50" charset="-128"/>
                <a:ea typeface="HGS創英角ｺﾞｼｯｸUB" pitchFamily="50" charset="-128"/>
              </a:rPr>
              <a:t>分野</a:t>
            </a:r>
            <a:r>
              <a:rPr lang="en-US" altLang="ja-JP" sz="1600">
                <a:solidFill>
                  <a:srgbClr val="C0504D"/>
                </a:solidFill>
                <a:latin typeface="HGS創英角ｺﾞｼｯｸUB" pitchFamily="50" charset="-128"/>
                <a:ea typeface="HGS創英角ｺﾞｼｯｸUB" pitchFamily="50" charset="-128"/>
              </a:rPr>
              <a:t>1</a:t>
            </a:r>
          </a:p>
        </p:txBody>
      </p:sp>
      <p:sp>
        <p:nvSpPr>
          <p:cNvPr id="25624" name="Text Box 55"/>
          <p:cNvSpPr txBox="1">
            <a:spLocks noChangeArrowheads="1"/>
          </p:cNvSpPr>
          <p:nvPr/>
        </p:nvSpPr>
        <p:spPr bwMode="auto">
          <a:xfrm>
            <a:off x="5165725" y="1416050"/>
            <a:ext cx="863600" cy="369888"/>
          </a:xfrm>
          <a:prstGeom prst="roundRect">
            <a:avLst/>
          </a:prstGeom>
          <a:no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spcBef>
                <a:spcPct val="50000"/>
              </a:spcBef>
              <a:defRPr/>
            </a:pPr>
            <a:r>
              <a:rPr lang="ja-JP" altLang="en-US" sz="1600" dirty="0">
                <a:solidFill>
                  <a:srgbClr val="C0504D">
                    <a:lumMod val="75000"/>
                  </a:srgbClr>
                </a:solidFill>
                <a:latin typeface="HGS創英角ｺﾞｼｯｸUB" pitchFamily="50" charset="-128"/>
                <a:ea typeface="HGS創英角ｺﾞｼｯｸUB" pitchFamily="50" charset="-128"/>
              </a:rPr>
              <a:t>分野</a:t>
            </a:r>
            <a:r>
              <a:rPr lang="en-US" altLang="ja-JP" sz="1600" dirty="0">
                <a:solidFill>
                  <a:srgbClr val="C0504D">
                    <a:lumMod val="75000"/>
                  </a:srgbClr>
                </a:solidFill>
                <a:latin typeface="HGS創英角ｺﾞｼｯｸUB" pitchFamily="50" charset="-128"/>
                <a:ea typeface="HGS創英角ｺﾞｼｯｸUB" pitchFamily="50" charset="-128"/>
              </a:rPr>
              <a:t>2</a:t>
            </a:r>
          </a:p>
        </p:txBody>
      </p:sp>
      <p:sp>
        <p:nvSpPr>
          <p:cNvPr id="25625" name="Text Box 56"/>
          <p:cNvSpPr txBox="1">
            <a:spLocks noChangeArrowheads="1"/>
          </p:cNvSpPr>
          <p:nvPr/>
        </p:nvSpPr>
        <p:spPr bwMode="auto">
          <a:xfrm>
            <a:off x="6192838" y="2905125"/>
            <a:ext cx="863600" cy="368300"/>
          </a:xfrm>
          <a:prstGeom prst="roundRect">
            <a:avLst/>
          </a:prstGeom>
          <a:no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spcBef>
                <a:spcPct val="50000"/>
              </a:spcBef>
              <a:defRPr/>
            </a:pPr>
            <a:r>
              <a:rPr lang="ja-JP" altLang="en-US" sz="1600" dirty="0">
                <a:solidFill>
                  <a:srgbClr val="C0504D">
                    <a:lumMod val="75000"/>
                  </a:srgbClr>
                </a:solidFill>
                <a:latin typeface="HGS創英角ｺﾞｼｯｸUB" pitchFamily="50" charset="-128"/>
                <a:ea typeface="HGS創英角ｺﾞｼｯｸUB" pitchFamily="50" charset="-128"/>
              </a:rPr>
              <a:t>分野</a:t>
            </a:r>
            <a:r>
              <a:rPr lang="en-US" altLang="ja-JP" sz="1600" dirty="0">
                <a:solidFill>
                  <a:srgbClr val="C0504D">
                    <a:lumMod val="75000"/>
                  </a:srgbClr>
                </a:solidFill>
                <a:latin typeface="HGS創英角ｺﾞｼｯｸUB" pitchFamily="50" charset="-128"/>
                <a:ea typeface="HGS創英角ｺﾞｼｯｸUB" pitchFamily="50" charset="-128"/>
              </a:rPr>
              <a:t>3</a:t>
            </a:r>
          </a:p>
        </p:txBody>
      </p:sp>
      <p:sp>
        <p:nvSpPr>
          <p:cNvPr id="24601" name="Text Box 57"/>
          <p:cNvSpPr txBox="1">
            <a:spLocks noChangeArrowheads="1"/>
          </p:cNvSpPr>
          <p:nvPr/>
        </p:nvSpPr>
        <p:spPr bwMode="auto">
          <a:xfrm>
            <a:off x="5457825" y="4387850"/>
            <a:ext cx="863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spcBef>
                <a:spcPct val="50000"/>
              </a:spcBef>
            </a:pPr>
            <a:r>
              <a:rPr lang="ja-JP" altLang="en-US" sz="1600">
                <a:solidFill>
                  <a:srgbClr val="C0504D"/>
                </a:solidFill>
                <a:latin typeface="HGS創英角ｺﾞｼｯｸUB" pitchFamily="50" charset="-128"/>
                <a:ea typeface="HGS創英角ｺﾞｼｯｸUB" pitchFamily="50" charset="-128"/>
              </a:rPr>
              <a:t>分野</a:t>
            </a:r>
            <a:r>
              <a:rPr lang="en-US" altLang="ja-JP" sz="1600">
                <a:solidFill>
                  <a:srgbClr val="C0504D"/>
                </a:solidFill>
                <a:latin typeface="HGS創英角ｺﾞｼｯｸUB" pitchFamily="50" charset="-128"/>
                <a:ea typeface="HGS創英角ｺﾞｼｯｸUB" pitchFamily="50" charset="-128"/>
              </a:rPr>
              <a:t>4</a:t>
            </a:r>
          </a:p>
        </p:txBody>
      </p:sp>
      <p:sp>
        <p:nvSpPr>
          <p:cNvPr id="24602" name="Text Box 58"/>
          <p:cNvSpPr txBox="1">
            <a:spLocks noChangeArrowheads="1"/>
          </p:cNvSpPr>
          <p:nvPr/>
        </p:nvSpPr>
        <p:spPr bwMode="auto">
          <a:xfrm>
            <a:off x="2611438" y="4568825"/>
            <a:ext cx="863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spcBef>
                <a:spcPct val="50000"/>
              </a:spcBef>
            </a:pPr>
            <a:r>
              <a:rPr lang="ja-JP" altLang="en-US" sz="1600">
                <a:solidFill>
                  <a:srgbClr val="C0504D"/>
                </a:solidFill>
                <a:latin typeface="HGS創英角ｺﾞｼｯｸUB" pitchFamily="50" charset="-128"/>
                <a:ea typeface="HGS創英角ｺﾞｼｯｸUB" pitchFamily="50" charset="-128"/>
              </a:rPr>
              <a:t>分野</a:t>
            </a:r>
            <a:r>
              <a:rPr lang="en-US" altLang="ja-JP" sz="1600">
                <a:solidFill>
                  <a:srgbClr val="C0504D"/>
                </a:solidFill>
                <a:latin typeface="HGS創英角ｺﾞｼｯｸUB" pitchFamily="50" charset="-128"/>
                <a:ea typeface="HGS創英角ｺﾞｼｯｸUB" pitchFamily="50" charset="-128"/>
              </a:rPr>
              <a:t>5</a:t>
            </a:r>
          </a:p>
        </p:txBody>
      </p:sp>
      <p:sp>
        <p:nvSpPr>
          <p:cNvPr id="24603" name="Text Box 59"/>
          <p:cNvSpPr txBox="1">
            <a:spLocks noChangeArrowheads="1"/>
          </p:cNvSpPr>
          <p:nvPr/>
        </p:nvSpPr>
        <p:spPr bwMode="auto">
          <a:xfrm>
            <a:off x="2009775" y="2890838"/>
            <a:ext cx="863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spcBef>
                <a:spcPct val="50000"/>
              </a:spcBef>
            </a:pPr>
            <a:r>
              <a:rPr lang="ja-JP" altLang="en-US" sz="1600">
                <a:solidFill>
                  <a:srgbClr val="C0504D"/>
                </a:solidFill>
                <a:latin typeface="HGS創英角ｺﾞｼｯｸUB" pitchFamily="50" charset="-128"/>
                <a:ea typeface="HGS創英角ｺﾞｼｯｸUB" pitchFamily="50" charset="-128"/>
              </a:rPr>
              <a:t>分野</a:t>
            </a:r>
            <a:r>
              <a:rPr lang="en-US" altLang="ja-JP" sz="1600">
                <a:solidFill>
                  <a:srgbClr val="C0504D"/>
                </a:solidFill>
                <a:latin typeface="HGS創英角ｺﾞｼｯｸUB" pitchFamily="50" charset="-128"/>
                <a:ea typeface="HGS創英角ｺﾞｼｯｸUB" pitchFamily="50" charset="-128"/>
              </a:rPr>
              <a:t>6</a:t>
            </a:r>
          </a:p>
        </p:txBody>
      </p:sp>
      <p:sp>
        <p:nvSpPr>
          <p:cNvPr id="25629" name="Text Box 61"/>
          <p:cNvSpPr txBox="1">
            <a:spLocks noChangeArrowheads="1"/>
          </p:cNvSpPr>
          <p:nvPr/>
        </p:nvSpPr>
        <p:spPr bwMode="auto">
          <a:xfrm>
            <a:off x="5162550" y="6089650"/>
            <a:ext cx="370363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b="1" dirty="0">
                <a:solidFill>
                  <a:srgbClr val="1F497D"/>
                </a:solidFill>
                <a:ea typeface="Adobe Heiti Std R"/>
                <a:cs typeface="Adobe Heiti Std R"/>
              </a:rPr>
              <a:t>　　　　　　</a:t>
            </a:r>
            <a:r>
              <a:rPr lang="ja-JP" altLang="en-US" sz="1200" dirty="0">
                <a:solidFill>
                  <a:srgbClr val="000000"/>
                </a:solidFill>
                <a:latin typeface="ＭＳ Ｐゴシック" pitchFamily="50" charset="-128"/>
                <a:ea typeface="Adobe Heiti Std R"/>
                <a:cs typeface="Adobe Heiti Std R"/>
              </a:rPr>
              <a:t>　</a:t>
            </a:r>
            <a:r>
              <a:rPr lang="en-US" altLang="ja-JP" sz="1200" dirty="0">
                <a:solidFill>
                  <a:srgbClr val="000000"/>
                </a:solidFill>
                <a:latin typeface="ＭＳ Ｐゴシック" pitchFamily="50" charset="-128"/>
                <a:ea typeface="Adobe Heiti Std R"/>
                <a:cs typeface="Adobe Heiti Std R"/>
              </a:rPr>
              <a:t>Higashi T et al.  JJCO  2010</a:t>
            </a:r>
            <a:r>
              <a:rPr lang="en-US" altLang="ja-JP" sz="1200" b="1" dirty="0">
                <a:solidFill>
                  <a:srgbClr val="000000"/>
                </a:solidFill>
                <a:latin typeface="ＭＳ Ｐゴシック" pitchFamily="50" charset="-128"/>
                <a:ea typeface="Adobe Heiti Std R"/>
                <a:cs typeface="Adobe Heiti Std R"/>
              </a:rPr>
              <a:t>.</a:t>
            </a:r>
          </a:p>
          <a:p>
            <a:pPr eaLnBrk="1" hangingPunct="1"/>
            <a:r>
              <a:rPr lang="en-US" altLang="ja-JP" sz="1200" b="1" dirty="0">
                <a:solidFill>
                  <a:srgbClr val="000000"/>
                </a:solidFill>
                <a:latin typeface="ＭＳ Ｐゴシック" pitchFamily="50" charset="-128"/>
                <a:ea typeface="Adobe Heiti Std R"/>
                <a:cs typeface="Adobe Heiti Std R"/>
              </a:rPr>
              <a:t>                     </a:t>
            </a:r>
            <a:r>
              <a:rPr lang="ja-JP" altLang="en-US" sz="1200" b="1" dirty="0">
                <a:solidFill>
                  <a:srgbClr val="000000"/>
                </a:solidFill>
                <a:latin typeface="ＭＳ Ｐゴシック" pitchFamily="50" charset="-128"/>
                <a:ea typeface="Adobe Heiti Std R"/>
                <a:cs typeface="Adobe Heiti Std R"/>
              </a:rPr>
              <a:t>　</a:t>
            </a:r>
            <a:r>
              <a:rPr lang="ja-JP" altLang="en-US" sz="1200" b="1" dirty="0">
                <a:solidFill>
                  <a:srgbClr val="000000"/>
                </a:solidFill>
                <a:latin typeface="ＭＳ Ｐゴシック" pitchFamily="50" charset="-128"/>
                <a:ea typeface="Adobe Heiti Std R"/>
                <a:cs typeface="Adobe Heiti Std R"/>
              </a:rPr>
              <a:t> </a:t>
            </a:r>
            <a:r>
              <a:rPr lang="ja-JP" altLang="en-US" sz="1200" dirty="0" smtClean="0">
                <a:solidFill>
                  <a:srgbClr val="000000"/>
                </a:solidFill>
                <a:latin typeface="ＭＳ Ｐゴシック" pitchFamily="50" charset="-128"/>
                <a:ea typeface="Adobe Heiti Std R"/>
                <a:cs typeface="Adobe Heiti Std R"/>
              </a:rPr>
              <a:t>佐川元</a:t>
            </a:r>
            <a:r>
              <a:rPr lang="ja-JP" altLang="en-US" sz="1200" dirty="0">
                <a:solidFill>
                  <a:srgbClr val="000000"/>
                </a:solidFill>
                <a:latin typeface="ＭＳ Ｐゴシック" pitchFamily="50" charset="-128"/>
                <a:ea typeface="Adobe Heiti Std R"/>
                <a:cs typeface="Adobe Heiti Std R"/>
              </a:rPr>
              <a:t>保　他、　肺がん　</a:t>
            </a:r>
            <a:r>
              <a:rPr lang="en-US" altLang="ja-JP" sz="1200" dirty="0">
                <a:solidFill>
                  <a:srgbClr val="000000"/>
                </a:solidFill>
                <a:latin typeface="ＭＳ Ｐゴシック" pitchFamily="50" charset="-128"/>
                <a:ea typeface="Adobe Heiti Std R"/>
                <a:cs typeface="Adobe Heiti Std R"/>
              </a:rPr>
              <a:t>2010</a:t>
            </a:r>
          </a:p>
          <a:p>
            <a:pPr eaLnBrk="1" hangingPunct="1"/>
            <a:r>
              <a:rPr lang="ja-JP" altLang="en-US" sz="1200" dirty="0">
                <a:solidFill>
                  <a:srgbClr val="000000"/>
                </a:solidFill>
                <a:latin typeface="ＭＳ Ｐゴシック" pitchFamily="50" charset="-128"/>
                <a:ea typeface="Adobe Heiti Std R"/>
                <a:cs typeface="Adobe Heiti Std R"/>
              </a:rPr>
              <a:t>　　　　　　　</a:t>
            </a:r>
            <a:r>
              <a:rPr lang="ja-JP" altLang="en-US" sz="1200" dirty="0">
                <a:solidFill>
                  <a:srgbClr val="000000"/>
                </a:solidFill>
                <a:latin typeface="ＭＳ Ｐゴシック" pitchFamily="50" charset="-128"/>
                <a:ea typeface="Adobe Heiti Std R"/>
                <a:cs typeface="Adobe Heiti Std R"/>
              </a:rPr>
              <a:t> </a:t>
            </a:r>
            <a:r>
              <a:rPr lang="ja-JP" altLang="en-US" sz="1200" dirty="0" smtClean="0">
                <a:solidFill>
                  <a:srgbClr val="000000"/>
                </a:solidFill>
                <a:latin typeface="ＭＳ Ｐゴシック" pitchFamily="50" charset="-128"/>
                <a:ea typeface="Adobe Heiti Std R"/>
                <a:cs typeface="Adobe Heiti Std R"/>
              </a:rPr>
              <a:t>           </a:t>
            </a:r>
            <a:r>
              <a:rPr lang="en-US" altLang="ja-JP" sz="1200" dirty="0" err="1" smtClean="0">
                <a:solidFill>
                  <a:srgbClr val="000000"/>
                </a:solidFill>
                <a:latin typeface="ＭＳ Ｐゴシック" pitchFamily="50" charset="-128"/>
                <a:ea typeface="Adobe Heiti Std R"/>
                <a:cs typeface="Adobe Heiti Std R"/>
              </a:rPr>
              <a:t>Machii</a:t>
            </a:r>
            <a:r>
              <a:rPr lang="en-US" altLang="ja-JP" sz="1200" dirty="0" smtClean="0">
                <a:solidFill>
                  <a:srgbClr val="000000"/>
                </a:solidFill>
                <a:latin typeface="ＭＳ Ｐゴシック" pitchFamily="50" charset="-128"/>
                <a:ea typeface="Adobe Heiti Std R"/>
                <a:cs typeface="Adobe Heiti Std R"/>
              </a:rPr>
              <a:t> </a:t>
            </a:r>
            <a:r>
              <a:rPr lang="en-US" altLang="ja-JP" sz="1200" dirty="0">
                <a:solidFill>
                  <a:srgbClr val="000000"/>
                </a:solidFill>
                <a:latin typeface="ＭＳ Ｐゴシック" pitchFamily="50" charset="-128"/>
                <a:ea typeface="Adobe Heiti Std R"/>
                <a:cs typeface="Adobe Heiti Std R"/>
              </a:rPr>
              <a:t>R et al. JJCO </a:t>
            </a:r>
            <a:r>
              <a:rPr lang="en-US" altLang="ja-JP" sz="1200" dirty="0" smtClean="0">
                <a:solidFill>
                  <a:srgbClr val="000000"/>
                </a:solidFill>
                <a:latin typeface="ＭＳ Ｐゴシック" pitchFamily="50" charset="-128"/>
                <a:ea typeface="Adobe Heiti Std R"/>
                <a:cs typeface="Adobe Heiti Std R"/>
              </a:rPr>
              <a:t> 2012</a:t>
            </a:r>
            <a:endParaRPr lang="en-US" altLang="ja-JP" sz="1200" dirty="0">
              <a:solidFill>
                <a:srgbClr val="000000"/>
              </a:solidFill>
              <a:latin typeface="ＭＳ Ｐゴシック" pitchFamily="50" charset="-128"/>
              <a:ea typeface="Adobe Heiti Std R"/>
              <a:cs typeface="Adobe Heiti Std R"/>
            </a:endParaRPr>
          </a:p>
        </p:txBody>
      </p:sp>
      <p:sp>
        <p:nvSpPr>
          <p:cNvPr id="58" name="角丸四角形 57"/>
          <p:cNvSpPr/>
          <p:nvPr/>
        </p:nvSpPr>
        <p:spPr>
          <a:xfrm>
            <a:off x="5845175" y="1616075"/>
            <a:ext cx="2222500" cy="39370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a:defRPr/>
            </a:pPr>
            <a:r>
              <a:rPr kumimoji="0" lang="ja-JP" altLang="en-US" b="1" dirty="0">
                <a:solidFill>
                  <a:srgbClr val="1F497D"/>
                </a:solidFill>
                <a:latin typeface="ＭＳ Ｐゴシック"/>
              </a:rPr>
              <a:t>受診者の情報管理</a:t>
            </a:r>
          </a:p>
        </p:txBody>
      </p:sp>
      <p:sp>
        <p:nvSpPr>
          <p:cNvPr id="24606" name="テキスト ボックス 58"/>
          <p:cNvSpPr txBox="1">
            <a:spLocks noChangeArrowheads="1"/>
          </p:cNvSpPr>
          <p:nvPr/>
        </p:nvSpPr>
        <p:spPr bwMode="auto">
          <a:xfrm>
            <a:off x="5162550" y="531813"/>
            <a:ext cx="42687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2400">
                <a:solidFill>
                  <a:srgbClr val="000000"/>
                </a:solidFill>
                <a:latin typeface="ＭＳ Ｐゴシック" pitchFamily="50" charset="-128"/>
              </a:rPr>
              <a:t>　</a:t>
            </a:r>
            <a:r>
              <a:rPr lang="ja-JP" altLang="en-US">
                <a:solidFill>
                  <a:srgbClr val="000000"/>
                </a:solidFill>
                <a:latin typeface="ＭＳ Ｐゴシック" pitchFamily="50" charset="-128"/>
              </a:rPr>
              <a:t>・・・ </a:t>
            </a:r>
            <a:r>
              <a:rPr lang="en-US" altLang="ja-JP">
                <a:solidFill>
                  <a:srgbClr val="000000"/>
                </a:solidFill>
                <a:latin typeface="ＭＳ Ｐゴシック" pitchFamily="50" charset="-128"/>
              </a:rPr>
              <a:t>5</a:t>
            </a:r>
            <a:r>
              <a:rPr lang="ja-JP" altLang="en-US">
                <a:solidFill>
                  <a:srgbClr val="000000"/>
                </a:solidFill>
                <a:latin typeface="ＭＳ Ｐゴシック" pitchFamily="50" charset="-128"/>
              </a:rPr>
              <a:t>がんでほぼ共通の約</a:t>
            </a:r>
            <a:r>
              <a:rPr lang="en-US" altLang="ja-JP">
                <a:solidFill>
                  <a:srgbClr val="000000"/>
                </a:solidFill>
                <a:latin typeface="ＭＳ Ｐゴシック" pitchFamily="50" charset="-128"/>
              </a:rPr>
              <a:t>40</a:t>
            </a:r>
            <a:r>
              <a:rPr lang="ja-JP" altLang="en-US">
                <a:solidFill>
                  <a:srgbClr val="000000"/>
                </a:solidFill>
                <a:latin typeface="ＭＳ Ｐゴシック" pitchFamily="50" charset="-128"/>
              </a:rPr>
              <a:t>項目</a:t>
            </a:r>
          </a:p>
        </p:txBody>
      </p:sp>
      <p:sp>
        <p:nvSpPr>
          <p:cNvPr id="24607" name="AutoShape 53"/>
          <p:cNvSpPr>
            <a:spLocks noChangeArrowheads="1"/>
          </p:cNvSpPr>
          <p:nvPr/>
        </p:nvSpPr>
        <p:spPr bwMode="gray">
          <a:xfrm>
            <a:off x="98425" y="6392863"/>
            <a:ext cx="4140200" cy="387350"/>
          </a:xfrm>
          <a:prstGeom prst="roundRect">
            <a:avLst>
              <a:gd name="adj" fmla="val 50000"/>
            </a:avLst>
          </a:prstGeom>
          <a:gradFill rotWithShape="1">
            <a:gsLst>
              <a:gs pos="0">
                <a:srgbClr val="CCFFFF"/>
              </a:gs>
              <a:gs pos="100000">
                <a:srgbClr val="FCFFFF"/>
              </a:gs>
            </a:gsLst>
            <a:lin ang="0" scaled="1"/>
          </a:gradFill>
          <a:ln w="12700" algn="ctr">
            <a:solidFill>
              <a:srgbClr val="808080"/>
            </a:solidFill>
            <a:round/>
            <a:headEnd/>
            <a:tailEnd/>
          </a:ln>
        </p:spPr>
        <p:txBody>
          <a:bodyPr wrap="none" anchor="ctr"/>
          <a:lstStyle/>
          <a:p>
            <a:pPr algn="ctr" eaLnBrk="0" hangingPunct="0"/>
            <a:r>
              <a:rPr kumimoji="0" lang="ja-JP" altLang="en-US" b="1">
                <a:solidFill>
                  <a:srgbClr val="000000"/>
                </a:solidFill>
              </a:rPr>
              <a:t>各項目に「</a:t>
            </a:r>
            <a:r>
              <a:rPr kumimoji="0" lang="en-US" altLang="ja-JP" b="1">
                <a:solidFill>
                  <a:srgbClr val="000000"/>
                </a:solidFill>
              </a:rPr>
              <a:t>yes</a:t>
            </a:r>
            <a:r>
              <a:rPr kumimoji="0" lang="ja-JP" altLang="en-US" b="1">
                <a:solidFill>
                  <a:srgbClr val="000000"/>
                </a:solidFill>
              </a:rPr>
              <a:t>」「</a:t>
            </a:r>
            <a:r>
              <a:rPr kumimoji="0" lang="en-US" altLang="ja-JP" b="1">
                <a:solidFill>
                  <a:srgbClr val="000000"/>
                </a:solidFill>
              </a:rPr>
              <a:t>No</a:t>
            </a:r>
            <a:r>
              <a:rPr kumimoji="0" lang="ja-JP" altLang="en-US" b="1">
                <a:solidFill>
                  <a:srgbClr val="000000"/>
                </a:solidFill>
              </a:rPr>
              <a:t>」で回答する</a:t>
            </a:r>
          </a:p>
        </p:txBody>
      </p:sp>
      <p:sp>
        <p:nvSpPr>
          <p:cNvPr id="2" name="テキスト ボックス 1"/>
          <p:cNvSpPr txBox="1">
            <a:spLocks noChangeArrowheads="1"/>
          </p:cNvSpPr>
          <p:nvPr/>
        </p:nvSpPr>
        <p:spPr bwMode="auto">
          <a:xfrm>
            <a:off x="146050" y="928688"/>
            <a:ext cx="87074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2400" b="1">
                <a:solidFill>
                  <a:srgbClr val="558ED5"/>
                </a:solidFill>
              </a:rPr>
              <a:t>自治体の全実施項目数</a:t>
            </a:r>
            <a:r>
              <a:rPr lang="en-US" altLang="ja-JP" sz="2000" b="1">
                <a:solidFill>
                  <a:srgbClr val="558ED5"/>
                </a:solidFill>
              </a:rPr>
              <a:t>/</a:t>
            </a:r>
            <a:r>
              <a:rPr lang="ja-JP" altLang="en-US" sz="2000" b="1">
                <a:solidFill>
                  <a:srgbClr val="558ED5"/>
                </a:solidFill>
              </a:rPr>
              <a:t>分野別実施率</a:t>
            </a:r>
            <a:r>
              <a:rPr lang="ja-JP" altLang="en-US" sz="2400" b="1">
                <a:solidFill>
                  <a:srgbClr val="558ED5"/>
                </a:solidFill>
              </a:rPr>
              <a:t>が精度水準と全５がんで相関</a:t>
            </a:r>
          </a:p>
        </p:txBody>
      </p:sp>
      <p:sp>
        <p:nvSpPr>
          <p:cNvPr id="4" name="スライド番号プレースホルダー 3"/>
          <p:cNvSpPr>
            <a:spLocks noGrp="1"/>
          </p:cNvSpPr>
          <p:nvPr>
            <p:ph type="sldNum" sz="quarter" idx="12"/>
          </p:nvPr>
        </p:nvSpPr>
        <p:spPr>
          <a:xfrm>
            <a:off x="6953250" y="6470651"/>
            <a:ext cx="2133600" cy="365125"/>
          </a:xfrm>
        </p:spPr>
        <p:txBody>
          <a:bodyPr/>
          <a:lstStyle/>
          <a:p>
            <a:fld id="{0C6AC55D-3DEE-4B16-8B91-20D261C91F25}" type="slidenum">
              <a:rPr kumimoji="1" lang="ja-JP" altLang="en-US" smtClean="0"/>
              <a:t>5</a:t>
            </a:fld>
            <a:endParaRPr kumimoji="1" lang="ja-JP" altLang="en-US" dirty="0"/>
          </a:p>
        </p:txBody>
      </p:sp>
    </p:spTree>
    <p:extLst>
      <p:ext uri="{BB962C8B-B14F-4D97-AF65-F5344CB8AC3E}">
        <p14:creationId xmlns:p14="http://schemas.microsoft.com/office/powerpoint/2010/main" val="33326936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29"/>
                                        </p:tgtEl>
                                        <p:attrNameLst>
                                          <p:attrName>style.visibility</p:attrName>
                                        </p:attrNameLst>
                                      </p:cBhvr>
                                      <p:to>
                                        <p:strVal val="visible"/>
                                      </p:to>
                                    </p:set>
                                    <p:animEffect transition="in" filter="fade">
                                      <p:cBhvr>
                                        <p:cTn id="12" dur="500"/>
                                        <p:tgtEl>
                                          <p:spTgt spid="25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29"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760" y="3810000"/>
            <a:ext cx="4256087" cy="2787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3538" name="Text Box 2"/>
          <p:cNvSpPr txBox="1">
            <a:spLocks noChangeArrowheads="1"/>
          </p:cNvSpPr>
          <p:nvPr/>
        </p:nvSpPr>
        <p:spPr bwMode="auto">
          <a:xfrm>
            <a:off x="124704" y="97468"/>
            <a:ext cx="8983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itchFamily="34" charset="0"/>
                <a:ea typeface="ＭＳ Ｐゴシック" pitchFamily="50" charset="-128"/>
              </a:defRPr>
            </a:lvl1pPr>
            <a:lvl2pPr marL="742950" indent="-285750">
              <a:defRPr kumimoji="1">
                <a:solidFill>
                  <a:schemeClr val="tx1"/>
                </a:solidFill>
                <a:latin typeface="Arial" pitchFamily="34" charset="0"/>
                <a:ea typeface="ＭＳ Ｐゴシック" pitchFamily="50" charset="-128"/>
              </a:defRPr>
            </a:lvl2pPr>
            <a:lvl3pPr marL="1143000" indent="-2286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a:solidFill>
                  <a:schemeClr val="tx1"/>
                </a:solidFill>
                <a:latin typeface="Arial" pitchFamily="34" charset="0"/>
                <a:ea typeface="ＭＳ Ｐゴシック" pitchFamily="50" charset="-128"/>
              </a:defRPr>
            </a:lvl9pPr>
          </a:lstStyle>
          <a:p>
            <a:pPr fontAlgn="base">
              <a:spcBef>
                <a:spcPct val="50000"/>
              </a:spcBef>
              <a:spcAft>
                <a:spcPct val="0"/>
              </a:spcAft>
            </a:pPr>
            <a:r>
              <a:rPr lang="ja-JP" altLang="en-US" sz="2800" dirty="0" smtClean="0">
                <a:solidFill>
                  <a:srgbClr val="000000"/>
                </a:solidFill>
                <a:latin typeface="Times New Roman" pitchFamily="18" charset="0"/>
              </a:rPr>
              <a:t>チェックリストで測る、がん対策推進基本計画の進捗状況</a:t>
            </a:r>
            <a:endParaRPr lang="ja-JP" altLang="en-US" sz="2800" b="1" dirty="0" smtClean="0">
              <a:solidFill>
                <a:srgbClr val="000000"/>
              </a:solidFill>
              <a:latin typeface="Times New Roman" pitchFamily="18" charset="0"/>
            </a:endParaRPr>
          </a:p>
        </p:txBody>
      </p:sp>
      <p:graphicFrame>
        <p:nvGraphicFramePr>
          <p:cNvPr id="76803" name="Group 3"/>
          <p:cNvGraphicFramePr>
            <a:graphicFrameLocks noGrp="1"/>
          </p:cNvGraphicFramePr>
          <p:nvPr>
            <p:extLst/>
          </p:nvPr>
        </p:nvGraphicFramePr>
        <p:xfrm>
          <a:off x="539552" y="1988840"/>
          <a:ext cx="8064897" cy="1762630"/>
        </p:xfrm>
        <a:graphic>
          <a:graphicData uri="http://schemas.openxmlformats.org/drawingml/2006/table">
            <a:tbl>
              <a:tblPr/>
              <a:tblGrid>
                <a:gridCol w="2639421"/>
                <a:gridCol w="2712738"/>
                <a:gridCol w="2712738"/>
              </a:tblGrid>
              <a:tr h="30302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S Reference Sans Serif" pitchFamily="34" charset="0"/>
                          <a:ea typeface="ＭＳ Ｐゴシック" charset="-128"/>
                        </a:rPr>
                        <a:t>ベースライン（</a:t>
                      </a:r>
                      <a:r>
                        <a:rPr kumimoji="1" lang="en-US" altLang="ja-JP" sz="1600" b="0" i="0" u="none" strike="noStrike" cap="none" normalizeH="0" baseline="0" dirty="0" smtClean="0">
                          <a:ln>
                            <a:noFill/>
                          </a:ln>
                          <a:solidFill>
                            <a:schemeClr val="tx1"/>
                          </a:solidFill>
                          <a:effectLst/>
                          <a:latin typeface="MS Reference Sans Serif" pitchFamily="34" charset="0"/>
                          <a:ea typeface="ＭＳ Ｐゴシック" charset="-128"/>
                        </a:rPr>
                        <a:t>H19</a:t>
                      </a:r>
                      <a:r>
                        <a:rPr kumimoji="1" lang="ja-JP" altLang="en-US" sz="1600" b="0" i="0" u="none" strike="noStrike" cap="none" normalizeH="0" baseline="0" dirty="0" smtClean="0">
                          <a:ln>
                            <a:noFill/>
                          </a:ln>
                          <a:solidFill>
                            <a:schemeClr val="tx1"/>
                          </a:solidFill>
                          <a:effectLst/>
                          <a:latin typeface="MS Reference Sans Serif" pitchFamily="34" charset="0"/>
                          <a:ea typeface="ＭＳ Ｐゴシック" charset="-128"/>
                        </a:rPr>
                        <a:t>年度）　*</a:t>
                      </a:r>
                    </a:p>
                  </a:txBody>
                  <a:tcPr marL="90000" marR="90000" marT="46810" marB="4681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lumMod val="65000"/>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S Reference Sans Serif" pitchFamily="34" charset="0"/>
                          <a:ea typeface="ＭＳ Ｐゴシック" charset="-128"/>
                        </a:rPr>
                        <a:t>進捗状況（</a:t>
                      </a:r>
                      <a:r>
                        <a:rPr kumimoji="1" lang="en-US" altLang="ja-JP" sz="1600" b="0" i="0" u="none" strike="noStrike" cap="none" normalizeH="0" baseline="0" dirty="0" smtClean="0">
                          <a:ln>
                            <a:noFill/>
                          </a:ln>
                          <a:solidFill>
                            <a:schemeClr val="tx1"/>
                          </a:solidFill>
                          <a:effectLst/>
                          <a:latin typeface="MS Reference Sans Serif" pitchFamily="34" charset="0"/>
                          <a:ea typeface="ＭＳ Ｐゴシック" charset="-128"/>
                        </a:rPr>
                        <a:t>H21</a:t>
                      </a:r>
                      <a:r>
                        <a:rPr kumimoji="1" lang="ja-JP" altLang="en-US" sz="1600" b="0" i="0" u="none" strike="noStrike" cap="none" normalizeH="0" baseline="0" dirty="0" smtClean="0">
                          <a:ln>
                            <a:noFill/>
                          </a:ln>
                          <a:solidFill>
                            <a:schemeClr val="tx1"/>
                          </a:solidFill>
                          <a:effectLst/>
                          <a:latin typeface="MS Reference Sans Serif" pitchFamily="34" charset="0"/>
                          <a:ea typeface="ＭＳ Ｐゴシック" charset="-128"/>
                        </a:rPr>
                        <a:t>年度）　*</a:t>
                      </a:r>
                    </a:p>
                  </a:txBody>
                  <a:tcPr marL="90000" marR="90000" marT="46810" marB="4681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lumMod val="65000"/>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S Reference Sans Serif" pitchFamily="34" charset="0"/>
                          <a:ea typeface="ＭＳ Ｐゴシック" charset="-128"/>
                        </a:rPr>
                        <a:t>最新状況（</a:t>
                      </a:r>
                      <a:r>
                        <a:rPr kumimoji="1" lang="en-US" altLang="ja-JP" sz="1600" b="0" i="0" u="none" strike="noStrike" cap="none" normalizeH="0" baseline="0" dirty="0" smtClean="0">
                          <a:ln>
                            <a:noFill/>
                          </a:ln>
                          <a:solidFill>
                            <a:schemeClr val="tx1"/>
                          </a:solidFill>
                          <a:effectLst/>
                          <a:latin typeface="MS Reference Sans Serif" pitchFamily="34" charset="0"/>
                          <a:ea typeface="ＭＳ Ｐゴシック" charset="-128"/>
                        </a:rPr>
                        <a:t>H24</a:t>
                      </a:r>
                      <a:r>
                        <a:rPr kumimoji="1" lang="ja-JP" altLang="en-US" sz="1600" b="0" i="0" u="none" strike="noStrike" cap="none" normalizeH="0" baseline="0" dirty="0" smtClean="0">
                          <a:ln>
                            <a:noFill/>
                          </a:ln>
                          <a:solidFill>
                            <a:schemeClr val="tx1"/>
                          </a:solidFill>
                          <a:effectLst/>
                          <a:latin typeface="MS Reference Sans Serif" pitchFamily="34" charset="0"/>
                          <a:ea typeface="ＭＳ Ｐゴシック" charset="-128"/>
                        </a:rPr>
                        <a:t>年度）　**</a:t>
                      </a:r>
                    </a:p>
                  </a:txBody>
                  <a:tcPr marL="90000" marR="90000" marT="46810" marB="4681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lumMod val="65000"/>
                        <a:alpha val="50000"/>
                      </a:schemeClr>
                    </a:solidFill>
                  </a:tcPr>
                </a:tc>
              </a:tr>
              <a:tr h="142517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胃がん：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57.9</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子宮がん：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54.8</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肺がん：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50.8</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乳がん：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55.7</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大腸がん：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53.6</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txBody>
                  <a:tcPr marL="90000" marR="90000" marT="46810" marB="4681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胃がん：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56.5</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子宮がん：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56.5</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肺がん：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53.9</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乳がん：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54.4</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大腸がん：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53.5</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txBody>
                  <a:tcPr marL="90000" marR="90000" marT="46810" marB="4681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胃がん：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67.1</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子宮がん：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66.4</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肺がん：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66.3</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乳がん：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67.7</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大腸がん：</a:t>
                      </a:r>
                      <a:r>
                        <a:rPr kumimoji="1" lang="en-US" altLang="ja-JP" sz="1400" b="0" i="0" u="none" strike="noStrike" cap="none" normalizeH="0" baseline="0" dirty="0" smtClean="0">
                          <a:ln>
                            <a:noFill/>
                          </a:ln>
                          <a:solidFill>
                            <a:schemeClr val="tx1"/>
                          </a:solidFill>
                          <a:effectLst/>
                          <a:latin typeface="MS Reference Sans Serif" pitchFamily="34" charset="0"/>
                          <a:ea typeface="ＭＳ Ｐゴシック" charset="-128"/>
                        </a:rPr>
                        <a:t>63.9</a:t>
                      </a:r>
                      <a:r>
                        <a:rPr kumimoji="1" lang="ja-JP" altLang="en-US" sz="1400" b="0" i="0" u="none" strike="noStrike" cap="none" normalizeH="0" baseline="0" dirty="0" smtClean="0">
                          <a:ln>
                            <a:noFill/>
                          </a:ln>
                          <a:solidFill>
                            <a:schemeClr val="tx1"/>
                          </a:solidFill>
                          <a:effectLst/>
                          <a:latin typeface="MS Reference Sans Serif" pitchFamily="34" charset="0"/>
                          <a:ea typeface="ＭＳ Ｐゴシック" charset="-128"/>
                        </a:rPr>
                        <a:t>％</a:t>
                      </a:r>
                    </a:p>
                  </a:txBody>
                  <a:tcPr marL="90000" marR="90000" marT="46810" marB="4681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93556" name="Text Box 20"/>
          <p:cNvSpPr txBox="1">
            <a:spLocks noChangeArrowheads="1"/>
          </p:cNvSpPr>
          <p:nvPr/>
        </p:nvSpPr>
        <p:spPr bwMode="auto">
          <a:xfrm>
            <a:off x="5076056" y="5589240"/>
            <a:ext cx="3959261" cy="1038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itchFamily="34" charset="0"/>
                <a:ea typeface="ＭＳ Ｐゴシック" pitchFamily="50" charset="-128"/>
              </a:defRPr>
            </a:lvl1pPr>
            <a:lvl2pPr marL="742950" indent="-285750">
              <a:defRPr kumimoji="1">
                <a:solidFill>
                  <a:schemeClr val="tx1"/>
                </a:solidFill>
                <a:latin typeface="Arial" pitchFamily="34" charset="0"/>
                <a:ea typeface="ＭＳ Ｐゴシック" pitchFamily="50" charset="-128"/>
              </a:defRPr>
            </a:lvl2pPr>
            <a:lvl3pPr marL="1143000" indent="-2286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a:solidFill>
                  <a:schemeClr val="tx1"/>
                </a:solidFill>
                <a:latin typeface="Arial" pitchFamily="34" charset="0"/>
                <a:ea typeface="ＭＳ Ｐゴシック" pitchFamily="50" charset="-128"/>
              </a:defRPr>
            </a:lvl9pPr>
          </a:lstStyle>
          <a:p>
            <a:pPr fontAlgn="base">
              <a:spcBef>
                <a:spcPct val="50000"/>
              </a:spcBef>
              <a:spcAft>
                <a:spcPct val="0"/>
              </a:spcAft>
            </a:pPr>
            <a:r>
              <a:rPr lang="ja-JP" altLang="en-US" sz="1200" dirty="0" smtClean="0">
                <a:solidFill>
                  <a:srgbClr val="000000"/>
                </a:solidFill>
                <a:latin typeface="Times New Roman" pitchFamily="18" charset="0"/>
              </a:rPr>
              <a:t>*</a:t>
            </a:r>
            <a:r>
              <a:rPr lang="ja-JP" altLang="en-US" sz="1100" dirty="0" smtClean="0">
                <a:solidFill>
                  <a:srgbClr val="000000"/>
                </a:solidFill>
                <a:latin typeface="Times New Roman" pitchFamily="18" charset="0"/>
              </a:rPr>
              <a:t>厚労省公表資料：</a:t>
            </a:r>
            <a:r>
              <a:rPr lang="en-US" altLang="ja-JP" sz="1100" dirty="0">
                <a:solidFill>
                  <a:srgbClr val="000000"/>
                </a:solidFill>
                <a:latin typeface="Times New Roman" pitchFamily="18" charset="0"/>
              </a:rPr>
              <a:t/>
            </a:r>
            <a:br>
              <a:rPr lang="en-US" altLang="ja-JP" sz="1100" dirty="0">
                <a:solidFill>
                  <a:srgbClr val="000000"/>
                </a:solidFill>
                <a:latin typeface="Times New Roman" pitchFamily="18" charset="0"/>
              </a:rPr>
            </a:br>
            <a:r>
              <a:rPr lang="ja-JP" altLang="en-US" sz="1100" dirty="0" smtClean="0">
                <a:solidFill>
                  <a:srgbClr val="000000"/>
                </a:solidFill>
                <a:latin typeface="Times New Roman" pitchFamily="18" charset="0"/>
              </a:rPr>
              <a:t>　がん対策推進基本計画中間報告書</a:t>
            </a:r>
            <a:r>
              <a:rPr lang="en-US" altLang="ja-JP" sz="1100" dirty="0" smtClean="0">
                <a:solidFill>
                  <a:srgbClr val="000000"/>
                </a:solidFill>
                <a:latin typeface="Times New Roman" pitchFamily="18" charset="0"/>
              </a:rPr>
              <a:t>H22</a:t>
            </a:r>
            <a:r>
              <a:rPr lang="ja-JP" altLang="en-US" sz="1100" dirty="0" smtClean="0">
                <a:solidFill>
                  <a:srgbClr val="000000"/>
                </a:solidFill>
                <a:latin typeface="Times New Roman" pitchFamily="18" charset="0"/>
              </a:rPr>
              <a:t>年</a:t>
            </a:r>
            <a:r>
              <a:rPr lang="en-US" altLang="ja-JP" sz="1100" dirty="0" smtClean="0">
                <a:solidFill>
                  <a:srgbClr val="000000"/>
                </a:solidFill>
                <a:latin typeface="Times New Roman" pitchFamily="18" charset="0"/>
              </a:rPr>
              <a:t>6</a:t>
            </a:r>
            <a:r>
              <a:rPr lang="ja-JP" altLang="en-US" sz="1100" dirty="0" smtClean="0">
                <a:solidFill>
                  <a:srgbClr val="000000"/>
                </a:solidFill>
                <a:latin typeface="Times New Roman" pitchFamily="18" charset="0"/>
              </a:rPr>
              <a:t>月</a:t>
            </a:r>
            <a:r>
              <a:rPr lang="en-US" altLang="ja-JP" sz="1100" dirty="0" smtClean="0">
                <a:solidFill>
                  <a:srgbClr val="000000"/>
                </a:solidFill>
                <a:latin typeface="Times New Roman" pitchFamily="18" charset="0"/>
              </a:rPr>
              <a:t>15</a:t>
            </a:r>
            <a:r>
              <a:rPr lang="ja-JP" altLang="en-US" sz="1100" dirty="0" smtClean="0">
                <a:solidFill>
                  <a:srgbClr val="000000"/>
                </a:solidFill>
                <a:latin typeface="Times New Roman" pitchFamily="18" charset="0"/>
              </a:rPr>
              <a:t>日（一部抜粋）</a:t>
            </a:r>
            <a:endParaRPr lang="en-US" altLang="ja-JP" sz="1100" dirty="0" smtClean="0">
              <a:solidFill>
                <a:srgbClr val="000000"/>
              </a:solidFill>
              <a:latin typeface="Times New Roman" pitchFamily="18" charset="0"/>
            </a:endParaRPr>
          </a:p>
          <a:p>
            <a:pPr fontAlgn="base">
              <a:spcBef>
                <a:spcPct val="50000"/>
              </a:spcBef>
              <a:spcAft>
                <a:spcPct val="0"/>
              </a:spcAft>
            </a:pPr>
            <a:r>
              <a:rPr lang="ja-JP" altLang="en-US" sz="1100" dirty="0">
                <a:solidFill>
                  <a:srgbClr val="000000"/>
                </a:solidFill>
                <a:latin typeface="Times New Roman" pitchFamily="18" charset="0"/>
              </a:rPr>
              <a:t>*</a:t>
            </a:r>
            <a:r>
              <a:rPr lang="ja-JP" altLang="en-US" sz="1100" dirty="0" smtClean="0">
                <a:solidFill>
                  <a:srgbClr val="000000"/>
                </a:solidFill>
                <a:latin typeface="Times New Roman" pitchFamily="18" charset="0"/>
              </a:rPr>
              <a:t>*　厚生労働科学研究費補助金　</a:t>
            </a:r>
            <a:r>
              <a:rPr lang="en-US" altLang="ja-JP" sz="1100" dirty="0" smtClean="0">
                <a:solidFill>
                  <a:srgbClr val="000000"/>
                </a:solidFill>
                <a:latin typeface="Times New Roman" pitchFamily="18" charset="0"/>
              </a:rPr>
              <a:t/>
            </a:r>
            <a:br>
              <a:rPr lang="en-US" altLang="ja-JP" sz="1100" dirty="0" smtClean="0">
                <a:solidFill>
                  <a:srgbClr val="000000"/>
                </a:solidFill>
                <a:latin typeface="Times New Roman" pitchFamily="18" charset="0"/>
              </a:rPr>
            </a:br>
            <a:r>
              <a:rPr lang="ja-JP" altLang="en-US" sz="1100" dirty="0" smtClean="0">
                <a:solidFill>
                  <a:srgbClr val="000000"/>
                </a:solidFill>
                <a:latin typeface="Times New Roman" pitchFamily="18" charset="0"/>
              </a:rPr>
              <a:t>　　「標準的検診法と精度管理に係る新たなシステムなどの開発に関する研究」班しらべ</a:t>
            </a:r>
          </a:p>
        </p:txBody>
      </p:sp>
      <p:sp>
        <p:nvSpPr>
          <p:cNvPr id="10" name="Text Box 2"/>
          <p:cNvSpPr txBox="1">
            <a:spLocks noChangeArrowheads="1"/>
          </p:cNvSpPr>
          <p:nvPr/>
        </p:nvSpPr>
        <p:spPr bwMode="auto">
          <a:xfrm>
            <a:off x="251520" y="1052736"/>
            <a:ext cx="88924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itchFamily="34" charset="0"/>
                <a:ea typeface="ＭＳ Ｐゴシック" pitchFamily="50" charset="-128"/>
              </a:defRPr>
            </a:lvl1pPr>
            <a:lvl2pPr marL="742950" indent="-285750">
              <a:defRPr kumimoji="1">
                <a:solidFill>
                  <a:schemeClr val="tx1"/>
                </a:solidFill>
                <a:latin typeface="Arial" pitchFamily="34" charset="0"/>
                <a:ea typeface="ＭＳ Ｐゴシック" pitchFamily="50" charset="-128"/>
              </a:defRPr>
            </a:lvl2pPr>
            <a:lvl3pPr marL="1143000" indent="-2286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a:solidFill>
                  <a:schemeClr val="tx1"/>
                </a:solidFill>
                <a:latin typeface="Arial" pitchFamily="34" charset="0"/>
                <a:ea typeface="ＭＳ Ｐゴシック" pitchFamily="50" charset="-128"/>
              </a:defRPr>
            </a:lvl9pPr>
          </a:lstStyle>
          <a:p>
            <a:pPr marL="457200" indent="-457200" fontAlgn="base">
              <a:spcBef>
                <a:spcPct val="50000"/>
              </a:spcBef>
              <a:spcAft>
                <a:spcPct val="0"/>
              </a:spcAft>
              <a:buFont typeface="Wingdings" pitchFamily="2" charset="2"/>
              <a:buChar char="u"/>
            </a:pPr>
            <a:r>
              <a:rPr lang="ja-JP" altLang="en-US" dirty="0" smtClean="0">
                <a:solidFill>
                  <a:srgbClr val="000000"/>
                </a:solidFill>
                <a:latin typeface="Times New Roman" pitchFamily="18" charset="0"/>
              </a:rPr>
              <a:t>個別目標</a:t>
            </a:r>
            <a:r>
              <a:rPr lang="ja-JP" altLang="en-US" dirty="0" smtClean="0">
                <a:solidFill>
                  <a:srgbClr val="000066">
                    <a:lumMod val="60000"/>
                    <a:lumOff val="40000"/>
                  </a:srgbClr>
                </a:solidFill>
                <a:latin typeface="Times New Roman" pitchFamily="18" charset="0"/>
              </a:rPr>
              <a:t>「全ての市町村で精度管理・事業評価が実施されること」　</a:t>
            </a:r>
            <a:r>
              <a:rPr lang="ja-JP" altLang="en-US" dirty="0" smtClean="0">
                <a:solidFill>
                  <a:srgbClr val="000000"/>
                </a:solidFill>
                <a:latin typeface="Times New Roman" pitchFamily="18" charset="0"/>
              </a:rPr>
              <a:t>について</a:t>
            </a:r>
            <a:endParaRPr lang="ja-JP" altLang="en-US" b="1" dirty="0" smtClean="0">
              <a:solidFill>
                <a:srgbClr val="000000"/>
              </a:solidFill>
              <a:latin typeface="Times New Roman" pitchFamily="18" charset="0"/>
            </a:endParaRPr>
          </a:p>
        </p:txBody>
      </p:sp>
      <p:sp>
        <p:nvSpPr>
          <p:cNvPr id="11" name="Text Box 2"/>
          <p:cNvSpPr txBox="1">
            <a:spLocks noChangeArrowheads="1"/>
          </p:cNvSpPr>
          <p:nvPr/>
        </p:nvSpPr>
        <p:spPr bwMode="auto">
          <a:xfrm>
            <a:off x="395536" y="1422675"/>
            <a:ext cx="88924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itchFamily="34" charset="0"/>
                <a:ea typeface="ＭＳ Ｐゴシック" pitchFamily="50" charset="-128"/>
              </a:defRPr>
            </a:lvl1pPr>
            <a:lvl2pPr marL="742950" indent="-285750">
              <a:defRPr kumimoji="1">
                <a:solidFill>
                  <a:schemeClr val="tx1"/>
                </a:solidFill>
                <a:latin typeface="Arial" pitchFamily="34" charset="0"/>
                <a:ea typeface="ＭＳ Ｐゴシック" pitchFamily="50" charset="-128"/>
              </a:defRPr>
            </a:lvl2pPr>
            <a:lvl3pPr marL="1143000" indent="-2286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a:solidFill>
                  <a:schemeClr val="tx1"/>
                </a:solidFill>
                <a:latin typeface="Arial" pitchFamily="34" charset="0"/>
                <a:ea typeface="ＭＳ Ｐゴシック" pitchFamily="50" charset="-128"/>
              </a:defRPr>
            </a:lvl9pPr>
          </a:lstStyle>
          <a:p>
            <a:pPr fontAlgn="base">
              <a:spcBef>
                <a:spcPct val="50000"/>
              </a:spcBef>
              <a:spcAft>
                <a:spcPct val="0"/>
              </a:spcAft>
            </a:pPr>
            <a:r>
              <a:rPr lang="ja-JP" altLang="en-US" dirty="0" smtClean="0">
                <a:solidFill>
                  <a:srgbClr val="000000"/>
                </a:solidFill>
                <a:latin typeface="Times New Roman" pitchFamily="18" charset="0"/>
              </a:rPr>
              <a:t>　参考指標⇒　</a:t>
            </a:r>
            <a:r>
              <a:rPr lang="ja-JP" altLang="en-US" i="1" dirty="0" smtClean="0">
                <a:solidFill>
                  <a:srgbClr val="000066">
                    <a:lumMod val="60000"/>
                    <a:lumOff val="40000"/>
                  </a:srgbClr>
                </a:solidFill>
                <a:latin typeface="ＭＳ Ｐゴシック"/>
                <a:ea typeface="ＭＳ Ｐゴシック"/>
              </a:rPr>
              <a:t>事業評価のためのチェックリストの大項目を</a:t>
            </a:r>
            <a:r>
              <a:rPr lang="en-US" altLang="ja-JP" i="1" dirty="0" smtClean="0">
                <a:solidFill>
                  <a:srgbClr val="000066">
                    <a:lumMod val="60000"/>
                    <a:lumOff val="40000"/>
                  </a:srgbClr>
                </a:solidFill>
                <a:latin typeface="ＭＳ Ｐゴシック"/>
                <a:ea typeface="ＭＳ Ｐゴシック"/>
              </a:rPr>
              <a:t>8</a:t>
            </a:r>
            <a:r>
              <a:rPr lang="ja-JP" altLang="en-US" i="1" dirty="0" smtClean="0">
                <a:solidFill>
                  <a:srgbClr val="000066">
                    <a:lumMod val="60000"/>
                    <a:lumOff val="40000"/>
                  </a:srgbClr>
                </a:solidFill>
                <a:latin typeface="ＭＳ Ｐゴシック"/>
                <a:ea typeface="ＭＳ Ｐゴシック"/>
              </a:rPr>
              <a:t>割以上実施している自治体数</a:t>
            </a:r>
            <a:endParaRPr lang="ja-JP" altLang="en-US" b="1" i="1" dirty="0" smtClean="0">
              <a:solidFill>
                <a:srgbClr val="000066">
                  <a:lumMod val="60000"/>
                  <a:lumOff val="40000"/>
                </a:srgbClr>
              </a:solidFill>
              <a:latin typeface="ＭＳ Ｐゴシック"/>
              <a:ea typeface="ＭＳ Ｐゴシック"/>
            </a:endParaRPr>
          </a:p>
        </p:txBody>
      </p:sp>
      <p:grpSp>
        <p:nvGrpSpPr>
          <p:cNvPr id="4" name="グループ化 3"/>
          <p:cNvGrpSpPr/>
          <p:nvPr/>
        </p:nvGrpSpPr>
        <p:grpSpPr>
          <a:xfrm>
            <a:off x="1131941" y="4284712"/>
            <a:ext cx="2647971" cy="224408"/>
            <a:chOff x="966917" y="4365104"/>
            <a:chExt cx="2236931" cy="224408"/>
          </a:xfrm>
        </p:grpSpPr>
        <p:cxnSp>
          <p:nvCxnSpPr>
            <p:cNvPr id="3" name="直線矢印コネクタ 2"/>
            <p:cNvCxnSpPr/>
            <p:nvPr/>
          </p:nvCxnSpPr>
          <p:spPr>
            <a:xfrm flipV="1">
              <a:off x="966917" y="4365104"/>
              <a:ext cx="216024" cy="144016"/>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V="1">
              <a:off x="1475656" y="4445496"/>
              <a:ext cx="216024" cy="144016"/>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flipV="1">
              <a:off x="1979712" y="4437112"/>
              <a:ext cx="216024" cy="144016"/>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flipV="1">
              <a:off x="2483768" y="4437112"/>
              <a:ext cx="216024" cy="144016"/>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flipV="1">
              <a:off x="2987824" y="4411492"/>
              <a:ext cx="216024" cy="144016"/>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grpSp>
      <p:sp>
        <p:nvSpPr>
          <p:cNvPr id="5" name="正方形/長方形 4"/>
          <p:cNvSpPr/>
          <p:nvPr/>
        </p:nvSpPr>
        <p:spPr>
          <a:xfrm>
            <a:off x="539552" y="3810000"/>
            <a:ext cx="4464496" cy="2787352"/>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sp>
        <p:nvSpPr>
          <p:cNvPr id="6" name="スライド番号プレースホルダー 5"/>
          <p:cNvSpPr>
            <a:spLocks noGrp="1"/>
          </p:cNvSpPr>
          <p:nvPr>
            <p:ph type="sldNum" sz="quarter" idx="12"/>
          </p:nvPr>
        </p:nvSpPr>
        <p:spPr/>
        <p:txBody>
          <a:bodyPr/>
          <a:lstStyle/>
          <a:p>
            <a:fld id="{0C6AC55D-3DEE-4B16-8B91-20D261C91F25}" type="slidenum">
              <a:rPr kumimoji="1" lang="ja-JP" altLang="en-US" smtClean="0"/>
              <a:t>6</a:t>
            </a:fld>
            <a:endParaRPr kumimoji="1" lang="ja-JP" altLang="en-US"/>
          </a:p>
        </p:txBody>
      </p:sp>
    </p:spTree>
    <p:extLst>
      <p:ext uri="{BB962C8B-B14F-4D97-AF65-F5344CB8AC3E}">
        <p14:creationId xmlns:p14="http://schemas.microsoft.com/office/powerpoint/2010/main" val="732314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5123"/>
                                        </p:tgtEl>
                                        <p:attrNameLst>
                                          <p:attrName>style.visibility</p:attrName>
                                        </p:attrNameLst>
                                      </p:cBhvr>
                                      <p:to>
                                        <p:strVal val="visible"/>
                                      </p:to>
                                    </p:set>
                                    <p:animEffect transition="in" filter="fade">
                                      <p:cBhvr>
                                        <p:cTn id="10" dur="500"/>
                                        <p:tgtEl>
                                          <p:spTgt spid="512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solidFill>
                <a:prstClr val="black"/>
              </a:solidFill>
            </a:endParaRPr>
          </a:p>
        </p:txBody>
      </p:sp>
      <p:sp>
        <p:nvSpPr>
          <p:cNvPr id="16" name="正方形/長方形 15"/>
          <p:cNvSpPr/>
          <p:nvPr/>
        </p:nvSpPr>
        <p:spPr>
          <a:xfrm>
            <a:off x="2915816" y="3212976"/>
            <a:ext cx="5873654" cy="261610"/>
          </a:xfrm>
          <a:prstGeom prst="rect">
            <a:avLst/>
          </a:prstGeom>
        </p:spPr>
        <p:txBody>
          <a:bodyPr wrap="square">
            <a:spAutoFit/>
          </a:bodyPr>
          <a:lstStyle/>
          <a:p>
            <a:pPr algn="r"/>
            <a:r>
              <a:rPr lang="ja-JP" altLang="en-US" sz="1100" dirty="0" smtClean="0">
                <a:solidFill>
                  <a:prstClr val="black"/>
                </a:solidFill>
                <a:latin typeface="ＭＳ Ｐゴシック"/>
              </a:rPr>
              <a:t>厚労省「今後の我が国におけるがん検診事業評価の在り方について」報告書より引用改変</a:t>
            </a:r>
            <a:endParaRPr lang="en-US" altLang="ja-JP" sz="1100" dirty="0" smtClean="0">
              <a:solidFill>
                <a:prstClr val="black"/>
              </a:solidFill>
              <a:latin typeface="ＭＳ Ｐゴシック"/>
            </a:endParaRPr>
          </a:p>
        </p:txBody>
      </p:sp>
      <p:graphicFrame>
        <p:nvGraphicFramePr>
          <p:cNvPr id="15" name="Group 133"/>
          <p:cNvGraphicFramePr>
            <a:graphicFrameLocks noGrp="1"/>
          </p:cNvGraphicFramePr>
          <p:nvPr>
            <p:ph idx="4294967295"/>
            <p:extLst>
              <p:ext uri="{D42A27DB-BD31-4B8C-83A1-F6EECF244321}">
                <p14:modId xmlns:p14="http://schemas.microsoft.com/office/powerpoint/2010/main" val="3237029001"/>
              </p:ext>
            </p:extLst>
          </p:nvPr>
        </p:nvGraphicFramePr>
        <p:xfrm>
          <a:off x="271328" y="692696"/>
          <a:ext cx="8518142" cy="2496571"/>
        </p:xfrm>
        <a:graphic>
          <a:graphicData uri="http://schemas.openxmlformats.org/drawingml/2006/table">
            <a:tbl>
              <a:tblPr/>
              <a:tblGrid>
                <a:gridCol w="1866225"/>
                <a:gridCol w="1149714"/>
                <a:gridCol w="1242645"/>
                <a:gridCol w="1115344"/>
                <a:gridCol w="1173275"/>
                <a:gridCol w="1005710"/>
                <a:gridCol w="965229"/>
              </a:tblGrid>
              <a:tr h="260655">
                <a:tc rowSpan="2">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smtClean="0">
                        <a:ln>
                          <a:noFill/>
                        </a:ln>
                        <a:solidFill>
                          <a:schemeClr val="tx1"/>
                        </a:solidFill>
                        <a:effectLst/>
                        <a:latin typeface="HGS明朝B" pitchFamily="18" charset="-128"/>
                        <a:ea typeface="HGS明朝B" pitchFamily="18" charset="-128"/>
                      </a:endParaRP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EAEAEA"/>
                    </a:solidFill>
                  </a:tcPr>
                </a:tc>
                <a:tc gridSpan="5">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1" i="0" u="none" strike="noStrike" cap="none" normalizeH="0" baseline="0" dirty="0" smtClean="0">
                          <a:ln>
                            <a:noFill/>
                          </a:ln>
                          <a:solidFill>
                            <a:schemeClr val="tx1"/>
                          </a:solidFill>
                          <a:effectLst>
                            <a:outerShdw blurRad="38100" dist="38100" dir="2700000" algn="tl">
                              <a:srgbClr val="FFFFFF"/>
                            </a:outerShdw>
                          </a:effectLst>
                          <a:latin typeface="HGS明朝B" pitchFamily="18" charset="-128"/>
                          <a:ea typeface="HGS明朝B" pitchFamily="18" charset="-128"/>
                        </a:rPr>
                        <a:t>許容値</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1" i="0" u="none" strike="noStrike" cap="none" normalizeH="0" baseline="0" dirty="0" smtClean="0">
                          <a:ln>
                            <a:noFill/>
                          </a:ln>
                          <a:solidFill>
                            <a:schemeClr val="tx1"/>
                          </a:solidFill>
                          <a:effectLst>
                            <a:outerShdw blurRad="38100" dist="38100" dir="2700000" algn="tl">
                              <a:srgbClr val="FFFFFF"/>
                            </a:outerShdw>
                          </a:effectLst>
                          <a:latin typeface="HGS明朝B" pitchFamily="18" charset="-128"/>
                          <a:ea typeface="HGS明朝B" pitchFamily="18" charset="-128"/>
                        </a:rPr>
                        <a:t>目標値</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全がん</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99"/>
                    </a:solidFill>
                  </a:tcPr>
                </a:tc>
              </a:tr>
              <a:tr h="260655">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乳がん</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子宮頸がん</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大腸がん</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胃がん</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肺がん</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CC"/>
                    </a:solidFill>
                  </a:tcPr>
                </a:tc>
                <a:tc vMerge="1">
                  <a:txBody>
                    <a:bodyPr/>
                    <a:lstStyle/>
                    <a:p>
                      <a:endParaRPr kumimoji="1" lang="ja-JP" altLang="en-US"/>
                    </a:p>
                  </a:txBody>
                  <a:tcPr/>
                </a:tc>
              </a:tr>
              <a:tr h="260655">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精検受診率</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EAEAEA"/>
                    </a:solidFill>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80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70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90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5</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r>
              <a:tr h="260655">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未把握率</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EAEAEA"/>
                    </a:solidFill>
                  </a:tcPr>
                </a:tc>
                <a:tc gridSpan="5">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　　　　　　　　</a:t>
                      </a: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10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r>
              <a:tr h="260655">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未受診率</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EAEAEA"/>
                    </a:solidFill>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S明朝B" pitchFamily="18" charset="-128"/>
                          <a:ea typeface="HGS明朝B" pitchFamily="18" charset="-128"/>
                        </a:rPr>
                        <a:t>10</a:t>
                      </a: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20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S明朝B" pitchFamily="18" charset="-128"/>
                          <a:ea typeface="HGS明朝B" pitchFamily="18" charset="-128"/>
                        </a:rPr>
                        <a:t>5</a:t>
                      </a: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r>
              <a:tr h="260655">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未受診率・未把握率</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EAEAEA"/>
                    </a:solidFill>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HGS明朝B" pitchFamily="18" charset="-128"/>
                          <a:ea typeface="HGS明朝B" pitchFamily="18" charset="-128"/>
                        </a:rPr>
                        <a:t>20</a:t>
                      </a: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30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10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r>
              <a:tr h="260655">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要精検率</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EAEAEA"/>
                    </a:solidFill>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11.0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1.4</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7.0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11.0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3.0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％以下</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smtClean="0">
                        <a:ln>
                          <a:noFill/>
                        </a:ln>
                        <a:solidFill>
                          <a:schemeClr val="tx1"/>
                        </a:solidFill>
                        <a:effectLst/>
                        <a:latin typeface="HGS明朝B" pitchFamily="18" charset="-128"/>
                        <a:ea typeface="HGS明朝B" pitchFamily="18" charset="-128"/>
                      </a:endParaRP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w="12700" cap="flat" cmpd="sng" algn="ctr">
                      <a:solidFill>
                        <a:srgbClr val="969696"/>
                      </a:solidFill>
                      <a:prstDash val="solid"/>
                      <a:round/>
                      <a:headEnd type="none" w="med" len="med"/>
                      <a:tailEnd type="none" w="med" len="med"/>
                    </a:lnBlToTr>
                    <a:solidFill>
                      <a:srgbClr val="FFFFFF"/>
                    </a:solidFill>
                  </a:tcPr>
                </a:tc>
              </a:tr>
              <a:tr h="260655">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がん発見率</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EAEAEA"/>
                    </a:solidFill>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0.23</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0.05</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0.13</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0.11</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0.03</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smtClean="0">
                        <a:ln>
                          <a:noFill/>
                        </a:ln>
                        <a:solidFill>
                          <a:schemeClr val="tx1"/>
                        </a:solidFill>
                        <a:effectLst/>
                        <a:latin typeface="HGS明朝B" pitchFamily="18" charset="-128"/>
                        <a:ea typeface="HGS明朝B" pitchFamily="18" charset="-128"/>
                      </a:endParaRP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w="12700" cap="flat" cmpd="sng" algn="ctr">
                      <a:solidFill>
                        <a:srgbClr val="969696"/>
                      </a:solidFill>
                      <a:prstDash val="solid"/>
                      <a:round/>
                      <a:headEnd type="none" w="med" len="med"/>
                      <a:tailEnd type="none" w="med" len="med"/>
                    </a:lnBlToTr>
                    <a:solidFill>
                      <a:srgbClr val="FFFFFF"/>
                    </a:solidFill>
                  </a:tcPr>
                </a:tc>
              </a:tr>
              <a:tr h="284731">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HGS明朝B" pitchFamily="18" charset="-128"/>
                          <a:ea typeface="HGS明朝B" pitchFamily="18" charset="-128"/>
                        </a:rPr>
                        <a:t>陽性反応的中度</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EAEAEA"/>
                    </a:solidFill>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2.4</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4.4</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1.9</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1.0</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HGS明朝B" pitchFamily="18" charset="-128"/>
                          <a:ea typeface="HGS明朝B" pitchFamily="18" charset="-128"/>
                        </a:rPr>
                        <a:t>1.3</a:t>
                      </a:r>
                      <a:r>
                        <a:rPr kumimoji="1" lang="ja-JP" altLang="en-US" sz="1200" b="0" i="0" u="none" strike="noStrike" cap="none" normalizeH="0" baseline="0" dirty="0" smtClean="0">
                          <a:ln>
                            <a:noFill/>
                          </a:ln>
                          <a:solidFill>
                            <a:schemeClr val="tx1"/>
                          </a:solidFill>
                          <a:effectLst/>
                          <a:latin typeface="HGS明朝B" pitchFamily="18" charset="-128"/>
                          <a:ea typeface="HGS明朝B" pitchFamily="18" charset="-128"/>
                        </a:rPr>
                        <a:t>％以上</a:t>
                      </a: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Times New Roman"/>
                          <a:ea typeface="ＭＳ Ｐゴシック"/>
                        </a:defRPr>
                      </a:lvl1pPr>
                      <a:lvl2pPr marL="457200" algn="l" defTabSz="914400" rtl="0" eaLnBrk="1" latinLnBrk="0" hangingPunct="1">
                        <a:defRPr kumimoji="1" sz="1800" kern="1200">
                          <a:solidFill>
                            <a:schemeClr val="tx1"/>
                          </a:solidFill>
                          <a:latin typeface="Times New Roman"/>
                          <a:ea typeface="ＭＳ Ｐゴシック"/>
                        </a:defRPr>
                      </a:lvl2pPr>
                      <a:lvl3pPr marL="914400" algn="l" defTabSz="914400" rtl="0" eaLnBrk="1" latinLnBrk="0" hangingPunct="1">
                        <a:defRPr kumimoji="1" sz="1800" kern="1200">
                          <a:solidFill>
                            <a:schemeClr val="tx1"/>
                          </a:solidFill>
                          <a:latin typeface="Times New Roman"/>
                          <a:ea typeface="ＭＳ Ｐゴシック"/>
                        </a:defRPr>
                      </a:lvl3pPr>
                      <a:lvl4pPr marL="1371600" algn="l" defTabSz="914400" rtl="0" eaLnBrk="1" latinLnBrk="0" hangingPunct="1">
                        <a:defRPr kumimoji="1" sz="1800" kern="1200">
                          <a:solidFill>
                            <a:schemeClr val="tx1"/>
                          </a:solidFill>
                          <a:latin typeface="Times New Roman"/>
                          <a:ea typeface="ＭＳ Ｐゴシック"/>
                        </a:defRPr>
                      </a:lvl4pPr>
                      <a:lvl5pPr marL="1828800" algn="l" defTabSz="914400" rtl="0" eaLnBrk="1" latinLnBrk="0" hangingPunct="1">
                        <a:defRPr kumimoji="1" sz="1800" kern="1200">
                          <a:solidFill>
                            <a:schemeClr val="tx1"/>
                          </a:solidFill>
                          <a:latin typeface="Times New Roman"/>
                          <a:ea typeface="ＭＳ Ｐゴシック"/>
                        </a:defRPr>
                      </a:lvl5pPr>
                      <a:lvl6pPr marL="2286000" algn="l" defTabSz="914400" rtl="0" eaLnBrk="1" latinLnBrk="0" hangingPunct="1">
                        <a:defRPr kumimoji="1" sz="1800" kern="1200">
                          <a:solidFill>
                            <a:schemeClr val="tx1"/>
                          </a:solidFill>
                          <a:latin typeface="Times New Roman"/>
                          <a:ea typeface="ＭＳ Ｐゴシック"/>
                        </a:defRPr>
                      </a:lvl6pPr>
                      <a:lvl7pPr marL="2743200" algn="l" defTabSz="914400" rtl="0" eaLnBrk="1" latinLnBrk="0" hangingPunct="1">
                        <a:defRPr kumimoji="1" sz="1800" kern="1200">
                          <a:solidFill>
                            <a:schemeClr val="tx1"/>
                          </a:solidFill>
                          <a:latin typeface="Times New Roman"/>
                          <a:ea typeface="ＭＳ Ｐゴシック"/>
                        </a:defRPr>
                      </a:lvl7pPr>
                      <a:lvl8pPr marL="3200400" algn="l" defTabSz="914400" rtl="0" eaLnBrk="1" latinLnBrk="0" hangingPunct="1">
                        <a:defRPr kumimoji="1" sz="1800" kern="1200">
                          <a:solidFill>
                            <a:schemeClr val="tx1"/>
                          </a:solidFill>
                          <a:latin typeface="Times New Roman"/>
                          <a:ea typeface="ＭＳ Ｐゴシック"/>
                        </a:defRPr>
                      </a:lvl8pPr>
                      <a:lvl9pPr marL="3657600" algn="l" defTabSz="914400" rtl="0" eaLnBrk="1" latinLnBrk="0" hangingPunct="1">
                        <a:defRPr kumimoji="1" sz="1800" kern="1200">
                          <a:solidFill>
                            <a:schemeClr val="tx1"/>
                          </a:solidFill>
                          <a:latin typeface="Times New Roman"/>
                          <a:ea typeface="ＭＳ Ｐゴシック"/>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smtClean="0">
                        <a:ln>
                          <a:noFill/>
                        </a:ln>
                        <a:solidFill>
                          <a:schemeClr val="tx1"/>
                        </a:solidFill>
                        <a:effectLst/>
                        <a:latin typeface="HGS明朝B" pitchFamily="18" charset="-128"/>
                        <a:ea typeface="HGS明朝B" pitchFamily="18" charset="-128"/>
                      </a:endParaRPr>
                    </a:p>
                  </a:txBody>
                  <a:tcPr marL="90000" marR="90000" marT="46800" marB="46800" anchor="ct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w="12700" cap="flat" cmpd="sng" algn="ctr">
                      <a:solidFill>
                        <a:srgbClr val="969696"/>
                      </a:solidFill>
                      <a:prstDash val="solid"/>
                      <a:round/>
                      <a:headEnd type="none" w="med" len="med"/>
                      <a:tailEnd type="none" w="med" len="med"/>
                    </a:lnBlToTr>
                    <a:solidFill>
                      <a:srgbClr val="FFFFFF"/>
                    </a:solidFill>
                  </a:tcPr>
                </a:tc>
              </a:tr>
            </a:tbl>
          </a:graphicData>
        </a:graphic>
      </p:graphicFrame>
      <p:sp>
        <p:nvSpPr>
          <p:cNvPr id="7" name="Text Box 13"/>
          <p:cNvSpPr txBox="1">
            <a:spLocks noChangeArrowheads="1"/>
          </p:cNvSpPr>
          <p:nvPr/>
        </p:nvSpPr>
        <p:spPr bwMode="auto">
          <a:xfrm>
            <a:off x="611560" y="152970"/>
            <a:ext cx="7631112" cy="435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276" tIns="32638" rIns="65276" bIns="32638">
            <a:spAutoFit/>
          </a:bodyPr>
          <a:lstStyle>
            <a:lvl1pPr defTabSz="2941638">
              <a:defRPr kumimoji="1">
                <a:solidFill>
                  <a:schemeClr val="tx1"/>
                </a:solidFill>
                <a:latin typeface="Arial" pitchFamily="34" charset="0"/>
                <a:ea typeface="ＭＳ Ｐゴシック" pitchFamily="50" charset="-128"/>
              </a:defRPr>
            </a:lvl1pPr>
            <a:lvl2pPr marL="742950" indent="-284163" defTabSz="2941638">
              <a:defRPr kumimoji="1">
                <a:solidFill>
                  <a:schemeClr val="tx1"/>
                </a:solidFill>
                <a:latin typeface="Arial" pitchFamily="34" charset="0"/>
                <a:ea typeface="ＭＳ Ｐゴシック" pitchFamily="50" charset="-128"/>
              </a:defRPr>
            </a:lvl2pPr>
            <a:lvl3pPr marL="1143000" indent="-228600" defTabSz="2941638">
              <a:defRPr kumimoji="1">
                <a:solidFill>
                  <a:schemeClr val="tx1"/>
                </a:solidFill>
                <a:latin typeface="Arial" pitchFamily="34" charset="0"/>
                <a:ea typeface="ＭＳ Ｐゴシック" pitchFamily="50" charset="-128"/>
              </a:defRPr>
            </a:lvl3pPr>
            <a:lvl4pPr marL="1601788" indent="-228600" defTabSz="2941638">
              <a:defRPr kumimoji="1">
                <a:solidFill>
                  <a:schemeClr val="tx1"/>
                </a:solidFill>
                <a:latin typeface="Arial" pitchFamily="34" charset="0"/>
                <a:ea typeface="ＭＳ Ｐゴシック" pitchFamily="50" charset="-128"/>
              </a:defRPr>
            </a:lvl4pPr>
            <a:lvl5pPr marL="2057400" indent="-230188" defTabSz="2941638">
              <a:defRPr kumimoji="1">
                <a:solidFill>
                  <a:schemeClr val="tx1"/>
                </a:solidFill>
                <a:latin typeface="Arial" pitchFamily="34" charset="0"/>
                <a:ea typeface="ＭＳ Ｐゴシック" pitchFamily="50" charset="-128"/>
              </a:defRPr>
            </a:lvl5pPr>
            <a:lvl6pPr marL="2514600" indent="-230188" defTabSz="2941638" fontAlgn="base">
              <a:spcBef>
                <a:spcPct val="0"/>
              </a:spcBef>
              <a:spcAft>
                <a:spcPct val="0"/>
              </a:spcAft>
              <a:defRPr kumimoji="1">
                <a:solidFill>
                  <a:schemeClr val="tx1"/>
                </a:solidFill>
                <a:latin typeface="Arial" pitchFamily="34" charset="0"/>
                <a:ea typeface="ＭＳ Ｐゴシック" pitchFamily="50" charset="-128"/>
              </a:defRPr>
            </a:lvl6pPr>
            <a:lvl7pPr marL="2971800" indent="-230188" defTabSz="2941638" fontAlgn="base">
              <a:spcBef>
                <a:spcPct val="0"/>
              </a:spcBef>
              <a:spcAft>
                <a:spcPct val="0"/>
              </a:spcAft>
              <a:defRPr kumimoji="1">
                <a:solidFill>
                  <a:schemeClr val="tx1"/>
                </a:solidFill>
                <a:latin typeface="Arial" pitchFamily="34" charset="0"/>
                <a:ea typeface="ＭＳ Ｐゴシック" pitchFamily="50" charset="-128"/>
              </a:defRPr>
            </a:lvl7pPr>
            <a:lvl8pPr marL="3429000" indent="-230188" defTabSz="2941638" fontAlgn="base">
              <a:spcBef>
                <a:spcPct val="0"/>
              </a:spcBef>
              <a:spcAft>
                <a:spcPct val="0"/>
              </a:spcAft>
              <a:defRPr kumimoji="1">
                <a:solidFill>
                  <a:schemeClr val="tx1"/>
                </a:solidFill>
                <a:latin typeface="Arial" pitchFamily="34" charset="0"/>
                <a:ea typeface="ＭＳ Ｐゴシック" pitchFamily="50" charset="-128"/>
              </a:defRPr>
            </a:lvl8pPr>
            <a:lvl9pPr marL="3886200" indent="-230188" defTabSz="2941638" fontAlgn="base">
              <a:spcBef>
                <a:spcPct val="0"/>
              </a:spcBef>
              <a:spcAft>
                <a:spcPct val="0"/>
              </a:spcAft>
              <a:defRPr kumimoji="1">
                <a:solidFill>
                  <a:schemeClr val="tx1"/>
                </a:solidFill>
                <a:latin typeface="Arial" pitchFamily="34" charset="0"/>
                <a:ea typeface="ＭＳ Ｐゴシック" pitchFamily="50" charset="-128"/>
              </a:defRPr>
            </a:lvl9pPr>
          </a:lstStyle>
          <a:p>
            <a:pPr algn="ctr" fontAlgn="base">
              <a:spcBef>
                <a:spcPts val="1200"/>
              </a:spcBef>
              <a:spcAft>
                <a:spcPct val="0"/>
              </a:spcAft>
            </a:pPr>
            <a:r>
              <a:rPr lang="ja-JP" altLang="en-US" sz="2400" b="1" dirty="0">
                <a:solidFill>
                  <a:srgbClr val="000000"/>
                </a:solidFill>
              </a:rPr>
              <a:t>プロセス</a:t>
            </a:r>
            <a:r>
              <a:rPr lang="ja-JP" altLang="en-US" sz="2400" b="1" dirty="0" smtClean="0">
                <a:solidFill>
                  <a:srgbClr val="000000"/>
                </a:solidFill>
              </a:rPr>
              <a:t>指標値の</a:t>
            </a:r>
            <a:r>
              <a:rPr lang="ja-JP" altLang="en-US" sz="2400" b="1" dirty="0">
                <a:solidFill>
                  <a:srgbClr val="000000"/>
                </a:solidFill>
              </a:rPr>
              <a:t>基準値</a:t>
            </a:r>
            <a:r>
              <a:rPr lang="ja-JP" altLang="en-US" sz="2400" b="1" dirty="0" smtClean="0">
                <a:solidFill>
                  <a:srgbClr val="000000"/>
                </a:solidFill>
              </a:rPr>
              <a:t>及び　過去</a:t>
            </a:r>
            <a:r>
              <a:rPr lang="en-US" altLang="ja-JP" sz="2400" b="1" dirty="0" smtClean="0">
                <a:solidFill>
                  <a:srgbClr val="000000"/>
                </a:solidFill>
              </a:rPr>
              <a:t>3</a:t>
            </a:r>
            <a:r>
              <a:rPr lang="ja-JP" altLang="en-US" sz="2400" b="1" dirty="0" smtClean="0">
                <a:solidFill>
                  <a:srgbClr val="000000"/>
                </a:solidFill>
              </a:rPr>
              <a:t>年間の年次推移</a:t>
            </a:r>
            <a:r>
              <a:rPr lang="ja-JP" altLang="en-US" b="1" dirty="0" smtClean="0">
                <a:solidFill>
                  <a:srgbClr val="000000"/>
                </a:solidFill>
              </a:rPr>
              <a:t>　</a:t>
            </a:r>
            <a:endParaRPr lang="ja-JP" altLang="en-US" b="1" dirty="0" smtClean="0">
              <a:solidFill>
                <a:srgbClr val="000000"/>
              </a:solidFill>
              <a:latin typeface="ＭＳ Ｐゴシック" pitchFamily="50" charset="-128"/>
            </a:endParaRPr>
          </a:p>
        </p:txBody>
      </p:sp>
      <p:pic>
        <p:nvPicPr>
          <p:cNvPr id="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820989"/>
            <a:ext cx="5904655" cy="2864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 Box 13"/>
          <p:cNvSpPr txBox="1">
            <a:spLocks noChangeArrowheads="1"/>
          </p:cNvSpPr>
          <p:nvPr/>
        </p:nvSpPr>
        <p:spPr bwMode="auto">
          <a:xfrm>
            <a:off x="6227115" y="4525019"/>
            <a:ext cx="2376264" cy="2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276" tIns="32638" rIns="65276" bIns="32638">
            <a:spAutoFit/>
          </a:bodyPr>
          <a:lstStyle>
            <a:lvl1pPr defTabSz="2941638">
              <a:defRPr kumimoji="1">
                <a:solidFill>
                  <a:schemeClr val="tx1"/>
                </a:solidFill>
                <a:latin typeface="Arial" pitchFamily="34" charset="0"/>
                <a:ea typeface="ＭＳ Ｐゴシック" pitchFamily="50" charset="-128"/>
              </a:defRPr>
            </a:lvl1pPr>
            <a:lvl2pPr marL="742950" indent="-284163" defTabSz="2941638">
              <a:defRPr kumimoji="1">
                <a:solidFill>
                  <a:schemeClr val="tx1"/>
                </a:solidFill>
                <a:latin typeface="Arial" pitchFamily="34" charset="0"/>
                <a:ea typeface="ＭＳ Ｐゴシック" pitchFamily="50" charset="-128"/>
              </a:defRPr>
            </a:lvl2pPr>
            <a:lvl3pPr marL="1143000" indent="-228600" defTabSz="2941638">
              <a:defRPr kumimoji="1">
                <a:solidFill>
                  <a:schemeClr val="tx1"/>
                </a:solidFill>
                <a:latin typeface="Arial" pitchFamily="34" charset="0"/>
                <a:ea typeface="ＭＳ Ｐゴシック" pitchFamily="50" charset="-128"/>
              </a:defRPr>
            </a:lvl3pPr>
            <a:lvl4pPr marL="1601788" indent="-228600" defTabSz="2941638">
              <a:defRPr kumimoji="1">
                <a:solidFill>
                  <a:schemeClr val="tx1"/>
                </a:solidFill>
                <a:latin typeface="Arial" pitchFamily="34" charset="0"/>
                <a:ea typeface="ＭＳ Ｐゴシック" pitchFamily="50" charset="-128"/>
              </a:defRPr>
            </a:lvl4pPr>
            <a:lvl5pPr marL="2057400" indent="-230188" defTabSz="2941638">
              <a:defRPr kumimoji="1">
                <a:solidFill>
                  <a:schemeClr val="tx1"/>
                </a:solidFill>
                <a:latin typeface="Arial" pitchFamily="34" charset="0"/>
                <a:ea typeface="ＭＳ Ｐゴシック" pitchFamily="50" charset="-128"/>
              </a:defRPr>
            </a:lvl5pPr>
            <a:lvl6pPr marL="2514600" indent="-230188" defTabSz="2941638" fontAlgn="base">
              <a:spcBef>
                <a:spcPct val="0"/>
              </a:spcBef>
              <a:spcAft>
                <a:spcPct val="0"/>
              </a:spcAft>
              <a:defRPr kumimoji="1">
                <a:solidFill>
                  <a:schemeClr val="tx1"/>
                </a:solidFill>
                <a:latin typeface="Arial" pitchFamily="34" charset="0"/>
                <a:ea typeface="ＭＳ Ｐゴシック" pitchFamily="50" charset="-128"/>
              </a:defRPr>
            </a:lvl6pPr>
            <a:lvl7pPr marL="2971800" indent="-230188" defTabSz="2941638" fontAlgn="base">
              <a:spcBef>
                <a:spcPct val="0"/>
              </a:spcBef>
              <a:spcAft>
                <a:spcPct val="0"/>
              </a:spcAft>
              <a:defRPr kumimoji="1">
                <a:solidFill>
                  <a:schemeClr val="tx1"/>
                </a:solidFill>
                <a:latin typeface="Arial" pitchFamily="34" charset="0"/>
                <a:ea typeface="ＭＳ Ｐゴシック" pitchFamily="50" charset="-128"/>
              </a:defRPr>
            </a:lvl7pPr>
            <a:lvl8pPr marL="3429000" indent="-230188" defTabSz="2941638" fontAlgn="base">
              <a:spcBef>
                <a:spcPct val="0"/>
              </a:spcBef>
              <a:spcAft>
                <a:spcPct val="0"/>
              </a:spcAft>
              <a:defRPr kumimoji="1">
                <a:solidFill>
                  <a:schemeClr val="tx1"/>
                </a:solidFill>
                <a:latin typeface="Arial" pitchFamily="34" charset="0"/>
                <a:ea typeface="ＭＳ Ｐゴシック" pitchFamily="50" charset="-128"/>
              </a:defRPr>
            </a:lvl8pPr>
            <a:lvl9pPr marL="3886200" indent="-230188" defTabSz="2941638" fontAlgn="base">
              <a:spcBef>
                <a:spcPct val="0"/>
              </a:spcBef>
              <a:spcAft>
                <a:spcPct val="0"/>
              </a:spcAft>
              <a:defRPr kumimoji="1">
                <a:solidFill>
                  <a:schemeClr val="tx1"/>
                </a:solidFill>
                <a:latin typeface="Arial" pitchFamily="34" charset="0"/>
                <a:ea typeface="ＭＳ Ｐゴシック" pitchFamily="50" charset="-128"/>
              </a:defRPr>
            </a:lvl9pPr>
          </a:lstStyle>
          <a:p>
            <a:pPr fontAlgn="base">
              <a:spcBef>
                <a:spcPts val="1200"/>
              </a:spcBef>
              <a:spcAft>
                <a:spcPct val="0"/>
              </a:spcAft>
            </a:pPr>
            <a:r>
              <a:rPr lang="en-US" altLang="ja-JP" sz="1400" b="1" dirty="0" smtClean="0">
                <a:solidFill>
                  <a:srgbClr val="000000"/>
                </a:solidFill>
              </a:rPr>
              <a:t>4</a:t>
            </a:r>
            <a:r>
              <a:rPr lang="ja-JP" altLang="en-US" sz="1400" b="1" dirty="0" smtClean="0">
                <a:solidFill>
                  <a:srgbClr val="000000"/>
                </a:solidFill>
              </a:rPr>
              <a:t>がんの許容値（</a:t>
            </a:r>
            <a:r>
              <a:rPr lang="en-US" altLang="ja-JP" sz="1400" b="1" dirty="0" smtClean="0">
                <a:solidFill>
                  <a:srgbClr val="000000"/>
                </a:solidFill>
              </a:rPr>
              <a:t>70</a:t>
            </a:r>
            <a:r>
              <a:rPr lang="ja-JP" altLang="en-US" sz="1400" b="1" dirty="0" smtClean="0">
                <a:solidFill>
                  <a:srgbClr val="000000"/>
                </a:solidFill>
              </a:rPr>
              <a:t>％）</a:t>
            </a:r>
            <a:endParaRPr lang="ja-JP" altLang="en-US" sz="1400" b="1" dirty="0" smtClean="0">
              <a:solidFill>
                <a:srgbClr val="000000"/>
              </a:solidFill>
              <a:latin typeface="ＭＳ Ｐゴシック" pitchFamily="50" charset="-128"/>
            </a:endParaRPr>
          </a:p>
        </p:txBody>
      </p:sp>
      <p:cxnSp>
        <p:nvCxnSpPr>
          <p:cNvPr id="3" name="直線コネクタ 2"/>
          <p:cNvCxnSpPr/>
          <p:nvPr/>
        </p:nvCxnSpPr>
        <p:spPr>
          <a:xfrm>
            <a:off x="915092" y="4688259"/>
            <a:ext cx="524108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915092" y="4437112"/>
            <a:ext cx="5241083"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2" name="Text Box 13"/>
          <p:cNvSpPr txBox="1">
            <a:spLocks noChangeArrowheads="1"/>
          </p:cNvSpPr>
          <p:nvPr/>
        </p:nvSpPr>
        <p:spPr bwMode="auto">
          <a:xfrm>
            <a:off x="323528" y="3534698"/>
            <a:ext cx="7631112" cy="312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276" tIns="32638" rIns="65276" bIns="32638">
            <a:spAutoFit/>
          </a:bodyPr>
          <a:lstStyle>
            <a:lvl1pPr defTabSz="2941638">
              <a:defRPr kumimoji="1">
                <a:solidFill>
                  <a:schemeClr val="tx1"/>
                </a:solidFill>
                <a:latin typeface="Arial" pitchFamily="34" charset="0"/>
                <a:ea typeface="ＭＳ Ｐゴシック" pitchFamily="50" charset="-128"/>
              </a:defRPr>
            </a:lvl1pPr>
            <a:lvl2pPr marL="742950" indent="-284163" defTabSz="2941638">
              <a:defRPr kumimoji="1">
                <a:solidFill>
                  <a:schemeClr val="tx1"/>
                </a:solidFill>
                <a:latin typeface="Arial" pitchFamily="34" charset="0"/>
                <a:ea typeface="ＭＳ Ｐゴシック" pitchFamily="50" charset="-128"/>
              </a:defRPr>
            </a:lvl2pPr>
            <a:lvl3pPr marL="1143000" indent="-228600" defTabSz="2941638">
              <a:defRPr kumimoji="1">
                <a:solidFill>
                  <a:schemeClr val="tx1"/>
                </a:solidFill>
                <a:latin typeface="Arial" pitchFamily="34" charset="0"/>
                <a:ea typeface="ＭＳ Ｐゴシック" pitchFamily="50" charset="-128"/>
              </a:defRPr>
            </a:lvl3pPr>
            <a:lvl4pPr marL="1601788" indent="-228600" defTabSz="2941638">
              <a:defRPr kumimoji="1">
                <a:solidFill>
                  <a:schemeClr val="tx1"/>
                </a:solidFill>
                <a:latin typeface="Arial" pitchFamily="34" charset="0"/>
                <a:ea typeface="ＭＳ Ｐゴシック" pitchFamily="50" charset="-128"/>
              </a:defRPr>
            </a:lvl4pPr>
            <a:lvl5pPr marL="2057400" indent="-230188" defTabSz="2941638">
              <a:defRPr kumimoji="1">
                <a:solidFill>
                  <a:schemeClr val="tx1"/>
                </a:solidFill>
                <a:latin typeface="Arial" pitchFamily="34" charset="0"/>
                <a:ea typeface="ＭＳ Ｐゴシック" pitchFamily="50" charset="-128"/>
              </a:defRPr>
            </a:lvl5pPr>
            <a:lvl6pPr marL="2514600" indent="-230188" defTabSz="2941638" fontAlgn="base">
              <a:spcBef>
                <a:spcPct val="0"/>
              </a:spcBef>
              <a:spcAft>
                <a:spcPct val="0"/>
              </a:spcAft>
              <a:defRPr kumimoji="1">
                <a:solidFill>
                  <a:schemeClr val="tx1"/>
                </a:solidFill>
                <a:latin typeface="Arial" pitchFamily="34" charset="0"/>
                <a:ea typeface="ＭＳ Ｐゴシック" pitchFamily="50" charset="-128"/>
              </a:defRPr>
            </a:lvl6pPr>
            <a:lvl7pPr marL="2971800" indent="-230188" defTabSz="2941638" fontAlgn="base">
              <a:spcBef>
                <a:spcPct val="0"/>
              </a:spcBef>
              <a:spcAft>
                <a:spcPct val="0"/>
              </a:spcAft>
              <a:defRPr kumimoji="1">
                <a:solidFill>
                  <a:schemeClr val="tx1"/>
                </a:solidFill>
                <a:latin typeface="Arial" pitchFamily="34" charset="0"/>
                <a:ea typeface="ＭＳ Ｐゴシック" pitchFamily="50" charset="-128"/>
              </a:defRPr>
            </a:lvl7pPr>
            <a:lvl8pPr marL="3429000" indent="-230188" defTabSz="2941638" fontAlgn="base">
              <a:spcBef>
                <a:spcPct val="0"/>
              </a:spcBef>
              <a:spcAft>
                <a:spcPct val="0"/>
              </a:spcAft>
              <a:defRPr kumimoji="1">
                <a:solidFill>
                  <a:schemeClr val="tx1"/>
                </a:solidFill>
                <a:latin typeface="Arial" pitchFamily="34" charset="0"/>
                <a:ea typeface="ＭＳ Ｐゴシック" pitchFamily="50" charset="-128"/>
              </a:defRPr>
            </a:lvl8pPr>
            <a:lvl9pPr marL="3886200" indent="-230188" defTabSz="2941638" fontAlgn="base">
              <a:spcBef>
                <a:spcPct val="0"/>
              </a:spcBef>
              <a:spcAft>
                <a:spcPct val="0"/>
              </a:spcAft>
              <a:defRPr kumimoji="1">
                <a:solidFill>
                  <a:schemeClr val="tx1"/>
                </a:solidFill>
                <a:latin typeface="Arial" pitchFamily="34" charset="0"/>
                <a:ea typeface="ＭＳ Ｐゴシック" pitchFamily="50" charset="-128"/>
              </a:defRPr>
            </a:lvl9pPr>
          </a:lstStyle>
          <a:p>
            <a:pPr fontAlgn="base">
              <a:spcBef>
                <a:spcPts val="1200"/>
              </a:spcBef>
              <a:spcAft>
                <a:spcPct val="0"/>
              </a:spcAft>
            </a:pPr>
            <a:r>
              <a:rPr lang="ja-JP" altLang="en-US" sz="1600" b="1" dirty="0">
                <a:solidFill>
                  <a:srgbClr val="000000"/>
                </a:solidFill>
              </a:rPr>
              <a:t>精検受診率</a:t>
            </a:r>
            <a:r>
              <a:rPr lang="ja-JP" altLang="en-US" sz="1600" b="1" dirty="0" smtClean="0">
                <a:solidFill>
                  <a:srgbClr val="000000"/>
                </a:solidFill>
              </a:rPr>
              <a:t>の年次推移　</a:t>
            </a:r>
            <a:endParaRPr lang="ja-JP" altLang="en-US" sz="1600" b="1" dirty="0" smtClean="0">
              <a:solidFill>
                <a:srgbClr val="000000"/>
              </a:solidFill>
              <a:latin typeface="ＭＳ Ｐゴシック" pitchFamily="50" charset="-128"/>
            </a:endParaRPr>
          </a:p>
        </p:txBody>
      </p:sp>
      <p:sp>
        <p:nvSpPr>
          <p:cNvPr id="13" name="Text Box 13"/>
          <p:cNvSpPr txBox="1">
            <a:spLocks noChangeArrowheads="1"/>
          </p:cNvSpPr>
          <p:nvPr/>
        </p:nvSpPr>
        <p:spPr bwMode="auto">
          <a:xfrm>
            <a:off x="6228184" y="4107955"/>
            <a:ext cx="2376264" cy="281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276" tIns="32638" rIns="65276" bIns="32638">
            <a:spAutoFit/>
          </a:bodyPr>
          <a:lstStyle>
            <a:lvl1pPr defTabSz="2941638">
              <a:defRPr kumimoji="1">
                <a:solidFill>
                  <a:schemeClr val="tx1"/>
                </a:solidFill>
                <a:latin typeface="Arial" pitchFamily="34" charset="0"/>
                <a:ea typeface="ＭＳ Ｐゴシック" pitchFamily="50" charset="-128"/>
              </a:defRPr>
            </a:lvl1pPr>
            <a:lvl2pPr marL="742950" indent="-284163" defTabSz="2941638">
              <a:defRPr kumimoji="1">
                <a:solidFill>
                  <a:schemeClr val="tx1"/>
                </a:solidFill>
                <a:latin typeface="Arial" pitchFamily="34" charset="0"/>
                <a:ea typeface="ＭＳ Ｐゴシック" pitchFamily="50" charset="-128"/>
              </a:defRPr>
            </a:lvl2pPr>
            <a:lvl3pPr marL="1143000" indent="-228600" defTabSz="2941638">
              <a:defRPr kumimoji="1">
                <a:solidFill>
                  <a:schemeClr val="tx1"/>
                </a:solidFill>
                <a:latin typeface="Arial" pitchFamily="34" charset="0"/>
                <a:ea typeface="ＭＳ Ｐゴシック" pitchFamily="50" charset="-128"/>
              </a:defRPr>
            </a:lvl3pPr>
            <a:lvl4pPr marL="1601788" indent="-228600" defTabSz="2941638">
              <a:defRPr kumimoji="1">
                <a:solidFill>
                  <a:schemeClr val="tx1"/>
                </a:solidFill>
                <a:latin typeface="Arial" pitchFamily="34" charset="0"/>
                <a:ea typeface="ＭＳ Ｐゴシック" pitchFamily="50" charset="-128"/>
              </a:defRPr>
            </a:lvl4pPr>
            <a:lvl5pPr marL="2057400" indent="-230188" defTabSz="2941638">
              <a:defRPr kumimoji="1">
                <a:solidFill>
                  <a:schemeClr val="tx1"/>
                </a:solidFill>
                <a:latin typeface="Arial" pitchFamily="34" charset="0"/>
                <a:ea typeface="ＭＳ Ｐゴシック" pitchFamily="50" charset="-128"/>
              </a:defRPr>
            </a:lvl5pPr>
            <a:lvl6pPr marL="2514600" indent="-230188" defTabSz="2941638" fontAlgn="base">
              <a:spcBef>
                <a:spcPct val="0"/>
              </a:spcBef>
              <a:spcAft>
                <a:spcPct val="0"/>
              </a:spcAft>
              <a:defRPr kumimoji="1">
                <a:solidFill>
                  <a:schemeClr val="tx1"/>
                </a:solidFill>
                <a:latin typeface="Arial" pitchFamily="34" charset="0"/>
                <a:ea typeface="ＭＳ Ｐゴシック" pitchFamily="50" charset="-128"/>
              </a:defRPr>
            </a:lvl6pPr>
            <a:lvl7pPr marL="2971800" indent="-230188" defTabSz="2941638" fontAlgn="base">
              <a:spcBef>
                <a:spcPct val="0"/>
              </a:spcBef>
              <a:spcAft>
                <a:spcPct val="0"/>
              </a:spcAft>
              <a:defRPr kumimoji="1">
                <a:solidFill>
                  <a:schemeClr val="tx1"/>
                </a:solidFill>
                <a:latin typeface="Arial" pitchFamily="34" charset="0"/>
                <a:ea typeface="ＭＳ Ｐゴシック" pitchFamily="50" charset="-128"/>
              </a:defRPr>
            </a:lvl7pPr>
            <a:lvl8pPr marL="3429000" indent="-230188" defTabSz="2941638" fontAlgn="base">
              <a:spcBef>
                <a:spcPct val="0"/>
              </a:spcBef>
              <a:spcAft>
                <a:spcPct val="0"/>
              </a:spcAft>
              <a:defRPr kumimoji="1">
                <a:solidFill>
                  <a:schemeClr val="tx1"/>
                </a:solidFill>
                <a:latin typeface="Arial" pitchFamily="34" charset="0"/>
                <a:ea typeface="ＭＳ Ｐゴシック" pitchFamily="50" charset="-128"/>
              </a:defRPr>
            </a:lvl8pPr>
            <a:lvl9pPr marL="3886200" indent="-230188" defTabSz="2941638" fontAlgn="base">
              <a:spcBef>
                <a:spcPct val="0"/>
              </a:spcBef>
              <a:spcAft>
                <a:spcPct val="0"/>
              </a:spcAft>
              <a:defRPr kumimoji="1">
                <a:solidFill>
                  <a:schemeClr val="tx1"/>
                </a:solidFill>
                <a:latin typeface="Arial" pitchFamily="34" charset="0"/>
                <a:ea typeface="ＭＳ Ｐゴシック" pitchFamily="50" charset="-128"/>
              </a:defRPr>
            </a:lvl9pPr>
          </a:lstStyle>
          <a:p>
            <a:pPr fontAlgn="base">
              <a:spcBef>
                <a:spcPts val="1200"/>
              </a:spcBef>
              <a:spcAft>
                <a:spcPct val="0"/>
              </a:spcAft>
            </a:pPr>
            <a:r>
              <a:rPr lang="ja-JP" altLang="en-US" sz="1400" b="1" dirty="0">
                <a:solidFill>
                  <a:srgbClr val="000000"/>
                </a:solidFill>
              </a:rPr>
              <a:t>乳</a:t>
            </a:r>
            <a:r>
              <a:rPr lang="ja-JP" altLang="en-US" sz="1400" b="1" dirty="0" smtClean="0">
                <a:solidFill>
                  <a:srgbClr val="000000"/>
                </a:solidFill>
              </a:rPr>
              <a:t>がんの許容値（</a:t>
            </a:r>
            <a:r>
              <a:rPr lang="en-US" altLang="ja-JP" sz="1400" b="1" dirty="0">
                <a:solidFill>
                  <a:srgbClr val="000000"/>
                </a:solidFill>
              </a:rPr>
              <a:t>8</a:t>
            </a:r>
            <a:r>
              <a:rPr lang="en-US" altLang="ja-JP" sz="1400" b="1" dirty="0" smtClean="0">
                <a:solidFill>
                  <a:srgbClr val="000000"/>
                </a:solidFill>
              </a:rPr>
              <a:t>0</a:t>
            </a:r>
            <a:r>
              <a:rPr lang="ja-JP" altLang="en-US" sz="1400" b="1" dirty="0" smtClean="0">
                <a:solidFill>
                  <a:srgbClr val="000000"/>
                </a:solidFill>
              </a:rPr>
              <a:t>％）</a:t>
            </a:r>
            <a:endParaRPr lang="ja-JP" altLang="en-US" sz="1400" b="1" dirty="0" smtClean="0">
              <a:solidFill>
                <a:srgbClr val="000000"/>
              </a:solidFill>
              <a:latin typeface="ＭＳ Ｐゴシック" pitchFamily="50" charset="-128"/>
            </a:endParaRPr>
          </a:p>
        </p:txBody>
      </p:sp>
      <p:sp>
        <p:nvSpPr>
          <p:cNvPr id="4" name="スライド番号プレースホルダー 3"/>
          <p:cNvSpPr>
            <a:spLocks noGrp="1"/>
          </p:cNvSpPr>
          <p:nvPr>
            <p:ph type="sldNum" sz="quarter" idx="12"/>
          </p:nvPr>
        </p:nvSpPr>
        <p:spPr/>
        <p:txBody>
          <a:bodyPr/>
          <a:lstStyle/>
          <a:p>
            <a:fld id="{0C6AC55D-3DEE-4B16-8B91-20D261C91F25}" type="slidenum">
              <a:rPr kumimoji="1" lang="ja-JP" altLang="en-US" smtClean="0"/>
              <a:t>7</a:t>
            </a:fld>
            <a:endParaRPr kumimoji="1" lang="ja-JP" altLang="en-US"/>
          </a:p>
        </p:txBody>
      </p:sp>
    </p:spTree>
    <p:extLst>
      <p:ext uri="{BB962C8B-B14F-4D97-AF65-F5344CB8AC3E}">
        <p14:creationId xmlns:p14="http://schemas.microsoft.com/office/powerpoint/2010/main" val="993555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par>
                                <p:cTn id="18" presetID="10"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10" presetClass="entr" presetSubtype="0" fill="hold"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8300" y="-88900"/>
            <a:ext cx="8775700" cy="900000"/>
          </a:xfrm>
        </p:spPr>
        <p:txBody>
          <a:bodyPr/>
          <a:lstStyle/>
          <a:p>
            <a:r>
              <a:rPr lang="ja-JP" altLang="en-US" sz="3200" dirty="0"/>
              <a:t>大腸</a:t>
            </a:r>
            <a:r>
              <a:rPr lang="ja-JP" altLang="en-US" sz="3200" dirty="0" smtClean="0"/>
              <a:t>がん検診の達成基準</a:t>
            </a:r>
            <a:r>
              <a:rPr lang="en-US" altLang="ja-JP" sz="1800" dirty="0" smtClean="0"/>
              <a:t>(</a:t>
            </a:r>
            <a:r>
              <a:rPr lang="ja-JP" altLang="en-US" sz="1800" dirty="0" smtClean="0"/>
              <a:t>抜粋</a:t>
            </a:r>
            <a:r>
              <a:rPr lang="en-US" altLang="ja-JP" sz="1800" dirty="0" smtClean="0"/>
              <a:t>)</a:t>
            </a:r>
            <a:r>
              <a:rPr lang="ja-JP" altLang="en-US" dirty="0" smtClean="0"/>
              <a:t>　</a:t>
            </a:r>
            <a:r>
              <a:rPr lang="en-US" altLang="ja-JP" sz="2800" dirty="0" smtClean="0"/>
              <a:t>EU</a:t>
            </a:r>
            <a:r>
              <a:rPr lang="ja-JP" altLang="en-US" sz="2800" dirty="0" smtClean="0"/>
              <a:t>ガイドライン</a:t>
            </a:r>
            <a:r>
              <a:rPr lang="en-US" altLang="ja-JP" sz="2800" dirty="0" smtClean="0"/>
              <a:t>2010</a:t>
            </a:r>
            <a:endParaRPr kumimoji="1" lang="ja-JP" altLang="en-US" sz="5400" dirty="0"/>
          </a:p>
        </p:txBody>
      </p:sp>
      <p:graphicFrame>
        <p:nvGraphicFramePr>
          <p:cNvPr id="4" name="表 3"/>
          <p:cNvGraphicFramePr>
            <a:graphicFrameLocks noGrp="1"/>
          </p:cNvGraphicFramePr>
          <p:nvPr>
            <p:extLst>
              <p:ext uri="{D42A27DB-BD31-4B8C-83A1-F6EECF244321}">
                <p14:modId xmlns:p14="http://schemas.microsoft.com/office/powerpoint/2010/main" val="403513409"/>
              </p:ext>
            </p:extLst>
          </p:nvPr>
        </p:nvGraphicFramePr>
        <p:xfrm>
          <a:off x="4183766" y="838429"/>
          <a:ext cx="4860000" cy="5778818"/>
        </p:xfrm>
        <a:graphic>
          <a:graphicData uri="http://schemas.openxmlformats.org/drawingml/2006/table">
            <a:tbl>
              <a:tblPr firstRow="1" bandRow="1">
                <a:tableStyleId>{2D5ABB26-0587-4C30-8999-92F81FD0307C}</a:tableStyleId>
              </a:tblPr>
              <a:tblGrid>
                <a:gridCol w="2844000"/>
                <a:gridCol w="1008000"/>
                <a:gridCol w="1008000"/>
              </a:tblGrid>
              <a:tr h="566738">
                <a:tc>
                  <a:txBody>
                    <a:bodyPr/>
                    <a:lstStyle/>
                    <a:p>
                      <a:endParaRPr kumimoji="1" lang="ja-JP" altLang="en-US" sz="1200" dirty="0"/>
                    </a:p>
                  </a:txBody>
                  <a:tcP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ja-JP" altLang="en-US" sz="1600" u="none" dirty="0" smtClean="0">
                          <a:solidFill>
                            <a:schemeClr val="tx2"/>
                          </a:solidFill>
                        </a:rPr>
                        <a:t>許容値</a:t>
                      </a:r>
                      <a:endParaRPr kumimoji="1" lang="ja-JP" altLang="en-US" sz="1600" u="none" dirty="0">
                        <a:solidFill>
                          <a:schemeClr val="tx2"/>
                        </a:solidFill>
                      </a:endParaRPr>
                    </a:p>
                  </a:txBody>
                  <a:tcPr marL="72000" marR="72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u="none" dirty="0" smtClean="0">
                          <a:solidFill>
                            <a:schemeClr val="tx2"/>
                          </a:solidFill>
                        </a:rPr>
                        <a:t>目標値</a:t>
                      </a:r>
                      <a:endParaRPr kumimoji="1" lang="ja-JP" altLang="en-US" sz="1600" u="none" dirty="0">
                        <a:solidFill>
                          <a:schemeClr val="tx2"/>
                        </a:solidFill>
                      </a:endParaRPr>
                    </a:p>
                  </a:txBody>
                  <a:tcPr marL="72000" marR="72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1.  </a:t>
                      </a:r>
                      <a:r>
                        <a:rPr kumimoji="1" lang="ja-JP" altLang="en-US" sz="1600" dirty="0" smtClean="0"/>
                        <a:t>受診勧奨の対象者カバー率　　　</a:t>
                      </a:r>
                      <a:endParaRPr kumimoji="1" lang="ja-JP" altLang="en-US" sz="1800" b="1" dirty="0"/>
                    </a:p>
                  </a:txBody>
                  <a:tcPr marL="0" marR="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en-US" altLang="ja-JP" sz="1600" dirty="0" smtClean="0"/>
                        <a:t>95</a:t>
                      </a:r>
                      <a:r>
                        <a:rPr kumimoji="1" lang="en-US" altLang="ja-JP" sz="1600" baseline="0" dirty="0" smtClean="0"/>
                        <a:t>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&gt;  95</a:t>
                      </a:r>
                      <a:r>
                        <a:rPr kumimoji="1" lang="en-US" altLang="ja-JP" sz="1600" baseline="0" dirty="0" smtClean="0"/>
                        <a:t> %</a:t>
                      </a:r>
                      <a:endParaRPr kumimoji="1" lang="ja-JP" altLang="en-US" sz="1600" dirty="0" smtClean="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solidFill>
                            <a:schemeClr val="bg1">
                              <a:lumMod val="85000"/>
                            </a:schemeClr>
                          </a:solidFill>
                        </a:rPr>
                        <a:t>2.  </a:t>
                      </a:r>
                      <a:r>
                        <a:rPr kumimoji="1" lang="ja-JP" altLang="en-US" sz="1600" dirty="0" smtClean="0">
                          <a:solidFill>
                            <a:schemeClr val="bg1">
                              <a:lumMod val="85000"/>
                            </a:schemeClr>
                          </a:solidFill>
                        </a:rPr>
                        <a:t>受診率                                       　　</a:t>
                      </a:r>
                      <a:endParaRPr kumimoji="1" lang="ja-JP" altLang="en-US" sz="1100" dirty="0" smtClean="0">
                        <a:solidFill>
                          <a:schemeClr val="bg1">
                            <a:lumMod val="85000"/>
                          </a:schemeClr>
                        </a:solidFill>
                      </a:endParaRPr>
                    </a:p>
                  </a:txBody>
                  <a:tcPr marL="0" marR="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solidFill>
                            <a:schemeClr val="bg1">
                              <a:lumMod val="85000"/>
                            </a:schemeClr>
                          </a:solidFill>
                        </a:rPr>
                        <a:t>&gt;</a:t>
                      </a:r>
                      <a:r>
                        <a:rPr kumimoji="1" lang="ja-JP" altLang="en-US" sz="1600" dirty="0" smtClean="0">
                          <a:solidFill>
                            <a:schemeClr val="bg1">
                              <a:lumMod val="85000"/>
                            </a:schemeClr>
                          </a:solidFill>
                        </a:rPr>
                        <a:t>  </a:t>
                      </a:r>
                      <a:r>
                        <a:rPr kumimoji="1" lang="en-US" altLang="ja-JP" sz="1600" dirty="0" smtClean="0">
                          <a:solidFill>
                            <a:schemeClr val="bg1">
                              <a:lumMod val="85000"/>
                            </a:schemeClr>
                          </a:solidFill>
                        </a:rPr>
                        <a:t>45%</a:t>
                      </a:r>
                      <a:endParaRPr kumimoji="1" lang="ja-JP" altLang="en-US" sz="1600" dirty="0" smtClean="0">
                        <a:solidFill>
                          <a:schemeClr val="bg1">
                            <a:lumMod val="85000"/>
                          </a:schemeClr>
                        </a:solidFill>
                      </a:endParaRPr>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dirty="0" smtClean="0">
                          <a:solidFill>
                            <a:schemeClr val="bg1">
                              <a:lumMod val="85000"/>
                            </a:schemeClr>
                          </a:solidFill>
                        </a:rPr>
                        <a:t>&gt; 65 %</a:t>
                      </a:r>
                      <a:endParaRPr kumimoji="1" lang="ja-JP" altLang="en-US" sz="1600" dirty="0">
                        <a:solidFill>
                          <a:schemeClr val="bg1">
                            <a:lumMod val="85000"/>
                          </a:schemeClr>
                        </a:solidFill>
                      </a:endParaRPr>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3.</a:t>
                      </a:r>
                      <a:r>
                        <a:rPr kumimoji="1" lang="en-US" altLang="ja-JP" sz="1600" baseline="0" dirty="0" smtClean="0"/>
                        <a:t>  </a:t>
                      </a:r>
                      <a:r>
                        <a:rPr kumimoji="1" lang="ja-JP" altLang="en-US" sz="1600" dirty="0" smtClean="0"/>
                        <a:t>不十分な</a:t>
                      </a:r>
                      <a:r>
                        <a:rPr kumimoji="1" lang="en-US" altLang="ja-JP" sz="1600" dirty="0" smtClean="0"/>
                        <a:t>FOBT</a:t>
                      </a:r>
                      <a:r>
                        <a:rPr kumimoji="1" lang="ja-JP" altLang="en-US" sz="1600" dirty="0" smtClean="0"/>
                        <a:t>の割合　　　　　　　　</a:t>
                      </a:r>
                      <a:endParaRPr kumimoji="1" lang="ja-JP" altLang="en-US" sz="1800" b="1" dirty="0" smtClean="0"/>
                    </a:p>
                  </a:txBody>
                  <a:tcPr marL="0" marR="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en-US" altLang="ja-JP" sz="1600" dirty="0" smtClean="0"/>
                        <a:t>&lt;   3 %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dirty="0" smtClean="0"/>
                        <a:t>&lt;    1 %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4.  </a:t>
                      </a:r>
                      <a:r>
                        <a:rPr kumimoji="1" lang="ja-JP" altLang="en-US" sz="1600" dirty="0" smtClean="0"/>
                        <a:t>検診から結果通知（受理）</a:t>
                      </a:r>
                      <a:endParaRPr kumimoji="1" lang="en-US" altLang="ja-JP"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baseline="0" dirty="0" smtClean="0"/>
                        <a:t>     </a:t>
                      </a:r>
                      <a:r>
                        <a:rPr kumimoji="1" lang="ja-JP" altLang="en-US" sz="1600" dirty="0" smtClean="0"/>
                        <a:t>まで</a:t>
                      </a:r>
                      <a:r>
                        <a:rPr kumimoji="1" lang="en-US" altLang="ja-JP" sz="1600" dirty="0" smtClean="0"/>
                        <a:t>15</a:t>
                      </a:r>
                      <a:r>
                        <a:rPr kumimoji="1" lang="ja-JP" altLang="en-US" sz="1600" dirty="0" smtClean="0"/>
                        <a:t>日以内　　　　　　　　　　　　　　　　　　　　　　</a:t>
                      </a:r>
                      <a:endParaRPr kumimoji="1" lang="en-US" altLang="ja-JP" sz="1800" b="1" dirty="0" smtClean="0"/>
                    </a:p>
                  </a:txBody>
                  <a:tcPr marL="0" marR="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en-US" altLang="ja-JP" sz="1600" dirty="0" smtClean="0"/>
                        <a:t>&gt; 90 %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5.  </a:t>
                      </a:r>
                      <a:r>
                        <a:rPr kumimoji="1" lang="ja-JP" altLang="en-US" sz="1600" dirty="0" smtClean="0"/>
                        <a:t>精検受診率　　　　　　　　　　　　　　</a:t>
                      </a:r>
                      <a:endParaRPr kumimoji="1" lang="ja-JP" altLang="en-US" sz="1800" dirty="0" smtClean="0"/>
                    </a:p>
                  </a:txBody>
                  <a:tcPr marL="0" marR="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ja-JP" altLang="en-US" sz="1600" dirty="0" smtClean="0"/>
                        <a:t>　</a:t>
                      </a:r>
                      <a:r>
                        <a:rPr kumimoji="1" lang="en-US" altLang="ja-JP" sz="1600" dirty="0" smtClean="0"/>
                        <a:t>90 %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dirty="0" smtClean="0"/>
                        <a:t>&gt; 95 %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6.</a:t>
                      </a:r>
                      <a:r>
                        <a:rPr kumimoji="1" lang="en-US" altLang="ja-JP" sz="1600" baseline="0" dirty="0" smtClean="0"/>
                        <a:t>  </a:t>
                      </a:r>
                      <a:r>
                        <a:rPr kumimoji="1" lang="ja-JP" altLang="en-US" sz="1600" dirty="0" smtClean="0"/>
                        <a:t>精検まで通知から</a:t>
                      </a:r>
                      <a:r>
                        <a:rPr kumimoji="1" lang="en-US" altLang="ja-JP" sz="1600" dirty="0" smtClean="0"/>
                        <a:t>31</a:t>
                      </a:r>
                      <a:r>
                        <a:rPr kumimoji="1" lang="ja-JP" altLang="en-US" sz="1600" dirty="0" smtClean="0"/>
                        <a:t>日以内　　　　</a:t>
                      </a:r>
                      <a:r>
                        <a:rPr kumimoji="1" lang="ja-JP" altLang="en-US" sz="1800" dirty="0" smtClean="0"/>
                        <a:t>　</a:t>
                      </a:r>
                      <a:r>
                        <a:rPr kumimoji="1" lang="ja-JP" altLang="en-US" sz="1600" dirty="0" smtClean="0"/>
                        <a:t>　　　</a:t>
                      </a:r>
                      <a:endParaRPr kumimoji="1" lang="ja-JP" altLang="en-US" sz="1600" dirty="0"/>
                    </a:p>
                  </a:txBody>
                  <a:tcPr marL="0" marR="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en-US" altLang="ja-JP" sz="1600" dirty="0" smtClean="0"/>
                        <a:t>&gt; 90 %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dirty="0" smtClean="0"/>
                        <a:t>&gt; 95 %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r h="579120">
                <a:tc>
                  <a:txBody>
                    <a:bodyPr/>
                    <a:lstStyle/>
                    <a:p>
                      <a:r>
                        <a:rPr kumimoji="1" lang="en-US" altLang="ja-JP" sz="1600" dirty="0" smtClean="0"/>
                        <a:t>8.</a:t>
                      </a:r>
                      <a:r>
                        <a:rPr kumimoji="1" lang="ja-JP" altLang="en-US" sz="1600" dirty="0" smtClean="0"/>
                        <a:t>　内視鏡完遂</a:t>
                      </a:r>
                      <a:r>
                        <a:rPr kumimoji="1" lang="en-US" altLang="ja-JP" sz="1600" dirty="0" smtClean="0"/>
                        <a:t>(</a:t>
                      </a:r>
                      <a:r>
                        <a:rPr kumimoji="1" lang="ja-JP" altLang="en-US" sz="1600" dirty="0" smtClean="0"/>
                        <a:t>盲腸到達</a:t>
                      </a:r>
                      <a:r>
                        <a:rPr kumimoji="1" lang="ja-JP" altLang="en-US" sz="1100" dirty="0" smtClean="0"/>
                        <a:t>など</a:t>
                      </a:r>
                      <a:r>
                        <a:rPr kumimoji="1" lang="en-US" altLang="ja-JP" sz="1600" dirty="0" smtClean="0"/>
                        <a:t>)</a:t>
                      </a:r>
                      <a:r>
                        <a:rPr kumimoji="1" lang="ja-JP" altLang="en-US" sz="1600" dirty="0" smtClean="0"/>
                        <a:t>率　　　　　　　　　　　　　　</a:t>
                      </a:r>
                      <a:endParaRPr kumimoji="1" lang="en-US" altLang="ja-JP" sz="1600" b="1" dirty="0" smtClean="0"/>
                    </a:p>
                  </a:txBody>
                  <a:tcPr marL="0" marR="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en-US" altLang="ja-JP" sz="1600" dirty="0" smtClean="0"/>
                        <a:t>&gt; 90 %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dirty="0" smtClean="0"/>
                        <a:t>&gt; 95 %</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r h="579120">
                <a:tc>
                  <a:txBody>
                    <a:bodyPr/>
                    <a:lstStyle/>
                    <a:p>
                      <a:r>
                        <a:rPr kumimoji="1" lang="en-US" altLang="ja-JP" sz="1600" dirty="0" smtClean="0"/>
                        <a:t>9.   </a:t>
                      </a:r>
                      <a:r>
                        <a:rPr kumimoji="1" lang="ja-JP" altLang="en-US" sz="1600" dirty="0" smtClean="0"/>
                        <a:t>内視鏡後治療まで</a:t>
                      </a:r>
                      <a:r>
                        <a:rPr kumimoji="1" lang="en-US" altLang="ja-JP" sz="1600" dirty="0" smtClean="0"/>
                        <a:t>31</a:t>
                      </a:r>
                      <a:r>
                        <a:rPr kumimoji="1" lang="ja-JP" altLang="en-US" sz="1600" dirty="0" smtClean="0"/>
                        <a:t>日以内</a:t>
                      </a:r>
                      <a:endParaRPr kumimoji="1" lang="ja-JP" altLang="en-US" sz="1600" dirty="0"/>
                    </a:p>
                  </a:txBody>
                  <a:tcPr marL="0" marR="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en-US" altLang="ja-JP" sz="1600" dirty="0" smtClean="0"/>
                        <a:t>&gt;</a:t>
                      </a:r>
                      <a:r>
                        <a:rPr kumimoji="1" lang="ja-JP" altLang="en-US" sz="1600" dirty="0" smtClean="0"/>
                        <a:t> </a:t>
                      </a:r>
                      <a:r>
                        <a:rPr kumimoji="1" lang="en-US" altLang="ja-JP" sz="1600" dirty="0" smtClean="0"/>
                        <a:t>95%</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buFont typeface="Wingdings" panose="05000000000000000000" pitchFamily="2" charset="2"/>
                        <a:buNone/>
                      </a:pP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r h="579120">
                <a:tc>
                  <a:txBody>
                    <a:bodyPr/>
                    <a:lstStyle/>
                    <a:p>
                      <a:r>
                        <a:rPr kumimoji="1" lang="en-US" altLang="ja-JP" sz="1600" dirty="0" smtClean="0"/>
                        <a:t>10. </a:t>
                      </a:r>
                      <a:r>
                        <a:rPr kumimoji="1" lang="ja-JP" altLang="en-US" sz="1400" dirty="0" smtClean="0"/>
                        <a:t>プログラム</a:t>
                      </a:r>
                      <a:r>
                        <a:rPr kumimoji="1" lang="ja-JP" altLang="en-US" sz="1600" dirty="0" smtClean="0"/>
                        <a:t>参加内視鏡医の</a:t>
                      </a:r>
                      <a:endParaRPr kumimoji="1" lang="en-US" altLang="ja-JP" sz="1600" dirty="0" smtClean="0"/>
                    </a:p>
                    <a:p>
                      <a:r>
                        <a:rPr kumimoji="1" lang="en-US" altLang="ja-JP" sz="1600" dirty="0" smtClean="0"/>
                        <a:t>      </a:t>
                      </a:r>
                      <a:r>
                        <a:rPr kumimoji="1" lang="ja-JP" altLang="en-US" sz="1600" dirty="0" smtClean="0"/>
                        <a:t>年間実施検査数</a:t>
                      </a:r>
                      <a:endParaRPr kumimoji="1" lang="ja-JP" altLang="en-US" sz="1600" dirty="0"/>
                    </a:p>
                  </a:txBody>
                  <a:tcPr marL="0" marR="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en-US" altLang="ja-JP" sz="1600" dirty="0" smtClean="0"/>
                        <a:t>300</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buFont typeface="Wingdings" panose="05000000000000000000" pitchFamily="2" charset="2"/>
                        <a:buNone/>
                      </a:pPr>
                      <a:r>
                        <a:rPr kumimoji="1" lang="en-US" altLang="ja-JP" sz="1600" dirty="0" smtClean="0"/>
                        <a:t>&gt; 300</a:t>
                      </a:r>
                      <a:endParaRPr kumimoji="1" lang="ja-JP" altLang="en-US" sz="1600" dirty="0"/>
                    </a:p>
                  </a:txBody>
                  <a:tcPr marL="72000" marR="72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pic>
        <p:nvPicPr>
          <p:cNvPr id="5" name="図 3" descr="表紙EU-guide.jpg"/>
          <p:cNvPicPr>
            <a:picLocks noChangeAspect="1"/>
          </p:cNvPicPr>
          <p:nvPr/>
        </p:nvPicPr>
        <p:blipFill>
          <a:blip r:embed="rId3" cstate="print"/>
          <a:srcRect/>
          <a:stretch>
            <a:fillRect/>
          </a:stretch>
        </p:blipFill>
        <p:spPr bwMode="auto">
          <a:xfrm>
            <a:off x="179512" y="1268760"/>
            <a:ext cx="3625413" cy="5161605"/>
          </a:xfrm>
          <a:prstGeom prst="rect">
            <a:avLst/>
          </a:prstGeom>
          <a:noFill/>
          <a:ln w="9525">
            <a:noFill/>
            <a:miter lim="800000"/>
            <a:headEnd/>
            <a:tailEnd/>
          </a:ln>
        </p:spPr>
      </p:pic>
      <p:pic>
        <p:nvPicPr>
          <p:cNvPr id="6" name="図 3" descr="表紙EU-guide.jpg"/>
          <p:cNvPicPr>
            <a:picLocks noChangeAspect="1"/>
          </p:cNvPicPr>
          <p:nvPr/>
        </p:nvPicPr>
        <p:blipFill>
          <a:blip r:embed="rId3" cstate="print"/>
          <a:srcRect/>
          <a:stretch>
            <a:fillRect/>
          </a:stretch>
        </p:blipFill>
        <p:spPr bwMode="auto">
          <a:xfrm>
            <a:off x="86370" y="1193764"/>
            <a:ext cx="3852000" cy="5484065"/>
          </a:xfrm>
          <a:prstGeom prst="rect">
            <a:avLst/>
          </a:prstGeom>
          <a:noFill/>
          <a:ln w="9525">
            <a:noFill/>
            <a:miter lim="800000"/>
            <a:headEnd/>
            <a:tailEnd/>
          </a:ln>
        </p:spPr>
      </p:pic>
      <p:sp>
        <p:nvSpPr>
          <p:cNvPr id="7" name="スライド番号プレースホルダー 6"/>
          <p:cNvSpPr>
            <a:spLocks noGrp="1"/>
          </p:cNvSpPr>
          <p:nvPr>
            <p:ph type="sldNum" sz="quarter" idx="12"/>
          </p:nvPr>
        </p:nvSpPr>
        <p:spPr>
          <a:xfrm>
            <a:off x="6876256" y="6525344"/>
            <a:ext cx="2133600" cy="365125"/>
          </a:xfrm>
        </p:spPr>
        <p:txBody>
          <a:bodyPr/>
          <a:lstStyle/>
          <a:p>
            <a:pPr>
              <a:defRPr/>
            </a:pPr>
            <a:fld id="{4D2728F8-5A11-4AD6-B902-262DE17BF2EB}" type="slidenum">
              <a:rPr lang="ja-JP" altLang="en-US" smtClean="0"/>
              <a:pPr>
                <a:defRPr/>
              </a:pPr>
              <a:t>8</a:t>
            </a:fld>
            <a:endParaRPr lang="ja-JP" altLang="en-US" dirty="0"/>
          </a:p>
        </p:txBody>
      </p:sp>
    </p:spTree>
    <p:extLst>
      <p:ext uri="{BB962C8B-B14F-4D97-AF65-F5344CB8AC3E}">
        <p14:creationId xmlns:p14="http://schemas.microsoft.com/office/powerpoint/2010/main" val="34891153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ctrTitle" idx="4294967295"/>
          </p:nvPr>
        </p:nvSpPr>
        <p:spPr>
          <a:xfrm>
            <a:off x="336550" y="-18442"/>
            <a:ext cx="8807450" cy="762001"/>
          </a:xfrm>
        </p:spPr>
        <p:txBody>
          <a:bodyPr/>
          <a:lstStyle/>
          <a:p>
            <a:r>
              <a:rPr lang="ja-JP" sz="2800" dirty="0" smtClean="0">
                <a:latin typeface="ＭＳ ゴシック" pitchFamily="49" charset="-128"/>
                <a:ea typeface="ＭＳ ゴシック" pitchFamily="49" charset="-128"/>
              </a:rPr>
              <a:t>宮城県対がん協会の精検方式</a:t>
            </a:r>
            <a:endParaRPr lang="ja-JP" altLang="en-US" sz="2800" dirty="0" smtClean="0">
              <a:latin typeface="ＭＳ ゴシック" pitchFamily="49" charset="-128"/>
              <a:ea typeface="ＭＳ ゴシック" pitchFamily="49" charset="-128"/>
            </a:endParaRPr>
          </a:p>
        </p:txBody>
      </p:sp>
      <p:sp>
        <p:nvSpPr>
          <p:cNvPr id="62467" name="Rectangle 13"/>
          <p:cNvSpPr>
            <a:spLocks noChangeArrowheads="1"/>
          </p:cNvSpPr>
          <p:nvPr/>
        </p:nvSpPr>
        <p:spPr bwMode="auto">
          <a:xfrm>
            <a:off x="3638550" y="2928737"/>
            <a:ext cx="2022475" cy="466725"/>
          </a:xfrm>
          <a:prstGeom prst="rect">
            <a:avLst/>
          </a:prstGeom>
          <a:solidFill>
            <a:schemeClr val="tx2"/>
          </a:solidFill>
          <a:ln w="25400">
            <a:solidFill>
              <a:schemeClr val="tx2"/>
            </a:solidFill>
            <a:miter lim="800000"/>
            <a:headEnd/>
            <a:tailEnd/>
          </a:ln>
        </p:spPr>
        <p:txBody>
          <a:bodyPr wrap="none">
            <a:spAutoFit/>
          </a:bodyPr>
          <a:lstStyle/>
          <a:p>
            <a:r>
              <a:rPr lang="ja-JP" altLang="en-US" sz="2400" dirty="0">
                <a:solidFill>
                  <a:schemeClr val="bg1"/>
                </a:solidFill>
                <a:latin typeface="Times" charset="0"/>
                <a:ea typeface="ＭＳ ゴシック" pitchFamily="49" charset="-128"/>
              </a:rPr>
              <a:t>便潜血陽性者</a:t>
            </a:r>
          </a:p>
        </p:txBody>
      </p:sp>
      <p:sp>
        <p:nvSpPr>
          <p:cNvPr id="62468" name="Rectangle 14"/>
          <p:cNvSpPr>
            <a:spLocks noChangeArrowheads="1"/>
          </p:cNvSpPr>
          <p:nvPr/>
        </p:nvSpPr>
        <p:spPr bwMode="auto">
          <a:xfrm>
            <a:off x="524570" y="3635189"/>
            <a:ext cx="3759398" cy="1631216"/>
          </a:xfrm>
          <a:prstGeom prst="rect">
            <a:avLst/>
          </a:prstGeom>
          <a:noFill/>
          <a:ln w="9525">
            <a:noFill/>
            <a:miter lim="800000"/>
            <a:headEnd/>
            <a:tailEnd/>
          </a:ln>
        </p:spPr>
        <p:txBody>
          <a:bodyPr wrap="square">
            <a:spAutoFit/>
          </a:bodyPr>
          <a:lstStyle/>
          <a:p>
            <a:r>
              <a:rPr lang="en-US" altLang="ja-JP" sz="2000" dirty="0" smtClean="0">
                <a:latin typeface="Times" charset="0"/>
                <a:ea typeface="ＭＳ ゴシック" pitchFamily="49" charset="-128"/>
              </a:rPr>
              <a:t>①</a:t>
            </a:r>
            <a:r>
              <a:rPr lang="ja-JP" altLang="en-US" sz="2000" dirty="0">
                <a:latin typeface="Times" charset="0"/>
                <a:ea typeface="ＭＳ ゴシック" pitchFamily="49" charset="-128"/>
              </a:rPr>
              <a:t>便潜血結果通知</a:t>
            </a:r>
            <a:endParaRPr lang="en-US" altLang="ja-JP" sz="2000" dirty="0">
              <a:latin typeface="Times" charset="0"/>
              <a:ea typeface="ＭＳ ゴシック" pitchFamily="49" charset="-128"/>
            </a:endParaRPr>
          </a:p>
          <a:p>
            <a:r>
              <a:rPr lang="ja-JP" altLang="en-US" sz="2000" dirty="0">
                <a:latin typeface="Times" charset="0"/>
                <a:ea typeface="ＭＳ ゴシック" pitchFamily="49" charset="-128"/>
              </a:rPr>
              <a:t>　</a:t>
            </a:r>
            <a:r>
              <a:rPr lang="ja-JP" altLang="en-US" sz="2000" dirty="0">
                <a:solidFill>
                  <a:schemeClr val="accent2"/>
                </a:solidFill>
                <a:latin typeface="Times" charset="0"/>
                <a:ea typeface="ＭＳ ゴシック" pitchFamily="49" charset="-128"/>
              </a:rPr>
              <a:t>＋精検予約の案内</a:t>
            </a:r>
            <a:endParaRPr lang="en-US" altLang="ja-JP" sz="2000" dirty="0">
              <a:solidFill>
                <a:schemeClr val="accent2"/>
              </a:solidFill>
              <a:latin typeface="Times" charset="0"/>
              <a:ea typeface="ＭＳ ゴシック" pitchFamily="49" charset="-128"/>
            </a:endParaRPr>
          </a:p>
          <a:p>
            <a:endParaRPr lang="en-US" altLang="ja-JP" sz="2000" dirty="0">
              <a:latin typeface="Times" charset="0"/>
              <a:ea typeface="ＭＳ ゴシック" pitchFamily="49" charset="-128"/>
            </a:endParaRPr>
          </a:p>
          <a:p>
            <a:r>
              <a:rPr lang="ja-JP" altLang="en-US" sz="2000" dirty="0">
                <a:solidFill>
                  <a:schemeClr val="accent2"/>
                </a:solidFill>
                <a:latin typeface="Times" charset="0"/>
                <a:ea typeface="ＭＳ ゴシック" pitchFamily="49" charset="-128"/>
              </a:rPr>
              <a:t>④未検者への当施設保健師に</a:t>
            </a:r>
            <a:endParaRPr lang="en-US" altLang="ja-JP" sz="2000" dirty="0">
              <a:solidFill>
                <a:schemeClr val="accent2"/>
              </a:solidFill>
              <a:latin typeface="Times" charset="0"/>
              <a:ea typeface="ＭＳ ゴシック" pitchFamily="49" charset="-128"/>
            </a:endParaRPr>
          </a:p>
          <a:p>
            <a:r>
              <a:rPr lang="ja-JP" altLang="en-US" sz="2000" dirty="0">
                <a:solidFill>
                  <a:schemeClr val="accent2"/>
                </a:solidFill>
                <a:latin typeface="Times" charset="0"/>
                <a:ea typeface="ＭＳ ゴシック" pitchFamily="49" charset="-128"/>
              </a:rPr>
              <a:t>　よる受診勧奨</a:t>
            </a:r>
          </a:p>
        </p:txBody>
      </p:sp>
      <p:sp>
        <p:nvSpPr>
          <p:cNvPr id="62469" name="Rectangle 15"/>
          <p:cNvSpPr>
            <a:spLocks noChangeArrowheads="1"/>
          </p:cNvSpPr>
          <p:nvPr/>
        </p:nvSpPr>
        <p:spPr bwMode="auto">
          <a:xfrm>
            <a:off x="5297488" y="3955416"/>
            <a:ext cx="3595687" cy="708025"/>
          </a:xfrm>
          <a:prstGeom prst="rect">
            <a:avLst/>
          </a:prstGeom>
          <a:noFill/>
          <a:ln w="9525">
            <a:noFill/>
            <a:miter lim="800000"/>
            <a:headEnd/>
            <a:tailEnd/>
          </a:ln>
        </p:spPr>
        <p:txBody>
          <a:bodyPr>
            <a:spAutoFit/>
          </a:bodyPr>
          <a:lstStyle/>
          <a:p>
            <a:r>
              <a:rPr lang="en-US" altLang="ja-JP" sz="2000" dirty="0">
                <a:solidFill>
                  <a:schemeClr val="accent2"/>
                </a:solidFill>
                <a:latin typeface="Times" charset="0"/>
                <a:ea typeface="ＭＳ ゴシック" pitchFamily="49" charset="-128"/>
              </a:rPr>
              <a:t>②</a:t>
            </a:r>
            <a:r>
              <a:rPr lang="ja-JP" altLang="en-US" sz="2000" dirty="0">
                <a:solidFill>
                  <a:schemeClr val="accent2"/>
                </a:solidFill>
                <a:latin typeface="Times" charset="0"/>
                <a:ea typeface="ＭＳ ゴシック" pitchFamily="49" charset="-128"/>
              </a:rPr>
              <a:t>精検予約の積極介入</a:t>
            </a:r>
            <a:endParaRPr lang="en-US" altLang="ja-JP" sz="2000" dirty="0">
              <a:solidFill>
                <a:schemeClr val="accent2"/>
              </a:solidFill>
              <a:latin typeface="Times" charset="0"/>
              <a:ea typeface="ＭＳ ゴシック" pitchFamily="49" charset="-128"/>
            </a:endParaRPr>
          </a:p>
          <a:p>
            <a:r>
              <a:rPr lang="ja-JP" altLang="en-US" sz="2000" dirty="0">
                <a:solidFill>
                  <a:schemeClr val="accent2"/>
                </a:solidFill>
                <a:latin typeface="Times" charset="0"/>
                <a:ea typeface="ＭＳ ゴシック" pitchFamily="49" charset="-128"/>
              </a:rPr>
              <a:t>　</a:t>
            </a:r>
          </a:p>
        </p:txBody>
      </p:sp>
      <p:sp>
        <p:nvSpPr>
          <p:cNvPr id="62470" name="Rectangle 19"/>
          <p:cNvSpPr>
            <a:spLocks noChangeArrowheads="1"/>
          </p:cNvSpPr>
          <p:nvPr/>
        </p:nvSpPr>
        <p:spPr bwMode="auto">
          <a:xfrm>
            <a:off x="3333750" y="5656150"/>
            <a:ext cx="2632075" cy="466725"/>
          </a:xfrm>
          <a:prstGeom prst="rect">
            <a:avLst/>
          </a:prstGeom>
          <a:solidFill>
            <a:schemeClr val="tx2"/>
          </a:solidFill>
          <a:ln w="25400">
            <a:solidFill>
              <a:schemeClr val="tx2"/>
            </a:solidFill>
            <a:miter lim="800000"/>
            <a:headEnd/>
            <a:tailEnd/>
          </a:ln>
        </p:spPr>
        <p:txBody>
          <a:bodyPr wrap="none">
            <a:spAutoFit/>
          </a:bodyPr>
          <a:lstStyle/>
          <a:p>
            <a:r>
              <a:rPr lang="ja-JP" altLang="en-US" sz="2400" dirty="0">
                <a:solidFill>
                  <a:schemeClr val="bg1"/>
                </a:solidFill>
                <a:latin typeface="Times" charset="0"/>
                <a:ea typeface="ＭＳ ゴシック" pitchFamily="49" charset="-128"/>
              </a:rPr>
              <a:t>宮城県対がん協会</a:t>
            </a:r>
          </a:p>
        </p:txBody>
      </p:sp>
      <p:sp>
        <p:nvSpPr>
          <p:cNvPr id="62471" name="Rectangle 20"/>
          <p:cNvSpPr>
            <a:spLocks noChangeArrowheads="1"/>
          </p:cNvSpPr>
          <p:nvPr/>
        </p:nvSpPr>
        <p:spPr bwMode="auto">
          <a:xfrm>
            <a:off x="6230938" y="5687900"/>
            <a:ext cx="1728787" cy="400050"/>
          </a:xfrm>
          <a:prstGeom prst="rect">
            <a:avLst/>
          </a:prstGeom>
          <a:noFill/>
          <a:ln w="9525">
            <a:noFill/>
            <a:miter lim="800000"/>
            <a:headEnd/>
            <a:tailEnd/>
          </a:ln>
        </p:spPr>
        <p:txBody>
          <a:bodyPr>
            <a:spAutoFit/>
          </a:bodyPr>
          <a:lstStyle/>
          <a:p>
            <a:r>
              <a:rPr lang="en-US" altLang="ja-JP" sz="2000" dirty="0">
                <a:solidFill>
                  <a:schemeClr val="accent2"/>
                </a:solidFill>
                <a:latin typeface="Times" charset="0"/>
                <a:ea typeface="ＭＳ ゴシック" pitchFamily="49" charset="-128"/>
              </a:rPr>
              <a:t>③</a:t>
            </a:r>
            <a:r>
              <a:rPr lang="ja-JP" altLang="en-US" sz="2000" dirty="0">
                <a:solidFill>
                  <a:schemeClr val="accent2"/>
                </a:solidFill>
                <a:latin typeface="Times" charset="0"/>
                <a:ea typeface="ＭＳ ゴシック" pitchFamily="49" charset="-128"/>
              </a:rPr>
              <a:t>精検実施</a:t>
            </a:r>
          </a:p>
        </p:txBody>
      </p:sp>
      <p:sp>
        <p:nvSpPr>
          <p:cNvPr id="62472" name="Rectangle 21"/>
          <p:cNvSpPr>
            <a:spLocks noChangeArrowheads="1"/>
          </p:cNvSpPr>
          <p:nvPr/>
        </p:nvSpPr>
        <p:spPr bwMode="auto">
          <a:xfrm>
            <a:off x="2011461" y="6237312"/>
            <a:ext cx="4545013" cy="400050"/>
          </a:xfrm>
          <a:prstGeom prst="rect">
            <a:avLst/>
          </a:prstGeom>
          <a:noFill/>
          <a:ln w="9525">
            <a:noFill/>
            <a:miter lim="800000"/>
            <a:headEnd/>
            <a:tailEnd/>
          </a:ln>
        </p:spPr>
        <p:txBody>
          <a:bodyPr wrap="none">
            <a:spAutoFit/>
          </a:bodyPr>
          <a:lstStyle/>
          <a:p>
            <a:r>
              <a:rPr lang="ja-JP" altLang="en-US" sz="2000" dirty="0">
                <a:latin typeface="Times" charset="0"/>
                <a:ea typeface="ＭＳ ゴシック" pitchFamily="49" charset="-128"/>
              </a:rPr>
              <a:t>（地元医療機関を受ける場合もあり）</a:t>
            </a:r>
            <a:endParaRPr lang="en-US" altLang="ja-JP" sz="2000" dirty="0">
              <a:latin typeface="Times" charset="0"/>
              <a:ea typeface="ＭＳ ゴシック" pitchFamily="49" charset="-128"/>
            </a:endParaRPr>
          </a:p>
        </p:txBody>
      </p:sp>
      <p:sp>
        <p:nvSpPr>
          <p:cNvPr id="62473" name="Line 22"/>
          <p:cNvSpPr>
            <a:spLocks noChangeShapeType="1"/>
          </p:cNvSpPr>
          <p:nvPr/>
        </p:nvSpPr>
        <p:spPr bwMode="auto">
          <a:xfrm flipV="1">
            <a:off x="4358192" y="3534571"/>
            <a:ext cx="0" cy="1800000"/>
          </a:xfrm>
          <a:prstGeom prst="line">
            <a:avLst/>
          </a:prstGeom>
          <a:noFill/>
          <a:ln w="34925">
            <a:solidFill>
              <a:schemeClr val="tx2"/>
            </a:solidFill>
            <a:round/>
            <a:headEnd/>
            <a:tailEnd type="triangle" w="lg" len="lg"/>
          </a:ln>
        </p:spPr>
        <p:txBody>
          <a:bodyPr wrap="none" anchor="ctr"/>
          <a:lstStyle/>
          <a:p>
            <a:endParaRPr lang="ja-JP" altLang="en-US" sz="2000">
              <a:latin typeface="Times" charset="0"/>
              <a:ea typeface="ＭＳ ゴシック" pitchFamily="49" charset="-128"/>
            </a:endParaRPr>
          </a:p>
        </p:txBody>
      </p:sp>
      <p:sp>
        <p:nvSpPr>
          <p:cNvPr id="62474" name="Line 23"/>
          <p:cNvSpPr>
            <a:spLocks noChangeShapeType="1"/>
          </p:cNvSpPr>
          <p:nvPr/>
        </p:nvSpPr>
        <p:spPr bwMode="auto">
          <a:xfrm>
            <a:off x="4967792" y="3606579"/>
            <a:ext cx="0" cy="1800000"/>
          </a:xfrm>
          <a:prstGeom prst="line">
            <a:avLst/>
          </a:prstGeom>
          <a:noFill/>
          <a:ln w="34925">
            <a:solidFill>
              <a:schemeClr val="tx2"/>
            </a:solidFill>
            <a:round/>
            <a:headEnd/>
            <a:tailEnd type="triangle" w="lg" len="lg"/>
          </a:ln>
        </p:spPr>
        <p:txBody>
          <a:bodyPr wrap="none" anchor="ctr"/>
          <a:lstStyle/>
          <a:p>
            <a:endParaRPr lang="ja-JP" altLang="en-US" sz="2000">
              <a:latin typeface="Times" charset="0"/>
              <a:ea typeface="ＭＳ ゴシック" pitchFamily="49" charset="-128"/>
            </a:endParaRPr>
          </a:p>
        </p:txBody>
      </p:sp>
      <p:sp>
        <p:nvSpPr>
          <p:cNvPr id="11" name="正方形/長方形 10"/>
          <p:cNvSpPr/>
          <p:nvPr/>
        </p:nvSpPr>
        <p:spPr>
          <a:xfrm>
            <a:off x="506633" y="1055897"/>
            <a:ext cx="8280920" cy="1528624"/>
          </a:xfrm>
          <a:prstGeom prst="rect">
            <a:avLst/>
          </a:prstGeom>
        </p:spPr>
        <p:txBody>
          <a:bodyPr wrap="square">
            <a:spAutoFit/>
          </a:bodyPr>
          <a:lstStyle/>
          <a:p>
            <a:pPr>
              <a:lnSpc>
                <a:spcPts val="2800"/>
              </a:lnSpc>
            </a:pPr>
            <a:r>
              <a:rPr lang="ja-JP" altLang="ja-JP" sz="2000" dirty="0" smtClean="0">
                <a:latin typeface="Times" charset="0"/>
                <a:ea typeface="ＭＳ ゴシック" pitchFamily="49" charset="-128"/>
              </a:rPr>
              <a:t>精検処理能が不足する地域のために</a:t>
            </a:r>
            <a:r>
              <a:rPr lang="ja-JP" altLang="en-US" sz="2000" dirty="0" smtClean="0">
                <a:latin typeface="Times" charset="0"/>
                <a:ea typeface="ＭＳ ゴシック" pitchFamily="49" charset="-128"/>
              </a:rPr>
              <a:t>、</a:t>
            </a:r>
            <a:r>
              <a:rPr lang="ja-JP" altLang="ja-JP" sz="2000" dirty="0" smtClean="0">
                <a:latin typeface="Times" charset="0"/>
                <a:ea typeface="ＭＳ ゴシック" pitchFamily="49" charset="-128"/>
              </a:rPr>
              <a:t>我々は当施設においても精検を担当してきた。こうした</a:t>
            </a:r>
            <a:r>
              <a:rPr lang="ja-JP" altLang="ja-JP" sz="2000" dirty="0" smtClean="0">
                <a:solidFill>
                  <a:schemeClr val="accent2"/>
                </a:solidFill>
                <a:latin typeface="Times" charset="0"/>
                <a:ea typeface="ＭＳ ゴシック" pitchFamily="49" charset="-128"/>
              </a:rPr>
              <a:t>精検実施体制</a:t>
            </a:r>
            <a:r>
              <a:rPr lang="ja-JP" altLang="ja-JP" sz="2000" dirty="0" smtClean="0">
                <a:latin typeface="Times" charset="0"/>
                <a:ea typeface="ＭＳ ゴシック" pitchFamily="49" charset="-128"/>
              </a:rPr>
              <a:t>にくわえて、地域検診において市町村と共同で行ってきた</a:t>
            </a:r>
            <a:r>
              <a:rPr lang="ja-JP" altLang="ja-JP" sz="2000" dirty="0" smtClean="0">
                <a:solidFill>
                  <a:schemeClr val="accent2"/>
                </a:solidFill>
                <a:latin typeface="Times" charset="0"/>
                <a:ea typeface="ＭＳ ゴシック" pitchFamily="49" charset="-128"/>
              </a:rPr>
              <a:t>精検結果の把握と受診勧奨</a:t>
            </a:r>
            <a:r>
              <a:rPr lang="ja-JP" altLang="ja-JP" sz="2000" dirty="0" smtClean="0">
                <a:latin typeface="Times" charset="0"/>
                <a:ea typeface="ＭＳ ゴシック" pitchFamily="49" charset="-128"/>
              </a:rPr>
              <a:t>を我々が確実に行うこととした</a:t>
            </a:r>
            <a:r>
              <a:rPr lang="ja-JP" altLang="en-US" sz="2000" dirty="0" smtClean="0">
                <a:latin typeface="Times" charset="0"/>
                <a:ea typeface="ＭＳ ゴシック" pitchFamily="49" charset="-128"/>
              </a:rPr>
              <a:t>。</a:t>
            </a:r>
            <a:endParaRPr lang="ja-JP" altLang="en-US" sz="2000" dirty="0">
              <a:latin typeface="Times" charset="0"/>
              <a:ea typeface="ＭＳ ゴシック" pitchFamily="49" charset="-128"/>
            </a:endParaRPr>
          </a:p>
        </p:txBody>
      </p:sp>
      <p:sp>
        <p:nvSpPr>
          <p:cNvPr id="2" name="テキスト ボックス 1"/>
          <p:cNvSpPr txBox="1"/>
          <p:nvPr/>
        </p:nvSpPr>
        <p:spPr>
          <a:xfrm>
            <a:off x="6084168" y="6496996"/>
            <a:ext cx="4785807" cy="338554"/>
          </a:xfrm>
          <a:prstGeom prst="rect">
            <a:avLst/>
          </a:prstGeom>
          <a:noFill/>
        </p:spPr>
        <p:txBody>
          <a:bodyPr wrap="square" rtlCol="0">
            <a:spAutoFit/>
          </a:bodyPr>
          <a:lstStyle/>
          <a:p>
            <a:r>
              <a:rPr kumimoji="1" lang="ja-JP" altLang="en-US" sz="1600" b="1" dirty="0" smtClean="0"/>
              <a:t>宮城県対がん協会　島田剛延先生</a:t>
            </a:r>
            <a:endParaRPr kumimoji="1" lang="ja-JP" altLang="en-US" sz="1600" b="1" dirty="0"/>
          </a:p>
        </p:txBody>
      </p:sp>
    </p:spTree>
    <p:extLst>
      <p:ext uri="{BB962C8B-B14F-4D97-AF65-F5344CB8AC3E}">
        <p14:creationId xmlns:p14="http://schemas.microsoft.com/office/powerpoint/2010/main" val="10644411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4.xml><?xml version="1.0" encoding="utf-8"?>
<a:theme xmlns:a="http://schemas.openxmlformats.org/drawingml/2006/main" name="6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2098</TotalTime>
  <Words>2114</Words>
  <Application>Microsoft Office PowerPoint</Application>
  <PresentationFormat>画面に合わせる (4:3)</PresentationFormat>
  <Paragraphs>405</Paragraphs>
  <Slides>21</Slides>
  <Notes>10</Notes>
  <HiddenSlides>0</HiddenSlides>
  <MMClips>0</MMClips>
  <ScaleCrop>false</ScaleCrop>
  <HeadingPairs>
    <vt:vector size="6" baseType="variant">
      <vt:variant>
        <vt:lpstr>テーマ</vt:lpstr>
      </vt:variant>
      <vt:variant>
        <vt:i4>5</vt:i4>
      </vt:variant>
      <vt:variant>
        <vt:lpstr>埋め込まれた OLE サーバー</vt:lpstr>
      </vt:variant>
      <vt:variant>
        <vt:i4>1</vt:i4>
      </vt:variant>
      <vt:variant>
        <vt:lpstr>スライド タイトル</vt:lpstr>
      </vt:variant>
      <vt:variant>
        <vt:i4>21</vt:i4>
      </vt:variant>
    </vt:vector>
  </HeadingPairs>
  <TitlesOfParts>
    <vt:vector size="27" baseType="lpstr">
      <vt:lpstr>Office ​​テーマ</vt:lpstr>
      <vt:lpstr>4_Office ​​テーマ</vt:lpstr>
      <vt:lpstr>5_Office ​​テーマ</vt:lpstr>
      <vt:lpstr>6_Office ​​テーマ</vt:lpstr>
      <vt:lpstr>2_Office ​​テーマ</vt:lpstr>
      <vt:lpstr>ワークシート</vt:lpstr>
      <vt:lpstr>がん検診の精度管理について</vt:lpstr>
      <vt:lpstr>がん検診の3本柱</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大腸がん検診の達成基準(抜粋)　EUガイドライン2010</vt:lpstr>
      <vt:lpstr>宮城県対がん協会の精検方式</vt:lpstr>
      <vt:lpstr>PowerPoint プレゼンテーション</vt:lpstr>
      <vt:lpstr>全国集計と宮城県対がん協会の比較 -大腸がん検診（平成22年度）</vt:lpstr>
      <vt:lpstr>PowerPoint プレゼンテーション</vt:lpstr>
      <vt:lpstr>PowerPoint プレゼンテーション</vt:lpstr>
      <vt:lpstr>PowerPoint プレゼンテーション</vt:lpstr>
      <vt:lpstr>職域検診には地域検診より大きな問題がある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がん対策推進基本計画における がん検診の在り方</dc:title>
  <dc:creator>kamatsud</dc:creator>
  <cp:lastModifiedBy>厚生労働省ネットワークシステム</cp:lastModifiedBy>
  <cp:revision>135</cp:revision>
  <cp:lastPrinted>2013-07-01T01:36:50Z</cp:lastPrinted>
  <dcterms:created xsi:type="dcterms:W3CDTF">2012-11-13T02:42:17Z</dcterms:created>
  <dcterms:modified xsi:type="dcterms:W3CDTF">2013-07-24T10:52:17Z</dcterms:modified>
</cp:coreProperties>
</file>