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8"/>
          <p:cNvSpPr>
            <a:spLocks noChangeArrowheads="1"/>
          </p:cNvSpPr>
          <p:nvPr/>
        </p:nvSpPr>
        <p:spPr bwMode="auto">
          <a:xfrm>
            <a:off x="1721369" y="94477"/>
            <a:ext cx="50449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latin typeface="Calibri" pitchFamily="34" charset="0"/>
              </a:rPr>
              <a:t>保険収載までのロードマップ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79512" y="1928802"/>
            <a:ext cx="3600400" cy="24560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試験名：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　○群○○試験　　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期間：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　～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・　被験者数：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結果の概要：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4067944" y="1928802"/>
            <a:ext cx="3744416" cy="245600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・　試験名：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　○群</a:t>
            </a:r>
            <a:r>
              <a:rPr lang="ja-JP" altLang="en-US" sz="1400" dirty="0">
                <a:solidFill>
                  <a:schemeClr val="tx1"/>
                </a:solidFill>
              </a:rPr>
              <a:t>○○試験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期間：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　　　～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　被験者数：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主要評価項目：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　副次評価項目：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606215" y="1643051"/>
            <a:ext cx="1643074" cy="5000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2"/>
                </a:solidFill>
              </a:rPr>
              <a:t>臨床研究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353696" y="1643051"/>
            <a:ext cx="1643074" cy="500066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rgbClr val="FF6600"/>
                </a:solidFill>
              </a:rPr>
              <a:t>先進医療</a:t>
            </a:r>
            <a:endParaRPr kumimoji="1" lang="ja-JP" altLang="en-US" b="1" dirty="0">
              <a:solidFill>
                <a:srgbClr val="FF66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429652" y="1956023"/>
            <a:ext cx="500066" cy="24287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2"/>
                </a:solidFill>
              </a:rPr>
              <a:t>保険収載</a:t>
            </a:r>
            <a:endParaRPr kumimoji="1" lang="en-US" altLang="ja-JP" sz="2000" b="1" dirty="0" smtClean="0">
              <a:solidFill>
                <a:schemeClr val="tx2"/>
              </a:solidFill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7668344" y="2713066"/>
            <a:ext cx="642942" cy="864096"/>
          </a:xfrm>
          <a:prstGeom prst="rightArrow">
            <a:avLst>
              <a:gd name="adj1" fmla="val 4043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4"/>
          <p:cNvSpPr txBox="1">
            <a:spLocks noChangeArrowheads="1"/>
          </p:cNvSpPr>
          <p:nvPr/>
        </p:nvSpPr>
        <p:spPr bwMode="auto">
          <a:xfrm>
            <a:off x="179512" y="742951"/>
            <a:ext cx="433965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先進医療技術名：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○○○○</a:t>
            </a:r>
            <a:endParaRPr lang="en-US" altLang="ja-JP" u="sng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先進医療での適応症：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○○○○○○○○</a:t>
            </a:r>
            <a:endParaRPr lang="ja-JP" altLang="en-US" u="sng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テキスト ボックス 4"/>
          <p:cNvSpPr txBox="1">
            <a:spLocks noChangeArrowheads="1"/>
          </p:cNvSpPr>
          <p:nvPr/>
        </p:nvSpPr>
        <p:spPr bwMode="auto">
          <a:xfrm>
            <a:off x="179512" y="4455091"/>
            <a:ext cx="3600400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当該先進医療に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おける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選択基準：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除外基準：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予想される有害事象：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ja-JP" altLang="en-US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926426" y="4455091"/>
            <a:ext cx="5003291" cy="1208347"/>
          </a:xfrm>
          <a:prstGeom prst="roundRect">
            <a:avLst>
              <a:gd name="adj" fmla="val 11181"/>
            </a:avLst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u="sng" dirty="0" smtClean="0"/>
              <a:t>海外での現状</a:t>
            </a:r>
            <a:endParaRPr kumimoji="1" lang="en-US" altLang="ja-JP" sz="1100" b="1" u="sng" dirty="0" smtClean="0"/>
          </a:p>
          <a:p>
            <a:r>
              <a:rPr lang="ja-JP" altLang="en-US" sz="1100" dirty="0" smtClean="0"/>
              <a:t>保険適用：米国（有・無</a:t>
            </a:r>
            <a:r>
              <a:rPr lang="ja-JP" altLang="en-US" sz="1100" dirty="0"/>
              <a:t>）</a:t>
            </a:r>
            <a:r>
              <a:rPr lang="ja-JP" altLang="en-US" sz="1100" dirty="0" smtClean="0"/>
              <a:t>、英国（</a:t>
            </a:r>
            <a:r>
              <a:rPr lang="ja-JP" altLang="en-US" sz="1100" dirty="0"/>
              <a:t>有・無）</a:t>
            </a:r>
            <a:r>
              <a:rPr lang="ja-JP" altLang="en-US" sz="1100" dirty="0" smtClean="0"/>
              <a:t>、フランス（</a:t>
            </a:r>
            <a:r>
              <a:rPr lang="ja-JP" altLang="en-US" sz="1100" dirty="0"/>
              <a:t>有・無）</a:t>
            </a:r>
            <a:r>
              <a:rPr lang="ja-JP" altLang="en-US" sz="1100" dirty="0" smtClean="0"/>
              <a:t>、ドイツ（</a:t>
            </a:r>
            <a:r>
              <a:rPr lang="ja-JP" altLang="en-US" sz="1100" dirty="0"/>
              <a:t>有・無）、</a:t>
            </a:r>
            <a:endParaRPr lang="en-US" altLang="ja-JP" sz="1100" dirty="0"/>
          </a:p>
          <a:p>
            <a:r>
              <a:rPr lang="ja-JP" altLang="en-US" sz="1100" dirty="0" smtClean="0"/>
              <a:t>　　　カナダ</a:t>
            </a:r>
            <a:r>
              <a:rPr lang="ja-JP" altLang="en-US" sz="1100" dirty="0"/>
              <a:t>（有・無）</a:t>
            </a:r>
            <a:r>
              <a:rPr lang="ja-JP" altLang="en-US" sz="1100" dirty="0" smtClean="0"/>
              <a:t>、オーストラリア</a:t>
            </a:r>
            <a:r>
              <a:rPr lang="ja-JP" altLang="en-US" sz="1100" dirty="0"/>
              <a:t>（有・無</a:t>
            </a:r>
            <a:r>
              <a:rPr lang="ja-JP" altLang="en-US" sz="1100" dirty="0" smtClean="0"/>
              <a:t>）、その他（有・無　有ならば国名：　）</a:t>
            </a:r>
            <a:endParaRPr lang="en-US" altLang="ja-JP" sz="1100" dirty="0" smtClean="0"/>
          </a:p>
          <a:p>
            <a:r>
              <a:rPr lang="ja-JP" altLang="en-US" sz="1100" dirty="0" smtClean="0"/>
              <a:t>ガイドライン記載</a:t>
            </a:r>
            <a:r>
              <a:rPr kumimoji="1" lang="ja-JP" altLang="en-US" sz="1100" dirty="0" smtClean="0"/>
              <a:t>：（有・無）</a:t>
            </a:r>
            <a:endParaRPr kumimoji="1" lang="en-US" altLang="ja-JP" sz="1100" dirty="0" smtClean="0"/>
          </a:p>
          <a:p>
            <a:r>
              <a:rPr lang="ja-JP" altLang="en-US" sz="1100" dirty="0" smtClean="0"/>
              <a:t>　　→有りならば概要：　</a:t>
            </a:r>
            <a:endParaRPr lang="en-US" altLang="ja-JP" sz="1100" dirty="0" smtClean="0"/>
          </a:p>
          <a:p>
            <a:r>
              <a:rPr lang="ja-JP" altLang="en-US" sz="1100" dirty="0" smtClean="0"/>
              <a:t>進行中の臨床試験</a:t>
            </a:r>
            <a:r>
              <a:rPr lang="ja-JP" altLang="en-US" sz="1100" dirty="0" smtClean="0">
                <a:sym typeface="Wingdings" pitchFamily="2" charset="2"/>
              </a:rPr>
              <a:t>（有・無）</a:t>
            </a:r>
            <a:endParaRPr lang="en-US" altLang="ja-JP" sz="1100" dirty="0" smtClean="0">
              <a:sym typeface="Wingdings" pitchFamily="2" charset="2"/>
            </a:endParaRPr>
          </a:p>
          <a:p>
            <a:r>
              <a:rPr lang="ja-JP" altLang="en-US" sz="1100" dirty="0" smtClean="0"/>
              <a:t>　　→有りならば概要：　　　　　　　</a:t>
            </a:r>
            <a:endParaRPr kumimoji="1" lang="en-US" altLang="ja-JP" sz="1100" dirty="0" smtClean="0"/>
          </a:p>
        </p:txBody>
      </p:sp>
      <p:sp>
        <p:nvSpPr>
          <p:cNvPr id="16" name="角丸四角形 15"/>
          <p:cNvSpPr/>
          <p:nvPr/>
        </p:nvSpPr>
        <p:spPr>
          <a:xfrm>
            <a:off x="3926425" y="5733724"/>
            <a:ext cx="5003291" cy="991855"/>
          </a:xfrm>
          <a:prstGeom prst="roundRect">
            <a:avLst>
              <a:gd name="adj" fmla="val 11181"/>
            </a:avLst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u="sng" dirty="0" smtClean="0"/>
              <a:t>本邦での現状</a:t>
            </a:r>
            <a:endParaRPr kumimoji="1" lang="en-US" altLang="ja-JP" sz="1100" b="1" u="sng" dirty="0" smtClean="0"/>
          </a:p>
          <a:p>
            <a:r>
              <a:rPr lang="ja-JP" altLang="en-US" sz="1100" dirty="0" smtClean="0"/>
              <a:t>ガイドライン記載</a:t>
            </a:r>
            <a:r>
              <a:rPr kumimoji="1" lang="ja-JP" altLang="en-US" sz="1100" dirty="0" smtClean="0"/>
              <a:t>：（有・無）</a:t>
            </a:r>
            <a:endParaRPr kumimoji="1" lang="en-US" altLang="ja-JP" sz="1100" dirty="0" smtClean="0"/>
          </a:p>
          <a:p>
            <a:r>
              <a:rPr lang="ja-JP" altLang="en-US" sz="1100" dirty="0" smtClean="0"/>
              <a:t>　　→有りならば概要：　</a:t>
            </a:r>
            <a:endParaRPr lang="en-US" altLang="ja-JP" sz="1100" dirty="0" smtClean="0"/>
          </a:p>
          <a:p>
            <a:r>
              <a:rPr lang="ja-JP" altLang="en-US" sz="1100" dirty="0" smtClean="0"/>
              <a:t>進行中の臨床試験</a:t>
            </a:r>
            <a:r>
              <a:rPr lang="ja-JP" altLang="en-US" sz="1100" dirty="0" smtClean="0">
                <a:sym typeface="Wingdings" pitchFamily="2" charset="2"/>
              </a:rPr>
              <a:t>（有・無）</a:t>
            </a:r>
            <a:endParaRPr lang="en-US" altLang="ja-JP" sz="1100" dirty="0" smtClean="0">
              <a:sym typeface="Wingdings" pitchFamily="2" charset="2"/>
            </a:endParaRPr>
          </a:p>
          <a:p>
            <a:r>
              <a:rPr lang="ja-JP" altLang="en-US" sz="1100" dirty="0" smtClean="0"/>
              <a:t>　　→有りならば概要：　　　　　　　</a:t>
            </a:r>
            <a:endParaRPr kumimoji="1" lang="en-US" altLang="ja-JP" sz="1100" dirty="0" smtClean="0"/>
          </a:p>
        </p:txBody>
      </p:sp>
      <p:sp>
        <p:nvSpPr>
          <p:cNvPr id="21" name="右矢印 20"/>
          <p:cNvSpPr/>
          <p:nvPr/>
        </p:nvSpPr>
        <p:spPr>
          <a:xfrm>
            <a:off x="3566510" y="2713066"/>
            <a:ext cx="642942" cy="864096"/>
          </a:xfrm>
          <a:prstGeom prst="rightArrow">
            <a:avLst>
              <a:gd name="adj1" fmla="val 4043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373534" y="585142"/>
            <a:ext cx="4499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 smtClean="0">
                <a:solidFill>
                  <a:srgbClr val="FF0000"/>
                </a:solidFill>
              </a:rPr>
              <a:t>技術に薬事承認が必要な医薬品・医療機器等が含まれている場合には、その薬事承認にいたるロードマップについても追加で記載すること（赤字のコメントは厚生労働省に提出時は削除すること）</a:t>
            </a:r>
            <a:endParaRPr kumimoji="1" lang="en-US" altLang="ja-JP" sz="1200" i="1" dirty="0" smtClean="0">
              <a:solidFill>
                <a:srgbClr val="FF0000"/>
              </a:solidFill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97313" y="6093296"/>
            <a:ext cx="3600400" cy="624037"/>
          </a:xfrm>
          <a:prstGeom prst="roundRect">
            <a:avLst>
              <a:gd name="adj" fmla="val 11181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u="sng" dirty="0" smtClean="0"/>
              <a:t>関連する技術等の本邦での保険適用の状況</a:t>
            </a:r>
            <a:endParaRPr kumimoji="1" lang="en-US" altLang="ja-JP" sz="1100" b="1" u="sng" dirty="0" smtClean="0"/>
          </a:p>
          <a:p>
            <a:r>
              <a:rPr kumimoji="1" lang="ja-JP" altLang="en-US" sz="1100" u="sng" dirty="0" smtClean="0">
                <a:solidFill>
                  <a:srgbClr val="FF0000"/>
                </a:solidFill>
              </a:rPr>
              <a:t>（</a:t>
            </a:r>
            <a:r>
              <a:rPr kumimoji="1" lang="en-US" altLang="ja-JP" sz="1100" i="1" u="sng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100" i="1" u="sng" dirty="0" smtClean="0">
                <a:solidFill>
                  <a:srgbClr val="FF0000"/>
                </a:solidFill>
              </a:rPr>
              <a:t>類似した技術の保険適用状況を記載。類似技術がなければ省略可</a:t>
            </a:r>
            <a:r>
              <a:rPr kumimoji="1" lang="ja-JP" altLang="en-US" sz="1100" u="sng" dirty="0" smtClean="0">
                <a:solidFill>
                  <a:srgbClr val="FF0000"/>
                </a:solidFill>
              </a:rPr>
              <a:t>）</a:t>
            </a:r>
            <a:endParaRPr kumimoji="1" lang="en-US" altLang="ja-JP" sz="1100" u="sng" dirty="0" smtClean="0">
              <a:solidFill>
                <a:srgbClr val="FF0000"/>
              </a:solidFill>
            </a:endParaRPr>
          </a:p>
        </p:txBody>
      </p:sp>
      <p:sp>
        <p:nvSpPr>
          <p:cNvPr id="3" name="右矢印 2"/>
          <p:cNvSpPr/>
          <p:nvPr/>
        </p:nvSpPr>
        <p:spPr>
          <a:xfrm rot="5400000">
            <a:off x="7525263" y="2048514"/>
            <a:ext cx="1026950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6623530" y="1251805"/>
            <a:ext cx="2377660" cy="76393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i="1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b="1" i="1" dirty="0" smtClean="0">
                <a:solidFill>
                  <a:srgbClr val="FF0000"/>
                </a:solidFill>
              </a:rPr>
              <a:t>ガイドラインへの掲載（改訂）、追加で行う臨床試験、先進医療後に多施設共同研究を行う場合等、はその情報を記載</a:t>
            </a:r>
            <a:endParaRPr kumimoji="1" lang="ja-JP" altLang="en-US" sz="1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55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234</TotalTime>
  <Words>383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18</cp:revision>
  <cp:lastPrinted>2022-11-28T00:56:34Z</cp:lastPrinted>
  <dcterms:created xsi:type="dcterms:W3CDTF">2018-07-17T02:39:58Z</dcterms:created>
  <dcterms:modified xsi:type="dcterms:W3CDTF">2022-11-28T01:07:07Z</dcterms:modified>
</cp:coreProperties>
</file>