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74" r:id="rId3"/>
    <p:sldId id="279" r:id="rId4"/>
    <p:sldId id="278" r:id="rId5"/>
  </p:sldIdLst>
  <p:sldSz cx="6858000" cy="9144000" type="screen4x3"/>
  <p:notesSz cx="6807200" cy="99393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メイリオ" pitchFamily="50" charset="-128"/>
        <a:ea typeface="メイリオ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メイリオ" pitchFamily="50" charset="-128"/>
        <a:ea typeface="メイリオ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メイリオ" pitchFamily="50" charset="-128"/>
        <a:ea typeface="メイリオ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メイリオ" pitchFamily="50" charset="-128"/>
        <a:ea typeface="メイリオ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メイリオ" pitchFamily="50" charset="-128"/>
        <a:ea typeface="メイリオ" pitchFamily="50" charset="-128"/>
        <a:cs typeface="+mn-cs"/>
      </a:defRPr>
    </a:lvl5pPr>
    <a:lvl6pPr marL="2286000" algn="l" defTabSz="914400" rtl="0" eaLnBrk="1" latinLnBrk="0" hangingPunct="1">
      <a:defRPr kumimoji="1" sz="1400" kern="1200">
        <a:solidFill>
          <a:schemeClr val="tx1"/>
        </a:solidFill>
        <a:latin typeface="メイリオ" pitchFamily="50" charset="-128"/>
        <a:ea typeface="メイリオ" pitchFamily="50" charset="-128"/>
        <a:cs typeface="+mn-cs"/>
      </a:defRPr>
    </a:lvl6pPr>
    <a:lvl7pPr marL="2743200" algn="l" defTabSz="914400" rtl="0" eaLnBrk="1" latinLnBrk="0" hangingPunct="1">
      <a:defRPr kumimoji="1" sz="1400" kern="1200">
        <a:solidFill>
          <a:schemeClr val="tx1"/>
        </a:solidFill>
        <a:latin typeface="メイリオ" pitchFamily="50" charset="-128"/>
        <a:ea typeface="メイリオ" pitchFamily="50" charset="-128"/>
        <a:cs typeface="+mn-cs"/>
      </a:defRPr>
    </a:lvl7pPr>
    <a:lvl8pPr marL="3200400" algn="l" defTabSz="914400" rtl="0" eaLnBrk="1" latinLnBrk="0" hangingPunct="1">
      <a:defRPr kumimoji="1" sz="1400" kern="1200">
        <a:solidFill>
          <a:schemeClr val="tx1"/>
        </a:solidFill>
        <a:latin typeface="メイリオ" pitchFamily="50" charset="-128"/>
        <a:ea typeface="メイリオ" pitchFamily="50" charset="-128"/>
        <a:cs typeface="+mn-cs"/>
      </a:defRPr>
    </a:lvl8pPr>
    <a:lvl9pPr marL="3657600" algn="l" defTabSz="914400" rtl="0" eaLnBrk="1" latinLnBrk="0" hangingPunct="1">
      <a:defRPr kumimoji="1" sz="1400" kern="1200">
        <a:solidFill>
          <a:schemeClr val="tx1"/>
        </a:solidFill>
        <a:latin typeface="メイリオ" pitchFamily="50" charset="-128"/>
        <a:ea typeface="メイリオ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265" autoAdjust="0"/>
    <p:restoredTop sz="96995" autoAdjust="0"/>
  </p:normalViewPr>
  <p:slideViewPr>
    <p:cSldViewPr>
      <p:cViewPr>
        <p:scale>
          <a:sx n="100" d="100"/>
          <a:sy n="100" d="100"/>
        </p:scale>
        <p:origin x="-1284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0210554C-8FD9-484E-A44D-8F5B3F853274}" type="datetimeFigureOut">
              <a:rPr lang="ja-JP" altLang="en-US"/>
              <a:pPr>
                <a:defRPr/>
              </a:pPr>
              <a:t>2014/7/16</a:t>
            </a:fld>
            <a:endParaRPr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06600" y="746125"/>
            <a:ext cx="2795588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5125" cy="4471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 smtClean="0"/>
              <a:t>マスター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  <a:endParaRPr lang="ja-JP" altLang="en-US" noProof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15F925A6-CB46-4F6C-A618-3DD39810F75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348219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smtClean="0"/>
          </a:p>
        </p:txBody>
      </p:sp>
      <p:sp>
        <p:nvSpPr>
          <p:cNvPr id="15363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2DA15F8-B872-40CB-902F-496E86A9EC56}" type="slidenum">
              <a:rPr lang="ja-JP" alt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altLang="ja-JP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smtClean="0"/>
          </a:p>
        </p:txBody>
      </p:sp>
      <p:sp>
        <p:nvSpPr>
          <p:cNvPr id="17411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61951BA-48D9-4E02-BA53-C517F5006E07}" type="slidenum">
              <a:rPr lang="ja-JP" alt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altLang="ja-JP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smtClean="0"/>
          </a:p>
        </p:txBody>
      </p:sp>
      <p:sp>
        <p:nvSpPr>
          <p:cNvPr id="21507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1D840E1-A7EB-47FD-B5E2-CADB54D0AD8C}" type="slidenum">
              <a:rPr lang="ja-JP" alt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 altLang="ja-JP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smtClean="0"/>
          </a:p>
        </p:txBody>
      </p:sp>
      <p:sp>
        <p:nvSpPr>
          <p:cNvPr id="25603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F6147C4-CCB7-4412-B19E-E58402F43C01}" type="slidenum">
              <a:rPr lang="ja-JP" alt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7569AB-D3BF-4B74-9AE7-4340AC2DB0BF}" type="datetime1">
              <a:rPr lang="ja-JP" altLang="en-US"/>
              <a:pPr>
                <a:defRPr/>
              </a:pPr>
              <a:t>2014/7/16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E0A027-92FA-418D-9C0B-9938AD55754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F0C9F4-8B79-4875-AC78-7B18EF7BE57C}" type="datetime1">
              <a:rPr lang="ja-JP" altLang="en-US"/>
              <a:pPr>
                <a:defRPr/>
              </a:pPr>
              <a:t>2014/7/16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1EC966-8C14-44A2-94E8-AEA75DAD2C5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0B72F0-C84E-41D4-A2BB-1ED62C81A08D}" type="datetime1">
              <a:rPr lang="ja-JP" altLang="en-US"/>
              <a:pPr>
                <a:defRPr/>
              </a:pPr>
              <a:t>2014/7/16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81742E-733F-421F-B0FE-64628A1B1A6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49534D-DC21-4804-B01B-F31112ED60DF}" type="datetime1">
              <a:rPr lang="ja-JP" altLang="en-US"/>
              <a:pPr>
                <a:defRPr/>
              </a:pPr>
              <a:t>2014/7/16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205855-947E-494C-99A0-398BD5E2688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D9B834-F56F-40D2-9659-D9975163C9B1}" type="datetime1">
              <a:rPr lang="ja-JP" altLang="en-US"/>
              <a:pPr>
                <a:defRPr/>
              </a:pPr>
              <a:t>2014/7/16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D5CCA6-FFD0-43E0-A675-18C6331FB81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34F17F-112B-499C-A904-C214C1E5F6D5}" type="datetime1">
              <a:rPr lang="ja-JP" altLang="en-US"/>
              <a:pPr>
                <a:defRPr/>
              </a:pPr>
              <a:t>2014/7/16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585AAD-A8C7-48C4-B1C5-FD09D277BB7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738BD1-DA75-46F2-BD3E-103ECC72514B}" type="datetime1">
              <a:rPr lang="ja-JP" altLang="en-US"/>
              <a:pPr>
                <a:defRPr/>
              </a:pPr>
              <a:t>2014/7/16</a:t>
            </a:fld>
            <a:endParaRPr lang="ja-JP" altLang="en-US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A66BB6-06B8-4750-9077-CC3D9466C44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90FA53-7D9F-4AA4-92BB-16913B7470B5}" type="datetime1">
              <a:rPr lang="ja-JP" altLang="en-US"/>
              <a:pPr>
                <a:defRPr/>
              </a:pPr>
              <a:t>2014/7/16</a:t>
            </a:fld>
            <a:endParaRPr lang="ja-JP" altLang="en-US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C52AC1-004E-4BC9-81F4-BEBE2015100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79D4FD-6F75-44E1-A402-C1166069ADE1}" type="datetime1">
              <a:rPr lang="ja-JP" altLang="en-US"/>
              <a:pPr>
                <a:defRPr/>
              </a:pPr>
              <a:t>2014/7/16</a:t>
            </a:fld>
            <a:endParaRPr lang="ja-JP" altLang="en-US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FF4B1B-ECF7-4D0B-A0DF-0AB16D83F74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1EE85D-2F03-4E2C-82EA-BA037C9BB7D0}" type="datetime1">
              <a:rPr lang="ja-JP" altLang="en-US"/>
              <a:pPr>
                <a:defRPr/>
              </a:pPr>
              <a:t>2014/7/16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8B1A31-1EE9-49EE-954B-1A234320044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103AA5-125F-47C1-98F7-BC1161255196}" type="datetime1">
              <a:rPr lang="ja-JP" altLang="en-US"/>
              <a:pPr>
                <a:defRPr/>
              </a:pPr>
              <a:t>2014/7/16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B4B403-38C4-4294-9792-F3330CB72A4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8475663"/>
            <a:ext cx="16002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D2F122A-AADB-4DD2-ADA6-37B6CCB5F65F}" type="datetime1">
              <a:rPr lang="ja-JP" altLang="en-US"/>
              <a:pPr>
                <a:defRPr/>
              </a:pPr>
              <a:t>2014/7/16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8475663"/>
            <a:ext cx="21717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8475663"/>
            <a:ext cx="16002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92F8B59F-E525-42C0-9CCF-310C394560A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hyperlink" Target="http://stats.oecd.org/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97650" y="8820150"/>
            <a:ext cx="260350" cy="317500"/>
          </a:xfrm>
        </p:spPr>
        <p:txBody>
          <a:bodyPr/>
          <a:lstStyle/>
          <a:p>
            <a:pPr algn="l">
              <a:defRPr/>
            </a:pPr>
            <a:fld id="{44A23F5E-CFD9-45CE-965B-4918D9DB280E}" type="slidenum">
              <a:rPr lang="ja-JP" altLang="en-US"/>
              <a:pPr algn="l">
                <a:defRPr/>
              </a:pPr>
              <a:t>1</a:t>
            </a:fld>
            <a:endParaRPr lang="ja-JP" altLang="en-US" dirty="0"/>
          </a:p>
        </p:txBody>
      </p:sp>
      <p:sp>
        <p:nvSpPr>
          <p:cNvPr id="9" name="正方形/長方形 8"/>
          <p:cNvSpPr/>
          <p:nvPr/>
        </p:nvSpPr>
        <p:spPr>
          <a:xfrm>
            <a:off x="260350" y="6156325"/>
            <a:ext cx="6408738" cy="792163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ja-JP" altLang="en-US">
                <a:solidFill>
                  <a:schemeClr val="tx1"/>
                </a:solidFill>
              </a:rPr>
              <a:t>理由は･･･</a:t>
            </a:r>
          </a:p>
        </p:txBody>
      </p:sp>
      <p:sp>
        <p:nvSpPr>
          <p:cNvPr id="11" name="正方形/長方形 10"/>
          <p:cNvSpPr/>
          <p:nvPr/>
        </p:nvSpPr>
        <p:spPr>
          <a:xfrm>
            <a:off x="260350" y="3851275"/>
            <a:ext cx="3095625" cy="2159000"/>
          </a:xfrm>
          <a:prstGeom prst="rect">
            <a:avLst/>
          </a:prstGeom>
          <a:noFill/>
          <a:ln w="1270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sz="1800"/>
          </a:p>
        </p:txBody>
      </p:sp>
      <p:sp>
        <p:nvSpPr>
          <p:cNvPr id="2" name="角丸四角形 1"/>
          <p:cNvSpPr/>
          <p:nvPr/>
        </p:nvSpPr>
        <p:spPr>
          <a:xfrm>
            <a:off x="44624" y="335252"/>
            <a:ext cx="6742112" cy="7493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20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「幸福を分かち合う社会」とは？</a:t>
            </a:r>
            <a:endParaRPr lang="en-US" altLang="ja-JP" sz="220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“社会保障制度”が果たす役割を理解しよう！</a:t>
            </a:r>
          </a:p>
        </p:txBody>
      </p:sp>
      <p:sp>
        <p:nvSpPr>
          <p:cNvPr id="14341" name="テキスト ボックス 2"/>
          <p:cNvSpPr txBox="1">
            <a:spLocks noChangeArrowheads="1"/>
          </p:cNvSpPr>
          <p:nvPr/>
        </p:nvSpPr>
        <p:spPr bwMode="auto">
          <a:xfrm>
            <a:off x="116632" y="1184719"/>
            <a:ext cx="50673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1800" dirty="0"/>
              <a:t>◆</a:t>
            </a:r>
            <a:r>
              <a:rPr lang="ja-JP" altLang="en-US" sz="1800" dirty="0" smtClean="0"/>
              <a:t>「</a:t>
            </a:r>
            <a:r>
              <a:rPr lang="ja-JP" altLang="en-US" sz="1800" dirty="0"/>
              <a:t>社会保障」に関する“高校生クイズ”</a:t>
            </a:r>
          </a:p>
        </p:txBody>
      </p:sp>
      <p:sp>
        <p:nvSpPr>
          <p:cNvPr id="14342" name="ノート プレースホルダ 2"/>
          <p:cNvSpPr txBox="1">
            <a:spLocks/>
          </p:cNvSpPr>
          <p:nvPr/>
        </p:nvSpPr>
        <p:spPr bwMode="auto">
          <a:xfrm>
            <a:off x="3572147" y="1564658"/>
            <a:ext cx="3097213" cy="1764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tIns="108000"/>
          <a:lstStyle/>
          <a:p>
            <a:r>
              <a:rPr lang="ja-JP" altLang="en-US" dirty="0" smtClean="0"/>
              <a:t>Ｑ２．</a:t>
            </a:r>
            <a:r>
              <a:rPr lang="ja-JP" altLang="en-US" dirty="0"/>
              <a:t>「年金」の保険料は</a:t>
            </a:r>
            <a:r>
              <a:rPr lang="en-US" altLang="ja-JP" dirty="0"/>
              <a:t>20</a:t>
            </a:r>
            <a:r>
              <a:rPr lang="ja-JP" altLang="en-US" dirty="0"/>
              <a:t>歳から</a:t>
            </a:r>
          </a:p>
          <a:p>
            <a:r>
              <a:rPr lang="ja-JP" altLang="en-US" dirty="0"/>
              <a:t>　　　払いはじめます</a:t>
            </a:r>
            <a:r>
              <a:rPr lang="ja-JP" altLang="en-US" dirty="0" smtClean="0"/>
              <a:t>。 それ</a:t>
            </a:r>
            <a:r>
              <a:rPr lang="ja-JP" altLang="en-US" dirty="0"/>
              <a:t>では、</a:t>
            </a:r>
          </a:p>
          <a:p>
            <a:r>
              <a:rPr lang="ja-JP" altLang="en-US" dirty="0"/>
              <a:t>　　　年金の受け取りについて、</a:t>
            </a:r>
          </a:p>
          <a:p>
            <a:r>
              <a:rPr lang="ja-JP" altLang="en-US" dirty="0"/>
              <a:t>　　 「</a:t>
            </a:r>
            <a:r>
              <a:rPr lang="en-US" altLang="ja-JP" dirty="0"/>
              <a:t>20</a:t>
            </a:r>
            <a:r>
              <a:rPr lang="ja-JP" altLang="en-US" dirty="0"/>
              <a:t>歳から受け取る場合も</a:t>
            </a:r>
            <a:r>
              <a:rPr lang="ja-JP" altLang="en-US" dirty="0" err="1"/>
              <a:t>あ</a:t>
            </a:r>
            <a:endParaRPr lang="ja-JP" altLang="en-US" dirty="0"/>
          </a:p>
          <a:p>
            <a:r>
              <a:rPr lang="ja-JP" altLang="en-US" dirty="0"/>
              <a:t>　　　る？」</a:t>
            </a:r>
            <a:endParaRPr lang="en-US" altLang="ja-JP" dirty="0"/>
          </a:p>
          <a:p>
            <a:r>
              <a:rPr lang="ja-JP" altLang="en-US" dirty="0"/>
              <a:t>　</a:t>
            </a:r>
          </a:p>
          <a:p>
            <a:pPr>
              <a:spcBef>
                <a:spcPts val="600"/>
              </a:spcBef>
            </a:pPr>
            <a:r>
              <a:rPr lang="ja-JP" altLang="en-US" dirty="0"/>
              <a:t>　　　　ホント　　　　ウソ</a:t>
            </a:r>
            <a:endParaRPr lang="en-US" altLang="ja-JP" dirty="0"/>
          </a:p>
        </p:txBody>
      </p:sp>
      <p:sp>
        <p:nvSpPr>
          <p:cNvPr id="14343" name="テキスト ボックス 19"/>
          <p:cNvSpPr txBox="1">
            <a:spLocks noChangeArrowheads="1"/>
          </p:cNvSpPr>
          <p:nvPr/>
        </p:nvSpPr>
        <p:spPr bwMode="auto">
          <a:xfrm>
            <a:off x="235198" y="3390255"/>
            <a:ext cx="36258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1200" dirty="0"/>
              <a:t>○</a:t>
            </a:r>
            <a:r>
              <a:rPr lang="ja-JP" altLang="en-US" sz="1200" dirty="0" smtClean="0"/>
              <a:t>あなたが望ましいと考える</a:t>
            </a:r>
            <a:r>
              <a:rPr lang="ja-JP" altLang="en-US" sz="1200" dirty="0"/>
              <a:t>「社会</a:t>
            </a:r>
            <a:r>
              <a:rPr lang="ja-JP" altLang="en-US" sz="1200" dirty="0" smtClean="0"/>
              <a:t>保障</a:t>
            </a:r>
            <a:endParaRPr lang="en-US" altLang="ja-JP" sz="1200" dirty="0" smtClean="0"/>
          </a:p>
          <a:p>
            <a:r>
              <a:rPr lang="ja-JP" altLang="en-US" sz="1200" dirty="0"/>
              <a:t>　</a:t>
            </a:r>
            <a:r>
              <a:rPr lang="ja-JP" altLang="en-US" sz="1200" dirty="0" smtClean="0"/>
              <a:t>制度」と</a:t>
            </a:r>
            <a:r>
              <a:rPr lang="ja-JP" altLang="en-US" sz="1200" dirty="0"/>
              <a:t>は？</a:t>
            </a:r>
          </a:p>
        </p:txBody>
      </p:sp>
      <p:sp>
        <p:nvSpPr>
          <p:cNvPr id="15" name="左右矢印 14"/>
          <p:cNvSpPr/>
          <p:nvPr/>
        </p:nvSpPr>
        <p:spPr>
          <a:xfrm>
            <a:off x="620713" y="4818806"/>
            <a:ext cx="2376487" cy="216000"/>
          </a:xfrm>
          <a:prstGeom prst="leftRightArrow">
            <a:avLst/>
          </a:prstGeom>
          <a:gradFill flip="none" rotWithShape="1">
            <a:gsLst>
              <a:gs pos="100000">
                <a:schemeClr val="tx2">
                  <a:lumMod val="40000"/>
                  <a:lumOff val="60000"/>
                </a:schemeClr>
              </a:gs>
              <a:gs pos="36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sz="1800"/>
          </a:p>
        </p:txBody>
      </p:sp>
      <p:sp>
        <p:nvSpPr>
          <p:cNvPr id="24" name="左右矢印 23"/>
          <p:cNvSpPr>
            <a:spLocks noChangeArrowheads="1"/>
          </p:cNvSpPr>
          <p:nvPr/>
        </p:nvSpPr>
        <p:spPr bwMode="auto">
          <a:xfrm rot="5400000">
            <a:off x="1022350" y="4818806"/>
            <a:ext cx="1573213" cy="216000"/>
          </a:xfrm>
          <a:prstGeom prst="leftRightArrow">
            <a:avLst>
              <a:gd name="adj1" fmla="val 50000"/>
              <a:gd name="adj2" fmla="val 49989"/>
            </a:avLst>
          </a:prstGeom>
          <a:gradFill flip="none" rotWithShape="1">
            <a:gsLst>
              <a:gs pos="100000">
                <a:schemeClr val="tx2">
                  <a:lumMod val="40000"/>
                  <a:lumOff val="60000"/>
                </a:schemeClr>
              </a:gs>
              <a:gs pos="36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sz="1800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4346" name="ノート プレースホルダ 2"/>
          <p:cNvSpPr txBox="1">
            <a:spLocks/>
          </p:cNvSpPr>
          <p:nvPr/>
        </p:nvSpPr>
        <p:spPr bwMode="auto">
          <a:xfrm>
            <a:off x="912759" y="3906932"/>
            <a:ext cx="1800225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ja-JP" altLang="en-US" sz="1200" dirty="0"/>
              <a:t>高サービス</a:t>
            </a:r>
            <a:endParaRPr lang="en-US" altLang="ja-JP" sz="1200" dirty="0"/>
          </a:p>
        </p:txBody>
      </p:sp>
      <p:sp>
        <p:nvSpPr>
          <p:cNvPr id="14349" name="ノート プレースホルダ 2"/>
          <p:cNvSpPr txBox="1">
            <a:spLocks/>
          </p:cNvSpPr>
          <p:nvPr/>
        </p:nvSpPr>
        <p:spPr bwMode="auto">
          <a:xfrm>
            <a:off x="912759" y="5724525"/>
            <a:ext cx="1800225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ja-JP" altLang="en-US" sz="1200"/>
              <a:t>低サービス</a:t>
            </a:r>
            <a:endParaRPr lang="en-US" altLang="ja-JP" sz="1200"/>
          </a:p>
        </p:txBody>
      </p:sp>
      <p:sp>
        <p:nvSpPr>
          <p:cNvPr id="14350" name="ノート プレースホルダ 2"/>
          <p:cNvSpPr txBox="1">
            <a:spLocks/>
          </p:cNvSpPr>
          <p:nvPr/>
        </p:nvSpPr>
        <p:spPr bwMode="auto">
          <a:xfrm>
            <a:off x="260350" y="4178582"/>
            <a:ext cx="371475" cy="148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/>
          <a:lstStyle/>
          <a:p>
            <a:pPr algn="ctr"/>
            <a:r>
              <a:rPr lang="ja-JP" altLang="en-US" sz="1200" dirty="0"/>
              <a:t>低負担</a:t>
            </a:r>
            <a:endParaRPr lang="en-US" altLang="ja-JP" sz="1200" dirty="0"/>
          </a:p>
        </p:txBody>
      </p:sp>
      <p:sp>
        <p:nvSpPr>
          <p:cNvPr id="3" name="正方形/長方形 10"/>
          <p:cNvSpPr/>
          <p:nvPr/>
        </p:nvSpPr>
        <p:spPr>
          <a:xfrm>
            <a:off x="3644900" y="3851275"/>
            <a:ext cx="2952750" cy="2159000"/>
          </a:xfrm>
          <a:prstGeom prst="rect">
            <a:avLst/>
          </a:prstGeom>
          <a:noFill/>
          <a:ln w="1270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sz="1800"/>
          </a:p>
        </p:txBody>
      </p:sp>
      <p:sp>
        <p:nvSpPr>
          <p:cNvPr id="4" name="左右矢印 14"/>
          <p:cNvSpPr/>
          <p:nvPr/>
        </p:nvSpPr>
        <p:spPr>
          <a:xfrm>
            <a:off x="3976688" y="4818805"/>
            <a:ext cx="2376487" cy="216000"/>
          </a:xfrm>
          <a:prstGeom prst="leftRightArrow">
            <a:avLst/>
          </a:prstGeom>
          <a:gradFill flip="none" rotWithShape="1">
            <a:gsLst>
              <a:gs pos="100000">
                <a:schemeClr val="tx2">
                  <a:lumMod val="40000"/>
                  <a:lumOff val="60000"/>
                </a:schemeClr>
              </a:gs>
              <a:gs pos="51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sz="1800"/>
          </a:p>
        </p:txBody>
      </p:sp>
      <p:sp>
        <p:nvSpPr>
          <p:cNvPr id="5" name="左右矢印 23"/>
          <p:cNvSpPr>
            <a:spLocks noChangeArrowheads="1"/>
          </p:cNvSpPr>
          <p:nvPr/>
        </p:nvSpPr>
        <p:spPr bwMode="auto">
          <a:xfrm rot="5400000">
            <a:off x="4378325" y="4818805"/>
            <a:ext cx="1573212" cy="216000"/>
          </a:xfrm>
          <a:prstGeom prst="leftRightArrow">
            <a:avLst>
              <a:gd name="adj1" fmla="val 50000"/>
              <a:gd name="adj2" fmla="val 49989"/>
            </a:avLst>
          </a:prstGeom>
          <a:gradFill flip="none" rotWithShape="1">
            <a:gsLst>
              <a:gs pos="100000">
                <a:schemeClr val="tx2">
                  <a:lumMod val="40000"/>
                  <a:lumOff val="60000"/>
                </a:schemeClr>
              </a:gs>
              <a:gs pos="36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sz="1800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4354" name="ノート プレースホルダ 2"/>
          <p:cNvSpPr txBox="1">
            <a:spLocks/>
          </p:cNvSpPr>
          <p:nvPr/>
        </p:nvSpPr>
        <p:spPr bwMode="auto">
          <a:xfrm>
            <a:off x="4268747" y="3906932"/>
            <a:ext cx="1800225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ja-JP" altLang="en-US" sz="1200" dirty="0"/>
              <a:t>高サービス</a:t>
            </a:r>
            <a:endParaRPr lang="en-US" altLang="ja-JP" sz="1200" dirty="0"/>
          </a:p>
        </p:txBody>
      </p:sp>
      <p:sp>
        <p:nvSpPr>
          <p:cNvPr id="14357" name="ノート プレースホルダ 2"/>
          <p:cNvSpPr txBox="1">
            <a:spLocks/>
          </p:cNvSpPr>
          <p:nvPr/>
        </p:nvSpPr>
        <p:spPr bwMode="auto">
          <a:xfrm>
            <a:off x="4268747" y="5724525"/>
            <a:ext cx="1800225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ja-JP" altLang="en-US" sz="1200"/>
              <a:t>低サービス</a:t>
            </a:r>
            <a:endParaRPr lang="en-US" altLang="ja-JP" sz="1200"/>
          </a:p>
        </p:txBody>
      </p:sp>
      <p:sp>
        <p:nvSpPr>
          <p:cNvPr id="14358" name="テキスト ボックス 19"/>
          <p:cNvSpPr txBox="1">
            <a:spLocks noChangeArrowheads="1"/>
          </p:cNvSpPr>
          <p:nvPr/>
        </p:nvSpPr>
        <p:spPr bwMode="auto">
          <a:xfrm>
            <a:off x="3645296" y="3390255"/>
            <a:ext cx="316808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1200" dirty="0" smtClean="0"/>
              <a:t>○実際</a:t>
            </a:r>
            <a:r>
              <a:rPr lang="ja-JP" altLang="en-US" sz="1200" dirty="0"/>
              <a:t>の</a:t>
            </a:r>
            <a:r>
              <a:rPr lang="ja-JP" altLang="en-US" sz="1200" dirty="0" smtClean="0"/>
              <a:t>日本の「社会保障制度」は</a:t>
            </a:r>
            <a:endParaRPr lang="en-US" altLang="ja-JP" sz="1200" dirty="0" smtClean="0"/>
          </a:p>
          <a:p>
            <a:r>
              <a:rPr lang="ja-JP" altLang="en-US" sz="1200" dirty="0"/>
              <a:t>　</a:t>
            </a:r>
            <a:r>
              <a:rPr lang="ja-JP" altLang="en-US" sz="1200" dirty="0" smtClean="0"/>
              <a:t>どの位置にあると思うか？</a:t>
            </a:r>
            <a:endParaRPr lang="ja-JP" altLang="en-US" sz="1200" dirty="0"/>
          </a:p>
        </p:txBody>
      </p:sp>
      <p:sp>
        <p:nvSpPr>
          <p:cNvPr id="14360" name="ノート プレースホルダ 2"/>
          <p:cNvSpPr txBox="1">
            <a:spLocks/>
          </p:cNvSpPr>
          <p:nvPr/>
        </p:nvSpPr>
        <p:spPr bwMode="auto">
          <a:xfrm>
            <a:off x="260350" y="1564658"/>
            <a:ext cx="3097212" cy="1764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tIns="108000"/>
          <a:lstStyle/>
          <a:p>
            <a:r>
              <a:rPr lang="ja-JP" altLang="en-US" dirty="0" smtClean="0"/>
              <a:t>Ｑ１．</a:t>
            </a:r>
            <a:r>
              <a:rPr lang="ja-JP" altLang="en-US" dirty="0"/>
              <a:t>部活中に骨折して、入院・手</a:t>
            </a:r>
          </a:p>
          <a:p>
            <a:r>
              <a:rPr lang="ja-JP" altLang="en-US" dirty="0"/>
              <a:t>　 　術･･･</a:t>
            </a:r>
            <a:r>
              <a:rPr lang="ja-JP" altLang="en-US" dirty="0" smtClean="0"/>
              <a:t>。 あなたは窓口で保険証</a:t>
            </a:r>
            <a:endParaRPr lang="en-US" altLang="ja-JP" dirty="0" smtClean="0"/>
          </a:p>
          <a:p>
            <a:r>
              <a:rPr lang="ja-JP" altLang="en-US" dirty="0"/>
              <a:t>　</a:t>
            </a:r>
            <a:r>
              <a:rPr lang="ja-JP" altLang="en-US" dirty="0" smtClean="0"/>
              <a:t>　 を出して</a:t>
            </a:r>
            <a:r>
              <a:rPr lang="en-US" altLang="ja-JP" dirty="0" smtClean="0"/>
              <a:t>3</a:t>
            </a:r>
            <a:r>
              <a:rPr lang="ja-JP" altLang="en-US" dirty="0" smtClean="0"/>
              <a:t>万円を支払いました。</a:t>
            </a:r>
            <a:endParaRPr lang="en-US" altLang="ja-JP" dirty="0" smtClean="0"/>
          </a:p>
          <a:p>
            <a:r>
              <a:rPr lang="ja-JP" altLang="en-US" dirty="0"/>
              <a:t>　</a:t>
            </a:r>
            <a:r>
              <a:rPr lang="ja-JP" altLang="en-US" dirty="0" smtClean="0"/>
              <a:t>　 もし、保険証がなかったら、</a:t>
            </a:r>
            <a:endParaRPr lang="en-US" altLang="ja-JP" dirty="0"/>
          </a:p>
          <a:p>
            <a:r>
              <a:rPr lang="ja-JP" altLang="en-US" dirty="0" smtClean="0"/>
              <a:t>　　 いくら支払うことになるでしょ</a:t>
            </a:r>
            <a:endParaRPr lang="en-US" altLang="ja-JP" dirty="0" smtClean="0"/>
          </a:p>
          <a:p>
            <a:r>
              <a:rPr lang="ja-JP" altLang="en-US" dirty="0"/>
              <a:t>　</a:t>
            </a:r>
            <a:r>
              <a:rPr lang="ja-JP" altLang="en-US" dirty="0" smtClean="0"/>
              <a:t>　 う？</a:t>
            </a:r>
            <a:endParaRPr lang="ja-JP" altLang="en-US" dirty="0"/>
          </a:p>
          <a:p>
            <a:pPr>
              <a:spcBef>
                <a:spcPts val="600"/>
              </a:spcBef>
            </a:pPr>
            <a:r>
              <a:rPr lang="ja-JP" altLang="en-US" dirty="0"/>
              <a:t>　 </a:t>
            </a:r>
            <a:r>
              <a:rPr lang="en-US" altLang="ja-JP" dirty="0"/>
              <a:t>6</a:t>
            </a:r>
            <a:r>
              <a:rPr lang="ja-JP" altLang="en-US" dirty="0"/>
              <a:t>万円　</a:t>
            </a:r>
            <a:r>
              <a:rPr lang="en-US" altLang="ja-JP" dirty="0" smtClean="0"/>
              <a:t>9</a:t>
            </a:r>
            <a:r>
              <a:rPr lang="ja-JP" altLang="en-US" dirty="0" smtClean="0"/>
              <a:t>万円</a:t>
            </a:r>
            <a:r>
              <a:rPr lang="ja-JP" altLang="en-US" dirty="0"/>
              <a:t>　</a:t>
            </a:r>
            <a:r>
              <a:rPr lang="en-US" altLang="ja-JP" dirty="0" smtClean="0"/>
              <a:t>10</a:t>
            </a:r>
            <a:r>
              <a:rPr lang="ja-JP" altLang="en-US" dirty="0" smtClean="0"/>
              <a:t>万円</a:t>
            </a:r>
            <a:r>
              <a:rPr lang="ja-JP" altLang="en-US" dirty="0"/>
              <a:t>　</a:t>
            </a:r>
            <a:r>
              <a:rPr lang="en-US" altLang="ja-JP" dirty="0" smtClean="0"/>
              <a:t>15</a:t>
            </a:r>
            <a:r>
              <a:rPr lang="ja-JP" altLang="en-US" dirty="0" smtClean="0"/>
              <a:t>万</a:t>
            </a:r>
            <a:r>
              <a:rPr lang="ja-JP" altLang="en-US" dirty="0"/>
              <a:t>円</a:t>
            </a:r>
            <a:endParaRPr lang="en-US" altLang="ja-JP" dirty="0"/>
          </a:p>
        </p:txBody>
      </p:sp>
      <p:sp>
        <p:nvSpPr>
          <p:cNvPr id="33" name="ノート プレースホルダ 2"/>
          <p:cNvSpPr txBox="1">
            <a:spLocks/>
          </p:cNvSpPr>
          <p:nvPr/>
        </p:nvSpPr>
        <p:spPr bwMode="auto">
          <a:xfrm>
            <a:off x="2956942" y="4178582"/>
            <a:ext cx="371475" cy="148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/>
          <a:lstStyle/>
          <a:p>
            <a:pPr algn="ctr"/>
            <a:r>
              <a:rPr lang="ja-JP" altLang="en-US" sz="1200" dirty="0"/>
              <a:t>高</a:t>
            </a:r>
            <a:r>
              <a:rPr lang="ja-JP" altLang="en-US" sz="1200" dirty="0" smtClean="0"/>
              <a:t>負担</a:t>
            </a:r>
            <a:endParaRPr lang="en-US" altLang="ja-JP" sz="1200" dirty="0"/>
          </a:p>
        </p:txBody>
      </p:sp>
      <p:sp>
        <p:nvSpPr>
          <p:cNvPr id="34" name="ノート プレースホルダ 2"/>
          <p:cNvSpPr txBox="1">
            <a:spLocks/>
          </p:cNvSpPr>
          <p:nvPr/>
        </p:nvSpPr>
        <p:spPr bwMode="auto">
          <a:xfrm>
            <a:off x="3627356" y="4178582"/>
            <a:ext cx="371475" cy="148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/>
          <a:lstStyle/>
          <a:p>
            <a:pPr algn="ctr"/>
            <a:r>
              <a:rPr lang="ja-JP" altLang="en-US" sz="1200" dirty="0"/>
              <a:t>低負担</a:t>
            </a:r>
            <a:endParaRPr lang="en-US" altLang="ja-JP" sz="1200" dirty="0"/>
          </a:p>
        </p:txBody>
      </p:sp>
      <p:sp>
        <p:nvSpPr>
          <p:cNvPr id="35" name="ノート プレースホルダ 2"/>
          <p:cNvSpPr txBox="1">
            <a:spLocks/>
          </p:cNvSpPr>
          <p:nvPr/>
        </p:nvSpPr>
        <p:spPr bwMode="auto">
          <a:xfrm>
            <a:off x="6249907" y="4178582"/>
            <a:ext cx="371475" cy="148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/>
          <a:lstStyle/>
          <a:p>
            <a:pPr algn="ctr"/>
            <a:r>
              <a:rPr lang="ja-JP" altLang="en-US" sz="1200" dirty="0" smtClean="0"/>
              <a:t>高負担</a:t>
            </a:r>
            <a:endParaRPr lang="en-US" altLang="ja-JP" sz="1200" dirty="0"/>
          </a:p>
        </p:txBody>
      </p:sp>
      <p:sp>
        <p:nvSpPr>
          <p:cNvPr id="32" name="円/楕円 31"/>
          <p:cNvSpPr/>
          <p:nvPr/>
        </p:nvSpPr>
        <p:spPr>
          <a:xfrm>
            <a:off x="1950925" y="7197209"/>
            <a:ext cx="3145055" cy="1032718"/>
          </a:xfrm>
          <a:prstGeom prst="ellipse">
            <a:avLst/>
          </a:prstGeom>
          <a:solidFill>
            <a:srgbClr val="92D050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b="1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経済的なサポート・援助が</a:t>
            </a:r>
            <a:endParaRPr lang="en-US" altLang="ja-JP" sz="1400" b="1" dirty="0" smtClean="0">
              <a:solidFill>
                <a:schemeClr val="bg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b="1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必要な状態に</a:t>
            </a:r>
            <a:endParaRPr lang="ja-JP" altLang="en-US" sz="1400" b="1" dirty="0">
              <a:solidFill>
                <a:schemeClr val="bg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31" name="円/楕円 30"/>
          <p:cNvSpPr/>
          <p:nvPr/>
        </p:nvSpPr>
        <p:spPr>
          <a:xfrm>
            <a:off x="4567656" y="7031393"/>
            <a:ext cx="1584000" cy="573086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b="1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育児</a:t>
            </a:r>
            <a:endParaRPr lang="ja-JP" altLang="en-US" sz="1400" b="1" dirty="0">
              <a:solidFill>
                <a:schemeClr val="bg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9" name="円/楕円 28"/>
          <p:cNvSpPr/>
          <p:nvPr/>
        </p:nvSpPr>
        <p:spPr>
          <a:xfrm>
            <a:off x="895248" y="7031393"/>
            <a:ext cx="1584000" cy="573086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b="1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失業</a:t>
            </a:r>
            <a:endParaRPr lang="ja-JP" altLang="en-US" sz="1400" b="1" dirty="0">
              <a:solidFill>
                <a:schemeClr val="bg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7" name="円/楕円 26"/>
          <p:cNvSpPr/>
          <p:nvPr/>
        </p:nvSpPr>
        <p:spPr>
          <a:xfrm>
            <a:off x="895248" y="7822658"/>
            <a:ext cx="1584000" cy="573086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b="1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病気・ケガ</a:t>
            </a:r>
            <a:endParaRPr lang="ja-JP" altLang="en-US" sz="1400" b="1" dirty="0">
              <a:solidFill>
                <a:schemeClr val="bg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36" name="円/楕円 35"/>
          <p:cNvSpPr/>
          <p:nvPr/>
        </p:nvSpPr>
        <p:spPr>
          <a:xfrm>
            <a:off x="4567656" y="7822658"/>
            <a:ext cx="1584000" cy="573086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000" b="1" dirty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年</a:t>
            </a:r>
            <a:r>
              <a:rPr lang="ja-JP" altLang="en-US" sz="1000" b="1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を取って一人で生活できない</a:t>
            </a:r>
            <a:endParaRPr lang="ja-JP" altLang="en-US" sz="1000" b="1" dirty="0">
              <a:solidFill>
                <a:schemeClr val="bg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2273904" y="8604448"/>
            <a:ext cx="2523248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社会保障制度が必要</a:t>
            </a:r>
            <a:endParaRPr kumimoji="1" lang="ja-JP" altLang="en-US" b="1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13" name="二等辺三角形 12"/>
          <p:cNvSpPr/>
          <p:nvPr/>
        </p:nvSpPr>
        <p:spPr>
          <a:xfrm rot="10800000">
            <a:off x="2841475" y="8352440"/>
            <a:ext cx="1332000" cy="180000"/>
          </a:xfrm>
          <a:prstGeom prst="triangle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801763" y="-9216"/>
            <a:ext cx="506871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900" dirty="0" smtClean="0"/>
              <a:t>「社会保障の理念やあり方を考える」ワークシート</a:t>
            </a:r>
            <a:endParaRPr kumimoji="1" lang="en-US" altLang="ja-JP" sz="900" dirty="0" smtClean="0"/>
          </a:p>
          <a:p>
            <a:pPr algn="r"/>
            <a:endParaRPr lang="en-US" altLang="ja-JP" sz="900" dirty="0"/>
          </a:p>
          <a:p>
            <a:pPr algn="r"/>
            <a:endParaRPr kumimoji="1" lang="en-US" altLang="ja-JP" sz="9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97650" y="8820150"/>
            <a:ext cx="260350" cy="317500"/>
          </a:xfrm>
        </p:spPr>
        <p:txBody>
          <a:bodyPr/>
          <a:lstStyle/>
          <a:p>
            <a:pPr algn="l">
              <a:defRPr/>
            </a:pPr>
            <a:fld id="{83F650DA-F1A9-4ACB-BF2F-4B52A2B5FF6A}" type="slidenum">
              <a:rPr lang="ja-JP" altLang="en-US"/>
              <a:pPr algn="l">
                <a:defRPr/>
              </a:pPr>
              <a:t>2</a:t>
            </a:fld>
            <a:endParaRPr lang="ja-JP" altLang="en-US" dirty="0"/>
          </a:p>
        </p:txBody>
      </p:sp>
      <p:sp>
        <p:nvSpPr>
          <p:cNvPr id="16388" name="ノート プレースホルダ 2"/>
          <p:cNvSpPr txBox="1">
            <a:spLocks/>
          </p:cNvSpPr>
          <p:nvPr/>
        </p:nvSpPr>
        <p:spPr bwMode="auto">
          <a:xfrm>
            <a:off x="260350" y="684213"/>
            <a:ext cx="5976938" cy="8651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ja-JP" altLang="en-US" sz="1300" dirty="0"/>
              <a:t>　憲法第</a:t>
            </a:r>
            <a:r>
              <a:rPr lang="en-US" altLang="ja-JP" sz="1300" dirty="0"/>
              <a:t>25</a:t>
            </a:r>
            <a:r>
              <a:rPr lang="ja-JP" altLang="en-US" sz="1300" dirty="0"/>
              <a:t>条で「生存権」が規定されて以降、日本の社会保障制度は大きく発展し、様々な仕組みが整備されてきた。その中心は、主に（１　　　　　</a:t>
            </a:r>
            <a:r>
              <a:rPr lang="ja-JP" altLang="en-US" sz="1300" dirty="0" smtClean="0"/>
              <a:t>）を財源とする「</a:t>
            </a:r>
            <a:r>
              <a:rPr lang="ja-JP" altLang="en-US" sz="1300" dirty="0"/>
              <a:t>社会保険」であり、（２　　　　　）を財源とする「社会福祉」や「公的扶助」、「公衆衛生」などがそれを補足している。</a:t>
            </a:r>
            <a:endParaRPr lang="en-US" altLang="ja-JP" sz="1300" dirty="0"/>
          </a:p>
          <a:p>
            <a:endParaRPr lang="en-US" altLang="ja-JP" sz="1300" dirty="0"/>
          </a:p>
          <a:p>
            <a:endParaRPr lang="en-US" altLang="ja-JP" sz="1300" dirty="0"/>
          </a:p>
        </p:txBody>
      </p:sp>
      <p:sp>
        <p:nvSpPr>
          <p:cNvPr id="16398" name="テキスト ボックス 2"/>
          <p:cNvSpPr txBox="1">
            <a:spLocks noChangeArrowheads="1"/>
          </p:cNvSpPr>
          <p:nvPr/>
        </p:nvSpPr>
        <p:spPr bwMode="auto">
          <a:xfrm>
            <a:off x="188913" y="179388"/>
            <a:ext cx="504031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1800" dirty="0"/>
              <a:t>◆</a:t>
            </a:r>
            <a:r>
              <a:rPr lang="ja-JP" altLang="en-US" sz="1800" dirty="0" smtClean="0"/>
              <a:t>「</a:t>
            </a:r>
            <a:r>
              <a:rPr lang="ja-JP" altLang="en-US" sz="1800" dirty="0"/>
              <a:t>社会保障制度」を整理してみよう。</a:t>
            </a:r>
          </a:p>
        </p:txBody>
      </p:sp>
      <p:sp>
        <p:nvSpPr>
          <p:cNvPr id="16425" name="ノート プレースホルダ 2"/>
          <p:cNvSpPr txBox="1">
            <a:spLocks/>
          </p:cNvSpPr>
          <p:nvPr/>
        </p:nvSpPr>
        <p:spPr bwMode="auto">
          <a:xfrm>
            <a:off x="404813" y="6300788"/>
            <a:ext cx="5976937" cy="5048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tIns="72000" anchor="ctr" anchorCtr="0"/>
          <a:lstStyle/>
          <a:p>
            <a:r>
              <a:rPr lang="ja-JP" altLang="en-US" sz="1300" dirty="0"/>
              <a:t>　</a:t>
            </a:r>
            <a:r>
              <a:rPr lang="ja-JP" altLang="en-US" sz="1300" dirty="0" smtClean="0"/>
              <a:t>社会</a:t>
            </a:r>
            <a:r>
              <a:rPr lang="ja-JP" altLang="en-US" sz="1300" dirty="0"/>
              <a:t>保障制度は、私たちが市場での貢献度に応じて得た所得を</a:t>
            </a:r>
            <a:r>
              <a:rPr lang="ja-JP" altLang="en-US" sz="1300" dirty="0" smtClean="0"/>
              <a:t>、</a:t>
            </a:r>
            <a:endParaRPr lang="en-US" altLang="ja-JP" sz="1300" dirty="0" smtClean="0"/>
          </a:p>
          <a:p>
            <a:r>
              <a:rPr lang="ja-JP" altLang="en-US" sz="1300" dirty="0" smtClean="0"/>
              <a:t>　必要度</a:t>
            </a:r>
            <a:r>
              <a:rPr lang="ja-JP" altLang="en-US" sz="1300" dirty="0"/>
              <a:t>に応じて修正する</a:t>
            </a:r>
            <a:r>
              <a:rPr lang="en-US" altLang="ja-JP" sz="1300" dirty="0"/>
              <a:t>『</a:t>
            </a:r>
            <a:r>
              <a:rPr lang="ja-JP" altLang="en-US" sz="1300" dirty="0"/>
              <a:t>所得の（　　　　）機能</a:t>
            </a:r>
            <a:r>
              <a:rPr lang="en-US" altLang="ja-JP" sz="1300" dirty="0"/>
              <a:t>』</a:t>
            </a:r>
            <a:r>
              <a:rPr lang="ja-JP" altLang="en-US" sz="1300" dirty="0"/>
              <a:t>を果たしている。</a:t>
            </a:r>
            <a:endParaRPr lang="en-US" altLang="ja-JP" sz="1300" dirty="0"/>
          </a:p>
        </p:txBody>
      </p:sp>
      <p:sp>
        <p:nvSpPr>
          <p:cNvPr id="33" name="正方形/長方形 32"/>
          <p:cNvSpPr/>
          <p:nvPr/>
        </p:nvSpPr>
        <p:spPr>
          <a:xfrm>
            <a:off x="260350" y="7019925"/>
            <a:ext cx="6264275" cy="1873250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68" name="角丸四角形 67"/>
          <p:cNvSpPr/>
          <p:nvPr/>
        </p:nvSpPr>
        <p:spPr>
          <a:xfrm>
            <a:off x="887165" y="1835696"/>
            <a:ext cx="1801813" cy="709613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rPr>
              <a:t>市場経済</a:t>
            </a:r>
            <a:endParaRPr lang="en-US" altLang="ja-JP" sz="1400" dirty="0" smtClean="0">
              <a:solidFill>
                <a:schemeClr val="tx1"/>
              </a:solidFill>
              <a:latin typeface="メイリオ" pitchFamily="50" charset="-128"/>
              <a:ea typeface="メイリオ" pitchFamily="50" charset="-128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rPr>
              <a:t>→貢献度に応じて</a:t>
            </a:r>
            <a:endParaRPr lang="en-US" altLang="ja-JP" sz="1400" dirty="0" smtClean="0">
              <a:solidFill>
                <a:schemeClr val="tx1"/>
              </a:solidFill>
              <a:latin typeface="メイリオ" pitchFamily="50" charset="-128"/>
              <a:ea typeface="メイリオ" pitchFamily="50" charset="-128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rPr>
              <a:t>所得を得る</a:t>
            </a:r>
            <a:endParaRPr lang="en-US" altLang="ja-JP" sz="1400" dirty="0" smtClean="0">
              <a:solidFill>
                <a:schemeClr val="tx1"/>
              </a:solidFill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69" name="角丸四角形 68"/>
          <p:cNvSpPr/>
          <p:nvPr/>
        </p:nvSpPr>
        <p:spPr>
          <a:xfrm>
            <a:off x="759371" y="2699321"/>
            <a:ext cx="2057400" cy="2625725"/>
          </a:xfrm>
          <a:prstGeom prst="roundRect">
            <a:avLst/>
          </a:prstGeom>
          <a:noFill/>
          <a:ln w="127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700" dirty="0" smtClean="0">
              <a:solidFill>
                <a:schemeClr val="tx1"/>
              </a:solidFill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70" name="タイトル 1"/>
          <p:cNvSpPr txBox="1">
            <a:spLocks/>
          </p:cNvSpPr>
          <p:nvPr/>
        </p:nvSpPr>
        <p:spPr>
          <a:xfrm>
            <a:off x="1102271" y="4355084"/>
            <a:ext cx="1357313" cy="227013"/>
          </a:xfrm>
          <a:prstGeom prst="rect">
            <a:avLst/>
          </a:prstGeom>
        </p:spPr>
        <p:txBody>
          <a:bodyPr lIns="36000" rIns="36000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ja-JP" altLang="en-US" sz="1400" dirty="0" smtClean="0">
                <a:latin typeface="メイリオ" pitchFamily="50" charset="-128"/>
                <a:ea typeface="メイリオ" pitchFamily="50" charset="-128"/>
                <a:cs typeface="+mj-cs"/>
              </a:rPr>
              <a:t>②所得の分配</a:t>
            </a:r>
            <a:endParaRPr lang="en-US" altLang="ja-JP" sz="1400" dirty="0" smtClean="0">
              <a:latin typeface="メイリオ" pitchFamily="50" charset="-128"/>
              <a:ea typeface="メイリオ" pitchFamily="50" charset="-128"/>
              <a:cs typeface="+mj-cs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ja-JP" altLang="en-US" sz="1400" dirty="0" smtClean="0">
                <a:latin typeface="メイリオ" pitchFamily="50" charset="-128"/>
                <a:ea typeface="メイリオ" pitchFamily="50" charset="-128"/>
                <a:cs typeface="+mj-cs"/>
              </a:rPr>
              <a:t> （一次分配）</a:t>
            </a:r>
            <a:endParaRPr lang="en-US" altLang="ja-JP" sz="1400" dirty="0" smtClean="0">
              <a:latin typeface="メイリオ" pitchFamily="50" charset="-128"/>
              <a:ea typeface="メイリオ" pitchFamily="50" charset="-128"/>
              <a:cs typeface="+mj-cs"/>
            </a:endParaRPr>
          </a:p>
        </p:txBody>
      </p:sp>
      <p:sp>
        <p:nvSpPr>
          <p:cNvPr id="71" name="タイトル 1"/>
          <p:cNvSpPr txBox="1">
            <a:spLocks/>
          </p:cNvSpPr>
          <p:nvPr/>
        </p:nvSpPr>
        <p:spPr>
          <a:xfrm>
            <a:off x="1116559" y="3275584"/>
            <a:ext cx="1343025" cy="276225"/>
          </a:xfrm>
          <a:prstGeom prst="rect">
            <a:avLst/>
          </a:prstGeom>
        </p:spPr>
        <p:txBody>
          <a:bodyPr lIns="36000" rIns="36000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Aft>
                <a:spcPts val="0"/>
              </a:spcAft>
              <a:defRPr/>
            </a:pPr>
            <a:r>
              <a:rPr lang="ja-JP" altLang="en-US" sz="1400" dirty="0" smtClean="0">
                <a:latin typeface="メイリオ" pitchFamily="50" charset="-128"/>
                <a:ea typeface="メイリオ" pitchFamily="50" charset="-128"/>
                <a:cs typeface="+mj-cs"/>
              </a:rPr>
              <a:t>①労働力など</a:t>
            </a:r>
            <a:endParaRPr lang="en-US" altLang="ja-JP" sz="1400" dirty="0" smtClean="0">
              <a:latin typeface="メイリオ" pitchFamily="50" charset="-128"/>
              <a:ea typeface="メイリオ" pitchFamily="50" charset="-128"/>
              <a:cs typeface="+mj-cs"/>
            </a:endParaRPr>
          </a:p>
          <a:p>
            <a:pPr algn="ctr" fontAlgn="auto">
              <a:spcAft>
                <a:spcPts val="0"/>
              </a:spcAft>
              <a:defRPr/>
            </a:pPr>
            <a:r>
              <a:rPr lang="ja-JP" altLang="en-US" sz="1400" dirty="0" smtClean="0">
                <a:latin typeface="メイリオ" pitchFamily="50" charset="-128"/>
                <a:ea typeface="メイリオ" pitchFamily="50" charset="-128"/>
                <a:cs typeface="+mj-cs"/>
              </a:rPr>
              <a:t>の提供</a:t>
            </a:r>
            <a:endParaRPr lang="en-US" altLang="ja-JP" sz="1400" dirty="0" smtClean="0">
              <a:latin typeface="メイリオ" pitchFamily="50" charset="-128"/>
              <a:ea typeface="メイリオ" pitchFamily="50" charset="-128"/>
              <a:cs typeface="+mj-cs"/>
            </a:endParaRPr>
          </a:p>
          <a:p>
            <a:pPr algn="ctr" fontAlgn="auto">
              <a:spcAft>
                <a:spcPts val="0"/>
              </a:spcAft>
              <a:defRPr/>
            </a:pPr>
            <a:endParaRPr lang="en-US" altLang="ja-JP" sz="1400" dirty="0" smtClean="0">
              <a:latin typeface="メイリオ" pitchFamily="50" charset="-128"/>
              <a:ea typeface="メイリオ" pitchFamily="50" charset="-128"/>
              <a:cs typeface="+mj-cs"/>
            </a:endParaRPr>
          </a:p>
          <a:p>
            <a:pPr algn="ctr" fontAlgn="auto">
              <a:spcAft>
                <a:spcPts val="0"/>
              </a:spcAft>
              <a:defRPr/>
            </a:pPr>
            <a:endParaRPr lang="en-US" altLang="ja-JP" sz="1400" dirty="0" smtClean="0">
              <a:latin typeface="メイリオ" pitchFamily="50" charset="-128"/>
              <a:ea typeface="メイリオ" pitchFamily="50" charset="-128"/>
              <a:cs typeface="+mj-cs"/>
            </a:endParaRPr>
          </a:p>
        </p:txBody>
      </p:sp>
      <p:sp>
        <p:nvSpPr>
          <p:cNvPr id="34" name="上カーブ矢印 33"/>
          <p:cNvSpPr>
            <a:spLocks noChangeArrowheads="1"/>
          </p:cNvSpPr>
          <p:nvPr/>
        </p:nvSpPr>
        <p:spPr bwMode="auto">
          <a:xfrm rot="10800000">
            <a:off x="692696" y="2843784"/>
            <a:ext cx="1981200" cy="658812"/>
          </a:xfrm>
          <a:prstGeom prst="curvedUpArrow">
            <a:avLst>
              <a:gd name="adj1" fmla="val 24991"/>
              <a:gd name="adj2" fmla="val 49995"/>
              <a:gd name="adj3" fmla="val 25000"/>
            </a:avLst>
          </a:prstGeom>
          <a:solidFill>
            <a:schemeClr val="accent1"/>
          </a:solidFill>
          <a:ln w="25400" algn="ctr">
            <a:solidFill>
              <a:srgbClr val="385D8A"/>
            </a:solidFill>
            <a:miter lim="800000"/>
            <a:headEnd/>
            <a:tailEnd/>
          </a:ln>
        </p:spPr>
        <p:txBody>
          <a:bodyPr rot="10800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sz="1800">
              <a:latin typeface="+mn-lt"/>
              <a:ea typeface="+mn-ea"/>
            </a:endParaRPr>
          </a:p>
        </p:txBody>
      </p:sp>
      <p:sp>
        <p:nvSpPr>
          <p:cNvPr id="35" name="上カーブ矢印 34"/>
          <p:cNvSpPr/>
          <p:nvPr/>
        </p:nvSpPr>
        <p:spPr>
          <a:xfrm rot="10800000" flipH="1" flipV="1">
            <a:off x="837159" y="4499546"/>
            <a:ext cx="1979612" cy="658813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sz="1800">
              <a:solidFill>
                <a:schemeClr val="tx1"/>
              </a:solidFill>
            </a:endParaRPr>
          </a:p>
        </p:txBody>
      </p:sp>
      <p:sp>
        <p:nvSpPr>
          <p:cNvPr id="60" name="正方形/長方形 87"/>
          <p:cNvSpPr>
            <a:spLocks noChangeArrowheads="1"/>
          </p:cNvSpPr>
          <p:nvPr/>
        </p:nvSpPr>
        <p:spPr bwMode="auto">
          <a:xfrm>
            <a:off x="4509120" y="5401419"/>
            <a:ext cx="2276872" cy="646331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1200" dirty="0"/>
              <a:t>Ｇ</a:t>
            </a:r>
            <a:r>
              <a:rPr lang="en-US" altLang="ja-JP" sz="1200" dirty="0" smtClean="0"/>
              <a:t> </a:t>
            </a:r>
            <a:r>
              <a:rPr lang="ja-JP" altLang="en-US" sz="1200" dirty="0" smtClean="0"/>
              <a:t>： 政府（</a:t>
            </a:r>
            <a:r>
              <a:rPr lang="en-US" altLang="ja-JP" sz="1200" dirty="0" smtClean="0"/>
              <a:t>Government</a:t>
            </a:r>
            <a:r>
              <a:rPr lang="ja-JP" altLang="en-US" sz="1200" dirty="0" smtClean="0"/>
              <a:t>）</a:t>
            </a:r>
            <a:endParaRPr lang="en-US" altLang="ja-JP" sz="1200" dirty="0" smtClean="0"/>
          </a:p>
          <a:p>
            <a:r>
              <a:rPr lang="ja-JP" altLang="en-US" sz="1200" dirty="0"/>
              <a:t>Ｆ</a:t>
            </a:r>
            <a:r>
              <a:rPr lang="ja-JP" altLang="en-US" sz="1200" dirty="0" smtClean="0"/>
              <a:t> ： 家族（</a:t>
            </a:r>
            <a:r>
              <a:rPr lang="en-US" altLang="ja-JP" sz="1200" dirty="0" smtClean="0"/>
              <a:t>Family</a:t>
            </a:r>
            <a:r>
              <a:rPr lang="ja-JP" altLang="en-US" sz="1200" dirty="0" smtClean="0"/>
              <a:t>）</a:t>
            </a:r>
            <a:endParaRPr lang="en-US" altLang="ja-JP" sz="1200" dirty="0" smtClean="0"/>
          </a:p>
          <a:p>
            <a:r>
              <a:rPr lang="ja-JP" altLang="en-US" sz="1200" dirty="0" smtClean="0"/>
              <a:t>Ｍ ： 市場（</a:t>
            </a:r>
            <a:r>
              <a:rPr lang="en-US" altLang="ja-JP" sz="1200" dirty="0" smtClean="0"/>
              <a:t>Market</a:t>
            </a:r>
            <a:r>
              <a:rPr lang="ja-JP" altLang="en-US" sz="1200" dirty="0" smtClean="0"/>
              <a:t>）</a:t>
            </a:r>
            <a:endParaRPr lang="en-US" altLang="ja-JP" sz="1200" dirty="0"/>
          </a:p>
        </p:txBody>
      </p:sp>
      <p:sp>
        <p:nvSpPr>
          <p:cNvPr id="64" name="角丸四角形 63"/>
          <p:cNvSpPr/>
          <p:nvPr/>
        </p:nvSpPr>
        <p:spPr>
          <a:xfrm>
            <a:off x="3868004" y="1835696"/>
            <a:ext cx="1801813" cy="709613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rPr>
              <a:t>社会保障制度</a:t>
            </a:r>
            <a:endParaRPr lang="en-US" altLang="ja-JP" sz="1400" dirty="0" smtClean="0">
              <a:solidFill>
                <a:schemeClr val="tx1"/>
              </a:solidFill>
              <a:latin typeface="メイリオ" pitchFamily="50" charset="-128"/>
              <a:ea typeface="メイリオ" pitchFamily="50" charset="-128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rPr>
              <a:t>→必要度に応じて</a:t>
            </a:r>
            <a:endParaRPr lang="en-US" altLang="ja-JP" sz="1400" dirty="0" smtClean="0">
              <a:solidFill>
                <a:schemeClr val="tx1"/>
              </a:solidFill>
              <a:latin typeface="メイリオ" pitchFamily="50" charset="-128"/>
              <a:ea typeface="メイリオ" pitchFamily="50" charset="-128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rPr>
              <a:t>所得を再分配</a:t>
            </a:r>
            <a:endParaRPr lang="en-US" altLang="ja-JP" sz="1400" dirty="0" smtClean="0">
              <a:solidFill>
                <a:schemeClr val="tx1"/>
              </a:solidFill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65" name="角丸四角形 64"/>
          <p:cNvSpPr/>
          <p:nvPr/>
        </p:nvSpPr>
        <p:spPr>
          <a:xfrm>
            <a:off x="3741004" y="2699321"/>
            <a:ext cx="2055812" cy="2616200"/>
          </a:xfrm>
          <a:prstGeom prst="roundRect">
            <a:avLst/>
          </a:prstGeom>
          <a:noFill/>
          <a:ln w="127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700" dirty="0" smtClean="0">
              <a:solidFill>
                <a:schemeClr val="tx1"/>
              </a:solidFill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66" name="タイトル 1"/>
          <p:cNvSpPr txBox="1">
            <a:spLocks/>
          </p:cNvSpPr>
          <p:nvPr/>
        </p:nvSpPr>
        <p:spPr>
          <a:xfrm>
            <a:off x="3933056" y="4283968"/>
            <a:ext cx="1731963" cy="239712"/>
          </a:xfrm>
          <a:prstGeom prst="rect">
            <a:avLst/>
          </a:prstGeom>
        </p:spPr>
        <p:txBody>
          <a:bodyPr lIns="36000" rIns="36000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Aft>
                <a:spcPts val="0"/>
              </a:spcAft>
              <a:defRPr/>
            </a:pPr>
            <a:r>
              <a:rPr lang="ja-JP" altLang="en-US" sz="1400" dirty="0" smtClean="0">
                <a:latin typeface="メイリオ" pitchFamily="50" charset="-128"/>
                <a:ea typeface="メイリオ" pitchFamily="50" charset="-128"/>
                <a:cs typeface="+mj-cs"/>
              </a:rPr>
              <a:t>③負担能力に</a:t>
            </a:r>
            <a:r>
              <a:rPr lang="en-US" altLang="ja-JP" sz="1400" dirty="0" smtClean="0">
                <a:latin typeface="メイリオ" pitchFamily="50" charset="-128"/>
                <a:ea typeface="メイリオ" pitchFamily="50" charset="-128"/>
                <a:cs typeface="+mj-cs"/>
              </a:rPr>
              <a:t/>
            </a:r>
            <a:br>
              <a:rPr lang="en-US" altLang="ja-JP" sz="1400" dirty="0" smtClean="0">
                <a:latin typeface="メイリオ" pitchFamily="50" charset="-128"/>
                <a:ea typeface="メイリオ" pitchFamily="50" charset="-128"/>
                <a:cs typeface="+mj-cs"/>
              </a:rPr>
            </a:br>
            <a:r>
              <a:rPr lang="ja-JP" altLang="en-US" sz="1400" dirty="0" smtClean="0">
                <a:latin typeface="メイリオ" pitchFamily="50" charset="-128"/>
                <a:ea typeface="メイリオ" pitchFamily="50" charset="-128"/>
                <a:cs typeface="+mj-cs"/>
              </a:rPr>
              <a:t>　応じた税・</a:t>
            </a:r>
            <a:r>
              <a:rPr lang="en-US" altLang="ja-JP" sz="1400" dirty="0" smtClean="0">
                <a:latin typeface="メイリオ" pitchFamily="50" charset="-128"/>
                <a:ea typeface="メイリオ" pitchFamily="50" charset="-128"/>
                <a:cs typeface="+mj-cs"/>
              </a:rPr>
              <a:t/>
            </a:r>
            <a:br>
              <a:rPr lang="en-US" altLang="ja-JP" sz="1400" dirty="0" smtClean="0">
                <a:latin typeface="メイリオ" pitchFamily="50" charset="-128"/>
                <a:ea typeface="メイリオ" pitchFamily="50" charset="-128"/>
                <a:cs typeface="+mj-cs"/>
              </a:rPr>
            </a:br>
            <a:r>
              <a:rPr lang="ja-JP" altLang="en-US" sz="1400" dirty="0" smtClean="0">
                <a:latin typeface="メイリオ" pitchFamily="50" charset="-128"/>
                <a:ea typeface="メイリオ" pitchFamily="50" charset="-128"/>
                <a:cs typeface="+mj-cs"/>
              </a:rPr>
              <a:t>　社会保険料</a:t>
            </a:r>
            <a:endParaRPr lang="en-US" altLang="ja-JP" sz="1400" dirty="0" smtClean="0">
              <a:latin typeface="メイリオ" pitchFamily="50" charset="-128"/>
              <a:ea typeface="メイリオ" pitchFamily="50" charset="-128"/>
              <a:cs typeface="+mj-cs"/>
            </a:endParaRPr>
          </a:p>
        </p:txBody>
      </p:sp>
      <p:sp>
        <p:nvSpPr>
          <p:cNvPr id="67" name="タイトル 1"/>
          <p:cNvSpPr txBox="1">
            <a:spLocks/>
          </p:cNvSpPr>
          <p:nvPr/>
        </p:nvSpPr>
        <p:spPr>
          <a:xfrm>
            <a:off x="4100822" y="3131840"/>
            <a:ext cx="1481137" cy="274637"/>
          </a:xfrm>
          <a:prstGeom prst="rect">
            <a:avLst/>
          </a:prstGeom>
        </p:spPr>
        <p:txBody>
          <a:bodyPr lIns="36000" rIns="36000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Aft>
                <a:spcPts val="0"/>
              </a:spcAft>
              <a:defRPr/>
            </a:pPr>
            <a:r>
              <a:rPr lang="ja-JP" altLang="en-US" sz="1400" dirty="0" smtClean="0">
                <a:latin typeface="メイリオ" pitchFamily="50" charset="-128"/>
                <a:ea typeface="メイリオ" pitchFamily="50" charset="-128"/>
                <a:cs typeface="+mj-cs"/>
              </a:rPr>
              <a:t>④社会保障の</a:t>
            </a:r>
            <a:r>
              <a:rPr lang="en-US" altLang="ja-JP" sz="1400" dirty="0" smtClean="0">
                <a:latin typeface="メイリオ" pitchFamily="50" charset="-128"/>
                <a:ea typeface="メイリオ" pitchFamily="50" charset="-128"/>
                <a:cs typeface="+mj-cs"/>
              </a:rPr>
              <a:t/>
            </a:r>
            <a:br>
              <a:rPr lang="en-US" altLang="ja-JP" sz="1400" dirty="0" smtClean="0">
                <a:latin typeface="メイリオ" pitchFamily="50" charset="-128"/>
                <a:ea typeface="メイリオ" pitchFamily="50" charset="-128"/>
                <a:cs typeface="+mj-cs"/>
              </a:rPr>
            </a:br>
            <a:r>
              <a:rPr lang="ja-JP" altLang="en-US" sz="1400" dirty="0" smtClean="0">
                <a:latin typeface="メイリオ" pitchFamily="50" charset="-128"/>
                <a:ea typeface="メイリオ" pitchFamily="50" charset="-128"/>
                <a:cs typeface="+mj-cs"/>
              </a:rPr>
              <a:t>給付</a:t>
            </a:r>
            <a:endParaRPr lang="en-US" altLang="ja-JP" sz="1400" dirty="0" smtClean="0">
              <a:latin typeface="メイリオ" pitchFamily="50" charset="-128"/>
              <a:ea typeface="メイリオ" pitchFamily="50" charset="-128"/>
              <a:cs typeface="+mj-cs"/>
            </a:endParaRPr>
          </a:p>
          <a:p>
            <a:pPr algn="ctr" fontAlgn="auto">
              <a:spcAft>
                <a:spcPts val="0"/>
              </a:spcAft>
              <a:defRPr/>
            </a:pPr>
            <a:r>
              <a:rPr lang="ja-JP" altLang="en-US" sz="1400" dirty="0" smtClean="0">
                <a:latin typeface="メイリオ" pitchFamily="50" charset="-128"/>
                <a:ea typeface="メイリオ" pitchFamily="50" charset="-128"/>
                <a:cs typeface="+mj-cs"/>
              </a:rPr>
              <a:t>（再分配）</a:t>
            </a:r>
            <a:endParaRPr lang="en-US" altLang="ja-JP" sz="1400" dirty="0" smtClean="0">
              <a:latin typeface="メイリオ" pitchFamily="50" charset="-128"/>
              <a:ea typeface="メイリオ" pitchFamily="50" charset="-128"/>
              <a:cs typeface="+mj-cs"/>
            </a:endParaRPr>
          </a:p>
        </p:txBody>
      </p:sp>
      <p:sp>
        <p:nvSpPr>
          <p:cNvPr id="62" name="上カーブ矢印 61"/>
          <p:cNvSpPr>
            <a:spLocks noChangeArrowheads="1"/>
          </p:cNvSpPr>
          <p:nvPr/>
        </p:nvSpPr>
        <p:spPr bwMode="auto">
          <a:xfrm rot="10800000">
            <a:off x="3824634" y="2843784"/>
            <a:ext cx="1981200" cy="658813"/>
          </a:xfrm>
          <a:prstGeom prst="curvedUpArrow">
            <a:avLst>
              <a:gd name="adj1" fmla="val 24991"/>
              <a:gd name="adj2" fmla="val 49995"/>
              <a:gd name="adj3" fmla="val 25000"/>
            </a:avLst>
          </a:prstGeom>
          <a:solidFill>
            <a:schemeClr val="accent1"/>
          </a:solidFill>
          <a:ln w="25400" algn="ctr">
            <a:solidFill>
              <a:srgbClr val="385D8A"/>
            </a:solidFill>
            <a:miter lim="800000"/>
            <a:headEnd/>
            <a:tailEnd/>
          </a:ln>
        </p:spPr>
        <p:txBody>
          <a:bodyPr rot="10800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sz="1800">
              <a:latin typeface="+mn-lt"/>
              <a:ea typeface="+mn-ea"/>
            </a:endParaRPr>
          </a:p>
        </p:txBody>
      </p:sp>
      <p:sp>
        <p:nvSpPr>
          <p:cNvPr id="63" name="上カーブ矢印 62"/>
          <p:cNvSpPr/>
          <p:nvPr/>
        </p:nvSpPr>
        <p:spPr>
          <a:xfrm rot="10800000" flipH="1" flipV="1">
            <a:off x="3897659" y="4499547"/>
            <a:ext cx="1979613" cy="658813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sz="1800">
              <a:solidFill>
                <a:schemeClr val="tx1"/>
              </a:solidFill>
            </a:endParaRPr>
          </a:p>
        </p:txBody>
      </p:sp>
      <p:sp>
        <p:nvSpPr>
          <p:cNvPr id="44" name="角丸四角形 43"/>
          <p:cNvSpPr/>
          <p:nvPr/>
        </p:nvSpPr>
        <p:spPr>
          <a:xfrm>
            <a:off x="5805264" y="3275856"/>
            <a:ext cx="958235" cy="537964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 w="6350"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6000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0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rPr>
              <a:t>社会保障以外の支出</a:t>
            </a:r>
            <a:endParaRPr lang="en-US" altLang="ja-JP" sz="1000" dirty="0" smtClean="0">
              <a:solidFill>
                <a:schemeClr val="tx1"/>
              </a:solidFill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45" name="角丸四角形 44"/>
          <p:cNvSpPr/>
          <p:nvPr/>
        </p:nvSpPr>
        <p:spPr>
          <a:xfrm>
            <a:off x="5445224" y="3647851"/>
            <a:ext cx="1090800" cy="6731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19050">
            <a:solidFill>
              <a:schemeClr val="accent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b="1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rPr>
              <a:t>政府</a:t>
            </a:r>
            <a:endParaRPr lang="en-US" altLang="ja-JP" b="1" dirty="0" smtClean="0">
              <a:solidFill>
                <a:schemeClr val="tx1"/>
              </a:solidFill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53" name="円/楕円 52"/>
          <p:cNvSpPr/>
          <p:nvPr/>
        </p:nvSpPr>
        <p:spPr>
          <a:xfrm>
            <a:off x="5989326" y="4259833"/>
            <a:ext cx="431800" cy="38417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2000" b="1" dirty="0" smtClean="0">
                <a:solidFill>
                  <a:schemeClr val="tx1"/>
                </a:solidFill>
              </a:rPr>
              <a:t>G</a:t>
            </a:r>
            <a:endParaRPr lang="ja-JP" altLang="en-US" sz="2000" b="1" dirty="0">
              <a:solidFill>
                <a:schemeClr val="tx1"/>
              </a:solidFill>
            </a:endParaRPr>
          </a:p>
        </p:txBody>
      </p:sp>
      <p:sp>
        <p:nvSpPr>
          <p:cNvPr id="32" name="角丸四角形 31"/>
          <p:cNvSpPr/>
          <p:nvPr/>
        </p:nvSpPr>
        <p:spPr>
          <a:xfrm>
            <a:off x="121994" y="3647851"/>
            <a:ext cx="1089025" cy="674688"/>
          </a:xfrm>
          <a:prstGeom prst="roundRect">
            <a:avLst/>
          </a:prstGeom>
          <a:solidFill>
            <a:srgbClr val="FFFF66"/>
          </a:solidFill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b="1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rPr>
              <a:t>市場</a:t>
            </a:r>
            <a:endParaRPr lang="en-US" altLang="ja-JP" b="1" dirty="0" smtClean="0">
              <a:solidFill>
                <a:schemeClr val="tx1"/>
              </a:solidFill>
              <a:latin typeface="メイリオ" pitchFamily="50" charset="-128"/>
              <a:ea typeface="メイリオ" pitchFamily="50" charset="-128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b="1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rPr>
              <a:t>（企業）</a:t>
            </a:r>
            <a:endParaRPr lang="en-US" altLang="ja-JP" b="1" dirty="0" smtClean="0">
              <a:solidFill>
                <a:schemeClr val="tx1"/>
              </a:solidFill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59" name="円/楕円 58"/>
          <p:cNvSpPr/>
          <p:nvPr/>
        </p:nvSpPr>
        <p:spPr>
          <a:xfrm>
            <a:off x="332904" y="4259833"/>
            <a:ext cx="431800" cy="38417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2000" b="1" dirty="0">
                <a:solidFill>
                  <a:schemeClr val="tx1"/>
                </a:solidFill>
              </a:rPr>
              <a:t>M</a:t>
            </a:r>
            <a:endParaRPr lang="ja-JP" altLang="en-US" sz="2000" b="1" dirty="0">
              <a:solidFill>
                <a:schemeClr val="tx1"/>
              </a:solidFill>
            </a:endParaRPr>
          </a:p>
        </p:txBody>
      </p:sp>
      <p:sp>
        <p:nvSpPr>
          <p:cNvPr id="31" name="円/楕円 30"/>
          <p:cNvSpPr/>
          <p:nvPr/>
        </p:nvSpPr>
        <p:spPr>
          <a:xfrm>
            <a:off x="2772785" y="3420046"/>
            <a:ext cx="1100138" cy="116205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54" name="タイトル 1"/>
          <p:cNvSpPr txBox="1">
            <a:spLocks/>
          </p:cNvSpPr>
          <p:nvPr/>
        </p:nvSpPr>
        <p:spPr>
          <a:xfrm>
            <a:off x="2624279" y="3707384"/>
            <a:ext cx="1366837" cy="674687"/>
          </a:xfrm>
          <a:prstGeom prst="rect">
            <a:avLst/>
          </a:prstGeom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Aft>
                <a:spcPts val="0"/>
              </a:spcAft>
              <a:defRPr/>
            </a:pPr>
            <a:r>
              <a:rPr lang="ja-JP" altLang="en-US" b="1" dirty="0" smtClean="0">
                <a:latin typeface="メイリオ" pitchFamily="50" charset="-128"/>
                <a:ea typeface="メイリオ" pitchFamily="50" charset="-128"/>
                <a:cs typeface="+mj-cs"/>
              </a:rPr>
              <a:t>家族</a:t>
            </a:r>
            <a:endParaRPr lang="en-US" altLang="ja-JP" b="1" dirty="0" smtClean="0">
              <a:latin typeface="メイリオ" pitchFamily="50" charset="-128"/>
              <a:ea typeface="メイリオ" pitchFamily="50" charset="-128"/>
              <a:cs typeface="+mj-cs"/>
            </a:endParaRPr>
          </a:p>
          <a:p>
            <a:pPr algn="ctr" fontAlgn="auto">
              <a:spcAft>
                <a:spcPts val="0"/>
              </a:spcAft>
              <a:defRPr/>
            </a:pPr>
            <a:r>
              <a:rPr lang="ja-JP" altLang="en-US" b="1" dirty="0" smtClean="0">
                <a:latin typeface="メイリオ" pitchFamily="50" charset="-128"/>
                <a:ea typeface="メイリオ" pitchFamily="50" charset="-128"/>
                <a:cs typeface="+mj-cs"/>
              </a:rPr>
              <a:t>（国民）</a:t>
            </a:r>
            <a:endParaRPr lang="en-US" altLang="ja-JP" b="1" dirty="0" smtClean="0">
              <a:latin typeface="メイリオ" pitchFamily="50" charset="-128"/>
              <a:ea typeface="メイリオ" pitchFamily="50" charset="-128"/>
              <a:cs typeface="+mj-cs"/>
            </a:endParaRPr>
          </a:p>
        </p:txBody>
      </p:sp>
      <p:sp>
        <p:nvSpPr>
          <p:cNvPr id="57" name="円/楕円 56"/>
          <p:cNvSpPr/>
          <p:nvPr/>
        </p:nvSpPr>
        <p:spPr>
          <a:xfrm>
            <a:off x="2876146" y="3275584"/>
            <a:ext cx="431800" cy="38576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2000" b="1" dirty="0" smtClean="0">
                <a:solidFill>
                  <a:schemeClr val="tx1"/>
                </a:solidFill>
              </a:rPr>
              <a:t>F</a:t>
            </a:r>
            <a:endParaRPr lang="ja-JP" altLang="en-US" sz="2000" b="1" dirty="0">
              <a:solidFill>
                <a:schemeClr val="tx1"/>
              </a:solidFill>
            </a:endParaRPr>
          </a:p>
        </p:txBody>
      </p:sp>
      <p:pic>
        <p:nvPicPr>
          <p:cNvPr id="58" name="Picture 2" descr="C:\Users\TYIJP\Pictures\街の人々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35810" y="4428099"/>
            <a:ext cx="1685278" cy="16081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" name="テキスト ボックス 44"/>
          <p:cNvSpPr txBox="1">
            <a:spLocks noChangeArrowheads="1"/>
          </p:cNvSpPr>
          <p:nvPr/>
        </p:nvSpPr>
        <p:spPr bwMode="auto">
          <a:xfrm>
            <a:off x="332903" y="7076018"/>
            <a:ext cx="619172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77800" indent="-177800"/>
            <a:r>
              <a:rPr lang="ja-JP" altLang="en-US" sz="1300" dirty="0" smtClean="0"/>
              <a:t>○経済的なサポート・援助が必要な時のために、あらかじめみんなで出し合った税・社会保険料を基にして社会的に備えておく仕組みがあるので、私たちは安心して毎日の仕事や生活に全力を尽くすことができる。</a:t>
            </a:r>
            <a:endParaRPr lang="en-US" altLang="ja-JP" sz="1300" dirty="0" smtClean="0"/>
          </a:p>
          <a:p>
            <a:pPr marL="177800" indent="-177800">
              <a:spcBef>
                <a:spcPts val="600"/>
              </a:spcBef>
            </a:pPr>
            <a:r>
              <a:rPr lang="ja-JP" altLang="en-US" sz="1300" dirty="0" smtClean="0"/>
              <a:t>○社会保障制度は、所得の低い人に対して所得の移転を通じて生活を保障したり、病気やけが、障害や高齢により、生活上の困難を抱えたときに、それを乗り越えるのに必要な専門的なサービスや生活費を保障している。</a:t>
            </a:r>
            <a:endParaRPr lang="en-US" altLang="ja-JP" sz="1300" dirty="0" smtClean="0"/>
          </a:p>
          <a:p>
            <a:pPr marL="177800" indent="-177800">
              <a:spcBef>
                <a:spcPts val="600"/>
              </a:spcBef>
            </a:pPr>
            <a:r>
              <a:rPr lang="ja-JP" altLang="en-US" sz="1300" dirty="0" smtClean="0"/>
              <a:t>○このようにして、私たちは同じ社会の一員としてお互いに支えあっているのである。</a:t>
            </a:r>
            <a:endParaRPr lang="ja-JP" altLang="en-US" sz="13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006" y="708076"/>
            <a:ext cx="6386513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481" name="テキスト ボックス 34"/>
          <p:cNvSpPr txBox="1">
            <a:spLocks noChangeArrowheads="1"/>
          </p:cNvSpPr>
          <p:nvPr/>
        </p:nvSpPr>
        <p:spPr bwMode="auto">
          <a:xfrm>
            <a:off x="69850" y="107504"/>
            <a:ext cx="676751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1800" dirty="0" smtClean="0"/>
              <a:t>◆ 日本</a:t>
            </a:r>
            <a:r>
              <a:rPr lang="ja-JP" altLang="en-US" sz="1800" dirty="0"/>
              <a:t>の税金や社会保険料は高い？低い？</a:t>
            </a:r>
            <a:endParaRPr lang="en-US" altLang="ja-JP" sz="1800" dirty="0"/>
          </a:p>
        </p:txBody>
      </p:sp>
      <p:sp>
        <p:nvSpPr>
          <p:cNvPr id="20482" name="タイトル 1"/>
          <p:cNvSpPr txBox="1">
            <a:spLocks/>
          </p:cNvSpPr>
          <p:nvPr/>
        </p:nvSpPr>
        <p:spPr bwMode="auto">
          <a:xfrm>
            <a:off x="188912" y="395536"/>
            <a:ext cx="2880047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ja-JP" altLang="en-US" sz="1200" u="sng" dirty="0">
                <a:latin typeface="HG丸ｺﾞｼｯｸM-PRO" pitchFamily="50" charset="-128"/>
                <a:ea typeface="HG丸ｺﾞｼｯｸM-PRO" pitchFamily="50" charset="-128"/>
              </a:rPr>
              <a:t>ＧＤＰ</a:t>
            </a:r>
            <a:r>
              <a:rPr lang="ja-JP" altLang="en-US" sz="1200" u="sng" dirty="0" smtClean="0">
                <a:latin typeface="HG丸ｺﾞｼｯｸM-PRO" pitchFamily="50" charset="-128"/>
                <a:ea typeface="HG丸ｺﾞｼｯｸM-PRO" pitchFamily="50" charset="-128"/>
              </a:rPr>
              <a:t>比</a:t>
            </a:r>
            <a:r>
              <a:rPr lang="ja-JP" altLang="en-US" sz="1200" u="sng" dirty="0">
                <a:latin typeface="HG丸ｺﾞｼｯｸM-PRO" pitchFamily="50" charset="-128"/>
                <a:ea typeface="HG丸ｺﾞｼｯｸM-PRO" pitchFamily="50" charset="-128"/>
              </a:rPr>
              <a:t>国民負担率（</a:t>
            </a:r>
            <a:r>
              <a:rPr lang="en-US" altLang="ja-JP" sz="1200" u="sng" dirty="0">
                <a:latin typeface="HG丸ｺﾞｼｯｸM-PRO" pitchFamily="50" charset="-128"/>
                <a:ea typeface="HG丸ｺﾞｼｯｸM-PRO" pitchFamily="50" charset="-128"/>
              </a:rPr>
              <a:t>2009</a:t>
            </a:r>
            <a:r>
              <a:rPr lang="ja-JP" altLang="en-US" sz="1200" u="sng" dirty="0">
                <a:latin typeface="HG丸ｺﾞｼｯｸM-PRO" pitchFamily="50" charset="-128"/>
                <a:ea typeface="HG丸ｺﾞｼｯｸM-PRO" pitchFamily="50" charset="-128"/>
              </a:rPr>
              <a:t>年）</a:t>
            </a:r>
          </a:p>
        </p:txBody>
      </p:sp>
      <p:sp>
        <p:nvSpPr>
          <p:cNvPr id="32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97650" y="8820150"/>
            <a:ext cx="260350" cy="317500"/>
          </a:xfrm>
        </p:spPr>
        <p:txBody>
          <a:bodyPr/>
          <a:lstStyle/>
          <a:p>
            <a:pPr algn="l">
              <a:defRPr/>
            </a:pPr>
            <a:fld id="{C1CFE293-35ED-43FB-AB34-7F1F388B3729}" type="slidenum">
              <a:rPr lang="ja-JP" altLang="en-US"/>
              <a:pPr algn="l">
                <a:defRPr/>
              </a:pPr>
              <a:t>3</a:t>
            </a:fld>
            <a:endParaRPr lang="ja-JP" altLang="en-US" dirty="0"/>
          </a:p>
        </p:txBody>
      </p:sp>
      <p:sp>
        <p:nvSpPr>
          <p:cNvPr id="20493" name="タイトル 1"/>
          <p:cNvSpPr txBox="1">
            <a:spLocks/>
          </p:cNvSpPr>
          <p:nvPr/>
        </p:nvSpPr>
        <p:spPr bwMode="auto">
          <a:xfrm>
            <a:off x="188912" y="4139952"/>
            <a:ext cx="3384103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ja-JP" altLang="en-US" sz="1200" u="sng" dirty="0">
                <a:latin typeface="HG丸ｺﾞｼｯｸM-PRO" pitchFamily="50" charset="-128"/>
                <a:ea typeface="HG丸ｺﾞｼｯｸM-PRO" pitchFamily="50" charset="-128"/>
              </a:rPr>
              <a:t>高齢化率</a:t>
            </a:r>
            <a:r>
              <a:rPr lang="ja-JP" altLang="en-US" sz="1200" u="sng" dirty="0" smtClean="0">
                <a:latin typeface="HG丸ｺﾞｼｯｸM-PRO" pitchFamily="50" charset="-128"/>
                <a:ea typeface="HG丸ｺﾞｼｯｸM-PRO" pitchFamily="50" charset="-128"/>
              </a:rPr>
              <a:t>と</a:t>
            </a:r>
            <a:r>
              <a:rPr lang="ja-JP" altLang="en-US" sz="1200" u="sng" dirty="0">
                <a:latin typeface="HG丸ｺﾞｼｯｸM-PRO" pitchFamily="50" charset="-128"/>
                <a:ea typeface="HG丸ｺﾞｼｯｸM-PRO" pitchFamily="50" charset="-128"/>
              </a:rPr>
              <a:t>ＧＤＰ</a:t>
            </a:r>
            <a:r>
              <a:rPr lang="ja-JP" altLang="en-US" sz="1200" u="sng" dirty="0" smtClean="0">
                <a:latin typeface="HG丸ｺﾞｼｯｸM-PRO" pitchFamily="50" charset="-128"/>
                <a:ea typeface="HG丸ｺﾞｼｯｸM-PRO" pitchFamily="50" charset="-128"/>
              </a:rPr>
              <a:t>比</a:t>
            </a:r>
            <a:r>
              <a:rPr lang="ja-JP" altLang="en-US" sz="1200" u="sng" dirty="0">
                <a:latin typeface="HG丸ｺﾞｼｯｸM-PRO" pitchFamily="50" charset="-128"/>
                <a:ea typeface="HG丸ｺﾞｼｯｸM-PRO" pitchFamily="50" charset="-128"/>
              </a:rPr>
              <a:t>国民負担率（</a:t>
            </a:r>
            <a:r>
              <a:rPr lang="en-US" altLang="ja-JP" sz="1200" u="sng" dirty="0" smtClean="0">
                <a:latin typeface="HG丸ｺﾞｼｯｸM-PRO" pitchFamily="50" charset="-128"/>
                <a:ea typeface="HG丸ｺﾞｼｯｸM-PRO" pitchFamily="50" charset="-128"/>
              </a:rPr>
              <a:t>2009</a:t>
            </a:r>
            <a:r>
              <a:rPr lang="ja-JP" altLang="en-US" sz="1200" u="sng" dirty="0" smtClean="0">
                <a:latin typeface="HG丸ｺﾞｼｯｸM-PRO" pitchFamily="50" charset="-128"/>
                <a:ea typeface="HG丸ｺﾞｼｯｸM-PRO" pitchFamily="50" charset="-128"/>
              </a:rPr>
              <a:t>年</a:t>
            </a:r>
            <a:r>
              <a:rPr lang="ja-JP" altLang="en-US" sz="1200" u="sng" dirty="0">
                <a:latin typeface="HG丸ｺﾞｼｯｸM-PRO" pitchFamily="50" charset="-128"/>
                <a:ea typeface="HG丸ｺﾞｼｯｸM-PRO" pitchFamily="50" charset="-128"/>
              </a:rPr>
              <a:t>）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45803" y="3802460"/>
            <a:ext cx="5408080" cy="333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700" dirty="0" smtClean="0"/>
              <a:t>（注）</a:t>
            </a:r>
            <a:r>
              <a:rPr lang="en-US" altLang="ja-JP" sz="700" dirty="0" smtClean="0"/>
              <a:t>OECD34</a:t>
            </a:r>
            <a:r>
              <a:rPr lang="ja-JP" altLang="en-US" sz="700" dirty="0" smtClean="0"/>
              <a:t>カ国中</a:t>
            </a:r>
            <a:r>
              <a:rPr lang="en-US" altLang="ja-JP" sz="700" dirty="0" smtClean="0"/>
              <a:t>33</a:t>
            </a:r>
            <a:r>
              <a:rPr lang="ja-JP" altLang="en-US" sz="700" dirty="0" smtClean="0"/>
              <a:t>カ国の実績値（オーストラリアは計数が足りず算出していない）</a:t>
            </a:r>
            <a:endParaRPr lang="en-US" altLang="ja-JP" sz="700" dirty="0" smtClean="0"/>
          </a:p>
          <a:p>
            <a:pPr>
              <a:spcBef>
                <a:spcPts val="200"/>
              </a:spcBef>
            </a:pPr>
            <a:r>
              <a:rPr lang="ja-JP" altLang="en-US" sz="700" dirty="0" smtClean="0"/>
              <a:t>  出所：</a:t>
            </a:r>
            <a:r>
              <a:rPr kumimoji="1" lang="en-US" altLang="ja-JP" sz="700" dirty="0" err="1" smtClean="0"/>
              <a:t>OECD.Stat</a:t>
            </a:r>
            <a:r>
              <a:rPr kumimoji="1" lang="ja-JP" altLang="en-US" sz="700" dirty="0" smtClean="0"/>
              <a:t>（</a:t>
            </a:r>
            <a:r>
              <a:rPr lang="en-US" altLang="ja-JP" sz="700" dirty="0">
                <a:hlinkClick r:id="rId4"/>
              </a:rPr>
              <a:t>http://stats.oecd.org</a:t>
            </a:r>
            <a:r>
              <a:rPr lang="en-US" altLang="ja-JP" sz="700" dirty="0" smtClean="0">
                <a:hlinkClick r:id="rId4"/>
              </a:rPr>
              <a:t>/</a:t>
            </a:r>
            <a:r>
              <a:rPr lang="ja-JP" altLang="en-US" sz="700" dirty="0" smtClean="0"/>
              <a:t>）</a:t>
            </a:r>
            <a:endParaRPr kumimoji="1" lang="ja-JP" altLang="en-US" sz="7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556" y="4498729"/>
            <a:ext cx="5338763" cy="31037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テキスト ボックス 3"/>
          <p:cNvSpPr txBox="1"/>
          <p:nvPr/>
        </p:nvSpPr>
        <p:spPr>
          <a:xfrm>
            <a:off x="171111" y="1068116"/>
            <a:ext cx="338554" cy="216024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" dirty="0" smtClean="0"/>
              <a:t>ＧＤＰ比国民負担率</a:t>
            </a:r>
            <a:endParaRPr kumimoji="1" lang="ja-JP" altLang="en-US" sz="10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481498" y="7549038"/>
            <a:ext cx="194421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000" dirty="0" smtClean="0"/>
              <a:t>65</a:t>
            </a:r>
            <a:r>
              <a:rPr kumimoji="1" lang="ja-JP" altLang="en-US" sz="1000" dirty="0" smtClean="0"/>
              <a:t>歳以上人口比率</a:t>
            </a:r>
            <a:endParaRPr kumimoji="1" lang="ja-JP" altLang="en-US" sz="1000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171111" y="4860354"/>
            <a:ext cx="338554" cy="216024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" dirty="0" smtClean="0"/>
              <a:t>ＧＤＰ比国民負担率</a:t>
            </a:r>
            <a:endParaRPr kumimoji="1" lang="ja-JP" altLang="en-US" sz="1000" dirty="0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645803" y="7755537"/>
            <a:ext cx="5408080" cy="333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700" dirty="0"/>
              <a:t>（</a:t>
            </a:r>
            <a:r>
              <a:rPr lang="ja-JP" altLang="en-US" sz="700" dirty="0" smtClean="0"/>
              <a:t>注）</a:t>
            </a:r>
            <a:r>
              <a:rPr lang="en-US" altLang="ja-JP" sz="700" dirty="0" smtClean="0"/>
              <a:t>OECD34</a:t>
            </a:r>
            <a:r>
              <a:rPr lang="ja-JP" altLang="en-US" sz="700" dirty="0" smtClean="0"/>
              <a:t>カ国中</a:t>
            </a:r>
            <a:r>
              <a:rPr lang="en-US" altLang="ja-JP" sz="700" dirty="0" smtClean="0"/>
              <a:t>33</a:t>
            </a:r>
            <a:r>
              <a:rPr lang="ja-JP" altLang="en-US" sz="700" dirty="0" smtClean="0"/>
              <a:t>カ国の実績値（オーストラリアは計数が足りず算出していない）</a:t>
            </a:r>
            <a:endParaRPr lang="en-US" altLang="ja-JP" sz="700" dirty="0" smtClean="0"/>
          </a:p>
          <a:p>
            <a:pPr>
              <a:spcBef>
                <a:spcPts val="200"/>
              </a:spcBef>
            </a:pPr>
            <a:r>
              <a:rPr lang="ja-JP" altLang="en-US" sz="700" dirty="0" smtClean="0"/>
              <a:t>  出所：</a:t>
            </a:r>
            <a:r>
              <a:rPr kumimoji="1" lang="en-US" altLang="ja-JP" sz="700" dirty="0" err="1" smtClean="0"/>
              <a:t>OECD.Stat</a:t>
            </a:r>
            <a:r>
              <a:rPr kumimoji="1" lang="ja-JP" altLang="en-US" sz="700" dirty="0" smtClean="0"/>
              <a:t>（</a:t>
            </a:r>
            <a:r>
              <a:rPr lang="en-US" altLang="ja-JP" sz="700" dirty="0">
                <a:hlinkClick r:id="rId4"/>
              </a:rPr>
              <a:t>http://stats.oecd.org</a:t>
            </a:r>
            <a:r>
              <a:rPr lang="en-US" altLang="ja-JP" sz="700" dirty="0" smtClean="0">
                <a:hlinkClick r:id="rId4"/>
              </a:rPr>
              <a:t>/</a:t>
            </a:r>
            <a:r>
              <a:rPr lang="ja-JP" altLang="en-US" sz="700" dirty="0" smtClean="0"/>
              <a:t>）</a:t>
            </a:r>
            <a:endParaRPr kumimoji="1" lang="ja-JP" altLang="en-US" sz="700" dirty="0"/>
          </a:p>
        </p:txBody>
      </p:sp>
      <p:sp>
        <p:nvSpPr>
          <p:cNvPr id="15" name="ノート プレースホルダ 2"/>
          <p:cNvSpPr txBox="1">
            <a:spLocks/>
          </p:cNvSpPr>
          <p:nvPr/>
        </p:nvSpPr>
        <p:spPr bwMode="auto">
          <a:xfrm>
            <a:off x="69848" y="8100392"/>
            <a:ext cx="6732000" cy="6953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tIns="108000" anchor="ctr" anchorCtr="0"/>
          <a:lstStyle/>
          <a:p>
            <a:endParaRPr lang="en-US" altLang="ja-JP" sz="13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211239" y="8810575"/>
            <a:ext cx="6408000" cy="333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700" dirty="0"/>
              <a:t>（</a:t>
            </a:r>
            <a:r>
              <a:rPr lang="ja-JP" altLang="en-US" sz="700" dirty="0" smtClean="0"/>
              <a:t>注）</a:t>
            </a:r>
            <a:r>
              <a:rPr lang="en-US" altLang="ja-JP" sz="700" dirty="0" smtClean="0"/>
              <a:t>WHO</a:t>
            </a:r>
            <a:r>
              <a:rPr lang="ja-JP" altLang="en-US" sz="700" dirty="0" smtClean="0"/>
              <a:t>（世界保健機関）による</a:t>
            </a:r>
            <a:r>
              <a:rPr lang="en-US" altLang="ja-JP" sz="700" dirty="0" smtClean="0"/>
              <a:t>WHO</a:t>
            </a:r>
            <a:r>
              <a:rPr lang="ja-JP" altLang="en-US" sz="700" dirty="0" smtClean="0"/>
              <a:t>加盟</a:t>
            </a:r>
            <a:r>
              <a:rPr lang="en-US" altLang="ja-JP" sz="700" dirty="0" smtClean="0"/>
              <a:t>194</a:t>
            </a:r>
            <a:r>
              <a:rPr lang="ja-JP" altLang="en-US" sz="700" dirty="0" smtClean="0"/>
              <a:t>カ国を対象とした統計でも、日本は最も高齢者（</a:t>
            </a:r>
            <a:r>
              <a:rPr lang="en-US" altLang="ja-JP" sz="700" dirty="0" smtClean="0"/>
              <a:t>60</a:t>
            </a:r>
            <a:r>
              <a:rPr lang="ja-JP" altLang="en-US" sz="700" dirty="0" smtClean="0"/>
              <a:t>歳以上）の割合が高いとされている。</a:t>
            </a:r>
            <a:endParaRPr lang="en-US" altLang="ja-JP" sz="700" dirty="0" smtClean="0"/>
          </a:p>
          <a:p>
            <a:pPr>
              <a:spcBef>
                <a:spcPts val="200"/>
              </a:spcBef>
            </a:pPr>
            <a:r>
              <a:rPr lang="ja-JP" altLang="en-US" sz="700" dirty="0" smtClean="0"/>
              <a:t>  出所：</a:t>
            </a:r>
            <a:r>
              <a:rPr lang="en-US" altLang="ja-JP" sz="700" dirty="0" smtClean="0"/>
              <a:t>World Health Organization(2013) “World Health Statistics 2013”</a:t>
            </a:r>
            <a:endParaRPr kumimoji="1" lang="ja-JP" altLang="en-US" sz="7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48585" y="8144622"/>
            <a:ext cx="695955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ja-JP" altLang="en-US" sz="1300" dirty="0"/>
              <a:t>○お年寄りは年金や介護、医療費など、社会保障の受給が多い。</a:t>
            </a:r>
            <a:endParaRPr lang="en-US" altLang="ja-JP" sz="1300" dirty="0"/>
          </a:p>
          <a:p>
            <a:pPr lvl="0"/>
            <a:r>
              <a:rPr lang="ja-JP" altLang="en-US" sz="1300" dirty="0"/>
              <a:t>○日本はＯＥＣＤ加盟国</a:t>
            </a:r>
            <a:r>
              <a:rPr lang="en-US" altLang="ja-JP" sz="1300" dirty="0"/>
              <a:t>33</a:t>
            </a:r>
            <a:r>
              <a:rPr lang="ja-JP" altLang="en-US" sz="1300" dirty="0"/>
              <a:t>カ国中はもとより、世界でもお年寄りの比率が最も高い</a:t>
            </a:r>
            <a:r>
              <a:rPr lang="ja-JP" altLang="en-US" sz="1000" dirty="0"/>
              <a:t>（注）</a:t>
            </a:r>
            <a:r>
              <a:rPr lang="ja-JP" altLang="en-US" sz="1300" dirty="0"/>
              <a:t>。</a:t>
            </a:r>
            <a:endParaRPr lang="en-US" altLang="ja-JP" sz="1300" dirty="0"/>
          </a:p>
          <a:p>
            <a:pPr lvl="0"/>
            <a:r>
              <a:rPr lang="ja-JP" altLang="en-US" sz="1300" dirty="0"/>
              <a:t>○国民負担率（税金や社会保険料の水準）は国際的に見て低い。</a:t>
            </a:r>
            <a:endParaRPr lang="en-US" altLang="ja-JP" sz="1300" dirty="0"/>
          </a:p>
        </p:txBody>
      </p:sp>
    </p:spTree>
    <p:extLst>
      <p:ext uri="{BB962C8B-B14F-4D97-AF65-F5344CB8AC3E}">
        <p14:creationId xmlns:p14="http://schemas.microsoft.com/office/powerpoint/2010/main" val="1560903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97650" y="8820150"/>
            <a:ext cx="260350" cy="317500"/>
          </a:xfrm>
        </p:spPr>
        <p:txBody>
          <a:bodyPr/>
          <a:lstStyle/>
          <a:p>
            <a:pPr algn="l">
              <a:defRPr/>
            </a:pPr>
            <a:fld id="{82174F82-DEDD-46A7-85C3-D5657736F523}" type="slidenum">
              <a:rPr lang="ja-JP" altLang="en-US"/>
              <a:pPr algn="l">
                <a:defRPr/>
              </a:pPr>
              <a:t>4</a:t>
            </a:fld>
            <a:endParaRPr lang="ja-JP" altLang="en-US" dirty="0"/>
          </a:p>
        </p:txBody>
      </p:sp>
      <p:sp>
        <p:nvSpPr>
          <p:cNvPr id="63" name="正方形/長方形 62"/>
          <p:cNvSpPr/>
          <p:nvPr/>
        </p:nvSpPr>
        <p:spPr>
          <a:xfrm>
            <a:off x="188914" y="1055410"/>
            <a:ext cx="6408736" cy="57529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r>
              <a:rPr lang="ja-JP" altLang="en-US" sz="13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Ｑ ： 日本</a:t>
            </a:r>
            <a:r>
              <a:rPr lang="ja-JP" altLang="en-US" sz="1300" dirty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、アメリカ、スウェーデンはそれぞれ</a:t>
            </a:r>
            <a:r>
              <a:rPr lang="ja-JP" altLang="en-US" sz="13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どの型に最も近いでしょうか？</a:t>
            </a:r>
            <a:endParaRPr lang="en-US" altLang="ja-JP" sz="1300" dirty="0" smtClean="0">
              <a:solidFill>
                <a:schemeClr val="tx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>
              <a:spcBef>
                <a:spcPts val="300"/>
              </a:spcBef>
            </a:pPr>
            <a:r>
              <a:rPr lang="ja-JP" altLang="en-US" sz="1300" dirty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</a:t>
            </a:r>
            <a:r>
              <a:rPr lang="ja-JP" altLang="en-US" sz="13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  下表の右の空欄に国名を記入してください。</a:t>
            </a:r>
            <a:endParaRPr lang="ja-JP" altLang="en-US" sz="1300" dirty="0">
              <a:solidFill>
                <a:schemeClr val="tx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87" name="円/楕円 86"/>
          <p:cNvSpPr>
            <a:spLocks noChangeArrowheads="1"/>
          </p:cNvSpPr>
          <p:nvPr/>
        </p:nvSpPr>
        <p:spPr bwMode="auto">
          <a:xfrm rot="-5400000">
            <a:off x="476968" y="6425083"/>
            <a:ext cx="1238400" cy="1239838"/>
          </a:xfrm>
          <a:prstGeom prst="ellips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vert="eaVert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sz="1800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67" name="正方形/長方形 66"/>
          <p:cNvSpPr/>
          <p:nvPr/>
        </p:nvSpPr>
        <p:spPr>
          <a:xfrm>
            <a:off x="333375" y="6156201"/>
            <a:ext cx="6264275" cy="1584325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ja-JP" altLang="en-US" sz="1200">
                <a:solidFill>
                  <a:schemeClr val="tx1"/>
                </a:solidFill>
              </a:rPr>
              <a:t>あなたはどんな社会がいいと思う？</a:t>
            </a:r>
          </a:p>
        </p:txBody>
      </p:sp>
      <p:sp>
        <p:nvSpPr>
          <p:cNvPr id="24608" name="テキスト ボックス 68"/>
          <p:cNvSpPr txBox="1">
            <a:spLocks noChangeArrowheads="1"/>
          </p:cNvSpPr>
          <p:nvPr/>
        </p:nvSpPr>
        <p:spPr bwMode="auto">
          <a:xfrm>
            <a:off x="188913" y="5795838"/>
            <a:ext cx="27352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1800"/>
              <a:t>あなたの考えは？</a:t>
            </a:r>
            <a:endParaRPr lang="en-US" altLang="ja-JP" sz="1800"/>
          </a:p>
        </p:txBody>
      </p:sp>
      <p:sp>
        <p:nvSpPr>
          <p:cNvPr id="24614" name="正方形/長方形 6"/>
          <p:cNvSpPr>
            <a:spLocks noChangeArrowheads="1"/>
          </p:cNvSpPr>
          <p:nvPr/>
        </p:nvSpPr>
        <p:spPr bwMode="auto">
          <a:xfrm>
            <a:off x="1773238" y="6514976"/>
            <a:ext cx="9271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1200">
                <a:solidFill>
                  <a:srgbClr val="000000"/>
                </a:solidFill>
                <a:latin typeface="Calibri" pitchFamily="34" charset="0"/>
                <a:ea typeface="ＭＳ Ｐゴシック" charset="-128"/>
              </a:rPr>
              <a:t>理由は？･･</a:t>
            </a:r>
            <a:endParaRPr lang="ja-JP" altLang="en-US" sz="1800"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333375" y="7883401"/>
            <a:ext cx="6264275" cy="1081087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ja-JP" altLang="en-US" sz="1200">
                <a:solidFill>
                  <a:schemeClr val="tx1"/>
                </a:solidFill>
                <a:latin typeface="メイリオ" pitchFamily="50" charset="-128"/>
              </a:rPr>
              <a:t>今日の授業の感想を書こう</a:t>
            </a:r>
            <a:endParaRPr lang="ja-JP" altLang="en-US" sz="1200">
              <a:solidFill>
                <a:schemeClr val="tx1"/>
              </a:solidFill>
            </a:endParaRPr>
          </a:p>
        </p:txBody>
      </p:sp>
      <p:grpSp>
        <p:nvGrpSpPr>
          <p:cNvPr id="6" name="グループ化 5"/>
          <p:cNvGrpSpPr/>
          <p:nvPr/>
        </p:nvGrpSpPr>
        <p:grpSpPr>
          <a:xfrm>
            <a:off x="332656" y="2915732"/>
            <a:ext cx="957606" cy="952442"/>
            <a:chOff x="667931" y="2861922"/>
            <a:chExt cx="957606" cy="952442"/>
          </a:xfrm>
        </p:grpSpPr>
        <p:sp>
          <p:nvSpPr>
            <p:cNvPr id="45" name="円/楕円 44"/>
            <p:cNvSpPr/>
            <p:nvPr/>
          </p:nvSpPr>
          <p:spPr>
            <a:xfrm rot="10800000">
              <a:off x="667931" y="2861922"/>
              <a:ext cx="954000" cy="952442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46" name="直線コネクタ 45"/>
            <p:cNvCxnSpPr/>
            <p:nvPr/>
          </p:nvCxnSpPr>
          <p:spPr>
            <a:xfrm flipV="1">
              <a:off x="1144931" y="2861922"/>
              <a:ext cx="0" cy="952442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コネクタ 46"/>
            <p:cNvCxnSpPr/>
            <p:nvPr/>
          </p:nvCxnSpPr>
          <p:spPr>
            <a:xfrm rot="5400000" flipH="1" flipV="1">
              <a:off x="1387937" y="3100543"/>
              <a:ext cx="0" cy="4752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円/楕円 47"/>
            <p:cNvSpPr/>
            <p:nvPr/>
          </p:nvSpPr>
          <p:spPr>
            <a:xfrm>
              <a:off x="749385" y="3217544"/>
              <a:ext cx="294104" cy="243082"/>
            </a:xfrm>
            <a:prstGeom prst="ellipse">
              <a:avLst/>
            </a:prstGeom>
            <a:no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b="1" dirty="0">
                  <a:solidFill>
                    <a:schemeClr val="tx1"/>
                  </a:solidFill>
                </a:rPr>
                <a:t>Ｇ</a:t>
              </a:r>
              <a:endParaRPr kumimoji="1" lang="ja-JP" alt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49" name="円/楕円 48"/>
            <p:cNvSpPr/>
            <p:nvPr/>
          </p:nvSpPr>
          <p:spPr>
            <a:xfrm>
              <a:off x="1227040" y="3438052"/>
              <a:ext cx="294104" cy="243082"/>
            </a:xfrm>
            <a:prstGeom prst="ellipse">
              <a:avLst/>
            </a:prstGeom>
            <a:no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 dirty="0" smtClean="0">
                  <a:solidFill>
                    <a:schemeClr val="tx1"/>
                  </a:solidFill>
                </a:rPr>
                <a:t>Ｍ</a:t>
              </a:r>
              <a:endParaRPr kumimoji="1" lang="ja-JP" alt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50" name="円/楕円 49"/>
            <p:cNvSpPr/>
            <p:nvPr/>
          </p:nvSpPr>
          <p:spPr>
            <a:xfrm>
              <a:off x="1227866" y="3032774"/>
              <a:ext cx="294104" cy="243082"/>
            </a:xfrm>
            <a:prstGeom prst="ellipse">
              <a:avLst/>
            </a:prstGeom>
            <a:no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 dirty="0" smtClean="0">
                  <a:solidFill>
                    <a:schemeClr val="tx1"/>
                  </a:solidFill>
                </a:rPr>
                <a:t>Ｆ</a:t>
              </a:r>
              <a:endParaRPr kumimoji="1" lang="ja-JP" altLang="en-US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7" name="グループ化 6"/>
          <p:cNvGrpSpPr/>
          <p:nvPr/>
        </p:nvGrpSpPr>
        <p:grpSpPr>
          <a:xfrm>
            <a:off x="336262" y="1782531"/>
            <a:ext cx="954000" cy="952442"/>
            <a:chOff x="-1683568" y="4222993"/>
            <a:chExt cx="954000" cy="952442"/>
          </a:xfrm>
        </p:grpSpPr>
        <p:sp>
          <p:nvSpPr>
            <p:cNvPr id="55" name="円/楕円 54"/>
            <p:cNvSpPr/>
            <p:nvPr/>
          </p:nvSpPr>
          <p:spPr>
            <a:xfrm>
              <a:off x="-1578073" y="4773090"/>
              <a:ext cx="294104" cy="243082"/>
            </a:xfrm>
            <a:prstGeom prst="ellipse">
              <a:avLst/>
            </a:prstGeom>
            <a:no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b="1" dirty="0" smtClean="0">
                  <a:solidFill>
                    <a:schemeClr val="tx1"/>
                  </a:solidFill>
                </a:rPr>
                <a:t>Ｍ</a:t>
              </a:r>
              <a:endParaRPr kumimoji="1" lang="ja-JP" alt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56" name="円/楕円 55"/>
            <p:cNvSpPr/>
            <p:nvPr/>
          </p:nvSpPr>
          <p:spPr>
            <a:xfrm>
              <a:off x="-1084725" y="4597167"/>
              <a:ext cx="294104" cy="243082"/>
            </a:xfrm>
            <a:prstGeom prst="ellipse">
              <a:avLst/>
            </a:prstGeom>
            <a:no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 dirty="0" smtClean="0">
                  <a:solidFill>
                    <a:schemeClr val="tx1"/>
                  </a:solidFill>
                </a:rPr>
                <a:t>Ｆ</a:t>
              </a:r>
              <a:endParaRPr kumimoji="1" lang="ja-JP" alt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57" name="円/楕円 56"/>
            <p:cNvSpPr/>
            <p:nvPr/>
          </p:nvSpPr>
          <p:spPr>
            <a:xfrm>
              <a:off x="-1544960" y="4340626"/>
              <a:ext cx="294104" cy="243082"/>
            </a:xfrm>
            <a:prstGeom prst="ellipse">
              <a:avLst/>
            </a:prstGeom>
            <a:no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 dirty="0" smtClean="0">
                  <a:solidFill>
                    <a:schemeClr val="tx1"/>
                  </a:solidFill>
                </a:rPr>
                <a:t>Ｇ</a:t>
              </a:r>
              <a:endParaRPr kumimoji="1" lang="ja-JP" alt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59" name="円/楕円 58"/>
            <p:cNvSpPr/>
            <p:nvPr/>
          </p:nvSpPr>
          <p:spPr>
            <a:xfrm rot="10800000">
              <a:off x="-1683568" y="4222993"/>
              <a:ext cx="954000" cy="952442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60" name="直線コネクタ 59"/>
            <p:cNvCxnSpPr/>
            <p:nvPr/>
          </p:nvCxnSpPr>
          <p:spPr>
            <a:xfrm flipV="1">
              <a:off x="-1206568" y="4222993"/>
              <a:ext cx="0" cy="952442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直線コネクタ 60"/>
            <p:cNvCxnSpPr/>
            <p:nvPr/>
          </p:nvCxnSpPr>
          <p:spPr>
            <a:xfrm rot="5400000" flipH="1" flipV="1">
              <a:off x="-1438972" y="4461614"/>
              <a:ext cx="0" cy="4752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2" name="ノート プレースホルダ 2"/>
          <p:cNvSpPr txBox="1">
            <a:spLocks/>
          </p:cNvSpPr>
          <p:nvPr/>
        </p:nvSpPr>
        <p:spPr bwMode="auto">
          <a:xfrm>
            <a:off x="438150" y="491295"/>
            <a:ext cx="6419849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72000" anchor="ctr" anchorCtr="0"/>
          <a:lstStyle/>
          <a:p>
            <a:r>
              <a:rPr lang="ja-JP" altLang="en-US" sz="1300" dirty="0" smtClean="0"/>
              <a:t>福祉ニーズの量は、国によってそれほど変わるものではないが、家族</a:t>
            </a:r>
            <a:r>
              <a:rPr lang="ja-JP" altLang="en-US" sz="1300" dirty="0"/>
              <a:t>（Ｆ）、市場（Ｍ）、政府（Ｇ）のどこで福祉のニーズを満たして</a:t>
            </a:r>
            <a:r>
              <a:rPr lang="ja-JP" altLang="en-US" sz="1300" dirty="0" smtClean="0"/>
              <a:t>いるか</a:t>
            </a:r>
            <a:r>
              <a:rPr lang="ja-JP" altLang="en-US" sz="1300" dirty="0"/>
              <a:t>は、国によって大きく</a:t>
            </a:r>
            <a:r>
              <a:rPr lang="ja-JP" altLang="en-US" sz="1300" dirty="0" smtClean="0"/>
              <a:t>違う（</a:t>
            </a:r>
            <a:r>
              <a:rPr lang="ja-JP" altLang="en-US" sz="1200" dirty="0" smtClean="0"/>
              <a:t>人々</a:t>
            </a:r>
            <a:r>
              <a:rPr lang="ja-JP" altLang="en-US" sz="1200" dirty="0"/>
              <a:t>がどんな社会にしたいか</a:t>
            </a:r>
            <a:r>
              <a:rPr lang="ja-JP" altLang="en-US" sz="1200" dirty="0" smtClean="0"/>
              <a:t>を映し出している）。</a:t>
            </a:r>
            <a:endParaRPr lang="en-US" altLang="ja-JP" sz="1300" dirty="0"/>
          </a:p>
          <a:p>
            <a:endParaRPr lang="en-US" altLang="ja-JP" sz="1300" dirty="0"/>
          </a:p>
        </p:txBody>
      </p:sp>
      <p:graphicFrame>
        <p:nvGraphicFramePr>
          <p:cNvPr id="9" name="表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3286476"/>
              </p:ext>
            </p:extLst>
          </p:nvPr>
        </p:nvGraphicFramePr>
        <p:xfrm>
          <a:off x="188640" y="1703643"/>
          <a:ext cx="5112568" cy="38154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/>
                <a:gridCol w="3816424"/>
              </a:tblGrid>
              <a:tr h="1125935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7800" indent="-177800"/>
                      <a:r>
                        <a:rPr kumimoji="1" lang="ja-JP" altLang="en-US" sz="1400" b="0" i="0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メイリオ" pitchFamily="50" charset="-128"/>
                          <a:ea typeface="メイリオ" pitchFamily="50" charset="-128"/>
                          <a:cs typeface="+mn-cs"/>
                        </a:rPr>
                        <a:t>家族（Ｆ）依存型</a:t>
                      </a:r>
                      <a:endParaRPr kumimoji="1" lang="en-US" altLang="ja-JP" sz="1400" b="0" i="0" u="sng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メイリオ" pitchFamily="50" charset="-128"/>
                        <a:ea typeface="メイリオ" pitchFamily="50" charset="-128"/>
                        <a:cs typeface="+mn-cs"/>
                      </a:endParaRPr>
                    </a:p>
                    <a:p>
                      <a:pPr marL="177800" marR="0" lvl="0" indent="-1778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メイリオ" pitchFamily="50" charset="-128"/>
                          <a:ea typeface="メイリオ" pitchFamily="50" charset="-128"/>
                          <a:cs typeface="+mn-cs"/>
                        </a:rPr>
                        <a:t>○国民負担率は低い</a:t>
                      </a:r>
                      <a:endParaRPr kumimoji="1" lang="en-US" altLang="ja-JP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メイリオ" pitchFamily="50" charset="-128"/>
                        <a:ea typeface="メイリオ" pitchFamily="50" charset="-128"/>
                        <a:cs typeface="+mn-cs"/>
                      </a:endParaRPr>
                    </a:p>
                    <a:p>
                      <a:pPr marL="177800" marR="0" lvl="0" indent="-1778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メイリオ" pitchFamily="50" charset="-128"/>
                          <a:ea typeface="メイリオ" pitchFamily="50" charset="-128"/>
                          <a:cs typeface="+mn-cs"/>
                        </a:rPr>
                        <a:t>○家庭内で</a:t>
                      </a:r>
                      <a:r>
                        <a:rPr kumimoji="1" lang="ja-JP" alt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メイリオ" pitchFamily="50" charset="-128"/>
                          <a:ea typeface="メイリオ" pitchFamily="50" charset="-128"/>
                          <a:cs typeface="+mn-cs"/>
                        </a:rPr>
                        <a:t>子育てや介護といった</a:t>
                      </a:r>
                      <a:r>
                        <a:rPr kumimoji="1" lang="ja-JP" alt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メイリオ" pitchFamily="50" charset="-128"/>
                          <a:ea typeface="メイリオ" pitchFamily="50" charset="-128"/>
                          <a:cs typeface="+mn-cs"/>
                        </a:rPr>
                        <a:t>福祉のニーズを満たすため、それを主に担う女性の負担が大きい社会</a:t>
                      </a:r>
                      <a:endParaRPr kumimoji="1" lang="en-US" altLang="ja-JP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メイリオ" pitchFamily="50" charset="-128"/>
                        <a:ea typeface="メイリオ" pitchFamily="50" charset="-128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125935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7800" indent="-177800"/>
                      <a:r>
                        <a:rPr kumimoji="1" lang="ja-JP" altLang="en-US" sz="1400" b="0" i="0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メイリオ" pitchFamily="50" charset="-128"/>
                          <a:ea typeface="メイリオ" pitchFamily="50" charset="-128"/>
                          <a:cs typeface="+mn-cs"/>
                        </a:rPr>
                        <a:t>政府（Ｇ）依存型</a:t>
                      </a:r>
                      <a:endParaRPr kumimoji="1" lang="en-US" altLang="ja-JP" sz="1400" b="0" i="0" u="sng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メイリオ" pitchFamily="50" charset="-128"/>
                        <a:ea typeface="メイリオ" pitchFamily="50" charset="-128"/>
                        <a:cs typeface="+mn-cs"/>
                      </a:endParaRPr>
                    </a:p>
                    <a:p>
                      <a:pPr marL="177800" marR="0" lvl="0" indent="-1778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メイリオ" pitchFamily="50" charset="-128"/>
                          <a:ea typeface="メイリオ" pitchFamily="50" charset="-128"/>
                          <a:cs typeface="+mn-cs"/>
                        </a:rPr>
                        <a:t>○国民負担率は高い</a:t>
                      </a:r>
                      <a:endParaRPr kumimoji="1" lang="en-US" altLang="ja-JP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メイリオ" pitchFamily="50" charset="-128"/>
                        <a:ea typeface="メイリオ" pitchFamily="50" charset="-128"/>
                        <a:cs typeface="+mn-cs"/>
                      </a:endParaRPr>
                    </a:p>
                    <a:p>
                      <a:pPr marL="177800" marR="0" lvl="0" indent="-1778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メイリオ" pitchFamily="50" charset="-128"/>
                          <a:ea typeface="メイリオ" pitchFamily="50" charset="-128"/>
                          <a:cs typeface="+mn-cs"/>
                        </a:rPr>
                        <a:t>○政府が福祉のニーズを満たしてくれるため、福祉サービスを誰もが比較的平等に利用できる社会</a:t>
                      </a:r>
                      <a:endParaRPr kumimoji="1" lang="en-US" altLang="ja-JP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メイリオ" pitchFamily="50" charset="-128"/>
                        <a:ea typeface="メイリオ" pitchFamily="50" charset="-128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563624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7800" indent="-177800"/>
                      <a:r>
                        <a:rPr kumimoji="1" lang="ja-JP" altLang="en-US" sz="1400" b="0" i="0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メイリオ" pitchFamily="50" charset="-128"/>
                          <a:ea typeface="メイリオ" pitchFamily="50" charset="-128"/>
                          <a:cs typeface="+mn-cs"/>
                        </a:rPr>
                        <a:t>市場（Ｍ）依存型</a:t>
                      </a:r>
                      <a:endParaRPr kumimoji="1" lang="en-US" altLang="ja-JP" sz="1400" b="0" i="0" u="sng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メイリオ" pitchFamily="50" charset="-128"/>
                        <a:ea typeface="メイリオ" pitchFamily="50" charset="-128"/>
                        <a:cs typeface="+mn-cs"/>
                      </a:endParaRPr>
                    </a:p>
                    <a:p>
                      <a:pPr marL="177800" marR="0" lvl="0" indent="-1778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メイリオ" pitchFamily="50" charset="-128"/>
                          <a:ea typeface="メイリオ" pitchFamily="50" charset="-128"/>
                          <a:cs typeface="+mn-cs"/>
                        </a:rPr>
                        <a:t>○国民負担率は低い</a:t>
                      </a:r>
                      <a:endParaRPr kumimoji="1" lang="en-US" altLang="ja-JP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メイリオ" pitchFamily="50" charset="-128"/>
                        <a:ea typeface="メイリオ" pitchFamily="50" charset="-128"/>
                        <a:cs typeface="+mn-cs"/>
                      </a:endParaRPr>
                    </a:p>
                    <a:p>
                      <a:pPr marL="177800" marR="0" lvl="0" indent="-1778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メイリオ" pitchFamily="50" charset="-128"/>
                          <a:ea typeface="メイリオ" pitchFamily="50" charset="-128"/>
                          <a:cs typeface="+mn-cs"/>
                        </a:rPr>
                        <a:t>○福祉サービスを市場から購入することになるため、個人の所得に応じて福祉サービスの利用に大きな格差が生まれる社会</a:t>
                      </a:r>
                      <a:r>
                        <a:rPr kumimoji="1" lang="en-US" altLang="ja-JP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メイリオ" pitchFamily="50" charset="-128"/>
                          <a:ea typeface="メイリオ" pitchFamily="50" charset="-128"/>
                          <a:cs typeface="+mn-cs"/>
                        </a:rPr>
                        <a:t/>
                      </a:r>
                      <a:br>
                        <a:rPr kumimoji="1" lang="en-US" altLang="ja-JP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メイリオ" pitchFamily="50" charset="-128"/>
                          <a:ea typeface="メイリオ" pitchFamily="50" charset="-128"/>
                          <a:cs typeface="+mn-cs"/>
                        </a:rPr>
                      </a:br>
                      <a:r>
                        <a:rPr kumimoji="1" lang="ja-JP" alt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メイリオ" pitchFamily="50" charset="-128"/>
                          <a:ea typeface="メイリオ" pitchFamily="50" charset="-128"/>
                          <a:cs typeface="+mn-cs"/>
                        </a:rPr>
                        <a:t>（高所得者は超豪華なサービスを利用できるが、低所得者はサービスを利用できないこともある）</a:t>
                      </a:r>
                      <a:endParaRPr kumimoji="1" lang="en-US" altLang="ja-JP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メイリオ" pitchFamily="50" charset="-128"/>
                        <a:ea typeface="メイリオ" pitchFamily="50" charset="-128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12" name="グループ化 11"/>
          <p:cNvGrpSpPr/>
          <p:nvPr/>
        </p:nvGrpSpPr>
        <p:grpSpPr>
          <a:xfrm>
            <a:off x="333155" y="4215330"/>
            <a:ext cx="952442" cy="954000"/>
            <a:chOff x="-1676572" y="2082108"/>
            <a:chExt cx="952442" cy="954000"/>
          </a:xfrm>
        </p:grpSpPr>
        <p:sp>
          <p:nvSpPr>
            <p:cNvPr id="66" name="円/楕円 65"/>
            <p:cNvSpPr/>
            <p:nvPr/>
          </p:nvSpPr>
          <p:spPr>
            <a:xfrm rot="16200000">
              <a:off x="-1677351" y="2082887"/>
              <a:ext cx="954000" cy="952442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68" name="直線コネクタ 67"/>
            <p:cNvCxnSpPr/>
            <p:nvPr/>
          </p:nvCxnSpPr>
          <p:spPr>
            <a:xfrm>
              <a:off x="-1676572" y="2559108"/>
              <a:ext cx="952442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直線コネクタ 68"/>
            <p:cNvCxnSpPr/>
            <p:nvPr/>
          </p:nvCxnSpPr>
          <p:spPr>
            <a:xfrm flipH="1" flipV="1">
              <a:off x="-1200351" y="2091829"/>
              <a:ext cx="0" cy="47070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0" name="円/楕円 69"/>
            <p:cNvSpPr/>
            <p:nvPr/>
          </p:nvSpPr>
          <p:spPr>
            <a:xfrm>
              <a:off x="-1527604" y="2255762"/>
              <a:ext cx="294104" cy="243082"/>
            </a:xfrm>
            <a:prstGeom prst="ellipse">
              <a:avLst/>
            </a:prstGeom>
            <a:no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b="1" dirty="0">
                  <a:solidFill>
                    <a:schemeClr val="tx1"/>
                  </a:solidFill>
                </a:rPr>
                <a:t>Ｇ</a:t>
              </a:r>
              <a:endParaRPr kumimoji="1" lang="ja-JP" alt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71" name="円/楕円 70"/>
            <p:cNvSpPr/>
            <p:nvPr/>
          </p:nvSpPr>
          <p:spPr>
            <a:xfrm>
              <a:off x="-1115920" y="2255762"/>
              <a:ext cx="294104" cy="243082"/>
            </a:xfrm>
            <a:prstGeom prst="ellipse">
              <a:avLst/>
            </a:prstGeom>
            <a:no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b="1" dirty="0" smtClean="0">
                  <a:solidFill>
                    <a:schemeClr val="tx1"/>
                  </a:solidFill>
                </a:rPr>
                <a:t>Ｆ</a:t>
              </a:r>
              <a:endParaRPr kumimoji="1" lang="ja-JP" alt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72" name="円/楕円 71"/>
            <p:cNvSpPr/>
            <p:nvPr/>
          </p:nvSpPr>
          <p:spPr>
            <a:xfrm>
              <a:off x="-1343627" y="2649359"/>
              <a:ext cx="294104" cy="243082"/>
            </a:xfrm>
            <a:prstGeom prst="ellipse">
              <a:avLst/>
            </a:prstGeom>
            <a:no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 dirty="0" smtClean="0">
                  <a:solidFill>
                    <a:schemeClr val="tx1"/>
                  </a:solidFill>
                </a:rPr>
                <a:t>Ｍ</a:t>
              </a:r>
              <a:endParaRPr kumimoji="1" lang="ja-JP" altLang="en-US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1" name="グループ化 10"/>
          <p:cNvGrpSpPr/>
          <p:nvPr/>
        </p:nvGrpSpPr>
        <p:grpSpPr>
          <a:xfrm>
            <a:off x="5373216" y="1948376"/>
            <a:ext cx="1368152" cy="627504"/>
            <a:chOff x="5373216" y="1793327"/>
            <a:chExt cx="1368152" cy="627504"/>
          </a:xfrm>
        </p:grpSpPr>
        <p:sp>
          <p:nvSpPr>
            <p:cNvPr id="84" name="正方形/長方形 83"/>
            <p:cNvSpPr/>
            <p:nvPr/>
          </p:nvSpPr>
          <p:spPr>
            <a:xfrm>
              <a:off x="5661248" y="1793327"/>
              <a:ext cx="1080120" cy="627504"/>
            </a:xfrm>
            <a:prstGeom prst="rect">
              <a:avLst/>
            </a:prstGeom>
            <a:noFill/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0" name="二等辺三角形 9"/>
            <p:cNvSpPr/>
            <p:nvPr/>
          </p:nvSpPr>
          <p:spPr>
            <a:xfrm rot="5400000">
              <a:off x="5292324" y="2007951"/>
              <a:ext cx="360040" cy="198256"/>
            </a:xfrm>
            <a:prstGeom prst="triangle">
              <a:avLst/>
            </a:prstGeom>
            <a:solidFill>
              <a:schemeClr val="tx2">
                <a:lumMod val="40000"/>
                <a:lumOff val="60000"/>
              </a:schemeClr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75" name="グループ化 74"/>
          <p:cNvGrpSpPr/>
          <p:nvPr/>
        </p:nvGrpSpPr>
        <p:grpSpPr>
          <a:xfrm>
            <a:off x="5373216" y="4512957"/>
            <a:ext cx="1368152" cy="627504"/>
            <a:chOff x="5373216" y="1793327"/>
            <a:chExt cx="1368152" cy="627504"/>
          </a:xfrm>
        </p:grpSpPr>
        <p:sp>
          <p:nvSpPr>
            <p:cNvPr id="77" name="正方形/長方形 76"/>
            <p:cNvSpPr/>
            <p:nvPr/>
          </p:nvSpPr>
          <p:spPr>
            <a:xfrm>
              <a:off x="5661248" y="1793327"/>
              <a:ext cx="1080120" cy="627504"/>
            </a:xfrm>
            <a:prstGeom prst="rect">
              <a:avLst/>
            </a:prstGeom>
            <a:noFill/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78" name="二等辺三角形 77"/>
            <p:cNvSpPr/>
            <p:nvPr/>
          </p:nvSpPr>
          <p:spPr>
            <a:xfrm rot="5400000">
              <a:off x="5292324" y="2007951"/>
              <a:ext cx="360040" cy="198256"/>
            </a:xfrm>
            <a:prstGeom prst="triangle">
              <a:avLst/>
            </a:prstGeom>
            <a:solidFill>
              <a:schemeClr val="tx2">
                <a:lumMod val="40000"/>
                <a:lumOff val="60000"/>
              </a:schemeClr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79" name="グループ化 78"/>
          <p:cNvGrpSpPr/>
          <p:nvPr/>
        </p:nvGrpSpPr>
        <p:grpSpPr>
          <a:xfrm>
            <a:off x="5373216" y="3125930"/>
            <a:ext cx="1368152" cy="627504"/>
            <a:chOff x="5373216" y="1793327"/>
            <a:chExt cx="1368152" cy="627504"/>
          </a:xfrm>
        </p:grpSpPr>
        <p:sp>
          <p:nvSpPr>
            <p:cNvPr id="80" name="正方形/長方形 79"/>
            <p:cNvSpPr/>
            <p:nvPr/>
          </p:nvSpPr>
          <p:spPr>
            <a:xfrm>
              <a:off x="5661248" y="1793327"/>
              <a:ext cx="1080120" cy="627504"/>
            </a:xfrm>
            <a:prstGeom prst="rect">
              <a:avLst/>
            </a:prstGeom>
            <a:noFill/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81" name="二等辺三角形 80"/>
            <p:cNvSpPr/>
            <p:nvPr/>
          </p:nvSpPr>
          <p:spPr>
            <a:xfrm rot="5400000">
              <a:off x="5292324" y="2007951"/>
              <a:ext cx="360040" cy="198256"/>
            </a:xfrm>
            <a:prstGeom prst="triangle">
              <a:avLst/>
            </a:prstGeom>
            <a:solidFill>
              <a:schemeClr val="tx2">
                <a:lumMod val="40000"/>
                <a:lumOff val="60000"/>
              </a:schemeClr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83" name="テキスト ボックス 44"/>
          <p:cNvSpPr txBox="1">
            <a:spLocks noChangeArrowheads="1"/>
          </p:cNvSpPr>
          <p:nvPr/>
        </p:nvSpPr>
        <p:spPr bwMode="auto">
          <a:xfrm>
            <a:off x="116632" y="98212"/>
            <a:ext cx="655560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1800" dirty="0"/>
              <a:t>◆</a:t>
            </a:r>
            <a:r>
              <a:rPr lang="ja-JP" altLang="en-US" sz="1800" dirty="0" smtClean="0"/>
              <a:t>「</a:t>
            </a:r>
            <a:r>
              <a:rPr lang="ja-JP" altLang="en-US" sz="1800" dirty="0"/>
              <a:t>社会保障制度」･･</a:t>
            </a:r>
            <a:r>
              <a:rPr lang="ja-JP" altLang="en-US" sz="1800" dirty="0" smtClean="0"/>
              <a:t>･国によって様々なパターンがある。</a:t>
            </a:r>
            <a:endParaRPr lang="ja-JP" altLang="en-US" sz="1800" dirty="0"/>
          </a:p>
        </p:txBody>
      </p:sp>
      <p:sp>
        <p:nvSpPr>
          <p:cNvPr id="40" name="正方形/長方形 87"/>
          <p:cNvSpPr>
            <a:spLocks noChangeArrowheads="1"/>
          </p:cNvSpPr>
          <p:nvPr/>
        </p:nvSpPr>
        <p:spPr bwMode="auto">
          <a:xfrm>
            <a:off x="404664" y="5519137"/>
            <a:ext cx="5015439" cy="246221"/>
          </a:xfrm>
          <a:prstGeom prst="rect">
            <a:avLst/>
          </a:prstGeom>
          <a:noFill/>
          <a:ln w="9525">
            <a:noFill/>
            <a:prstDash val="dash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ja-JP" sz="1000" dirty="0" smtClean="0"/>
              <a:t>※</a:t>
            </a:r>
            <a:r>
              <a:rPr lang="ja-JP" altLang="en-US" sz="1000" dirty="0" smtClean="0"/>
              <a:t>Ｆ、Ｍ、Ｇは、それぞれ家庭、市場、政府が提供する福祉サービス。</a:t>
            </a:r>
            <a:endParaRPr lang="en-US" altLang="ja-JP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10532</TotalTime>
  <Words>820</Words>
  <Application>Microsoft Office PowerPoint</Application>
  <PresentationFormat>画面に合わせる (4:3)</PresentationFormat>
  <Paragraphs>120</Paragraphs>
  <Slides>4</Slides>
  <Notes>4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5" baseType="lpstr"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厚生労働省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厚生労働省ネットワークシステム</dc:creator>
  <cp:lastModifiedBy>厚生労働省ネットワークシステム</cp:lastModifiedBy>
  <cp:revision>714</cp:revision>
  <cp:lastPrinted>2013-10-29T01:05:44Z</cp:lastPrinted>
  <dcterms:created xsi:type="dcterms:W3CDTF">2012-06-14T11:03:16Z</dcterms:created>
  <dcterms:modified xsi:type="dcterms:W3CDTF">2014-07-16T13:05:08Z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0x0101002DA299AC048A4B8EA9C1D19079C1A322004CD0BCFF4FE0F14BBE0B5B20B9C1DBCC</vt:lpwstr>
  </property>
</Properties>
</file>