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8.xml" ContentType="application/vnd.openxmlformats-officedocument.presentationml.notesSlide+xml"/>
  <Override PartName="/ppt/charts/chart2.xml" ContentType="application/vnd.openxmlformats-officedocument.drawingml.chart+xml"/>
  <Override PartName="/ppt/notesSlides/notesSlide9.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10.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11.xml" ContentType="application/vnd.openxmlformats-officedocument.presentationml.notesSlide+xml"/>
  <Override PartName="/ppt/charts/chart7.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498" r:id="rId2"/>
    <p:sldId id="500" r:id="rId3"/>
    <p:sldId id="441" r:id="rId4"/>
    <p:sldId id="298" r:id="rId5"/>
    <p:sldId id="504" r:id="rId6"/>
    <p:sldId id="413" r:id="rId7"/>
    <p:sldId id="501" r:id="rId8"/>
    <p:sldId id="355" r:id="rId9"/>
    <p:sldId id="356" r:id="rId10"/>
    <p:sldId id="357" r:id="rId11"/>
    <p:sldId id="394" r:id="rId12"/>
    <p:sldId id="358" r:id="rId13"/>
    <p:sldId id="395" r:id="rId14"/>
    <p:sldId id="497" r:id="rId15"/>
    <p:sldId id="396" r:id="rId16"/>
    <p:sldId id="397" r:id="rId17"/>
    <p:sldId id="386" r:id="rId18"/>
    <p:sldId id="442" r:id="rId19"/>
    <p:sldId id="331" r:id="rId20"/>
    <p:sldId id="443" r:id="rId21"/>
    <p:sldId id="388" r:id="rId22"/>
    <p:sldId id="389" r:id="rId23"/>
  </p:sldIdLst>
  <p:sldSz cx="9906000" cy="6858000" type="A4"/>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A8EE"/>
    <a:srgbClr val="FF00FF"/>
    <a:srgbClr val="CC3300"/>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46F890A9-2807-4EBB-B81D-B2AA78EC7F39}" styleName="濃色スタイル 2 - アクセント 5/アクセント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1618" autoAdjust="0"/>
    <p:restoredTop sz="94151" autoAdjust="0"/>
  </p:normalViewPr>
  <p:slideViewPr>
    <p:cSldViewPr>
      <p:cViewPr varScale="1">
        <p:scale>
          <a:sx n="65" d="100"/>
          <a:sy n="65" d="100"/>
        </p:scale>
        <p:origin x="-1542" y="-102"/>
      </p:cViewPr>
      <p:guideLst>
        <p:guide orient="horz" pos="2160"/>
        <p:guide pos="3120"/>
      </p:guideLst>
    </p:cSldViewPr>
  </p:slideViewPr>
  <p:notesTextViewPr>
    <p:cViewPr>
      <p:scale>
        <a:sx n="300" d="100"/>
        <a:sy n="300" d="100"/>
      </p:scale>
      <p:origin x="0" y="0"/>
    </p:cViewPr>
  </p:notesTextViewPr>
  <p:sorterViewPr>
    <p:cViewPr>
      <p:scale>
        <a:sx n="100" d="100"/>
        <a:sy n="100" d="100"/>
      </p:scale>
      <p:origin x="0" y="2604"/>
    </p:cViewPr>
  </p:sorterViewPr>
  <p:notesViewPr>
    <p:cSldViewPr>
      <p:cViewPr>
        <p:scale>
          <a:sx n="150" d="100"/>
          <a:sy n="150" d="100"/>
        </p:scale>
        <p:origin x="-870" y="2832"/>
      </p:cViewPr>
      <p:guideLst>
        <p:guide orient="horz" pos="3107"/>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0-14歳</c:v>
                </c:pt>
              </c:strCache>
            </c:strRef>
          </c:tx>
          <c:invertIfNegative val="0"/>
          <c:dLbls>
            <c:dLbl>
              <c:idx val="0"/>
              <c:delete val="1"/>
            </c:dLbl>
            <c:dLbl>
              <c:idx val="2"/>
              <c:delete val="1"/>
            </c:dLbl>
            <c:dLbl>
              <c:idx val="3"/>
              <c:delete val="1"/>
            </c:dLbl>
            <c:dLbl>
              <c:idx val="4"/>
              <c:delete val="1"/>
            </c:dLbl>
            <c:dLbl>
              <c:idx val="5"/>
              <c:delete val="1"/>
            </c:dLbl>
            <c:dLbl>
              <c:idx val="7"/>
              <c:delete val="1"/>
            </c:dLbl>
            <c:dLbl>
              <c:idx val="8"/>
              <c:delete val="1"/>
            </c:dLbl>
            <c:spPr>
              <a:noFill/>
            </c:spPr>
            <c:txPr>
              <a:bodyPr/>
              <a:lstStyle/>
              <a:p>
                <a:pPr>
                  <a:defRPr sz="1600"/>
                </a:pPr>
                <a:endParaRPr lang="ja-JP"/>
              </a:p>
            </c:txPr>
            <c:showLegendKey val="0"/>
            <c:showVal val="1"/>
            <c:showCatName val="0"/>
            <c:showSerName val="0"/>
            <c:showPercent val="0"/>
            <c:showBubbleSize val="0"/>
            <c:showLeaderLines val="0"/>
          </c:dLbls>
          <c:cat>
            <c:strRef>
              <c:f>Sheet1!$A$2:$A$12</c:f>
              <c:strCache>
                <c:ptCount val="11"/>
                <c:pt idx="0">
                  <c:v>平成２１年</c:v>
                </c:pt>
                <c:pt idx="1">
                  <c:v>平成２２年</c:v>
                </c:pt>
                <c:pt idx="2">
                  <c:v>平成２３年</c:v>
                </c:pt>
                <c:pt idx="3">
                  <c:v>平成２４年</c:v>
                </c:pt>
                <c:pt idx="4">
                  <c:v>平成２５年</c:v>
                </c:pt>
                <c:pt idx="5">
                  <c:v>平成２６年</c:v>
                </c:pt>
                <c:pt idx="6">
                  <c:v>平成２７年</c:v>
                </c:pt>
                <c:pt idx="7">
                  <c:v>平成２８年</c:v>
                </c:pt>
                <c:pt idx="8">
                  <c:v>平成２９年</c:v>
                </c:pt>
                <c:pt idx="9">
                  <c:v>平成３２年</c:v>
                </c:pt>
                <c:pt idx="10">
                  <c:v>平成３７年</c:v>
                </c:pt>
              </c:strCache>
            </c:strRef>
          </c:cat>
          <c:val>
            <c:numRef>
              <c:f>Sheet1!$B$2:$B$12</c:f>
              <c:numCache>
                <c:formatCode>#,##0_);[Red]\(#,##0\)</c:formatCode>
                <c:ptCount val="11"/>
                <c:pt idx="0">
                  <c:v>3656</c:v>
                </c:pt>
                <c:pt idx="1">
                  <c:v>3503</c:v>
                </c:pt>
                <c:pt idx="2">
                  <c:v>3354</c:v>
                </c:pt>
                <c:pt idx="3">
                  <c:v>3263</c:v>
                </c:pt>
                <c:pt idx="4">
                  <c:v>3128</c:v>
                </c:pt>
                <c:pt idx="5">
                  <c:v>2987</c:v>
                </c:pt>
                <c:pt idx="6">
                  <c:v>2871</c:v>
                </c:pt>
                <c:pt idx="7">
                  <c:v>2787</c:v>
                </c:pt>
                <c:pt idx="8">
                  <c:v>2705</c:v>
                </c:pt>
                <c:pt idx="9">
                  <c:v>2457</c:v>
                </c:pt>
                <c:pt idx="10">
                  <c:v>2099</c:v>
                </c:pt>
              </c:numCache>
            </c:numRef>
          </c:val>
        </c:ser>
        <c:ser>
          <c:idx val="1"/>
          <c:order val="1"/>
          <c:tx>
            <c:strRef>
              <c:f>Sheet1!$C$1</c:f>
              <c:strCache>
                <c:ptCount val="1"/>
                <c:pt idx="0">
                  <c:v>15-64歳</c:v>
                </c:pt>
              </c:strCache>
            </c:strRef>
          </c:tx>
          <c:invertIfNegative val="0"/>
          <c:dLbls>
            <c:dLbl>
              <c:idx val="0"/>
              <c:delete val="1"/>
            </c:dLbl>
            <c:dLbl>
              <c:idx val="2"/>
              <c:delete val="1"/>
            </c:dLbl>
            <c:dLbl>
              <c:idx val="3"/>
              <c:delete val="1"/>
            </c:dLbl>
            <c:dLbl>
              <c:idx val="4"/>
              <c:delete val="1"/>
            </c:dLbl>
            <c:dLbl>
              <c:idx val="5"/>
              <c:delete val="1"/>
            </c:dLbl>
            <c:dLbl>
              <c:idx val="7"/>
              <c:delete val="1"/>
            </c:dLbl>
            <c:dLbl>
              <c:idx val="8"/>
              <c:delete val="1"/>
            </c:dLbl>
            <c:txPr>
              <a:bodyPr/>
              <a:lstStyle/>
              <a:p>
                <a:pPr>
                  <a:defRPr sz="1600"/>
                </a:pPr>
                <a:endParaRPr lang="ja-JP"/>
              </a:p>
            </c:txPr>
            <c:showLegendKey val="0"/>
            <c:showVal val="1"/>
            <c:showCatName val="0"/>
            <c:showSerName val="0"/>
            <c:showPercent val="0"/>
            <c:showBubbleSize val="0"/>
            <c:showLeaderLines val="0"/>
          </c:dLbls>
          <c:cat>
            <c:strRef>
              <c:f>Sheet1!$A$2:$A$12</c:f>
              <c:strCache>
                <c:ptCount val="11"/>
                <c:pt idx="0">
                  <c:v>平成２１年</c:v>
                </c:pt>
                <c:pt idx="1">
                  <c:v>平成２２年</c:v>
                </c:pt>
                <c:pt idx="2">
                  <c:v>平成２３年</c:v>
                </c:pt>
                <c:pt idx="3">
                  <c:v>平成２４年</c:v>
                </c:pt>
                <c:pt idx="4">
                  <c:v>平成２５年</c:v>
                </c:pt>
                <c:pt idx="5">
                  <c:v>平成２６年</c:v>
                </c:pt>
                <c:pt idx="6">
                  <c:v>平成２７年</c:v>
                </c:pt>
                <c:pt idx="7">
                  <c:v>平成２８年</c:v>
                </c:pt>
                <c:pt idx="8">
                  <c:v>平成２９年</c:v>
                </c:pt>
                <c:pt idx="9">
                  <c:v>平成３２年</c:v>
                </c:pt>
                <c:pt idx="10">
                  <c:v>平成３７年</c:v>
                </c:pt>
              </c:strCache>
            </c:strRef>
          </c:cat>
          <c:val>
            <c:numRef>
              <c:f>Sheet1!$C$2:$C$12</c:f>
              <c:numCache>
                <c:formatCode>#,##0_);[Red]\(#,##0\)</c:formatCode>
                <c:ptCount val="11"/>
                <c:pt idx="0">
                  <c:v>17982</c:v>
                </c:pt>
                <c:pt idx="1">
                  <c:v>17603</c:v>
                </c:pt>
                <c:pt idx="2">
                  <c:v>17285</c:v>
                </c:pt>
                <c:pt idx="3">
                  <c:v>16963</c:v>
                </c:pt>
                <c:pt idx="4">
                  <c:v>16383</c:v>
                </c:pt>
                <c:pt idx="5">
                  <c:v>15851</c:v>
                </c:pt>
                <c:pt idx="6">
                  <c:v>15033</c:v>
                </c:pt>
                <c:pt idx="7">
                  <c:v>14715</c:v>
                </c:pt>
                <c:pt idx="8">
                  <c:v>14400</c:v>
                </c:pt>
                <c:pt idx="9">
                  <c:v>13454</c:v>
                </c:pt>
                <c:pt idx="10">
                  <c:v>12112</c:v>
                </c:pt>
              </c:numCache>
            </c:numRef>
          </c:val>
        </c:ser>
        <c:ser>
          <c:idx val="2"/>
          <c:order val="2"/>
          <c:tx>
            <c:strRef>
              <c:f>Sheet1!$D$1</c:f>
              <c:strCache>
                <c:ptCount val="1"/>
                <c:pt idx="0">
                  <c:v>65-74歳</c:v>
                </c:pt>
              </c:strCache>
            </c:strRef>
          </c:tx>
          <c:invertIfNegative val="0"/>
          <c:dLbls>
            <c:dLbl>
              <c:idx val="0"/>
              <c:delete val="1"/>
            </c:dLbl>
            <c:dLbl>
              <c:idx val="2"/>
              <c:delete val="1"/>
            </c:dLbl>
            <c:dLbl>
              <c:idx val="3"/>
              <c:delete val="1"/>
            </c:dLbl>
            <c:dLbl>
              <c:idx val="4"/>
              <c:delete val="1"/>
            </c:dLbl>
            <c:dLbl>
              <c:idx val="5"/>
              <c:delete val="1"/>
            </c:dLbl>
            <c:dLbl>
              <c:idx val="7"/>
              <c:delete val="1"/>
            </c:dLbl>
            <c:dLbl>
              <c:idx val="8"/>
              <c:delete val="1"/>
            </c:dLbl>
            <c:txPr>
              <a:bodyPr/>
              <a:lstStyle/>
              <a:p>
                <a:pPr>
                  <a:defRPr sz="1600"/>
                </a:pPr>
                <a:endParaRPr lang="ja-JP"/>
              </a:p>
            </c:txPr>
            <c:showLegendKey val="0"/>
            <c:showVal val="1"/>
            <c:showCatName val="0"/>
            <c:showSerName val="0"/>
            <c:showPercent val="0"/>
            <c:showBubbleSize val="0"/>
            <c:showLeaderLines val="0"/>
          </c:dLbls>
          <c:cat>
            <c:strRef>
              <c:f>Sheet1!$A$2:$A$12</c:f>
              <c:strCache>
                <c:ptCount val="11"/>
                <c:pt idx="0">
                  <c:v>平成２１年</c:v>
                </c:pt>
                <c:pt idx="1">
                  <c:v>平成２２年</c:v>
                </c:pt>
                <c:pt idx="2">
                  <c:v>平成２３年</c:v>
                </c:pt>
                <c:pt idx="3">
                  <c:v>平成２４年</c:v>
                </c:pt>
                <c:pt idx="4">
                  <c:v>平成２５年</c:v>
                </c:pt>
                <c:pt idx="5">
                  <c:v>平成２６年</c:v>
                </c:pt>
                <c:pt idx="6">
                  <c:v>平成２７年</c:v>
                </c:pt>
                <c:pt idx="7">
                  <c:v>平成２８年</c:v>
                </c:pt>
                <c:pt idx="8">
                  <c:v>平成２９年</c:v>
                </c:pt>
                <c:pt idx="9">
                  <c:v>平成３２年</c:v>
                </c:pt>
                <c:pt idx="10">
                  <c:v>平成３７年</c:v>
                </c:pt>
              </c:strCache>
            </c:strRef>
          </c:cat>
          <c:val>
            <c:numRef>
              <c:f>Sheet1!$D$2:$D$12</c:f>
              <c:numCache>
                <c:formatCode>#,##0_);[Red]\(#,##0\)</c:formatCode>
                <c:ptCount val="11"/>
                <c:pt idx="0">
                  <c:v>4779</c:v>
                </c:pt>
                <c:pt idx="1">
                  <c:v>4635</c:v>
                </c:pt>
                <c:pt idx="2">
                  <c:v>4401</c:v>
                </c:pt>
                <c:pt idx="3">
                  <c:v>4432</c:v>
                </c:pt>
                <c:pt idx="4">
                  <c:v>4513</c:v>
                </c:pt>
                <c:pt idx="5">
                  <c:v>4728</c:v>
                </c:pt>
                <c:pt idx="6">
                  <c:v>4791</c:v>
                </c:pt>
                <c:pt idx="7">
                  <c:v>4784</c:v>
                </c:pt>
                <c:pt idx="8">
                  <c:v>4780</c:v>
                </c:pt>
                <c:pt idx="9">
                  <c:v>4762</c:v>
                </c:pt>
                <c:pt idx="10">
                  <c:v>4108</c:v>
                </c:pt>
              </c:numCache>
            </c:numRef>
          </c:val>
        </c:ser>
        <c:ser>
          <c:idx val="3"/>
          <c:order val="3"/>
          <c:tx>
            <c:strRef>
              <c:f>Sheet1!$E$1</c:f>
              <c:strCache>
                <c:ptCount val="1"/>
                <c:pt idx="0">
                  <c:v>75-84歳</c:v>
                </c:pt>
              </c:strCache>
            </c:strRef>
          </c:tx>
          <c:invertIfNegative val="0"/>
          <c:dLbls>
            <c:dLbl>
              <c:idx val="0"/>
              <c:delete val="1"/>
            </c:dLbl>
            <c:dLbl>
              <c:idx val="2"/>
              <c:delete val="1"/>
            </c:dLbl>
            <c:dLbl>
              <c:idx val="3"/>
              <c:delete val="1"/>
            </c:dLbl>
            <c:dLbl>
              <c:idx val="4"/>
              <c:delete val="1"/>
            </c:dLbl>
            <c:dLbl>
              <c:idx val="5"/>
              <c:delete val="1"/>
            </c:dLbl>
            <c:dLbl>
              <c:idx val="7"/>
              <c:delete val="1"/>
            </c:dLbl>
            <c:dLbl>
              <c:idx val="8"/>
              <c:delete val="1"/>
            </c:dLbl>
            <c:txPr>
              <a:bodyPr/>
              <a:lstStyle/>
              <a:p>
                <a:pPr>
                  <a:defRPr sz="1600"/>
                </a:pPr>
                <a:endParaRPr lang="ja-JP"/>
              </a:p>
            </c:txPr>
            <c:showLegendKey val="0"/>
            <c:showVal val="1"/>
            <c:showCatName val="0"/>
            <c:showSerName val="0"/>
            <c:showPercent val="0"/>
            <c:showBubbleSize val="0"/>
            <c:showLeaderLines val="0"/>
          </c:dLbls>
          <c:cat>
            <c:strRef>
              <c:f>Sheet1!$A$2:$A$12</c:f>
              <c:strCache>
                <c:ptCount val="11"/>
                <c:pt idx="0">
                  <c:v>平成２１年</c:v>
                </c:pt>
                <c:pt idx="1">
                  <c:v>平成２２年</c:v>
                </c:pt>
                <c:pt idx="2">
                  <c:v>平成２３年</c:v>
                </c:pt>
                <c:pt idx="3">
                  <c:v>平成２４年</c:v>
                </c:pt>
                <c:pt idx="4">
                  <c:v>平成２５年</c:v>
                </c:pt>
                <c:pt idx="5">
                  <c:v>平成２６年</c:v>
                </c:pt>
                <c:pt idx="6">
                  <c:v>平成２７年</c:v>
                </c:pt>
                <c:pt idx="7">
                  <c:v>平成２８年</c:v>
                </c:pt>
                <c:pt idx="8">
                  <c:v>平成２９年</c:v>
                </c:pt>
                <c:pt idx="9">
                  <c:v>平成３２年</c:v>
                </c:pt>
                <c:pt idx="10">
                  <c:v>平成３７年</c:v>
                </c:pt>
              </c:strCache>
            </c:strRef>
          </c:cat>
          <c:val>
            <c:numRef>
              <c:f>Sheet1!$E$2:$E$12</c:f>
              <c:numCache>
                <c:formatCode>#,##0_);[Red]\(#,##0\)</c:formatCode>
                <c:ptCount val="11"/>
                <c:pt idx="0">
                  <c:v>5003</c:v>
                </c:pt>
                <c:pt idx="1">
                  <c:v>4905</c:v>
                </c:pt>
                <c:pt idx="2">
                  <c:v>4829</c:v>
                </c:pt>
                <c:pt idx="3">
                  <c:v>4826</c:v>
                </c:pt>
                <c:pt idx="4">
                  <c:v>4717</c:v>
                </c:pt>
                <c:pt idx="5">
                  <c:v>4521</c:v>
                </c:pt>
                <c:pt idx="6">
                  <c:v>4385</c:v>
                </c:pt>
                <c:pt idx="7">
                  <c:v>4277</c:v>
                </c:pt>
                <c:pt idx="8">
                  <c:v>4169</c:v>
                </c:pt>
                <c:pt idx="9">
                  <c:v>3846</c:v>
                </c:pt>
                <c:pt idx="10">
                  <c:v>4014</c:v>
                </c:pt>
              </c:numCache>
            </c:numRef>
          </c:val>
        </c:ser>
        <c:ser>
          <c:idx val="4"/>
          <c:order val="4"/>
          <c:tx>
            <c:strRef>
              <c:f>Sheet1!$F$1</c:f>
              <c:strCache>
                <c:ptCount val="1"/>
                <c:pt idx="0">
                  <c:v>85歳以上</c:v>
                </c:pt>
              </c:strCache>
            </c:strRef>
          </c:tx>
          <c:spPr>
            <a:solidFill>
              <a:srgbClr val="00B0F0"/>
            </a:solidFill>
          </c:spPr>
          <c:invertIfNegative val="0"/>
          <c:dLbls>
            <c:dLbl>
              <c:idx val="0"/>
              <c:delete val="1"/>
            </c:dLbl>
            <c:dLbl>
              <c:idx val="2"/>
              <c:delete val="1"/>
            </c:dLbl>
            <c:dLbl>
              <c:idx val="3"/>
              <c:delete val="1"/>
            </c:dLbl>
            <c:dLbl>
              <c:idx val="4"/>
              <c:delete val="1"/>
            </c:dLbl>
            <c:dLbl>
              <c:idx val="5"/>
              <c:delete val="1"/>
            </c:dLbl>
            <c:dLbl>
              <c:idx val="7"/>
              <c:delete val="1"/>
            </c:dLbl>
            <c:dLbl>
              <c:idx val="8"/>
              <c:delete val="1"/>
            </c:dLbl>
            <c:txPr>
              <a:bodyPr/>
              <a:lstStyle/>
              <a:p>
                <a:pPr>
                  <a:defRPr sz="1600"/>
                </a:pPr>
                <a:endParaRPr lang="ja-JP"/>
              </a:p>
            </c:txPr>
            <c:showLegendKey val="0"/>
            <c:showVal val="1"/>
            <c:showCatName val="0"/>
            <c:showSerName val="0"/>
            <c:showPercent val="0"/>
            <c:showBubbleSize val="0"/>
            <c:showLeaderLines val="0"/>
          </c:dLbls>
          <c:cat>
            <c:strRef>
              <c:f>Sheet1!$A$2:$A$12</c:f>
              <c:strCache>
                <c:ptCount val="11"/>
                <c:pt idx="0">
                  <c:v>平成２１年</c:v>
                </c:pt>
                <c:pt idx="1">
                  <c:v>平成２２年</c:v>
                </c:pt>
                <c:pt idx="2">
                  <c:v>平成２３年</c:v>
                </c:pt>
                <c:pt idx="3">
                  <c:v>平成２４年</c:v>
                </c:pt>
                <c:pt idx="4">
                  <c:v>平成２５年</c:v>
                </c:pt>
                <c:pt idx="5">
                  <c:v>平成２６年</c:v>
                </c:pt>
                <c:pt idx="6">
                  <c:v>平成２７年</c:v>
                </c:pt>
                <c:pt idx="7">
                  <c:v>平成２８年</c:v>
                </c:pt>
                <c:pt idx="8">
                  <c:v>平成２９年</c:v>
                </c:pt>
                <c:pt idx="9">
                  <c:v>平成３２年</c:v>
                </c:pt>
                <c:pt idx="10">
                  <c:v>平成３７年</c:v>
                </c:pt>
              </c:strCache>
            </c:strRef>
          </c:cat>
          <c:val>
            <c:numRef>
              <c:f>Sheet1!$F$2:$F$12</c:f>
              <c:numCache>
                <c:formatCode>#,##0_);[Red]\(#,##0\)</c:formatCode>
                <c:ptCount val="11"/>
                <c:pt idx="0">
                  <c:v>1992</c:v>
                </c:pt>
                <c:pt idx="1">
                  <c:v>2118</c:v>
                </c:pt>
                <c:pt idx="2">
                  <c:v>2188</c:v>
                </c:pt>
                <c:pt idx="3">
                  <c:v>2240</c:v>
                </c:pt>
                <c:pt idx="4">
                  <c:v>2377</c:v>
                </c:pt>
                <c:pt idx="5">
                  <c:v>2463</c:v>
                </c:pt>
                <c:pt idx="6">
                  <c:v>2649</c:v>
                </c:pt>
                <c:pt idx="7">
                  <c:v>2710</c:v>
                </c:pt>
                <c:pt idx="8">
                  <c:v>2771</c:v>
                </c:pt>
                <c:pt idx="9">
                  <c:v>2954</c:v>
                </c:pt>
                <c:pt idx="10">
                  <c:v>2926</c:v>
                </c:pt>
              </c:numCache>
            </c:numRef>
          </c:val>
        </c:ser>
        <c:dLbls>
          <c:showLegendKey val="0"/>
          <c:showVal val="0"/>
          <c:showCatName val="0"/>
          <c:showSerName val="0"/>
          <c:showPercent val="0"/>
          <c:showBubbleSize val="0"/>
        </c:dLbls>
        <c:gapWidth val="75"/>
        <c:overlap val="100"/>
        <c:axId val="270919552"/>
        <c:axId val="270921088"/>
      </c:barChart>
      <c:catAx>
        <c:axId val="270919552"/>
        <c:scaling>
          <c:orientation val="minMax"/>
        </c:scaling>
        <c:delete val="0"/>
        <c:axPos val="b"/>
        <c:majorTickMark val="out"/>
        <c:minorTickMark val="none"/>
        <c:tickLblPos val="nextTo"/>
        <c:txPr>
          <a:bodyPr/>
          <a:lstStyle/>
          <a:p>
            <a:pPr>
              <a:defRPr sz="1600"/>
            </a:pPr>
            <a:endParaRPr lang="ja-JP"/>
          </a:p>
        </c:txPr>
        <c:crossAx val="270921088"/>
        <c:crosses val="autoZero"/>
        <c:auto val="1"/>
        <c:lblAlgn val="ctr"/>
        <c:lblOffset val="100"/>
        <c:noMultiLvlLbl val="0"/>
      </c:catAx>
      <c:valAx>
        <c:axId val="270921088"/>
        <c:scaling>
          <c:orientation val="minMax"/>
          <c:max val="35000"/>
        </c:scaling>
        <c:delete val="0"/>
        <c:axPos val="l"/>
        <c:majorGridlines/>
        <c:numFmt formatCode="#,##0_);[Red]\(#,##0\)" sourceLinked="1"/>
        <c:majorTickMark val="out"/>
        <c:minorTickMark val="none"/>
        <c:tickLblPos val="nextTo"/>
        <c:txPr>
          <a:bodyPr/>
          <a:lstStyle/>
          <a:p>
            <a:pPr>
              <a:defRPr sz="1600"/>
            </a:pPr>
            <a:endParaRPr lang="ja-JP"/>
          </a:p>
        </c:txPr>
        <c:crossAx val="270919552"/>
        <c:crosses val="autoZero"/>
        <c:crossBetween val="between"/>
      </c:valAx>
    </c:plotArea>
    <c:legend>
      <c:legendPos val="t"/>
      <c:layout>
        <c:manualLayout>
          <c:xMode val="edge"/>
          <c:yMode val="edge"/>
          <c:x val="0.33498637082338362"/>
          <c:y val="1.3227696922564158E-2"/>
          <c:w val="0.66501362917661888"/>
          <c:h val="6.1189555327185757E-2"/>
        </c:manualLayout>
      </c:layout>
      <c:overlay val="1"/>
      <c:spPr>
        <a:solidFill>
          <a:schemeClr val="bg1"/>
        </a:solidFill>
      </c:spPr>
      <c:txPr>
        <a:bodyPr/>
        <a:lstStyle/>
        <a:p>
          <a:pPr>
            <a:defRPr sz="1800"/>
          </a:pPr>
          <a:endParaRPr lang="ja-JP"/>
        </a:p>
      </c:txPr>
    </c:legend>
    <c:plotVisOnly val="1"/>
    <c:dispBlanksAs val="gap"/>
    <c:showDLblsOverMax val="0"/>
  </c:chart>
  <c:txPr>
    <a:bodyPr/>
    <a:lstStyle/>
    <a:p>
      <a:pPr>
        <a:defRPr sz="1800"/>
      </a:pPr>
      <a:endParaRPr lang="ja-JP"/>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0-14歳</c:v>
                </c:pt>
              </c:strCache>
            </c:strRef>
          </c:tx>
          <c:spPr>
            <a:ln w="50800"/>
          </c:spPr>
          <c:marker>
            <c:symbol val="circle"/>
            <c:size val="12"/>
            <c:spPr>
              <a:ln w="50800"/>
            </c:spPr>
          </c:marker>
          <c:dLbls>
            <c:dLbl>
              <c:idx val="3"/>
              <c:layout>
                <c:manualLayout>
                  <c:x val="5.8719471654215556E-3"/>
                  <c:y val="2.7486123475458046E-2"/>
                </c:manualLayout>
              </c:layout>
              <c:showLegendKey val="0"/>
              <c:showVal val="1"/>
              <c:showCatName val="0"/>
              <c:showSerName val="0"/>
              <c:showPercent val="0"/>
              <c:showBubbleSize val="0"/>
            </c:dLbl>
            <c:txPr>
              <a:bodyPr/>
              <a:lstStyle/>
              <a:p>
                <a:pPr>
                  <a:defRPr sz="2400"/>
                </a:pPr>
                <a:endParaRPr lang="ja-JP"/>
              </a:p>
            </c:txPr>
            <c:showLegendKey val="0"/>
            <c:showVal val="0"/>
            <c:showCatName val="0"/>
            <c:showSerName val="0"/>
            <c:showPercent val="0"/>
            <c:showBubbleSize val="0"/>
          </c:dLbls>
          <c:cat>
            <c:strRef>
              <c:f>Sheet1!$A$2:$A$5</c:f>
              <c:strCache>
                <c:ptCount val="4"/>
                <c:pt idx="0">
                  <c:v>平成２２年</c:v>
                </c:pt>
                <c:pt idx="1">
                  <c:v>平成２７年</c:v>
                </c:pt>
                <c:pt idx="2">
                  <c:v>平成３２年</c:v>
                </c:pt>
                <c:pt idx="3">
                  <c:v>平成３７年</c:v>
                </c:pt>
              </c:strCache>
            </c:strRef>
          </c:cat>
          <c:val>
            <c:numRef>
              <c:f>Sheet1!$B$2:$B$5</c:f>
              <c:numCache>
                <c:formatCode>#,##0_);[Red]\(#,##0\)</c:formatCode>
                <c:ptCount val="4"/>
                <c:pt idx="0" formatCode="General">
                  <c:v>100</c:v>
                </c:pt>
                <c:pt idx="1">
                  <c:v>81.958321438766689</c:v>
                </c:pt>
                <c:pt idx="2">
                  <c:v>70.139880102768743</c:v>
                </c:pt>
                <c:pt idx="3">
                  <c:v>59.920068512703395</c:v>
                </c:pt>
              </c:numCache>
            </c:numRef>
          </c:val>
          <c:smooth val="0"/>
        </c:ser>
        <c:ser>
          <c:idx val="1"/>
          <c:order val="1"/>
          <c:tx>
            <c:strRef>
              <c:f>Sheet1!$C$1</c:f>
              <c:strCache>
                <c:ptCount val="1"/>
                <c:pt idx="0">
                  <c:v>15-64歳</c:v>
                </c:pt>
              </c:strCache>
            </c:strRef>
          </c:tx>
          <c:spPr>
            <a:ln w="50800"/>
          </c:spPr>
          <c:marker>
            <c:symbol val="diamond"/>
            <c:size val="12"/>
            <c:spPr>
              <a:ln w="50800"/>
            </c:spPr>
          </c:marker>
          <c:dLbls>
            <c:dLbl>
              <c:idx val="3"/>
              <c:layout>
                <c:manualLayout>
                  <c:x val="5.8719471654215556E-3"/>
                  <c:y val="2.2905102896214257E-3"/>
                </c:manualLayout>
              </c:layout>
              <c:spPr/>
              <c:txPr>
                <a:bodyPr/>
                <a:lstStyle/>
                <a:p>
                  <a:pPr>
                    <a:defRPr sz="2400"/>
                  </a:pPr>
                  <a:endParaRPr lang="ja-JP"/>
                </a:p>
              </c:txPr>
              <c:showLegendKey val="0"/>
              <c:showVal val="1"/>
              <c:showCatName val="0"/>
              <c:showSerName val="0"/>
              <c:showPercent val="0"/>
              <c:showBubbleSize val="0"/>
            </c:dLbl>
            <c:showLegendKey val="0"/>
            <c:showVal val="0"/>
            <c:showCatName val="0"/>
            <c:showSerName val="0"/>
            <c:showPercent val="0"/>
            <c:showBubbleSize val="0"/>
          </c:dLbls>
          <c:cat>
            <c:strRef>
              <c:f>Sheet1!$A$2:$A$5</c:f>
              <c:strCache>
                <c:ptCount val="4"/>
                <c:pt idx="0">
                  <c:v>平成２２年</c:v>
                </c:pt>
                <c:pt idx="1">
                  <c:v>平成２７年</c:v>
                </c:pt>
                <c:pt idx="2">
                  <c:v>平成３２年</c:v>
                </c:pt>
                <c:pt idx="3">
                  <c:v>平成３７年</c:v>
                </c:pt>
              </c:strCache>
            </c:strRef>
          </c:cat>
          <c:val>
            <c:numRef>
              <c:f>Sheet1!$C$2:$C$5</c:f>
              <c:numCache>
                <c:formatCode>#,##0_);[Red]\(#,##0\)</c:formatCode>
                <c:ptCount val="4"/>
                <c:pt idx="0" formatCode="General">
                  <c:v>100</c:v>
                </c:pt>
                <c:pt idx="1">
                  <c:v>85.400215872294481</c:v>
                </c:pt>
                <c:pt idx="2">
                  <c:v>76.43015395103123</c:v>
                </c:pt>
                <c:pt idx="3">
                  <c:v>68.806453445435437</c:v>
                </c:pt>
              </c:numCache>
            </c:numRef>
          </c:val>
          <c:smooth val="0"/>
        </c:ser>
        <c:ser>
          <c:idx val="2"/>
          <c:order val="2"/>
          <c:tx>
            <c:strRef>
              <c:f>Sheet1!$D$1</c:f>
              <c:strCache>
                <c:ptCount val="1"/>
                <c:pt idx="0">
                  <c:v>65-74歳</c:v>
                </c:pt>
              </c:strCache>
            </c:strRef>
          </c:tx>
          <c:spPr>
            <a:ln w="50800"/>
          </c:spPr>
          <c:marker>
            <c:symbol val="triangle"/>
            <c:size val="12"/>
            <c:spPr>
              <a:ln w="50800"/>
            </c:spPr>
          </c:marker>
          <c:dLbls>
            <c:dLbl>
              <c:idx val="1"/>
              <c:layout>
                <c:manualLayout>
                  <c:x val="-2.9820494710266878E-3"/>
                  <c:y val="-5.1152796185034002E-2"/>
                </c:manualLayout>
              </c:layout>
              <c:showLegendKey val="0"/>
              <c:showVal val="1"/>
              <c:showCatName val="0"/>
              <c:showSerName val="0"/>
              <c:showPercent val="0"/>
              <c:showBubbleSize val="0"/>
            </c:dLbl>
            <c:dLbl>
              <c:idx val="2"/>
              <c:layout>
                <c:manualLayout>
                  <c:x val="-5.9640989420533834E-3"/>
                  <c:y val="-4.185228778775503E-2"/>
                </c:manualLayout>
              </c:layout>
              <c:showLegendKey val="0"/>
              <c:showVal val="1"/>
              <c:showCatName val="0"/>
              <c:showSerName val="0"/>
              <c:showPercent val="0"/>
              <c:showBubbleSize val="0"/>
            </c:dLbl>
            <c:dLbl>
              <c:idx val="3"/>
              <c:layout>
                <c:manualLayout>
                  <c:x val="5.8948338886254427E-3"/>
                  <c:y val="-2.3493601721020895E-2"/>
                </c:manualLayout>
              </c:layout>
              <c:showLegendKey val="0"/>
              <c:showVal val="1"/>
              <c:showCatName val="0"/>
              <c:showSerName val="0"/>
              <c:showPercent val="0"/>
              <c:showBubbleSize val="0"/>
            </c:dLbl>
            <c:txPr>
              <a:bodyPr/>
              <a:lstStyle/>
              <a:p>
                <a:pPr>
                  <a:defRPr sz="2400"/>
                </a:pPr>
                <a:endParaRPr lang="ja-JP"/>
              </a:p>
            </c:txPr>
            <c:showLegendKey val="0"/>
            <c:showVal val="0"/>
            <c:showCatName val="0"/>
            <c:showSerName val="0"/>
            <c:showPercent val="0"/>
            <c:showBubbleSize val="0"/>
          </c:dLbls>
          <c:cat>
            <c:strRef>
              <c:f>Sheet1!$A$2:$A$5</c:f>
              <c:strCache>
                <c:ptCount val="4"/>
                <c:pt idx="0">
                  <c:v>平成２２年</c:v>
                </c:pt>
                <c:pt idx="1">
                  <c:v>平成２７年</c:v>
                </c:pt>
                <c:pt idx="2">
                  <c:v>平成３２年</c:v>
                </c:pt>
                <c:pt idx="3">
                  <c:v>平成３７年</c:v>
                </c:pt>
              </c:strCache>
            </c:strRef>
          </c:cat>
          <c:val>
            <c:numRef>
              <c:f>Sheet1!$D$2:$D$5</c:f>
              <c:numCache>
                <c:formatCode>#,##0_);[Red]\(#,##0\)</c:formatCode>
                <c:ptCount val="4"/>
                <c:pt idx="0" formatCode="General">
                  <c:v>100</c:v>
                </c:pt>
                <c:pt idx="1">
                  <c:v>103.36569579288025</c:v>
                </c:pt>
                <c:pt idx="2">
                  <c:v>102.74002157497318</c:v>
                </c:pt>
                <c:pt idx="3">
                  <c:v>88.629989212513237</c:v>
                </c:pt>
              </c:numCache>
            </c:numRef>
          </c:val>
          <c:smooth val="0"/>
        </c:ser>
        <c:ser>
          <c:idx val="3"/>
          <c:order val="3"/>
          <c:tx>
            <c:strRef>
              <c:f>Sheet1!$E$1</c:f>
              <c:strCache>
                <c:ptCount val="1"/>
                <c:pt idx="0">
                  <c:v>75-84歳</c:v>
                </c:pt>
              </c:strCache>
            </c:strRef>
          </c:tx>
          <c:spPr>
            <a:ln w="50800"/>
          </c:spPr>
          <c:marker>
            <c:symbol val="square"/>
            <c:size val="12"/>
            <c:spPr>
              <a:solidFill>
                <a:schemeClr val="bg1"/>
              </a:solidFill>
              <a:ln w="50800"/>
            </c:spPr>
          </c:marker>
          <c:dLbls>
            <c:dLbl>
              <c:idx val="3"/>
              <c:layout>
                <c:manualLayout>
                  <c:x val="5.8719471654215556E-3"/>
                  <c:y val="1.832408231697203E-2"/>
                </c:manualLayout>
              </c:layout>
              <c:spPr>
                <a:solidFill>
                  <a:schemeClr val="bg1"/>
                </a:solidFill>
              </c:spPr>
              <c:txPr>
                <a:bodyPr/>
                <a:lstStyle/>
                <a:p>
                  <a:pPr>
                    <a:defRPr sz="2400"/>
                  </a:pPr>
                  <a:endParaRPr lang="ja-JP"/>
                </a:p>
              </c:txPr>
              <c:showLegendKey val="0"/>
              <c:showVal val="1"/>
              <c:showCatName val="0"/>
              <c:showSerName val="0"/>
              <c:showPercent val="0"/>
              <c:showBubbleSize val="0"/>
            </c:dLbl>
            <c:showLegendKey val="0"/>
            <c:showVal val="0"/>
            <c:showCatName val="0"/>
            <c:showSerName val="0"/>
            <c:showPercent val="0"/>
            <c:showBubbleSize val="0"/>
          </c:dLbls>
          <c:cat>
            <c:strRef>
              <c:f>Sheet1!$A$2:$A$5</c:f>
              <c:strCache>
                <c:ptCount val="4"/>
                <c:pt idx="0">
                  <c:v>平成２２年</c:v>
                </c:pt>
                <c:pt idx="1">
                  <c:v>平成２７年</c:v>
                </c:pt>
                <c:pt idx="2">
                  <c:v>平成３２年</c:v>
                </c:pt>
                <c:pt idx="3">
                  <c:v>平成３７年</c:v>
                </c:pt>
              </c:strCache>
            </c:strRef>
          </c:cat>
          <c:val>
            <c:numRef>
              <c:f>Sheet1!$E$2:$E$5</c:f>
              <c:numCache>
                <c:formatCode>#,##0_);[Red]\(#,##0\)</c:formatCode>
                <c:ptCount val="4"/>
                <c:pt idx="0" formatCode="General">
                  <c:v>100</c:v>
                </c:pt>
                <c:pt idx="1">
                  <c:v>89.398572884811358</c:v>
                </c:pt>
                <c:pt idx="2">
                  <c:v>78.409785932721448</c:v>
                </c:pt>
                <c:pt idx="3">
                  <c:v>81.834862385321102</c:v>
                </c:pt>
              </c:numCache>
            </c:numRef>
          </c:val>
          <c:smooth val="0"/>
        </c:ser>
        <c:ser>
          <c:idx val="4"/>
          <c:order val="4"/>
          <c:tx>
            <c:strRef>
              <c:f>Sheet1!$F$1</c:f>
              <c:strCache>
                <c:ptCount val="1"/>
                <c:pt idx="0">
                  <c:v>85歳以上</c:v>
                </c:pt>
              </c:strCache>
            </c:strRef>
          </c:tx>
          <c:spPr>
            <a:ln w="50800"/>
          </c:spPr>
          <c:marker>
            <c:symbol val="circle"/>
            <c:size val="12"/>
            <c:spPr>
              <a:solidFill>
                <a:schemeClr val="bg1"/>
              </a:solidFill>
              <a:ln w="50800"/>
            </c:spPr>
          </c:marker>
          <c:dLbls>
            <c:dLbl>
              <c:idx val="0"/>
              <c:layout>
                <c:manualLayout>
                  <c:x val="-5.0694841007453702E-2"/>
                  <c:y val="-5.8128177482993086E-2"/>
                </c:manualLayout>
              </c:layout>
              <c:showLegendKey val="0"/>
              <c:showVal val="1"/>
              <c:showCatName val="0"/>
              <c:showSerName val="0"/>
              <c:showPercent val="0"/>
              <c:showBubbleSize val="0"/>
            </c:dLbl>
            <c:dLbl>
              <c:idx val="1"/>
              <c:layout>
                <c:manualLayout>
                  <c:x val="-4.9203816271940384E-2"/>
                  <c:y val="-4.8827669085714294E-2"/>
                </c:manualLayout>
              </c:layout>
              <c:showLegendKey val="0"/>
              <c:showVal val="1"/>
              <c:showCatName val="0"/>
              <c:showSerName val="0"/>
              <c:showPercent val="0"/>
              <c:showBubbleSize val="0"/>
            </c:dLbl>
            <c:dLbl>
              <c:idx val="2"/>
              <c:layout>
                <c:manualLayout>
                  <c:x val="-5.6658939949507103E-2"/>
                  <c:y val="-4.8827669085714294E-2"/>
                </c:manualLayout>
              </c:layout>
              <c:showLegendKey val="0"/>
              <c:showVal val="1"/>
              <c:showCatName val="0"/>
              <c:showSerName val="0"/>
              <c:showPercent val="0"/>
              <c:showBubbleSize val="0"/>
            </c:dLbl>
            <c:dLbl>
              <c:idx val="3"/>
              <c:layout>
                <c:manualLayout>
                  <c:x val="-3.8766643123347065E-2"/>
                  <c:y val="-6.0453304582312892E-2"/>
                </c:manualLayout>
              </c:layout>
              <c:showLegendKey val="0"/>
              <c:showVal val="1"/>
              <c:showCatName val="0"/>
              <c:showSerName val="0"/>
              <c:showPercent val="0"/>
              <c:showBubbleSize val="0"/>
            </c:dLbl>
            <c:txPr>
              <a:bodyPr/>
              <a:lstStyle/>
              <a:p>
                <a:pPr>
                  <a:defRPr sz="2400"/>
                </a:pPr>
                <a:endParaRPr lang="ja-JP"/>
              </a:p>
            </c:txPr>
            <c:showLegendKey val="0"/>
            <c:showVal val="1"/>
            <c:showCatName val="0"/>
            <c:showSerName val="0"/>
            <c:showPercent val="0"/>
            <c:showBubbleSize val="0"/>
            <c:showLeaderLines val="0"/>
          </c:dLbls>
          <c:cat>
            <c:strRef>
              <c:f>Sheet1!$A$2:$A$5</c:f>
              <c:strCache>
                <c:ptCount val="4"/>
                <c:pt idx="0">
                  <c:v>平成２２年</c:v>
                </c:pt>
                <c:pt idx="1">
                  <c:v>平成２７年</c:v>
                </c:pt>
                <c:pt idx="2">
                  <c:v>平成３２年</c:v>
                </c:pt>
                <c:pt idx="3">
                  <c:v>平成３７年</c:v>
                </c:pt>
              </c:strCache>
            </c:strRef>
          </c:cat>
          <c:val>
            <c:numRef>
              <c:f>Sheet1!$F$2:$F$5</c:f>
              <c:numCache>
                <c:formatCode>#,##0_);[Red]\(#,##0\)</c:formatCode>
                <c:ptCount val="4"/>
                <c:pt idx="0" formatCode="General">
                  <c:v>100</c:v>
                </c:pt>
                <c:pt idx="1">
                  <c:v>125.07082152974506</c:v>
                </c:pt>
                <c:pt idx="2">
                  <c:v>139.47119924457036</c:v>
                </c:pt>
                <c:pt idx="3">
                  <c:v>138.14919735599651</c:v>
                </c:pt>
              </c:numCache>
            </c:numRef>
          </c:val>
          <c:smooth val="0"/>
        </c:ser>
        <c:dLbls>
          <c:showLegendKey val="0"/>
          <c:showVal val="0"/>
          <c:showCatName val="0"/>
          <c:showSerName val="0"/>
          <c:showPercent val="0"/>
          <c:showBubbleSize val="0"/>
        </c:dLbls>
        <c:marker val="1"/>
        <c:smooth val="0"/>
        <c:axId val="270948224"/>
        <c:axId val="270949760"/>
      </c:lineChart>
      <c:catAx>
        <c:axId val="270948224"/>
        <c:scaling>
          <c:orientation val="minMax"/>
        </c:scaling>
        <c:delete val="0"/>
        <c:axPos val="b"/>
        <c:majorTickMark val="out"/>
        <c:minorTickMark val="none"/>
        <c:tickLblPos val="nextTo"/>
        <c:txPr>
          <a:bodyPr/>
          <a:lstStyle/>
          <a:p>
            <a:pPr>
              <a:defRPr sz="2000"/>
            </a:pPr>
            <a:endParaRPr lang="ja-JP"/>
          </a:p>
        </c:txPr>
        <c:crossAx val="270949760"/>
        <c:crosses val="autoZero"/>
        <c:auto val="1"/>
        <c:lblAlgn val="ctr"/>
        <c:lblOffset val="100"/>
        <c:noMultiLvlLbl val="0"/>
      </c:catAx>
      <c:valAx>
        <c:axId val="270949760"/>
        <c:scaling>
          <c:orientation val="minMax"/>
          <c:max val="160"/>
          <c:min val="40"/>
        </c:scaling>
        <c:delete val="0"/>
        <c:axPos val="l"/>
        <c:majorGridlines/>
        <c:numFmt formatCode="General" sourceLinked="1"/>
        <c:majorTickMark val="out"/>
        <c:minorTickMark val="none"/>
        <c:tickLblPos val="nextTo"/>
        <c:crossAx val="270948224"/>
        <c:crosses val="autoZero"/>
        <c:crossBetween val="between"/>
        <c:majorUnit val="20"/>
      </c:valAx>
    </c:plotArea>
    <c:legend>
      <c:legendPos val="l"/>
      <c:layout>
        <c:manualLayout>
          <c:xMode val="edge"/>
          <c:yMode val="edge"/>
          <c:x val="9.5679012345679312E-2"/>
          <c:y val="2.8574133378753211E-2"/>
          <c:w val="0.17482265023893936"/>
          <c:h val="0.32267180171902055"/>
        </c:manualLayout>
      </c:layout>
      <c:overlay val="1"/>
      <c:spPr>
        <a:solidFill>
          <a:schemeClr val="bg1"/>
        </a:solidFill>
      </c:spPr>
    </c:legend>
    <c:plotVisOnly val="1"/>
    <c:dispBlanksAs val="gap"/>
    <c:showDLblsOverMax val="0"/>
  </c:chart>
  <c:txPr>
    <a:bodyPr/>
    <a:lstStyle/>
    <a:p>
      <a:pPr>
        <a:defRPr sz="1800"/>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626475500823273E-2"/>
          <c:y val="6.455431509521449E-2"/>
          <c:w val="0.85628650472834456"/>
          <c:h val="0.82095850461060005"/>
        </c:manualLayout>
      </c:layout>
      <c:barChart>
        <c:barDir val="col"/>
        <c:grouping val="clustered"/>
        <c:varyColors val="0"/>
        <c:ser>
          <c:idx val="0"/>
          <c:order val="0"/>
          <c:tx>
            <c:strRef>
              <c:f>Sheet1!$B$1</c:f>
              <c:strCache>
                <c:ptCount val="1"/>
                <c:pt idx="0">
                  <c:v>介護サービス受給者数</c:v>
                </c:pt>
              </c:strCache>
            </c:strRef>
          </c:tx>
          <c:invertIfNegative val="0"/>
          <c:dPt>
            <c:idx val="0"/>
            <c:invertIfNegative val="0"/>
            <c:bubble3D val="0"/>
            <c:spPr>
              <a:solidFill>
                <a:srgbClr val="FFC000"/>
              </a:solidFill>
            </c:spPr>
          </c:dPt>
          <c:dPt>
            <c:idx val="2"/>
            <c:invertIfNegative val="0"/>
            <c:bubble3D val="0"/>
            <c:spPr>
              <a:solidFill>
                <a:srgbClr val="CC0000"/>
              </a:solidFill>
            </c:spPr>
          </c:dPt>
          <c:dPt>
            <c:idx val="3"/>
            <c:invertIfNegative val="0"/>
            <c:bubble3D val="0"/>
            <c:spPr>
              <a:solidFill>
                <a:srgbClr val="92D050"/>
              </a:solidFill>
            </c:spPr>
          </c:dPt>
          <c:dPt>
            <c:idx val="4"/>
            <c:invertIfNegative val="0"/>
            <c:bubble3D val="0"/>
            <c:spPr>
              <a:solidFill>
                <a:srgbClr val="7030A0"/>
              </a:solidFill>
            </c:spPr>
          </c:dPt>
          <c:dPt>
            <c:idx val="5"/>
            <c:invertIfNegative val="0"/>
            <c:bubble3D val="0"/>
            <c:spPr>
              <a:solidFill>
                <a:srgbClr val="00B0F0"/>
              </a:solidFill>
            </c:spPr>
          </c:dPt>
          <c:dLbls>
            <c:dLbl>
              <c:idx val="0"/>
              <c:layout>
                <c:manualLayout>
                  <c:x val="3.1656026823230474E-2"/>
                  <c:y val="1.0155260526608138E-2"/>
                </c:manualLayout>
              </c:layout>
              <c:dLblPos val="outEnd"/>
              <c:showLegendKey val="0"/>
              <c:showVal val="1"/>
              <c:showCatName val="0"/>
              <c:showSerName val="0"/>
              <c:showPercent val="0"/>
              <c:showBubbleSize val="0"/>
            </c:dLbl>
            <c:dLbl>
              <c:idx val="1"/>
              <c:layout>
                <c:manualLayout>
                  <c:x val="3.3163456671955728E-2"/>
                  <c:y val="9.3645150538829384E-3"/>
                </c:manualLayout>
              </c:layout>
              <c:dLblPos val="outEnd"/>
              <c:showLegendKey val="0"/>
              <c:showVal val="1"/>
              <c:showCatName val="0"/>
              <c:showSerName val="0"/>
              <c:showPercent val="0"/>
              <c:showBubbleSize val="0"/>
            </c:dLbl>
            <c:dLbl>
              <c:idx val="2"/>
              <c:layout>
                <c:manualLayout>
                  <c:x val="6.0297075253746869E-2"/>
                  <c:y val="5.1529830018886787E-2"/>
                </c:manualLayout>
              </c:layout>
              <c:dLblPos val="outEnd"/>
              <c:showLegendKey val="0"/>
              <c:showVal val="1"/>
              <c:showCatName val="0"/>
              <c:showSerName val="0"/>
              <c:showPercent val="0"/>
              <c:showBubbleSize val="0"/>
            </c:dLbl>
            <c:dLbl>
              <c:idx val="3"/>
              <c:spPr/>
              <c:txPr>
                <a:bodyPr/>
                <a:lstStyle/>
                <a:p>
                  <a:pPr>
                    <a:defRPr>
                      <a:solidFill>
                        <a:srgbClr val="FFFF00"/>
                      </a:solidFill>
                    </a:defRPr>
                  </a:pPr>
                  <a:endParaRPr lang="ja-JP"/>
                </a:p>
              </c:txPr>
              <c:dLblPos val="ctr"/>
              <c:showLegendKey val="0"/>
              <c:showVal val="1"/>
              <c:showCatName val="0"/>
              <c:showSerName val="0"/>
              <c:showPercent val="0"/>
              <c:showBubbleSize val="0"/>
            </c:dLbl>
            <c:dLbl>
              <c:idx val="4"/>
              <c:spPr/>
              <c:txPr>
                <a:bodyPr/>
                <a:lstStyle/>
                <a:p>
                  <a:pPr>
                    <a:defRPr>
                      <a:solidFill>
                        <a:srgbClr val="FFFF00"/>
                      </a:solidFill>
                    </a:defRPr>
                  </a:pPr>
                  <a:endParaRPr lang="ja-JP"/>
                </a:p>
              </c:txPr>
              <c:dLblPos val="ctr"/>
              <c:showLegendKey val="0"/>
              <c:showVal val="1"/>
              <c:showCatName val="0"/>
              <c:showSerName val="0"/>
              <c:showPercent val="0"/>
              <c:showBubbleSize val="0"/>
            </c:dLbl>
            <c:dLbl>
              <c:idx val="5"/>
              <c:spPr/>
              <c:txPr>
                <a:bodyPr/>
                <a:lstStyle/>
                <a:p>
                  <a:pPr>
                    <a:defRPr>
                      <a:solidFill>
                        <a:srgbClr val="FFFF00"/>
                      </a:solidFill>
                    </a:defRPr>
                  </a:pPr>
                  <a:endParaRPr lang="ja-JP"/>
                </a:p>
              </c:txPr>
              <c:dLblPos val="ctr"/>
              <c:showLegendKey val="0"/>
              <c:showVal val="1"/>
              <c:showCatName val="0"/>
              <c:showSerName val="0"/>
              <c:showPercent val="0"/>
              <c:showBubbleSize val="0"/>
            </c:dLbl>
            <c:dLblPos val="ctr"/>
            <c:showLegendKey val="0"/>
            <c:showVal val="1"/>
            <c:showCatName val="0"/>
            <c:showSerName val="0"/>
            <c:showPercent val="0"/>
            <c:showBubbleSize val="0"/>
            <c:showLeaderLines val="0"/>
          </c:dLbls>
          <c:cat>
            <c:strRef>
              <c:f>Sheet1!$A$2:$A$7</c:f>
              <c:strCache>
                <c:ptCount val="6"/>
                <c:pt idx="0">
                  <c:v>40-64歳</c:v>
                </c:pt>
                <c:pt idx="1">
                  <c:v>65-69歳</c:v>
                </c:pt>
                <c:pt idx="2">
                  <c:v>70-74歳</c:v>
                </c:pt>
                <c:pt idx="3">
                  <c:v>75-79歳</c:v>
                </c:pt>
                <c:pt idx="4">
                  <c:v>80-84歳</c:v>
                </c:pt>
                <c:pt idx="5">
                  <c:v>85歳以上</c:v>
                </c:pt>
              </c:strCache>
            </c:strRef>
          </c:cat>
          <c:val>
            <c:numRef>
              <c:f>Sheet1!$B$2:$B$7</c:f>
              <c:numCache>
                <c:formatCode>#,##0_);[Red]\(#,##0\)</c:formatCode>
                <c:ptCount val="6"/>
                <c:pt idx="0">
                  <c:v>25</c:v>
                </c:pt>
                <c:pt idx="1">
                  <c:v>30</c:v>
                </c:pt>
                <c:pt idx="2">
                  <c:v>68</c:v>
                </c:pt>
                <c:pt idx="3">
                  <c:v>177</c:v>
                </c:pt>
                <c:pt idx="4">
                  <c:v>391</c:v>
                </c:pt>
                <c:pt idx="5">
                  <c:v>1103</c:v>
                </c:pt>
              </c:numCache>
            </c:numRef>
          </c:val>
        </c:ser>
        <c:dLbls>
          <c:showLegendKey val="0"/>
          <c:showVal val="0"/>
          <c:showCatName val="0"/>
          <c:showSerName val="0"/>
          <c:showPercent val="0"/>
          <c:showBubbleSize val="0"/>
        </c:dLbls>
        <c:gapWidth val="100"/>
        <c:axId val="270685696"/>
        <c:axId val="270687232"/>
      </c:barChart>
      <c:lineChart>
        <c:grouping val="standard"/>
        <c:varyColors val="0"/>
        <c:ser>
          <c:idx val="1"/>
          <c:order val="1"/>
          <c:tx>
            <c:strRef>
              <c:f>Sheet1!$C$1</c:f>
              <c:strCache>
                <c:ptCount val="1"/>
                <c:pt idx="0">
                  <c:v>介護サービス受給率</c:v>
                </c:pt>
              </c:strCache>
            </c:strRef>
          </c:tx>
          <c:spPr>
            <a:ln w="38100">
              <a:solidFill>
                <a:srgbClr val="FF0000"/>
              </a:solidFill>
            </a:ln>
          </c:spPr>
          <c:marker>
            <c:symbol val="circle"/>
            <c:size val="9"/>
            <c:spPr>
              <a:solidFill>
                <a:srgbClr val="FF0000"/>
              </a:solidFill>
              <a:ln w="25400">
                <a:solidFill>
                  <a:srgbClr val="FF0000"/>
                </a:solidFill>
              </a:ln>
            </c:spPr>
          </c:marker>
          <c:dLbls>
            <c:dLbl>
              <c:idx val="0"/>
              <c:layout>
                <c:manualLayout>
                  <c:x val="-5.7282334251559902E-2"/>
                  <c:y val="-5.6438173536273763E-2"/>
                </c:manualLayout>
              </c:layout>
              <c:showLegendKey val="0"/>
              <c:showVal val="1"/>
              <c:showCatName val="0"/>
              <c:showSerName val="0"/>
              <c:showPercent val="0"/>
              <c:showBubbleSize val="0"/>
            </c:dLbl>
            <c:dLbl>
              <c:idx val="1"/>
              <c:layout>
                <c:manualLayout>
                  <c:x val="-5.7282334251559902E-2"/>
                  <c:y val="-5.9965559382290853E-2"/>
                </c:manualLayout>
              </c:layout>
              <c:showLegendKey val="0"/>
              <c:showVal val="1"/>
              <c:showCatName val="0"/>
              <c:showSerName val="0"/>
              <c:showPercent val="0"/>
              <c:showBubbleSize val="0"/>
            </c:dLbl>
            <c:dLbl>
              <c:idx val="2"/>
              <c:layout>
                <c:manualLayout>
                  <c:x val="-6.0297193949010536E-2"/>
                  <c:y val="-4.9383401844239783E-2"/>
                </c:manualLayout>
              </c:layout>
              <c:showLegendKey val="0"/>
              <c:showVal val="1"/>
              <c:showCatName val="0"/>
              <c:showSerName val="0"/>
              <c:showPercent val="0"/>
              <c:showBubbleSize val="0"/>
            </c:dLbl>
            <c:dLbl>
              <c:idx val="3"/>
              <c:layout>
                <c:manualLayout>
                  <c:x val="-5.8789764100285163E-2"/>
                  <c:y val="-5.2910787690256748E-2"/>
                </c:manualLayout>
              </c:layout>
              <c:showLegendKey val="0"/>
              <c:showVal val="1"/>
              <c:showCatName val="0"/>
              <c:showSerName val="0"/>
              <c:showPercent val="0"/>
              <c:showBubbleSize val="0"/>
            </c:dLbl>
            <c:dLbl>
              <c:idx val="4"/>
              <c:layout>
                <c:manualLayout>
                  <c:x val="-7.2356632738812626E-2"/>
                  <c:y val="-5.2910787690256748E-2"/>
                </c:manualLayout>
              </c:layout>
              <c:showLegendKey val="0"/>
              <c:showVal val="1"/>
              <c:showCatName val="0"/>
              <c:showSerName val="0"/>
              <c:showPercent val="0"/>
              <c:showBubbleSize val="0"/>
            </c:dLbl>
            <c:dLbl>
              <c:idx val="5"/>
              <c:layout>
                <c:manualLayout>
                  <c:x val="-8.7430931226065059E-2"/>
                  <c:y val="-1.7636929230085578E-2"/>
                </c:manualLayout>
              </c:layout>
              <c:showLegendKey val="0"/>
              <c:showVal val="1"/>
              <c:showCatName val="0"/>
              <c:showSerName val="0"/>
              <c:showPercent val="0"/>
              <c:showBubbleSize val="0"/>
            </c:dLbl>
            <c:txPr>
              <a:bodyPr/>
              <a:lstStyle/>
              <a:p>
                <a:pPr>
                  <a:defRPr baseline="0">
                    <a:solidFill>
                      <a:srgbClr val="FF0000"/>
                    </a:solidFill>
                  </a:defRPr>
                </a:pPr>
                <a:endParaRPr lang="ja-JP"/>
              </a:p>
            </c:txPr>
            <c:showLegendKey val="0"/>
            <c:showVal val="1"/>
            <c:showCatName val="0"/>
            <c:showSerName val="0"/>
            <c:showPercent val="0"/>
            <c:showBubbleSize val="0"/>
            <c:showLeaderLines val="0"/>
          </c:dLbls>
          <c:cat>
            <c:strRef>
              <c:f>Sheet1!$A$2:$A$7</c:f>
              <c:strCache>
                <c:ptCount val="6"/>
                <c:pt idx="0">
                  <c:v>40-64歳</c:v>
                </c:pt>
                <c:pt idx="1">
                  <c:v>65-69歳</c:v>
                </c:pt>
                <c:pt idx="2">
                  <c:v>70-74歳</c:v>
                </c:pt>
                <c:pt idx="3">
                  <c:v>75-79歳</c:v>
                </c:pt>
                <c:pt idx="4">
                  <c:v>80-84歳</c:v>
                </c:pt>
                <c:pt idx="5">
                  <c:v>85歳以上</c:v>
                </c:pt>
              </c:strCache>
            </c:strRef>
          </c:cat>
          <c:val>
            <c:numRef>
              <c:f>Sheet1!$C$2:$C$7</c:f>
              <c:numCache>
                <c:formatCode>General</c:formatCode>
                <c:ptCount val="6"/>
                <c:pt idx="0">
                  <c:v>0.30000000000000032</c:v>
                </c:pt>
                <c:pt idx="1">
                  <c:v>1.2</c:v>
                </c:pt>
                <c:pt idx="2">
                  <c:v>3.1</c:v>
                </c:pt>
                <c:pt idx="3" formatCode="0.0_ ">
                  <c:v>8</c:v>
                </c:pt>
                <c:pt idx="4">
                  <c:v>17.399999999999999</c:v>
                </c:pt>
                <c:pt idx="5" formatCode="0.0_ ">
                  <c:v>44</c:v>
                </c:pt>
              </c:numCache>
            </c:numRef>
          </c:val>
          <c:smooth val="0"/>
        </c:ser>
        <c:dLbls>
          <c:showLegendKey val="0"/>
          <c:showVal val="0"/>
          <c:showCatName val="0"/>
          <c:showSerName val="0"/>
          <c:showPercent val="0"/>
          <c:showBubbleSize val="0"/>
        </c:dLbls>
        <c:marker val="1"/>
        <c:smooth val="0"/>
        <c:axId val="270706944"/>
        <c:axId val="270705408"/>
      </c:lineChart>
      <c:catAx>
        <c:axId val="270685696"/>
        <c:scaling>
          <c:orientation val="minMax"/>
        </c:scaling>
        <c:delete val="0"/>
        <c:axPos val="b"/>
        <c:majorTickMark val="out"/>
        <c:minorTickMark val="none"/>
        <c:tickLblPos val="nextTo"/>
        <c:txPr>
          <a:bodyPr/>
          <a:lstStyle/>
          <a:p>
            <a:pPr>
              <a:defRPr sz="1600"/>
            </a:pPr>
            <a:endParaRPr lang="ja-JP"/>
          </a:p>
        </c:txPr>
        <c:crossAx val="270687232"/>
        <c:crosses val="autoZero"/>
        <c:auto val="1"/>
        <c:lblAlgn val="ctr"/>
        <c:lblOffset val="100"/>
        <c:noMultiLvlLbl val="0"/>
      </c:catAx>
      <c:valAx>
        <c:axId val="270687232"/>
        <c:scaling>
          <c:orientation val="minMax"/>
          <c:max val="1500"/>
          <c:min val="0"/>
        </c:scaling>
        <c:delete val="0"/>
        <c:axPos val="l"/>
        <c:majorGridlines/>
        <c:numFmt formatCode="#,##0_);[Red]\(#,##0\)" sourceLinked="1"/>
        <c:majorTickMark val="out"/>
        <c:minorTickMark val="none"/>
        <c:tickLblPos val="nextTo"/>
        <c:txPr>
          <a:bodyPr anchor="ctr" anchorCtr="0"/>
          <a:lstStyle/>
          <a:p>
            <a:pPr>
              <a:defRPr sz="1600"/>
            </a:pPr>
            <a:endParaRPr lang="ja-JP"/>
          </a:p>
        </c:txPr>
        <c:crossAx val="270685696"/>
        <c:crosses val="autoZero"/>
        <c:crossBetween val="between"/>
        <c:majorUnit val="500"/>
      </c:valAx>
      <c:valAx>
        <c:axId val="270705408"/>
        <c:scaling>
          <c:orientation val="minMax"/>
          <c:max val="50"/>
          <c:min val="0"/>
        </c:scaling>
        <c:delete val="0"/>
        <c:axPos val="r"/>
        <c:numFmt formatCode="General" sourceLinked="1"/>
        <c:majorTickMark val="out"/>
        <c:minorTickMark val="none"/>
        <c:tickLblPos val="nextTo"/>
        <c:txPr>
          <a:bodyPr/>
          <a:lstStyle/>
          <a:p>
            <a:pPr>
              <a:defRPr sz="1600" baseline="0">
                <a:solidFill>
                  <a:srgbClr val="FF0000"/>
                </a:solidFill>
              </a:defRPr>
            </a:pPr>
            <a:endParaRPr lang="ja-JP"/>
          </a:p>
        </c:txPr>
        <c:crossAx val="270706944"/>
        <c:crosses val="max"/>
        <c:crossBetween val="between"/>
        <c:majorUnit val="10"/>
      </c:valAx>
      <c:catAx>
        <c:axId val="270706944"/>
        <c:scaling>
          <c:orientation val="minMax"/>
        </c:scaling>
        <c:delete val="1"/>
        <c:axPos val="b"/>
        <c:majorTickMark val="out"/>
        <c:minorTickMark val="none"/>
        <c:tickLblPos val="none"/>
        <c:crossAx val="270705408"/>
        <c:crosses val="autoZero"/>
        <c:auto val="1"/>
        <c:lblAlgn val="ctr"/>
        <c:lblOffset val="100"/>
        <c:noMultiLvlLbl val="0"/>
      </c:catAx>
    </c:plotArea>
    <c:legend>
      <c:legendPos val="l"/>
      <c:layout>
        <c:manualLayout>
          <c:xMode val="edge"/>
          <c:yMode val="edge"/>
          <c:x val="0.14969134483632929"/>
          <c:y val="0.13742473058549109"/>
          <c:w val="0.27982420281887105"/>
          <c:h val="0.17873014109543436"/>
        </c:manualLayout>
      </c:layout>
      <c:overlay val="1"/>
      <c:spPr>
        <a:solidFill>
          <a:schemeClr val="bg1"/>
        </a:solidFill>
      </c:spPr>
      <c:txPr>
        <a:bodyPr/>
        <a:lstStyle/>
        <a:p>
          <a:pPr>
            <a:defRPr sz="1600"/>
          </a:pPr>
          <a:endParaRPr lang="ja-JP"/>
        </a:p>
      </c:txPr>
    </c:legend>
    <c:plotVisOnly val="1"/>
    <c:dispBlanksAs val="gap"/>
    <c:showDLblsOverMax val="0"/>
  </c:chart>
  <c:txPr>
    <a:bodyPr/>
    <a:lstStyle/>
    <a:p>
      <a:pPr>
        <a:defRPr sz="1800"/>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622768694907545"/>
          <c:y val="0.31110547902085062"/>
          <c:w val="0.81665732510312261"/>
          <c:h val="0.42296862848572381"/>
        </c:manualLayout>
      </c:layout>
      <c:barChart>
        <c:barDir val="bar"/>
        <c:grouping val="percentStacked"/>
        <c:varyColors val="0"/>
        <c:ser>
          <c:idx val="0"/>
          <c:order val="0"/>
          <c:tx>
            <c:strRef>
              <c:f>Sheet1!$B$1</c:f>
              <c:strCache>
                <c:ptCount val="1"/>
                <c:pt idx="0">
                  <c:v>40-64歳</c:v>
                </c:pt>
              </c:strCache>
            </c:strRef>
          </c:tx>
          <c:spPr>
            <a:solidFill>
              <a:schemeClr val="accent6">
                <a:lumMod val="75000"/>
              </a:schemeClr>
            </a:solidFill>
          </c:spPr>
          <c:invertIfNegative val="0"/>
          <c:dLbls>
            <c:dLbl>
              <c:idx val="0"/>
              <c:layout>
                <c:manualLayout>
                  <c:x val="-6.0227115164090045E-2"/>
                  <c:y val="0.2719026589638188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numRef>
              <c:f>Sheet1!$A$2</c:f>
              <c:numCache>
                <c:formatCode>General</c:formatCode>
                <c:ptCount val="1"/>
              </c:numCache>
            </c:numRef>
          </c:cat>
          <c:val>
            <c:numRef>
              <c:f>Sheet1!$B$2</c:f>
              <c:numCache>
                <c:formatCode>General</c:formatCode>
                <c:ptCount val="1"/>
                <c:pt idx="0">
                  <c:v>1.4</c:v>
                </c:pt>
              </c:numCache>
            </c:numRef>
          </c:val>
        </c:ser>
        <c:ser>
          <c:idx val="1"/>
          <c:order val="1"/>
          <c:tx>
            <c:strRef>
              <c:f>Sheet1!$C$1</c:f>
              <c:strCache>
                <c:ptCount val="1"/>
                <c:pt idx="0">
                  <c:v>65-69歳</c:v>
                </c:pt>
              </c:strCache>
            </c:strRef>
          </c:tx>
          <c:spPr>
            <a:solidFill>
              <a:srgbClr val="0070C0"/>
            </a:solidFill>
          </c:spPr>
          <c:invertIfNegative val="0"/>
          <c:dLbls>
            <c:dLbl>
              <c:idx val="0"/>
              <c:layout>
                <c:manualLayout>
                  <c:x val="4.7321304771785075E-2"/>
                  <c:y val="0.3159949820390334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numRef>
              <c:f>Sheet1!$A$2</c:f>
              <c:numCache>
                <c:formatCode>General</c:formatCode>
                <c:ptCount val="1"/>
              </c:numCache>
            </c:numRef>
          </c:cat>
          <c:val>
            <c:numRef>
              <c:f>Sheet1!$C$2</c:f>
              <c:numCache>
                <c:formatCode>General</c:formatCode>
                <c:ptCount val="1"/>
                <c:pt idx="0">
                  <c:v>1.7</c:v>
                </c:pt>
              </c:numCache>
            </c:numRef>
          </c:val>
        </c:ser>
        <c:ser>
          <c:idx val="2"/>
          <c:order val="2"/>
          <c:tx>
            <c:strRef>
              <c:f>Sheet1!$D$1</c:f>
              <c:strCache>
                <c:ptCount val="1"/>
                <c:pt idx="0">
                  <c:v>70-74歳</c:v>
                </c:pt>
              </c:strCache>
            </c:strRef>
          </c:tx>
          <c:spPr>
            <a:solidFill>
              <a:srgbClr val="CC0000"/>
            </a:solidFill>
          </c:spPr>
          <c:invertIfNegative val="0"/>
          <c:dLbls>
            <c:dLbl>
              <c:idx val="0"/>
              <c:layout>
                <c:manualLayout>
                  <c:x val="-2.8679578649566792E-3"/>
                  <c:y val="-0.22046161537606931"/>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numRef>
              <c:f>Sheet1!$A$2</c:f>
              <c:numCache>
                <c:formatCode>General</c:formatCode>
                <c:ptCount val="1"/>
              </c:numCache>
            </c:numRef>
          </c:cat>
          <c:val>
            <c:numRef>
              <c:f>Sheet1!$D$2</c:f>
              <c:numCache>
                <c:formatCode>General</c:formatCode>
                <c:ptCount val="1"/>
                <c:pt idx="0">
                  <c:v>3.8</c:v>
                </c:pt>
              </c:numCache>
            </c:numRef>
          </c:val>
        </c:ser>
        <c:ser>
          <c:idx val="3"/>
          <c:order val="3"/>
          <c:tx>
            <c:strRef>
              <c:f>Sheet1!$E$1</c:f>
              <c:strCache>
                <c:ptCount val="1"/>
                <c:pt idx="0">
                  <c:v>75-79歳</c:v>
                </c:pt>
              </c:strCache>
            </c:strRef>
          </c:tx>
          <c:spPr>
            <a:solidFill>
              <a:srgbClr val="92D050"/>
            </a:solidFill>
          </c:spPr>
          <c:invertIfNegative val="0"/>
          <c:dLbls>
            <c:txPr>
              <a:bodyPr/>
              <a:lstStyle/>
              <a:p>
                <a:pPr>
                  <a:defRPr>
                    <a:solidFill>
                      <a:srgbClr val="FFFF66"/>
                    </a:solidFill>
                  </a:defRPr>
                </a:pPr>
                <a:endParaRPr lang="ja-JP"/>
              </a:p>
            </c:txPr>
            <c:showLegendKey val="0"/>
            <c:showVal val="1"/>
            <c:showCatName val="0"/>
            <c:showSerName val="0"/>
            <c:showPercent val="0"/>
            <c:showBubbleSize val="0"/>
            <c:showLeaderLines val="0"/>
          </c:dLbls>
          <c:cat>
            <c:numRef>
              <c:f>Sheet1!$A$2</c:f>
              <c:numCache>
                <c:formatCode>General</c:formatCode>
                <c:ptCount val="1"/>
              </c:numCache>
            </c:numRef>
          </c:cat>
          <c:val>
            <c:numRef>
              <c:f>Sheet1!$E$2</c:f>
              <c:numCache>
                <c:formatCode>General</c:formatCode>
                <c:ptCount val="1"/>
                <c:pt idx="0">
                  <c:v>9.9</c:v>
                </c:pt>
              </c:numCache>
            </c:numRef>
          </c:val>
        </c:ser>
        <c:ser>
          <c:idx val="4"/>
          <c:order val="4"/>
          <c:tx>
            <c:strRef>
              <c:f>Sheet1!$F$1</c:f>
              <c:strCache>
                <c:ptCount val="1"/>
                <c:pt idx="0">
                  <c:v>80-84歳</c:v>
                </c:pt>
              </c:strCache>
            </c:strRef>
          </c:tx>
          <c:spPr>
            <a:solidFill>
              <a:srgbClr val="7030A0"/>
            </a:solidFill>
          </c:spPr>
          <c:invertIfNegative val="0"/>
          <c:dLbls>
            <c:txPr>
              <a:bodyPr/>
              <a:lstStyle/>
              <a:p>
                <a:pPr>
                  <a:defRPr>
                    <a:solidFill>
                      <a:srgbClr val="FFFF66"/>
                    </a:solidFill>
                  </a:defRPr>
                </a:pPr>
                <a:endParaRPr lang="ja-JP"/>
              </a:p>
            </c:txPr>
            <c:showLegendKey val="0"/>
            <c:showVal val="1"/>
            <c:showCatName val="0"/>
            <c:showSerName val="0"/>
            <c:showPercent val="0"/>
            <c:showBubbleSize val="0"/>
            <c:showLeaderLines val="0"/>
          </c:dLbls>
          <c:cat>
            <c:numRef>
              <c:f>Sheet1!$A$2</c:f>
              <c:numCache>
                <c:formatCode>General</c:formatCode>
                <c:ptCount val="1"/>
              </c:numCache>
            </c:numRef>
          </c:cat>
          <c:val>
            <c:numRef>
              <c:f>Sheet1!$F$2</c:f>
              <c:numCache>
                <c:formatCode>General</c:formatCode>
                <c:ptCount val="1"/>
                <c:pt idx="0">
                  <c:v>21.8</c:v>
                </c:pt>
              </c:numCache>
            </c:numRef>
          </c:val>
        </c:ser>
        <c:ser>
          <c:idx val="5"/>
          <c:order val="5"/>
          <c:tx>
            <c:strRef>
              <c:f>Sheet1!$G$1</c:f>
              <c:strCache>
                <c:ptCount val="1"/>
                <c:pt idx="0">
                  <c:v>85歳以上</c:v>
                </c:pt>
              </c:strCache>
            </c:strRef>
          </c:tx>
          <c:spPr>
            <a:solidFill>
              <a:srgbClr val="00B0F0"/>
            </a:solidFill>
          </c:spPr>
          <c:invertIfNegative val="0"/>
          <c:dLbls>
            <c:txPr>
              <a:bodyPr/>
              <a:lstStyle/>
              <a:p>
                <a:pPr>
                  <a:defRPr>
                    <a:solidFill>
                      <a:srgbClr val="FFFF66"/>
                    </a:solidFill>
                  </a:defRPr>
                </a:pPr>
                <a:endParaRPr lang="ja-JP"/>
              </a:p>
            </c:txPr>
            <c:showLegendKey val="0"/>
            <c:showVal val="1"/>
            <c:showCatName val="0"/>
            <c:showSerName val="0"/>
            <c:showPercent val="0"/>
            <c:showBubbleSize val="0"/>
            <c:showLeaderLines val="0"/>
          </c:dLbls>
          <c:cat>
            <c:numRef>
              <c:f>Sheet1!$A$2</c:f>
              <c:numCache>
                <c:formatCode>General</c:formatCode>
                <c:ptCount val="1"/>
              </c:numCache>
            </c:numRef>
          </c:cat>
          <c:val>
            <c:numRef>
              <c:f>Sheet1!$G$2</c:f>
              <c:numCache>
                <c:formatCode>General</c:formatCode>
                <c:ptCount val="1"/>
                <c:pt idx="0">
                  <c:v>61.5</c:v>
                </c:pt>
              </c:numCache>
            </c:numRef>
          </c:val>
        </c:ser>
        <c:dLbls>
          <c:showLegendKey val="0"/>
          <c:showVal val="0"/>
          <c:showCatName val="0"/>
          <c:showSerName val="0"/>
          <c:showPercent val="0"/>
          <c:showBubbleSize val="0"/>
        </c:dLbls>
        <c:gapWidth val="50"/>
        <c:overlap val="100"/>
        <c:axId val="270774656"/>
        <c:axId val="270776192"/>
      </c:barChart>
      <c:catAx>
        <c:axId val="270774656"/>
        <c:scaling>
          <c:orientation val="minMax"/>
        </c:scaling>
        <c:delete val="0"/>
        <c:axPos val="l"/>
        <c:numFmt formatCode="General" sourceLinked="1"/>
        <c:majorTickMark val="out"/>
        <c:minorTickMark val="none"/>
        <c:tickLblPos val="nextTo"/>
        <c:txPr>
          <a:bodyPr rot="0" vert="horz" anchor="ctr" anchorCtr="1"/>
          <a:lstStyle/>
          <a:p>
            <a:pPr>
              <a:defRPr sz="1600"/>
            </a:pPr>
            <a:endParaRPr lang="ja-JP"/>
          </a:p>
        </c:txPr>
        <c:crossAx val="270776192"/>
        <c:crosses val="autoZero"/>
        <c:auto val="1"/>
        <c:lblAlgn val="ctr"/>
        <c:lblOffset val="100"/>
        <c:noMultiLvlLbl val="0"/>
      </c:catAx>
      <c:valAx>
        <c:axId val="270776192"/>
        <c:scaling>
          <c:orientation val="minMax"/>
        </c:scaling>
        <c:delete val="0"/>
        <c:axPos val="b"/>
        <c:majorGridlines/>
        <c:numFmt formatCode="0%" sourceLinked="1"/>
        <c:majorTickMark val="out"/>
        <c:minorTickMark val="none"/>
        <c:tickLblPos val="nextTo"/>
        <c:txPr>
          <a:bodyPr/>
          <a:lstStyle/>
          <a:p>
            <a:pPr>
              <a:defRPr sz="1600"/>
            </a:pPr>
            <a:endParaRPr lang="ja-JP"/>
          </a:p>
        </c:txPr>
        <c:crossAx val="270774656"/>
        <c:crosses val="autoZero"/>
        <c:crossBetween val="between"/>
        <c:majorUnit val="0.2"/>
      </c:valAx>
    </c:plotArea>
    <c:legend>
      <c:legendPos val="t"/>
      <c:layout>
        <c:manualLayout>
          <c:xMode val="edge"/>
          <c:yMode val="edge"/>
          <c:x val="0.20627922437773241"/>
          <c:y val="8.0835925637892492E-2"/>
          <c:w val="0.75091514954706551"/>
          <c:h val="0.18617723030774383"/>
        </c:manualLayout>
      </c:layout>
      <c:overlay val="0"/>
      <c:spPr>
        <a:ln w="12700">
          <a:solidFill>
            <a:schemeClr val="tx1"/>
          </a:solidFill>
        </a:ln>
      </c:spPr>
      <c:txPr>
        <a:bodyPr/>
        <a:lstStyle/>
        <a:p>
          <a:pPr>
            <a:defRPr sz="1600"/>
          </a:pPr>
          <a:endParaRPr lang="ja-JP"/>
        </a:p>
      </c:txPr>
    </c:legend>
    <c:plotVisOnly val="1"/>
    <c:dispBlanksAs val="gap"/>
    <c:showDLblsOverMax val="0"/>
  </c:chart>
  <c:txPr>
    <a:bodyPr/>
    <a:lstStyle/>
    <a:p>
      <a:pPr>
        <a:defRPr sz="1800"/>
      </a:pPr>
      <a:endParaRPr lang="ja-JP"/>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Sheet1!$B$1</c:f>
              <c:strCache>
                <c:ptCount val="1"/>
                <c:pt idx="0">
                  <c:v>0-14歳</c:v>
                </c:pt>
              </c:strCache>
            </c:strRef>
          </c:tx>
          <c:invertIfNegative val="0"/>
          <c:dLbls>
            <c:dLbl>
              <c:idx val="0"/>
              <c:layout>
                <c:manualLayout>
                  <c:x val="2.3148148148148147E-2"/>
                  <c:y val="-0.25198043679443488"/>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numRef>
              <c:f>Sheet1!$A$2</c:f>
              <c:numCache>
                <c:formatCode>General</c:formatCode>
                <c:ptCount val="1"/>
              </c:numCache>
            </c:numRef>
          </c:cat>
          <c:val>
            <c:numRef>
              <c:f>Sheet1!$B$2</c:f>
              <c:numCache>
                <c:formatCode>General</c:formatCode>
                <c:ptCount val="1"/>
                <c:pt idx="0">
                  <c:v>1.6</c:v>
                </c:pt>
              </c:numCache>
            </c:numRef>
          </c:val>
        </c:ser>
        <c:ser>
          <c:idx val="1"/>
          <c:order val="1"/>
          <c:tx>
            <c:strRef>
              <c:f>Sheet1!$C$1</c:f>
              <c:strCache>
                <c:ptCount val="1"/>
                <c:pt idx="0">
                  <c:v>15-64歳</c:v>
                </c:pt>
              </c:strCache>
            </c:strRef>
          </c:tx>
          <c:invertIfNegative val="0"/>
          <c:dLbls>
            <c:dLbl>
              <c:idx val="0"/>
              <c:spPr/>
              <c:txPr>
                <a:bodyPr/>
                <a:lstStyle/>
                <a:p>
                  <a:pPr>
                    <a:defRPr>
                      <a:solidFill>
                        <a:srgbClr val="FFFF00"/>
                      </a:solidFill>
                    </a:defRPr>
                  </a:pPr>
                  <a:endParaRPr lang="ja-JP"/>
                </a:p>
              </c:txPr>
              <c:showLegendKey val="0"/>
              <c:showVal val="1"/>
              <c:showCatName val="0"/>
              <c:showSerName val="0"/>
              <c:showPercent val="0"/>
              <c:showBubbleSize val="0"/>
            </c:dLbl>
            <c:showLegendKey val="0"/>
            <c:showVal val="1"/>
            <c:showCatName val="0"/>
            <c:showSerName val="0"/>
            <c:showPercent val="0"/>
            <c:showBubbleSize val="0"/>
            <c:showLeaderLines val="0"/>
          </c:dLbls>
          <c:cat>
            <c:numRef>
              <c:f>Sheet1!$A$2</c:f>
              <c:numCache>
                <c:formatCode>General</c:formatCode>
                <c:ptCount val="1"/>
              </c:numCache>
            </c:numRef>
          </c:cat>
          <c:val>
            <c:numRef>
              <c:f>Sheet1!$C$2</c:f>
              <c:numCache>
                <c:formatCode>General</c:formatCode>
                <c:ptCount val="1"/>
                <c:pt idx="0">
                  <c:v>26.6</c:v>
                </c:pt>
              </c:numCache>
            </c:numRef>
          </c:val>
        </c:ser>
        <c:ser>
          <c:idx val="2"/>
          <c:order val="2"/>
          <c:tx>
            <c:strRef>
              <c:f>Sheet1!$D$1</c:f>
              <c:strCache>
                <c:ptCount val="1"/>
                <c:pt idx="0">
                  <c:v>65-74歳</c:v>
                </c:pt>
              </c:strCache>
            </c:strRef>
          </c:tx>
          <c:invertIfNegative val="0"/>
          <c:dLbls>
            <c:dLbl>
              <c:idx val="0"/>
              <c:spPr/>
              <c:txPr>
                <a:bodyPr/>
                <a:lstStyle/>
                <a:p>
                  <a:pPr>
                    <a:defRPr>
                      <a:solidFill>
                        <a:srgbClr val="FFFF00"/>
                      </a:solidFill>
                    </a:defRPr>
                  </a:pPr>
                  <a:endParaRPr lang="ja-JP"/>
                </a:p>
              </c:txPr>
              <c:showLegendKey val="0"/>
              <c:showVal val="1"/>
              <c:showCatName val="0"/>
              <c:showSerName val="0"/>
              <c:showPercent val="0"/>
              <c:showBubbleSize val="0"/>
            </c:dLbl>
            <c:showLegendKey val="0"/>
            <c:showVal val="1"/>
            <c:showCatName val="0"/>
            <c:showSerName val="0"/>
            <c:showPercent val="0"/>
            <c:showBubbleSize val="0"/>
            <c:showLeaderLines val="0"/>
          </c:dLbls>
          <c:cat>
            <c:numRef>
              <c:f>Sheet1!$A$2</c:f>
              <c:numCache>
                <c:formatCode>General</c:formatCode>
                <c:ptCount val="1"/>
              </c:numCache>
            </c:numRef>
          </c:cat>
          <c:val>
            <c:numRef>
              <c:f>Sheet1!$D$2</c:f>
              <c:numCache>
                <c:formatCode>General</c:formatCode>
                <c:ptCount val="1"/>
                <c:pt idx="0">
                  <c:v>18.8</c:v>
                </c:pt>
              </c:numCache>
            </c:numRef>
          </c:val>
        </c:ser>
        <c:ser>
          <c:idx val="3"/>
          <c:order val="3"/>
          <c:tx>
            <c:strRef>
              <c:f>Sheet1!$E$1</c:f>
              <c:strCache>
                <c:ptCount val="1"/>
                <c:pt idx="0">
                  <c:v>75-84歳</c:v>
                </c:pt>
              </c:strCache>
            </c:strRef>
          </c:tx>
          <c:invertIfNegative val="0"/>
          <c:dLbls>
            <c:txPr>
              <a:bodyPr/>
              <a:lstStyle/>
              <a:p>
                <a:pPr>
                  <a:defRPr>
                    <a:solidFill>
                      <a:srgbClr val="FFFF00"/>
                    </a:solidFill>
                  </a:defRPr>
                </a:pPr>
                <a:endParaRPr lang="ja-JP"/>
              </a:p>
            </c:txPr>
            <c:showLegendKey val="0"/>
            <c:showVal val="1"/>
            <c:showCatName val="0"/>
            <c:showSerName val="0"/>
            <c:showPercent val="0"/>
            <c:showBubbleSize val="0"/>
            <c:showLeaderLines val="0"/>
          </c:dLbls>
          <c:cat>
            <c:numRef>
              <c:f>Sheet1!$A$2</c:f>
              <c:numCache>
                <c:formatCode>General</c:formatCode>
                <c:ptCount val="1"/>
              </c:numCache>
            </c:numRef>
          </c:cat>
          <c:val>
            <c:numRef>
              <c:f>Sheet1!$E$2</c:f>
              <c:numCache>
                <c:formatCode>General</c:formatCode>
                <c:ptCount val="1"/>
                <c:pt idx="0">
                  <c:v>29.7</c:v>
                </c:pt>
              </c:numCache>
            </c:numRef>
          </c:val>
        </c:ser>
        <c:ser>
          <c:idx val="4"/>
          <c:order val="4"/>
          <c:tx>
            <c:strRef>
              <c:f>Sheet1!$F$1</c:f>
              <c:strCache>
                <c:ptCount val="1"/>
                <c:pt idx="0">
                  <c:v>85歳以上</c:v>
                </c:pt>
              </c:strCache>
            </c:strRef>
          </c:tx>
          <c:invertIfNegative val="0"/>
          <c:dLbls>
            <c:dLbl>
              <c:idx val="0"/>
              <c:spPr/>
              <c:txPr>
                <a:bodyPr/>
                <a:lstStyle/>
                <a:p>
                  <a:pPr>
                    <a:defRPr>
                      <a:solidFill>
                        <a:srgbClr val="FFFF00"/>
                      </a:solidFill>
                    </a:defRPr>
                  </a:pPr>
                  <a:endParaRPr lang="ja-JP"/>
                </a:p>
              </c:txPr>
              <c:showLegendKey val="0"/>
              <c:showVal val="1"/>
              <c:showCatName val="0"/>
              <c:showSerName val="0"/>
              <c:showPercent val="0"/>
              <c:showBubbleSize val="0"/>
            </c:dLbl>
            <c:showLegendKey val="0"/>
            <c:showVal val="1"/>
            <c:showCatName val="0"/>
            <c:showSerName val="0"/>
            <c:showPercent val="0"/>
            <c:showBubbleSize val="0"/>
            <c:showLeaderLines val="0"/>
          </c:dLbls>
          <c:cat>
            <c:numRef>
              <c:f>Sheet1!$A$2</c:f>
              <c:numCache>
                <c:formatCode>General</c:formatCode>
                <c:ptCount val="1"/>
              </c:numCache>
            </c:numRef>
          </c:cat>
          <c:val>
            <c:numRef>
              <c:f>Sheet1!$F$2</c:f>
              <c:numCache>
                <c:formatCode>General</c:formatCode>
                <c:ptCount val="1"/>
                <c:pt idx="0">
                  <c:v>23.4</c:v>
                </c:pt>
              </c:numCache>
            </c:numRef>
          </c:val>
        </c:ser>
        <c:dLbls>
          <c:showLegendKey val="0"/>
          <c:showVal val="0"/>
          <c:showCatName val="0"/>
          <c:showSerName val="0"/>
          <c:showPercent val="0"/>
          <c:showBubbleSize val="0"/>
        </c:dLbls>
        <c:gapWidth val="100"/>
        <c:overlap val="100"/>
        <c:axId val="271017088"/>
        <c:axId val="271018624"/>
      </c:barChart>
      <c:catAx>
        <c:axId val="271017088"/>
        <c:scaling>
          <c:orientation val="minMax"/>
        </c:scaling>
        <c:delete val="0"/>
        <c:axPos val="l"/>
        <c:numFmt formatCode="General" sourceLinked="1"/>
        <c:majorTickMark val="out"/>
        <c:minorTickMark val="none"/>
        <c:tickLblPos val="nextTo"/>
        <c:crossAx val="271018624"/>
        <c:crosses val="autoZero"/>
        <c:auto val="1"/>
        <c:lblAlgn val="ctr"/>
        <c:lblOffset val="100"/>
        <c:noMultiLvlLbl val="0"/>
      </c:catAx>
      <c:valAx>
        <c:axId val="271018624"/>
        <c:scaling>
          <c:orientation val="minMax"/>
        </c:scaling>
        <c:delete val="0"/>
        <c:axPos val="b"/>
        <c:majorGridlines/>
        <c:numFmt formatCode="0%" sourceLinked="1"/>
        <c:majorTickMark val="out"/>
        <c:minorTickMark val="none"/>
        <c:tickLblPos val="nextTo"/>
        <c:crossAx val="271017088"/>
        <c:crosses val="autoZero"/>
        <c:crossBetween val="between"/>
      </c:valAx>
    </c:plotArea>
    <c:legend>
      <c:legendPos val="t"/>
      <c:layout/>
      <c:overlay val="1"/>
    </c:legend>
    <c:plotVisOnly val="1"/>
    <c:dispBlanksAs val="gap"/>
    <c:showDLblsOverMax val="0"/>
  </c:chart>
  <c:txPr>
    <a:bodyPr/>
    <a:lstStyle/>
    <a:p>
      <a:pPr>
        <a:defRPr sz="1800"/>
      </a:pPr>
      <a:endParaRPr lang="ja-JP"/>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世帯数</c:v>
                </c:pt>
              </c:strCache>
            </c:strRef>
          </c:tx>
          <c:invertIfNegative val="0"/>
          <c:dLbls>
            <c:dLbl>
              <c:idx val="0"/>
              <c:layout>
                <c:manualLayout>
                  <c:x val="3.086394250655081E-3"/>
                  <c:y val="1.4107573767614588E-2"/>
                </c:manualLayout>
              </c:layout>
              <c:spPr/>
              <c:txPr>
                <a:bodyPr/>
                <a:lstStyle/>
                <a:p>
                  <a:pPr>
                    <a:defRPr sz="1600"/>
                  </a:pPr>
                  <a:endParaRPr lang="ja-JP"/>
                </a:p>
              </c:txPr>
              <c:dLblPos val="outEnd"/>
              <c:showLegendKey val="0"/>
              <c:showVal val="1"/>
              <c:showCatName val="0"/>
              <c:showSerName val="0"/>
              <c:showPercent val="0"/>
              <c:showBubbleSize val="0"/>
            </c:dLbl>
            <c:dLbl>
              <c:idx val="1"/>
              <c:layout>
                <c:manualLayout>
                  <c:x val="6.6357476389083986E-2"/>
                  <c:y val="0.11286059014091653"/>
                </c:manualLayout>
              </c:layout>
              <c:spPr/>
              <c:txPr>
                <a:bodyPr/>
                <a:lstStyle/>
                <a:p>
                  <a:pPr>
                    <a:defRPr sz="1600"/>
                  </a:pPr>
                  <a:endParaRPr lang="ja-JP"/>
                </a:p>
              </c:txPr>
              <c:dLblPos val="outEnd"/>
              <c:showLegendKey val="0"/>
              <c:showVal val="1"/>
              <c:showCatName val="0"/>
              <c:showSerName val="0"/>
              <c:showPercent val="0"/>
              <c:showBubbleSize val="0"/>
            </c:dLbl>
            <c:dLbl>
              <c:idx val="2"/>
              <c:layout>
                <c:manualLayout>
                  <c:x val="6.932357417091442E-2"/>
                  <c:y val="5.3044847643757373E-2"/>
                </c:manualLayout>
              </c:layout>
              <c:spPr/>
              <c:txPr>
                <a:bodyPr/>
                <a:lstStyle/>
                <a:p>
                  <a:pPr>
                    <a:defRPr sz="1600"/>
                  </a:pPr>
                  <a:endParaRPr lang="ja-JP"/>
                </a:p>
              </c:txPr>
              <c:dLblPos val="outEnd"/>
              <c:showLegendKey val="0"/>
              <c:showVal val="1"/>
              <c:showCatName val="0"/>
              <c:showSerName val="0"/>
              <c:showPercent val="0"/>
              <c:showBubbleSize val="0"/>
            </c:dLbl>
            <c:dLbl>
              <c:idx val="3"/>
              <c:layout>
                <c:manualLayout>
                  <c:x val="1.8638661972755158E-2"/>
                  <c:y val="1.4929960154435351E-2"/>
                </c:manualLayout>
              </c:layout>
              <c:spPr/>
              <c:txPr>
                <a:bodyPr/>
                <a:lstStyle/>
                <a:p>
                  <a:pPr>
                    <a:defRPr sz="1600"/>
                  </a:pPr>
                  <a:endParaRPr lang="ja-JP"/>
                </a:p>
              </c:txPr>
              <c:dLblPos val="outEnd"/>
              <c:showLegendKey val="0"/>
              <c:showVal val="1"/>
              <c:showCatName val="0"/>
              <c:showSerName val="0"/>
              <c:showPercent val="0"/>
              <c:showBubbleSize val="0"/>
            </c:dLbl>
            <c:dLblPos val="outEnd"/>
            <c:showLegendKey val="0"/>
            <c:showVal val="1"/>
            <c:showCatName val="0"/>
            <c:showSerName val="0"/>
            <c:showPercent val="0"/>
            <c:showBubbleSize val="0"/>
            <c:showLeaderLines val="0"/>
          </c:dLbls>
          <c:cat>
            <c:strRef>
              <c:f>Sheet1!$A$2:$A$5</c:f>
              <c:strCache>
                <c:ptCount val="4"/>
                <c:pt idx="0">
                  <c:v>平成２２年</c:v>
                </c:pt>
                <c:pt idx="1">
                  <c:v>平成２７年</c:v>
                </c:pt>
                <c:pt idx="2">
                  <c:v>平成３２年</c:v>
                </c:pt>
                <c:pt idx="3">
                  <c:v>平成３７年</c:v>
                </c:pt>
              </c:strCache>
            </c:strRef>
          </c:cat>
          <c:val>
            <c:numRef>
              <c:f>Sheet1!$B$2:$B$5</c:f>
              <c:numCache>
                <c:formatCode>#,##0_);[Red]\(#,##0\)</c:formatCode>
                <c:ptCount val="4"/>
                <c:pt idx="0">
                  <c:v>13104</c:v>
                </c:pt>
                <c:pt idx="1">
                  <c:v>12417</c:v>
                </c:pt>
                <c:pt idx="2">
                  <c:v>11675</c:v>
                </c:pt>
                <c:pt idx="3">
                  <c:v>10869</c:v>
                </c:pt>
              </c:numCache>
            </c:numRef>
          </c:val>
        </c:ser>
        <c:ser>
          <c:idx val="1"/>
          <c:order val="1"/>
          <c:tx>
            <c:strRef>
              <c:f>Sheet1!$C$1</c:f>
              <c:strCache>
                <c:ptCount val="1"/>
                <c:pt idx="0">
                  <c:v>一人暮らし高齢者
世帯数</c:v>
                </c:pt>
              </c:strCache>
            </c:strRef>
          </c:tx>
          <c:invertIfNegative val="0"/>
          <c:dLbls>
            <c:dLbl>
              <c:idx val="0"/>
              <c:layout>
                <c:manualLayout>
                  <c:x val="3.240713963187828E-2"/>
                  <c:y val="2.8215147535229218E-2"/>
                </c:manualLayout>
              </c:layout>
              <c:showLegendKey val="0"/>
              <c:showVal val="1"/>
              <c:showCatName val="0"/>
              <c:showSerName val="0"/>
              <c:showPercent val="0"/>
              <c:showBubbleSize val="0"/>
            </c:dLbl>
            <c:dLbl>
              <c:idx val="1"/>
              <c:layout>
                <c:manualLayout>
                  <c:x val="3.5493533882533346E-2"/>
                  <c:y val="3.2917301846907186E-2"/>
                </c:manualLayout>
              </c:layout>
              <c:showLegendKey val="0"/>
              <c:showVal val="1"/>
              <c:showCatName val="0"/>
              <c:showSerName val="0"/>
              <c:showPercent val="0"/>
              <c:showBubbleSize val="0"/>
            </c:dLbl>
            <c:dLbl>
              <c:idx val="2"/>
              <c:layout>
                <c:manualLayout>
                  <c:x val="3.7036731007860882E-2"/>
                  <c:y val="3.2917672124433979E-2"/>
                </c:manualLayout>
              </c:layout>
              <c:showLegendKey val="0"/>
              <c:showVal val="1"/>
              <c:showCatName val="0"/>
              <c:showSerName val="0"/>
              <c:showPercent val="0"/>
              <c:showBubbleSize val="0"/>
            </c:dLbl>
            <c:dLbl>
              <c:idx val="3"/>
              <c:layout>
                <c:manualLayout>
                  <c:x val="3.240713963187828E-2"/>
                  <c:y val="3.2917672124434041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Sheet1!$A$2:$A$5</c:f>
              <c:strCache>
                <c:ptCount val="4"/>
                <c:pt idx="0">
                  <c:v>平成２２年</c:v>
                </c:pt>
                <c:pt idx="1">
                  <c:v>平成２７年</c:v>
                </c:pt>
                <c:pt idx="2">
                  <c:v>平成３２年</c:v>
                </c:pt>
                <c:pt idx="3">
                  <c:v>平成３７年</c:v>
                </c:pt>
              </c:strCache>
            </c:strRef>
          </c:cat>
          <c:val>
            <c:numRef>
              <c:f>Sheet1!$C$2:$C$5</c:f>
              <c:numCache>
                <c:formatCode>#,##0_);[Red]\(#,##0\)</c:formatCode>
                <c:ptCount val="4"/>
                <c:pt idx="0">
                  <c:v>1921</c:v>
                </c:pt>
                <c:pt idx="1">
                  <c:v>2030</c:v>
                </c:pt>
                <c:pt idx="2">
                  <c:v>2053</c:v>
                </c:pt>
                <c:pt idx="3">
                  <c:v>2031</c:v>
                </c:pt>
              </c:numCache>
            </c:numRef>
          </c:val>
        </c:ser>
        <c:dLbls>
          <c:showLegendKey val="0"/>
          <c:showVal val="0"/>
          <c:showCatName val="0"/>
          <c:showSerName val="0"/>
          <c:showPercent val="0"/>
          <c:showBubbleSize val="0"/>
        </c:dLbls>
        <c:gapWidth val="101"/>
        <c:overlap val="50"/>
        <c:axId val="271085568"/>
        <c:axId val="271087104"/>
      </c:barChart>
      <c:lineChart>
        <c:grouping val="standard"/>
        <c:varyColors val="0"/>
        <c:ser>
          <c:idx val="2"/>
          <c:order val="2"/>
          <c:tx>
            <c:strRef>
              <c:f>Sheet1!$D$1</c:f>
              <c:strCache>
                <c:ptCount val="1"/>
                <c:pt idx="0">
                  <c:v>一人暮らし高齢者
世帯構成割合</c:v>
                </c:pt>
              </c:strCache>
            </c:strRef>
          </c:tx>
          <c:spPr>
            <a:ln w="38100">
              <a:solidFill>
                <a:srgbClr val="CC0000"/>
              </a:solidFill>
            </a:ln>
          </c:spPr>
          <c:marker>
            <c:symbol val="circle"/>
            <c:size val="9"/>
            <c:spPr>
              <a:solidFill>
                <a:srgbClr val="CC0000"/>
              </a:solidFill>
              <a:ln w="38100">
                <a:solidFill>
                  <a:srgbClr val="CC0000"/>
                </a:solidFill>
              </a:ln>
            </c:spPr>
          </c:marker>
          <c:dLbls>
            <c:dLbl>
              <c:idx val="0"/>
              <c:layout>
                <c:manualLayout>
                  <c:x val="1.6033572027350518E-3"/>
                  <c:y val="4.9445657835082098E-2"/>
                </c:manualLayout>
              </c:layout>
              <c:showLegendKey val="0"/>
              <c:showVal val="1"/>
              <c:showCatName val="0"/>
              <c:showSerName val="0"/>
              <c:showPercent val="0"/>
              <c:showBubbleSize val="0"/>
            </c:dLbl>
            <c:dLbl>
              <c:idx val="1"/>
              <c:layout>
                <c:manualLayout>
                  <c:x val="-6.8141266452061006E-2"/>
                  <c:y val="-6.5916064749690653E-2"/>
                </c:manualLayout>
              </c:layout>
              <c:showLegendKey val="0"/>
              <c:showVal val="1"/>
              <c:showCatName val="0"/>
              <c:showSerName val="0"/>
              <c:showPercent val="0"/>
              <c:showBubbleSize val="0"/>
            </c:dLbl>
            <c:dLbl>
              <c:idx val="2"/>
              <c:layout>
                <c:manualLayout>
                  <c:x val="-7.395340857006627E-2"/>
                  <c:y val="-5.0081146319978287E-2"/>
                </c:manualLayout>
              </c:layout>
              <c:showLegendKey val="0"/>
              <c:showVal val="1"/>
              <c:showCatName val="0"/>
              <c:showSerName val="0"/>
              <c:showPercent val="0"/>
              <c:showBubbleSize val="0"/>
            </c:dLbl>
            <c:spPr>
              <a:noFill/>
            </c:spPr>
            <c:txPr>
              <a:bodyPr/>
              <a:lstStyle/>
              <a:p>
                <a:pPr>
                  <a:defRPr>
                    <a:solidFill>
                      <a:srgbClr val="CC0000"/>
                    </a:solidFill>
                  </a:defRPr>
                </a:pPr>
                <a:endParaRPr lang="ja-JP"/>
              </a:p>
            </c:txPr>
            <c:showLegendKey val="0"/>
            <c:showVal val="1"/>
            <c:showCatName val="0"/>
            <c:showSerName val="0"/>
            <c:showPercent val="0"/>
            <c:showBubbleSize val="0"/>
            <c:showLeaderLines val="0"/>
          </c:dLbls>
          <c:cat>
            <c:strRef>
              <c:f>Sheet1!$A$2:$A$5</c:f>
              <c:strCache>
                <c:ptCount val="4"/>
                <c:pt idx="0">
                  <c:v>平成２２年</c:v>
                </c:pt>
                <c:pt idx="1">
                  <c:v>平成２７年</c:v>
                </c:pt>
                <c:pt idx="2">
                  <c:v>平成３２年</c:v>
                </c:pt>
                <c:pt idx="3">
                  <c:v>平成３７年</c:v>
                </c:pt>
              </c:strCache>
            </c:strRef>
          </c:cat>
          <c:val>
            <c:numRef>
              <c:f>Sheet1!$D$2:$D$5</c:f>
              <c:numCache>
                <c:formatCode>General</c:formatCode>
                <c:ptCount val="4"/>
                <c:pt idx="0">
                  <c:v>14.7</c:v>
                </c:pt>
                <c:pt idx="1">
                  <c:v>16.3</c:v>
                </c:pt>
                <c:pt idx="2">
                  <c:v>17.600000000000001</c:v>
                </c:pt>
                <c:pt idx="3">
                  <c:v>18.7</c:v>
                </c:pt>
              </c:numCache>
            </c:numRef>
          </c:val>
          <c:smooth val="0"/>
        </c:ser>
        <c:dLbls>
          <c:showLegendKey val="0"/>
          <c:showVal val="0"/>
          <c:showCatName val="0"/>
          <c:showSerName val="0"/>
          <c:showPercent val="0"/>
          <c:showBubbleSize val="0"/>
        </c:dLbls>
        <c:marker val="1"/>
        <c:smooth val="0"/>
        <c:axId val="271098624"/>
        <c:axId val="271088640"/>
      </c:lineChart>
      <c:catAx>
        <c:axId val="271085568"/>
        <c:scaling>
          <c:orientation val="minMax"/>
        </c:scaling>
        <c:delete val="0"/>
        <c:axPos val="b"/>
        <c:majorTickMark val="out"/>
        <c:minorTickMark val="none"/>
        <c:tickLblPos val="nextTo"/>
        <c:txPr>
          <a:bodyPr/>
          <a:lstStyle/>
          <a:p>
            <a:pPr>
              <a:defRPr sz="1600"/>
            </a:pPr>
            <a:endParaRPr lang="ja-JP"/>
          </a:p>
        </c:txPr>
        <c:crossAx val="271087104"/>
        <c:crosses val="autoZero"/>
        <c:auto val="1"/>
        <c:lblAlgn val="ctr"/>
        <c:lblOffset val="100"/>
        <c:noMultiLvlLbl val="0"/>
      </c:catAx>
      <c:valAx>
        <c:axId val="271087104"/>
        <c:scaling>
          <c:orientation val="minMax"/>
          <c:max val="15000"/>
        </c:scaling>
        <c:delete val="0"/>
        <c:axPos val="l"/>
        <c:majorGridlines/>
        <c:numFmt formatCode="#,##0_);[Red]\(#,##0\)" sourceLinked="1"/>
        <c:majorTickMark val="out"/>
        <c:minorTickMark val="none"/>
        <c:tickLblPos val="nextTo"/>
        <c:txPr>
          <a:bodyPr/>
          <a:lstStyle/>
          <a:p>
            <a:pPr>
              <a:defRPr sz="1600"/>
            </a:pPr>
            <a:endParaRPr lang="ja-JP"/>
          </a:p>
        </c:txPr>
        <c:crossAx val="271085568"/>
        <c:crosses val="autoZero"/>
        <c:crossBetween val="between"/>
        <c:majorUnit val="5000"/>
        <c:minorUnit val="400"/>
      </c:valAx>
      <c:valAx>
        <c:axId val="271088640"/>
        <c:scaling>
          <c:orientation val="minMax"/>
        </c:scaling>
        <c:delete val="0"/>
        <c:axPos val="r"/>
        <c:numFmt formatCode="General" sourceLinked="1"/>
        <c:majorTickMark val="out"/>
        <c:minorTickMark val="none"/>
        <c:tickLblPos val="nextTo"/>
        <c:txPr>
          <a:bodyPr/>
          <a:lstStyle/>
          <a:p>
            <a:pPr>
              <a:defRPr>
                <a:solidFill>
                  <a:srgbClr val="CC0000"/>
                </a:solidFill>
              </a:defRPr>
            </a:pPr>
            <a:endParaRPr lang="ja-JP"/>
          </a:p>
        </c:txPr>
        <c:crossAx val="271098624"/>
        <c:crosses val="max"/>
        <c:crossBetween val="between"/>
      </c:valAx>
      <c:catAx>
        <c:axId val="271098624"/>
        <c:scaling>
          <c:orientation val="minMax"/>
        </c:scaling>
        <c:delete val="1"/>
        <c:axPos val="b"/>
        <c:majorTickMark val="out"/>
        <c:minorTickMark val="none"/>
        <c:tickLblPos val="none"/>
        <c:crossAx val="271088640"/>
        <c:crosses val="autoZero"/>
        <c:auto val="1"/>
        <c:lblAlgn val="ctr"/>
        <c:lblOffset val="100"/>
        <c:noMultiLvlLbl val="0"/>
      </c:catAx>
    </c:plotArea>
    <c:legend>
      <c:legendPos val="r"/>
      <c:layout/>
      <c:overlay val="0"/>
      <c:txPr>
        <a:bodyPr/>
        <a:lstStyle/>
        <a:p>
          <a:pPr>
            <a:defRPr sz="1600"/>
          </a:pPr>
          <a:endParaRPr lang="ja-JP"/>
        </a:p>
      </c:txPr>
    </c:legend>
    <c:plotVisOnly val="1"/>
    <c:dispBlanksAs val="gap"/>
    <c:showDLblsOverMax val="0"/>
  </c:chart>
  <c:txPr>
    <a:bodyPr/>
    <a:lstStyle/>
    <a:p>
      <a:pPr>
        <a:defRPr sz="1800"/>
      </a:pPr>
      <a:endParaRPr lang="ja-JP"/>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外来</c:v>
                </c:pt>
              </c:strCache>
            </c:strRef>
          </c:tx>
          <c:spPr>
            <a:ln w="50800"/>
          </c:spPr>
          <c:marker>
            <c:symbol val="circle"/>
            <c:size val="12"/>
            <c:spPr>
              <a:solidFill>
                <a:prstClr val="white"/>
              </a:solidFill>
              <a:ln w="50800"/>
            </c:spPr>
          </c:marker>
          <c:dLbls>
            <c:dLbl>
              <c:idx val="0"/>
              <c:layout>
                <c:manualLayout>
                  <c:x val="-7.0987654320987734E-2"/>
                  <c:y val="3.5045331273976695E-2"/>
                </c:manualLayout>
              </c:layout>
              <c:showLegendKey val="0"/>
              <c:showVal val="1"/>
              <c:showCatName val="0"/>
              <c:showSerName val="0"/>
              <c:showPercent val="0"/>
              <c:showBubbleSize val="0"/>
            </c:dLbl>
            <c:dLbl>
              <c:idx val="1"/>
              <c:layout>
                <c:manualLayout>
                  <c:x val="-5.4012345679012363E-2"/>
                  <c:y val="-7.7600376392376838E-2"/>
                </c:manualLayout>
              </c:layout>
              <c:showLegendKey val="0"/>
              <c:showVal val="1"/>
              <c:showCatName val="0"/>
              <c:showSerName val="0"/>
              <c:showPercent val="0"/>
              <c:showBubbleSize val="0"/>
            </c:dLbl>
            <c:dLbl>
              <c:idx val="2"/>
              <c:layout>
                <c:manualLayout>
                  <c:x val="-1.543209876543213E-3"/>
                  <c:y val="4.5058283066541471E-2"/>
                </c:manualLayout>
              </c:layout>
              <c:showLegendKey val="0"/>
              <c:showVal val="1"/>
              <c:showCatName val="0"/>
              <c:showSerName val="0"/>
              <c:showPercent val="0"/>
              <c:showBubbleSize val="0"/>
            </c:dLbl>
            <c:dLbl>
              <c:idx val="3"/>
              <c:layout>
                <c:manualLayout>
                  <c:x val="6.1728395061728392E-3"/>
                  <c:y val="-2.2529141533270729E-2"/>
                </c:manualLayout>
              </c:layout>
              <c:showLegendKey val="0"/>
              <c:showVal val="1"/>
              <c:showCatName val="0"/>
              <c:showSerName val="0"/>
              <c:showPercent val="0"/>
              <c:showBubbleSize val="0"/>
            </c:dLbl>
            <c:txPr>
              <a:bodyPr/>
              <a:lstStyle/>
              <a:p>
                <a:pPr>
                  <a:defRPr sz="2400"/>
                </a:pPr>
                <a:endParaRPr lang="ja-JP"/>
              </a:p>
            </c:txPr>
            <c:showLegendKey val="0"/>
            <c:showVal val="1"/>
            <c:showCatName val="0"/>
            <c:showSerName val="0"/>
            <c:showPercent val="0"/>
            <c:showBubbleSize val="0"/>
            <c:showLeaderLines val="0"/>
          </c:dLbls>
          <c:cat>
            <c:strRef>
              <c:f>Sheet1!$A$2:$A$6</c:f>
              <c:strCache>
                <c:ptCount val="5"/>
                <c:pt idx="0">
                  <c:v>0-14歳</c:v>
                </c:pt>
                <c:pt idx="1">
                  <c:v>15-64歳</c:v>
                </c:pt>
                <c:pt idx="2">
                  <c:v>65-74歳</c:v>
                </c:pt>
                <c:pt idx="3">
                  <c:v>75-84歳</c:v>
                </c:pt>
                <c:pt idx="4">
                  <c:v>85歳以上</c:v>
                </c:pt>
              </c:strCache>
            </c:strRef>
          </c:cat>
          <c:val>
            <c:numRef>
              <c:f>Sheet1!$B$2:$B$6</c:f>
              <c:numCache>
                <c:formatCode>General</c:formatCode>
                <c:ptCount val="5"/>
                <c:pt idx="0">
                  <c:v>5.3</c:v>
                </c:pt>
                <c:pt idx="1">
                  <c:v>3.9</c:v>
                </c:pt>
                <c:pt idx="2">
                  <c:v>10.1</c:v>
                </c:pt>
                <c:pt idx="3">
                  <c:v>12.9</c:v>
                </c:pt>
                <c:pt idx="4" formatCode="0.0_ ">
                  <c:v>11</c:v>
                </c:pt>
              </c:numCache>
            </c:numRef>
          </c:val>
          <c:smooth val="0"/>
        </c:ser>
        <c:ser>
          <c:idx val="1"/>
          <c:order val="1"/>
          <c:tx>
            <c:strRef>
              <c:f>Sheet1!$C$1</c:f>
              <c:strCache>
                <c:ptCount val="1"/>
                <c:pt idx="0">
                  <c:v>入院</c:v>
                </c:pt>
              </c:strCache>
            </c:strRef>
          </c:tx>
          <c:spPr>
            <a:ln w="50800"/>
          </c:spPr>
          <c:marker>
            <c:symbol val="square"/>
            <c:size val="12"/>
            <c:spPr>
              <a:ln w="50800"/>
            </c:spPr>
          </c:marker>
          <c:dLbls>
            <c:dLbl>
              <c:idx val="0"/>
              <c:layout>
                <c:manualLayout>
                  <c:x val="-2.7777777777777863E-2"/>
                  <c:y val="-4.7561521014682584E-2"/>
                </c:manualLayout>
              </c:layout>
              <c:showLegendKey val="0"/>
              <c:showVal val="1"/>
              <c:showCatName val="0"/>
              <c:showSerName val="0"/>
              <c:showPercent val="0"/>
              <c:showBubbleSize val="0"/>
            </c:dLbl>
            <c:dLbl>
              <c:idx val="1"/>
              <c:layout>
                <c:manualLayout>
                  <c:x val="-1.8518518518518545E-2"/>
                  <c:y val="-6.007790786073889E-2"/>
                </c:manualLayout>
              </c:layout>
              <c:showLegendKey val="0"/>
              <c:showVal val="1"/>
              <c:showCatName val="0"/>
              <c:showSerName val="0"/>
              <c:showPercent val="0"/>
              <c:showBubbleSize val="0"/>
            </c:dLbl>
            <c:dLbl>
              <c:idx val="2"/>
              <c:layout>
                <c:manualLayout>
                  <c:x val="-4.4753086419753133E-2"/>
                  <c:y val="-6.2580948703529704E-2"/>
                </c:manualLayout>
              </c:layout>
              <c:showLegendKey val="0"/>
              <c:showVal val="1"/>
              <c:showCatName val="0"/>
              <c:showSerName val="0"/>
              <c:showPercent val="0"/>
              <c:showBubbleSize val="0"/>
            </c:dLbl>
            <c:dLbl>
              <c:idx val="3"/>
              <c:layout>
                <c:manualLayout>
                  <c:x val="-7.0987654320987734E-2"/>
                  <c:y val="-4.2555045118400157E-2"/>
                </c:manualLayout>
              </c:layout>
              <c:showLegendKey val="0"/>
              <c:showVal val="1"/>
              <c:showCatName val="0"/>
              <c:showSerName val="0"/>
              <c:showPercent val="0"/>
              <c:showBubbleSize val="0"/>
            </c:dLbl>
            <c:txPr>
              <a:bodyPr/>
              <a:lstStyle/>
              <a:p>
                <a:pPr>
                  <a:defRPr sz="2400"/>
                </a:pPr>
                <a:endParaRPr lang="ja-JP"/>
              </a:p>
            </c:txPr>
            <c:showLegendKey val="0"/>
            <c:showVal val="1"/>
            <c:showCatName val="0"/>
            <c:showSerName val="0"/>
            <c:showPercent val="0"/>
            <c:showBubbleSize val="0"/>
            <c:showLeaderLines val="0"/>
          </c:dLbls>
          <c:cat>
            <c:strRef>
              <c:f>Sheet1!$A$2:$A$6</c:f>
              <c:strCache>
                <c:ptCount val="5"/>
                <c:pt idx="0">
                  <c:v>0-14歳</c:v>
                </c:pt>
                <c:pt idx="1">
                  <c:v>15-64歳</c:v>
                </c:pt>
                <c:pt idx="2">
                  <c:v>65-74歳</c:v>
                </c:pt>
                <c:pt idx="3">
                  <c:v>75-84歳</c:v>
                </c:pt>
                <c:pt idx="4">
                  <c:v>85歳以上</c:v>
                </c:pt>
              </c:strCache>
            </c:strRef>
          </c:cat>
          <c:val>
            <c:numRef>
              <c:f>Sheet1!$C$2:$C$6</c:f>
              <c:numCache>
                <c:formatCode>General</c:formatCode>
                <c:ptCount val="5"/>
                <c:pt idx="0">
                  <c:v>0.2</c:v>
                </c:pt>
                <c:pt idx="1">
                  <c:v>0.70000000000000062</c:v>
                </c:pt>
                <c:pt idx="2">
                  <c:v>2.5</c:v>
                </c:pt>
                <c:pt idx="3">
                  <c:v>4.7</c:v>
                </c:pt>
                <c:pt idx="4">
                  <c:v>8.8000000000000007</c:v>
                </c:pt>
              </c:numCache>
            </c:numRef>
          </c:val>
          <c:smooth val="0"/>
        </c:ser>
        <c:dLbls>
          <c:showLegendKey val="0"/>
          <c:showVal val="0"/>
          <c:showCatName val="0"/>
          <c:showSerName val="0"/>
          <c:showPercent val="0"/>
          <c:showBubbleSize val="0"/>
        </c:dLbls>
        <c:marker val="1"/>
        <c:smooth val="0"/>
        <c:axId val="271342592"/>
        <c:axId val="271429632"/>
      </c:lineChart>
      <c:catAx>
        <c:axId val="271342592"/>
        <c:scaling>
          <c:orientation val="minMax"/>
        </c:scaling>
        <c:delete val="0"/>
        <c:axPos val="b"/>
        <c:majorTickMark val="out"/>
        <c:minorTickMark val="none"/>
        <c:tickLblPos val="nextTo"/>
        <c:txPr>
          <a:bodyPr/>
          <a:lstStyle/>
          <a:p>
            <a:pPr>
              <a:defRPr sz="2400"/>
            </a:pPr>
            <a:endParaRPr lang="ja-JP"/>
          </a:p>
        </c:txPr>
        <c:crossAx val="271429632"/>
        <c:crosses val="autoZero"/>
        <c:auto val="1"/>
        <c:lblAlgn val="ctr"/>
        <c:lblOffset val="100"/>
        <c:noMultiLvlLbl val="0"/>
      </c:catAx>
      <c:valAx>
        <c:axId val="271429632"/>
        <c:scaling>
          <c:orientation val="minMax"/>
        </c:scaling>
        <c:delete val="0"/>
        <c:axPos val="l"/>
        <c:majorGridlines/>
        <c:numFmt formatCode="General" sourceLinked="1"/>
        <c:majorTickMark val="out"/>
        <c:minorTickMark val="none"/>
        <c:tickLblPos val="nextTo"/>
        <c:txPr>
          <a:bodyPr/>
          <a:lstStyle/>
          <a:p>
            <a:pPr>
              <a:defRPr sz="2000"/>
            </a:pPr>
            <a:endParaRPr lang="ja-JP"/>
          </a:p>
        </c:txPr>
        <c:crossAx val="271342592"/>
        <c:crosses val="autoZero"/>
        <c:crossBetween val="between"/>
      </c:valAx>
    </c:plotArea>
    <c:legend>
      <c:legendPos val="l"/>
      <c:layout>
        <c:manualLayout>
          <c:xMode val="edge"/>
          <c:yMode val="edge"/>
          <c:x val="0.84104938271604934"/>
          <c:y val="0.60943771953840364"/>
          <c:w val="9.8647231286919213E-2"/>
          <c:h val="0.13597678961596871"/>
        </c:manualLayout>
      </c:layout>
      <c:overlay val="1"/>
      <c:spPr>
        <a:solidFill>
          <a:prstClr val="white"/>
        </a:solidFill>
      </c:spPr>
    </c:legend>
    <c:plotVisOnly val="1"/>
    <c:dispBlanksAs val="gap"/>
    <c:showDLblsOverMax val="0"/>
  </c:chart>
  <c:txPr>
    <a:bodyPr/>
    <a:lstStyle/>
    <a:p>
      <a:pPr>
        <a:defRPr sz="1800"/>
      </a:pPr>
      <a:endParaRPr lang="ja-JP"/>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0.57767</cdr:x>
      <cdr:y>0.0875</cdr:y>
    </cdr:from>
    <cdr:to>
      <cdr:x>0.65948</cdr:x>
      <cdr:y>0.14627</cdr:y>
    </cdr:to>
    <cdr:sp macro="" textlink="">
      <cdr:nvSpPr>
        <cdr:cNvPr id="3" name="テキスト ボックス 1"/>
        <cdr:cNvSpPr txBox="1"/>
      </cdr:nvSpPr>
      <cdr:spPr>
        <a:xfrm xmlns:a="http://schemas.openxmlformats.org/drawingml/2006/main">
          <a:off x="5220072" y="504056"/>
          <a:ext cx="739305" cy="338554"/>
        </a:xfrm>
        <a:prstGeom xmlns:a="http://schemas.openxmlformats.org/drawingml/2006/main" prst="rect">
          <a:avLst/>
        </a:prstGeom>
      </cdr:spPr>
      <cdr:txBody>
        <a:bodyPr xmlns:a="http://schemas.openxmlformats.org/drawingml/2006/main" wrap="none" rtlCol="0" anchor="ctr" anchorCtr="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1600" dirty="0" smtClean="0">
              <a:latin typeface="+mn-ea"/>
              <a:ea typeface="+mn-ea"/>
            </a:rPr>
            <a:t>29,729</a:t>
          </a:r>
          <a:endParaRPr lang="ja-JP" altLang="en-US" sz="1600" dirty="0">
            <a:latin typeface="+mn-ea"/>
            <a:ea typeface="+mn-ea"/>
          </a:endParaRPr>
        </a:p>
      </cdr:txBody>
    </cdr:sp>
  </cdr:relSizeAnchor>
  <cdr:relSizeAnchor xmlns:cdr="http://schemas.openxmlformats.org/drawingml/2006/chartDrawing">
    <cdr:from>
      <cdr:x>0.82469</cdr:x>
      <cdr:y>0.1375</cdr:y>
    </cdr:from>
    <cdr:to>
      <cdr:x>0.9065</cdr:x>
      <cdr:y>0.19627</cdr:y>
    </cdr:to>
    <cdr:sp macro="" textlink="">
      <cdr:nvSpPr>
        <cdr:cNvPr id="4" name="テキスト ボックス 1"/>
        <cdr:cNvSpPr txBox="1"/>
      </cdr:nvSpPr>
      <cdr:spPr>
        <a:xfrm xmlns:a="http://schemas.openxmlformats.org/drawingml/2006/main">
          <a:off x="7452320" y="792088"/>
          <a:ext cx="739305" cy="338554"/>
        </a:xfrm>
        <a:prstGeom xmlns:a="http://schemas.openxmlformats.org/drawingml/2006/main" prst="rect">
          <a:avLst/>
        </a:prstGeom>
      </cdr:spPr>
      <cdr:txBody>
        <a:bodyPr xmlns:a="http://schemas.openxmlformats.org/drawingml/2006/main" wrap="none" rtlCol="0" anchor="ctr" anchorCtr="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1600" dirty="0" smtClean="0">
              <a:latin typeface="+mn-ea"/>
              <a:ea typeface="+mn-ea"/>
            </a:rPr>
            <a:t>27,473</a:t>
          </a:r>
          <a:endParaRPr lang="ja-JP" altLang="en-US" sz="1600" dirty="0">
            <a:latin typeface="+mn-ea"/>
            <a:ea typeface="+mn-ea"/>
          </a:endParaRPr>
        </a:p>
      </cdr:txBody>
    </cdr:sp>
  </cdr:relSizeAnchor>
  <cdr:relSizeAnchor xmlns:cdr="http://schemas.openxmlformats.org/drawingml/2006/chartDrawing">
    <cdr:from>
      <cdr:x>0.90438</cdr:x>
      <cdr:y>0.1875</cdr:y>
    </cdr:from>
    <cdr:to>
      <cdr:x>0.98619</cdr:x>
      <cdr:y>0.24627</cdr:y>
    </cdr:to>
    <cdr:sp macro="" textlink="">
      <cdr:nvSpPr>
        <cdr:cNvPr id="5" name="テキスト ボックス 1"/>
        <cdr:cNvSpPr txBox="1"/>
      </cdr:nvSpPr>
      <cdr:spPr>
        <a:xfrm xmlns:a="http://schemas.openxmlformats.org/drawingml/2006/main">
          <a:off x="8172400" y="1080120"/>
          <a:ext cx="739305" cy="338554"/>
        </a:xfrm>
        <a:prstGeom xmlns:a="http://schemas.openxmlformats.org/drawingml/2006/main" prst="rect">
          <a:avLst/>
        </a:prstGeom>
      </cdr:spPr>
      <cdr:txBody>
        <a:bodyPr xmlns:a="http://schemas.openxmlformats.org/drawingml/2006/main" wrap="none" rtlCol="0" anchor="ctr" anchorCtr="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1600" dirty="0" smtClean="0">
              <a:latin typeface="+mn-ea"/>
              <a:ea typeface="+mn-ea"/>
            </a:rPr>
            <a:t>25,259</a:t>
          </a:r>
          <a:endParaRPr lang="ja-JP" altLang="en-US" sz="1600" dirty="0">
            <a:latin typeface="+mn-ea"/>
            <a:ea typeface="+mn-ea"/>
          </a:endParaRPr>
        </a:p>
      </cdr:txBody>
    </cdr:sp>
  </cdr:relSizeAnchor>
  <cdr:relSizeAnchor xmlns:cdr="http://schemas.openxmlformats.org/drawingml/2006/chartDrawing">
    <cdr:from>
      <cdr:x>0.17127</cdr:x>
      <cdr:y>0.025</cdr:y>
    </cdr:from>
    <cdr:to>
      <cdr:x>0.25308</cdr:x>
      <cdr:y>0.08021</cdr:y>
    </cdr:to>
    <cdr:sp macro="" textlink="">
      <cdr:nvSpPr>
        <cdr:cNvPr id="2" name="テキスト ボックス 1"/>
        <cdr:cNvSpPr txBox="1"/>
      </cdr:nvSpPr>
      <cdr:spPr>
        <a:xfrm xmlns:a="http://schemas.openxmlformats.org/drawingml/2006/main">
          <a:off x="1547664" y="144016"/>
          <a:ext cx="739305" cy="318021"/>
        </a:xfrm>
        <a:prstGeom xmlns:a="http://schemas.openxmlformats.org/drawingml/2006/main" prst="rect">
          <a:avLst/>
        </a:prstGeom>
      </cdr:spPr>
      <cdr:txBody>
        <a:bodyPr xmlns:a="http://schemas.openxmlformats.org/drawingml/2006/main" vertOverflow="clip" wrap="none" rtlCol="0" anchor="ctr" anchorCtr="0">
          <a:spAutoFit/>
        </a:bodyPr>
        <a:lstStyle xmlns:a="http://schemas.openxmlformats.org/drawingml/2006/main"/>
        <a:p xmlns:a="http://schemas.openxmlformats.org/drawingml/2006/main">
          <a:r>
            <a:rPr lang="en-US" altLang="ja-JP" sz="1600" dirty="0" smtClean="0">
              <a:latin typeface="+mn-ea"/>
              <a:ea typeface="+mn-ea"/>
            </a:rPr>
            <a:t>32,764</a:t>
          </a:r>
          <a:endParaRPr lang="ja-JP" altLang="en-US" sz="1600" dirty="0">
            <a:latin typeface="+mn-ea"/>
            <a:ea typeface="+mn-ea"/>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9413" cy="493713"/>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fld id="{3F9D2720-C898-4192-B372-D988BCC45ADC}" type="datetimeFigureOut">
              <a:rPr kumimoji="1" lang="ja-JP" altLang="en-US" smtClean="0"/>
              <a:pPr/>
              <a:t>2016/1/13</a:t>
            </a:fld>
            <a:endParaRPr kumimoji="1" lang="ja-JP" altLang="en-US" dirty="0"/>
          </a:p>
        </p:txBody>
      </p:sp>
      <p:sp>
        <p:nvSpPr>
          <p:cNvPr id="4" name="フッター プレースホルダー 3"/>
          <p:cNvSpPr>
            <a:spLocks noGrp="1"/>
          </p:cNvSpPr>
          <p:nvPr>
            <p:ph type="ftr" sz="quarter" idx="2"/>
          </p:nvPr>
        </p:nvSpPr>
        <p:spPr>
          <a:xfrm>
            <a:off x="1" y="9371013"/>
            <a:ext cx="2919413" cy="493712"/>
          </a:xfrm>
          <a:prstGeom prst="rect">
            <a:avLst/>
          </a:prstGeom>
        </p:spPr>
        <p:txBody>
          <a:bodyPr vert="horz" lIns="91440" tIns="45720" rIns="91440" bIns="45720" rtlCol="0" anchor="b"/>
          <a:lstStyle>
            <a:lvl1pPr algn="l">
              <a:defRPr sz="1200"/>
            </a:lvl1pPr>
          </a:lstStyle>
          <a:p>
            <a:endParaRPr kumimoji="1" lang="ja-JP" altLang="en-US" dirty="0"/>
          </a:p>
        </p:txBody>
      </p:sp>
      <p:sp>
        <p:nvSpPr>
          <p:cNvPr id="5" name="スライド番号プレースホルダー 4"/>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a:defRPr sz="1200"/>
            </a:lvl1pPr>
          </a:lstStyle>
          <a:p>
            <a:fld id="{2A4E6F4E-54A7-464F-93F4-47754AFB8010}" type="slidenum">
              <a:rPr kumimoji="1" lang="ja-JP" altLang="en-US" smtClean="0"/>
              <a:pPr/>
              <a:t>‹#›</a:t>
            </a:fld>
            <a:endParaRPr kumimoji="1" lang="ja-JP" altLang="en-US" dirty="0"/>
          </a:p>
        </p:txBody>
      </p:sp>
    </p:spTree>
    <p:extLst>
      <p:ext uri="{BB962C8B-B14F-4D97-AF65-F5344CB8AC3E}">
        <p14:creationId xmlns:p14="http://schemas.microsoft.com/office/powerpoint/2010/main" val="186126928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9413" cy="493713"/>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14763" y="0"/>
            <a:ext cx="2919412" cy="493713"/>
          </a:xfrm>
          <a:prstGeom prst="rect">
            <a:avLst/>
          </a:prstGeom>
        </p:spPr>
        <p:txBody>
          <a:bodyPr vert="horz" lIns="91440" tIns="45720" rIns="91440" bIns="45720" rtlCol="0"/>
          <a:lstStyle>
            <a:lvl1pPr algn="r">
              <a:defRPr sz="1200"/>
            </a:lvl1pPr>
          </a:lstStyle>
          <a:p>
            <a:fld id="{CCF0DF99-D4CC-4611-AB3C-FD5AA7831AB6}" type="datetimeFigureOut">
              <a:rPr kumimoji="1" lang="ja-JP" altLang="en-US" smtClean="0"/>
              <a:pPr/>
              <a:t>2016/1/13</a:t>
            </a:fld>
            <a:endParaRPr kumimoji="1" lang="ja-JP" altLang="en-US" dirty="0"/>
          </a:p>
        </p:txBody>
      </p:sp>
      <p:sp>
        <p:nvSpPr>
          <p:cNvPr id="4" name="スライド イメージ プレースホルダー 3"/>
          <p:cNvSpPr>
            <a:spLocks noGrp="1" noRot="1" noChangeAspect="1"/>
          </p:cNvSpPr>
          <p:nvPr>
            <p:ph type="sldImg" idx="2"/>
          </p:nvPr>
        </p:nvSpPr>
        <p:spPr>
          <a:xfrm>
            <a:off x="695325" y="739775"/>
            <a:ext cx="5345113" cy="3700463"/>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73100" y="4686300"/>
            <a:ext cx="5389563" cy="4440238"/>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371013"/>
            <a:ext cx="2919413" cy="493712"/>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14763" y="9371013"/>
            <a:ext cx="2919412" cy="493712"/>
          </a:xfrm>
          <a:prstGeom prst="rect">
            <a:avLst/>
          </a:prstGeom>
        </p:spPr>
        <p:txBody>
          <a:bodyPr vert="horz" lIns="91440" tIns="45720" rIns="91440" bIns="45720" rtlCol="0" anchor="b"/>
          <a:lstStyle>
            <a:lvl1pPr algn="r">
              <a:defRPr sz="1200"/>
            </a:lvl1pPr>
          </a:lstStyle>
          <a:p>
            <a:fld id="{8069538C-34EE-4F79-9EF7-710C2E8D605D}" type="slidenum">
              <a:rPr kumimoji="1" lang="ja-JP" altLang="en-US" smtClean="0"/>
              <a:pPr/>
              <a:t>‹#›</a:t>
            </a:fld>
            <a:endParaRPr kumimoji="1" lang="ja-JP" altLang="en-US" dirty="0"/>
          </a:p>
        </p:txBody>
      </p:sp>
    </p:spTree>
    <p:extLst>
      <p:ext uri="{BB962C8B-B14F-4D97-AF65-F5344CB8AC3E}">
        <p14:creationId xmlns:p14="http://schemas.microsoft.com/office/powerpoint/2010/main" val="83732937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695325" y="739775"/>
            <a:ext cx="5345113" cy="3700463"/>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43394DA-4B5B-4ED9-8879-88418B5A23B1}" type="slidenum">
              <a:rPr kumimoji="1" lang="ja-JP" altLang="en-US" smtClean="0"/>
              <a:pPr/>
              <a:t>1</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695325" y="739775"/>
            <a:ext cx="5345113" cy="3700463"/>
          </a:xfrm>
        </p:spPr>
      </p:sp>
      <p:sp>
        <p:nvSpPr>
          <p:cNvPr id="3" name="ノート プレースホルダ 2"/>
          <p:cNvSpPr>
            <a:spLocks noGrp="1"/>
          </p:cNvSpPr>
          <p:nvPr>
            <p:ph type="body" idx="1"/>
          </p:nvPr>
        </p:nvSpPr>
        <p:spPr/>
        <p:txBody>
          <a:bodyPr>
            <a:normAutofit/>
          </a:bodyPr>
          <a:lstStyle/>
          <a:p>
            <a:pPr marL="144000" indent="-457200"/>
            <a:r>
              <a:rPr kumimoji="1" lang="ja-JP" altLang="en-US" dirty="0" smtClean="0"/>
              <a:t>○次に医療</a:t>
            </a:r>
            <a:r>
              <a:rPr lang="ja-JP" altLang="en-US" dirty="0"/>
              <a:t>側</a:t>
            </a:r>
            <a:r>
              <a:rPr lang="ja-JP" altLang="en-US" dirty="0" smtClean="0"/>
              <a:t>から</a:t>
            </a:r>
            <a:r>
              <a:rPr kumimoji="1" lang="ja-JP" altLang="en-US" dirty="0" smtClean="0"/>
              <a:t>見てみます。</a:t>
            </a:r>
            <a:endParaRPr kumimoji="1" lang="en-US" altLang="ja-JP" dirty="0" smtClean="0"/>
          </a:p>
          <a:p>
            <a:pPr marL="144000" indent="-457200"/>
            <a:endParaRPr kumimoji="1" lang="en-US" altLang="ja-JP" dirty="0" smtClean="0"/>
          </a:p>
          <a:p>
            <a:pPr marL="144000" indent="-457200"/>
            <a:r>
              <a:rPr kumimoji="1" lang="ja-JP" altLang="en-US" dirty="0" smtClean="0"/>
              <a:t>○これは、入院患者の年齢構成の統計で、</a:t>
            </a:r>
            <a:r>
              <a:rPr kumimoji="1" lang="ja-JP" altLang="en-US" dirty="0" smtClean="0">
                <a:solidFill>
                  <a:srgbClr val="FF0000"/>
                </a:solidFill>
              </a:rPr>
              <a:t>大分県全体</a:t>
            </a:r>
            <a:r>
              <a:rPr kumimoji="1" lang="ja-JP" altLang="en-US" dirty="0" smtClean="0"/>
              <a:t>のものです。</a:t>
            </a:r>
            <a:endParaRPr kumimoji="1" lang="en-US" altLang="ja-JP" dirty="0" smtClean="0"/>
          </a:p>
          <a:p>
            <a:pPr marL="144000" indent="-457200"/>
            <a:endParaRPr kumimoji="1" lang="en-US" altLang="ja-JP" dirty="0" smtClean="0"/>
          </a:p>
          <a:p>
            <a:pPr marL="144000" indent="-457200"/>
            <a:r>
              <a:rPr kumimoji="1" lang="ja-JP" altLang="en-US" dirty="0" smtClean="0"/>
              <a:t>○</a:t>
            </a:r>
            <a:r>
              <a:rPr kumimoji="1" lang="ja-JP" altLang="en-US" dirty="0" smtClean="0">
                <a:solidFill>
                  <a:srgbClr val="FF0000"/>
                </a:solidFill>
              </a:rPr>
              <a:t>ある一日だけ</a:t>
            </a:r>
            <a:r>
              <a:rPr kumimoji="1" lang="ja-JP" altLang="en-US" dirty="0" smtClean="0"/>
              <a:t>みたときに、病院に入院している方の年齢構成はどうなっているかを調査した結果です。</a:t>
            </a:r>
            <a:endParaRPr kumimoji="1" lang="en-US" altLang="ja-JP" dirty="0" smtClean="0"/>
          </a:p>
          <a:p>
            <a:pPr marL="144000" indent="-457200"/>
            <a:endParaRPr kumimoji="1" lang="en-US" altLang="ja-JP" dirty="0" smtClean="0"/>
          </a:p>
          <a:p>
            <a:pPr marL="144000" indent="-457200"/>
            <a:r>
              <a:rPr kumimoji="1" lang="ja-JP" altLang="en-US" dirty="0" smtClean="0"/>
              <a:t>○結果は、入院患者全体のうち、８５歳以上の方が占める割合が２３．４％、７５歳以上の方も含めると５３．１％と、入院患者の２人に</a:t>
            </a:r>
            <a:r>
              <a:rPr kumimoji="1" lang="en-US" altLang="ja-JP" dirty="0" smtClean="0"/>
              <a:t>1</a:t>
            </a:r>
            <a:r>
              <a:rPr kumimoji="1" lang="ja-JP" altLang="en-US" dirty="0" smtClean="0"/>
              <a:t>人が７５歳以上という調査結果となっています。</a:t>
            </a:r>
            <a:endParaRPr kumimoji="1" lang="en-US" altLang="ja-JP" dirty="0" smtClean="0"/>
          </a:p>
          <a:p>
            <a:pPr marL="144000" indent="-457200"/>
            <a:endParaRPr kumimoji="1" lang="en-US" altLang="ja-JP" dirty="0" smtClean="0"/>
          </a:p>
          <a:p>
            <a:pPr marL="144000" indent="-457200"/>
            <a:r>
              <a:rPr kumimoji="1" lang="ja-JP" altLang="en-US" dirty="0" smtClean="0"/>
              <a:t>○下のグラフは、世帯構造の変化を、国東市内についてみたものです。人口の減少ほど、極端ではありませんが、全体の世帯数は緩やかに減少していきます。</a:t>
            </a:r>
            <a:endParaRPr kumimoji="1" lang="en-US" altLang="ja-JP" dirty="0" smtClean="0"/>
          </a:p>
          <a:p>
            <a:pPr marL="144000" indent="-457200"/>
            <a:r>
              <a:rPr lang="ja-JP" altLang="en-US" dirty="0" smtClean="0"/>
              <a:t>○　</a:t>
            </a:r>
            <a:r>
              <a:rPr kumimoji="1" lang="ja-JP" altLang="en-US" dirty="0" smtClean="0"/>
              <a:t>一方で、一人暮らし高齢者世帯は横ばいで推移していくことから、一人暮らし高齢者世帯の占める割合が上昇していきます。</a:t>
            </a:r>
            <a:endParaRPr kumimoji="1" lang="en-US" altLang="ja-JP" dirty="0" smtClean="0"/>
          </a:p>
          <a:p>
            <a:pPr marL="144000" indent="-457200"/>
            <a:r>
              <a:rPr lang="ja-JP" altLang="en-US" dirty="0" smtClean="0"/>
              <a:t>○　これが、何を物語っているかというと、</a:t>
            </a:r>
            <a:endParaRPr lang="en-US" altLang="ja-JP" dirty="0" smtClean="0"/>
          </a:p>
          <a:p>
            <a:pPr marL="144000" indent="-457200"/>
            <a:r>
              <a:rPr kumimoji="1" lang="ja-JP" altLang="en-US" dirty="0"/>
              <a:t>　</a:t>
            </a:r>
            <a:r>
              <a:rPr kumimoji="1" lang="ja-JP" altLang="en-US" dirty="0" smtClean="0"/>
              <a:t>　　世帯を作る単位（世帯規模）が、縮小傾向になっていく、家族の支援が、得られない世帯の占める割合が、</a:t>
            </a:r>
            <a:r>
              <a:rPr kumimoji="1" lang="ja-JP" altLang="en-US" dirty="0" err="1" smtClean="0"/>
              <a:t>増えいて</a:t>
            </a:r>
            <a:r>
              <a:rPr kumimoji="1" lang="ja-JP" altLang="en-US" dirty="0" smtClean="0"/>
              <a:t>いくと　いうことになります。</a:t>
            </a:r>
            <a:endParaRPr kumimoji="1" lang="en-US" altLang="ja-JP" dirty="0" smtClean="0"/>
          </a:p>
        </p:txBody>
      </p:sp>
      <p:sp>
        <p:nvSpPr>
          <p:cNvPr id="4" name="スライド番号プレースホルダ 3"/>
          <p:cNvSpPr>
            <a:spLocks noGrp="1"/>
          </p:cNvSpPr>
          <p:nvPr>
            <p:ph type="sldNum" sz="quarter" idx="10"/>
          </p:nvPr>
        </p:nvSpPr>
        <p:spPr/>
        <p:txBody>
          <a:bodyPr/>
          <a:lstStyle/>
          <a:p>
            <a:fld id="{1D5F4A77-429C-4377-8FE4-D79A7D76E1B7}" type="slidenum">
              <a:rPr kumimoji="1" lang="ja-JP" altLang="en-US" smtClean="0"/>
              <a:pPr/>
              <a:t>10</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5325" y="739775"/>
            <a:ext cx="5345113" cy="3700463"/>
          </a:xfrm>
        </p:spPr>
      </p:sp>
      <p:sp>
        <p:nvSpPr>
          <p:cNvPr id="3" name="ノート プレースホルダー 2"/>
          <p:cNvSpPr>
            <a:spLocks noGrp="1"/>
          </p:cNvSpPr>
          <p:nvPr>
            <p:ph type="body" idx="1"/>
          </p:nvPr>
        </p:nvSpPr>
        <p:spPr/>
        <p:txBody>
          <a:bodyPr/>
          <a:lstStyle/>
          <a:p>
            <a:pPr marL="144000" indent="-457200"/>
            <a:r>
              <a:rPr kumimoji="1" lang="ja-JP" altLang="en-US" dirty="0" smtClean="0"/>
              <a:t>○このグラフは、年齢階級別に、病院の外来や入院にかかっている方の割合</a:t>
            </a:r>
            <a:endParaRPr kumimoji="1" lang="en-US" altLang="ja-JP" dirty="0" smtClean="0"/>
          </a:p>
          <a:p>
            <a:pPr marL="144000" indent="-457200"/>
            <a:r>
              <a:rPr lang="ja-JP" altLang="en-US" dirty="0"/>
              <a:t>　</a:t>
            </a:r>
            <a:r>
              <a:rPr lang="ja-JP" altLang="en-US" dirty="0" smtClean="0"/>
              <a:t>（率）</a:t>
            </a:r>
            <a:r>
              <a:rPr kumimoji="1" lang="ja-JP" altLang="en-US" dirty="0" smtClean="0"/>
              <a:t>をみたものです。</a:t>
            </a:r>
            <a:r>
              <a:rPr kumimoji="1" lang="ja-JP" altLang="en-US" dirty="0" smtClean="0">
                <a:solidFill>
                  <a:srgbClr val="FF0000"/>
                </a:solidFill>
              </a:rPr>
              <a:t>大分県全体のデータ</a:t>
            </a:r>
            <a:r>
              <a:rPr kumimoji="1" lang="ja-JP" altLang="en-US" dirty="0" smtClean="0"/>
              <a:t>です。</a:t>
            </a:r>
            <a:endParaRPr kumimoji="1" lang="en-US" altLang="ja-JP" dirty="0" smtClean="0"/>
          </a:p>
          <a:p>
            <a:pPr marL="144000" indent="-457200"/>
            <a:endParaRPr kumimoji="1" lang="en-US" altLang="ja-JP" dirty="0" smtClean="0"/>
          </a:p>
          <a:p>
            <a:pPr marL="144000" indent="-457200"/>
            <a:r>
              <a:rPr kumimoji="1" lang="ja-JP" altLang="en-US" dirty="0" smtClean="0"/>
              <a:t>○赤色の入院を見てみましょう。年齢階級が上がっていくほど、入院の割合が高くなっています。</a:t>
            </a:r>
            <a:r>
              <a:rPr kumimoji="1" lang="ja-JP" altLang="en-US" dirty="0" smtClean="0">
                <a:solidFill>
                  <a:srgbClr val="FF0000"/>
                </a:solidFill>
              </a:rPr>
              <a:t>８５歳以上人口の８．８％</a:t>
            </a:r>
            <a:r>
              <a:rPr kumimoji="1" lang="ja-JP" altLang="en-US" dirty="0" smtClean="0"/>
              <a:t>の方が入院しています。</a:t>
            </a:r>
            <a:endParaRPr kumimoji="1" lang="en-US" altLang="ja-JP" dirty="0" smtClean="0"/>
          </a:p>
          <a:p>
            <a:pPr marL="144000" indent="-457200"/>
            <a:endParaRPr kumimoji="1" lang="en-US" altLang="ja-JP" dirty="0" smtClean="0"/>
          </a:p>
          <a:p>
            <a:pPr marL="144000" indent="-457200"/>
            <a:r>
              <a:rPr kumimoji="1" lang="ja-JP" altLang="en-US" dirty="0" smtClean="0"/>
              <a:t>○青色は外来です。１５歳から６４歳の現役世代が外来にかかる割合が一番低くなっています。そして、６５歳以上になるとその割合が大きくなり、６５歳～７４歳と、７５歳～８４歳の年齢層は、だいたい１０人に１人は通院している、というデータです。</a:t>
            </a:r>
            <a:r>
              <a:rPr kumimoji="1" lang="ja-JP" altLang="en-US" dirty="0" smtClean="0">
                <a:solidFill>
                  <a:srgbClr val="FF0000"/>
                </a:solidFill>
              </a:rPr>
              <a:t>ところが、８５歳以上になると、外来にかかっている割合が減少します。</a:t>
            </a:r>
            <a:endParaRPr kumimoji="1" lang="en-US" altLang="ja-JP" dirty="0" smtClean="0">
              <a:solidFill>
                <a:srgbClr val="FF0000"/>
              </a:solidFill>
            </a:endParaRPr>
          </a:p>
          <a:p>
            <a:pPr marL="144000" indent="-457200"/>
            <a:endParaRPr kumimoji="1" lang="en-US" altLang="ja-JP" dirty="0" smtClean="0"/>
          </a:p>
          <a:p>
            <a:pPr marL="144000" indent="-457200"/>
            <a:r>
              <a:rPr kumimoji="1" lang="ja-JP" altLang="en-US" dirty="0" smtClean="0"/>
              <a:t>○これから、言えることは、この四角で囲んである部分ですが、７５歳以上人口の増加は入院患者数の増加につながるが、病院のベッド数は今後増えることはありません。</a:t>
            </a:r>
            <a:endParaRPr kumimoji="1" lang="en-US" altLang="ja-JP" dirty="0" smtClean="0"/>
          </a:p>
          <a:p>
            <a:pPr marL="144000" indent="-457200"/>
            <a:r>
              <a:rPr lang="ja-JP" altLang="en-US" dirty="0" smtClean="0"/>
              <a:t>　病院</a:t>
            </a:r>
            <a:r>
              <a:rPr lang="ja-JP" altLang="en-US" dirty="0"/>
              <a:t>は</a:t>
            </a:r>
            <a:r>
              <a:rPr kumimoji="1" lang="ja-JP" altLang="en-US" dirty="0" smtClean="0"/>
              <a:t>、より多くの入院患者に対応するため、入院日数</a:t>
            </a:r>
            <a:r>
              <a:rPr lang="ja-JP" altLang="en-US" dirty="0" smtClean="0"/>
              <a:t>を短くしていくしか対応方法がないということです。</a:t>
            </a:r>
            <a:endParaRPr lang="en-US" altLang="ja-JP" dirty="0" smtClean="0"/>
          </a:p>
          <a:p>
            <a:pPr marL="144000" indent="-457200"/>
            <a:endParaRPr lang="en-US" altLang="ja-JP" dirty="0" smtClean="0"/>
          </a:p>
          <a:p>
            <a:pPr marL="144000" indent="-457200"/>
            <a:r>
              <a:rPr lang="ja-JP" altLang="en-US" dirty="0" smtClean="0"/>
              <a:t>○　</a:t>
            </a:r>
            <a:r>
              <a:rPr kumimoji="1" lang="ja-JP" altLang="en-US" dirty="0" smtClean="0"/>
              <a:t>すなわち、これまでよりも医療ニーズの高い高齢者が在宅へと　移行していくということ　になります。</a:t>
            </a:r>
          </a:p>
          <a:p>
            <a:pPr marL="144000" indent="-457200"/>
            <a:endParaRPr kumimoji="1" lang="en-US" altLang="ja-JP" dirty="0" smtClean="0"/>
          </a:p>
          <a:p>
            <a:pPr marL="144000" indent="-457200"/>
            <a:r>
              <a:rPr kumimoji="1" lang="ja-JP" altLang="en-US" dirty="0" smtClean="0"/>
              <a:t>○　また、８５歳以上高齢者の増加は、</a:t>
            </a:r>
            <a:r>
              <a:rPr kumimoji="1" lang="ja-JP" altLang="en-US" dirty="0" smtClean="0">
                <a:solidFill>
                  <a:srgbClr val="FF0000"/>
                </a:solidFill>
              </a:rPr>
              <a:t>通院困難な高齢者が増加する</a:t>
            </a:r>
            <a:r>
              <a:rPr kumimoji="1" lang="ja-JP" altLang="en-US" dirty="0" smtClean="0"/>
              <a:t>ということになり、外来の面からも在宅医療のニーズは増大するということです。</a:t>
            </a:r>
            <a:endParaRPr kumimoji="1" lang="ja-JP" altLang="en-US" dirty="0"/>
          </a:p>
        </p:txBody>
      </p:sp>
      <p:sp>
        <p:nvSpPr>
          <p:cNvPr id="4" name="スライド番号プレースホルダー 3"/>
          <p:cNvSpPr>
            <a:spLocks noGrp="1"/>
          </p:cNvSpPr>
          <p:nvPr>
            <p:ph type="sldNum" sz="quarter" idx="10"/>
          </p:nvPr>
        </p:nvSpPr>
        <p:spPr/>
        <p:txBody>
          <a:bodyPr/>
          <a:lstStyle/>
          <a:p>
            <a:fld id="{1D5F4A77-429C-4377-8FE4-D79A7D76E1B7}" type="slidenum">
              <a:rPr kumimoji="1" lang="ja-JP" altLang="en-US" smtClean="0"/>
              <a:pPr/>
              <a:t>11</a:t>
            </a:fld>
            <a:endParaRPr kumimoji="1" lang="ja-JP" altLang="en-US"/>
          </a:p>
        </p:txBody>
      </p:sp>
    </p:spTree>
    <p:extLst>
      <p:ext uri="{BB962C8B-B14F-4D97-AF65-F5344CB8AC3E}">
        <p14:creationId xmlns:p14="http://schemas.microsoft.com/office/powerpoint/2010/main" val="7871437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5325" y="739775"/>
            <a:ext cx="5345113" cy="3700463"/>
          </a:xfrm>
        </p:spPr>
      </p:sp>
      <p:sp>
        <p:nvSpPr>
          <p:cNvPr id="3" name="ノート プレースホルダー 2"/>
          <p:cNvSpPr>
            <a:spLocks noGrp="1"/>
          </p:cNvSpPr>
          <p:nvPr>
            <p:ph type="body" idx="1"/>
          </p:nvPr>
        </p:nvSpPr>
        <p:spPr/>
        <p:txBody>
          <a:bodyPr/>
          <a:lstStyle/>
          <a:p>
            <a:r>
              <a:rPr kumimoji="1" lang="ja-JP" altLang="en-US" dirty="0" smtClean="0">
                <a:latin typeface="ＭＳ 明朝"/>
                <a:ea typeface="ＭＳ 明朝"/>
              </a:rPr>
              <a:t>☞　</a:t>
            </a:r>
            <a:r>
              <a:rPr kumimoji="1" lang="en-US" altLang="ja-JP" dirty="0" smtClean="0">
                <a:latin typeface="ＭＳ 明朝"/>
                <a:ea typeface="ＭＳ 明朝"/>
              </a:rPr>
              <a:t>85</a:t>
            </a:r>
            <a:r>
              <a:rPr kumimoji="1" lang="ja-JP" altLang="en-US" dirty="0" smtClean="0">
                <a:latin typeface="ＭＳ 明朝"/>
                <a:ea typeface="ＭＳ 明朝"/>
              </a:rPr>
              <a:t>歳以上の方が、増加するということは、</a:t>
            </a:r>
            <a:endParaRPr kumimoji="1" lang="en-US" altLang="ja-JP" dirty="0" smtClean="0">
              <a:latin typeface="ＭＳ 明朝"/>
              <a:ea typeface="ＭＳ 明朝"/>
            </a:endParaRPr>
          </a:p>
          <a:p>
            <a:endParaRPr lang="en-US" altLang="ja-JP" dirty="0">
              <a:latin typeface="ＭＳ 明朝"/>
              <a:ea typeface="ＭＳ 明朝"/>
            </a:endParaRPr>
          </a:p>
          <a:p>
            <a:r>
              <a:rPr kumimoji="1" lang="ja-JP" altLang="en-US" dirty="0" smtClean="0">
                <a:latin typeface="ＭＳ 明朝"/>
                <a:ea typeface="ＭＳ 明朝"/>
              </a:rPr>
              <a:t>　　</a:t>
            </a:r>
            <a:r>
              <a:rPr kumimoji="1" lang="en-US" altLang="ja-JP" dirty="0" smtClean="0">
                <a:latin typeface="ＭＳ 明朝"/>
                <a:ea typeface="ＭＳ 明朝"/>
              </a:rPr>
              <a:t>85</a:t>
            </a:r>
            <a:r>
              <a:rPr kumimoji="1" lang="ja-JP" altLang="en-US" dirty="0" smtClean="0">
                <a:latin typeface="ＭＳ 明朝"/>
                <a:ea typeface="ＭＳ 明朝"/>
              </a:rPr>
              <a:t>歳以上の高齢者の方々は、半数の方が、介護サービスを利用している</a:t>
            </a:r>
            <a:endParaRPr kumimoji="1" lang="en-US" altLang="ja-JP" dirty="0" smtClean="0">
              <a:latin typeface="ＭＳ 明朝"/>
              <a:ea typeface="ＭＳ 明朝"/>
            </a:endParaRPr>
          </a:p>
          <a:p>
            <a:r>
              <a:rPr lang="ja-JP" altLang="en-US" dirty="0">
                <a:latin typeface="ＭＳ 明朝"/>
                <a:ea typeface="ＭＳ 明朝"/>
              </a:rPr>
              <a:t>　</a:t>
            </a:r>
            <a:r>
              <a:rPr lang="ja-JP" altLang="en-US" dirty="0" smtClean="0">
                <a:latin typeface="ＭＳ 明朝"/>
                <a:ea typeface="ＭＳ 明朝"/>
              </a:rPr>
              <a:t>　という現実と、加えて、医療や生活支援に対するニーズも高く、</a:t>
            </a:r>
            <a:endParaRPr lang="en-US" altLang="ja-JP" dirty="0" smtClean="0">
              <a:latin typeface="ＭＳ 明朝"/>
              <a:ea typeface="ＭＳ 明朝"/>
            </a:endParaRPr>
          </a:p>
          <a:p>
            <a:r>
              <a:rPr kumimoji="1" lang="ja-JP" altLang="en-US" dirty="0">
                <a:latin typeface="ＭＳ 明朝"/>
                <a:ea typeface="ＭＳ 明朝"/>
              </a:rPr>
              <a:t>　</a:t>
            </a:r>
            <a:r>
              <a:rPr kumimoji="1" lang="ja-JP" altLang="en-US" dirty="0" smtClean="0">
                <a:latin typeface="ＭＳ 明朝"/>
                <a:ea typeface="ＭＳ 明朝"/>
              </a:rPr>
              <a:t>　医療リスクも高い。</a:t>
            </a:r>
            <a:endParaRPr kumimoji="1" lang="en-US" altLang="ja-JP" dirty="0" smtClean="0">
              <a:latin typeface="ＭＳ 明朝"/>
              <a:ea typeface="ＭＳ 明朝"/>
            </a:endParaRPr>
          </a:p>
          <a:p>
            <a:endParaRPr lang="en-US" altLang="ja-JP" dirty="0">
              <a:latin typeface="ＭＳ 明朝"/>
              <a:ea typeface="ＭＳ 明朝"/>
            </a:endParaRPr>
          </a:p>
          <a:p>
            <a:r>
              <a:rPr kumimoji="1" lang="ja-JP" altLang="ja-JP" dirty="0" smtClean="0">
                <a:latin typeface="ＭＳ 明朝"/>
                <a:ea typeface="ＭＳ 明朝"/>
              </a:rPr>
              <a:t>☞</a:t>
            </a:r>
            <a:r>
              <a:rPr kumimoji="1" lang="ja-JP" altLang="en-US" dirty="0" smtClean="0">
                <a:latin typeface="ＭＳ 明朝"/>
                <a:ea typeface="ＭＳ 明朝"/>
              </a:rPr>
              <a:t>　それに比例して、医療費も介護給付費も上昇していくことになる。</a:t>
            </a:r>
            <a:endParaRPr kumimoji="1" lang="en-US" altLang="ja-JP" dirty="0" smtClean="0">
              <a:latin typeface="ＭＳ 明朝"/>
              <a:ea typeface="ＭＳ 明朝"/>
            </a:endParaRPr>
          </a:p>
          <a:p>
            <a:endParaRPr lang="en-US" altLang="ja-JP" dirty="0">
              <a:latin typeface="ＭＳ 明朝"/>
              <a:ea typeface="ＭＳ 明朝"/>
            </a:endParaRPr>
          </a:p>
          <a:p>
            <a:r>
              <a:rPr kumimoji="1" lang="ja-JP" altLang="ja-JP" dirty="0" smtClean="0">
                <a:latin typeface="ＭＳ 明朝"/>
                <a:ea typeface="ＭＳ 明朝"/>
              </a:rPr>
              <a:t>☞</a:t>
            </a:r>
            <a:r>
              <a:rPr kumimoji="1" lang="ja-JP" altLang="en-US" dirty="0" smtClean="0">
                <a:latin typeface="ＭＳ 明朝"/>
                <a:ea typeface="ＭＳ 明朝"/>
              </a:rPr>
              <a:t>　となれば、今の介護保険制度では、賄いきれない、制度で支えていく</a:t>
            </a:r>
            <a:endParaRPr kumimoji="1" lang="en-US" altLang="ja-JP" dirty="0" smtClean="0">
              <a:latin typeface="ＭＳ 明朝"/>
              <a:ea typeface="ＭＳ 明朝"/>
            </a:endParaRPr>
          </a:p>
          <a:p>
            <a:r>
              <a:rPr lang="ja-JP" altLang="en-US" dirty="0">
                <a:latin typeface="ＭＳ 明朝"/>
                <a:ea typeface="ＭＳ 明朝"/>
              </a:rPr>
              <a:t>　</a:t>
            </a:r>
            <a:r>
              <a:rPr lang="ja-JP" altLang="en-US" dirty="0" smtClean="0">
                <a:latin typeface="ＭＳ 明朝"/>
                <a:ea typeface="ＭＳ 明朝"/>
              </a:rPr>
              <a:t>　ことは、困難になるということが、言えます。</a:t>
            </a:r>
            <a:endParaRPr lang="en-US" altLang="ja-JP" dirty="0" smtClean="0">
              <a:latin typeface="ＭＳ 明朝"/>
              <a:ea typeface="ＭＳ 明朝"/>
            </a:endParaRPr>
          </a:p>
          <a:p>
            <a:endParaRPr kumimoji="1" lang="en-US" altLang="ja-JP" dirty="0">
              <a:latin typeface="ＭＳ 明朝"/>
              <a:ea typeface="ＭＳ 明朝"/>
            </a:endParaRPr>
          </a:p>
          <a:p>
            <a:r>
              <a:rPr lang="ja-JP" altLang="ja-JP" dirty="0" smtClean="0">
                <a:latin typeface="ＭＳ 明朝"/>
                <a:ea typeface="ＭＳ 明朝"/>
              </a:rPr>
              <a:t>☞</a:t>
            </a:r>
            <a:r>
              <a:rPr lang="ja-JP" altLang="en-US" dirty="0" smtClean="0">
                <a:latin typeface="ＭＳ 明朝"/>
                <a:ea typeface="ＭＳ 明朝"/>
              </a:rPr>
              <a:t>　となれば、医療や介護の共助の「しくみ」と近隣の支え合い、地域の支　　</a:t>
            </a:r>
            <a:endParaRPr lang="en-US" altLang="ja-JP" dirty="0" smtClean="0">
              <a:latin typeface="ＭＳ 明朝"/>
              <a:ea typeface="ＭＳ 明朝"/>
            </a:endParaRPr>
          </a:p>
          <a:p>
            <a:r>
              <a:rPr lang="ja-JP" altLang="en-US" dirty="0">
                <a:latin typeface="ＭＳ 明朝"/>
                <a:ea typeface="ＭＳ 明朝"/>
              </a:rPr>
              <a:t>　</a:t>
            </a:r>
            <a:r>
              <a:rPr lang="ja-JP" altLang="en-US" dirty="0" smtClean="0">
                <a:latin typeface="ＭＳ 明朝"/>
                <a:ea typeface="ＭＳ 明朝"/>
              </a:rPr>
              <a:t>　</a:t>
            </a:r>
            <a:r>
              <a:rPr lang="ja-JP" altLang="en-US" dirty="0" err="1" smtClean="0">
                <a:latin typeface="ＭＳ 明朝"/>
                <a:ea typeface="ＭＳ 明朝"/>
              </a:rPr>
              <a:t>え合いを</a:t>
            </a:r>
            <a:r>
              <a:rPr kumimoji="1" lang="ja-JP" altLang="en-US" dirty="0" smtClean="0">
                <a:latin typeface="ＭＳ 明朝"/>
                <a:ea typeface="ＭＳ 明朝"/>
              </a:rPr>
              <a:t>より充実し、そのような地域づくりが、できる「しくみ」を早</a:t>
            </a:r>
            <a:endParaRPr kumimoji="1" lang="en-US" altLang="ja-JP" dirty="0" smtClean="0">
              <a:latin typeface="ＭＳ 明朝"/>
              <a:ea typeface="ＭＳ 明朝"/>
            </a:endParaRPr>
          </a:p>
          <a:p>
            <a:r>
              <a:rPr lang="ja-JP" altLang="en-US" dirty="0">
                <a:latin typeface="ＭＳ 明朝"/>
                <a:ea typeface="ＭＳ 明朝"/>
              </a:rPr>
              <a:t>　</a:t>
            </a:r>
            <a:r>
              <a:rPr lang="ja-JP" altLang="en-US" dirty="0" smtClean="0">
                <a:latin typeface="ＭＳ 明朝"/>
                <a:ea typeface="ＭＳ 明朝"/>
              </a:rPr>
              <a:t>　</a:t>
            </a:r>
            <a:r>
              <a:rPr kumimoji="1" lang="ja-JP" altLang="en-US" dirty="0" smtClean="0">
                <a:latin typeface="ＭＳ 明朝"/>
                <a:ea typeface="ＭＳ 明朝"/>
              </a:rPr>
              <a:t>急に</a:t>
            </a:r>
            <a:r>
              <a:rPr lang="ja-JP" altLang="en-US" dirty="0" smtClean="0">
                <a:latin typeface="ＭＳ 明朝"/>
                <a:ea typeface="ＭＳ 明朝"/>
              </a:rPr>
              <a:t>構築していく必要が　急がれる。ということになります。</a:t>
            </a:r>
            <a:endParaRPr lang="en-US" altLang="ja-JP" dirty="0" smtClean="0">
              <a:latin typeface="ＭＳ 明朝"/>
              <a:ea typeface="ＭＳ 明朝"/>
            </a:endParaRPr>
          </a:p>
          <a:p>
            <a:endParaRPr lang="en-US" altLang="ja-JP" dirty="0" smtClean="0">
              <a:latin typeface="ＭＳ 明朝"/>
              <a:ea typeface="ＭＳ 明朝"/>
            </a:endParaRPr>
          </a:p>
          <a:p>
            <a:r>
              <a:rPr lang="ja-JP" altLang="ja-JP" dirty="0" smtClean="0">
                <a:latin typeface="ＭＳ 明朝"/>
                <a:ea typeface="ＭＳ 明朝"/>
              </a:rPr>
              <a:t>☞</a:t>
            </a:r>
            <a:r>
              <a:rPr lang="ja-JP" altLang="en-US" dirty="0" smtClean="0">
                <a:latin typeface="ＭＳ 明朝"/>
                <a:ea typeface="ＭＳ 明朝"/>
              </a:rPr>
              <a:t>　医療や介護が、必要な方や　生活上の困難さを抱えている人でも、</a:t>
            </a:r>
            <a:endParaRPr lang="en-US" altLang="ja-JP" dirty="0" smtClean="0">
              <a:latin typeface="ＭＳ 明朝"/>
              <a:ea typeface="ＭＳ 明朝"/>
            </a:endParaRPr>
          </a:p>
          <a:p>
            <a:r>
              <a:rPr kumimoji="1" lang="ja-JP" altLang="en-US" dirty="0">
                <a:latin typeface="ＭＳ 明朝"/>
                <a:ea typeface="ＭＳ 明朝"/>
              </a:rPr>
              <a:t>　</a:t>
            </a:r>
            <a:r>
              <a:rPr kumimoji="1" lang="ja-JP" altLang="en-US" dirty="0" smtClean="0">
                <a:latin typeface="ＭＳ 明朝"/>
                <a:ea typeface="ＭＳ 明朝"/>
              </a:rPr>
              <a:t>　地域の中でその人らしい生活が送れるよう、支えられる仕組みが</a:t>
            </a:r>
            <a:endParaRPr kumimoji="1" lang="en-US" altLang="ja-JP" dirty="0" smtClean="0">
              <a:latin typeface="ＭＳ 明朝"/>
              <a:ea typeface="ＭＳ 明朝"/>
            </a:endParaRPr>
          </a:p>
          <a:p>
            <a:r>
              <a:rPr lang="ja-JP" altLang="en-US" dirty="0">
                <a:latin typeface="ＭＳ 明朝"/>
                <a:ea typeface="ＭＳ 明朝"/>
              </a:rPr>
              <a:t>　</a:t>
            </a:r>
            <a:r>
              <a:rPr lang="ja-JP" altLang="en-US" dirty="0" smtClean="0">
                <a:latin typeface="ＭＳ 明朝"/>
                <a:ea typeface="ＭＳ 明朝"/>
              </a:rPr>
              <a:t>　必要である。</a:t>
            </a:r>
            <a:endParaRPr kumimoji="1" lang="en-US" altLang="ja-JP" dirty="0">
              <a:latin typeface="ＭＳ 明朝"/>
              <a:ea typeface="ＭＳ 明朝"/>
            </a:endParaRPr>
          </a:p>
          <a:p>
            <a:r>
              <a:rPr lang="ja-JP" altLang="ja-JP" dirty="0" smtClean="0">
                <a:latin typeface="ＭＳ 明朝"/>
                <a:ea typeface="ＭＳ 明朝"/>
              </a:rPr>
              <a:t>☞</a:t>
            </a:r>
            <a:r>
              <a:rPr lang="ja-JP" altLang="en-US" dirty="0" smtClean="0">
                <a:latin typeface="ＭＳ 明朝"/>
                <a:ea typeface="ＭＳ 明朝"/>
              </a:rPr>
              <a:t>　この具体的な、表現（言い方）が地域包括ケアシステムのことである。</a:t>
            </a:r>
            <a:endParaRPr lang="en-US" altLang="ja-JP" dirty="0" smtClean="0">
              <a:latin typeface="ＭＳ 明朝"/>
              <a:ea typeface="ＭＳ 明朝"/>
            </a:endParaRPr>
          </a:p>
          <a:p>
            <a:r>
              <a:rPr kumimoji="1" lang="ja-JP" altLang="en-US" dirty="0">
                <a:latin typeface="ＭＳ 明朝"/>
                <a:ea typeface="ＭＳ 明朝"/>
              </a:rPr>
              <a:t>　</a:t>
            </a:r>
            <a:r>
              <a:rPr kumimoji="1" lang="ja-JP" altLang="en-US" dirty="0" smtClean="0">
                <a:latin typeface="ＭＳ 明朝"/>
                <a:ea typeface="ＭＳ 明朝"/>
              </a:rPr>
              <a:t>　と考えています。</a:t>
            </a:r>
            <a:endParaRPr kumimoji="1" lang="en-US" altLang="ja-JP" dirty="0" smtClean="0">
              <a:latin typeface="ＭＳ 明朝"/>
              <a:ea typeface="ＭＳ 明朝"/>
            </a:endParaRPr>
          </a:p>
          <a:p>
            <a:endParaRPr lang="en-US" altLang="ja-JP" dirty="0">
              <a:latin typeface="ＭＳ 明朝"/>
              <a:ea typeface="ＭＳ 明朝"/>
            </a:endParaRPr>
          </a:p>
          <a:p>
            <a:r>
              <a:rPr lang="ja-JP" altLang="ja-JP" dirty="0" smtClean="0">
                <a:latin typeface="ＭＳ 明朝"/>
                <a:ea typeface="ＭＳ 明朝"/>
              </a:rPr>
              <a:t>☞</a:t>
            </a:r>
            <a:r>
              <a:rPr lang="ja-JP" altLang="en-US" dirty="0" smtClean="0">
                <a:latin typeface="ＭＳ 明朝"/>
                <a:ea typeface="ＭＳ 明朝"/>
              </a:rPr>
              <a:t>　総合事業は、この仕組みづくりを作っていうためのツールとして、</a:t>
            </a:r>
            <a:endParaRPr lang="en-US" altLang="ja-JP" dirty="0" smtClean="0">
              <a:latin typeface="ＭＳ 明朝"/>
              <a:ea typeface="ＭＳ 明朝"/>
            </a:endParaRPr>
          </a:p>
          <a:p>
            <a:r>
              <a:rPr kumimoji="1" lang="ja-JP" altLang="en-US" dirty="0">
                <a:latin typeface="ＭＳ 明朝"/>
                <a:ea typeface="ＭＳ 明朝"/>
              </a:rPr>
              <a:t>　</a:t>
            </a:r>
            <a:r>
              <a:rPr kumimoji="1" lang="ja-JP" altLang="en-US" dirty="0" smtClean="0">
                <a:latin typeface="ＭＳ 明朝"/>
                <a:ea typeface="ＭＳ 明朝"/>
              </a:rPr>
              <a:t>　国が、先進地を参考にしながら、考え出した、事業といえます。</a:t>
            </a:r>
            <a:endParaRPr kumimoji="1" lang="en-US" altLang="ja-JP" dirty="0" smtClean="0">
              <a:latin typeface="ＭＳ 明朝"/>
              <a:ea typeface="ＭＳ 明朝"/>
            </a:endParaRPr>
          </a:p>
          <a:p>
            <a:r>
              <a:rPr lang="ja-JP" altLang="en-US" dirty="0">
                <a:latin typeface="ＭＳ 明朝"/>
                <a:ea typeface="ＭＳ 明朝"/>
              </a:rPr>
              <a:t>　</a:t>
            </a:r>
            <a:r>
              <a:rPr lang="ja-JP" altLang="en-US" dirty="0" smtClean="0">
                <a:latin typeface="ＭＳ 明朝"/>
                <a:ea typeface="ＭＳ 明朝"/>
              </a:rPr>
              <a:t>　</a:t>
            </a:r>
            <a:endParaRPr kumimoji="1" lang="ja-JP" altLang="en-US" dirty="0"/>
          </a:p>
        </p:txBody>
      </p:sp>
    </p:spTree>
    <p:extLst>
      <p:ext uri="{BB962C8B-B14F-4D97-AF65-F5344CB8AC3E}">
        <p14:creationId xmlns:p14="http://schemas.microsoft.com/office/powerpoint/2010/main" val="3717844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5325" y="739775"/>
            <a:ext cx="5345113" cy="3700463"/>
          </a:xfrm>
        </p:spPr>
      </p:sp>
      <p:sp>
        <p:nvSpPr>
          <p:cNvPr id="3" name="ノート プレースホルダー 2"/>
          <p:cNvSpPr>
            <a:spLocks noGrp="1"/>
          </p:cNvSpPr>
          <p:nvPr>
            <p:ph type="body" idx="1"/>
          </p:nvPr>
        </p:nvSpPr>
        <p:spPr/>
        <p:txBody>
          <a:bodyPr/>
          <a:lstStyle/>
          <a:p>
            <a:pPr marL="144000" indent="-457200"/>
            <a:endParaRPr kumimoji="1" lang="en-US" altLang="ja-JP" dirty="0" smtClean="0"/>
          </a:p>
          <a:p>
            <a:pPr marL="144000" indent="-457200"/>
            <a:endParaRPr lang="en-US" altLang="ja-JP" dirty="0"/>
          </a:p>
          <a:p>
            <a:pPr marL="144000" indent="-457200"/>
            <a:r>
              <a:rPr kumimoji="1" lang="ja-JP" altLang="en-US" dirty="0" smtClean="0"/>
              <a:t>○　総合事業を導入するに</a:t>
            </a:r>
            <a:r>
              <a:rPr lang="ja-JP" altLang="en-US" dirty="0"/>
              <a:t>あたり</a:t>
            </a:r>
            <a:r>
              <a:rPr lang="ja-JP" altLang="en-US" dirty="0" smtClean="0"/>
              <a:t>、どう事業を組み立てるか、どんな</a:t>
            </a:r>
            <a:r>
              <a:rPr lang="ja-JP" altLang="en-US" dirty="0" err="1" smtClean="0"/>
              <a:t>サービスがあ</a:t>
            </a:r>
            <a:endParaRPr lang="en-US" altLang="ja-JP" dirty="0" smtClean="0"/>
          </a:p>
          <a:p>
            <a:pPr marL="144000" indent="-457200"/>
            <a:r>
              <a:rPr lang="ja-JP" altLang="en-US" dirty="0"/>
              <a:t>　</a:t>
            </a:r>
            <a:r>
              <a:rPr lang="ja-JP" altLang="en-US" dirty="0" smtClean="0"/>
              <a:t>　れば、 高齢者の方々の困りごと、望む生活をかなえられるのか。</a:t>
            </a:r>
            <a:endParaRPr lang="en-US" altLang="ja-JP" dirty="0" smtClean="0"/>
          </a:p>
          <a:p>
            <a:pPr marL="144000" indent="-457200"/>
            <a:endParaRPr lang="en-US" altLang="ja-JP" dirty="0"/>
          </a:p>
          <a:p>
            <a:pPr marL="144000" indent="-457200"/>
            <a:r>
              <a:rPr lang="ja-JP" altLang="en-US" dirty="0" smtClean="0"/>
              <a:t>○　それを導き出してくれたのが、地域ケア会議です。</a:t>
            </a:r>
            <a:endParaRPr lang="en-US" altLang="ja-JP" dirty="0" smtClean="0"/>
          </a:p>
          <a:p>
            <a:pPr marL="144000" indent="-457200"/>
            <a:r>
              <a:rPr lang="ja-JP" altLang="en-US" dirty="0" smtClean="0"/>
              <a:t>○　</a:t>
            </a:r>
            <a:r>
              <a:rPr kumimoji="1" lang="ja-JP" altLang="en-US" dirty="0" smtClean="0"/>
              <a:t>地域ケア会議は、国東市が主催して、毎週木曜日の午後、開催している会議です。</a:t>
            </a:r>
            <a:endParaRPr kumimoji="1" lang="en-US" altLang="ja-JP" dirty="0" smtClean="0"/>
          </a:p>
          <a:p>
            <a:pPr marL="144000" indent="-457200"/>
            <a:endParaRPr kumimoji="1" lang="en-US" altLang="ja-JP" dirty="0" smtClean="0"/>
          </a:p>
          <a:p>
            <a:pPr marL="144000" indent="-457200"/>
            <a:r>
              <a:rPr kumimoji="1" lang="ja-JP" altLang="en-US" dirty="0" smtClean="0"/>
              <a:t>○会議では、介護サービスをご利用になる個々の高齢者の心身状態や生活背景等を踏まえて課題を把握し、本人の意向に沿って、地域で自立した生活を送ることができるように、介護サービスや生活支援サービス等の有効かつ適切な利用を支援しています。 </a:t>
            </a:r>
            <a:endParaRPr kumimoji="1" lang="en-US" altLang="ja-JP" dirty="0" smtClean="0"/>
          </a:p>
          <a:p>
            <a:pPr marL="144000" indent="-457200"/>
            <a:endParaRPr kumimoji="1" lang="en-US" altLang="ja-JP" dirty="0" smtClean="0"/>
          </a:p>
          <a:p>
            <a:pPr marL="144000" indent="-457200"/>
            <a:r>
              <a:rPr kumimoji="1" lang="ja-JP" altLang="en-US" dirty="0" smtClean="0"/>
              <a:t>○この写真のように、数多くの職種の方に出席していただいて、高齢者お一人お一人の自立支援について検討しています。</a:t>
            </a:r>
          </a:p>
          <a:p>
            <a:pPr marL="144000" indent="-457200"/>
            <a:endParaRPr kumimoji="1" lang="en-US" altLang="ja-JP" dirty="0" smtClean="0"/>
          </a:p>
          <a:p>
            <a:pPr marL="144000" indent="-457200"/>
            <a:endParaRPr kumimoji="1" lang="ja-JP" altLang="en-US" dirty="0"/>
          </a:p>
        </p:txBody>
      </p:sp>
      <p:sp>
        <p:nvSpPr>
          <p:cNvPr id="4" name="スライド番号プレースホルダー 3"/>
          <p:cNvSpPr>
            <a:spLocks noGrp="1"/>
          </p:cNvSpPr>
          <p:nvPr>
            <p:ph type="sldNum" sz="quarter" idx="10"/>
          </p:nvPr>
        </p:nvSpPr>
        <p:spPr/>
        <p:txBody>
          <a:bodyPr/>
          <a:lstStyle/>
          <a:p>
            <a:fld id="{1D5F4A77-429C-4377-8FE4-D79A7D76E1B7}" type="slidenum">
              <a:rPr kumimoji="1" lang="ja-JP" altLang="en-US" smtClean="0"/>
              <a:pPr/>
              <a:t>13</a:t>
            </a:fld>
            <a:endParaRPr kumimoji="1" lang="ja-JP" altLang="en-US"/>
          </a:p>
        </p:txBody>
      </p:sp>
    </p:spTree>
    <p:extLst>
      <p:ext uri="{BB962C8B-B14F-4D97-AF65-F5344CB8AC3E}">
        <p14:creationId xmlns:p14="http://schemas.microsoft.com/office/powerpoint/2010/main" val="32285095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5325" y="739775"/>
            <a:ext cx="5345113" cy="3700463"/>
          </a:xfrm>
        </p:spPr>
      </p:sp>
      <p:sp>
        <p:nvSpPr>
          <p:cNvPr id="3" name="ノート プレースホルダー 2"/>
          <p:cNvSpPr>
            <a:spLocks noGrp="1"/>
          </p:cNvSpPr>
          <p:nvPr>
            <p:ph type="body" idx="1"/>
          </p:nvPr>
        </p:nvSpPr>
        <p:spPr/>
        <p:txBody>
          <a:bodyPr/>
          <a:lstStyle/>
          <a:p>
            <a:r>
              <a:rPr kumimoji="1" lang="ja-JP" altLang="en-US" dirty="0" smtClean="0">
                <a:latin typeface="ＭＳ 明朝"/>
                <a:ea typeface="ＭＳ 明朝"/>
              </a:rPr>
              <a:t>☞　データ的には、少し古いのですが、</a:t>
            </a:r>
            <a:endParaRPr kumimoji="1" lang="en-US" altLang="ja-JP" dirty="0" smtClean="0">
              <a:latin typeface="ＭＳ 明朝"/>
              <a:ea typeface="ＭＳ 明朝"/>
            </a:endParaRPr>
          </a:p>
          <a:p>
            <a:r>
              <a:rPr lang="ja-JP" altLang="en-US" dirty="0">
                <a:latin typeface="ＭＳ 明朝"/>
                <a:ea typeface="ＭＳ 明朝"/>
              </a:rPr>
              <a:t>　</a:t>
            </a:r>
            <a:r>
              <a:rPr lang="ja-JP" altLang="en-US" dirty="0" smtClean="0">
                <a:latin typeface="ＭＳ 明朝"/>
                <a:ea typeface="ＭＳ 明朝"/>
              </a:rPr>
              <a:t>　国東市が、地域ケア会議を初めて、</a:t>
            </a:r>
            <a:r>
              <a:rPr lang="en-US" altLang="ja-JP" dirty="0" smtClean="0">
                <a:latin typeface="ＭＳ 明朝"/>
                <a:ea typeface="ＭＳ 明朝"/>
              </a:rPr>
              <a:t>5</a:t>
            </a:r>
            <a:r>
              <a:rPr lang="ja-JP" altLang="en-US" dirty="0" smtClean="0">
                <a:latin typeface="ＭＳ 明朝"/>
                <a:ea typeface="ＭＳ 明朝"/>
              </a:rPr>
              <a:t>か月間、どんな病歴を持たれて</a:t>
            </a:r>
            <a:r>
              <a:rPr lang="ja-JP" altLang="en-US" dirty="0" err="1" smtClean="0">
                <a:latin typeface="ＭＳ 明朝"/>
                <a:ea typeface="ＭＳ 明朝"/>
              </a:rPr>
              <a:t>い</a:t>
            </a:r>
            <a:endParaRPr lang="en-US" altLang="ja-JP" dirty="0" smtClean="0">
              <a:latin typeface="ＭＳ 明朝"/>
              <a:ea typeface="ＭＳ 明朝"/>
            </a:endParaRPr>
          </a:p>
          <a:p>
            <a:r>
              <a:rPr lang="ja-JP" altLang="en-US" dirty="0">
                <a:latin typeface="ＭＳ 明朝"/>
                <a:ea typeface="ＭＳ 明朝"/>
              </a:rPr>
              <a:t>　</a:t>
            </a:r>
            <a:r>
              <a:rPr lang="ja-JP" altLang="en-US" dirty="0" smtClean="0">
                <a:latin typeface="ＭＳ 明朝"/>
                <a:ea typeface="ＭＳ 明朝"/>
              </a:rPr>
              <a:t>　て、その個人因子から、どんな課題が出現しているかを見るためにと</a:t>
            </a:r>
            <a:r>
              <a:rPr lang="ja-JP" altLang="en-US" dirty="0" err="1" smtClean="0">
                <a:latin typeface="ＭＳ 明朝"/>
                <a:ea typeface="ＭＳ 明朝"/>
              </a:rPr>
              <a:t>っ</a:t>
            </a:r>
            <a:endParaRPr lang="en-US" altLang="ja-JP" dirty="0" smtClean="0">
              <a:latin typeface="ＭＳ 明朝"/>
              <a:ea typeface="ＭＳ 明朝"/>
            </a:endParaRPr>
          </a:p>
          <a:p>
            <a:r>
              <a:rPr lang="ja-JP" altLang="en-US" dirty="0">
                <a:latin typeface="ＭＳ 明朝"/>
                <a:ea typeface="ＭＳ 明朝"/>
              </a:rPr>
              <a:t>　</a:t>
            </a:r>
            <a:r>
              <a:rPr lang="ja-JP" altLang="en-US" dirty="0" smtClean="0">
                <a:latin typeface="ＭＳ 明朝"/>
                <a:ea typeface="ＭＳ 明朝"/>
              </a:rPr>
              <a:t>　</a:t>
            </a:r>
            <a:r>
              <a:rPr lang="ja-JP" altLang="en-US" dirty="0" err="1" smtClean="0">
                <a:latin typeface="ＭＳ 明朝"/>
                <a:ea typeface="ＭＳ 明朝"/>
              </a:rPr>
              <a:t>た</a:t>
            </a:r>
            <a:r>
              <a:rPr lang="ja-JP" altLang="en-US" dirty="0" smtClean="0">
                <a:latin typeface="ＭＳ 明朝"/>
                <a:ea typeface="ＭＳ 明朝"/>
              </a:rPr>
              <a:t>データです。</a:t>
            </a:r>
            <a:r>
              <a:rPr kumimoji="1" lang="ja-JP" altLang="en-US" dirty="0" smtClean="0">
                <a:latin typeface="ＭＳ 明朝"/>
                <a:ea typeface="ＭＳ 明朝"/>
              </a:rPr>
              <a:t>　</a:t>
            </a:r>
            <a:endParaRPr kumimoji="1" lang="en-US" altLang="ja-JP" dirty="0" smtClean="0">
              <a:latin typeface="ＭＳ 明朝"/>
              <a:ea typeface="ＭＳ 明朝"/>
            </a:endParaRPr>
          </a:p>
          <a:p>
            <a:endParaRPr lang="en-US" altLang="ja-JP" dirty="0">
              <a:latin typeface="ＭＳ 明朝"/>
              <a:ea typeface="ＭＳ 明朝"/>
            </a:endParaRPr>
          </a:p>
          <a:p>
            <a:r>
              <a:rPr kumimoji="1" lang="ja-JP" altLang="ja-JP" dirty="0" smtClean="0">
                <a:latin typeface="ＭＳ 明朝"/>
                <a:ea typeface="ＭＳ 明朝"/>
              </a:rPr>
              <a:t>☞</a:t>
            </a:r>
            <a:r>
              <a:rPr kumimoji="1" lang="ja-JP" altLang="en-US" dirty="0" smtClean="0">
                <a:latin typeface="ＭＳ 明朝"/>
                <a:ea typeface="ＭＳ 明朝"/>
              </a:rPr>
              <a:t>　あれっと、思うのが、運動器の課題よりも、栄養と口腔に課題を</a:t>
            </a:r>
            <a:endParaRPr kumimoji="1" lang="en-US" altLang="ja-JP" dirty="0" smtClean="0">
              <a:latin typeface="ＭＳ 明朝"/>
              <a:ea typeface="ＭＳ 明朝"/>
            </a:endParaRPr>
          </a:p>
          <a:p>
            <a:r>
              <a:rPr lang="ja-JP" altLang="en-US" dirty="0">
                <a:latin typeface="ＭＳ 明朝"/>
                <a:ea typeface="ＭＳ 明朝"/>
              </a:rPr>
              <a:t>　</a:t>
            </a:r>
            <a:r>
              <a:rPr lang="ja-JP" altLang="en-US" dirty="0" smtClean="0">
                <a:latin typeface="ＭＳ 明朝"/>
                <a:ea typeface="ＭＳ 明朝"/>
              </a:rPr>
              <a:t>　もたれている高齢者の方が、多いという点です。</a:t>
            </a:r>
            <a:endParaRPr lang="en-US" altLang="ja-JP" dirty="0" smtClean="0">
              <a:latin typeface="ＭＳ 明朝"/>
              <a:ea typeface="ＭＳ 明朝"/>
            </a:endParaRPr>
          </a:p>
          <a:p>
            <a:endParaRPr kumimoji="1" lang="en-US" altLang="ja-JP" dirty="0">
              <a:latin typeface="ＭＳ 明朝"/>
              <a:ea typeface="ＭＳ 明朝"/>
            </a:endParaRPr>
          </a:p>
          <a:p>
            <a:r>
              <a:rPr lang="ja-JP" altLang="ja-JP" dirty="0" smtClean="0">
                <a:latin typeface="ＭＳ 明朝"/>
                <a:ea typeface="ＭＳ 明朝"/>
              </a:rPr>
              <a:t>☞</a:t>
            </a:r>
            <a:r>
              <a:rPr lang="ja-JP" altLang="en-US" dirty="0" smtClean="0">
                <a:latin typeface="ＭＳ 明朝"/>
                <a:ea typeface="ＭＳ 明朝"/>
              </a:rPr>
              <a:t>　この因子からくる課題をどうにか解決していけば、確実に、お元気な</a:t>
            </a:r>
            <a:endParaRPr lang="en-US" altLang="ja-JP" dirty="0" smtClean="0">
              <a:latin typeface="ＭＳ 明朝"/>
              <a:ea typeface="ＭＳ 明朝"/>
            </a:endParaRPr>
          </a:p>
          <a:p>
            <a:r>
              <a:rPr kumimoji="1" lang="ja-JP" altLang="en-US" dirty="0">
                <a:latin typeface="ＭＳ 明朝"/>
                <a:ea typeface="ＭＳ 明朝"/>
              </a:rPr>
              <a:t>　</a:t>
            </a:r>
            <a:r>
              <a:rPr kumimoji="1" lang="ja-JP" altLang="en-US" dirty="0" smtClean="0">
                <a:latin typeface="ＭＳ 明朝"/>
                <a:ea typeface="ＭＳ 明朝"/>
              </a:rPr>
              <a:t>　高齢者の方々が、増えてくると思ったわけ。</a:t>
            </a:r>
            <a:endParaRPr kumimoji="1" lang="ja-JP" altLang="en-US" dirty="0"/>
          </a:p>
        </p:txBody>
      </p:sp>
    </p:spTree>
    <p:extLst>
      <p:ext uri="{BB962C8B-B14F-4D97-AF65-F5344CB8AC3E}">
        <p14:creationId xmlns:p14="http://schemas.microsoft.com/office/powerpoint/2010/main" val="15298461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5325" y="739775"/>
            <a:ext cx="5345113" cy="3700463"/>
          </a:xfrm>
        </p:spPr>
      </p:sp>
      <p:sp>
        <p:nvSpPr>
          <p:cNvPr id="3" name="ノート プレースホルダー 2"/>
          <p:cNvSpPr>
            <a:spLocks noGrp="1"/>
          </p:cNvSpPr>
          <p:nvPr>
            <p:ph type="body" idx="1"/>
          </p:nvPr>
        </p:nvSpPr>
        <p:spPr/>
        <p:txBody>
          <a:bodyPr/>
          <a:lstStyle/>
          <a:p>
            <a:r>
              <a:rPr kumimoji="1" lang="ja-JP" altLang="en-US" dirty="0" smtClean="0">
                <a:latin typeface="ＭＳ 明朝"/>
                <a:ea typeface="ＭＳ 明朝"/>
              </a:rPr>
              <a:t>☞　それが、この図になる。</a:t>
            </a:r>
            <a:endParaRPr kumimoji="1" lang="en-US" altLang="ja-JP" dirty="0" smtClean="0">
              <a:latin typeface="ＭＳ 明朝"/>
              <a:ea typeface="ＭＳ 明朝"/>
            </a:endParaRPr>
          </a:p>
          <a:p>
            <a:r>
              <a:rPr lang="ja-JP" altLang="en-US" dirty="0">
                <a:latin typeface="ＭＳ 明朝"/>
                <a:ea typeface="ＭＳ 明朝"/>
              </a:rPr>
              <a:t>　</a:t>
            </a:r>
            <a:r>
              <a:rPr lang="ja-JP" altLang="en-US" dirty="0" smtClean="0">
                <a:latin typeface="ＭＳ 明朝"/>
                <a:ea typeface="ＭＳ 明朝"/>
              </a:rPr>
              <a:t>　糖尿病や慢性腎不全で、退院前に、栄養指導を受けていても、</a:t>
            </a:r>
            <a:endParaRPr lang="en-US" altLang="ja-JP" dirty="0" smtClean="0">
              <a:latin typeface="ＭＳ 明朝"/>
              <a:ea typeface="ＭＳ 明朝"/>
            </a:endParaRPr>
          </a:p>
          <a:p>
            <a:r>
              <a:rPr kumimoji="1" lang="ja-JP" altLang="en-US" dirty="0">
                <a:latin typeface="ＭＳ 明朝"/>
                <a:ea typeface="ＭＳ 明朝"/>
              </a:rPr>
              <a:t>　</a:t>
            </a:r>
            <a:r>
              <a:rPr kumimoji="1" lang="ja-JP" altLang="en-US" dirty="0" smtClean="0">
                <a:latin typeface="ＭＳ 明朝"/>
                <a:ea typeface="ＭＳ 明朝"/>
              </a:rPr>
              <a:t>　それを自宅で行う。→　難しい。</a:t>
            </a:r>
            <a:endParaRPr kumimoji="1" lang="en-US" altLang="ja-JP" dirty="0" smtClean="0">
              <a:latin typeface="ＭＳ 明朝"/>
              <a:ea typeface="ＭＳ 明朝"/>
            </a:endParaRPr>
          </a:p>
          <a:p>
            <a:endParaRPr lang="en-US" altLang="ja-JP" dirty="0">
              <a:latin typeface="ＭＳ 明朝"/>
              <a:ea typeface="ＭＳ 明朝"/>
            </a:endParaRPr>
          </a:p>
          <a:p>
            <a:r>
              <a:rPr lang="ja-JP" altLang="en-US" dirty="0" smtClean="0">
                <a:latin typeface="ＭＳ 明朝"/>
                <a:ea typeface="ＭＳ 明朝"/>
              </a:rPr>
              <a:t>☞　義歯が合わない、かみ合わせが悪く、固いものが食べられない。</a:t>
            </a:r>
            <a:endParaRPr lang="en-US" altLang="ja-JP" dirty="0" smtClean="0">
              <a:latin typeface="ＭＳ 明朝"/>
              <a:ea typeface="ＭＳ 明朝"/>
            </a:endParaRPr>
          </a:p>
          <a:p>
            <a:r>
              <a:rPr kumimoji="1" lang="ja-JP" altLang="en-US" dirty="0">
                <a:latin typeface="ＭＳ 明朝"/>
                <a:ea typeface="ＭＳ 明朝"/>
              </a:rPr>
              <a:t>　</a:t>
            </a:r>
            <a:r>
              <a:rPr kumimoji="1" lang="ja-JP" altLang="en-US" dirty="0" smtClean="0">
                <a:latin typeface="ＭＳ 明朝"/>
                <a:ea typeface="ＭＳ 明朝"/>
              </a:rPr>
              <a:t>　でも、歯医者は、遠いし、何カ月もかかる、費用もばかにならない。</a:t>
            </a:r>
            <a:endParaRPr kumimoji="1" lang="en-US" altLang="ja-JP" dirty="0" smtClean="0">
              <a:latin typeface="ＭＳ 明朝"/>
              <a:ea typeface="ＭＳ 明朝"/>
            </a:endParaRPr>
          </a:p>
          <a:p>
            <a:endParaRPr lang="en-US" altLang="ja-JP" dirty="0">
              <a:latin typeface="ＭＳ 明朝"/>
              <a:ea typeface="ＭＳ 明朝"/>
            </a:endParaRPr>
          </a:p>
          <a:p>
            <a:r>
              <a:rPr lang="ja-JP" altLang="en-US" dirty="0" smtClean="0">
                <a:latin typeface="ＭＳ 明朝"/>
                <a:ea typeface="ＭＳ 明朝"/>
              </a:rPr>
              <a:t>☞　栄養や口腔に課題があっても、先伸ばしする高齢者の方々いくらでも</a:t>
            </a:r>
            <a:endParaRPr lang="en-US" altLang="ja-JP" dirty="0" smtClean="0">
              <a:latin typeface="ＭＳ 明朝"/>
              <a:ea typeface="ＭＳ 明朝"/>
            </a:endParaRPr>
          </a:p>
          <a:p>
            <a:r>
              <a:rPr kumimoji="1" lang="ja-JP" altLang="en-US" dirty="0">
                <a:latin typeface="ＭＳ 明朝"/>
                <a:ea typeface="ＭＳ 明朝"/>
              </a:rPr>
              <a:t>　</a:t>
            </a:r>
            <a:r>
              <a:rPr kumimoji="1" lang="ja-JP" altLang="en-US" dirty="0" smtClean="0">
                <a:latin typeface="ＭＳ 明朝"/>
                <a:ea typeface="ＭＳ 明朝"/>
              </a:rPr>
              <a:t>　います。</a:t>
            </a:r>
            <a:endParaRPr kumimoji="1" lang="en-US" altLang="ja-JP" dirty="0" smtClean="0">
              <a:latin typeface="ＭＳ 明朝"/>
              <a:ea typeface="ＭＳ 明朝"/>
            </a:endParaRPr>
          </a:p>
          <a:p>
            <a:endParaRPr lang="en-US" altLang="ja-JP" dirty="0">
              <a:latin typeface="ＭＳ 明朝"/>
              <a:ea typeface="ＭＳ 明朝"/>
            </a:endParaRPr>
          </a:p>
          <a:p>
            <a:r>
              <a:rPr lang="ja-JP" altLang="en-US" dirty="0" smtClean="0">
                <a:latin typeface="ＭＳ 明朝"/>
                <a:ea typeface="ＭＳ 明朝"/>
              </a:rPr>
              <a:t>☞　でも、そのことが結果的に、慢性疾患を重症化させ、また再入院と</a:t>
            </a:r>
            <a:r>
              <a:rPr lang="ja-JP" altLang="en-US" dirty="0" err="1" smtClean="0">
                <a:latin typeface="ＭＳ 明朝"/>
                <a:ea typeface="ＭＳ 明朝"/>
              </a:rPr>
              <a:t>な</a:t>
            </a:r>
            <a:endParaRPr lang="en-US" altLang="ja-JP" dirty="0" smtClean="0">
              <a:latin typeface="ＭＳ 明朝"/>
              <a:ea typeface="ＭＳ 明朝"/>
            </a:endParaRPr>
          </a:p>
          <a:p>
            <a:r>
              <a:rPr lang="ja-JP" altLang="en-US" dirty="0">
                <a:latin typeface="ＭＳ 明朝"/>
                <a:ea typeface="ＭＳ 明朝"/>
              </a:rPr>
              <a:t>　</a:t>
            </a:r>
            <a:r>
              <a:rPr lang="ja-JP" altLang="en-US" dirty="0" smtClean="0">
                <a:latin typeface="ＭＳ 明朝"/>
                <a:ea typeface="ＭＳ 明朝"/>
              </a:rPr>
              <a:t>　る。</a:t>
            </a:r>
            <a:endParaRPr kumimoji="1" lang="en-US" altLang="ja-JP" dirty="0" smtClean="0">
              <a:latin typeface="ＭＳ 明朝"/>
              <a:ea typeface="ＭＳ 明朝"/>
            </a:endParaRPr>
          </a:p>
          <a:p>
            <a:endParaRPr lang="en-US" altLang="ja-JP" dirty="0">
              <a:latin typeface="ＭＳ 明朝"/>
              <a:ea typeface="ＭＳ 明朝"/>
            </a:endParaRPr>
          </a:p>
          <a:p>
            <a:endParaRPr kumimoji="1" lang="en-US" altLang="ja-JP" dirty="0" smtClean="0">
              <a:latin typeface="ＭＳ 明朝"/>
              <a:ea typeface="ＭＳ 明朝"/>
            </a:endParaRPr>
          </a:p>
          <a:p>
            <a:r>
              <a:rPr kumimoji="1" lang="ja-JP" altLang="en-US" dirty="0" smtClean="0"/>
              <a:t>出来なくて当たり前</a:t>
            </a:r>
            <a:endParaRPr kumimoji="1" lang="en-US" altLang="ja-JP" dirty="0" smtClean="0"/>
          </a:p>
          <a:p>
            <a:r>
              <a:rPr kumimoji="1" lang="ja-JP" altLang="en-US" dirty="0" smtClean="0"/>
              <a:t>頑張る必要はない</a:t>
            </a:r>
            <a:endParaRPr kumimoji="1" lang="en-US" altLang="ja-JP" dirty="0" smtClean="0"/>
          </a:p>
          <a:p>
            <a:r>
              <a:rPr kumimoji="1" lang="ja-JP" altLang="en-US" dirty="0" smtClean="0"/>
              <a:t>周りが手伝ってくれる</a:t>
            </a:r>
            <a:endParaRPr kumimoji="1" lang="en-US" altLang="ja-JP" dirty="0" smtClean="0"/>
          </a:p>
          <a:p>
            <a:r>
              <a:rPr kumimoji="1" lang="ja-JP" altLang="en-US" dirty="0" smtClean="0"/>
              <a:t>無理をする必要はない　そう思う高齢者も少なくない。</a:t>
            </a:r>
            <a:endParaRPr kumimoji="1" lang="ja-JP" altLang="en-US" dirty="0"/>
          </a:p>
        </p:txBody>
      </p:sp>
    </p:spTree>
    <p:extLst>
      <p:ext uri="{BB962C8B-B14F-4D97-AF65-F5344CB8AC3E}">
        <p14:creationId xmlns:p14="http://schemas.microsoft.com/office/powerpoint/2010/main" val="2199845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5325" y="739775"/>
            <a:ext cx="5345113" cy="3700463"/>
          </a:xfrm>
        </p:spPr>
      </p:sp>
      <p:sp>
        <p:nvSpPr>
          <p:cNvPr id="3" name="ノート プレースホルダー 2"/>
          <p:cNvSpPr>
            <a:spLocks noGrp="1"/>
          </p:cNvSpPr>
          <p:nvPr>
            <p:ph type="body" idx="1"/>
          </p:nvPr>
        </p:nvSpPr>
        <p:spPr/>
        <p:txBody>
          <a:bodyPr/>
          <a:lstStyle/>
          <a:p>
            <a:r>
              <a:rPr lang="ja-JP" altLang="en-US" dirty="0" smtClean="0">
                <a:latin typeface="ＭＳ 明朝"/>
                <a:ea typeface="ＭＳ 明朝"/>
              </a:rPr>
              <a:t>☞　でも、これは、あくまでも、国が描いた道筋です。</a:t>
            </a:r>
            <a:endParaRPr lang="en-US" altLang="ja-JP" dirty="0" smtClean="0">
              <a:latin typeface="ＭＳ 明朝"/>
              <a:ea typeface="ＭＳ 明朝"/>
            </a:endParaRPr>
          </a:p>
          <a:p>
            <a:r>
              <a:rPr lang="ja-JP" altLang="en-US" dirty="0" smtClean="0">
                <a:latin typeface="ＭＳ 明朝"/>
                <a:ea typeface="ＭＳ 明朝"/>
              </a:rPr>
              <a:t>☞　互助の力、民間事業者の力を借りても、必ず、地域には、機能が低下</a:t>
            </a:r>
            <a:endParaRPr lang="en-US" altLang="ja-JP" dirty="0" smtClean="0">
              <a:latin typeface="ＭＳ 明朝"/>
              <a:ea typeface="ＭＳ 明朝"/>
            </a:endParaRPr>
          </a:p>
          <a:p>
            <a:r>
              <a:rPr kumimoji="1" lang="ja-JP" altLang="en-US" dirty="0">
                <a:latin typeface="ＭＳ 明朝"/>
                <a:ea typeface="ＭＳ 明朝"/>
              </a:rPr>
              <a:t>　</a:t>
            </a:r>
            <a:r>
              <a:rPr kumimoji="1" lang="ja-JP" altLang="en-US" dirty="0" smtClean="0">
                <a:latin typeface="ＭＳ 明朝"/>
                <a:ea typeface="ＭＳ 明朝"/>
              </a:rPr>
              <a:t>　する高齢者が</a:t>
            </a:r>
            <a:r>
              <a:rPr lang="ja-JP" altLang="en-US" dirty="0">
                <a:latin typeface="ＭＳ 明朝"/>
                <a:ea typeface="ＭＳ 明朝"/>
              </a:rPr>
              <a:t>あらわれること</a:t>
            </a:r>
            <a:r>
              <a:rPr lang="ja-JP" altLang="en-US" dirty="0" smtClean="0">
                <a:latin typeface="ＭＳ 明朝"/>
                <a:ea typeface="ＭＳ 明朝"/>
              </a:rPr>
              <a:t>は、誰が考えても、当然のこと。</a:t>
            </a:r>
            <a:endParaRPr lang="en-US" altLang="ja-JP" dirty="0" smtClean="0">
              <a:latin typeface="ＭＳ 明朝"/>
              <a:ea typeface="ＭＳ 明朝"/>
            </a:endParaRPr>
          </a:p>
          <a:p>
            <a:endParaRPr kumimoji="1" lang="en-US" altLang="ja-JP" dirty="0">
              <a:latin typeface="ＭＳ 明朝"/>
              <a:ea typeface="ＭＳ 明朝"/>
            </a:endParaRPr>
          </a:p>
          <a:p>
            <a:r>
              <a:rPr lang="ja-JP" altLang="en-US" dirty="0" smtClean="0">
                <a:latin typeface="ＭＳ 明朝"/>
                <a:ea typeface="ＭＳ 明朝"/>
              </a:rPr>
              <a:t>☞　その機能低下した高齢者を総合事業、</a:t>
            </a:r>
            <a:r>
              <a:rPr kumimoji="1" lang="ja-JP" altLang="en-US" dirty="0" smtClean="0">
                <a:latin typeface="ＭＳ 明朝"/>
                <a:ea typeface="ＭＳ 明朝"/>
              </a:rPr>
              <a:t>総合事業の中の</a:t>
            </a:r>
            <a:endParaRPr kumimoji="1" lang="en-US" altLang="ja-JP" dirty="0" smtClean="0">
              <a:latin typeface="ＭＳ 明朝"/>
              <a:ea typeface="ＭＳ 明朝"/>
            </a:endParaRPr>
          </a:p>
          <a:p>
            <a:r>
              <a:rPr lang="ja-JP" altLang="en-US" dirty="0">
                <a:latin typeface="ＭＳ 明朝"/>
                <a:ea typeface="ＭＳ 明朝"/>
              </a:rPr>
              <a:t>　</a:t>
            </a:r>
            <a:r>
              <a:rPr lang="ja-JP" altLang="en-US" dirty="0" smtClean="0">
                <a:latin typeface="ＭＳ 明朝"/>
                <a:ea typeface="ＭＳ 明朝"/>
              </a:rPr>
              <a:t>　介護予防・生活支援サービス事業（</a:t>
            </a:r>
            <a:r>
              <a:rPr kumimoji="1" lang="ja-JP" altLang="en-US" dirty="0" smtClean="0">
                <a:latin typeface="ＭＳ 明朝"/>
                <a:ea typeface="ＭＳ 明朝"/>
              </a:rPr>
              <a:t>サービス事業）で、ちゃんと、支援　</a:t>
            </a:r>
            <a:endParaRPr kumimoji="1" lang="en-US" altLang="ja-JP" dirty="0" smtClean="0">
              <a:latin typeface="ＭＳ 明朝"/>
              <a:ea typeface="ＭＳ 明朝"/>
            </a:endParaRPr>
          </a:p>
          <a:p>
            <a:r>
              <a:rPr lang="ja-JP" altLang="en-US" dirty="0">
                <a:latin typeface="ＭＳ 明朝"/>
                <a:ea typeface="ＭＳ 明朝"/>
              </a:rPr>
              <a:t>　</a:t>
            </a:r>
            <a:r>
              <a:rPr lang="ja-JP" altLang="en-US" dirty="0" smtClean="0">
                <a:latin typeface="ＭＳ 明朝"/>
                <a:ea typeface="ＭＳ 明朝"/>
              </a:rPr>
              <a:t>　</a:t>
            </a:r>
            <a:r>
              <a:rPr kumimoji="1" lang="ja-JP" altLang="en-US" dirty="0" smtClean="0">
                <a:latin typeface="ＭＳ 明朝"/>
                <a:ea typeface="ＭＳ 明朝"/>
              </a:rPr>
              <a:t>できるサービスを</a:t>
            </a:r>
            <a:r>
              <a:rPr lang="ja-JP" altLang="en-US" dirty="0" smtClean="0">
                <a:latin typeface="ＭＳ 明朝"/>
                <a:ea typeface="ＭＳ 明朝"/>
              </a:rPr>
              <a:t>組み立てることができるかが、市町村の</a:t>
            </a:r>
            <a:r>
              <a:rPr kumimoji="1" lang="ja-JP" altLang="en-US" dirty="0" smtClean="0">
                <a:latin typeface="ＭＳ 明朝"/>
                <a:ea typeface="ＭＳ 明朝"/>
              </a:rPr>
              <a:t>力量という風</a:t>
            </a:r>
            <a:endParaRPr kumimoji="1" lang="en-US" altLang="ja-JP" dirty="0" smtClean="0">
              <a:latin typeface="ＭＳ 明朝"/>
              <a:ea typeface="ＭＳ 明朝"/>
            </a:endParaRPr>
          </a:p>
          <a:p>
            <a:r>
              <a:rPr lang="ja-JP" altLang="en-US" dirty="0">
                <a:latin typeface="ＭＳ 明朝"/>
                <a:ea typeface="ＭＳ 明朝"/>
              </a:rPr>
              <a:t>　</a:t>
            </a:r>
            <a:r>
              <a:rPr lang="ja-JP" altLang="en-US" dirty="0" smtClean="0">
                <a:latin typeface="ＭＳ 明朝"/>
                <a:ea typeface="ＭＳ 明朝"/>
              </a:rPr>
              <a:t>　</a:t>
            </a:r>
            <a:r>
              <a:rPr kumimoji="1" lang="ja-JP" altLang="en-US" dirty="0" smtClean="0">
                <a:latin typeface="ＭＳ 明朝"/>
                <a:ea typeface="ＭＳ 明朝"/>
              </a:rPr>
              <a:t>に考えます。</a:t>
            </a:r>
            <a:endParaRPr kumimoji="1" lang="en-US" altLang="ja-JP" dirty="0" smtClean="0">
              <a:latin typeface="ＭＳ 明朝"/>
              <a:ea typeface="ＭＳ 明朝"/>
            </a:endParaRPr>
          </a:p>
          <a:p>
            <a:endParaRPr lang="en-US" altLang="ja-JP" dirty="0">
              <a:latin typeface="ＭＳ 明朝"/>
              <a:ea typeface="ＭＳ 明朝"/>
            </a:endParaRPr>
          </a:p>
          <a:p>
            <a:r>
              <a:rPr lang="ja-JP" altLang="en-US" dirty="0" smtClean="0">
                <a:latin typeface="ＭＳ 明朝"/>
                <a:ea typeface="ＭＳ 明朝"/>
              </a:rPr>
              <a:t>☞</a:t>
            </a:r>
            <a:r>
              <a:rPr lang="ja-JP" altLang="en-US" dirty="0">
                <a:latin typeface="ＭＳ 明朝"/>
                <a:ea typeface="ＭＳ 明朝"/>
              </a:rPr>
              <a:t>　</a:t>
            </a:r>
            <a:r>
              <a:rPr lang="ja-JP" altLang="en-US" dirty="0" smtClean="0">
                <a:latin typeface="ＭＳ 明朝"/>
                <a:ea typeface="ＭＳ 明朝"/>
              </a:rPr>
              <a:t>そこに専門職　リハ職の関与を取りいれたサービスを作らなければ、</a:t>
            </a:r>
            <a:endParaRPr lang="en-US" altLang="ja-JP" dirty="0" smtClean="0">
              <a:latin typeface="ＭＳ 明朝"/>
              <a:ea typeface="ＭＳ 明朝"/>
            </a:endParaRPr>
          </a:p>
          <a:p>
            <a:r>
              <a:rPr lang="ja-JP" altLang="en-US" dirty="0">
                <a:latin typeface="ＭＳ 明朝"/>
                <a:ea typeface="ＭＳ 明朝"/>
              </a:rPr>
              <a:t>　</a:t>
            </a:r>
            <a:r>
              <a:rPr lang="ja-JP" altLang="en-US" dirty="0" smtClean="0">
                <a:latin typeface="ＭＳ 明朝"/>
                <a:ea typeface="ＭＳ 明朝"/>
              </a:rPr>
              <a:t>　今度は、総合事業のサービス事業から、</a:t>
            </a:r>
            <a:r>
              <a:rPr lang="ja-JP" altLang="en-US" dirty="0" smtClean="0">
                <a:solidFill>
                  <a:srgbClr val="FF0000"/>
                </a:solidFill>
                <a:latin typeface="ＭＳ 明朝"/>
                <a:ea typeface="ＭＳ 明朝"/>
              </a:rPr>
              <a:t>抜け出せなくなる</a:t>
            </a:r>
            <a:r>
              <a:rPr lang="ja-JP" altLang="en-US" dirty="0" smtClean="0">
                <a:latin typeface="ＭＳ 明朝"/>
                <a:ea typeface="ＭＳ 明朝"/>
              </a:rPr>
              <a:t>高齢者が</a:t>
            </a:r>
            <a:endParaRPr lang="en-US" altLang="ja-JP" dirty="0" smtClean="0">
              <a:latin typeface="ＭＳ 明朝"/>
              <a:ea typeface="ＭＳ 明朝"/>
            </a:endParaRPr>
          </a:p>
          <a:p>
            <a:r>
              <a:rPr lang="ja-JP" altLang="en-US" dirty="0">
                <a:latin typeface="ＭＳ 明朝"/>
                <a:ea typeface="ＭＳ 明朝"/>
              </a:rPr>
              <a:t>　</a:t>
            </a:r>
            <a:r>
              <a:rPr lang="ja-JP" altLang="en-US" dirty="0" smtClean="0">
                <a:latin typeface="ＭＳ 明朝"/>
                <a:ea typeface="ＭＳ 明朝"/>
              </a:rPr>
              <a:t>　でてくる。　地域に戻れる高齢者が、少なくなる。ということに</a:t>
            </a:r>
            <a:endParaRPr lang="en-US" altLang="ja-JP" dirty="0" smtClean="0">
              <a:latin typeface="ＭＳ 明朝"/>
              <a:ea typeface="ＭＳ 明朝"/>
            </a:endParaRPr>
          </a:p>
          <a:p>
            <a:r>
              <a:rPr lang="ja-JP" altLang="en-US" dirty="0">
                <a:latin typeface="ＭＳ 明朝"/>
                <a:ea typeface="ＭＳ 明朝"/>
              </a:rPr>
              <a:t>　</a:t>
            </a:r>
            <a:r>
              <a:rPr lang="ja-JP" altLang="en-US" dirty="0" smtClean="0">
                <a:latin typeface="ＭＳ 明朝"/>
                <a:ea typeface="ＭＳ 明朝"/>
              </a:rPr>
              <a:t>　なってしまう。</a:t>
            </a:r>
            <a:endParaRPr lang="en-US" altLang="ja-JP" dirty="0" smtClean="0">
              <a:latin typeface="ＭＳ 明朝"/>
              <a:ea typeface="ＭＳ 明朝"/>
            </a:endParaRPr>
          </a:p>
          <a:p>
            <a:endParaRPr lang="en-US" altLang="ja-JP" dirty="0">
              <a:latin typeface="ＭＳ 明朝"/>
              <a:ea typeface="ＭＳ 明朝"/>
            </a:endParaRPr>
          </a:p>
          <a:p>
            <a:r>
              <a:rPr lang="ja-JP" altLang="en-US" dirty="0" smtClean="0">
                <a:latin typeface="ＭＳ 明朝"/>
                <a:ea typeface="ＭＳ 明朝"/>
              </a:rPr>
              <a:t>☞　生活支援の担い手を作り上げていくことも、大事ですが、リハ職の</a:t>
            </a:r>
            <a:endParaRPr lang="en-US" altLang="ja-JP" dirty="0" smtClean="0">
              <a:latin typeface="ＭＳ 明朝"/>
              <a:ea typeface="ＭＳ 明朝"/>
            </a:endParaRPr>
          </a:p>
          <a:p>
            <a:r>
              <a:rPr lang="ja-JP" altLang="en-US" dirty="0">
                <a:latin typeface="ＭＳ 明朝"/>
                <a:ea typeface="ＭＳ 明朝"/>
              </a:rPr>
              <a:t>　</a:t>
            </a:r>
            <a:r>
              <a:rPr lang="ja-JP" altLang="en-US" dirty="0" smtClean="0">
                <a:latin typeface="ＭＳ 明朝"/>
                <a:ea typeface="ＭＳ 明朝"/>
              </a:rPr>
              <a:t>　関与を促すようなサービスも作り上げないと、それは、クルマの両輪</a:t>
            </a:r>
            <a:endParaRPr lang="en-US" altLang="ja-JP" dirty="0" smtClean="0">
              <a:latin typeface="ＭＳ 明朝"/>
              <a:ea typeface="ＭＳ 明朝"/>
            </a:endParaRPr>
          </a:p>
          <a:p>
            <a:r>
              <a:rPr lang="ja-JP" altLang="en-US" dirty="0">
                <a:latin typeface="ＭＳ 明朝"/>
                <a:ea typeface="ＭＳ 明朝"/>
              </a:rPr>
              <a:t>　</a:t>
            </a:r>
            <a:r>
              <a:rPr lang="ja-JP" altLang="en-US" dirty="0" smtClean="0">
                <a:latin typeface="ＭＳ 明朝"/>
                <a:ea typeface="ＭＳ 明朝"/>
              </a:rPr>
              <a:t>　が、一つ、抜け落ちた、脱輪した状態で走る車のようなもの。</a:t>
            </a:r>
            <a:endParaRPr lang="en-US" altLang="ja-JP" dirty="0" smtClean="0">
              <a:latin typeface="ＭＳ 明朝"/>
              <a:ea typeface="ＭＳ 明朝"/>
            </a:endParaRPr>
          </a:p>
          <a:p>
            <a:endParaRPr lang="en-US" altLang="ja-JP" dirty="0">
              <a:latin typeface="ＭＳ 明朝"/>
              <a:ea typeface="ＭＳ 明朝"/>
            </a:endParaRPr>
          </a:p>
          <a:p>
            <a:r>
              <a:rPr lang="ja-JP" altLang="en-US" dirty="0" smtClean="0">
                <a:latin typeface="ＭＳ 明朝"/>
                <a:ea typeface="ＭＳ 明朝"/>
              </a:rPr>
              <a:t>☞　ただ、その点について、国は、生活支援ほど、あまり考えていないよう</a:t>
            </a:r>
            <a:endParaRPr lang="en-US" altLang="ja-JP" dirty="0" smtClean="0">
              <a:latin typeface="ＭＳ 明朝"/>
              <a:ea typeface="ＭＳ 明朝"/>
            </a:endParaRPr>
          </a:p>
          <a:p>
            <a:r>
              <a:rPr lang="ja-JP" altLang="en-US" dirty="0">
                <a:latin typeface="ＭＳ 明朝"/>
                <a:ea typeface="ＭＳ 明朝"/>
              </a:rPr>
              <a:t>　</a:t>
            </a:r>
            <a:r>
              <a:rPr lang="ja-JP" altLang="en-US" dirty="0" smtClean="0">
                <a:latin typeface="ＭＳ 明朝"/>
                <a:ea typeface="ＭＳ 明朝"/>
              </a:rPr>
              <a:t>　に受け取れる。</a:t>
            </a:r>
            <a:endParaRPr lang="en-US" altLang="ja-JP" dirty="0" smtClean="0">
              <a:latin typeface="ＭＳ 明朝"/>
              <a:ea typeface="ＭＳ 明朝"/>
            </a:endParaRPr>
          </a:p>
          <a:p>
            <a:r>
              <a:rPr lang="ja-JP" altLang="en-US" dirty="0">
                <a:latin typeface="ＭＳ 明朝"/>
                <a:ea typeface="ＭＳ 明朝"/>
              </a:rPr>
              <a:t>　</a:t>
            </a:r>
            <a:r>
              <a:rPr lang="ja-JP" altLang="en-US" dirty="0" smtClean="0">
                <a:latin typeface="ＭＳ 明朝"/>
                <a:ea typeface="ＭＳ 明朝"/>
              </a:rPr>
              <a:t>　</a:t>
            </a:r>
            <a:endParaRPr lang="en-US" altLang="ja-JP" dirty="0" smtClean="0">
              <a:latin typeface="ＭＳ 明朝"/>
              <a:ea typeface="ＭＳ 明朝"/>
            </a:endParaRPr>
          </a:p>
          <a:p>
            <a:r>
              <a:rPr lang="ja-JP" altLang="en-US" dirty="0">
                <a:latin typeface="ＭＳ 明朝"/>
                <a:ea typeface="ＭＳ 明朝"/>
              </a:rPr>
              <a:t>　</a:t>
            </a:r>
            <a:r>
              <a:rPr lang="ja-JP" altLang="en-US" dirty="0" smtClean="0">
                <a:latin typeface="ＭＳ 明朝"/>
                <a:ea typeface="ＭＳ 明朝"/>
              </a:rPr>
              <a:t>　</a:t>
            </a:r>
            <a:endParaRPr lang="en-US" altLang="ja-JP" dirty="0" smtClean="0">
              <a:latin typeface="ＭＳ 明朝"/>
              <a:ea typeface="ＭＳ 明朝"/>
            </a:endParaRPr>
          </a:p>
        </p:txBody>
      </p:sp>
    </p:spTree>
    <p:extLst>
      <p:ext uri="{BB962C8B-B14F-4D97-AF65-F5344CB8AC3E}">
        <p14:creationId xmlns:p14="http://schemas.microsoft.com/office/powerpoint/2010/main" val="4002102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5325" y="739775"/>
            <a:ext cx="5345113" cy="3700463"/>
          </a:xfrm>
        </p:spPr>
      </p:sp>
      <p:sp>
        <p:nvSpPr>
          <p:cNvPr id="3" name="ノート プレースホルダー 2"/>
          <p:cNvSpPr>
            <a:spLocks noGrp="1"/>
          </p:cNvSpPr>
          <p:nvPr>
            <p:ph type="body" idx="1"/>
          </p:nvPr>
        </p:nvSpPr>
        <p:spPr/>
        <p:txBody>
          <a:bodyPr/>
          <a:lstStyle/>
          <a:p>
            <a:pPr marL="144000" indent="-457200" algn="just"/>
            <a:r>
              <a:rPr kumimoji="1" lang="ja-JP" altLang="en-US" sz="1400" dirty="0" smtClean="0">
                <a:latin typeface="+mj-ea"/>
                <a:ea typeface="+mj-ea"/>
              </a:rPr>
              <a:t>○　個別に対応する栄養指導と口腔ケアとして、平成２６年１０月から地域包括支援センターに歯科衛生士と栄養士を配置しています。</a:t>
            </a:r>
            <a:endParaRPr kumimoji="1" lang="en-US" altLang="ja-JP" sz="1400" dirty="0" smtClean="0">
              <a:latin typeface="+mj-ea"/>
              <a:ea typeface="+mj-ea"/>
            </a:endParaRPr>
          </a:p>
          <a:p>
            <a:pPr marL="144000" indent="-457200" algn="just"/>
            <a:endParaRPr kumimoji="1" lang="en-US" altLang="ja-JP" sz="1400" dirty="0" smtClean="0">
              <a:latin typeface="+mj-ea"/>
              <a:ea typeface="+mj-ea"/>
            </a:endParaRPr>
          </a:p>
          <a:p>
            <a:pPr marL="144000" indent="-457200" algn="just"/>
            <a:r>
              <a:rPr kumimoji="1" lang="ja-JP" altLang="en-US" sz="1400" dirty="0" smtClean="0">
                <a:latin typeface="+mj-ea"/>
                <a:ea typeface="+mj-ea"/>
              </a:rPr>
              <a:t>○　地域ケア会議などで口腔や栄養に課題が指摘され対象者を訪問し、詳細なアセスメントや助言を行い、また、必要に応じて医療機関への受診を勧めています。</a:t>
            </a:r>
            <a:endParaRPr kumimoji="1" lang="en-US" altLang="ja-JP" sz="1400" dirty="0" smtClean="0">
              <a:latin typeface="+mj-ea"/>
              <a:ea typeface="+mj-ea"/>
            </a:endParaRPr>
          </a:p>
        </p:txBody>
      </p:sp>
    </p:spTree>
    <p:extLst>
      <p:ext uri="{BB962C8B-B14F-4D97-AF65-F5344CB8AC3E}">
        <p14:creationId xmlns:p14="http://schemas.microsoft.com/office/powerpoint/2010/main" val="17963751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5325" y="739775"/>
            <a:ext cx="5345113" cy="3700463"/>
          </a:xfrm>
        </p:spPr>
      </p:sp>
      <p:sp>
        <p:nvSpPr>
          <p:cNvPr id="3" name="ノート プレースホルダー 2"/>
          <p:cNvSpPr>
            <a:spLocks noGrp="1"/>
          </p:cNvSpPr>
          <p:nvPr>
            <p:ph type="body" idx="1"/>
          </p:nvPr>
        </p:nvSpPr>
        <p:spPr/>
        <p:txBody>
          <a:bodyPr/>
          <a:lstStyle/>
          <a:p>
            <a:r>
              <a:rPr kumimoji="1" lang="ja-JP" altLang="en-US" dirty="0" smtClean="0">
                <a:latin typeface="ＭＳ 明朝"/>
                <a:ea typeface="ＭＳ 明朝"/>
              </a:rPr>
              <a:t>☞　</a:t>
            </a:r>
            <a:r>
              <a:rPr kumimoji="1" lang="ja-JP" altLang="en-US" dirty="0" smtClean="0"/>
              <a:t>それを基に、作り上げたサービス　（通所型サービス）です。</a:t>
            </a:r>
            <a:endParaRPr kumimoji="1" lang="en-US" altLang="ja-JP" dirty="0" smtClean="0"/>
          </a:p>
          <a:p>
            <a:endParaRPr lang="en-US" altLang="ja-JP" dirty="0"/>
          </a:p>
          <a:p>
            <a:r>
              <a:rPr kumimoji="1" lang="ja-JP" altLang="ja-JP" dirty="0" smtClean="0">
                <a:latin typeface="ＭＳ 明朝"/>
                <a:ea typeface="ＭＳ 明朝"/>
              </a:rPr>
              <a:t>☞</a:t>
            </a:r>
            <a:r>
              <a:rPr kumimoji="1" lang="ja-JP" altLang="en-US" dirty="0" smtClean="0">
                <a:latin typeface="ＭＳ 明朝"/>
                <a:ea typeface="ＭＳ 明朝"/>
              </a:rPr>
              <a:t>　朱書きの部分　→　特徴的な事項</a:t>
            </a:r>
            <a:endParaRPr kumimoji="1" lang="ja-JP" altLang="en-US" dirty="0"/>
          </a:p>
        </p:txBody>
      </p:sp>
    </p:spTree>
    <p:extLst>
      <p:ext uri="{BB962C8B-B14F-4D97-AF65-F5344CB8AC3E}">
        <p14:creationId xmlns:p14="http://schemas.microsoft.com/office/powerpoint/2010/main" val="16724486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5325" y="739775"/>
            <a:ext cx="5345113" cy="3700463"/>
          </a:xfrm>
        </p:spPr>
      </p:sp>
      <p:sp>
        <p:nvSpPr>
          <p:cNvPr id="3" name="ノート プレースホルダー 2"/>
          <p:cNvSpPr>
            <a:spLocks noGrp="1"/>
          </p:cNvSpPr>
          <p:nvPr>
            <p:ph type="body" idx="1"/>
          </p:nvPr>
        </p:nvSpPr>
        <p:spPr/>
        <p:txBody>
          <a:bodyPr/>
          <a:lstStyle/>
          <a:p>
            <a:r>
              <a:rPr kumimoji="1" lang="ja-JP" altLang="en-US" dirty="0" smtClean="0">
                <a:latin typeface="ＭＳ 明朝"/>
                <a:ea typeface="ＭＳ 明朝"/>
              </a:rPr>
              <a:t>☞　基本は、通所型サービスにレスパイトはない。</a:t>
            </a:r>
            <a:endParaRPr kumimoji="1" lang="en-US" altLang="ja-JP" dirty="0" smtClean="0">
              <a:latin typeface="ＭＳ 明朝"/>
              <a:ea typeface="ＭＳ 明朝"/>
            </a:endParaRPr>
          </a:p>
          <a:p>
            <a:r>
              <a:rPr lang="ja-JP" altLang="en-US" dirty="0">
                <a:latin typeface="ＭＳ 明朝"/>
                <a:ea typeface="ＭＳ 明朝"/>
              </a:rPr>
              <a:t>　</a:t>
            </a:r>
            <a:r>
              <a:rPr lang="ja-JP" altLang="en-US" dirty="0" smtClean="0">
                <a:latin typeface="ＭＳ 明朝"/>
                <a:ea typeface="ＭＳ 明朝"/>
              </a:rPr>
              <a:t>　レスパイトは、リハビリ（トレーニング）により実現するもの。</a:t>
            </a:r>
            <a:endParaRPr lang="en-US" altLang="ja-JP" dirty="0" smtClean="0">
              <a:latin typeface="ＭＳ 明朝"/>
              <a:ea typeface="ＭＳ 明朝"/>
            </a:endParaRPr>
          </a:p>
          <a:p>
            <a:endParaRPr kumimoji="1" lang="en-US" altLang="ja-JP" dirty="0">
              <a:latin typeface="ＭＳ 明朝"/>
              <a:ea typeface="ＭＳ 明朝"/>
            </a:endParaRPr>
          </a:p>
          <a:p>
            <a:r>
              <a:rPr lang="ja-JP" altLang="ja-JP" dirty="0" smtClean="0">
                <a:latin typeface="ＭＳ 明朝"/>
                <a:ea typeface="ＭＳ 明朝"/>
              </a:rPr>
              <a:t>☞</a:t>
            </a:r>
            <a:r>
              <a:rPr lang="ja-JP" altLang="en-US" dirty="0" smtClean="0">
                <a:latin typeface="ＭＳ 明朝"/>
                <a:ea typeface="ＭＳ 明朝"/>
              </a:rPr>
              <a:t>　規範的統合　通所型サービスにおいて、口腔、栄養、運動器は</a:t>
            </a:r>
            <a:endParaRPr lang="en-US" altLang="ja-JP" dirty="0" smtClean="0">
              <a:latin typeface="ＭＳ 明朝"/>
              <a:ea typeface="ＭＳ 明朝"/>
            </a:endParaRPr>
          </a:p>
          <a:p>
            <a:r>
              <a:rPr kumimoji="1" lang="ja-JP" altLang="en-US" dirty="0">
                <a:latin typeface="ＭＳ 明朝"/>
                <a:ea typeface="ＭＳ 明朝"/>
              </a:rPr>
              <a:t>　</a:t>
            </a:r>
            <a:r>
              <a:rPr kumimoji="1" lang="ja-JP" altLang="en-US" dirty="0" smtClean="0">
                <a:latin typeface="ＭＳ 明朝"/>
                <a:ea typeface="ＭＳ 明朝"/>
              </a:rPr>
              <a:t>　セットで行う。</a:t>
            </a:r>
            <a:endParaRPr kumimoji="1" lang="ja-JP" altLang="en-US" dirty="0"/>
          </a:p>
        </p:txBody>
      </p:sp>
    </p:spTree>
    <p:extLst>
      <p:ext uri="{BB962C8B-B14F-4D97-AF65-F5344CB8AC3E}">
        <p14:creationId xmlns:p14="http://schemas.microsoft.com/office/powerpoint/2010/main" val="2407041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5325" y="739775"/>
            <a:ext cx="5345113" cy="3700463"/>
          </a:xfrm>
        </p:spPr>
      </p:sp>
      <p:sp>
        <p:nvSpPr>
          <p:cNvPr id="3" name="ノート プレースホルダー 2"/>
          <p:cNvSpPr>
            <a:spLocks noGrp="1"/>
          </p:cNvSpPr>
          <p:nvPr>
            <p:ph type="body" idx="1"/>
          </p:nvPr>
        </p:nvSpPr>
        <p:spPr/>
        <p:txBody>
          <a:bodyPr/>
          <a:lstStyle/>
          <a:p>
            <a:pPr marL="144000" indent="-457200" algn="just"/>
            <a:r>
              <a:rPr kumimoji="1" lang="ja-JP" altLang="en-US" sz="1400" dirty="0" smtClean="0">
                <a:latin typeface="+mj-ea"/>
                <a:ea typeface="+mj-ea"/>
              </a:rPr>
              <a:t>○　国東市の概要です。</a:t>
            </a:r>
            <a:r>
              <a:rPr lang="ja-JP" altLang="en-US" sz="1400" dirty="0" smtClean="0">
                <a:latin typeface="+mj-ea"/>
                <a:ea typeface="+mj-ea"/>
              </a:rPr>
              <a:t>人口は、昨年、とうとう３万人を切ってしまいました。</a:t>
            </a:r>
            <a:endParaRPr lang="en-US" altLang="ja-JP" sz="1400" dirty="0" smtClean="0">
              <a:latin typeface="+mj-ea"/>
              <a:ea typeface="+mj-ea"/>
            </a:endParaRPr>
          </a:p>
          <a:p>
            <a:pPr marL="144000" indent="-457200" algn="just"/>
            <a:endParaRPr kumimoji="1" lang="en-US" altLang="ja-JP" sz="1400" dirty="0">
              <a:latin typeface="+mj-ea"/>
              <a:ea typeface="+mj-ea"/>
            </a:endParaRPr>
          </a:p>
          <a:p>
            <a:pPr marL="144000" indent="-457200" algn="just"/>
            <a:r>
              <a:rPr lang="ja-JP" altLang="en-US" sz="1400" dirty="0" smtClean="0">
                <a:latin typeface="+mj-ea"/>
                <a:ea typeface="+mj-ea"/>
              </a:rPr>
              <a:t>○　高齢化率は３９％台です。県内で５番目に高い。</a:t>
            </a:r>
            <a:endParaRPr lang="en-US" altLang="ja-JP" sz="1400" dirty="0" smtClean="0">
              <a:latin typeface="+mj-ea"/>
              <a:ea typeface="+mj-ea"/>
            </a:endParaRPr>
          </a:p>
          <a:p>
            <a:pPr marL="144000" indent="-457200" algn="just"/>
            <a:r>
              <a:rPr lang="ja-JP" altLang="en-US" sz="1400" dirty="0" smtClean="0">
                <a:latin typeface="+mj-ea"/>
                <a:ea typeface="+mj-ea"/>
              </a:rPr>
              <a:t>　（高い方から、竹田市、姫島村、豊後大野市、九重町、国東市の順）</a:t>
            </a:r>
            <a:endParaRPr lang="en-US" altLang="ja-JP" sz="1400" dirty="0" smtClean="0">
              <a:latin typeface="+mj-ea"/>
              <a:ea typeface="+mj-ea"/>
            </a:endParaRPr>
          </a:p>
          <a:p>
            <a:pPr marL="144000" indent="-457200" algn="just"/>
            <a:endParaRPr lang="en-US" altLang="ja-JP" sz="1400" dirty="0" smtClean="0">
              <a:latin typeface="+mj-ea"/>
              <a:ea typeface="+mj-ea"/>
            </a:endParaRPr>
          </a:p>
          <a:p>
            <a:pPr marL="144000" indent="-457200" algn="just"/>
            <a:r>
              <a:rPr lang="ja-JP" altLang="en-US" sz="1400" dirty="0" smtClean="0">
                <a:latin typeface="+mj-ea"/>
                <a:ea typeface="+mj-ea"/>
              </a:rPr>
              <a:t>○　介護認定情報は、１０月末現在で認定率は１７．４％。県平均より低く、県内では５番目に低い。</a:t>
            </a:r>
            <a:endParaRPr lang="en-US" altLang="ja-JP" sz="1400" dirty="0" smtClean="0">
              <a:latin typeface="+mj-ea"/>
              <a:ea typeface="+mj-ea"/>
            </a:endParaRPr>
          </a:p>
          <a:p>
            <a:pPr marL="144000" indent="-457200" algn="just"/>
            <a:r>
              <a:rPr lang="ja-JP" altLang="en-US" sz="1400" dirty="0" smtClean="0">
                <a:latin typeface="+mj-ea"/>
                <a:ea typeface="+mj-ea"/>
              </a:rPr>
              <a:t>　（低い方から、姫島村、豊後高田市、佐伯市、別府市、国東市の順）</a:t>
            </a:r>
            <a:endParaRPr lang="en-US" altLang="ja-JP" sz="1400" dirty="0" smtClean="0">
              <a:latin typeface="+mj-ea"/>
              <a:ea typeface="+mj-ea"/>
            </a:endParaRPr>
          </a:p>
          <a:p>
            <a:pPr marL="144000" indent="-457200" algn="just"/>
            <a:endParaRPr lang="en-US" altLang="ja-JP" sz="1400" dirty="0" smtClean="0">
              <a:latin typeface="+mj-ea"/>
              <a:ea typeface="+mj-ea"/>
            </a:endParaRPr>
          </a:p>
          <a:p>
            <a:pPr marL="144000" indent="-457200" algn="just"/>
            <a:r>
              <a:rPr lang="ja-JP" altLang="en-US" sz="1400" dirty="0" smtClean="0">
                <a:latin typeface="+mj-ea"/>
                <a:ea typeface="+mj-ea"/>
              </a:rPr>
              <a:t>○　高齢化率は高いが、認定率は低い。</a:t>
            </a:r>
            <a:endParaRPr lang="en-US" altLang="ja-JP" sz="1400" dirty="0" smtClean="0">
              <a:latin typeface="+mj-ea"/>
              <a:ea typeface="+mj-ea"/>
            </a:endParaRPr>
          </a:p>
          <a:p>
            <a:pPr marL="144000" indent="-457200" algn="just"/>
            <a:r>
              <a:rPr lang="ja-JP" altLang="en-US" sz="1400" dirty="0" smtClean="0">
                <a:latin typeface="+mj-ea"/>
                <a:ea typeface="+mj-ea"/>
              </a:rPr>
              <a:t>　　その要因は①介護予防の推進、②地域ケア会議において、医療、介護等の多職種が協働して高齢者の個別課題の解決と、介護支援専門員の自立支援に資するケアマネジメントの実践力を高める取り組みを行っていることにあると考えている。</a:t>
            </a:r>
            <a:endParaRPr lang="en-US" altLang="ja-JP" sz="1400" dirty="0" smtClean="0">
              <a:latin typeface="+mj-ea"/>
              <a:ea typeface="+mj-ea"/>
            </a:endParaRPr>
          </a:p>
        </p:txBody>
      </p:sp>
      <p:sp>
        <p:nvSpPr>
          <p:cNvPr id="4" name="スライド番号プレースホルダー 3"/>
          <p:cNvSpPr>
            <a:spLocks noGrp="1"/>
          </p:cNvSpPr>
          <p:nvPr>
            <p:ph type="sldNum" sz="quarter" idx="10"/>
          </p:nvPr>
        </p:nvSpPr>
        <p:spPr/>
        <p:txBody>
          <a:bodyPr/>
          <a:lstStyle/>
          <a:p>
            <a:fld id="{87E3B878-FCCA-4DEA-88CA-E7FAB0F1A7D4}" type="slidenum">
              <a:rPr kumimoji="1" lang="ja-JP" altLang="en-US" smtClean="0"/>
              <a:pPr/>
              <a:t>2</a:t>
            </a:fld>
            <a:endParaRPr kumimoji="1" lang="ja-JP" altLang="en-US"/>
          </a:p>
        </p:txBody>
      </p:sp>
    </p:spTree>
    <p:extLst>
      <p:ext uri="{BB962C8B-B14F-4D97-AF65-F5344CB8AC3E}">
        <p14:creationId xmlns:p14="http://schemas.microsoft.com/office/powerpoint/2010/main" val="23801426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5325" y="739775"/>
            <a:ext cx="5345113" cy="3700463"/>
          </a:xfrm>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713808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5325" y="739775"/>
            <a:ext cx="5345113" cy="37004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7E3B878-FCCA-4DEA-88CA-E7FAB0F1A7D4}" type="slidenum">
              <a:rPr kumimoji="1" lang="ja-JP" altLang="en-US" smtClean="0"/>
              <a:pPr/>
              <a:t>22</a:t>
            </a:fld>
            <a:endParaRPr kumimoji="1" lang="ja-JP" altLang="en-US"/>
          </a:p>
        </p:txBody>
      </p:sp>
    </p:spTree>
    <p:extLst>
      <p:ext uri="{BB962C8B-B14F-4D97-AF65-F5344CB8AC3E}">
        <p14:creationId xmlns:p14="http://schemas.microsoft.com/office/powerpoint/2010/main" val="2380142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695325" y="739775"/>
            <a:ext cx="5345113" cy="3700463"/>
          </a:xfrm>
        </p:spPr>
      </p:sp>
      <p:sp>
        <p:nvSpPr>
          <p:cNvPr id="3" name="ノート プレースホルダ 2"/>
          <p:cNvSpPr>
            <a:spLocks noGrp="1"/>
          </p:cNvSpPr>
          <p:nvPr>
            <p:ph type="body" idx="1"/>
          </p:nvPr>
        </p:nvSpPr>
        <p:spPr/>
        <p:txBody>
          <a:bodyPr>
            <a:normAutofit/>
          </a:bodyPr>
          <a:lstStyle/>
          <a:p>
            <a:pPr marL="144000" indent="-457200" algn="just"/>
            <a:r>
              <a:rPr kumimoji="1" lang="ja-JP" altLang="en-US" sz="1400" dirty="0" smtClean="0"/>
              <a:t>○　介護保険事業の地域支援事業の中の総合事業、包括的支援事業の実施状況です。</a:t>
            </a:r>
            <a:endParaRPr kumimoji="1" lang="en-US" altLang="ja-JP" sz="1400" dirty="0" smtClean="0"/>
          </a:p>
          <a:p>
            <a:pPr marL="144000" indent="-457200" algn="just"/>
            <a:endParaRPr lang="en-US" altLang="ja-JP" sz="1400" dirty="0"/>
          </a:p>
          <a:p>
            <a:pPr marL="144000" indent="-457200" algn="just"/>
            <a:r>
              <a:rPr kumimoji="1" lang="ja-JP" altLang="en-US" sz="1400" dirty="0" smtClean="0"/>
              <a:t>○　初期集中支援事業以外は、今年の４月から、実施しました。</a:t>
            </a:r>
            <a:endParaRPr kumimoji="1" lang="en-US" altLang="ja-JP" sz="1400" dirty="0" smtClean="0"/>
          </a:p>
          <a:p>
            <a:pPr marL="144000" indent="-457200" algn="just"/>
            <a:r>
              <a:rPr lang="ja-JP" altLang="en-US" sz="1400" dirty="0"/>
              <a:t>　</a:t>
            </a:r>
            <a:r>
              <a:rPr lang="ja-JP" altLang="en-US" sz="1400" dirty="0" smtClean="0"/>
              <a:t>　もう、破れかぶれ、　</a:t>
            </a:r>
            <a:r>
              <a:rPr lang="ja-JP" altLang="en-US" sz="1400" dirty="0" err="1" smtClean="0"/>
              <a:t>で</a:t>
            </a:r>
            <a:r>
              <a:rPr lang="ja-JP" altLang="en-US" sz="1400" dirty="0" smtClean="0"/>
              <a:t>したね。</a:t>
            </a:r>
            <a:endParaRPr kumimoji="1" lang="en-US" altLang="ja-JP" sz="1400" dirty="0" smtClean="0"/>
          </a:p>
        </p:txBody>
      </p:sp>
      <p:sp>
        <p:nvSpPr>
          <p:cNvPr id="4" name="スライド番号プレースホルダ 3"/>
          <p:cNvSpPr>
            <a:spLocks noGrp="1"/>
          </p:cNvSpPr>
          <p:nvPr>
            <p:ph type="sldNum" sz="quarter" idx="10"/>
          </p:nvPr>
        </p:nvSpPr>
        <p:spPr/>
        <p:txBody>
          <a:bodyPr/>
          <a:lstStyle/>
          <a:p>
            <a:fld id="{343394DA-4B5B-4ED9-8879-88418B5A23B1}" type="slidenum">
              <a:rPr kumimoji="1" lang="ja-JP" altLang="en-US" smtClean="0"/>
              <a:pPr/>
              <a:t>3</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5325" y="739775"/>
            <a:ext cx="5345113" cy="3700463"/>
          </a:xfrm>
        </p:spPr>
      </p:sp>
      <p:sp>
        <p:nvSpPr>
          <p:cNvPr id="3" name="ノート プレースホルダー 2"/>
          <p:cNvSpPr>
            <a:spLocks noGrp="1"/>
          </p:cNvSpPr>
          <p:nvPr>
            <p:ph type="body" idx="1"/>
          </p:nvPr>
        </p:nvSpPr>
        <p:spPr/>
        <p:txBody>
          <a:bodyPr/>
          <a:lstStyle/>
          <a:p>
            <a:r>
              <a:rPr kumimoji="1" lang="ja-JP" altLang="en-US" dirty="0" smtClean="0">
                <a:latin typeface="ＭＳ 明朝"/>
                <a:ea typeface="ＭＳ 明朝"/>
              </a:rPr>
              <a:t>☞</a:t>
            </a:r>
            <a:r>
              <a:rPr lang="ja-JP" altLang="en-US" dirty="0">
                <a:latin typeface="ＭＳ 明朝"/>
                <a:ea typeface="ＭＳ 明朝"/>
              </a:rPr>
              <a:t>　</a:t>
            </a:r>
            <a:r>
              <a:rPr lang="ja-JP" altLang="en-US" dirty="0" smtClean="0">
                <a:latin typeface="ＭＳ 明朝"/>
                <a:ea typeface="ＭＳ 明朝"/>
              </a:rPr>
              <a:t>今日は、時間の都合上、①の生活支援ニーズに対応する、新たなサービスを作りたい。</a:t>
            </a:r>
            <a:endParaRPr lang="en-US" altLang="ja-JP" dirty="0" smtClean="0">
              <a:latin typeface="ＭＳ 明朝"/>
              <a:ea typeface="ＭＳ 明朝"/>
            </a:endParaRPr>
          </a:p>
          <a:p>
            <a:endParaRPr lang="en-US" altLang="ja-JP" dirty="0">
              <a:latin typeface="ＭＳ 明朝"/>
              <a:ea typeface="ＭＳ 明朝"/>
            </a:endParaRPr>
          </a:p>
          <a:p>
            <a:r>
              <a:rPr lang="ja-JP" altLang="ja-JP" dirty="0" smtClean="0">
                <a:latin typeface="ＭＳ 明朝"/>
                <a:ea typeface="ＭＳ 明朝"/>
              </a:rPr>
              <a:t>☞</a:t>
            </a:r>
            <a:r>
              <a:rPr lang="ja-JP" altLang="en-US" dirty="0" smtClean="0">
                <a:latin typeface="ＭＳ 明朝"/>
                <a:ea typeface="ＭＳ 明朝"/>
              </a:rPr>
              <a:t>　②の地域ケア会議について、お話しします。</a:t>
            </a:r>
            <a:endParaRPr lang="en-US" altLang="ja-JP" dirty="0" smtClean="0">
              <a:latin typeface="ＭＳ 明朝"/>
              <a:ea typeface="ＭＳ 明朝"/>
            </a:endParaRPr>
          </a:p>
          <a:p>
            <a:endParaRPr lang="en-US" altLang="ja-JP" dirty="0">
              <a:latin typeface="ＭＳ 明朝"/>
              <a:ea typeface="ＭＳ 明朝"/>
            </a:endParaRPr>
          </a:p>
          <a:p>
            <a:r>
              <a:rPr lang="ja-JP" altLang="ja-JP" dirty="0" smtClean="0">
                <a:latin typeface="ＭＳ 明朝"/>
                <a:ea typeface="ＭＳ 明朝"/>
              </a:rPr>
              <a:t>☞</a:t>
            </a:r>
            <a:r>
              <a:rPr lang="ja-JP" altLang="en-US" dirty="0" smtClean="0">
                <a:latin typeface="ＭＳ 明朝"/>
                <a:ea typeface="ＭＳ 明朝"/>
              </a:rPr>
              <a:t>　なお、④は、平口で言うと、こういうことです。</a:t>
            </a:r>
            <a:endParaRPr lang="en-US" altLang="ja-JP" dirty="0" smtClean="0">
              <a:latin typeface="ＭＳ 明朝"/>
              <a:ea typeface="ＭＳ 明朝"/>
            </a:endParaRPr>
          </a:p>
          <a:p>
            <a:endParaRPr kumimoji="1" lang="ja-JP" altLang="en-US" dirty="0"/>
          </a:p>
        </p:txBody>
      </p:sp>
    </p:spTree>
    <p:extLst>
      <p:ext uri="{BB962C8B-B14F-4D97-AF65-F5344CB8AC3E}">
        <p14:creationId xmlns:p14="http://schemas.microsoft.com/office/powerpoint/2010/main" val="942242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5325" y="739775"/>
            <a:ext cx="5345113" cy="3700463"/>
          </a:xfrm>
        </p:spPr>
      </p:sp>
      <p:sp>
        <p:nvSpPr>
          <p:cNvPr id="3" name="ノート プレースホルダー 2"/>
          <p:cNvSpPr>
            <a:spLocks noGrp="1"/>
          </p:cNvSpPr>
          <p:nvPr>
            <p:ph type="body" idx="1"/>
          </p:nvPr>
        </p:nvSpPr>
        <p:spPr/>
        <p:txBody>
          <a:bodyPr/>
          <a:lstStyle/>
          <a:p>
            <a:pPr marL="144000" indent="-457200" algn="just"/>
            <a:r>
              <a:rPr kumimoji="1" lang="ja-JP" altLang="en-US" sz="1400" dirty="0" smtClean="0">
                <a:latin typeface="+mj-ea"/>
                <a:ea typeface="+mj-ea"/>
              </a:rPr>
              <a:t>○　「導入することで、次に進める。準備するために導入する」</a:t>
            </a:r>
            <a:endParaRPr kumimoji="1" lang="en-US" altLang="ja-JP" sz="1400" dirty="0" smtClean="0">
              <a:latin typeface="+mj-ea"/>
              <a:ea typeface="+mj-ea"/>
            </a:endParaRPr>
          </a:p>
          <a:p>
            <a:pPr marL="144000" indent="-457200" algn="just"/>
            <a:endParaRPr lang="en-US" altLang="ja-JP" sz="1400" dirty="0">
              <a:latin typeface="+mj-ea"/>
              <a:ea typeface="+mj-ea"/>
            </a:endParaRPr>
          </a:p>
          <a:p>
            <a:pPr marL="144000" indent="-457200" algn="just"/>
            <a:r>
              <a:rPr lang="ja-JP" altLang="en-US" sz="1400" dirty="0" smtClean="0">
                <a:latin typeface="+mj-ea"/>
                <a:ea typeface="+mj-ea"/>
              </a:rPr>
              <a:t>○　ここ</a:t>
            </a:r>
            <a:r>
              <a:rPr lang="ja-JP" altLang="en-US" sz="1400" dirty="0">
                <a:latin typeface="+mj-ea"/>
                <a:ea typeface="+mj-ea"/>
              </a:rPr>
              <a:t>で</a:t>
            </a:r>
            <a:r>
              <a:rPr lang="ja-JP" altLang="en-US" sz="1400" dirty="0" smtClean="0">
                <a:latin typeface="+mj-ea"/>
                <a:ea typeface="+mj-ea"/>
              </a:rPr>
              <a:t>、「その次は何か」を考えておくことが必要。</a:t>
            </a:r>
            <a:endParaRPr lang="en-US" altLang="ja-JP" sz="1400" dirty="0" smtClean="0">
              <a:latin typeface="+mj-ea"/>
              <a:ea typeface="+mj-ea"/>
            </a:endParaRPr>
          </a:p>
          <a:p>
            <a:pPr marL="144000" indent="-457200" algn="just"/>
            <a:endParaRPr lang="en-US" altLang="ja-JP" sz="1400" dirty="0" smtClean="0">
              <a:latin typeface="+mj-ea"/>
              <a:ea typeface="+mj-ea"/>
            </a:endParaRPr>
          </a:p>
          <a:p>
            <a:pPr marL="144000" indent="-457200" algn="just"/>
            <a:r>
              <a:rPr lang="ja-JP" altLang="en-US" sz="1400" dirty="0" smtClean="0">
                <a:latin typeface="+mj-ea"/>
                <a:ea typeface="+mj-ea"/>
              </a:rPr>
              <a:t>○　次に何をするのか、何を準備するのかを明らかにしておかないと、ただ単に総合事業を導入しただけ、で終わってしまう。</a:t>
            </a:r>
            <a:endParaRPr lang="en-US" altLang="ja-JP" sz="1400" dirty="0" smtClean="0">
              <a:latin typeface="+mj-ea"/>
              <a:ea typeface="+mj-ea"/>
            </a:endParaRPr>
          </a:p>
          <a:p>
            <a:pPr marL="144000" indent="-457200" algn="just"/>
            <a:endParaRPr lang="en-US" altLang="ja-JP" sz="1400" dirty="0" smtClean="0">
              <a:latin typeface="+mj-ea"/>
              <a:ea typeface="+mj-ea"/>
            </a:endParaRPr>
          </a:p>
          <a:p>
            <a:pPr marL="144000" indent="-457200" algn="just"/>
            <a:r>
              <a:rPr lang="ja-JP" altLang="en-US" sz="1400" dirty="0" smtClean="0">
                <a:latin typeface="+mj-ea"/>
                <a:ea typeface="+mj-ea"/>
              </a:rPr>
              <a:t>○　国東市では、「住民主体で支え合う地域づくり」をするための準備をすると決めている。</a:t>
            </a:r>
            <a:endParaRPr lang="en-US" altLang="ja-JP" sz="1400" dirty="0" smtClean="0">
              <a:latin typeface="+mj-ea"/>
              <a:ea typeface="+mj-ea"/>
            </a:endParaRPr>
          </a:p>
          <a:p>
            <a:pPr marL="144000" indent="-457200" algn="just"/>
            <a:endParaRPr lang="en-US" altLang="ja-JP" sz="1400" dirty="0" smtClean="0">
              <a:latin typeface="+mj-ea"/>
              <a:ea typeface="+mj-ea"/>
            </a:endParaRPr>
          </a:p>
          <a:p>
            <a:pPr marL="144000" indent="-457200" algn="just"/>
            <a:r>
              <a:rPr lang="ja-JP" altLang="en-US" sz="1400" dirty="0" smtClean="0">
                <a:latin typeface="+mj-ea"/>
                <a:ea typeface="+mj-ea"/>
              </a:rPr>
              <a:t>○　そのために、総合事業と生活支援体制整備事業を一体にして取り組んでいる。</a:t>
            </a:r>
            <a:endParaRPr lang="en-US" altLang="ja-JP" sz="1400" dirty="0" smtClean="0">
              <a:latin typeface="+mj-ea"/>
              <a:ea typeface="+mj-ea"/>
            </a:endParaRPr>
          </a:p>
          <a:p>
            <a:pPr marL="144000" indent="-457200" algn="just"/>
            <a:endParaRPr lang="en-US" altLang="ja-JP" sz="1400" dirty="0" smtClean="0">
              <a:latin typeface="+mj-ea"/>
              <a:ea typeface="+mj-ea"/>
            </a:endParaRPr>
          </a:p>
          <a:p>
            <a:pPr marL="144000" indent="-457200" algn="just"/>
            <a:endParaRPr kumimoji="1" lang="ja-JP" altLang="en-US" sz="1400" dirty="0">
              <a:latin typeface="+mj-ea"/>
              <a:ea typeface="+mj-ea"/>
            </a:endParaRPr>
          </a:p>
        </p:txBody>
      </p:sp>
    </p:spTree>
    <p:extLst>
      <p:ext uri="{BB962C8B-B14F-4D97-AF65-F5344CB8AC3E}">
        <p14:creationId xmlns:p14="http://schemas.microsoft.com/office/powerpoint/2010/main" val="942242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5325" y="739775"/>
            <a:ext cx="5345113" cy="3700463"/>
          </a:xfrm>
        </p:spPr>
      </p:sp>
      <p:sp>
        <p:nvSpPr>
          <p:cNvPr id="3" name="ノート プレースホルダー 2"/>
          <p:cNvSpPr>
            <a:spLocks noGrp="1"/>
          </p:cNvSpPr>
          <p:nvPr>
            <p:ph type="body" idx="1"/>
          </p:nvPr>
        </p:nvSpPr>
        <p:spPr/>
        <p:txBody>
          <a:bodyPr/>
          <a:lstStyle/>
          <a:p>
            <a:r>
              <a:rPr kumimoji="1" lang="ja-JP" altLang="en-US" dirty="0" smtClean="0">
                <a:latin typeface="ＭＳ 明朝"/>
                <a:ea typeface="ＭＳ 明朝"/>
              </a:rPr>
              <a:t>☞　国東市は、総合事業に移行するにあたり、何をしてきたか。</a:t>
            </a:r>
            <a:endParaRPr kumimoji="1" lang="en-US" altLang="ja-JP" dirty="0" smtClean="0">
              <a:latin typeface="ＭＳ 明朝"/>
              <a:ea typeface="ＭＳ 明朝"/>
            </a:endParaRPr>
          </a:p>
          <a:p>
            <a:endParaRPr lang="en-US" altLang="ja-JP" dirty="0" smtClean="0">
              <a:latin typeface="ＭＳ 明朝"/>
              <a:ea typeface="ＭＳ 明朝"/>
            </a:endParaRPr>
          </a:p>
          <a:p>
            <a:r>
              <a:rPr lang="ja-JP" altLang="ja-JP" dirty="0" smtClean="0">
                <a:latin typeface="ＭＳ 明朝"/>
                <a:ea typeface="ＭＳ 明朝"/>
              </a:rPr>
              <a:t>☛</a:t>
            </a:r>
            <a:r>
              <a:rPr lang="ja-JP" altLang="en-US" dirty="0" smtClean="0">
                <a:latin typeface="ＭＳ 明朝"/>
                <a:ea typeface="ＭＳ 明朝"/>
              </a:rPr>
              <a:t>　この３つのステップを踏んできた。</a:t>
            </a:r>
            <a:endParaRPr lang="en-US" altLang="ja-JP" dirty="0" smtClean="0">
              <a:latin typeface="ＭＳ 明朝"/>
              <a:ea typeface="ＭＳ 明朝"/>
            </a:endParaRPr>
          </a:p>
          <a:p>
            <a:endParaRPr kumimoji="1" lang="en-US" altLang="ja-JP" dirty="0">
              <a:latin typeface="ＭＳ 明朝"/>
              <a:ea typeface="ＭＳ 明朝"/>
            </a:endParaRPr>
          </a:p>
          <a:p>
            <a:r>
              <a:rPr lang="ja-JP" altLang="ja-JP" dirty="0" smtClean="0">
                <a:latin typeface="ＭＳ 明朝"/>
                <a:ea typeface="ＭＳ 明朝"/>
              </a:rPr>
              <a:t>☞</a:t>
            </a:r>
            <a:r>
              <a:rPr lang="ja-JP" altLang="en-US" dirty="0" smtClean="0">
                <a:latin typeface="ＭＳ 明朝"/>
                <a:ea typeface="ＭＳ 明朝"/>
              </a:rPr>
              <a:t>　市民、事業所の方々に、高齢者の現状とこれから、何が起こるのか。</a:t>
            </a:r>
            <a:endParaRPr lang="en-US" altLang="ja-JP" dirty="0" smtClean="0">
              <a:latin typeface="ＭＳ 明朝"/>
              <a:ea typeface="ＭＳ 明朝"/>
            </a:endParaRPr>
          </a:p>
          <a:p>
            <a:r>
              <a:rPr lang="ja-JP" altLang="en-US" dirty="0">
                <a:latin typeface="ＭＳ 明朝"/>
                <a:ea typeface="ＭＳ 明朝"/>
              </a:rPr>
              <a:t>　</a:t>
            </a:r>
            <a:r>
              <a:rPr lang="ja-JP" altLang="en-US" dirty="0" smtClean="0">
                <a:latin typeface="ＭＳ 明朝"/>
                <a:ea typeface="ＭＳ 明朝"/>
              </a:rPr>
              <a:t>　これを、データで見える化し、　何をしなければ　ならないのかを</a:t>
            </a:r>
            <a:endParaRPr lang="en-US" altLang="ja-JP" dirty="0" smtClean="0">
              <a:latin typeface="ＭＳ 明朝"/>
              <a:ea typeface="ＭＳ 明朝"/>
            </a:endParaRPr>
          </a:p>
          <a:p>
            <a:r>
              <a:rPr lang="ja-JP" altLang="en-US" dirty="0">
                <a:latin typeface="ＭＳ 明朝"/>
                <a:ea typeface="ＭＳ 明朝"/>
              </a:rPr>
              <a:t>　</a:t>
            </a:r>
            <a:r>
              <a:rPr lang="ja-JP" altLang="en-US" dirty="0" smtClean="0">
                <a:latin typeface="ＭＳ 明朝"/>
                <a:ea typeface="ＭＳ 明朝"/>
              </a:rPr>
              <a:t>　伝えた。　（出前講座　週１回程度）</a:t>
            </a:r>
            <a:endParaRPr lang="en-US" altLang="ja-JP" dirty="0" smtClean="0">
              <a:latin typeface="ＭＳ 明朝"/>
              <a:ea typeface="ＭＳ 明朝"/>
            </a:endParaRPr>
          </a:p>
          <a:p>
            <a:endParaRPr lang="en-US" altLang="ja-JP" dirty="0">
              <a:latin typeface="ＭＳ 明朝"/>
              <a:ea typeface="ＭＳ 明朝"/>
            </a:endParaRPr>
          </a:p>
          <a:p>
            <a:endParaRPr lang="en-US" altLang="ja-JP" dirty="0" smtClean="0">
              <a:latin typeface="ＭＳ 明朝"/>
              <a:ea typeface="ＭＳ 明朝"/>
            </a:endParaRPr>
          </a:p>
          <a:p>
            <a:r>
              <a:rPr lang="ja-JP" altLang="ja-JP" dirty="0" smtClean="0">
                <a:latin typeface="ＭＳ 明朝"/>
                <a:ea typeface="ＭＳ 明朝"/>
              </a:rPr>
              <a:t>☛</a:t>
            </a:r>
            <a:r>
              <a:rPr lang="ja-JP" altLang="en-US" dirty="0" smtClean="0">
                <a:latin typeface="ＭＳ 明朝"/>
                <a:ea typeface="ＭＳ 明朝"/>
              </a:rPr>
              <a:t>　地域課題の把握　→　これは、個別支援の地域ケア会議で行った。</a:t>
            </a:r>
            <a:endParaRPr lang="en-US" altLang="ja-JP" dirty="0" smtClean="0">
              <a:latin typeface="ＭＳ 明朝"/>
              <a:ea typeface="ＭＳ 明朝"/>
            </a:endParaRPr>
          </a:p>
          <a:p>
            <a:r>
              <a:rPr lang="ja-JP" altLang="en-US" dirty="0" smtClean="0">
                <a:latin typeface="ＭＳ 明朝"/>
                <a:ea typeface="ＭＳ 明朝"/>
              </a:rPr>
              <a:t>　　　　　　　　　　　　（和光市方式　東内部長さん）</a:t>
            </a:r>
            <a:endParaRPr lang="en-US" altLang="ja-JP" dirty="0">
              <a:latin typeface="ＭＳ 明朝"/>
              <a:ea typeface="ＭＳ 明朝"/>
            </a:endParaRPr>
          </a:p>
          <a:p>
            <a:endParaRPr lang="en-US" altLang="ja-JP" dirty="0" smtClean="0">
              <a:latin typeface="ＭＳ 明朝"/>
              <a:ea typeface="ＭＳ 明朝"/>
            </a:endParaRPr>
          </a:p>
          <a:p>
            <a:r>
              <a:rPr lang="ja-JP" altLang="ja-JP" dirty="0" smtClean="0">
                <a:latin typeface="ＭＳ 明朝"/>
                <a:ea typeface="ＭＳ 明朝"/>
              </a:rPr>
              <a:t>☛</a:t>
            </a:r>
            <a:r>
              <a:rPr lang="ja-JP" altLang="en-US" dirty="0" smtClean="0">
                <a:latin typeface="ＭＳ 明朝"/>
                <a:ea typeface="ＭＳ 明朝"/>
              </a:rPr>
              <a:t>　その地域課題を解決していくサービスを作っていくのが、総合事業</a:t>
            </a:r>
            <a:endParaRPr lang="en-US" altLang="ja-JP" dirty="0" smtClean="0">
              <a:latin typeface="ＭＳ 明朝"/>
              <a:ea typeface="ＭＳ 明朝"/>
            </a:endParaRPr>
          </a:p>
          <a:p>
            <a:r>
              <a:rPr lang="ja-JP" altLang="en-US" dirty="0">
                <a:latin typeface="ＭＳ 明朝"/>
                <a:ea typeface="ＭＳ 明朝"/>
              </a:rPr>
              <a:t>　</a:t>
            </a:r>
            <a:r>
              <a:rPr lang="ja-JP" altLang="en-US" dirty="0" smtClean="0">
                <a:latin typeface="ＭＳ 明朝"/>
                <a:ea typeface="ＭＳ 明朝"/>
              </a:rPr>
              <a:t>　の目的と　ここでは、目的と書いていますが、手段　の方が適切な</a:t>
            </a:r>
            <a:endParaRPr lang="en-US" altLang="ja-JP" dirty="0" smtClean="0">
              <a:latin typeface="ＭＳ 明朝"/>
              <a:ea typeface="ＭＳ 明朝"/>
            </a:endParaRPr>
          </a:p>
          <a:p>
            <a:r>
              <a:rPr kumimoji="1" lang="ja-JP" altLang="en-US" dirty="0">
                <a:latin typeface="ＭＳ 明朝"/>
                <a:ea typeface="ＭＳ 明朝"/>
              </a:rPr>
              <a:t>　</a:t>
            </a:r>
            <a:r>
              <a:rPr kumimoji="1" lang="ja-JP" altLang="en-US" dirty="0" smtClean="0">
                <a:latin typeface="ＭＳ 明朝"/>
                <a:ea typeface="ＭＳ 明朝"/>
              </a:rPr>
              <a:t>　表現である。</a:t>
            </a:r>
            <a:endParaRPr kumimoji="1" lang="ja-JP" altLang="en-US" dirty="0"/>
          </a:p>
        </p:txBody>
      </p:sp>
    </p:spTree>
    <p:extLst>
      <p:ext uri="{BB962C8B-B14F-4D97-AF65-F5344CB8AC3E}">
        <p14:creationId xmlns:p14="http://schemas.microsoft.com/office/powerpoint/2010/main" val="2498357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5325" y="739775"/>
            <a:ext cx="5345113" cy="3700463"/>
          </a:xfrm>
        </p:spPr>
      </p:sp>
      <p:sp>
        <p:nvSpPr>
          <p:cNvPr id="3" name="ノート プレースホルダー 2"/>
          <p:cNvSpPr>
            <a:spLocks noGrp="1"/>
          </p:cNvSpPr>
          <p:nvPr>
            <p:ph type="body" idx="1"/>
          </p:nvPr>
        </p:nvSpPr>
        <p:spPr/>
        <p:txBody>
          <a:bodyPr/>
          <a:lstStyle/>
          <a:p>
            <a:pPr marL="144000" indent="-457200" algn="just"/>
            <a:r>
              <a:rPr kumimoji="1" lang="ja-JP" altLang="en-US" sz="1400" dirty="0" smtClean="0"/>
              <a:t>○　国東市の人口の推移です。地方都市ならどこでも同じ、右肩さがりです。</a:t>
            </a:r>
            <a:endParaRPr kumimoji="1" lang="en-US" altLang="ja-JP" sz="1400" dirty="0" smtClean="0"/>
          </a:p>
          <a:p>
            <a:pPr marL="144000" indent="-457200" algn="just"/>
            <a:endParaRPr kumimoji="1" lang="en-US" altLang="ja-JP" sz="1400" dirty="0" smtClean="0"/>
          </a:p>
          <a:p>
            <a:pPr marL="144000" indent="-457200" algn="just"/>
            <a:r>
              <a:rPr kumimoji="1" lang="ja-JP" altLang="en-US" sz="1400" dirty="0" smtClean="0"/>
              <a:t>○　人口の推移を２つの側面、一つは医療と介護を必要とする側、もう一つは医療と介護を支える側、この２つの側面から見ていきます。</a:t>
            </a:r>
            <a:endParaRPr kumimoji="1" lang="en-US" altLang="ja-JP" sz="1400" dirty="0" smtClean="0"/>
          </a:p>
          <a:p>
            <a:pPr marL="144000" indent="-457200" algn="just"/>
            <a:endParaRPr kumimoji="1" lang="en-US" altLang="ja-JP" sz="1400" dirty="0" smtClean="0"/>
          </a:p>
          <a:p>
            <a:pPr marL="144000" indent="-457200" algn="just"/>
            <a:r>
              <a:rPr kumimoji="1" lang="ja-JP" altLang="en-US" sz="1400" dirty="0" smtClean="0"/>
              <a:t>○　注目するのは、８５歳以上の人口の推移です。</a:t>
            </a:r>
            <a:endParaRPr kumimoji="1" lang="ja-JP" altLang="en-US" sz="1400" dirty="0"/>
          </a:p>
        </p:txBody>
      </p:sp>
      <p:sp>
        <p:nvSpPr>
          <p:cNvPr id="4" name="スライド番号プレースホルダー 3"/>
          <p:cNvSpPr>
            <a:spLocks noGrp="1"/>
          </p:cNvSpPr>
          <p:nvPr>
            <p:ph type="sldNum" sz="quarter" idx="10"/>
          </p:nvPr>
        </p:nvSpPr>
        <p:spPr/>
        <p:txBody>
          <a:bodyPr/>
          <a:lstStyle/>
          <a:p>
            <a:fld id="{1D5F4A77-429C-4377-8FE4-D79A7D76E1B7}" type="slidenum">
              <a:rPr kumimoji="1" lang="ja-JP" altLang="en-US" smtClean="0"/>
              <a:pPr/>
              <a:t>7</a:t>
            </a:fld>
            <a:endParaRPr kumimoji="1" lang="ja-JP" altLang="en-US"/>
          </a:p>
        </p:txBody>
      </p:sp>
    </p:spTree>
    <p:extLst>
      <p:ext uri="{BB962C8B-B14F-4D97-AF65-F5344CB8AC3E}">
        <p14:creationId xmlns:p14="http://schemas.microsoft.com/office/powerpoint/2010/main" val="232486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5325" y="739775"/>
            <a:ext cx="5345113" cy="3700463"/>
          </a:xfrm>
        </p:spPr>
      </p:sp>
      <p:sp>
        <p:nvSpPr>
          <p:cNvPr id="3" name="ノート プレースホルダー 2"/>
          <p:cNvSpPr>
            <a:spLocks noGrp="1"/>
          </p:cNvSpPr>
          <p:nvPr>
            <p:ph type="body" idx="1"/>
          </p:nvPr>
        </p:nvSpPr>
        <p:spPr/>
        <p:txBody>
          <a:bodyPr/>
          <a:lstStyle/>
          <a:p>
            <a:pPr marL="144000" indent="-457200"/>
            <a:endParaRPr kumimoji="1" lang="en-US" altLang="ja-JP" dirty="0" smtClean="0"/>
          </a:p>
          <a:p>
            <a:pPr marL="144000" indent="-457200"/>
            <a:endParaRPr kumimoji="1" lang="en-US" altLang="ja-JP" dirty="0" smtClean="0"/>
          </a:p>
          <a:p>
            <a:pPr marL="144000" indent="-457200"/>
            <a:r>
              <a:rPr kumimoji="1" lang="ja-JP" altLang="en-US" dirty="0" smtClean="0"/>
              <a:t>○年齢階級別に、</a:t>
            </a:r>
            <a:r>
              <a:rPr kumimoji="1" lang="ja-JP" altLang="en-US" dirty="0" smtClean="0">
                <a:solidFill>
                  <a:srgbClr val="FF0000"/>
                </a:solidFill>
              </a:rPr>
              <a:t>平成２２年時点の人口を１００</a:t>
            </a:r>
            <a:r>
              <a:rPr kumimoji="1" lang="ja-JP" altLang="en-US" dirty="0" smtClean="0"/>
              <a:t>としたとき、今後、どのように推移するのかを表しています。</a:t>
            </a:r>
            <a:endParaRPr kumimoji="1" lang="en-US" altLang="ja-JP" dirty="0" smtClean="0"/>
          </a:p>
          <a:p>
            <a:pPr marL="144000" indent="-457200"/>
            <a:endParaRPr kumimoji="1" lang="en-US" altLang="ja-JP" dirty="0" smtClean="0"/>
          </a:p>
          <a:p>
            <a:pPr marL="144000" indent="-457200"/>
            <a:r>
              <a:rPr kumimoji="1" lang="ja-JP" altLang="en-US" dirty="0" smtClean="0"/>
              <a:t>○今後、国東市の人口は減少していきます。</a:t>
            </a:r>
            <a:endParaRPr kumimoji="1" lang="en-US" altLang="ja-JP" dirty="0" smtClean="0"/>
          </a:p>
          <a:p>
            <a:pPr marL="144000" indent="-457200"/>
            <a:r>
              <a:rPr lang="ja-JP" altLang="en-US" dirty="0"/>
              <a:t>　</a:t>
            </a:r>
            <a:r>
              <a:rPr lang="ja-JP" altLang="en-US" dirty="0" smtClean="0"/>
              <a:t>この</a:t>
            </a:r>
            <a:r>
              <a:rPr kumimoji="1" lang="ja-JP" altLang="en-US" dirty="0" smtClean="0"/>
              <a:t>減少していく中で、８５歳以上の人口だけが増えていきます。平成３７年２０２５年には</a:t>
            </a:r>
            <a:r>
              <a:rPr kumimoji="1" lang="ja-JP" altLang="en-US" dirty="0" smtClean="0">
                <a:solidFill>
                  <a:srgbClr val="FF0000"/>
                </a:solidFill>
              </a:rPr>
              <a:t>１．３８倍</a:t>
            </a:r>
            <a:r>
              <a:rPr kumimoji="1" lang="ja-JP" altLang="en-US" dirty="0" smtClean="0"/>
              <a:t>になります。　人口でいえば、約８００人</a:t>
            </a:r>
            <a:endParaRPr kumimoji="1" lang="en-US" altLang="ja-JP" dirty="0" smtClean="0"/>
          </a:p>
          <a:p>
            <a:pPr marL="144000" indent="-457200"/>
            <a:endParaRPr kumimoji="1" lang="en-US" altLang="ja-JP" dirty="0" smtClean="0"/>
          </a:p>
          <a:p>
            <a:pPr marL="144000" indent="-457200"/>
            <a:r>
              <a:rPr kumimoji="1" lang="ja-JP" altLang="en-US" dirty="0" smtClean="0"/>
              <a:t>○同じ高齢者の中でも、６５歳～７４歳、７５歳～８４歳の人口は、実はそんなに増えないし、そう大きくは減少しない。</a:t>
            </a:r>
            <a:endParaRPr kumimoji="1" lang="en-US" altLang="ja-JP" dirty="0" smtClean="0"/>
          </a:p>
          <a:p>
            <a:pPr marL="144000" indent="-457200"/>
            <a:endParaRPr kumimoji="1" lang="en-US" altLang="ja-JP" dirty="0" smtClean="0"/>
          </a:p>
          <a:p>
            <a:pPr marL="144000" indent="-457200"/>
            <a:endParaRPr lang="en-US" altLang="ja-JP" dirty="0"/>
          </a:p>
          <a:p>
            <a:r>
              <a:rPr lang="ja-JP" altLang="ja-JP" dirty="0" smtClean="0">
                <a:latin typeface="ＭＳ 明朝"/>
                <a:ea typeface="ＭＳ 明朝"/>
              </a:rPr>
              <a:t>☞</a:t>
            </a:r>
            <a:r>
              <a:rPr lang="ja-JP" altLang="en-US" dirty="0">
                <a:latin typeface="ＭＳ 明朝"/>
                <a:ea typeface="ＭＳ 明朝"/>
              </a:rPr>
              <a:t>この</a:t>
            </a:r>
            <a:r>
              <a:rPr lang="en-US" altLang="ja-JP" dirty="0">
                <a:latin typeface="ＭＳ 明朝"/>
                <a:ea typeface="ＭＳ 明朝"/>
              </a:rPr>
              <a:t>85</a:t>
            </a:r>
            <a:r>
              <a:rPr lang="ja-JP" altLang="en-US" dirty="0">
                <a:latin typeface="ＭＳ 明朝"/>
                <a:ea typeface="ＭＳ 明朝"/>
              </a:rPr>
              <a:t>歳以上の高齢者が増えていくと、どのような　影響があるか</a:t>
            </a:r>
            <a:r>
              <a:rPr lang="ja-JP" altLang="en-US" dirty="0" smtClean="0">
                <a:latin typeface="ＭＳ 明朝"/>
                <a:ea typeface="ＭＳ 明朝"/>
              </a:rPr>
              <a:t>を</a:t>
            </a:r>
            <a:endParaRPr lang="en-US" altLang="ja-JP" dirty="0" smtClean="0">
              <a:latin typeface="ＭＳ 明朝"/>
              <a:ea typeface="ＭＳ 明朝"/>
            </a:endParaRPr>
          </a:p>
          <a:p>
            <a:r>
              <a:rPr lang="ja-JP" altLang="en-US" dirty="0">
                <a:latin typeface="ＭＳ 明朝"/>
                <a:ea typeface="ＭＳ 明朝"/>
              </a:rPr>
              <a:t>　</a:t>
            </a:r>
            <a:r>
              <a:rPr lang="ja-JP" altLang="en-US" dirty="0" smtClean="0">
                <a:latin typeface="ＭＳ 明朝"/>
                <a:ea typeface="ＭＳ 明朝"/>
              </a:rPr>
              <a:t>調べてみました。</a:t>
            </a:r>
            <a:endParaRPr lang="en-US" altLang="ja-JP" dirty="0" smtClean="0">
              <a:latin typeface="ＭＳ 明朝"/>
              <a:ea typeface="ＭＳ 明朝"/>
            </a:endParaRPr>
          </a:p>
          <a:p>
            <a:r>
              <a:rPr lang="ja-JP" altLang="en-US" dirty="0">
                <a:latin typeface="ＭＳ 明朝"/>
                <a:ea typeface="ＭＳ 明朝"/>
              </a:rPr>
              <a:t>　</a:t>
            </a:r>
            <a:r>
              <a:rPr lang="ja-JP" altLang="en-US" dirty="0" smtClean="0">
                <a:latin typeface="ＭＳ 明朝"/>
                <a:ea typeface="ＭＳ 明朝"/>
              </a:rPr>
              <a:t>　　・次のグラフとなります。</a:t>
            </a:r>
            <a:endParaRPr lang="en-US" altLang="ja-JP" dirty="0">
              <a:latin typeface="ＭＳ 明朝"/>
              <a:ea typeface="ＭＳ 明朝"/>
            </a:endParaRPr>
          </a:p>
          <a:p>
            <a:pPr marL="144000" indent="-457200"/>
            <a:endParaRPr kumimoji="1" lang="en-US" altLang="ja-JP" dirty="0" smtClean="0"/>
          </a:p>
          <a:p>
            <a:pPr marL="144000" indent="-457200"/>
            <a:endParaRPr kumimoji="1" lang="en-US" altLang="ja-JP" dirty="0" smtClean="0"/>
          </a:p>
          <a:p>
            <a:pPr marL="144000" indent="-457200"/>
            <a:endParaRPr kumimoji="1" lang="ja-JP" altLang="en-US" dirty="0"/>
          </a:p>
        </p:txBody>
      </p:sp>
      <p:sp>
        <p:nvSpPr>
          <p:cNvPr id="4" name="スライド番号プレースホルダー 3"/>
          <p:cNvSpPr>
            <a:spLocks noGrp="1"/>
          </p:cNvSpPr>
          <p:nvPr>
            <p:ph type="sldNum" sz="quarter" idx="10"/>
          </p:nvPr>
        </p:nvSpPr>
        <p:spPr/>
        <p:txBody>
          <a:bodyPr/>
          <a:lstStyle/>
          <a:p>
            <a:fld id="{1D5F4A77-429C-4377-8FE4-D79A7D76E1B7}" type="slidenum">
              <a:rPr kumimoji="1" lang="ja-JP" altLang="en-US" smtClean="0"/>
              <a:pPr/>
              <a:t>8</a:t>
            </a:fld>
            <a:endParaRPr kumimoji="1" lang="ja-JP" altLang="en-US"/>
          </a:p>
        </p:txBody>
      </p:sp>
    </p:spTree>
    <p:extLst>
      <p:ext uri="{BB962C8B-B14F-4D97-AF65-F5344CB8AC3E}">
        <p14:creationId xmlns:p14="http://schemas.microsoft.com/office/powerpoint/2010/main" val="13950073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5325" y="739775"/>
            <a:ext cx="5345113" cy="3700463"/>
          </a:xfrm>
        </p:spPr>
      </p:sp>
      <p:sp>
        <p:nvSpPr>
          <p:cNvPr id="3" name="ノート プレースホルダー 2"/>
          <p:cNvSpPr>
            <a:spLocks noGrp="1"/>
          </p:cNvSpPr>
          <p:nvPr>
            <p:ph type="body" idx="1"/>
          </p:nvPr>
        </p:nvSpPr>
        <p:spPr/>
        <p:txBody>
          <a:bodyPr/>
          <a:lstStyle/>
          <a:p>
            <a:pPr marL="144000" indent="-457200"/>
            <a:r>
              <a:rPr kumimoji="1" lang="ja-JP" altLang="en-US" dirty="0" smtClean="0"/>
              <a:t>○まず、介護側の影響です。</a:t>
            </a:r>
            <a:endParaRPr kumimoji="1" lang="en-US" altLang="ja-JP" dirty="0" smtClean="0"/>
          </a:p>
          <a:p>
            <a:pPr marL="144000" indent="-457200"/>
            <a:endParaRPr lang="en-US" altLang="ja-JP" dirty="0"/>
          </a:p>
          <a:p>
            <a:pPr marL="144000" indent="-457200"/>
            <a:r>
              <a:rPr lang="ja-JP" altLang="ja-JP" dirty="0" smtClean="0">
                <a:latin typeface="ＭＳ 明朝"/>
                <a:ea typeface="ＭＳ 明朝"/>
              </a:rPr>
              <a:t>☞</a:t>
            </a:r>
            <a:r>
              <a:rPr lang="ja-JP" altLang="en-US" dirty="0" smtClean="0"/>
              <a:t>これは、</a:t>
            </a:r>
            <a:r>
              <a:rPr kumimoji="1" lang="ja-JP" altLang="en-US" dirty="0" smtClean="0"/>
              <a:t>８５歳以上の方々は、どんな</a:t>
            </a:r>
            <a:r>
              <a:rPr lang="ja-JP" altLang="en-US" dirty="0" smtClean="0"/>
              <a:t>状態像なのか介護サービスを通して</a:t>
            </a:r>
            <a:endParaRPr lang="en-US" altLang="ja-JP" dirty="0" smtClean="0"/>
          </a:p>
          <a:p>
            <a:pPr marL="144000" indent="-457200"/>
            <a:r>
              <a:rPr lang="ja-JP" altLang="en-US" dirty="0"/>
              <a:t>　</a:t>
            </a:r>
            <a:r>
              <a:rPr lang="ja-JP" altLang="en-US" dirty="0" smtClean="0"/>
              <a:t>お伝えします。</a:t>
            </a:r>
            <a:endParaRPr kumimoji="1" lang="en-US" altLang="ja-JP" dirty="0" smtClean="0"/>
          </a:p>
          <a:p>
            <a:pPr marL="144000" indent="-457200"/>
            <a:endParaRPr kumimoji="1" lang="en-US" altLang="ja-JP" dirty="0" smtClean="0"/>
          </a:p>
          <a:p>
            <a:pPr marL="144000" indent="-457200"/>
            <a:r>
              <a:rPr kumimoji="1" lang="ja-JP" altLang="en-US" dirty="0" smtClean="0"/>
              <a:t>○上のグラフは、「年齢階級別にみた介護サービス受給者数及び受給率」です。縦の棒グラフが、年齢階級別の受給者数、赤色の折れ線グラフが受給率となります。</a:t>
            </a:r>
            <a:endParaRPr kumimoji="1" lang="en-US" altLang="ja-JP" dirty="0" smtClean="0"/>
          </a:p>
          <a:p>
            <a:pPr marL="144000" indent="-457200"/>
            <a:r>
              <a:rPr lang="ja-JP" altLang="en-US" dirty="0" smtClean="0"/>
              <a:t>○　まあ、当然のことですが、</a:t>
            </a:r>
            <a:r>
              <a:rPr kumimoji="1" lang="ja-JP" altLang="en-US" dirty="0" smtClean="0"/>
              <a:t>年齢が若いうちは介護サービスをご利用になる方は少ない。</a:t>
            </a:r>
            <a:endParaRPr kumimoji="1" lang="en-US" altLang="ja-JP" dirty="0" smtClean="0"/>
          </a:p>
          <a:p>
            <a:pPr marL="144000" indent="-457200"/>
            <a:endParaRPr kumimoji="1" lang="en-US" altLang="ja-JP" dirty="0" smtClean="0"/>
          </a:p>
          <a:p>
            <a:pPr marL="144000" indent="-457200"/>
            <a:r>
              <a:rPr kumimoji="1" lang="ja-JP" altLang="en-US" dirty="0" smtClean="0"/>
              <a:t>○７５歳以上の後期高齢者といっても、７５～７９歳の方は、介護サービスを利用されている方は１７７人で、７５～７９歳の人口の中の８％でしかない。これが、８０～８４歳になると、その中の１７．４％の方が介護サービスを利用するようになり、８５歳以上になると１，１００人を超え、８５歳以上高齢者人口の４割以上が介護サービスを利用するようになります。</a:t>
            </a:r>
            <a:endParaRPr kumimoji="1" lang="en-US" altLang="ja-JP" dirty="0" smtClean="0"/>
          </a:p>
          <a:p>
            <a:pPr marL="144000" indent="-457200"/>
            <a:endParaRPr kumimoji="1" lang="en-US" altLang="ja-JP" dirty="0" smtClean="0"/>
          </a:p>
          <a:p>
            <a:pPr marL="144000" indent="-457200"/>
            <a:r>
              <a:rPr kumimoji="1" lang="ja-JP" altLang="en-US" dirty="0" smtClean="0"/>
              <a:t>○下のグラフは、年齢階級別にみた介護サービス受給者の構成割合ですが、国東市内で介護サービスをご利用の方の約６割が８５歳以上の方となっています。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1D5F4A77-429C-4377-8FE4-D79A7D76E1B7}" type="slidenum">
              <a:rPr kumimoji="1" lang="ja-JP" altLang="en-US" smtClean="0"/>
              <a:pPr/>
              <a:t>9</a:t>
            </a:fld>
            <a:endParaRPr kumimoji="1" lang="ja-JP" altLang="en-US"/>
          </a:p>
        </p:txBody>
      </p:sp>
    </p:spTree>
    <p:extLst>
      <p:ext uri="{BB962C8B-B14F-4D97-AF65-F5344CB8AC3E}">
        <p14:creationId xmlns:p14="http://schemas.microsoft.com/office/powerpoint/2010/main" val="3823373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8"/>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5CF00CFA-151F-48F2-A71A-FDD87C241530}" type="datetime1">
              <a:rPr kumimoji="1" lang="ja-JP" altLang="en-US" smtClean="0"/>
              <a:pPr/>
              <a:t>2016/1/13</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4EABF8DF-7A6D-46A1-96DE-F77FCF9A7952}" type="slidenum">
              <a:rPr kumimoji="1" lang="ja-JP" altLang="en-US" smtClean="0"/>
              <a:pPr/>
              <a:t>‹#›</a:t>
            </a:fld>
            <a:endParaRPr kumimoji="1" lang="ja-JP" altLang="en-US" dirty="0"/>
          </a:p>
        </p:txBody>
      </p:sp>
    </p:spTree>
    <p:extLst>
      <p:ext uri="{BB962C8B-B14F-4D97-AF65-F5344CB8AC3E}">
        <p14:creationId xmlns:p14="http://schemas.microsoft.com/office/powerpoint/2010/main" val="2691834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A489097-04CE-4224-8ACE-A022286FE31C}" type="datetime1">
              <a:rPr kumimoji="1" lang="ja-JP" altLang="en-US" smtClean="0"/>
              <a:pPr/>
              <a:t>2016/1/13</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4EABF8DF-7A6D-46A1-96DE-F77FCF9A7952}" type="slidenum">
              <a:rPr kumimoji="1" lang="ja-JP" altLang="en-US" smtClean="0"/>
              <a:pPr/>
              <a:t>‹#›</a:t>
            </a:fld>
            <a:endParaRPr kumimoji="1" lang="ja-JP" altLang="en-US" dirty="0"/>
          </a:p>
        </p:txBody>
      </p:sp>
    </p:spTree>
    <p:extLst>
      <p:ext uri="{BB962C8B-B14F-4D97-AF65-F5344CB8AC3E}">
        <p14:creationId xmlns:p14="http://schemas.microsoft.com/office/powerpoint/2010/main" val="3845076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2C452A1-856C-4150-9157-B8A37E011F5A}" type="datetime1">
              <a:rPr kumimoji="1" lang="ja-JP" altLang="en-US" smtClean="0"/>
              <a:pPr/>
              <a:t>2016/1/13</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4EABF8DF-7A6D-46A1-96DE-F77FCF9A7952}" type="slidenum">
              <a:rPr kumimoji="1" lang="ja-JP" altLang="en-US" smtClean="0"/>
              <a:pPr/>
              <a:t>‹#›</a:t>
            </a:fld>
            <a:endParaRPr kumimoji="1" lang="ja-JP" altLang="en-US" dirty="0"/>
          </a:p>
        </p:txBody>
      </p:sp>
    </p:spTree>
    <p:extLst>
      <p:ext uri="{BB962C8B-B14F-4D97-AF65-F5344CB8AC3E}">
        <p14:creationId xmlns:p14="http://schemas.microsoft.com/office/powerpoint/2010/main" val="3168263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8AF6063-C5B2-4751-8B56-54ADB0F650FD}" type="datetime1">
              <a:rPr kumimoji="1" lang="ja-JP" altLang="en-US" smtClean="0"/>
              <a:pPr/>
              <a:t>2016/1/13</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4EABF8DF-7A6D-46A1-96DE-F77FCF9A7952}" type="slidenum">
              <a:rPr kumimoji="1" lang="ja-JP" altLang="en-US" smtClean="0"/>
              <a:pPr/>
              <a:t>‹#›</a:t>
            </a:fld>
            <a:endParaRPr kumimoji="1" lang="ja-JP" altLang="en-US" dirty="0"/>
          </a:p>
        </p:txBody>
      </p:sp>
    </p:spTree>
    <p:extLst>
      <p:ext uri="{BB962C8B-B14F-4D97-AF65-F5344CB8AC3E}">
        <p14:creationId xmlns:p14="http://schemas.microsoft.com/office/powerpoint/2010/main" val="2906774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3"/>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4C2221FF-7DCD-427D-B759-8C78819941CB}" type="datetime1">
              <a:rPr kumimoji="1" lang="ja-JP" altLang="en-US" smtClean="0"/>
              <a:pPr/>
              <a:t>2016/1/13</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4EABF8DF-7A6D-46A1-96DE-F77FCF9A7952}" type="slidenum">
              <a:rPr kumimoji="1" lang="ja-JP" altLang="en-US" smtClean="0"/>
              <a:pPr/>
              <a:t>‹#›</a:t>
            </a:fld>
            <a:endParaRPr kumimoji="1" lang="ja-JP" altLang="en-US" dirty="0"/>
          </a:p>
        </p:txBody>
      </p:sp>
    </p:spTree>
    <p:extLst>
      <p:ext uri="{BB962C8B-B14F-4D97-AF65-F5344CB8AC3E}">
        <p14:creationId xmlns:p14="http://schemas.microsoft.com/office/powerpoint/2010/main" val="1282531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3"/>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3"/>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D625A74F-302A-4E3E-8EF3-E928E21DA7AC}" type="datetime1">
              <a:rPr kumimoji="1" lang="ja-JP" altLang="en-US" smtClean="0"/>
              <a:pPr/>
              <a:t>2016/1/13</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4EABF8DF-7A6D-46A1-96DE-F77FCF9A7952}" type="slidenum">
              <a:rPr kumimoji="1" lang="ja-JP" altLang="en-US" smtClean="0"/>
              <a:pPr/>
              <a:t>‹#›</a:t>
            </a:fld>
            <a:endParaRPr kumimoji="1" lang="ja-JP" altLang="en-US" dirty="0"/>
          </a:p>
        </p:txBody>
      </p:sp>
    </p:spTree>
    <p:extLst>
      <p:ext uri="{BB962C8B-B14F-4D97-AF65-F5344CB8AC3E}">
        <p14:creationId xmlns:p14="http://schemas.microsoft.com/office/powerpoint/2010/main" val="1614806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2"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2"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97BFC073-CB07-4578-9321-E6AAEABCFAF9}" type="datetime1">
              <a:rPr kumimoji="1" lang="ja-JP" altLang="en-US" smtClean="0"/>
              <a:pPr/>
              <a:t>2016/1/13</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4EABF8DF-7A6D-46A1-96DE-F77FCF9A7952}" type="slidenum">
              <a:rPr kumimoji="1" lang="ja-JP" altLang="en-US" smtClean="0"/>
              <a:pPr/>
              <a:t>‹#›</a:t>
            </a:fld>
            <a:endParaRPr kumimoji="1" lang="ja-JP" altLang="en-US" dirty="0"/>
          </a:p>
        </p:txBody>
      </p:sp>
    </p:spTree>
    <p:extLst>
      <p:ext uri="{BB962C8B-B14F-4D97-AF65-F5344CB8AC3E}">
        <p14:creationId xmlns:p14="http://schemas.microsoft.com/office/powerpoint/2010/main" val="1191279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4D934817-1D3D-4821-B23C-5024023A21D2}" type="datetime1">
              <a:rPr kumimoji="1" lang="ja-JP" altLang="en-US" smtClean="0"/>
              <a:pPr/>
              <a:t>2016/1/13</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4EABF8DF-7A6D-46A1-96DE-F77FCF9A7952}" type="slidenum">
              <a:rPr kumimoji="1" lang="ja-JP" altLang="en-US" smtClean="0"/>
              <a:pPr/>
              <a:t>‹#›</a:t>
            </a:fld>
            <a:endParaRPr kumimoji="1" lang="ja-JP" altLang="en-US" dirty="0"/>
          </a:p>
        </p:txBody>
      </p:sp>
    </p:spTree>
    <p:extLst>
      <p:ext uri="{BB962C8B-B14F-4D97-AF65-F5344CB8AC3E}">
        <p14:creationId xmlns:p14="http://schemas.microsoft.com/office/powerpoint/2010/main" val="1027494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25431D7-B18B-4119-89EC-7F0DEAD41AAD}" type="datetime1">
              <a:rPr kumimoji="1" lang="ja-JP" altLang="en-US" smtClean="0"/>
              <a:pPr/>
              <a:t>2016/1/13</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4EABF8DF-7A6D-46A1-96DE-F77FCF9A7952}" type="slidenum">
              <a:rPr kumimoji="1" lang="ja-JP" altLang="en-US" smtClean="0"/>
              <a:pPr/>
              <a:t>‹#›</a:t>
            </a:fld>
            <a:endParaRPr kumimoji="1" lang="ja-JP" altLang="en-US" dirty="0"/>
          </a:p>
        </p:txBody>
      </p:sp>
    </p:spTree>
    <p:extLst>
      <p:ext uri="{BB962C8B-B14F-4D97-AF65-F5344CB8AC3E}">
        <p14:creationId xmlns:p14="http://schemas.microsoft.com/office/powerpoint/2010/main" val="1563573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CB7195F-BF83-4CA9-B052-041FE59B7085}" type="datetime1">
              <a:rPr kumimoji="1" lang="ja-JP" altLang="en-US" smtClean="0"/>
              <a:pPr/>
              <a:t>2016/1/13</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4EABF8DF-7A6D-46A1-96DE-F77FCF9A7952}" type="slidenum">
              <a:rPr kumimoji="1" lang="ja-JP" altLang="en-US" smtClean="0"/>
              <a:pPr/>
              <a:t>‹#›</a:t>
            </a:fld>
            <a:endParaRPr kumimoji="1" lang="ja-JP" altLang="en-US" dirty="0"/>
          </a:p>
        </p:txBody>
      </p:sp>
    </p:spTree>
    <p:extLst>
      <p:ext uri="{BB962C8B-B14F-4D97-AF65-F5344CB8AC3E}">
        <p14:creationId xmlns:p14="http://schemas.microsoft.com/office/powerpoint/2010/main" val="855505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C58CB86-6C19-4DB6-97E0-1A16830F2C1D}" type="datetime1">
              <a:rPr kumimoji="1" lang="ja-JP" altLang="en-US" smtClean="0"/>
              <a:pPr/>
              <a:t>2016/1/13</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4EABF8DF-7A6D-46A1-96DE-F77FCF9A7952}" type="slidenum">
              <a:rPr kumimoji="1" lang="ja-JP" altLang="en-US" smtClean="0"/>
              <a:pPr/>
              <a:t>‹#›</a:t>
            </a:fld>
            <a:endParaRPr kumimoji="1" lang="ja-JP" altLang="en-US" dirty="0"/>
          </a:p>
        </p:txBody>
      </p:sp>
    </p:spTree>
    <p:extLst>
      <p:ext uri="{BB962C8B-B14F-4D97-AF65-F5344CB8AC3E}">
        <p14:creationId xmlns:p14="http://schemas.microsoft.com/office/powerpoint/2010/main" val="4013468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3"/>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35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81F669-21FF-40A6-BEF7-0D8C55EF3585}" type="datetime1">
              <a:rPr kumimoji="1" lang="ja-JP" altLang="en-US" smtClean="0"/>
              <a:pPr/>
              <a:t>2016/1/13</a:t>
            </a:fld>
            <a:endParaRPr kumimoji="1" lang="ja-JP" altLang="en-US" dirty="0"/>
          </a:p>
        </p:txBody>
      </p:sp>
      <p:sp>
        <p:nvSpPr>
          <p:cNvPr id="5" name="フッター プレースホルダー 4"/>
          <p:cNvSpPr>
            <a:spLocks noGrp="1"/>
          </p:cNvSpPr>
          <p:nvPr>
            <p:ph type="ftr" sz="quarter" idx="3"/>
          </p:nvPr>
        </p:nvSpPr>
        <p:spPr>
          <a:xfrm>
            <a:off x="3384550" y="635635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7099300" y="6356353"/>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ABF8DF-7A6D-46A1-96DE-F77FCF9A7952}" type="slidenum">
              <a:rPr kumimoji="1" lang="ja-JP" altLang="en-US" smtClean="0"/>
              <a:pPr/>
              <a:t>‹#›</a:t>
            </a:fld>
            <a:endParaRPr kumimoji="1" lang="ja-JP" altLang="en-US" dirty="0"/>
          </a:p>
        </p:txBody>
      </p:sp>
    </p:spTree>
    <p:extLst>
      <p:ext uri="{BB962C8B-B14F-4D97-AF65-F5344CB8AC3E}">
        <p14:creationId xmlns:p14="http://schemas.microsoft.com/office/powerpoint/2010/main" val="37764777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6.gif"/><Relationship Id="rId5" Type="http://schemas.openxmlformats.org/officeDocument/2006/relationships/image" Target="../media/image5.emf"/><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0" y="908720"/>
            <a:ext cx="9906000" cy="280499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400" b="1" i="0" u="none" strike="noStrike" kern="1200" cap="none" spc="0" normalizeH="0" baseline="0" noProof="0" dirty="0" smtClean="0">
                <a:ln>
                  <a:noFill/>
                </a:ln>
                <a:effectLst/>
                <a:uLnTx/>
                <a:uFillTx/>
                <a:latin typeface="+mn-ea"/>
                <a:ea typeface="+mn-ea"/>
                <a:cs typeface="+mj-cs"/>
              </a:rPr>
              <a:t>高齢者の状態像に応じた</a:t>
            </a:r>
            <a:endParaRPr kumimoji="1" lang="en-US" altLang="ja-JP" sz="4400" b="1" i="0" u="none" strike="noStrike" kern="1200" cap="none" spc="0" normalizeH="0" baseline="0" noProof="0" dirty="0" smtClean="0">
              <a:ln>
                <a:noFill/>
              </a:ln>
              <a:effectLst/>
              <a:uLnTx/>
              <a:uFillTx/>
              <a:latin typeface="+mn-ea"/>
              <a:ea typeface="+mn-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400" b="1" i="0" u="none" strike="noStrike" kern="1200" cap="none" spc="0" normalizeH="0" baseline="0" noProof="0" dirty="0" smtClean="0">
                <a:ln>
                  <a:noFill/>
                </a:ln>
                <a:effectLst/>
                <a:uLnTx/>
                <a:uFillTx/>
                <a:latin typeface="+mn-ea"/>
                <a:ea typeface="+mn-ea"/>
                <a:cs typeface="+mj-cs"/>
              </a:rPr>
              <a:t>支援ができる地域づくり</a:t>
            </a:r>
            <a:endParaRPr kumimoji="1" lang="ja-JP" altLang="en-US" sz="3200" b="1" i="0" u="none" strike="noStrike" kern="1200" cap="none" spc="0" normalizeH="0" baseline="0" noProof="0" dirty="0">
              <a:ln>
                <a:noFill/>
              </a:ln>
              <a:effectLst/>
              <a:uLnTx/>
              <a:uFillTx/>
              <a:latin typeface="+mn-ea"/>
              <a:ea typeface="+mn-ea"/>
              <a:cs typeface="+mj-cs"/>
            </a:endParaRPr>
          </a:p>
        </p:txBody>
      </p:sp>
      <p:sp>
        <p:nvSpPr>
          <p:cNvPr id="5" name="サブタイトル 2"/>
          <p:cNvSpPr txBox="1">
            <a:spLocks/>
          </p:cNvSpPr>
          <p:nvPr/>
        </p:nvSpPr>
        <p:spPr>
          <a:xfrm>
            <a:off x="5817097" y="5229202"/>
            <a:ext cx="3453189" cy="769441"/>
          </a:xfrm>
          <a:prstGeom prst="rect">
            <a:avLst/>
          </a:prstGeom>
        </p:spPr>
        <p:txBody>
          <a:bodyPr vert="horz" wrap="none" lIns="91440" tIns="45720" rIns="91440" bIns="45720" rtlCol="0" anchor="ctr" anchorCtr="0">
            <a:spAutoFit/>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2000" b="1" i="0" u="none" strike="noStrike" kern="1200" cap="none" spc="0" normalizeH="0" baseline="0" noProof="0" dirty="0" smtClean="0">
                <a:ln>
                  <a:noFill/>
                </a:ln>
                <a:effectLst/>
                <a:uLnTx/>
                <a:uFillTx/>
                <a:latin typeface="+mn-lt"/>
                <a:ea typeface="+mn-ea"/>
                <a:cs typeface="+mn-cs"/>
              </a:rPr>
              <a:t>大分県国東市　高齢者支援課</a:t>
            </a:r>
            <a:endParaRPr kumimoji="1" lang="en-US" altLang="ja-JP" sz="2000" b="1" i="0" u="none" strike="noStrike" kern="1200" cap="none" spc="0" normalizeH="0" baseline="0" noProof="0" dirty="0" smtClean="0">
              <a:ln>
                <a:noFill/>
              </a:ln>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2000" b="1" i="0" u="none" strike="noStrike" kern="1200" cap="none" spc="0" normalizeH="0" baseline="0" noProof="0" dirty="0" smtClean="0">
                <a:ln>
                  <a:noFill/>
                </a:ln>
                <a:effectLst/>
                <a:uLnTx/>
                <a:uFillTx/>
                <a:latin typeface="+mn-lt"/>
                <a:ea typeface="+mn-ea"/>
                <a:cs typeface="+mn-cs"/>
              </a:rPr>
              <a:t>　　　　　課長　柳　井　孝　則</a:t>
            </a:r>
            <a:endParaRPr kumimoji="1" lang="ja-JP" altLang="en-US" sz="2000" b="1" i="0" u="none" strike="noStrike" kern="1200" cap="none" spc="0" normalizeH="0" baseline="0" noProof="0" dirty="0">
              <a:ln>
                <a:noFill/>
              </a:ln>
              <a:effectLst/>
              <a:uLnTx/>
              <a:uFillTx/>
              <a:latin typeface="+mn-lt"/>
              <a:ea typeface="+mn-ea"/>
              <a:cs typeface="+mn-cs"/>
            </a:endParaRPr>
          </a:p>
        </p:txBody>
      </p:sp>
      <p:pic>
        <p:nvPicPr>
          <p:cNvPr id="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792759" y="4293096"/>
            <a:ext cx="1485569" cy="1394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テキスト ボックス 6"/>
          <p:cNvSpPr txBox="1"/>
          <p:nvPr/>
        </p:nvSpPr>
        <p:spPr>
          <a:xfrm>
            <a:off x="2213274" y="5733258"/>
            <a:ext cx="2667718" cy="584775"/>
          </a:xfrm>
          <a:prstGeom prst="rect">
            <a:avLst/>
          </a:prstGeom>
          <a:noFill/>
        </p:spPr>
        <p:txBody>
          <a:bodyPr wrap="none" rtlCol="0">
            <a:spAutoFit/>
          </a:bodyPr>
          <a:lstStyle/>
          <a:p>
            <a:pPr algn="ctr"/>
            <a:r>
              <a:rPr kumimoji="1" lang="ja-JP" altLang="en-US" sz="1600" dirty="0" smtClean="0"/>
              <a:t>国東市マスコットキャラクター</a:t>
            </a:r>
            <a:endParaRPr kumimoji="1" lang="en-US" altLang="ja-JP" sz="1600" dirty="0" smtClean="0"/>
          </a:p>
          <a:p>
            <a:pPr algn="ctr"/>
            <a:r>
              <a:rPr lang="ja-JP" altLang="en-US" sz="1600" dirty="0" smtClean="0"/>
              <a:t>「</a:t>
            </a:r>
            <a:r>
              <a:rPr lang="ja-JP" altLang="en-US" sz="1600" dirty="0" err="1" smtClean="0"/>
              <a:t>さ</a:t>
            </a:r>
            <a:r>
              <a:rPr lang="ja-JP" altLang="en-US" sz="1600" dirty="0" smtClean="0"/>
              <a:t>吉くん」</a:t>
            </a:r>
            <a:endParaRPr kumimoji="1" lang="ja-JP" altLang="en-US" sz="1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 3"/>
          <p:cNvGraphicFramePr>
            <a:graphicFrameLocks noGrp="1"/>
          </p:cNvGraphicFramePr>
          <p:nvPr>
            <p:ph idx="1"/>
            <p:extLst>
              <p:ext uri="{D42A27DB-BD31-4B8C-83A1-F6EECF244321}">
                <p14:modId xmlns:p14="http://schemas.microsoft.com/office/powerpoint/2010/main" val="1290941920"/>
              </p:ext>
            </p:extLst>
          </p:nvPr>
        </p:nvGraphicFramePr>
        <p:xfrm>
          <a:off x="495300" y="1312169"/>
          <a:ext cx="8915400" cy="2116831"/>
        </p:xfrm>
        <a:graphic>
          <a:graphicData uri="http://schemas.openxmlformats.org/drawingml/2006/chart">
            <c:chart xmlns:c="http://schemas.openxmlformats.org/drawingml/2006/chart" xmlns:r="http://schemas.openxmlformats.org/officeDocument/2006/relationships" r:id="rId3"/>
          </a:graphicData>
        </a:graphic>
      </p:graphicFrame>
      <p:sp>
        <p:nvSpPr>
          <p:cNvPr id="5" name="タイトル 1"/>
          <p:cNvSpPr txBox="1">
            <a:spLocks/>
          </p:cNvSpPr>
          <p:nvPr/>
        </p:nvSpPr>
        <p:spPr>
          <a:xfrm>
            <a:off x="0" y="-345"/>
            <a:ext cx="9906000" cy="621033"/>
          </a:xfrm>
          <a:prstGeom prst="rect">
            <a:avLst/>
          </a:prstGeom>
          <a:solidFill>
            <a:srgbClr val="00B0F0"/>
          </a:solidFill>
          <a:effectLst>
            <a:outerShdw blurRad="40000" dist="20000" dir="5400000" rotWithShape="0">
              <a:srgbClr val="000000">
                <a:alpha val="38000"/>
              </a:srgbClr>
            </a:outerShdw>
            <a:softEdge rad="317500"/>
          </a:effectLst>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ja-JP" altLang="en-US" sz="3200" dirty="0" smtClean="0">
                <a:latin typeface="メイリオ" panose="020B0604030504040204" pitchFamily="50" charset="-128"/>
                <a:ea typeface="メイリオ" panose="020B0604030504040204" pitchFamily="50" charset="-128"/>
                <a:cs typeface="メイリオ" panose="020B0604030504040204" pitchFamily="50" charset="-128"/>
              </a:rPr>
              <a:t>入院患者の高齢化、家族機能の低下</a:t>
            </a:r>
            <a:endParaRPr lang="ja-JP" altLang="en-US" sz="3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角丸四角形 5"/>
          <p:cNvSpPr/>
          <p:nvPr/>
        </p:nvSpPr>
        <p:spPr>
          <a:xfrm>
            <a:off x="2995576" y="717337"/>
            <a:ext cx="3914853" cy="374571"/>
          </a:xfrm>
          <a:prstGeom prst="roundRect">
            <a:avLst/>
          </a:prstGeom>
          <a:solidFill>
            <a:srgbClr val="FFFF66"/>
          </a:solidFill>
          <a:ln w="31750"/>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ja-JP" altLang="en-US" sz="1600" b="1" dirty="0" smtClean="0">
                <a:solidFill>
                  <a:schemeClr val="tx1"/>
                </a:solidFill>
              </a:rPr>
              <a:t>入院患者の年齢構成（大分県、平成２３年）</a:t>
            </a:r>
            <a:endParaRPr kumimoji="1" lang="ja-JP" altLang="en-US" sz="1600" dirty="0">
              <a:solidFill>
                <a:schemeClr val="tx1"/>
              </a:solidFill>
            </a:endParaRPr>
          </a:p>
        </p:txBody>
      </p:sp>
      <p:sp>
        <p:nvSpPr>
          <p:cNvPr id="7" name="テキスト ボックス 6"/>
          <p:cNvSpPr txBox="1"/>
          <p:nvPr/>
        </p:nvSpPr>
        <p:spPr>
          <a:xfrm>
            <a:off x="6629635" y="3369874"/>
            <a:ext cx="3038011" cy="276999"/>
          </a:xfrm>
          <a:prstGeom prst="rect">
            <a:avLst/>
          </a:prstGeom>
          <a:noFill/>
        </p:spPr>
        <p:txBody>
          <a:bodyPr wrap="none" rtlCol="0" anchor="ctr" anchorCtr="0">
            <a:spAutoFit/>
          </a:bodyPr>
          <a:lstStyle/>
          <a:p>
            <a:r>
              <a:rPr kumimoji="1" lang="ja-JP" altLang="en-US" sz="1200" dirty="0" smtClean="0"/>
              <a:t>資料）　厚生労働省「患者調査」（平成２３年）</a:t>
            </a:r>
            <a:endParaRPr kumimoji="1" lang="ja-JP" altLang="en-US" sz="1200" dirty="0"/>
          </a:p>
        </p:txBody>
      </p:sp>
      <p:sp>
        <p:nvSpPr>
          <p:cNvPr id="8" name="角丸四角形 7"/>
          <p:cNvSpPr/>
          <p:nvPr/>
        </p:nvSpPr>
        <p:spPr>
          <a:xfrm>
            <a:off x="3690888" y="3702504"/>
            <a:ext cx="2484730" cy="374571"/>
          </a:xfrm>
          <a:prstGeom prst="roundRect">
            <a:avLst/>
          </a:prstGeom>
          <a:solidFill>
            <a:srgbClr val="FFFF66"/>
          </a:solidFill>
          <a:ln w="31750"/>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ja-JP" altLang="en-US" sz="1600" b="1" dirty="0" smtClean="0">
                <a:solidFill>
                  <a:schemeClr val="tx1"/>
                </a:solidFill>
              </a:rPr>
              <a:t>世帯構造の変化（国東市）</a:t>
            </a:r>
            <a:endParaRPr kumimoji="1" lang="ja-JP" altLang="en-US" sz="1600" dirty="0">
              <a:solidFill>
                <a:schemeClr val="tx1"/>
              </a:solidFill>
            </a:endParaRPr>
          </a:p>
        </p:txBody>
      </p:sp>
      <p:graphicFrame>
        <p:nvGraphicFramePr>
          <p:cNvPr id="2" name="グラフ 1"/>
          <p:cNvGraphicFramePr/>
          <p:nvPr>
            <p:extLst>
              <p:ext uri="{D42A27DB-BD31-4B8C-83A1-F6EECF244321}">
                <p14:modId xmlns:p14="http://schemas.microsoft.com/office/powerpoint/2010/main" val="3280500955"/>
              </p:ext>
            </p:extLst>
          </p:nvPr>
        </p:nvGraphicFramePr>
        <p:xfrm>
          <a:off x="350488" y="4040695"/>
          <a:ext cx="8915474" cy="2700677"/>
        </p:xfrm>
        <a:graphic>
          <a:graphicData uri="http://schemas.openxmlformats.org/drawingml/2006/chart">
            <c:chart xmlns:c="http://schemas.openxmlformats.org/drawingml/2006/chart" xmlns:r="http://schemas.openxmlformats.org/officeDocument/2006/relationships" r:id="rId4"/>
          </a:graphicData>
        </a:graphic>
      </p:graphicFrame>
      <p:sp>
        <p:nvSpPr>
          <p:cNvPr id="3" name="テキスト ボックス 2"/>
          <p:cNvSpPr txBox="1"/>
          <p:nvPr/>
        </p:nvSpPr>
        <p:spPr>
          <a:xfrm>
            <a:off x="6903218" y="3933057"/>
            <a:ext cx="543739" cy="307777"/>
          </a:xfrm>
          <a:prstGeom prst="rect">
            <a:avLst/>
          </a:prstGeom>
          <a:noFill/>
        </p:spPr>
        <p:txBody>
          <a:bodyPr wrap="none" rtlCol="0" anchor="ctr" anchorCtr="0">
            <a:spAutoFit/>
          </a:bodyPr>
          <a:lstStyle/>
          <a:p>
            <a:r>
              <a:rPr kumimoji="1" lang="ja-JP" altLang="en-US" sz="1400" dirty="0" smtClean="0">
                <a:solidFill>
                  <a:srgbClr val="CC0000"/>
                </a:solidFill>
              </a:rPr>
              <a:t>（％）</a:t>
            </a:r>
            <a:endParaRPr kumimoji="1" lang="ja-JP" altLang="en-US" sz="1400" dirty="0">
              <a:solidFill>
                <a:srgbClr val="CC0000"/>
              </a:solidFill>
            </a:endParaRPr>
          </a:p>
        </p:txBody>
      </p:sp>
      <p:sp>
        <p:nvSpPr>
          <p:cNvPr id="9" name="テキスト ボックス 8"/>
          <p:cNvSpPr txBox="1"/>
          <p:nvPr/>
        </p:nvSpPr>
        <p:spPr>
          <a:xfrm>
            <a:off x="896551" y="3902197"/>
            <a:ext cx="723275" cy="307777"/>
          </a:xfrm>
          <a:prstGeom prst="rect">
            <a:avLst/>
          </a:prstGeom>
          <a:noFill/>
        </p:spPr>
        <p:txBody>
          <a:bodyPr wrap="none" rtlCol="0" anchor="ctr" anchorCtr="0">
            <a:spAutoFit/>
          </a:bodyPr>
          <a:lstStyle/>
          <a:p>
            <a:r>
              <a:rPr lang="ja-JP" altLang="en-US" sz="1400" dirty="0" smtClean="0"/>
              <a:t>（世帯）</a:t>
            </a:r>
            <a:endParaRPr kumimoji="1" lang="ja-JP" altLang="en-US" sz="1400" dirty="0"/>
          </a:p>
        </p:txBody>
      </p:sp>
      <p:sp>
        <p:nvSpPr>
          <p:cNvPr id="10" name="テキスト ボックス 9"/>
          <p:cNvSpPr txBox="1"/>
          <p:nvPr/>
        </p:nvSpPr>
        <p:spPr>
          <a:xfrm>
            <a:off x="6665526" y="6491976"/>
            <a:ext cx="2778325" cy="276999"/>
          </a:xfrm>
          <a:prstGeom prst="rect">
            <a:avLst/>
          </a:prstGeom>
          <a:noFill/>
        </p:spPr>
        <p:txBody>
          <a:bodyPr wrap="none" rtlCol="0" anchor="ctr" anchorCtr="0">
            <a:spAutoFit/>
          </a:bodyPr>
          <a:lstStyle/>
          <a:p>
            <a:r>
              <a:rPr kumimoji="1" lang="ja-JP" altLang="en-US" sz="1200" dirty="0" smtClean="0"/>
              <a:t>資料）　第６期国東市介護保険事業計画</a:t>
            </a:r>
            <a:endParaRPr kumimoji="1" lang="ja-JP" altLang="en-US" sz="1200" dirty="0"/>
          </a:p>
        </p:txBody>
      </p:sp>
      <p:cxnSp>
        <p:nvCxnSpPr>
          <p:cNvPr id="13" name="直線コネクタ 12"/>
          <p:cNvCxnSpPr/>
          <p:nvPr/>
        </p:nvCxnSpPr>
        <p:spPr>
          <a:xfrm>
            <a:off x="4664968" y="2708920"/>
            <a:ext cx="4392488" cy="0"/>
          </a:xfrm>
          <a:prstGeom prst="line">
            <a:avLst/>
          </a:prstGeom>
          <a:ln w="28575">
            <a:prstDash val="lgDash"/>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4" name="角丸四角形 13"/>
          <p:cNvSpPr/>
          <p:nvPr/>
        </p:nvSpPr>
        <p:spPr>
          <a:xfrm>
            <a:off x="6017566" y="2816932"/>
            <a:ext cx="1224136" cy="216024"/>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b="1" i="1" dirty="0" smtClean="0">
                <a:solidFill>
                  <a:srgbClr val="FF0000"/>
                </a:solidFill>
              </a:rPr>
              <a:t>５３．１％</a:t>
            </a:r>
            <a:endParaRPr kumimoji="1" lang="ja-JP" altLang="en-US" b="1" i="1" dirty="0">
              <a:solidFill>
                <a:srgbClr val="FF0000"/>
              </a:solidFill>
            </a:endParaRPr>
          </a:p>
        </p:txBody>
      </p:sp>
      <p:cxnSp>
        <p:nvCxnSpPr>
          <p:cNvPr id="15" name="直線コネクタ 14"/>
          <p:cNvCxnSpPr/>
          <p:nvPr/>
        </p:nvCxnSpPr>
        <p:spPr bwMode="auto">
          <a:xfrm>
            <a:off x="242067" y="476672"/>
            <a:ext cx="9577885" cy="0"/>
          </a:xfrm>
          <a:prstGeom prst="line">
            <a:avLst/>
          </a:prstGeom>
          <a:ln>
            <a:headEnd type="none" w="med" len="med"/>
            <a:tailEnd type="none" w="med" len="med"/>
          </a:ln>
          <a:extLst/>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41458334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 4"/>
          <p:cNvGraphicFramePr>
            <a:graphicFrameLocks noGrp="1"/>
          </p:cNvGraphicFramePr>
          <p:nvPr>
            <p:ph idx="1"/>
            <p:extLst>
              <p:ext uri="{D42A27DB-BD31-4B8C-83A1-F6EECF244321}">
                <p14:modId xmlns:p14="http://schemas.microsoft.com/office/powerpoint/2010/main" val="2337907137"/>
              </p:ext>
            </p:extLst>
          </p:nvPr>
        </p:nvGraphicFramePr>
        <p:xfrm>
          <a:off x="350490" y="980728"/>
          <a:ext cx="9205023" cy="5184576"/>
        </p:xfrm>
        <a:graphic>
          <a:graphicData uri="http://schemas.openxmlformats.org/drawingml/2006/chart">
            <c:chart xmlns:c="http://schemas.openxmlformats.org/drawingml/2006/chart" xmlns:r="http://schemas.openxmlformats.org/officeDocument/2006/relationships" r:id="rId3"/>
          </a:graphicData>
        </a:graphic>
      </p:graphicFrame>
      <p:sp>
        <p:nvSpPr>
          <p:cNvPr id="4" name="テキスト ボックス 3"/>
          <p:cNvSpPr txBox="1"/>
          <p:nvPr/>
        </p:nvSpPr>
        <p:spPr>
          <a:xfrm>
            <a:off x="4250922" y="6351714"/>
            <a:ext cx="4940776" cy="461665"/>
          </a:xfrm>
          <a:prstGeom prst="rect">
            <a:avLst/>
          </a:prstGeom>
          <a:noFill/>
        </p:spPr>
        <p:txBody>
          <a:bodyPr wrap="none" rtlCol="0">
            <a:spAutoFit/>
          </a:bodyPr>
          <a:lstStyle/>
          <a:p>
            <a:r>
              <a:rPr lang="ja-JP" altLang="en-US" sz="1200" dirty="0" smtClean="0">
                <a:latin typeface="ＭＳ Ｐゴシック" pitchFamily="50" charset="-128"/>
                <a:ea typeface="ＭＳ Ｐゴシック" pitchFamily="50" charset="-128"/>
              </a:rPr>
              <a:t>資料）　</a:t>
            </a:r>
            <a:r>
              <a:rPr lang="ja-JP" altLang="en-US" sz="1200" dirty="0" smtClean="0"/>
              <a:t>厚生労働省「患者調査」（平成２３年）</a:t>
            </a:r>
          </a:p>
          <a:p>
            <a:r>
              <a:rPr lang="ja-JP" altLang="en-US" sz="1200" dirty="0" smtClean="0">
                <a:latin typeface="ＭＳ Ｐゴシック" pitchFamily="50" charset="-128"/>
                <a:ea typeface="ＭＳ Ｐゴシック" pitchFamily="50" charset="-128"/>
              </a:rPr>
              <a:t>　　　　　</a:t>
            </a:r>
            <a:r>
              <a:rPr lang="zh-TW" altLang="en-US" sz="1200" dirty="0" smtClean="0">
                <a:latin typeface="ＭＳ Ｐゴシック" pitchFamily="50" charset="-128"/>
                <a:ea typeface="ＭＳ Ｐゴシック" pitchFamily="50" charset="-128"/>
              </a:rPr>
              <a:t>大分県人口</a:t>
            </a:r>
            <a:r>
              <a:rPr lang="ja-JP" altLang="en-US" sz="1200" dirty="0" smtClean="0">
                <a:latin typeface="ＭＳ Ｐゴシック" pitchFamily="50" charset="-128"/>
                <a:ea typeface="ＭＳ Ｐゴシック" pitchFamily="50" charset="-128"/>
              </a:rPr>
              <a:t>推計</a:t>
            </a:r>
            <a:r>
              <a:rPr lang="zh-TW" altLang="en-US" sz="1200" dirty="0" smtClean="0">
                <a:latin typeface="ＭＳ Ｐゴシック" pitchFamily="50" charset="-128"/>
                <a:ea typeface="ＭＳ Ｐゴシック" pitchFamily="50" charset="-128"/>
              </a:rPr>
              <a:t>（平成２３年１０月１日現在　</a:t>
            </a:r>
            <a:r>
              <a:rPr lang="en-US" altLang="zh-TW" sz="1200" dirty="0" smtClean="0">
                <a:latin typeface="ＭＳ Ｐゴシック" pitchFamily="50" charset="-128"/>
                <a:ea typeface="ＭＳ Ｐゴシック" pitchFamily="50" charset="-128"/>
              </a:rPr>
              <a:t>)</a:t>
            </a:r>
            <a:r>
              <a:rPr lang="ja-JP" altLang="en-US" sz="1200" dirty="0" smtClean="0">
                <a:latin typeface="ＭＳ Ｐゴシック" pitchFamily="50" charset="-128"/>
                <a:ea typeface="ＭＳ Ｐゴシック" pitchFamily="50" charset="-128"/>
              </a:rPr>
              <a:t>　大分</a:t>
            </a:r>
            <a:r>
              <a:rPr lang="zh-TW" altLang="en-US" sz="1200" dirty="0" smtClean="0">
                <a:latin typeface="ＭＳ Ｐゴシック" pitchFamily="50" charset="-128"/>
                <a:ea typeface="ＭＳ Ｐゴシック" pitchFamily="50" charset="-128"/>
              </a:rPr>
              <a:t>県統計調査課</a:t>
            </a:r>
            <a:endParaRPr kumimoji="1" lang="ja-JP" altLang="en-US" sz="1200" dirty="0">
              <a:latin typeface="ＭＳ Ｐゴシック" pitchFamily="50" charset="-128"/>
              <a:ea typeface="ＭＳ Ｐゴシック" pitchFamily="50" charset="-128"/>
            </a:endParaRPr>
          </a:p>
        </p:txBody>
      </p:sp>
      <p:sp>
        <p:nvSpPr>
          <p:cNvPr id="6" name="タイトル 1"/>
          <p:cNvSpPr txBox="1">
            <a:spLocks/>
          </p:cNvSpPr>
          <p:nvPr/>
        </p:nvSpPr>
        <p:spPr>
          <a:xfrm>
            <a:off x="0" y="-345"/>
            <a:ext cx="9906000" cy="621033"/>
          </a:xfrm>
          <a:prstGeom prst="rect">
            <a:avLst/>
          </a:prstGeom>
          <a:solidFill>
            <a:srgbClr val="00B0F0"/>
          </a:solidFill>
          <a:effectLst>
            <a:outerShdw blurRad="40000" dist="20000" dir="5400000" rotWithShape="0">
              <a:srgbClr val="000000">
                <a:alpha val="38000"/>
              </a:srgbClr>
            </a:outerShdw>
            <a:softEdge rad="317500"/>
          </a:effectLst>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ja-JP" altLang="en-US" sz="3200" dirty="0" smtClean="0">
                <a:latin typeface="メイリオ" panose="020B0604030504040204" pitchFamily="50" charset="-128"/>
                <a:ea typeface="メイリオ" panose="020B0604030504040204" pitchFamily="50" charset="-128"/>
                <a:cs typeface="メイリオ" panose="020B0604030504040204" pitchFamily="50" charset="-128"/>
              </a:rPr>
              <a:t>在宅医療のニーズの増大</a:t>
            </a:r>
            <a:endParaRPr lang="ja-JP" altLang="en-US" sz="3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ボックス 6"/>
          <p:cNvSpPr txBox="1"/>
          <p:nvPr/>
        </p:nvSpPr>
        <p:spPr>
          <a:xfrm>
            <a:off x="76928" y="2398532"/>
            <a:ext cx="461665" cy="1246495"/>
          </a:xfrm>
          <a:prstGeom prst="rect">
            <a:avLst/>
          </a:prstGeom>
          <a:noFill/>
        </p:spPr>
        <p:txBody>
          <a:bodyPr vert="eaVert" wrap="none" rtlCol="0">
            <a:spAutoFit/>
          </a:bodyPr>
          <a:lstStyle/>
          <a:p>
            <a:r>
              <a:rPr kumimoji="1" lang="ja-JP" altLang="en-US" dirty="0" smtClean="0"/>
              <a:t>受療率（％）</a:t>
            </a:r>
            <a:endParaRPr kumimoji="1" lang="ja-JP" altLang="en-US" dirty="0"/>
          </a:p>
        </p:txBody>
      </p:sp>
      <p:sp>
        <p:nvSpPr>
          <p:cNvPr id="8" name="テキスト ボックス 7"/>
          <p:cNvSpPr txBox="1"/>
          <p:nvPr/>
        </p:nvSpPr>
        <p:spPr>
          <a:xfrm>
            <a:off x="1066519" y="836712"/>
            <a:ext cx="3744416" cy="1815882"/>
          </a:xfrm>
          <a:prstGeom prst="rect">
            <a:avLst/>
          </a:prstGeom>
          <a:solidFill>
            <a:schemeClr val="bg1"/>
          </a:solidFill>
          <a:ln w="15875">
            <a:solidFill>
              <a:srgbClr val="0070C0"/>
            </a:solidFill>
          </a:ln>
        </p:spPr>
        <p:txBody>
          <a:bodyPr wrap="square" rtlCol="0">
            <a:spAutoFit/>
          </a:bodyPr>
          <a:lstStyle/>
          <a:p>
            <a:r>
              <a:rPr kumimoji="1" lang="en-US" altLang="ja-JP" sz="1600" dirty="0" smtClean="0"/>
              <a:t>【</a:t>
            </a:r>
            <a:r>
              <a:rPr lang="ja-JP" altLang="en-US" sz="1600" dirty="0" smtClean="0"/>
              <a:t>８５歳以上人口増加の影響</a:t>
            </a:r>
            <a:r>
              <a:rPr kumimoji="1" lang="en-US" altLang="ja-JP" sz="1600" dirty="0" smtClean="0"/>
              <a:t>】</a:t>
            </a:r>
          </a:p>
          <a:p>
            <a:pPr marL="216000" indent="-457200"/>
            <a:r>
              <a:rPr lang="ja-JP" altLang="en-US" sz="1600" dirty="0" smtClean="0"/>
              <a:t>○　入院患者数の増加につながるが、病床は現状レベル維持のため、医療ニーズの高い高齢者が在宅へ。</a:t>
            </a:r>
            <a:endParaRPr lang="en-US" altLang="ja-JP" sz="1600" dirty="0" smtClean="0"/>
          </a:p>
          <a:p>
            <a:r>
              <a:rPr kumimoji="1" lang="ja-JP" altLang="en-US" sz="1600" dirty="0" smtClean="0"/>
              <a:t>○　通院困難な高齢者が増加する。</a:t>
            </a:r>
            <a:endParaRPr kumimoji="1" lang="en-US" altLang="ja-JP" sz="1600" dirty="0" smtClean="0"/>
          </a:p>
          <a:p>
            <a:endParaRPr lang="en-US" altLang="ja-JP" sz="1600" dirty="0" smtClean="0"/>
          </a:p>
          <a:p>
            <a:r>
              <a:rPr lang="ja-JP" altLang="en-US" sz="1600" dirty="0" smtClean="0"/>
              <a:t>　　在宅医療のニーズは増加する。</a:t>
            </a:r>
            <a:endParaRPr kumimoji="1" lang="ja-JP" altLang="en-US" sz="1600" dirty="0"/>
          </a:p>
        </p:txBody>
      </p:sp>
      <p:sp>
        <p:nvSpPr>
          <p:cNvPr id="9" name="下矢印 8"/>
          <p:cNvSpPr/>
          <p:nvPr/>
        </p:nvSpPr>
        <p:spPr>
          <a:xfrm>
            <a:off x="2534731" y="2119977"/>
            <a:ext cx="546061"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コネクタ 10"/>
          <p:cNvCxnSpPr/>
          <p:nvPr/>
        </p:nvCxnSpPr>
        <p:spPr bwMode="auto">
          <a:xfrm>
            <a:off x="242067" y="476672"/>
            <a:ext cx="9577885" cy="0"/>
          </a:xfrm>
          <a:prstGeom prst="line">
            <a:avLst/>
          </a:prstGeom>
          <a:ln>
            <a:headEnd type="none" w="med" len="med"/>
            <a:tailEnd type="none" w="med" len="med"/>
          </a:ln>
          <a:extLst/>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7850219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0" y="-3634"/>
            <a:ext cx="9906000" cy="1056370"/>
          </a:xfrm>
          <a:prstGeom prst="rect">
            <a:avLst/>
          </a:prstGeom>
          <a:solidFill>
            <a:srgbClr val="00B0F0"/>
          </a:solidFill>
          <a:effectLst>
            <a:outerShdw blurRad="40000" dist="20000" dir="5400000" rotWithShape="0">
              <a:srgbClr val="000000">
                <a:alpha val="38000"/>
              </a:srgbClr>
            </a:outerShdw>
            <a:softEdge rad="317500"/>
          </a:effectLst>
        </p:spPr>
        <p:style>
          <a:lnRef idx="1">
            <a:schemeClr val="accent5"/>
          </a:lnRef>
          <a:fillRef idx="2">
            <a:schemeClr val="accent5"/>
          </a:fillRef>
          <a:effectRef idx="1">
            <a:schemeClr val="accent5"/>
          </a:effectRef>
          <a:fontRef idx="minor">
            <a:schemeClr val="dk1"/>
          </a:fontRef>
        </p:style>
        <p:txBody>
          <a:bodyPr anchor="ctr"/>
          <a:lstStyle>
            <a:lvl1pPr algn="ctr" defTabSz="914400" rtl="0" eaLnBrk="1" latinLnBrk="0" hangingPunct="1">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ja-JP" altLang="en-US" sz="2000" b="1" dirty="0" smtClean="0"/>
              <a:t>　</a:t>
            </a:r>
            <a:r>
              <a:rPr lang="en-US" altLang="ja-JP" sz="2800" b="1" dirty="0" smtClean="0"/>
              <a:t>【</a:t>
            </a:r>
            <a:r>
              <a:rPr lang="ja-JP" altLang="en-US" sz="2800" b="1" dirty="0" smtClean="0"/>
              <a:t>少し：まとめ</a:t>
            </a:r>
            <a:r>
              <a:rPr lang="en-US" altLang="ja-JP" sz="2800" b="1" dirty="0" smtClean="0"/>
              <a:t>】</a:t>
            </a:r>
            <a:r>
              <a:rPr lang="ja-JP" altLang="en-US" sz="2800" b="1" dirty="0" smtClean="0"/>
              <a:t>　</a:t>
            </a:r>
            <a:endParaRPr lang="en-US" altLang="ja-JP" sz="2800" b="1" dirty="0" smtClean="0"/>
          </a:p>
          <a:p>
            <a:pPr algn="l"/>
            <a:r>
              <a:rPr lang="ja-JP" altLang="en-US" sz="2000" b="1" dirty="0" smtClean="0"/>
              <a:t>　　　</a:t>
            </a:r>
            <a:r>
              <a:rPr lang="ja-JP" altLang="en-US" sz="2700" b="1" dirty="0" smtClean="0"/>
              <a:t>必要な方に必要なサービスが提供される仕組みづくりが必要</a:t>
            </a:r>
            <a:endParaRPr lang="ja-JP" altLang="en-US" sz="2700" b="1" dirty="0"/>
          </a:p>
        </p:txBody>
      </p:sp>
      <p:sp>
        <p:nvSpPr>
          <p:cNvPr id="4" name="角丸四角形 3"/>
          <p:cNvSpPr/>
          <p:nvPr/>
        </p:nvSpPr>
        <p:spPr>
          <a:xfrm>
            <a:off x="183284" y="1162322"/>
            <a:ext cx="9505056" cy="1944216"/>
          </a:xfrm>
          <a:prstGeom prst="roundRect">
            <a:avLst/>
          </a:prstGeom>
          <a:ln w="57150">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marL="216000" indent="-457200" algn="just"/>
            <a:r>
              <a:rPr lang="ja-JP" altLang="en-US" sz="2200" b="1" dirty="0">
                <a:solidFill>
                  <a:schemeClr val="tx1"/>
                </a:solidFill>
              </a:rPr>
              <a:t>○　</a:t>
            </a:r>
            <a:r>
              <a:rPr lang="ja-JP" altLang="en-US" sz="2200" b="1" dirty="0" smtClean="0">
                <a:solidFill>
                  <a:schemeClr val="tx1"/>
                </a:solidFill>
              </a:rPr>
              <a:t>８５歳以上の人口は増加し続ける。（一人暮らし、認知症高齢者も増加）</a:t>
            </a:r>
            <a:endParaRPr lang="en-US" altLang="ja-JP" sz="2200" b="1" dirty="0" smtClean="0">
              <a:solidFill>
                <a:schemeClr val="tx1"/>
              </a:solidFill>
            </a:endParaRPr>
          </a:p>
          <a:p>
            <a:pPr marL="216000" indent="-457200" algn="just"/>
            <a:r>
              <a:rPr lang="ja-JP" altLang="en-US" sz="2200" b="1" dirty="0" smtClean="0">
                <a:solidFill>
                  <a:schemeClr val="tx1"/>
                </a:solidFill>
              </a:rPr>
              <a:t>○</a:t>
            </a:r>
            <a:r>
              <a:rPr lang="ja-JP" altLang="en-US" sz="2200" b="1" dirty="0">
                <a:solidFill>
                  <a:schemeClr val="tx1"/>
                </a:solidFill>
              </a:rPr>
              <a:t>　</a:t>
            </a:r>
            <a:r>
              <a:rPr lang="ja-JP" altLang="en-US" sz="2200" b="1" dirty="0" smtClean="0">
                <a:solidFill>
                  <a:schemeClr val="tx1"/>
                </a:solidFill>
              </a:rPr>
              <a:t>８５歳以上高齢者は４割以上が介護サービスを利用。加えて、在宅医療や生活支援サービスに対するニーズも、入院するリスクも高い。</a:t>
            </a:r>
            <a:endParaRPr lang="ja-JP" altLang="en-US" sz="2200" b="1" dirty="0">
              <a:solidFill>
                <a:schemeClr val="tx1"/>
              </a:solidFill>
            </a:endParaRPr>
          </a:p>
          <a:p>
            <a:pPr marL="216000" indent="-457200" algn="just"/>
            <a:r>
              <a:rPr lang="ja-JP" altLang="en-US" sz="2200" b="1" dirty="0" smtClean="0">
                <a:solidFill>
                  <a:schemeClr val="tx1"/>
                </a:solidFill>
              </a:rPr>
              <a:t>○　このままでは、医療費や介護給付費も上昇する。</a:t>
            </a:r>
            <a:endParaRPr lang="en-US" altLang="ja-JP" sz="2200" b="1" dirty="0" smtClean="0">
              <a:solidFill>
                <a:schemeClr val="tx1"/>
              </a:solidFill>
            </a:endParaRPr>
          </a:p>
          <a:p>
            <a:pPr marL="216000" indent="-457200" algn="just"/>
            <a:r>
              <a:rPr lang="ja-JP" altLang="en-US" sz="2200" b="1" dirty="0" smtClean="0">
                <a:solidFill>
                  <a:schemeClr val="tx1"/>
                </a:solidFill>
              </a:rPr>
              <a:t>○　介護保険だけで、高齢者の生活すべてを支えることは困難。</a:t>
            </a:r>
            <a:r>
              <a:rPr lang="ja-JP" altLang="en-US" sz="2400" b="1" dirty="0">
                <a:solidFill>
                  <a:schemeClr val="tx1"/>
                </a:solidFill>
              </a:rPr>
              <a:t>　</a:t>
            </a:r>
          </a:p>
        </p:txBody>
      </p:sp>
      <p:sp>
        <p:nvSpPr>
          <p:cNvPr id="6" name="下矢印 5"/>
          <p:cNvSpPr/>
          <p:nvPr/>
        </p:nvSpPr>
        <p:spPr>
          <a:xfrm>
            <a:off x="3785942" y="3166021"/>
            <a:ext cx="2324791" cy="432048"/>
          </a:xfrm>
          <a:prstGeom prst="downArrow">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200472" y="3666458"/>
            <a:ext cx="9476255" cy="1553364"/>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6000" lvl="0" indent="-457200" algn="just">
              <a:spcBef>
                <a:spcPct val="20000"/>
              </a:spcBef>
              <a:defRPr/>
            </a:pPr>
            <a:r>
              <a:rPr lang="ja-JP" altLang="en-US" sz="2000" b="1" dirty="0" smtClean="0">
                <a:solidFill>
                  <a:schemeClr val="tx1"/>
                </a:solidFill>
              </a:rPr>
              <a:t>○</a:t>
            </a:r>
            <a:r>
              <a:rPr lang="ja-JP" altLang="en-US" sz="2000" b="1" dirty="0" smtClean="0">
                <a:solidFill>
                  <a:srgbClr val="FF0000"/>
                </a:solidFill>
              </a:rPr>
              <a:t>　医療や介護のサービス（共助）</a:t>
            </a:r>
            <a:r>
              <a:rPr lang="ja-JP" altLang="en-US" sz="2000" b="1" dirty="0" smtClean="0">
                <a:solidFill>
                  <a:schemeClr val="tx1"/>
                </a:solidFill>
              </a:rPr>
              <a:t>、近隣の助け合いやボランティア等（</a:t>
            </a:r>
            <a:r>
              <a:rPr lang="ja-JP" altLang="en-US" sz="2000" b="1" dirty="0" smtClean="0">
                <a:solidFill>
                  <a:srgbClr val="FF0000"/>
                </a:solidFill>
              </a:rPr>
              <a:t>互助</a:t>
            </a:r>
            <a:r>
              <a:rPr lang="ja-JP" altLang="en-US" sz="2000" b="1" dirty="0" smtClean="0">
                <a:solidFill>
                  <a:schemeClr val="tx1"/>
                </a:solidFill>
              </a:rPr>
              <a:t>）を総動員して、</a:t>
            </a:r>
            <a:r>
              <a:rPr lang="ja-JP" altLang="en-US" sz="2000" b="1" dirty="0" smtClean="0">
                <a:solidFill>
                  <a:srgbClr val="FF0000"/>
                </a:solidFill>
              </a:rPr>
              <a:t>必要な方に必要な支援を提供する仕組みづくり</a:t>
            </a:r>
            <a:r>
              <a:rPr lang="ja-JP" altLang="en-US" sz="2000" b="1" dirty="0" smtClean="0">
                <a:solidFill>
                  <a:schemeClr val="tx1"/>
                </a:solidFill>
              </a:rPr>
              <a:t>（</a:t>
            </a:r>
            <a:r>
              <a:rPr lang="ja-JP" altLang="en-US" sz="2000" b="1" dirty="0" smtClean="0">
                <a:solidFill>
                  <a:srgbClr val="0033CC"/>
                </a:solidFill>
              </a:rPr>
              <a:t>ネットワーク</a:t>
            </a:r>
            <a:r>
              <a:rPr lang="ja-JP" altLang="en-US" sz="2000" b="1" dirty="0" smtClean="0">
                <a:solidFill>
                  <a:schemeClr val="tx1"/>
                </a:solidFill>
              </a:rPr>
              <a:t>）が必要。</a:t>
            </a:r>
            <a:endParaRPr lang="en-US" altLang="ja-JP" sz="2000" b="1" dirty="0" smtClean="0">
              <a:solidFill>
                <a:schemeClr val="tx1"/>
              </a:solidFill>
            </a:endParaRPr>
          </a:p>
          <a:p>
            <a:pPr marL="216000" indent="-457200" algn="just">
              <a:spcBef>
                <a:spcPct val="20000"/>
              </a:spcBef>
              <a:defRPr/>
            </a:pPr>
            <a:r>
              <a:rPr lang="ja-JP" altLang="en-US" sz="2000" b="1" dirty="0" smtClean="0">
                <a:solidFill>
                  <a:schemeClr val="tx1"/>
                </a:solidFill>
              </a:rPr>
              <a:t>○</a:t>
            </a:r>
            <a:r>
              <a:rPr lang="ja-JP" altLang="en-US" sz="2000" b="1" dirty="0" smtClean="0"/>
              <a:t>　</a:t>
            </a:r>
            <a:r>
              <a:rPr lang="ja-JP" altLang="en-US" sz="2000" b="1" dirty="0" smtClean="0">
                <a:solidFill>
                  <a:schemeClr val="tx1"/>
                </a:solidFill>
              </a:rPr>
              <a:t>医療と介護のニーズを併せ持つ高齢者の心身状態や生活背景等を踏まえて、有効かつ適切な支援（</a:t>
            </a:r>
            <a:r>
              <a:rPr lang="ja-JP" altLang="en-US" sz="2000" b="1" dirty="0" smtClean="0">
                <a:solidFill>
                  <a:srgbClr val="0033CC"/>
                </a:solidFill>
              </a:rPr>
              <a:t>ケアマネジメント</a:t>
            </a:r>
            <a:r>
              <a:rPr lang="ja-JP" altLang="en-US" sz="2000" b="1" dirty="0" smtClean="0">
                <a:solidFill>
                  <a:schemeClr val="tx1"/>
                </a:solidFill>
              </a:rPr>
              <a:t>）を行う。</a:t>
            </a:r>
            <a:endParaRPr lang="ja-JP" altLang="en-US" sz="2200" b="1" dirty="0">
              <a:solidFill>
                <a:schemeClr val="tx1"/>
              </a:solidFill>
            </a:endParaRPr>
          </a:p>
        </p:txBody>
      </p:sp>
      <p:sp>
        <p:nvSpPr>
          <p:cNvPr id="9" name="角丸四角形 8"/>
          <p:cNvSpPr/>
          <p:nvPr/>
        </p:nvSpPr>
        <p:spPr>
          <a:xfrm>
            <a:off x="632520" y="5842842"/>
            <a:ext cx="8615908" cy="870392"/>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ja-JP" altLang="en-US" sz="2200" b="1" dirty="0" smtClean="0">
                <a:solidFill>
                  <a:schemeClr val="tx1"/>
                </a:solidFill>
              </a:rPr>
              <a:t>介護予防、自立支援型ケアマネジメント、生活支援サービス提供体制、認知症総合支援、在宅医療・介護連携　の推進</a:t>
            </a:r>
            <a:endParaRPr lang="en-US" altLang="ja-JP" sz="2200" b="1" dirty="0" smtClean="0">
              <a:solidFill>
                <a:schemeClr val="tx1"/>
              </a:solidFill>
            </a:endParaRPr>
          </a:p>
        </p:txBody>
      </p:sp>
      <p:cxnSp>
        <p:nvCxnSpPr>
          <p:cNvPr id="11" name="直線コネクタ 10"/>
          <p:cNvCxnSpPr/>
          <p:nvPr/>
        </p:nvCxnSpPr>
        <p:spPr bwMode="auto">
          <a:xfrm>
            <a:off x="183286" y="908720"/>
            <a:ext cx="9577885" cy="0"/>
          </a:xfrm>
          <a:prstGeom prst="line">
            <a:avLst/>
          </a:prstGeom>
          <a:ln>
            <a:headEnd type="none" w="med" len="med"/>
            <a:tailEnd type="none" w="med" len="med"/>
          </a:ln>
          <a:extLst/>
        </p:spPr>
        <p:style>
          <a:lnRef idx="2">
            <a:schemeClr val="accent6"/>
          </a:lnRef>
          <a:fillRef idx="0">
            <a:schemeClr val="accent6"/>
          </a:fillRef>
          <a:effectRef idx="1">
            <a:schemeClr val="accent6"/>
          </a:effectRef>
          <a:fontRef idx="minor">
            <a:schemeClr val="tx1"/>
          </a:fontRef>
        </p:style>
      </p:cxnSp>
      <p:sp>
        <p:nvSpPr>
          <p:cNvPr id="13" name="下矢印 12"/>
          <p:cNvSpPr/>
          <p:nvPr/>
        </p:nvSpPr>
        <p:spPr>
          <a:xfrm>
            <a:off x="3788346" y="5291830"/>
            <a:ext cx="2324791" cy="498485"/>
          </a:xfrm>
          <a:prstGeom prst="downArrow">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537519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p:cNvSpPr txBox="1">
            <a:spLocks/>
          </p:cNvSpPr>
          <p:nvPr/>
        </p:nvSpPr>
        <p:spPr>
          <a:xfrm>
            <a:off x="-5167" y="-14945"/>
            <a:ext cx="9906000" cy="650383"/>
          </a:xfrm>
          <a:prstGeom prst="rect">
            <a:avLst/>
          </a:prstGeom>
          <a:solidFill>
            <a:srgbClr val="00B0F0"/>
          </a:solidFill>
          <a:effectLst>
            <a:outerShdw blurRad="40000" dist="20000" dir="5400000" rotWithShape="0">
              <a:srgbClr val="000000">
                <a:alpha val="38000"/>
              </a:srgbClr>
            </a:outerShdw>
            <a:softEdge rad="317500"/>
          </a:effectLst>
        </p:spPr>
        <p:style>
          <a:lnRef idx="3">
            <a:schemeClr val="lt1"/>
          </a:lnRef>
          <a:fillRef idx="1">
            <a:schemeClr val="accent5"/>
          </a:fillRef>
          <a:effectRef idx="1">
            <a:schemeClr val="accent5"/>
          </a:effectRef>
          <a:fontRef idx="minor">
            <a:schemeClr val="lt1"/>
          </a:fontRef>
        </p:style>
        <p:txBody>
          <a:bodyPr anchor="ctr"/>
          <a:lstStyle>
            <a:lvl1pPr algn="ctr" defTabSz="914400" rtl="0" eaLnBrk="1" latinLnBrk="0" hangingPunct="1">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ja-JP" altLang="en-US" sz="3200" dirty="0" smtClean="0"/>
              <a:t>　</a:t>
            </a:r>
            <a:r>
              <a:rPr lang="ja-JP" altLang="en-US" sz="3200" b="1" dirty="0" smtClean="0"/>
              <a:t>地域ケア会議から見えてくる総合事業のメニュー</a:t>
            </a:r>
            <a:endParaRPr lang="ja-JP" altLang="en-US" sz="3200" b="1" dirty="0"/>
          </a:p>
        </p:txBody>
      </p:sp>
      <p:sp>
        <p:nvSpPr>
          <p:cNvPr id="5" name="角丸四角形 4"/>
          <p:cNvSpPr/>
          <p:nvPr/>
        </p:nvSpPr>
        <p:spPr>
          <a:xfrm>
            <a:off x="194471" y="749956"/>
            <a:ext cx="9439049" cy="1958964"/>
          </a:xfrm>
          <a:prstGeom prst="roundRect">
            <a:avLst/>
          </a:prstGeom>
          <a:solidFill>
            <a:srgbClr val="FFFF99"/>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44000" indent="-457200" algn="just"/>
            <a:r>
              <a:rPr lang="ja-JP" altLang="en-US" dirty="0" smtClean="0">
                <a:solidFill>
                  <a:schemeClr val="tx1"/>
                </a:solidFill>
                <a:latin typeface="+mj-ea"/>
              </a:rPr>
              <a:t>○　</a:t>
            </a:r>
            <a:r>
              <a:rPr lang="ja-JP" altLang="en-US" dirty="0">
                <a:solidFill>
                  <a:schemeClr val="tx1"/>
                </a:solidFill>
              </a:rPr>
              <a:t>個々の高齢者の心身状態や生活背景等を踏まえて課題を把握し</a:t>
            </a:r>
            <a:r>
              <a:rPr lang="ja-JP" altLang="en-US" dirty="0" smtClean="0">
                <a:solidFill>
                  <a:schemeClr val="tx1"/>
                </a:solidFill>
              </a:rPr>
              <a:t>、</a:t>
            </a:r>
            <a:r>
              <a:rPr lang="ja-JP" altLang="en-US" b="1" dirty="0" smtClean="0">
                <a:solidFill>
                  <a:srgbClr val="FF0000"/>
                </a:solidFill>
              </a:rPr>
              <a:t>本人の</a:t>
            </a:r>
            <a:r>
              <a:rPr lang="ja-JP" altLang="en-US" b="1" dirty="0">
                <a:solidFill>
                  <a:srgbClr val="FF0000"/>
                </a:solidFill>
              </a:rPr>
              <a:t>意向に沿って、地域で自立した生活を送ることができるように、介護サービスや生活支援サービス等の有効かつ適切な利用を支援する。</a:t>
            </a:r>
            <a:r>
              <a:rPr lang="ja-JP" altLang="en-US" dirty="0">
                <a:solidFill>
                  <a:schemeClr val="tx1"/>
                </a:solidFill>
              </a:rPr>
              <a:t> </a:t>
            </a:r>
            <a:endParaRPr lang="en-US" altLang="ja-JP" dirty="0" smtClean="0">
              <a:solidFill>
                <a:schemeClr val="tx1"/>
              </a:solidFill>
            </a:endParaRPr>
          </a:p>
          <a:p>
            <a:pPr marL="216000" indent="-457200" algn="just">
              <a:buNone/>
            </a:pPr>
            <a:r>
              <a:rPr lang="ja-JP" altLang="en-US" dirty="0" smtClean="0">
                <a:solidFill>
                  <a:schemeClr val="tx1"/>
                </a:solidFill>
                <a:latin typeface="+mj-ea"/>
              </a:rPr>
              <a:t>○　</a:t>
            </a:r>
            <a:r>
              <a:rPr lang="ja-JP" altLang="en-US" dirty="0" smtClean="0">
                <a:solidFill>
                  <a:schemeClr val="tx1"/>
                </a:solidFill>
              </a:rPr>
              <a:t>地域ケア会議は、保険者（市）と介護関係者がチームとなり、高齢者の自立支援と事後予測を見据えたケアプランになっているか確認する場。</a:t>
            </a:r>
            <a:r>
              <a:rPr lang="ja-JP" altLang="en-US" b="1" dirty="0" smtClean="0">
                <a:solidFill>
                  <a:srgbClr val="FF0000"/>
                </a:solidFill>
              </a:rPr>
              <a:t>毎週木曜日の午後に開催。</a:t>
            </a:r>
            <a:endParaRPr lang="ja-JP" altLang="en-US" b="1" dirty="0">
              <a:solidFill>
                <a:srgbClr val="FF0000"/>
              </a:solidFill>
            </a:endParaRPr>
          </a:p>
        </p:txBody>
      </p:sp>
      <p:pic>
        <p:nvPicPr>
          <p:cNvPr id="2050"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804977" y="2780928"/>
            <a:ext cx="6316375" cy="3956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角丸四角形 5"/>
          <p:cNvSpPr/>
          <p:nvPr/>
        </p:nvSpPr>
        <p:spPr>
          <a:xfrm>
            <a:off x="523600" y="5733259"/>
            <a:ext cx="2492823" cy="3745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ja-JP" altLang="en-US" sz="1600" b="1" dirty="0"/>
              <a:t>ケアプラン作成者、</a:t>
            </a:r>
            <a:r>
              <a:rPr lang="ja-JP" altLang="en-US" sz="1600" b="1" dirty="0" smtClean="0"/>
              <a:t>事業所</a:t>
            </a:r>
            <a:endParaRPr lang="ja-JP" altLang="en-US" sz="1600" b="1" dirty="0"/>
          </a:p>
        </p:txBody>
      </p:sp>
      <p:sp>
        <p:nvSpPr>
          <p:cNvPr id="11" name="角丸四角形 10"/>
          <p:cNvSpPr/>
          <p:nvPr/>
        </p:nvSpPr>
        <p:spPr>
          <a:xfrm>
            <a:off x="1105730" y="3645024"/>
            <a:ext cx="3596644" cy="6469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ja-JP" altLang="en-US" sz="1600" b="1" dirty="0" smtClean="0"/>
              <a:t>理学療法士、作業療法士、言語聴覚士</a:t>
            </a:r>
            <a:endParaRPr lang="en-US" altLang="ja-JP" sz="1600" b="1" dirty="0" smtClean="0"/>
          </a:p>
          <a:p>
            <a:r>
              <a:rPr lang="ja-JP" altLang="en-US" sz="1600" b="1" dirty="0" smtClean="0"/>
              <a:t>薬剤師、管理栄養士、歯科衛生士など</a:t>
            </a:r>
            <a:endParaRPr lang="ja-JP" altLang="en-US" sz="1600" b="1" dirty="0"/>
          </a:p>
        </p:txBody>
      </p:sp>
      <p:sp>
        <p:nvSpPr>
          <p:cNvPr id="12" name="角丸四角形 11"/>
          <p:cNvSpPr/>
          <p:nvPr/>
        </p:nvSpPr>
        <p:spPr>
          <a:xfrm>
            <a:off x="6140099" y="4064057"/>
            <a:ext cx="3355486" cy="3745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ja-JP" altLang="en-US" sz="1600" b="1" dirty="0" smtClean="0"/>
              <a:t>市（保険者）、地域包括支援センター</a:t>
            </a:r>
            <a:endParaRPr lang="ja-JP" altLang="en-US" sz="1600" b="1" dirty="0"/>
          </a:p>
        </p:txBody>
      </p:sp>
      <p:cxnSp>
        <p:nvCxnSpPr>
          <p:cNvPr id="13" name="直線コネクタ 12"/>
          <p:cNvCxnSpPr/>
          <p:nvPr/>
        </p:nvCxnSpPr>
        <p:spPr bwMode="auto">
          <a:xfrm>
            <a:off x="200474" y="548680"/>
            <a:ext cx="9577885" cy="0"/>
          </a:xfrm>
          <a:prstGeom prst="line">
            <a:avLst/>
          </a:prstGeom>
          <a:ln>
            <a:headEnd type="none" w="med" len="med"/>
            <a:tailEnd type="none" w="med" len="med"/>
          </a:ln>
          <a:extLst/>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7858606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272481" y="5574420"/>
            <a:ext cx="4758529" cy="590884"/>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tIns="144000" rtlCol="0" anchor="ctr"/>
          <a:lstStyle/>
          <a:p>
            <a:pPr algn="ctr"/>
            <a:r>
              <a:rPr lang="ja-JP" altLang="en-US" sz="2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市　町　村</a:t>
            </a:r>
            <a:endParaRPr lang="ja-JP" altLang="en-US" sz="2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下矢印 10"/>
          <p:cNvSpPr/>
          <p:nvPr/>
        </p:nvSpPr>
        <p:spPr>
          <a:xfrm>
            <a:off x="3313545" y="3990244"/>
            <a:ext cx="780087" cy="1368152"/>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endParaRPr lang="ja-JP" altLang="en-US" b="1">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下矢印 11"/>
          <p:cNvSpPr/>
          <p:nvPr/>
        </p:nvSpPr>
        <p:spPr>
          <a:xfrm rot="10800000">
            <a:off x="1095257" y="3918236"/>
            <a:ext cx="780087" cy="1368152"/>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endParaRPr lang="ja-JP" altLang="en-US" b="1">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正方形/長方形 14"/>
          <p:cNvSpPr/>
          <p:nvPr/>
        </p:nvSpPr>
        <p:spPr>
          <a:xfrm>
            <a:off x="272480" y="821892"/>
            <a:ext cx="9361040" cy="720080"/>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r>
              <a:rPr lang="ja-JP" altLang="en-US" sz="2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大　分　県</a:t>
            </a:r>
          </a:p>
          <a:p>
            <a:pPr algn="ctr"/>
            <a:r>
              <a:rPr lang="ja-JP" altLang="en-US" sz="11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（Ｈ２５年度は大分県リハビリテーション支援センターに事業委託）</a:t>
            </a:r>
            <a:endParaRPr lang="ja-JP" altLang="en-US"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上下矢印 15"/>
          <p:cNvSpPr/>
          <p:nvPr/>
        </p:nvSpPr>
        <p:spPr>
          <a:xfrm>
            <a:off x="2456724" y="1613983"/>
            <a:ext cx="780087" cy="1099059"/>
          </a:xfrm>
          <a:prstGeom prst="up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endParaRPr lang="ja-JP" altLang="en-US" b="1">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テキスト ボックス 17"/>
          <p:cNvSpPr txBox="1"/>
          <p:nvPr/>
        </p:nvSpPr>
        <p:spPr>
          <a:xfrm>
            <a:off x="1640887" y="4494300"/>
            <a:ext cx="1482165" cy="401442"/>
          </a:xfrm>
          <a:prstGeom prst="rect">
            <a:avLst/>
          </a:prstGeom>
          <a:noFill/>
        </p:spPr>
        <p:txBody>
          <a:bodyPr wrap="square" tIns="108000" rtlCol="0">
            <a:spAutoFit/>
          </a:bodyPr>
          <a:lstStyle/>
          <a:p>
            <a:r>
              <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③派遣依頼</a:t>
            </a:r>
            <a:endParaRPr lang="en-US" altLang="ja-JP"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テキスト ボックス 18"/>
          <p:cNvSpPr txBox="1"/>
          <p:nvPr/>
        </p:nvSpPr>
        <p:spPr>
          <a:xfrm>
            <a:off x="3890889" y="4494300"/>
            <a:ext cx="1170130" cy="401442"/>
          </a:xfrm>
          <a:prstGeom prst="rect">
            <a:avLst/>
          </a:prstGeom>
          <a:noFill/>
        </p:spPr>
        <p:txBody>
          <a:bodyPr wrap="square" tIns="108000" rtlCol="0">
            <a:spAutoFit/>
          </a:bodyPr>
          <a:lstStyle/>
          <a:p>
            <a:r>
              <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④派遣</a:t>
            </a:r>
            <a:endParaRPr lang="ja-JP" altLang="en-US"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正方形/長方形 19"/>
          <p:cNvSpPr/>
          <p:nvPr/>
        </p:nvSpPr>
        <p:spPr>
          <a:xfrm>
            <a:off x="974558" y="2766108"/>
            <a:ext cx="3276364" cy="504056"/>
          </a:xfrm>
          <a:prstGeom prst="rect">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r>
              <a:rPr lang="ja-JP" altLang="en-US" sz="20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各職能団体</a:t>
            </a:r>
            <a:endParaRPr lang="ja-JP" altLang="en-US" sz="20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テキスト ボックス 22"/>
          <p:cNvSpPr txBox="1"/>
          <p:nvPr/>
        </p:nvSpPr>
        <p:spPr>
          <a:xfrm>
            <a:off x="4665500" y="2688519"/>
            <a:ext cx="800219" cy="524553"/>
          </a:xfrm>
          <a:prstGeom prst="rect">
            <a:avLst/>
          </a:prstGeom>
          <a:noFill/>
        </p:spPr>
        <p:txBody>
          <a:bodyPr wrap="none" tIns="108000" rtlCol="0">
            <a:spAutoFit/>
          </a:bodyPr>
          <a:lstStyle/>
          <a:p>
            <a:pPr algn="ct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派遣協力</a:t>
            </a:r>
            <a:endParaRPr lang="en-US" altLang="ja-JP"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調整支援</a:t>
            </a:r>
            <a:endPar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角丸四角形 25"/>
          <p:cNvSpPr/>
          <p:nvPr/>
        </p:nvSpPr>
        <p:spPr>
          <a:xfrm>
            <a:off x="116464" y="548680"/>
            <a:ext cx="9673075" cy="5832648"/>
          </a:xfrm>
          <a:prstGeom prst="roundRect">
            <a:avLst>
              <a:gd name="adj" fmla="val 0"/>
            </a:avLst>
          </a:prstGeom>
          <a:noFill/>
          <a:ln w="12700"/>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dirty="0">
              <a:solidFill>
                <a:prstClr val="black"/>
              </a:solidFill>
            </a:endParaRPr>
          </a:p>
        </p:txBody>
      </p:sp>
      <p:sp>
        <p:nvSpPr>
          <p:cNvPr id="28" name="テキスト ボックス 27"/>
          <p:cNvSpPr txBox="1"/>
          <p:nvPr/>
        </p:nvSpPr>
        <p:spPr>
          <a:xfrm>
            <a:off x="8073348" y="1998792"/>
            <a:ext cx="1248139" cy="401442"/>
          </a:xfrm>
          <a:prstGeom prst="rect">
            <a:avLst/>
          </a:prstGeom>
          <a:noFill/>
        </p:spPr>
        <p:txBody>
          <a:bodyPr wrap="square" tIns="108000" rtlCol="0">
            <a:spAutoFit/>
          </a:bodyPr>
          <a:lstStyle/>
          <a:p>
            <a:r>
              <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協力依頼</a:t>
            </a:r>
            <a:endParaRPr lang="ja-JP" altLang="en-US"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上矢印 28"/>
          <p:cNvSpPr/>
          <p:nvPr/>
        </p:nvSpPr>
        <p:spPr>
          <a:xfrm>
            <a:off x="272481" y="1685988"/>
            <a:ext cx="312035" cy="3672408"/>
          </a:xfrm>
          <a:prstGeom prst="up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endParaRPr lang="ja-JP" altLang="en-US" b="1">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 name="テキスト ボックス 32"/>
          <p:cNvSpPr txBox="1"/>
          <p:nvPr/>
        </p:nvSpPr>
        <p:spPr>
          <a:xfrm>
            <a:off x="506507" y="1959768"/>
            <a:ext cx="2184243" cy="647664"/>
          </a:xfrm>
          <a:prstGeom prst="rect">
            <a:avLst/>
          </a:prstGeom>
          <a:noFill/>
        </p:spPr>
        <p:txBody>
          <a:bodyPr wrap="square" tIns="108000" rtlCol="0">
            <a:spAutoFit/>
          </a:bodyPr>
          <a:lstStyle/>
          <a:p>
            <a:r>
              <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①派遣調整の希望</a:t>
            </a:r>
            <a:endParaRPr lang="en-US" altLang="ja-JP"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･開催予定</a:t>
            </a:r>
            <a:endParaRPr lang="en-US" altLang="ja-JP"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正方形/長方形 23"/>
          <p:cNvSpPr/>
          <p:nvPr/>
        </p:nvSpPr>
        <p:spPr>
          <a:xfrm>
            <a:off x="5655079" y="2766108"/>
            <a:ext cx="4056453" cy="1008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marL="285750" indent="-285750">
              <a:lnSpc>
                <a:spcPct val="150000"/>
              </a:lnSpc>
              <a:buFont typeface="Wingdings" panose="05000000000000000000" pitchFamily="2" charset="2"/>
              <a:buChar char="u"/>
            </a:pPr>
            <a:r>
              <a:rPr lang="ja-JP" altLang="en-US" sz="14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大分県リハビリテーション支援センター</a:t>
            </a:r>
            <a:endParaRPr lang="en-US" altLang="ja-JP" sz="14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lnSpc>
                <a:spcPct val="150000"/>
              </a:lnSpc>
              <a:buFont typeface="Wingdings" panose="05000000000000000000" pitchFamily="2" charset="2"/>
              <a:buChar char="u"/>
            </a:pPr>
            <a:r>
              <a:rPr lang="ja-JP" altLang="en-US" sz="14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地域リハ広域支援センター</a:t>
            </a:r>
            <a:endParaRPr lang="ja-JP" altLang="en-US" sz="14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正方形/長方形 31"/>
          <p:cNvSpPr/>
          <p:nvPr/>
        </p:nvSpPr>
        <p:spPr>
          <a:xfrm>
            <a:off x="974558" y="3270164"/>
            <a:ext cx="3276364" cy="504056"/>
          </a:xfrm>
          <a:prstGeom prst="rect">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r>
              <a:rPr lang="ja-JP" altLang="en-US" sz="20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会員</a:t>
            </a:r>
            <a:endParaRPr lang="ja-JP" altLang="en-US" sz="20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4" name="テキスト ボックス 33"/>
          <p:cNvSpPr txBox="1"/>
          <p:nvPr/>
        </p:nvSpPr>
        <p:spPr>
          <a:xfrm>
            <a:off x="3158802" y="1959768"/>
            <a:ext cx="3822425" cy="586108"/>
          </a:xfrm>
          <a:prstGeom prst="rect">
            <a:avLst/>
          </a:prstGeom>
          <a:noFill/>
        </p:spPr>
        <p:txBody>
          <a:bodyPr wrap="square" tIns="108000" rtlCol="0">
            <a:spAutoFit/>
          </a:bodyPr>
          <a:lstStyle/>
          <a:p>
            <a:r>
              <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②調整</a:t>
            </a:r>
            <a:endParaRPr lang="en-US" altLang="ja-JP"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（ローテーション表の作成 ⇒ 市町村に送付）</a:t>
            </a:r>
            <a:endParaRPr lang="en-US" altLang="ja-JP"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テキスト ボックス 24"/>
          <p:cNvSpPr txBox="1"/>
          <p:nvPr/>
        </p:nvSpPr>
        <p:spPr>
          <a:xfrm>
            <a:off x="0" y="0"/>
            <a:ext cx="9906000" cy="476844"/>
          </a:xfrm>
          <a:prstGeom prst="rect">
            <a:avLst/>
          </a:prstGeom>
          <a:solidFill>
            <a:schemeClr val="accent1"/>
          </a:solidFill>
        </p:spPr>
        <p:txBody>
          <a:bodyPr wrap="square" tIns="108000" rtlCol="0">
            <a:noAutofit/>
          </a:bodyPr>
          <a:lstStyle/>
          <a:p>
            <a:pPr algn="ctr"/>
            <a:r>
              <a:rPr lang="ja-JP" altLang="en-US" sz="20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（参考</a:t>
            </a:r>
            <a:r>
              <a:rPr lang="ja-JP" altLang="en-US" sz="20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）地域ケア</a:t>
            </a:r>
            <a:r>
              <a:rPr lang="ja-JP" altLang="en-US" sz="20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会議の専門職種派遣システム</a:t>
            </a:r>
            <a:endParaRPr lang="ja-JP" altLang="en-US" sz="20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ja-JP" altLang="en-US" sz="20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3" name="直線矢印コネクタ 2"/>
          <p:cNvCxnSpPr/>
          <p:nvPr/>
        </p:nvCxnSpPr>
        <p:spPr>
          <a:xfrm flipH="1">
            <a:off x="4328932" y="3270164"/>
            <a:ext cx="1248141" cy="0"/>
          </a:xfrm>
          <a:prstGeom prst="straightConnector1">
            <a:avLst/>
          </a:prstGeom>
          <a:ln w="5715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a:off x="7917329" y="1685991"/>
            <a:ext cx="0" cy="1027051"/>
          </a:xfrm>
          <a:prstGeom prst="straightConnector1">
            <a:avLst/>
          </a:prstGeom>
          <a:ln w="57150">
            <a:prstDash val="sysDash"/>
            <a:tailEnd type="arrow"/>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5689088" y="6440810"/>
            <a:ext cx="3506088" cy="307777"/>
          </a:xfrm>
          <a:prstGeom prst="rect">
            <a:avLst/>
          </a:prstGeom>
          <a:noFill/>
        </p:spPr>
        <p:txBody>
          <a:bodyPr wrap="none" rtlCol="0">
            <a:spAutoFit/>
          </a:bodyPr>
          <a:lstStyle/>
          <a:p>
            <a:r>
              <a:rPr kumimoji="1" lang="ja-JP" altLang="en-US" sz="1400" dirty="0" smtClean="0"/>
              <a:t>資料提供：大分県福祉保健部高齢者福祉課</a:t>
            </a:r>
            <a:endParaRPr kumimoji="1" lang="ja-JP" altLang="en-US" sz="1400" dirty="0"/>
          </a:p>
        </p:txBody>
      </p:sp>
    </p:spTree>
    <p:extLst>
      <p:ext uri="{BB962C8B-B14F-4D97-AF65-F5344CB8AC3E}">
        <p14:creationId xmlns:p14="http://schemas.microsoft.com/office/powerpoint/2010/main" val="23581520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4"/>
          <p:cNvSpPr>
            <a:spLocks noGrp="1"/>
          </p:cNvSpPr>
          <p:nvPr>
            <p:ph type="body" idx="1"/>
          </p:nvPr>
        </p:nvSpPr>
        <p:spPr>
          <a:xfrm>
            <a:off x="598461" y="764704"/>
            <a:ext cx="4376870" cy="648072"/>
          </a:xfrm>
        </p:spPr>
        <p:txBody>
          <a:bodyPr>
            <a:normAutofit/>
          </a:bodyPr>
          <a:lstStyle/>
          <a:p>
            <a:r>
              <a:rPr kumimoji="1" lang="ja-JP" altLang="en-US" dirty="0" smtClean="0"/>
              <a:t>病歴からくる因子</a:t>
            </a:r>
            <a:r>
              <a:rPr lang="ja-JP" altLang="en-US" dirty="0"/>
              <a:t>（</a:t>
            </a:r>
            <a:r>
              <a:rPr lang="ja-JP" altLang="en-US" dirty="0" smtClean="0"/>
              <a:t>トップ１０）</a:t>
            </a:r>
            <a:endParaRPr kumimoji="1" lang="en-US" altLang="ja-JP" dirty="0" smtClean="0"/>
          </a:p>
        </p:txBody>
      </p:sp>
      <p:sp>
        <p:nvSpPr>
          <p:cNvPr id="7" name="テキスト プレースホルダー 6"/>
          <p:cNvSpPr>
            <a:spLocks noGrp="1"/>
          </p:cNvSpPr>
          <p:nvPr>
            <p:ph type="body" sz="quarter" idx="3"/>
          </p:nvPr>
        </p:nvSpPr>
        <p:spPr>
          <a:xfrm>
            <a:off x="6513176" y="980728"/>
            <a:ext cx="3198355" cy="423738"/>
          </a:xfrm>
        </p:spPr>
        <p:txBody>
          <a:bodyPr>
            <a:noAutofit/>
          </a:bodyPr>
          <a:lstStyle/>
          <a:p>
            <a:pPr algn="ctr"/>
            <a:r>
              <a:rPr kumimoji="1" lang="ja-JP" altLang="en-US" dirty="0" smtClean="0"/>
              <a:t>因子からくる課題</a:t>
            </a:r>
            <a:endParaRPr kumimoji="1" lang="ja-JP" altLang="en-US" dirty="0"/>
          </a:p>
        </p:txBody>
      </p:sp>
      <p:graphicFrame>
        <p:nvGraphicFramePr>
          <p:cNvPr id="13" name="コンテンツ プレースホルダー 12"/>
          <p:cNvGraphicFramePr>
            <a:graphicFrameLocks noGrp="1"/>
          </p:cNvGraphicFramePr>
          <p:nvPr>
            <p:ph sz="quarter" idx="4"/>
            <p:extLst>
              <p:ext uri="{D42A27DB-BD31-4B8C-83A1-F6EECF244321}">
                <p14:modId xmlns:p14="http://schemas.microsoft.com/office/powerpoint/2010/main" val="914514578"/>
              </p:ext>
            </p:extLst>
          </p:nvPr>
        </p:nvGraphicFramePr>
        <p:xfrm>
          <a:off x="6747200" y="1484784"/>
          <a:ext cx="2958330" cy="4244442"/>
        </p:xfrm>
        <a:graphic>
          <a:graphicData uri="http://schemas.openxmlformats.org/drawingml/2006/table">
            <a:tbl>
              <a:tblPr firstRow="1" bandRow="1">
                <a:tableStyleId>{5C22544A-7EE6-4342-B048-85BDC9FD1C3A}</a:tableStyleId>
              </a:tblPr>
              <a:tblGrid>
                <a:gridCol w="2160178"/>
                <a:gridCol w="798152"/>
              </a:tblGrid>
              <a:tr h="360039">
                <a:tc>
                  <a:txBody>
                    <a:bodyPr/>
                    <a:lstStyle/>
                    <a:p>
                      <a:r>
                        <a:rPr kumimoji="1" lang="ja-JP" altLang="en-US" dirty="0" smtClean="0"/>
                        <a:t>課題</a:t>
                      </a:r>
                      <a:endParaRPr kumimoji="1" lang="ja-JP" altLang="en-US" dirty="0"/>
                    </a:p>
                  </a:txBody>
                  <a:tcPr marL="99060" marR="99060"/>
                </a:tc>
                <a:tc>
                  <a:txBody>
                    <a:bodyPr/>
                    <a:lstStyle/>
                    <a:p>
                      <a:pPr algn="ctr"/>
                      <a:r>
                        <a:rPr kumimoji="1" lang="ja-JP" altLang="en-US" dirty="0" smtClean="0"/>
                        <a:t>件数</a:t>
                      </a:r>
                      <a:endParaRPr kumimoji="1" lang="ja-JP" altLang="en-US" dirty="0"/>
                    </a:p>
                  </a:txBody>
                  <a:tcPr marL="99060" marR="99060"/>
                </a:tc>
              </a:tr>
              <a:tr h="539767">
                <a:tc>
                  <a:txBody>
                    <a:bodyPr/>
                    <a:lstStyle/>
                    <a:p>
                      <a:r>
                        <a:rPr kumimoji="1" lang="ja-JP" altLang="en-US" dirty="0" smtClean="0"/>
                        <a:t>栄養改善（指導）</a:t>
                      </a:r>
                      <a:endParaRPr kumimoji="1" lang="ja-JP" altLang="en-US" dirty="0"/>
                    </a:p>
                  </a:txBody>
                  <a:tcPr marL="99060" marR="99060"/>
                </a:tc>
                <a:tc>
                  <a:txBody>
                    <a:bodyPr/>
                    <a:lstStyle/>
                    <a:p>
                      <a:pPr algn="ctr"/>
                      <a:r>
                        <a:rPr kumimoji="1" lang="en-US" altLang="ja-JP" dirty="0" smtClean="0"/>
                        <a:t>55</a:t>
                      </a:r>
                      <a:endParaRPr kumimoji="1" lang="ja-JP" altLang="en-US" dirty="0"/>
                    </a:p>
                  </a:txBody>
                  <a:tcPr marL="99060" marR="99060"/>
                </a:tc>
              </a:tr>
              <a:tr h="5397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口腔機能</a:t>
                      </a:r>
                    </a:p>
                  </a:txBody>
                  <a:tcPr marL="99060" marR="99060"/>
                </a:tc>
                <a:tc>
                  <a:txBody>
                    <a:bodyPr/>
                    <a:lstStyle/>
                    <a:p>
                      <a:pPr algn="ctr"/>
                      <a:r>
                        <a:rPr kumimoji="1" lang="en-US" altLang="ja-JP" dirty="0" smtClean="0"/>
                        <a:t>50</a:t>
                      </a:r>
                      <a:endParaRPr kumimoji="1" lang="ja-JP" altLang="en-US" dirty="0"/>
                    </a:p>
                  </a:txBody>
                  <a:tcPr marL="99060" marR="99060"/>
                </a:tc>
              </a:tr>
              <a:tr h="5397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運動器の機能向上</a:t>
                      </a:r>
                    </a:p>
                  </a:txBody>
                  <a:tcPr marL="99060" marR="99060"/>
                </a:tc>
                <a:tc>
                  <a:txBody>
                    <a:bodyPr/>
                    <a:lstStyle/>
                    <a:p>
                      <a:pPr algn="ctr"/>
                      <a:r>
                        <a:rPr kumimoji="1" lang="en-US" altLang="ja-JP" dirty="0" smtClean="0"/>
                        <a:t>44</a:t>
                      </a:r>
                      <a:endParaRPr kumimoji="1" lang="ja-JP" altLang="en-US" dirty="0"/>
                    </a:p>
                  </a:txBody>
                  <a:tcPr marL="99060" marR="99060"/>
                </a:tc>
              </a:tr>
              <a:tr h="539767">
                <a:tc>
                  <a:txBody>
                    <a:bodyPr/>
                    <a:lstStyle/>
                    <a:p>
                      <a:r>
                        <a:rPr kumimoji="1" lang="ja-JP" altLang="en-US" dirty="0" smtClean="0"/>
                        <a:t>疾病管理</a:t>
                      </a:r>
                      <a:endParaRPr kumimoji="1" lang="en-US" altLang="ja-JP" dirty="0" smtClean="0"/>
                    </a:p>
                    <a:p>
                      <a:r>
                        <a:rPr kumimoji="1" lang="ja-JP" altLang="en-US" dirty="0" smtClean="0"/>
                        <a:t>（重症化予防）</a:t>
                      </a:r>
                      <a:endParaRPr kumimoji="1" lang="ja-JP" altLang="en-US" dirty="0"/>
                    </a:p>
                  </a:txBody>
                  <a:tcPr marL="99060" marR="99060"/>
                </a:tc>
                <a:tc>
                  <a:txBody>
                    <a:bodyPr/>
                    <a:lstStyle/>
                    <a:p>
                      <a:pPr algn="ctr"/>
                      <a:r>
                        <a:rPr kumimoji="1" lang="en-US" altLang="ja-JP" dirty="0" smtClean="0"/>
                        <a:t>34</a:t>
                      </a:r>
                      <a:endParaRPr kumimoji="1" lang="ja-JP" altLang="en-US" dirty="0"/>
                    </a:p>
                  </a:txBody>
                  <a:tcPr marL="99060" marR="99060"/>
                </a:tc>
              </a:tr>
              <a:tr h="539767">
                <a:tc>
                  <a:txBody>
                    <a:bodyPr/>
                    <a:lstStyle/>
                    <a:p>
                      <a:r>
                        <a:rPr kumimoji="1" lang="ja-JP" altLang="en-US" dirty="0" smtClean="0"/>
                        <a:t>認知症予防</a:t>
                      </a:r>
                      <a:endParaRPr kumimoji="1" lang="ja-JP" altLang="en-US" dirty="0"/>
                    </a:p>
                  </a:txBody>
                  <a:tcPr marL="99060" marR="99060"/>
                </a:tc>
                <a:tc>
                  <a:txBody>
                    <a:bodyPr/>
                    <a:lstStyle/>
                    <a:p>
                      <a:pPr algn="ctr"/>
                      <a:r>
                        <a:rPr kumimoji="1" lang="en-US" altLang="ja-JP" dirty="0" smtClean="0"/>
                        <a:t>13</a:t>
                      </a:r>
                      <a:endParaRPr kumimoji="1" lang="ja-JP" altLang="en-US" dirty="0"/>
                    </a:p>
                  </a:txBody>
                  <a:tcPr marL="99060" marR="99060"/>
                </a:tc>
              </a:tr>
              <a:tr h="539767">
                <a:tc>
                  <a:txBody>
                    <a:bodyPr/>
                    <a:lstStyle/>
                    <a:p>
                      <a:r>
                        <a:rPr kumimoji="1" lang="ja-JP" altLang="en-US" dirty="0" smtClean="0"/>
                        <a:t>閉じこもり</a:t>
                      </a:r>
                      <a:endParaRPr kumimoji="1" lang="ja-JP" altLang="en-US" dirty="0"/>
                    </a:p>
                  </a:txBody>
                  <a:tcPr marL="99060" marR="99060"/>
                </a:tc>
                <a:tc>
                  <a:txBody>
                    <a:bodyPr/>
                    <a:lstStyle/>
                    <a:p>
                      <a:pPr algn="ctr"/>
                      <a:r>
                        <a:rPr kumimoji="1" lang="en-US" altLang="ja-JP" dirty="0" smtClean="0"/>
                        <a:t>14</a:t>
                      </a:r>
                      <a:endParaRPr kumimoji="1" lang="ja-JP" altLang="en-US" dirty="0"/>
                    </a:p>
                  </a:txBody>
                  <a:tcPr marL="99060" marR="99060"/>
                </a:tc>
              </a:tr>
              <a:tr h="539767">
                <a:tc>
                  <a:txBody>
                    <a:bodyPr/>
                    <a:lstStyle/>
                    <a:p>
                      <a:r>
                        <a:rPr kumimoji="1" lang="ja-JP" altLang="en-US" dirty="0" smtClean="0"/>
                        <a:t>うつ予防</a:t>
                      </a:r>
                      <a:endParaRPr kumimoji="1" lang="ja-JP" altLang="en-US" dirty="0"/>
                    </a:p>
                  </a:txBody>
                  <a:tcPr marL="99060" marR="99060"/>
                </a:tc>
                <a:tc>
                  <a:txBody>
                    <a:bodyPr/>
                    <a:lstStyle/>
                    <a:p>
                      <a:pPr algn="ctr"/>
                      <a:r>
                        <a:rPr kumimoji="1" lang="en-US" altLang="ja-JP" dirty="0" smtClean="0"/>
                        <a:t>4</a:t>
                      </a:r>
                      <a:endParaRPr kumimoji="1" lang="ja-JP" altLang="en-US" dirty="0"/>
                    </a:p>
                  </a:txBody>
                  <a:tcPr marL="99060" marR="99060"/>
                </a:tc>
              </a:tr>
            </a:tbl>
          </a:graphicData>
        </a:graphic>
      </p:graphicFrame>
      <p:graphicFrame>
        <p:nvGraphicFramePr>
          <p:cNvPr id="12" name="コンテンツ プレースホルダー 11"/>
          <p:cNvGraphicFramePr>
            <a:graphicFrameLocks noGrp="1"/>
          </p:cNvGraphicFramePr>
          <p:nvPr>
            <p:ph sz="half" idx="2"/>
            <p:extLst>
              <p:ext uri="{D42A27DB-BD31-4B8C-83A1-F6EECF244321}">
                <p14:modId xmlns:p14="http://schemas.microsoft.com/office/powerpoint/2010/main" val="502935436"/>
              </p:ext>
            </p:extLst>
          </p:nvPr>
        </p:nvGraphicFramePr>
        <p:xfrm>
          <a:off x="584515" y="1484784"/>
          <a:ext cx="5769820" cy="4224890"/>
        </p:xfrm>
        <a:graphic>
          <a:graphicData uri="http://schemas.openxmlformats.org/drawingml/2006/table">
            <a:tbl>
              <a:tblPr firstRow="1" bandRow="1">
                <a:tableStyleId>{5C22544A-7EE6-4342-B048-85BDC9FD1C3A}</a:tableStyleId>
              </a:tblPr>
              <a:tblGrid>
                <a:gridCol w="4755707"/>
                <a:gridCol w="1014113"/>
              </a:tblGrid>
              <a:tr h="401350">
                <a:tc>
                  <a:txBody>
                    <a:bodyPr/>
                    <a:lstStyle/>
                    <a:p>
                      <a:r>
                        <a:rPr kumimoji="1" lang="ja-JP" altLang="en-US" dirty="0" smtClean="0"/>
                        <a:t>病歴（</a:t>
                      </a:r>
                      <a:r>
                        <a:rPr kumimoji="1" lang="en-US" altLang="ja-JP" dirty="0" smtClean="0"/>
                        <a:t>1</a:t>
                      </a:r>
                      <a:r>
                        <a:rPr kumimoji="1" lang="ja-JP" altLang="en-US" dirty="0" smtClean="0"/>
                        <a:t>ｹｰｽ複数因子あり）</a:t>
                      </a:r>
                      <a:endParaRPr kumimoji="1" lang="ja-JP" altLang="en-US" dirty="0"/>
                    </a:p>
                  </a:txBody>
                  <a:tcPr marL="99060" marR="99060" anchor="ctr"/>
                </a:tc>
                <a:tc>
                  <a:txBody>
                    <a:bodyPr/>
                    <a:lstStyle/>
                    <a:p>
                      <a:pPr algn="ctr"/>
                      <a:r>
                        <a:rPr kumimoji="1" lang="ja-JP" altLang="en-US" dirty="0" smtClean="0"/>
                        <a:t>件数</a:t>
                      </a:r>
                      <a:endParaRPr kumimoji="1" lang="ja-JP" altLang="en-US" dirty="0"/>
                    </a:p>
                  </a:txBody>
                  <a:tcPr marL="99060" marR="99060"/>
                </a:tc>
              </a:tr>
              <a:tr h="3187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smtClean="0"/>
                        <a:t>骨関節筋肉系</a:t>
                      </a:r>
                      <a:r>
                        <a:rPr kumimoji="1" lang="ja-JP" altLang="en-US" sz="1400" dirty="0" smtClean="0"/>
                        <a:t>　（骨粗しょう症、変形性関節症、関節リウマチ、脊柱管狭窄症、変形性腰椎症等）</a:t>
                      </a:r>
                    </a:p>
                  </a:txBody>
                  <a:tcPr marL="99060" marR="99060"/>
                </a:tc>
                <a:tc>
                  <a:txBody>
                    <a:bodyPr/>
                    <a:lstStyle/>
                    <a:p>
                      <a:pPr algn="ctr"/>
                      <a:r>
                        <a:rPr kumimoji="1" lang="en-US" altLang="ja-JP" dirty="0" smtClean="0"/>
                        <a:t>53</a:t>
                      </a:r>
                      <a:endParaRPr kumimoji="1" lang="ja-JP" altLang="en-US" dirty="0"/>
                    </a:p>
                  </a:txBody>
                  <a:tcPr marL="99060" marR="99060"/>
                </a:tc>
              </a:tr>
              <a:tr h="2410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smtClean="0"/>
                        <a:t>循環器系　</a:t>
                      </a:r>
                      <a:r>
                        <a:rPr kumimoji="1" lang="ja-JP" altLang="en-US" sz="1400" dirty="0" smtClean="0"/>
                        <a:t>（高血圧、脂質異常症、心疾患、不整脈等）</a:t>
                      </a:r>
                    </a:p>
                  </a:txBody>
                  <a:tcPr marL="99060" marR="99060"/>
                </a:tc>
                <a:tc>
                  <a:txBody>
                    <a:bodyPr/>
                    <a:lstStyle/>
                    <a:p>
                      <a:pPr algn="ctr"/>
                      <a:r>
                        <a:rPr kumimoji="1" lang="en-US" altLang="ja-JP" dirty="0" smtClean="0"/>
                        <a:t>44</a:t>
                      </a:r>
                      <a:endParaRPr kumimoji="1" lang="ja-JP" altLang="en-US" dirty="0"/>
                    </a:p>
                  </a:txBody>
                  <a:tcPr marL="99060" marR="99060"/>
                </a:tc>
              </a:tr>
              <a:tr h="379300">
                <a:tc>
                  <a:txBody>
                    <a:bodyPr/>
                    <a:lstStyle/>
                    <a:p>
                      <a:r>
                        <a:rPr kumimoji="1" lang="ja-JP" altLang="en-US" sz="1400" b="1" dirty="0" smtClean="0">
                          <a:latin typeface="+mj-ea"/>
                          <a:ea typeface="+mj-ea"/>
                        </a:rPr>
                        <a:t>消化器系</a:t>
                      </a:r>
                      <a:r>
                        <a:rPr kumimoji="1" lang="ja-JP" altLang="en-US" sz="1400" dirty="0" smtClean="0"/>
                        <a:t>（食道炎、胃潰瘍、便秘等）</a:t>
                      </a:r>
                      <a:endParaRPr kumimoji="1" lang="ja-JP" altLang="en-US" sz="1400" dirty="0"/>
                    </a:p>
                  </a:txBody>
                  <a:tcPr marL="99060" marR="99060"/>
                </a:tc>
                <a:tc>
                  <a:txBody>
                    <a:bodyPr/>
                    <a:lstStyle/>
                    <a:p>
                      <a:pPr algn="ctr"/>
                      <a:r>
                        <a:rPr kumimoji="1" lang="en-US" altLang="ja-JP" dirty="0" smtClean="0"/>
                        <a:t>14</a:t>
                      </a:r>
                      <a:endParaRPr kumimoji="1" lang="ja-JP" altLang="en-US" dirty="0"/>
                    </a:p>
                  </a:txBody>
                  <a:tcPr marL="99060" marR="99060"/>
                </a:tc>
              </a:tr>
              <a:tr h="288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smtClean="0"/>
                        <a:t>脳血管系　</a:t>
                      </a:r>
                      <a:r>
                        <a:rPr kumimoji="1" lang="ja-JP" altLang="en-US" sz="1400" dirty="0" smtClean="0"/>
                        <a:t>（脳血管疾患（脳梗塞、脳出血）の後遺症等）</a:t>
                      </a:r>
                    </a:p>
                  </a:txBody>
                  <a:tcPr marL="99060" marR="99060"/>
                </a:tc>
                <a:tc>
                  <a:txBody>
                    <a:bodyPr/>
                    <a:lstStyle/>
                    <a:p>
                      <a:pPr algn="ctr"/>
                      <a:r>
                        <a:rPr kumimoji="1" lang="en-US" altLang="ja-JP" dirty="0" smtClean="0"/>
                        <a:t>10</a:t>
                      </a:r>
                      <a:endParaRPr kumimoji="1" lang="ja-JP" altLang="en-US" dirty="0"/>
                    </a:p>
                  </a:txBody>
                  <a:tcPr marL="99060" marR="99060"/>
                </a:tc>
              </a:tr>
              <a:tr h="354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smtClean="0"/>
                        <a:t>内分泌系　</a:t>
                      </a:r>
                      <a:r>
                        <a:rPr kumimoji="1" lang="ja-JP" altLang="en-US" sz="1400" dirty="0" smtClean="0"/>
                        <a:t>（糖尿病、甲状腺機能の異常）</a:t>
                      </a:r>
                    </a:p>
                  </a:txBody>
                  <a:tcPr marL="99060" marR="99060"/>
                </a:tc>
                <a:tc>
                  <a:txBody>
                    <a:bodyPr/>
                    <a:lstStyle/>
                    <a:p>
                      <a:pPr algn="ctr"/>
                      <a:r>
                        <a:rPr kumimoji="1" lang="en-US" altLang="ja-JP" dirty="0" smtClean="0"/>
                        <a:t>8</a:t>
                      </a:r>
                      <a:endParaRPr kumimoji="1" lang="ja-JP" altLang="en-US" dirty="0"/>
                    </a:p>
                  </a:txBody>
                  <a:tcPr marL="99060" marR="99060"/>
                </a:tc>
              </a:tr>
              <a:tr h="2765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smtClean="0"/>
                        <a:t>認知症</a:t>
                      </a:r>
                      <a:endParaRPr kumimoji="1" lang="en-US" altLang="ja-JP" sz="1400" b="0" dirty="0" smtClean="0"/>
                    </a:p>
                  </a:txBody>
                  <a:tcPr marL="99060" marR="99060"/>
                </a:tc>
                <a:tc>
                  <a:txBody>
                    <a:bodyPr/>
                    <a:lstStyle/>
                    <a:p>
                      <a:pPr algn="ctr"/>
                      <a:r>
                        <a:rPr kumimoji="1" lang="en-US" altLang="ja-JP" dirty="0" smtClean="0"/>
                        <a:t>7</a:t>
                      </a:r>
                      <a:endParaRPr kumimoji="1" lang="ja-JP" altLang="en-US" dirty="0"/>
                    </a:p>
                  </a:txBody>
                  <a:tcPr marL="99060" marR="99060"/>
                </a:tc>
              </a:tr>
              <a:tr h="2765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smtClean="0"/>
                        <a:t>呼吸器系　</a:t>
                      </a:r>
                      <a:r>
                        <a:rPr kumimoji="1" lang="ja-JP" altLang="en-US" sz="1400" dirty="0" smtClean="0"/>
                        <a:t>（肺炎、気管支喘息、慢性閉塞性肺疾患等）</a:t>
                      </a:r>
                    </a:p>
                  </a:txBody>
                  <a:tcPr marL="99060" marR="99060"/>
                </a:tc>
                <a:tc>
                  <a:txBody>
                    <a:bodyPr/>
                    <a:lstStyle/>
                    <a:p>
                      <a:pPr algn="ctr"/>
                      <a:r>
                        <a:rPr kumimoji="1" lang="en-US" altLang="ja-JP" dirty="0" smtClean="0"/>
                        <a:t>5</a:t>
                      </a:r>
                      <a:endParaRPr kumimoji="1" lang="ja-JP" altLang="en-US" dirty="0"/>
                    </a:p>
                  </a:txBody>
                  <a:tcPr marL="99060" marR="99060"/>
                </a:tc>
              </a:tr>
              <a:tr h="2708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smtClean="0"/>
                        <a:t>神経系　</a:t>
                      </a:r>
                      <a:r>
                        <a:rPr kumimoji="1" lang="ja-JP" altLang="en-US" sz="1400" dirty="0" smtClean="0"/>
                        <a:t>（ﾊﾟｰｷﾝｿﾝ病、症候群等）</a:t>
                      </a:r>
                    </a:p>
                  </a:txBody>
                  <a:tcPr marL="99060" marR="99060"/>
                </a:tc>
                <a:tc>
                  <a:txBody>
                    <a:bodyPr/>
                    <a:lstStyle/>
                    <a:p>
                      <a:pPr algn="ctr"/>
                      <a:r>
                        <a:rPr kumimoji="1" lang="en-US" altLang="ja-JP" dirty="0" smtClean="0"/>
                        <a:t>5</a:t>
                      </a:r>
                      <a:endParaRPr kumimoji="1" lang="ja-JP" altLang="en-US" dirty="0"/>
                    </a:p>
                  </a:txBody>
                  <a:tcPr marL="99060" marR="99060"/>
                </a:tc>
              </a:tr>
              <a:tr h="2651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smtClean="0"/>
                        <a:t>がん</a:t>
                      </a:r>
                      <a:endParaRPr kumimoji="1" lang="en-US" altLang="ja-JP" sz="1400" b="1" dirty="0" smtClean="0"/>
                    </a:p>
                  </a:txBody>
                  <a:tcPr marL="99060" marR="99060"/>
                </a:tc>
                <a:tc>
                  <a:txBody>
                    <a:bodyPr/>
                    <a:lstStyle/>
                    <a:p>
                      <a:pPr algn="ctr"/>
                      <a:r>
                        <a:rPr kumimoji="1" lang="en-US" altLang="ja-JP" dirty="0" smtClean="0"/>
                        <a:t>5</a:t>
                      </a:r>
                      <a:endParaRPr kumimoji="1" lang="ja-JP" altLang="en-US" dirty="0"/>
                    </a:p>
                  </a:txBody>
                  <a:tcPr marL="99060" marR="99060"/>
                </a:tc>
              </a:tr>
              <a:tr h="3089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smtClean="0"/>
                        <a:t>泌尿器系</a:t>
                      </a:r>
                      <a:r>
                        <a:rPr kumimoji="1" lang="ja-JP" altLang="en-US" sz="1400" dirty="0" smtClean="0"/>
                        <a:t>　（腎不全、膀胱炎、前立腺肥大症等）</a:t>
                      </a:r>
                    </a:p>
                  </a:txBody>
                  <a:tcPr marL="99060" marR="99060"/>
                </a:tc>
                <a:tc>
                  <a:txBody>
                    <a:bodyPr/>
                    <a:lstStyle/>
                    <a:p>
                      <a:pPr algn="ctr"/>
                      <a:r>
                        <a:rPr kumimoji="1" lang="en-US" altLang="ja-JP" dirty="0" smtClean="0"/>
                        <a:t>4</a:t>
                      </a:r>
                      <a:endParaRPr kumimoji="1" lang="ja-JP" altLang="en-US" dirty="0"/>
                    </a:p>
                  </a:txBody>
                  <a:tcPr marL="99060" marR="99060"/>
                </a:tc>
              </a:tr>
            </a:tbl>
          </a:graphicData>
        </a:graphic>
      </p:graphicFrame>
      <p:sp>
        <p:nvSpPr>
          <p:cNvPr id="3" name="正方形/長方形 2"/>
          <p:cNvSpPr/>
          <p:nvPr/>
        </p:nvSpPr>
        <p:spPr>
          <a:xfrm>
            <a:off x="0" y="0"/>
            <a:ext cx="9906000" cy="548680"/>
          </a:xfrm>
          <a:prstGeom prst="rect">
            <a:avLst/>
          </a:prstGeom>
          <a:solidFill>
            <a:srgbClr val="00B0F0"/>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solidFill>
                  <a:schemeClr val="tx1"/>
                </a:solidFill>
              </a:rPr>
              <a:t>要支援状態となっている因子を調べてみると</a:t>
            </a:r>
            <a:endParaRPr kumimoji="1" lang="ja-JP" altLang="en-US" sz="3200" b="1" dirty="0">
              <a:solidFill>
                <a:schemeClr val="tx1"/>
              </a:solidFill>
            </a:endParaRPr>
          </a:p>
        </p:txBody>
      </p:sp>
      <p:grpSp>
        <p:nvGrpSpPr>
          <p:cNvPr id="9" name="グループ化 8"/>
          <p:cNvGrpSpPr/>
          <p:nvPr/>
        </p:nvGrpSpPr>
        <p:grpSpPr>
          <a:xfrm>
            <a:off x="5983652" y="2060848"/>
            <a:ext cx="2089696" cy="3456384"/>
            <a:chOff x="5983652" y="2060848"/>
            <a:chExt cx="2089696" cy="3456384"/>
          </a:xfrm>
        </p:grpSpPr>
        <p:cxnSp>
          <p:nvCxnSpPr>
            <p:cNvPr id="14" name="直線矢印コネクタ 13"/>
            <p:cNvCxnSpPr/>
            <p:nvPr/>
          </p:nvCxnSpPr>
          <p:spPr>
            <a:xfrm flipV="1">
              <a:off x="5983653" y="2060848"/>
              <a:ext cx="957057" cy="576064"/>
            </a:xfrm>
            <a:prstGeom prst="straightConnector1">
              <a:avLst/>
            </a:prstGeom>
            <a:ln w="28575">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 name="直線矢印コネクタ 3"/>
            <p:cNvCxnSpPr/>
            <p:nvPr/>
          </p:nvCxnSpPr>
          <p:spPr>
            <a:xfrm>
              <a:off x="5983654" y="2060848"/>
              <a:ext cx="841556"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a:xfrm>
              <a:off x="5983653" y="2060848"/>
              <a:ext cx="1855669" cy="1008112"/>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a:off x="5983654" y="2636912"/>
              <a:ext cx="1309608" cy="918200"/>
            </a:xfrm>
            <a:prstGeom prst="straightConnector1">
              <a:avLst/>
            </a:prstGeom>
            <a:ln w="28575">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flipV="1">
              <a:off x="6160680" y="2564904"/>
              <a:ext cx="704986" cy="432048"/>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flipV="1">
              <a:off x="6160680" y="2132856"/>
              <a:ext cx="820545" cy="864096"/>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flipV="1">
              <a:off x="6132171" y="2132856"/>
              <a:ext cx="1239099" cy="122413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a:off x="6118545" y="3344808"/>
              <a:ext cx="747121" cy="30021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a:off x="6099157" y="4077072"/>
              <a:ext cx="726053" cy="15010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flipV="1">
              <a:off x="6143724" y="2132856"/>
              <a:ext cx="1071527" cy="1616380"/>
            </a:xfrm>
            <a:prstGeom prst="straightConnector1">
              <a:avLst/>
            </a:prstGeom>
            <a:ln w="28575">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a:off x="6160682" y="3749236"/>
              <a:ext cx="624069" cy="0"/>
            </a:xfrm>
            <a:prstGeom prst="straightConnector1">
              <a:avLst/>
            </a:prstGeom>
            <a:ln w="28575">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p:nvPr/>
          </p:nvCxnSpPr>
          <p:spPr>
            <a:xfrm flipV="1">
              <a:off x="6124711" y="3749236"/>
              <a:ext cx="1246559" cy="1444156"/>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flipV="1">
              <a:off x="6118545" y="2636912"/>
              <a:ext cx="1096706" cy="1836400"/>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p:nvPr/>
          </p:nvCxnSpPr>
          <p:spPr>
            <a:xfrm>
              <a:off x="5983654" y="2060848"/>
              <a:ext cx="1699651" cy="1494264"/>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5" name="直線矢印コネクタ 44"/>
            <p:cNvCxnSpPr/>
            <p:nvPr/>
          </p:nvCxnSpPr>
          <p:spPr>
            <a:xfrm flipV="1">
              <a:off x="6099155" y="3185552"/>
              <a:ext cx="1008384" cy="1285762"/>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a:off x="5983653" y="2060848"/>
              <a:ext cx="1387617" cy="2733092"/>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a:off x="5983652" y="2636912"/>
              <a:ext cx="921782" cy="504056"/>
            </a:xfrm>
            <a:prstGeom prst="straightConnector1">
              <a:avLst/>
            </a:prstGeom>
            <a:ln w="28575">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flipV="1">
              <a:off x="6124709" y="2744924"/>
              <a:ext cx="903160" cy="61206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flipV="1">
              <a:off x="6143724" y="2744924"/>
              <a:ext cx="1617588" cy="1008308"/>
            </a:xfrm>
            <a:prstGeom prst="straightConnector1">
              <a:avLst/>
            </a:prstGeom>
            <a:ln w="28575">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flipV="1">
              <a:off x="6124711" y="3899344"/>
              <a:ext cx="773252" cy="17772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flipV="1">
              <a:off x="6132169" y="3267080"/>
              <a:ext cx="1083082" cy="1926312"/>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p:nvPr/>
          </p:nvCxnSpPr>
          <p:spPr>
            <a:xfrm flipV="1">
              <a:off x="6099156" y="3212976"/>
              <a:ext cx="1584149" cy="1604528"/>
            </a:xfrm>
            <a:prstGeom prst="straightConnector1">
              <a:avLst/>
            </a:prstGeom>
            <a:ln w="28575">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0" name="直線矢印コネクタ 39"/>
            <p:cNvCxnSpPr/>
            <p:nvPr/>
          </p:nvCxnSpPr>
          <p:spPr>
            <a:xfrm flipV="1">
              <a:off x="6099155" y="2744924"/>
              <a:ext cx="1272114" cy="2072580"/>
            </a:xfrm>
            <a:prstGeom prst="straightConnector1">
              <a:avLst/>
            </a:prstGeom>
            <a:ln w="28575">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p:nvPr/>
          </p:nvCxnSpPr>
          <p:spPr>
            <a:xfrm flipV="1">
              <a:off x="6124711" y="2204864"/>
              <a:ext cx="1714611" cy="3312368"/>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p:nvPr/>
          </p:nvCxnSpPr>
          <p:spPr>
            <a:xfrm flipV="1">
              <a:off x="6143725" y="3212976"/>
              <a:ext cx="1929623" cy="2304256"/>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grpSp>
      <p:sp>
        <p:nvSpPr>
          <p:cNvPr id="56" name="テキスト ボックス 55"/>
          <p:cNvSpPr txBox="1"/>
          <p:nvPr/>
        </p:nvSpPr>
        <p:spPr>
          <a:xfrm>
            <a:off x="3830143" y="6421978"/>
            <a:ext cx="5148572" cy="369332"/>
          </a:xfrm>
          <a:prstGeom prst="rect">
            <a:avLst/>
          </a:prstGeom>
          <a:noFill/>
        </p:spPr>
        <p:txBody>
          <a:bodyPr wrap="square" rtlCol="0">
            <a:spAutoFit/>
          </a:bodyPr>
          <a:lstStyle/>
          <a:p>
            <a:r>
              <a:rPr kumimoji="1" lang="ja-JP" altLang="en-US" dirty="0" smtClean="0"/>
              <a:t>　　　</a:t>
            </a:r>
            <a:r>
              <a:rPr kumimoji="1" lang="ja-JP" altLang="en-US" sz="1400" dirty="0" smtClean="0"/>
              <a:t>平成</a:t>
            </a:r>
            <a:r>
              <a:rPr kumimoji="1" lang="en-US" altLang="ja-JP" sz="1400" dirty="0" smtClean="0"/>
              <a:t>25</a:t>
            </a:r>
            <a:r>
              <a:rPr kumimoji="1" lang="ja-JP" altLang="en-US" sz="1400" dirty="0" smtClean="0"/>
              <a:t>年</a:t>
            </a:r>
            <a:r>
              <a:rPr kumimoji="1" lang="en-US" altLang="ja-JP" sz="1400" dirty="0" smtClean="0"/>
              <a:t>9</a:t>
            </a:r>
            <a:r>
              <a:rPr kumimoji="1" lang="ja-JP" altLang="en-US" sz="1400" dirty="0" smtClean="0"/>
              <a:t>月～</a:t>
            </a:r>
            <a:r>
              <a:rPr kumimoji="1" lang="en-US" altLang="ja-JP" sz="1400" dirty="0" smtClean="0"/>
              <a:t>1</a:t>
            </a:r>
            <a:r>
              <a:rPr kumimoji="1" lang="ja-JP" altLang="en-US" sz="1400" dirty="0" smtClean="0"/>
              <a:t>月の地域ケア会議検討事例より</a:t>
            </a:r>
            <a:endParaRPr kumimoji="1" lang="ja-JP" altLang="en-US" sz="1400" dirty="0"/>
          </a:p>
        </p:txBody>
      </p:sp>
      <p:cxnSp>
        <p:nvCxnSpPr>
          <p:cNvPr id="37" name="直線コネクタ 36"/>
          <p:cNvCxnSpPr/>
          <p:nvPr/>
        </p:nvCxnSpPr>
        <p:spPr bwMode="auto">
          <a:xfrm>
            <a:off x="242067" y="476672"/>
            <a:ext cx="9577885" cy="0"/>
          </a:xfrm>
          <a:prstGeom prst="line">
            <a:avLst/>
          </a:prstGeom>
          <a:ln>
            <a:headEnd type="none" w="med" len="med"/>
            <a:tailEnd type="none" w="med" len="med"/>
          </a:ln>
          <a:extLst/>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695917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906000" cy="476672"/>
          </a:xfrm>
          <a:solidFill>
            <a:srgbClr val="00B0F0"/>
          </a:solidFill>
          <a:effectLst>
            <a:outerShdw blurRad="40000" dist="20000" dir="5400000" rotWithShape="0">
              <a:srgbClr val="000000">
                <a:alpha val="38000"/>
              </a:srgbClr>
            </a:outerShdw>
            <a:softEdge rad="127000"/>
          </a:effectLst>
        </p:spPr>
        <p:style>
          <a:lnRef idx="1">
            <a:schemeClr val="accent5"/>
          </a:lnRef>
          <a:fillRef idx="2">
            <a:schemeClr val="accent5"/>
          </a:fillRef>
          <a:effectRef idx="1">
            <a:schemeClr val="accent5"/>
          </a:effectRef>
          <a:fontRef idx="minor">
            <a:schemeClr val="dk1"/>
          </a:fontRef>
        </p:style>
        <p:txBody>
          <a:bodyPr anchor="t">
            <a:normAutofit fontScale="90000"/>
          </a:bodyPr>
          <a:lstStyle/>
          <a:p>
            <a:r>
              <a:rPr kumimoji="1" lang="ja-JP" altLang="en-US" sz="3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地域ｹｱ会議</a:t>
            </a:r>
            <a:r>
              <a:rPr lang="ja-JP" altLang="en-US" sz="3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から見えてきた地域</a:t>
            </a:r>
            <a:r>
              <a:rPr kumimoji="1" lang="ja-JP" altLang="en-US" sz="3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課題を解決</a:t>
            </a:r>
            <a:endParaRPr kumimoji="1" lang="ja-JP" altLang="en-US" sz="3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163515" y="836712"/>
            <a:ext cx="9470005" cy="5904656"/>
          </a:xfrm>
        </p:spPr>
        <p:txBody>
          <a:bodyPr>
            <a:normAutofit fontScale="77500" lnSpcReduction="20000"/>
          </a:bodyPr>
          <a:lstStyle/>
          <a:p>
            <a:pPr marL="0" indent="0">
              <a:buNone/>
            </a:pPr>
            <a:r>
              <a:rPr kumimoji="1" lang="ja-JP" altLang="en-US" sz="2800" dirty="0" smtClean="0">
                <a:latin typeface="ＭＳ 明朝"/>
                <a:ea typeface="ＭＳ 明朝"/>
              </a:rPr>
              <a:t>☞　</a:t>
            </a:r>
            <a:r>
              <a:rPr kumimoji="1"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個別に対応できる栄養指導</a:t>
            </a:r>
            <a:endParaRPr kumimoji="1"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ja-JP" sz="28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　個別に対応できる口腔ケア</a:t>
            </a:r>
            <a:endParaRPr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kumimoji="1"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ja-JP" sz="28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運動器の機能向上</a:t>
            </a:r>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廃用症候群</a:t>
            </a:r>
            <a:r>
              <a:rPr lang="ja-JP" altLang="en-US" sz="2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」からの脱却</a:t>
            </a:r>
            <a:endParaRPr lang="en-US" altLang="ja-JP" sz="2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2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よだきぃ⇔しんどい</a:t>
            </a:r>
            <a:r>
              <a:rPr lang="en-US" altLang="ja-JP" sz="2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あきらめ</a:t>
            </a:r>
            <a:r>
              <a:rPr lang="en-US" altLang="ja-JP" sz="2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からくる</a:t>
            </a:r>
            <a:endParaRPr lang="en-US" altLang="ja-JP" sz="2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2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意欲の低下→活動量の低下←</a:t>
            </a:r>
            <a:r>
              <a:rPr lang="ja-JP" altLang="en-US" sz="22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そうではない　</a:t>
            </a:r>
            <a:endParaRPr lang="en-US" altLang="ja-JP" sz="22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kumimoji="1" lang="en-US" altLang="ja-JP" sz="22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ja-JP" altLang="ja-JP" sz="28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重症化</a:t>
            </a:r>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予防（疾病管理）</a:t>
            </a:r>
            <a:endParaRPr kumimoji="1"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2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治療はできているのに生活習慣が改善されない</a:t>
            </a:r>
            <a:endParaRPr lang="en-US" altLang="ja-JP" sz="2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2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慢性疾患の悪化→介護側からアプローチ</a:t>
            </a:r>
            <a:endParaRPr lang="en-US" altLang="ja-JP" sz="2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2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ja-JP" altLang="ja-JP" sz="28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　認知症（</a:t>
            </a:r>
            <a:r>
              <a:rPr kumimoji="1"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rPr>
              <a:t>MCI</a:t>
            </a:r>
            <a:r>
              <a:rPr kumimoji="1"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）の早期発見と</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対応</a:t>
            </a:r>
            <a:endParaRPr kumimoji="1"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kumimoji="1"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ja-JP" sz="28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　介護予防と生活支援、社会参加</a:t>
            </a:r>
            <a:endParaRPr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　　（受け皿づくり）</a:t>
            </a:r>
            <a:endParaRPr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ja-JP" altLang="ja-JP" sz="28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　元気高齢者（</a:t>
            </a:r>
            <a:r>
              <a:rPr kumimoji="1"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rPr>
              <a:t>8</a:t>
            </a:r>
            <a:r>
              <a:rPr kumimoji="1"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割）の互助</a:t>
            </a:r>
            <a:endParaRPr kumimoji="1"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ja-JP" altLang="en-US" dirty="0"/>
          </a:p>
        </p:txBody>
      </p:sp>
      <p:cxnSp>
        <p:nvCxnSpPr>
          <p:cNvPr id="5" name="直線コネクタ 4"/>
          <p:cNvCxnSpPr/>
          <p:nvPr/>
        </p:nvCxnSpPr>
        <p:spPr>
          <a:xfrm>
            <a:off x="416496" y="5060132"/>
            <a:ext cx="8268919" cy="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 name="右矢印 5"/>
          <p:cNvSpPr/>
          <p:nvPr/>
        </p:nvSpPr>
        <p:spPr>
          <a:xfrm>
            <a:off x="5609378" y="980728"/>
            <a:ext cx="829207" cy="3810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7" name="右大かっこ 6"/>
          <p:cNvSpPr/>
          <p:nvPr/>
        </p:nvSpPr>
        <p:spPr>
          <a:xfrm>
            <a:off x="5241033" y="803560"/>
            <a:ext cx="266700" cy="714375"/>
          </a:xfrm>
          <a:prstGeom prst="rightBracket">
            <a:avLst/>
          </a:prstGeom>
          <a:ln w="41275"/>
        </p:spPr>
        <p:style>
          <a:lnRef idx="1">
            <a:schemeClr val="accent1"/>
          </a:lnRef>
          <a:fillRef idx="0">
            <a:schemeClr val="accent1"/>
          </a:fillRef>
          <a:effectRef idx="0">
            <a:schemeClr val="accent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kumimoji="1" lang="ja-JP" altLang="en-US" sz="1100"/>
          </a:p>
        </p:txBody>
      </p:sp>
      <p:sp>
        <p:nvSpPr>
          <p:cNvPr id="8" name="正方形/長方形 7"/>
          <p:cNvSpPr/>
          <p:nvPr/>
        </p:nvSpPr>
        <p:spPr>
          <a:xfrm>
            <a:off x="6537177" y="561207"/>
            <a:ext cx="3096344" cy="1152128"/>
          </a:xfrm>
          <a:prstGeom prst="rect">
            <a:avLst/>
          </a:prstGeom>
          <a:gradFill>
            <a:gsLst>
              <a:gs pos="0">
                <a:schemeClr val="accent3">
                  <a:lumMod val="20000"/>
                  <a:lumOff val="80000"/>
                </a:schemeClr>
              </a:gs>
              <a:gs pos="50000">
                <a:schemeClr val="accent5">
                  <a:lumMod val="40000"/>
                  <a:lumOff val="60000"/>
                </a:schemeClr>
              </a:gs>
              <a:gs pos="100000">
                <a:schemeClr val="accent5">
                  <a:lumMod val="60000"/>
                  <a:lumOff val="40000"/>
                </a:schemeClr>
              </a:gs>
            </a:gsLst>
            <a:lin ang="5400000" scaled="0"/>
          </a:gradFill>
          <a:ln w="19050"/>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just"/>
            <a:r>
              <a:rPr kumimoji="1" lang="ja-JP" altLang="en-US" sz="1400" dirty="0" smtClean="0">
                <a:solidFill>
                  <a:schemeClr val="tx1"/>
                </a:solidFill>
              </a:rPr>
              <a:t>・</a:t>
            </a:r>
            <a:r>
              <a:rPr kumimoji="1" lang="en-US" altLang="ja-JP" sz="1400" dirty="0" smtClean="0">
                <a:solidFill>
                  <a:schemeClr val="tx1"/>
                </a:solidFill>
              </a:rPr>
              <a:t>26</a:t>
            </a:r>
            <a:r>
              <a:rPr kumimoji="1" lang="ja-JP" altLang="en-US" sz="1400" dirty="0">
                <a:solidFill>
                  <a:schemeClr val="tx1"/>
                </a:solidFill>
              </a:rPr>
              <a:t>年</a:t>
            </a:r>
            <a:r>
              <a:rPr kumimoji="1" lang="en-US" altLang="ja-JP" sz="1400" dirty="0">
                <a:solidFill>
                  <a:schemeClr val="tx1"/>
                </a:solidFill>
              </a:rPr>
              <a:t>10</a:t>
            </a:r>
            <a:r>
              <a:rPr kumimoji="1" lang="ja-JP" altLang="en-US" sz="1400" dirty="0">
                <a:solidFill>
                  <a:schemeClr val="tx1"/>
                </a:solidFill>
              </a:rPr>
              <a:t>月</a:t>
            </a:r>
            <a:r>
              <a:rPr kumimoji="1" lang="ja-JP" altLang="en-US" sz="1400" dirty="0" smtClean="0">
                <a:solidFill>
                  <a:schemeClr val="tx1"/>
                </a:solidFill>
              </a:rPr>
              <a:t>より地域包括支援センターに歯科衛生士と栄養士を配置</a:t>
            </a:r>
            <a:endParaRPr kumimoji="1" lang="en-US" altLang="ja-JP" sz="1400" dirty="0">
              <a:solidFill>
                <a:schemeClr val="tx1"/>
              </a:solidFill>
            </a:endParaRPr>
          </a:p>
          <a:p>
            <a:pPr algn="just"/>
            <a:r>
              <a:rPr kumimoji="1" lang="ja-JP" altLang="en-US" sz="1600" b="1" dirty="0" smtClean="0">
                <a:solidFill>
                  <a:srgbClr val="FF0000"/>
                </a:solidFill>
              </a:rPr>
              <a:t>　「</a:t>
            </a:r>
            <a:r>
              <a:rPr kumimoji="1" lang="ja-JP" altLang="en-US" sz="1600" b="1" dirty="0">
                <a:solidFill>
                  <a:srgbClr val="FF0000"/>
                </a:solidFill>
              </a:rPr>
              <a:t>健口・栄養</a:t>
            </a:r>
            <a:r>
              <a:rPr kumimoji="1" lang="ja-JP" altLang="en-US" sz="1600" b="1" dirty="0" smtClean="0">
                <a:solidFill>
                  <a:srgbClr val="FF0000"/>
                </a:solidFill>
              </a:rPr>
              <a:t>ステーション」</a:t>
            </a:r>
            <a:endParaRPr kumimoji="1" lang="en-US" altLang="ja-JP" sz="1600" b="1" dirty="0" smtClean="0">
              <a:solidFill>
                <a:srgbClr val="FF0000"/>
              </a:solidFill>
            </a:endParaRPr>
          </a:p>
          <a:p>
            <a:pPr algn="just"/>
            <a:r>
              <a:rPr lang="ja-JP" altLang="en-US" sz="1400" b="1" dirty="0" smtClean="0">
                <a:solidFill>
                  <a:srgbClr val="FF0000"/>
                </a:solidFill>
              </a:rPr>
              <a:t>　</a:t>
            </a:r>
            <a:r>
              <a:rPr lang="en-US" altLang="ja-JP" sz="1400" dirty="0" smtClean="0">
                <a:solidFill>
                  <a:srgbClr val="FF0000"/>
                </a:solidFill>
              </a:rPr>
              <a:t>26</a:t>
            </a:r>
            <a:r>
              <a:rPr lang="ja-JP" altLang="en-US" sz="1400" dirty="0" smtClean="0">
                <a:solidFill>
                  <a:srgbClr val="FF0000"/>
                </a:solidFill>
              </a:rPr>
              <a:t>年度　県補助事業で実施</a:t>
            </a:r>
            <a:endParaRPr lang="en-US" altLang="ja-JP" sz="1400" dirty="0">
              <a:solidFill>
                <a:srgbClr val="FF0000"/>
              </a:solidFill>
            </a:endParaRPr>
          </a:p>
          <a:p>
            <a:pPr algn="just"/>
            <a:r>
              <a:rPr lang="ja-JP" altLang="en-US" sz="1400" dirty="0" smtClean="0">
                <a:solidFill>
                  <a:srgbClr val="FF0000"/>
                </a:solidFill>
              </a:rPr>
              <a:t>　</a:t>
            </a:r>
            <a:r>
              <a:rPr lang="en-US" altLang="ja-JP" sz="1400" dirty="0" smtClean="0">
                <a:solidFill>
                  <a:srgbClr val="FF0000"/>
                </a:solidFill>
              </a:rPr>
              <a:t>27</a:t>
            </a:r>
            <a:r>
              <a:rPr lang="ja-JP" altLang="en-US" sz="1400" dirty="0" smtClean="0">
                <a:solidFill>
                  <a:srgbClr val="FF0000"/>
                </a:solidFill>
              </a:rPr>
              <a:t>年度　総合事業で実施</a:t>
            </a:r>
            <a:endParaRPr kumimoji="1" lang="en-US" altLang="ja-JP" sz="1400" b="1" dirty="0" smtClean="0">
              <a:solidFill>
                <a:srgbClr val="FF0000"/>
              </a:solidFill>
            </a:endParaRPr>
          </a:p>
        </p:txBody>
      </p:sp>
      <p:sp>
        <p:nvSpPr>
          <p:cNvPr id="9" name="右矢印 8"/>
          <p:cNvSpPr/>
          <p:nvPr/>
        </p:nvSpPr>
        <p:spPr>
          <a:xfrm rot="2904395">
            <a:off x="5460939" y="2642679"/>
            <a:ext cx="1245827" cy="381000"/>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0" name="正方形/長方形 9"/>
          <p:cNvSpPr/>
          <p:nvPr/>
        </p:nvSpPr>
        <p:spPr>
          <a:xfrm>
            <a:off x="6537177" y="1772816"/>
            <a:ext cx="3096344" cy="1152128"/>
          </a:xfrm>
          <a:prstGeom prst="rect">
            <a:avLst/>
          </a:prstGeom>
          <a:gradFill>
            <a:gsLst>
              <a:gs pos="0">
                <a:schemeClr val="accent3">
                  <a:lumMod val="20000"/>
                  <a:lumOff val="80000"/>
                </a:schemeClr>
              </a:gs>
              <a:gs pos="50000">
                <a:schemeClr val="accent5">
                  <a:lumMod val="40000"/>
                  <a:lumOff val="60000"/>
                </a:schemeClr>
              </a:gs>
              <a:gs pos="100000">
                <a:schemeClr val="accent5">
                  <a:lumMod val="60000"/>
                  <a:lumOff val="40000"/>
                </a:schemeClr>
              </a:gs>
            </a:gsLst>
            <a:lin ang="5400000" scaled="0"/>
          </a:gra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1400" b="0" dirty="0" smtClean="0">
                <a:solidFill>
                  <a:schemeClr val="tx1"/>
                </a:solidFill>
              </a:rPr>
              <a:t>・生活機能向上を目指したサービス</a:t>
            </a:r>
            <a:endParaRPr kumimoji="1" lang="en-US" altLang="ja-JP" sz="1400" b="0" dirty="0" smtClean="0">
              <a:solidFill>
                <a:schemeClr val="tx1"/>
              </a:solidFill>
            </a:endParaRPr>
          </a:p>
          <a:p>
            <a:pPr marL="72000" indent="-457200" algn="l"/>
            <a:r>
              <a:rPr lang="ja-JP" altLang="en-US" sz="1400" dirty="0" smtClean="0">
                <a:solidFill>
                  <a:schemeClr val="tx1"/>
                </a:solidFill>
              </a:rPr>
              <a:t>・状態像に応じ、切れ目なく提供できる通所型サービス</a:t>
            </a:r>
            <a:r>
              <a:rPr lang="ja-JP" altLang="en-US" sz="1600" b="1" dirty="0" smtClean="0">
                <a:solidFill>
                  <a:srgbClr val="FF0000"/>
                </a:solidFill>
              </a:rPr>
              <a:t>（生活機能特化型）</a:t>
            </a:r>
            <a:endParaRPr lang="en-US" altLang="ja-JP" sz="1600" b="1" dirty="0" smtClean="0">
              <a:solidFill>
                <a:srgbClr val="FF0000"/>
              </a:solidFill>
            </a:endParaRPr>
          </a:p>
          <a:p>
            <a:r>
              <a:rPr lang="ja-JP" altLang="en-US" sz="1400" dirty="0" smtClean="0">
                <a:solidFill>
                  <a:srgbClr val="FF0000"/>
                </a:solidFill>
              </a:rPr>
              <a:t>　</a:t>
            </a:r>
            <a:r>
              <a:rPr lang="en-US" altLang="ja-JP" sz="1400" dirty="0" smtClean="0">
                <a:solidFill>
                  <a:srgbClr val="FF0000"/>
                </a:solidFill>
              </a:rPr>
              <a:t>26</a:t>
            </a:r>
            <a:r>
              <a:rPr lang="ja-JP" altLang="en-US" sz="1400" dirty="0" smtClean="0">
                <a:solidFill>
                  <a:srgbClr val="FF0000"/>
                </a:solidFill>
              </a:rPr>
              <a:t>年度　県モデル事業で１か所整備</a:t>
            </a:r>
            <a:endParaRPr lang="en-US" altLang="ja-JP" sz="1400" dirty="0" smtClean="0">
              <a:solidFill>
                <a:srgbClr val="FF0000"/>
              </a:solidFill>
            </a:endParaRPr>
          </a:p>
          <a:p>
            <a:r>
              <a:rPr lang="ja-JP" altLang="en-US" sz="1400" dirty="0" smtClean="0">
                <a:solidFill>
                  <a:srgbClr val="FF0000"/>
                </a:solidFill>
              </a:rPr>
              <a:t>　</a:t>
            </a:r>
            <a:r>
              <a:rPr lang="en-US" altLang="ja-JP" sz="1400" dirty="0" smtClean="0">
                <a:solidFill>
                  <a:srgbClr val="FF0000"/>
                </a:solidFill>
              </a:rPr>
              <a:t>27</a:t>
            </a:r>
            <a:r>
              <a:rPr lang="ja-JP" altLang="en-US" sz="1400" dirty="0" smtClean="0">
                <a:solidFill>
                  <a:srgbClr val="FF0000"/>
                </a:solidFill>
              </a:rPr>
              <a:t>年度　総合事業で１か所整備</a:t>
            </a:r>
            <a:endParaRPr lang="en-US" altLang="ja-JP" sz="1600" b="1" dirty="0">
              <a:solidFill>
                <a:srgbClr val="FF0000"/>
              </a:solidFill>
            </a:endParaRPr>
          </a:p>
        </p:txBody>
      </p:sp>
      <p:sp>
        <p:nvSpPr>
          <p:cNvPr id="11" name="右矢印 10"/>
          <p:cNvSpPr/>
          <p:nvPr/>
        </p:nvSpPr>
        <p:spPr>
          <a:xfrm>
            <a:off x="5625831" y="2223834"/>
            <a:ext cx="812754" cy="381000"/>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2" name="右矢印 11"/>
          <p:cNvSpPr/>
          <p:nvPr/>
        </p:nvSpPr>
        <p:spPr>
          <a:xfrm>
            <a:off x="5591658" y="4469804"/>
            <a:ext cx="762000" cy="381000"/>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3" name="正方形/長方形 12"/>
          <p:cNvSpPr/>
          <p:nvPr/>
        </p:nvSpPr>
        <p:spPr>
          <a:xfrm>
            <a:off x="6537177" y="4139954"/>
            <a:ext cx="3096344" cy="835644"/>
          </a:xfrm>
          <a:prstGeom prst="rect">
            <a:avLst/>
          </a:prstGeom>
          <a:gradFill>
            <a:gsLst>
              <a:gs pos="0">
                <a:schemeClr val="accent3">
                  <a:lumMod val="20000"/>
                  <a:lumOff val="80000"/>
                </a:schemeClr>
              </a:gs>
              <a:gs pos="50000">
                <a:schemeClr val="accent5">
                  <a:lumMod val="40000"/>
                  <a:lumOff val="60000"/>
                </a:schemeClr>
              </a:gs>
              <a:gs pos="100000">
                <a:schemeClr val="accent5">
                  <a:lumMod val="60000"/>
                  <a:lumOff val="40000"/>
                </a:schemeClr>
              </a:gs>
            </a:gsLst>
            <a:lin ang="5400000" scaled="0"/>
          </a:gra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en-US" altLang="ja-JP" sz="1200" b="0" dirty="0" smtClean="0">
              <a:solidFill>
                <a:schemeClr val="tx1"/>
              </a:solidFill>
            </a:endParaRPr>
          </a:p>
          <a:p>
            <a:pPr algn="l"/>
            <a:r>
              <a:rPr kumimoji="1" lang="ja-JP" altLang="en-US" sz="1400" b="0" dirty="0" smtClean="0">
                <a:solidFill>
                  <a:schemeClr val="tx1"/>
                </a:solidFill>
              </a:rPr>
              <a:t>認知症</a:t>
            </a:r>
            <a:r>
              <a:rPr kumimoji="1" lang="ja-JP" altLang="en-US" sz="1400" b="0" dirty="0">
                <a:solidFill>
                  <a:schemeClr val="tx1"/>
                </a:solidFill>
              </a:rPr>
              <a:t>初期</a:t>
            </a:r>
            <a:r>
              <a:rPr kumimoji="1" lang="ja-JP" altLang="en-US" sz="1400" b="0" dirty="0" smtClean="0">
                <a:solidFill>
                  <a:schemeClr val="tx1"/>
                </a:solidFill>
              </a:rPr>
              <a:t>集中支援チーム</a:t>
            </a:r>
            <a:endParaRPr kumimoji="1" lang="en-US" altLang="ja-JP" sz="1400" b="0" dirty="0">
              <a:solidFill>
                <a:schemeClr val="tx1"/>
              </a:solidFill>
            </a:endParaRPr>
          </a:p>
          <a:p>
            <a:pPr algn="l"/>
            <a:r>
              <a:rPr kumimoji="1" lang="ja-JP" altLang="en-US" sz="1400" b="0" dirty="0" smtClean="0">
                <a:solidFill>
                  <a:schemeClr val="tx1"/>
                </a:solidFill>
              </a:rPr>
              <a:t>認知症地域支援推進員の配置</a:t>
            </a:r>
            <a:endParaRPr kumimoji="1" lang="en-US" altLang="ja-JP" sz="1400" b="0" dirty="0" smtClean="0">
              <a:solidFill>
                <a:schemeClr val="tx1"/>
              </a:solidFill>
            </a:endParaRPr>
          </a:p>
          <a:p>
            <a:r>
              <a:rPr lang="ja-JP" altLang="en-US" sz="1400" dirty="0" smtClean="0">
                <a:solidFill>
                  <a:srgbClr val="FF0000"/>
                </a:solidFill>
              </a:rPr>
              <a:t>　</a:t>
            </a:r>
            <a:r>
              <a:rPr lang="en-US" altLang="ja-JP" sz="1400" dirty="0" smtClean="0">
                <a:solidFill>
                  <a:srgbClr val="FF0000"/>
                </a:solidFill>
              </a:rPr>
              <a:t>27</a:t>
            </a:r>
            <a:r>
              <a:rPr lang="ja-JP" altLang="en-US" sz="1400" dirty="0">
                <a:solidFill>
                  <a:srgbClr val="FF0000"/>
                </a:solidFill>
              </a:rPr>
              <a:t>年度</a:t>
            </a:r>
            <a:r>
              <a:rPr lang="ja-JP" altLang="en-US" sz="1400" dirty="0" smtClean="0">
                <a:solidFill>
                  <a:srgbClr val="FF0000"/>
                </a:solidFill>
              </a:rPr>
              <a:t>から実施</a:t>
            </a:r>
            <a:endParaRPr kumimoji="1" lang="en-US" altLang="ja-JP" sz="1400" b="0" dirty="0">
              <a:solidFill>
                <a:schemeClr val="tx1"/>
              </a:solidFill>
            </a:endParaRPr>
          </a:p>
          <a:p>
            <a:pPr algn="l"/>
            <a:endParaRPr kumimoji="1" lang="ja-JP" altLang="en-US" sz="1300" b="0" dirty="0">
              <a:solidFill>
                <a:schemeClr val="tx1"/>
              </a:solidFill>
            </a:endParaRPr>
          </a:p>
        </p:txBody>
      </p:sp>
      <p:sp>
        <p:nvSpPr>
          <p:cNvPr id="14" name="右大かっこ 13"/>
          <p:cNvSpPr/>
          <p:nvPr/>
        </p:nvSpPr>
        <p:spPr>
          <a:xfrm>
            <a:off x="5241033" y="5555307"/>
            <a:ext cx="266700" cy="714375"/>
          </a:xfrm>
          <a:prstGeom prst="rightBracket">
            <a:avLst/>
          </a:prstGeom>
          <a:ln w="41275"/>
        </p:spPr>
        <p:style>
          <a:lnRef idx="1">
            <a:schemeClr val="accent1"/>
          </a:lnRef>
          <a:fillRef idx="0">
            <a:schemeClr val="accent1"/>
          </a:fillRef>
          <a:effectRef idx="0">
            <a:schemeClr val="accent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kumimoji="1" lang="ja-JP" altLang="en-US" sz="1100"/>
          </a:p>
        </p:txBody>
      </p:sp>
      <p:sp>
        <p:nvSpPr>
          <p:cNvPr id="15" name="右矢印 14"/>
          <p:cNvSpPr/>
          <p:nvPr/>
        </p:nvSpPr>
        <p:spPr>
          <a:xfrm>
            <a:off x="5651208" y="5656905"/>
            <a:ext cx="762000" cy="3810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6" name="正方形/長方形 15"/>
          <p:cNvSpPr/>
          <p:nvPr/>
        </p:nvSpPr>
        <p:spPr>
          <a:xfrm>
            <a:off x="6537176" y="5157192"/>
            <a:ext cx="3096345" cy="1440160"/>
          </a:xfrm>
          <a:prstGeom prst="rect">
            <a:avLst/>
          </a:prstGeom>
          <a:gradFill>
            <a:gsLst>
              <a:gs pos="0">
                <a:schemeClr val="accent3">
                  <a:lumMod val="20000"/>
                  <a:lumOff val="80000"/>
                </a:schemeClr>
              </a:gs>
              <a:gs pos="50000">
                <a:schemeClr val="accent5">
                  <a:lumMod val="40000"/>
                  <a:lumOff val="60000"/>
                </a:schemeClr>
              </a:gs>
              <a:gs pos="100000">
                <a:schemeClr val="accent5">
                  <a:lumMod val="60000"/>
                  <a:lumOff val="40000"/>
                </a:schemeClr>
              </a:gs>
            </a:gsLst>
            <a:lin ang="5400000" scaled="0"/>
          </a:gra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just"/>
            <a:r>
              <a:rPr lang="ja-JP" altLang="en-US" sz="1400" dirty="0" smtClean="0">
                <a:solidFill>
                  <a:schemeClr val="tx1"/>
                </a:solidFill>
              </a:rPr>
              <a:t>・介護</a:t>
            </a:r>
            <a:r>
              <a:rPr lang="ja-JP" altLang="en-US" sz="1400" dirty="0">
                <a:solidFill>
                  <a:schemeClr val="tx1"/>
                </a:solidFill>
              </a:rPr>
              <a:t>予防教室の多様化</a:t>
            </a:r>
          </a:p>
          <a:p>
            <a:pPr marL="72000" indent="-457200" algn="just"/>
            <a:r>
              <a:rPr lang="ja-JP" altLang="en-US" sz="1400" dirty="0" smtClean="0">
                <a:solidFill>
                  <a:schemeClr val="tx1"/>
                </a:solidFill>
              </a:rPr>
              <a:t>・住民主体の介護予防・生活支援体制</a:t>
            </a:r>
            <a:r>
              <a:rPr kumimoji="1" lang="ja-JP" altLang="en-US" sz="1400" b="0" dirty="0" smtClean="0">
                <a:solidFill>
                  <a:schemeClr val="tx1"/>
                </a:solidFill>
              </a:rPr>
              <a:t>の整備、育成、支援</a:t>
            </a:r>
            <a:endParaRPr kumimoji="1" lang="en-US" altLang="ja-JP" sz="1400" b="0" dirty="0" smtClean="0">
              <a:solidFill>
                <a:schemeClr val="tx1"/>
              </a:solidFill>
            </a:endParaRPr>
          </a:p>
          <a:p>
            <a:pPr algn="l"/>
            <a:r>
              <a:rPr lang="ja-JP" altLang="en-US" sz="1600" b="1" dirty="0" smtClean="0">
                <a:solidFill>
                  <a:srgbClr val="FF0000"/>
                </a:solidFill>
              </a:rPr>
              <a:t>「週一元気アップ教室」</a:t>
            </a:r>
            <a:r>
              <a:rPr lang="ja-JP" altLang="en-US" sz="1400" dirty="0" smtClean="0">
                <a:solidFill>
                  <a:srgbClr val="FF0000"/>
                </a:solidFill>
              </a:rPr>
              <a:t>の推進</a:t>
            </a:r>
            <a:endParaRPr lang="en-US" altLang="ja-JP" sz="1400" dirty="0" smtClean="0">
              <a:solidFill>
                <a:srgbClr val="FF0000"/>
              </a:solidFill>
            </a:endParaRPr>
          </a:p>
          <a:p>
            <a:pPr algn="l"/>
            <a:r>
              <a:rPr lang="ja-JP" altLang="en-US" sz="1400" dirty="0" smtClean="0">
                <a:solidFill>
                  <a:srgbClr val="FF0000"/>
                </a:solidFill>
              </a:rPr>
              <a:t>　</a:t>
            </a:r>
            <a:r>
              <a:rPr lang="en-US" altLang="ja-JP" sz="1400" dirty="0" smtClean="0">
                <a:solidFill>
                  <a:srgbClr val="FF0000"/>
                </a:solidFill>
              </a:rPr>
              <a:t>26</a:t>
            </a:r>
            <a:r>
              <a:rPr lang="ja-JP" altLang="en-US" sz="1400" dirty="0" smtClean="0">
                <a:solidFill>
                  <a:srgbClr val="FF0000"/>
                </a:solidFill>
              </a:rPr>
              <a:t>年度　県モデル事業として実施</a:t>
            </a:r>
            <a:endParaRPr lang="en-US" altLang="ja-JP" sz="1400" dirty="0" smtClean="0">
              <a:solidFill>
                <a:srgbClr val="FF0000"/>
              </a:solidFill>
            </a:endParaRPr>
          </a:p>
          <a:p>
            <a:pPr algn="l"/>
            <a:r>
              <a:rPr kumimoji="1" lang="ja-JP" altLang="en-US" sz="1400" b="0" dirty="0" smtClean="0">
                <a:solidFill>
                  <a:srgbClr val="FF0000"/>
                </a:solidFill>
              </a:rPr>
              <a:t>　</a:t>
            </a:r>
            <a:r>
              <a:rPr kumimoji="1" lang="en-US" altLang="ja-JP" sz="1400" b="0" dirty="0" smtClean="0">
                <a:solidFill>
                  <a:srgbClr val="FF0000"/>
                </a:solidFill>
              </a:rPr>
              <a:t>27</a:t>
            </a:r>
            <a:r>
              <a:rPr kumimoji="1" lang="ja-JP" altLang="en-US" sz="1400" b="0" dirty="0" smtClean="0">
                <a:solidFill>
                  <a:srgbClr val="FF0000"/>
                </a:solidFill>
              </a:rPr>
              <a:t>年度　総合事業で実施</a:t>
            </a:r>
            <a:endParaRPr kumimoji="1" lang="en-US" altLang="ja-JP" sz="1400" b="0" dirty="0" smtClean="0">
              <a:solidFill>
                <a:srgbClr val="FF0000"/>
              </a:solidFill>
            </a:endParaRPr>
          </a:p>
        </p:txBody>
      </p:sp>
      <p:sp>
        <p:nvSpPr>
          <p:cNvPr id="17" name="右矢印 16"/>
          <p:cNvSpPr/>
          <p:nvPr/>
        </p:nvSpPr>
        <p:spPr>
          <a:xfrm rot="4486370">
            <a:off x="4788073" y="2178841"/>
            <a:ext cx="2505195" cy="3810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8" name="正方形/長方形 17"/>
          <p:cNvSpPr/>
          <p:nvPr/>
        </p:nvSpPr>
        <p:spPr>
          <a:xfrm>
            <a:off x="6537177" y="2996952"/>
            <a:ext cx="3096344" cy="1072001"/>
          </a:xfrm>
          <a:prstGeom prst="rect">
            <a:avLst/>
          </a:prstGeom>
          <a:gradFill>
            <a:gsLst>
              <a:gs pos="0">
                <a:schemeClr val="accent3">
                  <a:lumMod val="20000"/>
                  <a:lumOff val="80000"/>
                </a:schemeClr>
              </a:gs>
              <a:gs pos="50000">
                <a:schemeClr val="accent5">
                  <a:lumMod val="40000"/>
                  <a:lumOff val="60000"/>
                </a:schemeClr>
              </a:gs>
              <a:gs pos="100000">
                <a:schemeClr val="accent5">
                  <a:lumMod val="60000"/>
                  <a:lumOff val="40000"/>
                </a:schemeClr>
              </a:gs>
            </a:gsLst>
            <a:lin ang="5400000" scaled="0"/>
          </a:gra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ja-JP" altLang="en-US" sz="1400" dirty="0" smtClean="0">
                <a:solidFill>
                  <a:schemeClr val="tx1"/>
                </a:solidFill>
              </a:rPr>
              <a:t>・多職種が連携できるサービス</a:t>
            </a:r>
            <a:endParaRPr lang="en-US" altLang="ja-JP" sz="1400" dirty="0">
              <a:solidFill>
                <a:schemeClr val="tx1"/>
              </a:solidFill>
            </a:endParaRPr>
          </a:p>
          <a:p>
            <a:pPr algn="l"/>
            <a:r>
              <a:rPr kumimoji="1" lang="ja-JP" altLang="en-US" sz="1400" b="0" dirty="0" smtClean="0">
                <a:solidFill>
                  <a:schemeClr val="tx1"/>
                </a:solidFill>
              </a:rPr>
              <a:t>　（医療専門職の</a:t>
            </a:r>
            <a:r>
              <a:rPr kumimoji="1" lang="ja-JP" altLang="en-US" sz="1400" b="0" dirty="0">
                <a:solidFill>
                  <a:schemeClr val="tx1"/>
                </a:solidFill>
              </a:rPr>
              <a:t>介入と訪問</a:t>
            </a:r>
            <a:r>
              <a:rPr kumimoji="1" lang="ja-JP" altLang="en-US" sz="1400" b="0" dirty="0" smtClean="0">
                <a:solidFill>
                  <a:schemeClr val="tx1"/>
                </a:solidFill>
              </a:rPr>
              <a:t>介護、通　 　 　</a:t>
            </a:r>
            <a:endParaRPr kumimoji="1" lang="en-US" altLang="ja-JP" sz="1400" b="0" dirty="0" smtClean="0">
              <a:solidFill>
                <a:schemeClr val="tx1"/>
              </a:solidFill>
            </a:endParaRPr>
          </a:p>
          <a:p>
            <a:pPr algn="l"/>
            <a:r>
              <a:rPr lang="ja-JP" altLang="en-US" sz="1400" dirty="0">
                <a:solidFill>
                  <a:schemeClr val="tx1"/>
                </a:solidFill>
              </a:rPr>
              <a:t>　</a:t>
            </a:r>
            <a:r>
              <a:rPr kumimoji="1" lang="ja-JP" altLang="en-US" sz="1400" b="0" dirty="0" smtClean="0">
                <a:solidFill>
                  <a:schemeClr val="tx1"/>
                </a:solidFill>
              </a:rPr>
              <a:t>所介護、介護支援専門員の連携</a:t>
            </a:r>
            <a:r>
              <a:rPr lang="ja-JP" altLang="en-US" sz="1400" dirty="0" smtClean="0">
                <a:solidFill>
                  <a:schemeClr val="tx1"/>
                </a:solidFill>
              </a:rPr>
              <a:t>）</a:t>
            </a:r>
            <a:endParaRPr kumimoji="1" lang="en-US" altLang="ja-JP" sz="1400" b="0" dirty="0" smtClean="0">
              <a:solidFill>
                <a:schemeClr val="tx1"/>
              </a:solidFill>
            </a:endParaRPr>
          </a:p>
          <a:p>
            <a:pPr algn="l"/>
            <a:r>
              <a:rPr lang="ja-JP" altLang="en-US" sz="1400" dirty="0" smtClean="0">
                <a:solidFill>
                  <a:schemeClr val="tx1"/>
                </a:solidFill>
              </a:rPr>
              <a:t>訪問型サービス</a:t>
            </a:r>
            <a:r>
              <a:rPr lang="ja-JP" altLang="en-US" sz="1400" dirty="0" smtClean="0">
                <a:solidFill>
                  <a:srgbClr val="FF0000"/>
                </a:solidFill>
              </a:rPr>
              <a:t>（短期集中予防型）</a:t>
            </a:r>
            <a:endParaRPr kumimoji="1" lang="en-US" altLang="ja-JP" sz="1400" b="0" dirty="0" smtClean="0">
              <a:solidFill>
                <a:srgbClr val="FF0000"/>
              </a:solidFill>
            </a:endParaRPr>
          </a:p>
        </p:txBody>
      </p:sp>
      <p:sp>
        <p:nvSpPr>
          <p:cNvPr id="19" name="右矢印 18"/>
          <p:cNvSpPr/>
          <p:nvPr/>
        </p:nvSpPr>
        <p:spPr>
          <a:xfrm>
            <a:off x="5676585" y="3417684"/>
            <a:ext cx="812754" cy="381000"/>
          </a:xfrm>
          <a:prstGeom prst="rightArrow">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0" name="右矢印 19"/>
          <p:cNvSpPr/>
          <p:nvPr/>
        </p:nvSpPr>
        <p:spPr>
          <a:xfrm rot="17238523">
            <a:off x="4771384" y="2323683"/>
            <a:ext cx="2505195" cy="381000"/>
          </a:xfrm>
          <a:prstGeom prst="rightArrow">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1" name="右矢印 20"/>
          <p:cNvSpPr/>
          <p:nvPr/>
        </p:nvSpPr>
        <p:spPr>
          <a:xfrm rot="4630263">
            <a:off x="4244071" y="3786688"/>
            <a:ext cx="3358678" cy="381000"/>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cxnSp>
        <p:nvCxnSpPr>
          <p:cNvPr id="23" name="直線コネクタ 22"/>
          <p:cNvCxnSpPr/>
          <p:nvPr/>
        </p:nvCxnSpPr>
        <p:spPr bwMode="auto">
          <a:xfrm>
            <a:off x="242066" y="476672"/>
            <a:ext cx="9577885" cy="0"/>
          </a:xfrm>
          <a:prstGeom prst="line">
            <a:avLst/>
          </a:prstGeom>
          <a:ln>
            <a:headEnd type="none" w="med" len="med"/>
            <a:tailEnd type="none" w="med" len="med"/>
          </a:ln>
          <a:extLst/>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5653380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88505" y="91580"/>
            <a:ext cx="9001000" cy="6264696"/>
          </a:xfrm>
        </p:spPr>
        <p:txBody>
          <a:bodyPr/>
          <a:lstStyle/>
          <a:p>
            <a:r>
              <a:rPr lang="ja-JP" altLang="en-US" sz="3200" dirty="0" smtClean="0">
                <a:latin typeface="メイリオ" panose="020B0604030504040204" pitchFamily="50" charset="-128"/>
                <a:ea typeface="メイリオ" panose="020B0604030504040204" pitchFamily="50" charset="-128"/>
                <a:cs typeface="メイリオ" panose="020B0604030504040204" pitchFamily="50" charset="-128"/>
              </a:rPr>
              <a:t>目指す地域像は、</a:t>
            </a:r>
            <a:r>
              <a:rPr lang="en-US" altLang="ja-JP" sz="3200"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3200"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sz="3200" dirty="0" smtClean="0">
                <a:latin typeface="メイリオ" panose="020B0604030504040204" pitchFamily="50" charset="-128"/>
                <a:ea typeface="メイリオ" panose="020B0604030504040204" pitchFamily="50" charset="-128"/>
                <a:cs typeface="メイリオ" panose="020B0604030504040204" pitchFamily="50" charset="-128"/>
              </a:rPr>
              <a:t>住民主体の</a:t>
            </a:r>
            <a:r>
              <a:rPr lang="en-US" altLang="ja-JP" sz="3200"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3200"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dirty="0"/>
              <a:t>　</a:t>
            </a:r>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介護予防</a:t>
            </a:r>
            <a:r>
              <a:rPr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生活支援</a:t>
            </a:r>
            <a:r>
              <a:rPr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社会</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参加</a:t>
            </a:r>
            <a:r>
              <a:rPr kumimoji="1" lang="en-US" altLang="ja-JP" dirty="0" smtClean="0"/>
              <a:t/>
            </a:r>
            <a:br>
              <a:rPr kumimoji="1" lang="en-US" altLang="ja-JP" dirty="0" smtClean="0"/>
            </a:br>
            <a:r>
              <a:rPr lang="ja-JP" altLang="en-US" dirty="0"/>
              <a:t>　</a:t>
            </a:r>
            <a:r>
              <a:rPr lang="ja-JP" altLang="en-US" dirty="0" smtClean="0"/>
              <a:t>　　　　　　　　　　　　　</a:t>
            </a:r>
            <a:r>
              <a:rPr lang="en-US" altLang="ja-JP" dirty="0" smtClean="0"/>
              <a:t/>
            </a:r>
            <a:br>
              <a:rPr lang="en-US" altLang="ja-JP" dirty="0" smtClean="0"/>
            </a:br>
            <a:r>
              <a:rPr lang="en-US" altLang="ja-JP" dirty="0"/>
              <a:t/>
            </a:r>
            <a:br>
              <a:rPr lang="en-US" altLang="ja-JP" dirty="0"/>
            </a:br>
            <a:r>
              <a:rPr lang="ja-JP" altLang="en-US" dirty="0" smtClean="0"/>
              <a:t>　　　　　　　　　　　　</a:t>
            </a:r>
            <a:endParaRPr kumimoji="1" lang="ja-JP" altLang="en-US" dirty="0"/>
          </a:p>
        </p:txBody>
      </p:sp>
      <p:pic>
        <p:nvPicPr>
          <p:cNvPr id="4098" name="Picture 2" descr="I:\220介護保険課\介護イラスト＆さ吉くん\l_01[1].gif"/>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208584" y="4797152"/>
            <a:ext cx="3295352" cy="1336651"/>
          </a:xfrm>
          <a:prstGeom prst="rect">
            <a:avLst/>
          </a:prstGeom>
          <a:noFill/>
          <a:extLst>
            <a:ext uri="{909E8E84-426E-40DD-AFC4-6F175D3DCCD1}">
              <a14:hiddenFill xmlns:a14="http://schemas.microsoft.com/office/drawing/2010/main">
                <a:solidFill>
                  <a:srgbClr val="FFFFFF"/>
                </a:solidFill>
              </a14:hiddenFill>
            </a:ext>
          </a:extLst>
        </p:spPr>
      </p:pic>
      <p:sp>
        <p:nvSpPr>
          <p:cNvPr id="3" name="右大かっこ 2"/>
          <p:cNvSpPr/>
          <p:nvPr/>
        </p:nvSpPr>
        <p:spPr>
          <a:xfrm>
            <a:off x="2648744" y="1315717"/>
            <a:ext cx="216024" cy="1216211"/>
          </a:xfrm>
          <a:prstGeom prst="rightBracket">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 name="正方形/長方形 3"/>
          <p:cNvSpPr/>
          <p:nvPr/>
        </p:nvSpPr>
        <p:spPr>
          <a:xfrm>
            <a:off x="2663078" y="1487811"/>
            <a:ext cx="1872208"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cap="all"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の融合</a:t>
            </a:r>
            <a:endParaRPr kumimoji="1" lang="ja-JP" altLang="en-US" sz="28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52" name="Picture 2"/>
          <p:cNvPicPr>
            <a:picLocks noChangeAspect="1" noChangeArrowheads="1"/>
          </p:cNvPicPr>
          <p:nvPr/>
        </p:nvPicPr>
        <p:blipFill>
          <a:blip r:embed="rId5" cstate="print"/>
          <a:srcRect/>
          <a:stretch>
            <a:fillRect/>
          </a:stretch>
        </p:blipFill>
        <p:spPr bwMode="auto">
          <a:xfrm>
            <a:off x="4273575" y="525290"/>
            <a:ext cx="5215929" cy="2324833"/>
          </a:xfrm>
          <a:prstGeom prst="rect">
            <a:avLst/>
          </a:prstGeom>
          <a:noFill/>
          <a:ln w="9525">
            <a:noFill/>
            <a:miter lim="800000"/>
            <a:headEnd/>
            <a:tailEnd/>
          </a:ln>
          <a:effectLst/>
        </p:spPr>
      </p:pic>
      <p:sp>
        <p:nvSpPr>
          <p:cNvPr id="53" name="正方形/長方形 52"/>
          <p:cNvSpPr/>
          <p:nvPr/>
        </p:nvSpPr>
        <p:spPr>
          <a:xfrm>
            <a:off x="416496" y="2852936"/>
            <a:ext cx="9073008" cy="1969433"/>
          </a:xfrm>
          <a:prstGeom prst="rect">
            <a:avLst/>
          </a:prstGeom>
          <a:ln/>
          <a:effectLst>
            <a:outerShdw blurRad="40000" dist="20000" dir="5400000" rotWithShape="0">
              <a:srgbClr val="000000">
                <a:alpha val="38000"/>
              </a:srgbClr>
            </a:outerShdw>
            <a:softEdge rad="635000"/>
          </a:effectLst>
        </p:spPr>
        <p:style>
          <a:lnRef idx="3">
            <a:schemeClr val="lt1"/>
          </a:lnRef>
          <a:fillRef idx="1">
            <a:schemeClr val="accent6"/>
          </a:fillRef>
          <a:effectRef idx="1">
            <a:schemeClr val="accent6"/>
          </a:effectRef>
          <a:fontRef idx="minor">
            <a:schemeClr val="lt1"/>
          </a:fontRef>
        </p:style>
        <p:txBody>
          <a:bodyPr rtlCol="0" anchor="ctr"/>
          <a:lstStyle/>
          <a:p>
            <a:pPr algn="just"/>
            <a:r>
              <a:rPr lang="ja-JP" altLang="en-US" sz="2400" b="1" cap="all"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いくら地域で住民主体で介護予防に取り組んでいても、必ず機能が低下する高齢者が出現する。そのために、地域全体に専門職が関わるサービスが必要となる。</a:t>
            </a:r>
            <a:endParaRPr lang="en-US" altLang="ja-JP" sz="2400" b="1" cap="all"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just"/>
            <a:r>
              <a:rPr lang="ja-JP" altLang="en-US" sz="2400" b="1" cap="all"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総合事業で、専門職が住民主体の取組を側面的に支援する仕組み（「一対多」の関係）をつくる。</a:t>
            </a:r>
            <a:endParaRPr kumimoji="1" lang="ja-JP" altLang="en-US" sz="2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109" name="V 字形矢印 4108"/>
          <p:cNvSpPr/>
          <p:nvPr/>
        </p:nvSpPr>
        <p:spPr>
          <a:xfrm flipH="1">
            <a:off x="4304928" y="5146387"/>
            <a:ext cx="1395560" cy="442853"/>
          </a:xfrm>
          <a:prstGeom prst="notchedRightArrow">
            <a:avLst/>
          </a:prstGeom>
          <a:solidFill>
            <a:srgbClr val="FF0000"/>
          </a:solidFill>
          <a:ln>
            <a:solidFill>
              <a:srgbClr val="FF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144" name="Picture 48" descr="I:\220介護保険課\介護イラスト＆さ吉くん\05[1].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77136" y="4915644"/>
            <a:ext cx="2376264" cy="1257300"/>
          </a:xfrm>
          <a:prstGeom prst="rect">
            <a:avLst/>
          </a:prstGeom>
          <a:noFill/>
          <a:extLst>
            <a:ext uri="{909E8E84-426E-40DD-AFC4-6F175D3DCCD1}">
              <a14:hiddenFill xmlns:a14="http://schemas.microsoft.com/office/drawing/2010/main">
                <a:solidFill>
                  <a:srgbClr val="FFFFFF"/>
                </a:solidFill>
              </a14:hiddenFill>
            </a:ext>
          </a:extLst>
        </p:spPr>
      </p:pic>
      <p:sp>
        <p:nvSpPr>
          <p:cNvPr id="11" name="V 字形矢印 10"/>
          <p:cNvSpPr/>
          <p:nvPr/>
        </p:nvSpPr>
        <p:spPr>
          <a:xfrm>
            <a:off x="4385533" y="5661248"/>
            <a:ext cx="1359555" cy="428048"/>
          </a:xfrm>
          <a:prstGeom prst="notchedRightArrow">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94"/>
          <p:cNvSpPr>
            <a:spLocks noChangeArrowheads="1"/>
          </p:cNvSpPr>
          <p:nvPr/>
        </p:nvSpPr>
        <p:spPr bwMode="auto">
          <a:xfrm>
            <a:off x="4020631" y="6093296"/>
            <a:ext cx="1936748" cy="369332"/>
          </a:xfrm>
          <a:prstGeom prst="rect">
            <a:avLst/>
          </a:prstGeom>
          <a:solidFill>
            <a:schemeClr val="lt1"/>
          </a:solidFill>
          <a:ln w="12700" algn="ctr">
            <a:noFill/>
            <a:prstDash val="dash"/>
            <a:round/>
            <a:headEnd/>
            <a:tailEnd/>
          </a:ln>
        </p:spPr>
        <p:txBody>
          <a:bodyPr wrap="none" anchor="ctr" anchorCtr="0">
            <a:spAutoFit/>
          </a:bodyPr>
          <a:lstStyle>
            <a:lvl1pPr defTabSz="942975" eaLnBrk="0" hangingPunct="0">
              <a:defRPr kumimoji="1" sz="1900">
                <a:solidFill>
                  <a:schemeClr val="tx1"/>
                </a:solidFill>
                <a:latin typeface="Arial" charset="0"/>
                <a:ea typeface="ＭＳ Ｐゴシック" charset="-128"/>
              </a:defRPr>
            </a:lvl1pPr>
            <a:lvl2pPr marL="742950" indent="-285750" defTabSz="942975" eaLnBrk="0" hangingPunct="0">
              <a:defRPr kumimoji="1" sz="1900">
                <a:solidFill>
                  <a:schemeClr val="tx1"/>
                </a:solidFill>
                <a:latin typeface="Arial" charset="0"/>
                <a:ea typeface="ＭＳ Ｐゴシック" charset="-128"/>
              </a:defRPr>
            </a:lvl2pPr>
            <a:lvl3pPr marL="1143000" indent="-228600" defTabSz="942975" eaLnBrk="0" hangingPunct="0">
              <a:defRPr kumimoji="1" sz="1900">
                <a:solidFill>
                  <a:schemeClr val="tx1"/>
                </a:solidFill>
                <a:latin typeface="Arial" charset="0"/>
                <a:ea typeface="ＭＳ Ｐゴシック" charset="-128"/>
              </a:defRPr>
            </a:lvl3pPr>
            <a:lvl4pPr marL="1600200" indent="-228600" defTabSz="942975" eaLnBrk="0" hangingPunct="0">
              <a:defRPr kumimoji="1" sz="1900">
                <a:solidFill>
                  <a:schemeClr val="tx1"/>
                </a:solidFill>
                <a:latin typeface="Arial" charset="0"/>
                <a:ea typeface="ＭＳ Ｐゴシック" charset="-128"/>
              </a:defRPr>
            </a:lvl4pPr>
            <a:lvl5pPr marL="2057400" indent="-228600" defTabSz="942975" eaLnBrk="0" hangingPunct="0">
              <a:defRPr kumimoji="1" sz="1900">
                <a:solidFill>
                  <a:schemeClr val="tx1"/>
                </a:solidFill>
                <a:latin typeface="Arial" charset="0"/>
                <a:ea typeface="ＭＳ Ｐゴシック" charset="-128"/>
              </a:defRPr>
            </a:lvl5pPr>
            <a:lvl6pPr marL="2514600" indent="-228600" defTabSz="942975" eaLnBrk="0" fontAlgn="base" hangingPunct="0">
              <a:spcBef>
                <a:spcPct val="0"/>
              </a:spcBef>
              <a:spcAft>
                <a:spcPct val="0"/>
              </a:spcAft>
              <a:defRPr kumimoji="1" sz="1900">
                <a:solidFill>
                  <a:schemeClr val="tx1"/>
                </a:solidFill>
                <a:latin typeface="Arial" charset="0"/>
                <a:ea typeface="ＭＳ Ｐゴシック" charset="-128"/>
              </a:defRPr>
            </a:lvl6pPr>
            <a:lvl7pPr marL="2971800" indent="-228600" defTabSz="942975" eaLnBrk="0" fontAlgn="base" hangingPunct="0">
              <a:spcBef>
                <a:spcPct val="0"/>
              </a:spcBef>
              <a:spcAft>
                <a:spcPct val="0"/>
              </a:spcAft>
              <a:defRPr kumimoji="1" sz="1900">
                <a:solidFill>
                  <a:schemeClr val="tx1"/>
                </a:solidFill>
                <a:latin typeface="Arial" charset="0"/>
                <a:ea typeface="ＭＳ Ｐゴシック" charset="-128"/>
              </a:defRPr>
            </a:lvl7pPr>
            <a:lvl8pPr marL="3429000" indent="-228600" defTabSz="942975" eaLnBrk="0" fontAlgn="base" hangingPunct="0">
              <a:spcBef>
                <a:spcPct val="0"/>
              </a:spcBef>
              <a:spcAft>
                <a:spcPct val="0"/>
              </a:spcAft>
              <a:defRPr kumimoji="1" sz="1900">
                <a:solidFill>
                  <a:schemeClr val="tx1"/>
                </a:solidFill>
                <a:latin typeface="Arial" charset="0"/>
                <a:ea typeface="ＭＳ Ｐゴシック" charset="-128"/>
              </a:defRPr>
            </a:lvl8pPr>
            <a:lvl9pPr marL="3886200" indent="-228600" defTabSz="942975" eaLnBrk="0" fontAlgn="base" hangingPunct="0">
              <a:spcBef>
                <a:spcPct val="0"/>
              </a:spcBef>
              <a:spcAft>
                <a:spcPct val="0"/>
              </a:spcAft>
              <a:defRPr kumimoji="1" sz="1900">
                <a:solidFill>
                  <a:schemeClr val="tx1"/>
                </a:solidFill>
                <a:latin typeface="Arial" charset="0"/>
                <a:ea typeface="ＭＳ Ｐゴシック" charset="-128"/>
              </a:defRPr>
            </a:lvl9pPr>
          </a:lstStyle>
          <a:p>
            <a:pPr algn="ctr" eaLnBrk="1" hangingPunct="1"/>
            <a:r>
              <a:rPr lang="ja-JP" altLang="en-US" sz="1800" b="1" dirty="0" smtClean="0"/>
              <a:t>地域へ再デビュー</a:t>
            </a:r>
            <a:endParaRPr lang="ja-JP" altLang="en-US" sz="1800" b="1" dirty="0"/>
          </a:p>
        </p:txBody>
      </p:sp>
      <p:sp>
        <p:nvSpPr>
          <p:cNvPr id="15" name="正方形/長方形 94"/>
          <p:cNvSpPr>
            <a:spLocks noChangeArrowheads="1"/>
          </p:cNvSpPr>
          <p:nvPr/>
        </p:nvSpPr>
        <p:spPr bwMode="auto">
          <a:xfrm>
            <a:off x="1474338" y="6093296"/>
            <a:ext cx="2470549" cy="369332"/>
          </a:xfrm>
          <a:prstGeom prst="rect">
            <a:avLst/>
          </a:prstGeom>
          <a:solidFill>
            <a:schemeClr val="lt1"/>
          </a:solidFill>
          <a:ln w="12700" algn="ctr">
            <a:noFill/>
            <a:prstDash val="dash"/>
            <a:round/>
            <a:headEnd/>
            <a:tailEnd/>
          </a:ln>
        </p:spPr>
        <p:txBody>
          <a:bodyPr wrap="none" anchor="ctr" anchorCtr="0">
            <a:spAutoFit/>
          </a:bodyPr>
          <a:lstStyle>
            <a:lvl1pPr defTabSz="942975" eaLnBrk="0" hangingPunct="0">
              <a:defRPr kumimoji="1" sz="1900">
                <a:solidFill>
                  <a:schemeClr val="tx1"/>
                </a:solidFill>
                <a:latin typeface="Arial" charset="0"/>
                <a:ea typeface="ＭＳ Ｐゴシック" charset="-128"/>
              </a:defRPr>
            </a:lvl1pPr>
            <a:lvl2pPr marL="742950" indent="-285750" defTabSz="942975" eaLnBrk="0" hangingPunct="0">
              <a:defRPr kumimoji="1" sz="1900">
                <a:solidFill>
                  <a:schemeClr val="tx1"/>
                </a:solidFill>
                <a:latin typeface="Arial" charset="0"/>
                <a:ea typeface="ＭＳ Ｐゴシック" charset="-128"/>
              </a:defRPr>
            </a:lvl2pPr>
            <a:lvl3pPr marL="1143000" indent="-228600" defTabSz="942975" eaLnBrk="0" hangingPunct="0">
              <a:defRPr kumimoji="1" sz="1900">
                <a:solidFill>
                  <a:schemeClr val="tx1"/>
                </a:solidFill>
                <a:latin typeface="Arial" charset="0"/>
                <a:ea typeface="ＭＳ Ｐゴシック" charset="-128"/>
              </a:defRPr>
            </a:lvl3pPr>
            <a:lvl4pPr marL="1600200" indent="-228600" defTabSz="942975" eaLnBrk="0" hangingPunct="0">
              <a:defRPr kumimoji="1" sz="1900">
                <a:solidFill>
                  <a:schemeClr val="tx1"/>
                </a:solidFill>
                <a:latin typeface="Arial" charset="0"/>
                <a:ea typeface="ＭＳ Ｐゴシック" charset="-128"/>
              </a:defRPr>
            </a:lvl4pPr>
            <a:lvl5pPr marL="2057400" indent="-228600" defTabSz="942975" eaLnBrk="0" hangingPunct="0">
              <a:defRPr kumimoji="1" sz="1900">
                <a:solidFill>
                  <a:schemeClr val="tx1"/>
                </a:solidFill>
                <a:latin typeface="Arial" charset="0"/>
                <a:ea typeface="ＭＳ Ｐゴシック" charset="-128"/>
              </a:defRPr>
            </a:lvl5pPr>
            <a:lvl6pPr marL="2514600" indent="-228600" defTabSz="942975" eaLnBrk="0" fontAlgn="base" hangingPunct="0">
              <a:spcBef>
                <a:spcPct val="0"/>
              </a:spcBef>
              <a:spcAft>
                <a:spcPct val="0"/>
              </a:spcAft>
              <a:defRPr kumimoji="1" sz="1900">
                <a:solidFill>
                  <a:schemeClr val="tx1"/>
                </a:solidFill>
                <a:latin typeface="Arial" charset="0"/>
                <a:ea typeface="ＭＳ Ｐゴシック" charset="-128"/>
              </a:defRPr>
            </a:lvl6pPr>
            <a:lvl7pPr marL="2971800" indent="-228600" defTabSz="942975" eaLnBrk="0" fontAlgn="base" hangingPunct="0">
              <a:spcBef>
                <a:spcPct val="0"/>
              </a:spcBef>
              <a:spcAft>
                <a:spcPct val="0"/>
              </a:spcAft>
              <a:defRPr kumimoji="1" sz="1900">
                <a:solidFill>
                  <a:schemeClr val="tx1"/>
                </a:solidFill>
                <a:latin typeface="Arial" charset="0"/>
                <a:ea typeface="ＭＳ Ｐゴシック" charset="-128"/>
              </a:defRPr>
            </a:lvl7pPr>
            <a:lvl8pPr marL="3429000" indent="-228600" defTabSz="942975" eaLnBrk="0" fontAlgn="base" hangingPunct="0">
              <a:spcBef>
                <a:spcPct val="0"/>
              </a:spcBef>
              <a:spcAft>
                <a:spcPct val="0"/>
              </a:spcAft>
              <a:defRPr kumimoji="1" sz="1900">
                <a:solidFill>
                  <a:schemeClr val="tx1"/>
                </a:solidFill>
                <a:latin typeface="Arial" charset="0"/>
                <a:ea typeface="ＭＳ Ｐゴシック" charset="-128"/>
              </a:defRPr>
            </a:lvl8pPr>
            <a:lvl9pPr marL="3886200" indent="-228600" defTabSz="942975" eaLnBrk="0" fontAlgn="base" hangingPunct="0">
              <a:spcBef>
                <a:spcPct val="0"/>
              </a:spcBef>
              <a:spcAft>
                <a:spcPct val="0"/>
              </a:spcAft>
              <a:defRPr kumimoji="1" sz="1900">
                <a:solidFill>
                  <a:schemeClr val="tx1"/>
                </a:solidFill>
                <a:latin typeface="Arial" charset="0"/>
                <a:ea typeface="ＭＳ Ｐゴシック" charset="-128"/>
              </a:defRPr>
            </a:lvl9pPr>
          </a:lstStyle>
          <a:p>
            <a:pPr algn="ctr" eaLnBrk="1" hangingPunct="1"/>
            <a:r>
              <a:rPr lang="ja-JP" altLang="en-US" sz="1800" dirty="0" smtClean="0"/>
              <a:t>継続的な専門職の関与</a:t>
            </a:r>
            <a:endParaRPr lang="ja-JP" altLang="en-US" sz="1800" dirty="0"/>
          </a:p>
        </p:txBody>
      </p:sp>
      <p:sp>
        <p:nvSpPr>
          <p:cNvPr id="16" name="正方形/長方形 94"/>
          <p:cNvSpPr>
            <a:spLocks noChangeArrowheads="1"/>
          </p:cNvSpPr>
          <p:nvPr/>
        </p:nvSpPr>
        <p:spPr bwMode="auto">
          <a:xfrm>
            <a:off x="4486663" y="4787860"/>
            <a:ext cx="1114409" cy="369332"/>
          </a:xfrm>
          <a:prstGeom prst="rect">
            <a:avLst/>
          </a:prstGeom>
          <a:solidFill>
            <a:schemeClr val="lt1"/>
          </a:solidFill>
          <a:ln w="12700" algn="ctr">
            <a:noFill/>
            <a:prstDash val="dash"/>
            <a:round/>
            <a:headEnd/>
            <a:tailEnd/>
          </a:ln>
        </p:spPr>
        <p:txBody>
          <a:bodyPr wrap="none" anchor="ctr" anchorCtr="0">
            <a:spAutoFit/>
          </a:bodyPr>
          <a:lstStyle>
            <a:lvl1pPr defTabSz="942975" eaLnBrk="0" hangingPunct="0">
              <a:defRPr kumimoji="1" sz="1900">
                <a:solidFill>
                  <a:schemeClr val="tx1"/>
                </a:solidFill>
                <a:latin typeface="Arial" charset="0"/>
                <a:ea typeface="ＭＳ Ｐゴシック" charset="-128"/>
              </a:defRPr>
            </a:lvl1pPr>
            <a:lvl2pPr marL="742950" indent="-285750" defTabSz="942975" eaLnBrk="0" hangingPunct="0">
              <a:defRPr kumimoji="1" sz="1900">
                <a:solidFill>
                  <a:schemeClr val="tx1"/>
                </a:solidFill>
                <a:latin typeface="Arial" charset="0"/>
                <a:ea typeface="ＭＳ Ｐゴシック" charset="-128"/>
              </a:defRPr>
            </a:lvl2pPr>
            <a:lvl3pPr marL="1143000" indent="-228600" defTabSz="942975" eaLnBrk="0" hangingPunct="0">
              <a:defRPr kumimoji="1" sz="1900">
                <a:solidFill>
                  <a:schemeClr val="tx1"/>
                </a:solidFill>
                <a:latin typeface="Arial" charset="0"/>
                <a:ea typeface="ＭＳ Ｐゴシック" charset="-128"/>
              </a:defRPr>
            </a:lvl3pPr>
            <a:lvl4pPr marL="1600200" indent="-228600" defTabSz="942975" eaLnBrk="0" hangingPunct="0">
              <a:defRPr kumimoji="1" sz="1900">
                <a:solidFill>
                  <a:schemeClr val="tx1"/>
                </a:solidFill>
                <a:latin typeface="Arial" charset="0"/>
                <a:ea typeface="ＭＳ Ｐゴシック" charset="-128"/>
              </a:defRPr>
            </a:lvl4pPr>
            <a:lvl5pPr marL="2057400" indent="-228600" defTabSz="942975" eaLnBrk="0" hangingPunct="0">
              <a:defRPr kumimoji="1" sz="1900">
                <a:solidFill>
                  <a:schemeClr val="tx1"/>
                </a:solidFill>
                <a:latin typeface="Arial" charset="0"/>
                <a:ea typeface="ＭＳ Ｐゴシック" charset="-128"/>
              </a:defRPr>
            </a:lvl5pPr>
            <a:lvl6pPr marL="2514600" indent="-228600" defTabSz="942975" eaLnBrk="0" fontAlgn="base" hangingPunct="0">
              <a:spcBef>
                <a:spcPct val="0"/>
              </a:spcBef>
              <a:spcAft>
                <a:spcPct val="0"/>
              </a:spcAft>
              <a:defRPr kumimoji="1" sz="1900">
                <a:solidFill>
                  <a:schemeClr val="tx1"/>
                </a:solidFill>
                <a:latin typeface="Arial" charset="0"/>
                <a:ea typeface="ＭＳ Ｐゴシック" charset="-128"/>
              </a:defRPr>
            </a:lvl6pPr>
            <a:lvl7pPr marL="2971800" indent="-228600" defTabSz="942975" eaLnBrk="0" fontAlgn="base" hangingPunct="0">
              <a:spcBef>
                <a:spcPct val="0"/>
              </a:spcBef>
              <a:spcAft>
                <a:spcPct val="0"/>
              </a:spcAft>
              <a:defRPr kumimoji="1" sz="1900">
                <a:solidFill>
                  <a:schemeClr val="tx1"/>
                </a:solidFill>
                <a:latin typeface="Arial" charset="0"/>
                <a:ea typeface="ＭＳ Ｐゴシック" charset="-128"/>
              </a:defRPr>
            </a:lvl7pPr>
            <a:lvl8pPr marL="3429000" indent="-228600" defTabSz="942975" eaLnBrk="0" fontAlgn="base" hangingPunct="0">
              <a:spcBef>
                <a:spcPct val="0"/>
              </a:spcBef>
              <a:spcAft>
                <a:spcPct val="0"/>
              </a:spcAft>
              <a:defRPr kumimoji="1" sz="1900">
                <a:solidFill>
                  <a:schemeClr val="tx1"/>
                </a:solidFill>
                <a:latin typeface="Arial" charset="0"/>
                <a:ea typeface="ＭＳ Ｐゴシック" charset="-128"/>
              </a:defRPr>
            </a:lvl8pPr>
            <a:lvl9pPr marL="3886200" indent="-228600" defTabSz="942975" eaLnBrk="0" fontAlgn="base" hangingPunct="0">
              <a:spcBef>
                <a:spcPct val="0"/>
              </a:spcBef>
              <a:spcAft>
                <a:spcPct val="0"/>
              </a:spcAft>
              <a:defRPr kumimoji="1" sz="1900">
                <a:solidFill>
                  <a:schemeClr val="tx1"/>
                </a:solidFill>
                <a:latin typeface="Arial" charset="0"/>
                <a:ea typeface="ＭＳ Ｐゴシック" charset="-128"/>
              </a:defRPr>
            </a:lvl9pPr>
          </a:lstStyle>
          <a:p>
            <a:pPr algn="ctr" eaLnBrk="1" hangingPunct="1"/>
            <a:r>
              <a:rPr lang="ja-JP" altLang="en-US" sz="1800" b="1" dirty="0" smtClean="0"/>
              <a:t>機能低下</a:t>
            </a:r>
            <a:endParaRPr lang="ja-JP" altLang="en-US" sz="1800" b="1" dirty="0"/>
          </a:p>
        </p:txBody>
      </p:sp>
      <p:sp>
        <p:nvSpPr>
          <p:cNvPr id="17" name="正方形/長方形 94"/>
          <p:cNvSpPr>
            <a:spLocks noChangeArrowheads="1"/>
          </p:cNvSpPr>
          <p:nvPr/>
        </p:nvSpPr>
        <p:spPr bwMode="auto">
          <a:xfrm>
            <a:off x="6321152" y="6093296"/>
            <a:ext cx="2263761" cy="369332"/>
          </a:xfrm>
          <a:prstGeom prst="rect">
            <a:avLst/>
          </a:prstGeom>
          <a:solidFill>
            <a:schemeClr val="lt1"/>
          </a:solidFill>
          <a:ln w="12700" algn="ctr">
            <a:noFill/>
            <a:prstDash val="dash"/>
            <a:round/>
            <a:headEnd/>
            <a:tailEnd/>
          </a:ln>
        </p:spPr>
        <p:txBody>
          <a:bodyPr wrap="none" anchor="ctr" anchorCtr="0">
            <a:spAutoFit/>
          </a:bodyPr>
          <a:lstStyle>
            <a:lvl1pPr defTabSz="942975" eaLnBrk="0" hangingPunct="0">
              <a:defRPr kumimoji="1" sz="1900">
                <a:solidFill>
                  <a:schemeClr val="tx1"/>
                </a:solidFill>
                <a:latin typeface="Arial" charset="0"/>
                <a:ea typeface="ＭＳ Ｐゴシック" charset="-128"/>
              </a:defRPr>
            </a:lvl1pPr>
            <a:lvl2pPr marL="742950" indent="-285750" defTabSz="942975" eaLnBrk="0" hangingPunct="0">
              <a:defRPr kumimoji="1" sz="1900">
                <a:solidFill>
                  <a:schemeClr val="tx1"/>
                </a:solidFill>
                <a:latin typeface="Arial" charset="0"/>
                <a:ea typeface="ＭＳ Ｐゴシック" charset="-128"/>
              </a:defRPr>
            </a:lvl2pPr>
            <a:lvl3pPr marL="1143000" indent="-228600" defTabSz="942975" eaLnBrk="0" hangingPunct="0">
              <a:defRPr kumimoji="1" sz="1900">
                <a:solidFill>
                  <a:schemeClr val="tx1"/>
                </a:solidFill>
                <a:latin typeface="Arial" charset="0"/>
                <a:ea typeface="ＭＳ Ｐゴシック" charset="-128"/>
              </a:defRPr>
            </a:lvl3pPr>
            <a:lvl4pPr marL="1600200" indent="-228600" defTabSz="942975" eaLnBrk="0" hangingPunct="0">
              <a:defRPr kumimoji="1" sz="1900">
                <a:solidFill>
                  <a:schemeClr val="tx1"/>
                </a:solidFill>
                <a:latin typeface="Arial" charset="0"/>
                <a:ea typeface="ＭＳ Ｐゴシック" charset="-128"/>
              </a:defRPr>
            </a:lvl4pPr>
            <a:lvl5pPr marL="2057400" indent="-228600" defTabSz="942975" eaLnBrk="0" hangingPunct="0">
              <a:defRPr kumimoji="1" sz="1900">
                <a:solidFill>
                  <a:schemeClr val="tx1"/>
                </a:solidFill>
                <a:latin typeface="Arial" charset="0"/>
                <a:ea typeface="ＭＳ Ｐゴシック" charset="-128"/>
              </a:defRPr>
            </a:lvl5pPr>
            <a:lvl6pPr marL="2514600" indent="-228600" defTabSz="942975" eaLnBrk="0" fontAlgn="base" hangingPunct="0">
              <a:spcBef>
                <a:spcPct val="0"/>
              </a:spcBef>
              <a:spcAft>
                <a:spcPct val="0"/>
              </a:spcAft>
              <a:defRPr kumimoji="1" sz="1900">
                <a:solidFill>
                  <a:schemeClr val="tx1"/>
                </a:solidFill>
                <a:latin typeface="Arial" charset="0"/>
                <a:ea typeface="ＭＳ Ｐゴシック" charset="-128"/>
              </a:defRPr>
            </a:lvl6pPr>
            <a:lvl7pPr marL="2971800" indent="-228600" defTabSz="942975" eaLnBrk="0" fontAlgn="base" hangingPunct="0">
              <a:spcBef>
                <a:spcPct val="0"/>
              </a:spcBef>
              <a:spcAft>
                <a:spcPct val="0"/>
              </a:spcAft>
              <a:defRPr kumimoji="1" sz="1900">
                <a:solidFill>
                  <a:schemeClr val="tx1"/>
                </a:solidFill>
                <a:latin typeface="Arial" charset="0"/>
                <a:ea typeface="ＭＳ Ｐゴシック" charset="-128"/>
              </a:defRPr>
            </a:lvl7pPr>
            <a:lvl8pPr marL="3429000" indent="-228600" defTabSz="942975" eaLnBrk="0" fontAlgn="base" hangingPunct="0">
              <a:spcBef>
                <a:spcPct val="0"/>
              </a:spcBef>
              <a:spcAft>
                <a:spcPct val="0"/>
              </a:spcAft>
              <a:defRPr kumimoji="1" sz="1900">
                <a:solidFill>
                  <a:schemeClr val="tx1"/>
                </a:solidFill>
                <a:latin typeface="Arial" charset="0"/>
                <a:ea typeface="ＭＳ Ｐゴシック" charset="-128"/>
              </a:defRPr>
            </a:lvl8pPr>
            <a:lvl9pPr marL="3886200" indent="-228600" defTabSz="942975" eaLnBrk="0" fontAlgn="base" hangingPunct="0">
              <a:spcBef>
                <a:spcPct val="0"/>
              </a:spcBef>
              <a:spcAft>
                <a:spcPct val="0"/>
              </a:spcAft>
              <a:defRPr kumimoji="1" sz="1900">
                <a:solidFill>
                  <a:schemeClr val="tx1"/>
                </a:solidFill>
                <a:latin typeface="Arial" charset="0"/>
                <a:ea typeface="ＭＳ Ｐゴシック" charset="-128"/>
              </a:defRPr>
            </a:lvl9pPr>
          </a:lstStyle>
          <a:p>
            <a:pPr algn="ctr" eaLnBrk="1" hangingPunct="1"/>
            <a:r>
              <a:rPr lang="ja-JP" altLang="en-US" sz="1800" b="1" dirty="0" smtClean="0"/>
              <a:t>住民主体の通いの場</a:t>
            </a:r>
            <a:endParaRPr lang="ja-JP" altLang="en-US" sz="1800" b="1" dirty="0"/>
          </a:p>
        </p:txBody>
      </p:sp>
      <p:sp>
        <p:nvSpPr>
          <p:cNvPr id="18" name="テキスト ボックス 17"/>
          <p:cNvSpPr txBox="1"/>
          <p:nvPr/>
        </p:nvSpPr>
        <p:spPr>
          <a:xfrm>
            <a:off x="3508125" y="6423719"/>
            <a:ext cx="6125395" cy="461665"/>
          </a:xfrm>
          <a:prstGeom prst="rect">
            <a:avLst/>
          </a:prstGeom>
          <a:noFill/>
        </p:spPr>
        <p:txBody>
          <a:bodyPr wrap="none" rtlCol="0" anchor="ctr" anchorCtr="0">
            <a:spAutoFit/>
          </a:bodyPr>
          <a:lstStyle/>
          <a:p>
            <a:r>
              <a:rPr lang="ja-JP" altLang="en-US" sz="1200" dirty="0" smtClean="0">
                <a:latin typeface="+mn-ea"/>
              </a:rPr>
              <a:t>参考：「地域支援事業の新しい総合事業の市町村による円滑な実施に向けた調査研究事業」</a:t>
            </a:r>
            <a:endParaRPr lang="en-US" altLang="ja-JP" sz="1200" dirty="0" smtClean="0">
              <a:latin typeface="+mn-ea"/>
            </a:endParaRPr>
          </a:p>
          <a:p>
            <a:r>
              <a:rPr lang="ja-JP" altLang="en-US" sz="1200" dirty="0" smtClean="0">
                <a:latin typeface="+mn-ea"/>
              </a:rPr>
              <a:t>　　　　（平成２６年度厚生労働省老人保健事業推進費等補助金）</a:t>
            </a:r>
            <a:endParaRPr lang="en-US" altLang="ja-JP" sz="1200" dirty="0" smtClean="0">
              <a:latin typeface="+mn-ea"/>
            </a:endParaRPr>
          </a:p>
        </p:txBody>
      </p:sp>
    </p:spTree>
    <p:extLst>
      <p:ext uri="{BB962C8B-B14F-4D97-AF65-F5344CB8AC3E}">
        <p14:creationId xmlns:p14="http://schemas.microsoft.com/office/powerpoint/2010/main" val="35117151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0" y="-3288"/>
            <a:ext cx="9906000" cy="551968"/>
          </a:xfrm>
          <a:prstGeom prst="rect">
            <a:avLst/>
          </a:prstGeom>
        </p:spPr>
        <p:style>
          <a:lnRef idx="1">
            <a:schemeClr val="accent5"/>
          </a:lnRef>
          <a:fillRef idx="2">
            <a:schemeClr val="accent5"/>
          </a:fillRef>
          <a:effectRef idx="1">
            <a:schemeClr val="accent5"/>
          </a:effectRef>
          <a:fontRef idx="minor">
            <a:schemeClr val="dk1"/>
          </a:fontRef>
        </p:style>
        <p:txBody>
          <a:bodyPr wrap="none" anchor="ctr"/>
          <a:lstStyle>
            <a:lvl1pPr algn="ctr" defTabSz="914400" rtl="0" eaLnBrk="1" latinLnBrk="0" hangingPunct="1">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ja-JP" altLang="en-US" sz="2800" b="1" dirty="0">
                <a:latin typeface="HG丸ｺﾞｼｯｸM-PRO" pitchFamily="50" charset="-128"/>
                <a:ea typeface="HG丸ｺﾞｼｯｸM-PRO" pitchFamily="50" charset="-128"/>
                <a:cs typeface="メイリオ" panose="020B0604030504040204" pitchFamily="50" charset="-128"/>
              </a:rPr>
              <a:t>健口・栄養ステーションの設置</a:t>
            </a:r>
          </a:p>
        </p:txBody>
      </p:sp>
      <p:sp>
        <p:nvSpPr>
          <p:cNvPr id="4" name="テキスト ボックス 3"/>
          <p:cNvSpPr txBox="1"/>
          <p:nvPr/>
        </p:nvSpPr>
        <p:spPr>
          <a:xfrm>
            <a:off x="488504" y="694437"/>
            <a:ext cx="8928992" cy="646331"/>
          </a:xfrm>
          <a:prstGeom prst="rect">
            <a:avLst/>
          </a:prstGeom>
          <a:noFill/>
        </p:spPr>
        <p:txBody>
          <a:bodyPr wrap="square" rtlCol="0">
            <a:spAutoFit/>
          </a:bodyPr>
          <a:lstStyle/>
          <a:p>
            <a:pPr eaLnBrk="0" latinLnBrk="1" hangingPunct="0">
              <a:defRPr/>
            </a:pPr>
            <a:r>
              <a:rPr lang="ja-JP" altLang="ja-JP" dirty="0" smtClean="0">
                <a:latin typeface="メイリオ" panose="020B0604030504040204" pitchFamily="50" charset="-128"/>
                <a:ea typeface="メイリオ" panose="020B0604030504040204" pitchFamily="50" charset="-128"/>
                <a:cs typeface="メイリオ" panose="020B0604030504040204" pitchFamily="50" charset="-128"/>
              </a:rPr>
              <a:t>地域</a:t>
            </a:r>
            <a:r>
              <a:rPr lang="ja-JP" altLang="ja-JP" dirty="0">
                <a:latin typeface="メイリオ" panose="020B0604030504040204" pitchFamily="50" charset="-128"/>
                <a:ea typeface="メイリオ" panose="020B0604030504040204" pitchFamily="50" charset="-128"/>
                <a:cs typeface="メイリオ" panose="020B0604030504040204" pitchFamily="50" charset="-128"/>
              </a:rPr>
              <a:t>ケア</a:t>
            </a:r>
            <a:r>
              <a:rPr lang="ja-JP" altLang="ja-JP" dirty="0" smtClean="0">
                <a:latin typeface="メイリオ" panose="020B0604030504040204" pitchFamily="50" charset="-128"/>
                <a:ea typeface="メイリオ" panose="020B0604030504040204" pitchFamily="50" charset="-128"/>
                <a:cs typeface="メイリオ" panose="020B0604030504040204" pitchFamily="50" charset="-128"/>
              </a:rPr>
              <a:t>会議</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や</a:t>
            </a:r>
            <a:r>
              <a:rPr lang="ja-JP" altLang="ja-JP" dirty="0" smtClean="0">
                <a:latin typeface="メイリオ" panose="020B0604030504040204" pitchFamily="50" charset="-128"/>
                <a:ea typeface="メイリオ" panose="020B0604030504040204" pitchFamily="50" charset="-128"/>
                <a:cs typeface="メイリオ" panose="020B0604030504040204" pitchFamily="50" charset="-128"/>
              </a:rPr>
              <a:t>サービス担当者</a:t>
            </a:r>
            <a:r>
              <a:rPr lang="ja-JP" altLang="ja-JP" dirty="0">
                <a:latin typeface="メイリオ" panose="020B0604030504040204" pitchFamily="50" charset="-128"/>
                <a:ea typeface="メイリオ" panose="020B0604030504040204" pitchFamily="50" charset="-128"/>
                <a:cs typeface="メイリオ" panose="020B0604030504040204" pitchFamily="50" charset="-128"/>
              </a:rPr>
              <a:t>会議等で抽出</a:t>
            </a:r>
            <a:r>
              <a:rPr lang="ja-JP" altLang="ja-JP" dirty="0" smtClean="0">
                <a:latin typeface="メイリオ" panose="020B0604030504040204" pitchFamily="50" charset="-128"/>
                <a:ea typeface="メイリオ" panose="020B0604030504040204" pitchFamily="50" charset="-128"/>
                <a:cs typeface="メイリオ" panose="020B0604030504040204" pitchFamily="50" charset="-128"/>
              </a:rPr>
              <a:t>された口腔</a:t>
            </a:r>
            <a:r>
              <a:rPr lang="ja-JP" altLang="ja-JP" dirty="0">
                <a:latin typeface="メイリオ" panose="020B0604030504040204" pitchFamily="50" charset="-128"/>
                <a:ea typeface="メイリオ" panose="020B0604030504040204" pitchFamily="50" charset="-128"/>
                <a:cs typeface="メイリオ" panose="020B0604030504040204" pitchFamily="50" charset="-128"/>
              </a:rPr>
              <a:t>・</a:t>
            </a:r>
            <a:r>
              <a:rPr lang="ja-JP" altLang="ja-JP" dirty="0" smtClean="0">
                <a:latin typeface="メイリオ" panose="020B0604030504040204" pitchFamily="50" charset="-128"/>
                <a:ea typeface="メイリオ" panose="020B0604030504040204" pitchFamily="50" charset="-128"/>
                <a:cs typeface="メイリオ" panose="020B0604030504040204" pitchFamily="50" charset="-128"/>
              </a:rPr>
              <a:t>栄養</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に関する</a:t>
            </a:r>
            <a:r>
              <a:rPr lang="ja-JP" altLang="ja-JP" dirty="0" smtClean="0">
                <a:latin typeface="メイリオ" panose="020B0604030504040204" pitchFamily="50" charset="-128"/>
                <a:ea typeface="メイリオ" panose="020B0604030504040204" pitchFamily="50" charset="-128"/>
                <a:cs typeface="メイリオ" panose="020B0604030504040204" pitchFamily="50" charset="-128"/>
              </a:rPr>
              <a:t>支援</a:t>
            </a:r>
            <a:r>
              <a:rPr lang="ja-JP" altLang="ja-JP" dirty="0">
                <a:latin typeface="メイリオ" panose="020B0604030504040204" pitchFamily="50" charset="-128"/>
                <a:ea typeface="メイリオ" panose="020B0604030504040204" pitchFamily="50" charset="-128"/>
                <a:cs typeface="メイリオ" panose="020B0604030504040204" pitchFamily="50" charset="-128"/>
              </a:rPr>
              <a:t>が</a:t>
            </a:r>
            <a:r>
              <a:rPr lang="ja-JP" altLang="ja-JP" dirty="0" smtClean="0">
                <a:latin typeface="メイリオ" panose="020B0604030504040204" pitchFamily="50" charset="-128"/>
                <a:ea typeface="メイリオ" panose="020B0604030504040204" pitchFamily="50" charset="-128"/>
                <a:cs typeface="メイリオ" panose="020B0604030504040204" pitchFamily="50" charset="-128"/>
              </a:rPr>
              <a:t>必要</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な</a:t>
            </a:r>
            <a:r>
              <a:rPr lang="ja-JP" altLang="ja-JP" dirty="0" smtClean="0">
                <a:latin typeface="メイリオ" panose="020B0604030504040204" pitchFamily="50" charset="-128"/>
                <a:ea typeface="メイリオ" panose="020B0604030504040204" pitchFamily="50" charset="-128"/>
                <a:cs typeface="メイリオ" panose="020B0604030504040204" pitchFamily="50" charset="-128"/>
              </a:rPr>
              <a:t>高齢者</a:t>
            </a:r>
            <a:r>
              <a:rPr lang="ja-JP" altLang="ja-JP" dirty="0">
                <a:latin typeface="メイリオ" panose="020B0604030504040204" pitchFamily="50" charset="-128"/>
                <a:ea typeface="メイリオ" panose="020B0604030504040204" pitchFamily="50" charset="-128"/>
                <a:cs typeface="メイリオ" panose="020B0604030504040204" pitchFamily="50" charset="-128"/>
              </a:rPr>
              <a:t>に</a:t>
            </a:r>
            <a:r>
              <a:rPr lang="ja-JP" altLang="ja-JP" dirty="0" smtClean="0">
                <a:latin typeface="メイリオ" panose="020B0604030504040204" pitchFamily="50" charset="-128"/>
                <a:ea typeface="メイリオ" panose="020B0604030504040204" pitchFamily="50" charset="-128"/>
                <a:cs typeface="メイリオ" panose="020B0604030504040204" pitchFamily="50" charset="-128"/>
              </a:rPr>
              <a:t>対して</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、訪問・</a:t>
            </a:r>
            <a:r>
              <a:rPr lang="ja-JP" altLang="ja-JP" dirty="0" smtClean="0">
                <a:latin typeface="メイリオ" panose="020B0604030504040204" pitchFamily="50" charset="-128"/>
                <a:ea typeface="メイリオ" panose="020B0604030504040204" pitchFamily="50" charset="-128"/>
                <a:cs typeface="メイリオ" panose="020B0604030504040204" pitchFamily="50" charset="-128"/>
              </a:rPr>
              <a:t>相談</a:t>
            </a:r>
            <a:r>
              <a:rPr lang="ja-JP" altLang="ja-JP" dirty="0">
                <a:latin typeface="メイリオ" panose="020B0604030504040204" pitchFamily="50" charset="-128"/>
                <a:ea typeface="メイリオ" panose="020B0604030504040204" pitchFamily="50" charset="-128"/>
                <a:cs typeface="メイリオ" panose="020B0604030504040204" pitchFamily="50" charset="-128"/>
              </a:rPr>
              <a:t>支援を</a:t>
            </a:r>
            <a:r>
              <a:rPr lang="ja-JP" altLang="ja-JP" dirty="0" smtClean="0">
                <a:latin typeface="メイリオ" panose="020B0604030504040204" pitchFamily="50" charset="-128"/>
                <a:ea typeface="メイリオ" panose="020B0604030504040204" pitchFamily="50" charset="-128"/>
                <a:cs typeface="メイリオ" panose="020B0604030504040204" pitchFamily="50" charset="-128"/>
              </a:rPr>
              <a:t>行う</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「健口・栄養</a:t>
            </a:r>
            <a:r>
              <a:rPr lang="ja-JP" altLang="ja-JP" dirty="0" smtClean="0">
                <a:latin typeface="メイリオ" panose="020B0604030504040204" pitchFamily="50" charset="-128"/>
                <a:ea typeface="メイリオ" panose="020B0604030504040204" pitchFamily="50" charset="-128"/>
                <a:cs typeface="メイリオ" panose="020B0604030504040204" pitchFamily="50" charset="-128"/>
              </a:rPr>
              <a:t>ステーション</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ja-JP" dirty="0" smtClean="0">
                <a:latin typeface="メイリオ" panose="020B0604030504040204" pitchFamily="50" charset="-128"/>
                <a:ea typeface="メイリオ" panose="020B0604030504040204" pitchFamily="50" charset="-128"/>
                <a:cs typeface="メイリオ" panose="020B0604030504040204" pitchFamily="50" charset="-128"/>
              </a:rPr>
              <a:t>を</a:t>
            </a:r>
            <a:r>
              <a:rPr lang="ja-JP" altLang="ja-JP" dirty="0">
                <a:latin typeface="メイリオ" panose="020B0604030504040204" pitchFamily="50" charset="-128"/>
                <a:ea typeface="メイリオ" panose="020B0604030504040204" pitchFamily="50" charset="-128"/>
                <a:cs typeface="メイリオ" panose="020B0604030504040204" pitchFamily="50" charset="-128"/>
              </a:rPr>
              <a:t>設置</a:t>
            </a:r>
            <a:r>
              <a:rPr lang="ja-JP" altLang="ja-JP" dirty="0" smtClean="0">
                <a:latin typeface="メイリオ" panose="020B0604030504040204" pitchFamily="50" charset="-128"/>
                <a:ea typeface="メイリオ" panose="020B0604030504040204" pitchFamily="50" charset="-128"/>
                <a:cs typeface="メイリオ" panose="020B0604030504040204" pitchFamily="50" charset="-128"/>
              </a:rPr>
              <a:t>する。</a:t>
            </a:r>
            <a:endParaRPr lang="en-US" altLang="ja-JP" dirty="0" smtClean="0"/>
          </a:p>
        </p:txBody>
      </p:sp>
      <p:sp>
        <p:nvSpPr>
          <p:cNvPr id="20" name="テキスト ボックス 19"/>
          <p:cNvSpPr txBox="1"/>
          <p:nvPr/>
        </p:nvSpPr>
        <p:spPr>
          <a:xfrm>
            <a:off x="2406982" y="2549866"/>
            <a:ext cx="184731" cy="307777"/>
          </a:xfrm>
          <a:prstGeom prst="rect">
            <a:avLst/>
          </a:prstGeom>
          <a:noFill/>
        </p:spPr>
        <p:txBody>
          <a:bodyPr wrap="none" rtlCol="0">
            <a:spAutoFit/>
          </a:bodyPr>
          <a:lstStyle/>
          <a:p>
            <a:endParaRPr kumimoji="1" lang="ja-JP" altLang="en-US" sz="1400" dirty="0">
              <a:solidFill>
                <a:srgbClr val="FF0000"/>
              </a:solidFill>
            </a:endParaRPr>
          </a:p>
        </p:txBody>
      </p:sp>
      <p:sp>
        <p:nvSpPr>
          <p:cNvPr id="23" name="AutoShape 3"/>
          <p:cNvSpPr>
            <a:spLocks noChangeArrowheads="1"/>
          </p:cNvSpPr>
          <p:nvPr/>
        </p:nvSpPr>
        <p:spPr bwMode="auto">
          <a:xfrm>
            <a:off x="189959" y="1451154"/>
            <a:ext cx="9526091" cy="5184576"/>
          </a:xfrm>
          <a:prstGeom prst="roundRect">
            <a:avLst>
              <a:gd name="adj" fmla="val 1435"/>
            </a:avLst>
          </a:prstGeom>
          <a:solidFill>
            <a:srgbClr val="D5D5FF"/>
          </a:solidFill>
          <a:ln w="9525">
            <a:solidFill>
              <a:srgbClr val="3333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a:lstStyle>
            <a:lvl1pPr defTabSz="942975" eaLnBrk="0" hangingPunct="0">
              <a:defRPr kumimoji="1" sz="1900">
                <a:solidFill>
                  <a:schemeClr val="tx1"/>
                </a:solidFill>
                <a:latin typeface="Arial" charset="0"/>
                <a:ea typeface="ＭＳ Ｐゴシック" charset="-128"/>
              </a:defRPr>
            </a:lvl1pPr>
            <a:lvl2pPr marL="742950" indent="-285750" defTabSz="942975" eaLnBrk="0" hangingPunct="0">
              <a:defRPr kumimoji="1" sz="1900">
                <a:solidFill>
                  <a:schemeClr val="tx1"/>
                </a:solidFill>
                <a:latin typeface="Arial" charset="0"/>
                <a:ea typeface="ＭＳ Ｐゴシック" charset="-128"/>
              </a:defRPr>
            </a:lvl2pPr>
            <a:lvl3pPr marL="1143000" indent="-228600" defTabSz="942975" eaLnBrk="0" hangingPunct="0">
              <a:defRPr kumimoji="1" sz="1900">
                <a:solidFill>
                  <a:schemeClr val="tx1"/>
                </a:solidFill>
                <a:latin typeface="Arial" charset="0"/>
                <a:ea typeface="ＭＳ Ｐゴシック" charset="-128"/>
              </a:defRPr>
            </a:lvl3pPr>
            <a:lvl4pPr marL="1600200" indent="-228600" defTabSz="942975" eaLnBrk="0" hangingPunct="0">
              <a:defRPr kumimoji="1" sz="1900">
                <a:solidFill>
                  <a:schemeClr val="tx1"/>
                </a:solidFill>
                <a:latin typeface="Arial" charset="0"/>
                <a:ea typeface="ＭＳ Ｐゴシック" charset="-128"/>
              </a:defRPr>
            </a:lvl4pPr>
            <a:lvl5pPr marL="2057400" indent="-228600" defTabSz="942975" eaLnBrk="0" hangingPunct="0">
              <a:defRPr kumimoji="1" sz="1900">
                <a:solidFill>
                  <a:schemeClr val="tx1"/>
                </a:solidFill>
                <a:latin typeface="Arial" charset="0"/>
                <a:ea typeface="ＭＳ Ｐゴシック" charset="-128"/>
              </a:defRPr>
            </a:lvl5pPr>
            <a:lvl6pPr marL="2514600" indent="-228600" defTabSz="942975" eaLnBrk="0" fontAlgn="base" hangingPunct="0">
              <a:spcBef>
                <a:spcPct val="0"/>
              </a:spcBef>
              <a:spcAft>
                <a:spcPct val="0"/>
              </a:spcAft>
              <a:defRPr kumimoji="1" sz="1900">
                <a:solidFill>
                  <a:schemeClr val="tx1"/>
                </a:solidFill>
                <a:latin typeface="Arial" charset="0"/>
                <a:ea typeface="ＭＳ Ｐゴシック" charset="-128"/>
              </a:defRPr>
            </a:lvl6pPr>
            <a:lvl7pPr marL="2971800" indent="-228600" defTabSz="942975" eaLnBrk="0" fontAlgn="base" hangingPunct="0">
              <a:spcBef>
                <a:spcPct val="0"/>
              </a:spcBef>
              <a:spcAft>
                <a:spcPct val="0"/>
              </a:spcAft>
              <a:defRPr kumimoji="1" sz="1900">
                <a:solidFill>
                  <a:schemeClr val="tx1"/>
                </a:solidFill>
                <a:latin typeface="Arial" charset="0"/>
                <a:ea typeface="ＭＳ Ｐゴシック" charset="-128"/>
              </a:defRPr>
            </a:lvl7pPr>
            <a:lvl8pPr marL="3429000" indent="-228600" defTabSz="942975" eaLnBrk="0" fontAlgn="base" hangingPunct="0">
              <a:spcBef>
                <a:spcPct val="0"/>
              </a:spcBef>
              <a:spcAft>
                <a:spcPct val="0"/>
              </a:spcAft>
              <a:defRPr kumimoji="1" sz="1900">
                <a:solidFill>
                  <a:schemeClr val="tx1"/>
                </a:solidFill>
                <a:latin typeface="Arial" charset="0"/>
                <a:ea typeface="ＭＳ Ｐゴシック" charset="-128"/>
              </a:defRPr>
            </a:lvl8pPr>
            <a:lvl9pPr marL="3886200" indent="-228600" defTabSz="942975" eaLnBrk="0" fontAlgn="base" hangingPunct="0">
              <a:spcBef>
                <a:spcPct val="0"/>
              </a:spcBef>
              <a:spcAft>
                <a:spcPct val="0"/>
              </a:spcAft>
              <a:defRPr kumimoji="1" sz="1900">
                <a:solidFill>
                  <a:schemeClr val="tx1"/>
                </a:solidFill>
                <a:latin typeface="Arial" charset="0"/>
                <a:ea typeface="ＭＳ Ｐゴシック" charset="-128"/>
              </a:defRPr>
            </a:lvl9pPr>
          </a:lstStyle>
          <a:p>
            <a:pPr eaLnBrk="1" hangingPunct="1">
              <a:lnSpc>
                <a:spcPct val="110000"/>
              </a:lnSpc>
            </a:pPr>
            <a:endParaRPr lang="en-US" altLang="ja-JP" sz="1600" dirty="0" smtClean="0"/>
          </a:p>
          <a:p>
            <a:pPr eaLnBrk="1" hangingPunct="1">
              <a:lnSpc>
                <a:spcPct val="110000"/>
              </a:lnSpc>
            </a:pPr>
            <a:endParaRPr lang="en-US" altLang="ja-JP" sz="1600" dirty="0"/>
          </a:p>
          <a:p>
            <a:pPr eaLnBrk="1" hangingPunct="1">
              <a:lnSpc>
                <a:spcPct val="110000"/>
              </a:lnSpc>
            </a:pPr>
            <a:endParaRPr lang="en-US" altLang="ja-JP" sz="1600" dirty="0" smtClean="0"/>
          </a:p>
        </p:txBody>
      </p:sp>
      <p:sp>
        <p:nvSpPr>
          <p:cNvPr id="24" name="片側の 2 つの角を丸めた四角形 23"/>
          <p:cNvSpPr/>
          <p:nvPr/>
        </p:nvSpPr>
        <p:spPr bwMode="auto">
          <a:xfrm rot="16200000">
            <a:off x="-144761" y="2021902"/>
            <a:ext cx="1170450" cy="501019"/>
          </a:xfrm>
          <a:prstGeom prst="round2SameRect">
            <a:avLst>
              <a:gd name="adj1" fmla="val 9860"/>
              <a:gd name="adj2" fmla="val 0"/>
            </a:avLst>
          </a:prstGeom>
          <a:solidFill>
            <a:srgbClr val="000099"/>
          </a:solidFill>
          <a:ln w="9525" cap="flat" cmpd="sng" algn="ctr">
            <a:solidFill>
              <a:schemeClr val="tx1"/>
            </a:solidFill>
            <a:prstDash val="solid"/>
            <a:round/>
            <a:headEnd type="none" w="med" len="med"/>
            <a:tailEnd type="none" w="med" len="med"/>
          </a:ln>
          <a:effectLst/>
          <a:extLst/>
        </p:spPr>
        <p:txBody>
          <a:bodyPr vert="vert" numCol="2" anchor="ctr"/>
          <a:lstStyle/>
          <a:p>
            <a:pPr algn="ctr" defTabSz="942975">
              <a:defRPr/>
            </a:pPr>
            <a:r>
              <a:rPr lang="ja-JP" altLang="en-US" sz="2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概要</a:t>
            </a:r>
          </a:p>
        </p:txBody>
      </p:sp>
      <p:sp>
        <p:nvSpPr>
          <p:cNvPr id="5" name="正方形/長方形 4"/>
          <p:cNvSpPr/>
          <p:nvPr/>
        </p:nvSpPr>
        <p:spPr>
          <a:xfrm>
            <a:off x="693030" y="1697838"/>
            <a:ext cx="4057533" cy="122710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ja-JP"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設置</a:t>
            </a:r>
            <a:r>
              <a:rPr lang="ja-JP"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場所：国東市地域包括支援センター</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10000"/>
              </a:lnSpc>
            </a:pPr>
            <a:r>
              <a:rPr lang="ja-JP"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職員体制：臨時職員</a:t>
            </a:r>
            <a:r>
              <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名体制</a:t>
            </a:r>
            <a:endPar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10000"/>
              </a:lnSpc>
            </a:pP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職種：歯科衛生士・栄養士）</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10000"/>
              </a:lnSpc>
            </a:pP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実施時期：</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平成２６年１０月から</a:t>
            </a:r>
            <a:endParaRPr lang="ja-JP"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片側の 2 つの角を丸めた四角形 25"/>
          <p:cNvSpPr/>
          <p:nvPr/>
        </p:nvSpPr>
        <p:spPr bwMode="auto">
          <a:xfrm rot="16200000">
            <a:off x="-518870" y="3838509"/>
            <a:ext cx="1962235" cy="501022"/>
          </a:xfrm>
          <a:prstGeom prst="round2SameRect">
            <a:avLst>
              <a:gd name="adj1" fmla="val 9860"/>
              <a:gd name="adj2" fmla="val 0"/>
            </a:avLst>
          </a:prstGeom>
          <a:solidFill>
            <a:srgbClr val="000099"/>
          </a:solidFill>
          <a:ln w="9525" cap="flat" cmpd="sng" algn="ctr">
            <a:solidFill>
              <a:schemeClr val="tx1"/>
            </a:solidFill>
            <a:prstDash val="solid"/>
            <a:round/>
            <a:headEnd type="none" w="med" len="med"/>
            <a:tailEnd type="none" w="med" len="med"/>
          </a:ln>
          <a:effectLst/>
          <a:extLst/>
        </p:spPr>
        <p:txBody>
          <a:bodyPr vert="vert" numCol="2" anchor="ctr"/>
          <a:lstStyle/>
          <a:p>
            <a:pPr algn="ctr" defTabSz="942975">
              <a:defRPr/>
            </a:pPr>
            <a:r>
              <a:rPr lang="ja-JP" altLang="en-US" sz="28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実施方法</a:t>
            </a:r>
            <a:endParaRPr lang="ja-JP" altLang="en-US" sz="2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正方形/長方形 26"/>
          <p:cNvSpPr/>
          <p:nvPr/>
        </p:nvSpPr>
        <p:spPr>
          <a:xfrm>
            <a:off x="712759" y="3118864"/>
            <a:ext cx="4057533" cy="33344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atinLnBrk="1"/>
            <a:endParaRPr lang="en-US" altLang="ja-JP" sz="1600" dirty="0" smtClean="0">
              <a:solidFill>
                <a:schemeClr val="tx1"/>
              </a:solidFill>
            </a:endParaRPr>
          </a:p>
          <a:p>
            <a:pPr marL="216000" indent="-457200" algn="just" latinLnBrk="1"/>
            <a:r>
              <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地域</a:t>
            </a:r>
            <a:r>
              <a:rPr lang="ja-JP"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ケア会議、</a:t>
            </a:r>
            <a:r>
              <a:rPr lang="ja-JP"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サービス</a:t>
            </a:r>
            <a:r>
              <a:rPr lang="ja-JP"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担当者</a:t>
            </a:r>
            <a:r>
              <a:rPr lang="ja-JP"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会議で</a:t>
            </a:r>
            <a:r>
              <a:rPr lang="ja-JP"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抽出</a:t>
            </a:r>
            <a:r>
              <a:rPr lang="ja-JP"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された口腔</a:t>
            </a:r>
            <a:r>
              <a:rPr lang="ja-JP"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・栄養に関する</a:t>
            </a:r>
            <a:r>
              <a:rPr lang="ja-JP"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課題について対象者宅</a:t>
            </a:r>
            <a:r>
              <a:rPr lang="ja-JP"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を訪問し、</a:t>
            </a:r>
            <a:r>
              <a:rPr lang="ja-JP"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アセスメント及び</a:t>
            </a:r>
            <a:r>
              <a:rPr lang="ja-JP"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助言を行う。また、必要に</a:t>
            </a:r>
            <a:r>
              <a:rPr lang="ja-JP"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応じて医療</a:t>
            </a:r>
            <a:r>
              <a:rPr lang="ja-JP"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機関等の受診を勧める。</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216000" indent="-457200" algn="just" latinLnBrk="1"/>
            <a:r>
              <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a:t>
            </a:r>
            <a:r>
              <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電話</a:t>
            </a:r>
            <a:r>
              <a:rPr lang="ja-JP"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や来所等に</a:t>
            </a:r>
            <a:r>
              <a:rPr lang="ja-JP"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より高齢者</a:t>
            </a:r>
            <a:r>
              <a:rPr lang="ja-JP"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や</a:t>
            </a:r>
            <a:r>
              <a:rPr lang="ja-JP"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その家族、ケアマネジャー</a:t>
            </a:r>
            <a:r>
              <a:rPr lang="ja-JP"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等に</a:t>
            </a:r>
            <a:r>
              <a:rPr lang="ja-JP"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対し相談助言</a:t>
            </a:r>
            <a:r>
              <a:rPr lang="ja-JP"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a:t>
            </a:r>
            <a:r>
              <a:rPr lang="ja-JP"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行う</a:t>
            </a:r>
            <a:r>
              <a:rPr lang="ja-JP"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216000" indent="-457200" algn="just" latinLnBrk="1"/>
            <a:r>
              <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a:t>
            </a:r>
            <a:r>
              <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ケアマネジャー</a:t>
            </a:r>
            <a:r>
              <a:rPr lang="ja-JP"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や訪問</a:t>
            </a:r>
            <a:r>
              <a:rPr lang="ja-JP"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介護員</a:t>
            </a:r>
            <a:r>
              <a:rPr lang="ja-JP"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と連携</a:t>
            </a:r>
            <a:r>
              <a:rPr lang="ja-JP"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し、在宅生活の</a:t>
            </a:r>
            <a:r>
              <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QOL</a:t>
            </a:r>
            <a:r>
              <a:rPr lang="ja-JP"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の向上を図る。</a:t>
            </a:r>
            <a:endPar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216000" indent="-457200" algn="just" latinLnBrk="1"/>
            <a:r>
              <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a:t>
            </a:r>
            <a:r>
              <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地域</a:t>
            </a:r>
            <a:r>
              <a:rPr lang="ja-JP"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の健康サロンや老人クラブ等で</a:t>
            </a:r>
            <a:r>
              <a:rPr lang="ja-JP"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出前講座</a:t>
            </a:r>
            <a:r>
              <a:rPr lang="ja-JP"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を行う。 </a:t>
            </a:r>
          </a:p>
          <a:p>
            <a:pPr>
              <a:lnSpc>
                <a:spcPct val="110000"/>
              </a:lnSpc>
            </a:pP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片側の 2 つの角を丸めた四角形 27"/>
          <p:cNvSpPr/>
          <p:nvPr/>
        </p:nvSpPr>
        <p:spPr bwMode="auto">
          <a:xfrm rot="16200000">
            <a:off x="4618284" y="2011098"/>
            <a:ext cx="1170450" cy="501019"/>
          </a:xfrm>
          <a:prstGeom prst="round2SameRect">
            <a:avLst>
              <a:gd name="adj1" fmla="val 9860"/>
              <a:gd name="adj2" fmla="val 0"/>
            </a:avLst>
          </a:prstGeom>
          <a:solidFill>
            <a:srgbClr val="000099"/>
          </a:solidFill>
          <a:ln w="9525" cap="flat" cmpd="sng" algn="ctr">
            <a:solidFill>
              <a:schemeClr val="tx1"/>
            </a:solidFill>
            <a:prstDash val="solid"/>
            <a:round/>
            <a:headEnd type="none" w="med" len="med"/>
            <a:tailEnd type="none" w="med" len="med"/>
          </a:ln>
          <a:effectLst/>
          <a:extLst/>
        </p:spPr>
        <p:txBody>
          <a:bodyPr vert="vert" numCol="2" anchor="ctr"/>
          <a:lstStyle/>
          <a:p>
            <a:pPr algn="ctr" defTabSz="942975">
              <a:defRPr/>
            </a:pPr>
            <a:r>
              <a:rPr lang="ja-JP" altLang="en-US" sz="28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特徴</a:t>
            </a:r>
            <a:endParaRPr lang="ja-JP" altLang="en-US" sz="2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正方形/長方形 28"/>
          <p:cNvSpPr/>
          <p:nvPr/>
        </p:nvSpPr>
        <p:spPr>
          <a:xfrm>
            <a:off x="5460935" y="1676017"/>
            <a:ext cx="4193625" cy="26170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6000" indent="-457200" algn="just" latinLnBrk="1"/>
            <a:r>
              <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市</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直営の地域包括</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支援センター内に専門</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職を配置する</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ことで、ワンストップで</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相談</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支援を行うことができる。</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216000" indent="-457200" algn="just" latinLnBrk="1"/>
            <a:r>
              <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利用料</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が発生しないことで、支援が</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必</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要</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な高齢者に気軽に相談支援が</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行える</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216000" indent="-457200" algn="just" latinLnBrk="1"/>
            <a:r>
              <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ケアマネジャー・訪問介護員と</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同行</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訪問を</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行う</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ことで円滑に</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支援につなげることが</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できる</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216000" indent="-457200" algn="just" latinLnBrk="1"/>
            <a:r>
              <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必要</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に応じて</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、歯科衛生士と栄養士が同行訪問</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行う。</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3" name="Picture 2" descr="J:\220介護保険課\地域支援事業関係\口腔・栄養写真\CIMG012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457056" y="4323428"/>
            <a:ext cx="1960639" cy="248994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4" name="Picture 3" descr="J:\220介護保険課\地域支援事業関係\口腔・栄養写真\CIMG0125.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623759" y="4299925"/>
            <a:ext cx="1865745" cy="236943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5603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randombar(horizontal)">
                                      <p:cBhvr>
                                        <p:cTn id="7" dur="500"/>
                                        <p:tgtEl>
                                          <p:spTgt spid="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9">
                                            <p:txEl>
                                              <p:pRg st="1" end="1"/>
                                            </p:txEl>
                                          </p:spTgt>
                                        </p:tgtEl>
                                        <p:attrNameLst>
                                          <p:attrName>style.visibility</p:attrName>
                                        </p:attrNameLst>
                                      </p:cBhvr>
                                      <p:to>
                                        <p:strVal val="visible"/>
                                      </p:to>
                                    </p:set>
                                    <p:animEffect transition="in" filter="randombar(horizontal)">
                                      <p:cBhvr>
                                        <p:cTn id="12" dur="500"/>
                                        <p:tgtEl>
                                          <p:spTgt spid="2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9">
                                            <p:txEl>
                                              <p:pRg st="2" end="2"/>
                                            </p:txEl>
                                          </p:spTgt>
                                        </p:tgtEl>
                                        <p:attrNameLst>
                                          <p:attrName>style.visibility</p:attrName>
                                        </p:attrNameLst>
                                      </p:cBhvr>
                                      <p:to>
                                        <p:strVal val="visible"/>
                                      </p:to>
                                    </p:set>
                                    <p:animEffect transition="in" filter="randombar(horizontal)">
                                      <p:cBhvr>
                                        <p:cTn id="17" dur="500"/>
                                        <p:tgtEl>
                                          <p:spTgt spid="2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9">
                                            <p:txEl>
                                              <p:pRg st="3" end="3"/>
                                            </p:txEl>
                                          </p:spTgt>
                                        </p:tgtEl>
                                        <p:attrNameLst>
                                          <p:attrName>style.visibility</p:attrName>
                                        </p:attrNameLst>
                                      </p:cBhvr>
                                      <p:to>
                                        <p:strVal val="visible"/>
                                      </p:to>
                                    </p:set>
                                    <p:animEffect transition="in" filter="randombar(horizontal)">
                                      <p:cBhvr>
                                        <p:cTn id="22" dur="500"/>
                                        <p:tgtEl>
                                          <p:spTgt spid="2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718313554"/>
              </p:ext>
            </p:extLst>
          </p:nvPr>
        </p:nvGraphicFramePr>
        <p:xfrm>
          <a:off x="57598" y="541984"/>
          <a:ext cx="9763372" cy="5940080"/>
        </p:xfrm>
        <a:graphic>
          <a:graphicData uri="http://schemas.openxmlformats.org/drawingml/2006/table">
            <a:tbl>
              <a:tblPr>
                <a:effectLst>
                  <a:outerShdw blurRad="50800" dist="38100" dir="18900000" algn="bl" rotWithShape="0">
                    <a:prstClr val="black">
                      <a:alpha val="40000"/>
                    </a:prstClr>
                  </a:outerShdw>
                </a:effectLst>
                <a:tableStyleId>{0505E3EF-67EA-436B-97B2-0124C06EBD24}</a:tableStyleId>
              </a:tblPr>
              <a:tblGrid>
                <a:gridCol w="978396"/>
                <a:gridCol w="2822291"/>
                <a:gridCol w="2975385"/>
                <a:gridCol w="2987300"/>
              </a:tblGrid>
              <a:tr h="153293">
                <a:tc>
                  <a:txBody>
                    <a:bodyPr/>
                    <a:lstStyle/>
                    <a:p>
                      <a:pPr algn="ctr" fontAlgn="ctr"/>
                      <a:r>
                        <a:rPr lang="ja-JP" altLang="en-US" sz="1200" u="none" strike="noStrike" dirty="0">
                          <a:effectLst/>
                        </a:rPr>
                        <a:t>基準</a:t>
                      </a:r>
                      <a:endParaRPr lang="ja-JP" altLang="en-US" sz="1200" b="1" i="0" u="none" strike="noStrike" dirty="0">
                        <a:solidFill>
                          <a:srgbClr val="000000"/>
                        </a:solidFill>
                        <a:effectLst/>
                        <a:latin typeface="ＭＳ Ｐゴシック"/>
                      </a:endParaRPr>
                    </a:p>
                  </a:txBody>
                  <a:tcPr marL="36000" marR="36000" marT="36000" marB="36000" anchor="ctr"/>
                </a:tc>
                <a:tc>
                  <a:txBody>
                    <a:bodyPr/>
                    <a:lstStyle/>
                    <a:p>
                      <a:pPr algn="ctr" fontAlgn="ctr"/>
                      <a:r>
                        <a:rPr lang="ja-JP" altLang="en-US" sz="1200" u="none" strike="noStrike" dirty="0">
                          <a:effectLst/>
                        </a:rPr>
                        <a:t>現行の通所介護相当</a:t>
                      </a:r>
                      <a:endParaRPr lang="ja-JP" altLang="en-US" sz="1200" b="1" i="0" u="none" strike="noStrike" dirty="0">
                        <a:solidFill>
                          <a:srgbClr val="000000"/>
                        </a:solidFill>
                        <a:effectLst/>
                        <a:latin typeface="ＭＳ Ｐゴシック"/>
                      </a:endParaRPr>
                    </a:p>
                  </a:txBody>
                  <a:tcPr marL="36000" marR="36000" marT="36000" marB="36000" anchor="ctr"/>
                </a:tc>
                <a:tc gridSpan="2">
                  <a:txBody>
                    <a:bodyPr/>
                    <a:lstStyle/>
                    <a:p>
                      <a:pPr algn="ctr" fontAlgn="ctr"/>
                      <a:r>
                        <a:rPr lang="ja-JP" altLang="en-US" sz="1200" u="none" strike="noStrike" dirty="0">
                          <a:effectLst/>
                        </a:rPr>
                        <a:t>多様なサービス</a:t>
                      </a:r>
                      <a:endParaRPr lang="ja-JP" altLang="en-US" sz="1200" b="1" i="0" u="none" strike="noStrike" dirty="0">
                        <a:solidFill>
                          <a:srgbClr val="000000"/>
                        </a:solidFill>
                        <a:effectLst/>
                        <a:latin typeface="ＭＳ Ｐゴシック"/>
                      </a:endParaRPr>
                    </a:p>
                  </a:txBody>
                  <a:tcPr marL="36000" marR="36000" marT="36000" marB="36000" anchor="ctr"/>
                </a:tc>
                <a:tc hMerge="1">
                  <a:txBody>
                    <a:bodyPr/>
                    <a:lstStyle/>
                    <a:p>
                      <a:pPr algn="ctr" fontAlgn="ctr"/>
                      <a:endParaRPr lang="ja-JP" altLang="en-US" sz="1200" b="1" i="0" u="none" strike="noStrike" dirty="0">
                        <a:solidFill>
                          <a:srgbClr val="000000"/>
                        </a:solidFill>
                        <a:effectLst/>
                        <a:latin typeface="ＭＳ Ｐゴシック"/>
                      </a:endParaRPr>
                    </a:p>
                  </a:txBody>
                  <a:tcPr marL="36000" marR="36000" marT="36000" marB="36000" anchor="ctr"/>
                </a:tc>
              </a:tr>
              <a:tr h="465200">
                <a:tc>
                  <a:txBody>
                    <a:bodyPr/>
                    <a:lstStyle/>
                    <a:p>
                      <a:pPr algn="ctr" fontAlgn="ctr"/>
                      <a:r>
                        <a:rPr lang="ja-JP" altLang="en-US" sz="1200" u="none" strike="noStrike" dirty="0" smtClean="0">
                          <a:effectLst/>
                        </a:rPr>
                        <a:t>サービス</a:t>
                      </a:r>
                      <a:endParaRPr lang="en-US" altLang="ja-JP" sz="1200" u="none" strike="noStrike" dirty="0" smtClean="0">
                        <a:effectLst/>
                      </a:endParaRPr>
                    </a:p>
                    <a:p>
                      <a:pPr algn="ctr" fontAlgn="ctr"/>
                      <a:r>
                        <a:rPr lang="ja-JP" altLang="en-US" sz="1200" u="none" strike="noStrike" dirty="0" smtClean="0">
                          <a:effectLst/>
                        </a:rPr>
                        <a:t>種別</a:t>
                      </a:r>
                      <a:endParaRPr lang="ja-JP" altLang="en-US" sz="1200" b="0" i="0" u="none" strike="noStrike" dirty="0">
                        <a:solidFill>
                          <a:srgbClr val="000000"/>
                        </a:solidFill>
                        <a:effectLst/>
                        <a:latin typeface="ＭＳ Ｐゴシック"/>
                      </a:endParaRPr>
                    </a:p>
                  </a:txBody>
                  <a:tcPr marL="36000" marR="36000" marT="36000" marB="36000" anchor="ctr"/>
                </a:tc>
                <a:tc>
                  <a:txBody>
                    <a:bodyPr/>
                    <a:lstStyle/>
                    <a:p>
                      <a:pPr algn="ctr" fontAlgn="ctr"/>
                      <a:r>
                        <a:rPr lang="ja-JP" altLang="en-US" sz="1200" u="none" strike="noStrike" dirty="0" smtClean="0">
                          <a:effectLst/>
                        </a:rPr>
                        <a:t>①通所介護</a:t>
                      </a:r>
                      <a:r>
                        <a:rPr lang="ja-JP" altLang="en-US" sz="1200" u="none" strike="noStrike" dirty="0" smtClean="0">
                          <a:solidFill>
                            <a:srgbClr val="FF0000"/>
                          </a:solidFill>
                          <a:effectLst/>
                        </a:rPr>
                        <a:t>（みなし：Ａ５）</a:t>
                      </a:r>
                      <a:endParaRPr lang="en-US" altLang="ja-JP" sz="1200" u="none" strike="noStrike" dirty="0" smtClean="0">
                        <a:solidFill>
                          <a:srgbClr val="FF0000"/>
                        </a:solidFill>
                        <a:effectLst/>
                      </a:endParaRPr>
                    </a:p>
                    <a:p>
                      <a:pPr algn="ctr" fontAlgn="ctr"/>
                      <a:r>
                        <a:rPr lang="ja-JP" altLang="en-US" sz="1200" u="none" strike="noStrike" dirty="0" smtClean="0">
                          <a:effectLst/>
                        </a:rPr>
                        <a:t>自立支援型サービス</a:t>
                      </a:r>
                      <a:endParaRPr lang="ja-JP" altLang="en-US" sz="1200" b="0" i="0" u="none" strike="noStrike" dirty="0">
                        <a:solidFill>
                          <a:srgbClr val="FF0000"/>
                        </a:solidFill>
                        <a:effectLst/>
                        <a:latin typeface="ＭＳ Ｐゴシック"/>
                      </a:endParaRPr>
                    </a:p>
                  </a:txBody>
                  <a:tcPr marL="36000" marR="36000" marT="36000" marB="36000" anchor="ctr"/>
                </a:tc>
                <a:tc>
                  <a:txBody>
                    <a:bodyPr/>
                    <a:lstStyle/>
                    <a:p>
                      <a:pPr algn="ctr" fontAlgn="ctr"/>
                      <a:r>
                        <a:rPr lang="ja-JP" altLang="en-US" sz="1200" u="none" strike="noStrike" dirty="0" smtClean="0">
                          <a:effectLst/>
                        </a:rPr>
                        <a:t>②通所介護</a:t>
                      </a:r>
                      <a:r>
                        <a:rPr lang="ja-JP" altLang="en-US" sz="1200" u="none" strike="noStrike" dirty="0" smtClean="0">
                          <a:solidFill>
                            <a:srgbClr val="FF0000"/>
                          </a:solidFill>
                          <a:effectLst/>
                        </a:rPr>
                        <a:t>（指定：独自Ａ７）</a:t>
                      </a:r>
                      <a:endParaRPr lang="en-US" altLang="ja-JP" sz="1200" u="none" strike="noStrike" dirty="0" smtClean="0">
                        <a:solidFill>
                          <a:srgbClr val="FF0000"/>
                        </a:solidFill>
                        <a:effectLst/>
                      </a:endParaRPr>
                    </a:p>
                    <a:p>
                      <a:pPr algn="ctr" fontAlgn="ctr"/>
                      <a:r>
                        <a:rPr lang="ja-JP" altLang="en-US" sz="1200" u="none" strike="noStrike" dirty="0" smtClean="0">
                          <a:effectLst/>
                        </a:rPr>
                        <a:t>生活機能向上特化型サービス</a:t>
                      </a:r>
                      <a:endParaRPr lang="ja-JP" altLang="en-US" sz="1200" b="0" i="0" u="none" strike="noStrike" dirty="0">
                        <a:solidFill>
                          <a:srgbClr val="FF0000"/>
                        </a:solidFill>
                        <a:effectLst/>
                        <a:latin typeface="ＭＳ Ｐゴシック"/>
                      </a:endParaRPr>
                    </a:p>
                  </a:txBody>
                  <a:tcPr marL="36000" marR="36000" marT="36000" marB="36000" anchor="ctr">
                    <a:gradFill flip="none" rotWithShape="1">
                      <a:gsLst>
                        <a:gs pos="0">
                          <a:schemeClr val="accent3">
                            <a:tint val="20000"/>
                            <a:shade val="30000"/>
                            <a:satMod val="115000"/>
                          </a:schemeClr>
                        </a:gs>
                        <a:gs pos="50000">
                          <a:schemeClr val="accent3">
                            <a:tint val="20000"/>
                            <a:shade val="67500"/>
                            <a:satMod val="115000"/>
                          </a:schemeClr>
                        </a:gs>
                        <a:gs pos="100000">
                          <a:schemeClr val="accent3">
                            <a:tint val="20000"/>
                            <a:shade val="100000"/>
                            <a:satMod val="115000"/>
                          </a:schemeClr>
                        </a:gs>
                      </a:gsLst>
                      <a:lin ang="5400000" scaled="1"/>
                      <a:tileRect/>
                    </a:gradFill>
                  </a:tcPr>
                </a:tc>
                <a:tc>
                  <a:txBody>
                    <a:bodyPr/>
                    <a:lstStyle/>
                    <a:p>
                      <a:pPr algn="ctr" fontAlgn="ctr"/>
                      <a:r>
                        <a:rPr lang="ja-JP" altLang="en-US" sz="1200" u="none" strike="noStrike" dirty="0" smtClean="0">
                          <a:effectLst/>
                        </a:rPr>
                        <a:t>③通所型</a:t>
                      </a:r>
                      <a:r>
                        <a:rPr lang="ja-JP" altLang="en-US" sz="1200" u="none" strike="noStrike" dirty="0">
                          <a:effectLst/>
                        </a:rPr>
                        <a:t>サービス</a:t>
                      </a:r>
                      <a:r>
                        <a:rPr lang="ja-JP" altLang="en-US" sz="1200" u="none" strike="noStrike" dirty="0" smtClean="0">
                          <a:effectLst/>
                        </a:rPr>
                        <a:t>Ａ</a:t>
                      </a:r>
                      <a:r>
                        <a:rPr lang="ja-JP" altLang="en-US" sz="1200" u="none" strike="noStrike" dirty="0" smtClean="0">
                          <a:solidFill>
                            <a:srgbClr val="FF0000"/>
                          </a:solidFill>
                          <a:effectLst/>
                        </a:rPr>
                        <a:t>（指定：独自Ａ７）</a:t>
                      </a:r>
                      <a:endParaRPr lang="en-US" altLang="ja-JP" sz="1200" u="none" strike="noStrike" dirty="0" smtClean="0">
                        <a:solidFill>
                          <a:srgbClr val="FF0000"/>
                        </a:solidFill>
                        <a:effectLst/>
                      </a:endParaRPr>
                    </a:p>
                    <a:p>
                      <a:pPr algn="ctr" fontAlgn="ctr"/>
                      <a:r>
                        <a:rPr lang="ja-JP" altLang="en-US" sz="1200" u="none" strike="noStrike" dirty="0" smtClean="0">
                          <a:effectLst/>
                        </a:rPr>
                        <a:t>予防型サービス</a:t>
                      </a:r>
                      <a:endParaRPr lang="ja-JP" altLang="en-US" sz="1200" b="0" i="0" u="none" strike="noStrike" dirty="0">
                        <a:solidFill>
                          <a:srgbClr val="FF0000"/>
                        </a:solidFill>
                        <a:effectLst/>
                        <a:latin typeface="ＭＳ Ｐゴシック"/>
                      </a:endParaRPr>
                    </a:p>
                  </a:txBody>
                  <a:tcPr marL="36000" marR="36000" marT="36000" marB="36000" anchor="ctr"/>
                </a:tc>
              </a:tr>
              <a:tr h="396757">
                <a:tc>
                  <a:txBody>
                    <a:bodyPr/>
                    <a:lstStyle/>
                    <a:p>
                      <a:pPr algn="ctr" fontAlgn="ctr"/>
                      <a:r>
                        <a:rPr lang="ja-JP" altLang="en-US" sz="1200" u="none" strike="noStrike" dirty="0" smtClean="0">
                          <a:effectLst/>
                        </a:rPr>
                        <a:t>サービス</a:t>
                      </a:r>
                      <a:endParaRPr lang="en-US" altLang="ja-JP" sz="1200" u="none" strike="noStrike" dirty="0" smtClean="0">
                        <a:effectLst/>
                      </a:endParaRPr>
                    </a:p>
                    <a:p>
                      <a:pPr algn="ctr" fontAlgn="ctr"/>
                      <a:r>
                        <a:rPr lang="ja-JP" altLang="en-US" sz="1200" u="none" strike="noStrike" dirty="0" smtClean="0">
                          <a:effectLst/>
                        </a:rPr>
                        <a:t>内容</a:t>
                      </a:r>
                      <a:endParaRPr lang="ja-JP" altLang="en-US" sz="1200" b="0" i="0" u="none" strike="noStrike" dirty="0">
                        <a:solidFill>
                          <a:srgbClr val="000000"/>
                        </a:solidFill>
                        <a:effectLst/>
                        <a:latin typeface="ＭＳ Ｐゴシック"/>
                      </a:endParaRPr>
                    </a:p>
                  </a:txBody>
                  <a:tcPr marL="36000" marR="36000" marT="36000" marB="36000" anchor="ctr"/>
                </a:tc>
                <a:tc>
                  <a:txBody>
                    <a:bodyPr/>
                    <a:lstStyle/>
                    <a:p>
                      <a:pPr marL="108000" indent="-457200" algn="just" fontAlgn="ctr"/>
                      <a:r>
                        <a:rPr lang="ja-JP" altLang="en-US" sz="1200" u="none" strike="noStrike" dirty="0" smtClean="0">
                          <a:effectLst/>
                        </a:rPr>
                        <a:t>○現行の通所介護と</a:t>
                      </a:r>
                      <a:r>
                        <a:rPr lang="ja-JP" altLang="en-US" sz="1200" u="none" strike="noStrike" dirty="0">
                          <a:effectLst/>
                        </a:rPr>
                        <a:t>同様</a:t>
                      </a:r>
                      <a:r>
                        <a:rPr lang="ja-JP" altLang="en-US" sz="1200" u="none" strike="noStrike" dirty="0" smtClean="0">
                          <a:effectLst/>
                        </a:rPr>
                        <a:t>のサービス（生活機能向上特化型サービスを除く）</a:t>
                      </a:r>
                      <a:endParaRPr lang="en-US" altLang="ja-JP" sz="1200" u="none" strike="noStrike" dirty="0" smtClean="0">
                        <a:effectLst/>
                      </a:endParaRPr>
                    </a:p>
                    <a:p>
                      <a:pPr marL="108000" indent="-457200" algn="just" fontAlgn="ctr"/>
                      <a:r>
                        <a:rPr lang="ja-JP" altLang="en-US" sz="1200" u="none" strike="noStrike" dirty="0" smtClean="0">
                          <a:effectLst/>
                        </a:rPr>
                        <a:t>○サービス内容は現行の基準省令に準じる。</a:t>
                      </a:r>
                      <a:endParaRPr lang="en-US" altLang="ja-JP" sz="1200" u="none" strike="noStrike" dirty="0" smtClean="0">
                        <a:solidFill>
                          <a:schemeClr val="tx1"/>
                        </a:solidFill>
                        <a:effectLst/>
                      </a:endParaRPr>
                    </a:p>
                  </a:txBody>
                  <a:tcPr marL="36000" marR="36000" marT="36000" marB="3600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200" u="none" strike="noStrike" dirty="0" smtClean="0">
                          <a:effectLst/>
                        </a:rPr>
                        <a:t>○生活機能向上型の通所介護</a:t>
                      </a:r>
                      <a:endParaRPr lang="en-US" altLang="ja-JP" sz="1200" u="none" strike="noStrike" dirty="0" smtClean="0">
                        <a:effectLst/>
                      </a:endParaRPr>
                    </a:p>
                    <a:p>
                      <a:pPr marL="216000" marR="0" indent="-457200" algn="l" defTabSz="914400" rtl="0" eaLnBrk="1" fontAlgn="ctr" latinLnBrk="0" hangingPunct="1">
                        <a:lnSpc>
                          <a:spcPct val="100000"/>
                        </a:lnSpc>
                        <a:spcBef>
                          <a:spcPts val="0"/>
                        </a:spcBef>
                        <a:spcAft>
                          <a:spcPts val="0"/>
                        </a:spcAft>
                        <a:buClrTx/>
                        <a:buSzTx/>
                        <a:buFontTx/>
                        <a:buNone/>
                        <a:tabLst/>
                        <a:defRPr/>
                      </a:pPr>
                      <a:r>
                        <a:rPr lang="ja-JP" altLang="en-US" sz="1200" u="none" strike="noStrike" dirty="0" smtClean="0">
                          <a:effectLst/>
                        </a:rPr>
                        <a:t>　①運動機能、身体機能の向上を目的としたサービス</a:t>
                      </a:r>
                      <a:endParaRPr lang="en-US" altLang="ja-JP" sz="1200" u="none" strike="noStrike" dirty="0" smtClean="0">
                        <a:effectLst/>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200" u="none" strike="noStrike" dirty="0" smtClean="0">
                          <a:effectLst/>
                        </a:rPr>
                        <a:t>　②生活機能向上を目的としたサービス</a:t>
                      </a:r>
                      <a:endParaRPr lang="en-US" altLang="ja-JP" sz="1200" u="none" strike="noStrike" dirty="0" smtClean="0">
                        <a:effectLst/>
                      </a:endParaRPr>
                    </a:p>
                    <a:p>
                      <a:pPr marL="108000" indent="-457200" algn="l" fontAlgn="ctr"/>
                      <a:r>
                        <a:rPr lang="ja-JP" altLang="en-US" sz="1200" u="none" strike="noStrike" dirty="0" smtClean="0">
                          <a:effectLst/>
                        </a:rPr>
                        <a:t>○サービス内容は、支援マニュアル（</a:t>
                      </a:r>
                      <a:r>
                        <a:rPr lang="en-US" altLang="ja-JP" sz="1200" u="none" strike="noStrike" dirty="0" smtClean="0">
                          <a:effectLst/>
                        </a:rPr>
                        <a:t>※</a:t>
                      </a:r>
                      <a:r>
                        <a:rPr lang="ja-JP" altLang="en-US" sz="1200" u="none" strike="noStrike" dirty="0" smtClean="0">
                          <a:effectLst/>
                        </a:rPr>
                        <a:t>１）に基づき実施するものとする。</a:t>
                      </a:r>
                      <a:endParaRPr lang="en-US" altLang="ja-JP" sz="1200" u="none" strike="noStrike" dirty="0" smtClean="0">
                        <a:effectLst/>
                      </a:endParaRPr>
                    </a:p>
                    <a:p>
                      <a:pPr marL="108000" indent="-457200" algn="l" fontAlgn="ctr"/>
                      <a:r>
                        <a:rPr lang="ja-JP" altLang="en-US" sz="1200" b="1" i="0" u="none" strike="noStrike" dirty="0" smtClean="0">
                          <a:solidFill>
                            <a:srgbClr val="FF0000"/>
                          </a:solidFill>
                          <a:effectLst/>
                          <a:latin typeface="ＭＳ Ｐゴシック"/>
                        </a:rPr>
                        <a:t>○</a:t>
                      </a:r>
                      <a:r>
                        <a:rPr lang="ja-JP" altLang="en-US" sz="1200" b="1" i="0" u="sng" strike="noStrike" dirty="0" smtClean="0">
                          <a:solidFill>
                            <a:srgbClr val="FF0000"/>
                          </a:solidFill>
                          <a:effectLst/>
                          <a:latin typeface="ＭＳ Ｐゴシック"/>
                        </a:rPr>
                        <a:t>専門職の訪問による生活機能評価・生活指導（計画期間中に２回実施）</a:t>
                      </a:r>
                      <a:endParaRPr lang="ja-JP" altLang="en-US" sz="1200" b="1" i="0" u="sng" strike="noStrike" dirty="0">
                        <a:solidFill>
                          <a:srgbClr val="FF0000"/>
                        </a:solidFill>
                        <a:effectLst/>
                        <a:latin typeface="ＭＳ Ｐゴシック"/>
                      </a:endParaRPr>
                    </a:p>
                  </a:txBody>
                  <a:tcPr marL="36000" marR="36000" marT="36000" marB="36000" anchor="ctr">
                    <a:gradFill flip="none" rotWithShape="1">
                      <a:gsLst>
                        <a:gs pos="0">
                          <a:schemeClr val="accent3">
                            <a:tint val="20000"/>
                            <a:shade val="30000"/>
                            <a:satMod val="115000"/>
                          </a:schemeClr>
                        </a:gs>
                        <a:gs pos="50000">
                          <a:schemeClr val="accent3">
                            <a:tint val="20000"/>
                            <a:shade val="67500"/>
                            <a:satMod val="115000"/>
                          </a:schemeClr>
                        </a:gs>
                        <a:gs pos="100000">
                          <a:schemeClr val="accent3">
                            <a:tint val="20000"/>
                            <a:shade val="100000"/>
                            <a:satMod val="115000"/>
                          </a:schemeClr>
                        </a:gs>
                      </a:gsLst>
                      <a:lin ang="5400000" scaled="1"/>
                      <a:tileRect/>
                    </a:gradFill>
                  </a:tcPr>
                </a:tc>
                <a:tc>
                  <a:txBody>
                    <a:bodyPr/>
                    <a:lstStyle/>
                    <a:p>
                      <a:pPr marL="108000" indent="-457200" algn="just" fontAlgn="ctr"/>
                      <a:r>
                        <a:rPr lang="ja-JP" altLang="en-US" sz="1200" u="none" strike="noStrike" dirty="0" smtClean="0">
                          <a:effectLst/>
                        </a:rPr>
                        <a:t>○高齢者の閉じこもり予防や自立支援に資する通所サービス（専門職の指導を必要としないサービスで、交流目的や運動、レクリエーションを主体としたもの）</a:t>
                      </a:r>
                      <a:endParaRPr lang="en-US" altLang="ja-JP" sz="1200" u="none" strike="noStrike" dirty="0" smtClean="0">
                        <a:effectLst/>
                      </a:endParaRPr>
                    </a:p>
                    <a:p>
                      <a:pPr marL="108000" indent="-457200" algn="just" fontAlgn="ctr"/>
                      <a:r>
                        <a:rPr lang="ja-JP" altLang="en-US" sz="1200" u="none" strike="noStrike" dirty="0" smtClean="0">
                          <a:effectLst/>
                        </a:rPr>
                        <a:t>○サービス内容は、生活意欲の高揚、社会参加、活動的な生活が送れるよう「生活の目標」を明確にして実施するものとする。</a:t>
                      </a:r>
                      <a:endParaRPr lang="en-US" altLang="ja-JP" sz="1200" b="0" i="0" u="none" strike="noStrike" dirty="0" smtClean="0">
                        <a:solidFill>
                          <a:schemeClr val="tx1"/>
                        </a:solidFill>
                        <a:effectLst/>
                        <a:latin typeface="ＭＳ Ｐゴシック"/>
                      </a:endParaRPr>
                    </a:p>
                  </a:txBody>
                  <a:tcPr marL="36000" marR="36000" marT="36000" marB="36000" anchor="ctr"/>
                </a:tc>
              </a:tr>
              <a:tr h="945307">
                <a:tc>
                  <a:txBody>
                    <a:bodyPr/>
                    <a:lstStyle/>
                    <a:p>
                      <a:pPr marL="0" indent="0" algn="ctr" fontAlgn="ctr"/>
                      <a:r>
                        <a:rPr lang="ja-JP" altLang="en-US" sz="1200" u="none" strike="noStrike" dirty="0" smtClean="0">
                          <a:effectLst/>
                        </a:rPr>
                        <a:t>対象者と</a:t>
                      </a:r>
                      <a:endParaRPr lang="en-US" altLang="ja-JP" sz="1200" u="none" strike="noStrike" dirty="0" smtClean="0">
                        <a:effectLst/>
                      </a:endParaRPr>
                    </a:p>
                    <a:p>
                      <a:pPr marL="0" indent="0" algn="ctr" fontAlgn="ctr"/>
                      <a:r>
                        <a:rPr lang="ja-JP" altLang="en-US" sz="1200" u="none" strike="noStrike" dirty="0" smtClean="0">
                          <a:effectLst/>
                        </a:rPr>
                        <a:t>サービス</a:t>
                      </a:r>
                      <a:r>
                        <a:rPr lang="ja-JP" altLang="en-US" sz="1200" u="none" strike="noStrike" dirty="0">
                          <a:effectLst/>
                        </a:rPr>
                        <a:t>提供の考え方</a:t>
                      </a:r>
                      <a:endParaRPr lang="ja-JP" altLang="en-US" sz="1200" b="0" i="0" u="none" strike="noStrike" dirty="0">
                        <a:solidFill>
                          <a:srgbClr val="000000"/>
                        </a:solidFill>
                        <a:effectLst/>
                        <a:latin typeface="ＭＳ Ｐゴシック"/>
                      </a:endParaRPr>
                    </a:p>
                  </a:txBody>
                  <a:tcPr marL="36000" marR="36000" marT="36000" marB="36000" anchor="ctr"/>
                </a:tc>
                <a:tc>
                  <a:txBody>
                    <a:bodyPr/>
                    <a:lstStyle/>
                    <a:p>
                      <a:pPr marL="108000" marR="0" indent="-457200" algn="just" defTabSz="914400" rtl="0" eaLnBrk="1" fontAlgn="ctr" latinLnBrk="0" hangingPunct="1">
                        <a:lnSpc>
                          <a:spcPct val="100000"/>
                        </a:lnSpc>
                        <a:spcBef>
                          <a:spcPts val="0"/>
                        </a:spcBef>
                        <a:spcAft>
                          <a:spcPts val="0"/>
                        </a:spcAft>
                        <a:buClrTx/>
                        <a:buSzTx/>
                        <a:buFontTx/>
                        <a:buNone/>
                        <a:tabLst/>
                        <a:defRPr/>
                      </a:pPr>
                      <a:r>
                        <a:rPr lang="ja-JP" altLang="en-US" sz="1200" u="none" strike="noStrike" dirty="0">
                          <a:effectLst/>
                        </a:rPr>
                        <a:t>○既に</a:t>
                      </a:r>
                      <a:r>
                        <a:rPr lang="ja-JP" altLang="en-US" sz="1200" u="none" strike="noStrike" dirty="0" smtClean="0">
                          <a:effectLst/>
                        </a:rPr>
                        <a:t>サービスを</a:t>
                      </a:r>
                      <a:r>
                        <a:rPr lang="ja-JP" altLang="en-US" sz="1200" u="none" strike="noStrike" dirty="0">
                          <a:effectLst/>
                        </a:rPr>
                        <a:t>利用</a:t>
                      </a:r>
                      <a:r>
                        <a:rPr lang="ja-JP" altLang="en-US" sz="1200" u="none" strike="noStrike" dirty="0" smtClean="0">
                          <a:effectLst/>
                        </a:rPr>
                        <a:t>しており、サービスの</a:t>
                      </a:r>
                      <a:r>
                        <a:rPr lang="ja-JP" altLang="en-US" sz="1200" u="none" strike="noStrike" dirty="0">
                          <a:effectLst/>
                        </a:rPr>
                        <a:t>利用の継続が</a:t>
                      </a:r>
                      <a:r>
                        <a:rPr lang="ja-JP" altLang="en-US" sz="1200" u="none" strike="noStrike" dirty="0" smtClean="0">
                          <a:effectLst/>
                        </a:rPr>
                        <a:t>必要とケアマネジメントで認められるケース</a:t>
                      </a:r>
                      <a:endParaRPr lang="ja-JP" altLang="en-US" sz="1200" u="none" strike="noStrike" dirty="0">
                        <a:effectLst/>
                      </a:endParaRPr>
                    </a:p>
                    <a:p>
                      <a:pPr marL="108000" marR="0" indent="-457200" algn="just" defTabSz="914400" rtl="0" eaLnBrk="1" fontAlgn="ctr" latinLnBrk="0" hangingPunct="1">
                        <a:lnSpc>
                          <a:spcPct val="100000"/>
                        </a:lnSpc>
                        <a:spcBef>
                          <a:spcPts val="0"/>
                        </a:spcBef>
                        <a:spcAft>
                          <a:spcPts val="0"/>
                        </a:spcAft>
                        <a:buClrTx/>
                        <a:buSzTx/>
                        <a:buFontTx/>
                        <a:buNone/>
                        <a:tabLst/>
                        <a:defRPr/>
                      </a:pPr>
                      <a:r>
                        <a:rPr lang="ja-JP" altLang="en-US" sz="1200" u="none" strike="noStrike" dirty="0" smtClean="0">
                          <a:effectLst/>
                        </a:rPr>
                        <a:t>○「多様なサービス」の利用が適切でないケース、難しいケース</a:t>
                      </a:r>
                      <a:endParaRPr lang="ja-JP" altLang="en-US" sz="1200" b="0" i="0" u="none" strike="noStrike" dirty="0" smtClean="0">
                        <a:solidFill>
                          <a:schemeClr val="tx1"/>
                        </a:solidFill>
                        <a:effectLst/>
                        <a:latin typeface="ＭＳ Ｐゴシック"/>
                      </a:endParaRPr>
                    </a:p>
                  </a:txBody>
                  <a:tcPr marL="36000" marR="36000" marT="36000" marB="36000" anchor="ctr"/>
                </a:tc>
                <a:tc>
                  <a:txBody>
                    <a:bodyPr/>
                    <a:lstStyle/>
                    <a:p>
                      <a:pPr marL="108000" marR="0" indent="-457200" algn="just" defTabSz="914400" rtl="0" eaLnBrk="1" fontAlgn="ctr" latinLnBrk="0" hangingPunct="1">
                        <a:lnSpc>
                          <a:spcPct val="100000"/>
                        </a:lnSpc>
                        <a:spcBef>
                          <a:spcPts val="0"/>
                        </a:spcBef>
                        <a:spcAft>
                          <a:spcPts val="0"/>
                        </a:spcAft>
                        <a:buClrTx/>
                        <a:buSzTx/>
                        <a:buFontTx/>
                        <a:buNone/>
                        <a:tabLst/>
                        <a:defRPr/>
                      </a:pPr>
                      <a:r>
                        <a:rPr lang="ja-JP" altLang="en-US" sz="1200" u="none" strike="noStrike" dirty="0" smtClean="0">
                          <a:effectLst/>
                        </a:rPr>
                        <a:t>○専門職の指導を受けながら集中的に生活機能向上のためのトレーニングを行うことで、改善・維持が見込まれるケース</a:t>
                      </a:r>
                      <a:endParaRPr lang="ja-JP" altLang="en-US" sz="1200" b="0" i="0" u="none" strike="noStrike" dirty="0" smtClean="0">
                        <a:solidFill>
                          <a:schemeClr val="tx1"/>
                        </a:solidFill>
                        <a:effectLst/>
                        <a:latin typeface="ＭＳ Ｐゴシック"/>
                      </a:endParaRPr>
                    </a:p>
                  </a:txBody>
                  <a:tcPr marL="36000" marR="36000" marT="36000" marB="36000" anchor="ctr">
                    <a:gradFill flip="none" rotWithShape="1">
                      <a:gsLst>
                        <a:gs pos="0">
                          <a:schemeClr val="accent3">
                            <a:tint val="20000"/>
                            <a:shade val="30000"/>
                            <a:satMod val="115000"/>
                          </a:schemeClr>
                        </a:gs>
                        <a:gs pos="50000">
                          <a:schemeClr val="accent3">
                            <a:tint val="20000"/>
                            <a:shade val="67500"/>
                            <a:satMod val="115000"/>
                          </a:schemeClr>
                        </a:gs>
                        <a:gs pos="100000">
                          <a:schemeClr val="accent3">
                            <a:tint val="20000"/>
                            <a:shade val="100000"/>
                            <a:satMod val="115000"/>
                          </a:schemeClr>
                        </a:gs>
                      </a:gsLst>
                      <a:lin ang="5400000" scaled="1"/>
                      <a:tileRect/>
                    </a:gradFill>
                  </a:tcPr>
                </a:tc>
                <a:tc>
                  <a:txBody>
                    <a:bodyPr/>
                    <a:lstStyle/>
                    <a:p>
                      <a:pPr marL="108000" indent="-457200" algn="just" fontAlgn="ctr"/>
                      <a:r>
                        <a:rPr lang="ja-JP" altLang="en-US" sz="1200" u="none" strike="noStrike" dirty="0" smtClean="0">
                          <a:effectLst/>
                        </a:rPr>
                        <a:t>○生活機能向上特化型サービスの利用が適切でないケース、難しいケース</a:t>
                      </a:r>
                      <a:endParaRPr lang="en-US" altLang="ja-JP" sz="1200" u="none" strike="noStrike" dirty="0" smtClean="0">
                        <a:effectLst/>
                      </a:endParaRPr>
                    </a:p>
                  </a:txBody>
                  <a:tcPr marL="36000" marR="36000" marT="36000" marB="36000" anchor="ctr"/>
                </a:tc>
              </a:tr>
              <a:tr h="214872">
                <a:tc>
                  <a:txBody>
                    <a:bodyPr/>
                    <a:lstStyle/>
                    <a:p>
                      <a:pPr algn="ctr" fontAlgn="ctr"/>
                      <a:r>
                        <a:rPr lang="ja-JP" altLang="en-US" sz="1200" u="none" strike="noStrike" dirty="0" smtClean="0">
                          <a:effectLst/>
                        </a:rPr>
                        <a:t>実施</a:t>
                      </a:r>
                      <a:r>
                        <a:rPr lang="ja-JP" altLang="en-US" sz="1200" u="none" strike="noStrike" dirty="0">
                          <a:effectLst/>
                        </a:rPr>
                        <a:t>方法</a:t>
                      </a:r>
                      <a:endParaRPr lang="ja-JP" altLang="en-US" sz="1200" b="0" i="0" u="none" strike="noStrike" dirty="0">
                        <a:solidFill>
                          <a:srgbClr val="000000"/>
                        </a:solidFill>
                        <a:effectLst/>
                        <a:latin typeface="ＭＳ Ｐゴシック"/>
                      </a:endParaRPr>
                    </a:p>
                  </a:txBody>
                  <a:tcPr marL="36000" marR="36000" marT="36000" marB="36000" anchor="ctr"/>
                </a:tc>
                <a:tc>
                  <a:txBody>
                    <a:bodyPr/>
                    <a:lstStyle/>
                    <a:p>
                      <a:pPr algn="ctr" fontAlgn="ctr"/>
                      <a:r>
                        <a:rPr lang="ja-JP" altLang="en-US" sz="1200" u="none" strike="noStrike" dirty="0">
                          <a:effectLst/>
                        </a:rPr>
                        <a:t>事業者</a:t>
                      </a:r>
                      <a:r>
                        <a:rPr lang="ja-JP" altLang="en-US" sz="1200" u="none" strike="noStrike" dirty="0" smtClean="0">
                          <a:effectLst/>
                        </a:rPr>
                        <a:t>指定（みなし指定）</a:t>
                      </a:r>
                      <a:endParaRPr lang="ja-JP" altLang="en-US" sz="1200" b="0" i="0" u="none" strike="noStrike" dirty="0">
                        <a:solidFill>
                          <a:schemeClr val="tx1"/>
                        </a:solidFill>
                        <a:effectLst/>
                        <a:latin typeface="ＭＳ Ｐゴシック"/>
                      </a:endParaRPr>
                    </a:p>
                  </a:txBody>
                  <a:tcPr marL="36000" marR="36000" marT="36000" marB="36000" anchor="ctr"/>
                </a:tc>
                <a:tc>
                  <a:txBody>
                    <a:bodyPr/>
                    <a:lstStyle/>
                    <a:p>
                      <a:pPr algn="ctr" fontAlgn="ctr"/>
                      <a:r>
                        <a:rPr lang="ja-JP" altLang="en-US" sz="1200" u="none" strike="noStrike" dirty="0" smtClean="0">
                          <a:effectLst/>
                        </a:rPr>
                        <a:t>事業者指定</a:t>
                      </a:r>
                      <a:endParaRPr lang="ja-JP" altLang="en-US" sz="1200" b="0" i="0" u="none" strike="noStrike" dirty="0">
                        <a:solidFill>
                          <a:schemeClr val="tx1"/>
                        </a:solidFill>
                        <a:effectLst/>
                        <a:latin typeface="ＭＳ Ｐゴシック"/>
                      </a:endParaRPr>
                    </a:p>
                  </a:txBody>
                  <a:tcPr marL="36000" marR="36000" marT="36000" marB="36000" anchor="ctr">
                    <a:gradFill flip="none" rotWithShape="1">
                      <a:gsLst>
                        <a:gs pos="0">
                          <a:schemeClr val="accent3">
                            <a:tint val="20000"/>
                            <a:shade val="30000"/>
                            <a:satMod val="115000"/>
                          </a:schemeClr>
                        </a:gs>
                        <a:gs pos="50000">
                          <a:schemeClr val="accent3">
                            <a:tint val="20000"/>
                            <a:shade val="67500"/>
                            <a:satMod val="115000"/>
                          </a:schemeClr>
                        </a:gs>
                        <a:gs pos="100000">
                          <a:schemeClr val="accent3">
                            <a:tint val="20000"/>
                            <a:shade val="100000"/>
                            <a:satMod val="115000"/>
                          </a:schemeClr>
                        </a:gs>
                      </a:gsLst>
                      <a:lin ang="5400000" scaled="1"/>
                      <a:tileRect/>
                    </a:gradFill>
                  </a:tcPr>
                </a:tc>
                <a:tc>
                  <a:txBody>
                    <a:bodyPr/>
                    <a:lstStyle/>
                    <a:p>
                      <a:pPr algn="ctr" fontAlgn="ctr"/>
                      <a:r>
                        <a:rPr lang="ja-JP" altLang="en-US" sz="1200" u="none" strike="noStrike" dirty="0">
                          <a:effectLst/>
                        </a:rPr>
                        <a:t>事業者</a:t>
                      </a:r>
                      <a:r>
                        <a:rPr lang="ja-JP" altLang="en-US" sz="1200" u="none" strike="noStrike" dirty="0" smtClean="0">
                          <a:effectLst/>
                        </a:rPr>
                        <a:t>指定</a:t>
                      </a:r>
                      <a:endParaRPr lang="ja-JP" altLang="en-US" sz="1200" b="0" i="0" u="none" strike="noStrike" dirty="0">
                        <a:solidFill>
                          <a:schemeClr val="tx1"/>
                        </a:solidFill>
                        <a:effectLst/>
                        <a:latin typeface="ＭＳ Ｐゴシック"/>
                      </a:endParaRPr>
                    </a:p>
                  </a:txBody>
                  <a:tcPr marL="36000" marR="36000" marT="36000" marB="36000" anchor="ctr"/>
                </a:tc>
              </a:tr>
              <a:tr h="432048">
                <a:tc>
                  <a:txBody>
                    <a:bodyPr/>
                    <a:lstStyle/>
                    <a:p>
                      <a:pPr algn="ctr" fontAlgn="ctr"/>
                      <a:r>
                        <a:rPr lang="ja-JP" altLang="en-US" sz="1200" u="none" strike="noStrike" dirty="0" smtClean="0">
                          <a:effectLst/>
                        </a:rPr>
                        <a:t>基準（人員）</a:t>
                      </a:r>
                      <a:endParaRPr lang="ja-JP" altLang="en-US" sz="1200" b="0" i="0" u="none" strike="noStrike" dirty="0">
                        <a:solidFill>
                          <a:srgbClr val="000000"/>
                        </a:solidFill>
                        <a:effectLst/>
                        <a:latin typeface="ＭＳ Ｐゴシック"/>
                      </a:endParaRPr>
                    </a:p>
                  </a:txBody>
                  <a:tcPr marL="36000" marR="36000" marT="36000" marB="3600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200" u="none" strike="noStrike" dirty="0" smtClean="0">
                          <a:solidFill>
                            <a:schemeClr val="tx1"/>
                          </a:solidFill>
                          <a:effectLst/>
                        </a:rPr>
                        <a:t>予防給付の基準</a:t>
                      </a:r>
                      <a:endParaRPr lang="ja-JP" altLang="en-US" sz="1200" b="0" i="0" u="none" strike="noStrike" dirty="0" smtClean="0">
                        <a:solidFill>
                          <a:schemeClr val="tx1"/>
                        </a:solidFill>
                        <a:effectLst/>
                        <a:latin typeface="ＭＳ Ｐゴシック"/>
                      </a:endParaRPr>
                    </a:p>
                  </a:txBody>
                  <a:tcPr marL="36000" marR="36000" marT="36000" marB="36000" anchor="ctr"/>
                </a:tc>
                <a:tc>
                  <a:txBody>
                    <a:bodyPr/>
                    <a:lstStyle/>
                    <a:p>
                      <a:pPr marL="108000" indent="-457200" algn="just"/>
                      <a:r>
                        <a:rPr kumimoji="1" lang="ja-JP" altLang="en-US" sz="1200" dirty="0" smtClean="0"/>
                        <a:t>○予防給付の基準を基本とするが</a:t>
                      </a:r>
                      <a:r>
                        <a:rPr kumimoji="1" lang="ja-JP" altLang="en-US" sz="1200" dirty="0" smtClean="0">
                          <a:solidFill>
                            <a:srgbClr val="FF0000"/>
                          </a:solidFill>
                        </a:rPr>
                        <a:t>、ＰＴ・ＯＴ</a:t>
                      </a:r>
                      <a:r>
                        <a:rPr kumimoji="1" lang="ja-JP" altLang="en-US" sz="1200" dirty="0" smtClean="0"/>
                        <a:t>又は機能訓練指導員（市が指定する研修</a:t>
                      </a:r>
                      <a:r>
                        <a:rPr kumimoji="1" lang="ja-JP" altLang="en-US" sz="1200" dirty="0" smtClean="0">
                          <a:solidFill>
                            <a:srgbClr val="FF0000"/>
                          </a:solidFill>
                        </a:rPr>
                        <a:t>（</a:t>
                      </a:r>
                      <a:r>
                        <a:rPr kumimoji="1" lang="en-US" altLang="ja-JP" sz="1200" dirty="0" smtClean="0">
                          <a:solidFill>
                            <a:srgbClr val="FF0000"/>
                          </a:solidFill>
                        </a:rPr>
                        <a:t>※</a:t>
                      </a:r>
                      <a:r>
                        <a:rPr kumimoji="1" lang="ja-JP" altLang="en-US" sz="1200" dirty="0" smtClean="0">
                          <a:solidFill>
                            <a:srgbClr val="FF0000"/>
                          </a:solidFill>
                        </a:rPr>
                        <a:t>２）</a:t>
                      </a:r>
                      <a:r>
                        <a:rPr kumimoji="1" lang="ja-JP" altLang="en-US" sz="1200" dirty="0" smtClean="0"/>
                        <a:t>を受講した者とする）を配置。</a:t>
                      </a:r>
                      <a:endParaRPr kumimoji="1" lang="ja-JP" altLang="en-US" sz="1200" dirty="0">
                        <a:solidFill>
                          <a:schemeClr val="tx1"/>
                        </a:solidFill>
                      </a:endParaRPr>
                    </a:p>
                  </a:txBody>
                  <a:tcPr marL="36000" marR="36000" marT="36000" marB="36000" anchor="ctr">
                    <a:gradFill flip="none" rotWithShape="1">
                      <a:gsLst>
                        <a:gs pos="0">
                          <a:schemeClr val="accent3">
                            <a:tint val="20000"/>
                            <a:shade val="30000"/>
                            <a:satMod val="115000"/>
                          </a:schemeClr>
                        </a:gs>
                        <a:gs pos="50000">
                          <a:schemeClr val="accent3">
                            <a:tint val="20000"/>
                            <a:shade val="67500"/>
                            <a:satMod val="115000"/>
                          </a:schemeClr>
                        </a:gs>
                        <a:gs pos="100000">
                          <a:schemeClr val="accent3">
                            <a:tint val="20000"/>
                            <a:shade val="100000"/>
                            <a:satMod val="115000"/>
                          </a:schemeClr>
                        </a:gs>
                      </a:gsLst>
                      <a:lin ang="5400000" scaled="1"/>
                      <a:tileRect/>
                    </a:gra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ja-JP" altLang="en-US" sz="1200" u="none" strike="noStrike" dirty="0" smtClean="0">
                          <a:effectLst/>
                        </a:rPr>
                        <a:t>人員等を緩和した基準（生活相談員と機能訓練指導員の配置を求めない）</a:t>
                      </a:r>
                      <a:r>
                        <a:rPr lang="en-US" altLang="ja-JP" sz="1200" u="none" strike="noStrike" dirty="0" smtClean="0">
                          <a:solidFill>
                            <a:srgbClr val="FF0000"/>
                          </a:solidFill>
                          <a:effectLst/>
                        </a:rPr>
                        <a:t>※</a:t>
                      </a:r>
                      <a:r>
                        <a:rPr lang="ja-JP" altLang="en-US" sz="1200" u="none" strike="noStrike" dirty="0" smtClean="0">
                          <a:solidFill>
                            <a:srgbClr val="FF0000"/>
                          </a:solidFill>
                          <a:effectLst/>
                        </a:rPr>
                        <a:t>看護師配置</a:t>
                      </a:r>
                      <a:endParaRPr lang="ja-JP" altLang="en-US" sz="1200" b="0" i="0" u="none" strike="noStrike" dirty="0" smtClean="0">
                        <a:solidFill>
                          <a:srgbClr val="FF0000"/>
                        </a:solidFill>
                        <a:effectLst/>
                        <a:latin typeface="ＭＳ Ｐゴシック"/>
                      </a:endParaRPr>
                    </a:p>
                  </a:txBody>
                  <a:tcPr marL="36000" marR="36000" marT="36000" marB="36000" anchor="ctr"/>
                </a:tc>
              </a:tr>
              <a:tr h="138128">
                <a:tc>
                  <a:txBody>
                    <a:bodyPr/>
                    <a:lstStyle/>
                    <a:p>
                      <a:pPr algn="ctr" fontAlgn="ctr"/>
                      <a:r>
                        <a:rPr lang="ja-JP" altLang="en-US" sz="1200" u="none" strike="noStrike" dirty="0" smtClean="0">
                          <a:effectLst/>
                        </a:rPr>
                        <a:t>地域ケア会議</a:t>
                      </a:r>
                      <a:endParaRPr lang="ja-JP" altLang="en-US" sz="1200" b="0" i="0" u="none" strike="noStrike" dirty="0">
                        <a:solidFill>
                          <a:srgbClr val="000000"/>
                        </a:solidFill>
                        <a:effectLst/>
                        <a:latin typeface="ＭＳ Ｐゴシック"/>
                      </a:endParaRPr>
                    </a:p>
                  </a:txBody>
                  <a:tcPr marL="36000" marR="36000" marT="36000" marB="36000" anchor="ctr"/>
                </a:tc>
                <a:tc>
                  <a:txBody>
                    <a:bodyPr/>
                    <a:lstStyle/>
                    <a:p>
                      <a:pPr algn="ctr" fontAlgn="ctr"/>
                      <a:r>
                        <a:rPr lang="ja-JP" altLang="en-US" sz="1200" u="none" strike="noStrike" dirty="0" smtClean="0">
                          <a:effectLst/>
                        </a:rPr>
                        <a:t>実施</a:t>
                      </a:r>
                      <a:endParaRPr lang="ja-JP" altLang="en-US" sz="1200" b="0" i="0" u="none" strike="noStrike" dirty="0">
                        <a:solidFill>
                          <a:schemeClr val="tx1"/>
                        </a:solidFill>
                        <a:effectLst/>
                        <a:latin typeface="ＭＳ Ｐゴシック"/>
                      </a:endParaRPr>
                    </a:p>
                  </a:txBody>
                  <a:tcPr marL="36000" marR="36000" marT="36000" marB="36000" anchor="ctr"/>
                </a:tc>
                <a:tc>
                  <a:txBody>
                    <a:bodyPr/>
                    <a:lstStyle/>
                    <a:p>
                      <a:pPr algn="ctr"/>
                      <a:r>
                        <a:rPr kumimoji="1" lang="ja-JP" altLang="en-US" sz="1200" dirty="0" smtClean="0"/>
                        <a:t>実施</a:t>
                      </a:r>
                      <a:endParaRPr kumimoji="1" lang="ja-JP" altLang="en-US" sz="1200" b="0" dirty="0">
                        <a:solidFill>
                          <a:schemeClr val="tx1"/>
                        </a:solidFill>
                      </a:endParaRPr>
                    </a:p>
                  </a:txBody>
                  <a:tcPr marL="36000" marR="36000" marT="36000" marB="36000" anchor="ctr">
                    <a:gradFill flip="none" rotWithShape="1">
                      <a:gsLst>
                        <a:gs pos="0">
                          <a:schemeClr val="accent3">
                            <a:tint val="20000"/>
                            <a:shade val="30000"/>
                            <a:satMod val="115000"/>
                          </a:schemeClr>
                        </a:gs>
                        <a:gs pos="50000">
                          <a:schemeClr val="accent3">
                            <a:tint val="20000"/>
                            <a:shade val="67500"/>
                            <a:satMod val="115000"/>
                          </a:schemeClr>
                        </a:gs>
                        <a:gs pos="100000">
                          <a:schemeClr val="accent3">
                            <a:tint val="20000"/>
                            <a:shade val="100000"/>
                            <a:satMod val="115000"/>
                          </a:schemeClr>
                        </a:gs>
                      </a:gsLst>
                      <a:lin ang="540000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必要に応じて実施</a:t>
                      </a:r>
                      <a:endParaRPr kumimoji="1" lang="ja-JP" altLang="en-US" sz="1200" b="0" dirty="0">
                        <a:solidFill>
                          <a:schemeClr val="tx1"/>
                        </a:solidFill>
                        <a:latin typeface="+mn-ea"/>
                        <a:ea typeface="+mn-ea"/>
                      </a:endParaRPr>
                    </a:p>
                  </a:txBody>
                  <a:tcPr marL="36000" marR="36000" marT="36000" marB="36000" anchor="ctr"/>
                </a:tc>
              </a:tr>
              <a:tr h="288032">
                <a:tc>
                  <a:txBody>
                    <a:bodyPr/>
                    <a:lstStyle/>
                    <a:p>
                      <a:pPr algn="ctr" fontAlgn="ctr"/>
                      <a:r>
                        <a:rPr lang="ja-JP" altLang="en-US" sz="1200" u="none" strike="noStrike" dirty="0" smtClean="0">
                          <a:effectLst/>
                        </a:rPr>
                        <a:t>個別サービス計画</a:t>
                      </a:r>
                      <a:endParaRPr lang="ja-JP" altLang="en-US" sz="1200" b="0" i="0" u="none" strike="noStrike" dirty="0">
                        <a:solidFill>
                          <a:srgbClr val="000000"/>
                        </a:solidFill>
                        <a:effectLst/>
                        <a:latin typeface="ＭＳ Ｐゴシック"/>
                      </a:endParaRPr>
                    </a:p>
                  </a:txBody>
                  <a:tcPr marL="36000" marR="36000" marT="36000" marB="36000" anchor="ctr"/>
                </a:tc>
                <a:tc>
                  <a:txBody>
                    <a:bodyPr/>
                    <a:lstStyle/>
                    <a:p>
                      <a:pPr algn="ctr" fontAlgn="ctr"/>
                      <a:r>
                        <a:rPr lang="ja-JP" altLang="en-US" sz="1200" u="none" strike="noStrike" dirty="0" smtClean="0">
                          <a:effectLst/>
                        </a:rPr>
                        <a:t>作成</a:t>
                      </a:r>
                      <a:endParaRPr lang="ja-JP" altLang="en-US" sz="1200" b="0" i="0" u="none" strike="noStrike" dirty="0">
                        <a:solidFill>
                          <a:schemeClr val="tx1"/>
                        </a:solidFill>
                        <a:effectLst/>
                        <a:latin typeface="ＭＳ Ｐゴシック"/>
                      </a:endParaRPr>
                    </a:p>
                  </a:txBody>
                  <a:tcPr marL="36000" marR="36000" marT="36000" marB="36000" anchor="ctr"/>
                </a:tc>
                <a:tc>
                  <a:txBody>
                    <a:bodyPr/>
                    <a:lstStyle/>
                    <a:p>
                      <a:pPr algn="ctr"/>
                      <a:r>
                        <a:rPr kumimoji="1" lang="ja-JP" altLang="en-US" sz="1200" dirty="0" smtClean="0"/>
                        <a:t>作成</a:t>
                      </a:r>
                      <a:endParaRPr kumimoji="1" lang="ja-JP" altLang="en-US" sz="1200" b="0" dirty="0">
                        <a:solidFill>
                          <a:schemeClr val="tx1"/>
                        </a:solidFill>
                      </a:endParaRPr>
                    </a:p>
                  </a:txBody>
                  <a:tcPr marL="36000" marR="36000" marT="36000" marB="36000" anchor="ctr">
                    <a:gradFill flip="none" rotWithShape="1">
                      <a:gsLst>
                        <a:gs pos="0">
                          <a:schemeClr val="accent3">
                            <a:tint val="20000"/>
                            <a:shade val="30000"/>
                            <a:satMod val="115000"/>
                          </a:schemeClr>
                        </a:gs>
                        <a:gs pos="50000">
                          <a:schemeClr val="accent3">
                            <a:tint val="20000"/>
                            <a:shade val="67500"/>
                            <a:satMod val="115000"/>
                          </a:schemeClr>
                        </a:gs>
                        <a:gs pos="100000">
                          <a:schemeClr val="accent3">
                            <a:tint val="20000"/>
                            <a:shade val="100000"/>
                            <a:satMod val="115000"/>
                          </a:schemeClr>
                        </a:gs>
                      </a:gsLst>
                      <a:lin ang="540000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必要に応じて作成</a:t>
                      </a:r>
                      <a:endParaRPr kumimoji="1" lang="ja-JP" altLang="en-US" sz="1200" b="0" dirty="0">
                        <a:solidFill>
                          <a:schemeClr val="tx1"/>
                        </a:solidFill>
                        <a:latin typeface="+mn-ea"/>
                        <a:ea typeface="+mn-ea"/>
                      </a:endParaRPr>
                    </a:p>
                  </a:txBody>
                  <a:tcPr marL="36000" marR="36000" marT="36000" marB="36000" anchor="ctr"/>
                </a:tc>
              </a:tr>
              <a:tr h="222486">
                <a:tc>
                  <a:txBody>
                    <a:bodyPr/>
                    <a:lstStyle/>
                    <a:p>
                      <a:pPr algn="ctr" fontAlgn="ctr"/>
                      <a:r>
                        <a:rPr lang="ja-JP" altLang="en-US" sz="1200" u="none" strike="noStrike" dirty="0" smtClean="0">
                          <a:effectLst/>
                        </a:rPr>
                        <a:t>単価</a:t>
                      </a:r>
                      <a:endParaRPr lang="ja-JP" altLang="en-US" sz="1200" b="0" i="0" u="none" strike="noStrike" dirty="0">
                        <a:solidFill>
                          <a:srgbClr val="000000"/>
                        </a:solidFill>
                        <a:effectLst/>
                        <a:latin typeface="ＭＳ Ｐゴシック"/>
                      </a:endParaRPr>
                    </a:p>
                  </a:txBody>
                  <a:tcPr marL="36000" marR="36000" marT="36000" marB="36000" anchor="ctr"/>
                </a:tc>
                <a:tc>
                  <a:txBody>
                    <a:bodyPr/>
                    <a:lstStyle/>
                    <a:p>
                      <a:pPr algn="ctr" fontAlgn="ctr"/>
                      <a:r>
                        <a:rPr lang="ja-JP" altLang="en-US" sz="120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予防給付と同額（月額定額報酬）</a:t>
                      </a:r>
                      <a:endParaRPr lang="en-US" altLang="ja-JP" sz="1200" b="0" i="0" u="none" strike="noStrike" dirty="0" smtClean="0">
                        <a:solidFill>
                          <a:schemeClr val="tx1"/>
                        </a:solidFill>
                        <a:effectLst/>
                        <a:latin typeface="ＭＳ Ｐゴシック" panose="020B0600070205080204" pitchFamily="50" charset="-128"/>
                        <a:ea typeface="ＭＳ Ｐゴシック" panose="020B0600070205080204" pitchFamily="50" charset="-128"/>
                      </a:endParaRPr>
                    </a:p>
                    <a:p>
                      <a:pPr algn="ctr" fontAlgn="ctr"/>
                      <a:r>
                        <a:rPr lang="en-US" altLang="ja-JP" sz="120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Ⅰ</a:t>
                      </a:r>
                      <a:r>
                        <a:rPr lang="ja-JP" altLang="en-US" sz="120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事業対象者・要支援</a:t>
                      </a:r>
                      <a:r>
                        <a:rPr lang="en-US" altLang="ja-JP" sz="120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1</a:t>
                      </a:r>
                      <a:r>
                        <a:rPr lang="ja-JP" altLang="en-US" sz="120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（週</a:t>
                      </a:r>
                      <a:r>
                        <a:rPr lang="en-US" altLang="ja-JP" sz="120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1</a:t>
                      </a:r>
                      <a:r>
                        <a:rPr lang="ja-JP" altLang="en-US" sz="120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程度）</a:t>
                      </a:r>
                      <a:endParaRPr lang="en-US" altLang="ja-JP" sz="1200" b="0" i="0" u="none" strike="noStrike" dirty="0" smtClean="0">
                        <a:solidFill>
                          <a:schemeClr val="tx1"/>
                        </a:solidFill>
                        <a:effectLst/>
                        <a:latin typeface="ＭＳ Ｐゴシック" panose="020B0600070205080204" pitchFamily="50" charset="-128"/>
                        <a:ea typeface="ＭＳ Ｐゴシック" panose="020B0600070205080204" pitchFamily="50" charset="-128"/>
                      </a:endParaRPr>
                    </a:p>
                    <a:p>
                      <a:pPr algn="ctr" fontAlgn="ctr"/>
                      <a:r>
                        <a:rPr lang="en-US" altLang="ja-JP" sz="120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Ⅱ</a:t>
                      </a:r>
                      <a:r>
                        <a:rPr lang="ja-JP" altLang="en-US" sz="120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事業対象者・要支援</a:t>
                      </a:r>
                      <a:r>
                        <a:rPr lang="en-US" altLang="ja-JP" sz="120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2</a:t>
                      </a:r>
                      <a:r>
                        <a:rPr lang="ja-JP" altLang="en-US" sz="120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（週</a:t>
                      </a:r>
                      <a:r>
                        <a:rPr lang="en-US" altLang="ja-JP" sz="120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2</a:t>
                      </a:r>
                      <a:r>
                        <a:rPr lang="ja-JP" altLang="en-US" sz="120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程度）</a:t>
                      </a:r>
                      <a:endParaRPr lang="en-US" altLang="ja-JP" sz="1200" b="0" i="0" u="none" strike="noStrike" dirty="0" smtClean="0">
                        <a:solidFill>
                          <a:schemeClr val="tx1"/>
                        </a:solidFill>
                        <a:effectLst/>
                        <a:latin typeface="ＭＳ Ｐゴシック" panose="020B0600070205080204" pitchFamily="50" charset="-128"/>
                        <a:ea typeface="ＭＳ Ｐゴシック" panose="020B0600070205080204" pitchFamily="50" charset="-128"/>
                      </a:endParaRP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200" u="none" strike="noStrike" dirty="0" smtClean="0">
                          <a:effectLst/>
                        </a:rPr>
                        <a:t>1</a:t>
                      </a:r>
                      <a:r>
                        <a:rPr lang="ja-JP" altLang="en-US" sz="1200" u="none" strike="noStrike" dirty="0" smtClean="0">
                          <a:effectLst/>
                        </a:rPr>
                        <a:t>日</a:t>
                      </a:r>
                      <a:r>
                        <a:rPr lang="en-US" altLang="ja-JP" sz="1200" u="none" strike="noStrike" dirty="0" smtClean="0">
                          <a:effectLst/>
                        </a:rPr>
                        <a:t>3,250</a:t>
                      </a:r>
                      <a:r>
                        <a:rPr lang="ja-JP" altLang="en-US" sz="1200" u="none" strike="noStrike" dirty="0" smtClean="0">
                          <a:effectLst/>
                        </a:rPr>
                        <a:t>円＋運動機能向上加算額（</a:t>
                      </a:r>
                      <a:r>
                        <a:rPr lang="en-US" altLang="ja-JP" sz="1200" u="none" strike="noStrike" dirty="0" smtClean="0">
                          <a:effectLst/>
                        </a:rPr>
                        <a:t>450</a:t>
                      </a:r>
                      <a:r>
                        <a:rPr lang="ja-JP" altLang="en-US" sz="1200" u="none" strike="noStrike" dirty="0" smtClean="0">
                          <a:effectLst/>
                        </a:rPr>
                        <a:t>円）</a:t>
                      </a:r>
                      <a:endParaRPr lang="en-US" altLang="ja-JP" sz="1200" u="none" strike="noStrike" dirty="0" smtClean="0">
                        <a:effectLst/>
                      </a:endParaRPr>
                    </a:p>
                    <a:p>
                      <a:pPr algn="ctr" fontAlgn="ctr"/>
                      <a:r>
                        <a:rPr lang="en-US" altLang="ja-JP" sz="120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Ⅰ</a:t>
                      </a:r>
                      <a:r>
                        <a:rPr lang="ja-JP" altLang="en-US" sz="120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事業対象者・要支援</a:t>
                      </a:r>
                      <a:r>
                        <a:rPr lang="en-US" altLang="ja-JP" sz="120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1</a:t>
                      </a:r>
                      <a:r>
                        <a:rPr lang="ja-JP" altLang="en-US" sz="120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（週</a:t>
                      </a:r>
                      <a:r>
                        <a:rPr lang="en-US" altLang="ja-JP" sz="120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1</a:t>
                      </a:r>
                      <a:r>
                        <a:rPr lang="ja-JP" altLang="en-US" sz="120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程度）</a:t>
                      </a:r>
                      <a:endParaRPr lang="en-US" altLang="ja-JP" sz="1200" b="0" i="0" u="none" strike="noStrike" dirty="0" smtClean="0">
                        <a:solidFill>
                          <a:schemeClr val="tx1"/>
                        </a:solidFill>
                        <a:effectLst/>
                        <a:latin typeface="ＭＳ Ｐゴシック" panose="020B0600070205080204" pitchFamily="50" charset="-128"/>
                        <a:ea typeface="ＭＳ Ｐゴシック" panose="020B0600070205080204" pitchFamily="50" charset="-128"/>
                      </a:endParaRPr>
                    </a:p>
                    <a:p>
                      <a:pPr algn="ctr" fontAlgn="ctr"/>
                      <a:r>
                        <a:rPr lang="en-US" altLang="ja-JP" sz="120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Ⅱ</a:t>
                      </a:r>
                      <a:r>
                        <a:rPr lang="ja-JP" altLang="en-US" sz="120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事業対象者・要支援</a:t>
                      </a:r>
                      <a:r>
                        <a:rPr lang="en-US" altLang="ja-JP" sz="120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2</a:t>
                      </a:r>
                      <a:r>
                        <a:rPr lang="ja-JP" altLang="en-US" sz="120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（週</a:t>
                      </a:r>
                      <a:r>
                        <a:rPr lang="en-US" altLang="ja-JP" sz="120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2</a:t>
                      </a:r>
                      <a:r>
                        <a:rPr lang="ja-JP" altLang="en-US" sz="120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程度）</a:t>
                      </a:r>
                      <a:endParaRPr lang="en-US" altLang="ja-JP" sz="1200" b="0" i="0" u="none" strike="noStrike" dirty="0" smtClean="0">
                        <a:solidFill>
                          <a:schemeClr val="tx1"/>
                        </a:solidFill>
                        <a:effectLst/>
                        <a:latin typeface="ＭＳ Ｐゴシック" panose="020B0600070205080204" pitchFamily="50" charset="-128"/>
                        <a:ea typeface="ＭＳ Ｐゴシック" panose="020B0600070205080204" pitchFamily="50" charset="-128"/>
                      </a:endParaRPr>
                    </a:p>
                  </a:txBody>
                  <a:tcPr marL="36000" marR="36000" marT="36000" marB="36000" anchor="ctr">
                    <a:gradFill flip="none" rotWithShape="1">
                      <a:gsLst>
                        <a:gs pos="0">
                          <a:schemeClr val="accent3">
                            <a:tint val="20000"/>
                            <a:shade val="30000"/>
                            <a:satMod val="115000"/>
                          </a:schemeClr>
                        </a:gs>
                        <a:gs pos="50000">
                          <a:schemeClr val="accent3">
                            <a:tint val="20000"/>
                            <a:shade val="67500"/>
                            <a:satMod val="115000"/>
                          </a:schemeClr>
                        </a:gs>
                        <a:gs pos="100000">
                          <a:schemeClr val="accent3">
                            <a:tint val="20000"/>
                            <a:shade val="100000"/>
                            <a:satMod val="115000"/>
                          </a:schemeClr>
                        </a:gs>
                      </a:gsLst>
                      <a:lin ang="540000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200" u="none" strike="noStrike" dirty="0" smtClean="0">
                          <a:effectLst/>
                        </a:rPr>
                        <a:t>1</a:t>
                      </a:r>
                      <a:r>
                        <a:rPr lang="ja-JP" altLang="en-US" sz="1200" u="none" strike="noStrike" dirty="0" smtClean="0">
                          <a:effectLst/>
                        </a:rPr>
                        <a:t>日</a:t>
                      </a:r>
                      <a:r>
                        <a:rPr lang="en-US" altLang="ja-JP" sz="1200" u="none" strike="noStrike" dirty="0" smtClean="0">
                          <a:effectLst/>
                        </a:rPr>
                        <a:t>3,200</a:t>
                      </a:r>
                      <a:r>
                        <a:rPr lang="ja-JP" altLang="en-US" sz="1200" u="none" strike="noStrike" dirty="0" smtClean="0">
                          <a:effectLst/>
                        </a:rPr>
                        <a:t>円</a:t>
                      </a:r>
                      <a:endParaRPr lang="en-US" altLang="ja-JP" sz="1200" u="none" strike="noStrike" dirty="0" smtClean="0">
                        <a:effectLst/>
                      </a:endParaRPr>
                    </a:p>
                    <a:p>
                      <a:pPr algn="ctr" fontAlgn="ctr"/>
                      <a:r>
                        <a:rPr lang="en-US" altLang="ja-JP" sz="120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Ⅰ</a:t>
                      </a:r>
                      <a:r>
                        <a:rPr lang="ja-JP" altLang="en-US" sz="120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事業対象者・要支援</a:t>
                      </a:r>
                      <a:r>
                        <a:rPr lang="en-US" altLang="ja-JP" sz="120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1</a:t>
                      </a:r>
                      <a:r>
                        <a:rPr lang="ja-JP" altLang="en-US" sz="120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（週</a:t>
                      </a:r>
                      <a:r>
                        <a:rPr lang="en-US" altLang="ja-JP" sz="120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1</a:t>
                      </a:r>
                      <a:r>
                        <a:rPr lang="ja-JP" altLang="en-US" sz="120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程度）</a:t>
                      </a:r>
                      <a:endParaRPr lang="en-US" altLang="ja-JP" sz="1200" b="0" i="0" u="none" strike="noStrike" dirty="0" smtClean="0">
                        <a:solidFill>
                          <a:schemeClr val="tx1"/>
                        </a:solidFill>
                        <a:effectLst/>
                        <a:latin typeface="ＭＳ Ｐゴシック" panose="020B0600070205080204" pitchFamily="50" charset="-128"/>
                        <a:ea typeface="ＭＳ Ｐゴシック" panose="020B0600070205080204" pitchFamily="50" charset="-128"/>
                      </a:endParaRPr>
                    </a:p>
                    <a:p>
                      <a:pPr algn="ctr" fontAlgn="ctr"/>
                      <a:r>
                        <a:rPr lang="en-US" altLang="ja-JP" sz="120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Ⅱ</a:t>
                      </a:r>
                      <a:r>
                        <a:rPr lang="ja-JP" altLang="en-US" sz="120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事業対象者・要支援</a:t>
                      </a:r>
                      <a:r>
                        <a:rPr lang="en-US" altLang="ja-JP" sz="120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2</a:t>
                      </a:r>
                      <a:r>
                        <a:rPr lang="ja-JP" altLang="en-US" sz="120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（週</a:t>
                      </a:r>
                      <a:r>
                        <a:rPr lang="en-US" altLang="ja-JP" sz="120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2</a:t>
                      </a:r>
                      <a:r>
                        <a:rPr lang="ja-JP" altLang="en-US" sz="1200" b="0" i="0" u="none" strike="noStrike" dirty="0" smtClean="0">
                          <a:solidFill>
                            <a:schemeClr val="tx1"/>
                          </a:solidFill>
                          <a:effectLst/>
                          <a:latin typeface="ＭＳ Ｐゴシック" panose="020B0600070205080204" pitchFamily="50" charset="-128"/>
                          <a:ea typeface="ＭＳ Ｐゴシック" panose="020B0600070205080204" pitchFamily="50" charset="-128"/>
                        </a:rPr>
                        <a:t>程度）</a:t>
                      </a:r>
                      <a:endParaRPr lang="en-US" altLang="ja-JP" sz="1200" b="0" i="0" u="none" strike="noStrike" dirty="0" smtClean="0">
                        <a:solidFill>
                          <a:schemeClr val="tx1"/>
                        </a:solidFill>
                        <a:effectLst/>
                        <a:latin typeface="ＭＳ Ｐゴシック" panose="020B0600070205080204" pitchFamily="50" charset="-128"/>
                        <a:ea typeface="ＭＳ Ｐゴシック" panose="020B0600070205080204" pitchFamily="50" charset="-128"/>
                      </a:endParaRPr>
                    </a:p>
                  </a:txBody>
                  <a:tcPr marL="36000" marR="36000" marT="36000" marB="36000" anchor="ctr"/>
                </a:tc>
              </a:tr>
              <a:tr h="222486">
                <a:tc>
                  <a:txBody>
                    <a:bodyPr/>
                    <a:lstStyle/>
                    <a:p>
                      <a:pPr algn="ctr" fontAlgn="ctr"/>
                      <a:r>
                        <a:rPr lang="ja-JP" altLang="en-US" sz="1200" u="none" strike="noStrike" dirty="0" smtClean="0">
                          <a:effectLst/>
                        </a:rPr>
                        <a:t>利用者負担</a:t>
                      </a:r>
                      <a:endParaRPr lang="ja-JP" altLang="en-US" sz="1200" b="0" i="0" u="none" strike="noStrike" dirty="0">
                        <a:solidFill>
                          <a:srgbClr val="000000"/>
                        </a:solidFill>
                        <a:effectLst/>
                        <a:latin typeface="ＭＳ Ｐゴシック"/>
                      </a:endParaRPr>
                    </a:p>
                  </a:txBody>
                  <a:tcPr marL="36000" marR="36000" marT="36000" marB="36000" anchor="ctr"/>
                </a:tc>
                <a:tc>
                  <a:txBody>
                    <a:bodyPr/>
                    <a:lstStyle/>
                    <a:p>
                      <a:pPr algn="ctr" fontAlgn="ctr"/>
                      <a:r>
                        <a:rPr lang="ja-JP" altLang="en-US" sz="1200" u="none" strike="noStrike" dirty="0" smtClean="0">
                          <a:effectLst/>
                        </a:rPr>
                        <a:t>１割（一定所得以上２割）</a:t>
                      </a:r>
                      <a:endParaRPr lang="ja-JP" altLang="en-US" sz="1200" b="0" i="0" u="none" strike="noStrike" dirty="0">
                        <a:solidFill>
                          <a:schemeClr val="tx1"/>
                        </a:solidFill>
                        <a:effectLst/>
                        <a:latin typeface="ＭＳ Ｐゴシック"/>
                      </a:endParaRP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200" u="none" strike="noStrike" dirty="0" smtClean="0">
                          <a:effectLst/>
                        </a:rPr>
                        <a:t>１割（一定所得以上２割）</a:t>
                      </a:r>
                      <a:endParaRPr lang="ja-JP" altLang="en-US" sz="1200" b="0" i="0" u="none" strike="noStrike" dirty="0" smtClean="0">
                        <a:solidFill>
                          <a:schemeClr val="tx1"/>
                        </a:solidFill>
                        <a:effectLst/>
                        <a:latin typeface="ＭＳ Ｐゴシック"/>
                      </a:endParaRPr>
                    </a:p>
                  </a:txBody>
                  <a:tcPr marL="36000" marR="36000" marT="36000" marB="36000" anchor="ctr">
                    <a:gradFill flip="none" rotWithShape="1">
                      <a:gsLst>
                        <a:gs pos="0">
                          <a:schemeClr val="accent3">
                            <a:tint val="20000"/>
                            <a:shade val="30000"/>
                            <a:satMod val="115000"/>
                          </a:schemeClr>
                        </a:gs>
                        <a:gs pos="50000">
                          <a:schemeClr val="accent3">
                            <a:tint val="20000"/>
                            <a:shade val="67500"/>
                            <a:satMod val="115000"/>
                          </a:schemeClr>
                        </a:gs>
                        <a:gs pos="100000">
                          <a:schemeClr val="accent3">
                            <a:tint val="20000"/>
                            <a:shade val="100000"/>
                            <a:satMod val="115000"/>
                          </a:schemeClr>
                        </a:gs>
                      </a:gsLst>
                      <a:lin ang="540000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200" u="none" strike="noStrike" dirty="0" smtClean="0">
                          <a:effectLst/>
                        </a:rPr>
                        <a:t>１割（一定所得以上２割）</a:t>
                      </a:r>
                      <a:endParaRPr lang="ja-JP" altLang="en-US" sz="1200" b="0" i="0" u="none" strike="noStrike" dirty="0" smtClean="0">
                        <a:solidFill>
                          <a:schemeClr val="tx1"/>
                        </a:solidFill>
                        <a:effectLst/>
                        <a:latin typeface="ＭＳ Ｐゴシック"/>
                      </a:endParaRPr>
                    </a:p>
                  </a:txBody>
                  <a:tcPr marL="36000" marR="36000" marT="36000" marB="36000" anchor="ctr"/>
                </a:tc>
              </a:tr>
              <a:tr h="171456">
                <a:tc>
                  <a:txBody>
                    <a:bodyPr/>
                    <a:lstStyle/>
                    <a:p>
                      <a:pPr algn="ctr" fontAlgn="ctr"/>
                      <a:r>
                        <a:rPr lang="ja-JP" altLang="en-US" sz="1200" u="none" strike="noStrike" dirty="0" smtClean="0">
                          <a:effectLst/>
                        </a:rPr>
                        <a:t>給付管理</a:t>
                      </a:r>
                      <a:endParaRPr lang="ja-JP" altLang="en-US" sz="1200" b="0" i="0" u="none" strike="noStrike" dirty="0">
                        <a:solidFill>
                          <a:srgbClr val="000000"/>
                        </a:solidFill>
                        <a:effectLst/>
                        <a:latin typeface="ＭＳ Ｐゴシック"/>
                      </a:endParaRPr>
                    </a:p>
                  </a:txBody>
                  <a:tcPr marL="36000" marR="36000" marT="36000" marB="36000" anchor="ctr"/>
                </a:tc>
                <a:tc>
                  <a:txBody>
                    <a:bodyPr/>
                    <a:lstStyle/>
                    <a:p>
                      <a:pPr algn="ctr" fontAlgn="ctr"/>
                      <a:r>
                        <a:rPr lang="ja-JP" altLang="en-US" sz="1200" u="none" strike="noStrike" dirty="0" smtClean="0">
                          <a:effectLst/>
                        </a:rPr>
                        <a:t>対象</a:t>
                      </a:r>
                      <a:endParaRPr lang="ja-JP" altLang="en-US" sz="1200" b="0" i="0" u="none" strike="noStrike" dirty="0">
                        <a:solidFill>
                          <a:schemeClr val="tx1"/>
                        </a:solidFill>
                        <a:effectLst/>
                        <a:latin typeface="ＭＳ Ｐゴシック"/>
                      </a:endParaRP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200" u="none" strike="noStrike" dirty="0" smtClean="0">
                          <a:effectLst/>
                        </a:rPr>
                        <a:t>対象</a:t>
                      </a:r>
                      <a:endParaRPr lang="ja-JP" altLang="en-US" sz="1200" b="0" i="0" u="none" strike="noStrike" dirty="0" smtClean="0">
                        <a:solidFill>
                          <a:schemeClr val="tx1"/>
                        </a:solidFill>
                        <a:effectLst/>
                        <a:latin typeface="ＭＳ Ｐゴシック"/>
                      </a:endParaRPr>
                    </a:p>
                  </a:txBody>
                  <a:tcPr marL="36000" marR="36000" marT="36000" marB="36000" anchor="ctr">
                    <a:gradFill flip="none" rotWithShape="1">
                      <a:gsLst>
                        <a:gs pos="0">
                          <a:schemeClr val="accent3">
                            <a:tint val="20000"/>
                            <a:shade val="30000"/>
                            <a:satMod val="115000"/>
                          </a:schemeClr>
                        </a:gs>
                        <a:gs pos="50000">
                          <a:schemeClr val="accent3">
                            <a:tint val="20000"/>
                            <a:shade val="67500"/>
                            <a:satMod val="115000"/>
                          </a:schemeClr>
                        </a:gs>
                        <a:gs pos="100000">
                          <a:schemeClr val="accent3">
                            <a:tint val="20000"/>
                            <a:shade val="100000"/>
                            <a:satMod val="115000"/>
                          </a:schemeClr>
                        </a:gs>
                      </a:gsLst>
                      <a:lin ang="540000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200" u="none" strike="noStrike" dirty="0" smtClean="0">
                          <a:effectLst/>
                        </a:rPr>
                        <a:t>対象</a:t>
                      </a:r>
                      <a:endParaRPr lang="ja-JP" altLang="en-US" sz="1200" b="0" i="0" u="none" strike="noStrike" dirty="0" smtClean="0">
                        <a:solidFill>
                          <a:schemeClr val="tx1"/>
                        </a:solidFill>
                        <a:effectLst/>
                        <a:latin typeface="ＭＳ Ｐゴシック"/>
                      </a:endParaRPr>
                    </a:p>
                  </a:txBody>
                  <a:tcPr marL="36000" marR="36000" marT="36000" marB="36000" anchor="ctr"/>
                </a:tc>
              </a:tr>
            </a:tbl>
          </a:graphicData>
        </a:graphic>
      </p:graphicFrame>
      <p:sp>
        <p:nvSpPr>
          <p:cNvPr id="10" name="正方形/長方形 9"/>
          <p:cNvSpPr/>
          <p:nvPr/>
        </p:nvSpPr>
        <p:spPr>
          <a:xfrm rot="5400000">
            <a:off x="-45050" y="40919"/>
            <a:ext cx="459432" cy="369332"/>
          </a:xfrm>
          <a:prstGeom prst="rect">
            <a:avLst/>
          </a:prstGeom>
          <a:noFill/>
          <a:ln w="63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solidFill>
                  <a:schemeClr val="tx1"/>
                </a:solidFill>
                <a:latin typeface="ＭＳ ゴシック" panose="020B0609070205080204" pitchFamily="49" charset="-128"/>
                <a:ea typeface="ＭＳ ゴシック" panose="020B0609070205080204" pitchFamily="49" charset="-128"/>
              </a:rPr>
              <a:t>16</a:t>
            </a:r>
            <a:endParaRPr kumimoji="1" lang="ja-JP" altLang="en-US" sz="1400" dirty="0" smtClean="0">
              <a:solidFill>
                <a:schemeClr val="tx1"/>
              </a:solidFill>
              <a:latin typeface="ＭＳ ゴシック" panose="020B0609070205080204" pitchFamily="49" charset="-128"/>
              <a:ea typeface="ＭＳ ゴシック" panose="020B0609070205080204" pitchFamily="49" charset="-128"/>
            </a:endParaRPr>
          </a:p>
        </p:txBody>
      </p:sp>
      <p:sp>
        <p:nvSpPr>
          <p:cNvPr id="12" name="タイトル 1"/>
          <p:cNvSpPr txBox="1">
            <a:spLocks/>
          </p:cNvSpPr>
          <p:nvPr/>
        </p:nvSpPr>
        <p:spPr>
          <a:xfrm>
            <a:off x="0" y="2596"/>
            <a:ext cx="9894775" cy="479960"/>
          </a:xfrm>
          <a:prstGeom prst="rect">
            <a:avLst/>
          </a:prstGeom>
          <a:solidFill>
            <a:srgbClr val="00B0F0"/>
          </a:solidFill>
          <a:effectLst>
            <a:outerShdw blurRad="40000" dist="20000" dir="5400000" rotWithShape="0">
              <a:srgbClr val="000000">
                <a:alpha val="38000"/>
              </a:srgbClr>
            </a:outerShdw>
            <a:softEdge rad="127000"/>
          </a:effectLst>
        </p:spPr>
        <p:style>
          <a:lnRef idx="1">
            <a:schemeClr val="accent5"/>
          </a:lnRef>
          <a:fillRef idx="2">
            <a:schemeClr val="accent5"/>
          </a:fillRef>
          <a:effectRef idx="1">
            <a:schemeClr val="accent5"/>
          </a:effectRef>
          <a:fontRef idx="minor">
            <a:schemeClr val="dk1"/>
          </a:fontRef>
        </p:style>
        <p:txBody>
          <a:bodyPr anchor="ctr"/>
          <a:lstStyle>
            <a:lvl1pPr algn="ctr" defTabSz="914400" rtl="0" eaLnBrk="1" latinLnBrk="0" hangingPunct="1">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ja-JP" altLang="en-US" sz="2000" b="1" dirty="0" smtClean="0"/>
              <a:t>通所型サービスの種別</a:t>
            </a:r>
            <a:endParaRPr lang="ja-JP" altLang="en-US" sz="2000" b="1" dirty="0"/>
          </a:p>
        </p:txBody>
      </p:sp>
      <p:sp>
        <p:nvSpPr>
          <p:cNvPr id="2" name="テキスト ボックス 1"/>
          <p:cNvSpPr txBox="1"/>
          <p:nvPr/>
        </p:nvSpPr>
        <p:spPr>
          <a:xfrm>
            <a:off x="992560" y="6437166"/>
            <a:ext cx="8852308" cy="430887"/>
          </a:xfrm>
          <a:prstGeom prst="rect">
            <a:avLst/>
          </a:prstGeom>
          <a:noFill/>
        </p:spPr>
        <p:txBody>
          <a:bodyPr wrap="square" rtlCol="0">
            <a:spAutoFit/>
          </a:bodyPr>
          <a:lstStyle/>
          <a:p>
            <a:r>
              <a:rPr lang="en-US" altLang="ja-JP" sz="1100" dirty="0" smtClean="0">
                <a:solidFill>
                  <a:srgbClr val="FF0000"/>
                </a:solidFill>
              </a:rPr>
              <a:t>※</a:t>
            </a:r>
            <a:r>
              <a:rPr lang="ja-JP" altLang="en-US" sz="1100" dirty="0" smtClean="0">
                <a:solidFill>
                  <a:srgbClr val="FF0000"/>
                </a:solidFill>
              </a:rPr>
              <a:t>１　支援マニュアル　</a:t>
            </a:r>
            <a:r>
              <a:rPr lang="en-US" altLang="ja-JP" sz="1100" dirty="0" smtClean="0">
                <a:solidFill>
                  <a:srgbClr val="FF0000"/>
                </a:solidFill>
              </a:rPr>
              <a:t>…</a:t>
            </a:r>
            <a:r>
              <a:rPr lang="ja-JP" altLang="en-US" sz="1100" dirty="0" smtClean="0">
                <a:solidFill>
                  <a:srgbClr val="FF0000"/>
                </a:solidFill>
              </a:rPr>
              <a:t>　自立支援型通所サービス生活</a:t>
            </a:r>
            <a:r>
              <a:rPr lang="ja-JP" altLang="en-US" sz="1100" dirty="0">
                <a:solidFill>
                  <a:srgbClr val="FF0000"/>
                </a:solidFill>
              </a:rPr>
              <a:t>機能向上支援</a:t>
            </a:r>
            <a:r>
              <a:rPr lang="ja-JP" altLang="en-US" sz="1100" dirty="0" smtClean="0">
                <a:solidFill>
                  <a:srgbClr val="FF0000"/>
                </a:solidFill>
              </a:rPr>
              <a:t>マニュアル（平成２６年７月　大分県福祉保健部高齢者福祉課）</a:t>
            </a:r>
            <a:endParaRPr lang="en-US" altLang="ja-JP" sz="1100" dirty="0" smtClean="0">
              <a:solidFill>
                <a:srgbClr val="FF0000"/>
              </a:solidFill>
            </a:endParaRPr>
          </a:p>
          <a:p>
            <a:r>
              <a:rPr kumimoji="1" lang="en-US" altLang="ja-JP" sz="1100" dirty="0" smtClean="0">
                <a:solidFill>
                  <a:srgbClr val="FF0000"/>
                </a:solidFill>
              </a:rPr>
              <a:t>※</a:t>
            </a:r>
            <a:r>
              <a:rPr kumimoji="1" lang="ja-JP" altLang="en-US" sz="1100" dirty="0" smtClean="0">
                <a:solidFill>
                  <a:srgbClr val="FF0000"/>
                </a:solidFill>
              </a:rPr>
              <a:t>２　市が指定する研修　</a:t>
            </a:r>
            <a:r>
              <a:rPr kumimoji="1" lang="en-US" altLang="ja-JP" sz="1100" dirty="0" smtClean="0">
                <a:solidFill>
                  <a:srgbClr val="FF0000"/>
                </a:solidFill>
              </a:rPr>
              <a:t>…</a:t>
            </a:r>
            <a:r>
              <a:rPr kumimoji="1" lang="ja-JP" altLang="en-US" sz="1100" dirty="0" smtClean="0">
                <a:solidFill>
                  <a:srgbClr val="FF0000"/>
                </a:solidFill>
              </a:rPr>
              <a:t>　「圏域サービス事業所実践力向上研修」（平成２６年９月　大分県東部保健所国東保健部実施）</a:t>
            </a:r>
            <a:endParaRPr kumimoji="1" lang="ja-JP" altLang="en-US" sz="1100" dirty="0">
              <a:solidFill>
                <a:srgbClr val="FF0000"/>
              </a:solidFill>
            </a:endParaRPr>
          </a:p>
        </p:txBody>
      </p:sp>
      <p:cxnSp>
        <p:nvCxnSpPr>
          <p:cNvPr id="7" name="直線コネクタ 6"/>
          <p:cNvCxnSpPr/>
          <p:nvPr/>
        </p:nvCxnSpPr>
        <p:spPr bwMode="auto">
          <a:xfrm>
            <a:off x="266984" y="398573"/>
            <a:ext cx="9577885" cy="0"/>
          </a:xfrm>
          <a:prstGeom prst="line">
            <a:avLst/>
          </a:prstGeom>
          <a:ln>
            <a:headEnd type="none" w="med" len="med"/>
            <a:tailEnd type="none" w="med" len="med"/>
          </a:ln>
          <a:extLst/>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8300433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87"/>
          <p:cNvGrpSpPr/>
          <p:nvPr/>
        </p:nvGrpSpPr>
        <p:grpSpPr>
          <a:xfrm>
            <a:off x="441477" y="611584"/>
            <a:ext cx="4589532" cy="6137963"/>
            <a:chOff x="2267744" y="228079"/>
            <a:chExt cx="5821363" cy="8745537"/>
          </a:xfrm>
        </p:grpSpPr>
        <p:sp>
          <p:nvSpPr>
            <p:cNvPr id="5" name="フリーフォーム 4"/>
            <p:cNvSpPr/>
            <p:nvPr/>
          </p:nvSpPr>
          <p:spPr>
            <a:xfrm>
              <a:off x="3839369" y="1858441"/>
              <a:ext cx="2352675" cy="2133600"/>
            </a:xfrm>
            <a:custGeom>
              <a:avLst/>
              <a:gdLst>
                <a:gd name="connsiteX0" fmla="*/ 0 w 2352675"/>
                <a:gd name="connsiteY0" fmla="*/ 2133600 h 2133600"/>
                <a:gd name="connsiteX1" fmla="*/ 66675 w 2352675"/>
                <a:gd name="connsiteY1" fmla="*/ 2124075 h 2133600"/>
                <a:gd name="connsiteX2" fmla="*/ 104775 w 2352675"/>
                <a:gd name="connsiteY2" fmla="*/ 2085975 h 2133600"/>
                <a:gd name="connsiteX3" fmla="*/ 114300 w 2352675"/>
                <a:gd name="connsiteY3" fmla="*/ 2038350 h 2133600"/>
                <a:gd name="connsiteX4" fmla="*/ 161925 w 2352675"/>
                <a:gd name="connsiteY4" fmla="*/ 2009775 h 2133600"/>
                <a:gd name="connsiteX5" fmla="*/ 95250 w 2352675"/>
                <a:gd name="connsiteY5" fmla="*/ 1943100 h 2133600"/>
                <a:gd name="connsiteX6" fmla="*/ 142875 w 2352675"/>
                <a:gd name="connsiteY6" fmla="*/ 1895475 h 2133600"/>
                <a:gd name="connsiteX7" fmla="*/ 114300 w 2352675"/>
                <a:gd name="connsiteY7" fmla="*/ 1828800 h 2133600"/>
                <a:gd name="connsiteX8" fmla="*/ 180975 w 2352675"/>
                <a:gd name="connsiteY8" fmla="*/ 1724025 h 2133600"/>
                <a:gd name="connsiteX9" fmla="*/ 28575 w 2352675"/>
                <a:gd name="connsiteY9" fmla="*/ 1724025 h 2133600"/>
                <a:gd name="connsiteX10" fmla="*/ 95250 w 2352675"/>
                <a:gd name="connsiteY10" fmla="*/ 1666875 h 2133600"/>
                <a:gd name="connsiteX11" fmla="*/ 152400 w 2352675"/>
                <a:gd name="connsiteY11" fmla="*/ 1666875 h 2133600"/>
                <a:gd name="connsiteX12" fmla="*/ 276225 w 2352675"/>
                <a:gd name="connsiteY12" fmla="*/ 1552575 h 2133600"/>
                <a:gd name="connsiteX13" fmla="*/ 266700 w 2352675"/>
                <a:gd name="connsiteY13" fmla="*/ 1514475 h 2133600"/>
                <a:gd name="connsiteX14" fmla="*/ 219075 w 2352675"/>
                <a:gd name="connsiteY14" fmla="*/ 1514475 h 2133600"/>
                <a:gd name="connsiteX15" fmla="*/ 152400 w 2352675"/>
                <a:gd name="connsiteY15" fmla="*/ 1390650 h 2133600"/>
                <a:gd name="connsiteX16" fmla="*/ 95250 w 2352675"/>
                <a:gd name="connsiteY16" fmla="*/ 1352550 h 2133600"/>
                <a:gd name="connsiteX17" fmla="*/ 142875 w 2352675"/>
                <a:gd name="connsiteY17" fmla="*/ 1190625 h 2133600"/>
                <a:gd name="connsiteX18" fmla="*/ 66675 w 2352675"/>
                <a:gd name="connsiteY18" fmla="*/ 1057275 h 2133600"/>
                <a:gd name="connsiteX19" fmla="*/ 104775 w 2352675"/>
                <a:gd name="connsiteY19" fmla="*/ 942975 h 2133600"/>
                <a:gd name="connsiteX20" fmla="*/ 200025 w 2352675"/>
                <a:gd name="connsiteY20" fmla="*/ 857250 h 2133600"/>
                <a:gd name="connsiteX21" fmla="*/ 257175 w 2352675"/>
                <a:gd name="connsiteY21" fmla="*/ 838200 h 2133600"/>
                <a:gd name="connsiteX22" fmla="*/ 466725 w 2352675"/>
                <a:gd name="connsiteY22" fmla="*/ 704850 h 2133600"/>
                <a:gd name="connsiteX23" fmla="*/ 485775 w 2352675"/>
                <a:gd name="connsiteY23" fmla="*/ 685800 h 2133600"/>
                <a:gd name="connsiteX24" fmla="*/ 533400 w 2352675"/>
                <a:gd name="connsiteY24" fmla="*/ 676275 h 2133600"/>
                <a:gd name="connsiteX25" fmla="*/ 752475 w 2352675"/>
                <a:gd name="connsiteY25" fmla="*/ 561975 h 2133600"/>
                <a:gd name="connsiteX26" fmla="*/ 771525 w 2352675"/>
                <a:gd name="connsiteY26" fmla="*/ 533400 h 2133600"/>
                <a:gd name="connsiteX27" fmla="*/ 828675 w 2352675"/>
                <a:gd name="connsiteY27" fmla="*/ 523875 h 2133600"/>
                <a:gd name="connsiteX28" fmla="*/ 933450 w 2352675"/>
                <a:gd name="connsiteY28" fmla="*/ 419100 h 2133600"/>
                <a:gd name="connsiteX29" fmla="*/ 1000125 w 2352675"/>
                <a:gd name="connsiteY29" fmla="*/ 381000 h 2133600"/>
                <a:gd name="connsiteX30" fmla="*/ 1085850 w 2352675"/>
                <a:gd name="connsiteY30" fmla="*/ 304800 h 2133600"/>
                <a:gd name="connsiteX31" fmla="*/ 1247775 w 2352675"/>
                <a:gd name="connsiteY31" fmla="*/ 361950 h 2133600"/>
                <a:gd name="connsiteX32" fmla="*/ 1352550 w 2352675"/>
                <a:gd name="connsiteY32" fmla="*/ 333375 h 2133600"/>
                <a:gd name="connsiteX33" fmla="*/ 1438275 w 2352675"/>
                <a:gd name="connsiteY33" fmla="*/ 323850 h 2133600"/>
                <a:gd name="connsiteX34" fmla="*/ 1476375 w 2352675"/>
                <a:gd name="connsiteY34" fmla="*/ 276225 h 2133600"/>
                <a:gd name="connsiteX35" fmla="*/ 1619250 w 2352675"/>
                <a:gd name="connsiteY35" fmla="*/ 295275 h 2133600"/>
                <a:gd name="connsiteX36" fmla="*/ 1724025 w 2352675"/>
                <a:gd name="connsiteY36" fmla="*/ 266700 h 2133600"/>
                <a:gd name="connsiteX37" fmla="*/ 1876425 w 2352675"/>
                <a:gd name="connsiteY37" fmla="*/ 257175 h 2133600"/>
                <a:gd name="connsiteX38" fmla="*/ 2019300 w 2352675"/>
                <a:gd name="connsiteY38" fmla="*/ 180975 h 2133600"/>
                <a:gd name="connsiteX39" fmla="*/ 2200275 w 2352675"/>
                <a:gd name="connsiteY39" fmla="*/ 85725 h 2133600"/>
                <a:gd name="connsiteX40" fmla="*/ 2266950 w 2352675"/>
                <a:gd name="connsiteY40" fmla="*/ 19050 h 2133600"/>
                <a:gd name="connsiteX41" fmla="*/ 2352675 w 2352675"/>
                <a:gd name="connsiteY41"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52675" h="2133600">
                  <a:moveTo>
                    <a:pt x="0" y="2133600"/>
                  </a:moveTo>
                  <a:cubicBezTo>
                    <a:pt x="24606" y="2132806"/>
                    <a:pt x="49213" y="2132012"/>
                    <a:pt x="66675" y="2124075"/>
                  </a:cubicBezTo>
                  <a:cubicBezTo>
                    <a:pt x="84137" y="2116138"/>
                    <a:pt x="96838" y="2100262"/>
                    <a:pt x="104775" y="2085975"/>
                  </a:cubicBezTo>
                  <a:cubicBezTo>
                    <a:pt x="112712" y="2071688"/>
                    <a:pt x="104775" y="2051050"/>
                    <a:pt x="114300" y="2038350"/>
                  </a:cubicBezTo>
                  <a:cubicBezTo>
                    <a:pt x="123825" y="2025650"/>
                    <a:pt x="165100" y="2025650"/>
                    <a:pt x="161925" y="2009775"/>
                  </a:cubicBezTo>
                  <a:cubicBezTo>
                    <a:pt x="158750" y="1993900"/>
                    <a:pt x="98425" y="1962150"/>
                    <a:pt x="95250" y="1943100"/>
                  </a:cubicBezTo>
                  <a:cubicBezTo>
                    <a:pt x="92075" y="1924050"/>
                    <a:pt x="139700" y="1914525"/>
                    <a:pt x="142875" y="1895475"/>
                  </a:cubicBezTo>
                  <a:cubicBezTo>
                    <a:pt x="146050" y="1876425"/>
                    <a:pt x="107950" y="1857375"/>
                    <a:pt x="114300" y="1828800"/>
                  </a:cubicBezTo>
                  <a:cubicBezTo>
                    <a:pt x="120650" y="1800225"/>
                    <a:pt x="195262" y="1741487"/>
                    <a:pt x="180975" y="1724025"/>
                  </a:cubicBezTo>
                  <a:cubicBezTo>
                    <a:pt x="166688" y="1706563"/>
                    <a:pt x="42862" y="1733550"/>
                    <a:pt x="28575" y="1724025"/>
                  </a:cubicBezTo>
                  <a:cubicBezTo>
                    <a:pt x="14288" y="1714500"/>
                    <a:pt x="74613" y="1676400"/>
                    <a:pt x="95250" y="1666875"/>
                  </a:cubicBezTo>
                  <a:cubicBezTo>
                    <a:pt x="115887" y="1657350"/>
                    <a:pt x="122238" y="1685925"/>
                    <a:pt x="152400" y="1666875"/>
                  </a:cubicBezTo>
                  <a:cubicBezTo>
                    <a:pt x="182563" y="1647825"/>
                    <a:pt x="257175" y="1577975"/>
                    <a:pt x="276225" y="1552575"/>
                  </a:cubicBezTo>
                  <a:cubicBezTo>
                    <a:pt x="295275" y="1527175"/>
                    <a:pt x="276225" y="1520825"/>
                    <a:pt x="266700" y="1514475"/>
                  </a:cubicBezTo>
                  <a:cubicBezTo>
                    <a:pt x="257175" y="1508125"/>
                    <a:pt x="238125" y="1535112"/>
                    <a:pt x="219075" y="1514475"/>
                  </a:cubicBezTo>
                  <a:cubicBezTo>
                    <a:pt x="200025" y="1493838"/>
                    <a:pt x="173038" y="1417638"/>
                    <a:pt x="152400" y="1390650"/>
                  </a:cubicBezTo>
                  <a:cubicBezTo>
                    <a:pt x="131762" y="1363662"/>
                    <a:pt x="96837" y="1385887"/>
                    <a:pt x="95250" y="1352550"/>
                  </a:cubicBezTo>
                  <a:cubicBezTo>
                    <a:pt x="93663" y="1319213"/>
                    <a:pt x="147638" y="1239838"/>
                    <a:pt x="142875" y="1190625"/>
                  </a:cubicBezTo>
                  <a:cubicBezTo>
                    <a:pt x="138113" y="1141413"/>
                    <a:pt x="73025" y="1098550"/>
                    <a:pt x="66675" y="1057275"/>
                  </a:cubicBezTo>
                  <a:cubicBezTo>
                    <a:pt x="60325" y="1016000"/>
                    <a:pt x="82550" y="976312"/>
                    <a:pt x="104775" y="942975"/>
                  </a:cubicBezTo>
                  <a:cubicBezTo>
                    <a:pt x="127000" y="909638"/>
                    <a:pt x="174625" y="874713"/>
                    <a:pt x="200025" y="857250"/>
                  </a:cubicBezTo>
                  <a:cubicBezTo>
                    <a:pt x="225425" y="839787"/>
                    <a:pt x="212725" y="863600"/>
                    <a:pt x="257175" y="838200"/>
                  </a:cubicBezTo>
                  <a:cubicBezTo>
                    <a:pt x="301625" y="812800"/>
                    <a:pt x="428625" y="730250"/>
                    <a:pt x="466725" y="704850"/>
                  </a:cubicBezTo>
                  <a:cubicBezTo>
                    <a:pt x="504825" y="679450"/>
                    <a:pt x="474663" y="690562"/>
                    <a:pt x="485775" y="685800"/>
                  </a:cubicBezTo>
                  <a:cubicBezTo>
                    <a:pt x="496887" y="681038"/>
                    <a:pt x="488950" y="696913"/>
                    <a:pt x="533400" y="676275"/>
                  </a:cubicBezTo>
                  <a:cubicBezTo>
                    <a:pt x="577850" y="655638"/>
                    <a:pt x="712788" y="585788"/>
                    <a:pt x="752475" y="561975"/>
                  </a:cubicBezTo>
                  <a:cubicBezTo>
                    <a:pt x="792163" y="538163"/>
                    <a:pt x="758825" y="539750"/>
                    <a:pt x="771525" y="533400"/>
                  </a:cubicBezTo>
                  <a:cubicBezTo>
                    <a:pt x="784225" y="527050"/>
                    <a:pt x="801688" y="542925"/>
                    <a:pt x="828675" y="523875"/>
                  </a:cubicBezTo>
                  <a:cubicBezTo>
                    <a:pt x="855662" y="504825"/>
                    <a:pt x="904875" y="442912"/>
                    <a:pt x="933450" y="419100"/>
                  </a:cubicBezTo>
                  <a:cubicBezTo>
                    <a:pt x="962025" y="395288"/>
                    <a:pt x="974725" y="400050"/>
                    <a:pt x="1000125" y="381000"/>
                  </a:cubicBezTo>
                  <a:cubicBezTo>
                    <a:pt x="1025525" y="361950"/>
                    <a:pt x="1044575" y="307975"/>
                    <a:pt x="1085850" y="304800"/>
                  </a:cubicBezTo>
                  <a:cubicBezTo>
                    <a:pt x="1127125" y="301625"/>
                    <a:pt x="1203325" y="357188"/>
                    <a:pt x="1247775" y="361950"/>
                  </a:cubicBezTo>
                  <a:cubicBezTo>
                    <a:pt x="1292225" y="366713"/>
                    <a:pt x="1320800" y="339725"/>
                    <a:pt x="1352550" y="333375"/>
                  </a:cubicBezTo>
                  <a:cubicBezTo>
                    <a:pt x="1384300" y="327025"/>
                    <a:pt x="1417638" y="333375"/>
                    <a:pt x="1438275" y="323850"/>
                  </a:cubicBezTo>
                  <a:cubicBezTo>
                    <a:pt x="1458912" y="314325"/>
                    <a:pt x="1446213" y="280988"/>
                    <a:pt x="1476375" y="276225"/>
                  </a:cubicBezTo>
                  <a:cubicBezTo>
                    <a:pt x="1506538" y="271463"/>
                    <a:pt x="1577975" y="296862"/>
                    <a:pt x="1619250" y="295275"/>
                  </a:cubicBezTo>
                  <a:cubicBezTo>
                    <a:pt x="1660525" y="293688"/>
                    <a:pt x="1681163" y="273050"/>
                    <a:pt x="1724025" y="266700"/>
                  </a:cubicBezTo>
                  <a:cubicBezTo>
                    <a:pt x="1766887" y="260350"/>
                    <a:pt x="1827213" y="271463"/>
                    <a:pt x="1876425" y="257175"/>
                  </a:cubicBezTo>
                  <a:cubicBezTo>
                    <a:pt x="1925638" y="242888"/>
                    <a:pt x="2019300" y="180975"/>
                    <a:pt x="2019300" y="180975"/>
                  </a:cubicBezTo>
                  <a:cubicBezTo>
                    <a:pt x="2073275" y="152400"/>
                    <a:pt x="2159000" y="112712"/>
                    <a:pt x="2200275" y="85725"/>
                  </a:cubicBezTo>
                  <a:cubicBezTo>
                    <a:pt x="2241550" y="58738"/>
                    <a:pt x="2241550" y="33337"/>
                    <a:pt x="2266950" y="19050"/>
                  </a:cubicBezTo>
                  <a:cubicBezTo>
                    <a:pt x="2292350" y="4763"/>
                    <a:pt x="2322512" y="2381"/>
                    <a:pt x="2352675" y="0"/>
                  </a:cubicBezTo>
                </a:path>
              </a:pathLst>
            </a:cu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ja-JP" altLang="en-US"/>
            </a:p>
          </p:txBody>
        </p:sp>
        <p:sp>
          <p:nvSpPr>
            <p:cNvPr id="6" name="フリーフォーム 5"/>
            <p:cNvSpPr/>
            <p:nvPr/>
          </p:nvSpPr>
          <p:spPr>
            <a:xfrm>
              <a:off x="4672807" y="4658791"/>
              <a:ext cx="3243262" cy="2851150"/>
            </a:xfrm>
            <a:custGeom>
              <a:avLst/>
              <a:gdLst>
                <a:gd name="connsiteX0" fmla="*/ 4762 w 3243262"/>
                <a:gd name="connsiteY0" fmla="*/ 0 h 2851150"/>
                <a:gd name="connsiteX1" fmla="*/ 4762 w 3243262"/>
                <a:gd name="connsiteY1" fmla="*/ 114300 h 2851150"/>
                <a:gd name="connsiteX2" fmla="*/ 14287 w 3243262"/>
                <a:gd name="connsiteY2" fmla="*/ 161925 h 2851150"/>
                <a:gd name="connsiteX3" fmla="*/ 14287 w 3243262"/>
                <a:gd name="connsiteY3" fmla="*/ 200025 h 2851150"/>
                <a:gd name="connsiteX4" fmla="*/ 100012 w 3243262"/>
                <a:gd name="connsiteY4" fmla="*/ 314325 h 2851150"/>
                <a:gd name="connsiteX5" fmla="*/ 233362 w 3243262"/>
                <a:gd name="connsiteY5" fmla="*/ 590550 h 2851150"/>
                <a:gd name="connsiteX6" fmla="*/ 271462 w 3243262"/>
                <a:gd name="connsiteY6" fmla="*/ 657225 h 2851150"/>
                <a:gd name="connsiteX7" fmla="*/ 252412 w 3243262"/>
                <a:gd name="connsiteY7" fmla="*/ 695325 h 2851150"/>
                <a:gd name="connsiteX8" fmla="*/ 166687 w 3243262"/>
                <a:gd name="connsiteY8" fmla="*/ 752475 h 2851150"/>
                <a:gd name="connsiteX9" fmla="*/ 280987 w 3243262"/>
                <a:gd name="connsiteY9" fmla="*/ 1123950 h 2851150"/>
                <a:gd name="connsiteX10" fmla="*/ 366712 w 3243262"/>
                <a:gd name="connsiteY10" fmla="*/ 1219200 h 2851150"/>
                <a:gd name="connsiteX11" fmla="*/ 423862 w 3243262"/>
                <a:gd name="connsiteY11" fmla="*/ 1381125 h 2851150"/>
                <a:gd name="connsiteX12" fmla="*/ 490537 w 3243262"/>
                <a:gd name="connsiteY12" fmla="*/ 1428750 h 2851150"/>
                <a:gd name="connsiteX13" fmla="*/ 604837 w 3243262"/>
                <a:gd name="connsiteY13" fmla="*/ 1485900 h 2851150"/>
                <a:gd name="connsiteX14" fmla="*/ 738187 w 3243262"/>
                <a:gd name="connsiteY14" fmla="*/ 1685925 h 2851150"/>
                <a:gd name="connsiteX15" fmla="*/ 947737 w 3243262"/>
                <a:gd name="connsiteY15" fmla="*/ 1704975 h 2851150"/>
                <a:gd name="connsiteX16" fmla="*/ 1052512 w 3243262"/>
                <a:gd name="connsiteY16" fmla="*/ 1828800 h 2851150"/>
                <a:gd name="connsiteX17" fmla="*/ 1128712 w 3243262"/>
                <a:gd name="connsiteY17" fmla="*/ 1933575 h 2851150"/>
                <a:gd name="connsiteX18" fmla="*/ 1204912 w 3243262"/>
                <a:gd name="connsiteY18" fmla="*/ 1924050 h 2851150"/>
                <a:gd name="connsiteX19" fmla="*/ 1347787 w 3243262"/>
                <a:gd name="connsiteY19" fmla="*/ 2009775 h 2851150"/>
                <a:gd name="connsiteX20" fmla="*/ 1423987 w 3243262"/>
                <a:gd name="connsiteY20" fmla="*/ 2019300 h 2851150"/>
                <a:gd name="connsiteX21" fmla="*/ 1481137 w 3243262"/>
                <a:gd name="connsiteY21" fmla="*/ 2019300 h 2851150"/>
                <a:gd name="connsiteX22" fmla="*/ 1538287 w 3243262"/>
                <a:gd name="connsiteY22" fmla="*/ 2038350 h 2851150"/>
                <a:gd name="connsiteX23" fmla="*/ 1595437 w 3243262"/>
                <a:gd name="connsiteY23" fmla="*/ 2038350 h 2851150"/>
                <a:gd name="connsiteX24" fmla="*/ 1728787 w 3243262"/>
                <a:gd name="connsiteY24" fmla="*/ 2095500 h 2851150"/>
                <a:gd name="connsiteX25" fmla="*/ 1909762 w 3243262"/>
                <a:gd name="connsiteY25" fmla="*/ 2209800 h 2851150"/>
                <a:gd name="connsiteX26" fmla="*/ 2033587 w 3243262"/>
                <a:gd name="connsiteY26" fmla="*/ 2324100 h 2851150"/>
                <a:gd name="connsiteX27" fmla="*/ 2195512 w 3243262"/>
                <a:gd name="connsiteY27" fmla="*/ 2362200 h 2851150"/>
                <a:gd name="connsiteX28" fmla="*/ 2224087 w 3243262"/>
                <a:gd name="connsiteY28" fmla="*/ 2419350 h 2851150"/>
                <a:gd name="connsiteX29" fmla="*/ 2262187 w 3243262"/>
                <a:gd name="connsiteY29" fmla="*/ 2495550 h 2851150"/>
                <a:gd name="connsiteX30" fmla="*/ 2319337 w 3243262"/>
                <a:gd name="connsiteY30" fmla="*/ 2581275 h 2851150"/>
                <a:gd name="connsiteX31" fmla="*/ 2290762 w 3243262"/>
                <a:gd name="connsiteY31" fmla="*/ 2686050 h 2851150"/>
                <a:gd name="connsiteX32" fmla="*/ 2366962 w 3243262"/>
                <a:gd name="connsiteY32" fmla="*/ 2714625 h 2851150"/>
                <a:gd name="connsiteX33" fmla="*/ 2547937 w 3243262"/>
                <a:gd name="connsiteY33" fmla="*/ 2695575 h 2851150"/>
                <a:gd name="connsiteX34" fmla="*/ 2652712 w 3243262"/>
                <a:gd name="connsiteY34" fmla="*/ 2724150 h 2851150"/>
                <a:gd name="connsiteX35" fmla="*/ 2700337 w 3243262"/>
                <a:gd name="connsiteY35" fmla="*/ 2790825 h 2851150"/>
                <a:gd name="connsiteX36" fmla="*/ 2833687 w 3243262"/>
                <a:gd name="connsiteY36" fmla="*/ 2781300 h 2851150"/>
                <a:gd name="connsiteX37" fmla="*/ 2852737 w 3243262"/>
                <a:gd name="connsiteY37" fmla="*/ 2762250 h 2851150"/>
                <a:gd name="connsiteX38" fmla="*/ 3100387 w 3243262"/>
                <a:gd name="connsiteY38" fmla="*/ 2838450 h 2851150"/>
                <a:gd name="connsiteX39" fmla="*/ 3243262 w 3243262"/>
                <a:gd name="connsiteY39" fmla="*/ 2838450 h 285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243262" h="2851150">
                  <a:moveTo>
                    <a:pt x="4762" y="0"/>
                  </a:moveTo>
                  <a:cubicBezTo>
                    <a:pt x="3968" y="43656"/>
                    <a:pt x="3175" y="87313"/>
                    <a:pt x="4762" y="114300"/>
                  </a:cubicBezTo>
                  <a:cubicBezTo>
                    <a:pt x="6349" y="141287"/>
                    <a:pt x="12700" y="147638"/>
                    <a:pt x="14287" y="161925"/>
                  </a:cubicBezTo>
                  <a:cubicBezTo>
                    <a:pt x="15874" y="176212"/>
                    <a:pt x="0" y="174625"/>
                    <a:pt x="14287" y="200025"/>
                  </a:cubicBezTo>
                  <a:cubicBezTo>
                    <a:pt x="28574" y="225425"/>
                    <a:pt x="63499" y="249237"/>
                    <a:pt x="100012" y="314325"/>
                  </a:cubicBezTo>
                  <a:cubicBezTo>
                    <a:pt x="136525" y="379413"/>
                    <a:pt x="204787" y="533400"/>
                    <a:pt x="233362" y="590550"/>
                  </a:cubicBezTo>
                  <a:cubicBezTo>
                    <a:pt x="261937" y="647700"/>
                    <a:pt x="268287" y="639763"/>
                    <a:pt x="271462" y="657225"/>
                  </a:cubicBezTo>
                  <a:cubicBezTo>
                    <a:pt x="274637" y="674688"/>
                    <a:pt x="269874" y="679450"/>
                    <a:pt x="252412" y="695325"/>
                  </a:cubicBezTo>
                  <a:cubicBezTo>
                    <a:pt x="234950" y="711200"/>
                    <a:pt x="161925" y="681038"/>
                    <a:pt x="166687" y="752475"/>
                  </a:cubicBezTo>
                  <a:cubicBezTo>
                    <a:pt x="171450" y="823913"/>
                    <a:pt x="247650" y="1046163"/>
                    <a:pt x="280987" y="1123950"/>
                  </a:cubicBezTo>
                  <a:cubicBezTo>
                    <a:pt x="314324" y="1201737"/>
                    <a:pt x="342900" y="1176338"/>
                    <a:pt x="366712" y="1219200"/>
                  </a:cubicBezTo>
                  <a:cubicBezTo>
                    <a:pt x="390525" y="1262063"/>
                    <a:pt x="403224" y="1346200"/>
                    <a:pt x="423862" y="1381125"/>
                  </a:cubicBezTo>
                  <a:cubicBezTo>
                    <a:pt x="444500" y="1416050"/>
                    <a:pt x="460375" y="1411288"/>
                    <a:pt x="490537" y="1428750"/>
                  </a:cubicBezTo>
                  <a:cubicBezTo>
                    <a:pt x="520699" y="1446212"/>
                    <a:pt x="563562" y="1443038"/>
                    <a:pt x="604837" y="1485900"/>
                  </a:cubicBezTo>
                  <a:cubicBezTo>
                    <a:pt x="646112" y="1528762"/>
                    <a:pt x="681037" y="1649413"/>
                    <a:pt x="738187" y="1685925"/>
                  </a:cubicBezTo>
                  <a:cubicBezTo>
                    <a:pt x="795337" y="1722438"/>
                    <a:pt x="895350" y="1681163"/>
                    <a:pt x="947737" y="1704975"/>
                  </a:cubicBezTo>
                  <a:cubicBezTo>
                    <a:pt x="1000124" y="1728787"/>
                    <a:pt x="1022350" y="1790700"/>
                    <a:pt x="1052512" y="1828800"/>
                  </a:cubicBezTo>
                  <a:cubicBezTo>
                    <a:pt x="1082674" y="1866900"/>
                    <a:pt x="1103312" y="1917700"/>
                    <a:pt x="1128712" y="1933575"/>
                  </a:cubicBezTo>
                  <a:cubicBezTo>
                    <a:pt x="1154112" y="1949450"/>
                    <a:pt x="1168400" y="1911350"/>
                    <a:pt x="1204912" y="1924050"/>
                  </a:cubicBezTo>
                  <a:cubicBezTo>
                    <a:pt x="1241425" y="1936750"/>
                    <a:pt x="1311275" y="1993900"/>
                    <a:pt x="1347787" y="2009775"/>
                  </a:cubicBezTo>
                  <a:cubicBezTo>
                    <a:pt x="1384300" y="2025650"/>
                    <a:pt x="1401762" y="2017713"/>
                    <a:pt x="1423987" y="2019300"/>
                  </a:cubicBezTo>
                  <a:cubicBezTo>
                    <a:pt x="1446212" y="2020887"/>
                    <a:pt x="1462087" y="2016125"/>
                    <a:pt x="1481137" y="2019300"/>
                  </a:cubicBezTo>
                  <a:cubicBezTo>
                    <a:pt x="1500187" y="2022475"/>
                    <a:pt x="1519237" y="2035175"/>
                    <a:pt x="1538287" y="2038350"/>
                  </a:cubicBezTo>
                  <a:cubicBezTo>
                    <a:pt x="1557337" y="2041525"/>
                    <a:pt x="1563687" y="2028825"/>
                    <a:pt x="1595437" y="2038350"/>
                  </a:cubicBezTo>
                  <a:cubicBezTo>
                    <a:pt x="1627187" y="2047875"/>
                    <a:pt x="1676400" y="2066925"/>
                    <a:pt x="1728787" y="2095500"/>
                  </a:cubicBezTo>
                  <a:cubicBezTo>
                    <a:pt x="1781174" y="2124075"/>
                    <a:pt x="1858962" y="2171700"/>
                    <a:pt x="1909762" y="2209800"/>
                  </a:cubicBezTo>
                  <a:cubicBezTo>
                    <a:pt x="1960562" y="2247900"/>
                    <a:pt x="1985962" y="2298700"/>
                    <a:pt x="2033587" y="2324100"/>
                  </a:cubicBezTo>
                  <a:cubicBezTo>
                    <a:pt x="2081212" y="2349500"/>
                    <a:pt x="2163762" y="2346325"/>
                    <a:pt x="2195512" y="2362200"/>
                  </a:cubicBezTo>
                  <a:cubicBezTo>
                    <a:pt x="2227262" y="2378075"/>
                    <a:pt x="2224087" y="2419350"/>
                    <a:pt x="2224087" y="2419350"/>
                  </a:cubicBezTo>
                  <a:cubicBezTo>
                    <a:pt x="2235199" y="2441575"/>
                    <a:pt x="2246312" y="2468563"/>
                    <a:pt x="2262187" y="2495550"/>
                  </a:cubicBezTo>
                  <a:cubicBezTo>
                    <a:pt x="2278062" y="2522538"/>
                    <a:pt x="2314575" y="2549525"/>
                    <a:pt x="2319337" y="2581275"/>
                  </a:cubicBezTo>
                  <a:cubicBezTo>
                    <a:pt x="2324099" y="2613025"/>
                    <a:pt x="2282825" y="2663825"/>
                    <a:pt x="2290762" y="2686050"/>
                  </a:cubicBezTo>
                  <a:cubicBezTo>
                    <a:pt x="2298700" y="2708275"/>
                    <a:pt x="2324100" y="2713038"/>
                    <a:pt x="2366962" y="2714625"/>
                  </a:cubicBezTo>
                  <a:cubicBezTo>
                    <a:pt x="2409824" y="2716212"/>
                    <a:pt x="2500312" y="2693988"/>
                    <a:pt x="2547937" y="2695575"/>
                  </a:cubicBezTo>
                  <a:cubicBezTo>
                    <a:pt x="2595562" y="2697162"/>
                    <a:pt x="2627312" y="2708275"/>
                    <a:pt x="2652712" y="2724150"/>
                  </a:cubicBezTo>
                  <a:cubicBezTo>
                    <a:pt x="2678112" y="2740025"/>
                    <a:pt x="2670175" y="2781300"/>
                    <a:pt x="2700337" y="2790825"/>
                  </a:cubicBezTo>
                  <a:cubicBezTo>
                    <a:pt x="2730499" y="2800350"/>
                    <a:pt x="2808287" y="2786062"/>
                    <a:pt x="2833687" y="2781300"/>
                  </a:cubicBezTo>
                  <a:cubicBezTo>
                    <a:pt x="2859087" y="2776538"/>
                    <a:pt x="2808287" y="2752725"/>
                    <a:pt x="2852737" y="2762250"/>
                  </a:cubicBezTo>
                  <a:cubicBezTo>
                    <a:pt x="2897187" y="2771775"/>
                    <a:pt x="3035300" y="2825750"/>
                    <a:pt x="3100387" y="2838450"/>
                  </a:cubicBezTo>
                  <a:cubicBezTo>
                    <a:pt x="3165474" y="2851150"/>
                    <a:pt x="3217862" y="2841625"/>
                    <a:pt x="3243262" y="2838450"/>
                  </a:cubicBezTo>
                </a:path>
              </a:pathLst>
            </a:cu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ja-JP" altLang="en-US"/>
            </a:p>
          </p:txBody>
        </p:sp>
        <p:sp>
          <p:nvSpPr>
            <p:cNvPr id="7" name="フリーフォーム 6"/>
            <p:cNvSpPr/>
            <p:nvPr/>
          </p:nvSpPr>
          <p:spPr>
            <a:xfrm>
              <a:off x="4982369" y="8254479"/>
              <a:ext cx="2324100" cy="719137"/>
            </a:xfrm>
            <a:custGeom>
              <a:avLst/>
              <a:gdLst>
                <a:gd name="connsiteX0" fmla="*/ 0 w 2324100"/>
                <a:gd name="connsiteY0" fmla="*/ 719137 h 719137"/>
                <a:gd name="connsiteX1" fmla="*/ 152400 w 2324100"/>
                <a:gd name="connsiteY1" fmla="*/ 604837 h 719137"/>
                <a:gd name="connsiteX2" fmla="*/ 400050 w 2324100"/>
                <a:gd name="connsiteY2" fmla="*/ 652462 h 719137"/>
                <a:gd name="connsiteX3" fmla="*/ 561975 w 2324100"/>
                <a:gd name="connsiteY3" fmla="*/ 576262 h 719137"/>
                <a:gd name="connsiteX4" fmla="*/ 723900 w 2324100"/>
                <a:gd name="connsiteY4" fmla="*/ 481012 h 719137"/>
                <a:gd name="connsiteX5" fmla="*/ 828675 w 2324100"/>
                <a:gd name="connsiteY5" fmla="*/ 481012 h 719137"/>
                <a:gd name="connsiteX6" fmla="*/ 1238250 w 2324100"/>
                <a:gd name="connsiteY6" fmla="*/ 338137 h 719137"/>
                <a:gd name="connsiteX7" fmla="*/ 1304925 w 2324100"/>
                <a:gd name="connsiteY7" fmla="*/ 214312 h 719137"/>
                <a:gd name="connsiteX8" fmla="*/ 1533525 w 2324100"/>
                <a:gd name="connsiteY8" fmla="*/ 119062 h 719137"/>
                <a:gd name="connsiteX9" fmla="*/ 1638300 w 2324100"/>
                <a:gd name="connsiteY9" fmla="*/ 14287 h 719137"/>
                <a:gd name="connsiteX10" fmla="*/ 1895475 w 2324100"/>
                <a:gd name="connsiteY10" fmla="*/ 33337 h 719137"/>
                <a:gd name="connsiteX11" fmla="*/ 2066925 w 2324100"/>
                <a:gd name="connsiteY11" fmla="*/ 42862 h 719137"/>
                <a:gd name="connsiteX12" fmla="*/ 2171700 w 2324100"/>
                <a:gd name="connsiteY12" fmla="*/ 80962 h 719137"/>
                <a:gd name="connsiteX13" fmla="*/ 2324100 w 2324100"/>
                <a:gd name="connsiteY13" fmla="*/ 185737 h 71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24100" h="719137">
                  <a:moveTo>
                    <a:pt x="0" y="719137"/>
                  </a:moveTo>
                  <a:cubicBezTo>
                    <a:pt x="42862" y="667543"/>
                    <a:pt x="85725" y="615950"/>
                    <a:pt x="152400" y="604837"/>
                  </a:cubicBezTo>
                  <a:cubicBezTo>
                    <a:pt x="219075" y="593725"/>
                    <a:pt x="331788" y="657224"/>
                    <a:pt x="400050" y="652462"/>
                  </a:cubicBezTo>
                  <a:cubicBezTo>
                    <a:pt x="468312" y="647700"/>
                    <a:pt x="508000" y="604837"/>
                    <a:pt x="561975" y="576262"/>
                  </a:cubicBezTo>
                  <a:cubicBezTo>
                    <a:pt x="615950" y="547687"/>
                    <a:pt x="679450" y="496887"/>
                    <a:pt x="723900" y="481012"/>
                  </a:cubicBezTo>
                  <a:cubicBezTo>
                    <a:pt x="768350" y="465137"/>
                    <a:pt x="742950" y="504824"/>
                    <a:pt x="828675" y="481012"/>
                  </a:cubicBezTo>
                  <a:cubicBezTo>
                    <a:pt x="914400" y="457200"/>
                    <a:pt x="1158875" y="382587"/>
                    <a:pt x="1238250" y="338137"/>
                  </a:cubicBezTo>
                  <a:cubicBezTo>
                    <a:pt x="1317625" y="293687"/>
                    <a:pt x="1255713" y="250825"/>
                    <a:pt x="1304925" y="214312"/>
                  </a:cubicBezTo>
                  <a:cubicBezTo>
                    <a:pt x="1354138" y="177800"/>
                    <a:pt x="1477963" y="152400"/>
                    <a:pt x="1533525" y="119062"/>
                  </a:cubicBezTo>
                  <a:cubicBezTo>
                    <a:pt x="1589088" y="85725"/>
                    <a:pt x="1577975" y="28574"/>
                    <a:pt x="1638300" y="14287"/>
                  </a:cubicBezTo>
                  <a:cubicBezTo>
                    <a:pt x="1698625" y="0"/>
                    <a:pt x="1824038" y="28575"/>
                    <a:pt x="1895475" y="33337"/>
                  </a:cubicBezTo>
                  <a:cubicBezTo>
                    <a:pt x="1966913" y="38100"/>
                    <a:pt x="2020888" y="34925"/>
                    <a:pt x="2066925" y="42862"/>
                  </a:cubicBezTo>
                  <a:cubicBezTo>
                    <a:pt x="2112962" y="50799"/>
                    <a:pt x="2128838" y="57150"/>
                    <a:pt x="2171700" y="80962"/>
                  </a:cubicBezTo>
                  <a:cubicBezTo>
                    <a:pt x="2214563" y="104775"/>
                    <a:pt x="2269331" y="145256"/>
                    <a:pt x="2324100" y="185737"/>
                  </a:cubicBezTo>
                </a:path>
              </a:pathLst>
            </a:custGeom>
            <a:ln w="50800" cmpd="thickThin"/>
          </p:spPr>
          <p:style>
            <a:lnRef idx="1">
              <a:schemeClr val="accent1"/>
            </a:lnRef>
            <a:fillRef idx="0">
              <a:schemeClr val="accent1"/>
            </a:fillRef>
            <a:effectRef idx="0">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ja-JP" altLang="en-US"/>
            </a:p>
          </p:txBody>
        </p:sp>
        <p:sp>
          <p:nvSpPr>
            <p:cNvPr id="8" name="フリーフォーム 7"/>
            <p:cNvSpPr/>
            <p:nvPr/>
          </p:nvSpPr>
          <p:spPr>
            <a:xfrm>
              <a:off x="7058819" y="4296841"/>
              <a:ext cx="885825" cy="4552950"/>
            </a:xfrm>
            <a:custGeom>
              <a:avLst/>
              <a:gdLst>
                <a:gd name="connsiteX0" fmla="*/ 0 w 885825"/>
                <a:gd name="connsiteY0" fmla="*/ 4552950 h 4552950"/>
                <a:gd name="connsiteX1" fmla="*/ 114300 w 885825"/>
                <a:gd name="connsiteY1" fmla="*/ 4343400 h 4552950"/>
                <a:gd name="connsiteX2" fmla="*/ 209550 w 885825"/>
                <a:gd name="connsiteY2" fmla="*/ 4200525 h 4552950"/>
                <a:gd name="connsiteX3" fmla="*/ 323850 w 885825"/>
                <a:gd name="connsiteY3" fmla="*/ 4086225 h 4552950"/>
                <a:gd name="connsiteX4" fmla="*/ 390525 w 885825"/>
                <a:gd name="connsiteY4" fmla="*/ 3886200 h 4552950"/>
                <a:gd name="connsiteX5" fmla="*/ 419100 w 885825"/>
                <a:gd name="connsiteY5" fmla="*/ 3771900 h 4552950"/>
                <a:gd name="connsiteX6" fmla="*/ 542925 w 885825"/>
                <a:gd name="connsiteY6" fmla="*/ 3571875 h 4552950"/>
                <a:gd name="connsiteX7" fmla="*/ 600075 w 885825"/>
                <a:gd name="connsiteY7" fmla="*/ 3438525 h 4552950"/>
                <a:gd name="connsiteX8" fmla="*/ 666750 w 885825"/>
                <a:gd name="connsiteY8" fmla="*/ 3343275 h 4552950"/>
                <a:gd name="connsiteX9" fmla="*/ 609600 w 885825"/>
                <a:gd name="connsiteY9" fmla="*/ 2990850 h 4552950"/>
                <a:gd name="connsiteX10" fmla="*/ 609600 w 885825"/>
                <a:gd name="connsiteY10" fmla="*/ 2771775 h 4552950"/>
                <a:gd name="connsiteX11" fmla="*/ 561975 w 885825"/>
                <a:gd name="connsiteY11" fmla="*/ 2562225 h 4552950"/>
                <a:gd name="connsiteX12" fmla="*/ 523875 w 885825"/>
                <a:gd name="connsiteY12" fmla="*/ 2447925 h 4552950"/>
                <a:gd name="connsiteX13" fmla="*/ 533400 w 885825"/>
                <a:gd name="connsiteY13" fmla="*/ 2000250 h 4552950"/>
                <a:gd name="connsiteX14" fmla="*/ 790575 w 885825"/>
                <a:gd name="connsiteY14" fmla="*/ 1181100 h 4552950"/>
                <a:gd name="connsiteX15" fmla="*/ 838200 w 885825"/>
                <a:gd name="connsiteY15" fmla="*/ 1066800 h 4552950"/>
                <a:gd name="connsiteX16" fmla="*/ 876300 w 885825"/>
                <a:gd name="connsiteY16" fmla="*/ 1009650 h 4552950"/>
                <a:gd name="connsiteX17" fmla="*/ 876300 w 885825"/>
                <a:gd name="connsiteY17" fmla="*/ 923925 h 4552950"/>
                <a:gd name="connsiteX18" fmla="*/ 819150 w 885825"/>
                <a:gd name="connsiteY18" fmla="*/ 838200 h 4552950"/>
                <a:gd name="connsiteX19" fmla="*/ 819150 w 885825"/>
                <a:gd name="connsiteY19" fmla="*/ 723900 h 4552950"/>
                <a:gd name="connsiteX20" fmla="*/ 790575 w 885825"/>
                <a:gd name="connsiteY20" fmla="*/ 609600 h 4552950"/>
                <a:gd name="connsiteX21" fmla="*/ 790575 w 885825"/>
                <a:gd name="connsiteY21" fmla="*/ 371475 h 4552950"/>
                <a:gd name="connsiteX22" fmla="*/ 742950 w 885825"/>
                <a:gd name="connsiteY22" fmla="*/ 266700 h 4552950"/>
                <a:gd name="connsiteX23" fmla="*/ 676275 w 885825"/>
                <a:gd name="connsiteY23" fmla="*/ 171450 h 4552950"/>
                <a:gd name="connsiteX24" fmla="*/ 647700 w 885825"/>
                <a:gd name="connsiteY24" fmla="*/ 66675 h 4552950"/>
                <a:gd name="connsiteX25" fmla="*/ 657225 w 885825"/>
                <a:gd name="connsiteY25" fmla="*/ 0 h 455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85825" h="4552950">
                  <a:moveTo>
                    <a:pt x="0" y="4552950"/>
                  </a:moveTo>
                  <a:cubicBezTo>
                    <a:pt x="39687" y="4477544"/>
                    <a:pt x="79375" y="4402138"/>
                    <a:pt x="114300" y="4343400"/>
                  </a:cubicBezTo>
                  <a:cubicBezTo>
                    <a:pt x="149225" y="4284663"/>
                    <a:pt x="174625" y="4243387"/>
                    <a:pt x="209550" y="4200525"/>
                  </a:cubicBezTo>
                  <a:cubicBezTo>
                    <a:pt x="244475" y="4157663"/>
                    <a:pt x="293688" y="4138612"/>
                    <a:pt x="323850" y="4086225"/>
                  </a:cubicBezTo>
                  <a:cubicBezTo>
                    <a:pt x="354012" y="4033838"/>
                    <a:pt x="374650" y="3938587"/>
                    <a:pt x="390525" y="3886200"/>
                  </a:cubicBezTo>
                  <a:cubicBezTo>
                    <a:pt x="406400" y="3833813"/>
                    <a:pt x="393700" y="3824288"/>
                    <a:pt x="419100" y="3771900"/>
                  </a:cubicBezTo>
                  <a:cubicBezTo>
                    <a:pt x="444500" y="3719513"/>
                    <a:pt x="512763" y="3627437"/>
                    <a:pt x="542925" y="3571875"/>
                  </a:cubicBezTo>
                  <a:cubicBezTo>
                    <a:pt x="573087" y="3516313"/>
                    <a:pt x="579438" y="3476625"/>
                    <a:pt x="600075" y="3438525"/>
                  </a:cubicBezTo>
                  <a:cubicBezTo>
                    <a:pt x="620712" y="3400425"/>
                    <a:pt x="665163" y="3417887"/>
                    <a:pt x="666750" y="3343275"/>
                  </a:cubicBezTo>
                  <a:cubicBezTo>
                    <a:pt x="668337" y="3268663"/>
                    <a:pt x="619125" y="3086100"/>
                    <a:pt x="609600" y="2990850"/>
                  </a:cubicBezTo>
                  <a:cubicBezTo>
                    <a:pt x="600075" y="2895600"/>
                    <a:pt x="617538" y="2843213"/>
                    <a:pt x="609600" y="2771775"/>
                  </a:cubicBezTo>
                  <a:cubicBezTo>
                    <a:pt x="601663" y="2700338"/>
                    <a:pt x="576263" y="2616200"/>
                    <a:pt x="561975" y="2562225"/>
                  </a:cubicBezTo>
                  <a:cubicBezTo>
                    <a:pt x="547688" y="2508250"/>
                    <a:pt x="528637" y="2541587"/>
                    <a:pt x="523875" y="2447925"/>
                  </a:cubicBezTo>
                  <a:cubicBezTo>
                    <a:pt x="519113" y="2354263"/>
                    <a:pt x="488950" y="2211388"/>
                    <a:pt x="533400" y="2000250"/>
                  </a:cubicBezTo>
                  <a:cubicBezTo>
                    <a:pt x="577850" y="1789113"/>
                    <a:pt x="739775" y="1336675"/>
                    <a:pt x="790575" y="1181100"/>
                  </a:cubicBezTo>
                  <a:cubicBezTo>
                    <a:pt x="841375" y="1025525"/>
                    <a:pt x="823913" y="1095375"/>
                    <a:pt x="838200" y="1066800"/>
                  </a:cubicBezTo>
                  <a:cubicBezTo>
                    <a:pt x="852487" y="1038225"/>
                    <a:pt x="869950" y="1033462"/>
                    <a:pt x="876300" y="1009650"/>
                  </a:cubicBezTo>
                  <a:cubicBezTo>
                    <a:pt x="882650" y="985838"/>
                    <a:pt x="885825" y="952500"/>
                    <a:pt x="876300" y="923925"/>
                  </a:cubicBezTo>
                  <a:cubicBezTo>
                    <a:pt x="866775" y="895350"/>
                    <a:pt x="828675" y="871538"/>
                    <a:pt x="819150" y="838200"/>
                  </a:cubicBezTo>
                  <a:cubicBezTo>
                    <a:pt x="809625" y="804863"/>
                    <a:pt x="823913" y="762000"/>
                    <a:pt x="819150" y="723900"/>
                  </a:cubicBezTo>
                  <a:cubicBezTo>
                    <a:pt x="814388" y="685800"/>
                    <a:pt x="795338" y="668338"/>
                    <a:pt x="790575" y="609600"/>
                  </a:cubicBezTo>
                  <a:cubicBezTo>
                    <a:pt x="785813" y="550863"/>
                    <a:pt x="798512" y="428625"/>
                    <a:pt x="790575" y="371475"/>
                  </a:cubicBezTo>
                  <a:cubicBezTo>
                    <a:pt x="782638" y="314325"/>
                    <a:pt x="762000" y="300038"/>
                    <a:pt x="742950" y="266700"/>
                  </a:cubicBezTo>
                  <a:cubicBezTo>
                    <a:pt x="723900" y="233363"/>
                    <a:pt x="692150" y="204787"/>
                    <a:pt x="676275" y="171450"/>
                  </a:cubicBezTo>
                  <a:cubicBezTo>
                    <a:pt x="660400" y="138113"/>
                    <a:pt x="650875" y="95250"/>
                    <a:pt x="647700" y="66675"/>
                  </a:cubicBezTo>
                  <a:cubicBezTo>
                    <a:pt x="644525" y="38100"/>
                    <a:pt x="650875" y="19050"/>
                    <a:pt x="657225" y="0"/>
                  </a:cubicBezTo>
                </a:path>
              </a:pathLst>
            </a:custGeom>
            <a:ln w="25400" cmpd="dbl"/>
          </p:spPr>
          <p:style>
            <a:lnRef idx="1">
              <a:schemeClr val="accent1"/>
            </a:lnRef>
            <a:fillRef idx="0">
              <a:schemeClr val="accent1"/>
            </a:fillRef>
            <a:effectRef idx="0">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ja-JP" altLang="en-US"/>
            </a:p>
          </p:txBody>
        </p:sp>
        <p:sp>
          <p:nvSpPr>
            <p:cNvPr id="9" name="フリーフォーム 8"/>
            <p:cNvSpPr/>
            <p:nvPr/>
          </p:nvSpPr>
          <p:spPr>
            <a:xfrm>
              <a:off x="7338219" y="7316266"/>
              <a:ext cx="92075" cy="923925"/>
            </a:xfrm>
            <a:custGeom>
              <a:avLst/>
              <a:gdLst>
                <a:gd name="connsiteX0" fmla="*/ 15875 w 92075"/>
                <a:gd name="connsiteY0" fmla="*/ 0 h 923925"/>
                <a:gd name="connsiteX1" fmla="*/ 6350 w 92075"/>
                <a:gd name="connsiteY1" fmla="*/ 95250 h 923925"/>
                <a:gd name="connsiteX2" fmla="*/ 53975 w 92075"/>
                <a:gd name="connsiteY2" fmla="*/ 304800 h 923925"/>
                <a:gd name="connsiteX3" fmla="*/ 82550 w 92075"/>
                <a:gd name="connsiteY3" fmla="*/ 581025 h 923925"/>
                <a:gd name="connsiteX4" fmla="*/ 53975 w 92075"/>
                <a:gd name="connsiteY4" fmla="*/ 638175 h 923925"/>
                <a:gd name="connsiteX5" fmla="*/ 92075 w 92075"/>
                <a:gd name="connsiteY5" fmla="*/ 923925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075" h="923925">
                  <a:moveTo>
                    <a:pt x="15875" y="0"/>
                  </a:moveTo>
                  <a:cubicBezTo>
                    <a:pt x="7937" y="22225"/>
                    <a:pt x="0" y="44450"/>
                    <a:pt x="6350" y="95250"/>
                  </a:cubicBezTo>
                  <a:cubicBezTo>
                    <a:pt x="12700" y="146050"/>
                    <a:pt x="41275" y="223837"/>
                    <a:pt x="53975" y="304800"/>
                  </a:cubicBezTo>
                  <a:cubicBezTo>
                    <a:pt x="66675" y="385763"/>
                    <a:pt x="82550" y="525463"/>
                    <a:pt x="82550" y="581025"/>
                  </a:cubicBezTo>
                  <a:cubicBezTo>
                    <a:pt x="82550" y="636587"/>
                    <a:pt x="52388" y="581025"/>
                    <a:pt x="53975" y="638175"/>
                  </a:cubicBezTo>
                  <a:cubicBezTo>
                    <a:pt x="55563" y="695325"/>
                    <a:pt x="84138" y="881063"/>
                    <a:pt x="92075" y="923925"/>
                  </a:cubicBezTo>
                </a:path>
              </a:pathLst>
            </a:custGeom>
            <a:ln w="25400" cmpd="dbl"/>
          </p:spPr>
          <p:style>
            <a:lnRef idx="1">
              <a:schemeClr val="accent1"/>
            </a:lnRef>
            <a:fillRef idx="0">
              <a:schemeClr val="accent1"/>
            </a:fillRef>
            <a:effectRef idx="0">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ja-JP" altLang="en-US"/>
            </a:p>
          </p:txBody>
        </p:sp>
        <p:sp>
          <p:nvSpPr>
            <p:cNvPr id="10" name="フリーフォーム 9"/>
            <p:cNvSpPr/>
            <p:nvPr/>
          </p:nvSpPr>
          <p:spPr>
            <a:xfrm>
              <a:off x="7354094" y="7335316"/>
              <a:ext cx="333375" cy="95250"/>
            </a:xfrm>
            <a:custGeom>
              <a:avLst/>
              <a:gdLst>
                <a:gd name="connsiteX0" fmla="*/ 0 w 333375"/>
                <a:gd name="connsiteY0" fmla="*/ 0 h 95250"/>
                <a:gd name="connsiteX1" fmla="*/ 133350 w 333375"/>
                <a:gd name="connsiteY1" fmla="*/ 19050 h 95250"/>
                <a:gd name="connsiteX2" fmla="*/ 333375 w 333375"/>
                <a:gd name="connsiteY2" fmla="*/ 95250 h 95250"/>
              </a:gdLst>
              <a:ahLst/>
              <a:cxnLst>
                <a:cxn ang="0">
                  <a:pos x="connsiteX0" y="connsiteY0"/>
                </a:cxn>
                <a:cxn ang="0">
                  <a:pos x="connsiteX1" y="connsiteY1"/>
                </a:cxn>
                <a:cxn ang="0">
                  <a:pos x="connsiteX2" y="connsiteY2"/>
                </a:cxn>
              </a:cxnLst>
              <a:rect l="l" t="t" r="r" b="b"/>
              <a:pathLst>
                <a:path w="333375" h="95250">
                  <a:moveTo>
                    <a:pt x="0" y="0"/>
                  </a:moveTo>
                  <a:cubicBezTo>
                    <a:pt x="38894" y="1587"/>
                    <a:pt x="77788" y="3175"/>
                    <a:pt x="133350" y="19050"/>
                  </a:cubicBezTo>
                  <a:cubicBezTo>
                    <a:pt x="188912" y="34925"/>
                    <a:pt x="261143" y="65087"/>
                    <a:pt x="333375" y="95250"/>
                  </a:cubicBezTo>
                </a:path>
              </a:pathLst>
            </a:custGeom>
            <a:ln w="25400" cmpd="dbl"/>
          </p:spPr>
          <p:style>
            <a:lnRef idx="1">
              <a:schemeClr val="accent1"/>
            </a:lnRef>
            <a:fillRef idx="0">
              <a:schemeClr val="accent1"/>
            </a:fillRef>
            <a:effectRef idx="0">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ja-JP" altLang="en-US"/>
            </a:p>
          </p:txBody>
        </p:sp>
        <p:sp>
          <p:nvSpPr>
            <p:cNvPr id="11" name="フリーフォーム 10"/>
            <p:cNvSpPr/>
            <p:nvPr/>
          </p:nvSpPr>
          <p:spPr>
            <a:xfrm>
              <a:off x="7347744" y="5144566"/>
              <a:ext cx="520700" cy="2159000"/>
            </a:xfrm>
            <a:custGeom>
              <a:avLst/>
              <a:gdLst>
                <a:gd name="connsiteX0" fmla="*/ 0 w 431800"/>
                <a:gd name="connsiteY0" fmla="*/ 2133600 h 2133600"/>
                <a:gd name="connsiteX1" fmla="*/ 88900 w 431800"/>
                <a:gd name="connsiteY1" fmla="*/ 1905000 h 2133600"/>
                <a:gd name="connsiteX2" fmla="*/ 152400 w 431800"/>
                <a:gd name="connsiteY2" fmla="*/ 1663700 h 2133600"/>
                <a:gd name="connsiteX3" fmla="*/ 139700 w 431800"/>
                <a:gd name="connsiteY3" fmla="*/ 1492250 h 2133600"/>
                <a:gd name="connsiteX4" fmla="*/ 171450 w 431800"/>
                <a:gd name="connsiteY4" fmla="*/ 1054100 h 2133600"/>
                <a:gd name="connsiteX5" fmla="*/ 184150 w 431800"/>
                <a:gd name="connsiteY5" fmla="*/ 844550 h 2133600"/>
                <a:gd name="connsiteX6" fmla="*/ 203200 w 431800"/>
                <a:gd name="connsiteY6" fmla="*/ 704850 h 2133600"/>
                <a:gd name="connsiteX7" fmla="*/ 196850 w 431800"/>
                <a:gd name="connsiteY7" fmla="*/ 476250 h 2133600"/>
                <a:gd name="connsiteX8" fmla="*/ 431800 w 431800"/>
                <a:gd name="connsiteY8"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800" h="2133600">
                  <a:moveTo>
                    <a:pt x="0" y="2133600"/>
                  </a:moveTo>
                  <a:cubicBezTo>
                    <a:pt x="31750" y="2058458"/>
                    <a:pt x="63500" y="1983317"/>
                    <a:pt x="88900" y="1905000"/>
                  </a:cubicBezTo>
                  <a:cubicBezTo>
                    <a:pt x="114300" y="1826683"/>
                    <a:pt x="143933" y="1732492"/>
                    <a:pt x="152400" y="1663700"/>
                  </a:cubicBezTo>
                  <a:cubicBezTo>
                    <a:pt x="160867" y="1594908"/>
                    <a:pt x="136525" y="1593850"/>
                    <a:pt x="139700" y="1492250"/>
                  </a:cubicBezTo>
                  <a:cubicBezTo>
                    <a:pt x="142875" y="1390650"/>
                    <a:pt x="164042" y="1162050"/>
                    <a:pt x="171450" y="1054100"/>
                  </a:cubicBezTo>
                  <a:cubicBezTo>
                    <a:pt x="178858" y="946150"/>
                    <a:pt x="178858" y="902758"/>
                    <a:pt x="184150" y="844550"/>
                  </a:cubicBezTo>
                  <a:cubicBezTo>
                    <a:pt x="189442" y="786342"/>
                    <a:pt x="201083" y="766233"/>
                    <a:pt x="203200" y="704850"/>
                  </a:cubicBezTo>
                  <a:cubicBezTo>
                    <a:pt x="205317" y="643467"/>
                    <a:pt x="158750" y="593725"/>
                    <a:pt x="196850" y="476250"/>
                  </a:cubicBezTo>
                  <a:cubicBezTo>
                    <a:pt x="234950" y="358775"/>
                    <a:pt x="378883" y="88900"/>
                    <a:pt x="431800" y="0"/>
                  </a:cubicBezTo>
                </a:path>
              </a:pathLst>
            </a:custGeom>
            <a:ln w="25400" cmpd="dbl"/>
          </p:spPr>
          <p:style>
            <a:lnRef idx="1">
              <a:schemeClr val="accent1"/>
            </a:lnRef>
            <a:fillRef idx="0">
              <a:schemeClr val="accent1"/>
            </a:fillRef>
            <a:effectRef idx="0">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ja-JP" altLang="en-US"/>
            </a:p>
          </p:txBody>
        </p:sp>
        <p:sp>
          <p:nvSpPr>
            <p:cNvPr id="12" name="フリーフォーム 11"/>
            <p:cNvSpPr/>
            <p:nvPr/>
          </p:nvSpPr>
          <p:spPr>
            <a:xfrm>
              <a:off x="4083844" y="6998766"/>
              <a:ext cx="3409950" cy="1069975"/>
            </a:xfrm>
            <a:custGeom>
              <a:avLst/>
              <a:gdLst>
                <a:gd name="connsiteX0" fmla="*/ 0 w 3409950"/>
                <a:gd name="connsiteY0" fmla="*/ 0 h 1069975"/>
                <a:gd name="connsiteX1" fmla="*/ 57150 w 3409950"/>
                <a:gd name="connsiteY1" fmla="*/ 95250 h 1069975"/>
                <a:gd name="connsiteX2" fmla="*/ 101600 w 3409950"/>
                <a:gd name="connsiteY2" fmla="*/ 171450 h 1069975"/>
                <a:gd name="connsiteX3" fmla="*/ 241300 w 3409950"/>
                <a:gd name="connsiteY3" fmla="*/ 177800 h 1069975"/>
                <a:gd name="connsiteX4" fmla="*/ 285750 w 3409950"/>
                <a:gd name="connsiteY4" fmla="*/ 177800 h 1069975"/>
                <a:gd name="connsiteX5" fmla="*/ 311150 w 3409950"/>
                <a:gd name="connsiteY5" fmla="*/ 222250 h 1069975"/>
                <a:gd name="connsiteX6" fmla="*/ 304800 w 3409950"/>
                <a:gd name="connsiteY6" fmla="*/ 292100 h 1069975"/>
                <a:gd name="connsiteX7" fmla="*/ 387350 w 3409950"/>
                <a:gd name="connsiteY7" fmla="*/ 311150 h 1069975"/>
                <a:gd name="connsiteX8" fmla="*/ 476250 w 3409950"/>
                <a:gd name="connsiteY8" fmla="*/ 273050 h 1069975"/>
                <a:gd name="connsiteX9" fmla="*/ 552450 w 3409950"/>
                <a:gd name="connsiteY9" fmla="*/ 273050 h 1069975"/>
                <a:gd name="connsiteX10" fmla="*/ 609600 w 3409950"/>
                <a:gd name="connsiteY10" fmla="*/ 298450 h 1069975"/>
                <a:gd name="connsiteX11" fmla="*/ 819150 w 3409950"/>
                <a:gd name="connsiteY11" fmla="*/ 330200 h 1069975"/>
                <a:gd name="connsiteX12" fmla="*/ 901700 w 3409950"/>
                <a:gd name="connsiteY12" fmla="*/ 330200 h 1069975"/>
                <a:gd name="connsiteX13" fmla="*/ 990600 w 3409950"/>
                <a:gd name="connsiteY13" fmla="*/ 419100 h 1069975"/>
                <a:gd name="connsiteX14" fmla="*/ 1155700 w 3409950"/>
                <a:gd name="connsiteY14" fmla="*/ 495300 h 1069975"/>
                <a:gd name="connsiteX15" fmla="*/ 1466850 w 3409950"/>
                <a:gd name="connsiteY15" fmla="*/ 533400 h 1069975"/>
                <a:gd name="connsiteX16" fmla="*/ 1746250 w 3409950"/>
                <a:gd name="connsiteY16" fmla="*/ 495300 h 1069975"/>
                <a:gd name="connsiteX17" fmla="*/ 1911350 w 3409950"/>
                <a:gd name="connsiteY17" fmla="*/ 527050 h 1069975"/>
                <a:gd name="connsiteX18" fmla="*/ 1981200 w 3409950"/>
                <a:gd name="connsiteY18" fmla="*/ 546100 h 1069975"/>
                <a:gd name="connsiteX19" fmla="*/ 2120900 w 3409950"/>
                <a:gd name="connsiteY19" fmla="*/ 603250 h 1069975"/>
                <a:gd name="connsiteX20" fmla="*/ 2247900 w 3409950"/>
                <a:gd name="connsiteY20" fmla="*/ 628650 h 1069975"/>
                <a:gd name="connsiteX21" fmla="*/ 2438400 w 3409950"/>
                <a:gd name="connsiteY21" fmla="*/ 660400 h 1069975"/>
                <a:gd name="connsiteX22" fmla="*/ 2540000 w 3409950"/>
                <a:gd name="connsiteY22" fmla="*/ 749300 h 1069975"/>
                <a:gd name="connsiteX23" fmla="*/ 2565400 w 3409950"/>
                <a:gd name="connsiteY23" fmla="*/ 812800 h 1069975"/>
                <a:gd name="connsiteX24" fmla="*/ 2546350 w 3409950"/>
                <a:gd name="connsiteY24" fmla="*/ 895350 h 1069975"/>
                <a:gd name="connsiteX25" fmla="*/ 2628900 w 3409950"/>
                <a:gd name="connsiteY25" fmla="*/ 996950 h 1069975"/>
                <a:gd name="connsiteX26" fmla="*/ 2705100 w 3409950"/>
                <a:gd name="connsiteY26" fmla="*/ 1060450 h 1069975"/>
                <a:gd name="connsiteX27" fmla="*/ 2825750 w 3409950"/>
                <a:gd name="connsiteY27" fmla="*/ 1054100 h 1069975"/>
                <a:gd name="connsiteX28" fmla="*/ 2933700 w 3409950"/>
                <a:gd name="connsiteY28" fmla="*/ 1041400 h 1069975"/>
                <a:gd name="connsiteX29" fmla="*/ 3009900 w 3409950"/>
                <a:gd name="connsiteY29" fmla="*/ 1028700 h 1069975"/>
                <a:gd name="connsiteX30" fmla="*/ 3124200 w 3409950"/>
                <a:gd name="connsiteY30" fmla="*/ 1041400 h 1069975"/>
                <a:gd name="connsiteX31" fmla="*/ 3225800 w 3409950"/>
                <a:gd name="connsiteY31" fmla="*/ 1028700 h 1069975"/>
                <a:gd name="connsiteX32" fmla="*/ 3314700 w 3409950"/>
                <a:gd name="connsiteY32" fmla="*/ 1035050 h 1069975"/>
                <a:gd name="connsiteX33" fmla="*/ 3409950 w 3409950"/>
                <a:gd name="connsiteY33" fmla="*/ 1060450 h 1069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409950" h="1069975">
                  <a:moveTo>
                    <a:pt x="0" y="0"/>
                  </a:moveTo>
                  <a:lnTo>
                    <a:pt x="57150" y="95250"/>
                  </a:lnTo>
                  <a:cubicBezTo>
                    <a:pt x="74083" y="123825"/>
                    <a:pt x="70908" y="157692"/>
                    <a:pt x="101600" y="171450"/>
                  </a:cubicBezTo>
                  <a:cubicBezTo>
                    <a:pt x="132292" y="185208"/>
                    <a:pt x="210608" y="176742"/>
                    <a:pt x="241300" y="177800"/>
                  </a:cubicBezTo>
                  <a:cubicBezTo>
                    <a:pt x="271992" y="178858"/>
                    <a:pt x="274108" y="170392"/>
                    <a:pt x="285750" y="177800"/>
                  </a:cubicBezTo>
                  <a:cubicBezTo>
                    <a:pt x="297392" y="185208"/>
                    <a:pt x="307975" y="203200"/>
                    <a:pt x="311150" y="222250"/>
                  </a:cubicBezTo>
                  <a:cubicBezTo>
                    <a:pt x="314325" y="241300"/>
                    <a:pt x="292100" y="277283"/>
                    <a:pt x="304800" y="292100"/>
                  </a:cubicBezTo>
                  <a:cubicBezTo>
                    <a:pt x="317500" y="306917"/>
                    <a:pt x="358775" y="314325"/>
                    <a:pt x="387350" y="311150"/>
                  </a:cubicBezTo>
                  <a:cubicBezTo>
                    <a:pt x="415925" y="307975"/>
                    <a:pt x="448733" y="279400"/>
                    <a:pt x="476250" y="273050"/>
                  </a:cubicBezTo>
                  <a:cubicBezTo>
                    <a:pt x="503767" y="266700"/>
                    <a:pt x="530225" y="268817"/>
                    <a:pt x="552450" y="273050"/>
                  </a:cubicBezTo>
                  <a:cubicBezTo>
                    <a:pt x="574675" y="277283"/>
                    <a:pt x="565150" y="288925"/>
                    <a:pt x="609600" y="298450"/>
                  </a:cubicBezTo>
                  <a:cubicBezTo>
                    <a:pt x="654050" y="307975"/>
                    <a:pt x="770467" y="324908"/>
                    <a:pt x="819150" y="330200"/>
                  </a:cubicBezTo>
                  <a:cubicBezTo>
                    <a:pt x="867833" y="335492"/>
                    <a:pt x="873125" y="315383"/>
                    <a:pt x="901700" y="330200"/>
                  </a:cubicBezTo>
                  <a:cubicBezTo>
                    <a:pt x="930275" y="345017"/>
                    <a:pt x="948267" y="391583"/>
                    <a:pt x="990600" y="419100"/>
                  </a:cubicBezTo>
                  <a:cubicBezTo>
                    <a:pt x="1032933" y="446617"/>
                    <a:pt x="1076325" y="476250"/>
                    <a:pt x="1155700" y="495300"/>
                  </a:cubicBezTo>
                  <a:cubicBezTo>
                    <a:pt x="1235075" y="514350"/>
                    <a:pt x="1368425" y="533400"/>
                    <a:pt x="1466850" y="533400"/>
                  </a:cubicBezTo>
                  <a:cubicBezTo>
                    <a:pt x="1565275" y="533400"/>
                    <a:pt x="1672167" y="496358"/>
                    <a:pt x="1746250" y="495300"/>
                  </a:cubicBezTo>
                  <a:cubicBezTo>
                    <a:pt x="1820333" y="494242"/>
                    <a:pt x="1872192" y="518583"/>
                    <a:pt x="1911350" y="527050"/>
                  </a:cubicBezTo>
                  <a:cubicBezTo>
                    <a:pt x="1950508" y="535517"/>
                    <a:pt x="1946275" y="533400"/>
                    <a:pt x="1981200" y="546100"/>
                  </a:cubicBezTo>
                  <a:cubicBezTo>
                    <a:pt x="2016125" y="558800"/>
                    <a:pt x="2076450" y="589492"/>
                    <a:pt x="2120900" y="603250"/>
                  </a:cubicBezTo>
                  <a:cubicBezTo>
                    <a:pt x="2165350" y="617008"/>
                    <a:pt x="2194983" y="619125"/>
                    <a:pt x="2247900" y="628650"/>
                  </a:cubicBezTo>
                  <a:cubicBezTo>
                    <a:pt x="2300817" y="638175"/>
                    <a:pt x="2389717" y="640292"/>
                    <a:pt x="2438400" y="660400"/>
                  </a:cubicBezTo>
                  <a:cubicBezTo>
                    <a:pt x="2487083" y="680508"/>
                    <a:pt x="2518833" y="723900"/>
                    <a:pt x="2540000" y="749300"/>
                  </a:cubicBezTo>
                  <a:cubicBezTo>
                    <a:pt x="2561167" y="774700"/>
                    <a:pt x="2564342" y="788458"/>
                    <a:pt x="2565400" y="812800"/>
                  </a:cubicBezTo>
                  <a:cubicBezTo>
                    <a:pt x="2566458" y="837142"/>
                    <a:pt x="2535767" y="864658"/>
                    <a:pt x="2546350" y="895350"/>
                  </a:cubicBezTo>
                  <a:cubicBezTo>
                    <a:pt x="2556933" y="926042"/>
                    <a:pt x="2602442" y="969433"/>
                    <a:pt x="2628900" y="996950"/>
                  </a:cubicBezTo>
                  <a:cubicBezTo>
                    <a:pt x="2655358" y="1024467"/>
                    <a:pt x="2672292" y="1050925"/>
                    <a:pt x="2705100" y="1060450"/>
                  </a:cubicBezTo>
                  <a:cubicBezTo>
                    <a:pt x="2737908" y="1069975"/>
                    <a:pt x="2787650" y="1057275"/>
                    <a:pt x="2825750" y="1054100"/>
                  </a:cubicBezTo>
                  <a:cubicBezTo>
                    <a:pt x="2863850" y="1050925"/>
                    <a:pt x="2903008" y="1045633"/>
                    <a:pt x="2933700" y="1041400"/>
                  </a:cubicBezTo>
                  <a:cubicBezTo>
                    <a:pt x="2964392" y="1037167"/>
                    <a:pt x="2978150" y="1028700"/>
                    <a:pt x="3009900" y="1028700"/>
                  </a:cubicBezTo>
                  <a:cubicBezTo>
                    <a:pt x="3041650" y="1028700"/>
                    <a:pt x="3088217" y="1041400"/>
                    <a:pt x="3124200" y="1041400"/>
                  </a:cubicBezTo>
                  <a:cubicBezTo>
                    <a:pt x="3160183" y="1041400"/>
                    <a:pt x="3194050" y="1029758"/>
                    <a:pt x="3225800" y="1028700"/>
                  </a:cubicBezTo>
                  <a:cubicBezTo>
                    <a:pt x="3257550" y="1027642"/>
                    <a:pt x="3284008" y="1029758"/>
                    <a:pt x="3314700" y="1035050"/>
                  </a:cubicBezTo>
                  <a:cubicBezTo>
                    <a:pt x="3345392" y="1040342"/>
                    <a:pt x="3407833" y="1058333"/>
                    <a:pt x="3409950" y="1060450"/>
                  </a:cubicBezTo>
                </a:path>
              </a:pathLst>
            </a:custGeom>
            <a:ln w="25400" cmpd="dbl"/>
          </p:spPr>
          <p:style>
            <a:lnRef idx="1">
              <a:schemeClr val="accent1"/>
            </a:lnRef>
            <a:fillRef idx="0">
              <a:schemeClr val="accent1"/>
            </a:fillRef>
            <a:effectRef idx="0">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ja-JP" altLang="en-US"/>
            </a:p>
          </p:txBody>
        </p:sp>
        <p:sp>
          <p:nvSpPr>
            <p:cNvPr id="13" name="フリーフォーム 12"/>
            <p:cNvSpPr/>
            <p:nvPr/>
          </p:nvSpPr>
          <p:spPr>
            <a:xfrm>
              <a:off x="3582194" y="7017816"/>
              <a:ext cx="495300" cy="215900"/>
            </a:xfrm>
            <a:custGeom>
              <a:avLst/>
              <a:gdLst>
                <a:gd name="connsiteX0" fmla="*/ 495300 w 495300"/>
                <a:gd name="connsiteY0" fmla="*/ 0 h 215900"/>
                <a:gd name="connsiteX1" fmla="*/ 457200 w 495300"/>
                <a:gd name="connsiteY1" fmla="*/ 88900 h 215900"/>
                <a:gd name="connsiteX2" fmla="*/ 349250 w 495300"/>
                <a:gd name="connsiteY2" fmla="*/ 107950 h 215900"/>
                <a:gd name="connsiteX3" fmla="*/ 203200 w 495300"/>
                <a:gd name="connsiteY3" fmla="*/ 120650 h 215900"/>
                <a:gd name="connsiteX4" fmla="*/ 63500 w 495300"/>
                <a:gd name="connsiteY4" fmla="*/ 184150 h 215900"/>
                <a:gd name="connsiteX5" fmla="*/ 0 w 495300"/>
                <a:gd name="connsiteY5" fmla="*/ 215900 h 21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300" h="215900">
                  <a:moveTo>
                    <a:pt x="495300" y="0"/>
                  </a:moveTo>
                  <a:cubicBezTo>
                    <a:pt x="488421" y="35454"/>
                    <a:pt x="481542" y="70908"/>
                    <a:pt x="457200" y="88900"/>
                  </a:cubicBezTo>
                  <a:cubicBezTo>
                    <a:pt x="432858" y="106892"/>
                    <a:pt x="391583" y="102658"/>
                    <a:pt x="349250" y="107950"/>
                  </a:cubicBezTo>
                  <a:cubicBezTo>
                    <a:pt x="306917" y="113242"/>
                    <a:pt x="250825" y="107950"/>
                    <a:pt x="203200" y="120650"/>
                  </a:cubicBezTo>
                  <a:cubicBezTo>
                    <a:pt x="155575" y="133350"/>
                    <a:pt x="97367" y="168275"/>
                    <a:pt x="63500" y="184150"/>
                  </a:cubicBezTo>
                  <a:cubicBezTo>
                    <a:pt x="29633" y="200025"/>
                    <a:pt x="9525" y="209550"/>
                    <a:pt x="0" y="215900"/>
                  </a:cubicBezTo>
                </a:path>
              </a:pathLst>
            </a:custGeom>
            <a:ln w="25400" cmpd="dbl"/>
          </p:spPr>
          <p:style>
            <a:lnRef idx="1">
              <a:schemeClr val="accent1"/>
            </a:lnRef>
            <a:fillRef idx="0">
              <a:schemeClr val="accent1"/>
            </a:fillRef>
            <a:effectRef idx="0">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ja-JP" altLang="en-US"/>
            </a:p>
          </p:txBody>
        </p:sp>
        <p:sp>
          <p:nvSpPr>
            <p:cNvPr id="14" name="フリーフォーム 13"/>
            <p:cNvSpPr/>
            <p:nvPr/>
          </p:nvSpPr>
          <p:spPr>
            <a:xfrm>
              <a:off x="5557044" y="4515916"/>
              <a:ext cx="1636713" cy="3960813"/>
            </a:xfrm>
            <a:custGeom>
              <a:avLst/>
              <a:gdLst>
                <a:gd name="connsiteX0" fmla="*/ 0 w 1636183"/>
                <a:gd name="connsiteY0" fmla="*/ 3949700 h 3961342"/>
                <a:gd name="connsiteX1" fmla="*/ 50800 w 1636183"/>
                <a:gd name="connsiteY1" fmla="*/ 3949700 h 3961342"/>
                <a:gd name="connsiteX2" fmla="*/ 76200 w 1636183"/>
                <a:gd name="connsiteY2" fmla="*/ 3879850 h 3961342"/>
                <a:gd name="connsiteX3" fmla="*/ 196850 w 1636183"/>
                <a:gd name="connsiteY3" fmla="*/ 3949700 h 3961342"/>
                <a:gd name="connsiteX4" fmla="*/ 260350 w 1636183"/>
                <a:gd name="connsiteY4" fmla="*/ 3937000 h 3961342"/>
                <a:gd name="connsiteX5" fmla="*/ 393700 w 1636183"/>
                <a:gd name="connsiteY5" fmla="*/ 3867150 h 3961342"/>
                <a:gd name="connsiteX6" fmla="*/ 393700 w 1636183"/>
                <a:gd name="connsiteY6" fmla="*/ 3765550 h 3961342"/>
                <a:gd name="connsiteX7" fmla="*/ 355600 w 1636183"/>
                <a:gd name="connsiteY7" fmla="*/ 3714750 h 3961342"/>
                <a:gd name="connsiteX8" fmla="*/ 374650 w 1636183"/>
                <a:gd name="connsiteY8" fmla="*/ 3676650 h 3961342"/>
                <a:gd name="connsiteX9" fmla="*/ 355600 w 1636183"/>
                <a:gd name="connsiteY9" fmla="*/ 3632200 h 3961342"/>
                <a:gd name="connsiteX10" fmla="*/ 336550 w 1636183"/>
                <a:gd name="connsiteY10" fmla="*/ 3536950 h 3961342"/>
                <a:gd name="connsiteX11" fmla="*/ 514350 w 1636183"/>
                <a:gd name="connsiteY11" fmla="*/ 3505200 h 3961342"/>
                <a:gd name="connsiteX12" fmla="*/ 660400 w 1636183"/>
                <a:gd name="connsiteY12" fmla="*/ 3416300 h 3961342"/>
                <a:gd name="connsiteX13" fmla="*/ 622300 w 1636183"/>
                <a:gd name="connsiteY13" fmla="*/ 3352800 h 3961342"/>
                <a:gd name="connsiteX14" fmla="*/ 527050 w 1636183"/>
                <a:gd name="connsiteY14" fmla="*/ 3333750 h 3961342"/>
                <a:gd name="connsiteX15" fmla="*/ 660400 w 1636183"/>
                <a:gd name="connsiteY15" fmla="*/ 3270250 h 3961342"/>
                <a:gd name="connsiteX16" fmla="*/ 641350 w 1636183"/>
                <a:gd name="connsiteY16" fmla="*/ 3251200 h 3961342"/>
                <a:gd name="connsiteX17" fmla="*/ 520700 w 1636183"/>
                <a:gd name="connsiteY17" fmla="*/ 3162300 h 3961342"/>
                <a:gd name="connsiteX18" fmla="*/ 476250 w 1636183"/>
                <a:gd name="connsiteY18" fmla="*/ 3022600 h 3961342"/>
                <a:gd name="connsiteX19" fmla="*/ 425450 w 1636183"/>
                <a:gd name="connsiteY19" fmla="*/ 2908300 h 3961342"/>
                <a:gd name="connsiteX20" fmla="*/ 400050 w 1636183"/>
                <a:gd name="connsiteY20" fmla="*/ 2832100 h 3961342"/>
                <a:gd name="connsiteX21" fmla="*/ 374650 w 1636183"/>
                <a:gd name="connsiteY21" fmla="*/ 2698750 h 3961342"/>
                <a:gd name="connsiteX22" fmla="*/ 266700 w 1636183"/>
                <a:gd name="connsiteY22" fmla="*/ 2603500 h 3961342"/>
                <a:gd name="connsiteX23" fmla="*/ 412750 w 1636183"/>
                <a:gd name="connsiteY23" fmla="*/ 2571750 h 3961342"/>
                <a:gd name="connsiteX24" fmla="*/ 469900 w 1636183"/>
                <a:gd name="connsiteY24" fmla="*/ 2527300 h 3961342"/>
                <a:gd name="connsiteX25" fmla="*/ 463550 w 1636183"/>
                <a:gd name="connsiteY25" fmla="*/ 2476500 h 3961342"/>
                <a:gd name="connsiteX26" fmla="*/ 558800 w 1636183"/>
                <a:gd name="connsiteY26" fmla="*/ 2419350 h 3961342"/>
                <a:gd name="connsiteX27" fmla="*/ 666750 w 1636183"/>
                <a:gd name="connsiteY27" fmla="*/ 2457450 h 3961342"/>
                <a:gd name="connsiteX28" fmla="*/ 755650 w 1636183"/>
                <a:gd name="connsiteY28" fmla="*/ 2444750 h 3961342"/>
                <a:gd name="connsiteX29" fmla="*/ 844550 w 1636183"/>
                <a:gd name="connsiteY29" fmla="*/ 2355850 h 3961342"/>
                <a:gd name="connsiteX30" fmla="*/ 800100 w 1636183"/>
                <a:gd name="connsiteY30" fmla="*/ 2260600 h 3961342"/>
                <a:gd name="connsiteX31" fmla="*/ 819150 w 1636183"/>
                <a:gd name="connsiteY31" fmla="*/ 2178050 h 3961342"/>
                <a:gd name="connsiteX32" fmla="*/ 704850 w 1636183"/>
                <a:gd name="connsiteY32" fmla="*/ 2057400 h 3961342"/>
                <a:gd name="connsiteX33" fmla="*/ 882650 w 1636183"/>
                <a:gd name="connsiteY33" fmla="*/ 2025650 h 3961342"/>
                <a:gd name="connsiteX34" fmla="*/ 800100 w 1636183"/>
                <a:gd name="connsiteY34" fmla="*/ 1930400 h 3961342"/>
                <a:gd name="connsiteX35" fmla="*/ 831850 w 1636183"/>
                <a:gd name="connsiteY35" fmla="*/ 1892300 h 3961342"/>
                <a:gd name="connsiteX36" fmla="*/ 946150 w 1636183"/>
                <a:gd name="connsiteY36" fmla="*/ 1936750 h 3961342"/>
                <a:gd name="connsiteX37" fmla="*/ 984250 w 1636183"/>
                <a:gd name="connsiteY37" fmla="*/ 1955800 h 3961342"/>
                <a:gd name="connsiteX38" fmla="*/ 1041400 w 1636183"/>
                <a:gd name="connsiteY38" fmla="*/ 1955800 h 3961342"/>
                <a:gd name="connsiteX39" fmla="*/ 1035050 w 1636183"/>
                <a:gd name="connsiteY39" fmla="*/ 1885950 h 3961342"/>
                <a:gd name="connsiteX40" fmla="*/ 965200 w 1636183"/>
                <a:gd name="connsiteY40" fmla="*/ 1873250 h 3961342"/>
                <a:gd name="connsiteX41" fmla="*/ 977900 w 1636183"/>
                <a:gd name="connsiteY41" fmla="*/ 1790700 h 3961342"/>
                <a:gd name="connsiteX42" fmla="*/ 933450 w 1636183"/>
                <a:gd name="connsiteY42" fmla="*/ 1758950 h 3961342"/>
                <a:gd name="connsiteX43" fmla="*/ 882650 w 1636183"/>
                <a:gd name="connsiteY43" fmla="*/ 1670050 h 3961342"/>
                <a:gd name="connsiteX44" fmla="*/ 850900 w 1636183"/>
                <a:gd name="connsiteY44" fmla="*/ 1574800 h 3961342"/>
                <a:gd name="connsiteX45" fmla="*/ 831850 w 1636183"/>
                <a:gd name="connsiteY45" fmla="*/ 1435100 h 3961342"/>
                <a:gd name="connsiteX46" fmla="*/ 793750 w 1636183"/>
                <a:gd name="connsiteY46" fmla="*/ 1333500 h 3961342"/>
                <a:gd name="connsiteX47" fmla="*/ 831850 w 1636183"/>
                <a:gd name="connsiteY47" fmla="*/ 1308100 h 3961342"/>
                <a:gd name="connsiteX48" fmla="*/ 920750 w 1636183"/>
                <a:gd name="connsiteY48" fmla="*/ 1333500 h 3961342"/>
                <a:gd name="connsiteX49" fmla="*/ 984250 w 1636183"/>
                <a:gd name="connsiteY49" fmla="*/ 1333500 h 3961342"/>
                <a:gd name="connsiteX50" fmla="*/ 1054100 w 1636183"/>
                <a:gd name="connsiteY50" fmla="*/ 1314450 h 3961342"/>
                <a:gd name="connsiteX51" fmla="*/ 1143000 w 1636183"/>
                <a:gd name="connsiteY51" fmla="*/ 1327150 h 3961342"/>
                <a:gd name="connsiteX52" fmla="*/ 1187450 w 1636183"/>
                <a:gd name="connsiteY52" fmla="*/ 1270000 h 3961342"/>
                <a:gd name="connsiteX53" fmla="*/ 1174750 w 1636183"/>
                <a:gd name="connsiteY53" fmla="*/ 1193800 h 3961342"/>
                <a:gd name="connsiteX54" fmla="*/ 1212850 w 1636183"/>
                <a:gd name="connsiteY54" fmla="*/ 1174750 h 3961342"/>
                <a:gd name="connsiteX55" fmla="*/ 1301750 w 1636183"/>
                <a:gd name="connsiteY55" fmla="*/ 1187450 h 3961342"/>
                <a:gd name="connsiteX56" fmla="*/ 1352550 w 1636183"/>
                <a:gd name="connsiteY56" fmla="*/ 1187450 h 3961342"/>
                <a:gd name="connsiteX57" fmla="*/ 1384300 w 1636183"/>
                <a:gd name="connsiteY57" fmla="*/ 1162050 h 3961342"/>
                <a:gd name="connsiteX58" fmla="*/ 1314450 w 1636183"/>
                <a:gd name="connsiteY58" fmla="*/ 1130300 h 3961342"/>
                <a:gd name="connsiteX59" fmla="*/ 1289050 w 1636183"/>
                <a:gd name="connsiteY59" fmla="*/ 1079500 h 3961342"/>
                <a:gd name="connsiteX60" fmla="*/ 1371600 w 1636183"/>
                <a:gd name="connsiteY60" fmla="*/ 1016000 h 3961342"/>
                <a:gd name="connsiteX61" fmla="*/ 1390650 w 1636183"/>
                <a:gd name="connsiteY61" fmla="*/ 984250 h 3961342"/>
                <a:gd name="connsiteX62" fmla="*/ 1384300 w 1636183"/>
                <a:gd name="connsiteY62" fmla="*/ 933450 h 3961342"/>
                <a:gd name="connsiteX63" fmla="*/ 1333500 w 1636183"/>
                <a:gd name="connsiteY63" fmla="*/ 844550 h 3961342"/>
                <a:gd name="connsiteX64" fmla="*/ 1593850 w 1636183"/>
                <a:gd name="connsiteY64" fmla="*/ 844550 h 3961342"/>
                <a:gd name="connsiteX65" fmla="*/ 1587500 w 1636183"/>
                <a:gd name="connsiteY65" fmla="*/ 812800 h 3961342"/>
                <a:gd name="connsiteX66" fmla="*/ 1428750 w 1636183"/>
                <a:gd name="connsiteY66" fmla="*/ 800100 h 3961342"/>
                <a:gd name="connsiteX67" fmla="*/ 1409700 w 1636183"/>
                <a:gd name="connsiteY67" fmla="*/ 723900 h 3961342"/>
                <a:gd name="connsiteX68" fmla="*/ 1358900 w 1636183"/>
                <a:gd name="connsiteY68" fmla="*/ 679450 h 3961342"/>
                <a:gd name="connsiteX69" fmla="*/ 1346200 w 1636183"/>
                <a:gd name="connsiteY69" fmla="*/ 552450 h 3961342"/>
                <a:gd name="connsiteX70" fmla="*/ 1371600 w 1636183"/>
                <a:gd name="connsiteY70" fmla="*/ 387350 h 3961342"/>
                <a:gd name="connsiteX71" fmla="*/ 1308100 w 1636183"/>
                <a:gd name="connsiteY71" fmla="*/ 330200 h 3961342"/>
                <a:gd name="connsiteX72" fmla="*/ 1276350 w 1636183"/>
                <a:gd name="connsiteY72" fmla="*/ 247650 h 3961342"/>
                <a:gd name="connsiteX73" fmla="*/ 1371600 w 1636183"/>
                <a:gd name="connsiteY73" fmla="*/ 146050 h 3961342"/>
                <a:gd name="connsiteX74" fmla="*/ 1289050 w 1636183"/>
                <a:gd name="connsiteY74" fmla="*/ 95250 h 3961342"/>
                <a:gd name="connsiteX75" fmla="*/ 1371600 w 1636183"/>
                <a:gd name="connsiteY75" fmla="*/ 0 h 396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636183" h="3961342">
                  <a:moveTo>
                    <a:pt x="0" y="3949700"/>
                  </a:moveTo>
                  <a:cubicBezTo>
                    <a:pt x="19050" y="3955521"/>
                    <a:pt x="38100" y="3961342"/>
                    <a:pt x="50800" y="3949700"/>
                  </a:cubicBezTo>
                  <a:cubicBezTo>
                    <a:pt x="63500" y="3938058"/>
                    <a:pt x="51858" y="3879850"/>
                    <a:pt x="76200" y="3879850"/>
                  </a:cubicBezTo>
                  <a:cubicBezTo>
                    <a:pt x="100542" y="3879850"/>
                    <a:pt x="166158" y="3940175"/>
                    <a:pt x="196850" y="3949700"/>
                  </a:cubicBezTo>
                  <a:cubicBezTo>
                    <a:pt x="227542" y="3959225"/>
                    <a:pt x="227542" y="3950758"/>
                    <a:pt x="260350" y="3937000"/>
                  </a:cubicBezTo>
                  <a:cubicBezTo>
                    <a:pt x="293158" y="3923242"/>
                    <a:pt x="371475" y="3895725"/>
                    <a:pt x="393700" y="3867150"/>
                  </a:cubicBezTo>
                  <a:cubicBezTo>
                    <a:pt x="415925" y="3838575"/>
                    <a:pt x="400050" y="3790950"/>
                    <a:pt x="393700" y="3765550"/>
                  </a:cubicBezTo>
                  <a:cubicBezTo>
                    <a:pt x="387350" y="3740150"/>
                    <a:pt x="358775" y="3729567"/>
                    <a:pt x="355600" y="3714750"/>
                  </a:cubicBezTo>
                  <a:cubicBezTo>
                    <a:pt x="352425" y="3699933"/>
                    <a:pt x="374650" y="3690408"/>
                    <a:pt x="374650" y="3676650"/>
                  </a:cubicBezTo>
                  <a:cubicBezTo>
                    <a:pt x="374650" y="3662892"/>
                    <a:pt x="361950" y="3655483"/>
                    <a:pt x="355600" y="3632200"/>
                  </a:cubicBezTo>
                  <a:cubicBezTo>
                    <a:pt x="349250" y="3608917"/>
                    <a:pt x="310092" y="3558117"/>
                    <a:pt x="336550" y="3536950"/>
                  </a:cubicBezTo>
                  <a:cubicBezTo>
                    <a:pt x="363008" y="3515783"/>
                    <a:pt x="460375" y="3525308"/>
                    <a:pt x="514350" y="3505200"/>
                  </a:cubicBezTo>
                  <a:cubicBezTo>
                    <a:pt x="568325" y="3485092"/>
                    <a:pt x="642408" y="3441700"/>
                    <a:pt x="660400" y="3416300"/>
                  </a:cubicBezTo>
                  <a:cubicBezTo>
                    <a:pt x="678392" y="3390900"/>
                    <a:pt x="644525" y="3366558"/>
                    <a:pt x="622300" y="3352800"/>
                  </a:cubicBezTo>
                  <a:cubicBezTo>
                    <a:pt x="600075" y="3339042"/>
                    <a:pt x="520700" y="3347508"/>
                    <a:pt x="527050" y="3333750"/>
                  </a:cubicBezTo>
                  <a:cubicBezTo>
                    <a:pt x="533400" y="3319992"/>
                    <a:pt x="641350" y="3284008"/>
                    <a:pt x="660400" y="3270250"/>
                  </a:cubicBezTo>
                  <a:cubicBezTo>
                    <a:pt x="679450" y="3256492"/>
                    <a:pt x="664633" y="3269192"/>
                    <a:pt x="641350" y="3251200"/>
                  </a:cubicBezTo>
                  <a:cubicBezTo>
                    <a:pt x="618067" y="3233208"/>
                    <a:pt x="548217" y="3200400"/>
                    <a:pt x="520700" y="3162300"/>
                  </a:cubicBezTo>
                  <a:cubicBezTo>
                    <a:pt x="493183" y="3124200"/>
                    <a:pt x="492125" y="3064933"/>
                    <a:pt x="476250" y="3022600"/>
                  </a:cubicBezTo>
                  <a:cubicBezTo>
                    <a:pt x="460375" y="2980267"/>
                    <a:pt x="438150" y="2940050"/>
                    <a:pt x="425450" y="2908300"/>
                  </a:cubicBezTo>
                  <a:cubicBezTo>
                    <a:pt x="412750" y="2876550"/>
                    <a:pt x="408517" y="2867025"/>
                    <a:pt x="400050" y="2832100"/>
                  </a:cubicBezTo>
                  <a:cubicBezTo>
                    <a:pt x="391583" y="2797175"/>
                    <a:pt x="396875" y="2736850"/>
                    <a:pt x="374650" y="2698750"/>
                  </a:cubicBezTo>
                  <a:cubicBezTo>
                    <a:pt x="352425" y="2660650"/>
                    <a:pt x="260350" y="2624667"/>
                    <a:pt x="266700" y="2603500"/>
                  </a:cubicBezTo>
                  <a:cubicBezTo>
                    <a:pt x="273050" y="2582333"/>
                    <a:pt x="378883" y="2584450"/>
                    <a:pt x="412750" y="2571750"/>
                  </a:cubicBezTo>
                  <a:cubicBezTo>
                    <a:pt x="446617" y="2559050"/>
                    <a:pt x="461433" y="2543175"/>
                    <a:pt x="469900" y="2527300"/>
                  </a:cubicBezTo>
                  <a:cubicBezTo>
                    <a:pt x="478367" y="2511425"/>
                    <a:pt x="448733" y="2494492"/>
                    <a:pt x="463550" y="2476500"/>
                  </a:cubicBezTo>
                  <a:cubicBezTo>
                    <a:pt x="478367" y="2458508"/>
                    <a:pt x="524933" y="2422525"/>
                    <a:pt x="558800" y="2419350"/>
                  </a:cubicBezTo>
                  <a:cubicBezTo>
                    <a:pt x="592667" y="2416175"/>
                    <a:pt x="633942" y="2453217"/>
                    <a:pt x="666750" y="2457450"/>
                  </a:cubicBezTo>
                  <a:cubicBezTo>
                    <a:pt x="699558" y="2461683"/>
                    <a:pt x="726017" y="2461683"/>
                    <a:pt x="755650" y="2444750"/>
                  </a:cubicBezTo>
                  <a:cubicBezTo>
                    <a:pt x="785283" y="2427817"/>
                    <a:pt x="837142" y="2386542"/>
                    <a:pt x="844550" y="2355850"/>
                  </a:cubicBezTo>
                  <a:cubicBezTo>
                    <a:pt x="851958" y="2325158"/>
                    <a:pt x="804333" y="2290233"/>
                    <a:pt x="800100" y="2260600"/>
                  </a:cubicBezTo>
                  <a:cubicBezTo>
                    <a:pt x="795867" y="2230967"/>
                    <a:pt x="835025" y="2211917"/>
                    <a:pt x="819150" y="2178050"/>
                  </a:cubicBezTo>
                  <a:cubicBezTo>
                    <a:pt x="803275" y="2144183"/>
                    <a:pt x="694267" y="2082800"/>
                    <a:pt x="704850" y="2057400"/>
                  </a:cubicBezTo>
                  <a:cubicBezTo>
                    <a:pt x="715433" y="2032000"/>
                    <a:pt x="866775" y="2046817"/>
                    <a:pt x="882650" y="2025650"/>
                  </a:cubicBezTo>
                  <a:cubicBezTo>
                    <a:pt x="898525" y="2004483"/>
                    <a:pt x="808567" y="1952625"/>
                    <a:pt x="800100" y="1930400"/>
                  </a:cubicBezTo>
                  <a:cubicBezTo>
                    <a:pt x="791633" y="1908175"/>
                    <a:pt x="807508" y="1891242"/>
                    <a:pt x="831850" y="1892300"/>
                  </a:cubicBezTo>
                  <a:cubicBezTo>
                    <a:pt x="856192" y="1893358"/>
                    <a:pt x="920750" y="1926167"/>
                    <a:pt x="946150" y="1936750"/>
                  </a:cubicBezTo>
                  <a:cubicBezTo>
                    <a:pt x="971550" y="1947333"/>
                    <a:pt x="968375" y="1952625"/>
                    <a:pt x="984250" y="1955800"/>
                  </a:cubicBezTo>
                  <a:cubicBezTo>
                    <a:pt x="1000125" y="1958975"/>
                    <a:pt x="1032933" y="1967442"/>
                    <a:pt x="1041400" y="1955800"/>
                  </a:cubicBezTo>
                  <a:cubicBezTo>
                    <a:pt x="1049867" y="1944158"/>
                    <a:pt x="1047750" y="1899708"/>
                    <a:pt x="1035050" y="1885950"/>
                  </a:cubicBezTo>
                  <a:cubicBezTo>
                    <a:pt x="1022350" y="1872192"/>
                    <a:pt x="974725" y="1889125"/>
                    <a:pt x="965200" y="1873250"/>
                  </a:cubicBezTo>
                  <a:cubicBezTo>
                    <a:pt x="955675" y="1857375"/>
                    <a:pt x="983192" y="1809750"/>
                    <a:pt x="977900" y="1790700"/>
                  </a:cubicBezTo>
                  <a:cubicBezTo>
                    <a:pt x="972608" y="1771650"/>
                    <a:pt x="949325" y="1779058"/>
                    <a:pt x="933450" y="1758950"/>
                  </a:cubicBezTo>
                  <a:cubicBezTo>
                    <a:pt x="917575" y="1738842"/>
                    <a:pt x="896408" y="1700742"/>
                    <a:pt x="882650" y="1670050"/>
                  </a:cubicBezTo>
                  <a:cubicBezTo>
                    <a:pt x="868892" y="1639358"/>
                    <a:pt x="859367" y="1613958"/>
                    <a:pt x="850900" y="1574800"/>
                  </a:cubicBezTo>
                  <a:cubicBezTo>
                    <a:pt x="842433" y="1535642"/>
                    <a:pt x="841375" y="1475317"/>
                    <a:pt x="831850" y="1435100"/>
                  </a:cubicBezTo>
                  <a:cubicBezTo>
                    <a:pt x="822325" y="1394883"/>
                    <a:pt x="793750" y="1354667"/>
                    <a:pt x="793750" y="1333500"/>
                  </a:cubicBezTo>
                  <a:cubicBezTo>
                    <a:pt x="793750" y="1312333"/>
                    <a:pt x="810683" y="1308100"/>
                    <a:pt x="831850" y="1308100"/>
                  </a:cubicBezTo>
                  <a:cubicBezTo>
                    <a:pt x="853017" y="1308100"/>
                    <a:pt x="895350" y="1329267"/>
                    <a:pt x="920750" y="1333500"/>
                  </a:cubicBezTo>
                  <a:cubicBezTo>
                    <a:pt x="946150" y="1337733"/>
                    <a:pt x="962025" y="1336675"/>
                    <a:pt x="984250" y="1333500"/>
                  </a:cubicBezTo>
                  <a:cubicBezTo>
                    <a:pt x="1006475" y="1330325"/>
                    <a:pt x="1027642" y="1315508"/>
                    <a:pt x="1054100" y="1314450"/>
                  </a:cubicBezTo>
                  <a:cubicBezTo>
                    <a:pt x="1080558" y="1313392"/>
                    <a:pt x="1120775" y="1334558"/>
                    <a:pt x="1143000" y="1327150"/>
                  </a:cubicBezTo>
                  <a:cubicBezTo>
                    <a:pt x="1165225" y="1319742"/>
                    <a:pt x="1182158" y="1292225"/>
                    <a:pt x="1187450" y="1270000"/>
                  </a:cubicBezTo>
                  <a:cubicBezTo>
                    <a:pt x="1192742" y="1247775"/>
                    <a:pt x="1170517" y="1209675"/>
                    <a:pt x="1174750" y="1193800"/>
                  </a:cubicBezTo>
                  <a:cubicBezTo>
                    <a:pt x="1178983" y="1177925"/>
                    <a:pt x="1191683" y="1175808"/>
                    <a:pt x="1212850" y="1174750"/>
                  </a:cubicBezTo>
                  <a:cubicBezTo>
                    <a:pt x="1234017" y="1173692"/>
                    <a:pt x="1278467" y="1185333"/>
                    <a:pt x="1301750" y="1187450"/>
                  </a:cubicBezTo>
                  <a:cubicBezTo>
                    <a:pt x="1325033" y="1189567"/>
                    <a:pt x="1338792" y="1191683"/>
                    <a:pt x="1352550" y="1187450"/>
                  </a:cubicBezTo>
                  <a:cubicBezTo>
                    <a:pt x="1366308" y="1183217"/>
                    <a:pt x="1390650" y="1171575"/>
                    <a:pt x="1384300" y="1162050"/>
                  </a:cubicBezTo>
                  <a:cubicBezTo>
                    <a:pt x="1377950" y="1152525"/>
                    <a:pt x="1330325" y="1144058"/>
                    <a:pt x="1314450" y="1130300"/>
                  </a:cubicBezTo>
                  <a:cubicBezTo>
                    <a:pt x="1298575" y="1116542"/>
                    <a:pt x="1279525" y="1098550"/>
                    <a:pt x="1289050" y="1079500"/>
                  </a:cubicBezTo>
                  <a:cubicBezTo>
                    <a:pt x="1298575" y="1060450"/>
                    <a:pt x="1354667" y="1031875"/>
                    <a:pt x="1371600" y="1016000"/>
                  </a:cubicBezTo>
                  <a:cubicBezTo>
                    <a:pt x="1388533" y="1000125"/>
                    <a:pt x="1388533" y="998008"/>
                    <a:pt x="1390650" y="984250"/>
                  </a:cubicBezTo>
                  <a:cubicBezTo>
                    <a:pt x="1392767" y="970492"/>
                    <a:pt x="1393825" y="956733"/>
                    <a:pt x="1384300" y="933450"/>
                  </a:cubicBezTo>
                  <a:cubicBezTo>
                    <a:pt x="1374775" y="910167"/>
                    <a:pt x="1298575" y="859367"/>
                    <a:pt x="1333500" y="844550"/>
                  </a:cubicBezTo>
                  <a:cubicBezTo>
                    <a:pt x="1368425" y="829733"/>
                    <a:pt x="1551517" y="849842"/>
                    <a:pt x="1593850" y="844550"/>
                  </a:cubicBezTo>
                  <a:cubicBezTo>
                    <a:pt x="1636183" y="839258"/>
                    <a:pt x="1615017" y="820208"/>
                    <a:pt x="1587500" y="812800"/>
                  </a:cubicBezTo>
                  <a:cubicBezTo>
                    <a:pt x="1559983" y="805392"/>
                    <a:pt x="1458383" y="814917"/>
                    <a:pt x="1428750" y="800100"/>
                  </a:cubicBezTo>
                  <a:cubicBezTo>
                    <a:pt x="1399117" y="785283"/>
                    <a:pt x="1421342" y="744008"/>
                    <a:pt x="1409700" y="723900"/>
                  </a:cubicBezTo>
                  <a:cubicBezTo>
                    <a:pt x="1398058" y="703792"/>
                    <a:pt x="1369483" y="708025"/>
                    <a:pt x="1358900" y="679450"/>
                  </a:cubicBezTo>
                  <a:cubicBezTo>
                    <a:pt x="1348317" y="650875"/>
                    <a:pt x="1344083" y="601133"/>
                    <a:pt x="1346200" y="552450"/>
                  </a:cubicBezTo>
                  <a:cubicBezTo>
                    <a:pt x="1348317" y="503767"/>
                    <a:pt x="1377950" y="424392"/>
                    <a:pt x="1371600" y="387350"/>
                  </a:cubicBezTo>
                  <a:cubicBezTo>
                    <a:pt x="1365250" y="350308"/>
                    <a:pt x="1323975" y="353483"/>
                    <a:pt x="1308100" y="330200"/>
                  </a:cubicBezTo>
                  <a:cubicBezTo>
                    <a:pt x="1292225" y="306917"/>
                    <a:pt x="1265767" y="278342"/>
                    <a:pt x="1276350" y="247650"/>
                  </a:cubicBezTo>
                  <a:cubicBezTo>
                    <a:pt x="1286933" y="216958"/>
                    <a:pt x="1369483" y="171450"/>
                    <a:pt x="1371600" y="146050"/>
                  </a:cubicBezTo>
                  <a:cubicBezTo>
                    <a:pt x="1373717" y="120650"/>
                    <a:pt x="1289050" y="119592"/>
                    <a:pt x="1289050" y="95250"/>
                  </a:cubicBezTo>
                  <a:cubicBezTo>
                    <a:pt x="1289050" y="70908"/>
                    <a:pt x="1367367" y="0"/>
                    <a:pt x="1371600" y="0"/>
                  </a:cubicBezTo>
                </a:path>
              </a:pathLst>
            </a:custGeom>
            <a:ln w="25400" cmpd="dbl"/>
          </p:spPr>
          <p:style>
            <a:lnRef idx="1">
              <a:schemeClr val="accent1"/>
            </a:lnRef>
            <a:fillRef idx="0">
              <a:schemeClr val="accent1"/>
            </a:fillRef>
            <a:effectRef idx="0">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ja-JP" altLang="en-US"/>
            </a:p>
          </p:txBody>
        </p:sp>
        <p:sp>
          <p:nvSpPr>
            <p:cNvPr id="15" name="フリーフォーム 14"/>
            <p:cNvSpPr/>
            <p:nvPr/>
          </p:nvSpPr>
          <p:spPr>
            <a:xfrm>
              <a:off x="6388894" y="3607866"/>
              <a:ext cx="596900" cy="908050"/>
            </a:xfrm>
            <a:custGeom>
              <a:avLst/>
              <a:gdLst>
                <a:gd name="connsiteX0" fmla="*/ 596900 w 673100"/>
                <a:gd name="connsiteY0" fmla="*/ 994833 h 994833"/>
                <a:gd name="connsiteX1" fmla="*/ 635000 w 673100"/>
                <a:gd name="connsiteY1" fmla="*/ 924983 h 994833"/>
                <a:gd name="connsiteX2" fmla="*/ 660400 w 673100"/>
                <a:gd name="connsiteY2" fmla="*/ 785283 h 994833"/>
                <a:gd name="connsiteX3" fmla="*/ 666750 w 673100"/>
                <a:gd name="connsiteY3" fmla="*/ 740833 h 994833"/>
                <a:gd name="connsiteX4" fmla="*/ 641350 w 673100"/>
                <a:gd name="connsiteY4" fmla="*/ 658283 h 994833"/>
                <a:gd name="connsiteX5" fmla="*/ 476250 w 673100"/>
                <a:gd name="connsiteY5" fmla="*/ 620183 h 994833"/>
                <a:gd name="connsiteX6" fmla="*/ 285750 w 673100"/>
                <a:gd name="connsiteY6" fmla="*/ 467783 h 994833"/>
                <a:gd name="connsiteX7" fmla="*/ 247650 w 673100"/>
                <a:gd name="connsiteY7" fmla="*/ 378883 h 994833"/>
                <a:gd name="connsiteX8" fmla="*/ 184150 w 673100"/>
                <a:gd name="connsiteY8" fmla="*/ 277283 h 994833"/>
                <a:gd name="connsiteX9" fmla="*/ 107950 w 673100"/>
                <a:gd name="connsiteY9" fmla="*/ 188383 h 994833"/>
                <a:gd name="connsiteX10" fmla="*/ 107950 w 673100"/>
                <a:gd name="connsiteY10" fmla="*/ 118533 h 994833"/>
                <a:gd name="connsiteX11" fmla="*/ 57150 w 673100"/>
                <a:gd name="connsiteY11" fmla="*/ 48683 h 994833"/>
                <a:gd name="connsiteX12" fmla="*/ 0 w 673100"/>
                <a:gd name="connsiteY12" fmla="*/ 10583 h 994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3100" h="994833">
                  <a:moveTo>
                    <a:pt x="596900" y="994833"/>
                  </a:moveTo>
                  <a:cubicBezTo>
                    <a:pt x="610658" y="977370"/>
                    <a:pt x="624417" y="959908"/>
                    <a:pt x="635000" y="924983"/>
                  </a:cubicBezTo>
                  <a:cubicBezTo>
                    <a:pt x="645583" y="890058"/>
                    <a:pt x="655108" y="815975"/>
                    <a:pt x="660400" y="785283"/>
                  </a:cubicBezTo>
                  <a:cubicBezTo>
                    <a:pt x="665692" y="754591"/>
                    <a:pt x="669925" y="762000"/>
                    <a:pt x="666750" y="740833"/>
                  </a:cubicBezTo>
                  <a:cubicBezTo>
                    <a:pt x="663575" y="719666"/>
                    <a:pt x="673100" y="678391"/>
                    <a:pt x="641350" y="658283"/>
                  </a:cubicBezTo>
                  <a:cubicBezTo>
                    <a:pt x="609600" y="638175"/>
                    <a:pt x="535517" y="651933"/>
                    <a:pt x="476250" y="620183"/>
                  </a:cubicBezTo>
                  <a:cubicBezTo>
                    <a:pt x="416983" y="588433"/>
                    <a:pt x="323850" y="508000"/>
                    <a:pt x="285750" y="467783"/>
                  </a:cubicBezTo>
                  <a:cubicBezTo>
                    <a:pt x="247650" y="427566"/>
                    <a:pt x="264583" y="410633"/>
                    <a:pt x="247650" y="378883"/>
                  </a:cubicBezTo>
                  <a:cubicBezTo>
                    <a:pt x="230717" y="347133"/>
                    <a:pt x="207433" y="309033"/>
                    <a:pt x="184150" y="277283"/>
                  </a:cubicBezTo>
                  <a:cubicBezTo>
                    <a:pt x="160867" y="245533"/>
                    <a:pt x="120650" y="214841"/>
                    <a:pt x="107950" y="188383"/>
                  </a:cubicBezTo>
                  <a:cubicBezTo>
                    <a:pt x="95250" y="161925"/>
                    <a:pt x="116417" y="141816"/>
                    <a:pt x="107950" y="118533"/>
                  </a:cubicBezTo>
                  <a:cubicBezTo>
                    <a:pt x="99483" y="95250"/>
                    <a:pt x="75142" y="66675"/>
                    <a:pt x="57150" y="48683"/>
                  </a:cubicBezTo>
                  <a:cubicBezTo>
                    <a:pt x="39158" y="30691"/>
                    <a:pt x="8467" y="0"/>
                    <a:pt x="0" y="10583"/>
                  </a:cubicBezTo>
                </a:path>
              </a:pathLst>
            </a:custGeom>
            <a:ln w="25400" cmpd="dbl"/>
          </p:spPr>
          <p:style>
            <a:lnRef idx="1">
              <a:schemeClr val="accent1"/>
            </a:lnRef>
            <a:fillRef idx="0">
              <a:schemeClr val="accent1"/>
            </a:fillRef>
            <a:effectRef idx="0">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ja-JP" altLang="en-US"/>
            </a:p>
          </p:txBody>
        </p:sp>
        <p:sp>
          <p:nvSpPr>
            <p:cNvPr id="16" name="フリーフォーム 15"/>
            <p:cNvSpPr/>
            <p:nvPr/>
          </p:nvSpPr>
          <p:spPr>
            <a:xfrm>
              <a:off x="5550694" y="2966516"/>
              <a:ext cx="858838" cy="647700"/>
            </a:xfrm>
            <a:custGeom>
              <a:avLst/>
              <a:gdLst>
                <a:gd name="connsiteX0" fmla="*/ 844550 w 858308"/>
                <a:gd name="connsiteY0" fmla="*/ 647700 h 647700"/>
                <a:gd name="connsiteX1" fmla="*/ 857250 w 858308"/>
                <a:gd name="connsiteY1" fmla="*/ 577850 h 647700"/>
                <a:gd name="connsiteX2" fmla="*/ 838200 w 858308"/>
                <a:gd name="connsiteY2" fmla="*/ 577850 h 647700"/>
                <a:gd name="connsiteX3" fmla="*/ 800100 w 858308"/>
                <a:gd name="connsiteY3" fmla="*/ 609600 h 647700"/>
                <a:gd name="connsiteX4" fmla="*/ 698500 w 858308"/>
                <a:gd name="connsiteY4" fmla="*/ 546100 h 647700"/>
                <a:gd name="connsiteX5" fmla="*/ 685800 w 858308"/>
                <a:gd name="connsiteY5" fmla="*/ 476250 h 647700"/>
                <a:gd name="connsiteX6" fmla="*/ 641350 w 858308"/>
                <a:gd name="connsiteY6" fmla="*/ 342900 h 647700"/>
                <a:gd name="connsiteX7" fmla="*/ 514350 w 858308"/>
                <a:gd name="connsiteY7" fmla="*/ 317500 h 647700"/>
                <a:gd name="connsiteX8" fmla="*/ 457200 w 858308"/>
                <a:gd name="connsiteY8" fmla="*/ 228600 h 647700"/>
                <a:gd name="connsiteX9" fmla="*/ 254000 w 858308"/>
                <a:gd name="connsiteY9" fmla="*/ 222250 h 647700"/>
                <a:gd name="connsiteX10" fmla="*/ 203200 w 858308"/>
                <a:gd name="connsiteY10" fmla="*/ 190500 h 647700"/>
                <a:gd name="connsiteX11" fmla="*/ 165100 w 858308"/>
                <a:gd name="connsiteY11" fmla="*/ 152400 h 647700"/>
                <a:gd name="connsiteX12" fmla="*/ 120650 w 858308"/>
                <a:gd name="connsiteY12" fmla="*/ 139700 h 647700"/>
                <a:gd name="connsiteX13" fmla="*/ 95250 w 858308"/>
                <a:gd name="connsiteY13" fmla="*/ 107950 h 647700"/>
                <a:gd name="connsiteX14" fmla="*/ 25400 w 858308"/>
                <a:gd name="connsiteY14" fmla="*/ 31750 h 647700"/>
                <a:gd name="connsiteX15" fmla="*/ 0 w 858308"/>
                <a:gd name="connsiteY15" fmla="*/ 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58308" h="647700">
                  <a:moveTo>
                    <a:pt x="844550" y="647700"/>
                  </a:moveTo>
                  <a:cubicBezTo>
                    <a:pt x="851429" y="618596"/>
                    <a:pt x="858308" y="589492"/>
                    <a:pt x="857250" y="577850"/>
                  </a:cubicBezTo>
                  <a:cubicBezTo>
                    <a:pt x="856192" y="566208"/>
                    <a:pt x="847725" y="572558"/>
                    <a:pt x="838200" y="577850"/>
                  </a:cubicBezTo>
                  <a:cubicBezTo>
                    <a:pt x="828675" y="583142"/>
                    <a:pt x="823383" y="614892"/>
                    <a:pt x="800100" y="609600"/>
                  </a:cubicBezTo>
                  <a:cubicBezTo>
                    <a:pt x="776817" y="604308"/>
                    <a:pt x="717550" y="568325"/>
                    <a:pt x="698500" y="546100"/>
                  </a:cubicBezTo>
                  <a:cubicBezTo>
                    <a:pt x="679450" y="523875"/>
                    <a:pt x="695325" y="510117"/>
                    <a:pt x="685800" y="476250"/>
                  </a:cubicBezTo>
                  <a:cubicBezTo>
                    <a:pt x="676275" y="442383"/>
                    <a:pt x="669925" y="369358"/>
                    <a:pt x="641350" y="342900"/>
                  </a:cubicBezTo>
                  <a:cubicBezTo>
                    <a:pt x="612775" y="316442"/>
                    <a:pt x="545042" y="336550"/>
                    <a:pt x="514350" y="317500"/>
                  </a:cubicBezTo>
                  <a:cubicBezTo>
                    <a:pt x="483658" y="298450"/>
                    <a:pt x="500592" y="244475"/>
                    <a:pt x="457200" y="228600"/>
                  </a:cubicBezTo>
                  <a:cubicBezTo>
                    <a:pt x="413808" y="212725"/>
                    <a:pt x="296333" y="228600"/>
                    <a:pt x="254000" y="222250"/>
                  </a:cubicBezTo>
                  <a:cubicBezTo>
                    <a:pt x="211667" y="215900"/>
                    <a:pt x="218016" y="202142"/>
                    <a:pt x="203200" y="190500"/>
                  </a:cubicBezTo>
                  <a:cubicBezTo>
                    <a:pt x="188384" y="178858"/>
                    <a:pt x="178858" y="160867"/>
                    <a:pt x="165100" y="152400"/>
                  </a:cubicBezTo>
                  <a:cubicBezTo>
                    <a:pt x="151342" y="143933"/>
                    <a:pt x="132292" y="147108"/>
                    <a:pt x="120650" y="139700"/>
                  </a:cubicBezTo>
                  <a:cubicBezTo>
                    <a:pt x="109008" y="132292"/>
                    <a:pt x="111125" y="125942"/>
                    <a:pt x="95250" y="107950"/>
                  </a:cubicBezTo>
                  <a:cubicBezTo>
                    <a:pt x="79375" y="89958"/>
                    <a:pt x="41275" y="49742"/>
                    <a:pt x="25400" y="31750"/>
                  </a:cubicBezTo>
                  <a:cubicBezTo>
                    <a:pt x="9525" y="13758"/>
                    <a:pt x="4762" y="6879"/>
                    <a:pt x="0" y="0"/>
                  </a:cubicBezTo>
                </a:path>
              </a:pathLst>
            </a:custGeom>
            <a:ln w="25400" cmpd="dbl"/>
          </p:spPr>
          <p:style>
            <a:lnRef idx="1">
              <a:schemeClr val="accent1"/>
            </a:lnRef>
            <a:fillRef idx="0">
              <a:schemeClr val="accent1"/>
            </a:fillRef>
            <a:effectRef idx="0">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ja-JP" altLang="en-US"/>
            </a:p>
          </p:txBody>
        </p:sp>
        <p:sp>
          <p:nvSpPr>
            <p:cNvPr id="17" name="フリーフォーム 16"/>
            <p:cNvSpPr/>
            <p:nvPr/>
          </p:nvSpPr>
          <p:spPr>
            <a:xfrm>
              <a:off x="3734594" y="1237729"/>
              <a:ext cx="1841500" cy="1735137"/>
            </a:xfrm>
            <a:custGeom>
              <a:avLst/>
              <a:gdLst>
                <a:gd name="connsiteX0" fmla="*/ 1816100 w 1841500"/>
                <a:gd name="connsiteY0" fmla="*/ 1735667 h 1735667"/>
                <a:gd name="connsiteX1" fmla="*/ 1778000 w 1841500"/>
                <a:gd name="connsiteY1" fmla="*/ 1659467 h 1735667"/>
                <a:gd name="connsiteX2" fmla="*/ 1797050 w 1841500"/>
                <a:gd name="connsiteY2" fmla="*/ 1576917 h 1735667"/>
                <a:gd name="connsiteX3" fmla="*/ 1778000 w 1841500"/>
                <a:gd name="connsiteY3" fmla="*/ 1519767 h 1735667"/>
                <a:gd name="connsiteX4" fmla="*/ 1828800 w 1841500"/>
                <a:gd name="connsiteY4" fmla="*/ 1475317 h 1735667"/>
                <a:gd name="connsiteX5" fmla="*/ 1701800 w 1841500"/>
                <a:gd name="connsiteY5" fmla="*/ 1341967 h 1735667"/>
                <a:gd name="connsiteX6" fmla="*/ 1657350 w 1841500"/>
                <a:gd name="connsiteY6" fmla="*/ 1361017 h 1735667"/>
                <a:gd name="connsiteX7" fmla="*/ 1625600 w 1841500"/>
                <a:gd name="connsiteY7" fmla="*/ 1341967 h 1735667"/>
                <a:gd name="connsiteX8" fmla="*/ 1625600 w 1841500"/>
                <a:gd name="connsiteY8" fmla="*/ 1284817 h 1735667"/>
                <a:gd name="connsiteX9" fmla="*/ 1733550 w 1841500"/>
                <a:gd name="connsiteY9" fmla="*/ 1214967 h 1735667"/>
                <a:gd name="connsiteX10" fmla="*/ 1733550 w 1841500"/>
                <a:gd name="connsiteY10" fmla="*/ 1189567 h 1735667"/>
                <a:gd name="connsiteX11" fmla="*/ 1612900 w 1841500"/>
                <a:gd name="connsiteY11" fmla="*/ 1195917 h 1735667"/>
                <a:gd name="connsiteX12" fmla="*/ 1543050 w 1841500"/>
                <a:gd name="connsiteY12" fmla="*/ 1151467 h 1735667"/>
                <a:gd name="connsiteX13" fmla="*/ 1454150 w 1841500"/>
                <a:gd name="connsiteY13" fmla="*/ 1100667 h 1735667"/>
                <a:gd name="connsiteX14" fmla="*/ 1435100 w 1841500"/>
                <a:gd name="connsiteY14" fmla="*/ 992717 h 1735667"/>
                <a:gd name="connsiteX15" fmla="*/ 1416050 w 1841500"/>
                <a:gd name="connsiteY15" fmla="*/ 833967 h 1735667"/>
                <a:gd name="connsiteX16" fmla="*/ 1460500 w 1841500"/>
                <a:gd name="connsiteY16" fmla="*/ 745067 h 1735667"/>
                <a:gd name="connsiteX17" fmla="*/ 1447800 w 1841500"/>
                <a:gd name="connsiteY17" fmla="*/ 656167 h 1735667"/>
                <a:gd name="connsiteX18" fmla="*/ 1416050 w 1841500"/>
                <a:gd name="connsiteY18" fmla="*/ 675217 h 1735667"/>
                <a:gd name="connsiteX19" fmla="*/ 1403350 w 1841500"/>
                <a:gd name="connsiteY19" fmla="*/ 668867 h 1735667"/>
                <a:gd name="connsiteX20" fmla="*/ 1397000 w 1841500"/>
                <a:gd name="connsiteY20" fmla="*/ 579967 h 1735667"/>
                <a:gd name="connsiteX21" fmla="*/ 1282700 w 1841500"/>
                <a:gd name="connsiteY21" fmla="*/ 618067 h 1735667"/>
                <a:gd name="connsiteX22" fmla="*/ 1219200 w 1841500"/>
                <a:gd name="connsiteY22" fmla="*/ 491067 h 1735667"/>
                <a:gd name="connsiteX23" fmla="*/ 1155700 w 1841500"/>
                <a:gd name="connsiteY23" fmla="*/ 516467 h 1735667"/>
                <a:gd name="connsiteX24" fmla="*/ 1041400 w 1841500"/>
                <a:gd name="connsiteY24" fmla="*/ 484717 h 1735667"/>
                <a:gd name="connsiteX25" fmla="*/ 1022350 w 1841500"/>
                <a:gd name="connsiteY25" fmla="*/ 567267 h 1735667"/>
                <a:gd name="connsiteX26" fmla="*/ 990600 w 1841500"/>
                <a:gd name="connsiteY26" fmla="*/ 611717 h 1735667"/>
                <a:gd name="connsiteX27" fmla="*/ 920750 w 1841500"/>
                <a:gd name="connsiteY27" fmla="*/ 592667 h 1735667"/>
                <a:gd name="connsiteX28" fmla="*/ 933450 w 1841500"/>
                <a:gd name="connsiteY28" fmla="*/ 452967 h 1735667"/>
                <a:gd name="connsiteX29" fmla="*/ 882650 w 1841500"/>
                <a:gd name="connsiteY29" fmla="*/ 421217 h 1735667"/>
                <a:gd name="connsiteX30" fmla="*/ 755650 w 1841500"/>
                <a:gd name="connsiteY30" fmla="*/ 414867 h 1735667"/>
                <a:gd name="connsiteX31" fmla="*/ 641350 w 1841500"/>
                <a:gd name="connsiteY31" fmla="*/ 364067 h 1735667"/>
                <a:gd name="connsiteX32" fmla="*/ 514350 w 1841500"/>
                <a:gd name="connsiteY32" fmla="*/ 135467 h 1735667"/>
                <a:gd name="connsiteX33" fmla="*/ 393700 w 1841500"/>
                <a:gd name="connsiteY33" fmla="*/ 52917 h 1735667"/>
                <a:gd name="connsiteX34" fmla="*/ 222250 w 1841500"/>
                <a:gd name="connsiteY34" fmla="*/ 8467 h 1735667"/>
                <a:gd name="connsiteX35" fmla="*/ 82550 w 1841500"/>
                <a:gd name="connsiteY35" fmla="*/ 2117 h 1735667"/>
                <a:gd name="connsiteX36" fmla="*/ 0 w 1841500"/>
                <a:gd name="connsiteY36" fmla="*/ 2117 h 1735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841500" h="1735667">
                  <a:moveTo>
                    <a:pt x="1816100" y="1735667"/>
                  </a:moveTo>
                  <a:cubicBezTo>
                    <a:pt x="1798637" y="1710796"/>
                    <a:pt x="1781175" y="1685925"/>
                    <a:pt x="1778000" y="1659467"/>
                  </a:cubicBezTo>
                  <a:cubicBezTo>
                    <a:pt x="1774825" y="1633009"/>
                    <a:pt x="1797050" y="1600200"/>
                    <a:pt x="1797050" y="1576917"/>
                  </a:cubicBezTo>
                  <a:cubicBezTo>
                    <a:pt x="1797050" y="1553634"/>
                    <a:pt x="1772708" y="1536700"/>
                    <a:pt x="1778000" y="1519767"/>
                  </a:cubicBezTo>
                  <a:cubicBezTo>
                    <a:pt x="1783292" y="1502834"/>
                    <a:pt x="1841500" y="1504950"/>
                    <a:pt x="1828800" y="1475317"/>
                  </a:cubicBezTo>
                  <a:cubicBezTo>
                    <a:pt x="1816100" y="1445684"/>
                    <a:pt x="1730375" y="1361017"/>
                    <a:pt x="1701800" y="1341967"/>
                  </a:cubicBezTo>
                  <a:cubicBezTo>
                    <a:pt x="1673225" y="1322917"/>
                    <a:pt x="1670050" y="1361017"/>
                    <a:pt x="1657350" y="1361017"/>
                  </a:cubicBezTo>
                  <a:cubicBezTo>
                    <a:pt x="1644650" y="1361017"/>
                    <a:pt x="1630892" y="1354667"/>
                    <a:pt x="1625600" y="1341967"/>
                  </a:cubicBezTo>
                  <a:cubicBezTo>
                    <a:pt x="1620308" y="1329267"/>
                    <a:pt x="1607608" y="1305984"/>
                    <a:pt x="1625600" y="1284817"/>
                  </a:cubicBezTo>
                  <a:cubicBezTo>
                    <a:pt x="1643592" y="1263650"/>
                    <a:pt x="1715558" y="1230842"/>
                    <a:pt x="1733550" y="1214967"/>
                  </a:cubicBezTo>
                  <a:cubicBezTo>
                    <a:pt x="1751542" y="1199092"/>
                    <a:pt x="1753658" y="1192742"/>
                    <a:pt x="1733550" y="1189567"/>
                  </a:cubicBezTo>
                  <a:cubicBezTo>
                    <a:pt x="1713442" y="1186392"/>
                    <a:pt x="1644650" y="1202267"/>
                    <a:pt x="1612900" y="1195917"/>
                  </a:cubicBezTo>
                  <a:cubicBezTo>
                    <a:pt x="1581150" y="1189567"/>
                    <a:pt x="1569508" y="1167342"/>
                    <a:pt x="1543050" y="1151467"/>
                  </a:cubicBezTo>
                  <a:cubicBezTo>
                    <a:pt x="1516592" y="1135592"/>
                    <a:pt x="1472142" y="1127125"/>
                    <a:pt x="1454150" y="1100667"/>
                  </a:cubicBezTo>
                  <a:cubicBezTo>
                    <a:pt x="1436158" y="1074209"/>
                    <a:pt x="1441450" y="1037167"/>
                    <a:pt x="1435100" y="992717"/>
                  </a:cubicBezTo>
                  <a:cubicBezTo>
                    <a:pt x="1428750" y="948267"/>
                    <a:pt x="1411817" y="875242"/>
                    <a:pt x="1416050" y="833967"/>
                  </a:cubicBezTo>
                  <a:cubicBezTo>
                    <a:pt x="1420283" y="792692"/>
                    <a:pt x="1455208" y="774700"/>
                    <a:pt x="1460500" y="745067"/>
                  </a:cubicBezTo>
                  <a:cubicBezTo>
                    <a:pt x="1465792" y="715434"/>
                    <a:pt x="1455208" y="667809"/>
                    <a:pt x="1447800" y="656167"/>
                  </a:cubicBezTo>
                  <a:cubicBezTo>
                    <a:pt x="1440392" y="644525"/>
                    <a:pt x="1423458" y="673100"/>
                    <a:pt x="1416050" y="675217"/>
                  </a:cubicBezTo>
                  <a:cubicBezTo>
                    <a:pt x="1408642" y="677334"/>
                    <a:pt x="1406525" y="684742"/>
                    <a:pt x="1403350" y="668867"/>
                  </a:cubicBezTo>
                  <a:cubicBezTo>
                    <a:pt x="1400175" y="652992"/>
                    <a:pt x="1417108" y="588434"/>
                    <a:pt x="1397000" y="579967"/>
                  </a:cubicBezTo>
                  <a:cubicBezTo>
                    <a:pt x="1376892" y="571500"/>
                    <a:pt x="1312333" y="632884"/>
                    <a:pt x="1282700" y="618067"/>
                  </a:cubicBezTo>
                  <a:cubicBezTo>
                    <a:pt x="1253067" y="603250"/>
                    <a:pt x="1240367" y="508000"/>
                    <a:pt x="1219200" y="491067"/>
                  </a:cubicBezTo>
                  <a:cubicBezTo>
                    <a:pt x="1198033" y="474134"/>
                    <a:pt x="1185333" y="517525"/>
                    <a:pt x="1155700" y="516467"/>
                  </a:cubicBezTo>
                  <a:cubicBezTo>
                    <a:pt x="1126067" y="515409"/>
                    <a:pt x="1063625" y="476250"/>
                    <a:pt x="1041400" y="484717"/>
                  </a:cubicBezTo>
                  <a:cubicBezTo>
                    <a:pt x="1019175" y="493184"/>
                    <a:pt x="1030817" y="546100"/>
                    <a:pt x="1022350" y="567267"/>
                  </a:cubicBezTo>
                  <a:cubicBezTo>
                    <a:pt x="1013883" y="588434"/>
                    <a:pt x="1007533" y="607484"/>
                    <a:pt x="990600" y="611717"/>
                  </a:cubicBezTo>
                  <a:cubicBezTo>
                    <a:pt x="973667" y="615950"/>
                    <a:pt x="930275" y="619125"/>
                    <a:pt x="920750" y="592667"/>
                  </a:cubicBezTo>
                  <a:cubicBezTo>
                    <a:pt x="911225" y="566209"/>
                    <a:pt x="939800" y="481542"/>
                    <a:pt x="933450" y="452967"/>
                  </a:cubicBezTo>
                  <a:cubicBezTo>
                    <a:pt x="927100" y="424392"/>
                    <a:pt x="912283" y="427567"/>
                    <a:pt x="882650" y="421217"/>
                  </a:cubicBezTo>
                  <a:cubicBezTo>
                    <a:pt x="853017" y="414867"/>
                    <a:pt x="795867" y="424392"/>
                    <a:pt x="755650" y="414867"/>
                  </a:cubicBezTo>
                  <a:cubicBezTo>
                    <a:pt x="715433" y="405342"/>
                    <a:pt x="681567" y="410634"/>
                    <a:pt x="641350" y="364067"/>
                  </a:cubicBezTo>
                  <a:cubicBezTo>
                    <a:pt x="601133" y="317500"/>
                    <a:pt x="555625" y="187325"/>
                    <a:pt x="514350" y="135467"/>
                  </a:cubicBezTo>
                  <a:cubicBezTo>
                    <a:pt x="473075" y="83609"/>
                    <a:pt x="442383" y="74084"/>
                    <a:pt x="393700" y="52917"/>
                  </a:cubicBezTo>
                  <a:cubicBezTo>
                    <a:pt x="345017" y="31750"/>
                    <a:pt x="274108" y="16934"/>
                    <a:pt x="222250" y="8467"/>
                  </a:cubicBezTo>
                  <a:cubicBezTo>
                    <a:pt x="170392" y="0"/>
                    <a:pt x="119592" y="3175"/>
                    <a:pt x="82550" y="2117"/>
                  </a:cubicBezTo>
                  <a:cubicBezTo>
                    <a:pt x="45508" y="1059"/>
                    <a:pt x="0" y="2117"/>
                    <a:pt x="0" y="2117"/>
                  </a:cubicBezTo>
                </a:path>
              </a:pathLst>
            </a:custGeom>
            <a:ln w="25400" cmpd="dbl"/>
          </p:spPr>
          <p:style>
            <a:lnRef idx="1">
              <a:schemeClr val="accent1"/>
            </a:lnRef>
            <a:fillRef idx="0">
              <a:schemeClr val="accent1"/>
            </a:fillRef>
            <a:effectRef idx="0">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ja-JP" altLang="en-US"/>
            </a:p>
          </p:txBody>
        </p:sp>
        <p:sp>
          <p:nvSpPr>
            <p:cNvPr id="18" name="フリーフォーム 17"/>
            <p:cNvSpPr/>
            <p:nvPr/>
          </p:nvSpPr>
          <p:spPr>
            <a:xfrm>
              <a:off x="5004594" y="8406879"/>
              <a:ext cx="558800" cy="103187"/>
            </a:xfrm>
            <a:custGeom>
              <a:avLst/>
              <a:gdLst>
                <a:gd name="connsiteX0" fmla="*/ 558800 w 558800"/>
                <a:gd name="connsiteY0" fmla="*/ 65617 h 103717"/>
                <a:gd name="connsiteX1" fmla="*/ 469900 w 558800"/>
                <a:gd name="connsiteY1" fmla="*/ 33867 h 103717"/>
                <a:gd name="connsiteX2" fmla="*/ 406400 w 558800"/>
                <a:gd name="connsiteY2" fmla="*/ 33867 h 103717"/>
                <a:gd name="connsiteX3" fmla="*/ 355600 w 558800"/>
                <a:gd name="connsiteY3" fmla="*/ 27517 h 103717"/>
                <a:gd name="connsiteX4" fmla="*/ 330200 w 558800"/>
                <a:gd name="connsiteY4" fmla="*/ 2117 h 103717"/>
                <a:gd name="connsiteX5" fmla="*/ 247650 w 558800"/>
                <a:gd name="connsiteY5" fmla="*/ 14817 h 103717"/>
                <a:gd name="connsiteX6" fmla="*/ 139700 w 558800"/>
                <a:gd name="connsiteY6" fmla="*/ 52917 h 103717"/>
                <a:gd name="connsiteX7" fmla="*/ 76200 w 558800"/>
                <a:gd name="connsiteY7" fmla="*/ 40217 h 103717"/>
                <a:gd name="connsiteX8" fmla="*/ 0 w 558800"/>
                <a:gd name="connsiteY8" fmla="*/ 103717 h 10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800" h="103717">
                  <a:moveTo>
                    <a:pt x="558800" y="65617"/>
                  </a:moveTo>
                  <a:cubicBezTo>
                    <a:pt x="527050" y="52388"/>
                    <a:pt x="495300" y="39159"/>
                    <a:pt x="469900" y="33867"/>
                  </a:cubicBezTo>
                  <a:cubicBezTo>
                    <a:pt x="444500" y="28575"/>
                    <a:pt x="425450" y="34925"/>
                    <a:pt x="406400" y="33867"/>
                  </a:cubicBezTo>
                  <a:cubicBezTo>
                    <a:pt x="387350" y="32809"/>
                    <a:pt x="368300" y="32809"/>
                    <a:pt x="355600" y="27517"/>
                  </a:cubicBezTo>
                  <a:cubicBezTo>
                    <a:pt x="342900" y="22225"/>
                    <a:pt x="348192" y="4234"/>
                    <a:pt x="330200" y="2117"/>
                  </a:cubicBezTo>
                  <a:cubicBezTo>
                    <a:pt x="312208" y="0"/>
                    <a:pt x="279400" y="6350"/>
                    <a:pt x="247650" y="14817"/>
                  </a:cubicBezTo>
                  <a:cubicBezTo>
                    <a:pt x="215900" y="23284"/>
                    <a:pt x="168275" y="48684"/>
                    <a:pt x="139700" y="52917"/>
                  </a:cubicBezTo>
                  <a:cubicBezTo>
                    <a:pt x="111125" y="57150"/>
                    <a:pt x="99483" y="31750"/>
                    <a:pt x="76200" y="40217"/>
                  </a:cubicBezTo>
                  <a:cubicBezTo>
                    <a:pt x="52917" y="48684"/>
                    <a:pt x="26458" y="76200"/>
                    <a:pt x="0" y="103717"/>
                  </a:cubicBezTo>
                </a:path>
              </a:pathLst>
            </a:custGeom>
            <a:ln w="25400" cmpd="dbl"/>
          </p:spPr>
          <p:style>
            <a:lnRef idx="1">
              <a:schemeClr val="accent1"/>
            </a:lnRef>
            <a:fillRef idx="0">
              <a:schemeClr val="accent1"/>
            </a:fillRef>
            <a:effectRef idx="0">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ja-JP" altLang="en-US"/>
            </a:p>
          </p:txBody>
        </p:sp>
        <p:sp>
          <p:nvSpPr>
            <p:cNvPr id="19" name="フリーフォーム 18"/>
            <p:cNvSpPr/>
            <p:nvPr/>
          </p:nvSpPr>
          <p:spPr>
            <a:xfrm>
              <a:off x="2267744" y="569391"/>
              <a:ext cx="5441950" cy="3736975"/>
            </a:xfrm>
            <a:custGeom>
              <a:avLst/>
              <a:gdLst>
                <a:gd name="connsiteX0" fmla="*/ 5441950 w 5441950"/>
                <a:gd name="connsiteY0" fmla="*/ 3736975 h 3736975"/>
                <a:gd name="connsiteX1" fmla="*/ 5397500 w 5441950"/>
                <a:gd name="connsiteY1" fmla="*/ 3692525 h 3736975"/>
                <a:gd name="connsiteX2" fmla="*/ 5327650 w 5441950"/>
                <a:gd name="connsiteY2" fmla="*/ 3622675 h 3736975"/>
                <a:gd name="connsiteX3" fmla="*/ 5130800 w 5441950"/>
                <a:gd name="connsiteY3" fmla="*/ 3044825 h 3736975"/>
                <a:gd name="connsiteX4" fmla="*/ 4997450 w 5441950"/>
                <a:gd name="connsiteY4" fmla="*/ 2892425 h 3736975"/>
                <a:gd name="connsiteX5" fmla="*/ 4889500 w 5441950"/>
                <a:gd name="connsiteY5" fmla="*/ 2771775 h 3736975"/>
                <a:gd name="connsiteX6" fmla="*/ 4876800 w 5441950"/>
                <a:gd name="connsiteY6" fmla="*/ 2695575 h 3736975"/>
                <a:gd name="connsiteX7" fmla="*/ 4819650 w 5441950"/>
                <a:gd name="connsiteY7" fmla="*/ 2670175 h 3736975"/>
                <a:gd name="connsiteX8" fmla="*/ 4762500 w 5441950"/>
                <a:gd name="connsiteY8" fmla="*/ 2663825 h 3736975"/>
                <a:gd name="connsiteX9" fmla="*/ 4667250 w 5441950"/>
                <a:gd name="connsiteY9" fmla="*/ 2555875 h 3736975"/>
                <a:gd name="connsiteX10" fmla="*/ 4533900 w 5441950"/>
                <a:gd name="connsiteY10" fmla="*/ 2454275 h 3736975"/>
                <a:gd name="connsiteX11" fmla="*/ 4489450 w 5441950"/>
                <a:gd name="connsiteY11" fmla="*/ 2282825 h 3736975"/>
                <a:gd name="connsiteX12" fmla="*/ 4495800 w 5441950"/>
                <a:gd name="connsiteY12" fmla="*/ 2079625 h 3736975"/>
                <a:gd name="connsiteX13" fmla="*/ 4432300 w 5441950"/>
                <a:gd name="connsiteY13" fmla="*/ 2009775 h 3736975"/>
                <a:gd name="connsiteX14" fmla="*/ 4425950 w 5441950"/>
                <a:gd name="connsiteY14" fmla="*/ 1908175 h 3736975"/>
                <a:gd name="connsiteX15" fmla="*/ 4451350 w 5441950"/>
                <a:gd name="connsiteY15" fmla="*/ 1851025 h 3736975"/>
                <a:gd name="connsiteX16" fmla="*/ 4438650 w 5441950"/>
                <a:gd name="connsiteY16" fmla="*/ 1787525 h 3736975"/>
                <a:gd name="connsiteX17" fmla="*/ 4406900 w 5441950"/>
                <a:gd name="connsiteY17" fmla="*/ 1755775 h 3736975"/>
                <a:gd name="connsiteX18" fmla="*/ 4356100 w 5441950"/>
                <a:gd name="connsiteY18" fmla="*/ 1736725 h 3736975"/>
                <a:gd name="connsiteX19" fmla="*/ 4343400 w 5441950"/>
                <a:gd name="connsiteY19" fmla="*/ 1577975 h 3736975"/>
                <a:gd name="connsiteX20" fmla="*/ 4356100 w 5441950"/>
                <a:gd name="connsiteY20" fmla="*/ 1527175 h 3736975"/>
                <a:gd name="connsiteX21" fmla="*/ 4311650 w 5441950"/>
                <a:gd name="connsiteY21" fmla="*/ 1438275 h 3736975"/>
                <a:gd name="connsiteX22" fmla="*/ 4248150 w 5441950"/>
                <a:gd name="connsiteY22" fmla="*/ 1444625 h 3736975"/>
                <a:gd name="connsiteX23" fmla="*/ 4171950 w 5441950"/>
                <a:gd name="connsiteY23" fmla="*/ 1431925 h 3736975"/>
                <a:gd name="connsiteX24" fmla="*/ 4083050 w 5441950"/>
                <a:gd name="connsiteY24" fmla="*/ 1476375 h 3736975"/>
                <a:gd name="connsiteX25" fmla="*/ 4013200 w 5441950"/>
                <a:gd name="connsiteY25" fmla="*/ 1495425 h 3736975"/>
                <a:gd name="connsiteX26" fmla="*/ 3962400 w 5441950"/>
                <a:gd name="connsiteY26" fmla="*/ 1482725 h 3736975"/>
                <a:gd name="connsiteX27" fmla="*/ 3898900 w 5441950"/>
                <a:gd name="connsiteY27" fmla="*/ 1387475 h 3736975"/>
                <a:gd name="connsiteX28" fmla="*/ 3873500 w 5441950"/>
                <a:gd name="connsiteY28" fmla="*/ 1304925 h 3736975"/>
                <a:gd name="connsiteX29" fmla="*/ 3854450 w 5441950"/>
                <a:gd name="connsiteY29" fmla="*/ 1196975 h 3736975"/>
                <a:gd name="connsiteX30" fmla="*/ 3803650 w 5441950"/>
                <a:gd name="connsiteY30" fmla="*/ 1146175 h 3736975"/>
                <a:gd name="connsiteX31" fmla="*/ 3733800 w 5441950"/>
                <a:gd name="connsiteY31" fmla="*/ 1114425 h 3736975"/>
                <a:gd name="connsiteX32" fmla="*/ 3708400 w 5441950"/>
                <a:gd name="connsiteY32" fmla="*/ 1050925 h 3736975"/>
                <a:gd name="connsiteX33" fmla="*/ 3714750 w 5441950"/>
                <a:gd name="connsiteY33" fmla="*/ 1000125 h 3736975"/>
                <a:gd name="connsiteX34" fmla="*/ 3619500 w 5441950"/>
                <a:gd name="connsiteY34" fmla="*/ 949325 h 3736975"/>
                <a:gd name="connsiteX35" fmla="*/ 3575050 w 5441950"/>
                <a:gd name="connsiteY35" fmla="*/ 911225 h 3736975"/>
                <a:gd name="connsiteX36" fmla="*/ 3543300 w 5441950"/>
                <a:gd name="connsiteY36" fmla="*/ 885825 h 3736975"/>
                <a:gd name="connsiteX37" fmla="*/ 3429000 w 5441950"/>
                <a:gd name="connsiteY37" fmla="*/ 866775 h 3736975"/>
                <a:gd name="connsiteX38" fmla="*/ 3352800 w 5441950"/>
                <a:gd name="connsiteY38" fmla="*/ 860425 h 3736975"/>
                <a:gd name="connsiteX39" fmla="*/ 3346450 w 5441950"/>
                <a:gd name="connsiteY39" fmla="*/ 765175 h 3736975"/>
                <a:gd name="connsiteX40" fmla="*/ 3295650 w 5441950"/>
                <a:gd name="connsiteY40" fmla="*/ 752475 h 3736975"/>
                <a:gd name="connsiteX41" fmla="*/ 3200400 w 5441950"/>
                <a:gd name="connsiteY41" fmla="*/ 803275 h 3736975"/>
                <a:gd name="connsiteX42" fmla="*/ 3175000 w 5441950"/>
                <a:gd name="connsiteY42" fmla="*/ 847725 h 3736975"/>
                <a:gd name="connsiteX43" fmla="*/ 3086100 w 5441950"/>
                <a:gd name="connsiteY43" fmla="*/ 854075 h 3736975"/>
                <a:gd name="connsiteX44" fmla="*/ 3035300 w 5441950"/>
                <a:gd name="connsiteY44" fmla="*/ 822325 h 3736975"/>
                <a:gd name="connsiteX45" fmla="*/ 2984500 w 5441950"/>
                <a:gd name="connsiteY45" fmla="*/ 809625 h 3736975"/>
                <a:gd name="connsiteX46" fmla="*/ 2914650 w 5441950"/>
                <a:gd name="connsiteY46" fmla="*/ 866775 h 3736975"/>
                <a:gd name="connsiteX47" fmla="*/ 2813050 w 5441950"/>
                <a:gd name="connsiteY47" fmla="*/ 917575 h 3736975"/>
                <a:gd name="connsiteX48" fmla="*/ 2628900 w 5441950"/>
                <a:gd name="connsiteY48" fmla="*/ 873125 h 3736975"/>
                <a:gd name="connsiteX49" fmla="*/ 2552700 w 5441950"/>
                <a:gd name="connsiteY49" fmla="*/ 835025 h 3736975"/>
                <a:gd name="connsiteX50" fmla="*/ 2559050 w 5441950"/>
                <a:gd name="connsiteY50" fmla="*/ 752475 h 3736975"/>
                <a:gd name="connsiteX51" fmla="*/ 2533650 w 5441950"/>
                <a:gd name="connsiteY51" fmla="*/ 663575 h 3736975"/>
                <a:gd name="connsiteX52" fmla="*/ 2463800 w 5441950"/>
                <a:gd name="connsiteY52" fmla="*/ 606425 h 3736975"/>
                <a:gd name="connsiteX53" fmla="*/ 2413000 w 5441950"/>
                <a:gd name="connsiteY53" fmla="*/ 549275 h 3736975"/>
                <a:gd name="connsiteX54" fmla="*/ 2393950 w 5441950"/>
                <a:gd name="connsiteY54" fmla="*/ 428625 h 3736975"/>
                <a:gd name="connsiteX55" fmla="*/ 2273300 w 5441950"/>
                <a:gd name="connsiteY55" fmla="*/ 409575 h 3736975"/>
                <a:gd name="connsiteX56" fmla="*/ 2216150 w 5441950"/>
                <a:gd name="connsiteY56" fmla="*/ 371475 h 3736975"/>
                <a:gd name="connsiteX57" fmla="*/ 2203450 w 5441950"/>
                <a:gd name="connsiteY57" fmla="*/ 333375 h 3736975"/>
                <a:gd name="connsiteX58" fmla="*/ 2152650 w 5441950"/>
                <a:gd name="connsiteY58" fmla="*/ 320675 h 3736975"/>
                <a:gd name="connsiteX59" fmla="*/ 2127250 w 5441950"/>
                <a:gd name="connsiteY59" fmla="*/ 282575 h 3736975"/>
                <a:gd name="connsiteX60" fmla="*/ 2108200 w 5441950"/>
                <a:gd name="connsiteY60" fmla="*/ 250825 h 3736975"/>
                <a:gd name="connsiteX61" fmla="*/ 1993900 w 5441950"/>
                <a:gd name="connsiteY61" fmla="*/ 257175 h 3736975"/>
                <a:gd name="connsiteX62" fmla="*/ 1911350 w 5441950"/>
                <a:gd name="connsiteY62" fmla="*/ 212725 h 3736975"/>
                <a:gd name="connsiteX63" fmla="*/ 1879600 w 5441950"/>
                <a:gd name="connsiteY63" fmla="*/ 155575 h 3736975"/>
                <a:gd name="connsiteX64" fmla="*/ 1784350 w 5441950"/>
                <a:gd name="connsiteY64" fmla="*/ 79375 h 3736975"/>
                <a:gd name="connsiteX65" fmla="*/ 1676400 w 5441950"/>
                <a:gd name="connsiteY65" fmla="*/ 3175 h 3736975"/>
                <a:gd name="connsiteX66" fmla="*/ 1600200 w 5441950"/>
                <a:gd name="connsiteY66" fmla="*/ 60325 h 3736975"/>
                <a:gd name="connsiteX67" fmla="*/ 1492250 w 5441950"/>
                <a:gd name="connsiteY67" fmla="*/ 193675 h 3736975"/>
                <a:gd name="connsiteX68" fmla="*/ 1416050 w 5441950"/>
                <a:gd name="connsiteY68" fmla="*/ 282575 h 3736975"/>
                <a:gd name="connsiteX69" fmla="*/ 1257300 w 5441950"/>
                <a:gd name="connsiteY69" fmla="*/ 346075 h 3736975"/>
                <a:gd name="connsiteX70" fmla="*/ 1123950 w 5441950"/>
                <a:gd name="connsiteY70" fmla="*/ 390525 h 3736975"/>
                <a:gd name="connsiteX71" fmla="*/ 914400 w 5441950"/>
                <a:gd name="connsiteY71" fmla="*/ 371475 h 3736975"/>
                <a:gd name="connsiteX72" fmla="*/ 704850 w 5441950"/>
                <a:gd name="connsiteY72" fmla="*/ 384175 h 3736975"/>
                <a:gd name="connsiteX73" fmla="*/ 609600 w 5441950"/>
                <a:gd name="connsiteY73" fmla="*/ 434975 h 3736975"/>
                <a:gd name="connsiteX74" fmla="*/ 558800 w 5441950"/>
                <a:gd name="connsiteY74" fmla="*/ 542925 h 3736975"/>
                <a:gd name="connsiteX75" fmla="*/ 501650 w 5441950"/>
                <a:gd name="connsiteY75" fmla="*/ 638175 h 3736975"/>
                <a:gd name="connsiteX76" fmla="*/ 431800 w 5441950"/>
                <a:gd name="connsiteY76" fmla="*/ 739775 h 3736975"/>
                <a:gd name="connsiteX77" fmla="*/ 342900 w 5441950"/>
                <a:gd name="connsiteY77" fmla="*/ 765175 h 3736975"/>
                <a:gd name="connsiteX78" fmla="*/ 215900 w 5441950"/>
                <a:gd name="connsiteY78" fmla="*/ 771525 h 3736975"/>
                <a:gd name="connsiteX79" fmla="*/ 95250 w 5441950"/>
                <a:gd name="connsiteY79" fmla="*/ 765175 h 3736975"/>
                <a:gd name="connsiteX80" fmla="*/ 0 w 5441950"/>
                <a:gd name="connsiteY80" fmla="*/ 720725 h 373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5441950" h="3736975">
                  <a:moveTo>
                    <a:pt x="5441950" y="3736975"/>
                  </a:moveTo>
                  <a:lnTo>
                    <a:pt x="5397500" y="3692525"/>
                  </a:lnTo>
                  <a:cubicBezTo>
                    <a:pt x="5378450" y="3673475"/>
                    <a:pt x="5372100" y="3730625"/>
                    <a:pt x="5327650" y="3622675"/>
                  </a:cubicBezTo>
                  <a:cubicBezTo>
                    <a:pt x="5283200" y="3514725"/>
                    <a:pt x="5185833" y="3166533"/>
                    <a:pt x="5130800" y="3044825"/>
                  </a:cubicBezTo>
                  <a:cubicBezTo>
                    <a:pt x="5075767" y="2923117"/>
                    <a:pt x="5037667" y="2937933"/>
                    <a:pt x="4997450" y="2892425"/>
                  </a:cubicBezTo>
                  <a:cubicBezTo>
                    <a:pt x="4957233" y="2846917"/>
                    <a:pt x="4909608" y="2804583"/>
                    <a:pt x="4889500" y="2771775"/>
                  </a:cubicBezTo>
                  <a:cubicBezTo>
                    <a:pt x="4869392" y="2738967"/>
                    <a:pt x="4888442" y="2712508"/>
                    <a:pt x="4876800" y="2695575"/>
                  </a:cubicBezTo>
                  <a:cubicBezTo>
                    <a:pt x="4865158" y="2678642"/>
                    <a:pt x="4838700" y="2675467"/>
                    <a:pt x="4819650" y="2670175"/>
                  </a:cubicBezTo>
                  <a:cubicBezTo>
                    <a:pt x="4800600" y="2664883"/>
                    <a:pt x="4787900" y="2682875"/>
                    <a:pt x="4762500" y="2663825"/>
                  </a:cubicBezTo>
                  <a:cubicBezTo>
                    <a:pt x="4737100" y="2644775"/>
                    <a:pt x="4705350" y="2590800"/>
                    <a:pt x="4667250" y="2555875"/>
                  </a:cubicBezTo>
                  <a:cubicBezTo>
                    <a:pt x="4629150" y="2520950"/>
                    <a:pt x="4563533" y="2499783"/>
                    <a:pt x="4533900" y="2454275"/>
                  </a:cubicBezTo>
                  <a:cubicBezTo>
                    <a:pt x="4504267" y="2408767"/>
                    <a:pt x="4495800" y="2345267"/>
                    <a:pt x="4489450" y="2282825"/>
                  </a:cubicBezTo>
                  <a:cubicBezTo>
                    <a:pt x="4483100" y="2220383"/>
                    <a:pt x="4505325" y="2125133"/>
                    <a:pt x="4495800" y="2079625"/>
                  </a:cubicBezTo>
                  <a:cubicBezTo>
                    <a:pt x="4486275" y="2034117"/>
                    <a:pt x="4443942" y="2038350"/>
                    <a:pt x="4432300" y="2009775"/>
                  </a:cubicBezTo>
                  <a:cubicBezTo>
                    <a:pt x="4420658" y="1981200"/>
                    <a:pt x="4422775" y="1934633"/>
                    <a:pt x="4425950" y="1908175"/>
                  </a:cubicBezTo>
                  <a:cubicBezTo>
                    <a:pt x="4429125" y="1881717"/>
                    <a:pt x="4449233" y="1871133"/>
                    <a:pt x="4451350" y="1851025"/>
                  </a:cubicBezTo>
                  <a:cubicBezTo>
                    <a:pt x="4453467" y="1830917"/>
                    <a:pt x="4446058" y="1803400"/>
                    <a:pt x="4438650" y="1787525"/>
                  </a:cubicBezTo>
                  <a:cubicBezTo>
                    <a:pt x="4431242" y="1771650"/>
                    <a:pt x="4420658" y="1764242"/>
                    <a:pt x="4406900" y="1755775"/>
                  </a:cubicBezTo>
                  <a:cubicBezTo>
                    <a:pt x="4393142" y="1747308"/>
                    <a:pt x="4366683" y="1766358"/>
                    <a:pt x="4356100" y="1736725"/>
                  </a:cubicBezTo>
                  <a:cubicBezTo>
                    <a:pt x="4345517" y="1707092"/>
                    <a:pt x="4343400" y="1612900"/>
                    <a:pt x="4343400" y="1577975"/>
                  </a:cubicBezTo>
                  <a:cubicBezTo>
                    <a:pt x="4343400" y="1543050"/>
                    <a:pt x="4361392" y="1550458"/>
                    <a:pt x="4356100" y="1527175"/>
                  </a:cubicBezTo>
                  <a:cubicBezTo>
                    <a:pt x="4350808" y="1503892"/>
                    <a:pt x="4329642" y="1452033"/>
                    <a:pt x="4311650" y="1438275"/>
                  </a:cubicBezTo>
                  <a:cubicBezTo>
                    <a:pt x="4293658" y="1424517"/>
                    <a:pt x="4271433" y="1445683"/>
                    <a:pt x="4248150" y="1444625"/>
                  </a:cubicBezTo>
                  <a:cubicBezTo>
                    <a:pt x="4224867" y="1443567"/>
                    <a:pt x="4199467" y="1426633"/>
                    <a:pt x="4171950" y="1431925"/>
                  </a:cubicBezTo>
                  <a:cubicBezTo>
                    <a:pt x="4144433" y="1437217"/>
                    <a:pt x="4109508" y="1465792"/>
                    <a:pt x="4083050" y="1476375"/>
                  </a:cubicBezTo>
                  <a:cubicBezTo>
                    <a:pt x="4056592" y="1486958"/>
                    <a:pt x="4033308" y="1494367"/>
                    <a:pt x="4013200" y="1495425"/>
                  </a:cubicBezTo>
                  <a:cubicBezTo>
                    <a:pt x="3993092" y="1496483"/>
                    <a:pt x="3981450" y="1500717"/>
                    <a:pt x="3962400" y="1482725"/>
                  </a:cubicBezTo>
                  <a:cubicBezTo>
                    <a:pt x="3943350" y="1464733"/>
                    <a:pt x="3913717" y="1417108"/>
                    <a:pt x="3898900" y="1387475"/>
                  </a:cubicBezTo>
                  <a:cubicBezTo>
                    <a:pt x="3884083" y="1357842"/>
                    <a:pt x="3880908" y="1336675"/>
                    <a:pt x="3873500" y="1304925"/>
                  </a:cubicBezTo>
                  <a:cubicBezTo>
                    <a:pt x="3866092" y="1273175"/>
                    <a:pt x="3866092" y="1223433"/>
                    <a:pt x="3854450" y="1196975"/>
                  </a:cubicBezTo>
                  <a:cubicBezTo>
                    <a:pt x="3842808" y="1170517"/>
                    <a:pt x="3823758" y="1159933"/>
                    <a:pt x="3803650" y="1146175"/>
                  </a:cubicBezTo>
                  <a:cubicBezTo>
                    <a:pt x="3783542" y="1132417"/>
                    <a:pt x="3749675" y="1130300"/>
                    <a:pt x="3733800" y="1114425"/>
                  </a:cubicBezTo>
                  <a:cubicBezTo>
                    <a:pt x="3717925" y="1098550"/>
                    <a:pt x="3711575" y="1069975"/>
                    <a:pt x="3708400" y="1050925"/>
                  </a:cubicBezTo>
                  <a:cubicBezTo>
                    <a:pt x="3705225" y="1031875"/>
                    <a:pt x="3729567" y="1017058"/>
                    <a:pt x="3714750" y="1000125"/>
                  </a:cubicBezTo>
                  <a:cubicBezTo>
                    <a:pt x="3699933" y="983192"/>
                    <a:pt x="3642783" y="964142"/>
                    <a:pt x="3619500" y="949325"/>
                  </a:cubicBezTo>
                  <a:cubicBezTo>
                    <a:pt x="3596217" y="934508"/>
                    <a:pt x="3587750" y="921808"/>
                    <a:pt x="3575050" y="911225"/>
                  </a:cubicBezTo>
                  <a:cubicBezTo>
                    <a:pt x="3562350" y="900642"/>
                    <a:pt x="3567642" y="893233"/>
                    <a:pt x="3543300" y="885825"/>
                  </a:cubicBezTo>
                  <a:cubicBezTo>
                    <a:pt x="3518958" y="878417"/>
                    <a:pt x="3460750" y="871008"/>
                    <a:pt x="3429000" y="866775"/>
                  </a:cubicBezTo>
                  <a:cubicBezTo>
                    <a:pt x="3397250" y="862542"/>
                    <a:pt x="3366558" y="877358"/>
                    <a:pt x="3352800" y="860425"/>
                  </a:cubicBezTo>
                  <a:cubicBezTo>
                    <a:pt x="3339042" y="843492"/>
                    <a:pt x="3355975" y="783167"/>
                    <a:pt x="3346450" y="765175"/>
                  </a:cubicBezTo>
                  <a:cubicBezTo>
                    <a:pt x="3336925" y="747183"/>
                    <a:pt x="3319992" y="746125"/>
                    <a:pt x="3295650" y="752475"/>
                  </a:cubicBezTo>
                  <a:cubicBezTo>
                    <a:pt x="3271308" y="758825"/>
                    <a:pt x="3220508" y="787400"/>
                    <a:pt x="3200400" y="803275"/>
                  </a:cubicBezTo>
                  <a:cubicBezTo>
                    <a:pt x="3180292" y="819150"/>
                    <a:pt x="3194050" y="839258"/>
                    <a:pt x="3175000" y="847725"/>
                  </a:cubicBezTo>
                  <a:cubicBezTo>
                    <a:pt x="3155950" y="856192"/>
                    <a:pt x="3109383" y="858308"/>
                    <a:pt x="3086100" y="854075"/>
                  </a:cubicBezTo>
                  <a:cubicBezTo>
                    <a:pt x="3062817" y="849842"/>
                    <a:pt x="3052233" y="829733"/>
                    <a:pt x="3035300" y="822325"/>
                  </a:cubicBezTo>
                  <a:cubicBezTo>
                    <a:pt x="3018367" y="814917"/>
                    <a:pt x="3004608" y="802217"/>
                    <a:pt x="2984500" y="809625"/>
                  </a:cubicBezTo>
                  <a:cubicBezTo>
                    <a:pt x="2964392" y="817033"/>
                    <a:pt x="2943225" y="848783"/>
                    <a:pt x="2914650" y="866775"/>
                  </a:cubicBezTo>
                  <a:cubicBezTo>
                    <a:pt x="2886075" y="884767"/>
                    <a:pt x="2860675" y="916517"/>
                    <a:pt x="2813050" y="917575"/>
                  </a:cubicBezTo>
                  <a:cubicBezTo>
                    <a:pt x="2765425" y="918633"/>
                    <a:pt x="2672292" y="886883"/>
                    <a:pt x="2628900" y="873125"/>
                  </a:cubicBezTo>
                  <a:cubicBezTo>
                    <a:pt x="2585508" y="859367"/>
                    <a:pt x="2564342" y="855133"/>
                    <a:pt x="2552700" y="835025"/>
                  </a:cubicBezTo>
                  <a:cubicBezTo>
                    <a:pt x="2541058" y="814917"/>
                    <a:pt x="2562225" y="781050"/>
                    <a:pt x="2559050" y="752475"/>
                  </a:cubicBezTo>
                  <a:cubicBezTo>
                    <a:pt x="2555875" y="723900"/>
                    <a:pt x="2549525" y="687917"/>
                    <a:pt x="2533650" y="663575"/>
                  </a:cubicBezTo>
                  <a:cubicBezTo>
                    <a:pt x="2517775" y="639233"/>
                    <a:pt x="2483908" y="625475"/>
                    <a:pt x="2463800" y="606425"/>
                  </a:cubicBezTo>
                  <a:cubicBezTo>
                    <a:pt x="2443692" y="587375"/>
                    <a:pt x="2424642" y="578908"/>
                    <a:pt x="2413000" y="549275"/>
                  </a:cubicBezTo>
                  <a:cubicBezTo>
                    <a:pt x="2401358" y="519642"/>
                    <a:pt x="2417233" y="451908"/>
                    <a:pt x="2393950" y="428625"/>
                  </a:cubicBezTo>
                  <a:cubicBezTo>
                    <a:pt x="2370667" y="405342"/>
                    <a:pt x="2302933" y="419100"/>
                    <a:pt x="2273300" y="409575"/>
                  </a:cubicBezTo>
                  <a:cubicBezTo>
                    <a:pt x="2243667" y="400050"/>
                    <a:pt x="2227792" y="384175"/>
                    <a:pt x="2216150" y="371475"/>
                  </a:cubicBezTo>
                  <a:cubicBezTo>
                    <a:pt x="2204508" y="358775"/>
                    <a:pt x="2214033" y="341842"/>
                    <a:pt x="2203450" y="333375"/>
                  </a:cubicBezTo>
                  <a:cubicBezTo>
                    <a:pt x="2192867" y="324908"/>
                    <a:pt x="2165350" y="329142"/>
                    <a:pt x="2152650" y="320675"/>
                  </a:cubicBezTo>
                  <a:cubicBezTo>
                    <a:pt x="2139950" y="312208"/>
                    <a:pt x="2134658" y="294217"/>
                    <a:pt x="2127250" y="282575"/>
                  </a:cubicBezTo>
                  <a:cubicBezTo>
                    <a:pt x="2119842" y="270933"/>
                    <a:pt x="2130425" y="255058"/>
                    <a:pt x="2108200" y="250825"/>
                  </a:cubicBezTo>
                  <a:cubicBezTo>
                    <a:pt x="2085975" y="246592"/>
                    <a:pt x="2026708" y="263525"/>
                    <a:pt x="1993900" y="257175"/>
                  </a:cubicBezTo>
                  <a:cubicBezTo>
                    <a:pt x="1961092" y="250825"/>
                    <a:pt x="1930400" y="229658"/>
                    <a:pt x="1911350" y="212725"/>
                  </a:cubicBezTo>
                  <a:cubicBezTo>
                    <a:pt x="1892300" y="195792"/>
                    <a:pt x="1900767" y="177800"/>
                    <a:pt x="1879600" y="155575"/>
                  </a:cubicBezTo>
                  <a:cubicBezTo>
                    <a:pt x="1858433" y="133350"/>
                    <a:pt x="1818217" y="104775"/>
                    <a:pt x="1784350" y="79375"/>
                  </a:cubicBezTo>
                  <a:cubicBezTo>
                    <a:pt x="1750483" y="53975"/>
                    <a:pt x="1707092" y="6350"/>
                    <a:pt x="1676400" y="3175"/>
                  </a:cubicBezTo>
                  <a:cubicBezTo>
                    <a:pt x="1645708" y="0"/>
                    <a:pt x="1630892" y="28575"/>
                    <a:pt x="1600200" y="60325"/>
                  </a:cubicBezTo>
                  <a:cubicBezTo>
                    <a:pt x="1569508" y="92075"/>
                    <a:pt x="1522942" y="156633"/>
                    <a:pt x="1492250" y="193675"/>
                  </a:cubicBezTo>
                  <a:cubicBezTo>
                    <a:pt x="1461558" y="230717"/>
                    <a:pt x="1455208" y="257175"/>
                    <a:pt x="1416050" y="282575"/>
                  </a:cubicBezTo>
                  <a:cubicBezTo>
                    <a:pt x="1376892" y="307975"/>
                    <a:pt x="1305983" y="328083"/>
                    <a:pt x="1257300" y="346075"/>
                  </a:cubicBezTo>
                  <a:cubicBezTo>
                    <a:pt x="1208617" y="364067"/>
                    <a:pt x="1181100" y="386292"/>
                    <a:pt x="1123950" y="390525"/>
                  </a:cubicBezTo>
                  <a:cubicBezTo>
                    <a:pt x="1066800" y="394758"/>
                    <a:pt x="984250" y="372533"/>
                    <a:pt x="914400" y="371475"/>
                  </a:cubicBezTo>
                  <a:cubicBezTo>
                    <a:pt x="844550" y="370417"/>
                    <a:pt x="755650" y="373592"/>
                    <a:pt x="704850" y="384175"/>
                  </a:cubicBezTo>
                  <a:cubicBezTo>
                    <a:pt x="654050" y="394758"/>
                    <a:pt x="633942" y="408517"/>
                    <a:pt x="609600" y="434975"/>
                  </a:cubicBezTo>
                  <a:cubicBezTo>
                    <a:pt x="585258" y="461433"/>
                    <a:pt x="576792" y="509058"/>
                    <a:pt x="558800" y="542925"/>
                  </a:cubicBezTo>
                  <a:cubicBezTo>
                    <a:pt x="540808" y="576792"/>
                    <a:pt x="522817" y="605367"/>
                    <a:pt x="501650" y="638175"/>
                  </a:cubicBezTo>
                  <a:cubicBezTo>
                    <a:pt x="480483" y="670983"/>
                    <a:pt x="458258" y="718608"/>
                    <a:pt x="431800" y="739775"/>
                  </a:cubicBezTo>
                  <a:cubicBezTo>
                    <a:pt x="405342" y="760942"/>
                    <a:pt x="378883" y="759883"/>
                    <a:pt x="342900" y="765175"/>
                  </a:cubicBezTo>
                  <a:cubicBezTo>
                    <a:pt x="306917" y="770467"/>
                    <a:pt x="257175" y="771525"/>
                    <a:pt x="215900" y="771525"/>
                  </a:cubicBezTo>
                  <a:cubicBezTo>
                    <a:pt x="174625" y="771525"/>
                    <a:pt x="131233" y="773642"/>
                    <a:pt x="95250" y="765175"/>
                  </a:cubicBezTo>
                  <a:cubicBezTo>
                    <a:pt x="59267" y="756708"/>
                    <a:pt x="0" y="720725"/>
                    <a:pt x="0" y="720725"/>
                  </a:cubicBezTo>
                </a:path>
              </a:pathLst>
            </a:custGeom>
            <a:ln w="25400" cmpd="dbl"/>
          </p:spPr>
          <p:style>
            <a:lnRef idx="1">
              <a:schemeClr val="accent1"/>
            </a:lnRef>
            <a:fillRef idx="0">
              <a:schemeClr val="accent1"/>
            </a:fillRef>
            <a:effectRef idx="0">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ja-JP" altLang="en-US"/>
            </a:p>
          </p:txBody>
        </p:sp>
        <p:sp>
          <p:nvSpPr>
            <p:cNvPr id="20" name="フリーフォーム 19"/>
            <p:cNvSpPr/>
            <p:nvPr/>
          </p:nvSpPr>
          <p:spPr>
            <a:xfrm>
              <a:off x="3201194" y="883716"/>
              <a:ext cx="488950" cy="2870200"/>
            </a:xfrm>
            <a:custGeom>
              <a:avLst/>
              <a:gdLst>
                <a:gd name="connsiteX0" fmla="*/ 438150 w 488950"/>
                <a:gd name="connsiteY0" fmla="*/ 0 h 2870200"/>
                <a:gd name="connsiteX1" fmla="*/ 400050 w 488950"/>
                <a:gd name="connsiteY1" fmla="*/ 139700 h 2870200"/>
                <a:gd name="connsiteX2" fmla="*/ 406400 w 488950"/>
                <a:gd name="connsiteY2" fmla="*/ 330200 h 2870200"/>
                <a:gd name="connsiteX3" fmla="*/ 457200 w 488950"/>
                <a:gd name="connsiteY3" fmla="*/ 425450 h 2870200"/>
                <a:gd name="connsiteX4" fmla="*/ 463550 w 488950"/>
                <a:gd name="connsiteY4" fmla="*/ 762000 h 2870200"/>
                <a:gd name="connsiteX5" fmla="*/ 463550 w 488950"/>
                <a:gd name="connsiteY5" fmla="*/ 1123950 h 2870200"/>
                <a:gd name="connsiteX6" fmla="*/ 482600 w 488950"/>
                <a:gd name="connsiteY6" fmla="*/ 1276350 h 2870200"/>
                <a:gd name="connsiteX7" fmla="*/ 425450 w 488950"/>
                <a:gd name="connsiteY7" fmla="*/ 1435100 h 2870200"/>
                <a:gd name="connsiteX8" fmla="*/ 431800 w 488950"/>
                <a:gd name="connsiteY8" fmla="*/ 1549400 h 2870200"/>
                <a:gd name="connsiteX9" fmla="*/ 406400 w 488950"/>
                <a:gd name="connsiteY9" fmla="*/ 1701800 h 2870200"/>
                <a:gd name="connsiteX10" fmla="*/ 368300 w 488950"/>
                <a:gd name="connsiteY10" fmla="*/ 1771650 h 2870200"/>
                <a:gd name="connsiteX11" fmla="*/ 374650 w 488950"/>
                <a:gd name="connsiteY11" fmla="*/ 1828800 h 2870200"/>
                <a:gd name="connsiteX12" fmla="*/ 393700 w 488950"/>
                <a:gd name="connsiteY12" fmla="*/ 1860550 h 2870200"/>
                <a:gd name="connsiteX13" fmla="*/ 431800 w 488950"/>
                <a:gd name="connsiteY13" fmla="*/ 2057400 h 2870200"/>
                <a:gd name="connsiteX14" fmla="*/ 406400 w 488950"/>
                <a:gd name="connsiteY14" fmla="*/ 2120900 h 2870200"/>
                <a:gd name="connsiteX15" fmla="*/ 400050 w 488950"/>
                <a:gd name="connsiteY15" fmla="*/ 2209800 h 2870200"/>
                <a:gd name="connsiteX16" fmla="*/ 317500 w 488950"/>
                <a:gd name="connsiteY16" fmla="*/ 2305050 h 2870200"/>
                <a:gd name="connsiteX17" fmla="*/ 342900 w 488950"/>
                <a:gd name="connsiteY17" fmla="*/ 2374900 h 2870200"/>
                <a:gd name="connsiteX18" fmla="*/ 323850 w 488950"/>
                <a:gd name="connsiteY18" fmla="*/ 2470150 h 2870200"/>
                <a:gd name="connsiteX19" fmla="*/ 361950 w 488950"/>
                <a:gd name="connsiteY19" fmla="*/ 2514600 h 2870200"/>
                <a:gd name="connsiteX20" fmla="*/ 368300 w 488950"/>
                <a:gd name="connsiteY20" fmla="*/ 2565400 h 2870200"/>
                <a:gd name="connsiteX21" fmla="*/ 406400 w 488950"/>
                <a:gd name="connsiteY21" fmla="*/ 2635250 h 2870200"/>
                <a:gd name="connsiteX22" fmla="*/ 374650 w 488950"/>
                <a:gd name="connsiteY22" fmla="*/ 2698750 h 2870200"/>
                <a:gd name="connsiteX23" fmla="*/ 387350 w 488950"/>
                <a:gd name="connsiteY23" fmla="*/ 2749550 h 2870200"/>
                <a:gd name="connsiteX24" fmla="*/ 393700 w 488950"/>
                <a:gd name="connsiteY24" fmla="*/ 2774950 h 2870200"/>
                <a:gd name="connsiteX25" fmla="*/ 355600 w 488950"/>
                <a:gd name="connsiteY25" fmla="*/ 2806700 h 2870200"/>
                <a:gd name="connsiteX26" fmla="*/ 336550 w 488950"/>
                <a:gd name="connsiteY26" fmla="*/ 2755900 h 2870200"/>
                <a:gd name="connsiteX27" fmla="*/ 292100 w 488950"/>
                <a:gd name="connsiteY27" fmla="*/ 2794000 h 2870200"/>
                <a:gd name="connsiteX28" fmla="*/ 222250 w 488950"/>
                <a:gd name="connsiteY28" fmla="*/ 2806700 h 2870200"/>
                <a:gd name="connsiteX29" fmla="*/ 158750 w 488950"/>
                <a:gd name="connsiteY29" fmla="*/ 2863850 h 2870200"/>
                <a:gd name="connsiteX30" fmla="*/ 69850 w 488950"/>
                <a:gd name="connsiteY30" fmla="*/ 2844800 h 2870200"/>
                <a:gd name="connsiteX31" fmla="*/ 6350 w 488950"/>
                <a:gd name="connsiteY31" fmla="*/ 2857500 h 287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88950" h="2870200">
                  <a:moveTo>
                    <a:pt x="438150" y="0"/>
                  </a:moveTo>
                  <a:cubicBezTo>
                    <a:pt x="421746" y="42333"/>
                    <a:pt x="405342" y="84667"/>
                    <a:pt x="400050" y="139700"/>
                  </a:cubicBezTo>
                  <a:cubicBezTo>
                    <a:pt x="394758" y="194733"/>
                    <a:pt x="396875" y="282575"/>
                    <a:pt x="406400" y="330200"/>
                  </a:cubicBezTo>
                  <a:cubicBezTo>
                    <a:pt x="415925" y="377825"/>
                    <a:pt x="447675" y="353483"/>
                    <a:pt x="457200" y="425450"/>
                  </a:cubicBezTo>
                  <a:cubicBezTo>
                    <a:pt x="466725" y="497417"/>
                    <a:pt x="462492" y="645583"/>
                    <a:pt x="463550" y="762000"/>
                  </a:cubicBezTo>
                  <a:cubicBezTo>
                    <a:pt x="464608" y="878417"/>
                    <a:pt x="460375" y="1038225"/>
                    <a:pt x="463550" y="1123950"/>
                  </a:cubicBezTo>
                  <a:cubicBezTo>
                    <a:pt x="466725" y="1209675"/>
                    <a:pt x="488950" y="1224492"/>
                    <a:pt x="482600" y="1276350"/>
                  </a:cubicBezTo>
                  <a:cubicBezTo>
                    <a:pt x="476250" y="1328208"/>
                    <a:pt x="433917" y="1389592"/>
                    <a:pt x="425450" y="1435100"/>
                  </a:cubicBezTo>
                  <a:cubicBezTo>
                    <a:pt x="416983" y="1480608"/>
                    <a:pt x="434975" y="1504950"/>
                    <a:pt x="431800" y="1549400"/>
                  </a:cubicBezTo>
                  <a:cubicBezTo>
                    <a:pt x="428625" y="1593850"/>
                    <a:pt x="416983" y="1664758"/>
                    <a:pt x="406400" y="1701800"/>
                  </a:cubicBezTo>
                  <a:cubicBezTo>
                    <a:pt x="395817" y="1738842"/>
                    <a:pt x="373592" y="1750484"/>
                    <a:pt x="368300" y="1771650"/>
                  </a:cubicBezTo>
                  <a:cubicBezTo>
                    <a:pt x="363008" y="1792816"/>
                    <a:pt x="370417" y="1813983"/>
                    <a:pt x="374650" y="1828800"/>
                  </a:cubicBezTo>
                  <a:cubicBezTo>
                    <a:pt x="378883" y="1843617"/>
                    <a:pt x="384175" y="1822450"/>
                    <a:pt x="393700" y="1860550"/>
                  </a:cubicBezTo>
                  <a:cubicBezTo>
                    <a:pt x="403225" y="1898650"/>
                    <a:pt x="429683" y="2014008"/>
                    <a:pt x="431800" y="2057400"/>
                  </a:cubicBezTo>
                  <a:cubicBezTo>
                    <a:pt x="433917" y="2100792"/>
                    <a:pt x="411692" y="2095500"/>
                    <a:pt x="406400" y="2120900"/>
                  </a:cubicBezTo>
                  <a:cubicBezTo>
                    <a:pt x="401108" y="2146300"/>
                    <a:pt x="414867" y="2179108"/>
                    <a:pt x="400050" y="2209800"/>
                  </a:cubicBezTo>
                  <a:cubicBezTo>
                    <a:pt x="385233" y="2240492"/>
                    <a:pt x="327025" y="2277533"/>
                    <a:pt x="317500" y="2305050"/>
                  </a:cubicBezTo>
                  <a:cubicBezTo>
                    <a:pt x="307975" y="2332567"/>
                    <a:pt x="341842" y="2347383"/>
                    <a:pt x="342900" y="2374900"/>
                  </a:cubicBezTo>
                  <a:cubicBezTo>
                    <a:pt x="343958" y="2402417"/>
                    <a:pt x="320675" y="2446867"/>
                    <a:pt x="323850" y="2470150"/>
                  </a:cubicBezTo>
                  <a:cubicBezTo>
                    <a:pt x="327025" y="2493433"/>
                    <a:pt x="354542" y="2498725"/>
                    <a:pt x="361950" y="2514600"/>
                  </a:cubicBezTo>
                  <a:cubicBezTo>
                    <a:pt x="369358" y="2530475"/>
                    <a:pt x="360892" y="2545292"/>
                    <a:pt x="368300" y="2565400"/>
                  </a:cubicBezTo>
                  <a:cubicBezTo>
                    <a:pt x="375708" y="2585508"/>
                    <a:pt x="405342" y="2613025"/>
                    <a:pt x="406400" y="2635250"/>
                  </a:cubicBezTo>
                  <a:cubicBezTo>
                    <a:pt x="407458" y="2657475"/>
                    <a:pt x="377825" y="2679700"/>
                    <a:pt x="374650" y="2698750"/>
                  </a:cubicBezTo>
                  <a:cubicBezTo>
                    <a:pt x="371475" y="2717800"/>
                    <a:pt x="387350" y="2749550"/>
                    <a:pt x="387350" y="2749550"/>
                  </a:cubicBezTo>
                  <a:cubicBezTo>
                    <a:pt x="390525" y="2762250"/>
                    <a:pt x="398992" y="2765425"/>
                    <a:pt x="393700" y="2774950"/>
                  </a:cubicBezTo>
                  <a:cubicBezTo>
                    <a:pt x="388408" y="2784475"/>
                    <a:pt x="365125" y="2809875"/>
                    <a:pt x="355600" y="2806700"/>
                  </a:cubicBezTo>
                  <a:cubicBezTo>
                    <a:pt x="346075" y="2803525"/>
                    <a:pt x="347133" y="2758017"/>
                    <a:pt x="336550" y="2755900"/>
                  </a:cubicBezTo>
                  <a:cubicBezTo>
                    <a:pt x="325967" y="2753783"/>
                    <a:pt x="311150" y="2785533"/>
                    <a:pt x="292100" y="2794000"/>
                  </a:cubicBezTo>
                  <a:cubicBezTo>
                    <a:pt x="273050" y="2802467"/>
                    <a:pt x="244475" y="2795058"/>
                    <a:pt x="222250" y="2806700"/>
                  </a:cubicBezTo>
                  <a:cubicBezTo>
                    <a:pt x="200025" y="2818342"/>
                    <a:pt x="184150" y="2857500"/>
                    <a:pt x="158750" y="2863850"/>
                  </a:cubicBezTo>
                  <a:cubicBezTo>
                    <a:pt x="133350" y="2870200"/>
                    <a:pt x="95250" y="2845858"/>
                    <a:pt x="69850" y="2844800"/>
                  </a:cubicBezTo>
                  <a:cubicBezTo>
                    <a:pt x="44450" y="2843742"/>
                    <a:pt x="0" y="2861733"/>
                    <a:pt x="6350" y="2857500"/>
                  </a:cubicBezTo>
                </a:path>
              </a:pathLst>
            </a:custGeom>
            <a:ln w="25400" cmpd="dbl"/>
          </p:spPr>
          <p:style>
            <a:lnRef idx="1">
              <a:schemeClr val="accent1"/>
            </a:lnRef>
            <a:fillRef idx="0">
              <a:schemeClr val="accent1"/>
            </a:fillRef>
            <a:effectRef idx="0">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ja-JP" altLang="en-US"/>
            </a:p>
          </p:txBody>
        </p:sp>
        <p:sp>
          <p:nvSpPr>
            <p:cNvPr id="21" name="フリーフォーム 20"/>
            <p:cNvSpPr/>
            <p:nvPr/>
          </p:nvSpPr>
          <p:spPr>
            <a:xfrm>
              <a:off x="3613944" y="966266"/>
              <a:ext cx="122238" cy="279400"/>
            </a:xfrm>
            <a:custGeom>
              <a:avLst/>
              <a:gdLst>
                <a:gd name="connsiteX0" fmla="*/ 120650 w 121708"/>
                <a:gd name="connsiteY0" fmla="*/ 279400 h 279400"/>
                <a:gd name="connsiteX1" fmla="*/ 101600 w 121708"/>
                <a:gd name="connsiteY1" fmla="*/ 88900 h 279400"/>
                <a:gd name="connsiteX2" fmla="*/ 0 w 121708"/>
                <a:gd name="connsiteY2" fmla="*/ 0 h 279400"/>
              </a:gdLst>
              <a:ahLst/>
              <a:cxnLst>
                <a:cxn ang="0">
                  <a:pos x="connsiteX0" y="connsiteY0"/>
                </a:cxn>
                <a:cxn ang="0">
                  <a:pos x="connsiteX1" y="connsiteY1"/>
                </a:cxn>
                <a:cxn ang="0">
                  <a:pos x="connsiteX2" y="connsiteY2"/>
                </a:cxn>
              </a:cxnLst>
              <a:rect l="l" t="t" r="r" b="b"/>
              <a:pathLst>
                <a:path w="121708" h="279400">
                  <a:moveTo>
                    <a:pt x="120650" y="279400"/>
                  </a:moveTo>
                  <a:cubicBezTo>
                    <a:pt x="121179" y="207433"/>
                    <a:pt x="121708" y="135467"/>
                    <a:pt x="101600" y="88900"/>
                  </a:cubicBezTo>
                  <a:cubicBezTo>
                    <a:pt x="81492" y="42333"/>
                    <a:pt x="12700" y="10583"/>
                    <a:pt x="0" y="0"/>
                  </a:cubicBezTo>
                </a:path>
              </a:pathLst>
            </a:custGeom>
            <a:ln w="25400" cmpd="dbl"/>
          </p:spPr>
          <p:style>
            <a:lnRef idx="1">
              <a:schemeClr val="accent1"/>
            </a:lnRef>
            <a:fillRef idx="0">
              <a:schemeClr val="accent1"/>
            </a:fillRef>
            <a:effectRef idx="0">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ja-JP" altLang="en-US"/>
            </a:p>
          </p:txBody>
        </p:sp>
        <p:sp>
          <p:nvSpPr>
            <p:cNvPr id="22" name="フリーフォーム 21"/>
            <p:cNvSpPr/>
            <p:nvPr/>
          </p:nvSpPr>
          <p:spPr>
            <a:xfrm>
              <a:off x="4655344" y="1156766"/>
              <a:ext cx="103188" cy="650875"/>
            </a:xfrm>
            <a:custGeom>
              <a:avLst/>
              <a:gdLst>
                <a:gd name="connsiteX0" fmla="*/ 44450 w 103717"/>
                <a:gd name="connsiteY0" fmla="*/ 0 h 650875"/>
                <a:gd name="connsiteX1" fmla="*/ 69850 w 103717"/>
                <a:gd name="connsiteY1" fmla="*/ 196850 h 650875"/>
                <a:gd name="connsiteX2" fmla="*/ 101600 w 103717"/>
                <a:gd name="connsiteY2" fmla="*/ 247650 h 650875"/>
                <a:gd name="connsiteX3" fmla="*/ 82550 w 103717"/>
                <a:gd name="connsiteY3" fmla="*/ 374650 h 650875"/>
                <a:gd name="connsiteX4" fmla="*/ 76200 w 103717"/>
                <a:gd name="connsiteY4" fmla="*/ 488950 h 650875"/>
                <a:gd name="connsiteX5" fmla="*/ 31750 w 103717"/>
                <a:gd name="connsiteY5" fmla="*/ 622300 h 650875"/>
                <a:gd name="connsiteX6" fmla="*/ 0 w 103717"/>
                <a:gd name="connsiteY6" fmla="*/ 641350 h 650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717" h="650875">
                  <a:moveTo>
                    <a:pt x="44450" y="0"/>
                  </a:moveTo>
                  <a:cubicBezTo>
                    <a:pt x="52387" y="77787"/>
                    <a:pt x="60325" y="155575"/>
                    <a:pt x="69850" y="196850"/>
                  </a:cubicBezTo>
                  <a:cubicBezTo>
                    <a:pt x="79375" y="238125"/>
                    <a:pt x="99483" y="218017"/>
                    <a:pt x="101600" y="247650"/>
                  </a:cubicBezTo>
                  <a:cubicBezTo>
                    <a:pt x="103717" y="277283"/>
                    <a:pt x="86783" y="334433"/>
                    <a:pt x="82550" y="374650"/>
                  </a:cubicBezTo>
                  <a:cubicBezTo>
                    <a:pt x="78317" y="414867"/>
                    <a:pt x="84667" y="447675"/>
                    <a:pt x="76200" y="488950"/>
                  </a:cubicBezTo>
                  <a:cubicBezTo>
                    <a:pt x="67733" y="530225"/>
                    <a:pt x="44450" y="596900"/>
                    <a:pt x="31750" y="622300"/>
                  </a:cubicBezTo>
                  <a:cubicBezTo>
                    <a:pt x="19050" y="647700"/>
                    <a:pt x="3175" y="650875"/>
                    <a:pt x="0" y="641350"/>
                  </a:cubicBezTo>
                </a:path>
              </a:pathLst>
            </a:custGeom>
            <a:ln w="25400" cmpd="dbl"/>
          </p:spPr>
          <p:style>
            <a:lnRef idx="1">
              <a:schemeClr val="accent1"/>
            </a:lnRef>
            <a:fillRef idx="0">
              <a:schemeClr val="accent1"/>
            </a:fillRef>
            <a:effectRef idx="0">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ja-JP" altLang="en-US"/>
            </a:p>
          </p:txBody>
        </p:sp>
        <p:sp>
          <p:nvSpPr>
            <p:cNvPr id="23" name="フリーフォーム 22"/>
            <p:cNvSpPr/>
            <p:nvPr/>
          </p:nvSpPr>
          <p:spPr>
            <a:xfrm>
              <a:off x="3544094" y="1906066"/>
              <a:ext cx="2597150" cy="1493838"/>
            </a:xfrm>
            <a:custGeom>
              <a:avLst/>
              <a:gdLst>
                <a:gd name="connsiteX0" fmla="*/ 0 w 2597150"/>
                <a:gd name="connsiteY0" fmla="*/ 1339850 h 1493308"/>
                <a:gd name="connsiteX1" fmla="*/ 95250 w 2597150"/>
                <a:gd name="connsiteY1" fmla="*/ 1403350 h 1493308"/>
                <a:gd name="connsiteX2" fmla="*/ 120650 w 2597150"/>
                <a:gd name="connsiteY2" fmla="*/ 1435100 h 1493308"/>
                <a:gd name="connsiteX3" fmla="*/ 177800 w 2597150"/>
                <a:gd name="connsiteY3" fmla="*/ 1435100 h 1493308"/>
                <a:gd name="connsiteX4" fmla="*/ 190500 w 2597150"/>
                <a:gd name="connsiteY4" fmla="*/ 1479550 h 1493308"/>
                <a:gd name="connsiteX5" fmla="*/ 215900 w 2597150"/>
                <a:gd name="connsiteY5" fmla="*/ 1447800 h 1493308"/>
                <a:gd name="connsiteX6" fmla="*/ 241300 w 2597150"/>
                <a:gd name="connsiteY6" fmla="*/ 1492250 h 1493308"/>
                <a:gd name="connsiteX7" fmla="*/ 279400 w 2597150"/>
                <a:gd name="connsiteY7" fmla="*/ 1441450 h 1493308"/>
                <a:gd name="connsiteX8" fmla="*/ 317500 w 2597150"/>
                <a:gd name="connsiteY8" fmla="*/ 1409700 h 1493308"/>
                <a:gd name="connsiteX9" fmla="*/ 336550 w 2597150"/>
                <a:gd name="connsiteY9" fmla="*/ 1441450 h 1493308"/>
                <a:gd name="connsiteX10" fmla="*/ 330200 w 2597150"/>
                <a:gd name="connsiteY10" fmla="*/ 1485900 h 1493308"/>
                <a:gd name="connsiteX11" fmla="*/ 342900 w 2597150"/>
                <a:gd name="connsiteY11" fmla="*/ 1479550 h 1493308"/>
                <a:gd name="connsiteX12" fmla="*/ 349250 w 2597150"/>
                <a:gd name="connsiteY12" fmla="*/ 1435100 h 1493308"/>
                <a:gd name="connsiteX13" fmla="*/ 393700 w 2597150"/>
                <a:gd name="connsiteY13" fmla="*/ 1397000 h 1493308"/>
                <a:gd name="connsiteX14" fmla="*/ 431800 w 2597150"/>
                <a:gd name="connsiteY14" fmla="*/ 1352550 h 1493308"/>
                <a:gd name="connsiteX15" fmla="*/ 431800 w 2597150"/>
                <a:gd name="connsiteY15" fmla="*/ 1327150 h 1493308"/>
                <a:gd name="connsiteX16" fmla="*/ 438150 w 2597150"/>
                <a:gd name="connsiteY16" fmla="*/ 1301750 h 1493308"/>
                <a:gd name="connsiteX17" fmla="*/ 425450 w 2597150"/>
                <a:gd name="connsiteY17" fmla="*/ 1263650 h 1493308"/>
                <a:gd name="connsiteX18" fmla="*/ 501650 w 2597150"/>
                <a:gd name="connsiteY18" fmla="*/ 1238250 h 1493308"/>
                <a:gd name="connsiteX19" fmla="*/ 508000 w 2597150"/>
                <a:gd name="connsiteY19" fmla="*/ 1257300 h 1493308"/>
                <a:gd name="connsiteX20" fmla="*/ 635000 w 2597150"/>
                <a:gd name="connsiteY20" fmla="*/ 1123950 h 1493308"/>
                <a:gd name="connsiteX21" fmla="*/ 812800 w 2597150"/>
                <a:gd name="connsiteY21" fmla="*/ 1016000 h 1493308"/>
                <a:gd name="connsiteX22" fmla="*/ 869950 w 2597150"/>
                <a:gd name="connsiteY22" fmla="*/ 1009650 h 1493308"/>
                <a:gd name="connsiteX23" fmla="*/ 1003300 w 2597150"/>
                <a:gd name="connsiteY23" fmla="*/ 933450 h 1493308"/>
                <a:gd name="connsiteX24" fmla="*/ 1098550 w 2597150"/>
                <a:gd name="connsiteY24" fmla="*/ 850900 h 1493308"/>
                <a:gd name="connsiteX25" fmla="*/ 1187450 w 2597150"/>
                <a:gd name="connsiteY25" fmla="*/ 736600 h 1493308"/>
                <a:gd name="connsiteX26" fmla="*/ 1377950 w 2597150"/>
                <a:gd name="connsiteY26" fmla="*/ 622300 h 1493308"/>
                <a:gd name="connsiteX27" fmla="*/ 1524000 w 2597150"/>
                <a:gd name="connsiteY27" fmla="*/ 533400 h 1493308"/>
                <a:gd name="connsiteX28" fmla="*/ 1701800 w 2597150"/>
                <a:gd name="connsiteY28" fmla="*/ 476250 h 1493308"/>
                <a:gd name="connsiteX29" fmla="*/ 1828800 w 2597150"/>
                <a:gd name="connsiteY29" fmla="*/ 438150 h 1493308"/>
                <a:gd name="connsiteX30" fmla="*/ 1936750 w 2597150"/>
                <a:gd name="connsiteY30" fmla="*/ 387350 h 1493308"/>
                <a:gd name="connsiteX31" fmla="*/ 2082800 w 2597150"/>
                <a:gd name="connsiteY31" fmla="*/ 349250 h 1493308"/>
                <a:gd name="connsiteX32" fmla="*/ 2273300 w 2597150"/>
                <a:gd name="connsiteY32" fmla="*/ 298450 h 1493308"/>
                <a:gd name="connsiteX33" fmla="*/ 2457450 w 2597150"/>
                <a:gd name="connsiteY33" fmla="*/ 171450 h 1493308"/>
                <a:gd name="connsiteX34" fmla="*/ 2527300 w 2597150"/>
                <a:gd name="connsiteY34" fmla="*/ 69850 h 1493308"/>
                <a:gd name="connsiteX35" fmla="*/ 2597150 w 2597150"/>
                <a:gd name="connsiteY35" fmla="*/ 0 h 149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597150" h="1493308">
                  <a:moveTo>
                    <a:pt x="0" y="1339850"/>
                  </a:moveTo>
                  <a:cubicBezTo>
                    <a:pt x="37571" y="1363662"/>
                    <a:pt x="75142" y="1387475"/>
                    <a:pt x="95250" y="1403350"/>
                  </a:cubicBezTo>
                  <a:cubicBezTo>
                    <a:pt x="115358" y="1419225"/>
                    <a:pt x="106892" y="1429808"/>
                    <a:pt x="120650" y="1435100"/>
                  </a:cubicBezTo>
                  <a:cubicBezTo>
                    <a:pt x="134408" y="1440392"/>
                    <a:pt x="166158" y="1427692"/>
                    <a:pt x="177800" y="1435100"/>
                  </a:cubicBezTo>
                  <a:cubicBezTo>
                    <a:pt x="189442" y="1442508"/>
                    <a:pt x="184150" y="1477433"/>
                    <a:pt x="190500" y="1479550"/>
                  </a:cubicBezTo>
                  <a:cubicBezTo>
                    <a:pt x="196850" y="1481667"/>
                    <a:pt x="207433" y="1445683"/>
                    <a:pt x="215900" y="1447800"/>
                  </a:cubicBezTo>
                  <a:cubicBezTo>
                    <a:pt x="224367" y="1449917"/>
                    <a:pt x="230717" y="1493308"/>
                    <a:pt x="241300" y="1492250"/>
                  </a:cubicBezTo>
                  <a:cubicBezTo>
                    <a:pt x="251883" y="1491192"/>
                    <a:pt x="266700" y="1455208"/>
                    <a:pt x="279400" y="1441450"/>
                  </a:cubicBezTo>
                  <a:cubicBezTo>
                    <a:pt x="292100" y="1427692"/>
                    <a:pt x="307975" y="1409700"/>
                    <a:pt x="317500" y="1409700"/>
                  </a:cubicBezTo>
                  <a:cubicBezTo>
                    <a:pt x="327025" y="1409700"/>
                    <a:pt x="334433" y="1428750"/>
                    <a:pt x="336550" y="1441450"/>
                  </a:cubicBezTo>
                  <a:cubicBezTo>
                    <a:pt x="338667" y="1454150"/>
                    <a:pt x="329142" y="1479550"/>
                    <a:pt x="330200" y="1485900"/>
                  </a:cubicBezTo>
                  <a:cubicBezTo>
                    <a:pt x="331258" y="1492250"/>
                    <a:pt x="339725" y="1488017"/>
                    <a:pt x="342900" y="1479550"/>
                  </a:cubicBezTo>
                  <a:cubicBezTo>
                    <a:pt x="346075" y="1471083"/>
                    <a:pt x="340783" y="1448858"/>
                    <a:pt x="349250" y="1435100"/>
                  </a:cubicBezTo>
                  <a:cubicBezTo>
                    <a:pt x="357717" y="1421342"/>
                    <a:pt x="379942" y="1410758"/>
                    <a:pt x="393700" y="1397000"/>
                  </a:cubicBezTo>
                  <a:cubicBezTo>
                    <a:pt x="407458" y="1383242"/>
                    <a:pt x="425450" y="1364192"/>
                    <a:pt x="431800" y="1352550"/>
                  </a:cubicBezTo>
                  <a:cubicBezTo>
                    <a:pt x="438150" y="1340908"/>
                    <a:pt x="430742" y="1335617"/>
                    <a:pt x="431800" y="1327150"/>
                  </a:cubicBezTo>
                  <a:cubicBezTo>
                    <a:pt x="432858" y="1318683"/>
                    <a:pt x="439208" y="1312333"/>
                    <a:pt x="438150" y="1301750"/>
                  </a:cubicBezTo>
                  <a:cubicBezTo>
                    <a:pt x="437092" y="1291167"/>
                    <a:pt x="414867" y="1274233"/>
                    <a:pt x="425450" y="1263650"/>
                  </a:cubicBezTo>
                  <a:cubicBezTo>
                    <a:pt x="436033" y="1253067"/>
                    <a:pt x="487892" y="1239308"/>
                    <a:pt x="501650" y="1238250"/>
                  </a:cubicBezTo>
                  <a:cubicBezTo>
                    <a:pt x="515408" y="1237192"/>
                    <a:pt x="485775" y="1276350"/>
                    <a:pt x="508000" y="1257300"/>
                  </a:cubicBezTo>
                  <a:cubicBezTo>
                    <a:pt x="530225" y="1238250"/>
                    <a:pt x="584200" y="1164167"/>
                    <a:pt x="635000" y="1123950"/>
                  </a:cubicBezTo>
                  <a:cubicBezTo>
                    <a:pt x="685800" y="1083733"/>
                    <a:pt x="773642" y="1035050"/>
                    <a:pt x="812800" y="1016000"/>
                  </a:cubicBezTo>
                  <a:cubicBezTo>
                    <a:pt x="851958" y="996950"/>
                    <a:pt x="838200" y="1023408"/>
                    <a:pt x="869950" y="1009650"/>
                  </a:cubicBezTo>
                  <a:cubicBezTo>
                    <a:pt x="901700" y="995892"/>
                    <a:pt x="965200" y="959908"/>
                    <a:pt x="1003300" y="933450"/>
                  </a:cubicBezTo>
                  <a:cubicBezTo>
                    <a:pt x="1041400" y="906992"/>
                    <a:pt x="1067858" y="883708"/>
                    <a:pt x="1098550" y="850900"/>
                  </a:cubicBezTo>
                  <a:cubicBezTo>
                    <a:pt x="1129242" y="818092"/>
                    <a:pt x="1140883" y="774700"/>
                    <a:pt x="1187450" y="736600"/>
                  </a:cubicBezTo>
                  <a:cubicBezTo>
                    <a:pt x="1234017" y="698500"/>
                    <a:pt x="1377950" y="622300"/>
                    <a:pt x="1377950" y="622300"/>
                  </a:cubicBezTo>
                  <a:cubicBezTo>
                    <a:pt x="1434042" y="588433"/>
                    <a:pt x="1470025" y="557742"/>
                    <a:pt x="1524000" y="533400"/>
                  </a:cubicBezTo>
                  <a:cubicBezTo>
                    <a:pt x="1577975" y="509058"/>
                    <a:pt x="1651000" y="492125"/>
                    <a:pt x="1701800" y="476250"/>
                  </a:cubicBezTo>
                  <a:cubicBezTo>
                    <a:pt x="1752600" y="460375"/>
                    <a:pt x="1789642" y="452967"/>
                    <a:pt x="1828800" y="438150"/>
                  </a:cubicBezTo>
                  <a:cubicBezTo>
                    <a:pt x="1867958" y="423333"/>
                    <a:pt x="1894417" y="402167"/>
                    <a:pt x="1936750" y="387350"/>
                  </a:cubicBezTo>
                  <a:cubicBezTo>
                    <a:pt x="1979083" y="372533"/>
                    <a:pt x="2082800" y="349250"/>
                    <a:pt x="2082800" y="349250"/>
                  </a:cubicBezTo>
                  <a:cubicBezTo>
                    <a:pt x="2138892" y="334433"/>
                    <a:pt x="2210858" y="328083"/>
                    <a:pt x="2273300" y="298450"/>
                  </a:cubicBezTo>
                  <a:cubicBezTo>
                    <a:pt x="2335742" y="268817"/>
                    <a:pt x="2415117" y="209550"/>
                    <a:pt x="2457450" y="171450"/>
                  </a:cubicBezTo>
                  <a:cubicBezTo>
                    <a:pt x="2499783" y="133350"/>
                    <a:pt x="2504017" y="98425"/>
                    <a:pt x="2527300" y="69850"/>
                  </a:cubicBezTo>
                  <a:cubicBezTo>
                    <a:pt x="2550583" y="41275"/>
                    <a:pt x="2573866" y="20637"/>
                    <a:pt x="2597150" y="0"/>
                  </a:cubicBezTo>
                </a:path>
              </a:pathLst>
            </a:custGeom>
            <a:ln w="25400" cmpd="dbl"/>
          </p:spPr>
          <p:style>
            <a:lnRef idx="1">
              <a:schemeClr val="accent1"/>
            </a:lnRef>
            <a:fillRef idx="0">
              <a:schemeClr val="accent1"/>
            </a:fillRef>
            <a:effectRef idx="0">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ja-JP" altLang="en-US"/>
            </a:p>
          </p:txBody>
        </p:sp>
        <p:sp>
          <p:nvSpPr>
            <p:cNvPr id="24" name="フリーフォーム 23"/>
            <p:cNvSpPr/>
            <p:nvPr/>
          </p:nvSpPr>
          <p:spPr>
            <a:xfrm>
              <a:off x="5645944" y="2077516"/>
              <a:ext cx="615950" cy="219075"/>
            </a:xfrm>
            <a:custGeom>
              <a:avLst/>
              <a:gdLst>
                <a:gd name="connsiteX0" fmla="*/ 0 w 615950"/>
                <a:gd name="connsiteY0" fmla="*/ 171450 h 219075"/>
                <a:gd name="connsiteX1" fmla="*/ 95250 w 615950"/>
                <a:gd name="connsiteY1" fmla="*/ 215900 h 219075"/>
                <a:gd name="connsiteX2" fmla="*/ 196850 w 615950"/>
                <a:gd name="connsiteY2" fmla="*/ 190500 h 219075"/>
                <a:gd name="connsiteX3" fmla="*/ 298450 w 615950"/>
                <a:gd name="connsiteY3" fmla="*/ 133350 h 219075"/>
                <a:gd name="connsiteX4" fmla="*/ 457200 w 615950"/>
                <a:gd name="connsiteY4" fmla="*/ 50800 h 219075"/>
                <a:gd name="connsiteX5" fmla="*/ 615950 w 615950"/>
                <a:gd name="connsiteY5" fmla="*/ 0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5950" h="219075">
                  <a:moveTo>
                    <a:pt x="0" y="171450"/>
                  </a:moveTo>
                  <a:cubicBezTo>
                    <a:pt x="31221" y="192087"/>
                    <a:pt x="62442" y="212725"/>
                    <a:pt x="95250" y="215900"/>
                  </a:cubicBezTo>
                  <a:cubicBezTo>
                    <a:pt x="128058" y="219075"/>
                    <a:pt x="162983" y="204258"/>
                    <a:pt x="196850" y="190500"/>
                  </a:cubicBezTo>
                  <a:cubicBezTo>
                    <a:pt x="230717" y="176742"/>
                    <a:pt x="255058" y="156633"/>
                    <a:pt x="298450" y="133350"/>
                  </a:cubicBezTo>
                  <a:cubicBezTo>
                    <a:pt x="341842" y="110067"/>
                    <a:pt x="404283" y="73025"/>
                    <a:pt x="457200" y="50800"/>
                  </a:cubicBezTo>
                  <a:cubicBezTo>
                    <a:pt x="510117" y="28575"/>
                    <a:pt x="563033" y="14287"/>
                    <a:pt x="615950" y="0"/>
                  </a:cubicBezTo>
                </a:path>
              </a:pathLst>
            </a:custGeom>
            <a:ln w="25400" cmpd="dbl"/>
          </p:spPr>
          <p:style>
            <a:lnRef idx="1">
              <a:schemeClr val="accent1"/>
            </a:lnRef>
            <a:fillRef idx="0">
              <a:schemeClr val="accent1"/>
            </a:fillRef>
            <a:effectRef idx="0">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ja-JP" altLang="en-US"/>
            </a:p>
          </p:txBody>
        </p:sp>
        <p:sp>
          <p:nvSpPr>
            <p:cNvPr id="25" name="フリーフォーム 24"/>
            <p:cNvSpPr/>
            <p:nvPr/>
          </p:nvSpPr>
          <p:spPr>
            <a:xfrm>
              <a:off x="3880644" y="3385616"/>
              <a:ext cx="533400" cy="336550"/>
            </a:xfrm>
            <a:custGeom>
              <a:avLst/>
              <a:gdLst>
                <a:gd name="connsiteX0" fmla="*/ 0 w 552450"/>
                <a:gd name="connsiteY0" fmla="*/ 0 h 355600"/>
                <a:gd name="connsiteX1" fmla="*/ 50800 w 552450"/>
                <a:gd name="connsiteY1" fmla="*/ 50800 h 355600"/>
                <a:gd name="connsiteX2" fmla="*/ 88900 w 552450"/>
                <a:gd name="connsiteY2" fmla="*/ 88900 h 355600"/>
                <a:gd name="connsiteX3" fmla="*/ 107950 w 552450"/>
                <a:gd name="connsiteY3" fmla="*/ 171450 h 355600"/>
                <a:gd name="connsiteX4" fmla="*/ 171450 w 552450"/>
                <a:gd name="connsiteY4" fmla="*/ 184150 h 355600"/>
                <a:gd name="connsiteX5" fmla="*/ 222250 w 552450"/>
                <a:gd name="connsiteY5" fmla="*/ 215900 h 355600"/>
                <a:gd name="connsiteX6" fmla="*/ 254000 w 552450"/>
                <a:gd name="connsiteY6" fmla="*/ 215900 h 355600"/>
                <a:gd name="connsiteX7" fmla="*/ 292100 w 552450"/>
                <a:gd name="connsiteY7" fmla="*/ 260350 h 355600"/>
                <a:gd name="connsiteX8" fmla="*/ 381000 w 552450"/>
                <a:gd name="connsiteY8" fmla="*/ 260350 h 355600"/>
                <a:gd name="connsiteX9" fmla="*/ 463550 w 552450"/>
                <a:gd name="connsiteY9" fmla="*/ 279400 h 355600"/>
                <a:gd name="connsiteX10" fmla="*/ 552450 w 552450"/>
                <a:gd name="connsiteY10" fmla="*/ 355600 h 35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2450" h="355600">
                  <a:moveTo>
                    <a:pt x="0" y="0"/>
                  </a:moveTo>
                  <a:lnTo>
                    <a:pt x="50800" y="50800"/>
                  </a:lnTo>
                  <a:cubicBezTo>
                    <a:pt x="65617" y="65617"/>
                    <a:pt x="79375" y="68792"/>
                    <a:pt x="88900" y="88900"/>
                  </a:cubicBezTo>
                  <a:cubicBezTo>
                    <a:pt x="98425" y="109008"/>
                    <a:pt x="94192" y="155575"/>
                    <a:pt x="107950" y="171450"/>
                  </a:cubicBezTo>
                  <a:cubicBezTo>
                    <a:pt x="121708" y="187325"/>
                    <a:pt x="152400" y="176742"/>
                    <a:pt x="171450" y="184150"/>
                  </a:cubicBezTo>
                  <a:cubicBezTo>
                    <a:pt x="190500" y="191558"/>
                    <a:pt x="208492" y="210608"/>
                    <a:pt x="222250" y="215900"/>
                  </a:cubicBezTo>
                  <a:cubicBezTo>
                    <a:pt x="236008" y="221192"/>
                    <a:pt x="242358" y="208492"/>
                    <a:pt x="254000" y="215900"/>
                  </a:cubicBezTo>
                  <a:cubicBezTo>
                    <a:pt x="265642" y="223308"/>
                    <a:pt x="270933" y="252942"/>
                    <a:pt x="292100" y="260350"/>
                  </a:cubicBezTo>
                  <a:cubicBezTo>
                    <a:pt x="313267" y="267758"/>
                    <a:pt x="352425" y="257175"/>
                    <a:pt x="381000" y="260350"/>
                  </a:cubicBezTo>
                  <a:cubicBezTo>
                    <a:pt x="409575" y="263525"/>
                    <a:pt x="434975" y="263525"/>
                    <a:pt x="463550" y="279400"/>
                  </a:cubicBezTo>
                  <a:cubicBezTo>
                    <a:pt x="492125" y="295275"/>
                    <a:pt x="531283" y="340783"/>
                    <a:pt x="552450" y="355600"/>
                  </a:cubicBezTo>
                </a:path>
              </a:pathLst>
            </a:custGeom>
            <a:ln w="25400" cmpd="dbl"/>
          </p:spPr>
          <p:style>
            <a:lnRef idx="1">
              <a:schemeClr val="accent1"/>
            </a:lnRef>
            <a:fillRef idx="0">
              <a:schemeClr val="accent1"/>
            </a:fillRef>
            <a:effectRef idx="0">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ja-JP" altLang="en-US"/>
            </a:p>
          </p:txBody>
        </p:sp>
        <p:sp>
          <p:nvSpPr>
            <p:cNvPr id="26" name="フリーフォーム 25"/>
            <p:cNvSpPr/>
            <p:nvPr/>
          </p:nvSpPr>
          <p:spPr>
            <a:xfrm>
              <a:off x="4368007" y="2898254"/>
              <a:ext cx="2732087" cy="817562"/>
            </a:xfrm>
            <a:custGeom>
              <a:avLst/>
              <a:gdLst>
                <a:gd name="connsiteX0" fmla="*/ 45508 w 2731558"/>
                <a:gd name="connsiteY0" fmla="*/ 817033 h 817033"/>
                <a:gd name="connsiteX1" fmla="*/ 70908 w 2731558"/>
                <a:gd name="connsiteY1" fmla="*/ 759883 h 817033"/>
                <a:gd name="connsiteX2" fmla="*/ 45508 w 2731558"/>
                <a:gd name="connsiteY2" fmla="*/ 721783 h 817033"/>
                <a:gd name="connsiteX3" fmla="*/ 51858 w 2731558"/>
                <a:gd name="connsiteY3" fmla="*/ 658283 h 817033"/>
                <a:gd name="connsiteX4" fmla="*/ 7408 w 2731558"/>
                <a:gd name="connsiteY4" fmla="*/ 620183 h 817033"/>
                <a:gd name="connsiteX5" fmla="*/ 32808 w 2731558"/>
                <a:gd name="connsiteY5" fmla="*/ 563033 h 817033"/>
                <a:gd name="connsiteX6" fmla="*/ 1058 w 2731558"/>
                <a:gd name="connsiteY6" fmla="*/ 531283 h 817033"/>
                <a:gd name="connsiteX7" fmla="*/ 26458 w 2731558"/>
                <a:gd name="connsiteY7" fmla="*/ 505883 h 817033"/>
                <a:gd name="connsiteX8" fmla="*/ 32808 w 2731558"/>
                <a:gd name="connsiteY8" fmla="*/ 474133 h 817033"/>
                <a:gd name="connsiteX9" fmla="*/ 51858 w 2731558"/>
                <a:gd name="connsiteY9" fmla="*/ 404283 h 817033"/>
                <a:gd name="connsiteX10" fmla="*/ 26458 w 2731558"/>
                <a:gd name="connsiteY10" fmla="*/ 347133 h 817033"/>
                <a:gd name="connsiteX11" fmla="*/ 102658 w 2731558"/>
                <a:gd name="connsiteY11" fmla="*/ 283633 h 817033"/>
                <a:gd name="connsiteX12" fmla="*/ 216958 w 2731558"/>
                <a:gd name="connsiteY12" fmla="*/ 220133 h 817033"/>
                <a:gd name="connsiteX13" fmla="*/ 401108 w 2731558"/>
                <a:gd name="connsiteY13" fmla="*/ 67733 h 817033"/>
                <a:gd name="connsiteX14" fmla="*/ 509058 w 2731558"/>
                <a:gd name="connsiteY14" fmla="*/ 23283 h 817033"/>
                <a:gd name="connsiteX15" fmla="*/ 559858 w 2731558"/>
                <a:gd name="connsiteY15" fmla="*/ 42333 h 817033"/>
                <a:gd name="connsiteX16" fmla="*/ 629708 w 2731558"/>
                <a:gd name="connsiteY16" fmla="*/ 4233 h 817033"/>
                <a:gd name="connsiteX17" fmla="*/ 724958 w 2731558"/>
                <a:gd name="connsiteY17" fmla="*/ 16933 h 817033"/>
                <a:gd name="connsiteX18" fmla="*/ 807508 w 2731558"/>
                <a:gd name="connsiteY18" fmla="*/ 35983 h 817033"/>
                <a:gd name="connsiteX19" fmla="*/ 978958 w 2731558"/>
                <a:gd name="connsiteY19" fmla="*/ 118533 h 817033"/>
                <a:gd name="connsiteX20" fmla="*/ 1093258 w 2731558"/>
                <a:gd name="connsiteY20" fmla="*/ 169333 h 817033"/>
                <a:gd name="connsiteX21" fmla="*/ 1321858 w 2731558"/>
                <a:gd name="connsiteY21" fmla="*/ 270933 h 817033"/>
                <a:gd name="connsiteX22" fmla="*/ 1480608 w 2731558"/>
                <a:gd name="connsiteY22" fmla="*/ 328083 h 817033"/>
                <a:gd name="connsiteX23" fmla="*/ 1639358 w 2731558"/>
                <a:gd name="connsiteY23" fmla="*/ 328083 h 817033"/>
                <a:gd name="connsiteX24" fmla="*/ 1747308 w 2731558"/>
                <a:gd name="connsiteY24" fmla="*/ 302683 h 817033"/>
                <a:gd name="connsiteX25" fmla="*/ 1969558 w 2731558"/>
                <a:gd name="connsiteY25" fmla="*/ 258233 h 817033"/>
                <a:gd name="connsiteX26" fmla="*/ 2287058 w 2731558"/>
                <a:gd name="connsiteY26" fmla="*/ 334433 h 817033"/>
                <a:gd name="connsiteX27" fmla="*/ 2617258 w 2731558"/>
                <a:gd name="connsiteY27" fmla="*/ 404283 h 817033"/>
                <a:gd name="connsiteX28" fmla="*/ 2731558 w 2731558"/>
                <a:gd name="connsiteY28" fmla="*/ 359833 h 81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31558" h="817033">
                  <a:moveTo>
                    <a:pt x="45508" y="817033"/>
                  </a:moveTo>
                  <a:cubicBezTo>
                    <a:pt x="58208" y="796395"/>
                    <a:pt x="70908" y="775758"/>
                    <a:pt x="70908" y="759883"/>
                  </a:cubicBezTo>
                  <a:cubicBezTo>
                    <a:pt x="70908" y="744008"/>
                    <a:pt x="48683" y="738716"/>
                    <a:pt x="45508" y="721783"/>
                  </a:cubicBezTo>
                  <a:cubicBezTo>
                    <a:pt x="42333" y="704850"/>
                    <a:pt x="58208" y="675216"/>
                    <a:pt x="51858" y="658283"/>
                  </a:cubicBezTo>
                  <a:cubicBezTo>
                    <a:pt x="45508" y="641350"/>
                    <a:pt x="10583" y="636058"/>
                    <a:pt x="7408" y="620183"/>
                  </a:cubicBezTo>
                  <a:cubicBezTo>
                    <a:pt x="4233" y="604308"/>
                    <a:pt x="33866" y="577850"/>
                    <a:pt x="32808" y="563033"/>
                  </a:cubicBezTo>
                  <a:cubicBezTo>
                    <a:pt x="31750" y="548216"/>
                    <a:pt x="2116" y="540808"/>
                    <a:pt x="1058" y="531283"/>
                  </a:cubicBezTo>
                  <a:cubicBezTo>
                    <a:pt x="0" y="521758"/>
                    <a:pt x="21166" y="515408"/>
                    <a:pt x="26458" y="505883"/>
                  </a:cubicBezTo>
                  <a:cubicBezTo>
                    <a:pt x="31750" y="496358"/>
                    <a:pt x="28575" y="491066"/>
                    <a:pt x="32808" y="474133"/>
                  </a:cubicBezTo>
                  <a:cubicBezTo>
                    <a:pt x="37041" y="457200"/>
                    <a:pt x="52916" y="425450"/>
                    <a:pt x="51858" y="404283"/>
                  </a:cubicBezTo>
                  <a:cubicBezTo>
                    <a:pt x="50800" y="383116"/>
                    <a:pt x="17991" y="367241"/>
                    <a:pt x="26458" y="347133"/>
                  </a:cubicBezTo>
                  <a:cubicBezTo>
                    <a:pt x="34925" y="327025"/>
                    <a:pt x="70908" y="304800"/>
                    <a:pt x="102658" y="283633"/>
                  </a:cubicBezTo>
                  <a:cubicBezTo>
                    <a:pt x="134408" y="262466"/>
                    <a:pt x="167216" y="256116"/>
                    <a:pt x="216958" y="220133"/>
                  </a:cubicBezTo>
                  <a:cubicBezTo>
                    <a:pt x="266700" y="184150"/>
                    <a:pt x="352425" y="100541"/>
                    <a:pt x="401108" y="67733"/>
                  </a:cubicBezTo>
                  <a:cubicBezTo>
                    <a:pt x="449791" y="34925"/>
                    <a:pt x="482600" y="27516"/>
                    <a:pt x="509058" y="23283"/>
                  </a:cubicBezTo>
                  <a:cubicBezTo>
                    <a:pt x="535516" y="19050"/>
                    <a:pt x="539750" y="45508"/>
                    <a:pt x="559858" y="42333"/>
                  </a:cubicBezTo>
                  <a:cubicBezTo>
                    <a:pt x="579966" y="39158"/>
                    <a:pt x="602191" y="8466"/>
                    <a:pt x="629708" y="4233"/>
                  </a:cubicBezTo>
                  <a:cubicBezTo>
                    <a:pt x="657225" y="0"/>
                    <a:pt x="695325" y="11641"/>
                    <a:pt x="724958" y="16933"/>
                  </a:cubicBezTo>
                  <a:cubicBezTo>
                    <a:pt x="754591" y="22225"/>
                    <a:pt x="765175" y="19050"/>
                    <a:pt x="807508" y="35983"/>
                  </a:cubicBezTo>
                  <a:cubicBezTo>
                    <a:pt x="849841" y="52916"/>
                    <a:pt x="931333" y="96308"/>
                    <a:pt x="978958" y="118533"/>
                  </a:cubicBezTo>
                  <a:cubicBezTo>
                    <a:pt x="1026583" y="140758"/>
                    <a:pt x="1093258" y="169333"/>
                    <a:pt x="1093258" y="169333"/>
                  </a:cubicBezTo>
                  <a:cubicBezTo>
                    <a:pt x="1150408" y="194733"/>
                    <a:pt x="1257300" y="244475"/>
                    <a:pt x="1321858" y="270933"/>
                  </a:cubicBezTo>
                  <a:cubicBezTo>
                    <a:pt x="1386416" y="297391"/>
                    <a:pt x="1427691" y="318558"/>
                    <a:pt x="1480608" y="328083"/>
                  </a:cubicBezTo>
                  <a:cubicBezTo>
                    <a:pt x="1533525" y="337608"/>
                    <a:pt x="1594908" y="332316"/>
                    <a:pt x="1639358" y="328083"/>
                  </a:cubicBezTo>
                  <a:cubicBezTo>
                    <a:pt x="1683808" y="323850"/>
                    <a:pt x="1692275" y="314325"/>
                    <a:pt x="1747308" y="302683"/>
                  </a:cubicBezTo>
                  <a:cubicBezTo>
                    <a:pt x="1802341" y="291041"/>
                    <a:pt x="1879600" y="252941"/>
                    <a:pt x="1969558" y="258233"/>
                  </a:cubicBezTo>
                  <a:cubicBezTo>
                    <a:pt x="2059516" y="263525"/>
                    <a:pt x="2179108" y="310091"/>
                    <a:pt x="2287058" y="334433"/>
                  </a:cubicBezTo>
                  <a:cubicBezTo>
                    <a:pt x="2395008" y="358775"/>
                    <a:pt x="2543175" y="400050"/>
                    <a:pt x="2617258" y="404283"/>
                  </a:cubicBezTo>
                  <a:cubicBezTo>
                    <a:pt x="2691341" y="408516"/>
                    <a:pt x="2711449" y="384174"/>
                    <a:pt x="2731558" y="359833"/>
                  </a:cubicBezTo>
                </a:path>
              </a:pathLst>
            </a:custGeom>
            <a:ln w="25400" cmpd="dbl"/>
          </p:spPr>
          <p:style>
            <a:lnRef idx="1">
              <a:schemeClr val="accent1"/>
            </a:lnRef>
            <a:fillRef idx="0">
              <a:schemeClr val="accent1"/>
            </a:fillRef>
            <a:effectRef idx="0">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ja-JP" altLang="en-US"/>
            </a:p>
          </p:txBody>
        </p:sp>
        <p:sp>
          <p:nvSpPr>
            <p:cNvPr id="27" name="フリーフォーム 26"/>
            <p:cNvSpPr/>
            <p:nvPr/>
          </p:nvSpPr>
          <p:spPr>
            <a:xfrm>
              <a:off x="5315744" y="3233216"/>
              <a:ext cx="546100" cy="317500"/>
            </a:xfrm>
            <a:custGeom>
              <a:avLst/>
              <a:gdLst>
                <a:gd name="connsiteX0" fmla="*/ 546100 w 546100"/>
                <a:gd name="connsiteY0" fmla="*/ 0 h 317500"/>
                <a:gd name="connsiteX1" fmla="*/ 419100 w 546100"/>
                <a:gd name="connsiteY1" fmla="*/ 63500 h 317500"/>
                <a:gd name="connsiteX2" fmla="*/ 304800 w 546100"/>
                <a:gd name="connsiteY2" fmla="*/ 82550 h 317500"/>
                <a:gd name="connsiteX3" fmla="*/ 228600 w 546100"/>
                <a:gd name="connsiteY3" fmla="*/ 177800 h 317500"/>
                <a:gd name="connsiteX4" fmla="*/ 158750 w 546100"/>
                <a:gd name="connsiteY4" fmla="*/ 285750 h 317500"/>
                <a:gd name="connsiteX5" fmla="*/ 0 w 546100"/>
                <a:gd name="connsiteY5" fmla="*/ 31750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6100" h="317500">
                  <a:moveTo>
                    <a:pt x="546100" y="0"/>
                  </a:moveTo>
                  <a:cubicBezTo>
                    <a:pt x="502708" y="24871"/>
                    <a:pt x="459317" y="49742"/>
                    <a:pt x="419100" y="63500"/>
                  </a:cubicBezTo>
                  <a:cubicBezTo>
                    <a:pt x="378883" y="77258"/>
                    <a:pt x="336550" y="63500"/>
                    <a:pt x="304800" y="82550"/>
                  </a:cubicBezTo>
                  <a:cubicBezTo>
                    <a:pt x="273050" y="101600"/>
                    <a:pt x="252942" y="143933"/>
                    <a:pt x="228600" y="177800"/>
                  </a:cubicBezTo>
                  <a:cubicBezTo>
                    <a:pt x="204258" y="211667"/>
                    <a:pt x="196850" y="262467"/>
                    <a:pt x="158750" y="285750"/>
                  </a:cubicBezTo>
                  <a:cubicBezTo>
                    <a:pt x="120650" y="309033"/>
                    <a:pt x="60325" y="313266"/>
                    <a:pt x="0" y="317500"/>
                  </a:cubicBezTo>
                </a:path>
              </a:pathLst>
            </a:custGeom>
            <a:ln w="25400" cmpd="dbl"/>
          </p:spPr>
          <p:style>
            <a:lnRef idx="1">
              <a:schemeClr val="accent1"/>
            </a:lnRef>
            <a:fillRef idx="0">
              <a:schemeClr val="accent1"/>
            </a:fillRef>
            <a:effectRef idx="0">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ja-JP" altLang="en-US"/>
            </a:p>
          </p:txBody>
        </p:sp>
        <p:sp>
          <p:nvSpPr>
            <p:cNvPr id="28" name="フリーフォーム 27"/>
            <p:cNvSpPr/>
            <p:nvPr/>
          </p:nvSpPr>
          <p:spPr>
            <a:xfrm>
              <a:off x="4407694" y="3544366"/>
              <a:ext cx="2470150" cy="787400"/>
            </a:xfrm>
            <a:custGeom>
              <a:avLst/>
              <a:gdLst>
                <a:gd name="connsiteX0" fmla="*/ 0 w 2470150"/>
                <a:gd name="connsiteY0" fmla="*/ 171450 h 787400"/>
                <a:gd name="connsiteX1" fmla="*/ 114300 w 2470150"/>
                <a:gd name="connsiteY1" fmla="*/ 152400 h 787400"/>
                <a:gd name="connsiteX2" fmla="*/ 203200 w 2470150"/>
                <a:gd name="connsiteY2" fmla="*/ 152400 h 787400"/>
                <a:gd name="connsiteX3" fmla="*/ 234950 w 2470150"/>
                <a:gd name="connsiteY3" fmla="*/ 152400 h 787400"/>
                <a:gd name="connsiteX4" fmla="*/ 387350 w 2470150"/>
                <a:gd name="connsiteY4" fmla="*/ 107950 h 787400"/>
                <a:gd name="connsiteX5" fmla="*/ 539750 w 2470150"/>
                <a:gd name="connsiteY5" fmla="*/ 57150 h 787400"/>
                <a:gd name="connsiteX6" fmla="*/ 654050 w 2470150"/>
                <a:gd name="connsiteY6" fmla="*/ 12700 h 787400"/>
                <a:gd name="connsiteX7" fmla="*/ 844550 w 2470150"/>
                <a:gd name="connsiteY7" fmla="*/ 0 h 787400"/>
                <a:gd name="connsiteX8" fmla="*/ 920750 w 2470150"/>
                <a:gd name="connsiteY8" fmla="*/ 12700 h 787400"/>
                <a:gd name="connsiteX9" fmla="*/ 1187450 w 2470150"/>
                <a:gd name="connsiteY9" fmla="*/ 31750 h 787400"/>
                <a:gd name="connsiteX10" fmla="*/ 1384300 w 2470150"/>
                <a:gd name="connsiteY10" fmla="*/ 63500 h 787400"/>
                <a:gd name="connsiteX11" fmla="*/ 1555750 w 2470150"/>
                <a:gd name="connsiteY11" fmla="*/ 114300 h 787400"/>
                <a:gd name="connsiteX12" fmla="*/ 1771650 w 2470150"/>
                <a:gd name="connsiteY12" fmla="*/ 247650 h 787400"/>
                <a:gd name="connsiteX13" fmla="*/ 1885950 w 2470150"/>
                <a:gd name="connsiteY13" fmla="*/ 355600 h 787400"/>
                <a:gd name="connsiteX14" fmla="*/ 2025650 w 2470150"/>
                <a:gd name="connsiteY14" fmla="*/ 482600 h 787400"/>
                <a:gd name="connsiteX15" fmla="*/ 2273300 w 2470150"/>
                <a:gd name="connsiteY15" fmla="*/ 685800 h 787400"/>
                <a:gd name="connsiteX16" fmla="*/ 2387600 w 2470150"/>
                <a:gd name="connsiteY16" fmla="*/ 755650 h 787400"/>
                <a:gd name="connsiteX17" fmla="*/ 2470150 w 2470150"/>
                <a:gd name="connsiteY17" fmla="*/ 787400 h 78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70150" h="787400">
                  <a:moveTo>
                    <a:pt x="0" y="171450"/>
                  </a:moveTo>
                  <a:cubicBezTo>
                    <a:pt x="40216" y="163512"/>
                    <a:pt x="80433" y="155575"/>
                    <a:pt x="114300" y="152400"/>
                  </a:cubicBezTo>
                  <a:cubicBezTo>
                    <a:pt x="148167" y="149225"/>
                    <a:pt x="203200" y="152400"/>
                    <a:pt x="203200" y="152400"/>
                  </a:cubicBezTo>
                  <a:cubicBezTo>
                    <a:pt x="223308" y="152400"/>
                    <a:pt x="204258" y="159808"/>
                    <a:pt x="234950" y="152400"/>
                  </a:cubicBezTo>
                  <a:cubicBezTo>
                    <a:pt x="265642" y="144992"/>
                    <a:pt x="336550" y="123825"/>
                    <a:pt x="387350" y="107950"/>
                  </a:cubicBezTo>
                  <a:cubicBezTo>
                    <a:pt x="438150" y="92075"/>
                    <a:pt x="495300" y="73025"/>
                    <a:pt x="539750" y="57150"/>
                  </a:cubicBezTo>
                  <a:cubicBezTo>
                    <a:pt x="584200" y="41275"/>
                    <a:pt x="603250" y="22225"/>
                    <a:pt x="654050" y="12700"/>
                  </a:cubicBezTo>
                  <a:cubicBezTo>
                    <a:pt x="704850" y="3175"/>
                    <a:pt x="800100" y="0"/>
                    <a:pt x="844550" y="0"/>
                  </a:cubicBezTo>
                  <a:cubicBezTo>
                    <a:pt x="889000" y="0"/>
                    <a:pt x="863600" y="7408"/>
                    <a:pt x="920750" y="12700"/>
                  </a:cubicBezTo>
                  <a:cubicBezTo>
                    <a:pt x="977900" y="17992"/>
                    <a:pt x="1110192" y="23283"/>
                    <a:pt x="1187450" y="31750"/>
                  </a:cubicBezTo>
                  <a:cubicBezTo>
                    <a:pt x="1264708" y="40217"/>
                    <a:pt x="1322917" y="49742"/>
                    <a:pt x="1384300" y="63500"/>
                  </a:cubicBezTo>
                  <a:cubicBezTo>
                    <a:pt x="1445683" y="77258"/>
                    <a:pt x="1491192" y="83608"/>
                    <a:pt x="1555750" y="114300"/>
                  </a:cubicBezTo>
                  <a:cubicBezTo>
                    <a:pt x="1620308" y="144992"/>
                    <a:pt x="1716617" y="207433"/>
                    <a:pt x="1771650" y="247650"/>
                  </a:cubicBezTo>
                  <a:cubicBezTo>
                    <a:pt x="1826683" y="287867"/>
                    <a:pt x="1843617" y="316442"/>
                    <a:pt x="1885950" y="355600"/>
                  </a:cubicBezTo>
                  <a:cubicBezTo>
                    <a:pt x="1928283" y="394758"/>
                    <a:pt x="1961092" y="427567"/>
                    <a:pt x="2025650" y="482600"/>
                  </a:cubicBezTo>
                  <a:cubicBezTo>
                    <a:pt x="2090208" y="537633"/>
                    <a:pt x="2212975" y="640292"/>
                    <a:pt x="2273300" y="685800"/>
                  </a:cubicBezTo>
                  <a:cubicBezTo>
                    <a:pt x="2333625" y="731308"/>
                    <a:pt x="2354792" y="738717"/>
                    <a:pt x="2387600" y="755650"/>
                  </a:cubicBezTo>
                  <a:cubicBezTo>
                    <a:pt x="2420408" y="772583"/>
                    <a:pt x="2445279" y="779991"/>
                    <a:pt x="2470150" y="787400"/>
                  </a:cubicBezTo>
                </a:path>
              </a:pathLst>
            </a:custGeom>
            <a:ln w="25400" cmpd="dbl"/>
          </p:spPr>
          <p:style>
            <a:lnRef idx="1">
              <a:schemeClr val="accent1"/>
            </a:lnRef>
            <a:fillRef idx="0">
              <a:schemeClr val="accent1"/>
            </a:fillRef>
            <a:effectRef idx="0">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ja-JP" altLang="en-US"/>
            </a:p>
          </p:txBody>
        </p:sp>
        <p:sp>
          <p:nvSpPr>
            <p:cNvPr id="29" name="フリーフォーム 28"/>
            <p:cNvSpPr/>
            <p:nvPr/>
          </p:nvSpPr>
          <p:spPr>
            <a:xfrm>
              <a:off x="3975894" y="3538016"/>
              <a:ext cx="354013" cy="635000"/>
            </a:xfrm>
            <a:custGeom>
              <a:avLst/>
              <a:gdLst>
                <a:gd name="connsiteX0" fmla="*/ 0 w 353483"/>
                <a:gd name="connsiteY0" fmla="*/ 0 h 635000"/>
                <a:gd name="connsiteX1" fmla="*/ 31750 w 353483"/>
                <a:gd name="connsiteY1" fmla="*/ 63500 h 635000"/>
                <a:gd name="connsiteX2" fmla="*/ 88900 w 353483"/>
                <a:gd name="connsiteY2" fmla="*/ 76200 h 635000"/>
                <a:gd name="connsiteX3" fmla="*/ 76200 w 353483"/>
                <a:gd name="connsiteY3" fmla="*/ 127000 h 635000"/>
                <a:gd name="connsiteX4" fmla="*/ 158750 w 353483"/>
                <a:gd name="connsiteY4" fmla="*/ 133350 h 635000"/>
                <a:gd name="connsiteX5" fmla="*/ 152400 w 353483"/>
                <a:gd name="connsiteY5" fmla="*/ 190500 h 635000"/>
                <a:gd name="connsiteX6" fmla="*/ 203200 w 353483"/>
                <a:gd name="connsiteY6" fmla="*/ 222250 h 635000"/>
                <a:gd name="connsiteX7" fmla="*/ 222250 w 353483"/>
                <a:gd name="connsiteY7" fmla="*/ 241300 h 635000"/>
                <a:gd name="connsiteX8" fmla="*/ 254000 w 353483"/>
                <a:gd name="connsiteY8" fmla="*/ 222250 h 635000"/>
                <a:gd name="connsiteX9" fmla="*/ 234950 w 353483"/>
                <a:gd name="connsiteY9" fmla="*/ 292100 h 635000"/>
                <a:gd name="connsiteX10" fmla="*/ 260350 w 353483"/>
                <a:gd name="connsiteY10" fmla="*/ 349250 h 635000"/>
                <a:gd name="connsiteX11" fmla="*/ 254000 w 353483"/>
                <a:gd name="connsiteY11" fmla="*/ 381000 h 635000"/>
                <a:gd name="connsiteX12" fmla="*/ 279400 w 353483"/>
                <a:gd name="connsiteY12" fmla="*/ 406400 h 635000"/>
                <a:gd name="connsiteX13" fmla="*/ 279400 w 353483"/>
                <a:gd name="connsiteY13" fmla="*/ 438150 h 635000"/>
                <a:gd name="connsiteX14" fmla="*/ 311150 w 353483"/>
                <a:gd name="connsiteY14" fmla="*/ 463550 h 635000"/>
                <a:gd name="connsiteX15" fmla="*/ 285750 w 353483"/>
                <a:gd name="connsiteY15" fmla="*/ 495300 h 635000"/>
                <a:gd name="connsiteX16" fmla="*/ 323850 w 353483"/>
                <a:gd name="connsiteY16" fmla="*/ 552450 h 635000"/>
                <a:gd name="connsiteX17" fmla="*/ 349250 w 353483"/>
                <a:gd name="connsiteY17" fmla="*/ 577850 h 635000"/>
                <a:gd name="connsiteX18" fmla="*/ 349250 w 353483"/>
                <a:gd name="connsiteY18" fmla="*/ 596900 h 635000"/>
                <a:gd name="connsiteX19" fmla="*/ 349250 w 353483"/>
                <a:gd name="connsiteY19" fmla="*/ 635000 h 63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53483" h="635000">
                  <a:moveTo>
                    <a:pt x="0" y="0"/>
                  </a:moveTo>
                  <a:cubicBezTo>
                    <a:pt x="8466" y="25400"/>
                    <a:pt x="16933" y="50800"/>
                    <a:pt x="31750" y="63500"/>
                  </a:cubicBezTo>
                  <a:cubicBezTo>
                    <a:pt x="46567" y="76200"/>
                    <a:pt x="81492" y="65617"/>
                    <a:pt x="88900" y="76200"/>
                  </a:cubicBezTo>
                  <a:cubicBezTo>
                    <a:pt x="96308" y="86783"/>
                    <a:pt x="64558" y="117475"/>
                    <a:pt x="76200" y="127000"/>
                  </a:cubicBezTo>
                  <a:cubicBezTo>
                    <a:pt x="87842" y="136525"/>
                    <a:pt x="146050" y="122767"/>
                    <a:pt x="158750" y="133350"/>
                  </a:cubicBezTo>
                  <a:cubicBezTo>
                    <a:pt x="171450" y="143933"/>
                    <a:pt x="144992" y="175683"/>
                    <a:pt x="152400" y="190500"/>
                  </a:cubicBezTo>
                  <a:cubicBezTo>
                    <a:pt x="159808" y="205317"/>
                    <a:pt x="191558" y="213783"/>
                    <a:pt x="203200" y="222250"/>
                  </a:cubicBezTo>
                  <a:cubicBezTo>
                    <a:pt x="214842" y="230717"/>
                    <a:pt x="213783" y="241300"/>
                    <a:pt x="222250" y="241300"/>
                  </a:cubicBezTo>
                  <a:cubicBezTo>
                    <a:pt x="230717" y="241300"/>
                    <a:pt x="251883" y="213783"/>
                    <a:pt x="254000" y="222250"/>
                  </a:cubicBezTo>
                  <a:cubicBezTo>
                    <a:pt x="256117" y="230717"/>
                    <a:pt x="233892" y="270933"/>
                    <a:pt x="234950" y="292100"/>
                  </a:cubicBezTo>
                  <a:cubicBezTo>
                    <a:pt x="236008" y="313267"/>
                    <a:pt x="257175" y="334433"/>
                    <a:pt x="260350" y="349250"/>
                  </a:cubicBezTo>
                  <a:cubicBezTo>
                    <a:pt x="263525" y="364067"/>
                    <a:pt x="250825" y="371475"/>
                    <a:pt x="254000" y="381000"/>
                  </a:cubicBezTo>
                  <a:cubicBezTo>
                    <a:pt x="257175" y="390525"/>
                    <a:pt x="275167" y="396875"/>
                    <a:pt x="279400" y="406400"/>
                  </a:cubicBezTo>
                  <a:cubicBezTo>
                    <a:pt x="283633" y="415925"/>
                    <a:pt x="274108" y="428625"/>
                    <a:pt x="279400" y="438150"/>
                  </a:cubicBezTo>
                  <a:cubicBezTo>
                    <a:pt x="284692" y="447675"/>
                    <a:pt x="310092" y="454025"/>
                    <a:pt x="311150" y="463550"/>
                  </a:cubicBezTo>
                  <a:cubicBezTo>
                    <a:pt x="312208" y="473075"/>
                    <a:pt x="283633" y="480483"/>
                    <a:pt x="285750" y="495300"/>
                  </a:cubicBezTo>
                  <a:cubicBezTo>
                    <a:pt x="287867" y="510117"/>
                    <a:pt x="313267" y="538692"/>
                    <a:pt x="323850" y="552450"/>
                  </a:cubicBezTo>
                  <a:cubicBezTo>
                    <a:pt x="334433" y="566208"/>
                    <a:pt x="345017" y="570442"/>
                    <a:pt x="349250" y="577850"/>
                  </a:cubicBezTo>
                  <a:cubicBezTo>
                    <a:pt x="353483" y="585258"/>
                    <a:pt x="349250" y="596900"/>
                    <a:pt x="349250" y="596900"/>
                  </a:cubicBezTo>
                  <a:cubicBezTo>
                    <a:pt x="349250" y="606425"/>
                    <a:pt x="346075" y="631825"/>
                    <a:pt x="349250" y="635000"/>
                  </a:cubicBezTo>
                </a:path>
              </a:pathLst>
            </a:custGeom>
            <a:ln w="25400" cmpd="dbl"/>
          </p:spPr>
          <p:style>
            <a:lnRef idx="1">
              <a:schemeClr val="accent1"/>
            </a:lnRef>
            <a:fillRef idx="0">
              <a:schemeClr val="accent1"/>
            </a:fillRef>
            <a:effectRef idx="0">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ja-JP" altLang="en-US"/>
            </a:p>
          </p:txBody>
        </p:sp>
        <p:sp>
          <p:nvSpPr>
            <p:cNvPr id="30" name="フリーフォーム 29"/>
            <p:cNvSpPr/>
            <p:nvPr/>
          </p:nvSpPr>
          <p:spPr>
            <a:xfrm>
              <a:off x="4318794" y="4085704"/>
              <a:ext cx="3384550" cy="360362"/>
            </a:xfrm>
            <a:custGeom>
              <a:avLst/>
              <a:gdLst>
                <a:gd name="connsiteX0" fmla="*/ 0 w 3384550"/>
                <a:gd name="connsiteY0" fmla="*/ 74083 h 359833"/>
                <a:gd name="connsiteX1" fmla="*/ 63500 w 3384550"/>
                <a:gd name="connsiteY1" fmla="*/ 80433 h 359833"/>
                <a:gd name="connsiteX2" fmla="*/ 114300 w 3384550"/>
                <a:gd name="connsiteY2" fmla="*/ 99483 h 359833"/>
                <a:gd name="connsiteX3" fmla="*/ 152400 w 3384550"/>
                <a:gd name="connsiteY3" fmla="*/ 80433 h 359833"/>
                <a:gd name="connsiteX4" fmla="*/ 228600 w 3384550"/>
                <a:gd name="connsiteY4" fmla="*/ 118533 h 359833"/>
                <a:gd name="connsiteX5" fmla="*/ 292100 w 3384550"/>
                <a:gd name="connsiteY5" fmla="*/ 118533 h 359833"/>
                <a:gd name="connsiteX6" fmla="*/ 368300 w 3384550"/>
                <a:gd name="connsiteY6" fmla="*/ 150283 h 359833"/>
                <a:gd name="connsiteX7" fmla="*/ 539750 w 3384550"/>
                <a:gd name="connsiteY7" fmla="*/ 213783 h 359833"/>
                <a:gd name="connsiteX8" fmla="*/ 590550 w 3384550"/>
                <a:gd name="connsiteY8" fmla="*/ 207433 h 359833"/>
                <a:gd name="connsiteX9" fmla="*/ 730250 w 3384550"/>
                <a:gd name="connsiteY9" fmla="*/ 283633 h 359833"/>
                <a:gd name="connsiteX10" fmla="*/ 838200 w 3384550"/>
                <a:gd name="connsiteY10" fmla="*/ 334433 h 359833"/>
                <a:gd name="connsiteX11" fmla="*/ 933450 w 3384550"/>
                <a:gd name="connsiteY11" fmla="*/ 359833 h 359833"/>
                <a:gd name="connsiteX12" fmla="*/ 1060450 w 3384550"/>
                <a:gd name="connsiteY12" fmla="*/ 334433 h 359833"/>
                <a:gd name="connsiteX13" fmla="*/ 1130300 w 3384550"/>
                <a:gd name="connsiteY13" fmla="*/ 245533 h 359833"/>
                <a:gd name="connsiteX14" fmla="*/ 1276350 w 3384550"/>
                <a:gd name="connsiteY14" fmla="*/ 137583 h 359833"/>
                <a:gd name="connsiteX15" fmla="*/ 1346200 w 3384550"/>
                <a:gd name="connsiteY15" fmla="*/ 42333 h 359833"/>
                <a:gd name="connsiteX16" fmla="*/ 1428750 w 3384550"/>
                <a:gd name="connsiteY16" fmla="*/ 4233 h 359833"/>
                <a:gd name="connsiteX17" fmla="*/ 1568450 w 3384550"/>
                <a:gd name="connsiteY17" fmla="*/ 16933 h 359833"/>
                <a:gd name="connsiteX18" fmla="*/ 1714500 w 3384550"/>
                <a:gd name="connsiteY18" fmla="*/ 67733 h 359833"/>
                <a:gd name="connsiteX19" fmla="*/ 1809750 w 3384550"/>
                <a:gd name="connsiteY19" fmla="*/ 131233 h 359833"/>
                <a:gd name="connsiteX20" fmla="*/ 1841500 w 3384550"/>
                <a:gd name="connsiteY20" fmla="*/ 137583 h 359833"/>
                <a:gd name="connsiteX21" fmla="*/ 1974850 w 3384550"/>
                <a:gd name="connsiteY21" fmla="*/ 264583 h 359833"/>
                <a:gd name="connsiteX22" fmla="*/ 2120900 w 3384550"/>
                <a:gd name="connsiteY22" fmla="*/ 334433 h 359833"/>
                <a:gd name="connsiteX23" fmla="*/ 2438400 w 3384550"/>
                <a:gd name="connsiteY23" fmla="*/ 296333 h 359833"/>
                <a:gd name="connsiteX24" fmla="*/ 2540000 w 3384550"/>
                <a:gd name="connsiteY24" fmla="*/ 245533 h 359833"/>
                <a:gd name="connsiteX25" fmla="*/ 2616200 w 3384550"/>
                <a:gd name="connsiteY25" fmla="*/ 226483 h 359833"/>
                <a:gd name="connsiteX26" fmla="*/ 2832100 w 3384550"/>
                <a:gd name="connsiteY26" fmla="*/ 232833 h 359833"/>
                <a:gd name="connsiteX27" fmla="*/ 2965450 w 3384550"/>
                <a:gd name="connsiteY27" fmla="*/ 245533 h 359833"/>
                <a:gd name="connsiteX28" fmla="*/ 3149600 w 3384550"/>
                <a:gd name="connsiteY28" fmla="*/ 283633 h 359833"/>
                <a:gd name="connsiteX29" fmla="*/ 3308350 w 3384550"/>
                <a:gd name="connsiteY29" fmla="*/ 283633 h 359833"/>
                <a:gd name="connsiteX30" fmla="*/ 3384550 w 3384550"/>
                <a:gd name="connsiteY30" fmla="*/ 277283 h 35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384550" h="359833">
                  <a:moveTo>
                    <a:pt x="0" y="74083"/>
                  </a:moveTo>
                  <a:cubicBezTo>
                    <a:pt x="22225" y="75141"/>
                    <a:pt x="44450" y="76200"/>
                    <a:pt x="63500" y="80433"/>
                  </a:cubicBezTo>
                  <a:cubicBezTo>
                    <a:pt x="82550" y="84666"/>
                    <a:pt x="99483" y="99483"/>
                    <a:pt x="114300" y="99483"/>
                  </a:cubicBezTo>
                  <a:cubicBezTo>
                    <a:pt x="129117" y="99483"/>
                    <a:pt x="133350" y="77258"/>
                    <a:pt x="152400" y="80433"/>
                  </a:cubicBezTo>
                  <a:cubicBezTo>
                    <a:pt x="171450" y="83608"/>
                    <a:pt x="205317" y="112183"/>
                    <a:pt x="228600" y="118533"/>
                  </a:cubicBezTo>
                  <a:cubicBezTo>
                    <a:pt x="251883" y="124883"/>
                    <a:pt x="268817" y="113241"/>
                    <a:pt x="292100" y="118533"/>
                  </a:cubicBezTo>
                  <a:cubicBezTo>
                    <a:pt x="315383" y="123825"/>
                    <a:pt x="327025" y="134408"/>
                    <a:pt x="368300" y="150283"/>
                  </a:cubicBezTo>
                  <a:cubicBezTo>
                    <a:pt x="409575" y="166158"/>
                    <a:pt x="502708" y="204258"/>
                    <a:pt x="539750" y="213783"/>
                  </a:cubicBezTo>
                  <a:cubicBezTo>
                    <a:pt x="576792" y="223308"/>
                    <a:pt x="558800" y="195791"/>
                    <a:pt x="590550" y="207433"/>
                  </a:cubicBezTo>
                  <a:cubicBezTo>
                    <a:pt x="622300" y="219075"/>
                    <a:pt x="688975" y="262466"/>
                    <a:pt x="730250" y="283633"/>
                  </a:cubicBezTo>
                  <a:cubicBezTo>
                    <a:pt x="771525" y="304800"/>
                    <a:pt x="804333" y="321733"/>
                    <a:pt x="838200" y="334433"/>
                  </a:cubicBezTo>
                  <a:cubicBezTo>
                    <a:pt x="872067" y="347133"/>
                    <a:pt x="896408" y="359833"/>
                    <a:pt x="933450" y="359833"/>
                  </a:cubicBezTo>
                  <a:cubicBezTo>
                    <a:pt x="970492" y="359833"/>
                    <a:pt x="1027642" y="353483"/>
                    <a:pt x="1060450" y="334433"/>
                  </a:cubicBezTo>
                  <a:cubicBezTo>
                    <a:pt x="1093258" y="315383"/>
                    <a:pt x="1094317" y="278341"/>
                    <a:pt x="1130300" y="245533"/>
                  </a:cubicBezTo>
                  <a:cubicBezTo>
                    <a:pt x="1166283" y="212725"/>
                    <a:pt x="1240367" y="171450"/>
                    <a:pt x="1276350" y="137583"/>
                  </a:cubicBezTo>
                  <a:cubicBezTo>
                    <a:pt x="1312333" y="103716"/>
                    <a:pt x="1320800" y="64558"/>
                    <a:pt x="1346200" y="42333"/>
                  </a:cubicBezTo>
                  <a:cubicBezTo>
                    <a:pt x="1371600" y="20108"/>
                    <a:pt x="1391708" y="8466"/>
                    <a:pt x="1428750" y="4233"/>
                  </a:cubicBezTo>
                  <a:cubicBezTo>
                    <a:pt x="1465792" y="0"/>
                    <a:pt x="1520825" y="6350"/>
                    <a:pt x="1568450" y="16933"/>
                  </a:cubicBezTo>
                  <a:cubicBezTo>
                    <a:pt x="1616075" y="27516"/>
                    <a:pt x="1674283" y="48683"/>
                    <a:pt x="1714500" y="67733"/>
                  </a:cubicBezTo>
                  <a:cubicBezTo>
                    <a:pt x="1754717" y="86783"/>
                    <a:pt x="1788583" y="119591"/>
                    <a:pt x="1809750" y="131233"/>
                  </a:cubicBezTo>
                  <a:cubicBezTo>
                    <a:pt x="1830917" y="142875"/>
                    <a:pt x="1813983" y="115358"/>
                    <a:pt x="1841500" y="137583"/>
                  </a:cubicBezTo>
                  <a:cubicBezTo>
                    <a:pt x="1869017" y="159808"/>
                    <a:pt x="1928283" y="231775"/>
                    <a:pt x="1974850" y="264583"/>
                  </a:cubicBezTo>
                  <a:cubicBezTo>
                    <a:pt x="2021417" y="297391"/>
                    <a:pt x="2043642" y="329141"/>
                    <a:pt x="2120900" y="334433"/>
                  </a:cubicBezTo>
                  <a:cubicBezTo>
                    <a:pt x="2198158" y="339725"/>
                    <a:pt x="2368550" y="311150"/>
                    <a:pt x="2438400" y="296333"/>
                  </a:cubicBezTo>
                  <a:cubicBezTo>
                    <a:pt x="2508250" y="281516"/>
                    <a:pt x="2510367" y="257175"/>
                    <a:pt x="2540000" y="245533"/>
                  </a:cubicBezTo>
                  <a:cubicBezTo>
                    <a:pt x="2569633" y="233891"/>
                    <a:pt x="2567517" y="228600"/>
                    <a:pt x="2616200" y="226483"/>
                  </a:cubicBezTo>
                  <a:cubicBezTo>
                    <a:pt x="2664883" y="224366"/>
                    <a:pt x="2773892" y="229658"/>
                    <a:pt x="2832100" y="232833"/>
                  </a:cubicBezTo>
                  <a:cubicBezTo>
                    <a:pt x="2890308" y="236008"/>
                    <a:pt x="2912533" y="237066"/>
                    <a:pt x="2965450" y="245533"/>
                  </a:cubicBezTo>
                  <a:cubicBezTo>
                    <a:pt x="3018367" y="254000"/>
                    <a:pt x="3092450" y="277283"/>
                    <a:pt x="3149600" y="283633"/>
                  </a:cubicBezTo>
                  <a:cubicBezTo>
                    <a:pt x="3206750" y="289983"/>
                    <a:pt x="3269192" y="284691"/>
                    <a:pt x="3308350" y="283633"/>
                  </a:cubicBezTo>
                  <a:cubicBezTo>
                    <a:pt x="3347508" y="282575"/>
                    <a:pt x="3366029" y="279929"/>
                    <a:pt x="3384550" y="277283"/>
                  </a:cubicBezTo>
                </a:path>
              </a:pathLst>
            </a:custGeom>
            <a:ln w="25400" cmpd="dbl"/>
          </p:spPr>
          <p:style>
            <a:lnRef idx="1">
              <a:schemeClr val="accent1"/>
            </a:lnRef>
            <a:fillRef idx="0">
              <a:schemeClr val="accent1"/>
            </a:fillRef>
            <a:effectRef idx="0">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ja-JP" altLang="en-US"/>
            </a:p>
          </p:txBody>
        </p:sp>
        <p:sp>
          <p:nvSpPr>
            <p:cNvPr id="31" name="フリーフォーム 30"/>
            <p:cNvSpPr/>
            <p:nvPr/>
          </p:nvSpPr>
          <p:spPr>
            <a:xfrm>
              <a:off x="3556794" y="4173016"/>
              <a:ext cx="762000" cy="533400"/>
            </a:xfrm>
            <a:custGeom>
              <a:avLst/>
              <a:gdLst>
                <a:gd name="connsiteX0" fmla="*/ 762000 w 762000"/>
                <a:gd name="connsiteY0" fmla="*/ 0 h 533400"/>
                <a:gd name="connsiteX1" fmla="*/ 723900 w 762000"/>
                <a:gd name="connsiteY1" fmla="*/ 38100 h 533400"/>
                <a:gd name="connsiteX2" fmla="*/ 711200 w 762000"/>
                <a:gd name="connsiteY2" fmla="*/ 57150 h 533400"/>
                <a:gd name="connsiteX3" fmla="*/ 673100 w 762000"/>
                <a:gd name="connsiteY3" fmla="*/ 82550 h 533400"/>
                <a:gd name="connsiteX4" fmla="*/ 647700 w 762000"/>
                <a:gd name="connsiteY4" fmla="*/ 82550 h 533400"/>
                <a:gd name="connsiteX5" fmla="*/ 711200 w 762000"/>
                <a:gd name="connsiteY5" fmla="*/ 139700 h 533400"/>
                <a:gd name="connsiteX6" fmla="*/ 673100 w 762000"/>
                <a:gd name="connsiteY6" fmla="*/ 171450 h 533400"/>
                <a:gd name="connsiteX7" fmla="*/ 622300 w 762000"/>
                <a:gd name="connsiteY7" fmla="*/ 184150 h 533400"/>
                <a:gd name="connsiteX8" fmla="*/ 635000 w 762000"/>
                <a:gd name="connsiteY8" fmla="*/ 222250 h 533400"/>
                <a:gd name="connsiteX9" fmla="*/ 577850 w 762000"/>
                <a:gd name="connsiteY9" fmla="*/ 260350 h 533400"/>
                <a:gd name="connsiteX10" fmla="*/ 628650 w 762000"/>
                <a:gd name="connsiteY10" fmla="*/ 279400 h 533400"/>
                <a:gd name="connsiteX11" fmla="*/ 571500 w 762000"/>
                <a:gd name="connsiteY11" fmla="*/ 317500 h 533400"/>
                <a:gd name="connsiteX12" fmla="*/ 539750 w 762000"/>
                <a:gd name="connsiteY12" fmla="*/ 317500 h 533400"/>
                <a:gd name="connsiteX13" fmla="*/ 482600 w 762000"/>
                <a:gd name="connsiteY13" fmla="*/ 317500 h 533400"/>
                <a:gd name="connsiteX14" fmla="*/ 501650 w 762000"/>
                <a:gd name="connsiteY14" fmla="*/ 349250 h 533400"/>
                <a:gd name="connsiteX15" fmla="*/ 476250 w 762000"/>
                <a:gd name="connsiteY15" fmla="*/ 368300 h 533400"/>
                <a:gd name="connsiteX16" fmla="*/ 508000 w 762000"/>
                <a:gd name="connsiteY16" fmla="*/ 425450 h 533400"/>
                <a:gd name="connsiteX17" fmla="*/ 463550 w 762000"/>
                <a:gd name="connsiteY17" fmla="*/ 444500 h 533400"/>
                <a:gd name="connsiteX18" fmla="*/ 450850 w 762000"/>
                <a:gd name="connsiteY18" fmla="*/ 514350 h 533400"/>
                <a:gd name="connsiteX19" fmla="*/ 355600 w 762000"/>
                <a:gd name="connsiteY19" fmla="*/ 368300 h 533400"/>
                <a:gd name="connsiteX20" fmla="*/ 336550 w 762000"/>
                <a:gd name="connsiteY20" fmla="*/ 400050 h 533400"/>
                <a:gd name="connsiteX21" fmla="*/ 304800 w 762000"/>
                <a:gd name="connsiteY21" fmla="*/ 361950 h 533400"/>
                <a:gd name="connsiteX22" fmla="*/ 254000 w 762000"/>
                <a:gd name="connsiteY22" fmla="*/ 387350 h 533400"/>
                <a:gd name="connsiteX23" fmla="*/ 234950 w 762000"/>
                <a:gd name="connsiteY23" fmla="*/ 374650 h 533400"/>
                <a:gd name="connsiteX24" fmla="*/ 177800 w 762000"/>
                <a:gd name="connsiteY24" fmla="*/ 419100 h 533400"/>
                <a:gd name="connsiteX25" fmla="*/ 133350 w 762000"/>
                <a:gd name="connsiteY25" fmla="*/ 425450 h 533400"/>
                <a:gd name="connsiteX26" fmla="*/ 88900 w 762000"/>
                <a:gd name="connsiteY26" fmla="*/ 406400 h 533400"/>
                <a:gd name="connsiteX27" fmla="*/ 50800 w 762000"/>
                <a:gd name="connsiteY27" fmla="*/ 469900 h 533400"/>
                <a:gd name="connsiteX28" fmla="*/ 0 w 762000"/>
                <a:gd name="connsiteY28" fmla="*/ 53340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62000" h="533400">
                  <a:moveTo>
                    <a:pt x="762000" y="0"/>
                  </a:moveTo>
                  <a:cubicBezTo>
                    <a:pt x="749300" y="12700"/>
                    <a:pt x="732367" y="28575"/>
                    <a:pt x="723900" y="38100"/>
                  </a:cubicBezTo>
                  <a:cubicBezTo>
                    <a:pt x="715433" y="47625"/>
                    <a:pt x="719667" y="49742"/>
                    <a:pt x="711200" y="57150"/>
                  </a:cubicBezTo>
                  <a:cubicBezTo>
                    <a:pt x="702733" y="64558"/>
                    <a:pt x="683683" y="78317"/>
                    <a:pt x="673100" y="82550"/>
                  </a:cubicBezTo>
                  <a:cubicBezTo>
                    <a:pt x="662517" y="86783"/>
                    <a:pt x="641350" y="73025"/>
                    <a:pt x="647700" y="82550"/>
                  </a:cubicBezTo>
                  <a:cubicBezTo>
                    <a:pt x="654050" y="92075"/>
                    <a:pt x="706967" y="124883"/>
                    <a:pt x="711200" y="139700"/>
                  </a:cubicBezTo>
                  <a:cubicBezTo>
                    <a:pt x="715433" y="154517"/>
                    <a:pt x="687917" y="164042"/>
                    <a:pt x="673100" y="171450"/>
                  </a:cubicBezTo>
                  <a:cubicBezTo>
                    <a:pt x="658283" y="178858"/>
                    <a:pt x="628650" y="175683"/>
                    <a:pt x="622300" y="184150"/>
                  </a:cubicBezTo>
                  <a:cubicBezTo>
                    <a:pt x="615950" y="192617"/>
                    <a:pt x="642408" y="209550"/>
                    <a:pt x="635000" y="222250"/>
                  </a:cubicBezTo>
                  <a:cubicBezTo>
                    <a:pt x="627592" y="234950"/>
                    <a:pt x="578908" y="250825"/>
                    <a:pt x="577850" y="260350"/>
                  </a:cubicBezTo>
                  <a:cubicBezTo>
                    <a:pt x="576792" y="269875"/>
                    <a:pt x="629708" y="269875"/>
                    <a:pt x="628650" y="279400"/>
                  </a:cubicBezTo>
                  <a:cubicBezTo>
                    <a:pt x="627592" y="288925"/>
                    <a:pt x="586317" y="311150"/>
                    <a:pt x="571500" y="317500"/>
                  </a:cubicBezTo>
                  <a:cubicBezTo>
                    <a:pt x="556683" y="323850"/>
                    <a:pt x="539750" y="317500"/>
                    <a:pt x="539750" y="317500"/>
                  </a:cubicBezTo>
                  <a:cubicBezTo>
                    <a:pt x="524933" y="317500"/>
                    <a:pt x="488950" y="312208"/>
                    <a:pt x="482600" y="317500"/>
                  </a:cubicBezTo>
                  <a:cubicBezTo>
                    <a:pt x="476250" y="322792"/>
                    <a:pt x="502708" y="340783"/>
                    <a:pt x="501650" y="349250"/>
                  </a:cubicBezTo>
                  <a:cubicBezTo>
                    <a:pt x="500592" y="357717"/>
                    <a:pt x="475192" y="355600"/>
                    <a:pt x="476250" y="368300"/>
                  </a:cubicBezTo>
                  <a:cubicBezTo>
                    <a:pt x="477308" y="381000"/>
                    <a:pt x="510117" y="412750"/>
                    <a:pt x="508000" y="425450"/>
                  </a:cubicBezTo>
                  <a:cubicBezTo>
                    <a:pt x="505883" y="438150"/>
                    <a:pt x="473075" y="429683"/>
                    <a:pt x="463550" y="444500"/>
                  </a:cubicBezTo>
                  <a:cubicBezTo>
                    <a:pt x="454025" y="459317"/>
                    <a:pt x="468842" y="527050"/>
                    <a:pt x="450850" y="514350"/>
                  </a:cubicBezTo>
                  <a:cubicBezTo>
                    <a:pt x="432858" y="501650"/>
                    <a:pt x="374650" y="387350"/>
                    <a:pt x="355600" y="368300"/>
                  </a:cubicBezTo>
                  <a:cubicBezTo>
                    <a:pt x="336550" y="349250"/>
                    <a:pt x="345017" y="401108"/>
                    <a:pt x="336550" y="400050"/>
                  </a:cubicBezTo>
                  <a:cubicBezTo>
                    <a:pt x="328083" y="398992"/>
                    <a:pt x="318558" y="364067"/>
                    <a:pt x="304800" y="361950"/>
                  </a:cubicBezTo>
                  <a:cubicBezTo>
                    <a:pt x="291042" y="359833"/>
                    <a:pt x="265642" y="385233"/>
                    <a:pt x="254000" y="387350"/>
                  </a:cubicBezTo>
                  <a:cubicBezTo>
                    <a:pt x="242358" y="389467"/>
                    <a:pt x="247650" y="369358"/>
                    <a:pt x="234950" y="374650"/>
                  </a:cubicBezTo>
                  <a:cubicBezTo>
                    <a:pt x="222250" y="379942"/>
                    <a:pt x="194733" y="410633"/>
                    <a:pt x="177800" y="419100"/>
                  </a:cubicBezTo>
                  <a:cubicBezTo>
                    <a:pt x="160867" y="427567"/>
                    <a:pt x="148167" y="427567"/>
                    <a:pt x="133350" y="425450"/>
                  </a:cubicBezTo>
                  <a:cubicBezTo>
                    <a:pt x="118533" y="423333"/>
                    <a:pt x="102658" y="398992"/>
                    <a:pt x="88900" y="406400"/>
                  </a:cubicBezTo>
                  <a:cubicBezTo>
                    <a:pt x="75142" y="413808"/>
                    <a:pt x="65617" y="448733"/>
                    <a:pt x="50800" y="469900"/>
                  </a:cubicBezTo>
                  <a:cubicBezTo>
                    <a:pt x="35983" y="491067"/>
                    <a:pt x="17991" y="512233"/>
                    <a:pt x="0" y="533400"/>
                  </a:cubicBezTo>
                </a:path>
              </a:pathLst>
            </a:custGeom>
            <a:ln w="25400" cmpd="dbl"/>
          </p:spPr>
          <p:style>
            <a:lnRef idx="1">
              <a:schemeClr val="accent1"/>
            </a:lnRef>
            <a:fillRef idx="0">
              <a:schemeClr val="accent1"/>
            </a:fillRef>
            <a:effectRef idx="0">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ja-JP" altLang="en-US"/>
            </a:p>
          </p:txBody>
        </p:sp>
        <p:sp>
          <p:nvSpPr>
            <p:cNvPr id="32" name="フリーフォーム 31"/>
            <p:cNvSpPr/>
            <p:nvPr/>
          </p:nvSpPr>
          <p:spPr>
            <a:xfrm>
              <a:off x="4217194" y="4363516"/>
              <a:ext cx="1581150" cy="3154363"/>
            </a:xfrm>
            <a:custGeom>
              <a:avLst/>
              <a:gdLst>
                <a:gd name="connsiteX0" fmla="*/ 0 w 1581150"/>
                <a:gd name="connsiteY0" fmla="*/ 0 h 3154892"/>
                <a:gd name="connsiteX1" fmla="*/ 82550 w 1581150"/>
                <a:gd name="connsiteY1" fmla="*/ 57150 h 3154892"/>
                <a:gd name="connsiteX2" fmla="*/ 139700 w 1581150"/>
                <a:gd name="connsiteY2" fmla="*/ 158750 h 3154892"/>
                <a:gd name="connsiteX3" fmla="*/ 190500 w 1581150"/>
                <a:gd name="connsiteY3" fmla="*/ 342900 h 3154892"/>
                <a:gd name="connsiteX4" fmla="*/ 247650 w 1581150"/>
                <a:gd name="connsiteY4" fmla="*/ 488950 h 3154892"/>
                <a:gd name="connsiteX5" fmla="*/ 260350 w 1581150"/>
                <a:gd name="connsiteY5" fmla="*/ 565150 h 3154892"/>
                <a:gd name="connsiteX6" fmla="*/ 311150 w 1581150"/>
                <a:gd name="connsiteY6" fmla="*/ 647700 h 3154892"/>
                <a:gd name="connsiteX7" fmla="*/ 323850 w 1581150"/>
                <a:gd name="connsiteY7" fmla="*/ 704850 h 3154892"/>
                <a:gd name="connsiteX8" fmla="*/ 406400 w 1581150"/>
                <a:gd name="connsiteY8" fmla="*/ 793750 h 3154892"/>
                <a:gd name="connsiteX9" fmla="*/ 406400 w 1581150"/>
                <a:gd name="connsiteY9" fmla="*/ 889000 h 3154892"/>
                <a:gd name="connsiteX10" fmla="*/ 482600 w 1581150"/>
                <a:gd name="connsiteY10" fmla="*/ 1073150 h 3154892"/>
                <a:gd name="connsiteX11" fmla="*/ 508000 w 1581150"/>
                <a:gd name="connsiteY11" fmla="*/ 1231900 h 3154892"/>
                <a:gd name="connsiteX12" fmla="*/ 546100 w 1581150"/>
                <a:gd name="connsiteY12" fmla="*/ 1371600 h 3154892"/>
                <a:gd name="connsiteX13" fmla="*/ 565150 w 1581150"/>
                <a:gd name="connsiteY13" fmla="*/ 1485900 h 3154892"/>
                <a:gd name="connsiteX14" fmla="*/ 628650 w 1581150"/>
                <a:gd name="connsiteY14" fmla="*/ 1670050 h 3154892"/>
                <a:gd name="connsiteX15" fmla="*/ 654050 w 1581150"/>
                <a:gd name="connsiteY15" fmla="*/ 1854200 h 3154892"/>
                <a:gd name="connsiteX16" fmla="*/ 654050 w 1581150"/>
                <a:gd name="connsiteY16" fmla="*/ 1962150 h 3154892"/>
                <a:gd name="connsiteX17" fmla="*/ 717550 w 1581150"/>
                <a:gd name="connsiteY17" fmla="*/ 2089150 h 3154892"/>
                <a:gd name="connsiteX18" fmla="*/ 749300 w 1581150"/>
                <a:gd name="connsiteY18" fmla="*/ 2209800 h 3154892"/>
                <a:gd name="connsiteX19" fmla="*/ 819150 w 1581150"/>
                <a:gd name="connsiteY19" fmla="*/ 2349500 h 3154892"/>
                <a:gd name="connsiteX20" fmla="*/ 869950 w 1581150"/>
                <a:gd name="connsiteY20" fmla="*/ 2406650 h 3154892"/>
                <a:gd name="connsiteX21" fmla="*/ 946150 w 1581150"/>
                <a:gd name="connsiteY21" fmla="*/ 2546350 h 3154892"/>
                <a:gd name="connsiteX22" fmla="*/ 946150 w 1581150"/>
                <a:gd name="connsiteY22" fmla="*/ 2616200 h 3154892"/>
                <a:gd name="connsiteX23" fmla="*/ 1073150 w 1581150"/>
                <a:gd name="connsiteY23" fmla="*/ 2774950 h 3154892"/>
                <a:gd name="connsiteX24" fmla="*/ 1130300 w 1581150"/>
                <a:gd name="connsiteY24" fmla="*/ 2813050 h 3154892"/>
                <a:gd name="connsiteX25" fmla="*/ 1149350 w 1581150"/>
                <a:gd name="connsiteY25" fmla="*/ 2914650 h 3154892"/>
                <a:gd name="connsiteX26" fmla="*/ 1212850 w 1581150"/>
                <a:gd name="connsiteY26" fmla="*/ 2965450 h 3154892"/>
                <a:gd name="connsiteX27" fmla="*/ 1320800 w 1581150"/>
                <a:gd name="connsiteY27" fmla="*/ 3130550 h 3154892"/>
                <a:gd name="connsiteX28" fmla="*/ 1390650 w 1581150"/>
                <a:gd name="connsiteY28" fmla="*/ 3111500 h 3154892"/>
                <a:gd name="connsiteX29" fmla="*/ 1543050 w 1581150"/>
                <a:gd name="connsiteY29" fmla="*/ 3073400 h 3154892"/>
                <a:gd name="connsiteX30" fmla="*/ 1581150 w 1581150"/>
                <a:gd name="connsiteY30" fmla="*/ 3124200 h 3154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81150" h="3154892">
                  <a:moveTo>
                    <a:pt x="0" y="0"/>
                  </a:moveTo>
                  <a:cubicBezTo>
                    <a:pt x="29633" y="15346"/>
                    <a:pt x="59267" y="30692"/>
                    <a:pt x="82550" y="57150"/>
                  </a:cubicBezTo>
                  <a:cubicBezTo>
                    <a:pt x="105833" y="83608"/>
                    <a:pt x="121708" y="111125"/>
                    <a:pt x="139700" y="158750"/>
                  </a:cubicBezTo>
                  <a:cubicBezTo>
                    <a:pt x="157692" y="206375"/>
                    <a:pt x="172508" y="287867"/>
                    <a:pt x="190500" y="342900"/>
                  </a:cubicBezTo>
                  <a:cubicBezTo>
                    <a:pt x="208492" y="397933"/>
                    <a:pt x="236008" y="451908"/>
                    <a:pt x="247650" y="488950"/>
                  </a:cubicBezTo>
                  <a:cubicBezTo>
                    <a:pt x="259292" y="525992"/>
                    <a:pt x="249767" y="538692"/>
                    <a:pt x="260350" y="565150"/>
                  </a:cubicBezTo>
                  <a:cubicBezTo>
                    <a:pt x="270933" y="591608"/>
                    <a:pt x="300567" y="624417"/>
                    <a:pt x="311150" y="647700"/>
                  </a:cubicBezTo>
                  <a:cubicBezTo>
                    <a:pt x="321733" y="670983"/>
                    <a:pt x="307975" y="680508"/>
                    <a:pt x="323850" y="704850"/>
                  </a:cubicBezTo>
                  <a:cubicBezTo>
                    <a:pt x="339725" y="729192"/>
                    <a:pt x="392642" y="763058"/>
                    <a:pt x="406400" y="793750"/>
                  </a:cubicBezTo>
                  <a:cubicBezTo>
                    <a:pt x="420158" y="824442"/>
                    <a:pt x="393700" y="842433"/>
                    <a:pt x="406400" y="889000"/>
                  </a:cubicBezTo>
                  <a:cubicBezTo>
                    <a:pt x="419100" y="935567"/>
                    <a:pt x="465667" y="1016000"/>
                    <a:pt x="482600" y="1073150"/>
                  </a:cubicBezTo>
                  <a:cubicBezTo>
                    <a:pt x="499533" y="1130300"/>
                    <a:pt x="497417" y="1182158"/>
                    <a:pt x="508000" y="1231900"/>
                  </a:cubicBezTo>
                  <a:cubicBezTo>
                    <a:pt x="518583" y="1281642"/>
                    <a:pt x="536575" y="1329267"/>
                    <a:pt x="546100" y="1371600"/>
                  </a:cubicBezTo>
                  <a:cubicBezTo>
                    <a:pt x="555625" y="1413933"/>
                    <a:pt x="551392" y="1436158"/>
                    <a:pt x="565150" y="1485900"/>
                  </a:cubicBezTo>
                  <a:cubicBezTo>
                    <a:pt x="578908" y="1535642"/>
                    <a:pt x="613833" y="1608667"/>
                    <a:pt x="628650" y="1670050"/>
                  </a:cubicBezTo>
                  <a:cubicBezTo>
                    <a:pt x="643467" y="1731433"/>
                    <a:pt x="649817" y="1805517"/>
                    <a:pt x="654050" y="1854200"/>
                  </a:cubicBezTo>
                  <a:cubicBezTo>
                    <a:pt x="658283" y="1902883"/>
                    <a:pt x="643467" y="1922992"/>
                    <a:pt x="654050" y="1962150"/>
                  </a:cubicBezTo>
                  <a:cubicBezTo>
                    <a:pt x="664633" y="2001308"/>
                    <a:pt x="701675" y="2047875"/>
                    <a:pt x="717550" y="2089150"/>
                  </a:cubicBezTo>
                  <a:cubicBezTo>
                    <a:pt x="733425" y="2130425"/>
                    <a:pt x="732367" y="2166408"/>
                    <a:pt x="749300" y="2209800"/>
                  </a:cubicBezTo>
                  <a:cubicBezTo>
                    <a:pt x="766233" y="2253192"/>
                    <a:pt x="799042" y="2316692"/>
                    <a:pt x="819150" y="2349500"/>
                  </a:cubicBezTo>
                  <a:cubicBezTo>
                    <a:pt x="839258" y="2382308"/>
                    <a:pt x="848783" y="2373842"/>
                    <a:pt x="869950" y="2406650"/>
                  </a:cubicBezTo>
                  <a:cubicBezTo>
                    <a:pt x="891117" y="2439458"/>
                    <a:pt x="933450" y="2511425"/>
                    <a:pt x="946150" y="2546350"/>
                  </a:cubicBezTo>
                  <a:cubicBezTo>
                    <a:pt x="958850" y="2581275"/>
                    <a:pt x="924983" y="2578100"/>
                    <a:pt x="946150" y="2616200"/>
                  </a:cubicBezTo>
                  <a:cubicBezTo>
                    <a:pt x="967317" y="2654300"/>
                    <a:pt x="1042458" y="2742142"/>
                    <a:pt x="1073150" y="2774950"/>
                  </a:cubicBezTo>
                  <a:cubicBezTo>
                    <a:pt x="1103842" y="2807758"/>
                    <a:pt x="1117600" y="2789767"/>
                    <a:pt x="1130300" y="2813050"/>
                  </a:cubicBezTo>
                  <a:cubicBezTo>
                    <a:pt x="1143000" y="2836333"/>
                    <a:pt x="1135592" y="2889250"/>
                    <a:pt x="1149350" y="2914650"/>
                  </a:cubicBezTo>
                  <a:cubicBezTo>
                    <a:pt x="1163108" y="2940050"/>
                    <a:pt x="1184275" y="2929467"/>
                    <a:pt x="1212850" y="2965450"/>
                  </a:cubicBezTo>
                  <a:cubicBezTo>
                    <a:pt x="1241425" y="3001433"/>
                    <a:pt x="1291167" y="3106208"/>
                    <a:pt x="1320800" y="3130550"/>
                  </a:cubicBezTo>
                  <a:cubicBezTo>
                    <a:pt x="1350433" y="3154892"/>
                    <a:pt x="1390650" y="3111500"/>
                    <a:pt x="1390650" y="3111500"/>
                  </a:cubicBezTo>
                  <a:cubicBezTo>
                    <a:pt x="1427692" y="3101975"/>
                    <a:pt x="1511300" y="3071283"/>
                    <a:pt x="1543050" y="3073400"/>
                  </a:cubicBezTo>
                  <a:cubicBezTo>
                    <a:pt x="1574800" y="3075517"/>
                    <a:pt x="1581150" y="3124200"/>
                    <a:pt x="1581150" y="3124200"/>
                  </a:cubicBezTo>
                </a:path>
              </a:pathLst>
            </a:custGeom>
            <a:ln w="25400" cmpd="dbl"/>
          </p:spPr>
          <p:style>
            <a:lnRef idx="1">
              <a:schemeClr val="accent1"/>
            </a:lnRef>
            <a:fillRef idx="0">
              <a:schemeClr val="accent1"/>
            </a:fillRef>
            <a:effectRef idx="0">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ja-JP" altLang="en-US"/>
            </a:p>
          </p:txBody>
        </p:sp>
        <p:sp>
          <p:nvSpPr>
            <p:cNvPr id="33" name="フリーフォーム 32"/>
            <p:cNvSpPr/>
            <p:nvPr/>
          </p:nvSpPr>
          <p:spPr>
            <a:xfrm>
              <a:off x="3848894" y="4541316"/>
              <a:ext cx="762000" cy="2711450"/>
            </a:xfrm>
            <a:custGeom>
              <a:avLst/>
              <a:gdLst>
                <a:gd name="connsiteX0" fmla="*/ 0 w 762000"/>
                <a:gd name="connsiteY0" fmla="*/ 0 h 2711450"/>
                <a:gd name="connsiteX1" fmla="*/ 19050 w 762000"/>
                <a:gd name="connsiteY1" fmla="*/ 101600 h 2711450"/>
                <a:gd name="connsiteX2" fmla="*/ 6350 w 762000"/>
                <a:gd name="connsiteY2" fmla="*/ 184150 h 2711450"/>
                <a:gd name="connsiteX3" fmla="*/ 38100 w 762000"/>
                <a:gd name="connsiteY3" fmla="*/ 298450 h 2711450"/>
                <a:gd name="connsiteX4" fmla="*/ 57150 w 762000"/>
                <a:gd name="connsiteY4" fmla="*/ 342900 h 2711450"/>
                <a:gd name="connsiteX5" fmla="*/ 57150 w 762000"/>
                <a:gd name="connsiteY5" fmla="*/ 400050 h 2711450"/>
                <a:gd name="connsiteX6" fmla="*/ 76200 w 762000"/>
                <a:gd name="connsiteY6" fmla="*/ 476250 h 2711450"/>
                <a:gd name="connsiteX7" fmla="*/ 69850 w 762000"/>
                <a:gd name="connsiteY7" fmla="*/ 666750 h 2711450"/>
                <a:gd name="connsiteX8" fmla="*/ 57150 w 762000"/>
                <a:gd name="connsiteY8" fmla="*/ 882650 h 2711450"/>
                <a:gd name="connsiteX9" fmla="*/ 50800 w 762000"/>
                <a:gd name="connsiteY9" fmla="*/ 984250 h 2711450"/>
                <a:gd name="connsiteX10" fmla="*/ 82550 w 762000"/>
                <a:gd name="connsiteY10" fmla="*/ 1123950 h 2711450"/>
                <a:gd name="connsiteX11" fmla="*/ 146050 w 762000"/>
                <a:gd name="connsiteY11" fmla="*/ 1206500 h 2711450"/>
                <a:gd name="connsiteX12" fmla="*/ 209550 w 762000"/>
                <a:gd name="connsiteY12" fmla="*/ 1295400 h 2711450"/>
                <a:gd name="connsiteX13" fmla="*/ 279400 w 762000"/>
                <a:gd name="connsiteY13" fmla="*/ 1339850 h 2711450"/>
                <a:gd name="connsiteX14" fmla="*/ 342900 w 762000"/>
                <a:gd name="connsiteY14" fmla="*/ 1358900 h 2711450"/>
                <a:gd name="connsiteX15" fmla="*/ 450850 w 762000"/>
                <a:gd name="connsiteY15" fmla="*/ 1619250 h 2711450"/>
                <a:gd name="connsiteX16" fmla="*/ 520700 w 762000"/>
                <a:gd name="connsiteY16" fmla="*/ 1733550 h 2711450"/>
                <a:gd name="connsiteX17" fmla="*/ 565150 w 762000"/>
                <a:gd name="connsiteY17" fmla="*/ 1835150 h 2711450"/>
                <a:gd name="connsiteX18" fmla="*/ 558800 w 762000"/>
                <a:gd name="connsiteY18" fmla="*/ 1943100 h 2711450"/>
                <a:gd name="connsiteX19" fmla="*/ 584200 w 762000"/>
                <a:gd name="connsiteY19" fmla="*/ 2063750 h 2711450"/>
                <a:gd name="connsiteX20" fmla="*/ 628650 w 762000"/>
                <a:gd name="connsiteY20" fmla="*/ 2159000 h 2711450"/>
                <a:gd name="connsiteX21" fmla="*/ 692150 w 762000"/>
                <a:gd name="connsiteY21" fmla="*/ 2241550 h 2711450"/>
                <a:gd name="connsiteX22" fmla="*/ 723900 w 762000"/>
                <a:gd name="connsiteY22" fmla="*/ 2324100 h 2711450"/>
                <a:gd name="connsiteX23" fmla="*/ 755650 w 762000"/>
                <a:gd name="connsiteY23" fmla="*/ 2400300 h 2711450"/>
                <a:gd name="connsiteX24" fmla="*/ 736600 w 762000"/>
                <a:gd name="connsiteY24" fmla="*/ 2495550 h 2711450"/>
                <a:gd name="connsiteX25" fmla="*/ 698500 w 762000"/>
                <a:gd name="connsiteY25" fmla="*/ 2540000 h 2711450"/>
                <a:gd name="connsiteX26" fmla="*/ 698500 w 762000"/>
                <a:gd name="connsiteY26" fmla="*/ 2609850 h 2711450"/>
                <a:gd name="connsiteX27" fmla="*/ 742950 w 762000"/>
                <a:gd name="connsiteY27" fmla="*/ 2686050 h 2711450"/>
                <a:gd name="connsiteX28" fmla="*/ 762000 w 762000"/>
                <a:gd name="connsiteY28" fmla="*/ 2711450 h 271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62000" h="2711450">
                  <a:moveTo>
                    <a:pt x="0" y="0"/>
                  </a:moveTo>
                  <a:cubicBezTo>
                    <a:pt x="8996" y="35454"/>
                    <a:pt x="17992" y="70908"/>
                    <a:pt x="19050" y="101600"/>
                  </a:cubicBezTo>
                  <a:cubicBezTo>
                    <a:pt x="20108" y="132292"/>
                    <a:pt x="3175" y="151342"/>
                    <a:pt x="6350" y="184150"/>
                  </a:cubicBezTo>
                  <a:cubicBezTo>
                    <a:pt x="9525" y="216958"/>
                    <a:pt x="29633" y="271992"/>
                    <a:pt x="38100" y="298450"/>
                  </a:cubicBezTo>
                  <a:cubicBezTo>
                    <a:pt x="46567" y="324908"/>
                    <a:pt x="53975" y="325967"/>
                    <a:pt x="57150" y="342900"/>
                  </a:cubicBezTo>
                  <a:cubicBezTo>
                    <a:pt x="60325" y="359833"/>
                    <a:pt x="53975" y="377825"/>
                    <a:pt x="57150" y="400050"/>
                  </a:cubicBezTo>
                  <a:cubicBezTo>
                    <a:pt x="60325" y="422275"/>
                    <a:pt x="74083" y="431800"/>
                    <a:pt x="76200" y="476250"/>
                  </a:cubicBezTo>
                  <a:cubicBezTo>
                    <a:pt x="78317" y="520700"/>
                    <a:pt x="73025" y="599017"/>
                    <a:pt x="69850" y="666750"/>
                  </a:cubicBezTo>
                  <a:cubicBezTo>
                    <a:pt x="66675" y="734483"/>
                    <a:pt x="60325" y="829733"/>
                    <a:pt x="57150" y="882650"/>
                  </a:cubicBezTo>
                  <a:cubicBezTo>
                    <a:pt x="53975" y="935567"/>
                    <a:pt x="46567" y="944033"/>
                    <a:pt x="50800" y="984250"/>
                  </a:cubicBezTo>
                  <a:cubicBezTo>
                    <a:pt x="55033" y="1024467"/>
                    <a:pt x="66675" y="1086908"/>
                    <a:pt x="82550" y="1123950"/>
                  </a:cubicBezTo>
                  <a:cubicBezTo>
                    <a:pt x="98425" y="1160992"/>
                    <a:pt x="124883" y="1177925"/>
                    <a:pt x="146050" y="1206500"/>
                  </a:cubicBezTo>
                  <a:cubicBezTo>
                    <a:pt x="167217" y="1235075"/>
                    <a:pt x="187325" y="1273175"/>
                    <a:pt x="209550" y="1295400"/>
                  </a:cubicBezTo>
                  <a:cubicBezTo>
                    <a:pt x="231775" y="1317625"/>
                    <a:pt x="257175" y="1329267"/>
                    <a:pt x="279400" y="1339850"/>
                  </a:cubicBezTo>
                  <a:cubicBezTo>
                    <a:pt x="301625" y="1350433"/>
                    <a:pt x="314325" y="1312333"/>
                    <a:pt x="342900" y="1358900"/>
                  </a:cubicBezTo>
                  <a:cubicBezTo>
                    <a:pt x="371475" y="1405467"/>
                    <a:pt x="421217" y="1556808"/>
                    <a:pt x="450850" y="1619250"/>
                  </a:cubicBezTo>
                  <a:cubicBezTo>
                    <a:pt x="480483" y="1681692"/>
                    <a:pt x="501650" y="1697567"/>
                    <a:pt x="520700" y="1733550"/>
                  </a:cubicBezTo>
                  <a:cubicBezTo>
                    <a:pt x="539750" y="1769533"/>
                    <a:pt x="558800" y="1800225"/>
                    <a:pt x="565150" y="1835150"/>
                  </a:cubicBezTo>
                  <a:cubicBezTo>
                    <a:pt x="571500" y="1870075"/>
                    <a:pt x="555625" y="1905000"/>
                    <a:pt x="558800" y="1943100"/>
                  </a:cubicBezTo>
                  <a:cubicBezTo>
                    <a:pt x="561975" y="1981200"/>
                    <a:pt x="572558" y="2027767"/>
                    <a:pt x="584200" y="2063750"/>
                  </a:cubicBezTo>
                  <a:cubicBezTo>
                    <a:pt x="595842" y="2099733"/>
                    <a:pt x="610658" y="2129367"/>
                    <a:pt x="628650" y="2159000"/>
                  </a:cubicBezTo>
                  <a:cubicBezTo>
                    <a:pt x="646642" y="2188633"/>
                    <a:pt x="676275" y="2214033"/>
                    <a:pt x="692150" y="2241550"/>
                  </a:cubicBezTo>
                  <a:cubicBezTo>
                    <a:pt x="708025" y="2269067"/>
                    <a:pt x="713317" y="2297642"/>
                    <a:pt x="723900" y="2324100"/>
                  </a:cubicBezTo>
                  <a:cubicBezTo>
                    <a:pt x="734483" y="2350558"/>
                    <a:pt x="753533" y="2371725"/>
                    <a:pt x="755650" y="2400300"/>
                  </a:cubicBezTo>
                  <a:cubicBezTo>
                    <a:pt x="757767" y="2428875"/>
                    <a:pt x="746125" y="2472267"/>
                    <a:pt x="736600" y="2495550"/>
                  </a:cubicBezTo>
                  <a:cubicBezTo>
                    <a:pt x="727075" y="2518833"/>
                    <a:pt x="704850" y="2520950"/>
                    <a:pt x="698500" y="2540000"/>
                  </a:cubicBezTo>
                  <a:cubicBezTo>
                    <a:pt x="692150" y="2559050"/>
                    <a:pt x="691092" y="2585508"/>
                    <a:pt x="698500" y="2609850"/>
                  </a:cubicBezTo>
                  <a:cubicBezTo>
                    <a:pt x="705908" y="2634192"/>
                    <a:pt x="732367" y="2669117"/>
                    <a:pt x="742950" y="2686050"/>
                  </a:cubicBezTo>
                  <a:cubicBezTo>
                    <a:pt x="753533" y="2702983"/>
                    <a:pt x="759883" y="2710392"/>
                    <a:pt x="762000" y="2711450"/>
                  </a:cubicBezTo>
                </a:path>
              </a:pathLst>
            </a:custGeom>
            <a:ln w="25400" cmpd="dbl"/>
          </p:spPr>
          <p:style>
            <a:lnRef idx="1">
              <a:schemeClr val="accent1"/>
            </a:lnRef>
            <a:fillRef idx="0">
              <a:schemeClr val="accent1"/>
            </a:fillRef>
            <a:effectRef idx="0">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ja-JP" altLang="en-US"/>
            </a:p>
          </p:txBody>
        </p:sp>
        <p:sp>
          <p:nvSpPr>
            <p:cNvPr id="34" name="フリーフォーム 33"/>
            <p:cNvSpPr/>
            <p:nvPr/>
          </p:nvSpPr>
          <p:spPr>
            <a:xfrm>
              <a:off x="4110832" y="7182916"/>
              <a:ext cx="317500" cy="863600"/>
            </a:xfrm>
            <a:custGeom>
              <a:avLst/>
              <a:gdLst>
                <a:gd name="connsiteX0" fmla="*/ 245533 w 317500"/>
                <a:gd name="connsiteY0" fmla="*/ 0 h 863600"/>
                <a:gd name="connsiteX1" fmla="*/ 239183 w 317500"/>
                <a:gd name="connsiteY1" fmla="*/ 127000 h 863600"/>
                <a:gd name="connsiteX2" fmla="*/ 302683 w 317500"/>
                <a:gd name="connsiteY2" fmla="*/ 209550 h 863600"/>
                <a:gd name="connsiteX3" fmla="*/ 150283 w 317500"/>
                <a:gd name="connsiteY3" fmla="*/ 336550 h 863600"/>
                <a:gd name="connsiteX4" fmla="*/ 23283 w 317500"/>
                <a:gd name="connsiteY4" fmla="*/ 419100 h 863600"/>
                <a:gd name="connsiteX5" fmla="*/ 10583 w 317500"/>
                <a:gd name="connsiteY5" fmla="*/ 438150 h 863600"/>
                <a:gd name="connsiteX6" fmla="*/ 42333 w 317500"/>
                <a:gd name="connsiteY6" fmla="*/ 450850 h 863600"/>
                <a:gd name="connsiteX7" fmla="*/ 23283 w 317500"/>
                <a:gd name="connsiteY7" fmla="*/ 596900 h 863600"/>
                <a:gd name="connsiteX8" fmla="*/ 61383 w 317500"/>
                <a:gd name="connsiteY8" fmla="*/ 704850 h 863600"/>
                <a:gd name="connsiteX9" fmla="*/ 118533 w 317500"/>
                <a:gd name="connsiteY9" fmla="*/ 704850 h 863600"/>
                <a:gd name="connsiteX10" fmla="*/ 258233 w 317500"/>
                <a:gd name="connsiteY10" fmla="*/ 863600 h 86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7500" h="863600">
                  <a:moveTo>
                    <a:pt x="245533" y="0"/>
                  </a:moveTo>
                  <a:cubicBezTo>
                    <a:pt x="237595" y="46037"/>
                    <a:pt x="229658" y="92075"/>
                    <a:pt x="239183" y="127000"/>
                  </a:cubicBezTo>
                  <a:cubicBezTo>
                    <a:pt x="248708" y="161925"/>
                    <a:pt x="317500" y="174625"/>
                    <a:pt x="302683" y="209550"/>
                  </a:cubicBezTo>
                  <a:cubicBezTo>
                    <a:pt x="287866" y="244475"/>
                    <a:pt x="196850" y="301625"/>
                    <a:pt x="150283" y="336550"/>
                  </a:cubicBezTo>
                  <a:cubicBezTo>
                    <a:pt x="103716" y="371475"/>
                    <a:pt x="46566" y="402167"/>
                    <a:pt x="23283" y="419100"/>
                  </a:cubicBezTo>
                  <a:cubicBezTo>
                    <a:pt x="0" y="436033"/>
                    <a:pt x="7408" y="432858"/>
                    <a:pt x="10583" y="438150"/>
                  </a:cubicBezTo>
                  <a:cubicBezTo>
                    <a:pt x="13758" y="443442"/>
                    <a:pt x="40216" y="424392"/>
                    <a:pt x="42333" y="450850"/>
                  </a:cubicBezTo>
                  <a:cubicBezTo>
                    <a:pt x="44450" y="477308"/>
                    <a:pt x="20108" y="554567"/>
                    <a:pt x="23283" y="596900"/>
                  </a:cubicBezTo>
                  <a:cubicBezTo>
                    <a:pt x="26458" y="639233"/>
                    <a:pt x="45508" y="686858"/>
                    <a:pt x="61383" y="704850"/>
                  </a:cubicBezTo>
                  <a:cubicBezTo>
                    <a:pt x="77258" y="722842"/>
                    <a:pt x="85725" y="678392"/>
                    <a:pt x="118533" y="704850"/>
                  </a:cubicBezTo>
                  <a:cubicBezTo>
                    <a:pt x="151341" y="731308"/>
                    <a:pt x="233891" y="858308"/>
                    <a:pt x="258233" y="863600"/>
                  </a:cubicBezTo>
                </a:path>
              </a:pathLst>
            </a:custGeom>
            <a:ln w="25400" cmpd="dbl"/>
          </p:spPr>
          <p:style>
            <a:lnRef idx="1">
              <a:schemeClr val="accent1"/>
            </a:lnRef>
            <a:fillRef idx="0">
              <a:schemeClr val="accent1"/>
            </a:fillRef>
            <a:effectRef idx="0">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ja-JP" altLang="en-US"/>
            </a:p>
          </p:txBody>
        </p:sp>
        <p:sp>
          <p:nvSpPr>
            <p:cNvPr id="35" name="フリーフォーム 34"/>
            <p:cNvSpPr/>
            <p:nvPr/>
          </p:nvSpPr>
          <p:spPr>
            <a:xfrm>
              <a:off x="4775994" y="5722416"/>
              <a:ext cx="2800350" cy="936625"/>
            </a:xfrm>
            <a:custGeom>
              <a:avLst/>
              <a:gdLst>
                <a:gd name="connsiteX0" fmla="*/ 0 w 2800350"/>
                <a:gd name="connsiteY0" fmla="*/ 88900 h 936625"/>
                <a:gd name="connsiteX1" fmla="*/ 69850 w 2800350"/>
                <a:gd name="connsiteY1" fmla="*/ 139700 h 936625"/>
                <a:gd name="connsiteX2" fmla="*/ 69850 w 2800350"/>
                <a:gd name="connsiteY2" fmla="*/ 165100 h 936625"/>
                <a:gd name="connsiteX3" fmla="*/ 101600 w 2800350"/>
                <a:gd name="connsiteY3" fmla="*/ 184150 h 936625"/>
                <a:gd name="connsiteX4" fmla="*/ 107950 w 2800350"/>
                <a:gd name="connsiteY4" fmla="*/ 203200 h 936625"/>
                <a:gd name="connsiteX5" fmla="*/ 152400 w 2800350"/>
                <a:gd name="connsiteY5" fmla="*/ 228600 h 936625"/>
                <a:gd name="connsiteX6" fmla="*/ 146050 w 2800350"/>
                <a:gd name="connsiteY6" fmla="*/ 254000 h 936625"/>
                <a:gd name="connsiteX7" fmla="*/ 171450 w 2800350"/>
                <a:gd name="connsiteY7" fmla="*/ 266700 h 936625"/>
                <a:gd name="connsiteX8" fmla="*/ 203200 w 2800350"/>
                <a:gd name="connsiteY8" fmla="*/ 273050 h 936625"/>
                <a:gd name="connsiteX9" fmla="*/ 177800 w 2800350"/>
                <a:gd name="connsiteY9" fmla="*/ 330200 h 936625"/>
                <a:gd name="connsiteX10" fmla="*/ 241300 w 2800350"/>
                <a:gd name="connsiteY10" fmla="*/ 311150 h 936625"/>
                <a:gd name="connsiteX11" fmla="*/ 228600 w 2800350"/>
                <a:gd name="connsiteY11" fmla="*/ 349250 h 936625"/>
                <a:gd name="connsiteX12" fmla="*/ 260350 w 2800350"/>
                <a:gd name="connsiteY12" fmla="*/ 355600 h 936625"/>
                <a:gd name="connsiteX13" fmla="*/ 273050 w 2800350"/>
                <a:gd name="connsiteY13" fmla="*/ 400050 h 936625"/>
                <a:gd name="connsiteX14" fmla="*/ 323850 w 2800350"/>
                <a:gd name="connsiteY14" fmla="*/ 431800 h 936625"/>
                <a:gd name="connsiteX15" fmla="*/ 374650 w 2800350"/>
                <a:gd name="connsiteY15" fmla="*/ 393700 h 936625"/>
                <a:gd name="connsiteX16" fmla="*/ 381000 w 2800350"/>
                <a:gd name="connsiteY16" fmla="*/ 342900 h 936625"/>
                <a:gd name="connsiteX17" fmla="*/ 368300 w 2800350"/>
                <a:gd name="connsiteY17" fmla="*/ 304800 h 936625"/>
                <a:gd name="connsiteX18" fmla="*/ 330200 w 2800350"/>
                <a:gd name="connsiteY18" fmla="*/ 292100 h 936625"/>
                <a:gd name="connsiteX19" fmla="*/ 412750 w 2800350"/>
                <a:gd name="connsiteY19" fmla="*/ 241300 h 936625"/>
                <a:gd name="connsiteX20" fmla="*/ 393700 w 2800350"/>
                <a:gd name="connsiteY20" fmla="*/ 190500 h 936625"/>
                <a:gd name="connsiteX21" fmla="*/ 342900 w 2800350"/>
                <a:gd name="connsiteY21" fmla="*/ 190500 h 936625"/>
                <a:gd name="connsiteX22" fmla="*/ 419100 w 2800350"/>
                <a:gd name="connsiteY22" fmla="*/ 107950 h 936625"/>
                <a:gd name="connsiteX23" fmla="*/ 469900 w 2800350"/>
                <a:gd name="connsiteY23" fmla="*/ 63500 h 936625"/>
                <a:gd name="connsiteX24" fmla="*/ 431800 w 2800350"/>
                <a:gd name="connsiteY24" fmla="*/ 38100 h 936625"/>
                <a:gd name="connsiteX25" fmla="*/ 438150 w 2800350"/>
                <a:gd name="connsiteY25" fmla="*/ 0 h 936625"/>
                <a:gd name="connsiteX26" fmla="*/ 552450 w 2800350"/>
                <a:gd name="connsiteY26" fmla="*/ 38100 h 936625"/>
                <a:gd name="connsiteX27" fmla="*/ 679450 w 2800350"/>
                <a:gd name="connsiteY27" fmla="*/ 101600 h 936625"/>
                <a:gd name="connsiteX28" fmla="*/ 838200 w 2800350"/>
                <a:gd name="connsiteY28" fmla="*/ 146050 h 936625"/>
                <a:gd name="connsiteX29" fmla="*/ 1022350 w 2800350"/>
                <a:gd name="connsiteY29" fmla="*/ 196850 h 936625"/>
                <a:gd name="connsiteX30" fmla="*/ 1168400 w 2800350"/>
                <a:gd name="connsiteY30" fmla="*/ 215900 h 936625"/>
                <a:gd name="connsiteX31" fmla="*/ 1308100 w 2800350"/>
                <a:gd name="connsiteY31" fmla="*/ 292100 h 936625"/>
                <a:gd name="connsiteX32" fmla="*/ 1466850 w 2800350"/>
                <a:gd name="connsiteY32" fmla="*/ 298450 h 936625"/>
                <a:gd name="connsiteX33" fmla="*/ 1612900 w 2800350"/>
                <a:gd name="connsiteY33" fmla="*/ 342900 h 936625"/>
                <a:gd name="connsiteX34" fmla="*/ 1758950 w 2800350"/>
                <a:gd name="connsiteY34" fmla="*/ 406400 h 936625"/>
                <a:gd name="connsiteX35" fmla="*/ 1847850 w 2800350"/>
                <a:gd name="connsiteY35" fmla="*/ 527050 h 936625"/>
                <a:gd name="connsiteX36" fmla="*/ 1962150 w 2800350"/>
                <a:gd name="connsiteY36" fmla="*/ 647700 h 936625"/>
                <a:gd name="connsiteX37" fmla="*/ 2095500 w 2800350"/>
                <a:gd name="connsiteY37" fmla="*/ 781050 h 936625"/>
                <a:gd name="connsiteX38" fmla="*/ 2165350 w 2800350"/>
                <a:gd name="connsiteY38" fmla="*/ 806450 h 936625"/>
                <a:gd name="connsiteX39" fmla="*/ 2298700 w 2800350"/>
                <a:gd name="connsiteY39" fmla="*/ 806450 h 936625"/>
                <a:gd name="connsiteX40" fmla="*/ 2444750 w 2800350"/>
                <a:gd name="connsiteY40" fmla="*/ 825500 h 936625"/>
                <a:gd name="connsiteX41" fmla="*/ 2559050 w 2800350"/>
                <a:gd name="connsiteY41" fmla="*/ 920750 h 936625"/>
                <a:gd name="connsiteX42" fmla="*/ 2673350 w 2800350"/>
                <a:gd name="connsiteY42" fmla="*/ 920750 h 936625"/>
                <a:gd name="connsiteX43" fmla="*/ 2800350 w 2800350"/>
                <a:gd name="connsiteY43" fmla="*/ 927100 h 93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800350" h="936625">
                  <a:moveTo>
                    <a:pt x="0" y="88900"/>
                  </a:moveTo>
                  <a:cubicBezTo>
                    <a:pt x="29104" y="107950"/>
                    <a:pt x="58208" y="127000"/>
                    <a:pt x="69850" y="139700"/>
                  </a:cubicBezTo>
                  <a:cubicBezTo>
                    <a:pt x="81492" y="152400"/>
                    <a:pt x="64558" y="157692"/>
                    <a:pt x="69850" y="165100"/>
                  </a:cubicBezTo>
                  <a:cubicBezTo>
                    <a:pt x="75142" y="172508"/>
                    <a:pt x="95250" y="177800"/>
                    <a:pt x="101600" y="184150"/>
                  </a:cubicBezTo>
                  <a:cubicBezTo>
                    <a:pt x="107950" y="190500"/>
                    <a:pt x="99483" y="195792"/>
                    <a:pt x="107950" y="203200"/>
                  </a:cubicBezTo>
                  <a:cubicBezTo>
                    <a:pt x="116417" y="210608"/>
                    <a:pt x="146050" y="220133"/>
                    <a:pt x="152400" y="228600"/>
                  </a:cubicBezTo>
                  <a:cubicBezTo>
                    <a:pt x="158750" y="237067"/>
                    <a:pt x="142875" y="247650"/>
                    <a:pt x="146050" y="254000"/>
                  </a:cubicBezTo>
                  <a:cubicBezTo>
                    <a:pt x="149225" y="260350"/>
                    <a:pt x="161925" y="263525"/>
                    <a:pt x="171450" y="266700"/>
                  </a:cubicBezTo>
                  <a:cubicBezTo>
                    <a:pt x="180975" y="269875"/>
                    <a:pt x="202142" y="262467"/>
                    <a:pt x="203200" y="273050"/>
                  </a:cubicBezTo>
                  <a:cubicBezTo>
                    <a:pt x="204258" y="283633"/>
                    <a:pt x="171450" y="323850"/>
                    <a:pt x="177800" y="330200"/>
                  </a:cubicBezTo>
                  <a:cubicBezTo>
                    <a:pt x="184150" y="336550"/>
                    <a:pt x="232833" y="307975"/>
                    <a:pt x="241300" y="311150"/>
                  </a:cubicBezTo>
                  <a:cubicBezTo>
                    <a:pt x="249767" y="314325"/>
                    <a:pt x="225425" y="341842"/>
                    <a:pt x="228600" y="349250"/>
                  </a:cubicBezTo>
                  <a:cubicBezTo>
                    <a:pt x="231775" y="356658"/>
                    <a:pt x="252942" y="347133"/>
                    <a:pt x="260350" y="355600"/>
                  </a:cubicBezTo>
                  <a:cubicBezTo>
                    <a:pt x="267758" y="364067"/>
                    <a:pt x="262467" y="387350"/>
                    <a:pt x="273050" y="400050"/>
                  </a:cubicBezTo>
                  <a:cubicBezTo>
                    <a:pt x="283633" y="412750"/>
                    <a:pt x="306917" y="432858"/>
                    <a:pt x="323850" y="431800"/>
                  </a:cubicBezTo>
                  <a:cubicBezTo>
                    <a:pt x="340783" y="430742"/>
                    <a:pt x="365125" y="408517"/>
                    <a:pt x="374650" y="393700"/>
                  </a:cubicBezTo>
                  <a:cubicBezTo>
                    <a:pt x="384175" y="378883"/>
                    <a:pt x="382058" y="357717"/>
                    <a:pt x="381000" y="342900"/>
                  </a:cubicBezTo>
                  <a:cubicBezTo>
                    <a:pt x="379942" y="328083"/>
                    <a:pt x="376767" y="313267"/>
                    <a:pt x="368300" y="304800"/>
                  </a:cubicBezTo>
                  <a:cubicBezTo>
                    <a:pt x="359833" y="296333"/>
                    <a:pt x="322792" y="302683"/>
                    <a:pt x="330200" y="292100"/>
                  </a:cubicBezTo>
                  <a:cubicBezTo>
                    <a:pt x="337608" y="281517"/>
                    <a:pt x="402167" y="258233"/>
                    <a:pt x="412750" y="241300"/>
                  </a:cubicBezTo>
                  <a:cubicBezTo>
                    <a:pt x="423333" y="224367"/>
                    <a:pt x="405342" y="198967"/>
                    <a:pt x="393700" y="190500"/>
                  </a:cubicBezTo>
                  <a:cubicBezTo>
                    <a:pt x="382058" y="182033"/>
                    <a:pt x="338667" y="204258"/>
                    <a:pt x="342900" y="190500"/>
                  </a:cubicBezTo>
                  <a:cubicBezTo>
                    <a:pt x="347133" y="176742"/>
                    <a:pt x="397933" y="129117"/>
                    <a:pt x="419100" y="107950"/>
                  </a:cubicBezTo>
                  <a:cubicBezTo>
                    <a:pt x="440267" y="86783"/>
                    <a:pt x="467783" y="75142"/>
                    <a:pt x="469900" y="63500"/>
                  </a:cubicBezTo>
                  <a:cubicBezTo>
                    <a:pt x="472017" y="51858"/>
                    <a:pt x="437092" y="48683"/>
                    <a:pt x="431800" y="38100"/>
                  </a:cubicBezTo>
                  <a:cubicBezTo>
                    <a:pt x="426508" y="27517"/>
                    <a:pt x="418042" y="0"/>
                    <a:pt x="438150" y="0"/>
                  </a:cubicBezTo>
                  <a:cubicBezTo>
                    <a:pt x="458258" y="0"/>
                    <a:pt x="512233" y="21167"/>
                    <a:pt x="552450" y="38100"/>
                  </a:cubicBezTo>
                  <a:cubicBezTo>
                    <a:pt x="592667" y="55033"/>
                    <a:pt x="631825" y="83608"/>
                    <a:pt x="679450" y="101600"/>
                  </a:cubicBezTo>
                  <a:cubicBezTo>
                    <a:pt x="727075" y="119592"/>
                    <a:pt x="838200" y="146050"/>
                    <a:pt x="838200" y="146050"/>
                  </a:cubicBezTo>
                  <a:cubicBezTo>
                    <a:pt x="895350" y="161925"/>
                    <a:pt x="967317" y="185208"/>
                    <a:pt x="1022350" y="196850"/>
                  </a:cubicBezTo>
                  <a:cubicBezTo>
                    <a:pt x="1077383" y="208492"/>
                    <a:pt x="1120775" y="200025"/>
                    <a:pt x="1168400" y="215900"/>
                  </a:cubicBezTo>
                  <a:cubicBezTo>
                    <a:pt x="1216025" y="231775"/>
                    <a:pt x="1258358" y="278342"/>
                    <a:pt x="1308100" y="292100"/>
                  </a:cubicBezTo>
                  <a:cubicBezTo>
                    <a:pt x="1357842" y="305858"/>
                    <a:pt x="1416050" y="289983"/>
                    <a:pt x="1466850" y="298450"/>
                  </a:cubicBezTo>
                  <a:cubicBezTo>
                    <a:pt x="1517650" y="306917"/>
                    <a:pt x="1564217" y="324908"/>
                    <a:pt x="1612900" y="342900"/>
                  </a:cubicBezTo>
                  <a:cubicBezTo>
                    <a:pt x="1661583" y="360892"/>
                    <a:pt x="1719792" y="375708"/>
                    <a:pt x="1758950" y="406400"/>
                  </a:cubicBezTo>
                  <a:cubicBezTo>
                    <a:pt x="1798108" y="437092"/>
                    <a:pt x="1813983" y="486833"/>
                    <a:pt x="1847850" y="527050"/>
                  </a:cubicBezTo>
                  <a:cubicBezTo>
                    <a:pt x="1881717" y="567267"/>
                    <a:pt x="1920875" y="605367"/>
                    <a:pt x="1962150" y="647700"/>
                  </a:cubicBezTo>
                  <a:cubicBezTo>
                    <a:pt x="2003425" y="690033"/>
                    <a:pt x="2061633" y="754592"/>
                    <a:pt x="2095500" y="781050"/>
                  </a:cubicBezTo>
                  <a:cubicBezTo>
                    <a:pt x="2129367" y="807508"/>
                    <a:pt x="2131483" y="802217"/>
                    <a:pt x="2165350" y="806450"/>
                  </a:cubicBezTo>
                  <a:cubicBezTo>
                    <a:pt x="2199217" y="810683"/>
                    <a:pt x="2252133" y="803275"/>
                    <a:pt x="2298700" y="806450"/>
                  </a:cubicBezTo>
                  <a:cubicBezTo>
                    <a:pt x="2345267" y="809625"/>
                    <a:pt x="2401358" y="806450"/>
                    <a:pt x="2444750" y="825500"/>
                  </a:cubicBezTo>
                  <a:cubicBezTo>
                    <a:pt x="2488142" y="844550"/>
                    <a:pt x="2520950" y="904875"/>
                    <a:pt x="2559050" y="920750"/>
                  </a:cubicBezTo>
                  <a:cubicBezTo>
                    <a:pt x="2597150" y="936625"/>
                    <a:pt x="2633133" y="919692"/>
                    <a:pt x="2673350" y="920750"/>
                  </a:cubicBezTo>
                  <a:cubicBezTo>
                    <a:pt x="2713567" y="921808"/>
                    <a:pt x="2756958" y="924454"/>
                    <a:pt x="2800350" y="927100"/>
                  </a:cubicBezTo>
                </a:path>
              </a:pathLst>
            </a:custGeom>
            <a:ln w="25400" cmpd="dbl"/>
          </p:spPr>
          <p:style>
            <a:lnRef idx="1">
              <a:schemeClr val="accent1"/>
            </a:lnRef>
            <a:fillRef idx="0">
              <a:schemeClr val="accent1"/>
            </a:fillRef>
            <a:effectRef idx="0">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ja-JP" altLang="en-US"/>
            </a:p>
          </p:txBody>
        </p:sp>
        <p:sp>
          <p:nvSpPr>
            <p:cNvPr id="36" name="フリーフォーム 35"/>
            <p:cNvSpPr/>
            <p:nvPr/>
          </p:nvSpPr>
          <p:spPr>
            <a:xfrm>
              <a:off x="5026819" y="4922316"/>
              <a:ext cx="1349375" cy="1041400"/>
            </a:xfrm>
            <a:custGeom>
              <a:avLst/>
              <a:gdLst>
                <a:gd name="connsiteX0" fmla="*/ 1349375 w 1349375"/>
                <a:gd name="connsiteY0" fmla="*/ 1041400 h 1041400"/>
                <a:gd name="connsiteX1" fmla="*/ 1292225 w 1349375"/>
                <a:gd name="connsiteY1" fmla="*/ 977900 h 1041400"/>
                <a:gd name="connsiteX2" fmla="*/ 1266825 w 1349375"/>
                <a:gd name="connsiteY2" fmla="*/ 895350 h 1041400"/>
                <a:gd name="connsiteX3" fmla="*/ 1101725 w 1349375"/>
                <a:gd name="connsiteY3" fmla="*/ 781050 h 1041400"/>
                <a:gd name="connsiteX4" fmla="*/ 1012825 w 1349375"/>
                <a:gd name="connsiteY4" fmla="*/ 774700 h 1041400"/>
                <a:gd name="connsiteX5" fmla="*/ 962025 w 1349375"/>
                <a:gd name="connsiteY5" fmla="*/ 673100 h 1041400"/>
                <a:gd name="connsiteX6" fmla="*/ 885825 w 1349375"/>
                <a:gd name="connsiteY6" fmla="*/ 603250 h 1041400"/>
                <a:gd name="connsiteX7" fmla="*/ 809625 w 1349375"/>
                <a:gd name="connsiteY7" fmla="*/ 527050 h 1041400"/>
                <a:gd name="connsiteX8" fmla="*/ 688975 w 1349375"/>
                <a:gd name="connsiteY8" fmla="*/ 476250 h 1041400"/>
                <a:gd name="connsiteX9" fmla="*/ 561975 w 1349375"/>
                <a:gd name="connsiteY9" fmla="*/ 438150 h 1041400"/>
                <a:gd name="connsiteX10" fmla="*/ 447675 w 1349375"/>
                <a:gd name="connsiteY10" fmla="*/ 381000 h 1041400"/>
                <a:gd name="connsiteX11" fmla="*/ 339725 w 1349375"/>
                <a:gd name="connsiteY11" fmla="*/ 342900 h 1041400"/>
                <a:gd name="connsiteX12" fmla="*/ 301625 w 1349375"/>
                <a:gd name="connsiteY12" fmla="*/ 304800 h 1041400"/>
                <a:gd name="connsiteX13" fmla="*/ 282575 w 1349375"/>
                <a:gd name="connsiteY13" fmla="*/ 254000 h 1041400"/>
                <a:gd name="connsiteX14" fmla="*/ 142875 w 1349375"/>
                <a:gd name="connsiteY14" fmla="*/ 171450 h 1041400"/>
                <a:gd name="connsiteX15" fmla="*/ 85725 w 1349375"/>
                <a:gd name="connsiteY15" fmla="*/ 107950 h 1041400"/>
                <a:gd name="connsiteX16" fmla="*/ 47625 w 1349375"/>
                <a:gd name="connsiteY16" fmla="*/ 82550 h 1041400"/>
                <a:gd name="connsiteX17" fmla="*/ 3175 w 1349375"/>
                <a:gd name="connsiteY17" fmla="*/ 0 h 104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9375" h="1041400">
                  <a:moveTo>
                    <a:pt x="1349375" y="1041400"/>
                  </a:moveTo>
                  <a:cubicBezTo>
                    <a:pt x="1327679" y="1021821"/>
                    <a:pt x="1305983" y="1002242"/>
                    <a:pt x="1292225" y="977900"/>
                  </a:cubicBezTo>
                  <a:cubicBezTo>
                    <a:pt x="1278467" y="953558"/>
                    <a:pt x="1298575" y="928158"/>
                    <a:pt x="1266825" y="895350"/>
                  </a:cubicBezTo>
                  <a:cubicBezTo>
                    <a:pt x="1235075" y="862542"/>
                    <a:pt x="1144058" y="801158"/>
                    <a:pt x="1101725" y="781050"/>
                  </a:cubicBezTo>
                  <a:cubicBezTo>
                    <a:pt x="1059392" y="760942"/>
                    <a:pt x="1036108" y="792692"/>
                    <a:pt x="1012825" y="774700"/>
                  </a:cubicBezTo>
                  <a:cubicBezTo>
                    <a:pt x="989542" y="756708"/>
                    <a:pt x="983192" y="701675"/>
                    <a:pt x="962025" y="673100"/>
                  </a:cubicBezTo>
                  <a:cubicBezTo>
                    <a:pt x="940858" y="644525"/>
                    <a:pt x="911225" y="627592"/>
                    <a:pt x="885825" y="603250"/>
                  </a:cubicBezTo>
                  <a:cubicBezTo>
                    <a:pt x="860425" y="578908"/>
                    <a:pt x="842433" y="548217"/>
                    <a:pt x="809625" y="527050"/>
                  </a:cubicBezTo>
                  <a:cubicBezTo>
                    <a:pt x="776817" y="505883"/>
                    <a:pt x="730250" y="491067"/>
                    <a:pt x="688975" y="476250"/>
                  </a:cubicBezTo>
                  <a:cubicBezTo>
                    <a:pt x="647700" y="461433"/>
                    <a:pt x="602192" y="454025"/>
                    <a:pt x="561975" y="438150"/>
                  </a:cubicBezTo>
                  <a:cubicBezTo>
                    <a:pt x="521758" y="422275"/>
                    <a:pt x="484717" y="396875"/>
                    <a:pt x="447675" y="381000"/>
                  </a:cubicBezTo>
                  <a:cubicBezTo>
                    <a:pt x="410633" y="365125"/>
                    <a:pt x="364067" y="355600"/>
                    <a:pt x="339725" y="342900"/>
                  </a:cubicBezTo>
                  <a:cubicBezTo>
                    <a:pt x="315383" y="330200"/>
                    <a:pt x="311150" y="319617"/>
                    <a:pt x="301625" y="304800"/>
                  </a:cubicBezTo>
                  <a:cubicBezTo>
                    <a:pt x="292100" y="289983"/>
                    <a:pt x="309033" y="276225"/>
                    <a:pt x="282575" y="254000"/>
                  </a:cubicBezTo>
                  <a:cubicBezTo>
                    <a:pt x="256117" y="231775"/>
                    <a:pt x="175683" y="195792"/>
                    <a:pt x="142875" y="171450"/>
                  </a:cubicBezTo>
                  <a:cubicBezTo>
                    <a:pt x="110067" y="147108"/>
                    <a:pt x="101600" y="122767"/>
                    <a:pt x="85725" y="107950"/>
                  </a:cubicBezTo>
                  <a:cubicBezTo>
                    <a:pt x="69850" y="93133"/>
                    <a:pt x="61383" y="100542"/>
                    <a:pt x="47625" y="82550"/>
                  </a:cubicBezTo>
                  <a:cubicBezTo>
                    <a:pt x="33867" y="64558"/>
                    <a:pt x="0" y="2117"/>
                    <a:pt x="3175" y="0"/>
                  </a:cubicBezTo>
                </a:path>
              </a:pathLst>
            </a:custGeom>
            <a:ln w="25400" cmpd="dbl"/>
          </p:spPr>
          <p:style>
            <a:lnRef idx="1">
              <a:schemeClr val="accent1"/>
            </a:lnRef>
            <a:fillRef idx="0">
              <a:schemeClr val="accent1"/>
            </a:fillRef>
            <a:effectRef idx="0">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ja-JP" altLang="en-US"/>
            </a:p>
          </p:txBody>
        </p:sp>
        <p:sp>
          <p:nvSpPr>
            <p:cNvPr id="37" name="フリーフォーム 36"/>
            <p:cNvSpPr/>
            <p:nvPr/>
          </p:nvSpPr>
          <p:spPr>
            <a:xfrm>
              <a:off x="5874544" y="4965179"/>
              <a:ext cx="2000250" cy="539750"/>
            </a:xfrm>
            <a:custGeom>
              <a:avLst/>
              <a:gdLst>
                <a:gd name="connsiteX0" fmla="*/ 0 w 2000250"/>
                <a:gd name="connsiteY0" fmla="*/ 490008 h 538691"/>
                <a:gd name="connsiteX1" fmla="*/ 76200 w 2000250"/>
                <a:gd name="connsiteY1" fmla="*/ 477308 h 538691"/>
                <a:gd name="connsiteX2" fmla="*/ 222250 w 2000250"/>
                <a:gd name="connsiteY2" fmla="*/ 528108 h 538691"/>
                <a:gd name="connsiteX3" fmla="*/ 412750 w 2000250"/>
                <a:gd name="connsiteY3" fmla="*/ 413808 h 538691"/>
                <a:gd name="connsiteX4" fmla="*/ 463550 w 2000250"/>
                <a:gd name="connsiteY4" fmla="*/ 363008 h 538691"/>
                <a:gd name="connsiteX5" fmla="*/ 425450 w 2000250"/>
                <a:gd name="connsiteY5" fmla="*/ 299508 h 538691"/>
                <a:gd name="connsiteX6" fmla="*/ 514350 w 2000250"/>
                <a:gd name="connsiteY6" fmla="*/ 305858 h 538691"/>
                <a:gd name="connsiteX7" fmla="*/ 514350 w 2000250"/>
                <a:gd name="connsiteY7" fmla="*/ 191558 h 538691"/>
                <a:gd name="connsiteX8" fmla="*/ 628650 w 2000250"/>
                <a:gd name="connsiteY8" fmla="*/ 77258 h 538691"/>
                <a:gd name="connsiteX9" fmla="*/ 1092200 w 2000250"/>
                <a:gd name="connsiteY9" fmla="*/ 26458 h 538691"/>
                <a:gd name="connsiteX10" fmla="*/ 1250950 w 2000250"/>
                <a:gd name="connsiteY10" fmla="*/ 1058 h 538691"/>
                <a:gd name="connsiteX11" fmla="*/ 1517650 w 2000250"/>
                <a:gd name="connsiteY11" fmla="*/ 32808 h 538691"/>
                <a:gd name="connsiteX12" fmla="*/ 1771650 w 2000250"/>
                <a:gd name="connsiteY12" fmla="*/ 58208 h 538691"/>
                <a:gd name="connsiteX13" fmla="*/ 2000250 w 2000250"/>
                <a:gd name="connsiteY13" fmla="*/ 51858 h 538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00250" h="538691">
                  <a:moveTo>
                    <a:pt x="0" y="490008"/>
                  </a:moveTo>
                  <a:cubicBezTo>
                    <a:pt x="19579" y="480483"/>
                    <a:pt x="39158" y="470958"/>
                    <a:pt x="76200" y="477308"/>
                  </a:cubicBezTo>
                  <a:cubicBezTo>
                    <a:pt x="113242" y="483658"/>
                    <a:pt x="166158" y="538691"/>
                    <a:pt x="222250" y="528108"/>
                  </a:cubicBezTo>
                  <a:cubicBezTo>
                    <a:pt x="278342" y="517525"/>
                    <a:pt x="372533" y="441325"/>
                    <a:pt x="412750" y="413808"/>
                  </a:cubicBezTo>
                  <a:cubicBezTo>
                    <a:pt x="452967" y="386291"/>
                    <a:pt x="461433" y="382058"/>
                    <a:pt x="463550" y="363008"/>
                  </a:cubicBezTo>
                  <a:cubicBezTo>
                    <a:pt x="465667" y="343958"/>
                    <a:pt x="416983" y="309033"/>
                    <a:pt x="425450" y="299508"/>
                  </a:cubicBezTo>
                  <a:cubicBezTo>
                    <a:pt x="433917" y="289983"/>
                    <a:pt x="499533" y="323850"/>
                    <a:pt x="514350" y="305858"/>
                  </a:cubicBezTo>
                  <a:cubicBezTo>
                    <a:pt x="529167" y="287866"/>
                    <a:pt x="495300" y="229658"/>
                    <a:pt x="514350" y="191558"/>
                  </a:cubicBezTo>
                  <a:cubicBezTo>
                    <a:pt x="533400" y="153458"/>
                    <a:pt x="532342" y="104775"/>
                    <a:pt x="628650" y="77258"/>
                  </a:cubicBezTo>
                  <a:cubicBezTo>
                    <a:pt x="724958" y="49741"/>
                    <a:pt x="988483" y="39158"/>
                    <a:pt x="1092200" y="26458"/>
                  </a:cubicBezTo>
                  <a:cubicBezTo>
                    <a:pt x="1195917" y="13758"/>
                    <a:pt x="1180042" y="0"/>
                    <a:pt x="1250950" y="1058"/>
                  </a:cubicBezTo>
                  <a:cubicBezTo>
                    <a:pt x="1321858" y="2116"/>
                    <a:pt x="1517650" y="32808"/>
                    <a:pt x="1517650" y="32808"/>
                  </a:cubicBezTo>
                  <a:cubicBezTo>
                    <a:pt x="1604433" y="42333"/>
                    <a:pt x="1691217" y="55033"/>
                    <a:pt x="1771650" y="58208"/>
                  </a:cubicBezTo>
                  <a:cubicBezTo>
                    <a:pt x="1852083" y="61383"/>
                    <a:pt x="1971675" y="49741"/>
                    <a:pt x="2000250" y="51858"/>
                  </a:cubicBezTo>
                </a:path>
              </a:pathLst>
            </a:custGeom>
            <a:ln w="25400" cmpd="dbl"/>
          </p:spPr>
          <p:style>
            <a:lnRef idx="1">
              <a:schemeClr val="accent1"/>
            </a:lnRef>
            <a:fillRef idx="0">
              <a:schemeClr val="accent1"/>
            </a:fillRef>
            <a:effectRef idx="0">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ja-JP" altLang="en-US"/>
            </a:p>
          </p:txBody>
        </p:sp>
        <p:sp>
          <p:nvSpPr>
            <p:cNvPr id="38" name="フリーフォーム 37"/>
            <p:cNvSpPr/>
            <p:nvPr/>
          </p:nvSpPr>
          <p:spPr>
            <a:xfrm>
              <a:off x="2350294" y="610666"/>
              <a:ext cx="1504950" cy="3389313"/>
            </a:xfrm>
            <a:custGeom>
              <a:avLst/>
              <a:gdLst>
                <a:gd name="connsiteX0" fmla="*/ 0 w 1504950"/>
                <a:gd name="connsiteY0" fmla="*/ 0 h 3388783"/>
                <a:gd name="connsiteX1" fmla="*/ 107950 w 1504950"/>
                <a:gd name="connsiteY1" fmla="*/ 342900 h 3388783"/>
                <a:gd name="connsiteX2" fmla="*/ 190500 w 1504950"/>
                <a:gd name="connsiteY2" fmla="*/ 457200 h 3388783"/>
                <a:gd name="connsiteX3" fmla="*/ 196850 w 1504950"/>
                <a:gd name="connsiteY3" fmla="*/ 628650 h 3388783"/>
                <a:gd name="connsiteX4" fmla="*/ 215900 w 1504950"/>
                <a:gd name="connsiteY4" fmla="*/ 812800 h 3388783"/>
                <a:gd name="connsiteX5" fmla="*/ 215900 w 1504950"/>
                <a:gd name="connsiteY5" fmla="*/ 952500 h 3388783"/>
                <a:gd name="connsiteX6" fmla="*/ 266700 w 1504950"/>
                <a:gd name="connsiteY6" fmla="*/ 1047750 h 3388783"/>
                <a:gd name="connsiteX7" fmla="*/ 336550 w 1504950"/>
                <a:gd name="connsiteY7" fmla="*/ 1117600 h 3388783"/>
                <a:gd name="connsiteX8" fmla="*/ 361950 w 1504950"/>
                <a:gd name="connsiteY8" fmla="*/ 1181100 h 3388783"/>
                <a:gd name="connsiteX9" fmla="*/ 419100 w 1504950"/>
                <a:gd name="connsiteY9" fmla="*/ 1231900 h 3388783"/>
                <a:gd name="connsiteX10" fmla="*/ 381000 w 1504950"/>
                <a:gd name="connsiteY10" fmla="*/ 1276350 h 3388783"/>
                <a:gd name="connsiteX11" fmla="*/ 342900 w 1504950"/>
                <a:gd name="connsiteY11" fmla="*/ 1276350 h 3388783"/>
                <a:gd name="connsiteX12" fmla="*/ 368300 w 1504950"/>
                <a:gd name="connsiteY12" fmla="*/ 1460500 h 3388783"/>
                <a:gd name="connsiteX13" fmla="*/ 425450 w 1504950"/>
                <a:gd name="connsiteY13" fmla="*/ 1492250 h 3388783"/>
                <a:gd name="connsiteX14" fmla="*/ 438150 w 1504950"/>
                <a:gd name="connsiteY14" fmla="*/ 1708150 h 3388783"/>
                <a:gd name="connsiteX15" fmla="*/ 368300 w 1504950"/>
                <a:gd name="connsiteY15" fmla="*/ 1803400 h 3388783"/>
                <a:gd name="connsiteX16" fmla="*/ 381000 w 1504950"/>
                <a:gd name="connsiteY16" fmla="*/ 1828800 h 3388783"/>
                <a:gd name="connsiteX17" fmla="*/ 495300 w 1504950"/>
                <a:gd name="connsiteY17" fmla="*/ 1917700 h 3388783"/>
                <a:gd name="connsiteX18" fmla="*/ 514350 w 1504950"/>
                <a:gd name="connsiteY18" fmla="*/ 1943100 h 3388783"/>
                <a:gd name="connsiteX19" fmla="*/ 546100 w 1504950"/>
                <a:gd name="connsiteY19" fmla="*/ 1930400 h 3388783"/>
                <a:gd name="connsiteX20" fmla="*/ 603250 w 1504950"/>
                <a:gd name="connsiteY20" fmla="*/ 1968500 h 3388783"/>
                <a:gd name="connsiteX21" fmla="*/ 673100 w 1504950"/>
                <a:gd name="connsiteY21" fmla="*/ 2076450 h 3388783"/>
                <a:gd name="connsiteX22" fmla="*/ 704850 w 1504950"/>
                <a:gd name="connsiteY22" fmla="*/ 2063750 h 3388783"/>
                <a:gd name="connsiteX23" fmla="*/ 736600 w 1504950"/>
                <a:gd name="connsiteY23" fmla="*/ 2101850 h 3388783"/>
                <a:gd name="connsiteX24" fmla="*/ 850900 w 1504950"/>
                <a:gd name="connsiteY24" fmla="*/ 2114550 h 3388783"/>
                <a:gd name="connsiteX25" fmla="*/ 882650 w 1504950"/>
                <a:gd name="connsiteY25" fmla="*/ 2095500 h 3388783"/>
                <a:gd name="connsiteX26" fmla="*/ 958850 w 1504950"/>
                <a:gd name="connsiteY26" fmla="*/ 2159000 h 3388783"/>
                <a:gd name="connsiteX27" fmla="*/ 939800 w 1504950"/>
                <a:gd name="connsiteY27" fmla="*/ 2216150 h 3388783"/>
                <a:gd name="connsiteX28" fmla="*/ 996950 w 1504950"/>
                <a:gd name="connsiteY28" fmla="*/ 2247900 h 3388783"/>
                <a:gd name="connsiteX29" fmla="*/ 1016000 w 1504950"/>
                <a:gd name="connsiteY29" fmla="*/ 2305050 h 3388783"/>
                <a:gd name="connsiteX30" fmla="*/ 939800 w 1504950"/>
                <a:gd name="connsiteY30" fmla="*/ 2349500 h 3388783"/>
                <a:gd name="connsiteX31" fmla="*/ 952500 w 1504950"/>
                <a:gd name="connsiteY31" fmla="*/ 2406650 h 3388783"/>
                <a:gd name="connsiteX32" fmla="*/ 927100 w 1504950"/>
                <a:gd name="connsiteY32" fmla="*/ 2470150 h 3388783"/>
                <a:gd name="connsiteX33" fmla="*/ 927100 w 1504950"/>
                <a:gd name="connsiteY33" fmla="*/ 2508250 h 3388783"/>
                <a:gd name="connsiteX34" fmla="*/ 876300 w 1504950"/>
                <a:gd name="connsiteY34" fmla="*/ 2540000 h 3388783"/>
                <a:gd name="connsiteX35" fmla="*/ 844550 w 1504950"/>
                <a:gd name="connsiteY35" fmla="*/ 2609850 h 3388783"/>
                <a:gd name="connsiteX36" fmla="*/ 857250 w 1504950"/>
                <a:gd name="connsiteY36" fmla="*/ 2667000 h 3388783"/>
                <a:gd name="connsiteX37" fmla="*/ 869950 w 1504950"/>
                <a:gd name="connsiteY37" fmla="*/ 2717800 h 3388783"/>
                <a:gd name="connsiteX38" fmla="*/ 857250 w 1504950"/>
                <a:gd name="connsiteY38" fmla="*/ 2825750 h 3388783"/>
                <a:gd name="connsiteX39" fmla="*/ 882650 w 1504950"/>
                <a:gd name="connsiteY39" fmla="*/ 2933700 h 3388783"/>
                <a:gd name="connsiteX40" fmla="*/ 908050 w 1504950"/>
                <a:gd name="connsiteY40" fmla="*/ 2940050 h 3388783"/>
                <a:gd name="connsiteX41" fmla="*/ 958850 w 1504950"/>
                <a:gd name="connsiteY41" fmla="*/ 2984500 h 3388783"/>
                <a:gd name="connsiteX42" fmla="*/ 996950 w 1504950"/>
                <a:gd name="connsiteY42" fmla="*/ 3035300 h 3388783"/>
                <a:gd name="connsiteX43" fmla="*/ 1003300 w 1504950"/>
                <a:gd name="connsiteY43" fmla="*/ 3086100 h 3388783"/>
                <a:gd name="connsiteX44" fmla="*/ 1016000 w 1504950"/>
                <a:gd name="connsiteY44" fmla="*/ 3136900 h 3388783"/>
                <a:gd name="connsiteX45" fmla="*/ 1016000 w 1504950"/>
                <a:gd name="connsiteY45" fmla="*/ 3181350 h 3388783"/>
                <a:gd name="connsiteX46" fmla="*/ 1035050 w 1504950"/>
                <a:gd name="connsiteY46" fmla="*/ 3225800 h 3388783"/>
                <a:gd name="connsiteX47" fmla="*/ 1047750 w 1504950"/>
                <a:gd name="connsiteY47" fmla="*/ 3257550 h 3388783"/>
                <a:gd name="connsiteX48" fmla="*/ 1054100 w 1504950"/>
                <a:gd name="connsiteY48" fmla="*/ 3276600 h 3388783"/>
                <a:gd name="connsiteX49" fmla="*/ 1104900 w 1504950"/>
                <a:gd name="connsiteY49" fmla="*/ 3302000 h 3388783"/>
                <a:gd name="connsiteX50" fmla="*/ 1149350 w 1504950"/>
                <a:gd name="connsiteY50" fmla="*/ 3308350 h 3388783"/>
                <a:gd name="connsiteX51" fmla="*/ 1238250 w 1504950"/>
                <a:gd name="connsiteY51" fmla="*/ 3321050 h 3388783"/>
                <a:gd name="connsiteX52" fmla="*/ 1301750 w 1504950"/>
                <a:gd name="connsiteY52" fmla="*/ 3257550 h 3388783"/>
                <a:gd name="connsiteX53" fmla="*/ 1346200 w 1504950"/>
                <a:gd name="connsiteY53" fmla="*/ 3295650 h 3388783"/>
                <a:gd name="connsiteX54" fmla="*/ 1397000 w 1504950"/>
                <a:gd name="connsiteY54" fmla="*/ 3321050 h 3388783"/>
                <a:gd name="connsiteX55" fmla="*/ 1428750 w 1504950"/>
                <a:gd name="connsiteY55" fmla="*/ 3378200 h 3388783"/>
                <a:gd name="connsiteX56" fmla="*/ 1504950 w 1504950"/>
                <a:gd name="connsiteY56" fmla="*/ 3384550 h 3388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504950" h="3388783">
                  <a:moveTo>
                    <a:pt x="0" y="0"/>
                  </a:moveTo>
                  <a:cubicBezTo>
                    <a:pt x="38100" y="133350"/>
                    <a:pt x="76200" y="266700"/>
                    <a:pt x="107950" y="342900"/>
                  </a:cubicBezTo>
                  <a:cubicBezTo>
                    <a:pt x="139700" y="419100"/>
                    <a:pt x="175683" y="409575"/>
                    <a:pt x="190500" y="457200"/>
                  </a:cubicBezTo>
                  <a:cubicBezTo>
                    <a:pt x="205317" y="504825"/>
                    <a:pt x="192617" y="569383"/>
                    <a:pt x="196850" y="628650"/>
                  </a:cubicBezTo>
                  <a:cubicBezTo>
                    <a:pt x="201083" y="687917"/>
                    <a:pt x="212725" y="758825"/>
                    <a:pt x="215900" y="812800"/>
                  </a:cubicBezTo>
                  <a:cubicBezTo>
                    <a:pt x="219075" y="866775"/>
                    <a:pt x="207433" y="913342"/>
                    <a:pt x="215900" y="952500"/>
                  </a:cubicBezTo>
                  <a:cubicBezTo>
                    <a:pt x="224367" y="991658"/>
                    <a:pt x="246592" y="1020233"/>
                    <a:pt x="266700" y="1047750"/>
                  </a:cubicBezTo>
                  <a:cubicBezTo>
                    <a:pt x="286808" y="1075267"/>
                    <a:pt x="320675" y="1095375"/>
                    <a:pt x="336550" y="1117600"/>
                  </a:cubicBezTo>
                  <a:cubicBezTo>
                    <a:pt x="352425" y="1139825"/>
                    <a:pt x="348192" y="1162050"/>
                    <a:pt x="361950" y="1181100"/>
                  </a:cubicBezTo>
                  <a:cubicBezTo>
                    <a:pt x="375708" y="1200150"/>
                    <a:pt x="415925" y="1216025"/>
                    <a:pt x="419100" y="1231900"/>
                  </a:cubicBezTo>
                  <a:cubicBezTo>
                    <a:pt x="422275" y="1247775"/>
                    <a:pt x="393700" y="1268942"/>
                    <a:pt x="381000" y="1276350"/>
                  </a:cubicBezTo>
                  <a:cubicBezTo>
                    <a:pt x="368300" y="1283758"/>
                    <a:pt x="345017" y="1245658"/>
                    <a:pt x="342900" y="1276350"/>
                  </a:cubicBezTo>
                  <a:cubicBezTo>
                    <a:pt x="340783" y="1307042"/>
                    <a:pt x="354542" y="1424517"/>
                    <a:pt x="368300" y="1460500"/>
                  </a:cubicBezTo>
                  <a:cubicBezTo>
                    <a:pt x="382058" y="1496483"/>
                    <a:pt x="413808" y="1450975"/>
                    <a:pt x="425450" y="1492250"/>
                  </a:cubicBezTo>
                  <a:cubicBezTo>
                    <a:pt x="437092" y="1533525"/>
                    <a:pt x="447675" y="1656292"/>
                    <a:pt x="438150" y="1708150"/>
                  </a:cubicBezTo>
                  <a:cubicBezTo>
                    <a:pt x="428625" y="1760008"/>
                    <a:pt x="377825" y="1783292"/>
                    <a:pt x="368300" y="1803400"/>
                  </a:cubicBezTo>
                  <a:cubicBezTo>
                    <a:pt x="358775" y="1823508"/>
                    <a:pt x="359834" y="1809750"/>
                    <a:pt x="381000" y="1828800"/>
                  </a:cubicBezTo>
                  <a:cubicBezTo>
                    <a:pt x="402166" y="1847850"/>
                    <a:pt x="473075" y="1898650"/>
                    <a:pt x="495300" y="1917700"/>
                  </a:cubicBezTo>
                  <a:cubicBezTo>
                    <a:pt x="517525" y="1936750"/>
                    <a:pt x="505883" y="1940983"/>
                    <a:pt x="514350" y="1943100"/>
                  </a:cubicBezTo>
                  <a:cubicBezTo>
                    <a:pt x="522817" y="1945217"/>
                    <a:pt x="531283" y="1926167"/>
                    <a:pt x="546100" y="1930400"/>
                  </a:cubicBezTo>
                  <a:cubicBezTo>
                    <a:pt x="560917" y="1934633"/>
                    <a:pt x="582083" y="1944158"/>
                    <a:pt x="603250" y="1968500"/>
                  </a:cubicBezTo>
                  <a:cubicBezTo>
                    <a:pt x="624417" y="1992842"/>
                    <a:pt x="656167" y="2060575"/>
                    <a:pt x="673100" y="2076450"/>
                  </a:cubicBezTo>
                  <a:cubicBezTo>
                    <a:pt x="690033" y="2092325"/>
                    <a:pt x="694267" y="2059517"/>
                    <a:pt x="704850" y="2063750"/>
                  </a:cubicBezTo>
                  <a:cubicBezTo>
                    <a:pt x="715433" y="2067983"/>
                    <a:pt x="712258" y="2093383"/>
                    <a:pt x="736600" y="2101850"/>
                  </a:cubicBezTo>
                  <a:cubicBezTo>
                    <a:pt x="760942" y="2110317"/>
                    <a:pt x="826558" y="2115608"/>
                    <a:pt x="850900" y="2114550"/>
                  </a:cubicBezTo>
                  <a:cubicBezTo>
                    <a:pt x="875242" y="2113492"/>
                    <a:pt x="864658" y="2088092"/>
                    <a:pt x="882650" y="2095500"/>
                  </a:cubicBezTo>
                  <a:cubicBezTo>
                    <a:pt x="900642" y="2102908"/>
                    <a:pt x="949325" y="2138892"/>
                    <a:pt x="958850" y="2159000"/>
                  </a:cubicBezTo>
                  <a:cubicBezTo>
                    <a:pt x="968375" y="2179108"/>
                    <a:pt x="933450" y="2201333"/>
                    <a:pt x="939800" y="2216150"/>
                  </a:cubicBezTo>
                  <a:cubicBezTo>
                    <a:pt x="946150" y="2230967"/>
                    <a:pt x="984250" y="2233083"/>
                    <a:pt x="996950" y="2247900"/>
                  </a:cubicBezTo>
                  <a:cubicBezTo>
                    <a:pt x="1009650" y="2262717"/>
                    <a:pt x="1025525" y="2288117"/>
                    <a:pt x="1016000" y="2305050"/>
                  </a:cubicBezTo>
                  <a:cubicBezTo>
                    <a:pt x="1006475" y="2321983"/>
                    <a:pt x="950383" y="2332567"/>
                    <a:pt x="939800" y="2349500"/>
                  </a:cubicBezTo>
                  <a:cubicBezTo>
                    <a:pt x="929217" y="2366433"/>
                    <a:pt x="954617" y="2386542"/>
                    <a:pt x="952500" y="2406650"/>
                  </a:cubicBezTo>
                  <a:cubicBezTo>
                    <a:pt x="950383" y="2426758"/>
                    <a:pt x="931333" y="2453217"/>
                    <a:pt x="927100" y="2470150"/>
                  </a:cubicBezTo>
                  <a:cubicBezTo>
                    <a:pt x="922867" y="2487083"/>
                    <a:pt x="935567" y="2496608"/>
                    <a:pt x="927100" y="2508250"/>
                  </a:cubicBezTo>
                  <a:cubicBezTo>
                    <a:pt x="918633" y="2519892"/>
                    <a:pt x="890058" y="2523067"/>
                    <a:pt x="876300" y="2540000"/>
                  </a:cubicBezTo>
                  <a:cubicBezTo>
                    <a:pt x="862542" y="2556933"/>
                    <a:pt x="847725" y="2588683"/>
                    <a:pt x="844550" y="2609850"/>
                  </a:cubicBezTo>
                  <a:cubicBezTo>
                    <a:pt x="841375" y="2631017"/>
                    <a:pt x="853017" y="2649008"/>
                    <a:pt x="857250" y="2667000"/>
                  </a:cubicBezTo>
                  <a:cubicBezTo>
                    <a:pt x="861483" y="2684992"/>
                    <a:pt x="869950" y="2691342"/>
                    <a:pt x="869950" y="2717800"/>
                  </a:cubicBezTo>
                  <a:cubicBezTo>
                    <a:pt x="869950" y="2744258"/>
                    <a:pt x="855133" y="2789767"/>
                    <a:pt x="857250" y="2825750"/>
                  </a:cubicBezTo>
                  <a:cubicBezTo>
                    <a:pt x="859367" y="2861733"/>
                    <a:pt x="874183" y="2914650"/>
                    <a:pt x="882650" y="2933700"/>
                  </a:cubicBezTo>
                  <a:cubicBezTo>
                    <a:pt x="891117" y="2952750"/>
                    <a:pt x="895350" y="2931583"/>
                    <a:pt x="908050" y="2940050"/>
                  </a:cubicBezTo>
                  <a:cubicBezTo>
                    <a:pt x="920750" y="2948517"/>
                    <a:pt x="944033" y="2968625"/>
                    <a:pt x="958850" y="2984500"/>
                  </a:cubicBezTo>
                  <a:cubicBezTo>
                    <a:pt x="973667" y="3000375"/>
                    <a:pt x="989542" y="3018367"/>
                    <a:pt x="996950" y="3035300"/>
                  </a:cubicBezTo>
                  <a:cubicBezTo>
                    <a:pt x="1004358" y="3052233"/>
                    <a:pt x="1000125" y="3069167"/>
                    <a:pt x="1003300" y="3086100"/>
                  </a:cubicBezTo>
                  <a:cubicBezTo>
                    <a:pt x="1006475" y="3103033"/>
                    <a:pt x="1013883" y="3121025"/>
                    <a:pt x="1016000" y="3136900"/>
                  </a:cubicBezTo>
                  <a:cubicBezTo>
                    <a:pt x="1018117" y="3152775"/>
                    <a:pt x="1012825" y="3166533"/>
                    <a:pt x="1016000" y="3181350"/>
                  </a:cubicBezTo>
                  <a:cubicBezTo>
                    <a:pt x="1019175" y="3196167"/>
                    <a:pt x="1029758" y="3213100"/>
                    <a:pt x="1035050" y="3225800"/>
                  </a:cubicBezTo>
                  <a:cubicBezTo>
                    <a:pt x="1040342" y="3238500"/>
                    <a:pt x="1044575" y="3249083"/>
                    <a:pt x="1047750" y="3257550"/>
                  </a:cubicBezTo>
                  <a:cubicBezTo>
                    <a:pt x="1050925" y="3266017"/>
                    <a:pt x="1044575" y="3269192"/>
                    <a:pt x="1054100" y="3276600"/>
                  </a:cubicBezTo>
                  <a:cubicBezTo>
                    <a:pt x="1063625" y="3284008"/>
                    <a:pt x="1089025" y="3296708"/>
                    <a:pt x="1104900" y="3302000"/>
                  </a:cubicBezTo>
                  <a:cubicBezTo>
                    <a:pt x="1120775" y="3307292"/>
                    <a:pt x="1149350" y="3308350"/>
                    <a:pt x="1149350" y="3308350"/>
                  </a:cubicBezTo>
                  <a:cubicBezTo>
                    <a:pt x="1171575" y="3311525"/>
                    <a:pt x="1212850" y="3329517"/>
                    <a:pt x="1238250" y="3321050"/>
                  </a:cubicBezTo>
                  <a:cubicBezTo>
                    <a:pt x="1263650" y="3312583"/>
                    <a:pt x="1283758" y="3261783"/>
                    <a:pt x="1301750" y="3257550"/>
                  </a:cubicBezTo>
                  <a:cubicBezTo>
                    <a:pt x="1319742" y="3253317"/>
                    <a:pt x="1330325" y="3285067"/>
                    <a:pt x="1346200" y="3295650"/>
                  </a:cubicBezTo>
                  <a:cubicBezTo>
                    <a:pt x="1362075" y="3306233"/>
                    <a:pt x="1383242" y="3307292"/>
                    <a:pt x="1397000" y="3321050"/>
                  </a:cubicBezTo>
                  <a:cubicBezTo>
                    <a:pt x="1410758" y="3334808"/>
                    <a:pt x="1410758" y="3367617"/>
                    <a:pt x="1428750" y="3378200"/>
                  </a:cubicBezTo>
                  <a:cubicBezTo>
                    <a:pt x="1446742" y="3388783"/>
                    <a:pt x="1488017" y="3387725"/>
                    <a:pt x="1504950" y="338455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ja-JP" altLang="en-US"/>
            </a:p>
          </p:txBody>
        </p:sp>
        <p:sp>
          <p:nvSpPr>
            <p:cNvPr id="39" name="フリーフォーム 38"/>
            <p:cNvSpPr/>
            <p:nvPr/>
          </p:nvSpPr>
          <p:spPr>
            <a:xfrm>
              <a:off x="3559969" y="4007916"/>
              <a:ext cx="2105025" cy="4337050"/>
            </a:xfrm>
            <a:custGeom>
              <a:avLst/>
              <a:gdLst>
                <a:gd name="connsiteX0" fmla="*/ 295275 w 2105025"/>
                <a:gd name="connsiteY0" fmla="*/ 0 h 4337050"/>
                <a:gd name="connsiteX1" fmla="*/ 320675 w 2105025"/>
                <a:gd name="connsiteY1" fmla="*/ 95250 h 4337050"/>
                <a:gd name="connsiteX2" fmla="*/ 276225 w 2105025"/>
                <a:gd name="connsiteY2" fmla="*/ 304800 h 4337050"/>
                <a:gd name="connsiteX3" fmla="*/ 269875 w 2105025"/>
                <a:gd name="connsiteY3" fmla="*/ 361950 h 4337050"/>
                <a:gd name="connsiteX4" fmla="*/ 276225 w 2105025"/>
                <a:gd name="connsiteY4" fmla="*/ 381000 h 4337050"/>
                <a:gd name="connsiteX5" fmla="*/ 295275 w 2105025"/>
                <a:gd name="connsiteY5" fmla="*/ 400050 h 4337050"/>
                <a:gd name="connsiteX6" fmla="*/ 244475 w 2105025"/>
                <a:gd name="connsiteY6" fmla="*/ 450850 h 4337050"/>
                <a:gd name="connsiteX7" fmla="*/ 231775 w 2105025"/>
                <a:gd name="connsiteY7" fmla="*/ 514350 h 4337050"/>
                <a:gd name="connsiteX8" fmla="*/ 225425 w 2105025"/>
                <a:gd name="connsiteY8" fmla="*/ 584200 h 4337050"/>
                <a:gd name="connsiteX9" fmla="*/ 187325 w 2105025"/>
                <a:gd name="connsiteY9" fmla="*/ 603250 h 4337050"/>
                <a:gd name="connsiteX10" fmla="*/ 174625 w 2105025"/>
                <a:gd name="connsiteY10" fmla="*/ 673100 h 4337050"/>
                <a:gd name="connsiteX11" fmla="*/ 104775 w 2105025"/>
                <a:gd name="connsiteY11" fmla="*/ 730250 h 4337050"/>
                <a:gd name="connsiteX12" fmla="*/ 117475 w 2105025"/>
                <a:gd name="connsiteY12" fmla="*/ 781050 h 4337050"/>
                <a:gd name="connsiteX13" fmla="*/ 123825 w 2105025"/>
                <a:gd name="connsiteY13" fmla="*/ 838200 h 4337050"/>
                <a:gd name="connsiteX14" fmla="*/ 136525 w 2105025"/>
                <a:gd name="connsiteY14" fmla="*/ 857250 h 4337050"/>
                <a:gd name="connsiteX15" fmla="*/ 117475 w 2105025"/>
                <a:gd name="connsiteY15" fmla="*/ 882650 h 4337050"/>
                <a:gd name="connsiteX16" fmla="*/ 117475 w 2105025"/>
                <a:gd name="connsiteY16" fmla="*/ 933450 h 4337050"/>
                <a:gd name="connsiteX17" fmla="*/ 66675 w 2105025"/>
                <a:gd name="connsiteY17" fmla="*/ 971550 h 4337050"/>
                <a:gd name="connsiteX18" fmla="*/ 47625 w 2105025"/>
                <a:gd name="connsiteY18" fmla="*/ 1047750 h 4337050"/>
                <a:gd name="connsiteX19" fmla="*/ 41275 w 2105025"/>
                <a:gd name="connsiteY19" fmla="*/ 1117600 h 4337050"/>
                <a:gd name="connsiteX20" fmla="*/ 60325 w 2105025"/>
                <a:gd name="connsiteY20" fmla="*/ 1181100 h 4337050"/>
                <a:gd name="connsiteX21" fmla="*/ 47625 w 2105025"/>
                <a:gd name="connsiteY21" fmla="*/ 1219200 h 4337050"/>
                <a:gd name="connsiteX22" fmla="*/ 15875 w 2105025"/>
                <a:gd name="connsiteY22" fmla="*/ 1231900 h 4337050"/>
                <a:gd name="connsiteX23" fmla="*/ 3175 w 2105025"/>
                <a:gd name="connsiteY23" fmla="*/ 1390650 h 4337050"/>
                <a:gd name="connsiteX24" fmla="*/ 34925 w 2105025"/>
                <a:gd name="connsiteY24" fmla="*/ 1447800 h 4337050"/>
                <a:gd name="connsiteX25" fmla="*/ 47625 w 2105025"/>
                <a:gd name="connsiteY25" fmla="*/ 1485900 h 4337050"/>
                <a:gd name="connsiteX26" fmla="*/ 22225 w 2105025"/>
                <a:gd name="connsiteY26" fmla="*/ 1536700 h 4337050"/>
                <a:gd name="connsiteX27" fmla="*/ 53975 w 2105025"/>
                <a:gd name="connsiteY27" fmla="*/ 1581150 h 4337050"/>
                <a:gd name="connsiteX28" fmla="*/ 73025 w 2105025"/>
                <a:gd name="connsiteY28" fmla="*/ 1663700 h 4337050"/>
                <a:gd name="connsiteX29" fmla="*/ 111125 w 2105025"/>
                <a:gd name="connsiteY29" fmla="*/ 1701800 h 4337050"/>
                <a:gd name="connsiteX30" fmla="*/ 123825 w 2105025"/>
                <a:gd name="connsiteY30" fmla="*/ 1803400 h 4337050"/>
                <a:gd name="connsiteX31" fmla="*/ 149225 w 2105025"/>
                <a:gd name="connsiteY31" fmla="*/ 1885950 h 4337050"/>
                <a:gd name="connsiteX32" fmla="*/ 155575 w 2105025"/>
                <a:gd name="connsiteY32" fmla="*/ 1974850 h 4337050"/>
                <a:gd name="connsiteX33" fmla="*/ 155575 w 2105025"/>
                <a:gd name="connsiteY33" fmla="*/ 1987550 h 4337050"/>
                <a:gd name="connsiteX34" fmla="*/ 180975 w 2105025"/>
                <a:gd name="connsiteY34" fmla="*/ 1993900 h 4337050"/>
                <a:gd name="connsiteX35" fmla="*/ 244475 w 2105025"/>
                <a:gd name="connsiteY35" fmla="*/ 2120900 h 4337050"/>
                <a:gd name="connsiteX36" fmla="*/ 314325 w 2105025"/>
                <a:gd name="connsiteY36" fmla="*/ 2203450 h 4337050"/>
                <a:gd name="connsiteX37" fmla="*/ 358775 w 2105025"/>
                <a:gd name="connsiteY37" fmla="*/ 2260600 h 4337050"/>
                <a:gd name="connsiteX38" fmla="*/ 384175 w 2105025"/>
                <a:gd name="connsiteY38" fmla="*/ 2317750 h 4337050"/>
                <a:gd name="connsiteX39" fmla="*/ 327025 w 2105025"/>
                <a:gd name="connsiteY39" fmla="*/ 2374900 h 4337050"/>
                <a:gd name="connsiteX40" fmla="*/ 333375 w 2105025"/>
                <a:gd name="connsiteY40" fmla="*/ 2451100 h 4337050"/>
                <a:gd name="connsiteX41" fmla="*/ 346075 w 2105025"/>
                <a:gd name="connsiteY41" fmla="*/ 2482850 h 4337050"/>
                <a:gd name="connsiteX42" fmla="*/ 352425 w 2105025"/>
                <a:gd name="connsiteY42" fmla="*/ 2552700 h 4337050"/>
                <a:gd name="connsiteX43" fmla="*/ 447675 w 2105025"/>
                <a:gd name="connsiteY43" fmla="*/ 2559050 h 4337050"/>
                <a:gd name="connsiteX44" fmla="*/ 479425 w 2105025"/>
                <a:gd name="connsiteY44" fmla="*/ 2578100 h 4337050"/>
                <a:gd name="connsiteX45" fmla="*/ 492125 w 2105025"/>
                <a:gd name="connsiteY45" fmla="*/ 2673350 h 4337050"/>
                <a:gd name="connsiteX46" fmla="*/ 454025 w 2105025"/>
                <a:gd name="connsiteY46" fmla="*/ 2717800 h 4337050"/>
                <a:gd name="connsiteX47" fmla="*/ 460375 w 2105025"/>
                <a:gd name="connsiteY47" fmla="*/ 2736850 h 4337050"/>
                <a:gd name="connsiteX48" fmla="*/ 492125 w 2105025"/>
                <a:gd name="connsiteY48" fmla="*/ 2800350 h 4337050"/>
                <a:gd name="connsiteX49" fmla="*/ 517525 w 2105025"/>
                <a:gd name="connsiteY49" fmla="*/ 2863850 h 4337050"/>
                <a:gd name="connsiteX50" fmla="*/ 511175 w 2105025"/>
                <a:gd name="connsiteY50" fmla="*/ 2997200 h 4337050"/>
                <a:gd name="connsiteX51" fmla="*/ 511175 w 2105025"/>
                <a:gd name="connsiteY51" fmla="*/ 3111500 h 4337050"/>
                <a:gd name="connsiteX52" fmla="*/ 536575 w 2105025"/>
                <a:gd name="connsiteY52" fmla="*/ 3124200 h 4337050"/>
                <a:gd name="connsiteX53" fmla="*/ 561975 w 2105025"/>
                <a:gd name="connsiteY53" fmla="*/ 3181350 h 4337050"/>
                <a:gd name="connsiteX54" fmla="*/ 574675 w 2105025"/>
                <a:gd name="connsiteY54" fmla="*/ 3206750 h 4337050"/>
                <a:gd name="connsiteX55" fmla="*/ 612775 w 2105025"/>
                <a:gd name="connsiteY55" fmla="*/ 3206750 h 4337050"/>
                <a:gd name="connsiteX56" fmla="*/ 600075 w 2105025"/>
                <a:gd name="connsiteY56" fmla="*/ 3238500 h 4337050"/>
                <a:gd name="connsiteX57" fmla="*/ 555625 w 2105025"/>
                <a:gd name="connsiteY57" fmla="*/ 3314700 h 4337050"/>
                <a:gd name="connsiteX58" fmla="*/ 549275 w 2105025"/>
                <a:gd name="connsiteY58" fmla="*/ 3365500 h 4337050"/>
                <a:gd name="connsiteX59" fmla="*/ 574675 w 2105025"/>
                <a:gd name="connsiteY59" fmla="*/ 3460750 h 4337050"/>
                <a:gd name="connsiteX60" fmla="*/ 644525 w 2105025"/>
                <a:gd name="connsiteY60" fmla="*/ 3575050 h 4337050"/>
                <a:gd name="connsiteX61" fmla="*/ 657225 w 2105025"/>
                <a:gd name="connsiteY61" fmla="*/ 3613150 h 4337050"/>
                <a:gd name="connsiteX62" fmla="*/ 682625 w 2105025"/>
                <a:gd name="connsiteY62" fmla="*/ 3689350 h 4337050"/>
                <a:gd name="connsiteX63" fmla="*/ 822325 w 2105025"/>
                <a:gd name="connsiteY63" fmla="*/ 3695700 h 4337050"/>
                <a:gd name="connsiteX64" fmla="*/ 854075 w 2105025"/>
                <a:gd name="connsiteY64" fmla="*/ 3670300 h 4337050"/>
                <a:gd name="connsiteX65" fmla="*/ 949325 w 2105025"/>
                <a:gd name="connsiteY65" fmla="*/ 3702050 h 4337050"/>
                <a:gd name="connsiteX66" fmla="*/ 955675 w 2105025"/>
                <a:gd name="connsiteY66" fmla="*/ 3822700 h 4337050"/>
                <a:gd name="connsiteX67" fmla="*/ 1063625 w 2105025"/>
                <a:gd name="connsiteY67" fmla="*/ 3829050 h 4337050"/>
                <a:gd name="connsiteX68" fmla="*/ 1171575 w 2105025"/>
                <a:gd name="connsiteY68" fmla="*/ 3854450 h 4337050"/>
                <a:gd name="connsiteX69" fmla="*/ 1228725 w 2105025"/>
                <a:gd name="connsiteY69" fmla="*/ 3848100 h 4337050"/>
                <a:gd name="connsiteX70" fmla="*/ 1304925 w 2105025"/>
                <a:gd name="connsiteY70" fmla="*/ 4025900 h 4337050"/>
                <a:gd name="connsiteX71" fmla="*/ 1311275 w 2105025"/>
                <a:gd name="connsiteY71" fmla="*/ 4095750 h 4337050"/>
                <a:gd name="connsiteX72" fmla="*/ 1323975 w 2105025"/>
                <a:gd name="connsiteY72" fmla="*/ 4140200 h 4337050"/>
                <a:gd name="connsiteX73" fmla="*/ 1400175 w 2105025"/>
                <a:gd name="connsiteY73" fmla="*/ 4171950 h 4337050"/>
                <a:gd name="connsiteX74" fmla="*/ 1457325 w 2105025"/>
                <a:gd name="connsiteY74" fmla="*/ 4191000 h 4337050"/>
                <a:gd name="connsiteX75" fmla="*/ 1635125 w 2105025"/>
                <a:gd name="connsiteY75" fmla="*/ 4203700 h 4337050"/>
                <a:gd name="connsiteX76" fmla="*/ 1698625 w 2105025"/>
                <a:gd name="connsiteY76" fmla="*/ 4184650 h 4337050"/>
                <a:gd name="connsiteX77" fmla="*/ 1876425 w 2105025"/>
                <a:gd name="connsiteY77" fmla="*/ 4197350 h 4337050"/>
                <a:gd name="connsiteX78" fmla="*/ 1952625 w 2105025"/>
                <a:gd name="connsiteY78" fmla="*/ 4171950 h 4337050"/>
                <a:gd name="connsiteX79" fmla="*/ 2054225 w 2105025"/>
                <a:gd name="connsiteY79" fmla="*/ 4165600 h 4337050"/>
                <a:gd name="connsiteX80" fmla="*/ 2105025 w 2105025"/>
                <a:gd name="connsiteY80" fmla="*/ 4248150 h 4337050"/>
                <a:gd name="connsiteX81" fmla="*/ 2054225 w 2105025"/>
                <a:gd name="connsiteY81" fmla="*/ 4337050 h 433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105025" h="4337050">
                  <a:moveTo>
                    <a:pt x="295275" y="0"/>
                  </a:moveTo>
                  <a:cubicBezTo>
                    <a:pt x="309562" y="22225"/>
                    <a:pt x="323850" y="44450"/>
                    <a:pt x="320675" y="95250"/>
                  </a:cubicBezTo>
                  <a:cubicBezTo>
                    <a:pt x="317500" y="146050"/>
                    <a:pt x="284692" y="260350"/>
                    <a:pt x="276225" y="304800"/>
                  </a:cubicBezTo>
                  <a:cubicBezTo>
                    <a:pt x="267758" y="349250"/>
                    <a:pt x="269875" y="349250"/>
                    <a:pt x="269875" y="361950"/>
                  </a:cubicBezTo>
                  <a:cubicBezTo>
                    <a:pt x="269875" y="374650"/>
                    <a:pt x="271992" y="374650"/>
                    <a:pt x="276225" y="381000"/>
                  </a:cubicBezTo>
                  <a:cubicBezTo>
                    <a:pt x="280458" y="387350"/>
                    <a:pt x="300567" y="388408"/>
                    <a:pt x="295275" y="400050"/>
                  </a:cubicBezTo>
                  <a:cubicBezTo>
                    <a:pt x="289983" y="411692"/>
                    <a:pt x="255058" y="431800"/>
                    <a:pt x="244475" y="450850"/>
                  </a:cubicBezTo>
                  <a:cubicBezTo>
                    <a:pt x="233892" y="469900"/>
                    <a:pt x="234950" y="492125"/>
                    <a:pt x="231775" y="514350"/>
                  </a:cubicBezTo>
                  <a:cubicBezTo>
                    <a:pt x="228600" y="536575"/>
                    <a:pt x="232833" y="569383"/>
                    <a:pt x="225425" y="584200"/>
                  </a:cubicBezTo>
                  <a:cubicBezTo>
                    <a:pt x="218017" y="599017"/>
                    <a:pt x="195792" y="588433"/>
                    <a:pt x="187325" y="603250"/>
                  </a:cubicBezTo>
                  <a:cubicBezTo>
                    <a:pt x="178858" y="618067"/>
                    <a:pt x="188383" y="651933"/>
                    <a:pt x="174625" y="673100"/>
                  </a:cubicBezTo>
                  <a:cubicBezTo>
                    <a:pt x="160867" y="694267"/>
                    <a:pt x="114300" y="712258"/>
                    <a:pt x="104775" y="730250"/>
                  </a:cubicBezTo>
                  <a:cubicBezTo>
                    <a:pt x="95250" y="748242"/>
                    <a:pt x="114300" y="763058"/>
                    <a:pt x="117475" y="781050"/>
                  </a:cubicBezTo>
                  <a:cubicBezTo>
                    <a:pt x="120650" y="799042"/>
                    <a:pt x="120650" y="825500"/>
                    <a:pt x="123825" y="838200"/>
                  </a:cubicBezTo>
                  <a:cubicBezTo>
                    <a:pt x="127000" y="850900"/>
                    <a:pt x="137583" y="849842"/>
                    <a:pt x="136525" y="857250"/>
                  </a:cubicBezTo>
                  <a:cubicBezTo>
                    <a:pt x="135467" y="864658"/>
                    <a:pt x="120650" y="869950"/>
                    <a:pt x="117475" y="882650"/>
                  </a:cubicBezTo>
                  <a:cubicBezTo>
                    <a:pt x="114300" y="895350"/>
                    <a:pt x="125942" y="918633"/>
                    <a:pt x="117475" y="933450"/>
                  </a:cubicBezTo>
                  <a:cubicBezTo>
                    <a:pt x="109008" y="948267"/>
                    <a:pt x="78317" y="952500"/>
                    <a:pt x="66675" y="971550"/>
                  </a:cubicBezTo>
                  <a:cubicBezTo>
                    <a:pt x="55033" y="990600"/>
                    <a:pt x="51858" y="1023408"/>
                    <a:pt x="47625" y="1047750"/>
                  </a:cubicBezTo>
                  <a:cubicBezTo>
                    <a:pt x="43392" y="1072092"/>
                    <a:pt x="39158" y="1095375"/>
                    <a:pt x="41275" y="1117600"/>
                  </a:cubicBezTo>
                  <a:cubicBezTo>
                    <a:pt x="43392" y="1139825"/>
                    <a:pt x="59267" y="1164167"/>
                    <a:pt x="60325" y="1181100"/>
                  </a:cubicBezTo>
                  <a:cubicBezTo>
                    <a:pt x="61383" y="1198033"/>
                    <a:pt x="55033" y="1210733"/>
                    <a:pt x="47625" y="1219200"/>
                  </a:cubicBezTo>
                  <a:cubicBezTo>
                    <a:pt x="40217" y="1227667"/>
                    <a:pt x="23283" y="1203325"/>
                    <a:pt x="15875" y="1231900"/>
                  </a:cubicBezTo>
                  <a:cubicBezTo>
                    <a:pt x="8467" y="1260475"/>
                    <a:pt x="0" y="1354667"/>
                    <a:pt x="3175" y="1390650"/>
                  </a:cubicBezTo>
                  <a:cubicBezTo>
                    <a:pt x="6350" y="1426633"/>
                    <a:pt x="27517" y="1431925"/>
                    <a:pt x="34925" y="1447800"/>
                  </a:cubicBezTo>
                  <a:cubicBezTo>
                    <a:pt x="42333" y="1463675"/>
                    <a:pt x="49742" y="1471083"/>
                    <a:pt x="47625" y="1485900"/>
                  </a:cubicBezTo>
                  <a:cubicBezTo>
                    <a:pt x="45508" y="1500717"/>
                    <a:pt x="21167" y="1520825"/>
                    <a:pt x="22225" y="1536700"/>
                  </a:cubicBezTo>
                  <a:cubicBezTo>
                    <a:pt x="23283" y="1552575"/>
                    <a:pt x="45508" y="1559983"/>
                    <a:pt x="53975" y="1581150"/>
                  </a:cubicBezTo>
                  <a:cubicBezTo>
                    <a:pt x="62442" y="1602317"/>
                    <a:pt x="63500" y="1643592"/>
                    <a:pt x="73025" y="1663700"/>
                  </a:cubicBezTo>
                  <a:cubicBezTo>
                    <a:pt x="82550" y="1683808"/>
                    <a:pt x="102658" y="1678517"/>
                    <a:pt x="111125" y="1701800"/>
                  </a:cubicBezTo>
                  <a:cubicBezTo>
                    <a:pt x="119592" y="1725083"/>
                    <a:pt x="117475" y="1772708"/>
                    <a:pt x="123825" y="1803400"/>
                  </a:cubicBezTo>
                  <a:cubicBezTo>
                    <a:pt x="130175" y="1834092"/>
                    <a:pt x="143933" y="1857375"/>
                    <a:pt x="149225" y="1885950"/>
                  </a:cubicBezTo>
                  <a:cubicBezTo>
                    <a:pt x="154517" y="1914525"/>
                    <a:pt x="154517" y="1957917"/>
                    <a:pt x="155575" y="1974850"/>
                  </a:cubicBezTo>
                  <a:cubicBezTo>
                    <a:pt x="156633" y="1991783"/>
                    <a:pt x="151342" y="1984375"/>
                    <a:pt x="155575" y="1987550"/>
                  </a:cubicBezTo>
                  <a:cubicBezTo>
                    <a:pt x="159808" y="1990725"/>
                    <a:pt x="166158" y="1971675"/>
                    <a:pt x="180975" y="1993900"/>
                  </a:cubicBezTo>
                  <a:cubicBezTo>
                    <a:pt x="195792" y="2016125"/>
                    <a:pt x="222250" y="2085975"/>
                    <a:pt x="244475" y="2120900"/>
                  </a:cubicBezTo>
                  <a:cubicBezTo>
                    <a:pt x="266700" y="2155825"/>
                    <a:pt x="295275" y="2180167"/>
                    <a:pt x="314325" y="2203450"/>
                  </a:cubicBezTo>
                  <a:cubicBezTo>
                    <a:pt x="333375" y="2226733"/>
                    <a:pt x="347133" y="2241550"/>
                    <a:pt x="358775" y="2260600"/>
                  </a:cubicBezTo>
                  <a:cubicBezTo>
                    <a:pt x="370417" y="2279650"/>
                    <a:pt x="389467" y="2298700"/>
                    <a:pt x="384175" y="2317750"/>
                  </a:cubicBezTo>
                  <a:cubicBezTo>
                    <a:pt x="378883" y="2336800"/>
                    <a:pt x="335492" y="2352675"/>
                    <a:pt x="327025" y="2374900"/>
                  </a:cubicBezTo>
                  <a:cubicBezTo>
                    <a:pt x="318558" y="2397125"/>
                    <a:pt x="330200" y="2433108"/>
                    <a:pt x="333375" y="2451100"/>
                  </a:cubicBezTo>
                  <a:cubicBezTo>
                    <a:pt x="336550" y="2469092"/>
                    <a:pt x="342900" y="2465917"/>
                    <a:pt x="346075" y="2482850"/>
                  </a:cubicBezTo>
                  <a:cubicBezTo>
                    <a:pt x="349250" y="2499783"/>
                    <a:pt x="335492" y="2540000"/>
                    <a:pt x="352425" y="2552700"/>
                  </a:cubicBezTo>
                  <a:cubicBezTo>
                    <a:pt x="369358" y="2565400"/>
                    <a:pt x="426508" y="2554817"/>
                    <a:pt x="447675" y="2559050"/>
                  </a:cubicBezTo>
                  <a:cubicBezTo>
                    <a:pt x="468842" y="2563283"/>
                    <a:pt x="472017" y="2559050"/>
                    <a:pt x="479425" y="2578100"/>
                  </a:cubicBezTo>
                  <a:cubicBezTo>
                    <a:pt x="486833" y="2597150"/>
                    <a:pt x="496358" y="2650067"/>
                    <a:pt x="492125" y="2673350"/>
                  </a:cubicBezTo>
                  <a:cubicBezTo>
                    <a:pt x="487892" y="2696633"/>
                    <a:pt x="459317" y="2707217"/>
                    <a:pt x="454025" y="2717800"/>
                  </a:cubicBezTo>
                  <a:cubicBezTo>
                    <a:pt x="448733" y="2728383"/>
                    <a:pt x="454025" y="2723092"/>
                    <a:pt x="460375" y="2736850"/>
                  </a:cubicBezTo>
                  <a:cubicBezTo>
                    <a:pt x="466725" y="2750608"/>
                    <a:pt x="482600" y="2779183"/>
                    <a:pt x="492125" y="2800350"/>
                  </a:cubicBezTo>
                  <a:cubicBezTo>
                    <a:pt x="501650" y="2821517"/>
                    <a:pt x="514350" y="2831042"/>
                    <a:pt x="517525" y="2863850"/>
                  </a:cubicBezTo>
                  <a:cubicBezTo>
                    <a:pt x="520700" y="2896658"/>
                    <a:pt x="512233" y="2955925"/>
                    <a:pt x="511175" y="2997200"/>
                  </a:cubicBezTo>
                  <a:cubicBezTo>
                    <a:pt x="510117" y="3038475"/>
                    <a:pt x="506942" y="3090333"/>
                    <a:pt x="511175" y="3111500"/>
                  </a:cubicBezTo>
                  <a:cubicBezTo>
                    <a:pt x="515408" y="3132667"/>
                    <a:pt x="528108" y="3112558"/>
                    <a:pt x="536575" y="3124200"/>
                  </a:cubicBezTo>
                  <a:cubicBezTo>
                    <a:pt x="545042" y="3135842"/>
                    <a:pt x="555625" y="3167592"/>
                    <a:pt x="561975" y="3181350"/>
                  </a:cubicBezTo>
                  <a:cubicBezTo>
                    <a:pt x="568325" y="3195108"/>
                    <a:pt x="566208" y="3202517"/>
                    <a:pt x="574675" y="3206750"/>
                  </a:cubicBezTo>
                  <a:cubicBezTo>
                    <a:pt x="583142" y="3210983"/>
                    <a:pt x="608542" y="3201458"/>
                    <a:pt x="612775" y="3206750"/>
                  </a:cubicBezTo>
                  <a:cubicBezTo>
                    <a:pt x="617008" y="3212042"/>
                    <a:pt x="609600" y="3220508"/>
                    <a:pt x="600075" y="3238500"/>
                  </a:cubicBezTo>
                  <a:cubicBezTo>
                    <a:pt x="590550" y="3256492"/>
                    <a:pt x="564092" y="3293533"/>
                    <a:pt x="555625" y="3314700"/>
                  </a:cubicBezTo>
                  <a:cubicBezTo>
                    <a:pt x="547158" y="3335867"/>
                    <a:pt x="546100" y="3341158"/>
                    <a:pt x="549275" y="3365500"/>
                  </a:cubicBezTo>
                  <a:cubicBezTo>
                    <a:pt x="552450" y="3389842"/>
                    <a:pt x="558800" y="3425825"/>
                    <a:pt x="574675" y="3460750"/>
                  </a:cubicBezTo>
                  <a:cubicBezTo>
                    <a:pt x="590550" y="3495675"/>
                    <a:pt x="630767" y="3549650"/>
                    <a:pt x="644525" y="3575050"/>
                  </a:cubicBezTo>
                  <a:cubicBezTo>
                    <a:pt x="658283" y="3600450"/>
                    <a:pt x="657225" y="3613150"/>
                    <a:pt x="657225" y="3613150"/>
                  </a:cubicBezTo>
                  <a:cubicBezTo>
                    <a:pt x="663575" y="3632200"/>
                    <a:pt x="655108" y="3675592"/>
                    <a:pt x="682625" y="3689350"/>
                  </a:cubicBezTo>
                  <a:cubicBezTo>
                    <a:pt x="710142" y="3703108"/>
                    <a:pt x="793750" y="3698875"/>
                    <a:pt x="822325" y="3695700"/>
                  </a:cubicBezTo>
                  <a:cubicBezTo>
                    <a:pt x="850900" y="3692525"/>
                    <a:pt x="832908" y="3669242"/>
                    <a:pt x="854075" y="3670300"/>
                  </a:cubicBezTo>
                  <a:cubicBezTo>
                    <a:pt x="875242" y="3671358"/>
                    <a:pt x="932392" y="3676650"/>
                    <a:pt x="949325" y="3702050"/>
                  </a:cubicBezTo>
                  <a:cubicBezTo>
                    <a:pt x="966258" y="3727450"/>
                    <a:pt x="936625" y="3801534"/>
                    <a:pt x="955675" y="3822700"/>
                  </a:cubicBezTo>
                  <a:cubicBezTo>
                    <a:pt x="974725" y="3843866"/>
                    <a:pt x="1027642" y="3823758"/>
                    <a:pt x="1063625" y="3829050"/>
                  </a:cubicBezTo>
                  <a:cubicBezTo>
                    <a:pt x="1099608" y="3834342"/>
                    <a:pt x="1144058" y="3851275"/>
                    <a:pt x="1171575" y="3854450"/>
                  </a:cubicBezTo>
                  <a:cubicBezTo>
                    <a:pt x="1199092" y="3857625"/>
                    <a:pt x="1206500" y="3819525"/>
                    <a:pt x="1228725" y="3848100"/>
                  </a:cubicBezTo>
                  <a:cubicBezTo>
                    <a:pt x="1250950" y="3876675"/>
                    <a:pt x="1291167" y="3984625"/>
                    <a:pt x="1304925" y="4025900"/>
                  </a:cubicBezTo>
                  <a:cubicBezTo>
                    <a:pt x="1318683" y="4067175"/>
                    <a:pt x="1308100" y="4076700"/>
                    <a:pt x="1311275" y="4095750"/>
                  </a:cubicBezTo>
                  <a:cubicBezTo>
                    <a:pt x="1314450" y="4114800"/>
                    <a:pt x="1309158" y="4127500"/>
                    <a:pt x="1323975" y="4140200"/>
                  </a:cubicBezTo>
                  <a:cubicBezTo>
                    <a:pt x="1338792" y="4152900"/>
                    <a:pt x="1377950" y="4163483"/>
                    <a:pt x="1400175" y="4171950"/>
                  </a:cubicBezTo>
                  <a:cubicBezTo>
                    <a:pt x="1422400" y="4180417"/>
                    <a:pt x="1418167" y="4185708"/>
                    <a:pt x="1457325" y="4191000"/>
                  </a:cubicBezTo>
                  <a:cubicBezTo>
                    <a:pt x="1496483" y="4196292"/>
                    <a:pt x="1594908" y="4204758"/>
                    <a:pt x="1635125" y="4203700"/>
                  </a:cubicBezTo>
                  <a:cubicBezTo>
                    <a:pt x="1675342" y="4202642"/>
                    <a:pt x="1658408" y="4185708"/>
                    <a:pt x="1698625" y="4184650"/>
                  </a:cubicBezTo>
                  <a:cubicBezTo>
                    <a:pt x="1738842" y="4183592"/>
                    <a:pt x="1834092" y="4199467"/>
                    <a:pt x="1876425" y="4197350"/>
                  </a:cubicBezTo>
                  <a:cubicBezTo>
                    <a:pt x="1918758" y="4195233"/>
                    <a:pt x="1922992" y="4177242"/>
                    <a:pt x="1952625" y="4171950"/>
                  </a:cubicBezTo>
                  <a:cubicBezTo>
                    <a:pt x="1982258" y="4166658"/>
                    <a:pt x="2028825" y="4152900"/>
                    <a:pt x="2054225" y="4165600"/>
                  </a:cubicBezTo>
                  <a:cubicBezTo>
                    <a:pt x="2079625" y="4178300"/>
                    <a:pt x="2105025" y="4219575"/>
                    <a:pt x="2105025" y="4248150"/>
                  </a:cubicBezTo>
                  <a:cubicBezTo>
                    <a:pt x="2105025" y="4276725"/>
                    <a:pt x="2059517" y="4333875"/>
                    <a:pt x="2054225" y="433705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ja-JP" altLang="en-US"/>
            </a:p>
          </p:txBody>
        </p:sp>
        <p:sp>
          <p:nvSpPr>
            <p:cNvPr id="40" name="フリーフォーム 39"/>
            <p:cNvSpPr/>
            <p:nvPr/>
          </p:nvSpPr>
          <p:spPr>
            <a:xfrm>
              <a:off x="5423694" y="8314804"/>
              <a:ext cx="2197100" cy="617537"/>
            </a:xfrm>
            <a:custGeom>
              <a:avLst/>
              <a:gdLst>
                <a:gd name="connsiteX0" fmla="*/ 190500 w 2197100"/>
                <a:gd name="connsiteY0" fmla="*/ 29633 h 617008"/>
                <a:gd name="connsiteX1" fmla="*/ 158750 w 2197100"/>
                <a:gd name="connsiteY1" fmla="*/ 124883 h 617008"/>
                <a:gd name="connsiteX2" fmla="*/ 120650 w 2197100"/>
                <a:gd name="connsiteY2" fmla="*/ 143933 h 617008"/>
                <a:gd name="connsiteX3" fmla="*/ 63500 w 2197100"/>
                <a:gd name="connsiteY3" fmla="*/ 169333 h 617008"/>
                <a:gd name="connsiteX4" fmla="*/ 69850 w 2197100"/>
                <a:gd name="connsiteY4" fmla="*/ 207433 h 617008"/>
                <a:gd name="connsiteX5" fmla="*/ 88900 w 2197100"/>
                <a:gd name="connsiteY5" fmla="*/ 251883 h 617008"/>
                <a:gd name="connsiteX6" fmla="*/ 82550 w 2197100"/>
                <a:gd name="connsiteY6" fmla="*/ 347133 h 617008"/>
                <a:gd name="connsiteX7" fmla="*/ 38100 w 2197100"/>
                <a:gd name="connsiteY7" fmla="*/ 416983 h 617008"/>
                <a:gd name="connsiteX8" fmla="*/ 6350 w 2197100"/>
                <a:gd name="connsiteY8" fmla="*/ 455083 h 617008"/>
                <a:gd name="connsiteX9" fmla="*/ 19050 w 2197100"/>
                <a:gd name="connsiteY9" fmla="*/ 531283 h 617008"/>
                <a:gd name="connsiteX10" fmla="*/ 120650 w 2197100"/>
                <a:gd name="connsiteY10" fmla="*/ 575733 h 617008"/>
                <a:gd name="connsiteX11" fmla="*/ 146050 w 2197100"/>
                <a:gd name="connsiteY11" fmla="*/ 556683 h 617008"/>
                <a:gd name="connsiteX12" fmla="*/ 228600 w 2197100"/>
                <a:gd name="connsiteY12" fmla="*/ 594783 h 617008"/>
                <a:gd name="connsiteX13" fmla="*/ 304800 w 2197100"/>
                <a:gd name="connsiteY13" fmla="*/ 588433 h 617008"/>
                <a:gd name="connsiteX14" fmla="*/ 368300 w 2197100"/>
                <a:gd name="connsiteY14" fmla="*/ 613833 h 617008"/>
                <a:gd name="connsiteX15" fmla="*/ 425450 w 2197100"/>
                <a:gd name="connsiteY15" fmla="*/ 569383 h 617008"/>
                <a:gd name="connsiteX16" fmla="*/ 539750 w 2197100"/>
                <a:gd name="connsiteY16" fmla="*/ 569383 h 617008"/>
                <a:gd name="connsiteX17" fmla="*/ 635000 w 2197100"/>
                <a:gd name="connsiteY17" fmla="*/ 550333 h 617008"/>
                <a:gd name="connsiteX18" fmla="*/ 704850 w 2197100"/>
                <a:gd name="connsiteY18" fmla="*/ 505883 h 617008"/>
                <a:gd name="connsiteX19" fmla="*/ 914400 w 2197100"/>
                <a:gd name="connsiteY19" fmla="*/ 486833 h 617008"/>
                <a:gd name="connsiteX20" fmla="*/ 996950 w 2197100"/>
                <a:gd name="connsiteY20" fmla="*/ 455083 h 617008"/>
                <a:gd name="connsiteX21" fmla="*/ 1022350 w 2197100"/>
                <a:gd name="connsiteY21" fmla="*/ 385233 h 617008"/>
                <a:gd name="connsiteX22" fmla="*/ 984250 w 2197100"/>
                <a:gd name="connsiteY22" fmla="*/ 353483 h 617008"/>
                <a:gd name="connsiteX23" fmla="*/ 977900 w 2197100"/>
                <a:gd name="connsiteY23" fmla="*/ 302683 h 617008"/>
                <a:gd name="connsiteX24" fmla="*/ 1035050 w 2197100"/>
                <a:gd name="connsiteY24" fmla="*/ 264583 h 617008"/>
                <a:gd name="connsiteX25" fmla="*/ 1066800 w 2197100"/>
                <a:gd name="connsiteY25" fmla="*/ 220133 h 617008"/>
                <a:gd name="connsiteX26" fmla="*/ 1212850 w 2197100"/>
                <a:gd name="connsiteY26" fmla="*/ 169333 h 617008"/>
                <a:gd name="connsiteX27" fmla="*/ 1250950 w 2197100"/>
                <a:gd name="connsiteY27" fmla="*/ 80433 h 617008"/>
                <a:gd name="connsiteX28" fmla="*/ 1416050 w 2197100"/>
                <a:gd name="connsiteY28" fmla="*/ 67733 h 617008"/>
                <a:gd name="connsiteX29" fmla="*/ 1460500 w 2197100"/>
                <a:gd name="connsiteY29" fmla="*/ 67733 h 617008"/>
                <a:gd name="connsiteX30" fmla="*/ 1498600 w 2197100"/>
                <a:gd name="connsiteY30" fmla="*/ 10583 h 617008"/>
                <a:gd name="connsiteX31" fmla="*/ 1587500 w 2197100"/>
                <a:gd name="connsiteY31" fmla="*/ 4233 h 617008"/>
                <a:gd name="connsiteX32" fmla="*/ 1606550 w 2197100"/>
                <a:gd name="connsiteY32" fmla="*/ 23283 h 617008"/>
                <a:gd name="connsiteX33" fmla="*/ 1720850 w 2197100"/>
                <a:gd name="connsiteY33" fmla="*/ 55033 h 617008"/>
                <a:gd name="connsiteX34" fmla="*/ 1758950 w 2197100"/>
                <a:gd name="connsiteY34" fmla="*/ 42333 h 617008"/>
                <a:gd name="connsiteX35" fmla="*/ 1778000 w 2197100"/>
                <a:gd name="connsiteY35" fmla="*/ 93133 h 617008"/>
                <a:gd name="connsiteX36" fmla="*/ 1860550 w 2197100"/>
                <a:gd name="connsiteY36" fmla="*/ 137583 h 617008"/>
                <a:gd name="connsiteX37" fmla="*/ 1936750 w 2197100"/>
                <a:gd name="connsiteY37" fmla="*/ 169333 h 617008"/>
                <a:gd name="connsiteX38" fmla="*/ 2063750 w 2197100"/>
                <a:gd name="connsiteY38" fmla="*/ 220133 h 617008"/>
                <a:gd name="connsiteX39" fmla="*/ 2152650 w 2197100"/>
                <a:gd name="connsiteY39" fmla="*/ 207433 h 617008"/>
                <a:gd name="connsiteX40" fmla="*/ 2197100 w 2197100"/>
                <a:gd name="connsiteY40" fmla="*/ 156633 h 61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197100" h="617008">
                  <a:moveTo>
                    <a:pt x="190500" y="29633"/>
                  </a:moveTo>
                  <a:cubicBezTo>
                    <a:pt x="180446" y="67733"/>
                    <a:pt x="170392" y="105833"/>
                    <a:pt x="158750" y="124883"/>
                  </a:cubicBezTo>
                  <a:cubicBezTo>
                    <a:pt x="147108" y="143933"/>
                    <a:pt x="136525" y="136525"/>
                    <a:pt x="120650" y="143933"/>
                  </a:cubicBezTo>
                  <a:cubicBezTo>
                    <a:pt x="104775" y="151341"/>
                    <a:pt x="71967" y="158750"/>
                    <a:pt x="63500" y="169333"/>
                  </a:cubicBezTo>
                  <a:cubicBezTo>
                    <a:pt x="55033" y="179916"/>
                    <a:pt x="65617" y="193675"/>
                    <a:pt x="69850" y="207433"/>
                  </a:cubicBezTo>
                  <a:cubicBezTo>
                    <a:pt x="74083" y="221191"/>
                    <a:pt x="86783" y="228600"/>
                    <a:pt x="88900" y="251883"/>
                  </a:cubicBezTo>
                  <a:cubicBezTo>
                    <a:pt x="91017" y="275166"/>
                    <a:pt x="91017" y="319616"/>
                    <a:pt x="82550" y="347133"/>
                  </a:cubicBezTo>
                  <a:cubicBezTo>
                    <a:pt x="74083" y="374650"/>
                    <a:pt x="50800" y="398991"/>
                    <a:pt x="38100" y="416983"/>
                  </a:cubicBezTo>
                  <a:cubicBezTo>
                    <a:pt x="25400" y="434975"/>
                    <a:pt x="9525" y="436033"/>
                    <a:pt x="6350" y="455083"/>
                  </a:cubicBezTo>
                  <a:cubicBezTo>
                    <a:pt x="3175" y="474133"/>
                    <a:pt x="0" y="511175"/>
                    <a:pt x="19050" y="531283"/>
                  </a:cubicBezTo>
                  <a:cubicBezTo>
                    <a:pt x="38100" y="551391"/>
                    <a:pt x="99483" y="571500"/>
                    <a:pt x="120650" y="575733"/>
                  </a:cubicBezTo>
                  <a:cubicBezTo>
                    <a:pt x="141817" y="579966"/>
                    <a:pt x="128058" y="553508"/>
                    <a:pt x="146050" y="556683"/>
                  </a:cubicBezTo>
                  <a:cubicBezTo>
                    <a:pt x="164042" y="559858"/>
                    <a:pt x="202142" y="589491"/>
                    <a:pt x="228600" y="594783"/>
                  </a:cubicBezTo>
                  <a:cubicBezTo>
                    <a:pt x="255058" y="600075"/>
                    <a:pt x="281517" y="585258"/>
                    <a:pt x="304800" y="588433"/>
                  </a:cubicBezTo>
                  <a:cubicBezTo>
                    <a:pt x="328083" y="591608"/>
                    <a:pt x="348192" y="617008"/>
                    <a:pt x="368300" y="613833"/>
                  </a:cubicBezTo>
                  <a:cubicBezTo>
                    <a:pt x="388408" y="610658"/>
                    <a:pt x="396875" y="576791"/>
                    <a:pt x="425450" y="569383"/>
                  </a:cubicBezTo>
                  <a:cubicBezTo>
                    <a:pt x="454025" y="561975"/>
                    <a:pt x="504825" y="572558"/>
                    <a:pt x="539750" y="569383"/>
                  </a:cubicBezTo>
                  <a:cubicBezTo>
                    <a:pt x="574675" y="566208"/>
                    <a:pt x="607483" y="560916"/>
                    <a:pt x="635000" y="550333"/>
                  </a:cubicBezTo>
                  <a:cubicBezTo>
                    <a:pt x="662517" y="539750"/>
                    <a:pt x="658283" y="516466"/>
                    <a:pt x="704850" y="505883"/>
                  </a:cubicBezTo>
                  <a:cubicBezTo>
                    <a:pt x="751417" y="495300"/>
                    <a:pt x="865717" y="495300"/>
                    <a:pt x="914400" y="486833"/>
                  </a:cubicBezTo>
                  <a:cubicBezTo>
                    <a:pt x="963083" y="478366"/>
                    <a:pt x="978958" y="472016"/>
                    <a:pt x="996950" y="455083"/>
                  </a:cubicBezTo>
                  <a:cubicBezTo>
                    <a:pt x="1014942" y="438150"/>
                    <a:pt x="1024467" y="402166"/>
                    <a:pt x="1022350" y="385233"/>
                  </a:cubicBezTo>
                  <a:cubicBezTo>
                    <a:pt x="1020233" y="368300"/>
                    <a:pt x="991658" y="367241"/>
                    <a:pt x="984250" y="353483"/>
                  </a:cubicBezTo>
                  <a:cubicBezTo>
                    <a:pt x="976842" y="339725"/>
                    <a:pt x="969433" y="317500"/>
                    <a:pt x="977900" y="302683"/>
                  </a:cubicBezTo>
                  <a:cubicBezTo>
                    <a:pt x="986367" y="287866"/>
                    <a:pt x="1020233" y="278341"/>
                    <a:pt x="1035050" y="264583"/>
                  </a:cubicBezTo>
                  <a:cubicBezTo>
                    <a:pt x="1049867" y="250825"/>
                    <a:pt x="1037167" y="236008"/>
                    <a:pt x="1066800" y="220133"/>
                  </a:cubicBezTo>
                  <a:cubicBezTo>
                    <a:pt x="1096433" y="204258"/>
                    <a:pt x="1182158" y="192616"/>
                    <a:pt x="1212850" y="169333"/>
                  </a:cubicBezTo>
                  <a:cubicBezTo>
                    <a:pt x="1243542" y="146050"/>
                    <a:pt x="1217083" y="97366"/>
                    <a:pt x="1250950" y="80433"/>
                  </a:cubicBezTo>
                  <a:cubicBezTo>
                    <a:pt x="1284817" y="63500"/>
                    <a:pt x="1381125" y="69850"/>
                    <a:pt x="1416050" y="67733"/>
                  </a:cubicBezTo>
                  <a:cubicBezTo>
                    <a:pt x="1450975" y="65616"/>
                    <a:pt x="1446742" y="77258"/>
                    <a:pt x="1460500" y="67733"/>
                  </a:cubicBezTo>
                  <a:cubicBezTo>
                    <a:pt x="1474258" y="58208"/>
                    <a:pt x="1477433" y="21166"/>
                    <a:pt x="1498600" y="10583"/>
                  </a:cubicBezTo>
                  <a:cubicBezTo>
                    <a:pt x="1519767" y="0"/>
                    <a:pt x="1569508" y="2116"/>
                    <a:pt x="1587500" y="4233"/>
                  </a:cubicBezTo>
                  <a:cubicBezTo>
                    <a:pt x="1605492" y="6350"/>
                    <a:pt x="1584325" y="14816"/>
                    <a:pt x="1606550" y="23283"/>
                  </a:cubicBezTo>
                  <a:cubicBezTo>
                    <a:pt x="1628775" y="31750"/>
                    <a:pt x="1695450" y="51858"/>
                    <a:pt x="1720850" y="55033"/>
                  </a:cubicBezTo>
                  <a:cubicBezTo>
                    <a:pt x="1746250" y="58208"/>
                    <a:pt x="1749425" y="35983"/>
                    <a:pt x="1758950" y="42333"/>
                  </a:cubicBezTo>
                  <a:cubicBezTo>
                    <a:pt x="1768475" y="48683"/>
                    <a:pt x="1761067" y="77258"/>
                    <a:pt x="1778000" y="93133"/>
                  </a:cubicBezTo>
                  <a:cubicBezTo>
                    <a:pt x="1794933" y="109008"/>
                    <a:pt x="1834092" y="124883"/>
                    <a:pt x="1860550" y="137583"/>
                  </a:cubicBezTo>
                  <a:cubicBezTo>
                    <a:pt x="1887008" y="150283"/>
                    <a:pt x="1936750" y="169333"/>
                    <a:pt x="1936750" y="169333"/>
                  </a:cubicBezTo>
                  <a:cubicBezTo>
                    <a:pt x="1970617" y="183091"/>
                    <a:pt x="2027767" y="213783"/>
                    <a:pt x="2063750" y="220133"/>
                  </a:cubicBezTo>
                  <a:cubicBezTo>
                    <a:pt x="2099733" y="226483"/>
                    <a:pt x="2130425" y="218016"/>
                    <a:pt x="2152650" y="207433"/>
                  </a:cubicBezTo>
                  <a:cubicBezTo>
                    <a:pt x="2174875" y="196850"/>
                    <a:pt x="2197100" y="161925"/>
                    <a:pt x="2197100" y="156633"/>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ja-JP" altLang="en-US"/>
            </a:p>
          </p:txBody>
        </p:sp>
        <p:sp>
          <p:nvSpPr>
            <p:cNvPr id="41" name="フリーフォーム 40"/>
            <p:cNvSpPr/>
            <p:nvPr/>
          </p:nvSpPr>
          <p:spPr>
            <a:xfrm>
              <a:off x="7655719" y="4338116"/>
              <a:ext cx="433388" cy="2790825"/>
            </a:xfrm>
            <a:custGeom>
              <a:avLst/>
              <a:gdLst>
                <a:gd name="connsiteX0" fmla="*/ 85725 w 432858"/>
                <a:gd name="connsiteY0" fmla="*/ 0 h 2790825"/>
                <a:gd name="connsiteX1" fmla="*/ 142875 w 432858"/>
                <a:gd name="connsiteY1" fmla="*/ 19050 h 2790825"/>
                <a:gd name="connsiteX2" fmla="*/ 168275 w 432858"/>
                <a:gd name="connsiteY2" fmla="*/ 95250 h 2790825"/>
                <a:gd name="connsiteX3" fmla="*/ 212725 w 432858"/>
                <a:gd name="connsiteY3" fmla="*/ 171450 h 2790825"/>
                <a:gd name="connsiteX4" fmla="*/ 301625 w 432858"/>
                <a:gd name="connsiteY4" fmla="*/ 241300 h 2790825"/>
                <a:gd name="connsiteX5" fmla="*/ 295275 w 432858"/>
                <a:gd name="connsiteY5" fmla="*/ 336550 h 2790825"/>
                <a:gd name="connsiteX6" fmla="*/ 282575 w 432858"/>
                <a:gd name="connsiteY6" fmla="*/ 374650 h 2790825"/>
                <a:gd name="connsiteX7" fmla="*/ 282575 w 432858"/>
                <a:gd name="connsiteY7" fmla="*/ 495300 h 2790825"/>
                <a:gd name="connsiteX8" fmla="*/ 333375 w 432858"/>
                <a:gd name="connsiteY8" fmla="*/ 501650 h 2790825"/>
                <a:gd name="connsiteX9" fmla="*/ 327025 w 432858"/>
                <a:gd name="connsiteY9" fmla="*/ 546100 h 2790825"/>
                <a:gd name="connsiteX10" fmla="*/ 301625 w 432858"/>
                <a:gd name="connsiteY10" fmla="*/ 565150 h 2790825"/>
                <a:gd name="connsiteX11" fmla="*/ 314325 w 432858"/>
                <a:gd name="connsiteY11" fmla="*/ 768350 h 2790825"/>
                <a:gd name="connsiteX12" fmla="*/ 327025 w 432858"/>
                <a:gd name="connsiteY12" fmla="*/ 869950 h 2790825"/>
                <a:gd name="connsiteX13" fmla="*/ 384175 w 432858"/>
                <a:gd name="connsiteY13" fmla="*/ 933450 h 2790825"/>
                <a:gd name="connsiteX14" fmla="*/ 428625 w 432858"/>
                <a:gd name="connsiteY14" fmla="*/ 933450 h 2790825"/>
                <a:gd name="connsiteX15" fmla="*/ 409575 w 432858"/>
                <a:gd name="connsiteY15" fmla="*/ 996950 h 2790825"/>
                <a:gd name="connsiteX16" fmla="*/ 390525 w 432858"/>
                <a:gd name="connsiteY16" fmla="*/ 1060450 h 2790825"/>
                <a:gd name="connsiteX17" fmla="*/ 396875 w 432858"/>
                <a:gd name="connsiteY17" fmla="*/ 1104900 h 2790825"/>
                <a:gd name="connsiteX18" fmla="*/ 358775 w 432858"/>
                <a:gd name="connsiteY18" fmla="*/ 1136650 h 2790825"/>
                <a:gd name="connsiteX19" fmla="*/ 307975 w 432858"/>
                <a:gd name="connsiteY19" fmla="*/ 1149350 h 2790825"/>
                <a:gd name="connsiteX20" fmla="*/ 92075 w 432858"/>
                <a:gd name="connsiteY20" fmla="*/ 1854200 h 2790825"/>
                <a:gd name="connsiteX21" fmla="*/ 73025 w 432858"/>
                <a:gd name="connsiteY21" fmla="*/ 1974850 h 2790825"/>
                <a:gd name="connsiteX22" fmla="*/ 41275 w 432858"/>
                <a:gd name="connsiteY22" fmla="*/ 2076450 h 2790825"/>
                <a:gd name="connsiteX23" fmla="*/ 15875 w 432858"/>
                <a:gd name="connsiteY23" fmla="*/ 2235200 h 2790825"/>
                <a:gd name="connsiteX24" fmla="*/ 28575 w 432858"/>
                <a:gd name="connsiteY24" fmla="*/ 2311400 h 2790825"/>
                <a:gd name="connsiteX25" fmla="*/ 9525 w 432858"/>
                <a:gd name="connsiteY25" fmla="*/ 2400300 h 2790825"/>
                <a:gd name="connsiteX26" fmla="*/ 3175 w 432858"/>
                <a:gd name="connsiteY26" fmla="*/ 2489200 h 2790825"/>
                <a:gd name="connsiteX27" fmla="*/ 28575 w 432858"/>
                <a:gd name="connsiteY27" fmla="*/ 2597150 h 2790825"/>
                <a:gd name="connsiteX28" fmla="*/ 47625 w 432858"/>
                <a:gd name="connsiteY28" fmla="*/ 2686050 h 2790825"/>
                <a:gd name="connsiteX29" fmla="*/ 60325 w 432858"/>
                <a:gd name="connsiteY29" fmla="*/ 2743200 h 2790825"/>
                <a:gd name="connsiteX30" fmla="*/ 155575 w 432858"/>
                <a:gd name="connsiteY30" fmla="*/ 2755900 h 2790825"/>
                <a:gd name="connsiteX31" fmla="*/ 161925 w 432858"/>
                <a:gd name="connsiteY31" fmla="*/ 2533650 h 2790825"/>
                <a:gd name="connsiteX32" fmla="*/ 263525 w 432858"/>
                <a:gd name="connsiteY32" fmla="*/ 2520950 h 2790825"/>
                <a:gd name="connsiteX33" fmla="*/ 269875 w 432858"/>
                <a:gd name="connsiteY33" fmla="*/ 2514600 h 279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32858" h="2790825">
                  <a:moveTo>
                    <a:pt x="85725" y="0"/>
                  </a:moveTo>
                  <a:cubicBezTo>
                    <a:pt x="107421" y="1587"/>
                    <a:pt x="129117" y="3175"/>
                    <a:pt x="142875" y="19050"/>
                  </a:cubicBezTo>
                  <a:cubicBezTo>
                    <a:pt x="156633" y="34925"/>
                    <a:pt x="156633" y="69850"/>
                    <a:pt x="168275" y="95250"/>
                  </a:cubicBezTo>
                  <a:cubicBezTo>
                    <a:pt x="179917" y="120650"/>
                    <a:pt x="190500" y="147108"/>
                    <a:pt x="212725" y="171450"/>
                  </a:cubicBezTo>
                  <a:cubicBezTo>
                    <a:pt x="234950" y="195792"/>
                    <a:pt x="287867" y="213783"/>
                    <a:pt x="301625" y="241300"/>
                  </a:cubicBezTo>
                  <a:cubicBezTo>
                    <a:pt x="315383" y="268817"/>
                    <a:pt x="298450" y="314325"/>
                    <a:pt x="295275" y="336550"/>
                  </a:cubicBezTo>
                  <a:cubicBezTo>
                    <a:pt x="292100" y="358775"/>
                    <a:pt x="284692" y="348192"/>
                    <a:pt x="282575" y="374650"/>
                  </a:cubicBezTo>
                  <a:cubicBezTo>
                    <a:pt x="280458" y="401108"/>
                    <a:pt x="274108" y="474133"/>
                    <a:pt x="282575" y="495300"/>
                  </a:cubicBezTo>
                  <a:cubicBezTo>
                    <a:pt x="291042" y="516467"/>
                    <a:pt x="325967" y="493183"/>
                    <a:pt x="333375" y="501650"/>
                  </a:cubicBezTo>
                  <a:cubicBezTo>
                    <a:pt x="340783" y="510117"/>
                    <a:pt x="332317" y="535517"/>
                    <a:pt x="327025" y="546100"/>
                  </a:cubicBezTo>
                  <a:cubicBezTo>
                    <a:pt x="321733" y="556683"/>
                    <a:pt x="303742" y="528108"/>
                    <a:pt x="301625" y="565150"/>
                  </a:cubicBezTo>
                  <a:cubicBezTo>
                    <a:pt x="299508" y="602192"/>
                    <a:pt x="310092" y="717550"/>
                    <a:pt x="314325" y="768350"/>
                  </a:cubicBezTo>
                  <a:cubicBezTo>
                    <a:pt x="318558" y="819150"/>
                    <a:pt x="315383" y="842433"/>
                    <a:pt x="327025" y="869950"/>
                  </a:cubicBezTo>
                  <a:cubicBezTo>
                    <a:pt x="338667" y="897467"/>
                    <a:pt x="367242" y="922867"/>
                    <a:pt x="384175" y="933450"/>
                  </a:cubicBezTo>
                  <a:cubicBezTo>
                    <a:pt x="401108" y="944033"/>
                    <a:pt x="424392" y="922867"/>
                    <a:pt x="428625" y="933450"/>
                  </a:cubicBezTo>
                  <a:cubicBezTo>
                    <a:pt x="432858" y="944033"/>
                    <a:pt x="409575" y="996950"/>
                    <a:pt x="409575" y="996950"/>
                  </a:cubicBezTo>
                  <a:cubicBezTo>
                    <a:pt x="403225" y="1018117"/>
                    <a:pt x="392642" y="1042458"/>
                    <a:pt x="390525" y="1060450"/>
                  </a:cubicBezTo>
                  <a:cubicBezTo>
                    <a:pt x="388408" y="1078442"/>
                    <a:pt x="402167" y="1092200"/>
                    <a:pt x="396875" y="1104900"/>
                  </a:cubicBezTo>
                  <a:cubicBezTo>
                    <a:pt x="391583" y="1117600"/>
                    <a:pt x="373592" y="1129242"/>
                    <a:pt x="358775" y="1136650"/>
                  </a:cubicBezTo>
                  <a:cubicBezTo>
                    <a:pt x="343958" y="1144058"/>
                    <a:pt x="352425" y="1029759"/>
                    <a:pt x="307975" y="1149350"/>
                  </a:cubicBezTo>
                  <a:cubicBezTo>
                    <a:pt x="263525" y="1268941"/>
                    <a:pt x="131233" y="1716617"/>
                    <a:pt x="92075" y="1854200"/>
                  </a:cubicBezTo>
                  <a:cubicBezTo>
                    <a:pt x="52917" y="1991783"/>
                    <a:pt x="81492" y="1937808"/>
                    <a:pt x="73025" y="1974850"/>
                  </a:cubicBezTo>
                  <a:cubicBezTo>
                    <a:pt x="64558" y="2011892"/>
                    <a:pt x="50800" y="2033058"/>
                    <a:pt x="41275" y="2076450"/>
                  </a:cubicBezTo>
                  <a:cubicBezTo>
                    <a:pt x="31750" y="2119842"/>
                    <a:pt x="17992" y="2196042"/>
                    <a:pt x="15875" y="2235200"/>
                  </a:cubicBezTo>
                  <a:cubicBezTo>
                    <a:pt x="13758" y="2274358"/>
                    <a:pt x="29633" y="2283883"/>
                    <a:pt x="28575" y="2311400"/>
                  </a:cubicBezTo>
                  <a:cubicBezTo>
                    <a:pt x="27517" y="2338917"/>
                    <a:pt x="13758" y="2370667"/>
                    <a:pt x="9525" y="2400300"/>
                  </a:cubicBezTo>
                  <a:cubicBezTo>
                    <a:pt x="5292" y="2429933"/>
                    <a:pt x="0" y="2456392"/>
                    <a:pt x="3175" y="2489200"/>
                  </a:cubicBezTo>
                  <a:cubicBezTo>
                    <a:pt x="6350" y="2522008"/>
                    <a:pt x="21167" y="2564342"/>
                    <a:pt x="28575" y="2597150"/>
                  </a:cubicBezTo>
                  <a:cubicBezTo>
                    <a:pt x="35983" y="2629958"/>
                    <a:pt x="42333" y="2661708"/>
                    <a:pt x="47625" y="2686050"/>
                  </a:cubicBezTo>
                  <a:cubicBezTo>
                    <a:pt x="52917" y="2710392"/>
                    <a:pt x="42333" y="2731558"/>
                    <a:pt x="60325" y="2743200"/>
                  </a:cubicBezTo>
                  <a:cubicBezTo>
                    <a:pt x="78317" y="2754842"/>
                    <a:pt x="138642" y="2790825"/>
                    <a:pt x="155575" y="2755900"/>
                  </a:cubicBezTo>
                  <a:cubicBezTo>
                    <a:pt x="172508" y="2720975"/>
                    <a:pt x="143933" y="2572808"/>
                    <a:pt x="161925" y="2533650"/>
                  </a:cubicBezTo>
                  <a:cubicBezTo>
                    <a:pt x="179917" y="2494492"/>
                    <a:pt x="245533" y="2524125"/>
                    <a:pt x="263525" y="2520950"/>
                  </a:cubicBezTo>
                  <a:cubicBezTo>
                    <a:pt x="281517" y="2517775"/>
                    <a:pt x="269875" y="2514600"/>
                    <a:pt x="269875" y="251460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ja-JP" altLang="en-US"/>
            </a:p>
          </p:txBody>
        </p:sp>
        <p:sp>
          <p:nvSpPr>
            <p:cNvPr id="42" name="フリーフォーム 41"/>
            <p:cNvSpPr/>
            <p:nvPr/>
          </p:nvSpPr>
          <p:spPr>
            <a:xfrm>
              <a:off x="7076282" y="6859066"/>
              <a:ext cx="876300" cy="2089150"/>
            </a:xfrm>
            <a:custGeom>
              <a:avLst/>
              <a:gdLst>
                <a:gd name="connsiteX0" fmla="*/ 855133 w 875241"/>
                <a:gd name="connsiteY0" fmla="*/ 0 h 2089150"/>
                <a:gd name="connsiteX1" fmla="*/ 848783 w 875241"/>
                <a:gd name="connsiteY1" fmla="*/ 736600 h 2089150"/>
                <a:gd name="connsiteX2" fmla="*/ 874183 w 875241"/>
                <a:gd name="connsiteY2" fmla="*/ 806450 h 2089150"/>
                <a:gd name="connsiteX3" fmla="*/ 842433 w 875241"/>
                <a:gd name="connsiteY3" fmla="*/ 869950 h 2089150"/>
                <a:gd name="connsiteX4" fmla="*/ 848783 w 875241"/>
                <a:gd name="connsiteY4" fmla="*/ 1054100 h 2089150"/>
                <a:gd name="connsiteX5" fmla="*/ 848783 w 875241"/>
                <a:gd name="connsiteY5" fmla="*/ 1060450 h 2089150"/>
                <a:gd name="connsiteX6" fmla="*/ 696383 w 875241"/>
                <a:gd name="connsiteY6" fmla="*/ 1054100 h 2089150"/>
                <a:gd name="connsiteX7" fmla="*/ 696383 w 875241"/>
                <a:gd name="connsiteY7" fmla="*/ 1060450 h 2089150"/>
                <a:gd name="connsiteX8" fmla="*/ 696383 w 875241"/>
                <a:gd name="connsiteY8" fmla="*/ 927100 h 2089150"/>
                <a:gd name="connsiteX9" fmla="*/ 702733 w 875241"/>
                <a:gd name="connsiteY9" fmla="*/ 806450 h 2089150"/>
                <a:gd name="connsiteX10" fmla="*/ 632883 w 875241"/>
                <a:gd name="connsiteY10" fmla="*/ 933450 h 2089150"/>
                <a:gd name="connsiteX11" fmla="*/ 556683 w 875241"/>
                <a:gd name="connsiteY11" fmla="*/ 1066800 h 2089150"/>
                <a:gd name="connsiteX12" fmla="*/ 493183 w 875241"/>
                <a:gd name="connsiteY12" fmla="*/ 1117600 h 2089150"/>
                <a:gd name="connsiteX13" fmla="*/ 442383 w 875241"/>
                <a:gd name="connsiteY13" fmla="*/ 1244600 h 2089150"/>
                <a:gd name="connsiteX14" fmla="*/ 404283 w 875241"/>
                <a:gd name="connsiteY14" fmla="*/ 1358900 h 2089150"/>
                <a:gd name="connsiteX15" fmla="*/ 391583 w 875241"/>
                <a:gd name="connsiteY15" fmla="*/ 1479550 h 2089150"/>
                <a:gd name="connsiteX16" fmla="*/ 315383 w 875241"/>
                <a:gd name="connsiteY16" fmla="*/ 1574800 h 2089150"/>
                <a:gd name="connsiteX17" fmla="*/ 226483 w 875241"/>
                <a:gd name="connsiteY17" fmla="*/ 1657350 h 2089150"/>
                <a:gd name="connsiteX18" fmla="*/ 137583 w 875241"/>
                <a:gd name="connsiteY18" fmla="*/ 1816100 h 2089150"/>
                <a:gd name="connsiteX19" fmla="*/ 29633 w 875241"/>
                <a:gd name="connsiteY19" fmla="*/ 2012950 h 2089150"/>
                <a:gd name="connsiteX20" fmla="*/ 4233 w 875241"/>
                <a:gd name="connsiteY20" fmla="*/ 2089150 h 208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75241" h="2089150">
                  <a:moveTo>
                    <a:pt x="855133" y="0"/>
                  </a:moveTo>
                  <a:cubicBezTo>
                    <a:pt x="850370" y="301096"/>
                    <a:pt x="845608" y="602192"/>
                    <a:pt x="848783" y="736600"/>
                  </a:cubicBezTo>
                  <a:cubicBezTo>
                    <a:pt x="851958" y="871008"/>
                    <a:pt x="875241" y="784225"/>
                    <a:pt x="874183" y="806450"/>
                  </a:cubicBezTo>
                  <a:cubicBezTo>
                    <a:pt x="873125" y="828675"/>
                    <a:pt x="846666" y="828675"/>
                    <a:pt x="842433" y="869950"/>
                  </a:cubicBezTo>
                  <a:cubicBezTo>
                    <a:pt x="838200" y="911225"/>
                    <a:pt x="847725" y="1022350"/>
                    <a:pt x="848783" y="1054100"/>
                  </a:cubicBezTo>
                  <a:cubicBezTo>
                    <a:pt x="849841" y="1085850"/>
                    <a:pt x="874183" y="1060450"/>
                    <a:pt x="848783" y="1060450"/>
                  </a:cubicBezTo>
                  <a:cubicBezTo>
                    <a:pt x="823383" y="1060450"/>
                    <a:pt x="721783" y="1054100"/>
                    <a:pt x="696383" y="1054100"/>
                  </a:cubicBezTo>
                  <a:cubicBezTo>
                    <a:pt x="670983" y="1054100"/>
                    <a:pt x="696383" y="1060450"/>
                    <a:pt x="696383" y="1060450"/>
                  </a:cubicBezTo>
                  <a:cubicBezTo>
                    <a:pt x="696383" y="1039283"/>
                    <a:pt x="695325" y="969433"/>
                    <a:pt x="696383" y="927100"/>
                  </a:cubicBezTo>
                  <a:cubicBezTo>
                    <a:pt x="697441" y="884767"/>
                    <a:pt x="713316" y="805392"/>
                    <a:pt x="702733" y="806450"/>
                  </a:cubicBezTo>
                  <a:cubicBezTo>
                    <a:pt x="692150" y="807508"/>
                    <a:pt x="657225" y="890058"/>
                    <a:pt x="632883" y="933450"/>
                  </a:cubicBezTo>
                  <a:cubicBezTo>
                    <a:pt x="608541" y="976842"/>
                    <a:pt x="579966" y="1036108"/>
                    <a:pt x="556683" y="1066800"/>
                  </a:cubicBezTo>
                  <a:cubicBezTo>
                    <a:pt x="533400" y="1097492"/>
                    <a:pt x="512233" y="1087967"/>
                    <a:pt x="493183" y="1117600"/>
                  </a:cubicBezTo>
                  <a:cubicBezTo>
                    <a:pt x="474133" y="1147233"/>
                    <a:pt x="457200" y="1204383"/>
                    <a:pt x="442383" y="1244600"/>
                  </a:cubicBezTo>
                  <a:cubicBezTo>
                    <a:pt x="427566" y="1284817"/>
                    <a:pt x="412750" y="1319742"/>
                    <a:pt x="404283" y="1358900"/>
                  </a:cubicBezTo>
                  <a:cubicBezTo>
                    <a:pt x="395816" y="1398058"/>
                    <a:pt x="406400" y="1443567"/>
                    <a:pt x="391583" y="1479550"/>
                  </a:cubicBezTo>
                  <a:cubicBezTo>
                    <a:pt x="376766" y="1515533"/>
                    <a:pt x="342900" y="1545167"/>
                    <a:pt x="315383" y="1574800"/>
                  </a:cubicBezTo>
                  <a:cubicBezTo>
                    <a:pt x="287866" y="1604433"/>
                    <a:pt x="256116" y="1617134"/>
                    <a:pt x="226483" y="1657350"/>
                  </a:cubicBezTo>
                  <a:cubicBezTo>
                    <a:pt x="196850" y="1697566"/>
                    <a:pt x="170391" y="1756833"/>
                    <a:pt x="137583" y="1816100"/>
                  </a:cubicBezTo>
                  <a:cubicBezTo>
                    <a:pt x="104775" y="1875367"/>
                    <a:pt x="51858" y="1967442"/>
                    <a:pt x="29633" y="2012950"/>
                  </a:cubicBezTo>
                  <a:cubicBezTo>
                    <a:pt x="7408" y="2058458"/>
                    <a:pt x="0" y="2085975"/>
                    <a:pt x="4233" y="208915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ja-JP" altLang="en-US"/>
            </a:p>
          </p:txBody>
        </p:sp>
        <p:sp>
          <p:nvSpPr>
            <p:cNvPr id="48" name="フリーフォーム 47"/>
            <p:cNvSpPr/>
            <p:nvPr/>
          </p:nvSpPr>
          <p:spPr>
            <a:xfrm>
              <a:off x="2394744" y="228079"/>
              <a:ext cx="5367338" cy="4116387"/>
            </a:xfrm>
            <a:custGeom>
              <a:avLst/>
              <a:gdLst>
                <a:gd name="connsiteX0" fmla="*/ 0 w 5367867"/>
                <a:gd name="connsiteY0" fmla="*/ 464608 h 4115858"/>
                <a:gd name="connsiteX1" fmla="*/ 19050 w 5367867"/>
                <a:gd name="connsiteY1" fmla="*/ 394758 h 4115858"/>
                <a:gd name="connsiteX2" fmla="*/ 50800 w 5367867"/>
                <a:gd name="connsiteY2" fmla="*/ 445558 h 4115858"/>
                <a:gd name="connsiteX3" fmla="*/ 127000 w 5367867"/>
                <a:gd name="connsiteY3" fmla="*/ 483658 h 4115858"/>
                <a:gd name="connsiteX4" fmla="*/ 114300 w 5367867"/>
                <a:gd name="connsiteY4" fmla="*/ 426508 h 4115858"/>
                <a:gd name="connsiteX5" fmla="*/ 146050 w 5367867"/>
                <a:gd name="connsiteY5" fmla="*/ 356658 h 4115858"/>
                <a:gd name="connsiteX6" fmla="*/ 215900 w 5367867"/>
                <a:gd name="connsiteY6" fmla="*/ 343958 h 4115858"/>
                <a:gd name="connsiteX7" fmla="*/ 254000 w 5367867"/>
                <a:gd name="connsiteY7" fmla="*/ 337608 h 4115858"/>
                <a:gd name="connsiteX8" fmla="*/ 304800 w 5367867"/>
                <a:gd name="connsiteY8" fmla="*/ 407458 h 4115858"/>
                <a:gd name="connsiteX9" fmla="*/ 311150 w 5367867"/>
                <a:gd name="connsiteY9" fmla="*/ 318558 h 4115858"/>
                <a:gd name="connsiteX10" fmla="*/ 292100 w 5367867"/>
                <a:gd name="connsiteY10" fmla="*/ 255058 h 4115858"/>
                <a:gd name="connsiteX11" fmla="*/ 311150 w 5367867"/>
                <a:gd name="connsiteY11" fmla="*/ 197908 h 4115858"/>
                <a:gd name="connsiteX12" fmla="*/ 374650 w 5367867"/>
                <a:gd name="connsiteY12" fmla="*/ 236008 h 4115858"/>
                <a:gd name="connsiteX13" fmla="*/ 444500 w 5367867"/>
                <a:gd name="connsiteY13" fmla="*/ 197908 h 4115858"/>
                <a:gd name="connsiteX14" fmla="*/ 482600 w 5367867"/>
                <a:gd name="connsiteY14" fmla="*/ 197908 h 4115858"/>
                <a:gd name="connsiteX15" fmla="*/ 539750 w 5367867"/>
                <a:gd name="connsiteY15" fmla="*/ 274108 h 4115858"/>
                <a:gd name="connsiteX16" fmla="*/ 552450 w 5367867"/>
                <a:gd name="connsiteY16" fmla="*/ 356658 h 4115858"/>
                <a:gd name="connsiteX17" fmla="*/ 596900 w 5367867"/>
                <a:gd name="connsiteY17" fmla="*/ 445558 h 4115858"/>
                <a:gd name="connsiteX18" fmla="*/ 571500 w 5367867"/>
                <a:gd name="connsiteY18" fmla="*/ 559858 h 4115858"/>
                <a:gd name="connsiteX19" fmla="*/ 558800 w 5367867"/>
                <a:gd name="connsiteY19" fmla="*/ 636058 h 4115858"/>
                <a:gd name="connsiteX20" fmla="*/ 590550 w 5367867"/>
                <a:gd name="connsiteY20" fmla="*/ 597958 h 4115858"/>
                <a:gd name="connsiteX21" fmla="*/ 857250 w 5367867"/>
                <a:gd name="connsiteY21" fmla="*/ 578908 h 4115858"/>
                <a:gd name="connsiteX22" fmla="*/ 869950 w 5367867"/>
                <a:gd name="connsiteY22" fmla="*/ 540808 h 4115858"/>
                <a:gd name="connsiteX23" fmla="*/ 825500 w 5367867"/>
                <a:gd name="connsiteY23" fmla="*/ 502708 h 4115858"/>
                <a:gd name="connsiteX24" fmla="*/ 806450 w 5367867"/>
                <a:gd name="connsiteY24" fmla="*/ 305858 h 4115858"/>
                <a:gd name="connsiteX25" fmla="*/ 806450 w 5367867"/>
                <a:gd name="connsiteY25" fmla="*/ 185208 h 4115858"/>
                <a:gd name="connsiteX26" fmla="*/ 882650 w 5367867"/>
                <a:gd name="connsiteY26" fmla="*/ 147108 h 4115858"/>
                <a:gd name="connsiteX27" fmla="*/ 901700 w 5367867"/>
                <a:gd name="connsiteY27" fmla="*/ 102658 h 4115858"/>
                <a:gd name="connsiteX28" fmla="*/ 895350 w 5367867"/>
                <a:gd name="connsiteY28" fmla="*/ 70908 h 4115858"/>
                <a:gd name="connsiteX29" fmla="*/ 1016000 w 5367867"/>
                <a:gd name="connsiteY29" fmla="*/ 70908 h 4115858"/>
                <a:gd name="connsiteX30" fmla="*/ 1035050 w 5367867"/>
                <a:gd name="connsiteY30" fmla="*/ 26458 h 4115858"/>
                <a:gd name="connsiteX31" fmla="*/ 1111250 w 5367867"/>
                <a:gd name="connsiteY31" fmla="*/ 7408 h 4115858"/>
                <a:gd name="connsiteX32" fmla="*/ 1181100 w 5367867"/>
                <a:gd name="connsiteY32" fmla="*/ 13758 h 4115858"/>
                <a:gd name="connsiteX33" fmla="*/ 1212850 w 5367867"/>
                <a:gd name="connsiteY33" fmla="*/ 89958 h 4115858"/>
                <a:gd name="connsiteX34" fmla="*/ 1314450 w 5367867"/>
                <a:gd name="connsiteY34" fmla="*/ 121708 h 4115858"/>
                <a:gd name="connsiteX35" fmla="*/ 1371600 w 5367867"/>
                <a:gd name="connsiteY35" fmla="*/ 134408 h 4115858"/>
                <a:gd name="connsiteX36" fmla="*/ 1403350 w 5367867"/>
                <a:gd name="connsiteY36" fmla="*/ 185208 h 4115858"/>
                <a:gd name="connsiteX37" fmla="*/ 1543050 w 5367867"/>
                <a:gd name="connsiteY37" fmla="*/ 204258 h 4115858"/>
                <a:gd name="connsiteX38" fmla="*/ 1638300 w 5367867"/>
                <a:gd name="connsiteY38" fmla="*/ 236008 h 4115858"/>
                <a:gd name="connsiteX39" fmla="*/ 1689100 w 5367867"/>
                <a:gd name="connsiteY39" fmla="*/ 210608 h 4115858"/>
                <a:gd name="connsiteX40" fmla="*/ 1739900 w 5367867"/>
                <a:gd name="connsiteY40" fmla="*/ 178858 h 4115858"/>
                <a:gd name="connsiteX41" fmla="*/ 1797050 w 5367867"/>
                <a:gd name="connsiteY41" fmla="*/ 185208 h 4115858"/>
                <a:gd name="connsiteX42" fmla="*/ 1790700 w 5367867"/>
                <a:gd name="connsiteY42" fmla="*/ 236008 h 4115858"/>
                <a:gd name="connsiteX43" fmla="*/ 1771650 w 5367867"/>
                <a:gd name="connsiteY43" fmla="*/ 280458 h 4115858"/>
                <a:gd name="connsiteX44" fmla="*/ 1739900 w 5367867"/>
                <a:gd name="connsiteY44" fmla="*/ 356658 h 4115858"/>
                <a:gd name="connsiteX45" fmla="*/ 1739900 w 5367867"/>
                <a:gd name="connsiteY45" fmla="*/ 382058 h 4115858"/>
                <a:gd name="connsiteX46" fmla="*/ 1739900 w 5367867"/>
                <a:gd name="connsiteY46" fmla="*/ 407458 h 4115858"/>
                <a:gd name="connsiteX47" fmla="*/ 1790700 w 5367867"/>
                <a:gd name="connsiteY47" fmla="*/ 464608 h 4115858"/>
                <a:gd name="connsiteX48" fmla="*/ 1892300 w 5367867"/>
                <a:gd name="connsiteY48" fmla="*/ 509058 h 4115858"/>
                <a:gd name="connsiteX49" fmla="*/ 2032000 w 5367867"/>
                <a:gd name="connsiteY49" fmla="*/ 553508 h 4115858"/>
                <a:gd name="connsiteX50" fmla="*/ 2063750 w 5367867"/>
                <a:gd name="connsiteY50" fmla="*/ 553508 h 4115858"/>
                <a:gd name="connsiteX51" fmla="*/ 2070100 w 5367867"/>
                <a:gd name="connsiteY51" fmla="*/ 464608 h 4115858"/>
                <a:gd name="connsiteX52" fmla="*/ 2044700 w 5367867"/>
                <a:gd name="connsiteY52" fmla="*/ 439208 h 4115858"/>
                <a:gd name="connsiteX53" fmla="*/ 2120900 w 5367867"/>
                <a:gd name="connsiteY53" fmla="*/ 382058 h 4115858"/>
                <a:gd name="connsiteX54" fmla="*/ 2152650 w 5367867"/>
                <a:gd name="connsiteY54" fmla="*/ 420158 h 4115858"/>
                <a:gd name="connsiteX55" fmla="*/ 2222500 w 5367867"/>
                <a:gd name="connsiteY55" fmla="*/ 509058 h 4115858"/>
                <a:gd name="connsiteX56" fmla="*/ 2273300 w 5367867"/>
                <a:gd name="connsiteY56" fmla="*/ 648758 h 4115858"/>
                <a:gd name="connsiteX57" fmla="*/ 2292350 w 5367867"/>
                <a:gd name="connsiteY57" fmla="*/ 737658 h 4115858"/>
                <a:gd name="connsiteX58" fmla="*/ 2387600 w 5367867"/>
                <a:gd name="connsiteY58" fmla="*/ 731308 h 4115858"/>
                <a:gd name="connsiteX59" fmla="*/ 2432050 w 5367867"/>
                <a:gd name="connsiteY59" fmla="*/ 661458 h 4115858"/>
                <a:gd name="connsiteX60" fmla="*/ 2419350 w 5367867"/>
                <a:gd name="connsiteY60" fmla="*/ 591608 h 4115858"/>
                <a:gd name="connsiteX61" fmla="*/ 2432050 w 5367867"/>
                <a:gd name="connsiteY61" fmla="*/ 502708 h 4115858"/>
                <a:gd name="connsiteX62" fmla="*/ 2451100 w 5367867"/>
                <a:gd name="connsiteY62" fmla="*/ 413808 h 4115858"/>
                <a:gd name="connsiteX63" fmla="*/ 2457450 w 5367867"/>
                <a:gd name="connsiteY63" fmla="*/ 331258 h 4115858"/>
                <a:gd name="connsiteX64" fmla="*/ 2489200 w 5367867"/>
                <a:gd name="connsiteY64" fmla="*/ 369358 h 4115858"/>
                <a:gd name="connsiteX65" fmla="*/ 2597150 w 5367867"/>
                <a:gd name="connsiteY65" fmla="*/ 356658 h 4115858"/>
                <a:gd name="connsiteX66" fmla="*/ 2654300 w 5367867"/>
                <a:gd name="connsiteY66" fmla="*/ 388408 h 4115858"/>
                <a:gd name="connsiteX67" fmla="*/ 2673350 w 5367867"/>
                <a:gd name="connsiteY67" fmla="*/ 521758 h 4115858"/>
                <a:gd name="connsiteX68" fmla="*/ 2743200 w 5367867"/>
                <a:gd name="connsiteY68" fmla="*/ 515408 h 4115858"/>
                <a:gd name="connsiteX69" fmla="*/ 2787650 w 5367867"/>
                <a:gd name="connsiteY69" fmla="*/ 509058 h 4115858"/>
                <a:gd name="connsiteX70" fmla="*/ 2768600 w 5367867"/>
                <a:gd name="connsiteY70" fmla="*/ 559858 h 4115858"/>
                <a:gd name="connsiteX71" fmla="*/ 2762250 w 5367867"/>
                <a:gd name="connsiteY71" fmla="*/ 623358 h 4115858"/>
                <a:gd name="connsiteX72" fmla="*/ 2774950 w 5367867"/>
                <a:gd name="connsiteY72" fmla="*/ 661458 h 4115858"/>
                <a:gd name="connsiteX73" fmla="*/ 2889250 w 5367867"/>
                <a:gd name="connsiteY73" fmla="*/ 674158 h 4115858"/>
                <a:gd name="connsiteX74" fmla="*/ 2946400 w 5367867"/>
                <a:gd name="connsiteY74" fmla="*/ 604308 h 4115858"/>
                <a:gd name="connsiteX75" fmla="*/ 2978150 w 5367867"/>
                <a:gd name="connsiteY75" fmla="*/ 674158 h 4115858"/>
                <a:gd name="connsiteX76" fmla="*/ 2933700 w 5367867"/>
                <a:gd name="connsiteY76" fmla="*/ 763058 h 4115858"/>
                <a:gd name="connsiteX77" fmla="*/ 2908300 w 5367867"/>
                <a:gd name="connsiteY77" fmla="*/ 851958 h 4115858"/>
                <a:gd name="connsiteX78" fmla="*/ 2927350 w 5367867"/>
                <a:gd name="connsiteY78" fmla="*/ 985308 h 4115858"/>
                <a:gd name="connsiteX79" fmla="*/ 2997200 w 5367867"/>
                <a:gd name="connsiteY79" fmla="*/ 1023408 h 4115858"/>
                <a:gd name="connsiteX80" fmla="*/ 3054350 w 5367867"/>
                <a:gd name="connsiteY80" fmla="*/ 1036108 h 4115858"/>
                <a:gd name="connsiteX81" fmla="*/ 3054350 w 5367867"/>
                <a:gd name="connsiteY81" fmla="*/ 966258 h 4115858"/>
                <a:gd name="connsiteX82" fmla="*/ 3124200 w 5367867"/>
                <a:gd name="connsiteY82" fmla="*/ 915458 h 4115858"/>
                <a:gd name="connsiteX83" fmla="*/ 3181350 w 5367867"/>
                <a:gd name="connsiteY83" fmla="*/ 839258 h 4115858"/>
                <a:gd name="connsiteX84" fmla="*/ 3251200 w 5367867"/>
                <a:gd name="connsiteY84" fmla="*/ 807508 h 4115858"/>
                <a:gd name="connsiteX85" fmla="*/ 3302000 w 5367867"/>
                <a:gd name="connsiteY85" fmla="*/ 744008 h 4115858"/>
                <a:gd name="connsiteX86" fmla="*/ 3308350 w 5367867"/>
                <a:gd name="connsiteY86" fmla="*/ 807508 h 4115858"/>
                <a:gd name="connsiteX87" fmla="*/ 3378200 w 5367867"/>
                <a:gd name="connsiteY87" fmla="*/ 832908 h 4115858"/>
                <a:gd name="connsiteX88" fmla="*/ 3429000 w 5367867"/>
                <a:gd name="connsiteY88" fmla="*/ 807508 h 4115858"/>
                <a:gd name="connsiteX89" fmla="*/ 3403600 w 5367867"/>
                <a:gd name="connsiteY89" fmla="*/ 877358 h 4115858"/>
                <a:gd name="connsiteX90" fmla="*/ 3390900 w 5367867"/>
                <a:gd name="connsiteY90" fmla="*/ 934508 h 4115858"/>
                <a:gd name="connsiteX91" fmla="*/ 3454400 w 5367867"/>
                <a:gd name="connsiteY91" fmla="*/ 915458 h 4115858"/>
                <a:gd name="connsiteX92" fmla="*/ 3479800 w 5367867"/>
                <a:gd name="connsiteY92" fmla="*/ 966258 h 4115858"/>
                <a:gd name="connsiteX93" fmla="*/ 3467100 w 5367867"/>
                <a:gd name="connsiteY93" fmla="*/ 1074208 h 4115858"/>
                <a:gd name="connsiteX94" fmla="*/ 3454400 w 5367867"/>
                <a:gd name="connsiteY94" fmla="*/ 1118658 h 4115858"/>
                <a:gd name="connsiteX95" fmla="*/ 3460750 w 5367867"/>
                <a:gd name="connsiteY95" fmla="*/ 1150408 h 4115858"/>
                <a:gd name="connsiteX96" fmla="*/ 3479800 w 5367867"/>
                <a:gd name="connsiteY96" fmla="*/ 1182158 h 4115858"/>
                <a:gd name="connsiteX97" fmla="*/ 3505200 w 5367867"/>
                <a:gd name="connsiteY97" fmla="*/ 1201208 h 4115858"/>
                <a:gd name="connsiteX98" fmla="*/ 3587750 w 5367867"/>
                <a:gd name="connsiteY98" fmla="*/ 1156758 h 4115858"/>
                <a:gd name="connsiteX99" fmla="*/ 3619500 w 5367867"/>
                <a:gd name="connsiteY99" fmla="*/ 1150408 h 4115858"/>
                <a:gd name="connsiteX100" fmla="*/ 3613150 w 5367867"/>
                <a:gd name="connsiteY100" fmla="*/ 1264708 h 4115858"/>
                <a:gd name="connsiteX101" fmla="*/ 3632200 w 5367867"/>
                <a:gd name="connsiteY101" fmla="*/ 1328208 h 4115858"/>
                <a:gd name="connsiteX102" fmla="*/ 3663950 w 5367867"/>
                <a:gd name="connsiteY102" fmla="*/ 1429808 h 4115858"/>
                <a:gd name="connsiteX103" fmla="*/ 3714750 w 5367867"/>
                <a:gd name="connsiteY103" fmla="*/ 1461558 h 4115858"/>
                <a:gd name="connsiteX104" fmla="*/ 3759200 w 5367867"/>
                <a:gd name="connsiteY104" fmla="*/ 1506008 h 4115858"/>
                <a:gd name="connsiteX105" fmla="*/ 3778250 w 5367867"/>
                <a:gd name="connsiteY105" fmla="*/ 1613958 h 4115858"/>
                <a:gd name="connsiteX106" fmla="*/ 3835400 w 5367867"/>
                <a:gd name="connsiteY106" fmla="*/ 1677458 h 4115858"/>
                <a:gd name="connsiteX107" fmla="*/ 3911600 w 5367867"/>
                <a:gd name="connsiteY107" fmla="*/ 1728258 h 4115858"/>
                <a:gd name="connsiteX108" fmla="*/ 3937000 w 5367867"/>
                <a:gd name="connsiteY108" fmla="*/ 1772708 h 4115858"/>
                <a:gd name="connsiteX109" fmla="*/ 4057650 w 5367867"/>
                <a:gd name="connsiteY109" fmla="*/ 1740958 h 4115858"/>
                <a:gd name="connsiteX110" fmla="*/ 4127500 w 5367867"/>
                <a:gd name="connsiteY110" fmla="*/ 1709208 h 4115858"/>
                <a:gd name="connsiteX111" fmla="*/ 4178300 w 5367867"/>
                <a:gd name="connsiteY111" fmla="*/ 1721908 h 4115858"/>
                <a:gd name="connsiteX112" fmla="*/ 4254500 w 5367867"/>
                <a:gd name="connsiteY112" fmla="*/ 1842558 h 4115858"/>
                <a:gd name="connsiteX113" fmla="*/ 4254500 w 5367867"/>
                <a:gd name="connsiteY113" fmla="*/ 1906058 h 4115858"/>
                <a:gd name="connsiteX114" fmla="*/ 4248150 w 5367867"/>
                <a:gd name="connsiteY114" fmla="*/ 1956858 h 4115858"/>
                <a:gd name="connsiteX115" fmla="*/ 4267200 w 5367867"/>
                <a:gd name="connsiteY115" fmla="*/ 2026708 h 4115858"/>
                <a:gd name="connsiteX116" fmla="*/ 4292600 w 5367867"/>
                <a:gd name="connsiteY116" fmla="*/ 2064808 h 4115858"/>
                <a:gd name="connsiteX117" fmla="*/ 4362450 w 5367867"/>
                <a:gd name="connsiteY117" fmla="*/ 2128308 h 4115858"/>
                <a:gd name="connsiteX118" fmla="*/ 4349750 w 5367867"/>
                <a:gd name="connsiteY118" fmla="*/ 2166408 h 4115858"/>
                <a:gd name="connsiteX119" fmla="*/ 4343400 w 5367867"/>
                <a:gd name="connsiteY119" fmla="*/ 2280708 h 4115858"/>
                <a:gd name="connsiteX120" fmla="*/ 4356100 w 5367867"/>
                <a:gd name="connsiteY120" fmla="*/ 2331508 h 4115858"/>
                <a:gd name="connsiteX121" fmla="*/ 4521200 w 5367867"/>
                <a:gd name="connsiteY121" fmla="*/ 2814108 h 4115858"/>
                <a:gd name="connsiteX122" fmla="*/ 4565650 w 5367867"/>
                <a:gd name="connsiteY122" fmla="*/ 2883958 h 4115858"/>
                <a:gd name="connsiteX123" fmla="*/ 4660900 w 5367867"/>
                <a:gd name="connsiteY123" fmla="*/ 2960158 h 4115858"/>
                <a:gd name="connsiteX124" fmla="*/ 4743450 w 5367867"/>
                <a:gd name="connsiteY124" fmla="*/ 2953808 h 4115858"/>
                <a:gd name="connsiteX125" fmla="*/ 4826000 w 5367867"/>
                <a:gd name="connsiteY125" fmla="*/ 2947458 h 4115858"/>
                <a:gd name="connsiteX126" fmla="*/ 4902200 w 5367867"/>
                <a:gd name="connsiteY126" fmla="*/ 3010958 h 4115858"/>
                <a:gd name="connsiteX127" fmla="*/ 4902200 w 5367867"/>
                <a:gd name="connsiteY127" fmla="*/ 3087158 h 4115858"/>
                <a:gd name="connsiteX128" fmla="*/ 4965700 w 5367867"/>
                <a:gd name="connsiteY128" fmla="*/ 3195108 h 4115858"/>
                <a:gd name="connsiteX129" fmla="*/ 4991100 w 5367867"/>
                <a:gd name="connsiteY129" fmla="*/ 3290358 h 4115858"/>
                <a:gd name="connsiteX130" fmla="*/ 5099050 w 5367867"/>
                <a:gd name="connsiteY130" fmla="*/ 3423708 h 4115858"/>
                <a:gd name="connsiteX131" fmla="*/ 5156200 w 5367867"/>
                <a:gd name="connsiteY131" fmla="*/ 3518958 h 4115858"/>
                <a:gd name="connsiteX132" fmla="*/ 5264150 w 5367867"/>
                <a:gd name="connsiteY132" fmla="*/ 3512608 h 4115858"/>
                <a:gd name="connsiteX133" fmla="*/ 5276850 w 5367867"/>
                <a:gd name="connsiteY133" fmla="*/ 3601508 h 4115858"/>
                <a:gd name="connsiteX134" fmla="*/ 5283200 w 5367867"/>
                <a:gd name="connsiteY134" fmla="*/ 3690408 h 4115858"/>
                <a:gd name="connsiteX135" fmla="*/ 5334000 w 5367867"/>
                <a:gd name="connsiteY135" fmla="*/ 3715808 h 4115858"/>
                <a:gd name="connsiteX136" fmla="*/ 5365750 w 5367867"/>
                <a:gd name="connsiteY136" fmla="*/ 3798358 h 4115858"/>
                <a:gd name="connsiteX137" fmla="*/ 5346700 w 5367867"/>
                <a:gd name="connsiteY137" fmla="*/ 3893608 h 4115858"/>
                <a:gd name="connsiteX138" fmla="*/ 5334000 w 5367867"/>
                <a:gd name="connsiteY138" fmla="*/ 3963458 h 4115858"/>
                <a:gd name="connsiteX139" fmla="*/ 5327650 w 5367867"/>
                <a:gd name="connsiteY139" fmla="*/ 4033308 h 4115858"/>
                <a:gd name="connsiteX140" fmla="*/ 5340350 w 5367867"/>
                <a:gd name="connsiteY140" fmla="*/ 4077758 h 4115858"/>
                <a:gd name="connsiteX141" fmla="*/ 5365750 w 5367867"/>
                <a:gd name="connsiteY141" fmla="*/ 4115858 h 411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5367867" h="4115858">
                  <a:moveTo>
                    <a:pt x="0" y="464608"/>
                  </a:moveTo>
                  <a:cubicBezTo>
                    <a:pt x="5291" y="431270"/>
                    <a:pt x="10583" y="397933"/>
                    <a:pt x="19050" y="394758"/>
                  </a:cubicBezTo>
                  <a:cubicBezTo>
                    <a:pt x="27517" y="391583"/>
                    <a:pt x="32808" y="430741"/>
                    <a:pt x="50800" y="445558"/>
                  </a:cubicBezTo>
                  <a:cubicBezTo>
                    <a:pt x="68792" y="460375"/>
                    <a:pt x="116417" y="486833"/>
                    <a:pt x="127000" y="483658"/>
                  </a:cubicBezTo>
                  <a:cubicBezTo>
                    <a:pt x="137583" y="480483"/>
                    <a:pt x="111125" y="447675"/>
                    <a:pt x="114300" y="426508"/>
                  </a:cubicBezTo>
                  <a:cubicBezTo>
                    <a:pt x="117475" y="405341"/>
                    <a:pt x="129117" y="370416"/>
                    <a:pt x="146050" y="356658"/>
                  </a:cubicBezTo>
                  <a:cubicBezTo>
                    <a:pt x="162983" y="342900"/>
                    <a:pt x="215900" y="343958"/>
                    <a:pt x="215900" y="343958"/>
                  </a:cubicBezTo>
                  <a:cubicBezTo>
                    <a:pt x="233892" y="340783"/>
                    <a:pt x="239183" y="327025"/>
                    <a:pt x="254000" y="337608"/>
                  </a:cubicBezTo>
                  <a:cubicBezTo>
                    <a:pt x="268817" y="348191"/>
                    <a:pt x="295275" y="410633"/>
                    <a:pt x="304800" y="407458"/>
                  </a:cubicBezTo>
                  <a:cubicBezTo>
                    <a:pt x="314325" y="404283"/>
                    <a:pt x="313267" y="343958"/>
                    <a:pt x="311150" y="318558"/>
                  </a:cubicBezTo>
                  <a:cubicBezTo>
                    <a:pt x="309033" y="293158"/>
                    <a:pt x="292100" y="275166"/>
                    <a:pt x="292100" y="255058"/>
                  </a:cubicBezTo>
                  <a:cubicBezTo>
                    <a:pt x="292100" y="234950"/>
                    <a:pt x="297392" y="201083"/>
                    <a:pt x="311150" y="197908"/>
                  </a:cubicBezTo>
                  <a:cubicBezTo>
                    <a:pt x="324908" y="194733"/>
                    <a:pt x="352425" y="236008"/>
                    <a:pt x="374650" y="236008"/>
                  </a:cubicBezTo>
                  <a:cubicBezTo>
                    <a:pt x="396875" y="236008"/>
                    <a:pt x="426508" y="204258"/>
                    <a:pt x="444500" y="197908"/>
                  </a:cubicBezTo>
                  <a:cubicBezTo>
                    <a:pt x="462492" y="191558"/>
                    <a:pt x="466725" y="185208"/>
                    <a:pt x="482600" y="197908"/>
                  </a:cubicBezTo>
                  <a:cubicBezTo>
                    <a:pt x="498475" y="210608"/>
                    <a:pt x="528108" y="247650"/>
                    <a:pt x="539750" y="274108"/>
                  </a:cubicBezTo>
                  <a:cubicBezTo>
                    <a:pt x="551392" y="300566"/>
                    <a:pt x="542925" y="328083"/>
                    <a:pt x="552450" y="356658"/>
                  </a:cubicBezTo>
                  <a:cubicBezTo>
                    <a:pt x="561975" y="385233"/>
                    <a:pt x="593725" y="411691"/>
                    <a:pt x="596900" y="445558"/>
                  </a:cubicBezTo>
                  <a:cubicBezTo>
                    <a:pt x="600075" y="479425"/>
                    <a:pt x="577850" y="528108"/>
                    <a:pt x="571500" y="559858"/>
                  </a:cubicBezTo>
                  <a:cubicBezTo>
                    <a:pt x="565150" y="591608"/>
                    <a:pt x="555625" y="629708"/>
                    <a:pt x="558800" y="636058"/>
                  </a:cubicBezTo>
                  <a:cubicBezTo>
                    <a:pt x="561975" y="642408"/>
                    <a:pt x="540808" y="607483"/>
                    <a:pt x="590550" y="597958"/>
                  </a:cubicBezTo>
                  <a:cubicBezTo>
                    <a:pt x="640292" y="588433"/>
                    <a:pt x="810683" y="588433"/>
                    <a:pt x="857250" y="578908"/>
                  </a:cubicBezTo>
                  <a:cubicBezTo>
                    <a:pt x="903817" y="569383"/>
                    <a:pt x="875242" y="553508"/>
                    <a:pt x="869950" y="540808"/>
                  </a:cubicBezTo>
                  <a:cubicBezTo>
                    <a:pt x="864658" y="528108"/>
                    <a:pt x="836083" y="541866"/>
                    <a:pt x="825500" y="502708"/>
                  </a:cubicBezTo>
                  <a:cubicBezTo>
                    <a:pt x="814917" y="463550"/>
                    <a:pt x="809625" y="358775"/>
                    <a:pt x="806450" y="305858"/>
                  </a:cubicBezTo>
                  <a:cubicBezTo>
                    <a:pt x="803275" y="252941"/>
                    <a:pt x="793750" y="211666"/>
                    <a:pt x="806450" y="185208"/>
                  </a:cubicBezTo>
                  <a:cubicBezTo>
                    <a:pt x="819150" y="158750"/>
                    <a:pt x="866775" y="160866"/>
                    <a:pt x="882650" y="147108"/>
                  </a:cubicBezTo>
                  <a:cubicBezTo>
                    <a:pt x="898525" y="133350"/>
                    <a:pt x="899583" y="115358"/>
                    <a:pt x="901700" y="102658"/>
                  </a:cubicBezTo>
                  <a:cubicBezTo>
                    <a:pt x="903817" y="89958"/>
                    <a:pt x="876300" y="76200"/>
                    <a:pt x="895350" y="70908"/>
                  </a:cubicBezTo>
                  <a:cubicBezTo>
                    <a:pt x="914400" y="65616"/>
                    <a:pt x="992717" y="78316"/>
                    <a:pt x="1016000" y="70908"/>
                  </a:cubicBezTo>
                  <a:cubicBezTo>
                    <a:pt x="1039283" y="63500"/>
                    <a:pt x="1019175" y="37041"/>
                    <a:pt x="1035050" y="26458"/>
                  </a:cubicBezTo>
                  <a:cubicBezTo>
                    <a:pt x="1050925" y="15875"/>
                    <a:pt x="1086908" y="9525"/>
                    <a:pt x="1111250" y="7408"/>
                  </a:cubicBezTo>
                  <a:cubicBezTo>
                    <a:pt x="1135592" y="5291"/>
                    <a:pt x="1164167" y="0"/>
                    <a:pt x="1181100" y="13758"/>
                  </a:cubicBezTo>
                  <a:cubicBezTo>
                    <a:pt x="1198033" y="27516"/>
                    <a:pt x="1190625" y="71966"/>
                    <a:pt x="1212850" y="89958"/>
                  </a:cubicBezTo>
                  <a:cubicBezTo>
                    <a:pt x="1235075" y="107950"/>
                    <a:pt x="1287992" y="114300"/>
                    <a:pt x="1314450" y="121708"/>
                  </a:cubicBezTo>
                  <a:cubicBezTo>
                    <a:pt x="1340908" y="129116"/>
                    <a:pt x="1356783" y="123825"/>
                    <a:pt x="1371600" y="134408"/>
                  </a:cubicBezTo>
                  <a:cubicBezTo>
                    <a:pt x="1386417" y="144991"/>
                    <a:pt x="1374775" y="173566"/>
                    <a:pt x="1403350" y="185208"/>
                  </a:cubicBezTo>
                  <a:cubicBezTo>
                    <a:pt x="1431925" y="196850"/>
                    <a:pt x="1503892" y="195791"/>
                    <a:pt x="1543050" y="204258"/>
                  </a:cubicBezTo>
                  <a:cubicBezTo>
                    <a:pt x="1582208" y="212725"/>
                    <a:pt x="1613958" y="234950"/>
                    <a:pt x="1638300" y="236008"/>
                  </a:cubicBezTo>
                  <a:cubicBezTo>
                    <a:pt x="1662642" y="237066"/>
                    <a:pt x="1672167" y="220133"/>
                    <a:pt x="1689100" y="210608"/>
                  </a:cubicBezTo>
                  <a:cubicBezTo>
                    <a:pt x="1706033" y="201083"/>
                    <a:pt x="1721908" y="183091"/>
                    <a:pt x="1739900" y="178858"/>
                  </a:cubicBezTo>
                  <a:cubicBezTo>
                    <a:pt x="1757892" y="174625"/>
                    <a:pt x="1788583" y="175683"/>
                    <a:pt x="1797050" y="185208"/>
                  </a:cubicBezTo>
                  <a:cubicBezTo>
                    <a:pt x="1805517" y="194733"/>
                    <a:pt x="1794933" y="220133"/>
                    <a:pt x="1790700" y="236008"/>
                  </a:cubicBezTo>
                  <a:cubicBezTo>
                    <a:pt x="1786467" y="251883"/>
                    <a:pt x="1780117" y="260350"/>
                    <a:pt x="1771650" y="280458"/>
                  </a:cubicBezTo>
                  <a:cubicBezTo>
                    <a:pt x="1763183" y="300566"/>
                    <a:pt x="1745192" y="339725"/>
                    <a:pt x="1739900" y="356658"/>
                  </a:cubicBezTo>
                  <a:cubicBezTo>
                    <a:pt x="1734608" y="373591"/>
                    <a:pt x="1739900" y="382058"/>
                    <a:pt x="1739900" y="382058"/>
                  </a:cubicBezTo>
                  <a:cubicBezTo>
                    <a:pt x="1739900" y="390525"/>
                    <a:pt x="1731433" y="393700"/>
                    <a:pt x="1739900" y="407458"/>
                  </a:cubicBezTo>
                  <a:cubicBezTo>
                    <a:pt x="1748367" y="421216"/>
                    <a:pt x="1765300" y="447675"/>
                    <a:pt x="1790700" y="464608"/>
                  </a:cubicBezTo>
                  <a:cubicBezTo>
                    <a:pt x="1816100" y="481541"/>
                    <a:pt x="1852083" y="494241"/>
                    <a:pt x="1892300" y="509058"/>
                  </a:cubicBezTo>
                  <a:cubicBezTo>
                    <a:pt x="1932517" y="523875"/>
                    <a:pt x="2003425" y="546100"/>
                    <a:pt x="2032000" y="553508"/>
                  </a:cubicBezTo>
                  <a:cubicBezTo>
                    <a:pt x="2060575" y="560916"/>
                    <a:pt x="2057400" y="568325"/>
                    <a:pt x="2063750" y="553508"/>
                  </a:cubicBezTo>
                  <a:cubicBezTo>
                    <a:pt x="2070100" y="538691"/>
                    <a:pt x="2073275" y="483658"/>
                    <a:pt x="2070100" y="464608"/>
                  </a:cubicBezTo>
                  <a:cubicBezTo>
                    <a:pt x="2066925" y="445558"/>
                    <a:pt x="2036233" y="452966"/>
                    <a:pt x="2044700" y="439208"/>
                  </a:cubicBezTo>
                  <a:cubicBezTo>
                    <a:pt x="2053167" y="425450"/>
                    <a:pt x="2102908" y="385233"/>
                    <a:pt x="2120900" y="382058"/>
                  </a:cubicBezTo>
                  <a:cubicBezTo>
                    <a:pt x="2138892" y="378883"/>
                    <a:pt x="2135717" y="398991"/>
                    <a:pt x="2152650" y="420158"/>
                  </a:cubicBezTo>
                  <a:cubicBezTo>
                    <a:pt x="2169583" y="441325"/>
                    <a:pt x="2202392" y="470958"/>
                    <a:pt x="2222500" y="509058"/>
                  </a:cubicBezTo>
                  <a:cubicBezTo>
                    <a:pt x="2242608" y="547158"/>
                    <a:pt x="2261658" y="610658"/>
                    <a:pt x="2273300" y="648758"/>
                  </a:cubicBezTo>
                  <a:cubicBezTo>
                    <a:pt x="2284942" y="686858"/>
                    <a:pt x="2273300" y="723900"/>
                    <a:pt x="2292350" y="737658"/>
                  </a:cubicBezTo>
                  <a:cubicBezTo>
                    <a:pt x="2311400" y="751416"/>
                    <a:pt x="2364317" y="744008"/>
                    <a:pt x="2387600" y="731308"/>
                  </a:cubicBezTo>
                  <a:cubicBezTo>
                    <a:pt x="2410883" y="718608"/>
                    <a:pt x="2426758" y="684741"/>
                    <a:pt x="2432050" y="661458"/>
                  </a:cubicBezTo>
                  <a:cubicBezTo>
                    <a:pt x="2437342" y="638175"/>
                    <a:pt x="2419350" y="618066"/>
                    <a:pt x="2419350" y="591608"/>
                  </a:cubicBezTo>
                  <a:cubicBezTo>
                    <a:pt x="2419350" y="565150"/>
                    <a:pt x="2426758" y="532341"/>
                    <a:pt x="2432050" y="502708"/>
                  </a:cubicBezTo>
                  <a:cubicBezTo>
                    <a:pt x="2437342" y="473075"/>
                    <a:pt x="2446867" y="442383"/>
                    <a:pt x="2451100" y="413808"/>
                  </a:cubicBezTo>
                  <a:cubicBezTo>
                    <a:pt x="2455333" y="385233"/>
                    <a:pt x="2451100" y="338666"/>
                    <a:pt x="2457450" y="331258"/>
                  </a:cubicBezTo>
                  <a:cubicBezTo>
                    <a:pt x="2463800" y="323850"/>
                    <a:pt x="2465917" y="365125"/>
                    <a:pt x="2489200" y="369358"/>
                  </a:cubicBezTo>
                  <a:cubicBezTo>
                    <a:pt x="2512483" y="373591"/>
                    <a:pt x="2569633" y="353483"/>
                    <a:pt x="2597150" y="356658"/>
                  </a:cubicBezTo>
                  <a:cubicBezTo>
                    <a:pt x="2624667" y="359833"/>
                    <a:pt x="2641600" y="360891"/>
                    <a:pt x="2654300" y="388408"/>
                  </a:cubicBezTo>
                  <a:cubicBezTo>
                    <a:pt x="2667000" y="415925"/>
                    <a:pt x="2658533" y="500591"/>
                    <a:pt x="2673350" y="521758"/>
                  </a:cubicBezTo>
                  <a:cubicBezTo>
                    <a:pt x="2688167" y="542925"/>
                    <a:pt x="2724150" y="517525"/>
                    <a:pt x="2743200" y="515408"/>
                  </a:cubicBezTo>
                  <a:cubicBezTo>
                    <a:pt x="2762250" y="513291"/>
                    <a:pt x="2783417" y="501650"/>
                    <a:pt x="2787650" y="509058"/>
                  </a:cubicBezTo>
                  <a:cubicBezTo>
                    <a:pt x="2791883" y="516466"/>
                    <a:pt x="2772833" y="540808"/>
                    <a:pt x="2768600" y="559858"/>
                  </a:cubicBezTo>
                  <a:cubicBezTo>
                    <a:pt x="2764367" y="578908"/>
                    <a:pt x="2761192" y="606425"/>
                    <a:pt x="2762250" y="623358"/>
                  </a:cubicBezTo>
                  <a:cubicBezTo>
                    <a:pt x="2763308" y="640291"/>
                    <a:pt x="2753783" y="652991"/>
                    <a:pt x="2774950" y="661458"/>
                  </a:cubicBezTo>
                  <a:cubicBezTo>
                    <a:pt x="2796117" y="669925"/>
                    <a:pt x="2860675" y="683683"/>
                    <a:pt x="2889250" y="674158"/>
                  </a:cubicBezTo>
                  <a:cubicBezTo>
                    <a:pt x="2917825" y="664633"/>
                    <a:pt x="2931583" y="604308"/>
                    <a:pt x="2946400" y="604308"/>
                  </a:cubicBezTo>
                  <a:cubicBezTo>
                    <a:pt x="2961217" y="604308"/>
                    <a:pt x="2980267" y="647700"/>
                    <a:pt x="2978150" y="674158"/>
                  </a:cubicBezTo>
                  <a:cubicBezTo>
                    <a:pt x="2976033" y="700616"/>
                    <a:pt x="2945342" y="733425"/>
                    <a:pt x="2933700" y="763058"/>
                  </a:cubicBezTo>
                  <a:cubicBezTo>
                    <a:pt x="2922058" y="792691"/>
                    <a:pt x="2909358" y="814916"/>
                    <a:pt x="2908300" y="851958"/>
                  </a:cubicBezTo>
                  <a:cubicBezTo>
                    <a:pt x="2907242" y="889000"/>
                    <a:pt x="2912533" y="956733"/>
                    <a:pt x="2927350" y="985308"/>
                  </a:cubicBezTo>
                  <a:cubicBezTo>
                    <a:pt x="2942167" y="1013883"/>
                    <a:pt x="2976033" y="1014941"/>
                    <a:pt x="2997200" y="1023408"/>
                  </a:cubicBezTo>
                  <a:cubicBezTo>
                    <a:pt x="3018367" y="1031875"/>
                    <a:pt x="3044825" y="1045633"/>
                    <a:pt x="3054350" y="1036108"/>
                  </a:cubicBezTo>
                  <a:cubicBezTo>
                    <a:pt x="3063875" y="1026583"/>
                    <a:pt x="3042708" y="986366"/>
                    <a:pt x="3054350" y="966258"/>
                  </a:cubicBezTo>
                  <a:cubicBezTo>
                    <a:pt x="3065992" y="946150"/>
                    <a:pt x="3103033" y="936625"/>
                    <a:pt x="3124200" y="915458"/>
                  </a:cubicBezTo>
                  <a:cubicBezTo>
                    <a:pt x="3145367" y="894291"/>
                    <a:pt x="3160183" y="857250"/>
                    <a:pt x="3181350" y="839258"/>
                  </a:cubicBezTo>
                  <a:cubicBezTo>
                    <a:pt x="3202517" y="821266"/>
                    <a:pt x="3231092" y="823383"/>
                    <a:pt x="3251200" y="807508"/>
                  </a:cubicBezTo>
                  <a:cubicBezTo>
                    <a:pt x="3271308" y="791633"/>
                    <a:pt x="3292475" y="744008"/>
                    <a:pt x="3302000" y="744008"/>
                  </a:cubicBezTo>
                  <a:cubicBezTo>
                    <a:pt x="3311525" y="744008"/>
                    <a:pt x="3295650" y="792691"/>
                    <a:pt x="3308350" y="807508"/>
                  </a:cubicBezTo>
                  <a:cubicBezTo>
                    <a:pt x="3321050" y="822325"/>
                    <a:pt x="3358092" y="832908"/>
                    <a:pt x="3378200" y="832908"/>
                  </a:cubicBezTo>
                  <a:cubicBezTo>
                    <a:pt x="3398308" y="832908"/>
                    <a:pt x="3424767" y="800100"/>
                    <a:pt x="3429000" y="807508"/>
                  </a:cubicBezTo>
                  <a:cubicBezTo>
                    <a:pt x="3433233" y="814916"/>
                    <a:pt x="3409950" y="856191"/>
                    <a:pt x="3403600" y="877358"/>
                  </a:cubicBezTo>
                  <a:cubicBezTo>
                    <a:pt x="3397250" y="898525"/>
                    <a:pt x="3382433" y="928158"/>
                    <a:pt x="3390900" y="934508"/>
                  </a:cubicBezTo>
                  <a:cubicBezTo>
                    <a:pt x="3399367" y="940858"/>
                    <a:pt x="3439583" y="910166"/>
                    <a:pt x="3454400" y="915458"/>
                  </a:cubicBezTo>
                  <a:cubicBezTo>
                    <a:pt x="3469217" y="920750"/>
                    <a:pt x="3477683" y="939800"/>
                    <a:pt x="3479800" y="966258"/>
                  </a:cubicBezTo>
                  <a:cubicBezTo>
                    <a:pt x="3481917" y="992716"/>
                    <a:pt x="3471333" y="1048808"/>
                    <a:pt x="3467100" y="1074208"/>
                  </a:cubicBezTo>
                  <a:cubicBezTo>
                    <a:pt x="3462867" y="1099608"/>
                    <a:pt x="3455458" y="1105958"/>
                    <a:pt x="3454400" y="1118658"/>
                  </a:cubicBezTo>
                  <a:cubicBezTo>
                    <a:pt x="3453342" y="1131358"/>
                    <a:pt x="3456517" y="1139825"/>
                    <a:pt x="3460750" y="1150408"/>
                  </a:cubicBezTo>
                  <a:cubicBezTo>
                    <a:pt x="3464983" y="1160991"/>
                    <a:pt x="3472392" y="1173691"/>
                    <a:pt x="3479800" y="1182158"/>
                  </a:cubicBezTo>
                  <a:cubicBezTo>
                    <a:pt x="3487208" y="1190625"/>
                    <a:pt x="3487208" y="1205441"/>
                    <a:pt x="3505200" y="1201208"/>
                  </a:cubicBezTo>
                  <a:cubicBezTo>
                    <a:pt x="3523192" y="1196975"/>
                    <a:pt x="3568700" y="1165225"/>
                    <a:pt x="3587750" y="1156758"/>
                  </a:cubicBezTo>
                  <a:cubicBezTo>
                    <a:pt x="3606800" y="1148291"/>
                    <a:pt x="3615267" y="1132416"/>
                    <a:pt x="3619500" y="1150408"/>
                  </a:cubicBezTo>
                  <a:cubicBezTo>
                    <a:pt x="3623733" y="1168400"/>
                    <a:pt x="3611033" y="1235075"/>
                    <a:pt x="3613150" y="1264708"/>
                  </a:cubicBezTo>
                  <a:cubicBezTo>
                    <a:pt x="3615267" y="1294341"/>
                    <a:pt x="3623733" y="1300691"/>
                    <a:pt x="3632200" y="1328208"/>
                  </a:cubicBezTo>
                  <a:cubicBezTo>
                    <a:pt x="3640667" y="1355725"/>
                    <a:pt x="3650192" y="1407583"/>
                    <a:pt x="3663950" y="1429808"/>
                  </a:cubicBezTo>
                  <a:cubicBezTo>
                    <a:pt x="3677708" y="1452033"/>
                    <a:pt x="3698875" y="1448858"/>
                    <a:pt x="3714750" y="1461558"/>
                  </a:cubicBezTo>
                  <a:cubicBezTo>
                    <a:pt x="3730625" y="1474258"/>
                    <a:pt x="3748617" y="1480608"/>
                    <a:pt x="3759200" y="1506008"/>
                  </a:cubicBezTo>
                  <a:cubicBezTo>
                    <a:pt x="3769783" y="1531408"/>
                    <a:pt x="3765550" y="1585383"/>
                    <a:pt x="3778250" y="1613958"/>
                  </a:cubicBezTo>
                  <a:cubicBezTo>
                    <a:pt x="3790950" y="1642533"/>
                    <a:pt x="3813175" y="1658408"/>
                    <a:pt x="3835400" y="1677458"/>
                  </a:cubicBezTo>
                  <a:cubicBezTo>
                    <a:pt x="3857625" y="1696508"/>
                    <a:pt x="3894667" y="1712383"/>
                    <a:pt x="3911600" y="1728258"/>
                  </a:cubicBezTo>
                  <a:cubicBezTo>
                    <a:pt x="3928533" y="1744133"/>
                    <a:pt x="3912658" y="1770591"/>
                    <a:pt x="3937000" y="1772708"/>
                  </a:cubicBezTo>
                  <a:cubicBezTo>
                    <a:pt x="3961342" y="1774825"/>
                    <a:pt x="4025900" y="1751541"/>
                    <a:pt x="4057650" y="1740958"/>
                  </a:cubicBezTo>
                  <a:cubicBezTo>
                    <a:pt x="4089400" y="1730375"/>
                    <a:pt x="4107392" y="1712383"/>
                    <a:pt x="4127500" y="1709208"/>
                  </a:cubicBezTo>
                  <a:cubicBezTo>
                    <a:pt x="4147608" y="1706033"/>
                    <a:pt x="4157133" y="1699683"/>
                    <a:pt x="4178300" y="1721908"/>
                  </a:cubicBezTo>
                  <a:cubicBezTo>
                    <a:pt x="4199467" y="1744133"/>
                    <a:pt x="4241800" y="1811866"/>
                    <a:pt x="4254500" y="1842558"/>
                  </a:cubicBezTo>
                  <a:cubicBezTo>
                    <a:pt x="4267200" y="1873250"/>
                    <a:pt x="4255558" y="1887008"/>
                    <a:pt x="4254500" y="1906058"/>
                  </a:cubicBezTo>
                  <a:cubicBezTo>
                    <a:pt x="4253442" y="1925108"/>
                    <a:pt x="4246033" y="1936750"/>
                    <a:pt x="4248150" y="1956858"/>
                  </a:cubicBezTo>
                  <a:cubicBezTo>
                    <a:pt x="4250267" y="1976966"/>
                    <a:pt x="4259792" y="2008716"/>
                    <a:pt x="4267200" y="2026708"/>
                  </a:cubicBezTo>
                  <a:cubicBezTo>
                    <a:pt x="4274608" y="2044700"/>
                    <a:pt x="4276725" y="2047875"/>
                    <a:pt x="4292600" y="2064808"/>
                  </a:cubicBezTo>
                  <a:cubicBezTo>
                    <a:pt x="4308475" y="2081741"/>
                    <a:pt x="4352925" y="2111375"/>
                    <a:pt x="4362450" y="2128308"/>
                  </a:cubicBezTo>
                  <a:cubicBezTo>
                    <a:pt x="4371975" y="2145241"/>
                    <a:pt x="4352925" y="2141008"/>
                    <a:pt x="4349750" y="2166408"/>
                  </a:cubicBezTo>
                  <a:cubicBezTo>
                    <a:pt x="4346575" y="2191808"/>
                    <a:pt x="4342342" y="2253191"/>
                    <a:pt x="4343400" y="2280708"/>
                  </a:cubicBezTo>
                  <a:cubicBezTo>
                    <a:pt x="4344458" y="2308225"/>
                    <a:pt x="4326467" y="2242608"/>
                    <a:pt x="4356100" y="2331508"/>
                  </a:cubicBezTo>
                  <a:cubicBezTo>
                    <a:pt x="4385733" y="2420408"/>
                    <a:pt x="4486275" y="2722033"/>
                    <a:pt x="4521200" y="2814108"/>
                  </a:cubicBezTo>
                  <a:cubicBezTo>
                    <a:pt x="4556125" y="2906183"/>
                    <a:pt x="4542367" y="2859616"/>
                    <a:pt x="4565650" y="2883958"/>
                  </a:cubicBezTo>
                  <a:cubicBezTo>
                    <a:pt x="4588933" y="2908300"/>
                    <a:pt x="4631267" y="2948516"/>
                    <a:pt x="4660900" y="2960158"/>
                  </a:cubicBezTo>
                  <a:cubicBezTo>
                    <a:pt x="4690533" y="2971800"/>
                    <a:pt x="4743450" y="2953808"/>
                    <a:pt x="4743450" y="2953808"/>
                  </a:cubicBezTo>
                  <a:cubicBezTo>
                    <a:pt x="4770967" y="2951691"/>
                    <a:pt x="4799542" y="2937933"/>
                    <a:pt x="4826000" y="2947458"/>
                  </a:cubicBezTo>
                  <a:cubicBezTo>
                    <a:pt x="4852458" y="2956983"/>
                    <a:pt x="4889500" y="2987675"/>
                    <a:pt x="4902200" y="3010958"/>
                  </a:cubicBezTo>
                  <a:cubicBezTo>
                    <a:pt x="4914900" y="3034241"/>
                    <a:pt x="4891617" y="3056466"/>
                    <a:pt x="4902200" y="3087158"/>
                  </a:cubicBezTo>
                  <a:cubicBezTo>
                    <a:pt x="4912783" y="3117850"/>
                    <a:pt x="4950883" y="3161241"/>
                    <a:pt x="4965700" y="3195108"/>
                  </a:cubicBezTo>
                  <a:cubicBezTo>
                    <a:pt x="4980517" y="3228975"/>
                    <a:pt x="4968875" y="3252258"/>
                    <a:pt x="4991100" y="3290358"/>
                  </a:cubicBezTo>
                  <a:cubicBezTo>
                    <a:pt x="5013325" y="3328458"/>
                    <a:pt x="5071533" y="3385608"/>
                    <a:pt x="5099050" y="3423708"/>
                  </a:cubicBezTo>
                  <a:cubicBezTo>
                    <a:pt x="5126567" y="3461808"/>
                    <a:pt x="5128683" y="3504141"/>
                    <a:pt x="5156200" y="3518958"/>
                  </a:cubicBezTo>
                  <a:cubicBezTo>
                    <a:pt x="5183717" y="3533775"/>
                    <a:pt x="5244042" y="3498850"/>
                    <a:pt x="5264150" y="3512608"/>
                  </a:cubicBezTo>
                  <a:cubicBezTo>
                    <a:pt x="5284258" y="3526366"/>
                    <a:pt x="5273675" y="3571875"/>
                    <a:pt x="5276850" y="3601508"/>
                  </a:cubicBezTo>
                  <a:cubicBezTo>
                    <a:pt x="5280025" y="3631141"/>
                    <a:pt x="5273675" y="3671358"/>
                    <a:pt x="5283200" y="3690408"/>
                  </a:cubicBezTo>
                  <a:cubicBezTo>
                    <a:pt x="5292725" y="3709458"/>
                    <a:pt x="5320242" y="3697816"/>
                    <a:pt x="5334000" y="3715808"/>
                  </a:cubicBezTo>
                  <a:cubicBezTo>
                    <a:pt x="5347758" y="3733800"/>
                    <a:pt x="5363633" y="3768725"/>
                    <a:pt x="5365750" y="3798358"/>
                  </a:cubicBezTo>
                  <a:cubicBezTo>
                    <a:pt x="5367867" y="3827991"/>
                    <a:pt x="5351992" y="3866091"/>
                    <a:pt x="5346700" y="3893608"/>
                  </a:cubicBezTo>
                  <a:cubicBezTo>
                    <a:pt x="5341408" y="3921125"/>
                    <a:pt x="5337175" y="3940175"/>
                    <a:pt x="5334000" y="3963458"/>
                  </a:cubicBezTo>
                  <a:cubicBezTo>
                    <a:pt x="5330825" y="3986741"/>
                    <a:pt x="5326592" y="4014258"/>
                    <a:pt x="5327650" y="4033308"/>
                  </a:cubicBezTo>
                  <a:cubicBezTo>
                    <a:pt x="5328708" y="4052358"/>
                    <a:pt x="5334000" y="4064000"/>
                    <a:pt x="5340350" y="4077758"/>
                  </a:cubicBezTo>
                  <a:cubicBezTo>
                    <a:pt x="5346700" y="4091516"/>
                    <a:pt x="5363633" y="4112683"/>
                    <a:pt x="5365750" y="4115858"/>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ja-JP" altLang="en-US"/>
            </a:p>
          </p:txBody>
        </p:sp>
        <p:sp>
          <p:nvSpPr>
            <p:cNvPr id="50" name="Freeform 1"/>
            <p:cNvSpPr>
              <a:spLocks/>
            </p:cNvSpPr>
            <p:nvPr/>
          </p:nvSpPr>
          <p:spPr bwMode="auto">
            <a:xfrm>
              <a:off x="3391694" y="258241"/>
              <a:ext cx="85725" cy="657225"/>
            </a:xfrm>
            <a:custGeom>
              <a:avLst/>
              <a:gdLst>
                <a:gd name="T0" fmla="*/ 0 w 140"/>
                <a:gd name="T1" fmla="*/ 2147483647 h 1020"/>
                <a:gd name="T2" fmla="*/ 2147483647 w 140"/>
                <a:gd name="T3" fmla="*/ 2147483647 h 1020"/>
                <a:gd name="T4" fmla="*/ 2147483647 w 140"/>
                <a:gd name="T5" fmla="*/ 2147483647 h 1020"/>
                <a:gd name="T6" fmla="*/ 2147483647 w 140"/>
                <a:gd name="T7" fmla="*/ 2147483647 h 1020"/>
                <a:gd name="T8" fmla="*/ 2147483647 w 140"/>
                <a:gd name="T9" fmla="*/ 2147483647 h 1020"/>
                <a:gd name="T10" fmla="*/ 2147483647 w 140"/>
                <a:gd name="T11" fmla="*/ 0 h 1020"/>
                <a:gd name="T12" fmla="*/ 0 60000 65536"/>
                <a:gd name="T13" fmla="*/ 0 60000 65536"/>
                <a:gd name="T14" fmla="*/ 0 60000 65536"/>
                <a:gd name="T15" fmla="*/ 0 60000 65536"/>
                <a:gd name="T16" fmla="*/ 0 60000 65536"/>
                <a:gd name="T17" fmla="*/ 0 60000 65536"/>
                <a:gd name="T18" fmla="*/ 0 w 140"/>
                <a:gd name="T19" fmla="*/ 0 h 1020"/>
                <a:gd name="T20" fmla="*/ 140 w 140"/>
                <a:gd name="T21" fmla="*/ 1020 h 1020"/>
              </a:gdLst>
              <a:ahLst/>
              <a:cxnLst>
                <a:cxn ang="T12">
                  <a:pos x="T0" y="T1"/>
                </a:cxn>
                <a:cxn ang="T13">
                  <a:pos x="T2" y="T3"/>
                </a:cxn>
                <a:cxn ang="T14">
                  <a:pos x="T4" y="T5"/>
                </a:cxn>
                <a:cxn ang="T15">
                  <a:pos x="T6" y="T7"/>
                </a:cxn>
                <a:cxn ang="T16">
                  <a:pos x="T8" y="T9"/>
                </a:cxn>
                <a:cxn ang="T17">
                  <a:pos x="T10" y="T11"/>
                </a:cxn>
              </a:cxnLst>
              <a:rect l="T18" t="T19" r="T20" b="T21"/>
              <a:pathLst>
                <a:path w="140" h="1020">
                  <a:moveTo>
                    <a:pt x="0" y="1020"/>
                  </a:moveTo>
                  <a:cubicBezTo>
                    <a:pt x="8" y="966"/>
                    <a:pt x="13" y="912"/>
                    <a:pt x="30" y="860"/>
                  </a:cubicBezTo>
                  <a:cubicBezTo>
                    <a:pt x="35" y="749"/>
                    <a:pt x="7" y="618"/>
                    <a:pt x="110" y="550"/>
                  </a:cubicBezTo>
                  <a:cubicBezTo>
                    <a:pt x="133" y="347"/>
                    <a:pt x="121" y="430"/>
                    <a:pt x="140" y="300"/>
                  </a:cubicBezTo>
                  <a:cubicBezTo>
                    <a:pt x="137" y="260"/>
                    <a:pt x="137" y="220"/>
                    <a:pt x="130" y="180"/>
                  </a:cubicBezTo>
                  <a:cubicBezTo>
                    <a:pt x="112" y="72"/>
                    <a:pt x="100" y="122"/>
                    <a:pt x="100" y="0"/>
                  </a:cubicBezTo>
                </a:path>
              </a:pathLst>
            </a:custGeom>
            <a:noFill/>
            <a:ln w="1270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1" name="Freeform 2"/>
            <p:cNvSpPr>
              <a:spLocks/>
            </p:cNvSpPr>
            <p:nvPr/>
          </p:nvSpPr>
          <p:spPr bwMode="auto">
            <a:xfrm>
              <a:off x="3215482" y="924991"/>
              <a:ext cx="342900" cy="1781175"/>
            </a:xfrm>
            <a:custGeom>
              <a:avLst/>
              <a:gdLst>
                <a:gd name="T0" fmla="*/ 0 w 358"/>
                <a:gd name="T1" fmla="*/ 2147483647 h 2320"/>
                <a:gd name="T2" fmla="*/ 2147483647 w 358"/>
                <a:gd name="T3" fmla="*/ 2147483647 h 2320"/>
                <a:gd name="T4" fmla="*/ 2147483647 w 358"/>
                <a:gd name="T5" fmla="*/ 2147483647 h 2320"/>
                <a:gd name="T6" fmla="*/ 2147483647 w 358"/>
                <a:gd name="T7" fmla="*/ 2147483647 h 2320"/>
                <a:gd name="T8" fmla="*/ 2147483647 w 358"/>
                <a:gd name="T9" fmla="*/ 2147483647 h 2320"/>
                <a:gd name="T10" fmla="*/ 2147483647 w 358"/>
                <a:gd name="T11" fmla="*/ 2147483647 h 2320"/>
                <a:gd name="T12" fmla="*/ 2147483647 w 358"/>
                <a:gd name="T13" fmla="*/ 2147483647 h 2320"/>
                <a:gd name="T14" fmla="*/ 2147483647 w 358"/>
                <a:gd name="T15" fmla="*/ 2147483647 h 2320"/>
                <a:gd name="T16" fmla="*/ 2147483647 w 358"/>
                <a:gd name="T17" fmla="*/ 2147483647 h 2320"/>
                <a:gd name="T18" fmla="*/ 2147483647 w 358"/>
                <a:gd name="T19" fmla="*/ 2147483647 h 2320"/>
                <a:gd name="T20" fmla="*/ 2147483647 w 358"/>
                <a:gd name="T21" fmla="*/ 2147483647 h 2320"/>
                <a:gd name="T22" fmla="*/ 2147483647 w 358"/>
                <a:gd name="T23" fmla="*/ 2147483647 h 2320"/>
                <a:gd name="T24" fmla="*/ 2147483647 w 358"/>
                <a:gd name="T25" fmla="*/ 2147483647 h 2320"/>
                <a:gd name="T26" fmla="*/ 2147483647 w 358"/>
                <a:gd name="T27" fmla="*/ 0 h 23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58"/>
                <a:gd name="T43" fmla="*/ 0 h 2320"/>
                <a:gd name="T44" fmla="*/ 358 w 358"/>
                <a:gd name="T45" fmla="*/ 2320 h 232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58" h="2320">
                  <a:moveTo>
                    <a:pt x="0" y="2320"/>
                  </a:moveTo>
                  <a:cubicBezTo>
                    <a:pt x="48" y="2304"/>
                    <a:pt x="74" y="2265"/>
                    <a:pt x="120" y="2250"/>
                  </a:cubicBezTo>
                  <a:cubicBezTo>
                    <a:pt x="149" y="2206"/>
                    <a:pt x="168" y="2218"/>
                    <a:pt x="210" y="2190"/>
                  </a:cubicBezTo>
                  <a:cubicBezTo>
                    <a:pt x="240" y="2144"/>
                    <a:pt x="253" y="2092"/>
                    <a:pt x="270" y="2040"/>
                  </a:cubicBezTo>
                  <a:cubicBezTo>
                    <a:pt x="273" y="2030"/>
                    <a:pt x="290" y="2033"/>
                    <a:pt x="300" y="2030"/>
                  </a:cubicBezTo>
                  <a:cubicBezTo>
                    <a:pt x="319" y="1974"/>
                    <a:pt x="321" y="1916"/>
                    <a:pt x="340" y="1860"/>
                  </a:cubicBezTo>
                  <a:cubicBezTo>
                    <a:pt x="307" y="1659"/>
                    <a:pt x="358" y="1454"/>
                    <a:pt x="330" y="1250"/>
                  </a:cubicBezTo>
                  <a:cubicBezTo>
                    <a:pt x="327" y="1226"/>
                    <a:pt x="303" y="1210"/>
                    <a:pt x="290" y="1190"/>
                  </a:cubicBezTo>
                  <a:cubicBezTo>
                    <a:pt x="278" y="1172"/>
                    <a:pt x="277" y="1150"/>
                    <a:pt x="270" y="1130"/>
                  </a:cubicBezTo>
                  <a:cubicBezTo>
                    <a:pt x="267" y="1120"/>
                    <a:pt x="260" y="1100"/>
                    <a:pt x="260" y="1100"/>
                  </a:cubicBezTo>
                  <a:cubicBezTo>
                    <a:pt x="257" y="850"/>
                    <a:pt x="256" y="600"/>
                    <a:pt x="250" y="350"/>
                  </a:cubicBezTo>
                  <a:cubicBezTo>
                    <a:pt x="249" y="298"/>
                    <a:pt x="219" y="242"/>
                    <a:pt x="210" y="190"/>
                  </a:cubicBezTo>
                  <a:cubicBezTo>
                    <a:pt x="198" y="116"/>
                    <a:pt x="207" y="126"/>
                    <a:pt x="190" y="70"/>
                  </a:cubicBezTo>
                  <a:cubicBezTo>
                    <a:pt x="169" y="0"/>
                    <a:pt x="170" y="32"/>
                    <a:pt x="170" y="0"/>
                  </a:cubicBezTo>
                </a:path>
              </a:pathLst>
            </a:custGeom>
            <a:noFill/>
            <a:ln w="1270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2" name="Freeform 5"/>
            <p:cNvSpPr>
              <a:spLocks/>
            </p:cNvSpPr>
            <p:nvPr/>
          </p:nvSpPr>
          <p:spPr bwMode="auto">
            <a:xfrm>
              <a:off x="3944144" y="1906066"/>
              <a:ext cx="171450" cy="847725"/>
            </a:xfrm>
            <a:custGeom>
              <a:avLst/>
              <a:gdLst>
                <a:gd name="T0" fmla="*/ 2147483647 w 568"/>
                <a:gd name="T1" fmla="*/ 0 h 2776"/>
                <a:gd name="T2" fmla="*/ 2147483647 w 568"/>
                <a:gd name="T3" fmla="*/ 2147483647 h 2776"/>
                <a:gd name="T4" fmla="*/ 2147483647 w 568"/>
                <a:gd name="T5" fmla="*/ 2147483647 h 2776"/>
                <a:gd name="T6" fmla="*/ 2147483647 w 568"/>
                <a:gd name="T7" fmla="*/ 2147483647 h 2776"/>
                <a:gd name="T8" fmla="*/ 2147483647 w 568"/>
                <a:gd name="T9" fmla="*/ 2147483647 h 2776"/>
                <a:gd name="T10" fmla="*/ 2147483647 w 568"/>
                <a:gd name="T11" fmla="*/ 2147483647 h 2776"/>
                <a:gd name="T12" fmla="*/ 2147483647 w 568"/>
                <a:gd name="T13" fmla="*/ 2147483647 h 2776"/>
                <a:gd name="T14" fmla="*/ 2147483647 w 568"/>
                <a:gd name="T15" fmla="*/ 2147483647 h 2776"/>
                <a:gd name="T16" fmla="*/ 2147483647 w 568"/>
                <a:gd name="T17" fmla="*/ 2147483647 h 2776"/>
                <a:gd name="T18" fmla="*/ 2147483647 w 568"/>
                <a:gd name="T19" fmla="*/ 2147483647 h 2776"/>
                <a:gd name="T20" fmla="*/ 2147483647 w 568"/>
                <a:gd name="T21" fmla="*/ 2147483647 h 2776"/>
                <a:gd name="T22" fmla="*/ 0 w 568"/>
                <a:gd name="T23" fmla="*/ 2147483647 h 27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68"/>
                <a:gd name="T37" fmla="*/ 0 h 2776"/>
                <a:gd name="T38" fmla="*/ 568 w 568"/>
                <a:gd name="T39" fmla="*/ 2776 h 277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68" h="2776">
                  <a:moveTo>
                    <a:pt x="563" y="0"/>
                  </a:moveTo>
                  <a:cubicBezTo>
                    <a:pt x="561" y="46"/>
                    <a:pt x="568" y="262"/>
                    <a:pt x="510" y="300"/>
                  </a:cubicBezTo>
                  <a:cubicBezTo>
                    <a:pt x="500" y="330"/>
                    <a:pt x="487" y="350"/>
                    <a:pt x="480" y="382"/>
                  </a:cubicBezTo>
                  <a:cubicBezTo>
                    <a:pt x="478" y="732"/>
                    <a:pt x="478" y="1082"/>
                    <a:pt x="473" y="1432"/>
                  </a:cubicBezTo>
                  <a:cubicBezTo>
                    <a:pt x="472" y="1480"/>
                    <a:pt x="471" y="1529"/>
                    <a:pt x="458" y="1575"/>
                  </a:cubicBezTo>
                  <a:cubicBezTo>
                    <a:pt x="451" y="1600"/>
                    <a:pt x="429" y="1618"/>
                    <a:pt x="420" y="1642"/>
                  </a:cubicBezTo>
                  <a:cubicBezTo>
                    <a:pt x="401" y="1762"/>
                    <a:pt x="425" y="1597"/>
                    <a:pt x="405" y="1852"/>
                  </a:cubicBezTo>
                  <a:cubicBezTo>
                    <a:pt x="403" y="1875"/>
                    <a:pt x="388" y="1904"/>
                    <a:pt x="383" y="1927"/>
                  </a:cubicBezTo>
                  <a:cubicBezTo>
                    <a:pt x="380" y="2057"/>
                    <a:pt x="379" y="2187"/>
                    <a:pt x="375" y="2317"/>
                  </a:cubicBezTo>
                  <a:cubicBezTo>
                    <a:pt x="373" y="2392"/>
                    <a:pt x="385" y="2527"/>
                    <a:pt x="308" y="2580"/>
                  </a:cubicBezTo>
                  <a:cubicBezTo>
                    <a:pt x="268" y="2554"/>
                    <a:pt x="287" y="2574"/>
                    <a:pt x="263" y="2610"/>
                  </a:cubicBezTo>
                  <a:cubicBezTo>
                    <a:pt x="227" y="2776"/>
                    <a:pt x="234" y="2722"/>
                    <a:pt x="0" y="2722"/>
                  </a:cubicBezTo>
                </a:path>
              </a:pathLst>
            </a:custGeom>
            <a:noFill/>
            <a:ln w="1270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3" name="Freeform 7"/>
            <p:cNvSpPr>
              <a:spLocks/>
            </p:cNvSpPr>
            <p:nvPr/>
          </p:nvSpPr>
          <p:spPr bwMode="auto">
            <a:xfrm>
              <a:off x="4106069" y="696391"/>
              <a:ext cx="85725" cy="1181100"/>
            </a:xfrm>
            <a:custGeom>
              <a:avLst/>
              <a:gdLst>
                <a:gd name="T0" fmla="*/ 2147483647 w 142"/>
                <a:gd name="T1" fmla="*/ 0 h 1862"/>
                <a:gd name="T2" fmla="*/ 2147483647 w 142"/>
                <a:gd name="T3" fmla="*/ 2147483647 h 1862"/>
                <a:gd name="T4" fmla="*/ 2147483647 w 142"/>
                <a:gd name="T5" fmla="*/ 2147483647 h 1862"/>
                <a:gd name="T6" fmla="*/ 2147483647 w 142"/>
                <a:gd name="T7" fmla="*/ 2147483647 h 1862"/>
                <a:gd name="T8" fmla="*/ 2147483647 w 142"/>
                <a:gd name="T9" fmla="*/ 2147483647 h 1862"/>
                <a:gd name="T10" fmla="*/ 2147483647 w 142"/>
                <a:gd name="T11" fmla="*/ 2147483647 h 1862"/>
                <a:gd name="T12" fmla="*/ 2147483647 w 142"/>
                <a:gd name="T13" fmla="*/ 2147483647 h 1862"/>
                <a:gd name="T14" fmla="*/ 0 w 142"/>
                <a:gd name="T15" fmla="*/ 2147483647 h 1862"/>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1862"/>
                <a:gd name="T26" fmla="*/ 142 w 142"/>
                <a:gd name="T27" fmla="*/ 1862 h 18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1862">
                  <a:moveTo>
                    <a:pt x="142" y="0"/>
                  </a:moveTo>
                  <a:cubicBezTo>
                    <a:pt x="140" y="20"/>
                    <a:pt x="139" y="40"/>
                    <a:pt x="135" y="60"/>
                  </a:cubicBezTo>
                  <a:cubicBezTo>
                    <a:pt x="134" y="68"/>
                    <a:pt x="128" y="74"/>
                    <a:pt x="127" y="82"/>
                  </a:cubicBezTo>
                  <a:cubicBezTo>
                    <a:pt x="114" y="189"/>
                    <a:pt x="117" y="288"/>
                    <a:pt x="82" y="390"/>
                  </a:cubicBezTo>
                  <a:cubicBezTo>
                    <a:pt x="79" y="489"/>
                    <a:pt x="96" y="856"/>
                    <a:pt x="75" y="922"/>
                  </a:cubicBezTo>
                  <a:cubicBezTo>
                    <a:pt x="72" y="1152"/>
                    <a:pt x="71" y="1382"/>
                    <a:pt x="67" y="1612"/>
                  </a:cubicBezTo>
                  <a:cubicBezTo>
                    <a:pt x="65" y="1727"/>
                    <a:pt x="101" y="1785"/>
                    <a:pt x="22" y="1837"/>
                  </a:cubicBezTo>
                  <a:cubicBezTo>
                    <a:pt x="6" y="1862"/>
                    <a:pt x="16" y="1860"/>
                    <a:pt x="0" y="1860"/>
                  </a:cubicBezTo>
                </a:path>
              </a:pathLst>
            </a:custGeom>
            <a:noFill/>
            <a:ln w="1270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4" name="Freeform 8"/>
            <p:cNvSpPr>
              <a:spLocks/>
            </p:cNvSpPr>
            <p:nvPr/>
          </p:nvSpPr>
          <p:spPr bwMode="auto">
            <a:xfrm>
              <a:off x="4010819" y="2401366"/>
              <a:ext cx="2695575" cy="685800"/>
            </a:xfrm>
            <a:custGeom>
              <a:avLst/>
              <a:gdLst>
                <a:gd name="T0" fmla="*/ 2147483647 w 3637"/>
                <a:gd name="T1" fmla="*/ 0 h 1029"/>
                <a:gd name="T2" fmla="*/ 2147483647 w 3637"/>
                <a:gd name="T3" fmla="*/ 2147483647 h 1029"/>
                <a:gd name="T4" fmla="*/ 2147483647 w 3637"/>
                <a:gd name="T5" fmla="*/ 2147483647 h 1029"/>
                <a:gd name="T6" fmla="*/ 2147483647 w 3637"/>
                <a:gd name="T7" fmla="*/ 2147483647 h 1029"/>
                <a:gd name="T8" fmla="*/ 2147483647 w 3637"/>
                <a:gd name="T9" fmla="*/ 2147483647 h 1029"/>
                <a:gd name="T10" fmla="*/ 2147483647 w 3637"/>
                <a:gd name="T11" fmla="*/ 2147483647 h 1029"/>
                <a:gd name="T12" fmla="*/ 2147483647 w 3637"/>
                <a:gd name="T13" fmla="*/ 2147483647 h 1029"/>
                <a:gd name="T14" fmla="*/ 2147483647 w 3637"/>
                <a:gd name="T15" fmla="*/ 2147483647 h 1029"/>
                <a:gd name="T16" fmla="*/ 2147483647 w 3637"/>
                <a:gd name="T17" fmla="*/ 2147483647 h 1029"/>
                <a:gd name="T18" fmla="*/ 2147483647 w 3637"/>
                <a:gd name="T19" fmla="*/ 2147483647 h 1029"/>
                <a:gd name="T20" fmla="*/ 2147483647 w 3637"/>
                <a:gd name="T21" fmla="*/ 2147483647 h 1029"/>
                <a:gd name="T22" fmla="*/ 2147483647 w 3637"/>
                <a:gd name="T23" fmla="*/ 2147483647 h 1029"/>
                <a:gd name="T24" fmla="*/ 2147483647 w 3637"/>
                <a:gd name="T25" fmla="*/ 2147483647 h 1029"/>
                <a:gd name="T26" fmla="*/ 2147483647 w 3637"/>
                <a:gd name="T27" fmla="*/ 2147483647 h 1029"/>
                <a:gd name="T28" fmla="*/ 2147483647 w 3637"/>
                <a:gd name="T29" fmla="*/ 2147483647 h 1029"/>
                <a:gd name="T30" fmla="*/ 2147483647 w 3637"/>
                <a:gd name="T31" fmla="*/ 2147483647 h 1029"/>
                <a:gd name="T32" fmla="*/ 2147483647 w 3637"/>
                <a:gd name="T33" fmla="*/ 2147483647 h 1029"/>
                <a:gd name="T34" fmla="*/ 2147483647 w 3637"/>
                <a:gd name="T35" fmla="*/ 2147483647 h 1029"/>
                <a:gd name="T36" fmla="*/ 2147483647 w 3637"/>
                <a:gd name="T37" fmla="*/ 2147483647 h 1029"/>
                <a:gd name="T38" fmla="*/ 2147483647 w 3637"/>
                <a:gd name="T39" fmla="*/ 2147483647 h 1029"/>
                <a:gd name="T40" fmla="*/ 2147483647 w 3637"/>
                <a:gd name="T41" fmla="*/ 2147483647 h 1029"/>
                <a:gd name="T42" fmla="*/ 2147483647 w 3637"/>
                <a:gd name="T43" fmla="*/ 2147483647 h 1029"/>
                <a:gd name="T44" fmla="*/ 2147483647 w 3637"/>
                <a:gd name="T45" fmla="*/ 2147483647 h 1029"/>
                <a:gd name="T46" fmla="*/ 2147483647 w 3637"/>
                <a:gd name="T47" fmla="*/ 2147483647 h 1029"/>
                <a:gd name="T48" fmla="*/ 2147483647 w 3637"/>
                <a:gd name="T49" fmla="*/ 2147483647 h 1029"/>
                <a:gd name="T50" fmla="*/ 2147483647 w 3637"/>
                <a:gd name="T51" fmla="*/ 2147483647 h 1029"/>
                <a:gd name="T52" fmla="*/ 2147483647 w 3637"/>
                <a:gd name="T53" fmla="*/ 2147483647 h 1029"/>
                <a:gd name="T54" fmla="*/ 2147483647 w 3637"/>
                <a:gd name="T55" fmla="*/ 2147483647 h 1029"/>
                <a:gd name="T56" fmla="*/ 2147483647 w 3637"/>
                <a:gd name="T57" fmla="*/ 2147483647 h 1029"/>
                <a:gd name="T58" fmla="*/ 2147483647 w 3637"/>
                <a:gd name="T59" fmla="*/ 2147483647 h 1029"/>
                <a:gd name="T60" fmla="*/ 2147483647 w 3637"/>
                <a:gd name="T61" fmla="*/ 2147483647 h 1029"/>
                <a:gd name="T62" fmla="*/ 2147483647 w 3637"/>
                <a:gd name="T63" fmla="*/ 2147483647 h 1029"/>
                <a:gd name="T64" fmla="*/ 0 w 3637"/>
                <a:gd name="T65" fmla="*/ 2147483647 h 10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37"/>
                <a:gd name="T100" fmla="*/ 0 h 1029"/>
                <a:gd name="T101" fmla="*/ 3637 w 3637"/>
                <a:gd name="T102" fmla="*/ 1029 h 10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37" h="1029">
                  <a:moveTo>
                    <a:pt x="3637" y="0"/>
                  </a:moveTo>
                  <a:cubicBezTo>
                    <a:pt x="3450" y="35"/>
                    <a:pt x="3256" y="5"/>
                    <a:pt x="3067" y="30"/>
                  </a:cubicBezTo>
                  <a:cubicBezTo>
                    <a:pt x="2983" y="57"/>
                    <a:pt x="2805" y="52"/>
                    <a:pt x="2805" y="52"/>
                  </a:cubicBezTo>
                  <a:cubicBezTo>
                    <a:pt x="2747" y="64"/>
                    <a:pt x="2692" y="70"/>
                    <a:pt x="2632" y="75"/>
                  </a:cubicBezTo>
                  <a:cubicBezTo>
                    <a:pt x="2610" y="82"/>
                    <a:pt x="2587" y="90"/>
                    <a:pt x="2565" y="97"/>
                  </a:cubicBezTo>
                  <a:cubicBezTo>
                    <a:pt x="2550" y="102"/>
                    <a:pt x="2520" y="112"/>
                    <a:pt x="2520" y="112"/>
                  </a:cubicBezTo>
                  <a:cubicBezTo>
                    <a:pt x="2512" y="117"/>
                    <a:pt x="2503" y="120"/>
                    <a:pt x="2497" y="127"/>
                  </a:cubicBezTo>
                  <a:cubicBezTo>
                    <a:pt x="2492" y="133"/>
                    <a:pt x="2496" y="144"/>
                    <a:pt x="2490" y="150"/>
                  </a:cubicBezTo>
                  <a:cubicBezTo>
                    <a:pt x="2455" y="186"/>
                    <a:pt x="2407" y="188"/>
                    <a:pt x="2362" y="202"/>
                  </a:cubicBezTo>
                  <a:cubicBezTo>
                    <a:pt x="2347" y="212"/>
                    <a:pt x="2332" y="222"/>
                    <a:pt x="2317" y="232"/>
                  </a:cubicBezTo>
                  <a:cubicBezTo>
                    <a:pt x="2309" y="237"/>
                    <a:pt x="2310" y="250"/>
                    <a:pt x="2302" y="255"/>
                  </a:cubicBezTo>
                  <a:cubicBezTo>
                    <a:pt x="2289" y="263"/>
                    <a:pt x="2270" y="261"/>
                    <a:pt x="2257" y="270"/>
                  </a:cubicBezTo>
                  <a:cubicBezTo>
                    <a:pt x="2250" y="275"/>
                    <a:pt x="2242" y="280"/>
                    <a:pt x="2235" y="285"/>
                  </a:cubicBezTo>
                  <a:cubicBezTo>
                    <a:pt x="2219" y="308"/>
                    <a:pt x="2186" y="344"/>
                    <a:pt x="2160" y="352"/>
                  </a:cubicBezTo>
                  <a:cubicBezTo>
                    <a:pt x="2150" y="381"/>
                    <a:pt x="2129" y="393"/>
                    <a:pt x="2115" y="420"/>
                  </a:cubicBezTo>
                  <a:cubicBezTo>
                    <a:pt x="2097" y="455"/>
                    <a:pt x="2096" y="504"/>
                    <a:pt x="2055" y="517"/>
                  </a:cubicBezTo>
                  <a:cubicBezTo>
                    <a:pt x="2035" y="574"/>
                    <a:pt x="1978" y="577"/>
                    <a:pt x="1927" y="585"/>
                  </a:cubicBezTo>
                  <a:cubicBezTo>
                    <a:pt x="1857" y="632"/>
                    <a:pt x="1793" y="642"/>
                    <a:pt x="1710" y="652"/>
                  </a:cubicBezTo>
                  <a:cubicBezTo>
                    <a:pt x="1693" y="658"/>
                    <a:pt x="1674" y="660"/>
                    <a:pt x="1657" y="667"/>
                  </a:cubicBezTo>
                  <a:cubicBezTo>
                    <a:pt x="1630" y="678"/>
                    <a:pt x="1621" y="709"/>
                    <a:pt x="1590" y="712"/>
                  </a:cubicBezTo>
                  <a:cubicBezTo>
                    <a:pt x="1537" y="716"/>
                    <a:pt x="1485" y="717"/>
                    <a:pt x="1432" y="720"/>
                  </a:cubicBezTo>
                  <a:cubicBezTo>
                    <a:pt x="1402" y="730"/>
                    <a:pt x="1372" y="740"/>
                    <a:pt x="1342" y="750"/>
                  </a:cubicBezTo>
                  <a:cubicBezTo>
                    <a:pt x="1334" y="753"/>
                    <a:pt x="1328" y="761"/>
                    <a:pt x="1320" y="765"/>
                  </a:cubicBezTo>
                  <a:cubicBezTo>
                    <a:pt x="1313" y="769"/>
                    <a:pt x="1305" y="770"/>
                    <a:pt x="1297" y="772"/>
                  </a:cubicBezTo>
                  <a:cubicBezTo>
                    <a:pt x="1257" y="799"/>
                    <a:pt x="1245" y="806"/>
                    <a:pt x="1200" y="817"/>
                  </a:cubicBezTo>
                  <a:cubicBezTo>
                    <a:pt x="1156" y="839"/>
                    <a:pt x="1112" y="835"/>
                    <a:pt x="1065" y="847"/>
                  </a:cubicBezTo>
                  <a:cubicBezTo>
                    <a:pt x="1022" y="858"/>
                    <a:pt x="979" y="870"/>
                    <a:pt x="937" y="885"/>
                  </a:cubicBezTo>
                  <a:cubicBezTo>
                    <a:pt x="929" y="888"/>
                    <a:pt x="923" y="896"/>
                    <a:pt x="915" y="900"/>
                  </a:cubicBezTo>
                  <a:cubicBezTo>
                    <a:pt x="908" y="904"/>
                    <a:pt x="900" y="905"/>
                    <a:pt x="892" y="907"/>
                  </a:cubicBezTo>
                  <a:cubicBezTo>
                    <a:pt x="838" y="990"/>
                    <a:pt x="681" y="964"/>
                    <a:pt x="607" y="967"/>
                  </a:cubicBezTo>
                  <a:cubicBezTo>
                    <a:pt x="435" y="1029"/>
                    <a:pt x="234" y="975"/>
                    <a:pt x="52" y="960"/>
                  </a:cubicBezTo>
                  <a:cubicBezTo>
                    <a:pt x="27" y="951"/>
                    <a:pt x="28" y="956"/>
                    <a:pt x="15" y="930"/>
                  </a:cubicBezTo>
                  <a:cubicBezTo>
                    <a:pt x="2" y="905"/>
                    <a:pt x="16" y="907"/>
                    <a:pt x="0" y="907"/>
                  </a:cubicBezTo>
                </a:path>
              </a:pathLst>
            </a:custGeom>
            <a:noFill/>
            <a:ln w="1270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5" name="Freeform 9"/>
            <p:cNvSpPr>
              <a:spLocks/>
            </p:cNvSpPr>
            <p:nvPr/>
          </p:nvSpPr>
          <p:spPr bwMode="auto">
            <a:xfrm>
              <a:off x="5668169" y="2620441"/>
              <a:ext cx="1828800" cy="1143000"/>
            </a:xfrm>
            <a:custGeom>
              <a:avLst/>
              <a:gdLst>
                <a:gd name="T0" fmla="*/ 2147483647 w 2722"/>
                <a:gd name="T1" fmla="*/ 2147483647 h 1601"/>
                <a:gd name="T2" fmla="*/ 2147483647 w 2722"/>
                <a:gd name="T3" fmla="*/ 2147483647 h 1601"/>
                <a:gd name="T4" fmla="*/ 2147483647 w 2722"/>
                <a:gd name="T5" fmla="*/ 2147483647 h 1601"/>
                <a:gd name="T6" fmla="*/ 2147483647 w 2722"/>
                <a:gd name="T7" fmla="*/ 2147483647 h 1601"/>
                <a:gd name="T8" fmla="*/ 2147483647 w 2722"/>
                <a:gd name="T9" fmla="*/ 2147483647 h 1601"/>
                <a:gd name="T10" fmla="*/ 2147483647 w 2722"/>
                <a:gd name="T11" fmla="*/ 2147483647 h 1601"/>
                <a:gd name="T12" fmla="*/ 2147483647 w 2722"/>
                <a:gd name="T13" fmla="*/ 2147483647 h 1601"/>
                <a:gd name="T14" fmla="*/ 2147483647 w 2722"/>
                <a:gd name="T15" fmla="*/ 2147483647 h 1601"/>
                <a:gd name="T16" fmla="*/ 2147483647 w 2722"/>
                <a:gd name="T17" fmla="*/ 2147483647 h 1601"/>
                <a:gd name="T18" fmla="*/ 2147483647 w 2722"/>
                <a:gd name="T19" fmla="*/ 2147483647 h 1601"/>
                <a:gd name="T20" fmla="*/ 2147483647 w 2722"/>
                <a:gd name="T21" fmla="*/ 2147483647 h 1601"/>
                <a:gd name="T22" fmla="*/ 2147483647 w 2722"/>
                <a:gd name="T23" fmla="*/ 2147483647 h 1601"/>
                <a:gd name="T24" fmla="*/ 2147483647 w 2722"/>
                <a:gd name="T25" fmla="*/ 2147483647 h 1601"/>
                <a:gd name="T26" fmla="*/ 2147483647 w 2722"/>
                <a:gd name="T27" fmla="*/ 2147483647 h 1601"/>
                <a:gd name="T28" fmla="*/ 2147483647 w 2722"/>
                <a:gd name="T29" fmla="*/ 2147483647 h 1601"/>
                <a:gd name="T30" fmla="*/ 2147483647 w 2722"/>
                <a:gd name="T31" fmla="*/ 2147483647 h 1601"/>
                <a:gd name="T32" fmla="*/ 2147483647 w 2722"/>
                <a:gd name="T33" fmla="*/ 2147483647 h 1601"/>
                <a:gd name="T34" fmla="*/ 2147483647 w 2722"/>
                <a:gd name="T35" fmla="*/ 2147483647 h 1601"/>
                <a:gd name="T36" fmla="*/ 2147483647 w 2722"/>
                <a:gd name="T37" fmla="*/ 2147483647 h 1601"/>
                <a:gd name="T38" fmla="*/ 2147483647 w 2722"/>
                <a:gd name="T39" fmla="*/ 2147483647 h 1601"/>
                <a:gd name="T40" fmla="*/ 2147483647 w 2722"/>
                <a:gd name="T41" fmla="*/ 2147483647 h 1601"/>
                <a:gd name="T42" fmla="*/ 2147483647 w 2722"/>
                <a:gd name="T43" fmla="*/ 2147483647 h 1601"/>
                <a:gd name="T44" fmla="*/ 2147483647 w 2722"/>
                <a:gd name="T45" fmla="*/ 2147483647 h 1601"/>
                <a:gd name="T46" fmla="*/ 2147483647 w 2722"/>
                <a:gd name="T47" fmla="*/ 2147483647 h 1601"/>
                <a:gd name="T48" fmla="*/ 0 w 2722"/>
                <a:gd name="T49" fmla="*/ 0 h 160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22"/>
                <a:gd name="T76" fmla="*/ 0 h 1601"/>
                <a:gd name="T77" fmla="*/ 2722 w 2722"/>
                <a:gd name="T78" fmla="*/ 1601 h 160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22" h="1601">
                  <a:moveTo>
                    <a:pt x="2722" y="1583"/>
                  </a:moveTo>
                  <a:cubicBezTo>
                    <a:pt x="2453" y="1586"/>
                    <a:pt x="2193" y="1601"/>
                    <a:pt x="1927" y="1575"/>
                  </a:cubicBezTo>
                  <a:cubicBezTo>
                    <a:pt x="1836" y="1545"/>
                    <a:pt x="1746" y="1513"/>
                    <a:pt x="1650" y="1508"/>
                  </a:cubicBezTo>
                  <a:cubicBezTo>
                    <a:pt x="1535" y="1502"/>
                    <a:pt x="1305" y="1493"/>
                    <a:pt x="1305" y="1493"/>
                  </a:cubicBezTo>
                  <a:cubicBezTo>
                    <a:pt x="1265" y="1467"/>
                    <a:pt x="1294" y="1461"/>
                    <a:pt x="1252" y="1448"/>
                  </a:cubicBezTo>
                  <a:cubicBezTo>
                    <a:pt x="1200" y="1413"/>
                    <a:pt x="1222" y="1428"/>
                    <a:pt x="1185" y="1403"/>
                  </a:cubicBezTo>
                  <a:cubicBezTo>
                    <a:pt x="1147" y="1377"/>
                    <a:pt x="1175" y="1386"/>
                    <a:pt x="1147" y="1358"/>
                  </a:cubicBezTo>
                  <a:cubicBezTo>
                    <a:pt x="1127" y="1338"/>
                    <a:pt x="1099" y="1321"/>
                    <a:pt x="1072" y="1313"/>
                  </a:cubicBezTo>
                  <a:cubicBezTo>
                    <a:pt x="1042" y="1281"/>
                    <a:pt x="1038" y="1294"/>
                    <a:pt x="1005" y="1275"/>
                  </a:cubicBezTo>
                  <a:cubicBezTo>
                    <a:pt x="981" y="1262"/>
                    <a:pt x="960" y="1245"/>
                    <a:pt x="937" y="1230"/>
                  </a:cubicBezTo>
                  <a:cubicBezTo>
                    <a:pt x="922" y="1220"/>
                    <a:pt x="907" y="1210"/>
                    <a:pt x="892" y="1200"/>
                  </a:cubicBezTo>
                  <a:cubicBezTo>
                    <a:pt x="885" y="1195"/>
                    <a:pt x="870" y="1185"/>
                    <a:pt x="870" y="1185"/>
                  </a:cubicBezTo>
                  <a:cubicBezTo>
                    <a:pt x="850" y="1130"/>
                    <a:pt x="835" y="1076"/>
                    <a:pt x="802" y="1028"/>
                  </a:cubicBezTo>
                  <a:cubicBezTo>
                    <a:pt x="788" y="983"/>
                    <a:pt x="773" y="937"/>
                    <a:pt x="757" y="893"/>
                  </a:cubicBezTo>
                  <a:cubicBezTo>
                    <a:pt x="751" y="810"/>
                    <a:pt x="759" y="782"/>
                    <a:pt x="705" y="728"/>
                  </a:cubicBezTo>
                  <a:cubicBezTo>
                    <a:pt x="699" y="664"/>
                    <a:pt x="694" y="600"/>
                    <a:pt x="637" y="563"/>
                  </a:cubicBezTo>
                  <a:cubicBezTo>
                    <a:pt x="622" y="513"/>
                    <a:pt x="643" y="565"/>
                    <a:pt x="607" y="525"/>
                  </a:cubicBezTo>
                  <a:cubicBezTo>
                    <a:pt x="594" y="510"/>
                    <a:pt x="569" y="471"/>
                    <a:pt x="555" y="450"/>
                  </a:cubicBezTo>
                  <a:cubicBezTo>
                    <a:pt x="542" y="401"/>
                    <a:pt x="523" y="359"/>
                    <a:pt x="480" y="330"/>
                  </a:cubicBezTo>
                  <a:cubicBezTo>
                    <a:pt x="457" y="296"/>
                    <a:pt x="447" y="263"/>
                    <a:pt x="412" y="240"/>
                  </a:cubicBezTo>
                  <a:cubicBezTo>
                    <a:pt x="367" y="151"/>
                    <a:pt x="269" y="135"/>
                    <a:pt x="180" y="105"/>
                  </a:cubicBezTo>
                  <a:cubicBezTo>
                    <a:pt x="152" y="96"/>
                    <a:pt x="131" y="80"/>
                    <a:pt x="105" y="68"/>
                  </a:cubicBezTo>
                  <a:cubicBezTo>
                    <a:pt x="91" y="62"/>
                    <a:pt x="60" y="53"/>
                    <a:pt x="60" y="53"/>
                  </a:cubicBezTo>
                  <a:cubicBezTo>
                    <a:pt x="45" y="43"/>
                    <a:pt x="25" y="38"/>
                    <a:pt x="15" y="23"/>
                  </a:cubicBezTo>
                  <a:cubicBezTo>
                    <a:pt x="10" y="15"/>
                    <a:pt x="0" y="0"/>
                    <a:pt x="0" y="0"/>
                  </a:cubicBezTo>
                </a:path>
              </a:pathLst>
            </a:custGeom>
            <a:noFill/>
            <a:ln w="1270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6" name="Freeform 10"/>
            <p:cNvSpPr>
              <a:spLocks/>
            </p:cNvSpPr>
            <p:nvPr/>
          </p:nvSpPr>
          <p:spPr bwMode="auto">
            <a:xfrm>
              <a:off x="4134644" y="3172891"/>
              <a:ext cx="2028825" cy="285750"/>
            </a:xfrm>
            <a:custGeom>
              <a:avLst/>
              <a:gdLst>
                <a:gd name="T0" fmla="*/ 0 w 2820"/>
                <a:gd name="T1" fmla="*/ 2147483647 h 383"/>
                <a:gd name="T2" fmla="*/ 2147483647 w 2820"/>
                <a:gd name="T3" fmla="*/ 2147483647 h 383"/>
                <a:gd name="T4" fmla="*/ 2147483647 w 2820"/>
                <a:gd name="T5" fmla="*/ 2147483647 h 383"/>
                <a:gd name="T6" fmla="*/ 2147483647 w 2820"/>
                <a:gd name="T7" fmla="*/ 2147483647 h 383"/>
                <a:gd name="T8" fmla="*/ 2147483647 w 2820"/>
                <a:gd name="T9" fmla="*/ 2147483647 h 383"/>
                <a:gd name="T10" fmla="*/ 2147483647 w 2820"/>
                <a:gd name="T11" fmla="*/ 2147483647 h 383"/>
                <a:gd name="T12" fmla="*/ 2147483647 w 2820"/>
                <a:gd name="T13" fmla="*/ 2147483647 h 383"/>
                <a:gd name="T14" fmla="*/ 2147483647 w 2820"/>
                <a:gd name="T15" fmla="*/ 2147483647 h 383"/>
                <a:gd name="T16" fmla="*/ 2147483647 w 2820"/>
                <a:gd name="T17" fmla="*/ 2147483647 h 383"/>
                <a:gd name="T18" fmla="*/ 2147483647 w 2820"/>
                <a:gd name="T19" fmla="*/ 2147483647 h 383"/>
                <a:gd name="T20" fmla="*/ 2147483647 w 2820"/>
                <a:gd name="T21" fmla="*/ 2147483647 h 383"/>
                <a:gd name="T22" fmla="*/ 2147483647 w 2820"/>
                <a:gd name="T23" fmla="*/ 2147483647 h 383"/>
                <a:gd name="T24" fmla="*/ 2147483647 w 2820"/>
                <a:gd name="T25" fmla="*/ 0 h 3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20"/>
                <a:gd name="T40" fmla="*/ 0 h 383"/>
                <a:gd name="T41" fmla="*/ 2820 w 2820"/>
                <a:gd name="T42" fmla="*/ 383 h 38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20" h="383">
                  <a:moveTo>
                    <a:pt x="0" y="255"/>
                  </a:moveTo>
                  <a:cubicBezTo>
                    <a:pt x="30" y="300"/>
                    <a:pt x="60" y="352"/>
                    <a:pt x="105" y="383"/>
                  </a:cubicBezTo>
                  <a:cubicBezTo>
                    <a:pt x="278" y="380"/>
                    <a:pt x="450" y="380"/>
                    <a:pt x="623" y="375"/>
                  </a:cubicBezTo>
                  <a:cubicBezTo>
                    <a:pt x="698" y="373"/>
                    <a:pt x="761" y="335"/>
                    <a:pt x="833" y="323"/>
                  </a:cubicBezTo>
                  <a:cubicBezTo>
                    <a:pt x="883" y="315"/>
                    <a:pt x="933" y="308"/>
                    <a:pt x="983" y="300"/>
                  </a:cubicBezTo>
                  <a:cubicBezTo>
                    <a:pt x="986" y="300"/>
                    <a:pt x="1403" y="312"/>
                    <a:pt x="1448" y="315"/>
                  </a:cubicBezTo>
                  <a:cubicBezTo>
                    <a:pt x="1470" y="317"/>
                    <a:pt x="1493" y="335"/>
                    <a:pt x="1515" y="338"/>
                  </a:cubicBezTo>
                  <a:cubicBezTo>
                    <a:pt x="1547" y="342"/>
                    <a:pt x="1580" y="343"/>
                    <a:pt x="1613" y="345"/>
                  </a:cubicBezTo>
                  <a:cubicBezTo>
                    <a:pt x="1697" y="342"/>
                    <a:pt x="1893" y="337"/>
                    <a:pt x="1988" y="330"/>
                  </a:cubicBezTo>
                  <a:cubicBezTo>
                    <a:pt x="2041" y="326"/>
                    <a:pt x="2087" y="297"/>
                    <a:pt x="2138" y="285"/>
                  </a:cubicBezTo>
                  <a:cubicBezTo>
                    <a:pt x="2283" y="251"/>
                    <a:pt x="2420" y="189"/>
                    <a:pt x="2565" y="150"/>
                  </a:cubicBezTo>
                  <a:cubicBezTo>
                    <a:pt x="2608" y="88"/>
                    <a:pt x="2698" y="64"/>
                    <a:pt x="2768" y="45"/>
                  </a:cubicBezTo>
                  <a:cubicBezTo>
                    <a:pt x="2789" y="31"/>
                    <a:pt x="2798" y="12"/>
                    <a:pt x="2820" y="0"/>
                  </a:cubicBezTo>
                </a:path>
              </a:pathLst>
            </a:custGeom>
            <a:noFill/>
            <a:ln w="1270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7" name="Freeform 11"/>
            <p:cNvSpPr>
              <a:spLocks/>
            </p:cNvSpPr>
            <p:nvPr/>
          </p:nvSpPr>
          <p:spPr bwMode="auto">
            <a:xfrm>
              <a:off x="6544469" y="4239691"/>
              <a:ext cx="1390650" cy="695325"/>
            </a:xfrm>
            <a:custGeom>
              <a:avLst/>
              <a:gdLst>
                <a:gd name="T0" fmla="*/ 2147483647 w 1912"/>
                <a:gd name="T1" fmla="*/ 2147483647 h 885"/>
                <a:gd name="T2" fmla="*/ 2147483647 w 1912"/>
                <a:gd name="T3" fmla="*/ 2147483647 h 885"/>
                <a:gd name="T4" fmla="*/ 2147483647 w 1912"/>
                <a:gd name="T5" fmla="*/ 2147483647 h 885"/>
                <a:gd name="T6" fmla="*/ 2147483647 w 1912"/>
                <a:gd name="T7" fmla="*/ 2147483647 h 885"/>
                <a:gd name="T8" fmla="*/ 2147483647 w 1912"/>
                <a:gd name="T9" fmla="*/ 2147483647 h 885"/>
                <a:gd name="T10" fmla="*/ 2147483647 w 1912"/>
                <a:gd name="T11" fmla="*/ 2147483647 h 885"/>
                <a:gd name="T12" fmla="*/ 2147483647 w 1912"/>
                <a:gd name="T13" fmla="*/ 2147483647 h 885"/>
                <a:gd name="T14" fmla="*/ 2147483647 w 1912"/>
                <a:gd name="T15" fmla="*/ 2147483647 h 885"/>
                <a:gd name="T16" fmla="*/ 2147483647 w 1912"/>
                <a:gd name="T17" fmla="*/ 2147483647 h 885"/>
                <a:gd name="T18" fmla="*/ 2147483647 w 1912"/>
                <a:gd name="T19" fmla="*/ 2147483647 h 885"/>
                <a:gd name="T20" fmla="*/ 2147483647 w 1912"/>
                <a:gd name="T21" fmla="*/ 2147483647 h 885"/>
                <a:gd name="T22" fmla="*/ 2147483647 w 1912"/>
                <a:gd name="T23" fmla="*/ 2147483647 h 885"/>
                <a:gd name="T24" fmla="*/ 2147483647 w 1912"/>
                <a:gd name="T25" fmla="*/ 2147483647 h 885"/>
                <a:gd name="T26" fmla="*/ 2147483647 w 1912"/>
                <a:gd name="T27" fmla="*/ 2147483647 h 885"/>
                <a:gd name="T28" fmla="*/ 2147483647 w 1912"/>
                <a:gd name="T29" fmla="*/ 2147483647 h 885"/>
                <a:gd name="T30" fmla="*/ 2147483647 w 1912"/>
                <a:gd name="T31" fmla="*/ 2147483647 h 885"/>
                <a:gd name="T32" fmla="*/ 2147483647 w 1912"/>
                <a:gd name="T33" fmla="*/ 2147483647 h 885"/>
                <a:gd name="T34" fmla="*/ 2147483647 w 1912"/>
                <a:gd name="T35" fmla="*/ 2147483647 h 885"/>
                <a:gd name="T36" fmla="*/ 2147483647 w 1912"/>
                <a:gd name="T37" fmla="*/ 2147483647 h 885"/>
                <a:gd name="T38" fmla="*/ 2147483647 w 1912"/>
                <a:gd name="T39" fmla="*/ 2147483647 h 885"/>
                <a:gd name="T40" fmla="*/ 2147483647 w 1912"/>
                <a:gd name="T41" fmla="*/ 2147483647 h 885"/>
                <a:gd name="T42" fmla="*/ 2147483647 w 1912"/>
                <a:gd name="T43" fmla="*/ 0 h 88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912"/>
                <a:gd name="T67" fmla="*/ 0 h 885"/>
                <a:gd name="T68" fmla="*/ 1912 w 1912"/>
                <a:gd name="T69" fmla="*/ 885 h 88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912" h="885">
                  <a:moveTo>
                    <a:pt x="1912" y="885"/>
                  </a:moveTo>
                  <a:cubicBezTo>
                    <a:pt x="1803" y="877"/>
                    <a:pt x="1698" y="868"/>
                    <a:pt x="1589" y="862"/>
                  </a:cubicBezTo>
                  <a:cubicBezTo>
                    <a:pt x="1558" y="856"/>
                    <a:pt x="1530" y="847"/>
                    <a:pt x="1499" y="840"/>
                  </a:cubicBezTo>
                  <a:cubicBezTo>
                    <a:pt x="1492" y="835"/>
                    <a:pt x="1485" y="829"/>
                    <a:pt x="1477" y="825"/>
                  </a:cubicBezTo>
                  <a:cubicBezTo>
                    <a:pt x="1463" y="819"/>
                    <a:pt x="1432" y="810"/>
                    <a:pt x="1432" y="810"/>
                  </a:cubicBezTo>
                  <a:cubicBezTo>
                    <a:pt x="1424" y="805"/>
                    <a:pt x="1417" y="799"/>
                    <a:pt x="1409" y="795"/>
                  </a:cubicBezTo>
                  <a:cubicBezTo>
                    <a:pt x="1402" y="791"/>
                    <a:pt x="1394" y="791"/>
                    <a:pt x="1387" y="787"/>
                  </a:cubicBezTo>
                  <a:cubicBezTo>
                    <a:pt x="1347" y="764"/>
                    <a:pt x="1331" y="745"/>
                    <a:pt x="1289" y="735"/>
                  </a:cubicBezTo>
                  <a:cubicBezTo>
                    <a:pt x="1264" y="718"/>
                    <a:pt x="1241" y="716"/>
                    <a:pt x="1214" y="705"/>
                  </a:cubicBezTo>
                  <a:cubicBezTo>
                    <a:pt x="1170" y="687"/>
                    <a:pt x="1198" y="696"/>
                    <a:pt x="1162" y="675"/>
                  </a:cubicBezTo>
                  <a:cubicBezTo>
                    <a:pt x="1152" y="669"/>
                    <a:pt x="1142" y="664"/>
                    <a:pt x="1132" y="660"/>
                  </a:cubicBezTo>
                  <a:cubicBezTo>
                    <a:pt x="1117" y="654"/>
                    <a:pt x="1087" y="645"/>
                    <a:pt x="1087" y="645"/>
                  </a:cubicBezTo>
                  <a:cubicBezTo>
                    <a:pt x="1017" y="600"/>
                    <a:pt x="954" y="597"/>
                    <a:pt x="877" y="577"/>
                  </a:cubicBezTo>
                  <a:cubicBezTo>
                    <a:pt x="784" y="581"/>
                    <a:pt x="689" y="571"/>
                    <a:pt x="599" y="592"/>
                  </a:cubicBezTo>
                  <a:cubicBezTo>
                    <a:pt x="571" y="599"/>
                    <a:pt x="520" y="641"/>
                    <a:pt x="487" y="652"/>
                  </a:cubicBezTo>
                  <a:cubicBezTo>
                    <a:pt x="409" y="678"/>
                    <a:pt x="322" y="657"/>
                    <a:pt x="239" y="660"/>
                  </a:cubicBezTo>
                  <a:cubicBezTo>
                    <a:pt x="195" y="674"/>
                    <a:pt x="174" y="684"/>
                    <a:pt x="112" y="660"/>
                  </a:cubicBezTo>
                  <a:cubicBezTo>
                    <a:pt x="95" y="654"/>
                    <a:pt x="92" y="630"/>
                    <a:pt x="82" y="615"/>
                  </a:cubicBezTo>
                  <a:cubicBezTo>
                    <a:pt x="59" y="581"/>
                    <a:pt x="49" y="541"/>
                    <a:pt x="37" y="502"/>
                  </a:cubicBezTo>
                  <a:cubicBezTo>
                    <a:pt x="34" y="372"/>
                    <a:pt x="36" y="242"/>
                    <a:pt x="29" y="112"/>
                  </a:cubicBezTo>
                  <a:cubicBezTo>
                    <a:pt x="29" y="103"/>
                    <a:pt x="18" y="98"/>
                    <a:pt x="14" y="90"/>
                  </a:cubicBezTo>
                  <a:cubicBezTo>
                    <a:pt x="0" y="62"/>
                    <a:pt x="7" y="28"/>
                    <a:pt x="7" y="0"/>
                  </a:cubicBezTo>
                </a:path>
              </a:pathLst>
            </a:custGeom>
            <a:noFill/>
            <a:ln w="1270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8" name="Freeform 12"/>
            <p:cNvSpPr>
              <a:spLocks/>
            </p:cNvSpPr>
            <p:nvPr/>
          </p:nvSpPr>
          <p:spPr bwMode="auto">
            <a:xfrm>
              <a:off x="6515894" y="3696766"/>
              <a:ext cx="47625" cy="504825"/>
            </a:xfrm>
            <a:custGeom>
              <a:avLst/>
              <a:gdLst>
                <a:gd name="T0" fmla="*/ 2147483647 w 74"/>
                <a:gd name="T1" fmla="*/ 2147483647 h 728"/>
                <a:gd name="T2" fmla="*/ 2147483647 w 74"/>
                <a:gd name="T3" fmla="*/ 2147483647 h 728"/>
                <a:gd name="T4" fmla="*/ 2147483647 w 74"/>
                <a:gd name="T5" fmla="*/ 2147483647 h 728"/>
                <a:gd name="T6" fmla="*/ 2147483647 w 74"/>
                <a:gd name="T7" fmla="*/ 2147483647 h 728"/>
                <a:gd name="T8" fmla="*/ 2147483647 w 74"/>
                <a:gd name="T9" fmla="*/ 0 h 728"/>
                <a:gd name="T10" fmla="*/ 0 60000 65536"/>
                <a:gd name="T11" fmla="*/ 0 60000 65536"/>
                <a:gd name="T12" fmla="*/ 0 60000 65536"/>
                <a:gd name="T13" fmla="*/ 0 60000 65536"/>
                <a:gd name="T14" fmla="*/ 0 60000 65536"/>
                <a:gd name="T15" fmla="*/ 0 w 74"/>
                <a:gd name="T16" fmla="*/ 0 h 728"/>
                <a:gd name="T17" fmla="*/ 74 w 74"/>
                <a:gd name="T18" fmla="*/ 728 h 728"/>
              </a:gdLst>
              <a:ahLst/>
              <a:cxnLst>
                <a:cxn ang="T10">
                  <a:pos x="T0" y="T1"/>
                </a:cxn>
                <a:cxn ang="T11">
                  <a:pos x="T2" y="T3"/>
                </a:cxn>
                <a:cxn ang="T12">
                  <a:pos x="T4" y="T5"/>
                </a:cxn>
                <a:cxn ang="T13">
                  <a:pos x="T6" y="T7"/>
                </a:cxn>
                <a:cxn ang="T14">
                  <a:pos x="T8" y="T9"/>
                </a:cxn>
              </a:cxnLst>
              <a:rect l="T15" t="T16" r="T17" b="T18"/>
              <a:pathLst>
                <a:path w="74" h="728">
                  <a:moveTo>
                    <a:pt x="43" y="728"/>
                  </a:moveTo>
                  <a:cubicBezTo>
                    <a:pt x="0" y="603"/>
                    <a:pt x="74" y="407"/>
                    <a:pt x="28" y="255"/>
                  </a:cubicBezTo>
                  <a:cubicBezTo>
                    <a:pt x="32" y="213"/>
                    <a:pt x="43" y="171"/>
                    <a:pt x="43" y="128"/>
                  </a:cubicBezTo>
                  <a:cubicBezTo>
                    <a:pt x="43" y="100"/>
                    <a:pt x="40" y="72"/>
                    <a:pt x="35" y="45"/>
                  </a:cubicBezTo>
                  <a:cubicBezTo>
                    <a:pt x="32" y="29"/>
                    <a:pt x="20" y="0"/>
                    <a:pt x="20" y="0"/>
                  </a:cubicBezTo>
                </a:path>
              </a:pathLst>
            </a:custGeom>
            <a:noFill/>
            <a:ln w="1270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9" name="Freeform 13"/>
            <p:cNvSpPr>
              <a:spLocks/>
            </p:cNvSpPr>
            <p:nvPr/>
          </p:nvSpPr>
          <p:spPr bwMode="auto">
            <a:xfrm>
              <a:off x="6068219" y="4734991"/>
              <a:ext cx="561975" cy="542925"/>
            </a:xfrm>
            <a:custGeom>
              <a:avLst/>
              <a:gdLst>
                <a:gd name="T0" fmla="*/ 2147483647 w 798"/>
                <a:gd name="T1" fmla="*/ 2147483647 h 697"/>
                <a:gd name="T2" fmla="*/ 2147483647 w 798"/>
                <a:gd name="T3" fmla="*/ 2147483647 h 697"/>
                <a:gd name="T4" fmla="*/ 2147483647 w 798"/>
                <a:gd name="T5" fmla="*/ 2147483647 h 697"/>
                <a:gd name="T6" fmla="*/ 2147483647 w 798"/>
                <a:gd name="T7" fmla="*/ 2147483647 h 697"/>
                <a:gd name="T8" fmla="*/ 2147483647 w 798"/>
                <a:gd name="T9" fmla="*/ 2147483647 h 697"/>
                <a:gd name="T10" fmla="*/ 2147483647 w 798"/>
                <a:gd name="T11" fmla="*/ 2147483647 h 697"/>
                <a:gd name="T12" fmla="*/ 2147483647 w 798"/>
                <a:gd name="T13" fmla="*/ 2147483647 h 697"/>
                <a:gd name="T14" fmla="*/ 2147483647 w 798"/>
                <a:gd name="T15" fmla="*/ 2147483647 h 697"/>
                <a:gd name="T16" fmla="*/ 2147483647 w 798"/>
                <a:gd name="T17" fmla="*/ 2147483647 h 697"/>
                <a:gd name="T18" fmla="*/ 2147483647 w 798"/>
                <a:gd name="T19" fmla="*/ 2147483647 h 697"/>
                <a:gd name="T20" fmla="*/ 2147483647 w 798"/>
                <a:gd name="T21" fmla="*/ 2147483647 h 697"/>
                <a:gd name="T22" fmla="*/ 2147483647 w 798"/>
                <a:gd name="T23" fmla="*/ 0 h 6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98"/>
                <a:gd name="T37" fmla="*/ 0 h 697"/>
                <a:gd name="T38" fmla="*/ 798 w 798"/>
                <a:gd name="T39" fmla="*/ 697 h 69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98" h="697">
                  <a:moveTo>
                    <a:pt x="25" y="697"/>
                  </a:moveTo>
                  <a:cubicBezTo>
                    <a:pt x="0" y="622"/>
                    <a:pt x="6" y="544"/>
                    <a:pt x="63" y="487"/>
                  </a:cubicBezTo>
                  <a:cubicBezTo>
                    <a:pt x="81" y="434"/>
                    <a:pt x="65" y="451"/>
                    <a:pt x="100" y="427"/>
                  </a:cubicBezTo>
                  <a:cubicBezTo>
                    <a:pt x="130" y="383"/>
                    <a:pt x="144" y="364"/>
                    <a:pt x="160" y="315"/>
                  </a:cubicBezTo>
                  <a:cubicBezTo>
                    <a:pt x="163" y="307"/>
                    <a:pt x="161" y="297"/>
                    <a:pt x="168" y="292"/>
                  </a:cubicBezTo>
                  <a:cubicBezTo>
                    <a:pt x="199" y="271"/>
                    <a:pt x="223" y="251"/>
                    <a:pt x="258" y="240"/>
                  </a:cubicBezTo>
                  <a:cubicBezTo>
                    <a:pt x="312" y="204"/>
                    <a:pt x="286" y="215"/>
                    <a:pt x="333" y="202"/>
                  </a:cubicBezTo>
                  <a:cubicBezTo>
                    <a:pt x="395" y="160"/>
                    <a:pt x="472" y="142"/>
                    <a:pt x="543" y="120"/>
                  </a:cubicBezTo>
                  <a:cubicBezTo>
                    <a:pt x="567" y="84"/>
                    <a:pt x="549" y="100"/>
                    <a:pt x="603" y="82"/>
                  </a:cubicBezTo>
                  <a:cubicBezTo>
                    <a:pt x="620" y="76"/>
                    <a:pt x="631" y="57"/>
                    <a:pt x="648" y="52"/>
                  </a:cubicBezTo>
                  <a:cubicBezTo>
                    <a:pt x="655" y="50"/>
                    <a:pt x="663" y="47"/>
                    <a:pt x="670" y="45"/>
                  </a:cubicBezTo>
                  <a:cubicBezTo>
                    <a:pt x="716" y="15"/>
                    <a:pt x="743" y="0"/>
                    <a:pt x="798" y="0"/>
                  </a:cubicBezTo>
                </a:path>
              </a:pathLst>
            </a:custGeom>
            <a:noFill/>
            <a:ln w="1270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0" name="Freeform 14"/>
            <p:cNvSpPr>
              <a:spLocks/>
            </p:cNvSpPr>
            <p:nvPr/>
          </p:nvSpPr>
          <p:spPr bwMode="auto">
            <a:xfrm>
              <a:off x="6268244" y="5316016"/>
              <a:ext cx="1676400" cy="180975"/>
            </a:xfrm>
            <a:custGeom>
              <a:avLst/>
              <a:gdLst>
                <a:gd name="T0" fmla="*/ 2147483647 w 2279"/>
                <a:gd name="T1" fmla="*/ 2147483647 h 450"/>
                <a:gd name="T2" fmla="*/ 2147483647 w 2279"/>
                <a:gd name="T3" fmla="*/ 2147483647 h 450"/>
                <a:gd name="T4" fmla="*/ 2147483647 w 2279"/>
                <a:gd name="T5" fmla="*/ 2147483647 h 450"/>
                <a:gd name="T6" fmla="*/ 2147483647 w 2279"/>
                <a:gd name="T7" fmla="*/ 2147483647 h 450"/>
                <a:gd name="T8" fmla="*/ 2147483647 w 2279"/>
                <a:gd name="T9" fmla="*/ 2147483647 h 450"/>
                <a:gd name="T10" fmla="*/ 2147483647 w 2279"/>
                <a:gd name="T11" fmla="*/ 2147483647 h 450"/>
                <a:gd name="T12" fmla="*/ 2147483647 w 2279"/>
                <a:gd name="T13" fmla="*/ 2147483647 h 450"/>
                <a:gd name="T14" fmla="*/ 2147483647 w 2279"/>
                <a:gd name="T15" fmla="*/ 2147483647 h 450"/>
                <a:gd name="T16" fmla="*/ 2147483647 w 2279"/>
                <a:gd name="T17" fmla="*/ 2147483647 h 450"/>
                <a:gd name="T18" fmla="*/ 2147483647 w 2279"/>
                <a:gd name="T19" fmla="*/ 2147483647 h 450"/>
                <a:gd name="T20" fmla="*/ 2147483647 w 2279"/>
                <a:gd name="T21" fmla="*/ 2147483647 h 450"/>
                <a:gd name="T22" fmla="*/ 2147483647 w 2279"/>
                <a:gd name="T23" fmla="*/ 2147483647 h 450"/>
                <a:gd name="T24" fmla="*/ 2147483647 w 2279"/>
                <a:gd name="T25" fmla="*/ 2147483647 h 450"/>
                <a:gd name="T26" fmla="*/ 2147483647 w 2279"/>
                <a:gd name="T27" fmla="*/ 2147483647 h 450"/>
                <a:gd name="T28" fmla="*/ 2147483647 w 2279"/>
                <a:gd name="T29" fmla="*/ 2147483647 h 450"/>
                <a:gd name="T30" fmla="*/ 2147483647 w 2279"/>
                <a:gd name="T31" fmla="*/ 2147483647 h 450"/>
                <a:gd name="T32" fmla="*/ 2147483647 w 2279"/>
                <a:gd name="T33" fmla="*/ 2147483647 h 450"/>
                <a:gd name="T34" fmla="*/ 2147483647 w 2279"/>
                <a:gd name="T35" fmla="*/ 2147483647 h 4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79"/>
                <a:gd name="T55" fmla="*/ 0 h 450"/>
                <a:gd name="T56" fmla="*/ 2279 w 2279"/>
                <a:gd name="T57" fmla="*/ 450 h 45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79" h="450">
                  <a:moveTo>
                    <a:pt x="2279" y="450"/>
                  </a:moveTo>
                  <a:cubicBezTo>
                    <a:pt x="2246" y="401"/>
                    <a:pt x="2218" y="378"/>
                    <a:pt x="2159" y="360"/>
                  </a:cubicBezTo>
                  <a:cubicBezTo>
                    <a:pt x="2135" y="343"/>
                    <a:pt x="2109" y="337"/>
                    <a:pt x="2084" y="322"/>
                  </a:cubicBezTo>
                  <a:cubicBezTo>
                    <a:pt x="2061" y="308"/>
                    <a:pt x="2043" y="283"/>
                    <a:pt x="2017" y="277"/>
                  </a:cubicBezTo>
                  <a:cubicBezTo>
                    <a:pt x="2006" y="274"/>
                    <a:pt x="1976" y="268"/>
                    <a:pt x="1964" y="262"/>
                  </a:cubicBezTo>
                  <a:cubicBezTo>
                    <a:pt x="1890" y="220"/>
                    <a:pt x="1946" y="241"/>
                    <a:pt x="1897" y="225"/>
                  </a:cubicBezTo>
                  <a:cubicBezTo>
                    <a:pt x="1865" y="204"/>
                    <a:pt x="1835" y="198"/>
                    <a:pt x="1799" y="187"/>
                  </a:cubicBezTo>
                  <a:cubicBezTo>
                    <a:pt x="1784" y="182"/>
                    <a:pt x="1769" y="177"/>
                    <a:pt x="1754" y="172"/>
                  </a:cubicBezTo>
                  <a:cubicBezTo>
                    <a:pt x="1747" y="170"/>
                    <a:pt x="1732" y="165"/>
                    <a:pt x="1732" y="165"/>
                  </a:cubicBezTo>
                  <a:cubicBezTo>
                    <a:pt x="1669" y="124"/>
                    <a:pt x="1603" y="125"/>
                    <a:pt x="1529" y="120"/>
                  </a:cubicBezTo>
                  <a:cubicBezTo>
                    <a:pt x="1456" y="109"/>
                    <a:pt x="1385" y="103"/>
                    <a:pt x="1312" y="97"/>
                  </a:cubicBezTo>
                  <a:cubicBezTo>
                    <a:pt x="1263" y="88"/>
                    <a:pt x="1223" y="69"/>
                    <a:pt x="1177" y="52"/>
                  </a:cubicBezTo>
                  <a:cubicBezTo>
                    <a:pt x="1120" y="31"/>
                    <a:pt x="1057" y="18"/>
                    <a:pt x="997" y="7"/>
                  </a:cubicBezTo>
                  <a:cubicBezTo>
                    <a:pt x="588" y="12"/>
                    <a:pt x="510" y="0"/>
                    <a:pt x="232" y="37"/>
                  </a:cubicBezTo>
                  <a:cubicBezTo>
                    <a:pt x="209" y="45"/>
                    <a:pt x="187" y="52"/>
                    <a:pt x="164" y="60"/>
                  </a:cubicBezTo>
                  <a:cubicBezTo>
                    <a:pt x="157" y="62"/>
                    <a:pt x="142" y="67"/>
                    <a:pt x="142" y="67"/>
                  </a:cubicBezTo>
                  <a:cubicBezTo>
                    <a:pt x="111" y="87"/>
                    <a:pt x="82" y="100"/>
                    <a:pt x="52" y="120"/>
                  </a:cubicBezTo>
                  <a:cubicBezTo>
                    <a:pt x="0" y="196"/>
                    <a:pt x="22" y="261"/>
                    <a:pt x="22" y="360"/>
                  </a:cubicBezTo>
                </a:path>
              </a:pathLst>
            </a:custGeom>
            <a:noFill/>
            <a:ln w="1270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1" name="Freeform 15"/>
            <p:cNvSpPr>
              <a:spLocks/>
            </p:cNvSpPr>
            <p:nvPr/>
          </p:nvSpPr>
          <p:spPr bwMode="auto">
            <a:xfrm>
              <a:off x="6839744" y="5930379"/>
              <a:ext cx="352425" cy="533400"/>
            </a:xfrm>
            <a:custGeom>
              <a:avLst/>
              <a:gdLst>
                <a:gd name="T0" fmla="*/ 2147483647 w 555"/>
                <a:gd name="T1" fmla="*/ 0 h 833"/>
                <a:gd name="T2" fmla="*/ 2147483647 w 555"/>
                <a:gd name="T3" fmla="*/ 2147483647 h 833"/>
                <a:gd name="T4" fmla="*/ 2147483647 w 555"/>
                <a:gd name="T5" fmla="*/ 2147483647 h 833"/>
                <a:gd name="T6" fmla="*/ 2147483647 w 555"/>
                <a:gd name="T7" fmla="*/ 2147483647 h 833"/>
                <a:gd name="T8" fmla="*/ 2147483647 w 555"/>
                <a:gd name="T9" fmla="*/ 2147483647 h 833"/>
                <a:gd name="T10" fmla="*/ 2147483647 w 555"/>
                <a:gd name="T11" fmla="*/ 2147483647 h 833"/>
                <a:gd name="T12" fmla="*/ 2147483647 w 555"/>
                <a:gd name="T13" fmla="*/ 2147483647 h 833"/>
                <a:gd name="T14" fmla="*/ 2147483647 w 555"/>
                <a:gd name="T15" fmla="*/ 2147483647 h 833"/>
                <a:gd name="T16" fmla="*/ 2147483647 w 555"/>
                <a:gd name="T17" fmla="*/ 2147483647 h 833"/>
                <a:gd name="T18" fmla="*/ 0 w 555"/>
                <a:gd name="T19" fmla="*/ 2147483647 h 8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5"/>
                <a:gd name="T31" fmla="*/ 0 h 833"/>
                <a:gd name="T32" fmla="*/ 555 w 555"/>
                <a:gd name="T33" fmla="*/ 833 h 8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5" h="833">
                  <a:moveTo>
                    <a:pt x="555" y="0"/>
                  </a:moveTo>
                  <a:cubicBezTo>
                    <a:pt x="541" y="59"/>
                    <a:pt x="509" y="123"/>
                    <a:pt x="458" y="158"/>
                  </a:cubicBezTo>
                  <a:cubicBezTo>
                    <a:pt x="440" y="184"/>
                    <a:pt x="428" y="200"/>
                    <a:pt x="398" y="210"/>
                  </a:cubicBezTo>
                  <a:cubicBezTo>
                    <a:pt x="352" y="240"/>
                    <a:pt x="360" y="301"/>
                    <a:pt x="330" y="345"/>
                  </a:cubicBezTo>
                  <a:cubicBezTo>
                    <a:pt x="323" y="417"/>
                    <a:pt x="320" y="471"/>
                    <a:pt x="240" y="495"/>
                  </a:cubicBezTo>
                  <a:cubicBezTo>
                    <a:pt x="189" y="530"/>
                    <a:pt x="170" y="606"/>
                    <a:pt x="113" y="645"/>
                  </a:cubicBezTo>
                  <a:cubicBezTo>
                    <a:pt x="78" y="697"/>
                    <a:pt x="100" y="684"/>
                    <a:pt x="60" y="698"/>
                  </a:cubicBezTo>
                  <a:cubicBezTo>
                    <a:pt x="58" y="705"/>
                    <a:pt x="58" y="714"/>
                    <a:pt x="53" y="720"/>
                  </a:cubicBezTo>
                  <a:cubicBezTo>
                    <a:pt x="47" y="727"/>
                    <a:pt x="33" y="726"/>
                    <a:pt x="30" y="735"/>
                  </a:cubicBezTo>
                  <a:cubicBezTo>
                    <a:pt x="23" y="755"/>
                    <a:pt x="40" y="833"/>
                    <a:pt x="0" y="833"/>
                  </a:cubicBezTo>
                </a:path>
              </a:pathLst>
            </a:custGeom>
            <a:noFill/>
            <a:ln w="1270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2" name="Freeform 16"/>
            <p:cNvSpPr>
              <a:spLocks/>
            </p:cNvSpPr>
            <p:nvPr/>
          </p:nvSpPr>
          <p:spPr bwMode="auto">
            <a:xfrm>
              <a:off x="5753894" y="6344716"/>
              <a:ext cx="1114425" cy="180975"/>
            </a:xfrm>
            <a:custGeom>
              <a:avLst/>
              <a:gdLst>
                <a:gd name="T0" fmla="*/ 0 w 1515"/>
                <a:gd name="T1" fmla="*/ 2147483647 h 236"/>
                <a:gd name="T2" fmla="*/ 2147483647 w 1515"/>
                <a:gd name="T3" fmla="*/ 2147483647 h 236"/>
                <a:gd name="T4" fmla="*/ 2147483647 w 1515"/>
                <a:gd name="T5" fmla="*/ 2147483647 h 236"/>
                <a:gd name="T6" fmla="*/ 2147483647 w 1515"/>
                <a:gd name="T7" fmla="*/ 2147483647 h 236"/>
                <a:gd name="T8" fmla="*/ 2147483647 w 1515"/>
                <a:gd name="T9" fmla="*/ 2147483647 h 236"/>
                <a:gd name="T10" fmla="*/ 2147483647 w 1515"/>
                <a:gd name="T11" fmla="*/ 2147483647 h 236"/>
                <a:gd name="T12" fmla="*/ 2147483647 w 1515"/>
                <a:gd name="T13" fmla="*/ 2147483647 h 236"/>
                <a:gd name="T14" fmla="*/ 2147483647 w 1515"/>
                <a:gd name="T15" fmla="*/ 2147483647 h 236"/>
                <a:gd name="T16" fmla="*/ 2147483647 w 1515"/>
                <a:gd name="T17" fmla="*/ 2147483647 h 236"/>
                <a:gd name="T18" fmla="*/ 2147483647 w 1515"/>
                <a:gd name="T19" fmla="*/ 2147483647 h 236"/>
                <a:gd name="T20" fmla="*/ 2147483647 w 1515"/>
                <a:gd name="T21" fmla="*/ 2147483647 h 236"/>
                <a:gd name="T22" fmla="*/ 2147483647 w 1515"/>
                <a:gd name="T23" fmla="*/ 2147483647 h 236"/>
                <a:gd name="T24" fmla="*/ 2147483647 w 1515"/>
                <a:gd name="T25" fmla="*/ 2147483647 h 236"/>
                <a:gd name="T26" fmla="*/ 2147483647 w 1515"/>
                <a:gd name="T27" fmla="*/ 2147483647 h 2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15"/>
                <a:gd name="T43" fmla="*/ 0 h 236"/>
                <a:gd name="T44" fmla="*/ 1515 w 1515"/>
                <a:gd name="T45" fmla="*/ 236 h 2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15" h="236">
                  <a:moveTo>
                    <a:pt x="0" y="236"/>
                  </a:moveTo>
                  <a:cubicBezTo>
                    <a:pt x="33" y="187"/>
                    <a:pt x="25" y="191"/>
                    <a:pt x="75" y="176"/>
                  </a:cubicBezTo>
                  <a:cubicBezTo>
                    <a:pt x="103" y="133"/>
                    <a:pt x="145" y="101"/>
                    <a:pt x="195" y="86"/>
                  </a:cubicBezTo>
                  <a:cubicBezTo>
                    <a:pt x="219" y="49"/>
                    <a:pt x="239" y="55"/>
                    <a:pt x="285" y="48"/>
                  </a:cubicBezTo>
                  <a:cubicBezTo>
                    <a:pt x="428" y="0"/>
                    <a:pt x="280" y="33"/>
                    <a:pt x="337" y="56"/>
                  </a:cubicBezTo>
                  <a:cubicBezTo>
                    <a:pt x="358" y="64"/>
                    <a:pt x="382" y="62"/>
                    <a:pt x="405" y="63"/>
                  </a:cubicBezTo>
                  <a:cubicBezTo>
                    <a:pt x="472" y="67"/>
                    <a:pt x="540" y="68"/>
                    <a:pt x="607" y="71"/>
                  </a:cubicBezTo>
                  <a:cubicBezTo>
                    <a:pt x="647" y="73"/>
                    <a:pt x="687" y="76"/>
                    <a:pt x="727" y="78"/>
                  </a:cubicBezTo>
                  <a:cubicBezTo>
                    <a:pt x="766" y="66"/>
                    <a:pt x="803" y="88"/>
                    <a:pt x="840" y="101"/>
                  </a:cubicBezTo>
                  <a:cubicBezTo>
                    <a:pt x="875" y="113"/>
                    <a:pt x="915" y="106"/>
                    <a:pt x="952" y="108"/>
                  </a:cubicBezTo>
                  <a:cubicBezTo>
                    <a:pt x="980" y="115"/>
                    <a:pt x="1000" y="129"/>
                    <a:pt x="1027" y="138"/>
                  </a:cubicBezTo>
                  <a:cubicBezTo>
                    <a:pt x="1103" y="187"/>
                    <a:pt x="1333" y="187"/>
                    <a:pt x="1417" y="191"/>
                  </a:cubicBezTo>
                  <a:cubicBezTo>
                    <a:pt x="1442" y="193"/>
                    <a:pt x="1468" y="193"/>
                    <a:pt x="1492" y="198"/>
                  </a:cubicBezTo>
                  <a:cubicBezTo>
                    <a:pt x="1501" y="200"/>
                    <a:pt x="1515" y="213"/>
                    <a:pt x="1515" y="213"/>
                  </a:cubicBezTo>
                </a:path>
              </a:pathLst>
            </a:custGeom>
            <a:noFill/>
            <a:ln w="1270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3" name="Freeform 19"/>
            <p:cNvSpPr>
              <a:spLocks/>
            </p:cNvSpPr>
            <p:nvPr/>
          </p:nvSpPr>
          <p:spPr bwMode="auto">
            <a:xfrm>
              <a:off x="4015582" y="4458766"/>
              <a:ext cx="333375" cy="1257300"/>
            </a:xfrm>
            <a:custGeom>
              <a:avLst/>
              <a:gdLst>
                <a:gd name="T0" fmla="*/ 2147483647 w 450"/>
                <a:gd name="T1" fmla="*/ 2147483647 h 1666"/>
                <a:gd name="T2" fmla="*/ 2147483647 w 450"/>
                <a:gd name="T3" fmla="*/ 2147483647 h 1666"/>
                <a:gd name="T4" fmla="*/ 2147483647 w 450"/>
                <a:gd name="T5" fmla="*/ 2147483647 h 1666"/>
                <a:gd name="T6" fmla="*/ 2147483647 w 450"/>
                <a:gd name="T7" fmla="*/ 2147483647 h 1666"/>
                <a:gd name="T8" fmla="*/ 2147483647 w 450"/>
                <a:gd name="T9" fmla="*/ 2147483647 h 1666"/>
                <a:gd name="T10" fmla="*/ 2147483647 w 450"/>
                <a:gd name="T11" fmla="*/ 2147483647 h 1666"/>
                <a:gd name="T12" fmla="*/ 2147483647 w 450"/>
                <a:gd name="T13" fmla="*/ 2147483647 h 1666"/>
                <a:gd name="T14" fmla="*/ 2147483647 w 450"/>
                <a:gd name="T15" fmla="*/ 2147483647 h 1666"/>
                <a:gd name="T16" fmla="*/ 2147483647 w 450"/>
                <a:gd name="T17" fmla="*/ 2147483647 h 1666"/>
                <a:gd name="T18" fmla="*/ 2147483647 w 450"/>
                <a:gd name="T19" fmla="*/ 2147483647 h 1666"/>
                <a:gd name="T20" fmla="*/ 2147483647 w 450"/>
                <a:gd name="T21" fmla="*/ 2147483647 h 1666"/>
                <a:gd name="T22" fmla="*/ 0 w 450"/>
                <a:gd name="T23" fmla="*/ 2147483647 h 1666"/>
                <a:gd name="T24" fmla="*/ 2147483647 w 450"/>
                <a:gd name="T25" fmla="*/ 2147483647 h 16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0"/>
                <a:gd name="T40" fmla="*/ 0 h 1666"/>
                <a:gd name="T41" fmla="*/ 450 w 450"/>
                <a:gd name="T42" fmla="*/ 1666 h 16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0" h="1666">
                  <a:moveTo>
                    <a:pt x="450" y="1666"/>
                  </a:moveTo>
                  <a:cubicBezTo>
                    <a:pt x="443" y="1614"/>
                    <a:pt x="437" y="1558"/>
                    <a:pt x="420" y="1508"/>
                  </a:cubicBezTo>
                  <a:cubicBezTo>
                    <a:pt x="415" y="1439"/>
                    <a:pt x="408" y="1365"/>
                    <a:pt x="368" y="1306"/>
                  </a:cubicBezTo>
                  <a:cubicBezTo>
                    <a:pt x="365" y="1266"/>
                    <a:pt x="361" y="1226"/>
                    <a:pt x="360" y="1186"/>
                  </a:cubicBezTo>
                  <a:cubicBezTo>
                    <a:pt x="356" y="1056"/>
                    <a:pt x="358" y="926"/>
                    <a:pt x="353" y="796"/>
                  </a:cubicBezTo>
                  <a:cubicBezTo>
                    <a:pt x="350" y="712"/>
                    <a:pt x="271" y="579"/>
                    <a:pt x="225" y="511"/>
                  </a:cubicBezTo>
                  <a:cubicBezTo>
                    <a:pt x="208" y="455"/>
                    <a:pt x="233" y="520"/>
                    <a:pt x="195" y="473"/>
                  </a:cubicBezTo>
                  <a:cubicBezTo>
                    <a:pt x="182" y="457"/>
                    <a:pt x="165" y="404"/>
                    <a:pt x="158" y="383"/>
                  </a:cubicBezTo>
                  <a:cubicBezTo>
                    <a:pt x="146" y="348"/>
                    <a:pt x="127" y="318"/>
                    <a:pt x="113" y="286"/>
                  </a:cubicBezTo>
                  <a:cubicBezTo>
                    <a:pt x="87" y="227"/>
                    <a:pt x="81" y="159"/>
                    <a:pt x="45" y="106"/>
                  </a:cubicBezTo>
                  <a:cubicBezTo>
                    <a:pt x="36" y="77"/>
                    <a:pt x="21" y="57"/>
                    <a:pt x="8" y="31"/>
                  </a:cubicBezTo>
                  <a:cubicBezTo>
                    <a:pt x="4" y="24"/>
                    <a:pt x="0" y="0"/>
                    <a:pt x="0" y="8"/>
                  </a:cubicBezTo>
                  <a:cubicBezTo>
                    <a:pt x="0" y="21"/>
                    <a:pt x="8" y="33"/>
                    <a:pt x="8" y="46"/>
                  </a:cubicBezTo>
                </a:path>
              </a:pathLst>
            </a:custGeom>
            <a:noFill/>
            <a:ln w="1270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4" name="フリーフォーム 63"/>
            <p:cNvSpPr/>
            <p:nvPr/>
          </p:nvSpPr>
          <p:spPr>
            <a:xfrm>
              <a:off x="4876007" y="6251054"/>
              <a:ext cx="620712" cy="777875"/>
            </a:xfrm>
            <a:custGeom>
              <a:avLst/>
              <a:gdLst>
                <a:gd name="connsiteX0" fmla="*/ 448235 w 618191"/>
                <a:gd name="connsiteY0" fmla="*/ 0 h 762000"/>
                <a:gd name="connsiteX1" fmla="*/ 381000 w 618191"/>
                <a:gd name="connsiteY1" fmla="*/ 44824 h 762000"/>
                <a:gd name="connsiteX2" fmla="*/ 526676 w 618191"/>
                <a:gd name="connsiteY2" fmla="*/ 224118 h 762000"/>
                <a:gd name="connsiteX3" fmla="*/ 493059 w 618191"/>
                <a:gd name="connsiteY3" fmla="*/ 302559 h 762000"/>
                <a:gd name="connsiteX4" fmla="*/ 582706 w 618191"/>
                <a:gd name="connsiteY4" fmla="*/ 403412 h 762000"/>
                <a:gd name="connsiteX5" fmla="*/ 280147 w 618191"/>
                <a:gd name="connsiteY5" fmla="*/ 549088 h 762000"/>
                <a:gd name="connsiteX6" fmla="*/ 33618 w 618191"/>
                <a:gd name="connsiteY6" fmla="*/ 750794 h 762000"/>
                <a:gd name="connsiteX7" fmla="*/ 33618 w 618191"/>
                <a:gd name="connsiteY7" fmla="*/ 750794 h 762000"/>
                <a:gd name="connsiteX8" fmla="*/ 0 w 618191"/>
                <a:gd name="connsiteY8" fmla="*/ 750794 h 762000"/>
                <a:gd name="connsiteX9" fmla="*/ 0 w 618191"/>
                <a:gd name="connsiteY9" fmla="*/ 750794 h 762000"/>
                <a:gd name="connsiteX10" fmla="*/ 22412 w 618191"/>
                <a:gd name="connsiteY10" fmla="*/ 750794 h 762000"/>
                <a:gd name="connsiteX11" fmla="*/ 22412 w 618191"/>
                <a:gd name="connsiteY11" fmla="*/ 762000 h 762000"/>
                <a:gd name="connsiteX12" fmla="*/ 22412 w 618191"/>
                <a:gd name="connsiteY12" fmla="*/ 762000 h 762000"/>
                <a:gd name="connsiteX13" fmla="*/ 33618 w 618191"/>
                <a:gd name="connsiteY13" fmla="*/ 739588 h 762000"/>
                <a:gd name="connsiteX14" fmla="*/ 22412 w 618191"/>
                <a:gd name="connsiteY14" fmla="*/ 739588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18191" h="762000">
                  <a:moveTo>
                    <a:pt x="448235" y="0"/>
                  </a:moveTo>
                  <a:cubicBezTo>
                    <a:pt x="408081" y="3735"/>
                    <a:pt x="367927" y="7471"/>
                    <a:pt x="381000" y="44824"/>
                  </a:cubicBezTo>
                  <a:cubicBezTo>
                    <a:pt x="394073" y="82177"/>
                    <a:pt x="508000" y="181162"/>
                    <a:pt x="526676" y="224118"/>
                  </a:cubicBezTo>
                  <a:cubicBezTo>
                    <a:pt x="545352" y="267074"/>
                    <a:pt x="483721" y="272677"/>
                    <a:pt x="493059" y="302559"/>
                  </a:cubicBezTo>
                  <a:cubicBezTo>
                    <a:pt x="502397" y="332441"/>
                    <a:pt x="618191" y="362324"/>
                    <a:pt x="582706" y="403412"/>
                  </a:cubicBezTo>
                  <a:cubicBezTo>
                    <a:pt x="547221" y="444500"/>
                    <a:pt x="371662" y="491191"/>
                    <a:pt x="280147" y="549088"/>
                  </a:cubicBezTo>
                  <a:cubicBezTo>
                    <a:pt x="188632" y="606985"/>
                    <a:pt x="33618" y="750794"/>
                    <a:pt x="33618" y="750794"/>
                  </a:cubicBezTo>
                  <a:lnTo>
                    <a:pt x="33618" y="750794"/>
                  </a:lnTo>
                  <a:lnTo>
                    <a:pt x="0" y="750794"/>
                  </a:lnTo>
                  <a:lnTo>
                    <a:pt x="0" y="750794"/>
                  </a:lnTo>
                  <a:cubicBezTo>
                    <a:pt x="3735" y="750794"/>
                    <a:pt x="18677" y="748926"/>
                    <a:pt x="22412" y="750794"/>
                  </a:cubicBezTo>
                  <a:cubicBezTo>
                    <a:pt x="26147" y="752662"/>
                    <a:pt x="22412" y="762000"/>
                    <a:pt x="22412" y="762000"/>
                  </a:cubicBezTo>
                  <a:lnTo>
                    <a:pt x="22412" y="762000"/>
                  </a:lnTo>
                  <a:cubicBezTo>
                    <a:pt x="24280" y="758265"/>
                    <a:pt x="33618" y="743323"/>
                    <a:pt x="33618" y="739588"/>
                  </a:cubicBezTo>
                  <a:cubicBezTo>
                    <a:pt x="33618" y="735853"/>
                    <a:pt x="28015" y="737720"/>
                    <a:pt x="22412" y="739588"/>
                  </a:cubicBezTo>
                </a:path>
              </a:pathLst>
            </a:cu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ja-JP" altLang="en-US"/>
            </a:p>
          </p:txBody>
        </p:sp>
        <p:sp>
          <p:nvSpPr>
            <p:cNvPr id="65" name="Freeform 21"/>
            <p:cNvSpPr>
              <a:spLocks/>
            </p:cNvSpPr>
            <p:nvPr/>
          </p:nvSpPr>
          <p:spPr bwMode="auto">
            <a:xfrm>
              <a:off x="4506119" y="7725841"/>
              <a:ext cx="2543175" cy="609600"/>
            </a:xfrm>
            <a:custGeom>
              <a:avLst/>
              <a:gdLst>
                <a:gd name="T0" fmla="*/ 0 w 3626"/>
                <a:gd name="T1" fmla="*/ 2147483647 h 939"/>
                <a:gd name="T2" fmla="*/ 2147483647 w 3626"/>
                <a:gd name="T3" fmla="*/ 2147483647 h 939"/>
                <a:gd name="T4" fmla="*/ 2147483647 w 3626"/>
                <a:gd name="T5" fmla="*/ 2147483647 h 939"/>
                <a:gd name="T6" fmla="*/ 2147483647 w 3626"/>
                <a:gd name="T7" fmla="*/ 2147483647 h 939"/>
                <a:gd name="T8" fmla="*/ 2147483647 w 3626"/>
                <a:gd name="T9" fmla="*/ 2147483647 h 939"/>
                <a:gd name="T10" fmla="*/ 2147483647 w 3626"/>
                <a:gd name="T11" fmla="*/ 2147483647 h 939"/>
                <a:gd name="T12" fmla="*/ 2147483647 w 3626"/>
                <a:gd name="T13" fmla="*/ 2147483647 h 939"/>
                <a:gd name="T14" fmla="*/ 2147483647 w 3626"/>
                <a:gd name="T15" fmla="*/ 2147483647 h 939"/>
                <a:gd name="T16" fmla="*/ 2147483647 w 3626"/>
                <a:gd name="T17" fmla="*/ 2147483647 h 939"/>
                <a:gd name="T18" fmla="*/ 2147483647 w 3626"/>
                <a:gd name="T19" fmla="*/ 2147483647 h 939"/>
                <a:gd name="T20" fmla="*/ 2147483647 w 3626"/>
                <a:gd name="T21" fmla="*/ 2147483647 h 939"/>
                <a:gd name="T22" fmla="*/ 2147483647 w 3626"/>
                <a:gd name="T23" fmla="*/ 2147483647 h 939"/>
                <a:gd name="T24" fmla="*/ 2147483647 w 3626"/>
                <a:gd name="T25" fmla="*/ 2147483647 h 939"/>
                <a:gd name="T26" fmla="*/ 2147483647 w 3626"/>
                <a:gd name="T27" fmla="*/ 2147483647 h 939"/>
                <a:gd name="T28" fmla="*/ 2147483647 w 3626"/>
                <a:gd name="T29" fmla="*/ 2147483647 h 939"/>
                <a:gd name="T30" fmla="*/ 2147483647 w 3626"/>
                <a:gd name="T31" fmla="*/ 2147483647 h 939"/>
                <a:gd name="T32" fmla="*/ 2147483647 w 3626"/>
                <a:gd name="T33" fmla="*/ 2147483647 h 939"/>
                <a:gd name="T34" fmla="*/ 2147483647 w 3626"/>
                <a:gd name="T35" fmla="*/ 2147483647 h 939"/>
                <a:gd name="T36" fmla="*/ 2147483647 w 3626"/>
                <a:gd name="T37" fmla="*/ 2147483647 h 939"/>
                <a:gd name="T38" fmla="*/ 2147483647 w 3626"/>
                <a:gd name="T39" fmla="*/ 2147483647 h 939"/>
                <a:gd name="T40" fmla="*/ 2147483647 w 3626"/>
                <a:gd name="T41" fmla="*/ 2147483647 h 939"/>
                <a:gd name="T42" fmla="*/ 2147483647 w 3626"/>
                <a:gd name="T43" fmla="*/ 2147483647 h 939"/>
                <a:gd name="T44" fmla="*/ 2147483647 w 3626"/>
                <a:gd name="T45" fmla="*/ 2147483647 h 939"/>
                <a:gd name="T46" fmla="*/ 2147483647 w 3626"/>
                <a:gd name="T47" fmla="*/ 2147483647 h 939"/>
                <a:gd name="T48" fmla="*/ 2147483647 w 3626"/>
                <a:gd name="T49" fmla="*/ 2147483647 h 939"/>
                <a:gd name="T50" fmla="*/ 2147483647 w 3626"/>
                <a:gd name="T51" fmla="*/ 2147483647 h 939"/>
                <a:gd name="T52" fmla="*/ 2147483647 w 3626"/>
                <a:gd name="T53" fmla="*/ 2147483647 h 939"/>
                <a:gd name="T54" fmla="*/ 2147483647 w 3626"/>
                <a:gd name="T55" fmla="*/ 2147483647 h 939"/>
                <a:gd name="T56" fmla="*/ 2147483647 w 3626"/>
                <a:gd name="T57" fmla="*/ 2147483647 h 939"/>
                <a:gd name="T58" fmla="*/ 2147483647 w 3626"/>
                <a:gd name="T59" fmla="*/ 2147483647 h 939"/>
                <a:gd name="T60" fmla="*/ 2147483647 w 3626"/>
                <a:gd name="T61" fmla="*/ 2147483647 h 93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626"/>
                <a:gd name="T94" fmla="*/ 0 h 939"/>
                <a:gd name="T95" fmla="*/ 3626 w 3626"/>
                <a:gd name="T96" fmla="*/ 939 h 93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626" h="939">
                  <a:moveTo>
                    <a:pt x="0" y="47"/>
                  </a:moveTo>
                  <a:cubicBezTo>
                    <a:pt x="41" y="19"/>
                    <a:pt x="20" y="12"/>
                    <a:pt x="75" y="2"/>
                  </a:cubicBezTo>
                  <a:cubicBezTo>
                    <a:pt x="271" y="9"/>
                    <a:pt x="248" y="0"/>
                    <a:pt x="375" y="39"/>
                  </a:cubicBezTo>
                  <a:cubicBezTo>
                    <a:pt x="416" y="67"/>
                    <a:pt x="497" y="91"/>
                    <a:pt x="547" y="92"/>
                  </a:cubicBezTo>
                  <a:cubicBezTo>
                    <a:pt x="772" y="97"/>
                    <a:pt x="997" y="97"/>
                    <a:pt x="1222" y="99"/>
                  </a:cubicBezTo>
                  <a:cubicBezTo>
                    <a:pt x="1247" y="102"/>
                    <a:pt x="1273" y="100"/>
                    <a:pt x="1297" y="107"/>
                  </a:cubicBezTo>
                  <a:cubicBezTo>
                    <a:pt x="1307" y="110"/>
                    <a:pt x="1311" y="123"/>
                    <a:pt x="1320" y="129"/>
                  </a:cubicBezTo>
                  <a:cubicBezTo>
                    <a:pt x="1325" y="132"/>
                    <a:pt x="1360" y="142"/>
                    <a:pt x="1365" y="144"/>
                  </a:cubicBezTo>
                  <a:cubicBezTo>
                    <a:pt x="1376" y="181"/>
                    <a:pt x="1384" y="205"/>
                    <a:pt x="1417" y="227"/>
                  </a:cubicBezTo>
                  <a:cubicBezTo>
                    <a:pt x="1447" y="271"/>
                    <a:pt x="1464" y="265"/>
                    <a:pt x="1522" y="272"/>
                  </a:cubicBezTo>
                  <a:cubicBezTo>
                    <a:pt x="1549" y="280"/>
                    <a:pt x="1578" y="286"/>
                    <a:pt x="1605" y="294"/>
                  </a:cubicBezTo>
                  <a:cubicBezTo>
                    <a:pt x="1633" y="313"/>
                    <a:pt x="1665" y="347"/>
                    <a:pt x="1695" y="362"/>
                  </a:cubicBezTo>
                  <a:cubicBezTo>
                    <a:pt x="1757" y="392"/>
                    <a:pt x="1843" y="376"/>
                    <a:pt x="1912" y="384"/>
                  </a:cubicBezTo>
                  <a:cubicBezTo>
                    <a:pt x="1969" y="412"/>
                    <a:pt x="2021" y="415"/>
                    <a:pt x="2085" y="422"/>
                  </a:cubicBezTo>
                  <a:cubicBezTo>
                    <a:pt x="2098" y="462"/>
                    <a:pt x="2082" y="433"/>
                    <a:pt x="2130" y="452"/>
                  </a:cubicBezTo>
                  <a:cubicBezTo>
                    <a:pt x="2138" y="455"/>
                    <a:pt x="2144" y="463"/>
                    <a:pt x="2152" y="467"/>
                  </a:cubicBezTo>
                  <a:cubicBezTo>
                    <a:pt x="2159" y="471"/>
                    <a:pt x="2167" y="472"/>
                    <a:pt x="2175" y="474"/>
                  </a:cubicBezTo>
                  <a:cubicBezTo>
                    <a:pt x="2196" y="490"/>
                    <a:pt x="2221" y="516"/>
                    <a:pt x="2250" y="519"/>
                  </a:cubicBezTo>
                  <a:cubicBezTo>
                    <a:pt x="2317" y="526"/>
                    <a:pt x="2452" y="534"/>
                    <a:pt x="2452" y="534"/>
                  </a:cubicBezTo>
                  <a:cubicBezTo>
                    <a:pt x="2475" y="549"/>
                    <a:pt x="2494" y="556"/>
                    <a:pt x="2520" y="564"/>
                  </a:cubicBezTo>
                  <a:cubicBezTo>
                    <a:pt x="2545" y="581"/>
                    <a:pt x="2551" y="600"/>
                    <a:pt x="2580" y="609"/>
                  </a:cubicBezTo>
                  <a:cubicBezTo>
                    <a:pt x="2593" y="623"/>
                    <a:pt x="2600" y="644"/>
                    <a:pt x="2617" y="654"/>
                  </a:cubicBezTo>
                  <a:cubicBezTo>
                    <a:pt x="2630" y="662"/>
                    <a:pt x="2647" y="664"/>
                    <a:pt x="2662" y="669"/>
                  </a:cubicBezTo>
                  <a:cubicBezTo>
                    <a:pt x="2670" y="672"/>
                    <a:pt x="2685" y="677"/>
                    <a:pt x="2685" y="677"/>
                  </a:cubicBezTo>
                  <a:cubicBezTo>
                    <a:pt x="2712" y="743"/>
                    <a:pt x="2727" y="722"/>
                    <a:pt x="2805" y="714"/>
                  </a:cubicBezTo>
                  <a:cubicBezTo>
                    <a:pt x="2836" y="704"/>
                    <a:pt x="2836" y="682"/>
                    <a:pt x="2865" y="669"/>
                  </a:cubicBezTo>
                  <a:cubicBezTo>
                    <a:pt x="2922" y="644"/>
                    <a:pt x="2948" y="638"/>
                    <a:pt x="3015" y="632"/>
                  </a:cubicBezTo>
                  <a:cubicBezTo>
                    <a:pt x="3057" y="623"/>
                    <a:pt x="3074" y="625"/>
                    <a:pt x="3060" y="579"/>
                  </a:cubicBezTo>
                  <a:cubicBezTo>
                    <a:pt x="3073" y="538"/>
                    <a:pt x="3118" y="548"/>
                    <a:pt x="3157" y="542"/>
                  </a:cubicBezTo>
                  <a:cubicBezTo>
                    <a:pt x="3313" y="554"/>
                    <a:pt x="3354" y="559"/>
                    <a:pt x="3555" y="564"/>
                  </a:cubicBezTo>
                  <a:cubicBezTo>
                    <a:pt x="3626" y="673"/>
                    <a:pt x="3532" y="821"/>
                    <a:pt x="3532" y="939"/>
                  </a:cubicBezTo>
                </a:path>
              </a:pathLst>
            </a:custGeom>
            <a:noFill/>
            <a:ln w="1270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6" name="Freeform 22"/>
            <p:cNvSpPr>
              <a:spLocks/>
            </p:cNvSpPr>
            <p:nvPr/>
          </p:nvSpPr>
          <p:spPr bwMode="auto">
            <a:xfrm>
              <a:off x="6801644" y="7363891"/>
              <a:ext cx="190500" cy="695325"/>
            </a:xfrm>
            <a:custGeom>
              <a:avLst/>
              <a:gdLst>
                <a:gd name="T0" fmla="*/ 2147483647 w 277"/>
                <a:gd name="T1" fmla="*/ 0 h 1012"/>
                <a:gd name="T2" fmla="*/ 2147483647 w 277"/>
                <a:gd name="T3" fmla="*/ 2147483647 h 1012"/>
                <a:gd name="T4" fmla="*/ 2147483647 w 277"/>
                <a:gd name="T5" fmla="*/ 2147483647 h 1012"/>
                <a:gd name="T6" fmla="*/ 2147483647 w 277"/>
                <a:gd name="T7" fmla="*/ 2147483647 h 1012"/>
                <a:gd name="T8" fmla="*/ 2147483647 w 277"/>
                <a:gd name="T9" fmla="*/ 2147483647 h 1012"/>
                <a:gd name="T10" fmla="*/ 2147483647 w 277"/>
                <a:gd name="T11" fmla="*/ 2147483647 h 1012"/>
                <a:gd name="T12" fmla="*/ 2147483647 w 277"/>
                <a:gd name="T13" fmla="*/ 2147483647 h 1012"/>
                <a:gd name="T14" fmla="*/ 2147483647 w 277"/>
                <a:gd name="T15" fmla="*/ 2147483647 h 1012"/>
                <a:gd name="T16" fmla="*/ 2147483647 w 277"/>
                <a:gd name="T17" fmla="*/ 2147483647 h 1012"/>
                <a:gd name="T18" fmla="*/ 2147483647 w 277"/>
                <a:gd name="T19" fmla="*/ 2147483647 h 1012"/>
                <a:gd name="T20" fmla="*/ 2147483647 w 277"/>
                <a:gd name="T21" fmla="*/ 2147483647 h 1012"/>
                <a:gd name="T22" fmla="*/ 2147483647 w 277"/>
                <a:gd name="T23" fmla="*/ 2147483647 h 1012"/>
                <a:gd name="T24" fmla="*/ 2147483647 w 277"/>
                <a:gd name="T25" fmla="*/ 2147483647 h 1012"/>
                <a:gd name="T26" fmla="*/ 2147483647 w 277"/>
                <a:gd name="T27" fmla="*/ 2147483647 h 1012"/>
                <a:gd name="T28" fmla="*/ 2147483647 w 277"/>
                <a:gd name="T29" fmla="*/ 2147483647 h 1012"/>
                <a:gd name="T30" fmla="*/ 2147483647 w 277"/>
                <a:gd name="T31" fmla="*/ 2147483647 h 1012"/>
                <a:gd name="T32" fmla="*/ 0 w 277"/>
                <a:gd name="T33" fmla="*/ 2147483647 h 10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7"/>
                <a:gd name="T52" fmla="*/ 0 h 1012"/>
                <a:gd name="T53" fmla="*/ 277 w 277"/>
                <a:gd name="T54" fmla="*/ 1012 h 10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7" h="1012">
                  <a:moveTo>
                    <a:pt x="263" y="0"/>
                  </a:moveTo>
                  <a:cubicBezTo>
                    <a:pt x="258" y="84"/>
                    <a:pt x="277" y="123"/>
                    <a:pt x="225" y="172"/>
                  </a:cubicBezTo>
                  <a:cubicBezTo>
                    <a:pt x="220" y="187"/>
                    <a:pt x="212" y="201"/>
                    <a:pt x="210" y="217"/>
                  </a:cubicBezTo>
                  <a:cubicBezTo>
                    <a:pt x="204" y="262"/>
                    <a:pt x="218" y="313"/>
                    <a:pt x="195" y="352"/>
                  </a:cubicBezTo>
                  <a:cubicBezTo>
                    <a:pt x="184" y="370"/>
                    <a:pt x="150" y="397"/>
                    <a:pt x="150" y="397"/>
                  </a:cubicBezTo>
                  <a:cubicBezTo>
                    <a:pt x="162" y="441"/>
                    <a:pt x="164" y="457"/>
                    <a:pt x="210" y="472"/>
                  </a:cubicBezTo>
                  <a:cubicBezTo>
                    <a:pt x="223" y="510"/>
                    <a:pt x="235" y="497"/>
                    <a:pt x="270" y="510"/>
                  </a:cubicBezTo>
                  <a:cubicBezTo>
                    <a:pt x="265" y="525"/>
                    <a:pt x="270" y="550"/>
                    <a:pt x="255" y="555"/>
                  </a:cubicBezTo>
                  <a:cubicBezTo>
                    <a:pt x="240" y="560"/>
                    <a:pt x="210" y="570"/>
                    <a:pt x="210" y="570"/>
                  </a:cubicBezTo>
                  <a:cubicBezTo>
                    <a:pt x="195" y="567"/>
                    <a:pt x="180" y="558"/>
                    <a:pt x="165" y="562"/>
                  </a:cubicBezTo>
                  <a:cubicBezTo>
                    <a:pt x="157" y="564"/>
                    <a:pt x="162" y="578"/>
                    <a:pt x="158" y="585"/>
                  </a:cubicBezTo>
                  <a:cubicBezTo>
                    <a:pt x="154" y="593"/>
                    <a:pt x="147" y="599"/>
                    <a:pt x="143" y="607"/>
                  </a:cubicBezTo>
                  <a:cubicBezTo>
                    <a:pt x="125" y="641"/>
                    <a:pt x="110" y="670"/>
                    <a:pt x="83" y="697"/>
                  </a:cubicBezTo>
                  <a:cubicBezTo>
                    <a:pt x="78" y="712"/>
                    <a:pt x="73" y="727"/>
                    <a:pt x="68" y="742"/>
                  </a:cubicBezTo>
                  <a:cubicBezTo>
                    <a:pt x="65" y="750"/>
                    <a:pt x="60" y="765"/>
                    <a:pt x="60" y="765"/>
                  </a:cubicBezTo>
                  <a:cubicBezTo>
                    <a:pt x="51" y="976"/>
                    <a:pt x="76" y="881"/>
                    <a:pt x="15" y="975"/>
                  </a:cubicBezTo>
                  <a:cubicBezTo>
                    <a:pt x="6" y="1002"/>
                    <a:pt x="12" y="990"/>
                    <a:pt x="0" y="1012"/>
                  </a:cubicBezTo>
                </a:path>
              </a:pathLst>
            </a:custGeom>
            <a:noFill/>
            <a:ln w="1270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7" name="フリーフォーム 66"/>
            <p:cNvSpPr/>
            <p:nvPr/>
          </p:nvSpPr>
          <p:spPr>
            <a:xfrm>
              <a:off x="4450557" y="4365104"/>
              <a:ext cx="3305175" cy="1795462"/>
            </a:xfrm>
            <a:custGeom>
              <a:avLst/>
              <a:gdLst>
                <a:gd name="connsiteX0" fmla="*/ 3294530 w 3294530"/>
                <a:gd name="connsiteY0" fmla="*/ 1759324 h 1759324"/>
                <a:gd name="connsiteX1" fmla="*/ 3137647 w 3294530"/>
                <a:gd name="connsiteY1" fmla="*/ 1748118 h 1759324"/>
                <a:gd name="connsiteX2" fmla="*/ 3014383 w 3294530"/>
                <a:gd name="connsiteY2" fmla="*/ 1647265 h 1759324"/>
                <a:gd name="connsiteX3" fmla="*/ 2958353 w 3294530"/>
                <a:gd name="connsiteY3" fmla="*/ 1613648 h 1759324"/>
                <a:gd name="connsiteX4" fmla="*/ 2868706 w 3294530"/>
                <a:gd name="connsiteY4" fmla="*/ 1624853 h 1759324"/>
                <a:gd name="connsiteX5" fmla="*/ 2588559 w 3294530"/>
                <a:gd name="connsiteY5" fmla="*/ 1456765 h 1759324"/>
                <a:gd name="connsiteX6" fmla="*/ 2532530 w 3294530"/>
                <a:gd name="connsiteY6" fmla="*/ 1467971 h 1759324"/>
                <a:gd name="connsiteX7" fmla="*/ 2465294 w 3294530"/>
                <a:gd name="connsiteY7" fmla="*/ 1467971 h 1759324"/>
                <a:gd name="connsiteX8" fmla="*/ 2364442 w 3294530"/>
                <a:gd name="connsiteY8" fmla="*/ 1445559 h 1759324"/>
                <a:gd name="connsiteX9" fmla="*/ 2252383 w 3294530"/>
                <a:gd name="connsiteY9" fmla="*/ 1389530 h 1759324"/>
                <a:gd name="connsiteX10" fmla="*/ 2140324 w 3294530"/>
                <a:gd name="connsiteY10" fmla="*/ 1333500 h 1759324"/>
                <a:gd name="connsiteX11" fmla="*/ 2039471 w 3294530"/>
                <a:gd name="connsiteY11" fmla="*/ 1299883 h 1759324"/>
                <a:gd name="connsiteX12" fmla="*/ 1938618 w 3294530"/>
                <a:gd name="connsiteY12" fmla="*/ 1232648 h 1759324"/>
                <a:gd name="connsiteX13" fmla="*/ 1916206 w 3294530"/>
                <a:gd name="connsiteY13" fmla="*/ 1199030 h 1759324"/>
                <a:gd name="connsiteX14" fmla="*/ 1905000 w 3294530"/>
                <a:gd name="connsiteY14" fmla="*/ 1165412 h 1759324"/>
                <a:gd name="connsiteX15" fmla="*/ 1927412 w 3294530"/>
                <a:gd name="connsiteY15" fmla="*/ 1165412 h 1759324"/>
                <a:gd name="connsiteX16" fmla="*/ 1848971 w 3294530"/>
                <a:gd name="connsiteY16" fmla="*/ 1120589 h 1759324"/>
                <a:gd name="connsiteX17" fmla="*/ 1848971 w 3294530"/>
                <a:gd name="connsiteY17" fmla="*/ 1086971 h 1759324"/>
                <a:gd name="connsiteX18" fmla="*/ 1826559 w 3294530"/>
                <a:gd name="connsiteY18" fmla="*/ 1008530 h 1759324"/>
                <a:gd name="connsiteX19" fmla="*/ 1714500 w 3294530"/>
                <a:gd name="connsiteY19" fmla="*/ 941295 h 1759324"/>
                <a:gd name="connsiteX20" fmla="*/ 1692089 w 3294530"/>
                <a:gd name="connsiteY20" fmla="*/ 918883 h 1759324"/>
                <a:gd name="connsiteX21" fmla="*/ 1602442 w 3294530"/>
                <a:gd name="connsiteY21" fmla="*/ 907677 h 1759324"/>
                <a:gd name="connsiteX22" fmla="*/ 1524000 w 3294530"/>
                <a:gd name="connsiteY22" fmla="*/ 818030 h 1759324"/>
                <a:gd name="connsiteX23" fmla="*/ 1456765 w 3294530"/>
                <a:gd name="connsiteY23" fmla="*/ 806824 h 1759324"/>
                <a:gd name="connsiteX24" fmla="*/ 1367118 w 3294530"/>
                <a:gd name="connsiteY24" fmla="*/ 762000 h 1759324"/>
                <a:gd name="connsiteX25" fmla="*/ 1333500 w 3294530"/>
                <a:gd name="connsiteY25" fmla="*/ 739589 h 1759324"/>
                <a:gd name="connsiteX26" fmla="*/ 1288677 w 3294530"/>
                <a:gd name="connsiteY26" fmla="*/ 728383 h 1759324"/>
                <a:gd name="connsiteX27" fmla="*/ 1176618 w 3294530"/>
                <a:gd name="connsiteY27" fmla="*/ 649942 h 1759324"/>
                <a:gd name="connsiteX28" fmla="*/ 1064559 w 3294530"/>
                <a:gd name="connsiteY28" fmla="*/ 605118 h 1759324"/>
                <a:gd name="connsiteX29" fmla="*/ 974912 w 3294530"/>
                <a:gd name="connsiteY29" fmla="*/ 571500 h 1759324"/>
                <a:gd name="connsiteX30" fmla="*/ 952500 w 3294530"/>
                <a:gd name="connsiteY30" fmla="*/ 582706 h 1759324"/>
                <a:gd name="connsiteX31" fmla="*/ 963706 w 3294530"/>
                <a:gd name="connsiteY31" fmla="*/ 649942 h 1759324"/>
                <a:gd name="connsiteX32" fmla="*/ 930089 w 3294530"/>
                <a:gd name="connsiteY32" fmla="*/ 649942 h 1759324"/>
                <a:gd name="connsiteX33" fmla="*/ 829236 w 3294530"/>
                <a:gd name="connsiteY33" fmla="*/ 593912 h 1759324"/>
                <a:gd name="connsiteX34" fmla="*/ 728383 w 3294530"/>
                <a:gd name="connsiteY34" fmla="*/ 437030 h 1759324"/>
                <a:gd name="connsiteX35" fmla="*/ 649942 w 3294530"/>
                <a:gd name="connsiteY35" fmla="*/ 369795 h 1759324"/>
                <a:gd name="connsiteX36" fmla="*/ 470647 w 3294530"/>
                <a:gd name="connsiteY36" fmla="*/ 347383 h 1759324"/>
                <a:gd name="connsiteX37" fmla="*/ 257736 w 3294530"/>
                <a:gd name="connsiteY37" fmla="*/ 313765 h 1759324"/>
                <a:gd name="connsiteX38" fmla="*/ 179294 w 3294530"/>
                <a:gd name="connsiteY38" fmla="*/ 302559 h 1759324"/>
                <a:gd name="connsiteX39" fmla="*/ 145677 w 3294530"/>
                <a:gd name="connsiteY39" fmla="*/ 246530 h 1759324"/>
                <a:gd name="connsiteX40" fmla="*/ 100853 w 3294530"/>
                <a:gd name="connsiteY40" fmla="*/ 134471 h 1759324"/>
                <a:gd name="connsiteX41" fmla="*/ 67236 w 3294530"/>
                <a:gd name="connsiteY41" fmla="*/ 33618 h 1759324"/>
                <a:gd name="connsiteX42" fmla="*/ 0 w 3294530"/>
                <a:gd name="connsiteY42" fmla="*/ 0 h 1759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294530" h="1759324">
                  <a:moveTo>
                    <a:pt x="3294530" y="1759324"/>
                  </a:moveTo>
                  <a:lnTo>
                    <a:pt x="3137647" y="1748118"/>
                  </a:lnTo>
                  <a:cubicBezTo>
                    <a:pt x="3090956" y="1729441"/>
                    <a:pt x="3044265" y="1669677"/>
                    <a:pt x="3014383" y="1647265"/>
                  </a:cubicBezTo>
                  <a:cubicBezTo>
                    <a:pt x="2984501" y="1624853"/>
                    <a:pt x="2982633" y="1617383"/>
                    <a:pt x="2958353" y="1613648"/>
                  </a:cubicBezTo>
                  <a:cubicBezTo>
                    <a:pt x="2934073" y="1609913"/>
                    <a:pt x="2930338" y="1651000"/>
                    <a:pt x="2868706" y="1624853"/>
                  </a:cubicBezTo>
                  <a:cubicBezTo>
                    <a:pt x="2807074" y="1598706"/>
                    <a:pt x="2644588" y="1482912"/>
                    <a:pt x="2588559" y="1456765"/>
                  </a:cubicBezTo>
                  <a:cubicBezTo>
                    <a:pt x="2532530" y="1430618"/>
                    <a:pt x="2553074" y="1466103"/>
                    <a:pt x="2532530" y="1467971"/>
                  </a:cubicBezTo>
                  <a:cubicBezTo>
                    <a:pt x="2511986" y="1469839"/>
                    <a:pt x="2493309" y="1471706"/>
                    <a:pt x="2465294" y="1467971"/>
                  </a:cubicBezTo>
                  <a:cubicBezTo>
                    <a:pt x="2437279" y="1464236"/>
                    <a:pt x="2399927" y="1458632"/>
                    <a:pt x="2364442" y="1445559"/>
                  </a:cubicBezTo>
                  <a:cubicBezTo>
                    <a:pt x="2328957" y="1432486"/>
                    <a:pt x="2252383" y="1389530"/>
                    <a:pt x="2252383" y="1389530"/>
                  </a:cubicBezTo>
                  <a:cubicBezTo>
                    <a:pt x="2215030" y="1370854"/>
                    <a:pt x="2175809" y="1348441"/>
                    <a:pt x="2140324" y="1333500"/>
                  </a:cubicBezTo>
                  <a:cubicBezTo>
                    <a:pt x="2104839" y="1318559"/>
                    <a:pt x="2073089" y="1316692"/>
                    <a:pt x="2039471" y="1299883"/>
                  </a:cubicBezTo>
                  <a:cubicBezTo>
                    <a:pt x="2005853" y="1283074"/>
                    <a:pt x="1959162" y="1249457"/>
                    <a:pt x="1938618" y="1232648"/>
                  </a:cubicBezTo>
                  <a:cubicBezTo>
                    <a:pt x="1918074" y="1215839"/>
                    <a:pt x="1921809" y="1210236"/>
                    <a:pt x="1916206" y="1199030"/>
                  </a:cubicBezTo>
                  <a:cubicBezTo>
                    <a:pt x="1910603" y="1187824"/>
                    <a:pt x="1903132" y="1171015"/>
                    <a:pt x="1905000" y="1165412"/>
                  </a:cubicBezTo>
                  <a:cubicBezTo>
                    <a:pt x="1906868" y="1159809"/>
                    <a:pt x="1936750" y="1172882"/>
                    <a:pt x="1927412" y="1165412"/>
                  </a:cubicBezTo>
                  <a:cubicBezTo>
                    <a:pt x="1918074" y="1157942"/>
                    <a:pt x="1862044" y="1133662"/>
                    <a:pt x="1848971" y="1120589"/>
                  </a:cubicBezTo>
                  <a:cubicBezTo>
                    <a:pt x="1835898" y="1107516"/>
                    <a:pt x="1852706" y="1105647"/>
                    <a:pt x="1848971" y="1086971"/>
                  </a:cubicBezTo>
                  <a:cubicBezTo>
                    <a:pt x="1845236" y="1068295"/>
                    <a:pt x="1848971" y="1032809"/>
                    <a:pt x="1826559" y="1008530"/>
                  </a:cubicBezTo>
                  <a:cubicBezTo>
                    <a:pt x="1804147" y="984251"/>
                    <a:pt x="1736912" y="956236"/>
                    <a:pt x="1714500" y="941295"/>
                  </a:cubicBezTo>
                  <a:cubicBezTo>
                    <a:pt x="1692088" y="926354"/>
                    <a:pt x="1710765" y="924486"/>
                    <a:pt x="1692089" y="918883"/>
                  </a:cubicBezTo>
                  <a:cubicBezTo>
                    <a:pt x="1673413" y="913280"/>
                    <a:pt x="1630457" y="924486"/>
                    <a:pt x="1602442" y="907677"/>
                  </a:cubicBezTo>
                  <a:cubicBezTo>
                    <a:pt x="1574427" y="890868"/>
                    <a:pt x="1548280" y="834839"/>
                    <a:pt x="1524000" y="818030"/>
                  </a:cubicBezTo>
                  <a:cubicBezTo>
                    <a:pt x="1499720" y="801221"/>
                    <a:pt x="1482912" y="816162"/>
                    <a:pt x="1456765" y="806824"/>
                  </a:cubicBezTo>
                  <a:cubicBezTo>
                    <a:pt x="1430618" y="797486"/>
                    <a:pt x="1387662" y="773206"/>
                    <a:pt x="1367118" y="762000"/>
                  </a:cubicBezTo>
                  <a:cubicBezTo>
                    <a:pt x="1346574" y="750794"/>
                    <a:pt x="1346574" y="745192"/>
                    <a:pt x="1333500" y="739589"/>
                  </a:cubicBezTo>
                  <a:cubicBezTo>
                    <a:pt x="1320427" y="733986"/>
                    <a:pt x="1314824" y="743324"/>
                    <a:pt x="1288677" y="728383"/>
                  </a:cubicBezTo>
                  <a:cubicBezTo>
                    <a:pt x="1262530" y="713442"/>
                    <a:pt x="1213971" y="670486"/>
                    <a:pt x="1176618" y="649942"/>
                  </a:cubicBezTo>
                  <a:cubicBezTo>
                    <a:pt x="1139265" y="629398"/>
                    <a:pt x="1098176" y="618192"/>
                    <a:pt x="1064559" y="605118"/>
                  </a:cubicBezTo>
                  <a:cubicBezTo>
                    <a:pt x="1030942" y="592044"/>
                    <a:pt x="993588" y="575235"/>
                    <a:pt x="974912" y="571500"/>
                  </a:cubicBezTo>
                  <a:cubicBezTo>
                    <a:pt x="956236" y="567765"/>
                    <a:pt x="954368" y="569632"/>
                    <a:pt x="952500" y="582706"/>
                  </a:cubicBezTo>
                  <a:cubicBezTo>
                    <a:pt x="950632" y="595780"/>
                    <a:pt x="967441" y="638736"/>
                    <a:pt x="963706" y="649942"/>
                  </a:cubicBezTo>
                  <a:cubicBezTo>
                    <a:pt x="959971" y="661148"/>
                    <a:pt x="952500" y="659280"/>
                    <a:pt x="930089" y="649942"/>
                  </a:cubicBezTo>
                  <a:cubicBezTo>
                    <a:pt x="907678" y="640604"/>
                    <a:pt x="862854" y="629397"/>
                    <a:pt x="829236" y="593912"/>
                  </a:cubicBezTo>
                  <a:cubicBezTo>
                    <a:pt x="795618" y="558427"/>
                    <a:pt x="758265" y="474383"/>
                    <a:pt x="728383" y="437030"/>
                  </a:cubicBezTo>
                  <a:cubicBezTo>
                    <a:pt x="698501" y="399677"/>
                    <a:pt x="692898" y="384736"/>
                    <a:pt x="649942" y="369795"/>
                  </a:cubicBezTo>
                  <a:cubicBezTo>
                    <a:pt x="606986" y="354854"/>
                    <a:pt x="536015" y="356721"/>
                    <a:pt x="470647" y="347383"/>
                  </a:cubicBezTo>
                  <a:cubicBezTo>
                    <a:pt x="405279" y="338045"/>
                    <a:pt x="306295" y="321236"/>
                    <a:pt x="257736" y="313765"/>
                  </a:cubicBezTo>
                  <a:cubicBezTo>
                    <a:pt x="209177" y="306294"/>
                    <a:pt x="197971" y="313765"/>
                    <a:pt x="179294" y="302559"/>
                  </a:cubicBezTo>
                  <a:cubicBezTo>
                    <a:pt x="160617" y="291353"/>
                    <a:pt x="158750" y="274545"/>
                    <a:pt x="145677" y="246530"/>
                  </a:cubicBezTo>
                  <a:cubicBezTo>
                    <a:pt x="132604" y="218515"/>
                    <a:pt x="113926" y="169956"/>
                    <a:pt x="100853" y="134471"/>
                  </a:cubicBezTo>
                  <a:cubicBezTo>
                    <a:pt x="87780" y="98986"/>
                    <a:pt x="84045" y="56030"/>
                    <a:pt x="67236" y="33618"/>
                  </a:cubicBezTo>
                  <a:cubicBezTo>
                    <a:pt x="50427" y="11206"/>
                    <a:pt x="25213" y="5603"/>
                    <a:pt x="0" y="0"/>
                  </a:cubicBezTo>
                </a:path>
              </a:pathLst>
            </a:cu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ja-JP" altLang="en-US"/>
            </a:p>
          </p:txBody>
        </p:sp>
        <p:sp>
          <p:nvSpPr>
            <p:cNvPr id="68" name="フリーフォーム 67"/>
            <p:cNvSpPr/>
            <p:nvPr/>
          </p:nvSpPr>
          <p:spPr>
            <a:xfrm>
              <a:off x="3842544" y="4258741"/>
              <a:ext cx="652463" cy="128588"/>
            </a:xfrm>
            <a:custGeom>
              <a:avLst/>
              <a:gdLst>
                <a:gd name="connsiteX0" fmla="*/ 649941 w 649941"/>
                <a:gd name="connsiteY0" fmla="*/ 128868 h 128868"/>
                <a:gd name="connsiteX1" fmla="*/ 493059 w 649941"/>
                <a:gd name="connsiteY1" fmla="*/ 106456 h 128868"/>
                <a:gd name="connsiteX2" fmla="*/ 403411 w 649941"/>
                <a:gd name="connsiteY2" fmla="*/ 106456 h 128868"/>
                <a:gd name="connsiteX3" fmla="*/ 324970 w 649941"/>
                <a:gd name="connsiteY3" fmla="*/ 106456 h 128868"/>
                <a:gd name="connsiteX4" fmla="*/ 268941 w 649941"/>
                <a:gd name="connsiteY4" fmla="*/ 95251 h 128868"/>
                <a:gd name="connsiteX5" fmla="*/ 246529 w 649941"/>
                <a:gd name="connsiteY5" fmla="*/ 28015 h 128868"/>
                <a:gd name="connsiteX6" fmla="*/ 168088 w 649941"/>
                <a:gd name="connsiteY6" fmla="*/ 16809 h 128868"/>
                <a:gd name="connsiteX7" fmla="*/ 0 w 649941"/>
                <a:gd name="connsiteY7" fmla="*/ 128868 h 128868"/>
                <a:gd name="connsiteX8" fmla="*/ 0 w 649941"/>
                <a:gd name="connsiteY8" fmla="*/ 128868 h 128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9941" h="128868">
                  <a:moveTo>
                    <a:pt x="649941" y="128868"/>
                  </a:moveTo>
                  <a:cubicBezTo>
                    <a:pt x="592044" y="119529"/>
                    <a:pt x="534147" y="110191"/>
                    <a:pt x="493059" y="106456"/>
                  </a:cubicBezTo>
                  <a:cubicBezTo>
                    <a:pt x="451971" y="102721"/>
                    <a:pt x="403411" y="106456"/>
                    <a:pt x="403411" y="106456"/>
                  </a:cubicBezTo>
                  <a:cubicBezTo>
                    <a:pt x="375396" y="106456"/>
                    <a:pt x="347382" y="108323"/>
                    <a:pt x="324970" y="106456"/>
                  </a:cubicBezTo>
                  <a:cubicBezTo>
                    <a:pt x="302558" y="104589"/>
                    <a:pt x="282014" y="108324"/>
                    <a:pt x="268941" y="95251"/>
                  </a:cubicBezTo>
                  <a:cubicBezTo>
                    <a:pt x="255868" y="82178"/>
                    <a:pt x="263338" y="41089"/>
                    <a:pt x="246529" y="28015"/>
                  </a:cubicBezTo>
                  <a:cubicBezTo>
                    <a:pt x="229720" y="14941"/>
                    <a:pt x="209176" y="0"/>
                    <a:pt x="168088" y="16809"/>
                  </a:cubicBezTo>
                  <a:cubicBezTo>
                    <a:pt x="127000" y="33618"/>
                    <a:pt x="0" y="128868"/>
                    <a:pt x="0" y="128868"/>
                  </a:cubicBezTo>
                  <a:lnTo>
                    <a:pt x="0" y="128868"/>
                  </a:lnTo>
                </a:path>
              </a:pathLst>
            </a:cu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ja-JP" altLang="en-US"/>
            </a:p>
          </p:txBody>
        </p:sp>
        <p:sp>
          <p:nvSpPr>
            <p:cNvPr id="69" name="フリーフォーム 68"/>
            <p:cNvSpPr/>
            <p:nvPr/>
          </p:nvSpPr>
          <p:spPr>
            <a:xfrm>
              <a:off x="4006057" y="4319066"/>
              <a:ext cx="79375" cy="138113"/>
            </a:xfrm>
            <a:custGeom>
              <a:avLst/>
              <a:gdLst>
                <a:gd name="connsiteX0" fmla="*/ 0 w 78441"/>
                <a:gd name="connsiteY0" fmla="*/ 134471 h 134471"/>
                <a:gd name="connsiteX1" fmla="*/ 11206 w 78441"/>
                <a:gd name="connsiteY1" fmla="*/ 67235 h 134471"/>
                <a:gd name="connsiteX2" fmla="*/ 56029 w 78441"/>
                <a:gd name="connsiteY2" fmla="*/ 44823 h 134471"/>
                <a:gd name="connsiteX3" fmla="*/ 78441 w 78441"/>
                <a:gd name="connsiteY3" fmla="*/ 0 h 134471"/>
                <a:gd name="connsiteX4" fmla="*/ 78441 w 78441"/>
                <a:gd name="connsiteY4" fmla="*/ 0 h 1344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41" h="134471">
                  <a:moveTo>
                    <a:pt x="0" y="134471"/>
                  </a:moveTo>
                  <a:cubicBezTo>
                    <a:pt x="934" y="108323"/>
                    <a:pt x="1868" y="82176"/>
                    <a:pt x="11206" y="67235"/>
                  </a:cubicBezTo>
                  <a:cubicBezTo>
                    <a:pt x="20544" y="52294"/>
                    <a:pt x="44823" y="56029"/>
                    <a:pt x="56029" y="44823"/>
                  </a:cubicBezTo>
                  <a:cubicBezTo>
                    <a:pt x="67235" y="33617"/>
                    <a:pt x="78441" y="0"/>
                    <a:pt x="78441" y="0"/>
                  </a:cubicBezTo>
                  <a:lnTo>
                    <a:pt x="78441" y="0"/>
                  </a:lnTo>
                </a:path>
              </a:pathLst>
            </a:cu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ja-JP" altLang="en-US"/>
            </a:p>
          </p:txBody>
        </p:sp>
        <p:sp>
          <p:nvSpPr>
            <p:cNvPr id="70" name="フリーフォーム 69"/>
            <p:cNvSpPr/>
            <p:nvPr/>
          </p:nvSpPr>
          <p:spPr>
            <a:xfrm>
              <a:off x="4179094" y="5714479"/>
              <a:ext cx="774700" cy="1828800"/>
            </a:xfrm>
            <a:custGeom>
              <a:avLst/>
              <a:gdLst>
                <a:gd name="connsiteX0" fmla="*/ 168088 w 769470"/>
                <a:gd name="connsiteY0" fmla="*/ 0 h 1792941"/>
                <a:gd name="connsiteX1" fmla="*/ 179294 w 769470"/>
                <a:gd name="connsiteY1" fmla="*/ 67235 h 1792941"/>
                <a:gd name="connsiteX2" fmla="*/ 212912 w 769470"/>
                <a:gd name="connsiteY2" fmla="*/ 168088 h 1792941"/>
                <a:gd name="connsiteX3" fmla="*/ 324971 w 769470"/>
                <a:gd name="connsiteY3" fmla="*/ 347382 h 1792941"/>
                <a:gd name="connsiteX4" fmla="*/ 392206 w 769470"/>
                <a:gd name="connsiteY4" fmla="*/ 414617 h 1792941"/>
                <a:gd name="connsiteX5" fmla="*/ 425824 w 769470"/>
                <a:gd name="connsiteY5" fmla="*/ 605117 h 1792941"/>
                <a:gd name="connsiteX6" fmla="*/ 493059 w 769470"/>
                <a:gd name="connsiteY6" fmla="*/ 717176 h 1792941"/>
                <a:gd name="connsiteX7" fmla="*/ 571500 w 769470"/>
                <a:gd name="connsiteY7" fmla="*/ 829235 h 1792941"/>
                <a:gd name="connsiteX8" fmla="*/ 627530 w 769470"/>
                <a:gd name="connsiteY8" fmla="*/ 1042147 h 1792941"/>
                <a:gd name="connsiteX9" fmla="*/ 661147 w 769470"/>
                <a:gd name="connsiteY9" fmla="*/ 1098176 h 1792941"/>
                <a:gd name="connsiteX10" fmla="*/ 683559 w 769470"/>
                <a:gd name="connsiteY10" fmla="*/ 1187823 h 1792941"/>
                <a:gd name="connsiteX11" fmla="*/ 694765 w 769470"/>
                <a:gd name="connsiteY11" fmla="*/ 1255058 h 1792941"/>
                <a:gd name="connsiteX12" fmla="*/ 717177 w 769470"/>
                <a:gd name="connsiteY12" fmla="*/ 1311088 h 1792941"/>
                <a:gd name="connsiteX13" fmla="*/ 750794 w 769470"/>
                <a:gd name="connsiteY13" fmla="*/ 1411941 h 1792941"/>
                <a:gd name="connsiteX14" fmla="*/ 750794 w 769470"/>
                <a:gd name="connsiteY14" fmla="*/ 1512794 h 1792941"/>
                <a:gd name="connsiteX15" fmla="*/ 739588 w 769470"/>
                <a:gd name="connsiteY15" fmla="*/ 1568823 h 1792941"/>
                <a:gd name="connsiteX16" fmla="*/ 571500 w 769470"/>
                <a:gd name="connsiteY16" fmla="*/ 1546411 h 1792941"/>
                <a:gd name="connsiteX17" fmla="*/ 493059 w 769470"/>
                <a:gd name="connsiteY17" fmla="*/ 1557617 h 1792941"/>
                <a:gd name="connsiteX18" fmla="*/ 302559 w 769470"/>
                <a:gd name="connsiteY18" fmla="*/ 1613647 h 1792941"/>
                <a:gd name="connsiteX19" fmla="*/ 190500 w 769470"/>
                <a:gd name="connsiteY19" fmla="*/ 1669676 h 1792941"/>
                <a:gd name="connsiteX20" fmla="*/ 145677 w 769470"/>
                <a:gd name="connsiteY20" fmla="*/ 1714500 h 1792941"/>
                <a:gd name="connsiteX21" fmla="*/ 56030 w 769470"/>
                <a:gd name="connsiteY21" fmla="*/ 1781735 h 1792941"/>
                <a:gd name="connsiteX22" fmla="*/ 0 w 769470"/>
                <a:gd name="connsiteY22" fmla="*/ 1781735 h 1792941"/>
                <a:gd name="connsiteX23" fmla="*/ 0 w 769470"/>
                <a:gd name="connsiteY23" fmla="*/ 1781735 h 1792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69470" h="1792941">
                  <a:moveTo>
                    <a:pt x="168088" y="0"/>
                  </a:moveTo>
                  <a:cubicBezTo>
                    <a:pt x="169955" y="19610"/>
                    <a:pt x="171823" y="39220"/>
                    <a:pt x="179294" y="67235"/>
                  </a:cubicBezTo>
                  <a:cubicBezTo>
                    <a:pt x="186765" y="95250"/>
                    <a:pt x="188633" y="121397"/>
                    <a:pt x="212912" y="168088"/>
                  </a:cubicBezTo>
                  <a:cubicBezTo>
                    <a:pt x="237191" y="214779"/>
                    <a:pt x="295089" y="306294"/>
                    <a:pt x="324971" y="347382"/>
                  </a:cubicBezTo>
                  <a:cubicBezTo>
                    <a:pt x="354853" y="388470"/>
                    <a:pt x="375397" y="371661"/>
                    <a:pt x="392206" y="414617"/>
                  </a:cubicBezTo>
                  <a:cubicBezTo>
                    <a:pt x="409015" y="457573"/>
                    <a:pt x="409015" y="554691"/>
                    <a:pt x="425824" y="605117"/>
                  </a:cubicBezTo>
                  <a:cubicBezTo>
                    <a:pt x="442633" y="655544"/>
                    <a:pt x="468780" y="679823"/>
                    <a:pt x="493059" y="717176"/>
                  </a:cubicBezTo>
                  <a:cubicBezTo>
                    <a:pt x="517338" y="754529"/>
                    <a:pt x="549088" y="775073"/>
                    <a:pt x="571500" y="829235"/>
                  </a:cubicBezTo>
                  <a:cubicBezTo>
                    <a:pt x="593912" y="883397"/>
                    <a:pt x="612589" y="997324"/>
                    <a:pt x="627530" y="1042147"/>
                  </a:cubicBezTo>
                  <a:cubicBezTo>
                    <a:pt x="642471" y="1086970"/>
                    <a:pt x="651809" y="1073897"/>
                    <a:pt x="661147" y="1098176"/>
                  </a:cubicBezTo>
                  <a:cubicBezTo>
                    <a:pt x="670485" y="1122455"/>
                    <a:pt x="677956" y="1161676"/>
                    <a:pt x="683559" y="1187823"/>
                  </a:cubicBezTo>
                  <a:cubicBezTo>
                    <a:pt x="689162" y="1213970"/>
                    <a:pt x="689162" y="1234514"/>
                    <a:pt x="694765" y="1255058"/>
                  </a:cubicBezTo>
                  <a:cubicBezTo>
                    <a:pt x="700368" y="1275602"/>
                    <a:pt x="707839" y="1284941"/>
                    <a:pt x="717177" y="1311088"/>
                  </a:cubicBezTo>
                  <a:cubicBezTo>
                    <a:pt x="726515" y="1337235"/>
                    <a:pt x="745191" y="1378323"/>
                    <a:pt x="750794" y="1411941"/>
                  </a:cubicBezTo>
                  <a:cubicBezTo>
                    <a:pt x="756397" y="1445559"/>
                    <a:pt x="752662" y="1486647"/>
                    <a:pt x="750794" y="1512794"/>
                  </a:cubicBezTo>
                  <a:cubicBezTo>
                    <a:pt x="748926" y="1538941"/>
                    <a:pt x="769470" y="1563220"/>
                    <a:pt x="739588" y="1568823"/>
                  </a:cubicBezTo>
                  <a:cubicBezTo>
                    <a:pt x="709706" y="1574426"/>
                    <a:pt x="612588" y="1548279"/>
                    <a:pt x="571500" y="1546411"/>
                  </a:cubicBezTo>
                  <a:cubicBezTo>
                    <a:pt x="530412" y="1544543"/>
                    <a:pt x="537883" y="1546411"/>
                    <a:pt x="493059" y="1557617"/>
                  </a:cubicBezTo>
                  <a:cubicBezTo>
                    <a:pt x="448236" y="1568823"/>
                    <a:pt x="352986" y="1594971"/>
                    <a:pt x="302559" y="1613647"/>
                  </a:cubicBezTo>
                  <a:cubicBezTo>
                    <a:pt x="252133" y="1632324"/>
                    <a:pt x="216647" y="1652867"/>
                    <a:pt x="190500" y="1669676"/>
                  </a:cubicBezTo>
                  <a:cubicBezTo>
                    <a:pt x="164353" y="1686485"/>
                    <a:pt x="168089" y="1695824"/>
                    <a:pt x="145677" y="1714500"/>
                  </a:cubicBezTo>
                  <a:cubicBezTo>
                    <a:pt x="123265" y="1733176"/>
                    <a:pt x="80309" y="1770529"/>
                    <a:pt x="56030" y="1781735"/>
                  </a:cubicBezTo>
                  <a:cubicBezTo>
                    <a:pt x="31751" y="1792941"/>
                    <a:pt x="0" y="1781735"/>
                    <a:pt x="0" y="1781735"/>
                  </a:cubicBezTo>
                  <a:lnTo>
                    <a:pt x="0" y="1781735"/>
                  </a:lnTo>
                </a:path>
              </a:pathLst>
            </a:cu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ja-JP" altLang="en-US"/>
            </a:p>
          </p:txBody>
        </p:sp>
      </p:grpSp>
      <p:sp>
        <p:nvSpPr>
          <p:cNvPr id="122" name="タイトル 1"/>
          <p:cNvSpPr txBox="1">
            <a:spLocks/>
          </p:cNvSpPr>
          <p:nvPr/>
        </p:nvSpPr>
        <p:spPr>
          <a:xfrm>
            <a:off x="0" y="-3288"/>
            <a:ext cx="9906000" cy="636040"/>
          </a:xfrm>
          <a:prstGeom prst="rect">
            <a:avLst/>
          </a:prstGeom>
          <a:solidFill>
            <a:srgbClr val="00B0F0"/>
          </a:solidFill>
          <a:effectLst>
            <a:outerShdw blurRad="40000" dist="20000" dir="5400000" rotWithShape="0">
              <a:srgbClr val="000000">
                <a:alpha val="38000"/>
              </a:srgbClr>
            </a:outerShdw>
            <a:softEdge rad="317500"/>
          </a:effectLst>
        </p:spPr>
        <p:style>
          <a:lnRef idx="3">
            <a:schemeClr val="lt1"/>
          </a:lnRef>
          <a:fillRef idx="1">
            <a:schemeClr val="accent1"/>
          </a:fillRef>
          <a:effectRef idx="1">
            <a:schemeClr val="accent1"/>
          </a:effectRef>
          <a:fontRef idx="minor">
            <a:schemeClr val="lt1"/>
          </a:fontRef>
        </p:style>
        <p:txBody>
          <a:bodyPr anchor="ctr"/>
          <a:lstStyle>
            <a:lvl1pPr algn="ctr" defTabSz="914400" rtl="0" eaLnBrk="1" latinLnBrk="0" hangingPunct="1">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ja-JP" altLang="en-US" sz="3200" dirty="0" smtClean="0">
                <a:latin typeface="メイリオ" panose="020B0604030504040204" pitchFamily="50" charset="-128"/>
                <a:ea typeface="メイリオ" panose="020B0604030504040204" pitchFamily="50" charset="-128"/>
                <a:cs typeface="メイリオ" panose="020B0604030504040204" pitchFamily="50" charset="-128"/>
              </a:rPr>
              <a:t>大分県　国東（くにさき）市の概要</a:t>
            </a:r>
            <a:endParaRPr lang="ja-JP" altLang="en-US" sz="3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0" name="サブタイトル 6"/>
          <p:cNvSpPr>
            <a:spLocks noGrp="1"/>
          </p:cNvSpPr>
          <p:nvPr>
            <p:ph type="subTitle" idx="1"/>
          </p:nvPr>
        </p:nvSpPr>
        <p:spPr>
          <a:xfrm>
            <a:off x="5313040" y="692696"/>
            <a:ext cx="4392488" cy="3896451"/>
          </a:xfrm>
          <a:solidFill>
            <a:srgbClr val="FFFF66"/>
          </a:solidFill>
        </p:spPr>
        <p:txBody>
          <a:bodyPr>
            <a:spAutoFit/>
          </a:bodyPr>
          <a:lstStyle/>
          <a:p>
            <a:pPr algn="l"/>
            <a:r>
              <a:rPr lang="ja-JP" altLang="en-US" sz="1800" b="1" dirty="0" smtClean="0">
                <a:solidFill>
                  <a:schemeClr val="tx1"/>
                </a:solidFill>
              </a:rPr>
              <a:t>　　　　　　　　　　　（平成２７年１０月末現在）</a:t>
            </a:r>
            <a:endParaRPr lang="en-US" altLang="ja-JP" sz="1800" b="1" dirty="0" smtClean="0">
              <a:solidFill>
                <a:schemeClr val="tx1"/>
              </a:solidFill>
            </a:endParaRPr>
          </a:p>
          <a:p>
            <a:pPr algn="l"/>
            <a:r>
              <a:rPr kumimoji="1" lang="ja-JP" altLang="en-US" sz="1800" b="1" dirty="0" smtClean="0">
                <a:solidFill>
                  <a:schemeClr val="tx1"/>
                </a:solidFill>
              </a:rPr>
              <a:t>面積　　　　　　　３１７．８４㎢</a:t>
            </a:r>
            <a:endParaRPr kumimoji="1" lang="en-US" altLang="ja-JP" sz="1800" b="1" dirty="0" smtClean="0">
              <a:solidFill>
                <a:schemeClr val="tx1"/>
              </a:solidFill>
            </a:endParaRPr>
          </a:p>
          <a:p>
            <a:pPr algn="l"/>
            <a:r>
              <a:rPr kumimoji="1" lang="ja-JP" altLang="en-US" sz="1800" b="1" dirty="0" smtClean="0">
                <a:solidFill>
                  <a:schemeClr val="tx1"/>
                </a:solidFill>
              </a:rPr>
              <a:t>人口　　　　　　　２９，８</a:t>
            </a:r>
            <a:r>
              <a:rPr lang="ja-JP" altLang="en-US" sz="1800" b="1" dirty="0">
                <a:solidFill>
                  <a:schemeClr val="tx1"/>
                </a:solidFill>
              </a:rPr>
              <a:t>１１</a:t>
            </a:r>
            <a:r>
              <a:rPr kumimoji="1" lang="ja-JP" altLang="en-US" sz="1800" b="1" dirty="0" smtClean="0">
                <a:solidFill>
                  <a:schemeClr val="tx1"/>
                </a:solidFill>
              </a:rPr>
              <a:t>人</a:t>
            </a:r>
            <a:endParaRPr kumimoji="1" lang="en-US" altLang="ja-JP" sz="1800" b="1" dirty="0" smtClean="0">
              <a:solidFill>
                <a:schemeClr val="tx1"/>
              </a:solidFill>
            </a:endParaRPr>
          </a:p>
          <a:p>
            <a:pPr algn="l"/>
            <a:r>
              <a:rPr lang="ja-JP" altLang="en-US" sz="1800" b="1" dirty="0" smtClean="0">
                <a:solidFill>
                  <a:schemeClr val="tx1"/>
                </a:solidFill>
              </a:rPr>
              <a:t>高齢者人口</a:t>
            </a:r>
            <a:r>
              <a:rPr lang="ja-JP" altLang="en-US" sz="1800" b="1" dirty="0">
                <a:solidFill>
                  <a:schemeClr val="tx1"/>
                </a:solidFill>
              </a:rPr>
              <a:t>　</a:t>
            </a:r>
            <a:r>
              <a:rPr lang="ja-JP" altLang="en-US" sz="1800" b="1" dirty="0" smtClean="0">
                <a:solidFill>
                  <a:schemeClr val="tx1"/>
                </a:solidFill>
              </a:rPr>
              <a:t>　　１１，７４１人</a:t>
            </a:r>
            <a:endParaRPr lang="en-US" altLang="ja-JP" sz="1800" b="1" dirty="0" smtClean="0">
              <a:solidFill>
                <a:schemeClr val="tx1"/>
              </a:solidFill>
            </a:endParaRPr>
          </a:p>
          <a:p>
            <a:pPr algn="l"/>
            <a:r>
              <a:rPr kumimoji="1" lang="ja-JP" altLang="en-US" sz="1800" b="1" dirty="0" smtClean="0">
                <a:solidFill>
                  <a:schemeClr val="tx1"/>
                </a:solidFill>
              </a:rPr>
              <a:t>高齢化率　　　　　　３９．４％</a:t>
            </a:r>
            <a:endParaRPr kumimoji="1" lang="en-US" altLang="ja-JP" sz="1800" b="1" dirty="0" smtClean="0">
              <a:solidFill>
                <a:schemeClr val="tx1"/>
              </a:solidFill>
            </a:endParaRPr>
          </a:p>
          <a:p>
            <a:pPr algn="l"/>
            <a:r>
              <a:rPr kumimoji="1" lang="ja-JP" altLang="en-US" sz="1800" b="1" dirty="0" smtClean="0">
                <a:solidFill>
                  <a:schemeClr val="tx1"/>
                </a:solidFill>
              </a:rPr>
              <a:t>　　　</a:t>
            </a:r>
            <a:r>
              <a:rPr lang="ja-JP" altLang="en-US" sz="1800" b="1" dirty="0">
                <a:solidFill>
                  <a:schemeClr val="tx1"/>
                </a:solidFill>
              </a:rPr>
              <a:t>　</a:t>
            </a:r>
            <a:r>
              <a:rPr lang="ja-JP" altLang="en-US" sz="1800" b="1" dirty="0" smtClean="0">
                <a:solidFill>
                  <a:schemeClr val="tx1"/>
                </a:solidFill>
              </a:rPr>
              <a:t>　 </a:t>
            </a:r>
            <a:r>
              <a:rPr kumimoji="1" lang="en-US" altLang="ja-JP" sz="1800" b="1" dirty="0" smtClean="0">
                <a:solidFill>
                  <a:schemeClr val="tx1"/>
                </a:solidFill>
              </a:rPr>
              <a:t>※</a:t>
            </a:r>
            <a:r>
              <a:rPr kumimoji="1" lang="ja-JP" altLang="en-US" sz="1800" b="1" dirty="0" smtClean="0">
                <a:solidFill>
                  <a:schemeClr val="tx1"/>
                </a:solidFill>
              </a:rPr>
              <a:t>県内１８市町村で５番目に高い。</a:t>
            </a:r>
            <a:endParaRPr lang="en-US" altLang="ja-JP" sz="1800" b="1" dirty="0">
              <a:solidFill>
                <a:schemeClr val="tx1"/>
              </a:solidFill>
            </a:endParaRPr>
          </a:p>
          <a:p>
            <a:pPr algn="l"/>
            <a:endParaRPr lang="en-US" altLang="ja-JP" sz="1100" b="1" dirty="0" smtClean="0">
              <a:solidFill>
                <a:schemeClr val="tx1"/>
              </a:solidFill>
            </a:endParaRPr>
          </a:p>
          <a:p>
            <a:pPr algn="l"/>
            <a:r>
              <a:rPr lang="ja-JP" altLang="en-US" sz="1800" b="1" dirty="0" smtClean="0">
                <a:solidFill>
                  <a:schemeClr val="tx1"/>
                </a:solidFill>
              </a:rPr>
              <a:t>要介護認定者数　２，０４５人</a:t>
            </a:r>
            <a:endParaRPr lang="en-US" altLang="ja-JP" sz="1800" b="1" dirty="0" smtClean="0">
              <a:solidFill>
                <a:schemeClr val="tx1"/>
              </a:solidFill>
            </a:endParaRPr>
          </a:p>
          <a:p>
            <a:pPr algn="l"/>
            <a:r>
              <a:rPr lang="ja-JP" altLang="en-US" sz="1800" b="1" dirty="0" smtClean="0">
                <a:solidFill>
                  <a:schemeClr val="tx1"/>
                </a:solidFill>
              </a:rPr>
              <a:t>認定率　 　　　　　　１７．４％　（県１８．９％）</a:t>
            </a:r>
            <a:endParaRPr lang="en-US" altLang="ja-JP" sz="1800" b="1" dirty="0" smtClean="0">
              <a:solidFill>
                <a:schemeClr val="tx1"/>
              </a:solidFill>
            </a:endParaRPr>
          </a:p>
          <a:p>
            <a:pPr algn="l"/>
            <a:r>
              <a:rPr lang="ja-JP" altLang="en-US" sz="1800" b="1" dirty="0" smtClean="0">
                <a:solidFill>
                  <a:schemeClr val="tx1"/>
                </a:solidFill>
              </a:rPr>
              <a:t>　　　　　　　　　　　　</a:t>
            </a:r>
            <a:r>
              <a:rPr lang="en-US" altLang="ja-JP" sz="1800" b="1" dirty="0" smtClean="0">
                <a:solidFill>
                  <a:schemeClr val="tx1"/>
                </a:solidFill>
              </a:rPr>
              <a:t>※</a:t>
            </a:r>
            <a:r>
              <a:rPr lang="ja-JP" altLang="en-US" sz="1800" b="1" dirty="0">
                <a:solidFill>
                  <a:schemeClr val="tx1"/>
                </a:solidFill>
              </a:rPr>
              <a:t>県内で５番目</a:t>
            </a:r>
            <a:r>
              <a:rPr lang="ja-JP" altLang="en-US" sz="1800" b="1" dirty="0" smtClean="0">
                <a:solidFill>
                  <a:schemeClr val="tx1"/>
                </a:solidFill>
              </a:rPr>
              <a:t>に低い。</a:t>
            </a:r>
            <a:endParaRPr lang="en-US" altLang="ja-JP" sz="1800" b="1" dirty="0" smtClean="0">
              <a:solidFill>
                <a:schemeClr val="tx1"/>
              </a:solidFill>
            </a:endParaRPr>
          </a:p>
          <a:p>
            <a:pPr algn="l"/>
            <a:r>
              <a:rPr lang="ja-JP" altLang="en-US" sz="1800" b="1" dirty="0" smtClean="0">
                <a:solidFill>
                  <a:schemeClr val="tx1"/>
                </a:solidFill>
              </a:rPr>
              <a:t>介護保険料　　　　４，７５０円</a:t>
            </a:r>
            <a:endParaRPr lang="en-US" altLang="ja-JP" sz="1800" b="1" dirty="0">
              <a:solidFill>
                <a:schemeClr val="tx1"/>
              </a:solidFill>
            </a:endParaRPr>
          </a:p>
          <a:p>
            <a:pPr algn="l"/>
            <a:r>
              <a:rPr lang="ja-JP" altLang="en-US" sz="1800" b="1" dirty="0" smtClean="0">
                <a:solidFill>
                  <a:schemeClr val="tx1"/>
                </a:solidFill>
              </a:rPr>
              <a:t>　　　　　　　　　　　　</a:t>
            </a:r>
            <a:r>
              <a:rPr lang="en-US" altLang="ja-JP" sz="1800" b="1" dirty="0" smtClean="0">
                <a:solidFill>
                  <a:schemeClr val="tx1"/>
                </a:solidFill>
              </a:rPr>
              <a:t>※</a:t>
            </a:r>
            <a:r>
              <a:rPr lang="ja-JP" altLang="en-US" sz="1800" b="1" dirty="0">
                <a:solidFill>
                  <a:schemeClr val="tx1"/>
                </a:solidFill>
              </a:rPr>
              <a:t>県内</a:t>
            </a:r>
            <a:r>
              <a:rPr lang="ja-JP" altLang="en-US" sz="1800" b="1" dirty="0" smtClean="0">
                <a:solidFill>
                  <a:schemeClr val="tx1"/>
                </a:solidFill>
              </a:rPr>
              <a:t>で２番目</a:t>
            </a:r>
            <a:r>
              <a:rPr lang="ja-JP" altLang="en-US" sz="1800" b="1" dirty="0">
                <a:solidFill>
                  <a:schemeClr val="tx1"/>
                </a:solidFill>
              </a:rPr>
              <a:t>に低い</a:t>
            </a:r>
            <a:r>
              <a:rPr lang="ja-JP" altLang="en-US" sz="1800" b="1" dirty="0" smtClean="0">
                <a:solidFill>
                  <a:schemeClr val="tx1"/>
                </a:solidFill>
              </a:rPr>
              <a:t>。</a:t>
            </a:r>
            <a:endParaRPr lang="en-US" altLang="ja-JP" sz="1800" b="1" dirty="0">
              <a:solidFill>
                <a:schemeClr val="tx1"/>
              </a:solidFill>
            </a:endParaRPr>
          </a:p>
        </p:txBody>
      </p:sp>
      <p:cxnSp>
        <p:nvCxnSpPr>
          <p:cNvPr id="46" name="直線矢印コネクタ 45"/>
          <p:cNvCxnSpPr/>
          <p:nvPr/>
        </p:nvCxnSpPr>
        <p:spPr>
          <a:xfrm>
            <a:off x="366728" y="602771"/>
            <a:ext cx="0" cy="6131877"/>
          </a:xfrm>
          <a:prstGeom prst="straightConnector1">
            <a:avLst/>
          </a:prstGeom>
          <a:ln w="31750">
            <a:solidFill>
              <a:srgbClr val="0070C0"/>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sp>
        <p:nvSpPr>
          <p:cNvPr id="47" name="テキスト ボックス 46"/>
          <p:cNvSpPr txBox="1"/>
          <p:nvPr/>
        </p:nvSpPr>
        <p:spPr>
          <a:xfrm>
            <a:off x="313311" y="3231454"/>
            <a:ext cx="966931" cy="369332"/>
          </a:xfrm>
          <a:prstGeom prst="rect">
            <a:avLst/>
          </a:prstGeom>
          <a:noFill/>
        </p:spPr>
        <p:txBody>
          <a:bodyPr wrap="none" rtlCol="0" anchor="ctr" anchorCtr="0">
            <a:spAutoFit/>
          </a:bodyPr>
          <a:lstStyle/>
          <a:p>
            <a:r>
              <a:rPr kumimoji="1" lang="ja-JP" altLang="en-US" b="1" dirty="0" smtClean="0">
                <a:solidFill>
                  <a:srgbClr val="0070C0"/>
                </a:solidFill>
              </a:rPr>
              <a:t>約２９㎞</a:t>
            </a:r>
            <a:endParaRPr kumimoji="1" lang="ja-JP" altLang="en-US" b="1" dirty="0">
              <a:solidFill>
                <a:srgbClr val="0070C0"/>
              </a:solidFill>
            </a:endParaRPr>
          </a:p>
        </p:txBody>
      </p:sp>
      <p:cxnSp>
        <p:nvCxnSpPr>
          <p:cNvPr id="135" name="直線矢印コネクタ 134"/>
          <p:cNvCxnSpPr/>
          <p:nvPr/>
        </p:nvCxnSpPr>
        <p:spPr>
          <a:xfrm flipH="1">
            <a:off x="350489" y="6764628"/>
            <a:ext cx="4680520" cy="0"/>
          </a:xfrm>
          <a:prstGeom prst="straightConnector1">
            <a:avLst/>
          </a:prstGeom>
          <a:ln w="31750">
            <a:solidFill>
              <a:srgbClr val="0070C0"/>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sp>
        <p:nvSpPr>
          <p:cNvPr id="137" name="テキスト ボックス 136"/>
          <p:cNvSpPr txBox="1"/>
          <p:nvPr/>
        </p:nvSpPr>
        <p:spPr>
          <a:xfrm>
            <a:off x="1338153" y="6402016"/>
            <a:ext cx="966931" cy="369332"/>
          </a:xfrm>
          <a:prstGeom prst="rect">
            <a:avLst/>
          </a:prstGeom>
          <a:noFill/>
        </p:spPr>
        <p:txBody>
          <a:bodyPr wrap="none" rtlCol="0" anchor="ctr" anchorCtr="0">
            <a:spAutoFit/>
          </a:bodyPr>
          <a:lstStyle/>
          <a:p>
            <a:r>
              <a:rPr kumimoji="1" lang="ja-JP" altLang="en-US" b="1" dirty="0" smtClean="0">
                <a:solidFill>
                  <a:srgbClr val="0070C0"/>
                </a:solidFill>
              </a:rPr>
              <a:t>約１８㎞</a:t>
            </a:r>
            <a:endParaRPr kumimoji="1" lang="ja-JP" altLang="en-US" b="1" dirty="0">
              <a:solidFill>
                <a:srgbClr val="0070C0"/>
              </a:solidFill>
            </a:endParaRPr>
          </a:p>
        </p:txBody>
      </p:sp>
      <p:sp>
        <p:nvSpPr>
          <p:cNvPr id="136" name="二等辺三角形 135"/>
          <p:cNvSpPr/>
          <p:nvPr/>
        </p:nvSpPr>
        <p:spPr>
          <a:xfrm>
            <a:off x="1442610" y="2996952"/>
            <a:ext cx="234026" cy="21602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 name="テキスト ボックス 137"/>
          <p:cNvSpPr txBox="1"/>
          <p:nvPr/>
        </p:nvSpPr>
        <p:spPr>
          <a:xfrm>
            <a:off x="618058" y="2802414"/>
            <a:ext cx="805028" cy="338554"/>
          </a:xfrm>
          <a:prstGeom prst="rect">
            <a:avLst/>
          </a:prstGeom>
          <a:solidFill>
            <a:schemeClr val="bg1"/>
          </a:solidFill>
        </p:spPr>
        <p:txBody>
          <a:bodyPr wrap="none" rtlCol="0" anchor="ctr">
            <a:spAutoFit/>
          </a:bodyPr>
          <a:lstStyle/>
          <a:p>
            <a:pPr algn="ctr"/>
            <a:r>
              <a:rPr kumimoji="1" lang="ja-JP" altLang="en-US" sz="1600" b="1" dirty="0" smtClean="0">
                <a:latin typeface="HGP創英角ｺﾞｼｯｸUB" pitchFamily="50" charset="-128"/>
                <a:ea typeface="HGP創英角ｺﾞｼｯｸUB" pitchFamily="50" charset="-128"/>
              </a:rPr>
              <a:t>両子山</a:t>
            </a:r>
            <a:endParaRPr kumimoji="1" lang="ja-JP" altLang="en-US" sz="1600" b="1" dirty="0">
              <a:latin typeface="HGP創英角ｺﾞｼｯｸUB" pitchFamily="50" charset="-128"/>
              <a:ea typeface="HGP創英角ｺﾞｼｯｸUB" pitchFamily="50" charset="-128"/>
            </a:endParaRPr>
          </a:p>
        </p:txBody>
      </p:sp>
      <p:sp>
        <p:nvSpPr>
          <p:cNvPr id="45" name="円/楕円 44"/>
          <p:cNvSpPr/>
          <p:nvPr/>
        </p:nvSpPr>
        <p:spPr>
          <a:xfrm>
            <a:off x="4621248" y="3680552"/>
            <a:ext cx="187736" cy="18049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p:cNvSpPr txBox="1"/>
          <p:nvPr/>
        </p:nvSpPr>
        <p:spPr>
          <a:xfrm>
            <a:off x="1868278" y="3297924"/>
            <a:ext cx="3193503" cy="338554"/>
          </a:xfrm>
          <a:prstGeom prst="rect">
            <a:avLst/>
          </a:prstGeom>
          <a:solidFill>
            <a:schemeClr val="bg1"/>
          </a:solidFill>
        </p:spPr>
        <p:txBody>
          <a:bodyPr wrap="none" rtlCol="0" anchor="ctr" anchorCtr="0">
            <a:spAutoFit/>
          </a:bodyPr>
          <a:lstStyle/>
          <a:p>
            <a:r>
              <a:rPr kumimoji="1" lang="ja-JP" altLang="en-US" sz="1600" dirty="0" smtClean="0">
                <a:solidFill>
                  <a:srgbClr val="FF0000"/>
                </a:solidFill>
              </a:rPr>
              <a:t>国東市役所（本所、高齢者支援課</a:t>
            </a:r>
            <a:r>
              <a:rPr kumimoji="1" lang="ja-JP" altLang="en-US" sz="1600" dirty="0" smtClean="0"/>
              <a:t>）</a:t>
            </a:r>
            <a:endParaRPr kumimoji="1" lang="ja-JP" altLang="en-US" sz="1600" dirty="0"/>
          </a:p>
        </p:txBody>
      </p:sp>
      <p:sp>
        <p:nvSpPr>
          <p:cNvPr id="139" name="円/楕円 138"/>
          <p:cNvSpPr/>
          <p:nvPr/>
        </p:nvSpPr>
        <p:spPr>
          <a:xfrm>
            <a:off x="4304930" y="4904688"/>
            <a:ext cx="187736" cy="18049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4" name="テキスト ボックス 143"/>
          <p:cNvSpPr txBox="1"/>
          <p:nvPr/>
        </p:nvSpPr>
        <p:spPr>
          <a:xfrm>
            <a:off x="5313040" y="5322694"/>
            <a:ext cx="3776996" cy="338554"/>
          </a:xfrm>
          <a:prstGeom prst="rect">
            <a:avLst/>
          </a:prstGeom>
          <a:noFill/>
        </p:spPr>
        <p:txBody>
          <a:bodyPr wrap="none" rtlCol="0">
            <a:spAutoFit/>
          </a:bodyPr>
          <a:lstStyle/>
          <a:p>
            <a:r>
              <a:rPr kumimoji="1" lang="ja-JP" altLang="en-US" sz="1600" dirty="0" smtClean="0">
                <a:solidFill>
                  <a:srgbClr val="FF0000"/>
                </a:solidFill>
              </a:rPr>
              <a:t>地域包括支援センター（安岐・武蔵・国東）</a:t>
            </a:r>
            <a:endParaRPr kumimoji="1" lang="ja-JP" altLang="en-US" sz="1600" dirty="0">
              <a:solidFill>
                <a:srgbClr val="FF0000"/>
              </a:solidFill>
            </a:endParaRPr>
          </a:p>
        </p:txBody>
      </p:sp>
      <p:sp>
        <p:nvSpPr>
          <p:cNvPr id="145" name="円/楕円 144"/>
          <p:cNvSpPr/>
          <p:nvPr/>
        </p:nvSpPr>
        <p:spPr>
          <a:xfrm>
            <a:off x="1596913" y="980728"/>
            <a:ext cx="187736" cy="18049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 name="テキスト ボックス 145"/>
          <p:cNvSpPr txBox="1"/>
          <p:nvPr/>
        </p:nvSpPr>
        <p:spPr>
          <a:xfrm>
            <a:off x="1856656" y="642174"/>
            <a:ext cx="2751074" cy="338554"/>
          </a:xfrm>
          <a:prstGeom prst="rect">
            <a:avLst/>
          </a:prstGeom>
          <a:solidFill>
            <a:schemeClr val="bg1"/>
          </a:solidFill>
        </p:spPr>
        <p:txBody>
          <a:bodyPr wrap="none" rtlCol="0">
            <a:spAutoFit/>
          </a:bodyPr>
          <a:lstStyle/>
          <a:p>
            <a:r>
              <a:rPr kumimoji="1" lang="ja-JP" altLang="en-US" sz="1600" dirty="0" smtClean="0">
                <a:solidFill>
                  <a:srgbClr val="FF0000"/>
                </a:solidFill>
              </a:rPr>
              <a:t>地域包括支援センター（国見）</a:t>
            </a:r>
            <a:endParaRPr kumimoji="1" lang="ja-JP" altLang="en-US" sz="1600" dirty="0">
              <a:solidFill>
                <a:srgbClr val="FF0000"/>
              </a:solidFill>
            </a:endParaRPr>
          </a:p>
        </p:txBody>
      </p:sp>
      <p:sp>
        <p:nvSpPr>
          <p:cNvPr id="147" name="テキスト ボックス 146"/>
          <p:cNvSpPr txBox="1"/>
          <p:nvPr/>
        </p:nvSpPr>
        <p:spPr>
          <a:xfrm>
            <a:off x="2742505" y="2778643"/>
            <a:ext cx="1005403" cy="338554"/>
          </a:xfrm>
          <a:prstGeom prst="rect">
            <a:avLst/>
          </a:prstGeom>
          <a:solidFill>
            <a:schemeClr val="bg1"/>
          </a:solidFill>
          <a:ln>
            <a:solidFill>
              <a:schemeClr val="tx1"/>
            </a:solidFill>
          </a:ln>
        </p:spPr>
        <p:txBody>
          <a:bodyPr wrap="none" rtlCol="0" anchor="ctr" anchorCtr="0">
            <a:spAutoFit/>
          </a:bodyPr>
          <a:lstStyle/>
          <a:p>
            <a:r>
              <a:rPr kumimoji="1" lang="ja-JP" altLang="en-US" sz="1600" dirty="0" smtClean="0"/>
              <a:t>国東圏域</a:t>
            </a:r>
            <a:endParaRPr kumimoji="1" lang="ja-JP" altLang="en-US" sz="1600" dirty="0"/>
          </a:p>
        </p:txBody>
      </p:sp>
      <p:sp>
        <p:nvSpPr>
          <p:cNvPr id="148" name="テキスト ボックス 147"/>
          <p:cNvSpPr txBox="1"/>
          <p:nvPr/>
        </p:nvSpPr>
        <p:spPr>
          <a:xfrm>
            <a:off x="3126541" y="4580776"/>
            <a:ext cx="1005403" cy="338554"/>
          </a:xfrm>
          <a:prstGeom prst="rect">
            <a:avLst/>
          </a:prstGeom>
          <a:solidFill>
            <a:schemeClr val="bg1"/>
          </a:solidFill>
          <a:ln>
            <a:solidFill>
              <a:schemeClr val="tx1"/>
            </a:solidFill>
          </a:ln>
        </p:spPr>
        <p:txBody>
          <a:bodyPr wrap="none" rtlCol="0" anchor="ctr" anchorCtr="0">
            <a:spAutoFit/>
          </a:bodyPr>
          <a:lstStyle/>
          <a:p>
            <a:r>
              <a:rPr lang="ja-JP" altLang="en-US" sz="1600" dirty="0"/>
              <a:t>武蔵</a:t>
            </a:r>
            <a:r>
              <a:rPr kumimoji="1" lang="ja-JP" altLang="en-US" sz="1600" dirty="0" smtClean="0"/>
              <a:t>圏域</a:t>
            </a:r>
            <a:endParaRPr kumimoji="1" lang="ja-JP" altLang="en-US" sz="1600" dirty="0"/>
          </a:p>
        </p:txBody>
      </p:sp>
      <p:sp>
        <p:nvSpPr>
          <p:cNvPr id="149" name="テキスト ボックス 148"/>
          <p:cNvSpPr txBox="1"/>
          <p:nvPr/>
        </p:nvSpPr>
        <p:spPr>
          <a:xfrm>
            <a:off x="2529976" y="5492762"/>
            <a:ext cx="1005403" cy="338554"/>
          </a:xfrm>
          <a:prstGeom prst="rect">
            <a:avLst/>
          </a:prstGeom>
          <a:solidFill>
            <a:schemeClr val="bg1"/>
          </a:solidFill>
          <a:ln>
            <a:solidFill>
              <a:schemeClr val="tx1"/>
            </a:solidFill>
          </a:ln>
        </p:spPr>
        <p:txBody>
          <a:bodyPr wrap="none" rtlCol="0" anchor="ctr" anchorCtr="0">
            <a:spAutoFit/>
          </a:bodyPr>
          <a:lstStyle/>
          <a:p>
            <a:r>
              <a:rPr lang="ja-JP" altLang="en-US" sz="1600" dirty="0"/>
              <a:t>安岐</a:t>
            </a:r>
            <a:r>
              <a:rPr kumimoji="1" lang="ja-JP" altLang="en-US" sz="1600" dirty="0" smtClean="0"/>
              <a:t>圏域</a:t>
            </a:r>
            <a:endParaRPr kumimoji="1" lang="ja-JP" altLang="en-US" sz="1600" dirty="0"/>
          </a:p>
        </p:txBody>
      </p:sp>
      <p:sp>
        <p:nvSpPr>
          <p:cNvPr id="150" name="テキスト ボックス 149"/>
          <p:cNvSpPr txBox="1"/>
          <p:nvPr/>
        </p:nvSpPr>
        <p:spPr>
          <a:xfrm>
            <a:off x="1139474" y="1460990"/>
            <a:ext cx="1005403" cy="338554"/>
          </a:xfrm>
          <a:prstGeom prst="rect">
            <a:avLst/>
          </a:prstGeom>
          <a:solidFill>
            <a:schemeClr val="bg1"/>
          </a:solidFill>
          <a:ln>
            <a:solidFill>
              <a:schemeClr val="tx1"/>
            </a:solidFill>
          </a:ln>
        </p:spPr>
        <p:txBody>
          <a:bodyPr wrap="none" rtlCol="0" anchor="ctr" anchorCtr="0">
            <a:spAutoFit/>
          </a:bodyPr>
          <a:lstStyle/>
          <a:p>
            <a:r>
              <a:rPr lang="ja-JP" altLang="en-US" sz="1600" dirty="0"/>
              <a:t>国見</a:t>
            </a:r>
            <a:r>
              <a:rPr kumimoji="1" lang="ja-JP" altLang="en-US" sz="1600" dirty="0" smtClean="0"/>
              <a:t>圏域</a:t>
            </a:r>
            <a:endParaRPr kumimoji="1" lang="ja-JP" altLang="en-US" sz="1600" dirty="0"/>
          </a:p>
        </p:txBody>
      </p:sp>
      <p:cxnSp>
        <p:nvCxnSpPr>
          <p:cNvPr id="4" name="直線矢印コネクタ 3"/>
          <p:cNvCxnSpPr/>
          <p:nvPr/>
        </p:nvCxnSpPr>
        <p:spPr>
          <a:xfrm flipH="1" flipV="1">
            <a:off x="4516279" y="5020987"/>
            <a:ext cx="770820" cy="34253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 name="四角形吹き出し 2"/>
          <p:cNvSpPr/>
          <p:nvPr/>
        </p:nvSpPr>
        <p:spPr>
          <a:xfrm>
            <a:off x="7417563" y="4869736"/>
            <a:ext cx="1567886" cy="287456"/>
          </a:xfrm>
          <a:prstGeom prst="wedgeRectCallout">
            <a:avLst>
              <a:gd name="adj1" fmla="val -122663"/>
              <a:gd name="adj2" fmla="val 1028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直営</a:t>
            </a:r>
            <a:endParaRPr kumimoji="1" lang="ja-JP" alt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7" name="四角形吹き出し 86"/>
          <p:cNvSpPr/>
          <p:nvPr/>
        </p:nvSpPr>
        <p:spPr>
          <a:xfrm>
            <a:off x="3625668" y="1070544"/>
            <a:ext cx="1567886" cy="287456"/>
          </a:xfrm>
          <a:prstGeom prst="wedgeRectCallout">
            <a:avLst>
              <a:gd name="adj1" fmla="val -61431"/>
              <a:gd name="adj2" fmla="val -933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直営（</a:t>
            </a:r>
            <a:r>
              <a:rPr kumimoji="1" lang="ja-JP"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サブ）</a:t>
            </a:r>
            <a:endParaRPr kumimoji="1" lang="ja-JP" alt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94" name="図 9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6456" y="3774713"/>
            <a:ext cx="1947646" cy="2534608"/>
          </a:xfrm>
          <a:prstGeom prst="rect">
            <a:avLst/>
          </a:prstGeom>
        </p:spPr>
      </p:pic>
      <p:cxnSp>
        <p:nvCxnSpPr>
          <p:cNvPr id="85" name="直線コネクタ 84"/>
          <p:cNvCxnSpPr/>
          <p:nvPr/>
        </p:nvCxnSpPr>
        <p:spPr bwMode="auto">
          <a:xfrm>
            <a:off x="242067" y="548680"/>
            <a:ext cx="9577885" cy="0"/>
          </a:xfrm>
          <a:prstGeom prst="line">
            <a:avLst/>
          </a:prstGeom>
          <a:ln>
            <a:headEnd type="none" w="med" len="med"/>
            <a:tailEnd type="none" w="med" len="med"/>
          </a:ln>
          <a:extLst/>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1586516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0" y="-3288"/>
            <a:ext cx="4736976" cy="636040"/>
          </a:xfrm>
          <a:prstGeom prst="rect">
            <a:avLst/>
          </a:prstGeom>
          <a:solidFill>
            <a:srgbClr val="00B0F0"/>
          </a:solidFill>
          <a:effectLst>
            <a:outerShdw blurRad="40000" dist="20000" dir="5400000" rotWithShape="0">
              <a:srgbClr val="000000">
                <a:alpha val="38000"/>
              </a:srgbClr>
            </a:outerShdw>
            <a:softEdge rad="317500"/>
          </a:effectLst>
        </p:spPr>
        <p:style>
          <a:lnRef idx="3">
            <a:schemeClr val="lt1"/>
          </a:lnRef>
          <a:fillRef idx="1">
            <a:schemeClr val="accent1"/>
          </a:fillRef>
          <a:effectRef idx="1">
            <a:schemeClr val="accent1"/>
          </a:effectRef>
          <a:fontRef idx="minor">
            <a:schemeClr val="lt1"/>
          </a:fontRef>
        </p:style>
        <p:txBody>
          <a:bodyPr anchor="ctr"/>
          <a:lstStyle>
            <a:lvl1pPr algn="ctr" defTabSz="914400" rtl="0" eaLnBrk="1" latinLnBrk="0" hangingPunct="1">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ja-JP" altLang="en-US" sz="3200" dirty="0" smtClean="0">
                <a:latin typeface="メイリオ" panose="020B0604030504040204" pitchFamily="50" charset="-128"/>
                <a:ea typeface="メイリオ" panose="020B0604030504040204" pitchFamily="50" charset="-128"/>
                <a:cs typeface="メイリオ" panose="020B0604030504040204" pitchFamily="50" charset="-128"/>
              </a:rPr>
              <a:t>生活行為評価票の活用</a:t>
            </a:r>
            <a:endParaRPr lang="ja-JP" altLang="en-US" sz="3200" dirty="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4" name="コンテンツ プレースホルダー 3"/>
          <p:cNvGraphicFramePr>
            <a:graphicFrameLocks/>
          </p:cNvGraphicFramePr>
          <p:nvPr>
            <p:extLst>
              <p:ext uri="{D42A27DB-BD31-4B8C-83A1-F6EECF244321}">
                <p14:modId xmlns:p14="http://schemas.microsoft.com/office/powerpoint/2010/main" val="2793756931"/>
              </p:ext>
            </p:extLst>
          </p:nvPr>
        </p:nvGraphicFramePr>
        <p:xfrm>
          <a:off x="200472" y="632752"/>
          <a:ext cx="5402717" cy="2560674"/>
        </p:xfrm>
        <a:graphic>
          <a:graphicData uri="http://schemas.openxmlformats.org/drawingml/2006/table">
            <a:tbl>
              <a:tblPr firstRow="1" bandRow="1">
                <a:tableStyleId>{5C22544A-7EE6-4342-B048-85BDC9FD1C3A}</a:tableStyleId>
              </a:tblPr>
              <a:tblGrid>
                <a:gridCol w="225637"/>
                <a:gridCol w="928608"/>
                <a:gridCol w="1512168"/>
                <a:gridCol w="1656184"/>
                <a:gridCol w="1080120"/>
              </a:tblGrid>
              <a:tr h="255965">
                <a:tc>
                  <a:txBody>
                    <a:bodyPr/>
                    <a:lstStyle/>
                    <a:p>
                      <a:pPr algn="ct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ct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gridSpan="2">
                  <a:txBody>
                    <a:bodyPr/>
                    <a:lstStyle/>
                    <a:p>
                      <a:pPr algn="ctr"/>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現状</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hMerge="1">
                  <a:txBody>
                    <a:bodyPr/>
                    <a:lstStyle/>
                    <a:p>
                      <a:pPr algn="ctr"/>
                      <a:endParaRPr kumimoji="1" lang="ja-JP" altLang="en-US" dirty="0"/>
                    </a:p>
                  </a:txBody>
                  <a:tcPr marL="99060" marR="99060">
                    <a:lnR w="12700" cap="flat" cmpd="sng" algn="ctr">
                      <a:solidFill>
                        <a:schemeClr val="accent6"/>
                      </a:solidFill>
                      <a:prstDash val="solid"/>
                      <a:round/>
                      <a:headEnd type="none" w="med" len="med"/>
                      <a:tailEnd type="none" w="med" len="med"/>
                    </a:lnR>
                  </a:tcPr>
                </a:tc>
                <a:tc>
                  <a:txBody>
                    <a:bodyPr/>
                    <a:lstStyle/>
                    <a:p>
                      <a:pPr algn="ctr"/>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事後予測</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r>
              <a:tr h="156712">
                <a:tc rowSpan="7">
                  <a:txBody>
                    <a:bodyPr/>
                    <a:lstStyle/>
                    <a:p>
                      <a:pPr algn="ctr"/>
                      <a:r>
                        <a:rPr kumimoji="1" lang="ja-JP" altLang="en-US" sz="1400" dirty="0" smtClean="0"/>
                        <a:t>ＡＤＬ</a:t>
                      </a:r>
                      <a:endParaRPr kumimoji="1" lang="en-US" altLang="ja-JP" sz="1400" dirty="0" smtClean="0"/>
                    </a:p>
                  </a:txBody>
                  <a:tcPr marL="99060" marR="99060" vert="wordArtVertRtl"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室内歩行</a:t>
                      </a:r>
                      <a:endParaRPr kumimoji="1" lang="en-US" altLang="ja-JP" sz="1400" dirty="0" smtClean="0"/>
                    </a:p>
                  </a:txBody>
                  <a:tcPr marL="99060" marR="9906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ctr"/>
                      <a:r>
                        <a:rPr kumimoji="1" lang="ja-JP" altLang="en-US" sz="1400" dirty="0" smtClean="0"/>
                        <a:t>○２又は△１・２</a:t>
                      </a:r>
                      <a:endParaRPr kumimoji="1" lang="en-US" altLang="ja-JP" sz="1400" dirty="0" smtClean="0"/>
                    </a:p>
                  </a:txBody>
                  <a:tcPr marL="99060" marR="9906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l"/>
                      <a:r>
                        <a:rPr kumimoji="1" lang="ja-JP" altLang="en-US" sz="1400" dirty="0" smtClean="0"/>
                        <a:t>・・・・・・・・</a:t>
                      </a:r>
                      <a:endParaRPr kumimoji="1" lang="ja-JP" altLang="en-US" sz="1400" dirty="0"/>
                    </a:p>
                  </a:txBody>
                  <a:tcPr marL="99060" marR="9906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ctr"/>
                      <a:r>
                        <a:rPr kumimoji="1" lang="ja-JP" altLang="en-US" sz="1400" dirty="0" smtClean="0"/>
                        <a:t>○１・２</a:t>
                      </a:r>
                      <a:endParaRPr kumimoji="1" lang="ja-JP" altLang="en-US" sz="1400" dirty="0"/>
                    </a:p>
                  </a:txBody>
                  <a:tcPr marL="99060" marR="9906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r>
              <a:tr h="320099">
                <a:tc vMerge="1">
                  <a:txBody>
                    <a:bodyPr/>
                    <a:lstStyle/>
                    <a:p>
                      <a:pPr algn="ctr"/>
                      <a:endParaRPr kumimoji="1" lang="en-US" altLang="ja-JP" sz="1600" dirty="0" smtClean="0"/>
                    </a:p>
                  </a:txBody>
                  <a:tcPr marL="99060" marR="9906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室外歩行</a:t>
                      </a:r>
                      <a:endParaRPr kumimoji="1" lang="en-US" altLang="ja-JP" sz="1400" dirty="0" smtClean="0"/>
                    </a:p>
                  </a:txBody>
                  <a:tcPr marL="99060" marR="9906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○２又は△１・２</a:t>
                      </a:r>
                      <a:endParaRPr kumimoji="1" lang="en-US" altLang="ja-JP" sz="1400" dirty="0" smtClean="0"/>
                    </a:p>
                  </a:txBody>
                  <a:tcPr marL="99060" marR="9906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a:t>
                      </a:r>
                    </a:p>
                  </a:txBody>
                  <a:tcPr marL="99060" marR="9906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○１・２</a:t>
                      </a:r>
                    </a:p>
                  </a:txBody>
                  <a:tcPr marL="99060" marR="9906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r>
              <a:tr h="320099">
                <a:tc vMerge="1">
                  <a:txBody>
                    <a:bodyPr/>
                    <a:lstStyle/>
                    <a:p>
                      <a:pPr algn="ctr"/>
                      <a:endParaRPr kumimoji="1" lang="en-US" altLang="ja-JP" sz="1600" dirty="0" smtClean="0"/>
                    </a:p>
                  </a:txBody>
                  <a:tcPr marL="99060" marR="9906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外出頻度</a:t>
                      </a:r>
                      <a:endParaRPr kumimoji="1" lang="en-US" altLang="ja-JP" sz="1400" dirty="0" smtClean="0"/>
                    </a:p>
                  </a:txBody>
                  <a:tcPr marL="99060" marR="9906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○２又は△１・２</a:t>
                      </a:r>
                      <a:endParaRPr kumimoji="1" lang="en-US" altLang="ja-JP" sz="1400" dirty="0" smtClean="0"/>
                    </a:p>
                  </a:txBody>
                  <a:tcPr marL="99060" marR="9906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a:t>
                      </a:r>
                    </a:p>
                  </a:txBody>
                  <a:tcPr marL="99060" marR="9906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○１・２</a:t>
                      </a:r>
                    </a:p>
                  </a:txBody>
                  <a:tcPr marL="99060" marR="9906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r>
              <a:tr h="320099">
                <a:tc vMerge="1">
                  <a:txBody>
                    <a:bodyPr/>
                    <a:lstStyle/>
                    <a:p>
                      <a:pPr algn="ctr"/>
                      <a:endParaRPr kumimoji="1" lang="en-US" altLang="ja-JP" sz="1600" dirty="0" smtClean="0"/>
                    </a:p>
                  </a:txBody>
                  <a:tcPr marL="99060" marR="99060" vert="wordArtVertRtl"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排泄</a:t>
                      </a:r>
                      <a:endParaRPr kumimoji="1" lang="en-US" altLang="ja-JP" sz="1400" dirty="0" smtClean="0"/>
                    </a:p>
                  </a:txBody>
                  <a:tcPr marL="99060" marR="9906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○２又は△１・２</a:t>
                      </a:r>
                      <a:endParaRPr kumimoji="1" lang="en-US" altLang="ja-JP" sz="1400" dirty="0" smtClean="0"/>
                    </a:p>
                  </a:txBody>
                  <a:tcPr marL="99060" marR="9906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a:t>
                      </a:r>
                    </a:p>
                  </a:txBody>
                  <a:tcPr marL="99060" marR="9906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○１・２</a:t>
                      </a:r>
                    </a:p>
                  </a:txBody>
                  <a:tcPr marL="99060" marR="9906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r>
              <a:tr h="320099">
                <a:tc vMerge="1">
                  <a:txBody>
                    <a:bodyPr/>
                    <a:lstStyle/>
                    <a:p>
                      <a:pPr algn="ctr"/>
                      <a:endParaRPr kumimoji="1" lang="en-US" altLang="ja-JP" sz="1600" dirty="0" smtClean="0"/>
                    </a:p>
                  </a:txBody>
                  <a:tcPr marL="99060" marR="99060" vert="wordArtVertRtl"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食事</a:t>
                      </a:r>
                      <a:endParaRPr kumimoji="1" lang="en-US" altLang="ja-JP" sz="1400" dirty="0" smtClean="0"/>
                    </a:p>
                  </a:txBody>
                  <a:tcPr marL="99060" marR="9906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○２又は△１・２</a:t>
                      </a:r>
                      <a:endParaRPr kumimoji="1" lang="en-US" altLang="ja-JP" sz="1400" dirty="0" smtClean="0"/>
                    </a:p>
                  </a:txBody>
                  <a:tcPr marL="99060" marR="9906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a:t>
                      </a:r>
                    </a:p>
                  </a:txBody>
                  <a:tcPr marL="99060" marR="9906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○１・２</a:t>
                      </a:r>
                    </a:p>
                  </a:txBody>
                  <a:tcPr marL="99060" marR="9906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r>
              <a:tr h="320099">
                <a:tc vMerge="1">
                  <a:txBody>
                    <a:bodyPr/>
                    <a:lstStyle/>
                    <a:p>
                      <a:pPr algn="ctr"/>
                      <a:endParaRPr kumimoji="1" lang="en-US" altLang="ja-JP" sz="1600" dirty="0" smtClean="0"/>
                    </a:p>
                  </a:txBody>
                  <a:tcPr marL="99060" marR="99060" vert="wordArtVertRtl"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入浴</a:t>
                      </a:r>
                      <a:endParaRPr kumimoji="1" lang="en-US" altLang="ja-JP" sz="1400" dirty="0" smtClean="0"/>
                    </a:p>
                  </a:txBody>
                  <a:tcPr marL="99060" marR="9906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○２又は△１・２</a:t>
                      </a:r>
                      <a:endParaRPr kumimoji="1" lang="en-US" altLang="ja-JP" sz="1400" dirty="0" smtClean="0"/>
                    </a:p>
                  </a:txBody>
                  <a:tcPr marL="99060" marR="9906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a:t>
                      </a:r>
                    </a:p>
                  </a:txBody>
                  <a:tcPr marL="99060" marR="9906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○１・２</a:t>
                      </a:r>
                    </a:p>
                  </a:txBody>
                  <a:tcPr marL="99060" marR="9906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r>
              <a:tr h="320099">
                <a:tc vMerge="1">
                  <a:txBody>
                    <a:bodyPr/>
                    <a:lstStyle/>
                    <a:p>
                      <a:pPr algn="ctr"/>
                      <a:endParaRPr kumimoji="1" lang="en-US" altLang="ja-JP" sz="1600" dirty="0" smtClean="0"/>
                    </a:p>
                  </a:txBody>
                  <a:tcPr marL="99060" marR="99060" vert="wordArtVertRtl"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着脱衣</a:t>
                      </a:r>
                      <a:endParaRPr kumimoji="1" lang="en-US" altLang="ja-JP" sz="1400" dirty="0" smtClean="0"/>
                    </a:p>
                  </a:txBody>
                  <a:tcPr marL="99060" marR="9906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○２又は△１・２</a:t>
                      </a:r>
                      <a:endParaRPr kumimoji="1" lang="en-US" altLang="ja-JP" sz="1400" dirty="0" smtClean="0"/>
                    </a:p>
                  </a:txBody>
                  <a:tcPr marL="99060" marR="9906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a:t>
                      </a:r>
                    </a:p>
                  </a:txBody>
                  <a:tcPr marL="99060" marR="9906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○１・２</a:t>
                      </a:r>
                    </a:p>
                  </a:txBody>
                  <a:tcPr marL="99060" marR="9906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r>
            </a:tbl>
          </a:graphicData>
        </a:graphic>
      </p:graphicFrame>
      <p:graphicFrame>
        <p:nvGraphicFramePr>
          <p:cNvPr id="5" name="コンテンツ プレースホルダー 3"/>
          <p:cNvGraphicFramePr>
            <a:graphicFrameLocks/>
          </p:cNvGraphicFramePr>
          <p:nvPr>
            <p:extLst>
              <p:ext uri="{D42A27DB-BD31-4B8C-83A1-F6EECF244321}">
                <p14:modId xmlns:p14="http://schemas.microsoft.com/office/powerpoint/2010/main" val="1973202483"/>
              </p:ext>
            </p:extLst>
          </p:nvPr>
        </p:nvGraphicFramePr>
        <p:xfrm>
          <a:off x="192796" y="3376902"/>
          <a:ext cx="5491893" cy="1688409"/>
        </p:xfrm>
        <a:graphic>
          <a:graphicData uri="http://schemas.openxmlformats.org/drawingml/2006/table">
            <a:tbl>
              <a:tblPr firstRow="1" bandRow="1">
                <a:tableStyleId>{5C22544A-7EE6-4342-B048-85BDC9FD1C3A}</a:tableStyleId>
              </a:tblPr>
              <a:tblGrid>
                <a:gridCol w="233525"/>
                <a:gridCol w="2160971"/>
                <a:gridCol w="1579859"/>
                <a:gridCol w="451388"/>
                <a:gridCol w="1066150"/>
              </a:tblGrid>
              <a:tr h="426154">
                <a:tc>
                  <a:txBody>
                    <a:bodyPr/>
                    <a:lstStyle/>
                    <a:p>
                      <a:pPr algn="ct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ct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gridSpan="2">
                  <a:txBody>
                    <a:bodyPr/>
                    <a:lstStyle/>
                    <a:p>
                      <a:pPr algn="ctr"/>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現状</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hMerge="1">
                  <a:txBody>
                    <a:bodyPr/>
                    <a:lstStyle/>
                    <a:p>
                      <a:pPr algn="ctr"/>
                      <a:endParaRPr kumimoji="1" lang="ja-JP" altLang="en-US" dirty="0"/>
                    </a:p>
                  </a:txBody>
                  <a:tcPr marL="99060" marR="99060">
                    <a:lnR w="12700" cap="flat" cmpd="sng" algn="ctr">
                      <a:solidFill>
                        <a:schemeClr val="accent6"/>
                      </a:solidFill>
                      <a:prstDash val="solid"/>
                      <a:round/>
                      <a:headEnd type="none" w="med" len="med"/>
                      <a:tailEnd type="none" w="med" len="med"/>
                    </a:lnR>
                  </a:tcPr>
                </a:tc>
                <a:tc>
                  <a:txBody>
                    <a:bodyPr/>
                    <a:lstStyle/>
                    <a:p>
                      <a:pPr algn="ctr"/>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事後予測</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r>
              <a:tr h="1262255">
                <a:tc>
                  <a:txBody>
                    <a:bodyPr/>
                    <a:lstStyle/>
                    <a:p>
                      <a:pPr algn="ctr"/>
                      <a:r>
                        <a:rPr kumimoji="1" lang="ja-JP" altLang="en-US" sz="1600" dirty="0" smtClean="0"/>
                        <a:t>ＩＡＤＬ</a:t>
                      </a:r>
                      <a:endParaRPr kumimoji="1" lang="en-US" altLang="ja-JP" sz="1600" dirty="0" smtClean="0"/>
                    </a:p>
                  </a:txBody>
                  <a:tcPr marL="99060" marR="99060" vert="wordArtVertRtl"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掃除・洗濯・買い物</a:t>
                      </a:r>
                      <a:endParaRPr kumimoji="1" lang="en-US" altLang="ja-JP" sz="160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調理・整理・ゴミ出し</a:t>
                      </a:r>
                      <a:endParaRPr kumimoji="1" lang="en-US" altLang="ja-JP" sz="160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通院・服薬・社会参加</a:t>
                      </a:r>
                      <a:endParaRPr kumimoji="1" lang="en-US" altLang="ja-JP" sz="1600" dirty="0" smtClean="0"/>
                    </a:p>
                  </a:txBody>
                  <a:tcPr marL="99060" marR="9906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ctr"/>
                      <a:r>
                        <a:rPr kumimoji="1" lang="ja-JP" altLang="en-US" sz="1600" dirty="0" smtClean="0"/>
                        <a:t>○２又は△１・２</a:t>
                      </a:r>
                      <a:endParaRPr kumimoji="1" lang="en-US" altLang="ja-JP" sz="1600" dirty="0" smtClean="0"/>
                    </a:p>
                  </a:txBody>
                  <a:tcPr marL="99060" marR="9906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ctr"/>
                      <a:r>
                        <a:rPr kumimoji="1" lang="ja-JP" altLang="en-US" sz="1600" dirty="0" smtClean="0"/>
                        <a:t>・・・・</a:t>
                      </a:r>
                      <a:endParaRPr kumimoji="1" lang="ja-JP" altLang="en-US" sz="1600" dirty="0"/>
                    </a:p>
                  </a:txBody>
                  <a:tcPr marL="99060" marR="9906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ctr"/>
                      <a:r>
                        <a:rPr kumimoji="1" lang="ja-JP" altLang="en-US" sz="2000" b="1" dirty="0" smtClean="0">
                          <a:solidFill>
                            <a:srgbClr val="FF0000"/>
                          </a:solidFill>
                        </a:rPr>
                        <a:t>○１・２</a:t>
                      </a:r>
                      <a:endParaRPr kumimoji="1" lang="ja-JP" altLang="en-US" sz="2000" b="1" dirty="0">
                        <a:solidFill>
                          <a:srgbClr val="FF0000"/>
                        </a:solidFill>
                      </a:endParaRPr>
                    </a:p>
                  </a:txBody>
                  <a:tcPr marL="99060" marR="9906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r>
            </a:tbl>
          </a:graphicData>
        </a:graphic>
      </p:graphicFrame>
      <p:sp>
        <p:nvSpPr>
          <p:cNvPr id="23" name="角丸四角形 22"/>
          <p:cNvSpPr/>
          <p:nvPr/>
        </p:nvSpPr>
        <p:spPr>
          <a:xfrm>
            <a:off x="128465" y="5341412"/>
            <a:ext cx="5616034" cy="1359306"/>
          </a:xfrm>
          <a:prstGeom prst="roundRect">
            <a:avLst/>
          </a:prstGeom>
          <a:solidFill>
            <a:schemeClr val="accent3">
              <a:lumMod val="60000"/>
              <a:lumOff val="40000"/>
            </a:schemeClr>
          </a:solidFill>
          <a:ln/>
        </p:spPr>
        <p:style>
          <a:lnRef idx="1">
            <a:schemeClr val="accent1"/>
          </a:lnRef>
          <a:fillRef idx="2">
            <a:schemeClr val="accent1"/>
          </a:fillRef>
          <a:effectRef idx="1">
            <a:schemeClr val="accent1"/>
          </a:effectRef>
          <a:fontRef idx="minor">
            <a:schemeClr val="dk1"/>
          </a:fontRef>
        </p:style>
        <p:txBody>
          <a:bodyPr rtlCol="0" anchor="ctr" anchorCtr="0"/>
          <a:lstStyle/>
          <a:p>
            <a:pPr algn="ctr"/>
            <a:endParaRPr lang="en-US" altLang="ja-JP" sz="2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3" name="正方形/長方形 17"/>
          <p:cNvSpPr>
            <a:spLocks noChangeArrowheads="1"/>
          </p:cNvSpPr>
          <p:nvPr/>
        </p:nvSpPr>
        <p:spPr bwMode="auto">
          <a:xfrm>
            <a:off x="4718866" y="131018"/>
            <a:ext cx="4789488"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defTabSz="942975" eaLnBrk="0" hangingPunct="0">
              <a:defRPr kumimoji="1" sz="1900">
                <a:solidFill>
                  <a:schemeClr val="tx1"/>
                </a:solidFill>
                <a:latin typeface="Arial" charset="0"/>
                <a:ea typeface="ＭＳ Ｐゴシック" charset="-128"/>
              </a:defRPr>
            </a:lvl1pPr>
            <a:lvl2pPr marL="742950" indent="-285750" defTabSz="942975" eaLnBrk="0" hangingPunct="0">
              <a:defRPr kumimoji="1" sz="1900">
                <a:solidFill>
                  <a:schemeClr val="tx1"/>
                </a:solidFill>
                <a:latin typeface="Arial" charset="0"/>
                <a:ea typeface="ＭＳ Ｐゴシック" charset="-128"/>
              </a:defRPr>
            </a:lvl2pPr>
            <a:lvl3pPr marL="1143000" indent="-228600" defTabSz="942975" eaLnBrk="0" hangingPunct="0">
              <a:defRPr kumimoji="1" sz="1900">
                <a:solidFill>
                  <a:schemeClr val="tx1"/>
                </a:solidFill>
                <a:latin typeface="Arial" charset="0"/>
                <a:ea typeface="ＭＳ Ｐゴシック" charset="-128"/>
              </a:defRPr>
            </a:lvl3pPr>
            <a:lvl4pPr marL="1600200" indent="-228600" defTabSz="942975" eaLnBrk="0" hangingPunct="0">
              <a:defRPr kumimoji="1" sz="1900">
                <a:solidFill>
                  <a:schemeClr val="tx1"/>
                </a:solidFill>
                <a:latin typeface="Arial" charset="0"/>
                <a:ea typeface="ＭＳ Ｐゴシック" charset="-128"/>
              </a:defRPr>
            </a:lvl4pPr>
            <a:lvl5pPr marL="2057400" indent="-228600" defTabSz="942975" eaLnBrk="0" hangingPunct="0">
              <a:defRPr kumimoji="1" sz="1900">
                <a:solidFill>
                  <a:schemeClr val="tx1"/>
                </a:solidFill>
                <a:latin typeface="Arial" charset="0"/>
                <a:ea typeface="ＭＳ Ｐゴシック" charset="-128"/>
              </a:defRPr>
            </a:lvl5pPr>
            <a:lvl6pPr marL="2514600" indent="-228600" defTabSz="942975" eaLnBrk="0" fontAlgn="base" hangingPunct="0">
              <a:spcBef>
                <a:spcPct val="0"/>
              </a:spcBef>
              <a:spcAft>
                <a:spcPct val="0"/>
              </a:spcAft>
              <a:defRPr kumimoji="1" sz="1900">
                <a:solidFill>
                  <a:schemeClr val="tx1"/>
                </a:solidFill>
                <a:latin typeface="Arial" charset="0"/>
                <a:ea typeface="ＭＳ Ｐゴシック" charset="-128"/>
              </a:defRPr>
            </a:lvl6pPr>
            <a:lvl7pPr marL="2971800" indent="-228600" defTabSz="942975" eaLnBrk="0" fontAlgn="base" hangingPunct="0">
              <a:spcBef>
                <a:spcPct val="0"/>
              </a:spcBef>
              <a:spcAft>
                <a:spcPct val="0"/>
              </a:spcAft>
              <a:defRPr kumimoji="1" sz="1900">
                <a:solidFill>
                  <a:schemeClr val="tx1"/>
                </a:solidFill>
                <a:latin typeface="Arial" charset="0"/>
                <a:ea typeface="ＭＳ Ｐゴシック" charset="-128"/>
              </a:defRPr>
            </a:lvl7pPr>
            <a:lvl8pPr marL="3429000" indent="-228600" defTabSz="942975" eaLnBrk="0" fontAlgn="base" hangingPunct="0">
              <a:spcBef>
                <a:spcPct val="0"/>
              </a:spcBef>
              <a:spcAft>
                <a:spcPct val="0"/>
              </a:spcAft>
              <a:defRPr kumimoji="1" sz="1900">
                <a:solidFill>
                  <a:schemeClr val="tx1"/>
                </a:solidFill>
                <a:latin typeface="Arial" charset="0"/>
                <a:ea typeface="ＭＳ Ｐゴシック" charset="-128"/>
              </a:defRPr>
            </a:lvl8pPr>
            <a:lvl9pPr marL="3886200" indent="-228600" defTabSz="942975" eaLnBrk="0" fontAlgn="base" hangingPunct="0">
              <a:spcBef>
                <a:spcPct val="0"/>
              </a:spcBef>
              <a:spcAft>
                <a:spcPct val="0"/>
              </a:spcAft>
              <a:defRPr kumimoji="1" sz="1900">
                <a:solidFill>
                  <a:schemeClr val="tx1"/>
                </a:solidFill>
                <a:latin typeface="Arial" charset="0"/>
                <a:ea typeface="ＭＳ Ｐゴシック" charset="-128"/>
              </a:defRPr>
            </a:lvl9pPr>
          </a:lstStyle>
          <a:p>
            <a:pPr eaLnBrk="1" hangingPunct="1">
              <a:defRPr/>
            </a:pPr>
            <a:r>
              <a:rPr lang="ja-JP" altLang="en-US" sz="2400" b="1" i="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　通所型サービス</a:t>
            </a:r>
          </a:p>
        </p:txBody>
      </p:sp>
      <p:sp>
        <p:nvSpPr>
          <p:cNvPr id="6" name="右中かっこ 5"/>
          <p:cNvSpPr/>
          <p:nvPr/>
        </p:nvSpPr>
        <p:spPr>
          <a:xfrm>
            <a:off x="2662182" y="1124744"/>
            <a:ext cx="482925" cy="1872208"/>
          </a:xfrm>
          <a:prstGeom prst="rightBrace">
            <a:avLst>
              <a:gd name="adj1" fmla="val 8333"/>
              <a:gd name="adj2" fmla="val 37865"/>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32" name="角丸四角形 31"/>
          <p:cNvSpPr/>
          <p:nvPr/>
        </p:nvSpPr>
        <p:spPr>
          <a:xfrm>
            <a:off x="3155881" y="1082271"/>
            <a:ext cx="1337451" cy="1482155"/>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nchorCtr="0"/>
          <a:lstStyle/>
          <a:p>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廃用性からくる筋力の</a:t>
            </a:r>
            <a:endParaRPr lang="en-US"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低下</a:t>
            </a:r>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又は</a:t>
            </a:r>
            <a:endParaRPr lang="en-US"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一歩手前</a:t>
            </a:r>
            <a:endParaRPr lang="en-US" altLang="ja-JP" sz="16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7" name="右中かっこ 36"/>
          <p:cNvSpPr/>
          <p:nvPr/>
        </p:nvSpPr>
        <p:spPr>
          <a:xfrm>
            <a:off x="5449381" y="1124744"/>
            <a:ext cx="482925" cy="1872208"/>
          </a:xfrm>
          <a:prstGeom prst="rightBrace">
            <a:avLst>
              <a:gd name="adj1" fmla="val 8333"/>
              <a:gd name="adj2" fmla="val 20370"/>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pSp>
        <p:nvGrpSpPr>
          <p:cNvPr id="10" name="グループ化 9"/>
          <p:cNvGrpSpPr/>
          <p:nvPr/>
        </p:nvGrpSpPr>
        <p:grpSpPr>
          <a:xfrm>
            <a:off x="5919193" y="632754"/>
            <a:ext cx="3724538" cy="2667017"/>
            <a:chOff x="5932305" y="427880"/>
            <a:chExt cx="3724538" cy="2281041"/>
          </a:xfrm>
        </p:grpSpPr>
        <p:sp>
          <p:nvSpPr>
            <p:cNvPr id="8" name="角丸四角形 7"/>
            <p:cNvSpPr/>
            <p:nvPr/>
          </p:nvSpPr>
          <p:spPr>
            <a:xfrm>
              <a:off x="5932305" y="427880"/>
              <a:ext cx="3724538" cy="2281041"/>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t" anchorCtr="0"/>
            <a:lstStyle/>
            <a:p>
              <a:pPr algn="ctr"/>
              <a:endPar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4" name="角丸四角形 33"/>
            <p:cNvSpPr/>
            <p:nvPr/>
          </p:nvSpPr>
          <p:spPr>
            <a:xfrm>
              <a:off x="6072753" y="632753"/>
              <a:ext cx="3474673" cy="43113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4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集中的なトレーニング</a:t>
              </a:r>
              <a:r>
                <a:rPr lang="ja-JP" altLang="en-US"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による能力獲得が</a:t>
              </a:r>
              <a:endParaRPr lang="en-US" altLang="ja-JP"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見込まれる</a:t>
              </a:r>
              <a:endPar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6" name="図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73998" y="1268761"/>
              <a:ext cx="2473428" cy="1296144"/>
            </a:xfrm>
            <a:prstGeom prst="rect">
              <a:avLst/>
            </a:prstGeom>
          </p:spPr>
        </p:pic>
        <p:sp>
          <p:nvSpPr>
            <p:cNvPr id="9" name="右矢印吹き出し 8"/>
            <p:cNvSpPr/>
            <p:nvPr/>
          </p:nvSpPr>
          <p:spPr>
            <a:xfrm>
              <a:off x="6053737" y="1250862"/>
              <a:ext cx="1368152" cy="1313562"/>
            </a:xfrm>
            <a:prstGeom prst="rightArrowCallou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kumimoji="1" lang="ja-JP" alt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生活機能向上特化型</a:t>
              </a:r>
              <a:endParaRPr kumimoji="1" lang="ja-JP" alt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sp>
        <p:nvSpPr>
          <p:cNvPr id="46" name="角丸四角形 45"/>
          <p:cNvSpPr/>
          <p:nvPr/>
        </p:nvSpPr>
        <p:spPr>
          <a:xfrm>
            <a:off x="5969302" y="3996211"/>
            <a:ext cx="3724538" cy="2281041"/>
          </a:xfrm>
          <a:prstGeom prst="roundRect">
            <a:avLst/>
          </a:prstGeom>
          <a:solidFill>
            <a:schemeClr val="accent6">
              <a:lumMod val="20000"/>
              <a:lumOff val="80000"/>
            </a:schemeClr>
          </a:solidFill>
          <a:ln/>
        </p:spPr>
        <p:style>
          <a:lnRef idx="1">
            <a:schemeClr val="accent1"/>
          </a:lnRef>
          <a:fillRef idx="2">
            <a:schemeClr val="accent1"/>
          </a:fillRef>
          <a:effectRef idx="1">
            <a:schemeClr val="accent1"/>
          </a:effectRef>
          <a:fontRef idx="minor">
            <a:schemeClr val="dk1"/>
          </a:fontRef>
        </p:style>
        <p:txBody>
          <a:bodyPr rtlCol="0" anchor="t" anchorCtr="0"/>
          <a:lstStyle/>
          <a:p>
            <a:pPr algn="ctr"/>
            <a:endPar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 name="角丸四角形 46"/>
          <p:cNvSpPr/>
          <p:nvPr/>
        </p:nvSpPr>
        <p:spPr>
          <a:xfrm>
            <a:off x="6109750" y="4201084"/>
            <a:ext cx="3474673" cy="43113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状態（運動器・栄養・口腔）の改善</a:t>
            </a: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や</a:t>
            </a:r>
            <a:endParaRPr lang="en-US" altLang="ja-JP"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意欲</a:t>
            </a: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向上を</a:t>
            </a: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目指す</a:t>
            </a:r>
            <a:r>
              <a:rPr lang="ja-JP" altLang="en-US"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個別支援あり</a:t>
            </a:r>
            <a:r>
              <a:rPr lang="ja-JP" altLang="en-US"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51" name="図 5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7015" y="4670868"/>
            <a:ext cx="2296096" cy="1554385"/>
          </a:xfrm>
          <a:prstGeom prst="rect">
            <a:avLst/>
          </a:prstGeom>
        </p:spPr>
      </p:pic>
      <p:sp>
        <p:nvSpPr>
          <p:cNvPr id="50" name="右矢印吹き出し 49"/>
          <p:cNvSpPr/>
          <p:nvPr/>
        </p:nvSpPr>
        <p:spPr>
          <a:xfrm>
            <a:off x="6090733" y="4725144"/>
            <a:ext cx="1368153" cy="1440159"/>
          </a:xfrm>
          <a:prstGeom prst="rightArrowCallou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ja-JP" altLang="en-US" b="1" dirty="0" smtClean="0">
                <a:ln w="11430"/>
                <a:solidFill>
                  <a:srgbClr val="FF0000"/>
                </a:solidFill>
                <a:effectLst>
                  <a:outerShdw blurRad="50800" dist="39000" dir="5460000" algn="tl">
                    <a:srgbClr val="000000">
                      <a:alpha val="38000"/>
                    </a:srgbClr>
                  </a:outerShdw>
                </a:effectLst>
              </a:rPr>
              <a:t>自立</a:t>
            </a:r>
            <a:endParaRPr lang="en-US" altLang="ja-JP" b="1" dirty="0" smtClean="0">
              <a:ln w="11430"/>
              <a:solidFill>
                <a:srgbClr val="FF0000"/>
              </a:solidFill>
              <a:effectLst>
                <a:outerShdw blurRad="50800" dist="39000" dir="5460000" algn="tl">
                  <a:srgbClr val="000000">
                    <a:alpha val="38000"/>
                  </a:srgbClr>
                </a:outerShdw>
              </a:effectLst>
            </a:endParaRPr>
          </a:p>
          <a:p>
            <a:pPr algn="ctr"/>
            <a:r>
              <a:rPr lang="ja-JP" altLang="en-US" b="1" dirty="0" smtClean="0">
                <a:ln w="11430"/>
                <a:solidFill>
                  <a:srgbClr val="FF0000"/>
                </a:solidFill>
                <a:effectLst>
                  <a:outerShdw blurRad="50800" dist="39000" dir="5460000" algn="tl">
                    <a:srgbClr val="000000">
                      <a:alpha val="38000"/>
                    </a:srgbClr>
                  </a:outerShdw>
                </a:effectLst>
              </a:rPr>
              <a:t>生活</a:t>
            </a:r>
            <a:endParaRPr lang="en-US" altLang="ja-JP" b="1" dirty="0" smtClean="0">
              <a:ln w="11430"/>
              <a:solidFill>
                <a:srgbClr val="FF0000"/>
              </a:solidFill>
              <a:effectLst>
                <a:outerShdw blurRad="50800" dist="39000" dir="5460000" algn="tl">
                  <a:srgbClr val="000000">
                    <a:alpha val="38000"/>
                  </a:srgbClr>
                </a:outerShdw>
              </a:effectLst>
            </a:endParaRPr>
          </a:p>
          <a:p>
            <a:pPr algn="ctr"/>
            <a:r>
              <a:rPr lang="ja-JP" altLang="en-US" b="1" dirty="0" smtClean="0">
                <a:ln w="11430"/>
                <a:solidFill>
                  <a:srgbClr val="FF0000"/>
                </a:solidFill>
                <a:effectLst>
                  <a:outerShdw blurRad="50800" dist="39000" dir="5460000" algn="tl">
                    <a:srgbClr val="000000">
                      <a:alpha val="38000"/>
                    </a:srgbClr>
                  </a:outerShdw>
                </a:effectLst>
              </a:rPr>
              <a:t>支援</a:t>
            </a:r>
            <a:r>
              <a:rPr kumimoji="1" lang="ja-JP" altLang="en-US" b="1" dirty="0" smtClean="0">
                <a:ln w="11430"/>
                <a:solidFill>
                  <a:srgbClr val="FF0000"/>
                </a:solidFill>
                <a:effectLst>
                  <a:outerShdw blurRad="50800" dist="39000" dir="5460000" algn="tl">
                    <a:srgbClr val="000000">
                      <a:alpha val="38000"/>
                    </a:srgbClr>
                  </a:outerShdw>
                </a:effectLst>
              </a:rPr>
              <a:t>型</a:t>
            </a:r>
            <a:endParaRPr kumimoji="1" lang="en-US" altLang="ja-JP" b="1" dirty="0" smtClean="0">
              <a:ln w="11430"/>
              <a:solidFill>
                <a:srgbClr val="FF0000"/>
              </a:solidFill>
              <a:effectLst>
                <a:outerShdw blurRad="50800" dist="39000" dir="5460000" algn="tl">
                  <a:srgbClr val="000000">
                    <a:alpha val="38000"/>
                  </a:srgbClr>
                </a:outerShdw>
              </a:effectLst>
            </a:endParaRPr>
          </a:p>
          <a:p>
            <a:pPr algn="ctr"/>
            <a:r>
              <a:rPr lang="ja-JP" altLang="en-US" b="1" dirty="0" smtClean="0">
                <a:ln w="11430"/>
                <a:solidFill>
                  <a:schemeClr val="tx1"/>
                </a:solidFill>
              </a:rPr>
              <a:t>（現行相当）</a:t>
            </a:r>
            <a:endParaRPr kumimoji="1" lang="ja-JP" altLang="en-US" b="1" dirty="0">
              <a:ln w="11430"/>
              <a:solidFill>
                <a:schemeClr val="tx1"/>
              </a:solidFill>
            </a:endParaRPr>
          </a:p>
        </p:txBody>
      </p:sp>
      <p:sp>
        <p:nvSpPr>
          <p:cNvPr id="52" name="角丸四角形 51"/>
          <p:cNvSpPr/>
          <p:nvPr/>
        </p:nvSpPr>
        <p:spPr>
          <a:xfrm>
            <a:off x="1712640" y="5686860"/>
            <a:ext cx="3972048" cy="829192"/>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lvl="0" algn="just" defTabSz="889000">
              <a:lnSpc>
                <a:spcPct val="90000"/>
              </a:lnSpc>
              <a:spcBef>
                <a:spcPct val="0"/>
              </a:spcBef>
              <a:spcAft>
                <a:spcPct val="35000"/>
              </a:spcAft>
            </a:pP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状態（運動器、栄養、口腔）の改善や閉じこもり等の意欲面に働きかけ、</a:t>
            </a:r>
            <a:r>
              <a:rPr lang="ja-JP" altLang="en-US" sz="14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活動量の向上</a:t>
            </a: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を目指す。（</a:t>
            </a:r>
            <a:r>
              <a:rPr lang="ja-JP" altLang="en-US" sz="14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集団的</a:t>
            </a:r>
            <a:r>
              <a:rPr lang="ja-JP" altLang="en-US" sz="14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な支援</a:t>
            </a: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54" name="Picture 4" descr="C:\Users\kaigo11\AppData\Local\Microsoft\Windows\Temporary Internet Files\Content.IE5\50ESA7EW\large-curved-arrow-166.6-10276[1].gif"/>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8255682" flipV="1">
            <a:off x="6868876" y="2829900"/>
            <a:ext cx="1178363" cy="884704"/>
          </a:xfrm>
          <a:prstGeom prst="rect">
            <a:avLst/>
          </a:prstGeom>
          <a:noFill/>
          <a:extLst>
            <a:ext uri="{909E8E84-426E-40DD-AFC4-6F175D3DCCD1}">
              <a14:hiddenFill xmlns:a14="http://schemas.microsoft.com/office/drawing/2010/main">
                <a:solidFill>
                  <a:srgbClr val="FFFFFF"/>
                </a:solidFill>
              </a14:hiddenFill>
            </a:ext>
          </a:extLst>
        </p:spPr>
      </p:pic>
      <p:sp>
        <p:nvSpPr>
          <p:cNvPr id="27" name="テキスト ボックス 26"/>
          <p:cNvSpPr txBox="1"/>
          <p:nvPr/>
        </p:nvSpPr>
        <p:spPr>
          <a:xfrm>
            <a:off x="7833322" y="3212977"/>
            <a:ext cx="1136741" cy="984885"/>
          </a:xfrm>
          <a:prstGeom prst="rect">
            <a:avLst/>
          </a:prstGeom>
          <a:noFill/>
        </p:spPr>
        <p:txBody>
          <a:bodyPr wrap="square" rtlCol="0">
            <a:spAutoFit/>
          </a:bodyPr>
          <a:lstStyle/>
          <a:p>
            <a:pPr algn="ctr"/>
            <a:r>
              <a:rPr kumimoji="1" lang="ja-JP" altLang="en-US" b="1" dirty="0" smtClean="0"/>
              <a:t>合意形成</a:t>
            </a:r>
            <a:endParaRPr kumimoji="1" lang="en-US" altLang="ja-JP" b="1" dirty="0" smtClean="0"/>
          </a:p>
          <a:p>
            <a:pPr algn="ctr"/>
            <a:r>
              <a:rPr lang="en-US" altLang="ja-JP" sz="4000" b="1" dirty="0"/>
              <a:t>×</a:t>
            </a:r>
            <a:endParaRPr kumimoji="1" lang="ja-JP" altLang="en-US" sz="4000" b="1" dirty="0"/>
          </a:p>
        </p:txBody>
      </p:sp>
      <p:cxnSp>
        <p:nvCxnSpPr>
          <p:cNvPr id="53" name="直線矢印コネクタ 52"/>
          <p:cNvCxnSpPr/>
          <p:nvPr/>
        </p:nvCxnSpPr>
        <p:spPr>
          <a:xfrm flipH="1">
            <a:off x="4976218" y="2780930"/>
            <a:ext cx="1416943" cy="1501727"/>
          </a:xfrm>
          <a:prstGeom prst="straightConnector1">
            <a:avLst/>
          </a:prstGeom>
          <a:ln w="762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5" name="直線矢印コネクタ 54"/>
          <p:cNvCxnSpPr/>
          <p:nvPr/>
        </p:nvCxnSpPr>
        <p:spPr>
          <a:xfrm flipH="1" flipV="1">
            <a:off x="5128618" y="4632217"/>
            <a:ext cx="1120526" cy="741000"/>
          </a:xfrm>
          <a:prstGeom prst="straightConnector1">
            <a:avLst/>
          </a:prstGeom>
          <a:ln w="762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59" name="右矢印吹き出し 58"/>
          <p:cNvSpPr/>
          <p:nvPr/>
        </p:nvSpPr>
        <p:spPr>
          <a:xfrm>
            <a:off x="200472" y="5475972"/>
            <a:ext cx="1584176" cy="1139382"/>
          </a:xfrm>
          <a:prstGeom prst="rightArrowCallout">
            <a:avLst>
              <a:gd name="adj1" fmla="val 25000"/>
              <a:gd name="adj2" fmla="val 25000"/>
              <a:gd name="adj3" fmla="val 25000"/>
              <a:gd name="adj4" fmla="val 70271"/>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ja-JP" altLang="en-US" b="1" dirty="0" smtClean="0">
                <a:ln w="11430"/>
                <a:solidFill>
                  <a:srgbClr val="FF0000"/>
                </a:solidFill>
                <a:effectLst>
                  <a:outerShdw blurRad="50800" dist="39000" dir="5460000" algn="tl">
                    <a:srgbClr val="000000">
                      <a:alpha val="38000"/>
                    </a:srgbClr>
                  </a:outerShdw>
                </a:effectLst>
              </a:rPr>
              <a:t>予防</a:t>
            </a:r>
            <a:r>
              <a:rPr kumimoji="1" lang="ja-JP" altLang="en-US" b="1" dirty="0" smtClean="0">
                <a:ln w="11430"/>
                <a:solidFill>
                  <a:srgbClr val="FF0000"/>
                </a:solidFill>
                <a:effectLst>
                  <a:outerShdw blurRad="50800" dist="39000" dir="5460000" algn="tl">
                    <a:srgbClr val="000000">
                      <a:alpha val="38000"/>
                    </a:srgbClr>
                  </a:outerShdw>
                </a:effectLst>
              </a:rPr>
              <a:t>型</a:t>
            </a:r>
            <a:endParaRPr kumimoji="1" lang="en-US" altLang="ja-JP" b="1" dirty="0" smtClean="0">
              <a:ln w="11430"/>
              <a:solidFill>
                <a:srgbClr val="FF0000"/>
              </a:solidFill>
              <a:effectLst>
                <a:outerShdw blurRad="50800" dist="39000" dir="5460000" algn="tl">
                  <a:srgbClr val="000000">
                    <a:alpha val="38000"/>
                  </a:srgbClr>
                </a:outerShdw>
              </a:effectLst>
            </a:endParaRPr>
          </a:p>
          <a:p>
            <a:pPr algn="ctr"/>
            <a:r>
              <a:rPr lang="ja-JP" altLang="en-US" b="1" dirty="0" smtClean="0">
                <a:ln w="11430"/>
                <a:solidFill>
                  <a:schemeClr val="tx1"/>
                </a:solidFill>
              </a:rPr>
              <a:t>（緩和型）</a:t>
            </a:r>
            <a:endParaRPr kumimoji="1" lang="ja-JP" altLang="en-US" b="1" dirty="0">
              <a:ln w="11430"/>
              <a:solidFill>
                <a:schemeClr val="tx1"/>
              </a:solidFill>
            </a:endParaRPr>
          </a:p>
        </p:txBody>
      </p:sp>
      <p:cxnSp>
        <p:nvCxnSpPr>
          <p:cNvPr id="60" name="直線矢印コネクタ 59"/>
          <p:cNvCxnSpPr/>
          <p:nvPr/>
        </p:nvCxnSpPr>
        <p:spPr>
          <a:xfrm flipV="1">
            <a:off x="3824606" y="4632219"/>
            <a:ext cx="1151612" cy="1054645"/>
          </a:xfrm>
          <a:prstGeom prst="straightConnector1">
            <a:avLst/>
          </a:prstGeom>
          <a:ln w="762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bwMode="auto">
          <a:xfrm>
            <a:off x="242067" y="476672"/>
            <a:ext cx="9577885" cy="0"/>
          </a:xfrm>
          <a:prstGeom prst="line">
            <a:avLst/>
          </a:prstGeom>
          <a:ln>
            <a:headEnd type="none" w="med" len="med"/>
            <a:tailEnd type="none" w="med" len="med"/>
          </a:ln>
          <a:extLst/>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6303092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0" y="2596"/>
            <a:ext cx="9894775" cy="690100"/>
          </a:xfrm>
          <a:prstGeom prst="rect">
            <a:avLst/>
          </a:prstGeom>
          <a:solidFill>
            <a:schemeClr val="accent5">
              <a:lumMod val="40000"/>
              <a:lumOff val="60000"/>
            </a:schemeClr>
          </a:solidFill>
          <a:effectLst>
            <a:outerShdw blurRad="40000" dist="20000" dir="5400000" rotWithShape="0">
              <a:srgbClr val="000000">
                <a:alpha val="38000"/>
              </a:srgbClr>
            </a:outerShdw>
            <a:softEdge rad="317500"/>
          </a:effectLst>
        </p:spPr>
        <p:style>
          <a:lnRef idx="1">
            <a:schemeClr val="accent5"/>
          </a:lnRef>
          <a:fillRef idx="2">
            <a:schemeClr val="accent5"/>
          </a:fillRef>
          <a:effectRef idx="1">
            <a:schemeClr val="accent5"/>
          </a:effectRef>
          <a:fontRef idx="minor">
            <a:schemeClr val="dk1"/>
          </a:fontRef>
        </p:style>
        <p:txBody>
          <a:bodyPr anchor="ctr"/>
          <a:lstStyle>
            <a:lvl1pPr algn="ctr" defTabSz="914400" rtl="0" eaLnBrk="1" latinLnBrk="0" hangingPunct="1">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ja-JP" altLang="en-US" sz="2800" dirty="0" smtClean="0"/>
              <a:t>生活機能向上特化型サービス（通所型）のねらい</a:t>
            </a:r>
            <a:endParaRPr lang="ja-JP" altLang="en-US" sz="2800" dirty="0"/>
          </a:p>
        </p:txBody>
      </p:sp>
      <p:graphicFrame>
        <p:nvGraphicFramePr>
          <p:cNvPr id="5" name="表 4"/>
          <p:cNvGraphicFramePr>
            <a:graphicFrameLocks noGrp="1"/>
          </p:cNvGraphicFramePr>
          <p:nvPr>
            <p:extLst>
              <p:ext uri="{D42A27DB-BD31-4B8C-83A1-F6EECF244321}">
                <p14:modId xmlns:p14="http://schemas.microsoft.com/office/powerpoint/2010/main" val="499367277"/>
              </p:ext>
            </p:extLst>
          </p:nvPr>
        </p:nvGraphicFramePr>
        <p:xfrm>
          <a:off x="384751" y="692696"/>
          <a:ext cx="9032746" cy="6008022"/>
        </p:xfrm>
        <a:graphic>
          <a:graphicData uri="http://schemas.openxmlformats.org/drawingml/2006/table">
            <a:tbl>
              <a:tblPr firstRow="1" bandRow="1">
                <a:tableStyleId>{5C22544A-7EE6-4342-B048-85BDC9FD1C3A}</a:tableStyleId>
              </a:tblPr>
              <a:tblGrid>
                <a:gridCol w="9032746"/>
              </a:tblGrid>
              <a:tr h="6008022">
                <a:tc>
                  <a:txBody>
                    <a:bodyPr/>
                    <a:lstStyle/>
                    <a:p>
                      <a:r>
                        <a:rPr lang="ja-JP" altLang="en-US" dirty="0" smtClean="0"/>
                        <a:t>　　　　　　　　　　　　　　　　　　　　　　　　　　　　　　　　　　　　　　　　</a:t>
                      </a:r>
                      <a:endParaRPr lang="ja-JP" altLang="en-US" dirty="0"/>
                    </a:p>
                    <a:p>
                      <a:pPr lvl="0" algn="l" fontAlgn="auto">
                        <a:spcBef>
                          <a:spcPts val="0"/>
                        </a:spcBef>
                        <a:spcAft>
                          <a:spcPts val="0"/>
                        </a:spcAft>
                        <a:defRPr/>
                      </a:pPr>
                      <a:endParaRPr lang="en-US" altLang="ja-JP" sz="2400" u="none" dirty="0" smtClean="0">
                        <a:solidFill>
                          <a:schemeClr val="tx1"/>
                        </a:solidFill>
                        <a:latin typeface="メイリオ"/>
                        <a:ea typeface="メイリオ"/>
                        <a:cs typeface="メイリオ"/>
                      </a:endParaRPr>
                    </a:p>
                    <a:p>
                      <a:pPr lvl="0" algn="l" fontAlgn="auto">
                        <a:spcBef>
                          <a:spcPts val="0"/>
                        </a:spcBef>
                        <a:spcAft>
                          <a:spcPts val="0"/>
                        </a:spcAft>
                        <a:defRPr/>
                      </a:pPr>
                      <a:endParaRPr lang="en-US" altLang="ja-JP"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lvl="0" algn="l" fontAlgn="auto">
                        <a:spcBef>
                          <a:spcPts val="0"/>
                        </a:spcBef>
                        <a:spcAft>
                          <a:spcPts val="0"/>
                        </a:spcAft>
                        <a:defRPr/>
                      </a:pPr>
                      <a:endParaRPr lang="en-US" altLang="ja-JP"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1" i="0" u="none" strike="noStrike" kern="1200" cap="none" spc="0" normalizeH="0" baseline="0" noProof="0" dirty="0" smtClean="0">
                        <a:ln>
                          <a:noFill/>
                        </a:ln>
                        <a:solidFill>
                          <a:prstClr val="black"/>
                        </a:solidFill>
                        <a:effectLst/>
                        <a:uLnTx/>
                        <a:uFillTx/>
                        <a:latin typeface="メイリオ"/>
                        <a:ea typeface="メイリオ"/>
                        <a:cs typeface="メイリオ"/>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1" i="0" u="none" strike="noStrike" kern="1200" cap="none" spc="0" normalizeH="0" baseline="0" noProof="0" dirty="0" smtClean="0">
                        <a:ln>
                          <a:noFill/>
                        </a:ln>
                        <a:solidFill>
                          <a:prstClr val="black"/>
                        </a:solidFill>
                        <a:effectLst/>
                        <a:uLnTx/>
                        <a:uFillTx/>
                        <a:latin typeface="メイリオ"/>
                        <a:ea typeface="メイリオ"/>
                        <a:cs typeface="メイリオ"/>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1" i="0" u="none" strike="noStrike" kern="1200" cap="none" spc="0" normalizeH="0" baseline="0" noProof="0" dirty="0" smtClean="0">
                        <a:ln>
                          <a:noFill/>
                        </a:ln>
                        <a:solidFill>
                          <a:prstClr val="black"/>
                        </a:solidFill>
                        <a:effectLst/>
                        <a:uLnTx/>
                        <a:uFillTx/>
                        <a:latin typeface="メイリオ"/>
                        <a:ea typeface="メイリオ"/>
                        <a:cs typeface="メイリオ"/>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1" i="0" u="none" strike="noStrike" kern="1200" cap="none" spc="0" normalizeH="0" baseline="0" noProof="0" dirty="0" smtClean="0">
                        <a:ln>
                          <a:noFill/>
                        </a:ln>
                        <a:solidFill>
                          <a:prstClr val="black"/>
                        </a:solidFill>
                        <a:effectLst/>
                        <a:uLnTx/>
                        <a:uFillTx/>
                        <a:latin typeface="メイリオ"/>
                        <a:ea typeface="メイリオ"/>
                        <a:cs typeface="メイリオ"/>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u="non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0" name="二等辺三角形 9"/>
          <p:cNvSpPr/>
          <p:nvPr/>
        </p:nvSpPr>
        <p:spPr>
          <a:xfrm rot="10800000">
            <a:off x="590903" y="2597167"/>
            <a:ext cx="8712968" cy="325884"/>
          </a:xfrm>
          <a:prstGeom prst="triangle">
            <a:avLst>
              <a:gd name="adj" fmla="val 51312"/>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344488" y="706696"/>
            <a:ext cx="3456384" cy="584775"/>
          </a:xfrm>
          <a:prstGeom prst="rect">
            <a:avLst/>
          </a:prstGeom>
          <a:solidFill>
            <a:srgbClr val="FF0000"/>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ja-JP" altLang="en-US" sz="3200" b="1" i="1" dirty="0">
                <a:solidFill>
                  <a:schemeClr val="bg1"/>
                </a:solidFill>
              </a:rPr>
              <a:t>ここ</a:t>
            </a:r>
            <a:r>
              <a:rPr lang="ja-JP" altLang="en-US" sz="3200" b="1" i="1" dirty="0" smtClean="0">
                <a:solidFill>
                  <a:schemeClr val="bg1"/>
                </a:solidFill>
              </a:rPr>
              <a:t>に こだわる</a:t>
            </a:r>
            <a:endParaRPr kumimoji="1" lang="ja-JP" altLang="en-US" sz="3200" b="1" i="1" dirty="0">
              <a:solidFill>
                <a:schemeClr val="bg1"/>
              </a:solidFill>
            </a:endParaRPr>
          </a:p>
        </p:txBody>
      </p:sp>
      <p:sp>
        <p:nvSpPr>
          <p:cNvPr id="3" name="大かっこ 2"/>
          <p:cNvSpPr/>
          <p:nvPr/>
        </p:nvSpPr>
        <p:spPr>
          <a:xfrm>
            <a:off x="2290515" y="2943765"/>
            <a:ext cx="6984777" cy="1194048"/>
          </a:xfrm>
          <a:prstGeom prst="bracketPair">
            <a:avLst/>
          </a:prstGeom>
          <a:ln w="57150"/>
        </p:spPr>
        <p:style>
          <a:lnRef idx="1">
            <a:schemeClr val="accent1"/>
          </a:lnRef>
          <a:fillRef idx="0">
            <a:schemeClr val="accent1"/>
          </a:fillRef>
          <a:effectRef idx="0">
            <a:schemeClr val="accent1"/>
          </a:effectRef>
          <a:fontRef idx="minor">
            <a:schemeClr val="tx1"/>
          </a:fontRef>
        </p:style>
        <p:txBody>
          <a:bodyPr rtlCol="0" anchor="ctr"/>
          <a:lstStyle/>
          <a:p>
            <a:r>
              <a:rPr lang="ja-JP" altLang="en-US" sz="1600" b="1" dirty="0">
                <a:latin typeface="ＭＳ 明朝"/>
                <a:ea typeface="ＭＳ 明朝"/>
              </a:rPr>
              <a:t>★</a:t>
            </a:r>
            <a:r>
              <a:rPr kumimoji="1" lang="ja-JP" altLang="en-US" sz="1600" b="1" dirty="0" smtClean="0"/>
              <a:t>生活不活発病の早期発見　</a:t>
            </a:r>
            <a:r>
              <a:rPr lang="ja-JP" altLang="en-US" sz="1600" b="1" dirty="0" smtClean="0">
                <a:latin typeface="ＭＳ 明朝"/>
                <a:ea typeface="ＭＳ 明朝"/>
              </a:rPr>
              <a:t>★</a:t>
            </a:r>
            <a:r>
              <a:rPr lang="ja-JP" altLang="en-US" sz="1600" b="1" dirty="0" smtClean="0"/>
              <a:t>ＡＤＬ、ＩＡＤＬの自立を阻む原因の追究（ＩＣＦ・因子分解）</a:t>
            </a:r>
            <a:r>
              <a:rPr lang="ja-JP" altLang="en-US" sz="1600" b="1" dirty="0" smtClean="0">
                <a:latin typeface="ＭＳ 明朝"/>
                <a:ea typeface="ＭＳ 明朝"/>
              </a:rPr>
              <a:t>★</a:t>
            </a:r>
            <a:r>
              <a:rPr lang="ja-JP" altLang="en-US" sz="1600" b="1" dirty="0" smtClean="0"/>
              <a:t>利用者、家族の意欲を喚起させる合意形成能力</a:t>
            </a:r>
            <a:r>
              <a:rPr lang="ja-JP" altLang="en-US" sz="1600" b="1" dirty="0" smtClean="0">
                <a:latin typeface="ＭＳ 明朝"/>
                <a:ea typeface="ＭＳ 明朝"/>
              </a:rPr>
              <a:t>★</a:t>
            </a:r>
            <a:r>
              <a:rPr lang="ja-JP" altLang="en-US" sz="1600" b="1" dirty="0" smtClean="0"/>
              <a:t>機能向上を目指したプログラムの提供</a:t>
            </a:r>
            <a:r>
              <a:rPr lang="ja-JP" altLang="en-US" sz="1600" b="1" dirty="0" smtClean="0">
                <a:latin typeface="ＭＳ 明朝"/>
                <a:ea typeface="ＭＳ 明朝"/>
              </a:rPr>
              <a:t>★</a:t>
            </a:r>
            <a:r>
              <a:rPr lang="ja-JP" altLang="en-US" sz="1600" b="1" dirty="0" smtClean="0"/>
              <a:t>評価（アセスメント）での生活課題の明確化と課題への取組</a:t>
            </a:r>
            <a:r>
              <a:rPr lang="ja-JP" altLang="en-US" sz="1600" b="1" dirty="0" smtClean="0">
                <a:latin typeface="ＭＳ 明朝"/>
                <a:ea typeface="ＭＳ 明朝"/>
              </a:rPr>
              <a:t>★</a:t>
            </a:r>
            <a:r>
              <a:rPr lang="ja-JP" altLang="en-US" sz="1600" b="1" dirty="0" smtClean="0"/>
              <a:t>リスク管理</a:t>
            </a:r>
            <a:r>
              <a:rPr kumimoji="1" lang="ja-JP" altLang="en-US" sz="1600" b="1" dirty="0" smtClean="0"/>
              <a:t>　</a:t>
            </a:r>
            <a:endParaRPr kumimoji="1" lang="ja-JP" altLang="en-US" sz="1600" b="1" dirty="0"/>
          </a:p>
        </p:txBody>
      </p:sp>
      <p:sp>
        <p:nvSpPr>
          <p:cNvPr id="13" name="大かっこ 12"/>
          <p:cNvSpPr/>
          <p:nvPr/>
        </p:nvSpPr>
        <p:spPr>
          <a:xfrm>
            <a:off x="2303215" y="5732596"/>
            <a:ext cx="6984777" cy="864756"/>
          </a:xfrm>
          <a:prstGeom prst="bracketPair">
            <a:avLst/>
          </a:prstGeom>
          <a:ln w="57150"/>
        </p:spPr>
        <p:style>
          <a:lnRef idx="1">
            <a:schemeClr val="accent1"/>
          </a:lnRef>
          <a:fillRef idx="0">
            <a:schemeClr val="accent1"/>
          </a:fillRef>
          <a:effectRef idx="0">
            <a:schemeClr val="accent1"/>
          </a:effectRef>
          <a:fontRef idx="minor">
            <a:schemeClr val="tx1"/>
          </a:fontRef>
        </p:style>
        <p:txBody>
          <a:bodyPr rtlCol="0" anchor="ctr"/>
          <a:lstStyle/>
          <a:p>
            <a:r>
              <a:rPr lang="ja-JP" altLang="en-US" b="1" u="sng" dirty="0" smtClean="0">
                <a:solidFill>
                  <a:srgbClr val="FF0000"/>
                </a:solidFill>
                <a:latin typeface="ＭＳ 明朝"/>
                <a:ea typeface="ＭＳ 明朝"/>
              </a:rPr>
              <a:t>★</a:t>
            </a:r>
            <a:r>
              <a:rPr lang="ja-JP" altLang="en-US" b="1" u="sng" dirty="0" smtClean="0">
                <a:solidFill>
                  <a:srgbClr val="FF0000"/>
                </a:solidFill>
              </a:rPr>
              <a:t>訪問による生活機能評価、生活指導を計画期間中に２回実施</a:t>
            </a:r>
            <a:endParaRPr lang="en-US" altLang="ja-JP" b="1" u="sng" dirty="0" smtClean="0">
              <a:solidFill>
                <a:srgbClr val="FF0000"/>
              </a:solidFill>
            </a:endParaRPr>
          </a:p>
          <a:p>
            <a:r>
              <a:rPr lang="ja-JP" altLang="en-US" sz="1600" b="1" dirty="0"/>
              <a:t>　</a:t>
            </a:r>
            <a:r>
              <a:rPr lang="ja-JP" altLang="en-US" sz="1600" b="1" dirty="0" smtClean="0"/>
              <a:t>　</a:t>
            </a:r>
            <a:r>
              <a:rPr lang="ja-JP" altLang="en-US" sz="1600" b="1" dirty="0" smtClean="0">
                <a:solidFill>
                  <a:srgbClr val="FF0000"/>
                </a:solidFill>
              </a:rPr>
              <a:t>通所で取組んだことが、自宅での暮らしぶりに効果があらわれているのか。</a:t>
            </a:r>
            <a:endParaRPr lang="en-US" altLang="ja-JP" sz="1600" b="1" dirty="0" smtClean="0">
              <a:solidFill>
                <a:srgbClr val="FF0000"/>
              </a:solidFill>
            </a:endParaRPr>
          </a:p>
          <a:p>
            <a:r>
              <a:rPr lang="ja-JP" altLang="en-US" sz="1600" b="1" dirty="0">
                <a:solidFill>
                  <a:srgbClr val="FF0000"/>
                </a:solidFill>
              </a:rPr>
              <a:t>　</a:t>
            </a:r>
            <a:r>
              <a:rPr lang="ja-JP" altLang="en-US" sz="1600" b="1" dirty="0" smtClean="0">
                <a:solidFill>
                  <a:srgbClr val="FF0000"/>
                </a:solidFill>
              </a:rPr>
              <a:t>　生きがい、役割、社会参加などの活動や行動の拡大につながっているか。</a:t>
            </a:r>
            <a:endParaRPr lang="en-US" altLang="ja-JP" sz="1600" b="1" dirty="0" smtClean="0">
              <a:solidFill>
                <a:srgbClr val="FF0000"/>
              </a:solidFill>
            </a:endParaRPr>
          </a:p>
        </p:txBody>
      </p:sp>
      <p:sp>
        <p:nvSpPr>
          <p:cNvPr id="12" name="正方形/長方形 11"/>
          <p:cNvSpPr/>
          <p:nvPr/>
        </p:nvSpPr>
        <p:spPr>
          <a:xfrm>
            <a:off x="354957" y="2997518"/>
            <a:ext cx="1916312" cy="4320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lvl="0" algn="ctr"/>
            <a:r>
              <a:rPr lang="en-US" altLang="ja-JP" sz="1600" b="1" dirty="0">
                <a:solidFill>
                  <a:prstClr val="black"/>
                </a:solidFill>
                <a:latin typeface="メイリオ"/>
                <a:ea typeface="メイリオ"/>
                <a:cs typeface="メイリオ"/>
              </a:rPr>
              <a:t>➤</a:t>
            </a:r>
            <a:r>
              <a:rPr lang="ja-JP" altLang="en-US" sz="1600" b="1" dirty="0">
                <a:solidFill>
                  <a:prstClr val="black"/>
                </a:solidFill>
                <a:latin typeface="メイリオ"/>
                <a:ea typeface="メイリオ"/>
                <a:cs typeface="メイリオ"/>
              </a:rPr>
              <a:t>そのためには</a:t>
            </a:r>
            <a:r>
              <a:rPr lang="ja-JP" altLang="en-US" sz="1600" b="1" dirty="0" smtClean="0">
                <a:solidFill>
                  <a:prstClr val="black"/>
                </a:solidFill>
                <a:latin typeface="メイリオ"/>
                <a:ea typeface="メイリオ"/>
                <a:cs typeface="メイリオ"/>
              </a:rPr>
              <a:t>、</a:t>
            </a:r>
            <a:endParaRPr lang="en-US" altLang="ja-JP"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正方形/長方形 5"/>
          <p:cNvSpPr/>
          <p:nvPr/>
        </p:nvSpPr>
        <p:spPr>
          <a:xfrm>
            <a:off x="565577" y="1358546"/>
            <a:ext cx="8763620" cy="12386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6000" lvl="0" indent="-457200" algn="just"/>
            <a:r>
              <a:rPr lang="ja-JP" altLang="en-US" sz="2200" b="1" dirty="0">
                <a:solidFill>
                  <a:schemeClr val="tx1"/>
                </a:solidFill>
                <a:latin typeface="メイリオ"/>
                <a:ea typeface="メイリオ"/>
                <a:cs typeface="メイリオ"/>
              </a:rPr>
              <a:t>➤</a:t>
            </a:r>
            <a:r>
              <a:rPr lang="ja-JP" altLang="en-US" sz="2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身体機能（ＡＤＬ）を上げることで、生活の中で、その機能を向上させる意味がどこにあるのか、どう生活が変化するのか（事後予測）、ここに着目し、生活の質（ＱＯＬ）の向上を目指す</a:t>
            </a:r>
            <a:r>
              <a:rPr lang="ja-JP" altLang="en-US" sz="2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正方形/長方形 13"/>
          <p:cNvSpPr/>
          <p:nvPr/>
        </p:nvSpPr>
        <p:spPr>
          <a:xfrm>
            <a:off x="503041" y="4293097"/>
            <a:ext cx="8763620" cy="144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6000" indent="-457200" algn="just"/>
            <a:r>
              <a:rPr lang="ja-JP" altLang="en-US" sz="2000" b="1" dirty="0" smtClean="0">
                <a:solidFill>
                  <a:prstClr val="black"/>
                </a:solidFill>
                <a:latin typeface="メイリオ"/>
                <a:ea typeface="メイリオ"/>
                <a:cs typeface="メイリオ"/>
              </a:rPr>
              <a:t>➤個別</a:t>
            </a:r>
            <a:r>
              <a:rPr lang="ja-JP" altLang="en-US" sz="2000" b="1" dirty="0">
                <a:solidFill>
                  <a:prstClr val="black"/>
                </a:solidFill>
                <a:latin typeface="メイリオ"/>
                <a:ea typeface="メイリオ"/>
                <a:cs typeface="メイリオ"/>
              </a:rPr>
              <a:t>のプログラムは、運動機能、認知機能へのアプローチだけでなく</a:t>
            </a:r>
            <a:r>
              <a:rPr lang="ja-JP" altLang="en-US"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動作の練習も必要。動作は練習するだけなく、実際の生活の中でチャレンジすることをプログラムに設定。</a:t>
            </a:r>
            <a:endParaRPr lang="en-US" altLang="ja-JP"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16000" lvl="0" indent="-457200" algn="just"/>
            <a:endParaRPr lang="en-US" altLang="ja-JP" sz="2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二等辺三角形 14"/>
          <p:cNvSpPr/>
          <p:nvPr/>
        </p:nvSpPr>
        <p:spPr>
          <a:xfrm rot="10800000">
            <a:off x="620173" y="5406710"/>
            <a:ext cx="8712968" cy="325884"/>
          </a:xfrm>
          <a:prstGeom prst="triangle">
            <a:avLst>
              <a:gd name="adj" fmla="val 51312"/>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460600" y="5695175"/>
            <a:ext cx="1810668" cy="4320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lvl="0" algn="ctr"/>
            <a:r>
              <a:rPr lang="en-US" altLang="ja-JP" sz="1600" b="1" dirty="0">
                <a:solidFill>
                  <a:prstClr val="black"/>
                </a:solidFill>
                <a:latin typeface="メイリオ"/>
                <a:ea typeface="メイリオ"/>
                <a:cs typeface="メイリオ"/>
              </a:rPr>
              <a:t>➤</a:t>
            </a:r>
            <a:r>
              <a:rPr lang="ja-JP" altLang="en-US" sz="1600" b="1" dirty="0">
                <a:solidFill>
                  <a:prstClr val="black"/>
                </a:solidFill>
                <a:latin typeface="メイリオ"/>
                <a:ea typeface="メイリオ"/>
                <a:cs typeface="メイリオ"/>
              </a:rPr>
              <a:t>そのためには</a:t>
            </a:r>
            <a:r>
              <a:rPr lang="ja-JP" altLang="en-US" sz="1600" b="1" dirty="0" smtClean="0">
                <a:solidFill>
                  <a:prstClr val="black"/>
                </a:solidFill>
                <a:latin typeface="メイリオ"/>
                <a:ea typeface="メイリオ"/>
                <a:cs typeface="メイリオ"/>
              </a:rPr>
              <a:t>、</a:t>
            </a:r>
            <a:endParaRPr lang="en-US" altLang="ja-JP"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7" name="直線コネクタ 16"/>
          <p:cNvCxnSpPr/>
          <p:nvPr/>
        </p:nvCxnSpPr>
        <p:spPr bwMode="auto">
          <a:xfrm>
            <a:off x="242066" y="620688"/>
            <a:ext cx="9577885" cy="0"/>
          </a:xfrm>
          <a:prstGeom prst="line">
            <a:avLst/>
          </a:prstGeom>
          <a:ln>
            <a:headEnd type="none" w="med" len="med"/>
            <a:tailEnd type="none" w="med" len="med"/>
          </a:ln>
          <a:extLst/>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9360431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タイトル 1"/>
          <p:cNvSpPr txBox="1">
            <a:spLocks/>
          </p:cNvSpPr>
          <p:nvPr/>
        </p:nvSpPr>
        <p:spPr>
          <a:xfrm>
            <a:off x="0" y="-3288"/>
            <a:ext cx="9906000" cy="1272048"/>
          </a:xfrm>
          <a:prstGeom prst="rect">
            <a:avLst/>
          </a:prstGeom>
          <a:solidFill>
            <a:schemeClr val="accent5">
              <a:lumMod val="60000"/>
              <a:lumOff val="40000"/>
            </a:schemeClr>
          </a:solidFill>
          <a:effectLst>
            <a:outerShdw blurRad="40000" dist="20000" dir="5400000" rotWithShape="0">
              <a:srgbClr val="000000">
                <a:alpha val="38000"/>
              </a:srgbClr>
            </a:outerShdw>
            <a:softEdge rad="317500"/>
          </a:effectLst>
        </p:spPr>
        <p:style>
          <a:lnRef idx="3">
            <a:schemeClr val="lt1"/>
          </a:lnRef>
          <a:fillRef idx="1">
            <a:schemeClr val="accent1"/>
          </a:fillRef>
          <a:effectRef idx="1">
            <a:schemeClr val="accent1"/>
          </a:effectRef>
          <a:fontRef idx="minor">
            <a:schemeClr val="lt1"/>
          </a:fontRef>
        </p:style>
        <p:txBody>
          <a:bodyPr anchor="ctr"/>
          <a:lstStyle>
            <a:lvl1pPr algn="ctr" defTabSz="914400" rtl="0" eaLnBrk="1" latinLnBrk="0" hangingPunct="1">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600" dirty="0" smtClean="0">
                <a:latin typeface="メイリオ" panose="020B0604030504040204" pitchFamily="50" charset="-128"/>
                <a:ea typeface="メイリオ" panose="020B0604030504040204" pitchFamily="50" charset="-128"/>
                <a:cs typeface="メイリオ" panose="020B0604030504040204" pitchFamily="50" charset="-128"/>
              </a:rPr>
              <a:t>高齢者の状態に応じて、</a:t>
            </a:r>
            <a:endParaRPr lang="en-US" altLang="ja-JP" sz="36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3200" dirty="0" smtClean="0">
                <a:latin typeface="メイリオ" panose="020B0604030504040204" pitchFamily="50" charset="-128"/>
                <a:ea typeface="メイリオ" panose="020B0604030504040204" pitchFamily="50" charset="-128"/>
                <a:cs typeface="メイリオ" panose="020B0604030504040204" pitchFamily="50" charset="-128"/>
              </a:rPr>
              <a:t>同じ事業所が支援できる通所系のサービス体制</a:t>
            </a:r>
            <a:endParaRPr lang="ja-JP" altLang="en-US" sz="3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円/楕円 2"/>
          <p:cNvSpPr/>
          <p:nvPr/>
        </p:nvSpPr>
        <p:spPr>
          <a:xfrm>
            <a:off x="200473" y="1301627"/>
            <a:ext cx="6192688" cy="46476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600" dirty="0"/>
          </a:p>
        </p:txBody>
      </p:sp>
      <p:sp>
        <p:nvSpPr>
          <p:cNvPr id="44" name="正方形/長方形 43"/>
          <p:cNvSpPr/>
          <p:nvPr/>
        </p:nvSpPr>
        <p:spPr>
          <a:xfrm>
            <a:off x="1630303" y="1700808"/>
            <a:ext cx="3276363" cy="46491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b="1" dirty="0" smtClean="0">
                <a:solidFill>
                  <a:schemeClr val="tx1"/>
                </a:solidFill>
              </a:rPr>
              <a:t>通所介護○○事業所</a:t>
            </a:r>
            <a:endParaRPr kumimoji="1" lang="ja-JP" altLang="en-US" sz="2400" b="1" dirty="0">
              <a:solidFill>
                <a:schemeClr val="tx1"/>
              </a:solidFill>
            </a:endParaRPr>
          </a:p>
        </p:txBody>
      </p:sp>
      <p:sp>
        <p:nvSpPr>
          <p:cNvPr id="46" name="正方形/長方形 45"/>
          <p:cNvSpPr/>
          <p:nvPr/>
        </p:nvSpPr>
        <p:spPr>
          <a:xfrm>
            <a:off x="848544" y="2420888"/>
            <a:ext cx="648072" cy="2664296"/>
          </a:xfrm>
          <a:prstGeom prst="rect">
            <a:avLst/>
          </a:prstGeom>
        </p:spPr>
        <p:style>
          <a:lnRef idx="2">
            <a:schemeClr val="accent6"/>
          </a:lnRef>
          <a:fillRef idx="1">
            <a:schemeClr val="lt1"/>
          </a:fillRef>
          <a:effectRef idx="0">
            <a:schemeClr val="accent6"/>
          </a:effectRef>
          <a:fontRef idx="minor">
            <a:schemeClr val="dk1"/>
          </a:fontRef>
        </p:style>
        <p:txBody>
          <a:bodyPr vert="wordArtVertRtl" rtlCol="0" anchor="ctr"/>
          <a:lstStyle/>
          <a:p>
            <a:pPr algn="ctr"/>
            <a:r>
              <a:rPr kumimoji="1" lang="ja-JP" altLang="en-US" sz="2800" dirty="0" smtClean="0"/>
              <a:t>通所介護</a:t>
            </a:r>
            <a:endParaRPr kumimoji="1" lang="ja-JP" altLang="en-US" sz="2800" dirty="0"/>
          </a:p>
        </p:txBody>
      </p:sp>
      <p:sp>
        <p:nvSpPr>
          <p:cNvPr id="47" name="左右矢印 46"/>
          <p:cNvSpPr/>
          <p:nvPr/>
        </p:nvSpPr>
        <p:spPr>
          <a:xfrm>
            <a:off x="1496616" y="3353115"/>
            <a:ext cx="796385" cy="504056"/>
          </a:xfrm>
          <a:prstGeom prst="lef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98" name="正方形/長方形 97"/>
          <p:cNvSpPr/>
          <p:nvPr/>
        </p:nvSpPr>
        <p:spPr>
          <a:xfrm>
            <a:off x="2329917" y="2420888"/>
            <a:ext cx="636665" cy="2664296"/>
          </a:xfrm>
          <a:prstGeom prst="rect">
            <a:avLst/>
          </a:prstGeom>
        </p:spPr>
        <p:style>
          <a:lnRef idx="2">
            <a:schemeClr val="accent6"/>
          </a:lnRef>
          <a:fillRef idx="1">
            <a:schemeClr val="lt1"/>
          </a:fillRef>
          <a:effectRef idx="0">
            <a:schemeClr val="accent6"/>
          </a:effectRef>
          <a:fontRef idx="minor">
            <a:schemeClr val="dk1"/>
          </a:fontRef>
        </p:style>
        <p:txBody>
          <a:bodyPr vert="wordArtVertRtl" rtlCol="0" anchor="ctr"/>
          <a:lstStyle/>
          <a:p>
            <a:pPr algn="ctr"/>
            <a:r>
              <a:rPr kumimoji="1" lang="ja-JP" altLang="en-US" sz="2400" b="1" dirty="0" smtClean="0"/>
              <a:t>通所型サービス</a:t>
            </a:r>
            <a:endParaRPr kumimoji="1" lang="ja-JP" altLang="en-US" sz="2400" b="1" dirty="0"/>
          </a:p>
        </p:txBody>
      </p:sp>
      <p:sp>
        <p:nvSpPr>
          <p:cNvPr id="101" name="正方形/長方形 100"/>
          <p:cNvSpPr/>
          <p:nvPr/>
        </p:nvSpPr>
        <p:spPr>
          <a:xfrm>
            <a:off x="3872880" y="2418119"/>
            <a:ext cx="780683" cy="2664296"/>
          </a:xfrm>
          <a:prstGeom prst="rect">
            <a:avLst/>
          </a:prstGeom>
        </p:spPr>
        <p:style>
          <a:lnRef idx="2">
            <a:schemeClr val="accent6"/>
          </a:lnRef>
          <a:fillRef idx="1">
            <a:schemeClr val="lt1"/>
          </a:fillRef>
          <a:effectRef idx="0">
            <a:schemeClr val="accent6"/>
          </a:effectRef>
          <a:fontRef idx="minor">
            <a:schemeClr val="dk1"/>
          </a:fontRef>
        </p:style>
        <p:txBody>
          <a:bodyPr vert="wordArtVertRtl" rtlCol="0" anchor="ctr"/>
          <a:lstStyle/>
          <a:p>
            <a:pPr algn="ctr"/>
            <a:r>
              <a:rPr kumimoji="1" lang="ja-JP" altLang="en-US" sz="2400" b="1" dirty="0" smtClean="0"/>
              <a:t>いきいき</a:t>
            </a:r>
            <a:endParaRPr kumimoji="1" lang="en-US" altLang="ja-JP" sz="2400" b="1" dirty="0" smtClean="0"/>
          </a:p>
          <a:p>
            <a:pPr algn="ctr"/>
            <a:r>
              <a:rPr kumimoji="1" lang="ja-JP" altLang="en-US" sz="2400" b="1" dirty="0" smtClean="0"/>
              <a:t>セルフケア教室</a:t>
            </a:r>
            <a:endParaRPr kumimoji="1" lang="ja-JP" altLang="en-US" sz="2400" b="1" dirty="0"/>
          </a:p>
        </p:txBody>
      </p:sp>
      <p:sp>
        <p:nvSpPr>
          <p:cNvPr id="102" name="正方形/長方形 101"/>
          <p:cNvSpPr/>
          <p:nvPr/>
        </p:nvSpPr>
        <p:spPr>
          <a:xfrm>
            <a:off x="4736976" y="2418119"/>
            <a:ext cx="780683" cy="2664296"/>
          </a:xfrm>
          <a:prstGeom prst="rect">
            <a:avLst/>
          </a:prstGeom>
        </p:spPr>
        <p:style>
          <a:lnRef idx="2">
            <a:schemeClr val="accent6"/>
          </a:lnRef>
          <a:fillRef idx="1">
            <a:schemeClr val="lt1"/>
          </a:fillRef>
          <a:effectRef idx="0">
            <a:schemeClr val="accent6"/>
          </a:effectRef>
          <a:fontRef idx="minor">
            <a:schemeClr val="dk1"/>
          </a:fontRef>
        </p:style>
        <p:txBody>
          <a:bodyPr vert="wordArtVertRtl" rtlCol="0" anchor="ctr"/>
          <a:lstStyle/>
          <a:p>
            <a:pPr algn="ctr"/>
            <a:r>
              <a:rPr kumimoji="1" lang="ja-JP" altLang="en-US" sz="2400" b="1" dirty="0" smtClean="0"/>
              <a:t>健康づくり</a:t>
            </a:r>
            <a:endParaRPr kumimoji="1" lang="en-US" altLang="ja-JP" sz="2400" b="1" dirty="0" smtClean="0"/>
          </a:p>
          <a:p>
            <a:pPr algn="ctr"/>
            <a:r>
              <a:rPr kumimoji="1" lang="ja-JP" altLang="en-US" sz="2400" b="1" dirty="0" smtClean="0"/>
              <a:t>応援教室</a:t>
            </a:r>
            <a:endParaRPr kumimoji="1" lang="ja-JP" altLang="en-US" sz="2400" b="1" dirty="0"/>
          </a:p>
        </p:txBody>
      </p:sp>
      <p:sp>
        <p:nvSpPr>
          <p:cNvPr id="103" name="左右矢印 102"/>
          <p:cNvSpPr/>
          <p:nvPr/>
        </p:nvSpPr>
        <p:spPr>
          <a:xfrm>
            <a:off x="2966582" y="3392320"/>
            <a:ext cx="796385" cy="504056"/>
          </a:xfrm>
          <a:prstGeom prst="lef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105" name="円/楕円 104"/>
          <p:cNvSpPr/>
          <p:nvPr/>
        </p:nvSpPr>
        <p:spPr>
          <a:xfrm>
            <a:off x="6988881" y="1445643"/>
            <a:ext cx="2500624" cy="4359623"/>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600" dirty="0"/>
          </a:p>
        </p:txBody>
      </p:sp>
      <p:sp>
        <p:nvSpPr>
          <p:cNvPr id="104" name="左右矢印 103"/>
          <p:cNvSpPr/>
          <p:nvPr/>
        </p:nvSpPr>
        <p:spPr>
          <a:xfrm>
            <a:off x="5517659" y="3356994"/>
            <a:ext cx="1883614" cy="573505"/>
          </a:xfrm>
          <a:prstGeom prst="lef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106" name="正方形/長方形 105"/>
          <p:cNvSpPr/>
          <p:nvPr/>
        </p:nvSpPr>
        <p:spPr>
          <a:xfrm>
            <a:off x="7545288" y="1772816"/>
            <a:ext cx="1368153" cy="4320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b="1" dirty="0" smtClean="0">
                <a:solidFill>
                  <a:schemeClr val="tx1"/>
                </a:solidFill>
              </a:rPr>
              <a:t>地域</a:t>
            </a:r>
            <a:endParaRPr kumimoji="1" lang="ja-JP" altLang="en-US" sz="2400" b="1" dirty="0">
              <a:solidFill>
                <a:schemeClr val="tx1"/>
              </a:solidFill>
            </a:endParaRPr>
          </a:p>
        </p:txBody>
      </p:sp>
      <p:sp>
        <p:nvSpPr>
          <p:cNvPr id="107" name="正方形/長方形 106"/>
          <p:cNvSpPr/>
          <p:nvPr/>
        </p:nvSpPr>
        <p:spPr>
          <a:xfrm>
            <a:off x="7473281" y="2708920"/>
            <a:ext cx="790647" cy="2376264"/>
          </a:xfrm>
          <a:prstGeom prst="rect">
            <a:avLst/>
          </a:prstGeom>
        </p:spPr>
        <p:style>
          <a:lnRef idx="2">
            <a:schemeClr val="accent6"/>
          </a:lnRef>
          <a:fillRef idx="1">
            <a:schemeClr val="lt1"/>
          </a:fillRef>
          <a:effectRef idx="0">
            <a:schemeClr val="accent6"/>
          </a:effectRef>
          <a:fontRef idx="minor">
            <a:schemeClr val="dk1"/>
          </a:fontRef>
        </p:style>
        <p:txBody>
          <a:bodyPr vert="wordArtVertRtl" rtlCol="0" anchor="ctr"/>
          <a:lstStyle/>
          <a:p>
            <a:pPr algn="ctr"/>
            <a:r>
              <a:rPr kumimoji="1" lang="ja-JP" altLang="en-US" sz="2400" b="1" dirty="0" smtClean="0"/>
              <a:t>週一元気</a:t>
            </a:r>
            <a:endParaRPr kumimoji="1" lang="en-US" altLang="ja-JP" sz="2400" b="1" dirty="0" smtClean="0"/>
          </a:p>
          <a:p>
            <a:pPr algn="ctr"/>
            <a:r>
              <a:rPr lang="ja-JP" altLang="en-US" sz="2400" b="1" dirty="0" smtClean="0"/>
              <a:t>アップ教室</a:t>
            </a:r>
            <a:endParaRPr kumimoji="1" lang="ja-JP" altLang="en-US" sz="2400" b="1" dirty="0"/>
          </a:p>
        </p:txBody>
      </p:sp>
      <p:pic>
        <p:nvPicPr>
          <p:cNvPr id="108" name="Picture 4" descr="C:\Users\kaigo11\AppData\Local\Microsoft\Windows\Temporary Internet Files\Content.IE5\50ESA7EW\large-curved-arrow-166.6-10276[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58551">
            <a:off x="4752221" y="2063356"/>
            <a:ext cx="2954378" cy="559087"/>
          </a:xfrm>
          <a:prstGeom prst="rect">
            <a:avLst/>
          </a:prstGeom>
          <a:noFill/>
          <a:extLst>
            <a:ext uri="{909E8E84-426E-40DD-AFC4-6F175D3DCCD1}">
              <a14:hiddenFill xmlns:a14="http://schemas.microsoft.com/office/drawing/2010/main">
                <a:solidFill>
                  <a:srgbClr val="FFFFFF"/>
                </a:solidFill>
              </a14:hiddenFill>
            </a:ext>
          </a:extLst>
        </p:spPr>
      </p:pic>
      <p:sp>
        <p:nvSpPr>
          <p:cNvPr id="110" name="正方形/長方形 109"/>
          <p:cNvSpPr/>
          <p:nvPr/>
        </p:nvSpPr>
        <p:spPr>
          <a:xfrm>
            <a:off x="5451318" y="1301859"/>
            <a:ext cx="2270173" cy="83099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none" rtlCol="0" anchor="ctr">
            <a:spAutoFit/>
          </a:bodyPr>
          <a:lstStyle/>
          <a:p>
            <a:r>
              <a:rPr kumimoji="1" lang="ja-JP" altLang="en-US" sz="1600" b="1" dirty="0" smtClean="0">
                <a:solidFill>
                  <a:srgbClr val="FF0000"/>
                </a:solidFill>
              </a:rPr>
              <a:t>「地域リハビリテーション</a:t>
            </a:r>
            <a:endParaRPr kumimoji="1" lang="en-US" altLang="ja-JP" sz="1600" b="1" dirty="0" smtClean="0">
              <a:solidFill>
                <a:srgbClr val="FF0000"/>
              </a:solidFill>
            </a:endParaRPr>
          </a:p>
          <a:p>
            <a:r>
              <a:rPr kumimoji="1" lang="ja-JP" altLang="en-US" sz="1600" b="1" dirty="0" smtClean="0">
                <a:solidFill>
                  <a:srgbClr val="FF0000"/>
                </a:solidFill>
              </a:rPr>
              <a:t>活動支援事業」を活用</a:t>
            </a:r>
            <a:endParaRPr kumimoji="1" lang="en-US" altLang="ja-JP" sz="1600" b="1" dirty="0" smtClean="0">
              <a:solidFill>
                <a:srgbClr val="FF0000"/>
              </a:solidFill>
            </a:endParaRPr>
          </a:p>
          <a:p>
            <a:r>
              <a:rPr kumimoji="1" lang="ja-JP" altLang="en-US" sz="1600" b="1" dirty="0" smtClean="0">
                <a:solidFill>
                  <a:srgbClr val="FF0000"/>
                </a:solidFill>
              </a:rPr>
              <a:t>して支援</a:t>
            </a:r>
            <a:endParaRPr kumimoji="1" lang="ja-JP" altLang="en-US" sz="1600" b="1" dirty="0">
              <a:solidFill>
                <a:srgbClr val="FF0000"/>
              </a:solidFill>
            </a:endParaRPr>
          </a:p>
        </p:txBody>
      </p:sp>
      <p:sp>
        <p:nvSpPr>
          <p:cNvPr id="5" name="左右矢印 4"/>
          <p:cNvSpPr/>
          <p:nvPr/>
        </p:nvSpPr>
        <p:spPr>
          <a:xfrm>
            <a:off x="920553" y="5080258"/>
            <a:ext cx="8064896" cy="1157054"/>
          </a:xfrm>
          <a:prstGeom prst="leftRigh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none" rtlCol="0" anchor="ctr"/>
          <a:lstStyle/>
          <a:p>
            <a:pPr algn="ctr"/>
            <a:r>
              <a:rPr kumimoji="1" lang="ja-JP" altLang="en-U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28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メイリオ" panose="020B0604030504040204" pitchFamily="50" charset="-128"/>
                <a:ea typeface="メイリオ" panose="020B0604030504040204" pitchFamily="50" charset="-128"/>
                <a:cs typeface="メイリオ" panose="020B0604030504040204" pitchFamily="50" charset="-128"/>
              </a:rPr>
              <a:t>めじろん</a:t>
            </a:r>
            <a:r>
              <a:rPr kumimoji="1" lang="ja-JP" altLang="en-U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メイリオ" panose="020B0604030504040204" pitchFamily="50" charset="-128"/>
                <a:ea typeface="メイリオ" panose="020B0604030504040204" pitchFamily="50" charset="-128"/>
                <a:cs typeface="メイリオ" panose="020B0604030504040204" pitchFamily="50" charset="-128"/>
              </a:rPr>
              <a:t>元気アップ体操」をメインに</a:t>
            </a:r>
            <a:endParaRPr kumimoji="1" lang="ja-JP" alt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9" name="直線コネクタ 18"/>
          <p:cNvCxnSpPr/>
          <p:nvPr/>
        </p:nvCxnSpPr>
        <p:spPr bwMode="auto">
          <a:xfrm>
            <a:off x="200474" y="1124744"/>
            <a:ext cx="9577885" cy="0"/>
          </a:xfrm>
          <a:prstGeom prst="line">
            <a:avLst/>
          </a:prstGeom>
          <a:ln>
            <a:headEnd type="none" w="med" len="med"/>
            <a:tailEnd type="none" w="med" len="med"/>
          </a:ln>
          <a:extLst/>
        </p:spPr>
        <p:style>
          <a:lnRef idx="2">
            <a:schemeClr val="accent6"/>
          </a:lnRef>
          <a:fillRef idx="0">
            <a:schemeClr val="accent6"/>
          </a:fillRef>
          <a:effectRef idx="1">
            <a:schemeClr val="accent6"/>
          </a:effectRef>
          <a:fontRef idx="minor">
            <a:schemeClr val="tx1"/>
          </a:fontRef>
        </p:style>
      </p:cxnSp>
      <p:sp>
        <p:nvSpPr>
          <p:cNvPr id="20" name="正方形/長方形 19"/>
          <p:cNvSpPr/>
          <p:nvPr/>
        </p:nvSpPr>
        <p:spPr>
          <a:xfrm>
            <a:off x="8409385" y="2708920"/>
            <a:ext cx="576064" cy="2376264"/>
          </a:xfrm>
          <a:prstGeom prst="rect">
            <a:avLst/>
          </a:prstGeom>
        </p:spPr>
        <p:style>
          <a:lnRef idx="2">
            <a:schemeClr val="accent6"/>
          </a:lnRef>
          <a:fillRef idx="1">
            <a:schemeClr val="lt1"/>
          </a:fillRef>
          <a:effectRef idx="0">
            <a:schemeClr val="accent6"/>
          </a:effectRef>
          <a:fontRef idx="minor">
            <a:schemeClr val="dk1"/>
          </a:fontRef>
        </p:style>
        <p:txBody>
          <a:bodyPr vert="wordArtVertRtl" rtlCol="0" anchor="ctr"/>
          <a:lstStyle/>
          <a:p>
            <a:pPr algn="ctr"/>
            <a:r>
              <a:rPr lang="ja-JP" altLang="en-US" sz="2400" b="1" dirty="0" smtClean="0"/>
              <a:t>サロン事業</a:t>
            </a:r>
            <a:endParaRPr kumimoji="1" lang="ja-JP" altLang="en-US" sz="2400" b="1" dirty="0"/>
          </a:p>
        </p:txBody>
      </p:sp>
      <p:sp>
        <p:nvSpPr>
          <p:cNvPr id="21" name="テキスト ボックス 20"/>
          <p:cNvSpPr txBox="1"/>
          <p:nvPr/>
        </p:nvSpPr>
        <p:spPr>
          <a:xfrm>
            <a:off x="1480942" y="6190356"/>
            <a:ext cx="8252580" cy="646331"/>
          </a:xfrm>
          <a:prstGeom prst="rect">
            <a:avLst/>
          </a:prstGeom>
          <a:noFill/>
        </p:spPr>
        <p:txBody>
          <a:bodyPr wrap="none" rtlCol="0">
            <a:spAutoFit/>
          </a:bodyPr>
          <a:lstStyle/>
          <a:p>
            <a:r>
              <a:rPr kumimoji="1" lang="en-US" altLang="ja-JP" sz="1200" dirty="0" smtClean="0"/>
              <a:t>※</a:t>
            </a:r>
            <a:r>
              <a:rPr kumimoji="1" lang="ja-JP" altLang="en-US" sz="1200" dirty="0" smtClean="0"/>
              <a:t>１</a:t>
            </a:r>
            <a:r>
              <a:rPr kumimoji="1" lang="en-US" altLang="ja-JP" sz="1200" dirty="0" smtClean="0"/>
              <a:t>…</a:t>
            </a:r>
            <a:r>
              <a:rPr kumimoji="1" lang="ja-JP" altLang="en-US" sz="1200" dirty="0" smtClean="0"/>
              <a:t>「いきいきセルフケア教室」「健康づくり応援教室」</a:t>
            </a:r>
            <a:r>
              <a:rPr lang="ja-JP" altLang="en-US" sz="1200" dirty="0" smtClean="0"/>
              <a:t>は、事業所に委託する従前の二次予防事業（介護予防教室）。</a:t>
            </a:r>
            <a:endParaRPr lang="en-US" altLang="ja-JP" sz="1200" dirty="0" smtClean="0"/>
          </a:p>
          <a:p>
            <a:r>
              <a:rPr kumimoji="1" lang="ja-JP" altLang="en-US" sz="1200" dirty="0" smtClean="0"/>
              <a:t>　　　　見直しを前提に、「介護予防普及啓発事業」として継続実施している。</a:t>
            </a:r>
            <a:endParaRPr kumimoji="1" lang="en-US" altLang="ja-JP" sz="1200" dirty="0" smtClean="0"/>
          </a:p>
          <a:p>
            <a:r>
              <a:rPr lang="en-US" altLang="ja-JP" sz="1200" dirty="0" smtClean="0"/>
              <a:t>※</a:t>
            </a:r>
            <a:r>
              <a:rPr lang="ja-JP" altLang="en-US" sz="1200" dirty="0" smtClean="0"/>
              <a:t>２</a:t>
            </a:r>
            <a:r>
              <a:rPr lang="en-US" altLang="ja-JP" sz="1200" dirty="0" smtClean="0"/>
              <a:t>…</a:t>
            </a:r>
            <a:r>
              <a:rPr lang="ja-JP" altLang="en-US" sz="1200" dirty="0" smtClean="0"/>
              <a:t>「週一元気アップ教室」は、高齢者が容易に通える範囲での通いの場で、住民主体により週１回以上開催する体操教室。</a:t>
            </a:r>
            <a:endParaRPr kumimoji="1" lang="ja-JP" altLang="en-US" sz="1200" dirty="0"/>
          </a:p>
        </p:txBody>
      </p:sp>
      <p:sp>
        <p:nvSpPr>
          <p:cNvPr id="22" name="テキスト ボックス 21"/>
          <p:cNvSpPr txBox="1"/>
          <p:nvPr/>
        </p:nvSpPr>
        <p:spPr>
          <a:xfrm>
            <a:off x="4220616" y="2420888"/>
            <a:ext cx="444352" cy="276999"/>
          </a:xfrm>
          <a:prstGeom prst="rect">
            <a:avLst/>
          </a:prstGeom>
          <a:noFill/>
        </p:spPr>
        <p:txBody>
          <a:bodyPr wrap="none" rtlCol="0">
            <a:spAutoFit/>
          </a:bodyPr>
          <a:lstStyle/>
          <a:p>
            <a:r>
              <a:rPr kumimoji="1" lang="en-US" altLang="ja-JP" sz="1200" dirty="0" smtClean="0"/>
              <a:t>※</a:t>
            </a:r>
            <a:r>
              <a:rPr kumimoji="1" lang="ja-JP" altLang="en-US" sz="1200" dirty="0" smtClean="0"/>
              <a:t>１</a:t>
            </a:r>
            <a:endParaRPr kumimoji="1" lang="ja-JP" altLang="en-US" sz="1200" dirty="0"/>
          </a:p>
        </p:txBody>
      </p:sp>
      <p:sp>
        <p:nvSpPr>
          <p:cNvPr id="23" name="テキスト ボックス 22"/>
          <p:cNvSpPr txBox="1"/>
          <p:nvPr/>
        </p:nvSpPr>
        <p:spPr>
          <a:xfrm>
            <a:off x="5084712" y="2420888"/>
            <a:ext cx="444352" cy="276999"/>
          </a:xfrm>
          <a:prstGeom prst="rect">
            <a:avLst/>
          </a:prstGeom>
          <a:noFill/>
        </p:spPr>
        <p:txBody>
          <a:bodyPr wrap="none" rtlCol="0">
            <a:spAutoFit/>
          </a:bodyPr>
          <a:lstStyle/>
          <a:p>
            <a:r>
              <a:rPr kumimoji="1" lang="en-US" altLang="ja-JP" sz="1200" dirty="0" smtClean="0"/>
              <a:t>※</a:t>
            </a:r>
            <a:r>
              <a:rPr kumimoji="1" lang="ja-JP" altLang="en-US" sz="1200" dirty="0" smtClean="0"/>
              <a:t>１</a:t>
            </a:r>
            <a:endParaRPr kumimoji="1" lang="ja-JP" altLang="en-US" sz="1200" dirty="0"/>
          </a:p>
        </p:txBody>
      </p:sp>
      <p:sp>
        <p:nvSpPr>
          <p:cNvPr id="24" name="テキスト ボックス 23"/>
          <p:cNvSpPr txBox="1"/>
          <p:nvPr/>
        </p:nvSpPr>
        <p:spPr>
          <a:xfrm>
            <a:off x="7821016" y="2719953"/>
            <a:ext cx="444352" cy="276999"/>
          </a:xfrm>
          <a:prstGeom prst="rect">
            <a:avLst/>
          </a:prstGeom>
          <a:noFill/>
        </p:spPr>
        <p:txBody>
          <a:bodyPr wrap="none" rtlCol="0">
            <a:spAutoFit/>
          </a:bodyPr>
          <a:lstStyle/>
          <a:p>
            <a:r>
              <a:rPr kumimoji="1" lang="en-US" altLang="ja-JP" sz="1200" dirty="0" smtClean="0"/>
              <a:t>※</a:t>
            </a:r>
            <a:r>
              <a:rPr lang="ja-JP" altLang="en-US" sz="1200" dirty="0" smtClean="0"/>
              <a:t>２</a:t>
            </a:r>
            <a:endParaRPr kumimoji="1" lang="ja-JP" altLang="en-US" sz="1200" dirty="0"/>
          </a:p>
        </p:txBody>
      </p:sp>
    </p:spTree>
    <p:extLst>
      <p:ext uri="{BB962C8B-B14F-4D97-AF65-F5344CB8AC3E}">
        <p14:creationId xmlns:p14="http://schemas.microsoft.com/office/powerpoint/2010/main" val="3173297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 3"/>
          <p:cNvGraphicFramePr>
            <a:graphicFrameLocks noGrp="1"/>
          </p:cNvGraphicFramePr>
          <p:nvPr>
            <p:ph idx="1"/>
            <p:extLst>
              <p:ext uri="{D42A27DB-BD31-4B8C-83A1-F6EECF244321}">
                <p14:modId xmlns:p14="http://schemas.microsoft.com/office/powerpoint/2010/main" val="3310806833"/>
              </p:ext>
            </p:extLst>
          </p:nvPr>
        </p:nvGraphicFramePr>
        <p:xfrm>
          <a:off x="200474" y="922368"/>
          <a:ext cx="9505059" cy="5855592"/>
        </p:xfrm>
        <a:graphic>
          <a:graphicData uri="http://schemas.openxmlformats.org/drawingml/2006/table">
            <a:tbl>
              <a:tblPr firstRow="1" bandRow="1">
                <a:tableStyleId>{5C22544A-7EE6-4342-B048-85BDC9FD1C3A}</a:tableStyleId>
              </a:tblPr>
              <a:tblGrid>
                <a:gridCol w="1345175"/>
                <a:gridCol w="1895188"/>
                <a:gridCol w="1728192"/>
                <a:gridCol w="4536504"/>
              </a:tblGrid>
              <a:tr h="370840">
                <a:tc gridSpan="2">
                  <a:txBody>
                    <a:bodyPr/>
                    <a:lstStyle/>
                    <a:p>
                      <a:pPr algn="ctr"/>
                      <a:r>
                        <a:rPr kumimoji="1" lang="ja-JP" altLang="en-US" sz="2400" dirty="0" smtClean="0"/>
                        <a:t>事業名</a:t>
                      </a:r>
                      <a:endParaRPr kumimoji="1" lang="ja-JP" altLang="en-US" sz="2400" dirty="0"/>
                    </a:p>
                  </a:txBody>
                  <a:tcPr anchor="ctr"/>
                </a:tc>
                <a:tc hMerge="1">
                  <a:txBody>
                    <a:bodyPr/>
                    <a:lstStyle/>
                    <a:p>
                      <a:endParaRPr kumimoji="1" lang="ja-JP" altLang="en-US"/>
                    </a:p>
                  </a:txBody>
                  <a:tcPr/>
                </a:tc>
                <a:tc>
                  <a:txBody>
                    <a:bodyPr/>
                    <a:lstStyle/>
                    <a:p>
                      <a:pPr algn="ctr"/>
                      <a:r>
                        <a:rPr kumimoji="1" lang="ja-JP" altLang="en-US" sz="2400" dirty="0" smtClean="0"/>
                        <a:t>実施時期</a:t>
                      </a:r>
                      <a:endParaRPr kumimoji="1" lang="ja-JP" altLang="en-US" sz="2400" dirty="0"/>
                    </a:p>
                  </a:txBody>
                  <a:tcPr anchor="ctr"/>
                </a:tc>
                <a:tc>
                  <a:txBody>
                    <a:bodyPr/>
                    <a:lstStyle/>
                    <a:p>
                      <a:pPr algn="ctr"/>
                      <a:r>
                        <a:rPr kumimoji="1" lang="ja-JP" altLang="en-US" sz="2400" dirty="0" smtClean="0"/>
                        <a:t>実施内容</a:t>
                      </a:r>
                      <a:endParaRPr kumimoji="1" lang="ja-JP" altLang="en-US" sz="2400" dirty="0"/>
                    </a:p>
                  </a:txBody>
                  <a:tcPr anchor="ctr"/>
                </a:tc>
              </a:tr>
              <a:tr h="910952">
                <a:tc gridSpan="2">
                  <a:txBody>
                    <a:bodyPr/>
                    <a:lstStyle/>
                    <a:p>
                      <a:pPr algn="l"/>
                      <a:r>
                        <a:rPr kumimoji="1" lang="ja-JP" altLang="en-US" sz="2400" dirty="0" smtClean="0"/>
                        <a:t>介護予防・日常生活支援総合事業（総合事業）</a:t>
                      </a:r>
                      <a:endParaRPr kumimoji="1" lang="ja-JP" altLang="en-US" sz="2400" dirty="0"/>
                    </a:p>
                  </a:txBody>
                  <a:tcPr anchor="ctr"/>
                </a:tc>
                <a:tc hMerge="1">
                  <a:txBody>
                    <a:bodyPr/>
                    <a:lstStyle/>
                    <a:p>
                      <a:endParaRPr kumimoji="1" lang="ja-JP" altLang="en-US"/>
                    </a:p>
                  </a:txBody>
                  <a:tcPr/>
                </a:tc>
                <a:tc>
                  <a:txBody>
                    <a:bodyPr/>
                    <a:lstStyle/>
                    <a:p>
                      <a:pPr algn="ctr"/>
                      <a:r>
                        <a:rPr kumimoji="1" lang="ja-JP" altLang="en-US" sz="2400" dirty="0" smtClean="0"/>
                        <a:t>平成２７年</a:t>
                      </a:r>
                      <a:endParaRPr kumimoji="1" lang="en-US" altLang="ja-JP" sz="2400" dirty="0" smtClean="0"/>
                    </a:p>
                    <a:p>
                      <a:pPr algn="ctr"/>
                      <a:r>
                        <a:rPr kumimoji="1" lang="ja-JP" altLang="en-US" sz="2400" dirty="0" smtClean="0"/>
                        <a:t>４月</a:t>
                      </a:r>
                      <a:endParaRPr kumimoji="1" lang="ja-JP" altLang="en-US" sz="2400" dirty="0"/>
                    </a:p>
                  </a:txBody>
                  <a:tcPr anchor="ctr"/>
                </a:tc>
                <a:tc>
                  <a:txBody>
                    <a:bodyPr/>
                    <a:lstStyle/>
                    <a:p>
                      <a:r>
                        <a:rPr kumimoji="1" lang="ja-JP" altLang="en-US" sz="2400" dirty="0" smtClean="0"/>
                        <a:t>訪問型サービス：４類型</a:t>
                      </a:r>
                      <a:endParaRPr kumimoji="1" lang="en-US" altLang="ja-JP" sz="2400" dirty="0" smtClean="0"/>
                    </a:p>
                    <a:p>
                      <a:r>
                        <a:rPr kumimoji="1" lang="ja-JP" altLang="en-US" sz="2400" dirty="0" smtClean="0"/>
                        <a:t>通所型サービス：３類型</a:t>
                      </a:r>
                      <a:endParaRPr kumimoji="1" lang="en-US" altLang="ja-JP" sz="2400" dirty="0" smtClean="0"/>
                    </a:p>
                    <a:p>
                      <a:r>
                        <a:rPr kumimoji="1" lang="ja-JP" altLang="en-US" sz="2400" dirty="0" smtClean="0"/>
                        <a:t>住民主体の介護予防活動の育成</a:t>
                      </a:r>
                      <a:endParaRPr kumimoji="1" lang="ja-JP" altLang="en-US" sz="2400" dirty="0"/>
                    </a:p>
                  </a:txBody>
                  <a:tcPr anchor="ctr"/>
                </a:tc>
              </a:tr>
              <a:tr h="370840">
                <a:tc gridSpan="2">
                  <a:txBody>
                    <a:bodyPr/>
                    <a:lstStyle/>
                    <a:p>
                      <a:r>
                        <a:rPr kumimoji="1" lang="ja-JP" altLang="en-US" sz="2400" dirty="0" smtClean="0"/>
                        <a:t>在宅医療・介護連携推進事業</a:t>
                      </a:r>
                      <a:endParaRPr kumimoji="1" lang="en-US" altLang="ja-JP" sz="2400" dirty="0" smtClean="0"/>
                    </a:p>
                  </a:txBody>
                  <a:tcPr anchor="ctr"/>
                </a:tc>
                <a:tc hMerge="1">
                  <a:txBody>
                    <a:bodyPr/>
                    <a:lstStyle/>
                    <a:p>
                      <a:endParaRPr kumimoji="1" lang="ja-JP" altLang="en-US"/>
                    </a:p>
                  </a:txBody>
                  <a:tcPr/>
                </a:tc>
                <a:tc>
                  <a:txBody>
                    <a:bodyPr/>
                    <a:lstStyle/>
                    <a:p>
                      <a:pPr algn="ctr"/>
                      <a:r>
                        <a:rPr kumimoji="1" lang="ja-JP" altLang="en-US" sz="2400" dirty="0" smtClean="0"/>
                        <a:t>平成２７年</a:t>
                      </a:r>
                      <a:endParaRPr kumimoji="1" lang="en-US" altLang="ja-JP" sz="2400" dirty="0" smtClean="0"/>
                    </a:p>
                    <a:p>
                      <a:pPr algn="ctr"/>
                      <a:r>
                        <a:rPr kumimoji="1" lang="ja-JP" altLang="en-US" sz="2400" dirty="0" smtClean="0"/>
                        <a:t>４月</a:t>
                      </a:r>
                      <a:endParaRPr kumimoji="1" lang="en-US" altLang="ja-JP" sz="2400" dirty="0" smtClean="0"/>
                    </a:p>
                    <a:p>
                      <a:pPr algn="ctr"/>
                      <a:r>
                        <a:rPr kumimoji="1" lang="ja-JP" altLang="en-US" sz="1800" dirty="0" smtClean="0"/>
                        <a:t>（</a:t>
                      </a:r>
                      <a:r>
                        <a:rPr kumimoji="1" lang="en-US" altLang="ja-JP" sz="1800" dirty="0" smtClean="0"/>
                        <a:t>25</a:t>
                      </a:r>
                      <a:r>
                        <a:rPr kumimoji="1" lang="ja-JP" altLang="en-US" sz="1800" dirty="0" smtClean="0"/>
                        <a:t>年度から）</a:t>
                      </a:r>
                      <a:endParaRPr kumimoji="1" lang="ja-JP" altLang="en-US" sz="1800" dirty="0"/>
                    </a:p>
                  </a:txBody>
                  <a:tcPr anchor="ctr"/>
                </a:tc>
                <a:tc>
                  <a:txBody>
                    <a:bodyPr/>
                    <a:lstStyle/>
                    <a:p>
                      <a:pPr algn="just"/>
                      <a:r>
                        <a:rPr kumimoji="1" lang="ja-JP" altLang="en-US" sz="2400" dirty="0" smtClean="0"/>
                        <a:t>（直営）医療保健課、高齢者支援課、地域包括支援センターが連携</a:t>
                      </a:r>
                      <a:endParaRPr kumimoji="1" lang="en-US" altLang="ja-JP" sz="2400" dirty="0" smtClean="0"/>
                    </a:p>
                    <a:p>
                      <a:pPr algn="just"/>
                      <a:r>
                        <a:rPr kumimoji="1" lang="ja-JP" altLang="en-US" sz="2400" dirty="0" smtClean="0"/>
                        <a:t>東部保健所国東保健部の支援</a:t>
                      </a:r>
                      <a:endParaRPr kumimoji="1" lang="ja-JP" altLang="en-US" sz="2400" dirty="0"/>
                    </a:p>
                  </a:txBody>
                  <a:tcPr anchor="ctr"/>
                </a:tc>
              </a:tr>
              <a:tr h="896128">
                <a:tc gridSpan="2">
                  <a:txBody>
                    <a:bodyPr/>
                    <a:lstStyle/>
                    <a:p>
                      <a:r>
                        <a:rPr kumimoji="1" lang="ja-JP" altLang="en-US" sz="2400" dirty="0" smtClean="0"/>
                        <a:t>生活支援体制整備事業</a:t>
                      </a:r>
                      <a:endParaRPr kumimoji="1" lang="ja-JP" altLang="en-US" sz="2400" dirty="0"/>
                    </a:p>
                  </a:txBody>
                  <a:tcPr anchor="ctr"/>
                </a:tc>
                <a:tc hMerge="1">
                  <a:txBody>
                    <a:bodyPr/>
                    <a:lstStyle/>
                    <a:p>
                      <a:endParaRPr kumimoji="1" lang="ja-JP" altLang="en-US"/>
                    </a:p>
                  </a:txBody>
                  <a:tcPr/>
                </a:tc>
                <a:tc>
                  <a:txBody>
                    <a:bodyPr/>
                    <a:lstStyle/>
                    <a:p>
                      <a:pPr algn="ctr"/>
                      <a:r>
                        <a:rPr kumimoji="1" lang="ja-JP" altLang="en-US" sz="2400" dirty="0" smtClean="0"/>
                        <a:t>平成２７年</a:t>
                      </a:r>
                      <a:endParaRPr kumimoji="1" lang="en-US" altLang="ja-JP" sz="2400" dirty="0" smtClean="0"/>
                    </a:p>
                    <a:p>
                      <a:pPr algn="ctr"/>
                      <a:r>
                        <a:rPr kumimoji="1" lang="ja-JP" altLang="en-US" sz="2400" dirty="0" smtClean="0"/>
                        <a:t>４月</a:t>
                      </a:r>
                      <a:endParaRPr kumimoji="1" lang="ja-JP" altLang="en-US" sz="2400" dirty="0"/>
                    </a:p>
                  </a:txBody>
                  <a:tcPr anchor="ctr"/>
                </a:tc>
                <a:tc>
                  <a:txBody>
                    <a:bodyPr/>
                    <a:lstStyle/>
                    <a:p>
                      <a:pPr algn="just"/>
                      <a:r>
                        <a:rPr kumimoji="1" lang="ja-JP" altLang="en-US" sz="2400" dirty="0" smtClean="0"/>
                        <a:t>（委託）国東市社会福祉協議会</a:t>
                      </a:r>
                      <a:endParaRPr kumimoji="1" lang="en-US" altLang="ja-JP" sz="2400" dirty="0" smtClean="0"/>
                    </a:p>
                    <a:p>
                      <a:pPr algn="just"/>
                      <a:r>
                        <a:rPr kumimoji="1" lang="ja-JP" altLang="en-US" sz="2400" dirty="0" smtClean="0"/>
                        <a:t>　コーディネーター４名配置</a:t>
                      </a:r>
                      <a:endParaRPr kumimoji="1" lang="en-US" altLang="ja-JP" sz="2400" dirty="0" smtClean="0"/>
                    </a:p>
                  </a:txBody>
                  <a:tcPr anchor="ctr"/>
                </a:tc>
              </a:tr>
              <a:tr h="936104">
                <a:tc rowSpan="2">
                  <a:txBody>
                    <a:bodyPr/>
                    <a:lstStyle/>
                    <a:p>
                      <a:pPr algn="ctr"/>
                      <a:r>
                        <a:rPr kumimoji="1" lang="ja-JP" altLang="en-US" sz="2400" dirty="0" smtClean="0"/>
                        <a:t>認知症総合支援事業</a:t>
                      </a:r>
                      <a:endParaRPr kumimoji="1" lang="ja-JP" altLang="en-US" sz="2400" dirty="0"/>
                    </a:p>
                  </a:txBody>
                  <a:tcPr anchor="ctr"/>
                </a:tc>
                <a:tc>
                  <a:txBody>
                    <a:bodyPr/>
                    <a:lstStyle/>
                    <a:p>
                      <a:pPr algn="l"/>
                      <a:r>
                        <a:rPr kumimoji="1" lang="ja-JP" altLang="en-US" sz="2400" dirty="0" smtClean="0"/>
                        <a:t>地域支援・ケア向上事業</a:t>
                      </a:r>
                      <a:endParaRPr kumimoji="1" lang="ja-JP" altLang="en-US" sz="2400" dirty="0"/>
                    </a:p>
                  </a:txBody>
                  <a:tcPr anchor="ctr"/>
                </a:tc>
                <a:tc>
                  <a:txBody>
                    <a:bodyPr/>
                    <a:lstStyle/>
                    <a:p>
                      <a:pPr algn="ctr"/>
                      <a:r>
                        <a:rPr kumimoji="1" lang="ja-JP" altLang="en-US" sz="2400" dirty="0" smtClean="0"/>
                        <a:t>平成２７年</a:t>
                      </a:r>
                      <a:endParaRPr kumimoji="1" lang="en-US" altLang="ja-JP" sz="2400" dirty="0" smtClean="0"/>
                    </a:p>
                    <a:p>
                      <a:pPr algn="ctr"/>
                      <a:r>
                        <a:rPr kumimoji="1" lang="ja-JP" altLang="en-US" sz="2400" dirty="0" smtClean="0"/>
                        <a:t>４月</a:t>
                      </a:r>
                    </a:p>
                  </a:txBody>
                  <a:tcPr anchor="ctr"/>
                </a:tc>
                <a:tc>
                  <a:txBody>
                    <a:bodyPr/>
                    <a:lstStyle/>
                    <a:p>
                      <a:pPr algn="just"/>
                      <a:r>
                        <a:rPr kumimoji="1" lang="ja-JP" altLang="en-US" sz="2400" dirty="0" smtClean="0"/>
                        <a:t>（直営）地域支援推進員１名を地域包括支援センターに配置</a:t>
                      </a:r>
                      <a:endParaRPr kumimoji="1" lang="en-US" altLang="ja-JP" sz="2400" dirty="0" smtClean="0"/>
                    </a:p>
                  </a:txBody>
                  <a:tcPr anchor="ctr"/>
                </a:tc>
              </a:tr>
              <a:tr h="370840">
                <a:tc vMerge="1">
                  <a:txBody>
                    <a:bodyPr/>
                    <a:lstStyle/>
                    <a:p>
                      <a:endParaRPr kumimoji="1" lang="ja-JP" altLang="en-US" sz="2800" dirty="0"/>
                    </a:p>
                  </a:txBody>
                  <a:tcPr/>
                </a:tc>
                <a:tc>
                  <a:txBody>
                    <a:bodyPr/>
                    <a:lstStyle/>
                    <a:p>
                      <a:pPr algn="l"/>
                      <a:r>
                        <a:rPr kumimoji="1" lang="ja-JP" altLang="en-US" sz="2400" dirty="0" smtClean="0"/>
                        <a:t>初期集中支援事業</a:t>
                      </a:r>
                      <a:endParaRPr kumimoji="1" lang="ja-JP" altLang="en-US" sz="2400" dirty="0"/>
                    </a:p>
                  </a:txBody>
                  <a:tcPr anchor="ctr"/>
                </a:tc>
                <a:tc>
                  <a:txBody>
                    <a:bodyPr/>
                    <a:lstStyle/>
                    <a:p>
                      <a:pPr algn="ctr"/>
                      <a:r>
                        <a:rPr kumimoji="1" lang="ja-JP" altLang="en-US" sz="2400" dirty="0" smtClean="0"/>
                        <a:t>平成２７年</a:t>
                      </a:r>
                      <a:endParaRPr kumimoji="1" lang="en-US" altLang="ja-JP" sz="2400" dirty="0" smtClean="0"/>
                    </a:p>
                    <a:p>
                      <a:pPr algn="ctr"/>
                      <a:r>
                        <a:rPr kumimoji="1" lang="ja-JP" altLang="en-US" sz="2400" dirty="0" smtClean="0"/>
                        <a:t>１１月</a:t>
                      </a:r>
                    </a:p>
                  </a:txBody>
                  <a:tcPr anchor="ctr"/>
                </a:tc>
                <a:tc>
                  <a:txBody>
                    <a:bodyPr/>
                    <a:lstStyle/>
                    <a:p>
                      <a:pPr algn="just"/>
                      <a:r>
                        <a:rPr kumimoji="1" lang="ja-JP" altLang="en-US" sz="2400" dirty="0" smtClean="0"/>
                        <a:t>（直営）地域包括支援センターに配置（医師２名、看護師１名、介護職員１名を委嘱）</a:t>
                      </a:r>
                      <a:endParaRPr kumimoji="1" lang="ja-JP" altLang="en-US" sz="2400" dirty="0"/>
                    </a:p>
                  </a:txBody>
                  <a:tcPr anchor="ctr"/>
                </a:tc>
              </a:tr>
            </a:tbl>
          </a:graphicData>
        </a:graphic>
      </p:graphicFrame>
      <p:sp>
        <p:nvSpPr>
          <p:cNvPr id="6" name="タイトル 1"/>
          <p:cNvSpPr txBox="1">
            <a:spLocks/>
          </p:cNvSpPr>
          <p:nvPr/>
        </p:nvSpPr>
        <p:spPr>
          <a:xfrm>
            <a:off x="0" y="0"/>
            <a:ext cx="9906000" cy="636040"/>
          </a:xfrm>
          <a:prstGeom prst="rect">
            <a:avLst/>
          </a:prstGeom>
          <a:solidFill>
            <a:srgbClr val="00B0F0"/>
          </a:solidFill>
          <a:effectLst>
            <a:outerShdw blurRad="40000" dist="20000" dir="5400000" rotWithShape="0">
              <a:srgbClr val="000000">
                <a:alpha val="38000"/>
              </a:srgbClr>
            </a:outerShdw>
            <a:softEdge rad="317500"/>
          </a:effectLst>
        </p:spPr>
        <p:style>
          <a:lnRef idx="3">
            <a:schemeClr val="lt1"/>
          </a:lnRef>
          <a:fillRef idx="1">
            <a:schemeClr val="accent1"/>
          </a:fillRef>
          <a:effectRef idx="1">
            <a:schemeClr val="accent1"/>
          </a:effectRef>
          <a:fontRef idx="minor">
            <a:schemeClr val="lt1"/>
          </a:fontRef>
        </p:style>
        <p:txBody>
          <a:bodyPr anchor="ctr"/>
          <a:lstStyle>
            <a:lvl1pPr algn="ctr" defTabSz="914400" rtl="0" eaLnBrk="1" latinLnBrk="0" hangingPunct="1">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ja-JP" altLang="en-US" sz="3200" dirty="0" smtClean="0"/>
              <a:t>総合事業・包括的支援事業実施状況（国東市）</a:t>
            </a:r>
            <a:endParaRPr lang="ja-JP" altLang="en-US" sz="3200" b="1" dirty="0">
              <a:latin typeface="HG丸ｺﾞｼｯｸM-PRO" pitchFamily="50" charset="-128"/>
              <a:ea typeface="HG丸ｺﾞｼｯｸM-PRO" pitchFamily="50" charset="-128"/>
              <a:cs typeface="メイリオ" panose="020B0604030504040204" pitchFamily="50" charset="-128"/>
            </a:endParaRPr>
          </a:p>
        </p:txBody>
      </p:sp>
      <p:cxnSp>
        <p:nvCxnSpPr>
          <p:cNvPr id="7" name="直線コネクタ 6"/>
          <p:cNvCxnSpPr/>
          <p:nvPr/>
        </p:nvCxnSpPr>
        <p:spPr bwMode="auto">
          <a:xfrm>
            <a:off x="242067" y="636040"/>
            <a:ext cx="9577885" cy="0"/>
          </a:xfrm>
          <a:prstGeom prst="line">
            <a:avLst/>
          </a:prstGeom>
          <a:ln>
            <a:headEnd type="none" w="med" len="med"/>
            <a:tailEnd type="none" w="med" len="med"/>
          </a:ln>
          <a:extLst/>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5057086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0" y="-3288"/>
            <a:ext cx="9906000" cy="1021234"/>
          </a:xfrm>
          <a:prstGeom prst="rect">
            <a:avLst/>
          </a:prstGeom>
          <a:solidFill>
            <a:schemeClr val="accent5">
              <a:lumMod val="60000"/>
              <a:lumOff val="40000"/>
            </a:schemeClr>
          </a:solidFill>
        </p:spPr>
        <p:style>
          <a:lnRef idx="3">
            <a:schemeClr val="lt1"/>
          </a:lnRef>
          <a:fillRef idx="1">
            <a:schemeClr val="accent1"/>
          </a:fillRef>
          <a:effectRef idx="1">
            <a:schemeClr val="accent1"/>
          </a:effectRef>
          <a:fontRef idx="minor">
            <a:schemeClr val="lt1"/>
          </a:fontRef>
        </p:style>
        <p:txBody>
          <a:bodyPr wrap="none" anchor="ctr"/>
          <a:lstStyle>
            <a:lvl1pPr algn="ctr" defTabSz="914400" rtl="0" eaLnBrk="1" latinLnBrk="0" hangingPunct="1">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kumimoji="0" lang="ja-JP" altLang="en-US" sz="28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介護予防・日常生活支援総合</a:t>
            </a:r>
            <a:r>
              <a:rPr kumimoji="0" lang="ja-JP" altLang="en-US" sz="280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事業の</a:t>
            </a:r>
            <a:endParaRPr kumimoji="0" lang="en-US" altLang="ja-JP" sz="280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導入にあたっての国東市の考え方</a:t>
            </a:r>
            <a:endParaRPr lang="ja-JP" altLang="en-US" sz="2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テキスト ボックス 3"/>
          <p:cNvSpPr txBox="1"/>
          <p:nvPr/>
        </p:nvSpPr>
        <p:spPr>
          <a:xfrm>
            <a:off x="272480" y="1268761"/>
            <a:ext cx="9361040" cy="5016758"/>
          </a:xfrm>
          <a:prstGeom prst="rect">
            <a:avLst/>
          </a:prstGeom>
          <a:noFill/>
        </p:spPr>
        <p:txBody>
          <a:bodyPr wrap="square" rtlCol="0">
            <a:spAutoFit/>
          </a:bodyPr>
          <a:lstStyle/>
          <a:p>
            <a:pPr marL="144000" indent="-457200" algn="just"/>
            <a:r>
              <a:rPr lang="ja-JP" altLang="en-US" sz="2000" dirty="0"/>
              <a:t>①　</a:t>
            </a:r>
            <a:r>
              <a:rPr lang="ja-JP" altLang="en-US" sz="2000" dirty="0" smtClean="0"/>
              <a:t>国東市に</a:t>
            </a:r>
            <a:r>
              <a:rPr lang="ja-JP" altLang="en-US" sz="2000" dirty="0"/>
              <a:t>おいては</a:t>
            </a:r>
            <a:r>
              <a:rPr lang="ja-JP" altLang="en-US" sz="2000" dirty="0" smtClean="0"/>
              <a:t>、要介護認定者</a:t>
            </a:r>
            <a:r>
              <a:rPr lang="ja-JP" altLang="en-US" sz="2000" dirty="0"/>
              <a:t>の</a:t>
            </a:r>
            <a:r>
              <a:rPr lang="ja-JP" altLang="en-US" sz="2000" dirty="0" smtClean="0"/>
              <a:t>うち要支援者</a:t>
            </a:r>
            <a:r>
              <a:rPr lang="ja-JP" altLang="en-US" sz="2000" dirty="0"/>
              <a:t>の</a:t>
            </a:r>
            <a:r>
              <a:rPr lang="ja-JP" altLang="en-US" sz="2000" dirty="0" smtClean="0"/>
              <a:t>占める</a:t>
            </a:r>
            <a:r>
              <a:rPr lang="ja-JP" altLang="en-US" sz="2000" dirty="0"/>
              <a:t>割合</a:t>
            </a:r>
            <a:r>
              <a:rPr lang="ja-JP" altLang="en-US" sz="2000" dirty="0" smtClean="0"/>
              <a:t>が、県平均、全国と</a:t>
            </a:r>
            <a:r>
              <a:rPr lang="ja-JP" altLang="en-US" sz="2000" dirty="0"/>
              <a:t>比較する</a:t>
            </a:r>
            <a:r>
              <a:rPr lang="ja-JP" altLang="en-US" sz="2000" dirty="0" smtClean="0"/>
              <a:t>と高い。</a:t>
            </a:r>
            <a:endParaRPr lang="en-US" altLang="ja-JP" sz="2000" dirty="0" smtClean="0"/>
          </a:p>
          <a:p>
            <a:pPr marL="144000" indent="-457200" algn="just"/>
            <a:r>
              <a:rPr lang="ja-JP" altLang="en-US" sz="2000" dirty="0" smtClean="0"/>
              <a:t>　　（認定者のうち要支援者の割合：国東市３５．６％、県３１．０％、全国２７．９％）</a:t>
            </a:r>
            <a:endParaRPr lang="en-US" altLang="ja-JP" sz="2000" dirty="0" smtClean="0"/>
          </a:p>
          <a:p>
            <a:pPr marL="144000" indent="-457200" algn="just"/>
            <a:endParaRPr lang="en-US" altLang="ja-JP" sz="2000" dirty="0" smtClean="0"/>
          </a:p>
          <a:p>
            <a:pPr marL="144000" indent="-457200" algn="just"/>
            <a:r>
              <a:rPr lang="ja-JP" altLang="en-US" sz="2000" dirty="0" smtClean="0"/>
              <a:t>　　要支援者</a:t>
            </a:r>
            <a:r>
              <a:rPr lang="ja-JP" altLang="en-US" sz="2000" dirty="0"/>
              <a:t>については、身の回りの生活行為（ＡＤＬ）は自立して</a:t>
            </a:r>
            <a:r>
              <a:rPr lang="ja-JP" altLang="en-US" sz="2000" dirty="0" smtClean="0"/>
              <a:t>いるが、掃除</a:t>
            </a:r>
            <a:r>
              <a:rPr lang="ja-JP" altLang="en-US" sz="2000" dirty="0"/>
              <a:t>や買い物などの生活行為（ＩＡＤＬ）の一部が難しくなって</a:t>
            </a:r>
            <a:r>
              <a:rPr lang="ja-JP" altLang="en-US" sz="2000" dirty="0" smtClean="0"/>
              <a:t>いる者</a:t>
            </a:r>
            <a:r>
              <a:rPr lang="ja-JP" altLang="en-US" sz="2000" dirty="0"/>
              <a:t>が多く、</a:t>
            </a:r>
            <a:r>
              <a:rPr lang="ja-JP" altLang="en-US" sz="2000" b="1" u="sng" dirty="0">
                <a:solidFill>
                  <a:srgbClr val="FF0000"/>
                </a:solidFill>
              </a:rPr>
              <a:t>総合</a:t>
            </a:r>
            <a:r>
              <a:rPr lang="ja-JP" altLang="en-US" sz="2000" b="1" u="sng" dirty="0" smtClean="0">
                <a:solidFill>
                  <a:srgbClr val="FF0000"/>
                </a:solidFill>
              </a:rPr>
              <a:t>事業を実施する</a:t>
            </a:r>
            <a:r>
              <a:rPr lang="ja-JP" altLang="en-US" sz="2000" b="1" u="sng" dirty="0">
                <a:solidFill>
                  <a:srgbClr val="FF0000"/>
                </a:solidFill>
              </a:rPr>
              <a:t>こと</a:t>
            </a:r>
            <a:r>
              <a:rPr lang="ja-JP" altLang="en-US" sz="2000" b="1" u="sng" dirty="0" smtClean="0">
                <a:solidFill>
                  <a:srgbClr val="FF0000"/>
                </a:solidFill>
              </a:rPr>
              <a:t>で生活</a:t>
            </a:r>
            <a:r>
              <a:rPr lang="ja-JP" altLang="en-US" sz="2000" b="1" u="sng" dirty="0">
                <a:solidFill>
                  <a:srgbClr val="FF0000"/>
                </a:solidFill>
              </a:rPr>
              <a:t>支援ニーズに対応する新たな</a:t>
            </a:r>
            <a:r>
              <a:rPr lang="ja-JP" altLang="en-US" sz="2000" b="1" u="sng" dirty="0" smtClean="0">
                <a:solidFill>
                  <a:srgbClr val="FF0000"/>
                </a:solidFill>
              </a:rPr>
              <a:t>サービスを提供することができる。</a:t>
            </a:r>
            <a:r>
              <a:rPr lang="ja-JP" altLang="en-US" sz="2000" dirty="0" smtClean="0"/>
              <a:t>　</a:t>
            </a:r>
            <a:endParaRPr lang="en-US" altLang="ja-JP" sz="2000" dirty="0" smtClean="0"/>
          </a:p>
          <a:p>
            <a:pPr marL="144000" indent="-457200" algn="just"/>
            <a:endParaRPr lang="en-US" altLang="ja-JP" sz="2000" dirty="0" smtClean="0"/>
          </a:p>
          <a:p>
            <a:pPr algn="just"/>
            <a:endParaRPr lang="en-US" altLang="ja-JP" sz="2000" dirty="0" smtClean="0"/>
          </a:p>
          <a:p>
            <a:pPr marL="144000" indent="-457200" algn="just"/>
            <a:r>
              <a:rPr lang="ja-JP" altLang="en-US" sz="2000" dirty="0"/>
              <a:t>②　</a:t>
            </a:r>
            <a:r>
              <a:rPr lang="ja-JP" altLang="en-US" sz="2000" dirty="0" smtClean="0"/>
              <a:t>平成２５年９月から実施している「地域ケア会議」において、予防の効果が発揮できる要支援者を対象に自立支援型のケアマネジメントを推進していることから</a:t>
            </a:r>
            <a:r>
              <a:rPr lang="ja-JP" altLang="en-US" sz="2000" dirty="0" smtClean="0">
                <a:solidFill>
                  <a:srgbClr val="FF0000"/>
                </a:solidFill>
              </a:rPr>
              <a:t>、</a:t>
            </a:r>
            <a:r>
              <a:rPr lang="ja-JP" altLang="en-US" sz="2000" b="1" u="sng" dirty="0" smtClean="0">
                <a:solidFill>
                  <a:srgbClr val="FF0000"/>
                </a:solidFill>
              </a:rPr>
              <a:t>改善、卒業後の受け皿を早期に整備する必要がある。</a:t>
            </a:r>
            <a:endParaRPr lang="en-US" altLang="ja-JP" sz="2000" b="1" u="sng" dirty="0" smtClean="0">
              <a:solidFill>
                <a:srgbClr val="FF0000"/>
              </a:solidFill>
            </a:endParaRPr>
          </a:p>
          <a:p>
            <a:pPr marL="144000" indent="-457200" algn="just"/>
            <a:endParaRPr lang="en-US" altLang="ja-JP" sz="2000" dirty="0" smtClean="0">
              <a:solidFill>
                <a:srgbClr val="FF0000"/>
              </a:solidFill>
            </a:endParaRPr>
          </a:p>
          <a:p>
            <a:pPr marL="144000" indent="-457200" algn="just"/>
            <a:r>
              <a:rPr lang="ja-JP" altLang="en-US" sz="2000" dirty="0" smtClean="0">
                <a:solidFill>
                  <a:srgbClr val="FF0000"/>
                </a:solidFill>
              </a:rPr>
              <a:t>　　</a:t>
            </a:r>
            <a:r>
              <a:rPr lang="ja-JP" altLang="en-US" sz="2000" dirty="0" smtClean="0"/>
              <a:t>その整備にあたっては、</a:t>
            </a:r>
            <a:r>
              <a:rPr lang="ja-JP" altLang="en-US" sz="2000" b="1" u="sng" dirty="0" smtClean="0">
                <a:solidFill>
                  <a:srgbClr val="FF0000"/>
                </a:solidFill>
              </a:rPr>
              <a:t>総合事業や生活支援体制整備事業を実施することで</a:t>
            </a:r>
            <a:r>
              <a:rPr lang="ja-JP" altLang="en-US" sz="2000" b="1" u="sng" dirty="0">
                <a:solidFill>
                  <a:srgbClr val="FF0000"/>
                </a:solidFill>
              </a:rPr>
              <a:t>、ただ単に受け皿を作るのではなく</a:t>
            </a:r>
            <a:r>
              <a:rPr lang="ja-JP" altLang="en-US" sz="2000" b="1" u="sng" dirty="0" smtClean="0">
                <a:solidFill>
                  <a:srgbClr val="FF0000"/>
                </a:solidFill>
              </a:rPr>
              <a:t>、生きがい、役割をもって生活できる地域づくりを通じた介護予防の取組を推進することができる。</a:t>
            </a:r>
            <a:endParaRPr lang="en-US" altLang="ja-JP" sz="2000" dirty="0"/>
          </a:p>
        </p:txBody>
      </p:sp>
    </p:spTree>
    <p:extLst>
      <p:ext uri="{BB962C8B-B14F-4D97-AF65-F5344CB8AC3E}">
        <p14:creationId xmlns:p14="http://schemas.microsoft.com/office/powerpoint/2010/main" val="40013586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0" y="-3288"/>
            <a:ext cx="9906000" cy="1021234"/>
          </a:xfrm>
          <a:prstGeom prst="rect">
            <a:avLst/>
          </a:prstGeom>
          <a:solidFill>
            <a:schemeClr val="accent5">
              <a:lumMod val="60000"/>
              <a:lumOff val="40000"/>
            </a:schemeClr>
          </a:solidFill>
        </p:spPr>
        <p:style>
          <a:lnRef idx="3">
            <a:schemeClr val="lt1"/>
          </a:lnRef>
          <a:fillRef idx="1">
            <a:schemeClr val="accent1"/>
          </a:fillRef>
          <a:effectRef idx="1">
            <a:schemeClr val="accent1"/>
          </a:effectRef>
          <a:fontRef idx="minor">
            <a:schemeClr val="lt1"/>
          </a:fontRef>
        </p:style>
        <p:txBody>
          <a:bodyPr anchor="ctr"/>
          <a:lstStyle>
            <a:lvl1pPr algn="ctr" defTabSz="914400" rtl="0" eaLnBrk="1" latinLnBrk="0" hangingPunct="1">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kumimoji="0" lang="ja-JP" altLang="en-US" sz="28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介護予防・日常生活支援総合</a:t>
            </a:r>
            <a:r>
              <a:rPr kumimoji="0" lang="ja-JP" altLang="en-US" sz="280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事業の</a:t>
            </a:r>
            <a:endParaRPr kumimoji="0" lang="en-US" altLang="ja-JP" sz="280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導入にあたっての国東市の考え方</a:t>
            </a:r>
            <a:endParaRPr lang="ja-JP" altLang="en-US" sz="2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テキスト ボックス 3"/>
          <p:cNvSpPr txBox="1"/>
          <p:nvPr/>
        </p:nvSpPr>
        <p:spPr>
          <a:xfrm>
            <a:off x="272480" y="1260043"/>
            <a:ext cx="9361040" cy="4708981"/>
          </a:xfrm>
          <a:prstGeom prst="rect">
            <a:avLst/>
          </a:prstGeom>
          <a:noFill/>
        </p:spPr>
        <p:txBody>
          <a:bodyPr wrap="square" rtlCol="0">
            <a:spAutoFit/>
          </a:bodyPr>
          <a:lstStyle/>
          <a:p>
            <a:pPr marL="144000" indent="-457200" algn="just"/>
            <a:r>
              <a:rPr lang="ja-JP" altLang="en-US" sz="2000" dirty="0" smtClean="0"/>
              <a:t>③　介護予防事業については、平成２５年度から、運動器の向上と口腔、栄養の複合型プログラムによる二次予防事業に取り組み、状態改善の効果が出現していた。</a:t>
            </a:r>
            <a:endParaRPr lang="en-US" altLang="ja-JP" sz="2000" dirty="0" smtClean="0"/>
          </a:p>
          <a:p>
            <a:pPr marL="144000" indent="-457200" algn="just"/>
            <a:endParaRPr lang="en-US" altLang="ja-JP" sz="2000" dirty="0" smtClean="0"/>
          </a:p>
          <a:p>
            <a:pPr marL="144000" indent="-457200" algn="just"/>
            <a:r>
              <a:rPr lang="ja-JP" altLang="en-US" sz="2000" dirty="0" smtClean="0"/>
              <a:t>　　また、この事業を</a:t>
            </a:r>
            <a:r>
              <a:rPr lang="ja-JP" altLang="en-US" sz="2000" dirty="0" smtClean="0"/>
              <a:t>、介護保険施設及び通所</a:t>
            </a:r>
            <a:r>
              <a:rPr lang="ja-JP" altLang="en-US" sz="2000" dirty="0" smtClean="0"/>
              <a:t>系サービス</a:t>
            </a:r>
            <a:r>
              <a:rPr lang="ja-JP" altLang="en-US" sz="2000" dirty="0" smtClean="0"/>
              <a:t>事業所に</a:t>
            </a:r>
            <a:r>
              <a:rPr lang="ja-JP" altLang="en-US" sz="2000" dirty="0" smtClean="0"/>
              <a:t>委託し、</a:t>
            </a:r>
            <a:r>
              <a:rPr lang="ja-JP" altLang="en-US" sz="2000" b="1" u="sng" dirty="0" smtClean="0">
                <a:solidFill>
                  <a:srgbClr val="FF0000"/>
                </a:solidFill>
              </a:rPr>
              <a:t>介護予防教室を事業所内だけでなく地域の公民館などでも実施したことで、リハビリテーション専門職が地域に出向く意義を実感しており、総合事業を導入すると地域リハビリテーション活動をさらに展開できる</a:t>
            </a:r>
            <a:r>
              <a:rPr lang="ja-JP" altLang="en-US" sz="2000" b="1" dirty="0" smtClean="0">
                <a:solidFill>
                  <a:srgbClr val="FF0000"/>
                </a:solidFill>
              </a:rPr>
              <a:t>と考えた。</a:t>
            </a:r>
            <a:endParaRPr lang="en-US" altLang="ja-JP" sz="2000" b="1" dirty="0" smtClean="0">
              <a:solidFill>
                <a:srgbClr val="FF0000"/>
              </a:solidFill>
            </a:endParaRPr>
          </a:p>
          <a:p>
            <a:pPr marL="144000" indent="-457200" algn="just"/>
            <a:endParaRPr kumimoji="1" lang="en-US" altLang="ja-JP" sz="2000" dirty="0" smtClean="0"/>
          </a:p>
          <a:p>
            <a:pPr marL="144000" indent="-457200" algn="just"/>
            <a:endParaRPr kumimoji="1" lang="en-US" altLang="ja-JP" sz="2000" dirty="0"/>
          </a:p>
          <a:p>
            <a:pPr marL="144000" indent="-457200" algn="just"/>
            <a:r>
              <a:rPr lang="ja-JP" altLang="en-US" sz="2000" dirty="0"/>
              <a:t>④</a:t>
            </a:r>
            <a:r>
              <a:rPr lang="ja-JP" altLang="en-US" sz="2000" dirty="0" smtClean="0"/>
              <a:t>　平成２７年４月当初において、多様な主体による多様なサービスを提供することは困難であるが、総合事業の視点は、「自立支援に資する住民の支え合いの仕組みづくり」と捉えて</a:t>
            </a:r>
            <a:r>
              <a:rPr lang="ja-JP" altLang="en-US" sz="2000" dirty="0"/>
              <a:t>いる</a:t>
            </a:r>
            <a:r>
              <a:rPr lang="ja-JP" altLang="en-US" sz="2000" dirty="0" smtClean="0"/>
              <a:t>。</a:t>
            </a:r>
            <a:endParaRPr lang="en-US" altLang="ja-JP" sz="2000" dirty="0" smtClean="0"/>
          </a:p>
          <a:p>
            <a:pPr marL="144000" indent="-457200" algn="just"/>
            <a:endParaRPr lang="en-US" altLang="ja-JP" sz="2000" dirty="0" smtClean="0"/>
          </a:p>
          <a:p>
            <a:pPr marL="144000" indent="-457200" algn="just"/>
            <a:r>
              <a:rPr lang="ja-JP" altLang="en-US" sz="2000" dirty="0" smtClean="0"/>
              <a:t>　　この</a:t>
            </a:r>
            <a:r>
              <a:rPr lang="ja-JP" altLang="en-US" sz="2000" b="1" u="sng" dirty="0" smtClean="0">
                <a:solidFill>
                  <a:srgbClr val="FF0000"/>
                </a:solidFill>
              </a:rPr>
              <a:t>住民の支え合いの仕組みづくりには、時間を要することから、 まずは総合事業を導入し、評価、検証、見直しを重ねていくことで実現を目指すこととした。</a:t>
            </a:r>
            <a:endParaRPr kumimoji="1" lang="ja-JP" altLang="en-US" sz="2000" b="1" u="sng" dirty="0">
              <a:solidFill>
                <a:srgbClr val="FF0000"/>
              </a:solidFill>
            </a:endParaRPr>
          </a:p>
        </p:txBody>
      </p:sp>
      <p:sp>
        <p:nvSpPr>
          <p:cNvPr id="8" name="角丸四角形 7"/>
          <p:cNvSpPr/>
          <p:nvPr/>
        </p:nvSpPr>
        <p:spPr>
          <a:xfrm>
            <a:off x="859572" y="6014566"/>
            <a:ext cx="8186857" cy="510778"/>
          </a:xfrm>
          <a:prstGeom prst="roundRect">
            <a:avLst/>
          </a:prstGeom>
          <a:solidFill>
            <a:srgbClr val="FFC000"/>
          </a:solidFill>
          <a:ln w="57150">
            <a:solidFill>
              <a:srgbClr val="FF00FF"/>
            </a:solidFill>
          </a:ln>
        </p:spPr>
        <p:style>
          <a:lnRef idx="2">
            <a:schemeClr val="dk1"/>
          </a:lnRef>
          <a:fillRef idx="1">
            <a:schemeClr val="lt1"/>
          </a:fillRef>
          <a:effectRef idx="0">
            <a:schemeClr val="dk1"/>
          </a:effectRef>
          <a:fontRef idx="minor">
            <a:schemeClr val="dk1"/>
          </a:fontRef>
        </p:style>
        <p:txBody>
          <a:bodyPr wrap="none" rtlCol="0" anchor="ctr">
            <a:spAutoFit/>
          </a:bodyPr>
          <a:lstStyle/>
          <a:p>
            <a:pPr algn="ctr"/>
            <a:r>
              <a:rPr kumimoji="1"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導入することで、次に進める。</a:t>
            </a:r>
            <a:r>
              <a:rPr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準備するために導入する</a:t>
            </a:r>
            <a:r>
              <a:rPr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24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555080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bwMode="auto">
          <a:xfrm>
            <a:off x="0" y="0"/>
            <a:ext cx="6969224" cy="764704"/>
          </a:xfrm>
          <a:prstGeom prst="rect">
            <a:avLst/>
          </a:prstGeom>
          <a:solidFill>
            <a:srgbClr val="E60000"/>
          </a:solidFill>
          <a:ln w="12700" cap="flat" cmpd="sng" algn="ctr">
            <a:noFill/>
            <a:prstDash val="solid"/>
            <a:round/>
            <a:headEnd type="none" w="med" len="med"/>
            <a:tailEnd type="none" w="med" len="med"/>
          </a:ln>
          <a:effectLst/>
        </p:spPr>
        <p:txBody>
          <a:bodyPr vert="horz" wrap="none" lIns="18000" tIns="18000" rIns="18000" bIns="18000" numCol="1" rtlCol="0" anchor="ctr" anchorCtr="0" compatLnSpc="1">
            <a:prstTxWarp prst="textNoShape">
              <a:avLst/>
            </a:prstTxWarp>
          </a:bodyPr>
          <a:lstStyle/>
          <a:p>
            <a: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pPr>
            <a:r>
              <a:rPr lang="ja-JP" altLang="en-US" sz="2400" b="1" dirty="0" smtClean="0">
                <a:solidFill>
                  <a:srgbClr val="FFFFFF"/>
                </a:solidFill>
                <a:latin typeface="メイリオ" pitchFamily="50" charset="-128"/>
                <a:ea typeface="メイリオ" pitchFamily="50" charset="-128"/>
                <a:cs typeface="メイリオ" pitchFamily="50" charset="-128"/>
              </a:rPr>
              <a:t>総合事業の導入に向けて何をしてきたか</a:t>
            </a:r>
            <a:endParaRPr kumimoji="1" lang="ja-JP" altLang="en-US" sz="2400" b="1" i="0" u="none" strike="noStrike" cap="none" normalizeH="0" baseline="0" dirty="0" smtClean="0">
              <a:ln>
                <a:noFill/>
              </a:ln>
              <a:solidFill>
                <a:srgbClr val="FFFFFF"/>
              </a:solidFill>
              <a:effectLst/>
              <a:latin typeface="メイリオ" pitchFamily="50" charset="-128"/>
              <a:ea typeface="メイリオ" pitchFamily="50" charset="-128"/>
              <a:cs typeface="メイリオ" pitchFamily="50" charset="-128"/>
            </a:endParaRPr>
          </a:p>
        </p:txBody>
      </p:sp>
      <p:sp>
        <p:nvSpPr>
          <p:cNvPr id="5" name="正方形/長方形 4"/>
          <p:cNvSpPr/>
          <p:nvPr/>
        </p:nvSpPr>
        <p:spPr bwMode="auto">
          <a:xfrm>
            <a:off x="160961" y="952262"/>
            <a:ext cx="683547" cy="904808"/>
          </a:xfrm>
          <a:prstGeom prst="rect">
            <a:avLst/>
          </a:prstGeom>
          <a:solidFill>
            <a:srgbClr val="F8A8E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anchor="ctr"/>
          <a:lstStyle/>
          <a:p>
            <a:pPr algn="ctr" defTabSz="942975">
              <a:defRPr/>
            </a:pPr>
            <a:r>
              <a:rPr lang="ja-JP" altLang="en-US" sz="4000" b="1" dirty="0">
                <a:ln>
                  <a:solidFill>
                    <a:schemeClr val="tx1"/>
                  </a:solidFill>
                </a:ln>
                <a:solidFill>
                  <a:schemeClr val="tx1"/>
                </a:solidFill>
              </a:rPr>
              <a:t>１</a:t>
            </a:r>
          </a:p>
        </p:txBody>
      </p:sp>
      <p:sp>
        <p:nvSpPr>
          <p:cNvPr id="6" name="正方形/長方形 5"/>
          <p:cNvSpPr/>
          <p:nvPr/>
        </p:nvSpPr>
        <p:spPr bwMode="auto">
          <a:xfrm>
            <a:off x="853084" y="908720"/>
            <a:ext cx="8852444" cy="1656184"/>
          </a:xfrm>
          <a:prstGeom prst="rect">
            <a:avLst/>
          </a:prstGeom>
          <a:solidFill>
            <a:srgbClr val="F8A8EE"/>
          </a:solidFill>
          <a:ln>
            <a:headEnd type="none" w="med" len="med"/>
            <a:tailEnd type="none" w="med" len="med"/>
          </a:ln>
          <a:extLst/>
        </p:spPr>
        <p:style>
          <a:lnRef idx="3">
            <a:schemeClr val="lt1"/>
          </a:lnRef>
          <a:fillRef idx="1">
            <a:schemeClr val="accent5"/>
          </a:fillRef>
          <a:effectRef idx="1">
            <a:schemeClr val="accent5"/>
          </a:effectRef>
          <a:fontRef idx="minor">
            <a:schemeClr val="lt1"/>
          </a:fontRef>
        </p:style>
        <p:txBody>
          <a:bodyPr anchor="ctr"/>
          <a:lstStyle/>
          <a:p>
            <a:pPr algn="just" defTabSz="942975">
              <a:defRPr/>
            </a:pPr>
            <a:r>
              <a:rPr lang="ja-JP" altLang="en-US" sz="3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まずは</a:t>
            </a:r>
            <a:r>
              <a:rPr lang="ja-JP" altLang="en-US" sz="3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、自分たちのまちの高齢者の状態像や状況を</a:t>
            </a:r>
            <a:r>
              <a:rPr lang="ja-JP" altLang="en-US" sz="3000" b="1" i="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見える</a:t>
            </a:r>
            <a:r>
              <a:rPr lang="ja-JP" altLang="en-US" sz="3000" b="1" i="1" dirty="0" err="1"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化</a:t>
            </a:r>
            <a:r>
              <a:rPr lang="ja-JP" altLang="en-US" sz="3000" i="1" dirty="0" err="1"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する</a:t>
            </a:r>
            <a:r>
              <a:rPr lang="ja-JP" altLang="en-US" sz="3000" dirty="0" err="1"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3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252000" indent="-457200" algn="just" defTabSz="942975">
              <a:defRPr/>
            </a:pPr>
            <a:r>
              <a:rPr lang="ja-JP" altLang="ja-JP" sz="2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これは、</a:t>
            </a:r>
            <a:r>
              <a:rPr lang="ja-JP" altLang="en-US" sz="2200" b="1" u="sng"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住民や関係機関と、地域包括ケアシステム構築の基本方針とその背景の共通認識を持つ</a:t>
            </a:r>
            <a:r>
              <a:rPr lang="ja-JP" altLang="en-US" sz="2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ために必要。</a:t>
            </a:r>
            <a:endParaRPr lang="en-US" altLang="ja-JP" sz="2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正方形/長方形 6"/>
          <p:cNvSpPr/>
          <p:nvPr/>
        </p:nvSpPr>
        <p:spPr bwMode="auto">
          <a:xfrm>
            <a:off x="140338" y="2665940"/>
            <a:ext cx="683547" cy="977192"/>
          </a:xfrm>
          <a:prstGeom prst="rect">
            <a:avLst/>
          </a:prstGeom>
          <a:solidFill>
            <a:srgbClr val="F8A8E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anchor="ctr"/>
          <a:lstStyle/>
          <a:p>
            <a:pPr algn="ctr" defTabSz="942975">
              <a:defRPr/>
            </a:pPr>
            <a:r>
              <a:rPr lang="ja-JP" altLang="en-US" sz="4000" b="1" dirty="0">
                <a:ln>
                  <a:solidFill>
                    <a:schemeClr val="tx1"/>
                  </a:solidFill>
                </a:ln>
                <a:solidFill>
                  <a:schemeClr val="tx1"/>
                </a:solidFill>
              </a:rPr>
              <a:t>２</a:t>
            </a:r>
          </a:p>
        </p:txBody>
      </p:sp>
      <p:sp>
        <p:nvSpPr>
          <p:cNvPr id="8" name="正方形/長方形 7"/>
          <p:cNvSpPr/>
          <p:nvPr/>
        </p:nvSpPr>
        <p:spPr bwMode="auto">
          <a:xfrm>
            <a:off x="853084" y="2622960"/>
            <a:ext cx="8852444" cy="2016224"/>
          </a:xfrm>
          <a:prstGeom prst="rect">
            <a:avLst/>
          </a:prstGeom>
          <a:solidFill>
            <a:srgbClr val="F8A8EE"/>
          </a:solidFill>
          <a:ln>
            <a:headEnd type="none" w="med" len="med"/>
            <a:tailEnd type="none" w="med" len="med"/>
          </a:ln>
          <a:extLst/>
        </p:spPr>
        <p:style>
          <a:lnRef idx="3">
            <a:schemeClr val="lt1"/>
          </a:lnRef>
          <a:fillRef idx="1">
            <a:schemeClr val="accent5"/>
          </a:fillRef>
          <a:effectRef idx="1">
            <a:schemeClr val="accent5"/>
          </a:effectRef>
          <a:fontRef idx="minor">
            <a:schemeClr val="lt1"/>
          </a:fontRef>
        </p:style>
        <p:txBody>
          <a:bodyPr anchor="ctr"/>
          <a:lstStyle/>
          <a:p>
            <a:pPr algn="just" defTabSz="942975">
              <a:defRPr/>
            </a:pPr>
            <a:r>
              <a:rPr lang="ja-JP" altLang="en-US" sz="3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つぎに、自分たちのまちの高齢者の自立を阻害している</a:t>
            </a:r>
            <a:r>
              <a:rPr lang="ja-JP" altLang="en-US" sz="3000" b="1" i="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地域課題</a:t>
            </a:r>
            <a:r>
              <a:rPr lang="ja-JP" altLang="en-US" sz="3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を把握する。</a:t>
            </a:r>
            <a:endParaRPr lang="en-US" altLang="ja-JP" sz="3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252000" lvl="0" indent="-457200" algn="just" defTabSz="942975">
              <a:defRPr/>
            </a:pPr>
            <a:r>
              <a:rPr lang="ja-JP" altLang="ja-JP" sz="2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200" b="1" u="sng"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地域ケア会議で個々のケアプランを検証</a:t>
            </a:r>
            <a:r>
              <a:rPr lang="ja-JP" altLang="en-US" sz="2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していけば、地域課題は把握できる（第</a:t>
            </a:r>
            <a:r>
              <a:rPr lang="en-US" altLang="ja-JP" sz="2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6</a:t>
            </a:r>
            <a:r>
              <a:rPr lang="ja-JP" altLang="en-US" sz="2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期介護保険事業計画策定過程からも見えてくる）。</a:t>
            </a:r>
            <a:endParaRPr lang="en-US" altLang="ja-JP" sz="2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正方形/長方形 8"/>
          <p:cNvSpPr/>
          <p:nvPr/>
        </p:nvSpPr>
        <p:spPr bwMode="auto">
          <a:xfrm>
            <a:off x="146448" y="4742409"/>
            <a:ext cx="683547" cy="904808"/>
          </a:xfrm>
          <a:prstGeom prst="rect">
            <a:avLst/>
          </a:prstGeom>
          <a:solidFill>
            <a:srgbClr val="F8A8E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anchor="ctr"/>
          <a:lstStyle/>
          <a:p>
            <a:pPr algn="ctr" defTabSz="942975">
              <a:defRPr/>
            </a:pPr>
            <a:r>
              <a:rPr lang="ja-JP" altLang="en-US" sz="4000" b="1" dirty="0">
                <a:ln>
                  <a:solidFill>
                    <a:schemeClr val="tx1"/>
                  </a:solidFill>
                </a:ln>
                <a:solidFill>
                  <a:schemeClr val="tx1"/>
                </a:solidFill>
              </a:rPr>
              <a:t>３</a:t>
            </a:r>
          </a:p>
        </p:txBody>
      </p:sp>
      <p:sp>
        <p:nvSpPr>
          <p:cNvPr id="10" name="正方形/長方形 9"/>
          <p:cNvSpPr/>
          <p:nvPr/>
        </p:nvSpPr>
        <p:spPr bwMode="auto">
          <a:xfrm>
            <a:off x="853084" y="4725144"/>
            <a:ext cx="8852444" cy="1944216"/>
          </a:xfrm>
          <a:prstGeom prst="rect">
            <a:avLst/>
          </a:prstGeom>
          <a:solidFill>
            <a:srgbClr val="F8A8EE"/>
          </a:solidFill>
          <a:ln>
            <a:headEnd type="none" w="med" len="med"/>
            <a:tailEnd type="none" w="med" len="med"/>
          </a:ln>
          <a:extLst/>
        </p:spPr>
        <p:style>
          <a:lnRef idx="3">
            <a:schemeClr val="lt1"/>
          </a:lnRef>
          <a:fillRef idx="1">
            <a:schemeClr val="accent5"/>
          </a:fillRef>
          <a:effectRef idx="1">
            <a:schemeClr val="accent5"/>
          </a:effectRef>
          <a:fontRef idx="minor">
            <a:schemeClr val="lt1"/>
          </a:fontRef>
        </p:style>
        <p:txBody>
          <a:bodyPr anchor="ctr"/>
          <a:lstStyle/>
          <a:p>
            <a:pPr algn="just" defTabSz="942975">
              <a:defRPr/>
            </a:pPr>
            <a:r>
              <a:rPr lang="ja-JP" altLang="en-US" sz="3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その</a:t>
            </a:r>
            <a:r>
              <a:rPr lang="ja-JP" altLang="en-US" sz="3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地域課題を</a:t>
            </a:r>
            <a:r>
              <a:rPr lang="ja-JP" altLang="en-US" sz="3000" b="1" i="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解決するサービス</a:t>
            </a:r>
            <a:r>
              <a:rPr lang="ja-JP" altLang="en-US" sz="3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を整備する。</a:t>
            </a:r>
            <a:endParaRPr lang="en-US" altLang="ja-JP" sz="3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252000" lvl="0" indent="-457200" algn="just" defTabSz="942975">
              <a:defRPr/>
            </a:pPr>
            <a:r>
              <a:rPr lang="ja-JP" altLang="ja-JP" sz="2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200" b="1" u="sng"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高齢者の状態像に応じて支援できる仕組みづくり。</a:t>
            </a:r>
            <a:endParaRPr lang="en-US" altLang="ja-JP" sz="2200" b="1" u="sng"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252000" lvl="0" indent="-457200" algn="just" defTabSz="942975">
              <a:defRPr/>
            </a:pPr>
            <a:r>
              <a:rPr lang="ja-JP" altLang="en-US" sz="22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200" b="1" u="sng"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（介護サービス ⇔ 予防サービス ⇔ サービス事業 ⇔ 一般介護予防事業）</a:t>
            </a:r>
            <a:endParaRPr lang="en-US" altLang="ja-JP" sz="2200" b="1" u="sng"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6161200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345"/>
            <a:ext cx="9906000" cy="621033"/>
          </a:xfrm>
        </p:spPr>
        <p:style>
          <a:lnRef idx="1">
            <a:schemeClr val="accent5"/>
          </a:lnRef>
          <a:fillRef idx="2">
            <a:schemeClr val="accent5"/>
          </a:fillRef>
          <a:effectRef idx="1">
            <a:schemeClr val="accent5"/>
          </a:effectRef>
          <a:fontRef idx="minor">
            <a:schemeClr val="dk1"/>
          </a:fontRef>
        </p:style>
        <p:txBody>
          <a:bodyPr>
            <a:normAutofit/>
          </a:bodyPr>
          <a:lstStyle/>
          <a:p>
            <a:r>
              <a:rPr kumimoji="1" lang="ja-JP" altLang="en-US" sz="3200" dirty="0" smtClean="0"/>
              <a:t>国東市の人口推移</a:t>
            </a:r>
            <a:endParaRPr kumimoji="1" lang="ja-JP" altLang="en-US" sz="3200" dirty="0"/>
          </a:p>
        </p:txBody>
      </p:sp>
      <p:graphicFrame>
        <p:nvGraphicFramePr>
          <p:cNvPr id="4" name="グラフ 3"/>
          <p:cNvGraphicFramePr/>
          <p:nvPr>
            <p:extLst>
              <p:ext uri="{D42A27DB-BD31-4B8C-83A1-F6EECF244321}">
                <p14:modId xmlns:p14="http://schemas.microsoft.com/office/powerpoint/2010/main" val="2675877133"/>
              </p:ext>
            </p:extLst>
          </p:nvPr>
        </p:nvGraphicFramePr>
        <p:xfrm>
          <a:off x="0" y="764704"/>
          <a:ext cx="9789537" cy="5760640"/>
        </p:xfrm>
        <a:graphic>
          <a:graphicData uri="http://schemas.openxmlformats.org/drawingml/2006/chart">
            <c:chart xmlns:c="http://schemas.openxmlformats.org/drawingml/2006/chart" xmlns:r="http://schemas.openxmlformats.org/officeDocument/2006/relationships" r:id="rId3"/>
          </a:graphicData>
        </a:graphic>
      </p:graphicFrame>
      <p:sp>
        <p:nvSpPr>
          <p:cNvPr id="5" name="テキスト ボックス 4"/>
          <p:cNvSpPr txBox="1"/>
          <p:nvPr/>
        </p:nvSpPr>
        <p:spPr>
          <a:xfrm>
            <a:off x="818541" y="6608390"/>
            <a:ext cx="8113118" cy="276999"/>
          </a:xfrm>
          <a:prstGeom prst="rect">
            <a:avLst/>
          </a:prstGeom>
          <a:noFill/>
        </p:spPr>
        <p:txBody>
          <a:bodyPr wrap="none" rtlCol="0" anchor="ctr" anchorCtr="0">
            <a:spAutoFit/>
          </a:bodyPr>
          <a:lstStyle/>
          <a:p>
            <a:r>
              <a:rPr kumimoji="1" lang="ja-JP" altLang="en-US" sz="1200" dirty="0" smtClean="0"/>
              <a:t>資料）　平成２１年～平成２７年　住民基本台帳（９月末現在）　</a:t>
            </a:r>
            <a:r>
              <a:rPr lang="ja-JP" altLang="en-US" sz="1200" dirty="0" smtClean="0"/>
              <a:t>　平成２７年～平成３７年　国立社会保障・人問題研究所推計</a:t>
            </a:r>
            <a:endParaRPr kumimoji="1" lang="ja-JP" altLang="en-US" sz="1200" dirty="0"/>
          </a:p>
        </p:txBody>
      </p:sp>
      <p:sp>
        <p:nvSpPr>
          <p:cNvPr id="6" name="角丸四角形 5"/>
          <p:cNvSpPr/>
          <p:nvPr/>
        </p:nvSpPr>
        <p:spPr>
          <a:xfrm rot="524280">
            <a:off x="1004098" y="1565910"/>
            <a:ext cx="8691683" cy="456842"/>
          </a:xfrm>
          <a:prstGeom prst="roundRect">
            <a:avLst/>
          </a:prstGeom>
          <a:noFill/>
          <a:ln w="3492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685800" y="692699"/>
            <a:ext cx="338554" cy="276999"/>
          </a:xfrm>
          <a:prstGeom prst="rect">
            <a:avLst/>
          </a:prstGeom>
          <a:noFill/>
        </p:spPr>
        <p:txBody>
          <a:bodyPr wrap="none" rtlCol="0" anchor="ctr" anchorCtr="0">
            <a:spAutoFit/>
          </a:bodyPr>
          <a:lstStyle/>
          <a:p>
            <a:r>
              <a:rPr kumimoji="1" lang="ja-JP" altLang="en-US" sz="1200" dirty="0" smtClean="0"/>
              <a:t>人</a:t>
            </a:r>
            <a:endParaRPr kumimoji="1" lang="ja-JP" altLang="en-US" sz="1200" dirty="0"/>
          </a:p>
        </p:txBody>
      </p:sp>
    </p:spTree>
    <p:extLst>
      <p:ext uri="{BB962C8B-B14F-4D97-AF65-F5344CB8AC3E}">
        <p14:creationId xmlns:p14="http://schemas.microsoft.com/office/powerpoint/2010/main" val="3978443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413324481"/>
              </p:ext>
            </p:extLst>
          </p:nvPr>
        </p:nvGraphicFramePr>
        <p:xfrm>
          <a:off x="266877" y="1052736"/>
          <a:ext cx="9372246" cy="5544616"/>
        </p:xfrm>
        <a:graphic>
          <a:graphicData uri="http://schemas.openxmlformats.org/drawingml/2006/chart">
            <c:chart xmlns:c="http://schemas.openxmlformats.org/drawingml/2006/chart" xmlns:r="http://schemas.openxmlformats.org/officeDocument/2006/relationships" r:id="rId3"/>
          </a:graphicData>
        </a:graphic>
      </p:graphicFrame>
      <p:sp>
        <p:nvSpPr>
          <p:cNvPr id="5" name="タイトル 1"/>
          <p:cNvSpPr txBox="1">
            <a:spLocks/>
          </p:cNvSpPr>
          <p:nvPr/>
        </p:nvSpPr>
        <p:spPr>
          <a:xfrm>
            <a:off x="0" y="-345"/>
            <a:ext cx="9906000" cy="621033"/>
          </a:xfrm>
          <a:prstGeom prst="rect">
            <a:avLst/>
          </a:prstGeom>
          <a:solidFill>
            <a:srgbClr val="00B0F0"/>
          </a:solidFill>
          <a:effectLst>
            <a:outerShdw blurRad="40000" dist="20000" dir="5400000" rotWithShape="0">
              <a:srgbClr val="000000">
                <a:alpha val="38000"/>
              </a:srgbClr>
            </a:outerShdw>
            <a:softEdge rad="317500"/>
          </a:effectLst>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ja-JP" altLang="en-US" sz="3200" dirty="0" smtClean="0">
                <a:latin typeface="メイリオ" panose="020B0604030504040204" pitchFamily="50" charset="-128"/>
                <a:ea typeface="メイリオ" panose="020B0604030504040204" pitchFamily="50" charset="-128"/>
                <a:cs typeface="メイリオ" panose="020B0604030504040204" pitchFamily="50" charset="-128"/>
              </a:rPr>
              <a:t>国東市の年齢階級別人口の伸び率の推移</a:t>
            </a:r>
            <a:endParaRPr lang="ja-JP" altLang="en-US" sz="3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テキスト ボックス 5"/>
          <p:cNvSpPr txBox="1"/>
          <p:nvPr/>
        </p:nvSpPr>
        <p:spPr>
          <a:xfrm>
            <a:off x="2723230" y="771252"/>
            <a:ext cx="4099199" cy="461665"/>
          </a:xfrm>
          <a:prstGeom prst="rect">
            <a:avLst/>
          </a:prstGeom>
          <a:noFill/>
        </p:spPr>
        <p:txBody>
          <a:bodyPr wrap="none" rtlCol="0" anchor="ctr" anchorCtr="0">
            <a:spAutoFit/>
          </a:bodyPr>
          <a:lstStyle/>
          <a:p>
            <a:r>
              <a:rPr kumimoji="1" lang="ja-JP" altLang="en-US" sz="2400" dirty="0" smtClean="0"/>
              <a:t>（平成２２年を１００とした場合）</a:t>
            </a:r>
            <a:endParaRPr kumimoji="1" lang="ja-JP" altLang="en-US" sz="2400" dirty="0"/>
          </a:p>
        </p:txBody>
      </p:sp>
      <p:sp>
        <p:nvSpPr>
          <p:cNvPr id="7" name="テキスト ボックス 6"/>
          <p:cNvSpPr txBox="1"/>
          <p:nvPr/>
        </p:nvSpPr>
        <p:spPr>
          <a:xfrm>
            <a:off x="1378755" y="6429054"/>
            <a:ext cx="1274708" cy="369332"/>
          </a:xfrm>
          <a:prstGeom prst="rect">
            <a:avLst/>
          </a:prstGeom>
          <a:noFill/>
        </p:spPr>
        <p:txBody>
          <a:bodyPr wrap="none" rtlCol="0" anchor="ctr" anchorCtr="0">
            <a:spAutoFit/>
          </a:bodyPr>
          <a:lstStyle/>
          <a:p>
            <a:r>
              <a:rPr kumimoji="1" lang="ja-JP" altLang="en-US" dirty="0" smtClean="0"/>
              <a:t>（２０１０年）</a:t>
            </a:r>
            <a:endParaRPr kumimoji="1" lang="ja-JP" altLang="en-US" dirty="0"/>
          </a:p>
        </p:txBody>
      </p:sp>
      <p:sp>
        <p:nvSpPr>
          <p:cNvPr id="8" name="テキスト ボックス 7"/>
          <p:cNvSpPr txBox="1"/>
          <p:nvPr/>
        </p:nvSpPr>
        <p:spPr>
          <a:xfrm>
            <a:off x="3516363" y="6429054"/>
            <a:ext cx="1274708" cy="369332"/>
          </a:xfrm>
          <a:prstGeom prst="rect">
            <a:avLst/>
          </a:prstGeom>
          <a:noFill/>
        </p:spPr>
        <p:txBody>
          <a:bodyPr wrap="none" rtlCol="0" anchor="ctr" anchorCtr="0">
            <a:spAutoFit/>
          </a:bodyPr>
          <a:lstStyle/>
          <a:p>
            <a:r>
              <a:rPr kumimoji="1" lang="ja-JP" altLang="en-US" dirty="0" smtClean="0"/>
              <a:t>（２０１５年）</a:t>
            </a:r>
            <a:endParaRPr kumimoji="1" lang="ja-JP" altLang="en-US" dirty="0"/>
          </a:p>
        </p:txBody>
      </p:sp>
      <p:sp>
        <p:nvSpPr>
          <p:cNvPr id="9" name="テキスト ボックス 8"/>
          <p:cNvSpPr txBox="1"/>
          <p:nvPr/>
        </p:nvSpPr>
        <p:spPr>
          <a:xfrm>
            <a:off x="5662061" y="6426298"/>
            <a:ext cx="1274708" cy="369332"/>
          </a:xfrm>
          <a:prstGeom prst="rect">
            <a:avLst/>
          </a:prstGeom>
          <a:noFill/>
        </p:spPr>
        <p:txBody>
          <a:bodyPr wrap="none" rtlCol="0" anchor="ctr" anchorCtr="0">
            <a:spAutoFit/>
          </a:bodyPr>
          <a:lstStyle/>
          <a:p>
            <a:r>
              <a:rPr kumimoji="1" lang="ja-JP" altLang="en-US" dirty="0" smtClean="0"/>
              <a:t>（２０２０年）</a:t>
            </a:r>
            <a:endParaRPr kumimoji="1" lang="ja-JP" altLang="en-US" dirty="0"/>
          </a:p>
        </p:txBody>
      </p:sp>
      <p:sp>
        <p:nvSpPr>
          <p:cNvPr id="10" name="テキスト ボックス 9"/>
          <p:cNvSpPr txBox="1"/>
          <p:nvPr/>
        </p:nvSpPr>
        <p:spPr>
          <a:xfrm>
            <a:off x="7768295" y="6426298"/>
            <a:ext cx="1274708" cy="369332"/>
          </a:xfrm>
          <a:prstGeom prst="rect">
            <a:avLst/>
          </a:prstGeom>
          <a:noFill/>
        </p:spPr>
        <p:txBody>
          <a:bodyPr wrap="none" rtlCol="0" anchor="ctr" anchorCtr="0">
            <a:spAutoFit/>
          </a:bodyPr>
          <a:lstStyle/>
          <a:p>
            <a:r>
              <a:rPr kumimoji="1" lang="ja-JP" altLang="en-US" dirty="0" smtClean="0"/>
              <a:t>（２０２５年）</a:t>
            </a:r>
            <a:endParaRPr kumimoji="1" lang="ja-JP" altLang="en-US" dirty="0"/>
          </a:p>
        </p:txBody>
      </p:sp>
      <p:cxnSp>
        <p:nvCxnSpPr>
          <p:cNvPr id="12" name="直線コネクタ 11"/>
          <p:cNvCxnSpPr/>
          <p:nvPr/>
        </p:nvCxnSpPr>
        <p:spPr bwMode="auto">
          <a:xfrm>
            <a:off x="242067" y="476672"/>
            <a:ext cx="9577885" cy="0"/>
          </a:xfrm>
          <a:prstGeom prst="line">
            <a:avLst/>
          </a:prstGeom>
          <a:ln>
            <a:headEnd type="none" w="med" len="med"/>
            <a:tailEnd type="none" w="med" len="med"/>
          </a:ln>
          <a:extLst/>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7311323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 3"/>
          <p:cNvGraphicFramePr>
            <a:graphicFrameLocks noGrp="1"/>
          </p:cNvGraphicFramePr>
          <p:nvPr>
            <p:ph idx="1"/>
            <p:extLst>
              <p:ext uri="{D42A27DB-BD31-4B8C-83A1-F6EECF244321}">
                <p14:modId xmlns:p14="http://schemas.microsoft.com/office/powerpoint/2010/main" val="109413910"/>
              </p:ext>
            </p:extLst>
          </p:nvPr>
        </p:nvGraphicFramePr>
        <p:xfrm>
          <a:off x="272480" y="908720"/>
          <a:ext cx="9127014" cy="3600400"/>
        </p:xfrm>
        <a:graphic>
          <a:graphicData uri="http://schemas.openxmlformats.org/drawingml/2006/chart">
            <c:chart xmlns:c="http://schemas.openxmlformats.org/drawingml/2006/chart" xmlns:r="http://schemas.openxmlformats.org/officeDocument/2006/relationships" r:id="rId3"/>
          </a:graphicData>
        </a:graphic>
      </p:graphicFrame>
      <p:sp>
        <p:nvSpPr>
          <p:cNvPr id="5" name="タイトル 1"/>
          <p:cNvSpPr txBox="1">
            <a:spLocks/>
          </p:cNvSpPr>
          <p:nvPr/>
        </p:nvSpPr>
        <p:spPr>
          <a:xfrm>
            <a:off x="0" y="-345"/>
            <a:ext cx="9906000" cy="621033"/>
          </a:xfrm>
          <a:prstGeom prst="rect">
            <a:avLst/>
          </a:prstGeom>
          <a:solidFill>
            <a:srgbClr val="00B0F0"/>
          </a:solidFill>
          <a:effectLst>
            <a:outerShdw blurRad="40000" dist="20000" dir="5400000" rotWithShape="0">
              <a:srgbClr val="000000">
                <a:alpha val="38000"/>
              </a:srgbClr>
            </a:outerShdw>
            <a:softEdge rad="317500"/>
          </a:effectLst>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ja-JP" altLang="en-US" sz="3200" dirty="0" smtClean="0">
                <a:latin typeface="メイリオ" panose="020B0604030504040204" pitchFamily="50" charset="-128"/>
                <a:ea typeface="メイリオ" panose="020B0604030504040204" pitchFamily="50" charset="-128"/>
                <a:cs typeface="メイリオ" panose="020B0604030504040204" pitchFamily="50" charset="-128"/>
              </a:rPr>
              <a:t>高齢化による介護ニーズの増大</a:t>
            </a:r>
            <a:endParaRPr lang="ja-JP" altLang="en-US" sz="3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テキスト ボックス 5"/>
          <p:cNvSpPr txBox="1"/>
          <p:nvPr/>
        </p:nvSpPr>
        <p:spPr>
          <a:xfrm>
            <a:off x="-3646" y="1340771"/>
            <a:ext cx="430887" cy="2509661"/>
          </a:xfrm>
          <a:prstGeom prst="rect">
            <a:avLst/>
          </a:prstGeom>
          <a:noFill/>
        </p:spPr>
        <p:txBody>
          <a:bodyPr vert="eaVert" wrap="none" rtlCol="0">
            <a:spAutoFit/>
          </a:bodyPr>
          <a:lstStyle/>
          <a:p>
            <a:r>
              <a:rPr kumimoji="1" lang="ja-JP" altLang="en-US" sz="1600" dirty="0" smtClean="0"/>
              <a:t>介護サービス受給者数（人）</a:t>
            </a:r>
            <a:endParaRPr kumimoji="1" lang="ja-JP" altLang="en-US" sz="1600" dirty="0"/>
          </a:p>
        </p:txBody>
      </p:sp>
      <p:sp>
        <p:nvSpPr>
          <p:cNvPr id="7" name="テキスト ボックス 6"/>
          <p:cNvSpPr txBox="1"/>
          <p:nvPr/>
        </p:nvSpPr>
        <p:spPr>
          <a:xfrm>
            <a:off x="9407588" y="1494184"/>
            <a:ext cx="430887" cy="2304477"/>
          </a:xfrm>
          <a:prstGeom prst="rect">
            <a:avLst/>
          </a:prstGeom>
          <a:noFill/>
        </p:spPr>
        <p:txBody>
          <a:bodyPr vert="eaVert" wrap="none" rtlCol="0">
            <a:spAutoFit/>
          </a:bodyPr>
          <a:lstStyle/>
          <a:p>
            <a:r>
              <a:rPr kumimoji="1" lang="ja-JP" altLang="en-US" sz="1600" dirty="0" smtClean="0">
                <a:solidFill>
                  <a:srgbClr val="FF0000"/>
                </a:solidFill>
              </a:rPr>
              <a:t>介護サービス受給率（％）</a:t>
            </a:r>
            <a:endParaRPr kumimoji="1" lang="ja-JP" altLang="en-US" sz="1600" dirty="0">
              <a:solidFill>
                <a:srgbClr val="FF0000"/>
              </a:solidFill>
            </a:endParaRPr>
          </a:p>
        </p:txBody>
      </p:sp>
      <p:graphicFrame>
        <p:nvGraphicFramePr>
          <p:cNvPr id="8" name="グラフ 7"/>
          <p:cNvGraphicFramePr/>
          <p:nvPr>
            <p:extLst>
              <p:ext uri="{D42A27DB-BD31-4B8C-83A1-F6EECF244321}">
                <p14:modId xmlns:p14="http://schemas.microsoft.com/office/powerpoint/2010/main" val="267281127"/>
              </p:ext>
            </p:extLst>
          </p:nvPr>
        </p:nvGraphicFramePr>
        <p:xfrm>
          <a:off x="-273581" y="4941168"/>
          <a:ext cx="9594516" cy="1728192"/>
        </p:xfrm>
        <a:graphic>
          <a:graphicData uri="http://schemas.openxmlformats.org/drawingml/2006/chart">
            <c:chart xmlns:c="http://schemas.openxmlformats.org/drawingml/2006/chart" xmlns:r="http://schemas.openxmlformats.org/officeDocument/2006/relationships" r:id="rId4"/>
          </a:graphicData>
        </a:graphic>
      </p:graphicFrame>
      <p:sp>
        <p:nvSpPr>
          <p:cNvPr id="10" name="角丸四角形 9"/>
          <p:cNvSpPr/>
          <p:nvPr/>
        </p:nvSpPr>
        <p:spPr>
          <a:xfrm>
            <a:off x="2529901" y="717337"/>
            <a:ext cx="4846198" cy="374571"/>
          </a:xfrm>
          <a:prstGeom prst="roundRect">
            <a:avLst/>
          </a:prstGeom>
          <a:solidFill>
            <a:srgbClr val="FFFF66"/>
          </a:solidFill>
          <a:ln w="31750"/>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ja-JP" altLang="en-US" sz="1600" b="1" dirty="0" smtClean="0">
                <a:solidFill>
                  <a:schemeClr val="tx1"/>
                </a:solidFill>
              </a:rPr>
              <a:t>年齢階級別にみた介護サービス受給者数及び受給率</a:t>
            </a:r>
            <a:endParaRPr kumimoji="1" lang="ja-JP" altLang="en-US" sz="1600" dirty="0">
              <a:solidFill>
                <a:schemeClr val="tx1"/>
              </a:solidFill>
            </a:endParaRPr>
          </a:p>
        </p:txBody>
      </p:sp>
      <p:sp>
        <p:nvSpPr>
          <p:cNvPr id="11" name="角丸四角形 10"/>
          <p:cNvSpPr/>
          <p:nvPr/>
        </p:nvSpPr>
        <p:spPr>
          <a:xfrm>
            <a:off x="2629287" y="4653141"/>
            <a:ext cx="4647426" cy="374571"/>
          </a:xfrm>
          <a:prstGeom prst="roundRect">
            <a:avLst/>
          </a:prstGeom>
          <a:solidFill>
            <a:srgbClr val="FFFF66"/>
          </a:solidFill>
          <a:ln w="31750"/>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ja-JP" altLang="en-US" sz="1600" b="1" dirty="0" smtClean="0">
                <a:solidFill>
                  <a:schemeClr val="tx1"/>
                </a:solidFill>
              </a:rPr>
              <a:t>年齢階級別にみた介護サービス受給者の構成割合</a:t>
            </a:r>
            <a:endParaRPr kumimoji="1" lang="ja-JP" altLang="en-US" sz="1600" dirty="0">
              <a:solidFill>
                <a:schemeClr val="tx1"/>
              </a:solidFill>
            </a:endParaRPr>
          </a:p>
        </p:txBody>
      </p:sp>
      <p:sp>
        <p:nvSpPr>
          <p:cNvPr id="12" name="テキスト ボックス 11"/>
          <p:cNvSpPr txBox="1"/>
          <p:nvPr/>
        </p:nvSpPr>
        <p:spPr>
          <a:xfrm>
            <a:off x="661829" y="6569753"/>
            <a:ext cx="8353569" cy="276999"/>
          </a:xfrm>
          <a:prstGeom prst="rect">
            <a:avLst/>
          </a:prstGeom>
          <a:noFill/>
        </p:spPr>
        <p:txBody>
          <a:bodyPr wrap="none" rtlCol="0" anchor="ctr" anchorCtr="0">
            <a:spAutoFit/>
          </a:bodyPr>
          <a:lstStyle/>
          <a:p>
            <a:r>
              <a:rPr kumimoji="1" lang="ja-JP" altLang="en-US" sz="1200" dirty="0" smtClean="0"/>
              <a:t>資料）　介護サービス受給者数（平成２７年１月サービス提供分　国東市高齢者支援課）　住民基本台帳（平成２７年１月末現在）</a:t>
            </a:r>
            <a:endParaRPr kumimoji="1" lang="ja-JP" altLang="en-US" sz="1200" dirty="0"/>
          </a:p>
        </p:txBody>
      </p:sp>
      <p:cxnSp>
        <p:nvCxnSpPr>
          <p:cNvPr id="14" name="直線コネクタ 13"/>
          <p:cNvCxnSpPr/>
          <p:nvPr/>
        </p:nvCxnSpPr>
        <p:spPr>
          <a:xfrm flipV="1">
            <a:off x="768439" y="5838635"/>
            <a:ext cx="390043" cy="3600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flipH="1" flipV="1">
            <a:off x="1322744" y="5949280"/>
            <a:ext cx="312035" cy="2880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bwMode="auto">
          <a:xfrm>
            <a:off x="242067" y="476672"/>
            <a:ext cx="9577885" cy="0"/>
          </a:xfrm>
          <a:prstGeom prst="line">
            <a:avLst/>
          </a:prstGeom>
          <a:ln>
            <a:headEnd type="none" w="med" len="med"/>
            <a:tailEnd type="none" w="med" len="med"/>
          </a:ln>
          <a:extLst/>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5081996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11649</TotalTime>
  <Words>2285</Words>
  <Application>Microsoft Office PowerPoint</Application>
  <PresentationFormat>A4 210 x 297 mm</PresentationFormat>
  <Paragraphs>696</Paragraphs>
  <Slides>22</Slides>
  <Notes>21</Notes>
  <HiddenSlides>0</HiddenSlides>
  <MMClips>0</MMClips>
  <ScaleCrop>false</ScaleCrop>
  <HeadingPairs>
    <vt:vector size="4" baseType="variant">
      <vt:variant>
        <vt:lpstr>テーマ</vt:lpstr>
      </vt:variant>
      <vt:variant>
        <vt:i4>1</vt:i4>
      </vt:variant>
      <vt:variant>
        <vt:lpstr>スライド タイトル</vt:lpstr>
      </vt:variant>
      <vt:variant>
        <vt:i4>22</vt:i4>
      </vt:variant>
    </vt:vector>
  </HeadingPairs>
  <TitlesOfParts>
    <vt:vector size="23" baseType="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国東市の人口推移</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地域ｹｱ会議から見えてきた地域課題を解決</vt:lpstr>
      <vt:lpstr>目指す地域像は、 住民主体の 　介護予防 　生活支援 　社会参加 　　　　　　　　　　　　　　  　　　　　　　　　　　　</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国東市</dc:creator>
  <cp:lastModifiedBy>国東市</cp:lastModifiedBy>
  <cp:revision>650</cp:revision>
  <cp:lastPrinted>2015-10-26T11:33:12Z</cp:lastPrinted>
  <dcterms:created xsi:type="dcterms:W3CDTF">2015-01-18T03:01:56Z</dcterms:created>
  <dcterms:modified xsi:type="dcterms:W3CDTF">2016-01-13T10:59:48Z</dcterms:modified>
</cp:coreProperties>
</file>