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 id="2147483660" r:id="rId2"/>
  </p:sldMasterIdLst>
  <p:notesMasterIdLst>
    <p:notesMasterId r:id="rId17"/>
  </p:notesMasterIdLst>
  <p:sldIdLst>
    <p:sldId id="590" r:id="rId3"/>
    <p:sldId id="850" r:id="rId4"/>
    <p:sldId id="694" r:id="rId5"/>
    <p:sldId id="261" r:id="rId6"/>
    <p:sldId id="603" r:id="rId7"/>
    <p:sldId id="604" r:id="rId8"/>
    <p:sldId id="461" r:id="rId9"/>
    <p:sldId id="462" r:id="rId10"/>
    <p:sldId id="463" r:id="rId11"/>
    <p:sldId id="605" r:id="rId12"/>
    <p:sldId id="318" r:id="rId13"/>
    <p:sldId id="337" r:id="rId14"/>
    <p:sldId id="319" r:id="rId15"/>
    <p:sldId id="464" r:id="rId16"/>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00"/>
    <a:srgbClr val="CCFFCC"/>
    <a:srgbClr val="0000CC"/>
    <a:srgbClr val="FF6600"/>
    <a:srgbClr val="8989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4615" autoAdjust="0"/>
    <p:restoredTop sz="86431" autoAdjust="0"/>
  </p:normalViewPr>
  <p:slideViewPr>
    <p:cSldViewPr>
      <p:cViewPr>
        <p:scale>
          <a:sx n="65" d="100"/>
          <a:sy n="65" d="100"/>
        </p:scale>
        <p:origin x="-1086" y="-198"/>
      </p:cViewPr>
      <p:guideLst>
        <p:guide orient="horz" pos="2840"/>
        <p:guide pos="625"/>
      </p:guideLst>
    </p:cSldViewPr>
  </p:slideViewPr>
  <p:outlineViewPr>
    <p:cViewPr>
      <p:scale>
        <a:sx n="33" d="100"/>
        <a:sy n="33" d="100"/>
      </p:scale>
      <p:origin x="0" y="2874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A0518F66-8201-415E-B5DE-5C0366DC38AC}" type="datetimeFigureOut">
              <a:rPr kumimoji="1" lang="ja-JP" altLang="en-US" smtClean="0"/>
              <a:t>2016/2/5</a:t>
            </a:fld>
            <a:endParaRPr kumimoji="1" lang="ja-JP" altLang="en-US"/>
          </a:p>
        </p:txBody>
      </p:sp>
      <p:sp>
        <p:nvSpPr>
          <p:cNvPr id="4" name="スライド イメージ プレースホルダー 3"/>
          <p:cNvSpPr>
            <a:spLocks noGrp="1" noRot="1" noChangeAspect="1"/>
          </p:cNvSpPr>
          <p:nvPr>
            <p:ph type="sldImg" idx="2"/>
          </p:nvPr>
        </p:nvSpPr>
        <p:spPr>
          <a:xfrm>
            <a:off x="712788" y="746125"/>
            <a:ext cx="5381625"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F2C458E5-0E31-4554-8958-3DD995BF6404}" type="slidenum">
              <a:rPr kumimoji="1" lang="ja-JP" altLang="en-US" smtClean="0"/>
              <a:t>‹#›</a:t>
            </a:fld>
            <a:endParaRPr kumimoji="1" lang="ja-JP" altLang="en-US"/>
          </a:p>
        </p:txBody>
      </p:sp>
    </p:spTree>
    <p:extLst>
      <p:ext uri="{BB962C8B-B14F-4D97-AF65-F5344CB8AC3E}">
        <p14:creationId xmlns:p14="http://schemas.microsoft.com/office/powerpoint/2010/main" val="237980005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C1741D62-2D81-45E6-8746-07B60C51A0BB}" type="slidenum">
              <a:rPr lang="ja-JP" altLang="en-US" smtClean="0">
                <a:solidFill>
                  <a:prstClr val="black"/>
                </a:solidFill>
              </a:rPr>
              <a:pPr/>
              <a:t>0</a:t>
            </a:fld>
            <a:endParaRPr lang="ja-JP" altLang="en-US">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C1741D62-2D81-45E6-8746-07B60C51A0BB}" type="slidenum">
              <a:rPr kumimoji="1" lang="ja-JP" altLang="en-US" smtClean="0"/>
              <a:pPr/>
              <a:t>2</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C1741D62-2D81-45E6-8746-07B60C51A0BB}" type="slidenum">
              <a:rPr kumimoji="1" lang="ja-JP" altLang="en-US" smtClean="0"/>
              <a:pPr/>
              <a:t>3</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714375" y="747713"/>
            <a:ext cx="5381625" cy="3727450"/>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B6357BF3-16C3-4418-84F6-F3749E63C2BB}" type="slidenum">
              <a:rPr kumimoji="1" lang="ja-JP" altLang="en-US" smtClean="0"/>
              <a:pPr/>
              <a:t>4</a:t>
            </a:fld>
            <a:endParaRPr kumimoji="1" lang="ja-JP"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B9389D2-E9BD-41CA-8548-DFF13EBC9C9A}" type="slidenum">
              <a:rPr lang="ja-JP" altLang="en-US" smtClean="0">
                <a:solidFill>
                  <a:prstClr val="black"/>
                </a:solidFill>
              </a:rPr>
              <a:pPr/>
              <a:t>5</a:t>
            </a:fld>
            <a:endParaRPr lang="ja-JP" altLang="en-US">
              <a:solidFill>
                <a:prstClr val="black"/>
              </a:solidFill>
            </a:endParaRPr>
          </a:p>
        </p:txBody>
      </p:sp>
    </p:spTree>
    <p:extLst>
      <p:ext uri="{BB962C8B-B14F-4D97-AF65-F5344CB8AC3E}">
        <p14:creationId xmlns:p14="http://schemas.microsoft.com/office/powerpoint/2010/main" val="6968185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DC76738-3C22-43C6-BFFA-559713252FCB}" type="slidenum">
              <a:rPr lang="ja-JP" altLang="en-US" smtClean="0">
                <a:solidFill>
                  <a:prstClr val="black"/>
                </a:solidFill>
              </a:rPr>
              <a:pPr/>
              <a:t>6</a:t>
            </a:fld>
            <a:endParaRPr lang="ja-JP" altLang="en-US">
              <a:solidFill>
                <a:prstClr val="black"/>
              </a:solidFill>
            </a:endParaRPr>
          </a:p>
        </p:txBody>
      </p:sp>
    </p:spTree>
    <p:extLst>
      <p:ext uri="{BB962C8B-B14F-4D97-AF65-F5344CB8AC3E}">
        <p14:creationId xmlns:p14="http://schemas.microsoft.com/office/powerpoint/2010/main" val="8633015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DC76738-3C22-43C6-BFFA-559713252FCB}" type="slidenum">
              <a:rPr lang="ja-JP" altLang="en-US" smtClean="0">
                <a:solidFill>
                  <a:prstClr val="black"/>
                </a:solidFill>
              </a:rPr>
              <a:pPr/>
              <a:t>7</a:t>
            </a:fld>
            <a:endParaRPr lang="ja-JP" altLang="en-US">
              <a:solidFill>
                <a:prstClr val="black"/>
              </a:solidFill>
            </a:endParaRPr>
          </a:p>
        </p:txBody>
      </p:sp>
    </p:spTree>
    <p:extLst>
      <p:ext uri="{BB962C8B-B14F-4D97-AF65-F5344CB8AC3E}">
        <p14:creationId xmlns:p14="http://schemas.microsoft.com/office/powerpoint/2010/main" val="23365694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DC76738-3C22-43C6-BFFA-559713252FCB}" type="slidenum">
              <a:rPr lang="ja-JP" altLang="en-US" smtClean="0">
                <a:solidFill>
                  <a:prstClr val="black"/>
                </a:solidFill>
              </a:rPr>
              <a:pPr/>
              <a:t>8</a:t>
            </a:fld>
            <a:endParaRPr lang="ja-JP" altLang="en-US">
              <a:solidFill>
                <a:prstClr val="black"/>
              </a:solidFill>
            </a:endParaRPr>
          </a:p>
        </p:txBody>
      </p:sp>
    </p:spTree>
    <p:extLst>
      <p:ext uri="{BB962C8B-B14F-4D97-AF65-F5344CB8AC3E}">
        <p14:creationId xmlns:p14="http://schemas.microsoft.com/office/powerpoint/2010/main" val="23365694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F9039D3-48FC-400F-8EAE-9BC24CE31F73}" type="slidenum">
              <a:rPr kumimoji="1" lang="ja-JP" altLang="en-US" smtClean="0"/>
              <a:t>9</a:t>
            </a:fld>
            <a:endParaRPr kumimoji="1" lang="ja-JP" altLang="en-US"/>
          </a:p>
        </p:txBody>
      </p:sp>
    </p:spTree>
    <p:extLst>
      <p:ext uri="{BB962C8B-B14F-4D97-AF65-F5344CB8AC3E}">
        <p14:creationId xmlns:p14="http://schemas.microsoft.com/office/powerpoint/2010/main" val="32750463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DDAE7EE4-CEFE-453D-8730-005D38677A0C}" type="datetimeFigureOut">
              <a:rPr kumimoji="1" lang="ja-JP" altLang="en-US" smtClean="0"/>
              <a:t>2016/2/5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1032905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DAE7EE4-CEFE-453D-8730-005D38677A0C}" type="datetimeFigureOut">
              <a:rPr kumimoji="1" lang="ja-JP" altLang="en-US" smtClean="0"/>
              <a:t>2016/2/5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5868445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80337" y="274639"/>
            <a:ext cx="2414588"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536575" y="274639"/>
            <a:ext cx="7078663"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DAE7EE4-CEFE-453D-8730-005D38677A0C}" type="datetimeFigureOut">
              <a:rPr kumimoji="1" lang="ja-JP" altLang="en-US" smtClean="0"/>
              <a:t>2016/2/5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125648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Tree>
    <p:extLst>
      <p:ext uri="{BB962C8B-B14F-4D97-AF65-F5344CB8AC3E}">
        <p14:creationId xmlns:p14="http://schemas.microsoft.com/office/powerpoint/2010/main" val="1132935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Tree>
    <p:extLst>
      <p:ext uri="{BB962C8B-B14F-4D97-AF65-F5344CB8AC3E}">
        <p14:creationId xmlns:p14="http://schemas.microsoft.com/office/powerpoint/2010/main" val="39523935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a:xfrm>
            <a:off x="495300" y="6356351"/>
            <a:ext cx="2311400" cy="365125"/>
          </a:xfrm>
          <a:prstGeom prst="rect">
            <a:avLst/>
          </a:prstGeom>
        </p:spPr>
        <p:txBody>
          <a:bodyPr/>
          <a:lstStyle/>
          <a:p>
            <a:endParaRPr lang="ja-JP" altLang="en-US">
              <a:solidFill>
                <a:prstClr val="black"/>
              </a:solidFill>
            </a:endParaRPr>
          </a:p>
        </p:txBody>
      </p:sp>
    </p:spTree>
    <p:extLst>
      <p:ext uri="{BB962C8B-B14F-4D97-AF65-F5344CB8AC3E}">
        <p14:creationId xmlns:p14="http://schemas.microsoft.com/office/powerpoint/2010/main" val="38914284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a:xfrm>
            <a:off x="495300" y="6356351"/>
            <a:ext cx="2311400" cy="365125"/>
          </a:xfrm>
          <a:prstGeom prst="rect">
            <a:avLst/>
          </a:prstGeom>
        </p:spPr>
        <p:txBody>
          <a:bodyPr/>
          <a:lstStyle/>
          <a:p>
            <a:endParaRPr lang="ja-JP" altLang="en-US">
              <a:solidFill>
                <a:prstClr val="black"/>
              </a:solidFill>
            </a:endParaRPr>
          </a:p>
        </p:txBody>
      </p:sp>
      <p:sp>
        <p:nvSpPr>
          <p:cNvPr id="6" name="フッター プレースホルダー 5"/>
          <p:cNvSpPr>
            <a:spLocks noGrp="1"/>
          </p:cNvSpPr>
          <p:nvPr>
            <p:ph type="ftr" sz="quarter" idx="11"/>
          </p:nvPr>
        </p:nvSpPr>
        <p:spPr>
          <a:xfrm>
            <a:off x="3384550" y="6356351"/>
            <a:ext cx="3136900" cy="365125"/>
          </a:xfrm>
          <a:prstGeom prst="rect">
            <a:avLst/>
          </a:prstGeom>
        </p:spPr>
        <p:txBody>
          <a:bodyPr/>
          <a:lstStyle/>
          <a:p>
            <a:endParaRPr lang="ja-JP" altLang="en-US">
              <a:solidFill>
                <a:prstClr val="black"/>
              </a:solidFill>
            </a:endParaRPr>
          </a:p>
        </p:txBody>
      </p:sp>
    </p:spTree>
    <p:extLst>
      <p:ext uri="{BB962C8B-B14F-4D97-AF65-F5344CB8AC3E}">
        <p14:creationId xmlns:p14="http://schemas.microsoft.com/office/powerpoint/2010/main" val="7653468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a:xfrm>
            <a:off x="495300" y="6356351"/>
            <a:ext cx="2311400" cy="365125"/>
          </a:xfrm>
          <a:prstGeom prst="rect">
            <a:avLst/>
          </a:prstGeom>
        </p:spPr>
        <p:txBody>
          <a:bodyPr/>
          <a:lstStyle/>
          <a:p>
            <a:endParaRPr lang="ja-JP" altLang="en-US">
              <a:solidFill>
                <a:prstClr val="black"/>
              </a:solidFill>
            </a:endParaRPr>
          </a:p>
        </p:txBody>
      </p:sp>
      <p:sp>
        <p:nvSpPr>
          <p:cNvPr id="8" name="フッター プレースホルダー 7"/>
          <p:cNvSpPr>
            <a:spLocks noGrp="1"/>
          </p:cNvSpPr>
          <p:nvPr>
            <p:ph type="ftr" sz="quarter" idx="11"/>
          </p:nvPr>
        </p:nvSpPr>
        <p:spPr>
          <a:xfrm>
            <a:off x="3384550" y="6356351"/>
            <a:ext cx="3136900" cy="365125"/>
          </a:xfrm>
          <a:prstGeom prst="rect">
            <a:avLst/>
          </a:prstGeom>
        </p:spPr>
        <p:txBody>
          <a:bodyPr/>
          <a:lstStyle/>
          <a:p>
            <a:endParaRPr lang="ja-JP" altLang="en-US">
              <a:solidFill>
                <a:prstClr val="black"/>
              </a:solidFill>
            </a:endParaRPr>
          </a:p>
        </p:txBody>
      </p:sp>
    </p:spTree>
    <p:extLst>
      <p:ext uri="{BB962C8B-B14F-4D97-AF65-F5344CB8AC3E}">
        <p14:creationId xmlns:p14="http://schemas.microsoft.com/office/powerpoint/2010/main" val="8492805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a:xfrm>
            <a:off x="495300" y="6356351"/>
            <a:ext cx="2311400" cy="365125"/>
          </a:xfrm>
          <a:prstGeom prst="rect">
            <a:avLst/>
          </a:prstGeom>
        </p:spPr>
        <p:txBody>
          <a:bodyPr/>
          <a:lstStyle/>
          <a:p>
            <a:endParaRPr lang="ja-JP" altLang="en-US">
              <a:solidFill>
                <a:prstClr val="black"/>
              </a:solidFill>
            </a:endParaRPr>
          </a:p>
        </p:txBody>
      </p:sp>
      <p:sp>
        <p:nvSpPr>
          <p:cNvPr id="4" name="フッター プレースホルダー 3"/>
          <p:cNvSpPr>
            <a:spLocks noGrp="1"/>
          </p:cNvSpPr>
          <p:nvPr>
            <p:ph type="ftr" sz="quarter" idx="11"/>
          </p:nvPr>
        </p:nvSpPr>
        <p:spPr>
          <a:xfrm>
            <a:off x="3384550" y="6356351"/>
            <a:ext cx="3136900" cy="365125"/>
          </a:xfrm>
          <a:prstGeom prst="rect">
            <a:avLst/>
          </a:prstGeom>
        </p:spPr>
        <p:txBody>
          <a:bodyPr/>
          <a:lstStyle/>
          <a:p>
            <a:endParaRPr lang="ja-JP" altLang="en-US">
              <a:solidFill>
                <a:prstClr val="black"/>
              </a:solidFill>
            </a:endParaRPr>
          </a:p>
        </p:txBody>
      </p:sp>
    </p:spTree>
    <p:extLst>
      <p:ext uri="{BB962C8B-B14F-4D97-AF65-F5344CB8AC3E}">
        <p14:creationId xmlns:p14="http://schemas.microsoft.com/office/powerpoint/2010/main" val="31063738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a:xfrm>
            <a:off x="495300" y="6356351"/>
            <a:ext cx="2311400" cy="365125"/>
          </a:xfrm>
          <a:prstGeom prst="rect">
            <a:avLst/>
          </a:prstGeom>
        </p:spPr>
        <p:txBody>
          <a:bodyPr/>
          <a:lstStyle/>
          <a:p>
            <a:endParaRPr lang="ja-JP" altLang="en-US">
              <a:solidFill>
                <a:prstClr val="black"/>
              </a:solidFill>
            </a:endParaRPr>
          </a:p>
        </p:txBody>
      </p:sp>
      <p:sp>
        <p:nvSpPr>
          <p:cNvPr id="3" name="フッター プレースホルダー 2"/>
          <p:cNvSpPr>
            <a:spLocks noGrp="1"/>
          </p:cNvSpPr>
          <p:nvPr>
            <p:ph type="ftr" sz="quarter" idx="11"/>
          </p:nvPr>
        </p:nvSpPr>
        <p:spPr>
          <a:xfrm>
            <a:off x="3384550" y="6356351"/>
            <a:ext cx="3136900" cy="365125"/>
          </a:xfrm>
          <a:prstGeom prst="rect">
            <a:avLst/>
          </a:prstGeom>
        </p:spPr>
        <p:txBody>
          <a:bodyPr/>
          <a:lstStyle/>
          <a:p>
            <a:endParaRPr lang="ja-JP" altLang="en-US">
              <a:solidFill>
                <a:prstClr val="black"/>
              </a:solidFill>
            </a:endParaRPr>
          </a:p>
        </p:txBody>
      </p:sp>
      <p:sp>
        <p:nvSpPr>
          <p:cNvPr id="4" name="スライド番号プレースホルダー 3"/>
          <p:cNvSpPr>
            <a:spLocks noGrp="1"/>
          </p:cNvSpPr>
          <p:nvPr>
            <p:ph type="sldNum" sz="quarter" idx="12"/>
          </p:nvPr>
        </p:nvSpPr>
        <p:spPr>
          <a:xfrm>
            <a:off x="7099300" y="6356351"/>
            <a:ext cx="2311400" cy="365125"/>
          </a:xfrm>
          <a:prstGeom prst="rect">
            <a:avLst/>
          </a:prstGeom>
        </p:spPr>
        <p:txBody>
          <a:bodyPr/>
          <a:lstStyle/>
          <a:p>
            <a:fld id="{FB92087C-3C75-4B2D-8435-12D21BA174F7}"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26139135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a:xfrm>
            <a:off x="495300" y="6356351"/>
            <a:ext cx="2311400" cy="365125"/>
          </a:xfrm>
          <a:prstGeom prst="rect">
            <a:avLst/>
          </a:prstGeom>
        </p:spPr>
        <p:txBody>
          <a:bodyPr/>
          <a:lstStyle/>
          <a:p>
            <a:endParaRPr lang="ja-JP" altLang="en-US">
              <a:solidFill>
                <a:prstClr val="black"/>
              </a:solidFill>
            </a:endParaRPr>
          </a:p>
        </p:txBody>
      </p:sp>
      <p:sp>
        <p:nvSpPr>
          <p:cNvPr id="6" name="フッター プレースホルダー 5"/>
          <p:cNvSpPr>
            <a:spLocks noGrp="1"/>
          </p:cNvSpPr>
          <p:nvPr>
            <p:ph type="ftr" sz="quarter" idx="11"/>
          </p:nvPr>
        </p:nvSpPr>
        <p:spPr>
          <a:xfrm>
            <a:off x="3384550" y="6356351"/>
            <a:ext cx="3136900" cy="365125"/>
          </a:xfrm>
          <a:prstGeom prst="rect">
            <a:avLst/>
          </a:prstGeom>
        </p:spPr>
        <p:txBody>
          <a:bodyPr/>
          <a:lstStyle/>
          <a:p>
            <a:endParaRPr lang="ja-JP" altLang="en-US">
              <a:solidFill>
                <a:prstClr val="black"/>
              </a:solidFill>
            </a:endParaRPr>
          </a:p>
        </p:txBody>
      </p:sp>
      <p:sp>
        <p:nvSpPr>
          <p:cNvPr id="7" name="スライド番号プレースホルダー 6"/>
          <p:cNvSpPr>
            <a:spLocks noGrp="1"/>
          </p:cNvSpPr>
          <p:nvPr>
            <p:ph type="sldNum" sz="quarter" idx="12"/>
          </p:nvPr>
        </p:nvSpPr>
        <p:spPr>
          <a:xfrm>
            <a:off x="7099300" y="6356351"/>
            <a:ext cx="2311400" cy="365125"/>
          </a:xfrm>
          <a:prstGeom prst="rect">
            <a:avLst/>
          </a:prstGeom>
        </p:spPr>
        <p:txBody>
          <a:bodyPr/>
          <a:lstStyle/>
          <a:p>
            <a:fld id="{FB92087C-3C75-4B2D-8435-12D21BA174F7}"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16071563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DAE7EE4-CEFE-453D-8730-005D38677A0C}" type="datetimeFigureOut">
              <a:rPr kumimoji="1" lang="ja-JP" altLang="en-US" smtClean="0"/>
              <a:t>2016/2/5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82393436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a:xfrm>
            <a:off x="495300" y="6356351"/>
            <a:ext cx="2311400" cy="365125"/>
          </a:xfrm>
          <a:prstGeom prst="rect">
            <a:avLst/>
          </a:prstGeom>
        </p:spPr>
        <p:txBody>
          <a:bodyPr/>
          <a:lstStyle/>
          <a:p>
            <a:endParaRPr lang="ja-JP" altLang="en-US">
              <a:solidFill>
                <a:prstClr val="black"/>
              </a:solidFill>
            </a:endParaRPr>
          </a:p>
        </p:txBody>
      </p:sp>
      <p:sp>
        <p:nvSpPr>
          <p:cNvPr id="6" name="フッター プレースホルダー 5"/>
          <p:cNvSpPr>
            <a:spLocks noGrp="1"/>
          </p:cNvSpPr>
          <p:nvPr>
            <p:ph type="ftr" sz="quarter" idx="11"/>
          </p:nvPr>
        </p:nvSpPr>
        <p:spPr>
          <a:xfrm>
            <a:off x="3384550" y="6356351"/>
            <a:ext cx="3136900" cy="365125"/>
          </a:xfrm>
          <a:prstGeom prst="rect">
            <a:avLst/>
          </a:prstGeom>
        </p:spPr>
        <p:txBody>
          <a:bodyPr/>
          <a:lstStyle/>
          <a:p>
            <a:endParaRPr lang="ja-JP" altLang="en-US">
              <a:solidFill>
                <a:prstClr val="black"/>
              </a:solidFill>
            </a:endParaRPr>
          </a:p>
        </p:txBody>
      </p:sp>
    </p:spTree>
    <p:extLst>
      <p:ext uri="{BB962C8B-B14F-4D97-AF65-F5344CB8AC3E}">
        <p14:creationId xmlns:p14="http://schemas.microsoft.com/office/powerpoint/2010/main" val="27360997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a:xfrm>
            <a:off x="495300" y="6356351"/>
            <a:ext cx="2311400" cy="365125"/>
          </a:xfrm>
          <a:prstGeom prst="rect">
            <a:avLst/>
          </a:prstGeom>
        </p:spPr>
        <p:txBody>
          <a:bodyPr/>
          <a:lstStyle/>
          <a:p>
            <a:endParaRPr lang="ja-JP" altLang="en-US">
              <a:solidFill>
                <a:prstClr val="black"/>
              </a:solidFill>
            </a:endParaRPr>
          </a:p>
        </p:txBody>
      </p:sp>
      <p:sp>
        <p:nvSpPr>
          <p:cNvPr id="5" name="フッター プレースホルダー 4"/>
          <p:cNvSpPr>
            <a:spLocks noGrp="1"/>
          </p:cNvSpPr>
          <p:nvPr>
            <p:ph type="ftr" sz="quarter" idx="11"/>
          </p:nvPr>
        </p:nvSpPr>
        <p:spPr>
          <a:xfrm>
            <a:off x="3384550" y="6356351"/>
            <a:ext cx="3136900" cy="365125"/>
          </a:xfrm>
          <a:prstGeom prst="rect">
            <a:avLst/>
          </a:prstGeom>
        </p:spPr>
        <p:txBody>
          <a:bodyPr/>
          <a:lstStyle/>
          <a:p>
            <a:endParaRPr lang="ja-JP" altLang="en-US">
              <a:solidFill>
                <a:prstClr val="black"/>
              </a:solidFill>
            </a:endParaRPr>
          </a:p>
        </p:txBody>
      </p:sp>
    </p:spTree>
    <p:extLst>
      <p:ext uri="{BB962C8B-B14F-4D97-AF65-F5344CB8AC3E}">
        <p14:creationId xmlns:p14="http://schemas.microsoft.com/office/powerpoint/2010/main" val="33048601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80337" y="274639"/>
            <a:ext cx="2414588"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536575" y="274639"/>
            <a:ext cx="7078663"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a:xfrm>
            <a:off x="495300" y="6356351"/>
            <a:ext cx="2311400" cy="365125"/>
          </a:xfrm>
          <a:prstGeom prst="rect">
            <a:avLst/>
          </a:prstGeom>
        </p:spPr>
        <p:txBody>
          <a:bodyPr/>
          <a:lstStyle/>
          <a:p>
            <a:endParaRPr lang="ja-JP" altLang="en-US">
              <a:solidFill>
                <a:prstClr val="black"/>
              </a:solidFill>
            </a:endParaRPr>
          </a:p>
        </p:txBody>
      </p:sp>
      <p:sp>
        <p:nvSpPr>
          <p:cNvPr id="5" name="フッター プレースホルダー 4"/>
          <p:cNvSpPr>
            <a:spLocks noGrp="1"/>
          </p:cNvSpPr>
          <p:nvPr>
            <p:ph type="ftr" sz="quarter" idx="11"/>
          </p:nvPr>
        </p:nvSpPr>
        <p:spPr>
          <a:xfrm>
            <a:off x="3384550" y="6356351"/>
            <a:ext cx="3136900" cy="365125"/>
          </a:xfrm>
          <a:prstGeom prst="rect">
            <a:avLst/>
          </a:prstGeom>
        </p:spPr>
        <p:txBody>
          <a:bodyPr/>
          <a:lstStyle/>
          <a:p>
            <a:endParaRPr lang="ja-JP" altLang="en-US">
              <a:solidFill>
                <a:prstClr val="black"/>
              </a:solidFill>
            </a:endParaRPr>
          </a:p>
        </p:txBody>
      </p:sp>
    </p:spTree>
    <p:extLst>
      <p:ext uri="{BB962C8B-B14F-4D97-AF65-F5344CB8AC3E}">
        <p14:creationId xmlns:p14="http://schemas.microsoft.com/office/powerpoint/2010/main" val="36970669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DDAE7EE4-CEFE-453D-8730-005D38677A0C}" type="datetimeFigureOut">
              <a:rPr kumimoji="1" lang="ja-JP" altLang="en-US" smtClean="0"/>
              <a:t>2016/2/5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374115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DDAE7EE4-CEFE-453D-8730-005D38677A0C}" type="datetimeFigureOut">
              <a:rPr kumimoji="1" lang="ja-JP" altLang="en-US" smtClean="0"/>
              <a:t>2016/2/5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285541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DDAE7EE4-CEFE-453D-8730-005D38677A0C}" type="datetimeFigureOut">
              <a:rPr kumimoji="1" lang="ja-JP" altLang="en-US" smtClean="0"/>
              <a:t>2016/2/5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486203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DDAE7EE4-CEFE-453D-8730-005D38677A0C}" type="datetimeFigureOut">
              <a:rPr kumimoji="1" lang="ja-JP" altLang="en-US" smtClean="0"/>
              <a:t>2016/2/5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808475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DAE7EE4-CEFE-453D-8730-005D38677A0C}" type="datetimeFigureOut">
              <a:rPr kumimoji="1" lang="ja-JP" altLang="en-US" smtClean="0"/>
              <a:t>2016/2/5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24284825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DDAE7EE4-CEFE-453D-8730-005D38677A0C}" type="datetimeFigureOut">
              <a:rPr kumimoji="1" lang="ja-JP" altLang="en-US" smtClean="0"/>
              <a:t>2016/2/5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315691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DDAE7EE4-CEFE-453D-8730-005D38677A0C}" type="datetimeFigureOut">
              <a:rPr kumimoji="1" lang="ja-JP" altLang="en-US" smtClean="0"/>
              <a:t>2016/2/5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861375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AE7EE4-CEFE-453D-8730-005D38677A0C}" type="datetimeFigureOut">
              <a:rPr kumimoji="1" lang="ja-JP" altLang="en-US" smtClean="0"/>
              <a:t>2016/2/5</a:t>
            </a:fld>
            <a:endParaRPr kumimoji="1" lang="ja-JP" altLang="en-US"/>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679672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Tree>
    <p:extLst>
      <p:ext uri="{BB962C8B-B14F-4D97-AF65-F5344CB8AC3E}">
        <p14:creationId xmlns:p14="http://schemas.microsoft.com/office/powerpoint/2010/main" val="15388510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0512" y="2060848"/>
            <a:ext cx="8602538" cy="1470025"/>
          </a:xfrm>
        </p:spPr>
        <p:txBody>
          <a:bodyPr>
            <a:normAutofit/>
          </a:bodyPr>
          <a:lstStyle/>
          <a:p>
            <a:r>
              <a:rPr kumimoji="1" lang="ja-JP" altLang="en-US" dirty="0" smtClean="0"/>
              <a:t>国保改革の検討状況等について</a:t>
            </a:r>
            <a:endParaRPr kumimoji="1" lang="ja-JP" altLang="en-US" dirty="0"/>
          </a:p>
        </p:txBody>
      </p:sp>
      <p:sp>
        <p:nvSpPr>
          <p:cNvPr id="3" name="テキスト ボックス 2"/>
          <p:cNvSpPr txBox="1"/>
          <p:nvPr/>
        </p:nvSpPr>
        <p:spPr>
          <a:xfrm>
            <a:off x="1568624" y="4437112"/>
            <a:ext cx="6556221" cy="1077218"/>
          </a:xfrm>
          <a:prstGeom prst="rect">
            <a:avLst/>
          </a:prstGeom>
          <a:noFill/>
        </p:spPr>
        <p:txBody>
          <a:bodyPr wrap="square" rtlCol="0">
            <a:spAutoFit/>
          </a:bodyPr>
          <a:lstStyle/>
          <a:p>
            <a:pPr algn="ctr"/>
            <a:r>
              <a:rPr kumimoji="1" lang="ja-JP" altLang="en-US" sz="3200" dirty="0" smtClean="0"/>
              <a:t>平成２８年２月</a:t>
            </a:r>
            <a:endParaRPr kumimoji="1" lang="en-US" altLang="ja-JP" sz="3200" dirty="0" smtClean="0"/>
          </a:p>
          <a:p>
            <a:pPr algn="ctr"/>
            <a:r>
              <a:rPr kumimoji="1" lang="ja-JP" altLang="en-US" sz="3200" dirty="0" smtClean="0"/>
              <a:t>厚生労働省保険局国民健康保険課</a:t>
            </a:r>
            <a:endParaRPr kumimoji="1" lang="ja-JP" altLang="en-US" sz="3200" dirty="0"/>
          </a:p>
        </p:txBody>
      </p:sp>
      <p:sp>
        <p:nvSpPr>
          <p:cNvPr id="4" name="タイトル 1"/>
          <p:cNvSpPr txBox="1">
            <a:spLocks/>
          </p:cNvSpPr>
          <p:nvPr/>
        </p:nvSpPr>
        <p:spPr>
          <a:xfrm>
            <a:off x="737142" y="5733256"/>
            <a:ext cx="8602538" cy="1037977"/>
          </a:xfrm>
          <a:prstGeom prst="rect">
            <a:avLst/>
          </a:prstGeom>
          <a:ln w="3175">
            <a:solidFill>
              <a:schemeClr val="tx1"/>
            </a:solidFill>
            <a:prstDash val="lgDash"/>
          </a:ln>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800" dirty="0" smtClean="0">
                <a:latin typeface="HGｺﾞｼｯｸM" panose="020B0609000000000000" pitchFamily="49" charset="-128"/>
                <a:ea typeface="HGｺﾞｼｯｸM" panose="020B0609000000000000" pitchFamily="49" charset="-128"/>
              </a:rPr>
              <a:t>資料の一部には、納付金・標準保険料率に関するガイドライン案及び国保運営方針ガイドライン案など、国保</a:t>
            </a:r>
            <a:r>
              <a:rPr lang="ja-JP" altLang="en-US" sz="1800" dirty="0">
                <a:latin typeface="HGｺﾞｼｯｸM" panose="020B0609000000000000" pitchFamily="49" charset="-128"/>
                <a:ea typeface="HGｺﾞｼｯｸM" panose="020B0609000000000000" pitchFamily="49" charset="-128"/>
              </a:rPr>
              <a:t>基盤強化協議会事務レベルワーキングにおける</a:t>
            </a:r>
            <a:r>
              <a:rPr lang="ja-JP" altLang="en-US" sz="1800" dirty="0" smtClean="0">
                <a:latin typeface="HGｺﾞｼｯｸM" panose="020B0609000000000000" pitchFamily="49" charset="-128"/>
                <a:ea typeface="HGｺﾞｼｯｸM" panose="020B0609000000000000" pitchFamily="49" charset="-128"/>
              </a:rPr>
              <a:t>検討中の内容</a:t>
            </a:r>
            <a:r>
              <a:rPr lang="ja-JP" altLang="en-US" sz="1800" dirty="0">
                <a:latin typeface="HGｺﾞｼｯｸM" panose="020B0609000000000000" pitchFamily="49" charset="-128"/>
                <a:ea typeface="HGｺﾞｼｯｸM" panose="020B0609000000000000" pitchFamily="49" charset="-128"/>
              </a:rPr>
              <a:t>が含まれている。</a:t>
            </a:r>
          </a:p>
        </p:txBody>
      </p:sp>
    </p:spTree>
    <p:extLst>
      <p:ext uri="{BB962C8B-B14F-4D97-AF65-F5344CB8AC3E}">
        <p14:creationId xmlns:p14="http://schemas.microsoft.com/office/powerpoint/2010/main" val="32276791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角丸四角形 9"/>
          <p:cNvSpPr/>
          <p:nvPr/>
        </p:nvSpPr>
        <p:spPr>
          <a:xfrm>
            <a:off x="95787" y="6561775"/>
            <a:ext cx="9752078" cy="287984"/>
          </a:xfrm>
          <a:prstGeom prst="roundRect">
            <a:avLst>
              <a:gd name="adj" fmla="val 7068"/>
            </a:avLst>
          </a:prstGeom>
          <a:solidFill>
            <a:schemeClr val="accent2">
              <a:lumMod val="20000"/>
              <a:lumOff val="80000"/>
              <a:alpha val="60000"/>
            </a:scheme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lIns="91429" tIns="0" rIns="0" bIns="0" anchor="ctr"/>
          <a:lstStyle>
            <a:defPPr>
              <a:defRPr lang="ja-JP"/>
            </a:defPPr>
            <a:lvl1pPr marL="0" algn="l" defTabSz="952439" rtl="0" eaLnBrk="1" latinLnBrk="0" hangingPunct="1">
              <a:defRPr kumimoji="1" sz="1900" kern="1200">
                <a:solidFill>
                  <a:schemeClr val="lt1"/>
                </a:solidFill>
                <a:latin typeface="+mn-lt"/>
                <a:ea typeface="+mn-ea"/>
                <a:cs typeface="+mn-cs"/>
              </a:defRPr>
            </a:lvl1pPr>
            <a:lvl2pPr marL="476220" algn="l" defTabSz="952439" rtl="0" eaLnBrk="1" latinLnBrk="0" hangingPunct="1">
              <a:defRPr kumimoji="1" sz="1900" kern="1200">
                <a:solidFill>
                  <a:schemeClr val="lt1"/>
                </a:solidFill>
                <a:latin typeface="+mn-lt"/>
                <a:ea typeface="+mn-ea"/>
                <a:cs typeface="+mn-cs"/>
              </a:defRPr>
            </a:lvl2pPr>
            <a:lvl3pPr marL="952439" algn="l" defTabSz="952439" rtl="0" eaLnBrk="1" latinLnBrk="0" hangingPunct="1">
              <a:defRPr kumimoji="1" sz="1900" kern="1200">
                <a:solidFill>
                  <a:schemeClr val="lt1"/>
                </a:solidFill>
                <a:latin typeface="+mn-lt"/>
                <a:ea typeface="+mn-ea"/>
                <a:cs typeface="+mn-cs"/>
              </a:defRPr>
            </a:lvl3pPr>
            <a:lvl4pPr marL="1428659" algn="l" defTabSz="952439" rtl="0" eaLnBrk="1" latinLnBrk="0" hangingPunct="1">
              <a:defRPr kumimoji="1" sz="1900" kern="1200">
                <a:solidFill>
                  <a:schemeClr val="lt1"/>
                </a:solidFill>
                <a:latin typeface="+mn-lt"/>
                <a:ea typeface="+mn-ea"/>
                <a:cs typeface="+mn-cs"/>
              </a:defRPr>
            </a:lvl4pPr>
            <a:lvl5pPr marL="1904878" algn="l" defTabSz="952439" rtl="0" eaLnBrk="1" latinLnBrk="0" hangingPunct="1">
              <a:defRPr kumimoji="1" sz="1900" kern="1200">
                <a:solidFill>
                  <a:schemeClr val="lt1"/>
                </a:solidFill>
                <a:latin typeface="+mn-lt"/>
                <a:ea typeface="+mn-ea"/>
                <a:cs typeface="+mn-cs"/>
              </a:defRPr>
            </a:lvl5pPr>
            <a:lvl6pPr marL="2381098" algn="l" defTabSz="952439" rtl="0" eaLnBrk="1" latinLnBrk="0" hangingPunct="1">
              <a:defRPr kumimoji="1" sz="1900" kern="1200">
                <a:solidFill>
                  <a:schemeClr val="lt1"/>
                </a:solidFill>
                <a:latin typeface="+mn-lt"/>
                <a:ea typeface="+mn-ea"/>
                <a:cs typeface="+mn-cs"/>
              </a:defRPr>
            </a:lvl6pPr>
            <a:lvl7pPr marL="2857317" algn="l" defTabSz="952439" rtl="0" eaLnBrk="1" latinLnBrk="0" hangingPunct="1">
              <a:defRPr kumimoji="1" sz="1900" kern="1200">
                <a:solidFill>
                  <a:schemeClr val="lt1"/>
                </a:solidFill>
                <a:latin typeface="+mn-lt"/>
                <a:ea typeface="+mn-ea"/>
                <a:cs typeface="+mn-cs"/>
              </a:defRPr>
            </a:lvl7pPr>
            <a:lvl8pPr marL="3333537" algn="l" defTabSz="952439" rtl="0" eaLnBrk="1" latinLnBrk="0" hangingPunct="1">
              <a:defRPr kumimoji="1" sz="1900" kern="1200">
                <a:solidFill>
                  <a:schemeClr val="lt1"/>
                </a:solidFill>
                <a:latin typeface="+mn-lt"/>
                <a:ea typeface="+mn-ea"/>
                <a:cs typeface="+mn-cs"/>
              </a:defRPr>
            </a:lvl8pPr>
            <a:lvl9pPr marL="3809756" algn="l" defTabSz="952439" rtl="0" eaLnBrk="1" latinLnBrk="0" hangingPunct="1">
              <a:defRPr kumimoji="1" sz="1900" kern="1200">
                <a:solidFill>
                  <a:schemeClr val="lt1"/>
                </a:solidFill>
                <a:latin typeface="+mn-lt"/>
                <a:ea typeface="+mn-ea"/>
                <a:cs typeface="+mn-cs"/>
              </a:defRPr>
            </a:lvl9pPr>
          </a:lstStyle>
          <a:p>
            <a:pPr marL="1081088" lvl="0" indent="-1081088" defTabSz="914400">
              <a:lnSpc>
                <a:spcPts val="1700"/>
              </a:lnSpc>
            </a:pPr>
            <a:r>
              <a:rPr lang="en-US" altLang="ja-JP" sz="1100" b="1" dirty="0">
                <a:solidFill>
                  <a:prstClr val="black"/>
                </a:solidFill>
                <a:latin typeface="HGP創英角ｺﾞｼｯｸUB" panose="020B0900000000000000" pitchFamily="50" charset="-128"/>
                <a:ea typeface="HGP創英角ｺﾞｼｯｸUB" panose="020B0900000000000000" pitchFamily="50" charset="-128"/>
              </a:rPr>
              <a:t>【</a:t>
            </a:r>
            <a:r>
              <a:rPr lang="ja-JP" altLang="en-US" sz="1100" b="1" dirty="0" smtClean="0">
                <a:solidFill>
                  <a:prstClr val="black"/>
                </a:solidFill>
                <a:latin typeface="HGP創英角ｺﾞｼｯｸUB" panose="020B0900000000000000" pitchFamily="50" charset="-128"/>
                <a:ea typeface="HGP創英角ｺﾞｼｯｸUB" panose="020B0900000000000000" pitchFamily="50" charset="-128"/>
              </a:rPr>
              <a:t>施行期日</a:t>
            </a:r>
            <a:r>
              <a:rPr lang="en-US" altLang="ja-JP" sz="1100" b="1" dirty="0" smtClean="0">
                <a:solidFill>
                  <a:prstClr val="black"/>
                </a:solidFill>
                <a:latin typeface="HGP創英角ｺﾞｼｯｸUB" panose="020B0900000000000000" pitchFamily="50" charset="-128"/>
                <a:ea typeface="HGP創英角ｺﾞｼｯｸUB" panose="020B0900000000000000" pitchFamily="50" charset="-128"/>
              </a:rPr>
              <a:t>】</a:t>
            </a:r>
            <a:r>
              <a:rPr lang="ja-JP" altLang="en-US" sz="1100" b="1" dirty="0" smtClean="0">
                <a:solidFill>
                  <a:prstClr val="black"/>
                </a:solidFill>
                <a:latin typeface="HGP創英角ｺﾞｼｯｸUB" panose="020B0900000000000000" pitchFamily="50" charset="-128"/>
                <a:ea typeface="HGP創英角ｺﾞｼｯｸUB" panose="020B0900000000000000" pitchFamily="50" charset="-128"/>
              </a:rPr>
              <a:t>　　</a:t>
            </a:r>
            <a:r>
              <a:rPr lang="ja-JP" altLang="en-US" sz="1100" dirty="0" smtClean="0">
                <a:solidFill>
                  <a:prstClr val="black"/>
                </a:solidFill>
                <a:latin typeface="HG丸ｺﾞｼｯｸM-PRO" panose="020F0600000000000000" pitchFamily="50" charset="-128"/>
                <a:ea typeface="HG丸ｺﾞｼｯｸM-PRO" panose="020F0600000000000000" pitchFamily="50" charset="-128"/>
              </a:rPr>
              <a:t>平成</a:t>
            </a:r>
            <a:r>
              <a:rPr lang="en-US" altLang="ja-JP" sz="1100" dirty="0" smtClean="0">
                <a:solidFill>
                  <a:prstClr val="black"/>
                </a:solidFill>
                <a:latin typeface="HG丸ｺﾞｼｯｸM-PRO" panose="020F0600000000000000" pitchFamily="50" charset="-128"/>
                <a:ea typeface="HG丸ｺﾞｼｯｸM-PRO" panose="020F0600000000000000" pitchFamily="50" charset="-128"/>
              </a:rPr>
              <a:t>30</a:t>
            </a:r>
            <a:r>
              <a:rPr lang="ja-JP" altLang="en-US" sz="1100" dirty="0" smtClean="0">
                <a:solidFill>
                  <a:prstClr val="black"/>
                </a:solidFill>
                <a:latin typeface="HG丸ｺﾞｼｯｸM-PRO" panose="020F0600000000000000" pitchFamily="50" charset="-128"/>
                <a:ea typeface="HG丸ｺﾞｼｯｸM-PRO" panose="020F0600000000000000" pitchFamily="50" charset="-128"/>
              </a:rPr>
              <a:t>年</a:t>
            </a:r>
            <a:r>
              <a:rPr lang="en-US" altLang="ja-JP" sz="1100" dirty="0" smtClean="0">
                <a:solidFill>
                  <a:prstClr val="black"/>
                </a:solidFill>
                <a:latin typeface="HG丸ｺﾞｼｯｸM-PRO" panose="020F0600000000000000" pitchFamily="50" charset="-128"/>
                <a:ea typeface="HG丸ｺﾞｼｯｸM-PRO" panose="020F0600000000000000" pitchFamily="50" charset="-128"/>
              </a:rPr>
              <a:t>4</a:t>
            </a:r>
            <a:r>
              <a:rPr lang="ja-JP" altLang="en-US" sz="1100" dirty="0" smtClean="0">
                <a:solidFill>
                  <a:prstClr val="black"/>
                </a:solidFill>
                <a:latin typeface="HG丸ｺﾞｼｯｸM-PRO" panose="020F0600000000000000" pitchFamily="50" charset="-128"/>
                <a:ea typeface="HG丸ｺﾞｼｯｸM-PRO" panose="020F0600000000000000" pitchFamily="50" charset="-128"/>
              </a:rPr>
              <a:t>月</a:t>
            </a:r>
            <a:r>
              <a:rPr lang="en-US" altLang="ja-JP" sz="1100" dirty="0" smtClean="0">
                <a:solidFill>
                  <a:prstClr val="black"/>
                </a:solidFill>
                <a:latin typeface="HG丸ｺﾞｼｯｸM-PRO" panose="020F0600000000000000" pitchFamily="50" charset="-128"/>
                <a:ea typeface="HG丸ｺﾞｼｯｸM-PRO" panose="020F0600000000000000" pitchFamily="50" charset="-128"/>
              </a:rPr>
              <a:t>1</a:t>
            </a:r>
            <a:r>
              <a:rPr lang="ja-JP" altLang="en-US" sz="1100" dirty="0" smtClean="0">
                <a:solidFill>
                  <a:prstClr val="black"/>
                </a:solidFill>
                <a:latin typeface="HG丸ｺﾞｼｯｸM-PRO" panose="020F0600000000000000" pitchFamily="50" charset="-128"/>
                <a:ea typeface="HG丸ｺﾞｼｯｸM-PRO" panose="020F0600000000000000" pitchFamily="50" charset="-128"/>
              </a:rPr>
              <a:t>日（４①は</a:t>
            </a:r>
            <a:r>
              <a:rPr lang="ja-JP" altLang="en-US" sz="1100" dirty="0">
                <a:solidFill>
                  <a:prstClr val="black"/>
                </a:solidFill>
                <a:latin typeface="HG丸ｺﾞｼｯｸM-PRO" panose="020F0600000000000000" pitchFamily="50" charset="-128"/>
                <a:ea typeface="HG丸ｺﾞｼｯｸM-PRO" panose="020F0600000000000000" pitchFamily="50" charset="-128"/>
              </a:rPr>
              <a:t>公布</a:t>
            </a:r>
            <a:r>
              <a:rPr lang="ja-JP" altLang="en-US" sz="1100" dirty="0" smtClean="0">
                <a:solidFill>
                  <a:prstClr val="black"/>
                </a:solidFill>
                <a:latin typeface="HG丸ｺﾞｼｯｸM-PRO" panose="020F0600000000000000" pitchFamily="50" charset="-128"/>
                <a:ea typeface="HG丸ｺﾞｼｯｸM-PRO" panose="020F0600000000000000" pitchFamily="50" charset="-128"/>
              </a:rPr>
              <a:t>の日（平成</a:t>
            </a:r>
            <a:r>
              <a:rPr lang="en-US" altLang="ja-JP" sz="1100" dirty="0" smtClean="0">
                <a:solidFill>
                  <a:prstClr val="black"/>
                </a:solidFill>
                <a:latin typeface="HG丸ｺﾞｼｯｸM-PRO" panose="020F0600000000000000" pitchFamily="50" charset="-128"/>
                <a:ea typeface="HG丸ｺﾞｼｯｸM-PRO" panose="020F0600000000000000" pitchFamily="50" charset="-128"/>
              </a:rPr>
              <a:t>27</a:t>
            </a:r>
            <a:r>
              <a:rPr lang="ja-JP" altLang="en-US" sz="1100" dirty="0" smtClean="0">
                <a:solidFill>
                  <a:prstClr val="black"/>
                </a:solidFill>
                <a:latin typeface="HG丸ｺﾞｼｯｸM-PRO" panose="020F0600000000000000" pitchFamily="50" charset="-128"/>
                <a:ea typeface="HG丸ｺﾞｼｯｸM-PRO" panose="020F0600000000000000" pitchFamily="50" charset="-128"/>
              </a:rPr>
              <a:t>年５月</a:t>
            </a:r>
            <a:r>
              <a:rPr lang="en-US" altLang="ja-JP" sz="1100" dirty="0" smtClean="0">
                <a:solidFill>
                  <a:prstClr val="black"/>
                </a:solidFill>
                <a:latin typeface="HG丸ｺﾞｼｯｸM-PRO" panose="020F0600000000000000" pitchFamily="50" charset="-128"/>
                <a:ea typeface="HG丸ｺﾞｼｯｸM-PRO" panose="020F0600000000000000" pitchFamily="50" charset="-128"/>
              </a:rPr>
              <a:t>29</a:t>
            </a:r>
            <a:r>
              <a:rPr lang="ja-JP" altLang="en-US" sz="1100" dirty="0" smtClean="0">
                <a:solidFill>
                  <a:prstClr val="black"/>
                </a:solidFill>
                <a:latin typeface="HG丸ｺﾞｼｯｸM-PRO" panose="020F0600000000000000" pitchFamily="50" charset="-128"/>
                <a:ea typeface="HG丸ｺﾞｼｯｸM-PRO" panose="020F0600000000000000" pitchFamily="50" charset="-128"/>
              </a:rPr>
              <a:t>日）</a:t>
            </a:r>
            <a:r>
              <a:rPr lang="en-US" altLang="ja-JP" sz="1100" dirty="0" smtClean="0">
                <a:solidFill>
                  <a:prstClr val="black"/>
                </a:solidFill>
                <a:latin typeface="HG丸ｺﾞｼｯｸM-PRO" panose="020F0600000000000000" pitchFamily="50" charset="-128"/>
                <a:ea typeface="HG丸ｺﾞｼｯｸM-PRO" panose="020F0600000000000000" pitchFamily="50" charset="-128"/>
              </a:rPr>
              <a:t>､2</a:t>
            </a:r>
            <a:r>
              <a:rPr lang="ja-JP" altLang="en-US" sz="1100" dirty="0" smtClean="0">
                <a:solidFill>
                  <a:prstClr val="black"/>
                </a:solidFill>
                <a:latin typeface="HG丸ｺﾞｼｯｸM-PRO" panose="020F0600000000000000" pitchFamily="50" charset="-128"/>
                <a:ea typeface="HG丸ｺﾞｼｯｸM-PRO" panose="020F0600000000000000" pitchFamily="50" charset="-128"/>
              </a:rPr>
              <a:t>は公布の日及び平成</a:t>
            </a:r>
            <a:r>
              <a:rPr lang="en-US" altLang="ja-JP" sz="1100" dirty="0" smtClean="0">
                <a:solidFill>
                  <a:prstClr val="black"/>
                </a:solidFill>
                <a:latin typeface="HG丸ｺﾞｼｯｸM-PRO" panose="020F0600000000000000" pitchFamily="50" charset="-128"/>
                <a:ea typeface="HG丸ｺﾞｼｯｸM-PRO" panose="020F0600000000000000" pitchFamily="50" charset="-128"/>
              </a:rPr>
              <a:t>29</a:t>
            </a:r>
            <a:r>
              <a:rPr lang="ja-JP" altLang="en-US" sz="1100" dirty="0" smtClean="0">
                <a:solidFill>
                  <a:prstClr val="black"/>
                </a:solidFill>
                <a:latin typeface="HG丸ｺﾞｼｯｸM-PRO" panose="020F0600000000000000" pitchFamily="50" charset="-128"/>
                <a:ea typeface="HG丸ｺﾞｼｯｸM-PRO" panose="020F0600000000000000" pitchFamily="50" charset="-128"/>
              </a:rPr>
              <a:t>年</a:t>
            </a:r>
            <a:r>
              <a:rPr lang="en-US" altLang="ja-JP" sz="1100" dirty="0" smtClean="0">
                <a:solidFill>
                  <a:prstClr val="black"/>
                </a:solidFill>
                <a:latin typeface="HG丸ｺﾞｼｯｸM-PRO" panose="020F0600000000000000" pitchFamily="50" charset="-128"/>
                <a:ea typeface="HG丸ｺﾞｼｯｸM-PRO" panose="020F0600000000000000" pitchFamily="50" charset="-128"/>
              </a:rPr>
              <a:t>4</a:t>
            </a:r>
            <a:r>
              <a:rPr lang="ja-JP" altLang="en-US" sz="1100" dirty="0" smtClean="0">
                <a:solidFill>
                  <a:prstClr val="black"/>
                </a:solidFill>
                <a:latin typeface="HG丸ｺﾞｼｯｸM-PRO" panose="020F0600000000000000" pitchFamily="50" charset="-128"/>
                <a:ea typeface="HG丸ｺﾞｼｯｸM-PRO" panose="020F0600000000000000" pitchFamily="50" charset="-128"/>
              </a:rPr>
              <a:t>月</a:t>
            </a:r>
            <a:r>
              <a:rPr lang="en-US" altLang="ja-JP" sz="1100" dirty="0" smtClean="0">
                <a:solidFill>
                  <a:prstClr val="black"/>
                </a:solidFill>
                <a:latin typeface="HG丸ｺﾞｼｯｸM-PRO" panose="020F0600000000000000" pitchFamily="50" charset="-128"/>
                <a:ea typeface="HG丸ｺﾞｼｯｸM-PRO" panose="020F0600000000000000" pitchFamily="50" charset="-128"/>
              </a:rPr>
              <a:t>1</a:t>
            </a:r>
            <a:r>
              <a:rPr lang="ja-JP" altLang="en-US" sz="1100" dirty="0" smtClean="0">
                <a:solidFill>
                  <a:prstClr val="black"/>
                </a:solidFill>
                <a:latin typeface="HG丸ｺﾞｼｯｸM-PRO" panose="020F0600000000000000" pitchFamily="50" charset="-128"/>
                <a:ea typeface="HG丸ｺﾞｼｯｸM-PRO" panose="020F0600000000000000" pitchFamily="50" charset="-128"/>
              </a:rPr>
              <a:t>日</a:t>
            </a:r>
            <a:r>
              <a:rPr lang="en-US" altLang="ja-JP" sz="1100" dirty="0" smtClean="0">
                <a:solidFill>
                  <a:prstClr val="black"/>
                </a:solidFill>
                <a:latin typeface="HG丸ｺﾞｼｯｸM-PRO" panose="020F0600000000000000" pitchFamily="50" charset="-128"/>
                <a:ea typeface="HG丸ｺﾞｼｯｸM-PRO" panose="020F0600000000000000" pitchFamily="50" charset="-128"/>
              </a:rPr>
              <a:t>､</a:t>
            </a:r>
            <a:r>
              <a:rPr lang="ja-JP" altLang="en-US" sz="1100" dirty="0" smtClean="0">
                <a:solidFill>
                  <a:prstClr val="black"/>
                </a:solidFill>
                <a:latin typeface="HG丸ｺﾞｼｯｸM-PRO" panose="020F0600000000000000" pitchFamily="50" charset="-128"/>
                <a:ea typeface="HG丸ｺﾞｼｯｸM-PRO" panose="020F0600000000000000" pitchFamily="50" charset="-128"/>
              </a:rPr>
              <a:t>３及び４②～④は平成</a:t>
            </a:r>
            <a:r>
              <a:rPr lang="en-US" altLang="ja-JP" sz="1100" dirty="0" smtClean="0">
                <a:solidFill>
                  <a:prstClr val="black"/>
                </a:solidFill>
                <a:latin typeface="HG丸ｺﾞｼｯｸM-PRO" panose="020F0600000000000000" pitchFamily="50" charset="-128"/>
                <a:ea typeface="HG丸ｺﾞｼｯｸM-PRO" panose="020F0600000000000000" pitchFamily="50" charset="-128"/>
              </a:rPr>
              <a:t>28</a:t>
            </a:r>
            <a:r>
              <a:rPr lang="ja-JP" altLang="en-US" sz="1100" dirty="0" smtClean="0">
                <a:solidFill>
                  <a:prstClr val="black"/>
                </a:solidFill>
                <a:latin typeface="HG丸ｺﾞｼｯｸM-PRO" panose="020F0600000000000000" pitchFamily="50" charset="-128"/>
                <a:ea typeface="HG丸ｺﾞｼｯｸM-PRO" panose="020F0600000000000000" pitchFamily="50" charset="-128"/>
              </a:rPr>
              <a:t>年</a:t>
            </a:r>
            <a:r>
              <a:rPr lang="en-US" altLang="ja-JP" sz="1100" dirty="0" smtClean="0">
                <a:solidFill>
                  <a:prstClr val="black"/>
                </a:solidFill>
                <a:latin typeface="HG丸ｺﾞｼｯｸM-PRO" panose="020F0600000000000000" pitchFamily="50" charset="-128"/>
                <a:ea typeface="HG丸ｺﾞｼｯｸM-PRO" panose="020F0600000000000000" pitchFamily="50" charset="-128"/>
              </a:rPr>
              <a:t>4</a:t>
            </a:r>
            <a:r>
              <a:rPr lang="ja-JP" altLang="en-US" sz="1100" dirty="0" smtClean="0">
                <a:solidFill>
                  <a:prstClr val="black"/>
                </a:solidFill>
                <a:latin typeface="HG丸ｺﾞｼｯｸM-PRO" panose="020F0600000000000000" pitchFamily="50" charset="-128"/>
                <a:ea typeface="HG丸ｺﾞｼｯｸM-PRO" panose="020F0600000000000000" pitchFamily="50" charset="-128"/>
              </a:rPr>
              <a:t>月</a:t>
            </a:r>
            <a:r>
              <a:rPr lang="en-US" altLang="ja-JP" sz="1100" dirty="0" smtClean="0">
                <a:solidFill>
                  <a:prstClr val="black"/>
                </a:solidFill>
                <a:latin typeface="HG丸ｺﾞｼｯｸM-PRO" panose="020F0600000000000000" pitchFamily="50" charset="-128"/>
                <a:ea typeface="HG丸ｺﾞｼｯｸM-PRO" panose="020F0600000000000000" pitchFamily="50" charset="-128"/>
              </a:rPr>
              <a:t>1</a:t>
            </a:r>
            <a:r>
              <a:rPr lang="ja-JP" altLang="en-US" sz="1100" dirty="0" smtClean="0">
                <a:solidFill>
                  <a:prstClr val="black"/>
                </a:solidFill>
                <a:latin typeface="HG丸ｺﾞｼｯｸM-PRO" panose="020F0600000000000000" pitchFamily="50" charset="-128"/>
                <a:ea typeface="HG丸ｺﾞｼｯｸM-PRO" panose="020F0600000000000000" pitchFamily="50" charset="-128"/>
              </a:rPr>
              <a:t>日</a:t>
            </a:r>
            <a:r>
              <a:rPr lang="ja-JP" altLang="en-US" sz="1100" dirty="0">
                <a:solidFill>
                  <a:prstClr val="black"/>
                </a:solidFill>
                <a:latin typeface="HG丸ｺﾞｼｯｸM-PRO" panose="020F0600000000000000" pitchFamily="50" charset="-128"/>
                <a:ea typeface="HG丸ｺﾞｼｯｸM-PRO" panose="020F0600000000000000" pitchFamily="50" charset="-128"/>
              </a:rPr>
              <a:t>）</a:t>
            </a:r>
          </a:p>
        </p:txBody>
      </p:sp>
      <p:sp>
        <p:nvSpPr>
          <p:cNvPr id="17" name="角丸四角形 16"/>
          <p:cNvSpPr/>
          <p:nvPr/>
        </p:nvSpPr>
        <p:spPr>
          <a:xfrm>
            <a:off x="95787" y="1227816"/>
            <a:ext cx="9752078" cy="5256584"/>
          </a:xfrm>
          <a:prstGeom prst="roundRect">
            <a:avLst>
              <a:gd name="adj" fmla="val 2301"/>
            </a:avLst>
          </a:prstGeom>
          <a:solidFill>
            <a:schemeClr val="accent2">
              <a:lumMod val="20000"/>
              <a:lumOff val="80000"/>
              <a:alpha val="60000"/>
            </a:scheme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lIns="91429" tIns="45715" rIns="0" bIns="45715" anchor="ctr"/>
          <a:lstStyle>
            <a:defPPr>
              <a:defRPr lang="ja-JP"/>
            </a:defPPr>
            <a:lvl1pPr marL="0" algn="l" defTabSz="952439" rtl="0" eaLnBrk="1" latinLnBrk="0" hangingPunct="1">
              <a:defRPr kumimoji="1" sz="1900" kern="1200">
                <a:solidFill>
                  <a:schemeClr val="lt1"/>
                </a:solidFill>
                <a:latin typeface="+mn-lt"/>
                <a:ea typeface="+mn-ea"/>
                <a:cs typeface="+mn-cs"/>
              </a:defRPr>
            </a:lvl1pPr>
            <a:lvl2pPr marL="476220" algn="l" defTabSz="952439" rtl="0" eaLnBrk="1" latinLnBrk="0" hangingPunct="1">
              <a:defRPr kumimoji="1" sz="1900" kern="1200">
                <a:solidFill>
                  <a:schemeClr val="lt1"/>
                </a:solidFill>
                <a:latin typeface="+mn-lt"/>
                <a:ea typeface="+mn-ea"/>
                <a:cs typeface="+mn-cs"/>
              </a:defRPr>
            </a:lvl2pPr>
            <a:lvl3pPr marL="952439" algn="l" defTabSz="952439" rtl="0" eaLnBrk="1" latinLnBrk="0" hangingPunct="1">
              <a:defRPr kumimoji="1" sz="1900" kern="1200">
                <a:solidFill>
                  <a:schemeClr val="lt1"/>
                </a:solidFill>
                <a:latin typeface="+mn-lt"/>
                <a:ea typeface="+mn-ea"/>
                <a:cs typeface="+mn-cs"/>
              </a:defRPr>
            </a:lvl3pPr>
            <a:lvl4pPr marL="1428659" algn="l" defTabSz="952439" rtl="0" eaLnBrk="1" latinLnBrk="0" hangingPunct="1">
              <a:defRPr kumimoji="1" sz="1900" kern="1200">
                <a:solidFill>
                  <a:schemeClr val="lt1"/>
                </a:solidFill>
                <a:latin typeface="+mn-lt"/>
                <a:ea typeface="+mn-ea"/>
                <a:cs typeface="+mn-cs"/>
              </a:defRPr>
            </a:lvl4pPr>
            <a:lvl5pPr marL="1904878" algn="l" defTabSz="952439" rtl="0" eaLnBrk="1" latinLnBrk="0" hangingPunct="1">
              <a:defRPr kumimoji="1" sz="1900" kern="1200">
                <a:solidFill>
                  <a:schemeClr val="lt1"/>
                </a:solidFill>
                <a:latin typeface="+mn-lt"/>
                <a:ea typeface="+mn-ea"/>
                <a:cs typeface="+mn-cs"/>
              </a:defRPr>
            </a:lvl5pPr>
            <a:lvl6pPr marL="2381098" algn="l" defTabSz="952439" rtl="0" eaLnBrk="1" latinLnBrk="0" hangingPunct="1">
              <a:defRPr kumimoji="1" sz="1900" kern="1200">
                <a:solidFill>
                  <a:schemeClr val="lt1"/>
                </a:solidFill>
                <a:latin typeface="+mn-lt"/>
                <a:ea typeface="+mn-ea"/>
                <a:cs typeface="+mn-cs"/>
              </a:defRPr>
            </a:lvl6pPr>
            <a:lvl7pPr marL="2857317" algn="l" defTabSz="952439" rtl="0" eaLnBrk="1" latinLnBrk="0" hangingPunct="1">
              <a:defRPr kumimoji="1" sz="1900" kern="1200">
                <a:solidFill>
                  <a:schemeClr val="lt1"/>
                </a:solidFill>
                <a:latin typeface="+mn-lt"/>
                <a:ea typeface="+mn-ea"/>
                <a:cs typeface="+mn-cs"/>
              </a:defRPr>
            </a:lvl7pPr>
            <a:lvl8pPr marL="3333537" algn="l" defTabSz="952439" rtl="0" eaLnBrk="1" latinLnBrk="0" hangingPunct="1">
              <a:defRPr kumimoji="1" sz="1900" kern="1200">
                <a:solidFill>
                  <a:schemeClr val="lt1"/>
                </a:solidFill>
                <a:latin typeface="+mn-lt"/>
                <a:ea typeface="+mn-ea"/>
                <a:cs typeface="+mn-cs"/>
              </a:defRPr>
            </a:lvl8pPr>
            <a:lvl9pPr marL="3809756" algn="l" defTabSz="952439" rtl="0" eaLnBrk="1" latinLnBrk="0" hangingPunct="1">
              <a:defRPr kumimoji="1" sz="1900" kern="1200">
                <a:solidFill>
                  <a:schemeClr val="lt1"/>
                </a:solidFill>
                <a:latin typeface="+mn-lt"/>
                <a:ea typeface="+mn-ea"/>
                <a:cs typeface="+mn-cs"/>
              </a:defRPr>
            </a:lvl9pPr>
          </a:lstStyle>
          <a:p>
            <a:pPr lvl="0" defTabSz="914400">
              <a:lnSpc>
                <a:spcPts val="1700"/>
              </a:lnSpc>
              <a:spcBef>
                <a:spcPts val="300"/>
              </a:spcBef>
            </a:pPr>
            <a:r>
              <a:rPr lang="ja-JP" altLang="en-US" sz="1400" b="1" dirty="0" smtClean="0">
                <a:solidFill>
                  <a:prstClr val="black"/>
                </a:solidFill>
                <a:latin typeface="HGP創英角ｺﾞｼｯｸUB" panose="020B0900000000000000" pitchFamily="50" charset="-128"/>
                <a:ea typeface="HGP創英角ｺﾞｼｯｸUB" panose="020B0900000000000000" pitchFamily="50" charset="-128"/>
              </a:rPr>
              <a:t>１．国民健康保険の安定化</a:t>
            </a:r>
            <a:endParaRPr lang="en-US" altLang="ja-JP" sz="1400" b="1" dirty="0" smtClean="0">
              <a:solidFill>
                <a:prstClr val="black"/>
              </a:solidFill>
              <a:latin typeface="HGP創英角ｺﾞｼｯｸUB" panose="020B0900000000000000" pitchFamily="50" charset="-128"/>
              <a:ea typeface="HGP創英角ｺﾞｼｯｸUB" panose="020B0900000000000000" pitchFamily="50" charset="-128"/>
            </a:endParaRPr>
          </a:p>
          <a:p>
            <a:pPr marL="357188" lvl="0" indent="-1588" defTabSz="914400">
              <a:lnSpc>
                <a:spcPts val="1700"/>
              </a:lnSpc>
            </a:pPr>
            <a:r>
              <a:rPr lang="ja-JP" altLang="en-US" sz="1400" dirty="0">
                <a:solidFill>
                  <a:schemeClr val="tx1"/>
                </a:solidFill>
                <a:latin typeface="HG丸ｺﾞｼｯｸM-PRO" panose="020F0600000000000000" pitchFamily="50" charset="-128"/>
                <a:ea typeface="HG丸ｺﾞｼｯｸM-PRO" panose="020F0600000000000000" pitchFamily="50" charset="-128"/>
              </a:rPr>
              <a:t>○</a:t>
            </a:r>
            <a:r>
              <a:rPr lang="ja-JP" altLang="en-US" sz="1400" b="1" u="sng" dirty="0">
                <a:solidFill>
                  <a:schemeClr val="tx1"/>
                </a:solidFill>
                <a:latin typeface="HG丸ｺﾞｼｯｸM-PRO" panose="020F0600000000000000" pitchFamily="50" charset="-128"/>
                <a:ea typeface="HG丸ｺﾞｼｯｸM-PRO" panose="020F0600000000000000" pitchFamily="50" charset="-128"/>
              </a:rPr>
              <a:t>国保への財政</a:t>
            </a:r>
            <a:r>
              <a:rPr lang="ja-JP" altLang="en-US" sz="1400" b="1" u="sng" dirty="0" smtClean="0">
                <a:solidFill>
                  <a:schemeClr val="tx1"/>
                </a:solidFill>
                <a:latin typeface="HG丸ｺﾞｼｯｸM-PRO" panose="020F0600000000000000" pitchFamily="50" charset="-128"/>
                <a:ea typeface="HG丸ｺﾞｼｯｸM-PRO" panose="020F0600000000000000" pitchFamily="50" charset="-128"/>
              </a:rPr>
              <a:t>支援の</a:t>
            </a:r>
            <a:r>
              <a:rPr lang="ja-JP" altLang="en-US" sz="1400" b="1" u="sng" dirty="0">
                <a:solidFill>
                  <a:schemeClr val="tx1"/>
                </a:solidFill>
                <a:latin typeface="HG丸ｺﾞｼｯｸM-PRO" panose="020F0600000000000000" pitchFamily="50" charset="-128"/>
                <a:ea typeface="HG丸ｺﾞｼｯｸM-PRO" panose="020F0600000000000000" pitchFamily="50" charset="-128"/>
              </a:rPr>
              <a:t>拡充</a:t>
            </a:r>
            <a:r>
              <a:rPr lang="ja-JP" altLang="en-US" sz="1400" dirty="0">
                <a:solidFill>
                  <a:schemeClr val="tx1"/>
                </a:solidFill>
                <a:latin typeface="HG丸ｺﾞｼｯｸM-PRO" panose="020F0600000000000000" pitchFamily="50" charset="-128"/>
                <a:ea typeface="HG丸ｺﾞｼｯｸM-PRO" panose="020F0600000000000000" pitchFamily="50" charset="-128"/>
              </a:rPr>
              <a:t>により、財政基盤を</a:t>
            </a:r>
            <a:r>
              <a:rPr lang="ja-JP" altLang="en-US" sz="1400" dirty="0" smtClean="0">
                <a:solidFill>
                  <a:schemeClr val="tx1"/>
                </a:solidFill>
                <a:latin typeface="HG丸ｺﾞｼｯｸM-PRO" panose="020F0600000000000000" pitchFamily="50" charset="-128"/>
                <a:ea typeface="HG丸ｺﾞｼｯｸM-PRO" panose="020F0600000000000000" pitchFamily="50" charset="-128"/>
              </a:rPr>
              <a:t>強化　</a:t>
            </a: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(27</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年度から約</a:t>
            </a: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1700</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億円</a:t>
            </a: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､29</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年度以降は毎年約</a:t>
            </a: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3400</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億円</a:t>
            </a: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pPr marL="534988" lvl="0" indent="-179388" defTabSz="914400">
              <a:lnSpc>
                <a:spcPts val="1700"/>
              </a:lnSpc>
            </a:pPr>
            <a:r>
              <a:rPr lang="ja-JP" altLang="en-US" sz="1400" dirty="0">
                <a:solidFill>
                  <a:schemeClr val="tx1"/>
                </a:solidFill>
                <a:latin typeface="HG丸ｺﾞｼｯｸM-PRO" panose="020F0600000000000000" pitchFamily="50" charset="-128"/>
                <a:ea typeface="HG丸ｺﾞｼｯｸM-PRO" panose="020F0600000000000000" pitchFamily="50" charset="-128"/>
              </a:rPr>
              <a:t>○</a:t>
            </a:r>
            <a:r>
              <a:rPr lang="ja-JP" altLang="en-US" sz="1400" dirty="0" smtClean="0">
                <a:solidFill>
                  <a:schemeClr val="tx1"/>
                </a:solidFill>
                <a:latin typeface="HG丸ｺﾞｼｯｸM-PRO" panose="020F0600000000000000" pitchFamily="50" charset="-128"/>
                <a:ea typeface="HG丸ｺﾞｼｯｸM-PRO" panose="020F0600000000000000" pitchFamily="50" charset="-128"/>
              </a:rPr>
              <a:t>平成</a:t>
            </a:r>
            <a:r>
              <a:rPr lang="en-US" altLang="ja-JP" sz="1400" dirty="0" smtClean="0">
                <a:solidFill>
                  <a:schemeClr val="tx1"/>
                </a:solidFill>
                <a:latin typeface="HG丸ｺﾞｼｯｸM-PRO" panose="020F0600000000000000" pitchFamily="50" charset="-128"/>
                <a:ea typeface="HG丸ｺﾞｼｯｸM-PRO" panose="020F0600000000000000" pitchFamily="50" charset="-128"/>
              </a:rPr>
              <a:t>30</a:t>
            </a:r>
            <a:r>
              <a:rPr lang="ja-JP" altLang="en-US" sz="1400" dirty="0" smtClean="0">
                <a:solidFill>
                  <a:schemeClr val="tx1"/>
                </a:solidFill>
                <a:latin typeface="HG丸ｺﾞｼｯｸM-PRO" panose="020F0600000000000000" pitchFamily="50" charset="-128"/>
                <a:ea typeface="HG丸ｺﾞｼｯｸM-PRO" panose="020F0600000000000000" pitchFamily="50" charset="-128"/>
              </a:rPr>
              <a:t>年度</a:t>
            </a:r>
            <a:r>
              <a:rPr lang="ja-JP" altLang="en-US" sz="1400" dirty="0">
                <a:solidFill>
                  <a:schemeClr val="tx1"/>
                </a:solidFill>
                <a:latin typeface="HG丸ｺﾞｼｯｸM-PRO" panose="020F0600000000000000" pitchFamily="50" charset="-128"/>
                <a:ea typeface="HG丸ｺﾞｼｯｸM-PRO" panose="020F0600000000000000" pitchFamily="50" charset="-128"/>
              </a:rPr>
              <a:t>から、</a:t>
            </a:r>
            <a:r>
              <a:rPr lang="ja-JP" altLang="en-US" sz="1400" b="1" u="sng" dirty="0">
                <a:solidFill>
                  <a:schemeClr val="tx1"/>
                </a:solidFill>
                <a:latin typeface="HG丸ｺﾞｼｯｸM-PRO" panose="020F0600000000000000" pitchFamily="50" charset="-128"/>
                <a:ea typeface="HG丸ｺﾞｼｯｸM-PRO" panose="020F0600000000000000" pitchFamily="50" charset="-128"/>
              </a:rPr>
              <a:t>都道府県が財政運営の責任主体</a:t>
            </a:r>
            <a:r>
              <a:rPr lang="ja-JP" altLang="en-US" sz="1400" dirty="0">
                <a:solidFill>
                  <a:schemeClr val="tx1"/>
                </a:solidFill>
                <a:latin typeface="HG丸ｺﾞｼｯｸM-PRO" panose="020F0600000000000000" pitchFamily="50" charset="-128"/>
                <a:ea typeface="HG丸ｺﾞｼｯｸM-PRO" panose="020F0600000000000000" pitchFamily="50" charset="-128"/>
              </a:rPr>
              <a:t>となり、安定的な財政運営や効率的な事業の確保等</a:t>
            </a:r>
            <a:r>
              <a:rPr lang="ja-JP" altLang="en-US" sz="1400" dirty="0" smtClean="0">
                <a:solidFill>
                  <a:schemeClr val="tx1"/>
                </a:solidFill>
                <a:latin typeface="HG丸ｺﾞｼｯｸM-PRO" panose="020F0600000000000000" pitchFamily="50" charset="-128"/>
                <a:ea typeface="HG丸ｺﾞｼｯｸM-PRO" panose="020F0600000000000000" pitchFamily="50" charset="-128"/>
              </a:rPr>
              <a:t>の</a:t>
            </a:r>
            <a:endParaRPr lang="en-US" altLang="ja-JP" sz="1400" dirty="0" smtClean="0">
              <a:solidFill>
                <a:schemeClr val="tx1"/>
              </a:solidFill>
              <a:latin typeface="HG丸ｺﾞｼｯｸM-PRO" panose="020F0600000000000000" pitchFamily="50" charset="-128"/>
              <a:ea typeface="HG丸ｺﾞｼｯｸM-PRO" panose="020F0600000000000000" pitchFamily="50" charset="-128"/>
            </a:endParaRPr>
          </a:p>
          <a:p>
            <a:pPr marL="534988" lvl="0" defTabSz="914400">
              <a:lnSpc>
                <a:spcPts val="1700"/>
              </a:lnSpc>
            </a:pPr>
            <a:r>
              <a:rPr lang="ja-JP" altLang="en-US" sz="1400" b="1" u="sng" dirty="0" smtClean="0">
                <a:solidFill>
                  <a:schemeClr val="tx1"/>
                </a:solidFill>
                <a:latin typeface="HG丸ｺﾞｼｯｸM-PRO" panose="020F0600000000000000" pitchFamily="50" charset="-128"/>
                <a:ea typeface="HG丸ｺﾞｼｯｸM-PRO" panose="020F0600000000000000" pitchFamily="50" charset="-128"/>
              </a:rPr>
              <a:t>国保</a:t>
            </a:r>
            <a:r>
              <a:rPr lang="ja-JP" altLang="en-US" sz="1400" b="1" u="sng" dirty="0">
                <a:solidFill>
                  <a:schemeClr val="tx1"/>
                </a:solidFill>
                <a:latin typeface="HG丸ｺﾞｼｯｸM-PRO" panose="020F0600000000000000" pitchFamily="50" charset="-128"/>
                <a:ea typeface="HG丸ｺﾞｼｯｸM-PRO" panose="020F0600000000000000" pitchFamily="50" charset="-128"/>
              </a:rPr>
              <a:t>運営に中心的な役割を担い</a:t>
            </a:r>
            <a:r>
              <a:rPr lang="ja-JP" altLang="en-US" sz="1400" dirty="0">
                <a:solidFill>
                  <a:schemeClr val="tx1"/>
                </a:solidFill>
                <a:latin typeface="HG丸ｺﾞｼｯｸM-PRO" panose="020F0600000000000000" pitchFamily="50" charset="-128"/>
                <a:ea typeface="HG丸ｺﾞｼｯｸM-PRO" panose="020F0600000000000000" pitchFamily="50" charset="-128"/>
              </a:rPr>
              <a:t>、制度を</a:t>
            </a:r>
            <a:r>
              <a:rPr lang="ja-JP" altLang="en-US" sz="1400" dirty="0" smtClean="0">
                <a:solidFill>
                  <a:schemeClr val="tx1"/>
                </a:solidFill>
                <a:latin typeface="HG丸ｺﾞｼｯｸM-PRO" panose="020F0600000000000000" pitchFamily="50" charset="-128"/>
                <a:ea typeface="HG丸ｺﾞｼｯｸM-PRO" panose="020F0600000000000000" pitchFamily="50" charset="-128"/>
              </a:rPr>
              <a:t>安定化</a:t>
            </a:r>
            <a:endParaRPr lang="ja-JP" altLang="en-US" sz="1400" dirty="0">
              <a:solidFill>
                <a:schemeClr val="tx1"/>
              </a:solidFill>
              <a:latin typeface="HG丸ｺﾞｼｯｸM-PRO" panose="020F0600000000000000" pitchFamily="50" charset="-128"/>
              <a:ea typeface="HG丸ｺﾞｼｯｸM-PRO" panose="020F0600000000000000" pitchFamily="50" charset="-128"/>
            </a:endParaRPr>
          </a:p>
          <a:p>
            <a:pPr lvl="0" defTabSz="914400">
              <a:lnSpc>
                <a:spcPts val="1700"/>
              </a:lnSpc>
              <a:spcBef>
                <a:spcPts val="600"/>
              </a:spcBef>
            </a:pPr>
            <a:r>
              <a:rPr lang="ja-JP" altLang="en-US" sz="1400" b="1" dirty="0" smtClean="0">
                <a:solidFill>
                  <a:prstClr val="black"/>
                </a:solidFill>
                <a:latin typeface="HGP創英角ｺﾞｼｯｸUB" panose="020B0900000000000000" pitchFamily="50" charset="-128"/>
                <a:ea typeface="HGP創英角ｺﾞｼｯｸUB" panose="020B0900000000000000" pitchFamily="50" charset="-128"/>
              </a:rPr>
              <a:t>２．後期高齢者支援金の全面総報酬割の導入</a:t>
            </a:r>
            <a:endParaRPr lang="en-US" altLang="ja-JP" sz="1400" b="1" dirty="0" smtClean="0">
              <a:solidFill>
                <a:prstClr val="black"/>
              </a:solidFill>
              <a:latin typeface="HGP創英角ｺﾞｼｯｸUB" panose="020B0900000000000000" pitchFamily="50" charset="-128"/>
              <a:ea typeface="HGP創英角ｺﾞｼｯｸUB" panose="020B0900000000000000" pitchFamily="50" charset="-128"/>
            </a:endParaRPr>
          </a:p>
          <a:p>
            <a:pPr marL="357188" lvl="0" indent="-1588" defTabSz="914400">
              <a:lnSpc>
                <a:spcPts val="1700"/>
              </a:lnSpc>
            </a:pP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○被用者保険者の後期高齢者支援金について、</a:t>
            </a:r>
            <a:r>
              <a:rPr lang="ja-JP" altLang="en-US" sz="1400" b="1" u="sng" dirty="0" smtClean="0">
                <a:solidFill>
                  <a:prstClr val="black"/>
                </a:solidFill>
                <a:latin typeface="HG丸ｺﾞｼｯｸM-PRO" panose="020F0600000000000000" pitchFamily="50" charset="-128"/>
                <a:ea typeface="HG丸ｺﾞｼｯｸM-PRO" panose="020F0600000000000000" pitchFamily="50" charset="-128"/>
              </a:rPr>
              <a:t>段階的に全面総報酬割</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を実施</a:t>
            </a:r>
            <a:endParaRPr lang="en-US" altLang="ja-JP" sz="1400" dirty="0" smtClean="0">
              <a:solidFill>
                <a:prstClr val="black"/>
              </a:solidFill>
              <a:latin typeface="HG丸ｺﾞｼｯｸM-PRO" panose="020F0600000000000000" pitchFamily="50" charset="-128"/>
              <a:ea typeface="HG丸ｺﾞｼｯｸM-PRO" panose="020F0600000000000000" pitchFamily="50" charset="-128"/>
            </a:endParaRPr>
          </a:p>
          <a:p>
            <a:pPr marL="273050" lvl="0" algn="r" defTabSz="914400">
              <a:lnSpc>
                <a:spcPts val="1400"/>
              </a:lnSpc>
            </a:pP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現行</a:t>
            </a: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:1/3</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総報酬割→</a:t>
            </a: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27</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年度</a:t>
            </a: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:1/2</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総報酬割→</a:t>
            </a: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28</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年度</a:t>
            </a: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:2/3</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総報酬割→</a:t>
            </a: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29</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年度</a:t>
            </a: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全面総報酬割</a:t>
            </a: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a:t>
            </a:r>
          </a:p>
          <a:p>
            <a:pPr lvl="0" defTabSz="914400">
              <a:lnSpc>
                <a:spcPts val="1700"/>
              </a:lnSpc>
              <a:spcBef>
                <a:spcPts val="600"/>
              </a:spcBef>
            </a:pPr>
            <a:r>
              <a:rPr lang="ja-JP" altLang="en-US" sz="1400" b="1" dirty="0" smtClean="0">
                <a:solidFill>
                  <a:prstClr val="black"/>
                </a:solidFill>
                <a:latin typeface="HGP創英角ｺﾞｼｯｸUB" panose="020B0900000000000000" pitchFamily="50" charset="-128"/>
                <a:ea typeface="HGP創英角ｺﾞｼｯｸUB" panose="020B0900000000000000" pitchFamily="50" charset="-128"/>
              </a:rPr>
              <a:t>３．負担の公平化等</a:t>
            </a:r>
            <a:endParaRPr lang="en-US" altLang="ja-JP" sz="1400" b="1" dirty="0" smtClean="0">
              <a:solidFill>
                <a:prstClr val="black"/>
              </a:solidFill>
              <a:latin typeface="HGP創英角ｺﾞｼｯｸUB" panose="020B0900000000000000" pitchFamily="50" charset="-128"/>
              <a:ea typeface="HGP創英角ｺﾞｼｯｸUB" panose="020B0900000000000000" pitchFamily="50" charset="-128"/>
            </a:endParaRPr>
          </a:p>
          <a:p>
            <a:pPr marL="534988" lvl="0" indent="-179388" defTabSz="914400">
              <a:lnSpc>
                <a:spcPts val="1700"/>
              </a:lnSpc>
            </a:pP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①</a:t>
            </a:r>
            <a:r>
              <a:rPr lang="ja-JP" altLang="en-US" sz="1400" b="1" u="sng" dirty="0" smtClean="0">
                <a:solidFill>
                  <a:prstClr val="black"/>
                </a:solidFill>
                <a:latin typeface="HGP創英角ｺﾞｼｯｸUB" panose="020B0900000000000000" pitchFamily="50" charset="-128"/>
                <a:ea typeface="HGP創英角ｺﾞｼｯｸUB" panose="020B0900000000000000" pitchFamily="50" charset="-128"/>
              </a:rPr>
              <a:t>入院時の食事代</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について、在宅療養との公平等の観点から、調理費が含まれるよう</a:t>
            </a:r>
            <a:r>
              <a:rPr lang="ja-JP" altLang="en-US" sz="1400" b="1" u="sng" dirty="0" smtClean="0">
                <a:solidFill>
                  <a:prstClr val="black"/>
                </a:solidFill>
                <a:latin typeface="HG丸ｺﾞｼｯｸM-PRO" panose="020F0600000000000000" pitchFamily="50" charset="-128"/>
                <a:ea typeface="HG丸ｺﾞｼｯｸM-PRO" panose="020F0600000000000000" pitchFamily="50" charset="-128"/>
              </a:rPr>
              <a:t>段階的に引上げ</a:t>
            </a:r>
            <a:endParaRPr lang="en-US" altLang="ja-JP" sz="1400" b="1" u="sng" dirty="0" smtClean="0">
              <a:solidFill>
                <a:prstClr val="black"/>
              </a:solidFill>
              <a:latin typeface="HG丸ｺﾞｼｯｸM-PRO" panose="020F0600000000000000" pitchFamily="50" charset="-128"/>
              <a:ea typeface="HG丸ｺﾞｼｯｸM-PRO" panose="020F0600000000000000" pitchFamily="50" charset="-128"/>
            </a:endParaRPr>
          </a:p>
          <a:p>
            <a:pPr marL="534988" lvl="0" indent="92075" algn="r" defTabSz="914400">
              <a:lnSpc>
                <a:spcPts val="1700"/>
              </a:lnSpc>
            </a:pP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現行</a:t>
            </a: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:1</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食</a:t>
            </a: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260</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円→</a:t>
            </a: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28</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年度</a:t>
            </a: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:1</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食</a:t>
            </a: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360</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円→</a:t>
            </a: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30</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年度</a:t>
            </a: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:1</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食</a:t>
            </a: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460</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円。低所得者</a:t>
            </a:r>
            <a:r>
              <a:rPr lang="en-US" altLang="ja-JP" sz="1200" dirty="0" smtClean="0">
                <a:solidFill>
                  <a:schemeClr val="tx1"/>
                </a:solidFill>
                <a:latin typeface="HG丸ｺﾞｼｯｸM-PRO" panose="020F0600000000000000" pitchFamily="50" charset="-128"/>
                <a:ea typeface="HG丸ｺﾞｼｯｸM-PRO" panose="020F0600000000000000" pitchFamily="50" charset="-128"/>
              </a:rPr>
              <a:t>､</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難病･</a:t>
            </a:r>
            <a:r>
              <a:rPr lang="ja-JP" altLang="en-US" sz="1200" dirty="0" smtClean="0">
                <a:solidFill>
                  <a:prstClr val="black"/>
                </a:solidFill>
                <a:latin typeface="HG丸ｺﾞｼｯｸM-PRO" panose="020F0600000000000000" pitchFamily="50" charset="-128"/>
                <a:ea typeface="HG丸ｺﾞｼｯｸM-PRO" panose="020F0600000000000000" pitchFamily="50" charset="-128"/>
              </a:rPr>
              <a:t>小児慢性特定疾病患者の負担は引き上げない</a:t>
            </a:r>
            <a:r>
              <a:rPr lang="en-US" altLang="ja-JP" sz="1200" dirty="0" smtClean="0">
                <a:solidFill>
                  <a:prstClr val="black"/>
                </a:solidFill>
                <a:latin typeface="HG丸ｺﾞｼｯｸM-PRO" panose="020F0600000000000000" pitchFamily="50" charset="-128"/>
                <a:ea typeface="HG丸ｺﾞｼｯｸM-PRO" panose="020F0600000000000000" pitchFamily="50" charset="-128"/>
              </a:rPr>
              <a:t>)</a:t>
            </a:r>
          </a:p>
          <a:p>
            <a:pPr marL="534988" lvl="0" indent="-179388" defTabSz="914400">
              <a:lnSpc>
                <a:spcPts val="1700"/>
              </a:lnSpc>
              <a:spcBef>
                <a:spcPts val="600"/>
              </a:spcBef>
            </a:pP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②特定機能病院等は、医療機関の機能分担のため、必要に応じて患者に病状に応じた適切な医療機関を紹介する等の措置を講ずることとする（</a:t>
            </a:r>
            <a:r>
              <a:rPr lang="ja-JP" altLang="en-US" sz="1400" b="1" u="sng" dirty="0" smtClean="0">
                <a:solidFill>
                  <a:prstClr val="black"/>
                </a:solidFill>
                <a:latin typeface="HGP創英角ｺﾞｼｯｸUB" panose="020B0900000000000000" pitchFamily="50" charset="-128"/>
                <a:ea typeface="HGP創英角ｺﾞｼｯｸUB" panose="020B0900000000000000" pitchFamily="50" charset="-128"/>
              </a:rPr>
              <a:t>紹介状なしの大病院受診時の定額負担</a:t>
            </a:r>
            <a:r>
              <a:rPr lang="ja-JP" altLang="en-US" sz="1400" b="1" u="sng" dirty="0" smtClean="0">
                <a:solidFill>
                  <a:prstClr val="black"/>
                </a:solidFill>
                <a:latin typeface="HG丸ｺﾞｼｯｸM-PRO" panose="020F0600000000000000" pitchFamily="50" charset="-128"/>
                <a:ea typeface="HG丸ｺﾞｼｯｸM-PRO" panose="020F0600000000000000" pitchFamily="50" charset="-128"/>
              </a:rPr>
              <a:t>の導入</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a:t>
            </a:r>
            <a:endParaRPr lang="en-US" altLang="ja-JP" sz="1400" dirty="0" smtClean="0">
              <a:solidFill>
                <a:prstClr val="black"/>
              </a:solidFill>
              <a:latin typeface="HG丸ｺﾞｼｯｸM-PRO" panose="020F0600000000000000" pitchFamily="50" charset="-128"/>
              <a:ea typeface="HG丸ｺﾞｼｯｸM-PRO" panose="020F0600000000000000" pitchFamily="50" charset="-128"/>
            </a:endParaRPr>
          </a:p>
          <a:p>
            <a:pPr indent="355600" defTabSz="914400">
              <a:lnSpc>
                <a:spcPts val="1700"/>
              </a:lnSpc>
              <a:spcBef>
                <a:spcPts val="600"/>
              </a:spcBef>
            </a:pP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③健康</a:t>
            </a:r>
            <a:r>
              <a:rPr lang="ja-JP" altLang="en-US" sz="1400" dirty="0">
                <a:solidFill>
                  <a:prstClr val="black"/>
                </a:solidFill>
                <a:latin typeface="HG丸ｺﾞｼｯｸM-PRO" panose="020F0600000000000000" pitchFamily="50" charset="-128"/>
                <a:ea typeface="HG丸ｺﾞｼｯｸM-PRO" panose="020F0600000000000000" pitchFamily="50" charset="-128"/>
              </a:rPr>
              <a:t>保険の保険料の算定の基礎となる</a:t>
            </a:r>
            <a:r>
              <a:rPr lang="ja-JP" altLang="en-US" sz="1400" b="1" u="sng" dirty="0">
                <a:solidFill>
                  <a:prstClr val="black"/>
                </a:solidFill>
                <a:latin typeface="HGP創英角ｺﾞｼｯｸUB" panose="020B0900000000000000" pitchFamily="50" charset="-128"/>
                <a:ea typeface="HGP創英角ｺﾞｼｯｸUB" panose="020B0900000000000000" pitchFamily="50" charset="-128"/>
              </a:rPr>
              <a:t>標準報酬月額の上限額</a:t>
            </a:r>
            <a:r>
              <a:rPr lang="ja-JP" altLang="en-US" sz="1400" b="1" u="sng" dirty="0">
                <a:solidFill>
                  <a:prstClr val="black"/>
                </a:solidFill>
                <a:latin typeface="HG丸ｺﾞｼｯｸM-PRO" panose="020F0600000000000000" pitchFamily="50" charset="-128"/>
                <a:ea typeface="HG丸ｺﾞｼｯｸM-PRO" panose="020F0600000000000000" pitchFamily="50" charset="-128"/>
              </a:rPr>
              <a:t>を</a:t>
            </a:r>
            <a:r>
              <a:rPr lang="ja-JP" altLang="en-US" sz="1400" b="1" u="sng" dirty="0" smtClean="0">
                <a:solidFill>
                  <a:prstClr val="black"/>
                </a:solidFill>
                <a:latin typeface="HG丸ｺﾞｼｯｸM-PRO" panose="020F0600000000000000" pitchFamily="50" charset="-128"/>
                <a:ea typeface="HG丸ｺﾞｼｯｸM-PRO" panose="020F0600000000000000" pitchFamily="50" charset="-128"/>
              </a:rPr>
              <a:t>引き上げ</a:t>
            </a:r>
            <a:r>
              <a:rPr lang="ja-JP" altLang="en-US" sz="1200" dirty="0" smtClean="0">
                <a:solidFill>
                  <a:prstClr val="black"/>
                </a:solidFill>
                <a:latin typeface="HG丸ｺﾞｼｯｸM-PRO" panose="020F0600000000000000" pitchFamily="50" charset="-128"/>
                <a:ea typeface="HG丸ｺﾞｼｯｸM-PRO" panose="020F0600000000000000" pitchFamily="50" charset="-128"/>
              </a:rPr>
              <a:t>　</a:t>
            </a:r>
            <a:r>
              <a:rPr lang="en-US" altLang="ja-JP" sz="1200" dirty="0" smtClean="0">
                <a:solidFill>
                  <a:prstClr val="black"/>
                </a:solidFill>
                <a:latin typeface="HG丸ｺﾞｼｯｸM-PRO" panose="020F0600000000000000" pitchFamily="50" charset="-128"/>
                <a:ea typeface="HG丸ｺﾞｼｯｸM-PRO" panose="020F0600000000000000" pitchFamily="50" charset="-128"/>
              </a:rPr>
              <a:t>(121</a:t>
            </a:r>
            <a:r>
              <a:rPr lang="ja-JP" altLang="en-US" sz="1200" dirty="0">
                <a:solidFill>
                  <a:prstClr val="black"/>
                </a:solidFill>
                <a:latin typeface="HG丸ｺﾞｼｯｸM-PRO" panose="020F0600000000000000" pitchFamily="50" charset="-128"/>
                <a:ea typeface="HG丸ｺﾞｼｯｸM-PRO" panose="020F0600000000000000" pitchFamily="50" charset="-128"/>
              </a:rPr>
              <a:t>万円から</a:t>
            </a:r>
            <a:r>
              <a:rPr lang="en-US" altLang="ja-JP" sz="1200" dirty="0">
                <a:solidFill>
                  <a:prstClr val="black"/>
                </a:solidFill>
                <a:latin typeface="HG丸ｺﾞｼｯｸM-PRO" panose="020F0600000000000000" pitchFamily="50" charset="-128"/>
                <a:ea typeface="HG丸ｺﾞｼｯｸM-PRO" panose="020F0600000000000000" pitchFamily="50" charset="-128"/>
              </a:rPr>
              <a:t>139</a:t>
            </a:r>
            <a:r>
              <a:rPr lang="ja-JP" altLang="en-US" sz="1200" dirty="0">
                <a:solidFill>
                  <a:prstClr val="black"/>
                </a:solidFill>
                <a:latin typeface="HG丸ｺﾞｼｯｸM-PRO" panose="020F0600000000000000" pitchFamily="50" charset="-128"/>
                <a:ea typeface="HG丸ｺﾞｼｯｸM-PRO" panose="020F0600000000000000" pitchFamily="50" charset="-128"/>
              </a:rPr>
              <a:t>万円</a:t>
            </a:r>
            <a:r>
              <a:rPr lang="ja-JP" altLang="en-US" sz="1200" dirty="0" smtClean="0">
                <a:solidFill>
                  <a:prstClr val="black"/>
                </a:solidFill>
                <a:latin typeface="HG丸ｺﾞｼｯｸM-PRO" panose="020F0600000000000000" pitchFamily="50" charset="-128"/>
                <a:ea typeface="HG丸ｺﾞｼｯｸM-PRO" panose="020F0600000000000000" pitchFamily="50" charset="-128"/>
              </a:rPr>
              <a:t>に</a:t>
            </a:r>
            <a:r>
              <a:rPr lang="en-US" altLang="ja-JP" sz="1200" dirty="0" smtClean="0">
                <a:solidFill>
                  <a:prstClr val="black"/>
                </a:solidFill>
                <a:latin typeface="HG丸ｺﾞｼｯｸM-PRO" panose="020F0600000000000000" pitchFamily="50" charset="-128"/>
                <a:ea typeface="HG丸ｺﾞｼｯｸM-PRO" panose="020F0600000000000000" pitchFamily="50" charset="-128"/>
              </a:rPr>
              <a:t>)</a:t>
            </a:r>
          </a:p>
          <a:p>
            <a:pPr lvl="0" defTabSz="914400">
              <a:lnSpc>
                <a:spcPts val="1700"/>
              </a:lnSpc>
              <a:spcBef>
                <a:spcPts val="600"/>
              </a:spcBef>
            </a:pPr>
            <a:r>
              <a:rPr lang="ja-JP" altLang="en-US" sz="1400" b="1" dirty="0" smtClean="0">
                <a:solidFill>
                  <a:prstClr val="black"/>
                </a:solidFill>
                <a:latin typeface="HGP創英角ｺﾞｼｯｸUB" panose="020B0900000000000000" pitchFamily="50" charset="-128"/>
                <a:ea typeface="HGP創英角ｺﾞｼｯｸUB" panose="020B0900000000000000" pitchFamily="50" charset="-128"/>
              </a:rPr>
              <a:t>４．その他</a:t>
            </a:r>
            <a:endParaRPr lang="en-US" altLang="ja-JP" sz="1400" b="1" dirty="0" smtClean="0">
              <a:solidFill>
                <a:prstClr val="black"/>
              </a:solidFill>
              <a:latin typeface="HGP創英角ｺﾞｼｯｸUB" panose="020B0900000000000000" pitchFamily="50" charset="-128"/>
              <a:ea typeface="HGP創英角ｺﾞｼｯｸUB" panose="020B0900000000000000" pitchFamily="50" charset="-128"/>
            </a:endParaRPr>
          </a:p>
          <a:p>
            <a:pPr marL="534988" lvl="0" indent="-179388" defTabSz="914400">
              <a:lnSpc>
                <a:spcPts val="1700"/>
              </a:lnSpc>
            </a:pPr>
            <a:r>
              <a:rPr lang="ja-JP" altLang="en-US" sz="1400" dirty="0">
                <a:solidFill>
                  <a:prstClr val="black"/>
                </a:solidFill>
                <a:latin typeface="HG丸ｺﾞｼｯｸM-PRO" panose="020F0600000000000000" pitchFamily="50" charset="-128"/>
                <a:ea typeface="HG丸ｺﾞｼｯｸM-PRO" panose="020F0600000000000000" pitchFamily="50" charset="-128"/>
              </a:rPr>
              <a:t>①</a:t>
            </a:r>
            <a:r>
              <a:rPr lang="ja-JP" altLang="en-US" sz="1400" b="1" u="sng" dirty="0" smtClean="0">
                <a:solidFill>
                  <a:prstClr val="black"/>
                </a:solidFill>
                <a:latin typeface="HGP創英角ｺﾞｼｯｸUB" panose="020B0900000000000000" pitchFamily="50" charset="-128"/>
                <a:ea typeface="HGP創英角ｺﾞｼｯｸUB" panose="020B0900000000000000" pitchFamily="50" charset="-128"/>
              </a:rPr>
              <a:t>協会けんぽの国庫</a:t>
            </a:r>
            <a:r>
              <a:rPr lang="ja-JP" altLang="en-US" sz="1400" b="1" u="sng" dirty="0">
                <a:solidFill>
                  <a:prstClr val="black"/>
                </a:solidFill>
                <a:latin typeface="HGP創英角ｺﾞｼｯｸUB" panose="020B0900000000000000" pitchFamily="50" charset="-128"/>
                <a:ea typeface="HGP創英角ｺﾞｼｯｸUB" panose="020B0900000000000000" pitchFamily="50" charset="-128"/>
              </a:rPr>
              <a:t>補助率</a:t>
            </a:r>
            <a:r>
              <a:rPr lang="ja-JP" altLang="en-US" sz="1400" b="1" u="sng" dirty="0">
                <a:solidFill>
                  <a:prstClr val="black"/>
                </a:solidFill>
                <a:latin typeface="HG丸ｺﾞｼｯｸM-PRO" panose="020F0600000000000000" pitchFamily="50" charset="-128"/>
                <a:ea typeface="HG丸ｺﾞｼｯｸM-PRO" panose="020F0600000000000000" pitchFamily="50" charset="-128"/>
              </a:rPr>
              <a:t>を</a:t>
            </a:r>
            <a:r>
              <a:rPr lang="en-US" altLang="ja-JP" sz="1400" b="1" u="sng" dirty="0">
                <a:solidFill>
                  <a:prstClr val="black"/>
                </a:solidFill>
                <a:latin typeface="HG丸ｺﾞｼｯｸM-PRO" panose="020F0600000000000000" pitchFamily="50" charset="-128"/>
                <a:ea typeface="HG丸ｺﾞｼｯｸM-PRO" panose="020F0600000000000000" pitchFamily="50" charset="-128"/>
              </a:rPr>
              <a:t>｢</a:t>
            </a:r>
            <a:r>
              <a:rPr lang="ja-JP" altLang="en-US" sz="1400" b="1" u="sng" dirty="0">
                <a:solidFill>
                  <a:prstClr val="black"/>
                </a:solidFill>
                <a:latin typeface="HG丸ｺﾞｼｯｸM-PRO" panose="020F0600000000000000" pitchFamily="50" charset="-128"/>
                <a:ea typeface="HG丸ｺﾞｼｯｸM-PRO" panose="020F0600000000000000" pitchFamily="50" charset="-128"/>
              </a:rPr>
              <a:t>当分の間</a:t>
            </a:r>
            <a:r>
              <a:rPr lang="en-US" altLang="ja-JP" sz="1400" b="1" u="sng" dirty="0">
                <a:solidFill>
                  <a:prstClr val="black"/>
                </a:solidFill>
                <a:latin typeface="HG丸ｺﾞｼｯｸM-PRO" panose="020F0600000000000000" pitchFamily="50" charset="-128"/>
                <a:ea typeface="HG丸ｺﾞｼｯｸM-PRO" panose="020F0600000000000000" pitchFamily="50" charset="-128"/>
              </a:rPr>
              <a:t>16.4</a:t>
            </a:r>
            <a:r>
              <a:rPr lang="ja-JP" altLang="en-US" sz="1400" b="1" u="sng" dirty="0">
                <a:solidFill>
                  <a:prstClr val="black"/>
                </a:solidFill>
                <a:latin typeface="HG丸ｺﾞｼｯｸM-PRO" panose="020F0600000000000000" pitchFamily="50" charset="-128"/>
                <a:ea typeface="HG丸ｺﾞｼｯｸM-PRO" panose="020F0600000000000000" pitchFamily="50" charset="-128"/>
              </a:rPr>
              <a:t>％</a:t>
            </a:r>
            <a:r>
              <a:rPr lang="en-US" altLang="ja-JP" sz="1400" b="1" u="sng" dirty="0">
                <a:solidFill>
                  <a:prstClr val="black"/>
                </a:solidFill>
                <a:latin typeface="HG丸ｺﾞｼｯｸM-PRO" panose="020F0600000000000000" pitchFamily="50" charset="-128"/>
                <a:ea typeface="HG丸ｺﾞｼｯｸM-PRO" panose="020F0600000000000000" pitchFamily="50" charset="-128"/>
              </a:rPr>
              <a:t>｣</a:t>
            </a:r>
            <a:r>
              <a:rPr lang="ja-JP" altLang="en-US" sz="1400" dirty="0">
                <a:solidFill>
                  <a:prstClr val="black"/>
                </a:solidFill>
                <a:latin typeface="HG丸ｺﾞｼｯｸM-PRO" panose="020F0600000000000000" pitchFamily="50" charset="-128"/>
                <a:ea typeface="HG丸ｺﾞｼｯｸM-PRO" panose="020F0600000000000000" pitchFamily="50" charset="-128"/>
              </a:rPr>
              <a:t>と定めるとともに</a:t>
            </a:r>
            <a:r>
              <a:rPr lang="en-US" altLang="ja-JP" sz="1400" dirty="0">
                <a:solidFill>
                  <a:prstClr val="black"/>
                </a:solidFill>
                <a:latin typeface="HG丸ｺﾞｼｯｸM-PRO" panose="020F0600000000000000" pitchFamily="50" charset="-128"/>
                <a:ea typeface="HG丸ｺﾞｼｯｸM-PRO" panose="020F0600000000000000" pitchFamily="50" charset="-128"/>
              </a:rPr>
              <a:t>､</a:t>
            </a:r>
            <a:r>
              <a:rPr lang="ja-JP" altLang="en-US" sz="1400" dirty="0">
                <a:solidFill>
                  <a:prstClr val="black"/>
                </a:solidFill>
                <a:latin typeface="HG丸ｺﾞｼｯｸM-PRO" panose="020F0600000000000000" pitchFamily="50" charset="-128"/>
                <a:ea typeface="HG丸ｺﾞｼｯｸM-PRO" panose="020F0600000000000000" pitchFamily="50" charset="-128"/>
              </a:rPr>
              <a:t>法定準備金を超える準備金に</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係る国庫補助額の</a:t>
            </a:r>
            <a:endParaRPr lang="en-US" altLang="ja-JP" sz="1400" dirty="0" smtClean="0">
              <a:solidFill>
                <a:prstClr val="black"/>
              </a:solidFill>
              <a:latin typeface="HG丸ｺﾞｼｯｸM-PRO" panose="020F0600000000000000" pitchFamily="50" charset="-128"/>
              <a:ea typeface="HG丸ｺﾞｼｯｸM-PRO" panose="020F0600000000000000" pitchFamily="50" charset="-128"/>
            </a:endParaRPr>
          </a:p>
          <a:p>
            <a:pPr marL="534988" lvl="0" indent="7938" defTabSz="914400">
              <a:lnSpc>
                <a:spcPts val="1700"/>
              </a:lnSpc>
            </a:pPr>
            <a:r>
              <a:rPr lang="ja-JP" altLang="en-US" sz="1400" b="1" u="sng" dirty="0" smtClean="0">
                <a:solidFill>
                  <a:prstClr val="black"/>
                </a:solidFill>
                <a:latin typeface="HG丸ｺﾞｼｯｸM-PRO" panose="020F0600000000000000" pitchFamily="50" charset="-128"/>
                <a:ea typeface="HG丸ｺﾞｼｯｸM-PRO" panose="020F0600000000000000" pitchFamily="50" charset="-128"/>
              </a:rPr>
              <a:t>特例的</a:t>
            </a:r>
            <a:r>
              <a:rPr lang="ja-JP" altLang="en-US" sz="1400" b="1" u="sng" dirty="0">
                <a:solidFill>
                  <a:prstClr val="black"/>
                </a:solidFill>
                <a:latin typeface="HG丸ｺﾞｼｯｸM-PRO" panose="020F0600000000000000" pitchFamily="50" charset="-128"/>
                <a:ea typeface="HG丸ｺﾞｼｯｸM-PRO" panose="020F0600000000000000" pitchFamily="50" charset="-128"/>
              </a:rPr>
              <a:t>な減額</a:t>
            </a:r>
            <a:r>
              <a:rPr lang="ja-JP" altLang="en-US" sz="1400" b="1" u="sng" dirty="0" smtClean="0">
                <a:solidFill>
                  <a:prstClr val="black"/>
                </a:solidFill>
                <a:latin typeface="HG丸ｺﾞｼｯｸM-PRO" panose="020F0600000000000000" pitchFamily="50" charset="-128"/>
                <a:ea typeface="HG丸ｺﾞｼｯｸM-PRO" panose="020F0600000000000000" pitchFamily="50" charset="-128"/>
              </a:rPr>
              <a:t>措置</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を講ずる</a:t>
            </a:r>
            <a:endParaRPr lang="en-US" altLang="ja-JP" sz="1400" dirty="0">
              <a:solidFill>
                <a:prstClr val="black"/>
              </a:solidFill>
              <a:latin typeface="HG丸ｺﾞｼｯｸM-PRO" panose="020F0600000000000000" pitchFamily="50" charset="-128"/>
              <a:ea typeface="HG丸ｺﾞｼｯｸM-PRO" panose="020F0600000000000000" pitchFamily="50" charset="-128"/>
            </a:endParaRPr>
          </a:p>
          <a:p>
            <a:pPr marL="534988" lvl="0" indent="-179388" defTabSz="914400">
              <a:lnSpc>
                <a:spcPts val="1700"/>
              </a:lnSpc>
              <a:spcBef>
                <a:spcPts val="600"/>
              </a:spcBef>
            </a:pP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②</a:t>
            </a:r>
            <a:r>
              <a:rPr lang="ja-JP" altLang="en-US" sz="1400" b="1" u="sng" dirty="0" smtClean="0">
                <a:solidFill>
                  <a:schemeClr val="tx1"/>
                </a:solidFill>
                <a:latin typeface="HGP創英角ｺﾞｼｯｸUB" panose="020B0900000000000000" pitchFamily="50" charset="-128"/>
                <a:ea typeface="HGP創英角ｺﾞｼｯｸUB" panose="020B0900000000000000" pitchFamily="50" charset="-128"/>
              </a:rPr>
              <a:t>被保険者の</a:t>
            </a:r>
            <a:r>
              <a:rPr lang="ja-JP" altLang="en-US" sz="1400" b="1" u="sng" dirty="0" smtClean="0">
                <a:solidFill>
                  <a:prstClr val="black"/>
                </a:solidFill>
                <a:latin typeface="HGP創英角ｺﾞｼｯｸUB" panose="020B0900000000000000" pitchFamily="50" charset="-128"/>
                <a:ea typeface="HGP創英角ｺﾞｼｯｸUB" panose="020B0900000000000000" pitchFamily="50" charset="-128"/>
              </a:rPr>
              <a:t>所得</a:t>
            </a:r>
            <a:r>
              <a:rPr lang="ja-JP" altLang="en-US" sz="1400" b="1" u="sng" dirty="0">
                <a:solidFill>
                  <a:prstClr val="black"/>
                </a:solidFill>
                <a:latin typeface="HGP創英角ｺﾞｼｯｸUB" panose="020B0900000000000000" pitchFamily="50" charset="-128"/>
                <a:ea typeface="HGP創英角ｺﾞｼｯｸUB" panose="020B0900000000000000" pitchFamily="50" charset="-128"/>
              </a:rPr>
              <a:t>水準の高い国保組合の国庫補助</a:t>
            </a:r>
            <a:r>
              <a:rPr lang="ja-JP" altLang="en-US" sz="1400" dirty="0">
                <a:solidFill>
                  <a:prstClr val="black"/>
                </a:solidFill>
                <a:latin typeface="HG丸ｺﾞｼｯｸM-PRO" panose="020F0600000000000000" pitchFamily="50" charset="-128"/>
                <a:ea typeface="HG丸ｺﾞｼｯｸM-PRO" panose="020F0600000000000000" pitchFamily="50" charset="-128"/>
              </a:rPr>
              <a:t>について、</a:t>
            </a:r>
            <a:r>
              <a:rPr lang="ja-JP" altLang="en-US" sz="1400" b="1" u="sng" dirty="0">
                <a:solidFill>
                  <a:prstClr val="black"/>
                </a:solidFill>
                <a:latin typeface="HG丸ｺﾞｼｯｸM-PRO" panose="020F0600000000000000" pitchFamily="50" charset="-128"/>
                <a:ea typeface="HG丸ｺﾞｼｯｸM-PRO" panose="020F0600000000000000" pitchFamily="50" charset="-128"/>
              </a:rPr>
              <a:t>所得水準に応じた補助率に見直し</a:t>
            </a:r>
            <a:endParaRPr lang="en-US" altLang="ja-JP" sz="1400" b="1" u="sng" dirty="0">
              <a:solidFill>
                <a:prstClr val="black"/>
              </a:solidFill>
              <a:latin typeface="HG丸ｺﾞｼｯｸM-PRO" panose="020F0600000000000000" pitchFamily="50" charset="-128"/>
              <a:ea typeface="HG丸ｺﾞｼｯｸM-PRO" panose="020F0600000000000000" pitchFamily="50" charset="-128"/>
            </a:endParaRPr>
          </a:p>
          <a:p>
            <a:pPr marL="534988" lvl="0" defTabSz="914400">
              <a:lnSpc>
                <a:spcPts val="1400"/>
              </a:lnSpc>
            </a:pPr>
            <a:r>
              <a:rPr lang="en-US" altLang="ja-JP" sz="1200" dirty="0" smtClean="0">
                <a:solidFill>
                  <a:prstClr val="black"/>
                </a:solidFill>
                <a:latin typeface="HG丸ｺﾞｼｯｸM-PRO" panose="020F0600000000000000" pitchFamily="50" charset="-128"/>
                <a:ea typeface="HG丸ｺﾞｼｯｸM-PRO" panose="020F0600000000000000" pitchFamily="50" charset="-128"/>
              </a:rPr>
              <a:t>(</a:t>
            </a:r>
            <a:r>
              <a:rPr lang="ja-JP" altLang="en-US" sz="1200" dirty="0" smtClean="0">
                <a:solidFill>
                  <a:schemeClr val="tx1"/>
                </a:solidFill>
                <a:latin typeface="HG丸ｺﾞｼｯｸM-PRO" panose="020F0600000000000000" pitchFamily="50" charset="-128"/>
                <a:ea typeface="HG丸ｺﾞｼｯｸM-PRO" panose="020F0600000000000000" pitchFamily="50" charset="-128"/>
              </a:rPr>
              <a:t>被保険者の</a:t>
            </a:r>
            <a:r>
              <a:rPr lang="ja-JP" altLang="en-US" sz="1200" dirty="0" smtClean="0">
                <a:solidFill>
                  <a:prstClr val="black"/>
                </a:solidFill>
                <a:latin typeface="HG丸ｺﾞｼｯｸM-PRO" panose="020F0600000000000000" pitchFamily="50" charset="-128"/>
                <a:ea typeface="HG丸ｺﾞｼｯｸM-PRO" panose="020F0600000000000000" pitchFamily="50" charset="-128"/>
              </a:rPr>
              <a:t>所得</a:t>
            </a:r>
            <a:r>
              <a:rPr lang="ja-JP" altLang="en-US" sz="1200" dirty="0">
                <a:solidFill>
                  <a:prstClr val="black"/>
                </a:solidFill>
                <a:latin typeface="HG丸ｺﾞｼｯｸM-PRO" panose="020F0600000000000000" pitchFamily="50" charset="-128"/>
                <a:ea typeface="HG丸ｺﾞｼｯｸM-PRO" panose="020F0600000000000000" pitchFamily="50" charset="-128"/>
              </a:rPr>
              <a:t>水準の低い組合に影響が生じないよう、調整補助金を</a:t>
            </a:r>
            <a:r>
              <a:rPr lang="ja-JP" altLang="en-US" sz="1200" dirty="0" smtClean="0">
                <a:solidFill>
                  <a:prstClr val="black"/>
                </a:solidFill>
                <a:latin typeface="HG丸ｺﾞｼｯｸM-PRO" panose="020F0600000000000000" pitchFamily="50" charset="-128"/>
                <a:ea typeface="HG丸ｺﾞｼｯｸM-PRO" panose="020F0600000000000000" pitchFamily="50" charset="-128"/>
              </a:rPr>
              <a:t>増額</a:t>
            </a:r>
            <a:r>
              <a:rPr lang="en-US" altLang="ja-JP" sz="1200" dirty="0" smtClean="0">
                <a:solidFill>
                  <a:prstClr val="black"/>
                </a:solidFill>
                <a:latin typeface="HG丸ｺﾞｼｯｸM-PRO" panose="020F0600000000000000" pitchFamily="50" charset="-128"/>
                <a:ea typeface="HG丸ｺﾞｼｯｸM-PRO" panose="020F0600000000000000" pitchFamily="50" charset="-128"/>
              </a:rPr>
              <a:t>)</a:t>
            </a:r>
            <a:endParaRPr lang="en-US" altLang="ja-JP" sz="1400" dirty="0">
              <a:solidFill>
                <a:prstClr val="black"/>
              </a:solidFill>
              <a:latin typeface="HG丸ｺﾞｼｯｸM-PRO" panose="020F0600000000000000" pitchFamily="50" charset="-128"/>
              <a:ea typeface="HG丸ｺﾞｼｯｸM-PRO" panose="020F0600000000000000" pitchFamily="50" charset="-128"/>
            </a:endParaRPr>
          </a:p>
          <a:p>
            <a:pPr lvl="0" indent="355600" defTabSz="914400">
              <a:lnSpc>
                <a:spcPts val="1700"/>
              </a:lnSpc>
              <a:spcBef>
                <a:spcPts val="600"/>
              </a:spcBef>
            </a:pP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③</a:t>
            </a:r>
            <a:r>
              <a:rPr lang="ja-JP" altLang="en-US" sz="1400" b="1" dirty="0">
                <a:solidFill>
                  <a:prstClr val="black"/>
                </a:solidFill>
                <a:latin typeface="HGP創英角ｺﾞｼｯｸUB" panose="020B0900000000000000" pitchFamily="50" charset="-128"/>
                <a:ea typeface="HGP創英角ｺﾞｼｯｸUB" panose="020B0900000000000000" pitchFamily="50" charset="-128"/>
              </a:rPr>
              <a:t>医療費適正化計画の見直し、予防･健康づくりの促進</a:t>
            </a:r>
          </a:p>
          <a:p>
            <a:pPr marL="357188" lvl="0" indent="271463" defTabSz="914400">
              <a:lnSpc>
                <a:spcPts val="1700"/>
              </a:lnSpc>
            </a:pP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･都道府県</a:t>
            </a:r>
            <a:r>
              <a:rPr lang="ja-JP" altLang="en-US" sz="1400" dirty="0">
                <a:solidFill>
                  <a:prstClr val="black"/>
                </a:solidFill>
                <a:latin typeface="HG丸ｺﾞｼｯｸM-PRO" panose="020F0600000000000000" pitchFamily="50" charset="-128"/>
                <a:ea typeface="HG丸ｺﾞｼｯｸM-PRO" panose="020F0600000000000000" pitchFamily="50" charset="-128"/>
              </a:rPr>
              <a:t>が</a:t>
            </a:r>
            <a:r>
              <a:rPr lang="ja-JP" altLang="en-US" sz="1400" b="1" u="sng" dirty="0">
                <a:solidFill>
                  <a:prstClr val="black"/>
                </a:solidFill>
                <a:latin typeface="HG丸ｺﾞｼｯｸM-PRO" panose="020F0600000000000000" pitchFamily="50" charset="-128"/>
                <a:ea typeface="HG丸ｺﾞｼｯｸM-PRO" panose="020F0600000000000000" pitchFamily="50" charset="-128"/>
              </a:rPr>
              <a:t>地域医療構想と整合的な目標</a:t>
            </a:r>
            <a:r>
              <a:rPr lang="en-US" altLang="ja-JP" sz="1200" dirty="0">
                <a:solidFill>
                  <a:prstClr val="black"/>
                </a:solidFill>
                <a:latin typeface="HG丸ｺﾞｼｯｸM-PRO" panose="020F0600000000000000" pitchFamily="50" charset="-128"/>
                <a:ea typeface="HG丸ｺﾞｼｯｸM-PRO" panose="020F0600000000000000" pitchFamily="50" charset="-128"/>
              </a:rPr>
              <a:t>(</a:t>
            </a:r>
            <a:r>
              <a:rPr lang="ja-JP" altLang="en-US" sz="1200" dirty="0">
                <a:solidFill>
                  <a:prstClr val="black"/>
                </a:solidFill>
                <a:latin typeface="HG丸ｺﾞｼｯｸM-PRO" panose="020F0600000000000000" pitchFamily="50" charset="-128"/>
                <a:ea typeface="HG丸ｺﾞｼｯｸM-PRO" panose="020F0600000000000000" pitchFamily="50" charset="-128"/>
              </a:rPr>
              <a:t>医療費の水準</a:t>
            </a:r>
            <a:r>
              <a:rPr lang="en-US" altLang="ja-JP" sz="1200" dirty="0">
                <a:solidFill>
                  <a:prstClr val="black"/>
                </a:solidFill>
                <a:latin typeface="HG丸ｺﾞｼｯｸM-PRO" panose="020F0600000000000000" pitchFamily="50" charset="-128"/>
                <a:ea typeface="HG丸ｺﾞｼｯｸM-PRO" panose="020F0600000000000000" pitchFamily="50" charset="-128"/>
              </a:rPr>
              <a:t>､</a:t>
            </a:r>
            <a:r>
              <a:rPr lang="ja-JP" altLang="en-US" sz="1200" dirty="0">
                <a:solidFill>
                  <a:prstClr val="black"/>
                </a:solidFill>
                <a:latin typeface="HG丸ｺﾞｼｯｸM-PRO" panose="020F0600000000000000" pitchFamily="50" charset="-128"/>
                <a:ea typeface="HG丸ｺﾞｼｯｸM-PRO" panose="020F0600000000000000" pitchFamily="50" charset="-128"/>
              </a:rPr>
              <a:t>医療の効率的な提供の推進</a:t>
            </a:r>
            <a:r>
              <a:rPr lang="en-US" altLang="ja-JP" sz="1200" dirty="0">
                <a:solidFill>
                  <a:prstClr val="black"/>
                </a:solidFill>
                <a:latin typeface="HG丸ｺﾞｼｯｸM-PRO" panose="020F0600000000000000" pitchFamily="50" charset="-128"/>
                <a:ea typeface="HG丸ｺﾞｼｯｸM-PRO" panose="020F0600000000000000" pitchFamily="50" charset="-128"/>
              </a:rPr>
              <a:t>)</a:t>
            </a:r>
            <a:r>
              <a:rPr lang="ja-JP" altLang="en-US" sz="1400" dirty="0">
                <a:solidFill>
                  <a:prstClr val="black"/>
                </a:solidFill>
                <a:latin typeface="HG丸ｺﾞｼｯｸM-PRO" panose="020F0600000000000000" pitchFamily="50" charset="-128"/>
                <a:ea typeface="HG丸ｺﾞｼｯｸM-PRO" panose="020F0600000000000000" pitchFamily="50" charset="-128"/>
              </a:rPr>
              <a:t>を計画の中に設定</a:t>
            </a:r>
            <a:endParaRPr lang="en-US" altLang="ja-JP" sz="1400" dirty="0">
              <a:solidFill>
                <a:prstClr val="black"/>
              </a:solidFill>
              <a:latin typeface="HG丸ｺﾞｼｯｸM-PRO" panose="020F0600000000000000" pitchFamily="50" charset="-128"/>
              <a:ea typeface="HG丸ｺﾞｼｯｸM-PRO" panose="020F0600000000000000" pitchFamily="50" charset="-128"/>
            </a:endParaRPr>
          </a:p>
          <a:p>
            <a:pPr marL="357188" lvl="0" indent="271463" defTabSz="914400">
              <a:lnSpc>
                <a:spcPts val="1700"/>
              </a:lnSpc>
            </a:pP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･保険者</a:t>
            </a:r>
            <a:r>
              <a:rPr lang="ja-JP" altLang="en-US" sz="1400" dirty="0">
                <a:solidFill>
                  <a:prstClr val="black"/>
                </a:solidFill>
                <a:latin typeface="HG丸ｺﾞｼｯｸM-PRO" panose="020F0600000000000000" pitchFamily="50" charset="-128"/>
                <a:ea typeface="HG丸ｺﾞｼｯｸM-PRO" panose="020F0600000000000000" pitchFamily="50" charset="-128"/>
              </a:rPr>
              <a:t>が行う保健事業に、予防･健康づくりに関する</a:t>
            </a:r>
            <a:r>
              <a:rPr lang="ja-JP" altLang="en-US" sz="1400" b="1" u="sng" dirty="0">
                <a:solidFill>
                  <a:prstClr val="black"/>
                </a:solidFill>
                <a:latin typeface="HG丸ｺﾞｼｯｸM-PRO" panose="020F0600000000000000" pitchFamily="50" charset="-128"/>
                <a:ea typeface="HG丸ｺﾞｼｯｸM-PRO" panose="020F0600000000000000" pitchFamily="50" charset="-128"/>
              </a:rPr>
              <a:t>被保険者の自助努力への支援</a:t>
            </a:r>
            <a:r>
              <a:rPr lang="ja-JP" altLang="en-US" sz="1400" dirty="0">
                <a:solidFill>
                  <a:prstClr val="black"/>
                </a:solidFill>
                <a:latin typeface="HG丸ｺﾞｼｯｸM-PRO" panose="020F0600000000000000" pitchFamily="50" charset="-128"/>
                <a:ea typeface="HG丸ｺﾞｼｯｸM-PRO" panose="020F0600000000000000" pitchFamily="50" charset="-128"/>
              </a:rPr>
              <a:t>を</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追加</a:t>
            </a:r>
            <a:endParaRPr lang="en-US" altLang="ja-JP" sz="1400" dirty="0">
              <a:solidFill>
                <a:prstClr val="black"/>
              </a:solidFill>
              <a:latin typeface="HG丸ｺﾞｼｯｸM-PRO" panose="020F0600000000000000" pitchFamily="50" charset="-128"/>
              <a:ea typeface="HG丸ｺﾞｼｯｸM-PRO" panose="020F0600000000000000" pitchFamily="50" charset="-128"/>
            </a:endParaRPr>
          </a:p>
          <a:p>
            <a:pPr marL="357188" indent="-1588" defTabSz="914400">
              <a:lnSpc>
                <a:spcPts val="1700"/>
              </a:lnSpc>
              <a:spcBef>
                <a:spcPts val="600"/>
              </a:spcBef>
            </a:pP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④</a:t>
            </a:r>
            <a:r>
              <a:rPr lang="ja-JP" altLang="en-US" sz="1400" b="1" u="sng" dirty="0">
                <a:solidFill>
                  <a:prstClr val="black"/>
                </a:solidFill>
                <a:latin typeface="HGP創英角ｺﾞｼｯｸUB" panose="020B0900000000000000" pitchFamily="50" charset="-128"/>
                <a:ea typeface="HGP創英角ｺﾞｼｯｸUB" panose="020B0900000000000000" pitchFamily="50" charset="-128"/>
              </a:rPr>
              <a:t>患者申出療養を</a:t>
            </a:r>
            <a:r>
              <a:rPr lang="ja-JP" altLang="en-US" sz="1400" b="1" u="sng" dirty="0" smtClean="0">
                <a:solidFill>
                  <a:prstClr val="black"/>
                </a:solidFill>
                <a:latin typeface="HGP創英角ｺﾞｼｯｸUB" panose="020B0900000000000000" pitchFamily="50" charset="-128"/>
                <a:ea typeface="HGP創英角ｺﾞｼｯｸUB" panose="020B0900000000000000" pitchFamily="50" charset="-128"/>
              </a:rPr>
              <a:t>創設</a:t>
            </a:r>
            <a:r>
              <a:rPr lang="ja-JP" altLang="en-US" sz="1200" dirty="0" smtClean="0">
                <a:solidFill>
                  <a:prstClr val="black"/>
                </a:solidFill>
                <a:latin typeface="HG丸ｺﾞｼｯｸM-PRO" panose="020F0600000000000000" pitchFamily="50" charset="-128"/>
                <a:ea typeface="HG丸ｺﾞｼｯｸM-PRO" panose="020F0600000000000000" pitchFamily="50" charset="-128"/>
              </a:rPr>
              <a:t>　</a:t>
            </a:r>
            <a:r>
              <a:rPr lang="en-US" altLang="ja-JP" sz="1200" dirty="0" smtClean="0">
                <a:solidFill>
                  <a:prstClr val="black"/>
                </a:solidFill>
                <a:latin typeface="HG丸ｺﾞｼｯｸM-PRO" panose="020F0600000000000000" pitchFamily="50" charset="-128"/>
                <a:ea typeface="HG丸ｺﾞｼｯｸM-PRO" panose="020F0600000000000000" pitchFamily="50" charset="-128"/>
              </a:rPr>
              <a:t>(</a:t>
            </a:r>
            <a:r>
              <a:rPr lang="ja-JP" altLang="en-US" sz="1200" dirty="0" smtClean="0">
                <a:solidFill>
                  <a:prstClr val="black"/>
                </a:solidFill>
                <a:latin typeface="HG丸ｺﾞｼｯｸM-PRO" panose="020F0600000000000000" pitchFamily="50" charset="-128"/>
                <a:ea typeface="HG丸ｺﾞｼｯｸM-PRO" panose="020F0600000000000000" pitchFamily="50" charset="-128"/>
              </a:rPr>
              <a:t>患者からの申出を起点とする新たな保険外併用療養の仕組み</a:t>
            </a:r>
            <a:r>
              <a:rPr lang="en-US" altLang="ja-JP" sz="1200" dirty="0" smtClean="0">
                <a:solidFill>
                  <a:prstClr val="black"/>
                </a:solidFill>
                <a:latin typeface="HG丸ｺﾞｼｯｸM-PRO" panose="020F0600000000000000" pitchFamily="50" charset="-128"/>
                <a:ea typeface="HG丸ｺﾞｼｯｸM-PRO" panose="020F0600000000000000" pitchFamily="50" charset="-128"/>
              </a:rPr>
              <a:t>)</a:t>
            </a:r>
            <a:endParaRPr lang="en-US" altLang="ja-JP" sz="1200" b="1" u="sng" dirty="0" smtClean="0">
              <a:solidFill>
                <a:prstClr val="black"/>
              </a:solidFill>
              <a:latin typeface="HGP創英角ｺﾞｼｯｸUB" panose="020B0900000000000000" pitchFamily="50" charset="-128"/>
              <a:ea typeface="HGP創英角ｺﾞｼｯｸUB" panose="020B0900000000000000" pitchFamily="50" charset="-128"/>
            </a:endParaRPr>
          </a:p>
        </p:txBody>
      </p:sp>
      <p:sp>
        <p:nvSpPr>
          <p:cNvPr id="14" name="角丸四角形 13"/>
          <p:cNvSpPr/>
          <p:nvPr/>
        </p:nvSpPr>
        <p:spPr>
          <a:xfrm>
            <a:off x="55671" y="610056"/>
            <a:ext cx="9824098" cy="514689"/>
          </a:xfrm>
          <a:prstGeom prst="roundRect">
            <a:avLst>
              <a:gd name="adj" fmla="val 7068"/>
            </a:avLst>
          </a:prstGeom>
          <a:solidFill>
            <a:schemeClr val="accent2">
              <a:lumMod val="40000"/>
              <a:lumOff val="60000"/>
            </a:schemeClr>
          </a:solidFill>
          <a:ln w="95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91429" tIns="0" rIns="91429" bIns="0" anchor="ctr"/>
          <a:lstStyle>
            <a:defPPr>
              <a:defRPr lang="ja-JP"/>
            </a:defPPr>
            <a:lvl1pPr marL="0" algn="l" defTabSz="952439" rtl="0" eaLnBrk="1" latinLnBrk="0" hangingPunct="1">
              <a:defRPr kumimoji="1" sz="1900" kern="1200">
                <a:solidFill>
                  <a:schemeClr val="lt1"/>
                </a:solidFill>
                <a:latin typeface="+mn-lt"/>
                <a:ea typeface="+mn-ea"/>
                <a:cs typeface="+mn-cs"/>
              </a:defRPr>
            </a:lvl1pPr>
            <a:lvl2pPr marL="476220" algn="l" defTabSz="952439" rtl="0" eaLnBrk="1" latinLnBrk="0" hangingPunct="1">
              <a:defRPr kumimoji="1" sz="1900" kern="1200">
                <a:solidFill>
                  <a:schemeClr val="lt1"/>
                </a:solidFill>
                <a:latin typeface="+mn-lt"/>
                <a:ea typeface="+mn-ea"/>
                <a:cs typeface="+mn-cs"/>
              </a:defRPr>
            </a:lvl2pPr>
            <a:lvl3pPr marL="952439" algn="l" defTabSz="952439" rtl="0" eaLnBrk="1" latinLnBrk="0" hangingPunct="1">
              <a:defRPr kumimoji="1" sz="1900" kern="1200">
                <a:solidFill>
                  <a:schemeClr val="lt1"/>
                </a:solidFill>
                <a:latin typeface="+mn-lt"/>
                <a:ea typeface="+mn-ea"/>
                <a:cs typeface="+mn-cs"/>
              </a:defRPr>
            </a:lvl3pPr>
            <a:lvl4pPr marL="1428659" algn="l" defTabSz="952439" rtl="0" eaLnBrk="1" latinLnBrk="0" hangingPunct="1">
              <a:defRPr kumimoji="1" sz="1900" kern="1200">
                <a:solidFill>
                  <a:schemeClr val="lt1"/>
                </a:solidFill>
                <a:latin typeface="+mn-lt"/>
                <a:ea typeface="+mn-ea"/>
                <a:cs typeface="+mn-cs"/>
              </a:defRPr>
            </a:lvl4pPr>
            <a:lvl5pPr marL="1904878" algn="l" defTabSz="952439" rtl="0" eaLnBrk="1" latinLnBrk="0" hangingPunct="1">
              <a:defRPr kumimoji="1" sz="1900" kern="1200">
                <a:solidFill>
                  <a:schemeClr val="lt1"/>
                </a:solidFill>
                <a:latin typeface="+mn-lt"/>
                <a:ea typeface="+mn-ea"/>
                <a:cs typeface="+mn-cs"/>
              </a:defRPr>
            </a:lvl5pPr>
            <a:lvl6pPr marL="2381098" algn="l" defTabSz="952439" rtl="0" eaLnBrk="1" latinLnBrk="0" hangingPunct="1">
              <a:defRPr kumimoji="1" sz="1900" kern="1200">
                <a:solidFill>
                  <a:schemeClr val="lt1"/>
                </a:solidFill>
                <a:latin typeface="+mn-lt"/>
                <a:ea typeface="+mn-ea"/>
                <a:cs typeface="+mn-cs"/>
              </a:defRPr>
            </a:lvl6pPr>
            <a:lvl7pPr marL="2857317" algn="l" defTabSz="952439" rtl="0" eaLnBrk="1" latinLnBrk="0" hangingPunct="1">
              <a:defRPr kumimoji="1" sz="1900" kern="1200">
                <a:solidFill>
                  <a:schemeClr val="lt1"/>
                </a:solidFill>
                <a:latin typeface="+mn-lt"/>
                <a:ea typeface="+mn-ea"/>
                <a:cs typeface="+mn-cs"/>
              </a:defRPr>
            </a:lvl7pPr>
            <a:lvl8pPr marL="3333537" algn="l" defTabSz="952439" rtl="0" eaLnBrk="1" latinLnBrk="0" hangingPunct="1">
              <a:defRPr kumimoji="1" sz="1900" kern="1200">
                <a:solidFill>
                  <a:schemeClr val="lt1"/>
                </a:solidFill>
                <a:latin typeface="+mn-lt"/>
                <a:ea typeface="+mn-ea"/>
                <a:cs typeface="+mn-cs"/>
              </a:defRPr>
            </a:lvl8pPr>
            <a:lvl9pPr marL="3809756" algn="l" defTabSz="952439" rtl="0" eaLnBrk="1" latinLnBrk="0" hangingPunct="1">
              <a:defRPr kumimoji="1" sz="1900" kern="1200">
                <a:solidFill>
                  <a:schemeClr val="lt1"/>
                </a:solidFill>
                <a:latin typeface="+mn-lt"/>
                <a:ea typeface="+mn-ea"/>
                <a:cs typeface="+mn-cs"/>
              </a:defRPr>
            </a:lvl9pPr>
          </a:lstStyle>
          <a:p>
            <a:pPr lvl="0" defTabSz="914400">
              <a:lnSpc>
                <a:spcPts val="1600"/>
              </a:lnSpc>
            </a:pPr>
            <a:r>
              <a:rPr lang="ja-JP" altLang="en-US" sz="1300" dirty="0" smtClean="0">
                <a:solidFill>
                  <a:prstClr val="black"/>
                </a:solidFill>
                <a:latin typeface="+mn-ea"/>
              </a:rPr>
              <a:t>　持続</a:t>
            </a:r>
            <a:r>
              <a:rPr lang="ja-JP" altLang="en-US" sz="1300" dirty="0">
                <a:solidFill>
                  <a:prstClr val="black"/>
                </a:solidFill>
                <a:latin typeface="+mn-ea"/>
              </a:rPr>
              <a:t>可能</a:t>
            </a:r>
            <a:r>
              <a:rPr lang="ja-JP" altLang="en-US" sz="1300" dirty="0" smtClean="0">
                <a:solidFill>
                  <a:prstClr val="black"/>
                </a:solidFill>
                <a:latin typeface="+mn-ea"/>
              </a:rPr>
              <a:t>な社会保障制度の確立を図るための改革の推進に関する法律に基づく措置として、持続可能な医療保険制度を構築するため、国保をはじめと</a:t>
            </a:r>
            <a:r>
              <a:rPr lang="ja-JP" altLang="en-US" sz="1300" dirty="0" smtClean="0">
                <a:solidFill>
                  <a:schemeClr val="tx1"/>
                </a:solidFill>
                <a:latin typeface="+mn-ea"/>
              </a:rPr>
              <a:t>する医療保険制度の財政基盤の安定化、負担</a:t>
            </a:r>
            <a:r>
              <a:rPr lang="ja-JP" altLang="en-US" sz="1300" dirty="0" smtClean="0">
                <a:solidFill>
                  <a:prstClr val="black"/>
                </a:solidFill>
                <a:latin typeface="+mn-ea"/>
              </a:rPr>
              <a:t>の公平化</a:t>
            </a:r>
            <a:r>
              <a:rPr lang="ja-JP" altLang="en-US" sz="1300" dirty="0">
                <a:solidFill>
                  <a:prstClr val="black"/>
                </a:solidFill>
                <a:latin typeface="+mn-ea"/>
              </a:rPr>
              <a:t>、医療費適正化の推進、患者</a:t>
            </a:r>
            <a:r>
              <a:rPr lang="ja-JP" altLang="en-US" sz="1300" dirty="0" smtClean="0">
                <a:solidFill>
                  <a:prstClr val="black"/>
                </a:solidFill>
                <a:latin typeface="+mn-ea"/>
              </a:rPr>
              <a:t>申出療養の創設等の措置を講ずる。</a:t>
            </a:r>
            <a:endParaRPr lang="en-US" altLang="ja-JP" sz="1300" dirty="0">
              <a:solidFill>
                <a:prstClr val="black"/>
              </a:solidFill>
              <a:latin typeface="+mn-ea"/>
            </a:endParaRPr>
          </a:p>
        </p:txBody>
      </p:sp>
      <p:sp>
        <p:nvSpPr>
          <p:cNvPr id="22" name="正方形/長方形 21"/>
          <p:cNvSpPr/>
          <p:nvPr/>
        </p:nvSpPr>
        <p:spPr>
          <a:xfrm>
            <a:off x="-26231" y="-21221"/>
            <a:ext cx="9906000" cy="584775"/>
          </a:xfrm>
          <a:prstGeom prst="rect">
            <a:avLst/>
          </a:prstGeom>
          <a:ln w="31750" cmpd="dbl">
            <a:noFill/>
          </a:ln>
        </p:spPr>
        <p:txBody>
          <a:bodyPr wrap="squar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dirty="0">
                <a:latin typeface="HGP創英角ｺﾞｼｯｸUB" panose="020B0900000000000000" pitchFamily="50" charset="-128"/>
                <a:ea typeface="HGP創英角ｺﾞｼｯｸUB" panose="020B0900000000000000" pitchFamily="50" charset="-128"/>
              </a:rPr>
              <a:t>持続可能</a:t>
            </a:r>
            <a:r>
              <a:rPr lang="ja-JP" altLang="en-US" dirty="0" smtClean="0">
                <a:latin typeface="HGP創英角ｺﾞｼｯｸUB" panose="020B0900000000000000" pitchFamily="50" charset="-128"/>
                <a:ea typeface="HGP創英角ｺﾞｼｯｸUB" panose="020B0900000000000000" pitchFamily="50" charset="-128"/>
              </a:rPr>
              <a:t>な医療保険制度を構築するための国民健康保険法等の一部を改正する法律の概要</a:t>
            </a:r>
            <a:endParaRPr lang="en-US" altLang="ja-JP" dirty="0" smtClean="0">
              <a:latin typeface="HGP創英角ｺﾞｼｯｸUB" panose="020B0900000000000000" pitchFamily="50" charset="-128"/>
              <a:ea typeface="HGP創英角ｺﾞｼｯｸUB" panose="020B0900000000000000" pitchFamily="50" charset="-128"/>
            </a:endParaRPr>
          </a:p>
          <a:p>
            <a:pPr algn="ctr"/>
            <a:r>
              <a:rPr lang="ja-JP" altLang="en-US" sz="1400" dirty="0" smtClean="0">
                <a:latin typeface="HGP創英角ｺﾞｼｯｸUB" panose="020B0900000000000000" pitchFamily="50" charset="-128"/>
                <a:ea typeface="HGP創英角ｺﾞｼｯｸUB" panose="020B0900000000000000" pitchFamily="50" charset="-128"/>
              </a:rPr>
              <a:t>（平成</a:t>
            </a:r>
            <a:r>
              <a:rPr lang="en-US" altLang="ja-JP" sz="1400" dirty="0" smtClean="0">
                <a:latin typeface="HGP創英角ｺﾞｼｯｸUB" panose="020B0900000000000000" pitchFamily="50" charset="-128"/>
                <a:ea typeface="HGP創英角ｺﾞｼｯｸUB" panose="020B0900000000000000" pitchFamily="50" charset="-128"/>
              </a:rPr>
              <a:t>27</a:t>
            </a:r>
            <a:r>
              <a:rPr lang="ja-JP" altLang="en-US" sz="1400" dirty="0" smtClean="0">
                <a:latin typeface="HGP創英角ｺﾞｼｯｸUB" panose="020B0900000000000000" pitchFamily="50" charset="-128"/>
                <a:ea typeface="HGP創英角ｺﾞｼｯｸUB" panose="020B0900000000000000" pitchFamily="50" charset="-128"/>
              </a:rPr>
              <a:t>年５月</a:t>
            </a:r>
            <a:r>
              <a:rPr lang="en-US" altLang="ja-JP" sz="1400" dirty="0" smtClean="0">
                <a:latin typeface="HGP創英角ｺﾞｼｯｸUB" panose="020B0900000000000000" pitchFamily="50" charset="-128"/>
                <a:ea typeface="HGP創英角ｺﾞｼｯｸUB" panose="020B0900000000000000" pitchFamily="50" charset="-128"/>
              </a:rPr>
              <a:t>27</a:t>
            </a:r>
            <a:r>
              <a:rPr lang="ja-JP" altLang="en-US" sz="1400" dirty="0" smtClean="0">
                <a:latin typeface="HGP創英角ｺﾞｼｯｸUB" panose="020B0900000000000000" pitchFamily="50" charset="-128"/>
                <a:ea typeface="HGP創英角ｺﾞｼｯｸUB" panose="020B0900000000000000" pitchFamily="50" charset="-128"/>
              </a:rPr>
              <a:t>日成立）</a:t>
            </a:r>
            <a:endParaRPr lang="ja-JP" altLang="en-US" sz="1400" dirty="0">
              <a:latin typeface="HGP創英角ｺﾞｼｯｸUB" panose="020B0900000000000000" pitchFamily="50" charset="-128"/>
              <a:ea typeface="HGP創英角ｺﾞｼｯｸUB" panose="020B0900000000000000" pitchFamily="50" charset="-128"/>
            </a:endParaRPr>
          </a:p>
        </p:txBody>
      </p:sp>
      <p:sp>
        <p:nvSpPr>
          <p:cNvPr id="6" name="スライド番号プレースホルダー 1"/>
          <p:cNvSpPr txBox="1">
            <a:spLocks/>
          </p:cNvSpPr>
          <p:nvPr/>
        </p:nvSpPr>
        <p:spPr>
          <a:xfrm>
            <a:off x="7638618" y="6584572"/>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9</a:t>
            </a:fld>
            <a:endParaRPr lang="ja-JP" altLang="en-US" dirty="0">
              <a:latin typeface="ＤＦ特太ゴシック体" panose="020B0509000000000000" pitchFamily="49" charset="-128"/>
              <a:ea typeface="ＤＦ特太ゴシック体" panose="020B0509000000000000" pitchFamily="49" charset="-128"/>
            </a:endParaRPr>
          </a:p>
        </p:txBody>
      </p:sp>
      <p:cxnSp>
        <p:nvCxnSpPr>
          <p:cNvPr id="7" name="直線コネクタ 6"/>
          <p:cNvCxnSpPr/>
          <p:nvPr/>
        </p:nvCxnSpPr>
        <p:spPr>
          <a:xfrm>
            <a:off x="18826" y="563554"/>
            <a:ext cx="9906000" cy="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671439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テキスト ボックス 17"/>
          <p:cNvSpPr txBox="1"/>
          <p:nvPr/>
        </p:nvSpPr>
        <p:spPr>
          <a:xfrm>
            <a:off x="627486" y="1866310"/>
            <a:ext cx="3605651" cy="338554"/>
          </a:xfrm>
          <a:prstGeom prst="rect">
            <a:avLst/>
          </a:prstGeom>
          <a:noFill/>
        </p:spPr>
        <p:txBody>
          <a:bodyPr wrap="square" rtlCol="0">
            <a:spAutoFit/>
          </a:bodyPr>
          <a:lstStyle/>
          <a:p>
            <a:r>
              <a:rPr lang="ja-JP" altLang="en-US" sz="1600" b="1" dirty="0">
                <a:solidFill>
                  <a:prstClr val="black"/>
                </a:solidFill>
                <a:latin typeface="ＭＳ Ｐゴシック"/>
              </a:rPr>
              <a:t>＜平成</a:t>
            </a:r>
            <a:r>
              <a:rPr lang="en-US" altLang="ja-JP" sz="1600" b="1" dirty="0">
                <a:solidFill>
                  <a:prstClr val="black"/>
                </a:solidFill>
                <a:latin typeface="ＭＳ Ｐゴシック"/>
              </a:rPr>
              <a:t>27</a:t>
            </a:r>
            <a:r>
              <a:rPr lang="ja-JP" altLang="en-US" sz="1600" b="1" dirty="0">
                <a:solidFill>
                  <a:prstClr val="black"/>
                </a:solidFill>
                <a:latin typeface="ＭＳ Ｐゴシック"/>
              </a:rPr>
              <a:t>年度から実施＞</a:t>
            </a:r>
          </a:p>
        </p:txBody>
      </p:sp>
      <p:sp>
        <p:nvSpPr>
          <p:cNvPr id="24" name="正方形/長方形 23"/>
          <p:cNvSpPr/>
          <p:nvPr/>
        </p:nvSpPr>
        <p:spPr>
          <a:xfrm>
            <a:off x="847965" y="2204869"/>
            <a:ext cx="8137573" cy="648078"/>
          </a:xfrm>
          <a:prstGeom prst="rect">
            <a:avLst/>
          </a:prstGeom>
          <a:solidFill>
            <a:schemeClr val="bg1"/>
          </a:solidFill>
          <a:ln w="63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1983" tIns="45709" rIns="0" bIns="45709" rtlCol="0" anchor="t"/>
          <a:lstStyle/>
          <a:p>
            <a:pPr marL="180975" indent="-180975">
              <a:lnSpc>
                <a:spcPts val="2200"/>
              </a:lnSpc>
            </a:pPr>
            <a:r>
              <a:rPr lang="ja-JP" altLang="en-US" sz="1400" dirty="0">
                <a:solidFill>
                  <a:prstClr val="black"/>
                </a:solidFill>
                <a:latin typeface="ＭＳ Ｐゴシック"/>
              </a:rPr>
              <a:t>○ </a:t>
            </a:r>
            <a:r>
              <a:rPr lang="ja-JP" altLang="en-US" sz="1400" b="1" u="sng" dirty="0">
                <a:solidFill>
                  <a:srgbClr val="C00000"/>
                </a:solidFill>
              </a:rPr>
              <a:t>低所得者対策の強化</a:t>
            </a:r>
            <a:r>
              <a:rPr lang="ja-JP" altLang="en-US" sz="1400" dirty="0">
                <a:solidFill>
                  <a:prstClr val="black"/>
                </a:solidFill>
                <a:latin typeface="ＭＳ Ｐゴシック"/>
              </a:rPr>
              <a:t>のため、保険料の軽減対象となる低所得者数に応じた自治体への</a:t>
            </a:r>
            <a:endParaRPr lang="en-US" altLang="ja-JP" sz="1400" dirty="0">
              <a:solidFill>
                <a:prstClr val="black"/>
              </a:solidFill>
              <a:latin typeface="ＭＳ Ｐゴシック"/>
            </a:endParaRPr>
          </a:p>
          <a:p>
            <a:pPr marL="180975">
              <a:lnSpc>
                <a:spcPts val="2200"/>
              </a:lnSpc>
            </a:pPr>
            <a:r>
              <a:rPr lang="ja-JP" altLang="en-US" sz="1400" dirty="0">
                <a:solidFill>
                  <a:prstClr val="black"/>
                </a:solidFill>
                <a:latin typeface="ＭＳ Ｐゴシック"/>
              </a:rPr>
              <a:t>財政支援を拡充</a:t>
            </a:r>
            <a:r>
              <a:rPr lang="ja-JP" altLang="en-US" sz="1400" b="1" u="sng" dirty="0">
                <a:solidFill>
                  <a:srgbClr val="C00000"/>
                </a:solidFill>
                <a:latin typeface="ＭＳ Ｐゴシック"/>
              </a:rPr>
              <a:t>（約</a:t>
            </a:r>
            <a:r>
              <a:rPr lang="en-US" altLang="ja-JP" sz="1400" b="1" u="sng" dirty="0">
                <a:solidFill>
                  <a:srgbClr val="C00000"/>
                </a:solidFill>
                <a:latin typeface="ＭＳ Ｐゴシック"/>
              </a:rPr>
              <a:t>1,700</a:t>
            </a:r>
            <a:r>
              <a:rPr lang="ja-JP" altLang="en-US" sz="1400" b="1" u="sng" dirty="0">
                <a:solidFill>
                  <a:srgbClr val="C00000"/>
                </a:solidFill>
                <a:latin typeface="ＭＳ Ｐゴシック"/>
              </a:rPr>
              <a:t>億円）</a:t>
            </a:r>
            <a:endParaRPr lang="en-US" altLang="ja-JP" sz="1400" b="1" u="sng" dirty="0">
              <a:solidFill>
                <a:srgbClr val="C00000"/>
              </a:solidFill>
              <a:latin typeface="ＭＳ Ｐゴシック"/>
            </a:endParaRPr>
          </a:p>
          <a:p>
            <a:r>
              <a:rPr lang="ja-JP" altLang="en-US" sz="1400" dirty="0">
                <a:solidFill>
                  <a:prstClr val="black"/>
                </a:solidFill>
                <a:latin typeface="ＭＳ Ｐゴシック"/>
              </a:rPr>
              <a:t>　　　</a:t>
            </a:r>
            <a:endParaRPr lang="en-US" altLang="ja-JP" sz="1400" dirty="0">
              <a:solidFill>
                <a:prstClr val="black"/>
              </a:solidFill>
              <a:latin typeface="ＭＳ Ｐゴシック"/>
            </a:endParaRPr>
          </a:p>
        </p:txBody>
      </p:sp>
      <p:sp>
        <p:nvSpPr>
          <p:cNvPr id="25" name="テキスト ボックス 24"/>
          <p:cNvSpPr txBox="1"/>
          <p:nvPr/>
        </p:nvSpPr>
        <p:spPr>
          <a:xfrm>
            <a:off x="585057" y="2924944"/>
            <a:ext cx="5016163" cy="338554"/>
          </a:xfrm>
          <a:prstGeom prst="rect">
            <a:avLst/>
          </a:prstGeom>
          <a:noFill/>
        </p:spPr>
        <p:txBody>
          <a:bodyPr wrap="square" rtlCol="0">
            <a:spAutoFit/>
          </a:bodyPr>
          <a:lstStyle/>
          <a:p>
            <a:pPr defTabSz="911048"/>
            <a:r>
              <a:rPr lang="ja-JP" altLang="en-US" sz="1600" b="1" dirty="0">
                <a:solidFill>
                  <a:prstClr val="black"/>
                </a:solidFill>
                <a:latin typeface="ＭＳ Ｐゴシック"/>
              </a:rPr>
              <a:t>＜平成</a:t>
            </a:r>
            <a:r>
              <a:rPr lang="en-US" altLang="ja-JP" sz="1600" b="1" dirty="0">
                <a:solidFill>
                  <a:prstClr val="black"/>
                </a:solidFill>
                <a:latin typeface="ＭＳ Ｐゴシック"/>
              </a:rPr>
              <a:t>30</a:t>
            </a:r>
            <a:r>
              <a:rPr lang="ja-JP" altLang="en-US" sz="1600" b="1" dirty="0">
                <a:solidFill>
                  <a:prstClr val="black"/>
                </a:solidFill>
                <a:latin typeface="ＭＳ Ｐゴシック"/>
              </a:rPr>
              <a:t>年度から実施＞（毎年約</a:t>
            </a:r>
            <a:r>
              <a:rPr lang="en-US" altLang="ja-JP" sz="1600" b="1" dirty="0">
                <a:solidFill>
                  <a:prstClr val="black"/>
                </a:solidFill>
                <a:latin typeface="ＭＳ Ｐゴシック"/>
              </a:rPr>
              <a:t>1,700</a:t>
            </a:r>
            <a:r>
              <a:rPr lang="ja-JP" altLang="en-US" sz="1600" b="1" dirty="0">
                <a:solidFill>
                  <a:prstClr val="black"/>
                </a:solidFill>
                <a:latin typeface="ＭＳ Ｐゴシック"/>
              </a:rPr>
              <a:t>億円）</a:t>
            </a:r>
          </a:p>
        </p:txBody>
      </p:sp>
      <p:sp>
        <p:nvSpPr>
          <p:cNvPr id="26" name="正方形/長方形 25"/>
          <p:cNvSpPr/>
          <p:nvPr/>
        </p:nvSpPr>
        <p:spPr>
          <a:xfrm>
            <a:off x="824346" y="3356992"/>
            <a:ext cx="8161240" cy="2592288"/>
          </a:xfrm>
          <a:prstGeom prst="rect">
            <a:avLst/>
          </a:prstGeom>
          <a:solidFill>
            <a:schemeClr val="bg1"/>
          </a:solidFill>
          <a:ln w="63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1983" tIns="45709" rIns="0" bIns="45709" rtlCol="0" anchor="t"/>
          <a:lstStyle/>
          <a:p>
            <a:pPr>
              <a:lnSpc>
                <a:spcPct val="150000"/>
              </a:lnSpc>
            </a:pPr>
            <a:r>
              <a:rPr lang="ja-JP" altLang="en-US" sz="1400" dirty="0">
                <a:solidFill>
                  <a:prstClr val="black"/>
                </a:solidFill>
              </a:rPr>
              <a:t>○</a:t>
            </a:r>
            <a:r>
              <a:rPr lang="ja-JP" altLang="en-US" sz="1400" b="1" u="sng" dirty="0">
                <a:solidFill>
                  <a:srgbClr val="C00000"/>
                </a:solidFill>
              </a:rPr>
              <a:t>財政調整機能の強化</a:t>
            </a:r>
            <a:r>
              <a:rPr lang="ja-JP" altLang="en-US" sz="1400" dirty="0">
                <a:solidFill>
                  <a:prstClr val="black"/>
                </a:solidFill>
              </a:rPr>
              <a:t>（財政調整交付金の実質的増額）</a:t>
            </a:r>
          </a:p>
          <a:p>
            <a:pPr>
              <a:lnSpc>
                <a:spcPct val="150000"/>
              </a:lnSpc>
            </a:pPr>
            <a:r>
              <a:rPr lang="ja-JP" altLang="en-US" sz="1400" dirty="0">
                <a:solidFill>
                  <a:prstClr val="black"/>
                </a:solidFill>
              </a:rPr>
              <a:t>○</a:t>
            </a:r>
            <a:r>
              <a:rPr lang="ja-JP" altLang="en-US" sz="1400" b="1" u="sng" dirty="0">
                <a:solidFill>
                  <a:srgbClr val="C00000"/>
                </a:solidFill>
              </a:rPr>
              <a:t>自治体の責めによらない要因</a:t>
            </a:r>
            <a:r>
              <a:rPr lang="ja-JP" altLang="en-US" sz="1400" dirty="0">
                <a:solidFill>
                  <a:prstClr val="black"/>
                </a:solidFill>
              </a:rPr>
              <a:t>による医療費増・負担への対応</a:t>
            </a:r>
          </a:p>
          <a:p>
            <a:pPr>
              <a:lnSpc>
                <a:spcPct val="150000"/>
              </a:lnSpc>
            </a:pPr>
            <a:r>
              <a:rPr lang="ja-JP" altLang="en-US" sz="1400" dirty="0">
                <a:solidFill>
                  <a:prstClr val="black"/>
                </a:solidFill>
              </a:rPr>
              <a:t>　　（精神疾患、子どもの被保険者数、非自発的失業者 等）</a:t>
            </a:r>
          </a:p>
          <a:p>
            <a:pPr>
              <a:lnSpc>
                <a:spcPct val="150000"/>
              </a:lnSpc>
            </a:pPr>
            <a:r>
              <a:rPr lang="ja-JP" altLang="en-US" sz="1400" dirty="0">
                <a:solidFill>
                  <a:prstClr val="black"/>
                </a:solidFill>
              </a:rPr>
              <a:t>○</a:t>
            </a:r>
            <a:r>
              <a:rPr lang="ja-JP" altLang="en-US" sz="1400" b="1" u="sng" dirty="0">
                <a:solidFill>
                  <a:srgbClr val="C00000"/>
                </a:solidFill>
              </a:rPr>
              <a:t>保険者努力支援制度</a:t>
            </a:r>
            <a:r>
              <a:rPr lang="ja-JP" altLang="en-US" sz="1400" dirty="0">
                <a:solidFill>
                  <a:srgbClr val="C00000"/>
                </a:solidFill>
              </a:rPr>
              <a:t>･･･</a:t>
            </a:r>
            <a:r>
              <a:rPr lang="ja-JP" altLang="en-US" sz="1400" b="1" dirty="0">
                <a:solidFill>
                  <a:srgbClr val="C00000"/>
                </a:solidFill>
              </a:rPr>
              <a:t>医療費の適正化に向けた取組等に対する支援</a:t>
            </a:r>
            <a:endParaRPr lang="en-US" altLang="ja-JP" sz="1400" b="1" dirty="0">
              <a:solidFill>
                <a:srgbClr val="C00000"/>
              </a:solidFill>
            </a:endParaRPr>
          </a:p>
          <a:p>
            <a:pPr>
              <a:lnSpc>
                <a:spcPct val="150000"/>
              </a:lnSpc>
            </a:pPr>
            <a:r>
              <a:rPr lang="ja-JP" altLang="en-US" sz="1400" dirty="0">
                <a:solidFill>
                  <a:prstClr val="black"/>
                </a:solidFill>
              </a:rPr>
              <a:t>○</a:t>
            </a:r>
            <a:r>
              <a:rPr lang="ja-JP" altLang="en-US" sz="1400" b="1" u="sng" dirty="0">
                <a:solidFill>
                  <a:srgbClr val="C00000"/>
                </a:solidFill>
              </a:rPr>
              <a:t>財政リスクの分散・軽減方策</a:t>
            </a:r>
            <a:r>
              <a:rPr lang="ja-JP" altLang="en-US" sz="1400" dirty="0">
                <a:solidFill>
                  <a:prstClr val="black"/>
                </a:solidFill>
              </a:rPr>
              <a:t>（財政安定化基金の創設・高額医療費への対応 等）　等　　</a:t>
            </a:r>
          </a:p>
        </p:txBody>
      </p:sp>
      <p:sp>
        <p:nvSpPr>
          <p:cNvPr id="30" name="正方形/長方形 29"/>
          <p:cNvSpPr/>
          <p:nvPr/>
        </p:nvSpPr>
        <p:spPr>
          <a:xfrm>
            <a:off x="428498" y="6093298"/>
            <a:ext cx="9121596" cy="576064"/>
          </a:xfrm>
          <a:prstGeom prst="rect">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lIns="71983" tIns="45709" rIns="0" bIns="45709" rtlCol="0" anchor="t"/>
          <a:lstStyle/>
          <a:p>
            <a:pPr marL="179388" indent="-179388">
              <a:lnSpc>
                <a:spcPts val="2100"/>
              </a:lnSpc>
            </a:pPr>
            <a:r>
              <a:rPr lang="ja-JP" altLang="en-US" sz="1400" dirty="0" smtClean="0">
                <a:solidFill>
                  <a:prstClr val="black"/>
                </a:solidFill>
                <a:latin typeface="ＭＳ Ｐゴシック"/>
              </a:rPr>
              <a:t>○　あわせて</a:t>
            </a:r>
            <a:r>
              <a:rPr lang="ja-JP" altLang="en-US" sz="1400" dirty="0">
                <a:solidFill>
                  <a:prstClr val="black"/>
                </a:solidFill>
                <a:latin typeface="ＭＳ Ｐゴシック"/>
              </a:rPr>
              <a:t>、医療費の適正化に向けた取組や保険料の収納率向上などの事業運営の改善等を一層推進し</a:t>
            </a:r>
            <a:r>
              <a:rPr lang="ja-JP" altLang="en-US" sz="1400" dirty="0" smtClean="0">
                <a:solidFill>
                  <a:prstClr val="black"/>
                </a:solidFill>
                <a:latin typeface="ＭＳ Ｐゴシック"/>
              </a:rPr>
              <a:t>、財政</a:t>
            </a:r>
            <a:r>
              <a:rPr lang="ja-JP" altLang="en-US" sz="1400" dirty="0">
                <a:solidFill>
                  <a:prstClr val="black"/>
                </a:solidFill>
                <a:latin typeface="ＭＳ Ｐゴシック"/>
              </a:rPr>
              <a:t>基盤の強化を図る。</a:t>
            </a:r>
            <a:endParaRPr lang="en-US" altLang="ja-JP" sz="1400" dirty="0">
              <a:solidFill>
                <a:prstClr val="black"/>
              </a:solidFill>
              <a:latin typeface="ＭＳ Ｐゴシック"/>
            </a:endParaRPr>
          </a:p>
        </p:txBody>
      </p:sp>
      <p:sp>
        <p:nvSpPr>
          <p:cNvPr id="19" name="AutoShape 2"/>
          <p:cNvSpPr>
            <a:spLocks noChangeArrowheads="1"/>
          </p:cNvSpPr>
          <p:nvPr/>
        </p:nvSpPr>
        <p:spPr bwMode="auto">
          <a:xfrm>
            <a:off x="0" y="-85242"/>
            <a:ext cx="9906000" cy="521915"/>
          </a:xfrm>
          <a:prstGeom prst="bevel">
            <a:avLst>
              <a:gd name="adj" fmla="val 7075"/>
            </a:avLst>
          </a:prstGeom>
          <a:noFill/>
          <a:ln w="19050">
            <a:noFill/>
            <a:miter lim="800000"/>
            <a:headEnd/>
            <a:tailEnd/>
          </a:ln>
        </p:spPr>
        <p:txBody>
          <a:bodyPr lIns="94098" tIns="47050" rIns="94098" bIns="47050" anchor="ctr"/>
          <a:lstStyle/>
          <a:p>
            <a:pPr algn="ctr" defTabSz="899376">
              <a:defRPr/>
            </a:pPr>
            <a:r>
              <a:rPr lang="ja-JP" altLang="en-US" dirty="0">
                <a:solidFill>
                  <a:srgbClr val="1F497D">
                    <a:lumMod val="50000"/>
                  </a:srgbClr>
                </a:solidFill>
                <a:latin typeface="HGP創英角ｺﾞｼｯｸUB" panose="020B0900000000000000" pitchFamily="50" charset="-128"/>
                <a:ea typeface="HGP創英角ｺﾞｼｯｸUB" panose="020B0900000000000000" pitchFamily="50" charset="-128"/>
              </a:rPr>
              <a:t>　</a:t>
            </a:r>
            <a:r>
              <a:rPr lang="ja-JP" altLang="en-US" dirty="0" smtClean="0">
                <a:solidFill>
                  <a:srgbClr val="1F497D">
                    <a:lumMod val="50000"/>
                  </a:srgbClr>
                </a:solidFill>
                <a:latin typeface="HGP創英角ｺﾞｼｯｸUB" panose="020B0900000000000000" pitchFamily="50" charset="-128"/>
                <a:ea typeface="HGP創英角ｺﾞｼｯｸUB" panose="020B0900000000000000" pitchFamily="50" charset="-128"/>
              </a:rPr>
              <a:t>国保制度改革の概要（公費</a:t>
            </a:r>
            <a:r>
              <a:rPr lang="ja-JP" altLang="en-US" dirty="0">
                <a:solidFill>
                  <a:srgbClr val="1F497D">
                    <a:lumMod val="50000"/>
                  </a:srgbClr>
                </a:solidFill>
                <a:latin typeface="HGP創英角ｺﾞｼｯｸUB" panose="020B0900000000000000" pitchFamily="50" charset="-128"/>
                <a:ea typeface="HGP創英角ｺﾞｼｯｸUB" panose="020B0900000000000000" pitchFamily="50" charset="-128"/>
              </a:rPr>
              <a:t>に</a:t>
            </a:r>
            <a:r>
              <a:rPr lang="ja-JP" altLang="en-US" dirty="0" smtClean="0">
                <a:solidFill>
                  <a:srgbClr val="1F497D">
                    <a:lumMod val="50000"/>
                  </a:srgbClr>
                </a:solidFill>
                <a:latin typeface="HGP創英角ｺﾞｼｯｸUB" panose="020B0900000000000000" pitchFamily="50" charset="-128"/>
                <a:ea typeface="HGP創英角ｺﾞｼｯｸUB" panose="020B0900000000000000" pitchFamily="50" charset="-128"/>
              </a:rPr>
              <a:t>よる財政支援の拡充）</a:t>
            </a:r>
            <a:r>
              <a:rPr lang="ja-JP" altLang="en-US" dirty="0">
                <a:solidFill>
                  <a:srgbClr val="1F497D">
                    <a:lumMod val="50000"/>
                  </a:srgbClr>
                </a:solidFill>
                <a:latin typeface="HGP創英角ｺﾞｼｯｸUB" panose="020B0900000000000000" pitchFamily="50" charset="-128"/>
                <a:ea typeface="HGP創英角ｺﾞｼｯｸUB" panose="020B0900000000000000" pitchFamily="50" charset="-128"/>
              </a:rPr>
              <a:t>　</a:t>
            </a:r>
          </a:p>
        </p:txBody>
      </p:sp>
      <p:sp>
        <p:nvSpPr>
          <p:cNvPr id="11" name="正方形/長方形 10"/>
          <p:cNvSpPr/>
          <p:nvPr/>
        </p:nvSpPr>
        <p:spPr>
          <a:xfrm>
            <a:off x="1207991" y="5185540"/>
            <a:ext cx="7645442" cy="691740"/>
          </a:xfrm>
          <a:prstGeom prst="rect">
            <a:avLst/>
          </a:prstGeom>
          <a:noFill/>
          <a:ln w="6350">
            <a:solidFill>
              <a:schemeClr val="accent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71983" tIns="45709" rIns="36000" bIns="45709" rtlCol="0" anchor="ctr"/>
          <a:lstStyle/>
          <a:p>
            <a:pPr marL="180975" indent="-180975">
              <a:lnSpc>
                <a:spcPts val="1500"/>
              </a:lnSpc>
            </a:pPr>
            <a:r>
              <a:rPr lang="ja-JP" altLang="en-US" sz="1200" dirty="0">
                <a:solidFill>
                  <a:prstClr val="black"/>
                </a:solidFill>
                <a:latin typeface="ＭＳ Ｐゴシック"/>
              </a:rPr>
              <a:t>・平成</a:t>
            </a:r>
            <a:r>
              <a:rPr lang="en-US" altLang="ja-JP" sz="1200" dirty="0">
                <a:solidFill>
                  <a:prstClr val="black"/>
                </a:solidFill>
                <a:latin typeface="ＭＳ Ｐゴシック"/>
              </a:rPr>
              <a:t>27</a:t>
            </a:r>
            <a:r>
              <a:rPr lang="ja-JP" altLang="en-US" sz="1200" dirty="0">
                <a:solidFill>
                  <a:prstClr val="black"/>
                </a:solidFill>
                <a:latin typeface="ＭＳ Ｐゴシック"/>
              </a:rPr>
              <a:t>年度から、財政安定化基金を段階的に</a:t>
            </a:r>
            <a:r>
              <a:rPr lang="ja-JP" altLang="en-US" sz="1200" dirty="0" smtClean="0">
                <a:solidFill>
                  <a:prstClr val="black"/>
                </a:solidFill>
                <a:latin typeface="ＭＳ Ｐゴシック"/>
              </a:rPr>
              <a:t>造成</a:t>
            </a:r>
            <a:r>
              <a:rPr lang="ja-JP" altLang="en-US" sz="1200" dirty="0" smtClean="0">
                <a:solidFill>
                  <a:schemeClr val="tx1"/>
                </a:solidFill>
                <a:latin typeface="ＭＳ Ｐゴシック"/>
              </a:rPr>
              <a:t>等</a:t>
            </a:r>
            <a:r>
              <a:rPr lang="ja-JP" altLang="en-US" sz="1200" dirty="0" smtClean="0">
                <a:solidFill>
                  <a:prstClr val="black"/>
                </a:solidFill>
                <a:latin typeface="ＭＳ Ｐゴシック"/>
              </a:rPr>
              <a:t>（</a:t>
            </a:r>
            <a:r>
              <a:rPr lang="ja-JP" altLang="en-US" sz="1200" dirty="0">
                <a:solidFill>
                  <a:prstClr val="black"/>
                </a:solidFill>
                <a:latin typeface="ＭＳ Ｐゴシック"/>
              </a:rPr>
              <a:t>平成</a:t>
            </a:r>
            <a:r>
              <a:rPr lang="en-US" altLang="ja-JP" sz="1200" dirty="0">
                <a:solidFill>
                  <a:prstClr val="black"/>
                </a:solidFill>
                <a:latin typeface="ＭＳ Ｐゴシック"/>
              </a:rPr>
              <a:t>27</a:t>
            </a:r>
            <a:r>
              <a:rPr lang="ja-JP" altLang="en-US" sz="1200" dirty="0" smtClean="0">
                <a:solidFill>
                  <a:schemeClr val="tx1"/>
                </a:solidFill>
                <a:latin typeface="ＭＳ Ｐゴシック"/>
              </a:rPr>
              <a:t>年度</a:t>
            </a:r>
            <a:r>
              <a:rPr lang="en-US" altLang="ja-JP" sz="1200" dirty="0" smtClean="0">
                <a:solidFill>
                  <a:schemeClr val="tx1"/>
                </a:solidFill>
                <a:latin typeface="ＭＳ Ｐゴシック"/>
              </a:rPr>
              <a:t>200</a:t>
            </a:r>
            <a:r>
              <a:rPr lang="ja-JP" altLang="en-US" sz="1200" dirty="0">
                <a:solidFill>
                  <a:schemeClr val="tx1"/>
                </a:solidFill>
                <a:latin typeface="ＭＳ Ｐゴシック"/>
              </a:rPr>
              <a:t>億</a:t>
            </a:r>
            <a:r>
              <a:rPr lang="ja-JP" altLang="en-US" sz="1200" dirty="0" smtClean="0">
                <a:solidFill>
                  <a:schemeClr val="tx1"/>
                </a:solidFill>
                <a:latin typeface="ＭＳ Ｐゴシック"/>
              </a:rPr>
              <a:t>円⇒平成</a:t>
            </a:r>
            <a:r>
              <a:rPr lang="en-US" altLang="ja-JP" sz="1200" dirty="0" smtClean="0">
                <a:solidFill>
                  <a:schemeClr val="tx1"/>
                </a:solidFill>
                <a:latin typeface="ＭＳ Ｐゴシック"/>
              </a:rPr>
              <a:t>29</a:t>
            </a:r>
            <a:r>
              <a:rPr lang="ja-JP" altLang="en-US" sz="1200" dirty="0" smtClean="0">
                <a:solidFill>
                  <a:schemeClr val="tx1"/>
                </a:solidFill>
                <a:latin typeface="ＭＳ Ｐゴシック"/>
              </a:rPr>
              <a:t>年度約</a:t>
            </a:r>
            <a:r>
              <a:rPr lang="en-US" altLang="ja-JP" sz="1200" dirty="0" smtClean="0">
                <a:solidFill>
                  <a:schemeClr val="tx1"/>
                </a:solidFill>
                <a:latin typeface="ＭＳ Ｐゴシック"/>
              </a:rPr>
              <a:t>1,700</a:t>
            </a:r>
            <a:r>
              <a:rPr lang="ja-JP" altLang="en-US" sz="1200" dirty="0" smtClean="0">
                <a:solidFill>
                  <a:schemeClr val="tx1"/>
                </a:solidFill>
                <a:latin typeface="ＭＳ Ｐゴシック"/>
              </a:rPr>
              <a:t>億円）</a:t>
            </a:r>
            <a:endParaRPr lang="en-US" altLang="ja-JP" sz="1200" dirty="0">
              <a:solidFill>
                <a:schemeClr val="tx1"/>
              </a:solidFill>
              <a:latin typeface="ＭＳ Ｐゴシック"/>
            </a:endParaRPr>
          </a:p>
          <a:p>
            <a:pPr marL="180975" indent="-180975">
              <a:lnSpc>
                <a:spcPts val="1500"/>
              </a:lnSpc>
              <a:spcBef>
                <a:spcPts val="600"/>
              </a:spcBef>
            </a:pPr>
            <a:r>
              <a:rPr lang="ja-JP" altLang="en-US" sz="1200" dirty="0">
                <a:solidFill>
                  <a:schemeClr val="tx1"/>
                </a:solidFill>
                <a:latin typeface="ＭＳ Ｐゴシック"/>
              </a:rPr>
              <a:t>・</a:t>
            </a:r>
            <a:r>
              <a:rPr lang="ja-JP" altLang="en-US" sz="1200" b="1" u="sng" dirty="0" smtClean="0">
                <a:solidFill>
                  <a:schemeClr val="tx1"/>
                </a:solidFill>
                <a:latin typeface="ＭＳ Ｐゴシック"/>
              </a:rPr>
              <a:t>平成</a:t>
            </a:r>
            <a:r>
              <a:rPr lang="en-US" altLang="ja-JP" sz="1200" b="1" u="sng" dirty="0" smtClean="0">
                <a:solidFill>
                  <a:schemeClr val="tx1"/>
                </a:solidFill>
                <a:latin typeface="ＭＳ Ｐゴシック"/>
              </a:rPr>
              <a:t>30</a:t>
            </a:r>
            <a:r>
              <a:rPr lang="ja-JP" altLang="en-US" sz="1200" b="1" u="sng" dirty="0" smtClean="0">
                <a:solidFill>
                  <a:schemeClr val="tx1"/>
                </a:solidFill>
                <a:latin typeface="ＭＳ Ｐゴシック"/>
              </a:rPr>
              <a:t>年度以降は、上記の項目に約</a:t>
            </a:r>
            <a:r>
              <a:rPr lang="en-US" altLang="ja-JP" sz="1200" b="1" u="sng" dirty="0" smtClean="0">
                <a:solidFill>
                  <a:schemeClr val="tx1"/>
                </a:solidFill>
                <a:latin typeface="ＭＳ Ｐゴシック"/>
              </a:rPr>
              <a:t>1,700</a:t>
            </a:r>
            <a:r>
              <a:rPr lang="ja-JP" altLang="en-US" sz="1200" b="1" u="sng" dirty="0" smtClean="0">
                <a:solidFill>
                  <a:schemeClr val="tx1"/>
                </a:solidFill>
                <a:latin typeface="ＭＳ Ｐゴシック"/>
              </a:rPr>
              <a:t>億円を配分</a:t>
            </a:r>
            <a:r>
              <a:rPr lang="ja-JP" altLang="en-US" sz="1400" dirty="0">
                <a:solidFill>
                  <a:schemeClr val="tx1"/>
                </a:solidFill>
                <a:latin typeface="ＭＳ Ｐゴシック"/>
              </a:rPr>
              <a:t>　</a:t>
            </a:r>
            <a:endParaRPr lang="en-US" altLang="ja-JP" sz="1400" dirty="0">
              <a:solidFill>
                <a:schemeClr val="tx1"/>
              </a:solidFill>
              <a:latin typeface="ＭＳ Ｐゴシック"/>
            </a:endParaRPr>
          </a:p>
        </p:txBody>
      </p:sp>
      <p:sp>
        <p:nvSpPr>
          <p:cNvPr id="13" name="正方形/長方形 12"/>
          <p:cNvSpPr/>
          <p:nvPr/>
        </p:nvSpPr>
        <p:spPr>
          <a:xfrm>
            <a:off x="428497" y="631334"/>
            <a:ext cx="9121597" cy="121355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tIns="45709" rIns="0" bIns="45709" rtlCol="0" anchor="ctr"/>
          <a:lstStyle/>
          <a:p>
            <a:pPr>
              <a:lnSpc>
                <a:spcPts val="1920"/>
              </a:lnSpc>
            </a:pPr>
            <a:r>
              <a:rPr lang="ja-JP" altLang="en-US" sz="1400" dirty="0">
                <a:solidFill>
                  <a:prstClr val="black"/>
                </a:solidFill>
                <a:latin typeface="ＭＳ Ｐゴシック"/>
              </a:rPr>
              <a:t>国民健康保険に対し、平成</a:t>
            </a:r>
            <a:r>
              <a:rPr lang="en-US" altLang="ja-JP" sz="1400" dirty="0">
                <a:solidFill>
                  <a:prstClr val="black"/>
                </a:solidFill>
                <a:latin typeface="ＭＳ Ｐゴシック"/>
              </a:rPr>
              <a:t>26</a:t>
            </a:r>
            <a:r>
              <a:rPr lang="ja-JP" altLang="en-US" sz="1400" dirty="0">
                <a:solidFill>
                  <a:prstClr val="black"/>
                </a:solidFill>
                <a:latin typeface="ＭＳ Ｐゴシック"/>
              </a:rPr>
              <a:t>年度に実施した低所得者向けの保険料軽減措置の拡充（約</a:t>
            </a:r>
            <a:r>
              <a:rPr lang="en-US" altLang="ja-JP" sz="1400" dirty="0">
                <a:solidFill>
                  <a:prstClr val="black"/>
                </a:solidFill>
                <a:latin typeface="ＭＳ Ｐゴシック"/>
              </a:rPr>
              <a:t>500</a:t>
            </a:r>
            <a:r>
              <a:rPr lang="ja-JP" altLang="en-US" sz="1400" dirty="0">
                <a:solidFill>
                  <a:prstClr val="black"/>
                </a:solidFill>
                <a:latin typeface="ＭＳ Ｐゴシック"/>
              </a:rPr>
              <a:t>億円）に加え、</a:t>
            </a:r>
            <a:endParaRPr lang="en-US" altLang="ja-JP" sz="1400" dirty="0">
              <a:solidFill>
                <a:prstClr val="black"/>
              </a:solidFill>
              <a:latin typeface="ＭＳ Ｐゴシック"/>
            </a:endParaRPr>
          </a:p>
          <a:p>
            <a:pPr>
              <a:lnSpc>
                <a:spcPts val="1920"/>
              </a:lnSpc>
            </a:pPr>
            <a:r>
              <a:rPr lang="ja-JP" altLang="en-US" sz="1400" b="1" u="sng" dirty="0">
                <a:solidFill>
                  <a:srgbClr val="C00000"/>
                </a:solidFill>
                <a:latin typeface="ＭＳ Ｐゴシック"/>
              </a:rPr>
              <a:t>毎年約</a:t>
            </a:r>
            <a:r>
              <a:rPr lang="en-US" altLang="ja-JP" sz="1400" b="1" u="sng" dirty="0">
                <a:solidFill>
                  <a:srgbClr val="C00000"/>
                </a:solidFill>
                <a:latin typeface="ＭＳ Ｐゴシック"/>
              </a:rPr>
              <a:t>3,400</a:t>
            </a:r>
            <a:r>
              <a:rPr lang="ja-JP" altLang="en-US" sz="1400" b="1" u="sng" dirty="0">
                <a:solidFill>
                  <a:srgbClr val="C00000"/>
                </a:solidFill>
                <a:latin typeface="ＭＳ Ｐゴシック"/>
              </a:rPr>
              <a:t>億円の財政支援</a:t>
            </a:r>
            <a:r>
              <a:rPr lang="ja-JP" altLang="en-US" sz="1400" dirty="0">
                <a:solidFill>
                  <a:prstClr val="black"/>
                </a:solidFill>
                <a:latin typeface="ＭＳ Ｐゴシック"/>
              </a:rPr>
              <a:t>の拡充等を以下の通り実施することにより、国保の抜本的な財政基盤の強化を図る。</a:t>
            </a:r>
            <a:endParaRPr lang="en-US" altLang="ja-JP" sz="1400" dirty="0">
              <a:solidFill>
                <a:prstClr val="black"/>
              </a:solidFill>
              <a:latin typeface="ＭＳ Ｐゴシック"/>
            </a:endParaRPr>
          </a:p>
          <a:p>
            <a:pPr marL="355600" defTabSz="911048">
              <a:lnSpc>
                <a:spcPts val="1920"/>
              </a:lnSpc>
              <a:spcBef>
                <a:spcPts val="600"/>
              </a:spcBef>
            </a:pPr>
            <a:r>
              <a:rPr lang="en-US" altLang="ja-JP" sz="1400" dirty="0">
                <a:solidFill>
                  <a:prstClr val="black"/>
                </a:solidFill>
                <a:latin typeface="ＭＳ Ｐ明朝" panose="02020600040205080304" pitchFamily="18" charset="-128"/>
                <a:ea typeface="ＭＳ Ｐ明朝" panose="02020600040205080304" pitchFamily="18" charset="-128"/>
              </a:rPr>
              <a:t>※ </a:t>
            </a:r>
            <a:r>
              <a:rPr lang="ja-JP" altLang="en-US" sz="1400" u="sng" dirty="0">
                <a:solidFill>
                  <a:prstClr val="black"/>
                </a:solidFill>
                <a:latin typeface="ＭＳ Ｐ明朝" panose="02020600040205080304" pitchFamily="18" charset="-128"/>
                <a:ea typeface="ＭＳ Ｐ明朝" panose="02020600040205080304" pitchFamily="18" charset="-128"/>
              </a:rPr>
              <a:t>公費約</a:t>
            </a:r>
            <a:r>
              <a:rPr lang="en-US" altLang="ja-JP" sz="1400" u="sng" dirty="0">
                <a:solidFill>
                  <a:prstClr val="black"/>
                </a:solidFill>
                <a:latin typeface="ＭＳ Ｐ明朝" panose="02020600040205080304" pitchFamily="18" charset="-128"/>
                <a:ea typeface="ＭＳ Ｐ明朝" panose="02020600040205080304" pitchFamily="18" charset="-128"/>
              </a:rPr>
              <a:t>3,400</a:t>
            </a:r>
            <a:r>
              <a:rPr lang="ja-JP" altLang="en-US" sz="1400" u="sng" dirty="0">
                <a:solidFill>
                  <a:prstClr val="black"/>
                </a:solidFill>
                <a:latin typeface="ＭＳ Ｐ明朝" panose="02020600040205080304" pitchFamily="18" charset="-128"/>
                <a:ea typeface="ＭＳ Ｐ明朝" panose="02020600040205080304" pitchFamily="18" charset="-128"/>
              </a:rPr>
              <a:t>億円</a:t>
            </a:r>
            <a:r>
              <a:rPr lang="ja-JP" altLang="en-US" sz="1400" dirty="0">
                <a:solidFill>
                  <a:prstClr val="black"/>
                </a:solidFill>
                <a:latin typeface="ＭＳ Ｐ明朝" panose="02020600040205080304" pitchFamily="18" charset="-128"/>
                <a:ea typeface="ＭＳ Ｐ明朝" panose="02020600040205080304" pitchFamily="18" charset="-128"/>
              </a:rPr>
              <a:t>は、現在の国保の</a:t>
            </a:r>
            <a:r>
              <a:rPr lang="ja-JP" altLang="en-US" sz="1400" u="sng" dirty="0">
                <a:solidFill>
                  <a:prstClr val="black"/>
                </a:solidFill>
                <a:latin typeface="ＭＳ Ｐ明朝" panose="02020600040205080304" pitchFamily="18" charset="-128"/>
                <a:ea typeface="ＭＳ Ｐ明朝" panose="02020600040205080304" pitchFamily="18" charset="-128"/>
              </a:rPr>
              <a:t>保険料総額（約３兆円）の１割を超える規模</a:t>
            </a:r>
            <a:endParaRPr lang="en-US" altLang="ja-JP" sz="1400" u="sng" dirty="0">
              <a:solidFill>
                <a:prstClr val="black"/>
              </a:solidFill>
              <a:latin typeface="ＭＳ Ｐ明朝" panose="02020600040205080304" pitchFamily="18" charset="-128"/>
              <a:ea typeface="ＭＳ Ｐ明朝" panose="02020600040205080304" pitchFamily="18" charset="-128"/>
            </a:endParaRPr>
          </a:p>
          <a:p>
            <a:pPr marL="355600" defTabSz="911048">
              <a:lnSpc>
                <a:spcPts val="1920"/>
              </a:lnSpc>
              <a:spcBef>
                <a:spcPts val="600"/>
              </a:spcBef>
            </a:pPr>
            <a:r>
              <a:rPr lang="en-US" altLang="ja-JP" sz="1400" dirty="0">
                <a:solidFill>
                  <a:prstClr val="black"/>
                </a:solidFill>
                <a:latin typeface="ＭＳ Ｐ明朝" panose="02020600040205080304" pitchFamily="18" charset="-128"/>
                <a:ea typeface="ＭＳ Ｐ明朝" panose="02020600040205080304" pitchFamily="18" charset="-128"/>
              </a:rPr>
              <a:t>※ </a:t>
            </a:r>
            <a:r>
              <a:rPr lang="ja-JP" altLang="en-US" sz="1400" dirty="0">
                <a:solidFill>
                  <a:prstClr val="black"/>
                </a:solidFill>
                <a:latin typeface="ＭＳ Ｐ明朝" panose="02020600040205080304" pitchFamily="18" charset="-128"/>
                <a:ea typeface="ＭＳ Ｐ明朝" panose="02020600040205080304" pitchFamily="18" charset="-128"/>
              </a:rPr>
              <a:t>被保険者一人当たり、</a:t>
            </a:r>
            <a:r>
              <a:rPr lang="ja-JP" altLang="en-US" sz="1400" u="sng" dirty="0">
                <a:solidFill>
                  <a:prstClr val="black"/>
                </a:solidFill>
                <a:latin typeface="ＭＳ Ｐ明朝" panose="02020600040205080304" pitchFamily="18" charset="-128"/>
                <a:ea typeface="ＭＳ Ｐ明朝" panose="02020600040205080304" pitchFamily="18" charset="-128"/>
              </a:rPr>
              <a:t>約１万円の財政改善効果</a:t>
            </a:r>
            <a:endParaRPr lang="en-US" altLang="ja-JP" sz="1400" u="sng" dirty="0">
              <a:solidFill>
                <a:prstClr val="black"/>
              </a:solidFill>
              <a:latin typeface="ＭＳ Ｐ明朝" panose="02020600040205080304" pitchFamily="18" charset="-128"/>
              <a:ea typeface="ＭＳ Ｐ明朝" panose="02020600040205080304" pitchFamily="18" charset="-128"/>
            </a:endParaRPr>
          </a:p>
        </p:txBody>
      </p:sp>
      <p:sp>
        <p:nvSpPr>
          <p:cNvPr id="15" name="スライド番号プレースホルダー 1"/>
          <p:cNvSpPr txBox="1">
            <a:spLocks/>
          </p:cNvSpPr>
          <p:nvPr/>
        </p:nvSpPr>
        <p:spPr>
          <a:xfrm>
            <a:off x="7638618" y="6584572"/>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10</a:t>
            </a:fld>
            <a:endParaRPr lang="ja-JP" altLang="en-US" dirty="0">
              <a:latin typeface="ＤＦ特太ゴシック体" panose="020B0509000000000000" pitchFamily="49" charset="-128"/>
              <a:ea typeface="ＤＦ特太ゴシック体" panose="020B0509000000000000" pitchFamily="49" charset="-128"/>
            </a:endParaRPr>
          </a:p>
        </p:txBody>
      </p:sp>
      <p:cxnSp>
        <p:nvCxnSpPr>
          <p:cNvPr id="12" name="直線コネクタ 11"/>
          <p:cNvCxnSpPr/>
          <p:nvPr/>
        </p:nvCxnSpPr>
        <p:spPr>
          <a:xfrm>
            <a:off x="15552" y="395894"/>
            <a:ext cx="9906000" cy="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91711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0" name="Text Box 16"/>
          <p:cNvSpPr txBox="1">
            <a:spLocks noChangeArrowheads="1"/>
          </p:cNvSpPr>
          <p:nvPr/>
        </p:nvSpPr>
        <p:spPr bwMode="auto">
          <a:xfrm>
            <a:off x="9361689" y="6080017"/>
            <a:ext cx="492443" cy="276999"/>
          </a:xfrm>
          <a:prstGeom prst="rect">
            <a:avLst/>
          </a:prstGeom>
          <a:noFill/>
          <a:ln w="9525">
            <a:noFill/>
            <a:miter lim="800000"/>
            <a:headEnd/>
            <a:tailEnd/>
          </a:ln>
        </p:spPr>
        <p:txBody>
          <a:bodyPr wrap="none">
            <a:spAutoFit/>
          </a:bodyPr>
          <a:lstStyle/>
          <a:p>
            <a:r>
              <a:rPr lang="ja-JP" altLang="en-US" sz="1200" u="sng" dirty="0" smtClean="0"/>
              <a:t>収入</a:t>
            </a:r>
            <a:endParaRPr lang="ja-JP" altLang="en-US" sz="1200" u="sng" dirty="0"/>
          </a:p>
        </p:txBody>
      </p:sp>
      <p:sp>
        <p:nvSpPr>
          <p:cNvPr id="1026" name="Rectangle 2"/>
          <p:cNvSpPr>
            <a:spLocks noChangeArrowheads="1"/>
          </p:cNvSpPr>
          <p:nvPr/>
        </p:nvSpPr>
        <p:spPr bwMode="auto">
          <a:xfrm>
            <a:off x="5"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ja-JP" altLang="en-US"/>
          </a:p>
        </p:txBody>
      </p:sp>
      <p:grpSp>
        <p:nvGrpSpPr>
          <p:cNvPr id="2" name="グループ化 61"/>
          <p:cNvGrpSpPr/>
          <p:nvPr/>
        </p:nvGrpSpPr>
        <p:grpSpPr>
          <a:xfrm>
            <a:off x="523979" y="3316905"/>
            <a:ext cx="8965525" cy="2910882"/>
            <a:chOff x="601208" y="2648032"/>
            <a:chExt cx="8225165" cy="3290510"/>
          </a:xfrm>
        </p:grpSpPr>
        <p:sp>
          <p:nvSpPr>
            <p:cNvPr id="47" name="正方形/長方形 46"/>
            <p:cNvSpPr/>
            <p:nvPr/>
          </p:nvSpPr>
          <p:spPr>
            <a:xfrm>
              <a:off x="1925395" y="4750174"/>
              <a:ext cx="332308" cy="288032"/>
            </a:xfrm>
            <a:prstGeom prst="rect">
              <a:avLst/>
            </a:prstGeom>
            <a:solidFill>
              <a:srgbClr val="66FF99">
                <a:alpha val="50000"/>
              </a:srgb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正方形/長方形 44"/>
            <p:cNvSpPr/>
            <p:nvPr/>
          </p:nvSpPr>
          <p:spPr>
            <a:xfrm>
              <a:off x="1477593" y="4750174"/>
              <a:ext cx="448615" cy="576064"/>
            </a:xfrm>
            <a:prstGeom prst="rect">
              <a:avLst/>
            </a:prstGeom>
            <a:solidFill>
              <a:srgbClr val="66FF99">
                <a:alpha val="50000"/>
              </a:srgb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正方形/長方形 43"/>
            <p:cNvSpPr/>
            <p:nvPr/>
          </p:nvSpPr>
          <p:spPr>
            <a:xfrm>
              <a:off x="978626" y="4750174"/>
              <a:ext cx="498462" cy="792000"/>
            </a:xfrm>
            <a:prstGeom prst="rect">
              <a:avLst/>
            </a:prstGeom>
            <a:solidFill>
              <a:srgbClr val="66FF99">
                <a:alpha val="50000"/>
              </a:srgb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46" name="Line 2"/>
            <p:cNvSpPr>
              <a:spLocks noChangeShapeType="1"/>
            </p:cNvSpPr>
            <p:nvPr/>
          </p:nvSpPr>
          <p:spPr bwMode="auto">
            <a:xfrm flipV="1">
              <a:off x="975304" y="2949974"/>
              <a:ext cx="0" cy="2988568"/>
            </a:xfrm>
            <a:prstGeom prst="line">
              <a:avLst/>
            </a:prstGeom>
            <a:noFill/>
            <a:ln w="25400">
              <a:solidFill>
                <a:schemeClr val="tx1"/>
              </a:solidFill>
              <a:round/>
              <a:headEnd/>
              <a:tailEnd type="triangle" w="med" len="med"/>
            </a:ln>
          </p:spPr>
          <p:txBody>
            <a:bodyPr wrap="square">
              <a:spAutoFit/>
            </a:bodyPr>
            <a:lstStyle/>
            <a:p>
              <a:endParaRPr lang="ja-JP" altLang="en-US" dirty="0"/>
            </a:p>
          </p:txBody>
        </p:sp>
        <p:sp>
          <p:nvSpPr>
            <p:cNvPr id="6147" name="Line 3"/>
            <p:cNvSpPr>
              <a:spLocks noChangeShapeType="1"/>
            </p:cNvSpPr>
            <p:nvPr/>
          </p:nvSpPr>
          <p:spPr bwMode="auto">
            <a:xfrm>
              <a:off x="975304" y="5930588"/>
              <a:ext cx="3589322" cy="0"/>
            </a:xfrm>
            <a:prstGeom prst="line">
              <a:avLst/>
            </a:prstGeom>
            <a:noFill/>
            <a:ln w="25400">
              <a:solidFill>
                <a:schemeClr val="tx1"/>
              </a:solidFill>
              <a:round/>
              <a:headEnd/>
              <a:tailEnd type="triangle" w="med" len="med"/>
            </a:ln>
          </p:spPr>
          <p:txBody>
            <a:bodyPr wrap="square">
              <a:spAutoFit/>
            </a:bodyPr>
            <a:lstStyle/>
            <a:p>
              <a:endParaRPr lang="ja-JP" altLang="en-US"/>
            </a:p>
          </p:txBody>
        </p:sp>
        <p:sp>
          <p:nvSpPr>
            <p:cNvPr id="6148" name="Text Box 4"/>
            <p:cNvSpPr txBox="1">
              <a:spLocks noChangeArrowheads="1"/>
            </p:cNvSpPr>
            <p:nvPr/>
          </p:nvSpPr>
          <p:spPr bwMode="auto">
            <a:xfrm>
              <a:off x="601208" y="2663844"/>
              <a:ext cx="930668" cy="313124"/>
            </a:xfrm>
            <a:prstGeom prst="rect">
              <a:avLst/>
            </a:prstGeom>
            <a:noFill/>
            <a:ln w="9525">
              <a:noFill/>
              <a:miter lim="800000"/>
              <a:headEnd/>
              <a:tailEnd/>
            </a:ln>
          </p:spPr>
          <p:txBody>
            <a:bodyPr>
              <a:spAutoFit/>
            </a:bodyPr>
            <a:lstStyle/>
            <a:p>
              <a:r>
                <a:rPr lang="ja-JP" altLang="en-US" sz="1200" u="sng" dirty="0"/>
                <a:t>保険料額</a:t>
              </a:r>
            </a:p>
          </p:txBody>
        </p:sp>
        <p:sp>
          <p:nvSpPr>
            <p:cNvPr id="6153" name="Line 9"/>
            <p:cNvSpPr>
              <a:spLocks noChangeShapeType="1"/>
            </p:cNvSpPr>
            <p:nvPr/>
          </p:nvSpPr>
          <p:spPr bwMode="auto">
            <a:xfrm flipV="1">
              <a:off x="3347864" y="3382022"/>
              <a:ext cx="1224138" cy="1606"/>
            </a:xfrm>
            <a:prstGeom prst="line">
              <a:avLst/>
            </a:prstGeom>
            <a:noFill/>
            <a:ln w="25400">
              <a:solidFill>
                <a:schemeClr val="tx1"/>
              </a:solidFill>
              <a:round/>
              <a:headEnd/>
              <a:tailEnd/>
            </a:ln>
          </p:spPr>
          <p:txBody>
            <a:bodyPr wrap="square">
              <a:spAutoFit/>
            </a:bodyPr>
            <a:lstStyle/>
            <a:p>
              <a:endParaRPr lang="ja-JP" altLang="en-US"/>
            </a:p>
          </p:txBody>
        </p:sp>
        <p:sp>
          <p:nvSpPr>
            <p:cNvPr id="6155" name="Text Box 11"/>
            <p:cNvSpPr txBox="1">
              <a:spLocks noChangeArrowheads="1"/>
            </p:cNvSpPr>
            <p:nvPr/>
          </p:nvSpPr>
          <p:spPr bwMode="auto">
            <a:xfrm>
              <a:off x="1060716" y="4729689"/>
              <a:ext cx="701141" cy="521874"/>
            </a:xfrm>
            <a:prstGeom prst="rect">
              <a:avLst/>
            </a:prstGeom>
            <a:noFill/>
            <a:ln w="9525">
              <a:noFill/>
              <a:miter lim="800000"/>
              <a:headEnd/>
              <a:tailEnd/>
            </a:ln>
          </p:spPr>
          <p:txBody>
            <a:bodyPr wrap="square" lIns="0" rIns="0" anchor="ctr">
              <a:spAutoFit/>
            </a:bodyPr>
            <a:lstStyle/>
            <a:p>
              <a:r>
                <a:rPr lang="ja-JP" altLang="en-US" sz="1200" b="1" dirty="0" smtClean="0">
                  <a:latin typeface="HG丸ｺﾞｼｯｸM-PRO" pitchFamily="50" charset="-128"/>
                  <a:ea typeface="HG丸ｺﾞｼｯｸM-PRO" pitchFamily="50" charset="-128"/>
                </a:rPr>
                <a:t>７割</a:t>
              </a:r>
              <a:endParaRPr lang="en-US" altLang="ja-JP" sz="1200" b="1" dirty="0" smtClean="0">
                <a:latin typeface="HG丸ｺﾞｼｯｸM-PRO" pitchFamily="50" charset="-128"/>
                <a:ea typeface="HG丸ｺﾞｼｯｸM-PRO" pitchFamily="50" charset="-128"/>
              </a:endParaRPr>
            </a:p>
            <a:p>
              <a:r>
                <a:rPr lang="ja-JP" altLang="en-US" sz="1200" b="1" dirty="0" smtClean="0">
                  <a:latin typeface="HG丸ｺﾞｼｯｸM-PRO" pitchFamily="50" charset="-128"/>
                  <a:ea typeface="HG丸ｺﾞｼｯｸM-PRO" pitchFamily="50" charset="-128"/>
                </a:rPr>
                <a:t>軽減</a:t>
              </a:r>
              <a:endParaRPr lang="ja-JP" altLang="en-US" sz="1200" b="1" dirty="0">
                <a:latin typeface="HG丸ｺﾞｼｯｸM-PRO" pitchFamily="50" charset="-128"/>
                <a:ea typeface="HG丸ｺﾞｼｯｸM-PRO" pitchFamily="50" charset="-128"/>
              </a:endParaRPr>
            </a:p>
          </p:txBody>
        </p:sp>
        <p:sp>
          <p:nvSpPr>
            <p:cNvPr id="6156" name="Text Box 12"/>
            <p:cNvSpPr txBox="1">
              <a:spLocks noChangeArrowheads="1"/>
            </p:cNvSpPr>
            <p:nvPr/>
          </p:nvSpPr>
          <p:spPr bwMode="auto">
            <a:xfrm>
              <a:off x="1544065" y="4737801"/>
              <a:ext cx="282361" cy="301765"/>
            </a:xfrm>
            <a:prstGeom prst="rect">
              <a:avLst/>
            </a:prstGeom>
            <a:noFill/>
            <a:ln w="9525">
              <a:noFill/>
              <a:miter lim="800000"/>
              <a:headEnd/>
              <a:tailEnd/>
            </a:ln>
          </p:spPr>
          <p:txBody>
            <a:bodyPr wrap="none" lIns="0" rIns="0" anchor="ctr">
              <a:spAutoFit/>
            </a:bodyPr>
            <a:lstStyle/>
            <a:p>
              <a:r>
                <a:rPr lang="ja-JP" altLang="en-US" sz="1200" b="1" dirty="0">
                  <a:latin typeface="HG丸ｺﾞｼｯｸM-PRO" pitchFamily="50" charset="-128"/>
                  <a:ea typeface="HG丸ｺﾞｼｯｸM-PRO" pitchFamily="50" charset="-128"/>
                </a:rPr>
                <a:t>５割</a:t>
              </a:r>
            </a:p>
          </p:txBody>
        </p:sp>
        <p:sp>
          <p:nvSpPr>
            <p:cNvPr id="6157" name="Text Box 13"/>
            <p:cNvSpPr txBox="1">
              <a:spLocks noChangeArrowheads="1"/>
            </p:cNvSpPr>
            <p:nvPr/>
          </p:nvSpPr>
          <p:spPr bwMode="auto">
            <a:xfrm>
              <a:off x="1858931" y="4745615"/>
              <a:ext cx="531751" cy="301765"/>
            </a:xfrm>
            <a:prstGeom prst="rect">
              <a:avLst/>
            </a:prstGeom>
            <a:noFill/>
            <a:ln w="9525">
              <a:noFill/>
              <a:miter lim="800000"/>
              <a:headEnd/>
              <a:tailEnd/>
            </a:ln>
          </p:spPr>
          <p:txBody>
            <a:bodyPr wrap="square" anchor="ctr">
              <a:spAutoFit/>
            </a:bodyPr>
            <a:lstStyle/>
            <a:p>
              <a:r>
                <a:rPr lang="ja-JP" altLang="en-US" sz="1200" b="1" dirty="0">
                  <a:latin typeface="HG丸ｺﾞｼｯｸM-PRO" pitchFamily="50" charset="-128"/>
                  <a:ea typeface="HG丸ｺﾞｼｯｸM-PRO" pitchFamily="50" charset="-128"/>
                </a:rPr>
                <a:t>２割</a:t>
              </a:r>
            </a:p>
          </p:txBody>
        </p:sp>
        <p:sp>
          <p:nvSpPr>
            <p:cNvPr id="6158" name="Text Box 14"/>
            <p:cNvSpPr txBox="1">
              <a:spLocks noChangeArrowheads="1"/>
            </p:cNvSpPr>
            <p:nvPr/>
          </p:nvSpPr>
          <p:spPr bwMode="auto">
            <a:xfrm>
              <a:off x="7615751" y="4800746"/>
              <a:ext cx="1210622" cy="301765"/>
            </a:xfrm>
            <a:prstGeom prst="rect">
              <a:avLst/>
            </a:prstGeom>
            <a:noFill/>
            <a:ln w="9525">
              <a:noFill/>
              <a:miter lim="800000"/>
              <a:headEnd/>
              <a:tailEnd/>
            </a:ln>
          </p:spPr>
          <p:txBody>
            <a:bodyPr wrap="none">
              <a:spAutoFit/>
            </a:bodyPr>
            <a:lstStyle/>
            <a:p>
              <a:r>
                <a:rPr lang="ja-JP" altLang="en-US" sz="1200" dirty="0"/>
                <a:t>応益分（約５０％）</a:t>
              </a:r>
            </a:p>
          </p:txBody>
        </p:sp>
        <p:sp>
          <p:nvSpPr>
            <p:cNvPr id="6159" name="Text Box 15"/>
            <p:cNvSpPr txBox="1">
              <a:spLocks noChangeArrowheads="1"/>
            </p:cNvSpPr>
            <p:nvPr/>
          </p:nvSpPr>
          <p:spPr bwMode="auto">
            <a:xfrm>
              <a:off x="7304207" y="3958095"/>
              <a:ext cx="1210622" cy="301765"/>
            </a:xfrm>
            <a:prstGeom prst="rect">
              <a:avLst/>
            </a:prstGeom>
            <a:noFill/>
            <a:ln w="9525">
              <a:noFill/>
              <a:miter lim="800000"/>
              <a:headEnd/>
              <a:tailEnd/>
            </a:ln>
          </p:spPr>
          <p:txBody>
            <a:bodyPr wrap="none">
              <a:spAutoFit/>
            </a:bodyPr>
            <a:lstStyle/>
            <a:p>
              <a:r>
                <a:rPr lang="ja-JP" altLang="en-US" sz="1200" dirty="0"/>
                <a:t>応能分（約５０％）</a:t>
              </a:r>
            </a:p>
          </p:txBody>
        </p:sp>
        <p:sp>
          <p:nvSpPr>
            <p:cNvPr id="6169" name="Line 25"/>
            <p:cNvSpPr>
              <a:spLocks noChangeShapeType="1"/>
            </p:cNvSpPr>
            <p:nvPr/>
          </p:nvSpPr>
          <p:spPr bwMode="auto">
            <a:xfrm flipV="1">
              <a:off x="1431272" y="3382021"/>
              <a:ext cx="1878465" cy="1355780"/>
            </a:xfrm>
            <a:prstGeom prst="line">
              <a:avLst/>
            </a:prstGeom>
            <a:noFill/>
            <a:ln w="25400">
              <a:solidFill>
                <a:schemeClr val="tx1"/>
              </a:solidFill>
              <a:round/>
              <a:headEnd/>
              <a:tailEnd/>
            </a:ln>
          </p:spPr>
          <p:txBody>
            <a:bodyPr wrap="square">
              <a:spAutoFit/>
            </a:bodyPr>
            <a:lstStyle/>
            <a:p>
              <a:endParaRPr lang="ja-JP" altLang="en-US"/>
            </a:p>
          </p:txBody>
        </p:sp>
        <p:cxnSp>
          <p:nvCxnSpPr>
            <p:cNvPr id="41" name="直線コネクタ 40"/>
            <p:cNvCxnSpPr/>
            <p:nvPr/>
          </p:nvCxnSpPr>
          <p:spPr>
            <a:xfrm flipV="1">
              <a:off x="1108242" y="4738212"/>
              <a:ext cx="3323077" cy="1197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5" name="正方形/長方形 54"/>
            <p:cNvSpPr/>
            <p:nvPr/>
          </p:nvSpPr>
          <p:spPr>
            <a:xfrm>
              <a:off x="972000" y="3599652"/>
              <a:ext cx="468000" cy="360040"/>
            </a:xfrm>
            <a:prstGeom prst="rect">
              <a:avLst/>
            </a:prstGeom>
            <a:solidFill>
              <a:schemeClr val="accent5">
                <a:alpha val="3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endParaRPr kumimoji="1" lang="ja-JP" altLang="en-US" sz="1400" dirty="0">
                <a:solidFill>
                  <a:schemeClr val="tx1"/>
                </a:solidFill>
              </a:endParaRPr>
            </a:p>
          </p:txBody>
        </p:sp>
        <p:sp>
          <p:nvSpPr>
            <p:cNvPr id="58" name="正方形/長方形 57"/>
            <p:cNvSpPr/>
            <p:nvPr/>
          </p:nvSpPr>
          <p:spPr>
            <a:xfrm>
              <a:off x="1440009" y="3599653"/>
              <a:ext cx="498469" cy="216024"/>
            </a:xfrm>
            <a:prstGeom prst="rect">
              <a:avLst/>
            </a:prstGeom>
            <a:solidFill>
              <a:schemeClr val="accent5">
                <a:alpha val="3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solidFill>
                  <a:schemeClr val="tx1"/>
                </a:solidFill>
              </a:endParaRPr>
            </a:p>
          </p:txBody>
        </p:sp>
        <p:sp>
          <p:nvSpPr>
            <p:cNvPr id="69" name="右矢印 68"/>
            <p:cNvSpPr/>
            <p:nvPr/>
          </p:nvSpPr>
          <p:spPr>
            <a:xfrm>
              <a:off x="4577833" y="4246118"/>
              <a:ext cx="465282" cy="504056"/>
            </a:xfrm>
            <a:prstGeom prst="rightArrow">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正方形/長方形 71"/>
            <p:cNvSpPr/>
            <p:nvPr/>
          </p:nvSpPr>
          <p:spPr>
            <a:xfrm>
              <a:off x="6134764" y="4760442"/>
              <a:ext cx="597475" cy="324000"/>
            </a:xfrm>
            <a:prstGeom prst="rect">
              <a:avLst/>
            </a:prstGeom>
            <a:solidFill>
              <a:srgbClr val="66FF99">
                <a:alpha val="50000"/>
              </a:srgb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正方形/長方形 72"/>
            <p:cNvSpPr/>
            <p:nvPr/>
          </p:nvSpPr>
          <p:spPr>
            <a:xfrm>
              <a:off x="5679504" y="4767497"/>
              <a:ext cx="448615" cy="576000"/>
            </a:xfrm>
            <a:prstGeom prst="rect">
              <a:avLst/>
            </a:prstGeom>
            <a:solidFill>
              <a:srgbClr val="66FF99">
                <a:alpha val="50000"/>
              </a:srgb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正方形/長方形 73"/>
            <p:cNvSpPr/>
            <p:nvPr/>
          </p:nvSpPr>
          <p:spPr>
            <a:xfrm>
              <a:off x="5177202" y="4767497"/>
              <a:ext cx="498462" cy="792088"/>
            </a:xfrm>
            <a:prstGeom prst="rect">
              <a:avLst/>
            </a:prstGeom>
            <a:solidFill>
              <a:srgbClr val="66FF99">
                <a:alpha val="50000"/>
              </a:srgb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Line 9"/>
            <p:cNvSpPr>
              <a:spLocks noChangeShapeType="1"/>
            </p:cNvSpPr>
            <p:nvPr/>
          </p:nvSpPr>
          <p:spPr bwMode="auto">
            <a:xfrm>
              <a:off x="8316416" y="3383628"/>
              <a:ext cx="287584" cy="0"/>
            </a:xfrm>
            <a:prstGeom prst="line">
              <a:avLst/>
            </a:prstGeom>
            <a:noFill/>
            <a:ln w="25400">
              <a:solidFill>
                <a:schemeClr val="tx1"/>
              </a:solidFill>
              <a:round/>
              <a:headEnd/>
              <a:tailEnd/>
            </a:ln>
          </p:spPr>
          <p:txBody>
            <a:bodyPr wrap="square">
              <a:spAutoFit/>
            </a:bodyPr>
            <a:lstStyle/>
            <a:p>
              <a:endParaRPr lang="ja-JP" altLang="en-US"/>
            </a:p>
          </p:txBody>
        </p:sp>
        <p:sp>
          <p:nvSpPr>
            <p:cNvPr id="77" name="Line 25"/>
            <p:cNvSpPr>
              <a:spLocks noChangeShapeType="1"/>
            </p:cNvSpPr>
            <p:nvPr/>
          </p:nvSpPr>
          <p:spPr bwMode="auto">
            <a:xfrm flipV="1">
              <a:off x="5580112" y="3383627"/>
              <a:ext cx="2232248" cy="1368143"/>
            </a:xfrm>
            <a:prstGeom prst="line">
              <a:avLst/>
            </a:prstGeom>
            <a:noFill/>
            <a:ln w="25400">
              <a:solidFill>
                <a:schemeClr val="tx1"/>
              </a:solidFill>
              <a:prstDash val="dash"/>
              <a:round/>
              <a:headEnd/>
              <a:tailEnd/>
            </a:ln>
          </p:spPr>
          <p:txBody>
            <a:bodyPr wrap="square">
              <a:spAutoFit/>
            </a:bodyPr>
            <a:lstStyle/>
            <a:p>
              <a:endParaRPr lang="ja-JP" altLang="en-US"/>
            </a:p>
          </p:txBody>
        </p:sp>
        <p:sp>
          <p:nvSpPr>
            <p:cNvPr id="80" name="正方形/長方形 79"/>
            <p:cNvSpPr/>
            <p:nvPr/>
          </p:nvSpPr>
          <p:spPr>
            <a:xfrm>
              <a:off x="5177202" y="3598046"/>
              <a:ext cx="498462" cy="504056"/>
            </a:xfrm>
            <a:prstGeom prst="rect">
              <a:avLst/>
            </a:prstGeom>
            <a:solidFill>
              <a:schemeClr val="accent5">
                <a:alpha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en-US" altLang="ja-JP" sz="1200" b="1" dirty="0" smtClean="0">
                  <a:solidFill>
                    <a:schemeClr val="tx1"/>
                  </a:solidFill>
                  <a:latin typeface="+mn-ea"/>
                </a:rPr>
                <a:t>15%</a:t>
              </a:r>
              <a:endParaRPr kumimoji="1" lang="ja-JP" altLang="en-US" sz="1200" b="1" dirty="0">
                <a:solidFill>
                  <a:schemeClr val="tx1"/>
                </a:solidFill>
                <a:latin typeface="+mn-ea"/>
              </a:endParaRPr>
            </a:p>
          </p:txBody>
        </p:sp>
        <p:sp>
          <p:nvSpPr>
            <p:cNvPr id="81" name="正方形/長方形 80"/>
            <p:cNvSpPr/>
            <p:nvPr/>
          </p:nvSpPr>
          <p:spPr>
            <a:xfrm>
              <a:off x="5679504" y="3598046"/>
              <a:ext cx="582181" cy="431406"/>
            </a:xfrm>
            <a:prstGeom prst="rect">
              <a:avLst/>
            </a:prstGeom>
            <a:solidFill>
              <a:schemeClr val="accent5">
                <a:alpha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t"/>
            <a:lstStyle/>
            <a:p>
              <a:pPr algn="ctr"/>
              <a:r>
                <a:rPr kumimoji="1" lang="en-US" altLang="ja-JP" sz="1200" b="1" dirty="0" smtClean="0">
                  <a:solidFill>
                    <a:schemeClr val="tx1"/>
                  </a:solidFill>
                  <a:latin typeface="+mn-ea"/>
                </a:rPr>
                <a:t>14%</a:t>
              </a:r>
              <a:endParaRPr kumimoji="1" lang="ja-JP" altLang="en-US" sz="1200" b="1" dirty="0">
                <a:solidFill>
                  <a:schemeClr val="tx1"/>
                </a:solidFill>
                <a:latin typeface="+mn-ea"/>
              </a:endParaRPr>
            </a:p>
          </p:txBody>
        </p:sp>
        <p:sp>
          <p:nvSpPr>
            <p:cNvPr id="82" name="正方形/長方形 81"/>
            <p:cNvSpPr/>
            <p:nvPr/>
          </p:nvSpPr>
          <p:spPr>
            <a:xfrm>
              <a:off x="6261685" y="3598045"/>
              <a:ext cx="510771" cy="379345"/>
            </a:xfrm>
            <a:prstGeom prst="rect">
              <a:avLst/>
            </a:prstGeom>
            <a:solidFill>
              <a:schemeClr val="accent5">
                <a:alpha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en-US" altLang="ja-JP" sz="1200" b="1" dirty="0" smtClean="0">
                  <a:solidFill>
                    <a:schemeClr val="tx1"/>
                  </a:solidFill>
                  <a:latin typeface="+mn-ea"/>
                </a:rPr>
                <a:t>13%</a:t>
              </a:r>
              <a:endParaRPr kumimoji="1" lang="ja-JP" altLang="en-US" sz="1200" b="1" dirty="0">
                <a:solidFill>
                  <a:schemeClr val="tx1"/>
                </a:solidFill>
                <a:latin typeface="+mn-ea"/>
              </a:endParaRPr>
            </a:p>
          </p:txBody>
        </p:sp>
        <p:sp>
          <p:nvSpPr>
            <p:cNvPr id="84" name="Line 2"/>
            <p:cNvSpPr>
              <a:spLocks noChangeShapeType="1"/>
            </p:cNvSpPr>
            <p:nvPr/>
          </p:nvSpPr>
          <p:spPr bwMode="auto">
            <a:xfrm flipV="1">
              <a:off x="5177202" y="2949974"/>
              <a:ext cx="0" cy="2988568"/>
            </a:xfrm>
            <a:prstGeom prst="line">
              <a:avLst/>
            </a:prstGeom>
            <a:noFill/>
            <a:ln w="25400">
              <a:solidFill>
                <a:schemeClr val="tx1"/>
              </a:solidFill>
              <a:round/>
              <a:headEnd/>
              <a:tailEnd type="triangle" w="med" len="med"/>
            </a:ln>
          </p:spPr>
          <p:txBody>
            <a:bodyPr wrap="square">
              <a:spAutoFit/>
            </a:bodyPr>
            <a:lstStyle/>
            <a:p>
              <a:endParaRPr lang="ja-JP" altLang="en-US"/>
            </a:p>
          </p:txBody>
        </p:sp>
        <p:sp>
          <p:nvSpPr>
            <p:cNvPr id="85" name="Line 3"/>
            <p:cNvSpPr>
              <a:spLocks noChangeShapeType="1"/>
            </p:cNvSpPr>
            <p:nvPr/>
          </p:nvSpPr>
          <p:spPr bwMode="auto">
            <a:xfrm>
              <a:off x="5177202" y="5930588"/>
              <a:ext cx="3589322" cy="0"/>
            </a:xfrm>
            <a:prstGeom prst="line">
              <a:avLst/>
            </a:prstGeom>
            <a:noFill/>
            <a:ln w="25400">
              <a:solidFill>
                <a:schemeClr val="tx1"/>
              </a:solidFill>
              <a:round/>
              <a:headEnd/>
              <a:tailEnd type="triangle" w="med" len="med"/>
            </a:ln>
          </p:spPr>
          <p:txBody>
            <a:bodyPr wrap="square">
              <a:spAutoFit/>
            </a:bodyPr>
            <a:lstStyle/>
            <a:p>
              <a:endParaRPr lang="ja-JP" altLang="en-US"/>
            </a:p>
          </p:txBody>
        </p:sp>
        <p:sp>
          <p:nvSpPr>
            <p:cNvPr id="92" name="Text Box 11"/>
            <p:cNvSpPr txBox="1">
              <a:spLocks noChangeArrowheads="1"/>
            </p:cNvSpPr>
            <p:nvPr/>
          </p:nvSpPr>
          <p:spPr bwMode="auto">
            <a:xfrm>
              <a:off x="5290246" y="4721232"/>
              <a:ext cx="634672" cy="521874"/>
            </a:xfrm>
            <a:prstGeom prst="rect">
              <a:avLst/>
            </a:prstGeom>
            <a:noFill/>
            <a:ln w="9525">
              <a:noFill/>
              <a:miter lim="800000"/>
              <a:headEnd/>
              <a:tailEnd/>
            </a:ln>
          </p:spPr>
          <p:txBody>
            <a:bodyPr wrap="square" lIns="0" rIns="0" anchor="ctr">
              <a:spAutoFit/>
            </a:bodyPr>
            <a:lstStyle/>
            <a:p>
              <a:r>
                <a:rPr lang="ja-JP" altLang="en-US" sz="1200" b="1" dirty="0" smtClean="0">
                  <a:latin typeface="HG丸ｺﾞｼｯｸM-PRO" pitchFamily="50" charset="-128"/>
                  <a:ea typeface="HG丸ｺﾞｼｯｸM-PRO" pitchFamily="50" charset="-128"/>
                </a:rPr>
                <a:t>７割</a:t>
              </a:r>
              <a:endParaRPr lang="en-US" altLang="ja-JP" sz="1200" b="1" dirty="0" smtClean="0">
                <a:latin typeface="HG丸ｺﾞｼｯｸM-PRO" pitchFamily="50" charset="-128"/>
                <a:ea typeface="HG丸ｺﾞｼｯｸM-PRO" pitchFamily="50" charset="-128"/>
              </a:endParaRPr>
            </a:p>
            <a:p>
              <a:r>
                <a:rPr lang="ja-JP" altLang="en-US" sz="1200" b="1" dirty="0" smtClean="0">
                  <a:latin typeface="HG丸ｺﾞｼｯｸM-PRO" pitchFamily="50" charset="-128"/>
                  <a:ea typeface="HG丸ｺﾞｼｯｸM-PRO" pitchFamily="50" charset="-128"/>
                </a:rPr>
                <a:t>軽減</a:t>
              </a:r>
              <a:endParaRPr lang="ja-JP" altLang="en-US" sz="1200" b="1" dirty="0">
                <a:latin typeface="HG丸ｺﾞｼｯｸM-PRO" pitchFamily="50" charset="-128"/>
                <a:ea typeface="HG丸ｺﾞｼｯｸM-PRO" pitchFamily="50" charset="-128"/>
              </a:endParaRPr>
            </a:p>
          </p:txBody>
        </p:sp>
        <p:sp>
          <p:nvSpPr>
            <p:cNvPr id="93" name="Text Box 12"/>
            <p:cNvSpPr txBox="1">
              <a:spLocks noChangeArrowheads="1"/>
            </p:cNvSpPr>
            <p:nvPr/>
          </p:nvSpPr>
          <p:spPr bwMode="auto">
            <a:xfrm>
              <a:off x="5775423" y="4737801"/>
              <a:ext cx="332344" cy="301765"/>
            </a:xfrm>
            <a:prstGeom prst="rect">
              <a:avLst/>
            </a:prstGeom>
            <a:noFill/>
            <a:ln w="9525">
              <a:noFill/>
              <a:miter lim="800000"/>
              <a:headEnd/>
              <a:tailEnd/>
            </a:ln>
          </p:spPr>
          <p:txBody>
            <a:bodyPr wrap="square" lIns="0" rIns="0" anchor="ctr">
              <a:spAutoFit/>
            </a:bodyPr>
            <a:lstStyle/>
            <a:p>
              <a:r>
                <a:rPr lang="ja-JP" altLang="en-US" sz="1200" b="1" dirty="0">
                  <a:latin typeface="HG丸ｺﾞｼｯｸM-PRO" pitchFamily="50" charset="-128"/>
                  <a:ea typeface="HG丸ｺﾞｼｯｸM-PRO" pitchFamily="50" charset="-128"/>
                </a:rPr>
                <a:t>５割</a:t>
              </a:r>
            </a:p>
          </p:txBody>
        </p:sp>
        <p:sp>
          <p:nvSpPr>
            <p:cNvPr id="66" name="Text Box 14"/>
            <p:cNvSpPr txBox="1">
              <a:spLocks noChangeArrowheads="1"/>
            </p:cNvSpPr>
            <p:nvPr/>
          </p:nvSpPr>
          <p:spPr bwMode="auto">
            <a:xfrm>
              <a:off x="3139315" y="4906829"/>
              <a:ext cx="1210622" cy="301765"/>
            </a:xfrm>
            <a:prstGeom prst="rect">
              <a:avLst/>
            </a:prstGeom>
            <a:noFill/>
            <a:ln w="9525">
              <a:noFill/>
              <a:miter lim="800000"/>
              <a:headEnd/>
              <a:tailEnd/>
            </a:ln>
          </p:spPr>
          <p:txBody>
            <a:bodyPr wrap="none">
              <a:spAutoFit/>
            </a:bodyPr>
            <a:lstStyle/>
            <a:p>
              <a:r>
                <a:rPr lang="ja-JP" altLang="en-US" sz="1200" dirty="0"/>
                <a:t>応益分（約５０％）</a:t>
              </a:r>
            </a:p>
          </p:txBody>
        </p:sp>
        <p:sp>
          <p:nvSpPr>
            <p:cNvPr id="67" name="Text Box 15"/>
            <p:cNvSpPr txBox="1">
              <a:spLocks noChangeArrowheads="1"/>
            </p:cNvSpPr>
            <p:nvPr/>
          </p:nvSpPr>
          <p:spPr bwMode="auto">
            <a:xfrm>
              <a:off x="3139315" y="3958095"/>
              <a:ext cx="1210622" cy="301765"/>
            </a:xfrm>
            <a:prstGeom prst="rect">
              <a:avLst/>
            </a:prstGeom>
            <a:noFill/>
            <a:ln w="9525">
              <a:noFill/>
              <a:miter lim="800000"/>
              <a:headEnd/>
              <a:tailEnd/>
            </a:ln>
          </p:spPr>
          <p:txBody>
            <a:bodyPr wrap="none">
              <a:spAutoFit/>
            </a:bodyPr>
            <a:lstStyle/>
            <a:p>
              <a:r>
                <a:rPr lang="ja-JP" altLang="en-US" sz="1200" dirty="0"/>
                <a:t>応能分（約５０％）</a:t>
              </a:r>
            </a:p>
          </p:txBody>
        </p:sp>
        <p:sp>
          <p:nvSpPr>
            <p:cNvPr id="56" name="Rectangle 31"/>
            <p:cNvSpPr>
              <a:spLocks noChangeArrowheads="1"/>
            </p:cNvSpPr>
            <p:nvPr/>
          </p:nvSpPr>
          <p:spPr bwMode="auto">
            <a:xfrm>
              <a:off x="5314322" y="3075415"/>
              <a:ext cx="732662" cy="452647"/>
            </a:xfrm>
            <a:prstGeom prst="rect">
              <a:avLst/>
            </a:prstGeom>
            <a:solidFill>
              <a:schemeClr val="accent1">
                <a:lumMod val="40000"/>
                <a:lumOff val="60000"/>
                <a:alpha val="50000"/>
              </a:schemeClr>
            </a:solidFill>
            <a:ln w="38100" cmpd="dbl">
              <a:solidFill>
                <a:schemeClr val="tx1"/>
              </a:solidFill>
              <a:miter lim="800000"/>
              <a:headEnd/>
              <a:tailEnd/>
            </a:ln>
          </p:spPr>
          <p:txBody>
            <a:bodyPr wrap="square" anchor="ctr">
              <a:spAutoFit/>
            </a:bodyPr>
            <a:lstStyle/>
            <a:p>
              <a:pPr algn="ctr"/>
              <a:r>
                <a:rPr lang="ja-JP" altLang="en-US" sz="1050" dirty="0" smtClean="0">
                  <a:latin typeface="HG丸ｺﾞｼｯｸM-PRO" pitchFamily="50" charset="-128"/>
                  <a:ea typeface="HG丸ｺﾞｼｯｸM-PRO" pitchFamily="50" charset="-128"/>
                </a:rPr>
                <a:t>保険者</a:t>
              </a:r>
              <a:endParaRPr lang="en-US" altLang="ja-JP" sz="1050" dirty="0" smtClean="0">
                <a:latin typeface="HG丸ｺﾞｼｯｸM-PRO" pitchFamily="50" charset="-128"/>
                <a:ea typeface="HG丸ｺﾞｼｯｸM-PRO" pitchFamily="50" charset="-128"/>
              </a:endParaRPr>
            </a:p>
            <a:p>
              <a:pPr algn="ctr"/>
              <a:r>
                <a:rPr lang="ja-JP" altLang="en-US" sz="1050" dirty="0" smtClean="0">
                  <a:latin typeface="HG丸ｺﾞｼｯｸM-PRO" pitchFamily="50" charset="-128"/>
                  <a:ea typeface="HG丸ｺﾞｼｯｸM-PRO" pitchFamily="50" charset="-128"/>
                </a:rPr>
                <a:t>支援制度</a:t>
              </a:r>
              <a:endParaRPr lang="ja-JP" altLang="en-US" sz="1050" dirty="0">
                <a:latin typeface="HG丸ｺﾞｼｯｸM-PRO" pitchFamily="50" charset="-128"/>
                <a:ea typeface="HG丸ｺﾞｼｯｸM-PRO" pitchFamily="50" charset="-128"/>
              </a:endParaRPr>
            </a:p>
          </p:txBody>
        </p:sp>
        <p:sp>
          <p:nvSpPr>
            <p:cNvPr id="57" name="Rectangle 31"/>
            <p:cNvSpPr>
              <a:spLocks noChangeArrowheads="1"/>
            </p:cNvSpPr>
            <p:nvPr/>
          </p:nvSpPr>
          <p:spPr bwMode="auto">
            <a:xfrm>
              <a:off x="1108242" y="3075415"/>
              <a:ext cx="727454" cy="452647"/>
            </a:xfrm>
            <a:prstGeom prst="rect">
              <a:avLst/>
            </a:prstGeom>
            <a:solidFill>
              <a:schemeClr val="accent1">
                <a:lumMod val="40000"/>
                <a:lumOff val="60000"/>
                <a:alpha val="50000"/>
              </a:schemeClr>
            </a:solidFill>
            <a:ln w="38100" cmpd="dbl">
              <a:solidFill>
                <a:schemeClr val="tx1"/>
              </a:solidFill>
              <a:miter lim="800000"/>
              <a:headEnd/>
              <a:tailEnd/>
            </a:ln>
          </p:spPr>
          <p:txBody>
            <a:bodyPr wrap="square" anchor="ctr">
              <a:spAutoFit/>
            </a:bodyPr>
            <a:lstStyle/>
            <a:p>
              <a:pPr algn="ctr"/>
              <a:r>
                <a:rPr lang="ja-JP" altLang="en-US" sz="1050" dirty="0" smtClean="0">
                  <a:latin typeface="HG丸ｺﾞｼｯｸM-PRO" pitchFamily="50" charset="-128"/>
                  <a:ea typeface="HG丸ｺﾞｼｯｸM-PRO" pitchFamily="50" charset="-128"/>
                </a:rPr>
                <a:t>保険者</a:t>
              </a:r>
              <a:endParaRPr lang="en-US" altLang="ja-JP" sz="1050" dirty="0" smtClean="0">
                <a:latin typeface="HG丸ｺﾞｼｯｸM-PRO" pitchFamily="50" charset="-128"/>
                <a:ea typeface="HG丸ｺﾞｼｯｸM-PRO" pitchFamily="50" charset="-128"/>
              </a:endParaRPr>
            </a:p>
            <a:p>
              <a:pPr algn="ctr"/>
              <a:r>
                <a:rPr lang="ja-JP" altLang="en-US" sz="1050" dirty="0" smtClean="0">
                  <a:latin typeface="HG丸ｺﾞｼｯｸM-PRO" pitchFamily="50" charset="-128"/>
                  <a:ea typeface="HG丸ｺﾞｼｯｸM-PRO" pitchFamily="50" charset="-128"/>
                </a:rPr>
                <a:t>支援制度</a:t>
              </a:r>
              <a:endParaRPr lang="ja-JP" altLang="en-US" sz="1050" dirty="0">
                <a:latin typeface="HG丸ｺﾞｼｯｸM-PRO" pitchFamily="50" charset="-128"/>
                <a:ea typeface="HG丸ｺﾞｼｯｸM-PRO" pitchFamily="50" charset="-128"/>
              </a:endParaRPr>
            </a:p>
          </p:txBody>
        </p:sp>
        <p:cxnSp>
          <p:nvCxnSpPr>
            <p:cNvPr id="59" name="直線コネクタ 58"/>
            <p:cNvCxnSpPr/>
            <p:nvPr/>
          </p:nvCxnSpPr>
          <p:spPr>
            <a:xfrm flipV="1">
              <a:off x="5162850" y="4750183"/>
              <a:ext cx="3323077" cy="1197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6" name="下矢印 85"/>
            <p:cNvSpPr/>
            <p:nvPr/>
          </p:nvSpPr>
          <p:spPr>
            <a:xfrm>
              <a:off x="1323575" y="4075150"/>
              <a:ext cx="216024" cy="2160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2" name="下矢印 101"/>
            <p:cNvSpPr/>
            <p:nvPr/>
          </p:nvSpPr>
          <p:spPr>
            <a:xfrm>
              <a:off x="5689151" y="4100902"/>
              <a:ext cx="429401" cy="42561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Line 25"/>
            <p:cNvSpPr>
              <a:spLocks noChangeShapeType="1"/>
            </p:cNvSpPr>
            <p:nvPr/>
          </p:nvSpPr>
          <p:spPr bwMode="auto">
            <a:xfrm flipV="1">
              <a:off x="5580112" y="3383626"/>
              <a:ext cx="2808313" cy="1376817"/>
            </a:xfrm>
            <a:prstGeom prst="line">
              <a:avLst/>
            </a:prstGeom>
            <a:noFill/>
            <a:ln w="25400">
              <a:solidFill>
                <a:schemeClr val="tx1"/>
              </a:solidFill>
              <a:round/>
              <a:headEnd/>
              <a:tailEnd/>
            </a:ln>
          </p:spPr>
          <p:txBody>
            <a:bodyPr wrap="square">
              <a:spAutoFit/>
            </a:bodyPr>
            <a:lstStyle/>
            <a:p>
              <a:endParaRPr lang="ja-JP" altLang="en-US"/>
            </a:p>
          </p:txBody>
        </p:sp>
        <p:sp>
          <p:nvSpPr>
            <p:cNvPr id="83" name="Line 9"/>
            <p:cNvSpPr>
              <a:spLocks noChangeShapeType="1"/>
            </p:cNvSpPr>
            <p:nvPr/>
          </p:nvSpPr>
          <p:spPr bwMode="auto">
            <a:xfrm>
              <a:off x="7884368" y="3383628"/>
              <a:ext cx="791640" cy="0"/>
            </a:xfrm>
            <a:prstGeom prst="line">
              <a:avLst/>
            </a:prstGeom>
            <a:noFill/>
            <a:ln w="25400">
              <a:solidFill>
                <a:schemeClr val="tx1"/>
              </a:solidFill>
              <a:prstDash val="dash"/>
              <a:round/>
              <a:headEnd/>
              <a:tailEnd/>
            </a:ln>
          </p:spPr>
          <p:txBody>
            <a:bodyPr wrap="square">
              <a:spAutoFit/>
            </a:bodyPr>
            <a:lstStyle/>
            <a:p>
              <a:endParaRPr lang="ja-JP" altLang="en-US"/>
            </a:p>
          </p:txBody>
        </p:sp>
        <p:cxnSp>
          <p:nvCxnSpPr>
            <p:cNvPr id="89" name="直線矢印コネクタ 88"/>
            <p:cNvCxnSpPr/>
            <p:nvPr/>
          </p:nvCxnSpPr>
          <p:spPr>
            <a:xfrm>
              <a:off x="7380312" y="3671660"/>
              <a:ext cx="0"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8" name="Line 25"/>
            <p:cNvSpPr>
              <a:spLocks noChangeShapeType="1"/>
            </p:cNvSpPr>
            <p:nvPr/>
          </p:nvSpPr>
          <p:spPr bwMode="auto">
            <a:xfrm flipV="1">
              <a:off x="1411287" y="3383627"/>
              <a:ext cx="1720553" cy="1354174"/>
            </a:xfrm>
            <a:prstGeom prst="line">
              <a:avLst/>
            </a:prstGeom>
            <a:noFill/>
            <a:ln w="25400">
              <a:solidFill>
                <a:schemeClr val="tx1"/>
              </a:solidFill>
              <a:prstDash val="dash"/>
              <a:round/>
              <a:headEnd/>
              <a:tailEnd/>
            </a:ln>
          </p:spPr>
          <p:txBody>
            <a:bodyPr wrap="square">
              <a:spAutoFit/>
            </a:bodyPr>
            <a:lstStyle/>
            <a:p>
              <a:endParaRPr lang="ja-JP" altLang="en-US"/>
            </a:p>
          </p:txBody>
        </p:sp>
        <p:cxnSp>
          <p:nvCxnSpPr>
            <p:cNvPr id="95" name="直線矢印コネクタ 94"/>
            <p:cNvCxnSpPr/>
            <p:nvPr/>
          </p:nvCxnSpPr>
          <p:spPr>
            <a:xfrm>
              <a:off x="2754911" y="3671675"/>
              <a:ext cx="0" cy="1420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6" name="テキスト ボックス 95"/>
            <p:cNvSpPr txBox="1"/>
            <p:nvPr/>
          </p:nvSpPr>
          <p:spPr>
            <a:xfrm>
              <a:off x="971600" y="3545989"/>
              <a:ext cx="504056" cy="301765"/>
            </a:xfrm>
            <a:prstGeom prst="rect">
              <a:avLst/>
            </a:prstGeom>
            <a:noFill/>
          </p:spPr>
          <p:txBody>
            <a:bodyPr wrap="square" rtlCol="0">
              <a:spAutoFit/>
            </a:bodyPr>
            <a:lstStyle/>
            <a:p>
              <a:pPr algn="ctr"/>
              <a:r>
                <a:rPr kumimoji="1" lang="en-US" altLang="ja-JP" sz="1200" dirty="0" smtClean="0"/>
                <a:t>12</a:t>
              </a:r>
              <a:r>
                <a:rPr lang="en-US" altLang="ja-JP" sz="1200" dirty="0" smtClean="0"/>
                <a:t>%</a:t>
              </a:r>
              <a:endParaRPr kumimoji="1" lang="ja-JP" altLang="en-US" sz="1200" dirty="0"/>
            </a:p>
          </p:txBody>
        </p:sp>
        <p:sp>
          <p:nvSpPr>
            <p:cNvPr id="98" name="テキスト ボックス 97"/>
            <p:cNvSpPr txBox="1"/>
            <p:nvPr/>
          </p:nvSpPr>
          <p:spPr>
            <a:xfrm>
              <a:off x="1451902" y="3551373"/>
              <a:ext cx="504056" cy="301765"/>
            </a:xfrm>
            <a:prstGeom prst="rect">
              <a:avLst/>
            </a:prstGeom>
            <a:noFill/>
          </p:spPr>
          <p:txBody>
            <a:bodyPr wrap="square" rtlCol="0">
              <a:spAutoFit/>
            </a:bodyPr>
            <a:lstStyle/>
            <a:p>
              <a:pPr algn="ctr"/>
              <a:r>
                <a:rPr kumimoji="1" lang="en-US" altLang="ja-JP" sz="1200" dirty="0" smtClean="0"/>
                <a:t>6</a:t>
              </a:r>
              <a:r>
                <a:rPr lang="en-US" altLang="ja-JP" sz="1200" dirty="0" smtClean="0"/>
                <a:t>%</a:t>
              </a:r>
              <a:endParaRPr kumimoji="1" lang="ja-JP" altLang="en-US" sz="1200" dirty="0"/>
            </a:p>
          </p:txBody>
        </p:sp>
        <p:sp>
          <p:nvSpPr>
            <p:cNvPr id="101" name="Line 9"/>
            <p:cNvSpPr>
              <a:spLocks noChangeShapeType="1"/>
            </p:cNvSpPr>
            <p:nvPr/>
          </p:nvSpPr>
          <p:spPr bwMode="auto">
            <a:xfrm>
              <a:off x="3131840" y="3383628"/>
              <a:ext cx="791640" cy="0"/>
            </a:xfrm>
            <a:prstGeom prst="line">
              <a:avLst/>
            </a:prstGeom>
            <a:noFill/>
            <a:ln w="25400">
              <a:solidFill>
                <a:schemeClr val="tx1"/>
              </a:solidFill>
              <a:prstDash val="dash"/>
              <a:round/>
              <a:headEnd/>
              <a:tailEnd/>
            </a:ln>
          </p:spPr>
          <p:txBody>
            <a:bodyPr wrap="square">
              <a:spAutoFit/>
            </a:bodyPr>
            <a:lstStyle/>
            <a:p>
              <a:endParaRPr lang="ja-JP" altLang="en-US"/>
            </a:p>
          </p:txBody>
        </p:sp>
        <p:sp>
          <p:nvSpPr>
            <p:cNvPr id="65" name="Text Box 13"/>
            <p:cNvSpPr txBox="1">
              <a:spLocks noChangeArrowheads="1"/>
            </p:cNvSpPr>
            <p:nvPr/>
          </p:nvSpPr>
          <p:spPr bwMode="auto">
            <a:xfrm>
              <a:off x="6222303" y="4733096"/>
              <a:ext cx="531751" cy="301765"/>
            </a:xfrm>
            <a:prstGeom prst="rect">
              <a:avLst/>
            </a:prstGeom>
            <a:noFill/>
            <a:ln w="9525">
              <a:noFill/>
              <a:miter lim="800000"/>
              <a:headEnd/>
              <a:tailEnd/>
            </a:ln>
          </p:spPr>
          <p:txBody>
            <a:bodyPr wrap="square">
              <a:spAutoFit/>
            </a:bodyPr>
            <a:lstStyle/>
            <a:p>
              <a:r>
                <a:rPr lang="ja-JP" altLang="en-US" sz="1200" b="1" dirty="0">
                  <a:latin typeface="HG丸ｺﾞｼｯｸM-PRO" pitchFamily="50" charset="-128"/>
                  <a:ea typeface="HG丸ｺﾞｼｯｸM-PRO" pitchFamily="50" charset="-128"/>
                </a:rPr>
                <a:t>２割</a:t>
              </a:r>
            </a:p>
          </p:txBody>
        </p:sp>
        <p:sp>
          <p:nvSpPr>
            <p:cNvPr id="107" name="Text Box 4"/>
            <p:cNvSpPr txBox="1">
              <a:spLocks noChangeArrowheads="1"/>
            </p:cNvSpPr>
            <p:nvPr/>
          </p:nvSpPr>
          <p:spPr bwMode="auto">
            <a:xfrm>
              <a:off x="4822287" y="2648032"/>
              <a:ext cx="930668" cy="313124"/>
            </a:xfrm>
            <a:prstGeom prst="rect">
              <a:avLst/>
            </a:prstGeom>
            <a:noFill/>
            <a:ln w="9525">
              <a:noFill/>
              <a:miter lim="800000"/>
              <a:headEnd/>
              <a:tailEnd/>
            </a:ln>
          </p:spPr>
          <p:txBody>
            <a:bodyPr>
              <a:spAutoFit/>
            </a:bodyPr>
            <a:lstStyle/>
            <a:p>
              <a:r>
                <a:rPr lang="ja-JP" altLang="en-US" sz="1200" u="sng" dirty="0"/>
                <a:t>保険料額</a:t>
              </a:r>
            </a:p>
          </p:txBody>
        </p:sp>
      </p:grpSp>
      <p:sp>
        <p:nvSpPr>
          <p:cNvPr id="71" name="正方形/長方形 70"/>
          <p:cNvSpPr/>
          <p:nvPr/>
        </p:nvSpPr>
        <p:spPr>
          <a:xfrm>
            <a:off x="6546702" y="5175699"/>
            <a:ext cx="156788" cy="523460"/>
          </a:xfrm>
          <a:prstGeom prst="rect">
            <a:avLst/>
          </a:prstGeom>
          <a:solidFill>
            <a:srgbClr val="0AC213">
              <a:alpha val="73000"/>
            </a:srgbClr>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76" name="正方形/長方形 75"/>
          <p:cNvSpPr/>
          <p:nvPr/>
        </p:nvSpPr>
        <p:spPr>
          <a:xfrm>
            <a:off x="6996786" y="5180871"/>
            <a:ext cx="207944" cy="288000"/>
          </a:xfrm>
          <a:prstGeom prst="rect">
            <a:avLst/>
          </a:prstGeom>
          <a:solidFill>
            <a:srgbClr val="0AC213">
              <a:alpha val="57000"/>
            </a:srgbClr>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94" name="角丸四角形 93"/>
          <p:cNvSpPr/>
          <p:nvPr/>
        </p:nvSpPr>
        <p:spPr>
          <a:xfrm>
            <a:off x="2155025" y="3512727"/>
            <a:ext cx="1794199" cy="360040"/>
          </a:xfrm>
          <a:prstGeom prst="roundRect">
            <a:avLst/>
          </a:prstGeom>
          <a:noFill/>
          <a:ln w="127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ja-JP" sz="1100" dirty="0" smtClean="0">
                <a:solidFill>
                  <a:schemeClr val="tx1"/>
                </a:solidFill>
              </a:rPr>
              <a:t>低所得者が多い保険者の財政基盤を強化</a:t>
            </a:r>
            <a:endParaRPr kumimoji="1" lang="ja-JP" altLang="en-US" dirty="0"/>
          </a:p>
        </p:txBody>
      </p:sp>
      <p:cxnSp>
        <p:nvCxnSpPr>
          <p:cNvPr id="104" name="直線矢印コネクタ 103"/>
          <p:cNvCxnSpPr>
            <a:stCxn id="94" idx="2"/>
            <a:endCxn id="86" idx="0"/>
          </p:cNvCxnSpPr>
          <p:nvPr/>
        </p:nvCxnSpPr>
        <p:spPr>
          <a:xfrm flipH="1">
            <a:off x="1429102" y="3872767"/>
            <a:ext cx="1623023" cy="706609"/>
          </a:xfrm>
          <a:prstGeom prst="straightConnector1">
            <a:avLst/>
          </a:prstGeom>
          <a:ln>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105" name="角丸四角形 104"/>
          <p:cNvSpPr/>
          <p:nvPr/>
        </p:nvSpPr>
        <p:spPr>
          <a:xfrm>
            <a:off x="6802614" y="3377550"/>
            <a:ext cx="2974922" cy="432000"/>
          </a:xfrm>
          <a:prstGeom prst="roundRect">
            <a:avLst/>
          </a:prstGeom>
          <a:noFill/>
          <a:ln w="158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72000" rIns="0" rtlCol="0" anchor="ctr"/>
          <a:lstStyle/>
          <a:p>
            <a:r>
              <a:rPr lang="ja-JP" altLang="ja-JP" sz="1200" b="1" dirty="0" smtClean="0">
                <a:solidFill>
                  <a:srgbClr val="C00000"/>
                </a:solidFill>
              </a:rPr>
              <a:t>低所得者が多い保険者の財政基盤を強化</a:t>
            </a:r>
            <a:r>
              <a:rPr lang="ja-JP" altLang="en-US" sz="1200" b="1" dirty="0" smtClean="0">
                <a:solidFill>
                  <a:srgbClr val="C00000"/>
                </a:solidFill>
              </a:rPr>
              <a:t>　</a:t>
            </a:r>
            <a:r>
              <a:rPr lang="en-US" altLang="ja-JP" sz="1200" b="1" dirty="0" smtClean="0">
                <a:solidFill>
                  <a:srgbClr val="C00000"/>
                </a:solidFill>
              </a:rPr>
              <a:t>※ </a:t>
            </a:r>
            <a:r>
              <a:rPr lang="ja-JP" altLang="en-US" sz="1200" b="1" dirty="0" smtClean="0">
                <a:solidFill>
                  <a:srgbClr val="C00000"/>
                </a:solidFill>
              </a:rPr>
              <a:t>約</a:t>
            </a:r>
            <a:r>
              <a:rPr lang="en-US" altLang="ja-JP" sz="1200" b="1" dirty="0" smtClean="0">
                <a:solidFill>
                  <a:srgbClr val="C00000"/>
                </a:solidFill>
                <a:latin typeface="+mn-ea"/>
              </a:rPr>
              <a:t>1,700</a:t>
            </a:r>
            <a:r>
              <a:rPr lang="ja-JP" altLang="en-US" sz="1200" b="1" dirty="0" smtClean="0">
                <a:solidFill>
                  <a:srgbClr val="C00000"/>
                </a:solidFill>
              </a:rPr>
              <a:t>億円の追加公費投入</a:t>
            </a:r>
            <a:endParaRPr kumimoji="1" lang="ja-JP" altLang="en-US" sz="2000" b="1" dirty="0">
              <a:solidFill>
                <a:srgbClr val="C00000"/>
              </a:solidFill>
            </a:endParaRPr>
          </a:p>
        </p:txBody>
      </p:sp>
      <p:cxnSp>
        <p:nvCxnSpPr>
          <p:cNvPr id="106" name="直線矢印コネクタ 105"/>
          <p:cNvCxnSpPr>
            <a:stCxn id="68" idx="1"/>
          </p:cNvCxnSpPr>
          <p:nvPr/>
        </p:nvCxnSpPr>
        <p:spPr>
          <a:xfrm flipH="1" flipV="1">
            <a:off x="7113241" y="5485975"/>
            <a:ext cx="132752" cy="301682"/>
          </a:xfrm>
          <a:prstGeom prst="straightConnector1">
            <a:avLst/>
          </a:prstGeom>
          <a:ln w="158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79" name="Rectangle 19"/>
          <p:cNvSpPr>
            <a:spLocks noChangeArrowheads="1"/>
          </p:cNvSpPr>
          <p:nvPr/>
        </p:nvSpPr>
        <p:spPr bwMode="auto">
          <a:xfrm>
            <a:off x="-228002" y="-39149"/>
            <a:ext cx="10335598" cy="369332"/>
          </a:xfrm>
          <a:prstGeom prst="rect">
            <a:avLst/>
          </a:prstGeom>
          <a:noFill/>
          <a:ln w="3175">
            <a:noFill/>
            <a:miter lim="800000"/>
            <a:headEnd/>
            <a:tailEnd/>
          </a:ln>
        </p:spPr>
        <p:txBody>
          <a:bodyPr wrap="square" anchor="ctr">
            <a:spAutoFit/>
          </a:bodyPr>
          <a:lstStyle/>
          <a:p>
            <a:pPr algn="ctr"/>
            <a:r>
              <a:rPr lang="ja-JP" altLang="en-US" dirty="0">
                <a:latin typeface="HGP創英角ｺﾞｼｯｸUB" panose="020B0900000000000000" pitchFamily="50" charset="-128"/>
                <a:ea typeface="HGP創英角ｺﾞｼｯｸUB" panose="020B0900000000000000" pitchFamily="50" charset="-128"/>
              </a:rPr>
              <a:t>先行的な財政支援策としての保険者支援制度の</a:t>
            </a:r>
            <a:r>
              <a:rPr lang="ja-JP" altLang="en-US" dirty="0" smtClean="0">
                <a:latin typeface="HGP創英角ｺﾞｼｯｸUB" panose="020B0900000000000000" pitchFamily="50" charset="-128"/>
                <a:ea typeface="HGP創英角ｺﾞｼｯｸUB" panose="020B0900000000000000" pitchFamily="50" charset="-128"/>
              </a:rPr>
              <a:t>拡充（平成</a:t>
            </a:r>
            <a:r>
              <a:rPr lang="en-US" altLang="ja-JP" dirty="0" smtClean="0">
                <a:latin typeface="HGP創英角ｺﾞｼｯｸUB" panose="020B0900000000000000" pitchFamily="50" charset="-128"/>
                <a:ea typeface="HGP創英角ｺﾞｼｯｸUB" panose="020B0900000000000000" pitchFamily="50" charset="-128"/>
              </a:rPr>
              <a:t>27</a:t>
            </a:r>
            <a:r>
              <a:rPr lang="ja-JP" altLang="en-US" dirty="0" smtClean="0">
                <a:latin typeface="HGP創英角ｺﾞｼｯｸUB" panose="020B0900000000000000" pitchFamily="50" charset="-128"/>
                <a:ea typeface="HGP創英角ｺﾞｼｯｸUB" panose="020B0900000000000000" pitchFamily="50" charset="-128"/>
              </a:rPr>
              <a:t>年度）</a:t>
            </a:r>
            <a:endParaRPr lang="en-US" altLang="ja-JP" dirty="0" smtClean="0">
              <a:latin typeface="HGP創英角ｺﾞｼｯｸUB" panose="020B0900000000000000" pitchFamily="50" charset="-128"/>
              <a:ea typeface="HGP創英角ｺﾞｼｯｸUB" panose="020B0900000000000000" pitchFamily="50" charset="-128"/>
            </a:endParaRPr>
          </a:p>
        </p:txBody>
      </p:sp>
      <p:sp>
        <p:nvSpPr>
          <p:cNvPr id="87" name="Rectangle 20"/>
          <p:cNvSpPr>
            <a:spLocks noChangeArrowheads="1"/>
          </p:cNvSpPr>
          <p:nvPr/>
        </p:nvSpPr>
        <p:spPr bwMode="auto">
          <a:xfrm>
            <a:off x="151026" y="417363"/>
            <a:ext cx="9588410" cy="2003525"/>
          </a:xfrm>
          <a:prstGeom prst="rect">
            <a:avLst/>
          </a:prstGeom>
          <a:solidFill>
            <a:srgbClr val="CCFFCC">
              <a:alpha val="70000"/>
            </a:srgbClr>
          </a:solidFill>
          <a:ln w="19050">
            <a:solidFill>
              <a:srgbClr val="385D8A"/>
            </a:solidFill>
            <a:miter lim="800000"/>
            <a:headEnd/>
            <a:tailEnd/>
          </a:ln>
          <a:effectLst/>
        </p:spPr>
        <p:txBody>
          <a:bodyPr wrap="square" lIns="36000" tIns="72000" rIns="36000" bIns="36000" anchor="t" anchorCtr="0">
            <a:noAutofit/>
          </a:bodyPr>
          <a:lstStyle/>
          <a:p>
            <a:pPr marL="324000" indent="-457200">
              <a:defRPr/>
            </a:pPr>
            <a:r>
              <a:rPr lang="ja-JP" altLang="en-US" sz="1600" dirty="0">
                <a:latin typeface="Arial" charset="0"/>
                <a:ea typeface="ＭＳ Ｐゴシック" pitchFamily="50" charset="-128"/>
              </a:rPr>
              <a:t> </a:t>
            </a:r>
            <a:r>
              <a:rPr lang="ja-JP" altLang="en-US" sz="1400" b="1" dirty="0" smtClean="0">
                <a:latin typeface="+mn-ea"/>
              </a:rPr>
              <a:t>○ 低所得者（保険料の軽減対象者）数に応じた保険者への財政支援（平成</a:t>
            </a:r>
            <a:r>
              <a:rPr lang="en-US" altLang="ja-JP" sz="1400" b="1" dirty="0" smtClean="0">
                <a:latin typeface="+mn-ea"/>
              </a:rPr>
              <a:t>26</a:t>
            </a:r>
            <a:r>
              <a:rPr lang="ja-JP" altLang="en-US" sz="1400" b="1" dirty="0" smtClean="0">
                <a:latin typeface="+mn-ea"/>
              </a:rPr>
              <a:t>年度</a:t>
            </a:r>
            <a:r>
              <a:rPr lang="en-US" altLang="ja-JP" sz="1400" b="1" dirty="0" smtClean="0">
                <a:latin typeface="+mn-ea"/>
              </a:rPr>
              <a:t>:</a:t>
            </a:r>
            <a:r>
              <a:rPr lang="ja-JP" altLang="en-US" sz="1400" b="1" dirty="0" smtClean="0">
                <a:latin typeface="+mn-ea"/>
              </a:rPr>
              <a:t>約</a:t>
            </a:r>
            <a:r>
              <a:rPr lang="en-US" altLang="ja-JP" sz="1400" b="1" dirty="0" smtClean="0">
                <a:latin typeface="+mn-ea"/>
              </a:rPr>
              <a:t>980</a:t>
            </a:r>
            <a:r>
              <a:rPr lang="ja-JP" altLang="en-US" sz="1400" b="1" dirty="0" smtClean="0">
                <a:latin typeface="+mn-ea"/>
              </a:rPr>
              <a:t>億円）を</a:t>
            </a:r>
            <a:r>
              <a:rPr lang="ja-JP" altLang="en-US" sz="1400" b="1" u="sng" dirty="0" smtClean="0">
                <a:solidFill>
                  <a:srgbClr val="C00000"/>
                </a:solidFill>
                <a:latin typeface="+mn-ea"/>
              </a:rPr>
              <a:t>更に約</a:t>
            </a:r>
            <a:r>
              <a:rPr lang="en-US" altLang="ja-JP" sz="1400" b="1" u="sng" dirty="0" smtClean="0">
                <a:solidFill>
                  <a:srgbClr val="C00000"/>
                </a:solidFill>
                <a:latin typeface="+mn-ea"/>
              </a:rPr>
              <a:t>1,700</a:t>
            </a:r>
            <a:r>
              <a:rPr lang="ja-JP" altLang="en-US" sz="1400" b="1" u="sng" dirty="0" smtClean="0">
                <a:solidFill>
                  <a:srgbClr val="C00000"/>
                </a:solidFill>
                <a:latin typeface="+mn-ea"/>
              </a:rPr>
              <a:t>億円拡充</a:t>
            </a:r>
            <a:r>
              <a:rPr lang="ja-JP" altLang="en-US" sz="1400" b="1" dirty="0" smtClean="0">
                <a:latin typeface="+mn-ea"/>
              </a:rPr>
              <a:t>。　</a:t>
            </a:r>
            <a:r>
              <a:rPr lang="ja-JP" altLang="en-US" sz="1400" b="1" dirty="0">
                <a:latin typeface="+mn-ea"/>
              </a:rPr>
              <a:t>　</a:t>
            </a:r>
            <a:r>
              <a:rPr lang="ja-JP" altLang="en-US" sz="1400" b="1" dirty="0" smtClean="0">
                <a:latin typeface="+mn-ea"/>
              </a:rPr>
              <a:t>　　</a:t>
            </a:r>
            <a:r>
              <a:rPr lang="en-US" altLang="ja-JP" sz="1400" b="1" dirty="0" smtClean="0">
                <a:latin typeface="+mn-ea"/>
              </a:rPr>
              <a:t>※</a:t>
            </a:r>
            <a:r>
              <a:rPr lang="ja-JP" altLang="en-US" sz="1400" b="1" dirty="0" smtClean="0">
                <a:latin typeface="+mn-ea"/>
              </a:rPr>
              <a:t>被保険者一人当たり</a:t>
            </a:r>
            <a:r>
              <a:rPr lang="ja-JP" altLang="en-US" sz="1400" b="1" u="sng" dirty="0" smtClean="0">
                <a:latin typeface="+mn-ea"/>
              </a:rPr>
              <a:t>約</a:t>
            </a:r>
            <a:r>
              <a:rPr lang="en-US" altLang="ja-JP" sz="1400" b="1" u="sng" dirty="0" smtClean="0">
                <a:latin typeface="+mn-ea"/>
              </a:rPr>
              <a:t>5,000</a:t>
            </a:r>
            <a:r>
              <a:rPr lang="ja-JP" altLang="en-US" sz="1400" b="1" u="sng" dirty="0" smtClean="0">
                <a:latin typeface="+mn-ea"/>
              </a:rPr>
              <a:t>円の財政改善効果</a:t>
            </a:r>
            <a:r>
              <a:rPr lang="ja-JP" altLang="en-US" sz="1400" b="1" dirty="0">
                <a:latin typeface="+mn-ea"/>
              </a:rPr>
              <a:t>　</a:t>
            </a:r>
            <a:endParaRPr lang="en-US" altLang="ja-JP" sz="1400" b="1" dirty="0" smtClean="0">
              <a:latin typeface="+mn-ea"/>
            </a:endParaRPr>
          </a:p>
          <a:p>
            <a:pPr marL="180000" indent="-457200">
              <a:lnSpc>
                <a:spcPts val="1400"/>
              </a:lnSpc>
              <a:spcBef>
                <a:spcPts val="600"/>
              </a:spcBef>
              <a:defRPr/>
            </a:pPr>
            <a:r>
              <a:rPr lang="ja-JP" altLang="en-US" sz="1100" dirty="0">
                <a:latin typeface="ＭＳ Ｐ明朝" panose="02020600040205080304" pitchFamily="18" charset="-128"/>
                <a:ea typeface="ＭＳ Ｐ明朝" panose="02020600040205080304" pitchFamily="18" charset="-128"/>
              </a:rPr>
              <a:t>　</a:t>
            </a:r>
            <a:r>
              <a:rPr lang="en-US" altLang="ja-JP" sz="1100" dirty="0" smtClean="0">
                <a:latin typeface="ＭＳ Ｐ明朝" panose="02020600040205080304" pitchFamily="18" charset="-128"/>
                <a:ea typeface="ＭＳ Ｐ明朝" panose="02020600040205080304" pitchFamily="18" charset="-128"/>
              </a:rPr>
              <a:t>《</a:t>
            </a:r>
            <a:r>
              <a:rPr lang="ja-JP" altLang="en-US" sz="1100" dirty="0">
                <a:latin typeface="ＭＳ Ｐ明朝" panose="02020600040205080304" pitchFamily="18" charset="-128"/>
                <a:ea typeface="ＭＳ Ｐ明朝" panose="02020600040205080304" pitchFamily="18" charset="-128"/>
              </a:rPr>
              <a:t>拡充</a:t>
            </a:r>
            <a:r>
              <a:rPr lang="ja-JP" altLang="en-US" sz="1100" dirty="0" smtClean="0">
                <a:latin typeface="ＭＳ Ｐ明朝" panose="02020600040205080304" pitchFamily="18" charset="-128"/>
                <a:ea typeface="ＭＳ Ｐ明朝" panose="02020600040205080304" pitchFamily="18" charset="-128"/>
              </a:rPr>
              <a:t>の</a:t>
            </a:r>
            <a:r>
              <a:rPr lang="ja-JP" altLang="en-US" sz="1100" dirty="0">
                <a:latin typeface="ＭＳ Ｐ明朝" panose="02020600040205080304" pitchFamily="18" charset="-128"/>
                <a:ea typeface="ＭＳ Ｐ明朝" panose="02020600040205080304" pitchFamily="18" charset="-128"/>
              </a:rPr>
              <a:t>内容</a:t>
            </a:r>
            <a:r>
              <a:rPr lang="en-US" altLang="ja-JP" sz="1100" dirty="0" smtClean="0">
                <a:latin typeface="ＭＳ Ｐ明朝" panose="02020600040205080304" pitchFamily="18" charset="-128"/>
                <a:ea typeface="ＭＳ Ｐ明朝" panose="02020600040205080304" pitchFamily="18" charset="-128"/>
              </a:rPr>
              <a:t>》</a:t>
            </a:r>
            <a:endParaRPr lang="en-US" altLang="ja-JP" sz="1100" dirty="0">
              <a:latin typeface="ＭＳ Ｐ明朝" panose="02020600040205080304" pitchFamily="18" charset="-128"/>
              <a:ea typeface="ＭＳ Ｐ明朝" panose="02020600040205080304" pitchFamily="18" charset="-128"/>
            </a:endParaRPr>
          </a:p>
          <a:p>
            <a:pPr marL="503238" indent="-241300">
              <a:lnSpc>
                <a:spcPts val="1400"/>
              </a:lnSpc>
              <a:defRPr/>
            </a:pPr>
            <a:r>
              <a:rPr lang="ja-JP" altLang="en-US" sz="1100" dirty="0" smtClean="0">
                <a:latin typeface="ＭＳ Ｐ明朝" panose="02020600040205080304" pitchFamily="18" charset="-128"/>
                <a:ea typeface="ＭＳ Ｐ明朝" panose="02020600040205080304" pitchFamily="18" charset="-128"/>
              </a:rPr>
              <a:t>①</a:t>
            </a:r>
            <a:r>
              <a:rPr lang="ja-JP" altLang="en-US" sz="1100" dirty="0">
                <a:latin typeface="ＭＳ Ｐ明朝" panose="02020600040205080304" pitchFamily="18" charset="-128"/>
                <a:ea typeface="ＭＳ Ｐ明朝" panose="02020600040205080304" pitchFamily="18" charset="-128"/>
              </a:rPr>
              <a:t>　現在、財政支援の対象となっていない２割軽減対象者についても、財政支援の対象とするとともに、軽減対象の拡大</a:t>
            </a:r>
            <a:r>
              <a:rPr lang="ja-JP" altLang="en-US" sz="1100" dirty="0" smtClean="0">
                <a:latin typeface="ＭＳ Ｐ明朝" panose="02020600040205080304" pitchFamily="18" charset="-128"/>
                <a:ea typeface="ＭＳ Ｐ明朝" panose="02020600040205080304" pitchFamily="18" charset="-128"/>
              </a:rPr>
              <a:t>に応じ</a:t>
            </a:r>
            <a:r>
              <a:rPr lang="ja-JP" altLang="en-US" sz="1100" dirty="0">
                <a:latin typeface="ＭＳ Ｐ明朝" panose="02020600040205080304" pitchFamily="18" charset="-128"/>
                <a:ea typeface="ＭＳ Ｐ明朝" panose="02020600040205080304" pitchFamily="18" charset="-128"/>
              </a:rPr>
              <a:t>、財政支援の対象を拡大する。</a:t>
            </a:r>
            <a:endParaRPr lang="en-US" altLang="ja-JP" sz="1100" dirty="0">
              <a:latin typeface="ＭＳ Ｐ明朝" panose="02020600040205080304" pitchFamily="18" charset="-128"/>
              <a:ea typeface="ＭＳ Ｐ明朝" panose="02020600040205080304" pitchFamily="18" charset="-128"/>
            </a:endParaRPr>
          </a:p>
          <a:p>
            <a:pPr marL="503238" indent="-241300">
              <a:lnSpc>
                <a:spcPts val="1400"/>
              </a:lnSpc>
              <a:defRPr/>
            </a:pPr>
            <a:r>
              <a:rPr lang="ja-JP" altLang="en-US" sz="1100" dirty="0" smtClean="0">
                <a:latin typeface="ＭＳ Ｐ明朝" panose="02020600040205080304" pitchFamily="18" charset="-128"/>
                <a:ea typeface="ＭＳ Ｐ明朝" panose="02020600040205080304" pitchFamily="18" charset="-128"/>
              </a:rPr>
              <a:t>②</a:t>
            </a:r>
            <a:r>
              <a:rPr lang="ja-JP" altLang="en-US" sz="1100" dirty="0">
                <a:latin typeface="ＭＳ Ｐ明朝" panose="02020600040205080304" pitchFamily="18" charset="-128"/>
                <a:ea typeface="ＭＳ Ｐ明朝" panose="02020600040205080304" pitchFamily="18" charset="-128"/>
              </a:rPr>
              <a:t>　現行の７割軽減・５割軽減の対象者数に応じた財政支援の補助率を引き上げる。</a:t>
            </a:r>
            <a:endParaRPr lang="en-US" altLang="ja-JP" sz="1100" dirty="0">
              <a:latin typeface="ＭＳ Ｐ明朝" panose="02020600040205080304" pitchFamily="18" charset="-128"/>
              <a:ea typeface="ＭＳ Ｐ明朝" panose="02020600040205080304" pitchFamily="18" charset="-128"/>
            </a:endParaRPr>
          </a:p>
          <a:p>
            <a:pPr marL="503238" indent="-241300">
              <a:lnSpc>
                <a:spcPts val="1400"/>
              </a:lnSpc>
              <a:defRPr/>
            </a:pPr>
            <a:r>
              <a:rPr lang="ja-JP" altLang="en-US" sz="1100" dirty="0" smtClean="0">
                <a:latin typeface="ＭＳ Ｐ明朝" panose="02020600040205080304" pitchFamily="18" charset="-128"/>
                <a:ea typeface="ＭＳ Ｐ明朝" panose="02020600040205080304" pitchFamily="18" charset="-128"/>
              </a:rPr>
              <a:t>③</a:t>
            </a:r>
            <a:r>
              <a:rPr lang="ja-JP" altLang="en-US" sz="1100" dirty="0">
                <a:latin typeface="ＭＳ Ｐ明朝" panose="02020600040205080304" pitchFamily="18" charset="-128"/>
                <a:ea typeface="ＭＳ Ｐ明朝" panose="02020600040205080304" pitchFamily="18" charset="-128"/>
              </a:rPr>
              <a:t>　財政支援額の算定基準を平均保険料収納額の一定割合から、平均保険料算定額の一定割合に改める。</a:t>
            </a:r>
            <a:endParaRPr lang="en-US" altLang="ja-JP" sz="1100" dirty="0">
              <a:latin typeface="ＭＳ Ｐ明朝" panose="02020600040205080304" pitchFamily="18" charset="-128"/>
              <a:ea typeface="ＭＳ Ｐ明朝" panose="02020600040205080304" pitchFamily="18" charset="-128"/>
            </a:endParaRPr>
          </a:p>
          <a:p>
            <a:pPr marL="503238" indent="-241300">
              <a:lnSpc>
                <a:spcPts val="1400"/>
              </a:lnSpc>
              <a:defRPr/>
            </a:pPr>
            <a:r>
              <a:rPr lang="ja-JP" altLang="en-US" sz="1100" dirty="0">
                <a:latin typeface="ＭＳ Ｐ明朝" panose="02020600040205080304" pitchFamily="18" charset="-128"/>
                <a:ea typeface="ＭＳ Ｐ明朝" panose="02020600040205080304" pitchFamily="18" charset="-128"/>
              </a:rPr>
              <a:t>　　　　</a:t>
            </a:r>
            <a:r>
              <a:rPr lang="en-US" altLang="ja-JP" sz="1100" dirty="0">
                <a:latin typeface="ＭＳ Ｐ明朝" panose="02020600040205080304" pitchFamily="18" charset="-128"/>
                <a:ea typeface="ＭＳ Ｐ明朝" panose="02020600040205080304" pitchFamily="18" charset="-128"/>
              </a:rPr>
              <a:t>※</a:t>
            </a:r>
            <a:r>
              <a:rPr lang="ja-JP" altLang="en-US" sz="1100" dirty="0">
                <a:latin typeface="ＭＳ Ｐ明朝" panose="02020600040205080304" pitchFamily="18" charset="-128"/>
                <a:ea typeface="ＭＳ Ｐ明朝" panose="02020600040205080304" pitchFamily="18" charset="-128"/>
              </a:rPr>
              <a:t>　収納額　＝　算定額　－　法定軽減額　－　未納額</a:t>
            </a:r>
            <a:endParaRPr lang="en-US" altLang="ja-JP" sz="1100" dirty="0">
              <a:latin typeface="ＭＳ Ｐ明朝" panose="02020600040205080304" pitchFamily="18" charset="-128"/>
              <a:ea typeface="ＭＳ Ｐ明朝" panose="02020600040205080304" pitchFamily="18" charset="-128"/>
            </a:endParaRPr>
          </a:p>
          <a:p>
            <a:pPr marL="288000" indent="-457200">
              <a:lnSpc>
                <a:spcPts val="1400"/>
              </a:lnSpc>
              <a:spcBef>
                <a:spcPts val="600"/>
              </a:spcBef>
            </a:pPr>
            <a:r>
              <a:rPr lang="ja-JP" altLang="en-US" sz="1100" dirty="0">
                <a:latin typeface="ＭＳ Ｐ明朝" panose="02020600040205080304" pitchFamily="18" charset="-128"/>
                <a:ea typeface="ＭＳ Ｐ明朝" panose="02020600040205080304" pitchFamily="18" charset="-128"/>
              </a:rPr>
              <a:t>　　    </a:t>
            </a:r>
            <a:r>
              <a:rPr lang="en-US" altLang="ja-JP" sz="1100" dirty="0">
                <a:latin typeface="ＭＳ Ｐ明朝" panose="02020600040205080304" pitchFamily="18" charset="-128"/>
                <a:ea typeface="ＭＳ Ｐ明朝" panose="02020600040205080304" pitchFamily="18" charset="-128"/>
              </a:rPr>
              <a:t>【</a:t>
            </a:r>
            <a:r>
              <a:rPr lang="ja-JP" altLang="en-US" sz="1100" dirty="0">
                <a:latin typeface="ＭＳ Ｐ明朝" panose="02020600040205080304" pitchFamily="18" charset="-128"/>
                <a:ea typeface="ＭＳ Ｐ明朝" panose="02020600040205080304" pitchFamily="18" charset="-128"/>
              </a:rPr>
              <a:t>現行</a:t>
            </a:r>
            <a:r>
              <a:rPr lang="en-US" altLang="ja-JP" sz="1100" dirty="0">
                <a:latin typeface="ＭＳ Ｐ明朝" panose="02020600040205080304" pitchFamily="18" charset="-128"/>
                <a:ea typeface="ＭＳ Ｐ明朝" panose="02020600040205080304" pitchFamily="18" charset="-128"/>
              </a:rPr>
              <a:t>】</a:t>
            </a:r>
            <a:r>
              <a:rPr lang="ja-JP" altLang="en-US" sz="1100" dirty="0">
                <a:latin typeface="ＭＳ Ｐ明朝" panose="02020600040205080304" pitchFamily="18" charset="-128"/>
                <a:ea typeface="ＭＳ Ｐ明朝" panose="02020600040205080304" pitchFamily="18" charset="-128"/>
              </a:rPr>
              <a:t>　 　軽減対象者１人当たりの支援額　＝　平均保険料</a:t>
            </a:r>
            <a:r>
              <a:rPr lang="ja-JP" altLang="en-US" sz="1100" b="1" u="sng" dirty="0">
                <a:latin typeface="ＭＳ Ｐ明朝" panose="02020600040205080304" pitchFamily="18" charset="-128"/>
                <a:ea typeface="ＭＳ Ｐ明朝" panose="02020600040205080304" pitchFamily="18" charset="-128"/>
              </a:rPr>
              <a:t>収納額</a:t>
            </a:r>
            <a:r>
              <a:rPr lang="ja-JP" altLang="en-US" sz="1100" dirty="0">
                <a:latin typeface="ＭＳ Ｐ明朝" panose="02020600040205080304" pitchFamily="18" charset="-128"/>
                <a:ea typeface="ＭＳ Ｐ明朝" panose="02020600040205080304" pitchFamily="18" charset="-128"/>
              </a:rPr>
              <a:t>の</a:t>
            </a:r>
            <a:r>
              <a:rPr lang="en-US" altLang="ja-JP" sz="1100" b="1" u="sng" dirty="0">
                <a:latin typeface="ＭＳ Ｐ明朝" panose="02020600040205080304" pitchFamily="18" charset="-128"/>
                <a:ea typeface="ＭＳ Ｐ明朝" panose="02020600040205080304" pitchFamily="18" charset="-128"/>
              </a:rPr>
              <a:t>12</a:t>
            </a:r>
            <a:r>
              <a:rPr lang="ja-JP" altLang="en-US" sz="1100" b="1" u="sng" dirty="0">
                <a:latin typeface="ＭＳ Ｐ明朝" panose="02020600040205080304" pitchFamily="18" charset="-128"/>
                <a:ea typeface="ＭＳ Ｐ明朝" panose="02020600040205080304" pitchFamily="18" charset="-128"/>
              </a:rPr>
              <a:t>％</a:t>
            </a:r>
            <a:r>
              <a:rPr lang="ja-JP" altLang="en-US" sz="1100" dirty="0">
                <a:latin typeface="ＭＳ Ｐ明朝" panose="02020600040205080304" pitchFamily="18" charset="-128"/>
                <a:ea typeface="ＭＳ Ｐ明朝" panose="02020600040205080304" pitchFamily="18" charset="-128"/>
              </a:rPr>
              <a:t>（</a:t>
            </a:r>
            <a:r>
              <a:rPr lang="en-US" altLang="ja-JP" sz="1100" dirty="0">
                <a:latin typeface="ＭＳ Ｐ明朝" panose="02020600040205080304" pitchFamily="18" charset="-128"/>
                <a:ea typeface="ＭＳ Ｐ明朝" panose="02020600040205080304" pitchFamily="18" charset="-128"/>
              </a:rPr>
              <a:t>7</a:t>
            </a:r>
            <a:r>
              <a:rPr lang="ja-JP" altLang="en-US" sz="1100" dirty="0">
                <a:latin typeface="ＭＳ Ｐ明朝" panose="02020600040205080304" pitchFamily="18" charset="-128"/>
                <a:ea typeface="ＭＳ Ｐ明朝" panose="02020600040205080304" pitchFamily="18" charset="-128"/>
              </a:rPr>
              <a:t>割軽減）、</a:t>
            </a:r>
            <a:r>
              <a:rPr lang="en-US" altLang="ja-JP" sz="1100" b="1" u="sng" dirty="0">
                <a:latin typeface="ＭＳ Ｐ明朝" panose="02020600040205080304" pitchFamily="18" charset="-128"/>
                <a:ea typeface="ＭＳ Ｐ明朝" panose="02020600040205080304" pitchFamily="18" charset="-128"/>
              </a:rPr>
              <a:t>6</a:t>
            </a:r>
            <a:r>
              <a:rPr lang="ja-JP" altLang="en-US" sz="1100" b="1" u="sng" dirty="0">
                <a:latin typeface="ＭＳ Ｐ明朝" panose="02020600040205080304" pitchFamily="18" charset="-128"/>
                <a:ea typeface="ＭＳ Ｐ明朝" panose="02020600040205080304" pitchFamily="18" charset="-128"/>
              </a:rPr>
              <a:t>％</a:t>
            </a:r>
            <a:r>
              <a:rPr lang="ja-JP" altLang="en-US" sz="1100" dirty="0">
                <a:latin typeface="ＭＳ Ｐ明朝" panose="02020600040205080304" pitchFamily="18" charset="-128"/>
                <a:ea typeface="ＭＳ Ｐ明朝" panose="02020600040205080304" pitchFamily="18" charset="-128"/>
              </a:rPr>
              <a:t>（</a:t>
            </a:r>
            <a:r>
              <a:rPr lang="en-US" altLang="ja-JP" sz="1100" dirty="0">
                <a:latin typeface="ＭＳ Ｐ明朝" panose="02020600040205080304" pitchFamily="18" charset="-128"/>
                <a:ea typeface="ＭＳ Ｐ明朝" panose="02020600040205080304" pitchFamily="18" charset="-128"/>
              </a:rPr>
              <a:t>5</a:t>
            </a:r>
            <a:r>
              <a:rPr lang="ja-JP" altLang="en-US" sz="1100" dirty="0">
                <a:latin typeface="ＭＳ Ｐ明朝" panose="02020600040205080304" pitchFamily="18" charset="-128"/>
                <a:ea typeface="ＭＳ Ｐ明朝" panose="02020600040205080304" pitchFamily="18" charset="-128"/>
              </a:rPr>
              <a:t>割軽減）　</a:t>
            </a:r>
            <a:endParaRPr lang="en-US" altLang="ja-JP" sz="1100" dirty="0">
              <a:latin typeface="ＭＳ Ｐ明朝" panose="02020600040205080304" pitchFamily="18" charset="-128"/>
              <a:ea typeface="ＭＳ Ｐ明朝" panose="02020600040205080304" pitchFamily="18" charset="-128"/>
            </a:endParaRPr>
          </a:p>
          <a:p>
            <a:pPr marL="288000" indent="-457200">
              <a:lnSpc>
                <a:spcPts val="1400"/>
              </a:lnSpc>
            </a:pPr>
            <a:r>
              <a:rPr lang="en-US" altLang="ja-JP" sz="1100" dirty="0">
                <a:latin typeface="ＭＳ Ｐ明朝" panose="02020600040205080304" pitchFamily="18" charset="-128"/>
                <a:ea typeface="ＭＳ Ｐ明朝" panose="02020600040205080304" pitchFamily="18" charset="-128"/>
              </a:rPr>
              <a:t>        【</a:t>
            </a:r>
            <a:r>
              <a:rPr lang="ja-JP" altLang="en-US" sz="1100" dirty="0">
                <a:latin typeface="ＭＳ Ｐ明朝" panose="02020600040205080304" pitchFamily="18" charset="-128"/>
                <a:ea typeface="ＭＳ Ｐ明朝" panose="02020600040205080304" pitchFamily="18" charset="-128"/>
              </a:rPr>
              <a:t>改正後</a:t>
            </a:r>
            <a:r>
              <a:rPr lang="en-US" altLang="ja-JP" sz="1100" dirty="0">
                <a:latin typeface="ＭＳ Ｐ明朝" panose="02020600040205080304" pitchFamily="18" charset="-128"/>
                <a:ea typeface="ＭＳ Ｐ明朝" panose="02020600040205080304" pitchFamily="18" charset="-128"/>
              </a:rPr>
              <a:t>】</a:t>
            </a:r>
            <a:r>
              <a:rPr lang="ja-JP" altLang="en-US" sz="1100" dirty="0">
                <a:latin typeface="ＭＳ Ｐ明朝" panose="02020600040205080304" pitchFamily="18" charset="-128"/>
                <a:ea typeface="ＭＳ Ｐ明朝" panose="02020600040205080304" pitchFamily="18" charset="-128"/>
              </a:rPr>
              <a:t>　軽減対象者１人当たりの支援額　＝　平均保険料</a:t>
            </a:r>
            <a:r>
              <a:rPr lang="ja-JP" altLang="en-US" sz="1100" b="1" u="sng" dirty="0">
                <a:latin typeface="ＭＳ Ｐ明朝" panose="02020600040205080304" pitchFamily="18" charset="-128"/>
                <a:ea typeface="ＭＳ Ｐ明朝" panose="02020600040205080304" pitchFamily="18" charset="-128"/>
              </a:rPr>
              <a:t>算定額</a:t>
            </a:r>
            <a:r>
              <a:rPr lang="ja-JP" altLang="en-US" sz="1100" dirty="0">
                <a:latin typeface="ＭＳ Ｐ明朝" panose="02020600040205080304" pitchFamily="18" charset="-128"/>
                <a:ea typeface="ＭＳ Ｐ明朝" panose="02020600040205080304" pitchFamily="18" charset="-128"/>
              </a:rPr>
              <a:t>の</a:t>
            </a:r>
            <a:r>
              <a:rPr lang="en-US" altLang="ja-JP" sz="1100" b="1" u="sng" dirty="0">
                <a:latin typeface="ＭＳ Ｐ明朝" panose="02020600040205080304" pitchFamily="18" charset="-128"/>
                <a:ea typeface="ＭＳ Ｐ明朝" panose="02020600040205080304" pitchFamily="18" charset="-128"/>
              </a:rPr>
              <a:t>15</a:t>
            </a:r>
            <a:r>
              <a:rPr lang="ja-JP" altLang="en-US" sz="1100" b="1" u="sng" dirty="0">
                <a:latin typeface="ＭＳ Ｐ明朝" panose="02020600040205080304" pitchFamily="18" charset="-128"/>
                <a:ea typeface="ＭＳ Ｐ明朝" panose="02020600040205080304" pitchFamily="18" charset="-128"/>
              </a:rPr>
              <a:t>％</a:t>
            </a:r>
            <a:r>
              <a:rPr lang="ja-JP" altLang="en-US" sz="1100" dirty="0">
                <a:latin typeface="ＭＳ Ｐ明朝" panose="02020600040205080304" pitchFamily="18" charset="-128"/>
                <a:ea typeface="ＭＳ Ｐ明朝" panose="02020600040205080304" pitchFamily="18" charset="-128"/>
              </a:rPr>
              <a:t>（</a:t>
            </a:r>
            <a:r>
              <a:rPr lang="en-US" altLang="ja-JP" sz="1100" dirty="0">
                <a:latin typeface="ＭＳ Ｐ明朝" panose="02020600040205080304" pitchFamily="18" charset="-128"/>
                <a:ea typeface="ＭＳ Ｐ明朝" panose="02020600040205080304" pitchFamily="18" charset="-128"/>
              </a:rPr>
              <a:t>7</a:t>
            </a:r>
            <a:r>
              <a:rPr lang="ja-JP" altLang="en-US" sz="1100" dirty="0">
                <a:latin typeface="ＭＳ Ｐ明朝" panose="02020600040205080304" pitchFamily="18" charset="-128"/>
                <a:ea typeface="ＭＳ Ｐ明朝" panose="02020600040205080304" pitchFamily="18" charset="-128"/>
              </a:rPr>
              <a:t>割軽減）、</a:t>
            </a:r>
            <a:r>
              <a:rPr lang="en-US" altLang="ja-JP" sz="1100" b="1" u="sng" dirty="0">
                <a:latin typeface="ＭＳ Ｐ明朝" panose="02020600040205080304" pitchFamily="18" charset="-128"/>
                <a:ea typeface="ＭＳ Ｐ明朝" panose="02020600040205080304" pitchFamily="18" charset="-128"/>
              </a:rPr>
              <a:t>14</a:t>
            </a:r>
            <a:r>
              <a:rPr lang="ja-JP" altLang="en-US" sz="1100" b="1" u="sng" dirty="0">
                <a:latin typeface="ＭＳ Ｐ明朝" panose="02020600040205080304" pitchFamily="18" charset="-128"/>
                <a:ea typeface="ＭＳ Ｐ明朝" panose="02020600040205080304" pitchFamily="18" charset="-128"/>
              </a:rPr>
              <a:t>％</a:t>
            </a:r>
            <a:r>
              <a:rPr lang="ja-JP" altLang="en-US" sz="1100" dirty="0">
                <a:latin typeface="ＭＳ Ｐ明朝" panose="02020600040205080304" pitchFamily="18" charset="-128"/>
                <a:ea typeface="ＭＳ Ｐ明朝" panose="02020600040205080304" pitchFamily="18" charset="-128"/>
              </a:rPr>
              <a:t>（</a:t>
            </a:r>
            <a:r>
              <a:rPr lang="en-US" altLang="ja-JP" sz="1100" dirty="0">
                <a:latin typeface="ＭＳ Ｐ明朝" panose="02020600040205080304" pitchFamily="18" charset="-128"/>
                <a:ea typeface="ＭＳ Ｐ明朝" panose="02020600040205080304" pitchFamily="18" charset="-128"/>
              </a:rPr>
              <a:t>5</a:t>
            </a:r>
            <a:r>
              <a:rPr lang="ja-JP" altLang="en-US" sz="1100" dirty="0">
                <a:latin typeface="ＭＳ Ｐ明朝" panose="02020600040205080304" pitchFamily="18" charset="-128"/>
                <a:ea typeface="ＭＳ Ｐ明朝" panose="02020600040205080304" pitchFamily="18" charset="-128"/>
              </a:rPr>
              <a:t>割軽減）、</a:t>
            </a:r>
            <a:r>
              <a:rPr lang="en-US" altLang="ja-JP" sz="1100" b="1" u="sng" dirty="0">
                <a:latin typeface="ＭＳ Ｐ明朝" panose="02020600040205080304" pitchFamily="18" charset="-128"/>
                <a:ea typeface="ＭＳ Ｐ明朝" panose="02020600040205080304" pitchFamily="18" charset="-128"/>
              </a:rPr>
              <a:t>13</a:t>
            </a:r>
            <a:r>
              <a:rPr lang="ja-JP" altLang="en-US" sz="1100" b="1" u="sng" dirty="0">
                <a:latin typeface="ＭＳ Ｐ明朝" panose="02020600040205080304" pitchFamily="18" charset="-128"/>
                <a:ea typeface="ＭＳ Ｐ明朝" panose="02020600040205080304" pitchFamily="18" charset="-128"/>
              </a:rPr>
              <a:t>％（</a:t>
            </a:r>
            <a:r>
              <a:rPr lang="en-US" altLang="ja-JP" sz="1100" b="1" u="sng" dirty="0">
                <a:latin typeface="ＭＳ Ｐ明朝" panose="02020600040205080304" pitchFamily="18" charset="-128"/>
                <a:ea typeface="ＭＳ Ｐ明朝" panose="02020600040205080304" pitchFamily="18" charset="-128"/>
              </a:rPr>
              <a:t>2</a:t>
            </a:r>
            <a:r>
              <a:rPr lang="ja-JP" altLang="en-US" sz="1100" b="1" u="sng" dirty="0">
                <a:latin typeface="ＭＳ Ｐ明朝" panose="02020600040205080304" pitchFamily="18" charset="-128"/>
                <a:ea typeface="ＭＳ Ｐ明朝" panose="02020600040205080304" pitchFamily="18" charset="-128"/>
              </a:rPr>
              <a:t>割軽減</a:t>
            </a:r>
            <a:r>
              <a:rPr lang="ja-JP" altLang="en-US" sz="1100" b="1" u="sng" dirty="0" smtClean="0">
                <a:latin typeface="ＭＳ Ｐ明朝" panose="02020600040205080304" pitchFamily="18" charset="-128"/>
                <a:ea typeface="ＭＳ Ｐ明朝" panose="02020600040205080304" pitchFamily="18" charset="-128"/>
              </a:rPr>
              <a:t>）</a:t>
            </a:r>
            <a:r>
              <a:rPr lang="ja-JP" altLang="en-US" sz="1200" dirty="0">
                <a:latin typeface="ＭＳ Ｐ明朝" panose="02020600040205080304" pitchFamily="18" charset="-128"/>
                <a:ea typeface="ＭＳ Ｐ明朝" panose="02020600040205080304" pitchFamily="18" charset="-128"/>
              </a:rPr>
              <a:t>　</a:t>
            </a:r>
            <a:r>
              <a:rPr lang="ja-JP" altLang="en-US" sz="1200" dirty="0" smtClean="0">
                <a:latin typeface="ＭＳ Ｐ明朝" panose="02020600040205080304" pitchFamily="18" charset="-128"/>
                <a:ea typeface="ＭＳ Ｐ明朝" panose="02020600040205080304" pitchFamily="18" charset="-128"/>
              </a:rPr>
              <a:t>　</a:t>
            </a:r>
            <a:endParaRPr lang="en-US" altLang="ja-JP" sz="1200" dirty="0" smtClean="0">
              <a:latin typeface="ＭＳ Ｐ明朝" panose="02020600040205080304" pitchFamily="18" charset="-128"/>
              <a:ea typeface="ＭＳ Ｐ明朝" panose="02020600040205080304" pitchFamily="18" charset="-128"/>
            </a:endParaRPr>
          </a:p>
        </p:txBody>
      </p:sp>
      <p:sp>
        <p:nvSpPr>
          <p:cNvPr id="99" name="額縁 98"/>
          <p:cNvSpPr/>
          <p:nvPr/>
        </p:nvSpPr>
        <p:spPr>
          <a:xfrm>
            <a:off x="1950497" y="2473886"/>
            <a:ext cx="1466604" cy="360000"/>
          </a:xfrm>
          <a:prstGeom prst="bevel">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r>
              <a:rPr lang="ja-JP" altLang="en-US" sz="1400" b="1" dirty="0" smtClean="0">
                <a:solidFill>
                  <a:schemeClr val="tx1"/>
                </a:solidFill>
                <a:latin typeface="+mn-ea"/>
              </a:rPr>
              <a:t>平成</a:t>
            </a:r>
            <a:r>
              <a:rPr lang="en-US" altLang="ja-JP" sz="1400" b="1" dirty="0" smtClean="0">
                <a:solidFill>
                  <a:schemeClr val="tx1"/>
                </a:solidFill>
                <a:latin typeface="+mn-ea"/>
              </a:rPr>
              <a:t>26</a:t>
            </a:r>
            <a:r>
              <a:rPr lang="ja-JP" altLang="en-US" sz="1400" b="1" dirty="0" smtClean="0">
                <a:solidFill>
                  <a:schemeClr val="tx1"/>
                </a:solidFill>
                <a:latin typeface="+mn-ea"/>
              </a:rPr>
              <a:t>年度</a:t>
            </a:r>
            <a:endParaRPr kumimoji="1" lang="ja-JP" altLang="en-US" sz="1400" b="1" dirty="0">
              <a:solidFill>
                <a:schemeClr val="tx1"/>
              </a:solidFill>
              <a:latin typeface="+mn-ea"/>
            </a:endParaRPr>
          </a:p>
        </p:txBody>
      </p:sp>
      <p:sp>
        <p:nvSpPr>
          <p:cNvPr id="100" name="額縁 99"/>
          <p:cNvSpPr/>
          <p:nvPr/>
        </p:nvSpPr>
        <p:spPr>
          <a:xfrm>
            <a:off x="6996786" y="2473846"/>
            <a:ext cx="1466604" cy="360000"/>
          </a:xfrm>
          <a:prstGeom prst="bevel">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r>
              <a:rPr lang="ja-JP" altLang="en-US" sz="1400" b="1" dirty="0" smtClean="0">
                <a:solidFill>
                  <a:schemeClr val="tx1"/>
                </a:solidFill>
                <a:latin typeface="+mn-ea"/>
              </a:rPr>
              <a:t>平成</a:t>
            </a:r>
            <a:r>
              <a:rPr lang="en-US" altLang="ja-JP" sz="1400" b="1" dirty="0" smtClean="0">
                <a:solidFill>
                  <a:schemeClr val="tx1"/>
                </a:solidFill>
                <a:latin typeface="+mn-ea"/>
              </a:rPr>
              <a:t>27</a:t>
            </a:r>
            <a:r>
              <a:rPr lang="ja-JP" altLang="en-US" sz="1400" b="1" dirty="0" smtClean="0">
                <a:solidFill>
                  <a:schemeClr val="tx1"/>
                </a:solidFill>
                <a:latin typeface="+mn-ea"/>
              </a:rPr>
              <a:t>年度</a:t>
            </a:r>
            <a:endParaRPr kumimoji="1" lang="ja-JP" altLang="en-US" sz="1400" b="1" dirty="0">
              <a:solidFill>
                <a:schemeClr val="tx1"/>
              </a:solidFill>
              <a:latin typeface="+mn-ea"/>
            </a:endParaRPr>
          </a:p>
        </p:txBody>
      </p:sp>
      <p:sp>
        <p:nvSpPr>
          <p:cNvPr id="103" name="Text Box 16"/>
          <p:cNvSpPr txBox="1">
            <a:spLocks noChangeArrowheads="1"/>
          </p:cNvSpPr>
          <p:nvPr/>
        </p:nvSpPr>
        <p:spPr bwMode="auto">
          <a:xfrm>
            <a:off x="4844151" y="6104329"/>
            <a:ext cx="492443" cy="276999"/>
          </a:xfrm>
          <a:prstGeom prst="rect">
            <a:avLst/>
          </a:prstGeom>
          <a:noFill/>
          <a:ln w="9525">
            <a:noFill/>
            <a:miter lim="800000"/>
            <a:headEnd/>
            <a:tailEnd/>
          </a:ln>
        </p:spPr>
        <p:txBody>
          <a:bodyPr wrap="none">
            <a:spAutoFit/>
          </a:bodyPr>
          <a:lstStyle/>
          <a:p>
            <a:r>
              <a:rPr lang="ja-JP" altLang="en-US" sz="1200" u="sng" dirty="0" smtClean="0"/>
              <a:t>収入</a:t>
            </a:r>
            <a:endParaRPr lang="ja-JP" altLang="en-US" sz="1200" u="sng" dirty="0"/>
          </a:p>
        </p:txBody>
      </p:sp>
      <p:cxnSp>
        <p:nvCxnSpPr>
          <p:cNvPr id="91" name="直線コネクタ 90"/>
          <p:cNvCxnSpPr/>
          <p:nvPr/>
        </p:nvCxnSpPr>
        <p:spPr>
          <a:xfrm>
            <a:off x="0" y="330183"/>
            <a:ext cx="9906000" cy="0"/>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sp>
        <p:nvSpPr>
          <p:cNvPr id="68" name="角丸四角形 67"/>
          <p:cNvSpPr/>
          <p:nvPr/>
        </p:nvSpPr>
        <p:spPr>
          <a:xfrm>
            <a:off x="7245993" y="5481657"/>
            <a:ext cx="2315519" cy="612000"/>
          </a:xfrm>
          <a:prstGeom prst="roundRect">
            <a:avLst/>
          </a:prstGeom>
          <a:noFill/>
          <a:ln w="12700">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smtClean="0">
                <a:solidFill>
                  <a:srgbClr val="C00000"/>
                </a:solidFill>
                <a:latin typeface="+mj-ea"/>
                <a:ea typeface="+mj-ea"/>
              </a:rPr>
              <a:t>保険料軽減制度の対象者を</a:t>
            </a:r>
            <a:endParaRPr kumimoji="1" lang="en-US" altLang="ja-JP" sz="1200" dirty="0" smtClean="0">
              <a:solidFill>
                <a:srgbClr val="C00000"/>
              </a:solidFill>
              <a:latin typeface="+mj-ea"/>
              <a:ea typeface="+mj-ea"/>
            </a:endParaRPr>
          </a:p>
          <a:p>
            <a:r>
              <a:rPr lang="ja-JP" altLang="en-US" sz="1200" dirty="0" smtClean="0">
                <a:solidFill>
                  <a:srgbClr val="C00000"/>
                </a:solidFill>
                <a:latin typeface="+mj-ea"/>
                <a:ea typeface="+mj-ea"/>
              </a:rPr>
              <a:t>平成</a:t>
            </a:r>
            <a:r>
              <a:rPr lang="en-US" altLang="ja-JP" sz="1200" dirty="0" smtClean="0">
                <a:solidFill>
                  <a:srgbClr val="C00000"/>
                </a:solidFill>
                <a:latin typeface="+mj-ea"/>
                <a:ea typeface="+mj-ea"/>
              </a:rPr>
              <a:t>26</a:t>
            </a:r>
            <a:r>
              <a:rPr lang="ja-JP" altLang="en-US" sz="1200" dirty="0" smtClean="0">
                <a:solidFill>
                  <a:srgbClr val="C00000"/>
                </a:solidFill>
                <a:latin typeface="+mj-ea"/>
                <a:ea typeface="+mj-ea"/>
              </a:rPr>
              <a:t>年度に約</a:t>
            </a:r>
            <a:r>
              <a:rPr lang="en-US" altLang="ja-JP" sz="1200" dirty="0" smtClean="0">
                <a:solidFill>
                  <a:srgbClr val="C00000"/>
                </a:solidFill>
                <a:latin typeface="+mj-ea"/>
                <a:ea typeface="+mj-ea"/>
              </a:rPr>
              <a:t>400</a:t>
            </a:r>
            <a:r>
              <a:rPr lang="ja-JP" altLang="en-US" sz="1200" dirty="0" smtClean="0">
                <a:solidFill>
                  <a:srgbClr val="C00000"/>
                </a:solidFill>
                <a:latin typeface="+mj-ea"/>
                <a:ea typeface="+mj-ea"/>
              </a:rPr>
              <a:t>万人拡大</a:t>
            </a:r>
            <a:endParaRPr lang="en-US" altLang="ja-JP" sz="1200" dirty="0" smtClean="0">
              <a:solidFill>
                <a:srgbClr val="C00000"/>
              </a:solidFill>
              <a:latin typeface="+mj-ea"/>
              <a:ea typeface="+mj-ea"/>
            </a:endParaRPr>
          </a:p>
          <a:p>
            <a:r>
              <a:rPr lang="ja-JP" altLang="en-US" sz="1200" dirty="0">
                <a:solidFill>
                  <a:srgbClr val="C00000"/>
                </a:solidFill>
                <a:latin typeface="+mj-ea"/>
                <a:ea typeface="+mj-ea"/>
              </a:rPr>
              <a:t>　</a:t>
            </a:r>
            <a:r>
              <a:rPr lang="en-US" altLang="ja-JP" sz="1200" dirty="0" smtClean="0">
                <a:solidFill>
                  <a:srgbClr val="C00000"/>
                </a:solidFill>
                <a:latin typeface="+mj-ea"/>
                <a:ea typeface="+mj-ea"/>
              </a:rPr>
              <a:t>※</a:t>
            </a:r>
            <a:r>
              <a:rPr lang="ja-JP" altLang="en-US" sz="1200" dirty="0" smtClean="0">
                <a:solidFill>
                  <a:srgbClr val="C00000"/>
                </a:solidFill>
                <a:latin typeface="+mj-ea"/>
                <a:ea typeface="+mj-ea"/>
              </a:rPr>
              <a:t>約</a:t>
            </a:r>
            <a:r>
              <a:rPr lang="en-US" altLang="ja-JP" sz="1200" dirty="0" smtClean="0">
                <a:solidFill>
                  <a:srgbClr val="C00000"/>
                </a:solidFill>
                <a:latin typeface="+mj-ea"/>
                <a:ea typeface="+mj-ea"/>
              </a:rPr>
              <a:t>500</a:t>
            </a:r>
            <a:r>
              <a:rPr lang="ja-JP" altLang="en-US" sz="1200" dirty="0" smtClean="0">
                <a:solidFill>
                  <a:srgbClr val="C00000"/>
                </a:solidFill>
                <a:latin typeface="+mj-ea"/>
                <a:ea typeface="+mj-ea"/>
              </a:rPr>
              <a:t>億円の追加公費投入</a:t>
            </a:r>
            <a:endParaRPr kumimoji="1" lang="ja-JP" altLang="en-US" sz="1200" dirty="0">
              <a:solidFill>
                <a:srgbClr val="C00000"/>
              </a:solidFill>
              <a:latin typeface="+mj-ea"/>
              <a:ea typeface="+mj-ea"/>
            </a:endParaRPr>
          </a:p>
        </p:txBody>
      </p:sp>
      <p:cxnSp>
        <p:nvCxnSpPr>
          <p:cNvPr id="90" name="直線矢印コネクタ 89"/>
          <p:cNvCxnSpPr>
            <a:stCxn id="105" idx="2"/>
          </p:cNvCxnSpPr>
          <p:nvPr/>
        </p:nvCxnSpPr>
        <p:spPr>
          <a:xfrm flipH="1">
            <a:off x="6244247" y="3809550"/>
            <a:ext cx="2045828" cy="957687"/>
          </a:xfrm>
          <a:prstGeom prst="straightConnector1">
            <a:avLst/>
          </a:prstGeom>
          <a:ln w="158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09" name="直線矢印コネクタ 108"/>
          <p:cNvCxnSpPr>
            <a:stCxn id="68" idx="1"/>
          </p:cNvCxnSpPr>
          <p:nvPr/>
        </p:nvCxnSpPr>
        <p:spPr>
          <a:xfrm flipH="1" flipV="1">
            <a:off x="6693965" y="5579819"/>
            <a:ext cx="552028" cy="207838"/>
          </a:xfrm>
          <a:prstGeom prst="straightConnector1">
            <a:avLst/>
          </a:prstGeom>
          <a:ln w="158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70" name="スライド番号プレースホルダー 1"/>
          <p:cNvSpPr txBox="1">
            <a:spLocks/>
          </p:cNvSpPr>
          <p:nvPr/>
        </p:nvSpPr>
        <p:spPr>
          <a:xfrm>
            <a:off x="7581577" y="6516067"/>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11</a:t>
            </a:fld>
            <a:endParaRPr lang="ja-JP" altLang="en-US" dirty="0">
              <a:latin typeface="ＤＦ特太ゴシック体" panose="020B0509000000000000" pitchFamily="49" charset="-128"/>
              <a:ea typeface="ＤＦ特太ゴシック体" panose="020B0509000000000000" pitchFamily="49" charset="-128"/>
            </a:endParaRPr>
          </a:p>
        </p:txBody>
      </p:sp>
    </p:spTree>
    <p:extLst>
      <p:ext uri="{BB962C8B-B14F-4D97-AF65-F5344CB8AC3E}">
        <p14:creationId xmlns:p14="http://schemas.microsoft.com/office/powerpoint/2010/main" val="869653125"/>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グループ化 27"/>
          <p:cNvGrpSpPr/>
          <p:nvPr/>
        </p:nvGrpSpPr>
        <p:grpSpPr>
          <a:xfrm>
            <a:off x="200472" y="2623197"/>
            <a:ext cx="9705543" cy="3979875"/>
            <a:chOff x="200472" y="2767208"/>
            <a:chExt cx="9705543" cy="3979875"/>
          </a:xfrm>
        </p:grpSpPr>
        <p:sp>
          <p:nvSpPr>
            <p:cNvPr id="3" name="円/楕円 2"/>
            <p:cNvSpPr/>
            <p:nvPr/>
          </p:nvSpPr>
          <p:spPr>
            <a:xfrm>
              <a:off x="5313040" y="3356992"/>
              <a:ext cx="4210741" cy="1800200"/>
            </a:xfrm>
            <a:prstGeom prst="ellipse">
              <a:avLst/>
            </a:prstGeom>
            <a:solidFill>
              <a:schemeClr val="accent1">
                <a:lumMod val="20000"/>
                <a:lumOff val="80000"/>
                <a:alpha val="18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88574" tIns="44288" rIns="88574" bIns="44288" rtlCol="0" anchor="ctr"/>
            <a:lstStyle/>
            <a:p>
              <a:pPr algn="ctr" defTabSz="912413"/>
              <a:endParaRPr lang="ja-JP" altLang="en-US">
                <a:solidFill>
                  <a:prstClr val="white"/>
                </a:solidFill>
              </a:endParaRPr>
            </a:p>
          </p:txBody>
        </p:sp>
        <p:sp>
          <p:nvSpPr>
            <p:cNvPr id="4" name="テキスト ボックス 3"/>
            <p:cNvSpPr txBox="1"/>
            <p:nvPr/>
          </p:nvSpPr>
          <p:spPr>
            <a:xfrm>
              <a:off x="224305" y="2911227"/>
              <a:ext cx="2784168" cy="335662"/>
            </a:xfrm>
            <a:prstGeom prst="rect">
              <a:avLst/>
            </a:prstGeom>
            <a:noFill/>
          </p:spPr>
          <p:txBody>
            <a:bodyPr wrap="square" lIns="88574" tIns="44288" rIns="88574" bIns="44288" rtlCol="0">
              <a:spAutoFit/>
            </a:bodyPr>
            <a:lstStyle/>
            <a:p>
              <a:pPr algn="ctr" defTabSz="912413"/>
              <a:r>
                <a:rPr lang="en-US" altLang="ja-JP" sz="1600" b="1" dirty="0">
                  <a:solidFill>
                    <a:prstClr val="black"/>
                  </a:solidFill>
                </a:rPr>
                <a:t>【</a:t>
              </a:r>
              <a:r>
                <a:rPr lang="ja-JP" altLang="en-US" sz="1600" b="1" dirty="0">
                  <a:solidFill>
                    <a:prstClr val="black"/>
                  </a:solidFill>
                </a:rPr>
                <a:t>現行</a:t>
              </a:r>
              <a:r>
                <a:rPr lang="en-US" altLang="ja-JP" sz="1600" b="1" dirty="0">
                  <a:solidFill>
                    <a:prstClr val="black"/>
                  </a:solidFill>
                </a:rPr>
                <a:t>】</a:t>
              </a:r>
              <a:r>
                <a:rPr lang="ja-JP" altLang="en-US" sz="1600" dirty="0">
                  <a:solidFill>
                    <a:prstClr val="black"/>
                  </a:solidFill>
                </a:rPr>
                <a:t>　</a:t>
              </a:r>
              <a:r>
                <a:rPr lang="ja-JP" altLang="en-US" sz="1600" b="1" u="sng" dirty="0">
                  <a:solidFill>
                    <a:prstClr val="black"/>
                  </a:solidFill>
                </a:rPr>
                <a:t>市町村が個別に運営</a:t>
              </a:r>
            </a:p>
          </p:txBody>
        </p:sp>
        <p:sp>
          <p:nvSpPr>
            <p:cNvPr id="5" name="テキスト ボックス 4"/>
            <p:cNvSpPr txBox="1"/>
            <p:nvPr/>
          </p:nvSpPr>
          <p:spPr>
            <a:xfrm>
              <a:off x="5539790" y="2767208"/>
              <a:ext cx="4366225" cy="581884"/>
            </a:xfrm>
            <a:prstGeom prst="rect">
              <a:avLst/>
            </a:prstGeom>
            <a:noFill/>
          </p:spPr>
          <p:txBody>
            <a:bodyPr wrap="square" lIns="88574" tIns="44288" rIns="88574" bIns="44288" rtlCol="0">
              <a:spAutoFit/>
            </a:bodyPr>
            <a:lstStyle/>
            <a:p>
              <a:pPr marL="990600" indent="-990600" defTabSz="912413"/>
              <a:r>
                <a:rPr lang="en-US" altLang="ja-JP" sz="1600" b="1" dirty="0">
                  <a:solidFill>
                    <a:srgbClr val="CC3300"/>
                  </a:solidFill>
                </a:rPr>
                <a:t>【</a:t>
              </a:r>
              <a:r>
                <a:rPr lang="ja-JP" altLang="en-US" sz="1600" b="1" dirty="0">
                  <a:solidFill>
                    <a:srgbClr val="CC3300"/>
                  </a:solidFill>
                </a:rPr>
                <a:t>改革後</a:t>
              </a:r>
              <a:r>
                <a:rPr lang="en-US" altLang="ja-JP" sz="1600" b="1" dirty="0">
                  <a:solidFill>
                    <a:srgbClr val="CC3300"/>
                  </a:solidFill>
                </a:rPr>
                <a:t>】</a:t>
              </a:r>
              <a:r>
                <a:rPr lang="ja-JP" altLang="en-US" sz="1600" dirty="0">
                  <a:solidFill>
                    <a:srgbClr val="CC3300"/>
                  </a:solidFill>
                </a:rPr>
                <a:t>　</a:t>
              </a:r>
              <a:r>
                <a:rPr lang="ja-JP" altLang="en-US" sz="1600" b="1" u="sng" dirty="0">
                  <a:solidFill>
                    <a:srgbClr val="CC3300"/>
                  </a:solidFill>
                </a:rPr>
                <a:t>都道府県</a:t>
              </a:r>
              <a:r>
                <a:rPr lang="ja-JP" altLang="en-US" sz="1600" b="1" u="sng" dirty="0" smtClean="0">
                  <a:solidFill>
                    <a:srgbClr val="CC3300"/>
                  </a:solidFill>
                </a:rPr>
                <a:t>が財政運営責任を担う</a:t>
              </a:r>
              <a:endParaRPr lang="en-US" altLang="ja-JP" sz="1600" b="1" u="sng" dirty="0" smtClean="0">
                <a:solidFill>
                  <a:srgbClr val="CC3300"/>
                </a:solidFill>
              </a:endParaRPr>
            </a:p>
            <a:p>
              <a:pPr marL="990600" indent="-95250" defTabSz="912413"/>
              <a:r>
                <a:rPr lang="ja-JP" altLang="en-US" sz="1600" b="1" u="sng" dirty="0" smtClean="0">
                  <a:solidFill>
                    <a:srgbClr val="CC3300"/>
                  </a:solidFill>
                </a:rPr>
                <a:t>など中心的</a:t>
              </a:r>
              <a:r>
                <a:rPr lang="ja-JP" altLang="en-US" sz="1600" b="1" u="sng" dirty="0">
                  <a:solidFill>
                    <a:srgbClr val="CC3300"/>
                  </a:solidFill>
                </a:rPr>
                <a:t>役割</a:t>
              </a:r>
            </a:p>
          </p:txBody>
        </p:sp>
        <p:sp>
          <p:nvSpPr>
            <p:cNvPr id="6" name="円/楕円 5"/>
            <p:cNvSpPr/>
            <p:nvPr/>
          </p:nvSpPr>
          <p:spPr>
            <a:xfrm>
              <a:off x="200472" y="4005077"/>
              <a:ext cx="870936" cy="383199"/>
            </a:xfrm>
            <a:prstGeom prst="ellipse">
              <a:avLst/>
            </a:prstGeom>
            <a:solidFill>
              <a:schemeClr val="accent6">
                <a:lumMod val="60000"/>
                <a:lumOff val="40000"/>
              </a:schemeClr>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2413"/>
              <a:r>
                <a:rPr lang="ja-JP" altLang="en-US" sz="1100" b="1" dirty="0">
                  <a:solidFill>
                    <a:prstClr val="black"/>
                  </a:solidFill>
                </a:rPr>
                <a:t>市町村</a:t>
              </a:r>
            </a:p>
          </p:txBody>
        </p:sp>
        <p:sp>
          <p:nvSpPr>
            <p:cNvPr id="7" name="テキスト ボックス 6"/>
            <p:cNvSpPr txBox="1"/>
            <p:nvPr/>
          </p:nvSpPr>
          <p:spPr>
            <a:xfrm>
              <a:off x="8117292" y="3832470"/>
              <a:ext cx="1185861" cy="366440"/>
            </a:xfrm>
            <a:prstGeom prst="rect">
              <a:avLst/>
            </a:prstGeom>
            <a:noFill/>
          </p:spPr>
          <p:txBody>
            <a:bodyPr wrap="square" lIns="88574" tIns="44288" rIns="88574" bIns="44288" rtlCol="0">
              <a:spAutoFit/>
            </a:bodyPr>
            <a:lstStyle/>
            <a:p>
              <a:pPr defTabSz="912413"/>
              <a:r>
                <a:rPr lang="ja-JP" altLang="en-US" b="1" u="sng" dirty="0">
                  <a:solidFill>
                    <a:srgbClr val="C00000"/>
                  </a:solidFill>
                </a:rPr>
                <a:t>都道府県</a:t>
              </a:r>
            </a:p>
          </p:txBody>
        </p:sp>
        <p:sp>
          <p:nvSpPr>
            <p:cNvPr id="8" name="線吹き出し 1 (枠付き) 7"/>
            <p:cNvSpPr/>
            <p:nvPr/>
          </p:nvSpPr>
          <p:spPr>
            <a:xfrm>
              <a:off x="6321372" y="5199083"/>
              <a:ext cx="3440875" cy="1548000"/>
            </a:xfrm>
            <a:prstGeom prst="borderCallout1">
              <a:avLst>
                <a:gd name="adj1" fmla="val -2425"/>
                <a:gd name="adj2" fmla="val 74342"/>
                <a:gd name="adj3" fmla="val -69160"/>
                <a:gd name="adj4" fmla="val 71447"/>
              </a:avLst>
            </a:prstGeom>
            <a:solidFill>
              <a:schemeClr val="bg1"/>
            </a:solidFill>
            <a:ln w="22225" cmpd="sng">
              <a:solidFill>
                <a:srgbClr val="CC33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44288" rIns="72000" bIns="44288" rtlCol="0" anchor="ctr"/>
            <a:lstStyle/>
            <a:p>
              <a:pPr marL="88889" indent="-88889" defTabSz="912413"/>
              <a:r>
                <a:rPr lang="ja-JP" altLang="en-US" sz="1200" dirty="0">
                  <a:solidFill>
                    <a:prstClr val="black"/>
                  </a:solidFill>
                  <a:latin typeface="ＭＳ Ｐゴシック"/>
                </a:rPr>
                <a:t>・ 財政運営責任</a:t>
              </a:r>
              <a:r>
                <a:rPr lang="ja-JP" altLang="en-US" sz="1100" dirty="0">
                  <a:solidFill>
                    <a:prstClr val="black"/>
                  </a:solidFill>
                  <a:latin typeface="ＭＳ Ｐゴシック"/>
                </a:rPr>
                <a:t>（</a:t>
              </a:r>
              <a:r>
                <a:rPr lang="ja-JP" altLang="en-US" sz="1100" u="sng" dirty="0">
                  <a:solidFill>
                    <a:prstClr val="black"/>
                  </a:solidFill>
                  <a:latin typeface="ＭＳ Ｐゴシック"/>
                </a:rPr>
                <a:t>提供体制と双方に責任発揮</a:t>
              </a:r>
              <a:r>
                <a:rPr lang="ja-JP" altLang="en-US" sz="1100" dirty="0">
                  <a:solidFill>
                    <a:prstClr val="black"/>
                  </a:solidFill>
                  <a:latin typeface="ＭＳ Ｐゴシック"/>
                </a:rPr>
                <a:t>）</a:t>
              </a:r>
              <a:endParaRPr lang="en-US" altLang="ja-JP" sz="1100" dirty="0">
                <a:solidFill>
                  <a:prstClr val="black"/>
                </a:solidFill>
                <a:latin typeface="ＭＳ Ｐゴシック"/>
              </a:endParaRPr>
            </a:p>
            <a:p>
              <a:pPr defTabSz="912413">
                <a:spcBef>
                  <a:spcPts val="295"/>
                </a:spcBef>
              </a:pPr>
              <a:r>
                <a:rPr lang="ja-JP" altLang="en-US" sz="1200" dirty="0">
                  <a:solidFill>
                    <a:prstClr val="black"/>
                  </a:solidFill>
                  <a:latin typeface="ＭＳ Ｐゴシック"/>
                </a:rPr>
                <a:t>・ 市町村</a:t>
              </a:r>
              <a:r>
                <a:rPr lang="ja-JP" altLang="en-US" sz="1200" dirty="0" smtClean="0">
                  <a:solidFill>
                    <a:prstClr val="black"/>
                  </a:solidFill>
                  <a:latin typeface="ＭＳ Ｐゴシック"/>
                </a:rPr>
                <a:t>ごとの納付金を決定</a:t>
              </a:r>
              <a:endParaRPr lang="en-US" altLang="ja-JP" sz="1200" dirty="0">
                <a:solidFill>
                  <a:prstClr val="black"/>
                </a:solidFill>
                <a:latin typeface="ＭＳ Ｐゴシック"/>
              </a:endParaRPr>
            </a:p>
            <a:p>
              <a:pPr marL="86934" defTabSz="912413">
                <a:spcBef>
                  <a:spcPts val="295"/>
                </a:spcBef>
              </a:pPr>
              <a:r>
                <a:rPr lang="ja-JP" altLang="en-US" sz="1000" dirty="0">
                  <a:solidFill>
                    <a:prstClr val="black"/>
                  </a:solidFill>
                  <a:latin typeface="ＭＳ Ｐ明朝" panose="02020600040205080304" pitchFamily="18" charset="-128"/>
                  <a:ea typeface="ＭＳ Ｐ明朝" panose="02020600040205080304" pitchFamily="18" charset="-128"/>
                </a:rPr>
                <a:t>市町村ごとの医療費水準、所得水準を考慮することが基本</a:t>
              </a:r>
              <a:endParaRPr lang="en-US" altLang="ja-JP" sz="1000" dirty="0">
                <a:solidFill>
                  <a:prstClr val="black"/>
                </a:solidFill>
                <a:latin typeface="ＭＳ Ｐ明朝" panose="02020600040205080304" pitchFamily="18" charset="-128"/>
                <a:ea typeface="ＭＳ Ｐ明朝" panose="02020600040205080304" pitchFamily="18" charset="-128"/>
              </a:endParaRPr>
            </a:p>
            <a:p>
              <a:pPr defTabSz="912413">
                <a:spcBef>
                  <a:spcPts val="295"/>
                </a:spcBef>
              </a:pPr>
              <a:r>
                <a:rPr lang="ja-JP" altLang="en-US" sz="1200" dirty="0">
                  <a:solidFill>
                    <a:prstClr val="black"/>
                  </a:solidFill>
                  <a:latin typeface="ＭＳ Ｐゴシック"/>
                </a:rPr>
                <a:t>・ 市町村ごとの標準保険料率等の設定</a:t>
              </a:r>
              <a:endParaRPr lang="en-US" altLang="ja-JP" sz="1200" dirty="0">
                <a:solidFill>
                  <a:prstClr val="black"/>
                </a:solidFill>
                <a:latin typeface="ＭＳ Ｐゴシック"/>
              </a:endParaRPr>
            </a:p>
            <a:p>
              <a:pPr defTabSz="912413">
                <a:spcBef>
                  <a:spcPts val="295"/>
                </a:spcBef>
              </a:pPr>
              <a:r>
                <a:rPr lang="ja-JP" altLang="en-US" sz="1200" dirty="0">
                  <a:solidFill>
                    <a:prstClr val="black"/>
                  </a:solidFill>
                  <a:latin typeface="ＭＳ Ｐゴシック"/>
                </a:rPr>
                <a:t>・ 市町村が行った保険給付の点検、事後調整</a:t>
              </a:r>
              <a:endParaRPr lang="en-US" altLang="ja-JP" sz="1200" dirty="0">
                <a:solidFill>
                  <a:prstClr val="black"/>
                </a:solidFill>
                <a:latin typeface="ＭＳ Ｐゴシック"/>
              </a:endParaRPr>
            </a:p>
            <a:p>
              <a:pPr marL="84241" indent="-84241" defTabSz="912413">
                <a:spcBef>
                  <a:spcPts val="295"/>
                </a:spcBef>
              </a:pPr>
              <a:r>
                <a:rPr lang="ja-JP" altLang="en-US" sz="1200" dirty="0">
                  <a:solidFill>
                    <a:prstClr val="black"/>
                  </a:solidFill>
                  <a:latin typeface="ＭＳ Ｐゴシック"/>
                </a:rPr>
                <a:t>・ 市町村が担う事務</a:t>
              </a:r>
              <a:r>
                <a:rPr lang="ja-JP" altLang="en-US" sz="1200" dirty="0" smtClean="0">
                  <a:solidFill>
                    <a:prstClr val="black"/>
                  </a:solidFill>
                  <a:latin typeface="ＭＳ Ｐゴシック"/>
                </a:rPr>
                <a:t>の標準化</a:t>
              </a:r>
              <a:r>
                <a:rPr lang="ja-JP" altLang="en-US" sz="1200" dirty="0">
                  <a:solidFill>
                    <a:prstClr val="black"/>
                  </a:solidFill>
                  <a:latin typeface="ＭＳ Ｐゴシック"/>
                </a:rPr>
                <a:t>、効率化、</a:t>
              </a:r>
              <a:endParaRPr lang="en-US" altLang="ja-JP" sz="1200" dirty="0">
                <a:solidFill>
                  <a:prstClr val="black"/>
                </a:solidFill>
                <a:latin typeface="ＭＳ Ｐゴシック"/>
              </a:endParaRPr>
            </a:p>
            <a:p>
              <a:pPr marL="83714" indent="8050" defTabSz="912413"/>
              <a:r>
                <a:rPr lang="ja-JP" altLang="en-US" sz="1200" dirty="0">
                  <a:solidFill>
                    <a:prstClr val="black"/>
                  </a:solidFill>
                  <a:latin typeface="ＭＳ Ｐゴシック"/>
                </a:rPr>
                <a:t> 広域化を促進</a:t>
              </a:r>
              <a:endParaRPr lang="en-US" altLang="ja-JP" sz="1200" dirty="0">
                <a:solidFill>
                  <a:prstClr val="black"/>
                </a:solidFill>
                <a:latin typeface="ＭＳ Ｐゴシック"/>
              </a:endParaRPr>
            </a:p>
          </p:txBody>
        </p:sp>
        <p:sp>
          <p:nvSpPr>
            <p:cNvPr id="9" name="線吹き出し 1 (枠付き) 8"/>
            <p:cNvSpPr/>
            <p:nvPr/>
          </p:nvSpPr>
          <p:spPr>
            <a:xfrm>
              <a:off x="3584710" y="5097474"/>
              <a:ext cx="2304394" cy="923811"/>
            </a:xfrm>
            <a:prstGeom prst="borderCallout1">
              <a:avLst>
                <a:gd name="adj1" fmla="val 1384"/>
                <a:gd name="adj2" fmla="val 70855"/>
                <a:gd name="adj3" fmla="val -81618"/>
                <a:gd name="adj4" fmla="val 98290"/>
              </a:avLst>
            </a:prstGeom>
            <a:solidFill>
              <a:schemeClr val="bg1"/>
            </a:solid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34885" tIns="69769" rIns="0" bIns="44288" rtlCol="0" anchor="ctr"/>
            <a:lstStyle/>
            <a:p>
              <a:pPr defTabSz="912413">
                <a:lnSpc>
                  <a:spcPts val="1476"/>
                </a:lnSpc>
              </a:pPr>
              <a:r>
                <a:rPr lang="ja-JP" altLang="en-US" sz="1200" dirty="0">
                  <a:solidFill>
                    <a:prstClr val="black"/>
                  </a:solidFill>
                  <a:latin typeface="ＭＳ Ｐゴシック"/>
                </a:rPr>
                <a:t>・ 資格管理</a:t>
              </a:r>
              <a:r>
                <a:rPr lang="ja-JP" altLang="en-US" sz="1000" dirty="0">
                  <a:solidFill>
                    <a:prstClr val="black"/>
                  </a:solidFill>
                  <a:latin typeface="ＭＳ Ｐゴシック"/>
                </a:rPr>
                <a:t>（被保険者証等の発行）</a:t>
              </a:r>
              <a:endParaRPr lang="en-US" altLang="ja-JP" sz="1200" dirty="0">
                <a:solidFill>
                  <a:prstClr val="black"/>
                </a:solidFill>
                <a:latin typeface="ＭＳ Ｐゴシック"/>
              </a:endParaRPr>
            </a:p>
            <a:p>
              <a:pPr defTabSz="912413">
                <a:lnSpc>
                  <a:spcPts val="1476"/>
                </a:lnSpc>
                <a:spcBef>
                  <a:spcPts val="197"/>
                </a:spcBef>
              </a:pPr>
              <a:r>
                <a:rPr lang="ja-JP" altLang="en-US" sz="1200" dirty="0">
                  <a:solidFill>
                    <a:prstClr val="black"/>
                  </a:solidFill>
                  <a:latin typeface="ＭＳ Ｐゴシック"/>
                </a:rPr>
                <a:t>・ 保険料率の決定、賦課・徴収</a:t>
              </a:r>
              <a:endParaRPr lang="en-US" altLang="ja-JP" sz="1200" dirty="0">
                <a:solidFill>
                  <a:prstClr val="black"/>
                </a:solidFill>
                <a:latin typeface="ＭＳ Ｐゴシック"/>
              </a:endParaRPr>
            </a:p>
            <a:p>
              <a:pPr defTabSz="912413">
                <a:lnSpc>
                  <a:spcPts val="1476"/>
                </a:lnSpc>
                <a:spcBef>
                  <a:spcPts val="197"/>
                </a:spcBef>
              </a:pPr>
              <a:r>
                <a:rPr lang="ja-JP" altLang="en-US" sz="1200" dirty="0">
                  <a:solidFill>
                    <a:prstClr val="black"/>
                  </a:solidFill>
                  <a:latin typeface="ＭＳ Ｐゴシック"/>
                </a:rPr>
                <a:t>・ 保険給付</a:t>
              </a:r>
              <a:endParaRPr lang="en-US" altLang="ja-JP" sz="1200" dirty="0">
                <a:solidFill>
                  <a:prstClr val="black"/>
                </a:solidFill>
                <a:latin typeface="ＭＳ Ｐゴシック"/>
              </a:endParaRPr>
            </a:p>
            <a:p>
              <a:pPr defTabSz="912413">
                <a:lnSpc>
                  <a:spcPts val="1476"/>
                </a:lnSpc>
                <a:spcBef>
                  <a:spcPts val="197"/>
                </a:spcBef>
              </a:pPr>
              <a:r>
                <a:rPr lang="ja-JP" altLang="en-US" sz="1200" dirty="0">
                  <a:solidFill>
                    <a:prstClr val="black"/>
                  </a:solidFill>
                  <a:latin typeface="ＭＳ Ｐゴシック"/>
                </a:rPr>
                <a:t>・ 保健事業</a:t>
              </a:r>
            </a:p>
          </p:txBody>
        </p:sp>
        <p:sp>
          <p:nvSpPr>
            <p:cNvPr id="10" name="正方形/長方形 9"/>
            <p:cNvSpPr/>
            <p:nvPr/>
          </p:nvSpPr>
          <p:spPr>
            <a:xfrm>
              <a:off x="224306" y="5229202"/>
              <a:ext cx="2208012" cy="968153"/>
            </a:xfrm>
            <a:prstGeom prst="rect">
              <a:avLst/>
            </a:prstGeom>
            <a:solidFill>
              <a:schemeClr val="bg1"/>
            </a:solid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88574" tIns="44288" rIns="88574" bIns="44288" rtlCol="0" anchor="ctr"/>
            <a:lstStyle/>
            <a:p>
              <a:pPr defTabSz="912413"/>
              <a:r>
                <a:rPr lang="ja-JP" altLang="en-US" sz="1100" dirty="0">
                  <a:solidFill>
                    <a:prstClr val="black"/>
                  </a:solidFill>
                  <a:latin typeface="ＭＳ Ｐ明朝" panose="02020600040205080304" pitchFamily="18" charset="-128"/>
                  <a:ea typeface="ＭＳ Ｐ明朝" panose="02020600040205080304" pitchFamily="18" charset="-128"/>
                </a:rPr>
                <a:t>（構造的な課題）</a:t>
              </a:r>
              <a:endParaRPr lang="en-US" altLang="ja-JP" sz="1100" dirty="0">
                <a:solidFill>
                  <a:prstClr val="black"/>
                </a:solidFill>
                <a:latin typeface="ＭＳ Ｐ明朝" panose="02020600040205080304" pitchFamily="18" charset="-128"/>
                <a:ea typeface="ＭＳ Ｐ明朝" panose="02020600040205080304" pitchFamily="18" charset="-128"/>
              </a:endParaRPr>
            </a:p>
            <a:p>
              <a:pPr defTabSz="912413">
                <a:spcBef>
                  <a:spcPts val="590"/>
                </a:spcBef>
              </a:pPr>
              <a:r>
                <a:rPr lang="ja-JP" altLang="en-US" sz="1100" dirty="0">
                  <a:solidFill>
                    <a:prstClr val="black"/>
                  </a:solidFill>
                  <a:latin typeface="ＭＳ Ｐ明朝" panose="02020600040205080304" pitchFamily="18" charset="-128"/>
                  <a:ea typeface="ＭＳ Ｐ明朝" panose="02020600040205080304" pitchFamily="18" charset="-128"/>
                </a:rPr>
                <a:t>　・年齢が高く医療費水準が高い</a:t>
              </a:r>
              <a:endParaRPr lang="en-US" altLang="ja-JP" sz="1100" dirty="0">
                <a:solidFill>
                  <a:prstClr val="black"/>
                </a:solidFill>
                <a:latin typeface="ＭＳ Ｐ明朝" panose="02020600040205080304" pitchFamily="18" charset="-128"/>
                <a:ea typeface="ＭＳ Ｐ明朝" panose="02020600040205080304" pitchFamily="18" charset="-128"/>
              </a:endParaRPr>
            </a:p>
            <a:p>
              <a:pPr defTabSz="912413">
                <a:spcBef>
                  <a:spcPts val="295"/>
                </a:spcBef>
              </a:pPr>
              <a:r>
                <a:rPr lang="ja-JP" altLang="en-US" sz="1100" dirty="0">
                  <a:solidFill>
                    <a:prstClr val="black"/>
                  </a:solidFill>
                  <a:latin typeface="ＭＳ Ｐ明朝" panose="02020600040205080304" pitchFamily="18" charset="-128"/>
                  <a:ea typeface="ＭＳ Ｐ明朝" panose="02020600040205080304" pitchFamily="18" charset="-128"/>
                </a:rPr>
                <a:t>　・低所得者が多い</a:t>
              </a:r>
              <a:endParaRPr lang="en-US" altLang="ja-JP" sz="1100" dirty="0">
                <a:solidFill>
                  <a:prstClr val="black"/>
                </a:solidFill>
                <a:latin typeface="ＭＳ Ｐ明朝" panose="02020600040205080304" pitchFamily="18" charset="-128"/>
                <a:ea typeface="ＭＳ Ｐ明朝" panose="02020600040205080304" pitchFamily="18" charset="-128"/>
              </a:endParaRPr>
            </a:p>
            <a:p>
              <a:pPr defTabSz="912413">
                <a:spcBef>
                  <a:spcPts val="295"/>
                </a:spcBef>
              </a:pPr>
              <a:r>
                <a:rPr lang="ja-JP" altLang="en-US" sz="1100" dirty="0">
                  <a:solidFill>
                    <a:prstClr val="black"/>
                  </a:solidFill>
                  <a:latin typeface="ＭＳ Ｐ明朝" panose="02020600040205080304" pitchFamily="18" charset="-128"/>
                  <a:ea typeface="ＭＳ Ｐ明朝" panose="02020600040205080304" pitchFamily="18" charset="-128"/>
                </a:rPr>
                <a:t>　・小規模保険者が多い</a:t>
              </a:r>
            </a:p>
          </p:txBody>
        </p:sp>
        <p:sp>
          <p:nvSpPr>
            <p:cNvPr id="11" name="テキスト ボックス 10"/>
            <p:cNvSpPr txBox="1"/>
            <p:nvPr/>
          </p:nvSpPr>
          <p:spPr>
            <a:xfrm>
              <a:off x="7011447" y="3381372"/>
              <a:ext cx="2604681" cy="474162"/>
            </a:xfrm>
            <a:prstGeom prst="rect">
              <a:avLst/>
            </a:prstGeom>
            <a:noFill/>
            <a:ln w="3175">
              <a:noFill/>
            </a:ln>
          </p:spPr>
          <p:txBody>
            <a:bodyPr wrap="square" lIns="88574" tIns="44288" rIns="88574" bIns="44288" rtlCol="0">
              <a:spAutoFit/>
            </a:bodyPr>
            <a:lstStyle/>
            <a:p>
              <a:pPr defTabSz="912413">
                <a:lnSpc>
                  <a:spcPts val="1500"/>
                </a:lnSpc>
              </a:pPr>
              <a:r>
                <a:rPr lang="ja-JP" altLang="en-US" sz="1200" b="1" dirty="0" smtClean="0">
                  <a:solidFill>
                    <a:prstClr val="black"/>
                  </a:solidFill>
                </a:rPr>
                <a:t>都道府県が市町村ごとに決定した</a:t>
              </a:r>
              <a:endParaRPr lang="en-US" altLang="ja-JP" sz="1200" b="1" dirty="0" smtClean="0">
                <a:solidFill>
                  <a:prstClr val="black"/>
                </a:solidFill>
              </a:endParaRPr>
            </a:p>
            <a:p>
              <a:pPr defTabSz="912413">
                <a:lnSpc>
                  <a:spcPts val="1500"/>
                </a:lnSpc>
              </a:pPr>
              <a:r>
                <a:rPr lang="ja-JP" altLang="en-US" sz="1200" b="1" dirty="0" smtClean="0">
                  <a:solidFill>
                    <a:prstClr val="black"/>
                  </a:solidFill>
                </a:rPr>
                <a:t>国保事業費納付金を市町村が納付</a:t>
              </a:r>
              <a:endParaRPr lang="ja-JP" altLang="en-US" sz="1200" b="1" dirty="0">
                <a:solidFill>
                  <a:prstClr val="black"/>
                </a:solidFill>
              </a:endParaRPr>
            </a:p>
          </p:txBody>
        </p:sp>
        <p:sp>
          <p:nvSpPr>
            <p:cNvPr id="12" name="右矢印 11"/>
            <p:cNvSpPr/>
            <p:nvPr/>
          </p:nvSpPr>
          <p:spPr>
            <a:xfrm>
              <a:off x="2144688" y="4169495"/>
              <a:ext cx="3096771" cy="505914"/>
            </a:xfrm>
            <a:prstGeom prst="rightArrow">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lIns="88574" tIns="44288" rIns="88574" bIns="44288" rtlCol="0" anchor="ctr"/>
            <a:lstStyle/>
            <a:p>
              <a:pPr algn="ctr" defTabSz="912413"/>
              <a:endParaRPr lang="ja-JP" altLang="en-US">
                <a:solidFill>
                  <a:prstClr val="white"/>
                </a:solidFill>
              </a:endParaRPr>
            </a:p>
          </p:txBody>
        </p:sp>
        <p:sp>
          <p:nvSpPr>
            <p:cNvPr id="13" name="角丸四角形 12"/>
            <p:cNvSpPr/>
            <p:nvPr/>
          </p:nvSpPr>
          <p:spPr>
            <a:xfrm>
              <a:off x="2288728" y="3893629"/>
              <a:ext cx="2448664" cy="1064586"/>
            </a:xfrm>
            <a:prstGeom prst="roundRect">
              <a:avLst/>
            </a:prstGeom>
            <a:solidFill>
              <a:schemeClr val="accent6">
                <a:lumMod val="20000"/>
                <a:lumOff val="80000"/>
              </a:schemeClr>
            </a:solidFill>
            <a:ln w="63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2413"/>
              <a:endParaRPr lang="ja-JP" altLang="en-US">
                <a:solidFill>
                  <a:prstClr val="white"/>
                </a:solidFill>
              </a:endParaRPr>
            </a:p>
          </p:txBody>
        </p:sp>
        <p:sp>
          <p:nvSpPr>
            <p:cNvPr id="14" name="テキスト ボックス 13"/>
            <p:cNvSpPr txBox="1"/>
            <p:nvPr/>
          </p:nvSpPr>
          <p:spPr>
            <a:xfrm>
              <a:off x="2432317" y="4005066"/>
              <a:ext cx="2448664" cy="817846"/>
            </a:xfrm>
            <a:prstGeom prst="rect">
              <a:avLst/>
            </a:prstGeom>
            <a:noFill/>
          </p:spPr>
          <p:txBody>
            <a:bodyPr wrap="square" lIns="88574" tIns="44288" rIns="88574" bIns="44288" rtlCol="0">
              <a:spAutoFit/>
            </a:bodyPr>
            <a:lstStyle/>
            <a:p>
              <a:pPr defTabSz="912413"/>
              <a:r>
                <a:rPr lang="ja-JP" altLang="en-US" sz="1400" dirty="0">
                  <a:solidFill>
                    <a:prstClr val="black"/>
                  </a:solidFill>
                </a:rPr>
                <a:t>・</a:t>
              </a:r>
              <a:r>
                <a:rPr lang="ja-JP" altLang="en-US" sz="1400" b="1" u="sng" dirty="0">
                  <a:solidFill>
                    <a:srgbClr val="C00000"/>
                  </a:solidFill>
                </a:rPr>
                <a:t>国の財政支援の拡充</a:t>
              </a:r>
              <a:endParaRPr lang="en-US" altLang="ja-JP" sz="1400" b="1" u="sng" dirty="0">
                <a:solidFill>
                  <a:srgbClr val="C00000"/>
                </a:solidFill>
              </a:endParaRPr>
            </a:p>
            <a:p>
              <a:pPr defTabSz="912413"/>
              <a:endParaRPr lang="en-US" altLang="ja-JP" sz="500" b="1" u="sng" dirty="0">
                <a:solidFill>
                  <a:prstClr val="black"/>
                </a:solidFill>
              </a:endParaRPr>
            </a:p>
            <a:p>
              <a:pPr marL="85771" indent="-85771" defTabSz="912413">
                <a:lnSpc>
                  <a:spcPts val="1672"/>
                </a:lnSpc>
              </a:pPr>
              <a:r>
                <a:rPr lang="ja-JP" altLang="en-US" sz="1400" dirty="0">
                  <a:solidFill>
                    <a:prstClr val="black"/>
                  </a:solidFill>
                </a:rPr>
                <a:t>・</a:t>
              </a:r>
              <a:r>
                <a:rPr lang="ja-JP" altLang="en-US" sz="1400" b="1" u="sng" dirty="0">
                  <a:solidFill>
                    <a:srgbClr val="C00000"/>
                  </a:solidFill>
                </a:rPr>
                <a:t>都道府県が、国保の運営に中心的役割を果たす</a:t>
              </a:r>
              <a:endParaRPr lang="en-US" altLang="ja-JP" sz="1400" b="1" u="sng" dirty="0">
                <a:solidFill>
                  <a:srgbClr val="C00000"/>
                </a:solidFill>
              </a:endParaRPr>
            </a:p>
          </p:txBody>
        </p:sp>
        <p:sp>
          <p:nvSpPr>
            <p:cNvPr id="15" name="円/楕円 14"/>
            <p:cNvSpPr/>
            <p:nvPr/>
          </p:nvSpPr>
          <p:spPr>
            <a:xfrm>
              <a:off x="435625" y="4471888"/>
              <a:ext cx="870936" cy="383199"/>
            </a:xfrm>
            <a:prstGeom prst="ellipse">
              <a:avLst/>
            </a:prstGeom>
            <a:pattFill prst="lgCheck">
              <a:fgClr>
                <a:srgbClr val="FFFF66"/>
              </a:fgClr>
              <a:bgClr>
                <a:schemeClr val="bg1"/>
              </a:bgClr>
            </a:patt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2413"/>
              <a:r>
                <a:rPr lang="ja-JP" altLang="en-US" sz="1100" b="1" dirty="0">
                  <a:solidFill>
                    <a:prstClr val="black"/>
                  </a:solidFill>
                </a:rPr>
                <a:t>市町村</a:t>
              </a:r>
            </a:p>
          </p:txBody>
        </p:sp>
        <p:sp>
          <p:nvSpPr>
            <p:cNvPr id="16" name="円/楕円 15"/>
            <p:cNvSpPr/>
            <p:nvPr/>
          </p:nvSpPr>
          <p:spPr>
            <a:xfrm>
              <a:off x="1155126" y="4133118"/>
              <a:ext cx="870936" cy="383199"/>
            </a:xfrm>
            <a:prstGeom prst="ellipse">
              <a:avLst/>
            </a:prstGeom>
            <a:pattFill prst="ltDnDiag">
              <a:fgClr>
                <a:schemeClr val="accent3"/>
              </a:fgClr>
              <a:bgClr>
                <a:schemeClr val="bg1"/>
              </a:bgClr>
            </a:pattFill>
            <a:ln w="127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2413"/>
              <a:r>
                <a:rPr lang="ja-JP" altLang="en-US" sz="1100" b="1" dirty="0">
                  <a:solidFill>
                    <a:prstClr val="black"/>
                  </a:solidFill>
                </a:rPr>
                <a:t>市町村</a:t>
              </a:r>
            </a:p>
          </p:txBody>
        </p:sp>
        <p:sp>
          <p:nvSpPr>
            <p:cNvPr id="17" name="円/楕円 16"/>
            <p:cNvSpPr/>
            <p:nvPr/>
          </p:nvSpPr>
          <p:spPr>
            <a:xfrm>
              <a:off x="5980162" y="3535358"/>
              <a:ext cx="841845" cy="416745"/>
            </a:xfrm>
            <a:prstGeom prst="ellipse">
              <a:avLst/>
            </a:prstGeom>
            <a:solidFill>
              <a:schemeClr val="accent1">
                <a:lumMod val="40000"/>
                <a:lumOff val="60000"/>
              </a:schemeClr>
            </a:solidFill>
            <a:ln w="127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2413"/>
              <a:r>
                <a:rPr lang="ja-JP" altLang="en-US" sz="1100" b="1" dirty="0">
                  <a:solidFill>
                    <a:prstClr val="black"/>
                  </a:solidFill>
                </a:rPr>
                <a:t>市町村</a:t>
              </a:r>
            </a:p>
          </p:txBody>
        </p:sp>
        <p:sp>
          <p:nvSpPr>
            <p:cNvPr id="18" name="円/楕円 17"/>
            <p:cNvSpPr/>
            <p:nvPr/>
          </p:nvSpPr>
          <p:spPr>
            <a:xfrm>
              <a:off x="6131902" y="4202035"/>
              <a:ext cx="765314" cy="378859"/>
            </a:xfrm>
            <a:prstGeom prst="ellipse">
              <a:avLst/>
            </a:prstGeom>
            <a:solidFill>
              <a:schemeClr val="accent1">
                <a:lumMod val="40000"/>
                <a:lumOff val="60000"/>
              </a:schemeClr>
            </a:solidFill>
            <a:ln w="127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2413"/>
              <a:r>
                <a:rPr lang="ja-JP" altLang="en-US" sz="1100" b="1" dirty="0">
                  <a:solidFill>
                    <a:prstClr val="black"/>
                  </a:solidFill>
                </a:rPr>
                <a:t>市町村</a:t>
              </a:r>
            </a:p>
          </p:txBody>
        </p:sp>
        <p:sp>
          <p:nvSpPr>
            <p:cNvPr id="19" name="円/楕円 18"/>
            <p:cNvSpPr/>
            <p:nvPr/>
          </p:nvSpPr>
          <p:spPr>
            <a:xfrm>
              <a:off x="5476106" y="3927068"/>
              <a:ext cx="765314" cy="378859"/>
            </a:xfrm>
            <a:prstGeom prst="ellipse">
              <a:avLst/>
            </a:prstGeom>
            <a:solidFill>
              <a:schemeClr val="accent1">
                <a:lumMod val="40000"/>
                <a:lumOff val="60000"/>
              </a:schemeClr>
            </a:solidFill>
            <a:ln w="127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2413"/>
              <a:r>
                <a:rPr lang="ja-JP" altLang="en-US" sz="1100" b="1" dirty="0">
                  <a:solidFill>
                    <a:prstClr val="black"/>
                  </a:solidFill>
                </a:rPr>
                <a:t>市町村</a:t>
              </a:r>
            </a:p>
          </p:txBody>
        </p:sp>
        <p:cxnSp>
          <p:nvCxnSpPr>
            <p:cNvPr id="20" name="直線矢印コネクタ 19"/>
            <p:cNvCxnSpPr>
              <a:stCxn id="19" idx="6"/>
            </p:cNvCxnSpPr>
            <p:nvPr/>
          </p:nvCxnSpPr>
          <p:spPr>
            <a:xfrm flipV="1">
              <a:off x="6241420" y="4081586"/>
              <a:ext cx="1735916" cy="3491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a:stCxn id="17" idx="6"/>
              <a:endCxn id="7" idx="1"/>
            </p:cNvCxnSpPr>
            <p:nvPr/>
          </p:nvCxnSpPr>
          <p:spPr>
            <a:xfrm>
              <a:off x="6822007" y="3743731"/>
              <a:ext cx="1295285" cy="27195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テキスト ボックス 21"/>
            <p:cNvSpPr txBox="1"/>
            <p:nvPr/>
          </p:nvSpPr>
          <p:spPr>
            <a:xfrm>
              <a:off x="8490347" y="4196702"/>
              <a:ext cx="1368000" cy="468000"/>
            </a:xfrm>
            <a:prstGeom prst="rect">
              <a:avLst/>
            </a:prstGeom>
            <a:solidFill>
              <a:schemeClr val="bg1"/>
            </a:solidFill>
            <a:ln w="3175">
              <a:solidFill>
                <a:schemeClr val="accent6">
                  <a:lumMod val="50000"/>
                </a:schemeClr>
              </a:solidFill>
            </a:ln>
            <a:scene3d>
              <a:camera prst="orthographicFront"/>
              <a:lightRig rig="threePt" dir="t"/>
            </a:scene3d>
            <a:sp3d>
              <a:bevelT/>
            </a:sp3d>
          </p:spPr>
          <p:txBody>
            <a:bodyPr wrap="square" lIns="0" tIns="44288" rIns="0" bIns="44288" rtlCol="0" anchor="ctr" anchorCtr="0">
              <a:noAutofit/>
            </a:bodyPr>
            <a:lstStyle/>
            <a:p>
              <a:pPr algn="ctr" defTabSz="912413"/>
              <a:r>
                <a:rPr lang="ja-JP" altLang="en-US" sz="1200" b="1" dirty="0"/>
                <a:t>国保運営</a:t>
              </a:r>
              <a:r>
                <a:rPr lang="ja-JP" altLang="en-US" sz="1200" b="1" dirty="0" smtClean="0"/>
                <a:t>方針</a:t>
              </a:r>
              <a:endParaRPr lang="en-US" altLang="ja-JP" sz="1200" b="1" dirty="0"/>
            </a:p>
            <a:p>
              <a:pPr algn="ctr" defTabSz="912413"/>
              <a:r>
                <a:rPr lang="en-US" altLang="ja-JP" sz="1100" dirty="0"/>
                <a:t>(</a:t>
              </a:r>
              <a:r>
                <a:rPr lang="ja-JP" altLang="en-US" sz="1100" dirty="0"/>
                <a:t>県内の統一的方針</a:t>
              </a:r>
              <a:r>
                <a:rPr lang="en-US" altLang="ja-JP" sz="1100" dirty="0"/>
                <a:t>)</a:t>
              </a:r>
              <a:endParaRPr lang="ja-JP" altLang="en-US" sz="1100" dirty="0"/>
            </a:p>
          </p:txBody>
        </p:sp>
        <p:sp>
          <p:nvSpPr>
            <p:cNvPr id="23" name="左カーブ矢印 22"/>
            <p:cNvSpPr/>
            <p:nvPr/>
          </p:nvSpPr>
          <p:spPr>
            <a:xfrm rot="4121314">
              <a:off x="7670488" y="4006352"/>
              <a:ext cx="442325" cy="1095777"/>
            </a:xfrm>
            <a:prstGeom prst="curvedLeftArrow">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88606" tIns="44304" rIns="88606" bIns="44304" rtlCol="0" anchor="ctr"/>
            <a:lstStyle/>
            <a:p>
              <a:pPr algn="ctr" defTabSz="912413"/>
              <a:endParaRPr lang="ja-JP" altLang="en-US">
                <a:solidFill>
                  <a:prstClr val="black"/>
                </a:solidFill>
              </a:endParaRPr>
            </a:p>
          </p:txBody>
        </p:sp>
        <p:sp>
          <p:nvSpPr>
            <p:cNvPr id="24" name="テキスト ボックス 23"/>
            <p:cNvSpPr txBox="1"/>
            <p:nvPr/>
          </p:nvSpPr>
          <p:spPr>
            <a:xfrm>
              <a:off x="5963164" y="4704483"/>
              <a:ext cx="2696152" cy="448514"/>
            </a:xfrm>
            <a:prstGeom prst="rect">
              <a:avLst/>
            </a:prstGeom>
            <a:noFill/>
            <a:ln w="3175">
              <a:noFill/>
            </a:ln>
          </p:spPr>
          <p:txBody>
            <a:bodyPr wrap="square" lIns="88574" tIns="44288" rIns="88574" bIns="44288" rtlCol="0">
              <a:spAutoFit/>
            </a:bodyPr>
            <a:lstStyle/>
            <a:p>
              <a:pPr defTabSz="912413">
                <a:lnSpc>
                  <a:spcPts val="1420"/>
                </a:lnSpc>
              </a:pPr>
              <a:r>
                <a:rPr lang="ja-JP" altLang="en-US" sz="1200" b="1" dirty="0" smtClean="0"/>
                <a:t>給付費に必要な費用を、</a:t>
              </a:r>
              <a:endParaRPr lang="en-US" altLang="ja-JP" sz="1200" b="1" dirty="0" smtClean="0"/>
            </a:p>
            <a:p>
              <a:pPr defTabSz="912413">
                <a:lnSpc>
                  <a:spcPts val="1420"/>
                </a:lnSpc>
              </a:pPr>
              <a:r>
                <a:rPr lang="ja-JP" altLang="en-US" sz="1200" b="1" dirty="0" smtClean="0"/>
                <a:t>全額、市町村に支払う（交付金の交付）</a:t>
              </a:r>
              <a:endParaRPr lang="ja-JP" altLang="en-US" sz="1200" b="1" dirty="0"/>
            </a:p>
          </p:txBody>
        </p:sp>
        <p:sp>
          <p:nvSpPr>
            <p:cNvPr id="25" name="テキスト ボックス 24"/>
            <p:cNvSpPr txBox="1"/>
            <p:nvPr/>
          </p:nvSpPr>
          <p:spPr>
            <a:xfrm>
              <a:off x="3368824" y="6040335"/>
              <a:ext cx="3096608" cy="666522"/>
            </a:xfrm>
            <a:prstGeom prst="rect">
              <a:avLst/>
            </a:prstGeom>
            <a:noFill/>
            <a:ln w="3175">
              <a:noFill/>
            </a:ln>
          </p:spPr>
          <p:txBody>
            <a:bodyPr wrap="square" lIns="88574" tIns="44288" rIns="88574" bIns="44288" rtlCol="0">
              <a:spAutoFit/>
            </a:bodyPr>
            <a:lstStyle/>
            <a:p>
              <a:pPr marL="177841" indent="-177841" defTabSz="912413">
                <a:lnSpc>
                  <a:spcPts val="1500"/>
                </a:lnSpc>
              </a:pPr>
              <a:r>
                <a:rPr lang="en-US" altLang="ja-JP" sz="1200" dirty="0">
                  <a:solidFill>
                    <a:prstClr val="black"/>
                  </a:solidFill>
                </a:rPr>
                <a:t>※</a:t>
              </a:r>
              <a:r>
                <a:rPr lang="ja-JP" altLang="en-US" sz="1200" dirty="0">
                  <a:solidFill>
                    <a:prstClr val="black"/>
                  </a:solidFill>
                </a:rPr>
                <a:t>被保険者証は都道府県名の</a:t>
              </a:r>
              <a:r>
                <a:rPr lang="ja-JP" altLang="en-US" sz="1200" dirty="0" smtClean="0">
                  <a:solidFill>
                    <a:prstClr val="black"/>
                  </a:solidFill>
                </a:rPr>
                <a:t>もの</a:t>
              </a:r>
              <a:endParaRPr lang="en-US" altLang="ja-JP" sz="1200" dirty="0" smtClean="0">
                <a:solidFill>
                  <a:prstClr val="black"/>
                </a:solidFill>
              </a:endParaRPr>
            </a:p>
            <a:p>
              <a:pPr marL="177841" indent="-177841" defTabSz="912413">
                <a:lnSpc>
                  <a:spcPts val="1500"/>
                </a:lnSpc>
              </a:pPr>
              <a:r>
                <a:rPr lang="en-US" altLang="ja-JP" sz="1200" dirty="0" smtClean="0">
                  <a:solidFill>
                    <a:prstClr val="black"/>
                  </a:solidFill>
                </a:rPr>
                <a:t>※</a:t>
              </a:r>
              <a:r>
                <a:rPr lang="ja-JP" altLang="en-US" sz="1200" dirty="0" smtClean="0">
                  <a:solidFill>
                    <a:prstClr val="black"/>
                  </a:solidFill>
                </a:rPr>
                <a:t>保険料率は市町村ごとに決定</a:t>
              </a:r>
              <a:endParaRPr lang="en-US" altLang="ja-JP" sz="1200" dirty="0">
                <a:solidFill>
                  <a:prstClr val="black"/>
                </a:solidFill>
              </a:endParaRPr>
            </a:p>
            <a:p>
              <a:pPr marL="177841" indent="-177841" defTabSz="912413">
                <a:lnSpc>
                  <a:spcPts val="1500"/>
                </a:lnSpc>
              </a:pPr>
              <a:r>
                <a:rPr lang="en-US" altLang="ja-JP" sz="1200" dirty="0">
                  <a:solidFill>
                    <a:prstClr val="black"/>
                  </a:solidFill>
                </a:rPr>
                <a:t>※</a:t>
              </a:r>
              <a:r>
                <a:rPr lang="ja-JP" altLang="en-US" sz="1200" dirty="0">
                  <a:solidFill>
                    <a:prstClr val="black"/>
                  </a:solidFill>
                </a:rPr>
                <a:t>事務</a:t>
              </a:r>
              <a:r>
                <a:rPr lang="ja-JP" altLang="en-US" sz="1200" dirty="0" smtClean="0">
                  <a:solidFill>
                    <a:prstClr val="black"/>
                  </a:solidFill>
                </a:rPr>
                <a:t>の標準化</a:t>
              </a:r>
              <a:r>
                <a:rPr lang="ja-JP" altLang="en-US" sz="1200" dirty="0">
                  <a:solidFill>
                    <a:prstClr val="black"/>
                  </a:solidFill>
                </a:rPr>
                <a:t>、効率化、広域化を進める</a:t>
              </a:r>
            </a:p>
          </p:txBody>
        </p:sp>
      </p:grpSp>
      <p:cxnSp>
        <p:nvCxnSpPr>
          <p:cNvPr id="26" name="直線矢印コネクタ 25"/>
          <p:cNvCxnSpPr>
            <a:stCxn id="18" idx="6"/>
          </p:cNvCxnSpPr>
          <p:nvPr/>
        </p:nvCxnSpPr>
        <p:spPr>
          <a:xfrm flipV="1">
            <a:off x="6897217" y="3953243"/>
            <a:ext cx="1299841" cy="29420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9" name="角丸四角形 28"/>
          <p:cNvSpPr/>
          <p:nvPr/>
        </p:nvSpPr>
        <p:spPr>
          <a:xfrm>
            <a:off x="112701" y="620688"/>
            <a:ext cx="9649546" cy="1980000"/>
          </a:xfrm>
          <a:prstGeom prst="roundRect">
            <a:avLst>
              <a:gd name="adj" fmla="val 9611"/>
            </a:avLst>
          </a:prstGeom>
          <a:no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73015" tIns="44749" rIns="73015" bIns="36000" rtlCol="0" anchor="ctr"/>
          <a:lstStyle/>
          <a:p>
            <a:pPr marL="175227" indent="-175227" defTabSz="922724">
              <a:lnSpc>
                <a:spcPts val="2231"/>
              </a:lnSpc>
              <a:spcBef>
                <a:spcPts val="608"/>
              </a:spcBef>
            </a:pPr>
            <a:r>
              <a:rPr lang="ja-JP" altLang="en-US" sz="1600" dirty="0">
                <a:solidFill>
                  <a:prstClr val="black"/>
                </a:solidFill>
              </a:rPr>
              <a:t>○</a:t>
            </a:r>
            <a:r>
              <a:rPr lang="ja-JP" altLang="en-US" sz="1600" b="1" u="sng" dirty="0">
                <a:solidFill>
                  <a:srgbClr val="C00000"/>
                </a:solidFill>
                <a:latin typeface="ＭＳ Ｐゴシック"/>
              </a:rPr>
              <a:t>平成</a:t>
            </a:r>
            <a:r>
              <a:rPr lang="en-US" altLang="ja-JP" sz="1600" b="1" u="sng" dirty="0">
                <a:solidFill>
                  <a:srgbClr val="C00000"/>
                </a:solidFill>
                <a:latin typeface="ＭＳ Ｐゴシック"/>
              </a:rPr>
              <a:t>30</a:t>
            </a:r>
            <a:r>
              <a:rPr lang="ja-JP" altLang="en-US" sz="1600" b="1" u="sng" dirty="0">
                <a:solidFill>
                  <a:srgbClr val="C00000"/>
                </a:solidFill>
                <a:latin typeface="ＭＳ Ｐゴシック"/>
              </a:rPr>
              <a:t>年度から、都道府県が財政運営の責任主体となり、安定的な財政運営や効率的な事業の確保等の国保運営に</a:t>
            </a:r>
            <a:r>
              <a:rPr lang="ja-JP" altLang="en-US" sz="1600" b="1" u="sng" dirty="0">
                <a:solidFill>
                  <a:srgbClr val="C00000"/>
                </a:solidFill>
              </a:rPr>
              <a:t>中心的な役割</a:t>
            </a:r>
            <a:r>
              <a:rPr lang="ja-JP" altLang="en-US" sz="1600" dirty="0">
                <a:solidFill>
                  <a:prstClr val="black"/>
                </a:solidFill>
              </a:rPr>
              <a:t>を担い、制度を安定化</a:t>
            </a:r>
            <a:endParaRPr lang="en-US" altLang="ja-JP" sz="1600" dirty="0">
              <a:solidFill>
                <a:prstClr val="black"/>
              </a:solidFill>
            </a:endParaRPr>
          </a:p>
          <a:p>
            <a:pPr marL="173867" indent="99813" defTabSz="922724">
              <a:lnSpc>
                <a:spcPts val="1420"/>
              </a:lnSpc>
              <a:spcBef>
                <a:spcPts val="300"/>
              </a:spcBef>
            </a:pPr>
            <a:r>
              <a:rPr lang="ja-JP" altLang="en-US" sz="1200" dirty="0">
                <a:solidFill>
                  <a:prstClr val="black"/>
                </a:solidFill>
                <a:latin typeface="ＭＳ 明朝" panose="02020609040205080304" pitchFamily="17" charset="-128"/>
                <a:ea typeface="ＭＳ 明朝" panose="02020609040205080304" pitchFamily="17" charset="-128"/>
              </a:rPr>
              <a:t>・給付費に必要な費用は、</a:t>
            </a:r>
            <a:r>
              <a:rPr lang="ja-JP" altLang="en-US" sz="1200" b="1" u="sng" dirty="0">
                <a:solidFill>
                  <a:prstClr val="black"/>
                </a:solidFill>
                <a:latin typeface="ＭＳ 明朝" panose="02020609040205080304" pitchFamily="17" charset="-128"/>
                <a:ea typeface="ＭＳ 明朝" panose="02020609040205080304" pitchFamily="17" charset="-128"/>
              </a:rPr>
              <a:t>全額</a:t>
            </a:r>
            <a:r>
              <a:rPr lang="ja-JP" altLang="en-US" sz="1200" dirty="0">
                <a:solidFill>
                  <a:prstClr val="black"/>
                </a:solidFill>
                <a:latin typeface="ＭＳ 明朝" panose="02020609040205080304" pitchFamily="17" charset="-128"/>
                <a:ea typeface="ＭＳ 明朝" panose="02020609040205080304" pitchFamily="17" charset="-128"/>
              </a:rPr>
              <a:t>、都道府県が市町村に交付</a:t>
            </a:r>
          </a:p>
          <a:p>
            <a:pPr marL="173867" indent="99813" defTabSz="922724">
              <a:lnSpc>
                <a:spcPts val="1420"/>
              </a:lnSpc>
              <a:spcBef>
                <a:spcPts val="300"/>
              </a:spcBef>
            </a:pPr>
            <a:r>
              <a:rPr lang="ja-JP" altLang="en-US" sz="1200" dirty="0" smtClean="0">
                <a:solidFill>
                  <a:prstClr val="black"/>
                </a:solidFill>
                <a:latin typeface="ＭＳ 明朝" panose="02020609040205080304" pitchFamily="17" charset="-128"/>
                <a:ea typeface="ＭＳ 明朝" panose="02020609040205080304" pitchFamily="17" charset="-128"/>
              </a:rPr>
              <a:t>・将来的な保険料</a:t>
            </a:r>
            <a:r>
              <a:rPr lang="ja-JP" altLang="en-US" sz="1200" dirty="0">
                <a:solidFill>
                  <a:prstClr val="black"/>
                </a:solidFill>
                <a:latin typeface="ＭＳ 明朝" panose="02020609040205080304" pitchFamily="17" charset="-128"/>
                <a:ea typeface="ＭＳ 明朝" panose="02020609040205080304" pitchFamily="17" charset="-128"/>
              </a:rPr>
              <a:t>負担の平準化</a:t>
            </a:r>
            <a:r>
              <a:rPr lang="ja-JP" altLang="en-US" sz="1200" dirty="0" smtClean="0">
                <a:solidFill>
                  <a:prstClr val="black"/>
                </a:solidFill>
                <a:latin typeface="ＭＳ 明朝" panose="02020609040205080304" pitchFamily="17" charset="-128"/>
                <a:ea typeface="ＭＳ 明朝" panose="02020609040205080304" pitchFamily="17" charset="-128"/>
              </a:rPr>
              <a:t>を進める</a:t>
            </a:r>
            <a:r>
              <a:rPr lang="ja-JP" altLang="en-US" sz="1200" dirty="0">
                <a:solidFill>
                  <a:prstClr val="black"/>
                </a:solidFill>
                <a:latin typeface="ＭＳ 明朝" panose="02020609040205080304" pitchFamily="17" charset="-128"/>
                <a:ea typeface="ＭＳ 明朝" panose="02020609040205080304" pitchFamily="17" charset="-128"/>
              </a:rPr>
              <a:t>ため、都道府県は、市町村ごとの標準保険料率を提示（標準的な住民負担の見える化）</a:t>
            </a:r>
          </a:p>
          <a:p>
            <a:pPr marL="173867" indent="99813" defTabSz="922724">
              <a:lnSpc>
                <a:spcPts val="1420"/>
              </a:lnSpc>
              <a:spcBef>
                <a:spcPts val="300"/>
              </a:spcBef>
            </a:pPr>
            <a:r>
              <a:rPr lang="ja-JP" altLang="en-US" sz="1200" dirty="0">
                <a:solidFill>
                  <a:prstClr val="black"/>
                </a:solidFill>
                <a:latin typeface="ＭＳ 明朝" panose="02020609040205080304" pitchFamily="17" charset="-128"/>
                <a:ea typeface="ＭＳ 明朝" panose="02020609040205080304" pitchFamily="17" charset="-128"/>
              </a:rPr>
              <a:t>・都道府県は、</a:t>
            </a:r>
            <a:r>
              <a:rPr lang="ja-JP" altLang="en-US" sz="1200" b="1" u="sng" dirty="0">
                <a:solidFill>
                  <a:prstClr val="black"/>
                </a:solidFill>
                <a:latin typeface="ＭＳ 明朝" panose="02020609040205080304" pitchFamily="17" charset="-128"/>
                <a:ea typeface="ＭＳ 明朝" panose="02020609040205080304" pitchFamily="17" charset="-128"/>
              </a:rPr>
              <a:t>国保の運営方針を定め</a:t>
            </a:r>
            <a:r>
              <a:rPr lang="ja-JP" altLang="en-US" sz="1200" dirty="0">
                <a:solidFill>
                  <a:prstClr val="black"/>
                </a:solidFill>
                <a:latin typeface="ＭＳ 明朝" panose="02020609040205080304" pitchFamily="17" charset="-128"/>
                <a:ea typeface="ＭＳ 明朝" panose="02020609040205080304" pitchFamily="17" charset="-128"/>
              </a:rPr>
              <a:t>、市町村の事務の効率化・広域化等を推進</a:t>
            </a:r>
            <a:endParaRPr lang="en-US" altLang="ja-JP" sz="1200" dirty="0">
              <a:solidFill>
                <a:prstClr val="black"/>
              </a:solidFill>
              <a:latin typeface="ＭＳ 明朝" panose="02020609040205080304" pitchFamily="17" charset="-128"/>
              <a:ea typeface="ＭＳ 明朝" panose="02020609040205080304" pitchFamily="17" charset="-128"/>
            </a:endParaRPr>
          </a:p>
          <a:p>
            <a:pPr marL="175227" indent="-175227" defTabSz="922724">
              <a:lnSpc>
                <a:spcPts val="2000"/>
              </a:lnSpc>
              <a:spcBef>
                <a:spcPts val="1217"/>
              </a:spcBef>
            </a:pPr>
            <a:r>
              <a:rPr lang="ja-JP" altLang="en-US" sz="1600" dirty="0">
                <a:solidFill>
                  <a:prstClr val="black"/>
                </a:solidFill>
              </a:rPr>
              <a:t>○市町村は、地域住民</a:t>
            </a:r>
            <a:r>
              <a:rPr lang="ja-JP" altLang="en-US" sz="1600" dirty="0" smtClean="0">
                <a:solidFill>
                  <a:prstClr val="black"/>
                </a:solidFill>
              </a:rPr>
              <a:t>と身近な関係</a:t>
            </a:r>
            <a:r>
              <a:rPr lang="ja-JP" altLang="en-US" sz="1600" dirty="0">
                <a:solidFill>
                  <a:prstClr val="black"/>
                </a:solidFill>
              </a:rPr>
              <a:t>の中、資格管理、保険給付、保険料率の決定、賦課・徴収、保健事業等、</a:t>
            </a:r>
            <a:endParaRPr lang="en-US" altLang="ja-JP" sz="1600" dirty="0">
              <a:solidFill>
                <a:prstClr val="black"/>
              </a:solidFill>
            </a:endParaRPr>
          </a:p>
          <a:p>
            <a:pPr marL="173867" indent="8050" defTabSz="922724">
              <a:lnSpc>
                <a:spcPts val="2000"/>
              </a:lnSpc>
            </a:pPr>
            <a:r>
              <a:rPr lang="ja-JP" altLang="en-US" sz="1600" dirty="0" smtClean="0">
                <a:solidFill>
                  <a:prstClr val="black"/>
                </a:solidFill>
              </a:rPr>
              <a:t>地域</a:t>
            </a:r>
            <a:r>
              <a:rPr lang="ja-JP" altLang="en-US" sz="1600" dirty="0">
                <a:solidFill>
                  <a:prstClr val="black"/>
                </a:solidFill>
              </a:rPr>
              <a:t>におけるきめ細かい事業を引き続き担う</a:t>
            </a:r>
          </a:p>
        </p:txBody>
      </p:sp>
      <p:sp>
        <p:nvSpPr>
          <p:cNvPr id="30" name="AutoShape 2"/>
          <p:cNvSpPr>
            <a:spLocks noChangeArrowheads="1"/>
          </p:cNvSpPr>
          <p:nvPr/>
        </p:nvSpPr>
        <p:spPr bwMode="auto">
          <a:xfrm>
            <a:off x="15552" y="0"/>
            <a:ext cx="9470391" cy="468174"/>
          </a:xfrm>
          <a:prstGeom prst="bevel">
            <a:avLst>
              <a:gd name="adj" fmla="val 7075"/>
            </a:avLst>
          </a:prstGeom>
          <a:noFill/>
          <a:ln w="19050">
            <a:noFill/>
            <a:miter lim="800000"/>
            <a:headEnd/>
            <a:tailEnd/>
          </a:ln>
        </p:spPr>
        <p:txBody>
          <a:bodyPr lIns="95425" tIns="47713" rIns="95425" bIns="47713" anchor="ctr"/>
          <a:lstStyle/>
          <a:p>
            <a:pPr algn="ctr" defTabSz="912057">
              <a:defRPr/>
            </a:pPr>
            <a:r>
              <a:rPr lang="ja-JP" altLang="en-US" dirty="0" smtClean="0">
                <a:solidFill>
                  <a:schemeClr val="tx2">
                    <a:lumMod val="50000"/>
                  </a:schemeClr>
                </a:solidFill>
                <a:latin typeface="HGP創英角ｺﾞｼｯｸUB" panose="020B0900000000000000" pitchFamily="50" charset="-128"/>
                <a:ea typeface="HGP創英角ｺﾞｼｯｸUB" panose="020B0900000000000000" pitchFamily="50" charset="-128"/>
              </a:rPr>
              <a:t>国保制度改革の概要（</a:t>
            </a:r>
            <a:r>
              <a:rPr lang="ja-JP" altLang="en-US" dirty="0">
                <a:solidFill>
                  <a:schemeClr val="tx2">
                    <a:lumMod val="50000"/>
                  </a:schemeClr>
                </a:solidFill>
                <a:latin typeface="HGP創英角ｺﾞｼｯｸUB" panose="020B0900000000000000" pitchFamily="50" charset="-128"/>
                <a:ea typeface="HGP創英角ｺﾞｼｯｸUB" panose="020B0900000000000000" pitchFamily="50" charset="-128"/>
              </a:rPr>
              <a:t>運営の在り方の見直し）</a:t>
            </a:r>
          </a:p>
        </p:txBody>
      </p:sp>
      <p:sp>
        <p:nvSpPr>
          <p:cNvPr id="31" name="テキスト ボックス 30"/>
          <p:cNvSpPr txBox="1"/>
          <p:nvPr/>
        </p:nvSpPr>
        <p:spPr>
          <a:xfrm>
            <a:off x="6320888" y="6563447"/>
            <a:ext cx="3585112" cy="347182"/>
          </a:xfrm>
          <a:prstGeom prst="rect">
            <a:avLst/>
          </a:prstGeom>
          <a:noFill/>
          <a:ln w="3175">
            <a:noFill/>
          </a:ln>
        </p:spPr>
        <p:txBody>
          <a:bodyPr wrap="square" lIns="89823" tIns="44912" rIns="89823" bIns="44912" rtlCol="0">
            <a:spAutoFit/>
          </a:bodyPr>
          <a:lstStyle/>
          <a:p>
            <a:pPr marL="177841" indent="-177841" defTabSz="912413">
              <a:lnSpc>
                <a:spcPts val="1014"/>
              </a:lnSpc>
            </a:pPr>
            <a:r>
              <a:rPr lang="ja-JP" altLang="en-US" sz="900" dirty="0">
                <a:solidFill>
                  <a:prstClr val="black"/>
                </a:solidFill>
                <a:latin typeface="ＭＳ Ｐ明朝" panose="02020600040205080304" pitchFamily="18" charset="-128"/>
                <a:ea typeface="ＭＳ Ｐ明朝" panose="02020600040205080304" pitchFamily="18" charset="-128"/>
              </a:rPr>
              <a:t>　</a:t>
            </a:r>
            <a:r>
              <a:rPr lang="ja-JP" altLang="en-US" sz="900" dirty="0" smtClean="0">
                <a:solidFill>
                  <a:prstClr val="black"/>
                </a:solidFill>
                <a:latin typeface="ＭＳ Ｐ明朝" panose="02020600040205080304" pitchFamily="18" charset="-128"/>
                <a:ea typeface="ＭＳ Ｐ明朝" panose="02020600040205080304" pitchFamily="18" charset="-128"/>
              </a:rPr>
              <a:t>なお、国</a:t>
            </a:r>
            <a:r>
              <a:rPr lang="ja-JP" altLang="en-US" sz="900" dirty="0">
                <a:solidFill>
                  <a:prstClr val="black"/>
                </a:solidFill>
                <a:latin typeface="ＭＳ Ｐ明朝" panose="02020600040205080304" pitchFamily="18" charset="-128"/>
                <a:ea typeface="ＭＳ Ｐ明朝" panose="02020600040205080304" pitchFamily="18" charset="-128"/>
              </a:rPr>
              <a:t>の普通調整交付金については、 都道府県間の所得水準を</a:t>
            </a:r>
            <a:endParaRPr lang="en-US" altLang="ja-JP" sz="900" dirty="0">
              <a:solidFill>
                <a:prstClr val="black"/>
              </a:solidFill>
              <a:latin typeface="ＭＳ Ｐ明朝" panose="02020600040205080304" pitchFamily="18" charset="-128"/>
              <a:ea typeface="ＭＳ Ｐ明朝" panose="02020600040205080304" pitchFamily="18" charset="-128"/>
            </a:endParaRPr>
          </a:p>
          <a:p>
            <a:pPr marL="177087" indent="-85324" defTabSz="912413">
              <a:lnSpc>
                <a:spcPts val="1014"/>
              </a:lnSpc>
            </a:pPr>
            <a:r>
              <a:rPr lang="ja-JP" altLang="en-US" sz="900" dirty="0">
                <a:solidFill>
                  <a:prstClr val="black"/>
                </a:solidFill>
                <a:latin typeface="ＭＳ Ｐ明朝" panose="02020600040205080304" pitchFamily="18" charset="-128"/>
                <a:ea typeface="ＭＳ Ｐ明朝" panose="02020600040205080304" pitchFamily="18" charset="-128"/>
              </a:rPr>
              <a:t>調整する役割を担うよう適切に見直す</a:t>
            </a:r>
          </a:p>
        </p:txBody>
      </p:sp>
      <p:sp>
        <p:nvSpPr>
          <p:cNvPr id="34" name="テキスト ボックス 33"/>
          <p:cNvSpPr txBox="1"/>
          <p:nvPr/>
        </p:nvSpPr>
        <p:spPr>
          <a:xfrm>
            <a:off x="2432317" y="6543138"/>
            <a:ext cx="3726354" cy="270238"/>
          </a:xfrm>
          <a:prstGeom prst="rect">
            <a:avLst/>
          </a:prstGeom>
          <a:noFill/>
          <a:ln w="3175">
            <a:noFill/>
          </a:ln>
        </p:spPr>
        <p:txBody>
          <a:bodyPr wrap="square" lIns="89823" tIns="44912" rIns="89823" bIns="44912" rtlCol="0">
            <a:spAutoFit/>
          </a:bodyPr>
          <a:lstStyle/>
          <a:p>
            <a:pPr marL="177841" indent="-177841" defTabSz="912413">
              <a:lnSpc>
                <a:spcPts val="1420"/>
              </a:lnSpc>
            </a:pPr>
            <a:r>
              <a:rPr lang="ja-JP" altLang="en-US" sz="1200" u="sng" dirty="0">
                <a:solidFill>
                  <a:prstClr val="black"/>
                </a:solidFill>
                <a:latin typeface="+mn-ea"/>
              </a:rPr>
              <a:t>○ </a:t>
            </a:r>
            <a:r>
              <a:rPr lang="ja-JP" altLang="en-US" sz="1200" u="sng" dirty="0" smtClean="0">
                <a:solidFill>
                  <a:prstClr val="black"/>
                </a:solidFill>
                <a:latin typeface="+mn-ea"/>
              </a:rPr>
              <a:t>詳細については、引き続き、地方</a:t>
            </a:r>
            <a:r>
              <a:rPr lang="ja-JP" altLang="en-US" sz="1200" u="sng" dirty="0">
                <a:solidFill>
                  <a:prstClr val="black"/>
                </a:solidFill>
                <a:latin typeface="+mn-ea"/>
              </a:rPr>
              <a:t>との協議を進める</a:t>
            </a:r>
          </a:p>
        </p:txBody>
      </p:sp>
      <p:sp>
        <p:nvSpPr>
          <p:cNvPr id="35" name="スライド番号プレースホルダー 1"/>
          <p:cNvSpPr txBox="1">
            <a:spLocks/>
          </p:cNvSpPr>
          <p:nvPr/>
        </p:nvSpPr>
        <p:spPr>
          <a:xfrm>
            <a:off x="7638618" y="6584572"/>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12</a:t>
            </a:fld>
            <a:endParaRPr lang="ja-JP" altLang="en-US" dirty="0">
              <a:latin typeface="ＤＦ特太ゴシック体" panose="020B0509000000000000" pitchFamily="49" charset="-128"/>
              <a:ea typeface="ＤＦ特太ゴシック体" panose="020B0509000000000000" pitchFamily="49" charset="-128"/>
            </a:endParaRPr>
          </a:p>
        </p:txBody>
      </p:sp>
      <p:cxnSp>
        <p:nvCxnSpPr>
          <p:cNvPr id="32" name="直線コネクタ 31"/>
          <p:cNvCxnSpPr/>
          <p:nvPr/>
        </p:nvCxnSpPr>
        <p:spPr>
          <a:xfrm>
            <a:off x="44018" y="460098"/>
            <a:ext cx="9906000" cy="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51783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3693278007"/>
              </p:ext>
            </p:extLst>
          </p:nvPr>
        </p:nvGraphicFramePr>
        <p:xfrm>
          <a:off x="143322" y="347011"/>
          <a:ext cx="9634214" cy="6463155"/>
        </p:xfrm>
        <a:graphic>
          <a:graphicData uri="http://schemas.openxmlformats.org/drawingml/2006/table">
            <a:tbl>
              <a:tblPr firstRow="1" bandRow="1">
                <a:tableStyleId>{5C22544A-7EE6-4342-B048-85BDC9FD1C3A}</a:tableStyleId>
              </a:tblPr>
              <a:tblGrid>
                <a:gridCol w="1883044"/>
                <a:gridCol w="4006754"/>
                <a:gridCol w="3744416"/>
              </a:tblGrid>
              <a:tr h="235577">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kern="1200" dirty="0" smtClean="0">
                          <a:solidFill>
                            <a:schemeClr val="tx1"/>
                          </a:solidFill>
                          <a:latin typeface="+mj-ea"/>
                          <a:ea typeface="+mj-ea"/>
                          <a:cs typeface="+mn-cs"/>
                        </a:rPr>
                        <a:t>改革の方向性</a:t>
                      </a: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b="1" kern="1200" dirty="0" smtClean="0">
                        <a:solidFill>
                          <a:schemeClr val="tx1"/>
                        </a:solidFill>
                        <a:latin typeface="+mj-ea"/>
                        <a:ea typeface="+mj-ea"/>
                        <a:cs typeface="+mn-cs"/>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hMerge="1">
                  <a:txBody>
                    <a:bodyPr/>
                    <a:lstStyle/>
                    <a:p>
                      <a:endParaRPr kumimoji="1" lang="ja-JP" altLang="en-US"/>
                    </a:p>
                  </a:txBody>
                  <a:tcPr/>
                </a:tc>
              </a:tr>
              <a:tr h="1224136">
                <a:tc>
                  <a:txBody>
                    <a:bodyPr/>
                    <a:lstStyle/>
                    <a:p>
                      <a:pPr marL="0" marR="0" indent="0" algn="l" defTabSz="914400" rtl="0" eaLnBrk="1" fontAlgn="auto" latinLnBrk="0" hangingPunct="1">
                        <a:lnSpc>
                          <a:spcPts val="1900"/>
                        </a:lnSpc>
                        <a:spcBef>
                          <a:spcPts val="0"/>
                        </a:spcBef>
                        <a:spcAft>
                          <a:spcPts val="0"/>
                        </a:spcAft>
                        <a:buClrTx/>
                        <a:buSzTx/>
                        <a:buFontTx/>
                        <a:buNone/>
                        <a:tabLst/>
                        <a:defRPr/>
                      </a:pPr>
                      <a:r>
                        <a:rPr kumimoji="1" lang="ja-JP" altLang="en-US" sz="1600" b="1" kern="1200" dirty="0" smtClean="0">
                          <a:solidFill>
                            <a:schemeClr val="dk1"/>
                          </a:solidFill>
                          <a:latin typeface="+mj-ea"/>
                          <a:ea typeface="+mn-ea"/>
                          <a:cs typeface="+mn-cs"/>
                        </a:rPr>
                        <a:t>１．</a:t>
                      </a:r>
                      <a:endParaRPr kumimoji="1" lang="en-US" altLang="ja-JP" sz="1600" b="1" kern="1200" dirty="0" smtClean="0">
                        <a:solidFill>
                          <a:schemeClr val="dk1"/>
                        </a:solidFill>
                        <a:latin typeface="+mj-ea"/>
                        <a:ea typeface="+mn-ea"/>
                        <a:cs typeface="+mn-cs"/>
                      </a:endParaRPr>
                    </a:p>
                    <a:p>
                      <a:pPr marL="0" marR="0" indent="0" algn="l" defTabSz="914400" rtl="0" eaLnBrk="1" fontAlgn="auto" latinLnBrk="0" hangingPunct="1">
                        <a:lnSpc>
                          <a:spcPts val="1900"/>
                        </a:lnSpc>
                        <a:spcBef>
                          <a:spcPts val="0"/>
                        </a:spcBef>
                        <a:spcAft>
                          <a:spcPts val="0"/>
                        </a:spcAft>
                        <a:buClrTx/>
                        <a:buSzTx/>
                        <a:buFontTx/>
                        <a:buNone/>
                        <a:tabLst/>
                        <a:defRPr/>
                      </a:pPr>
                      <a:r>
                        <a:rPr kumimoji="1" lang="ja-JP" altLang="en-US" sz="1600" b="1" kern="1200" dirty="0" smtClean="0">
                          <a:solidFill>
                            <a:schemeClr val="dk1"/>
                          </a:solidFill>
                          <a:latin typeface="+mj-ea"/>
                          <a:ea typeface="+mn-ea"/>
                          <a:cs typeface="+mn-cs"/>
                        </a:rPr>
                        <a:t>運営の在り方</a:t>
                      </a:r>
                      <a:endParaRPr kumimoji="1" lang="en-US" altLang="ja-JP" sz="1600" b="1" kern="1200" dirty="0" smtClean="0">
                        <a:solidFill>
                          <a:schemeClr val="dk1"/>
                        </a:solidFill>
                        <a:latin typeface="+mj-ea"/>
                        <a:ea typeface="+mn-ea"/>
                        <a:cs typeface="+mn-cs"/>
                      </a:endParaRPr>
                    </a:p>
                    <a:p>
                      <a:pPr marL="0" marR="0" indent="0" algn="ctr" defTabSz="914400" rtl="0" eaLnBrk="1" fontAlgn="auto" latinLnBrk="0" hangingPunct="1">
                        <a:lnSpc>
                          <a:spcPts val="1900"/>
                        </a:lnSpc>
                        <a:spcBef>
                          <a:spcPts val="0"/>
                        </a:spcBef>
                        <a:spcAft>
                          <a:spcPts val="0"/>
                        </a:spcAft>
                        <a:buClrTx/>
                        <a:buSzTx/>
                        <a:buFontTx/>
                        <a:buNone/>
                        <a:tabLst/>
                        <a:defRPr/>
                      </a:pPr>
                      <a:r>
                        <a:rPr kumimoji="1" lang="ja-JP" altLang="en-US" sz="1600" b="1" kern="1200" baseline="0" dirty="0" smtClean="0">
                          <a:solidFill>
                            <a:schemeClr val="dk1"/>
                          </a:solidFill>
                          <a:latin typeface="+mj-ea"/>
                          <a:ea typeface="+mn-ea"/>
                          <a:cs typeface="+mn-cs"/>
                        </a:rPr>
                        <a:t> </a:t>
                      </a:r>
                      <a:r>
                        <a:rPr kumimoji="1" lang="en-US" altLang="ja-JP" sz="1600" b="1" kern="1200" dirty="0" smtClean="0">
                          <a:solidFill>
                            <a:schemeClr val="dk1"/>
                          </a:solidFill>
                          <a:latin typeface="+mj-ea"/>
                          <a:ea typeface="+mn-ea"/>
                          <a:cs typeface="+mn-cs"/>
                        </a:rPr>
                        <a:t>(</a:t>
                      </a:r>
                      <a:r>
                        <a:rPr kumimoji="1" lang="ja-JP" altLang="en-US" sz="1600" b="1" kern="1200" dirty="0" smtClean="0">
                          <a:solidFill>
                            <a:schemeClr val="dk1"/>
                          </a:solidFill>
                          <a:latin typeface="+mj-ea"/>
                          <a:ea typeface="+mn-ea"/>
                          <a:cs typeface="+mn-cs"/>
                        </a:rPr>
                        <a:t>総論</a:t>
                      </a:r>
                      <a:r>
                        <a:rPr kumimoji="1" lang="en-US" altLang="ja-JP" sz="1600" b="1" kern="1200" dirty="0" smtClean="0">
                          <a:solidFill>
                            <a:schemeClr val="dk1"/>
                          </a:solidFill>
                          <a:latin typeface="+mj-ea"/>
                          <a:ea typeface="+mn-ea"/>
                          <a:cs typeface="+mn-cs"/>
                        </a:rPr>
                        <a:t>)</a:t>
                      </a:r>
                    </a:p>
                  </a:txBody>
                  <a:tcPr marL="78000" marR="7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gridSpan="2">
                  <a:txBody>
                    <a:bodyPr/>
                    <a:lstStyle/>
                    <a:p>
                      <a:pPr marL="180975" marR="0" indent="-180975" algn="l" defTabSz="914400" rtl="0" eaLnBrk="1" fontAlgn="auto" latinLnBrk="0" hangingPunct="1">
                        <a:lnSpc>
                          <a:spcPts val="2200"/>
                        </a:lnSpc>
                        <a:spcBef>
                          <a:spcPts val="600"/>
                        </a:spcBef>
                        <a:spcAft>
                          <a:spcPts val="0"/>
                        </a:spcAft>
                        <a:buClrTx/>
                        <a:buSzTx/>
                        <a:buFontTx/>
                        <a:buNone/>
                        <a:tabLst/>
                        <a:defRPr/>
                      </a:pPr>
                      <a:r>
                        <a:rPr kumimoji="1" lang="ja-JP" altLang="en-US" sz="1600" b="1" u="none" kern="1200" dirty="0" smtClean="0">
                          <a:solidFill>
                            <a:schemeClr val="dk1"/>
                          </a:solidFill>
                          <a:latin typeface="ＭＳ ゴシック" panose="020B0609070205080204" pitchFamily="49" charset="-128"/>
                          <a:ea typeface="ＭＳ ゴシック" panose="020B0609070205080204" pitchFamily="49" charset="-128"/>
                          <a:cs typeface="+mn-cs"/>
                        </a:rPr>
                        <a:t>○</a:t>
                      </a:r>
                      <a:r>
                        <a:rPr kumimoji="1" lang="ja-JP" altLang="en-US" sz="1600" b="1" u="none" kern="1200" baseline="0" dirty="0" smtClean="0">
                          <a:solidFill>
                            <a:schemeClr val="dk1"/>
                          </a:solidFill>
                          <a:latin typeface="ＭＳ ゴシック" panose="020B0609070205080204" pitchFamily="49" charset="-128"/>
                          <a:ea typeface="ＭＳ ゴシック" panose="020B0609070205080204" pitchFamily="49" charset="-128"/>
                          <a:cs typeface="+mn-cs"/>
                        </a:rPr>
                        <a:t> </a:t>
                      </a:r>
                      <a:r>
                        <a:rPr lang="ja-JP" altLang="ja-JP" sz="1600" b="1" u="none" dirty="0" smtClean="0"/>
                        <a:t>都道府県が、</a:t>
                      </a:r>
                      <a:r>
                        <a:rPr lang="ja-JP" altLang="en-US" sz="1600" b="1" u="none" dirty="0" smtClean="0"/>
                        <a:t>当該都道府県内の</a:t>
                      </a:r>
                      <a:r>
                        <a:rPr lang="ja-JP" altLang="ja-JP" sz="1600" b="1" u="none" dirty="0" smtClean="0"/>
                        <a:t>市町村と</a:t>
                      </a:r>
                      <a:r>
                        <a:rPr lang="ja-JP" altLang="en-US" sz="1600" b="1" u="none" dirty="0" smtClean="0"/>
                        <a:t>ともに、国保の運営を担う</a:t>
                      </a:r>
                      <a:endParaRPr lang="en-US" altLang="ja-JP" sz="1600" b="1" u="none" dirty="0" smtClean="0"/>
                    </a:p>
                    <a:p>
                      <a:pPr marL="180975" marR="0" indent="-180975" algn="l" defTabSz="914400" rtl="0" eaLnBrk="1" fontAlgn="auto" latinLnBrk="0" hangingPunct="1">
                        <a:lnSpc>
                          <a:spcPts val="2200"/>
                        </a:lnSpc>
                        <a:spcBef>
                          <a:spcPts val="600"/>
                        </a:spcBef>
                        <a:spcAft>
                          <a:spcPts val="0"/>
                        </a:spcAft>
                        <a:buClrTx/>
                        <a:buSzTx/>
                        <a:buFontTx/>
                        <a:buNone/>
                        <a:tabLst/>
                        <a:defRPr/>
                      </a:pPr>
                      <a:r>
                        <a:rPr lang="ja-JP" altLang="en-US" sz="1600" b="1" u="none" dirty="0" smtClean="0"/>
                        <a:t>○</a:t>
                      </a:r>
                      <a:r>
                        <a:rPr lang="ja-JP" altLang="en-US" sz="1600" b="1" u="none" baseline="0" dirty="0" smtClean="0"/>
                        <a:t> </a:t>
                      </a:r>
                      <a:r>
                        <a:rPr lang="ja-JP" altLang="en-US" sz="1600" b="1" u="sng" dirty="0" smtClean="0"/>
                        <a:t>都道府県が財政運営の責任主体</a:t>
                      </a:r>
                      <a:r>
                        <a:rPr lang="ja-JP" altLang="en-US" sz="1600" b="1" u="none" dirty="0" smtClean="0"/>
                        <a:t>となり</a:t>
                      </a:r>
                      <a:r>
                        <a:rPr lang="ja-JP" altLang="ja-JP" sz="1600" b="1" u="none" dirty="0" smtClean="0"/>
                        <a:t>、安定的な財政運営や効率的な事業運営の確保等</a:t>
                      </a:r>
                      <a:r>
                        <a:rPr lang="ja-JP" altLang="en-US" sz="1600" b="1" u="none" dirty="0" smtClean="0"/>
                        <a:t>の</a:t>
                      </a:r>
                      <a:r>
                        <a:rPr lang="ja-JP" altLang="ja-JP" sz="1600" b="1" u="sng" dirty="0" smtClean="0"/>
                        <a:t>国保運営に中心的な役割</a:t>
                      </a:r>
                      <a:r>
                        <a:rPr lang="ja-JP" altLang="ja-JP" sz="1600" b="1" u="none" dirty="0" smtClean="0"/>
                        <a:t>を担</a:t>
                      </a:r>
                      <a:r>
                        <a:rPr lang="ja-JP" altLang="en-US" sz="1600" b="1" u="none" dirty="0" smtClean="0"/>
                        <a:t>い、制度を安定化</a:t>
                      </a:r>
                      <a:endParaRPr lang="en-US" altLang="ja-JP" sz="1600" b="1" u="none" dirty="0" smtClean="0"/>
                    </a:p>
                    <a:p>
                      <a:pPr marL="180975" marR="0" indent="-180975" algn="l" defTabSz="914400" rtl="0" eaLnBrk="1" fontAlgn="auto" latinLnBrk="0" hangingPunct="1">
                        <a:lnSpc>
                          <a:spcPts val="2200"/>
                        </a:lnSpc>
                        <a:spcBef>
                          <a:spcPts val="600"/>
                        </a:spcBef>
                        <a:spcAft>
                          <a:spcPts val="0"/>
                        </a:spcAft>
                        <a:buClrTx/>
                        <a:buSzTx/>
                        <a:buFontTx/>
                        <a:buNone/>
                        <a:tabLst/>
                        <a:defRPr/>
                      </a:pPr>
                      <a:r>
                        <a:rPr kumimoji="1" lang="ja-JP" altLang="en-US" sz="1600" b="1" u="none" kern="1200" dirty="0" smtClean="0">
                          <a:solidFill>
                            <a:schemeClr val="dk1"/>
                          </a:solidFill>
                          <a:latin typeface="ＭＳ ゴシック" panose="020B0609070205080204" pitchFamily="49" charset="-128"/>
                          <a:ea typeface="ＭＳ ゴシック" panose="020B0609070205080204" pitchFamily="49" charset="-128"/>
                          <a:cs typeface="+mn-cs"/>
                        </a:rPr>
                        <a:t>○ </a:t>
                      </a:r>
                      <a:r>
                        <a:rPr kumimoji="1" lang="ja-JP" altLang="en-US" sz="1600" b="1" u="sng" kern="1200" baseline="0" dirty="0" smtClean="0">
                          <a:solidFill>
                            <a:srgbClr val="FF0000"/>
                          </a:solidFill>
                          <a:latin typeface="ＭＳ ゴシック" panose="020B0609070205080204" pitchFamily="49" charset="-128"/>
                          <a:ea typeface="ＭＳ ゴシック" panose="020B0609070205080204" pitchFamily="49" charset="-128"/>
                          <a:cs typeface="+mn-cs"/>
                        </a:rPr>
                        <a:t>都道府県</a:t>
                      </a:r>
                      <a:r>
                        <a:rPr kumimoji="1" lang="ja-JP" altLang="en-US" sz="1600" b="1" u="none" kern="1200" baseline="0" dirty="0" smtClean="0">
                          <a:solidFill>
                            <a:schemeClr val="dk1"/>
                          </a:solidFill>
                          <a:latin typeface="ＭＳ ゴシック" panose="020B0609070205080204" pitchFamily="49" charset="-128"/>
                          <a:ea typeface="ＭＳ ゴシック" panose="020B0609070205080204" pitchFamily="49" charset="-128"/>
                          <a:cs typeface="+mn-cs"/>
                        </a:rPr>
                        <a:t>が、</a:t>
                      </a:r>
                      <a:r>
                        <a:rPr lang="ja-JP" altLang="ja-JP" sz="1600" b="1" u="sng" dirty="0" smtClean="0"/>
                        <a:t>都道府県内の</a:t>
                      </a:r>
                      <a:r>
                        <a:rPr lang="ja-JP" altLang="ja-JP" sz="1600" b="1" u="sng" dirty="0" smtClean="0">
                          <a:solidFill>
                            <a:srgbClr val="FF0000"/>
                          </a:solidFill>
                        </a:rPr>
                        <a:t>統一的な運営方針としての国保運営方針</a:t>
                      </a:r>
                      <a:r>
                        <a:rPr lang="ja-JP" altLang="en-US" sz="1600" b="1" u="sng" dirty="0" smtClean="0">
                          <a:solidFill>
                            <a:srgbClr val="FF0000"/>
                          </a:solidFill>
                        </a:rPr>
                        <a:t>を示し</a:t>
                      </a:r>
                      <a:r>
                        <a:rPr lang="ja-JP" altLang="en-US" sz="1600" b="1" u="none" dirty="0" smtClean="0"/>
                        <a:t>、　　　</a:t>
                      </a:r>
                      <a:r>
                        <a:rPr lang="ja-JP" altLang="en-US" sz="1600" b="1" u="sng" dirty="0" smtClean="0"/>
                        <a:t>市町村が担う事務の効率化、標準化、広域化を推進</a:t>
                      </a:r>
                      <a:endParaRPr kumimoji="1" lang="en-US" altLang="ja-JP" sz="1600" b="1" u="sng" kern="1200" dirty="0" smtClean="0">
                        <a:solidFill>
                          <a:schemeClr val="dk1"/>
                        </a:solidFill>
                        <a:latin typeface="ＭＳ ゴシック" panose="020B0609070205080204" pitchFamily="49" charset="-128"/>
                        <a:ea typeface="ＭＳ ゴシック" panose="020B0609070205080204" pitchFamily="49" charset="-128"/>
                        <a:cs typeface="+mn-cs"/>
                      </a:endParaRPr>
                    </a:p>
                  </a:txBody>
                  <a:tcPr marL="112133" marR="1121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a:p>
                  </a:txBody>
                  <a:tcPr/>
                </a:tc>
              </a:tr>
              <a:tr h="0">
                <a:tc>
                  <a:txBody>
                    <a:bodyPr/>
                    <a:lstStyle/>
                    <a:p>
                      <a:pPr marL="0" marR="0" indent="0" algn="l" defTabSz="914400" rtl="0" eaLnBrk="1" fontAlgn="auto" latinLnBrk="0" hangingPunct="1">
                        <a:lnSpc>
                          <a:spcPts val="1900"/>
                        </a:lnSpc>
                        <a:spcBef>
                          <a:spcPts val="0"/>
                        </a:spcBef>
                        <a:spcAft>
                          <a:spcPts val="0"/>
                        </a:spcAft>
                        <a:buClrTx/>
                        <a:buSzTx/>
                        <a:buFontTx/>
                        <a:buNone/>
                        <a:tabLst/>
                        <a:defRPr/>
                      </a:pPr>
                      <a:endParaRPr kumimoji="1" lang="en-US" altLang="ja-JP" sz="1600" b="1" kern="1200" dirty="0" smtClean="0">
                        <a:solidFill>
                          <a:schemeClr val="dk1"/>
                        </a:solidFill>
                        <a:latin typeface="+mj-ea"/>
                        <a:ea typeface="+mn-ea"/>
                        <a:cs typeface="+mn-cs"/>
                      </a:endParaRPr>
                    </a:p>
                  </a:txBody>
                  <a:tcPr marL="78000" marR="78000" marT="699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800" b="1" dirty="0" smtClean="0">
                          <a:latin typeface="ＭＳ ゴシック" panose="020B0609070205080204" pitchFamily="49" charset="-128"/>
                          <a:ea typeface="ＭＳ ゴシック" panose="020B0609070205080204" pitchFamily="49" charset="-128"/>
                        </a:rPr>
                        <a:t>都道府県の主な役割</a:t>
                      </a:r>
                      <a:endParaRPr kumimoji="1" lang="en-US" altLang="ja-JP" sz="1800" b="1" dirty="0" smtClean="0">
                        <a:latin typeface="ＭＳ ゴシック" panose="020B0609070205080204" pitchFamily="49" charset="-128"/>
                        <a:ea typeface="ＭＳ ゴシック" panose="020B0609070205080204" pitchFamily="49" charset="-128"/>
                      </a:endParaRPr>
                    </a:p>
                  </a:txBody>
                  <a:tcPr marL="112133" marR="112133" marT="699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800" b="1" dirty="0" smtClean="0">
                          <a:latin typeface="ＭＳ ゴシック" panose="020B0609070205080204" pitchFamily="49" charset="-128"/>
                          <a:ea typeface="ＭＳ ゴシック" panose="020B0609070205080204" pitchFamily="49" charset="-128"/>
                        </a:rPr>
                        <a:t>市町村の主な役割</a:t>
                      </a:r>
                      <a:endParaRPr kumimoji="1" lang="en-US" altLang="ja-JP" sz="1600" b="1" dirty="0" smtClean="0">
                        <a:latin typeface="ＭＳ ゴシック" panose="020B0609070205080204" pitchFamily="49" charset="-128"/>
                        <a:ea typeface="ＭＳ ゴシック" panose="020B0609070205080204" pitchFamily="49" charset="-128"/>
                      </a:endParaRPr>
                    </a:p>
                  </a:txBody>
                  <a:tcPr marL="112133" marR="112133" marT="699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r>
              <a:tr h="608491">
                <a:tc>
                  <a:txBody>
                    <a:bodyPr/>
                    <a:lstStyle/>
                    <a:p>
                      <a:pPr algn="l">
                        <a:lnSpc>
                          <a:spcPts val="1900"/>
                        </a:lnSpc>
                        <a:spcBef>
                          <a:spcPts val="0"/>
                        </a:spcBef>
                      </a:pPr>
                      <a:r>
                        <a:rPr kumimoji="1" lang="ja-JP" altLang="en-US" sz="1600" b="1" kern="1200" dirty="0" smtClean="0">
                          <a:solidFill>
                            <a:schemeClr val="dk1"/>
                          </a:solidFill>
                          <a:latin typeface="+mj-ea"/>
                          <a:ea typeface="+mn-ea"/>
                          <a:cs typeface="+mn-cs"/>
                        </a:rPr>
                        <a:t>２．</a:t>
                      </a:r>
                      <a:endParaRPr kumimoji="1" lang="en-US" altLang="ja-JP" sz="1600" b="1" kern="1200" dirty="0" smtClean="0">
                        <a:solidFill>
                          <a:schemeClr val="dk1"/>
                        </a:solidFill>
                        <a:latin typeface="+mj-ea"/>
                        <a:ea typeface="+mn-ea"/>
                        <a:cs typeface="+mn-cs"/>
                      </a:endParaRPr>
                    </a:p>
                    <a:p>
                      <a:pPr algn="l">
                        <a:lnSpc>
                          <a:spcPts val="1900"/>
                        </a:lnSpc>
                        <a:spcBef>
                          <a:spcPts val="0"/>
                        </a:spcBef>
                      </a:pPr>
                      <a:r>
                        <a:rPr kumimoji="1" lang="ja-JP" altLang="en-US" sz="1600" b="1" dirty="0" smtClean="0">
                          <a:latin typeface="+mj-ea"/>
                          <a:ea typeface="+mj-ea"/>
                        </a:rPr>
                        <a:t>財政運営</a:t>
                      </a:r>
                      <a:endParaRPr kumimoji="1" lang="en-US" altLang="ja-JP" sz="1600" b="1" dirty="0" smtClean="0">
                        <a:latin typeface="+mj-ea"/>
                        <a:ea typeface="+mj-ea"/>
                      </a:endParaRPr>
                    </a:p>
                    <a:p>
                      <a:pPr marL="0" marR="0" indent="0" algn="l" defTabSz="914400" rtl="0" eaLnBrk="1" fontAlgn="auto" latinLnBrk="0" hangingPunct="1">
                        <a:lnSpc>
                          <a:spcPts val="1900"/>
                        </a:lnSpc>
                        <a:spcBef>
                          <a:spcPts val="0"/>
                        </a:spcBef>
                        <a:spcAft>
                          <a:spcPts val="0"/>
                        </a:spcAft>
                        <a:buClrTx/>
                        <a:buSzTx/>
                        <a:buFontTx/>
                        <a:buNone/>
                        <a:tabLst/>
                        <a:defRPr/>
                      </a:pPr>
                      <a:endParaRPr kumimoji="1" lang="en-US" altLang="ja-JP" sz="1600" b="1" kern="1200" dirty="0" smtClean="0">
                        <a:solidFill>
                          <a:schemeClr val="dk1"/>
                        </a:solidFill>
                        <a:latin typeface="+mj-ea"/>
                        <a:ea typeface="+mn-ea"/>
                        <a:cs typeface="+mn-cs"/>
                      </a:endParaRPr>
                    </a:p>
                  </a:txBody>
                  <a:tcPr marL="78000" marR="7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600" b="1" u="sng" dirty="0" smtClean="0">
                          <a:solidFill>
                            <a:srgbClr val="FF0000"/>
                          </a:solidFill>
                          <a:latin typeface="ＭＳ ゴシック" panose="020B0609070205080204" pitchFamily="49" charset="-128"/>
                          <a:ea typeface="ＭＳ ゴシック" panose="020B0609070205080204" pitchFamily="49" charset="-128"/>
                        </a:rPr>
                        <a:t>財政運営の責任主体</a:t>
                      </a:r>
                      <a:endParaRPr kumimoji="1" lang="en-US" altLang="ja-JP" sz="1600" b="1" u="sng" dirty="0" smtClean="0">
                        <a:solidFill>
                          <a:srgbClr val="FF0000"/>
                        </a:solidFill>
                        <a:latin typeface="ＭＳ ゴシック" panose="020B0609070205080204" pitchFamily="49" charset="-128"/>
                        <a:ea typeface="ＭＳ ゴシック" panose="020B0609070205080204" pitchFamily="49"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latin typeface="ＭＳ ゴシック" panose="020B0609070205080204" pitchFamily="49" charset="-128"/>
                          <a:ea typeface="ＭＳ ゴシック" panose="020B0609070205080204" pitchFamily="49" charset="-128"/>
                        </a:rPr>
                        <a:t>・市町村ごとの国保事業費納付金を決定</a:t>
                      </a:r>
                      <a:endParaRPr kumimoji="1" lang="en-US" altLang="ja-JP" sz="1600" b="0" dirty="0" smtClean="0">
                        <a:latin typeface="ＭＳ ゴシック" panose="020B0609070205080204" pitchFamily="49" charset="-128"/>
                        <a:ea typeface="ＭＳ ゴシック" panose="020B0609070205080204" pitchFamily="49"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latin typeface="ＭＳ ゴシック" panose="020B0609070205080204" pitchFamily="49" charset="-128"/>
                          <a:ea typeface="ＭＳ ゴシック" panose="020B0609070205080204" pitchFamily="49" charset="-128"/>
                        </a:rPr>
                        <a:t>・財政安定化基金の設置・運営</a:t>
                      </a:r>
                      <a:endParaRPr kumimoji="1" lang="en-US" altLang="ja-JP" sz="1600" b="0" dirty="0" smtClean="0">
                        <a:latin typeface="ＭＳ ゴシック" panose="020B0609070205080204" pitchFamily="49" charset="-128"/>
                        <a:ea typeface="ＭＳ ゴシック" panose="020B0609070205080204" pitchFamily="49" charset="-128"/>
                      </a:endParaRPr>
                    </a:p>
                  </a:txBody>
                  <a:tcPr marL="112133" marR="1121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600" b="1" dirty="0" smtClean="0">
                          <a:latin typeface="ＭＳ ゴシック" panose="020B0609070205080204" pitchFamily="49" charset="-128"/>
                          <a:ea typeface="ＭＳ ゴシック" panose="020B0609070205080204" pitchFamily="49" charset="-128"/>
                        </a:rPr>
                        <a:t>・</a:t>
                      </a:r>
                      <a:r>
                        <a:rPr kumimoji="1" lang="ja-JP" altLang="en-US" sz="1600" b="1" u="sng" dirty="0" smtClean="0">
                          <a:latin typeface="ＭＳ ゴシック" panose="020B0609070205080204" pitchFamily="49" charset="-128"/>
                          <a:ea typeface="ＭＳ ゴシック" panose="020B0609070205080204" pitchFamily="49" charset="-128"/>
                        </a:rPr>
                        <a:t>国保事業費納付金を都道府県に納付</a:t>
                      </a:r>
                      <a:endParaRPr kumimoji="1" lang="en-US" altLang="ja-JP" sz="1600" b="1" u="sng" dirty="0" smtClean="0">
                        <a:latin typeface="ＭＳ ゴシック" panose="020B0609070205080204" pitchFamily="49" charset="-128"/>
                        <a:ea typeface="ＭＳ ゴシック" panose="020B0609070205080204" pitchFamily="49" charset="-128"/>
                      </a:endParaRPr>
                    </a:p>
                  </a:txBody>
                  <a:tcPr marL="112133" marR="1121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540966">
                <a:tc>
                  <a:txBody>
                    <a:bodyPr/>
                    <a:lstStyle/>
                    <a:p>
                      <a:pPr marL="0" marR="0" indent="0" algn="l" defTabSz="914400" rtl="0" eaLnBrk="1" fontAlgn="auto" latinLnBrk="0" hangingPunct="1">
                        <a:lnSpc>
                          <a:spcPts val="1900"/>
                        </a:lnSpc>
                        <a:spcBef>
                          <a:spcPts val="0"/>
                        </a:spcBef>
                        <a:spcAft>
                          <a:spcPts val="0"/>
                        </a:spcAft>
                        <a:buClrTx/>
                        <a:buSzTx/>
                        <a:buFontTx/>
                        <a:buNone/>
                        <a:tabLst/>
                        <a:defRPr/>
                      </a:pPr>
                      <a:r>
                        <a:rPr kumimoji="1" lang="ja-JP" altLang="en-US" sz="1600" b="1" kern="1200" dirty="0" smtClean="0">
                          <a:solidFill>
                            <a:schemeClr val="dk1"/>
                          </a:solidFill>
                          <a:latin typeface="+mj-ea"/>
                          <a:ea typeface="+mn-ea"/>
                          <a:cs typeface="+mn-cs"/>
                        </a:rPr>
                        <a:t>３．</a:t>
                      </a:r>
                      <a:endParaRPr kumimoji="1" lang="en-US" altLang="ja-JP" sz="1600" b="1" kern="1200" dirty="0" smtClean="0">
                        <a:solidFill>
                          <a:schemeClr val="dk1"/>
                        </a:solidFill>
                        <a:latin typeface="+mj-ea"/>
                        <a:ea typeface="+mn-ea"/>
                        <a:cs typeface="+mn-cs"/>
                      </a:endParaRPr>
                    </a:p>
                    <a:p>
                      <a:pPr marL="0" marR="0" indent="0" algn="l" defTabSz="914400" rtl="0" eaLnBrk="1" fontAlgn="auto" latinLnBrk="0" hangingPunct="1">
                        <a:lnSpc>
                          <a:spcPts val="1900"/>
                        </a:lnSpc>
                        <a:spcBef>
                          <a:spcPts val="0"/>
                        </a:spcBef>
                        <a:spcAft>
                          <a:spcPts val="0"/>
                        </a:spcAft>
                        <a:buClrTx/>
                        <a:buSzTx/>
                        <a:buFontTx/>
                        <a:buNone/>
                        <a:tabLst/>
                        <a:defRPr/>
                      </a:pPr>
                      <a:r>
                        <a:rPr kumimoji="1" lang="ja-JP" altLang="en-US" sz="1600" b="1" kern="1200" dirty="0" smtClean="0">
                          <a:solidFill>
                            <a:schemeClr val="dk1"/>
                          </a:solidFill>
                          <a:latin typeface="+mj-ea"/>
                          <a:ea typeface="+mn-ea"/>
                          <a:cs typeface="+mn-cs"/>
                        </a:rPr>
                        <a:t>資格管理</a:t>
                      </a:r>
                      <a:endParaRPr kumimoji="1" lang="en-US" altLang="ja-JP" sz="1600" b="1" kern="1200" dirty="0" smtClean="0">
                        <a:solidFill>
                          <a:schemeClr val="dk1"/>
                        </a:solidFill>
                        <a:latin typeface="+mj-ea"/>
                        <a:ea typeface="+mn-ea"/>
                        <a:cs typeface="+mn-cs"/>
                      </a:endParaRPr>
                    </a:p>
                  </a:txBody>
                  <a:tcPr marL="78000" marR="7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600" b="1" kern="1200" dirty="0" smtClean="0">
                          <a:solidFill>
                            <a:schemeClr val="dk1"/>
                          </a:solidFill>
                          <a:latin typeface="+mj-ea"/>
                          <a:ea typeface="+mn-ea"/>
                          <a:cs typeface="+mn-cs"/>
                        </a:rPr>
                        <a:t>国保運営方針に基づき、事務の効率化、　標準化、広域化を推進</a:t>
                      </a:r>
                      <a:endParaRPr kumimoji="1" lang="en-US" altLang="ja-JP" sz="1600" b="1" kern="1200" dirty="0" smtClean="0">
                        <a:solidFill>
                          <a:schemeClr val="dk1"/>
                        </a:solidFill>
                        <a:latin typeface="+mj-ea"/>
                        <a:ea typeface="+mn-ea"/>
                        <a:cs typeface="+mn-cs"/>
                      </a:endParaRPr>
                    </a:p>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600" b="0" kern="1200" dirty="0" smtClean="0">
                          <a:solidFill>
                            <a:schemeClr val="dk1"/>
                          </a:solidFill>
                          <a:latin typeface="+mj-ea"/>
                          <a:ea typeface="+mn-ea"/>
                          <a:cs typeface="+mn-cs"/>
                        </a:rPr>
                        <a:t>※</a:t>
                      </a:r>
                      <a:r>
                        <a:rPr kumimoji="1" lang="ja-JP" altLang="en-US" sz="1600" b="0" kern="1200" dirty="0" smtClean="0">
                          <a:solidFill>
                            <a:schemeClr val="dk1"/>
                          </a:solidFill>
                          <a:latin typeface="+mj-ea"/>
                          <a:ea typeface="+mn-ea"/>
                          <a:cs typeface="+mn-cs"/>
                        </a:rPr>
                        <a:t>４．と５．も同様</a:t>
                      </a:r>
                    </a:p>
                  </a:txBody>
                  <a:tcPr marL="112133" marR="1121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80975" marR="0" indent="-180975" algn="l" defTabSz="914400" rtl="0" eaLnBrk="1" fontAlgn="auto" latinLnBrk="0" hangingPunct="1">
                        <a:lnSpc>
                          <a:spcPct val="100000"/>
                        </a:lnSpc>
                        <a:spcBef>
                          <a:spcPts val="0"/>
                        </a:spcBef>
                        <a:spcAft>
                          <a:spcPts val="0"/>
                        </a:spcAft>
                        <a:buClrTx/>
                        <a:buSzTx/>
                        <a:buFontTx/>
                        <a:buNone/>
                        <a:tabLst/>
                        <a:defRPr/>
                      </a:pPr>
                      <a:r>
                        <a:rPr kumimoji="1" lang="ja-JP" altLang="en-US" sz="1600" b="1" dirty="0" smtClean="0">
                          <a:latin typeface="ＭＳ ゴシック" panose="020B0609070205080204" pitchFamily="49" charset="-128"/>
                          <a:ea typeface="ＭＳ ゴシック" panose="020B0609070205080204" pitchFamily="49" charset="-128"/>
                        </a:rPr>
                        <a:t>･ 地域住民と身近な関係の中、</a:t>
                      </a:r>
                      <a:endParaRPr kumimoji="1" lang="en-US" altLang="ja-JP" sz="1600" b="1" dirty="0" smtClean="0">
                        <a:latin typeface="ＭＳ ゴシック" panose="020B0609070205080204" pitchFamily="49" charset="-128"/>
                        <a:ea typeface="ＭＳ ゴシック" panose="020B0609070205080204" pitchFamily="49" charset="-128"/>
                      </a:endParaRPr>
                    </a:p>
                    <a:p>
                      <a:pPr marL="180975" marR="0" indent="-180975" algn="l" defTabSz="914400" rtl="0" eaLnBrk="1" fontAlgn="auto" latinLnBrk="0" hangingPunct="1">
                        <a:lnSpc>
                          <a:spcPct val="100000"/>
                        </a:lnSpc>
                        <a:spcBef>
                          <a:spcPts val="0"/>
                        </a:spcBef>
                        <a:spcAft>
                          <a:spcPts val="0"/>
                        </a:spcAft>
                        <a:buClrTx/>
                        <a:buSzTx/>
                        <a:buFontTx/>
                        <a:buNone/>
                        <a:tabLst/>
                        <a:defRPr/>
                      </a:pPr>
                      <a:r>
                        <a:rPr kumimoji="1" lang="en-US" altLang="ja-JP" sz="1600" b="1" dirty="0" smtClean="0">
                          <a:latin typeface="ＭＳ ゴシック" panose="020B0609070205080204" pitchFamily="49" charset="-128"/>
                          <a:ea typeface="ＭＳ ゴシック" panose="020B0609070205080204" pitchFamily="49" charset="-128"/>
                        </a:rPr>
                        <a:t>  </a:t>
                      </a:r>
                      <a:r>
                        <a:rPr kumimoji="1" lang="ja-JP" altLang="en-US" sz="1600" b="1" dirty="0" smtClean="0">
                          <a:latin typeface="ＭＳ ゴシック" panose="020B0609070205080204" pitchFamily="49" charset="-128"/>
                          <a:ea typeface="ＭＳ ゴシック" panose="020B0609070205080204" pitchFamily="49" charset="-128"/>
                        </a:rPr>
                        <a:t>資格を管理</a:t>
                      </a:r>
                      <a:r>
                        <a:rPr kumimoji="1" lang="en-US" altLang="ja-JP" sz="1600" b="1" u="sng" dirty="0" smtClean="0">
                          <a:latin typeface="ＭＳ ゴシック" panose="020B0609070205080204" pitchFamily="49" charset="-128"/>
                          <a:ea typeface="ＭＳ ゴシック" panose="020B0609070205080204" pitchFamily="49" charset="-128"/>
                        </a:rPr>
                        <a:t>(</a:t>
                      </a:r>
                      <a:r>
                        <a:rPr kumimoji="1" lang="ja-JP" altLang="en-US" sz="1600" b="1" u="sng" dirty="0" smtClean="0">
                          <a:solidFill>
                            <a:srgbClr val="FF0000"/>
                          </a:solidFill>
                          <a:latin typeface="ＭＳ ゴシック" panose="020B0609070205080204" pitchFamily="49" charset="-128"/>
                          <a:ea typeface="ＭＳ ゴシック" panose="020B0609070205080204" pitchFamily="49" charset="-128"/>
                        </a:rPr>
                        <a:t>被保険者証等の発行</a:t>
                      </a:r>
                      <a:r>
                        <a:rPr kumimoji="1" lang="en-US" altLang="ja-JP" sz="1600" b="1" u="sng" dirty="0" smtClean="0">
                          <a:latin typeface="ＭＳ ゴシック" panose="020B0609070205080204" pitchFamily="49" charset="-128"/>
                          <a:ea typeface="ＭＳ ゴシック" panose="020B0609070205080204" pitchFamily="49" charset="-128"/>
                        </a:rPr>
                        <a:t>)</a:t>
                      </a:r>
                    </a:p>
                  </a:txBody>
                  <a:tcPr marL="112133" marR="1121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658755">
                <a:tc>
                  <a:txBody>
                    <a:bodyPr/>
                    <a:lstStyle/>
                    <a:p>
                      <a:pPr marL="0" marR="0" indent="0" algn="l" defTabSz="914400" rtl="0" eaLnBrk="1" fontAlgn="auto" latinLnBrk="0" hangingPunct="1">
                        <a:lnSpc>
                          <a:spcPts val="1900"/>
                        </a:lnSpc>
                        <a:spcBef>
                          <a:spcPts val="0"/>
                        </a:spcBef>
                        <a:spcAft>
                          <a:spcPts val="0"/>
                        </a:spcAft>
                        <a:buClrTx/>
                        <a:buSzTx/>
                        <a:buFontTx/>
                        <a:buNone/>
                        <a:tabLst/>
                        <a:defRPr/>
                      </a:pPr>
                      <a:r>
                        <a:rPr kumimoji="1" lang="ja-JP" altLang="en-US" sz="1600" b="1" kern="1200" dirty="0" smtClean="0">
                          <a:solidFill>
                            <a:schemeClr val="dk1"/>
                          </a:solidFill>
                          <a:latin typeface="+mj-ea"/>
                          <a:ea typeface="+mn-ea"/>
                          <a:cs typeface="+mn-cs"/>
                        </a:rPr>
                        <a:t>４．</a:t>
                      </a:r>
                      <a:endParaRPr kumimoji="1" lang="en-US" altLang="ja-JP" sz="1600" b="1" kern="1200" dirty="0" smtClean="0">
                        <a:solidFill>
                          <a:schemeClr val="dk1"/>
                        </a:solidFill>
                        <a:latin typeface="+mj-ea"/>
                        <a:ea typeface="+mn-ea"/>
                        <a:cs typeface="+mn-cs"/>
                      </a:endParaRPr>
                    </a:p>
                    <a:p>
                      <a:pPr marL="0" marR="0" indent="0" algn="l" defTabSz="914400" rtl="0" eaLnBrk="1" fontAlgn="auto" latinLnBrk="0" hangingPunct="1">
                        <a:lnSpc>
                          <a:spcPts val="1900"/>
                        </a:lnSpc>
                        <a:spcBef>
                          <a:spcPts val="0"/>
                        </a:spcBef>
                        <a:spcAft>
                          <a:spcPts val="0"/>
                        </a:spcAft>
                        <a:buClrTx/>
                        <a:buSzTx/>
                        <a:buFontTx/>
                        <a:buNone/>
                        <a:tabLst/>
                        <a:defRPr/>
                      </a:pPr>
                      <a:r>
                        <a:rPr kumimoji="1" lang="ja-JP" altLang="en-US" sz="1600" b="1" kern="1200" dirty="0" smtClean="0">
                          <a:solidFill>
                            <a:schemeClr val="dk1"/>
                          </a:solidFill>
                          <a:latin typeface="+mj-ea"/>
                          <a:ea typeface="+mn-ea"/>
                          <a:cs typeface="+mn-cs"/>
                        </a:rPr>
                        <a:t>保険料の決定</a:t>
                      </a:r>
                      <a:endParaRPr kumimoji="1" lang="en-US" altLang="ja-JP" sz="1600" b="1" kern="1200" dirty="0" smtClean="0">
                        <a:solidFill>
                          <a:schemeClr val="dk1"/>
                        </a:solidFill>
                        <a:latin typeface="+mj-ea"/>
                        <a:ea typeface="+mn-ea"/>
                        <a:cs typeface="+mn-cs"/>
                      </a:endParaRPr>
                    </a:p>
                    <a:p>
                      <a:pPr marL="0" marR="0" indent="0" algn="l" defTabSz="914400" rtl="0" eaLnBrk="1" fontAlgn="auto" latinLnBrk="0" hangingPunct="1">
                        <a:lnSpc>
                          <a:spcPts val="1900"/>
                        </a:lnSpc>
                        <a:spcBef>
                          <a:spcPts val="0"/>
                        </a:spcBef>
                        <a:spcAft>
                          <a:spcPts val="0"/>
                        </a:spcAft>
                        <a:buClrTx/>
                        <a:buSzTx/>
                        <a:buFontTx/>
                        <a:buNone/>
                        <a:tabLst/>
                        <a:defRPr/>
                      </a:pPr>
                      <a:r>
                        <a:rPr kumimoji="1" lang="ja-JP" altLang="en-US" sz="1600" b="1" kern="1200" dirty="0" smtClean="0">
                          <a:solidFill>
                            <a:schemeClr val="dk1"/>
                          </a:solidFill>
                          <a:latin typeface="+mj-ea"/>
                          <a:ea typeface="+mn-ea"/>
                          <a:cs typeface="+mn-cs"/>
                        </a:rPr>
                        <a:t>賦課・徴収</a:t>
                      </a:r>
                    </a:p>
                  </a:txBody>
                  <a:tcPr marL="78000" marR="7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indent="0" algn="l" defTabSz="914400" rtl="0" eaLnBrk="1" fontAlgn="auto" latinLnBrk="0" hangingPunct="1">
                        <a:lnSpc>
                          <a:spcPts val="1800"/>
                        </a:lnSpc>
                        <a:spcBef>
                          <a:spcPts val="0"/>
                        </a:spcBef>
                        <a:spcAft>
                          <a:spcPts val="0"/>
                        </a:spcAft>
                        <a:buClrTx/>
                        <a:buSzTx/>
                        <a:buFontTx/>
                        <a:buNone/>
                        <a:tabLst/>
                        <a:defRPr/>
                      </a:pPr>
                      <a:r>
                        <a:rPr kumimoji="1" lang="ja-JP" altLang="en-US" sz="1600" b="0" kern="1200" dirty="0" smtClean="0">
                          <a:solidFill>
                            <a:schemeClr val="dk1"/>
                          </a:solidFill>
                          <a:latin typeface="+mj-ea"/>
                          <a:ea typeface="+mn-ea"/>
                          <a:cs typeface="+mn-cs"/>
                        </a:rPr>
                        <a:t>標準的な算定方法等により、</a:t>
                      </a:r>
                      <a:r>
                        <a:rPr kumimoji="1" lang="ja-JP" altLang="en-US" sz="1600" b="1" u="sng" kern="1200" baseline="0" dirty="0" smtClean="0">
                          <a:solidFill>
                            <a:schemeClr val="dk1"/>
                          </a:solidFill>
                          <a:latin typeface="+mj-ea"/>
                          <a:ea typeface="+mn-ea"/>
                          <a:cs typeface="+mn-cs"/>
                        </a:rPr>
                        <a:t>市町村ごとの</a:t>
                      </a:r>
                      <a:r>
                        <a:rPr kumimoji="1" lang="ja-JP" altLang="en-US" sz="1600" b="1" u="sng" kern="1200" baseline="0" dirty="0" smtClean="0">
                          <a:solidFill>
                            <a:srgbClr val="FF0000"/>
                          </a:solidFill>
                          <a:latin typeface="+mj-ea"/>
                          <a:ea typeface="+mn-ea"/>
                          <a:cs typeface="+mn-cs"/>
                        </a:rPr>
                        <a:t>標準保険料率を算定・公表</a:t>
                      </a:r>
                      <a:endParaRPr kumimoji="1" lang="en-US" altLang="ja-JP" sz="1600" b="1" u="sng" kern="1200" dirty="0" smtClean="0">
                        <a:solidFill>
                          <a:srgbClr val="FF0000"/>
                        </a:solidFill>
                        <a:latin typeface="+mj-ea"/>
                        <a:ea typeface="+mn-ea"/>
                        <a:cs typeface="+mn-cs"/>
                      </a:endParaRPr>
                    </a:p>
                  </a:txBody>
                  <a:tcPr marL="112133" marR="1121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80975" marR="0" indent="-180975" algn="l" defTabSz="914400" rtl="0" eaLnBrk="1" fontAlgn="auto" latinLnBrk="0" hangingPunct="1">
                        <a:lnSpc>
                          <a:spcPts val="1800"/>
                        </a:lnSpc>
                        <a:spcBef>
                          <a:spcPts val="0"/>
                        </a:spcBef>
                        <a:spcAft>
                          <a:spcPts val="0"/>
                        </a:spcAft>
                        <a:buClrTx/>
                        <a:buSzTx/>
                        <a:buFontTx/>
                        <a:buNone/>
                        <a:tabLst/>
                        <a:defRPr/>
                      </a:pPr>
                      <a:r>
                        <a:rPr kumimoji="1" lang="ja-JP" altLang="en-US" sz="1600" b="1" kern="1200" dirty="0" smtClean="0">
                          <a:solidFill>
                            <a:schemeClr val="dk1"/>
                          </a:solidFill>
                          <a:latin typeface="+mj-ea"/>
                          <a:ea typeface="+mn-ea"/>
                          <a:cs typeface="+mn-cs"/>
                        </a:rPr>
                        <a:t>・ </a:t>
                      </a:r>
                      <a:r>
                        <a:rPr kumimoji="1" lang="ja-JP" altLang="en-US" sz="1600" b="1" kern="1200" dirty="0" smtClean="0">
                          <a:solidFill>
                            <a:srgbClr val="FF0000"/>
                          </a:solidFill>
                          <a:latin typeface="+mj-ea"/>
                          <a:ea typeface="+mn-ea"/>
                          <a:cs typeface="+mn-cs"/>
                        </a:rPr>
                        <a:t>標準保険料率等を参考に保険料率を決定</a:t>
                      </a:r>
                      <a:endParaRPr kumimoji="1" lang="en-US" altLang="ja-JP" sz="1600" b="1" kern="1200" dirty="0" smtClean="0">
                        <a:solidFill>
                          <a:srgbClr val="FF0000"/>
                        </a:solidFill>
                        <a:latin typeface="+mj-ea"/>
                        <a:ea typeface="+mn-ea"/>
                        <a:cs typeface="+mn-cs"/>
                      </a:endParaRPr>
                    </a:p>
                    <a:p>
                      <a:pPr marL="85725" marR="0" indent="-85725" algn="l" defTabSz="914400" rtl="0" eaLnBrk="1" fontAlgn="auto" latinLnBrk="0" hangingPunct="1">
                        <a:lnSpc>
                          <a:spcPts val="1800"/>
                        </a:lnSpc>
                        <a:spcBef>
                          <a:spcPts val="300"/>
                        </a:spcBef>
                        <a:spcAft>
                          <a:spcPts val="0"/>
                        </a:spcAft>
                        <a:buClrTx/>
                        <a:buSzTx/>
                        <a:buFontTx/>
                        <a:buNone/>
                        <a:tabLst/>
                        <a:defRPr/>
                      </a:pPr>
                      <a:r>
                        <a:rPr kumimoji="1" lang="ja-JP" altLang="en-US" sz="1600" b="1" kern="1200" dirty="0" smtClean="0">
                          <a:solidFill>
                            <a:schemeClr val="dk1"/>
                          </a:solidFill>
                          <a:latin typeface="+mj-ea"/>
                          <a:ea typeface="+mn-ea"/>
                          <a:cs typeface="+mn-cs"/>
                        </a:rPr>
                        <a:t>・ 個々の事情に応じた</a:t>
                      </a:r>
                      <a:r>
                        <a:rPr kumimoji="1" lang="ja-JP" altLang="en-US" sz="1600" b="1" u="sng" kern="1200" dirty="0" smtClean="0">
                          <a:solidFill>
                            <a:schemeClr val="dk1"/>
                          </a:solidFill>
                          <a:latin typeface="+mj-ea"/>
                          <a:ea typeface="+mn-ea"/>
                          <a:cs typeface="+mn-cs"/>
                        </a:rPr>
                        <a:t>賦課･徴収</a:t>
                      </a:r>
                      <a:endParaRPr kumimoji="1" lang="en-US" altLang="ja-JP" sz="1600" b="1" u="sng" kern="1200" dirty="0" smtClean="0">
                        <a:solidFill>
                          <a:schemeClr val="dk1"/>
                        </a:solidFill>
                        <a:latin typeface="+mj-ea"/>
                        <a:ea typeface="+mn-ea"/>
                        <a:cs typeface="+mn-cs"/>
                      </a:endParaRPr>
                    </a:p>
                  </a:txBody>
                  <a:tcPr marL="112133" marR="1121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661144">
                <a:tc>
                  <a:txBody>
                    <a:bodyPr/>
                    <a:lstStyle/>
                    <a:p>
                      <a:pPr marL="0" marR="0" indent="0" algn="l" defTabSz="914400" rtl="0" eaLnBrk="1" fontAlgn="auto" latinLnBrk="0" hangingPunct="1">
                        <a:lnSpc>
                          <a:spcPts val="1900"/>
                        </a:lnSpc>
                        <a:spcBef>
                          <a:spcPts val="0"/>
                        </a:spcBef>
                        <a:spcAft>
                          <a:spcPts val="0"/>
                        </a:spcAft>
                        <a:buClrTx/>
                        <a:buSzTx/>
                        <a:buFontTx/>
                        <a:buNone/>
                        <a:tabLst/>
                        <a:defRPr/>
                      </a:pPr>
                      <a:r>
                        <a:rPr kumimoji="1" lang="ja-JP" altLang="en-US" sz="1600" b="1" kern="1200" dirty="0" smtClean="0">
                          <a:solidFill>
                            <a:schemeClr val="dk1"/>
                          </a:solidFill>
                          <a:latin typeface="+mj-ea"/>
                          <a:ea typeface="+mn-ea"/>
                          <a:cs typeface="+mn-cs"/>
                        </a:rPr>
                        <a:t>５．</a:t>
                      </a:r>
                      <a:endParaRPr kumimoji="1" lang="en-US" altLang="ja-JP" sz="1600" b="1" kern="1200" dirty="0" smtClean="0">
                        <a:solidFill>
                          <a:schemeClr val="dk1"/>
                        </a:solidFill>
                        <a:latin typeface="+mj-ea"/>
                        <a:ea typeface="+mn-ea"/>
                        <a:cs typeface="+mn-cs"/>
                      </a:endParaRPr>
                    </a:p>
                    <a:p>
                      <a:pPr marL="0" marR="0" indent="0" algn="l" defTabSz="914400" rtl="0" eaLnBrk="1" fontAlgn="auto" latinLnBrk="0" hangingPunct="1">
                        <a:lnSpc>
                          <a:spcPts val="1900"/>
                        </a:lnSpc>
                        <a:spcBef>
                          <a:spcPts val="0"/>
                        </a:spcBef>
                        <a:spcAft>
                          <a:spcPts val="0"/>
                        </a:spcAft>
                        <a:buClrTx/>
                        <a:buSzTx/>
                        <a:buFontTx/>
                        <a:buNone/>
                        <a:tabLst/>
                        <a:defRPr/>
                      </a:pPr>
                      <a:r>
                        <a:rPr kumimoji="1" lang="ja-JP" altLang="en-US" sz="1600" b="1" kern="1200" dirty="0" smtClean="0">
                          <a:solidFill>
                            <a:schemeClr val="dk1"/>
                          </a:solidFill>
                          <a:latin typeface="+mj-ea"/>
                          <a:ea typeface="+mn-ea"/>
                          <a:cs typeface="+mn-cs"/>
                        </a:rPr>
                        <a:t>保険給付</a:t>
                      </a:r>
                      <a:endParaRPr kumimoji="1" lang="en-US" altLang="ja-JP" sz="1600" b="1" kern="1200" dirty="0" smtClean="0">
                        <a:solidFill>
                          <a:schemeClr val="dk1"/>
                        </a:solidFill>
                        <a:latin typeface="+mj-ea"/>
                        <a:ea typeface="+mn-ea"/>
                        <a:cs typeface="+mn-cs"/>
                      </a:endParaRPr>
                    </a:p>
                  </a:txBody>
                  <a:tcPr marL="78000" marR="7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87313" marR="0" indent="-87313" algn="l" defTabSz="914400" rtl="0" eaLnBrk="1" fontAlgn="auto" latinLnBrk="0" hangingPunct="1">
                        <a:lnSpc>
                          <a:spcPts val="1800"/>
                        </a:lnSpc>
                        <a:spcBef>
                          <a:spcPts val="900"/>
                        </a:spcBef>
                        <a:spcAft>
                          <a:spcPts val="0"/>
                        </a:spcAft>
                        <a:buClrTx/>
                        <a:buSzTx/>
                        <a:buFontTx/>
                        <a:buNone/>
                        <a:tabLst/>
                        <a:defRPr/>
                      </a:pPr>
                      <a:r>
                        <a:rPr kumimoji="1" lang="ja-JP" altLang="en-US" sz="1600" b="1" kern="1200" dirty="0" smtClean="0">
                          <a:solidFill>
                            <a:schemeClr val="dk1"/>
                          </a:solidFill>
                          <a:latin typeface="+mj-ea"/>
                          <a:ea typeface="+mn-ea"/>
                          <a:cs typeface="+mn-cs"/>
                        </a:rPr>
                        <a:t>・</a:t>
                      </a:r>
                      <a:r>
                        <a:rPr kumimoji="1" lang="ja-JP" altLang="en-US" sz="1600" b="1" u="sng" kern="1200" dirty="0" smtClean="0">
                          <a:solidFill>
                            <a:srgbClr val="FF0000"/>
                          </a:solidFill>
                          <a:latin typeface="+mj-ea"/>
                          <a:ea typeface="+mn-ea"/>
                          <a:cs typeface="+mn-cs"/>
                        </a:rPr>
                        <a:t>給付に必要な費用を、全額、</a:t>
                      </a:r>
                      <a:endParaRPr kumimoji="1" lang="en-US" altLang="ja-JP" sz="1600" b="1" u="sng" kern="1200" dirty="0" smtClean="0">
                        <a:solidFill>
                          <a:srgbClr val="FF0000"/>
                        </a:solidFill>
                        <a:latin typeface="+mj-ea"/>
                        <a:ea typeface="+mn-ea"/>
                        <a:cs typeface="+mn-cs"/>
                      </a:endParaRPr>
                    </a:p>
                    <a:p>
                      <a:pPr marL="87313" marR="0" indent="-1588" algn="l" defTabSz="914400" rtl="0" eaLnBrk="1" fontAlgn="auto" latinLnBrk="0" hangingPunct="1">
                        <a:lnSpc>
                          <a:spcPts val="1800"/>
                        </a:lnSpc>
                        <a:spcBef>
                          <a:spcPts val="0"/>
                        </a:spcBef>
                        <a:spcAft>
                          <a:spcPts val="0"/>
                        </a:spcAft>
                        <a:buClrTx/>
                        <a:buSzTx/>
                        <a:buFontTx/>
                        <a:buNone/>
                        <a:tabLst/>
                        <a:defRPr/>
                      </a:pPr>
                      <a:r>
                        <a:rPr kumimoji="1" lang="ja-JP" altLang="en-US" sz="1600" b="1" u="sng" kern="1200" dirty="0" smtClean="0">
                          <a:solidFill>
                            <a:srgbClr val="FF0000"/>
                          </a:solidFill>
                          <a:latin typeface="+mj-ea"/>
                          <a:ea typeface="+mn-ea"/>
                          <a:cs typeface="+mn-cs"/>
                        </a:rPr>
                        <a:t>市町村に対して支払い</a:t>
                      </a:r>
                      <a:endParaRPr kumimoji="1" lang="en-US" altLang="ja-JP" sz="1600" b="1" u="sng" kern="1200" dirty="0" smtClean="0">
                        <a:solidFill>
                          <a:srgbClr val="FF0000"/>
                        </a:solidFill>
                        <a:latin typeface="+mj-ea"/>
                        <a:ea typeface="+mn-ea"/>
                        <a:cs typeface="+mn-cs"/>
                      </a:endParaRPr>
                    </a:p>
                    <a:p>
                      <a:pPr marL="87313" marR="0" indent="-87313" algn="l" defTabSz="914400" rtl="0" eaLnBrk="1" fontAlgn="auto" latinLnBrk="0" hangingPunct="1">
                        <a:lnSpc>
                          <a:spcPts val="1800"/>
                        </a:lnSpc>
                        <a:spcBef>
                          <a:spcPts val="300"/>
                        </a:spcBef>
                        <a:spcAft>
                          <a:spcPts val="0"/>
                        </a:spcAft>
                        <a:buClrTx/>
                        <a:buSzTx/>
                        <a:buFontTx/>
                        <a:buNone/>
                        <a:tabLst/>
                        <a:defRPr/>
                      </a:pPr>
                      <a:r>
                        <a:rPr kumimoji="1" lang="ja-JP" altLang="en-US" sz="1600" b="1" kern="1200" dirty="0" smtClean="0">
                          <a:solidFill>
                            <a:schemeClr val="dk1"/>
                          </a:solidFill>
                          <a:latin typeface="+mj-ea"/>
                          <a:ea typeface="+mn-ea"/>
                          <a:cs typeface="+mn-cs"/>
                        </a:rPr>
                        <a:t>・市町村が行った保険給付の点検</a:t>
                      </a:r>
                      <a:endParaRPr kumimoji="1" lang="en-US" altLang="ja-JP" sz="1600" b="1" kern="1200" dirty="0" smtClean="0">
                        <a:solidFill>
                          <a:schemeClr val="dk1"/>
                        </a:solidFill>
                        <a:latin typeface="+mj-ea"/>
                        <a:ea typeface="+mn-ea"/>
                        <a:cs typeface="+mn-cs"/>
                      </a:endParaRPr>
                    </a:p>
                  </a:txBody>
                  <a:tcPr marL="112133" marR="1121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87313" marR="0" indent="-87313" algn="l" defTabSz="914400" rtl="0" eaLnBrk="1" fontAlgn="auto" latinLnBrk="0" hangingPunct="1">
                        <a:lnSpc>
                          <a:spcPts val="1800"/>
                        </a:lnSpc>
                        <a:spcBef>
                          <a:spcPts val="0"/>
                        </a:spcBef>
                        <a:spcAft>
                          <a:spcPts val="0"/>
                        </a:spcAft>
                        <a:buClrTx/>
                        <a:buSzTx/>
                        <a:buFontTx/>
                        <a:buNone/>
                        <a:tabLst/>
                        <a:defRPr/>
                      </a:pPr>
                      <a:r>
                        <a:rPr kumimoji="1" lang="ja-JP" altLang="en-US" sz="1600" b="1" dirty="0" smtClean="0">
                          <a:latin typeface="ＭＳ ゴシック" panose="020B0609070205080204" pitchFamily="49" charset="-128"/>
                          <a:ea typeface="ＭＳ ゴシック" panose="020B0609070205080204" pitchFamily="49" charset="-128"/>
                        </a:rPr>
                        <a:t>･</a:t>
                      </a:r>
                      <a:r>
                        <a:rPr kumimoji="1" lang="ja-JP" altLang="en-US" sz="1600" b="1" baseline="0" dirty="0" smtClean="0">
                          <a:latin typeface="ＭＳ ゴシック" panose="020B0609070205080204" pitchFamily="49" charset="-128"/>
                          <a:ea typeface="ＭＳ ゴシック" panose="020B0609070205080204" pitchFamily="49" charset="-128"/>
                        </a:rPr>
                        <a:t> </a:t>
                      </a:r>
                      <a:r>
                        <a:rPr kumimoji="1" lang="ja-JP" altLang="en-US" sz="1600" b="1" u="sng" dirty="0" smtClean="0">
                          <a:latin typeface="ＭＳ ゴシック" panose="020B0609070205080204" pitchFamily="49" charset="-128"/>
                          <a:ea typeface="ＭＳ ゴシック" panose="020B0609070205080204" pitchFamily="49" charset="-128"/>
                        </a:rPr>
                        <a:t>保険給付の決定</a:t>
                      </a:r>
                      <a:endParaRPr kumimoji="1" lang="en-US" altLang="ja-JP" sz="1600" b="1" u="sng" dirty="0" smtClean="0">
                        <a:latin typeface="ＭＳ ゴシック" panose="020B0609070205080204" pitchFamily="49" charset="-128"/>
                        <a:ea typeface="ＭＳ ゴシック" panose="020B0609070205080204" pitchFamily="49" charset="-128"/>
                      </a:endParaRPr>
                    </a:p>
                    <a:p>
                      <a:pPr marL="87313" marR="0" indent="-87313" algn="l" defTabSz="914400" rtl="0" eaLnBrk="1" fontAlgn="auto" latinLnBrk="0" hangingPunct="1">
                        <a:lnSpc>
                          <a:spcPts val="1800"/>
                        </a:lnSpc>
                        <a:spcBef>
                          <a:spcPts val="0"/>
                        </a:spcBef>
                        <a:spcAft>
                          <a:spcPts val="0"/>
                        </a:spcAft>
                        <a:buClrTx/>
                        <a:buSzTx/>
                        <a:buFontTx/>
                        <a:buNone/>
                        <a:tabLst/>
                        <a:defRPr/>
                      </a:pPr>
                      <a:r>
                        <a:rPr kumimoji="1" lang="ja-JP" altLang="en-US" sz="1600" b="1" dirty="0" smtClean="0">
                          <a:latin typeface="ＭＳ ゴシック" panose="020B0609070205080204" pitchFamily="49" charset="-128"/>
                          <a:ea typeface="ＭＳ ゴシック" panose="020B0609070205080204" pitchFamily="49" charset="-128"/>
                        </a:rPr>
                        <a:t>･ 個々の事情に応じた窓口負担減免等</a:t>
                      </a:r>
                      <a:endParaRPr kumimoji="1" lang="ja-JP" altLang="en-US" sz="1600" b="1" u="sng" dirty="0" smtClean="0">
                        <a:latin typeface="ＭＳ ゴシック" panose="020B0609070205080204" pitchFamily="49" charset="-128"/>
                        <a:ea typeface="ＭＳ ゴシック" panose="020B0609070205080204" pitchFamily="49" charset="-128"/>
                      </a:endParaRPr>
                    </a:p>
                  </a:txBody>
                  <a:tcPr marL="112133" marR="1121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63172">
                <a:tc>
                  <a:txBody>
                    <a:bodyPr/>
                    <a:lstStyle/>
                    <a:p>
                      <a:pPr marL="0" marR="0" indent="0" algn="l" defTabSz="914400" rtl="0" eaLnBrk="1" fontAlgn="auto" latinLnBrk="0" hangingPunct="1">
                        <a:lnSpc>
                          <a:spcPts val="1900"/>
                        </a:lnSpc>
                        <a:spcBef>
                          <a:spcPts val="0"/>
                        </a:spcBef>
                        <a:spcAft>
                          <a:spcPts val="0"/>
                        </a:spcAft>
                        <a:buClrTx/>
                        <a:buSzTx/>
                        <a:buFontTx/>
                        <a:buNone/>
                        <a:tabLst/>
                        <a:defRPr/>
                      </a:pPr>
                      <a:r>
                        <a:rPr kumimoji="1" lang="ja-JP" altLang="en-US" sz="1600" b="1" kern="1200" dirty="0" smtClean="0">
                          <a:solidFill>
                            <a:schemeClr val="dk1"/>
                          </a:solidFill>
                          <a:latin typeface="+mj-ea"/>
                          <a:ea typeface="+mn-ea"/>
                          <a:cs typeface="+mn-cs"/>
                        </a:rPr>
                        <a:t>６．</a:t>
                      </a:r>
                      <a:endParaRPr kumimoji="1" lang="en-US" altLang="ja-JP" sz="1600" b="1" kern="1200" dirty="0" smtClean="0">
                        <a:solidFill>
                          <a:schemeClr val="dk1"/>
                        </a:solidFill>
                        <a:latin typeface="+mj-ea"/>
                        <a:ea typeface="+mn-ea"/>
                        <a:cs typeface="+mn-cs"/>
                      </a:endParaRPr>
                    </a:p>
                    <a:p>
                      <a:pPr marL="0" marR="0" indent="0" algn="l" defTabSz="914400" rtl="0" eaLnBrk="1" fontAlgn="auto" latinLnBrk="0" hangingPunct="1">
                        <a:lnSpc>
                          <a:spcPts val="1900"/>
                        </a:lnSpc>
                        <a:spcBef>
                          <a:spcPts val="0"/>
                        </a:spcBef>
                        <a:spcAft>
                          <a:spcPts val="0"/>
                        </a:spcAft>
                        <a:buClrTx/>
                        <a:buSzTx/>
                        <a:buFontTx/>
                        <a:buNone/>
                        <a:tabLst/>
                        <a:defRPr/>
                      </a:pPr>
                      <a:r>
                        <a:rPr kumimoji="1" lang="ja-JP" altLang="en-US" sz="1600" b="1" kern="1200" dirty="0" smtClean="0">
                          <a:solidFill>
                            <a:schemeClr val="dk1"/>
                          </a:solidFill>
                          <a:latin typeface="+mj-ea"/>
                          <a:ea typeface="+mn-ea"/>
                          <a:cs typeface="+mn-cs"/>
                        </a:rPr>
                        <a:t>保健事業</a:t>
                      </a:r>
                      <a:endParaRPr kumimoji="1" lang="en-US" altLang="ja-JP" sz="1600" b="1" kern="1200" dirty="0" smtClean="0">
                        <a:solidFill>
                          <a:schemeClr val="dk1"/>
                        </a:solidFill>
                        <a:latin typeface="+mj-ea"/>
                        <a:ea typeface="+mn-ea"/>
                        <a:cs typeface="+mn-cs"/>
                      </a:endParaRPr>
                    </a:p>
                  </a:txBody>
                  <a:tcPr marL="78000" marR="7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600" b="1" kern="1200" dirty="0" smtClean="0">
                          <a:solidFill>
                            <a:schemeClr val="dk1"/>
                          </a:solidFill>
                          <a:latin typeface="+mj-ea"/>
                          <a:ea typeface="+mn-ea"/>
                          <a:cs typeface="+mn-cs"/>
                        </a:rPr>
                        <a:t>市町村に対し、必要な助言･支援</a:t>
                      </a:r>
                    </a:p>
                  </a:txBody>
                  <a:tcPr marL="112133" marR="1121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85725"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1600" b="1" kern="1200" dirty="0" smtClean="0">
                          <a:solidFill>
                            <a:schemeClr val="dk1"/>
                          </a:solidFill>
                          <a:latin typeface="+mj-ea"/>
                          <a:ea typeface="+mn-ea"/>
                          <a:cs typeface="+mn-cs"/>
                        </a:rPr>
                        <a:t>・ </a:t>
                      </a:r>
                      <a:r>
                        <a:rPr kumimoji="1" lang="ja-JP" altLang="en-US" sz="1600" b="1" u="sng" kern="1200" dirty="0" smtClean="0">
                          <a:solidFill>
                            <a:schemeClr val="dk1"/>
                          </a:solidFill>
                          <a:latin typeface="+mj-ea"/>
                          <a:ea typeface="+mn-ea"/>
                          <a:cs typeface="+mn-cs"/>
                        </a:rPr>
                        <a:t>被保険者の特性に応じた</a:t>
                      </a:r>
                      <a:r>
                        <a:rPr kumimoji="1" lang="ja-JP" altLang="en-US" sz="1600" b="1" u="sng" kern="1200" dirty="0" smtClean="0">
                          <a:solidFill>
                            <a:srgbClr val="FF0000"/>
                          </a:solidFill>
                          <a:latin typeface="+mj-ea"/>
                          <a:ea typeface="+mn-ea"/>
                          <a:cs typeface="+mn-cs"/>
                        </a:rPr>
                        <a:t>きめ細かい保健事業</a:t>
                      </a:r>
                      <a:r>
                        <a:rPr kumimoji="1" lang="ja-JP" altLang="en-US" sz="1600" b="1" kern="1200" dirty="0" smtClean="0">
                          <a:solidFill>
                            <a:schemeClr val="dk1"/>
                          </a:solidFill>
                          <a:latin typeface="+mj-ea"/>
                          <a:ea typeface="+mn-ea"/>
                          <a:cs typeface="+mn-cs"/>
                        </a:rPr>
                        <a:t>を実施 </a:t>
                      </a:r>
                      <a:endParaRPr kumimoji="1" lang="en-US" altLang="ja-JP" sz="1600" b="1" kern="1200" dirty="0" smtClean="0">
                        <a:solidFill>
                          <a:schemeClr val="dk1"/>
                        </a:solidFill>
                        <a:latin typeface="+mj-ea"/>
                        <a:ea typeface="+mn-ea"/>
                        <a:cs typeface="+mn-cs"/>
                      </a:endParaRPr>
                    </a:p>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1600" b="0" kern="1200" dirty="0" smtClean="0">
                          <a:solidFill>
                            <a:schemeClr val="dk1"/>
                          </a:solidFill>
                          <a:latin typeface="+mj-ea"/>
                          <a:ea typeface="+mn-ea"/>
                          <a:cs typeface="+mn-cs"/>
                        </a:rPr>
                        <a:t> （データヘルス事業等）</a:t>
                      </a:r>
                    </a:p>
                  </a:txBody>
                  <a:tcPr marL="112133" marR="1121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11" name="テキスト ボックス 10"/>
          <p:cNvSpPr txBox="1"/>
          <p:nvPr/>
        </p:nvSpPr>
        <p:spPr>
          <a:xfrm>
            <a:off x="373063" y="-76272"/>
            <a:ext cx="9151897" cy="369332"/>
          </a:xfrm>
          <a:prstGeom prst="rect">
            <a:avLst/>
          </a:prstGeom>
          <a:noFill/>
        </p:spPr>
        <p:txBody>
          <a:bodyPr wrap="square" rtlCol="0">
            <a:spAutoFit/>
          </a:bodyPr>
          <a:lstStyle/>
          <a:p>
            <a:pPr algn="ctr"/>
            <a:r>
              <a:rPr lang="ja-JP" altLang="en-US" dirty="0" smtClean="0">
                <a:solidFill>
                  <a:prstClr val="black"/>
                </a:solidFill>
                <a:latin typeface="HGP創英角ｺﾞｼｯｸUB" panose="020B0900000000000000" pitchFamily="50" charset="-128"/>
                <a:ea typeface="HGP創英角ｺﾞｼｯｸUB" panose="020B0900000000000000" pitchFamily="50" charset="-128"/>
                <a:cs typeface="Times New Roman"/>
              </a:rPr>
              <a:t>改革後の国保の運営に係る都道府県と市町村それぞれの役割</a:t>
            </a:r>
            <a:endParaRPr lang="en-US" altLang="ja-JP" dirty="0" smtClean="0">
              <a:solidFill>
                <a:prstClr val="black"/>
              </a:solidFill>
              <a:latin typeface="HGP創英角ｺﾞｼｯｸUB" panose="020B0900000000000000" pitchFamily="50" charset="-128"/>
              <a:ea typeface="HGP創英角ｺﾞｼｯｸUB" panose="020B0900000000000000" pitchFamily="50" charset="-128"/>
              <a:cs typeface="Times New Roman"/>
            </a:endParaRPr>
          </a:p>
        </p:txBody>
      </p:sp>
      <p:cxnSp>
        <p:nvCxnSpPr>
          <p:cNvPr id="13" name="直線コネクタ 12"/>
          <p:cNvCxnSpPr/>
          <p:nvPr/>
        </p:nvCxnSpPr>
        <p:spPr>
          <a:xfrm>
            <a:off x="-62590" y="285767"/>
            <a:ext cx="10010336" cy="7293"/>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7" name="スライド番号プレースホルダー 1"/>
          <p:cNvSpPr txBox="1">
            <a:spLocks/>
          </p:cNvSpPr>
          <p:nvPr/>
        </p:nvSpPr>
        <p:spPr>
          <a:xfrm>
            <a:off x="7636346" y="6525344"/>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solidFill>
                  <a:prstClr val="black">
                    <a:tint val="75000"/>
                  </a:prstClr>
                </a:solidFill>
                <a:latin typeface="ＤＦ特太ゴシック体" panose="020B0509000000000000" pitchFamily="49" charset="-128"/>
                <a:ea typeface="ＤＦ特太ゴシック体" panose="020B0509000000000000" pitchFamily="49" charset="-128"/>
              </a:rPr>
              <a:pPr/>
              <a:t>13</a:t>
            </a:fld>
            <a:endParaRPr lang="ja-JP" altLang="en-US" dirty="0">
              <a:solidFill>
                <a:prstClr val="black">
                  <a:tint val="75000"/>
                </a:prstClr>
              </a:solidFill>
              <a:latin typeface="ＤＦ特太ゴシック体" panose="020B0509000000000000" pitchFamily="49" charset="-128"/>
              <a:ea typeface="ＤＦ特太ゴシック体" panose="020B0509000000000000" pitchFamily="49" charset="-128"/>
            </a:endParaRPr>
          </a:p>
        </p:txBody>
      </p:sp>
    </p:spTree>
    <p:extLst>
      <p:ext uri="{BB962C8B-B14F-4D97-AF65-F5344CB8AC3E}">
        <p14:creationId xmlns:p14="http://schemas.microsoft.com/office/powerpoint/2010/main" val="929031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19319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640632" y="1844824"/>
            <a:ext cx="7522418" cy="3240360"/>
          </a:xfrm>
        </p:spPr>
        <p:txBody>
          <a:bodyPr>
            <a:noAutofit/>
          </a:bodyPr>
          <a:lstStyle/>
          <a:p>
            <a:pPr algn="l">
              <a:lnSpc>
                <a:spcPct val="150000"/>
              </a:lnSpc>
            </a:pPr>
            <a:r>
              <a:rPr kumimoji="1" lang="en-US" altLang="ja-JP" sz="2800" dirty="0" smtClean="0"/>
              <a:t>Ⅰ</a:t>
            </a:r>
            <a:r>
              <a:rPr kumimoji="1" lang="ja-JP" altLang="en-US" sz="2800" dirty="0" err="1" smtClean="0"/>
              <a:t>．</a:t>
            </a:r>
            <a:r>
              <a:rPr kumimoji="1" lang="ja-JP" altLang="en-US" sz="2800" dirty="0" smtClean="0"/>
              <a:t>国保制度改革の経緯と概要</a:t>
            </a:r>
            <a:r>
              <a:rPr lang="ja-JP" altLang="en-US" sz="2800" dirty="0"/>
              <a:t>・・</a:t>
            </a:r>
            <a:r>
              <a:rPr lang="ja-JP" altLang="en-US" sz="2800" dirty="0" smtClean="0"/>
              <a:t>・ ｐ４</a:t>
            </a:r>
            <a:r>
              <a:rPr kumimoji="1" lang="en-US" altLang="ja-JP" sz="2800" dirty="0" smtClean="0"/>
              <a:t/>
            </a:r>
            <a:br>
              <a:rPr kumimoji="1" lang="en-US" altLang="ja-JP" sz="2800" dirty="0" smtClean="0"/>
            </a:br>
            <a:r>
              <a:rPr lang="en-US" altLang="ja-JP" sz="2800" dirty="0" smtClean="0"/>
              <a:t>Ⅱ</a:t>
            </a:r>
            <a:r>
              <a:rPr lang="ja-JP" altLang="en-US" sz="2800" dirty="0" err="1" smtClean="0"/>
              <a:t>．</a:t>
            </a:r>
            <a:r>
              <a:rPr lang="ja-JP" altLang="en-US" sz="2800" dirty="0" smtClean="0"/>
              <a:t>施行に向けたスケジュール・・・・</a:t>
            </a:r>
            <a:r>
              <a:rPr lang="ja-JP" altLang="en-US" sz="2800" dirty="0"/>
              <a:t>・ </a:t>
            </a:r>
            <a:r>
              <a:rPr lang="ja-JP" altLang="en-US" sz="2800" dirty="0" err="1" smtClean="0"/>
              <a:t>ｐ</a:t>
            </a:r>
            <a:r>
              <a:rPr lang="en-US" altLang="ja-JP" sz="2800" dirty="0" smtClean="0"/>
              <a:t>15</a:t>
            </a:r>
            <a:r>
              <a:rPr lang="en-US" altLang="ja-JP" sz="2800" dirty="0"/>
              <a:t/>
            </a:r>
            <a:br>
              <a:rPr lang="en-US" altLang="ja-JP" sz="2800" dirty="0"/>
            </a:br>
            <a:r>
              <a:rPr lang="en-US" altLang="ja-JP" sz="2800" dirty="0"/>
              <a:t>Ⅲ</a:t>
            </a:r>
            <a:r>
              <a:rPr lang="ja-JP" altLang="en-US" sz="2800" dirty="0" err="1" smtClean="0"/>
              <a:t>．</a:t>
            </a:r>
            <a:r>
              <a:rPr lang="ja-JP" altLang="en-US" sz="2800" dirty="0" smtClean="0"/>
              <a:t>新たな財政運営の仕組み・・・・・・</a:t>
            </a:r>
            <a:r>
              <a:rPr lang="ja-JP" altLang="en-US" sz="2800" dirty="0"/>
              <a:t>・</a:t>
            </a:r>
            <a:r>
              <a:rPr lang="ja-JP" altLang="en-US" sz="2800" dirty="0" err="1" smtClean="0"/>
              <a:t>ｐ</a:t>
            </a:r>
            <a:r>
              <a:rPr lang="en-US" altLang="ja-JP" sz="2800" dirty="0" smtClean="0"/>
              <a:t>19</a:t>
            </a:r>
            <a:r>
              <a:rPr lang="en-US" altLang="ja-JP" sz="2800" dirty="0"/>
              <a:t/>
            </a:r>
            <a:br>
              <a:rPr lang="en-US" altLang="ja-JP" sz="2800" dirty="0"/>
            </a:br>
            <a:r>
              <a:rPr lang="en-US" altLang="ja-JP" sz="2800" dirty="0"/>
              <a:t>Ⅳ</a:t>
            </a:r>
            <a:r>
              <a:rPr lang="ja-JP" altLang="en-US" sz="2800" dirty="0" err="1" smtClean="0"/>
              <a:t>．</a:t>
            </a:r>
            <a:r>
              <a:rPr lang="ja-JP" altLang="en-US" sz="2800" dirty="0" smtClean="0"/>
              <a:t>改革後の国保事務運営・・・・・・</a:t>
            </a:r>
            <a:r>
              <a:rPr lang="ja-JP" altLang="en-US" sz="2800" dirty="0"/>
              <a:t>・ </a:t>
            </a:r>
            <a:r>
              <a:rPr lang="ja-JP" altLang="en-US" sz="2800" dirty="0" err="1" smtClean="0"/>
              <a:t>ｐ</a:t>
            </a:r>
            <a:r>
              <a:rPr lang="en-US" altLang="ja-JP" sz="2800" dirty="0" smtClean="0"/>
              <a:t>61</a:t>
            </a:r>
            <a:br>
              <a:rPr lang="en-US" altLang="ja-JP" sz="2800" dirty="0" smtClean="0"/>
            </a:br>
            <a:r>
              <a:rPr lang="en-US" altLang="ja-JP" sz="2800" dirty="0" smtClean="0"/>
              <a:t>Ⅴ</a:t>
            </a:r>
            <a:r>
              <a:rPr lang="ja-JP" altLang="en-US" sz="2800" dirty="0" err="1" smtClean="0"/>
              <a:t>．</a:t>
            </a:r>
            <a:r>
              <a:rPr lang="ja-JP" altLang="en-US" sz="2800" dirty="0"/>
              <a:t>保険者機能</a:t>
            </a:r>
            <a:r>
              <a:rPr lang="ja-JP" altLang="en-US" sz="2800" dirty="0" smtClean="0"/>
              <a:t>の強化等・・・・ </a:t>
            </a:r>
            <a:r>
              <a:rPr lang="ja-JP" altLang="en-US" sz="2800" dirty="0" err="1" smtClean="0"/>
              <a:t>ｐ</a:t>
            </a:r>
            <a:r>
              <a:rPr lang="en-US" altLang="ja-JP" sz="2800" dirty="0" smtClean="0"/>
              <a:t>81</a:t>
            </a:r>
            <a:br>
              <a:rPr lang="en-US" altLang="ja-JP" sz="2800" dirty="0" smtClean="0"/>
            </a:br>
            <a:r>
              <a:rPr lang="en-US" altLang="ja-JP" sz="2800" dirty="0" smtClean="0"/>
              <a:t>Ⅵ</a:t>
            </a:r>
            <a:r>
              <a:rPr lang="ja-JP" altLang="en-US" sz="2800" dirty="0" err="1" smtClean="0"/>
              <a:t>．</a:t>
            </a:r>
            <a:r>
              <a:rPr lang="ja-JP" altLang="en-US" sz="2800" dirty="0"/>
              <a:t>システム開発へ</a:t>
            </a:r>
            <a:r>
              <a:rPr lang="ja-JP" altLang="en-US" sz="2800" dirty="0" smtClean="0"/>
              <a:t>の対応・・・・・・・・・</a:t>
            </a:r>
            <a:r>
              <a:rPr lang="ja-JP" altLang="en-US" sz="2800" dirty="0" err="1" smtClean="0"/>
              <a:t>ｐ</a:t>
            </a:r>
            <a:r>
              <a:rPr lang="en-US" altLang="ja-JP" sz="2800" dirty="0" smtClean="0"/>
              <a:t>142</a:t>
            </a:r>
            <a:endParaRPr kumimoji="1" lang="ja-JP" altLang="en-US" sz="2800" dirty="0"/>
          </a:p>
        </p:txBody>
      </p:sp>
    </p:spTree>
    <p:extLst>
      <p:ext uri="{BB962C8B-B14F-4D97-AF65-F5344CB8AC3E}">
        <p14:creationId xmlns:p14="http://schemas.microsoft.com/office/powerpoint/2010/main" val="15083705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0512" y="1844824"/>
            <a:ext cx="8602538" cy="1470025"/>
          </a:xfrm>
        </p:spPr>
        <p:txBody>
          <a:bodyPr>
            <a:normAutofit/>
          </a:bodyPr>
          <a:lstStyle/>
          <a:p>
            <a:r>
              <a:rPr kumimoji="1" lang="en-US" altLang="ja-JP" dirty="0" smtClean="0"/>
              <a:t>Ⅰ</a:t>
            </a:r>
            <a:r>
              <a:rPr kumimoji="1" lang="ja-JP" altLang="en-US" dirty="0" err="1" smtClean="0"/>
              <a:t>．</a:t>
            </a:r>
            <a:r>
              <a:rPr kumimoji="1" lang="ja-JP" altLang="en-US" dirty="0" smtClean="0"/>
              <a:t>国保制度改革の経緯と概要</a:t>
            </a:r>
            <a:endParaRPr kumimoji="1" lang="ja-JP" altLang="en-US" dirty="0"/>
          </a:p>
        </p:txBody>
      </p:sp>
    </p:spTree>
    <p:extLst>
      <p:ext uri="{BB962C8B-B14F-4D97-AF65-F5344CB8AC3E}">
        <p14:creationId xmlns:p14="http://schemas.microsoft.com/office/powerpoint/2010/main" val="22201603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テキスト ボックス 19"/>
          <p:cNvSpPr txBox="1"/>
          <p:nvPr/>
        </p:nvSpPr>
        <p:spPr>
          <a:xfrm>
            <a:off x="200471" y="3882534"/>
            <a:ext cx="8136905" cy="369015"/>
          </a:xfrm>
          <a:prstGeom prst="rect">
            <a:avLst/>
          </a:prstGeom>
          <a:noFill/>
          <a:ln w="15875" cmpd="dbl">
            <a:solidFill>
              <a:schemeClr val="tx1"/>
            </a:solidFill>
          </a:ln>
        </p:spPr>
        <p:txBody>
          <a:bodyPr wrap="square" lIns="91124" tIns="45563" rIns="91124" bIns="45563" rtlCol="0">
            <a:spAutoFit/>
          </a:bodyPr>
          <a:lstStyle/>
          <a:p>
            <a:pPr defTabSz="911239"/>
            <a:r>
              <a:rPr lang="ja-JP" altLang="en-US" dirty="0" smtClean="0">
                <a:solidFill>
                  <a:prstClr val="black"/>
                </a:solidFill>
              </a:rPr>
              <a:t>社会</a:t>
            </a:r>
            <a:r>
              <a:rPr lang="ja-JP" altLang="en-US" dirty="0">
                <a:solidFill>
                  <a:prstClr val="black"/>
                </a:solidFill>
              </a:rPr>
              <a:t>保障改革</a:t>
            </a:r>
            <a:r>
              <a:rPr lang="ja-JP" altLang="en-US" dirty="0" smtClean="0">
                <a:solidFill>
                  <a:prstClr val="black"/>
                </a:solidFill>
              </a:rPr>
              <a:t>プログラム法（</a:t>
            </a:r>
            <a:r>
              <a:rPr lang="en-US" altLang="ja-JP" dirty="0" smtClean="0">
                <a:solidFill>
                  <a:prstClr val="black"/>
                </a:solidFill>
              </a:rPr>
              <a:t>H25.10.15</a:t>
            </a:r>
            <a:r>
              <a:rPr lang="ja-JP" altLang="en-US" dirty="0" smtClean="0">
                <a:solidFill>
                  <a:prstClr val="black"/>
                </a:solidFill>
              </a:rPr>
              <a:t>：提出 ⇒</a:t>
            </a:r>
            <a:r>
              <a:rPr lang="en-US" altLang="ja-JP" dirty="0" smtClean="0">
                <a:solidFill>
                  <a:prstClr val="black"/>
                </a:solidFill>
              </a:rPr>
              <a:t> H25.12.5</a:t>
            </a:r>
            <a:r>
              <a:rPr lang="ja-JP" altLang="en-US" dirty="0" smtClean="0">
                <a:solidFill>
                  <a:prstClr val="black"/>
                </a:solidFill>
              </a:rPr>
              <a:t>：成立、</a:t>
            </a:r>
            <a:r>
              <a:rPr lang="en-US" altLang="ja-JP" dirty="0">
                <a:solidFill>
                  <a:prstClr val="black"/>
                </a:solidFill>
              </a:rPr>
              <a:t> </a:t>
            </a:r>
            <a:r>
              <a:rPr lang="en-US" altLang="ja-JP" dirty="0" smtClean="0">
                <a:solidFill>
                  <a:prstClr val="black"/>
                </a:solidFill>
              </a:rPr>
              <a:t>H25.12.13</a:t>
            </a:r>
            <a:r>
              <a:rPr lang="ja-JP" altLang="en-US" dirty="0" smtClean="0">
                <a:solidFill>
                  <a:prstClr val="black"/>
                </a:solidFill>
              </a:rPr>
              <a:t>：公布）</a:t>
            </a:r>
            <a:endParaRPr lang="ja-JP" altLang="en-US" dirty="0">
              <a:solidFill>
                <a:prstClr val="black"/>
              </a:solidFill>
              <a:latin typeface="Calibri"/>
              <a:ea typeface="ＭＳ Ｐゴシック"/>
            </a:endParaRPr>
          </a:p>
        </p:txBody>
      </p:sp>
      <p:sp>
        <p:nvSpPr>
          <p:cNvPr id="23" name="下矢印 22"/>
          <p:cNvSpPr/>
          <p:nvPr/>
        </p:nvSpPr>
        <p:spPr>
          <a:xfrm>
            <a:off x="16215905" y="3356837"/>
            <a:ext cx="219716" cy="414407"/>
          </a:xfrm>
          <a:prstGeom prst="down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0" name="下矢印 29"/>
          <p:cNvSpPr/>
          <p:nvPr/>
        </p:nvSpPr>
        <p:spPr>
          <a:xfrm>
            <a:off x="430805" y="4365104"/>
            <a:ext cx="226870" cy="745341"/>
          </a:xfrm>
          <a:prstGeom prst="down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2" name="テキスト ボックス 31"/>
          <p:cNvSpPr txBox="1"/>
          <p:nvPr/>
        </p:nvSpPr>
        <p:spPr>
          <a:xfrm>
            <a:off x="200472" y="5292233"/>
            <a:ext cx="5544616" cy="369015"/>
          </a:xfrm>
          <a:prstGeom prst="rect">
            <a:avLst/>
          </a:prstGeom>
          <a:noFill/>
          <a:ln w="15875" cmpd="dbl">
            <a:solidFill>
              <a:schemeClr val="tx1"/>
            </a:solidFill>
            <a:prstDash val="solid"/>
          </a:ln>
        </p:spPr>
        <p:txBody>
          <a:bodyPr wrap="square" lIns="91124" tIns="45563" rIns="91124" bIns="45563" rtlCol="0">
            <a:spAutoFit/>
          </a:bodyPr>
          <a:lstStyle/>
          <a:p>
            <a:pPr defTabSz="911239" fontAlgn="auto">
              <a:spcBef>
                <a:spcPts val="0"/>
              </a:spcBef>
              <a:spcAft>
                <a:spcPts val="0"/>
              </a:spcAft>
            </a:pPr>
            <a:r>
              <a:rPr lang="ja-JP" altLang="en-US" dirty="0" smtClean="0">
                <a:solidFill>
                  <a:prstClr val="black"/>
                </a:solidFill>
              </a:rPr>
              <a:t>平成</a:t>
            </a:r>
            <a:r>
              <a:rPr lang="en-US" altLang="ja-JP" dirty="0" smtClean="0">
                <a:solidFill>
                  <a:prstClr val="black"/>
                </a:solidFill>
              </a:rPr>
              <a:t>26</a:t>
            </a:r>
            <a:r>
              <a:rPr lang="ja-JP" altLang="en-US" dirty="0" smtClean="0">
                <a:solidFill>
                  <a:prstClr val="black"/>
                </a:solidFill>
              </a:rPr>
              <a:t>年の</a:t>
            </a:r>
            <a:r>
              <a:rPr lang="ja-JP" altLang="en-US" dirty="0">
                <a:solidFill>
                  <a:prstClr val="black"/>
                </a:solidFill>
              </a:rPr>
              <a:t>通常国会以降：順次、個別法改正案の</a:t>
            </a:r>
            <a:r>
              <a:rPr lang="ja-JP" altLang="en-US" dirty="0" smtClean="0">
                <a:solidFill>
                  <a:prstClr val="black"/>
                </a:solidFill>
              </a:rPr>
              <a:t>提出</a:t>
            </a:r>
            <a:endParaRPr lang="ja-JP" altLang="en-US" dirty="0">
              <a:solidFill>
                <a:prstClr val="black"/>
              </a:solidFill>
            </a:endParaRPr>
          </a:p>
        </p:txBody>
      </p:sp>
      <p:sp>
        <p:nvSpPr>
          <p:cNvPr id="33" name="テキスト ボックス 32"/>
          <p:cNvSpPr txBox="1"/>
          <p:nvPr/>
        </p:nvSpPr>
        <p:spPr>
          <a:xfrm>
            <a:off x="848544" y="5776808"/>
            <a:ext cx="9057456" cy="892552"/>
          </a:xfrm>
          <a:prstGeom prst="rect">
            <a:avLst/>
          </a:prstGeom>
          <a:noFill/>
        </p:spPr>
        <p:txBody>
          <a:bodyPr wrap="square" rtlCol="0">
            <a:spAutoFit/>
          </a:bodyPr>
          <a:lstStyle/>
          <a:p>
            <a:r>
              <a:rPr lang="ja-JP" altLang="en-US" sz="1400" dirty="0" smtClean="0">
                <a:latin typeface="HGPｺﾞｼｯｸM" panose="020B0600000000000000" pitchFamily="50" charset="-128"/>
                <a:ea typeface="HGPｺﾞｼｯｸM" panose="020B0600000000000000" pitchFamily="50" charset="-128"/>
              </a:rPr>
              <a:t>○</a:t>
            </a:r>
            <a:r>
              <a:rPr lang="ja-JP" altLang="en-US" sz="1400" dirty="0">
                <a:latin typeface="HGPｺﾞｼｯｸM" panose="020B0600000000000000" pitchFamily="50" charset="-128"/>
                <a:ea typeface="HGPｺﾞｼｯｸM" panose="020B0600000000000000" pitchFamily="50" charset="-128"/>
              </a:rPr>
              <a:t>　</a:t>
            </a:r>
            <a:r>
              <a:rPr lang="ja-JP" altLang="en-US" sz="1400" dirty="0" smtClean="0">
                <a:latin typeface="HGPｺﾞｼｯｸM" panose="020B0600000000000000" pitchFamily="50" charset="-128"/>
                <a:ea typeface="HGPｺﾞｼｯｸM" panose="020B0600000000000000" pitchFamily="50" charset="-128"/>
              </a:rPr>
              <a:t>平成</a:t>
            </a:r>
            <a:r>
              <a:rPr lang="ja-JP" altLang="en-US" sz="1400" dirty="0">
                <a:latin typeface="HGPｺﾞｼｯｸM" panose="020B0600000000000000" pitchFamily="50" charset="-128"/>
                <a:ea typeface="HGPｺﾞｼｯｸM" panose="020B0600000000000000" pitchFamily="50" charset="-128"/>
              </a:rPr>
              <a:t>２６</a:t>
            </a:r>
            <a:r>
              <a:rPr lang="ja-JP" altLang="en-US" sz="1400" dirty="0" smtClean="0">
                <a:latin typeface="HGPｺﾞｼｯｸM" panose="020B0600000000000000" pitchFamily="50" charset="-128"/>
                <a:ea typeface="HGPｺﾞｼｯｸM" panose="020B0600000000000000" pitchFamily="50" charset="-128"/>
              </a:rPr>
              <a:t>年の通常国会では、医療法・介護保険法等の改正法案、難病・小児慢性特定疾病対策の法案、</a:t>
            </a:r>
            <a:endParaRPr lang="en-US" altLang="ja-JP" sz="1400" dirty="0" smtClean="0">
              <a:latin typeface="HGPｺﾞｼｯｸM" panose="020B0600000000000000" pitchFamily="50" charset="-128"/>
              <a:ea typeface="HGPｺﾞｼｯｸM" panose="020B0600000000000000" pitchFamily="50" charset="-128"/>
            </a:endParaRPr>
          </a:p>
          <a:p>
            <a:r>
              <a:rPr lang="ja-JP" altLang="en-US" sz="1400" dirty="0">
                <a:latin typeface="HGPｺﾞｼｯｸM" panose="020B0600000000000000" pitchFamily="50" charset="-128"/>
                <a:ea typeface="HGPｺﾞｼｯｸM" panose="020B0600000000000000" pitchFamily="50" charset="-128"/>
              </a:rPr>
              <a:t>　</a:t>
            </a:r>
            <a:r>
              <a:rPr lang="ja-JP" altLang="ja-JP" sz="1400" dirty="0" smtClean="0">
                <a:latin typeface="HGPｺﾞｼｯｸM" panose="020B0600000000000000" pitchFamily="50" charset="-128"/>
                <a:ea typeface="HGPｺﾞｼｯｸM" panose="020B0600000000000000" pitchFamily="50" charset="-128"/>
              </a:rPr>
              <a:t>次世代育成支援対策推進法等</a:t>
            </a:r>
            <a:r>
              <a:rPr lang="ja-JP" altLang="en-US" sz="1400" dirty="0" smtClean="0">
                <a:latin typeface="HGPｺﾞｼｯｸM" panose="020B0600000000000000" pitchFamily="50" charset="-128"/>
                <a:ea typeface="HGPｺﾞｼｯｸM" panose="020B0600000000000000" pitchFamily="50" charset="-128"/>
              </a:rPr>
              <a:t>の改正法案、雇用保険法の改正法案を提出</a:t>
            </a:r>
            <a:r>
              <a:rPr lang="ja-JP" altLang="en-US" sz="1400" dirty="0">
                <a:latin typeface="HGPｺﾞｼｯｸM" panose="020B0600000000000000" pitchFamily="50" charset="-128"/>
                <a:ea typeface="HGPｺﾞｼｯｸM" panose="020B0600000000000000" pitchFamily="50" charset="-128"/>
              </a:rPr>
              <a:t>し</a:t>
            </a:r>
            <a:r>
              <a:rPr lang="ja-JP" altLang="en-US" sz="1400" dirty="0" smtClean="0">
                <a:latin typeface="HGPｺﾞｼｯｸM" panose="020B0600000000000000" pitchFamily="50" charset="-128"/>
                <a:ea typeface="HGPｺﾞｼｯｸM" panose="020B0600000000000000" pitchFamily="50" charset="-128"/>
              </a:rPr>
              <a:t>、成立。</a:t>
            </a:r>
            <a:endParaRPr lang="en-US" altLang="ja-JP" sz="1400" dirty="0" smtClean="0">
              <a:latin typeface="HGPｺﾞｼｯｸM" panose="020B0600000000000000" pitchFamily="50" charset="-128"/>
              <a:ea typeface="HGPｺﾞｼｯｸM" panose="020B0600000000000000" pitchFamily="50" charset="-128"/>
            </a:endParaRPr>
          </a:p>
          <a:p>
            <a:pPr>
              <a:spcBef>
                <a:spcPts val="1200"/>
              </a:spcBef>
            </a:pPr>
            <a:r>
              <a:rPr lang="ja-JP" altLang="en-US" sz="1400" dirty="0" smtClean="0">
                <a:latin typeface="HGPｺﾞｼｯｸM" panose="020B0600000000000000" pitchFamily="50" charset="-128"/>
                <a:ea typeface="HGPｺﾞｼｯｸM" panose="020B0600000000000000" pitchFamily="50" charset="-128"/>
              </a:rPr>
              <a:t>○　平成</a:t>
            </a:r>
            <a:r>
              <a:rPr lang="ja-JP" altLang="en-US" sz="1400" dirty="0">
                <a:latin typeface="HGPｺﾞｼｯｸM" panose="020B0600000000000000" pitchFamily="50" charset="-128"/>
                <a:ea typeface="HGPｺﾞｼｯｸM" panose="020B0600000000000000" pitchFamily="50" charset="-128"/>
              </a:rPr>
              <a:t>２７</a:t>
            </a:r>
            <a:r>
              <a:rPr lang="ja-JP" altLang="en-US" sz="1400" dirty="0" smtClean="0">
                <a:latin typeface="HGPｺﾞｼｯｸM" panose="020B0600000000000000" pitchFamily="50" charset="-128"/>
                <a:ea typeface="HGPｺﾞｼｯｸM" panose="020B0600000000000000" pitchFamily="50" charset="-128"/>
              </a:rPr>
              <a:t>年</a:t>
            </a:r>
            <a:r>
              <a:rPr lang="ja-JP" altLang="en-US" sz="1400" dirty="0">
                <a:latin typeface="HGPｺﾞｼｯｸM" panose="020B0600000000000000" pitchFamily="50" charset="-128"/>
                <a:ea typeface="HGPｺﾞｼｯｸM" panose="020B0600000000000000" pitchFamily="50" charset="-128"/>
              </a:rPr>
              <a:t>通常国会には、医療保険制度改革のための法案を</a:t>
            </a:r>
            <a:r>
              <a:rPr lang="ja-JP" altLang="en-US" sz="1400" dirty="0" smtClean="0">
                <a:latin typeface="HGPｺﾞｼｯｸM" panose="020B0600000000000000" pitchFamily="50" charset="-128"/>
                <a:ea typeface="HGPｺﾞｼｯｸM" panose="020B0600000000000000" pitchFamily="50" charset="-128"/>
              </a:rPr>
              <a:t>提出し、成立（</a:t>
            </a:r>
            <a:r>
              <a:rPr lang="en-US" altLang="ja-JP" sz="1400" dirty="0" smtClean="0">
                <a:latin typeface="HGPｺﾞｼｯｸM" panose="020B0600000000000000" pitchFamily="50" charset="-128"/>
                <a:ea typeface="HGPｺﾞｼｯｸM" panose="020B0600000000000000" pitchFamily="50" charset="-128"/>
              </a:rPr>
              <a:t>H27.5.27</a:t>
            </a:r>
            <a:r>
              <a:rPr lang="ja-JP" altLang="en-US" sz="1400" dirty="0" smtClean="0">
                <a:latin typeface="HGPｺﾞｼｯｸM" panose="020B0600000000000000" pitchFamily="50" charset="-128"/>
                <a:ea typeface="HGPｺﾞｼｯｸM" panose="020B0600000000000000" pitchFamily="50" charset="-128"/>
              </a:rPr>
              <a:t>）。</a:t>
            </a:r>
            <a:endParaRPr lang="ja-JP" altLang="en-US" sz="1400" dirty="0">
              <a:latin typeface="HGPｺﾞｼｯｸM" panose="020B0600000000000000" pitchFamily="50" charset="-128"/>
              <a:ea typeface="HGPｺﾞｼｯｸM" panose="020B0600000000000000" pitchFamily="50" charset="-128"/>
            </a:endParaRPr>
          </a:p>
        </p:txBody>
      </p:sp>
      <p:sp>
        <p:nvSpPr>
          <p:cNvPr id="38" name="テキスト ボックス 37"/>
          <p:cNvSpPr txBox="1"/>
          <p:nvPr/>
        </p:nvSpPr>
        <p:spPr>
          <a:xfrm>
            <a:off x="200471" y="620688"/>
            <a:ext cx="7776865" cy="369015"/>
          </a:xfrm>
          <a:prstGeom prst="rect">
            <a:avLst/>
          </a:prstGeom>
          <a:solidFill>
            <a:schemeClr val="bg1">
              <a:alpha val="66000"/>
            </a:schemeClr>
          </a:solidFill>
          <a:ln w="15875" cmpd="dbl">
            <a:solidFill>
              <a:schemeClr val="tx1"/>
            </a:solidFill>
          </a:ln>
        </p:spPr>
        <p:txBody>
          <a:bodyPr wrap="square" lIns="91124" tIns="45563" rIns="91124" bIns="45563" rtlCol="0">
            <a:spAutoFit/>
          </a:bodyPr>
          <a:lstStyle/>
          <a:p>
            <a:pPr defTabSz="911239"/>
            <a:r>
              <a:rPr lang="ja-JP" altLang="en-US" dirty="0" smtClean="0">
                <a:solidFill>
                  <a:prstClr val="black"/>
                </a:solidFill>
                <a:latin typeface="Calibri"/>
                <a:ea typeface="ＭＳ Ｐゴシック"/>
              </a:rPr>
              <a:t>社会保障制度改革国民会議（</a:t>
            </a:r>
            <a:r>
              <a:rPr lang="en-US" altLang="ja-JP" dirty="0" smtClean="0">
                <a:solidFill>
                  <a:prstClr val="black"/>
                </a:solidFill>
                <a:latin typeface="Calibri"/>
                <a:ea typeface="ＭＳ Ｐゴシック"/>
              </a:rPr>
              <a:t>H24.11.30</a:t>
            </a:r>
            <a:r>
              <a:rPr lang="ja-JP" altLang="en-US" dirty="0" smtClean="0">
                <a:solidFill>
                  <a:prstClr val="black"/>
                </a:solidFill>
                <a:latin typeface="Calibri"/>
                <a:ea typeface="ＭＳ Ｐゴシック"/>
              </a:rPr>
              <a:t>：第１回 ⇒ </a:t>
            </a:r>
            <a:r>
              <a:rPr lang="en-US" altLang="ja-JP" dirty="0" smtClean="0">
                <a:solidFill>
                  <a:prstClr val="black"/>
                </a:solidFill>
                <a:latin typeface="Calibri"/>
                <a:ea typeface="ＭＳ Ｐゴシック"/>
              </a:rPr>
              <a:t>H25.8.6</a:t>
            </a:r>
            <a:r>
              <a:rPr lang="ja-JP" altLang="en-US" dirty="0" smtClean="0">
                <a:solidFill>
                  <a:prstClr val="black"/>
                </a:solidFill>
                <a:latin typeface="Calibri"/>
                <a:ea typeface="ＭＳ Ｐゴシック"/>
              </a:rPr>
              <a:t>：報告書とりまとめ</a:t>
            </a:r>
            <a:r>
              <a:rPr lang="ja-JP" altLang="en-US" dirty="0" smtClean="0">
                <a:solidFill>
                  <a:prstClr val="black"/>
                </a:solidFill>
              </a:rPr>
              <a:t>）</a:t>
            </a:r>
            <a:endParaRPr lang="ja-JP" altLang="en-US" dirty="0">
              <a:solidFill>
                <a:prstClr val="black"/>
              </a:solidFill>
            </a:endParaRPr>
          </a:p>
        </p:txBody>
      </p:sp>
      <p:sp>
        <p:nvSpPr>
          <p:cNvPr id="41" name="テキスト ボックス 40"/>
          <p:cNvSpPr txBox="1"/>
          <p:nvPr/>
        </p:nvSpPr>
        <p:spPr>
          <a:xfrm>
            <a:off x="848544" y="1146517"/>
            <a:ext cx="9003133" cy="2354491"/>
          </a:xfrm>
          <a:prstGeom prst="rect">
            <a:avLst/>
          </a:prstGeom>
          <a:noFill/>
        </p:spPr>
        <p:txBody>
          <a:bodyPr wrap="square" rtlCol="0">
            <a:spAutoFit/>
          </a:bodyPr>
          <a:lstStyle/>
          <a:p>
            <a:r>
              <a:rPr lang="ja-JP" altLang="en-US" sz="1400" dirty="0">
                <a:solidFill>
                  <a:prstClr val="black"/>
                </a:solidFill>
                <a:latin typeface="HGPｺﾞｼｯｸM" panose="020B0600000000000000" pitchFamily="50" charset="-128"/>
                <a:ea typeface="HGPｺﾞｼｯｸM" panose="020B0600000000000000" pitchFamily="50" charset="-128"/>
              </a:rPr>
              <a:t>○　社会保障制度改革国民会議（国民会議）は、社会保障制度改革</a:t>
            </a:r>
            <a:r>
              <a:rPr lang="ja-JP" altLang="en-US" sz="1400" dirty="0" smtClean="0">
                <a:solidFill>
                  <a:prstClr val="black"/>
                </a:solidFill>
                <a:latin typeface="HGPｺﾞｼｯｸM" panose="020B0600000000000000" pitchFamily="50" charset="-128"/>
                <a:ea typeface="HGPｺﾞｼｯｸM" panose="020B0600000000000000" pitchFamily="50" charset="-128"/>
              </a:rPr>
              <a:t>推進法</a:t>
            </a:r>
            <a:r>
              <a:rPr lang="zh-TW" altLang="en-US" sz="1400" dirty="0">
                <a:solidFill>
                  <a:prstClr val="black"/>
                </a:solidFill>
                <a:latin typeface="HGPｺﾞｼｯｸM" panose="020B0600000000000000" pitchFamily="50" charset="-128"/>
                <a:ea typeface="HGPｺﾞｼｯｸM" panose="020B0600000000000000" pitchFamily="50" charset="-128"/>
              </a:rPr>
              <a:t>（改革推進法</a:t>
            </a:r>
            <a:r>
              <a:rPr lang="zh-TW" altLang="en-US" sz="1400" dirty="0" smtClean="0">
                <a:solidFill>
                  <a:prstClr val="black"/>
                </a:solidFill>
                <a:latin typeface="HGPｺﾞｼｯｸM" panose="020B0600000000000000" pitchFamily="50" charset="-128"/>
                <a:ea typeface="HGPｺﾞｼｯｸM" panose="020B0600000000000000" pitchFamily="50" charset="-128"/>
              </a:rPr>
              <a:t>）</a:t>
            </a:r>
            <a:r>
              <a:rPr lang="ja-JP" altLang="en-US" sz="1200" dirty="0" smtClean="0">
                <a:solidFill>
                  <a:prstClr val="black"/>
                </a:solidFill>
                <a:latin typeface="HGPｺﾞｼｯｸM" panose="020B0600000000000000" pitchFamily="50" charset="-128"/>
                <a:ea typeface="HGPｺﾞｼｯｸM" panose="020B0600000000000000" pitchFamily="50" charset="-128"/>
              </a:rPr>
              <a:t>（</a:t>
            </a:r>
            <a:r>
              <a:rPr lang="en-US" altLang="ja-JP" sz="1200" dirty="0">
                <a:solidFill>
                  <a:prstClr val="black"/>
                </a:solidFill>
                <a:latin typeface="HGPｺﾞｼｯｸM" panose="020B0600000000000000" pitchFamily="50" charset="-128"/>
                <a:ea typeface="HGPｺﾞｼｯｸM" panose="020B0600000000000000" pitchFamily="50" charset="-128"/>
              </a:rPr>
              <a:t>※1</a:t>
            </a:r>
            <a:r>
              <a:rPr lang="ja-JP" altLang="en-US" sz="1200" dirty="0">
                <a:solidFill>
                  <a:prstClr val="black"/>
                </a:solidFill>
                <a:latin typeface="HGPｺﾞｼｯｸM" panose="020B0600000000000000" pitchFamily="50" charset="-128"/>
                <a:ea typeface="HGPｺﾞｼｯｸM" panose="020B0600000000000000" pitchFamily="50" charset="-128"/>
              </a:rPr>
              <a:t>）</a:t>
            </a:r>
            <a:r>
              <a:rPr lang="ja-JP" altLang="en-US" sz="1400" dirty="0" smtClean="0">
                <a:solidFill>
                  <a:prstClr val="black"/>
                </a:solidFill>
                <a:latin typeface="HGPｺﾞｼｯｸM" panose="020B0600000000000000" pitchFamily="50" charset="-128"/>
                <a:ea typeface="HGPｺﾞｼｯｸM" panose="020B0600000000000000" pitchFamily="50" charset="-128"/>
              </a:rPr>
              <a:t>に</a:t>
            </a:r>
            <a:r>
              <a:rPr lang="ja-JP" altLang="en-US" sz="1400" dirty="0">
                <a:solidFill>
                  <a:prstClr val="black"/>
                </a:solidFill>
                <a:latin typeface="HGPｺﾞｼｯｸM" panose="020B0600000000000000" pitchFamily="50" charset="-128"/>
                <a:ea typeface="HGPｺﾞｼｯｸM" panose="020B0600000000000000" pitchFamily="50" charset="-128"/>
              </a:rPr>
              <a:t>基づき</a:t>
            </a:r>
            <a:r>
              <a:rPr lang="ja-JP" altLang="en-US" sz="1400" dirty="0" smtClean="0">
                <a:solidFill>
                  <a:prstClr val="black"/>
                </a:solidFill>
                <a:latin typeface="HGPｺﾞｼｯｸM" panose="020B0600000000000000" pitchFamily="50" charset="-128"/>
                <a:ea typeface="HGPｺﾞｼｯｸM" panose="020B0600000000000000" pitchFamily="50" charset="-128"/>
              </a:rPr>
              <a:t>、設置。</a:t>
            </a:r>
            <a:endParaRPr lang="en-US" altLang="ja-JP" sz="1400" dirty="0" smtClean="0">
              <a:solidFill>
                <a:prstClr val="black"/>
              </a:solidFill>
              <a:latin typeface="HGPｺﾞｼｯｸM" panose="020B0600000000000000" pitchFamily="50" charset="-128"/>
              <a:ea typeface="HGPｺﾞｼｯｸM" panose="020B0600000000000000" pitchFamily="50" charset="-128"/>
            </a:endParaRPr>
          </a:p>
          <a:p>
            <a:r>
              <a:rPr lang="ja-JP" altLang="en-US" sz="1400" dirty="0">
                <a:solidFill>
                  <a:prstClr val="black"/>
                </a:solidFill>
                <a:latin typeface="HGPｺﾞｼｯｸM" panose="020B0600000000000000" pitchFamily="50" charset="-128"/>
                <a:ea typeface="HGPｺﾞｼｯｸM" panose="020B0600000000000000" pitchFamily="50" charset="-128"/>
              </a:rPr>
              <a:t>　</a:t>
            </a:r>
            <a:r>
              <a:rPr lang="ja-JP" altLang="en-US" sz="1400" dirty="0" smtClean="0">
                <a:solidFill>
                  <a:prstClr val="black"/>
                </a:solidFill>
                <a:latin typeface="HGPｺﾞｼｯｸM" panose="020B0600000000000000" pitchFamily="50" charset="-128"/>
                <a:ea typeface="HGPｺﾞｼｯｸM" panose="020B0600000000000000" pitchFamily="50" charset="-128"/>
              </a:rPr>
              <a:t>　（設置期限</a:t>
            </a:r>
            <a:r>
              <a:rPr lang="ja-JP" altLang="en-US" sz="1400" dirty="0">
                <a:solidFill>
                  <a:prstClr val="black"/>
                </a:solidFill>
                <a:latin typeface="HGPｺﾞｼｯｸM" panose="020B0600000000000000" pitchFamily="50" charset="-128"/>
                <a:ea typeface="HGPｺﾞｼｯｸM" panose="020B0600000000000000" pitchFamily="50" charset="-128"/>
              </a:rPr>
              <a:t>：平成２５年８月２１日</a:t>
            </a:r>
            <a:r>
              <a:rPr lang="ja-JP" altLang="en-US" sz="1400" dirty="0" smtClean="0">
                <a:solidFill>
                  <a:prstClr val="black"/>
                </a:solidFill>
                <a:latin typeface="HGPｺﾞｼｯｸM" panose="020B0600000000000000" pitchFamily="50" charset="-128"/>
                <a:ea typeface="HGPｺﾞｼｯｸM" panose="020B0600000000000000" pitchFamily="50" charset="-128"/>
              </a:rPr>
              <a:t>）</a:t>
            </a:r>
            <a:endParaRPr lang="en-US" altLang="ja-JP" sz="1400" dirty="0" smtClean="0">
              <a:solidFill>
                <a:prstClr val="black"/>
              </a:solidFill>
              <a:latin typeface="HGPｺﾞｼｯｸM" panose="020B0600000000000000" pitchFamily="50" charset="-128"/>
              <a:ea typeface="HGPｺﾞｼｯｸM" panose="020B0600000000000000" pitchFamily="50" charset="-128"/>
            </a:endParaRPr>
          </a:p>
          <a:p>
            <a:r>
              <a:rPr lang="ja-JP" altLang="en-US" sz="1400" dirty="0" smtClean="0">
                <a:solidFill>
                  <a:prstClr val="black"/>
                </a:solidFill>
                <a:latin typeface="HGPｺﾞｼｯｸM" panose="020B0600000000000000" pitchFamily="50" charset="-128"/>
                <a:ea typeface="HGPｺﾞｼｯｸM" panose="020B0600000000000000" pitchFamily="50" charset="-128"/>
              </a:rPr>
              <a:t>　　　</a:t>
            </a:r>
            <a:r>
              <a:rPr lang="ja-JP" altLang="en-US" sz="1200" dirty="0" smtClean="0">
                <a:solidFill>
                  <a:prstClr val="black"/>
                </a:solidFill>
                <a:latin typeface="HGPｺﾞｼｯｸM" panose="020B0600000000000000" pitchFamily="50" charset="-128"/>
                <a:ea typeface="HGPｺﾞｼｯｸM" panose="020B0600000000000000" pitchFamily="50" charset="-128"/>
              </a:rPr>
              <a:t> （</a:t>
            </a:r>
            <a:r>
              <a:rPr lang="en-US" altLang="ja-JP" sz="1200" dirty="0" smtClean="0">
                <a:solidFill>
                  <a:prstClr val="black"/>
                </a:solidFill>
                <a:latin typeface="HGPｺﾞｼｯｸM" panose="020B0600000000000000" pitchFamily="50" charset="-128"/>
                <a:ea typeface="HGPｺﾞｼｯｸM" panose="020B0600000000000000" pitchFamily="50" charset="-128"/>
              </a:rPr>
              <a:t>※1</a:t>
            </a:r>
            <a:r>
              <a:rPr lang="ja-JP" altLang="en-US" sz="1200" dirty="0">
                <a:solidFill>
                  <a:prstClr val="black"/>
                </a:solidFill>
                <a:latin typeface="HGPｺﾞｼｯｸM" panose="020B0600000000000000" pitchFamily="50" charset="-128"/>
                <a:ea typeface="HGPｺﾞｼｯｸM" panose="020B0600000000000000" pitchFamily="50" charset="-128"/>
              </a:rPr>
              <a:t>）自民党、公明党、民主党</a:t>
            </a:r>
            <a:r>
              <a:rPr lang="ja-JP" altLang="en-US" sz="1200" dirty="0" smtClean="0">
                <a:solidFill>
                  <a:prstClr val="black"/>
                </a:solidFill>
                <a:latin typeface="HGPｺﾞｼｯｸM" panose="020B0600000000000000" pitchFamily="50" charset="-128"/>
                <a:ea typeface="HGPｺﾞｼｯｸM" panose="020B0600000000000000" pitchFamily="50" charset="-128"/>
              </a:rPr>
              <a:t>の３党</a:t>
            </a:r>
            <a:r>
              <a:rPr lang="ja-JP" altLang="en-US" sz="1200" dirty="0">
                <a:solidFill>
                  <a:prstClr val="black"/>
                </a:solidFill>
                <a:latin typeface="HGPｺﾞｼｯｸM" panose="020B0600000000000000" pitchFamily="50" charset="-128"/>
                <a:ea typeface="HGPｺﾞｼｯｸM" panose="020B0600000000000000" pitchFamily="50" charset="-128"/>
              </a:rPr>
              <a:t>合意に基づく議員立法。</a:t>
            </a:r>
            <a:r>
              <a:rPr lang="ja-JP" altLang="en-US" sz="1200" dirty="0" smtClean="0">
                <a:solidFill>
                  <a:prstClr val="black"/>
                </a:solidFill>
                <a:latin typeface="HGPｺﾞｼｯｸM" panose="020B0600000000000000" pitchFamily="50" charset="-128"/>
                <a:ea typeface="HGPｺﾞｼｯｸM" panose="020B0600000000000000" pitchFamily="50" charset="-128"/>
              </a:rPr>
              <a:t>平成２４年８月１０日成立</a:t>
            </a:r>
            <a:r>
              <a:rPr lang="ja-JP" altLang="en-US" sz="1200" dirty="0">
                <a:solidFill>
                  <a:prstClr val="black"/>
                </a:solidFill>
                <a:latin typeface="HGPｺﾞｼｯｸM" panose="020B0600000000000000" pitchFamily="50" charset="-128"/>
                <a:ea typeface="HGPｺﾞｼｯｸM" panose="020B0600000000000000" pitchFamily="50" charset="-128"/>
              </a:rPr>
              <a:t>、</a:t>
            </a:r>
            <a:r>
              <a:rPr lang="ja-JP" altLang="en-US" sz="1200" dirty="0" smtClean="0">
                <a:solidFill>
                  <a:prstClr val="black"/>
                </a:solidFill>
                <a:latin typeface="HGPｺﾞｼｯｸM" panose="020B0600000000000000" pitchFamily="50" charset="-128"/>
                <a:ea typeface="HGPｺﾞｼｯｸM" panose="020B0600000000000000" pitchFamily="50" charset="-128"/>
              </a:rPr>
              <a:t>同</a:t>
            </a:r>
            <a:r>
              <a:rPr lang="ja-JP" altLang="en-US" sz="1200" dirty="0">
                <a:solidFill>
                  <a:prstClr val="black"/>
                </a:solidFill>
                <a:latin typeface="HGPｺﾞｼｯｸM" panose="020B0600000000000000" pitchFamily="50" charset="-128"/>
                <a:ea typeface="HGPｺﾞｼｯｸM" panose="020B0600000000000000" pitchFamily="50" charset="-128"/>
              </a:rPr>
              <a:t>２２</a:t>
            </a:r>
            <a:r>
              <a:rPr lang="ja-JP" altLang="en-US" sz="1200" dirty="0" smtClean="0">
                <a:solidFill>
                  <a:prstClr val="black"/>
                </a:solidFill>
                <a:latin typeface="HGPｺﾞｼｯｸM" panose="020B0600000000000000" pitchFamily="50" charset="-128"/>
                <a:ea typeface="HGPｺﾞｼｯｸM" panose="020B0600000000000000" pitchFamily="50" charset="-128"/>
              </a:rPr>
              <a:t>日</a:t>
            </a:r>
            <a:r>
              <a:rPr lang="ja-JP" altLang="en-US" sz="1200" dirty="0">
                <a:solidFill>
                  <a:prstClr val="black"/>
                </a:solidFill>
                <a:latin typeface="HGPｺﾞｼｯｸM" panose="020B0600000000000000" pitchFamily="50" charset="-128"/>
                <a:ea typeface="HGPｺﾞｼｯｸM" panose="020B0600000000000000" pitchFamily="50" charset="-128"/>
              </a:rPr>
              <a:t>公布</a:t>
            </a:r>
            <a:r>
              <a:rPr lang="ja-JP" altLang="en-US" sz="1200" dirty="0" smtClean="0">
                <a:solidFill>
                  <a:prstClr val="black"/>
                </a:solidFill>
                <a:latin typeface="HGPｺﾞｼｯｸM" panose="020B0600000000000000" pitchFamily="50" charset="-128"/>
                <a:ea typeface="HGPｺﾞｼｯｸM" panose="020B0600000000000000" pitchFamily="50" charset="-128"/>
              </a:rPr>
              <a:t>。</a:t>
            </a:r>
            <a:endParaRPr lang="ja-JP" altLang="en-US" sz="1400" dirty="0">
              <a:solidFill>
                <a:prstClr val="black"/>
              </a:solidFill>
              <a:latin typeface="HGPｺﾞｼｯｸM" panose="020B0600000000000000" pitchFamily="50" charset="-128"/>
              <a:ea typeface="HGPｺﾞｼｯｸM" panose="020B0600000000000000" pitchFamily="50" charset="-128"/>
            </a:endParaRPr>
          </a:p>
          <a:p>
            <a:pPr>
              <a:spcBef>
                <a:spcPts val="1200"/>
              </a:spcBef>
            </a:pPr>
            <a:r>
              <a:rPr lang="ja-JP" altLang="en-US" sz="1400" dirty="0">
                <a:solidFill>
                  <a:prstClr val="black"/>
                </a:solidFill>
                <a:latin typeface="HGPｺﾞｼｯｸM" panose="020B0600000000000000" pitchFamily="50" charset="-128"/>
                <a:ea typeface="HGPｺﾞｼｯｸM" panose="020B0600000000000000" pitchFamily="50" charset="-128"/>
              </a:rPr>
              <a:t>○　改革推進法に規定された「基本的な考え方」、社会</a:t>
            </a:r>
            <a:r>
              <a:rPr lang="ja-JP" altLang="en-US" sz="1400" dirty="0" smtClean="0">
                <a:solidFill>
                  <a:prstClr val="black"/>
                </a:solidFill>
                <a:latin typeface="HGPｺﾞｼｯｸM" panose="020B0600000000000000" pitchFamily="50" charset="-128"/>
                <a:ea typeface="HGPｺﾞｼｯｸM" panose="020B0600000000000000" pitchFamily="50" charset="-128"/>
              </a:rPr>
              <a:t>保障４分野</a:t>
            </a:r>
            <a:r>
              <a:rPr lang="ja-JP" altLang="en-US" sz="1400" dirty="0">
                <a:solidFill>
                  <a:prstClr val="black"/>
                </a:solidFill>
                <a:latin typeface="HGPｺﾞｼｯｸM" panose="020B0600000000000000" pitchFamily="50" charset="-128"/>
                <a:ea typeface="HGPｺﾞｼｯｸM" panose="020B0600000000000000" pitchFamily="50" charset="-128"/>
              </a:rPr>
              <a:t>（年金、医療、介護、少子化</a:t>
            </a:r>
            <a:r>
              <a:rPr lang="ja-JP" altLang="en-US" sz="1400" dirty="0" smtClean="0">
                <a:solidFill>
                  <a:prstClr val="black"/>
                </a:solidFill>
                <a:latin typeface="HGPｺﾞｼｯｸM" panose="020B0600000000000000" pitchFamily="50" charset="-128"/>
                <a:ea typeface="HGPｺﾞｼｯｸM" panose="020B0600000000000000" pitchFamily="50" charset="-128"/>
              </a:rPr>
              <a:t>対策</a:t>
            </a:r>
            <a:r>
              <a:rPr lang="ja-JP" altLang="en-US" sz="1400" dirty="0">
                <a:solidFill>
                  <a:prstClr val="black"/>
                </a:solidFill>
                <a:latin typeface="HGPｺﾞｼｯｸM" panose="020B0600000000000000" pitchFamily="50" charset="-128"/>
                <a:ea typeface="HGPｺﾞｼｯｸM" panose="020B0600000000000000" pitchFamily="50" charset="-128"/>
              </a:rPr>
              <a:t>）に</a:t>
            </a:r>
            <a:r>
              <a:rPr lang="ja-JP" altLang="en-US" sz="1400" dirty="0" smtClean="0">
                <a:solidFill>
                  <a:prstClr val="black"/>
                </a:solidFill>
                <a:latin typeface="HGPｺﾞｼｯｸM" panose="020B0600000000000000" pitchFamily="50" charset="-128"/>
                <a:ea typeface="HGPｺﾞｼｯｸM" panose="020B0600000000000000" pitchFamily="50" charset="-128"/>
              </a:rPr>
              <a:t>係る「</a:t>
            </a:r>
            <a:r>
              <a:rPr lang="ja-JP" altLang="en-US" sz="1400" dirty="0">
                <a:solidFill>
                  <a:prstClr val="black"/>
                </a:solidFill>
                <a:latin typeface="HGPｺﾞｼｯｸM" panose="020B0600000000000000" pitchFamily="50" charset="-128"/>
                <a:ea typeface="HGPｺﾞｼｯｸM" panose="020B0600000000000000" pitchFamily="50" charset="-128"/>
              </a:rPr>
              <a:t>改革の</a:t>
            </a:r>
            <a:r>
              <a:rPr lang="ja-JP" altLang="en-US" sz="1400" dirty="0" smtClean="0">
                <a:solidFill>
                  <a:prstClr val="black"/>
                </a:solidFill>
                <a:latin typeface="HGPｺﾞｼｯｸM" panose="020B0600000000000000" pitchFamily="50" charset="-128"/>
                <a:ea typeface="HGPｺﾞｼｯｸM" panose="020B0600000000000000" pitchFamily="50" charset="-128"/>
              </a:rPr>
              <a:t>基本</a:t>
            </a:r>
            <a:endParaRPr lang="en-US" altLang="ja-JP" sz="1400" dirty="0" smtClean="0">
              <a:solidFill>
                <a:prstClr val="black"/>
              </a:solidFill>
              <a:latin typeface="HGPｺﾞｼｯｸM" panose="020B0600000000000000" pitchFamily="50" charset="-128"/>
              <a:ea typeface="HGPｺﾞｼｯｸM" panose="020B0600000000000000" pitchFamily="50" charset="-128"/>
            </a:endParaRPr>
          </a:p>
          <a:p>
            <a:r>
              <a:rPr lang="ja-JP" altLang="en-US" sz="1400" dirty="0">
                <a:solidFill>
                  <a:prstClr val="black"/>
                </a:solidFill>
                <a:latin typeface="HGPｺﾞｼｯｸM" panose="020B0600000000000000" pitchFamily="50" charset="-128"/>
                <a:ea typeface="HGPｺﾞｼｯｸM" panose="020B0600000000000000" pitchFamily="50" charset="-128"/>
              </a:rPr>
              <a:t>　</a:t>
            </a:r>
            <a:r>
              <a:rPr lang="ja-JP" altLang="en-US" sz="1400" dirty="0" smtClean="0">
                <a:solidFill>
                  <a:prstClr val="black"/>
                </a:solidFill>
                <a:latin typeface="HGPｺﾞｼｯｸM" panose="020B0600000000000000" pitchFamily="50" charset="-128"/>
                <a:ea typeface="HGPｺﾞｼｯｸM" panose="020B0600000000000000" pitchFamily="50" charset="-128"/>
              </a:rPr>
              <a:t>方針</a:t>
            </a:r>
            <a:r>
              <a:rPr lang="ja-JP" altLang="en-US" sz="1400" dirty="0">
                <a:solidFill>
                  <a:prstClr val="black"/>
                </a:solidFill>
                <a:latin typeface="HGPｺﾞｼｯｸM" panose="020B0600000000000000" pitchFamily="50" charset="-128"/>
                <a:ea typeface="HGPｺﾞｼｯｸM" panose="020B0600000000000000" pitchFamily="50" charset="-128"/>
              </a:rPr>
              <a:t>」</a:t>
            </a:r>
            <a:r>
              <a:rPr lang="ja-JP" altLang="en-US" sz="1400" dirty="0" smtClean="0">
                <a:solidFill>
                  <a:prstClr val="black"/>
                </a:solidFill>
                <a:latin typeface="HGPｺﾞｼｯｸM" panose="020B0600000000000000" pitchFamily="50" charset="-128"/>
                <a:ea typeface="HGPｺﾞｼｯｸM" panose="020B0600000000000000" pitchFamily="50" charset="-128"/>
              </a:rPr>
              <a:t>及び</a:t>
            </a:r>
            <a:r>
              <a:rPr lang="ja-JP" altLang="en-US" sz="1400" dirty="0">
                <a:solidFill>
                  <a:prstClr val="black"/>
                </a:solidFill>
                <a:latin typeface="HGPｺﾞｼｯｸM" panose="020B0600000000000000" pitchFamily="50" charset="-128"/>
                <a:ea typeface="HGPｺﾞｼｯｸM" panose="020B0600000000000000" pitchFamily="50" charset="-128"/>
              </a:rPr>
              <a:t>３</a:t>
            </a:r>
            <a:r>
              <a:rPr lang="ja-JP" altLang="en-US" sz="1400" dirty="0" smtClean="0">
                <a:solidFill>
                  <a:prstClr val="black"/>
                </a:solidFill>
                <a:latin typeface="HGPｺﾞｼｯｸM" panose="020B0600000000000000" pitchFamily="50" charset="-128"/>
                <a:ea typeface="HGPｺﾞｼｯｸM" panose="020B0600000000000000" pitchFamily="50" charset="-128"/>
              </a:rPr>
              <a:t>党</a:t>
            </a:r>
            <a:r>
              <a:rPr lang="ja-JP" altLang="en-US" sz="1400" dirty="0">
                <a:solidFill>
                  <a:prstClr val="black"/>
                </a:solidFill>
                <a:latin typeface="HGPｺﾞｼｯｸM" panose="020B0600000000000000" pitchFamily="50" charset="-128"/>
                <a:ea typeface="HGPｺﾞｼｯｸM" panose="020B0600000000000000" pitchFamily="50" charset="-128"/>
              </a:rPr>
              <a:t>実務者協議でとりまとめた「検討項目」に基づき</a:t>
            </a:r>
            <a:r>
              <a:rPr lang="ja-JP" altLang="en-US" sz="1400" dirty="0" smtClean="0">
                <a:solidFill>
                  <a:prstClr val="black"/>
                </a:solidFill>
                <a:latin typeface="HGPｺﾞｼｯｸM" panose="020B0600000000000000" pitchFamily="50" charset="-128"/>
                <a:ea typeface="HGPｺﾞｼｯｸM" panose="020B0600000000000000" pitchFamily="50" charset="-128"/>
              </a:rPr>
              <a:t>、</a:t>
            </a:r>
            <a:r>
              <a:rPr lang="ja-JP" altLang="en-US" sz="1400" dirty="0">
                <a:solidFill>
                  <a:prstClr val="black"/>
                </a:solidFill>
                <a:latin typeface="HGPｺﾞｼｯｸM" panose="020B0600000000000000" pitchFamily="50" charset="-128"/>
                <a:ea typeface="HGPｺﾞｼｯｸM" panose="020B0600000000000000" pitchFamily="50" charset="-128"/>
              </a:rPr>
              <a:t>１５</a:t>
            </a:r>
            <a:r>
              <a:rPr lang="ja-JP" altLang="en-US" sz="1400" dirty="0" smtClean="0">
                <a:solidFill>
                  <a:prstClr val="black"/>
                </a:solidFill>
                <a:latin typeface="HGPｺﾞｼｯｸM" panose="020B0600000000000000" pitchFamily="50" charset="-128"/>
                <a:ea typeface="HGPｺﾞｼｯｸM" panose="020B0600000000000000" pitchFamily="50" charset="-128"/>
              </a:rPr>
              <a:t>名の有識者（清家篤会長）が</a:t>
            </a:r>
            <a:r>
              <a:rPr lang="ja-JP" altLang="en-US" sz="1400" dirty="0">
                <a:solidFill>
                  <a:prstClr val="black"/>
                </a:solidFill>
                <a:latin typeface="HGPｺﾞｼｯｸM" panose="020B0600000000000000" pitchFamily="50" charset="-128"/>
                <a:ea typeface="HGPｺﾞｼｯｸM" panose="020B0600000000000000" pitchFamily="50" charset="-128"/>
              </a:rPr>
              <a:t>２０</a:t>
            </a:r>
            <a:r>
              <a:rPr lang="ja-JP" altLang="en-US" sz="1400" dirty="0" smtClean="0">
                <a:solidFill>
                  <a:prstClr val="black"/>
                </a:solidFill>
                <a:latin typeface="HGPｺﾞｼｯｸM" panose="020B0600000000000000" pitchFamily="50" charset="-128"/>
                <a:ea typeface="HGPｺﾞｼｯｸM" panose="020B0600000000000000" pitchFamily="50" charset="-128"/>
              </a:rPr>
              <a:t>回にわたり審議。</a:t>
            </a:r>
            <a:endParaRPr lang="ja-JP" altLang="en-US" sz="1400" dirty="0">
              <a:solidFill>
                <a:prstClr val="black"/>
              </a:solidFill>
              <a:latin typeface="HGPｺﾞｼｯｸM" panose="020B0600000000000000" pitchFamily="50" charset="-128"/>
              <a:ea typeface="HGPｺﾞｼｯｸM" panose="020B0600000000000000" pitchFamily="50" charset="-128"/>
            </a:endParaRPr>
          </a:p>
          <a:p>
            <a:pPr>
              <a:spcBef>
                <a:spcPts val="1200"/>
              </a:spcBef>
            </a:pPr>
            <a:r>
              <a:rPr lang="ja-JP" altLang="en-US" sz="1400" dirty="0">
                <a:solidFill>
                  <a:prstClr val="black"/>
                </a:solidFill>
                <a:latin typeface="HGPｺﾞｼｯｸM" panose="020B0600000000000000" pitchFamily="50" charset="-128"/>
                <a:ea typeface="HGPｺﾞｼｯｸM" panose="020B0600000000000000" pitchFamily="50" charset="-128"/>
              </a:rPr>
              <a:t>○　政府は、国民会議における審議の結果等を踏まえて、法律の施行</a:t>
            </a:r>
            <a:r>
              <a:rPr lang="ja-JP" altLang="en-US" sz="1400" dirty="0" smtClean="0">
                <a:solidFill>
                  <a:prstClr val="black"/>
                </a:solidFill>
                <a:latin typeface="HGPｺﾞｼｯｸM" panose="020B0600000000000000" pitchFamily="50" charset="-128"/>
                <a:ea typeface="HGPｺﾞｼｯｸM" panose="020B0600000000000000" pitchFamily="50" charset="-128"/>
              </a:rPr>
              <a:t>後１年</a:t>
            </a:r>
            <a:r>
              <a:rPr lang="ja-JP" altLang="en-US" sz="1400" dirty="0">
                <a:solidFill>
                  <a:prstClr val="black"/>
                </a:solidFill>
                <a:latin typeface="HGPｺﾞｼｯｸM" panose="020B0600000000000000" pitchFamily="50" charset="-128"/>
                <a:ea typeface="HGPｺﾞｼｯｸM" panose="020B0600000000000000" pitchFamily="50" charset="-128"/>
              </a:rPr>
              <a:t>以内（平成２５年８月２１日まで）に</a:t>
            </a:r>
            <a:r>
              <a:rPr lang="ja-JP" altLang="en-US" sz="1400" dirty="0" smtClean="0">
                <a:solidFill>
                  <a:prstClr val="black"/>
                </a:solidFill>
                <a:latin typeface="HGPｺﾞｼｯｸM" panose="020B0600000000000000" pitchFamily="50" charset="-128"/>
                <a:ea typeface="HGPｺﾞｼｯｸM" panose="020B0600000000000000" pitchFamily="50" charset="-128"/>
              </a:rPr>
              <a:t>、必要な</a:t>
            </a:r>
            <a:endParaRPr lang="en-US" altLang="ja-JP" sz="1400" dirty="0" smtClean="0">
              <a:solidFill>
                <a:prstClr val="black"/>
              </a:solidFill>
              <a:latin typeface="HGPｺﾞｼｯｸM" panose="020B0600000000000000" pitchFamily="50" charset="-128"/>
              <a:ea typeface="HGPｺﾞｼｯｸM" panose="020B0600000000000000" pitchFamily="50" charset="-128"/>
            </a:endParaRPr>
          </a:p>
          <a:p>
            <a:r>
              <a:rPr lang="ja-JP" altLang="en-US" sz="1400" dirty="0">
                <a:solidFill>
                  <a:prstClr val="black"/>
                </a:solidFill>
                <a:latin typeface="HGPｺﾞｼｯｸM" panose="020B0600000000000000" pitchFamily="50" charset="-128"/>
                <a:ea typeface="HGPｺﾞｼｯｸM" panose="020B0600000000000000" pitchFamily="50" charset="-128"/>
              </a:rPr>
              <a:t>　</a:t>
            </a:r>
            <a:r>
              <a:rPr lang="ja-JP" altLang="en-US" sz="1400" dirty="0" smtClean="0">
                <a:solidFill>
                  <a:prstClr val="black"/>
                </a:solidFill>
                <a:latin typeface="HGPｺﾞｼｯｸM" panose="020B0600000000000000" pitchFamily="50" charset="-128"/>
                <a:ea typeface="HGPｺﾞｼｯｸM" panose="020B0600000000000000" pitchFamily="50" charset="-128"/>
              </a:rPr>
              <a:t>法制上</a:t>
            </a:r>
            <a:r>
              <a:rPr lang="ja-JP" altLang="en-US" sz="1400" dirty="0">
                <a:solidFill>
                  <a:prstClr val="black"/>
                </a:solidFill>
                <a:latin typeface="HGPｺﾞｼｯｸM" panose="020B0600000000000000" pitchFamily="50" charset="-128"/>
                <a:ea typeface="HGPｺﾞｼｯｸM" panose="020B0600000000000000" pitchFamily="50" charset="-128"/>
              </a:rPr>
              <a:t>の措置を講ずること</a:t>
            </a:r>
            <a:r>
              <a:rPr lang="ja-JP" altLang="en-US" sz="1400" dirty="0" smtClean="0">
                <a:solidFill>
                  <a:prstClr val="black"/>
                </a:solidFill>
                <a:latin typeface="HGPｺﾞｼｯｸM" panose="020B0600000000000000" pitchFamily="50" charset="-128"/>
                <a:ea typeface="HGPｺﾞｼｯｸM" panose="020B0600000000000000" pitchFamily="50" charset="-128"/>
              </a:rPr>
              <a:t>と</a:t>
            </a:r>
            <a:r>
              <a:rPr lang="ja-JP" altLang="en-US" sz="1400" dirty="0">
                <a:solidFill>
                  <a:prstClr val="black"/>
                </a:solidFill>
                <a:latin typeface="HGPｺﾞｼｯｸM" panose="020B0600000000000000" pitchFamily="50" charset="-128"/>
                <a:ea typeface="HGPｺﾞｼｯｸM" panose="020B0600000000000000" pitchFamily="50" charset="-128"/>
              </a:rPr>
              <a:t>された</a:t>
            </a:r>
            <a:r>
              <a:rPr lang="ja-JP" altLang="en-US" sz="1400" dirty="0" smtClean="0">
                <a:solidFill>
                  <a:prstClr val="black"/>
                </a:solidFill>
                <a:latin typeface="HGPｺﾞｼｯｸM" panose="020B0600000000000000" pitchFamily="50" charset="-128"/>
                <a:ea typeface="HGPｺﾞｼｯｸM" panose="020B0600000000000000" pitchFamily="50" charset="-128"/>
              </a:rPr>
              <a:t>。</a:t>
            </a:r>
            <a:r>
              <a:rPr lang="ja-JP" altLang="en-US" sz="1400" dirty="0">
                <a:solidFill>
                  <a:prstClr val="black"/>
                </a:solidFill>
                <a:latin typeface="HGPｺﾞｼｯｸM" panose="020B0600000000000000" pitchFamily="50" charset="-128"/>
                <a:ea typeface="HGPｺﾞｼｯｸM" panose="020B0600000000000000" pitchFamily="50" charset="-128"/>
              </a:rPr>
              <a:t>（改革推進法第４条</a:t>
            </a:r>
            <a:r>
              <a:rPr lang="ja-JP" altLang="en-US" sz="1400" dirty="0" smtClean="0">
                <a:solidFill>
                  <a:prstClr val="black"/>
                </a:solidFill>
                <a:latin typeface="HGPｺﾞｼｯｸM" panose="020B0600000000000000" pitchFamily="50" charset="-128"/>
                <a:ea typeface="HGPｺﾞｼｯｸM" panose="020B0600000000000000" pitchFamily="50" charset="-128"/>
              </a:rPr>
              <a:t>）</a:t>
            </a:r>
            <a:endParaRPr lang="en-US" altLang="ja-JP" sz="1400" dirty="0" smtClean="0">
              <a:solidFill>
                <a:prstClr val="black"/>
              </a:solidFill>
              <a:latin typeface="HGPｺﾞｼｯｸM" panose="020B0600000000000000" pitchFamily="50" charset="-128"/>
              <a:ea typeface="HGPｺﾞｼｯｸM" panose="020B0600000000000000" pitchFamily="50" charset="-128"/>
            </a:endParaRPr>
          </a:p>
          <a:p>
            <a:pPr>
              <a:spcBef>
                <a:spcPts val="1800"/>
              </a:spcBef>
            </a:pPr>
            <a:r>
              <a:rPr lang="ja-JP" altLang="en-US" sz="1400" dirty="0">
                <a:solidFill>
                  <a:prstClr val="black"/>
                </a:solidFill>
                <a:latin typeface="HGPｺﾞｼｯｸM" panose="020B0600000000000000" pitchFamily="50" charset="-128"/>
                <a:ea typeface="HGPｺﾞｼｯｸM" panose="020B0600000000000000" pitchFamily="50" charset="-128"/>
              </a:rPr>
              <a:t>　</a:t>
            </a:r>
            <a:r>
              <a:rPr lang="ja-JP" altLang="en-US" sz="1400" dirty="0" smtClean="0">
                <a:solidFill>
                  <a:prstClr val="black"/>
                </a:solidFill>
                <a:latin typeface="HGPｺﾞｼｯｸM" panose="020B0600000000000000" pitchFamily="50" charset="-128"/>
                <a:ea typeface="HGPｺﾞｼｯｸM" panose="020B0600000000000000" pitchFamily="50" charset="-128"/>
              </a:rPr>
              <a:t>　 ⇒　「</a:t>
            </a:r>
            <a:r>
              <a:rPr lang="en-US" altLang="ja-JP" sz="1400" dirty="0" smtClean="0">
                <a:solidFill>
                  <a:prstClr val="black"/>
                </a:solidFill>
                <a:latin typeface="HGPｺﾞｼｯｸM" panose="020B0600000000000000" pitchFamily="50" charset="-128"/>
                <a:ea typeface="HGPｺﾞｼｯｸM" panose="020B0600000000000000" pitchFamily="50" charset="-128"/>
              </a:rPr>
              <a:t>『</a:t>
            </a:r>
            <a:r>
              <a:rPr lang="ja-JP" altLang="en-US" sz="1400" dirty="0" smtClean="0">
                <a:solidFill>
                  <a:prstClr val="black"/>
                </a:solidFill>
                <a:latin typeface="HGPｺﾞｼｯｸM" panose="020B0600000000000000" pitchFamily="50" charset="-128"/>
                <a:ea typeface="HGPｺﾞｼｯｸM" panose="020B0600000000000000" pitchFamily="50" charset="-128"/>
              </a:rPr>
              <a:t>法制上の措置</a:t>
            </a:r>
            <a:r>
              <a:rPr lang="en-US" altLang="ja-JP" sz="1400" dirty="0" smtClean="0">
                <a:solidFill>
                  <a:prstClr val="black"/>
                </a:solidFill>
                <a:latin typeface="HGPｺﾞｼｯｸM" panose="020B0600000000000000" pitchFamily="50" charset="-128"/>
                <a:ea typeface="HGPｺﾞｼｯｸM" panose="020B0600000000000000" pitchFamily="50" charset="-128"/>
              </a:rPr>
              <a:t>』</a:t>
            </a:r>
            <a:r>
              <a:rPr lang="ja-JP" altLang="en-US" sz="1400" dirty="0" smtClean="0">
                <a:solidFill>
                  <a:prstClr val="black"/>
                </a:solidFill>
                <a:latin typeface="HGPｺﾞｼｯｸM" panose="020B0600000000000000" pitchFamily="50" charset="-128"/>
                <a:ea typeface="HGPｺﾞｼｯｸM" panose="020B0600000000000000" pitchFamily="50" charset="-128"/>
              </a:rPr>
              <a:t>の骨子」（</a:t>
            </a:r>
            <a:r>
              <a:rPr lang="en-US" altLang="ja-JP" sz="1400" dirty="0" smtClean="0">
                <a:solidFill>
                  <a:prstClr val="black"/>
                </a:solidFill>
                <a:latin typeface="HGPｺﾞｼｯｸM" panose="020B0600000000000000" pitchFamily="50" charset="-128"/>
                <a:ea typeface="HGPｺﾞｼｯｸM" panose="020B0600000000000000" pitchFamily="50" charset="-128"/>
              </a:rPr>
              <a:t>H</a:t>
            </a:r>
            <a:r>
              <a:rPr lang="ja-JP" altLang="en-US" sz="1400" dirty="0" smtClean="0">
                <a:solidFill>
                  <a:prstClr val="black"/>
                </a:solidFill>
                <a:latin typeface="HGPｺﾞｼｯｸM" panose="020B0600000000000000" pitchFamily="50" charset="-128"/>
                <a:ea typeface="HGPｺﾞｼｯｸM" panose="020B0600000000000000" pitchFamily="50" charset="-128"/>
              </a:rPr>
              <a:t>２５</a:t>
            </a:r>
            <a:r>
              <a:rPr lang="en-US" altLang="ja-JP" sz="1400" dirty="0" smtClean="0">
                <a:solidFill>
                  <a:prstClr val="black"/>
                </a:solidFill>
                <a:latin typeface="HGPｺﾞｼｯｸM" panose="020B0600000000000000" pitchFamily="50" charset="-128"/>
                <a:ea typeface="HGPｺﾞｼｯｸM" panose="020B0600000000000000" pitchFamily="50" charset="-128"/>
              </a:rPr>
              <a:t>.</a:t>
            </a:r>
            <a:r>
              <a:rPr lang="ja-JP" altLang="en-US" sz="1400" dirty="0" smtClean="0">
                <a:solidFill>
                  <a:prstClr val="black"/>
                </a:solidFill>
                <a:latin typeface="HGPｺﾞｼｯｸM" panose="020B0600000000000000" pitchFamily="50" charset="-128"/>
                <a:ea typeface="HGPｺﾞｼｯｸM" panose="020B0600000000000000" pitchFamily="50" charset="-128"/>
              </a:rPr>
              <a:t>８</a:t>
            </a:r>
            <a:r>
              <a:rPr lang="en-US" altLang="ja-JP" sz="1400" dirty="0" smtClean="0">
                <a:solidFill>
                  <a:prstClr val="black"/>
                </a:solidFill>
                <a:latin typeface="HGPｺﾞｼｯｸM" panose="020B0600000000000000" pitchFamily="50" charset="-128"/>
                <a:ea typeface="HGPｺﾞｼｯｸM" panose="020B0600000000000000" pitchFamily="50" charset="-128"/>
              </a:rPr>
              <a:t>.</a:t>
            </a:r>
            <a:r>
              <a:rPr lang="ja-JP" altLang="en-US" sz="1400" dirty="0" smtClean="0">
                <a:solidFill>
                  <a:prstClr val="black"/>
                </a:solidFill>
                <a:latin typeface="HGPｺﾞｼｯｸM" panose="020B0600000000000000" pitchFamily="50" charset="-128"/>
                <a:ea typeface="HGPｺﾞｼｯｸM" panose="020B0600000000000000" pitchFamily="50" charset="-128"/>
              </a:rPr>
              <a:t>２１：閣議決定）</a:t>
            </a:r>
            <a:endParaRPr lang="ja-JP" altLang="en-US" sz="1400" dirty="0">
              <a:solidFill>
                <a:prstClr val="black"/>
              </a:solidFill>
              <a:latin typeface="HGPｺﾞｼｯｸM" panose="020B0600000000000000" pitchFamily="50" charset="-128"/>
              <a:ea typeface="HGPｺﾞｼｯｸM" panose="020B0600000000000000" pitchFamily="50" charset="-128"/>
            </a:endParaRPr>
          </a:p>
        </p:txBody>
      </p:sp>
      <p:sp>
        <p:nvSpPr>
          <p:cNvPr id="43" name="下矢印 42"/>
          <p:cNvSpPr/>
          <p:nvPr/>
        </p:nvSpPr>
        <p:spPr>
          <a:xfrm>
            <a:off x="430805" y="1177760"/>
            <a:ext cx="248319" cy="2539272"/>
          </a:xfrm>
          <a:prstGeom prst="down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6" name="テキスト ボックス 45"/>
          <p:cNvSpPr txBox="1"/>
          <p:nvPr/>
        </p:nvSpPr>
        <p:spPr>
          <a:xfrm>
            <a:off x="848544" y="4365104"/>
            <a:ext cx="7081365" cy="307777"/>
          </a:xfrm>
          <a:prstGeom prst="rect">
            <a:avLst/>
          </a:prstGeom>
          <a:noFill/>
        </p:spPr>
        <p:txBody>
          <a:bodyPr wrap="square" rtlCol="0">
            <a:spAutoFit/>
          </a:bodyPr>
          <a:lstStyle/>
          <a:p>
            <a:r>
              <a:rPr lang="ja-JP" altLang="en-US" sz="1400" dirty="0" smtClean="0">
                <a:latin typeface="HGPｺﾞｼｯｸM" panose="020B0600000000000000" pitchFamily="50" charset="-128"/>
                <a:ea typeface="HGPｺﾞｼｯｸM" panose="020B0600000000000000" pitchFamily="50" charset="-128"/>
              </a:rPr>
              <a:t>○　「</a:t>
            </a:r>
            <a:r>
              <a:rPr lang="en-US" altLang="ja-JP" sz="1400" dirty="0" smtClean="0">
                <a:latin typeface="HGPｺﾞｼｯｸM" panose="020B0600000000000000" pitchFamily="50" charset="-128"/>
                <a:ea typeface="HGPｺﾞｼｯｸM" panose="020B0600000000000000" pitchFamily="50" charset="-128"/>
              </a:rPr>
              <a:t>『</a:t>
            </a:r>
            <a:r>
              <a:rPr lang="ja-JP" altLang="en-US" sz="1400" dirty="0" smtClean="0">
                <a:latin typeface="HGPｺﾞｼｯｸM" panose="020B0600000000000000" pitchFamily="50" charset="-128"/>
                <a:ea typeface="HGPｺﾞｼｯｸM" panose="020B0600000000000000" pitchFamily="50" charset="-128"/>
              </a:rPr>
              <a:t>法制上の措置</a:t>
            </a:r>
            <a:r>
              <a:rPr lang="en-US" altLang="ja-JP" sz="1400" dirty="0" smtClean="0">
                <a:latin typeface="HGPｺﾞｼｯｸM" panose="020B0600000000000000" pitchFamily="50" charset="-128"/>
                <a:ea typeface="HGPｺﾞｼｯｸM" panose="020B0600000000000000" pitchFamily="50" charset="-128"/>
              </a:rPr>
              <a:t>』</a:t>
            </a:r>
            <a:r>
              <a:rPr lang="ja-JP" altLang="en-US" sz="1400" dirty="0" smtClean="0">
                <a:latin typeface="HGPｺﾞｼｯｸM" panose="020B0600000000000000" pitchFamily="50" charset="-128"/>
                <a:ea typeface="HGPｺﾞｼｯｸM" panose="020B0600000000000000" pitchFamily="50" charset="-128"/>
              </a:rPr>
              <a:t>の骨子」に基づき、社会</a:t>
            </a:r>
            <a:r>
              <a:rPr lang="ja-JP" altLang="en-US" sz="1400" dirty="0">
                <a:latin typeface="HGPｺﾞｼｯｸM" panose="020B0600000000000000" pitchFamily="50" charset="-128"/>
                <a:ea typeface="HGPｺﾞｼｯｸM" panose="020B0600000000000000" pitchFamily="50" charset="-128"/>
              </a:rPr>
              <a:t>保障制度改革の全体像・進め方</a:t>
            </a:r>
            <a:r>
              <a:rPr lang="ja-JP" altLang="en-US" sz="1400" dirty="0" smtClean="0">
                <a:latin typeface="HGPｺﾞｼｯｸM" panose="020B0600000000000000" pitchFamily="50" charset="-128"/>
                <a:ea typeface="HGPｺﾞｼｯｸM" panose="020B0600000000000000" pitchFamily="50" charset="-128"/>
              </a:rPr>
              <a:t>を明示。</a:t>
            </a:r>
            <a:endParaRPr lang="en-US" altLang="ja-JP" sz="1400" dirty="0" smtClean="0">
              <a:latin typeface="HGPｺﾞｼｯｸM" panose="020B0600000000000000" pitchFamily="50" charset="-128"/>
              <a:ea typeface="HGPｺﾞｼｯｸM" panose="020B0600000000000000" pitchFamily="50" charset="-128"/>
            </a:endParaRPr>
          </a:p>
        </p:txBody>
      </p:sp>
      <p:sp>
        <p:nvSpPr>
          <p:cNvPr id="28" name="タイトル 4"/>
          <p:cNvSpPr txBox="1">
            <a:spLocks/>
          </p:cNvSpPr>
          <p:nvPr/>
        </p:nvSpPr>
        <p:spPr>
          <a:xfrm>
            <a:off x="0" y="0"/>
            <a:ext cx="9906000" cy="434881"/>
          </a:xfrm>
          <a:prstGeom prst="rect">
            <a:avLst/>
          </a:prstGeom>
          <a:noFill/>
          <a:ln w="69850" cap="flat" cmpd="thinThick"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84626" tIns="42313" rIns="84626" bIns="42313" rtlCol="0" anchor="ctr">
            <a:noAutofit/>
          </a:bodyPr>
          <a:lstStyle/>
          <a:p>
            <a:pPr algn="ctr">
              <a:defRPr/>
            </a:pP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cs typeface="メイリオ" panose="020B0604030504040204" pitchFamily="50" charset="-128"/>
              </a:rPr>
              <a:t>社会</a:t>
            </a:r>
            <a:r>
              <a:rPr lang="ja-JP" altLang="en-US" dirty="0" smtClean="0">
                <a:solidFill>
                  <a:schemeClr val="tx1"/>
                </a:solidFill>
                <a:latin typeface="HGS創英角ｺﾞｼｯｸUB" panose="020B0900000000000000" pitchFamily="50" charset="-128"/>
                <a:ea typeface="HGS創英角ｺﾞｼｯｸUB" panose="020B0900000000000000" pitchFamily="50" charset="-128"/>
                <a:cs typeface="メイリオ" panose="020B0604030504040204" pitchFamily="50" charset="-128"/>
              </a:rPr>
              <a:t>保障制度改革国民会議以降の</a:t>
            </a:r>
            <a:r>
              <a:rPr lang="ja-JP" altLang="en-US" dirty="0">
                <a:solidFill>
                  <a:schemeClr val="tx1"/>
                </a:solidFill>
                <a:latin typeface="HGS創英角ｺﾞｼｯｸUB" panose="020B0900000000000000" pitchFamily="50" charset="-128"/>
                <a:ea typeface="HGS創英角ｺﾞｼｯｸUB" panose="020B0900000000000000" pitchFamily="50" charset="-128"/>
                <a:cs typeface="メイリオ" panose="020B0604030504040204" pitchFamily="50" charset="-128"/>
              </a:rPr>
              <a:t>流れ</a:t>
            </a:r>
          </a:p>
        </p:txBody>
      </p:sp>
      <p:sp>
        <p:nvSpPr>
          <p:cNvPr id="14" name="スライド番号プレースホルダー 1"/>
          <p:cNvSpPr txBox="1">
            <a:spLocks/>
          </p:cNvSpPr>
          <p:nvPr/>
        </p:nvSpPr>
        <p:spPr>
          <a:xfrm>
            <a:off x="7610152" y="6592267"/>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4</a:t>
            </a:fld>
            <a:endParaRPr lang="ja-JP" altLang="en-US" dirty="0">
              <a:latin typeface="ＤＦ特太ゴシック体" panose="020B0509000000000000" pitchFamily="49" charset="-128"/>
              <a:ea typeface="ＤＦ特太ゴシック体" panose="020B0509000000000000" pitchFamily="49" charset="-128"/>
            </a:endParaRPr>
          </a:p>
        </p:txBody>
      </p:sp>
      <p:cxnSp>
        <p:nvCxnSpPr>
          <p:cNvPr id="15" name="直線コネクタ 14"/>
          <p:cNvCxnSpPr/>
          <p:nvPr/>
        </p:nvCxnSpPr>
        <p:spPr>
          <a:xfrm>
            <a:off x="15552" y="407497"/>
            <a:ext cx="9906000" cy="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98647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3870" y="423306"/>
            <a:ext cx="9308426" cy="6546030"/>
          </a:xfrm>
          <a:prstGeom prst="rect">
            <a:avLst/>
          </a:prstGeom>
          <a:noFill/>
          <a:ln w="19050">
            <a:noFill/>
          </a:ln>
          <a:effectLst/>
        </p:spPr>
        <p:txBody>
          <a:bodyPr wrap="square" rtlCol="0" anchor="t" anchorCtr="0">
            <a:noAutofit/>
          </a:bodyPr>
          <a:lstStyle/>
          <a:p>
            <a:pPr marL="180975" indent="-180975">
              <a:lnSpc>
                <a:spcPts val="1800"/>
              </a:lnSpc>
            </a:pPr>
            <a:r>
              <a:rPr lang="ja-JP" altLang="en-US" sz="1400" b="1" dirty="0" smtClean="0">
                <a:solidFill>
                  <a:prstClr val="black"/>
                </a:solidFill>
                <a:latin typeface="ＤＦ特太ゴシック体" panose="020B0509000000000000" pitchFamily="49" charset="-128"/>
                <a:ea typeface="ＤＦ特太ゴシック体" panose="020B0509000000000000" pitchFamily="49" charset="-128"/>
              </a:rPr>
              <a:t>　　　　</a:t>
            </a:r>
            <a:r>
              <a:rPr lang="ja-JP" altLang="en-US" sz="1400" b="1" u="sng" dirty="0" smtClean="0">
                <a:solidFill>
                  <a:prstClr val="black"/>
                </a:solidFill>
                <a:latin typeface="ＤＦ特太ゴシック体" panose="020B0509000000000000" pitchFamily="49" charset="-128"/>
                <a:ea typeface="ＤＦ特太ゴシック体" panose="020B0509000000000000" pitchFamily="49" charset="-128"/>
              </a:rPr>
              <a:t>１．協議事項</a:t>
            </a:r>
            <a:endParaRPr lang="en-US" altLang="ja-JP" sz="1400" b="1" u="sng" dirty="0" smtClean="0">
              <a:solidFill>
                <a:prstClr val="black"/>
              </a:solidFill>
              <a:latin typeface="ＤＦ特太ゴシック体" panose="020B0509000000000000" pitchFamily="49" charset="-128"/>
              <a:ea typeface="ＤＦ特太ゴシック体" panose="020B0509000000000000" pitchFamily="49" charset="-128"/>
            </a:endParaRPr>
          </a:p>
          <a:p>
            <a:pPr marL="180975">
              <a:lnSpc>
                <a:spcPts val="500"/>
              </a:lnSpc>
            </a:pPr>
            <a:endParaRPr lang="en-US" altLang="ja-JP" sz="1400" dirty="0" smtClean="0">
              <a:solidFill>
                <a:prstClr val="black"/>
              </a:solidFill>
              <a:latin typeface="ＭＳ Ｐゴシック"/>
            </a:endParaRPr>
          </a:p>
          <a:p>
            <a:pPr marL="180975">
              <a:lnSpc>
                <a:spcPts val="1800"/>
              </a:lnSpc>
            </a:pPr>
            <a:r>
              <a:rPr lang="ja-JP" altLang="en-US" sz="1400" dirty="0" smtClean="0">
                <a:solidFill>
                  <a:prstClr val="black"/>
                </a:solidFill>
                <a:latin typeface="ＭＳ Ｐゴシック"/>
              </a:rPr>
              <a:t>　　　　　①</a:t>
            </a:r>
            <a:r>
              <a:rPr lang="ja-JP" altLang="en-US" sz="1400" dirty="0">
                <a:solidFill>
                  <a:prstClr val="black"/>
                </a:solidFill>
                <a:latin typeface="ＭＳ Ｐゴシック"/>
              </a:rPr>
              <a:t>　国民健康保険の財政上の構造問題の分析とその解決に向けた方策</a:t>
            </a:r>
            <a:endParaRPr lang="en-US" altLang="ja-JP" sz="1400" dirty="0">
              <a:solidFill>
                <a:prstClr val="black"/>
              </a:solidFill>
              <a:latin typeface="ＭＳ Ｐゴシック"/>
            </a:endParaRPr>
          </a:p>
          <a:p>
            <a:pPr marL="180975">
              <a:lnSpc>
                <a:spcPts val="1800"/>
              </a:lnSpc>
            </a:pPr>
            <a:r>
              <a:rPr lang="ja-JP" altLang="en-US" sz="1400" dirty="0" smtClean="0">
                <a:solidFill>
                  <a:prstClr val="black"/>
                </a:solidFill>
                <a:latin typeface="ＭＳ Ｐゴシック"/>
              </a:rPr>
              <a:t>　　　　　②</a:t>
            </a:r>
            <a:r>
              <a:rPr lang="ja-JP" altLang="en-US" sz="1400" dirty="0">
                <a:solidFill>
                  <a:prstClr val="black"/>
                </a:solidFill>
                <a:latin typeface="ＭＳ Ｐゴシック"/>
              </a:rPr>
              <a:t>　国民健康保険の運営に関する業務に係る都道府県と市町村の役割分担のあり方</a:t>
            </a:r>
            <a:endParaRPr lang="en-US" altLang="ja-JP" sz="1400" dirty="0">
              <a:solidFill>
                <a:prstClr val="black"/>
              </a:solidFill>
              <a:latin typeface="ＭＳ Ｐゴシック"/>
            </a:endParaRPr>
          </a:p>
          <a:p>
            <a:pPr marL="180975">
              <a:lnSpc>
                <a:spcPts val="1800"/>
              </a:lnSpc>
            </a:pPr>
            <a:r>
              <a:rPr lang="ja-JP" altLang="en-US" sz="1400" dirty="0" smtClean="0">
                <a:solidFill>
                  <a:prstClr val="black"/>
                </a:solidFill>
                <a:latin typeface="ＭＳ Ｐゴシック"/>
              </a:rPr>
              <a:t>　　　　　③</a:t>
            </a:r>
            <a:r>
              <a:rPr lang="ja-JP" altLang="en-US" sz="1400" dirty="0">
                <a:solidFill>
                  <a:prstClr val="black"/>
                </a:solidFill>
                <a:latin typeface="ＭＳ Ｐゴシック"/>
              </a:rPr>
              <a:t>　その他、地方からの提案</a:t>
            </a:r>
            <a:r>
              <a:rPr lang="ja-JP" altLang="en-US" sz="1400" dirty="0" smtClean="0">
                <a:solidFill>
                  <a:prstClr val="black"/>
                </a:solidFill>
                <a:latin typeface="ＭＳ Ｐゴシック"/>
              </a:rPr>
              <a:t>事項</a:t>
            </a:r>
            <a:endParaRPr lang="en-US" altLang="ja-JP" sz="1400" b="1" dirty="0">
              <a:solidFill>
                <a:prstClr val="black"/>
              </a:solidFill>
              <a:latin typeface="ＭＳ Ｐゴシック"/>
            </a:endParaRPr>
          </a:p>
          <a:p>
            <a:pPr marL="180975" indent="-180975">
              <a:lnSpc>
                <a:spcPts val="1000"/>
              </a:lnSpc>
            </a:pPr>
            <a:endParaRPr lang="en-US" altLang="ja-JP" sz="1400" b="1" dirty="0" smtClean="0">
              <a:solidFill>
                <a:prstClr val="black"/>
              </a:solidFill>
              <a:latin typeface="ＭＳ Ｐゴシック"/>
            </a:endParaRPr>
          </a:p>
          <a:p>
            <a:pPr marL="180975" indent="-180975">
              <a:lnSpc>
                <a:spcPts val="1000"/>
              </a:lnSpc>
            </a:pPr>
            <a:endParaRPr lang="en-US" altLang="ja-JP" sz="1400" b="1" u="sng" dirty="0">
              <a:solidFill>
                <a:prstClr val="black"/>
              </a:solidFill>
              <a:latin typeface="ＭＳ Ｐゴシック"/>
            </a:endParaRPr>
          </a:p>
          <a:p>
            <a:pPr marL="180975" indent="-180975">
              <a:lnSpc>
                <a:spcPts val="1000"/>
              </a:lnSpc>
              <a:spcBef>
                <a:spcPts val="600"/>
              </a:spcBef>
            </a:pPr>
            <a:r>
              <a:rPr lang="ja-JP" altLang="en-US" sz="1400" b="1" dirty="0" smtClean="0">
                <a:solidFill>
                  <a:prstClr val="black"/>
                </a:solidFill>
                <a:latin typeface="ＤＦ特太ゴシック体" panose="020B0509000000000000" pitchFamily="49" charset="-128"/>
                <a:ea typeface="ＤＦ特太ゴシック体" panose="020B0509000000000000" pitchFamily="49" charset="-128"/>
              </a:rPr>
              <a:t>　　　　</a:t>
            </a:r>
            <a:r>
              <a:rPr lang="ja-JP" altLang="en-US" sz="1400" b="1" u="sng" dirty="0" smtClean="0">
                <a:solidFill>
                  <a:prstClr val="black"/>
                </a:solidFill>
                <a:latin typeface="ＤＦ特太ゴシック体" panose="020B0509000000000000" pitchFamily="49" charset="-128"/>
                <a:ea typeface="ＤＦ特太ゴシック体" panose="020B0509000000000000" pitchFamily="49" charset="-128"/>
              </a:rPr>
              <a:t>２．メンバー</a:t>
            </a:r>
            <a:endParaRPr lang="en-US" altLang="ja-JP" sz="1400" b="1" u="sng" dirty="0" smtClean="0">
              <a:solidFill>
                <a:prstClr val="black"/>
              </a:solidFill>
              <a:latin typeface="ＤＦ特太ゴシック体" panose="020B0509000000000000" pitchFamily="49" charset="-128"/>
              <a:ea typeface="ＤＦ特太ゴシック体" panose="020B0509000000000000" pitchFamily="49" charset="-128"/>
            </a:endParaRPr>
          </a:p>
          <a:p>
            <a:pPr marL="365760" indent="-192024">
              <a:lnSpc>
                <a:spcPts val="1800"/>
              </a:lnSpc>
              <a:spcBef>
                <a:spcPts val="600"/>
              </a:spcBef>
            </a:pPr>
            <a:r>
              <a:rPr lang="ja-JP" altLang="en-US" sz="1400" dirty="0" smtClean="0">
                <a:solidFill>
                  <a:srgbClr val="000000"/>
                </a:solidFill>
                <a:latin typeface="ＭＳ Ｐゴシック"/>
              </a:rPr>
              <a:t>　　　　</a:t>
            </a:r>
            <a:r>
              <a:rPr lang="ja-JP" altLang="en-US" sz="1400" dirty="0" smtClean="0">
                <a:solidFill>
                  <a:prstClr val="black"/>
                </a:solidFill>
                <a:latin typeface="ＭＳ Ｐゴシック"/>
              </a:rPr>
              <a:t>　○政務レベル協議</a:t>
            </a:r>
            <a:endParaRPr lang="en-US" altLang="ja-JP" sz="1400" dirty="0">
              <a:solidFill>
                <a:prstClr val="black"/>
              </a:solidFill>
              <a:latin typeface="ＭＳ Ｐゴシック"/>
            </a:endParaRPr>
          </a:p>
          <a:p>
            <a:pPr marL="365760" indent="-192024">
              <a:lnSpc>
                <a:spcPts val="1800"/>
              </a:lnSpc>
              <a:spcBef>
                <a:spcPts val="600"/>
              </a:spcBef>
            </a:pPr>
            <a:r>
              <a:rPr lang="ja-JP" altLang="en-US" sz="1400" dirty="0" smtClean="0">
                <a:solidFill>
                  <a:prstClr val="black"/>
                </a:solidFill>
                <a:latin typeface="ＭＳ Ｐゴシック"/>
              </a:rPr>
              <a:t>　　　　　  </a:t>
            </a:r>
            <a:r>
              <a:rPr lang="en-US" altLang="ja-JP" sz="1400" dirty="0" smtClean="0">
                <a:solidFill>
                  <a:prstClr val="black"/>
                </a:solidFill>
                <a:latin typeface="ＭＳ Ｐゴシック"/>
              </a:rPr>
              <a:t>【</a:t>
            </a:r>
            <a:r>
              <a:rPr lang="ja-JP" altLang="ja-JP" sz="1400" dirty="0">
                <a:solidFill>
                  <a:prstClr val="black"/>
                </a:solidFill>
                <a:latin typeface="ＭＳ Ｐゴシック"/>
              </a:rPr>
              <a:t>厚生労働省</a:t>
            </a:r>
            <a:r>
              <a:rPr lang="en-US" altLang="ja-JP" sz="1400" dirty="0" smtClean="0">
                <a:solidFill>
                  <a:prstClr val="black"/>
                </a:solidFill>
                <a:latin typeface="ＭＳ Ｐゴシック"/>
              </a:rPr>
              <a:t>】</a:t>
            </a:r>
            <a:r>
              <a:rPr lang="ja-JP" altLang="en-US" sz="1400" dirty="0" smtClean="0">
                <a:solidFill>
                  <a:prstClr val="black"/>
                </a:solidFill>
                <a:latin typeface="ＭＳ Ｐゴシック"/>
              </a:rPr>
              <a:t>　</a:t>
            </a:r>
            <a:r>
              <a:rPr lang="en-US" altLang="ja-JP" sz="1400" dirty="0" smtClean="0">
                <a:solidFill>
                  <a:prstClr val="black"/>
                </a:solidFill>
                <a:latin typeface="ＭＳ Ｐゴシック"/>
              </a:rPr>
              <a:t>  </a:t>
            </a:r>
            <a:r>
              <a:rPr lang="ja-JP" altLang="ja-JP" sz="1400" dirty="0">
                <a:solidFill>
                  <a:prstClr val="black"/>
                </a:solidFill>
                <a:latin typeface="ＭＳ Ｐゴシック"/>
              </a:rPr>
              <a:t>厚生</a:t>
            </a:r>
            <a:r>
              <a:rPr lang="ja-JP" altLang="ja-JP" sz="1400" dirty="0" smtClean="0">
                <a:solidFill>
                  <a:prstClr val="black"/>
                </a:solidFill>
                <a:latin typeface="ＭＳ Ｐゴシック"/>
              </a:rPr>
              <a:t>労働</a:t>
            </a:r>
            <a:r>
              <a:rPr lang="ja-JP" altLang="en-US" sz="1400" dirty="0" smtClean="0">
                <a:solidFill>
                  <a:prstClr val="black"/>
                </a:solidFill>
                <a:latin typeface="ＭＳ Ｐゴシック"/>
              </a:rPr>
              <a:t>大臣、副大臣、政務官</a:t>
            </a:r>
            <a:endParaRPr lang="ja-JP" altLang="ja-JP" sz="1400" dirty="0">
              <a:solidFill>
                <a:prstClr val="black"/>
              </a:solidFill>
              <a:latin typeface="ＭＳ Ｐゴシック"/>
            </a:endParaRPr>
          </a:p>
          <a:p>
            <a:pPr marL="365760" indent="-192024">
              <a:lnSpc>
                <a:spcPts val="1800"/>
              </a:lnSpc>
              <a:spcBef>
                <a:spcPts val="600"/>
              </a:spcBef>
            </a:pPr>
            <a:r>
              <a:rPr lang="ja-JP" altLang="en-US" sz="1400" dirty="0" smtClean="0">
                <a:solidFill>
                  <a:prstClr val="black"/>
                </a:solidFill>
                <a:latin typeface="ＭＳ Ｐゴシック"/>
              </a:rPr>
              <a:t>　　　　　  </a:t>
            </a:r>
            <a:r>
              <a:rPr lang="en-US" altLang="ja-JP" sz="1400" dirty="0" smtClean="0">
                <a:solidFill>
                  <a:prstClr val="black"/>
                </a:solidFill>
                <a:latin typeface="ＭＳ Ｐゴシック"/>
              </a:rPr>
              <a:t>【</a:t>
            </a:r>
            <a:r>
              <a:rPr lang="ja-JP" altLang="ja-JP" sz="1400" dirty="0">
                <a:solidFill>
                  <a:prstClr val="black"/>
                </a:solidFill>
                <a:latin typeface="ＭＳ Ｐゴシック"/>
              </a:rPr>
              <a:t>地方代表</a:t>
            </a:r>
            <a:r>
              <a:rPr lang="en-US" altLang="ja-JP" sz="1400" dirty="0">
                <a:solidFill>
                  <a:prstClr val="black"/>
                </a:solidFill>
                <a:latin typeface="ＭＳ Ｐゴシック"/>
              </a:rPr>
              <a:t>】	</a:t>
            </a:r>
            <a:r>
              <a:rPr lang="ja-JP" altLang="ja-JP" sz="1400" dirty="0">
                <a:solidFill>
                  <a:prstClr val="black"/>
                </a:solidFill>
                <a:latin typeface="ＭＳ Ｐゴシック"/>
              </a:rPr>
              <a:t>　</a:t>
            </a:r>
            <a:r>
              <a:rPr lang="ja-JP" altLang="en-US" sz="1400" dirty="0" smtClean="0">
                <a:solidFill>
                  <a:prstClr val="black"/>
                </a:solidFill>
                <a:latin typeface="ＭＳ Ｐゴシック"/>
              </a:rPr>
              <a:t>　　</a:t>
            </a:r>
            <a:r>
              <a:rPr lang="ja-JP" altLang="ja-JP" sz="1400" dirty="0" smtClean="0">
                <a:solidFill>
                  <a:prstClr val="black"/>
                </a:solidFill>
                <a:latin typeface="ＭＳ Ｐゴシック"/>
              </a:rPr>
              <a:t>栃木県</a:t>
            </a:r>
            <a:r>
              <a:rPr lang="ja-JP" altLang="ja-JP" sz="1400" dirty="0">
                <a:solidFill>
                  <a:prstClr val="black"/>
                </a:solidFill>
                <a:latin typeface="ＭＳ Ｐゴシック"/>
              </a:rPr>
              <a:t>知事、高知</a:t>
            </a:r>
            <a:r>
              <a:rPr lang="ja-JP" altLang="ja-JP" sz="1400" dirty="0" smtClean="0">
                <a:solidFill>
                  <a:prstClr val="black"/>
                </a:solidFill>
                <a:latin typeface="ＭＳ Ｐゴシック"/>
              </a:rPr>
              <a:t>市長</a:t>
            </a:r>
            <a:r>
              <a:rPr lang="ja-JP" altLang="en-US" sz="1400" dirty="0" smtClean="0">
                <a:solidFill>
                  <a:prstClr val="black"/>
                </a:solidFill>
                <a:latin typeface="ＭＳ Ｐゴシック"/>
              </a:rPr>
              <a:t>（高知県）</a:t>
            </a:r>
            <a:r>
              <a:rPr lang="ja-JP" altLang="ja-JP" sz="1400" dirty="0" smtClean="0">
                <a:solidFill>
                  <a:prstClr val="black"/>
                </a:solidFill>
                <a:latin typeface="ＭＳ Ｐゴシック"/>
              </a:rPr>
              <a:t>、</a:t>
            </a:r>
            <a:r>
              <a:rPr lang="ja-JP" altLang="ja-JP" sz="1400" dirty="0">
                <a:solidFill>
                  <a:prstClr val="black"/>
                </a:solidFill>
                <a:latin typeface="ＭＳ Ｐゴシック"/>
              </a:rPr>
              <a:t>井川町長（秋田県</a:t>
            </a:r>
            <a:r>
              <a:rPr lang="ja-JP" altLang="ja-JP" sz="1400" dirty="0" smtClean="0">
                <a:solidFill>
                  <a:prstClr val="black"/>
                </a:solidFill>
                <a:latin typeface="ＭＳ Ｐゴシック"/>
              </a:rPr>
              <a:t>）</a:t>
            </a:r>
            <a:r>
              <a:rPr lang="en-US" altLang="ja-JP" sz="1400" dirty="0" smtClean="0">
                <a:solidFill>
                  <a:prstClr val="black"/>
                </a:solidFill>
                <a:latin typeface="ＭＳ Ｐゴシック"/>
              </a:rPr>
              <a:t> </a:t>
            </a:r>
            <a:r>
              <a:rPr lang="ja-JP" altLang="en-US" sz="1400" dirty="0" smtClean="0">
                <a:solidFill>
                  <a:prstClr val="black"/>
                </a:solidFill>
                <a:latin typeface="ＭＳ Ｐゴシック"/>
              </a:rPr>
              <a:t>（聖籠町長（新潟県））</a:t>
            </a:r>
            <a:endParaRPr lang="en-US" altLang="ja-JP" sz="1400" dirty="0" smtClean="0">
              <a:solidFill>
                <a:prstClr val="black"/>
              </a:solidFill>
              <a:latin typeface="ＭＳ Ｐゴシック"/>
            </a:endParaRPr>
          </a:p>
          <a:p>
            <a:pPr marL="365760" indent="-192024">
              <a:lnSpc>
                <a:spcPts val="1800"/>
              </a:lnSpc>
              <a:spcBef>
                <a:spcPts val="600"/>
              </a:spcBef>
            </a:pPr>
            <a:r>
              <a:rPr lang="ja-JP" altLang="en-US" sz="1400" dirty="0" smtClean="0">
                <a:solidFill>
                  <a:prstClr val="black"/>
                </a:solidFill>
                <a:latin typeface="ＭＳ Ｐゴシック"/>
              </a:rPr>
              <a:t>　　　　　○事務レベル</a:t>
            </a:r>
            <a:r>
              <a:rPr lang="ja-JP" altLang="en-US" sz="1400" dirty="0">
                <a:solidFill>
                  <a:prstClr val="black"/>
                </a:solidFill>
                <a:latin typeface="ＭＳ Ｐゴシック"/>
              </a:rPr>
              <a:t>ＷＧ</a:t>
            </a:r>
            <a:endParaRPr lang="en-US" altLang="ja-JP" sz="1400" dirty="0">
              <a:solidFill>
                <a:prstClr val="black"/>
              </a:solidFill>
              <a:latin typeface="ＭＳ Ｐゴシック"/>
            </a:endParaRPr>
          </a:p>
          <a:p>
            <a:pPr marL="365760" indent="-192024">
              <a:spcBef>
                <a:spcPts val="600"/>
              </a:spcBef>
            </a:pPr>
            <a:r>
              <a:rPr lang="ja-JP" altLang="en-US" sz="1400" dirty="0" smtClean="0">
                <a:solidFill>
                  <a:prstClr val="black"/>
                </a:solidFill>
                <a:latin typeface="ＭＳ Ｐゴシック"/>
              </a:rPr>
              <a:t>　　　　　　</a:t>
            </a:r>
            <a:r>
              <a:rPr lang="en-US" altLang="ja-JP" sz="1400" dirty="0" smtClean="0">
                <a:solidFill>
                  <a:prstClr val="black"/>
                </a:solidFill>
                <a:latin typeface="ＭＳ Ｐゴシック"/>
              </a:rPr>
              <a:t>【</a:t>
            </a:r>
            <a:r>
              <a:rPr lang="ja-JP" altLang="ja-JP" sz="1400" dirty="0">
                <a:solidFill>
                  <a:prstClr val="black"/>
                </a:solidFill>
                <a:latin typeface="ＭＳ Ｐゴシック"/>
              </a:rPr>
              <a:t>厚生労働省</a:t>
            </a:r>
            <a:r>
              <a:rPr lang="en-US" altLang="ja-JP" sz="1400" dirty="0" smtClean="0">
                <a:solidFill>
                  <a:prstClr val="black"/>
                </a:solidFill>
                <a:latin typeface="ＭＳ Ｐゴシック"/>
              </a:rPr>
              <a:t>】</a:t>
            </a:r>
            <a:r>
              <a:rPr lang="ja-JP" altLang="en-US" sz="1400" dirty="0" smtClean="0">
                <a:solidFill>
                  <a:prstClr val="black"/>
                </a:solidFill>
                <a:latin typeface="ＭＳ Ｐゴシック"/>
              </a:rPr>
              <a:t>　</a:t>
            </a:r>
            <a:r>
              <a:rPr lang="en-US" altLang="ja-JP" sz="1400" dirty="0" smtClean="0">
                <a:solidFill>
                  <a:prstClr val="black"/>
                </a:solidFill>
                <a:latin typeface="ＭＳ Ｐゴシック"/>
              </a:rPr>
              <a:t>  </a:t>
            </a:r>
            <a:r>
              <a:rPr lang="ja-JP" altLang="ja-JP" sz="1400" dirty="0">
                <a:solidFill>
                  <a:prstClr val="black"/>
                </a:solidFill>
                <a:latin typeface="ＭＳ Ｐゴシック"/>
              </a:rPr>
              <a:t>厚生労働省保険局</a:t>
            </a:r>
          </a:p>
          <a:p>
            <a:pPr marL="365760" indent="1609344">
              <a:spcBef>
                <a:spcPts val="600"/>
              </a:spcBef>
            </a:pPr>
            <a:r>
              <a:rPr lang="ja-JP" altLang="ja-JP" sz="1400" dirty="0">
                <a:solidFill>
                  <a:prstClr val="black"/>
                </a:solidFill>
                <a:latin typeface="ＭＳ Ｐゴシック"/>
              </a:rPr>
              <a:t>  </a:t>
            </a:r>
            <a:r>
              <a:rPr lang="ja-JP" altLang="en-US" sz="1400" dirty="0" smtClean="0">
                <a:solidFill>
                  <a:prstClr val="black"/>
                </a:solidFill>
                <a:latin typeface="ＭＳ Ｐゴシック"/>
              </a:rPr>
              <a:t>　</a:t>
            </a:r>
            <a:r>
              <a:rPr lang="ja-JP" altLang="ja-JP" sz="1400" dirty="0" smtClean="0">
                <a:solidFill>
                  <a:prstClr val="black"/>
                </a:solidFill>
                <a:latin typeface="ＭＳ Ｐゴシック"/>
              </a:rPr>
              <a:t> </a:t>
            </a:r>
            <a:r>
              <a:rPr lang="ja-JP" altLang="ja-JP" sz="1400" dirty="0">
                <a:solidFill>
                  <a:prstClr val="black"/>
                </a:solidFill>
                <a:latin typeface="ＭＳ Ｐゴシック"/>
              </a:rPr>
              <a:t>総務課長、国民健康保険課長、高齢者医療課長、調査課長</a:t>
            </a:r>
          </a:p>
          <a:p>
            <a:pPr marL="365760" indent="-192024">
              <a:spcBef>
                <a:spcPts val="300"/>
              </a:spcBef>
            </a:pPr>
            <a:r>
              <a:rPr lang="ja-JP" altLang="en-US" sz="1400" dirty="0" smtClean="0">
                <a:solidFill>
                  <a:prstClr val="black"/>
                </a:solidFill>
                <a:latin typeface="ＭＳ Ｐゴシック"/>
              </a:rPr>
              <a:t>　　　　　　</a:t>
            </a:r>
            <a:r>
              <a:rPr lang="en-US" altLang="ja-JP" sz="1400" dirty="0" smtClean="0">
                <a:solidFill>
                  <a:prstClr val="black"/>
                </a:solidFill>
                <a:latin typeface="ＭＳ Ｐゴシック"/>
              </a:rPr>
              <a:t>【</a:t>
            </a:r>
            <a:r>
              <a:rPr lang="ja-JP" altLang="ja-JP" sz="1400" dirty="0">
                <a:solidFill>
                  <a:prstClr val="black"/>
                </a:solidFill>
                <a:latin typeface="ＭＳ Ｐゴシック"/>
              </a:rPr>
              <a:t>地方代表</a:t>
            </a:r>
            <a:r>
              <a:rPr lang="en-US" altLang="ja-JP" sz="1400" dirty="0">
                <a:solidFill>
                  <a:prstClr val="black"/>
                </a:solidFill>
                <a:latin typeface="ＭＳ Ｐゴシック"/>
              </a:rPr>
              <a:t>】	</a:t>
            </a:r>
            <a:r>
              <a:rPr lang="ja-JP" altLang="en-US" sz="1400" dirty="0" smtClean="0">
                <a:solidFill>
                  <a:prstClr val="black"/>
                </a:solidFill>
                <a:latin typeface="ＭＳ Ｐゴシック"/>
              </a:rPr>
              <a:t>　　　</a:t>
            </a:r>
            <a:r>
              <a:rPr lang="ja-JP" altLang="ja-JP" sz="1400" dirty="0" smtClean="0">
                <a:solidFill>
                  <a:prstClr val="black"/>
                </a:solidFill>
                <a:latin typeface="ＭＳ Ｐゴシック"/>
              </a:rPr>
              <a:t>（</a:t>
            </a:r>
            <a:r>
              <a:rPr lang="ja-JP" altLang="ja-JP" sz="1400" dirty="0">
                <a:solidFill>
                  <a:prstClr val="black"/>
                </a:solidFill>
                <a:latin typeface="ＭＳ Ｐゴシック"/>
              </a:rPr>
              <a:t>全国知事会）</a:t>
            </a:r>
            <a:r>
              <a:rPr lang="en-US" altLang="ja-JP" sz="1400" dirty="0">
                <a:solidFill>
                  <a:prstClr val="black"/>
                </a:solidFill>
                <a:latin typeface="ＭＳ Ｐゴシック"/>
              </a:rPr>
              <a:t>… </a:t>
            </a:r>
            <a:r>
              <a:rPr lang="ja-JP" altLang="ja-JP" sz="1400" dirty="0">
                <a:solidFill>
                  <a:prstClr val="black"/>
                </a:solidFill>
                <a:latin typeface="ＭＳ Ｐゴシック"/>
              </a:rPr>
              <a:t>山形県、栃木県、愛知県、鳥取県、愛媛県</a:t>
            </a:r>
          </a:p>
          <a:p>
            <a:pPr marL="365760" indent="-192024">
              <a:spcBef>
                <a:spcPts val="300"/>
              </a:spcBef>
            </a:pPr>
            <a:r>
              <a:rPr lang="en-US" altLang="ja-JP" sz="1400" dirty="0">
                <a:solidFill>
                  <a:prstClr val="black"/>
                </a:solidFill>
                <a:latin typeface="ＭＳ Ｐゴシック"/>
              </a:rPr>
              <a:t>			</a:t>
            </a:r>
            <a:r>
              <a:rPr lang="ja-JP" altLang="en-US" sz="1400" dirty="0" smtClean="0">
                <a:solidFill>
                  <a:prstClr val="black"/>
                </a:solidFill>
                <a:latin typeface="ＭＳ Ｐゴシック"/>
              </a:rPr>
              <a:t>　　　</a:t>
            </a:r>
            <a:r>
              <a:rPr lang="ja-JP" altLang="ja-JP" sz="1400" dirty="0" smtClean="0">
                <a:solidFill>
                  <a:prstClr val="black"/>
                </a:solidFill>
                <a:latin typeface="ＭＳ Ｐゴシック"/>
              </a:rPr>
              <a:t>（</a:t>
            </a:r>
            <a:r>
              <a:rPr lang="ja-JP" altLang="ja-JP" sz="1400" dirty="0">
                <a:solidFill>
                  <a:prstClr val="black"/>
                </a:solidFill>
                <a:latin typeface="ＭＳ Ｐゴシック"/>
              </a:rPr>
              <a:t>全国市長会）</a:t>
            </a:r>
            <a:r>
              <a:rPr lang="en-US" altLang="ja-JP" sz="1400" dirty="0">
                <a:solidFill>
                  <a:prstClr val="black"/>
                </a:solidFill>
                <a:latin typeface="ＭＳ Ｐゴシック"/>
              </a:rPr>
              <a:t>… </a:t>
            </a:r>
            <a:r>
              <a:rPr lang="ja-JP" altLang="ja-JP" sz="1400" dirty="0">
                <a:solidFill>
                  <a:prstClr val="black"/>
                </a:solidFill>
                <a:latin typeface="ＭＳ Ｐゴシック"/>
              </a:rPr>
              <a:t>見附市</a:t>
            </a:r>
            <a:r>
              <a:rPr lang="en-US" altLang="ja-JP" sz="1400" dirty="0">
                <a:solidFill>
                  <a:prstClr val="black"/>
                </a:solidFill>
                <a:latin typeface="ＭＳ Ｐゴシック"/>
              </a:rPr>
              <a:t>(</a:t>
            </a:r>
            <a:r>
              <a:rPr lang="ja-JP" altLang="ja-JP" sz="1400" dirty="0">
                <a:solidFill>
                  <a:prstClr val="black"/>
                </a:solidFill>
                <a:latin typeface="ＭＳ Ｐゴシック"/>
              </a:rPr>
              <a:t>新潟県</a:t>
            </a:r>
            <a:r>
              <a:rPr lang="en-US" altLang="ja-JP" sz="1400" dirty="0">
                <a:solidFill>
                  <a:prstClr val="black"/>
                </a:solidFill>
                <a:latin typeface="ＭＳ Ｐゴシック"/>
              </a:rPr>
              <a:t>)</a:t>
            </a:r>
            <a:r>
              <a:rPr lang="ja-JP" altLang="ja-JP" sz="1400" dirty="0" err="1">
                <a:solidFill>
                  <a:prstClr val="black"/>
                </a:solidFill>
                <a:latin typeface="ＭＳ Ｐゴシック"/>
              </a:rPr>
              <a:t>、</a:t>
            </a:r>
            <a:r>
              <a:rPr lang="ja-JP" altLang="ja-JP" sz="1400" dirty="0">
                <a:solidFill>
                  <a:prstClr val="black"/>
                </a:solidFill>
                <a:latin typeface="ＭＳ Ｐゴシック"/>
              </a:rPr>
              <a:t>裾野市</a:t>
            </a:r>
            <a:r>
              <a:rPr lang="en-US" altLang="ja-JP" sz="1400" dirty="0">
                <a:solidFill>
                  <a:prstClr val="black"/>
                </a:solidFill>
                <a:latin typeface="ＭＳ Ｐゴシック"/>
              </a:rPr>
              <a:t>(</a:t>
            </a:r>
            <a:r>
              <a:rPr lang="ja-JP" altLang="ja-JP" sz="1400" dirty="0">
                <a:solidFill>
                  <a:prstClr val="black"/>
                </a:solidFill>
                <a:latin typeface="ＭＳ Ｐゴシック"/>
              </a:rPr>
              <a:t>静岡県）、高松市</a:t>
            </a:r>
            <a:r>
              <a:rPr lang="en-US" altLang="ja-JP" sz="1400" dirty="0">
                <a:solidFill>
                  <a:prstClr val="black"/>
                </a:solidFill>
                <a:latin typeface="ＭＳ Ｐゴシック"/>
              </a:rPr>
              <a:t>(</a:t>
            </a:r>
            <a:r>
              <a:rPr lang="ja-JP" altLang="ja-JP" sz="1400" dirty="0">
                <a:solidFill>
                  <a:prstClr val="black"/>
                </a:solidFill>
                <a:latin typeface="ＭＳ Ｐゴシック"/>
              </a:rPr>
              <a:t>香川県</a:t>
            </a:r>
            <a:r>
              <a:rPr lang="en-US" altLang="ja-JP" sz="1400" dirty="0">
                <a:solidFill>
                  <a:prstClr val="black"/>
                </a:solidFill>
                <a:latin typeface="ＭＳ Ｐゴシック"/>
              </a:rPr>
              <a:t>)</a:t>
            </a:r>
            <a:r>
              <a:rPr lang="ja-JP" altLang="ja-JP" sz="1400" dirty="0" err="1">
                <a:solidFill>
                  <a:prstClr val="black"/>
                </a:solidFill>
                <a:latin typeface="ＭＳ Ｐゴシック"/>
              </a:rPr>
              <a:t>、</a:t>
            </a:r>
            <a:r>
              <a:rPr lang="ja-JP" altLang="ja-JP" sz="1400" dirty="0">
                <a:solidFill>
                  <a:prstClr val="black"/>
                </a:solidFill>
                <a:latin typeface="ＭＳ Ｐゴシック"/>
              </a:rPr>
              <a:t>高知市</a:t>
            </a:r>
            <a:r>
              <a:rPr lang="en-US" altLang="ja-JP" sz="1400" dirty="0">
                <a:solidFill>
                  <a:prstClr val="black"/>
                </a:solidFill>
                <a:latin typeface="ＭＳ Ｐゴシック"/>
              </a:rPr>
              <a:t>(</a:t>
            </a:r>
            <a:r>
              <a:rPr lang="ja-JP" altLang="ja-JP" sz="1400" dirty="0">
                <a:solidFill>
                  <a:prstClr val="black"/>
                </a:solidFill>
                <a:latin typeface="ＭＳ Ｐゴシック"/>
              </a:rPr>
              <a:t>高知県</a:t>
            </a:r>
            <a:r>
              <a:rPr lang="en-US" altLang="ja-JP" sz="1400" dirty="0">
                <a:solidFill>
                  <a:prstClr val="black"/>
                </a:solidFill>
                <a:latin typeface="ＭＳ Ｐゴシック"/>
              </a:rPr>
              <a:t>)</a:t>
            </a:r>
            <a:endParaRPr lang="ja-JP" altLang="ja-JP" sz="1400" dirty="0">
              <a:solidFill>
                <a:prstClr val="black"/>
              </a:solidFill>
              <a:latin typeface="ＭＳ Ｐゴシック"/>
            </a:endParaRPr>
          </a:p>
          <a:p>
            <a:pPr marL="365760" indent="-192024">
              <a:spcBef>
                <a:spcPts val="300"/>
              </a:spcBef>
            </a:pPr>
            <a:r>
              <a:rPr lang="en-US" altLang="ja-JP" sz="1400" dirty="0">
                <a:solidFill>
                  <a:prstClr val="black"/>
                </a:solidFill>
                <a:latin typeface="ＭＳ Ｐゴシック"/>
              </a:rPr>
              <a:t>			</a:t>
            </a:r>
            <a:r>
              <a:rPr lang="ja-JP" altLang="en-US" sz="1400" dirty="0" smtClean="0">
                <a:solidFill>
                  <a:prstClr val="black"/>
                </a:solidFill>
                <a:latin typeface="ＭＳ Ｐゴシック"/>
              </a:rPr>
              <a:t>　　　</a:t>
            </a:r>
            <a:r>
              <a:rPr lang="ja-JP" altLang="ja-JP" sz="1400" dirty="0" smtClean="0">
                <a:solidFill>
                  <a:prstClr val="black"/>
                </a:solidFill>
                <a:latin typeface="ＭＳ Ｐゴシック"/>
              </a:rPr>
              <a:t>（</a:t>
            </a:r>
            <a:r>
              <a:rPr lang="ja-JP" altLang="ja-JP" sz="1400" dirty="0">
                <a:solidFill>
                  <a:prstClr val="black"/>
                </a:solidFill>
                <a:latin typeface="ＭＳ Ｐゴシック"/>
              </a:rPr>
              <a:t>全国町村会）</a:t>
            </a:r>
            <a:r>
              <a:rPr lang="en-US" altLang="ja-JP" sz="1400" dirty="0">
                <a:solidFill>
                  <a:prstClr val="black"/>
                </a:solidFill>
                <a:latin typeface="ＭＳ Ｐゴシック"/>
              </a:rPr>
              <a:t>…</a:t>
            </a:r>
            <a:r>
              <a:rPr lang="ja-JP" altLang="ja-JP" sz="1400" dirty="0">
                <a:solidFill>
                  <a:prstClr val="black"/>
                </a:solidFill>
                <a:latin typeface="ＭＳ Ｐゴシック"/>
              </a:rPr>
              <a:t> 井川町</a:t>
            </a:r>
            <a:r>
              <a:rPr lang="en-US" altLang="ja-JP" sz="1400" dirty="0">
                <a:solidFill>
                  <a:prstClr val="black"/>
                </a:solidFill>
                <a:latin typeface="ＭＳ Ｐゴシック"/>
              </a:rPr>
              <a:t>(</a:t>
            </a:r>
            <a:r>
              <a:rPr lang="ja-JP" altLang="ja-JP" sz="1400" dirty="0">
                <a:solidFill>
                  <a:prstClr val="black"/>
                </a:solidFill>
                <a:latin typeface="ＭＳ Ｐゴシック"/>
              </a:rPr>
              <a:t>秋田県</a:t>
            </a:r>
            <a:r>
              <a:rPr lang="en-US" altLang="ja-JP" sz="1400" dirty="0">
                <a:solidFill>
                  <a:prstClr val="black"/>
                </a:solidFill>
                <a:latin typeface="ＭＳ Ｐゴシック"/>
              </a:rPr>
              <a:t>)</a:t>
            </a:r>
            <a:r>
              <a:rPr lang="ja-JP" altLang="ja-JP" sz="1400" dirty="0" err="1">
                <a:solidFill>
                  <a:prstClr val="black"/>
                </a:solidFill>
                <a:latin typeface="ＭＳ Ｐゴシック"/>
              </a:rPr>
              <a:t>、</a:t>
            </a:r>
            <a:r>
              <a:rPr lang="ja-JP" altLang="ja-JP" sz="1400" dirty="0">
                <a:solidFill>
                  <a:prstClr val="black"/>
                </a:solidFill>
                <a:latin typeface="ＭＳ Ｐゴシック"/>
              </a:rPr>
              <a:t>奥多摩町</a:t>
            </a:r>
            <a:r>
              <a:rPr lang="en-US" altLang="ja-JP" sz="1400" dirty="0">
                <a:solidFill>
                  <a:prstClr val="black"/>
                </a:solidFill>
                <a:latin typeface="ＭＳ Ｐゴシック"/>
              </a:rPr>
              <a:t>(</a:t>
            </a:r>
            <a:r>
              <a:rPr lang="ja-JP" altLang="ja-JP" sz="1400" dirty="0">
                <a:solidFill>
                  <a:prstClr val="black"/>
                </a:solidFill>
                <a:latin typeface="ＭＳ Ｐゴシック"/>
              </a:rPr>
              <a:t>東京都</a:t>
            </a:r>
            <a:r>
              <a:rPr lang="en-US" altLang="ja-JP" sz="1400" dirty="0">
                <a:solidFill>
                  <a:prstClr val="black"/>
                </a:solidFill>
                <a:latin typeface="ＭＳ Ｐゴシック"/>
              </a:rPr>
              <a:t>)</a:t>
            </a:r>
            <a:r>
              <a:rPr lang="ja-JP" altLang="ja-JP" sz="1400" dirty="0" err="1">
                <a:solidFill>
                  <a:prstClr val="black"/>
                </a:solidFill>
                <a:latin typeface="ＭＳ Ｐゴシック"/>
              </a:rPr>
              <a:t>、</a:t>
            </a:r>
            <a:r>
              <a:rPr lang="ja-JP" altLang="ja-JP" sz="1400" dirty="0">
                <a:solidFill>
                  <a:prstClr val="black"/>
                </a:solidFill>
                <a:latin typeface="ＭＳ Ｐゴシック"/>
              </a:rPr>
              <a:t>聖籠町</a:t>
            </a:r>
            <a:r>
              <a:rPr lang="en-US" altLang="ja-JP" sz="1400" dirty="0">
                <a:solidFill>
                  <a:prstClr val="black"/>
                </a:solidFill>
                <a:latin typeface="ＭＳ Ｐゴシック"/>
              </a:rPr>
              <a:t>(</a:t>
            </a:r>
            <a:r>
              <a:rPr lang="ja-JP" altLang="ja-JP" sz="1400" dirty="0">
                <a:solidFill>
                  <a:prstClr val="black"/>
                </a:solidFill>
                <a:latin typeface="ＭＳ Ｐゴシック"/>
              </a:rPr>
              <a:t>新潟県</a:t>
            </a:r>
            <a:r>
              <a:rPr lang="en-US" altLang="ja-JP" sz="1400" dirty="0">
                <a:solidFill>
                  <a:prstClr val="black"/>
                </a:solidFill>
                <a:latin typeface="ＭＳ Ｐゴシック"/>
              </a:rPr>
              <a:t>)</a:t>
            </a:r>
            <a:r>
              <a:rPr lang="ja-JP" altLang="ja-JP" sz="1400" dirty="0" err="1">
                <a:solidFill>
                  <a:prstClr val="black"/>
                </a:solidFill>
                <a:latin typeface="ＭＳ Ｐゴシック"/>
              </a:rPr>
              <a:t>、</a:t>
            </a:r>
            <a:r>
              <a:rPr lang="ja-JP" altLang="ja-JP" sz="1400" dirty="0">
                <a:solidFill>
                  <a:prstClr val="black"/>
                </a:solidFill>
                <a:latin typeface="ＭＳ Ｐゴシック"/>
              </a:rPr>
              <a:t>九重町</a:t>
            </a:r>
            <a:r>
              <a:rPr lang="en-US" altLang="ja-JP" sz="1400" dirty="0">
                <a:solidFill>
                  <a:prstClr val="black"/>
                </a:solidFill>
                <a:latin typeface="ＭＳ Ｐゴシック"/>
              </a:rPr>
              <a:t>(</a:t>
            </a:r>
            <a:r>
              <a:rPr lang="ja-JP" altLang="ja-JP" sz="1400" dirty="0">
                <a:solidFill>
                  <a:prstClr val="black"/>
                </a:solidFill>
                <a:latin typeface="ＭＳ Ｐゴシック"/>
              </a:rPr>
              <a:t>大分県</a:t>
            </a:r>
            <a:r>
              <a:rPr lang="en-US" altLang="ja-JP" sz="1400" dirty="0">
                <a:solidFill>
                  <a:prstClr val="black"/>
                </a:solidFill>
                <a:latin typeface="ＭＳ Ｐゴシック"/>
              </a:rPr>
              <a:t>)</a:t>
            </a:r>
            <a:endParaRPr lang="ja-JP" altLang="ja-JP" sz="1400" dirty="0">
              <a:solidFill>
                <a:prstClr val="black"/>
              </a:solidFill>
              <a:latin typeface="ＭＳ Ｐゴシック"/>
            </a:endParaRPr>
          </a:p>
          <a:p>
            <a:pPr marL="180975" indent="-180975"/>
            <a:endParaRPr lang="en-US" altLang="ja-JP" sz="1400" b="1" dirty="0" smtClean="0">
              <a:solidFill>
                <a:prstClr val="black"/>
              </a:solidFill>
              <a:latin typeface="ＤＦ特太ゴシック体" panose="020B0509000000000000" pitchFamily="49" charset="-128"/>
              <a:ea typeface="ＤＦ特太ゴシック体" panose="020B0509000000000000" pitchFamily="49" charset="-128"/>
            </a:endParaRPr>
          </a:p>
          <a:p>
            <a:pPr marL="180975" indent="-180975">
              <a:spcBef>
                <a:spcPts val="600"/>
              </a:spcBef>
            </a:pPr>
            <a:r>
              <a:rPr lang="ja-JP" altLang="en-US" sz="1400" b="1" dirty="0" smtClean="0">
                <a:solidFill>
                  <a:prstClr val="black"/>
                </a:solidFill>
                <a:latin typeface="ＤＦ特太ゴシック体" panose="020B0509000000000000" pitchFamily="49" charset="-128"/>
                <a:ea typeface="ＤＦ特太ゴシック体" panose="020B0509000000000000" pitchFamily="49" charset="-128"/>
              </a:rPr>
              <a:t>　　　　</a:t>
            </a:r>
            <a:r>
              <a:rPr lang="ja-JP" altLang="en-US" sz="1400" b="1" u="sng" dirty="0" smtClean="0">
                <a:solidFill>
                  <a:prstClr val="black"/>
                </a:solidFill>
                <a:latin typeface="ＤＦ特太ゴシック体" panose="020B0509000000000000" pitchFamily="49" charset="-128"/>
                <a:ea typeface="ＤＦ特太ゴシック体" panose="020B0509000000000000" pitchFamily="49" charset="-128"/>
              </a:rPr>
              <a:t>３．経緯</a:t>
            </a:r>
            <a:endParaRPr lang="en-US" altLang="ja-JP" sz="1400" b="1" u="sng" dirty="0" smtClean="0">
              <a:solidFill>
                <a:prstClr val="black"/>
              </a:solidFill>
              <a:latin typeface="ＤＦ特太ゴシック体" panose="020B0509000000000000" pitchFamily="49" charset="-128"/>
              <a:ea typeface="ＤＦ特太ゴシック体" panose="020B0509000000000000" pitchFamily="49" charset="-128"/>
            </a:endParaRPr>
          </a:p>
          <a:p>
            <a:pPr marL="180975" indent="-180975">
              <a:spcBef>
                <a:spcPts val="600"/>
              </a:spcBef>
            </a:pPr>
            <a:r>
              <a:rPr lang="ja-JP" altLang="en-US" sz="1400" b="1" dirty="0" smtClean="0">
                <a:solidFill>
                  <a:prstClr val="black"/>
                </a:solidFill>
                <a:latin typeface="ＭＳ Ｐゴシック"/>
              </a:rPr>
              <a:t>　　　　　　</a:t>
            </a:r>
            <a:r>
              <a:rPr lang="ja-JP" altLang="en-US" sz="1400" dirty="0" smtClean="0">
                <a:solidFill>
                  <a:prstClr val="black"/>
                </a:solidFill>
                <a:latin typeface="ＭＳ Ｐゴシック"/>
              </a:rPr>
              <a:t>平成</a:t>
            </a:r>
            <a:r>
              <a:rPr lang="en-US" altLang="ja-JP" sz="1400" dirty="0" smtClean="0">
                <a:solidFill>
                  <a:prstClr val="black"/>
                </a:solidFill>
                <a:latin typeface="ＭＳ Ｐゴシック"/>
              </a:rPr>
              <a:t>26</a:t>
            </a:r>
            <a:r>
              <a:rPr lang="ja-JP" altLang="en-US" sz="1400" dirty="0" smtClean="0">
                <a:solidFill>
                  <a:prstClr val="black"/>
                </a:solidFill>
                <a:latin typeface="ＭＳ Ｐゴシック"/>
              </a:rPr>
              <a:t>年　　１月</a:t>
            </a:r>
            <a:r>
              <a:rPr lang="en-US" altLang="ja-JP" sz="1400" dirty="0" smtClean="0">
                <a:solidFill>
                  <a:prstClr val="black"/>
                </a:solidFill>
                <a:latin typeface="ＭＳ Ｐゴシック"/>
              </a:rPr>
              <a:t>31</a:t>
            </a:r>
            <a:r>
              <a:rPr lang="ja-JP" altLang="en-US" sz="1400" dirty="0" smtClean="0">
                <a:solidFill>
                  <a:prstClr val="black"/>
                </a:solidFill>
                <a:latin typeface="ＭＳ Ｐゴシック"/>
              </a:rPr>
              <a:t>日　　　　政務レベル協議</a:t>
            </a:r>
            <a:endParaRPr lang="en-US" altLang="ja-JP" sz="1400" dirty="0" smtClean="0">
              <a:solidFill>
                <a:prstClr val="black"/>
              </a:solidFill>
              <a:latin typeface="ＭＳ Ｐゴシック"/>
            </a:endParaRPr>
          </a:p>
          <a:p>
            <a:pPr marL="180975" indent="-180975"/>
            <a:r>
              <a:rPr lang="ja-JP" altLang="en-US" sz="1400" dirty="0">
                <a:solidFill>
                  <a:prstClr val="black"/>
                </a:solidFill>
                <a:latin typeface="ＭＳ Ｐゴシック"/>
              </a:rPr>
              <a:t>　</a:t>
            </a:r>
            <a:r>
              <a:rPr lang="ja-JP" altLang="en-US" sz="1400" dirty="0" smtClean="0">
                <a:solidFill>
                  <a:prstClr val="black"/>
                </a:solidFill>
                <a:latin typeface="ＭＳ Ｐゴシック"/>
              </a:rPr>
              <a:t>　　　　　　　　　　　　　　２月</a:t>
            </a:r>
            <a:endParaRPr lang="en-US" altLang="ja-JP" sz="1400" dirty="0" smtClean="0">
              <a:solidFill>
                <a:prstClr val="black"/>
              </a:solidFill>
              <a:latin typeface="ＭＳ Ｐゴシック"/>
            </a:endParaRPr>
          </a:p>
          <a:p>
            <a:pPr marL="180975" indent="-180975"/>
            <a:r>
              <a:rPr lang="ja-JP" altLang="en-US" sz="1400" dirty="0" smtClean="0">
                <a:solidFill>
                  <a:prstClr val="black"/>
                </a:solidFill>
                <a:latin typeface="ＭＳ Ｐゴシック"/>
              </a:rPr>
              <a:t>　　　　　　　　　　　　　　　↓　　　　　　　毎月１回程度　事務レベルＷＧ（計７回）</a:t>
            </a:r>
            <a:endParaRPr lang="en-US" altLang="ja-JP" sz="1400" dirty="0">
              <a:solidFill>
                <a:prstClr val="black"/>
              </a:solidFill>
              <a:latin typeface="ＭＳ Ｐゴシック"/>
            </a:endParaRPr>
          </a:p>
          <a:p>
            <a:pPr marL="180975" indent="-180975"/>
            <a:r>
              <a:rPr lang="ja-JP" altLang="en-US" sz="1400" dirty="0" smtClean="0">
                <a:solidFill>
                  <a:prstClr val="black"/>
                </a:solidFill>
                <a:latin typeface="ＭＳ Ｐゴシック"/>
              </a:rPr>
              <a:t>　　　　　　　　　　　　　　　７月</a:t>
            </a:r>
            <a:endParaRPr lang="en-US" altLang="ja-JP" sz="1400" dirty="0" smtClean="0">
              <a:solidFill>
                <a:prstClr val="black"/>
              </a:solidFill>
              <a:latin typeface="ＭＳ Ｐゴシック"/>
            </a:endParaRPr>
          </a:p>
          <a:p>
            <a:pPr marL="180975" indent="-180975"/>
            <a:r>
              <a:rPr lang="ja-JP" altLang="en-US" sz="1400" dirty="0">
                <a:solidFill>
                  <a:prstClr val="black"/>
                </a:solidFill>
                <a:latin typeface="ＭＳ Ｐゴシック"/>
              </a:rPr>
              <a:t>　</a:t>
            </a:r>
            <a:r>
              <a:rPr lang="ja-JP" altLang="en-US" sz="1400" dirty="0" smtClean="0">
                <a:solidFill>
                  <a:prstClr val="black"/>
                </a:solidFill>
                <a:latin typeface="ＭＳ Ｐゴシック"/>
              </a:rPr>
              <a:t>　　　　　　　　　　　　　８月８日　　　　政務レベル協議（中間整理）</a:t>
            </a:r>
            <a:endParaRPr lang="en-US" altLang="ja-JP" sz="1400" dirty="0" smtClean="0">
              <a:solidFill>
                <a:prstClr val="black"/>
              </a:solidFill>
              <a:latin typeface="ＭＳ Ｐゴシック"/>
            </a:endParaRPr>
          </a:p>
          <a:p>
            <a:pPr marL="180975" indent="-180975"/>
            <a:r>
              <a:rPr lang="ja-JP" altLang="en-US" sz="1000" dirty="0">
                <a:solidFill>
                  <a:prstClr val="black"/>
                </a:solidFill>
                <a:latin typeface="ＭＳ Ｐゴシック"/>
              </a:rPr>
              <a:t>　</a:t>
            </a:r>
            <a:endParaRPr lang="en-US" altLang="ja-JP" sz="1000" dirty="0" smtClean="0">
              <a:solidFill>
                <a:prstClr val="black"/>
              </a:solidFill>
              <a:latin typeface="ＭＳ Ｐゴシック"/>
            </a:endParaRPr>
          </a:p>
          <a:p>
            <a:pPr marL="180975" indent="-180975"/>
            <a:r>
              <a:rPr lang="ja-JP" altLang="en-US" sz="1400" dirty="0">
                <a:solidFill>
                  <a:prstClr val="black"/>
                </a:solidFill>
                <a:latin typeface="ＭＳ Ｐゴシック"/>
              </a:rPr>
              <a:t>　</a:t>
            </a:r>
            <a:r>
              <a:rPr lang="ja-JP" altLang="en-US" sz="1400" dirty="0" smtClean="0">
                <a:solidFill>
                  <a:prstClr val="black"/>
                </a:solidFill>
                <a:latin typeface="ＭＳ Ｐゴシック"/>
              </a:rPr>
              <a:t>　　　　　　　　　　　　　　↓</a:t>
            </a:r>
            <a:r>
              <a:rPr lang="ja-JP" altLang="en-US" sz="1400" dirty="0">
                <a:solidFill>
                  <a:prstClr val="black"/>
                </a:solidFill>
                <a:latin typeface="ＭＳ Ｐゴシック"/>
              </a:rPr>
              <a:t>　　　　　　　毎月１回程度　事務レベルＷＧ（</a:t>
            </a:r>
            <a:r>
              <a:rPr lang="ja-JP" altLang="en-US" sz="1400" dirty="0" smtClean="0">
                <a:solidFill>
                  <a:prstClr val="black"/>
                </a:solidFill>
                <a:latin typeface="ＭＳ Ｐゴシック"/>
              </a:rPr>
              <a:t>計</a:t>
            </a:r>
            <a:r>
              <a:rPr lang="ja-JP" altLang="en-US" sz="1400" dirty="0">
                <a:solidFill>
                  <a:prstClr val="black"/>
                </a:solidFill>
                <a:latin typeface="ＭＳ Ｐゴシック"/>
              </a:rPr>
              <a:t>７</a:t>
            </a:r>
            <a:r>
              <a:rPr lang="ja-JP" altLang="en-US" sz="1400" dirty="0" smtClean="0">
                <a:solidFill>
                  <a:prstClr val="black"/>
                </a:solidFill>
                <a:latin typeface="ＭＳ Ｐゴシック"/>
              </a:rPr>
              <a:t>回）　</a:t>
            </a:r>
            <a:endParaRPr lang="en-US" altLang="ja-JP" sz="1400" dirty="0" smtClean="0">
              <a:solidFill>
                <a:prstClr val="black"/>
              </a:solidFill>
              <a:latin typeface="ＭＳ Ｐゴシック"/>
            </a:endParaRPr>
          </a:p>
          <a:p>
            <a:pPr marL="180975" indent="-180975">
              <a:lnSpc>
                <a:spcPct val="150000"/>
              </a:lnSpc>
              <a:tabLst>
                <a:tab pos="623888" algn="l"/>
              </a:tabLst>
            </a:pPr>
            <a:r>
              <a:rPr lang="ja-JP" altLang="en-US" sz="1400" dirty="0" smtClean="0">
                <a:solidFill>
                  <a:prstClr val="black"/>
                </a:solidFill>
                <a:latin typeface="ＭＳ Ｐゴシック"/>
              </a:rPr>
              <a:t>　　　　　　平成</a:t>
            </a:r>
            <a:r>
              <a:rPr lang="en-US" altLang="ja-JP" sz="1400" dirty="0" smtClean="0">
                <a:solidFill>
                  <a:prstClr val="black"/>
                </a:solidFill>
                <a:latin typeface="ＭＳ Ｐゴシック"/>
              </a:rPr>
              <a:t>27</a:t>
            </a:r>
            <a:r>
              <a:rPr lang="ja-JP" altLang="en-US" sz="1400" dirty="0" smtClean="0">
                <a:solidFill>
                  <a:prstClr val="black"/>
                </a:solidFill>
                <a:latin typeface="ＭＳ Ｐゴシック"/>
              </a:rPr>
              <a:t>年　　２月</a:t>
            </a:r>
            <a:r>
              <a:rPr lang="en-US" altLang="ja-JP" sz="1400" dirty="0" smtClean="0">
                <a:solidFill>
                  <a:prstClr val="black"/>
                </a:solidFill>
                <a:latin typeface="ＭＳ Ｐゴシック"/>
              </a:rPr>
              <a:t>12</a:t>
            </a:r>
            <a:r>
              <a:rPr lang="ja-JP" altLang="en-US" sz="1400" dirty="0" smtClean="0">
                <a:solidFill>
                  <a:prstClr val="black"/>
                </a:solidFill>
                <a:latin typeface="ＭＳ Ｐゴシック"/>
              </a:rPr>
              <a:t>日</a:t>
            </a:r>
            <a:r>
              <a:rPr lang="ja-JP" altLang="en-US" sz="1400" dirty="0">
                <a:solidFill>
                  <a:prstClr val="black"/>
                </a:solidFill>
                <a:latin typeface="ＭＳ Ｐゴシック"/>
              </a:rPr>
              <a:t>　</a:t>
            </a:r>
            <a:r>
              <a:rPr lang="ja-JP" altLang="en-US" sz="1400" dirty="0" smtClean="0">
                <a:solidFill>
                  <a:prstClr val="black"/>
                </a:solidFill>
                <a:latin typeface="ＭＳ Ｐゴシック"/>
              </a:rPr>
              <a:t>　 　政務レベル協議（議論のとりまとめ）</a:t>
            </a:r>
            <a:endParaRPr lang="en-US" altLang="ja-JP" sz="1400" dirty="0" smtClean="0">
              <a:solidFill>
                <a:prstClr val="black"/>
              </a:solidFill>
              <a:latin typeface="ＭＳ Ｐゴシック"/>
            </a:endParaRPr>
          </a:p>
          <a:p>
            <a:pPr marL="180975" indent="-180975">
              <a:lnSpc>
                <a:spcPct val="150000"/>
              </a:lnSpc>
              <a:tabLst>
                <a:tab pos="623888" algn="l"/>
              </a:tabLst>
            </a:pPr>
            <a:endParaRPr lang="en-US" altLang="ja-JP" sz="1100" dirty="0" smtClean="0">
              <a:solidFill>
                <a:prstClr val="black"/>
              </a:solidFill>
              <a:latin typeface="ＭＳ Ｐ明朝" panose="02020600040205080304" pitchFamily="18" charset="-128"/>
              <a:ea typeface="ＭＳ Ｐ明朝" panose="02020600040205080304" pitchFamily="18" charset="-128"/>
            </a:endParaRPr>
          </a:p>
        </p:txBody>
      </p:sp>
      <p:sp>
        <p:nvSpPr>
          <p:cNvPr id="4" name="テキスト ボックス 3"/>
          <p:cNvSpPr txBox="1"/>
          <p:nvPr/>
        </p:nvSpPr>
        <p:spPr>
          <a:xfrm>
            <a:off x="-12204" y="-58266"/>
            <a:ext cx="9906000" cy="529408"/>
          </a:xfrm>
          <a:prstGeom prst="bevel">
            <a:avLst/>
          </a:prstGeom>
          <a:noFill/>
          <a:ln w="25400">
            <a:noFill/>
          </a:ln>
        </p:spPr>
        <p:txBody>
          <a:bodyPr>
            <a:noAutofit/>
          </a:bodyPr>
          <a:lstStyle>
            <a:defPPr>
              <a:defRPr lang="ja-JP"/>
            </a:defPPr>
            <a:lvl1pPr algn="ctr">
              <a:lnSpc>
                <a:spcPts val="2200"/>
              </a:lnSpc>
              <a:spcBef>
                <a:spcPct val="0"/>
              </a:spcBef>
              <a:defRPr sz="2400">
                <a:solidFill>
                  <a:prstClr val="black"/>
                </a:solidFill>
                <a:latin typeface="HGS創英角ｺﾞｼｯｸUB" pitchFamily="50" charset="-128"/>
                <a:ea typeface="HGS創英角ｺﾞｼｯｸUB" pitchFamily="50" charset="-128"/>
              </a:defRPr>
            </a:lvl1pPr>
          </a:lstStyle>
          <a:p>
            <a:r>
              <a:rPr lang="ja-JP" altLang="en-US" sz="1800" dirty="0">
                <a:latin typeface="HGP創英角ｺﾞｼｯｸUB" panose="020B0900000000000000" pitchFamily="50" charset="-128"/>
                <a:ea typeface="HGP創英角ｺﾞｼｯｸUB" panose="020B0900000000000000" pitchFamily="50" charset="-128"/>
              </a:rPr>
              <a:t>「</a:t>
            </a:r>
            <a:r>
              <a:rPr lang="ja-JP" altLang="ja-JP" sz="1800" dirty="0">
                <a:latin typeface="HGP創英角ｺﾞｼｯｸUB" panose="020B0900000000000000" pitchFamily="50" charset="-128"/>
                <a:ea typeface="HGP創英角ｺﾞｼｯｸUB" panose="020B0900000000000000" pitchFamily="50" charset="-128"/>
              </a:rPr>
              <a:t>国民健康保険制度の基盤強化に関する国と地方の協議</a:t>
            </a:r>
            <a:r>
              <a:rPr lang="ja-JP" altLang="en-US" sz="1800" dirty="0">
                <a:latin typeface="HGP創英角ｺﾞｼｯｸUB" panose="020B0900000000000000" pitchFamily="50" charset="-128"/>
                <a:ea typeface="HGP創英角ｺﾞｼｯｸUB" panose="020B0900000000000000" pitchFamily="50" charset="-128"/>
              </a:rPr>
              <a:t>」</a:t>
            </a:r>
            <a:r>
              <a:rPr lang="en-US" altLang="ja-JP" sz="1800" dirty="0">
                <a:latin typeface="HGP創英角ｺﾞｼｯｸUB" panose="020B0900000000000000" pitchFamily="50" charset="-128"/>
                <a:ea typeface="HGP創英角ｺﾞｼｯｸUB" panose="020B0900000000000000" pitchFamily="50" charset="-128"/>
              </a:rPr>
              <a:t>(</a:t>
            </a:r>
            <a:r>
              <a:rPr lang="ja-JP" altLang="ja-JP" sz="1800" dirty="0">
                <a:latin typeface="HGP創英角ｺﾞｼｯｸUB" panose="020B0900000000000000" pitchFamily="50" charset="-128"/>
                <a:ea typeface="HGP創英角ｺﾞｼｯｸUB" panose="020B0900000000000000" pitchFamily="50" charset="-128"/>
              </a:rPr>
              <a:t>国保基盤強化協議会</a:t>
            </a:r>
            <a:r>
              <a:rPr lang="en-US" altLang="ja-JP" sz="1800" dirty="0">
                <a:latin typeface="HGP創英角ｺﾞｼｯｸUB" panose="020B0900000000000000" pitchFamily="50" charset="-128"/>
                <a:ea typeface="HGP創英角ｺﾞｼｯｸUB" panose="020B0900000000000000" pitchFamily="50" charset="-128"/>
              </a:rPr>
              <a:t>)</a:t>
            </a:r>
            <a:r>
              <a:rPr lang="ja-JP" altLang="en-US" sz="1800" dirty="0">
                <a:latin typeface="HGP創英角ｺﾞｼｯｸUB" panose="020B0900000000000000" pitchFamily="50" charset="-128"/>
                <a:ea typeface="HGP創英角ｺﾞｼｯｸUB" panose="020B0900000000000000" pitchFamily="50" charset="-128"/>
              </a:rPr>
              <a:t> について</a:t>
            </a:r>
          </a:p>
        </p:txBody>
      </p:sp>
      <p:sp>
        <p:nvSpPr>
          <p:cNvPr id="15" name="右中かっこ 14"/>
          <p:cNvSpPr/>
          <p:nvPr/>
        </p:nvSpPr>
        <p:spPr>
          <a:xfrm>
            <a:off x="2360716" y="5265204"/>
            <a:ext cx="156013" cy="344722"/>
          </a:xfrm>
          <a:prstGeom prst="rightBrace">
            <a:avLst/>
          </a:prstGeom>
          <a:ln w="31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solidFill>
                <a:prstClr val="black"/>
              </a:solidFill>
            </a:endParaRPr>
          </a:p>
        </p:txBody>
      </p:sp>
      <p:sp>
        <p:nvSpPr>
          <p:cNvPr id="2" name="正方形/長方形 1"/>
          <p:cNvSpPr/>
          <p:nvPr/>
        </p:nvSpPr>
        <p:spPr>
          <a:xfrm>
            <a:off x="704529" y="433600"/>
            <a:ext cx="8424936" cy="100766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6" name="正方形/長方形 5"/>
          <p:cNvSpPr/>
          <p:nvPr/>
        </p:nvSpPr>
        <p:spPr>
          <a:xfrm>
            <a:off x="704529" y="1700808"/>
            <a:ext cx="8424936" cy="275381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7" name="正方形/長方形 6"/>
          <p:cNvSpPr/>
          <p:nvPr/>
        </p:nvSpPr>
        <p:spPr>
          <a:xfrm>
            <a:off x="704529" y="4725143"/>
            <a:ext cx="8424936" cy="204968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0" name="右中かっこ 9"/>
          <p:cNvSpPr/>
          <p:nvPr/>
        </p:nvSpPr>
        <p:spPr>
          <a:xfrm>
            <a:off x="2360716" y="5977596"/>
            <a:ext cx="156016" cy="439735"/>
          </a:xfrm>
          <a:prstGeom prst="rightBrace">
            <a:avLst/>
          </a:prstGeom>
          <a:ln w="31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solidFill>
                <a:prstClr val="black"/>
              </a:solidFill>
            </a:endParaRPr>
          </a:p>
        </p:txBody>
      </p:sp>
      <p:sp>
        <p:nvSpPr>
          <p:cNvPr id="11" name="スライド番号プレースホルダー 1"/>
          <p:cNvSpPr txBox="1">
            <a:spLocks/>
          </p:cNvSpPr>
          <p:nvPr/>
        </p:nvSpPr>
        <p:spPr>
          <a:xfrm>
            <a:off x="7610152" y="6592267"/>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5</a:t>
            </a:fld>
            <a:endParaRPr lang="ja-JP" altLang="en-US" dirty="0">
              <a:latin typeface="ＤＦ特太ゴシック体" panose="020B0509000000000000" pitchFamily="49" charset="-128"/>
              <a:ea typeface="ＤＦ特太ゴシック体" panose="020B0509000000000000" pitchFamily="49" charset="-128"/>
            </a:endParaRPr>
          </a:p>
        </p:txBody>
      </p:sp>
      <p:cxnSp>
        <p:nvCxnSpPr>
          <p:cNvPr id="12" name="直線コネクタ 11"/>
          <p:cNvCxnSpPr/>
          <p:nvPr/>
        </p:nvCxnSpPr>
        <p:spPr>
          <a:xfrm>
            <a:off x="15552" y="395894"/>
            <a:ext cx="9906000" cy="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62047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0" y="-30462"/>
            <a:ext cx="9906000" cy="396000"/>
          </a:xfrm>
          <a:prstGeom prst="rect">
            <a:avLst/>
          </a:prstGeom>
          <a:noFill/>
          <a:ln w="19050">
            <a:noFill/>
            <a:miter lim="800000"/>
            <a:headEnd/>
            <a:tailEnd/>
          </a:ln>
          <a:scene3d>
            <a:camera prst="orthographicFront"/>
            <a:lightRig rig="threePt" dir="t"/>
          </a:scene3d>
          <a:sp3d>
            <a:bevelT/>
          </a:sp3d>
        </p:spPr>
        <p:txBody>
          <a:bodyPr wrap="none" anchor="ctr"/>
          <a:lstStyle/>
          <a:p>
            <a:pPr algn="ctr"/>
            <a:r>
              <a:rPr lang="ja-JP" altLang="en-US" dirty="0" smtClean="0">
                <a:solidFill>
                  <a:prstClr val="black"/>
                </a:solidFill>
                <a:latin typeface="HGP創英角ｺﾞｼｯｸUB" panose="020B0900000000000000" pitchFamily="50" charset="-128"/>
                <a:ea typeface="HGP創英角ｺﾞｼｯｸUB" panose="020B0900000000000000" pitchFamily="50" charset="-128"/>
              </a:rPr>
              <a:t>（参考）国民</a:t>
            </a:r>
            <a:r>
              <a:rPr lang="ja-JP" altLang="en-US" dirty="0">
                <a:solidFill>
                  <a:prstClr val="black"/>
                </a:solidFill>
                <a:latin typeface="HGP創英角ｺﾞｼｯｸUB" panose="020B0900000000000000" pitchFamily="50" charset="-128"/>
                <a:ea typeface="HGP創英角ｺﾞｼｯｸUB" panose="020B0900000000000000" pitchFamily="50" charset="-128"/>
              </a:rPr>
              <a:t>健康保険の見直しについて（議論のとりまとめ</a:t>
            </a:r>
            <a:r>
              <a:rPr lang="ja-JP" altLang="en-US" dirty="0" smtClean="0">
                <a:solidFill>
                  <a:prstClr val="black"/>
                </a:solidFill>
                <a:latin typeface="HGP創英角ｺﾞｼｯｸUB" panose="020B0900000000000000" pitchFamily="50" charset="-128"/>
                <a:ea typeface="HGP創英角ｺﾞｼｯｸUB" panose="020B0900000000000000" pitchFamily="50" charset="-128"/>
              </a:rPr>
              <a:t>）のポイント</a:t>
            </a:r>
            <a:endParaRPr lang="en-US" altLang="ja-JP" dirty="0" smtClean="0">
              <a:solidFill>
                <a:prstClr val="black"/>
              </a:solidFill>
              <a:latin typeface="HGP創英角ｺﾞｼｯｸUB" panose="020B0900000000000000" pitchFamily="50" charset="-128"/>
              <a:ea typeface="HGP創英角ｺﾞｼｯｸUB" panose="020B0900000000000000" pitchFamily="50" charset="-128"/>
            </a:endParaRPr>
          </a:p>
        </p:txBody>
      </p:sp>
      <p:sp>
        <p:nvSpPr>
          <p:cNvPr id="9" name="テキスト ボックス 8"/>
          <p:cNvSpPr txBox="1"/>
          <p:nvPr/>
        </p:nvSpPr>
        <p:spPr>
          <a:xfrm>
            <a:off x="272480" y="2852936"/>
            <a:ext cx="9289032" cy="3806344"/>
          </a:xfrm>
          <a:prstGeom prst="rect">
            <a:avLst/>
          </a:prstGeom>
          <a:solidFill>
            <a:schemeClr val="bg1"/>
          </a:solidFill>
          <a:ln w="6350">
            <a:solidFill>
              <a:schemeClr val="tx1"/>
            </a:solidFill>
            <a:prstDash val="sysDot"/>
          </a:ln>
        </p:spPr>
        <p:txBody>
          <a:bodyPr vert="horz" wrap="square" lIns="108000" tIns="72000" rIns="108000" bIns="72000" rtlCol="0" anchor="t" anchorCtr="0">
            <a:noAutofit/>
          </a:bodyPr>
          <a:lstStyle/>
          <a:p>
            <a:pPr marL="180975" indent="-180975">
              <a:lnSpc>
                <a:spcPts val="1800"/>
              </a:lnSpc>
              <a:spcBef>
                <a:spcPts val="600"/>
              </a:spcBef>
              <a:tabLst>
                <a:tab pos="623888" algn="l"/>
              </a:tabLst>
            </a:pPr>
            <a:r>
              <a:rPr lang="ja-JP" altLang="en-US" sz="1600" dirty="0" smtClean="0">
                <a:solidFill>
                  <a:prstClr val="black"/>
                </a:solidFill>
                <a:latin typeface="ＭＳ Ｐゴシック"/>
              </a:rPr>
              <a:t>○</a:t>
            </a:r>
            <a:r>
              <a:rPr lang="ja-JP" altLang="en-US" sz="1600" b="1" u="sng" dirty="0" smtClean="0">
                <a:solidFill>
                  <a:prstClr val="black"/>
                </a:solidFill>
                <a:latin typeface="ＭＳ Ｐゴシック"/>
              </a:rPr>
              <a:t>毎年約</a:t>
            </a:r>
            <a:r>
              <a:rPr lang="en-US" altLang="ja-JP" sz="1600" b="1" u="sng" dirty="0" smtClean="0">
                <a:solidFill>
                  <a:prstClr val="black"/>
                </a:solidFill>
                <a:latin typeface="ＭＳ Ｐゴシック"/>
              </a:rPr>
              <a:t>3,400</a:t>
            </a:r>
            <a:r>
              <a:rPr lang="ja-JP" altLang="en-US" sz="1600" b="1" u="sng" dirty="0" smtClean="0">
                <a:solidFill>
                  <a:prstClr val="black"/>
                </a:solidFill>
                <a:latin typeface="ＭＳ Ｐゴシック"/>
              </a:rPr>
              <a:t>億円の財政支援の拡充等により財政基盤を強化</a:t>
            </a:r>
            <a:r>
              <a:rPr lang="ja-JP" altLang="en-US" sz="1600" dirty="0" smtClean="0">
                <a:solidFill>
                  <a:prstClr val="black"/>
                </a:solidFill>
                <a:latin typeface="ＭＳ Ｐゴシック"/>
              </a:rPr>
              <a:t>。</a:t>
            </a:r>
            <a:endParaRPr lang="en-US" altLang="ja-JP" sz="1600" dirty="0" smtClean="0">
              <a:solidFill>
                <a:prstClr val="black"/>
              </a:solidFill>
              <a:latin typeface="ＭＳ Ｐゴシック"/>
            </a:endParaRPr>
          </a:p>
          <a:p>
            <a:pPr marL="180975" indent="-180975">
              <a:lnSpc>
                <a:spcPts val="1800"/>
              </a:lnSpc>
              <a:spcBef>
                <a:spcPts val="600"/>
              </a:spcBef>
              <a:tabLst>
                <a:tab pos="623888" algn="l"/>
              </a:tabLst>
            </a:pPr>
            <a:r>
              <a:rPr lang="ja-JP" altLang="en-US" sz="1600" dirty="0">
                <a:solidFill>
                  <a:prstClr val="black"/>
                </a:solidFill>
                <a:latin typeface="ＭＳ Ｐゴシック"/>
              </a:rPr>
              <a:t>　</a:t>
            </a:r>
            <a:r>
              <a:rPr lang="ja-JP" altLang="en-US" sz="1600" dirty="0" smtClean="0">
                <a:solidFill>
                  <a:prstClr val="black"/>
                </a:solidFill>
                <a:latin typeface="ＭＳ Ｐゴシック"/>
              </a:rPr>
              <a:t>　⇒これに伴い、被保険者の保険料負担の軽減やその伸びの抑制が可能。</a:t>
            </a:r>
            <a:endParaRPr lang="en-US" altLang="ja-JP" sz="1600" dirty="0" smtClean="0">
              <a:solidFill>
                <a:prstClr val="black"/>
              </a:solidFill>
              <a:latin typeface="ＭＳ Ｐゴシック"/>
            </a:endParaRPr>
          </a:p>
          <a:p>
            <a:pPr marL="261938" indent="-261938">
              <a:lnSpc>
                <a:spcPts val="1800"/>
              </a:lnSpc>
              <a:spcBef>
                <a:spcPts val="1200"/>
              </a:spcBef>
              <a:tabLst>
                <a:tab pos="623888" algn="l"/>
              </a:tabLst>
            </a:pPr>
            <a:r>
              <a:rPr lang="en-US" altLang="ja-JP" sz="1600" dirty="0">
                <a:solidFill>
                  <a:prstClr val="black"/>
                </a:solidFill>
                <a:latin typeface="ＭＳ Ｐゴシック"/>
              </a:rPr>
              <a:t>	</a:t>
            </a:r>
            <a:r>
              <a:rPr lang="ja-JP" altLang="en-US" sz="1600" dirty="0" smtClean="0">
                <a:solidFill>
                  <a:prstClr val="black"/>
                </a:solidFill>
                <a:latin typeface="ＭＳ Ｐゴシック"/>
              </a:rPr>
              <a:t>　</a:t>
            </a:r>
            <a:r>
              <a:rPr lang="en-US" altLang="ja-JP" sz="1600" dirty="0" smtClean="0">
                <a:solidFill>
                  <a:prstClr val="black"/>
                </a:solidFill>
                <a:latin typeface="ＭＳ Ｐゴシック"/>
              </a:rPr>
              <a:t>Ⅰ</a:t>
            </a:r>
            <a:r>
              <a:rPr lang="ja-JP" altLang="en-US" sz="1600" dirty="0" err="1" smtClean="0">
                <a:solidFill>
                  <a:prstClr val="black"/>
                </a:solidFill>
                <a:latin typeface="ＭＳ Ｐゴシック"/>
              </a:rPr>
              <a:t>．</a:t>
            </a:r>
            <a:r>
              <a:rPr lang="ja-JP" altLang="en-US" sz="1600" dirty="0" smtClean="0">
                <a:solidFill>
                  <a:prstClr val="black"/>
                </a:solidFill>
                <a:latin typeface="ＭＳ Ｐゴシック"/>
              </a:rPr>
              <a:t>平成</a:t>
            </a:r>
            <a:r>
              <a:rPr lang="en-US" altLang="ja-JP" sz="1600" dirty="0">
                <a:solidFill>
                  <a:prstClr val="black"/>
                </a:solidFill>
                <a:latin typeface="ＭＳ Ｐゴシック"/>
              </a:rPr>
              <a:t>27</a:t>
            </a:r>
            <a:r>
              <a:rPr lang="ja-JP" altLang="en-US" sz="1600" dirty="0" smtClean="0">
                <a:solidFill>
                  <a:prstClr val="black"/>
                </a:solidFill>
                <a:latin typeface="ＭＳ Ｐゴシック"/>
              </a:rPr>
              <a:t>年度から低所得者対策と</a:t>
            </a:r>
            <a:r>
              <a:rPr lang="ja-JP" altLang="en-US" sz="1600" dirty="0">
                <a:solidFill>
                  <a:prstClr val="black"/>
                </a:solidFill>
                <a:latin typeface="ＭＳ Ｐゴシック"/>
              </a:rPr>
              <a:t>して、</a:t>
            </a:r>
            <a:r>
              <a:rPr lang="ja-JP" altLang="en-US" sz="1600" b="1" u="sng" dirty="0">
                <a:solidFill>
                  <a:prstClr val="black"/>
                </a:solidFill>
                <a:latin typeface="ＭＳ Ｐゴシック"/>
              </a:rPr>
              <a:t>保険者支援</a:t>
            </a:r>
            <a:r>
              <a:rPr lang="ja-JP" altLang="en-US" sz="1600" b="1" u="sng" dirty="0" smtClean="0">
                <a:solidFill>
                  <a:prstClr val="black"/>
                </a:solidFill>
                <a:latin typeface="ＭＳ Ｐゴシック"/>
              </a:rPr>
              <a:t>制度を拡充</a:t>
            </a:r>
            <a:r>
              <a:rPr lang="ja-JP" altLang="en-US" sz="1600" b="1" u="sng" dirty="0">
                <a:solidFill>
                  <a:prstClr val="black"/>
                </a:solidFill>
                <a:latin typeface="ＭＳ Ｐゴシック"/>
              </a:rPr>
              <a:t>（約</a:t>
            </a:r>
            <a:r>
              <a:rPr lang="en-US" altLang="ja-JP" sz="1600" b="1" u="sng" dirty="0">
                <a:solidFill>
                  <a:prstClr val="black"/>
                </a:solidFill>
                <a:latin typeface="ＭＳ Ｐゴシック"/>
              </a:rPr>
              <a:t>1,700</a:t>
            </a:r>
            <a:r>
              <a:rPr lang="ja-JP" altLang="en-US" sz="1600" b="1" u="sng" dirty="0">
                <a:solidFill>
                  <a:prstClr val="black"/>
                </a:solidFill>
                <a:latin typeface="ＭＳ Ｐゴシック"/>
              </a:rPr>
              <a:t>億円</a:t>
            </a:r>
            <a:r>
              <a:rPr lang="ja-JP" altLang="en-US" sz="1600" b="1" u="sng" dirty="0" smtClean="0">
                <a:solidFill>
                  <a:prstClr val="black"/>
                </a:solidFill>
                <a:latin typeface="ＭＳ Ｐゴシック"/>
              </a:rPr>
              <a:t>）</a:t>
            </a:r>
            <a:endParaRPr lang="en-US" altLang="ja-JP" sz="1600" b="1" u="sng" dirty="0">
              <a:solidFill>
                <a:prstClr val="black"/>
              </a:solidFill>
              <a:latin typeface="ＭＳ Ｐゴシック"/>
            </a:endParaRPr>
          </a:p>
          <a:p>
            <a:pPr marL="261938" indent="-261938">
              <a:lnSpc>
                <a:spcPts val="1800"/>
              </a:lnSpc>
              <a:spcBef>
                <a:spcPts val="1200"/>
              </a:spcBef>
              <a:tabLst>
                <a:tab pos="623888" algn="l"/>
              </a:tabLst>
            </a:pPr>
            <a:r>
              <a:rPr lang="en-US" altLang="ja-JP" sz="1600" dirty="0">
                <a:solidFill>
                  <a:prstClr val="black"/>
                </a:solidFill>
                <a:latin typeface="ＭＳ Ｐゴシック"/>
              </a:rPr>
              <a:t>	</a:t>
            </a:r>
            <a:r>
              <a:rPr lang="ja-JP" altLang="en-US" sz="1600" dirty="0" smtClean="0">
                <a:solidFill>
                  <a:prstClr val="black"/>
                </a:solidFill>
                <a:latin typeface="ＭＳ Ｐゴシック"/>
              </a:rPr>
              <a:t>　</a:t>
            </a:r>
            <a:r>
              <a:rPr lang="en-US" altLang="ja-JP" sz="1600" dirty="0" smtClean="0">
                <a:solidFill>
                  <a:prstClr val="black"/>
                </a:solidFill>
                <a:latin typeface="ＭＳ Ｐゴシック"/>
              </a:rPr>
              <a:t>Ⅱ</a:t>
            </a:r>
            <a:r>
              <a:rPr lang="ja-JP" altLang="en-US" sz="1600" dirty="0" err="1" smtClean="0">
                <a:solidFill>
                  <a:prstClr val="black"/>
                </a:solidFill>
                <a:latin typeface="ＭＳ Ｐゴシック"/>
              </a:rPr>
              <a:t>．</a:t>
            </a:r>
            <a:r>
              <a:rPr lang="ja-JP" altLang="en-US" sz="1600" dirty="0" smtClean="0">
                <a:solidFill>
                  <a:prstClr val="black"/>
                </a:solidFill>
                <a:latin typeface="ＭＳ Ｐゴシック"/>
              </a:rPr>
              <a:t>平成</a:t>
            </a:r>
            <a:r>
              <a:rPr lang="en-US" altLang="ja-JP" sz="1600" dirty="0">
                <a:solidFill>
                  <a:prstClr val="black"/>
                </a:solidFill>
                <a:latin typeface="ＭＳ Ｐゴシック"/>
              </a:rPr>
              <a:t>29</a:t>
            </a:r>
            <a:r>
              <a:rPr lang="ja-JP" altLang="en-US" sz="1600" dirty="0">
                <a:solidFill>
                  <a:prstClr val="black"/>
                </a:solidFill>
                <a:latin typeface="ＭＳ Ｐゴシック"/>
              </a:rPr>
              <a:t>年度以降は</a:t>
            </a:r>
            <a:r>
              <a:rPr lang="ja-JP" altLang="en-US" sz="1600" dirty="0" smtClean="0">
                <a:solidFill>
                  <a:prstClr val="black"/>
                </a:solidFill>
                <a:latin typeface="ＭＳ Ｐゴシック"/>
              </a:rPr>
              <a:t>、</a:t>
            </a:r>
            <a:r>
              <a:rPr lang="ja-JP" altLang="en-US" sz="1600" b="1" u="sng" dirty="0">
                <a:solidFill>
                  <a:prstClr val="black"/>
                </a:solidFill>
                <a:latin typeface="ＭＳ Ｐゴシック"/>
              </a:rPr>
              <a:t>更なる</a:t>
            </a:r>
            <a:r>
              <a:rPr lang="ja-JP" altLang="en-US" sz="1600" b="1" u="sng" dirty="0" smtClean="0">
                <a:solidFill>
                  <a:prstClr val="black"/>
                </a:solidFill>
                <a:latin typeface="ＭＳ Ｐゴシック"/>
              </a:rPr>
              <a:t>国費 毎年</a:t>
            </a:r>
            <a:r>
              <a:rPr lang="ja-JP" altLang="en-US" sz="1600" b="1" u="sng" dirty="0">
                <a:solidFill>
                  <a:prstClr val="black"/>
                </a:solidFill>
                <a:latin typeface="ＭＳ Ｐゴシック"/>
              </a:rPr>
              <a:t>約</a:t>
            </a:r>
            <a:r>
              <a:rPr lang="en-US" altLang="ja-JP" sz="1600" b="1" u="sng" dirty="0">
                <a:solidFill>
                  <a:prstClr val="black"/>
                </a:solidFill>
                <a:latin typeface="ＭＳ Ｐゴシック"/>
              </a:rPr>
              <a:t>1,700</a:t>
            </a:r>
            <a:r>
              <a:rPr lang="ja-JP" altLang="en-US" sz="1600" b="1" u="sng" dirty="0">
                <a:solidFill>
                  <a:prstClr val="black"/>
                </a:solidFill>
                <a:latin typeface="ＭＳ Ｐゴシック"/>
              </a:rPr>
              <a:t>億円を</a:t>
            </a:r>
            <a:r>
              <a:rPr lang="ja-JP" altLang="en-US" sz="1600" b="1" u="sng" dirty="0" smtClean="0">
                <a:solidFill>
                  <a:prstClr val="black"/>
                </a:solidFill>
                <a:latin typeface="ＭＳ Ｐゴシック"/>
              </a:rPr>
              <a:t>投入</a:t>
            </a:r>
            <a:endParaRPr lang="en-US" altLang="ja-JP" sz="1600" b="1" u="sng" dirty="0" smtClean="0">
              <a:solidFill>
                <a:prstClr val="black"/>
              </a:solidFill>
              <a:latin typeface="ＭＳ Ｐゴシック"/>
            </a:endParaRPr>
          </a:p>
          <a:p>
            <a:pPr marL="261938" indent="-87313">
              <a:lnSpc>
                <a:spcPts val="1800"/>
              </a:lnSpc>
              <a:spcBef>
                <a:spcPts val="1200"/>
              </a:spcBef>
              <a:tabLst>
                <a:tab pos="623888" algn="l"/>
              </a:tabLst>
            </a:pPr>
            <a:r>
              <a:rPr lang="ja-JP" altLang="en-US" sz="1400" dirty="0" smtClean="0">
                <a:solidFill>
                  <a:prstClr val="black"/>
                </a:solidFill>
                <a:latin typeface="ＭＳ Ｐゴシック"/>
              </a:rPr>
              <a:t>　　　　</a:t>
            </a:r>
            <a:r>
              <a:rPr lang="ja-JP" altLang="ja-JP" sz="1400" dirty="0" smtClean="0">
                <a:solidFill>
                  <a:prstClr val="black"/>
                </a:solidFill>
                <a:latin typeface="ＭＳ Ｐゴシック"/>
              </a:rPr>
              <a:t>①国の財政</a:t>
            </a:r>
            <a:r>
              <a:rPr lang="ja-JP" altLang="ja-JP" sz="1400" dirty="0">
                <a:solidFill>
                  <a:prstClr val="black"/>
                </a:solidFill>
                <a:latin typeface="ＭＳ Ｐゴシック"/>
              </a:rPr>
              <a:t>調整機能の</a:t>
            </a:r>
            <a:r>
              <a:rPr lang="ja-JP" altLang="ja-JP" sz="1400" dirty="0" smtClean="0">
                <a:solidFill>
                  <a:prstClr val="black"/>
                </a:solidFill>
                <a:latin typeface="ＭＳ Ｐゴシック"/>
              </a:rPr>
              <a:t>強化</a:t>
            </a:r>
            <a:r>
              <a:rPr lang="en-US" altLang="ja-JP" sz="1400" dirty="0">
                <a:solidFill>
                  <a:prstClr val="black"/>
                </a:solidFill>
                <a:latin typeface="ＭＳ Ｐゴシック"/>
              </a:rPr>
              <a:t>―</a:t>
            </a:r>
            <a:r>
              <a:rPr lang="ja-JP" altLang="en-US" sz="1400" dirty="0" smtClean="0">
                <a:solidFill>
                  <a:prstClr val="black"/>
                </a:solidFill>
                <a:latin typeface="ＭＳ Ｐゴシック"/>
              </a:rPr>
              <a:t>自治体の責めによらない要因（</a:t>
            </a:r>
            <a:r>
              <a:rPr lang="en-US" altLang="ja-JP" sz="1400" dirty="0" smtClean="0">
                <a:solidFill>
                  <a:prstClr val="black"/>
                </a:solidFill>
                <a:latin typeface="ＭＳ Ｐゴシック"/>
              </a:rPr>
              <a:t>※</a:t>
            </a:r>
            <a:r>
              <a:rPr lang="ja-JP" altLang="en-US" sz="1400" dirty="0" smtClean="0">
                <a:solidFill>
                  <a:prstClr val="black"/>
                </a:solidFill>
                <a:latin typeface="ＭＳ Ｐゴシック"/>
              </a:rPr>
              <a:t>）に対する財政支援の強化</a:t>
            </a:r>
            <a:r>
              <a:rPr lang="en-US" altLang="ja-JP" sz="1400" dirty="0" smtClean="0">
                <a:solidFill>
                  <a:prstClr val="black"/>
                </a:solidFill>
                <a:latin typeface="ＭＳ Ｐゴシック"/>
              </a:rPr>
              <a:t>(700</a:t>
            </a:r>
            <a:r>
              <a:rPr lang="ja-JP" altLang="en-US" sz="1400" dirty="0" smtClean="0">
                <a:solidFill>
                  <a:prstClr val="black"/>
                </a:solidFill>
                <a:latin typeface="ＭＳ Ｐゴシック"/>
              </a:rPr>
              <a:t>～</a:t>
            </a:r>
            <a:r>
              <a:rPr lang="en-US" altLang="ja-JP" sz="1400" dirty="0" smtClean="0">
                <a:solidFill>
                  <a:prstClr val="black"/>
                </a:solidFill>
                <a:latin typeface="ＭＳ Ｐゴシック"/>
              </a:rPr>
              <a:t>800</a:t>
            </a:r>
            <a:r>
              <a:rPr lang="ja-JP" altLang="en-US" sz="1400" dirty="0" smtClean="0">
                <a:solidFill>
                  <a:prstClr val="black"/>
                </a:solidFill>
                <a:latin typeface="ＭＳ Ｐゴシック"/>
              </a:rPr>
              <a:t>億円規模</a:t>
            </a:r>
            <a:r>
              <a:rPr lang="en-US" altLang="ja-JP" sz="1400" dirty="0" smtClean="0">
                <a:solidFill>
                  <a:prstClr val="black"/>
                </a:solidFill>
                <a:latin typeface="ＭＳ Ｐゴシック"/>
              </a:rPr>
              <a:t>)</a:t>
            </a:r>
          </a:p>
          <a:p>
            <a:pPr marL="261938" indent="-87313">
              <a:lnSpc>
                <a:spcPts val="1800"/>
              </a:lnSpc>
              <a:tabLst>
                <a:tab pos="623888" algn="l"/>
              </a:tabLst>
            </a:pPr>
            <a:r>
              <a:rPr lang="ja-JP" altLang="en-US" sz="1400" dirty="0">
                <a:solidFill>
                  <a:prstClr val="black"/>
                </a:solidFill>
                <a:latin typeface="ＭＳ Ｐ明朝" panose="02020600040205080304" pitchFamily="18" charset="-128"/>
                <a:ea typeface="ＭＳ Ｐ明朝" panose="02020600040205080304" pitchFamily="18" charset="-128"/>
              </a:rPr>
              <a:t>　</a:t>
            </a:r>
            <a:r>
              <a:rPr lang="ja-JP" altLang="en-US" sz="1400" dirty="0" smtClean="0">
                <a:solidFill>
                  <a:prstClr val="black"/>
                </a:solidFill>
                <a:latin typeface="ＭＳ Ｐ明朝" panose="02020600040205080304" pitchFamily="18" charset="-128"/>
                <a:ea typeface="ＭＳ Ｐ明朝" panose="02020600040205080304" pitchFamily="18" charset="-128"/>
              </a:rPr>
              <a:t>　　　　</a:t>
            </a:r>
            <a:r>
              <a:rPr lang="ja-JP" altLang="en-US" sz="1400" dirty="0">
                <a:solidFill>
                  <a:prstClr val="black"/>
                </a:solidFill>
                <a:latin typeface="ＭＳ Ｐ明朝" panose="02020600040205080304" pitchFamily="18" charset="-128"/>
                <a:ea typeface="ＭＳ Ｐ明朝" panose="02020600040205080304" pitchFamily="18" charset="-128"/>
              </a:rPr>
              <a:t> </a:t>
            </a:r>
            <a:r>
              <a:rPr lang="en-US" altLang="ja-JP" sz="1400" dirty="0" smtClean="0">
                <a:solidFill>
                  <a:prstClr val="black"/>
                </a:solidFill>
                <a:latin typeface="ＭＳ Ｐ明朝" panose="02020600040205080304" pitchFamily="18" charset="-128"/>
                <a:ea typeface="ＭＳ Ｐ明朝" panose="02020600040205080304" pitchFamily="18" charset="-128"/>
              </a:rPr>
              <a:t>※</a:t>
            </a:r>
            <a:r>
              <a:rPr lang="ja-JP" altLang="en-US" sz="1400" dirty="0" smtClean="0">
                <a:solidFill>
                  <a:prstClr val="black"/>
                </a:solidFill>
                <a:latin typeface="ＭＳ Ｐ明朝" panose="02020600040205080304" pitchFamily="18" charset="-128"/>
                <a:ea typeface="ＭＳ Ｐ明朝" panose="02020600040205080304" pitchFamily="18" charset="-128"/>
              </a:rPr>
              <a:t>精神疾患、子どもの被保険者数、非自発的失業者 等　　　</a:t>
            </a:r>
            <a:r>
              <a:rPr lang="ja-JP" altLang="en-US" sz="1400" dirty="0" smtClean="0">
                <a:solidFill>
                  <a:prstClr val="black"/>
                </a:solidFill>
                <a:latin typeface="ＭＳ Ｐゴシック"/>
              </a:rPr>
              <a:t>　　　　　　</a:t>
            </a:r>
            <a:endParaRPr lang="en-US" altLang="ja-JP" sz="1400" dirty="0" smtClean="0">
              <a:solidFill>
                <a:prstClr val="black"/>
              </a:solidFill>
              <a:latin typeface="ＭＳ Ｐゴシック"/>
            </a:endParaRPr>
          </a:p>
          <a:p>
            <a:pPr marL="541338" indent="-366713">
              <a:lnSpc>
                <a:spcPts val="1800"/>
              </a:lnSpc>
              <a:spcBef>
                <a:spcPts val="1200"/>
              </a:spcBef>
              <a:tabLst>
                <a:tab pos="623888" algn="l"/>
              </a:tabLst>
            </a:pPr>
            <a:r>
              <a:rPr lang="ja-JP" altLang="en-US" sz="1400" dirty="0" smtClean="0">
                <a:solidFill>
                  <a:prstClr val="black"/>
                </a:solidFill>
                <a:latin typeface="ＭＳ Ｐゴシック"/>
              </a:rPr>
              <a:t>　 　　 ②医療費の適正化に向けた取組等（</a:t>
            </a:r>
            <a:r>
              <a:rPr lang="en-US" altLang="ja-JP" sz="1400" dirty="0" smtClean="0">
                <a:solidFill>
                  <a:prstClr val="black"/>
                </a:solidFill>
                <a:latin typeface="ＭＳ Ｐゴシック"/>
              </a:rPr>
              <a:t>※</a:t>
            </a:r>
            <a:r>
              <a:rPr lang="ja-JP" altLang="en-US" sz="1400" dirty="0" smtClean="0">
                <a:solidFill>
                  <a:prstClr val="black"/>
                </a:solidFill>
                <a:latin typeface="ＭＳ Ｐゴシック"/>
              </a:rPr>
              <a:t>）、努力を行う自治体に支援を行う</a:t>
            </a:r>
            <a:r>
              <a:rPr lang="ja-JP" altLang="ja-JP" sz="1400" dirty="0" smtClean="0">
                <a:solidFill>
                  <a:prstClr val="black"/>
                </a:solidFill>
                <a:latin typeface="ＭＳ Ｐゴシック"/>
              </a:rPr>
              <a:t>「</a:t>
            </a:r>
            <a:r>
              <a:rPr lang="ja-JP" altLang="ja-JP" sz="1400" dirty="0">
                <a:solidFill>
                  <a:prstClr val="black"/>
                </a:solidFill>
                <a:latin typeface="ＭＳ Ｐゴシック"/>
              </a:rPr>
              <a:t>保険者努力支援制度」の</a:t>
            </a:r>
            <a:r>
              <a:rPr lang="ja-JP" altLang="ja-JP" sz="1400" dirty="0" smtClean="0">
                <a:solidFill>
                  <a:prstClr val="black"/>
                </a:solidFill>
                <a:latin typeface="ＭＳ Ｐゴシック"/>
              </a:rPr>
              <a:t>創設</a:t>
            </a:r>
            <a:endParaRPr lang="en-US" altLang="ja-JP" sz="1400" dirty="0" smtClean="0">
              <a:solidFill>
                <a:prstClr val="black"/>
              </a:solidFill>
              <a:latin typeface="ＭＳ Ｐゴシック"/>
            </a:endParaRPr>
          </a:p>
          <a:p>
            <a:pPr marL="541338" indent="-366713">
              <a:lnSpc>
                <a:spcPts val="1800"/>
              </a:lnSpc>
              <a:tabLst>
                <a:tab pos="623888" algn="l"/>
              </a:tabLst>
            </a:pPr>
            <a:r>
              <a:rPr lang="ja-JP" altLang="en-US" sz="1400" dirty="0">
                <a:solidFill>
                  <a:prstClr val="black"/>
                </a:solidFill>
                <a:latin typeface="ＭＳ Ｐ明朝" panose="02020600040205080304" pitchFamily="18" charset="-128"/>
                <a:ea typeface="ＭＳ Ｐ明朝" panose="02020600040205080304" pitchFamily="18" charset="-128"/>
              </a:rPr>
              <a:t>　</a:t>
            </a:r>
            <a:r>
              <a:rPr lang="ja-JP" altLang="en-US" sz="1400" dirty="0" smtClean="0">
                <a:solidFill>
                  <a:prstClr val="black"/>
                </a:solidFill>
                <a:latin typeface="ＭＳ Ｐ明朝" panose="02020600040205080304" pitchFamily="18" charset="-128"/>
                <a:ea typeface="ＭＳ Ｐ明朝" panose="02020600040205080304" pitchFamily="18" charset="-128"/>
              </a:rPr>
              <a:t>　　　　　</a:t>
            </a:r>
            <a:r>
              <a:rPr lang="en-US" altLang="ja-JP" sz="1400" dirty="0" smtClean="0">
                <a:solidFill>
                  <a:prstClr val="black"/>
                </a:solidFill>
                <a:latin typeface="ＭＳ Ｐ明朝" panose="02020600040205080304" pitchFamily="18" charset="-128"/>
                <a:ea typeface="ＭＳ Ｐ明朝" panose="02020600040205080304" pitchFamily="18" charset="-128"/>
              </a:rPr>
              <a:t>※</a:t>
            </a:r>
            <a:r>
              <a:rPr lang="ja-JP" altLang="en-US" sz="1400" dirty="0" smtClean="0">
                <a:solidFill>
                  <a:prstClr val="black"/>
                </a:solidFill>
                <a:latin typeface="ＭＳ Ｐ明朝" panose="02020600040205080304" pitchFamily="18" charset="-128"/>
                <a:ea typeface="ＭＳ Ｐ明朝" panose="02020600040205080304" pitchFamily="18" charset="-128"/>
              </a:rPr>
              <a:t>例えば、後発医薬品使用割合、保険料収納率 等　</a:t>
            </a:r>
            <a:endParaRPr lang="en-US" altLang="ja-JP" sz="1400" dirty="0" smtClean="0">
              <a:solidFill>
                <a:prstClr val="black"/>
              </a:solidFill>
              <a:latin typeface="ＭＳ Ｐ明朝" panose="02020600040205080304" pitchFamily="18" charset="-128"/>
              <a:ea typeface="ＭＳ Ｐ明朝" panose="02020600040205080304" pitchFamily="18" charset="-128"/>
            </a:endParaRPr>
          </a:p>
          <a:p>
            <a:pPr marL="541338" indent="-366713">
              <a:lnSpc>
                <a:spcPts val="1800"/>
              </a:lnSpc>
              <a:spcBef>
                <a:spcPts val="1200"/>
              </a:spcBef>
              <a:tabLst>
                <a:tab pos="623888" algn="l"/>
              </a:tabLst>
            </a:pPr>
            <a:r>
              <a:rPr lang="ja-JP" altLang="en-US" sz="1400" dirty="0" smtClean="0">
                <a:solidFill>
                  <a:prstClr val="black"/>
                </a:solidFill>
                <a:latin typeface="ＭＳ Ｐゴシック"/>
              </a:rPr>
              <a:t>　　　　③財政リスクの分散・軽減のため、財政安定化基金を創設（</a:t>
            </a:r>
            <a:r>
              <a:rPr lang="en-US" altLang="ja-JP" sz="1400" dirty="0" smtClean="0">
                <a:solidFill>
                  <a:prstClr val="black"/>
                </a:solidFill>
                <a:latin typeface="ＭＳ Ｐゴシック"/>
              </a:rPr>
              <a:t>2,000</a:t>
            </a:r>
            <a:r>
              <a:rPr lang="ja-JP" altLang="en-US" sz="1400" dirty="0" smtClean="0">
                <a:solidFill>
                  <a:prstClr val="black"/>
                </a:solidFill>
                <a:latin typeface="ＭＳ Ｐゴシック"/>
              </a:rPr>
              <a:t>億円規模）</a:t>
            </a:r>
            <a:endParaRPr lang="en-US" altLang="ja-JP" sz="1400" dirty="0" smtClean="0">
              <a:solidFill>
                <a:prstClr val="black"/>
              </a:solidFill>
              <a:latin typeface="ＭＳ Ｐゴシック"/>
            </a:endParaRPr>
          </a:p>
          <a:p>
            <a:pPr marL="261938" indent="-87313">
              <a:lnSpc>
                <a:spcPts val="1800"/>
              </a:lnSpc>
              <a:spcBef>
                <a:spcPts val="1200"/>
              </a:spcBef>
              <a:tabLst>
                <a:tab pos="623888" algn="l"/>
              </a:tabLst>
            </a:pPr>
            <a:r>
              <a:rPr lang="ja-JP" altLang="en-US" sz="1400" dirty="0" smtClean="0">
                <a:solidFill>
                  <a:prstClr val="black"/>
                </a:solidFill>
                <a:latin typeface="ＭＳ Ｐゴシック"/>
              </a:rPr>
              <a:t>　　　　④著しく高額な医療費に対する医療費共同</a:t>
            </a:r>
            <a:r>
              <a:rPr lang="ja-JP" altLang="en-US" sz="1400" dirty="0">
                <a:solidFill>
                  <a:prstClr val="black"/>
                </a:solidFill>
                <a:latin typeface="ＭＳ Ｐゴシック"/>
              </a:rPr>
              <a:t>事業への財政支援の</a:t>
            </a:r>
            <a:r>
              <a:rPr lang="ja-JP" altLang="en-US" sz="1400" dirty="0" smtClean="0">
                <a:solidFill>
                  <a:prstClr val="black"/>
                </a:solidFill>
                <a:latin typeface="ＭＳ Ｐゴシック"/>
              </a:rPr>
              <a:t>拡充　（数十億円規模）</a:t>
            </a:r>
            <a:endParaRPr lang="en-US" altLang="ja-JP" sz="1400" dirty="0" smtClean="0">
              <a:solidFill>
                <a:prstClr val="black"/>
              </a:solidFill>
              <a:latin typeface="ＭＳ Ｐゴシック"/>
            </a:endParaRPr>
          </a:p>
          <a:p>
            <a:pPr marL="180975" indent="-180975">
              <a:lnSpc>
                <a:spcPts val="1800"/>
              </a:lnSpc>
              <a:spcBef>
                <a:spcPts val="1200"/>
              </a:spcBef>
              <a:tabLst>
                <a:tab pos="623888" algn="l"/>
              </a:tabLst>
            </a:pPr>
            <a:r>
              <a:rPr lang="ja-JP" altLang="ja-JP" sz="1600" dirty="0" smtClean="0">
                <a:solidFill>
                  <a:prstClr val="black"/>
                </a:solidFill>
              </a:rPr>
              <a:t>○あわせて</a:t>
            </a:r>
            <a:r>
              <a:rPr lang="ja-JP" altLang="ja-JP" sz="1600" dirty="0">
                <a:solidFill>
                  <a:prstClr val="black"/>
                </a:solidFill>
              </a:rPr>
              <a:t>、医療費の適正化に向けた</a:t>
            </a:r>
            <a:r>
              <a:rPr lang="ja-JP" altLang="ja-JP" sz="1600" dirty="0" smtClean="0">
                <a:solidFill>
                  <a:prstClr val="black"/>
                </a:solidFill>
              </a:rPr>
              <a:t>取組</a:t>
            </a:r>
            <a:r>
              <a:rPr lang="ja-JP" altLang="en-US" sz="1600" dirty="0" smtClean="0">
                <a:solidFill>
                  <a:prstClr val="black"/>
                </a:solidFill>
              </a:rPr>
              <a:t>、</a:t>
            </a:r>
            <a:r>
              <a:rPr lang="ja-JP" altLang="ja-JP" sz="1600" dirty="0" smtClean="0">
                <a:solidFill>
                  <a:prstClr val="black"/>
                </a:solidFill>
              </a:rPr>
              <a:t>保険料</a:t>
            </a:r>
            <a:r>
              <a:rPr lang="ja-JP" altLang="ja-JP" sz="1600" dirty="0">
                <a:solidFill>
                  <a:prstClr val="black"/>
                </a:solidFill>
              </a:rPr>
              <a:t>の収納</a:t>
            </a:r>
            <a:r>
              <a:rPr lang="ja-JP" altLang="ja-JP" sz="1600" dirty="0" smtClean="0">
                <a:solidFill>
                  <a:prstClr val="black"/>
                </a:solidFill>
              </a:rPr>
              <a:t>対策等</a:t>
            </a:r>
            <a:r>
              <a:rPr lang="ja-JP" altLang="ja-JP" sz="1600" dirty="0">
                <a:solidFill>
                  <a:prstClr val="black"/>
                </a:solidFill>
              </a:rPr>
              <a:t>を一層推進し、財政</a:t>
            </a:r>
            <a:r>
              <a:rPr lang="ja-JP" altLang="ja-JP" sz="1600" dirty="0" smtClean="0">
                <a:solidFill>
                  <a:prstClr val="black"/>
                </a:solidFill>
              </a:rPr>
              <a:t>基盤</a:t>
            </a:r>
            <a:r>
              <a:rPr lang="ja-JP" altLang="en-US" sz="1600" dirty="0" smtClean="0">
                <a:solidFill>
                  <a:prstClr val="black"/>
                </a:solidFill>
              </a:rPr>
              <a:t>を</a:t>
            </a:r>
            <a:r>
              <a:rPr lang="ja-JP" altLang="ja-JP" sz="1600" dirty="0" smtClean="0">
                <a:solidFill>
                  <a:prstClr val="black"/>
                </a:solidFill>
              </a:rPr>
              <a:t>強化</a:t>
            </a:r>
            <a:r>
              <a:rPr lang="ja-JP" altLang="en-US" sz="1600" dirty="0" smtClean="0">
                <a:solidFill>
                  <a:prstClr val="black"/>
                </a:solidFill>
              </a:rPr>
              <a:t>。</a:t>
            </a:r>
            <a:endParaRPr lang="en-US" altLang="ja-JP" sz="1600" dirty="0">
              <a:solidFill>
                <a:prstClr val="black"/>
              </a:solidFill>
              <a:latin typeface="ＭＳ Ｐゴシック"/>
            </a:endParaRPr>
          </a:p>
        </p:txBody>
      </p:sp>
      <p:cxnSp>
        <p:nvCxnSpPr>
          <p:cNvPr id="3" name="直線コネクタ 2"/>
          <p:cNvCxnSpPr/>
          <p:nvPr/>
        </p:nvCxnSpPr>
        <p:spPr>
          <a:xfrm>
            <a:off x="0" y="439122"/>
            <a:ext cx="9906000" cy="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1"/>
          <p:cNvSpPr txBox="1">
            <a:spLocks/>
          </p:cNvSpPr>
          <p:nvPr/>
        </p:nvSpPr>
        <p:spPr>
          <a:xfrm>
            <a:off x="7544726" y="6597352"/>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solidFill>
                  <a:prstClr val="black">
                    <a:tint val="75000"/>
                  </a:prstClr>
                </a:solidFill>
                <a:latin typeface="ＤＦ特太ゴシック体" panose="020B0509000000000000" pitchFamily="49" charset="-128"/>
                <a:ea typeface="ＤＦ特太ゴシック体" panose="020B0509000000000000" pitchFamily="49" charset="-128"/>
              </a:rPr>
              <a:pPr/>
              <a:t>6</a:t>
            </a:fld>
            <a:endParaRPr lang="ja-JP" altLang="en-US" dirty="0">
              <a:solidFill>
                <a:prstClr val="black">
                  <a:tint val="75000"/>
                </a:prstClr>
              </a:solidFill>
              <a:latin typeface="ＤＦ特太ゴシック体" panose="020B0509000000000000" pitchFamily="49" charset="-128"/>
              <a:ea typeface="ＤＦ特太ゴシック体" panose="020B0509000000000000" pitchFamily="49" charset="-128"/>
            </a:endParaRPr>
          </a:p>
        </p:txBody>
      </p:sp>
      <p:sp>
        <p:nvSpPr>
          <p:cNvPr id="12" name="正方形/長方形 11"/>
          <p:cNvSpPr/>
          <p:nvPr/>
        </p:nvSpPr>
        <p:spPr>
          <a:xfrm>
            <a:off x="6553150" y="548680"/>
            <a:ext cx="2949528" cy="784830"/>
          </a:xfrm>
          <a:prstGeom prst="rect">
            <a:avLst/>
          </a:prstGeom>
        </p:spPr>
        <p:txBody>
          <a:bodyPr wrap="square">
            <a:spAutoFit/>
          </a:bodyPr>
          <a:lstStyle/>
          <a:p>
            <a:pPr marL="174625" indent="-174625" algn="ctr">
              <a:lnSpc>
                <a:spcPts val="1800"/>
              </a:lnSpc>
            </a:pPr>
            <a:r>
              <a:rPr lang="ja-JP" altLang="en-US" sz="1200" dirty="0" smtClean="0">
                <a:solidFill>
                  <a:prstClr val="black"/>
                </a:solidFill>
                <a:latin typeface="ＭＳ Ｐゴシック"/>
              </a:rPr>
              <a:t>平成</a:t>
            </a:r>
            <a:r>
              <a:rPr lang="en-US" altLang="ja-JP" sz="1200" dirty="0" smtClean="0">
                <a:solidFill>
                  <a:prstClr val="black"/>
                </a:solidFill>
                <a:latin typeface="ＭＳ Ｐゴシック"/>
              </a:rPr>
              <a:t>27</a:t>
            </a:r>
            <a:r>
              <a:rPr lang="ja-JP" altLang="en-US" sz="1200" dirty="0" smtClean="0">
                <a:solidFill>
                  <a:prstClr val="black"/>
                </a:solidFill>
                <a:latin typeface="ＭＳ Ｐゴシック"/>
              </a:rPr>
              <a:t>年</a:t>
            </a:r>
            <a:r>
              <a:rPr lang="en-US" altLang="ja-JP" sz="1200" dirty="0" smtClean="0">
                <a:solidFill>
                  <a:prstClr val="black"/>
                </a:solidFill>
                <a:latin typeface="ＭＳ Ｐゴシック"/>
              </a:rPr>
              <a:t>2</a:t>
            </a:r>
            <a:r>
              <a:rPr lang="ja-JP" altLang="en-US" sz="1200" dirty="0" smtClean="0">
                <a:solidFill>
                  <a:prstClr val="black"/>
                </a:solidFill>
                <a:latin typeface="ＭＳ Ｐゴシック"/>
              </a:rPr>
              <a:t>月</a:t>
            </a:r>
            <a:r>
              <a:rPr lang="en-US" altLang="ja-JP" sz="1200" dirty="0" smtClean="0">
                <a:solidFill>
                  <a:prstClr val="black"/>
                </a:solidFill>
                <a:latin typeface="ＭＳ Ｐゴシック"/>
              </a:rPr>
              <a:t>12</a:t>
            </a:r>
            <a:r>
              <a:rPr lang="ja-JP" altLang="en-US" sz="1200" dirty="0" smtClean="0">
                <a:solidFill>
                  <a:prstClr val="black"/>
                </a:solidFill>
                <a:latin typeface="ＭＳ Ｐゴシック"/>
              </a:rPr>
              <a:t>日</a:t>
            </a:r>
            <a:endParaRPr lang="en-US" altLang="ja-JP" sz="1200" dirty="0" smtClean="0">
              <a:solidFill>
                <a:prstClr val="black"/>
              </a:solidFill>
              <a:latin typeface="ＭＳ Ｐゴシック"/>
            </a:endParaRPr>
          </a:p>
          <a:p>
            <a:pPr marL="174625" indent="-174625" algn="ctr">
              <a:lnSpc>
                <a:spcPts val="1800"/>
              </a:lnSpc>
            </a:pPr>
            <a:r>
              <a:rPr lang="ja-JP" altLang="en-US" sz="1200" dirty="0" smtClean="0">
                <a:solidFill>
                  <a:prstClr val="black"/>
                </a:solidFill>
                <a:latin typeface="ＭＳ Ｐゴシック"/>
              </a:rPr>
              <a:t>　国民健康保険制度の基盤強化に関する</a:t>
            </a:r>
            <a:endParaRPr lang="en-US" altLang="ja-JP" sz="1200" dirty="0" smtClean="0">
              <a:solidFill>
                <a:prstClr val="black"/>
              </a:solidFill>
              <a:latin typeface="ＭＳ Ｐゴシック"/>
            </a:endParaRPr>
          </a:p>
          <a:p>
            <a:pPr marL="174625" indent="-174625" algn="ctr">
              <a:lnSpc>
                <a:spcPts val="1800"/>
              </a:lnSpc>
            </a:pPr>
            <a:r>
              <a:rPr lang="ja-JP" altLang="en-US" sz="1200" dirty="0" smtClean="0">
                <a:solidFill>
                  <a:prstClr val="black"/>
                </a:solidFill>
                <a:latin typeface="ＭＳ Ｐゴシック"/>
              </a:rPr>
              <a:t>　国と地方の協議（国保基盤強化協議会）</a:t>
            </a:r>
            <a:endParaRPr lang="en-US" altLang="ja-JP" sz="1200" dirty="0">
              <a:solidFill>
                <a:prstClr val="black"/>
              </a:solidFill>
              <a:latin typeface="ＭＳ Ｐゴシック"/>
            </a:endParaRPr>
          </a:p>
        </p:txBody>
      </p:sp>
      <p:sp>
        <p:nvSpPr>
          <p:cNvPr id="4" name="大かっこ 3"/>
          <p:cNvSpPr/>
          <p:nvPr/>
        </p:nvSpPr>
        <p:spPr>
          <a:xfrm>
            <a:off x="6650451" y="580419"/>
            <a:ext cx="2808312" cy="753091"/>
          </a:xfrm>
          <a:prstGeom prst="bracketPair">
            <a:avLst>
              <a:gd name="adj" fmla="val 11537"/>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solidFill>
                <a:prstClr val="black"/>
              </a:solidFill>
            </a:endParaRPr>
          </a:p>
        </p:txBody>
      </p:sp>
      <p:sp>
        <p:nvSpPr>
          <p:cNvPr id="10" name="テキスト ボックス 9"/>
          <p:cNvSpPr txBox="1"/>
          <p:nvPr/>
        </p:nvSpPr>
        <p:spPr>
          <a:xfrm>
            <a:off x="332444" y="1556792"/>
            <a:ext cx="9229068" cy="720080"/>
          </a:xfrm>
          <a:prstGeom prst="rect">
            <a:avLst/>
          </a:prstGeom>
          <a:solidFill>
            <a:schemeClr val="bg1"/>
          </a:solidFill>
          <a:ln w="25400" cmpd="dbl">
            <a:solidFill>
              <a:schemeClr val="tx1"/>
            </a:solidFill>
            <a:prstDash val="solid"/>
          </a:ln>
        </p:spPr>
        <p:txBody>
          <a:bodyPr vert="horz" wrap="square" lIns="108000" tIns="72000" rIns="108000" bIns="72000" rtlCol="0" anchor="t" anchorCtr="0">
            <a:noAutofit/>
          </a:bodyPr>
          <a:lstStyle/>
          <a:p>
            <a:pPr>
              <a:spcBef>
                <a:spcPts val="600"/>
              </a:spcBef>
              <a:tabLst>
                <a:tab pos="623888" algn="l"/>
              </a:tabLst>
            </a:pPr>
            <a:r>
              <a:rPr lang="ja-JP" altLang="en-US" sz="1500" dirty="0" smtClean="0">
                <a:solidFill>
                  <a:prstClr val="black"/>
                </a:solidFill>
                <a:latin typeface="ＤＨＰ特太ゴシック体" panose="020B0500000000000000" pitchFamily="50" charset="-128"/>
                <a:ea typeface="ＤＨＰ特太ゴシック体" panose="020B0500000000000000" pitchFamily="50" charset="-128"/>
              </a:rPr>
              <a:t>国民</a:t>
            </a:r>
            <a:r>
              <a:rPr lang="ja-JP" altLang="en-US" sz="1500" dirty="0">
                <a:solidFill>
                  <a:prstClr val="black"/>
                </a:solidFill>
                <a:latin typeface="ＤＨＰ特太ゴシック体" panose="020B0500000000000000" pitchFamily="50" charset="-128"/>
                <a:ea typeface="ＤＨＰ特太ゴシック体" panose="020B0500000000000000" pitchFamily="50" charset="-128"/>
              </a:rPr>
              <a:t>皆保険を支える重要な基盤で</a:t>
            </a:r>
            <a:r>
              <a:rPr lang="ja-JP" altLang="en-US" sz="1500" dirty="0" smtClean="0">
                <a:solidFill>
                  <a:prstClr val="black"/>
                </a:solidFill>
                <a:latin typeface="ＤＨＰ特太ゴシック体" panose="020B0500000000000000" pitchFamily="50" charset="-128"/>
                <a:ea typeface="ＤＨＰ特太ゴシック体" panose="020B0500000000000000" pitchFamily="50" charset="-128"/>
              </a:rPr>
              <a:t>ある</a:t>
            </a:r>
            <a:r>
              <a:rPr lang="ja-JP" altLang="en-US" sz="1500" dirty="0">
                <a:solidFill>
                  <a:prstClr val="black"/>
                </a:solidFill>
                <a:latin typeface="ＤＨＰ特太ゴシック体" panose="020B0500000000000000" pitchFamily="50" charset="-128"/>
                <a:ea typeface="ＤＨＰ特太ゴシック体" panose="020B0500000000000000" pitchFamily="50" charset="-128"/>
              </a:rPr>
              <a:t>国民健康保険制度</a:t>
            </a:r>
            <a:r>
              <a:rPr lang="ja-JP" altLang="en-US" sz="1500" dirty="0" smtClean="0">
                <a:solidFill>
                  <a:prstClr val="black"/>
                </a:solidFill>
                <a:latin typeface="ＤＨＰ特太ゴシック体" panose="020B0500000000000000" pitchFamily="50" charset="-128"/>
                <a:ea typeface="ＤＨＰ特太ゴシック体" panose="020B0500000000000000" pitchFamily="50" charset="-128"/>
              </a:rPr>
              <a:t>の</a:t>
            </a:r>
            <a:r>
              <a:rPr lang="ja-JP" altLang="en-US" sz="1500" dirty="0">
                <a:solidFill>
                  <a:prstClr val="black"/>
                </a:solidFill>
                <a:latin typeface="ＤＨＰ特太ゴシック体" panose="020B0500000000000000" pitchFamily="50" charset="-128"/>
                <a:ea typeface="ＤＨＰ特太ゴシック体" panose="020B0500000000000000" pitchFamily="50" charset="-128"/>
              </a:rPr>
              <a:t>安定的な運営が可能となるよう</a:t>
            </a:r>
            <a:r>
              <a:rPr lang="ja-JP" altLang="en-US" sz="1500" dirty="0" smtClean="0">
                <a:solidFill>
                  <a:prstClr val="black"/>
                </a:solidFill>
                <a:latin typeface="ＤＨＰ特太ゴシック体" panose="020B0500000000000000" pitchFamily="50" charset="-128"/>
                <a:ea typeface="ＤＨＰ特太ゴシック体" panose="020B0500000000000000" pitchFamily="50" charset="-128"/>
              </a:rPr>
              <a:t>、厚生</a:t>
            </a:r>
            <a:r>
              <a:rPr lang="ja-JP" altLang="en-US" sz="1500" dirty="0">
                <a:solidFill>
                  <a:prstClr val="black"/>
                </a:solidFill>
                <a:latin typeface="ＤＨＰ特太ゴシック体" panose="020B0500000000000000" pitchFamily="50" charset="-128"/>
                <a:ea typeface="ＤＨＰ特太ゴシック体" panose="020B0500000000000000" pitchFamily="50" charset="-128"/>
              </a:rPr>
              <a:t>労働省</a:t>
            </a:r>
            <a:r>
              <a:rPr lang="ja-JP" altLang="en-US" sz="1500" dirty="0" smtClean="0">
                <a:solidFill>
                  <a:prstClr val="black"/>
                </a:solidFill>
                <a:latin typeface="ＤＨＰ特太ゴシック体" panose="020B0500000000000000" pitchFamily="50" charset="-128"/>
                <a:ea typeface="ＤＨＰ特太ゴシック体" panose="020B0500000000000000" pitchFamily="50" charset="-128"/>
              </a:rPr>
              <a:t>は、</a:t>
            </a:r>
            <a:endParaRPr lang="en-US" altLang="ja-JP" sz="1500" dirty="0" smtClean="0">
              <a:solidFill>
                <a:prstClr val="black"/>
              </a:solidFill>
              <a:latin typeface="ＤＨＰ特太ゴシック体" panose="020B0500000000000000" pitchFamily="50" charset="-128"/>
              <a:ea typeface="ＤＨＰ特太ゴシック体" panose="020B0500000000000000" pitchFamily="50" charset="-128"/>
            </a:endParaRPr>
          </a:p>
          <a:p>
            <a:pPr>
              <a:spcBef>
                <a:spcPts val="600"/>
              </a:spcBef>
              <a:tabLst>
                <a:tab pos="623888" algn="l"/>
              </a:tabLst>
            </a:pPr>
            <a:r>
              <a:rPr lang="ja-JP" altLang="en-US" sz="1500" dirty="0" smtClean="0">
                <a:solidFill>
                  <a:prstClr val="black"/>
                </a:solidFill>
                <a:latin typeface="ＤＨＰ特太ゴシック体" panose="020B0500000000000000" pitchFamily="50" charset="-128"/>
                <a:ea typeface="ＤＨＰ特太ゴシック体" panose="020B0500000000000000" pitchFamily="50" charset="-128"/>
              </a:rPr>
              <a:t>以下</a:t>
            </a:r>
            <a:r>
              <a:rPr lang="ja-JP" altLang="en-US" sz="1500" dirty="0">
                <a:solidFill>
                  <a:prstClr val="black"/>
                </a:solidFill>
                <a:latin typeface="ＤＨＰ特太ゴシック体" panose="020B0500000000000000" pitchFamily="50" charset="-128"/>
                <a:ea typeface="ＤＨＰ特太ゴシック体" panose="020B0500000000000000" pitchFamily="50" charset="-128"/>
              </a:rPr>
              <a:t>の方針に基づき、必要な予算の確保、本年通常国会への所要の法案の提出等の対応を行う</a:t>
            </a:r>
            <a:r>
              <a:rPr lang="ja-JP" altLang="en-US" sz="1500" dirty="0" smtClean="0">
                <a:solidFill>
                  <a:prstClr val="black"/>
                </a:solidFill>
                <a:latin typeface="ＤＨＰ特太ゴシック体" panose="020B0500000000000000" pitchFamily="50" charset="-128"/>
                <a:ea typeface="ＤＨＰ特太ゴシック体" panose="020B0500000000000000" pitchFamily="50" charset="-128"/>
              </a:rPr>
              <a:t>。</a:t>
            </a:r>
            <a:endParaRPr lang="en-US" altLang="ja-JP" sz="1500" dirty="0">
              <a:solidFill>
                <a:prstClr val="black"/>
              </a:solidFill>
              <a:latin typeface="ＤＨＰ特太ゴシック体" panose="020B0500000000000000" pitchFamily="50" charset="-128"/>
              <a:ea typeface="ＤＨＰ特太ゴシック体" panose="020B0500000000000000" pitchFamily="50" charset="-128"/>
            </a:endParaRPr>
          </a:p>
        </p:txBody>
      </p:sp>
      <p:sp>
        <p:nvSpPr>
          <p:cNvPr id="11" name="テキスト ボックス 10"/>
          <p:cNvSpPr txBox="1"/>
          <p:nvPr/>
        </p:nvSpPr>
        <p:spPr>
          <a:xfrm>
            <a:off x="440456" y="2491359"/>
            <a:ext cx="4224512" cy="360000"/>
          </a:xfrm>
          <a:prstGeom prst="rect">
            <a:avLst/>
          </a:prstGeom>
          <a:gradFill flip="none" rotWithShape="1">
            <a:gsLst>
              <a:gs pos="0">
                <a:schemeClr val="accent5">
                  <a:lumMod val="60000"/>
                  <a:lumOff val="40000"/>
                  <a:tint val="66000"/>
                  <a:satMod val="160000"/>
                </a:schemeClr>
              </a:gs>
              <a:gs pos="50000">
                <a:schemeClr val="accent5">
                  <a:lumMod val="60000"/>
                  <a:lumOff val="40000"/>
                  <a:tint val="44500"/>
                  <a:satMod val="160000"/>
                </a:schemeClr>
              </a:gs>
              <a:gs pos="100000">
                <a:schemeClr val="accent5">
                  <a:lumMod val="60000"/>
                  <a:lumOff val="40000"/>
                  <a:tint val="23500"/>
                  <a:satMod val="160000"/>
                </a:schemeClr>
              </a:gs>
            </a:gsLst>
            <a:lin ang="16200000" scaled="1"/>
            <a:tileRect/>
          </a:gradFill>
          <a:ln>
            <a:solidFill>
              <a:schemeClr val="accent5">
                <a:lumMod val="75000"/>
              </a:schemeClr>
            </a:solidFill>
          </a:ln>
        </p:spPr>
        <p:style>
          <a:lnRef idx="1">
            <a:schemeClr val="accent6"/>
          </a:lnRef>
          <a:fillRef idx="2">
            <a:schemeClr val="accent6"/>
          </a:fillRef>
          <a:effectRef idx="1">
            <a:schemeClr val="accent6"/>
          </a:effectRef>
          <a:fontRef idx="minor">
            <a:schemeClr val="dk1"/>
          </a:fontRef>
        </p:style>
        <p:txBody>
          <a:bodyPr wrap="square" lIns="88332" tIns="72000" rIns="88332" bIns="72000" rtlCol="0" anchor="ctr" anchorCtr="0">
            <a:noAutofit/>
          </a:bodyPr>
          <a:lstStyle/>
          <a:p>
            <a:pPr marL="355600" indent="-355600">
              <a:spcBef>
                <a:spcPts val="300"/>
              </a:spcBef>
            </a:pPr>
            <a:r>
              <a:rPr lang="ja-JP" altLang="en-US" dirty="0">
                <a:solidFill>
                  <a:prstClr val="black"/>
                </a:solidFill>
                <a:latin typeface="HGS創英角ｺﾞｼｯｸUB" panose="020B0900000000000000" pitchFamily="50" charset="-128"/>
                <a:ea typeface="HGS創英角ｺﾞｼｯｸUB" panose="020B0900000000000000" pitchFamily="50" charset="-128"/>
              </a:rPr>
              <a:t>１．公費拡充等による財政基盤の強化</a:t>
            </a:r>
            <a:endParaRPr lang="en-US" altLang="ja-JP" dirty="0">
              <a:solidFill>
                <a:prstClr val="black"/>
              </a:solidFill>
              <a:latin typeface="HGS創英角ｺﾞｼｯｸUB" panose="020B0900000000000000" pitchFamily="50" charset="-128"/>
              <a:ea typeface="HGS創英角ｺﾞｼｯｸUB" panose="020B0900000000000000" pitchFamily="50" charset="-128"/>
            </a:endParaRPr>
          </a:p>
        </p:txBody>
      </p:sp>
      <p:sp>
        <p:nvSpPr>
          <p:cNvPr id="2" name="正方形/長方形 1"/>
          <p:cNvSpPr/>
          <p:nvPr/>
        </p:nvSpPr>
        <p:spPr>
          <a:xfrm>
            <a:off x="7688742" y="5175200"/>
            <a:ext cx="2016786" cy="28803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800"/>
              </a:lnSpc>
            </a:pPr>
            <a:r>
              <a:rPr lang="ja-JP" altLang="en-US" sz="1400" dirty="0" smtClean="0">
                <a:solidFill>
                  <a:prstClr val="black"/>
                </a:solidFill>
                <a:latin typeface="ＭＳ Ｐゴシック"/>
              </a:rPr>
              <a:t>（</a:t>
            </a:r>
            <a:r>
              <a:rPr lang="en-US" altLang="ja-JP" sz="1400" dirty="0" smtClean="0">
                <a:solidFill>
                  <a:prstClr val="black"/>
                </a:solidFill>
                <a:latin typeface="ＭＳ Ｐゴシック"/>
              </a:rPr>
              <a:t>700</a:t>
            </a:r>
            <a:r>
              <a:rPr lang="ja-JP" altLang="en-US" sz="1400" dirty="0" smtClean="0">
                <a:solidFill>
                  <a:prstClr val="black"/>
                </a:solidFill>
                <a:latin typeface="ＭＳ Ｐゴシック"/>
              </a:rPr>
              <a:t>～</a:t>
            </a:r>
            <a:r>
              <a:rPr lang="en-US" altLang="ja-JP" sz="1400" dirty="0" smtClean="0">
                <a:solidFill>
                  <a:prstClr val="black"/>
                </a:solidFill>
                <a:latin typeface="ＭＳ Ｐゴシック"/>
              </a:rPr>
              <a:t>800</a:t>
            </a:r>
            <a:r>
              <a:rPr lang="ja-JP" altLang="en-US" sz="1400" dirty="0" smtClean="0">
                <a:solidFill>
                  <a:prstClr val="black"/>
                </a:solidFill>
                <a:latin typeface="ＭＳ Ｐゴシック"/>
              </a:rPr>
              <a:t>億円規模）</a:t>
            </a:r>
          </a:p>
        </p:txBody>
      </p:sp>
    </p:spTree>
    <p:extLst>
      <p:ext uri="{BB962C8B-B14F-4D97-AF65-F5344CB8AC3E}">
        <p14:creationId xmlns:p14="http://schemas.microsoft.com/office/powerpoint/2010/main" val="11466439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p:cNvSpPr txBox="1"/>
          <p:nvPr/>
        </p:nvSpPr>
        <p:spPr>
          <a:xfrm>
            <a:off x="180564" y="620688"/>
            <a:ext cx="9380948" cy="6048672"/>
          </a:xfrm>
          <a:prstGeom prst="rect">
            <a:avLst/>
          </a:prstGeom>
          <a:solidFill>
            <a:schemeClr val="bg1"/>
          </a:solidFill>
          <a:ln w="6350">
            <a:solidFill>
              <a:schemeClr val="tx1"/>
            </a:solidFill>
            <a:prstDash val="sysDot"/>
          </a:ln>
        </p:spPr>
        <p:txBody>
          <a:bodyPr vert="horz" wrap="square" lIns="108000" tIns="72000" rIns="108000" bIns="72000" rtlCol="0" anchor="t" anchorCtr="0">
            <a:noAutofit/>
          </a:bodyPr>
          <a:lstStyle/>
          <a:p>
            <a:pPr marL="180975" indent="-180975">
              <a:lnSpc>
                <a:spcPts val="2700"/>
              </a:lnSpc>
              <a:tabLst>
                <a:tab pos="623888" algn="l"/>
              </a:tabLst>
            </a:pPr>
            <a:r>
              <a:rPr lang="ja-JP" altLang="en-US" sz="1700" dirty="0" smtClean="0">
                <a:solidFill>
                  <a:prstClr val="black"/>
                </a:solidFill>
                <a:latin typeface="ＭＳ Ｐゴシック"/>
              </a:rPr>
              <a:t>○</a:t>
            </a:r>
            <a:r>
              <a:rPr lang="ja-JP" altLang="en-US" sz="1700" b="1" u="sng" dirty="0" smtClean="0">
                <a:solidFill>
                  <a:prstClr val="black"/>
                </a:solidFill>
                <a:latin typeface="ＭＳ Ｐゴシック"/>
              </a:rPr>
              <a:t>平成</a:t>
            </a:r>
            <a:r>
              <a:rPr lang="en-US" altLang="ja-JP" sz="1700" b="1" u="sng" dirty="0">
                <a:solidFill>
                  <a:prstClr val="black"/>
                </a:solidFill>
                <a:latin typeface="ＭＳ Ｐゴシック"/>
              </a:rPr>
              <a:t>30</a:t>
            </a:r>
            <a:r>
              <a:rPr lang="ja-JP" altLang="en-US" sz="1700" b="1" u="sng" dirty="0">
                <a:solidFill>
                  <a:prstClr val="black"/>
                </a:solidFill>
                <a:latin typeface="ＭＳ Ｐゴシック"/>
              </a:rPr>
              <a:t>年度から、都道府県が、当該都道府県内の市町村とともに国保の運営を</a:t>
            </a:r>
            <a:r>
              <a:rPr lang="ja-JP" altLang="en-US" sz="1700" b="1" u="sng" dirty="0" smtClean="0">
                <a:solidFill>
                  <a:prstClr val="black"/>
                </a:solidFill>
                <a:latin typeface="ＭＳ Ｐゴシック"/>
              </a:rPr>
              <a:t>担う</a:t>
            </a:r>
            <a:r>
              <a:rPr lang="ja-JP" altLang="en-US" sz="1700" dirty="0" smtClean="0">
                <a:solidFill>
                  <a:prstClr val="black"/>
                </a:solidFill>
                <a:latin typeface="ＭＳ Ｐゴシック"/>
              </a:rPr>
              <a:t>。</a:t>
            </a:r>
            <a:endParaRPr lang="en-US" altLang="ja-JP" sz="1700" dirty="0" smtClean="0">
              <a:solidFill>
                <a:prstClr val="black"/>
              </a:solidFill>
              <a:latin typeface="ＭＳ Ｐゴシック"/>
            </a:endParaRPr>
          </a:p>
          <a:p>
            <a:pPr marL="180975" indent="-180975">
              <a:lnSpc>
                <a:spcPts val="2700"/>
              </a:lnSpc>
              <a:tabLst>
                <a:tab pos="623888" algn="l"/>
              </a:tabLst>
            </a:pPr>
            <a:endParaRPr lang="en-US" altLang="ja-JP" sz="1700" dirty="0" smtClean="0">
              <a:solidFill>
                <a:prstClr val="black"/>
              </a:solidFill>
              <a:latin typeface="ＭＳ Ｐゴシック"/>
            </a:endParaRPr>
          </a:p>
          <a:p>
            <a:pPr marL="180975" indent="-180975">
              <a:lnSpc>
                <a:spcPts val="2800"/>
              </a:lnSpc>
              <a:tabLst>
                <a:tab pos="623888" algn="l"/>
              </a:tabLst>
            </a:pPr>
            <a:r>
              <a:rPr lang="ja-JP" altLang="en-US" sz="1700" dirty="0" smtClean="0">
                <a:solidFill>
                  <a:prstClr val="black"/>
                </a:solidFill>
                <a:latin typeface="ＭＳ Ｐゴシック"/>
              </a:rPr>
              <a:t>○</a:t>
            </a:r>
            <a:r>
              <a:rPr lang="ja-JP" altLang="en-US" sz="1700" b="1" u="sng" dirty="0" smtClean="0">
                <a:solidFill>
                  <a:prstClr val="black"/>
                </a:solidFill>
                <a:latin typeface="ＭＳ Ｐゴシック"/>
              </a:rPr>
              <a:t>都道府県</a:t>
            </a:r>
            <a:r>
              <a:rPr lang="ja-JP" altLang="en-US" sz="1700" b="1" u="sng" dirty="0">
                <a:solidFill>
                  <a:prstClr val="black"/>
                </a:solidFill>
                <a:latin typeface="ＭＳ Ｐゴシック"/>
              </a:rPr>
              <a:t>が国保の財政運営の責任主体</a:t>
            </a:r>
            <a:r>
              <a:rPr lang="ja-JP" altLang="en-US" sz="1700" dirty="0">
                <a:solidFill>
                  <a:prstClr val="black"/>
                </a:solidFill>
                <a:latin typeface="ＭＳ Ｐゴシック"/>
              </a:rPr>
              <a:t>となり、安定的な財政運営や効率的な事業の確保等</a:t>
            </a:r>
            <a:r>
              <a:rPr lang="ja-JP" altLang="en-US" sz="1700" dirty="0" smtClean="0">
                <a:solidFill>
                  <a:prstClr val="black"/>
                </a:solidFill>
                <a:latin typeface="ＭＳ Ｐゴシック"/>
              </a:rPr>
              <a:t>の</a:t>
            </a:r>
            <a:endParaRPr lang="en-US" altLang="ja-JP" sz="1700" dirty="0" smtClean="0">
              <a:solidFill>
                <a:prstClr val="black"/>
              </a:solidFill>
              <a:latin typeface="ＭＳ Ｐゴシック"/>
            </a:endParaRPr>
          </a:p>
          <a:p>
            <a:pPr marL="180975" indent="-180975">
              <a:lnSpc>
                <a:spcPts val="2400"/>
              </a:lnSpc>
              <a:tabLst>
                <a:tab pos="623888" algn="l"/>
              </a:tabLst>
            </a:pPr>
            <a:r>
              <a:rPr lang="ja-JP" altLang="en-US" sz="1700" b="1" dirty="0">
                <a:solidFill>
                  <a:prstClr val="black"/>
                </a:solidFill>
                <a:latin typeface="ＭＳ Ｐゴシック"/>
              </a:rPr>
              <a:t>　 </a:t>
            </a:r>
            <a:r>
              <a:rPr lang="ja-JP" altLang="en-US" sz="1700" b="1" u="sng" dirty="0" smtClean="0">
                <a:solidFill>
                  <a:prstClr val="black"/>
                </a:solidFill>
                <a:latin typeface="ＭＳ Ｐゴシック"/>
              </a:rPr>
              <a:t>国保</a:t>
            </a:r>
            <a:r>
              <a:rPr lang="ja-JP" altLang="en-US" sz="1700" b="1" u="sng" dirty="0">
                <a:solidFill>
                  <a:prstClr val="black"/>
                </a:solidFill>
                <a:latin typeface="ＭＳ Ｐゴシック"/>
              </a:rPr>
              <a:t>運営について中心的な役割を担う</a:t>
            </a:r>
            <a:r>
              <a:rPr lang="ja-JP" altLang="en-US" sz="1700" dirty="0">
                <a:solidFill>
                  <a:prstClr val="black"/>
                </a:solidFill>
                <a:latin typeface="ＭＳ Ｐゴシック"/>
              </a:rPr>
              <a:t>こととし、</a:t>
            </a:r>
            <a:r>
              <a:rPr lang="ja-JP" altLang="en-US" sz="1700" b="1" u="sng" dirty="0">
                <a:solidFill>
                  <a:prstClr val="black"/>
                </a:solidFill>
                <a:latin typeface="ＭＳ Ｐゴシック"/>
              </a:rPr>
              <a:t>制度の安定化</a:t>
            </a:r>
            <a:r>
              <a:rPr lang="ja-JP" altLang="en-US" sz="1700" dirty="0">
                <a:solidFill>
                  <a:prstClr val="black"/>
                </a:solidFill>
                <a:latin typeface="ＭＳ Ｐゴシック"/>
              </a:rPr>
              <a:t>を図る</a:t>
            </a:r>
            <a:r>
              <a:rPr lang="ja-JP" altLang="en-US" sz="1700" dirty="0" smtClean="0">
                <a:solidFill>
                  <a:prstClr val="black"/>
                </a:solidFill>
                <a:latin typeface="ＭＳ Ｐゴシック"/>
              </a:rPr>
              <a:t>。</a:t>
            </a:r>
            <a:endParaRPr lang="en-US" altLang="ja-JP" sz="1700" dirty="0" smtClean="0">
              <a:solidFill>
                <a:prstClr val="black"/>
              </a:solidFill>
              <a:latin typeface="ＭＳ Ｐゴシック"/>
            </a:endParaRPr>
          </a:p>
          <a:p>
            <a:pPr marL="180975" indent="-180975">
              <a:lnSpc>
                <a:spcPts val="2200"/>
              </a:lnSpc>
              <a:tabLst>
                <a:tab pos="623888" algn="l"/>
              </a:tabLst>
            </a:pPr>
            <a:r>
              <a:rPr lang="ja-JP" altLang="en-US" sz="1400" dirty="0" smtClean="0">
                <a:solidFill>
                  <a:prstClr val="black"/>
                </a:solidFill>
                <a:latin typeface="ＭＳ Ｐ明朝" panose="02020600040205080304" pitchFamily="18" charset="-128"/>
                <a:ea typeface="ＭＳ Ｐ明朝" panose="02020600040205080304" pitchFamily="18" charset="-128"/>
              </a:rPr>
              <a:t>　　・都道府県内の</a:t>
            </a:r>
            <a:r>
              <a:rPr lang="ja-JP" altLang="ja-JP" sz="1400" b="1" u="sng" dirty="0" smtClean="0">
                <a:solidFill>
                  <a:prstClr val="black"/>
                </a:solidFill>
                <a:latin typeface="ＭＳ Ｐ明朝" panose="02020600040205080304" pitchFamily="18" charset="-128"/>
                <a:ea typeface="ＭＳ Ｐ明朝" panose="02020600040205080304" pitchFamily="18" charset="-128"/>
              </a:rPr>
              <a:t>統一的</a:t>
            </a:r>
            <a:r>
              <a:rPr lang="ja-JP" altLang="ja-JP" sz="1400" b="1" u="sng" dirty="0">
                <a:solidFill>
                  <a:prstClr val="black"/>
                </a:solidFill>
                <a:latin typeface="ＭＳ Ｐ明朝" panose="02020600040205080304" pitchFamily="18" charset="-128"/>
                <a:ea typeface="ＭＳ Ｐ明朝" panose="02020600040205080304" pitchFamily="18" charset="-128"/>
              </a:rPr>
              <a:t>な国保の運営</a:t>
            </a:r>
            <a:r>
              <a:rPr lang="ja-JP" altLang="ja-JP" sz="1400" b="1" u="sng" dirty="0" smtClean="0">
                <a:solidFill>
                  <a:prstClr val="black"/>
                </a:solidFill>
                <a:latin typeface="ＭＳ Ｐ明朝" panose="02020600040205080304" pitchFamily="18" charset="-128"/>
                <a:ea typeface="ＭＳ Ｐ明朝" panose="02020600040205080304" pitchFamily="18" charset="-128"/>
              </a:rPr>
              <a:t>方針</a:t>
            </a:r>
            <a:r>
              <a:rPr lang="ja-JP" altLang="en-US" sz="1400" b="1" u="sng" dirty="0" smtClean="0">
                <a:solidFill>
                  <a:prstClr val="black"/>
                </a:solidFill>
                <a:latin typeface="ＭＳ Ｐ明朝" panose="02020600040205080304" pitchFamily="18" charset="-128"/>
                <a:ea typeface="ＭＳ Ｐ明朝" panose="02020600040205080304" pitchFamily="18" charset="-128"/>
              </a:rPr>
              <a:t>の策定</a:t>
            </a:r>
            <a:endParaRPr lang="en-US" altLang="ja-JP" sz="1400" b="1" u="sng" dirty="0" smtClean="0">
              <a:solidFill>
                <a:prstClr val="black"/>
              </a:solidFill>
              <a:latin typeface="ＭＳ Ｐ明朝" panose="02020600040205080304" pitchFamily="18" charset="-128"/>
              <a:ea typeface="ＭＳ Ｐ明朝" panose="02020600040205080304" pitchFamily="18" charset="-128"/>
            </a:endParaRPr>
          </a:p>
          <a:p>
            <a:pPr marL="180975" indent="-180975">
              <a:lnSpc>
                <a:spcPts val="2200"/>
              </a:lnSpc>
              <a:tabLst>
                <a:tab pos="623888" algn="l"/>
              </a:tabLst>
            </a:pPr>
            <a:r>
              <a:rPr lang="ja-JP" altLang="en-US" sz="1400" dirty="0" smtClean="0">
                <a:solidFill>
                  <a:prstClr val="black"/>
                </a:solidFill>
                <a:latin typeface="ＭＳ Ｐ明朝" panose="02020600040205080304" pitchFamily="18" charset="-128"/>
                <a:ea typeface="ＭＳ Ｐ明朝" panose="02020600040205080304" pitchFamily="18" charset="-128"/>
              </a:rPr>
              <a:t>　　・国保運営協議会の設置</a:t>
            </a:r>
            <a:endParaRPr lang="en-US" altLang="ja-JP" sz="1400" dirty="0" smtClean="0">
              <a:solidFill>
                <a:prstClr val="black"/>
              </a:solidFill>
              <a:latin typeface="ＭＳ Ｐ明朝" panose="02020600040205080304" pitchFamily="18" charset="-128"/>
              <a:ea typeface="ＭＳ Ｐ明朝" panose="02020600040205080304" pitchFamily="18" charset="-128"/>
            </a:endParaRPr>
          </a:p>
          <a:p>
            <a:pPr marL="180975" indent="-180975">
              <a:lnSpc>
                <a:spcPts val="2200"/>
              </a:lnSpc>
              <a:tabLst>
                <a:tab pos="623888" algn="l"/>
              </a:tabLst>
            </a:pPr>
            <a:r>
              <a:rPr lang="ja-JP" altLang="en-US" sz="1400" dirty="0">
                <a:solidFill>
                  <a:prstClr val="black"/>
                </a:solidFill>
                <a:latin typeface="ＭＳ Ｐ明朝" panose="02020600040205080304" pitchFamily="18" charset="-128"/>
                <a:ea typeface="ＭＳ Ｐ明朝" panose="02020600040205080304" pitchFamily="18" charset="-128"/>
              </a:rPr>
              <a:t>　</a:t>
            </a:r>
            <a:r>
              <a:rPr lang="ja-JP" altLang="en-US" sz="1400" dirty="0" smtClean="0">
                <a:solidFill>
                  <a:prstClr val="black"/>
                </a:solidFill>
                <a:latin typeface="ＭＳ Ｐ明朝" panose="02020600040205080304" pitchFamily="18" charset="-128"/>
                <a:ea typeface="ＭＳ Ｐ明朝" panose="02020600040205080304" pitchFamily="18" charset="-128"/>
              </a:rPr>
              <a:t>　・医療給付費等の見込みを立て、</a:t>
            </a:r>
            <a:r>
              <a:rPr lang="ja-JP" altLang="en-US" sz="1400" b="1" u="sng" dirty="0" smtClean="0">
                <a:solidFill>
                  <a:prstClr val="black"/>
                </a:solidFill>
                <a:latin typeface="ＭＳ Ｐ明朝" panose="02020600040205080304" pitchFamily="18" charset="-128"/>
                <a:ea typeface="ＭＳ Ｐ明朝" panose="02020600040205080304" pitchFamily="18" charset="-128"/>
              </a:rPr>
              <a:t>市町村ごとの分賦金（仮称）の額を</a:t>
            </a:r>
            <a:r>
              <a:rPr lang="ja-JP" altLang="en-US" sz="1400" b="1" u="sng" dirty="0">
                <a:solidFill>
                  <a:prstClr val="black"/>
                </a:solidFill>
                <a:latin typeface="ＭＳ Ｐ明朝" panose="02020600040205080304" pitchFamily="18" charset="-128"/>
                <a:ea typeface="ＭＳ Ｐ明朝" panose="02020600040205080304" pitchFamily="18" charset="-128"/>
              </a:rPr>
              <a:t>決定</a:t>
            </a:r>
            <a:r>
              <a:rPr lang="ja-JP" altLang="en-US" sz="1400" dirty="0" smtClean="0">
                <a:solidFill>
                  <a:prstClr val="black"/>
                </a:solidFill>
                <a:latin typeface="ＭＳ Ｐ明朝" panose="02020600040205080304" pitchFamily="18" charset="-128"/>
                <a:ea typeface="ＭＳ Ｐ明朝" panose="02020600040205080304" pitchFamily="18" charset="-128"/>
              </a:rPr>
              <a:t>　</a:t>
            </a:r>
            <a:r>
              <a:rPr lang="ja-JP" altLang="en-US" sz="1050" dirty="0" smtClean="0">
                <a:solidFill>
                  <a:prstClr val="black"/>
                </a:solidFill>
                <a:latin typeface="ＭＳ Ｐ明朝" panose="02020600040205080304" pitchFamily="18" charset="-128"/>
                <a:ea typeface="ＭＳ Ｐ明朝" panose="02020600040205080304" pitchFamily="18" charset="-128"/>
              </a:rPr>
              <a:t>（</a:t>
            </a:r>
            <a:r>
              <a:rPr lang="ja-JP" altLang="en-US" sz="1050" dirty="0">
                <a:solidFill>
                  <a:prstClr val="black"/>
                </a:solidFill>
                <a:latin typeface="ＭＳ Ｐ明朝" panose="02020600040205080304" pitchFamily="18" charset="-128"/>
                <a:ea typeface="ＭＳ Ｐ明朝" panose="02020600040205080304" pitchFamily="18" charset="-128"/>
              </a:rPr>
              <a:t>市町村ごとの医療費水準、所得水準を考慮することが基本</a:t>
            </a:r>
            <a:r>
              <a:rPr lang="ja-JP" altLang="en-US" sz="1050" dirty="0" smtClean="0">
                <a:solidFill>
                  <a:prstClr val="black"/>
                </a:solidFill>
                <a:latin typeface="ＭＳ Ｐ明朝" panose="02020600040205080304" pitchFamily="18" charset="-128"/>
                <a:ea typeface="ＭＳ Ｐ明朝" panose="02020600040205080304" pitchFamily="18" charset="-128"/>
              </a:rPr>
              <a:t>）</a:t>
            </a:r>
            <a:r>
              <a:rPr lang="ja-JP" altLang="en-US" sz="1400" dirty="0" smtClean="0">
                <a:solidFill>
                  <a:prstClr val="black"/>
                </a:solidFill>
                <a:latin typeface="ＭＳ Ｐ明朝" panose="02020600040205080304" pitchFamily="18" charset="-128"/>
                <a:ea typeface="ＭＳ Ｐ明朝" panose="02020600040205080304" pitchFamily="18" charset="-128"/>
              </a:rPr>
              <a:t>　　　　　　　　　　　　　　　　　　　　</a:t>
            </a:r>
            <a:endParaRPr lang="en-US" altLang="ja-JP" sz="1200" dirty="0" smtClean="0">
              <a:solidFill>
                <a:prstClr val="black"/>
              </a:solidFill>
              <a:latin typeface="ＭＳ Ｐ明朝" panose="02020600040205080304" pitchFamily="18" charset="-128"/>
              <a:ea typeface="ＭＳ Ｐ明朝" panose="02020600040205080304" pitchFamily="18" charset="-128"/>
            </a:endParaRPr>
          </a:p>
          <a:p>
            <a:pPr marL="180975" indent="-180975">
              <a:lnSpc>
                <a:spcPts val="2200"/>
              </a:lnSpc>
              <a:tabLst>
                <a:tab pos="623888" algn="l"/>
              </a:tabLst>
            </a:pPr>
            <a:r>
              <a:rPr lang="ja-JP" altLang="en-US" sz="1400" dirty="0">
                <a:solidFill>
                  <a:prstClr val="black"/>
                </a:solidFill>
                <a:latin typeface="ＭＳ Ｐ明朝" panose="02020600040205080304" pitchFamily="18" charset="-128"/>
                <a:ea typeface="ＭＳ Ｐ明朝" panose="02020600040205080304" pitchFamily="18" charset="-128"/>
              </a:rPr>
              <a:t>　</a:t>
            </a:r>
            <a:r>
              <a:rPr lang="ja-JP" altLang="en-US" sz="1400" dirty="0" smtClean="0">
                <a:solidFill>
                  <a:prstClr val="black"/>
                </a:solidFill>
                <a:latin typeface="ＭＳ Ｐ明朝" panose="02020600040205080304" pitchFamily="18" charset="-128"/>
                <a:ea typeface="ＭＳ Ｐ明朝" panose="02020600040205080304" pitchFamily="18" charset="-128"/>
              </a:rPr>
              <a:t>　・市町村が参考とするための</a:t>
            </a:r>
            <a:r>
              <a:rPr lang="ja-JP" altLang="en-US" sz="1400" b="1" u="sng" dirty="0" smtClean="0">
                <a:solidFill>
                  <a:prstClr val="black"/>
                </a:solidFill>
                <a:latin typeface="ＭＳ Ｐ明朝" panose="02020600040205080304" pitchFamily="18" charset="-128"/>
                <a:ea typeface="ＭＳ Ｐ明朝" panose="02020600040205080304" pitchFamily="18" charset="-128"/>
              </a:rPr>
              <a:t>標準保険料率等を算定・公表</a:t>
            </a:r>
            <a:endParaRPr lang="en-US" altLang="ja-JP" sz="1400" b="1" u="sng" dirty="0" smtClean="0">
              <a:solidFill>
                <a:prstClr val="black"/>
              </a:solidFill>
              <a:latin typeface="ＭＳ Ｐ明朝" panose="02020600040205080304" pitchFamily="18" charset="-128"/>
              <a:ea typeface="ＭＳ Ｐ明朝" panose="02020600040205080304" pitchFamily="18" charset="-128"/>
            </a:endParaRPr>
          </a:p>
          <a:p>
            <a:pPr marL="180975" indent="-180975">
              <a:lnSpc>
                <a:spcPts val="2200"/>
              </a:lnSpc>
              <a:tabLst>
                <a:tab pos="623888" algn="l"/>
              </a:tabLst>
            </a:pPr>
            <a:r>
              <a:rPr lang="ja-JP" altLang="en-US" sz="1400" dirty="0">
                <a:solidFill>
                  <a:prstClr val="black"/>
                </a:solidFill>
                <a:latin typeface="ＭＳ Ｐ明朝" panose="02020600040205080304" pitchFamily="18" charset="-128"/>
                <a:ea typeface="ＭＳ Ｐ明朝" panose="02020600040205080304" pitchFamily="18" charset="-128"/>
              </a:rPr>
              <a:t>　</a:t>
            </a:r>
            <a:r>
              <a:rPr lang="ja-JP" altLang="en-US" sz="1400" dirty="0" smtClean="0">
                <a:solidFill>
                  <a:prstClr val="black"/>
                </a:solidFill>
                <a:latin typeface="ＭＳ Ｐ明朝" panose="02020600040205080304" pitchFamily="18" charset="-128"/>
                <a:ea typeface="ＭＳ Ｐ明朝" panose="02020600040205080304" pitchFamily="18" charset="-128"/>
              </a:rPr>
              <a:t>　・</a:t>
            </a:r>
            <a:r>
              <a:rPr lang="ja-JP" altLang="en-US" sz="1400" b="1" u="sng" dirty="0" smtClean="0">
                <a:solidFill>
                  <a:prstClr val="black"/>
                </a:solidFill>
                <a:latin typeface="ＭＳ Ｐ明朝" panose="02020600040205080304" pitchFamily="18" charset="-128"/>
                <a:ea typeface="ＭＳ Ｐ明朝" panose="02020600040205080304" pitchFamily="18" charset="-128"/>
              </a:rPr>
              <a:t>保険給付に要した費用を市町村に支払い</a:t>
            </a:r>
            <a:r>
              <a:rPr lang="ja-JP" altLang="en-US" sz="1400" b="1" dirty="0">
                <a:solidFill>
                  <a:prstClr val="black"/>
                </a:solidFill>
                <a:latin typeface="ＭＳ Ｐ明朝" panose="02020600040205080304" pitchFamily="18" charset="-128"/>
                <a:ea typeface="ＭＳ Ｐ明朝" panose="02020600040205080304" pitchFamily="18" charset="-128"/>
              </a:rPr>
              <a:t>　</a:t>
            </a:r>
            <a:r>
              <a:rPr lang="ja-JP" altLang="en-US" sz="1400" b="1" dirty="0" smtClean="0">
                <a:solidFill>
                  <a:prstClr val="black"/>
                </a:solidFill>
                <a:latin typeface="ＭＳ Ｐ明朝" panose="02020600040205080304" pitchFamily="18" charset="-128"/>
                <a:ea typeface="ＭＳ Ｐ明朝" panose="02020600040205080304" pitchFamily="18" charset="-128"/>
              </a:rPr>
              <a:t>　　　　</a:t>
            </a:r>
            <a:endParaRPr lang="en-US" altLang="ja-JP" sz="1400" b="1" dirty="0" smtClean="0">
              <a:solidFill>
                <a:prstClr val="black"/>
              </a:solidFill>
              <a:latin typeface="ＭＳ Ｐ明朝" panose="02020600040205080304" pitchFamily="18" charset="-128"/>
              <a:ea typeface="ＭＳ Ｐ明朝" panose="02020600040205080304" pitchFamily="18" charset="-128"/>
            </a:endParaRPr>
          </a:p>
          <a:p>
            <a:pPr marL="180975" indent="-180975">
              <a:lnSpc>
                <a:spcPts val="2200"/>
              </a:lnSpc>
              <a:tabLst>
                <a:tab pos="623888" algn="l"/>
              </a:tabLst>
            </a:pPr>
            <a:r>
              <a:rPr lang="ja-JP" altLang="en-US" sz="1400" b="1" dirty="0">
                <a:solidFill>
                  <a:prstClr val="black"/>
                </a:solidFill>
                <a:latin typeface="ＭＳ Ｐ明朝" panose="02020600040205080304" pitchFamily="18" charset="-128"/>
                <a:ea typeface="ＭＳ Ｐ明朝" panose="02020600040205080304" pitchFamily="18" charset="-128"/>
              </a:rPr>
              <a:t>　</a:t>
            </a:r>
            <a:r>
              <a:rPr lang="ja-JP" altLang="en-US" sz="1400" b="1" dirty="0" smtClean="0">
                <a:solidFill>
                  <a:prstClr val="black"/>
                </a:solidFill>
                <a:latin typeface="ＭＳ Ｐ明朝" panose="02020600040205080304" pitchFamily="18" charset="-128"/>
                <a:ea typeface="ＭＳ Ｐ明朝" panose="02020600040205080304" pitchFamily="18" charset="-128"/>
              </a:rPr>
              <a:t>　</a:t>
            </a:r>
            <a:r>
              <a:rPr lang="ja-JP" altLang="en-US" sz="1400" dirty="0" smtClean="0">
                <a:solidFill>
                  <a:prstClr val="black"/>
                </a:solidFill>
                <a:latin typeface="ＭＳ Ｐ明朝" panose="02020600040205080304" pitchFamily="18" charset="-128"/>
                <a:ea typeface="ＭＳ Ｐ明朝" panose="02020600040205080304" pitchFamily="18" charset="-128"/>
              </a:rPr>
              <a:t>・市町村が行った保険給付の点検</a:t>
            </a:r>
            <a:endParaRPr lang="en-US" altLang="ja-JP" sz="1400" dirty="0" smtClean="0">
              <a:solidFill>
                <a:prstClr val="black"/>
              </a:solidFill>
              <a:latin typeface="ＭＳ Ｐ明朝" panose="02020600040205080304" pitchFamily="18" charset="-128"/>
              <a:ea typeface="ＭＳ Ｐ明朝" panose="02020600040205080304" pitchFamily="18" charset="-128"/>
            </a:endParaRPr>
          </a:p>
          <a:p>
            <a:pPr marL="180975" indent="-180975">
              <a:lnSpc>
                <a:spcPts val="2200"/>
              </a:lnSpc>
              <a:tabLst>
                <a:tab pos="623888" algn="l"/>
              </a:tabLst>
            </a:pPr>
            <a:r>
              <a:rPr lang="ja-JP" altLang="en-US" sz="1400" dirty="0">
                <a:solidFill>
                  <a:prstClr val="black"/>
                </a:solidFill>
                <a:latin typeface="ＭＳ Ｐ明朝" panose="02020600040205080304" pitchFamily="18" charset="-128"/>
                <a:ea typeface="ＭＳ Ｐ明朝" panose="02020600040205080304" pitchFamily="18" charset="-128"/>
              </a:rPr>
              <a:t>　</a:t>
            </a:r>
            <a:r>
              <a:rPr lang="ja-JP" altLang="en-US" sz="1400" dirty="0" smtClean="0">
                <a:solidFill>
                  <a:prstClr val="black"/>
                </a:solidFill>
                <a:latin typeface="ＭＳ Ｐ明朝" panose="02020600040205080304" pitchFamily="18" charset="-128"/>
                <a:ea typeface="ＭＳ Ｐ明朝" panose="02020600040205080304" pitchFamily="18" charset="-128"/>
              </a:rPr>
              <a:t>　・不正請求事案における不正利得回収等、市町村の事務負担の軽減　　　　等</a:t>
            </a:r>
            <a:endParaRPr lang="en-US" altLang="ja-JP" sz="1400" dirty="0" smtClean="0">
              <a:solidFill>
                <a:prstClr val="black"/>
              </a:solidFill>
              <a:latin typeface="ＭＳ Ｐ明朝" panose="02020600040205080304" pitchFamily="18" charset="-128"/>
              <a:ea typeface="ＭＳ Ｐ明朝" panose="02020600040205080304" pitchFamily="18" charset="-128"/>
            </a:endParaRPr>
          </a:p>
          <a:p>
            <a:pPr marL="180975" indent="-180975">
              <a:lnSpc>
                <a:spcPts val="2200"/>
              </a:lnSpc>
              <a:tabLst>
                <a:tab pos="623888" algn="l"/>
              </a:tabLst>
            </a:pPr>
            <a:r>
              <a:rPr lang="ja-JP" altLang="en-US" sz="1400" dirty="0" smtClean="0">
                <a:solidFill>
                  <a:prstClr val="black"/>
                </a:solidFill>
                <a:latin typeface="ＭＳ Ｐ明朝" panose="02020600040205080304" pitchFamily="18" charset="-128"/>
                <a:ea typeface="ＭＳ Ｐ明朝" panose="02020600040205080304" pitchFamily="18" charset="-128"/>
              </a:rPr>
              <a:t>　　　</a:t>
            </a:r>
            <a:r>
              <a:rPr lang="en-US" altLang="ja-JP" sz="1400" dirty="0" smtClean="0">
                <a:solidFill>
                  <a:prstClr val="black"/>
                </a:solidFill>
                <a:latin typeface="ＭＳ Ｐ明朝" panose="02020600040205080304" pitchFamily="18" charset="-128"/>
                <a:ea typeface="ＭＳ Ｐ明朝" panose="02020600040205080304" pitchFamily="18" charset="-128"/>
              </a:rPr>
              <a:t>※</a:t>
            </a:r>
            <a:r>
              <a:rPr lang="ja-JP" altLang="en-US" sz="1400" dirty="0" smtClean="0">
                <a:solidFill>
                  <a:prstClr val="black"/>
                </a:solidFill>
                <a:latin typeface="ＭＳ Ｐ明朝" panose="02020600040205080304" pitchFamily="18" charset="-128"/>
                <a:ea typeface="ＭＳ Ｐ明朝" panose="02020600040205080304" pitchFamily="18" charset="-128"/>
              </a:rPr>
              <a:t>国の普通調整交付金については、都道府県間の所得水準を調整する役割を担うよう適切に見直す</a:t>
            </a:r>
            <a:endParaRPr lang="en-US" altLang="ja-JP" sz="1400" dirty="0" smtClean="0">
              <a:solidFill>
                <a:prstClr val="black"/>
              </a:solidFill>
              <a:latin typeface="ＭＳ Ｐ明朝" panose="02020600040205080304" pitchFamily="18" charset="-128"/>
              <a:ea typeface="ＭＳ Ｐ明朝" panose="02020600040205080304" pitchFamily="18" charset="-128"/>
            </a:endParaRPr>
          </a:p>
          <a:p>
            <a:pPr marL="180975" indent="-180975">
              <a:lnSpc>
                <a:spcPts val="2800"/>
              </a:lnSpc>
              <a:tabLst>
                <a:tab pos="623888" algn="l"/>
              </a:tabLst>
            </a:pPr>
            <a:endParaRPr lang="en-US" altLang="ja-JP" sz="1700" dirty="0">
              <a:solidFill>
                <a:prstClr val="black"/>
              </a:solidFill>
            </a:endParaRPr>
          </a:p>
          <a:p>
            <a:pPr marL="180975" indent="-180975">
              <a:lnSpc>
                <a:spcPts val="2600"/>
              </a:lnSpc>
              <a:tabLst>
                <a:tab pos="623888" algn="l"/>
              </a:tabLst>
            </a:pPr>
            <a:r>
              <a:rPr lang="ja-JP" altLang="en-US" sz="1700" b="1" u="sng" dirty="0" smtClean="0">
                <a:solidFill>
                  <a:prstClr val="black"/>
                </a:solidFill>
              </a:rPr>
              <a:t>○市</a:t>
            </a:r>
            <a:r>
              <a:rPr lang="ja-JP" altLang="en-US" sz="1700" b="1" u="sng" dirty="0">
                <a:solidFill>
                  <a:prstClr val="black"/>
                </a:solidFill>
              </a:rPr>
              <a:t>町村は</a:t>
            </a:r>
            <a:r>
              <a:rPr lang="ja-JP" altLang="en-US" sz="1700" dirty="0">
                <a:solidFill>
                  <a:prstClr val="black"/>
                </a:solidFill>
              </a:rPr>
              <a:t>、地域住民</a:t>
            </a:r>
            <a:r>
              <a:rPr lang="ja-JP" altLang="en-US" sz="1700" dirty="0" smtClean="0">
                <a:solidFill>
                  <a:prstClr val="black"/>
                </a:solidFill>
              </a:rPr>
              <a:t>と身近な関係</a:t>
            </a:r>
            <a:r>
              <a:rPr lang="ja-JP" altLang="en-US" sz="1700" dirty="0">
                <a:solidFill>
                  <a:prstClr val="black"/>
                </a:solidFill>
              </a:rPr>
              <a:t>の中、被保険者の実情を把握した上で</a:t>
            </a:r>
            <a:r>
              <a:rPr lang="ja-JP" altLang="en-US" sz="1700" dirty="0" smtClean="0">
                <a:solidFill>
                  <a:prstClr val="black"/>
                </a:solidFill>
              </a:rPr>
              <a:t>、</a:t>
            </a:r>
            <a:r>
              <a:rPr lang="ja-JP" altLang="en-US" sz="1700" b="1" u="sng" dirty="0" smtClean="0">
                <a:solidFill>
                  <a:prstClr val="black"/>
                </a:solidFill>
              </a:rPr>
              <a:t>地域</a:t>
            </a:r>
            <a:r>
              <a:rPr lang="ja-JP" altLang="en-US" sz="1700" b="1" u="sng" dirty="0">
                <a:solidFill>
                  <a:prstClr val="black"/>
                </a:solidFill>
              </a:rPr>
              <a:t>に</a:t>
            </a:r>
            <a:r>
              <a:rPr lang="ja-JP" altLang="en-US" sz="1700" b="1" u="sng" dirty="0" smtClean="0">
                <a:solidFill>
                  <a:prstClr val="black"/>
                </a:solidFill>
              </a:rPr>
              <a:t>おける</a:t>
            </a:r>
            <a:endParaRPr lang="en-US" altLang="ja-JP" sz="1700" b="1" u="sng" dirty="0" smtClean="0">
              <a:solidFill>
                <a:prstClr val="black"/>
              </a:solidFill>
            </a:endParaRPr>
          </a:p>
          <a:p>
            <a:pPr marL="180975" indent="-180975">
              <a:lnSpc>
                <a:spcPts val="2400"/>
              </a:lnSpc>
              <a:tabLst>
                <a:tab pos="623888" algn="l"/>
              </a:tabLst>
            </a:pPr>
            <a:r>
              <a:rPr lang="ja-JP" altLang="en-US" sz="1700" dirty="0">
                <a:solidFill>
                  <a:prstClr val="black"/>
                </a:solidFill>
              </a:rPr>
              <a:t>　 </a:t>
            </a:r>
            <a:r>
              <a:rPr lang="ja-JP" altLang="en-US" sz="1700" dirty="0" smtClean="0">
                <a:solidFill>
                  <a:prstClr val="black"/>
                </a:solidFill>
              </a:rPr>
              <a:t> </a:t>
            </a:r>
            <a:r>
              <a:rPr lang="ja-JP" altLang="en-US" sz="1700" b="1" u="sng" dirty="0" smtClean="0">
                <a:solidFill>
                  <a:prstClr val="black"/>
                </a:solidFill>
              </a:rPr>
              <a:t>きめ細かい</a:t>
            </a:r>
            <a:r>
              <a:rPr lang="ja-JP" altLang="en-US" sz="1700" b="1" u="sng" dirty="0">
                <a:solidFill>
                  <a:prstClr val="black"/>
                </a:solidFill>
              </a:rPr>
              <a:t>事業を行う</a:t>
            </a:r>
            <a:r>
              <a:rPr lang="ja-JP" altLang="en-US" sz="1700" dirty="0" smtClean="0">
                <a:solidFill>
                  <a:prstClr val="black"/>
                </a:solidFill>
              </a:rPr>
              <a:t>。</a:t>
            </a:r>
            <a:endParaRPr lang="en-US" altLang="ja-JP" sz="1700" dirty="0" smtClean="0">
              <a:solidFill>
                <a:prstClr val="black"/>
              </a:solidFill>
            </a:endParaRPr>
          </a:p>
          <a:p>
            <a:pPr marL="180975" indent="-180975">
              <a:lnSpc>
                <a:spcPts val="2200"/>
              </a:lnSpc>
              <a:tabLst>
                <a:tab pos="623888" algn="l"/>
              </a:tabLst>
            </a:pPr>
            <a:r>
              <a:rPr lang="ja-JP" altLang="en-US" sz="1700" dirty="0" smtClean="0">
                <a:solidFill>
                  <a:prstClr val="black"/>
                </a:solidFill>
                <a:latin typeface="ＭＳ Ｐ明朝" panose="02020600040205080304" pitchFamily="18" charset="-128"/>
                <a:ea typeface="ＭＳ Ｐ明朝" panose="02020600040205080304" pitchFamily="18" charset="-128"/>
              </a:rPr>
              <a:t>　</a:t>
            </a:r>
            <a:r>
              <a:rPr lang="ja-JP" altLang="en-US" sz="1400" dirty="0" smtClean="0">
                <a:solidFill>
                  <a:prstClr val="black"/>
                </a:solidFill>
                <a:latin typeface="ＭＳ Ｐ明朝" panose="02020600040205080304" pitchFamily="18" charset="-128"/>
                <a:ea typeface="ＭＳ Ｐ明朝" panose="02020600040205080304" pitchFamily="18" charset="-128"/>
              </a:rPr>
              <a:t>　・</a:t>
            </a:r>
            <a:r>
              <a:rPr lang="ja-JP" altLang="en-US" sz="1400" b="1" u="sng" dirty="0" smtClean="0">
                <a:solidFill>
                  <a:prstClr val="black"/>
                </a:solidFill>
                <a:latin typeface="ＭＳ Ｐ明朝" panose="02020600040205080304" pitchFamily="18" charset="-128"/>
                <a:ea typeface="ＭＳ Ｐ明朝" panose="02020600040205080304" pitchFamily="18" charset="-128"/>
              </a:rPr>
              <a:t>保険料</a:t>
            </a:r>
            <a:r>
              <a:rPr lang="ja-JP" altLang="en-US" sz="1400" b="1" u="sng" dirty="0">
                <a:solidFill>
                  <a:prstClr val="black"/>
                </a:solidFill>
                <a:latin typeface="ＭＳ Ｐ明朝" panose="02020600040205080304" pitchFamily="18" charset="-128"/>
                <a:ea typeface="ＭＳ Ｐ明朝" panose="02020600040205080304" pitchFamily="18" charset="-128"/>
              </a:rPr>
              <a:t>の賦課･</a:t>
            </a:r>
            <a:r>
              <a:rPr lang="ja-JP" altLang="en-US" sz="1400" b="1" u="sng" dirty="0" smtClean="0">
                <a:solidFill>
                  <a:prstClr val="black"/>
                </a:solidFill>
                <a:latin typeface="ＭＳ Ｐ明朝" panose="02020600040205080304" pitchFamily="18" charset="-128"/>
                <a:ea typeface="ＭＳ Ｐ明朝" panose="02020600040205080304" pitchFamily="18" charset="-128"/>
              </a:rPr>
              <a:t>徴収</a:t>
            </a:r>
            <a:r>
              <a:rPr lang="ja-JP" altLang="en-US" sz="1400" dirty="0" smtClean="0">
                <a:solidFill>
                  <a:prstClr val="black"/>
                </a:solidFill>
                <a:latin typeface="ＭＳ Ｐ明朝" panose="02020600040205080304" pitchFamily="18" charset="-128"/>
                <a:ea typeface="ＭＳ Ｐ明朝" panose="02020600040205080304" pitchFamily="18" charset="-128"/>
              </a:rPr>
              <a:t>（標準保険料率等を参考）</a:t>
            </a:r>
            <a:endParaRPr lang="en-US" altLang="ja-JP" sz="1400" dirty="0" smtClean="0">
              <a:solidFill>
                <a:prstClr val="black"/>
              </a:solidFill>
              <a:latin typeface="ＭＳ Ｐ明朝" panose="02020600040205080304" pitchFamily="18" charset="-128"/>
              <a:ea typeface="ＭＳ Ｐ明朝" panose="02020600040205080304" pitchFamily="18" charset="-128"/>
            </a:endParaRPr>
          </a:p>
          <a:p>
            <a:pPr marL="180975" indent="-180975">
              <a:lnSpc>
                <a:spcPts val="2200"/>
              </a:lnSpc>
              <a:tabLst>
                <a:tab pos="623888" algn="l"/>
              </a:tabLst>
            </a:pPr>
            <a:r>
              <a:rPr lang="ja-JP" altLang="en-US" sz="1400" dirty="0">
                <a:solidFill>
                  <a:prstClr val="black"/>
                </a:solidFill>
                <a:latin typeface="ＭＳ Ｐ明朝" panose="02020600040205080304" pitchFamily="18" charset="-128"/>
                <a:ea typeface="ＭＳ Ｐ明朝" panose="02020600040205080304" pitchFamily="18" charset="-128"/>
              </a:rPr>
              <a:t>　</a:t>
            </a:r>
            <a:r>
              <a:rPr lang="ja-JP" altLang="en-US" sz="1400" dirty="0" smtClean="0">
                <a:solidFill>
                  <a:prstClr val="black"/>
                </a:solidFill>
                <a:latin typeface="ＭＳ Ｐ明朝" panose="02020600040205080304" pitchFamily="18" charset="-128"/>
                <a:ea typeface="ＭＳ Ｐ明朝" panose="02020600040205080304" pitchFamily="18" charset="-128"/>
              </a:rPr>
              <a:t>　・分賦金（仮称）を都道府県に納付</a:t>
            </a:r>
            <a:endParaRPr lang="en-US" altLang="ja-JP" sz="1400" dirty="0" smtClean="0">
              <a:solidFill>
                <a:prstClr val="black"/>
              </a:solidFill>
              <a:latin typeface="ＭＳ Ｐ明朝" panose="02020600040205080304" pitchFamily="18" charset="-128"/>
              <a:ea typeface="ＭＳ Ｐ明朝" panose="02020600040205080304" pitchFamily="18" charset="-128"/>
            </a:endParaRPr>
          </a:p>
          <a:p>
            <a:pPr marL="180975" indent="-180975">
              <a:lnSpc>
                <a:spcPts val="2200"/>
              </a:lnSpc>
              <a:tabLst>
                <a:tab pos="623888" algn="l"/>
              </a:tabLst>
            </a:pPr>
            <a:r>
              <a:rPr lang="ja-JP" altLang="en-US" sz="1400" dirty="0" smtClean="0">
                <a:solidFill>
                  <a:prstClr val="black"/>
                </a:solidFill>
                <a:latin typeface="ＭＳ Ｐ明朝" panose="02020600040205080304" pitchFamily="18" charset="-128"/>
                <a:ea typeface="ＭＳ Ｐ明朝" panose="02020600040205080304" pitchFamily="18" charset="-128"/>
              </a:rPr>
              <a:t>　　・個々</a:t>
            </a:r>
            <a:r>
              <a:rPr lang="ja-JP" altLang="en-US" sz="1400" dirty="0">
                <a:solidFill>
                  <a:prstClr val="black"/>
                </a:solidFill>
                <a:latin typeface="ＭＳ Ｐ明朝" panose="02020600040205080304" pitchFamily="18" charset="-128"/>
                <a:ea typeface="ＭＳ Ｐ明朝" panose="02020600040205080304" pitchFamily="18" charset="-128"/>
              </a:rPr>
              <a:t>の事情に応じた</a:t>
            </a:r>
            <a:r>
              <a:rPr lang="ja-JP" altLang="en-US" sz="1400" b="1" u="sng" dirty="0">
                <a:solidFill>
                  <a:prstClr val="black"/>
                </a:solidFill>
                <a:latin typeface="ＭＳ Ｐ明朝" panose="02020600040205080304" pitchFamily="18" charset="-128"/>
                <a:ea typeface="ＭＳ Ｐ明朝" panose="02020600040205080304" pitchFamily="18" charset="-128"/>
              </a:rPr>
              <a:t>資格管理･保険給付の</a:t>
            </a:r>
            <a:r>
              <a:rPr lang="ja-JP" altLang="en-US" sz="1400" b="1" u="sng" dirty="0" smtClean="0">
                <a:solidFill>
                  <a:prstClr val="black"/>
                </a:solidFill>
                <a:latin typeface="ＭＳ Ｐ明朝" panose="02020600040205080304" pitchFamily="18" charset="-128"/>
                <a:ea typeface="ＭＳ Ｐ明朝" panose="02020600040205080304" pitchFamily="18" charset="-128"/>
              </a:rPr>
              <a:t>決定</a:t>
            </a:r>
            <a:endParaRPr lang="en-US" altLang="ja-JP" sz="1400" b="1" u="sng" dirty="0" smtClean="0">
              <a:solidFill>
                <a:prstClr val="black"/>
              </a:solidFill>
              <a:latin typeface="ＭＳ Ｐ明朝" panose="02020600040205080304" pitchFamily="18" charset="-128"/>
              <a:ea typeface="ＭＳ Ｐ明朝" panose="02020600040205080304" pitchFamily="18" charset="-128"/>
            </a:endParaRPr>
          </a:p>
          <a:p>
            <a:pPr marL="180975" indent="-180975">
              <a:lnSpc>
                <a:spcPts val="2200"/>
              </a:lnSpc>
              <a:tabLst>
                <a:tab pos="623888" algn="l"/>
              </a:tabLst>
            </a:pPr>
            <a:r>
              <a:rPr lang="ja-JP" altLang="en-US" sz="1400" dirty="0">
                <a:solidFill>
                  <a:prstClr val="black"/>
                </a:solidFill>
                <a:latin typeface="ＭＳ Ｐ明朝" panose="02020600040205080304" pitchFamily="18" charset="-128"/>
                <a:ea typeface="ＭＳ Ｐ明朝" panose="02020600040205080304" pitchFamily="18" charset="-128"/>
              </a:rPr>
              <a:t>　</a:t>
            </a:r>
            <a:r>
              <a:rPr lang="ja-JP" altLang="en-US" sz="1400" dirty="0" smtClean="0">
                <a:solidFill>
                  <a:prstClr val="black"/>
                </a:solidFill>
                <a:latin typeface="ＭＳ Ｐ明朝" panose="02020600040205080304" pitchFamily="18" charset="-128"/>
                <a:ea typeface="ＭＳ Ｐ明朝" panose="02020600040205080304" pitchFamily="18" charset="-128"/>
              </a:rPr>
              <a:t>　・</a:t>
            </a:r>
            <a:r>
              <a:rPr lang="ja-JP" altLang="en-US" sz="1400" b="1" u="sng" dirty="0" smtClean="0">
                <a:solidFill>
                  <a:prstClr val="black"/>
                </a:solidFill>
                <a:latin typeface="ＭＳ Ｐ明朝" panose="02020600040205080304" pitchFamily="18" charset="-128"/>
                <a:ea typeface="ＭＳ Ｐ明朝" panose="02020600040205080304" pitchFamily="18" charset="-128"/>
              </a:rPr>
              <a:t>保健</a:t>
            </a:r>
            <a:r>
              <a:rPr lang="ja-JP" altLang="en-US" sz="1400" b="1" u="sng" dirty="0">
                <a:solidFill>
                  <a:prstClr val="black"/>
                </a:solidFill>
                <a:latin typeface="ＭＳ Ｐ明朝" panose="02020600040205080304" pitchFamily="18" charset="-128"/>
                <a:ea typeface="ＭＳ Ｐ明朝" panose="02020600040205080304" pitchFamily="18" charset="-128"/>
              </a:rPr>
              <a:t>事業</a:t>
            </a:r>
            <a:r>
              <a:rPr lang="ja-JP" altLang="en-US" sz="1400" dirty="0">
                <a:solidFill>
                  <a:prstClr val="black"/>
                </a:solidFill>
                <a:latin typeface="ＭＳ Ｐ明朝" panose="02020600040205080304" pitchFamily="18" charset="-128"/>
                <a:ea typeface="ＭＳ Ｐ明朝" panose="02020600040205080304" pitchFamily="18" charset="-128"/>
              </a:rPr>
              <a:t>（レセプト･健診情報を活用したデータ分析に基づくデータヘルス事業等）</a:t>
            </a:r>
            <a:endParaRPr lang="en-US" altLang="ja-JP" sz="1400" dirty="0">
              <a:solidFill>
                <a:prstClr val="black"/>
              </a:solidFill>
              <a:latin typeface="ＭＳ Ｐ明朝" panose="02020600040205080304" pitchFamily="18" charset="-128"/>
              <a:ea typeface="ＭＳ Ｐ明朝" panose="02020600040205080304" pitchFamily="18" charset="-128"/>
            </a:endParaRPr>
          </a:p>
          <a:p>
            <a:pPr marL="180975" indent="-180975">
              <a:lnSpc>
                <a:spcPts val="2200"/>
              </a:lnSpc>
              <a:tabLst>
                <a:tab pos="623888" algn="l"/>
              </a:tabLst>
            </a:pPr>
            <a:r>
              <a:rPr lang="ja-JP" altLang="en-US" sz="1400" dirty="0" smtClean="0">
                <a:solidFill>
                  <a:prstClr val="black"/>
                </a:solidFill>
                <a:latin typeface="ＭＳ Ｐ明朝" panose="02020600040205080304" pitchFamily="18" charset="-128"/>
                <a:ea typeface="ＭＳ Ｐ明朝" panose="02020600040205080304" pitchFamily="18" charset="-128"/>
              </a:rPr>
              <a:t>　　・</a:t>
            </a:r>
            <a:r>
              <a:rPr lang="ja-JP" altLang="ja-JP" sz="1400" dirty="0" smtClean="0">
                <a:solidFill>
                  <a:prstClr val="black"/>
                </a:solidFill>
                <a:latin typeface="ＭＳ Ｐ明朝" panose="02020600040205080304" pitchFamily="18" charset="-128"/>
                <a:ea typeface="ＭＳ Ｐ明朝" panose="02020600040205080304" pitchFamily="18" charset="-128"/>
              </a:rPr>
              <a:t>地域</a:t>
            </a:r>
            <a:r>
              <a:rPr lang="ja-JP" altLang="ja-JP" sz="1400" dirty="0">
                <a:solidFill>
                  <a:prstClr val="black"/>
                </a:solidFill>
                <a:latin typeface="ＭＳ Ｐ明朝" panose="02020600040205080304" pitchFamily="18" charset="-128"/>
                <a:ea typeface="ＭＳ Ｐ明朝" panose="02020600040205080304" pitchFamily="18" charset="-128"/>
              </a:rPr>
              <a:t>包括ケアシステム構築のための医療介護</a:t>
            </a:r>
            <a:r>
              <a:rPr lang="ja-JP" altLang="ja-JP" sz="1400" dirty="0" smtClean="0">
                <a:solidFill>
                  <a:prstClr val="black"/>
                </a:solidFill>
                <a:latin typeface="ＭＳ Ｐ明朝" panose="02020600040205080304" pitchFamily="18" charset="-128"/>
                <a:ea typeface="ＭＳ Ｐ明朝" panose="02020600040205080304" pitchFamily="18" charset="-128"/>
              </a:rPr>
              <a:t>連携</a:t>
            </a:r>
            <a:r>
              <a:rPr lang="ja-JP" altLang="en-US" sz="1400" dirty="0" smtClean="0">
                <a:solidFill>
                  <a:prstClr val="black"/>
                </a:solidFill>
                <a:latin typeface="ＭＳ Ｐ明朝" panose="02020600040205080304" pitchFamily="18" charset="-128"/>
                <a:ea typeface="ＭＳ Ｐ明朝" panose="02020600040205080304" pitchFamily="18" charset="-128"/>
              </a:rPr>
              <a:t>　　　　</a:t>
            </a:r>
            <a:r>
              <a:rPr lang="ja-JP" altLang="ja-JP" sz="1400" dirty="0" smtClean="0">
                <a:solidFill>
                  <a:prstClr val="black"/>
                </a:solidFill>
                <a:latin typeface="ＭＳ Ｐ明朝" panose="02020600040205080304" pitchFamily="18" charset="-128"/>
                <a:ea typeface="ＭＳ Ｐ明朝" panose="02020600040205080304" pitchFamily="18" charset="-128"/>
              </a:rPr>
              <a:t>等</a:t>
            </a:r>
            <a:endParaRPr lang="en-US" altLang="ja-JP" sz="1400" dirty="0" smtClean="0">
              <a:solidFill>
                <a:prstClr val="black"/>
              </a:solidFill>
              <a:latin typeface="ＭＳ Ｐ明朝" panose="02020600040205080304" pitchFamily="18" charset="-128"/>
              <a:ea typeface="ＭＳ Ｐ明朝" panose="02020600040205080304" pitchFamily="18" charset="-128"/>
            </a:endParaRPr>
          </a:p>
          <a:p>
            <a:pPr marL="180975" indent="-180975">
              <a:lnSpc>
                <a:spcPts val="2700"/>
              </a:lnSpc>
              <a:tabLst>
                <a:tab pos="623888" algn="l"/>
              </a:tabLst>
            </a:pPr>
            <a:endParaRPr lang="en-US" altLang="ja-JP" sz="1700" dirty="0" smtClean="0">
              <a:solidFill>
                <a:prstClr val="black"/>
              </a:solidFill>
            </a:endParaRPr>
          </a:p>
          <a:p>
            <a:pPr marL="180975" indent="-180975">
              <a:lnSpc>
                <a:spcPts val="2700"/>
              </a:lnSpc>
              <a:tabLst>
                <a:tab pos="623888" algn="l"/>
              </a:tabLst>
            </a:pPr>
            <a:endParaRPr lang="en-US" altLang="ja-JP" sz="1700" dirty="0">
              <a:solidFill>
                <a:prstClr val="black"/>
              </a:solidFill>
            </a:endParaRPr>
          </a:p>
          <a:p>
            <a:pPr marL="180975" indent="-180975">
              <a:lnSpc>
                <a:spcPts val="2700"/>
              </a:lnSpc>
              <a:tabLst>
                <a:tab pos="623888" algn="l"/>
              </a:tabLst>
            </a:pPr>
            <a:endParaRPr lang="en-US" altLang="ja-JP" sz="1700" dirty="0" smtClean="0">
              <a:solidFill>
                <a:prstClr val="black"/>
              </a:solidFill>
            </a:endParaRPr>
          </a:p>
          <a:p>
            <a:pPr marL="180975" indent="-180975">
              <a:lnSpc>
                <a:spcPts val="2700"/>
              </a:lnSpc>
              <a:tabLst>
                <a:tab pos="623888" algn="l"/>
              </a:tabLst>
            </a:pPr>
            <a:endParaRPr lang="en-US" altLang="ja-JP" sz="1700" dirty="0">
              <a:solidFill>
                <a:prstClr val="black"/>
              </a:solidFill>
              <a:latin typeface="ＭＳ Ｐゴシック"/>
            </a:endParaRPr>
          </a:p>
          <a:p>
            <a:pPr marL="180975" indent="-180975">
              <a:lnSpc>
                <a:spcPts val="2700"/>
              </a:lnSpc>
              <a:tabLst>
                <a:tab pos="623888" algn="l"/>
              </a:tabLst>
            </a:pPr>
            <a:endParaRPr lang="en-US" altLang="ja-JP" sz="1700" dirty="0">
              <a:solidFill>
                <a:prstClr val="black"/>
              </a:solidFill>
              <a:latin typeface="ＭＳ Ｐゴシック"/>
            </a:endParaRPr>
          </a:p>
          <a:p>
            <a:pPr marL="180975" indent="-180975">
              <a:lnSpc>
                <a:spcPts val="2700"/>
              </a:lnSpc>
              <a:tabLst>
                <a:tab pos="623888" algn="l"/>
              </a:tabLst>
            </a:pPr>
            <a:endParaRPr lang="ja-JP" altLang="en-US" sz="1700" dirty="0">
              <a:solidFill>
                <a:prstClr val="black"/>
              </a:solidFill>
              <a:latin typeface="ＭＳ Ｐゴシック"/>
            </a:endParaRPr>
          </a:p>
        </p:txBody>
      </p:sp>
      <p:sp>
        <p:nvSpPr>
          <p:cNvPr id="7" name="スライド番号プレースホルダー 1"/>
          <p:cNvSpPr txBox="1">
            <a:spLocks/>
          </p:cNvSpPr>
          <p:nvPr/>
        </p:nvSpPr>
        <p:spPr>
          <a:xfrm>
            <a:off x="7544726" y="6597352"/>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solidFill>
                  <a:prstClr val="black">
                    <a:tint val="75000"/>
                  </a:prstClr>
                </a:solidFill>
                <a:latin typeface="ＤＦ特太ゴシック体" panose="020B0509000000000000" pitchFamily="49" charset="-128"/>
                <a:ea typeface="ＤＦ特太ゴシック体" panose="020B0509000000000000" pitchFamily="49" charset="-128"/>
              </a:rPr>
              <a:pPr/>
              <a:t>7</a:t>
            </a:fld>
            <a:endParaRPr lang="ja-JP" altLang="en-US" dirty="0">
              <a:solidFill>
                <a:prstClr val="black">
                  <a:tint val="75000"/>
                </a:prstClr>
              </a:solidFill>
              <a:latin typeface="ＤＦ特太ゴシック体" panose="020B0509000000000000" pitchFamily="49" charset="-128"/>
              <a:ea typeface="ＤＦ特太ゴシック体" panose="020B0509000000000000" pitchFamily="49" charset="-128"/>
            </a:endParaRPr>
          </a:p>
        </p:txBody>
      </p:sp>
      <p:sp>
        <p:nvSpPr>
          <p:cNvPr id="5" name="テキスト ボックス 4"/>
          <p:cNvSpPr txBox="1"/>
          <p:nvPr/>
        </p:nvSpPr>
        <p:spPr>
          <a:xfrm>
            <a:off x="272480" y="1052736"/>
            <a:ext cx="1813498" cy="322485"/>
          </a:xfrm>
          <a:prstGeom prst="rect">
            <a:avLst/>
          </a:prstGeom>
          <a:ln/>
        </p:spPr>
        <p:style>
          <a:lnRef idx="1">
            <a:schemeClr val="accent6"/>
          </a:lnRef>
          <a:fillRef idx="2">
            <a:schemeClr val="accent6"/>
          </a:fillRef>
          <a:effectRef idx="1">
            <a:schemeClr val="accent6"/>
          </a:effectRef>
          <a:fontRef idx="minor">
            <a:schemeClr val="dk1"/>
          </a:fontRef>
        </p:style>
        <p:txBody>
          <a:bodyPr wrap="square" lIns="88332" tIns="72000" rIns="88332" bIns="44166" rtlCol="0">
            <a:spAutoFit/>
          </a:bodyPr>
          <a:lstStyle/>
          <a:p>
            <a:pPr marL="355600" indent="-355600">
              <a:lnSpc>
                <a:spcPts val="1600"/>
              </a:lnSpc>
              <a:spcBef>
                <a:spcPts val="300"/>
              </a:spcBef>
            </a:pPr>
            <a:r>
              <a:rPr lang="en-US" altLang="ja-JP" sz="1700" dirty="0" smtClean="0">
                <a:solidFill>
                  <a:prstClr val="black"/>
                </a:solidFill>
                <a:latin typeface="HGS創英角ｺﾞｼｯｸUB" panose="020B0900000000000000" pitchFamily="50" charset="-128"/>
                <a:ea typeface="HGS創英角ｺﾞｼｯｸUB" panose="020B0900000000000000" pitchFamily="50" charset="-128"/>
              </a:rPr>
              <a:t>(</a:t>
            </a:r>
            <a:r>
              <a:rPr lang="ja-JP" altLang="en-US" sz="1700" dirty="0">
                <a:solidFill>
                  <a:prstClr val="black"/>
                </a:solidFill>
                <a:latin typeface="HGS創英角ｺﾞｼｯｸUB" panose="020B0900000000000000" pitchFamily="50" charset="-128"/>
                <a:ea typeface="HGS創英角ｺﾞｼｯｸUB" panose="020B0900000000000000" pitchFamily="50" charset="-128"/>
              </a:rPr>
              <a:t>１</a:t>
            </a:r>
            <a:r>
              <a:rPr lang="en-US" altLang="ja-JP" sz="1700" dirty="0" smtClean="0">
                <a:solidFill>
                  <a:prstClr val="black"/>
                </a:solidFill>
                <a:latin typeface="HGS創英角ｺﾞｼｯｸUB" panose="020B0900000000000000" pitchFamily="50" charset="-128"/>
                <a:ea typeface="HGS創英角ｺﾞｼｯｸUB" panose="020B0900000000000000" pitchFamily="50" charset="-128"/>
              </a:rPr>
              <a:t>) </a:t>
            </a:r>
            <a:r>
              <a:rPr lang="ja-JP" altLang="en-US" sz="1700" dirty="0" smtClean="0">
                <a:solidFill>
                  <a:prstClr val="black"/>
                </a:solidFill>
                <a:latin typeface="HGS創英角ｺﾞｼｯｸUB" panose="020B0900000000000000" pitchFamily="50" charset="-128"/>
                <a:ea typeface="HGS創英角ｺﾞｼｯｸUB" panose="020B0900000000000000" pitchFamily="50" charset="-128"/>
              </a:rPr>
              <a:t>都道府県</a:t>
            </a:r>
            <a:endParaRPr lang="en-US" altLang="ja-JP" sz="1700" dirty="0">
              <a:solidFill>
                <a:prstClr val="black"/>
              </a:solidFill>
              <a:latin typeface="HGS創英角ｺﾞｼｯｸUB" panose="020B0900000000000000" pitchFamily="50" charset="-128"/>
              <a:ea typeface="HGS創英角ｺﾞｼｯｸUB" panose="020B0900000000000000" pitchFamily="50" charset="-128"/>
            </a:endParaRPr>
          </a:p>
        </p:txBody>
      </p:sp>
      <p:sp>
        <p:nvSpPr>
          <p:cNvPr id="9" name="テキスト ボックス 8"/>
          <p:cNvSpPr txBox="1"/>
          <p:nvPr/>
        </p:nvSpPr>
        <p:spPr>
          <a:xfrm>
            <a:off x="332444" y="250866"/>
            <a:ext cx="5412644" cy="360000"/>
          </a:xfrm>
          <a:prstGeom prst="rect">
            <a:avLst/>
          </a:prstGeom>
          <a:gradFill flip="none" rotWithShape="1">
            <a:gsLst>
              <a:gs pos="0">
                <a:schemeClr val="accent5">
                  <a:lumMod val="60000"/>
                  <a:lumOff val="40000"/>
                  <a:tint val="66000"/>
                  <a:satMod val="160000"/>
                </a:schemeClr>
              </a:gs>
              <a:gs pos="50000">
                <a:schemeClr val="accent5">
                  <a:lumMod val="60000"/>
                  <a:lumOff val="40000"/>
                  <a:tint val="44500"/>
                  <a:satMod val="160000"/>
                </a:schemeClr>
              </a:gs>
              <a:gs pos="100000">
                <a:schemeClr val="accent5">
                  <a:lumMod val="60000"/>
                  <a:lumOff val="40000"/>
                  <a:tint val="23500"/>
                  <a:satMod val="160000"/>
                </a:schemeClr>
              </a:gs>
            </a:gsLst>
            <a:lin ang="16200000" scaled="1"/>
            <a:tileRect/>
          </a:gradFill>
          <a:ln>
            <a:solidFill>
              <a:schemeClr val="accent5">
                <a:lumMod val="75000"/>
              </a:schemeClr>
            </a:solidFill>
          </a:ln>
        </p:spPr>
        <p:style>
          <a:lnRef idx="1">
            <a:schemeClr val="accent6"/>
          </a:lnRef>
          <a:fillRef idx="2">
            <a:schemeClr val="accent6"/>
          </a:fillRef>
          <a:effectRef idx="1">
            <a:schemeClr val="accent6"/>
          </a:effectRef>
          <a:fontRef idx="minor">
            <a:schemeClr val="dk1"/>
          </a:fontRef>
        </p:style>
        <p:txBody>
          <a:bodyPr wrap="square" lIns="88332" tIns="108000" rIns="88332" bIns="108000" rtlCol="0" anchor="ctr" anchorCtr="0">
            <a:noAutofit/>
          </a:bodyPr>
          <a:lstStyle/>
          <a:p>
            <a:pPr marL="355600" indent="-355600">
              <a:spcBef>
                <a:spcPts val="300"/>
              </a:spcBef>
            </a:pPr>
            <a:r>
              <a:rPr lang="ja-JP" altLang="en-US" dirty="0">
                <a:solidFill>
                  <a:prstClr val="black"/>
                </a:solidFill>
                <a:latin typeface="HGS創英角ｺﾞｼｯｸUB" panose="020B0900000000000000" pitchFamily="50" charset="-128"/>
                <a:ea typeface="HGS創英角ｺﾞｼｯｸUB" panose="020B0900000000000000" pitchFamily="50" charset="-128"/>
              </a:rPr>
              <a:t>２．運営の在り方の見直し（保険者機能の強化）</a:t>
            </a:r>
          </a:p>
        </p:txBody>
      </p:sp>
      <p:sp>
        <p:nvSpPr>
          <p:cNvPr id="12" name="テキスト ボックス 11"/>
          <p:cNvSpPr txBox="1"/>
          <p:nvPr/>
        </p:nvSpPr>
        <p:spPr>
          <a:xfrm>
            <a:off x="274734" y="4330651"/>
            <a:ext cx="1813498" cy="322485"/>
          </a:xfrm>
          <a:prstGeom prst="rect">
            <a:avLst/>
          </a:prstGeom>
          <a:ln/>
        </p:spPr>
        <p:style>
          <a:lnRef idx="1">
            <a:schemeClr val="accent6"/>
          </a:lnRef>
          <a:fillRef idx="2">
            <a:schemeClr val="accent6"/>
          </a:fillRef>
          <a:effectRef idx="1">
            <a:schemeClr val="accent6"/>
          </a:effectRef>
          <a:fontRef idx="minor">
            <a:schemeClr val="dk1"/>
          </a:fontRef>
        </p:style>
        <p:txBody>
          <a:bodyPr wrap="square" lIns="88332" tIns="72000" rIns="88332" bIns="44166" rtlCol="0">
            <a:spAutoFit/>
          </a:bodyPr>
          <a:lstStyle/>
          <a:p>
            <a:pPr marL="355600" indent="-355600">
              <a:lnSpc>
                <a:spcPts val="1600"/>
              </a:lnSpc>
              <a:spcBef>
                <a:spcPts val="300"/>
              </a:spcBef>
            </a:pPr>
            <a:r>
              <a:rPr lang="en-US" altLang="ja-JP" sz="1700" dirty="0" smtClean="0">
                <a:solidFill>
                  <a:prstClr val="black"/>
                </a:solidFill>
                <a:latin typeface="HGS創英角ｺﾞｼｯｸUB" panose="020B0900000000000000" pitchFamily="50" charset="-128"/>
                <a:ea typeface="HGS創英角ｺﾞｼｯｸUB" panose="020B0900000000000000" pitchFamily="50" charset="-128"/>
              </a:rPr>
              <a:t>(</a:t>
            </a:r>
            <a:r>
              <a:rPr lang="ja-JP" altLang="en-US" sz="1700" dirty="0" smtClean="0">
                <a:solidFill>
                  <a:prstClr val="black"/>
                </a:solidFill>
                <a:latin typeface="HGS創英角ｺﾞｼｯｸUB" panose="020B0900000000000000" pitchFamily="50" charset="-128"/>
                <a:ea typeface="HGS創英角ｺﾞｼｯｸUB" panose="020B0900000000000000" pitchFamily="50" charset="-128"/>
              </a:rPr>
              <a:t>２</a:t>
            </a:r>
            <a:r>
              <a:rPr lang="en-US" altLang="ja-JP" sz="1700" dirty="0" smtClean="0">
                <a:solidFill>
                  <a:prstClr val="black"/>
                </a:solidFill>
                <a:latin typeface="HGS創英角ｺﾞｼｯｸUB" panose="020B0900000000000000" pitchFamily="50" charset="-128"/>
                <a:ea typeface="HGS創英角ｺﾞｼｯｸUB" panose="020B0900000000000000" pitchFamily="50" charset="-128"/>
              </a:rPr>
              <a:t>) </a:t>
            </a:r>
            <a:r>
              <a:rPr lang="ja-JP" altLang="en-US" sz="1700" dirty="0">
                <a:solidFill>
                  <a:prstClr val="black"/>
                </a:solidFill>
                <a:latin typeface="HGS創英角ｺﾞｼｯｸUB" panose="020B0900000000000000" pitchFamily="50" charset="-128"/>
                <a:ea typeface="HGS創英角ｺﾞｼｯｸUB" panose="020B0900000000000000" pitchFamily="50" charset="-128"/>
              </a:rPr>
              <a:t>市町村</a:t>
            </a:r>
            <a:endParaRPr lang="en-US" altLang="ja-JP" sz="1700" dirty="0">
              <a:solidFill>
                <a:prstClr val="black"/>
              </a:solidFill>
              <a:latin typeface="HGS創英角ｺﾞｼｯｸUB" panose="020B0900000000000000" pitchFamily="50" charset="-128"/>
              <a:ea typeface="HGS創英角ｺﾞｼｯｸUB" panose="020B0900000000000000" pitchFamily="50" charset="-128"/>
            </a:endParaRPr>
          </a:p>
        </p:txBody>
      </p:sp>
    </p:spTree>
    <p:extLst>
      <p:ext uri="{BB962C8B-B14F-4D97-AF65-F5344CB8AC3E}">
        <p14:creationId xmlns:p14="http://schemas.microsoft.com/office/powerpoint/2010/main" val="24666133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スライド番号プレースホルダー 1"/>
          <p:cNvSpPr txBox="1">
            <a:spLocks/>
          </p:cNvSpPr>
          <p:nvPr/>
        </p:nvSpPr>
        <p:spPr>
          <a:xfrm>
            <a:off x="7544726" y="6548726"/>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solidFill>
                  <a:prstClr val="black">
                    <a:tint val="75000"/>
                  </a:prstClr>
                </a:solidFill>
                <a:latin typeface="ＤＦ特太ゴシック体" panose="020B0509000000000000" pitchFamily="49" charset="-128"/>
                <a:ea typeface="ＤＦ特太ゴシック体" panose="020B0509000000000000" pitchFamily="49" charset="-128"/>
              </a:rPr>
              <a:pPr/>
              <a:t>8</a:t>
            </a:fld>
            <a:endParaRPr lang="ja-JP" altLang="en-US" dirty="0">
              <a:solidFill>
                <a:prstClr val="black">
                  <a:tint val="75000"/>
                </a:prstClr>
              </a:solidFill>
              <a:latin typeface="ＤＦ特太ゴシック体" panose="020B0509000000000000" pitchFamily="49" charset="-128"/>
              <a:ea typeface="ＤＦ特太ゴシック体" panose="020B0509000000000000" pitchFamily="49" charset="-128"/>
            </a:endParaRPr>
          </a:p>
        </p:txBody>
      </p:sp>
      <p:sp>
        <p:nvSpPr>
          <p:cNvPr id="10" name="テキスト ボックス 9"/>
          <p:cNvSpPr txBox="1"/>
          <p:nvPr/>
        </p:nvSpPr>
        <p:spPr>
          <a:xfrm>
            <a:off x="213224" y="321492"/>
            <a:ext cx="9348288" cy="2819476"/>
          </a:xfrm>
          <a:prstGeom prst="rect">
            <a:avLst/>
          </a:prstGeom>
          <a:solidFill>
            <a:schemeClr val="bg1"/>
          </a:solidFill>
          <a:ln w="6350">
            <a:solidFill>
              <a:schemeClr val="tx1"/>
            </a:solidFill>
            <a:prstDash val="sysDot"/>
          </a:ln>
        </p:spPr>
        <p:txBody>
          <a:bodyPr vert="horz" wrap="square" lIns="108000" tIns="108000" rIns="108000" bIns="72000" rtlCol="0" anchor="t" anchorCtr="0">
            <a:noAutofit/>
          </a:bodyPr>
          <a:lstStyle/>
          <a:p>
            <a:pPr marL="180975" indent="-180975">
              <a:lnSpc>
                <a:spcPts val="2100"/>
              </a:lnSpc>
              <a:tabLst>
                <a:tab pos="623888" algn="l"/>
              </a:tabLst>
            </a:pPr>
            <a:r>
              <a:rPr lang="ja-JP" altLang="en-US" sz="1500" dirty="0" smtClean="0">
                <a:solidFill>
                  <a:prstClr val="black"/>
                </a:solidFill>
                <a:latin typeface="ＭＳ Ｐゴシック"/>
              </a:rPr>
              <a:t>○小規模な保険者の多い従来の国保について、その運営の安定化を図り、全国の自治体に</a:t>
            </a:r>
            <a:r>
              <a:rPr lang="ja-JP" altLang="en-US" sz="1500" dirty="0">
                <a:solidFill>
                  <a:prstClr val="black"/>
                </a:solidFill>
                <a:latin typeface="ＭＳ Ｐゴシック"/>
              </a:rPr>
              <a:t>おいて</a:t>
            </a:r>
            <a:r>
              <a:rPr lang="ja-JP" altLang="en-US" sz="1500" dirty="0" smtClean="0">
                <a:solidFill>
                  <a:prstClr val="black"/>
                </a:solidFill>
                <a:latin typeface="ＭＳ Ｐゴシック"/>
              </a:rPr>
              <a:t>、</a:t>
            </a:r>
            <a:endParaRPr lang="en-US" altLang="ja-JP" sz="1500" dirty="0" smtClean="0">
              <a:solidFill>
                <a:prstClr val="black"/>
              </a:solidFill>
              <a:latin typeface="ＭＳ Ｐゴシック"/>
            </a:endParaRPr>
          </a:p>
          <a:p>
            <a:pPr marL="180975" indent="-180975">
              <a:lnSpc>
                <a:spcPts val="2100"/>
              </a:lnSpc>
              <a:tabLst>
                <a:tab pos="623888" algn="l"/>
              </a:tabLst>
            </a:pPr>
            <a:r>
              <a:rPr lang="ja-JP" altLang="en-US" sz="1500" dirty="0">
                <a:solidFill>
                  <a:prstClr val="black"/>
                </a:solidFill>
                <a:latin typeface="ＭＳ Ｐゴシック"/>
              </a:rPr>
              <a:t>　</a:t>
            </a:r>
            <a:r>
              <a:rPr lang="ja-JP" altLang="en-US" sz="1500" dirty="0" smtClean="0">
                <a:solidFill>
                  <a:prstClr val="black"/>
                </a:solidFill>
                <a:latin typeface="ＭＳ Ｐゴシック"/>
              </a:rPr>
              <a:t>　今後</a:t>
            </a:r>
            <a:r>
              <a:rPr lang="ja-JP" altLang="en-US" sz="1500" dirty="0">
                <a:solidFill>
                  <a:prstClr val="black"/>
                </a:solidFill>
                <a:latin typeface="ＭＳ Ｐゴシック"/>
              </a:rPr>
              <a:t>も国保のサービスを確保し、</a:t>
            </a:r>
            <a:r>
              <a:rPr lang="ja-JP" altLang="en-US" sz="1500" b="1" u="sng" dirty="0">
                <a:solidFill>
                  <a:prstClr val="black"/>
                </a:solidFill>
                <a:latin typeface="ＭＳ Ｐゴシック"/>
              </a:rPr>
              <a:t>国民皆保険を</a:t>
            </a:r>
            <a:r>
              <a:rPr lang="ja-JP" altLang="en-US" sz="1500" b="1" u="sng" dirty="0" smtClean="0">
                <a:solidFill>
                  <a:prstClr val="black"/>
                </a:solidFill>
                <a:latin typeface="ＭＳ Ｐゴシック"/>
              </a:rPr>
              <a:t>堅持</a:t>
            </a:r>
            <a:r>
              <a:rPr lang="ja-JP" altLang="en-US" sz="1500" dirty="0" smtClean="0">
                <a:solidFill>
                  <a:prstClr val="black"/>
                </a:solidFill>
                <a:latin typeface="ＭＳ Ｐゴシック"/>
              </a:rPr>
              <a:t>。</a:t>
            </a:r>
            <a:endParaRPr lang="en-US" altLang="ja-JP" sz="1500" dirty="0" smtClean="0">
              <a:solidFill>
                <a:prstClr val="black"/>
              </a:solidFill>
              <a:latin typeface="ＭＳ Ｐゴシック"/>
            </a:endParaRPr>
          </a:p>
          <a:p>
            <a:pPr marL="180975" indent="-180975">
              <a:lnSpc>
                <a:spcPts val="2100"/>
              </a:lnSpc>
              <a:spcBef>
                <a:spcPts val="600"/>
              </a:spcBef>
              <a:tabLst>
                <a:tab pos="623888" algn="l"/>
              </a:tabLst>
            </a:pPr>
            <a:r>
              <a:rPr lang="ja-JP" altLang="en-US" sz="1500" dirty="0" smtClean="0">
                <a:solidFill>
                  <a:prstClr val="black"/>
                </a:solidFill>
                <a:latin typeface="ＭＳ Ｐゴシック"/>
              </a:rPr>
              <a:t>　① 地域医療構想を含む</a:t>
            </a:r>
            <a:r>
              <a:rPr lang="ja-JP" altLang="en-US" sz="1500" b="1" u="sng" dirty="0" smtClean="0">
                <a:solidFill>
                  <a:prstClr val="black"/>
                </a:solidFill>
                <a:latin typeface="ＭＳ Ｐゴシック"/>
              </a:rPr>
              <a:t>医療計画の策定者である都道府県</a:t>
            </a:r>
            <a:r>
              <a:rPr lang="ja-JP" altLang="en-US" sz="1500" b="1" u="sng" dirty="0">
                <a:solidFill>
                  <a:prstClr val="black"/>
                </a:solidFill>
                <a:latin typeface="ＭＳ Ｐゴシック"/>
              </a:rPr>
              <a:t>が国保の財政運営にも責任</a:t>
            </a:r>
            <a:r>
              <a:rPr lang="ja-JP" altLang="en-US" sz="1500" dirty="0" smtClean="0">
                <a:solidFill>
                  <a:prstClr val="black"/>
                </a:solidFill>
                <a:latin typeface="ＭＳ Ｐゴシック"/>
              </a:rPr>
              <a:t>を</a:t>
            </a:r>
            <a:r>
              <a:rPr lang="ja-JP" altLang="en-US" sz="1500" dirty="0">
                <a:solidFill>
                  <a:prstClr val="black"/>
                </a:solidFill>
                <a:latin typeface="ＭＳ Ｐゴシック"/>
              </a:rPr>
              <a:t>有する</a:t>
            </a:r>
            <a:r>
              <a:rPr lang="ja-JP" altLang="en-US" sz="1500" dirty="0" smtClean="0">
                <a:solidFill>
                  <a:prstClr val="black"/>
                </a:solidFill>
                <a:latin typeface="ＭＳ Ｐゴシック"/>
              </a:rPr>
              <a:t>仕組み。</a:t>
            </a:r>
            <a:endParaRPr lang="en-US" altLang="ja-JP" sz="1500" dirty="0" smtClean="0">
              <a:solidFill>
                <a:prstClr val="black"/>
              </a:solidFill>
              <a:latin typeface="ＭＳ Ｐゴシック"/>
            </a:endParaRPr>
          </a:p>
          <a:p>
            <a:pPr marL="180975" indent="-180975">
              <a:lnSpc>
                <a:spcPts val="2100"/>
              </a:lnSpc>
              <a:tabLst>
                <a:tab pos="623888" algn="l"/>
              </a:tabLst>
            </a:pPr>
            <a:r>
              <a:rPr lang="ja-JP" altLang="en-US" sz="1500" dirty="0" smtClean="0">
                <a:solidFill>
                  <a:prstClr val="black"/>
                </a:solidFill>
                <a:latin typeface="ＭＳ Ｐ明朝" panose="02020600040205080304" pitchFamily="18" charset="-128"/>
                <a:ea typeface="ＭＳ Ｐ明朝" panose="02020600040205080304" pitchFamily="18" charset="-128"/>
              </a:rPr>
              <a:t>　　　　　⇒これ</a:t>
            </a:r>
            <a:r>
              <a:rPr lang="ja-JP" altLang="en-US" sz="1500" dirty="0">
                <a:solidFill>
                  <a:prstClr val="black"/>
                </a:solidFill>
                <a:latin typeface="ＭＳ Ｐ明朝" panose="02020600040205080304" pitchFamily="18" charset="-128"/>
                <a:ea typeface="ＭＳ Ｐ明朝" panose="02020600040205080304" pitchFamily="18" charset="-128"/>
              </a:rPr>
              <a:t>まで以上に良質な医療の効率的な提供に</a:t>
            </a:r>
            <a:r>
              <a:rPr lang="ja-JP" altLang="en-US" sz="1500" dirty="0" smtClean="0">
                <a:solidFill>
                  <a:prstClr val="black"/>
                </a:solidFill>
                <a:latin typeface="ＭＳ Ｐ明朝" panose="02020600040205080304" pitchFamily="18" charset="-128"/>
                <a:ea typeface="ＭＳ Ｐ明朝" panose="02020600040205080304" pitchFamily="18" charset="-128"/>
              </a:rPr>
              <a:t>資する。</a:t>
            </a:r>
            <a:endParaRPr lang="en-US" altLang="ja-JP" sz="1500" dirty="0">
              <a:solidFill>
                <a:prstClr val="black"/>
              </a:solidFill>
              <a:latin typeface="ＭＳ Ｐ明朝" panose="02020600040205080304" pitchFamily="18" charset="-128"/>
              <a:ea typeface="ＭＳ Ｐ明朝" panose="02020600040205080304" pitchFamily="18" charset="-128"/>
            </a:endParaRPr>
          </a:p>
          <a:p>
            <a:pPr marL="180975" indent="-180975">
              <a:lnSpc>
                <a:spcPts val="2100"/>
              </a:lnSpc>
              <a:spcBef>
                <a:spcPts val="300"/>
              </a:spcBef>
              <a:tabLst>
                <a:tab pos="623888" algn="l"/>
              </a:tabLst>
            </a:pPr>
            <a:r>
              <a:rPr lang="ja-JP" altLang="en-US" sz="1500" dirty="0" smtClean="0">
                <a:solidFill>
                  <a:prstClr val="black"/>
                </a:solidFill>
                <a:latin typeface="ＭＳ Ｐゴシック"/>
              </a:rPr>
              <a:t>　　　同一</a:t>
            </a:r>
            <a:r>
              <a:rPr lang="ja-JP" altLang="en-US" sz="1500" dirty="0">
                <a:solidFill>
                  <a:prstClr val="black"/>
                </a:solidFill>
                <a:latin typeface="ＭＳ Ｐゴシック"/>
              </a:rPr>
              <a:t>都道府県内に転居した場合、</a:t>
            </a:r>
            <a:r>
              <a:rPr lang="ja-JP" altLang="en-US" sz="1500" b="1" u="sng" dirty="0">
                <a:solidFill>
                  <a:prstClr val="black"/>
                </a:solidFill>
                <a:latin typeface="ＭＳ Ｐゴシック"/>
              </a:rPr>
              <a:t>高額療養費の多数回該当に係る該当回数</a:t>
            </a:r>
            <a:r>
              <a:rPr lang="ja-JP" altLang="en-US" sz="1500" b="1" u="sng" dirty="0" smtClean="0">
                <a:solidFill>
                  <a:prstClr val="black"/>
                </a:solidFill>
                <a:latin typeface="ＭＳ Ｐゴシック"/>
              </a:rPr>
              <a:t>を引継ぎ</a:t>
            </a:r>
            <a:r>
              <a:rPr lang="ja-JP" altLang="en-US" sz="1500" dirty="0" smtClean="0">
                <a:solidFill>
                  <a:prstClr val="black"/>
                </a:solidFill>
                <a:latin typeface="ＭＳ Ｐゴシック"/>
              </a:rPr>
              <a:t>。</a:t>
            </a:r>
            <a:endParaRPr lang="en-US" altLang="ja-JP" sz="1500" dirty="0" smtClean="0">
              <a:solidFill>
                <a:prstClr val="black"/>
              </a:solidFill>
              <a:latin typeface="ＭＳ Ｐゴシック"/>
            </a:endParaRPr>
          </a:p>
          <a:p>
            <a:pPr marL="180975" indent="-180975">
              <a:lnSpc>
                <a:spcPts val="2100"/>
              </a:lnSpc>
              <a:spcBef>
                <a:spcPts val="600"/>
              </a:spcBef>
              <a:tabLst>
                <a:tab pos="623888" algn="l"/>
              </a:tabLst>
            </a:pPr>
            <a:r>
              <a:rPr lang="ja-JP" altLang="en-US" sz="1500" dirty="0" smtClean="0">
                <a:solidFill>
                  <a:prstClr val="black"/>
                </a:solidFill>
                <a:latin typeface="ＭＳ Ｐゴシック"/>
              </a:rPr>
              <a:t>　② </a:t>
            </a:r>
            <a:r>
              <a:rPr lang="ja-JP" altLang="en-US" sz="1500" b="1" u="sng" dirty="0" smtClean="0">
                <a:solidFill>
                  <a:prstClr val="black"/>
                </a:solidFill>
                <a:latin typeface="ＭＳ Ｐゴシック"/>
              </a:rPr>
              <a:t>財政</a:t>
            </a:r>
            <a:r>
              <a:rPr lang="ja-JP" altLang="en-US" sz="1500" b="1" u="sng" dirty="0">
                <a:solidFill>
                  <a:prstClr val="black"/>
                </a:solidFill>
                <a:latin typeface="ＭＳ Ｐゴシック"/>
              </a:rPr>
              <a:t>安定化基金も活用</a:t>
            </a:r>
            <a:r>
              <a:rPr lang="ja-JP" altLang="en-US" sz="1500" dirty="0">
                <a:solidFill>
                  <a:prstClr val="black"/>
                </a:solidFill>
                <a:latin typeface="ＭＳ Ｐゴシック"/>
              </a:rPr>
              <a:t>しつつ</a:t>
            </a:r>
            <a:r>
              <a:rPr lang="ja-JP" altLang="en-US" sz="1500" dirty="0" smtClean="0">
                <a:solidFill>
                  <a:prstClr val="black"/>
                </a:solidFill>
                <a:latin typeface="ＭＳ Ｐゴシック"/>
              </a:rPr>
              <a:t>、</a:t>
            </a:r>
            <a:r>
              <a:rPr lang="ja-JP" altLang="en-US" sz="1500" b="1" u="sng" dirty="0" smtClean="0">
                <a:solidFill>
                  <a:prstClr val="black"/>
                </a:solidFill>
                <a:latin typeface="ＭＳ Ｐゴシック"/>
              </a:rPr>
              <a:t>一般</a:t>
            </a:r>
            <a:r>
              <a:rPr lang="ja-JP" altLang="en-US" sz="1500" b="1" u="sng" dirty="0">
                <a:solidFill>
                  <a:prstClr val="black"/>
                </a:solidFill>
                <a:latin typeface="ＭＳ Ｐゴシック"/>
              </a:rPr>
              <a:t>会計繰入の</a:t>
            </a:r>
            <a:r>
              <a:rPr lang="ja-JP" altLang="en-US" sz="1500" b="1" u="sng" dirty="0" smtClean="0">
                <a:solidFill>
                  <a:prstClr val="black"/>
                </a:solidFill>
                <a:latin typeface="ＭＳ Ｐゴシック"/>
              </a:rPr>
              <a:t>必要性を解消</a:t>
            </a:r>
            <a:r>
              <a:rPr lang="ja-JP" altLang="en-US" sz="1500" dirty="0" smtClean="0">
                <a:solidFill>
                  <a:prstClr val="black"/>
                </a:solidFill>
                <a:latin typeface="ＭＳ Ｐゴシック"/>
              </a:rPr>
              <a:t>。</a:t>
            </a:r>
            <a:endParaRPr lang="en-US" altLang="ja-JP" sz="1500" dirty="0">
              <a:solidFill>
                <a:prstClr val="black"/>
              </a:solidFill>
              <a:latin typeface="ＭＳ Ｐゴシック"/>
            </a:endParaRPr>
          </a:p>
          <a:p>
            <a:pPr marL="180975" indent="-180975">
              <a:lnSpc>
                <a:spcPts val="2100"/>
              </a:lnSpc>
              <a:tabLst>
                <a:tab pos="623888" algn="l"/>
              </a:tabLst>
            </a:pPr>
            <a:r>
              <a:rPr lang="ja-JP" altLang="en-US" sz="1500" dirty="0" smtClean="0">
                <a:solidFill>
                  <a:prstClr val="black"/>
                </a:solidFill>
                <a:latin typeface="ＭＳ Ｐ明朝" panose="02020600040205080304" pitchFamily="18" charset="-128"/>
                <a:ea typeface="ＭＳ Ｐ明朝" panose="02020600040205080304" pitchFamily="18" charset="-128"/>
              </a:rPr>
              <a:t>　　　　　⇒保険</a:t>
            </a:r>
            <a:r>
              <a:rPr lang="ja-JP" altLang="en-US" sz="1500" dirty="0">
                <a:solidFill>
                  <a:prstClr val="black"/>
                </a:solidFill>
                <a:latin typeface="ＭＳ Ｐ明朝" panose="02020600040205080304" pitchFamily="18" charset="-128"/>
                <a:ea typeface="ＭＳ Ｐ明朝" panose="02020600040205080304" pitchFamily="18" charset="-128"/>
              </a:rPr>
              <a:t>給付費の確実な</a:t>
            </a:r>
            <a:r>
              <a:rPr lang="ja-JP" altLang="en-US" sz="1500" dirty="0" smtClean="0">
                <a:solidFill>
                  <a:prstClr val="black"/>
                </a:solidFill>
                <a:latin typeface="ＭＳ Ｐ明朝" panose="02020600040205080304" pitchFamily="18" charset="-128"/>
                <a:ea typeface="ＭＳ Ｐ明朝" panose="02020600040205080304" pitchFamily="18" charset="-128"/>
              </a:rPr>
              <a:t>支払いを確保。</a:t>
            </a:r>
            <a:endParaRPr lang="ja-JP" altLang="en-US" sz="1500" dirty="0">
              <a:solidFill>
                <a:prstClr val="black"/>
              </a:solidFill>
              <a:latin typeface="ＭＳ Ｐ明朝" panose="02020600040205080304" pitchFamily="18" charset="-128"/>
              <a:ea typeface="ＭＳ Ｐ明朝" panose="02020600040205080304" pitchFamily="18" charset="-128"/>
            </a:endParaRPr>
          </a:p>
          <a:p>
            <a:pPr marL="180975" indent="-180975">
              <a:lnSpc>
                <a:spcPts val="2100"/>
              </a:lnSpc>
              <a:spcBef>
                <a:spcPts val="600"/>
              </a:spcBef>
              <a:tabLst>
                <a:tab pos="623888" algn="l"/>
              </a:tabLst>
            </a:pPr>
            <a:r>
              <a:rPr lang="ja-JP" altLang="en-US" sz="1500" dirty="0" smtClean="0">
                <a:solidFill>
                  <a:prstClr val="black"/>
                </a:solidFill>
                <a:latin typeface="ＭＳ Ｐゴシック"/>
              </a:rPr>
              <a:t>　③ </a:t>
            </a:r>
            <a:r>
              <a:rPr lang="ja-JP" altLang="en-US" sz="1500" b="1" u="sng" dirty="0" smtClean="0">
                <a:solidFill>
                  <a:prstClr val="black"/>
                </a:solidFill>
                <a:latin typeface="ＭＳ Ｐゴシック"/>
              </a:rPr>
              <a:t>標準システムの活用や統一的な国保の運営方針等</a:t>
            </a:r>
            <a:r>
              <a:rPr lang="ja-JP" altLang="en-US" sz="1500" dirty="0" smtClean="0">
                <a:solidFill>
                  <a:prstClr val="black"/>
                </a:solidFill>
                <a:latin typeface="ＭＳ Ｐゴシック"/>
              </a:rPr>
              <a:t>により、市町村の</a:t>
            </a:r>
            <a:r>
              <a:rPr lang="ja-JP" altLang="en-US" sz="1500" b="1" u="sng" dirty="0" smtClean="0">
                <a:solidFill>
                  <a:prstClr val="black"/>
                </a:solidFill>
                <a:latin typeface="ＭＳ Ｐゴシック"/>
              </a:rPr>
              <a:t>事務遂行の効率化・コスト削減、標準化</a:t>
            </a:r>
            <a:r>
              <a:rPr lang="ja-JP" altLang="en-US" sz="1500" dirty="0" smtClean="0">
                <a:solidFill>
                  <a:prstClr val="black"/>
                </a:solidFill>
                <a:latin typeface="ＭＳ Ｐゴシック"/>
              </a:rPr>
              <a:t>。</a:t>
            </a:r>
            <a:endParaRPr lang="en-US" altLang="ja-JP" sz="1500" dirty="0" smtClean="0">
              <a:solidFill>
                <a:prstClr val="black"/>
              </a:solidFill>
              <a:latin typeface="ＭＳ Ｐゴシック"/>
            </a:endParaRPr>
          </a:p>
          <a:p>
            <a:pPr marL="180975" indent="-180975">
              <a:lnSpc>
                <a:spcPts val="2100"/>
              </a:lnSpc>
              <a:tabLst>
                <a:tab pos="623888" algn="l"/>
              </a:tabLst>
            </a:pPr>
            <a:r>
              <a:rPr lang="ja-JP" altLang="en-US" sz="1500" dirty="0">
                <a:solidFill>
                  <a:prstClr val="black"/>
                </a:solidFill>
                <a:latin typeface="ＭＳ Ｐ明朝" panose="02020600040205080304" pitchFamily="18" charset="-128"/>
                <a:ea typeface="ＭＳ Ｐ明朝" panose="02020600040205080304" pitchFamily="18" charset="-128"/>
              </a:rPr>
              <a:t>　</a:t>
            </a:r>
            <a:r>
              <a:rPr lang="ja-JP" altLang="en-US" sz="1500" dirty="0" smtClean="0">
                <a:solidFill>
                  <a:prstClr val="black"/>
                </a:solidFill>
                <a:latin typeface="ＭＳ Ｐ明朝" panose="02020600040205080304" pitchFamily="18" charset="-128"/>
                <a:ea typeface="ＭＳ Ｐ明朝" panose="02020600040205080304" pitchFamily="18" charset="-128"/>
              </a:rPr>
              <a:t>　　　　⇒事務の共同処理や広域化が図られやすくなる。</a:t>
            </a:r>
          </a:p>
          <a:p>
            <a:pPr marL="180975" indent="-180975">
              <a:tabLst>
                <a:tab pos="623888" algn="l"/>
              </a:tabLst>
            </a:pPr>
            <a:endParaRPr lang="en-US" altLang="ja-JP" sz="1500" dirty="0" smtClean="0">
              <a:solidFill>
                <a:prstClr val="black"/>
              </a:solidFill>
            </a:endParaRPr>
          </a:p>
          <a:p>
            <a:pPr marL="180975" indent="-180975">
              <a:tabLst>
                <a:tab pos="623888" algn="l"/>
              </a:tabLst>
            </a:pPr>
            <a:endParaRPr lang="en-US" altLang="ja-JP" sz="1500" dirty="0" smtClean="0">
              <a:solidFill>
                <a:prstClr val="black"/>
              </a:solidFill>
            </a:endParaRPr>
          </a:p>
          <a:p>
            <a:pPr marL="180975" indent="-180975">
              <a:tabLst>
                <a:tab pos="623888" algn="l"/>
              </a:tabLst>
            </a:pPr>
            <a:endParaRPr lang="en-US" altLang="ja-JP" sz="1500" dirty="0">
              <a:solidFill>
                <a:prstClr val="black"/>
              </a:solidFill>
            </a:endParaRPr>
          </a:p>
          <a:p>
            <a:pPr marL="180975" indent="-180975">
              <a:tabLst>
                <a:tab pos="623888" algn="l"/>
              </a:tabLst>
            </a:pPr>
            <a:endParaRPr lang="en-US" altLang="ja-JP" sz="1500" dirty="0" smtClean="0">
              <a:solidFill>
                <a:prstClr val="black"/>
              </a:solidFill>
            </a:endParaRPr>
          </a:p>
          <a:p>
            <a:pPr marL="180975" indent="-180975">
              <a:tabLst>
                <a:tab pos="623888" algn="l"/>
              </a:tabLst>
            </a:pPr>
            <a:endParaRPr lang="en-US" altLang="ja-JP" sz="1500" dirty="0">
              <a:solidFill>
                <a:prstClr val="black"/>
              </a:solidFill>
              <a:latin typeface="ＭＳ Ｐゴシック"/>
            </a:endParaRPr>
          </a:p>
          <a:p>
            <a:pPr marL="180975" indent="-180975">
              <a:tabLst>
                <a:tab pos="623888" algn="l"/>
              </a:tabLst>
            </a:pPr>
            <a:endParaRPr lang="en-US" altLang="ja-JP" sz="1500" dirty="0">
              <a:solidFill>
                <a:prstClr val="black"/>
              </a:solidFill>
              <a:latin typeface="ＭＳ Ｐゴシック"/>
            </a:endParaRPr>
          </a:p>
          <a:p>
            <a:pPr marL="180975" indent="-180975">
              <a:tabLst>
                <a:tab pos="623888" algn="l"/>
              </a:tabLst>
            </a:pPr>
            <a:r>
              <a:rPr lang="ja-JP" altLang="en-US" sz="1500" dirty="0" smtClean="0">
                <a:solidFill>
                  <a:prstClr val="black"/>
                </a:solidFill>
                <a:latin typeface="ＭＳ Ｐゴシック"/>
              </a:rPr>
              <a:t>　</a:t>
            </a:r>
            <a:endParaRPr lang="ja-JP" altLang="en-US" sz="1500" dirty="0">
              <a:solidFill>
                <a:prstClr val="black"/>
              </a:solidFill>
              <a:latin typeface="ＭＳ Ｐゴシック"/>
            </a:endParaRPr>
          </a:p>
        </p:txBody>
      </p:sp>
      <p:sp>
        <p:nvSpPr>
          <p:cNvPr id="9" name="テキスト ボックス 8"/>
          <p:cNvSpPr txBox="1"/>
          <p:nvPr/>
        </p:nvSpPr>
        <p:spPr>
          <a:xfrm>
            <a:off x="222606" y="3429124"/>
            <a:ext cx="9338906" cy="3384000"/>
          </a:xfrm>
          <a:prstGeom prst="rect">
            <a:avLst/>
          </a:prstGeom>
          <a:solidFill>
            <a:schemeClr val="bg1"/>
          </a:solidFill>
          <a:ln w="6350">
            <a:solidFill>
              <a:schemeClr val="tx1"/>
            </a:solidFill>
            <a:prstDash val="sysDot"/>
          </a:ln>
        </p:spPr>
        <p:txBody>
          <a:bodyPr vert="horz" wrap="square" lIns="108000" tIns="144000" rIns="108000" bIns="72000" rtlCol="0" anchor="t" anchorCtr="0">
            <a:noAutofit/>
          </a:bodyPr>
          <a:lstStyle/>
          <a:p>
            <a:pPr marL="180975" indent="-180975">
              <a:lnSpc>
                <a:spcPts val="2200"/>
              </a:lnSpc>
              <a:tabLst>
                <a:tab pos="623888" algn="l"/>
              </a:tabLst>
            </a:pPr>
            <a:r>
              <a:rPr lang="ja-JP" altLang="en-US" sz="1550" dirty="0" smtClean="0">
                <a:solidFill>
                  <a:prstClr val="black"/>
                </a:solidFill>
                <a:latin typeface="ＭＳ Ｐゴシック"/>
              </a:rPr>
              <a:t>○</a:t>
            </a:r>
            <a:r>
              <a:rPr lang="ja-JP" altLang="en-US" sz="1550" dirty="0">
                <a:solidFill>
                  <a:prstClr val="black"/>
                </a:solidFill>
                <a:latin typeface="ＭＳ Ｐゴシック"/>
              </a:rPr>
              <a:t>厚生</a:t>
            </a:r>
            <a:r>
              <a:rPr lang="ja-JP" altLang="en-US" sz="1550" dirty="0" smtClean="0">
                <a:solidFill>
                  <a:prstClr val="black"/>
                </a:solidFill>
                <a:latin typeface="ＭＳ Ｐゴシック"/>
              </a:rPr>
              <a:t>労働省</a:t>
            </a:r>
            <a:r>
              <a:rPr lang="ja-JP" altLang="en-US" sz="1550" dirty="0">
                <a:solidFill>
                  <a:prstClr val="black"/>
                </a:solidFill>
                <a:latin typeface="ＭＳ Ｐゴシック"/>
              </a:rPr>
              <a:t>は、</a:t>
            </a:r>
            <a:r>
              <a:rPr lang="ja-JP" altLang="en-US" sz="1550" dirty="0" smtClean="0">
                <a:solidFill>
                  <a:prstClr val="black"/>
                </a:solidFill>
                <a:latin typeface="ＭＳ Ｐゴシック"/>
              </a:rPr>
              <a:t>上記１．～３．を踏まえた新たな制度の円滑な実施・運営に向け、制度や運用の詳細について、引き続き地方と十分協議しながら検討し、順次、具体化を図る。</a:t>
            </a:r>
            <a:endParaRPr lang="en-US" altLang="ja-JP" sz="1550" dirty="0" smtClean="0">
              <a:solidFill>
                <a:prstClr val="black"/>
              </a:solidFill>
              <a:latin typeface="ＭＳ Ｐゴシック"/>
            </a:endParaRPr>
          </a:p>
          <a:p>
            <a:pPr marL="180975" indent="-180975">
              <a:lnSpc>
                <a:spcPts val="2200"/>
              </a:lnSpc>
              <a:spcBef>
                <a:spcPts val="600"/>
              </a:spcBef>
              <a:tabLst>
                <a:tab pos="623888" algn="l"/>
              </a:tabLst>
            </a:pPr>
            <a:r>
              <a:rPr lang="ja-JP" altLang="en-US" sz="1550" dirty="0" smtClean="0">
                <a:solidFill>
                  <a:prstClr val="black"/>
                </a:solidFill>
                <a:latin typeface="ＭＳ Ｐゴシック"/>
              </a:rPr>
              <a:t>○ </a:t>
            </a:r>
            <a:r>
              <a:rPr lang="ja-JP" altLang="ja-JP" sz="1550" dirty="0" smtClean="0">
                <a:solidFill>
                  <a:prstClr val="black"/>
                </a:solidFill>
                <a:latin typeface="ＭＳ Ｐゴシック"/>
              </a:rPr>
              <a:t>また</a:t>
            </a:r>
            <a:r>
              <a:rPr lang="ja-JP" altLang="ja-JP" sz="1550" dirty="0">
                <a:solidFill>
                  <a:prstClr val="black"/>
                </a:solidFill>
                <a:latin typeface="ＭＳ Ｐゴシック"/>
              </a:rPr>
              <a:t>、高齢化の進展等に伴い今後も医療費の伸びが見込まれる中、国保制度を所管する厚生労働省は、持続可能な国保制度の堅持に最終的な責任を有している。</a:t>
            </a:r>
            <a:r>
              <a:rPr lang="ja-JP" altLang="ja-JP" sz="1550" b="1" u="sng" dirty="0">
                <a:solidFill>
                  <a:prstClr val="black"/>
                </a:solidFill>
                <a:latin typeface="ＭＳ Ｐゴシック"/>
              </a:rPr>
              <a:t>国民皆保険を支える国保の安定化を図ることはきわめて重要な課題であり、その在り方については、不断の検証を行うことが重要</a:t>
            </a:r>
            <a:r>
              <a:rPr lang="ja-JP" altLang="ja-JP" sz="1550" dirty="0">
                <a:solidFill>
                  <a:prstClr val="black"/>
                </a:solidFill>
                <a:latin typeface="ＭＳ Ｐゴシック"/>
              </a:rPr>
              <a:t>である</a:t>
            </a:r>
            <a:r>
              <a:rPr lang="ja-JP" altLang="ja-JP" sz="1550" dirty="0" smtClean="0">
                <a:solidFill>
                  <a:prstClr val="black"/>
                </a:solidFill>
                <a:latin typeface="ＭＳ Ｐゴシック"/>
              </a:rPr>
              <a:t>。</a:t>
            </a:r>
            <a:r>
              <a:rPr lang="ja-JP" altLang="en-US" sz="1550" dirty="0" smtClean="0">
                <a:solidFill>
                  <a:prstClr val="black"/>
                </a:solidFill>
                <a:latin typeface="ＭＳ Ｐゴシック"/>
              </a:rPr>
              <a:t>その際には、地方からの提案についても、現行制度の趣旨や国保財政に与える影響等を考慮しながら、引き続き議論していく。</a:t>
            </a:r>
            <a:endParaRPr lang="en-US" altLang="ja-JP" sz="1550" dirty="0">
              <a:solidFill>
                <a:prstClr val="black"/>
              </a:solidFill>
              <a:latin typeface="ＭＳ Ｐゴシック"/>
            </a:endParaRPr>
          </a:p>
          <a:p>
            <a:pPr marL="180975" indent="-180975">
              <a:lnSpc>
                <a:spcPts val="2200"/>
              </a:lnSpc>
              <a:spcBef>
                <a:spcPts val="600"/>
              </a:spcBef>
              <a:tabLst>
                <a:tab pos="623888" algn="l"/>
              </a:tabLst>
            </a:pPr>
            <a:r>
              <a:rPr lang="ja-JP" altLang="en-US" sz="1550" dirty="0" smtClean="0">
                <a:solidFill>
                  <a:prstClr val="black"/>
                </a:solidFill>
                <a:latin typeface="ＭＳ Ｐゴシック"/>
              </a:rPr>
              <a:t>○今回の改革後</a:t>
            </a:r>
            <a:r>
              <a:rPr lang="ja-JP" altLang="en-US" sz="1550" dirty="0">
                <a:solidFill>
                  <a:prstClr val="black"/>
                </a:solidFill>
                <a:latin typeface="ＭＳ Ｐゴシック"/>
              </a:rPr>
              <a:t>においても、医療費の伸びの要因や適正化に向けた取組の</a:t>
            </a:r>
            <a:r>
              <a:rPr lang="ja-JP" altLang="en-US" sz="1550" dirty="0" smtClean="0">
                <a:solidFill>
                  <a:prstClr val="black"/>
                </a:solidFill>
                <a:latin typeface="ＭＳ Ｐゴシック"/>
              </a:rPr>
              <a:t>状況等を</a:t>
            </a:r>
            <a:r>
              <a:rPr lang="ja-JP" altLang="en-US" sz="1550" dirty="0">
                <a:solidFill>
                  <a:prstClr val="black"/>
                </a:solidFill>
                <a:latin typeface="ＭＳ Ｐゴシック"/>
              </a:rPr>
              <a:t>検証しつつ、更なる取組を一層</a:t>
            </a:r>
            <a:r>
              <a:rPr lang="ja-JP" altLang="en-US" sz="1550" dirty="0" smtClean="0">
                <a:solidFill>
                  <a:prstClr val="black"/>
                </a:solidFill>
                <a:latin typeface="ＭＳ Ｐゴシック"/>
              </a:rPr>
              <a:t>推進するとともに、医療</a:t>
            </a:r>
            <a:r>
              <a:rPr lang="ja-JP" altLang="en-US" sz="1550" dirty="0">
                <a:solidFill>
                  <a:prstClr val="black"/>
                </a:solidFill>
                <a:latin typeface="ＭＳ Ｐゴシック"/>
              </a:rPr>
              <a:t>保険制度間の公平に留意しつつ</a:t>
            </a:r>
            <a:r>
              <a:rPr lang="ja-JP" altLang="en-US" sz="1550" dirty="0" smtClean="0">
                <a:solidFill>
                  <a:prstClr val="black"/>
                </a:solidFill>
                <a:latin typeface="ＭＳ Ｐゴシック"/>
              </a:rPr>
              <a:t>、国保制度の安定的な運営が持続するよう、都道府県と市町村との役割</a:t>
            </a:r>
            <a:r>
              <a:rPr lang="ja-JP" altLang="en-US" sz="1550" dirty="0">
                <a:solidFill>
                  <a:prstClr val="black"/>
                </a:solidFill>
                <a:latin typeface="ＭＳ Ｐゴシック"/>
              </a:rPr>
              <a:t>分担の在り方も含め、</a:t>
            </a:r>
            <a:r>
              <a:rPr lang="ja-JP" altLang="en-US" sz="1550" b="1" u="sng" dirty="0">
                <a:solidFill>
                  <a:prstClr val="black"/>
                </a:solidFill>
                <a:latin typeface="ＭＳ Ｐゴシック"/>
              </a:rPr>
              <a:t>国保制度全般について必要な検討を進め、当該検討結果に基づき、所要の措置を</a:t>
            </a:r>
            <a:r>
              <a:rPr lang="ja-JP" altLang="en-US" sz="1550" b="1" u="sng" dirty="0" smtClean="0">
                <a:solidFill>
                  <a:prstClr val="black"/>
                </a:solidFill>
                <a:latin typeface="ＭＳ Ｐゴシック"/>
              </a:rPr>
              <a:t>講じる</a:t>
            </a:r>
            <a:r>
              <a:rPr lang="ja-JP" altLang="en-US" sz="1550" dirty="0" smtClean="0">
                <a:solidFill>
                  <a:prstClr val="black"/>
                </a:solidFill>
                <a:latin typeface="ＭＳ Ｐゴシック"/>
              </a:rPr>
              <a:t>。</a:t>
            </a:r>
            <a:endParaRPr lang="en-US" altLang="ja-JP" sz="1550" dirty="0" smtClean="0">
              <a:solidFill>
                <a:prstClr val="black"/>
              </a:solidFill>
            </a:endParaRPr>
          </a:p>
          <a:p>
            <a:pPr marL="180975" indent="-180975">
              <a:lnSpc>
                <a:spcPts val="2200"/>
              </a:lnSpc>
              <a:tabLst>
                <a:tab pos="623888" algn="l"/>
              </a:tabLst>
            </a:pPr>
            <a:r>
              <a:rPr lang="ja-JP" altLang="en-US" sz="1550" dirty="0" smtClean="0">
                <a:solidFill>
                  <a:prstClr val="black"/>
                </a:solidFill>
                <a:latin typeface="ＭＳ Ｐ明朝" panose="02020600040205080304" pitchFamily="18" charset="-128"/>
                <a:ea typeface="ＭＳ Ｐ明朝" panose="02020600040205080304" pitchFamily="18" charset="-128"/>
              </a:rPr>
              <a:t>      ⇒今後</a:t>
            </a:r>
            <a:r>
              <a:rPr lang="ja-JP" altLang="en-US" sz="1550" dirty="0">
                <a:solidFill>
                  <a:prstClr val="black"/>
                </a:solidFill>
                <a:latin typeface="ＭＳ Ｐ明朝" panose="02020600040205080304" pitchFamily="18" charset="-128"/>
                <a:ea typeface="ＭＳ Ｐ明朝" panose="02020600040205080304" pitchFamily="18" charset="-128"/>
              </a:rPr>
              <a:t>も、厚生労働省と地方との間で、国保基盤強化協議会等において真摯に議論を</a:t>
            </a:r>
            <a:r>
              <a:rPr lang="ja-JP" altLang="en-US" sz="1550" dirty="0" smtClean="0">
                <a:solidFill>
                  <a:prstClr val="black"/>
                </a:solidFill>
                <a:latin typeface="ＭＳ Ｐ明朝" panose="02020600040205080304" pitchFamily="18" charset="-128"/>
                <a:ea typeface="ＭＳ Ｐ明朝" panose="02020600040205080304" pitchFamily="18" charset="-128"/>
              </a:rPr>
              <a:t>行う。</a:t>
            </a:r>
            <a:endParaRPr lang="en-US" altLang="ja-JP" sz="1550" dirty="0" smtClean="0">
              <a:solidFill>
                <a:prstClr val="black"/>
              </a:solidFill>
              <a:latin typeface="ＭＳ Ｐ明朝" panose="02020600040205080304" pitchFamily="18" charset="-128"/>
              <a:ea typeface="ＭＳ Ｐ明朝" panose="02020600040205080304" pitchFamily="18" charset="-128"/>
            </a:endParaRPr>
          </a:p>
          <a:p>
            <a:pPr marL="180975" indent="-180975">
              <a:lnSpc>
                <a:spcPts val="3300"/>
              </a:lnSpc>
              <a:tabLst>
                <a:tab pos="623888" algn="l"/>
              </a:tabLst>
            </a:pPr>
            <a:endParaRPr lang="en-US" altLang="ja-JP" sz="1550" dirty="0" smtClean="0">
              <a:solidFill>
                <a:prstClr val="black"/>
              </a:solidFill>
            </a:endParaRPr>
          </a:p>
          <a:p>
            <a:pPr marL="180975" indent="-180975">
              <a:lnSpc>
                <a:spcPts val="3300"/>
              </a:lnSpc>
              <a:tabLst>
                <a:tab pos="623888" algn="l"/>
              </a:tabLst>
            </a:pPr>
            <a:endParaRPr lang="en-US" altLang="ja-JP" sz="1550" dirty="0">
              <a:solidFill>
                <a:prstClr val="black"/>
              </a:solidFill>
            </a:endParaRPr>
          </a:p>
          <a:p>
            <a:pPr marL="180975" indent="-180975">
              <a:lnSpc>
                <a:spcPts val="3300"/>
              </a:lnSpc>
              <a:tabLst>
                <a:tab pos="623888" algn="l"/>
              </a:tabLst>
            </a:pPr>
            <a:endParaRPr lang="en-US" altLang="ja-JP" sz="1550" dirty="0" smtClean="0">
              <a:solidFill>
                <a:prstClr val="black"/>
              </a:solidFill>
            </a:endParaRPr>
          </a:p>
          <a:p>
            <a:pPr marL="180975" indent="-180975">
              <a:lnSpc>
                <a:spcPts val="3300"/>
              </a:lnSpc>
              <a:tabLst>
                <a:tab pos="623888" algn="l"/>
              </a:tabLst>
            </a:pPr>
            <a:endParaRPr lang="en-US" altLang="ja-JP" sz="1550" dirty="0">
              <a:solidFill>
                <a:prstClr val="black"/>
              </a:solidFill>
              <a:latin typeface="ＭＳ Ｐゴシック"/>
            </a:endParaRPr>
          </a:p>
          <a:p>
            <a:pPr marL="180975" indent="-180975">
              <a:lnSpc>
                <a:spcPts val="3300"/>
              </a:lnSpc>
              <a:tabLst>
                <a:tab pos="623888" algn="l"/>
              </a:tabLst>
            </a:pPr>
            <a:endParaRPr lang="en-US" altLang="ja-JP" sz="1550" dirty="0">
              <a:solidFill>
                <a:prstClr val="black"/>
              </a:solidFill>
              <a:latin typeface="ＭＳ Ｐゴシック"/>
            </a:endParaRPr>
          </a:p>
          <a:p>
            <a:pPr marL="180975" indent="-180975">
              <a:lnSpc>
                <a:spcPts val="3300"/>
              </a:lnSpc>
              <a:tabLst>
                <a:tab pos="623888" algn="l"/>
              </a:tabLst>
            </a:pPr>
            <a:endParaRPr lang="ja-JP" altLang="en-US" sz="1550" dirty="0">
              <a:solidFill>
                <a:prstClr val="black"/>
              </a:solidFill>
              <a:latin typeface="ＭＳ Ｐゴシック"/>
            </a:endParaRPr>
          </a:p>
        </p:txBody>
      </p:sp>
      <p:sp>
        <p:nvSpPr>
          <p:cNvPr id="12" name="テキスト ボックス 11"/>
          <p:cNvSpPr txBox="1"/>
          <p:nvPr/>
        </p:nvSpPr>
        <p:spPr>
          <a:xfrm>
            <a:off x="368448" y="70056"/>
            <a:ext cx="3504432" cy="288000"/>
          </a:xfrm>
          <a:prstGeom prst="rect">
            <a:avLst/>
          </a:prstGeom>
          <a:gradFill flip="none" rotWithShape="1">
            <a:gsLst>
              <a:gs pos="0">
                <a:schemeClr val="accent5">
                  <a:lumMod val="60000"/>
                  <a:lumOff val="40000"/>
                  <a:tint val="66000"/>
                  <a:satMod val="160000"/>
                </a:schemeClr>
              </a:gs>
              <a:gs pos="50000">
                <a:schemeClr val="accent5">
                  <a:lumMod val="60000"/>
                  <a:lumOff val="40000"/>
                  <a:tint val="44500"/>
                  <a:satMod val="160000"/>
                </a:schemeClr>
              </a:gs>
              <a:gs pos="100000">
                <a:schemeClr val="accent5">
                  <a:lumMod val="60000"/>
                  <a:lumOff val="40000"/>
                  <a:tint val="23500"/>
                  <a:satMod val="160000"/>
                </a:schemeClr>
              </a:gs>
            </a:gsLst>
            <a:lin ang="16200000" scaled="1"/>
            <a:tileRect/>
          </a:gradFill>
          <a:ln>
            <a:solidFill>
              <a:schemeClr val="accent5">
                <a:lumMod val="75000"/>
              </a:schemeClr>
            </a:solidFill>
          </a:ln>
        </p:spPr>
        <p:style>
          <a:lnRef idx="1">
            <a:schemeClr val="accent6"/>
          </a:lnRef>
          <a:fillRef idx="2">
            <a:schemeClr val="accent6"/>
          </a:fillRef>
          <a:effectRef idx="1">
            <a:schemeClr val="accent6"/>
          </a:effectRef>
          <a:fontRef idx="minor">
            <a:schemeClr val="dk1"/>
          </a:fontRef>
        </p:style>
        <p:txBody>
          <a:bodyPr wrap="square" lIns="88332" tIns="108000" rIns="88332" bIns="108000" rtlCol="0" anchor="ctr" anchorCtr="0">
            <a:noAutofit/>
          </a:bodyPr>
          <a:lstStyle/>
          <a:p>
            <a:pPr marL="355600" indent="-355600">
              <a:spcBef>
                <a:spcPts val="300"/>
              </a:spcBef>
            </a:pPr>
            <a:r>
              <a:rPr lang="ja-JP" altLang="en-US" dirty="0">
                <a:solidFill>
                  <a:prstClr val="black"/>
                </a:solidFill>
                <a:latin typeface="HGS創英角ｺﾞｼｯｸUB" panose="020B0900000000000000" pitchFamily="50" charset="-128"/>
                <a:ea typeface="HGS創英角ｺﾞｼｯｸUB" panose="020B0900000000000000" pitchFamily="50" charset="-128"/>
              </a:rPr>
              <a:t>３．改革により期待される</a:t>
            </a:r>
            <a:r>
              <a:rPr lang="ja-JP" altLang="en-US" dirty="0" smtClean="0">
                <a:solidFill>
                  <a:prstClr val="black"/>
                </a:solidFill>
                <a:latin typeface="HGS創英角ｺﾞｼｯｸUB" panose="020B0900000000000000" pitchFamily="50" charset="-128"/>
                <a:ea typeface="HGS創英角ｺﾞｼｯｸUB" panose="020B0900000000000000" pitchFamily="50" charset="-128"/>
              </a:rPr>
              <a:t>効果</a:t>
            </a:r>
            <a:endParaRPr lang="ja-JP" altLang="en-US" dirty="0">
              <a:solidFill>
                <a:prstClr val="black"/>
              </a:solidFill>
              <a:latin typeface="HGS創英角ｺﾞｼｯｸUB" panose="020B0900000000000000" pitchFamily="50" charset="-128"/>
              <a:ea typeface="HGS創英角ｺﾞｼｯｸUB" panose="020B0900000000000000" pitchFamily="50" charset="-128"/>
            </a:endParaRPr>
          </a:p>
        </p:txBody>
      </p:sp>
      <p:sp>
        <p:nvSpPr>
          <p:cNvPr id="13" name="テキスト ボックス 12"/>
          <p:cNvSpPr txBox="1"/>
          <p:nvPr/>
        </p:nvSpPr>
        <p:spPr>
          <a:xfrm>
            <a:off x="326470" y="3234184"/>
            <a:ext cx="4194482" cy="288000"/>
          </a:xfrm>
          <a:prstGeom prst="rect">
            <a:avLst/>
          </a:prstGeom>
          <a:gradFill flip="none" rotWithShape="1">
            <a:gsLst>
              <a:gs pos="0">
                <a:schemeClr val="accent5">
                  <a:lumMod val="60000"/>
                  <a:lumOff val="40000"/>
                  <a:tint val="66000"/>
                  <a:satMod val="160000"/>
                </a:schemeClr>
              </a:gs>
              <a:gs pos="50000">
                <a:schemeClr val="accent5">
                  <a:lumMod val="60000"/>
                  <a:lumOff val="40000"/>
                  <a:tint val="44500"/>
                  <a:satMod val="160000"/>
                </a:schemeClr>
              </a:gs>
              <a:gs pos="100000">
                <a:schemeClr val="accent5">
                  <a:lumMod val="60000"/>
                  <a:lumOff val="40000"/>
                  <a:tint val="23500"/>
                  <a:satMod val="160000"/>
                </a:schemeClr>
              </a:gs>
            </a:gsLst>
            <a:lin ang="16200000" scaled="1"/>
            <a:tileRect/>
          </a:gradFill>
          <a:ln>
            <a:solidFill>
              <a:schemeClr val="accent5">
                <a:lumMod val="75000"/>
              </a:schemeClr>
            </a:solidFill>
          </a:ln>
        </p:spPr>
        <p:style>
          <a:lnRef idx="1">
            <a:schemeClr val="accent6"/>
          </a:lnRef>
          <a:fillRef idx="2">
            <a:schemeClr val="accent6"/>
          </a:fillRef>
          <a:effectRef idx="1">
            <a:schemeClr val="accent6"/>
          </a:effectRef>
          <a:fontRef idx="minor">
            <a:schemeClr val="dk1"/>
          </a:fontRef>
        </p:style>
        <p:txBody>
          <a:bodyPr wrap="square" lIns="88332" tIns="108000" rIns="88332" bIns="108000" rtlCol="0" anchor="ctr" anchorCtr="0">
            <a:noAutofit/>
          </a:bodyPr>
          <a:lstStyle/>
          <a:p>
            <a:pPr marL="355600" indent="-355600">
              <a:spcBef>
                <a:spcPts val="300"/>
              </a:spcBef>
            </a:pPr>
            <a:r>
              <a:rPr lang="ja-JP" altLang="en-US" dirty="0">
                <a:solidFill>
                  <a:prstClr val="black"/>
                </a:solidFill>
                <a:latin typeface="HGS創英角ｺﾞｼｯｸUB" panose="020B0900000000000000" pitchFamily="50" charset="-128"/>
                <a:ea typeface="HGS創英角ｺﾞｼｯｸUB" panose="020B0900000000000000" pitchFamily="50" charset="-128"/>
              </a:rPr>
              <a:t>４．今後、更に検討を進めるべき事項</a:t>
            </a:r>
          </a:p>
        </p:txBody>
      </p:sp>
    </p:spTree>
    <p:extLst>
      <p:ext uri="{BB962C8B-B14F-4D97-AF65-F5344CB8AC3E}">
        <p14:creationId xmlns:p14="http://schemas.microsoft.com/office/powerpoint/2010/main" val="371499061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6">
            <a:lumMod val="40000"/>
            <a:lumOff val="60000"/>
            <a:alpha val="50000"/>
          </a:schemeClr>
        </a:solidFill>
        <a:ln w="9525">
          <a:solidFill>
            <a:srgbClr val="FF0000"/>
          </a:solidFill>
        </a:ln>
      </a:spPr>
      <a:bodyPr rtlCol="0" anchor="ctr"/>
      <a:lstStyle>
        <a:defPPr algn="ctr">
          <a:lnSpc>
            <a:spcPts val="1800"/>
          </a:lnSpc>
          <a:defRPr kumimoji="1" sz="1400" dirty="0" smtClean="0">
            <a:solidFill>
              <a:prstClr val="black"/>
            </a:solidFill>
            <a:latin typeface="+mj-ea"/>
            <a:ea typeface="+mj-ea"/>
          </a:defRPr>
        </a:defPPr>
      </a:lstStyle>
      <a:style>
        <a:lnRef idx="2">
          <a:schemeClr val="accent1">
            <a:shade val="50000"/>
          </a:schemeClr>
        </a:lnRef>
        <a:fillRef idx="1">
          <a:schemeClr val="accent1"/>
        </a:fillRef>
        <a:effectRef idx="0">
          <a:schemeClr val="accent1"/>
        </a:effectRef>
        <a:fontRef idx="minor">
          <a:schemeClr val="lt1"/>
        </a:fontRef>
      </a:style>
    </a:spDef>
    <a:txDef>
      <a:spPr>
        <a:solidFill>
          <a:schemeClr val="bg1"/>
        </a:solidFill>
        <a:ln w="0">
          <a:solidFill>
            <a:schemeClr val="tx1"/>
          </a:solidFill>
        </a:ln>
      </a:spPr>
      <a:bodyPr vert="horz" lIns="0" tIns="0" rIns="0" bIns="0" rtlCol="0" anchor="ctr">
        <a:noAutofit/>
      </a:bodyPr>
      <a:lstStyle>
        <a:defPPr algn="l">
          <a:defRPr sz="1050" b="1" dirty="0" smtClean="0">
            <a:latin typeface="+mj-ea"/>
          </a:defRPr>
        </a:defPPr>
      </a:lstStyle>
    </a:txDef>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4607</TotalTime>
  <Words>1783</Words>
  <Application>Microsoft Office PowerPoint</Application>
  <PresentationFormat>A4 210 x 297 mm</PresentationFormat>
  <Paragraphs>312</Paragraphs>
  <Slides>14</Slides>
  <Notes>9</Notes>
  <HiddenSlides>0</HiddenSlides>
  <MMClips>0</MMClips>
  <ScaleCrop>false</ScaleCrop>
  <HeadingPairs>
    <vt:vector size="4" baseType="variant">
      <vt:variant>
        <vt:lpstr>テーマ</vt:lpstr>
      </vt:variant>
      <vt:variant>
        <vt:i4>2</vt:i4>
      </vt:variant>
      <vt:variant>
        <vt:lpstr>スライド タイトル</vt:lpstr>
      </vt:variant>
      <vt:variant>
        <vt:i4>14</vt:i4>
      </vt:variant>
    </vt:vector>
  </HeadingPairs>
  <TitlesOfParts>
    <vt:vector size="16" baseType="lpstr">
      <vt:lpstr>Office ​​テーマ</vt:lpstr>
      <vt:lpstr>1_Office ​​テーマ</vt:lpstr>
      <vt:lpstr>国保改革の検討状況等について</vt:lpstr>
      <vt:lpstr>PowerPoint プレゼンテーション</vt:lpstr>
      <vt:lpstr>Ⅰ．国保制度改革の経緯と概要・・・ ｐ４ Ⅱ．施行に向けたスケジュール・・・・・ ｐ15 Ⅲ．新たな財政運営の仕組み・・・・・・・ｐ19 Ⅳ．改革後の国保事務運営・・・・・・・ ｐ61 Ⅴ．保険者機能の強化等・・・・ ｐ81 Ⅵ．システム開発への対応・・・・・・・・・ｐ142</vt:lpstr>
      <vt:lpstr>Ⅰ．国保制度改革の経緯と概要</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厚生労働省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国民健康保険制度をめぐる 最近の状況について</dc:title>
  <dc:creator>厚生労働省ネットワークシステム</dc:creator>
  <cp:lastModifiedBy>厚生労働省ネットワークシステム</cp:lastModifiedBy>
  <cp:revision>411</cp:revision>
  <cp:lastPrinted>2016-01-29T11:02:52Z</cp:lastPrinted>
  <dcterms:created xsi:type="dcterms:W3CDTF">2014-08-08T04:05:35Z</dcterms:created>
  <dcterms:modified xsi:type="dcterms:W3CDTF">2016-02-05T04:55:30Z</dcterms:modified>
</cp:coreProperties>
</file>