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4"/>
  </p:sldMasterIdLst>
  <p:notesMasterIdLst>
    <p:notesMasterId r:id="rId11"/>
  </p:notesMasterIdLst>
  <p:handoutMasterIdLst>
    <p:handoutMasterId r:id="rId12"/>
  </p:handoutMasterIdLst>
  <p:sldIdLst>
    <p:sldId id="496" r:id="rId5"/>
    <p:sldId id="497" r:id="rId6"/>
    <p:sldId id="491" r:id="rId7"/>
    <p:sldId id="487" r:id="rId8"/>
    <p:sldId id="494" r:id="rId9"/>
    <p:sldId id="493" r:id="rId10"/>
  </p:sldIdLst>
  <p:sldSz cx="9906000" cy="6858000" type="A4"/>
  <p:notesSz cx="6807200" cy="9939338"/>
  <p:defaultTextStyle>
    <a:defPPr>
      <a:defRPr lang="ja-JP"/>
    </a:defPPr>
    <a:lvl1pPr algn="ctr" rtl="0" fontAlgn="base">
      <a:lnSpc>
        <a:spcPct val="120000"/>
      </a:lnSpc>
      <a:spcBef>
        <a:spcPct val="50000"/>
      </a:spcBef>
      <a:spcAft>
        <a:spcPct val="0"/>
      </a:spcAft>
      <a:buClr>
        <a:schemeClr val="bg2"/>
      </a:buClr>
      <a:buFont typeface="Wingdings" pitchFamily="2" charset="2"/>
      <a:defRPr kumimoji="1" sz="1000" kern="1200">
        <a:solidFill>
          <a:srgbClr val="000000"/>
        </a:solidFill>
        <a:latin typeface="Arial" charset="0"/>
        <a:ea typeface="ＭＳ Ｐゴシック" charset="-128"/>
        <a:cs typeface="+mn-cs"/>
      </a:defRPr>
    </a:lvl1pPr>
    <a:lvl2pPr marL="457200" algn="ctr" rtl="0" fontAlgn="base">
      <a:lnSpc>
        <a:spcPct val="120000"/>
      </a:lnSpc>
      <a:spcBef>
        <a:spcPct val="50000"/>
      </a:spcBef>
      <a:spcAft>
        <a:spcPct val="0"/>
      </a:spcAft>
      <a:buClr>
        <a:schemeClr val="bg2"/>
      </a:buClr>
      <a:buFont typeface="Wingdings" pitchFamily="2" charset="2"/>
      <a:defRPr kumimoji="1" sz="1000" kern="1200">
        <a:solidFill>
          <a:srgbClr val="000000"/>
        </a:solidFill>
        <a:latin typeface="Arial" charset="0"/>
        <a:ea typeface="ＭＳ Ｐゴシック" charset="-128"/>
        <a:cs typeface="+mn-cs"/>
      </a:defRPr>
    </a:lvl2pPr>
    <a:lvl3pPr marL="914400" algn="ctr" rtl="0" fontAlgn="base">
      <a:lnSpc>
        <a:spcPct val="120000"/>
      </a:lnSpc>
      <a:spcBef>
        <a:spcPct val="50000"/>
      </a:spcBef>
      <a:spcAft>
        <a:spcPct val="0"/>
      </a:spcAft>
      <a:buClr>
        <a:schemeClr val="bg2"/>
      </a:buClr>
      <a:buFont typeface="Wingdings" pitchFamily="2" charset="2"/>
      <a:defRPr kumimoji="1" sz="1000" kern="1200">
        <a:solidFill>
          <a:srgbClr val="000000"/>
        </a:solidFill>
        <a:latin typeface="Arial" charset="0"/>
        <a:ea typeface="ＭＳ Ｐゴシック" charset="-128"/>
        <a:cs typeface="+mn-cs"/>
      </a:defRPr>
    </a:lvl3pPr>
    <a:lvl4pPr marL="1371600" algn="ctr" rtl="0" fontAlgn="base">
      <a:lnSpc>
        <a:spcPct val="120000"/>
      </a:lnSpc>
      <a:spcBef>
        <a:spcPct val="50000"/>
      </a:spcBef>
      <a:spcAft>
        <a:spcPct val="0"/>
      </a:spcAft>
      <a:buClr>
        <a:schemeClr val="bg2"/>
      </a:buClr>
      <a:buFont typeface="Wingdings" pitchFamily="2" charset="2"/>
      <a:defRPr kumimoji="1" sz="1000" kern="1200">
        <a:solidFill>
          <a:srgbClr val="000000"/>
        </a:solidFill>
        <a:latin typeface="Arial" charset="0"/>
        <a:ea typeface="ＭＳ Ｐゴシック" charset="-128"/>
        <a:cs typeface="+mn-cs"/>
      </a:defRPr>
    </a:lvl4pPr>
    <a:lvl5pPr marL="1828800" algn="ctr" rtl="0" fontAlgn="base">
      <a:lnSpc>
        <a:spcPct val="120000"/>
      </a:lnSpc>
      <a:spcBef>
        <a:spcPct val="50000"/>
      </a:spcBef>
      <a:spcAft>
        <a:spcPct val="0"/>
      </a:spcAft>
      <a:buClr>
        <a:schemeClr val="bg2"/>
      </a:buClr>
      <a:buFont typeface="Wingdings" pitchFamily="2" charset="2"/>
      <a:defRPr kumimoji="1" sz="1000" kern="1200">
        <a:solidFill>
          <a:srgbClr val="000000"/>
        </a:solidFill>
        <a:latin typeface="Arial" charset="0"/>
        <a:ea typeface="ＭＳ Ｐゴシック" charset="-128"/>
        <a:cs typeface="+mn-cs"/>
      </a:defRPr>
    </a:lvl5pPr>
    <a:lvl6pPr marL="2286000" algn="l" defTabSz="914400" rtl="0" eaLnBrk="1" latinLnBrk="0" hangingPunct="1">
      <a:defRPr kumimoji="1" sz="1000" kern="1200">
        <a:solidFill>
          <a:srgbClr val="000000"/>
        </a:solidFill>
        <a:latin typeface="Arial" charset="0"/>
        <a:ea typeface="ＭＳ Ｐゴシック" charset="-128"/>
        <a:cs typeface="+mn-cs"/>
      </a:defRPr>
    </a:lvl6pPr>
    <a:lvl7pPr marL="2743200" algn="l" defTabSz="914400" rtl="0" eaLnBrk="1" latinLnBrk="0" hangingPunct="1">
      <a:defRPr kumimoji="1" sz="1000" kern="1200">
        <a:solidFill>
          <a:srgbClr val="000000"/>
        </a:solidFill>
        <a:latin typeface="Arial" charset="0"/>
        <a:ea typeface="ＭＳ Ｐゴシック" charset="-128"/>
        <a:cs typeface="+mn-cs"/>
      </a:defRPr>
    </a:lvl7pPr>
    <a:lvl8pPr marL="3200400" algn="l" defTabSz="914400" rtl="0" eaLnBrk="1" latinLnBrk="0" hangingPunct="1">
      <a:defRPr kumimoji="1" sz="1000" kern="1200">
        <a:solidFill>
          <a:srgbClr val="000000"/>
        </a:solidFill>
        <a:latin typeface="Arial" charset="0"/>
        <a:ea typeface="ＭＳ Ｐゴシック" charset="-128"/>
        <a:cs typeface="+mn-cs"/>
      </a:defRPr>
    </a:lvl8pPr>
    <a:lvl9pPr marL="3657600" algn="l" defTabSz="914400" rtl="0" eaLnBrk="1" latinLnBrk="0" hangingPunct="1">
      <a:defRPr kumimoji="1" sz="1000" kern="1200">
        <a:solidFill>
          <a:srgbClr val="000000"/>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9900"/>
    <a:srgbClr val="FF6600"/>
    <a:srgbClr val="FF9933"/>
    <a:srgbClr val="FF9966"/>
    <a:srgbClr val="9BBB59"/>
    <a:srgbClr val="FF9999"/>
    <a:srgbClr val="FF5050"/>
    <a:srgbClr val="9933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8" autoAdjust="0"/>
    <p:restoredTop sz="86396" autoAdjust="0"/>
  </p:normalViewPr>
  <p:slideViewPr>
    <p:cSldViewPr snapToGrid="0" snapToObjects="1" showGuides="1">
      <p:cViewPr>
        <p:scale>
          <a:sx n="75" d="100"/>
          <a:sy n="75" d="100"/>
        </p:scale>
        <p:origin x="-1008" y="42"/>
      </p:cViewPr>
      <p:guideLst>
        <p:guide orient="horz" pos="3931"/>
        <p:guide orient="horz" pos="1065"/>
        <p:guide orient="horz" pos="2605"/>
        <p:guide orient="horz" pos="2387"/>
        <p:guide orient="horz" pos="4047"/>
        <p:guide orient="horz" pos="845"/>
        <p:guide orient="horz" pos="345"/>
        <p:guide orient="horz" pos="683"/>
        <p:guide orient="horz" pos="307"/>
        <p:guide pos="3166"/>
        <p:guide pos="1623"/>
        <p:guide pos="262"/>
        <p:guide pos="4526"/>
        <p:guide pos="4617"/>
        <p:guide pos="5978"/>
        <p:guide pos="1714"/>
        <p:guide pos="3075"/>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74" d="100"/>
          <a:sy n="74" d="100"/>
        </p:scale>
        <p:origin x="-2190"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l" defTabSz="957584">
              <a:lnSpc>
                <a:spcPct val="100000"/>
              </a:lnSpc>
              <a:buClrTx/>
              <a:buFontTx/>
              <a:buNone/>
              <a:defRPr sz="1300" smtClean="0">
                <a:solidFill>
                  <a:schemeClr val="tx1"/>
                </a:solidFill>
                <a:latin typeface="Times New Roman" pitchFamily="18" charset="0"/>
              </a:defRPr>
            </a:lvl1pPr>
          </a:lstStyle>
          <a:p>
            <a:pPr>
              <a:defRPr/>
            </a:pPr>
            <a:endParaRPr lang="en-US" altLang="ja-JP"/>
          </a:p>
        </p:txBody>
      </p:sp>
      <p:sp>
        <p:nvSpPr>
          <p:cNvPr id="2051" name="Rectangle 3"/>
          <p:cNvSpPr>
            <a:spLocks noGrp="1" noChangeArrowheads="1"/>
          </p:cNvSpPr>
          <p:nvPr>
            <p:ph type="dt" sz="quarter" idx="1"/>
          </p:nvPr>
        </p:nvSpPr>
        <p:spPr bwMode="auto">
          <a:xfrm>
            <a:off x="3856825"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r" defTabSz="957584">
              <a:lnSpc>
                <a:spcPct val="100000"/>
              </a:lnSpc>
              <a:buClrTx/>
              <a:buFontTx/>
              <a:buNone/>
              <a:defRPr sz="1300" smtClean="0">
                <a:solidFill>
                  <a:schemeClr val="tx1"/>
                </a:solidFill>
                <a:latin typeface="Times New Roman" pitchFamily="18" charset="0"/>
              </a:defRPr>
            </a:lvl1pPr>
          </a:lstStyle>
          <a:p>
            <a:pPr>
              <a:defRPr/>
            </a:pPr>
            <a:fld id="{F70B82FE-5075-4CE8-B77B-2FF6A92D721A}" type="datetime8">
              <a:rPr lang="en-US"/>
              <a:pPr>
                <a:defRPr/>
              </a:pPr>
              <a:t>6/1/2015 3:14 PM</a:t>
            </a:fld>
            <a:endParaRPr lang="en-US" altLang="ja-JP"/>
          </a:p>
        </p:txBody>
      </p:sp>
      <p:sp>
        <p:nvSpPr>
          <p:cNvPr id="2052" name="Rectangle 4"/>
          <p:cNvSpPr>
            <a:spLocks noGrp="1" noChangeArrowheads="1"/>
          </p:cNvSpPr>
          <p:nvPr>
            <p:ph type="ftr" sz="quarter" idx="2"/>
          </p:nvPr>
        </p:nvSpPr>
        <p:spPr bwMode="auto">
          <a:xfrm>
            <a:off x="1"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l" defTabSz="957584">
              <a:lnSpc>
                <a:spcPct val="100000"/>
              </a:lnSpc>
              <a:buClrTx/>
              <a:buFontTx/>
              <a:buNone/>
              <a:defRPr sz="1300" smtClean="0">
                <a:solidFill>
                  <a:schemeClr val="tx1"/>
                </a:solidFill>
                <a:latin typeface="Times New Roman" pitchFamily="18" charset="0"/>
              </a:defRPr>
            </a:lvl1pPr>
          </a:lstStyle>
          <a:p>
            <a:pPr>
              <a:defRPr/>
            </a:pPr>
            <a:endParaRPr lang="en-US" altLang="ja-JP"/>
          </a:p>
        </p:txBody>
      </p:sp>
      <p:sp>
        <p:nvSpPr>
          <p:cNvPr id="2053" name="Rectangle 5"/>
          <p:cNvSpPr>
            <a:spLocks noGrp="1" noChangeArrowheads="1"/>
          </p:cNvSpPr>
          <p:nvPr>
            <p:ph type="sldNum" sz="quarter" idx="3"/>
          </p:nvPr>
        </p:nvSpPr>
        <p:spPr bwMode="auto">
          <a:xfrm>
            <a:off x="3856825"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r" defTabSz="957584">
              <a:lnSpc>
                <a:spcPct val="100000"/>
              </a:lnSpc>
              <a:buClrTx/>
              <a:buFontTx/>
              <a:buNone/>
              <a:defRPr sz="1300" smtClean="0">
                <a:solidFill>
                  <a:schemeClr val="tx1"/>
                </a:solidFill>
                <a:latin typeface="Times New Roman" pitchFamily="18" charset="0"/>
              </a:defRPr>
            </a:lvl1pPr>
          </a:lstStyle>
          <a:p>
            <a:pPr>
              <a:defRPr/>
            </a:pPr>
            <a:fld id="{31F3DE14-D951-4F7E-86C9-727CE98764F2}" type="slidenum">
              <a:rPr lang="en-US" altLang="ja-JP"/>
              <a:pPr>
                <a:defRPr/>
              </a:pPr>
              <a:t>‹#›</a:t>
            </a:fld>
            <a:endParaRPr lang="en-US" altLang="ja-JP"/>
          </a:p>
        </p:txBody>
      </p:sp>
    </p:spTree>
    <p:extLst>
      <p:ext uri="{BB962C8B-B14F-4D97-AF65-F5344CB8AC3E}">
        <p14:creationId xmlns:p14="http://schemas.microsoft.com/office/powerpoint/2010/main" val="247040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l" defTabSz="957584">
              <a:lnSpc>
                <a:spcPct val="100000"/>
              </a:lnSpc>
              <a:buClrTx/>
              <a:buFontTx/>
              <a:buNone/>
              <a:defRPr sz="1300" smtClean="0">
                <a:solidFill>
                  <a:schemeClr val="tx1"/>
                </a:solidFill>
                <a:latin typeface="Times New Roman" pitchFamily="18" charset="0"/>
              </a:defRPr>
            </a:lvl1pPr>
          </a:lstStyle>
          <a:p>
            <a:pPr>
              <a:defRPr/>
            </a:pPr>
            <a:endParaRPr lang="en-US" altLang="ja-JP"/>
          </a:p>
        </p:txBody>
      </p:sp>
      <p:sp>
        <p:nvSpPr>
          <p:cNvPr id="4099" name="Rectangle 3"/>
          <p:cNvSpPr>
            <a:spLocks noGrp="1" noChangeArrowheads="1"/>
          </p:cNvSpPr>
          <p:nvPr>
            <p:ph type="dt" idx="1"/>
          </p:nvPr>
        </p:nvSpPr>
        <p:spPr bwMode="auto">
          <a:xfrm>
            <a:off x="3856825"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r" defTabSz="957584">
              <a:lnSpc>
                <a:spcPct val="100000"/>
              </a:lnSpc>
              <a:buClrTx/>
              <a:buFontTx/>
              <a:buNone/>
              <a:defRPr sz="1300" smtClean="0">
                <a:solidFill>
                  <a:schemeClr val="tx1"/>
                </a:solidFill>
                <a:latin typeface="Times New Roman" pitchFamily="18" charset="0"/>
              </a:defRPr>
            </a:lvl1pPr>
          </a:lstStyle>
          <a:p>
            <a:pPr>
              <a:defRPr/>
            </a:pPr>
            <a:fld id="{09CB1168-961D-456A-AC38-60B30D647958}" type="datetime8">
              <a:rPr lang="en-US"/>
              <a:pPr>
                <a:defRPr/>
              </a:pPr>
              <a:t>6/1/2015 3:14 PM</a:t>
            </a:fld>
            <a:endParaRPr lang="en-US" altLang="ja-JP"/>
          </a:p>
        </p:txBody>
      </p:sp>
      <p:sp>
        <p:nvSpPr>
          <p:cNvPr id="32772" name="Rectangle 4"/>
          <p:cNvSpPr>
            <a:spLocks noGrp="1" noRot="1" noChangeAspect="1" noChangeArrowheads="1"/>
          </p:cNvSpPr>
          <p:nvPr>
            <p:ph type="sldImg" idx="2"/>
          </p:nvPr>
        </p:nvSpPr>
        <p:spPr bwMode="auto">
          <a:xfrm>
            <a:off x="714375" y="746125"/>
            <a:ext cx="5383213" cy="3727450"/>
          </a:xfrm>
          <a:prstGeom prst="rect">
            <a:avLst/>
          </a:prstGeom>
          <a:noFill/>
          <a:ln w="9525">
            <a:solidFill>
              <a:schemeClr val="tx1"/>
            </a:solidFill>
            <a:miter lim="800000"/>
            <a:headEnd/>
            <a:tailEnd/>
          </a:ln>
        </p:spPr>
      </p:sp>
      <p:sp>
        <p:nvSpPr>
          <p:cNvPr id="4101" name="Rectangle 5"/>
          <p:cNvSpPr>
            <a:spLocks noGrp="1" noChangeArrowheads="1"/>
          </p:cNvSpPr>
          <p:nvPr>
            <p:ph type="body" sz="quarter" idx="3"/>
          </p:nvPr>
        </p:nvSpPr>
        <p:spPr bwMode="auto">
          <a:xfrm>
            <a:off x="908055" y="4720986"/>
            <a:ext cx="4991091" cy="4471502"/>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p>
            <a:pPr lvl="0"/>
            <a:r>
              <a:rPr lang="ja-JP" altLang="en-US" noProof="0" smtClean="0"/>
              <a:t>マスターテキストの書式設定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l" defTabSz="957584">
              <a:lnSpc>
                <a:spcPct val="100000"/>
              </a:lnSpc>
              <a:buClrTx/>
              <a:buFontTx/>
              <a:buNone/>
              <a:defRPr sz="1300" smtClean="0">
                <a:solidFill>
                  <a:schemeClr val="tx1"/>
                </a:solidFill>
                <a:latin typeface="Times New Roman" pitchFamily="18" charset="0"/>
              </a:defRPr>
            </a:lvl1pPr>
          </a:lstStyle>
          <a:p>
            <a:pPr>
              <a:defRPr/>
            </a:pPr>
            <a:endParaRPr lang="en-US" altLang="ja-JP"/>
          </a:p>
        </p:txBody>
      </p:sp>
      <p:sp>
        <p:nvSpPr>
          <p:cNvPr id="4103" name="Rectangle 7"/>
          <p:cNvSpPr>
            <a:spLocks noGrp="1" noChangeArrowheads="1"/>
          </p:cNvSpPr>
          <p:nvPr>
            <p:ph type="sldNum" sz="quarter" idx="5"/>
          </p:nvPr>
        </p:nvSpPr>
        <p:spPr bwMode="auto">
          <a:xfrm>
            <a:off x="3856825"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r" defTabSz="957584">
              <a:lnSpc>
                <a:spcPct val="100000"/>
              </a:lnSpc>
              <a:buClrTx/>
              <a:buFontTx/>
              <a:buNone/>
              <a:defRPr sz="1300" smtClean="0">
                <a:solidFill>
                  <a:schemeClr val="tx1"/>
                </a:solidFill>
                <a:latin typeface="Times New Roman" pitchFamily="18" charset="0"/>
              </a:defRPr>
            </a:lvl1pPr>
          </a:lstStyle>
          <a:p>
            <a:pPr>
              <a:defRPr/>
            </a:pPr>
            <a:fld id="{56DB1398-0BD8-4795-A1F2-1363C218C2BD}" type="slidenum">
              <a:rPr lang="en-US" altLang="ja-JP"/>
              <a:pPr>
                <a:defRPr/>
              </a:pPr>
              <a:t>‹#›</a:t>
            </a:fld>
            <a:endParaRPr lang="en-US" altLang="ja-JP"/>
          </a:p>
        </p:txBody>
      </p:sp>
    </p:spTree>
    <p:extLst>
      <p:ext uri="{BB962C8B-B14F-4D97-AF65-F5344CB8AC3E}">
        <p14:creationId xmlns:p14="http://schemas.microsoft.com/office/powerpoint/2010/main" val="308454852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defRPr/>
            </a:pPr>
            <a:endParaRPr lang="ja-JP" altLang="en-US"/>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defRPr/>
            </a:pPr>
            <a:endParaRPr lang="ja-JP" altLang="en-US"/>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smtClean="0"/>
              <a:t>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smtClean="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smtClean="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defRPr/>
            </a:pPr>
            <a:endParaRPr lang="ja-JP" altLang="en-US"/>
          </a:p>
        </p:txBody>
      </p:sp>
      <p:grpSp>
        <p:nvGrpSpPr>
          <p:cNvPr id="44"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rtl="0" fontAlgn="base">
                <a:lnSpc>
                  <a:spcPct val="120000"/>
                </a:lnSpc>
                <a:spcBef>
                  <a:spcPct val="50000"/>
                </a:spcBef>
                <a:spcAft>
                  <a:spcPct val="0"/>
                </a:spcAft>
                <a:buClr>
                  <a:schemeClr val="bg2"/>
                </a:buClr>
                <a:buFont typeface="Wingdings" pitchFamily="2" charset="2"/>
                <a:defRPr/>
              </a:pPr>
              <a:endParaRPr kumimoji="1" lang="ja-JP" altLang="en-US" sz="1000" kern="1200">
                <a:solidFill>
                  <a:srgbClr val="000000"/>
                </a:solidFill>
                <a:latin typeface="Arial" charset="0"/>
                <a:ea typeface="ＭＳ Ｐゴシック" charset="-128"/>
                <a:cs typeface="+mn-cs"/>
              </a:endParaRPr>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defRPr/>
              </a:pPr>
              <a:endParaRPr lang="ja-JP" altLang="en-US"/>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defRPr/>
            </a:pPr>
            <a:endParaRPr lang="ja-JP" altLang="en-US"/>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defRPr/>
            </a:pPr>
            <a:endParaRPr lang="ja-JP" altLang="en-US"/>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6" name="テキスト ボックス 35"/>
          <p:cNvSpPr txBox="1"/>
          <p:nvPr userDrawn="1"/>
        </p:nvSpPr>
        <p:spPr>
          <a:xfrm>
            <a:off x="9083675" y="6477000"/>
            <a:ext cx="406400" cy="260350"/>
          </a:xfrm>
          <a:prstGeom prst="rect">
            <a:avLst/>
          </a:prstGeom>
          <a:noFill/>
        </p:spPr>
        <p:txBody>
          <a:bodyPr wrap="none"/>
          <a:lstStyle/>
          <a:p>
            <a:pPr algn="r">
              <a:defRPr/>
            </a:pPr>
            <a:fld id="{5B83CBD0-757A-40FF-BAE8-D8C56A0E7A67}" type="slidenum">
              <a:rPr lang="ja-JP" altLang="en-US"/>
              <a:pPr algn="r">
                <a:defRPr/>
              </a:pPr>
              <a:t>‹#›</a:t>
            </a:fld>
            <a:endParaRPr lang="ja-JP" altLang="en-US"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defRPr/>
            </a:pPr>
            <a:r>
              <a:rPr lang="en-US" altLang="ja-JP" dirty="0">
                <a:solidFill>
                  <a:schemeClr val="bg1"/>
                </a:solidFill>
              </a:rPr>
              <a:t>/</a:t>
            </a:r>
            <a:r>
              <a:rPr lang="ja-JP" altLang="en-US" dirty="0">
                <a:solidFill>
                  <a:schemeClr val="bg1"/>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defRPr/>
            </a:pPr>
            <a:endParaRPr lang="ja-JP" altLang="en-US"/>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rtl="0" fontAlgn="base">
                <a:lnSpc>
                  <a:spcPct val="120000"/>
                </a:lnSpc>
                <a:spcBef>
                  <a:spcPct val="50000"/>
                </a:spcBef>
                <a:spcAft>
                  <a:spcPct val="0"/>
                </a:spcAft>
                <a:buClr>
                  <a:schemeClr val="bg2"/>
                </a:buClr>
                <a:buFont typeface="Wingdings" pitchFamily="2" charset="2"/>
                <a:defRPr/>
              </a:pPr>
              <a:endParaRPr kumimoji="1" lang="ja-JP" altLang="en-US" sz="1000" kern="1200">
                <a:solidFill>
                  <a:srgbClr val="000000"/>
                </a:solidFill>
                <a:latin typeface="Arial" charset="0"/>
                <a:ea typeface="ＭＳ Ｐゴシック" charset="-128"/>
                <a:cs typeface="+mn-cs"/>
              </a:endParaRPr>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defRPr/>
              </a:pPr>
              <a:endParaRPr lang="ja-JP" altLang="en-US"/>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defRPr/>
            </a:pPr>
            <a:endParaRPr lang="ja-JP" altLang="en-US"/>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defRPr/>
            </a:pPr>
            <a:endParaRPr lang="ja-JP" altLang="en-US"/>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36" name="テキスト ボックス 35"/>
          <p:cNvSpPr txBox="1"/>
          <p:nvPr userDrawn="1"/>
        </p:nvSpPr>
        <p:spPr>
          <a:xfrm>
            <a:off x="9083675" y="6477000"/>
            <a:ext cx="406400" cy="260350"/>
          </a:xfrm>
          <a:prstGeom prst="rect">
            <a:avLst/>
          </a:prstGeom>
          <a:noFill/>
        </p:spPr>
        <p:txBody>
          <a:bodyPr wrap="none"/>
          <a:lstStyle/>
          <a:p>
            <a:pPr algn="r">
              <a:defRPr/>
            </a:pPr>
            <a:fld id="{5B83CBD0-757A-40FF-BAE8-D8C56A0E7A67}" type="slidenum">
              <a:rPr lang="ja-JP" altLang="en-US"/>
              <a:pPr algn="r">
                <a:defRPr/>
              </a:pPr>
              <a:t>‹#›</a:t>
            </a:fld>
            <a:endParaRPr lang="ja-JP" altLang="en-US"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defRPr/>
            </a:pPr>
            <a:r>
              <a:rPr lang="en-US" altLang="ja-JP" dirty="0">
                <a:solidFill>
                  <a:schemeClr val="bg1"/>
                </a:solidFill>
              </a:rPr>
              <a:t>/</a:t>
            </a:r>
            <a:r>
              <a:rPr lang="ja-JP" altLang="en-US" dirty="0">
                <a:solidFill>
                  <a:schemeClr val="bg1"/>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smtClean="0"/>
              <a:t>I.</a:t>
            </a:r>
            <a:r>
              <a:rPr kumimoji="1" lang="ja-JP" altLang="en-US" dirty="0" smtClean="0"/>
              <a:t> タイトル</a:t>
            </a:r>
            <a:r>
              <a:rPr kumimoji="1" lang="en-US" altLang="ja-JP" dirty="0" smtClean="0"/>
              <a:t>MSP</a:t>
            </a:r>
            <a:r>
              <a:rPr kumimoji="1" lang="ja-JP" altLang="en-US" dirty="0" smtClean="0"/>
              <a:t>ゴシック</a:t>
            </a:r>
            <a:r>
              <a:rPr kumimoji="1" lang="en-US" altLang="ja-JP" dirty="0" smtClean="0"/>
              <a:t>28pt</a:t>
            </a:r>
            <a:r>
              <a:rPr lang="ja-JP" altLang="en-US" dirty="0" smtClean="0"/>
              <a:t>□□□□</a:t>
            </a:r>
            <a:endParaRPr lang="ja-JP" altLang="en-US" dirty="0"/>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smtClean="0">
                <a:solidFill>
                  <a:schemeClr val="tx1"/>
                </a:solidFill>
              </a:rPr>
              <a:t>Appendix</a:t>
            </a:r>
            <a:endParaRPr lang="ja-JP" altLang="en-US" sz="1400" dirty="0">
              <a:solidFill>
                <a:schemeClr val="tx1"/>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defRPr/>
            </a:pPr>
            <a:endParaRPr lang="ja-JP" altLang="en-US"/>
          </a:p>
        </p:txBody>
      </p:sp>
      <p:grpSp>
        <p:nvGrpSpPr>
          <p:cNvPr id="41"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rtl="0" fontAlgn="base">
                <a:lnSpc>
                  <a:spcPct val="120000"/>
                </a:lnSpc>
                <a:spcBef>
                  <a:spcPct val="50000"/>
                </a:spcBef>
                <a:spcAft>
                  <a:spcPct val="0"/>
                </a:spcAft>
                <a:buClr>
                  <a:schemeClr val="bg2"/>
                </a:buClr>
                <a:buFont typeface="Wingdings" pitchFamily="2" charset="2"/>
                <a:defRPr/>
              </a:pPr>
              <a:endParaRPr kumimoji="1" lang="ja-JP" altLang="en-US" sz="1000" kern="1200">
                <a:solidFill>
                  <a:srgbClr val="000000"/>
                </a:solidFill>
                <a:latin typeface="Arial" charset="0"/>
                <a:ea typeface="ＭＳ Ｐゴシック" charset="-128"/>
                <a:cs typeface="+mn-cs"/>
              </a:endParaRPr>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defRPr/>
              </a:pPr>
              <a:endParaRPr lang="ja-JP" altLang="en-US"/>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smtClean="0"/>
              <a:t>タイトル</a:t>
            </a:r>
            <a:r>
              <a:rPr lang="en-US" altLang="ja-JP" dirty="0" smtClean="0"/>
              <a:t>MSP</a:t>
            </a:r>
            <a:r>
              <a:rPr lang="ja-JP" altLang="en-US" dirty="0" smtClean="0"/>
              <a:t>ゴシック</a:t>
            </a:r>
            <a:r>
              <a:rPr lang="en-US" altLang="ja-JP" dirty="0" smtClean="0"/>
              <a:t>20pt□□□□</a:t>
            </a:r>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1"/>
          </p:nvPr>
        </p:nvSpPr>
        <p:spPr>
          <a:xfrm>
            <a:off x="506804" y="6597650"/>
            <a:ext cx="9399343" cy="260350"/>
          </a:xfrm>
          <a:prstGeom prst="rect">
            <a:avLst/>
          </a:prstGeom>
          <a:ln/>
        </p:spPr>
        <p:txBody>
          <a:bodyPr/>
          <a:lstStyle>
            <a:lvl1pPr>
              <a:defRPr/>
            </a:lvl1pPr>
          </a:lstStyle>
          <a:p>
            <a:pPr>
              <a:defRPr/>
            </a:pPr>
            <a:fld id="{E8AE98F9-6224-40A8-BE36-A267DB43DC4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defRPr/>
            </a:pPr>
            <a:fld id="{54FC02CB-9E9B-446E-AF88-F271348760CE}" type="slidenum">
              <a:rPr lang="ja-JP" altLang="en-US"/>
              <a:pPr algn="r">
                <a:defRPr/>
              </a:pPr>
              <a:t>‹#›</a:t>
            </a:fld>
            <a:endParaRPr lang="ja-JP" altLang="en-US" dirty="0"/>
          </a:p>
        </p:txBody>
      </p:sp>
      <p:sp>
        <p:nvSpPr>
          <p:cNvPr id="39" name="テキスト ボックス 38"/>
          <p:cNvSpPr txBox="1"/>
          <p:nvPr userDrawn="1"/>
        </p:nvSpPr>
        <p:spPr>
          <a:xfrm>
            <a:off x="9297988" y="6477000"/>
            <a:ext cx="347662" cy="258763"/>
          </a:xfrm>
          <a:prstGeom prst="rect">
            <a:avLst/>
          </a:prstGeom>
          <a:noFill/>
        </p:spPr>
        <p:txBody>
          <a:bodyPr wrap="none"/>
          <a:lstStyle/>
          <a:p>
            <a:pPr algn="l">
              <a:defRPr/>
            </a:pPr>
            <a:r>
              <a:rPr lang="en-US" altLang="ja-JP" dirty="0">
                <a:solidFill>
                  <a:schemeClr val="bg1"/>
                </a:solidFill>
              </a:rPr>
              <a:t>/</a:t>
            </a:r>
            <a:r>
              <a:rPr lang="ja-JP" altLang="en-US" dirty="0">
                <a:solidFill>
                  <a:schemeClr val="bg1"/>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smtClean="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smtClean="0"/>
              <a:t>第 </a:t>
            </a:r>
            <a:r>
              <a:rPr lang="en-US" altLang="ja-JP" smtClean="0"/>
              <a:t>1 </a:t>
            </a:r>
            <a:r>
              <a:rPr lang="ja-JP" altLang="en-US" smtClean="0"/>
              <a:t>レベル</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defRPr/>
            </a:pPr>
            <a:endParaRPr lang="ja-JP" altLang="en-US"/>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defRPr/>
            </a:pPr>
            <a:endParaRPr lang="ja-JP" altLang="en-US"/>
          </a:p>
        </p:txBody>
      </p:sp>
      <p:pic>
        <p:nvPicPr>
          <p:cNvPr id="1032" name="Picture 52" descr="ロゴ有 英文 300 symbol_h_a_e_2のコピー"/>
          <p:cNvPicPr>
            <a:picLocks noChangeAspect="1" noChangeArrowheads="1"/>
          </p:cNvPicPr>
          <p:nvPr userDrawn="1"/>
        </p:nvPicPr>
        <p:blipFill>
          <a:blip r:embed="rId7" cstate="print"/>
          <a:srcRect/>
          <a:stretch>
            <a:fillRect/>
          </a:stretch>
        </p:blipFill>
        <p:spPr bwMode="auto">
          <a:xfrm>
            <a:off x="365125" y="6513513"/>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defRPr/>
            </a:pPr>
            <a:endParaRPr lang="ja-JP" altLang="en-US"/>
          </a:p>
        </p:txBody>
      </p:sp>
      <p:grpSp>
        <p:nvGrpSpPr>
          <p:cNvPr id="43"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lgn="ctr" rtl="0" fontAlgn="base">
                <a:lnSpc>
                  <a:spcPct val="120000"/>
                </a:lnSpc>
                <a:spcBef>
                  <a:spcPct val="50000"/>
                </a:spcBef>
                <a:spcAft>
                  <a:spcPct val="0"/>
                </a:spcAft>
                <a:buClr>
                  <a:schemeClr val="bg2"/>
                </a:buClr>
                <a:buFont typeface="Wingdings" pitchFamily="2" charset="2"/>
                <a:defRPr/>
              </a:pPr>
              <a:endParaRPr kumimoji="1" lang="ja-JP" altLang="en-US" sz="1000" kern="1200">
                <a:solidFill>
                  <a:srgbClr val="000000"/>
                </a:solidFill>
                <a:latin typeface="Arial" charset="0"/>
                <a:ea typeface="ＭＳ Ｐゴシック" charset="-128"/>
                <a:cs typeface="+mn-cs"/>
              </a:endParaRPr>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defRPr/>
              </a:pPr>
              <a:endParaRPr lang="ja-JP" altLang="en-US"/>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8" r:id="rId4"/>
    <p:sldLayoutId id="2147483673" r:id="rId5"/>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06400" y="662087"/>
            <a:ext cx="9061450" cy="307777"/>
          </a:xfrm>
          <a:noFill/>
        </p:spPr>
        <p:txBody>
          <a:bodyPr>
            <a:spAutoFit/>
          </a:bodyPr>
          <a:lstStyle/>
          <a:p>
            <a:pPr marL="211138" indent="-211138">
              <a:spcBef>
                <a:spcPct val="30000"/>
              </a:spcBef>
              <a:defRPr/>
            </a:pPr>
            <a:r>
              <a:rPr lang="ja-JP" altLang="en-US" b="0" dirty="0" smtClean="0">
                <a:solidFill>
                  <a:srgbClr val="000000"/>
                </a:solidFill>
                <a:latin typeface="メイリオ" pitchFamily="50" charset="-128"/>
                <a:ea typeface="メイリオ" pitchFamily="50" charset="-128"/>
                <a:cs typeface="メイリオ" pitchFamily="50" charset="-128"/>
              </a:rPr>
              <a:t>６．総合事業・整備事業への移行　</a:t>
            </a:r>
            <a:r>
              <a:rPr lang="en-US" altLang="ja-JP" sz="1800" b="0" dirty="0" smtClean="0">
                <a:solidFill>
                  <a:srgbClr val="000000"/>
                </a:solidFill>
                <a:latin typeface="メイリオ" pitchFamily="50" charset="-128"/>
                <a:ea typeface="メイリオ" pitchFamily="50" charset="-128"/>
                <a:cs typeface="メイリオ" pitchFamily="50" charset="-128"/>
              </a:rPr>
              <a:t>【</a:t>
            </a:r>
            <a:r>
              <a:rPr lang="ja-JP" altLang="en-US" sz="1800" b="0" dirty="0" smtClean="0">
                <a:solidFill>
                  <a:srgbClr val="000000"/>
                </a:solidFill>
                <a:latin typeface="メイリオ" pitchFamily="50" charset="-128"/>
                <a:ea typeface="メイリオ" pitchFamily="50" charset="-128"/>
                <a:cs typeface="メイリオ" pitchFamily="50" charset="-128"/>
              </a:rPr>
              <a:t>参考</a:t>
            </a:r>
            <a:r>
              <a:rPr lang="en-US" altLang="ja-JP" sz="1800" b="0" dirty="0" smtClean="0">
                <a:solidFill>
                  <a:srgbClr val="000000"/>
                </a:solidFill>
                <a:latin typeface="メイリオ" pitchFamily="50" charset="-128"/>
                <a:ea typeface="メイリオ" pitchFamily="50" charset="-128"/>
                <a:cs typeface="メイリオ" pitchFamily="50" charset="-128"/>
              </a:rPr>
              <a:t>】</a:t>
            </a:r>
            <a:r>
              <a:rPr lang="ja-JP" altLang="en-US" sz="1800" b="0" dirty="0" smtClean="0">
                <a:solidFill>
                  <a:srgbClr val="000000"/>
                </a:solidFill>
                <a:latin typeface="メイリオ" pitchFamily="50" charset="-128"/>
                <a:ea typeface="メイリオ" pitchFamily="50" charset="-128"/>
                <a:cs typeface="メイリオ" pitchFamily="50" charset="-128"/>
              </a:rPr>
              <a:t>寒河江市の資源マップづくりの例</a:t>
            </a:r>
            <a:endParaRPr lang="ja-JP" altLang="en-US" sz="1600" b="0" dirty="0" smtClean="0">
              <a:solidFill>
                <a:srgbClr val="000000"/>
              </a:solidFill>
              <a:latin typeface="メイリオ" pitchFamily="50" charset="-128"/>
              <a:ea typeface="メイリオ" pitchFamily="50" charset="-128"/>
              <a:cs typeface="メイリオ" pitchFamily="50" charset="-128"/>
            </a:endParaRPr>
          </a:p>
        </p:txBody>
      </p:sp>
      <p:sp>
        <p:nvSpPr>
          <p:cNvPr id="1028" name="Rectangle 4"/>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正方形/長方形 15"/>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en-US" altLang="ja-JP" sz="1600" b="1" dirty="0" smtClean="0">
                <a:solidFill>
                  <a:srgbClr val="FFFFFF"/>
                </a:solidFill>
                <a:latin typeface="メイリオ" pitchFamily="50" charset="-128"/>
                <a:ea typeface="メイリオ" pitchFamily="50" charset="-128"/>
                <a:cs typeface="メイリオ" pitchFamily="50" charset="-128"/>
              </a:rPr>
              <a:t>Ⅲ</a:t>
            </a:r>
            <a:r>
              <a:rPr kumimoji="1" lang="ja-JP" altLang="en-US" sz="1600" b="1" i="0" u="none" strike="noStrike" cap="none" normalizeH="0" baseline="0" dirty="0" smtClean="0">
                <a:ln>
                  <a:noFill/>
                </a:ln>
                <a:solidFill>
                  <a:srgbClr val="FFFFFF"/>
                </a:solidFill>
                <a:effectLst/>
                <a:latin typeface="メイリオ" pitchFamily="50" charset="-128"/>
                <a:ea typeface="メイリオ" pitchFamily="50" charset="-128"/>
                <a:cs typeface="メイリオ" pitchFamily="50" charset="-128"/>
              </a:rPr>
              <a:t>　総合事業に向けて準備すべきことは何か？</a:t>
            </a:r>
          </a:p>
        </p:txBody>
      </p:sp>
      <p:pic>
        <p:nvPicPr>
          <p:cNvPr id="20" name="図 19"/>
          <p:cNvPicPr/>
          <p:nvPr/>
        </p:nvPicPr>
        <p:blipFill>
          <a:blip r:embed="rId2" cstate="print"/>
          <a:srcRect/>
          <a:stretch>
            <a:fillRect/>
          </a:stretch>
        </p:blipFill>
        <p:spPr bwMode="auto">
          <a:xfrm>
            <a:off x="406400" y="1133719"/>
            <a:ext cx="8815092" cy="545306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121718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r="10160"/>
          <a:stretch>
            <a:fillRect/>
          </a:stretch>
        </p:blipFill>
        <p:spPr bwMode="auto">
          <a:xfrm>
            <a:off x="0" y="969864"/>
            <a:ext cx="9645744" cy="5888136"/>
          </a:xfrm>
          <a:prstGeom prst="rect">
            <a:avLst/>
          </a:prstGeom>
          <a:noFill/>
          <a:ln w="9525">
            <a:noFill/>
            <a:miter lim="800000"/>
            <a:headEnd/>
            <a:tailEnd/>
          </a:ln>
          <a:effectLst/>
        </p:spPr>
      </p:pic>
      <p:sp>
        <p:nvSpPr>
          <p:cNvPr id="20483" name="Rectangle 2"/>
          <p:cNvSpPr>
            <a:spLocks noGrp="1" noChangeArrowheads="1"/>
          </p:cNvSpPr>
          <p:nvPr>
            <p:ph type="title"/>
          </p:nvPr>
        </p:nvSpPr>
        <p:spPr>
          <a:xfrm>
            <a:off x="406400" y="662087"/>
            <a:ext cx="9061450" cy="307777"/>
          </a:xfrm>
          <a:noFill/>
        </p:spPr>
        <p:txBody>
          <a:bodyPr>
            <a:spAutoFit/>
          </a:bodyPr>
          <a:lstStyle/>
          <a:p>
            <a:pPr marL="211138" indent="-211138">
              <a:spcBef>
                <a:spcPct val="30000"/>
              </a:spcBef>
              <a:defRPr/>
            </a:pPr>
            <a:r>
              <a:rPr lang="ja-JP" altLang="en-US" b="0" dirty="0" smtClean="0">
                <a:solidFill>
                  <a:srgbClr val="000000"/>
                </a:solidFill>
                <a:latin typeface="メイリオ" pitchFamily="50" charset="-128"/>
                <a:ea typeface="メイリオ" pitchFamily="50" charset="-128"/>
                <a:cs typeface="メイリオ" pitchFamily="50" charset="-128"/>
              </a:rPr>
              <a:t>６．総合事業・整備事業への移行　</a:t>
            </a:r>
            <a:r>
              <a:rPr lang="en-US" altLang="ja-JP" sz="1800" b="0" dirty="0" smtClean="0">
                <a:solidFill>
                  <a:srgbClr val="000000"/>
                </a:solidFill>
                <a:latin typeface="メイリオ" pitchFamily="50" charset="-128"/>
                <a:ea typeface="メイリオ" pitchFamily="50" charset="-128"/>
                <a:cs typeface="メイリオ" pitchFamily="50" charset="-128"/>
              </a:rPr>
              <a:t>【</a:t>
            </a:r>
            <a:r>
              <a:rPr lang="ja-JP" altLang="en-US" sz="1800" b="0" dirty="0" smtClean="0">
                <a:solidFill>
                  <a:srgbClr val="000000"/>
                </a:solidFill>
                <a:latin typeface="メイリオ" pitchFamily="50" charset="-128"/>
                <a:ea typeface="メイリオ" pitchFamily="50" charset="-128"/>
                <a:cs typeface="メイリオ" pitchFamily="50" charset="-128"/>
              </a:rPr>
              <a:t>参考</a:t>
            </a:r>
            <a:r>
              <a:rPr lang="en-US" altLang="ja-JP" sz="1800" b="0" dirty="0" smtClean="0">
                <a:solidFill>
                  <a:srgbClr val="000000"/>
                </a:solidFill>
                <a:latin typeface="メイリオ" pitchFamily="50" charset="-128"/>
                <a:ea typeface="メイリオ" pitchFamily="50" charset="-128"/>
                <a:cs typeface="メイリオ" pitchFamily="50" charset="-128"/>
              </a:rPr>
              <a:t>】</a:t>
            </a:r>
            <a:r>
              <a:rPr lang="ja-JP" altLang="en-US" sz="1800" b="0" dirty="0" smtClean="0">
                <a:solidFill>
                  <a:srgbClr val="000000"/>
                </a:solidFill>
                <a:latin typeface="メイリオ" pitchFamily="50" charset="-128"/>
                <a:ea typeface="メイリオ" pitchFamily="50" charset="-128"/>
                <a:cs typeface="メイリオ" pitchFamily="50" charset="-128"/>
              </a:rPr>
              <a:t>大和高田市のケアプラン分析の例</a:t>
            </a:r>
            <a:endParaRPr lang="ja-JP" altLang="en-US" sz="1600" b="0" dirty="0" smtClean="0">
              <a:solidFill>
                <a:srgbClr val="000000"/>
              </a:solidFill>
              <a:latin typeface="メイリオ" pitchFamily="50" charset="-128"/>
              <a:ea typeface="メイリオ" pitchFamily="50" charset="-128"/>
              <a:cs typeface="メイリオ" pitchFamily="50" charset="-128"/>
            </a:endParaRPr>
          </a:p>
        </p:txBody>
      </p:sp>
      <p:sp>
        <p:nvSpPr>
          <p:cNvPr id="1028" name="Rectangle 4"/>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正方形/長方形 15"/>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en-US" altLang="ja-JP" sz="1600" b="1" dirty="0" smtClean="0">
                <a:solidFill>
                  <a:srgbClr val="FFFFFF"/>
                </a:solidFill>
                <a:latin typeface="メイリオ" pitchFamily="50" charset="-128"/>
                <a:ea typeface="メイリオ" pitchFamily="50" charset="-128"/>
                <a:cs typeface="メイリオ" pitchFamily="50" charset="-128"/>
              </a:rPr>
              <a:t>Ⅲ</a:t>
            </a:r>
            <a:r>
              <a:rPr kumimoji="1" lang="ja-JP" altLang="en-US" sz="1600" b="1" i="0" u="none" strike="noStrike" cap="none" normalizeH="0" baseline="0" dirty="0" smtClean="0">
                <a:ln>
                  <a:noFill/>
                </a:ln>
                <a:solidFill>
                  <a:srgbClr val="FFFFFF"/>
                </a:solidFill>
                <a:effectLst/>
                <a:latin typeface="メイリオ" pitchFamily="50" charset="-128"/>
                <a:ea typeface="メイリオ" pitchFamily="50" charset="-128"/>
                <a:cs typeface="メイリオ" pitchFamily="50" charset="-128"/>
              </a:rPr>
              <a:t>　総合事業に向けて準備すべきことは何か？</a:t>
            </a:r>
          </a:p>
        </p:txBody>
      </p:sp>
      <p:sp>
        <p:nvSpPr>
          <p:cNvPr id="10" name="テキスト ボックス 9"/>
          <p:cNvSpPr txBox="1"/>
          <p:nvPr/>
        </p:nvSpPr>
        <p:spPr>
          <a:xfrm>
            <a:off x="4406900" y="6451600"/>
            <a:ext cx="5283200" cy="461665"/>
          </a:xfrm>
          <a:prstGeom prst="rect">
            <a:avLst/>
          </a:prstGeom>
          <a:noFill/>
        </p:spPr>
        <p:txBody>
          <a:bodyPr wrap="square" rtlCol="0">
            <a:spAutoFit/>
          </a:bodyPr>
          <a:lstStyle/>
          <a:p>
            <a:pPr algn="l"/>
            <a:r>
              <a:rPr lang="ja-JP" altLang="en-US" dirty="0" smtClean="0"/>
              <a:t>資料）大和高田市提供資料に基づき三菱</a:t>
            </a:r>
            <a:r>
              <a:rPr lang="en-US" altLang="ja-JP" dirty="0" smtClean="0"/>
              <a:t>UFJ</a:t>
            </a:r>
            <a:r>
              <a:rPr lang="ja-JP" altLang="en-US" dirty="0" smtClean="0"/>
              <a:t>リサーチ＆コンサルティングがグラフ化</a:t>
            </a:r>
            <a:r>
              <a:rPr lang="en-US" altLang="ja-JP" dirty="0" smtClean="0"/>
              <a:t/>
            </a:r>
            <a:br>
              <a:rPr lang="en-US" altLang="ja-JP" dirty="0" smtClean="0"/>
            </a:br>
            <a:r>
              <a:rPr lang="en-US" altLang="ja-JP" dirty="0" smtClean="0"/>
              <a:t>※</a:t>
            </a:r>
            <a:r>
              <a:rPr lang="ja-JP" altLang="en-US" dirty="0" smtClean="0"/>
              <a:t>集計項目のうち、上位</a:t>
            </a:r>
            <a:r>
              <a:rPr lang="en-US" altLang="ja-JP" dirty="0" smtClean="0"/>
              <a:t>30</a:t>
            </a:r>
            <a:r>
              <a:rPr lang="ja-JP" altLang="en-US" dirty="0" smtClean="0"/>
              <a:t>項目をグラフ化した。</a:t>
            </a:r>
            <a:endParaRPr lang="en-US" altLang="ja-JP" dirty="0" smtClean="0"/>
          </a:p>
        </p:txBody>
      </p:sp>
      <p:sp>
        <p:nvSpPr>
          <p:cNvPr id="7" name="テキスト ボックス 6"/>
          <p:cNvSpPr txBox="1"/>
          <p:nvPr/>
        </p:nvSpPr>
        <p:spPr>
          <a:xfrm>
            <a:off x="990600" y="1435100"/>
            <a:ext cx="5994400" cy="683264"/>
          </a:xfrm>
          <a:prstGeom prst="rect">
            <a:avLst/>
          </a:prstGeom>
          <a:solidFill>
            <a:schemeClr val="accent1">
              <a:lumMod val="20000"/>
              <a:lumOff val="80000"/>
            </a:schemeClr>
          </a:solidFill>
          <a:ln>
            <a:solidFill>
              <a:schemeClr val="accent2">
                <a:lumMod val="75000"/>
              </a:schemeClr>
            </a:solidFill>
            <a:prstDash val="dashDot"/>
          </a:ln>
        </p:spPr>
        <p:txBody>
          <a:bodyPr wrap="square" rtlCol="0">
            <a:spAutoFit/>
          </a:bodyPr>
          <a:lstStyle/>
          <a:p>
            <a:pPr algn="l"/>
            <a:r>
              <a:rPr kumimoji="1" lang="ja-JP" altLang="en-US" sz="1600" dirty="0" smtClean="0"/>
              <a:t>介護予防訪問介護の利用者に占める各サービス内容の提供割合</a:t>
            </a:r>
            <a:r>
              <a:rPr kumimoji="1" lang="en-US" altLang="ja-JP" sz="1600" dirty="0" smtClean="0"/>
              <a:t/>
            </a:r>
            <a:br>
              <a:rPr kumimoji="1" lang="en-US" altLang="ja-JP" sz="1600" dirty="0" smtClean="0"/>
            </a:br>
            <a:r>
              <a:rPr kumimoji="1" lang="en-US" altLang="ja-JP" sz="1600" dirty="0" smtClean="0"/>
              <a:t>【</a:t>
            </a:r>
            <a:r>
              <a:rPr kumimoji="1" lang="ja-JP" altLang="en-US" sz="1600" dirty="0" smtClean="0"/>
              <a:t>要支援者全体</a:t>
            </a:r>
            <a:r>
              <a:rPr kumimoji="1" lang="en-US" altLang="ja-JP" sz="1600" dirty="0" smtClean="0"/>
              <a:t>】</a:t>
            </a:r>
            <a:r>
              <a:rPr kumimoji="1" lang="ja-JP" altLang="en-US" sz="1600" dirty="0" smtClean="0"/>
              <a:t>　</a:t>
            </a:r>
            <a:r>
              <a:rPr kumimoji="1" lang="en-US" altLang="ja-JP" sz="1600" dirty="0" smtClean="0"/>
              <a:t>n=273</a:t>
            </a:r>
            <a:endParaRPr kumimoji="1" lang="ja-JP" altLang="en-US" sz="1600" dirty="0"/>
          </a:p>
        </p:txBody>
      </p:sp>
      <p:sp>
        <p:nvSpPr>
          <p:cNvPr id="8" name="テキスト ボックス 7"/>
          <p:cNvSpPr txBox="1"/>
          <p:nvPr/>
        </p:nvSpPr>
        <p:spPr>
          <a:xfrm>
            <a:off x="9528049" y="6456651"/>
            <a:ext cx="325731" cy="260008"/>
          </a:xfrm>
          <a:prstGeom prst="rect">
            <a:avLst/>
          </a:prstGeom>
          <a:noFill/>
        </p:spPr>
        <p:txBody>
          <a:bodyPr wrap="none" rtlCol="0">
            <a:spAutoFit/>
          </a:bodyPr>
          <a:lstStyle/>
          <a:p>
            <a:r>
              <a:rPr kumimoji="1" lang="en-US" altLang="ja-JP" dirty="0" smtClean="0"/>
              <a:t>13</a:t>
            </a:r>
            <a:endParaRPr kumimoji="1" lang="ja-JP" altLang="en-US" dirty="0"/>
          </a:p>
        </p:txBody>
      </p:sp>
    </p:spTree>
    <p:extLst>
      <p:ext uri="{BB962C8B-B14F-4D97-AF65-F5344CB8AC3E}">
        <p14:creationId xmlns:p14="http://schemas.microsoft.com/office/powerpoint/2010/main" val="2121718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06400" y="662088"/>
            <a:ext cx="9061450" cy="307777"/>
          </a:xfrm>
          <a:noFill/>
        </p:spPr>
        <p:txBody>
          <a:bodyPr>
            <a:spAutoFit/>
          </a:bodyPr>
          <a:lstStyle/>
          <a:p>
            <a:pPr marL="211138" indent="-211138">
              <a:spcBef>
                <a:spcPct val="30000"/>
              </a:spcBef>
              <a:defRPr/>
            </a:pPr>
            <a:r>
              <a:rPr lang="ja-JP" altLang="en-US" b="0" dirty="0" smtClean="0">
                <a:solidFill>
                  <a:srgbClr val="000000"/>
                </a:solidFill>
                <a:latin typeface="メイリオ" pitchFamily="50" charset="-128"/>
                <a:ea typeface="メイリオ" pitchFamily="50" charset="-128"/>
                <a:cs typeface="メイリオ" pitchFamily="50" charset="-128"/>
              </a:rPr>
              <a:t>７．介護予防ケアマネジメントに向けた準備</a:t>
            </a:r>
            <a:r>
              <a:rPr lang="ja-JP" altLang="en-US" sz="1400" b="0" dirty="0" smtClean="0">
                <a:latin typeface="メイリオ" pitchFamily="50" charset="-128"/>
                <a:ea typeface="メイリオ" pitchFamily="50" charset="-128"/>
                <a:cs typeface="メイリオ" pitchFamily="50" charset="-128"/>
              </a:rPr>
              <a:t>　～介護予防ケアマネジメントの三類型</a:t>
            </a:r>
            <a:endParaRPr lang="ja-JP" altLang="en-US" sz="1600" b="0" dirty="0" smtClean="0">
              <a:solidFill>
                <a:srgbClr val="000000"/>
              </a:solidFill>
              <a:latin typeface="メイリオ" pitchFamily="50" charset="-128"/>
              <a:ea typeface="メイリオ" pitchFamily="50" charset="-128"/>
              <a:cs typeface="メイリオ" pitchFamily="50" charset="-128"/>
            </a:endParaRPr>
          </a:p>
        </p:txBody>
      </p:sp>
      <p:sp>
        <p:nvSpPr>
          <p:cNvPr id="1028" name="Rectangle 4"/>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4" name="テキスト ボックス 3"/>
          <p:cNvSpPr txBox="1"/>
          <p:nvPr/>
        </p:nvSpPr>
        <p:spPr>
          <a:xfrm>
            <a:off x="396205" y="4237194"/>
            <a:ext cx="4485358" cy="2274469"/>
          </a:xfrm>
          <a:prstGeom prst="rect">
            <a:avLst/>
          </a:prstGeom>
          <a:noFill/>
          <a:ln>
            <a:noFill/>
            <a:prstDash val="sysDash"/>
          </a:ln>
        </p:spPr>
        <p:txBody>
          <a:bodyPr wrap="square" rtlCol="0" anchor="ctr">
            <a:spAutoFit/>
          </a:bodyPr>
          <a:lstStyle/>
          <a:p>
            <a:pPr marL="185738" indent="-185738" algn="l">
              <a:lnSpc>
                <a:spcPct val="100000"/>
              </a:lnSpc>
              <a:spcBef>
                <a:spcPts val="600"/>
              </a:spcBef>
              <a:spcAft>
                <a:spcPts val="600"/>
              </a:spcAft>
            </a:pPr>
            <a:r>
              <a:rPr lang="ja-JP" altLang="en-US" sz="1300" dirty="0" smtClean="0">
                <a:latin typeface="HGP創英ﾌﾟﾚｾﾞﾝｽEB" pitchFamily="18" charset="-128"/>
                <a:ea typeface="HGP創英ﾌﾟﾚｾﾞﾝｽEB" pitchFamily="18" charset="-128"/>
              </a:rPr>
              <a:t>◎自立支援に向けてセルフマネジメントを推進</a:t>
            </a:r>
            <a:endParaRPr lang="en-US" altLang="ja-JP" sz="1300" u="sng" dirty="0" smtClean="0">
              <a:latin typeface="HGP創英ﾌﾟﾚｾﾞﾝｽEB" pitchFamily="18" charset="-128"/>
              <a:ea typeface="HGP創英ﾌﾟﾚｾﾞﾝｽEB" pitchFamily="18" charset="-128"/>
            </a:endParaRPr>
          </a:p>
          <a:p>
            <a:pPr marL="185738" lvl="1" indent="-185738" algn="l">
              <a:lnSpc>
                <a:spcPct val="100000"/>
              </a:lnSpc>
              <a:spcBef>
                <a:spcPts val="0"/>
              </a:spcBef>
              <a:buFont typeface="Wingdings" pitchFamily="2" charset="2"/>
              <a:buChar char="Ø"/>
            </a:pPr>
            <a:r>
              <a:rPr lang="ja-JP" altLang="en-US" sz="1050" dirty="0" smtClean="0">
                <a:solidFill>
                  <a:schemeClr val="tx1"/>
                </a:solidFill>
              </a:rPr>
              <a:t>本人とともに生活の目標を設定、セルフマネジメントでの「社会参加による介護予防」につなげる</a:t>
            </a:r>
            <a:endParaRPr lang="en-US" altLang="ja-JP" sz="1050" dirty="0" smtClean="0">
              <a:solidFill>
                <a:schemeClr val="tx1"/>
              </a:solidFill>
            </a:endParaRPr>
          </a:p>
          <a:p>
            <a:pPr marL="185738" lvl="1" indent="-185738" algn="l">
              <a:lnSpc>
                <a:spcPct val="100000"/>
              </a:lnSpc>
              <a:spcBef>
                <a:spcPts val="0"/>
              </a:spcBef>
              <a:buFont typeface="Wingdings" pitchFamily="2" charset="2"/>
              <a:buChar char="Ø"/>
            </a:pPr>
            <a:r>
              <a:rPr lang="ja-JP" altLang="en-US" sz="1050" dirty="0" smtClean="0">
                <a:solidFill>
                  <a:schemeClr val="tx1"/>
                </a:solidFill>
              </a:rPr>
              <a:t>その際、①本人のやりたいことやできることを最大化すること、②社会参加の場として住民主体の活動につなげるため、これまで蓄積してきた地域資源の情報を活用することが重要</a:t>
            </a:r>
            <a:endParaRPr lang="en-US" altLang="ja-JP" sz="1050" dirty="0" smtClean="0">
              <a:solidFill>
                <a:schemeClr val="tx1"/>
              </a:solidFill>
            </a:endParaRPr>
          </a:p>
          <a:p>
            <a:pPr marL="185738" lvl="1" indent="-185738" algn="l">
              <a:lnSpc>
                <a:spcPct val="100000"/>
              </a:lnSpc>
              <a:spcBef>
                <a:spcPts val="0"/>
              </a:spcBef>
              <a:buFont typeface="Wingdings" pitchFamily="2" charset="2"/>
              <a:buChar char="Ø"/>
            </a:pPr>
            <a:r>
              <a:rPr lang="ja-JP" altLang="en-US" sz="1050" dirty="0" smtClean="0">
                <a:solidFill>
                  <a:schemeClr val="tx1"/>
                </a:solidFill>
              </a:rPr>
              <a:t>セルフマネジメント支援ツールとして介護予防手帳（案）が活用可能</a:t>
            </a:r>
            <a:endParaRPr lang="en-US" altLang="ja-JP" sz="1050" dirty="0" smtClean="0"/>
          </a:p>
          <a:p>
            <a:pPr marL="185738" indent="-185738" algn="l">
              <a:lnSpc>
                <a:spcPct val="100000"/>
              </a:lnSpc>
              <a:spcBef>
                <a:spcPts val="600"/>
              </a:spcBef>
              <a:spcAft>
                <a:spcPts val="600"/>
              </a:spcAft>
            </a:pPr>
            <a:r>
              <a:rPr lang="ja-JP" altLang="en-US" sz="1300" dirty="0" smtClean="0">
                <a:latin typeface="HGP創英ﾌﾟﾚｾﾞﾝｽEB" pitchFamily="18" charset="-128"/>
                <a:ea typeface="HGP創英ﾌﾟﾚｾﾞﾝｽEB" pitchFamily="18" charset="-128"/>
              </a:rPr>
              <a:t>◎状況に応じて、マネジメントの主体が本人⇔包括と変化</a:t>
            </a:r>
            <a:endParaRPr lang="en-US" altLang="ja-JP" sz="1300" dirty="0" smtClean="0">
              <a:latin typeface="HGP創英ﾌﾟﾚｾﾞﾝｽEB" pitchFamily="18" charset="-128"/>
              <a:ea typeface="HGP創英ﾌﾟﾚｾﾞﾝｽEB" pitchFamily="18" charset="-128"/>
            </a:endParaRPr>
          </a:p>
          <a:p>
            <a:pPr marL="185738" lvl="1" indent="-185738" algn="l">
              <a:spcBef>
                <a:spcPts val="0"/>
              </a:spcBef>
              <a:buClr>
                <a:srgbClr val="5A5A5A"/>
              </a:buClr>
              <a:buFont typeface="Wingdings" pitchFamily="2" charset="2"/>
              <a:buChar char="Ø"/>
            </a:pPr>
            <a:r>
              <a:rPr lang="ja-JP" altLang="en-US" sz="1050" dirty="0" smtClean="0"/>
              <a:t>ケアマネジメント結果の共有後は本人主体でマネジメントを行うが、状況が悪化したり、本人から相談があった場合は、適宜マネジメント主体を地域包括支援センターに変更</a:t>
            </a:r>
            <a:endParaRPr lang="en-US" altLang="ja-JP" sz="1050" dirty="0" smtClean="0"/>
          </a:p>
        </p:txBody>
      </p:sp>
      <p:sp>
        <p:nvSpPr>
          <p:cNvPr id="5" name="正方形/長方形 4"/>
          <p:cNvSpPr/>
          <p:nvPr/>
        </p:nvSpPr>
        <p:spPr bwMode="auto">
          <a:xfrm>
            <a:off x="406400" y="3650658"/>
            <a:ext cx="4475163" cy="2864026"/>
          </a:xfrm>
          <a:prstGeom prst="rect">
            <a:avLst/>
          </a:prstGeom>
          <a:noFill/>
          <a:ln w="12700" cap="flat" cmpd="sng" algn="ctr">
            <a:solidFill>
              <a:srgbClr val="92D050"/>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000" b="0" i="0" u="none" strike="noStrike" cap="none" normalizeH="0" baseline="0" smtClean="0">
              <a:ln>
                <a:noFill/>
              </a:ln>
              <a:solidFill>
                <a:srgbClr val="000000"/>
              </a:solidFill>
              <a:effectLst/>
              <a:latin typeface="Arial" charset="0"/>
              <a:ea typeface="ＭＳ Ｐゴシック" charset="-128"/>
            </a:endParaRPr>
          </a:p>
        </p:txBody>
      </p:sp>
      <p:sp>
        <p:nvSpPr>
          <p:cNvPr id="6" name="テキスト ボックス 5"/>
          <p:cNvSpPr txBox="1"/>
          <p:nvPr/>
        </p:nvSpPr>
        <p:spPr>
          <a:xfrm>
            <a:off x="5015254" y="4219090"/>
            <a:ext cx="4518856" cy="1531188"/>
          </a:xfrm>
          <a:prstGeom prst="rect">
            <a:avLst/>
          </a:prstGeom>
          <a:noFill/>
          <a:ln>
            <a:noFill/>
            <a:prstDash val="sysDash"/>
          </a:ln>
        </p:spPr>
        <p:txBody>
          <a:bodyPr wrap="square" rtlCol="0">
            <a:spAutoFit/>
          </a:bodyPr>
          <a:lstStyle/>
          <a:p>
            <a:pPr marL="185738" indent="-185738" algn="l">
              <a:lnSpc>
                <a:spcPct val="100000"/>
              </a:lnSpc>
              <a:spcBef>
                <a:spcPts val="600"/>
              </a:spcBef>
              <a:spcAft>
                <a:spcPts val="600"/>
              </a:spcAft>
            </a:pPr>
            <a:r>
              <a:rPr lang="ja-JP" altLang="en-US" sz="1300" dirty="0" smtClean="0">
                <a:latin typeface="HGP創英ﾌﾟﾚｾﾞﾝｽEB" pitchFamily="18" charset="-128"/>
                <a:ea typeface="HGP創英ﾌﾟﾚｾﾞﾝｽEB" pitchFamily="18" charset="-128"/>
              </a:rPr>
              <a:t>◎従来の介護予防ケアマネジメントを続行するパターン</a:t>
            </a:r>
            <a:endParaRPr lang="en-US" altLang="ja-JP" sz="1300" u="sng" dirty="0" smtClean="0">
              <a:solidFill>
                <a:schemeClr val="tx1"/>
              </a:solidFill>
              <a:latin typeface="HGP創英ﾌﾟﾚｾﾞﾝｽEB" pitchFamily="18" charset="-128"/>
              <a:ea typeface="HGP創英ﾌﾟﾚｾﾞﾝｽEB" pitchFamily="18" charset="-128"/>
            </a:endParaRPr>
          </a:p>
          <a:p>
            <a:pPr marL="185738" lvl="1" indent="-185738" algn="l">
              <a:lnSpc>
                <a:spcPct val="100000"/>
              </a:lnSpc>
              <a:spcBef>
                <a:spcPts val="0"/>
              </a:spcBef>
              <a:buFont typeface="Wingdings" pitchFamily="2" charset="2"/>
              <a:buChar char="Ø"/>
            </a:pPr>
            <a:r>
              <a:rPr lang="ja-JP" altLang="en-US" sz="1050" dirty="0" smtClean="0">
                <a:solidFill>
                  <a:schemeClr val="tx1"/>
                </a:solidFill>
              </a:rPr>
              <a:t>「生活の活発化による介護予防」を重視し、サービスが自立を阻害していないか確認。また、特に短期集中サービスの場合は、計画的に利用し、終了後の状況に応じて支援・サービスを切り替える</a:t>
            </a:r>
            <a:endParaRPr lang="en-US" altLang="ja-JP" sz="1050" dirty="0" smtClean="0">
              <a:solidFill>
                <a:schemeClr val="tx1"/>
              </a:solidFill>
              <a:latin typeface="HGP創英角ｺﾞｼｯｸUB" pitchFamily="50" charset="-128"/>
              <a:ea typeface="HGP創英角ｺﾞｼｯｸUB" pitchFamily="50" charset="-128"/>
            </a:endParaRPr>
          </a:p>
          <a:p>
            <a:pPr marL="185738" indent="-185738" algn="l">
              <a:lnSpc>
                <a:spcPct val="100000"/>
              </a:lnSpc>
              <a:spcBef>
                <a:spcPts val="600"/>
              </a:spcBef>
              <a:spcAft>
                <a:spcPts val="600"/>
              </a:spcAft>
            </a:pPr>
            <a:r>
              <a:rPr lang="ja-JP" altLang="en-US" sz="1300" dirty="0" smtClean="0">
                <a:latin typeface="HGP創英ﾌﾟﾚｾﾞﾝｽEB" pitchFamily="18" charset="-128"/>
                <a:ea typeface="HGP創英ﾌﾟﾚｾﾞﾝｽEB" pitchFamily="18" charset="-128"/>
              </a:rPr>
              <a:t>◎モニタリングの実施方法等が異なる</a:t>
            </a:r>
            <a:r>
              <a:rPr lang="en-US" altLang="ja-JP" sz="1300" dirty="0" smtClean="0">
                <a:latin typeface="HGP創英ﾌﾟﾚｾﾞﾝｽEB" pitchFamily="18" charset="-128"/>
                <a:ea typeface="HGP創英ﾌﾟﾚｾﾞﾝｽEB" pitchFamily="18" charset="-128"/>
              </a:rPr>
              <a:t>A</a:t>
            </a:r>
            <a:r>
              <a:rPr lang="ja-JP" altLang="en-US" sz="1300" dirty="0" smtClean="0">
                <a:latin typeface="HGP創英ﾌﾟﾚｾﾞﾝｽEB" pitchFamily="18" charset="-128"/>
                <a:ea typeface="HGP創英ﾌﾟﾚｾﾞﾝｽEB" pitchFamily="18" charset="-128"/>
              </a:rPr>
              <a:t>と</a:t>
            </a:r>
            <a:r>
              <a:rPr lang="en-US" altLang="ja-JP" sz="1300" dirty="0" smtClean="0">
                <a:latin typeface="HGP創英ﾌﾟﾚｾﾞﾝｽEB" pitchFamily="18" charset="-128"/>
                <a:ea typeface="HGP創英ﾌﾟﾚｾﾞﾝｽEB" pitchFamily="18" charset="-128"/>
              </a:rPr>
              <a:t>B</a:t>
            </a:r>
            <a:r>
              <a:rPr lang="ja-JP" altLang="en-US" sz="1300" dirty="0" smtClean="0">
                <a:latin typeface="HGP創英ﾌﾟﾚｾﾞﾝｽEB" pitchFamily="18" charset="-128"/>
                <a:ea typeface="HGP創英ﾌﾟﾚｾﾞﾝｽEB" pitchFamily="18" charset="-128"/>
              </a:rPr>
              <a:t>を状況に応じ活用</a:t>
            </a:r>
            <a:endParaRPr lang="en-US" altLang="ja-JP" sz="1300" u="sng" dirty="0" smtClean="0">
              <a:solidFill>
                <a:schemeClr val="tx1"/>
              </a:solidFill>
              <a:latin typeface="HGP創英ﾌﾟﾚｾﾞﾝｽEB" pitchFamily="18" charset="-128"/>
              <a:ea typeface="HGP創英ﾌﾟﾚｾﾞﾝｽEB" pitchFamily="18" charset="-128"/>
            </a:endParaRPr>
          </a:p>
          <a:p>
            <a:pPr marL="185738" lvl="1" indent="-185738" algn="l">
              <a:lnSpc>
                <a:spcPct val="100000"/>
              </a:lnSpc>
              <a:spcBef>
                <a:spcPts val="0"/>
              </a:spcBef>
              <a:buFont typeface="Wingdings" pitchFamily="2" charset="2"/>
              <a:buChar char="Ø"/>
            </a:pPr>
            <a:r>
              <a:rPr lang="ja-JP" altLang="en-US" sz="1050" dirty="0" smtClean="0">
                <a:solidFill>
                  <a:schemeClr val="tx1"/>
                </a:solidFill>
              </a:rPr>
              <a:t>利用者の状況が安定し、サービス</a:t>
            </a:r>
            <a:r>
              <a:rPr lang="ja-JP" altLang="en-US" sz="1050" dirty="0">
                <a:solidFill>
                  <a:schemeClr val="tx1"/>
                </a:solidFill>
              </a:rPr>
              <a:t>担当者会議、モニタリングを一部</a:t>
            </a:r>
            <a:r>
              <a:rPr lang="ja-JP" altLang="en-US" sz="1050" dirty="0" smtClean="0">
                <a:solidFill>
                  <a:schemeClr val="tx1"/>
                </a:solidFill>
              </a:rPr>
              <a:t>省略可能であれば</a:t>
            </a:r>
            <a:r>
              <a:rPr lang="en-US" altLang="ja-JP" sz="1050" dirty="0" smtClean="0">
                <a:solidFill>
                  <a:schemeClr val="tx1"/>
                </a:solidFill>
              </a:rPr>
              <a:t>B</a:t>
            </a:r>
            <a:r>
              <a:rPr lang="ja-JP" altLang="en-US" sz="1050" dirty="0" err="1">
                <a:solidFill>
                  <a:schemeClr val="tx1"/>
                </a:solidFill>
              </a:rPr>
              <a:t>。</a:t>
            </a:r>
            <a:r>
              <a:rPr lang="ja-JP" altLang="en-US" sz="1050" dirty="0" smtClean="0">
                <a:solidFill>
                  <a:schemeClr val="tx1"/>
                </a:solidFill>
              </a:rPr>
              <a:t>変化があった場合は</a:t>
            </a:r>
            <a:r>
              <a:rPr lang="en-US" altLang="ja-JP" sz="1050" dirty="0" smtClean="0">
                <a:solidFill>
                  <a:schemeClr val="tx1"/>
                </a:solidFill>
              </a:rPr>
              <a:t>A</a:t>
            </a:r>
            <a:r>
              <a:rPr lang="ja-JP" altLang="en-US" sz="1050" dirty="0" smtClean="0">
                <a:solidFill>
                  <a:schemeClr val="tx1"/>
                </a:solidFill>
              </a:rPr>
              <a:t>と、</a:t>
            </a:r>
            <a:r>
              <a:rPr lang="ja-JP" altLang="en-US" sz="1050" dirty="0">
                <a:solidFill>
                  <a:schemeClr val="tx1"/>
                </a:solidFill>
              </a:rPr>
              <a:t>状況</a:t>
            </a:r>
            <a:r>
              <a:rPr lang="ja-JP" altLang="en-US" sz="1050" dirty="0" smtClean="0">
                <a:solidFill>
                  <a:schemeClr val="tx1"/>
                </a:solidFill>
              </a:rPr>
              <a:t>に応じ活用される。</a:t>
            </a:r>
            <a:endParaRPr lang="en-US" altLang="ja-JP" sz="1050" dirty="0" smtClean="0">
              <a:solidFill>
                <a:srgbClr val="FF0000"/>
              </a:solidFill>
            </a:endParaRPr>
          </a:p>
        </p:txBody>
      </p:sp>
      <p:sp>
        <p:nvSpPr>
          <p:cNvPr id="7" name="正方形/長方形 6"/>
          <p:cNvSpPr/>
          <p:nvPr/>
        </p:nvSpPr>
        <p:spPr bwMode="auto">
          <a:xfrm>
            <a:off x="5015254" y="3650657"/>
            <a:ext cx="4452596" cy="2864027"/>
          </a:xfrm>
          <a:prstGeom prst="rect">
            <a:avLst/>
          </a:prstGeom>
          <a:noFill/>
          <a:ln w="12700" cap="flat" cmpd="sng" algn="ctr">
            <a:solidFill>
              <a:srgbClr val="FF9999"/>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000" b="0" i="0" u="none" strike="noStrike" cap="none" normalizeH="0" baseline="0" smtClean="0">
              <a:ln>
                <a:noFill/>
              </a:ln>
              <a:solidFill>
                <a:srgbClr val="000000"/>
              </a:solidFill>
              <a:effectLst/>
              <a:latin typeface="Arial" charset="0"/>
              <a:ea typeface="ＭＳ Ｐゴシック" charset="-128"/>
            </a:endParaRPr>
          </a:p>
        </p:txBody>
      </p:sp>
      <p:sp>
        <p:nvSpPr>
          <p:cNvPr id="10" name="正方形/長方形 9"/>
          <p:cNvSpPr/>
          <p:nvPr/>
        </p:nvSpPr>
        <p:spPr bwMode="auto">
          <a:xfrm>
            <a:off x="5026025" y="5744683"/>
            <a:ext cx="4441825" cy="669370"/>
          </a:xfrm>
          <a:prstGeom prst="rect">
            <a:avLst/>
          </a:prstGeom>
          <a:solidFill>
            <a:schemeClr val="bg1">
              <a:lumMod val="95000"/>
            </a:schemeClr>
          </a:solidFill>
          <a:ln w="9525" cap="flat" cmpd="sng" algn="ctr">
            <a:solidFill>
              <a:schemeClr val="bg2"/>
            </a:solidFill>
            <a:prstDash val="sysDash"/>
            <a:round/>
            <a:headEnd type="none" w="med" len="med"/>
            <a:tailEnd type="none" w="med" len="med"/>
          </a:ln>
          <a:effectLst/>
        </p:spPr>
        <p:txBody>
          <a:bodyPr vert="horz" wrap="square" lIns="18000" tIns="18000" rIns="18000" bIns="1800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kumimoji="1" lang="en-US" altLang="ja-JP" sz="900" b="0" i="0" u="none" strike="noStrike" cap="none" normalizeH="0" baseline="0" dirty="0" smtClean="0">
                <a:ln>
                  <a:noFill/>
                </a:ln>
                <a:solidFill>
                  <a:srgbClr val="000000"/>
                </a:solidFill>
                <a:effectLst/>
              </a:rPr>
              <a:t>※</a:t>
            </a:r>
            <a:r>
              <a:rPr lang="ja-JP" altLang="en-US" sz="900" dirty="0" smtClean="0"/>
              <a:t>支援・サービスの拡充に伴う介護予防ケアマネジメントの変化</a:t>
            </a:r>
            <a:endParaRPr lang="en-US" altLang="ja-JP" sz="900" dirty="0" smtClean="0"/>
          </a:p>
          <a:p>
            <a:pPr marL="108000" marR="0" indent="0" algn="l"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900" dirty="0" smtClean="0"/>
              <a:t>総合事業への移行直後は、現行相当サービス利用者も多く、大半のケアマネジメントが</a:t>
            </a:r>
            <a:r>
              <a:rPr lang="en-US" altLang="ja-JP" sz="900" dirty="0" smtClean="0"/>
              <a:t>A</a:t>
            </a:r>
            <a:r>
              <a:rPr lang="ja-JP" altLang="en-US" sz="900" dirty="0" smtClean="0"/>
              <a:t>に相当。住民主体の支援が拡充してくれば、介護予防ケアマネジメント</a:t>
            </a:r>
            <a:r>
              <a:rPr lang="en-US" altLang="ja-JP" sz="900" dirty="0" smtClean="0"/>
              <a:t>C</a:t>
            </a:r>
            <a:r>
              <a:rPr lang="ja-JP" altLang="en-US" sz="900" dirty="0" smtClean="0"/>
              <a:t>に移行するケースや開始時点から介護予防ケアマネジメント</a:t>
            </a:r>
            <a:r>
              <a:rPr lang="en-US" altLang="ja-JP" sz="900" dirty="0" smtClean="0"/>
              <a:t>C</a:t>
            </a:r>
            <a:r>
              <a:rPr lang="ja-JP" altLang="en-US" sz="900" dirty="0" smtClean="0"/>
              <a:t>を採用するケースが増えると考えられる。</a:t>
            </a:r>
            <a:endParaRPr kumimoji="1" lang="ja-JP" altLang="en-US" sz="900" b="0" i="0" u="none" strike="noStrike" cap="none" normalizeH="0" baseline="0" dirty="0" smtClean="0">
              <a:ln>
                <a:noFill/>
              </a:ln>
              <a:solidFill>
                <a:srgbClr val="000000"/>
              </a:solidFill>
              <a:effectLst/>
            </a:endParaRPr>
          </a:p>
        </p:txBody>
      </p:sp>
      <p:sp>
        <p:nvSpPr>
          <p:cNvPr id="12" name="テキスト ボックス 11"/>
          <p:cNvSpPr txBox="1"/>
          <p:nvPr/>
        </p:nvSpPr>
        <p:spPr>
          <a:xfrm>
            <a:off x="410952" y="1111520"/>
            <a:ext cx="9079123" cy="1061829"/>
          </a:xfrm>
          <a:prstGeom prst="rect">
            <a:avLst/>
          </a:prstGeom>
          <a:noFill/>
          <a:ln>
            <a:noFill/>
            <a:prstDash val="sysDash"/>
          </a:ln>
        </p:spPr>
        <p:txBody>
          <a:bodyPr wrap="square" rtlCol="0">
            <a:spAutoFit/>
          </a:bodyPr>
          <a:lstStyle/>
          <a:p>
            <a:pPr marL="185738" indent="-185738" algn="l">
              <a:lnSpc>
                <a:spcPct val="100000"/>
              </a:lnSpc>
              <a:spcBef>
                <a:spcPts val="600"/>
              </a:spcBef>
              <a:spcAft>
                <a:spcPts val="600"/>
              </a:spcAft>
            </a:pPr>
            <a:r>
              <a:rPr lang="en-US" altLang="ja-JP" sz="14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アセスメント</a:t>
            </a:r>
            <a:r>
              <a:rPr lang="en-US" altLang="ja-JP" sz="14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　利用者と自立支援に向けた目標を共有。介護予防への意欲を引き出せるよう、信頼関係を構築。</a:t>
            </a:r>
            <a:endParaRPr lang="en-US" altLang="ja-JP" sz="1400" dirty="0" smtClean="0">
              <a:solidFill>
                <a:schemeClr val="tx1"/>
              </a:solidFill>
            </a:endParaRPr>
          </a:p>
          <a:p>
            <a:pPr marL="185738" lvl="1" indent="-185738" algn="l">
              <a:lnSpc>
                <a:spcPct val="100000"/>
              </a:lnSpc>
              <a:spcBef>
                <a:spcPts val="0"/>
              </a:spcBef>
              <a:buFont typeface="Wingdings" pitchFamily="2" charset="2"/>
              <a:buChar char="Ø"/>
            </a:pPr>
            <a:r>
              <a:rPr lang="ja-JP" altLang="en-US" sz="1100" dirty="0" smtClean="0">
                <a:solidFill>
                  <a:schemeClr val="tx1"/>
                </a:solidFill>
              </a:rPr>
              <a:t>より本人にあった目標設定に向けて「興味・関心シート」等を利用し、本人の趣味、社会的活動、生活歴等も聞き取り、「</a:t>
            </a:r>
            <a:r>
              <a:rPr lang="en-US" altLang="ja-JP" sz="1100" dirty="0" smtClean="0">
                <a:solidFill>
                  <a:schemeClr val="tx1"/>
                </a:solidFill>
              </a:rPr>
              <a:t>~</a:t>
            </a:r>
            <a:r>
              <a:rPr lang="ja-JP" altLang="en-US" sz="1100" dirty="0" smtClean="0">
                <a:solidFill>
                  <a:schemeClr val="tx1"/>
                </a:solidFill>
              </a:rPr>
              <a:t>できない」という課題から「</a:t>
            </a:r>
            <a:r>
              <a:rPr lang="en-US" altLang="ja-JP" sz="1100" dirty="0" smtClean="0">
                <a:solidFill>
                  <a:schemeClr val="tx1"/>
                </a:solidFill>
              </a:rPr>
              <a:t>~</a:t>
            </a:r>
            <a:r>
              <a:rPr lang="ja-JP" altLang="en-US" sz="1100" dirty="0" smtClean="0">
                <a:solidFill>
                  <a:schemeClr val="tx1"/>
                </a:solidFill>
              </a:rPr>
              <a:t>したい」「</a:t>
            </a:r>
            <a:r>
              <a:rPr lang="en-US" altLang="ja-JP" sz="1100" dirty="0" smtClean="0">
                <a:solidFill>
                  <a:schemeClr val="tx1"/>
                </a:solidFill>
              </a:rPr>
              <a:t>~</a:t>
            </a:r>
            <a:r>
              <a:rPr lang="ja-JP" altLang="en-US" sz="1100" dirty="0" smtClean="0">
                <a:solidFill>
                  <a:schemeClr val="tx1"/>
                </a:solidFill>
              </a:rPr>
              <a:t>できるようになりたい」という目標に変換させる作業が重要。</a:t>
            </a:r>
            <a:endParaRPr lang="en-US" altLang="ja-JP" sz="1100" dirty="0" smtClean="0">
              <a:solidFill>
                <a:schemeClr val="tx1"/>
              </a:solidFill>
            </a:endParaRPr>
          </a:p>
          <a:p>
            <a:pPr marL="185738" lvl="1" indent="-185738" algn="l">
              <a:lnSpc>
                <a:spcPct val="100000"/>
              </a:lnSpc>
              <a:spcBef>
                <a:spcPts val="0"/>
              </a:spcBef>
              <a:buClr>
                <a:srgbClr val="5A5A5A"/>
              </a:buClr>
              <a:buFont typeface="Wingdings" panose="05000000000000000000" pitchFamily="2" charset="2"/>
              <a:buChar char="Ø"/>
            </a:pPr>
            <a:r>
              <a:rPr lang="ja-JP" altLang="en-US" sz="1100" dirty="0" smtClean="0"/>
              <a:t>この</a:t>
            </a:r>
            <a:r>
              <a:rPr lang="ja-JP" altLang="en-US" sz="1100" dirty="0"/>
              <a:t>段階から、生活機能の低下等についての自覚を促し、介護予防に取り組む意欲を引き出せるよう</a:t>
            </a:r>
            <a:r>
              <a:rPr lang="ja-JP" altLang="en-US" sz="1100" dirty="0" smtClean="0"/>
              <a:t>、利用者本人及び家族と</a:t>
            </a:r>
            <a:r>
              <a:rPr lang="ja-JP" altLang="en-US" sz="1100" dirty="0"/>
              <a:t>のコミュニケーションを深め、信頼関係の構築に</a:t>
            </a:r>
            <a:r>
              <a:rPr lang="ja-JP" altLang="en-US" sz="1100" dirty="0" smtClean="0"/>
              <a:t>努める。</a:t>
            </a:r>
            <a:endParaRPr lang="en-US" altLang="ja-JP" sz="1100" dirty="0"/>
          </a:p>
        </p:txBody>
      </p:sp>
      <p:sp>
        <p:nvSpPr>
          <p:cNvPr id="13" name="正方形/長方形 12"/>
          <p:cNvSpPr/>
          <p:nvPr/>
        </p:nvSpPr>
        <p:spPr bwMode="auto">
          <a:xfrm>
            <a:off x="406400" y="1111520"/>
            <a:ext cx="9083675" cy="1061829"/>
          </a:xfrm>
          <a:prstGeom prst="rect">
            <a:avLst/>
          </a:prstGeom>
          <a:noFill/>
          <a:ln w="12700" cap="flat" cmpd="sng" algn="ctr">
            <a:solidFill>
              <a:schemeClr val="bg2"/>
            </a:solidFill>
            <a:prstDash val="dash"/>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000" b="0" i="0" u="none" strike="noStrike" cap="none" normalizeH="0" baseline="0" smtClean="0">
              <a:ln>
                <a:noFill/>
              </a:ln>
              <a:solidFill>
                <a:srgbClr val="000000"/>
              </a:solidFill>
              <a:effectLst/>
              <a:latin typeface="Arial" charset="0"/>
              <a:ea typeface="ＭＳ Ｐゴシック" charset="-128"/>
            </a:endParaRPr>
          </a:p>
        </p:txBody>
      </p:sp>
      <p:sp>
        <p:nvSpPr>
          <p:cNvPr id="14" name="テキスト ボックス 13"/>
          <p:cNvSpPr txBox="1"/>
          <p:nvPr/>
        </p:nvSpPr>
        <p:spPr>
          <a:xfrm>
            <a:off x="424180" y="2473602"/>
            <a:ext cx="9065896" cy="892552"/>
          </a:xfrm>
          <a:prstGeom prst="rect">
            <a:avLst/>
          </a:prstGeom>
          <a:noFill/>
          <a:ln>
            <a:noFill/>
            <a:prstDash val="sysDash"/>
          </a:ln>
        </p:spPr>
        <p:txBody>
          <a:bodyPr wrap="square" rtlCol="0">
            <a:spAutoFit/>
          </a:bodyPr>
          <a:lstStyle/>
          <a:p>
            <a:pPr marL="185738" indent="-185738" algn="l">
              <a:lnSpc>
                <a:spcPct val="100000"/>
              </a:lnSpc>
              <a:spcBef>
                <a:spcPts val="600"/>
              </a:spcBef>
              <a:spcAft>
                <a:spcPts val="600"/>
              </a:spcAft>
            </a:pPr>
            <a:r>
              <a:rPr lang="en-US" altLang="ja-JP" sz="1400" dirty="0" smtClean="0">
                <a:latin typeface="HGP創英角ｺﾞｼｯｸUB" pitchFamily="50" charset="-128"/>
                <a:ea typeface="HGP創英角ｺﾞｼｯｸUB" pitchFamily="50" charset="-128"/>
              </a:rPr>
              <a:t>【</a:t>
            </a:r>
            <a:r>
              <a:rPr lang="ja-JP" altLang="en-US" sz="1400" dirty="0" smtClean="0">
                <a:latin typeface="HGP創英角ｺﾞｼｯｸUB" pitchFamily="50" charset="-128"/>
                <a:ea typeface="HGP創英角ｺﾞｼｯｸUB" pitchFamily="50" charset="-128"/>
              </a:rPr>
              <a:t>ケアプラン</a:t>
            </a:r>
            <a:r>
              <a:rPr lang="ja-JP" altLang="en-US" sz="1400" dirty="0" smtClean="0">
                <a:solidFill>
                  <a:schemeClr val="tx1"/>
                </a:solidFill>
                <a:latin typeface="HGP創英角ｺﾞｼｯｸUB" pitchFamily="50" charset="-128"/>
                <a:ea typeface="HGP創英角ｺﾞｼｯｸUB" pitchFamily="50" charset="-128"/>
              </a:rPr>
              <a:t>原案の作成開始</a:t>
            </a:r>
            <a:r>
              <a:rPr lang="en-US" altLang="ja-JP" sz="1400" dirty="0" smtClean="0">
                <a:solidFill>
                  <a:schemeClr val="tx1"/>
                </a:solidFill>
                <a:latin typeface="HGP創英角ｺﾞｼｯｸUB" pitchFamily="50" charset="-128"/>
                <a:ea typeface="HGP創英角ｺﾞｼｯｸUB" pitchFamily="50" charset="-128"/>
              </a:rPr>
              <a:t>】</a:t>
            </a:r>
            <a:r>
              <a:rPr lang="ja-JP" altLang="en-US" sz="1400" dirty="0" smtClean="0">
                <a:solidFill>
                  <a:schemeClr val="tx1"/>
                </a:solidFill>
                <a:latin typeface="HGP創英角ｺﾞｼｯｸUB" pitchFamily="50" charset="-128"/>
                <a:ea typeface="HGP創英角ｺﾞｼｯｸUB" pitchFamily="50" charset="-128"/>
              </a:rPr>
              <a:t>　利用サービス内容とその後の関わりを検討した上で、介護予防ケアマネジメント類型を選択</a:t>
            </a:r>
            <a:endParaRPr lang="en-US" altLang="ja-JP" sz="1400" dirty="0" smtClean="0">
              <a:solidFill>
                <a:schemeClr val="tx1"/>
              </a:solidFill>
            </a:endParaRPr>
          </a:p>
          <a:p>
            <a:pPr marL="185738" lvl="1" indent="-185738" algn="l">
              <a:lnSpc>
                <a:spcPct val="100000"/>
              </a:lnSpc>
              <a:spcBef>
                <a:spcPts val="0"/>
              </a:spcBef>
              <a:buFont typeface="Wingdings" pitchFamily="2" charset="2"/>
              <a:buChar char="Ø"/>
            </a:pPr>
            <a:r>
              <a:rPr lang="ja-JP" altLang="en-US" sz="1100" dirty="0" smtClean="0">
                <a:solidFill>
                  <a:schemeClr val="tx1"/>
                </a:solidFill>
              </a:rPr>
              <a:t>利用者の状況に応じて切り替える支援・サービスと、その後の利用者への関わりの必要度合いによって、介護予防ケアマネジメントの類型が決まる。</a:t>
            </a:r>
            <a:endParaRPr lang="en-US" altLang="ja-JP" sz="1100" dirty="0" smtClean="0">
              <a:solidFill>
                <a:schemeClr val="tx1"/>
              </a:solidFill>
            </a:endParaRPr>
          </a:p>
          <a:p>
            <a:pPr marL="185738" lvl="1" indent="-185738" algn="l">
              <a:lnSpc>
                <a:spcPct val="100000"/>
              </a:lnSpc>
              <a:spcBef>
                <a:spcPts val="0"/>
              </a:spcBef>
              <a:buFont typeface="Wingdings" pitchFamily="2" charset="2"/>
              <a:buChar char="Ø"/>
            </a:pPr>
            <a:r>
              <a:rPr lang="ja-JP" altLang="en-US" sz="1100" dirty="0" smtClean="0">
                <a:solidFill>
                  <a:schemeClr val="tx1"/>
                </a:solidFill>
              </a:rPr>
              <a:t>ケアマネジメントＡは、現行の介護予防支援と同様。ケアマネジメントＢは、専門職によるモニタリングは必要だが、本人の状況は安定しており、ケアプランの大きな変更もなく、間隔をあけたモニタリングでよい者を想定。ケアマネジメントＣは、セルフマネジメント前提の者で、モニタリングは行わない。</a:t>
            </a:r>
            <a:endParaRPr lang="en-US" altLang="ja-JP" sz="1100" dirty="0" smtClean="0">
              <a:solidFill>
                <a:schemeClr val="tx1"/>
              </a:solidFill>
            </a:endParaRPr>
          </a:p>
        </p:txBody>
      </p:sp>
      <p:sp>
        <p:nvSpPr>
          <p:cNvPr id="15" name="テキスト ボックス 14"/>
          <p:cNvSpPr txBox="1"/>
          <p:nvPr/>
        </p:nvSpPr>
        <p:spPr>
          <a:xfrm>
            <a:off x="397811" y="3650658"/>
            <a:ext cx="4457382" cy="600164"/>
          </a:xfrm>
          <a:prstGeom prst="rect">
            <a:avLst/>
          </a:prstGeom>
          <a:solidFill>
            <a:srgbClr val="009900"/>
          </a:solidFill>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nSpc>
                <a:spcPct val="100000"/>
              </a:lnSpc>
              <a:spcBef>
                <a:spcPts val="0"/>
              </a:spcBef>
            </a:pPr>
            <a:r>
              <a:rPr kumimoji="1" lang="ja-JP" altLang="en-US" sz="1200" dirty="0" smtClean="0">
                <a:latin typeface="HGP創英角ｺﾞｼｯｸUB" pitchFamily="50" charset="-128"/>
                <a:ea typeface="HGP創英角ｺﾞｼｯｸUB" pitchFamily="50" charset="-128"/>
              </a:rPr>
              <a:t>住民主体の支援（一般・</a:t>
            </a:r>
            <a:r>
              <a:rPr kumimoji="1" lang="en-US" altLang="ja-JP" sz="1200" dirty="0" smtClean="0">
                <a:latin typeface="HGP創英角ｺﾞｼｯｸUB" pitchFamily="50" charset="-128"/>
                <a:ea typeface="HGP創英角ｺﾞｼｯｸUB" pitchFamily="50" charset="-128"/>
              </a:rPr>
              <a:t>B</a:t>
            </a:r>
            <a:r>
              <a:rPr kumimoji="1" lang="ja-JP" altLang="en-US" sz="1200" dirty="0" smtClean="0">
                <a:latin typeface="HGP創英角ｺﾞｼｯｸUB" pitchFamily="50" charset="-128"/>
                <a:ea typeface="HGP創英角ｺﾞｼｯｸUB" pitchFamily="50" charset="-128"/>
              </a:rPr>
              <a:t>）が中心になる場合</a:t>
            </a:r>
            <a:endParaRPr kumimoji="1" lang="en-US" altLang="ja-JP" sz="1200" dirty="0" smtClean="0">
              <a:latin typeface="HGP創英角ｺﾞｼｯｸUB" pitchFamily="50" charset="-128"/>
              <a:ea typeface="HGP創英角ｺﾞｼｯｸUB" pitchFamily="50" charset="-128"/>
            </a:endParaRPr>
          </a:p>
          <a:p>
            <a:pPr>
              <a:lnSpc>
                <a:spcPct val="100000"/>
              </a:lnSpc>
              <a:spcBef>
                <a:spcPts val="600"/>
              </a:spcBef>
              <a:spcAft>
                <a:spcPts val="600"/>
              </a:spcAft>
            </a:pPr>
            <a:r>
              <a:rPr lang="ja-JP" altLang="en-US" sz="1600" dirty="0" smtClean="0">
                <a:latin typeface="HGP創英角ｺﾞｼｯｸUB" pitchFamily="50" charset="-128"/>
                <a:ea typeface="HGP創英角ｺﾞｼｯｸUB" pitchFamily="50" charset="-128"/>
              </a:rPr>
              <a:t>介護予防ケアマネジメント</a:t>
            </a:r>
            <a:r>
              <a:rPr lang="en-US" altLang="ja-JP" sz="1600" dirty="0" smtClean="0">
                <a:latin typeface="HGP創英角ｺﾞｼｯｸUB" pitchFamily="50" charset="-128"/>
                <a:ea typeface="HGP創英角ｺﾞｼｯｸUB" pitchFamily="50" charset="-128"/>
              </a:rPr>
              <a:t>C</a:t>
            </a:r>
            <a:endParaRPr kumimoji="1" lang="ja-JP" altLang="en-US" sz="1600" dirty="0">
              <a:latin typeface="HGP創英角ｺﾞｼｯｸUB" pitchFamily="50" charset="-128"/>
              <a:ea typeface="HGP創英角ｺﾞｼｯｸUB" pitchFamily="50" charset="-128"/>
            </a:endParaRPr>
          </a:p>
        </p:txBody>
      </p:sp>
      <p:sp>
        <p:nvSpPr>
          <p:cNvPr id="17" name="テキスト ボックス 16"/>
          <p:cNvSpPr txBox="1"/>
          <p:nvPr/>
        </p:nvSpPr>
        <p:spPr>
          <a:xfrm>
            <a:off x="5026025" y="3650658"/>
            <a:ext cx="4420483" cy="600164"/>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00000"/>
              </a:lnSpc>
              <a:spcBef>
                <a:spcPts val="0"/>
              </a:spcBef>
            </a:pPr>
            <a:r>
              <a:rPr kumimoji="1" lang="ja-JP" altLang="en-US" sz="1200" dirty="0" smtClean="0">
                <a:latin typeface="HGP創英角ｺﾞｼｯｸUB" pitchFamily="50" charset="-128"/>
                <a:ea typeface="HGP創英角ｺﾞｼｯｸUB" pitchFamily="50" charset="-128"/>
              </a:rPr>
              <a:t>指定事業者・短期集中サービス（従来型・</a:t>
            </a:r>
            <a:r>
              <a:rPr kumimoji="1" lang="en-US" altLang="ja-JP" sz="1200" dirty="0" smtClean="0">
                <a:latin typeface="HGP創英角ｺﾞｼｯｸUB" pitchFamily="50" charset="-128"/>
                <a:ea typeface="HGP創英角ｺﾞｼｯｸUB" pitchFamily="50" charset="-128"/>
              </a:rPr>
              <a:t>A</a:t>
            </a:r>
            <a:r>
              <a:rPr kumimoji="1" lang="ja-JP" altLang="en-US" sz="1200" dirty="0" smtClean="0">
                <a:latin typeface="HGP創英角ｺﾞｼｯｸUB" pitchFamily="50" charset="-128"/>
                <a:ea typeface="HGP創英角ｺﾞｼｯｸUB" pitchFamily="50" charset="-128"/>
              </a:rPr>
              <a:t>・</a:t>
            </a:r>
            <a:r>
              <a:rPr kumimoji="1" lang="en-US" altLang="ja-JP" sz="1200" dirty="0" smtClean="0">
                <a:latin typeface="HGP創英角ｺﾞｼｯｸUB" pitchFamily="50" charset="-128"/>
                <a:ea typeface="HGP創英角ｺﾞｼｯｸUB" pitchFamily="50" charset="-128"/>
              </a:rPr>
              <a:t>C</a:t>
            </a:r>
            <a:r>
              <a:rPr kumimoji="1" lang="ja-JP" altLang="en-US" sz="1200" dirty="0" smtClean="0">
                <a:latin typeface="HGP創英角ｺﾞｼｯｸUB" pitchFamily="50" charset="-128"/>
                <a:ea typeface="HGP創英角ｺﾞｼｯｸUB" pitchFamily="50" charset="-128"/>
              </a:rPr>
              <a:t>）が中心になる場合</a:t>
            </a:r>
            <a:endParaRPr kumimoji="1" lang="en-US" altLang="ja-JP" sz="1200" dirty="0" smtClean="0">
              <a:latin typeface="HGP創英角ｺﾞｼｯｸUB" pitchFamily="50" charset="-128"/>
              <a:ea typeface="HGP創英角ｺﾞｼｯｸUB" pitchFamily="50" charset="-128"/>
            </a:endParaRPr>
          </a:p>
          <a:p>
            <a:pPr>
              <a:lnSpc>
                <a:spcPct val="100000"/>
              </a:lnSpc>
              <a:spcBef>
                <a:spcPts val="600"/>
              </a:spcBef>
              <a:spcAft>
                <a:spcPts val="600"/>
              </a:spcAft>
            </a:pPr>
            <a:r>
              <a:rPr lang="ja-JP" altLang="en-US" sz="1600" dirty="0" smtClean="0">
                <a:latin typeface="HGP創英角ｺﾞｼｯｸUB" pitchFamily="50" charset="-128"/>
                <a:ea typeface="HGP創英角ｺﾞｼｯｸUB" pitchFamily="50" charset="-128"/>
              </a:rPr>
              <a:t>介護予防ケアマネジメント</a:t>
            </a:r>
            <a:r>
              <a:rPr lang="en-US" altLang="ja-JP" sz="1600" dirty="0" smtClean="0">
                <a:latin typeface="HGP創英角ｺﾞｼｯｸUB" pitchFamily="50" charset="-128"/>
                <a:ea typeface="HGP創英角ｺﾞｼｯｸUB" pitchFamily="50" charset="-128"/>
              </a:rPr>
              <a:t>A</a:t>
            </a:r>
            <a:r>
              <a:rPr lang="ja-JP" altLang="en-US" sz="1600" dirty="0" smtClean="0">
                <a:latin typeface="HGP創英角ｺﾞｼｯｸUB" pitchFamily="50" charset="-128"/>
                <a:ea typeface="HGP創英角ｺﾞｼｯｸUB" pitchFamily="50" charset="-128"/>
              </a:rPr>
              <a:t>・</a:t>
            </a:r>
            <a:r>
              <a:rPr lang="en-US" altLang="ja-JP" sz="1600" dirty="0" smtClean="0">
                <a:latin typeface="HGP創英角ｺﾞｼｯｸUB" pitchFamily="50" charset="-128"/>
                <a:ea typeface="HGP創英角ｺﾞｼｯｸUB" pitchFamily="50" charset="-128"/>
              </a:rPr>
              <a:t>B</a:t>
            </a:r>
            <a:endParaRPr kumimoji="1" lang="ja-JP" altLang="en-US" sz="1600" dirty="0">
              <a:latin typeface="HGP創英角ｺﾞｼｯｸUB" pitchFamily="50" charset="-128"/>
              <a:ea typeface="HGP創英角ｺﾞｼｯｸUB" pitchFamily="50" charset="-128"/>
            </a:endParaRPr>
          </a:p>
        </p:txBody>
      </p:sp>
      <p:sp>
        <p:nvSpPr>
          <p:cNvPr id="18" name="正方形/長方形 17"/>
          <p:cNvSpPr/>
          <p:nvPr/>
        </p:nvSpPr>
        <p:spPr bwMode="auto">
          <a:xfrm>
            <a:off x="389145" y="2487778"/>
            <a:ext cx="9078705" cy="878376"/>
          </a:xfrm>
          <a:prstGeom prst="rect">
            <a:avLst/>
          </a:prstGeom>
          <a:noFill/>
          <a:ln w="12700" cap="flat" cmpd="sng" algn="ctr">
            <a:solidFill>
              <a:schemeClr val="bg2"/>
            </a:solidFill>
            <a:prstDash val="dash"/>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000" b="0" i="0" u="none" strike="noStrike" cap="none" normalizeH="0" baseline="0" smtClean="0">
              <a:ln>
                <a:noFill/>
              </a:ln>
              <a:solidFill>
                <a:srgbClr val="000000"/>
              </a:solidFill>
              <a:effectLst/>
              <a:latin typeface="Arial" charset="0"/>
              <a:ea typeface="ＭＳ Ｐゴシック" charset="-128"/>
            </a:endParaRPr>
          </a:p>
        </p:txBody>
      </p:sp>
      <p:sp>
        <p:nvSpPr>
          <p:cNvPr id="19" name="下矢印 18"/>
          <p:cNvSpPr/>
          <p:nvPr/>
        </p:nvSpPr>
        <p:spPr bwMode="auto">
          <a:xfrm>
            <a:off x="3592654" y="2324646"/>
            <a:ext cx="2728948" cy="145302"/>
          </a:xfrm>
          <a:prstGeom prst="downArrow">
            <a:avLst/>
          </a:prstGeom>
          <a:solidFill>
            <a:schemeClr val="bg2">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000" b="0" i="0" u="none" strike="noStrike" cap="none" normalizeH="0" baseline="0" smtClean="0">
              <a:ln>
                <a:noFill/>
              </a:ln>
              <a:solidFill>
                <a:srgbClr val="000000"/>
              </a:solidFill>
              <a:effectLst/>
              <a:latin typeface="Arial" charset="0"/>
              <a:ea typeface="ＭＳ Ｐゴシック" charset="-128"/>
            </a:endParaRPr>
          </a:p>
        </p:txBody>
      </p:sp>
      <p:sp>
        <p:nvSpPr>
          <p:cNvPr id="20" name="下矢印 19"/>
          <p:cNvSpPr/>
          <p:nvPr/>
        </p:nvSpPr>
        <p:spPr bwMode="auto">
          <a:xfrm>
            <a:off x="1938323" y="3366154"/>
            <a:ext cx="1276380" cy="306025"/>
          </a:xfrm>
          <a:prstGeom prst="downArrow">
            <a:avLst/>
          </a:prstGeom>
          <a:solidFill>
            <a:srgbClr val="9BBB59"/>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000" b="0" i="0" u="none" strike="noStrike" cap="none" normalizeH="0" baseline="0" smtClean="0">
              <a:ln>
                <a:noFill/>
              </a:ln>
              <a:solidFill>
                <a:srgbClr val="000000"/>
              </a:solidFill>
              <a:effectLst/>
              <a:latin typeface="Arial" charset="0"/>
              <a:ea typeface="ＭＳ Ｐゴシック" charset="-128"/>
            </a:endParaRPr>
          </a:p>
        </p:txBody>
      </p:sp>
      <p:sp>
        <p:nvSpPr>
          <p:cNvPr id="22" name="下矢印 21"/>
          <p:cNvSpPr/>
          <p:nvPr/>
        </p:nvSpPr>
        <p:spPr bwMode="auto">
          <a:xfrm>
            <a:off x="6636492" y="3366154"/>
            <a:ext cx="1276380" cy="317010"/>
          </a:xfrm>
          <a:prstGeom prst="downArrow">
            <a:avLst/>
          </a:prstGeom>
          <a:solidFill>
            <a:srgbClr val="FF9966"/>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000" b="0" i="0" u="none" strike="noStrike" cap="none" normalizeH="0" baseline="0" smtClean="0">
              <a:ln>
                <a:noFill/>
              </a:ln>
              <a:solidFill>
                <a:srgbClr val="000000"/>
              </a:solidFill>
              <a:effectLst/>
              <a:latin typeface="Arial" charset="0"/>
              <a:ea typeface="ＭＳ Ｐゴシック" charset="-128"/>
            </a:endParaRPr>
          </a:p>
        </p:txBody>
      </p:sp>
      <p:sp>
        <p:nvSpPr>
          <p:cNvPr id="21" name="下矢印 20"/>
          <p:cNvSpPr/>
          <p:nvPr/>
        </p:nvSpPr>
        <p:spPr bwMode="auto">
          <a:xfrm>
            <a:off x="3583763" y="2173349"/>
            <a:ext cx="2728948" cy="279693"/>
          </a:xfrm>
          <a:prstGeom prst="downArrow">
            <a:avLst/>
          </a:prstGeom>
          <a:solidFill>
            <a:schemeClr val="bg2">
              <a:lumMod val="60000"/>
              <a:lumOff val="40000"/>
            </a:schemeClr>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000" b="0" i="0" u="none" strike="noStrike" cap="none" normalizeH="0" baseline="0" smtClean="0">
              <a:ln>
                <a:noFill/>
              </a:ln>
              <a:solidFill>
                <a:srgbClr val="000000"/>
              </a:solidFill>
              <a:effectLst/>
              <a:latin typeface="Arial" charset="0"/>
              <a:ea typeface="ＭＳ Ｐゴシック" charset="-128"/>
            </a:endParaRPr>
          </a:p>
        </p:txBody>
      </p:sp>
      <p:sp>
        <p:nvSpPr>
          <p:cNvPr id="23" name="正方形/長方形 22"/>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en-US" altLang="ja-JP" sz="1600" b="1" dirty="0" smtClean="0">
                <a:solidFill>
                  <a:srgbClr val="FFFFFF"/>
                </a:solidFill>
                <a:latin typeface="メイリオ" pitchFamily="50" charset="-128"/>
                <a:ea typeface="メイリオ" pitchFamily="50" charset="-128"/>
                <a:cs typeface="メイリオ" pitchFamily="50" charset="-128"/>
              </a:rPr>
              <a:t>Ⅲ</a:t>
            </a:r>
            <a:r>
              <a:rPr kumimoji="1" lang="ja-JP" altLang="en-US" sz="1600" b="1" i="0" u="none" strike="noStrike" cap="none" normalizeH="0" baseline="0" dirty="0" smtClean="0">
                <a:ln>
                  <a:noFill/>
                </a:ln>
                <a:solidFill>
                  <a:srgbClr val="FFFFFF"/>
                </a:solidFill>
                <a:effectLst/>
                <a:latin typeface="メイリオ" pitchFamily="50" charset="-128"/>
                <a:ea typeface="メイリオ" pitchFamily="50" charset="-128"/>
                <a:cs typeface="メイリオ" pitchFamily="50" charset="-128"/>
              </a:rPr>
              <a:t>　総合事業に向けて準備すべきことは何か？</a:t>
            </a:r>
          </a:p>
        </p:txBody>
      </p:sp>
    </p:spTree>
    <p:extLst>
      <p:ext uri="{BB962C8B-B14F-4D97-AF65-F5344CB8AC3E}">
        <p14:creationId xmlns:p14="http://schemas.microsoft.com/office/powerpoint/2010/main" val="1828669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06400" y="662087"/>
            <a:ext cx="9061450" cy="307777"/>
          </a:xfrm>
          <a:noFill/>
        </p:spPr>
        <p:txBody>
          <a:bodyPr>
            <a:spAutoFit/>
          </a:bodyPr>
          <a:lstStyle/>
          <a:p>
            <a:pPr marL="211138" indent="-211138">
              <a:spcBef>
                <a:spcPct val="30000"/>
              </a:spcBef>
              <a:defRPr/>
            </a:pPr>
            <a:r>
              <a:rPr lang="en-US" altLang="ja-JP" b="0" dirty="0" smtClean="0">
                <a:solidFill>
                  <a:srgbClr val="000000"/>
                </a:solidFill>
                <a:latin typeface="メイリオ" pitchFamily="50" charset="-128"/>
                <a:ea typeface="メイリオ" pitchFamily="50" charset="-128"/>
                <a:cs typeface="メイリオ" pitchFamily="50" charset="-128"/>
              </a:rPr>
              <a:t>※</a:t>
            </a:r>
            <a:r>
              <a:rPr lang="ja-JP" altLang="en-US" b="0" dirty="0" smtClean="0">
                <a:solidFill>
                  <a:srgbClr val="000000"/>
                </a:solidFill>
                <a:latin typeface="メイリオ" pitchFamily="50" charset="-128"/>
                <a:ea typeface="メイリオ" pitchFamily="50" charset="-128"/>
                <a:cs typeface="メイリオ" pitchFamily="50" charset="-128"/>
              </a:rPr>
              <a:t>参考　介護予防手帳イメージ</a:t>
            </a:r>
            <a:endParaRPr lang="ja-JP" altLang="en-US" sz="1600" b="0" dirty="0" smtClean="0">
              <a:solidFill>
                <a:srgbClr val="000000"/>
              </a:solidFill>
              <a:latin typeface="メイリオ" pitchFamily="50" charset="-128"/>
              <a:ea typeface="メイリオ" pitchFamily="50" charset="-128"/>
              <a:cs typeface="メイリオ" pitchFamily="50" charset="-128"/>
            </a:endParaRPr>
          </a:p>
        </p:txBody>
      </p:sp>
      <p:sp>
        <p:nvSpPr>
          <p:cNvPr id="6" name="正方形/長方形 5"/>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en-US" altLang="ja-JP" sz="1600" b="1" dirty="0" smtClean="0">
                <a:solidFill>
                  <a:srgbClr val="FFFFFF"/>
                </a:solidFill>
                <a:latin typeface="メイリオ" pitchFamily="50" charset="-128"/>
                <a:ea typeface="メイリオ" pitchFamily="50" charset="-128"/>
                <a:cs typeface="メイリオ" pitchFamily="50" charset="-128"/>
              </a:rPr>
              <a:t>Ⅲ</a:t>
            </a:r>
            <a:r>
              <a:rPr kumimoji="1" lang="ja-JP" altLang="en-US" sz="1600" b="1" i="0" u="none" strike="noStrike" cap="none" normalizeH="0" baseline="0" dirty="0" smtClean="0">
                <a:ln>
                  <a:noFill/>
                </a:ln>
                <a:solidFill>
                  <a:srgbClr val="FFFFFF"/>
                </a:solidFill>
                <a:effectLst/>
                <a:latin typeface="メイリオ" pitchFamily="50" charset="-128"/>
                <a:ea typeface="メイリオ" pitchFamily="50" charset="-128"/>
                <a:cs typeface="メイリオ" pitchFamily="50" charset="-128"/>
              </a:rPr>
              <a:t>　総合事業に向けて準備すべきことは何か？</a:t>
            </a:r>
          </a:p>
        </p:txBody>
      </p:sp>
      <p:pic>
        <p:nvPicPr>
          <p:cNvPr id="1026" name="Picture 2"/>
          <p:cNvPicPr>
            <a:picLocks noChangeAspect="1" noChangeArrowheads="1"/>
          </p:cNvPicPr>
          <p:nvPr/>
        </p:nvPicPr>
        <p:blipFill>
          <a:blip r:embed="rId2" cstate="print"/>
          <a:srcRect/>
          <a:stretch>
            <a:fillRect/>
          </a:stretch>
        </p:blipFill>
        <p:spPr bwMode="auto">
          <a:xfrm>
            <a:off x="952500" y="1122264"/>
            <a:ext cx="3044212" cy="43195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538538" y="1589088"/>
            <a:ext cx="3179762" cy="451192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172200" y="2421504"/>
            <a:ext cx="3052763" cy="4331721"/>
          </a:xfrm>
          <a:prstGeom prst="rect">
            <a:avLst/>
          </a:prstGeom>
          <a:noFill/>
          <a:ln w="9525">
            <a:noFill/>
            <a:miter lim="800000"/>
            <a:headEnd/>
            <a:tailEnd/>
          </a:ln>
          <a:effectLst/>
        </p:spPr>
      </p:pic>
    </p:spTree>
    <p:extLst>
      <p:ext uri="{BB962C8B-B14F-4D97-AF65-F5344CB8AC3E}">
        <p14:creationId xmlns:p14="http://schemas.microsoft.com/office/powerpoint/2010/main" val="3398115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06400" y="674478"/>
            <a:ext cx="9061450" cy="307777"/>
          </a:xfrm>
          <a:noFill/>
        </p:spPr>
        <p:txBody>
          <a:bodyPr>
            <a:spAutoFit/>
          </a:bodyPr>
          <a:lstStyle/>
          <a:p>
            <a:pPr marL="211138" indent="-211138">
              <a:spcBef>
                <a:spcPct val="30000"/>
              </a:spcBef>
              <a:defRPr/>
            </a:pPr>
            <a:r>
              <a:rPr lang="ja-JP" altLang="en-US" b="0" dirty="0" smtClean="0">
                <a:solidFill>
                  <a:srgbClr val="000000"/>
                </a:solidFill>
                <a:latin typeface="メイリオ" pitchFamily="50" charset="-128"/>
                <a:ea typeface="メイリオ" pitchFamily="50" charset="-128"/>
                <a:cs typeface="メイリオ" pitchFamily="50" charset="-128"/>
              </a:rPr>
              <a:t>８．予算・費用管理に向けた準備　</a:t>
            </a:r>
            <a:r>
              <a:rPr lang="ja-JP" altLang="en-US" sz="1600" b="0" dirty="0" smtClean="0">
                <a:solidFill>
                  <a:srgbClr val="000000"/>
                </a:solidFill>
                <a:latin typeface="メイリオ" pitchFamily="50" charset="-128"/>
                <a:ea typeface="メイリオ" pitchFamily="50" charset="-128"/>
                <a:cs typeface="メイリオ" pitchFamily="50" charset="-128"/>
              </a:rPr>
              <a:t>①平成</a:t>
            </a:r>
            <a:r>
              <a:rPr lang="en-US" altLang="ja-JP" sz="1600" b="0" dirty="0" smtClean="0">
                <a:solidFill>
                  <a:srgbClr val="000000"/>
                </a:solidFill>
                <a:latin typeface="メイリオ" pitchFamily="50" charset="-128"/>
                <a:ea typeface="メイリオ" pitchFamily="50" charset="-128"/>
                <a:cs typeface="メイリオ" pitchFamily="50" charset="-128"/>
              </a:rPr>
              <a:t>27</a:t>
            </a:r>
            <a:r>
              <a:rPr lang="ja-JP" altLang="en-US" sz="1600" b="0" dirty="0" smtClean="0">
                <a:solidFill>
                  <a:srgbClr val="000000"/>
                </a:solidFill>
                <a:latin typeface="メイリオ" pitchFamily="50" charset="-128"/>
                <a:ea typeface="メイリオ" pitchFamily="50" charset="-128"/>
                <a:cs typeface="メイリオ" pitchFamily="50" charset="-128"/>
              </a:rPr>
              <a:t>年度中の実施における特例上限額</a:t>
            </a:r>
            <a:endParaRPr lang="ja-JP" altLang="en-US" b="0" dirty="0" smtClean="0">
              <a:solidFill>
                <a:srgbClr val="000000"/>
              </a:solidFill>
              <a:latin typeface="メイリオ" pitchFamily="50" charset="-128"/>
              <a:ea typeface="メイリオ" pitchFamily="50" charset="-128"/>
              <a:cs typeface="メイリオ" pitchFamily="50" charset="-128"/>
            </a:endParaRPr>
          </a:p>
        </p:txBody>
      </p:sp>
      <p:sp>
        <p:nvSpPr>
          <p:cNvPr id="5" name="正方形/長方形 4"/>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en-US" altLang="ja-JP" sz="1600" b="1" dirty="0" smtClean="0">
                <a:solidFill>
                  <a:srgbClr val="FFFFFF"/>
                </a:solidFill>
                <a:latin typeface="メイリオ" pitchFamily="50" charset="-128"/>
                <a:ea typeface="メイリオ" pitchFamily="50" charset="-128"/>
                <a:cs typeface="メイリオ" pitchFamily="50" charset="-128"/>
              </a:rPr>
              <a:t>Ⅲ</a:t>
            </a:r>
            <a:r>
              <a:rPr kumimoji="1" lang="ja-JP" altLang="en-US" sz="1600" b="1" i="0" u="none" strike="noStrike" cap="none" normalizeH="0" baseline="0" dirty="0" smtClean="0">
                <a:ln>
                  <a:noFill/>
                </a:ln>
                <a:solidFill>
                  <a:srgbClr val="FFFFFF"/>
                </a:solidFill>
                <a:effectLst/>
                <a:latin typeface="メイリオ" pitchFamily="50" charset="-128"/>
                <a:ea typeface="メイリオ" pitchFamily="50" charset="-128"/>
                <a:cs typeface="メイリオ" pitchFamily="50" charset="-128"/>
              </a:rPr>
              <a:t>　総合事業に向けて準備すべきことは何か？</a:t>
            </a:r>
          </a:p>
        </p:txBody>
      </p:sp>
      <p:pic>
        <p:nvPicPr>
          <p:cNvPr id="1026" name="Picture 2"/>
          <p:cNvPicPr>
            <a:picLocks noChangeAspect="1" noChangeArrowheads="1"/>
          </p:cNvPicPr>
          <p:nvPr/>
        </p:nvPicPr>
        <p:blipFill>
          <a:blip r:embed="rId2" cstate="print"/>
          <a:srcRect/>
          <a:stretch>
            <a:fillRect/>
          </a:stretch>
        </p:blipFill>
        <p:spPr bwMode="auto">
          <a:xfrm>
            <a:off x="1588191" y="1083853"/>
            <a:ext cx="6817825" cy="4333056"/>
          </a:xfrm>
          <a:prstGeom prst="rect">
            <a:avLst/>
          </a:prstGeom>
          <a:noFill/>
          <a:ln w="9525">
            <a:noFill/>
            <a:miter lim="800000"/>
            <a:headEnd/>
            <a:tailEnd/>
          </a:ln>
          <a:effectLst/>
        </p:spPr>
      </p:pic>
      <p:sp>
        <p:nvSpPr>
          <p:cNvPr id="7" name="テキスト ボックス 5"/>
          <p:cNvSpPr txBox="1"/>
          <p:nvPr/>
        </p:nvSpPr>
        <p:spPr>
          <a:xfrm>
            <a:off x="171938" y="5447323"/>
            <a:ext cx="9597293" cy="880906"/>
          </a:xfrm>
          <a:prstGeom prst="rect">
            <a:avLst/>
          </a:prstGeom>
          <a:noFill/>
          <a:ln>
            <a:solidFill>
              <a:schemeClr val="tx1"/>
            </a:solidFill>
            <a:prstDash val="dashDot"/>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lgn="l"/>
            <a:r>
              <a:rPr kumimoji="1" lang="en-US" altLang="ja-JP" sz="1000" dirty="0" smtClean="0">
                <a:latin typeface="メイリオ" pitchFamily="50" charset="-128"/>
                <a:ea typeface="メイリオ" pitchFamily="50" charset="-128"/>
                <a:cs typeface="メイリオ" pitchFamily="50" charset="-128"/>
              </a:rPr>
              <a:t>※</a:t>
            </a:r>
            <a:r>
              <a:rPr kumimoji="1" lang="ja-JP" altLang="en-US" sz="1000" dirty="0" smtClean="0">
                <a:latin typeface="メイリオ" pitchFamily="50" charset="-128"/>
                <a:ea typeface="メイリオ" pitchFamily="50" charset="-128"/>
                <a:cs typeface="メイリオ" pitchFamily="50" charset="-128"/>
              </a:rPr>
              <a:t>本シミュレーションは、</a:t>
            </a:r>
            <a:r>
              <a:rPr lang="ja-JP" altLang="en-US" sz="1000" dirty="0" smtClean="0">
                <a:latin typeface="メイリオ" pitchFamily="50" charset="-128"/>
                <a:ea typeface="メイリオ" pitchFamily="50" charset="-128"/>
                <a:cs typeface="メイリオ" pitchFamily="50" charset="-128"/>
              </a:rPr>
              <a:t>本事業において</a:t>
            </a:r>
            <a:r>
              <a:rPr kumimoji="1" lang="ja-JP" altLang="en-US" sz="1000" dirty="0" smtClean="0">
                <a:latin typeface="メイリオ" pitchFamily="50" charset="-128"/>
                <a:ea typeface="メイリオ" pitchFamily="50" charset="-128"/>
                <a:cs typeface="メイリオ" pitchFamily="50" charset="-128"/>
              </a:rPr>
              <a:t>独自に前提を置き、試行したもの。</a:t>
            </a:r>
            <a:endParaRPr kumimoji="1" lang="en-US" altLang="ja-JP" sz="1000" dirty="0" smtClean="0">
              <a:latin typeface="メイリオ" pitchFamily="50" charset="-128"/>
              <a:ea typeface="メイリオ" pitchFamily="50" charset="-128"/>
              <a:cs typeface="メイリオ" pitchFamily="50" charset="-128"/>
            </a:endParaRPr>
          </a:p>
          <a:p>
            <a:pPr marL="177800" indent="-177800" algn="l"/>
            <a:r>
              <a:rPr kumimoji="1" lang="en-US" altLang="ja-JP" sz="1000" dirty="0" smtClean="0">
                <a:latin typeface="メイリオ" pitchFamily="50" charset="-128"/>
                <a:ea typeface="メイリオ" pitchFamily="50" charset="-128"/>
                <a:cs typeface="メイリオ" pitchFamily="50" charset="-128"/>
              </a:rPr>
              <a:t>*</a:t>
            </a:r>
            <a:r>
              <a:rPr kumimoji="1" lang="en-US" altLang="ja-JP" sz="1000" dirty="0">
                <a:latin typeface="メイリオ" pitchFamily="50" charset="-128"/>
                <a:ea typeface="メイリオ" pitchFamily="50" charset="-128"/>
                <a:cs typeface="メイリオ" pitchFamily="50" charset="-128"/>
              </a:rPr>
              <a:t>1</a:t>
            </a:r>
            <a:r>
              <a:rPr kumimoji="1" lang="ja-JP" altLang="en-US" sz="1000" dirty="0">
                <a:latin typeface="メイリオ" pitchFamily="50" charset="-128"/>
                <a:ea typeface="メイリオ" pitchFamily="50" charset="-128"/>
                <a:cs typeface="メイリオ" pitchFamily="50" charset="-128"/>
              </a:rPr>
              <a:t>：いずれの推計も</a:t>
            </a:r>
            <a:r>
              <a:rPr kumimoji="1" lang="en-US" altLang="ja-JP" sz="1000" dirty="0">
                <a:latin typeface="メイリオ" pitchFamily="50" charset="-128"/>
                <a:ea typeface="メイリオ" pitchFamily="50" charset="-128"/>
                <a:cs typeface="メイリオ" pitchFamily="50" charset="-128"/>
              </a:rPr>
              <a:t>75</a:t>
            </a:r>
            <a:r>
              <a:rPr kumimoji="1" lang="ja-JP" altLang="en-US" sz="1000" dirty="0">
                <a:latin typeface="メイリオ" pitchFamily="50" charset="-128"/>
                <a:ea typeface="メイリオ" pitchFamily="50" charset="-128"/>
                <a:cs typeface="メイリオ" pitchFamily="50" charset="-128"/>
              </a:rPr>
              <a:t>歳以上人口の増加率を</a:t>
            </a:r>
            <a:r>
              <a:rPr lang="en-US" altLang="ja-JP" sz="1000" dirty="0">
                <a:latin typeface="メイリオ" pitchFamily="50" charset="-128"/>
                <a:ea typeface="メイリオ" pitchFamily="50" charset="-128"/>
                <a:cs typeface="メイリオ" pitchFamily="50" charset="-128"/>
              </a:rPr>
              <a:t>3</a:t>
            </a:r>
            <a:r>
              <a:rPr kumimoji="1" lang="ja-JP" altLang="en-US" sz="1000" dirty="0">
                <a:latin typeface="メイリオ" pitchFamily="50" charset="-128"/>
                <a:ea typeface="メイリオ" pitchFamily="50" charset="-128"/>
                <a:cs typeface="メイリオ" pitchFamily="50" charset="-128"/>
              </a:rPr>
              <a:t>％</a:t>
            </a:r>
            <a:r>
              <a:rPr lang="ja-JP" altLang="en-US" sz="1000" dirty="0">
                <a:latin typeface="メイリオ" pitchFamily="50" charset="-128"/>
                <a:ea typeface="メイリオ" pitchFamily="50" charset="-128"/>
                <a:cs typeface="メイリオ" pitchFamily="50" charset="-128"/>
              </a:rPr>
              <a:t>、</a:t>
            </a:r>
            <a:r>
              <a:rPr kumimoji="1" lang="ja-JP" altLang="en-US" sz="1000" dirty="0">
                <a:latin typeface="メイリオ" pitchFamily="50" charset="-128"/>
                <a:ea typeface="メイリオ" pitchFamily="50" charset="-128"/>
                <a:cs typeface="メイリオ" pitchFamily="50" charset="-128"/>
              </a:rPr>
              <a:t>過去</a:t>
            </a:r>
            <a:r>
              <a:rPr kumimoji="1" lang="en-US" altLang="ja-JP" sz="1000" dirty="0">
                <a:latin typeface="メイリオ" pitchFamily="50" charset="-128"/>
                <a:ea typeface="メイリオ" pitchFamily="50" charset="-128"/>
                <a:cs typeface="メイリオ" pitchFamily="50" charset="-128"/>
              </a:rPr>
              <a:t>3</a:t>
            </a:r>
            <a:r>
              <a:rPr kumimoji="1" lang="ja-JP" altLang="en-US" sz="1000" dirty="0">
                <a:latin typeface="メイリオ" pitchFamily="50" charset="-128"/>
                <a:ea typeface="メイリオ" pitchFamily="50" charset="-128"/>
                <a:cs typeface="メイリオ" pitchFamily="50" charset="-128"/>
              </a:rPr>
              <a:t>年間の予防給付の増加率を</a:t>
            </a:r>
            <a:r>
              <a:rPr kumimoji="1" lang="en-US" altLang="ja-JP" sz="1000" dirty="0">
                <a:latin typeface="メイリオ" pitchFamily="50" charset="-128"/>
                <a:ea typeface="メイリオ" pitchFamily="50" charset="-128"/>
                <a:cs typeface="メイリオ" pitchFamily="50" charset="-128"/>
              </a:rPr>
              <a:t>6</a:t>
            </a:r>
            <a:r>
              <a:rPr kumimoji="1" lang="ja-JP" altLang="en-US" sz="1000" dirty="0">
                <a:latin typeface="メイリオ" pitchFamily="50" charset="-128"/>
                <a:ea typeface="メイリオ" pitchFamily="50" charset="-128"/>
                <a:cs typeface="メイリオ" pitchFamily="50" charset="-128"/>
              </a:rPr>
              <a:t>％と仮定した。また、平成</a:t>
            </a:r>
            <a:r>
              <a:rPr kumimoji="1" lang="en-US" altLang="ja-JP" sz="1000" dirty="0">
                <a:latin typeface="メイリオ" pitchFamily="50" charset="-128"/>
                <a:ea typeface="メイリオ" pitchFamily="50" charset="-128"/>
                <a:cs typeface="メイリオ" pitchFamily="50" charset="-128"/>
              </a:rPr>
              <a:t>27</a:t>
            </a:r>
            <a:r>
              <a:rPr lang="ja-JP" altLang="en-US" sz="1000" dirty="0">
                <a:latin typeface="メイリオ" pitchFamily="50" charset="-128"/>
                <a:ea typeface="メイリオ" pitchFamily="50" charset="-128"/>
                <a:cs typeface="メイリオ" pitchFamily="50" charset="-128"/>
              </a:rPr>
              <a:t>年度報酬改定の影響率としては、介護予防訪問介護については、▲</a:t>
            </a:r>
            <a:r>
              <a:rPr lang="en-US" altLang="ja-JP" sz="1000" dirty="0">
                <a:latin typeface="メイリオ" pitchFamily="50" charset="-128"/>
                <a:ea typeface="メイリオ" pitchFamily="50" charset="-128"/>
                <a:cs typeface="メイリオ" pitchFamily="50" charset="-128"/>
              </a:rPr>
              <a:t>5</a:t>
            </a:r>
            <a:r>
              <a:rPr lang="ja-JP" altLang="en-US" sz="1000" dirty="0">
                <a:latin typeface="メイリオ" pitchFamily="50" charset="-128"/>
                <a:ea typeface="メイリオ" pitchFamily="50" charset="-128"/>
                <a:cs typeface="メイリオ" pitchFamily="50" charset="-128"/>
              </a:rPr>
              <a:t>％、介護予防通所介護については、▲</a:t>
            </a:r>
            <a:r>
              <a:rPr lang="en-US" altLang="ja-JP" sz="1000" dirty="0">
                <a:latin typeface="メイリオ" pitchFamily="50" charset="-128"/>
                <a:ea typeface="メイリオ" pitchFamily="50" charset="-128"/>
                <a:cs typeface="メイリオ" pitchFamily="50" charset="-128"/>
              </a:rPr>
              <a:t>22</a:t>
            </a:r>
            <a:r>
              <a:rPr lang="ja-JP" altLang="en-US" sz="1000" dirty="0">
                <a:latin typeface="メイリオ" pitchFamily="50" charset="-128"/>
                <a:ea typeface="メイリオ" pitchFamily="50" charset="-128"/>
                <a:cs typeface="メイリオ" pitchFamily="50" charset="-128"/>
              </a:rPr>
              <a:t>％、介護予防支援については▲</a:t>
            </a:r>
            <a:r>
              <a:rPr lang="en-US" altLang="ja-JP" sz="1000" dirty="0">
                <a:latin typeface="メイリオ" pitchFamily="50" charset="-128"/>
                <a:ea typeface="メイリオ" pitchFamily="50" charset="-128"/>
                <a:cs typeface="メイリオ" pitchFamily="50" charset="-128"/>
              </a:rPr>
              <a:t>4</a:t>
            </a:r>
            <a:r>
              <a:rPr lang="ja-JP" altLang="en-US" sz="1000" dirty="0">
                <a:latin typeface="メイリオ" pitchFamily="50" charset="-128"/>
                <a:ea typeface="メイリオ" pitchFamily="50" charset="-128"/>
                <a:cs typeface="メイリオ" pitchFamily="50" charset="-128"/>
              </a:rPr>
              <a:t>％増（ただし給付に対するケアマネジメントも存在するため、総額は折半して計算）を想定した。また、総合事業の導入による費用抑制効果は</a:t>
            </a:r>
            <a:r>
              <a:rPr lang="ja-JP" altLang="en-US" sz="1000" dirty="0" smtClean="0">
                <a:latin typeface="メイリオ" pitchFamily="50" charset="-128"/>
                <a:ea typeface="メイリオ" pitchFamily="50" charset="-128"/>
                <a:cs typeface="メイリオ" pitchFamily="50" charset="-128"/>
              </a:rPr>
              <a:t>、見込んでいない。</a:t>
            </a:r>
            <a:endParaRPr kumimoji="1" lang="en-US" altLang="ja-JP" sz="1000"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641712" y="1234236"/>
            <a:ext cx="882275" cy="246221"/>
          </a:xfrm>
          <a:prstGeom prst="rect">
            <a:avLst/>
          </a:prstGeom>
          <a:noFill/>
        </p:spPr>
        <p:txBody>
          <a:bodyPr wrap="square" rtlCol="0">
            <a:spAutoFit/>
          </a:bodyPr>
          <a:lstStyle/>
          <a:p>
            <a:r>
              <a:rPr lang="ja-JP" altLang="en-US" sz="1000" dirty="0" smtClean="0"/>
              <a:t>単位：千円</a:t>
            </a:r>
            <a:endParaRPr kumimoji="1" lang="en-US" altLang="ja-JP" sz="1000" dirty="0" smtClean="0"/>
          </a:p>
        </p:txBody>
      </p:sp>
    </p:spTree>
    <p:extLst>
      <p:ext uri="{BB962C8B-B14F-4D97-AF65-F5344CB8AC3E}">
        <p14:creationId xmlns:p14="http://schemas.microsoft.com/office/powerpoint/2010/main" val="3398115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06400" y="674478"/>
            <a:ext cx="9061450" cy="307777"/>
          </a:xfrm>
          <a:noFill/>
        </p:spPr>
        <p:txBody>
          <a:bodyPr>
            <a:spAutoFit/>
          </a:bodyPr>
          <a:lstStyle/>
          <a:p>
            <a:pPr marL="211138" indent="-211138">
              <a:spcBef>
                <a:spcPct val="30000"/>
              </a:spcBef>
              <a:defRPr/>
            </a:pPr>
            <a:r>
              <a:rPr lang="ja-JP" altLang="en-US" b="0" dirty="0" smtClean="0">
                <a:solidFill>
                  <a:srgbClr val="000000"/>
                </a:solidFill>
                <a:latin typeface="メイリオ" pitchFamily="50" charset="-128"/>
                <a:ea typeface="メイリオ" pitchFamily="50" charset="-128"/>
                <a:cs typeface="メイリオ" pitchFamily="50" charset="-128"/>
              </a:rPr>
              <a:t>８．予算・費用管理に向けた準備　</a:t>
            </a:r>
            <a:r>
              <a:rPr lang="ja-JP" altLang="en-US" sz="1600" b="0" dirty="0" smtClean="0">
                <a:solidFill>
                  <a:srgbClr val="000000"/>
                </a:solidFill>
                <a:latin typeface="メイリオ" pitchFamily="50" charset="-128"/>
                <a:ea typeface="メイリオ" pitchFamily="50" charset="-128"/>
                <a:cs typeface="メイリオ" pitchFamily="50" charset="-128"/>
              </a:rPr>
              <a:t>②平成</a:t>
            </a:r>
            <a:r>
              <a:rPr lang="en-US" altLang="ja-JP" sz="1600" b="0" dirty="0" smtClean="0">
                <a:solidFill>
                  <a:srgbClr val="000000"/>
                </a:solidFill>
                <a:latin typeface="メイリオ" pitchFamily="50" charset="-128"/>
                <a:ea typeface="メイリオ" pitchFamily="50" charset="-128"/>
                <a:cs typeface="メイリオ" pitchFamily="50" charset="-128"/>
              </a:rPr>
              <a:t>28</a:t>
            </a:r>
            <a:r>
              <a:rPr lang="ja-JP" altLang="en-US" sz="1600" b="0" dirty="0" smtClean="0">
                <a:solidFill>
                  <a:srgbClr val="000000"/>
                </a:solidFill>
                <a:latin typeface="メイリオ" pitchFamily="50" charset="-128"/>
                <a:ea typeface="メイリオ" pitchFamily="50" charset="-128"/>
                <a:cs typeface="メイリオ" pitchFamily="50" charset="-128"/>
              </a:rPr>
              <a:t>年度以降の実施における特例上限額</a:t>
            </a:r>
            <a:endParaRPr lang="ja-JP" altLang="en-US" b="0" dirty="0" smtClean="0">
              <a:solidFill>
                <a:srgbClr val="000000"/>
              </a:solidFill>
              <a:latin typeface="メイリオ" pitchFamily="50" charset="-128"/>
              <a:ea typeface="メイリオ" pitchFamily="50" charset="-128"/>
              <a:cs typeface="メイリオ" pitchFamily="50" charset="-128"/>
            </a:endParaRPr>
          </a:p>
        </p:txBody>
      </p:sp>
      <p:pic>
        <p:nvPicPr>
          <p:cNvPr id="1027" name="Picture 3"/>
          <p:cNvPicPr>
            <a:picLocks noChangeAspect="1" noChangeArrowheads="1"/>
          </p:cNvPicPr>
          <p:nvPr/>
        </p:nvPicPr>
        <p:blipFill>
          <a:blip r:embed="rId2" cstate="print"/>
          <a:srcRect/>
          <a:stretch>
            <a:fillRect/>
          </a:stretch>
        </p:blipFill>
        <p:spPr bwMode="auto">
          <a:xfrm>
            <a:off x="1523987" y="1011994"/>
            <a:ext cx="6865291" cy="4384033"/>
          </a:xfrm>
          <a:prstGeom prst="rect">
            <a:avLst/>
          </a:prstGeom>
          <a:noFill/>
          <a:ln w="9525">
            <a:noFill/>
            <a:miter lim="800000"/>
            <a:headEnd/>
            <a:tailEnd/>
          </a:ln>
          <a:effectLst/>
        </p:spPr>
      </p:pic>
      <p:sp>
        <p:nvSpPr>
          <p:cNvPr id="4" name="テキスト ボックス 5"/>
          <p:cNvSpPr txBox="1"/>
          <p:nvPr/>
        </p:nvSpPr>
        <p:spPr>
          <a:xfrm>
            <a:off x="171938" y="5447323"/>
            <a:ext cx="9597293" cy="880906"/>
          </a:xfrm>
          <a:prstGeom prst="rect">
            <a:avLst/>
          </a:prstGeom>
          <a:noFill/>
          <a:ln>
            <a:solidFill>
              <a:schemeClr val="tx1"/>
            </a:solidFill>
            <a:prstDash val="dashDot"/>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lgn="l"/>
            <a:r>
              <a:rPr kumimoji="1" lang="en-US" altLang="ja-JP" sz="1000" dirty="0" smtClean="0">
                <a:latin typeface="メイリオ" pitchFamily="50" charset="-128"/>
                <a:ea typeface="メイリオ" pitchFamily="50" charset="-128"/>
                <a:cs typeface="メイリオ" pitchFamily="50" charset="-128"/>
              </a:rPr>
              <a:t>※</a:t>
            </a:r>
            <a:r>
              <a:rPr kumimoji="1" lang="ja-JP" altLang="en-US" sz="1000" dirty="0" smtClean="0">
                <a:latin typeface="メイリオ" pitchFamily="50" charset="-128"/>
                <a:ea typeface="メイリオ" pitchFamily="50" charset="-128"/>
                <a:cs typeface="メイリオ" pitchFamily="50" charset="-128"/>
              </a:rPr>
              <a:t>本シミュレーションは、</a:t>
            </a:r>
            <a:r>
              <a:rPr lang="ja-JP" altLang="en-US" sz="1000" dirty="0" smtClean="0">
                <a:latin typeface="メイリオ" pitchFamily="50" charset="-128"/>
                <a:ea typeface="メイリオ" pitchFamily="50" charset="-128"/>
                <a:cs typeface="メイリオ" pitchFamily="50" charset="-128"/>
              </a:rPr>
              <a:t>本事業において</a:t>
            </a:r>
            <a:r>
              <a:rPr kumimoji="1" lang="ja-JP" altLang="en-US" sz="1000" dirty="0" smtClean="0">
                <a:latin typeface="メイリオ" pitchFamily="50" charset="-128"/>
                <a:ea typeface="メイリオ" pitchFamily="50" charset="-128"/>
                <a:cs typeface="メイリオ" pitchFamily="50" charset="-128"/>
              </a:rPr>
              <a:t>独自に前提を置き、試行したもの。</a:t>
            </a:r>
            <a:endParaRPr kumimoji="1" lang="en-US" altLang="ja-JP" sz="1000" dirty="0" smtClean="0">
              <a:latin typeface="メイリオ" pitchFamily="50" charset="-128"/>
              <a:ea typeface="メイリオ" pitchFamily="50" charset="-128"/>
              <a:cs typeface="メイリオ" pitchFamily="50" charset="-128"/>
            </a:endParaRPr>
          </a:p>
          <a:p>
            <a:pPr marL="177800" indent="-177800" algn="l"/>
            <a:r>
              <a:rPr kumimoji="1" lang="en-US" altLang="ja-JP" sz="1000" dirty="0" smtClean="0">
                <a:latin typeface="メイリオ" pitchFamily="50" charset="-128"/>
                <a:ea typeface="メイリオ" pitchFamily="50" charset="-128"/>
                <a:cs typeface="メイリオ" pitchFamily="50" charset="-128"/>
              </a:rPr>
              <a:t>*</a:t>
            </a:r>
            <a:r>
              <a:rPr kumimoji="1" lang="en-US" altLang="ja-JP" sz="1000" dirty="0">
                <a:latin typeface="メイリオ" pitchFamily="50" charset="-128"/>
                <a:ea typeface="メイリオ" pitchFamily="50" charset="-128"/>
                <a:cs typeface="メイリオ" pitchFamily="50" charset="-128"/>
              </a:rPr>
              <a:t>1</a:t>
            </a:r>
            <a:r>
              <a:rPr kumimoji="1" lang="ja-JP" altLang="en-US" sz="1000" dirty="0">
                <a:latin typeface="メイリオ" pitchFamily="50" charset="-128"/>
                <a:ea typeface="メイリオ" pitchFamily="50" charset="-128"/>
                <a:cs typeface="メイリオ" pitchFamily="50" charset="-128"/>
              </a:rPr>
              <a:t>：いずれの推計も</a:t>
            </a:r>
            <a:r>
              <a:rPr kumimoji="1" lang="en-US" altLang="ja-JP" sz="1000" dirty="0">
                <a:latin typeface="メイリオ" pitchFamily="50" charset="-128"/>
                <a:ea typeface="メイリオ" pitchFamily="50" charset="-128"/>
                <a:cs typeface="メイリオ" pitchFamily="50" charset="-128"/>
              </a:rPr>
              <a:t>75</a:t>
            </a:r>
            <a:r>
              <a:rPr kumimoji="1" lang="ja-JP" altLang="en-US" sz="1000" dirty="0">
                <a:latin typeface="メイリオ" pitchFamily="50" charset="-128"/>
                <a:ea typeface="メイリオ" pitchFamily="50" charset="-128"/>
                <a:cs typeface="メイリオ" pitchFamily="50" charset="-128"/>
              </a:rPr>
              <a:t>歳以上人口の増加率を</a:t>
            </a:r>
            <a:r>
              <a:rPr lang="en-US" altLang="ja-JP" sz="1000" dirty="0">
                <a:latin typeface="メイリオ" pitchFamily="50" charset="-128"/>
                <a:ea typeface="メイリオ" pitchFamily="50" charset="-128"/>
                <a:cs typeface="メイリオ" pitchFamily="50" charset="-128"/>
              </a:rPr>
              <a:t>3</a:t>
            </a:r>
            <a:r>
              <a:rPr kumimoji="1" lang="ja-JP" altLang="en-US" sz="1000" dirty="0">
                <a:latin typeface="メイリオ" pitchFamily="50" charset="-128"/>
                <a:ea typeface="メイリオ" pitchFamily="50" charset="-128"/>
                <a:cs typeface="メイリオ" pitchFamily="50" charset="-128"/>
              </a:rPr>
              <a:t>％</a:t>
            </a:r>
            <a:r>
              <a:rPr lang="ja-JP" altLang="en-US" sz="1000" dirty="0">
                <a:latin typeface="メイリオ" pitchFamily="50" charset="-128"/>
                <a:ea typeface="メイリオ" pitchFamily="50" charset="-128"/>
                <a:cs typeface="メイリオ" pitchFamily="50" charset="-128"/>
              </a:rPr>
              <a:t>、</a:t>
            </a:r>
            <a:r>
              <a:rPr kumimoji="1" lang="ja-JP" altLang="en-US" sz="1000" dirty="0">
                <a:latin typeface="メイリオ" pitchFamily="50" charset="-128"/>
                <a:ea typeface="メイリオ" pitchFamily="50" charset="-128"/>
                <a:cs typeface="メイリオ" pitchFamily="50" charset="-128"/>
              </a:rPr>
              <a:t>過去</a:t>
            </a:r>
            <a:r>
              <a:rPr kumimoji="1" lang="en-US" altLang="ja-JP" sz="1000" dirty="0">
                <a:latin typeface="メイリオ" pitchFamily="50" charset="-128"/>
                <a:ea typeface="メイリオ" pitchFamily="50" charset="-128"/>
                <a:cs typeface="メイリオ" pitchFamily="50" charset="-128"/>
              </a:rPr>
              <a:t>3</a:t>
            </a:r>
            <a:r>
              <a:rPr kumimoji="1" lang="ja-JP" altLang="en-US" sz="1000" dirty="0">
                <a:latin typeface="メイリオ" pitchFamily="50" charset="-128"/>
                <a:ea typeface="メイリオ" pitchFamily="50" charset="-128"/>
                <a:cs typeface="メイリオ" pitchFamily="50" charset="-128"/>
              </a:rPr>
              <a:t>年間の予防給付の増加率を</a:t>
            </a:r>
            <a:r>
              <a:rPr kumimoji="1" lang="en-US" altLang="ja-JP" sz="1000" dirty="0">
                <a:latin typeface="メイリオ" pitchFamily="50" charset="-128"/>
                <a:ea typeface="メイリオ" pitchFamily="50" charset="-128"/>
                <a:cs typeface="メイリオ" pitchFamily="50" charset="-128"/>
              </a:rPr>
              <a:t>6</a:t>
            </a:r>
            <a:r>
              <a:rPr kumimoji="1" lang="ja-JP" altLang="en-US" sz="1000" dirty="0">
                <a:latin typeface="メイリオ" pitchFamily="50" charset="-128"/>
                <a:ea typeface="メイリオ" pitchFamily="50" charset="-128"/>
                <a:cs typeface="メイリオ" pitchFamily="50" charset="-128"/>
              </a:rPr>
              <a:t>％と仮定した。また、平成</a:t>
            </a:r>
            <a:r>
              <a:rPr kumimoji="1" lang="en-US" altLang="ja-JP" sz="1000" dirty="0">
                <a:latin typeface="メイリオ" pitchFamily="50" charset="-128"/>
                <a:ea typeface="メイリオ" pitchFamily="50" charset="-128"/>
                <a:cs typeface="メイリオ" pitchFamily="50" charset="-128"/>
              </a:rPr>
              <a:t>27</a:t>
            </a:r>
            <a:r>
              <a:rPr lang="ja-JP" altLang="en-US" sz="1000" dirty="0">
                <a:latin typeface="メイリオ" pitchFamily="50" charset="-128"/>
                <a:ea typeface="メイリオ" pitchFamily="50" charset="-128"/>
                <a:cs typeface="メイリオ" pitchFamily="50" charset="-128"/>
              </a:rPr>
              <a:t>年度報酬改定の影響率としては、介護予防訪問介護については、▲</a:t>
            </a:r>
            <a:r>
              <a:rPr lang="en-US" altLang="ja-JP" sz="1000" dirty="0">
                <a:latin typeface="メイリオ" pitchFamily="50" charset="-128"/>
                <a:ea typeface="メイリオ" pitchFamily="50" charset="-128"/>
                <a:cs typeface="メイリオ" pitchFamily="50" charset="-128"/>
              </a:rPr>
              <a:t>5</a:t>
            </a:r>
            <a:r>
              <a:rPr lang="ja-JP" altLang="en-US" sz="1000" dirty="0">
                <a:latin typeface="メイリオ" pitchFamily="50" charset="-128"/>
                <a:ea typeface="メイリオ" pitchFamily="50" charset="-128"/>
                <a:cs typeface="メイリオ" pitchFamily="50" charset="-128"/>
              </a:rPr>
              <a:t>％、介護予防通所介護については、▲</a:t>
            </a:r>
            <a:r>
              <a:rPr lang="en-US" altLang="ja-JP" sz="1000" dirty="0">
                <a:latin typeface="メイリオ" pitchFamily="50" charset="-128"/>
                <a:ea typeface="メイリオ" pitchFamily="50" charset="-128"/>
                <a:cs typeface="メイリオ" pitchFamily="50" charset="-128"/>
              </a:rPr>
              <a:t>22</a:t>
            </a:r>
            <a:r>
              <a:rPr lang="ja-JP" altLang="en-US" sz="1000" dirty="0">
                <a:latin typeface="メイリオ" pitchFamily="50" charset="-128"/>
                <a:ea typeface="メイリオ" pitchFamily="50" charset="-128"/>
                <a:cs typeface="メイリオ" pitchFamily="50" charset="-128"/>
              </a:rPr>
              <a:t>％、介護予防支援については▲</a:t>
            </a:r>
            <a:r>
              <a:rPr lang="en-US" altLang="ja-JP" sz="1000" dirty="0">
                <a:latin typeface="メイリオ" pitchFamily="50" charset="-128"/>
                <a:ea typeface="メイリオ" pitchFamily="50" charset="-128"/>
                <a:cs typeface="メイリオ" pitchFamily="50" charset="-128"/>
              </a:rPr>
              <a:t>4</a:t>
            </a:r>
            <a:r>
              <a:rPr lang="ja-JP" altLang="en-US" sz="1000" dirty="0">
                <a:latin typeface="メイリオ" pitchFamily="50" charset="-128"/>
                <a:ea typeface="メイリオ" pitchFamily="50" charset="-128"/>
                <a:cs typeface="メイリオ" pitchFamily="50" charset="-128"/>
              </a:rPr>
              <a:t>％増（ただし給付に対するケアマネジメントも存在するため、総額は折半して計算）を想定した。また、総合事業の導入による費用抑制効果は</a:t>
            </a:r>
            <a:r>
              <a:rPr lang="ja-JP" altLang="en-US" sz="1000" dirty="0" smtClean="0">
                <a:latin typeface="メイリオ" pitchFamily="50" charset="-128"/>
                <a:ea typeface="メイリオ" pitchFamily="50" charset="-128"/>
                <a:cs typeface="メイリオ" pitchFamily="50" charset="-128"/>
              </a:rPr>
              <a:t>、見込んでいない。</a:t>
            </a:r>
            <a:endParaRPr kumimoji="1" lang="en-US" altLang="ja-JP" sz="1000" dirty="0">
              <a:latin typeface="メイリオ" pitchFamily="50" charset="-128"/>
              <a:ea typeface="メイリオ" pitchFamily="50" charset="-128"/>
              <a:cs typeface="メイリオ" pitchFamily="50" charset="-128"/>
            </a:endParaRPr>
          </a:p>
        </p:txBody>
      </p:sp>
      <p:sp>
        <p:nvSpPr>
          <p:cNvPr id="5" name="正方形/長方形 4"/>
          <p:cNvSpPr/>
          <p:nvPr/>
        </p:nvSpPr>
        <p:spPr bwMode="auto">
          <a:xfrm>
            <a:off x="0" y="0"/>
            <a:ext cx="4876800" cy="398585"/>
          </a:xfrm>
          <a:prstGeom prst="rect">
            <a:avLst/>
          </a:prstGeom>
          <a:solidFill>
            <a:srgbClr val="E60000"/>
          </a:solidFill>
          <a:ln w="12700"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en-US" altLang="ja-JP" sz="1600" b="1" dirty="0" smtClean="0">
                <a:solidFill>
                  <a:srgbClr val="FFFFFF"/>
                </a:solidFill>
                <a:latin typeface="メイリオ" pitchFamily="50" charset="-128"/>
                <a:ea typeface="メイリオ" pitchFamily="50" charset="-128"/>
                <a:cs typeface="メイリオ" pitchFamily="50" charset="-128"/>
              </a:rPr>
              <a:t>Ⅲ</a:t>
            </a:r>
            <a:r>
              <a:rPr kumimoji="1" lang="ja-JP" altLang="en-US" sz="1600" b="1" i="0" u="none" strike="noStrike" cap="none" normalizeH="0" baseline="0" dirty="0" smtClean="0">
                <a:ln>
                  <a:noFill/>
                </a:ln>
                <a:solidFill>
                  <a:srgbClr val="FFFFFF"/>
                </a:solidFill>
                <a:effectLst/>
                <a:latin typeface="メイリオ" pitchFamily="50" charset="-128"/>
                <a:ea typeface="メイリオ" pitchFamily="50" charset="-128"/>
                <a:cs typeface="メイリオ" pitchFamily="50" charset="-128"/>
              </a:rPr>
              <a:t>　総合事業に向けて準備すべきことは何か？</a:t>
            </a:r>
          </a:p>
        </p:txBody>
      </p:sp>
      <p:sp>
        <p:nvSpPr>
          <p:cNvPr id="6" name="テキスト ボックス 5"/>
          <p:cNvSpPr txBox="1"/>
          <p:nvPr/>
        </p:nvSpPr>
        <p:spPr>
          <a:xfrm>
            <a:off x="641712" y="1234236"/>
            <a:ext cx="882275" cy="246221"/>
          </a:xfrm>
          <a:prstGeom prst="rect">
            <a:avLst/>
          </a:prstGeom>
          <a:noFill/>
        </p:spPr>
        <p:txBody>
          <a:bodyPr wrap="square" rtlCol="0">
            <a:spAutoFit/>
          </a:bodyPr>
          <a:lstStyle/>
          <a:p>
            <a:r>
              <a:rPr lang="ja-JP" altLang="en-US" sz="1000" dirty="0" smtClean="0"/>
              <a:t>単位：千円</a:t>
            </a:r>
            <a:endParaRPr kumimoji="1" lang="en-US" altLang="ja-JP" sz="1000" dirty="0" smtClean="0"/>
          </a:p>
        </p:txBody>
      </p:sp>
    </p:spTree>
    <p:extLst>
      <p:ext uri="{BB962C8B-B14F-4D97-AF65-F5344CB8AC3E}">
        <p14:creationId xmlns:p14="http://schemas.microsoft.com/office/powerpoint/2010/main" val="3398115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C56DC623F17BC45BC7187ED58AEC598" ma:contentTypeVersion="0" ma:contentTypeDescription="新しいドキュメントを作成します。" ma:contentTypeScope="" ma:versionID="7dbe8ce5dcebf9703128fdb82e847f5a">
  <xsd:schema xmlns:xsd="http://www.w3.org/2001/XMLSchema" xmlns:xs="http://www.w3.org/2001/XMLSchema" xmlns:p="http://schemas.microsoft.com/office/2006/metadata/properties" targetNamespace="http://schemas.microsoft.com/office/2006/metadata/properties" ma:root="true" ma:fieldsID="e3fc15230516dd5e85220f060eed4ba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85222A-264B-4DA0-8B53-DEDD46916F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226D276-5705-437D-9769-05CBC8622F0E}">
  <ds:schemaRefs>
    <ds:schemaRef ds:uri="http://schemas.microsoft.com/sharepoint/v3/contenttype/forms"/>
  </ds:schemaRefs>
</ds:datastoreItem>
</file>

<file path=customXml/itemProps3.xml><?xml version="1.0" encoding="utf-8"?>
<ds:datastoreItem xmlns:ds="http://schemas.openxmlformats.org/officeDocument/2006/customXml" ds:itemID="{4803F6C6-FA1F-48E1-9B1A-3E3F4617FBAF}">
  <ds:schemaRefs>
    <ds:schemaRef ds:uri="http://purl.org/dc/terms/"/>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12835</TotalTime>
  <Words>723</Words>
  <Application>Microsoft Office PowerPoint</Application>
  <PresentationFormat>A4 210 x 297 mm</PresentationFormat>
  <Paragraphs>43</Paragraphs>
  <Slides>6</Slides>
  <Notes>0</Notes>
  <HiddenSlides>0</HiddenSlides>
  <MMClips>0</MMClips>
  <ScaleCrop>false</ScaleCrop>
  <HeadingPairs>
    <vt:vector size="4" baseType="variant">
      <vt:variant>
        <vt:lpstr>テーマ</vt:lpstr>
      </vt:variant>
      <vt:variant>
        <vt:i4>1</vt:i4>
      </vt:variant>
      <vt:variant>
        <vt:lpstr>スライド タイトル</vt:lpstr>
      </vt:variant>
      <vt:variant>
        <vt:i4>6</vt:i4>
      </vt:variant>
    </vt:vector>
  </HeadingPairs>
  <TitlesOfParts>
    <vt:vector size="7" baseType="lpstr">
      <vt:lpstr>1_新しいﾌﾟﾚｾﾞﾝﾃｰｼｮﾝ</vt:lpstr>
      <vt:lpstr>６．総合事業・整備事業への移行　【参考】寒河江市の資源マップづくりの例</vt:lpstr>
      <vt:lpstr>６．総合事業・整備事業への移行　【参考】大和高田市のケアプラン分析の例</vt:lpstr>
      <vt:lpstr>７．介護予防ケアマネジメントに向けた準備　～介護予防ケアマネジメントの三類型</vt:lpstr>
      <vt:lpstr>※参考　介護予防手帳イメージ</vt:lpstr>
      <vt:lpstr>８．予算・費用管理に向けた準備　①平成27年度中の実施における特例上限額</vt:lpstr>
      <vt:lpstr>８．予算・費用管理に向けた準備　②平成28年度以降の実施における特例上限額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090803MURC標準フォーマット（企画書用）ver2</dc:title>
  <dc:creator>MURC</dc:creator>
  <cp:lastModifiedBy>厚生労働省ネットワークシステム</cp:lastModifiedBy>
  <cp:revision>1210</cp:revision>
  <dcterms:created xsi:type="dcterms:W3CDTF">2002-02-12T11:42:48Z</dcterms:created>
  <dcterms:modified xsi:type="dcterms:W3CDTF">2015-06-01T06:14:51Z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ContentTypeId">
    <vt:lpwstr>0x010100DC56DC623F17BC45BC7187ED58AEC598</vt:lpwstr>
  </property>
</Properties>
</file>