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4"/>
  </p:sldMasterIdLst>
  <p:notesMasterIdLst>
    <p:notesMasterId r:id="rId11"/>
  </p:notesMasterIdLst>
  <p:handoutMasterIdLst>
    <p:handoutMasterId r:id="rId12"/>
  </p:handoutMasterIdLst>
  <p:sldIdLst>
    <p:sldId id="481" r:id="rId5"/>
    <p:sldId id="482" r:id="rId6"/>
    <p:sldId id="495" r:id="rId7"/>
    <p:sldId id="471" r:id="rId8"/>
    <p:sldId id="468" r:id="rId9"/>
    <p:sldId id="489" r:id="rId10"/>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009900"/>
    <a:srgbClr val="FF6600"/>
    <a:srgbClr val="FF9933"/>
    <a:srgbClr val="FF9966"/>
    <a:srgbClr val="9BBB59"/>
    <a:srgbClr val="FF9999"/>
    <a:srgbClr val="FF5050"/>
    <a:srgbClr val="9933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98" autoAdjust="0"/>
    <p:restoredTop sz="86396" autoAdjust="0"/>
  </p:normalViewPr>
  <p:slideViewPr>
    <p:cSldViewPr snapToGrid="0" snapToObjects="1" showGuides="1">
      <p:cViewPr>
        <p:scale>
          <a:sx n="75" d="100"/>
          <a:sy n="75" d="100"/>
        </p:scale>
        <p:origin x="-1008" y="-36"/>
      </p:cViewPr>
      <p:guideLst>
        <p:guide orient="horz" pos="3931"/>
        <p:guide orient="horz" pos="1065"/>
        <p:guide orient="horz" pos="2605"/>
        <p:guide orient="horz" pos="2387"/>
        <p:guide orient="horz" pos="4047"/>
        <p:guide orient="horz" pos="845"/>
        <p:guide orient="horz" pos="345"/>
        <p:guide orient="horz" pos="683"/>
        <p:guide orient="horz" pos="307"/>
        <p:guide pos="3166"/>
        <p:guide pos="1623"/>
        <p:guide pos="262"/>
        <p:guide pos="4526"/>
        <p:guide pos="4617"/>
        <p:guide pos="5978"/>
        <p:guide pos="1714"/>
        <p:guide pos="3075"/>
      </p:guideLst>
    </p:cSldViewPr>
  </p:slideViewPr>
  <p:outlineViewPr>
    <p:cViewPr>
      <p:scale>
        <a:sx n="33" d="100"/>
        <a:sy n="33" d="100"/>
      </p:scale>
      <p:origin x="36" y="0"/>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6/1/2015 3:12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247040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6/1/2015 3:12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smtClean="0"/>
              <a:t>マスターテキストの書式設定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308454852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smtClean="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pPr algn="r">
                <a:defRPr/>
              </a:pPr>
              <a:t>‹#›</a:t>
            </a:fld>
            <a:endParaRPr lang="ja-JP" altLang="en-US" dirty="0"/>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6400" y="662087"/>
            <a:ext cx="9061450" cy="307777"/>
          </a:xfrm>
        </p:spPr>
        <p:txBody>
          <a:bodyPr/>
          <a:lstStyle/>
          <a:p>
            <a:r>
              <a:rPr lang="ja-JP" altLang="en-US" b="0" dirty="0" smtClean="0">
                <a:latin typeface="メイリオ" pitchFamily="50" charset="-128"/>
                <a:ea typeface="メイリオ" pitchFamily="50" charset="-128"/>
                <a:cs typeface="メイリオ" pitchFamily="50" charset="-128"/>
              </a:rPr>
              <a:t>３</a:t>
            </a:r>
            <a:r>
              <a:rPr kumimoji="1" lang="ja-JP" altLang="en-US" b="0" dirty="0" smtClean="0">
                <a:latin typeface="メイリオ" pitchFamily="50" charset="-128"/>
                <a:ea typeface="メイリオ" pitchFamily="50" charset="-128"/>
                <a:cs typeface="メイリオ" pitchFamily="50" charset="-128"/>
              </a:rPr>
              <a:t>．住民主体の「地域づくり」の方法</a:t>
            </a:r>
            <a:endParaRPr kumimoji="1" lang="ja-JP" altLang="en-US" sz="1600" b="0" dirty="0">
              <a:latin typeface="メイリオ" pitchFamily="50" charset="-128"/>
              <a:ea typeface="メイリオ" pitchFamily="50" charset="-128"/>
              <a:cs typeface="メイリオ" pitchFamily="50" charset="-128"/>
            </a:endParaRPr>
          </a:p>
        </p:txBody>
      </p:sp>
      <p:sp>
        <p:nvSpPr>
          <p:cNvPr id="3" name="正方形/長方形 2"/>
          <p:cNvSpPr/>
          <p:nvPr/>
        </p:nvSpPr>
        <p:spPr bwMode="auto">
          <a:xfrm>
            <a:off x="406400" y="1673350"/>
            <a:ext cx="3850290" cy="4689433"/>
          </a:xfrm>
          <a:prstGeom prst="rect">
            <a:avLst/>
          </a:prstGeom>
          <a:solidFill>
            <a:schemeClr val="bg1"/>
          </a:solid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4" name="テキスト ボックス 3"/>
          <p:cNvSpPr txBox="1"/>
          <p:nvPr/>
        </p:nvSpPr>
        <p:spPr>
          <a:xfrm>
            <a:off x="406400" y="1721988"/>
            <a:ext cx="3850290" cy="4484305"/>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「地域介護予防活動支援事業」が中核</a:t>
            </a:r>
          </a:p>
          <a:p>
            <a:pPr marL="185738" lvl="1" algn="l">
              <a:spcBef>
                <a:spcPts val="0"/>
              </a:spcBef>
            </a:pPr>
            <a:r>
              <a:rPr lang="ja-JP" altLang="en-US" sz="1100" dirty="0" smtClean="0"/>
              <a:t>従来の一次予防事業は、意識啓発等の「介護予防普及啓発事業」が中心であったが、総合事業では、地域における住民の主体的な取組の育成・支援を行う「地域介護予防活動支援事業」が中心的な事業となる。</a:t>
            </a:r>
            <a:endParaRPr lang="en-US" altLang="ja-JP" sz="1100" dirty="0" smtClean="0"/>
          </a:p>
          <a:p>
            <a:pPr marL="185738" lvl="1" algn="l">
              <a:spcBef>
                <a:spcPts val="0"/>
              </a:spcBef>
            </a:pPr>
            <a:r>
              <a:rPr lang="ja-JP" altLang="en-US" sz="1100" dirty="0" smtClean="0"/>
              <a:t>また、「通いの場」など現行の一次予防事業の類似の事業については、週に１回の活動を複数回に増やす、予防的な要素を組み込むなど、助成の交付も含め、目的にあった取組に強化・改善することが求められる。</a:t>
            </a:r>
          </a:p>
          <a:p>
            <a:pPr marL="185738"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要支援者中心のサービスに発展させ通所型</a:t>
            </a:r>
            <a:r>
              <a:rPr lang="en-US" altLang="ja-JP" sz="1200" dirty="0" smtClean="0">
                <a:latin typeface="HGP創英角ｺﾞｼｯｸUB" pitchFamily="50" charset="-128"/>
                <a:ea typeface="HGP創英角ｺﾞｼｯｸUB" pitchFamily="50" charset="-128"/>
              </a:rPr>
              <a:t>B</a:t>
            </a:r>
            <a:r>
              <a:rPr lang="ja-JP" altLang="en-US" sz="1200" dirty="0" smtClean="0">
                <a:latin typeface="HGP創英角ｺﾞｼｯｸUB" pitchFamily="50" charset="-128"/>
                <a:ea typeface="HGP創英角ｺﾞｼｯｸUB" pitchFamily="50" charset="-128"/>
              </a:rPr>
              <a:t>を整備</a:t>
            </a:r>
          </a:p>
          <a:p>
            <a:pPr marL="185738" lvl="1" indent="-171450" algn="l">
              <a:spcBef>
                <a:spcPts val="0"/>
              </a:spcBef>
            </a:pPr>
            <a:r>
              <a:rPr lang="ja-JP" altLang="en-US" sz="1100" dirty="0" smtClean="0"/>
              <a:t>　</a:t>
            </a:r>
            <a:r>
              <a:rPr lang="ja-JP" altLang="en-US" sz="1100" dirty="0" smtClean="0">
                <a:solidFill>
                  <a:srgbClr val="FF0000"/>
                </a:solidFill>
              </a:rPr>
              <a:t>　</a:t>
            </a:r>
            <a:r>
              <a:rPr lang="ja-JP" altLang="en-US" sz="1100" dirty="0" smtClean="0">
                <a:solidFill>
                  <a:schemeClr val="tx1"/>
                </a:solidFill>
              </a:rPr>
              <a:t>一般介護予防事業の利用者は全ての高齢者を対象としているが、初期の段階では元気高齢者の利用が多いと考えられる。要支援者相当の利用者が増えていく過程で、</a:t>
            </a:r>
            <a:r>
              <a:rPr lang="ja-JP" altLang="en-US" sz="1100" dirty="0" smtClean="0"/>
              <a:t>通所型Ｂ（住民主体の支援）への発展的な移行も考えられる。</a:t>
            </a:r>
          </a:p>
          <a:p>
            <a:pPr marL="185738"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通所型Ｂから訪問型Ｂへの発展の可能性も</a:t>
            </a:r>
          </a:p>
          <a:p>
            <a:pPr marL="185738" lvl="1" indent="-171450" algn="l">
              <a:spcBef>
                <a:spcPts val="0"/>
              </a:spcBef>
            </a:pPr>
            <a:r>
              <a:rPr lang="ja-JP" altLang="en-US" sz="1050" dirty="0" smtClean="0"/>
              <a:t>　</a:t>
            </a:r>
            <a:r>
              <a:rPr lang="ja-JP" altLang="en-US" sz="1100" dirty="0" smtClean="0"/>
              <a:t>　訪問型</a:t>
            </a:r>
            <a:r>
              <a:rPr lang="en-US" altLang="ja-JP" sz="1100" dirty="0" smtClean="0"/>
              <a:t>B</a:t>
            </a:r>
            <a:r>
              <a:rPr lang="ja-JP" altLang="en-US" sz="1100" dirty="0" smtClean="0"/>
              <a:t>は、生活支援を住民主体で行うものであり、信頼関係やなじみの関係が重要な前提となる</a:t>
            </a:r>
            <a:r>
              <a:rPr lang="ja-JP" altLang="en-US" sz="1100" dirty="0" smtClean="0">
                <a:solidFill>
                  <a:schemeClr val="tx1"/>
                </a:solidFill>
              </a:rPr>
              <a:t>。 通所型</a:t>
            </a:r>
            <a:r>
              <a:rPr lang="en-US" altLang="ja-JP" sz="1100" dirty="0" smtClean="0">
                <a:solidFill>
                  <a:schemeClr val="tx1"/>
                </a:solidFill>
              </a:rPr>
              <a:t>B</a:t>
            </a:r>
            <a:r>
              <a:rPr lang="ja-JP" altLang="en-US" sz="1100" dirty="0" smtClean="0">
                <a:solidFill>
                  <a:schemeClr val="tx1"/>
                </a:solidFill>
              </a:rPr>
              <a:t>（住民主体）の継続的な運営により住民間のな</a:t>
            </a:r>
            <a:r>
              <a:rPr lang="ja-JP" altLang="en-US" sz="1100" dirty="0" smtClean="0"/>
              <a:t>じみの関係が構築されると、簡単なゴミ出しや買い物支援などを提供する訪問型</a:t>
            </a:r>
            <a:r>
              <a:rPr lang="en-US" altLang="ja-JP" sz="1100" dirty="0" smtClean="0"/>
              <a:t>B</a:t>
            </a:r>
            <a:r>
              <a:rPr lang="ja-JP" altLang="en-US" sz="1100" dirty="0" smtClean="0"/>
              <a:t>に発展することが期待される。</a:t>
            </a:r>
          </a:p>
        </p:txBody>
      </p:sp>
      <p:sp>
        <p:nvSpPr>
          <p:cNvPr id="6" name="Rectangle 2"/>
          <p:cNvSpPr txBox="1">
            <a:spLocks noChangeArrowheads="1"/>
          </p:cNvSpPr>
          <p:nvPr/>
        </p:nvSpPr>
        <p:spPr bwMode="auto">
          <a:xfrm>
            <a:off x="406400" y="1212357"/>
            <a:ext cx="9061450" cy="276999"/>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211138" lvl="0" indent="-211138" algn="l" defTabSz="990600" eaLnBrk="0" hangingPunct="0">
              <a:lnSpc>
                <a:spcPct val="100000"/>
              </a:lnSpc>
              <a:spcBef>
                <a:spcPct val="30000"/>
              </a:spcBef>
              <a:buClrTx/>
              <a:defRPr/>
            </a:pPr>
            <a:r>
              <a:rPr lang="en-US" altLang="ja-JP" sz="1800" kern="0" dirty="0" smtClean="0">
                <a:solidFill>
                  <a:schemeClr val="tx2"/>
                </a:solidFill>
                <a:latin typeface="+mj-lt"/>
                <a:ea typeface="+mj-ea"/>
                <a:cs typeface="+mj-cs"/>
              </a:rPr>
              <a:t>【</a:t>
            </a:r>
            <a:r>
              <a:rPr lang="ja-JP" altLang="en-US" sz="1800" kern="0" dirty="0" smtClean="0">
                <a:solidFill>
                  <a:schemeClr val="tx1"/>
                </a:solidFill>
                <a:latin typeface="+mj-lt"/>
                <a:ea typeface="+mj-ea"/>
                <a:cs typeface="+mj-cs"/>
              </a:rPr>
              <a:t>一次予防事業</a:t>
            </a:r>
            <a:r>
              <a:rPr lang="ja-JP" altLang="en-US" sz="1800" kern="0" dirty="0" smtClean="0">
                <a:solidFill>
                  <a:schemeClr val="tx2"/>
                </a:solidFill>
                <a:latin typeface="+mj-lt"/>
                <a:ea typeface="+mj-ea"/>
                <a:cs typeface="+mj-cs"/>
              </a:rPr>
              <a:t>　→　</a:t>
            </a:r>
            <a:r>
              <a:rPr lang="ja-JP" altLang="en-US" sz="1800" b="1" kern="0" dirty="0" smtClean="0">
                <a:solidFill>
                  <a:schemeClr val="tx2"/>
                </a:solidFill>
                <a:latin typeface="+mj-lt"/>
                <a:ea typeface="+mj-ea"/>
                <a:cs typeface="+mj-cs"/>
              </a:rPr>
              <a:t>一般介護予防事業　</a:t>
            </a:r>
            <a:r>
              <a:rPr lang="ja-JP" altLang="en-US" sz="1800" kern="0" dirty="0" smtClean="0">
                <a:solidFill>
                  <a:schemeClr val="tx2"/>
                </a:solidFill>
                <a:latin typeface="+mj-lt"/>
                <a:ea typeface="+mj-ea"/>
                <a:cs typeface="+mj-cs"/>
              </a:rPr>
              <a:t>→</a:t>
            </a:r>
            <a:r>
              <a:rPr lang="ja-JP" altLang="en-US" sz="1800" b="1" kern="0" dirty="0" smtClean="0">
                <a:solidFill>
                  <a:schemeClr val="tx2"/>
                </a:solidFill>
                <a:latin typeface="+mj-lt"/>
                <a:ea typeface="+mj-ea"/>
                <a:cs typeface="+mj-cs"/>
              </a:rPr>
              <a:t>　</a:t>
            </a:r>
            <a:r>
              <a:rPr lang="ja-JP" altLang="en-US" sz="1800" b="1" kern="0" dirty="0" smtClean="0">
                <a:solidFill>
                  <a:schemeClr val="tx2"/>
                </a:solidFill>
                <a:latin typeface="+mn-ea"/>
                <a:ea typeface="+mn-ea"/>
                <a:cs typeface="+mj-cs"/>
              </a:rPr>
              <a:t>通所型</a:t>
            </a:r>
            <a:r>
              <a:rPr lang="en-US" altLang="ja-JP" sz="1800" b="1" kern="0" dirty="0" smtClean="0">
                <a:solidFill>
                  <a:schemeClr val="tx2"/>
                </a:solidFill>
                <a:latin typeface="+mn-ea"/>
                <a:ea typeface="+mn-ea"/>
                <a:cs typeface="+mj-cs"/>
              </a:rPr>
              <a:t>B</a:t>
            </a:r>
            <a:r>
              <a:rPr lang="ja-JP" altLang="en-US" sz="1800" b="1" kern="0" dirty="0" smtClean="0">
                <a:solidFill>
                  <a:schemeClr val="tx2"/>
                </a:solidFill>
                <a:latin typeface="+mn-ea"/>
                <a:ea typeface="+mn-ea"/>
                <a:cs typeface="+mj-cs"/>
              </a:rPr>
              <a:t>（住民主体）　</a:t>
            </a:r>
            <a:r>
              <a:rPr lang="ja-JP" altLang="en-US" sz="1800" kern="0" dirty="0" smtClean="0">
                <a:solidFill>
                  <a:schemeClr val="tx2"/>
                </a:solidFill>
                <a:latin typeface="+mn-ea"/>
                <a:ea typeface="+mn-ea"/>
                <a:cs typeface="+mj-cs"/>
              </a:rPr>
              <a:t>→</a:t>
            </a:r>
            <a:r>
              <a:rPr lang="ja-JP" altLang="en-US" sz="1800" b="1" kern="0" dirty="0" smtClean="0">
                <a:solidFill>
                  <a:schemeClr val="tx2"/>
                </a:solidFill>
                <a:latin typeface="+mn-ea"/>
                <a:ea typeface="+mn-ea"/>
                <a:cs typeface="+mj-cs"/>
              </a:rPr>
              <a:t>　訪問型</a:t>
            </a:r>
            <a:r>
              <a:rPr lang="en-US" altLang="ja-JP" sz="1800" b="1" kern="0" dirty="0" smtClean="0">
                <a:solidFill>
                  <a:schemeClr val="tx2"/>
                </a:solidFill>
                <a:latin typeface="+mn-ea"/>
                <a:ea typeface="+mn-ea"/>
                <a:cs typeface="+mj-cs"/>
              </a:rPr>
              <a:t>B</a:t>
            </a:r>
            <a:r>
              <a:rPr lang="ja-JP" altLang="en-US" sz="1800" b="1" kern="0" dirty="0" smtClean="0">
                <a:solidFill>
                  <a:schemeClr val="tx2"/>
                </a:solidFill>
                <a:latin typeface="+mn-ea"/>
                <a:ea typeface="+mn-ea"/>
                <a:cs typeface="+mj-cs"/>
              </a:rPr>
              <a:t>（住民主体）</a:t>
            </a:r>
            <a:r>
              <a:rPr lang="en-US" altLang="ja-JP" sz="1800" kern="0" dirty="0" smtClean="0">
                <a:solidFill>
                  <a:schemeClr val="tx2"/>
                </a:solidFill>
                <a:latin typeface="+mj-lt"/>
                <a:ea typeface="+mj-ea"/>
                <a:cs typeface="+mj-cs"/>
              </a:rPr>
              <a:t>】</a:t>
            </a:r>
            <a:endParaRPr kumimoji="1" lang="ja-JP" altLang="en-US" sz="1800" b="0" i="0" u="none" strike="noStrike" kern="0" cap="none" spc="0" normalizeH="0" baseline="0" noProof="0" dirty="0" smtClean="0">
              <a:ln>
                <a:noFill/>
              </a:ln>
              <a:solidFill>
                <a:srgbClr val="000000"/>
              </a:solidFill>
              <a:effectLst/>
              <a:uLnTx/>
              <a:uFillTx/>
              <a:latin typeface="+mj-lt"/>
              <a:ea typeface="+mj-ea"/>
              <a:cs typeface="+mj-cs"/>
            </a:endParaRPr>
          </a:p>
        </p:txBody>
      </p:sp>
      <p:sp>
        <p:nvSpPr>
          <p:cNvPr id="7" name="テキスト ボックス 6"/>
          <p:cNvSpPr txBox="1"/>
          <p:nvPr/>
        </p:nvSpPr>
        <p:spPr>
          <a:xfrm>
            <a:off x="4558250" y="5336610"/>
            <a:ext cx="4909600" cy="1061829"/>
          </a:xfrm>
          <a:prstGeom prst="rect">
            <a:avLst/>
          </a:prstGeom>
          <a:solidFill>
            <a:schemeClr val="bg1">
              <a:lumMod val="95000"/>
            </a:schemeClr>
          </a:solidFill>
          <a:ln>
            <a:solidFill>
              <a:schemeClr val="tx1"/>
            </a:solidFill>
            <a:prstDash val="dash"/>
          </a:ln>
        </p:spPr>
        <p:txBody>
          <a:bodyPr wrap="square" rtlCol="0">
            <a:spAutoFit/>
          </a:bodyPr>
          <a:lstStyle/>
          <a:p>
            <a:pPr algn="l"/>
            <a:r>
              <a:rPr kumimoji="1" lang="en-US" altLang="ja-JP" sz="1050" b="1" dirty="0" smtClean="0"/>
              <a:t>※</a:t>
            </a:r>
            <a:r>
              <a:rPr kumimoji="1" lang="ja-JP" altLang="en-US" sz="1050" b="1" dirty="0" smtClean="0"/>
              <a:t>留意点</a:t>
            </a:r>
            <a:r>
              <a:rPr kumimoji="1" lang="en-US" altLang="ja-JP" dirty="0" smtClean="0"/>
              <a:t/>
            </a:r>
            <a:br>
              <a:rPr kumimoji="1" lang="en-US" altLang="ja-JP" dirty="0" smtClean="0"/>
            </a:br>
            <a:r>
              <a:rPr lang="ja-JP" altLang="en-US" sz="1050" dirty="0" smtClean="0"/>
              <a:t>例示は、あくまで典型的な支援やサービスのイメージを示すもので、各地域における生活支援体制は、地域の状況を踏まえて創意工夫のもとに開発されるものであり、その姿は、地域毎に異なるものとなることが予想される。</a:t>
            </a:r>
            <a:r>
              <a:rPr lang="en-US" altLang="ja-JP" sz="1050" dirty="0" smtClean="0"/>
              <a:t/>
            </a:r>
            <a:br>
              <a:rPr lang="en-US" altLang="ja-JP" sz="1050" dirty="0" smtClean="0"/>
            </a:br>
            <a:r>
              <a:rPr lang="ja-JP" altLang="en-US" sz="1050" dirty="0" smtClean="0"/>
              <a:t>また、示しているもの以外の発展パターンをとることも充分に考えられる。</a:t>
            </a:r>
            <a:endParaRPr kumimoji="1" lang="ja-JP" altLang="en-US" sz="1050" dirty="0"/>
          </a:p>
        </p:txBody>
      </p:sp>
      <p:pic>
        <p:nvPicPr>
          <p:cNvPr id="12" name="Picture 2"/>
          <p:cNvPicPr>
            <a:picLocks noChangeAspect="1" noChangeArrowheads="1"/>
          </p:cNvPicPr>
          <p:nvPr/>
        </p:nvPicPr>
        <p:blipFill>
          <a:blip r:embed="rId2" cstate="print"/>
          <a:srcRect/>
          <a:stretch>
            <a:fillRect/>
          </a:stretch>
        </p:blipFill>
        <p:spPr bwMode="auto">
          <a:xfrm>
            <a:off x="4366041" y="1633594"/>
            <a:ext cx="5439600" cy="3588546"/>
          </a:xfrm>
          <a:prstGeom prst="rect">
            <a:avLst/>
          </a:prstGeom>
          <a:noFill/>
          <a:ln w="9525">
            <a:noFill/>
            <a:miter lim="800000"/>
            <a:headEnd/>
            <a:tailEnd/>
          </a:ln>
          <a:effectLst/>
        </p:spPr>
      </p:pic>
      <p:sp>
        <p:nvSpPr>
          <p:cNvPr id="8" name="正方形/長方形 7"/>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en-US" altLang="ja-JP"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Ⅱ</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総合事業における「地域づくり」とは何か？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79268" y="1556859"/>
            <a:ext cx="4087630" cy="4604337"/>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現行の介護予防訪問介護は、みなしサービスへ</a:t>
            </a:r>
          </a:p>
          <a:p>
            <a:pPr marL="185738" lvl="1" algn="l">
              <a:spcBef>
                <a:spcPts val="0"/>
              </a:spcBef>
            </a:pPr>
            <a:r>
              <a:rPr lang="ja-JP" altLang="en-US" sz="1100" dirty="0" smtClean="0"/>
              <a:t>現行の介護予防訪問介護は、経過期間において、その大半が、スライド</a:t>
            </a:r>
            <a:r>
              <a:rPr lang="ja-JP" altLang="en-US" sz="1100" dirty="0" smtClean="0">
                <a:solidFill>
                  <a:schemeClr val="tx1"/>
                </a:solidFill>
              </a:rPr>
              <a:t>する形で「みなしサービス」に移行し、従来どおりのサービスを提供することが想定される。</a:t>
            </a:r>
          </a:p>
          <a:p>
            <a:pPr marL="185738" indent="-185738" algn="l">
              <a:lnSpc>
                <a:spcPct val="100000"/>
              </a:lnSpc>
              <a:spcBef>
                <a:spcPts val="600"/>
              </a:spcBef>
              <a:spcAft>
                <a:spcPts val="600"/>
              </a:spcAft>
              <a:buFont typeface="Wingdings" pitchFamily="2" charset="2"/>
              <a:buChar char="n"/>
            </a:pPr>
            <a:r>
              <a:rPr lang="ja-JP" altLang="en-US" sz="1200" dirty="0" smtClean="0">
                <a:solidFill>
                  <a:schemeClr val="tx1"/>
                </a:solidFill>
                <a:latin typeface="HGP創英角ｺﾞｼｯｸUB" pitchFamily="50" charset="-128"/>
                <a:ea typeface="HGP創英角ｺﾞｼｯｸUB" pitchFamily="50" charset="-128"/>
              </a:rPr>
              <a:t>訪問型Ａの整備により、新しい担い手を確保できる可能性</a:t>
            </a:r>
          </a:p>
          <a:p>
            <a:pPr marL="185738" lvl="1" indent="-171450" algn="l">
              <a:spcBef>
                <a:spcPts val="0"/>
              </a:spcBef>
            </a:pPr>
            <a:r>
              <a:rPr lang="ja-JP" altLang="en-US" sz="1050" dirty="0" smtClean="0">
                <a:solidFill>
                  <a:schemeClr val="tx1"/>
                </a:solidFill>
              </a:rPr>
              <a:t>     </a:t>
            </a:r>
            <a:r>
              <a:rPr lang="ja-JP" altLang="en-US" sz="1050" dirty="0">
                <a:solidFill>
                  <a:schemeClr val="tx1"/>
                </a:solidFill>
              </a:rPr>
              <a:t> 「訪問型</a:t>
            </a:r>
            <a:r>
              <a:rPr lang="en-US" altLang="ja-JP" sz="1050" dirty="0">
                <a:solidFill>
                  <a:schemeClr val="tx1"/>
                </a:solidFill>
              </a:rPr>
              <a:t>A</a:t>
            </a:r>
            <a:r>
              <a:rPr lang="ja-JP" altLang="en-US" sz="1050" dirty="0">
                <a:solidFill>
                  <a:schemeClr val="tx1"/>
                </a:solidFill>
              </a:rPr>
              <a:t>」のポイントは、ホームヘルパーに加えて、新たに高齢者等が担い手となる点である。提供するサービスについては、典型的には、身体介護を含まず、生活援助だけを担うことが想定され、その中では、高齢者等の新たな担い手が活躍することが可能となり、地域の中でより多くの人材を確保することができると考えられる</a:t>
            </a:r>
            <a:r>
              <a:rPr lang="ja-JP" altLang="en-US" sz="1050" dirty="0">
                <a:solidFill>
                  <a:schemeClr val="accent1">
                    <a:lumMod val="75000"/>
                  </a:schemeClr>
                </a:solidFill>
              </a:rPr>
              <a:t>。</a:t>
            </a:r>
            <a:endParaRPr lang="ja-JP" altLang="en-US" dirty="0" smtClean="0">
              <a:solidFill>
                <a:schemeClr val="accent1">
                  <a:lumMod val="75000"/>
                </a:schemeClr>
              </a:solidFill>
            </a:endParaRPr>
          </a:p>
          <a:p>
            <a:pPr marL="185738" indent="-185738" algn="l">
              <a:lnSpc>
                <a:spcPct val="100000"/>
              </a:lnSpc>
              <a:spcBef>
                <a:spcPts val="600"/>
              </a:spcBef>
              <a:spcAft>
                <a:spcPts val="600"/>
              </a:spcAft>
              <a:buFont typeface="Wingdings" pitchFamily="2" charset="2"/>
              <a:buChar char="n"/>
            </a:pPr>
            <a:r>
              <a:rPr lang="ja-JP" altLang="en-US" sz="1200" dirty="0" smtClean="0">
                <a:solidFill>
                  <a:schemeClr val="tx1"/>
                </a:solidFill>
                <a:latin typeface="HGP創英角ｺﾞｼｯｸUB" pitchFamily="50" charset="-128"/>
                <a:ea typeface="HGP創英角ｺﾞｼｯｸUB" pitchFamily="50" charset="-128"/>
              </a:rPr>
              <a:t>利用者・事業者・市町村のメリット</a:t>
            </a:r>
          </a:p>
          <a:p>
            <a:pPr marL="185738" lvl="1" indent="-171450" algn="l">
              <a:spcBef>
                <a:spcPts val="0"/>
              </a:spcBef>
            </a:pPr>
            <a:r>
              <a:rPr lang="ja-JP" altLang="en-US" dirty="0" smtClean="0">
                <a:solidFill>
                  <a:schemeClr val="tx1"/>
                </a:solidFill>
              </a:rPr>
              <a:t>　</a:t>
            </a:r>
            <a:r>
              <a:rPr lang="en-US" altLang="ja-JP" sz="1100" u="sng" dirty="0" smtClean="0">
                <a:solidFill>
                  <a:schemeClr val="tx1"/>
                </a:solidFill>
              </a:rPr>
              <a:t>【</a:t>
            </a:r>
            <a:r>
              <a:rPr lang="ja-JP" altLang="en-US" sz="1100" u="sng" dirty="0" smtClean="0">
                <a:solidFill>
                  <a:schemeClr val="tx1"/>
                </a:solidFill>
              </a:rPr>
              <a:t>利用者</a:t>
            </a:r>
            <a:r>
              <a:rPr lang="en-US" altLang="ja-JP" sz="1100" u="sng" dirty="0" smtClean="0">
                <a:solidFill>
                  <a:schemeClr val="tx1"/>
                </a:solidFill>
              </a:rPr>
              <a:t>】</a:t>
            </a:r>
          </a:p>
          <a:p>
            <a:pPr marL="185738" lvl="1" indent="-171450" algn="l">
              <a:spcBef>
                <a:spcPts val="0"/>
              </a:spcBef>
            </a:pPr>
            <a:r>
              <a:rPr lang="ja-JP" altLang="en-US" sz="1100" dirty="0" smtClean="0">
                <a:solidFill>
                  <a:schemeClr val="tx1"/>
                </a:solidFill>
              </a:rPr>
              <a:t>　　</a:t>
            </a:r>
            <a:r>
              <a:rPr lang="ja-JP" altLang="en-US" sz="1050" dirty="0" smtClean="0">
                <a:solidFill>
                  <a:schemeClr val="tx1"/>
                </a:solidFill>
              </a:rPr>
              <a:t>高齢者等の新たな担い手による提供に見合った単価の設定により、利用者はサービス内容に見合った費用負担となる。</a:t>
            </a:r>
            <a:endParaRPr lang="en-US" altLang="ja-JP" dirty="0" smtClean="0">
              <a:solidFill>
                <a:schemeClr val="tx1"/>
              </a:solidFill>
            </a:endParaRPr>
          </a:p>
          <a:p>
            <a:pPr marL="185738" lvl="1" indent="-171450" algn="l">
              <a:spcBef>
                <a:spcPts val="0"/>
              </a:spcBef>
            </a:pPr>
            <a:r>
              <a:rPr lang="ja-JP" altLang="en-US" sz="1100" dirty="0" smtClean="0">
                <a:solidFill>
                  <a:schemeClr val="tx1"/>
                </a:solidFill>
              </a:rPr>
              <a:t>　</a:t>
            </a:r>
            <a:r>
              <a:rPr lang="en-US" altLang="ja-JP" sz="1100" u="sng" dirty="0" smtClean="0">
                <a:solidFill>
                  <a:schemeClr val="tx1"/>
                </a:solidFill>
              </a:rPr>
              <a:t>【</a:t>
            </a:r>
            <a:r>
              <a:rPr lang="ja-JP" altLang="en-US" sz="1100" u="sng" dirty="0" smtClean="0">
                <a:solidFill>
                  <a:schemeClr val="tx1"/>
                </a:solidFill>
              </a:rPr>
              <a:t>事業者</a:t>
            </a:r>
            <a:r>
              <a:rPr lang="en-US" altLang="ja-JP" sz="1100" u="sng" dirty="0" smtClean="0">
                <a:solidFill>
                  <a:schemeClr val="tx1"/>
                </a:solidFill>
              </a:rPr>
              <a:t>】</a:t>
            </a:r>
          </a:p>
          <a:p>
            <a:pPr marL="185738" lvl="1" indent="-171450" algn="l">
              <a:spcBef>
                <a:spcPts val="0"/>
              </a:spcBef>
            </a:pPr>
            <a:r>
              <a:rPr lang="ja-JP" altLang="en-US" sz="1100" dirty="0" smtClean="0">
                <a:solidFill>
                  <a:schemeClr val="tx1"/>
                </a:solidFill>
              </a:rPr>
              <a:t>　</a:t>
            </a:r>
            <a:r>
              <a:rPr lang="ja-JP" altLang="en-US" sz="1050" dirty="0" smtClean="0">
                <a:solidFill>
                  <a:schemeClr val="tx1"/>
                </a:solidFill>
              </a:rPr>
              <a:t>　ホームヘルパーが身体介護に重点化することで、より単価の高いサービス提供が可能となる。また、指定基準が緩和された訪問型</a:t>
            </a:r>
            <a:r>
              <a:rPr lang="en-US" altLang="ja-JP" sz="1050" dirty="0" smtClean="0">
                <a:solidFill>
                  <a:schemeClr val="tx1"/>
                </a:solidFill>
              </a:rPr>
              <a:t>A</a:t>
            </a:r>
            <a:r>
              <a:rPr lang="ja-JP" altLang="en-US" sz="1050" dirty="0" smtClean="0">
                <a:solidFill>
                  <a:schemeClr val="tx1"/>
                </a:solidFill>
              </a:rPr>
              <a:t>により、ニーズの増加が見込まれる生活支援の提供を拡大できる。</a:t>
            </a:r>
            <a:endParaRPr lang="en-US" altLang="ja-JP" dirty="0" smtClean="0">
              <a:solidFill>
                <a:schemeClr val="tx1"/>
              </a:solidFill>
            </a:endParaRPr>
          </a:p>
          <a:p>
            <a:pPr marL="185738" lvl="1" indent="-171450" algn="l">
              <a:spcBef>
                <a:spcPts val="0"/>
              </a:spcBef>
            </a:pPr>
            <a:r>
              <a:rPr lang="ja-JP" altLang="en-US" sz="1100" dirty="0" smtClean="0">
                <a:solidFill>
                  <a:schemeClr val="tx1"/>
                </a:solidFill>
              </a:rPr>
              <a:t>　</a:t>
            </a:r>
            <a:r>
              <a:rPr lang="en-US" altLang="ja-JP" sz="1100" u="sng" dirty="0" smtClean="0">
                <a:solidFill>
                  <a:schemeClr val="tx1"/>
                </a:solidFill>
              </a:rPr>
              <a:t>【</a:t>
            </a:r>
            <a:r>
              <a:rPr lang="ja-JP" altLang="en-US" sz="1100" u="sng" dirty="0" smtClean="0">
                <a:solidFill>
                  <a:schemeClr val="tx1"/>
                </a:solidFill>
              </a:rPr>
              <a:t>市町村</a:t>
            </a:r>
            <a:r>
              <a:rPr lang="en-US" altLang="ja-JP" sz="1100" u="sng" dirty="0" smtClean="0">
                <a:solidFill>
                  <a:schemeClr val="tx1"/>
                </a:solidFill>
              </a:rPr>
              <a:t>】</a:t>
            </a:r>
          </a:p>
          <a:p>
            <a:pPr marL="185738" lvl="1" indent="-171450" algn="l">
              <a:spcBef>
                <a:spcPts val="0"/>
              </a:spcBef>
            </a:pPr>
            <a:r>
              <a:rPr lang="ja-JP" altLang="en-US" sz="1100" dirty="0" smtClean="0">
                <a:solidFill>
                  <a:schemeClr val="tx1"/>
                </a:solidFill>
              </a:rPr>
              <a:t>　</a:t>
            </a:r>
            <a:r>
              <a:rPr lang="ja-JP" altLang="en-US" sz="1050" dirty="0" smtClean="0">
                <a:solidFill>
                  <a:schemeClr val="tx1"/>
                </a:solidFill>
              </a:rPr>
              <a:t>　利用者の状況に応じた多様なサービスを提供できることで、費用の効率化が図られる。</a:t>
            </a:r>
            <a:endParaRPr lang="ja-JP" altLang="en-US" dirty="0" smtClean="0">
              <a:solidFill>
                <a:schemeClr val="tx1"/>
              </a:solidFill>
            </a:endParaRPr>
          </a:p>
        </p:txBody>
      </p:sp>
      <p:sp>
        <p:nvSpPr>
          <p:cNvPr id="20483" name="Rectangle 2"/>
          <p:cNvSpPr>
            <a:spLocks noGrp="1" noChangeArrowheads="1"/>
          </p:cNvSpPr>
          <p:nvPr>
            <p:ph type="title"/>
          </p:nvPr>
        </p:nvSpPr>
        <p:spPr>
          <a:xfrm>
            <a:off x="406400" y="662088"/>
            <a:ext cx="9061450" cy="307777"/>
          </a:xfrm>
          <a:noFill/>
        </p:spPr>
        <p:txBody>
          <a:bodyPr>
            <a:spAutoFit/>
          </a:bodyPr>
          <a:lstStyle/>
          <a:p>
            <a:pPr marL="211138" indent="-211138">
              <a:spcBef>
                <a:spcPct val="30000"/>
              </a:spcBef>
              <a:defRPr/>
            </a:pPr>
            <a:r>
              <a:rPr lang="ja-JP" altLang="en-US" b="0" dirty="0" smtClean="0">
                <a:latin typeface="メイリオ" pitchFamily="50" charset="-128"/>
                <a:ea typeface="メイリオ" pitchFamily="50" charset="-128"/>
                <a:cs typeface="メイリオ" pitchFamily="50" charset="-128"/>
              </a:rPr>
              <a:t>４．新たなサービスの担い手を確保するための方策</a:t>
            </a:r>
            <a:endParaRPr lang="ja-JP" altLang="en-US" sz="1600" b="0" dirty="0" smtClean="0">
              <a:solidFill>
                <a:srgbClr val="000000"/>
              </a:solidFill>
              <a:latin typeface="メイリオ" pitchFamily="50" charset="-128"/>
              <a:ea typeface="メイリオ" pitchFamily="50" charset="-128"/>
              <a:cs typeface="メイリオ" pitchFamily="50" charset="-128"/>
            </a:endParaRPr>
          </a:p>
        </p:txBody>
      </p:sp>
      <p:sp>
        <p:nvSpPr>
          <p:cNvPr id="1028" name="Rectangle 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10" name="正方形/長方形 9"/>
          <p:cNvSpPr/>
          <p:nvPr/>
        </p:nvSpPr>
        <p:spPr bwMode="auto">
          <a:xfrm>
            <a:off x="379267" y="1554163"/>
            <a:ext cx="4087631" cy="4792208"/>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pic>
        <p:nvPicPr>
          <p:cNvPr id="9" name="Picture 2"/>
          <p:cNvPicPr>
            <a:picLocks noChangeAspect="1" noChangeArrowheads="1"/>
          </p:cNvPicPr>
          <p:nvPr/>
        </p:nvPicPr>
        <p:blipFill>
          <a:blip r:embed="rId2" cstate="print"/>
          <a:srcRect/>
          <a:stretch>
            <a:fillRect/>
          </a:stretch>
        </p:blipFill>
        <p:spPr bwMode="auto">
          <a:xfrm>
            <a:off x="4462956" y="1525386"/>
            <a:ext cx="5482800" cy="4476782"/>
          </a:xfrm>
          <a:prstGeom prst="rect">
            <a:avLst/>
          </a:prstGeom>
          <a:noFill/>
          <a:ln w="9525">
            <a:noFill/>
            <a:miter lim="800000"/>
            <a:headEnd/>
            <a:tailEnd/>
          </a:ln>
          <a:effectLst/>
        </p:spPr>
      </p:pic>
      <p:sp>
        <p:nvSpPr>
          <p:cNvPr id="8" name="Rectangle 2"/>
          <p:cNvSpPr txBox="1">
            <a:spLocks noChangeArrowheads="1"/>
          </p:cNvSpPr>
          <p:nvPr/>
        </p:nvSpPr>
        <p:spPr bwMode="auto">
          <a:xfrm>
            <a:off x="406400" y="1212357"/>
            <a:ext cx="9061450" cy="276999"/>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211138" lvl="0" indent="-211138" algn="l" defTabSz="990600" eaLnBrk="0" hangingPunct="0">
              <a:lnSpc>
                <a:spcPct val="100000"/>
              </a:lnSpc>
              <a:spcBef>
                <a:spcPct val="30000"/>
              </a:spcBef>
              <a:buClrTx/>
              <a:defRPr/>
            </a:pPr>
            <a:r>
              <a:rPr lang="en-US" altLang="ja-JP" sz="1800" kern="0" dirty="0" smtClean="0">
                <a:solidFill>
                  <a:schemeClr val="tx2"/>
                </a:solidFill>
                <a:latin typeface="+mj-lt"/>
                <a:ea typeface="+mj-ea"/>
                <a:cs typeface="+mj-cs"/>
              </a:rPr>
              <a:t>【</a:t>
            </a:r>
            <a:r>
              <a:rPr lang="ja-JP" altLang="en-US" sz="1800" kern="0" dirty="0" smtClean="0">
                <a:solidFill>
                  <a:schemeClr val="tx2"/>
                </a:solidFill>
                <a:latin typeface="+mj-lt"/>
                <a:ea typeface="+mj-ea"/>
                <a:cs typeface="+mj-cs"/>
              </a:rPr>
              <a:t>訪問介護員によるサービス提供　→　</a:t>
            </a:r>
            <a:r>
              <a:rPr lang="ja-JP" altLang="en-US" sz="1800" b="1" kern="0" dirty="0" smtClean="0">
                <a:solidFill>
                  <a:schemeClr val="tx2"/>
                </a:solidFill>
                <a:latin typeface="+mj-lt"/>
                <a:ea typeface="+mj-ea"/>
                <a:cs typeface="+mj-cs"/>
              </a:rPr>
              <a:t>訪問介護員＋新たな担い手による提供</a:t>
            </a:r>
            <a:r>
              <a:rPr lang="en-US" altLang="ja-JP" sz="1800" kern="0" dirty="0" smtClean="0">
                <a:solidFill>
                  <a:schemeClr val="tx2"/>
                </a:solidFill>
                <a:latin typeface="+mj-lt"/>
                <a:ea typeface="+mj-ea"/>
                <a:cs typeface="+mj-cs"/>
              </a:rPr>
              <a:t>】</a:t>
            </a:r>
            <a:endParaRPr kumimoji="1" lang="ja-JP" altLang="en-US" sz="1800" b="0" i="0" u="none" strike="noStrike" kern="0" cap="none" spc="0" normalizeH="0" baseline="0" noProof="0" dirty="0" smtClean="0">
              <a:ln>
                <a:noFill/>
              </a:ln>
              <a:solidFill>
                <a:srgbClr val="000000"/>
              </a:solidFill>
              <a:effectLst/>
              <a:uLnTx/>
              <a:uFillTx/>
              <a:latin typeface="+mj-lt"/>
              <a:ea typeface="+mj-ea"/>
              <a:cs typeface="+mj-cs"/>
            </a:endParaRPr>
          </a:p>
        </p:txBody>
      </p:sp>
      <p:sp>
        <p:nvSpPr>
          <p:cNvPr id="11" name="正方形/長方形 10"/>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en-US" altLang="ja-JP"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Ⅱ</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総合事業における「地域づくり」とは何か？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255284" y="1723249"/>
            <a:ext cx="3798134" cy="4355038"/>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現行の二次予防事業の効果検証の上、取組強化</a:t>
            </a:r>
          </a:p>
          <a:p>
            <a:pPr marL="185738" lvl="1" algn="l">
              <a:spcBef>
                <a:spcPts val="0"/>
              </a:spcBef>
            </a:pPr>
            <a:r>
              <a:rPr lang="ja-JP" altLang="en-US" sz="1200" dirty="0" smtClean="0"/>
              <a:t>専門職が短期集中で利用者に関与し、状態改善を図る「サービス」。最長半年程度を目途に「卒業」が前提であり、現行の二次予防事業を移行の場合は、効果検証の上、事業内容を強化。</a:t>
            </a:r>
            <a:endParaRPr lang="en-US" altLang="ja-JP" sz="1200" dirty="0" smtClean="0"/>
          </a:p>
          <a:p>
            <a:pPr marL="185738" lvl="1"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アセスメントに基づき、通所と訪問をセットで提供</a:t>
            </a:r>
          </a:p>
          <a:p>
            <a:pPr marL="185738" lvl="1" indent="-171450" algn="l">
              <a:spcBef>
                <a:spcPts val="0"/>
              </a:spcBef>
            </a:pPr>
            <a:r>
              <a:rPr lang="ja-JP" altLang="en-US" sz="1050" dirty="0" smtClean="0">
                <a:solidFill>
                  <a:schemeClr val="tx1"/>
                </a:solidFill>
              </a:rPr>
              <a:t>	</a:t>
            </a:r>
            <a:r>
              <a:rPr lang="ja-JP" altLang="en-US" sz="1200" dirty="0" smtClean="0">
                <a:solidFill>
                  <a:schemeClr val="tx1"/>
                </a:solidFill>
              </a:rPr>
              <a:t>単なる機能回復訓練ではなく、具体的な生活の困りごとを解消することを目指すもの。利用者宅を訪問し、生活をアセスメントした上で、個別性のある通所プログラムを提供することが期待されており、訪問型</a:t>
            </a:r>
            <a:r>
              <a:rPr lang="en-US" altLang="ja-JP" sz="1200" dirty="0" smtClean="0">
                <a:solidFill>
                  <a:schemeClr val="tx1"/>
                </a:solidFill>
              </a:rPr>
              <a:t>C</a:t>
            </a:r>
            <a:r>
              <a:rPr lang="ja-JP" altLang="en-US" sz="1200" dirty="0" smtClean="0">
                <a:solidFill>
                  <a:schemeClr val="tx1"/>
                </a:solidFill>
              </a:rPr>
              <a:t>・通所型</a:t>
            </a:r>
            <a:r>
              <a:rPr lang="en-US" altLang="ja-JP" sz="1200" dirty="0" smtClean="0">
                <a:solidFill>
                  <a:schemeClr val="tx1"/>
                </a:solidFill>
              </a:rPr>
              <a:t>C</a:t>
            </a:r>
            <a:r>
              <a:rPr lang="ja-JP" altLang="en-US" sz="1200" dirty="0" smtClean="0">
                <a:solidFill>
                  <a:schemeClr val="tx1"/>
                </a:solidFill>
              </a:rPr>
              <a:t>を組み合わせた上での活用が強く勧められる。</a:t>
            </a:r>
            <a:endParaRPr lang="en-US" altLang="ja-JP" sz="1050" dirty="0" smtClean="0">
              <a:solidFill>
                <a:schemeClr val="tx1"/>
              </a:solidFill>
            </a:endParaRPr>
          </a:p>
          <a:p>
            <a:pPr marL="185738" lvl="1" indent="-185738" algn="l">
              <a:lnSpc>
                <a:spcPct val="100000"/>
              </a:lnSpc>
              <a:spcBef>
                <a:spcPts val="600"/>
              </a:spcBef>
              <a:spcAft>
                <a:spcPts val="600"/>
              </a:spcAft>
              <a:buFont typeface="Wingdings" pitchFamily="2" charset="2"/>
              <a:buChar char="n"/>
            </a:pPr>
            <a:r>
              <a:rPr lang="ja-JP" altLang="en-US" sz="1200" dirty="0" smtClean="0">
                <a:latin typeface="HGP創英角ｺﾞｼｯｸUB" pitchFamily="50" charset="-128"/>
                <a:ea typeface="HGP創英角ｺﾞｼｯｸUB" pitchFamily="50" charset="-128"/>
              </a:rPr>
              <a:t>卒業後の受け皿づくりも並行して進める</a:t>
            </a:r>
          </a:p>
          <a:p>
            <a:pPr marL="185738" lvl="1" indent="-171450" algn="l">
              <a:spcBef>
                <a:spcPts val="0"/>
              </a:spcBef>
            </a:pPr>
            <a:r>
              <a:rPr lang="ja-JP" altLang="en-US" sz="1050" dirty="0" smtClean="0">
                <a:solidFill>
                  <a:schemeClr val="tx1"/>
                </a:solidFill>
              </a:rPr>
              <a:t>	</a:t>
            </a:r>
            <a:r>
              <a:rPr lang="en-US" altLang="ja-JP" sz="1200" dirty="0" smtClean="0">
                <a:solidFill>
                  <a:schemeClr val="tx1"/>
                </a:solidFill>
              </a:rPr>
              <a:t>C</a:t>
            </a:r>
            <a:r>
              <a:rPr lang="ja-JP" altLang="en-US" sz="1200" dirty="0" smtClean="0">
                <a:solidFill>
                  <a:schemeClr val="tx1"/>
                </a:solidFill>
              </a:rPr>
              <a:t>類型を検討する際は、卒業後の受け皿として、住民主体の通いの場や各種サービス・支援の整備・開発も並行して進めることが重要。また、専門職の参画を得て行う事業であることから、単に量的な拡大を図るのではなく、その後のフォローもあわせて効果を検証ながら、量的なコントロールを行うことが必要。</a:t>
            </a:r>
          </a:p>
        </p:txBody>
      </p:sp>
      <p:sp>
        <p:nvSpPr>
          <p:cNvPr id="20483" name="Rectangle 2"/>
          <p:cNvSpPr>
            <a:spLocks noGrp="1" noChangeArrowheads="1"/>
          </p:cNvSpPr>
          <p:nvPr>
            <p:ph type="title"/>
          </p:nvPr>
        </p:nvSpPr>
        <p:spPr>
          <a:xfrm>
            <a:off x="406400" y="662088"/>
            <a:ext cx="9061450" cy="307777"/>
          </a:xfrm>
          <a:noFill/>
        </p:spPr>
        <p:txBody>
          <a:bodyPr>
            <a:spAutoFit/>
          </a:bodyPr>
          <a:lstStyle/>
          <a:p>
            <a:pPr marL="211138" indent="-211138">
              <a:spcBef>
                <a:spcPct val="30000"/>
              </a:spcBef>
              <a:defRPr/>
            </a:pPr>
            <a:r>
              <a:rPr lang="ja-JP" altLang="en-US" b="0" dirty="0" smtClean="0">
                <a:latin typeface="メイリオ" pitchFamily="50" charset="-128"/>
                <a:ea typeface="メイリオ" pitchFamily="50" charset="-128"/>
                <a:cs typeface="メイリオ" pitchFamily="50" charset="-128"/>
              </a:rPr>
              <a:t>５．短期集中型サービスは訪問・通所をセットで考える</a:t>
            </a:r>
            <a:endParaRPr lang="ja-JP" altLang="en-US" sz="1600" b="0" dirty="0" smtClean="0">
              <a:solidFill>
                <a:srgbClr val="000000"/>
              </a:solidFill>
              <a:latin typeface="メイリオ" pitchFamily="50" charset="-128"/>
              <a:ea typeface="メイリオ" pitchFamily="50" charset="-128"/>
              <a:cs typeface="メイリオ" pitchFamily="50" charset="-128"/>
            </a:endParaRPr>
          </a:p>
        </p:txBody>
      </p:sp>
      <p:sp>
        <p:nvSpPr>
          <p:cNvPr id="1028" name="Rectangle 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10" name="正方形/長方形 9"/>
          <p:cNvSpPr/>
          <p:nvPr/>
        </p:nvSpPr>
        <p:spPr bwMode="auto">
          <a:xfrm>
            <a:off x="255284" y="1661938"/>
            <a:ext cx="3798134" cy="4416349"/>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1" name="Rectangle 2"/>
          <p:cNvSpPr txBox="1">
            <a:spLocks noChangeArrowheads="1"/>
          </p:cNvSpPr>
          <p:nvPr/>
        </p:nvSpPr>
        <p:spPr bwMode="auto">
          <a:xfrm>
            <a:off x="406399" y="1212357"/>
            <a:ext cx="9389449" cy="276999"/>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211138" lvl="0" indent="-211138" algn="l" defTabSz="990600" eaLnBrk="0" hangingPunct="0">
              <a:lnSpc>
                <a:spcPct val="100000"/>
              </a:lnSpc>
              <a:spcBef>
                <a:spcPct val="30000"/>
              </a:spcBef>
              <a:buClrTx/>
              <a:defRPr/>
            </a:pPr>
            <a:r>
              <a:rPr lang="en-US" altLang="ja-JP" sz="1800" kern="0" dirty="0" smtClean="0">
                <a:solidFill>
                  <a:schemeClr val="tx2"/>
                </a:solidFill>
                <a:latin typeface="+mj-lt"/>
                <a:ea typeface="+mj-ea"/>
                <a:cs typeface="+mj-cs"/>
              </a:rPr>
              <a:t>【</a:t>
            </a:r>
            <a:r>
              <a:rPr lang="ja-JP" altLang="en-US" sz="1800" kern="0" dirty="0" smtClean="0">
                <a:solidFill>
                  <a:schemeClr val="tx2"/>
                </a:solidFill>
                <a:latin typeface="+mj-lt"/>
                <a:ea typeface="+mj-ea"/>
                <a:cs typeface="+mj-cs"/>
              </a:rPr>
              <a:t>二次予防事業　→　</a:t>
            </a:r>
            <a:r>
              <a:rPr lang="ja-JP" altLang="en-US" sz="1800" b="1" kern="0" dirty="0" smtClean="0">
                <a:solidFill>
                  <a:schemeClr val="tx2"/>
                </a:solidFill>
                <a:latin typeface="+mj-lt"/>
                <a:ea typeface="+mj-ea"/>
                <a:cs typeface="+mj-cs"/>
              </a:rPr>
              <a:t>内容強化＋通所・訪問をセットで提供＋受け皿づくり　→訪問型・通所型</a:t>
            </a:r>
            <a:r>
              <a:rPr lang="en-US" altLang="ja-JP" sz="1800" b="1" kern="0" dirty="0" smtClean="0">
                <a:solidFill>
                  <a:schemeClr val="tx2"/>
                </a:solidFill>
                <a:latin typeface="+mj-lt"/>
                <a:ea typeface="+mj-ea"/>
                <a:cs typeface="+mj-cs"/>
              </a:rPr>
              <a:t>C</a:t>
            </a:r>
            <a:r>
              <a:rPr lang="en-US" altLang="ja-JP" sz="1800" kern="0" dirty="0" smtClean="0">
                <a:solidFill>
                  <a:schemeClr val="tx2"/>
                </a:solidFill>
                <a:latin typeface="+mj-lt"/>
                <a:ea typeface="+mj-ea"/>
                <a:cs typeface="+mj-cs"/>
              </a:rPr>
              <a:t>】</a:t>
            </a:r>
            <a:endParaRPr kumimoji="1" lang="ja-JP" altLang="en-US" sz="1800" b="0" i="0" u="none" strike="noStrike" kern="0" cap="none" spc="0" normalizeH="0" baseline="0" noProof="0" dirty="0" smtClean="0">
              <a:ln>
                <a:noFill/>
              </a:ln>
              <a:solidFill>
                <a:srgbClr val="000000"/>
              </a:solidFill>
              <a:effectLst/>
              <a:uLnTx/>
              <a:uFillTx/>
              <a:latin typeface="+mj-lt"/>
              <a:ea typeface="+mj-ea"/>
              <a:cs typeface="+mj-cs"/>
            </a:endParaRPr>
          </a:p>
        </p:txBody>
      </p:sp>
      <p:sp>
        <p:nvSpPr>
          <p:cNvPr id="8" name="正方形/長方形 7"/>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en-US" altLang="ja-JP"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Ⅱ</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総合事業における「地域づくり」とは何か？</a:t>
            </a:r>
          </a:p>
        </p:txBody>
      </p:sp>
      <p:pic>
        <p:nvPicPr>
          <p:cNvPr id="2050" name="Picture 2"/>
          <p:cNvPicPr>
            <a:picLocks noChangeAspect="1" noChangeArrowheads="1"/>
          </p:cNvPicPr>
          <p:nvPr/>
        </p:nvPicPr>
        <p:blipFill>
          <a:blip r:embed="rId2" cstate="print"/>
          <a:srcRect/>
          <a:stretch>
            <a:fillRect/>
          </a:stretch>
        </p:blipFill>
        <p:spPr bwMode="auto">
          <a:xfrm>
            <a:off x="4130675" y="1634349"/>
            <a:ext cx="5743575" cy="41433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06400" y="662088"/>
            <a:ext cx="9061450" cy="307777"/>
          </a:xfrm>
          <a:noFill/>
        </p:spPr>
        <p:txBody>
          <a:bodyPr>
            <a:spAutoFit/>
          </a:bodyPr>
          <a:lstStyle/>
          <a:p>
            <a:pPr marL="211138" indent="-211138">
              <a:spcBef>
                <a:spcPct val="30000"/>
              </a:spcBef>
              <a:defRPr/>
            </a:pPr>
            <a:r>
              <a:rPr lang="ja-JP" altLang="en-US" b="0" dirty="0" smtClean="0">
                <a:solidFill>
                  <a:srgbClr val="000000"/>
                </a:solidFill>
                <a:latin typeface="メイリオ" pitchFamily="50" charset="-128"/>
                <a:ea typeface="メイリオ" pitchFamily="50" charset="-128"/>
                <a:cs typeface="メイリオ" pitchFamily="50" charset="-128"/>
              </a:rPr>
              <a:t>６．総合事業・整備事業への移行　</a:t>
            </a:r>
            <a:r>
              <a:rPr lang="ja-JP" altLang="en-US" sz="1600" b="0" dirty="0" smtClean="0">
                <a:solidFill>
                  <a:srgbClr val="000000"/>
                </a:solidFill>
                <a:latin typeface="メイリオ" pitchFamily="50" charset="-128"/>
                <a:ea typeface="メイリオ" pitchFamily="50" charset="-128"/>
                <a:cs typeface="メイリオ" pitchFamily="50" charset="-128"/>
              </a:rPr>
              <a:t>①総合事業における移行とその後のプロセス</a:t>
            </a:r>
          </a:p>
        </p:txBody>
      </p:sp>
      <p:sp>
        <p:nvSpPr>
          <p:cNvPr id="1028" name="Rectangle 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6" name="テキスト ボックス 5"/>
          <p:cNvSpPr txBox="1"/>
          <p:nvPr/>
        </p:nvSpPr>
        <p:spPr>
          <a:xfrm>
            <a:off x="410953" y="1186876"/>
            <a:ext cx="3739837" cy="4256550"/>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600" dirty="0" smtClean="0">
                <a:latin typeface="HGP創英角ｺﾞｼｯｸUB" pitchFamily="50" charset="-128"/>
                <a:ea typeface="HGP創英角ｺﾞｼｯｸUB" pitchFamily="50" charset="-128"/>
              </a:rPr>
              <a:t>「移行」に必要なことは？</a:t>
            </a:r>
            <a:endParaRPr lang="en-US" altLang="ja-JP" sz="1600" dirty="0" smtClean="0">
              <a:latin typeface="HGP創英角ｺﾞｼｯｸUB" pitchFamily="50" charset="-128"/>
              <a:ea typeface="HGP創英角ｺﾞｼｯｸUB" pitchFamily="50" charset="-128"/>
            </a:endParaRPr>
          </a:p>
          <a:p>
            <a:pPr marL="185738" indent="-185738" algn="l">
              <a:lnSpc>
                <a:spcPct val="100000"/>
              </a:lnSpc>
              <a:spcBef>
                <a:spcPts val="600"/>
              </a:spcBef>
              <a:spcAft>
                <a:spcPts val="600"/>
              </a:spcAft>
            </a:pPr>
            <a:r>
              <a:rPr lang="ja-JP" altLang="en-US" sz="1400" dirty="0" smtClean="0">
                <a:latin typeface="HGP創英角ｺﾞｼｯｸUB" pitchFamily="50" charset="-128"/>
                <a:ea typeface="HGP創英角ｺﾞｼｯｸUB" pitchFamily="50" charset="-128"/>
              </a:rPr>
              <a:t>　</a:t>
            </a:r>
            <a:r>
              <a:rPr lang="ja-JP" altLang="en-US" sz="1400" dirty="0" smtClean="0">
                <a:latin typeface="HGP創英ﾌﾟﾚｾﾞﾝｽEB" pitchFamily="18" charset="-128"/>
                <a:ea typeface="HGP創英ﾌﾟﾚｾﾞﾝｽEB" pitchFamily="18" charset="-128"/>
              </a:rPr>
              <a:t>◎</a:t>
            </a:r>
            <a:r>
              <a:rPr lang="ja-JP" altLang="en-US" sz="1400" u="sng" dirty="0" smtClean="0">
                <a:latin typeface="HGP創英ﾌﾟﾚｾﾞﾝｽEB" pitchFamily="18" charset="-128"/>
                <a:ea typeface="HGP創英ﾌﾟﾚｾﾞﾝｽEB" pitchFamily="18" charset="-128"/>
              </a:rPr>
              <a:t>支援の提供：既存体制からの最小限の移行</a:t>
            </a:r>
            <a:endParaRPr lang="en-US" altLang="ja-JP" sz="1400" u="sng" dirty="0" smtClean="0">
              <a:latin typeface="HGP創英ﾌﾟﾚｾﾞﾝｽEB" pitchFamily="18" charset="-128"/>
              <a:ea typeface="HGP創英ﾌﾟﾚｾﾞﾝｽEB" pitchFamily="18" charset="-128"/>
            </a:endParaRPr>
          </a:p>
          <a:p>
            <a:pPr marL="185738" lvl="1" algn="l">
              <a:spcBef>
                <a:spcPts val="0"/>
              </a:spcBef>
            </a:pPr>
            <a:r>
              <a:rPr lang="ja-JP" altLang="en-US" sz="1200" dirty="0" smtClean="0"/>
              <a:t>一般介護予防事業の通いの場の充実を図りつつ、既存の介護予防訪問介護・通所介護をみなし指定の事業所として、総合事業の中で活用することで移行が可能。</a:t>
            </a:r>
            <a:endParaRPr lang="en-US" altLang="ja-JP" sz="1200" dirty="0" smtClean="0"/>
          </a:p>
          <a:p>
            <a:pPr marL="185738" lvl="1" algn="l">
              <a:spcBef>
                <a:spcPts val="0"/>
              </a:spcBef>
            </a:pPr>
            <a:r>
              <a:rPr lang="ja-JP" altLang="en-US" sz="1200" dirty="0" smtClean="0"/>
              <a:t>厚労省がガイドライン案で示す現行相当、サービス</a:t>
            </a:r>
            <a:r>
              <a:rPr lang="en-US" altLang="ja-JP" sz="1200" dirty="0" smtClean="0"/>
              <a:t>A</a:t>
            </a:r>
            <a:r>
              <a:rPr lang="ja-JP" altLang="en-US" sz="1200" dirty="0" smtClean="0"/>
              <a:t>～</a:t>
            </a:r>
            <a:r>
              <a:rPr lang="en-US" altLang="ja-JP" sz="1200" dirty="0" smtClean="0"/>
              <a:t>D</a:t>
            </a:r>
            <a:r>
              <a:rPr lang="ja-JP" altLang="en-US" sz="1200" dirty="0" smtClean="0"/>
              <a:t>等のサービス類型は例示であり</a:t>
            </a:r>
            <a:r>
              <a:rPr lang="ja-JP" altLang="en-US" sz="1200" dirty="0" smtClean="0">
                <a:solidFill>
                  <a:schemeClr val="tx1"/>
                </a:solidFill>
              </a:rPr>
              <a:t>、移行当初に当該サービスが全てそろっている必要はない。</a:t>
            </a:r>
          </a:p>
          <a:p>
            <a:pPr marL="185738" indent="-185738" algn="l">
              <a:lnSpc>
                <a:spcPct val="100000"/>
              </a:lnSpc>
              <a:spcBef>
                <a:spcPts val="600"/>
              </a:spcBef>
              <a:spcAft>
                <a:spcPts val="600"/>
              </a:spcAft>
            </a:pPr>
            <a:r>
              <a:rPr lang="ja-JP" altLang="en-US" sz="1400" dirty="0" smtClean="0">
                <a:latin typeface="HGP創英ﾌﾟﾚｾﾞﾝｽEB" pitchFamily="18" charset="-128"/>
                <a:ea typeface="HGP創英ﾌﾟﾚｾﾞﾝｽEB" pitchFamily="18" charset="-128"/>
              </a:rPr>
              <a:t>　◎</a:t>
            </a:r>
            <a:r>
              <a:rPr lang="ja-JP" altLang="en-US" sz="1400" u="sng" dirty="0" smtClean="0">
                <a:latin typeface="HGP創英ﾌﾟﾚｾﾞﾝｽEB" pitchFamily="18" charset="-128"/>
                <a:ea typeface="HGP創英ﾌﾟﾚｾﾞﾝｽEB" pitchFamily="18" charset="-128"/>
              </a:rPr>
              <a:t>資源の開発：協議体の設置が最優先</a:t>
            </a:r>
            <a:endParaRPr lang="en-US" altLang="ja-JP" sz="1400" u="sng" dirty="0" smtClean="0">
              <a:latin typeface="HGP創英ﾌﾟﾚｾﾞﾝｽEB" pitchFamily="18" charset="-128"/>
              <a:ea typeface="HGP創英ﾌﾟﾚｾﾞﾝｽEB" pitchFamily="18" charset="-128"/>
            </a:endParaRPr>
          </a:p>
          <a:p>
            <a:pPr marL="185738" lvl="1" algn="l">
              <a:spcBef>
                <a:spcPts val="0"/>
              </a:spcBef>
            </a:pPr>
            <a:r>
              <a:rPr lang="ja-JP" altLang="en-US" sz="1200" dirty="0" smtClean="0"/>
              <a:t>総合事業の中核は「自立支援に資する新しい住民の支え合いの仕組みづくり」である。この仕組みづくりには移行後に</a:t>
            </a:r>
            <a:r>
              <a:rPr lang="ja-JP" altLang="en-US" sz="1200" dirty="0" smtClean="0">
                <a:solidFill>
                  <a:schemeClr val="tx1"/>
                </a:solidFill>
              </a:rPr>
              <a:t>一定の時間を要することから、まずは移行に向けて協議体を早期に設置することが最優先となる。</a:t>
            </a:r>
            <a:endParaRPr lang="en-US" altLang="ja-JP" sz="1200" dirty="0" smtClean="0">
              <a:solidFill>
                <a:schemeClr val="tx1"/>
              </a:solidFill>
            </a:endParaRPr>
          </a:p>
          <a:p>
            <a:pPr marL="185738" lvl="1" algn="l">
              <a:spcBef>
                <a:spcPts val="0"/>
              </a:spcBef>
            </a:pPr>
            <a:r>
              <a:rPr lang="ja-JP" altLang="en-US" sz="1200" dirty="0" smtClean="0">
                <a:solidFill>
                  <a:schemeClr val="tx1"/>
                </a:solidFill>
              </a:rPr>
              <a:t>この時点で新しいサービスが創設</a:t>
            </a:r>
            <a:r>
              <a:rPr lang="ja-JP" altLang="en-US" sz="1200" dirty="0" smtClean="0"/>
              <a:t>されている必要はない。</a:t>
            </a:r>
            <a:endParaRPr lang="en-US" altLang="ja-JP" sz="1200" dirty="0" smtClean="0"/>
          </a:p>
        </p:txBody>
      </p:sp>
      <p:sp>
        <p:nvSpPr>
          <p:cNvPr id="7" name="正方形/長方形 6"/>
          <p:cNvSpPr/>
          <p:nvPr/>
        </p:nvSpPr>
        <p:spPr bwMode="auto">
          <a:xfrm>
            <a:off x="406400" y="1164235"/>
            <a:ext cx="3902841" cy="5301941"/>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0" name="テキスト ボックス 9"/>
          <p:cNvSpPr txBox="1"/>
          <p:nvPr/>
        </p:nvSpPr>
        <p:spPr>
          <a:xfrm>
            <a:off x="5628091" y="1174747"/>
            <a:ext cx="2747868" cy="313932"/>
          </a:xfrm>
          <a:prstGeom prst="rect">
            <a:avLst/>
          </a:prstGeom>
          <a:noFill/>
        </p:spPr>
        <p:txBody>
          <a:bodyPr wrap="none" rtlCol="0">
            <a:spAutoFit/>
          </a:bodyPr>
          <a:lstStyle/>
          <a:p>
            <a:r>
              <a:rPr lang="ja-JP" altLang="ja-JP" sz="1200" dirty="0" smtClean="0"/>
              <a:t>＜</a:t>
            </a:r>
            <a:r>
              <a:rPr lang="ja-JP" altLang="en-US" sz="1200" dirty="0" smtClean="0"/>
              <a:t>移行のおおよそのプロセスイメージ</a:t>
            </a:r>
            <a:r>
              <a:rPr lang="ja-JP" altLang="ja-JP" sz="1200" dirty="0" smtClean="0"/>
              <a:t>＞</a:t>
            </a:r>
          </a:p>
        </p:txBody>
      </p:sp>
      <p:pic>
        <p:nvPicPr>
          <p:cNvPr id="2050" name="Picture 2"/>
          <p:cNvPicPr>
            <a:picLocks noChangeAspect="1" noChangeArrowheads="1"/>
          </p:cNvPicPr>
          <p:nvPr/>
        </p:nvPicPr>
        <p:blipFill>
          <a:blip r:embed="rId2" cstate="print"/>
          <a:srcRect/>
          <a:stretch>
            <a:fillRect/>
          </a:stretch>
        </p:blipFill>
        <p:spPr bwMode="auto">
          <a:xfrm>
            <a:off x="4357623" y="1358046"/>
            <a:ext cx="5409413" cy="5108129"/>
          </a:xfrm>
          <a:prstGeom prst="rect">
            <a:avLst/>
          </a:prstGeom>
          <a:noFill/>
          <a:ln w="9525">
            <a:noFill/>
            <a:miter lim="800000"/>
            <a:headEnd/>
            <a:tailEnd/>
          </a:ln>
          <a:effectLst/>
        </p:spPr>
      </p:pic>
      <p:sp>
        <p:nvSpPr>
          <p:cNvPr id="8" name="正方形/長方形 7"/>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Ⅲ</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総合事業に向けて準備すべきことは何か？</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bwMode="auto">
          <a:xfrm>
            <a:off x="4590548" y="5538415"/>
            <a:ext cx="5077559" cy="989501"/>
          </a:xfrm>
          <a:prstGeom prst="rect">
            <a:avLst/>
          </a:prstGeom>
          <a:solidFill>
            <a:schemeClr val="bg1">
              <a:lumMod val="95000"/>
            </a:schemeClr>
          </a:solidFill>
          <a:ln w="9525" cap="flat" cmpd="sng" algn="ctr">
            <a:solidFill>
              <a:schemeClr val="bg2"/>
            </a:solidFill>
            <a:prstDash val="sys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dirty="0" smtClean="0">
              <a:ln>
                <a:noFill/>
              </a:ln>
              <a:solidFill>
                <a:srgbClr val="000000"/>
              </a:solidFill>
              <a:effectLst/>
              <a:latin typeface="Arial" charset="0"/>
              <a:ea typeface="ＭＳ Ｐゴシック" charset="-128"/>
            </a:endParaRPr>
          </a:p>
        </p:txBody>
      </p:sp>
      <p:sp>
        <p:nvSpPr>
          <p:cNvPr id="1028" name="Rectangle 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6" name="テキスト ボックス 5"/>
          <p:cNvSpPr txBox="1"/>
          <p:nvPr/>
        </p:nvSpPr>
        <p:spPr>
          <a:xfrm>
            <a:off x="167268" y="1251307"/>
            <a:ext cx="4141973" cy="5431415"/>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「生活支援体制整備事業　</a:t>
            </a:r>
            <a:r>
              <a:rPr lang="ja-JP" altLang="en-US" sz="1200" dirty="0" smtClean="0">
                <a:latin typeface="HGP創英角ｺﾞｼｯｸUB" pitchFamily="50" charset="-128"/>
                <a:ea typeface="HGP創英角ｺﾞｼｯｸUB" pitchFamily="50" charset="-128"/>
              </a:rPr>
              <a:t>（地域資源の開発）」</a:t>
            </a:r>
            <a:r>
              <a:rPr lang="ja-JP" altLang="en-US" sz="1400" dirty="0" smtClean="0">
                <a:latin typeface="HGP創英角ｺﾞｼｯｸUB" pitchFamily="50" charset="-128"/>
                <a:ea typeface="HGP創英角ｺﾞｼｯｸUB" pitchFamily="50" charset="-128"/>
              </a:rPr>
              <a:t>と</a:t>
            </a:r>
            <a:r>
              <a:rPr lang="en-US" altLang="ja-JP" sz="1400" dirty="0" smtClean="0">
                <a:latin typeface="HGP創英角ｺﾞｼｯｸUB" pitchFamily="50" charset="-128"/>
                <a:ea typeface="HGP創英角ｺﾞｼｯｸUB" pitchFamily="50" charset="-128"/>
              </a:rPr>
              <a:t/>
            </a:r>
            <a:br>
              <a:rPr lang="en-US" altLang="ja-JP" sz="1400" dirty="0" smtClean="0">
                <a:latin typeface="HGP創英角ｺﾞｼｯｸUB" pitchFamily="50" charset="-128"/>
                <a:ea typeface="HGP創英角ｺﾞｼｯｸUB" pitchFamily="50" charset="-128"/>
              </a:rPr>
            </a:br>
            <a:r>
              <a:rPr lang="ja-JP" altLang="en-US" sz="1400" dirty="0" smtClean="0">
                <a:latin typeface="HGP創英角ｺﾞｼｯｸUB" pitchFamily="50" charset="-128"/>
                <a:ea typeface="HGP創英角ｺﾞｼｯｸUB" pitchFamily="50" charset="-128"/>
              </a:rPr>
              <a:t>「総合事業　</a:t>
            </a:r>
            <a:r>
              <a:rPr lang="ja-JP" altLang="en-US" sz="1200" dirty="0" smtClean="0">
                <a:latin typeface="HGP創英角ｺﾞｼｯｸUB" pitchFamily="50" charset="-128"/>
                <a:ea typeface="HGP創英角ｺﾞｼｯｸUB" pitchFamily="50" charset="-128"/>
              </a:rPr>
              <a:t>（支援の提供）</a:t>
            </a:r>
            <a:r>
              <a:rPr lang="ja-JP" altLang="en-US" sz="1400" dirty="0" smtClean="0">
                <a:latin typeface="HGP創英角ｺﾞｼｯｸUB" pitchFamily="50" charset="-128"/>
                <a:ea typeface="HGP創英角ｺﾞｼｯｸUB" pitchFamily="50" charset="-128"/>
              </a:rPr>
              <a:t>」は、分けて考える</a:t>
            </a:r>
          </a:p>
          <a:p>
            <a:pPr marL="185738" lvl="1" algn="l">
              <a:spcBef>
                <a:spcPts val="0"/>
              </a:spcBef>
            </a:pPr>
            <a:r>
              <a:rPr lang="ja-JP" altLang="en-US" sz="1100" dirty="0" smtClean="0"/>
              <a:t>「総合事業に資するサービスを開発するのが生活支援体制整備事業」ではなく、「</a:t>
            </a:r>
            <a:r>
              <a:rPr lang="ja-JP" altLang="en-US" sz="1100" dirty="0" smtClean="0">
                <a:solidFill>
                  <a:schemeClr val="tx1"/>
                </a:solidFill>
              </a:rPr>
              <a:t>（既存サービスに加え）生活支援体制整備事業で開発された支援・サービスの中で、総合事業に適合する支援を組み込む」と考えるべき。</a:t>
            </a:r>
          </a:p>
          <a:p>
            <a:pPr marL="185738" lvl="1" indent="-100013" algn="l">
              <a:spcBef>
                <a:spcPts val="600"/>
              </a:spcBef>
            </a:pPr>
            <a:r>
              <a:rPr lang="en-US" altLang="ja-JP" sz="1400" u="sng" dirty="0" smtClean="0">
                <a:solidFill>
                  <a:schemeClr val="tx1"/>
                </a:solidFill>
              </a:rPr>
              <a:t>【</a:t>
            </a:r>
            <a:r>
              <a:rPr lang="ja-JP" altLang="en-US" sz="1400" u="sng" dirty="0" smtClean="0">
                <a:solidFill>
                  <a:schemeClr val="tx1"/>
                </a:solidFill>
              </a:rPr>
              <a:t>地域資源の開発</a:t>
            </a:r>
            <a:r>
              <a:rPr lang="en-US" altLang="ja-JP" sz="1400" u="sng" dirty="0" smtClean="0">
                <a:solidFill>
                  <a:schemeClr val="tx1"/>
                </a:solidFill>
              </a:rPr>
              <a:t>】</a:t>
            </a:r>
          </a:p>
          <a:p>
            <a:pPr marL="357188" lvl="1" indent="-171450" algn="l">
              <a:spcBef>
                <a:spcPts val="0"/>
              </a:spcBef>
            </a:pPr>
            <a:r>
              <a:rPr lang="ja-JP" altLang="en-US" sz="1400" dirty="0" smtClean="0">
                <a:solidFill>
                  <a:schemeClr val="tx1"/>
                </a:solidFill>
                <a:latin typeface="HGP創英ﾌﾟﾚｾﾞﾝｽEB" pitchFamily="18" charset="-128"/>
                <a:ea typeface="HGP創英ﾌﾟﾚｾﾞﾝｽEB" pitchFamily="18" charset="-128"/>
              </a:rPr>
              <a:t>◎</a:t>
            </a:r>
            <a:r>
              <a:rPr lang="ja-JP" altLang="en-US" sz="1400" u="sng" dirty="0" smtClean="0">
                <a:solidFill>
                  <a:schemeClr val="tx1"/>
                </a:solidFill>
                <a:latin typeface="HGP創英ﾌﾟﾚｾﾞﾝｽEB" pitchFamily="18" charset="-128"/>
                <a:ea typeface="HGP創英ﾌﾟﾚｾﾞﾝｽEB" pitchFamily="18" charset="-128"/>
              </a:rPr>
              <a:t>既存の地域資源の整理・確認</a:t>
            </a:r>
            <a:endParaRPr lang="en-US" altLang="ja-JP" sz="1400" u="sng" dirty="0" smtClean="0">
              <a:solidFill>
                <a:schemeClr val="tx1"/>
              </a:solidFill>
              <a:latin typeface="HGP創英ﾌﾟﾚｾﾞﾝｽEB" pitchFamily="18" charset="-128"/>
              <a:ea typeface="HGP創英ﾌﾟﾚｾﾞﾝｽEB" pitchFamily="18" charset="-128"/>
            </a:endParaRPr>
          </a:p>
          <a:p>
            <a:pPr marL="357188" lvl="1" algn="l">
              <a:spcBef>
                <a:spcPts val="0"/>
              </a:spcBef>
            </a:pPr>
            <a:r>
              <a:rPr lang="ja-JP" altLang="en-US" sz="1100" dirty="0" smtClean="0">
                <a:solidFill>
                  <a:schemeClr val="tx1"/>
                </a:solidFill>
              </a:rPr>
              <a:t>他部署等の住民主体の取組（健康づくり・生涯学習等）、市町村以外の活動（民間企業や</a:t>
            </a:r>
            <a:r>
              <a:rPr lang="en-US" altLang="ja-JP" sz="1100" dirty="0" smtClean="0">
                <a:solidFill>
                  <a:schemeClr val="tx1"/>
                </a:solidFill>
              </a:rPr>
              <a:t>NPO</a:t>
            </a:r>
            <a:r>
              <a:rPr lang="ja-JP" altLang="en-US" sz="1100" dirty="0" smtClean="0">
                <a:solidFill>
                  <a:schemeClr val="tx1"/>
                </a:solidFill>
              </a:rPr>
              <a:t>・ボランティア団体等）も含めた幅広い既存事業を把握・整理することが重要。例えば、地域包括支援センターが作成した資源マップなど既存で整理されたものを活用する視点も求められる。</a:t>
            </a:r>
          </a:p>
          <a:p>
            <a:pPr marL="357188" lvl="1" algn="l">
              <a:spcBef>
                <a:spcPts val="0"/>
              </a:spcBef>
            </a:pPr>
            <a:endParaRPr lang="en-US" altLang="ja-JP" sz="600" dirty="0" smtClean="0">
              <a:solidFill>
                <a:schemeClr val="tx1"/>
              </a:solidFill>
            </a:endParaRPr>
          </a:p>
          <a:p>
            <a:pPr marL="185738" lvl="1" algn="l">
              <a:spcBef>
                <a:spcPts val="0"/>
              </a:spcBef>
            </a:pPr>
            <a:r>
              <a:rPr lang="ja-JP" altLang="en-US" sz="1400" dirty="0" smtClean="0">
                <a:solidFill>
                  <a:schemeClr val="tx1"/>
                </a:solidFill>
                <a:latin typeface="HGP創英ﾌﾟﾚｾﾞﾝｽEB" pitchFamily="18" charset="-128"/>
                <a:ea typeface="HGP創英ﾌﾟﾚｾﾞﾝｽEB" pitchFamily="18" charset="-128"/>
              </a:rPr>
              <a:t>◎</a:t>
            </a:r>
            <a:r>
              <a:rPr lang="ja-JP" altLang="en-US" sz="1400" u="sng" dirty="0" smtClean="0">
                <a:solidFill>
                  <a:schemeClr val="tx1"/>
                </a:solidFill>
                <a:latin typeface="HGP創英ﾌﾟﾚｾﾞﾝｽEB" pitchFamily="18" charset="-128"/>
                <a:ea typeface="HGP創英ﾌﾟﾚｾﾞﾝｽEB" pitchFamily="18" charset="-128"/>
              </a:rPr>
              <a:t>地域に不足している資源の特定と開発</a:t>
            </a:r>
            <a:endParaRPr lang="en-US" altLang="ja-JP" sz="1400" u="sng" dirty="0" smtClean="0">
              <a:solidFill>
                <a:schemeClr val="tx1"/>
              </a:solidFill>
              <a:latin typeface="HGP創英ﾌﾟﾚｾﾞﾝｽEB" pitchFamily="18" charset="-128"/>
              <a:ea typeface="HGP創英ﾌﾟﾚｾﾞﾝｽEB" pitchFamily="18" charset="-128"/>
            </a:endParaRPr>
          </a:p>
          <a:p>
            <a:pPr marL="357188" lvl="1" algn="l">
              <a:spcBef>
                <a:spcPts val="0"/>
              </a:spcBef>
            </a:pPr>
            <a:r>
              <a:rPr lang="ja-JP" altLang="en-US" sz="1100" dirty="0" smtClean="0">
                <a:solidFill>
                  <a:schemeClr val="tx1"/>
                </a:solidFill>
              </a:rPr>
              <a:t>既存の地域資源では対応できていない生活支援ニーズを特定し、協議体を活用し、時間をかけて資源開発していくことが重要。</a:t>
            </a:r>
            <a:endParaRPr lang="en-US" altLang="ja-JP" sz="1100" dirty="0" smtClean="0">
              <a:solidFill>
                <a:schemeClr val="tx1"/>
              </a:solidFill>
            </a:endParaRPr>
          </a:p>
          <a:p>
            <a:pPr marL="185738" lvl="1" indent="-100013" algn="l">
              <a:spcBef>
                <a:spcPts val="600"/>
              </a:spcBef>
            </a:pPr>
            <a:r>
              <a:rPr lang="en-US" altLang="ja-JP" sz="1400" u="sng" dirty="0" smtClean="0">
                <a:solidFill>
                  <a:schemeClr val="tx1"/>
                </a:solidFill>
              </a:rPr>
              <a:t>【</a:t>
            </a:r>
            <a:r>
              <a:rPr lang="ja-JP" altLang="en-US" sz="1400" u="sng" dirty="0" smtClean="0">
                <a:solidFill>
                  <a:schemeClr val="tx1"/>
                </a:solidFill>
              </a:rPr>
              <a:t>支援の提供</a:t>
            </a:r>
            <a:r>
              <a:rPr lang="en-US" altLang="ja-JP" sz="1400" u="sng" dirty="0" smtClean="0">
                <a:solidFill>
                  <a:schemeClr val="tx1"/>
                </a:solidFill>
              </a:rPr>
              <a:t>】</a:t>
            </a:r>
          </a:p>
          <a:p>
            <a:pPr marL="185738" lvl="1" algn="l">
              <a:spcBef>
                <a:spcPts val="0"/>
              </a:spcBef>
            </a:pPr>
            <a:r>
              <a:rPr lang="ja-JP" altLang="en-US" sz="1400" dirty="0" smtClean="0">
                <a:solidFill>
                  <a:schemeClr val="tx1"/>
                </a:solidFill>
                <a:latin typeface="HGP創英ﾌﾟﾚｾﾞﾝｽEB" pitchFamily="18" charset="-128"/>
                <a:ea typeface="HGP創英ﾌﾟﾚｾﾞﾝｽEB" pitchFamily="18" charset="-128"/>
              </a:rPr>
              <a:t>◎</a:t>
            </a:r>
            <a:r>
              <a:rPr kumimoji="1" lang="ja-JP" altLang="en-US" sz="1400" u="sng" dirty="0" smtClean="0">
                <a:solidFill>
                  <a:schemeClr val="tx1"/>
                </a:solidFill>
                <a:latin typeface="HGP創英ﾌﾟﾚｾﾞﾝｽEB" pitchFamily="18" charset="-128"/>
                <a:ea typeface="HGP創英ﾌﾟﾚｾﾞﾝｽEB" pitchFamily="18" charset="-128"/>
              </a:rPr>
              <a:t>総合事業に移行する事業を選定</a:t>
            </a:r>
            <a:endParaRPr kumimoji="1" lang="en-US" altLang="ja-JP" sz="1400" u="sng" dirty="0" smtClean="0">
              <a:solidFill>
                <a:schemeClr val="tx1"/>
              </a:solidFill>
              <a:latin typeface="HGP創英ﾌﾟﾚｾﾞﾝｽEB" pitchFamily="18" charset="-128"/>
              <a:ea typeface="HGP創英ﾌﾟﾚｾﾞﾝｽEB" pitchFamily="18" charset="-128"/>
            </a:endParaRPr>
          </a:p>
          <a:p>
            <a:pPr marL="357188" lvl="1" algn="l">
              <a:spcBef>
                <a:spcPts val="0"/>
              </a:spcBef>
            </a:pPr>
            <a:r>
              <a:rPr lang="ja-JP" altLang="en-US" sz="1100" dirty="0" smtClean="0">
                <a:solidFill>
                  <a:schemeClr val="tx1"/>
                </a:solidFill>
              </a:rPr>
              <a:t>①事業費を充てる必要性、②総合事業のコンセプトとの整合性、の観点から優先順位を付けて選定。</a:t>
            </a:r>
            <a:endParaRPr lang="en-US" altLang="ja-JP" sz="1100" dirty="0" smtClean="0">
              <a:solidFill>
                <a:schemeClr val="tx1"/>
              </a:solidFill>
            </a:endParaRPr>
          </a:p>
          <a:p>
            <a:pPr marL="273050" lvl="1" indent="-196850" algn="l">
              <a:spcBef>
                <a:spcPts val="600"/>
              </a:spcBef>
            </a:pPr>
            <a:r>
              <a:rPr lang="ja-JP" altLang="en-US" sz="1100" dirty="0" smtClean="0">
                <a:solidFill>
                  <a:schemeClr val="tx1"/>
                </a:solidFill>
              </a:rPr>
              <a:t>　</a:t>
            </a:r>
            <a:endParaRPr lang="en-US" altLang="ja-JP" sz="1100" dirty="0" smtClean="0">
              <a:latin typeface="+mn-ea"/>
              <a:ea typeface="+mn-ea"/>
            </a:endParaRPr>
          </a:p>
        </p:txBody>
      </p:sp>
      <p:sp>
        <p:nvSpPr>
          <p:cNvPr id="8" name="正方形/長方形 7"/>
          <p:cNvSpPr/>
          <p:nvPr/>
        </p:nvSpPr>
        <p:spPr bwMode="auto">
          <a:xfrm>
            <a:off x="167268" y="1192692"/>
            <a:ext cx="4141973" cy="5099165"/>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9" name="テキスト ボックス 8"/>
          <p:cNvSpPr txBox="1"/>
          <p:nvPr/>
        </p:nvSpPr>
        <p:spPr>
          <a:xfrm>
            <a:off x="5600182" y="1083616"/>
            <a:ext cx="2765502" cy="313932"/>
          </a:xfrm>
          <a:prstGeom prst="rect">
            <a:avLst/>
          </a:prstGeom>
          <a:noFill/>
        </p:spPr>
        <p:txBody>
          <a:bodyPr wrap="none" rtlCol="0">
            <a:spAutoFit/>
          </a:bodyPr>
          <a:lstStyle/>
          <a:p>
            <a:r>
              <a:rPr lang="ja-JP" altLang="ja-JP" sz="1200" dirty="0" smtClean="0"/>
              <a:t>＜</a:t>
            </a:r>
            <a:r>
              <a:rPr lang="ja-JP" altLang="en-US" sz="1200" dirty="0" smtClean="0"/>
              <a:t>「地域資源の開発」と「支援の提供」</a:t>
            </a:r>
            <a:r>
              <a:rPr lang="ja-JP" altLang="ja-JP" sz="1200" dirty="0" smtClean="0"/>
              <a:t>＞</a:t>
            </a:r>
          </a:p>
        </p:txBody>
      </p:sp>
      <p:sp>
        <p:nvSpPr>
          <p:cNvPr id="10" name="テキスト ボックス 9"/>
          <p:cNvSpPr txBox="1"/>
          <p:nvPr/>
        </p:nvSpPr>
        <p:spPr>
          <a:xfrm>
            <a:off x="4713640" y="5538415"/>
            <a:ext cx="4754209" cy="989502"/>
          </a:xfrm>
          <a:prstGeom prst="rect">
            <a:avLst/>
          </a:prstGeom>
          <a:noFill/>
        </p:spPr>
        <p:txBody>
          <a:bodyPr wrap="square" rtlCol="0">
            <a:spAutoFit/>
          </a:bodyPr>
          <a:lstStyle/>
          <a:p>
            <a:pPr marL="177800" indent="-177800" algn="l"/>
            <a:r>
              <a:rPr lang="en-US" altLang="ja-JP" sz="1100" dirty="0" smtClean="0"/>
              <a:t>※</a:t>
            </a:r>
            <a:r>
              <a:rPr lang="ja-JP" altLang="en-US" sz="1100" dirty="0" smtClean="0"/>
              <a:t>地域資源のすべてを総合事業に取り込む必要はない</a:t>
            </a:r>
            <a:endParaRPr lang="en-US" altLang="ja-JP" sz="1100" dirty="0" smtClean="0"/>
          </a:p>
          <a:p>
            <a:pPr marL="177800" indent="-177800" algn="l"/>
            <a:r>
              <a:rPr lang="en-US" altLang="ja-JP" sz="1100" dirty="0" smtClean="0"/>
              <a:t>※</a:t>
            </a:r>
            <a:r>
              <a:rPr lang="ja-JP" altLang="en-US" sz="1100" dirty="0" smtClean="0"/>
              <a:t>総合事業に組み込む支援・サービスの選定は、</a:t>
            </a:r>
            <a:r>
              <a:rPr lang="en-US" altLang="ja-JP" sz="1100" dirty="0" smtClean="0"/>
              <a:t>【</a:t>
            </a:r>
            <a:r>
              <a:rPr lang="ja-JP" altLang="en-US" sz="1100" dirty="0" smtClean="0"/>
              <a:t>資源の開発</a:t>
            </a:r>
            <a:r>
              <a:rPr lang="en-US" altLang="ja-JP" sz="1100" dirty="0" smtClean="0"/>
              <a:t>】</a:t>
            </a:r>
            <a:r>
              <a:rPr lang="ja-JP" altLang="en-US" sz="1100" dirty="0" smtClean="0"/>
              <a:t>と同時並行で進める。</a:t>
            </a:r>
            <a:r>
              <a:rPr lang="en-US" altLang="ja-JP" sz="1100" dirty="0" smtClean="0"/>
              <a:t>【</a:t>
            </a:r>
            <a:r>
              <a:rPr lang="ja-JP" altLang="en-US" sz="1100" dirty="0" smtClean="0"/>
              <a:t>資源の開発</a:t>
            </a:r>
            <a:r>
              <a:rPr lang="en-US" altLang="ja-JP" sz="1100" dirty="0" smtClean="0"/>
              <a:t>】</a:t>
            </a:r>
            <a:r>
              <a:rPr lang="ja-JP" altLang="en-US" sz="1100" dirty="0" smtClean="0"/>
              <a:t>は多大な時間がかかるため、</a:t>
            </a:r>
            <a:r>
              <a:rPr lang="ja-JP" altLang="en-US" sz="1100" dirty="0" smtClean="0">
                <a:solidFill>
                  <a:schemeClr val="tx1"/>
                </a:solidFill>
              </a:rPr>
              <a:t>創設された支援・サービスから総合事業に組み込むかどうかの検討を行って行くのが妥当</a:t>
            </a:r>
            <a:endParaRPr kumimoji="1" lang="ja-JP" altLang="en-US" sz="1100" dirty="0">
              <a:solidFill>
                <a:schemeClr val="tx1"/>
              </a:solidFill>
            </a:endParaRPr>
          </a:p>
        </p:txBody>
      </p:sp>
      <p:pic>
        <p:nvPicPr>
          <p:cNvPr id="13" name="Picture 2"/>
          <p:cNvPicPr>
            <a:picLocks noChangeAspect="1" noChangeArrowheads="1"/>
          </p:cNvPicPr>
          <p:nvPr/>
        </p:nvPicPr>
        <p:blipFill>
          <a:blip r:embed="rId2" cstate="print"/>
          <a:srcRect/>
          <a:stretch>
            <a:fillRect/>
          </a:stretch>
        </p:blipFill>
        <p:spPr bwMode="auto">
          <a:xfrm>
            <a:off x="4352423" y="1368537"/>
            <a:ext cx="5547600" cy="4020793"/>
          </a:xfrm>
          <a:prstGeom prst="rect">
            <a:avLst/>
          </a:prstGeom>
          <a:noFill/>
          <a:ln w="9525">
            <a:noFill/>
            <a:miter lim="800000"/>
            <a:headEnd/>
            <a:tailEnd/>
          </a:ln>
          <a:effectLst/>
        </p:spPr>
      </p:pic>
      <p:sp>
        <p:nvSpPr>
          <p:cNvPr id="14" name="Rectangle 2"/>
          <p:cNvSpPr>
            <a:spLocks noGrp="1" noChangeArrowheads="1"/>
          </p:cNvSpPr>
          <p:nvPr>
            <p:ph type="title"/>
          </p:nvPr>
        </p:nvSpPr>
        <p:spPr>
          <a:xfrm>
            <a:off x="406400" y="662088"/>
            <a:ext cx="9061450" cy="307777"/>
          </a:xfrm>
          <a:noFill/>
        </p:spPr>
        <p:txBody>
          <a:bodyPr>
            <a:spAutoFit/>
          </a:bodyPr>
          <a:lstStyle/>
          <a:p>
            <a:pPr marL="211138" indent="-211138">
              <a:spcBef>
                <a:spcPct val="30000"/>
              </a:spcBef>
              <a:defRPr/>
            </a:pPr>
            <a:r>
              <a:rPr lang="ja-JP" altLang="en-US" b="0" dirty="0" smtClean="0">
                <a:solidFill>
                  <a:srgbClr val="000000"/>
                </a:solidFill>
                <a:latin typeface="メイリオ" pitchFamily="50" charset="-128"/>
                <a:ea typeface="メイリオ" pitchFamily="50" charset="-128"/>
                <a:cs typeface="メイリオ" pitchFamily="50" charset="-128"/>
              </a:rPr>
              <a:t>６．総合事業・整備事業への移行　</a:t>
            </a:r>
            <a:r>
              <a:rPr lang="ja-JP" altLang="en-US" sz="1400" b="0" dirty="0" smtClean="0">
                <a:solidFill>
                  <a:srgbClr val="000000"/>
                </a:solidFill>
                <a:latin typeface="メイリオ" pitchFamily="50" charset="-128"/>
                <a:ea typeface="メイリオ" pitchFamily="50" charset="-128"/>
                <a:cs typeface="メイリオ" pitchFamily="50" charset="-128"/>
              </a:rPr>
              <a:t>②「資源の開発」と「支援・サービスの提供」に分けて考える</a:t>
            </a:r>
            <a:endParaRPr lang="ja-JP" altLang="en-US" sz="1800" b="0" dirty="0" smtClean="0">
              <a:solidFill>
                <a:srgbClr val="000000"/>
              </a:solidFill>
              <a:latin typeface="メイリオ" pitchFamily="50" charset="-128"/>
              <a:ea typeface="メイリオ" pitchFamily="50" charset="-128"/>
              <a:cs typeface="メイリオ" pitchFamily="50" charset="-128"/>
            </a:endParaRPr>
          </a:p>
        </p:txBody>
      </p:sp>
      <p:sp>
        <p:nvSpPr>
          <p:cNvPr id="12" name="正方形/長方形 11"/>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Ⅲ</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総合事業に向けて準備すべきことは何か？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06400" y="662088"/>
            <a:ext cx="9061450" cy="307777"/>
          </a:xfrm>
          <a:noFill/>
        </p:spPr>
        <p:txBody>
          <a:bodyPr>
            <a:spAutoFit/>
          </a:bodyPr>
          <a:lstStyle/>
          <a:p>
            <a:pPr marL="211138" indent="-211138">
              <a:spcBef>
                <a:spcPct val="30000"/>
              </a:spcBef>
              <a:defRPr/>
            </a:pPr>
            <a:r>
              <a:rPr lang="ja-JP" altLang="en-US" b="0" dirty="0" smtClean="0">
                <a:solidFill>
                  <a:srgbClr val="000000"/>
                </a:solidFill>
                <a:latin typeface="メイリオ" pitchFamily="50" charset="-128"/>
                <a:ea typeface="メイリオ" pitchFamily="50" charset="-128"/>
                <a:cs typeface="メイリオ" pitchFamily="50" charset="-128"/>
              </a:rPr>
              <a:t>６．総合事業・整備事業への移行　</a:t>
            </a:r>
            <a:r>
              <a:rPr lang="ja-JP" altLang="en-US" sz="1600" b="0" dirty="0" smtClean="0">
                <a:solidFill>
                  <a:srgbClr val="000000"/>
                </a:solidFill>
                <a:latin typeface="メイリオ" pitchFamily="50" charset="-128"/>
                <a:ea typeface="メイリオ" pitchFamily="50" charset="-128"/>
                <a:cs typeface="メイリオ" pitchFamily="50" charset="-128"/>
              </a:rPr>
              <a:t>～資源の開発に向けて自治体が取り組むべき方向性</a:t>
            </a:r>
            <a:endParaRPr lang="ja-JP" altLang="en-US" sz="1800" b="0" dirty="0" smtClean="0">
              <a:solidFill>
                <a:srgbClr val="000000"/>
              </a:solidFill>
              <a:latin typeface="メイリオ" pitchFamily="50" charset="-128"/>
              <a:ea typeface="メイリオ" pitchFamily="50" charset="-128"/>
              <a:cs typeface="メイリオ" pitchFamily="50" charset="-128"/>
            </a:endParaRPr>
          </a:p>
        </p:txBody>
      </p:sp>
      <p:sp>
        <p:nvSpPr>
          <p:cNvPr id="1028" name="Rectangle 4"/>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7" name="正方形/長方形 6"/>
          <p:cNvSpPr/>
          <p:nvPr/>
        </p:nvSpPr>
        <p:spPr bwMode="auto">
          <a:xfrm>
            <a:off x="406400" y="1164235"/>
            <a:ext cx="4523409" cy="5301941"/>
          </a:xfrm>
          <a:prstGeom prst="rect">
            <a:avLst/>
          </a:prstGeom>
          <a:solidFill>
            <a:srgbClr val="CCFFCC"/>
          </a:solidFill>
          <a:ln w="12700" cap="flat" cmpd="sng" algn="ctr">
            <a:noFill/>
            <a:prstDash val="dash"/>
            <a:round/>
            <a:headEnd type="none" w="med" len="med"/>
            <a:tailEnd type="none" w="med" len="med"/>
          </a:ln>
          <a:effectLst>
            <a:outerShdw blurRad="50800" dist="38100" dir="2700000" algn="tl" rotWithShape="0">
              <a:prstClr val="black">
                <a:alpha val="40000"/>
              </a:prstClr>
            </a:outerShdw>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9" name="正方形/長方形 8"/>
          <p:cNvSpPr/>
          <p:nvPr/>
        </p:nvSpPr>
        <p:spPr bwMode="auto">
          <a:xfrm>
            <a:off x="5010701" y="1164235"/>
            <a:ext cx="4523409" cy="5555064"/>
          </a:xfrm>
          <a:prstGeom prst="rect">
            <a:avLst/>
          </a:prstGeom>
          <a:solidFill>
            <a:srgbClr val="FFFFCC"/>
          </a:solidFill>
          <a:ln w="12700" cap="flat" cmpd="sng" algn="ctr">
            <a:noFill/>
            <a:prstDash val="dash"/>
            <a:round/>
            <a:headEnd type="none" w="med" len="med"/>
            <a:tailEnd type="none" w="med" len="med"/>
          </a:ln>
          <a:effectLst>
            <a:outerShdw blurRad="50800" dist="38100" dir="2700000" algn="tl" rotWithShape="0">
              <a:prstClr val="black">
                <a:alpha val="40000"/>
              </a:prstClr>
            </a:outerShdw>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0" name="テキスト ボックス 9"/>
          <p:cNvSpPr txBox="1"/>
          <p:nvPr/>
        </p:nvSpPr>
        <p:spPr>
          <a:xfrm>
            <a:off x="611075" y="1512417"/>
            <a:ext cx="4114057" cy="4847481"/>
          </a:xfrm>
          <a:prstGeom prst="rect">
            <a:avLst/>
          </a:prstGeom>
          <a:solidFill>
            <a:schemeClr val="bg1"/>
          </a:solidFill>
          <a:ln>
            <a:noFill/>
            <a:prstDash val="sysDash"/>
          </a:ln>
          <a:effectLst>
            <a:outerShdw blurRad="50800" dist="38100" dir="2700000" algn="tl" rotWithShape="0">
              <a:prstClr val="black">
                <a:alpha val="40000"/>
              </a:prstClr>
            </a:outerShdw>
          </a:effectLst>
        </p:spPr>
        <p:txBody>
          <a:bodyPr wrap="square" rtlCol="0">
            <a:spAutoFit/>
          </a:bodyPr>
          <a:lstStyle/>
          <a:p>
            <a:pPr marL="185738" lvl="0" indent="-185738" algn="l">
              <a:lnSpc>
                <a:spcPct val="100000"/>
              </a:lnSpc>
              <a:spcBef>
                <a:spcPts val="600"/>
              </a:spcBef>
              <a:spcAft>
                <a:spcPts val="600"/>
              </a:spcAft>
              <a:buClr>
                <a:srgbClr val="5A5A5A"/>
              </a:buClr>
              <a:buFont typeface="Wingdings" pitchFamily="2" charset="2"/>
              <a:buChar char="n"/>
            </a:pPr>
            <a:r>
              <a:rPr lang="ja-JP" altLang="en-US" sz="1600" dirty="0" smtClean="0">
                <a:latin typeface="HGP創英角ｺﾞｼｯｸUB" pitchFamily="50" charset="-128"/>
                <a:ea typeface="HGP創英角ｺﾞｼｯｸUB" pitchFamily="50" charset="-128"/>
              </a:rPr>
              <a:t>地域資源の整理、既存事業の現状把握</a:t>
            </a:r>
            <a:endParaRPr lang="en-US" altLang="ja-JP" sz="1400" u="sng" dirty="0" smtClean="0">
              <a:latin typeface="HGP創英ﾌﾟﾚｾﾞﾝｽEB" pitchFamily="18" charset="-128"/>
              <a:ea typeface="HGP創英ﾌﾟﾚｾﾞﾝｽEB" pitchFamily="18" charset="-128"/>
            </a:endParaRPr>
          </a:p>
          <a:p>
            <a:pPr marL="361950" lvl="1" indent="-176213" algn="l">
              <a:spcBef>
                <a:spcPts val="0"/>
              </a:spcBef>
              <a:buFont typeface="Wingdings" pitchFamily="2" charset="2"/>
              <a:buChar char="Ø"/>
            </a:pPr>
            <a:r>
              <a:rPr lang="ja-JP" altLang="en-US" sz="1200" dirty="0" smtClean="0"/>
              <a:t>総合事業実施に向けた検討体制を早期に構築するため、まず、</a:t>
            </a:r>
            <a:r>
              <a:rPr lang="ja-JP" altLang="en-US" sz="1200" b="1" u="sng" dirty="0" smtClean="0"/>
              <a:t>協議体の設置に向けて取り組むことが必要</a:t>
            </a:r>
            <a:r>
              <a:rPr lang="ja-JP" altLang="en-US" sz="1200" dirty="0" smtClean="0"/>
              <a:t>。　</a:t>
            </a:r>
            <a:endParaRPr lang="en-US" altLang="ja-JP" sz="1200" dirty="0" smtClean="0"/>
          </a:p>
          <a:p>
            <a:pPr marL="361950" lvl="1" indent="-176213" algn="l">
              <a:spcBef>
                <a:spcPts val="0"/>
              </a:spcBef>
              <a:buFont typeface="Wingdings" pitchFamily="2" charset="2"/>
              <a:buChar char="Ø"/>
            </a:pPr>
            <a:r>
              <a:rPr lang="ja-JP" altLang="en-US" sz="1200" dirty="0" smtClean="0"/>
              <a:t>地域</a:t>
            </a:r>
            <a:r>
              <a:rPr lang="ja-JP" altLang="en-US" sz="1200" dirty="0"/>
              <a:t>包括支援センターの職員の理解を得つつ、これまで</a:t>
            </a:r>
            <a:r>
              <a:rPr lang="ja-JP" altLang="en-US" sz="1200" b="1" u="sng" dirty="0"/>
              <a:t>センターが作成した資源マップ</a:t>
            </a:r>
            <a:r>
              <a:rPr lang="ja-JP" altLang="en-US" sz="1200" b="1" u="sng" dirty="0" smtClean="0"/>
              <a:t>等</a:t>
            </a:r>
            <a:r>
              <a:rPr lang="ja-JP" altLang="en-US" sz="1200" b="1" u="sng" dirty="0" smtClean="0">
                <a:solidFill>
                  <a:schemeClr val="tx1"/>
                </a:solidFill>
              </a:rPr>
              <a:t>の情報の蓄積を</a:t>
            </a:r>
            <a:r>
              <a:rPr lang="ja-JP" altLang="en-US" sz="1200" b="1" u="sng" dirty="0">
                <a:solidFill>
                  <a:schemeClr val="tx1"/>
                </a:solidFill>
              </a:rPr>
              <a:t>活用</a:t>
            </a:r>
            <a:r>
              <a:rPr lang="ja-JP" altLang="en-US" sz="1200" b="1" u="sng" dirty="0"/>
              <a:t>し、できる限り既存の地域</a:t>
            </a:r>
            <a:r>
              <a:rPr lang="ja-JP" altLang="en-US" sz="1200" b="1" u="sng" dirty="0" smtClean="0"/>
              <a:t>資源を整理</a:t>
            </a:r>
            <a:r>
              <a:rPr lang="ja-JP" altLang="en-US" sz="1200" dirty="0" smtClean="0"/>
              <a:t>。</a:t>
            </a:r>
            <a:endParaRPr lang="en-US" altLang="ja-JP" sz="1200" dirty="0"/>
          </a:p>
          <a:p>
            <a:pPr marL="361950" lvl="1" indent="-176213" algn="l">
              <a:spcBef>
                <a:spcPts val="0"/>
              </a:spcBef>
              <a:buFont typeface="Wingdings" pitchFamily="2" charset="2"/>
              <a:buChar char="Ø"/>
            </a:pPr>
            <a:r>
              <a:rPr lang="ja-JP" altLang="en-US" sz="1200" dirty="0" smtClean="0"/>
              <a:t>庁内の健康づくり、生涯学習、市民協働、まちづくりといった担当課にも説明し、民間企業や</a:t>
            </a:r>
            <a:r>
              <a:rPr lang="en-US" altLang="ja-JP" sz="1200" dirty="0" smtClean="0"/>
              <a:t>NPO</a:t>
            </a:r>
            <a:r>
              <a:rPr lang="ja-JP" altLang="en-US" sz="1200" dirty="0" smtClean="0"/>
              <a:t>・ボランティア団体等の事業も徐々に整理して</a:t>
            </a:r>
            <a:r>
              <a:rPr lang="ja-JP" altLang="en-US" sz="1200" dirty="0"/>
              <a:t>いく。その中で、地域とのつながりがあり人材の発掘や育成に適任の人材がいれば、生活支援コーディネーター候補として検討することも</a:t>
            </a:r>
            <a:r>
              <a:rPr lang="ja-JP" altLang="en-US" sz="1200" dirty="0" smtClean="0"/>
              <a:t>考えられる。</a:t>
            </a:r>
            <a:endParaRPr lang="en-US" altLang="ja-JP" sz="1400" dirty="0" smtClean="0">
              <a:latin typeface="HGP創英角ｺﾞｼｯｸUB" pitchFamily="50" charset="-128"/>
              <a:ea typeface="HGP創英角ｺﾞｼｯｸUB" pitchFamily="50" charset="-128"/>
            </a:endParaRPr>
          </a:p>
          <a:p>
            <a:pPr marL="361950" lvl="1" indent="-176213" algn="l">
              <a:spcBef>
                <a:spcPts val="0"/>
              </a:spcBef>
              <a:buFont typeface="Wingdings" pitchFamily="2" charset="2"/>
              <a:buChar char="Ø"/>
            </a:pPr>
            <a:r>
              <a:rPr lang="ja-JP" altLang="en-US" sz="1200" b="1" u="sng" dirty="0" smtClean="0">
                <a:solidFill>
                  <a:schemeClr val="tx1"/>
                </a:solidFill>
              </a:rPr>
              <a:t>従前の予防給付や介護予防事業の費用</a:t>
            </a:r>
            <a:r>
              <a:rPr lang="ja-JP" altLang="en-US" sz="1200" b="1" u="sng" dirty="0" smtClean="0">
                <a:solidFill>
                  <a:srgbClr val="FF0000"/>
                </a:solidFill>
              </a:rPr>
              <a:t>・</a:t>
            </a:r>
            <a:r>
              <a:rPr lang="ja-JP" altLang="en-US" sz="1200" b="1" u="sng" dirty="0" smtClean="0">
                <a:solidFill>
                  <a:schemeClr val="tx1"/>
                </a:solidFill>
              </a:rPr>
              <a:t>サービス提供内容等の状況を把握</a:t>
            </a:r>
            <a:r>
              <a:rPr lang="ja-JP" altLang="en-US" sz="1200" dirty="0" smtClean="0">
                <a:solidFill>
                  <a:schemeClr val="tx1"/>
                </a:solidFill>
              </a:rPr>
              <a:t>。その際には、</a:t>
            </a:r>
            <a:r>
              <a:rPr lang="ja-JP" altLang="en-US" sz="1200" dirty="0" smtClean="0"/>
              <a:t>事業費の上限は原則の上限のほかに、選択可能な計算式、移行期間中の１０％の特例等が設けられていること等を踏まえ、</a:t>
            </a:r>
            <a:r>
              <a:rPr lang="ja-JP" altLang="en-US" sz="1200" b="1" u="sng" dirty="0" smtClean="0"/>
              <a:t>費用見込みを大まかにたて、移行時期や移行後の事業内容の検討も行う</a:t>
            </a:r>
            <a:endParaRPr lang="en-US" altLang="ja-JP" sz="1200" b="1" u="sng" dirty="0" smtClean="0"/>
          </a:p>
          <a:p>
            <a:pPr marL="361950" lvl="1" indent="-176213" algn="l">
              <a:spcBef>
                <a:spcPts val="0"/>
              </a:spcBef>
              <a:buFont typeface="Wingdings" pitchFamily="2" charset="2"/>
              <a:buChar char="Ø"/>
            </a:pPr>
            <a:r>
              <a:rPr lang="ja-JP" altLang="en-US" sz="1200" b="1" u="sng" dirty="0">
                <a:solidFill>
                  <a:schemeClr val="tx1"/>
                </a:solidFill>
              </a:rPr>
              <a:t>ケアプランの</a:t>
            </a:r>
            <a:r>
              <a:rPr lang="ja-JP" altLang="en-US" sz="1200" b="1" u="sng" dirty="0" smtClean="0">
                <a:solidFill>
                  <a:schemeClr val="tx1"/>
                </a:solidFill>
              </a:rPr>
              <a:t>分析等を通じ</a:t>
            </a:r>
            <a:r>
              <a:rPr lang="ja-JP" altLang="en-US" sz="1200" b="1" u="sng" dirty="0">
                <a:solidFill>
                  <a:schemeClr val="tx1"/>
                </a:solidFill>
              </a:rPr>
              <a:t>現在のサービス提供内容の分析を行い、協議体での今後の総合事業の事業展開の検討の材料</a:t>
            </a:r>
            <a:r>
              <a:rPr lang="ja-JP" altLang="en-US" sz="1200" dirty="0">
                <a:solidFill>
                  <a:schemeClr val="tx1"/>
                </a:solidFill>
              </a:rPr>
              <a:t>としていくことも有効</a:t>
            </a:r>
            <a:r>
              <a:rPr lang="ja-JP" altLang="en-US" sz="1200" dirty="0" smtClean="0">
                <a:solidFill>
                  <a:schemeClr val="tx1"/>
                </a:solidFill>
              </a:rPr>
              <a:t>。</a:t>
            </a:r>
            <a:endParaRPr lang="en-US" altLang="ja-JP" sz="1200" dirty="0" smtClean="0"/>
          </a:p>
        </p:txBody>
      </p:sp>
      <p:sp>
        <p:nvSpPr>
          <p:cNvPr id="12" name="テキスト ボックス 11"/>
          <p:cNvSpPr txBox="1"/>
          <p:nvPr/>
        </p:nvSpPr>
        <p:spPr>
          <a:xfrm>
            <a:off x="516390" y="1165938"/>
            <a:ext cx="4208743" cy="338554"/>
          </a:xfrm>
          <a:prstGeom prst="rect">
            <a:avLst/>
          </a:prstGeom>
          <a:noFill/>
          <a:ln>
            <a:noFill/>
            <a:prstDash val="sysDash"/>
          </a:ln>
        </p:spPr>
        <p:txBody>
          <a:bodyPr wrap="square" rtlCol="0">
            <a:spAutoFit/>
          </a:bodyPr>
          <a:lstStyle/>
          <a:p>
            <a:pPr marL="185738" lvl="0" indent="-185738">
              <a:lnSpc>
                <a:spcPct val="100000"/>
              </a:lnSpc>
              <a:spcBef>
                <a:spcPts val="600"/>
              </a:spcBef>
              <a:spcAft>
                <a:spcPts val="600"/>
              </a:spcAft>
              <a:buClr>
                <a:srgbClr val="5A5A5A"/>
              </a:buClr>
            </a:pPr>
            <a:r>
              <a:rPr lang="ja-JP" altLang="en-US" sz="1600" dirty="0" err="1" smtClean="0">
                <a:solidFill>
                  <a:srgbClr val="009900"/>
                </a:solidFill>
                <a:latin typeface="HGP創英角ｺﾞｼｯｸUB" pitchFamily="50" charset="-128"/>
                <a:ea typeface="HGP創英角ｺﾞｼｯｸUB" pitchFamily="50" charset="-128"/>
              </a:rPr>
              <a:t>ー</a:t>
            </a:r>
            <a:r>
              <a:rPr lang="ja-JP" altLang="en-US" sz="1600" dirty="0" smtClean="0">
                <a:solidFill>
                  <a:srgbClr val="009900"/>
                </a:solidFill>
                <a:latin typeface="HGP創英角ｺﾞｼｯｸUB" pitchFamily="50" charset="-128"/>
                <a:ea typeface="HGP創英角ｺﾞｼｯｸUB" pitchFamily="50" charset="-128"/>
              </a:rPr>
              <a:t>　情報の収集・整理　</a:t>
            </a:r>
            <a:r>
              <a:rPr lang="ja-JP" altLang="en-US" sz="1600" dirty="0" err="1">
                <a:solidFill>
                  <a:srgbClr val="009900"/>
                </a:solidFill>
                <a:latin typeface="HGP創英角ｺﾞｼｯｸUB" pitchFamily="50" charset="-128"/>
                <a:ea typeface="HGP創英角ｺﾞｼｯｸUB" pitchFamily="50" charset="-128"/>
              </a:rPr>
              <a:t>ー</a:t>
            </a:r>
            <a:endParaRPr lang="en-US" altLang="ja-JP" sz="1200" dirty="0" smtClean="0">
              <a:solidFill>
                <a:srgbClr val="009900"/>
              </a:solidFill>
            </a:endParaRPr>
          </a:p>
        </p:txBody>
      </p:sp>
      <p:sp>
        <p:nvSpPr>
          <p:cNvPr id="13" name="テキスト ボックス 12"/>
          <p:cNvSpPr txBox="1"/>
          <p:nvPr/>
        </p:nvSpPr>
        <p:spPr>
          <a:xfrm>
            <a:off x="5168033" y="1165938"/>
            <a:ext cx="4208743" cy="338554"/>
          </a:xfrm>
          <a:prstGeom prst="rect">
            <a:avLst/>
          </a:prstGeom>
          <a:noFill/>
          <a:ln>
            <a:noFill/>
            <a:prstDash val="sysDash"/>
          </a:ln>
        </p:spPr>
        <p:txBody>
          <a:bodyPr wrap="square" rtlCol="0">
            <a:spAutoFit/>
          </a:bodyPr>
          <a:lstStyle/>
          <a:p>
            <a:pPr marL="185738" lvl="0" indent="-185738">
              <a:lnSpc>
                <a:spcPct val="100000"/>
              </a:lnSpc>
              <a:spcBef>
                <a:spcPts val="600"/>
              </a:spcBef>
              <a:spcAft>
                <a:spcPts val="600"/>
              </a:spcAft>
              <a:buClr>
                <a:srgbClr val="5A5A5A"/>
              </a:buClr>
            </a:pPr>
            <a:r>
              <a:rPr lang="ja-JP" altLang="en-US" sz="1600" dirty="0" err="1" smtClean="0">
                <a:solidFill>
                  <a:srgbClr val="993300"/>
                </a:solidFill>
                <a:latin typeface="HGP創英角ｺﾞｼｯｸUB" pitchFamily="50" charset="-128"/>
                <a:ea typeface="HGP創英角ｺﾞｼｯｸUB" pitchFamily="50" charset="-128"/>
              </a:rPr>
              <a:t>ー</a:t>
            </a:r>
            <a:r>
              <a:rPr lang="ja-JP" altLang="en-US" sz="1600" dirty="0" smtClean="0">
                <a:solidFill>
                  <a:srgbClr val="993300"/>
                </a:solidFill>
                <a:latin typeface="HGP創英角ｺﾞｼｯｸUB" pitchFamily="50" charset="-128"/>
                <a:ea typeface="HGP創英角ｺﾞｼｯｸUB" pitchFamily="50" charset="-128"/>
              </a:rPr>
              <a:t>　関係機関・団体への働きかけ　</a:t>
            </a:r>
            <a:r>
              <a:rPr lang="ja-JP" altLang="en-US" sz="1600" dirty="0" err="1" smtClean="0">
                <a:solidFill>
                  <a:srgbClr val="993300"/>
                </a:solidFill>
                <a:latin typeface="HGP創英角ｺﾞｼｯｸUB" pitchFamily="50" charset="-128"/>
                <a:ea typeface="HGP創英角ｺﾞｼｯｸUB" pitchFamily="50" charset="-128"/>
              </a:rPr>
              <a:t>ー</a:t>
            </a:r>
            <a:endParaRPr lang="en-US" altLang="ja-JP" sz="1600" dirty="0" smtClean="0">
              <a:solidFill>
                <a:srgbClr val="993300"/>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5205102" y="4877500"/>
            <a:ext cx="4114057" cy="1745093"/>
          </a:xfrm>
          <a:prstGeom prst="rect">
            <a:avLst/>
          </a:prstGeom>
          <a:solidFill>
            <a:schemeClr val="bg1"/>
          </a:solidFill>
          <a:ln>
            <a:solidFill>
              <a:schemeClr val="tx1"/>
            </a:solidFill>
            <a:prstDash val="solid"/>
          </a:ln>
          <a:effectLst>
            <a:outerShdw blurRad="50800" dist="38100" dir="2700000" algn="tl" rotWithShape="0">
              <a:prstClr val="black">
                <a:alpha val="40000"/>
              </a:prstClr>
            </a:outerShdw>
          </a:effectLst>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600" dirty="0" smtClean="0">
                <a:latin typeface="HGP創英角ｺﾞｼｯｸUB" pitchFamily="50" charset="-128"/>
                <a:ea typeface="HGP創英角ｺﾞｼｯｸUB" pitchFamily="50" charset="-128"/>
              </a:rPr>
              <a:t>中学校区域での住民主体の支援体制づくり</a:t>
            </a:r>
            <a:endParaRPr lang="en-US" altLang="ja-JP" sz="1200" dirty="0" smtClean="0">
              <a:solidFill>
                <a:schemeClr val="tx1"/>
              </a:solidFill>
            </a:endParaRPr>
          </a:p>
          <a:p>
            <a:pPr marL="361950" lvl="1" indent="-176213" algn="l">
              <a:spcBef>
                <a:spcPts val="0"/>
              </a:spcBef>
              <a:buFont typeface="Wingdings" pitchFamily="2" charset="2"/>
              <a:buChar char="Ø"/>
            </a:pPr>
            <a:r>
              <a:rPr lang="ja-JP" altLang="en-US" sz="1200" dirty="0" smtClean="0"/>
              <a:t>地域で活動する</a:t>
            </a:r>
            <a:r>
              <a:rPr lang="ja-JP" altLang="en-US" sz="1200" dirty="0" smtClean="0">
                <a:solidFill>
                  <a:schemeClr val="tx1"/>
                </a:solidFill>
              </a:rPr>
              <a:t>住民等とコミュニケーションをとりながら、より具体的な地域ニーズの把握や、担い手候補の発掘・育成、担い手同士の交流などを図る場をつくる</a:t>
            </a:r>
            <a:endParaRPr lang="en-US" altLang="ja-JP" sz="1200" dirty="0" smtClean="0">
              <a:solidFill>
                <a:schemeClr val="tx1"/>
              </a:solidFill>
            </a:endParaRPr>
          </a:p>
          <a:p>
            <a:pPr marL="361950" lvl="1" indent="-176213" algn="l">
              <a:spcBef>
                <a:spcPts val="0"/>
              </a:spcBef>
              <a:buFont typeface="Wingdings" pitchFamily="2" charset="2"/>
              <a:buChar char="Ø"/>
            </a:pPr>
            <a:r>
              <a:rPr lang="en-US" altLang="ja-JP" sz="1200" dirty="0" smtClean="0">
                <a:solidFill>
                  <a:schemeClr val="tx1"/>
                </a:solidFill>
              </a:rPr>
              <a:t>【</a:t>
            </a:r>
            <a:r>
              <a:rPr lang="ja-JP" altLang="en-US" sz="1200" dirty="0" smtClean="0">
                <a:solidFill>
                  <a:schemeClr val="tx1"/>
                </a:solidFill>
              </a:rPr>
              <a:t>メンバー</a:t>
            </a:r>
            <a:r>
              <a:rPr lang="en-US" altLang="ja-JP" sz="1200" dirty="0" smtClean="0">
                <a:solidFill>
                  <a:schemeClr val="tx1"/>
                </a:solidFill>
              </a:rPr>
              <a:t>】</a:t>
            </a:r>
            <a:r>
              <a:rPr lang="ja-JP" altLang="en-US" sz="1200" dirty="0" smtClean="0">
                <a:solidFill>
                  <a:schemeClr val="tx1"/>
                </a:solidFill>
              </a:rPr>
              <a:t>地域住民の顔を知り、実際に地域で住民主体の活動をしている人など</a:t>
            </a:r>
            <a:endParaRPr lang="en-US" altLang="ja-JP" sz="1200" dirty="0" smtClean="0">
              <a:solidFill>
                <a:schemeClr val="tx1"/>
              </a:solidFill>
            </a:endParaRPr>
          </a:p>
          <a:p>
            <a:pPr marL="361950" lvl="1" indent="-176213" algn="l">
              <a:spcBef>
                <a:spcPts val="0"/>
              </a:spcBef>
            </a:pPr>
            <a:r>
              <a:rPr lang="ja-JP" altLang="en-US" dirty="0" smtClean="0">
                <a:solidFill>
                  <a:schemeClr val="tx1"/>
                </a:solidFill>
                <a:latin typeface="メイリオ" pitchFamily="50" charset="-128"/>
                <a:ea typeface="メイリオ" pitchFamily="50" charset="-128"/>
                <a:cs typeface="メイリオ" pitchFamily="50" charset="-128"/>
              </a:rPr>
              <a:t>⇒この支援体制を、第２層協議体に発展させていく。</a:t>
            </a:r>
            <a:endParaRPr lang="en-US" altLang="ja-JP" dirty="0" smtClean="0">
              <a:solidFill>
                <a:schemeClr val="tx1"/>
              </a:solidFill>
              <a:latin typeface="メイリオ" pitchFamily="50" charset="-128"/>
              <a:ea typeface="メイリオ" pitchFamily="50" charset="-128"/>
              <a:cs typeface="メイリオ" pitchFamily="50" charset="-128"/>
            </a:endParaRPr>
          </a:p>
        </p:txBody>
      </p:sp>
      <p:sp>
        <p:nvSpPr>
          <p:cNvPr id="6" name="テキスト ボックス 5"/>
          <p:cNvSpPr txBox="1"/>
          <p:nvPr/>
        </p:nvSpPr>
        <p:spPr>
          <a:xfrm>
            <a:off x="5205567" y="1502143"/>
            <a:ext cx="4114057" cy="2779222"/>
          </a:xfrm>
          <a:prstGeom prst="rect">
            <a:avLst/>
          </a:prstGeom>
          <a:solidFill>
            <a:schemeClr val="bg1"/>
          </a:solidFill>
          <a:ln>
            <a:solidFill>
              <a:schemeClr val="tx1"/>
            </a:solidFill>
            <a:prstDash val="solid"/>
          </a:ln>
          <a:effectLst>
            <a:outerShdw blurRad="50800" dist="38100" dir="2700000" algn="tl" rotWithShape="0">
              <a:prstClr val="black">
                <a:alpha val="40000"/>
              </a:prstClr>
            </a:outerShdw>
          </a:effectLst>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600" dirty="0" smtClean="0">
                <a:latin typeface="HGP創英角ｺﾞｼｯｸUB" pitchFamily="50" charset="-128"/>
                <a:ea typeface="HGP創英角ｺﾞｼｯｸUB" pitchFamily="50" charset="-128"/>
              </a:rPr>
              <a:t>関係機関との市町村の方針共有</a:t>
            </a:r>
            <a:endParaRPr lang="en-US" altLang="ja-JP" sz="1600" dirty="0" smtClean="0">
              <a:latin typeface="HGP創英角ｺﾞｼｯｸUB" pitchFamily="50" charset="-128"/>
              <a:ea typeface="HGP創英角ｺﾞｼｯｸUB" pitchFamily="50" charset="-128"/>
            </a:endParaRPr>
          </a:p>
          <a:p>
            <a:pPr marL="361950" lvl="1" indent="-176213" algn="l">
              <a:spcBef>
                <a:spcPts val="0"/>
              </a:spcBef>
              <a:buFont typeface="Wingdings" pitchFamily="2" charset="2"/>
              <a:buChar char="Ø"/>
            </a:pPr>
            <a:r>
              <a:rPr lang="ja-JP" altLang="en-US" sz="1200" dirty="0" smtClean="0"/>
              <a:t>生活支援サービスに関係する機関・団体等が参画する研究会を立ち上げ、左記の現状把握で得られた情報を伝達し、市町村から地域資源開発に向けた基本的な方針を提示し共有する。</a:t>
            </a:r>
            <a:endParaRPr lang="en-US" altLang="ja-JP" sz="1200" dirty="0" smtClean="0"/>
          </a:p>
          <a:p>
            <a:pPr marL="361950" lvl="1" indent="-176213" algn="l">
              <a:spcBef>
                <a:spcPts val="0"/>
              </a:spcBef>
              <a:buFont typeface="Wingdings" pitchFamily="2" charset="2"/>
              <a:buChar char="Ø"/>
            </a:pPr>
            <a:r>
              <a:rPr lang="ja-JP" altLang="en-US" sz="1200" dirty="0" smtClean="0"/>
              <a:t>既存会議</a:t>
            </a:r>
            <a:r>
              <a:rPr lang="ja-JP" altLang="en-US" sz="1200" dirty="0"/>
              <a:t>等も活用し、</a:t>
            </a:r>
            <a:r>
              <a:rPr lang="ja-JP" altLang="en-US" sz="1200" b="1" u="sng" dirty="0"/>
              <a:t>最低限必要なメンバーで協議体を早期に立ち上げ、徐々にメンバーを</a:t>
            </a:r>
            <a:r>
              <a:rPr lang="ja-JP" altLang="en-US" sz="1200" b="1" u="sng" dirty="0" smtClean="0"/>
              <a:t>増やす</a:t>
            </a:r>
            <a:r>
              <a:rPr lang="ja-JP" altLang="en-US" sz="1200" dirty="0" smtClean="0"/>
              <a:t>形式も可</a:t>
            </a:r>
            <a:endParaRPr lang="en-US" altLang="ja-JP" sz="1200" dirty="0" smtClean="0"/>
          </a:p>
          <a:p>
            <a:pPr marL="361950" lvl="1" indent="-176213" algn="l">
              <a:spcBef>
                <a:spcPts val="0"/>
              </a:spcBef>
              <a:buFont typeface="Wingdings" pitchFamily="2" charset="2"/>
              <a:buChar char="Ø"/>
            </a:pPr>
            <a:r>
              <a:rPr lang="en-US" altLang="ja-JP" sz="1200" dirty="0" smtClean="0">
                <a:solidFill>
                  <a:schemeClr val="tx1"/>
                </a:solidFill>
              </a:rPr>
              <a:t>【</a:t>
            </a:r>
            <a:r>
              <a:rPr lang="ja-JP" altLang="en-US" sz="1200" dirty="0" smtClean="0">
                <a:solidFill>
                  <a:schemeClr val="tx1"/>
                </a:solidFill>
              </a:rPr>
              <a:t>メンバー</a:t>
            </a:r>
            <a:r>
              <a:rPr lang="en-US" altLang="ja-JP" sz="1200" dirty="0" smtClean="0">
                <a:solidFill>
                  <a:schemeClr val="tx1"/>
                </a:solidFill>
              </a:rPr>
              <a:t>】</a:t>
            </a:r>
            <a:r>
              <a:rPr lang="ja-JP" altLang="en-US" sz="1200" dirty="0" smtClean="0">
                <a:solidFill>
                  <a:schemeClr val="tx1"/>
                </a:solidFill>
              </a:rPr>
              <a:t>市町村、地域包括支援センター、社会福祉協議会、自治体の代表者などに加え、市内全体を営業範囲とする民間企業など</a:t>
            </a:r>
            <a:endParaRPr lang="en-US" altLang="ja-JP" sz="1200" dirty="0" smtClean="0">
              <a:solidFill>
                <a:schemeClr val="tx1"/>
              </a:solidFill>
            </a:endParaRPr>
          </a:p>
          <a:p>
            <a:pPr marL="361950" lvl="1" indent="-176213" algn="l">
              <a:spcBef>
                <a:spcPts val="0"/>
              </a:spcBef>
            </a:pPr>
            <a:r>
              <a:rPr lang="ja-JP" altLang="en-US" dirty="0" smtClean="0">
                <a:solidFill>
                  <a:schemeClr val="tx1"/>
                </a:solidFill>
                <a:latin typeface="メイリオ" pitchFamily="50" charset="-128"/>
                <a:ea typeface="メイリオ" pitchFamily="50" charset="-128"/>
                <a:cs typeface="メイリオ" pitchFamily="50" charset="-128"/>
              </a:rPr>
              <a:t>⇒研究会から市町村区域での協議体（第１層）に発展させることも考えられる</a:t>
            </a:r>
            <a:endParaRPr lang="en-US" altLang="ja-JP" dirty="0" smtClean="0">
              <a:solidFill>
                <a:schemeClr val="tx1"/>
              </a:solidFill>
              <a:latin typeface="メイリオ" pitchFamily="50" charset="-128"/>
              <a:ea typeface="メイリオ" pitchFamily="50" charset="-128"/>
              <a:cs typeface="メイリオ" pitchFamily="50" charset="-128"/>
            </a:endParaRPr>
          </a:p>
        </p:txBody>
      </p:sp>
      <p:sp>
        <p:nvSpPr>
          <p:cNvPr id="17" name="テキスト ボックス 16"/>
          <p:cNvSpPr txBox="1"/>
          <p:nvPr/>
        </p:nvSpPr>
        <p:spPr>
          <a:xfrm>
            <a:off x="6509524" y="4158069"/>
            <a:ext cx="3242366" cy="733098"/>
          </a:xfrm>
          <a:prstGeom prst="roundRect">
            <a:avLst/>
          </a:prstGeom>
          <a:solidFill>
            <a:srgbClr val="FF6600"/>
          </a:solidFill>
        </p:spPr>
        <p:style>
          <a:lnRef idx="3">
            <a:schemeClr val="lt1"/>
          </a:lnRef>
          <a:fillRef idx="1">
            <a:schemeClr val="accent1"/>
          </a:fillRef>
          <a:effectRef idx="1">
            <a:schemeClr val="accent1"/>
          </a:effectRef>
          <a:fontRef idx="minor">
            <a:schemeClr val="lt1"/>
          </a:fontRef>
        </p:style>
        <p:txBody>
          <a:bodyPr wrap="square" lIns="108000" tIns="72000" rIns="108000" bIns="0" rtlCol="0" anchor="ctr" anchorCtr="0">
            <a:spAutoFit/>
          </a:bodyPr>
          <a:lstStyle/>
          <a:p>
            <a:pPr>
              <a:lnSpc>
                <a:spcPts val="1000"/>
              </a:lnSpc>
              <a:spcBef>
                <a:spcPts val="0"/>
              </a:spcBef>
            </a:pPr>
            <a:r>
              <a:rPr kumimoji="1" lang="ja-JP" altLang="en-US" sz="1200" b="1" dirty="0" smtClean="0">
                <a:latin typeface="メイリオ" pitchFamily="50" charset="-128"/>
                <a:ea typeface="メイリオ" pitchFamily="50" charset="-128"/>
                <a:cs typeface="メイリオ" pitchFamily="50" charset="-128"/>
              </a:rPr>
              <a:t>第２層協議体は早期の立ち上げが重要</a:t>
            </a:r>
            <a:endParaRPr kumimoji="1" lang="en-US" altLang="ja-JP" sz="1200" b="1" dirty="0" smtClean="0">
              <a:latin typeface="メイリオ" pitchFamily="50" charset="-128"/>
              <a:ea typeface="メイリオ" pitchFamily="50" charset="-128"/>
              <a:cs typeface="メイリオ" pitchFamily="50" charset="-128"/>
            </a:endParaRPr>
          </a:p>
          <a:p>
            <a:pPr algn="l">
              <a:lnSpc>
                <a:spcPts val="1000"/>
              </a:lnSpc>
            </a:pPr>
            <a:r>
              <a:rPr lang="ja-JP" altLang="en-US" b="1" dirty="0" smtClean="0">
                <a:solidFill>
                  <a:schemeClr val="bg1"/>
                </a:solidFill>
                <a:latin typeface="メイリオ" pitchFamily="50" charset="-128"/>
                <a:ea typeface="メイリオ" pitchFamily="50" charset="-128"/>
                <a:cs typeface="メイリオ" pitchFamily="50" charset="-128"/>
              </a:rPr>
              <a:t>早期に各地域の特性を把握し、地域に積極的に足を運んで住民等との関係づくりを進める必要があるため、第２層協議体の早期立ち上げ</a:t>
            </a:r>
            <a:r>
              <a:rPr kumimoji="1" lang="ja-JP" altLang="en-US" b="1" dirty="0" smtClean="0">
                <a:solidFill>
                  <a:schemeClr val="bg1"/>
                </a:solidFill>
                <a:latin typeface="メイリオ" pitchFamily="50" charset="-128"/>
                <a:ea typeface="メイリオ" pitchFamily="50" charset="-128"/>
                <a:cs typeface="メイリオ" pitchFamily="50" charset="-128"/>
              </a:rPr>
              <a:t>が重要。</a:t>
            </a:r>
            <a:endParaRPr kumimoji="1" lang="ja-JP" altLang="en-US" b="1" dirty="0">
              <a:solidFill>
                <a:schemeClr val="bg1"/>
              </a:solidFill>
              <a:latin typeface="メイリオ" pitchFamily="50" charset="-128"/>
              <a:ea typeface="メイリオ" pitchFamily="50" charset="-128"/>
              <a:cs typeface="メイリオ" pitchFamily="50" charset="-128"/>
            </a:endParaRPr>
          </a:p>
        </p:txBody>
      </p:sp>
      <p:sp>
        <p:nvSpPr>
          <p:cNvPr id="18" name="右矢印 17"/>
          <p:cNvSpPr/>
          <p:nvPr/>
        </p:nvSpPr>
        <p:spPr bwMode="auto">
          <a:xfrm>
            <a:off x="4611269" y="2885516"/>
            <a:ext cx="617007" cy="744070"/>
          </a:xfrm>
          <a:prstGeom prst="rightArrow">
            <a:avLst/>
          </a:prstGeom>
          <a:solidFill>
            <a:schemeClr val="bg2">
              <a:lumMod val="40000"/>
              <a:lumOff val="60000"/>
            </a:schemeClr>
          </a:solidFill>
          <a:ln w="12700"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9" name="右矢印 18"/>
          <p:cNvSpPr/>
          <p:nvPr/>
        </p:nvSpPr>
        <p:spPr bwMode="auto">
          <a:xfrm rot="5400000">
            <a:off x="5634334" y="4184640"/>
            <a:ext cx="696866" cy="769762"/>
          </a:xfrm>
          <a:prstGeom prst="rightArrow">
            <a:avLst/>
          </a:prstGeom>
          <a:solidFill>
            <a:schemeClr val="bg2">
              <a:lumMod val="40000"/>
              <a:lumOff val="60000"/>
            </a:schemeClr>
          </a:solidFill>
          <a:ln w="12700"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5" name="テキスト ボックス 14"/>
          <p:cNvSpPr txBox="1"/>
          <p:nvPr/>
        </p:nvSpPr>
        <p:spPr>
          <a:xfrm>
            <a:off x="9528049" y="6456651"/>
            <a:ext cx="325731" cy="260008"/>
          </a:xfrm>
          <a:prstGeom prst="rect">
            <a:avLst/>
          </a:prstGeom>
          <a:noFill/>
        </p:spPr>
        <p:txBody>
          <a:bodyPr wrap="none" rtlCol="0">
            <a:spAutoFit/>
          </a:bodyPr>
          <a:lstStyle/>
          <a:p>
            <a:r>
              <a:rPr kumimoji="1" lang="en-US" altLang="ja-JP" dirty="0" smtClean="0"/>
              <a:t>11</a:t>
            </a:r>
            <a:endParaRPr kumimoji="1" lang="ja-JP" altLang="en-US" dirty="0"/>
          </a:p>
        </p:txBody>
      </p:sp>
      <p:sp>
        <p:nvSpPr>
          <p:cNvPr id="16" name="正方形/長方形 15"/>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Ⅲ</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総合事業に向けて準備すべきことは何か？</a:t>
            </a:r>
          </a:p>
        </p:txBody>
      </p:sp>
    </p:spTree>
    <p:extLst>
      <p:ext uri="{BB962C8B-B14F-4D97-AF65-F5344CB8AC3E}">
        <p14:creationId xmlns:p14="http://schemas.microsoft.com/office/powerpoint/2010/main" val="2121718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C56DC623F17BC45BC7187ED58AEC598" ma:contentTypeVersion="0" ma:contentTypeDescription="新しいドキュメントを作成します。" ma:contentTypeScope="" ma:versionID="7dbe8ce5dcebf9703128fdb82e847f5a">
  <xsd:schema xmlns:xsd="http://www.w3.org/2001/XMLSchema" xmlns:xs="http://www.w3.org/2001/XMLSchema" xmlns:p="http://schemas.microsoft.com/office/2006/metadata/properties" targetNamespace="http://schemas.microsoft.com/office/2006/metadata/properties" ma:root="true" ma:fieldsID="e3fc15230516dd5e85220f060eed4ba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85222A-264B-4DA0-8B53-DEDD46916F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226D276-5705-437D-9769-05CBC8622F0E}">
  <ds:schemaRefs>
    <ds:schemaRef ds:uri="http://schemas.microsoft.com/sharepoint/v3/contenttype/forms"/>
  </ds:schemaRefs>
</ds:datastoreItem>
</file>

<file path=customXml/itemProps3.xml><?xml version="1.0" encoding="utf-8"?>
<ds:datastoreItem xmlns:ds="http://schemas.openxmlformats.org/officeDocument/2006/customXml" ds:itemID="{4803F6C6-FA1F-48E1-9B1A-3E3F4617FBAF}">
  <ds:schemaRefs>
    <ds:schemaRef ds:uri="http://schemas.microsoft.com/office/2006/documentManagement/types"/>
    <ds:schemaRef ds:uri="http://purl.org/dc/dcmitype/"/>
    <ds:schemaRef ds:uri="http://schemas.microsoft.com/office/infopath/2007/PartnerControls"/>
    <ds:schemaRef ds:uri="http://purl.org/dc/elements/1.1/"/>
    <ds:schemaRef ds:uri="http://purl.org/dc/terms/"/>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12836</TotalTime>
  <Words>861</Words>
  <Application>Microsoft Office PowerPoint</Application>
  <PresentationFormat>A4 210 x 297 mm</PresentationFormat>
  <Paragraphs>83</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1_新しいﾌﾟﾚｾﾞﾝﾃｰｼｮﾝ</vt:lpstr>
      <vt:lpstr>３．住民主体の「地域づくり」の方法</vt:lpstr>
      <vt:lpstr>４．新たなサービスの担い手を確保するための方策</vt:lpstr>
      <vt:lpstr>５．短期集中型サービスは訪問・通所をセットで考える</vt:lpstr>
      <vt:lpstr>６．総合事業・整備事業への移行　①総合事業における移行とその後のプロセス</vt:lpstr>
      <vt:lpstr>６．総合事業・整備事業への移行　②「資源の開発」と「支援・サービスの提供」に分けて考える</vt:lpstr>
      <vt:lpstr>６．総合事業・整備事業への移行　～資源の開発に向けて自治体が取り組むべき方向性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090803MURC標準フォーマット（企画書用）ver2</dc:title>
  <dc:creator>MURC</dc:creator>
  <cp:lastModifiedBy>厚生労働省ネットワークシステム</cp:lastModifiedBy>
  <cp:revision>1210</cp:revision>
  <dcterms:created xsi:type="dcterms:W3CDTF">2002-02-12T11:42:48Z</dcterms:created>
  <dcterms:modified xsi:type="dcterms:W3CDTF">2015-06-01T06:14:08Z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
  </property>
  <property fmtid="{D5CDD505-2E9C-101B-9397-08002B2CF9AE}" pid="4" name="Status">
    <vt:lpwstr/>
  </property>
  <property fmtid="{D5CDD505-2E9C-101B-9397-08002B2CF9AE}" pid="5" name="ContentTypeId">
    <vt:lpwstr>0x010100DC56DC623F17BC45BC7187ED58AEC598</vt:lpwstr>
  </property>
</Properties>
</file>