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0" r:id="rId4"/>
  </p:sldMasterIdLst>
  <p:notesMasterIdLst>
    <p:notesMasterId r:id="rId11"/>
  </p:notesMasterIdLst>
  <p:handoutMasterIdLst>
    <p:handoutMasterId r:id="rId12"/>
  </p:handoutMasterIdLst>
  <p:sldIdLst>
    <p:sldId id="440" r:id="rId5"/>
    <p:sldId id="479" r:id="rId6"/>
    <p:sldId id="473" r:id="rId7"/>
    <p:sldId id="472" r:id="rId8"/>
    <p:sldId id="474" r:id="rId9"/>
    <p:sldId id="480" r:id="rId10"/>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009900"/>
    <a:srgbClr val="FF6600"/>
    <a:srgbClr val="FF9933"/>
    <a:srgbClr val="FF9966"/>
    <a:srgbClr val="9BBB59"/>
    <a:srgbClr val="FF9999"/>
    <a:srgbClr val="FF5050"/>
    <a:srgbClr val="993300"/>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98" autoAdjust="0"/>
    <p:restoredTop sz="86396" autoAdjust="0"/>
  </p:normalViewPr>
  <p:slideViewPr>
    <p:cSldViewPr snapToGrid="0" snapToObjects="1" showGuides="1">
      <p:cViewPr>
        <p:scale>
          <a:sx n="75" d="100"/>
          <a:sy n="75" d="100"/>
        </p:scale>
        <p:origin x="-114" y="1800"/>
      </p:cViewPr>
      <p:guideLst>
        <p:guide orient="horz" pos="3931"/>
        <p:guide orient="horz" pos="1065"/>
        <p:guide orient="horz" pos="2605"/>
        <p:guide orient="horz" pos="2387"/>
        <p:guide orient="horz" pos="4047"/>
        <p:guide orient="horz" pos="845"/>
        <p:guide orient="horz" pos="345"/>
        <p:guide orient="horz" pos="683"/>
        <p:guide orient="horz" pos="307"/>
        <p:guide pos="3166"/>
        <p:guide pos="1623"/>
        <p:guide pos="262"/>
        <p:guide pos="4526"/>
        <p:guide pos="4617"/>
        <p:guide pos="5978"/>
        <p:guide pos="1714"/>
        <p:guide pos="3075"/>
      </p:guideLst>
    </p:cSldViewPr>
  </p:slideViewPr>
  <p:outlineViewPr>
    <p:cViewPr>
      <p:scale>
        <a:sx n="33" d="100"/>
        <a:sy n="33" d="100"/>
      </p:scale>
      <p:origin x="36" y="0"/>
    </p:cViewPr>
  </p:outlineViewPr>
  <p:notesTextViewPr>
    <p:cViewPr>
      <p:scale>
        <a:sx n="100" d="100"/>
        <a:sy n="100" d="100"/>
      </p:scale>
      <p:origin x="0" y="0"/>
    </p:cViewPr>
  </p:notesTextViewPr>
  <p:sorterViewPr>
    <p:cViewPr>
      <p:scale>
        <a:sx n="80" d="100"/>
        <a:sy n="80" d="100"/>
      </p:scale>
      <p:origin x="0" y="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6/1/2015 3:12 PM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2470407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6/1/2015 3:11 PM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smtClean="0"/>
              <a:t>マスターテキストの書式設定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3084548524"/>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6/1/2015 3:11 PM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smtClean="0"/>
              <a:t>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pic>
        <p:nvPicPr>
          <p:cNvPr id="37" name="Picture 16" descr="ロゴ有 和文 300 symbol_h_a_j_2のコピー"/>
          <p:cNvPicPr>
            <a:picLocks noChangeAspect="1" noChangeArrowheads="1"/>
          </p:cNvPicPr>
          <p:nvPr userDrawn="1"/>
        </p:nvPicPr>
        <p:blipFill>
          <a:blip r:embed="rId2" cstate="print"/>
          <a:srcRect/>
          <a:stretch>
            <a:fillRect/>
          </a:stretch>
        </p:blipFill>
        <p:spPr bwMode="auto">
          <a:xfrm>
            <a:off x="346075" y="6402388"/>
            <a:ext cx="3032125" cy="334962"/>
          </a:xfrm>
          <a:prstGeom prst="rect">
            <a:avLst/>
          </a:prstGeom>
          <a:noFill/>
          <a:ln w="9525">
            <a:noFill/>
            <a:miter lim="800000"/>
            <a:headEnd/>
            <a:tailEnd/>
          </a:ln>
        </p:spPr>
      </p:pic>
      <p:sp>
        <p:nvSpPr>
          <p:cNvPr id="43" name="テキスト プレースホルダ 41"/>
          <p:cNvSpPr>
            <a:spLocks noGrp="1"/>
          </p:cNvSpPr>
          <p:nvPr>
            <p:ph type="body" sz="quarter" idx="10" hasCustomPrompt="1"/>
          </p:nvPr>
        </p:nvSpPr>
        <p:spPr>
          <a:xfrm>
            <a:off x="2733479" y="2760663"/>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smtClean="0"/>
              <a:t>予備タイトル（使用しない場合は削除）</a:t>
            </a:r>
          </a:p>
        </p:txBody>
      </p:sp>
      <p:sp>
        <p:nvSpPr>
          <p:cNvPr id="46" name="テキスト プレースホルダ 44"/>
          <p:cNvSpPr>
            <a:spLocks noGrp="1"/>
          </p:cNvSpPr>
          <p:nvPr>
            <p:ph type="body" sz="quarter" idx="11" hasCustomPrompt="1"/>
          </p:nvPr>
        </p:nvSpPr>
        <p:spPr>
          <a:xfrm>
            <a:off x="2719386" y="3789363"/>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smtClean="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smtClean="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pic>
        <p:nvPicPr>
          <p:cNvPr id="5" name="Picture 155" descr="ロゴ有 英文 300 symbol_h_a_e_2のコピー"/>
          <p:cNvPicPr>
            <a:picLocks noChangeAspect="1" noChangeArrowheads="1"/>
          </p:cNvPicPr>
          <p:nvPr userDrawn="1"/>
        </p:nvPicPr>
        <p:blipFill>
          <a:blip r:embed="rId2" cstate="print"/>
          <a:srcRect/>
          <a:stretch>
            <a:fillRect/>
          </a:stretch>
        </p:blipFill>
        <p:spPr bwMode="auto">
          <a:xfrm>
            <a:off x="365125" y="6513513"/>
            <a:ext cx="2098675" cy="204787"/>
          </a:xfrm>
          <a:prstGeom prst="rect">
            <a:avLst/>
          </a:prstGeom>
          <a:noFill/>
          <a:ln w="9525">
            <a:noFill/>
            <a:miter lim="800000"/>
            <a:headEnd/>
            <a:tailEnd/>
          </a:ln>
        </p:spPr>
      </p:pic>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smtClean="0"/>
              <a:t>I.</a:t>
            </a:r>
            <a:r>
              <a:rPr kumimoji="1" lang="ja-JP" altLang="en-US" dirty="0" smtClean="0"/>
              <a:t> 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pic>
        <p:nvPicPr>
          <p:cNvPr id="5" name="Picture 155" descr="ロゴ有 英文 300 symbol_h_a_e_2のコピー"/>
          <p:cNvPicPr>
            <a:picLocks noChangeAspect="1" noChangeArrowheads="1"/>
          </p:cNvPicPr>
          <p:nvPr userDrawn="1"/>
        </p:nvPicPr>
        <p:blipFill>
          <a:blip r:embed="rId2" cstate="print"/>
          <a:srcRect/>
          <a:stretch>
            <a:fillRect/>
          </a:stretch>
        </p:blipFill>
        <p:spPr bwMode="auto">
          <a:xfrm>
            <a:off x="365125" y="6513513"/>
            <a:ext cx="2098675" cy="204787"/>
          </a:xfrm>
          <a:prstGeom prst="rect">
            <a:avLst/>
          </a:prstGeom>
          <a:noFill/>
          <a:ln w="9525">
            <a:noFill/>
            <a:miter lim="800000"/>
            <a:headEnd/>
            <a:tailEnd/>
          </a:ln>
        </p:spPr>
      </p:pic>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smtClean="0"/>
              <a:t>I.</a:t>
            </a:r>
            <a:r>
              <a:rPr kumimoji="1" lang="ja-JP" altLang="en-US" dirty="0" smtClean="0"/>
              <a:t> 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smtClean="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smtClean="0"/>
              <a:t>タイトル</a:t>
            </a:r>
            <a:r>
              <a:rPr lang="en-US" altLang="ja-JP" dirty="0" smtClean="0"/>
              <a:t>MSP</a:t>
            </a:r>
            <a:r>
              <a:rPr lang="ja-JP" altLang="en-US" dirty="0" smtClean="0"/>
              <a:t>ゴシック</a:t>
            </a:r>
            <a:r>
              <a:rPr lang="en-US" altLang="ja-JP" dirty="0" smtClean="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pPr algn="r">
                <a:defRPr/>
              </a:pPr>
              <a:t>‹#›</a:t>
            </a:fld>
            <a:endParaRPr lang="ja-JP" altLang="en-US" dirty="0"/>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smtClean="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smtClean="0"/>
              <a:t>第 </a:t>
            </a:r>
            <a:r>
              <a:rPr lang="en-US" altLang="ja-JP" smtClean="0"/>
              <a:t>1 </a:t>
            </a:r>
            <a:r>
              <a:rPr lang="ja-JP" altLang="en-US" smtClean="0"/>
              <a:t>レベル</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p>
        </p:txBody>
      </p:sp>
      <p:pic>
        <p:nvPicPr>
          <p:cNvPr id="1032" name="Picture 52" descr="ロゴ有 英文 300 symbol_h_a_e_2のコピー"/>
          <p:cNvPicPr>
            <a:picLocks noChangeAspect="1" noChangeArrowheads="1"/>
          </p:cNvPicPr>
          <p:nvPr userDrawn="1"/>
        </p:nvPicPr>
        <p:blipFill>
          <a:blip r:embed="rId6" cstate="print"/>
          <a:srcRect/>
          <a:stretch>
            <a:fillRect/>
          </a:stretch>
        </p:blipFill>
        <p:spPr bwMode="auto">
          <a:xfrm>
            <a:off x="365125" y="6513513"/>
            <a:ext cx="2098675" cy="204787"/>
          </a:xfrm>
          <a:prstGeom prst="rect">
            <a:avLst/>
          </a:prstGeom>
          <a:noFill/>
          <a:ln w="9525">
            <a:noFill/>
            <a:miter lim="800000"/>
            <a:headEnd/>
            <a:tailEnd/>
          </a:ln>
        </p:spPr>
      </p:pic>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mj-lt"/>
          <a:ea typeface="+mj-ea"/>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2"/>
          <p:cNvSpPr>
            <a:spLocks noGrp="1" noChangeArrowheads="1"/>
          </p:cNvSpPr>
          <p:nvPr>
            <p:ph type="ctrTitle"/>
          </p:nvPr>
        </p:nvSpPr>
        <p:spPr>
          <a:xfrm>
            <a:off x="2720975" y="3256369"/>
            <a:ext cx="6769100" cy="276999"/>
          </a:xfrm>
          <a:noFill/>
        </p:spPr>
        <p:txBody>
          <a:bodyPr/>
          <a:lstStyle/>
          <a:p>
            <a:pPr eaLnBrk="1"/>
            <a:r>
              <a:rPr lang="ja-JP" altLang="en-US" sz="1800" dirty="0" smtClean="0"/>
              <a:t>介護予防・日常生活支援総合事業への移行のためのポイント解説</a:t>
            </a:r>
            <a:endParaRPr lang="en-US" altLang="ja-JP" sz="1800" dirty="0" smtClean="0"/>
          </a:p>
        </p:txBody>
      </p:sp>
      <p:sp>
        <p:nvSpPr>
          <p:cNvPr id="25" name="テキスト プレースホルダ 24"/>
          <p:cNvSpPr>
            <a:spLocks noGrp="1"/>
          </p:cNvSpPr>
          <p:nvPr>
            <p:ph type="body" sz="quarter" idx="12"/>
          </p:nvPr>
        </p:nvSpPr>
        <p:spPr>
          <a:xfrm>
            <a:off x="2727129" y="3984804"/>
            <a:ext cx="6306214" cy="901942"/>
          </a:xfrm>
        </p:spPr>
        <p:txBody>
          <a:bodyPr/>
          <a:lstStyle/>
          <a:p>
            <a:r>
              <a:rPr lang="ja-JP" altLang="en-US" sz="1400" dirty="0"/>
              <a:t>地域支援事業の新しい総合事業の市町村による円滑な実施に向けた調査研究</a:t>
            </a:r>
            <a:r>
              <a:rPr lang="ja-JP" altLang="en-US" sz="1400" dirty="0" smtClean="0"/>
              <a:t>事業</a:t>
            </a:r>
            <a:endParaRPr lang="en-US" altLang="ja-JP" sz="1400" dirty="0" smtClean="0"/>
          </a:p>
          <a:p>
            <a:r>
              <a:rPr lang="ja-JP" altLang="en-US" sz="1400" dirty="0" smtClean="0"/>
              <a:t>（概要版）</a:t>
            </a:r>
            <a:endParaRPr lang="en-US" altLang="zh-TW" sz="1400" dirty="0" smtClean="0"/>
          </a:p>
          <a:p>
            <a:endParaRPr lang="en-US" altLang="zh-TW" sz="1400" dirty="0" smtClean="0"/>
          </a:p>
          <a:p>
            <a:r>
              <a:rPr lang="zh-TW" altLang="en-US" sz="1100" b="0" dirty="0" smtClean="0"/>
              <a:t>平成</a:t>
            </a:r>
            <a:r>
              <a:rPr lang="en-US" altLang="zh-TW" sz="1100" b="0" dirty="0"/>
              <a:t>26</a:t>
            </a:r>
            <a:r>
              <a:rPr lang="zh-TW" altLang="en-US" sz="1100" b="0" dirty="0"/>
              <a:t>年度厚生労働省老人保健事業推進費等補助</a:t>
            </a:r>
            <a:r>
              <a:rPr lang="zh-TW" altLang="en-US" sz="1100" b="0" dirty="0" smtClean="0"/>
              <a:t>金（</a:t>
            </a:r>
            <a:r>
              <a:rPr lang="zh-TW" altLang="en-US" sz="1100" b="0" dirty="0"/>
              <a:t>老人保健健康増進等事業）</a:t>
            </a:r>
          </a:p>
        </p:txBody>
      </p:sp>
      <p:sp>
        <p:nvSpPr>
          <p:cNvPr id="11277" name="Rectangle 13"/>
          <p:cNvSpPr>
            <a:spLocks noChangeArrowheads="1"/>
          </p:cNvSpPr>
          <p:nvPr/>
        </p:nvSpPr>
        <p:spPr bwMode="auto">
          <a:xfrm>
            <a:off x="0" y="0"/>
            <a:ext cx="9906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13970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1285" name="Rectangle 21"/>
          <p:cNvSpPr>
            <a:spLocks noChangeArrowheads="1"/>
          </p:cNvSpPr>
          <p:nvPr/>
        </p:nvSpPr>
        <p:spPr bwMode="auto">
          <a:xfrm>
            <a:off x="0" y="914400"/>
            <a:ext cx="9906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sp>
        <p:nvSpPr>
          <p:cNvPr id="11286" name="Rectangle 22"/>
          <p:cNvSpPr>
            <a:spLocks noChangeArrowheads="1"/>
          </p:cNvSpPr>
          <p:nvPr/>
        </p:nvSpPr>
        <p:spPr bwMode="auto">
          <a:xfrm>
            <a:off x="0" y="3228975"/>
            <a:ext cx="9906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000" b="0" i="0" u="none" strike="noStrike" cap="none" normalizeH="0" baseline="0" smtClean="0">
              <a:ln>
                <a:noFill/>
              </a:ln>
              <a:solidFill>
                <a:schemeClr val="tx1"/>
              </a:solidFill>
              <a:effectLst/>
              <a:latin typeface="Century" pitchFamily="18" charset="0"/>
              <a:ea typeface="ＭＳ 明朝" pitchFamily="17"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Century" pitchFamily="18" charset="0"/>
                <a:ea typeface="ＭＳ 明朝" pitchFamily="17" charset="-128"/>
                <a:cs typeface="Times New Roman" pitchFamily="18" charset="0"/>
              </a:rPr>
              <a:t/>
            </a:r>
            <a:br>
              <a:rPr kumimoji="1" lang="en-US" altLang="ja-JP" sz="1000" b="0" i="0" u="none" strike="noStrike" cap="none" normalizeH="0" baseline="0" smtClean="0">
                <a:ln>
                  <a:noFill/>
                </a:ln>
                <a:solidFill>
                  <a:schemeClr val="tx1"/>
                </a:solidFill>
                <a:effectLst/>
                <a:latin typeface="Century" pitchFamily="18" charset="0"/>
                <a:ea typeface="ＭＳ 明朝" pitchFamily="17" charset="-128"/>
                <a:cs typeface="Times New Roman" pitchFamily="18" charset="0"/>
              </a:rPr>
            </a:br>
            <a:endParaRPr kumimoji="1" lang="en-US" altLang="ja-JP" sz="9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06400" y="662087"/>
            <a:ext cx="9061450" cy="307777"/>
          </a:xfrm>
        </p:spPr>
        <p:txBody>
          <a:bodyPr/>
          <a:lstStyle/>
          <a:p>
            <a:r>
              <a:rPr lang="ja-JP" altLang="en-US" b="0" dirty="0" smtClean="0">
                <a:latin typeface="メイリオ" pitchFamily="50" charset="-128"/>
                <a:ea typeface="メイリオ" pitchFamily="50" charset="-128"/>
                <a:cs typeface="メイリオ" pitchFamily="50" charset="-128"/>
              </a:rPr>
              <a:t>１．基本コンセプト：「地域づくり」としての総合事業</a:t>
            </a:r>
            <a:endParaRPr kumimoji="1" lang="ja-JP" altLang="en-US" sz="1600" b="0" dirty="0">
              <a:latin typeface="メイリオ" pitchFamily="50" charset="-128"/>
              <a:ea typeface="メイリオ" pitchFamily="50" charset="-128"/>
              <a:cs typeface="メイリオ" pitchFamily="50" charset="-128"/>
            </a:endParaRPr>
          </a:p>
        </p:txBody>
      </p:sp>
      <p:sp>
        <p:nvSpPr>
          <p:cNvPr id="9" name="テキスト ボックス 8"/>
          <p:cNvSpPr txBox="1"/>
          <p:nvPr/>
        </p:nvSpPr>
        <p:spPr>
          <a:xfrm>
            <a:off x="251851" y="1131620"/>
            <a:ext cx="9407303" cy="2331407"/>
          </a:xfrm>
          <a:prstGeom prst="rect">
            <a:avLst/>
          </a:prstGeom>
          <a:noFill/>
          <a:ln>
            <a:noFill/>
            <a:prstDash val="sysDash"/>
          </a:ln>
        </p:spPr>
        <p:txBody>
          <a:bodyPr wrap="square" rtlCol="0">
            <a:spAutoFit/>
          </a:bodyPr>
          <a:lstStyle/>
          <a:p>
            <a:pPr marL="185738" indent="-185738" algn="l">
              <a:lnSpc>
                <a:spcPct val="100000"/>
              </a:lnSpc>
              <a:spcBef>
                <a:spcPts val="600"/>
              </a:spcBef>
              <a:spcAft>
                <a:spcPts val="600"/>
              </a:spcAft>
              <a:buFont typeface="Wingdings" pitchFamily="2" charset="2"/>
              <a:buChar char="n"/>
            </a:pPr>
            <a:r>
              <a:rPr lang="en-US" altLang="ja-JP" sz="1800" dirty="0" smtClean="0">
                <a:latin typeface="HGP創英角ｺﾞｼｯｸUB" pitchFamily="50" charset="-128"/>
                <a:ea typeface="HGP創英角ｺﾞｼｯｸUB" pitchFamily="50" charset="-128"/>
              </a:rPr>
              <a:t>2025</a:t>
            </a:r>
            <a:r>
              <a:rPr lang="ja-JP" altLang="en-US" sz="1800" dirty="0" smtClean="0">
                <a:latin typeface="HGP創英角ｺﾞｼｯｸUB" pitchFamily="50" charset="-128"/>
                <a:ea typeface="HGP創英角ｺﾞｼｯｸUB" pitchFamily="50" charset="-128"/>
              </a:rPr>
              <a:t>年に向けた地域包括ケアシステム構築の必要性と総合事業</a:t>
            </a:r>
          </a:p>
          <a:p>
            <a:pPr marL="452438" lvl="1" indent="-179388" algn="l">
              <a:spcBef>
                <a:spcPts val="0"/>
              </a:spcBef>
            </a:pPr>
            <a:r>
              <a:rPr lang="ja-JP" altLang="en-US" sz="1600" dirty="0" smtClean="0">
                <a:latin typeface="HGP創英ﾌﾟﾚｾﾞﾝｽEB" pitchFamily="18" charset="-128"/>
                <a:ea typeface="HGP創英ﾌﾟﾚｾﾞﾝｽEB" pitchFamily="18" charset="-128"/>
              </a:rPr>
              <a:t>◎</a:t>
            </a:r>
            <a:r>
              <a:rPr lang="en-US" altLang="ja-JP" sz="1600" u="sng" dirty="0" smtClean="0">
                <a:latin typeface="HGP創英ﾌﾟﾚｾﾞﾝｽEB" pitchFamily="18" charset="-128"/>
                <a:ea typeface="HGP創英ﾌﾟﾚｾﾞﾝｽEB" pitchFamily="18" charset="-128"/>
              </a:rPr>
              <a:t>2025</a:t>
            </a:r>
            <a:r>
              <a:rPr lang="ja-JP" altLang="en-US" sz="1600" u="sng" dirty="0" smtClean="0">
                <a:latin typeface="HGP創英ﾌﾟﾚｾﾞﾝｽEB" pitchFamily="18" charset="-128"/>
                <a:ea typeface="HGP創英ﾌﾟﾚｾﾞﾝｽEB" pitchFamily="18" charset="-128"/>
              </a:rPr>
              <a:t>年に向けて医療・介護・予防・住まい・生活支援の一体的な提供の仕組みづくりが必要</a:t>
            </a:r>
            <a:endParaRPr lang="en-US" altLang="ja-JP" sz="1600" u="sng" dirty="0" smtClean="0">
              <a:latin typeface="HGP創英ﾌﾟﾚｾﾞﾝｽEB" pitchFamily="18" charset="-128"/>
              <a:ea typeface="HGP創英ﾌﾟﾚｾﾞﾝｽEB" pitchFamily="18" charset="-128"/>
            </a:endParaRPr>
          </a:p>
          <a:p>
            <a:pPr marL="719138" lvl="2" indent="-179388" algn="l" defTabSz="809625">
              <a:spcBef>
                <a:spcPts val="0"/>
              </a:spcBef>
              <a:spcAft>
                <a:spcPts val="300"/>
              </a:spcAft>
              <a:buFont typeface="Wingdings" pitchFamily="2" charset="2"/>
              <a:buChar char="Ø"/>
            </a:pPr>
            <a:r>
              <a:rPr lang="ja-JP" altLang="en-US" sz="1200" dirty="0" smtClean="0">
                <a:latin typeface="+mn-ea"/>
                <a:ea typeface="+mn-ea"/>
              </a:rPr>
              <a:t>重度な要介護状態となっても住み慣れた地域で自分らしい暮らしを継続するための仕組みとしての地域包括ケアシステムの構築に向けては、医療や介護</a:t>
            </a:r>
            <a:r>
              <a:rPr lang="ja-JP" altLang="en-US" sz="1200" dirty="0" smtClean="0">
                <a:solidFill>
                  <a:schemeClr val="tx1"/>
                </a:solidFill>
                <a:latin typeface="+mn-ea"/>
              </a:rPr>
              <a:t>サービスの強化が必要なのは当然だが、調理、買い物、掃除などの生活支援の確保や、介護予防をいかにして効果的なものにしていくかも大きな課題。</a:t>
            </a:r>
          </a:p>
          <a:p>
            <a:pPr marL="709613" lvl="2" indent="-179388" algn="l" defTabSz="714375">
              <a:spcBef>
                <a:spcPts val="0"/>
              </a:spcBef>
              <a:spcAft>
                <a:spcPts val="300"/>
              </a:spcAft>
              <a:buFont typeface="Wingdings" pitchFamily="2" charset="2"/>
              <a:buChar char="Ø"/>
            </a:pPr>
            <a:r>
              <a:rPr lang="ja-JP" altLang="en-US" sz="1200" dirty="0" smtClean="0">
                <a:solidFill>
                  <a:schemeClr val="tx1"/>
                </a:solidFill>
                <a:latin typeface="+mn-ea"/>
              </a:rPr>
              <a:t>	各自治体では、地域包括ケアシステムの構築に向けて、平成</a:t>
            </a:r>
            <a:r>
              <a:rPr lang="en-US" altLang="ja-JP" sz="1200" dirty="0" smtClean="0">
                <a:solidFill>
                  <a:schemeClr val="tx1"/>
                </a:solidFill>
                <a:latin typeface="+mn-ea"/>
              </a:rPr>
              <a:t>27</a:t>
            </a:r>
            <a:r>
              <a:rPr lang="ja-JP" altLang="en-US" sz="1200" dirty="0" smtClean="0">
                <a:solidFill>
                  <a:schemeClr val="tx1"/>
                </a:solidFill>
                <a:latin typeface="+mn-ea"/>
              </a:rPr>
              <a:t>年度から主に４つの事業が展開される。「介護予防・日常生活支援総合事業（以下、総合事業）」、「生活支援体制整備事業（以下、整備事業）」、「在宅医療・介護連携推進事業」、「認知症総合支援事業」である。これら中でも特に、生活支援や介護予防に大きく関係するのは、要支援に相当する比較的軽度の高齢者を対象とした総合事業と、地域全体の生活支援体制の強化を目指す整備事業である。</a:t>
            </a:r>
            <a:endParaRPr lang="en-US" altLang="ja-JP" sz="1200" dirty="0" smtClean="0">
              <a:solidFill>
                <a:schemeClr val="tx1"/>
              </a:solidFill>
              <a:latin typeface="+mn-ea"/>
            </a:endParaRPr>
          </a:p>
        </p:txBody>
      </p:sp>
      <p:sp>
        <p:nvSpPr>
          <p:cNvPr id="6" name="正方形/長方形 5"/>
          <p:cNvSpPr/>
          <p:nvPr/>
        </p:nvSpPr>
        <p:spPr bwMode="auto">
          <a:xfrm>
            <a:off x="0" y="0"/>
            <a:ext cx="4876800" cy="398585"/>
          </a:xfrm>
          <a:prstGeom prst="rect">
            <a:avLst/>
          </a:prstGeom>
          <a:solidFill>
            <a:srgbClr val="E60000"/>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sz="1600" b="1" dirty="0" smtClean="0">
                <a:solidFill>
                  <a:srgbClr val="FFFFFF"/>
                </a:solidFill>
                <a:latin typeface="メイリオ" pitchFamily="50" charset="-128"/>
                <a:ea typeface="メイリオ" pitchFamily="50" charset="-128"/>
                <a:cs typeface="メイリオ" pitchFamily="50" charset="-128"/>
              </a:rPr>
              <a:t>Ⅰ</a:t>
            </a:r>
            <a:r>
              <a:rPr kumimoji="1" lang="ja-JP" altLang="en-US"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　なぜ総合事業への移行が必要なのか？</a:t>
            </a:r>
          </a:p>
        </p:txBody>
      </p:sp>
      <p:sp>
        <p:nvSpPr>
          <p:cNvPr id="8" name="テキスト ボックス 7"/>
          <p:cNvSpPr txBox="1"/>
          <p:nvPr/>
        </p:nvSpPr>
        <p:spPr>
          <a:xfrm>
            <a:off x="258859" y="3463027"/>
            <a:ext cx="4751021" cy="3200876"/>
          </a:xfrm>
          <a:prstGeom prst="rect">
            <a:avLst/>
          </a:prstGeom>
          <a:noFill/>
          <a:ln>
            <a:noFill/>
            <a:prstDash val="sysDash"/>
          </a:ln>
        </p:spPr>
        <p:txBody>
          <a:bodyPr wrap="square" rtlCol="0">
            <a:spAutoFit/>
          </a:bodyPr>
          <a:lstStyle/>
          <a:p>
            <a:pPr marL="452438" lvl="1" indent="-179388" algn="l">
              <a:spcBef>
                <a:spcPts val="0"/>
              </a:spcBef>
            </a:pPr>
            <a:r>
              <a:rPr lang="ja-JP" altLang="en-US" sz="1600" u="sng" dirty="0" smtClean="0">
                <a:latin typeface="HGP創英ﾌﾟﾚｾﾞﾝｽEB" pitchFamily="18" charset="-128"/>
                <a:ea typeface="HGP創英ﾌﾟﾚｾﾞﾝｽEB" pitchFamily="18" charset="-128"/>
              </a:rPr>
              <a:t>◎総合事業の背景：ニーズの増大と担い手の減少</a:t>
            </a:r>
            <a:endParaRPr lang="en-US" altLang="ja-JP" sz="1600" u="sng" dirty="0" smtClean="0">
              <a:latin typeface="HGP創英ﾌﾟﾚｾﾞﾝｽEB" pitchFamily="18" charset="-128"/>
              <a:ea typeface="HGP創英ﾌﾟﾚｾﾞﾝｽEB" pitchFamily="18" charset="-128"/>
            </a:endParaRPr>
          </a:p>
          <a:p>
            <a:pPr marL="719138" lvl="2" indent="-179388" algn="l" defTabSz="809625">
              <a:spcBef>
                <a:spcPts val="0"/>
              </a:spcBef>
              <a:spcAft>
                <a:spcPts val="300"/>
              </a:spcAft>
              <a:buFont typeface="Wingdings" pitchFamily="2" charset="2"/>
              <a:buChar char="Ø"/>
            </a:pPr>
            <a:r>
              <a:rPr lang="ja-JP" altLang="en-US" sz="1200" dirty="0" smtClean="0">
                <a:latin typeface="+mn-ea"/>
              </a:rPr>
              <a:t>要介護リスクが高くなってくる後期高齢者（</a:t>
            </a:r>
            <a:r>
              <a:rPr lang="en-US" altLang="ja-JP" sz="1200" dirty="0" smtClean="0">
                <a:latin typeface="+mn-ea"/>
              </a:rPr>
              <a:t>75</a:t>
            </a:r>
            <a:r>
              <a:rPr lang="ja-JP" altLang="en-US" sz="1200" dirty="0" smtClean="0">
                <a:latin typeface="+mn-ea"/>
              </a:rPr>
              <a:t>歳以上）人口は、今後</a:t>
            </a:r>
            <a:r>
              <a:rPr lang="en-US" altLang="ja-JP" sz="1200" dirty="0" smtClean="0">
                <a:latin typeface="+mn-ea"/>
              </a:rPr>
              <a:t>2025</a:t>
            </a:r>
            <a:r>
              <a:rPr lang="ja-JP" altLang="en-US" sz="1200" dirty="0" smtClean="0">
                <a:latin typeface="+mn-ea"/>
              </a:rPr>
              <a:t>年に向けて増加し続ける一方で、生産年齢（</a:t>
            </a:r>
            <a:r>
              <a:rPr lang="en-US" altLang="ja-JP" sz="1200" dirty="0" smtClean="0">
                <a:latin typeface="+mn-ea"/>
              </a:rPr>
              <a:t>15-64</a:t>
            </a:r>
            <a:r>
              <a:rPr lang="ja-JP" altLang="en-US" sz="1200" dirty="0" smtClean="0">
                <a:latin typeface="+mn-ea"/>
              </a:rPr>
              <a:t>歳）人口は継続的に減少し、そのギャップは拡大しつづける。</a:t>
            </a:r>
          </a:p>
          <a:p>
            <a:pPr marL="719138" lvl="2" indent="-179388" algn="l" defTabSz="809625">
              <a:spcBef>
                <a:spcPts val="0"/>
              </a:spcBef>
              <a:spcAft>
                <a:spcPts val="300"/>
              </a:spcAft>
              <a:buFont typeface="Wingdings" pitchFamily="2" charset="2"/>
              <a:buChar char="Ø"/>
            </a:pPr>
            <a:r>
              <a:rPr lang="ja-JP" altLang="en-US" sz="1200" dirty="0" smtClean="0">
                <a:latin typeface="+mn-ea"/>
              </a:rPr>
              <a:t>単身世帯・高齢者のみ世帯の増加により生活支援ニーズは、人口の増加以上に、急速に高まってくることが予想される。</a:t>
            </a:r>
            <a:endParaRPr lang="en-US" altLang="ja-JP" sz="1200" dirty="0" smtClean="0">
              <a:latin typeface="+mn-ea"/>
            </a:endParaRPr>
          </a:p>
          <a:p>
            <a:pPr marL="719138" lvl="2" indent="-179388" algn="l" defTabSz="809625">
              <a:spcBef>
                <a:spcPts val="0"/>
              </a:spcBef>
              <a:spcAft>
                <a:spcPts val="300"/>
              </a:spcAft>
              <a:buFont typeface="Wingdings" pitchFamily="2" charset="2"/>
              <a:buChar char="Ø"/>
            </a:pPr>
            <a:r>
              <a:rPr lang="ja-JP" altLang="en-US" sz="1200" dirty="0" smtClean="0">
                <a:latin typeface="+mn-ea"/>
              </a:rPr>
              <a:t>他方、在宅介護のニーズが増加する中で、それを支える専門職数の増加は、要介護度者の増加に対応できるほどは期待できない。</a:t>
            </a:r>
            <a:endParaRPr lang="en-US" altLang="ja-JP" sz="1200" dirty="0" smtClean="0">
              <a:latin typeface="+mn-ea"/>
            </a:endParaRPr>
          </a:p>
          <a:p>
            <a:pPr marL="719138" lvl="2" indent="-179388" algn="l" defTabSz="809625">
              <a:spcBef>
                <a:spcPts val="0"/>
              </a:spcBef>
              <a:spcAft>
                <a:spcPts val="300"/>
              </a:spcAft>
              <a:buFont typeface="Wingdings" pitchFamily="2" charset="2"/>
              <a:buChar char="Ø"/>
            </a:pPr>
            <a:r>
              <a:rPr lang="ja-JP" altLang="en-US" sz="1200" dirty="0" smtClean="0">
                <a:latin typeface="+mn-ea"/>
              </a:rPr>
              <a:t>増加するニーズへの対応と生産年齢人口の減少という、二つの困難な条件のもとに進められなければならないことを意味している。</a:t>
            </a:r>
          </a:p>
          <a:p>
            <a:pPr marL="709613" lvl="2" indent="-179388" algn="l" defTabSz="714375">
              <a:spcBef>
                <a:spcPts val="0"/>
              </a:spcBef>
              <a:spcAft>
                <a:spcPts val="300"/>
              </a:spcAft>
              <a:buFont typeface="Wingdings" pitchFamily="2" charset="2"/>
              <a:buChar char="Ø"/>
            </a:pPr>
            <a:endParaRPr lang="en-US" altLang="ja-JP" sz="1200" dirty="0" smtClean="0">
              <a:solidFill>
                <a:schemeClr val="tx1"/>
              </a:solidFill>
              <a:latin typeface="+mn-ea"/>
            </a:endParaRPr>
          </a:p>
        </p:txBody>
      </p:sp>
      <p:pic>
        <p:nvPicPr>
          <p:cNvPr id="10" name="図 9"/>
          <p:cNvPicPr/>
          <p:nvPr/>
        </p:nvPicPr>
        <p:blipFill>
          <a:blip r:embed="rId2" cstate="print"/>
          <a:srcRect/>
          <a:stretch>
            <a:fillRect/>
          </a:stretch>
        </p:blipFill>
        <p:spPr bwMode="auto">
          <a:xfrm>
            <a:off x="5205631" y="3617575"/>
            <a:ext cx="4776006" cy="2871186"/>
          </a:xfrm>
          <a:prstGeom prst="rect">
            <a:avLst/>
          </a:prstGeom>
          <a:noFill/>
          <a:ln w="9525">
            <a:noFill/>
            <a:miter lim="800000"/>
            <a:headEnd/>
            <a:tailEnd/>
          </a:ln>
        </p:spPr>
      </p:pic>
      <p:sp>
        <p:nvSpPr>
          <p:cNvPr id="11" name="テキスト ボックス 10"/>
          <p:cNvSpPr txBox="1"/>
          <p:nvPr/>
        </p:nvSpPr>
        <p:spPr>
          <a:xfrm>
            <a:off x="5550794" y="6350796"/>
            <a:ext cx="4314932" cy="424732"/>
          </a:xfrm>
          <a:prstGeom prst="rect">
            <a:avLst/>
          </a:prstGeom>
          <a:noFill/>
        </p:spPr>
        <p:txBody>
          <a:bodyPr wrap="square" rtlCol="0">
            <a:spAutoFit/>
          </a:bodyPr>
          <a:lstStyle/>
          <a:p>
            <a:pPr algn="l"/>
            <a:r>
              <a:rPr lang="ja-JP" altLang="ja-JP" sz="900" dirty="0" smtClean="0">
                <a:latin typeface="+mn-ea"/>
                <a:ea typeface="+mn-ea"/>
              </a:rPr>
              <a:t>出所）国立社会保障人口問題研究所</a:t>
            </a:r>
            <a:r>
              <a:rPr lang="ja-JP" altLang="en-US" sz="900" dirty="0" smtClean="0">
                <a:latin typeface="+mn-ea"/>
                <a:ea typeface="+mn-ea"/>
              </a:rPr>
              <a:t>のデータをもとに三菱ＵＦＪリサーチ＆コンサルティングが作成。</a:t>
            </a:r>
            <a:r>
              <a:rPr lang="ja-JP" altLang="ja-JP" sz="900" dirty="0" smtClean="0">
                <a:latin typeface="+mn-ea"/>
                <a:ea typeface="+mn-ea"/>
              </a:rPr>
              <a:t>　　※</a:t>
            </a:r>
            <a:r>
              <a:rPr lang="en-US" altLang="ja-JP" sz="900" dirty="0" smtClean="0">
                <a:latin typeface="+mn-ea"/>
                <a:ea typeface="+mn-ea"/>
              </a:rPr>
              <a:t>2010</a:t>
            </a:r>
            <a:r>
              <a:rPr lang="ja-JP" altLang="ja-JP" sz="900" dirty="0" smtClean="0">
                <a:latin typeface="+mn-ea"/>
                <a:ea typeface="+mn-ea"/>
              </a:rPr>
              <a:t>年を</a:t>
            </a:r>
            <a:r>
              <a:rPr lang="en-US" altLang="ja-JP" sz="900" dirty="0" smtClean="0">
                <a:latin typeface="+mn-ea"/>
                <a:ea typeface="+mn-ea"/>
              </a:rPr>
              <a:t>100</a:t>
            </a:r>
            <a:r>
              <a:rPr lang="ja-JP" altLang="ja-JP" sz="900" dirty="0" smtClean="0">
                <a:latin typeface="+mn-ea"/>
                <a:ea typeface="+mn-ea"/>
              </a:rPr>
              <a:t>とした場合の</a:t>
            </a:r>
            <a:r>
              <a:rPr lang="en-US" altLang="ja-JP" sz="900" dirty="0" smtClean="0">
                <a:latin typeface="+mn-ea"/>
                <a:ea typeface="+mn-ea"/>
              </a:rPr>
              <a:t>2045</a:t>
            </a:r>
            <a:r>
              <a:rPr lang="ja-JP" altLang="ja-JP" sz="900" dirty="0" smtClean="0">
                <a:latin typeface="+mn-ea"/>
                <a:ea typeface="+mn-ea"/>
              </a:rPr>
              <a:t>年までの推計値</a:t>
            </a:r>
          </a:p>
        </p:txBody>
      </p:sp>
      <p:sp>
        <p:nvSpPr>
          <p:cNvPr id="12" name="テキスト ボックス 11"/>
          <p:cNvSpPr txBox="1"/>
          <p:nvPr/>
        </p:nvSpPr>
        <p:spPr>
          <a:xfrm>
            <a:off x="6273092" y="3482771"/>
            <a:ext cx="2800768" cy="304699"/>
          </a:xfrm>
          <a:prstGeom prst="rect">
            <a:avLst/>
          </a:prstGeom>
          <a:noFill/>
        </p:spPr>
        <p:txBody>
          <a:bodyPr wrap="none" rtlCol="0">
            <a:spAutoFit/>
          </a:bodyPr>
          <a:lstStyle/>
          <a:p>
            <a:r>
              <a:rPr lang="ja-JP" altLang="ja-JP" sz="1200" dirty="0" smtClean="0">
                <a:latin typeface="メイリオ" pitchFamily="50" charset="-128"/>
                <a:ea typeface="メイリオ" pitchFamily="50" charset="-128"/>
                <a:cs typeface="メイリオ" pitchFamily="50" charset="-128"/>
              </a:rPr>
              <a:t>＜生産年齢人口の減少と後期高齢者＞</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auto">
          <a:xfrm>
            <a:off x="347731" y="1150021"/>
            <a:ext cx="4502313" cy="2636368"/>
          </a:xfrm>
          <a:prstGeom prst="rect">
            <a:avLst/>
          </a:prstGeom>
          <a:noFill/>
          <a:ln w="12700" cap="flat" cmpd="sng" algn="ctr">
            <a:solidFill>
              <a:schemeClr val="bg2"/>
            </a:solidFill>
            <a:prstDash val="dash"/>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smtClean="0">
              <a:ln>
                <a:noFill/>
              </a:ln>
              <a:solidFill>
                <a:srgbClr val="000000"/>
              </a:solidFill>
              <a:effectLst/>
              <a:latin typeface="Arial" charset="0"/>
              <a:ea typeface="ＭＳ Ｐゴシック" charset="-128"/>
            </a:endParaRPr>
          </a:p>
        </p:txBody>
      </p:sp>
      <p:sp>
        <p:nvSpPr>
          <p:cNvPr id="8" name="テキスト ボックス 7"/>
          <p:cNvSpPr txBox="1"/>
          <p:nvPr/>
        </p:nvSpPr>
        <p:spPr>
          <a:xfrm>
            <a:off x="444500" y="1551717"/>
            <a:ext cx="4289096" cy="2123658"/>
          </a:xfrm>
          <a:prstGeom prst="rect">
            <a:avLst/>
          </a:prstGeom>
          <a:noFill/>
          <a:ln>
            <a:noFill/>
            <a:prstDash val="sysDash"/>
          </a:ln>
        </p:spPr>
        <p:txBody>
          <a:bodyPr wrap="square" rtlCol="0">
            <a:spAutoFit/>
          </a:bodyPr>
          <a:lstStyle/>
          <a:p>
            <a:pPr marL="185738" indent="-185738" algn="l">
              <a:lnSpc>
                <a:spcPct val="100000"/>
              </a:lnSpc>
              <a:spcBef>
                <a:spcPts val="60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新たな担い手が生活支援を提供</a:t>
            </a:r>
            <a:endParaRPr lang="en-US" altLang="ja-JP" sz="1400" dirty="0" smtClean="0">
              <a:latin typeface="HGP創英角ｺﾞｼｯｸUB" pitchFamily="50" charset="-128"/>
              <a:ea typeface="HGP創英角ｺﾞｼｯｸUB" pitchFamily="50" charset="-128"/>
            </a:endParaRPr>
          </a:p>
          <a:p>
            <a:pPr algn="l">
              <a:lnSpc>
                <a:spcPct val="100000"/>
              </a:lnSpc>
              <a:spcBef>
                <a:spcPts val="0"/>
              </a:spcBef>
              <a:spcAft>
                <a:spcPts val="600"/>
              </a:spcAft>
            </a:pPr>
            <a:r>
              <a:rPr lang="ja-JP" altLang="en-US" sz="1200" dirty="0" smtClean="0">
                <a:latin typeface="+mn-ea"/>
                <a:ea typeface="+mn-ea"/>
              </a:rPr>
              <a:t>要支援者のニーズの大半は専門職でなくても提供可能な生活支援であり、これらを高齢者や民間事業者を含む多様な主体が提供することで、地域全体の担い手を拡大し、支援体制を強化することが可能。</a:t>
            </a:r>
            <a:endParaRPr lang="en-US" altLang="ja-JP" sz="1200" dirty="0" smtClean="0">
              <a:solidFill>
                <a:schemeClr val="tx1"/>
              </a:solidFill>
              <a:latin typeface="+mn-ea"/>
              <a:ea typeface="+mn-ea"/>
            </a:endParaRPr>
          </a:p>
          <a:p>
            <a:pPr marL="185738" indent="-185738" algn="l">
              <a:lnSpc>
                <a:spcPct val="100000"/>
              </a:lnSpc>
              <a:spcBef>
                <a:spcPts val="60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高齢者も新たな担い手として期待される</a:t>
            </a:r>
            <a:endParaRPr lang="en-US" altLang="ja-JP" sz="1400" dirty="0" smtClean="0">
              <a:latin typeface="HGP創英角ｺﾞｼｯｸUB" pitchFamily="50" charset="-128"/>
              <a:ea typeface="HGP創英角ｺﾞｼｯｸUB" pitchFamily="50" charset="-128"/>
            </a:endParaRPr>
          </a:p>
          <a:p>
            <a:pPr algn="l">
              <a:lnSpc>
                <a:spcPct val="100000"/>
              </a:lnSpc>
              <a:spcBef>
                <a:spcPts val="0"/>
              </a:spcBef>
              <a:spcAft>
                <a:spcPts val="600"/>
              </a:spcAft>
            </a:pPr>
            <a:r>
              <a:rPr lang="ja-JP" altLang="en-US" sz="1200" dirty="0" smtClean="0">
                <a:solidFill>
                  <a:schemeClr val="tx1"/>
                </a:solidFill>
                <a:latin typeface="+mn-ea"/>
              </a:rPr>
              <a:t>前期高齢者の認定率は</a:t>
            </a:r>
            <a:r>
              <a:rPr lang="en-US" altLang="ja-JP" sz="1200" dirty="0" smtClean="0">
                <a:solidFill>
                  <a:schemeClr val="tx1"/>
                </a:solidFill>
                <a:latin typeface="+mn-ea"/>
              </a:rPr>
              <a:t>1</a:t>
            </a:r>
            <a:r>
              <a:rPr lang="ja-JP" altLang="en-US" sz="1200" dirty="0" smtClean="0">
                <a:solidFill>
                  <a:schemeClr val="tx1"/>
                </a:solidFill>
                <a:latin typeface="+mn-ea"/>
              </a:rPr>
              <a:t>割未満であり、地域活動を希望する高齢者等をうまくマッチングすることで、増大する生活支援ニーズに対応することが可能。</a:t>
            </a:r>
            <a:endParaRPr lang="en-US" altLang="ja-JP" sz="1200" dirty="0" smtClean="0">
              <a:solidFill>
                <a:schemeClr val="tx1"/>
              </a:solidFill>
              <a:latin typeface="+mn-ea"/>
            </a:endParaRPr>
          </a:p>
        </p:txBody>
      </p:sp>
      <p:sp>
        <p:nvSpPr>
          <p:cNvPr id="9" name="タイトル 1"/>
          <p:cNvSpPr>
            <a:spLocks noGrp="1"/>
          </p:cNvSpPr>
          <p:nvPr>
            <p:ph type="title"/>
          </p:nvPr>
        </p:nvSpPr>
        <p:spPr>
          <a:xfrm>
            <a:off x="406400" y="662087"/>
            <a:ext cx="9061450" cy="307777"/>
          </a:xfrm>
        </p:spPr>
        <p:txBody>
          <a:bodyPr/>
          <a:lstStyle/>
          <a:p>
            <a:r>
              <a:rPr lang="ja-JP" altLang="en-US" b="0" dirty="0" smtClean="0">
                <a:latin typeface="メイリオ" pitchFamily="50" charset="-128"/>
                <a:ea typeface="メイリオ" pitchFamily="50" charset="-128"/>
                <a:cs typeface="メイリオ" pitchFamily="50" charset="-128"/>
              </a:rPr>
              <a:t>１．基本コンセプト：「地域づくり」としての総合事業　～総合事業の狙い</a:t>
            </a:r>
            <a:endParaRPr kumimoji="1" lang="ja-JP" altLang="en-US" sz="1600" b="0" dirty="0">
              <a:latin typeface="メイリオ" pitchFamily="50" charset="-128"/>
              <a:ea typeface="メイリオ" pitchFamily="50" charset="-128"/>
              <a:cs typeface="メイリオ" pitchFamily="50" charset="-128"/>
            </a:endParaRPr>
          </a:p>
        </p:txBody>
      </p:sp>
      <p:sp>
        <p:nvSpPr>
          <p:cNvPr id="10" name="正方形/長方形 9"/>
          <p:cNvSpPr/>
          <p:nvPr/>
        </p:nvSpPr>
        <p:spPr bwMode="auto">
          <a:xfrm>
            <a:off x="0" y="0"/>
            <a:ext cx="4876800" cy="398585"/>
          </a:xfrm>
          <a:prstGeom prst="rect">
            <a:avLst/>
          </a:prstGeom>
          <a:solidFill>
            <a:srgbClr val="E60000"/>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sz="1600" b="1" dirty="0" smtClean="0">
                <a:solidFill>
                  <a:srgbClr val="FFFFFF"/>
                </a:solidFill>
                <a:latin typeface="メイリオ" pitchFamily="50" charset="-128"/>
                <a:ea typeface="メイリオ" pitchFamily="50" charset="-128"/>
                <a:cs typeface="メイリオ" pitchFamily="50" charset="-128"/>
              </a:rPr>
              <a:t>Ⅰ</a:t>
            </a:r>
            <a:r>
              <a:rPr kumimoji="1" lang="ja-JP" altLang="en-US"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　なぜ総合事業への移行が必要なのか？</a:t>
            </a:r>
          </a:p>
        </p:txBody>
      </p:sp>
      <p:sp>
        <p:nvSpPr>
          <p:cNvPr id="11" name="正方形/長方形 10"/>
          <p:cNvSpPr/>
          <p:nvPr/>
        </p:nvSpPr>
        <p:spPr bwMode="auto">
          <a:xfrm>
            <a:off x="347731" y="3861020"/>
            <a:ext cx="4502313" cy="2636368"/>
          </a:xfrm>
          <a:prstGeom prst="rect">
            <a:avLst/>
          </a:prstGeom>
          <a:noFill/>
          <a:ln w="12700" cap="flat" cmpd="sng" algn="ctr">
            <a:solidFill>
              <a:schemeClr val="bg2"/>
            </a:solidFill>
            <a:prstDash val="dash"/>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smtClean="0">
              <a:ln>
                <a:noFill/>
              </a:ln>
              <a:solidFill>
                <a:srgbClr val="000000"/>
              </a:solidFill>
              <a:effectLst/>
              <a:latin typeface="Arial" charset="0"/>
              <a:ea typeface="ＭＳ Ｐゴシック" charset="-128"/>
            </a:endParaRPr>
          </a:p>
        </p:txBody>
      </p:sp>
      <p:sp>
        <p:nvSpPr>
          <p:cNvPr id="12" name="正方形/長方形 11"/>
          <p:cNvSpPr/>
          <p:nvPr/>
        </p:nvSpPr>
        <p:spPr bwMode="auto">
          <a:xfrm>
            <a:off x="5069985" y="1147873"/>
            <a:ext cx="4502313" cy="2636368"/>
          </a:xfrm>
          <a:prstGeom prst="rect">
            <a:avLst/>
          </a:prstGeom>
          <a:noFill/>
          <a:ln w="12700" cap="flat" cmpd="sng" algn="ctr">
            <a:solidFill>
              <a:schemeClr val="bg2"/>
            </a:solidFill>
            <a:prstDash val="dash"/>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smtClean="0">
              <a:ln>
                <a:noFill/>
              </a:ln>
              <a:solidFill>
                <a:srgbClr val="000000"/>
              </a:solidFill>
              <a:effectLst/>
              <a:latin typeface="Arial" charset="0"/>
              <a:ea typeface="ＭＳ Ｐゴシック" charset="-128"/>
            </a:endParaRPr>
          </a:p>
        </p:txBody>
      </p:sp>
      <p:sp>
        <p:nvSpPr>
          <p:cNvPr id="13" name="正方形/長方形 12"/>
          <p:cNvSpPr/>
          <p:nvPr/>
        </p:nvSpPr>
        <p:spPr bwMode="auto">
          <a:xfrm>
            <a:off x="5069985" y="3858872"/>
            <a:ext cx="4502313" cy="2636368"/>
          </a:xfrm>
          <a:prstGeom prst="rect">
            <a:avLst/>
          </a:prstGeom>
          <a:noFill/>
          <a:ln w="12700" cap="flat" cmpd="sng" algn="ctr">
            <a:solidFill>
              <a:schemeClr val="bg2"/>
            </a:solidFill>
            <a:prstDash val="dash"/>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smtClean="0">
              <a:ln>
                <a:noFill/>
              </a:ln>
              <a:solidFill>
                <a:srgbClr val="000000"/>
              </a:solidFill>
              <a:effectLst/>
              <a:latin typeface="Arial" charset="0"/>
              <a:ea typeface="ＭＳ Ｐゴシック" charset="-128"/>
            </a:endParaRPr>
          </a:p>
        </p:txBody>
      </p:sp>
      <p:sp>
        <p:nvSpPr>
          <p:cNvPr id="14" name="テキスト ボックス 13"/>
          <p:cNvSpPr txBox="1"/>
          <p:nvPr/>
        </p:nvSpPr>
        <p:spPr>
          <a:xfrm>
            <a:off x="347731" y="1150021"/>
            <a:ext cx="4502313" cy="307777"/>
          </a:xfrm>
          <a:prstGeom prst="rect">
            <a:avLst/>
          </a:prstGeom>
          <a:solidFill>
            <a:srgbClr val="C00000"/>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pPr>
              <a:lnSpc>
                <a:spcPct val="100000"/>
              </a:lnSpc>
              <a:spcBef>
                <a:spcPts val="0"/>
              </a:spcBef>
            </a:pPr>
            <a:r>
              <a:rPr lang="ja-JP" altLang="en-US" sz="1400" dirty="0" smtClean="0">
                <a:solidFill>
                  <a:schemeClr val="accent3"/>
                </a:solidFill>
                <a:latin typeface="メイリオ" pitchFamily="50" charset="-128"/>
                <a:ea typeface="メイリオ" pitchFamily="50" charset="-128"/>
                <a:cs typeface="メイリオ" pitchFamily="50" charset="-128"/>
              </a:rPr>
              <a:t>①</a:t>
            </a:r>
            <a:r>
              <a:rPr kumimoji="1" lang="ja-JP" altLang="en-US" sz="1400" dirty="0" smtClean="0">
                <a:solidFill>
                  <a:schemeClr val="accent3"/>
                </a:solidFill>
                <a:latin typeface="メイリオ" pitchFamily="50" charset="-128"/>
                <a:ea typeface="メイリオ" pitchFamily="50" charset="-128"/>
                <a:cs typeface="メイリオ" pitchFamily="50" charset="-128"/>
              </a:rPr>
              <a:t>新たな担い手確保による支援・サービス量の拡大</a:t>
            </a:r>
            <a:endParaRPr kumimoji="1" lang="ja-JP" altLang="en-US" sz="1400" dirty="0">
              <a:solidFill>
                <a:schemeClr val="accent3"/>
              </a:solidFill>
              <a:latin typeface="メイリオ" pitchFamily="50" charset="-128"/>
              <a:ea typeface="メイリオ" pitchFamily="50" charset="-128"/>
              <a:cs typeface="メイリオ" pitchFamily="50" charset="-128"/>
            </a:endParaRPr>
          </a:p>
        </p:txBody>
      </p:sp>
      <p:sp>
        <p:nvSpPr>
          <p:cNvPr id="15" name="テキスト ボックス 14"/>
          <p:cNvSpPr txBox="1"/>
          <p:nvPr/>
        </p:nvSpPr>
        <p:spPr>
          <a:xfrm>
            <a:off x="361608" y="3867192"/>
            <a:ext cx="4502313" cy="338554"/>
          </a:xfrm>
          <a:prstGeom prst="rect">
            <a:avLst/>
          </a:prstGeom>
          <a:solidFill>
            <a:srgbClr val="C00000"/>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pPr>
              <a:lnSpc>
                <a:spcPct val="100000"/>
              </a:lnSpc>
              <a:spcBef>
                <a:spcPts val="0"/>
              </a:spcBef>
            </a:pPr>
            <a:r>
              <a:rPr lang="ja-JP" altLang="en-US" sz="1600" dirty="0" smtClean="0">
                <a:solidFill>
                  <a:schemeClr val="accent3"/>
                </a:solidFill>
                <a:latin typeface="メイリオ" pitchFamily="50" charset="-128"/>
                <a:ea typeface="メイリオ" pitchFamily="50" charset="-128"/>
                <a:cs typeface="メイリオ" pitchFamily="50" charset="-128"/>
              </a:rPr>
              <a:t>②総合事業で</a:t>
            </a:r>
            <a:r>
              <a:rPr kumimoji="1" lang="ja-JP" altLang="en-US" sz="1600" dirty="0" smtClean="0">
                <a:solidFill>
                  <a:schemeClr val="accent3"/>
                </a:solidFill>
                <a:latin typeface="メイリオ" pitchFamily="50" charset="-128"/>
                <a:ea typeface="メイリオ" pitchFamily="50" charset="-128"/>
                <a:cs typeface="メイリオ" pitchFamily="50" charset="-128"/>
              </a:rPr>
              <a:t>変わる専門職の役割</a:t>
            </a:r>
            <a:endParaRPr kumimoji="1" lang="ja-JP" altLang="en-US" sz="1600" dirty="0">
              <a:solidFill>
                <a:schemeClr val="accent3"/>
              </a:solidFill>
              <a:latin typeface="メイリオ" pitchFamily="50" charset="-128"/>
              <a:ea typeface="メイリオ" pitchFamily="50" charset="-128"/>
              <a:cs typeface="メイリオ" pitchFamily="50" charset="-128"/>
            </a:endParaRPr>
          </a:p>
        </p:txBody>
      </p:sp>
      <p:sp>
        <p:nvSpPr>
          <p:cNvPr id="16" name="テキスト ボックス 15"/>
          <p:cNvSpPr txBox="1"/>
          <p:nvPr/>
        </p:nvSpPr>
        <p:spPr>
          <a:xfrm>
            <a:off x="5069985" y="1150021"/>
            <a:ext cx="4502313" cy="307777"/>
          </a:xfrm>
          <a:prstGeom prst="rect">
            <a:avLst/>
          </a:prstGeom>
          <a:solidFill>
            <a:srgbClr val="C00000"/>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pPr>
              <a:lnSpc>
                <a:spcPct val="100000"/>
              </a:lnSpc>
              <a:spcBef>
                <a:spcPts val="0"/>
              </a:spcBef>
            </a:pPr>
            <a:r>
              <a:rPr lang="ja-JP" altLang="en-US" sz="1400" dirty="0" smtClean="0">
                <a:solidFill>
                  <a:schemeClr val="accent3"/>
                </a:solidFill>
                <a:latin typeface="メイリオ" pitchFamily="50" charset="-128"/>
                <a:ea typeface="メイリオ" pitchFamily="50" charset="-128"/>
                <a:cs typeface="メイリオ" pitchFamily="50" charset="-128"/>
              </a:rPr>
              <a:t>③</a:t>
            </a:r>
            <a:r>
              <a:rPr kumimoji="1" lang="ja-JP" altLang="en-US" sz="1400" dirty="0" smtClean="0">
                <a:solidFill>
                  <a:schemeClr val="accent3"/>
                </a:solidFill>
                <a:latin typeface="メイリオ" pitchFamily="50" charset="-128"/>
                <a:ea typeface="メイリオ" pitchFamily="50" charset="-128"/>
                <a:cs typeface="メイリオ" pitchFamily="50" charset="-128"/>
              </a:rPr>
              <a:t>時間をかけた住民主体の「地域づくり」のプロセス</a:t>
            </a:r>
            <a:endParaRPr kumimoji="1" lang="ja-JP" altLang="en-US" sz="1400" dirty="0">
              <a:solidFill>
                <a:schemeClr val="accent3"/>
              </a:solidFill>
              <a:latin typeface="メイリオ" pitchFamily="50" charset="-128"/>
              <a:ea typeface="メイリオ" pitchFamily="50" charset="-128"/>
              <a:cs typeface="メイリオ" pitchFamily="50" charset="-128"/>
            </a:endParaRPr>
          </a:p>
        </p:txBody>
      </p:sp>
      <p:sp>
        <p:nvSpPr>
          <p:cNvPr id="17" name="テキスト ボックス 16"/>
          <p:cNvSpPr txBox="1"/>
          <p:nvPr/>
        </p:nvSpPr>
        <p:spPr>
          <a:xfrm>
            <a:off x="5069985" y="3867192"/>
            <a:ext cx="4502313" cy="338554"/>
          </a:xfrm>
          <a:prstGeom prst="rect">
            <a:avLst/>
          </a:prstGeom>
          <a:solidFill>
            <a:srgbClr val="C00000"/>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pPr>
              <a:lnSpc>
                <a:spcPct val="100000"/>
              </a:lnSpc>
              <a:spcBef>
                <a:spcPts val="0"/>
              </a:spcBef>
            </a:pPr>
            <a:r>
              <a:rPr kumimoji="1" lang="ja-JP" altLang="en-US" sz="1600" dirty="0" smtClean="0">
                <a:solidFill>
                  <a:schemeClr val="accent3"/>
                </a:solidFill>
                <a:latin typeface="メイリオ" pitchFamily="50" charset="-128"/>
                <a:ea typeface="メイリオ" pitchFamily="50" charset="-128"/>
                <a:cs typeface="メイリオ" pitchFamily="50" charset="-128"/>
              </a:rPr>
              <a:t>④中重度者を支えるための前提</a:t>
            </a:r>
            <a:endParaRPr kumimoji="1" lang="ja-JP" altLang="en-US" sz="1600" dirty="0">
              <a:solidFill>
                <a:schemeClr val="accent3"/>
              </a:solidFill>
              <a:latin typeface="メイリオ" pitchFamily="50" charset="-128"/>
              <a:ea typeface="メイリオ" pitchFamily="50" charset="-128"/>
              <a:cs typeface="メイリオ" pitchFamily="50" charset="-128"/>
            </a:endParaRPr>
          </a:p>
        </p:txBody>
      </p:sp>
      <p:sp>
        <p:nvSpPr>
          <p:cNvPr id="18" name="テキスト ボックス 17"/>
          <p:cNvSpPr txBox="1"/>
          <p:nvPr/>
        </p:nvSpPr>
        <p:spPr>
          <a:xfrm>
            <a:off x="5184285" y="1536869"/>
            <a:ext cx="4289096" cy="2123658"/>
          </a:xfrm>
          <a:prstGeom prst="rect">
            <a:avLst/>
          </a:prstGeom>
          <a:noFill/>
          <a:ln>
            <a:noFill/>
            <a:prstDash val="sysDash"/>
          </a:ln>
        </p:spPr>
        <p:txBody>
          <a:bodyPr wrap="square" rtlCol="0">
            <a:spAutoFit/>
          </a:bodyPr>
          <a:lstStyle/>
          <a:p>
            <a:pPr marL="185738" indent="-185738" algn="l">
              <a:lnSpc>
                <a:spcPct val="100000"/>
              </a:lnSpc>
              <a:spcBef>
                <a:spcPts val="60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「サービスづくり」ではなく「地域づくり」</a:t>
            </a:r>
            <a:endParaRPr lang="en-US" altLang="ja-JP" sz="1400" dirty="0" smtClean="0">
              <a:latin typeface="HGP創英角ｺﾞｼｯｸUB" pitchFamily="50" charset="-128"/>
              <a:ea typeface="HGP創英角ｺﾞｼｯｸUB" pitchFamily="50" charset="-128"/>
            </a:endParaRPr>
          </a:p>
          <a:p>
            <a:pPr algn="l">
              <a:lnSpc>
                <a:spcPct val="100000"/>
              </a:lnSpc>
              <a:spcBef>
                <a:spcPts val="0"/>
              </a:spcBef>
              <a:spcAft>
                <a:spcPts val="600"/>
              </a:spcAft>
            </a:pPr>
            <a:r>
              <a:rPr lang="ja-JP" altLang="en-US" sz="1200" dirty="0" smtClean="0">
                <a:solidFill>
                  <a:schemeClr val="tx1"/>
                </a:solidFill>
                <a:latin typeface="+mn-ea"/>
                <a:ea typeface="+mn-ea"/>
              </a:rPr>
              <a:t>専門職以外の地域の多様な主体で地域の「支える仕組み」をつくることが総合事業の本質という点から、総合事業は「サービスづくり」ではなく、多様な主体による「地域づくり」であり、従来とは発想の転換が不可欠。</a:t>
            </a:r>
            <a:endParaRPr lang="en-US" altLang="ja-JP" sz="1200" dirty="0" smtClean="0">
              <a:solidFill>
                <a:schemeClr val="tx1"/>
              </a:solidFill>
              <a:latin typeface="+mn-ea"/>
              <a:ea typeface="+mn-ea"/>
            </a:endParaRPr>
          </a:p>
          <a:p>
            <a:pPr marL="185738" indent="-185738" algn="l">
              <a:lnSpc>
                <a:spcPct val="100000"/>
              </a:lnSpc>
              <a:spcBef>
                <a:spcPts val="60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「お互いさま」の気持を具体化</a:t>
            </a:r>
            <a:endParaRPr lang="en-US" altLang="ja-JP" sz="1400" dirty="0" smtClean="0">
              <a:latin typeface="HGP創英角ｺﾞｼｯｸUB" pitchFamily="50" charset="-128"/>
              <a:ea typeface="HGP創英角ｺﾞｼｯｸUB" pitchFamily="50" charset="-128"/>
            </a:endParaRPr>
          </a:p>
          <a:p>
            <a:pPr algn="l">
              <a:lnSpc>
                <a:spcPct val="100000"/>
              </a:lnSpc>
              <a:spcBef>
                <a:spcPts val="0"/>
              </a:spcBef>
              <a:spcAft>
                <a:spcPts val="600"/>
              </a:spcAft>
            </a:pPr>
            <a:r>
              <a:rPr lang="ja-JP" altLang="en-US" sz="1200" dirty="0" smtClean="0">
                <a:latin typeface="+mn-ea"/>
              </a:rPr>
              <a:t>一般住民の自発的な取組を中心に「お互いさま」の気持を地域の中で具体的な仕組みにしていくという点で「地域づくり」そのものといえる。</a:t>
            </a:r>
            <a:endParaRPr lang="en-US" altLang="ja-JP" sz="1200" dirty="0" smtClean="0">
              <a:solidFill>
                <a:schemeClr val="tx1"/>
              </a:solidFill>
              <a:latin typeface="+mn-ea"/>
            </a:endParaRPr>
          </a:p>
        </p:txBody>
      </p:sp>
      <p:sp>
        <p:nvSpPr>
          <p:cNvPr id="19" name="テキスト ボックス 18"/>
          <p:cNvSpPr txBox="1"/>
          <p:nvPr/>
        </p:nvSpPr>
        <p:spPr>
          <a:xfrm>
            <a:off x="436631" y="4274622"/>
            <a:ext cx="4413414" cy="2123658"/>
          </a:xfrm>
          <a:prstGeom prst="rect">
            <a:avLst/>
          </a:prstGeom>
          <a:noFill/>
          <a:ln>
            <a:noFill/>
            <a:prstDash val="sysDash"/>
          </a:ln>
        </p:spPr>
        <p:txBody>
          <a:bodyPr wrap="square" rtlCol="0">
            <a:spAutoFit/>
          </a:bodyPr>
          <a:lstStyle/>
          <a:p>
            <a:pPr marL="185738" indent="-185738" algn="l">
              <a:lnSpc>
                <a:spcPct val="100000"/>
              </a:lnSpc>
              <a:spcBef>
                <a:spcPts val="60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「一対一」の関係から「一対多」の関係へ</a:t>
            </a:r>
            <a:endParaRPr lang="en-US" altLang="ja-JP" sz="1400" dirty="0" smtClean="0">
              <a:latin typeface="HGP創英角ｺﾞｼｯｸUB" pitchFamily="50" charset="-128"/>
              <a:ea typeface="HGP創英角ｺﾞｼｯｸUB" pitchFamily="50" charset="-128"/>
            </a:endParaRPr>
          </a:p>
          <a:p>
            <a:pPr algn="l">
              <a:lnSpc>
                <a:spcPct val="100000"/>
              </a:lnSpc>
              <a:spcBef>
                <a:spcPts val="0"/>
              </a:spcBef>
              <a:spcAft>
                <a:spcPts val="600"/>
              </a:spcAft>
            </a:pPr>
            <a:r>
              <a:rPr lang="ja-JP" altLang="en-US" sz="1200" dirty="0" smtClean="0">
                <a:solidFill>
                  <a:schemeClr val="tx1"/>
                </a:solidFill>
                <a:latin typeface="+mn-ea"/>
                <a:ea typeface="+mn-ea"/>
              </a:rPr>
              <a:t>体操教室の立ち上げ支援など、専門職の役割が利用者への直接的なサービス提供だけでなく、住民主体の取組に対する側面的な支援に広がることで、専門職の活躍の場は、これまで以上に地域全体に展開する。</a:t>
            </a:r>
            <a:endParaRPr lang="en-US" altLang="ja-JP" sz="1200" dirty="0" smtClean="0">
              <a:solidFill>
                <a:schemeClr val="tx1"/>
              </a:solidFill>
              <a:latin typeface="+mn-ea"/>
              <a:ea typeface="+mn-ea"/>
            </a:endParaRPr>
          </a:p>
          <a:p>
            <a:pPr marL="185738" indent="-185738" algn="l">
              <a:lnSpc>
                <a:spcPct val="100000"/>
              </a:lnSpc>
              <a:spcBef>
                <a:spcPts val="60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地域リハビリテーション活動支援事業</a:t>
            </a:r>
            <a:endParaRPr lang="en-US" altLang="ja-JP" sz="1400" dirty="0" smtClean="0">
              <a:latin typeface="HGP創英角ｺﾞｼｯｸUB" pitchFamily="50" charset="-128"/>
              <a:ea typeface="HGP創英角ｺﾞｼｯｸUB" pitchFamily="50" charset="-128"/>
            </a:endParaRPr>
          </a:p>
          <a:p>
            <a:pPr algn="l">
              <a:lnSpc>
                <a:spcPct val="100000"/>
              </a:lnSpc>
              <a:spcBef>
                <a:spcPts val="0"/>
              </a:spcBef>
              <a:spcAft>
                <a:spcPts val="600"/>
              </a:spcAft>
            </a:pPr>
            <a:r>
              <a:rPr lang="ja-JP" altLang="en-US" sz="1200" dirty="0" smtClean="0">
                <a:solidFill>
                  <a:schemeClr val="tx1"/>
                </a:solidFill>
                <a:latin typeface="+mn-ea"/>
              </a:rPr>
              <a:t>地域リハビリテーション活動支援事業は、こうした専門職を施設等から派遣した際の人件費補てん等を行うこともでき、専門職の技術や知識を、より地域全体に展開することが可能に。</a:t>
            </a:r>
            <a:endParaRPr lang="en-US" altLang="ja-JP" sz="1200" dirty="0" smtClean="0">
              <a:solidFill>
                <a:schemeClr val="tx1"/>
              </a:solidFill>
              <a:latin typeface="+mn-ea"/>
            </a:endParaRPr>
          </a:p>
        </p:txBody>
      </p:sp>
      <p:sp>
        <p:nvSpPr>
          <p:cNvPr id="20" name="テキスト ボックス 19"/>
          <p:cNvSpPr txBox="1"/>
          <p:nvPr/>
        </p:nvSpPr>
        <p:spPr>
          <a:xfrm>
            <a:off x="5069985" y="4300022"/>
            <a:ext cx="4502313" cy="1754326"/>
          </a:xfrm>
          <a:prstGeom prst="rect">
            <a:avLst/>
          </a:prstGeom>
          <a:noFill/>
          <a:ln>
            <a:noFill/>
            <a:prstDash val="sysDash"/>
          </a:ln>
        </p:spPr>
        <p:txBody>
          <a:bodyPr wrap="square" rtlCol="0">
            <a:spAutoFit/>
          </a:bodyPr>
          <a:lstStyle/>
          <a:p>
            <a:pPr marL="185738" indent="-185738" algn="l">
              <a:lnSpc>
                <a:spcPct val="100000"/>
              </a:lnSpc>
              <a:spcBef>
                <a:spcPts val="60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生活支援の担い手の多様化で介護人材は身体介護へ</a:t>
            </a:r>
            <a:endParaRPr lang="en-US" altLang="ja-JP" sz="1400" dirty="0" smtClean="0">
              <a:latin typeface="HGP創英角ｺﾞｼｯｸUB" pitchFamily="50" charset="-128"/>
              <a:ea typeface="HGP創英角ｺﾞｼｯｸUB" pitchFamily="50" charset="-128"/>
            </a:endParaRPr>
          </a:p>
          <a:p>
            <a:pPr algn="l">
              <a:lnSpc>
                <a:spcPct val="100000"/>
              </a:lnSpc>
              <a:spcBef>
                <a:spcPts val="0"/>
              </a:spcBef>
              <a:spcAft>
                <a:spcPts val="600"/>
              </a:spcAft>
            </a:pPr>
            <a:r>
              <a:rPr lang="ja-JP" altLang="en-US" sz="1200" dirty="0" smtClean="0">
                <a:solidFill>
                  <a:schemeClr val="tx1"/>
                </a:solidFill>
                <a:latin typeface="+mn-ea"/>
                <a:ea typeface="+mn-ea"/>
              </a:rPr>
              <a:t>生活支援の担い手が拡大することで既存の介護人材はより重度の利用者へのサービス提供にシフト可能。</a:t>
            </a:r>
            <a:endParaRPr lang="en-US" altLang="ja-JP" sz="1200" dirty="0" smtClean="0">
              <a:solidFill>
                <a:schemeClr val="tx1"/>
              </a:solidFill>
              <a:latin typeface="+mn-ea"/>
              <a:ea typeface="+mn-ea"/>
            </a:endParaRPr>
          </a:p>
          <a:p>
            <a:pPr marL="185738" indent="-185738" algn="l">
              <a:lnSpc>
                <a:spcPct val="100000"/>
              </a:lnSpc>
              <a:spcBef>
                <a:spcPts val="60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在宅医療介護連携と認知症施策の充実に向けた前提</a:t>
            </a:r>
            <a:endParaRPr lang="en-US" altLang="ja-JP" sz="1400" dirty="0" smtClean="0">
              <a:latin typeface="HGP創英角ｺﾞｼｯｸUB" pitchFamily="50" charset="-128"/>
              <a:ea typeface="HGP創英角ｺﾞｼｯｸUB" pitchFamily="50" charset="-128"/>
            </a:endParaRPr>
          </a:p>
          <a:p>
            <a:pPr algn="l">
              <a:lnSpc>
                <a:spcPct val="100000"/>
              </a:lnSpc>
              <a:spcBef>
                <a:spcPts val="0"/>
              </a:spcBef>
              <a:spcAft>
                <a:spcPts val="600"/>
              </a:spcAft>
            </a:pPr>
            <a:r>
              <a:rPr lang="ja-JP" altLang="en-US" sz="1200" dirty="0" smtClean="0">
                <a:solidFill>
                  <a:schemeClr val="tx1"/>
                </a:solidFill>
                <a:latin typeface="+mn-ea"/>
              </a:rPr>
              <a:t>「在宅医療介護連携推進事業」「認知症総合支援事業」をより実効性の高い取組とする上で、「総合事業」「整備事業」は不可欠な前提条件といえる。</a:t>
            </a:r>
            <a:endParaRPr lang="en-US" altLang="ja-JP" sz="1200" dirty="0" smtClean="0">
              <a:solidFill>
                <a:schemeClr val="tx1"/>
              </a:solidFill>
              <a:latin typeface="+mn-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テキスト ボックス 29"/>
          <p:cNvSpPr txBox="1"/>
          <p:nvPr/>
        </p:nvSpPr>
        <p:spPr>
          <a:xfrm>
            <a:off x="788426" y="6091605"/>
            <a:ext cx="8821646" cy="424732"/>
          </a:xfrm>
          <a:prstGeom prst="rect">
            <a:avLst/>
          </a:prstGeom>
          <a:noFill/>
        </p:spPr>
        <p:txBody>
          <a:bodyPr wrap="none" rtlCol="0">
            <a:spAutoFit/>
          </a:bodyPr>
          <a:lstStyle/>
          <a:p>
            <a:pPr algn="l">
              <a:spcBef>
                <a:spcPts val="0"/>
              </a:spcBef>
            </a:pPr>
            <a:r>
              <a:rPr lang="ja-JP" altLang="en-US" sz="900" dirty="0" smtClean="0">
                <a:latin typeface="+mn-ea"/>
                <a:ea typeface="+mn-ea"/>
              </a:rPr>
              <a:t>資料）「平成</a:t>
            </a:r>
            <a:r>
              <a:rPr lang="en-US" altLang="ja-JP" sz="900" dirty="0" smtClean="0">
                <a:latin typeface="+mn-ea"/>
                <a:ea typeface="+mn-ea"/>
              </a:rPr>
              <a:t>24</a:t>
            </a:r>
            <a:r>
              <a:rPr lang="ja-JP" altLang="en-US" sz="900" dirty="0" smtClean="0">
                <a:latin typeface="+mn-ea"/>
                <a:ea typeface="+mn-ea"/>
              </a:rPr>
              <a:t>年度介護予防事業及び介護予防・日常生活支援総合事業（地域支援事業）の実施状況に関する調査」に基づき三菱</a:t>
            </a:r>
            <a:r>
              <a:rPr lang="en-US" altLang="ja-JP" sz="900" dirty="0" smtClean="0">
                <a:latin typeface="+mn-ea"/>
                <a:ea typeface="+mn-ea"/>
              </a:rPr>
              <a:t>UFJ</a:t>
            </a:r>
            <a:r>
              <a:rPr lang="ja-JP" altLang="en-US" sz="900" dirty="0" smtClean="0">
                <a:latin typeface="+mn-ea"/>
                <a:ea typeface="+mn-ea"/>
              </a:rPr>
              <a:t>リサーチ＆コンサルティング株式会社が作成</a:t>
            </a:r>
            <a:endParaRPr lang="en-US" altLang="ja-JP" sz="900" dirty="0" smtClean="0">
              <a:latin typeface="+mn-ea"/>
              <a:ea typeface="+mn-ea"/>
            </a:endParaRPr>
          </a:p>
          <a:p>
            <a:pPr algn="l">
              <a:spcBef>
                <a:spcPts val="0"/>
              </a:spcBef>
            </a:pPr>
            <a:r>
              <a:rPr lang="en-US" altLang="ja-JP" sz="900" dirty="0" smtClean="0">
                <a:latin typeface="+mn-ea"/>
                <a:ea typeface="+mn-ea"/>
              </a:rPr>
              <a:t>※</a:t>
            </a:r>
            <a:r>
              <a:rPr lang="ja-JP" altLang="en-US" sz="900" dirty="0" smtClean="0">
                <a:latin typeface="+mn-ea"/>
                <a:ea typeface="+mn-ea"/>
              </a:rPr>
              <a:t>二次予防事業対象者：要介護認定更新非該当による対象者（</a:t>
            </a:r>
            <a:r>
              <a:rPr lang="en-US" altLang="ja-JP" sz="900" dirty="0" smtClean="0">
                <a:latin typeface="+mn-ea"/>
                <a:ea typeface="+mn-ea"/>
              </a:rPr>
              <a:t>0.1</a:t>
            </a:r>
            <a:r>
              <a:rPr lang="ja-JP" altLang="en-US" sz="900" dirty="0" smtClean="0">
                <a:latin typeface="+mn-ea"/>
                <a:ea typeface="+mn-ea"/>
              </a:rPr>
              <a:t>％）、前年度からの継続者（</a:t>
            </a:r>
            <a:r>
              <a:rPr lang="en-US" altLang="ja-JP" sz="900" dirty="0" smtClean="0">
                <a:latin typeface="+mn-ea"/>
                <a:ea typeface="+mn-ea"/>
              </a:rPr>
              <a:t>1.2</a:t>
            </a:r>
            <a:r>
              <a:rPr lang="ja-JP" altLang="en-US" sz="900" dirty="0" smtClean="0">
                <a:latin typeface="+mn-ea"/>
                <a:ea typeface="+mn-ea"/>
              </a:rPr>
              <a:t>％）を除く</a:t>
            </a:r>
            <a:endParaRPr lang="ja-JP" altLang="ja-JP" sz="900" dirty="0" smtClean="0">
              <a:latin typeface="+mn-ea"/>
              <a:ea typeface="+mn-ea"/>
            </a:endParaRPr>
          </a:p>
        </p:txBody>
      </p:sp>
      <p:sp>
        <p:nvSpPr>
          <p:cNvPr id="44" name="テキスト ボックス 43"/>
          <p:cNvSpPr txBox="1"/>
          <p:nvPr/>
        </p:nvSpPr>
        <p:spPr>
          <a:xfrm>
            <a:off x="3716178" y="3998836"/>
            <a:ext cx="5054589" cy="258532"/>
          </a:xfrm>
          <a:prstGeom prst="rect">
            <a:avLst/>
          </a:prstGeom>
          <a:noFill/>
        </p:spPr>
        <p:txBody>
          <a:bodyPr wrap="none" rtlCol="0">
            <a:spAutoFit/>
          </a:bodyPr>
          <a:lstStyle/>
          <a:p>
            <a:pPr algn="l">
              <a:spcBef>
                <a:spcPts val="0"/>
              </a:spcBef>
            </a:pPr>
            <a:r>
              <a:rPr lang="ja-JP" altLang="en-US" sz="900" dirty="0" smtClean="0">
                <a:latin typeface="+mn-ea"/>
                <a:ea typeface="+mn-ea"/>
              </a:rPr>
              <a:t>介護予防事業費の約</a:t>
            </a:r>
            <a:r>
              <a:rPr lang="en-US" altLang="ja-JP" sz="900" dirty="0" smtClean="0">
                <a:latin typeface="+mn-ea"/>
                <a:ea typeface="+mn-ea"/>
              </a:rPr>
              <a:t>3</a:t>
            </a:r>
            <a:r>
              <a:rPr lang="ja-JP" altLang="en-US" sz="900" dirty="0" smtClean="0">
                <a:latin typeface="+mn-ea"/>
                <a:ea typeface="+mn-ea"/>
              </a:rPr>
              <a:t>割をかけて対象者を把握するも、参加率は高齢者人口の</a:t>
            </a:r>
            <a:r>
              <a:rPr lang="en-US" altLang="ja-JP" sz="900" dirty="0" smtClean="0">
                <a:latin typeface="+mn-ea"/>
                <a:ea typeface="+mn-ea"/>
              </a:rPr>
              <a:t>0.7</a:t>
            </a:r>
            <a:r>
              <a:rPr lang="ja-JP" altLang="en-US" sz="900" dirty="0" smtClean="0">
                <a:latin typeface="+mn-ea"/>
                <a:ea typeface="+mn-ea"/>
              </a:rPr>
              <a:t>％（数値目標</a:t>
            </a:r>
            <a:r>
              <a:rPr lang="en-US" altLang="ja-JP" sz="900" dirty="0" smtClean="0">
                <a:latin typeface="+mn-ea"/>
                <a:ea typeface="+mn-ea"/>
              </a:rPr>
              <a:t>5</a:t>
            </a:r>
            <a:r>
              <a:rPr lang="ja-JP" altLang="en-US" sz="900" dirty="0" smtClean="0">
                <a:latin typeface="+mn-ea"/>
                <a:ea typeface="+mn-ea"/>
              </a:rPr>
              <a:t>％）</a:t>
            </a:r>
            <a:endParaRPr lang="en-US" altLang="ja-JP" sz="900" dirty="0" smtClean="0">
              <a:latin typeface="+mn-ea"/>
              <a:ea typeface="+mn-ea"/>
            </a:endParaRPr>
          </a:p>
        </p:txBody>
      </p:sp>
      <p:sp>
        <p:nvSpPr>
          <p:cNvPr id="8" name="タイトル 1"/>
          <p:cNvSpPr txBox="1">
            <a:spLocks/>
          </p:cNvSpPr>
          <p:nvPr/>
        </p:nvSpPr>
        <p:spPr bwMode="auto">
          <a:xfrm>
            <a:off x="3810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marL="0" marR="0" lvl="0" indent="0" algn="l" defTabSz="990600" rtl="0" eaLnBrk="0" fontAlgn="base" latinLnBrk="0" hangingPunct="0">
              <a:lnSpc>
                <a:spcPct val="100000"/>
              </a:lnSpc>
              <a:spcBef>
                <a:spcPct val="0"/>
              </a:spcBef>
              <a:spcAft>
                <a:spcPct val="0"/>
              </a:spcAft>
              <a:buClrTx/>
              <a:buSzTx/>
              <a:buFontTx/>
              <a:buNone/>
              <a:tabLst/>
              <a:defRPr/>
            </a:pPr>
            <a:r>
              <a:rPr lang="ja-JP" altLang="en-US" sz="2000" kern="0" dirty="0" smtClean="0">
                <a:solidFill>
                  <a:schemeClr val="tx2"/>
                </a:solidFill>
                <a:latin typeface="メイリオ" pitchFamily="50" charset="-128"/>
                <a:ea typeface="メイリオ" pitchFamily="50" charset="-128"/>
                <a:cs typeface="メイリオ" pitchFamily="50" charset="-128"/>
              </a:rPr>
              <a:t>２</a:t>
            </a:r>
            <a:r>
              <a:rPr kumimoji="1" lang="ja-JP" altLang="en-US" sz="2000" b="0" i="0" u="none" strike="noStrike" kern="0" cap="none" spc="0" normalizeH="0" baseline="0" noProof="0" dirty="0" err="1" smtClean="0">
                <a:ln>
                  <a:noFill/>
                </a:ln>
                <a:solidFill>
                  <a:schemeClr val="tx2"/>
                </a:solidFill>
                <a:effectLst/>
                <a:uLnTx/>
                <a:uFillTx/>
                <a:latin typeface="メイリオ" pitchFamily="50" charset="-128"/>
                <a:ea typeface="メイリオ" pitchFamily="50" charset="-128"/>
                <a:cs typeface="メイリオ" pitchFamily="50" charset="-128"/>
              </a:rPr>
              <a:t>．</a:t>
            </a:r>
            <a:r>
              <a:rPr kumimoji="1" lang="ja-JP" altLang="en-US" sz="2000" b="0" i="0" u="none" strike="noStrike" kern="0" cap="none" spc="0" normalizeH="0" baseline="0" noProof="0" dirty="0" smtClean="0">
                <a:ln>
                  <a:noFill/>
                </a:ln>
                <a:solidFill>
                  <a:schemeClr val="tx2"/>
                </a:solidFill>
                <a:effectLst/>
                <a:uLnTx/>
                <a:uFillTx/>
                <a:latin typeface="メイリオ" pitchFamily="50" charset="-128"/>
                <a:ea typeface="メイリオ" pitchFamily="50" charset="-128"/>
                <a:cs typeface="メイリオ" pitchFamily="50" charset="-128"/>
              </a:rPr>
              <a:t>介護</a:t>
            </a:r>
            <a:r>
              <a:rPr lang="ja-JP" altLang="en-US" sz="2000" kern="0" dirty="0" smtClean="0">
                <a:solidFill>
                  <a:schemeClr val="tx2"/>
                </a:solidFill>
                <a:latin typeface="メイリオ" pitchFamily="50" charset="-128"/>
                <a:ea typeface="メイリオ" pitchFamily="50" charset="-128"/>
                <a:cs typeface="メイリオ" pitchFamily="50" charset="-128"/>
              </a:rPr>
              <a:t>予防のコンセプトの転換：「地域づくり」の中の介護予防</a:t>
            </a:r>
            <a:endParaRPr kumimoji="1" lang="ja-JP" altLang="en-US" sz="1600" b="0" i="0" u="none" strike="noStrike" kern="0" cap="none" spc="0" normalizeH="0" baseline="0" noProof="0" dirty="0">
              <a:ln>
                <a:noFill/>
              </a:ln>
              <a:solidFill>
                <a:schemeClr val="tx2"/>
              </a:solidFill>
              <a:effectLst/>
              <a:uLnTx/>
              <a:uFillTx/>
              <a:latin typeface="メイリオ" pitchFamily="50" charset="-128"/>
              <a:ea typeface="メイリオ" pitchFamily="50" charset="-128"/>
              <a:cs typeface="メイリオ" pitchFamily="50" charset="-128"/>
            </a:endParaRPr>
          </a:p>
        </p:txBody>
      </p:sp>
      <p:pic>
        <p:nvPicPr>
          <p:cNvPr id="2051" name="Picture 3"/>
          <p:cNvPicPr>
            <a:picLocks noChangeAspect="1" noChangeArrowheads="1"/>
          </p:cNvPicPr>
          <p:nvPr/>
        </p:nvPicPr>
        <p:blipFill>
          <a:blip r:embed="rId2" cstate="print"/>
          <a:srcRect/>
          <a:stretch>
            <a:fillRect/>
          </a:stretch>
        </p:blipFill>
        <p:spPr bwMode="auto">
          <a:xfrm>
            <a:off x="1172687" y="3624630"/>
            <a:ext cx="6943725" cy="2524125"/>
          </a:xfrm>
          <a:prstGeom prst="rect">
            <a:avLst/>
          </a:prstGeom>
          <a:noFill/>
          <a:ln w="9525">
            <a:noFill/>
            <a:miter lim="800000"/>
            <a:headEnd/>
            <a:tailEnd/>
          </a:ln>
          <a:effectLst/>
        </p:spPr>
      </p:pic>
      <p:sp>
        <p:nvSpPr>
          <p:cNvPr id="9" name="テキスト ボックス 8"/>
          <p:cNvSpPr txBox="1"/>
          <p:nvPr/>
        </p:nvSpPr>
        <p:spPr>
          <a:xfrm>
            <a:off x="406400" y="1244426"/>
            <a:ext cx="9061450" cy="2323713"/>
          </a:xfrm>
          <a:prstGeom prst="rect">
            <a:avLst/>
          </a:prstGeom>
          <a:noFill/>
          <a:ln>
            <a:solidFill>
              <a:schemeClr val="tx1"/>
            </a:solidFill>
            <a:prstDash val="sysDash"/>
          </a:ln>
        </p:spPr>
        <p:txBody>
          <a:bodyPr wrap="square" rtlCol="0">
            <a:spAutoFit/>
          </a:bodyPr>
          <a:lstStyle/>
          <a:p>
            <a:pPr marL="185738" indent="-185738" algn="l">
              <a:lnSpc>
                <a:spcPct val="100000"/>
              </a:lnSpc>
              <a:spcBef>
                <a:spcPts val="60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平成</a:t>
            </a:r>
            <a:r>
              <a:rPr lang="en-US" altLang="ja-JP" sz="1400" dirty="0" smtClean="0">
                <a:latin typeface="HGP創英角ｺﾞｼｯｸUB" pitchFamily="50" charset="-128"/>
                <a:ea typeface="HGP創英角ｺﾞｼｯｸUB" pitchFamily="50" charset="-128"/>
              </a:rPr>
              <a:t>18</a:t>
            </a:r>
            <a:r>
              <a:rPr lang="ja-JP" altLang="en-US" sz="1400" dirty="0" smtClean="0">
                <a:latin typeface="HGP創英角ｺﾞｼｯｸUB" pitchFamily="50" charset="-128"/>
                <a:ea typeface="HGP創英角ｺﾞｼｯｸUB" pitchFamily="50" charset="-128"/>
              </a:rPr>
              <a:t>年度の介護予防に関する考え方・方法の大幅な見直し</a:t>
            </a:r>
            <a:r>
              <a:rPr lang="ja-JP" altLang="en-US" sz="1400" dirty="0" smtClean="0">
                <a:latin typeface="+mn-ea"/>
                <a:ea typeface="+mn-ea"/>
              </a:rPr>
              <a:t>　</a:t>
            </a:r>
            <a:endParaRPr lang="en-US" altLang="ja-JP" sz="1400" dirty="0" smtClean="0">
              <a:latin typeface="+mn-ea"/>
              <a:ea typeface="+mn-ea"/>
            </a:endParaRPr>
          </a:p>
          <a:p>
            <a:pPr marL="185738" indent="-185738" algn="l">
              <a:lnSpc>
                <a:spcPct val="100000"/>
              </a:lnSpc>
              <a:spcBef>
                <a:spcPts val="0"/>
              </a:spcBef>
              <a:spcAft>
                <a:spcPts val="0"/>
              </a:spcAft>
            </a:pPr>
            <a:r>
              <a:rPr lang="ja-JP" altLang="en-US" sz="1400" dirty="0" smtClean="0">
                <a:latin typeface="HGP創英角ｺﾞｼｯｸUB" pitchFamily="50" charset="-128"/>
                <a:ea typeface="HGP創英角ｺﾞｼｯｸUB" pitchFamily="50" charset="-128"/>
              </a:rPr>
              <a:t>　</a:t>
            </a:r>
            <a:r>
              <a:rPr lang="ja-JP" altLang="en-US" sz="1400" dirty="0" smtClean="0">
                <a:latin typeface="HGP創英ﾌﾟﾚｾﾞﾝｽEB" pitchFamily="18" charset="-128"/>
                <a:ea typeface="HGP創英ﾌﾟﾚｾﾞﾝｽEB" pitchFamily="18" charset="-128"/>
              </a:rPr>
              <a:t>　◎</a:t>
            </a:r>
            <a:r>
              <a:rPr lang="ja-JP" altLang="en-US" sz="1400" u="sng" dirty="0" smtClean="0">
                <a:latin typeface="HGP創英ﾌﾟﾚｾﾞﾝｽEB" pitchFamily="18" charset="-128"/>
                <a:ea typeface="HGP創英ﾌﾟﾚｾﾞﾝｽEB" pitchFamily="18" charset="-128"/>
              </a:rPr>
              <a:t>費用対効果が低い</a:t>
            </a:r>
            <a:endParaRPr lang="en-US" altLang="ja-JP" sz="1400" u="sng" dirty="0" smtClean="0">
              <a:latin typeface="HGP創英角ｺﾞｼｯｸUB" pitchFamily="50" charset="-128"/>
              <a:ea typeface="HGP創英角ｺﾞｼｯｸUB" pitchFamily="50" charset="-128"/>
            </a:endParaRPr>
          </a:p>
          <a:p>
            <a:pPr marL="361950" algn="l">
              <a:lnSpc>
                <a:spcPct val="100000"/>
              </a:lnSpc>
              <a:spcBef>
                <a:spcPts val="0"/>
              </a:spcBef>
              <a:spcAft>
                <a:spcPts val="0"/>
              </a:spcAft>
            </a:pPr>
            <a:r>
              <a:rPr lang="ja-JP" altLang="en-US" sz="1100" dirty="0" smtClean="0">
                <a:latin typeface="+mn-ea"/>
                <a:ea typeface="+mn-ea"/>
              </a:rPr>
              <a:t>リスク層の予防を目的とした二次予防事業は、対象者の把握に介護予防事業費の約３割を投入するも、参加率は高齢者人口の</a:t>
            </a:r>
            <a:r>
              <a:rPr lang="en-US" altLang="ja-JP" sz="1100" dirty="0" smtClean="0">
                <a:latin typeface="+mn-ea"/>
                <a:ea typeface="+mn-ea"/>
              </a:rPr>
              <a:t>0.7</a:t>
            </a:r>
            <a:r>
              <a:rPr lang="ja-JP" altLang="en-US" sz="1100" dirty="0" smtClean="0">
                <a:latin typeface="+mn-ea"/>
                <a:ea typeface="+mn-ea"/>
              </a:rPr>
              <a:t>％にとどまるなど費用対効果の低い事業となった。</a:t>
            </a:r>
            <a:endParaRPr lang="en-US" altLang="ja-JP" sz="1100" dirty="0" smtClean="0">
              <a:latin typeface="+mn-ea"/>
              <a:ea typeface="+mn-ea"/>
            </a:endParaRPr>
          </a:p>
          <a:p>
            <a:pPr marL="185738" indent="-185738" algn="l">
              <a:lnSpc>
                <a:spcPct val="100000"/>
              </a:lnSpc>
              <a:spcBef>
                <a:spcPts val="600"/>
              </a:spcBef>
              <a:spcAft>
                <a:spcPts val="0"/>
              </a:spcAft>
            </a:pPr>
            <a:r>
              <a:rPr lang="ja-JP" altLang="en-US" sz="1400" dirty="0" smtClean="0">
                <a:latin typeface="HGP創英角ｺﾞｼｯｸUB" pitchFamily="50" charset="-128"/>
                <a:ea typeface="HGP創英角ｺﾞｼｯｸUB" pitchFamily="50" charset="-128"/>
              </a:rPr>
              <a:t>　</a:t>
            </a:r>
            <a:r>
              <a:rPr lang="ja-JP" altLang="en-US" sz="1400" dirty="0" smtClean="0">
                <a:latin typeface="HGP創英ﾌﾟﾚｾﾞﾝｽEB" pitchFamily="18" charset="-128"/>
                <a:ea typeface="HGP創英ﾌﾟﾚｾﾞﾝｽEB" pitchFamily="18" charset="-128"/>
              </a:rPr>
              <a:t>　</a:t>
            </a:r>
            <a:r>
              <a:rPr lang="ja-JP" altLang="en-US" sz="1400" dirty="0">
                <a:latin typeface="HGP創英ﾌﾟﾚｾﾞﾝｽEB" pitchFamily="18" charset="-128"/>
                <a:ea typeface="HGP創英ﾌﾟﾚｾﾞﾝｽEB" pitchFamily="18" charset="-128"/>
              </a:rPr>
              <a:t>◎</a:t>
            </a:r>
            <a:r>
              <a:rPr lang="ja-JP" altLang="en-US" sz="1400" u="sng" dirty="0">
                <a:solidFill>
                  <a:schemeClr val="tx1"/>
                </a:solidFill>
                <a:latin typeface="HGP創英ﾌﾟﾚｾﾞﾝｽEB" pitchFamily="18" charset="-128"/>
                <a:ea typeface="HGP創英ﾌﾟﾚｾﾞﾝｽEB" pitchFamily="18" charset="-128"/>
              </a:rPr>
              <a:t>虚弱</a:t>
            </a:r>
            <a:r>
              <a:rPr lang="ja-JP" altLang="en-US" sz="1400" u="sng" dirty="0" smtClean="0">
                <a:solidFill>
                  <a:schemeClr val="tx1"/>
                </a:solidFill>
                <a:latin typeface="HGP創英ﾌﾟﾚｾﾞﾝｽEB" pitchFamily="18" charset="-128"/>
                <a:ea typeface="HGP創英ﾌﾟﾚｾﾞﾝｽEB" pitchFamily="18" charset="-128"/>
              </a:rPr>
              <a:t>高齢者の把握が</a:t>
            </a:r>
            <a:r>
              <a:rPr lang="ja-JP" altLang="en-US" sz="1400" u="sng" dirty="0">
                <a:solidFill>
                  <a:schemeClr val="tx1"/>
                </a:solidFill>
                <a:latin typeface="HGP創英ﾌﾟﾚｾﾞﾝｽEB" pitchFamily="18" charset="-128"/>
                <a:ea typeface="HGP創英ﾌﾟﾚｾﾞﾝｽEB" pitchFamily="18" charset="-128"/>
              </a:rPr>
              <a:t>不十分</a:t>
            </a:r>
            <a:endParaRPr lang="en-US" altLang="ja-JP" sz="1400" u="sng" dirty="0">
              <a:solidFill>
                <a:schemeClr val="tx1"/>
              </a:solidFill>
              <a:latin typeface="HGP創英ﾌﾟﾚｾﾞﾝｽEB" pitchFamily="18" charset="-128"/>
              <a:ea typeface="HGP創英ﾌﾟﾚｾﾞﾝｽEB" pitchFamily="18" charset="-128"/>
            </a:endParaRPr>
          </a:p>
          <a:p>
            <a:pPr marL="361950" algn="l">
              <a:lnSpc>
                <a:spcPct val="100000"/>
              </a:lnSpc>
              <a:spcBef>
                <a:spcPts val="0"/>
              </a:spcBef>
              <a:spcAft>
                <a:spcPts val="0"/>
              </a:spcAft>
            </a:pPr>
            <a:r>
              <a:rPr lang="ja-JP" altLang="en-US" sz="1100" dirty="0">
                <a:solidFill>
                  <a:schemeClr val="tx1"/>
                </a:solidFill>
                <a:latin typeface="+mn-ea"/>
                <a:ea typeface="+mn-ea"/>
              </a:rPr>
              <a:t>基本チェックリストの未回収・未回答者の状況把握</a:t>
            </a:r>
            <a:r>
              <a:rPr lang="ja-JP" altLang="en-US" sz="1100" dirty="0" smtClean="0">
                <a:solidFill>
                  <a:schemeClr val="tx1"/>
                </a:solidFill>
                <a:latin typeface="+mn-ea"/>
                <a:ea typeface="+mn-ea"/>
              </a:rPr>
              <a:t>にまで手が回らなかった。</a:t>
            </a:r>
            <a:endParaRPr lang="en-US" altLang="ja-JP" sz="1100" dirty="0">
              <a:solidFill>
                <a:schemeClr val="tx1"/>
              </a:solidFill>
              <a:latin typeface="+mn-ea"/>
              <a:ea typeface="+mn-ea"/>
            </a:endParaRPr>
          </a:p>
          <a:p>
            <a:pPr marL="185738" indent="-185738" algn="l">
              <a:lnSpc>
                <a:spcPct val="100000"/>
              </a:lnSpc>
              <a:spcBef>
                <a:spcPts val="600"/>
              </a:spcBef>
              <a:spcAft>
                <a:spcPts val="0"/>
              </a:spcAft>
            </a:pPr>
            <a:r>
              <a:rPr lang="ja-JP" altLang="en-US" sz="1400" dirty="0">
                <a:solidFill>
                  <a:schemeClr val="tx1"/>
                </a:solidFill>
                <a:latin typeface="HGP創英ﾌﾟﾚｾﾞﾝｽEB" pitchFamily="18" charset="-128"/>
                <a:ea typeface="HGP創英ﾌﾟﾚｾﾞﾝｽEB" pitchFamily="18" charset="-128"/>
              </a:rPr>
              <a:t>　</a:t>
            </a:r>
            <a:r>
              <a:rPr lang="ja-JP" altLang="en-US" sz="1400" dirty="0" smtClean="0">
                <a:solidFill>
                  <a:schemeClr val="tx1"/>
                </a:solidFill>
                <a:latin typeface="HGP創英ﾌﾟﾚｾﾞﾝｽEB" pitchFamily="18" charset="-128"/>
                <a:ea typeface="HGP創英ﾌﾟﾚｾﾞﾝｽEB" pitchFamily="18" charset="-128"/>
              </a:rPr>
              <a:t>　◎</a:t>
            </a:r>
            <a:r>
              <a:rPr lang="ja-JP" altLang="en-US" sz="1400" u="sng" dirty="0" smtClean="0">
                <a:solidFill>
                  <a:schemeClr val="tx1"/>
                </a:solidFill>
                <a:latin typeface="HGP創英ﾌﾟﾚｾﾞﾝｽEB" pitchFamily="18" charset="-128"/>
                <a:ea typeface="HGP創英ﾌﾟﾚｾﾞﾝｽEB" pitchFamily="18" charset="-128"/>
              </a:rPr>
              <a:t>事業参加率の低迷 </a:t>
            </a:r>
            <a:endParaRPr lang="en-US" altLang="ja-JP" sz="1400" u="sng" dirty="0" smtClean="0">
              <a:solidFill>
                <a:schemeClr val="tx1"/>
              </a:solidFill>
              <a:latin typeface="HGP創英角ｺﾞｼｯｸUB" pitchFamily="50" charset="-128"/>
              <a:ea typeface="HGP創英角ｺﾞｼｯｸUB" pitchFamily="50" charset="-128"/>
            </a:endParaRPr>
          </a:p>
          <a:p>
            <a:pPr marL="361950" algn="l">
              <a:lnSpc>
                <a:spcPct val="100000"/>
              </a:lnSpc>
              <a:spcBef>
                <a:spcPts val="0"/>
              </a:spcBef>
              <a:spcAft>
                <a:spcPts val="0"/>
              </a:spcAft>
            </a:pPr>
            <a:r>
              <a:rPr lang="ja-JP" altLang="en-US" sz="1100" dirty="0" smtClean="0">
                <a:solidFill>
                  <a:schemeClr val="tx1"/>
                </a:solidFill>
                <a:latin typeface="+mn-ea"/>
              </a:rPr>
              <a:t>サービスが筋力トレーニングなどに偏り、取組に関心を持てない高齢者の参加を促すことができなかった。</a:t>
            </a:r>
            <a:endParaRPr lang="en-US" altLang="ja-JP" sz="1100" dirty="0" smtClean="0">
              <a:solidFill>
                <a:schemeClr val="tx1"/>
              </a:solidFill>
              <a:latin typeface="+mn-ea"/>
            </a:endParaRPr>
          </a:p>
          <a:p>
            <a:pPr marL="185738" indent="-185738" algn="l">
              <a:lnSpc>
                <a:spcPct val="100000"/>
              </a:lnSpc>
              <a:spcBef>
                <a:spcPts val="600"/>
              </a:spcBef>
              <a:spcAft>
                <a:spcPts val="0"/>
              </a:spcAft>
            </a:pPr>
            <a:r>
              <a:rPr lang="ja-JP" altLang="en-US" sz="1400" dirty="0" smtClean="0">
                <a:solidFill>
                  <a:schemeClr val="tx1"/>
                </a:solidFill>
                <a:latin typeface="HGP創英角ｺﾞｼｯｸUB" pitchFamily="50" charset="-128"/>
                <a:ea typeface="HGP創英角ｺﾞｼｯｸUB" pitchFamily="50" charset="-128"/>
              </a:rPr>
              <a:t>　</a:t>
            </a:r>
            <a:r>
              <a:rPr lang="ja-JP" altLang="en-US" sz="1400" dirty="0" smtClean="0">
                <a:solidFill>
                  <a:schemeClr val="tx1"/>
                </a:solidFill>
                <a:latin typeface="HGP創英ﾌﾟﾚｾﾞﾝｽEB" pitchFamily="18" charset="-128"/>
                <a:ea typeface="HGP創英ﾌﾟﾚｾﾞﾝｽEB" pitchFamily="18" charset="-128"/>
              </a:rPr>
              <a:t>　◎</a:t>
            </a:r>
            <a:r>
              <a:rPr lang="ja-JP" altLang="en-US" sz="1400" u="sng" dirty="0" smtClean="0">
                <a:solidFill>
                  <a:schemeClr val="tx1"/>
                </a:solidFill>
                <a:latin typeface="HGP創英ﾌﾟﾚｾﾞﾝｽEB" pitchFamily="18" charset="-128"/>
                <a:ea typeface="HGP創英ﾌﾟﾚｾﾞﾝｽEB" pitchFamily="18" charset="-128"/>
              </a:rPr>
              <a:t>高齢者の主体性を尊重する通いの場の創出が不十分</a:t>
            </a:r>
            <a:endParaRPr lang="en-US" altLang="ja-JP" sz="1400" u="sng" dirty="0" smtClean="0">
              <a:solidFill>
                <a:schemeClr val="tx1"/>
              </a:solidFill>
              <a:latin typeface="HGP創英角ｺﾞｼｯｸUB" pitchFamily="50" charset="-128"/>
              <a:ea typeface="HGP創英角ｺﾞｼｯｸUB" pitchFamily="50" charset="-128"/>
            </a:endParaRPr>
          </a:p>
          <a:p>
            <a:pPr marL="361950" algn="l">
              <a:lnSpc>
                <a:spcPct val="100000"/>
              </a:lnSpc>
              <a:spcBef>
                <a:spcPts val="0"/>
              </a:spcBef>
              <a:spcAft>
                <a:spcPts val="0"/>
              </a:spcAft>
            </a:pPr>
            <a:r>
              <a:rPr lang="ja-JP" altLang="en-US" sz="1100" dirty="0">
                <a:solidFill>
                  <a:schemeClr val="tx1"/>
                </a:solidFill>
                <a:latin typeface="+mn-ea"/>
              </a:rPr>
              <a:t>年齢</a:t>
            </a:r>
            <a:r>
              <a:rPr lang="ja-JP" altLang="en-US" sz="1100" dirty="0" smtClean="0">
                <a:solidFill>
                  <a:schemeClr val="tx1"/>
                </a:solidFill>
                <a:latin typeface="+mn-ea"/>
              </a:rPr>
              <a:t>や心身の状況等によらず、地域の住民が一緒に参加することのできる通いの場を創出する取組が不十分であった。</a:t>
            </a:r>
            <a:endParaRPr lang="en-US" altLang="ja-JP" sz="1100" dirty="0" smtClean="0">
              <a:solidFill>
                <a:schemeClr val="tx1"/>
              </a:solidFill>
              <a:latin typeface="+mn-ea"/>
              <a:ea typeface="+mn-ea"/>
            </a:endParaRPr>
          </a:p>
        </p:txBody>
      </p:sp>
      <p:sp>
        <p:nvSpPr>
          <p:cNvPr id="7" name="正方形/長方形 6"/>
          <p:cNvSpPr/>
          <p:nvPr/>
        </p:nvSpPr>
        <p:spPr bwMode="auto">
          <a:xfrm>
            <a:off x="0" y="0"/>
            <a:ext cx="4876800" cy="398585"/>
          </a:xfrm>
          <a:prstGeom prst="rect">
            <a:avLst/>
          </a:prstGeom>
          <a:solidFill>
            <a:srgbClr val="E60000"/>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sz="1600" b="1" dirty="0" smtClean="0">
                <a:solidFill>
                  <a:srgbClr val="FFFFFF"/>
                </a:solidFill>
                <a:latin typeface="メイリオ" pitchFamily="50" charset="-128"/>
                <a:ea typeface="メイリオ" pitchFamily="50" charset="-128"/>
                <a:cs typeface="メイリオ" pitchFamily="50" charset="-128"/>
              </a:rPr>
              <a:t>Ⅰ</a:t>
            </a:r>
            <a:r>
              <a:rPr kumimoji="1" lang="ja-JP" altLang="en-US"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　なぜ総合事業への移行が必要なのか？</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38240" y="1599847"/>
            <a:ext cx="4256267" cy="4616648"/>
          </a:xfrm>
          <a:prstGeom prst="rect">
            <a:avLst/>
          </a:prstGeom>
          <a:noFill/>
          <a:ln>
            <a:noFill/>
            <a:prstDash val="sysDash"/>
          </a:ln>
        </p:spPr>
        <p:txBody>
          <a:bodyPr wrap="square" rtlCol="0">
            <a:spAutoFit/>
          </a:bodyPr>
          <a:lstStyle/>
          <a:p>
            <a:pPr marL="185738" indent="-185738" algn="l">
              <a:lnSpc>
                <a:spcPct val="100000"/>
              </a:lnSpc>
              <a:spcBef>
                <a:spcPts val="1200"/>
              </a:spcBef>
              <a:spcAft>
                <a:spcPts val="600"/>
              </a:spcAft>
            </a:pPr>
            <a:endParaRPr lang="en-US" altLang="ja-JP" sz="1200" u="sng" dirty="0" smtClean="0">
              <a:latin typeface="+mn-ea"/>
              <a:ea typeface="+mn-ea"/>
            </a:endParaRPr>
          </a:p>
          <a:p>
            <a:pPr marL="185738" indent="-185738" algn="l">
              <a:lnSpc>
                <a:spcPct val="100000"/>
              </a:lnSpc>
              <a:spcBef>
                <a:spcPts val="1200"/>
              </a:spcBef>
              <a:spcAft>
                <a:spcPts val="600"/>
              </a:spcAft>
            </a:pPr>
            <a:endParaRPr lang="en-US" altLang="ja-JP" sz="1200" u="sng" dirty="0" smtClean="0">
              <a:latin typeface="+mn-ea"/>
              <a:ea typeface="+mn-ea"/>
            </a:endParaRPr>
          </a:p>
          <a:p>
            <a:pPr marL="185738" indent="-185738" algn="l">
              <a:lnSpc>
                <a:spcPct val="100000"/>
              </a:lnSpc>
              <a:spcBef>
                <a:spcPts val="1200"/>
              </a:spcBef>
              <a:spcAft>
                <a:spcPts val="600"/>
              </a:spcAft>
            </a:pPr>
            <a:endParaRPr lang="en-US" altLang="ja-JP" sz="1200" u="sng" dirty="0" smtClean="0">
              <a:latin typeface="+mn-ea"/>
              <a:ea typeface="+mn-ea"/>
            </a:endParaRPr>
          </a:p>
          <a:p>
            <a:pPr marL="185738" indent="-185738" algn="l">
              <a:lnSpc>
                <a:spcPct val="100000"/>
              </a:lnSpc>
              <a:spcBef>
                <a:spcPts val="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介護予防アプローチの転換</a:t>
            </a:r>
            <a:endParaRPr lang="en-US" altLang="ja-JP" sz="1400" dirty="0" smtClean="0">
              <a:latin typeface="HGP創英角ｺﾞｼｯｸUB" pitchFamily="50" charset="-128"/>
              <a:ea typeface="HGP創英角ｺﾞｼｯｸUB" pitchFamily="50" charset="-128"/>
            </a:endParaRPr>
          </a:p>
          <a:p>
            <a:pPr marL="361950" indent="-273050" algn="l">
              <a:lnSpc>
                <a:spcPct val="100000"/>
              </a:lnSpc>
              <a:spcBef>
                <a:spcPts val="0"/>
              </a:spcBef>
              <a:spcAft>
                <a:spcPts val="0"/>
              </a:spcAft>
              <a:buFont typeface="Wingdings" pitchFamily="2" charset="2"/>
              <a:buChar char="Ø"/>
            </a:pPr>
            <a:r>
              <a:rPr lang="ja-JP" altLang="en-US" sz="1200" dirty="0" smtClean="0">
                <a:latin typeface="+mn-ea"/>
              </a:rPr>
              <a:t>新しい総合事業では、「高齢者本人の参加意欲を基本に、地域生活の中で活動性を継続的に高める取組」を進める方向に転換。</a:t>
            </a:r>
            <a:endParaRPr lang="en-US" altLang="ja-JP" sz="1200" dirty="0" smtClean="0">
              <a:latin typeface="+mn-ea"/>
            </a:endParaRPr>
          </a:p>
          <a:p>
            <a:pPr marL="361950" indent="-273050" algn="l">
              <a:lnSpc>
                <a:spcPct val="100000"/>
              </a:lnSpc>
              <a:spcBef>
                <a:spcPts val="0"/>
              </a:spcBef>
              <a:spcAft>
                <a:spcPts val="0"/>
              </a:spcAft>
              <a:buFont typeface="Wingdings" pitchFamily="2" charset="2"/>
              <a:buChar char="Ø"/>
            </a:pPr>
            <a:r>
              <a:rPr lang="ja-JP" altLang="en-US" sz="1200" dirty="0" smtClean="0">
                <a:latin typeface="+mn-ea"/>
              </a:rPr>
              <a:t>基本チェックリストで選ばれた対象者に専門職がサービス提供する「個別アプローチ」から、地域住民の自発的な健康づくりを側面的に支援するアプローチへ転換。</a:t>
            </a:r>
            <a:endParaRPr lang="en-US" altLang="ja-JP" sz="1200" dirty="0" smtClean="0">
              <a:latin typeface="+mn-ea"/>
            </a:endParaRPr>
          </a:p>
          <a:p>
            <a:pPr marL="185738" indent="-185738" algn="l">
              <a:lnSpc>
                <a:spcPct val="100000"/>
              </a:lnSpc>
              <a:spcBef>
                <a:spcPts val="60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生活の活発化で心身機能の維持</a:t>
            </a:r>
            <a:endParaRPr lang="en-US" altLang="ja-JP" sz="1400" dirty="0" smtClean="0">
              <a:latin typeface="HGP創英角ｺﾞｼｯｸUB" pitchFamily="50" charset="-128"/>
              <a:ea typeface="HGP創英角ｺﾞｼｯｸUB" pitchFamily="50" charset="-128"/>
            </a:endParaRPr>
          </a:p>
          <a:p>
            <a:pPr marL="361950" indent="-273050" algn="l">
              <a:lnSpc>
                <a:spcPct val="100000"/>
              </a:lnSpc>
              <a:spcBef>
                <a:spcPts val="0"/>
              </a:spcBef>
              <a:spcAft>
                <a:spcPts val="0"/>
              </a:spcAft>
              <a:buFont typeface="Wingdings" pitchFamily="2" charset="2"/>
              <a:buChar char="Ø"/>
            </a:pPr>
            <a:r>
              <a:rPr lang="ja-JP" altLang="en-US" sz="1200" dirty="0" smtClean="0">
                <a:latin typeface="+mn-ea"/>
              </a:rPr>
              <a:t>支援の内容に合わせて、一次予防、二次予防、予防給付と高齢者が動く仕組みから、高齢者の状態にあわせて支援の内容を柔軟に変化させる仕組みへの転換。</a:t>
            </a:r>
            <a:endParaRPr lang="en-US" altLang="ja-JP" sz="1200" dirty="0" smtClean="0">
              <a:latin typeface="+mn-ea"/>
            </a:endParaRPr>
          </a:p>
          <a:p>
            <a:pPr marL="185738" indent="-185738" algn="l">
              <a:lnSpc>
                <a:spcPct val="100000"/>
              </a:lnSpc>
              <a:spcBef>
                <a:spcPts val="60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地域の人のつながりの中で推進することがポイント</a:t>
            </a:r>
            <a:endParaRPr lang="en-US" altLang="ja-JP" sz="1400" dirty="0" smtClean="0">
              <a:latin typeface="HGP創英角ｺﾞｼｯｸUB" pitchFamily="50" charset="-128"/>
              <a:ea typeface="HGP創英角ｺﾞｼｯｸUB" pitchFamily="50" charset="-128"/>
            </a:endParaRPr>
          </a:p>
          <a:p>
            <a:pPr marL="361950" indent="-273050" algn="l">
              <a:lnSpc>
                <a:spcPct val="100000"/>
              </a:lnSpc>
              <a:spcBef>
                <a:spcPts val="0"/>
              </a:spcBef>
              <a:spcAft>
                <a:spcPts val="0"/>
              </a:spcAft>
              <a:buFont typeface="Wingdings" pitchFamily="2" charset="2"/>
              <a:buChar char="Ø"/>
            </a:pPr>
            <a:r>
              <a:rPr lang="ja-JP" altLang="en-US" sz="1200" dirty="0" smtClean="0">
                <a:latin typeface="+mn-ea"/>
              </a:rPr>
              <a:t>住民が自ら参加したいと思えるような動機づけにより、地域の仲間と一緒に取り組むような仕掛けづくりがポイント。</a:t>
            </a:r>
            <a:endParaRPr lang="en-US" altLang="ja-JP" sz="1200" dirty="0" smtClean="0">
              <a:latin typeface="+mn-ea"/>
            </a:endParaRPr>
          </a:p>
          <a:p>
            <a:pPr marL="361950" indent="-273050" algn="l">
              <a:lnSpc>
                <a:spcPct val="100000"/>
              </a:lnSpc>
              <a:spcBef>
                <a:spcPts val="0"/>
              </a:spcBef>
              <a:spcAft>
                <a:spcPts val="0"/>
              </a:spcAft>
              <a:buFont typeface="Wingdings" pitchFamily="2" charset="2"/>
              <a:buChar char="Ø"/>
            </a:pPr>
            <a:r>
              <a:rPr lang="ja-JP" altLang="en-US" sz="1200" dirty="0" smtClean="0">
                <a:latin typeface="+mn-ea"/>
              </a:rPr>
              <a:t>住民主体の取組は結果的に地域の見守りネットワークとして機能することも期待できる。</a:t>
            </a:r>
          </a:p>
        </p:txBody>
      </p:sp>
      <p:sp>
        <p:nvSpPr>
          <p:cNvPr id="9" name="テキスト ボックス 8"/>
          <p:cNvSpPr txBox="1"/>
          <p:nvPr/>
        </p:nvSpPr>
        <p:spPr>
          <a:xfrm>
            <a:off x="287728" y="1185257"/>
            <a:ext cx="9302042" cy="827919"/>
          </a:xfrm>
          <a:prstGeom prst="rect">
            <a:avLst/>
          </a:prstGeom>
          <a:solidFill>
            <a:schemeClr val="bg1">
              <a:lumMod val="95000"/>
            </a:schemeClr>
          </a:solidFill>
          <a:ln>
            <a:solidFill>
              <a:schemeClr val="tx1"/>
            </a:solidFill>
            <a:prstDash val="dash"/>
          </a:ln>
        </p:spPr>
        <p:txBody>
          <a:bodyPr wrap="square" rtlCol="0">
            <a:spAutoFit/>
          </a:bodyPr>
          <a:lstStyle/>
          <a:p>
            <a:pPr marL="185738" indent="-185738" algn="l">
              <a:lnSpc>
                <a:spcPct val="100000"/>
              </a:lnSpc>
              <a:spcBef>
                <a:spcPts val="600"/>
              </a:spcBef>
              <a:spcAft>
                <a:spcPts val="600"/>
              </a:spcAft>
            </a:pPr>
            <a:r>
              <a:rPr lang="ja-JP" altLang="en-US" sz="1400" dirty="0" smtClean="0">
                <a:latin typeface="HGP創英角ｺﾞｼｯｸUB" pitchFamily="50" charset="-128"/>
                <a:ea typeface="HGP創英角ｺﾞｼｯｸUB" pitchFamily="50" charset="-128"/>
              </a:rPr>
              <a:t>「地域づくり」の中に介護予防を位置付ける方向へ</a:t>
            </a:r>
          </a:p>
          <a:p>
            <a:pPr marL="185738" lvl="1" algn="l">
              <a:spcBef>
                <a:spcPts val="0"/>
              </a:spcBef>
            </a:pPr>
            <a:r>
              <a:rPr lang="ja-JP" altLang="en-US" sz="1200" dirty="0" smtClean="0">
                <a:latin typeface="+mn-ea"/>
              </a:rPr>
              <a:t>新しい総合事業における介護予防は、「高齢者本人の参加意欲を基本に、地域生活の中で活動性を継続的に高める取組」を進める方向に舵が切られ、地域における住民主体の自発的な健康づくりを側面的に支援するアプローチへと大きく転換。</a:t>
            </a:r>
            <a:endParaRPr lang="en-US" altLang="ja-JP" sz="1200" dirty="0" smtClean="0">
              <a:latin typeface="+mn-ea"/>
            </a:endParaRPr>
          </a:p>
        </p:txBody>
      </p:sp>
      <p:sp>
        <p:nvSpPr>
          <p:cNvPr id="11" name="テキスト ボックス 10"/>
          <p:cNvSpPr txBox="1"/>
          <p:nvPr/>
        </p:nvSpPr>
        <p:spPr>
          <a:xfrm>
            <a:off x="4916879" y="1168047"/>
            <a:ext cx="4550970" cy="692497"/>
          </a:xfrm>
          <a:prstGeom prst="rect">
            <a:avLst/>
          </a:prstGeom>
          <a:noFill/>
          <a:ln>
            <a:noFill/>
            <a:prstDash val="sysDash"/>
          </a:ln>
        </p:spPr>
        <p:txBody>
          <a:bodyPr wrap="square" rtlCol="0">
            <a:spAutoFit/>
          </a:bodyPr>
          <a:lstStyle/>
          <a:p>
            <a:pPr marL="185738" indent="-185738" algn="l">
              <a:lnSpc>
                <a:spcPct val="100000"/>
              </a:lnSpc>
              <a:spcBef>
                <a:spcPts val="1200"/>
              </a:spcBef>
              <a:spcAft>
                <a:spcPts val="600"/>
              </a:spcAft>
            </a:pPr>
            <a:endParaRPr lang="en-US" altLang="ja-JP" sz="1200" u="sng" dirty="0" smtClean="0">
              <a:latin typeface="+mn-ea"/>
              <a:ea typeface="+mn-ea"/>
            </a:endParaRPr>
          </a:p>
          <a:p>
            <a:pPr marL="185738" indent="-185738" algn="l">
              <a:lnSpc>
                <a:spcPct val="100000"/>
              </a:lnSpc>
              <a:spcBef>
                <a:spcPts val="1200"/>
              </a:spcBef>
              <a:spcAft>
                <a:spcPts val="600"/>
              </a:spcAft>
            </a:pPr>
            <a:endParaRPr lang="en-US" altLang="ja-JP" sz="1200" u="sng" dirty="0" smtClean="0">
              <a:latin typeface="+mn-ea"/>
              <a:ea typeface="+mn-ea"/>
            </a:endParaRPr>
          </a:p>
        </p:txBody>
      </p:sp>
      <p:sp>
        <p:nvSpPr>
          <p:cNvPr id="15" name="角丸四角形 14"/>
          <p:cNvSpPr/>
          <p:nvPr/>
        </p:nvSpPr>
        <p:spPr bwMode="auto">
          <a:xfrm>
            <a:off x="406399" y="2244356"/>
            <a:ext cx="4088109" cy="34290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smtClean="0">
                <a:solidFill>
                  <a:schemeClr val="bg1"/>
                </a:solidFill>
                <a:latin typeface="HGS創英角ｺﾞｼｯｸUB" pitchFamily="50" charset="-128"/>
                <a:ea typeface="HGS創英角ｺﾞｼｯｸUB" pitchFamily="50" charset="-128"/>
              </a:rPr>
              <a:t>地域に介護予防を位置付け継続性を重視</a:t>
            </a:r>
            <a:endParaRPr kumimoji="1" lang="ja-JP" altLang="en-US" sz="1400" b="0" i="0" u="none" strike="noStrike" cap="none" normalizeH="0" baseline="0" dirty="0" smtClean="0">
              <a:ln>
                <a:noFill/>
              </a:ln>
              <a:solidFill>
                <a:schemeClr val="bg1"/>
              </a:solidFill>
              <a:effectLst/>
              <a:latin typeface="HGS創英角ｺﾞｼｯｸUB" pitchFamily="50" charset="-128"/>
              <a:ea typeface="HGS創英角ｺﾞｼｯｸUB" pitchFamily="50" charset="-128"/>
            </a:endParaRPr>
          </a:p>
        </p:txBody>
      </p:sp>
      <p:sp>
        <p:nvSpPr>
          <p:cNvPr id="16" name="角丸四角形 15"/>
          <p:cNvSpPr/>
          <p:nvPr/>
        </p:nvSpPr>
        <p:spPr bwMode="auto">
          <a:xfrm>
            <a:off x="4711700" y="2244356"/>
            <a:ext cx="5034357" cy="34290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smtClean="0">
                <a:solidFill>
                  <a:schemeClr val="bg1"/>
                </a:solidFill>
                <a:latin typeface="HGS創英角ｺﾞｼｯｸUB" pitchFamily="50" charset="-128"/>
                <a:ea typeface="HGS創英角ｺﾞｼｯｸUB" pitchFamily="50" charset="-128"/>
              </a:rPr>
              <a:t>介護予防・生活支援・社会参加の融合</a:t>
            </a:r>
            <a:endParaRPr kumimoji="1" lang="ja-JP" altLang="en-US" sz="1400" b="0" i="0" u="none" strike="noStrike" cap="none" normalizeH="0" baseline="0" dirty="0" smtClean="0">
              <a:ln>
                <a:noFill/>
              </a:ln>
              <a:solidFill>
                <a:schemeClr val="bg1"/>
              </a:solidFill>
              <a:effectLst/>
              <a:latin typeface="HGS創英角ｺﾞｼｯｸUB" pitchFamily="50" charset="-128"/>
              <a:ea typeface="HGS創英角ｺﾞｼｯｸUB" pitchFamily="50" charset="-128"/>
            </a:endParaRPr>
          </a:p>
        </p:txBody>
      </p:sp>
      <p:sp>
        <p:nvSpPr>
          <p:cNvPr id="14" name="タイトル 1"/>
          <p:cNvSpPr txBox="1">
            <a:spLocks/>
          </p:cNvSpPr>
          <p:nvPr/>
        </p:nvSpPr>
        <p:spPr bwMode="auto">
          <a:xfrm>
            <a:off x="3810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marL="0" marR="0" lvl="0" indent="0" algn="l" defTabSz="990600" rtl="0" eaLnBrk="0" fontAlgn="base" latinLnBrk="0" hangingPunct="0">
              <a:lnSpc>
                <a:spcPct val="100000"/>
              </a:lnSpc>
              <a:spcBef>
                <a:spcPct val="0"/>
              </a:spcBef>
              <a:spcAft>
                <a:spcPct val="0"/>
              </a:spcAft>
              <a:buClrTx/>
              <a:buSzTx/>
              <a:buFontTx/>
              <a:buNone/>
              <a:tabLst/>
              <a:defRPr/>
            </a:pPr>
            <a:r>
              <a:rPr lang="ja-JP" altLang="en-US" sz="2000" kern="0" noProof="0" dirty="0" smtClean="0">
                <a:solidFill>
                  <a:schemeClr val="tx2"/>
                </a:solidFill>
                <a:latin typeface="メイリオ" pitchFamily="50" charset="-128"/>
                <a:ea typeface="メイリオ" pitchFamily="50" charset="-128"/>
                <a:cs typeface="メイリオ" pitchFamily="50" charset="-128"/>
              </a:rPr>
              <a:t>２</a:t>
            </a:r>
            <a:r>
              <a:rPr kumimoji="1" lang="ja-JP" altLang="en-US" sz="2000" b="0" i="0" u="none" strike="noStrike" kern="0" cap="none" spc="0" normalizeH="0" baseline="0" noProof="0" dirty="0" smtClean="0">
                <a:ln>
                  <a:noFill/>
                </a:ln>
                <a:solidFill>
                  <a:schemeClr val="tx2"/>
                </a:solidFill>
                <a:effectLst/>
                <a:uLnTx/>
                <a:uFillTx/>
                <a:latin typeface="メイリオ" pitchFamily="50" charset="-128"/>
                <a:ea typeface="メイリオ" pitchFamily="50" charset="-128"/>
                <a:cs typeface="メイリオ" pitchFamily="50" charset="-128"/>
              </a:rPr>
              <a:t>．介護</a:t>
            </a:r>
            <a:r>
              <a:rPr lang="ja-JP" altLang="en-US" sz="2000" kern="0" dirty="0" smtClean="0">
                <a:solidFill>
                  <a:schemeClr val="tx2"/>
                </a:solidFill>
                <a:latin typeface="メイリオ" pitchFamily="50" charset="-128"/>
                <a:ea typeface="メイリオ" pitchFamily="50" charset="-128"/>
                <a:cs typeface="メイリオ" pitchFamily="50" charset="-128"/>
              </a:rPr>
              <a:t>予防のコンセプトの転換：「地域づくり」の中の介護予防</a:t>
            </a:r>
            <a:endParaRPr kumimoji="1" lang="ja-JP" altLang="en-US" sz="1600" b="0" i="0" u="none" strike="noStrike" kern="0" cap="none" spc="0" normalizeH="0" baseline="0" noProof="0" dirty="0">
              <a:ln>
                <a:noFill/>
              </a:ln>
              <a:solidFill>
                <a:schemeClr val="tx2"/>
              </a:solidFill>
              <a:effectLst/>
              <a:uLnTx/>
              <a:uFillTx/>
              <a:latin typeface="メイリオ" pitchFamily="50" charset="-128"/>
              <a:ea typeface="メイリオ" pitchFamily="50" charset="-128"/>
              <a:cs typeface="メイリオ" pitchFamily="50" charset="-128"/>
            </a:endParaRPr>
          </a:p>
        </p:txBody>
      </p:sp>
      <p:sp>
        <p:nvSpPr>
          <p:cNvPr id="10" name="正方形/長方形 9"/>
          <p:cNvSpPr/>
          <p:nvPr/>
        </p:nvSpPr>
        <p:spPr bwMode="auto">
          <a:xfrm>
            <a:off x="0" y="0"/>
            <a:ext cx="4876800" cy="398585"/>
          </a:xfrm>
          <a:prstGeom prst="rect">
            <a:avLst/>
          </a:prstGeom>
          <a:solidFill>
            <a:srgbClr val="E60000"/>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sz="1600" b="1" dirty="0" smtClean="0">
                <a:solidFill>
                  <a:srgbClr val="FFFFFF"/>
                </a:solidFill>
                <a:latin typeface="メイリオ" pitchFamily="50" charset="-128"/>
                <a:ea typeface="メイリオ" pitchFamily="50" charset="-128"/>
                <a:cs typeface="メイリオ" pitchFamily="50" charset="-128"/>
              </a:rPr>
              <a:t>Ⅰ</a:t>
            </a:r>
            <a:r>
              <a:rPr kumimoji="1" lang="ja-JP" altLang="en-US"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　なぜ総合事業への移行が必要なのか？</a:t>
            </a:r>
          </a:p>
        </p:txBody>
      </p:sp>
      <p:sp>
        <p:nvSpPr>
          <p:cNvPr id="12" name="テキスト ボックス 11"/>
          <p:cNvSpPr txBox="1"/>
          <p:nvPr/>
        </p:nvSpPr>
        <p:spPr>
          <a:xfrm>
            <a:off x="4635499" y="2633749"/>
            <a:ext cx="5110557" cy="1492716"/>
          </a:xfrm>
          <a:prstGeom prst="rect">
            <a:avLst/>
          </a:prstGeom>
          <a:noFill/>
          <a:ln>
            <a:noFill/>
            <a:prstDash val="sysDash"/>
          </a:ln>
        </p:spPr>
        <p:txBody>
          <a:bodyPr wrap="square" rtlCol="0">
            <a:spAutoFit/>
          </a:bodyPr>
          <a:lstStyle/>
          <a:p>
            <a:pPr marL="185738" indent="-185738" algn="l">
              <a:lnSpc>
                <a:spcPct val="100000"/>
              </a:lnSpc>
              <a:spcBef>
                <a:spcPts val="0"/>
              </a:spcBef>
              <a:spcAft>
                <a:spcPts val="600"/>
              </a:spcAft>
              <a:buFont typeface="Wingdings" pitchFamily="2" charset="2"/>
              <a:buChar char="n"/>
            </a:pPr>
            <a:r>
              <a:rPr lang="ja-JP" altLang="en-US" sz="1400" dirty="0" smtClean="0">
                <a:latin typeface="HGP創英角ｺﾞｼｯｸUB" pitchFamily="50" charset="-128"/>
                <a:ea typeface="HGP創英角ｺﾞｼｯｸUB" pitchFamily="50" charset="-128"/>
              </a:rPr>
              <a:t>結果的に介護予防になるという考え方</a:t>
            </a:r>
            <a:endParaRPr lang="en-US" altLang="ja-JP" sz="1400" dirty="0" smtClean="0">
              <a:latin typeface="HGP創英角ｺﾞｼｯｸUB" pitchFamily="50" charset="-128"/>
              <a:ea typeface="HGP創英角ｺﾞｼｯｸUB" pitchFamily="50" charset="-128"/>
            </a:endParaRPr>
          </a:p>
          <a:p>
            <a:pPr marL="185738" indent="-185738" algn="l">
              <a:lnSpc>
                <a:spcPct val="100000"/>
              </a:lnSpc>
              <a:spcBef>
                <a:spcPts val="0"/>
              </a:spcBef>
              <a:spcAft>
                <a:spcPts val="0"/>
              </a:spcAft>
              <a:buFont typeface="Wingdings" pitchFamily="2" charset="2"/>
              <a:buChar char="Ø"/>
            </a:pPr>
            <a:r>
              <a:rPr lang="ja-JP" altLang="en-US" sz="1200" dirty="0" smtClean="0">
                <a:solidFill>
                  <a:schemeClr val="tx1"/>
                </a:solidFill>
                <a:latin typeface="+mn-ea"/>
              </a:rPr>
              <a:t>介護予防、生活支援、社会参加をこれまで以上に融合させることが重要。</a:t>
            </a:r>
            <a:endParaRPr lang="en-US" altLang="ja-JP" sz="1200" dirty="0" smtClean="0">
              <a:solidFill>
                <a:schemeClr val="tx1"/>
              </a:solidFill>
              <a:latin typeface="+mn-ea"/>
            </a:endParaRPr>
          </a:p>
          <a:p>
            <a:pPr marL="185738" indent="-185738" algn="l">
              <a:lnSpc>
                <a:spcPct val="100000"/>
              </a:lnSpc>
              <a:spcBef>
                <a:spcPts val="0"/>
              </a:spcBef>
              <a:spcAft>
                <a:spcPts val="0"/>
              </a:spcAft>
              <a:buFont typeface="Wingdings" pitchFamily="2" charset="2"/>
              <a:buChar char="Ø"/>
            </a:pPr>
            <a:r>
              <a:rPr lang="ja-JP" altLang="en-US" sz="1200" dirty="0" smtClean="0">
                <a:solidFill>
                  <a:schemeClr val="tx1"/>
                </a:solidFill>
                <a:latin typeface="+mn-ea"/>
              </a:rPr>
              <a:t>たとえば、一人暮らし高齢者のごみ出しを、近所の高齢者が手伝う（生活支援）ことによって、地域社会への参加（社会参加）を通じて、手伝っている本人の生活意欲を高め、結果的に「介護予防」になるといった考え方。</a:t>
            </a:r>
          </a:p>
          <a:p>
            <a:pPr marL="185738" indent="-185738" algn="l">
              <a:lnSpc>
                <a:spcPct val="100000"/>
              </a:lnSpc>
              <a:spcBef>
                <a:spcPts val="0"/>
              </a:spcBef>
              <a:spcAft>
                <a:spcPts val="0"/>
              </a:spcAft>
              <a:buFont typeface="Wingdings" pitchFamily="2" charset="2"/>
              <a:buChar char="Ø"/>
            </a:pPr>
            <a:r>
              <a:rPr lang="ja-JP" altLang="en-US" sz="1200" dirty="0" smtClean="0">
                <a:solidFill>
                  <a:schemeClr val="tx1"/>
                </a:solidFill>
                <a:latin typeface="+mn-ea"/>
              </a:rPr>
              <a:t>「支える側・支えられる側」という垣根を可能な限り取り払い、「担い手となること＝結果的に予防になる」という考え方が中心となる。</a:t>
            </a:r>
          </a:p>
        </p:txBody>
      </p:sp>
      <p:pic>
        <p:nvPicPr>
          <p:cNvPr id="2" name="Picture 2"/>
          <p:cNvPicPr>
            <a:picLocks noChangeAspect="1" noChangeArrowheads="1"/>
          </p:cNvPicPr>
          <p:nvPr/>
        </p:nvPicPr>
        <p:blipFill>
          <a:blip r:embed="rId2" cstate="print"/>
          <a:srcRect/>
          <a:stretch>
            <a:fillRect/>
          </a:stretch>
        </p:blipFill>
        <p:spPr bwMode="auto">
          <a:xfrm>
            <a:off x="4635500" y="4227490"/>
            <a:ext cx="5152069" cy="221773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bwMode="auto">
          <a:xfrm>
            <a:off x="406400" y="1120140"/>
            <a:ext cx="9061450" cy="336792"/>
          </a:xfrm>
          <a:prstGeom prst="round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smtClean="0">
                <a:solidFill>
                  <a:schemeClr val="bg1"/>
                </a:solidFill>
                <a:latin typeface="HGS創英角ｺﾞｼｯｸUB" pitchFamily="50" charset="-128"/>
                <a:ea typeface="HGS創英角ｺﾞｼｯｸUB" pitchFamily="50" charset="-128"/>
              </a:rPr>
              <a:t>高齢者の状態の変化に支援を合わせる体制づくり</a:t>
            </a:r>
            <a:endParaRPr kumimoji="1" lang="ja-JP" altLang="en-US" sz="1400" b="0" i="0" u="none" strike="noStrike" cap="none" normalizeH="0" baseline="0" dirty="0" smtClean="0">
              <a:ln>
                <a:noFill/>
              </a:ln>
              <a:solidFill>
                <a:schemeClr val="bg1"/>
              </a:solidFill>
              <a:effectLst/>
              <a:latin typeface="HGS創英角ｺﾞｼｯｸUB" pitchFamily="50" charset="-128"/>
              <a:ea typeface="HGS創英角ｺﾞｼｯｸUB" pitchFamily="50" charset="-128"/>
            </a:endParaRPr>
          </a:p>
        </p:txBody>
      </p:sp>
      <p:pic>
        <p:nvPicPr>
          <p:cNvPr id="1026" name="Picture 2"/>
          <p:cNvPicPr>
            <a:picLocks noChangeAspect="1" noChangeArrowheads="1"/>
          </p:cNvPicPr>
          <p:nvPr/>
        </p:nvPicPr>
        <p:blipFill>
          <a:blip r:embed="rId2" cstate="print"/>
          <a:srcRect/>
          <a:stretch>
            <a:fillRect/>
          </a:stretch>
        </p:blipFill>
        <p:spPr bwMode="auto">
          <a:xfrm>
            <a:off x="379104" y="1497876"/>
            <a:ext cx="9088746" cy="5326910"/>
          </a:xfrm>
          <a:prstGeom prst="rect">
            <a:avLst/>
          </a:prstGeom>
          <a:noFill/>
          <a:ln w="9525">
            <a:noFill/>
            <a:miter lim="800000"/>
            <a:headEnd/>
            <a:tailEnd/>
          </a:ln>
          <a:effectLst/>
        </p:spPr>
      </p:pic>
      <p:sp>
        <p:nvSpPr>
          <p:cNvPr id="6" name="タイトル 1"/>
          <p:cNvSpPr txBox="1">
            <a:spLocks/>
          </p:cNvSpPr>
          <p:nvPr/>
        </p:nvSpPr>
        <p:spPr bwMode="auto">
          <a:xfrm>
            <a:off x="3810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marL="0" marR="0" lvl="0" indent="0" algn="l" defTabSz="990600" rtl="0" eaLnBrk="0" fontAlgn="base" latinLnBrk="0" hangingPunct="0">
              <a:lnSpc>
                <a:spcPct val="100000"/>
              </a:lnSpc>
              <a:spcBef>
                <a:spcPct val="0"/>
              </a:spcBef>
              <a:spcAft>
                <a:spcPct val="0"/>
              </a:spcAft>
              <a:buClrTx/>
              <a:buSzTx/>
              <a:buFontTx/>
              <a:buNone/>
              <a:tabLst/>
              <a:defRPr/>
            </a:pPr>
            <a:r>
              <a:rPr kumimoji="1" lang="ja-JP" altLang="en-US" sz="2000" b="0" i="0" u="none" strike="noStrike" kern="0" cap="none" spc="0" normalizeH="0" baseline="0" noProof="0" dirty="0" smtClean="0">
                <a:ln>
                  <a:noFill/>
                </a:ln>
                <a:solidFill>
                  <a:schemeClr val="tx2"/>
                </a:solidFill>
                <a:effectLst/>
                <a:uLnTx/>
                <a:uFillTx/>
                <a:latin typeface="メイリオ" pitchFamily="50" charset="-128"/>
                <a:ea typeface="メイリオ" pitchFamily="50" charset="-128"/>
                <a:cs typeface="メイリオ" pitchFamily="50" charset="-128"/>
              </a:rPr>
              <a:t>２．介護</a:t>
            </a:r>
            <a:r>
              <a:rPr lang="ja-JP" altLang="en-US" sz="2000" kern="0" dirty="0" smtClean="0">
                <a:solidFill>
                  <a:schemeClr val="tx2"/>
                </a:solidFill>
                <a:latin typeface="メイリオ" pitchFamily="50" charset="-128"/>
                <a:ea typeface="メイリオ" pitchFamily="50" charset="-128"/>
                <a:cs typeface="メイリオ" pitchFamily="50" charset="-128"/>
              </a:rPr>
              <a:t>予防のコンセプトの転換：「地域づくり」の中の介護予防</a:t>
            </a:r>
            <a:endParaRPr kumimoji="1" lang="ja-JP" altLang="en-US" sz="1600" b="0" i="0" u="none" strike="noStrike" kern="0" cap="none" spc="0" normalizeH="0" baseline="0" noProof="0" dirty="0">
              <a:ln>
                <a:noFill/>
              </a:ln>
              <a:solidFill>
                <a:schemeClr val="tx2"/>
              </a:solidFill>
              <a:effectLst/>
              <a:uLnTx/>
              <a:uFillTx/>
              <a:latin typeface="メイリオ" pitchFamily="50" charset="-128"/>
              <a:ea typeface="メイリオ" pitchFamily="50" charset="-128"/>
              <a:cs typeface="メイリオ" pitchFamily="50" charset="-128"/>
            </a:endParaRPr>
          </a:p>
        </p:txBody>
      </p:sp>
      <p:sp>
        <p:nvSpPr>
          <p:cNvPr id="5" name="正方形/長方形 4"/>
          <p:cNvSpPr/>
          <p:nvPr/>
        </p:nvSpPr>
        <p:spPr bwMode="auto">
          <a:xfrm>
            <a:off x="0" y="0"/>
            <a:ext cx="4876800" cy="398585"/>
          </a:xfrm>
          <a:prstGeom prst="rect">
            <a:avLst/>
          </a:prstGeom>
          <a:solidFill>
            <a:srgbClr val="E60000"/>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sz="1600" b="1" dirty="0" smtClean="0">
                <a:solidFill>
                  <a:srgbClr val="FFFFFF"/>
                </a:solidFill>
                <a:latin typeface="メイリオ" pitchFamily="50" charset="-128"/>
                <a:ea typeface="メイリオ" pitchFamily="50" charset="-128"/>
                <a:cs typeface="メイリオ" pitchFamily="50" charset="-128"/>
              </a:rPr>
              <a:t>Ⅰ</a:t>
            </a:r>
            <a:r>
              <a:rPr kumimoji="1" lang="ja-JP" altLang="en-US" sz="1600" b="1" i="0" u="none" strike="noStrike" cap="none" normalizeH="0" baseline="0" dirty="0" smtClean="0">
                <a:ln>
                  <a:noFill/>
                </a:ln>
                <a:solidFill>
                  <a:srgbClr val="FFFFFF"/>
                </a:solidFill>
                <a:effectLst/>
                <a:latin typeface="メイリオ" pitchFamily="50" charset="-128"/>
                <a:ea typeface="メイリオ" pitchFamily="50" charset="-128"/>
                <a:cs typeface="メイリオ" pitchFamily="50" charset="-128"/>
              </a:rPr>
              <a:t>　なぜ総合事業への移行が必要なのか？</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C56DC623F17BC45BC7187ED58AEC598" ma:contentTypeVersion="0" ma:contentTypeDescription="新しいドキュメントを作成します。" ma:contentTypeScope="" ma:versionID="7dbe8ce5dcebf9703128fdb82e847f5a">
  <xsd:schema xmlns:xsd="http://www.w3.org/2001/XMLSchema" xmlns:xs="http://www.w3.org/2001/XMLSchema" xmlns:p="http://schemas.microsoft.com/office/2006/metadata/properties" targetNamespace="http://schemas.microsoft.com/office/2006/metadata/properties" ma:root="true" ma:fieldsID="e3fc15230516dd5e85220f060eed4ba5">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85222A-264B-4DA0-8B53-DEDD46916F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9226D276-5705-437D-9769-05CBC8622F0E}">
  <ds:schemaRefs>
    <ds:schemaRef ds:uri="http://schemas.microsoft.com/sharepoint/v3/contenttype/forms"/>
  </ds:schemaRefs>
</ds:datastoreItem>
</file>

<file path=customXml/itemProps3.xml><?xml version="1.0" encoding="utf-8"?>
<ds:datastoreItem xmlns:ds="http://schemas.openxmlformats.org/officeDocument/2006/customXml" ds:itemID="{4803F6C6-FA1F-48E1-9B1A-3E3F4617FBAF}">
  <ds:schemaRefs>
    <ds:schemaRef ds:uri="http://schemas.microsoft.com/office/2006/metadata/properties"/>
    <ds:schemaRef ds:uri="http://purl.org/dc/dcmitype/"/>
    <ds:schemaRef ds:uri="http://www.w3.org/XML/1998/namespace"/>
    <ds:schemaRef ds:uri="http://purl.org/dc/term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12835</TotalTime>
  <Words>1417</Words>
  <Application>Microsoft Office PowerPoint</Application>
  <PresentationFormat>A4 210 x 297 mm</PresentationFormat>
  <Paragraphs>82</Paragraphs>
  <Slides>6</Slides>
  <Notes>1</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1_新しいﾌﾟﾚｾﾞﾝﾃｰｼｮﾝ</vt:lpstr>
      <vt:lpstr>介護予防・日常生活支援総合事業への移行のためのポイント解説</vt:lpstr>
      <vt:lpstr>１．基本コンセプト：「地域づくり」としての総合事業</vt:lpstr>
      <vt:lpstr>１．基本コンセプト：「地域づくり」としての総合事業　～総合事業の狙い</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090803MURC標準フォーマット（企画書用）ver2</dc:title>
  <dc:creator>MURC</dc:creator>
  <cp:lastModifiedBy>厚生労働省ネットワークシステム</cp:lastModifiedBy>
  <cp:revision>1210</cp:revision>
  <dcterms:created xsi:type="dcterms:W3CDTF">2002-02-12T11:42:48Z</dcterms:created>
  <dcterms:modified xsi:type="dcterms:W3CDTF">2015-06-01T06:12:29Z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PSDescription">
    <vt:lpwstr/>
  </property>
  <property fmtid="{D5CDD505-2E9C-101B-9397-08002B2CF9AE}" pid="3" name="Owner">
    <vt:lpwstr/>
  </property>
  <property fmtid="{D5CDD505-2E9C-101B-9397-08002B2CF9AE}" pid="4" name="Status">
    <vt:lpwstr/>
  </property>
  <property fmtid="{D5CDD505-2E9C-101B-9397-08002B2CF9AE}" pid="5" name="ContentTypeId">
    <vt:lpwstr>0x010100DC56DC623F17BC45BC7187ED58AEC598</vt:lpwstr>
  </property>
</Properties>
</file>