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740" r:id="rId1"/>
    <p:sldMasterId id="2147484463" r:id="rId2"/>
  </p:sldMasterIdLst>
  <p:notesMasterIdLst>
    <p:notesMasterId r:id="rId12"/>
  </p:notesMasterIdLst>
  <p:handoutMasterIdLst>
    <p:handoutMasterId r:id="rId13"/>
  </p:handoutMasterIdLst>
  <p:sldIdLst>
    <p:sldId id="1094" r:id="rId3"/>
    <p:sldId id="1085" r:id="rId4"/>
    <p:sldId id="1086" r:id="rId5"/>
    <p:sldId id="1087" r:id="rId6"/>
    <p:sldId id="1088" r:id="rId7"/>
    <p:sldId id="1089" r:id="rId8"/>
    <p:sldId id="1090" r:id="rId9"/>
    <p:sldId id="1105" r:id="rId10"/>
    <p:sldId id="1093" r:id="rId11"/>
  </p:sldIdLst>
  <p:sldSz cx="9906000" cy="6858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F194"/>
    <a:srgbClr val="FFFF99"/>
    <a:srgbClr val="CCFFCC"/>
    <a:srgbClr val="CCFFFF"/>
    <a:srgbClr val="FFCCCC"/>
    <a:srgbClr val="99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382" autoAdjust="0"/>
    <p:restoredTop sz="80755" autoAdjust="0"/>
  </p:normalViewPr>
  <p:slideViewPr>
    <p:cSldViewPr>
      <p:cViewPr varScale="1">
        <p:scale>
          <a:sx n="42" d="100"/>
          <a:sy n="42" d="100"/>
        </p:scale>
        <p:origin x="-1110" y="-108"/>
      </p:cViewPr>
      <p:guideLst>
        <p:guide orient="horz" pos="2160"/>
        <p:guide pos="3121"/>
      </p:guideLst>
    </p:cSldViewPr>
  </p:slideViewPr>
  <p:notesTextViewPr>
    <p:cViewPr>
      <p:scale>
        <a:sx n="1" d="1"/>
        <a:sy n="1" d="1"/>
      </p:scale>
      <p:origin x="0" y="0"/>
    </p:cViewPr>
  </p:notesTextViewPr>
  <p:sorterViewPr>
    <p:cViewPr>
      <p:scale>
        <a:sx n="100" d="100"/>
        <a:sy n="100" d="100"/>
      </p:scale>
      <p:origin x="0" y="20154"/>
    </p:cViewPr>
  </p:sorterViewPr>
  <p:notesViewPr>
    <p:cSldViewPr>
      <p:cViewPr varScale="1">
        <p:scale>
          <a:sx n="47" d="100"/>
          <a:sy n="47" d="100"/>
        </p:scale>
        <p:origin x="-2964" y="-102"/>
      </p:cViewPr>
      <p:guideLst>
        <p:guide orient="horz" pos="3130"/>
        <p:guide pos="214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handoutMaster" Target="handoutMasters/handout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38" y="0"/>
            <a:ext cx="2949575" cy="496888"/>
          </a:xfrm>
          <a:prstGeom prst="rect">
            <a:avLst/>
          </a:prstGeom>
        </p:spPr>
        <p:txBody>
          <a:bodyPr vert="horz" lIns="91440" tIns="45720" rIns="91440" bIns="45720" rtlCol="0"/>
          <a:lstStyle>
            <a:lvl1pPr algn="r">
              <a:defRPr sz="1200"/>
            </a:lvl1pPr>
          </a:lstStyle>
          <a:p>
            <a:fld id="{D2276B7C-4569-4E27-BD60-F8325AA75BD8}" type="datetimeFigureOut">
              <a:rPr kumimoji="1" lang="ja-JP" altLang="en-US" smtClean="0"/>
              <a:t>2015/6/1</a:t>
            </a:fld>
            <a:endParaRPr kumimoji="1" lang="ja-JP" altLang="en-US"/>
          </a:p>
        </p:txBody>
      </p:sp>
      <p:sp>
        <p:nvSpPr>
          <p:cNvPr id="4" name="フッター プレースホルダー 3"/>
          <p:cNvSpPr>
            <a:spLocks noGrp="1"/>
          </p:cNvSpPr>
          <p:nvPr>
            <p:ph type="ftr" sz="quarter" idx="2"/>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38" y="9440863"/>
            <a:ext cx="2949575" cy="496887"/>
          </a:xfrm>
          <a:prstGeom prst="rect">
            <a:avLst/>
          </a:prstGeom>
        </p:spPr>
        <p:txBody>
          <a:bodyPr vert="horz" lIns="91440" tIns="45720" rIns="91440" bIns="45720" rtlCol="0" anchor="b"/>
          <a:lstStyle>
            <a:lvl1pPr algn="r">
              <a:defRPr sz="1200"/>
            </a:lvl1pPr>
          </a:lstStyle>
          <a:p>
            <a:fld id="{15DDC63A-4E04-4CFF-87FB-F4E457F1D631}" type="slidenum">
              <a:rPr kumimoji="1" lang="ja-JP" altLang="en-US" smtClean="0"/>
              <a:t>‹#›</a:t>
            </a:fld>
            <a:endParaRPr kumimoji="1" lang="ja-JP" altLang="en-US"/>
          </a:p>
        </p:txBody>
      </p:sp>
    </p:spTree>
    <p:extLst>
      <p:ext uri="{BB962C8B-B14F-4D97-AF65-F5344CB8AC3E}">
        <p14:creationId xmlns:p14="http://schemas.microsoft.com/office/powerpoint/2010/main" val="42179868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9787" cy="496967"/>
          </a:xfrm>
          <a:prstGeom prst="rect">
            <a:avLst/>
          </a:prstGeom>
        </p:spPr>
        <p:txBody>
          <a:bodyPr vert="horz" lIns="95688" tIns="47844" rIns="95688" bIns="47844" rtlCol="0"/>
          <a:lstStyle>
            <a:lvl1pPr algn="l">
              <a:defRPr sz="1300"/>
            </a:lvl1pPr>
          </a:lstStyle>
          <a:p>
            <a:endParaRPr kumimoji="1" lang="ja-JP" altLang="en-US"/>
          </a:p>
        </p:txBody>
      </p:sp>
      <p:sp>
        <p:nvSpPr>
          <p:cNvPr id="3" name="日付プレースホルダー 2"/>
          <p:cNvSpPr>
            <a:spLocks noGrp="1"/>
          </p:cNvSpPr>
          <p:nvPr>
            <p:ph type="dt" idx="1"/>
          </p:nvPr>
        </p:nvSpPr>
        <p:spPr>
          <a:xfrm>
            <a:off x="3855838" y="0"/>
            <a:ext cx="2949787" cy="496967"/>
          </a:xfrm>
          <a:prstGeom prst="rect">
            <a:avLst/>
          </a:prstGeom>
        </p:spPr>
        <p:txBody>
          <a:bodyPr vert="horz" lIns="95688" tIns="47844" rIns="95688" bIns="47844" rtlCol="0"/>
          <a:lstStyle>
            <a:lvl1pPr algn="r">
              <a:defRPr sz="1300"/>
            </a:lvl1pPr>
          </a:lstStyle>
          <a:p>
            <a:fld id="{30B5B6DB-E5ED-43A6-A7A1-5659AE97A17A}" type="datetimeFigureOut">
              <a:rPr kumimoji="1" lang="ja-JP" altLang="en-US" smtClean="0"/>
              <a:t>2015/6/1</a:t>
            </a:fld>
            <a:endParaRPr kumimoji="1" lang="ja-JP" altLang="en-US"/>
          </a:p>
        </p:txBody>
      </p:sp>
      <p:sp>
        <p:nvSpPr>
          <p:cNvPr id="4" name="スライド イメージ プレースホルダー 3"/>
          <p:cNvSpPr>
            <a:spLocks noGrp="1" noRot="1" noChangeAspect="1"/>
          </p:cNvSpPr>
          <p:nvPr>
            <p:ph type="sldImg" idx="2"/>
          </p:nvPr>
        </p:nvSpPr>
        <p:spPr>
          <a:xfrm>
            <a:off x="712788" y="744538"/>
            <a:ext cx="5381625" cy="3727450"/>
          </a:xfrm>
          <a:prstGeom prst="rect">
            <a:avLst/>
          </a:prstGeom>
          <a:noFill/>
          <a:ln w="12700">
            <a:solidFill>
              <a:prstClr val="black"/>
            </a:solidFill>
          </a:ln>
        </p:spPr>
        <p:txBody>
          <a:bodyPr vert="horz" lIns="95688" tIns="47844" rIns="95688" bIns="47844" rtlCol="0" anchor="ctr"/>
          <a:lstStyle/>
          <a:p>
            <a:endParaRPr lang="ja-JP" altLang="en-US"/>
          </a:p>
        </p:txBody>
      </p:sp>
      <p:sp>
        <p:nvSpPr>
          <p:cNvPr id="5" name="ノート プレースホルダー 4"/>
          <p:cNvSpPr>
            <a:spLocks noGrp="1"/>
          </p:cNvSpPr>
          <p:nvPr>
            <p:ph type="body" sz="quarter" idx="3"/>
          </p:nvPr>
        </p:nvSpPr>
        <p:spPr>
          <a:xfrm>
            <a:off x="680720" y="4721187"/>
            <a:ext cx="5445760" cy="4472702"/>
          </a:xfrm>
          <a:prstGeom prst="rect">
            <a:avLst/>
          </a:prstGeom>
        </p:spPr>
        <p:txBody>
          <a:bodyPr vert="horz" lIns="95688" tIns="47844" rIns="95688" bIns="47844"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1" y="9440647"/>
            <a:ext cx="2949787" cy="496967"/>
          </a:xfrm>
          <a:prstGeom prst="rect">
            <a:avLst/>
          </a:prstGeom>
        </p:spPr>
        <p:txBody>
          <a:bodyPr vert="horz" lIns="95688" tIns="47844" rIns="95688" bIns="47844" rtlCol="0" anchor="b"/>
          <a:lstStyle>
            <a:lvl1pPr algn="l">
              <a:defRPr sz="13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6967"/>
          </a:xfrm>
          <a:prstGeom prst="rect">
            <a:avLst/>
          </a:prstGeom>
        </p:spPr>
        <p:txBody>
          <a:bodyPr vert="horz" lIns="95688" tIns="47844" rIns="95688" bIns="47844" rtlCol="0" anchor="b"/>
          <a:lstStyle>
            <a:lvl1pPr algn="r">
              <a:defRPr sz="1300"/>
            </a:lvl1pPr>
          </a:lstStyle>
          <a:p>
            <a:fld id="{6DBD21F5-9C51-43D2-8E34-71EB923BF425}" type="slidenum">
              <a:rPr kumimoji="1" lang="ja-JP" altLang="en-US" smtClean="0"/>
              <a:t>‹#›</a:t>
            </a:fld>
            <a:endParaRPr kumimoji="1" lang="ja-JP" altLang="en-US"/>
          </a:p>
        </p:txBody>
      </p:sp>
    </p:spTree>
    <p:extLst>
      <p:ext uri="{BB962C8B-B14F-4D97-AF65-F5344CB8AC3E}">
        <p14:creationId xmlns:p14="http://schemas.microsoft.com/office/powerpoint/2010/main" val="302621094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6DBD21F5-9C51-43D2-8E34-71EB923BF425}" type="slidenum">
              <a:rPr kumimoji="1" lang="ja-JP" altLang="en-US" smtClean="0"/>
              <a:t>8</a:t>
            </a:fld>
            <a:endParaRPr kumimoji="1" lang="ja-JP" altLang="en-US"/>
          </a:p>
        </p:txBody>
      </p:sp>
    </p:spTree>
    <p:extLst>
      <p:ext uri="{BB962C8B-B14F-4D97-AF65-F5344CB8AC3E}">
        <p14:creationId xmlns:p14="http://schemas.microsoft.com/office/powerpoint/2010/main" val="2407167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1222"/>
            <a:ext cx="84201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485902"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90873A49-C6AC-4590-96B0-2E58BC87426E}" type="datetimeFigureOut">
              <a:rPr lang="ja-JP" altLang="en-US" smtClean="0">
                <a:solidFill>
                  <a:prstClr val="black">
                    <a:tint val="75000"/>
                  </a:prstClr>
                </a:solidFill>
              </a:rPr>
              <a:pPr/>
              <a:t>2015/6/1</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D487341B-C055-4E9F-AA45-0E5459FA9D7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7484548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0873A49-C6AC-4590-96B0-2E58BC87426E}" type="datetimeFigureOut">
              <a:rPr lang="ja-JP" altLang="en-US" smtClean="0">
                <a:solidFill>
                  <a:prstClr val="black">
                    <a:tint val="75000"/>
                  </a:prstClr>
                </a:solidFill>
              </a:rPr>
              <a:pPr/>
              <a:t>2015/6/1</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D487341B-C055-4E9F-AA45-0E5459FA9D7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5304062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4" y="274639"/>
            <a:ext cx="222885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95596" y="274639"/>
            <a:ext cx="652145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0873A49-C6AC-4590-96B0-2E58BC87426E}" type="datetimeFigureOut">
              <a:rPr lang="ja-JP" altLang="en-US" smtClean="0">
                <a:solidFill>
                  <a:prstClr val="black">
                    <a:tint val="75000"/>
                  </a:prstClr>
                </a:solidFill>
              </a:rPr>
              <a:pPr/>
              <a:t>2015/6/1</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D487341B-C055-4E9F-AA45-0E5459FA9D7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0208348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表紙">
    <p:spTree>
      <p:nvGrpSpPr>
        <p:cNvPr id="1" name=""/>
        <p:cNvGrpSpPr/>
        <p:nvPr/>
      </p:nvGrpSpPr>
      <p:grpSpPr>
        <a:xfrm>
          <a:off x="0" y="0"/>
          <a:ext cx="0" cy="0"/>
          <a:chOff x="0" y="0"/>
          <a:chExt cx="0" cy="0"/>
        </a:xfrm>
      </p:grpSpPr>
      <p:sp>
        <p:nvSpPr>
          <p:cNvPr id="3" name="Line 59"/>
          <p:cNvSpPr>
            <a:spLocks noChangeShapeType="1"/>
          </p:cNvSpPr>
          <p:nvPr userDrawn="1"/>
        </p:nvSpPr>
        <p:spPr bwMode="auto">
          <a:xfrm flipV="1">
            <a:off x="2714625" y="3095625"/>
            <a:ext cx="6769100" cy="0"/>
          </a:xfrm>
          <a:prstGeom prst="line">
            <a:avLst/>
          </a:prstGeom>
          <a:noFill/>
          <a:ln w="25400">
            <a:solidFill>
              <a:srgbClr val="E60000"/>
            </a:solidFill>
            <a:round/>
            <a:headEnd/>
            <a:tailEnd/>
          </a:ln>
          <a:effectLst/>
        </p:spPr>
        <p:txBody>
          <a:bodyPr>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4" name="Line 60"/>
          <p:cNvSpPr>
            <a:spLocks noChangeShapeType="1"/>
          </p:cNvSpPr>
          <p:nvPr userDrawn="1"/>
        </p:nvSpPr>
        <p:spPr bwMode="auto">
          <a:xfrm flipV="1">
            <a:off x="2720975" y="3694113"/>
            <a:ext cx="6767513" cy="0"/>
          </a:xfrm>
          <a:prstGeom prst="line">
            <a:avLst/>
          </a:prstGeom>
          <a:noFill/>
          <a:ln w="12700">
            <a:solidFill>
              <a:srgbClr val="5A5A5A"/>
            </a:solidFill>
            <a:round/>
            <a:headEnd/>
            <a:tailEnd/>
          </a:ln>
          <a:effectLst/>
        </p:spPr>
        <p:txBody>
          <a:bodyPr>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6" name="Line 211"/>
          <p:cNvSpPr>
            <a:spLocks noChangeShapeType="1"/>
          </p:cNvSpPr>
          <p:nvPr userDrawn="1"/>
        </p:nvSpPr>
        <p:spPr bwMode="auto">
          <a:xfrm>
            <a:off x="412750"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7" name="Line 212"/>
          <p:cNvSpPr>
            <a:spLocks noChangeShapeType="1"/>
          </p:cNvSpPr>
          <p:nvPr userDrawn="1"/>
        </p:nvSpPr>
        <p:spPr bwMode="auto">
          <a:xfrm>
            <a:off x="2574925"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8" name="Line 213"/>
          <p:cNvSpPr>
            <a:spLocks noChangeShapeType="1"/>
          </p:cNvSpPr>
          <p:nvPr userDrawn="1"/>
        </p:nvSpPr>
        <p:spPr bwMode="auto">
          <a:xfrm>
            <a:off x="2717800"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9" name="Line 214"/>
          <p:cNvSpPr>
            <a:spLocks noChangeShapeType="1"/>
          </p:cNvSpPr>
          <p:nvPr userDrawn="1"/>
        </p:nvSpPr>
        <p:spPr bwMode="auto">
          <a:xfrm>
            <a:off x="4879975"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0" name="Line 215"/>
          <p:cNvSpPr>
            <a:spLocks noChangeShapeType="1"/>
          </p:cNvSpPr>
          <p:nvPr userDrawn="1"/>
        </p:nvSpPr>
        <p:spPr bwMode="auto">
          <a:xfrm>
            <a:off x="5022850"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1" name="Line 216"/>
          <p:cNvSpPr>
            <a:spLocks noChangeShapeType="1"/>
          </p:cNvSpPr>
          <p:nvPr userDrawn="1"/>
        </p:nvSpPr>
        <p:spPr bwMode="auto">
          <a:xfrm>
            <a:off x="7181850"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2" name="Line 217"/>
          <p:cNvSpPr>
            <a:spLocks noChangeShapeType="1"/>
          </p:cNvSpPr>
          <p:nvPr userDrawn="1"/>
        </p:nvSpPr>
        <p:spPr bwMode="auto">
          <a:xfrm>
            <a:off x="7327900"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3" name="Line 218"/>
          <p:cNvSpPr>
            <a:spLocks noChangeShapeType="1"/>
          </p:cNvSpPr>
          <p:nvPr userDrawn="1"/>
        </p:nvSpPr>
        <p:spPr bwMode="auto">
          <a:xfrm>
            <a:off x="9485313"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4" name="Line 219"/>
          <p:cNvSpPr>
            <a:spLocks noChangeShapeType="1"/>
          </p:cNvSpPr>
          <p:nvPr userDrawn="1"/>
        </p:nvSpPr>
        <p:spPr bwMode="auto">
          <a:xfrm>
            <a:off x="-298450" y="546100"/>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5" name="Line 220"/>
          <p:cNvSpPr>
            <a:spLocks noChangeShapeType="1"/>
          </p:cNvSpPr>
          <p:nvPr userDrawn="1"/>
        </p:nvSpPr>
        <p:spPr bwMode="auto">
          <a:xfrm>
            <a:off x="-298450" y="1341438"/>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6" name="Line 221"/>
          <p:cNvSpPr>
            <a:spLocks noChangeShapeType="1"/>
          </p:cNvSpPr>
          <p:nvPr userDrawn="1"/>
        </p:nvSpPr>
        <p:spPr bwMode="auto">
          <a:xfrm>
            <a:off x="-298450" y="1689100"/>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7" name="Line 222"/>
          <p:cNvSpPr>
            <a:spLocks noChangeShapeType="1"/>
          </p:cNvSpPr>
          <p:nvPr userDrawn="1"/>
        </p:nvSpPr>
        <p:spPr bwMode="auto">
          <a:xfrm>
            <a:off x="-298450" y="3787775"/>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8" name="Line 223"/>
          <p:cNvSpPr>
            <a:spLocks noChangeShapeType="1"/>
          </p:cNvSpPr>
          <p:nvPr userDrawn="1"/>
        </p:nvSpPr>
        <p:spPr bwMode="auto">
          <a:xfrm>
            <a:off x="-298450" y="4132263"/>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9" name="Line 224"/>
          <p:cNvSpPr>
            <a:spLocks noChangeShapeType="1"/>
          </p:cNvSpPr>
          <p:nvPr userDrawn="1"/>
        </p:nvSpPr>
        <p:spPr bwMode="auto">
          <a:xfrm>
            <a:off x="-298450" y="6235700"/>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0" name="Line 225"/>
          <p:cNvSpPr>
            <a:spLocks noChangeShapeType="1"/>
          </p:cNvSpPr>
          <p:nvPr userDrawn="1"/>
        </p:nvSpPr>
        <p:spPr bwMode="auto">
          <a:xfrm>
            <a:off x="-298450" y="6416675"/>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1" name="Line 233"/>
          <p:cNvSpPr>
            <a:spLocks noChangeShapeType="1"/>
          </p:cNvSpPr>
          <p:nvPr userDrawn="1"/>
        </p:nvSpPr>
        <p:spPr bwMode="auto">
          <a:xfrm>
            <a:off x="412750"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2" name="Line 234"/>
          <p:cNvSpPr>
            <a:spLocks noChangeShapeType="1"/>
          </p:cNvSpPr>
          <p:nvPr userDrawn="1"/>
        </p:nvSpPr>
        <p:spPr bwMode="auto">
          <a:xfrm>
            <a:off x="2574925"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3" name="Line 235"/>
          <p:cNvSpPr>
            <a:spLocks noChangeShapeType="1"/>
          </p:cNvSpPr>
          <p:nvPr userDrawn="1"/>
        </p:nvSpPr>
        <p:spPr bwMode="auto">
          <a:xfrm>
            <a:off x="2717800"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 name="Line 236"/>
          <p:cNvSpPr>
            <a:spLocks noChangeShapeType="1"/>
          </p:cNvSpPr>
          <p:nvPr userDrawn="1"/>
        </p:nvSpPr>
        <p:spPr bwMode="auto">
          <a:xfrm>
            <a:off x="4879975"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5" name="Line 237"/>
          <p:cNvSpPr>
            <a:spLocks noChangeShapeType="1"/>
          </p:cNvSpPr>
          <p:nvPr userDrawn="1"/>
        </p:nvSpPr>
        <p:spPr bwMode="auto">
          <a:xfrm>
            <a:off x="5022850"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6" name="Line 238"/>
          <p:cNvSpPr>
            <a:spLocks noChangeShapeType="1"/>
          </p:cNvSpPr>
          <p:nvPr userDrawn="1"/>
        </p:nvSpPr>
        <p:spPr bwMode="auto">
          <a:xfrm>
            <a:off x="7181850"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7" name="Line 239"/>
          <p:cNvSpPr>
            <a:spLocks noChangeShapeType="1"/>
          </p:cNvSpPr>
          <p:nvPr userDrawn="1"/>
        </p:nvSpPr>
        <p:spPr bwMode="auto">
          <a:xfrm>
            <a:off x="7327900"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9" name="Line 243"/>
          <p:cNvSpPr>
            <a:spLocks noChangeShapeType="1"/>
          </p:cNvSpPr>
          <p:nvPr userDrawn="1"/>
        </p:nvSpPr>
        <p:spPr bwMode="auto">
          <a:xfrm>
            <a:off x="9926638" y="546100"/>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30" name="Line 244"/>
          <p:cNvSpPr>
            <a:spLocks noChangeShapeType="1"/>
          </p:cNvSpPr>
          <p:nvPr userDrawn="1"/>
        </p:nvSpPr>
        <p:spPr bwMode="auto">
          <a:xfrm>
            <a:off x="9926638" y="1341438"/>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31" name="Line 245"/>
          <p:cNvSpPr>
            <a:spLocks noChangeShapeType="1"/>
          </p:cNvSpPr>
          <p:nvPr userDrawn="1"/>
        </p:nvSpPr>
        <p:spPr bwMode="auto">
          <a:xfrm>
            <a:off x="9926638" y="1689100"/>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32" name="Line 246"/>
          <p:cNvSpPr>
            <a:spLocks noChangeShapeType="1"/>
          </p:cNvSpPr>
          <p:nvPr userDrawn="1"/>
        </p:nvSpPr>
        <p:spPr bwMode="auto">
          <a:xfrm>
            <a:off x="9926638" y="3787775"/>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33" name="Line 247"/>
          <p:cNvSpPr>
            <a:spLocks noChangeShapeType="1"/>
          </p:cNvSpPr>
          <p:nvPr userDrawn="1"/>
        </p:nvSpPr>
        <p:spPr bwMode="auto">
          <a:xfrm>
            <a:off x="9926638" y="4132263"/>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34" name="Line 248"/>
          <p:cNvSpPr>
            <a:spLocks noChangeShapeType="1"/>
          </p:cNvSpPr>
          <p:nvPr userDrawn="1"/>
        </p:nvSpPr>
        <p:spPr bwMode="auto">
          <a:xfrm>
            <a:off x="9926638" y="6235700"/>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35" name="Line 249"/>
          <p:cNvSpPr>
            <a:spLocks noChangeShapeType="1"/>
          </p:cNvSpPr>
          <p:nvPr userDrawn="1"/>
        </p:nvSpPr>
        <p:spPr bwMode="auto">
          <a:xfrm>
            <a:off x="9926638" y="6416675"/>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1667" name="Rectangle 3"/>
          <p:cNvSpPr>
            <a:spLocks noGrp="1" noChangeArrowheads="1"/>
          </p:cNvSpPr>
          <p:nvPr>
            <p:ph type="ctrTitle" hasCustomPrompt="1"/>
          </p:nvPr>
        </p:nvSpPr>
        <p:spPr>
          <a:xfrm>
            <a:off x="2720975" y="3138488"/>
            <a:ext cx="6769100" cy="512762"/>
          </a:xfrm>
        </p:spPr>
        <p:txBody>
          <a:bodyPr anchor="ctr"/>
          <a:lstStyle>
            <a:lvl1pPr hangingPunct="0">
              <a:defRPr sz="2800"/>
            </a:lvl1pPr>
          </a:lstStyle>
          <a:p>
            <a:r>
              <a:rPr kumimoji="1" lang="ja-JP" altLang="en-US" dirty="0" smtClean="0"/>
              <a:t>タイトル</a:t>
            </a:r>
            <a:r>
              <a:rPr kumimoji="1" lang="en-US" altLang="ja-JP" dirty="0" smtClean="0"/>
              <a:t>MSP</a:t>
            </a:r>
            <a:r>
              <a:rPr kumimoji="1" lang="ja-JP" altLang="en-US" dirty="0" smtClean="0"/>
              <a:t>ゴシック</a:t>
            </a:r>
            <a:r>
              <a:rPr kumimoji="1" lang="en-US" altLang="ja-JP" dirty="0" smtClean="0"/>
              <a:t>28pt</a:t>
            </a:r>
            <a:r>
              <a:rPr lang="ja-JP" altLang="en-US" dirty="0" smtClean="0"/>
              <a:t>□□□□</a:t>
            </a:r>
            <a:endParaRPr lang="ja-JP" altLang="en-US" dirty="0"/>
          </a:p>
        </p:txBody>
      </p:sp>
      <p:pic>
        <p:nvPicPr>
          <p:cNvPr id="37" name="Picture 16" descr="ロゴ有 和文 300 symbol_h_a_j_2のコピー"/>
          <p:cNvPicPr>
            <a:picLocks noChangeAspect="1" noChangeArrowheads="1"/>
          </p:cNvPicPr>
          <p:nvPr userDrawn="1"/>
        </p:nvPicPr>
        <p:blipFill>
          <a:blip r:embed="rId2" cstate="print"/>
          <a:srcRect/>
          <a:stretch>
            <a:fillRect/>
          </a:stretch>
        </p:blipFill>
        <p:spPr bwMode="auto">
          <a:xfrm>
            <a:off x="346075" y="6402388"/>
            <a:ext cx="3032125" cy="334962"/>
          </a:xfrm>
          <a:prstGeom prst="rect">
            <a:avLst/>
          </a:prstGeom>
          <a:noFill/>
          <a:ln w="9525">
            <a:noFill/>
            <a:miter lim="800000"/>
            <a:headEnd/>
            <a:tailEnd/>
          </a:ln>
        </p:spPr>
      </p:pic>
      <p:sp>
        <p:nvSpPr>
          <p:cNvPr id="43" name="テキスト プレースホルダ 41"/>
          <p:cNvSpPr>
            <a:spLocks noGrp="1"/>
          </p:cNvSpPr>
          <p:nvPr>
            <p:ph type="body" sz="quarter" idx="10" hasCustomPrompt="1"/>
          </p:nvPr>
        </p:nvSpPr>
        <p:spPr>
          <a:xfrm>
            <a:off x="2733479" y="2760663"/>
            <a:ext cx="2846933" cy="301778"/>
          </a:xfrm>
          <a:noFill/>
          <a:ln w="9525" algn="ctr">
            <a:noFill/>
            <a:miter lim="800000"/>
            <a:headEnd/>
            <a:tailEnd/>
          </a:ln>
        </p:spPr>
        <p:txBody>
          <a:bodyPr wrap="none" lIns="0" tIns="35988" rIns="0" bIns="49511" anchor="b">
            <a:spAutoFit/>
          </a:bodyPr>
          <a:lstStyle>
            <a:lvl1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1pPr>
            <a:lvl2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2pPr>
            <a:lvl3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3pPr>
            <a:lvl4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4pPr>
            <a:lvl5pPr algn="l" rtl="0" eaLnBrk="0" fontAlgn="base" hangingPunct="0">
              <a:lnSpc>
                <a:spcPct val="100000"/>
              </a:lnSpc>
              <a:spcBef>
                <a:spcPct val="0"/>
              </a:spcBef>
              <a:spcAft>
                <a:spcPct val="0"/>
              </a:spcAft>
              <a:buClrTx/>
              <a:buFontTx/>
              <a:buNone/>
              <a:defRPr kumimoji="1" lang="ja-JP" altLang="en-US" sz="1400" kern="1200" dirty="0">
                <a:solidFill>
                  <a:schemeClr val="tx1"/>
                </a:solidFill>
                <a:latin typeface="Arial" charset="0"/>
                <a:ea typeface="ＭＳ Ｐゴシック" charset="-128"/>
                <a:cs typeface="+mn-cs"/>
              </a:defRPr>
            </a:lvl5pPr>
          </a:lstStyle>
          <a:p>
            <a:pPr lvl="0"/>
            <a:r>
              <a:rPr kumimoji="1" lang="ja-JP" altLang="en-US" dirty="0" smtClean="0"/>
              <a:t>予備タイトル（使用しない場合は削除）</a:t>
            </a:r>
          </a:p>
        </p:txBody>
      </p:sp>
      <p:sp>
        <p:nvSpPr>
          <p:cNvPr id="46" name="テキスト プレースホルダ 44"/>
          <p:cNvSpPr>
            <a:spLocks noGrp="1"/>
          </p:cNvSpPr>
          <p:nvPr>
            <p:ph type="body" sz="quarter" idx="11" hasCustomPrompt="1"/>
          </p:nvPr>
        </p:nvSpPr>
        <p:spPr>
          <a:xfrm>
            <a:off x="2719386" y="3789363"/>
            <a:ext cx="1615827" cy="301778"/>
          </a:xfrm>
          <a:noFill/>
          <a:ln w="9525">
            <a:noFill/>
            <a:miter lim="800000"/>
            <a:headEnd/>
            <a:tailEnd/>
          </a:ln>
        </p:spPr>
        <p:txBody>
          <a:bodyPr wrap="none" lIns="0" tIns="35988" rIns="0" bIns="49511" anchor="t" anchorCtr="0">
            <a:spAutoFit/>
          </a:bodyPr>
          <a:lstStyle>
            <a:lvl1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1pPr>
            <a:lvl2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2pPr>
            <a:lvl3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3pPr>
            <a:lvl4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4pPr>
            <a:lvl5pPr algn="l" rtl="0" eaLnBrk="0" fontAlgn="base" hangingPunct="0">
              <a:lnSpc>
                <a:spcPct val="100000"/>
              </a:lnSpc>
              <a:spcBef>
                <a:spcPct val="0"/>
              </a:spcBef>
              <a:spcAft>
                <a:spcPct val="0"/>
              </a:spcAft>
              <a:buClrTx/>
              <a:buFontTx/>
              <a:buNone/>
              <a:defRPr kumimoji="1" lang="ja-JP" altLang="en-US" sz="1400" kern="1200" dirty="0">
                <a:solidFill>
                  <a:schemeClr val="tx1"/>
                </a:solidFill>
                <a:latin typeface="Arial" charset="0"/>
                <a:ea typeface="ＭＳ Ｐゴシック" charset="-128"/>
                <a:cs typeface="+mn-cs"/>
              </a:defRPr>
            </a:lvl5pPr>
          </a:lstStyle>
          <a:p>
            <a:pPr lvl="0"/>
            <a:r>
              <a:rPr kumimoji="1" lang="ja-JP" altLang="en-US" dirty="0" smtClean="0"/>
              <a:t>○○○○年○月○日</a:t>
            </a:r>
          </a:p>
        </p:txBody>
      </p:sp>
      <p:sp>
        <p:nvSpPr>
          <p:cNvPr id="50" name="テキスト プレースホルダ 48"/>
          <p:cNvSpPr>
            <a:spLocks noGrp="1"/>
          </p:cNvSpPr>
          <p:nvPr>
            <p:ph type="body" sz="quarter" idx="12" hasCustomPrompt="1"/>
          </p:nvPr>
        </p:nvSpPr>
        <p:spPr>
          <a:xfrm>
            <a:off x="2727129" y="784506"/>
            <a:ext cx="2348400" cy="424888"/>
          </a:xfrm>
          <a:noFill/>
          <a:ln w="9525">
            <a:noFill/>
            <a:miter lim="800000"/>
            <a:headEnd/>
            <a:tailEnd/>
          </a:ln>
        </p:spPr>
        <p:txBody>
          <a:bodyPr wrap="none" lIns="0" tIns="35988" rIns="0" bIns="49511" anchor="t" anchorCtr="0">
            <a:spAutoFit/>
          </a:bodyPr>
          <a:lstStyle>
            <a:lvl1pPr algn="l" rtl="0" eaLnBrk="0" fontAlgn="base" hangingPunct="0">
              <a:lnSpc>
                <a:spcPct val="100000"/>
              </a:lnSpc>
              <a:spcBef>
                <a:spcPct val="0"/>
              </a:spcBef>
              <a:spcAft>
                <a:spcPct val="0"/>
              </a:spcAft>
              <a:buClrTx/>
              <a:buFontTx/>
              <a:buNone/>
              <a:defRPr kumimoji="1" lang="zh-CN" altLang="en-US" sz="2200" b="1" kern="1200" dirty="0" smtClean="0">
                <a:solidFill>
                  <a:schemeClr val="tx1"/>
                </a:solidFill>
                <a:latin typeface="Arial" charset="0"/>
                <a:ea typeface="ＭＳ Ｐゴシック" charset="-128"/>
                <a:cs typeface="+mn-cs"/>
              </a:defRPr>
            </a:lvl1pPr>
          </a:lstStyle>
          <a:p>
            <a:pPr lvl="0"/>
            <a:r>
              <a:rPr kumimoji="1" lang="zh-CN" altLang="en-US" dirty="0" smtClean="0"/>
              <a:t>○○株式会社 御中</a:t>
            </a:r>
          </a:p>
        </p:txBody>
      </p:sp>
      <p:sp>
        <p:nvSpPr>
          <p:cNvPr id="41" name="Line 110"/>
          <p:cNvSpPr>
            <a:spLocks noChangeShapeType="1"/>
          </p:cNvSpPr>
          <p:nvPr userDrawn="1"/>
        </p:nvSpPr>
        <p:spPr bwMode="auto">
          <a:xfrm>
            <a:off x="9926638" y="487036"/>
            <a:ext cx="282575" cy="0"/>
          </a:xfrm>
          <a:prstGeom prst="line">
            <a:avLst/>
          </a:prstGeom>
          <a:noFill/>
          <a:ln w="12700">
            <a:solidFill>
              <a:srgbClr val="0F99BC"/>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grpSp>
        <p:nvGrpSpPr>
          <p:cNvPr id="44" name="グループ化 43"/>
          <p:cNvGrpSpPr/>
          <p:nvPr userDrawn="1"/>
        </p:nvGrpSpPr>
        <p:grpSpPr>
          <a:xfrm>
            <a:off x="9483725" y="-261938"/>
            <a:ext cx="1587" cy="247650"/>
            <a:chOff x="9483725" y="-510339"/>
            <a:chExt cx="1587" cy="496050"/>
          </a:xfrm>
        </p:grpSpPr>
        <p:sp>
          <p:nvSpPr>
            <p:cNvPr id="45" name="Line 110"/>
            <p:cNvSpPr>
              <a:spLocks noChangeShapeType="1"/>
            </p:cNvSpPr>
            <p:nvPr userDrawn="1"/>
          </p:nvSpPr>
          <p:spPr bwMode="auto">
            <a:xfrm rot="16200000">
              <a:off x="9361112" y="-138489"/>
              <a:ext cx="248400"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47" name="Line 110"/>
            <p:cNvSpPr>
              <a:spLocks noChangeShapeType="1"/>
            </p:cNvSpPr>
            <p:nvPr userDrawn="1"/>
          </p:nvSpPr>
          <p:spPr bwMode="auto">
            <a:xfrm flipV="1">
              <a:off x="9483725" y="-510339"/>
              <a:ext cx="0" cy="248401"/>
            </a:xfrm>
            <a:prstGeom prst="line">
              <a:avLst/>
            </a:prstGeom>
            <a:noFill/>
            <a:ln w="12700">
              <a:solidFill>
                <a:srgbClr val="0F99BC"/>
              </a:solidFill>
              <a:round/>
              <a:headEnd/>
              <a:tailEnd/>
            </a:ln>
            <a:effectLst/>
          </p:spPr>
          <p:txBody>
            <a:bodyPr wrap="square"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grpSp>
      <p:sp>
        <p:nvSpPr>
          <p:cNvPr id="52" name="Line 110"/>
          <p:cNvSpPr>
            <a:spLocks noChangeShapeType="1"/>
          </p:cNvSpPr>
          <p:nvPr userDrawn="1"/>
        </p:nvSpPr>
        <p:spPr bwMode="auto">
          <a:xfrm>
            <a:off x="9926638" y="1082675"/>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53" name="Line 95"/>
          <p:cNvSpPr>
            <a:spLocks noChangeShapeType="1"/>
          </p:cNvSpPr>
          <p:nvPr userDrawn="1"/>
        </p:nvSpPr>
        <p:spPr bwMode="auto">
          <a:xfrm>
            <a:off x="-298450" y="1082675"/>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Tree>
    <p:extLst>
      <p:ext uri="{BB962C8B-B14F-4D97-AF65-F5344CB8AC3E}">
        <p14:creationId xmlns:p14="http://schemas.microsoft.com/office/powerpoint/2010/main" val="269208035"/>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セクション見出し">
    <p:spTree>
      <p:nvGrpSpPr>
        <p:cNvPr id="1" name=""/>
        <p:cNvGrpSpPr/>
        <p:nvPr/>
      </p:nvGrpSpPr>
      <p:grpSpPr>
        <a:xfrm>
          <a:off x="0" y="0"/>
          <a:ext cx="0" cy="0"/>
          <a:chOff x="0" y="0"/>
          <a:chExt cx="0" cy="0"/>
        </a:xfrm>
      </p:grpSpPr>
      <p:sp>
        <p:nvSpPr>
          <p:cNvPr id="3" name="Line 59"/>
          <p:cNvSpPr>
            <a:spLocks noChangeShapeType="1"/>
          </p:cNvSpPr>
          <p:nvPr userDrawn="1"/>
        </p:nvSpPr>
        <p:spPr bwMode="auto">
          <a:xfrm flipV="1">
            <a:off x="2714625" y="3095625"/>
            <a:ext cx="6769100" cy="0"/>
          </a:xfrm>
          <a:prstGeom prst="line">
            <a:avLst/>
          </a:prstGeom>
          <a:noFill/>
          <a:ln w="25400">
            <a:solidFill>
              <a:srgbClr val="E60000"/>
            </a:solidFill>
            <a:round/>
            <a:headEnd/>
            <a:tailEnd/>
          </a:ln>
          <a:effectLst/>
        </p:spPr>
        <p:txBody>
          <a:bodyPr>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4" name="Line 60"/>
          <p:cNvSpPr>
            <a:spLocks noChangeShapeType="1"/>
          </p:cNvSpPr>
          <p:nvPr userDrawn="1"/>
        </p:nvSpPr>
        <p:spPr bwMode="auto">
          <a:xfrm flipV="1">
            <a:off x="2720975" y="3694113"/>
            <a:ext cx="6767513" cy="0"/>
          </a:xfrm>
          <a:prstGeom prst="line">
            <a:avLst/>
          </a:prstGeom>
          <a:noFill/>
          <a:ln w="12700">
            <a:solidFill>
              <a:srgbClr val="5A5A5A"/>
            </a:solidFill>
            <a:round/>
            <a:headEnd/>
            <a:tailEnd/>
          </a:ln>
          <a:effectLst/>
        </p:spPr>
        <p:txBody>
          <a:bodyPr>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pic>
        <p:nvPicPr>
          <p:cNvPr id="5" name="Picture 155" descr="ロゴ有 英文 300 symbol_h_a_e_2のコピー"/>
          <p:cNvPicPr>
            <a:picLocks noChangeAspect="1" noChangeArrowheads="1"/>
          </p:cNvPicPr>
          <p:nvPr userDrawn="1"/>
        </p:nvPicPr>
        <p:blipFill>
          <a:blip r:embed="rId2" cstate="print"/>
          <a:srcRect/>
          <a:stretch>
            <a:fillRect/>
          </a:stretch>
        </p:blipFill>
        <p:spPr bwMode="auto">
          <a:xfrm>
            <a:off x="365125" y="6513513"/>
            <a:ext cx="2098675" cy="204787"/>
          </a:xfrm>
          <a:prstGeom prst="rect">
            <a:avLst/>
          </a:prstGeom>
          <a:noFill/>
          <a:ln w="9525">
            <a:noFill/>
            <a:miter lim="800000"/>
            <a:headEnd/>
            <a:tailEnd/>
          </a:ln>
        </p:spPr>
      </p:pic>
      <p:sp>
        <p:nvSpPr>
          <p:cNvPr id="6" name="Line 211"/>
          <p:cNvSpPr>
            <a:spLocks noChangeShapeType="1"/>
          </p:cNvSpPr>
          <p:nvPr userDrawn="1"/>
        </p:nvSpPr>
        <p:spPr bwMode="auto">
          <a:xfrm>
            <a:off x="412750"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7" name="Line 212"/>
          <p:cNvSpPr>
            <a:spLocks noChangeShapeType="1"/>
          </p:cNvSpPr>
          <p:nvPr userDrawn="1"/>
        </p:nvSpPr>
        <p:spPr bwMode="auto">
          <a:xfrm>
            <a:off x="2574925"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8" name="Line 213"/>
          <p:cNvSpPr>
            <a:spLocks noChangeShapeType="1"/>
          </p:cNvSpPr>
          <p:nvPr userDrawn="1"/>
        </p:nvSpPr>
        <p:spPr bwMode="auto">
          <a:xfrm>
            <a:off x="2717800"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9" name="Line 214"/>
          <p:cNvSpPr>
            <a:spLocks noChangeShapeType="1"/>
          </p:cNvSpPr>
          <p:nvPr userDrawn="1"/>
        </p:nvSpPr>
        <p:spPr bwMode="auto">
          <a:xfrm>
            <a:off x="4879975"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0" name="Line 215"/>
          <p:cNvSpPr>
            <a:spLocks noChangeShapeType="1"/>
          </p:cNvSpPr>
          <p:nvPr userDrawn="1"/>
        </p:nvSpPr>
        <p:spPr bwMode="auto">
          <a:xfrm>
            <a:off x="5022850"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1" name="Line 216"/>
          <p:cNvSpPr>
            <a:spLocks noChangeShapeType="1"/>
          </p:cNvSpPr>
          <p:nvPr userDrawn="1"/>
        </p:nvSpPr>
        <p:spPr bwMode="auto">
          <a:xfrm>
            <a:off x="7181850"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2" name="Line 217"/>
          <p:cNvSpPr>
            <a:spLocks noChangeShapeType="1"/>
          </p:cNvSpPr>
          <p:nvPr userDrawn="1"/>
        </p:nvSpPr>
        <p:spPr bwMode="auto">
          <a:xfrm>
            <a:off x="7327900"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3" name="Line 218"/>
          <p:cNvSpPr>
            <a:spLocks noChangeShapeType="1"/>
          </p:cNvSpPr>
          <p:nvPr userDrawn="1"/>
        </p:nvSpPr>
        <p:spPr bwMode="auto">
          <a:xfrm>
            <a:off x="9485313"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4" name="Line 219"/>
          <p:cNvSpPr>
            <a:spLocks noChangeShapeType="1"/>
          </p:cNvSpPr>
          <p:nvPr userDrawn="1"/>
        </p:nvSpPr>
        <p:spPr bwMode="auto">
          <a:xfrm>
            <a:off x="-298450" y="546100"/>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5" name="Line 220"/>
          <p:cNvSpPr>
            <a:spLocks noChangeShapeType="1"/>
          </p:cNvSpPr>
          <p:nvPr userDrawn="1"/>
        </p:nvSpPr>
        <p:spPr bwMode="auto">
          <a:xfrm>
            <a:off x="-298450" y="1341438"/>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6" name="Line 221"/>
          <p:cNvSpPr>
            <a:spLocks noChangeShapeType="1"/>
          </p:cNvSpPr>
          <p:nvPr userDrawn="1"/>
        </p:nvSpPr>
        <p:spPr bwMode="auto">
          <a:xfrm>
            <a:off x="-298450" y="1689100"/>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7" name="Line 222"/>
          <p:cNvSpPr>
            <a:spLocks noChangeShapeType="1"/>
          </p:cNvSpPr>
          <p:nvPr userDrawn="1"/>
        </p:nvSpPr>
        <p:spPr bwMode="auto">
          <a:xfrm>
            <a:off x="-298450" y="3787775"/>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8" name="Line 223"/>
          <p:cNvSpPr>
            <a:spLocks noChangeShapeType="1"/>
          </p:cNvSpPr>
          <p:nvPr userDrawn="1"/>
        </p:nvSpPr>
        <p:spPr bwMode="auto">
          <a:xfrm>
            <a:off x="-298450" y="4132263"/>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9" name="Line 224"/>
          <p:cNvSpPr>
            <a:spLocks noChangeShapeType="1"/>
          </p:cNvSpPr>
          <p:nvPr userDrawn="1"/>
        </p:nvSpPr>
        <p:spPr bwMode="auto">
          <a:xfrm>
            <a:off x="-298450" y="6235700"/>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0" name="Line 225"/>
          <p:cNvSpPr>
            <a:spLocks noChangeShapeType="1"/>
          </p:cNvSpPr>
          <p:nvPr userDrawn="1"/>
        </p:nvSpPr>
        <p:spPr bwMode="auto">
          <a:xfrm>
            <a:off x="-298450" y="6416675"/>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1" name="Line 233"/>
          <p:cNvSpPr>
            <a:spLocks noChangeShapeType="1"/>
          </p:cNvSpPr>
          <p:nvPr userDrawn="1"/>
        </p:nvSpPr>
        <p:spPr bwMode="auto">
          <a:xfrm>
            <a:off x="412750"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2" name="Line 234"/>
          <p:cNvSpPr>
            <a:spLocks noChangeShapeType="1"/>
          </p:cNvSpPr>
          <p:nvPr userDrawn="1"/>
        </p:nvSpPr>
        <p:spPr bwMode="auto">
          <a:xfrm>
            <a:off x="2574925"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3" name="Line 235"/>
          <p:cNvSpPr>
            <a:spLocks noChangeShapeType="1"/>
          </p:cNvSpPr>
          <p:nvPr userDrawn="1"/>
        </p:nvSpPr>
        <p:spPr bwMode="auto">
          <a:xfrm>
            <a:off x="2717800"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 name="Line 236"/>
          <p:cNvSpPr>
            <a:spLocks noChangeShapeType="1"/>
          </p:cNvSpPr>
          <p:nvPr userDrawn="1"/>
        </p:nvSpPr>
        <p:spPr bwMode="auto">
          <a:xfrm>
            <a:off x="4879975"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5" name="Line 237"/>
          <p:cNvSpPr>
            <a:spLocks noChangeShapeType="1"/>
          </p:cNvSpPr>
          <p:nvPr userDrawn="1"/>
        </p:nvSpPr>
        <p:spPr bwMode="auto">
          <a:xfrm>
            <a:off x="5022850"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6" name="Line 238"/>
          <p:cNvSpPr>
            <a:spLocks noChangeShapeType="1"/>
          </p:cNvSpPr>
          <p:nvPr userDrawn="1"/>
        </p:nvSpPr>
        <p:spPr bwMode="auto">
          <a:xfrm>
            <a:off x="7181850"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7" name="Line 239"/>
          <p:cNvSpPr>
            <a:spLocks noChangeShapeType="1"/>
          </p:cNvSpPr>
          <p:nvPr userDrawn="1"/>
        </p:nvSpPr>
        <p:spPr bwMode="auto">
          <a:xfrm>
            <a:off x="7327900"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9" name="Line 243"/>
          <p:cNvSpPr>
            <a:spLocks noChangeShapeType="1"/>
          </p:cNvSpPr>
          <p:nvPr userDrawn="1"/>
        </p:nvSpPr>
        <p:spPr bwMode="auto">
          <a:xfrm>
            <a:off x="9926638" y="546100"/>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30" name="Line 244"/>
          <p:cNvSpPr>
            <a:spLocks noChangeShapeType="1"/>
          </p:cNvSpPr>
          <p:nvPr userDrawn="1"/>
        </p:nvSpPr>
        <p:spPr bwMode="auto">
          <a:xfrm>
            <a:off x="9926638" y="1341438"/>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31" name="Line 245"/>
          <p:cNvSpPr>
            <a:spLocks noChangeShapeType="1"/>
          </p:cNvSpPr>
          <p:nvPr userDrawn="1"/>
        </p:nvSpPr>
        <p:spPr bwMode="auto">
          <a:xfrm>
            <a:off x="9926638" y="1689100"/>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32" name="Line 246"/>
          <p:cNvSpPr>
            <a:spLocks noChangeShapeType="1"/>
          </p:cNvSpPr>
          <p:nvPr userDrawn="1"/>
        </p:nvSpPr>
        <p:spPr bwMode="auto">
          <a:xfrm>
            <a:off x="9926638" y="3787775"/>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33" name="Line 247"/>
          <p:cNvSpPr>
            <a:spLocks noChangeShapeType="1"/>
          </p:cNvSpPr>
          <p:nvPr userDrawn="1"/>
        </p:nvSpPr>
        <p:spPr bwMode="auto">
          <a:xfrm>
            <a:off x="9926638" y="4132263"/>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34" name="Line 248"/>
          <p:cNvSpPr>
            <a:spLocks noChangeShapeType="1"/>
          </p:cNvSpPr>
          <p:nvPr userDrawn="1"/>
        </p:nvSpPr>
        <p:spPr bwMode="auto">
          <a:xfrm>
            <a:off x="9926638" y="6235700"/>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35" name="Line 249"/>
          <p:cNvSpPr>
            <a:spLocks noChangeShapeType="1"/>
          </p:cNvSpPr>
          <p:nvPr userDrawn="1"/>
        </p:nvSpPr>
        <p:spPr bwMode="auto">
          <a:xfrm>
            <a:off x="9926638" y="6416675"/>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36" name="テキスト ボックス 35"/>
          <p:cNvSpPr txBox="1"/>
          <p:nvPr userDrawn="1"/>
        </p:nvSpPr>
        <p:spPr>
          <a:xfrm>
            <a:off x="9083675" y="6477000"/>
            <a:ext cx="406400" cy="260350"/>
          </a:xfrm>
          <a:prstGeom prst="rect">
            <a:avLst/>
          </a:prstGeom>
          <a:noFill/>
        </p:spPr>
        <p:txBody>
          <a:bodyPr wrap="none"/>
          <a:lstStyle/>
          <a:p>
            <a:pPr algn="r" fontAlgn="base">
              <a:lnSpc>
                <a:spcPct val="120000"/>
              </a:lnSpc>
              <a:spcBef>
                <a:spcPct val="50000"/>
              </a:spcBef>
              <a:spcAft>
                <a:spcPct val="0"/>
              </a:spcAft>
              <a:buClr>
                <a:srgbClr val="5A5A5A"/>
              </a:buClr>
              <a:buFont typeface="Wingdings" pitchFamily="2" charset="2"/>
              <a:buNone/>
              <a:defRPr/>
            </a:pPr>
            <a:fld id="{5B83CBD0-757A-40FF-BAE8-D8C56A0E7A67}" type="slidenum">
              <a:rPr lang="ja-JP" altLang="en-US" sz="1000">
                <a:solidFill>
                  <a:srgbClr val="000000"/>
                </a:solidFill>
              </a:rPr>
              <a:pPr algn="r" fontAlgn="base">
                <a:lnSpc>
                  <a:spcPct val="120000"/>
                </a:lnSpc>
                <a:spcBef>
                  <a:spcPct val="50000"/>
                </a:spcBef>
                <a:spcAft>
                  <a:spcPct val="0"/>
                </a:spcAft>
                <a:buClr>
                  <a:srgbClr val="5A5A5A"/>
                </a:buClr>
                <a:buFont typeface="Wingdings" pitchFamily="2" charset="2"/>
                <a:buNone/>
                <a:defRPr/>
              </a:pPr>
              <a:t>‹#›</a:t>
            </a:fld>
            <a:endParaRPr lang="ja-JP" altLang="en-US" sz="1000" dirty="0">
              <a:solidFill>
                <a:srgbClr val="000000"/>
              </a:solidFill>
            </a:endParaRPr>
          </a:p>
        </p:txBody>
      </p:sp>
      <p:sp>
        <p:nvSpPr>
          <p:cNvPr id="37" name="テキスト ボックス 36"/>
          <p:cNvSpPr txBox="1"/>
          <p:nvPr userDrawn="1"/>
        </p:nvSpPr>
        <p:spPr>
          <a:xfrm>
            <a:off x="9297988" y="6477000"/>
            <a:ext cx="347662" cy="258763"/>
          </a:xfrm>
          <a:prstGeom prst="rect">
            <a:avLst/>
          </a:prstGeom>
          <a:noFill/>
        </p:spPr>
        <p:txBody>
          <a:bodyPr wrap="none"/>
          <a:lstStyle/>
          <a:p>
            <a:pPr fontAlgn="base">
              <a:lnSpc>
                <a:spcPct val="120000"/>
              </a:lnSpc>
              <a:spcBef>
                <a:spcPct val="50000"/>
              </a:spcBef>
              <a:spcAft>
                <a:spcPct val="0"/>
              </a:spcAft>
              <a:buClr>
                <a:srgbClr val="5A5A5A"/>
              </a:buClr>
              <a:buFont typeface="Wingdings" pitchFamily="2" charset="2"/>
              <a:buNone/>
              <a:defRPr/>
            </a:pPr>
            <a:r>
              <a:rPr lang="en-US" altLang="ja-JP" sz="1000" dirty="0">
                <a:solidFill>
                  <a:srgbClr val="FFFFFF"/>
                </a:solidFill>
              </a:rPr>
              <a:t>/</a:t>
            </a:r>
            <a:r>
              <a:rPr lang="ja-JP" altLang="en-US" sz="1000" dirty="0">
                <a:solidFill>
                  <a:srgbClr val="FFFFFF"/>
                </a:solidFill>
              </a:rPr>
              <a:t>●</a:t>
            </a:r>
          </a:p>
        </p:txBody>
      </p:sp>
      <p:sp>
        <p:nvSpPr>
          <p:cNvPr id="241667" name="Rectangle 3"/>
          <p:cNvSpPr>
            <a:spLocks noGrp="1" noChangeArrowheads="1"/>
          </p:cNvSpPr>
          <p:nvPr>
            <p:ph type="ctrTitle" hasCustomPrompt="1"/>
          </p:nvPr>
        </p:nvSpPr>
        <p:spPr>
          <a:xfrm>
            <a:off x="2720975" y="3138488"/>
            <a:ext cx="6769100" cy="512762"/>
          </a:xfrm>
        </p:spPr>
        <p:txBody>
          <a:bodyPr anchor="ctr"/>
          <a:lstStyle>
            <a:lvl1pPr hangingPunct="0">
              <a:defRPr sz="2800"/>
            </a:lvl1pPr>
          </a:lstStyle>
          <a:p>
            <a:r>
              <a:rPr kumimoji="1" lang="en-US" altLang="ja-JP" dirty="0" smtClean="0"/>
              <a:t>I.</a:t>
            </a:r>
            <a:r>
              <a:rPr kumimoji="1" lang="ja-JP" altLang="en-US" dirty="0" smtClean="0"/>
              <a:t> タイトル</a:t>
            </a:r>
            <a:r>
              <a:rPr kumimoji="1" lang="en-US" altLang="ja-JP" dirty="0" smtClean="0"/>
              <a:t>MSP</a:t>
            </a:r>
            <a:r>
              <a:rPr kumimoji="1" lang="ja-JP" altLang="en-US" dirty="0" smtClean="0"/>
              <a:t>ゴシック</a:t>
            </a:r>
            <a:r>
              <a:rPr kumimoji="1" lang="en-US" altLang="ja-JP" dirty="0" smtClean="0"/>
              <a:t>28pt</a:t>
            </a:r>
            <a:r>
              <a:rPr lang="ja-JP" altLang="en-US" dirty="0" smtClean="0"/>
              <a:t>□□□□</a:t>
            </a:r>
            <a:endParaRPr lang="ja-JP" altLang="en-US" dirty="0"/>
          </a:p>
        </p:txBody>
      </p:sp>
      <p:sp>
        <p:nvSpPr>
          <p:cNvPr id="40" name="Line 110"/>
          <p:cNvSpPr>
            <a:spLocks noChangeShapeType="1"/>
          </p:cNvSpPr>
          <p:nvPr userDrawn="1"/>
        </p:nvSpPr>
        <p:spPr bwMode="auto">
          <a:xfrm>
            <a:off x="9926638" y="487036"/>
            <a:ext cx="282575" cy="0"/>
          </a:xfrm>
          <a:prstGeom prst="line">
            <a:avLst/>
          </a:prstGeom>
          <a:noFill/>
          <a:ln w="12700">
            <a:solidFill>
              <a:srgbClr val="0F99BC"/>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grpSp>
        <p:nvGrpSpPr>
          <p:cNvPr id="41" name="グループ化 40"/>
          <p:cNvGrpSpPr/>
          <p:nvPr userDrawn="1"/>
        </p:nvGrpSpPr>
        <p:grpSpPr>
          <a:xfrm>
            <a:off x="9483725" y="-261938"/>
            <a:ext cx="1587" cy="247650"/>
            <a:chOff x="9483725" y="-510339"/>
            <a:chExt cx="1587" cy="496050"/>
          </a:xfrm>
        </p:grpSpPr>
        <p:sp>
          <p:nvSpPr>
            <p:cNvPr id="42" name="Line 110"/>
            <p:cNvSpPr>
              <a:spLocks noChangeShapeType="1"/>
            </p:cNvSpPr>
            <p:nvPr userDrawn="1"/>
          </p:nvSpPr>
          <p:spPr bwMode="auto">
            <a:xfrm rot="16200000">
              <a:off x="9361112" y="-138489"/>
              <a:ext cx="248400"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43" name="Line 110"/>
            <p:cNvSpPr>
              <a:spLocks noChangeShapeType="1"/>
            </p:cNvSpPr>
            <p:nvPr userDrawn="1"/>
          </p:nvSpPr>
          <p:spPr bwMode="auto">
            <a:xfrm flipV="1">
              <a:off x="9483725" y="-510339"/>
              <a:ext cx="0" cy="248401"/>
            </a:xfrm>
            <a:prstGeom prst="line">
              <a:avLst/>
            </a:prstGeom>
            <a:noFill/>
            <a:ln w="12700">
              <a:solidFill>
                <a:srgbClr val="0F99BC"/>
              </a:solidFill>
              <a:round/>
              <a:headEnd/>
              <a:tailEnd/>
            </a:ln>
            <a:effectLst/>
          </p:spPr>
          <p:txBody>
            <a:bodyPr wrap="square"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grpSp>
      <p:sp>
        <p:nvSpPr>
          <p:cNvPr id="47" name="Line 110"/>
          <p:cNvSpPr>
            <a:spLocks noChangeShapeType="1"/>
          </p:cNvSpPr>
          <p:nvPr userDrawn="1"/>
        </p:nvSpPr>
        <p:spPr bwMode="auto">
          <a:xfrm>
            <a:off x="9926638" y="1082675"/>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48" name="Line 95"/>
          <p:cNvSpPr>
            <a:spLocks noChangeShapeType="1"/>
          </p:cNvSpPr>
          <p:nvPr userDrawn="1"/>
        </p:nvSpPr>
        <p:spPr bwMode="auto">
          <a:xfrm>
            <a:off x="-298450" y="1082675"/>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Tree>
    <p:extLst>
      <p:ext uri="{BB962C8B-B14F-4D97-AF65-F5344CB8AC3E}">
        <p14:creationId xmlns:p14="http://schemas.microsoft.com/office/powerpoint/2010/main" val="3927590117"/>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 preserve="1">
  <p:cSld name="Appendix">
    <p:spTree>
      <p:nvGrpSpPr>
        <p:cNvPr id="1" name=""/>
        <p:cNvGrpSpPr/>
        <p:nvPr/>
      </p:nvGrpSpPr>
      <p:grpSpPr>
        <a:xfrm>
          <a:off x="0" y="0"/>
          <a:ext cx="0" cy="0"/>
          <a:chOff x="0" y="0"/>
          <a:chExt cx="0" cy="0"/>
        </a:xfrm>
      </p:grpSpPr>
      <p:sp>
        <p:nvSpPr>
          <p:cNvPr id="3" name="Line 59"/>
          <p:cNvSpPr>
            <a:spLocks noChangeShapeType="1"/>
          </p:cNvSpPr>
          <p:nvPr userDrawn="1"/>
        </p:nvSpPr>
        <p:spPr bwMode="auto">
          <a:xfrm flipV="1">
            <a:off x="2714625" y="3095625"/>
            <a:ext cx="6769100" cy="0"/>
          </a:xfrm>
          <a:prstGeom prst="line">
            <a:avLst/>
          </a:prstGeom>
          <a:noFill/>
          <a:ln w="25400">
            <a:solidFill>
              <a:srgbClr val="E60000"/>
            </a:solidFill>
            <a:round/>
            <a:headEnd/>
            <a:tailEnd/>
          </a:ln>
          <a:effectLst/>
        </p:spPr>
        <p:txBody>
          <a:bodyPr>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4" name="Line 60"/>
          <p:cNvSpPr>
            <a:spLocks noChangeShapeType="1"/>
          </p:cNvSpPr>
          <p:nvPr userDrawn="1"/>
        </p:nvSpPr>
        <p:spPr bwMode="auto">
          <a:xfrm flipV="1">
            <a:off x="2720975" y="3694113"/>
            <a:ext cx="6767513" cy="0"/>
          </a:xfrm>
          <a:prstGeom prst="line">
            <a:avLst/>
          </a:prstGeom>
          <a:noFill/>
          <a:ln w="12700">
            <a:solidFill>
              <a:srgbClr val="5A5A5A"/>
            </a:solidFill>
            <a:round/>
            <a:headEnd/>
            <a:tailEnd/>
          </a:ln>
          <a:effectLst/>
        </p:spPr>
        <p:txBody>
          <a:bodyPr>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pic>
        <p:nvPicPr>
          <p:cNvPr id="5" name="Picture 155" descr="ロゴ有 英文 300 symbol_h_a_e_2のコピー"/>
          <p:cNvPicPr>
            <a:picLocks noChangeAspect="1" noChangeArrowheads="1"/>
          </p:cNvPicPr>
          <p:nvPr userDrawn="1"/>
        </p:nvPicPr>
        <p:blipFill>
          <a:blip r:embed="rId2" cstate="print"/>
          <a:srcRect/>
          <a:stretch>
            <a:fillRect/>
          </a:stretch>
        </p:blipFill>
        <p:spPr bwMode="auto">
          <a:xfrm>
            <a:off x="365125" y="6513513"/>
            <a:ext cx="2098675" cy="204787"/>
          </a:xfrm>
          <a:prstGeom prst="rect">
            <a:avLst/>
          </a:prstGeom>
          <a:noFill/>
          <a:ln w="9525">
            <a:noFill/>
            <a:miter lim="800000"/>
            <a:headEnd/>
            <a:tailEnd/>
          </a:ln>
        </p:spPr>
      </p:pic>
      <p:sp>
        <p:nvSpPr>
          <p:cNvPr id="6" name="Line 211"/>
          <p:cNvSpPr>
            <a:spLocks noChangeShapeType="1"/>
          </p:cNvSpPr>
          <p:nvPr userDrawn="1"/>
        </p:nvSpPr>
        <p:spPr bwMode="auto">
          <a:xfrm>
            <a:off x="412750"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7" name="Line 212"/>
          <p:cNvSpPr>
            <a:spLocks noChangeShapeType="1"/>
          </p:cNvSpPr>
          <p:nvPr userDrawn="1"/>
        </p:nvSpPr>
        <p:spPr bwMode="auto">
          <a:xfrm>
            <a:off x="2574925"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8" name="Line 213"/>
          <p:cNvSpPr>
            <a:spLocks noChangeShapeType="1"/>
          </p:cNvSpPr>
          <p:nvPr userDrawn="1"/>
        </p:nvSpPr>
        <p:spPr bwMode="auto">
          <a:xfrm>
            <a:off x="2717800"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9" name="Line 214"/>
          <p:cNvSpPr>
            <a:spLocks noChangeShapeType="1"/>
          </p:cNvSpPr>
          <p:nvPr userDrawn="1"/>
        </p:nvSpPr>
        <p:spPr bwMode="auto">
          <a:xfrm>
            <a:off x="4879975"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0" name="Line 215"/>
          <p:cNvSpPr>
            <a:spLocks noChangeShapeType="1"/>
          </p:cNvSpPr>
          <p:nvPr userDrawn="1"/>
        </p:nvSpPr>
        <p:spPr bwMode="auto">
          <a:xfrm>
            <a:off x="5022850"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1" name="Line 216"/>
          <p:cNvSpPr>
            <a:spLocks noChangeShapeType="1"/>
          </p:cNvSpPr>
          <p:nvPr userDrawn="1"/>
        </p:nvSpPr>
        <p:spPr bwMode="auto">
          <a:xfrm>
            <a:off x="7181850"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2" name="Line 217"/>
          <p:cNvSpPr>
            <a:spLocks noChangeShapeType="1"/>
          </p:cNvSpPr>
          <p:nvPr userDrawn="1"/>
        </p:nvSpPr>
        <p:spPr bwMode="auto">
          <a:xfrm>
            <a:off x="7327900"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3" name="Line 218"/>
          <p:cNvSpPr>
            <a:spLocks noChangeShapeType="1"/>
          </p:cNvSpPr>
          <p:nvPr userDrawn="1"/>
        </p:nvSpPr>
        <p:spPr bwMode="auto">
          <a:xfrm>
            <a:off x="9485313"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4" name="Line 219"/>
          <p:cNvSpPr>
            <a:spLocks noChangeShapeType="1"/>
          </p:cNvSpPr>
          <p:nvPr userDrawn="1"/>
        </p:nvSpPr>
        <p:spPr bwMode="auto">
          <a:xfrm>
            <a:off x="-298450" y="546100"/>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5" name="Line 220"/>
          <p:cNvSpPr>
            <a:spLocks noChangeShapeType="1"/>
          </p:cNvSpPr>
          <p:nvPr userDrawn="1"/>
        </p:nvSpPr>
        <p:spPr bwMode="auto">
          <a:xfrm>
            <a:off x="-298450" y="1341438"/>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6" name="Line 221"/>
          <p:cNvSpPr>
            <a:spLocks noChangeShapeType="1"/>
          </p:cNvSpPr>
          <p:nvPr userDrawn="1"/>
        </p:nvSpPr>
        <p:spPr bwMode="auto">
          <a:xfrm>
            <a:off x="-298450" y="1689100"/>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7" name="Line 222"/>
          <p:cNvSpPr>
            <a:spLocks noChangeShapeType="1"/>
          </p:cNvSpPr>
          <p:nvPr userDrawn="1"/>
        </p:nvSpPr>
        <p:spPr bwMode="auto">
          <a:xfrm>
            <a:off x="-298450" y="3787775"/>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8" name="Line 223"/>
          <p:cNvSpPr>
            <a:spLocks noChangeShapeType="1"/>
          </p:cNvSpPr>
          <p:nvPr userDrawn="1"/>
        </p:nvSpPr>
        <p:spPr bwMode="auto">
          <a:xfrm>
            <a:off x="-298450" y="4132263"/>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9" name="Line 224"/>
          <p:cNvSpPr>
            <a:spLocks noChangeShapeType="1"/>
          </p:cNvSpPr>
          <p:nvPr userDrawn="1"/>
        </p:nvSpPr>
        <p:spPr bwMode="auto">
          <a:xfrm>
            <a:off x="-298450" y="6235700"/>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0" name="Line 225"/>
          <p:cNvSpPr>
            <a:spLocks noChangeShapeType="1"/>
          </p:cNvSpPr>
          <p:nvPr userDrawn="1"/>
        </p:nvSpPr>
        <p:spPr bwMode="auto">
          <a:xfrm>
            <a:off x="-298450" y="6416675"/>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1" name="Line 233"/>
          <p:cNvSpPr>
            <a:spLocks noChangeShapeType="1"/>
          </p:cNvSpPr>
          <p:nvPr userDrawn="1"/>
        </p:nvSpPr>
        <p:spPr bwMode="auto">
          <a:xfrm>
            <a:off x="412750"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2" name="Line 234"/>
          <p:cNvSpPr>
            <a:spLocks noChangeShapeType="1"/>
          </p:cNvSpPr>
          <p:nvPr userDrawn="1"/>
        </p:nvSpPr>
        <p:spPr bwMode="auto">
          <a:xfrm>
            <a:off x="2574925"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3" name="Line 235"/>
          <p:cNvSpPr>
            <a:spLocks noChangeShapeType="1"/>
          </p:cNvSpPr>
          <p:nvPr userDrawn="1"/>
        </p:nvSpPr>
        <p:spPr bwMode="auto">
          <a:xfrm>
            <a:off x="2717800"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 name="Line 236"/>
          <p:cNvSpPr>
            <a:spLocks noChangeShapeType="1"/>
          </p:cNvSpPr>
          <p:nvPr userDrawn="1"/>
        </p:nvSpPr>
        <p:spPr bwMode="auto">
          <a:xfrm>
            <a:off x="4879975"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5" name="Line 237"/>
          <p:cNvSpPr>
            <a:spLocks noChangeShapeType="1"/>
          </p:cNvSpPr>
          <p:nvPr userDrawn="1"/>
        </p:nvSpPr>
        <p:spPr bwMode="auto">
          <a:xfrm>
            <a:off x="5022850"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6" name="Line 238"/>
          <p:cNvSpPr>
            <a:spLocks noChangeShapeType="1"/>
          </p:cNvSpPr>
          <p:nvPr userDrawn="1"/>
        </p:nvSpPr>
        <p:spPr bwMode="auto">
          <a:xfrm>
            <a:off x="7181850"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7" name="Line 239"/>
          <p:cNvSpPr>
            <a:spLocks noChangeShapeType="1"/>
          </p:cNvSpPr>
          <p:nvPr userDrawn="1"/>
        </p:nvSpPr>
        <p:spPr bwMode="auto">
          <a:xfrm>
            <a:off x="7327900"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9" name="Line 243"/>
          <p:cNvSpPr>
            <a:spLocks noChangeShapeType="1"/>
          </p:cNvSpPr>
          <p:nvPr userDrawn="1"/>
        </p:nvSpPr>
        <p:spPr bwMode="auto">
          <a:xfrm>
            <a:off x="9926638" y="546100"/>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30" name="Line 244"/>
          <p:cNvSpPr>
            <a:spLocks noChangeShapeType="1"/>
          </p:cNvSpPr>
          <p:nvPr userDrawn="1"/>
        </p:nvSpPr>
        <p:spPr bwMode="auto">
          <a:xfrm>
            <a:off x="9926638" y="1341438"/>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31" name="Line 245"/>
          <p:cNvSpPr>
            <a:spLocks noChangeShapeType="1"/>
          </p:cNvSpPr>
          <p:nvPr userDrawn="1"/>
        </p:nvSpPr>
        <p:spPr bwMode="auto">
          <a:xfrm>
            <a:off x="9926638" y="1689100"/>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32" name="Line 246"/>
          <p:cNvSpPr>
            <a:spLocks noChangeShapeType="1"/>
          </p:cNvSpPr>
          <p:nvPr userDrawn="1"/>
        </p:nvSpPr>
        <p:spPr bwMode="auto">
          <a:xfrm>
            <a:off x="9926638" y="3787775"/>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33" name="Line 247"/>
          <p:cNvSpPr>
            <a:spLocks noChangeShapeType="1"/>
          </p:cNvSpPr>
          <p:nvPr userDrawn="1"/>
        </p:nvSpPr>
        <p:spPr bwMode="auto">
          <a:xfrm>
            <a:off x="9926638" y="4132263"/>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34" name="Line 248"/>
          <p:cNvSpPr>
            <a:spLocks noChangeShapeType="1"/>
          </p:cNvSpPr>
          <p:nvPr userDrawn="1"/>
        </p:nvSpPr>
        <p:spPr bwMode="auto">
          <a:xfrm>
            <a:off x="9926638" y="6235700"/>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35" name="Line 249"/>
          <p:cNvSpPr>
            <a:spLocks noChangeShapeType="1"/>
          </p:cNvSpPr>
          <p:nvPr userDrawn="1"/>
        </p:nvSpPr>
        <p:spPr bwMode="auto">
          <a:xfrm>
            <a:off x="9926638" y="6416675"/>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36" name="テキスト ボックス 35"/>
          <p:cNvSpPr txBox="1"/>
          <p:nvPr userDrawn="1"/>
        </p:nvSpPr>
        <p:spPr>
          <a:xfrm>
            <a:off x="9083675" y="6477000"/>
            <a:ext cx="406400" cy="260350"/>
          </a:xfrm>
          <a:prstGeom prst="rect">
            <a:avLst/>
          </a:prstGeom>
          <a:noFill/>
        </p:spPr>
        <p:txBody>
          <a:bodyPr wrap="none"/>
          <a:lstStyle/>
          <a:p>
            <a:pPr algn="r" fontAlgn="base">
              <a:lnSpc>
                <a:spcPct val="120000"/>
              </a:lnSpc>
              <a:spcBef>
                <a:spcPct val="50000"/>
              </a:spcBef>
              <a:spcAft>
                <a:spcPct val="0"/>
              </a:spcAft>
              <a:buClr>
                <a:srgbClr val="5A5A5A"/>
              </a:buClr>
              <a:buFont typeface="Wingdings" pitchFamily="2" charset="2"/>
              <a:buNone/>
              <a:defRPr/>
            </a:pPr>
            <a:fld id="{5B83CBD0-757A-40FF-BAE8-D8C56A0E7A67}" type="slidenum">
              <a:rPr lang="ja-JP" altLang="en-US" sz="1000">
                <a:solidFill>
                  <a:srgbClr val="000000"/>
                </a:solidFill>
              </a:rPr>
              <a:pPr algn="r" fontAlgn="base">
                <a:lnSpc>
                  <a:spcPct val="120000"/>
                </a:lnSpc>
                <a:spcBef>
                  <a:spcPct val="50000"/>
                </a:spcBef>
                <a:spcAft>
                  <a:spcPct val="0"/>
                </a:spcAft>
                <a:buClr>
                  <a:srgbClr val="5A5A5A"/>
                </a:buClr>
                <a:buFont typeface="Wingdings" pitchFamily="2" charset="2"/>
                <a:buNone/>
                <a:defRPr/>
              </a:pPr>
              <a:t>‹#›</a:t>
            </a:fld>
            <a:endParaRPr lang="ja-JP" altLang="en-US" sz="1000" dirty="0">
              <a:solidFill>
                <a:srgbClr val="000000"/>
              </a:solidFill>
            </a:endParaRPr>
          </a:p>
        </p:txBody>
      </p:sp>
      <p:sp>
        <p:nvSpPr>
          <p:cNvPr id="37" name="テキスト ボックス 36"/>
          <p:cNvSpPr txBox="1"/>
          <p:nvPr userDrawn="1"/>
        </p:nvSpPr>
        <p:spPr>
          <a:xfrm>
            <a:off x="9297988" y="6477000"/>
            <a:ext cx="347662" cy="258763"/>
          </a:xfrm>
          <a:prstGeom prst="rect">
            <a:avLst/>
          </a:prstGeom>
          <a:noFill/>
        </p:spPr>
        <p:txBody>
          <a:bodyPr wrap="none"/>
          <a:lstStyle/>
          <a:p>
            <a:pPr fontAlgn="base">
              <a:lnSpc>
                <a:spcPct val="120000"/>
              </a:lnSpc>
              <a:spcBef>
                <a:spcPct val="50000"/>
              </a:spcBef>
              <a:spcAft>
                <a:spcPct val="0"/>
              </a:spcAft>
              <a:buClr>
                <a:srgbClr val="5A5A5A"/>
              </a:buClr>
              <a:buFont typeface="Wingdings" pitchFamily="2" charset="2"/>
              <a:buNone/>
              <a:defRPr/>
            </a:pPr>
            <a:r>
              <a:rPr lang="en-US" altLang="ja-JP" sz="1000" dirty="0">
                <a:solidFill>
                  <a:srgbClr val="FFFFFF"/>
                </a:solidFill>
              </a:rPr>
              <a:t>/</a:t>
            </a:r>
            <a:r>
              <a:rPr lang="ja-JP" altLang="en-US" sz="1000" dirty="0">
                <a:solidFill>
                  <a:srgbClr val="FFFFFF"/>
                </a:solidFill>
              </a:rPr>
              <a:t>●</a:t>
            </a:r>
          </a:p>
        </p:txBody>
      </p:sp>
      <p:sp>
        <p:nvSpPr>
          <p:cNvPr id="241667" name="Rectangle 3"/>
          <p:cNvSpPr>
            <a:spLocks noGrp="1" noChangeArrowheads="1"/>
          </p:cNvSpPr>
          <p:nvPr>
            <p:ph type="ctrTitle" hasCustomPrompt="1"/>
          </p:nvPr>
        </p:nvSpPr>
        <p:spPr>
          <a:xfrm>
            <a:off x="2720975" y="3138488"/>
            <a:ext cx="6769100" cy="512762"/>
          </a:xfrm>
        </p:spPr>
        <p:txBody>
          <a:bodyPr anchor="ctr"/>
          <a:lstStyle>
            <a:lvl1pPr hangingPunct="0">
              <a:defRPr sz="2800"/>
            </a:lvl1pPr>
          </a:lstStyle>
          <a:p>
            <a:r>
              <a:rPr kumimoji="1" lang="en-US" altLang="ja-JP" dirty="0" smtClean="0"/>
              <a:t>I.</a:t>
            </a:r>
            <a:r>
              <a:rPr kumimoji="1" lang="ja-JP" altLang="en-US" dirty="0" smtClean="0"/>
              <a:t> タイトル</a:t>
            </a:r>
            <a:r>
              <a:rPr kumimoji="1" lang="en-US" altLang="ja-JP" dirty="0" smtClean="0"/>
              <a:t>MSP</a:t>
            </a:r>
            <a:r>
              <a:rPr kumimoji="1" lang="ja-JP" altLang="en-US" dirty="0" smtClean="0"/>
              <a:t>ゴシック</a:t>
            </a:r>
            <a:r>
              <a:rPr kumimoji="1" lang="en-US" altLang="ja-JP" dirty="0" smtClean="0"/>
              <a:t>28pt</a:t>
            </a:r>
            <a:r>
              <a:rPr lang="ja-JP" altLang="en-US" dirty="0" smtClean="0"/>
              <a:t>□□□□</a:t>
            </a:r>
            <a:endParaRPr lang="ja-JP" altLang="en-US" dirty="0"/>
          </a:p>
        </p:txBody>
      </p:sp>
      <p:sp>
        <p:nvSpPr>
          <p:cNvPr id="44" name="Rectangle 18"/>
          <p:cNvSpPr>
            <a:spLocks noChangeArrowheads="1"/>
          </p:cNvSpPr>
          <p:nvPr userDrawn="1"/>
        </p:nvSpPr>
        <p:spPr bwMode="auto">
          <a:xfrm>
            <a:off x="2730500" y="2757335"/>
            <a:ext cx="746999" cy="301778"/>
          </a:xfrm>
          <a:prstGeom prst="rect">
            <a:avLst/>
          </a:prstGeom>
          <a:noFill/>
          <a:ln w="9525" algn="ctr">
            <a:noFill/>
            <a:miter lim="800000"/>
            <a:headEnd/>
            <a:tailEnd/>
          </a:ln>
        </p:spPr>
        <p:txBody>
          <a:bodyPr wrap="none" lIns="0" tIns="35988" rIns="0" bIns="49511" anchor="b">
            <a:spAutoFit/>
          </a:bodyPr>
          <a:lstStyle/>
          <a:p>
            <a:pPr eaLnBrk="0" fontAlgn="base" hangingPunct="0">
              <a:spcBef>
                <a:spcPct val="0"/>
              </a:spcBef>
              <a:spcAft>
                <a:spcPct val="0"/>
              </a:spcAft>
            </a:pPr>
            <a:r>
              <a:rPr lang="en-US" altLang="ja-JP" sz="1400" dirty="0" smtClean="0">
                <a:solidFill>
                  <a:srgbClr val="000000"/>
                </a:solidFill>
              </a:rPr>
              <a:t>Appendix</a:t>
            </a:r>
            <a:endParaRPr lang="ja-JP" altLang="en-US" sz="1400" dirty="0">
              <a:solidFill>
                <a:srgbClr val="000000"/>
              </a:solidFill>
            </a:endParaRPr>
          </a:p>
        </p:txBody>
      </p:sp>
      <p:sp>
        <p:nvSpPr>
          <p:cNvPr id="43" name="Line 110"/>
          <p:cNvSpPr>
            <a:spLocks noChangeShapeType="1"/>
          </p:cNvSpPr>
          <p:nvPr userDrawn="1"/>
        </p:nvSpPr>
        <p:spPr bwMode="auto">
          <a:xfrm>
            <a:off x="9926638" y="487036"/>
            <a:ext cx="282575" cy="0"/>
          </a:xfrm>
          <a:prstGeom prst="line">
            <a:avLst/>
          </a:prstGeom>
          <a:noFill/>
          <a:ln w="12700">
            <a:solidFill>
              <a:srgbClr val="0F99BC"/>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grpSp>
        <p:nvGrpSpPr>
          <p:cNvPr id="41" name="グループ化 40"/>
          <p:cNvGrpSpPr/>
          <p:nvPr userDrawn="1"/>
        </p:nvGrpSpPr>
        <p:grpSpPr>
          <a:xfrm>
            <a:off x="9483725" y="-261938"/>
            <a:ext cx="1587" cy="247650"/>
            <a:chOff x="9483725" y="-510339"/>
            <a:chExt cx="1587" cy="496050"/>
          </a:xfrm>
        </p:grpSpPr>
        <p:sp>
          <p:nvSpPr>
            <p:cNvPr id="42" name="Line 110"/>
            <p:cNvSpPr>
              <a:spLocks noChangeShapeType="1"/>
            </p:cNvSpPr>
            <p:nvPr userDrawn="1"/>
          </p:nvSpPr>
          <p:spPr bwMode="auto">
            <a:xfrm rot="16200000">
              <a:off x="9361112" y="-138489"/>
              <a:ext cx="248400"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45" name="Line 110"/>
            <p:cNvSpPr>
              <a:spLocks noChangeShapeType="1"/>
            </p:cNvSpPr>
            <p:nvPr userDrawn="1"/>
          </p:nvSpPr>
          <p:spPr bwMode="auto">
            <a:xfrm flipV="1">
              <a:off x="9483725" y="-510339"/>
              <a:ext cx="0" cy="248401"/>
            </a:xfrm>
            <a:prstGeom prst="line">
              <a:avLst/>
            </a:prstGeom>
            <a:noFill/>
            <a:ln w="12700">
              <a:solidFill>
                <a:srgbClr val="0F99BC"/>
              </a:solidFill>
              <a:round/>
              <a:headEnd/>
              <a:tailEnd/>
            </a:ln>
            <a:effectLst/>
          </p:spPr>
          <p:txBody>
            <a:bodyPr wrap="square"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grpSp>
      <p:sp>
        <p:nvSpPr>
          <p:cNvPr id="49" name="Line 110"/>
          <p:cNvSpPr>
            <a:spLocks noChangeShapeType="1"/>
          </p:cNvSpPr>
          <p:nvPr userDrawn="1"/>
        </p:nvSpPr>
        <p:spPr bwMode="auto">
          <a:xfrm>
            <a:off x="9926638" y="1082675"/>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50" name="Line 95"/>
          <p:cNvSpPr>
            <a:spLocks noChangeShapeType="1"/>
          </p:cNvSpPr>
          <p:nvPr userDrawn="1"/>
        </p:nvSpPr>
        <p:spPr bwMode="auto">
          <a:xfrm>
            <a:off x="-298450" y="1082675"/>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Tree>
    <p:extLst>
      <p:ext uri="{BB962C8B-B14F-4D97-AF65-F5344CB8AC3E}">
        <p14:creationId xmlns:p14="http://schemas.microsoft.com/office/powerpoint/2010/main" val="2607720230"/>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本文スライド">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406400" y="662087"/>
            <a:ext cx="9061450" cy="307777"/>
          </a:xfrm>
          <a:noFill/>
          <a:ln w="9525">
            <a:noFill/>
            <a:miter lim="800000"/>
            <a:headEnd/>
            <a:tailEnd/>
          </a:ln>
        </p:spPr>
        <p:txBody>
          <a:bodyPr vert="horz" wrap="square" lIns="0" tIns="0" rIns="0" bIns="0" numCol="1" anchor="ctr" anchorCtr="0" compatLnSpc="1">
            <a:prstTxWarp prst="textNoShape">
              <a:avLst/>
            </a:prstTxWarp>
            <a:spAutoFit/>
          </a:bodyPr>
          <a:lstStyle>
            <a:lvl1pPr>
              <a:defRPr kumimoji="1" lang="ja-JP" altLang="en-US" sz="2000" b="1" dirty="0">
                <a:solidFill>
                  <a:schemeClr val="tx2"/>
                </a:solidFill>
                <a:latin typeface="+mj-lt"/>
                <a:ea typeface="+mj-ea"/>
                <a:cs typeface="+mj-cs"/>
              </a:defRPr>
            </a:lvl1pPr>
          </a:lstStyle>
          <a:p>
            <a:pPr lvl="0" algn="l" defTabSz="990600" rtl="0" eaLnBrk="0" fontAlgn="base" hangingPunct="0">
              <a:spcBef>
                <a:spcPct val="0"/>
              </a:spcBef>
              <a:spcAft>
                <a:spcPct val="0"/>
              </a:spcAft>
            </a:pPr>
            <a:r>
              <a:rPr lang="ja-JP" altLang="en-US" dirty="0" smtClean="0"/>
              <a:t>タイトル</a:t>
            </a:r>
            <a:r>
              <a:rPr lang="en-US" altLang="ja-JP" dirty="0" smtClean="0"/>
              <a:t>MSP</a:t>
            </a:r>
            <a:r>
              <a:rPr lang="ja-JP" altLang="en-US" dirty="0" smtClean="0"/>
              <a:t>ゴシック</a:t>
            </a:r>
            <a:r>
              <a:rPr lang="en-US" altLang="ja-JP" dirty="0" smtClean="0"/>
              <a:t>20pt□□□□</a:t>
            </a:r>
            <a:endParaRPr lang="ja-JP" altLang="en-US" dirty="0"/>
          </a:p>
        </p:txBody>
      </p:sp>
    </p:spTree>
    <p:extLst>
      <p:ext uri="{BB962C8B-B14F-4D97-AF65-F5344CB8AC3E}">
        <p14:creationId xmlns:p14="http://schemas.microsoft.com/office/powerpoint/2010/main" val="1724398922"/>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0873A49-C6AC-4590-96B0-2E58BC87426E}" type="datetimeFigureOut">
              <a:rPr lang="ja-JP" altLang="en-US" smtClean="0">
                <a:solidFill>
                  <a:prstClr val="black">
                    <a:tint val="75000"/>
                  </a:prstClr>
                </a:solidFill>
              </a:rPr>
              <a:pPr/>
              <a:t>2015/6/1</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D487341B-C055-4E9F-AA45-0E5459FA9D7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4359543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7697"/>
            <a:ext cx="84201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90873A49-C6AC-4590-96B0-2E58BC87426E}" type="datetimeFigureOut">
              <a:rPr lang="ja-JP" altLang="en-US" smtClean="0">
                <a:solidFill>
                  <a:prstClr val="black">
                    <a:tint val="75000"/>
                  </a:prstClr>
                </a:solidFill>
              </a:rPr>
              <a:pPr/>
              <a:t>2015/6/1</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D487341B-C055-4E9F-AA45-0E5459FA9D7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3709886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95596" y="1600204"/>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5035552" y="1600204"/>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90873A49-C6AC-4590-96B0-2E58BC87426E}" type="datetimeFigureOut">
              <a:rPr lang="ja-JP" altLang="en-US" smtClean="0">
                <a:solidFill>
                  <a:prstClr val="black">
                    <a:tint val="75000"/>
                  </a:prstClr>
                </a:solidFill>
              </a:rPr>
              <a:pPr/>
              <a:t>2015/6/1</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D487341B-C055-4E9F-AA45-0E5459FA9D7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885856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5032115"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5032115"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90873A49-C6AC-4590-96B0-2E58BC87426E}" type="datetimeFigureOut">
              <a:rPr lang="ja-JP" altLang="en-US" smtClean="0">
                <a:solidFill>
                  <a:prstClr val="black">
                    <a:tint val="75000"/>
                  </a:prstClr>
                </a:solidFill>
              </a:rPr>
              <a:pPr/>
              <a:t>2015/6/1</a:t>
            </a:fld>
            <a:endParaRPr lang="ja-JP" altLang="en-US">
              <a:solidFill>
                <a:prstClr val="black">
                  <a:tint val="75000"/>
                </a:prstClr>
              </a:solidFill>
            </a:endParaRPr>
          </a:p>
        </p:txBody>
      </p:sp>
      <p:sp>
        <p:nvSpPr>
          <p:cNvPr id="8" name="フッター プレースホルダー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fld id="{D487341B-C055-4E9F-AA45-0E5459FA9D7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1972992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90873A49-C6AC-4590-96B0-2E58BC87426E}" type="datetimeFigureOut">
              <a:rPr lang="ja-JP" altLang="en-US" smtClean="0">
                <a:solidFill>
                  <a:prstClr val="black">
                    <a:tint val="75000"/>
                  </a:prstClr>
                </a:solidFill>
              </a:rPr>
              <a:pPr/>
              <a:t>2015/6/1</a:t>
            </a:fld>
            <a:endParaRPr lang="ja-JP" altLang="en-US">
              <a:solidFill>
                <a:prstClr val="black">
                  <a:tint val="75000"/>
                </a:prstClr>
              </a:solidFill>
            </a:endParaRPr>
          </a:p>
        </p:txBody>
      </p:sp>
      <p:sp>
        <p:nvSpPr>
          <p:cNvPr id="4" name="フッター プレースホルダー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fld id="{D487341B-C055-4E9F-AA45-0E5459FA9D7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8983675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90873A49-C6AC-4590-96B0-2E58BC87426E}" type="datetimeFigureOut">
              <a:rPr lang="ja-JP" altLang="en-US" smtClean="0">
                <a:solidFill>
                  <a:prstClr val="black">
                    <a:tint val="75000"/>
                  </a:prstClr>
                </a:solidFill>
              </a:rPr>
              <a:pPr/>
              <a:t>2015/6/1</a:t>
            </a:fld>
            <a:endParaRPr lang="ja-JP" altLang="en-US">
              <a:solidFill>
                <a:prstClr val="black">
                  <a:tint val="75000"/>
                </a:prstClr>
              </a:solidFill>
            </a:endParaRPr>
          </a:p>
        </p:txBody>
      </p:sp>
      <p:sp>
        <p:nvSpPr>
          <p:cNvPr id="3" name="フッター プレースホルダー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ー 3"/>
          <p:cNvSpPr>
            <a:spLocks noGrp="1"/>
          </p:cNvSpPr>
          <p:nvPr>
            <p:ph type="sldNum" sz="quarter" idx="12"/>
          </p:nvPr>
        </p:nvSpPr>
        <p:spPr/>
        <p:txBody>
          <a:bodyPr/>
          <a:lstStyle/>
          <a:p>
            <a:fld id="{D487341B-C055-4E9F-AA45-0E5459FA9D7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8344281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873330" y="273052"/>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95300" y="1435102"/>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90873A49-C6AC-4590-96B0-2E58BC87426E}" type="datetimeFigureOut">
              <a:rPr lang="ja-JP" altLang="en-US" smtClean="0">
                <a:solidFill>
                  <a:prstClr val="black">
                    <a:tint val="75000"/>
                  </a:prstClr>
                </a:solidFill>
              </a:rPr>
              <a:pPr/>
              <a:t>2015/6/1</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D487341B-C055-4E9F-AA45-0E5459FA9D7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3447773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76" y="4800600"/>
            <a:ext cx="59436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941676"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941676"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90873A49-C6AC-4590-96B0-2E58BC87426E}" type="datetimeFigureOut">
              <a:rPr lang="ja-JP" altLang="en-US" smtClean="0">
                <a:solidFill>
                  <a:prstClr val="black">
                    <a:tint val="75000"/>
                  </a:prstClr>
                </a:solidFill>
              </a:rPr>
              <a:pPr/>
              <a:t>2015/6/1</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D487341B-C055-4E9F-AA45-0E5459FA9D7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5772320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image" Target="../media/image1.jpeg"/><Relationship Id="rId5" Type="http://schemas.openxmlformats.org/officeDocument/2006/relationships/theme" Target="../theme/theme2.xml"/><Relationship Id="rId4"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2" y="274638"/>
            <a:ext cx="89154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95302" y="1600204"/>
            <a:ext cx="89154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95596" y="6357147"/>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873A49-C6AC-4590-96B0-2E58BC87426E}" type="datetimeFigureOut">
              <a:rPr lang="ja-JP" altLang="en-US" smtClean="0">
                <a:solidFill>
                  <a:prstClr val="black">
                    <a:tint val="75000"/>
                  </a:prstClr>
                </a:solidFill>
              </a:rPr>
              <a:pPr/>
              <a:t>2015/6/1</a:t>
            </a:fld>
            <a:endParaRPr lang="ja-JP" altLang="en-US">
              <a:solidFill>
                <a:prstClr val="black">
                  <a:tint val="75000"/>
                </a:prstClr>
              </a:solidFill>
            </a:endParaRPr>
          </a:p>
        </p:txBody>
      </p:sp>
      <p:sp>
        <p:nvSpPr>
          <p:cNvPr id="5" name="フッター プレースホルダー 4"/>
          <p:cNvSpPr>
            <a:spLocks noGrp="1"/>
          </p:cNvSpPr>
          <p:nvPr>
            <p:ph type="ftr" sz="quarter" idx="3"/>
          </p:nvPr>
        </p:nvSpPr>
        <p:spPr>
          <a:xfrm>
            <a:off x="3384550" y="6357147"/>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4"/>
          </p:nvPr>
        </p:nvSpPr>
        <p:spPr>
          <a:xfrm>
            <a:off x="7099300" y="6357147"/>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87341B-C055-4E9F-AA45-0E5459FA9D7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132640453"/>
      </p:ext>
    </p:extLst>
  </p:cSld>
  <p:clrMap bg1="lt1" tx1="dk1" bg2="lt2" tx2="dk2" accent1="accent1" accent2="accent2" accent3="accent3" accent4="accent4" accent5="accent5" accent6="accent6" hlink="hlink" folHlink="folHlink"/>
  <p:sldLayoutIdLst>
    <p:sldLayoutId id="2147483741" r:id="rId1"/>
    <p:sldLayoutId id="2147483742" r:id="rId2"/>
    <p:sldLayoutId id="2147483743" r:id="rId3"/>
    <p:sldLayoutId id="2147483744" r:id="rId4"/>
    <p:sldLayoutId id="2147483745" r:id="rId5"/>
    <p:sldLayoutId id="2147483746" r:id="rId6"/>
    <p:sldLayoutId id="2147483747" r:id="rId7"/>
    <p:sldLayoutId id="2147483748" r:id="rId8"/>
    <p:sldLayoutId id="2147483749" r:id="rId9"/>
    <p:sldLayoutId id="2147483750" r:id="rId10"/>
    <p:sldLayoutId id="2147483751"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8" name="テキスト ボックス 37"/>
          <p:cNvSpPr txBox="1"/>
          <p:nvPr userDrawn="1"/>
        </p:nvSpPr>
        <p:spPr>
          <a:xfrm>
            <a:off x="9083675" y="6477000"/>
            <a:ext cx="406400" cy="260350"/>
          </a:xfrm>
          <a:prstGeom prst="rect">
            <a:avLst/>
          </a:prstGeom>
          <a:noFill/>
        </p:spPr>
        <p:txBody>
          <a:bodyPr wrap="none"/>
          <a:lstStyle/>
          <a:p>
            <a:pPr algn="r" fontAlgn="base">
              <a:lnSpc>
                <a:spcPct val="120000"/>
              </a:lnSpc>
              <a:spcBef>
                <a:spcPct val="50000"/>
              </a:spcBef>
              <a:spcAft>
                <a:spcPct val="0"/>
              </a:spcAft>
              <a:buClr>
                <a:srgbClr val="5A5A5A"/>
              </a:buClr>
              <a:buFont typeface="Wingdings" pitchFamily="2" charset="2"/>
              <a:buNone/>
              <a:defRPr/>
            </a:pPr>
            <a:fld id="{54FC02CB-9E9B-446E-AF88-F271348760CE}" type="slidenum">
              <a:rPr lang="ja-JP" altLang="en-US" sz="1000">
                <a:solidFill>
                  <a:srgbClr val="000000"/>
                </a:solidFill>
              </a:rPr>
              <a:pPr algn="r" fontAlgn="base">
                <a:lnSpc>
                  <a:spcPct val="120000"/>
                </a:lnSpc>
                <a:spcBef>
                  <a:spcPct val="50000"/>
                </a:spcBef>
                <a:spcAft>
                  <a:spcPct val="0"/>
                </a:spcAft>
                <a:buClr>
                  <a:srgbClr val="5A5A5A"/>
                </a:buClr>
                <a:buFont typeface="Wingdings" pitchFamily="2" charset="2"/>
                <a:buNone/>
                <a:defRPr/>
              </a:pPr>
              <a:t>‹#›</a:t>
            </a:fld>
            <a:endParaRPr lang="ja-JP" altLang="en-US" sz="1000" dirty="0">
              <a:solidFill>
                <a:srgbClr val="000000"/>
              </a:solidFill>
            </a:endParaRPr>
          </a:p>
        </p:txBody>
      </p:sp>
      <p:sp>
        <p:nvSpPr>
          <p:cNvPr id="39" name="テキスト ボックス 38"/>
          <p:cNvSpPr txBox="1"/>
          <p:nvPr userDrawn="1"/>
        </p:nvSpPr>
        <p:spPr>
          <a:xfrm>
            <a:off x="9297988" y="6477000"/>
            <a:ext cx="347662" cy="258763"/>
          </a:xfrm>
          <a:prstGeom prst="rect">
            <a:avLst/>
          </a:prstGeom>
          <a:noFill/>
        </p:spPr>
        <p:txBody>
          <a:bodyPr wrap="none"/>
          <a:lstStyle/>
          <a:p>
            <a:pPr fontAlgn="base">
              <a:lnSpc>
                <a:spcPct val="120000"/>
              </a:lnSpc>
              <a:spcBef>
                <a:spcPct val="50000"/>
              </a:spcBef>
              <a:spcAft>
                <a:spcPct val="0"/>
              </a:spcAft>
              <a:buClr>
                <a:srgbClr val="5A5A5A"/>
              </a:buClr>
              <a:buFont typeface="Wingdings" pitchFamily="2" charset="2"/>
              <a:buNone/>
              <a:defRPr/>
            </a:pPr>
            <a:r>
              <a:rPr lang="en-US" altLang="ja-JP" sz="1000" dirty="0">
                <a:solidFill>
                  <a:srgbClr val="FFFFFF"/>
                </a:solidFill>
              </a:rPr>
              <a:t>/</a:t>
            </a:r>
            <a:r>
              <a:rPr lang="ja-JP" altLang="en-US" sz="1000" dirty="0">
                <a:solidFill>
                  <a:srgbClr val="FFFFFF"/>
                </a:solidFill>
              </a:rPr>
              <a:t>●</a:t>
            </a:r>
          </a:p>
        </p:txBody>
      </p:sp>
      <p:sp>
        <p:nvSpPr>
          <p:cNvPr id="1029" name="Rectangle 35"/>
          <p:cNvSpPr>
            <a:spLocks noGrp="1" noChangeArrowheads="1"/>
          </p:cNvSpPr>
          <p:nvPr userDrawn="1">
            <p:ph type="title"/>
          </p:nvPr>
        </p:nvSpPr>
        <p:spPr bwMode="auto">
          <a:xfrm>
            <a:off x="406400" y="662087"/>
            <a:ext cx="9061450" cy="307777"/>
          </a:xfrm>
          <a:prstGeom prst="rect">
            <a:avLst/>
          </a:prstGeom>
          <a:noFill/>
          <a:ln w="9525">
            <a:noFill/>
            <a:miter lim="800000"/>
            <a:headEnd/>
            <a:tailEnd/>
          </a:ln>
        </p:spPr>
        <p:txBody>
          <a:bodyPr vert="horz" wrap="square" lIns="0" tIns="0" rIns="0" bIns="0" numCol="1" anchor="ctr" anchorCtr="0" compatLnSpc="1">
            <a:prstTxWarp prst="textNoShape">
              <a:avLst/>
            </a:prstTxWarp>
            <a:spAutoFit/>
          </a:bodyPr>
          <a:lstStyle/>
          <a:p>
            <a:pPr lvl="0"/>
            <a:r>
              <a:rPr lang="ja-JP" altLang="en-US" dirty="0" smtClean="0"/>
              <a:t>マスタータイトルの書式設定</a:t>
            </a:r>
          </a:p>
        </p:txBody>
      </p:sp>
      <p:sp>
        <p:nvSpPr>
          <p:cNvPr id="1030" name="Rectangle 37"/>
          <p:cNvSpPr>
            <a:spLocks noGrp="1" noChangeArrowheads="1"/>
          </p:cNvSpPr>
          <p:nvPr userDrawn="1">
            <p:ph type="body" idx="1"/>
          </p:nvPr>
        </p:nvSpPr>
        <p:spPr bwMode="auto">
          <a:xfrm>
            <a:off x="419100" y="1285875"/>
            <a:ext cx="9064625" cy="5165725"/>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ja-JP" altLang="en-US" smtClean="0"/>
              <a:t>第 </a:t>
            </a:r>
            <a:r>
              <a:rPr lang="en-US" altLang="ja-JP" smtClean="0"/>
              <a:t>1 </a:t>
            </a:r>
            <a:r>
              <a:rPr lang="ja-JP" altLang="en-US" smtClean="0"/>
              <a:t>レベル</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p:txBody>
      </p:sp>
      <p:sp>
        <p:nvSpPr>
          <p:cNvPr id="240676" name="Line 36"/>
          <p:cNvSpPr>
            <a:spLocks noChangeShapeType="1"/>
          </p:cNvSpPr>
          <p:nvPr userDrawn="1"/>
        </p:nvSpPr>
        <p:spPr bwMode="auto">
          <a:xfrm flipV="1">
            <a:off x="374650" y="549275"/>
            <a:ext cx="9156654" cy="0"/>
          </a:xfrm>
          <a:prstGeom prst="line">
            <a:avLst/>
          </a:prstGeom>
          <a:noFill/>
          <a:ln w="25400">
            <a:solidFill>
              <a:srgbClr val="E60000"/>
            </a:solidFill>
            <a:round/>
            <a:headEnd/>
            <a:tailEnd/>
          </a:ln>
          <a:effectLst/>
        </p:spPr>
        <p:txBody>
          <a:bodyPr>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681" name="Line 41"/>
          <p:cNvSpPr>
            <a:spLocks noChangeShapeType="1"/>
          </p:cNvSpPr>
          <p:nvPr userDrawn="1"/>
        </p:nvSpPr>
        <p:spPr bwMode="auto">
          <a:xfrm flipV="1">
            <a:off x="374650" y="1082675"/>
            <a:ext cx="9161463" cy="0"/>
          </a:xfrm>
          <a:prstGeom prst="line">
            <a:avLst/>
          </a:prstGeom>
          <a:noFill/>
          <a:ln w="15875">
            <a:solidFill>
              <a:srgbClr val="808080"/>
            </a:solidFill>
            <a:round/>
            <a:headEnd/>
            <a:tailEnd/>
          </a:ln>
          <a:effectLst/>
        </p:spPr>
        <p:txBody>
          <a:bodyPr>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pic>
        <p:nvPicPr>
          <p:cNvPr id="1032" name="Picture 52" descr="ロゴ有 英文 300 symbol_h_a_e_2のコピー"/>
          <p:cNvPicPr>
            <a:picLocks noChangeAspect="1" noChangeArrowheads="1"/>
          </p:cNvPicPr>
          <p:nvPr userDrawn="1"/>
        </p:nvPicPr>
        <p:blipFill>
          <a:blip r:embed="rId6" cstate="print"/>
          <a:srcRect/>
          <a:stretch>
            <a:fillRect/>
          </a:stretch>
        </p:blipFill>
        <p:spPr bwMode="auto">
          <a:xfrm>
            <a:off x="365125" y="6513513"/>
            <a:ext cx="2098675" cy="204787"/>
          </a:xfrm>
          <a:prstGeom prst="rect">
            <a:avLst/>
          </a:prstGeom>
          <a:noFill/>
          <a:ln w="9525">
            <a:noFill/>
            <a:miter lim="800000"/>
            <a:headEnd/>
            <a:tailEnd/>
          </a:ln>
        </p:spPr>
      </p:pic>
      <p:sp>
        <p:nvSpPr>
          <p:cNvPr id="240729" name="Line 89"/>
          <p:cNvSpPr>
            <a:spLocks noChangeShapeType="1"/>
          </p:cNvSpPr>
          <p:nvPr userDrawn="1"/>
        </p:nvSpPr>
        <p:spPr bwMode="auto">
          <a:xfrm>
            <a:off x="2574925"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30" name="Line 90"/>
          <p:cNvSpPr>
            <a:spLocks noChangeShapeType="1"/>
          </p:cNvSpPr>
          <p:nvPr userDrawn="1"/>
        </p:nvSpPr>
        <p:spPr bwMode="auto">
          <a:xfrm>
            <a:off x="2717800"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31" name="Line 91"/>
          <p:cNvSpPr>
            <a:spLocks noChangeShapeType="1"/>
          </p:cNvSpPr>
          <p:nvPr userDrawn="1"/>
        </p:nvSpPr>
        <p:spPr bwMode="auto">
          <a:xfrm>
            <a:off x="4879975"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32" name="Line 92"/>
          <p:cNvSpPr>
            <a:spLocks noChangeShapeType="1"/>
          </p:cNvSpPr>
          <p:nvPr userDrawn="1"/>
        </p:nvSpPr>
        <p:spPr bwMode="auto">
          <a:xfrm>
            <a:off x="5022850"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33" name="Line 93"/>
          <p:cNvSpPr>
            <a:spLocks noChangeShapeType="1"/>
          </p:cNvSpPr>
          <p:nvPr userDrawn="1"/>
        </p:nvSpPr>
        <p:spPr bwMode="auto">
          <a:xfrm>
            <a:off x="7181850"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34" name="Line 94"/>
          <p:cNvSpPr>
            <a:spLocks noChangeShapeType="1"/>
          </p:cNvSpPr>
          <p:nvPr userDrawn="1"/>
        </p:nvSpPr>
        <p:spPr bwMode="auto">
          <a:xfrm>
            <a:off x="7327900"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35" name="Line 95"/>
          <p:cNvSpPr>
            <a:spLocks noChangeShapeType="1"/>
          </p:cNvSpPr>
          <p:nvPr userDrawn="1"/>
        </p:nvSpPr>
        <p:spPr bwMode="auto">
          <a:xfrm>
            <a:off x="-298450" y="546100"/>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36" name="Line 96"/>
          <p:cNvSpPr>
            <a:spLocks noChangeShapeType="1"/>
          </p:cNvSpPr>
          <p:nvPr userDrawn="1"/>
        </p:nvSpPr>
        <p:spPr bwMode="auto">
          <a:xfrm>
            <a:off x="-298450" y="1341438"/>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37" name="Line 97"/>
          <p:cNvSpPr>
            <a:spLocks noChangeShapeType="1"/>
          </p:cNvSpPr>
          <p:nvPr userDrawn="1"/>
        </p:nvSpPr>
        <p:spPr bwMode="auto">
          <a:xfrm>
            <a:off x="-298450" y="1689100"/>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38" name="Line 98"/>
          <p:cNvSpPr>
            <a:spLocks noChangeShapeType="1"/>
          </p:cNvSpPr>
          <p:nvPr userDrawn="1"/>
        </p:nvSpPr>
        <p:spPr bwMode="auto">
          <a:xfrm>
            <a:off x="-298450" y="3787775"/>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39" name="Line 99"/>
          <p:cNvSpPr>
            <a:spLocks noChangeShapeType="1"/>
          </p:cNvSpPr>
          <p:nvPr userDrawn="1"/>
        </p:nvSpPr>
        <p:spPr bwMode="auto">
          <a:xfrm>
            <a:off x="-298450" y="4132263"/>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40" name="Line 100"/>
          <p:cNvSpPr>
            <a:spLocks noChangeShapeType="1"/>
          </p:cNvSpPr>
          <p:nvPr userDrawn="1"/>
        </p:nvSpPr>
        <p:spPr bwMode="auto">
          <a:xfrm>
            <a:off x="-298450" y="6235700"/>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41" name="Line 101"/>
          <p:cNvSpPr>
            <a:spLocks noChangeShapeType="1"/>
          </p:cNvSpPr>
          <p:nvPr userDrawn="1"/>
        </p:nvSpPr>
        <p:spPr bwMode="auto">
          <a:xfrm>
            <a:off x="-298450" y="6416675"/>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42" name="Line 102"/>
          <p:cNvSpPr>
            <a:spLocks noChangeShapeType="1"/>
          </p:cNvSpPr>
          <p:nvPr userDrawn="1"/>
        </p:nvSpPr>
        <p:spPr bwMode="auto">
          <a:xfrm>
            <a:off x="412750"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43" name="Line 103"/>
          <p:cNvSpPr>
            <a:spLocks noChangeShapeType="1"/>
          </p:cNvSpPr>
          <p:nvPr userDrawn="1"/>
        </p:nvSpPr>
        <p:spPr bwMode="auto">
          <a:xfrm>
            <a:off x="2574925"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44" name="Line 104"/>
          <p:cNvSpPr>
            <a:spLocks noChangeShapeType="1"/>
          </p:cNvSpPr>
          <p:nvPr userDrawn="1"/>
        </p:nvSpPr>
        <p:spPr bwMode="auto">
          <a:xfrm>
            <a:off x="2717800"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45" name="Line 105"/>
          <p:cNvSpPr>
            <a:spLocks noChangeShapeType="1"/>
          </p:cNvSpPr>
          <p:nvPr userDrawn="1"/>
        </p:nvSpPr>
        <p:spPr bwMode="auto">
          <a:xfrm>
            <a:off x="4879975"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46" name="Line 106"/>
          <p:cNvSpPr>
            <a:spLocks noChangeShapeType="1"/>
          </p:cNvSpPr>
          <p:nvPr userDrawn="1"/>
        </p:nvSpPr>
        <p:spPr bwMode="auto">
          <a:xfrm>
            <a:off x="5022850"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47" name="Line 107"/>
          <p:cNvSpPr>
            <a:spLocks noChangeShapeType="1"/>
          </p:cNvSpPr>
          <p:nvPr userDrawn="1"/>
        </p:nvSpPr>
        <p:spPr bwMode="auto">
          <a:xfrm>
            <a:off x="7181850"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48" name="Line 108"/>
          <p:cNvSpPr>
            <a:spLocks noChangeShapeType="1"/>
          </p:cNvSpPr>
          <p:nvPr userDrawn="1"/>
        </p:nvSpPr>
        <p:spPr bwMode="auto">
          <a:xfrm>
            <a:off x="7327900"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50" name="Line 110"/>
          <p:cNvSpPr>
            <a:spLocks noChangeShapeType="1"/>
          </p:cNvSpPr>
          <p:nvPr userDrawn="1"/>
        </p:nvSpPr>
        <p:spPr bwMode="auto">
          <a:xfrm>
            <a:off x="9926638" y="546100"/>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51" name="Line 111"/>
          <p:cNvSpPr>
            <a:spLocks noChangeShapeType="1"/>
          </p:cNvSpPr>
          <p:nvPr userDrawn="1"/>
        </p:nvSpPr>
        <p:spPr bwMode="auto">
          <a:xfrm>
            <a:off x="9926638" y="1341438"/>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52" name="Line 112"/>
          <p:cNvSpPr>
            <a:spLocks noChangeShapeType="1"/>
          </p:cNvSpPr>
          <p:nvPr userDrawn="1"/>
        </p:nvSpPr>
        <p:spPr bwMode="auto">
          <a:xfrm>
            <a:off x="9926638" y="1689100"/>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53" name="Line 113"/>
          <p:cNvSpPr>
            <a:spLocks noChangeShapeType="1"/>
          </p:cNvSpPr>
          <p:nvPr userDrawn="1"/>
        </p:nvSpPr>
        <p:spPr bwMode="auto">
          <a:xfrm>
            <a:off x="9926638" y="3787775"/>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54" name="Line 114"/>
          <p:cNvSpPr>
            <a:spLocks noChangeShapeType="1"/>
          </p:cNvSpPr>
          <p:nvPr userDrawn="1"/>
        </p:nvSpPr>
        <p:spPr bwMode="auto">
          <a:xfrm>
            <a:off x="9926638" y="4132263"/>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55" name="Line 115"/>
          <p:cNvSpPr>
            <a:spLocks noChangeShapeType="1"/>
          </p:cNvSpPr>
          <p:nvPr userDrawn="1"/>
        </p:nvSpPr>
        <p:spPr bwMode="auto">
          <a:xfrm>
            <a:off x="9926638" y="6235700"/>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56" name="Line 116"/>
          <p:cNvSpPr>
            <a:spLocks noChangeShapeType="1"/>
          </p:cNvSpPr>
          <p:nvPr userDrawn="1"/>
        </p:nvSpPr>
        <p:spPr bwMode="auto">
          <a:xfrm>
            <a:off x="9926638" y="6416675"/>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41" name="Line 110"/>
          <p:cNvSpPr>
            <a:spLocks noChangeShapeType="1"/>
          </p:cNvSpPr>
          <p:nvPr userDrawn="1"/>
        </p:nvSpPr>
        <p:spPr bwMode="auto">
          <a:xfrm>
            <a:off x="9926638" y="487036"/>
            <a:ext cx="282575" cy="0"/>
          </a:xfrm>
          <a:prstGeom prst="line">
            <a:avLst/>
          </a:prstGeom>
          <a:noFill/>
          <a:ln w="12700">
            <a:solidFill>
              <a:srgbClr val="0F99BC"/>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grpSp>
        <p:nvGrpSpPr>
          <p:cNvPr id="43" name="グループ化 42"/>
          <p:cNvGrpSpPr/>
          <p:nvPr userDrawn="1"/>
        </p:nvGrpSpPr>
        <p:grpSpPr>
          <a:xfrm>
            <a:off x="9483725" y="-261938"/>
            <a:ext cx="1587" cy="247650"/>
            <a:chOff x="9483725" y="-510339"/>
            <a:chExt cx="1587" cy="496050"/>
          </a:xfrm>
        </p:grpSpPr>
        <p:sp>
          <p:nvSpPr>
            <p:cNvPr id="40" name="Line 110"/>
            <p:cNvSpPr>
              <a:spLocks noChangeShapeType="1"/>
            </p:cNvSpPr>
            <p:nvPr userDrawn="1"/>
          </p:nvSpPr>
          <p:spPr bwMode="auto">
            <a:xfrm rot="16200000">
              <a:off x="9361112" y="-138489"/>
              <a:ext cx="248400"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42" name="Line 110"/>
            <p:cNvSpPr>
              <a:spLocks noChangeShapeType="1"/>
            </p:cNvSpPr>
            <p:nvPr userDrawn="1"/>
          </p:nvSpPr>
          <p:spPr bwMode="auto">
            <a:xfrm flipV="1">
              <a:off x="9483725" y="-510339"/>
              <a:ext cx="0" cy="248401"/>
            </a:xfrm>
            <a:prstGeom prst="line">
              <a:avLst/>
            </a:prstGeom>
            <a:noFill/>
            <a:ln w="12700">
              <a:solidFill>
                <a:srgbClr val="0F99BC"/>
              </a:solidFill>
              <a:round/>
              <a:headEnd/>
              <a:tailEnd/>
            </a:ln>
            <a:effectLst/>
          </p:spPr>
          <p:txBody>
            <a:bodyPr wrap="square"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grpSp>
      <p:sp>
        <p:nvSpPr>
          <p:cNvPr id="44" name="Line 110"/>
          <p:cNvSpPr>
            <a:spLocks noChangeShapeType="1"/>
          </p:cNvSpPr>
          <p:nvPr userDrawn="1"/>
        </p:nvSpPr>
        <p:spPr bwMode="auto">
          <a:xfrm>
            <a:off x="9926638" y="1082675"/>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45" name="Line 95"/>
          <p:cNvSpPr>
            <a:spLocks noChangeShapeType="1"/>
          </p:cNvSpPr>
          <p:nvPr userDrawn="1"/>
        </p:nvSpPr>
        <p:spPr bwMode="auto">
          <a:xfrm>
            <a:off x="-298450" y="1082675"/>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Tree>
    <p:extLst>
      <p:ext uri="{BB962C8B-B14F-4D97-AF65-F5344CB8AC3E}">
        <p14:creationId xmlns:p14="http://schemas.microsoft.com/office/powerpoint/2010/main" val="658556494"/>
      </p:ext>
    </p:extLst>
  </p:cSld>
  <p:clrMap bg1="lt1" tx1="dk1" bg2="lt2" tx2="dk2" accent1="accent1" accent2="accent2" accent3="accent3" accent4="accent4" accent5="accent5" accent6="accent6" hlink="hlink" folHlink="folHlink"/>
  <p:sldLayoutIdLst>
    <p:sldLayoutId id="2147484464" r:id="rId1"/>
    <p:sldLayoutId id="2147484465" r:id="rId2"/>
    <p:sldLayoutId id="2147484466" r:id="rId3"/>
    <p:sldLayoutId id="2147484467" r:id="rId4"/>
  </p:sldLayoutIdLst>
  <p:hf hdr="0" ftr="0" dt="0"/>
  <p:txStyles>
    <p:titleStyle>
      <a:lvl1pPr algn="l" defTabSz="990600" rtl="0" eaLnBrk="0" fontAlgn="base" hangingPunct="0">
        <a:spcBef>
          <a:spcPct val="0"/>
        </a:spcBef>
        <a:spcAft>
          <a:spcPct val="0"/>
        </a:spcAft>
        <a:defRPr kumimoji="1" sz="2000" b="1">
          <a:solidFill>
            <a:schemeClr val="tx2"/>
          </a:solidFill>
          <a:latin typeface="+mj-lt"/>
          <a:ea typeface="+mj-ea"/>
          <a:cs typeface="+mj-cs"/>
        </a:defRPr>
      </a:lvl1pPr>
      <a:lvl2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2pPr>
      <a:lvl3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3pPr>
      <a:lvl4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4pPr>
      <a:lvl5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5pPr>
      <a:lvl6pPr marL="457200" algn="l" defTabSz="990600" rtl="0" fontAlgn="base">
        <a:spcBef>
          <a:spcPct val="0"/>
        </a:spcBef>
        <a:spcAft>
          <a:spcPct val="0"/>
        </a:spcAft>
        <a:defRPr kumimoji="1" sz="2000" b="1">
          <a:solidFill>
            <a:schemeClr val="tx2"/>
          </a:solidFill>
          <a:latin typeface="Arial" charset="0"/>
          <a:ea typeface="ＭＳ Ｐゴシック" charset="-128"/>
        </a:defRPr>
      </a:lvl6pPr>
      <a:lvl7pPr marL="914400" algn="l" defTabSz="990600" rtl="0" fontAlgn="base">
        <a:spcBef>
          <a:spcPct val="0"/>
        </a:spcBef>
        <a:spcAft>
          <a:spcPct val="0"/>
        </a:spcAft>
        <a:defRPr kumimoji="1" sz="2000" b="1">
          <a:solidFill>
            <a:schemeClr val="tx2"/>
          </a:solidFill>
          <a:latin typeface="Arial" charset="0"/>
          <a:ea typeface="ＭＳ Ｐゴシック" charset="-128"/>
        </a:defRPr>
      </a:lvl7pPr>
      <a:lvl8pPr marL="1371600" algn="l" defTabSz="990600" rtl="0" fontAlgn="base">
        <a:spcBef>
          <a:spcPct val="0"/>
        </a:spcBef>
        <a:spcAft>
          <a:spcPct val="0"/>
        </a:spcAft>
        <a:defRPr kumimoji="1" sz="2000" b="1">
          <a:solidFill>
            <a:schemeClr val="tx2"/>
          </a:solidFill>
          <a:latin typeface="Arial" charset="0"/>
          <a:ea typeface="ＭＳ Ｐゴシック" charset="-128"/>
        </a:defRPr>
      </a:lvl8pPr>
      <a:lvl9pPr marL="1828800" algn="l" defTabSz="990600" rtl="0" fontAlgn="base">
        <a:spcBef>
          <a:spcPct val="0"/>
        </a:spcBef>
        <a:spcAft>
          <a:spcPct val="0"/>
        </a:spcAft>
        <a:defRPr kumimoji="1" sz="2000" b="1">
          <a:solidFill>
            <a:schemeClr val="tx2"/>
          </a:solidFill>
          <a:latin typeface="Arial" charset="0"/>
          <a:ea typeface="ＭＳ Ｐゴシック" charset="-128"/>
        </a:defRPr>
      </a:lvl9pPr>
    </p:titleStyle>
    <p:body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mn-lt"/>
          <a:ea typeface="+mn-ea"/>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mn-lt"/>
          <a:ea typeface="+mn-ea"/>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mn-lt"/>
          <a:ea typeface="+mn-ea"/>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mn-lt"/>
          <a:ea typeface="+mn-ea"/>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2" y="1637928"/>
            <a:ext cx="8915400" cy="1143000"/>
          </a:xfrm>
          <a:ln w="12700">
            <a:solidFill>
              <a:schemeClr val="tx1"/>
            </a:solidFill>
          </a:ln>
        </p:spPr>
        <p:txBody>
          <a:bodyPr/>
          <a:lstStyle/>
          <a:p>
            <a:r>
              <a:rPr kumimoji="1" lang="ja-JP" altLang="en-US" dirty="0" smtClean="0"/>
              <a:t>参考資料</a:t>
            </a:r>
            <a:endParaRPr kumimoji="1" lang="ja-JP" altLang="en-US" dirty="0"/>
          </a:p>
        </p:txBody>
      </p:sp>
      <p:sp>
        <p:nvSpPr>
          <p:cNvPr id="5" name="スライド番号プレースホルダー 3"/>
          <p:cNvSpPr>
            <a:spLocks noGrp="1"/>
          </p:cNvSpPr>
          <p:nvPr>
            <p:ph type="sldNum" sz="quarter" idx="12"/>
          </p:nvPr>
        </p:nvSpPr>
        <p:spPr>
          <a:xfrm>
            <a:off x="9345488" y="6492883"/>
            <a:ext cx="553590" cy="365125"/>
          </a:xfrm>
        </p:spPr>
        <p:txBody>
          <a:bodyPr/>
          <a:lstStyle/>
          <a:p>
            <a:r>
              <a:rPr lang="en-US" altLang="ja-JP" sz="1600" dirty="0" smtClean="0">
                <a:solidFill>
                  <a:schemeClr val="tx1"/>
                </a:solidFill>
              </a:rPr>
              <a:t>37</a:t>
            </a:r>
            <a:endParaRPr lang="ja-JP" altLang="en-US" sz="1600" dirty="0">
              <a:solidFill>
                <a:schemeClr val="tx1"/>
              </a:solidFill>
            </a:endParaRPr>
          </a:p>
        </p:txBody>
      </p:sp>
    </p:spTree>
    <p:extLst>
      <p:ext uri="{BB962C8B-B14F-4D97-AF65-F5344CB8AC3E}">
        <p14:creationId xmlns:p14="http://schemas.microsoft.com/office/powerpoint/2010/main" val="4477053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タイトル 1"/>
          <p:cNvSpPr txBox="1">
            <a:spLocks/>
          </p:cNvSpPr>
          <p:nvPr/>
        </p:nvSpPr>
        <p:spPr>
          <a:xfrm>
            <a:off x="120057" y="4530541"/>
            <a:ext cx="9650846" cy="1634770"/>
          </a:xfrm>
          <a:prstGeom prst="rect">
            <a:avLst/>
          </a:prstGeom>
          <a:noFill/>
          <a:ln w="19050">
            <a:solidFill>
              <a:schemeClr val="tx1"/>
            </a:solidFill>
          </a:ln>
        </p:spPr>
        <p:txBody>
          <a:bodyPr vert="horz" lIns="91440" tIns="45720" rIns="91440" bIns="45720" rtlCol="0" anchor="t">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endParaRPr lang="en-US" altLang="ja-JP" sz="1400" dirty="0" smtClean="0"/>
          </a:p>
          <a:p>
            <a:pPr algn="l"/>
            <a:r>
              <a:rPr lang="ja-JP" altLang="en-US" sz="1400" dirty="0" smtClean="0"/>
              <a:t>○</a:t>
            </a:r>
            <a:r>
              <a:rPr lang="ja-JP" altLang="en-US" sz="1400" dirty="0"/>
              <a:t>地域における助け合いや生活支援・介護予防サービスの提供実績がある者、または中間支援を行う団体等であって、地域でコーディネート機能を適切に担うことができる者。</a:t>
            </a:r>
            <a:endParaRPr lang="en-US" altLang="ja-JP" sz="1400" dirty="0"/>
          </a:p>
          <a:p>
            <a:pPr algn="l"/>
            <a:r>
              <a:rPr lang="ja-JP" altLang="en-US" sz="1400" dirty="0"/>
              <a:t>○特定の資格要件は定めず、市民活動</a:t>
            </a:r>
            <a:r>
              <a:rPr lang="ja-JP" altLang="en-US" sz="1400" dirty="0" smtClean="0"/>
              <a:t>への理解</a:t>
            </a:r>
            <a:r>
              <a:rPr lang="ja-JP" altLang="en-US" sz="1400" dirty="0"/>
              <a:t>があり、多様な理念をもつ地域のサービス提供主体と連絡調整できる立場の者であって、国や都道府県</a:t>
            </a:r>
            <a:r>
              <a:rPr lang="ja-JP" altLang="en-US" sz="1400" dirty="0" smtClean="0"/>
              <a:t>が実施する研修</a:t>
            </a:r>
            <a:r>
              <a:rPr lang="ja-JP" altLang="en-US" sz="1400" dirty="0"/>
              <a:t>を修了した者が望ましい。</a:t>
            </a:r>
            <a:endParaRPr lang="en-US" altLang="ja-JP" sz="1400" dirty="0"/>
          </a:p>
          <a:p>
            <a:pPr algn="l"/>
            <a:r>
              <a:rPr lang="ja-JP" altLang="en-US" sz="1400" dirty="0"/>
              <a:t>○コーディネーターが属する組織の活動の枠組みを超えた視点、地域の公益的活動の視点、公平中立な視点を有することが</a:t>
            </a:r>
            <a:r>
              <a:rPr lang="ja-JP" altLang="en-US" sz="1400" dirty="0" smtClean="0"/>
              <a:t>適当。</a:t>
            </a:r>
            <a:endParaRPr lang="en-US" altLang="ja-JP" sz="1400" dirty="0"/>
          </a:p>
        </p:txBody>
      </p:sp>
      <p:sp>
        <p:nvSpPr>
          <p:cNvPr id="6" name="タイトル 1"/>
          <p:cNvSpPr txBox="1">
            <a:spLocks/>
          </p:cNvSpPr>
          <p:nvPr/>
        </p:nvSpPr>
        <p:spPr>
          <a:xfrm>
            <a:off x="105058" y="817412"/>
            <a:ext cx="9650846" cy="983679"/>
          </a:xfrm>
          <a:prstGeom prst="rect">
            <a:avLst/>
          </a:prstGeom>
          <a:noFill/>
          <a:ln w="19050">
            <a:solidFill>
              <a:schemeClr val="tx1"/>
            </a:solidFill>
          </a:ln>
        </p:spPr>
        <p:txBody>
          <a:bodyPr vert="horz" lIns="91440" tIns="45720" rIns="91440" bIns="45720" rtlCol="0" anchor="t">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endParaRPr lang="en-US" altLang="ja-JP" sz="1400" dirty="0" smtClean="0"/>
          </a:p>
          <a:p>
            <a:pPr algn="l"/>
            <a:r>
              <a:rPr lang="ja-JP" altLang="en-US" sz="1400" dirty="0"/>
              <a:t>　</a:t>
            </a:r>
            <a:r>
              <a:rPr lang="ja-JP" altLang="en-US" sz="1400" dirty="0" smtClean="0"/>
              <a:t>市町村が定める活動区域ごとに、</a:t>
            </a:r>
            <a:r>
              <a:rPr lang="ja-JP" altLang="en-US" sz="1400" b="1" u="sng" dirty="0" smtClean="0">
                <a:solidFill>
                  <a:srgbClr val="FF0000"/>
                </a:solidFill>
              </a:rPr>
              <a:t>関係者のネットワークや既存の取組・組織等も活用しながら</a:t>
            </a:r>
            <a:r>
              <a:rPr lang="ja-JP" altLang="en-US" sz="1400" dirty="0" smtClean="0"/>
              <a:t>、資源開発、関係者のネットワーク化、地域の支援ニーズとサービス提供主体のマッチング等のコーディネート業務を実施することにより、地域における生活支援・介護予防サービスの提供体制の整備に向けた取組を推進する。</a:t>
            </a:r>
            <a:endParaRPr lang="en-US" altLang="ja-JP" sz="1400" dirty="0" smtClean="0"/>
          </a:p>
        </p:txBody>
      </p:sp>
      <p:sp>
        <p:nvSpPr>
          <p:cNvPr id="5" name="角丸四角形 4"/>
          <p:cNvSpPr/>
          <p:nvPr/>
        </p:nvSpPr>
        <p:spPr>
          <a:xfrm>
            <a:off x="105066" y="637303"/>
            <a:ext cx="1425865" cy="360218"/>
          </a:xfrm>
          <a:prstGeom prst="round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schemeClr val="tx1"/>
                </a:solidFill>
              </a:rPr>
              <a:t>設置目的</a:t>
            </a:r>
            <a:endParaRPr kumimoji="1" lang="ja-JP" altLang="en-US" b="1" dirty="0">
              <a:solidFill>
                <a:schemeClr val="tx1"/>
              </a:solidFill>
            </a:endParaRPr>
          </a:p>
        </p:txBody>
      </p:sp>
      <p:sp>
        <p:nvSpPr>
          <p:cNvPr id="10" name="タイトル 1"/>
          <p:cNvSpPr txBox="1">
            <a:spLocks/>
          </p:cNvSpPr>
          <p:nvPr/>
        </p:nvSpPr>
        <p:spPr>
          <a:xfrm>
            <a:off x="105052" y="3269741"/>
            <a:ext cx="9650846" cy="1025208"/>
          </a:xfrm>
          <a:prstGeom prst="rect">
            <a:avLst/>
          </a:prstGeom>
          <a:noFill/>
          <a:ln w="19050">
            <a:solidFill>
              <a:schemeClr val="tx1"/>
            </a:solidFill>
          </a:ln>
        </p:spPr>
        <p:txBody>
          <a:bodyPr vert="horz" lIns="91440" tIns="45720" rIns="91440" bIns="45720" rtlCol="0" anchor="t">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endParaRPr lang="en-US" altLang="ja-JP" sz="1400" dirty="0" smtClean="0"/>
          </a:p>
          <a:p>
            <a:pPr algn="l"/>
            <a:r>
              <a:rPr lang="ja-JP" altLang="en-US" sz="1400" dirty="0"/>
              <a:t>　常勤・非常勤やボランティアなどの雇用形態については問わず、また、職種、人数、配置場所、勤務形態等は一律には限定せず、</a:t>
            </a:r>
            <a:r>
              <a:rPr lang="ja-JP" altLang="en-US" sz="1400" b="1" u="sng" dirty="0">
                <a:solidFill>
                  <a:srgbClr val="FF0000"/>
                </a:solidFill>
              </a:rPr>
              <a:t>地域の実情に応じた多様な配置が可能</a:t>
            </a:r>
            <a:r>
              <a:rPr lang="ja-JP" altLang="en-US" sz="1400" dirty="0"/>
              <a:t>であるが、</a:t>
            </a:r>
            <a:r>
              <a:rPr lang="ja-JP" altLang="en-US" sz="1400" b="1" u="sng" dirty="0">
                <a:solidFill>
                  <a:srgbClr val="FF0000"/>
                </a:solidFill>
              </a:rPr>
              <a:t>市町村や地域包括支援センターと連携しながら活動</a:t>
            </a:r>
            <a:r>
              <a:rPr lang="ja-JP" altLang="en-US" sz="1400" dirty="0"/>
              <a:t>することが重要。</a:t>
            </a:r>
            <a:endParaRPr lang="en-US" altLang="ja-JP" sz="1400" dirty="0"/>
          </a:p>
          <a:p>
            <a:pPr algn="l"/>
            <a:endParaRPr lang="en-US" altLang="ja-JP" sz="1400" dirty="0" smtClean="0"/>
          </a:p>
        </p:txBody>
      </p:sp>
      <p:sp>
        <p:nvSpPr>
          <p:cNvPr id="9" name="角丸四角形 8"/>
          <p:cNvSpPr/>
          <p:nvPr/>
        </p:nvSpPr>
        <p:spPr>
          <a:xfrm>
            <a:off x="105061" y="3089633"/>
            <a:ext cx="1425865" cy="360218"/>
          </a:xfrm>
          <a:prstGeom prst="round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tx1"/>
                </a:solidFill>
              </a:rPr>
              <a:t>配置</a:t>
            </a:r>
            <a:endParaRPr kumimoji="1" lang="ja-JP" altLang="en-US" b="1" dirty="0">
              <a:solidFill>
                <a:schemeClr val="tx1"/>
              </a:solidFill>
            </a:endParaRPr>
          </a:p>
        </p:txBody>
      </p:sp>
      <p:sp>
        <p:nvSpPr>
          <p:cNvPr id="11" name="角丸四角形 10"/>
          <p:cNvSpPr/>
          <p:nvPr/>
        </p:nvSpPr>
        <p:spPr>
          <a:xfrm>
            <a:off x="120076" y="4364287"/>
            <a:ext cx="1425865" cy="360218"/>
          </a:xfrm>
          <a:prstGeom prst="round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tx1"/>
                </a:solidFill>
              </a:rPr>
              <a:t>資格・要件</a:t>
            </a:r>
            <a:endParaRPr kumimoji="1" lang="ja-JP" altLang="en-US" b="1" dirty="0">
              <a:solidFill>
                <a:schemeClr val="tx1"/>
              </a:solidFill>
            </a:endParaRPr>
          </a:p>
        </p:txBody>
      </p:sp>
      <p:sp>
        <p:nvSpPr>
          <p:cNvPr id="14" name="タイトル 1"/>
          <p:cNvSpPr txBox="1">
            <a:spLocks/>
          </p:cNvSpPr>
          <p:nvPr/>
        </p:nvSpPr>
        <p:spPr>
          <a:xfrm>
            <a:off x="105052" y="2036648"/>
            <a:ext cx="9650846" cy="983679"/>
          </a:xfrm>
          <a:prstGeom prst="rect">
            <a:avLst/>
          </a:prstGeom>
          <a:noFill/>
          <a:ln w="19050">
            <a:solidFill>
              <a:schemeClr val="tx1"/>
            </a:solidFill>
          </a:ln>
        </p:spPr>
        <p:txBody>
          <a:bodyPr vert="horz" lIns="91440" tIns="45720" rIns="91440" bIns="45720" rtlCol="0" anchor="t">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endParaRPr lang="en-US" altLang="ja-JP" sz="1400" dirty="0" smtClean="0"/>
          </a:p>
          <a:p>
            <a:pPr algn="l"/>
            <a:r>
              <a:rPr lang="ja-JP" altLang="en-US" sz="1400" dirty="0" smtClean="0"/>
              <a:t>○生活支援の担い手の養成、サービスの開発等の</a:t>
            </a:r>
            <a:r>
              <a:rPr lang="ja-JP" altLang="en-US" sz="1400" b="1" u="sng" dirty="0" smtClean="0">
                <a:solidFill>
                  <a:srgbClr val="FF0000"/>
                </a:solidFill>
              </a:rPr>
              <a:t>資源開発</a:t>
            </a:r>
            <a:r>
              <a:rPr lang="ja-JP" altLang="en-US" sz="1400" dirty="0"/>
              <a:t>・・</a:t>
            </a:r>
            <a:r>
              <a:rPr lang="ja-JP" altLang="en-US" sz="1400" dirty="0" smtClean="0"/>
              <a:t>・・・第１層、第２層</a:t>
            </a:r>
            <a:endParaRPr lang="en-US" altLang="ja-JP" sz="1400" dirty="0" smtClean="0"/>
          </a:p>
          <a:p>
            <a:pPr algn="l"/>
            <a:r>
              <a:rPr lang="ja-JP" altLang="en-US" sz="1400" dirty="0" smtClean="0"/>
              <a:t>○サービス提供主体等の関係者の</a:t>
            </a:r>
            <a:r>
              <a:rPr lang="ja-JP" altLang="en-US" sz="1400" b="1" u="sng" dirty="0" smtClean="0">
                <a:solidFill>
                  <a:srgbClr val="FF0000"/>
                </a:solidFill>
              </a:rPr>
              <a:t>ネットワーク構築</a:t>
            </a:r>
            <a:r>
              <a:rPr lang="ja-JP" altLang="en-US" sz="1400" dirty="0" smtClean="0"/>
              <a:t>・・・・・・・・・・・・第１層、第２層</a:t>
            </a:r>
            <a:endParaRPr lang="en-US" altLang="ja-JP" sz="1400" dirty="0" smtClean="0"/>
          </a:p>
          <a:p>
            <a:pPr algn="l"/>
            <a:r>
              <a:rPr lang="ja-JP" altLang="en-US" sz="1400" dirty="0" smtClean="0"/>
              <a:t>○地域の支援ニーズとサービス提供主体の活動の</a:t>
            </a:r>
            <a:r>
              <a:rPr lang="ja-JP" altLang="en-US" sz="1400" b="1" u="sng" dirty="0" smtClean="0">
                <a:solidFill>
                  <a:srgbClr val="FF0000"/>
                </a:solidFill>
              </a:rPr>
              <a:t>マッチング</a:t>
            </a:r>
            <a:r>
              <a:rPr lang="ja-JP" altLang="en-US" sz="1400" dirty="0" smtClean="0"/>
              <a:t>　</a:t>
            </a:r>
            <a:r>
              <a:rPr lang="ja-JP" altLang="en-US" sz="1400" dirty="0"/>
              <a:t>・・・</a:t>
            </a:r>
            <a:r>
              <a:rPr lang="ja-JP" altLang="en-US" sz="1400" dirty="0" smtClean="0"/>
              <a:t>第２層</a:t>
            </a:r>
            <a:endParaRPr lang="en-US" altLang="ja-JP" sz="1400" dirty="0" smtClean="0"/>
          </a:p>
        </p:txBody>
      </p:sp>
      <p:sp>
        <p:nvSpPr>
          <p:cNvPr id="13" name="角丸四角形 12"/>
          <p:cNvSpPr/>
          <p:nvPr/>
        </p:nvSpPr>
        <p:spPr>
          <a:xfrm>
            <a:off x="105061" y="1870393"/>
            <a:ext cx="1425865" cy="360218"/>
          </a:xfrm>
          <a:prstGeom prst="round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tx1"/>
                </a:solidFill>
              </a:rPr>
              <a:t>役割</a:t>
            </a:r>
            <a:endParaRPr kumimoji="1" lang="ja-JP" altLang="en-US" b="1" dirty="0">
              <a:solidFill>
                <a:schemeClr val="tx1"/>
              </a:solidFill>
            </a:endParaRPr>
          </a:p>
        </p:txBody>
      </p:sp>
      <p:sp>
        <p:nvSpPr>
          <p:cNvPr id="16" name="正方形/長方形 15"/>
          <p:cNvSpPr/>
          <p:nvPr/>
        </p:nvSpPr>
        <p:spPr bwMode="gray">
          <a:xfrm>
            <a:off x="55503" y="44625"/>
            <a:ext cx="9813993" cy="547241"/>
          </a:xfrm>
          <a:prstGeom prst="rect">
            <a:avLst/>
          </a:prstGeom>
          <a:solidFill>
            <a:srgbClr val="00B0F0"/>
          </a:solidFill>
          <a:ln/>
        </p:spPr>
        <p:style>
          <a:lnRef idx="3">
            <a:schemeClr val="lt1"/>
          </a:lnRef>
          <a:fillRef idx="1">
            <a:schemeClr val="accent5"/>
          </a:fillRef>
          <a:effectRef idx="1">
            <a:schemeClr val="accent5"/>
          </a:effectRef>
          <a:fontRef idx="minor">
            <a:schemeClr val="lt1"/>
          </a:fontRef>
        </p:style>
        <p:txBody>
          <a:bodyPr anchor="ctr"/>
          <a:lstStyle/>
          <a:p>
            <a:pPr algn="ctr">
              <a:defRPr/>
            </a:pPr>
            <a:r>
              <a:rPr lang="ja-JP" altLang="en-US" sz="2400" b="1" dirty="0" smtClean="0">
                <a:solidFill>
                  <a:schemeClr val="bg1"/>
                </a:solidFill>
                <a:latin typeface="+mn-ea"/>
              </a:rPr>
              <a:t>コーディネーターの目的・役割等について</a:t>
            </a:r>
            <a:endParaRPr lang="ja-JP" altLang="en-US" sz="1600" b="1" dirty="0">
              <a:solidFill>
                <a:schemeClr val="bg1"/>
              </a:solidFill>
              <a:latin typeface="+mn-ea"/>
            </a:endParaRPr>
          </a:p>
        </p:txBody>
      </p:sp>
      <p:sp>
        <p:nvSpPr>
          <p:cNvPr id="17" name="スライド番号プレースホルダー 3"/>
          <p:cNvSpPr txBox="1">
            <a:spLocks/>
          </p:cNvSpPr>
          <p:nvPr/>
        </p:nvSpPr>
        <p:spPr>
          <a:xfrm>
            <a:off x="9345488" y="6492883"/>
            <a:ext cx="55359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en-US" altLang="ja-JP" sz="1600" dirty="0" smtClean="0">
                <a:solidFill>
                  <a:schemeClr val="tx1"/>
                </a:solidFill>
              </a:rPr>
              <a:t>38</a:t>
            </a:r>
            <a:endParaRPr lang="ja-JP" altLang="en-US" sz="1600" dirty="0">
              <a:solidFill>
                <a:schemeClr val="tx1"/>
              </a:solidFill>
            </a:endParaRPr>
          </a:p>
        </p:txBody>
      </p:sp>
    </p:spTree>
    <p:extLst>
      <p:ext uri="{BB962C8B-B14F-4D97-AF65-F5344CB8AC3E}">
        <p14:creationId xmlns:p14="http://schemas.microsoft.com/office/powerpoint/2010/main" val="16339729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コンテンツ プレースホルダー 1"/>
          <p:cNvSpPr txBox="1">
            <a:spLocks/>
          </p:cNvSpPr>
          <p:nvPr/>
        </p:nvSpPr>
        <p:spPr>
          <a:xfrm>
            <a:off x="126164" y="1628800"/>
            <a:ext cx="9653713" cy="504056"/>
          </a:xfrm>
          <a:prstGeom prst="rect">
            <a:avLst/>
          </a:prstGeom>
          <a:ln>
            <a:solidFill>
              <a:schemeClr val="tx1"/>
            </a:solidFill>
          </a:ln>
        </p:spPr>
        <p:txBody>
          <a:bodyPr vert="horz" lIns="91440" tIns="45720" rIns="91440" bIns="45720" rtlCol="0" anchor="t" anchorCtr="0">
            <a:no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180000" indent="-457200">
              <a:buNone/>
            </a:pPr>
            <a:r>
              <a:rPr lang="ja-JP" altLang="en-US" sz="1400" dirty="0" smtClean="0">
                <a:solidFill>
                  <a:prstClr val="black"/>
                </a:solidFill>
                <a:latin typeface="+mn-ea"/>
              </a:rPr>
              <a:t>問６　</a:t>
            </a:r>
            <a:r>
              <a:rPr lang="ja-JP" altLang="ja-JP" sz="1400" dirty="0" smtClean="0">
                <a:latin typeface="+mn-ea"/>
              </a:rPr>
              <a:t>地域</a:t>
            </a:r>
            <a:r>
              <a:rPr lang="ja-JP" altLang="ja-JP" sz="1400" dirty="0">
                <a:latin typeface="+mn-ea"/>
              </a:rPr>
              <a:t>包括支援センターに、コーディネーターを配置する場合は、現在の地域包括支援センターの職員のほかに配置する必要があるのか。業務に支障が無い場合は兼務しても差し支えないか。</a:t>
            </a:r>
            <a:r>
              <a:rPr lang="ja-JP" altLang="en-US" sz="1400" dirty="0" smtClean="0">
                <a:solidFill>
                  <a:prstClr val="black"/>
                </a:solidFill>
                <a:latin typeface="+mn-ea"/>
              </a:rPr>
              <a:t>　</a:t>
            </a:r>
            <a:endParaRPr lang="en-US" altLang="ja-JP" sz="1400" dirty="0">
              <a:solidFill>
                <a:prstClr val="black"/>
              </a:solidFill>
              <a:latin typeface="+mn-ea"/>
            </a:endParaRPr>
          </a:p>
        </p:txBody>
      </p:sp>
      <p:sp>
        <p:nvSpPr>
          <p:cNvPr id="8" name="正方形/長方形 7"/>
          <p:cNvSpPr/>
          <p:nvPr/>
        </p:nvSpPr>
        <p:spPr bwMode="gray">
          <a:xfrm>
            <a:off x="55503" y="1439"/>
            <a:ext cx="9813993" cy="547241"/>
          </a:xfrm>
          <a:prstGeom prst="rect">
            <a:avLst/>
          </a:prstGeom>
          <a:solidFill>
            <a:srgbClr val="00B050"/>
          </a:solidFill>
          <a:ln/>
        </p:spPr>
        <p:style>
          <a:lnRef idx="3">
            <a:schemeClr val="lt1"/>
          </a:lnRef>
          <a:fillRef idx="1">
            <a:schemeClr val="accent5"/>
          </a:fillRef>
          <a:effectRef idx="1">
            <a:schemeClr val="accent5"/>
          </a:effectRef>
          <a:fontRef idx="minor">
            <a:schemeClr val="lt1"/>
          </a:fontRef>
        </p:style>
        <p:txBody>
          <a:bodyPr anchor="ctr"/>
          <a:lstStyle/>
          <a:p>
            <a:pPr algn="ctr">
              <a:defRPr/>
            </a:pPr>
            <a:r>
              <a:rPr lang="ja-JP" altLang="en-US" b="1" dirty="0" smtClean="0">
                <a:solidFill>
                  <a:schemeClr val="bg1"/>
                </a:solidFill>
                <a:latin typeface="+mn-ea"/>
              </a:rPr>
              <a:t>「介護予防・日常生活支援総合事業ガイドライン案」についての</a:t>
            </a:r>
            <a:r>
              <a:rPr lang="en-US" altLang="ja-JP" b="1" dirty="0" smtClean="0">
                <a:solidFill>
                  <a:schemeClr val="bg1"/>
                </a:solidFill>
                <a:latin typeface="+mn-ea"/>
              </a:rPr>
              <a:t>Q&amp;A</a:t>
            </a:r>
            <a:r>
              <a:rPr lang="ja-JP" altLang="en-US" b="1" dirty="0" smtClean="0">
                <a:solidFill>
                  <a:schemeClr val="bg1"/>
                </a:solidFill>
                <a:latin typeface="+mn-ea"/>
              </a:rPr>
              <a:t>（９月３０日版）・抜粋</a:t>
            </a:r>
            <a:endParaRPr lang="en-US" altLang="ja-JP" b="1" dirty="0" smtClean="0">
              <a:solidFill>
                <a:schemeClr val="bg1"/>
              </a:solidFill>
              <a:latin typeface="+mn-ea"/>
            </a:endParaRPr>
          </a:p>
        </p:txBody>
      </p:sp>
      <p:sp>
        <p:nvSpPr>
          <p:cNvPr id="5" name="スライド番号プレースホルダー 3"/>
          <p:cNvSpPr>
            <a:spLocks noGrp="1"/>
          </p:cNvSpPr>
          <p:nvPr>
            <p:ph type="sldNum" sz="quarter" idx="12"/>
          </p:nvPr>
        </p:nvSpPr>
        <p:spPr>
          <a:xfrm>
            <a:off x="9345488" y="6492883"/>
            <a:ext cx="553590" cy="365125"/>
          </a:xfrm>
        </p:spPr>
        <p:txBody>
          <a:bodyPr/>
          <a:lstStyle/>
          <a:p>
            <a:r>
              <a:rPr lang="en-US" altLang="ja-JP" sz="1600" dirty="0" smtClean="0">
                <a:solidFill>
                  <a:schemeClr val="tx1"/>
                </a:solidFill>
              </a:rPr>
              <a:t>39</a:t>
            </a:r>
            <a:endParaRPr lang="ja-JP" altLang="en-US" sz="1600" dirty="0">
              <a:solidFill>
                <a:schemeClr val="tx1"/>
              </a:solidFill>
            </a:endParaRPr>
          </a:p>
        </p:txBody>
      </p:sp>
      <p:sp>
        <p:nvSpPr>
          <p:cNvPr id="7" name="コンテンツ プレースホルダー 1"/>
          <p:cNvSpPr txBox="1">
            <a:spLocks/>
          </p:cNvSpPr>
          <p:nvPr/>
        </p:nvSpPr>
        <p:spPr>
          <a:xfrm>
            <a:off x="128468" y="1277144"/>
            <a:ext cx="9653713" cy="279648"/>
          </a:xfrm>
          <a:prstGeom prst="rect">
            <a:avLst/>
          </a:prstGeom>
          <a:ln>
            <a:noFill/>
          </a:ln>
        </p:spPr>
        <p:txBody>
          <a:bodyPr vert="horz" lIns="91440" tIns="45720" rIns="91440" bIns="45720" rtlCol="0" anchor="t" anchorCtr="0">
            <a:no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180000" indent="-457200">
              <a:buNone/>
            </a:pPr>
            <a:r>
              <a:rPr lang="ja-JP" altLang="en-US" sz="1400" b="1" dirty="0" smtClean="0">
                <a:solidFill>
                  <a:prstClr val="black"/>
                </a:solidFill>
                <a:latin typeface="ＭＳ ゴシック" panose="020B0609070205080204" pitchFamily="49" charset="-128"/>
                <a:ea typeface="ＭＳ ゴシック" panose="020B0609070205080204" pitchFamily="49" charset="-128"/>
              </a:rPr>
              <a:t>第３　生活支援・介護予防サービスの充実</a:t>
            </a:r>
            <a:endParaRPr lang="en-US" altLang="ja-JP" sz="1400" b="1" dirty="0">
              <a:solidFill>
                <a:prstClr val="black"/>
              </a:solidFill>
              <a:latin typeface="ＭＳ ゴシック" panose="020B0609070205080204" pitchFamily="49" charset="-128"/>
              <a:ea typeface="ＭＳ ゴシック" panose="020B0609070205080204" pitchFamily="49" charset="-128"/>
            </a:endParaRPr>
          </a:p>
        </p:txBody>
      </p:sp>
      <p:sp>
        <p:nvSpPr>
          <p:cNvPr id="9" name="コンテンツ プレースホルダー 1"/>
          <p:cNvSpPr txBox="1">
            <a:spLocks/>
          </p:cNvSpPr>
          <p:nvPr/>
        </p:nvSpPr>
        <p:spPr>
          <a:xfrm>
            <a:off x="128468" y="2276872"/>
            <a:ext cx="9653713" cy="3096344"/>
          </a:xfrm>
          <a:prstGeom prst="rect">
            <a:avLst/>
          </a:prstGeom>
          <a:ln>
            <a:solidFill>
              <a:schemeClr val="tx1"/>
            </a:solidFill>
            <a:prstDash val="sysDot"/>
          </a:ln>
        </p:spPr>
        <p:txBody>
          <a:bodyPr vert="horz" lIns="91440" tIns="45720" rIns="91440" bIns="45720" rtlCol="0" anchor="t" anchorCtr="0">
            <a:no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buNone/>
            </a:pPr>
            <a:r>
              <a:rPr lang="ja-JP" altLang="en-US" sz="1400" dirty="0" smtClean="0"/>
              <a:t>（答）</a:t>
            </a:r>
            <a:endParaRPr lang="en-US" altLang="ja-JP" sz="1400" dirty="0" smtClean="0"/>
          </a:p>
          <a:p>
            <a:pPr marL="0" indent="0">
              <a:buNone/>
            </a:pPr>
            <a:r>
              <a:rPr lang="ja-JP" altLang="en-US" sz="1400" dirty="0" smtClean="0"/>
              <a:t>１　</a:t>
            </a:r>
            <a:r>
              <a:rPr lang="ja-JP" altLang="ja-JP" sz="1400" dirty="0" smtClean="0"/>
              <a:t>コーディネーター</a:t>
            </a:r>
            <a:r>
              <a:rPr lang="ja-JP" altLang="ja-JP" sz="1400" dirty="0"/>
              <a:t>については、ガイドライン案では</a:t>
            </a:r>
          </a:p>
          <a:p>
            <a:pPr marL="0" indent="0">
              <a:buNone/>
            </a:pPr>
            <a:r>
              <a:rPr lang="ja-JP" altLang="ja-JP" sz="1400" dirty="0" smtClean="0"/>
              <a:t>・</a:t>
            </a:r>
            <a:r>
              <a:rPr lang="ja-JP" altLang="ja-JP" sz="1400" dirty="0"/>
              <a:t>「職種や配置場所については、一律には限定せず、地域の実情に応じて多様な主体が活用できる仕組みとする予定であるが</a:t>
            </a:r>
            <a:r>
              <a:rPr lang="ja-JP" altLang="ja-JP" sz="1400" dirty="0" smtClean="0"/>
              <a:t>、</a:t>
            </a:r>
            <a:r>
              <a:rPr lang="ja-JP" altLang="en-US" sz="1400" dirty="0" smtClean="0"/>
              <a:t>　</a:t>
            </a:r>
            <a:r>
              <a:rPr lang="ja-JP" altLang="ja-JP" sz="1400" dirty="0" smtClean="0"/>
              <a:t>市町村</a:t>
            </a:r>
            <a:r>
              <a:rPr lang="ja-JP" altLang="ja-JP" sz="1400" dirty="0"/>
              <a:t>や地域包括支援センターと連携しながら活動することが重要」</a:t>
            </a:r>
          </a:p>
          <a:p>
            <a:pPr marL="0" indent="0">
              <a:buNone/>
            </a:pPr>
            <a:r>
              <a:rPr lang="ja-JP" altLang="ja-JP" sz="1400" dirty="0" smtClean="0"/>
              <a:t>・</a:t>
            </a:r>
            <a:r>
              <a:rPr lang="ja-JP" altLang="ja-JP" sz="1400" dirty="0"/>
              <a:t>「地域における助け合いや生活支援サービスの提供実績のある者、または中間支援を行う団体等であって、地域で</a:t>
            </a:r>
            <a:r>
              <a:rPr lang="ja-JP" altLang="ja-JP" sz="1400" dirty="0" smtClean="0"/>
              <a:t>コーディート</a:t>
            </a:r>
            <a:r>
              <a:rPr lang="ja-JP" altLang="ja-JP" sz="1400" dirty="0"/>
              <a:t>機能を適切に担うことができる者」</a:t>
            </a:r>
          </a:p>
          <a:p>
            <a:pPr marL="0" indent="0">
              <a:buNone/>
            </a:pPr>
            <a:r>
              <a:rPr lang="ja-JP" altLang="en-US" sz="1400" dirty="0" smtClean="0"/>
              <a:t>　</a:t>
            </a:r>
            <a:r>
              <a:rPr lang="ja-JP" altLang="ja-JP" sz="1400" dirty="0" smtClean="0"/>
              <a:t>など</a:t>
            </a:r>
            <a:r>
              <a:rPr lang="ja-JP" altLang="ja-JP" sz="1400" dirty="0"/>
              <a:t>としているところ。</a:t>
            </a:r>
          </a:p>
          <a:p>
            <a:pPr marL="0" indent="0">
              <a:buNone/>
            </a:pPr>
            <a:r>
              <a:rPr lang="ja-JP" altLang="en-US" sz="1400" dirty="0" smtClean="0"/>
              <a:t>　</a:t>
            </a:r>
            <a:r>
              <a:rPr lang="ja-JP" altLang="ja-JP" sz="1400" dirty="0" smtClean="0"/>
              <a:t>既存</a:t>
            </a:r>
            <a:r>
              <a:rPr lang="ja-JP" altLang="ja-JP" sz="1400" dirty="0"/>
              <a:t>の職員が兼務をすることを否定するものではないが、地域包括支援センターの職員の業務量等現状も踏まえれば、</a:t>
            </a:r>
            <a:r>
              <a:rPr lang="ja-JP" altLang="ja-JP" sz="1400" b="1" u="sng" dirty="0">
                <a:solidFill>
                  <a:srgbClr val="FF0000"/>
                </a:solidFill>
              </a:rPr>
              <a:t>基本的には地域の人材をコーディネーターとして新たに配置することを想定</a:t>
            </a:r>
            <a:r>
              <a:rPr lang="ja-JP" altLang="ja-JP" sz="1400" dirty="0"/>
              <a:t>している。</a:t>
            </a:r>
          </a:p>
          <a:p>
            <a:pPr marL="0" indent="0">
              <a:buNone/>
            </a:pPr>
            <a:endParaRPr lang="en-US" altLang="ja-JP" sz="1400" dirty="0" smtClean="0"/>
          </a:p>
          <a:p>
            <a:pPr marL="0" indent="0">
              <a:buNone/>
            </a:pPr>
            <a:r>
              <a:rPr lang="ja-JP" altLang="en-US" sz="1400" dirty="0" smtClean="0"/>
              <a:t>２　</a:t>
            </a:r>
            <a:r>
              <a:rPr lang="ja-JP" altLang="ja-JP" sz="1400" dirty="0" smtClean="0"/>
              <a:t>なお</a:t>
            </a:r>
            <a:r>
              <a:rPr lang="ja-JP" altLang="ja-JP" sz="1400" dirty="0"/>
              <a:t>、新たに配置するコーディネーターの職種や配置場所については、地域の実情に応じて柔軟に設定していただければ良いと考えているが、生活支援の担い手の養成、サービスの開発等を</a:t>
            </a:r>
            <a:r>
              <a:rPr lang="ja-JP" altLang="ja-JP" sz="1400" dirty="0" smtClean="0"/>
              <a:t>行う</a:t>
            </a:r>
            <a:r>
              <a:rPr lang="ja-JP" altLang="en-US" sz="1400" dirty="0" smtClean="0"/>
              <a:t>コーディネーター</a:t>
            </a:r>
            <a:r>
              <a:rPr lang="ja-JP" altLang="ja-JP" sz="1400" dirty="0" smtClean="0"/>
              <a:t>の</a:t>
            </a:r>
            <a:r>
              <a:rPr lang="ja-JP" altLang="ja-JP" sz="1400" dirty="0"/>
              <a:t>役割を効果的に果たすことができる職種や配置場所を、市町村が中心となって、例えば、協議体とも連携しつつ、幅広く検討していただきたいと考えている。</a:t>
            </a:r>
          </a:p>
          <a:p>
            <a:pPr marL="180000" indent="-457200">
              <a:buNone/>
            </a:pPr>
            <a:endParaRPr lang="en-US" altLang="ja-JP" sz="1400" dirty="0">
              <a:solidFill>
                <a:prstClr val="black"/>
              </a:solidFill>
              <a:latin typeface="ＭＳ ゴシック" panose="020B0609070205080204" pitchFamily="49" charset="-128"/>
              <a:ea typeface="ＭＳ ゴシック" panose="020B0609070205080204" pitchFamily="49" charset="-128"/>
            </a:endParaRPr>
          </a:p>
        </p:txBody>
      </p:sp>
      <p:sp>
        <p:nvSpPr>
          <p:cNvPr id="10" name="コンテンツ プレースホルダー 1"/>
          <p:cNvSpPr txBox="1">
            <a:spLocks/>
          </p:cNvSpPr>
          <p:nvPr/>
        </p:nvSpPr>
        <p:spPr>
          <a:xfrm>
            <a:off x="128468" y="5517232"/>
            <a:ext cx="9653713" cy="360040"/>
          </a:xfrm>
          <a:prstGeom prst="rect">
            <a:avLst/>
          </a:prstGeom>
          <a:ln>
            <a:solidFill>
              <a:schemeClr val="tx1"/>
            </a:solidFill>
          </a:ln>
        </p:spPr>
        <p:txBody>
          <a:bodyPr vert="horz" lIns="91440" tIns="45720" rIns="91440" bIns="45720" rtlCol="0" anchor="t" anchorCtr="0">
            <a:no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180000" indent="-457200">
              <a:buNone/>
            </a:pPr>
            <a:r>
              <a:rPr lang="ja-JP" altLang="en-US" sz="1400" dirty="0" smtClean="0">
                <a:solidFill>
                  <a:prstClr val="black"/>
                </a:solidFill>
                <a:latin typeface="+mn-ea"/>
              </a:rPr>
              <a:t>問７　</a:t>
            </a:r>
            <a:r>
              <a:rPr lang="ja-JP" altLang="ja-JP" sz="1400" dirty="0">
                <a:latin typeface="+mn-ea"/>
              </a:rPr>
              <a:t>コーディネーターを、市町村の職員が兼務して実施することは可能か。</a:t>
            </a:r>
            <a:endParaRPr lang="en-US" altLang="ja-JP" sz="1400" dirty="0">
              <a:solidFill>
                <a:prstClr val="black"/>
              </a:solidFill>
              <a:latin typeface="+mn-ea"/>
            </a:endParaRPr>
          </a:p>
        </p:txBody>
      </p:sp>
      <p:sp>
        <p:nvSpPr>
          <p:cNvPr id="11" name="コンテンツ プレースホルダー 1"/>
          <p:cNvSpPr txBox="1">
            <a:spLocks/>
          </p:cNvSpPr>
          <p:nvPr/>
        </p:nvSpPr>
        <p:spPr>
          <a:xfrm>
            <a:off x="128468" y="5949280"/>
            <a:ext cx="9653713" cy="792088"/>
          </a:xfrm>
          <a:prstGeom prst="rect">
            <a:avLst/>
          </a:prstGeom>
          <a:ln>
            <a:solidFill>
              <a:schemeClr val="tx1"/>
            </a:solidFill>
            <a:prstDash val="sysDot"/>
          </a:ln>
        </p:spPr>
        <p:txBody>
          <a:bodyPr vert="horz" lIns="91440" tIns="45720" rIns="91440" bIns="45720" rtlCol="0" anchor="t" anchorCtr="0">
            <a:no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180000" indent="-457200">
              <a:buNone/>
            </a:pPr>
            <a:r>
              <a:rPr lang="ja-JP" altLang="en-US" sz="1400" dirty="0" smtClean="0"/>
              <a:t>（答）</a:t>
            </a:r>
            <a:endParaRPr lang="en-US" altLang="ja-JP" sz="1400" dirty="0" smtClean="0"/>
          </a:p>
          <a:p>
            <a:pPr marL="180000" indent="-457200">
              <a:buNone/>
            </a:pPr>
            <a:r>
              <a:rPr lang="ja-JP" altLang="en-US" sz="1400" dirty="0" smtClean="0"/>
              <a:t>１　</a:t>
            </a:r>
            <a:r>
              <a:rPr lang="ja-JP" altLang="en-US" sz="1400" dirty="0"/>
              <a:t>全問</a:t>
            </a:r>
            <a:r>
              <a:rPr lang="ja-JP" altLang="ja-JP" sz="1400" dirty="0" smtClean="0"/>
              <a:t>の</a:t>
            </a:r>
            <a:r>
              <a:rPr lang="ja-JP" altLang="ja-JP" sz="1400" dirty="0"/>
              <a:t>回答で記載したとおり、</a:t>
            </a:r>
            <a:r>
              <a:rPr lang="ja-JP" altLang="ja-JP" sz="1400" b="1" u="sng" dirty="0">
                <a:solidFill>
                  <a:srgbClr val="FF0000"/>
                </a:solidFill>
              </a:rPr>
              <a:t>基本的には地域の人材をコーディネーターとして新たに配置することを想定しており、既存</a:t>
            </a:r>
            <a:r>
              <a:rPr lang="ja-JP" altLang="ja-JP" sz="1400" b="1" u="sng" dirty="0" smtClean="0">
                <a:solidFill>
                  <a:srgbClr val="FF0000"/>
                </a:solidFill>
              </a:rPr>
              <a:t>の</a:t>
            </a:r>
            <a:r>
              <a:rPr lang="ja-JP" altLang="en-US" sz="1400" b="1" u="sng" dirty="0" smtClean="0">
                <a:solidFill>
                  <a:srgbClr val="FF0000"/>
                </a:solidFill>
              </a:rPr>
              <a:t>市</a:t>
            </a:r>
            <a:r>
              <a:rPr lang="ja-JP" altLang="ja-JP" sz="1400" b="1" u="sng" dirty="0" smtClean="0">
                <a:solidFill>
                  <a:srgbClr val="FF0000"/>
                </a:solidFill>
              </a:rPr>
              <a:t>町村</a:t>
            </a:r>
            <a:r>
              <a:rPr lang="ja-JP" altLang="ja-JP" sz="1400" b="1" u="sng" dirty="0">
                <a:solidFill>
                  <a:srgbClr val="FF0000"/>
                </a:solidFill>
              </a:rPr>
              <a:t>の職員が兼務をすることは想定していない。</a:t>
            </a:r>
          </a:p>
          <a:p>
            <a:pPr marL="180000" indent="-457200">
              <a:buNone/>
            </a:pPr>
            <a:endParaRPr lang="en-US" altLang="ja-JP" sz="1400" dirty="0">
              <a:solidFill>
                <a:prstClr val="black"/>
              </a:solidFill>
              <a:latin typeface="ＭＳ ゴシック" panose="020B0609070205080204" pitchFamily="49" charset="-128"/>
              <a:ea typeface="ＭＳ ゴシック" panose="020B0609070205080204" pitchFamily="49" charset="-128"/>
            </a:endParaRPr>
          </a:p>
        </p:txBody>
      </p:sp>
      <p:sp>
        <p:nvSpPr>
          <p:cNvPr id="12" name="正方形/長方形 11"/>
          <p:cNvSpPr/>
          <p:nvPr/>
        </p:nvSpPr>
        <p:spPr>
          <a:xfrm>
            <a:off x="55503" y="692696"/>
            <a:ext cx="3601357" cy="4320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smtClean="0"/>
              <a:t>コーディネーターの配置について</a:t>
            </a:r>
            <a:endParaRPr kumimoji="1" lang="ja-JP" altLang="en-US" sz="1600" b="1" dirty="0"/>
          </a:p>
        </p:txBody>
      </p:sp>
    </p:spTree>
    <p:extLst>
      <p:ext uri="{BB962C8B-B14F-4D97-AF65-F5344CB8AC3E}">
        <p14:creationId xmlns:p14="http://schemas.microsoft.com/office/powerpoint/2010/main" val="28595892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コンテンツ プレースホルダー 1"/>
          <p:cNvSpPr txBox="1">
            <a:spLocks/>
          </p:cNvSpPr>
          <p:nvPr/>
        </p:nvSpPr>
        <p:spPr>
          <a:xfrm>
            <a:off x="126164" y="1628800"/>
            <a:ext cx="9653713" cy="792088"/>
          </a:xfrm>
          <a:prstGeom prst="rect">
            <a:avLst/>
          </a:prstGeom>
          <a:ln>
            <a:solidFill>
              <a:schemeClr val="tx1"/>
            </a:solidFill>
          </a:ln>
        </p:spPr>
        <p:txBody>
          <a:bodyPr vert="horz" lIns="91440" tIns="45720" rIns="91440" bIns="45720" rtlCol="0" anchor="t" anchorCtr="0">
            <a:no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180000" indent="-457200">
              <a:buNone/>
            </a:pPr>
            <a:r>
              <a:rPr lang="ja-JP" altLang="en-US" sz="1400" dirty="0" smtClean="0">
                <a:solidFill>
                  <a:prstClr val="black"/>
                </a:solidFill>
                <a:latin typeface="+mn-ea"/>
              </a:rPr>
              <a:t>問４</a:t>
            </a:r>
            <a:r>
              <a:rPr lang="ja-JP" altLang="en-US" sz="1400" dirty="0">
                <a:solidFill>
                  <a:prstClr val="black"/>
                </a:solidFill>
                <a:latin typeface="+mn-ea"/>
              </a:rPr>
              <a:t>　平成</a:t>
            </a:r>
            <a:r>
              <a:rPr lang="en-US" altLang="ja-JP" sz="1400" dirty="0">
                <a:solidFill>
                  <a:prstClr val="black"/>
                </a:solidFill>
                <a:latin typeface="+mn-ea"/>
              </a:rPr>
              <a:t>26</a:t>
            </a:r>
            <a:r>
              <a:rPr lang="ja-JP" altLang="en-US" sz="1400" dirty="0">
                <a:solidFill>
                  <a:prstClr val="black"/>
                </a:solidFill>
                <a:latin typeface="+mn-ea"/>
              </a:rPr>
              <a:t>年９月</a:t>
            </a:r>
            <a:r>
              <a:rPr lang="en-US" altLang="ja-JP" sz="1400" dirty="0">
                <a:solidFill>
                  <a:prstClr val="black"/>
                </a:solidFill>
                <a:latin typeface="+mn-ea"/>
              </a:rPr>
              <a:t>30</a:t>
            </a:r>
            <a:r>
              <a:rPr lang="ja-JP" altLang="en-US" sz="1400" dirty="0">
                <a:solidFill>
                  <a:prstClr val="black"/>
                </a:solidFill>
                <a:latin typeface="+mn-ea"/>
              </a:rPr>
              <a:t>日版</a:t>
            </a:r>
            <a:r>
              <a:rPr lang="en-US" altLang="ja-JP" sz="1400" dirty="0">
                <a:solidFill>
                  <a:prstClr val="black"/>
                </a:solidFill>
                <a:latin typeface="+mn-ea"/>
              </a:rPr>
              <a:t>Q&amp;A(P22 </a:t>
            </a:r>
            <a:r>
              <a:rPr lang="ja-JP" altLang="en-US" sz="1400" dirty="0">
                <a:solidFill>
                  <a:prstClr val="black"/>
                </a:solidFill>
                <a:latin typeface="+mn-ea"/>
              </a:rPr>
              <a:t>問７</a:t>
            </a:r>
            <a:r>
              <a:rPr lang="en-US" altLang="ja-JP" sz="1400" dirty="0">
                <a:solidFill>
                  <a:prstClr val="black"/>
                </a:solidFill>
                <a:latin typeface="+mn-ea"/>
              </a:rPr>
              <a:t>)</a:t>
            </a:r>
            <a:r>
              <a:rPr lang="ja-JP" altLang="en-US" sz="1400" dirty="0">
                <a:solidFill>
                  <a:prstClr val="black"/>
                </a:solidFill>
                <a:latin typeface="+mn-ea"/>
              </a:rPr>
              <a:t>では、市町村の職員がコーディネーターになることは想定していない旨の記述があったが、先進事例として紹介されている平塚市の福祉村では、市職員が第１層（市町村区域）のコーディネーターの役割を担っているとある。</a:t>
            </a:r>
            <a:r>
              <a:rPr lang="en-US" altLang="ja-JP" sz="1400" dirty="0">
                <a:solidFill>
                  <a:prstClr val="black"/>
                </a:solidFill>
                <a:latin typeface="+mn-ea"/>
              </a:rPr>
              <a:t>Q&amp;A</a:t>
            </a:r>
            <a:r>
              <a:rPr lang="ja-JP" altLang="en-US" sz="1400" dirty="0">
                <a:solidFill>
                  <a:prstClr val="black"/>
                </a:solidFill>
                <a:latin typeface="+mn-ea"/>
              </a:rPr>
              <a:t>の「想定していない」とはコーディネーターとなることができないということか。</a:t>
            </a:r>
            <a:endParaRPr lang="en-US" altLang="ja-JP" sz="1400" dirty="0">
              <a:solidFill>
                <a:prstClr val="black"/>
              </a:solidFill>
              <a:latin typeface="+mn-ea"/>
            </a:endParaRPr>
          </a:p>
        </p:txBody>
      </p:sp>
      <p:sp>
        <p:nvSpPr>
          <p:cNvPr id="8" name="正方形/長方形 7"/>
          <p:cNvSpPr/>
          <p:nvPr/>
        </p:nvSpPr>
        <p:spPr bwMode="gray">
          <a:xfrm>
            <a:off x="55503" y="1439"/>
            <a:ext cx="9813993" cy="547241"/>
          </a:xfrm>
          <a:prstGeom prst="rect">
            <a:avLst/>
          </a:prstGeom>
          <a:solidFill>
            <a:srgbClr val="00B050"/>
          </a:solidFill>
          <a:ln/>
        </p:spPr>
        <p:style>
          <a:lnRef idx="3">
            <a:schemeClr val="lt1"/>
          </a:lnRef>
          <a:fillRef idx="1">
            <a:schemeClr val="accent5"/>
          </a:fillRef>
          <a:effectRef idx="1">
            <a:schemeClr val="accent5"/>
          </a:effectRef>
          <a:fontRef idx="minor">
            <a:schemeClr val="lt1"/>
          </a:fontRef>
        </p:style>
        <p:txBody>
          <a:bodyPr anchor="ctr"/>
          <a:lstStyle/>
          <a:p>
            <a:pPr algn="ctr">
              <a:defRPr/>
            </a:pPr>
            <a:r>
              <a:rPr lang="ja-JP" altLang="en-US" b="1" dirty="0" smtClean="0">
                <a:solidFill>
                  <a:prstClr val="white"/>
                </a:solidFill>
                <a:latin typeface="ＭＳ Ｐゴシック"/>
              </a:rPr>
              <a:t>「介護予防・日常生活支援総合事業ガイドライン案」についての</a:t>
            </a:r>
            <a:r>
              <a:rPr lang="en-US" altLang="ja-JP" b="1" dirty="0" smtClean="0">
                <a:solidFill>
                  <a:prstClr val="white"/>
                </a:solidFill>
                <a:latin typeface="ＭＳ Ｐゴシック"/>
              </a:rPr>
              <a:t>Q&amp;A</a:t>
            </a:r>
            <a:r>
              <a:rPr lang="ja-JP" altLang="en-US" b="1" dirty="0" smtClean="0">
                <a:solidFill>
                  <a:prstClr val="white"/>
                </a:solidFill>
                <a:latin typeface="ＭＳ Ｐゴシック"/>
              </a:rPr>
              <a:t>（１月９日版）・抜粋</a:t>
            </a:r>
            <a:endParaRPr lang="en-US" altLang="ja-JP" b="1" dirty="0" smtClean="0">
              <a:solidFill>
                <a:prstClr val="white"/>
              </a:solidFill>
              <a:latin typeface="ＭＳ Ｐゴシック"/>
            </a:endParaRPr>
          </a:p>
        </p:txBody>
      </p:sp>
      <p:sp>
        <p:nvSpPr>
          <p:cNvPr id="5" name="スライド番号プレースホルダー 3"/>
          <p:cNvSpPr>
            <a:spLocks noGrp="1"/>
          </p:cNvSpPr>
          <p:nvPr>
            <p:ph type="sldNum" sz="quarter" idx="12"/>
          </p:nvPr>
        </p:nvSpPr>
        <p:spPr>
          <a:xfrm>
            <a:off x="9345488" y="6492883"/>
            <a:ext cx="553590" cy="365125"/>
          </a:xfrm>
        </p:spPr>
        <p:txBody>
          <a:bodyPr/>
          <a:lstStyle/>
          <a:p>
            <a:r>
              <a:rPr lang="en-US" altLang="ja-JP" sz="1600" dirty="0" smtClean="0">
                <a:solidFill>
                  <a:prstClr val="black"/>
                </a:solidFill>
              </a:rPr>
              <a:t>40</a:t>
            </a:r>
            <a:endParaRPr lang="ja-JP" altLang="en-US" sz="1600" dirty="0">
              <a:solidFill>
                <a:prstClr val="black"/>
              </a:solidFill>
            </a:endParaRPr>
          </a:p>
        </p:txBody>
      </p:sp>
      <p:sp>
        <p:nvSpPr>
          <p:cNvPr id="7" name="コンテンツ プレースホルダー 1"/>
          <p:cNvSpPr txBox="1">
            <a:spLocks/>
          </p:cNvSpPr>
          <p:nvPr/>
        </p:nvSpPr>
        <p:spPr>
          <a:xfrm>
            <a:off x="128468" y="1277144"/>
            <a:ext cx="9653713" cy="279648"/>
          </a:xfrm>
          <a:prstGeom prst="rect">
            <a:avLst/>
          </a:prstGeom>
          <a:ln>
            <a:noFill/>
          </a:ln>
        </p:spPr>
        <p:txBody>
          <a:bodyPr vert="horz" lIns="91440" tIns="45720" rIns="91440" bIns="45720" rtlCol="0" anchor="t" anchorCtr="0">
            <a:no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180000" indent="-457200">
              <a:buFont typeface="Arial" pitchFamily="34" charset="0"/>
              <a:buNone/>
            </a:pPr>
            <a:r>
              <a:rPr lang="ja-JP" altLang="en-US" sz="1400" b="1" dirty="0" smtClean="0">
                <a:solidFill>
                  <a:prstClr val="black"/>
                </a:solidFill>
                <a:latin typeface="ＭＳ ゴシック" panose="020B0609070205080204" pitchFamily="49" charset="-128"/>
                <a:ea typeface="ＭＳ ゴシック" panose="020B0609070205080204" pitchFamily="49" charset="-128"/>
              </a:rPr>
              <a:t>第３　生活支援・介護予防サービスの充実</a:t>
            </a:r>
            <a:endParaRPr lang="en-US" altLang="ja-JP" sz="1400" b="1" dirty="0">
              <a:solidFill>
                <a:prstClr val="black"/>
              </a:solidFill>
              <a:latin typeface="ＭＳ ゴシック" panose="020B0609070205080204" pitchFamily="49" charset="-128"/>
              <a:ea typeface="ＭＳ ゴシック" panose="020B0609070205080204" pitchFamily="49" charset="-128"/>
            </a:endParaRPr>
          </a:p>
        </p:txBody>
      </p:sp>
      <p:sp>
        <p:nvSpPr>
          <p:cNvPr id="9" name="コンテンツ プレースホルダー 1"/>
          <p:cNvSpPr txBox="1">
            <a:spLocks/>
          </p:cNvSpPr>
          <p:nvPr/>
        </p:nvSpPr>
        <p:spPr>
          <a:xfrm>
            <a:off x="128468" y="2492896"/>
            <a:ext cx="9653713" cy="3168352"/>
          </a:xfrm>
          <a:prstGeom prst="rect">
            <a:avLst/>
          </a:prstGeom>
          <a:ln>
            <a:solidFill>
              <a:schemeClr val="tx1"/>
            </a:solidFill>
            <a:prstDash val="sysDot"/>
          </a:ln>
        </p:spPr>
        <p:txBody>
          <a:bodyPr vert="horz" lIns="91440" tIns="45720" rIns="91440" bIns="45720" rtlCol="0" anchor="t" anchorCtr="0">
            <a:no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buNone/>
            </a:pPr>
            <a:r>
              <a:rPr lang="ja-JP" altLang="en-US" sz="1400" dirty="0" smtClean="0">
                <a:solidFill>
                  <a:prstClr val="black"/>
                </a:solidFill>
              </a:rPr>
              <a:t>（答）</a:t>
            </a:r>
            <a:endParaRPr lang="en-US" altLang="ja-JP" sz="1400" dirty="0" smtClean="0">
              <a:solidFill>
                <a:prstClr val="black"/>
              </a:solidFill>
            </a:endParaRPr>
          </a:p>
          <a:p>
            <a:pPr marL="0" indent="0">
              <a:buNone/>
            </a:pPr>
            <a:r>
              <a:rPr lang="ja-JP" altLang="en-US" sz="1400" dirty="0" smtClean="0">
                <a:solidFill>
                  <a:prstClr val="black"/>
                </a:solidFill>
              </a:rPr>
              <a:t>１</a:t>
            </a:r>
            <a:r>
              <a:rPr lang="ja-JP" altLang="en-US" sz="1400" dirty="0">
                <a:solidFill>
                  <a:prstClr val="black"/>
                </a:solidFill>
              </a:rPr>
              <a:t>　コーディネーターについては、ガイドライン案では</a:t>
            </a:r>
          </a:p>
          <a:p>
            <a:pPr marL="0" indent="0">
              <a:buNone/>
            </a:pPr>
            <a:r>
              <a:rPr lang="ja-JP" altLang="en-US" sz="1400" dirty="0">
                <a:solidFill>
                  <a:prstClr val="black"/>
                </a:solidFill>
              </a:rPr>
              <a:t>・　「職種や配置場所については、一律には限定せず、地域の実情に応じて多様な主体が活用できる仕組みとする予定であるが、市町村や地域包括支援センターと連携しながら活動することが重要」</a:t>
            </a:r>
          </a:p>
          <a:p>
            <a:pPr marL="0" indent="0">
              <a:buNone/>
            </a:pPr>
            <a:r>
              <a:rPr lang="ja-JP" altLang="en-US" sz="1400" dirty="0">
                <a:solidFill>
                  <a:prstClr val="black"/>
                </a:solidFill>
              </a:rPr>
              <a:t>・　「地域における助け合いや生活支援サービスの提供実績のある者、または中間支援を行う団体等であって、地域でコーディネート機能を適切に担うことができる者」</a:t>
            </a:r>
          </a:p>
          <a:p>
            <a:pPr marL="0" indent="0">
              <a:buNone/>
            </a:pPr>
            <a:r>
              <a:rPr lang="ja-JP" altLang="en-US" sz="1400" dirty="0">
                <a:solidFill>
                  <a:prstClr val="black"/>
                </a:solidFill>
              </a:rPr>
              <a:t>などとしているところ。</a:t>
            </a:r>
          </a:p>
          <a:p>
            <a:pPr marL="0" indent="0">
              <a:buNone/>
            </a:pPr>
            <a:endParaRPr lang="ja-JP" altLang="en-US" sz="1400" dirty="0">
              <a:solidFill>
                <a:prstClr val="black"/>
              </a:solidFill>
            </a:endParaRPr>
          </a:p>
          <a:p>
            <a:pPr marL="0" indent="0">
              <a:buNone/>
            </a:pPr>
            <a:r>
              <a:rPr lang="ja-JP" altLang="en-US" sz="1400" dirty="0">
                <a:solidFill>
                  <a:prstClr val="black"/>
                </a:solidFill>
              </a:rPr>
              <a:t>２　このように</a:t>
            </a:r>
            <a:r>
              <a:rPr lang="ja-JP" altLang="en-US" sz="1400" b="1" u="sng" dirty="0">
                <a:solidFill>
                  <a:srgbClr val="FF0000"/>
                </a:solidFill>
              </a:rPr>
              <a:t>基本的には地域の人材をコーディネーターとして新たに配置することを想定</a:t>
            </a:r>
            <a:r>
              <a:rPr lang="ja-JP" altLang="en-US" sz="1400" dirty="0">
                <a:solidFill>
                  <a:prstClr val="black"/>
                </a:solidFill>
              </a:rPr>
              <a:t>しているところ、新たに人員を配置することに対しての財政支援を想定し、平成</a:t>
            </a:r>
            <a:r>
              <a:rPr lang="en-US" altLang="ja-JP" sz="1400" dirty="0">
                <a:solidFill>
                  <a:prstClr val="black"/>
                </a:solidFill>
              </a:rPr>
              <a:t>26</a:t>
            </a:r>
            <a:r>
              <a:rPr lang="ja-JP" altLang="en-US" sz="1400" dirty="0">
                <a:solidFill>
                  <a:prstClr val="black"/>
                </a:solidFill>
              </a:rPr>
              <a:t>年度から予算を確保してきており、そのような観点から平成</a:t>
            </a:r>
            <a:r>
              <a:rPr lang="en-US" altLang="ja-JP" sz="1400" dirty="0">
                <a:solidFill>
                  <a:prstClr val="black"/>
                </a:solidFill>
              </a:rPr>
              <a:t>26</a:t>
            </a:r>
            <a:r>
              <a:rPr lang="ja-JP" altLang="en-US" sz="1400" dirty="0">
                <a:solidFill>
                  <a:prstClr val="black"/>
                </a:solidFill>
              </a:rPr>
              <a:t>年９月</a:t>
            </a:r>
            <a:r>
              <a:rPr lang="en-US" altLang="ja-JP" sz="1400" dirty="0">
                <a:solidFill>
                  <a:prstClr val="black"/>
                </a:solidFill>
              </a:rPr>
              <a:t>30</a:t>
            </a:r>
            <a:r>
              <a:rPr lang="ja-JP" altLang="en-US" sz="1400" dirty="0">
                <a:solidFill>
                  <a:prstClr val="black"/>
                </a:solidFill>
              </a:rPr>
              <a:t>日付けの</a:t>
            </a:r>
            <a:r>
              <a:rPr lang="en-US" altLang="ja-JP" sz="1400" dirty="0">
                <a:solidFill>
                  <a:prstClr val="black"/>
                </a:solidFill>
              </a:rPr>
              <a:t>Q</a:t>
            </a:r>
            <a:r>
              <a:rPr lang="ja-JP" altLang="en-US" sz="1400" dirty="0">
                <a:solidFill>
                  <a:prstClr val="black"/>
                </a:solidFill>
              </a:rPr>
              <a:t>＆</a:t>
            </a:r>
            <a:r>
              <a:rPr lang="en-US" altLang="ja-JP" sz="1400" dirty="0">
                <a:solidFill>
                  <a:prstClr val="black"/>
                </a:solidFill>
              </a:rPr>
              <a:t>A</a:t>
            </a:r>
            <a:r>
              <a:rPr lang="ja-JP" altLang="en-US" sz="1400" dirty="0">
                <a:solidFill>
                  <a:prstClr val="black"/>
                </a:solidFill>
              </a:rPr>
              <a:t>では既存の市町村の職員が兼務をすることは想定していないと回答した</a:t>
            </a:r>
            <a:r>
              <a:rPr lang="ja-JP" altLang="en-US" sz="1400" b="1" u="sng" dirty="0">
                <a:solidFill>
                  <a:srgbClr val="FF0000"/>
                </a:solidFill>
              </a:rPr>
              <a:t>。コーディネーターとして市町村職員を配置することについて全て否定するものではなく、コーディネーターの役割が十分に果たせる者の任命について、市町村は、協議体とも連携しつつ、十分に検討していただきたい</a:t>
            </a:r>
            <a:r>
              <a:rPr lang="ja-JP" altLang="en-US" sz="1400" dirty="0">
                <a:solidFill>
                  <a:prstClr val="black"/>
                </a:solidFill>
              </a:rPr>
              <a:t>と考えている。</a:t>
            </a:r>
          </a:p>
          <a:p>
            <a:pPr marL="180000" indent="-457200">
              <a:buFont typeface="Arial" pitchFamily="34" charset="0"/>
              <a:buNone/>
            </a:pPr>
            <a:endParaRPr lang="en-US" altLang="ja-JP" sz="1400" dirty="0">
              <a:solidFill>
                <a:prstClr val="black"/>
              </a:solidFill>
              <a:latin typeface="ＭＳ ゴシック" panose="020B0609070205080204" pitchFamily="49" charset="-128"/>
              <a:ea typeface="ＭＳ ゴシック" panose="020B0609070205080204" pitchFamily="49" charset="-128"/>
            </a:endParaRPr>
          </a:p>
        </p:txBody>
      </p:sp>
      <p:sp>
        <p:nvSpPr>
          <p:cNvPr id="12" name="正方形/長方形 11"/>
          <p:cNvSpPr/>
          <p:nvPr/>
        </p:nvSpPr>
        <p:spPr>
          <a:xfrm>
            <a:off x="55503" y="692696"/>
            <a:ext cx="3601357" cy="4320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smtClean="0">
                <a:solidFill>
                  <a:prstClr val="white"/>
                </a:solidFill>
              </a:rPr>
              <a:t>コーディネーターの配置について</a:t>
            </a:r>
            <a:endParaRPr lang="ja-JP" altLang="en-US" sz="1600" b="1" dirty="0">
              <a:solidFill>
                <a:prstClr val="white"/>
              </a:solidFill>
            </a:endParaRPr>
          </a:p>
        </p:txBody>
      </p:sp>
    </p:spTree>
    <p:extLst>
      <p:ext uri="{BB962C8B-B14F-4D97-AF65-F5344CB8AC3E}">
        <p14:creationId xmlns:p14="http://schemas.microsoft.com/office/powerpoint/2010/main" val="297321729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コンテンツ プレースホルダー 1"/>
          <p:cNvSpPr txBox="1">
            <a:spLocks/>
          </p:cNvSpPr>
          <p:nvPr/>
        </p:nvSpPr>
        <p:spPr>
          <a:xfrm>
            <a:off x="126164" y="1628800"/>
            <a:ext cx="9653713" cy="792088"/>
          </a:xfrm>
          <a:prstGeom prst="rect">
            <a:avLst/>
          </a:prstGeom>
          <a:ln>
            <a:solidFill>
              <a:schemeClr val="tx1"/>
            </a:solidFill>
          </a:ln>
        </p:spPr>
        <p:txBody>
          <a:bodyPr vert="horz" lIns="91440" tIns="45720" rIns="91440" bIns="45720" rtlCol="0" anchor="t" anchorCtr="0">
            <a:no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180000" indent="-457200">
              <a:buNone/>
            </a:pPr>
            <a:r>
              <a:rPr lang="ja-JP" altLang="en-US" sz="1400" dirty="0" smtClean="0">
                <a:solidFill>
                  <a:prstClr val="black"/>
                </a:solidFill>
                <a:latin typeface="+mn-ea"/>
              </a:rPr>
              <a:t>問３</a:t>
            </a:r>
            <a:r>
              <a:rPr lang="ja-JP" altLang="en-US" sz="1400" dirty="0">
                <a:solidFill>
                  <a:prstClr val="black"/>
                </a:solidFill>
                <a:latin typeface="+mn-ea"/>
              </a:rPr>
              <a:t>　コーディネーターは、生活困窮者対策の相談支援員、主任相談支援員や、社会福祉協議会の</a:t>
            </a:r>
            <a:r>
              <a:rPr lang="ja-JP" altLang="en-US" sz="1400" dirty="0" smtClean="0">
                <a:solidFill>
                  <a:prstClr val="black"/>
                </a:solidFill>
                <a:latin typeface="+mn-ea"/>
              </a:rPr>
              <a:t>コミュニティソーシャルワーカー</a:t>
            </a:r>
            <a:r>
              <a:rPr lang="ja-JP" altLang="en-US" sz="1400" dirty="0">
                <a:solidFill>
                  <a:prstClr val="black"/>
                </a:solidFill>
                <a:latin typeface="+mn-ea"/>
              </a:rPr>
              <a:t>（地域福祉コーディネーター）のような他職種と兼務することは差し支えないか。また、兼務が</a:t>
            </a:r>
            <a:r>
              <a:rPr lang="ja-JP" altLang="en-US" sz="1400" dirty="0" smtClean="0">
                <a:solidFill>
                  <a:prstClr val="black"/>
                </a:solidFill>
                <a:latin typeface="+mn-ea"/>
              </a:rPr>
              <a:t>可能であった場合、それぞれの職種について、別々の財源を充当することは可能か。　</a:t>
            </a:r>
            <a:r>
              <a:rPr lang="ja-JP" altLang="en-US" sz="1400" dirty="0" smtClean="0">
                <a:solidFill>
                  <a:prstClr val="black"/>
                </a:solidFill>
                <a:latin typeface="ＭＳ ゴシック" panose="020B0609070205080204" pitchFamily="49" charset="-128"/>
                <a:ea typeface="ＭＳ ゴシック" panose="020B0609070205080204" pitchFamily="49" charset="-128"/>
              </a:rPr>
              <a:t>　</a:t>
            </a:r>
            <a:endParaRPr lang="en-US" altLang="ja-JP" sz="1400" dirty="0">
              <a:solidFill>
                <a:prstClr val="black"/>
              </a:solidFill>
              <a:latin typeface="ＭＳ ゴシック" panose="020B0609070205080204" pitchFamily="49" charset="-128"/>
              <a:ea typeface="ＭＳ ゴシック" panose="020B0609070205080204" pitchFamily="49" charset="-128"/>
            </a:endParaRPr>
          </a:p>
        </p:txBody>
      </p:sp>
      <p:sp>
        <p:nvSpPr>
          <p:cNvPr id="8" name="正方形/長方形 7"/>
          <p:cNvSpPr/>
          <p:nvPr/>
        </p:nvSpPr>
        <p:spPr bwMode="gray">
          <a:xfrm>
            <a:off x="55503" y="1439"/>
            <a:ext cx="9813993" cy="547241"/>
          </a:xfrm>
          <a:prstGeom prst="rect">
            <a:avLst/>
          </a:prstGeom>
          <a:solidFill>
            <a:srgbClr val="00B050"/>
          </a:solidFill>
          <a:ln/>
        </p:spPr>
        <p:style>
          <a:lnRef idx="3">
            <a:schemeClr val="lt1"/>
          </a:lnRef>
          <a:fillRef idx="1">
            <a:schemeClr val="accent5"/>
          </a:fillRef>
          <a:effectRef idx="1">
            <a:schemeClr val="accent5"/>
          </a:effectRef>
          <a:fontRef idx="minor">
            <a:schemeClr val="lt1"/>
          </a:fontRef>
        </p:style>
        <p:txBody>
          <a:bodyPr anchor="ctr"/>
          <a:lstStyle/>
          <a:p>
            <a:pPr lvl="0" algn="ctr">
              <a:defRPr/>
            </a:pPr>
            <a:r>
              <a:rPr lang="ja-JP" altLang="en-US" b="1" dirty="0">
                <a:solidFill>
                  <a:prstClr val="white"/>
                </a:solidFill>
                <a:latin typeface="ＭＳ Ｐゴシック"/>
              </a:rPr>
              <a:t>「介護予防・日常生活支援総合事業ガイドライン案」についての</a:t>
            </a:r>
            <a:r>
              <a:rPr lang="en-US" altLang="ja-JP" b="1" dirty="0">
                <a:solidFill>
                  <a:prstClr val="white"/>
                </a:solidFill>
                <a:latin typeface="ＭＳ Ｐゴシック"/>
              </a:rPr>
              <a:t>Q&amp;A</a:t>
            </a:r>
            <a:r>
              <a:rPr lang="ja-JP" altLang="en-US" b="1" dirty="0">
                <a:solidFill>
                  <a:prstClr val="white"/>
                </a:solidFill>
                <a:latin typeface="ＭＳ Ｐゴシック"/>
              </a:rPr>
              <a:t>（９月３０日版）・抜粋</a:t>
            </a:r>
            <a:endParaRPr lang="en-US" altLang="ja-JP" b="1" dirty="0">
              <a:solidFill>
                <a:prstClr val="white"/>
              </a:solidFill>
              <a:latin typeface="ＭＳ Ｐゴシック"/>
            </a:endParaRPr>
          </a:p>
        </p:txBody>
      </p:sp>
      <p:sp>
        <p:nvSpPr>
          <p:cNvPr id="5" name="スライド番号プレースホルダー 3"/>
          <p:cNvSpPr>
            <a:spLocks noGrp="1"/>
          </p:cNvSpPr>
          <p:nvPr>
            <p:ph type="sldNum" sz="quarter" idx="12"/>
          </p:nvPr>
        </p:nvSpPr>
        <p:spPr>
          <a:xfrm>
            <a:off x="9345488" y="6492883"/>
            <a:ext cx="553590" cy="365125"/>
          </a:xfrm>
        </p:spPr>
        <p:txBody>
          <a:bodyPr/>
          <a:lstStyle/>
          <a:p>
            <a:r>
              <a:rPr lang="en-US" altLang="ja-JP" sz="1600" dirty="0" smtClean="0">
                <a:solidFill>
                  <a:schemeClr val="tx1"/>
                </a:solidFill>
              </a:rPr>
              <a:t>41</a:t>
            </a:r>
            <a:endParaRPr lang="ja-JP" altLang="en-US" sz="1600" dirty="0">
              <a:solidFill>
                <a:schemeClr val="tx1"/>
              </a:solidFill>
            </a:endParaRPr>
          </a:p>
        </p:txBody>
      </p:sp>
      <p:sp>
        <p:nvSpPr>
          <p:cNvPr id="7" name="コンテンツ プレースホルダー 1"/>
          <p:cNvSpPr txBox="1">
            <a:spLocks/>
          </p:cNvSpPr>
          <p:nvPr/>
        </p:nvSpPr>
        <p:spPr>
          <a:xfrm>
            <a:off x="128468" y="1277144"/>
            <a:ext cx="9653713" cy="279648"/>
          </a:xfrm>
          <a:prstGeom prst="rect">
            <a:avLst/>
          </a:prstGeom>
          <a:ln>
            <a:noFill/>
          </a:ln>
        </p:spPr>
        <p:txBody>
          <a:bodyPr vert="horz" lIns="91440" tIns="45720" rIns="91440" bIns="45720" rtlCol="0" anchor="t" anchorCtr="0">
            <a:no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180000" indent="-457200">
              <a:buNone/>
            </a:pPr>
            <a:r>
              <a:rPr lang="ja-JP" altLang="en-US" sz="1400" b="1" dirty="0" smtClean="0">
                <a:solidFill>
                  <a:prstClr val="black"/>
                </a:solidFill>
                <a:latin typeface="ＭＳ ゴシック" panose="020B0609070205080204" pitchFamily="49" charset="-128"/>
                <a:ea typeface="ＭＳ ゴシック" panose="020B0609070205080204" pitchFamily="49" charset="-128"/>
              </a:rPr>
              <a:t>第３　生活支援・介護予防サービスの充実</a:t>
            </a:r>
            <a:endParaRPr lang="en-US" altLang="ja-JP" sz="1400" b="1" dirty="0">
              <a:solidFill>
                <a:prstClr val="black"/>
              </a:solidFill>
              <a:latin typeface="ＭＳ ゴシック" panose="020B0609070205080204" pitchFamily="49" charset="-128"/>
              <a:ea typeface="ＭＳ ゴシック" panose="020B0609070205080204" pitchFamily="49" charset="-128"/>
            </a:endParaRPr>
          </a:p>
        </p:txBody>
      </p:sp>
      <p:sp>
        <p:nvSpPr>
          <p:cNvPr id="9" name="コンテンツ プレースホルダー 1"/>
          <p:cNvSpPr txBox="1">
            <a:spLocks/>
          </p:cNvSpPr>
          <p:nvPr/>
        </p:nvSpPr>
        <p:spPr>
          <a:xfrm>
            <a:off x="128468" y="2492896"/>
            <a:ext cx="9653713" cy="2376264"/>
          </a:xfrm>
          <a:prstGeom prst="rect">
            <a:avLst/>
          </a:prstGeom>
          <a:ln>
            <a:solidFill>
              <a:schemeClr val="tx1"/>
            </a:solidFill>
            <a:prstDash val="sysDot"/>
          </a:ln>
        </p:spPr>
        <p:txBody>
          <a:bodyPr vert="horz" lIns="91440" tIns="45720" rIns="91440" bIns="45720" rtlCol="0" anchor="t" anchorCtr="0">
            <a:no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buNone/>
            </a:pPr>
            <a:r>
              <a:rPr lang="ja-JP" altLang="en-US" sz="1400" dirty="0" smtClean="0"/>
              <a:t>（答）</a:t>
            </a:r>
            <a:endParaRPr lang="en-US" altLang="ja-JP" sz="1400" dirty="0" smtClean="0"/>
          </a:p>
          <a:p>
            <a:pPr marL="0" indent="0">
              <a:buNone/>
            </a:pPr>
            <a:r>
              <a:rPr lang="ja-JP" altLang="en-US" sz="1400" dirty="0" smtClean="0"/>
              <a:t>１</a:t>
            </a:r>
            <a:r>
              <a:rPr lang="ja-JP" altLang="en-US" sz="1400" dirty="0"/>
              <a:t>　</a:t>
            </a:r>
            <a:r>
              <a:rPr lang="ja-JP" altLang="en-US" sz="1400" b="1" u="sng" dirty="0">
                <a:solidFill>
                  <a:srgbClr val="FF0000"/>
                </a:solidFill>
              </a:rPr>
              <a:t>生活支援の担い手の養成、サービスの開発等を行うコーディネーターについては、生活困窮者対策の相談支援員、</a:t>
            </a:r>
            <a:r>
              <a:rPr lang="ja-JP" altLang="en-US" sz="1400" b="1" u="sng" dirty="0" smtClean="0">
                <a:solidFill>
                  <a:srgbClr val="FF0000"/>
                </a:solidFill>
              </a:rPr>
              <a:t>主任相</a:t>
            </a:r>
            <a:endParaRPr lang="en-US" altLang="ja-JP" sz="1400" b="1" u="sng" dirty="0" smtClean="0">
              <a:solidFill>
                <a:srgbClr val="FF0000"/>
              </a:solidFill>
            </a:endParaRPr>
          </a:p>
          <a:p>
            <a:pPr marL="0" indent="0">
              <a:buNone/>
            </a:pPr>
            <a:r>
              <a:rPr lang="ja-JP" altLang="en-US" sz="1400" b="1" dirty="0">
                <a:solidFill>
                  <a:srgbClr val="FF0000"/>
                </a:solidFill>
              </a:rPr>
              <a:t>　</a:t>
            </a:r>
            <a:r>
              <a:rPr lang="ja-JP" altLang="en-US" sz="1400" b="1" u="sng" dirty="0" smtClean="0">
                <a:solidFill>
                  <a:srgbClr val="FF0000"/>
                </a:solidFill>
              </a:rPr>
              <a:t>談</a:t>
            </a:r>
            <a:r>
              <a:rPr lang="ja-JP" altLang="en-US" sz="1400" b="1" u="sng" dirty="0">
                <a:solidFill>
                  <a:srgbClr val="FF0000"/>
                </a:solidFill>
              </a:rPr>
              <a:t>支援員や、社会福祉協議会のコミュニティソーシャルワーカー（地域福祉コーディネーター）等とも連携し、</a:t>
            </a:r>
            <a:r>
              <a:rPr lang="ja-JP" altLang="en-US" sz="1400" b="1" u="sng" dirty="0" smtClean="0">
                <a:solidFill>
                  <a:srgbClr val="FF0000"/>
                </a:solidFill>
              </a:rPr>
              <a:t>地域のネットワー</a:t>
            </a:r>
            <a:endParaRPr lang="en-US" altLang="ja-JP" sz="1400" b="1" u="sng" dirty="0" smtClean="0">
              <a:solidFill>
                <a:srgbClr val="FF0000"/>
              </a:solidFill>
            </a:endParaRPr>
          </a:p>
          <a:p>
            <a:pPr marL="0" indent="0">
              <a:buNone/>
            </a:pPr>
            <a:r>
              <a:rPr lang="ja-JP" altLang="en-US" sz="1400" b="1" dirty="0">
                <a:solidFill>
                  <a:srgbClr val="FF0000"/>
                </a:solidFill>
              </a:rPr>
              <a:t>　</a:t>
            </a:r>
            <a:r>
              <a:rPr lang="ja-JP" altLang="en-US" sz="1400" b="1" u="sng" dirty="0" smtClean="0">
                <a:solidFill>
                  <a:srgbClr val="FF0000"/>
                </a:solidFill>
              </a:rPr>
              <a:t>クを活かして、取り組んでいただきたい</a:t>
            </a:r>
            <a:r>
              <a:rPr lang="ja-JP" altLang="en-US" sz="1400" dirty="0" smtClean="0"/>
              <a:t>と考えているが、経験や実績のある人材の確保・活用の観点や小規模</a:t>
            </a:r>
            <a:r>
              <a:rPr lang="ja-JP" altLang="en-US" sz="1400" dirty="0"/>
              <a:t>な自治体など</a:t>
            </a:r>
            <a:r>
              <a:rPr lang="ja-JP" altLang="en-US" sz="1400" dirty="0" smtClean="0"/>
              <a:t>自</a:t>
            </a:r>
            <a:endParaRPr lang="en-US" altLang="ja-JP" sz="1400" dirty="0" smtClean="0"/>
          </a:p>
          <a:p>
            <a:pPr marL="0" indent="0">
              <a:buNone/>
            </a:pPr>
            <a:r>
              <a:rPr lang="ja-JP" altLang="en-US" sz="1400" dirty="0"/>
              <a:t>　</a:t>
            </a:r>
            <a:r>
              <a:rPr lang="ja-JP" altLang="en-US" sz="1400" dirty="0" smtClean="0"/>
              <a:t>治体</a:t>
            </a:r>
            <a:r>
              <a:rPr lang="ja-JP" altLang="en-US" sz="1400" dirty="0"/>
              <a:t>の状況に応じた取組の推進の観点から、</a:t>
            </a:r>
            <a:r>
              <a:rPr lang="ja-JP" altLang="en-US" sz="1400" b="1" u="sng" dirty="0">
                <a:solidFill>
                  <a:srgbClr val="FF0000"/>
                </a:solidFill>
              </a:rPr>
              <a:t>必要に応じて他職種と兼務することも可能</a:t>
            </a:r>
            <a:r>
              <a:rPr lang="ja-JP" altLang="en-US" sz="1400" dirty="0"/>
              <a:t>である。</a:t>
            </a:r>
          </a:p>
          <a:p>
            <a:pPr marL="0" indent="0">
              <a:buNone/>
            </a:pPr>
            <a:endParaRPr lang="ja-JP" altLang="en-US" sz="1400" dirty="0"/>
          </a:p>
          <a:p>
            <a:pPr marL="0" indent="0">
              <a:buNone/>
            </a:pPr>
            <a:r>
              <a:rPr lang="ja-JP" altLang="en-US" sz="1400" dirty="0"/>
              <a:t>２　両者を兼務した場合に、その人件費にそれぞれの補助金・負担金を財源として充当することは差し支えないが、</a:t>
            </a:r>
            <a:r>
              <a:rPr lang="ja-JP" altLang="en-US" sz="1400" dirty="0" smtClean="0"/>
              <a:t>それぞれの</a:t>
            </a:r>
            <a:endParaRPr lang="en-US" altLang="ja-JP" sz="1400" dirty="0" smtClean="0"/>
          </a:p>
          <a:p>
            <a:pPr marL="0" indent="0">
              <a:buNone/>
            </a:pPr>
            <a:r>
              <a:rPr lang="ja-JP" altLang="en-US" sz="1400" dirty="0"/>
              <a:t>　</a:t>
            </a:r>
            <a:r>
              <a:rPr lang="ja-JP" altLang="en-US" sz="1400" dirty="0" smtClean="0"/>
              <a:t>補助</a:t>
            </a:r>
            <a:r>
              <a:rPr lang="ja-JP" altLang="en-US" sz="1400" dirty="0"/>
              <a:t>目的にそった支出が求められることとなるため、業務量等により按分し、区分経理を行えるようにする</a:t>
            </a:r>
            <a:r>
              <a:rPr lang="ja-JP" altLang="en-US" sz="1400" dirty="0" smtClean="0"/>
              <a:t>ことが</a:t>
            </a:r>
            <a:r>
              <a:rPr lang="ja-JP" altLang="en-US" sz="1400" dirty="0"/>
              <a:t>必要だと</a:t>
            </a:r>
            <a:r>
              <a:rPr lang="ja-JP" altLang="en-US" sz="1400" dirty="0" smtClean="0"/>
              <a:t>考え</a:t>
            </a:r>
            <a:endParaRPr lang="en-US" altLang="ja-JP" sz="1400" dirty="0" smtClean="0"/>
          </a:p>
          <a:p>
            <a:pPr marL="0" indent="0">
              <a:buNone/>
            </a:pPr>
            <a:r>
              <a:rPr lang="ja-JP" altLang="en-US" sz="1400" dirty="0"/>
              <a:t>　</a:t>
            </a:r>
            <a:r>
              <a:rPr lang="ja-JP" altLang="en-US" sz="1400" dirty="0" smtClean="0"/>
              <a:t>る</a:t>
            </a:r>
            <a:r>
              <a:rPr lang="ja-JP" altLang="en-US" sz="1400" dirty="0"/>
              <a:t>。</a:t>
            </a:r>
          </a:p>
          <a:p>
            <a:pPr marL="180000" indent="-457200">
              <a:buNone/>
            </a:pPr>
            <a:endParaRPr lang="en-US" altLang="ja-JP" sz="1400" dirty="0">
              <a:solidFill>
                <a:prstClr val="black"/>
              </a:solidFill>
              <a:latin typeface="ＭＳ ゴシック" panose="020B0609070205080204" pitchFamily="49" charset="-128"/>
              <a:ea typeface="ＭＳ ゴシック" panose="020B0609070205080204" pitchFamily="49" charset="-128"/>
            </a:endParaRPr>
          </a:p>
        </p:txBody>
      </p:sp>
      <p:sp>
        <p:nvSpPr>
          <p:cNvPr id="12" name="正方形/長方形 11"/>
          <p:cNvSpPr/>
          <p:nvPr/>
        </p:nvSpPr>
        <p:spPr>
          <a:xfrm>
            <a:off x="55503" y="692696"/>
            <a:ext cx="3601357" cy="4320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smtClean="0"/>
              <a:t>コーディネーターの配置について</a:t>
            </a:r>
            <a:endParaRPr kumimoji="1" lang="ja-JP" altLang="en-US" sz="1600" b="1" dirty="0"/>
          </a:p>
        </p:txBody>
      </p:sp>
    </p:spTree>
    <p:extLst>
      <p:ext uri="{BB962C8B-B14F-4D97-AF65-F5344CB8AC3E}">
        <p14:creationId xmlns:p14="http://schemas.microsoft.com/office/powerpoint/2010/main" val="202605453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タイトル 1"/>
          <p:cNvSpPr txBox="1">
            <a:spLocks/>
          </p:cNvSpPr>
          <p:nvPr/>
        </p:nvSpPr>
        <p:spPr>
          <a:xfrm>
            <a:off x="120057" y="5140163"/>
            <a:ext cx="9650846" cy="1385337"/>
          </a:xfrm>
          <a:prstGeom prst="rect">
            <a:avLst/>
          </a:prstGeom>
          <a:noFill/>
          <a:ln w="19050">
            <a:solidFill>
              <a:schemeClr val="tx1"/>
            </a:solidFill>
          </a:ln>
        </p:spPr>
        <p:txBody>
          <a:bodyPr vert="horz" lIns="91440" tIns="45720" rIns="91440" bIns="45720" rtlCol="0" anchor="t">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endParaRPr lang="en-US" altLang="ja-JP" sz="1400" dirty="0" smtClean="0"/>
          </a:p>
          <a:p>
            <a:pPr algn="l"/>
            <a:r>
              <a:rPr lang="ja-JP" altLang="en-US" sz="1400" dirty="0" smtClean="0"/>
              <a:t>○行政機関（市町村、地域包括支援センター等）</a:t>
            </a:r>
            <a:endParaRPr lang="en-US" altLang="ja-JP" sz="1400" dirty="0" smtClean="0"/>
          </a:p>
          <a:p>
            <a:pPr algn="l"/>
            <a:r>
              <a:rPr lang="ja-JP" altLang="en-US" sz="1400" dirty="0" smtClean="0"/>
              <a:t>○コーディネーター</a:t>
            </a:r>
            <a:endParaRPr lang="en-US" altLang="ja-JP" sz="1400" dirty="0" smtClean="0"/>
          </a:p>
          <a:p>
            <a:pPr algn="l"/>
            <a:r>
              <a:rPr lang="ja-JP" altLang="en-US" sz="1400" dirty="0" smtClean="0"/>
              <a:t>○地域の関係者（ＮＰＯ、社会福祉法人、社会福祉協議会、地縁組織、協同組合、民間企業、ボランティア団体、介護サービス事業者、シルバー人材センター等）</a:t>
            </a:r>
            <a:endParaRPr lang="en-US" altLang="ja-JP" sz="1400" dirty="0" smtClean="0"/>
          </a:p>
          <a:p>
            <a:pPr algn="l"/>
            <a:r>
              <a:rPr lang="ja-JP" altLang="en-US" sz="1400" dirty="0"/>
              <a:t>　</a:t>
            </a:r>
            <a:r>
              <a:rPr lang="en-US" altLang="ja-JP" sz="1400" dirty="0" smtClean="0"/>
              <a:t>※</a:t>
            </a:r>
            <a:r>
              <a:rPr lang="ja-JP" altLang="en-US" sz="1400" dirty="0" smtClean="0"/>
              <a:t>この他にも地域の実情に応じて適宜参画者を募ることが望ましい。</a:t>
            </a:r>
            <a:endParaRPr lang="en-US" altLang="ja-JP" sz="1400" dirty="0"/>
          </a:p>
        </p:txBody>
      </p:sp>
      <p:sp>
        <p:nvSpPr>
          <p:cNvPr id="6" name="タイトル 1"/>
          <p:cNvSpPr txBox="1">
            <a:spLocks/>
          </p:cNvSpPr>
          <p:nvPr/>
        </p:nvSpPr>
        <p:spPr>
          <a:xfrm>
            <a:off x="105058" y="817412"/>
            <a:ext cx="9650846" cy="983679"/>
          </a:xfrm>
          <a:prstGeom prst="rect">
            <a:avLst/>
          </a:prstGeom>
          <a:noFill/>
          <a:ln w="19050">
            <a:solidFill>
              <a:schemeClr val="tx1"/>
            </a:solidFill>
          </a:ln>
        </p:spPr>
        <p:txBody>
          <a:bodyPr vert="horz" lIns="91440" tIns="45720" rIns="91440" bIns="45720" rtlCol="0" anchor="t">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endParaRPr lang="en-US" altLang="ja-JP" sz="1400" dirty="0" smtClean="0"/>
          </a:p>
          <a:p>
            <a:pPr algn="l"/>
            <a:r>
              <a:rPr lang="ja-JP" altLang="en-US" sz="1400" dirty="0"/>
              <a:t>　</a:t>
            </a:r>
            <a:r>
              <a:rPr lang="ja-JP" altLang="en-US" sz="1400" dirty="0" smtClean="0"/>
              <a:t>生活支援・介護予防サービスの体制整備に向けて、多様なサービス提供主体の参画が求められることから、</a:t>
            </a:r>
            <a:r>
              <a:rPr lang="ja-JP" altLang="en-US" sz="1400" b="1" u="sng" dirty="0" smtClean="0">
                <a:solidFill>
                  <a:srgbClr val="FF0000"/>
                </a:solidFill>
              </a:rPr>
              <a:t>市町村が主体</a:t>
            </a:r>
            <a:r>
              <a:rPr lang="ja-JP" altLang="en-US" sz="1400" dirty="0" smtClean="0"/>
              <a:t>となって、</a:t>
            </a:r>
            <a:r>
              <a:rPr lang="ja-JP" altLang="en-US" sz="1400" b="1" u="sng" dirty="0" smtClean="0">
                <a:solidFill>
                  <a:srgbClr val="FF0000"/>
                </a:solidFill>
              </a:rPr>
              <a:t>「定期的な情報の共有・連携強化の場」として設置する</a:t>
            </a:r>
            <a:r>
              <a:rPr lang="ja-JP" altLang="en-US" sz="1400" dirty="0" smtClean="0"/>
              <a:t>ことにより、多様な主体間の情報共有及び連携・協働による資源開発等を推進する。</a:t>
            </a:r>
            <a:endParaRPr lang="en-US" altLang="ja-JP" sz="1400" dirty="0" smtClean="0"/>
          </a:p>
          <a:p>
            <a:pPr algn="l"/>
            <a:endParaRPr lang="en-US" altLang="ja-JP" sz="1400" dirty="0" smtClean="0"/>
          </a:p>
        </p:txBody>
      </p:sp>
      <p:sp>
        <p:nvSpPr>
          <p:cNvPr id="5" name="角丸四角形 4"/>
          <p:cNvSpPr/>
          <p:nvPr/>
        </p:nvSpPr>
        <p:spPr>
          <a:xfrm>
            <a:off x="105066" y="637303"/>
            <a:ext cx="1425865" cy="360218"/>
          </a:xfrm>
          <a:prstGeom prst="round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schemeClr val="tx1"/>
                </a:solidFill>
              </a:rPr>
              <a:t>設置目的</a:t>
            </a:r>
            <a:endParaRPr kumimoji="1" lang="ja-JP" altLang="en-US" b="1" dirty="0">
              <a:solidFill>
                <a:schemeClr val="tx1"/>
              </a:solidFill>
            </a:endParaRPr>
          </a:p>
        </p:txBody>
      </p:sp>
      <p:sp>
        <p:nvSpPr>
          <p:cNvPr id="10" name="タイトル 1"/>
          <p:cNvSpPr txBox="1">
            <a:spLocks/>
          </p:cNvSpPr>
          <p:nvPr/>
        </p:nvSpPr>
        <p:spPr>
          <a:xfrm>
            <a:off x="120072" y="3657668"/>
            <a:ext cx="9650846" cy="1205278"/>
          </a:xfrm>
          <a:prstGeom prst="rect">
            <a:avLst/>
          </a:prstGeom>
          <a:noFill/>
          <a:ln w="19050">
            <a:solidFill>
              <a:schemeClr val="tx1"/>
            </a:solidFill>
          </a:ln>
        </p:spPr>
        <p:txBody>
          <a:bodyPr vert="horz" lIns="91440" tIns="45720" rIns="91440" bIns="45720" rtlCol="0" anchor="t">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endParaRPr lang="en-US" altLang="ja-JP" sz="1400" dirty="0" smtClean="0"/>
          </a:p>
          <a:p>
            <a:pPr algn="l"/>
            <a:r>
              <a:rPr lang="ja-JP" altLang="en-US" sz="1400" dirty="0" smtClean="0">
                <a:solidFill>
                  <a:srgbClr val="FF0000"/>
                </a:solidFill>
              </a:rPr>
              <a:t>　</a:t>
            </a:r>
            <a:r>
              <a:rPr lang="ja-JP" altLang="en-US" sz="1400" b="1" u="sng" dirty="0" smtClean="0">
                <a:solidFill>
                  <a:srgbClr val="FF0000"/>
                </a:solidFill>
              </a:rPr>
              <a:t>設置主体は市町村</a:t>
            </a:r>
            <a:r>
              <a:rPr lang="ja-JP" altLang="en-US" sz="1400" dirty="0" smtClean="0"/>
              <a:t>であり、第１層のコーディネーターが協力して地域の関係者のネットワーク化を図り、設置する。</a:t>
            </a:r>
            <a:endParaRPr lang="en-US" altLang="ja-JP" sz="1400" dirty="0" smtClean="0"/>
          </a:p>
          <a:p>
            <a:pPr algn="l"/>
            <a:r>
              <a:rPr lang="ja-JP" altLang="en-US" sz="1400" dirty="0"/>
              <a:t>　</a:t>
            </a:r>
            <a:r>
              <a:rPr lang="en-US" altLang="ja-JP" sz="1400" dirty="0" smtClean="0"/>
              <a:t>※</a:t>
            </a:r>
            <a:r>
              <a:rPr lang="ja-JP" altLang="en-US" sz="1400" dirty="0" smtClean="0"/>
              <a:t>地域の実情に応じた様々なネットワーク化の手法が考えられるため、既に類似の目的を持ったネットワーク会議等が開催されている場合は、その枠組みを活用することも可能。</a:t>
            </a:r>
            <a:endParaRPr lang="en-US" altLang="ja-JP" sz="1400" dirty="0" smtClean="0"/>
          </a:p>
          <a:p>
            <a:pPr algn="l"/>
            <a:r>
              <a:rPr lang="ja-JP" altLang="en-US" sz="1400" dirty="0" smtClean="0"/>
              <a:t>　</a:t>
            </a:r>
            <a:r>
              <a:rPr lang="en-US" altLang="ja-JP" sz="1400" dirty="0" smtClean="0"/>
              <a:t>※</a:t>
            </a:r>
            <a:r>
              <a:rPr lang="ja-JP" altLang="en-US" sz="1400" dirty="0" smtClean="0"/>
              <a:t>特定の事業者の活動の枠組みを超えた協議が行われることが重要。</a:t>
            </a:r>
            <a:endParaRPr lang="en-US" altLang="ja-JP" sz="1400" dirty="0" smtClean="0"/>
          </a:p>
        </p:txBody>
      </p:sp>
      <p:sp>
        <p:nvSpPr>
          <p:cNvPr id="9" name="角丸四角形 8"/>
          <p:cNvSpPr/>
          <p:nvPr/>
        </p:nvSpPr>
        <p:spPr>
          <a:xfrm>
            <a:off x="120076" y="3477560"/>
            <a:ext cx="1425865" cy="360218"/>
          </a:xfrm>
          <a:prstGeom prst="round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tx1"/>
                </a:solidFill>
              </a:rPr>
              <a:t>設置主体</a:t>
            </a:r>
            <a:endParaRPr kumimoji="1" lang="ja-JP" altLang="en-US" b="1" dirty="0">
              <a:solidFill>
                <a:schemeClr val="tx1"/>
              </a:solidFill>
            </a:endParaRPr>
          </a:p>
        </p:txBody>
      </p:sp>
      <p:sp>
        <p:nvSpPr>
          <p:cNvPr id="11" name="角丸四角形 10"/>
          <p:cNvSpPr/>
          <p:nvPr/>
        </p:nvSpPr>
        <p:spPr>
          <a:xfrm>
            <a:off x="120076" y="4946191"/>
            <a:ext cx="1635993" cy="360218"/>
          </a:xfrm>
          <a:prstGeom prst="round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tx1"/>
                </a:solidFill>
              </a:rPr>
              <a:t>構成団体等</a:t>
            </a:r>
            <a:endParaRPr kumimoji="1" lang="ja-JP" altLang="en-US" b="1" dirty="0">
              <a:solidFill>
                <a:schemeClr val="tx1"/>
              </a:solidFill>
            </a:endParaRPr>
          </a:p>
        </p:txBody>
      </p:sp>
      <p:sp>
        <p:nvSpPr>
          <p:cNvPr id="14" name="タイトル 1"/>
          <p:cNvSpPr txBox="1">
            <a:spLocks/>
          </p:cNvSpPr>
          <p:nvPr/>
        </p:nvSpPr>
        <p:spPr>
          <a:xfrm>
            <a:off x="105051" y="2050507"/>
            <a:ext cx="9650846" cy="1357715"/>
          </a:xfrm>
          <a:prstGeom prst="rect">
            <a:avLst/>
          </a:prstGeom>
          <a:noFill/>
          <a:ln w="19050">
            <a:solidFill>
              <a:schemeClr val="tx1"/>
            </a:solidFill>
          </a:ln>
        </p:spPr>
        <p:txBody>
          <a:bodyPr vert="horz" lIns="91440" tIns="45720" rIns="91440" bIns="45720" rtlCol="0" anchor="t">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endParaRPr lang="en-US" altLang="ja-JP" sz="1400" dirty="0" smtClean="0"/>
          </a:p>
          <a:p>
            <a:pPr algn="l"/>
            <a:r>
              <a:rPr lang="ja-JP" altLang="en-US" sz="1400" dirty="0" smtClean="0"/>
              <a:t>○コーディネーターの組織的な補完</a:t>
            </a:r>
            <a:endParaRPr lang="en-US" altLang="ja-JP" sz="1400" dirty="0" smtClean="0"/>
          </a:p>
          <a:p>
            <a:pPr algn="l"/>
            <a:r>
              <a:rPr lang="ja-JP" altLang="en-US" sz="1400" dirty="0" smtClean="0"/>
              <a:t>○地域ニーズの把握、情報の見える化の推進（アンケート調査やマッピング等の実施）</a:t>
            </a:r>
            <a:endParaRPr lang="en-US" altLang="ja-JP" sz="1400" dirty="0" smtClean="0"/>
          </a:p>
          <a:p>
            <a:pPr algn="l"/>
            <a:r>
              <a:rPr lang="ja-JP" altLang="en-US" sz="1400" dirty="0" smtClean="0"/>
              <a:t>○企画、立案、方針策定を行う場</a:t>
            </a:r>
            <a:endParaRPr lang="en-US" altLang="ja-JP" sz="1400" dirty="0" smtClean="0"/>
          </a:p>
          <a:p>
            <a:pPr algn="l"/>
            <a:r>
              <a:rPr lang="ja-JP" altLang="en-US" sz="1400" dirty="0" smtClean="0"/>
              <a:t>○地域づくりにおける意識の統一を図る場</a:t>
            </a:r>
            <a:endParaRPr lang="en-US" altLang="ja-JP" sz="1400" dirty="0" smtClean="0"/>
          </a:p>
          <a:p>
            <a:pPr algn="l"/>
            <a:r>
              <a:rPr lang="ja-JP" altLang="en-US" sz="1400" dirty="0" smtClean="0"/>
              <a:t>○情報交換の場、働きかけの場</a:t>
            </a:r>
            <a:endParaRPr lang="en-US" altLang="ja-JP" sz="1400" dirty="0" smtClean="0"/>
          </a:p>
        </p:txBody>
      </p:sp>
      <p:sp>
        <p:nvSpPr>
          <p:cNvPr id="13" name="角丸四角形 12"/>
          <p:cNvSpPr/>
          <p:nvPr/>
        </p:nvSpPr>
        <p:spPr>
          <a:xfrm>
            <a:off x="105061" y="1870393"/>
            <a:ext cx="1425865" cy="360218"/>
          </a:xfrm>
          <a:prstGeom prst="round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tx1"/>
                </a:solidFill>
              </a:rPr>
              <a:t>役割</a:t>
            </a:r>
            <a:endParaRPr kumimoji="1" lang="ja-JP" altLang="en-US" b="1" dirty="0">
              <a:solidFill>
                <a:schemeClr val="tx1"/>
              </a:solidFill>
            </a:endParaRPr>
          </a:p>
        </p:txBody>
      </p:sp>
      <p:sp>
        <p:nvSpPr>
          <p:cNvPr id="15" name="正方形/長方形 14"/>
          <p:cNvSpPr/>
          <p:nvPr/>
        </p:nvSpPr>
        <p:spPr bwMode="gray">
          <a:xfrm>
            <a:off x="55503" y="44625"/>
            <a:ext cx="9813993" cy="547241"/>
          </a:xfrm>
          <a:prstGeom prst="rect">
            <a:avLst/>
          </a:prstGeom>
          <a:solidFill>
            <a:srgbClr val="00B0F0"/>
          </a:solidFill>
          <a:ln/>
        </p:spPr>
        <p:style>
          <a:lnRef idx="3">
            <a:schemeClr val="lt1"/>
          </a:lnRef>
          <a:fillRef idx="1">
            <a:schemeClr val="accent5"/>
          </a:fillRef>
          <a:effectRef idx="1">
            <a:schemeClr val="accent5"/>
          </a:effectRef>
          <a:fontRef idx="minor">
            <a:schemeClr val="lt1"/>
          </a:fontRef>
        </p:style>
        <p:txBody>
          <a:bodyPr anchor="ctr"/>
          <a:lstStyle/>
          <a:p>
            <a:pPr algn="ctr">
              <a:defRPr/>
            </a:pPr>
            <a:r>
              <a:rPr lang="ja-JP" altLang="en-US" sz="2400" b="1" dirty="0">
                <a:solidFill>
                  <a:schemeClr val="bg1"/>
                </a:solidFill>
                <a:latin typeface="+mn-ea"/>
              </a:rPr>
              <a:t>協議体</a:t>
            </a:r>
            <a:r>
              <a:rPr lang="ja-JP" altLang="en-US" sz="2400" b="1" dirty="0" smtClean="0">
                <a:solidFill>
                  <a:schemeClr val="bg1"/>
                </a:solidFill>
                <a:latin typeface="+mn-ea"/>
              </a:rPr>
              <a:t>の目的・役割等について</a:t>
            </a:r>
            <a:endParaRPr lang="ja-JP" altLang="en-US" sz="1600" b="1" dirty="0">
              <a:solidFill>
                <a:schemeClr val="bg1"/>
              </a:solidFill>
              <a:latin typeface="+mn-ea"/>
            </a:endParaRPr>
          </a:p>
        </p:txBody>
      </p:sp>
      <p:sp>
        <p:nvSpPr>
          <p:cNvPr id="16" name="スライド番号プレースホルダー 3"/>
          <p:cNvSpPr txBox="1">
            <a:spLocks/>
          </p:cNvSpPr>
          <p:nvPr/>
        </p:nvSpPr>
        <p:spPr>
          <a:xfrm>
            <a:off x="9345488" y="6492883"/>
            <a:ext cx="55359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en-US" altLang="ja-JP" sz="1600" dirty="0" smtClean="0">
                <a:solidFill>
                  <a:schemeClr val="tx1"/>
                </a:solidFill>
              </a:rPr>
              <a:t>42</a:t>
            </a:r>
            <a:endParaRPr lang="ja-JP" altLang="en-US" sz="1600" dirty="0">
              <a:solidFill>
                <a:schemeClr val="tx1"/>
              </a:solidFill>
            </a:endParaRPr>
          </a:p>
        </p:txBody>
      </p:sp>
    </p:spTree>
    <p:extLst>
      <p:ext uri="{BB962C8B-B14F-4D97-AF65-F5344CB8AC3E}">
        <p14:creationId xmlns:p14="http://schemas.microsoft.com/office/powerpoint/2010/main" val="422066834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コンテンツ プレースホルダー 1"/>
          <p:cNvSpPr txBox="1">
            <a:spLocks/>
          </p:cNvSpPr>
          <p:nvPr/>
        </p:nvSpPr>
        <p:spPr>
          <a:xfrm>
            <a:off x="126164" y="1628800"/>
            <a:ext cx="9653713" cy="504056"/>
          </a:xfrm>
          <a:prstGeom prst="rect">
            <a:avLst/>
          </a:prstGeom>
          <a:ln>
            <a:solidFill>
              <a:schemeClr val="tx1"/>
            </a:solidFill>
          </a:ln>
        </p:spPr>
        <p:txBody>
          <a:bodyPr vert="horz" lIns="91440" tIns="45720" rIns="91440" bIns="45720" rtlCol="0" anchor="t" anchorCtr="0">
            <a:no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180000" indent="-457200">
              <a:buNone/>
            </a:pPr>
            <a:r>
              <a:rPr lang="ja-JP" altLang="en-US" sz="1400" dirty="0" smtClean="0">
                <a:solidFill>
                  <a:prstClr val="black"/>
                </a:solidFill>
                <a:latin typeface="ＭＳ ゴシック" panose="020B0609070205080204" pitchFamily="49" charset="-128"/>
                <a:ea typeface="ＭＳ ゴシック" panose="020B0609070205080204" pitchFamily="49" charset="-128"/>
              </a:rPr>
              <a:t>問４</a:t>
            </a:r>
            <a:r>
              <a:rPr lang="ja-JP" altLang="en-US" sz="1400" dirty="0">
                <a:solidFill>
                  <a:prstClr val="black"/>
                </a:solidFill>
                <a:latin typeface="ＭＳ ゴシック" panose="020B0609070205080204" pitchFamily="49" charset="-128"/>
                <a:ea typeface="ＭＳ ゴシック" panose="020B0609070205080204" pitchFamily="49" charset="-128"/>
              </a:rPr>
              <a:t>　協議体の設置を推進するとのことだが、どのようなメンバーに声がけをすれば良いか。民間企業にも積極的に参加してもらうのか。　</a:t>
            </a:r>
          </a:p>
          <a:p>
            <a:pPr marL="180000" indent="-457200">
              <a:buNone/>
            </a:pPr>
            <a:r>
              <a:rPr lang="ja-JP" altLang="en-US" sz="1400" dirty="0" smtClean="0">
                <a:solidFill>
                  <a:prstClr val="black"/>
                </a:solidFill>
                <a:latin typeface="ＭＳ ゴシック" panose="020B0609070205080204" pitchFamily="49" charset="-128"/>
                <a:ea typeface="ＭＳ ゴシック" panose="020B0609070205080204" pitchFamily="49" charset="-128"/>
              </a:rPr>
              <a:t>　　</a:t>
            </a:r>
            <a:endParaRPr lang="en-US" altLang="ja-JP" sz="1400" dirty="0">
              <a:solidFill>
                <a:prstClr val="black"/>
              </a:solidFill>
              <a:latin typeface="ＭＳ ゴシック" panose="020B0609070205080204" pitchFamily="49" charset="-128"/>
              <a:ea typeface="ＭＳ ゴシック" panose="020B0609070205080204" pitchFamily="49" charset="-128"/>
            </a:endParaRPr>
          </a:p>
        </p:txBody>
      </p:sp>
      <p:sp>
        <p:nvSpPr>
          <p:cNvPr id="8" name="正方形/長方形 7"/>
          <p:cNvSpPr/>
          <p:nvPr/>
        </p:nvSpPr>
        <p:spPr bwMode="gray">
          <a:xfrm>
            <a:off x="55503" y="1439"/>
            <a:ext cx="9813993" cy="547241"/>
          </a:xfrm>
          <a:prstGeom prst="rect">
            <a:avLst/>
          </a:prstGeom>
          <a:solidFill>
            <a:srgbClr val="00B050"/>
          </a:solidFill>
          <a:ln/>
        </p:spPr>
        <p:style>
          <a:lnRef idx="3">
            <a:schemeClr val="lt1"/>
          </a:lnRef>
          <a:fillRef idx="1">
            <a:schemeClr val="accent5"/>
          </a:fillRef>
          <a:effectRef idx="1">
            <a:schemeClr val="accent5"/>
          </a:effectRef>
          <a:fontRef idx="minor">
            <a:schemeClr val="lt1"/>
          </a:fontRef>
        </p:style>
        <p:txBody>
          <a:bodyPr anchor="ctr"/>
          <a:lstStyle/>
          <a:p>
            <a:pPr lvl="0" algn="ctr">
              <a:defRPr/>
            </a:pPr>
            <a:r>
              <a:rPr lang="ja-JP" altLang="en-US" b="1" dirty="0">
                <a:solidFill>
                  <a:prstClr val="white"/>
                </a:solidFill>
                <a:latin typeface="ＭＳ Ｐゴシック"/>
              </a:rPr>
              <a:t>「介護予防・日常生活支援総合事業ガイドライン案」についての</a:t>
            </a:r>
            <a:r>
              <a:rPr lang="en-US" altLang="ja-JP" b="1" dirty="0">
                <a:solidFill>
                  <a:prstClr val="white"/>
                </a:solidFill>
                <a:latin typeface="ＭＳ Ｐゴシック"/>
              </a:rPr>
              <a:t>Q&amp;A</a:t>
            </a:r>
            <a:r>
              <a:rPr lang="ja-JP" altLang="en-US" b="1" dirty="0" smtClean="0">
                <a:solidFill>
                  <a:prstClr val="white"/>
                </a:solidFill>
                <a:latin typeface="ＭＳ Ｐゴシック"/>
              </a:rPr>
              <a:t>（１１月１０日版</a:t>
            </a:r>
            <a:r>
              <a:rPr lang="ja-JP" altLang="en-US" b="1" dirty="0">
                <a:solidFill>
                  <a:prstClr val="white"/>
                </a:solidFill>
                <a:latin typeface="ＭＳ Ｐゴシック"/>
              </a:rPr>
              <a:t>）・抜粋</a:t>
            </a:r>
            <a:endParaRPr lang="en-US" altLang="ja-JP" b="1" dirty="0">
              <a:solidFill>
                <a:prstClr val="white"/>
              </a:solidFill>
              <a:latin typeface="ＭＳ Ｐゴシック"/>
            </a:endParaRPr>
          </a:p>
        </p:txBody>
      </p:sp>
      <p:sp>
        <p:nvSpPr>
          <p:cNvPr id="5" name="スライド番号プレースホルダー 3"/>
          <p:cNvSpPr>
            <a:spLocks noGrp="1"/>
          </p:cNvSpPr>
          <p:nvPr>
            <p:ph type="sldNum" sz="quarter" idx="12"/>
          </p:nvPr>
        </p:nvSpPr>
        <p:spPr>
          <a:xfrm>
            <a:off x="9345488" y="6492883"/>
            <a:ext cx="553590" cy="365125"/>
          </a:xfrm>
        </p:spPr>
        <p:txBody>
          <a:bodyPr/>
          <a:lstStyle/>
          <a:p>
            <a:r>
              <a:rPr lang="en-US" altLang="ja-JP" sz="1600" dirty="0" smtClean="0">
                <a:solidFill>
                  <a:schemeClr val="tx1"/>
                </a:solidFill>
              </a:rPr>
              <a:t>43</a:t>
            </a:r>
            <a:endParaRPr lang="ja-JP" altLang="en-US" sz="1600" dirty="0">
              <a:solidFill>
                <a:schemeClr val="tx1"/>
              </a:solidFill>
            </a:endParaRPr>
          </a:p>
        </p:txBody>
      </p:sp>
      <p:sp>
        <p:nvSpPr>
          <p:cNvPr id="7" name="コンテンツ プレースホルダー 1"/>
          <p:cNvSpPr txBox="1">
            <a:spLocks/>
          </p:cNvSpPr>
          <p:nvPr/>
        </p:nvSpPr>
        <p:spPr>
          <a:xfrm>
            <a:off x="128468" y="1277144"/>
            <a:ext cx="9653713" cy="279648"/>
          </a:xfrm>
          <a:prstGeom prst="rect">
            <a:avLst/>
          </a:prstGeom>
          <a:ln>
            <a:noFill/>
          </a:ln>
        </p:spPr>
        <p:txBody>
          <a:bodyPr vert="horz" lIns="91440" tIns="45720" rIns="91440" bIns="45720" rtlCol="0" anchor="t" anchorCtr="0">
            <a:no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180000" indent="-457200">
              <a:buNone/>
            </a:pPr>
            <a:r>
              <a:rPr lang="ja-JP" altLang="en-US" sz="1400" b="1" dirty="0" smtClean="0">
                <a:solidFill>
                  <a:prstClr val="black"/>
                </a:solidFill>
                <a:latin typeface="ＭＳ ゴシック" panose="020B0609070205080204" pitchFamily="49" charset="-128"/>
                <a:ea typeface="ＭＳ ゴシック" panose="020B0609070205080204" pitchFamily="49" charset="-128"/>
              </a:rPr>
              <a:t>第３　生活支援・介護予防サービスの充実</a:t>
            </a:r>
            <a:endParaRPr lang="en-US" altLang="ja-JP" sz="1400" b="1" dirty="0">
              <a:solidFill>
                <a:prstClr val="black"/>
              </a:solidFill>
              <a:latin typeface="ＭＳ ゴシック" panose="020B0609070205080204" pitchFamily="49" charset="-128"/>
              <a:ea typeface="ＭＳ ゴシック" panose="020B0609070205080204" pitchFamily="49" charset="-128"/>
            </a:endParaRPr>
          </a:p>
        </p:txBody>
      </p:sp>
      <p:sp>
        <p:nvSpPr>
          <p:cNvPr id="9" name="コンテンツ プレースホルダー 1"/>
          <p:cNvSpPr txBox="1">
            <a:spLocks/>
          </p:cNvSpPr>
          <p:nvPr/>
        </p:nvSpPr>
        <p:spPr>
          <a:xfrm>
            <a:off x="128468" y="2276872"/>
            <a:ext cx="9653713" cy="4104456"/>
          </a:xfrm>
          <a:prstGeom prst="rect">
            <a:avLst/>
          </a:prstGeom>
          <a:ln>
            <a:solidFill>
              <a:schemeClr val="tx1"/>
            </a:solidFill>
            <a:prstDash val="sysDot"/>
          </a:ln>
        </p:spPr>
        <p:txBody>
          <a:bodyPr vert="horz" lIns="91440" tIns="45720" rIns="91440" bIns="45720" rtlCol="0" anchor="t" anchorCtr="0">
            <a:no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buNone/>
            </a:pPr>
            <a:r>
              <a:rPr lang="ja-JP" altLang="en-US" sz="1400" dirty="0" smtClean="0"/>
              <a:t>（答）</a:t>
            </a:r>
            <a:endParaRPr lang="en-US" altLang="ja-JP" sz="1400" dirty="0" smtClean="0"/>
          </a:p>
          <a:p>
            <a:pPr marL="0" indent="0">
              <a:buNone/>
            </a:pPr>
            <a:r>
              <a:rPr lang="ja-JP" altLang="en-US" sz="1400" dirty="0" smtClean="0"/>
              <a:t>１</a:t>
            </a:r>
            <a:r>
              <a:rPr lang="ja-JP" altLang="en-US" sz="1400" dirty="0"/>
              <a:t>　協議体については、ガイドライン案・３「（３）協議体の目的・役割等」「④協議体の構成団体等」にもお示ししているとおり、市町村、地域包括支援センター等の行政機関、生活支援コーディネーターのほか、ＮＰＯ、社会福祉法人、社会福祉協議会、地縁組織、協同組合、民間企業、ボランティア団体、介護サービス事業者、シルバー人材センター等の地域の関係者で構成されることを想定しており、この他にも地域の実情に応じて適宜参加者を募ることが望ましいと考えている。</a:t>
            </a:r>
          </a:p>
          <a:p>
            <a:pPr marL="0" indent="0">
              <a:buNone/>
            </a:pPr>
            <a:r>
              <a:rPr lang="ja-JP" altLang="en-US" sz="1400" dirty="0"/>
              <a:t>２　また、生活支援体制整備事業は、市町村の生活支援・介護予防サービスの体制整備を目的としており、ガイドライン案・２にもお示ししているとおり、</a:t>
            </a:r>
            <a:r>
              <a:rPr lang="ja-JP" altLang="en-US" sz="1400" b="1" u="sng" dirty="0">
                <a:solidFill>
                  <a:srgbClr val="FF0000"/>
                </a:solidFill>
              </a:rPr>
              <a:t>介護保険制度でのサービスのみならず、市町村実施事業や民間市場、あるいは地域の支え合いで行われているサービスを含めて市町村内の資源を把握し、保険外のサービスの活用を促進しつつ、互助を基本とした生活支援・介護予防サービスが創出されるような取組を積極的に進める必要がある</a:t>
            </a:r>
            <a:r>
              <a:rPr lang="ja-JP" altLang="en-US" sz="1400" dirty="0"/>
              <a:t>。</a:t>
            </a:r>
          </a:p>
          <a:p>
            <a:pPr marL="0" indent="0">
              <a:buNone/>
            </a:pPr>
            <a:r>
              <a:rPr lang="ja-JP" altLang="en-US" sz="1400" dirty="0"/>
              <a:t>したがって、配食事業者、移動販売事業者等、地域の高齢者の生活を支える上で必要不可欠な民間企業にも地域の実情に応じて参画いただくことを想定している。</a:t>
            </a:r>
          </a:p>
          <a:p>
            <a:pPr marL="0" indent="0">
              <a:buNone/>
            </a:pPr>
            <a:r>
              <a:rPr lang="ja-JP" altLang="en-US" sz="1400" dirty="0"/>
              <a:t>　</a:t>
            </a:r>
            <a:r>
              <a:rPr lang="ja-JP" altLang="en-US" sz="1050" dirty="0"/>
              <a:t>（参考）</a:t>
            </a:r>
          </a:p>
          <a:p>
            <a:pPr marL="0" indent="0">
              <a:buNone/>
            </a:pPr>
            <a:r>
              <a:rPr lang="ja-JP" altLang="en-US" sz="1050" dirty="0"/>
              <a:t>総合事業のケアマネジメントでは、ケアマネジメントのプロセスを評価することとしており、ケアマネジメントの結果、保険外の民間企業のサービスのみの利用となり、その後のモニタリング等を行わない場合についても、アセスメント等のプロセスに対し、ケマネジメント開始月分のみ、事業によるケアマネジメント費が支払われる</a:t>
            </a:r>
            <a:r>
              <a:rPr lang="ja-JP" altLang="en-US" sz="1050" dirty="0" smtClean="0"/>
              <a:t>。</a:t>
            </a:r>
            <a:endParaRPr lang="en-US" altLang="ja-JP" sz="1050" dirty="0" smtClean="0"/>
          </a:p>
          <a:p>
            <a:pPr marL="0" indent="0">
              <a:buNone/>
            </a:pPr>
            <a:endParaRPr lang="ja-JP" altLang="en-US" sz="1050" dirty="0"/>
          </a:p>
          <a:p>
            <a:pPr marL="0" indent="0">
              <a:buNone/>
            </a:pPr>
            <a:r>
              <a:rPr lang="ja-JP" altLang="en-US" sz="1400" dirty="0" smtClean="0"/>
              <a:t>３　いずれ</a:t>
            </a:r>
            <a:r>
              <a:rPr lang="ja-JP" altLang="en-US" sz="1400" dirty="0"/>
              <a:t>にしても、</a:t>
            </a:r>
            <a:r>
              <a:rPr lang="ja-JP" altLang="en-US" sz="1400" b="1" u="sng" dirty="0">
                <a:solidFill>
                  <a:srgbClr val="FF0000"/>
                </a:solidFill>
              </a:rPr>
              <a:t>地域の資源開発や多様な主体のネットワーク化等を図るため、協議体の設置を早期に行うことが重要であり、例えば、まず、協議体の機能を有するような既存の会議等も積極的に活用しつつ、最低限必要なメンバーで協議体を立ち上げ、徐々にメンバーを増やしていくなどといった方法も有効</a:t>
            </a:r>
            <a:r>
              <a:rPr lang="ja-JP" altLang="en-US" sz="1400" dirty="0"/>
              <a:t>であると考えている。</a:t>
            </a:r>
          </a:p>
          <a:p>
            <a:pPr marL="0" indent="0">
              <a:buNone/>
            </a:pPr>
            <a:endParaRPr lang="ja-JP" altLang="en-US" sz="1400" dirty="0"/>
          </a:p>
          <a:p>
            <a:pPr marL="180000" indent="-457200">
              <a:buNone/>
            </a:pPr>
            <a:endParaRPr lang="en-US" altLang="ja-JP" sz="1400" dirty="0">
              <a:solidFill>
                <a:prstClr val="black"/>
              </a:solidFill>
              <a:latin typeface="ＭＳ ゴシック" panose="020B0609070205080204" pitchFamily="49" charset="-128"/>
              <a:ea typeface="ＭＳ ゴシック" panose="020B0609070205080204" pitchFamily="49" charset="-128"/>
            </a:endParaRPr>
          </a:p>
        </p:txBody>
      </p:sp>
      <p:sp>
        <p:nvSpPr>
          <p:cNvPr id="12" name="正方形/長方形 11"/>
          <p:cNvSpPr/>
          <p:nvPr/>
        </p:nvSpPr>
        <p:spPr>
          <a:xfrm>
            <a:off x="55503" y="692696"/>
            <a:ext cx="3601357" cy="4320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smtClean="0"/>
              <a:t>協議体の配置について</a:t>
            </a:r>
            <a:endParaRPr kumimoji="1" lang="ja-JP" altLang="en-US" sz="1600" b="1" dirty="0"/>
          </a:p>
        </p:txBody>
      </p:sp>
    </p:spTree>
    <p:extLst>
      <p:ext uri="{BB962C8B-B14F-4D97-AF65-F5344CB8AC3E}">
        <p14:creationId xmlns:p14="http://schemas.microsoft.com/office/powerpoint/2010/main" val="97217905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コンテンツ プレースホルダー 1"/>
          <p:cNvSpPr txBox="1">
            <a:spLocks/>
          </p:cNvSpPr>
          <p:nvPr/>
        </p:nvSpPr>
        <p:spPr>
          <a:xfrm>
            <a:off x="126164" y="1628800"/>
            <a:ext cx="9653713" cy="360040"/>
          </a:xfrm>
          <a:prstGeom prst="rect">
            <a:avLst/>
          </a:prstGeom>
          <a:ln>
            <a:solidFill>
              <a:schemeClr val="tx1"/>
            </a:solidFill>
          </a:ln>
        </p:spPr>
        <p:txBody>
          <a:bodyPr vert="horz" lIns="91440" tIns="45720" rIns="91440" bIns="45720" rtlCol="0" anchor="t" anchorCtr="0">
            <a:no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180000" indent="-457200">
              <a:buNone/>
            </a:pPr>
            <a:r>
              <a:rPr lang="ja-JP" altLang="ja-JP" sz="1400" dirty="0" smtClean="0"/>
              <a:t>問</a:t>
            </a:r>
            <a:r>
              <a:rPr lang="ja-JP" altLang="ja-JP" sz="1400" dirty="0"/>
              <a:t>　地域ケア会議と協議体との連携についての記載があるが、どのような関係なのか。構成メンバーは共通するものではないか。</a:t>
            </a:r>
            <a:endParaRPr lang="en-US" altLang="ja-JP" sz="1400" dirty="0">
              <a:solidFill>
                <a:prstClr val="black"/>
              </a:solidFill>
              <a:latin typeface="ＭＳ ゴシック" panose="020B0609070205080204" pitchFamily="49" charset="-128"/>
              <a:ea typeface="ＭＳ ゴシック" panose="020B0609070205080204" pitchFamily="49" charset="-128"/>
            </a:endParaRPr>
          </a:p>
        </p:txBody>
      </p:sp>
      <p:sp>
        <p:nvSpPr>
          <p:cNvPr id="8" name="正方形/長方形 7"/>
          <p:cNvSpPr/>
          <p:nvPr/>
        </p:nvSpPr>
        <p:spPr bwMode="gray">
          <a:xfrm>
            <a:off x="55503" y="1439"/>
            <a:ext cx="9813993" cy="547241"/>
          </a:xfrm>
          <a:prstGeom prst="rect">
            <a:avLst/>
          </a:prstGeom>
          <a:solidFill>
            <a:srgbClr val="00B050"/>
          </a:solidFill>
          <a:ln/>
        </p:spPr>
        <p:style>
          <a:lnRef idx="3">
            <a:schemeClr val="lt1"/>
          </a:lnRef>
          <a:fillRef idx="1">
            <a:schemeClr val="accent5"/>
          </a:fillRef>
          <a:effectRef idx="1">
            <a:schemeClr val="accent5"/>
          </a:effectRef>
          <a:fontRef idx="minor">
            <a:schemeClr val="lt1"/>
          </a:fontRef>
        </p:style>
        <p:txBody>
          <a:bodyPr anchor="ctr"/>
          <a:lstStyle/>
          <a:p>
            <a:pPr lvl="0" algn="ctr">
              <a:defRPr/>
            </a:pPr>
            <a:r>
              <a:rPr lang="ja-JP" altLang="en-US" b="1" dirty="0">
                <a:solidFill>
                  <a:prstClr val="white"/>
                </a:solidFill>
                <a:latin typeface="ＭＳ Ｐゴシック"/>
              </a:rPr>
              <a:t>「介護予防・日常生活支援総合事業ガイドライン案」についての</a:t>
            </a:r>
            <a:r>
              <a:rPr lang="en-US" altLang="ja-JP" b="1" dirty="0">
                <a:solidFill>
                  <a:prstClr val="white"/>
                </a:solidFill>
                <a:latin typeface="ＭＳ Ｐゴシック"/>
              </a:rPr>
              <a:t>Q&amp;A</a:t>
            </a:r>
            <a:r>
              <a:rPr lang="ja-JP" altLang="en-US" b="1" dirty="0" smtClean="0">
                <a:solidFill>
                  <a:prstClr val="white"/>
                </a:solidFill>
                <a:latin typeface="ＭＳ Ｐゴシック"/>
              </a:rPr>
              <a:t>（９月３０日版</a:t>
            </a:r>
            <a:r>
              <a:rPr lang="ja-JP" altLang="en-US" b="1" dirty="0">
                <a:solidFill>
                  <a:prstClr val="white"/>
                </a:solidFill>
                <a:latin typeface="ＭＳ Ｐゴシック"/>
              </a:rPr>
              <a:t>）・抜粋</a:t>
            </a:r>
            <a:endParaRPr lang="en-US" altLang="ja-JP" b="1" dirty="0">
              <a:solidFill>
                <a:prstClr val="white"/>
              </a:solidFill>
              <a:latin typeface="ＭＳ Ｐゴシック"/>
            </a:endParaRPr>
          </a:p>
        </p:txBody>
      </p:sp>
      <p:sp>
        <p:nvSpPr>
          <p:cNvPr id="5" name="スライド番号プレースホルダー 3"/>
          <p:cNvSpPr>
            <a:spLocks noGrp="1"/>
          </p:cNvSpPr>
          <p:nvPr>
            <p:ph type="sldNum" sz="quarter" idx="12"/>
          </p:nvPr>
        </p:nvSpPr>
        <p:spPr>
          <a:xfrm>
            <a:off x="9345488" y="6492883"/>
            <a:ext cx="553590" cy="365125"/>
          </a:xfrm>
        </p:spPr>
        <p:txBody>
          <a:bodyPr/>
          <a:lstStyle/>
          <a:p>
            <a:r>
              <a:rPr lang="en-US" altLang="ja-JP" sz="1600" dirty="0" smtClean="0">
                <a:solidFill>
                  <a:schemeClr val="tx1"/>
                </a:solidFill>
              </a:rPr>
              <a:t>44</a:t>
            </a:r>
            <a:endParaRPr lang="ja-JP" altLang="en-US" sz="1600" dirty="0">
              <a:solidFill>
                <a:schemeClr val="tx1"/>
              </a:solidFill>
            </a:endParaRPr>
          </a:p>
        </p:txBody>
      </p:sp>
      <p:sp>
        <p:nvSpPr>
          <p:cNvPr id="7" name="コンテンツ プレースホルダー 1"/>
          <p:cNvSpPr txBox="1">
            <a:spLocks/>
          </p:cNvSpPr>
          <p:nvPr/>
        </p:nvSpPr>
        <p:spPr>
          <a:xfrm>
            <a:off x="128468" y="1277144"/>
            <a:ext cx="9653713" cy="279648"/>
          </a:xfrm>
          <a:prstGeom prst="rect">
            <a:avLst/>
          </a:prstGeom>
          <a:ln>
            <a:noFill/>
          </a:ln>
        </p:spPr>
        <p:txBody>
          <a:bodyPr vert="horz" lIns="91440" tIns="45720" rIns="91440" bIns="45720" rtlCol="0" anchor="t" anchorCtr="0">
            <a:no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180000" indent="-457200">
              <a:buNone/>
            </a:pPr>
            <a:r>
              <a:rPr lang="ja-JP" altLang="en-US" sz="1400" b="1" dirty="0" smtClean="0">
                <a:solidFill>
                  <a:prstClr val="black"/>
                </a:solidFill>
                <a:latin typeface="ＭＳ ゴシック" panose="020B0609070205080204" pitchFamily="49" charset="-128"/>
                <a:ea typeface="ＭＳ ゴシック" panose="020B0609070205080204" pitchFamily="49" charset="-128"/>
              </a:rPr>
              <a:t>第３　生活支援・介護予防サービスの充実</a:t>
            </a:r>
            <a:endParaRPr lang="en-US" altLang="ja-JP" sz="1400" b="1" dirty="0">
              <a:solidFill>
                <a:prstClr val="black"/>
              </a:solidFill>
              <a:latin typeface="ＭＳ ゴシック" panose="020B0609070205080204" pitchFamily="49" charset="-128"/>
              <a:ea typeface="ＭＳ ゴシック" panose="020B0609070205080204" pitchFamily="49" charset="-128"/>
            </a:endParaRPr>
          </a:p>
        </p:txBody>
      </p:sp>
      <p:sp>
        <p:nvSpPr>
          <p:cNvPr id="9" name="コンテンツ プレースホルダー 1"/>
          <p:cNvSpPr txBox="1">
            <a:spLocks/>
          </p:cNvSpPr>
          <p:nvPr/>
        </p:nvSpPr>
        <p:spPr>
          <a:xfrm>
            <a:off x="128468" y="2132856"/>
            <a:ext cx="9653713" cy="3600400"/>
          </a:xfrm>
          <a:prstGeom prst="rect">
            <a:avLst/>
          </a:prstGeom>
          <a:ln>
            <a:solidFill>
              <a:schemeClr val="tx1"/>
            </a:solidFill>
            <a:prstDash val="sysDot"/>
          </a:ln>
        </p:spPr>
        <p:txBody>
          <a:bodyPr vert="horz" lIns="91440" tIns="45720" rIns="91440" bIns="45720" rtlCol="0" anchor="t" anchorCtr="0">
            <a:no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buNone/>
            </a:pPr>
            <a:r>
              <a:rPr lang="ja-JP" altLang="ja-JP" sz="1400" dirty="0" smtClean="0"/>
              <a:t>１</a:t>
            </a:r>
            <a:r>
              <a:rPr lang="ja-JP" altLang="en-US" sz="1400" dirty="0" smtClean="0"/>
              <a:t>　</a:t>
            </a:r>
            <a:r>
              <a:rPr lang="ja-JP" altLang="ja-JP" sz="1400" dirty="0" smtClean="0"/>
              <a:t>地域</a:t>
            </a:r>
            <a:r>
              <a:rPr lang="ja-JP" altLang="ja-JP" sz="1400" dirty="0"/>
              <a:t>ケア会議については、多職種による個別事例の検討を通じ、高齢者の自立に資するケアプランにつなげていくとともに、個別事例の検討を積み重ねることで、地域課題を発見し、新たな資源開発などにつなげていくもの</a:t>
            </a:r>
            <a:r>
              <a:rPr lang="ja-JP" altLang="ja-JP" sz="1400" dirty="0" smtClean="0"/>
              <a:t>。</a:t>
            </a:r>
            <a:endParaRPr lang="en-US" altLang="ja-JP" sz="1400" dirty="0"/>
          </a:p>
          <a:p>
            <a:pPr marL="0" indent="0">
              <a:buNone/>
            </a:pPr>
            <a:r>
              <a:rPr lang="ja-JP" altLang="en-US" sz="1400" dirty="0" smtClean="0"/>
              <a:t>　</a:t>
            </a:r>
            <a:r>
              <a:rPr lang="ja-JP" altLang="ja-JP" sz="1400" dirty="0" smtClean="0"/>
              <a:t>この</a:t>
            </a:r>
            <a:r>
              <a:rPr lang="ja-JP" altLang="ja-JP" sz="1400" dirty="0"/>
              <a:t>ように地域ケア会議については、地域資源の把握・開発という側面で協議体の取組をサポートするものであることから、ガイドライン</a:t>
            </a:r>
            <a:r>
              <a:rPr lang="ja-JP" altLang="ja-JP" sz="1400" dirty="0" smtClean="0"/>
              <a:t>案で</a:t>
            </a:r>
            <a:r>
              <a:rPr lang="ja-JP" altLang="ja-JP" sz="1400" dirty="0"/>
              <a:t>お示ししているとおり、「生活支援・介護予防サービスの充実を図っていく上で、コーディネーターや協議体の仕組みと連携しながら、積極的に活用を図っていくことが望ましい」と考えており、例えば、</a:t>
            </a:r>
            <a:r>
              <a:rPr lang="ja-JP" altLang="ja-JP" sz="1400" b="1" u="sng" dirty="0">
                <a:solidFill>
                  <a:srgbClr val="FF0000"/>
                </a:solidFill>
              </a:rPr>
              <a:t>地域ケア会議にコーディネーターが参加するなど地域の実情に応じた連携した取組を進めていただきたい</a:t>
            </a:r>
            <a:r>
              <a:rPr lang="ja-JP" altLang="ja-JP" sz="1400" dirty="0"/>
              <a:t>と考えている。（なお、ガイドライン</a:t>
            </a:r>
            <a:r>
              <a:rPr lang="ja-JP" altLang="ja-JP" sz="1400" dirty="0" smtClean="0"/>
              <a:t>案に</a:t>
            </a:r>
            <a:r>
              <a:rPr lang="ja-JP" altLang="ja-JP" sz="1400" dirty="0"/>
              <a:t>おいて地域ケア会議によるサービス開発の事例も紹介している。</a:t>
            </a:r>
            <a:r>
              <a:rPr lang="ja-JP" altLang="ja-JP" sz="1400" dirty="0" smtClean="0"/>
              <a:t>）</a:t>
            </a:r>
            <a:endParaRPr lang="en-US" altLang="ja-JP" sz="1400" dirty="0" smtClean="0"/>
          </a:p>
          <a:p>
            <a:pPr marL="0" indent="0">
              <a:buNone/>
            </a:pPr>
            <a:endParaRPr lang="en-US" altLang="ja-JP" sz="1400" dirty="0" smtClean="0"/>
          </a:p>
          <a:p>
            <a:pPr marL="0" indent="0">
              <a:buNone/>
            </a:pPr>
            <a:r>
              <a:rPr lang="ja-JP" altLang="ja-JP" sz="1400" dirty="0" smtClean="0"/>
              <a:t>２</a:t>
            </a:r>
            <a:r>
              <a:rPr lang="ja-JP" altLang="en-US" sz="1400" dirty="0" smtClean="0"/>
              <a:t>　</a:t>
            </a:r>
            <a:r>
              <a:rPr lang="ja-JP" altLang="ja-JP" sz="1400" dirty="0"/>
              <a:t>　</a:t>
            </a:r>
            <a:r>
              <a:rPr lang="ja-JP" altLang="ja-JP" sz="1400" b="1" u="sng" dirty="0">
                <a:solidFill>
                  <a:srgbClr val="FF0000"/>
                </a:solidFill>
              </a:rPr>
              <a:t>地域ケア会議は、個別事例の検討を通じて医療関係職種などを含めた多職種協働によるケアマネジメント支援を行うことが基本である一方、協議体は、多様なサービス提供主体間の情報共有及び連携・協働による資源開発等を推進することとしている。</a:t>
            </a:r>
            <a:r>
              <a:rPr lang="ja-JP" altLang="ja-JP" sz="1400" dirty="0"/>
              <a:t>このように</a:t>
            </a:r>
            <a:r>
              <a:rPr lang="ja-JP" altLang="ja-JP" sz="1400" b="1" u="sng" dirty="0">
                <a:solidFill>
                  <a:srgbClr val="FF0000"/>
                </a:solidFill>
              </a:rPr>
              <a:t>性格等は異なる</a:t>
            </a:r>
            <a:r>
              <a:rPr lang="ja-JP" altLang="ja-JP" sz="1400" dirty="0"/>
              <a:t>が、協議体の構成メンバーは、地域ケア会議のうち、地域包括支援ネットワークを支える職種・機関の代表者レベルが集まり、地域づくり・資源開発、政策の形成の観点から議論する市町村レベルの会議と一般的には一部重複することも想定されるので、例えば、小規模な自治体では両者を連続した時間で開催する等効率的な運営を図っていただきたい。この場合も、コーディネーターの補完や地域ニーズの把握等の協議体に期待される役割を全うできるメンバーを選定いただきたい。</a:t>
            </a:r>
          </a:p>
          <a:p>
            <a:pPr marL="180000" indent="-457200">
              <a:buNone/>
            </a:pPr>
            <a:endParaRPr lang="en-US" altLang="ja-JP" sz="1400" dirty="0">
              <a:solidFill>
                <a:prstClr val="black"/>
              </a:solidFill>
              <a:latin typeface="ＭＳ ゴシック" panose="020B0609070205080204" pitchFamily="49" charset="-128"/>
              <a:ea typeface="ＭＳ ゴシック" panose="020B0609070205080204" pitchFamily="49" charset="-128"/>
            </a:endParaRPr>
          </a:p>
        </p:txBody>
      </p:sp>
      <p:sp>
        <p:nvSpPr>
          <p:cNvPr id="12" name="正方形/長方形 11"/>
          <p:cNvSpPr/>
          <p:nvPr/>
        </p:nvSpPr>
        <p:spPr>
          <a:xfrm>
            <a:off x="55503" y="692696"/>
            <a:ext cx="3601357" cy="4320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smtClean="0"/>
              <a:t>地域ケア会議と協議体の関係</a:t>
            </a:r>
            <a:endParaRPr kumimoji="1" lang="ja-JP" altLang="en-US" sz="1600" b="1" dirty="0"/>
          </a:p>
        </p:txBody>
      </p:sp>
    </p:spTree>
    <p:extLst>
      <p:ext uri="{BB962C8B-B14F-4D97-AF65-F5344CB8AC3E}">
        <p14:creationId xmlns:p14="http://schemas.microsoft.com/office/powerpoint/2010/main" val="20117145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コンテンツ プレースホルダー 1"/>
          <p:cNvSpPr txBox="1">
            <a:spLocks/>
          </p:cNvSpPr>
          <p:nvPr/>
        </p:nvSpPr>
        <p:spPr>
          <a:xfrm>
            <a:off x="126164" y="692696"/>
            <a:ext cx="9653713" cy="5760640"/>
          </a:xfrm>
          <a:prstGeom prst="rect">
            <a:avLst/>
          </a:prstGeom>
          <a:ln>
            <a:solidFill>
              <a:schemeClr val="tx1"/>
            </a:solidFill>
          </a:ln>
        </p:spPr>
        <p:txBody>
          <a:bodyPr vert="horz" lIns="91440" tIns="45720" rIns="91440" bIns="45720" rtlCol="0" anchor="t" anchorCtr="0">
            <a:no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180000" indent="-457200">
              <a:buNone/>
            </a:pPr>
            <a:r>
              <a:rPr lang="ja-JP" altLang="en-US" sz="1400" b="1" u="sng" dirty="0">
                <a:solidFill>
                  <a:prstClr val="black"/>
                </a:solidFill>
                <a:latin typeface="ＭＳ ゴシック" panose="020B0609070205080204" pitchFamily="49" charset="-128"/>
                <a:ea typeface="ＭＳ ゴシック" panose="020B0609070205080204" pitchFamily="49" charset="-128"/>
              </a:rPr>
              <a:t>（１）コーディネーターの確保に向けた考え方</a:t>
            </a:r>
            <a:endParaRPr lang="en-US" altLang="ja-JP" sz="1400" b="1" u="sng" dirty="0">
              <a:solidFill>
                <a:prstClr val="black"/>
              </a:solidFill>
              <a:latin typeface="ＭＳ ゴシック" panose="020B0609070205080204" pitchFamily="49" charset="-128"/>
              <a:ea typeface="ＭＳ ゴシック" panose="020B0609070205080204" pitchFamily="49" charset="-128"/>
            </a:endParaRPr>
          </a:p>
          <a:p>
            <a:pPr marL="360000" indent="-457200">
              <a:buNone/>
            </a:pPr>
            <a:r>
              <a:rPr lang="ja-JP" altLang="en-US" sz="1400" dirty="0">
                <a:solidFill>
                  <a:prstClr val="black"/>
                </a:solidFill>
                <a:latin typeface="ＭＳ ゴシック" panose="020B0609070205080204" pitchFamily="49" charset="-128"/>
                <a:ea typeface="ＭＳ ゴシック" panose="020B0609070205080204" pitchFamily="49" charset="-128"/>
              </a:rPr>
              <a:t>　○　市町村におけるコーディネーターの確保にあたっては、全国的な活動水準の確保や計画的な育成の必要性を踏まえ、国において、研修カリキュラム・テキストの開発や広域的な範囲での養成研修の実施等を通じて、市町村等の取組を支援する。</a:t>
            </a:r>
            <a:endParaRPr lang="en-US" altLang="ja-JP" sz="1400" dirty="0">
              <a:solidFill>
                <a:prstClr val="black"/>
              </a:solidFill>
              <a:latin typeface="ＭＳ ゴシック" panose="020B0609070205080204" pitchFamily="49" charset="-128"/>
              <a:ea typeface="ＭＳ ゴシック" panose="020B0609070205080204" pitchFamily="49" charset="-128"/>
            </a:endParaRPr>
          </a:p>
          <a:p>
            <a:pPr marL="360000" indent="-457200">
              <a:buNone/>
            </a:pPr>
            <a:r>
              <a:rPr lang="ja-JP" altLang="en-US" sz="1400" dirty="0">
                <a:solidFill>
                  <a:prstClr val="black"/>
                </a:solidFill>
                <a:latin typeface="ＭＳ ゴシック" panose="020B0609070205080204" pitchFamily="49" charset="-128"/>
                <a:ea typeface="ＭＳ ゴシック" panose="020B0609070205080204" pitchFamily="49" charset="-128"/>
              </a:rPr>
              <a:t>　</a:t>
            </a:r>
            <a:r>
              <a:rPr lang="ja-JP" altLang="en-US" sz="1400" dirty="0" smtClean="0">
                <a:solidFill>
                  <a:prstClr val="black"/>
                </a:solidFill>
                <a:latin typeface="ＭＳ ゴシック" panose="020B0609070205080204" pitchFamily="49" charset="-128"/>
                <a:ea typeface="ＭＳ ゴシック" panose="020B0609070205080204" pitchFamily="49" charset="-128"/>
              </a:rPr>
              <a:t>○</a:t>
            </a:r>
            <a:r>
              <a:rPr lang="ja-JP" altLang="en-US" sz="1400" dirty="0">
                <a:solidFill>
                  <a:prstClr val="black"/>
                </a:solidFill>
                <a:latin typeface="ＭＳ ゴシック" panose="020B0609070205080204" pitchFamily="49" charset="-128"/>
                <a:ea typeface="ＭＳ ゴシック" panose="020B0609070205080204" pitchFamily="49" charset="-128"/>
              </a:rPr>
              <a:t>　</a:t>
            </a:r>
            <a:r>
              <a:rPr lang="ja-JP" altLang="en-US" sz="1400" dirty="0">
                <a:latin typeface="ＭＳ ゴシック" panose="020B0609070205080204" pitchFamily="49" charset="-128"/>
                <a:ea typeface="ＭＳ ゴシック" panose="020B0609070205080204" pitchFamily="49" charset="-128"/>
              </a:rPr>
              <a:t>コーディネーターは、養成研修を受講した者が望ましいが、必ずしも研修受講を要件とするものではなく</a:t>
            </a:r>
            <a:r>
              <a:rPr lang="ja-JP" altLang="en-US" sz="1400" dirty="0" smtClean="0">
                <a:latin typeface="ＭＳ ゴシック" panose="020B0609070205080204" pitchFamily="49" charset="-128"/>
                <a:ea typeface="ＭＳ ゴシック" panose="020B0609070205080204" pitchFamily="49" charset="-128"/>
              </a:rPr>
              <a:t>、コーディネーター</a:t>
            </a:r>
            <a:r>
              <a:rPr lang="ja-JP" altLang="en-US" sz="1400" dirty="0">
                <a:latin typeface="ＭＳ ゴシック" panose="020B0609070205080204" pitchFamily="49" charset="-128"/>
                <a:ea typeface="ＭＳ ゴシック" panose="020B0609070205080204" pitchFamily="49" charset="-128"/>
              </a:rPr>
              <a:t>就任後に養成研修を受講することも可能とする</a:t>
            </a:r>
            <a:r>
              <a:rPr lang="ja-JP" altLang="en-US" sz="1400" dirty="0" smtClean="0">
                <a:latin typeface="ＭＳ ゴシック" panose="020B0609070205080204" pitchFamily="49" charset="-128"/>
                <a:ea typeface="ＭＳ ゴシック" panose="020B0609070205080204" pitchFamily="49" charset="-128"/>
              </a:rPr>
              <a:t>。</a:t>
            </a:r>
            <a:endParaRPr lang="en-US" altLang="ja-JP" sz="1400" dirty="0" smtClean="0">
              <a:latin typeface="ＭＳ ゴシック" panose="020B0609070205080204" pitchFamily="49" charset="-128"/>
              <a:ea typeface="ＭＳ ゴシック" panose="020B0609070205080204" pitchFamily="49" charset="-128"/>
            </a:endParaRPr>
          </a:p>
          <a:p>
            <a:pPr marL="360000" indent="-457200">
              <a:buNone/>
            </a:pPr>
            <a:endParaRPr lang="en-US" altLang="ja-JP" sz="1400" dirty="0">
              <a:latin typeface="ＭＳ ゴシック" panose="020B0609070205080204" pitchFamily="49" charset="-128"/>
              <a:ea typeface="ＭＳ ゴシック" panose="020B0609070205080204" pitchFamily="49" charset="-128"/>
            </a:endParaRPr>
          </a:p>
          <a:p>
            <a:pPr marL="180000" indent="-457200">
              <a:buNone/>
            </a:pPr>
            <a:r>
              <a:rPr lang="ja-JP" altLang="en-US" sz="1400" b="1" u="sng" dirty="0" smtClean="0">
                <a:solidFill>
                  <a:prstClr val="black"/>
                </a:solidFill>
                <a:latin typeface="ＭＳ ゴシック" panose="020B0609070205080204" pitchFamily="49" charset="-128"/>
                <a:ea typeface="ＭＳ ゴシック" panose="020B0609070205080204" pitchFamily="49" charset="-128"/>
              </a:rPr>
              <a:t>（</a:t>
            </a:r>
            <a:r>
              <a:rPr lang="ja-JP" altLang="en-US" sz="1400" b="1" u="sng" dirty="0">
                <a:solidFill>
                  <a:prstClr val="black"/>
                </a:solidFill>
                <a:latin typeface="ＭＳ ゴシック" panose="020B0609070205080204" pitchFamily="49" charset="-128"/>
                <a:ea typeface="ＭＳ ゴシック" panose="020B0609070205080204" pitchFamily="49" charset="-128"/>
              </a:rPr>
              <a:t>２）コーディネーター</a:t>
            </a:r>
            <a:r>
              <a:rPr lang="ja-JP" altLang="en-US" sz="1400" b="1" u="sng" dirty="0" smtClean="0">
                <a:solidFill>
                  <a:prstClr val="black"/>
                </a:solidFill>
                <a:latin typeface="ＭＳ ゴシック" panose="020B0609070205080204" pitchFamily="49" charset="-128"/>
                <a:ea typeface="ＭＳ ゴシック" panose="020B0609070205080204" pitchFamily="49" charset="-128"/>
              </a:rPr>
              <a:t>の</a:t>
            </a:r>
            <a:r>
              <a:rPr lang="ja-JP" altLang="en-US" sz="1400" b="1" u="sng" dirty="0">
                <a:solidFill>
                  <a:prstClr val="black"/>
                </a:solidFill>
                <a:latin typeface="ＭＳ ゴシック" panose="020B0609070205080204" pitchFamily="49" charset="-128"/>
                <a:ea typeface="ＭＳ ゴシック" panose="020B0609070205080204" pitchFamily="49" charset="-128"/>
              </a:rPr>
              <a:t>養成</a:t>
            </a:r>
            <a:r>
              <a:rPr lang="ja-JP" altLang="en-US" sz="1400" b="1" u="sng" dirty="0" smtClean="0">
                <a:solidFill>
                  <a:prstClr val="black"/>
                </a:solidFill>
                <a:latin typeface="ＭＳ ゴシック" panose="020B0609070205080204" pitchFamily="49" charset="-128"/>
                <a:ea typeface="ＭＳ ゴシック" panose="020B0609070205080204" pitchFamily="49" charset="-128"/>
              </a:rPr>
              <a:t>イメージ</a:t>
            </a:r>
            <a:endParaRPr lang="en-US" altLang="ja-JP" sz="1400" b="1" u="sng" dirty="0">
              <a:solidFill>
                <a:prstClr val="black"/>
              </a:solidFill>
              <a:latin typeface="ＭＳ ゴシック" panose="020B0609070205080204" pitchFamily="49" charset="-128"/>
              <a:ea typeface="ＭＳ ゴシック" panose="020B0609070205080204" pitchFamily="49" charset="-128"/>
            </a:endParaRPr>
          </a:p>
          <a:p>
            <a:pPr marL="180000" indent="-457200">
              <a:buNone/>
            </a:pPr>
            <a:r>
              <a:rPr lang="ja-JP" altLang="en-US" sz="1400" dirty="0">
                <a:solidFill>
                  <a:prstClr val="black"/>
                </a:solidFill>
                <a:latin typeface="ＭＳ ゴシック" panose="020B0609070205080204" pitchFamily="49" charset="-128"/>
                <a:ea typeface="ＭＳ ゴシック" panose="020B0609070205080204" pitchFamily="49" charset="-128"/>
              </a:rPr>
              <a:t>　＜①．各主体の役割＞</a:t>
            </a:r>
            <a:endParaRPr lang="en-US" altLang="ja-JP" sz="1400" dirty="0">
              <a:solidFill>
                <a:prstClr val="black"/>
              </a:solidFill>
              <a:latin typeface="ＭＳ ゴシック" panose="020B0609070205080204" pitchFamily="49" charset="-128"/>
              <a:ea typeface="ＭＳ ゴシック" panose="020B0609070205080204" pitchFamily="49" charset="-128"/>
            </a:endParaRPr>
          </a:p>
          <a:p>
            <a:pPr marL="180000" indent="-457200">
              <a:buNone/>
            </a:pPr>
            <a:r>
              <a:rPr lang="ja-JP" altLang="en-US" sz="1400" dirty="0">
                <a:solidFill>
                  <a:prstClr val="black"/>
                </a:solidFill>
                <a:latin typeface="ＭＳ ゴシック" panose="020B0609070205080204" pitchFamily="49" charset="-128"/>
                <a:ea typeface="ＭＳ ゴシック" panose="020B0609070205080204" pitchFamily="49" charset="-128"/>
              </a:rPr>
              <a:t>　○　国：研修カリキュラム・テキストの開発、中央研修の実施・運営</a:t>
            </a:r>
            <a:endParaRPr lang="en-US" altLang="ja-JP" sz="1400" dirty="0">
              <a:solidFill>
                <a:prstClr val="black"/>
              </a:solidFill>
              <a:latin typeface="ＭＳ ゴシック" panose="020B0609070205080204" pitchFamily="49" charset="-128"/>
              <a:ea typeface="ＭＳ ゴシック" panose="020B0609070205080204" pitchFamily="49" charset="-128"/>
            </a:endParaRPr>
          </a:p>
          <a:p>
            <a:pPr marL="180000" indent="-457200">
              <a:buNone/>
            </a:pPr>
            <a:r>
              <a:rPr lang="ja-JP" altLang="en-US" sz="1400" dirty="0">
                <a:solidFill>
                  <a:prstClr val="black"/>
                </a:solidFill>
                <a:latin typeface="ＭＳ ゴシック" panose="020B0609070205080204" pitchFamily="49" charset="-128"/>
                <a:ea typeface="ＭＳ ゴシック" panose="020B0609070205080204" pitchFamily="49" charset="-128"/>
              </a:rPr>
              <a:t>　○　都道府県：中央研修の受講者の推薦、都道府県単位の研修を実施</a:t>
            </a:r>
            <a:endParaRPr lang="en-US" altLang="ja-JP" sz="1400" dirty="0">
              <a:solidFill>
                <a:prstClr val="black"/>
              </a:solidFill>
              <a:latin typeface="ＭＳ ゴシック" panose="020B0609070205080204" pitchFamily="49" charset="-128"/>
              <a:ea typeface="ＭＳ ゴシック" panose="020B0609070205080204" pitchFamily="49" charset="-128"/>
            </a:endParaRPr>
          </a:p>
          <a:p>
            <a:pPr marL="180000" indent="-457200">
              <a:buNone/>
            </a:pPr>
            <a:r>
              <a:rPr lang="ja-JP" altLang="en-US" sz="1400" dirty="0">
                <a:solidFill>
                  <a:prstClr val="black"/>
                </a:solidFill>
                <a:latin typeface="ＭＳ ゴシック" panose="020B0609070205080204" pitchFamily="49" charset="-128"/>
                <a:ea typeface="ＭＳ ゴシック" panose="020B0609070205080204" pitchFamily="49" charset="-128"/>
              </a:rPr>
              <a:t>　○　市町村：都道府県研修の受講者の推薦、研修受講者を活用したコーディネーターの配置</a:t>
            </a:r>
            <a:endParaRPr lang="en-US" altLang="ja-JP" sz="1400" dirty="0">
              <a:solidFill>
                <a:prstClr val="black"/>
              </a:solidFill>
              <a:latin typeface="ＭＳ ゴシック" panose="020B0609070205080204" pitchFamily="49" charset="-128"/>
              <a:ea typeface="ＭＳ ゴシック" panose="020B0609070205080204" pitchFamily="49" charset="-128"/>
            </a:endParaRPr>
          </a:p>
          <a:p>
            <a:pPr marL="180000" indent="-457200">
              <a:buNone/>
            </a:pPr>
            <a:endParaRPr lang="en-US" altLang="ja-JP" sz="1400" dirty="0" smtClean="0">
              <a:latin typeface="ＭＳ ゴシック" panose="020B0609070205080204" pitchFamily="49" charset="-128"/>
              <a:ea typeface="ＭＳ ゴシック" panose="020B0609070205080204" pitchFamily="49" charset="-128"/>
            </a:endParaRPr>
          </a:p>
          <a:p>
            <a:pPr marL="180000" indent="-457200">
              <a:buNone/>
            </a:pPr>
            <a:r>
              <a:rPr lang="ja-JP" altLang="en-US" sz="1400" dirty="0">
                <a:latin typeface="ＭＳ ゴシック" panose="020B0609070205080204" pitchFamily="49" charset="-128"/>
                <a:ea typeface="ＭＳ ゴシック" panose="020B0609070205080204" pitchFamily="49" charset="-128"/>
              </a:rPr>
              <a:t>　</a:t>
            </a:r>
            <a:r>
              <a:rPr lang="ja-JP" altLang="en-US" sz="1400" dirty="0" smtClean="0">
                <a:latin typeface="ＭＳ ゴシック" panose="020B0609070205080204" pitchFamily="49" charset="-128"/>
                <a:ea typeface="ＭＳ ゴシック" panose="020B0609070205080204" pitchFamily="49" charset="-128"/>
              </a:rPr>
              <a:t>＜</a:t>
            </a:r>
            <a:r>
              <a:rPr lang="ja-JP" altLang="en-US" sz="1400" dirty="0">
                <a:latin typeface="ＭＳ ゴシック" panose="020B0609070205080204" pitchFamily="49" charset="-128"/>
                <a:ea typeface="ＭＳ ゴシック" panose="020B0609070205080204" pitchFamily="49" charset="-128"/>
              </a:rPr>
              <a:t>②</a:t>
            </a:r>
            <a:r>
              <a:rPr lang="ja-JP" altLang="en-US" sz="1400" dirty="0" smtClean="0">
                <a:latin typeface="ＭＳ ゴシック" panose="020B0609070205080204" pitchFamily="49" charset="-128"/>
                <a:ea typeface="ＭＳ ゴシック" panose="020B0609070205080204" pitchFamily="49" charset="-128"/>
              </a:rPr>
              <a:t>．</a:t>
            </a:r>
            <a:r>
              <a:rPr lang="ja-JP" altLang="en-US" sz="1400" dirty="0">
                <a:latin typeface="ＭＳ ゴシック" panose="020B0609070205080204" pitchFamily="49" charset="-128"/>
                <a:ea typeface="ＭＳ ゴシック" panose="020B0609070205080204" pitchFamily="49" charset="-128"/>
              </a:rPr>
              <a:t>研修</a:t>
            </a:r>
            <a:r>
              <a:rPr lang="ja-JP" altLang="en-US" sz="1400" dirty="0" smtClean="0">
                <a:latin typeface="ＭＳ ゴシック" panose="020B0609070205080204" pitchFamily="49" charset="-128"/>
                <a:ea typeface="ＭＳ ゴシック" panose="020B0609070205080204" pitchFamily="49" charset="-128"/>
              </a:rPr>
              <a:t>体系＞</a:t>
            </a:r>
            <a:endParaRPr lang="en-US" altLang="ja-JP" sz="1400" dirty="0" smtClean="0">
              <a:latin typeface="ＭＳ ゴシック" panose="020B0609070205080204" pitchFamily="49" charset="-128"/>
              <a:ea typeface="ＭＳ ゴシック" panose="020B0609070205080204" pitchFamily="49" charset="-128"/>
            </a:endParaRPr>
          </a:p>
          <a:p>
            <a:pPr marL="180000" indent="-457200">
              <a:buNone/>
            </a:pPr>
            <a:r>
              <a:rPr lang="ja-JP" altLang="en-US" sz="1400" dirty="0" smtClean="0">
                <a:latin typeface="ＭＳ ゴシック" panose="020B0609070205080204" pitchFamily="49" charset="-128"/>
                <a:ea typeface="ＭＳ ゴシック" panose="020B0609070205080204" pitchFamily="49" charset="-128"/>
              </a:rPr>
              <a:t>　○</a:t>
            </a:r>
            <a:r>
              <a:rPr lang="ja-JP" altLang="en-US" sz="1400" dirty="0">
                <a:latin typeface="ＭＳ ゴシック" panose="020B0609070205080204" pitchFamily="49" charset="-128"/>
                <a:ea typeface="ＭＳ ゴシック" panose="020B0609070205080204" pitchFamily="49" charset="-128"/>
              </a:rPr>
              <a:t>　中央</a:t>
            </a:r>
            <a:r>
              <a:rPr lang="ja-JP" altLang="en-US" sz="1400" dirty="0" smtClean="0">
                <a:latin typeface="ＭＳ ゴシック" panose="020B0609070205080204" pitchFamily="49" charset="-128"/>
                <a:ea typeface="ＭＳ ゴシック" panose="020B0609070205080204" pitchFamily="49" charset="-128"/>
              </a:rPr>
              <a:t>研修（平成２６～２７年度）：全国から受講者（都道府県からの推薦）を集め、都道府県研修における講師</a:t>
            </a:r>
            <a:endParaRPr lang="en-US" altLang="ja-JP" sz="1400" dirty="0" smtClean="0">
              <a:latin typeface="ＭＳ ゴシック" panose="020B0609070205080204" pitchFamily="49" charset="-128"/>
              <a:ea typeface="ＭＳ ゴシック" panose="020B0609070205080204" pitchFamily="49" charset="-128"/>
            </a:endParaRPr>
          </a:p>
          <a:p>
            <a:pPr marL="180000" indent="-457200">
              <a:buNone/>
            </a:pPr>
            <a:r>
              <a:rPr lang="ja-JP" altLang="en-US" sz="1400" dirty="0">
                <a:latin typeface="ＭＳ ゴシック" panose="020B0609070205080204" pitchFamily="49" charset="-128"/>
                <a:ea typeface="ＭＳ ゴシック" panose="020B0609070205080204" pitchFamily="49" charset="-128"/>
              </a:rPr>
              <a:t>　</a:t>
            </a:r>
            <a:r>
              <a:rPr lang="ja-JP" altLang="en-US" sz="1400" dirty="0" smtClean="0">
                <a:latin typeface="ＭＳ ゴシック" panose="020B0609070205080204" pitchFamily="49" charset="-128"/>
                <a:ea typeface="ＭＳ ゴシック" panose="020B0609070205080204" pitchFamily="49" charset="-128"/>
              </a:rPr>
              <a:t>　　　　　　　　　　　　　　　　　　を養成するための研修を実施</a:t>
            </a:r>
            <a:endParaRPr lang="en-US" altLang="ja-JP" sz="1400" dirty="0" smtClean="0">
              <a:latin typeface="ＭＳ ゴシック" panose="020B0609070205080204" pitchFamily="49" charset="-128"/>
              <a:ea typeface="ＭＳ ゴシック" panose="020B0609070205080204" pitchFamily="49" charset="-128"/>
            </a:endParaRPr>
          </a:p>
          <a:p>
            <a:pPr marL="180000" indent="-457200">
              <a:buNone/>
            </a:pPr>
            <a:r>
              <a:rPr lang="ja-JP" altLang="en-US" sz="1400" dirty="0" smtClean="0">
                <a:latin typeface="ＭＳ ゴシック" panose="020B0609070205080204" pitchFamily="49" charset="-128"/>
                <a:ea typeface="ＭＳ ゴシック" panose="020B0609070205080204" pitchFamily="49" charset="-128"/>
              </a:rPr>
              <a:t>　</a:t>
            </a:r>
            <a:r>
              <a:rPr lang="ja-JP" altLang="en-US" sz="1400" dirty="0">
                <a:solidFill>
                  <a:prstClr val="black"/>
                </a:solidFill>
                <a:latin typeface="ＭＳ ゴシック" panose="020B0609070205080204" pitchFamily="49" charset="-128"/>
                <a:ea typeface="ＭＳ ゴシック" panose="020B0609070205080204" pitchFamily="49" charset="-128"/>
              </a:rPr>
              <a:t>○　都道府県研修（平成２７～２９年度）</a:t>
            </a:r>
            <a:r>
              <a:rPr lang="ja-JP" altLang="en-US" sz="1400" dirty="0" smtClean="0">
                <a:solidFill>
                  <a:prstClr val="black"/>
                </a:solidFill>
                <a:latin typeface="ＭＳ ゴシック" panose="020B0609070205080204" pitchFamily="49" charset="-128"/>
                <a:ea typeface="ＭＳ ゴシック" panose="020B0609070205080204" pitchFamily="49" charset="-128"/>
              </a:rPr>
              <a:t>：主に中央</a:t>
            </a:r>
            <a:r>
              <a:rPr lang="ja-JP" altLang="en-US" sz="1400" dirty="0">
                <a:solidFill>
                  <a:prstClr val="black"/>
                </a:solidFill>
                <a:latin typeface="ＭＳ ゴシック" panose="020B0609070205080204" pitchFamily="49" charset="-128"/>
                <a:ea typeface="ＭＳ ゴシック" panose="020B0609070205080204" pitchFamily="49" charset="-128"/>
              </a:rPr>
              <a:t>研修受講者</a:t>
            </a:r>
            <a:r>
              <a:rPr lang="ja-JP" altLang="en-US" sz="1400" dirty="0" smtClean="0">
                <a:solidFill>
                  <a:prstClr val="black"/>
                </a:solidFill>
                <a:latin typeface="ＭＳ ゴシック" panose="020B0609070205080204" pitchFamily="49" charset="-128"/>
                <a:ea typeface="ＭＳ ゴシック" panose="020B0609070205080204" pitchFamily="49" charset="-128"/>
              </a:rPr>
              <a:t>が講師と</a:t>
            </a:r>
            <a:r>
              <a:rPr lang="ja-JP" altLang="en-US" sz="1400" dirty="0">
                <a:solidFill>
                  <a:prstClr val="black"/>
                </a:solidFill>
                <a:latin typeface="ＭＳ ゴシック" panose="020B0609070205080204" pitchFamily="49" charset="-128"/>
                <a:ea typeface="ＭＳ ゴシック" panose="020B0609070205080204" pitchFamily="49" charset="-128"/>
              </a:rPr>
              <a:t>なり</a:t>
            </a:r>
            <a:r>
              <a:rPr lang="ja-JP" altLang="en-US" sz="1400" dirty="0" smtClean="0">
                <a:solidFill>
                  <a:prstClr val="black"/>
                </a:solidFill>
                <a:latin typeface="ＭＳ ゴシック" panose="020B0609070205080204" pitchFamily="49" charset="-128"/>
                <a:ea typeface="ＭＳ ゴシック" panose="020B0609070205080204" pitchFamily="49" charset="-128"/>
              </a:rPr>
              <a:t>、各都道府県において地域医療介護総</a:t>
            </a:r>
            <a:endParaRPr lang="en-US" altLang="ja-JP" sz="1400" dirty="0" smtClean="0">
              <a:solidFill>
                <a:prstClr val="black"/>
              </a:solidFill>
              <a:latin typeface="ＭＳ ゴシック" panose="020B0609070205080204" pitchFamily="49" charset="-128"/>
              <a:ea typeface="ＭＳ ゴシック" panose="020B0609070205080204" pitchFamily="49" charset="-128"/>
            </a:endParaRPr>
          </a:p>
          <a:p>
            <a:pPr marL="180000" indent="-457200">
              <a:buNone/>
            </a:pPr>
            <a:r>
              <a:rPr lang="ja-JP" altLang="en-US" sz="1400" dirty="0">
                <a:solidFill>
                  <a:prstClr val="black"/>
                </a:solidFill>
                <a:latin typeface="ＭＳ ゴシック" panose="020B0609070205080204" pitchFamily="49" charset="-128"/>
                <a:ea typeface="ＭＳ ゴシック" panose="020B0609070205080204" pitchFamily="49" charset="-128"/>
              </a:rPr>
              <a:t>　</a:t>
            </a:r>
            <a:r>
              <a:rPr lang="ja-JP" altLang="en-US" sz="1400" dirty="0" smtClean="0">
                <a:solidFill>
                  <a:prstClr val="black"/>
                </a:solidFill>
                <a:latin typeface="ＭＳ ゴシック" panose="020B0609070205080204" pitchFamily="49" charset="-128"/>
                <a:ea typeface="ＭＳ ゴシック" panose="020B0609070205080204" pitchFamily="49" charset="-128"/>
              </a:rPr>
              <a:t>　　　　　　　　　　　　　　　　　　　　合確保基金を活用してコーディネーター養成のための研修</a:t>
            </a:r>
            <a:r>
              <a:rPr lang="ja-JP" altLang="en-US" sz="1400" dirty="0">
                <a:solidFill>
                  <a:prstClr val="black"/>
                </a:solidFill>
                <a:latin typeface="ＭＳ ゴシック" panose="020B0609070205080204" pitchFamily="49" charset="-128"/>
                <a:ea typeface="ＭＳ ゴシック" panose="020B0609070205080204" pitchFamily="49" charset="-128"/>
              </a:rPr>
              <a:t>を</a:t>
            </a:r>
            <a:r>
              <a:rPr lang="ja-JP" altLang="en-US" sz="1400" dirty="0" smtClean="0">
                <a:solidFill>
                  <a:prstClr val="black"/>
                </a:solidFill>
                <a:latin typeface="ＭＳ ゴシック" panose="020B0609070205080204" pitchFamily="49" charset="-128"/>
                <a:ea typeface="ＭＳ ゴシック" panose="020B0609070205080204" pitchFamily="49" charset="-128"/>
              </a:rPr>
              <a:t>実施</a:t>
            </a:r>
            <a:endParaRPr lang="en-US" altLang="ja-JP" sz="1400" dirty="0">
              <a:solidFill>
                <a:prstClr val="black"/>
              </a:solidFill>
              <a:latin typeface="ＭＳ ゴシック" panose="020B0609070205080204" pitchFamily="49" charset="-128"/>
              <a:ea typeface="ＭＳ ゴシック" panose="020B0609070205080204" pitchFamily="49" charset="-128"/>
            </a:endParaRPr>
          </a:p>
          <a:p>
            <a:pPr marL="180000" indent="-457200">
              <a:buNone/>
            </a:pPr>
            <a:endParaRPr lang="en-US" altLang="ja-JP" sz="1400" dirty="0" smtClean="0">
              <a:latin typeface="ＭＳ ゴシック" panose="020B0609070205080204" pitchFamily="49" charset="-128"/>
              <a:ea typeface="ＭＳ ゴシック" panose="020B0609070205080204" pitchFamily="49" charset="-128"/>
            </a:endParaRPr>
          </a:p>
          <a:p>
            <a:pPr marL="180000" indent="-457200">
              <a:buNone/>
            </a:pPr>
            <a:r>
              <a:rPr lang="ja-JP" altLang="en-US" sz="1400" dirty="0" smtClean="0">
                <a:latin typeface="ＭＳ ゴシック" panose="020B0609070205080204" pitchFamily="49" charset="-128"/>
                <a:ea typeface="ＭＳ ゴシック" panose="020B0609070205080204" pitchFamily="49" charset="-128"/>
              </a:rPr>
              <a:t>　＜</a:t>
            </a:r>
            <a:r>
              <a:rPr lang="ja-JP" altLang="en-US" sz="1400" dirty="0">
                <a:latin typeface="ＭＳ ゴシック" panose="020B0609070205080204" pitchFamily="49" charset="-128"/>
                <a:ea typeface="ＭＳ ゴシック" panose="020B0609070205080204" pitchFamily="49" charset="-128"/>
              </a:rPr>
              <a:t>③</a:t>
            </a:r>
            <a:r>
              <a:rPr lang="ja-JP" altLang="en-US" sz="1400" dirty="0" smtClean="0">
                <a:latin typeface="ＭＳ ゴシック" panose="020B0609070205080204" pitchFamily="49" charset="-128"/>
                <a:ea typeface="ＭＳ ゴシック" panose="020B0609070205080204" pitchFamily="49" charset="-128"/>
              </a:rPr>
              <a:t>．</a:t>
            </a:r>
            <a:r>
              <a:rPr lang="ja-JP" altLang="en-US" sz="1400" dirty="0">
                <a:latin typeface="ＭＳ ゴシック" panose="020B0609070205080204" pitchFamily="49" charset="-128"/>
                <a:ea typeface="ＭＳ ゴシック" panose="020B0609070205080204" pitchFamily="49" charset="-128"/>
              </a:rPr>
              <a:t>研修の受講</a:t>
            </a:r>
            <a:r>
              <a:rPr lang="ja-JP" altLang="en-US" sz="1400" dirty="0" smtClean="0">
                <a:latin typeface="ＭＳ ゴシック" panose="020B0609070205080204" pitchFamily="49" charset="-128"/>
                <a:ea typeface="ＭＳ ゴシック" panose="020B0609070205080204" pitchFamily="49" charset="-128"/>
              </a:rPr>
              <a:t>要件</a:t>
            </a:r>
            <a:r>
              <a:rPr lang="ja-JP" altLang="en-US" sz="1400" dirty="0">
                <a:latin typeface="ＭＳ ゴシック" panose="020B0609070205080204" pitchFamily="49" charset="-128"/>
                <a:ea typeface="ＭＳ ゴシック" panose="020B0609070205080204" pitchFamily="49" charset="-128"/>
              </a:rPr>
              <a:t>＞</a:t>
            </a:r>
            <a:endParaRPr lang="en-US" altLang="ja-JP" sz="1400" dirty="0">
              <a:latin typeface="ＭＳ ゴシック" panose="020B0609070205080204" pitchFamily="49" charset="-128"/>
              <a:ea typeface="ＭＳ ゴシック" panose="020B0609070205080204" pitchFamily="49" charset="-128"/>
            </a:endParaRPr>
          </a:p>
          <a:p>
            <a:pPr marL="360000" indent="-457200">
              <a:buNone/>
            </a:pPr>
            <a:r>
              <a:rPr lang="ja-JP" altLang="en-US" sz="1400" dirty="0" smtClean="0">
                <a:latin typeface="ＭＳ ゴシック" panose="020B0609070205080204" pitchFamily="49" charset="-128"/>
                <a:ea typeface="ＭＳ ゴシック" panose="020B0609070205080204" pitchFamily="49" charset="-128"/>
              </a:rPr>
              <a:t>　</a:t>
            </a:r>
            <a:r>
              <a:rPr lang="ja-JP" altLang="en-US" sz="1400" dirty="0">
                <a:solidFill>
                  <a:prstClr val="black"/>
                </a:solidFill>
                <a:latin typeface="ＭＳ ゴシック" panose="020B0609070205080204" pitchFamily="49" charset="-128"/>
                <a:ea typeface="ＭＳ ゴシック" panose="020B0609070205080204" pitchFamily="49" charset="-128"/>
              </a:rPr>
              <a:t>○　</a:t>
            </a:r>
            <a:r>
              <a:rPr lang="ja-JP" altLang="ja-JP" sz="1400" dirty="0">
                <a:solidFill>
                  <a:prstClr val="black"/>
                </a:solidFill>
                <a:latin typeface="ＭＳ ゴシック" panose="020B0609070205080204" pitchFamily="49" charset="-128"/>
                <a:ea typeface="ＭＳ ゴシック" panose="020B0609070205080204" pitchFamily="49" charset="-128"/>
              </a:rPr>
              <a:t>地域のニーズを踏まえた</a:t>
            </a:r>
            <a:r>
              <a:rPr lang="ja-JP" altLang="en-US" sz="1400" dirty="0">
                <a:solidFill>
                  <a:prstClr val="black"/>
                </a:solidFill>
                <a:latin typeface="ＭＳ ゴシック" panose="020B0609070205080204" pitchFamily="49" charset="-128"/>
                <a:ea typeface="ＭＳ ゴシック" panose="020B0609070205080204" pitchFamily="49" charset="-128"/>
              </a:rPr>
              <a:t>ボランティア養成、サロンの立ち上げ等</a:t>
            </a:r>
            <a:r>
              <a:rPr lang="ja-JP" altLang="ja-JP" sz="1400" dirty="0">
                <a:solidFill>
                  <a:prstClr val="black"/>
                </a:solidFill>
                <a:latin typeface="ＭＳ ゴシック" panose="020B0609070205080204" pitchFamily="49" charset="-128"/>
                <a:ea typeface="ＭＳ ゴシック" panose="020B0609070205080204" pitchFamily="49" charset="-128"/>
              </a:rPr>
              <a:t>地域資源開発の実績がある</a:t>
            </a:r>
            <a:r>
              <a:rPr lang="ja-JP" altLang="en-US" sz="1400" dirty="0">
                <a:solidFill>
                  <a:prstClr val="black"/>
                </a:solidFill>
                <a:latin typeface="ＭＳ ゴシック" panose="020B0609070205080204" pitchFamily="49" charset="-128"/>
                <a:ea typeface="ＭＳ ゴシック" panose="020B0609070205080204" pitchFamily="49" charset="-128"/>
              </a:rPr>
              <a:t>者が望ましい。</a:t>
            </a:r>
            <a:endParaRPr lang="en-US" altLang="ja-JP" sz="1400" dirty="0">
              <a:solidFill>
                <a:prstClr val="black"/>
              </a:solidFill>
              <a:latin typeface="ＭＳ ゴシック" panose="020B0609070205080204" pitchFamily="49" charset="-128"/>
              <a:ea typeface="ＭＳ ゴシック" panose="020B0609070205080204" pitchFamily="49" charset="-128"/>
            </a:endParaRPr>
          </a:p>
          <a:p>
            <a:pPr marL="360000" indent="-457200">
              <a:buNone/>
            </a:pPr>
            <a:r>
              <a:rPr lang="ja-JP" altLang="en-US" sz="1400" dirty="0">
                <a:solidFill>
                  <a:prstClr val="black"/>
                </a:solidFill>
                <a:latin typeface="ＭＳ ゴシック" panose="020B0609070205080204" pitchFamily="49" charset="-128"/>
                <a:ea typeface="ＭＳ ゴシック" panose="020B0609070205080204" pitchFamily="49" charset="-128"/>
              </a:rPr>
              <a:t>　○　既に地域でコーディネート業務を担っている者が受講することを想定し、資格要件等は設けない。</a:t>
            </a:r>
            <a:endParaRPr lang="en-US" altLang="ja-JP" sz="1400" dirty="0">
              <a:solidFill>
                <a:prstClr val="black"/>
              </a:solidFill>
              <a:latin typeface="ＭＳ ゴシック" panose="020B0609070205080204" pitchFamily="49" charset="-128"/>
              <a:ea typeface="ＭＳ ゴシック" panose="020B0609070205080204" pitchFamily="49" charset="-128"/>
            </a:endParaRPr>
          </a:p>
        </p:txBody>
      </p:sp>
      <p:sp>
        <p:nvSpPr>
          <p:cNvPr id="8" name="正方形/長方形 7"/>
          <p:cNvSpPr/>
          <p:nvPr/>
        </p:nvSpPr>
        <p:spPr bwMode="gray">
          <a:xfrm>
            <a:off x="55503" y="1439"/>
            <a:ext cx="9813993" cy="547241"/>
          </a:xfrm>
          <a:prstGeom prst="rect">
            <a:avLst/>
          </a:prstGeom>
          <a:solidFill>
            <a:srgbClr val="00B0F0"/>
          </a:solidFill>
          <a:ln/>
        </p:spPr>
        <p:style>
          <a:lnRef idx="3">
            <a:schemeClr val="lt1"/>
          </a:lnRef>
          <a:fillRef idx="1">
            <a:schemeClr val="accent5"/>
          </a:fillRef>
          <a:effectRef idx="1">
            <a:schemeClr val="accent5"/>
          </a:effectRef>
          <a:fontRef idx="minor">
            <a:schemeClr val="lt1"/>
          </a:fontRef>
        </p:style>
        <p:txBody>
          <a:bodyPr anchor="ctr"/>
          <a:lstStyle/>
          <a:p>
            <a:pPr algn="ctr">
              <a:defRPr/>
            </a:pPr>
            <a:r>
              <a:rPr lang="ja-JP" altLang="en-US" sz="2400" b="1" dirty="0" smtClean="0">
                <a:solidFill>
                  <a:schemeClr val="bg1"/>
                </a:solidFill>
                <a:latin typeface="+mn-ea"/>
              </a:rPr>
              <a:t>コーディネーターの養成について（イメージ）</a:t>
            </a:r>
            <a:r>
              <a:rPr lang="ja-JP" altLang="en-US" sz="2400" b="1" dirty="0">
                <a:solidFill>
                  <a:schemeClr val="bg1"/>
                </a:solidFill>
                <a:latin typeface="+mn-ea"/>
              </a:rPr>
              <a:t>　</a:t>
            </a:r>
            <a:endParaRPr lang="ja-JP" altLang="en-US" sz="1600" b="1" dirty="0">
              <a:solidFill>
                <a:schemeClr val="bg1"/>
              </a:solidFill>
              <a:latin typeface="+mn-ea"/>
            </a:endParaRPr>
          </a:p>
        </p:txBody>
      </p:sp>
      <p:sp>
        <p:nvSpPr>
          <p:cNvPr id="4" name="スライド番号プレースホルダー 3"/>
          <p:cNvSpPr>
            <a:spLocks noGrp="1"/>
          </p:cNvSpPr>
          <p:nvPr>
            <p:ph type="sldNum" sz="quarter" idx="12"/>
          </p:nvPr>
        </p:nvSpPr>
        <p:spPr>
          <a:xfrm>
            <a:off x="9345488" y="6492883"/>
            <a:ext cx="553590" cy="365125"/>
          </a:xfrm>
        </p:spPr>
        <p:txBody>
          <a:bodyPr/>
          <a:lstStyle/>
          <a:p>
            <a:r>
              <a:rPr lang="en-US" altLang="ja-JP" sz="1600" dirty="0" smtClean="0">
                <a:solidFill>
                  <a:schemeClr val="tx1"/>
                </a:solidFill>
              </a:rPr>
              <a:t>45</a:t>
            </a:r>
            <a:endParaRPr lang="ja-JP" altLang="en-US" sz="1600" dirty="0">
              <a:solidFill>
                <a:schemeClr val="tx1"/>
              </a:solidFill>
            </a:endParaRPr>
          </a:p>
        </p:txBody>
      </p:sp>
    </p:spTree>
    <p:extLst>
      <p:ext uri="{BB962C8B-B14F-4D97-AF65-F5344CB8AC3E}">
        <p14:creationId xmlns:p14="http://schemas.microsoft.com/office/powerpoint/2010/main" val="308031047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新しいﾌﾟﾚｾﾞﾝﾃｰｼｮﾝ">
  <a:themeElements>
    <a:clrScheme name="1_新しいﾌﾟﾚｾﾞﾝﾃｰｼｮﾝ 10">
      <a:dk1>
        <a:srgbClr val="000000"/>
      </a:dk1>
      <a:lt1>
        <a:srgbClr val="FFFFFF"/>
      </a:lt1>
      <a:dk2>
        <a:srgbClr val="000000"/>
      </a:dk2>
      <a:lt2>
        <a:srgbClr val="5A5A5A"/>
      </a:lt2>
      <a:accent1>
        <a:srgbClr val="A2BBDC"/>
      </a:accent1>
      <a:accent2>
        <a:srgbClr val="3D6AA7"/>
      </a:accent2>
      <a:accent3>
        <a:srgbClr val="FFFFFF"/>
      </a:accent3>
      <a:accent4>
        <a:srgbClr val="000000"/>
      </a:accent4>
      <a:accent5>
        <a:srgbClr val="CEDAEB"/>
      </a:accent5>
      <a:accent6>
        <a:srgbClr val="365F97"/>
      </a:accent6>
      <a:hlink>
        <a:srgbClr val="F1DB9D"/>
      </a:hlink>
      <a:folHlink>
        <a:srgbClr val="DADADA"/>
      </a:folHlink>
    </a:clrScheme>
    <a:fontScheme name="1_新しいﾌﾟﾚｾﾞﾝﾃｰｼｮﾝ">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bg2"/>
          </a:solidFill>
          <a:prstDash val="solid"/>
          <a:round/>
          <a:headEnd type="none" w="med" len="med"/>
          <a:tailEnd type="none" w="med" len="med"/>
        </a:ln>
        <a:effectLst/>
      </a:spPr>
      <a:bodyPr vert="horz" wrap="none" lIns="18000" tIns="18000" rIns="18000" bIns="18000" numCol="1" anchor="ctr" anchorCtr="0" compatLnSpc="1">
        <a:prstTxWarp prst="textNoShape">
          <a:avLst/>
        </a:prstTxWarp>
      </a:bodyPr>
      <a:lstStyle>
        <a:def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defRPr kumimoji="1" lang="ja-JP" altLang="en-US" sz="1000" b="0" i="0" u="none" strike="noStrike" cap="none" normalizeH="0" baseline="0" smtClean="0">
            <a:ln>
              <a:noFill/>
            </a:ln>
            <a:solidFill>
              <a:srgbClr val="000000"/>
            </a:solidFill>
            <a:effectLst/>
            <a:latin typeface="Arial" charset="0"/>
            <a:ea typeface="ＭＳ Ｐゴシック" charset="-128"/>
          </a:defRPr>
        </a:defPPr>
      </a:lstStyle>
    </a:spDef>
    <a:lnDef>
      <a:spPr bwMode="auto">
        <a:xfrm>
          <a:off x="0" y="0"/>
          <a:ext cx="1" cy="1"/>
        </a:xfrm>
        <a:custGeom>
          <a:avLst/>
          <a:gdLst/>
          <a:ahLst/>
          <a:cxnLst/>
          <a:rect l="0" t="0" r="0" b="0"/>
          <a:pathLst/>
        </a:custGeom>
        <a:solidFill>
          <a:schemeClr val="accent1"/>
        </a:solidFill>
        <a:ln w="12700" cap="flat" cmpd="sng" algn="ctr">
          <a:solidFill>
            <a:schemeClr val="bg2"/>
          </a:solidFill>
          <a:prstDash val="solid"/>
          <a:round/>
          <a:headEnd type="none" w="med" len="med"/>
          <a:tailEnd type="none" w="med" len="med"/>
        </a:ln>
        <a:effectLst/>
      </a:spPr>
      <a:bodyPr vert="horz" wrap="none" lIns="18000" tIns="18000" rIns="18000" bIns="18000" numCol="1" anchor="ctr" anchorCtr="0" compatLnSpc="1">
        <a:prstTxWarp prst="textNoShape">
          <a:avLst/>
        </a:prstTxWarp>
      </a:bodyPr>
      <a:lstStyle>
        <a:def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defRPr kumimoji="1" lang="ja-JP" altLang="en-US" sz="1000" b="0" i="0" u="none" strike="noStrike" cap="none" normalizeH="0" baseline="0" smtClean="0">
            <a:ln>
              <a:noFill/>
            </a:ln>
            <a:solidFill>
              <a:srgbClr val="000000"/>
            </a:solidFill>
            <a:effectLst/>
            <a:latin typeface="Arial" charset="0"/>
            <a:ea typeface="ＭＳ Ｐゴシック" charset="-128"/>
          </a:defRPr>
        </a:defPPr>
      </a:lstStyle>
    </a:lnDef>
  </a:objectDefaults>
  <a:extraClrSchemeLst>
    <a:extraClrScheme>
      <a:clrScheme name="1_新しいﾌﾟﾚｾﾞﾝﾃｰｼｮﾝ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新しいﾌﾟﾚｾﾞﾝﾃｰｼｮﾝ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1_新しいﾌﾟﾚｾﾞﾝﾃｰｼｮﾝ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新しいﾌﾟﾚｾﾞﾝﾃｰｼｮﾝ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新しいﾌﾟﾚｾﾞﾝﾃｰｼｮﾝ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新しいﾌﾟﾚｾﾞﾝﾃｰｼｮﾝ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1_新しいﾌﾟﾚｾﾞﾝﾃｰｼｮﾝ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1_新しいﾌﾟﾚｾﾞﾝﾃｰｼｮﾝ 8">
        <a:dk1>
          <a:srgbClr val="000000"/>
        </a:dk1>
        <a:lt1>
          <a:srgbClr val="FFFFFF"/>
        </a:lt1>
        <a:dk2>
          <a:srgbClr val="000000"/>
        </a:dk2>
        <a:lt2>
          <a:srgbClr val="5A5A5A"/>
        </a:lt2>
        <a:accent1>
          <a:srgbClr val="CCDAEC"/>
        </a:accent1>
        <a:accent2>
          <a:srgbClr val="F1DB9D"/>
        </a:accent2>
        <a:accent3>
          <a:srgbClr val="FFFFFF"/>
        </a:accent3>
        <a:accent4>
          <a:srgbClr val="000000"/>
        </a:accent4>
        <a:accent5>
          <a:srgbClr val="E2EAF4"/>
        </a:accent5>
        <a:accent6>
          <a:srgbClr val="DAC68E"/>
        </a:accent6>
        <a:hlink>
          <a:srgbClr val="DADADA"/>
        </a:hlink>
        <a:folHlink>
          <a:srgbClr val="3D6AA7"/>
        </a:folHlink>
      </a:clrScheme>
      <a:clrMap bg1="lt1" tx1="dk1" bg2="lt2" tx2="dk2" accent1="accent1" accent2="accent2" accent3="accent3" accent4="accent4" accent5="accent5" accent6="accent6" hlink="hlink" folHlink="folHlink"/>
    </a:extraClrScheme>
    <a:extraClrScheme>
      <a:clrScheme name="1_新しいﾌﾟﾚｾﾞﾝﾃｰｼｮﾝ 9">
        <a:dk1>
          <a:srgbClr val="000000"/>
        </a:dk1>
        <a:lt1>
          <a:srgbClr val="FFFFFF"/>
        </a:lt1>
        <a:dk2>
          <a:srgbClr val="000000"/>
        </a:dk2>
        <a:lt2>
          <a:srgbClr val="5A5A5A"/>
        </a:lt2>
        <a:accent1>
          <a:srgbClr val="CCDAEC"/>
        </a:accent1>
        <a:accent2>
          <a:srgbClr val="3D6AA7"/>
        </a:accent2>
        <a:accent3>
          <a:srgbClr val="FFFFFF"/>
        </a:accent3>
        <a:accent4>
          <a:srgbClr val="000000"/>
        </a:accent4>
        <a:accent5>
          <a:srgbClr val="E2EAF4"/>
        </a:accent5>
        <a:accent6>
          <a:srgbClr val="365F97"/>
        </a:accent6>
        <a:hlink>
          <a:srgbClr val="F1DB9D"/>
        </a:hlink>
        <a:folHlink>
          <a:srgbClr val="DADADA"/>
        </a:folHlink>
      </a:clrScheme>
      <a:clrMap bg1="lt1" tx1="dk1" bg2="lt2" tx2="dk2" accent1="accent1" accent2="accent2" accent3="accent3" accent4="accent4" accent5="accent5" accent6="accent6" hlink="hlink" folHlink="folHlink"/>
    </a:extraClrScheme>
    <a:extraClrScheme>
      <a:clrScheme name="1_新しいﾌﾟﾚｾﾞﾝﾃｰｼｮﾝ 10">
        <a:dk1>
          <a:srgbClr val="000000"/>
        </a:dk1>
        <a:lt1>
          <a:srgbClr val="FFFFFF"/>
        </a:lt1>
        <a:dk2>
          <a:srgbClr val="000000"/>
        </a:dk2>
        <a:lt2>
          <a:srgbClr val="5A5A5A"/>
        </a:lt2>
        <a:accent1>
          <a:srgbClr val="A2BBDC"/>
        </a:accent1>
        <a:accent2>
          <a:srgbClr val="3D6AA7"/>
        </a:accent2>
        <a:accent3>
          <a:srgbClr val="FFFFFF"/>
        </a:accent3>
        <a:accent4>
          <a:srgbClr val="000000"/>
        </a:accent4>
        <a:accent5>
          <a:srgbClr val="CEDAEB"/>
        </a:accent5>
        <a:accent6>
          <a:srgbClr val="365F97"/>
        </a:accent6>
        <a:hlink>
          <a:srgbClr val="F1DB9D"/>
        </a:hlink>
        <a:folHlink>
          <a:srgbClr val="DADADA"/>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7361</TotalTime>
  <Words>524</Words>
  <Application>Microsoft Office PowerPoint</Application>
  <PresentationFormat>A4 210 x 297 mm</PresentationFormat>
  <Paragraphs>130</Paragraphs>
  <Slides>9</Slides>
  <Notes>1</Notes>
  <HiddenSlides>0</HiddenSlides>
  <MMClips>0</MMClips>
  <ScaleCrop>false</ScaleCrop>
  <HeadingPairs>
    <vt:vector size="4" baseType="variant">
      <vt:variant>
        <vt:lpstr>テーマ</vt:lpstr>
      </vt:variant>
      <vt:variant>
        <vt:i4>2</vt:i4>
      </vt:variant>
      <vt:variant>
        <vt:lpstr>スライド タイトル</vt:lpstr>
      </vt:variant>
      <vt:variant>
        <vt:i4>9</vt:i4>
      </vt:variant>
    </vt:vector>
  </HeadingPairs>
  <TitlesOfParts>
    <vt:vector size="11" baseType="lpstr">
      <vt:lpstr>Office ​​テーマ</vt:lpstr>
      <vt:lpstr>1_新しいﾌﾟﾚｾﾞﾝﾃｰｼｮﾝ</vt:lpstr>
      <vt:lpstr>参考資料</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服部 真治(hattori-shinji)</dc:creator>
  <cp:lastModifiedBy>厚生労働省ネットワークシステム</cp:lastModifiedBy>
  <cp:revision>761</cp:revision>
  <cp:lastPrinted>2015-05-25T05:54:32Z</cp:lastPrinted>
  <dcterms:created xsi:type="dcterms:W3CDTF">2013-10-13T14:34:05Z</dcterms:created>
  <dcterms:modified xsi:type="dcterms:W3CDTF">2015-06-01T06:11:29Z</dcterms:modified>
</cp:coreProperties>
</file>