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0" r:id="rId1"/>
    <p:sldMasterId id="2147484463" r:id="rId2"/>
  </p:sldMasterIdLst>
  <p:notesMasterIdLst>
    <p:notesMasterId r:id="rId14"/>
  </p:notesMasterIdLst>
  <p:handoutMasterIdLst>
    <p:handoutMasterId r:id="rId15"/>
  </p:handoutMasterIdLst>
  <p:sldIdLst>
    <p:sldId id="737" r:id="rId3"/>
    <p:sldId id="918" r:id="rId4"/>
    <p:sldId id="1101" r:id="rId5"/>
    <p:sldId id="1102" r:id="rId6"/>
    <p:sldId id="1103" r:id="rId7"/>
    <p:sldId id="1038" r:id="rId8"/>
    <p:sldId id="1043" r:id="rId9"/>
    <p:sldId id="1097" r:id="rId10"/>
    <p:sldId id="1104" r:id="rId11"/>
    <p:sldId id="1040" r:id="rId12"/>
    <p:sldId id="1045" r:id="rId1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194"/>
    <a:srgbClr val="FFFF99"/>
    <a:srgbClr val="CCFFCC"/>
    <a:srgbClr val="CCFFFF"/>
    <a:srgbClr val="FFCC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82" autoAdjust="0"/>
    <p:restoredTop sz="80755" autoAdjust="0"/>
  </p:normalViewPr>
  <p:slideViewPr>
    <p:cSldViewPr>
      <p:cViewPr varScale="1">
        <p:scale>
          <a:sx n="42" d="100"/>
          <a:sy n="42" d="100"/>
        </p:scale>
        <p:origin x="-1110" y="-108"/>
      </p:cViewPr>
      <p:guideLst>
        <p:guide orient="horz" pos="2160"/>
        <p:guide pos="3121"/>
      </p:guideLst>
    </p:cSldViewPr>
  </p:slideViewPr>
  <p:notesTextViewPr>
    <p:cViewPr>
      <p:scale>
        <a:sx n="1" d="1"/>
        <a:sy n="1" d="1"/>
      </p:scale>
      <p:origin x="0" y="0"/>
    </p:cViewPr>
  </p:notesTextViewPr>
  <p:sorterViewPr>
    <p:cViewPr>
      <p:scale>
        <a:sx n="100" d="100"/>
        <a:sy n="100" d="100"/>
      </p:scale>
      <p:origin x="0" y="20154"/>
    </p:cViewPr>
  </p:sorterViewPr>
  <p:notesViewPr>
    <p:cSldViewPr>
      <p:cViewPr varScale="1">
        <p:scale>
          <a:sx n="47" d="100"/>
          <a:sy n="47" d="100"/>
        </p:scale>
        <p:origin x="-2964" y="-10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D2276B7C-4569-4E27-BD60-F8325AA75BD8}" type="datetimeFigureOut">
              <a:rPr kumimoji="1" lang="ja-JP" altLang="en-US" smtClean="0"/>
              <a:t>2015/6/1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5688" tIns="47844" rIns="95688" bIns="47844" rtlCol="0"/>
          <a:lstStyle>
            <a:lvl1pPr algn="r">
              <a:defRPr sz="1300"/>
            </a:lvl1pPr>
          </a:lstStyle>
          <a:p>
            <a:fld id="{30B5B6DB-E5ED-43A6-A7A1-5659AE97A17A}" type="datetimeFigureOut">
              <a:rPr kumimoji="1" lang="ja-JP" altLang="en-US" smtClean="0"/>
              <a:t>2015/6/1</a:t>
            </a:fld>
            <a:endParaRPr kumimoji="1" lang="ja-JP" altLang="en-US"/>
          </a:p>
        </p:txBody>
      </p:sp>
      <p:sp>
        <p:nvSpPr>
          <p:cNvPr id="4" name="スライド イメージ プレースホルダー 3"/>
          <p:cNvSpPr>
            <a:spLocks noGrp="1" noRot="1" noChangeAspect="1"/>
          </p:cNvSpPr>
          <p:nvPr>
            <p:ph type="sldImg" idx="2"/>
          </p:nvPr>
        </p:nvSpPr>
        <p:spPr>
          <a:xfrm>
            <a:off x="712788" y="744538"/>
            <a:ext cx="5381625" cy="372745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21187"/>
            <a:ext cx="5445760" cy="4472702"/>
          </a:xfrm>
          <a:prstGeom prst="rect">
            <a:avLst/>
          </a:prstGeom>
        </p:spPr>
        <p:txBody>
          <a:bodyPr vert="horz" lIns="95688" tIns="47844" rIns="95688" bIns="478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5688" tIns="47844" rIns="95688" bIns="4784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r>
              <a:rPr lang="ja-JP" altLang="ja-JP" dirty="0"/>
              <a:t>　</a:t>
            </a:r>
            <a:endParaRPr kumimoji="1" lang="ja-JP" altLang="en-US" dirty="0"/>
          </a:p>
        </p:txBody>
      </p:sp>
      <p:sp>
        <p:nvSpPr>
          <p:cNvPr id="4" name="スライド番号プレースホルダ 3"/>
          <p:cNvSpPr>
            <a:spLocks noGrp="1"/>
          </p:cNvSpPr>
          <p:nvPr>
            <p:ph type="sldNum" sz="quarter" idx="10"/>
          </p:nvPr>
        </p:nvSpPr>
        <p:spPr/>
        <p:txBody>
          <a:bodyPr/>
          <a:lstStyle/>
          <a:p>
            <a:fld id="{5E31ED63-A5EA-4CE3-8CDA-2FD463B09E91}" type="slidenum">
              <a:rPr lang="ja-JP" altLang="en-US" smtClean="0">
                <a:solidFill>
                  <a:prstClr val="black"/>
                </a:solidFill>
              </a:rPr>
              <a:pPr/>
              <a:t>5</a:t>
            </a:fld>
            <a:endParaRPr lang="ja-JP"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122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48454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040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4"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596"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20834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smtClean="0"/>
              <a:t>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pic>
        <p:nvPicPr>
          <p:cNvPr id="37" name="Picture 16" descr="ロゴ有 和文 300 symbol_h_a_j_2のコピー"/>
          <p:cNvPicPr>
            <a:picLocks noChangeAspect="1" noChangeArrowheads="1"/>
          </p:cNvPicPr>
          <p:nvPr userDrawn="1"/>
        </p:nvPicPr>
        <p:blipFill>
          <a:blip r:embed="rId2" cstate="print"/>
          <a:srcRect/>
          <a:stretch>
            <a:fillRect/>
          </a:stretch>
        </p:blipFill>
        <p:spPr bwMode="auto">
          <a:xfrm>
            <a:off x="346075" y="6402388"/>
            <a:ext cx="3032125" cy="334962"/>
          </a:xfrm>
          <a:prstGeom prst="rect">
            <a:avLst/>
          </a:prstGeom>
          <a:noFill/>
          <a:ln w="9525">
            <a:noFill/>
            <a:miter lim="800000"/>
            <a:headEnd/>
            <a:tailEnd/>
          </a:ln>
        </p:spPr>
      </p:pic>
      <p:sp>
        <p:nvSpPr>
          <p:cNvPr id="43" name="テキスト プレースホルダ 41"/>
          <p:cNvSpPr>
            <a:spLocks noGrp="1"/>
          </p:cNvSpPr>
          <p:nvPr>
            <p:ph type="body" sz="quarter" idx="10" hasCustomPrompt="1"/>
          </p:nvPr>
        </p:nvSpPr>
        <p:spPr>
          <a:xfrm>
            <a:off x="2733479" y="2760663"/>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予備タイトル（使用しない場合は削除）</a:t>
            </a:r>
          </a:p>
        </p:txBody>
      </p:sp>
      <p:sp>
        <p:nvSpPr>
          <p:cNvPr id="46" name="テキスト プレースホルダ 44"/>
          <p:cNvSpPr>
            <a:spLocks noGrp="1"/>
          </p:cNvSpPr>
          <p:nvPr>
            <p:ph type="body" sz="quarter" idx="11" hasCustomPrompt="1"/>
          </p:nvPr>
        </p:nvSpPr>
        <p:spPr>
          <a:xfrm>
            <a:off x="2719386" y="3789363"/>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smtClean="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smtClean="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92080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392759011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5" name="Picture 155" descr="ロゴ有 英文 300 symbol_h_a_e_2のコピー"/>
          <p:cNvPicPr>
            <a:picLocks noChangeAspect="1" noChangeArrowheads="1"/>
          </p:cNvPicPr>
          <p:nvPr userDrawn="1"/>
        </p:nvPicPr>
        <p:blipFill>
          <a:blip r:embed="rId2" cstate="print"/>
          <a:srcRect/>
          <a:stretch>
            <a:fillRect/>
          </a:stretch>
        </p:blipFill>
        <p:spPr bwMode="auto">
          <a:xfrm>
            <a:off x="365125" y="6513513"/>
            <a:ext cx="2098675" cy="204787"/>
          </a:xfrm>
          <a:prstGeom prst="rect">
            <a:avLst/>
          </a:prstGeom>
          <a:noFill/>
          <a:ln w="9525">
            <a:noFill/>
            <a:miter lim="800000"/>
            <a:headEnd/>
            <a:tailEnd/>
          </a:ln>
        </p:spPr>
      </p:pic>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B83CBD0-757A-40FF-BAE8-D8C56A0E7A67}"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smtClean="0"/>
              <a:t>I.</a:t>
            </a:r>
            <a:r>
              <a:rPr kumimoji="1" lang="ja-JP" altLang="en-US" dirty="0" smtClean="0"/>
              <a:t> タイトル</a:t>
            </a:r>
            <a:r>
              <a:rPr kumimoji="1" lang="en-US" altLang="ja-JP" dirty="0" smtClean="0"/>
              <a:t>MSP</a:t>
            </a:r>
            <a:r>
              <a:rPr kumimoji="1" lang="ja-JP" altLang="en-US" dirty="0" smtClean="0"/>
              <a:t>ゴシック</a:t>
            </a:r>
            <a:r>
              <a:rPr kumimoji="1" lang="en-US" altLang="ja-JP" dirty="0" smtClean="0"/>
              <a:t>28pt</a:t>
            </a:r>
            <a:r>
              <a:rPr lang="ja-JP" altLang="en-US" dirty="0" smtClean="0"/>
              <a:t>□□□□</a:t>
            </a:r>
            <a:endParaRPr lang="ja-JP" altLang="en-US" dirty="0"/>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eaLnBrk="0" fontAlgn="base" hangingPunct="0">
              <a:spcBef>
                <a:spcPct val="0"/>
              </a:spcBef>
              <a:spcAft>
                <a:spcPct val="0"/>
              </a:spcAft>
            </a:pPr>
            <a:r>
              <a:rPr lang="en-US" altLang="ja-JP" sz="1400" dirty="0" smtClean="0">
                <a:solidFill>
                  <a:srgbClr val="000000"/>
                </a:solidFill>
              </a:rPr>
              <a:t>Appendix</a:t>
            </a:r>
            <a:endParaRPr lang="ja-JP" altLang="en-US" sz="1400" dirty="0">
              <a:solidFill>
                <a:srgbClr val="000000"/>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260772023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smtClean="0"/>
              <a:t>タイトル</a:t>
            </a:r>
            <a:r>
              <a:rPr lang="en-US" altLang="ja-JP" dirty="0" smtClean="0"/>
              <a:t>MSP</a:t>
            </a:r>
            <a:r>
              <a:rPr lang="ja-JP" altLang="en-US" dirty="0" smtClean="0"/>
              <a:t>ゴシック</a:t>
            </a:r>
            <a:r>
              <a:rPr lang="en-US" altLang="ja-JP" dirty="0" smtClean="0"/>
              <a:t>20pt□□□□</a:t>
            </a:r>
            <a:endParaRPr lang="ja-JP" altLang="en-US" dirty="0"/>
          </a:p>
        </p:txBody>
      </p:sp>
    </p:spTree>
    <p:extLst>
      <p:ext uri="{BB962C8B-B14F-4D97-AF65-F5344CB8AC3E}">
        <p14:creationId xmlns:p14="http://schemas.microsoft.com/office/powerpoint/2010/main" val="17243989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3595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69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0988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596"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2"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858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7299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836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4428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330"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44777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76"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7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7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77232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2"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2"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596" y="635714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73A49-C6AC-4590-96B0-2E58BC87426E}" type="datetimeFigureOut">
              <a:rPr lang="ja-JP" altLang="en-US" smtClean="0">
                <a:solidFill>
                  <a:prstClr val="black">
                    <a:tint val="75000"/>
                  </a:prstClr>
                </a:solidFill>
              </a:rPr>
              <a:pPr/>
              <a:t>2015/6/1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714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714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87341B-C055-4E9F-AA45-0E5459FA9D7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3264045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fontAlgn="base">
              <a:lnSpc>
                <a:spcPct val="120000"/>
              </a:lnSpc>
              <a:spcBef>
                <a:spcPct val="50000"/>
              </a:spcBef>
              <a:spcAft>
                <a:spcPct val="0"/>
              </a:spcAft>
              <a:buClr>
                <a:srgbClr val="5A5A5A"/>
              </a:buClr>
              <a:buFont typeface="Wingdings" pitchFamily="2" charset="2"/>
              <a:buNone/>
              <a:defRPr/>
            </a:pPr>
            <a:fld id="{54FC02CB-9E9B-446E-AF88-F271348760CE}" type="slidenum">
              <a:rPr lang="ja-JP" altLang="en-US" sz="1000">
                <a:solidFill>
                  <a:srgbClr val="000000"/>
                </a:solidFill>
              </a:rPr>
              <a:pPr algn="r" fontAlgn="base">
                <a:lnSpc>
                  <a:spcPct val="120000"/>
                </a:lnSpc>
                <a:spcBef>
                  <a:spcPct val="50000"/>
                </a:spcBef>
                <a:spcAft>
                  <a:spcPct val="0"/>
                </a:spcAft>
                <a:buClr>
                  <a:srgbClr val="5A5A5A"/>
                </a:buClr>
                <a:buFont typeface="Wingdings" pitchFamily="2" charset="2"/>
                <a:buNone/>
                <a:defRPr/>
              </a:pPr>
              <a:t>‹#›</a:t>
            </a:fld>
            <a:endParaRPr lang="ja-JP" altLang="en-US" sz="1000" dirty="0">
              <a:solidFill>
                <a:srgbClr val="000000"/>
              </a:solidFill>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fontAlgn="base">
              <a:lnSpc>
                <a:spcPct val="120000"/>
              </a:lnSpc>
              <a:spcBef>
                <a:spcPct val="50000"/>
              </a:spcBef>
              <a:spcAft>
                <a:spcPct val="0"/>
              </a:spcAft>
              <a:buClr>
                <a:srgbClr val="5A5A5A"/>
              </a:buClr>
              <a:buFont typeface="Wingdings" pitchFamily="2" charset="2"/>
              <a:buNone/>
              <a:defRPr/>
            </a:pPr>
            <a:r>
              <a:rPr lang="en-US" altLang="ja-JP" sz="1000" dirty="0">
                <a:solidFill>
                  <a:srgbClr val="FFFFFF"/>
                </a:solidFill>
              </a:rPr>
              <a:t>/</a:t>
            </a:r>
            <a:r>
              <a:rPr lang="ja-JP" altLang="en-US" sz="1000" dirty="0">
                <a:solidFill>
                  <a:srgbClr val="FFFFFF"/>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smtClean="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smtClean="0"/>
              <a:t>第 </a:t>
            </a:r>
            <a:r>
              <a:rPr lang="en-US" altLang="ja-JP" smtClean="0"/>
              <a:t>1 </a:t>
            </a:r>
            <a:r>
              <a:rPr lang="ja-JP" altLang="en-US" smtClean="0"/>
              <a:t>レベル</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pic>
        <p:nvPicPr>
          <p:cNvPr id="1032" name="Picture 52" descr="ロゴ有 英文 300 symbol_h_a_e_2のコピー"/>
          <p:cNvPicPr>
            <a:picLocks noChangeAspect="1" noChangeArrowheads="1"/>
          </p:cNvPicPr>
          <p:nvPr userDrawn="1"/>
        </p:nvPicPr>
        <p:blipFill>
          <a:blip r:embed="rId6" cstate="print"/>
          <a:srcRect/>
          <a:stretch>
            <a:fillRect/>
          </a:stretch>
        </p:blipFill>
        <p:spPr bwMode="auto">
          <a:xfrm>
            <a:off x="365125" y="6513513"/>
            <a:ext cx="2098675" cy="204787"/>
          </a:xfrm>
          <a:prstGeom prst="rect">
            <a:avLst/>
          </a:prstGeom>
          <a:noFill/>
          <a:ln w="9525">
            <a:noFill/>
            <a:miter lim="800000"/>
            <a:headEnd/>
            <a:tailEnd/>
          </a:ln>
        </p:spPr>
      </p:pic>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lgn="ctr" fontAlgn="base">
              <a:lnSpc>
                <a:spcPct val="120000"/>
              </a:lnSpc>
              <a:spcBef>
                <a:spcPct val="50000"/>
              </a:spcBef>
              <a:spcAft>
                <a:spcPct val="0"/>
              </a:spcAft>
              <a:buClr>
                <a:srgbClr val="5A5A5A"/>
              </a:buClr>
              <a:buFont typeface="Wingdings" pitchFamily="2" charset="2"/>
              <a:buNone/>
              <a:defRPr/>
            </a:pPr>
            <a:endParaRPr lang="ja-JP" altLang="en-US" sz="1000">
              <a:solidFill>
                <a:srgbClr val="000000"/>
              </a:solidFill>
            </a:endParaRPr>
          </a:p>
        </p:txBody>
      </p:sp>
    </p:spTree>
    <p:extLst>
      <p:ext uri="{BB962C8B-B14F-4D97-AF65-F5344CB8AC3E}">
        <p14:creationId xmlns:p14="http://schemas.microsoft.com/office/powerpoint/2010/main" val="658556494"/>
      </p:ext>
    </p:extLst>
  </p:cSld>
  <p:clrMap bg1="lt1" tx1="dk1" bg2="lt2" tx2="dk2" accent1="accent1" accent2="accent2" accent3="accent3" accent4="accent4" accent5="accent5" accent6="accent6" hlink="hlink" folHlink="folHlink"/>
  <p:sldLayoutIdLst>
    <p:sldLayoutId id="2147484464" r:id="rId1"/>
    <p:sldLayoutId id="2147484465" r:id="rId2"/>
    <p:sldLayoutId id="2147484466" r:id="rId3"/>
    <p:sldLayoutId id="2147484467"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wmf"/><Relationship Id="rId11" Type="http://schemas.openxmlformats.org/officeDocument/2006/relationships/image" Target="../media/image11.png"/><Relationship Id="rId5" Type="http://schemas.openxmlformats.org/officeDocument/2006/relationships/image" Target="../media/image5.wmf"/><Relationship Id="rId10" Type="http://schemas.openxmlformats.org/officeDocument/2006/relationships/image" Target="../media/image10.gif"/><Relationship Id="rId4" Type="http://schemas.openxmlformats.org/officeDocument/2006/relationships/image" Target="../media/image4.wmf"/><Relationship Id="rId9" Type="http://schemas.openxmlformats.org/officeDocument/2006/relationships/image" Target="../media/image9.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605228583"/>
              </p:ext>
            </p:extLst>
          </p:nvPr>
        </p:nvGraphicFramePr>
        <p:xfrm>
          <a:off x="125960" y="1556792"/>
          <a:ext cx="9632486" cy="3861982"/>
        </p:xfrm>
        <a:graphic>
          <a:graphicData uri="http://schemas.openxmlformats.org/drawingml/2006/table">
            <a:tbl>
              <a:tblPr>
                <a:tableStyleId>{0505E3EF-67EA-436B-97B2-0124C06EBD24}</a:tableStyleId>
              </a:tblPr>
              <a:tblGrid>
                <a:gridCol w="796673"/>
                <a:gridCol w="3456612"/>
                <a:gridCol w="1819647"/>
                <a:gridCol w="1658575"/>
                <a:gridCol w="1900979"/>
              </a:tblGrid>
              <a:tr h="153293">
                <a:tc>
                  <a:txBody>
                    <a:bodyPr/>
                    <a:lstStyle/>
                    <a:p>
                      <a:pPr algn="ctr" fontAlgn="ctr"/>
                      <a:r>
                        <a:rPr lang="ja-JP" altLang="en-US" sz="1200" u="none" strike="noStrike" dirty="0">
                          <a:effectLst/>
                        </a:rPr>
                        <a:t>基準</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現行の通所介護相当</a:t>
                      </a:r>
                      <a:endParaRPr lang="ja-JP" altLang="en-US" sz="1200" b="1" i="0" u="none" strike="noStrike" dirty="0">
                        <a:solidFill>
                          <a:srgbClr val="000000"/>
                        </a:solidFill>
                        <a:effectLst/>
                        <a:latin typeface="ＭＳ Ｐゴシック"/>
                      </a:endParaRPr>
                    </a:p>
                  </a:txBody>
                  <a:tcPr marL="36000" marR="36000" marT="36000" marB="36000" anchor="ctr"/>
                </a:tc>
                <a:tc gridSpan="3">
                  <a:txBody>
                    <a:bodyPr/>
                    <a:lstStyle/>
                    <a:p>
                      <a:pPr algn="ctr" fontAlgn="ctr"/>
                      <a:r>
                        <a:rPr lang="ja-JP" altLang="en-US" sz="1200" u="none" strike="noStrike" dirty="0">
                          <a:effectLst/>
                        </a:rPr>
                        <a:t>多様なサービス</a:t>
                      </a:r>
                      <a:endParaRPr lang="ja-JP" altLang="en-US" sz="1200" b="1"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r>
              <a:tr h="219811">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種別</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①　通所</a:t>
                      </a:r>
                      <a:r>
                        <a:rPr lang="ja-JP" altLang="en-US" sz="1200" u="none" strike="noStrike" dirty="0" smtClean="0">
                          <a:effectLst/>
                        </a:rPr>
                        <a:t>介護</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②</a:t>
                      </a:r>
                      <a:r>
                        <a:rPr lang="ja-JP" altLang="en-US" sz="1200" u="none" strike="noStrike" dirty="0">
                          <a:effectLst/>
                        </a:rPr>
                        <a:t>　通所型サービスＡ</a:t>
                      </a:r>
                      <a:br>
                        <a:rPr lang="ja-JP" altLang="en-US" sz="1200" u="none" strike="noStrike" dirty="0">
                          <a:effectLst/>
                        </a:rPr>
                      </a:br>
                      <a:r>
                        <a:rPr lang="ja-JP" altLang="en-US" sz="1000" u="none" strike="noStrike" dirty="0">
                          <a:effectLst/>
                        </a:rPr>
                        <a:t>（緩和した基準によるサービス）</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③</a:t>
                      </a:r>
                      <a:r>
                        <a:rPr lang="ja-JP" altLang="en-US" sz="1200" u="none" strike="noStrike" dirty="0">
                          <a:effectLst/>
                        </a:rPr>
                        <a:t>　通所型</a:t>
                      </a:r>
                      <a:r>
                        <a:rPr lang="ja-JP" altLang="en-US" sz="1200" u="none" strike="noStrike" dirty="0" smtClean="0">
                          <a:effectLst/>
                        </a:rPr>
                        <a:t>サービス</a:t>
                      </a:r>
                      <a:r>
                        <a:rPr lang="ja-JP" altLang="en-US" sz="1200" u="none" strike="noStrike" dirty="0">
                          <a:effectLst/>
                        </a:rPr>
                        <a:t>Ｂ</a:t>
                      </a:r>
                      <a:r>
                        <a:rPr lang="en-US" altLang="ja-JP" sz="1200" u="none" strike="noStrike" dirty="0">
                          <a:effectLst/>
                        </a:rPr>
                        <a:t/>
                      </a:r>
                      <a:br>
                        <a:rPr lang="en-US" altLang="ja-JP" sz="1200" u="none" strike="noStrike" dirty="0">
                          <a:effectLst/>
                        </a:rPr>
                      </a:br>
                      <a:r>
                        <a:rPr lang="ja-JP" altLang="en-US" sz="1000" u="none" strike="noStrike" dirty="0">
                          <a:effectLst/>
                        </a:rPr>
                        <a:t>（住民主体による支援）</a:t>
                      </a:r>
                      <a:endParaRPr lang="ja-JP" altLang="en-US" sz="10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④　通所型サービスＣ</a:t>
                      </a:r>
                      <a:br>
                        <a:rPr lang="ja-JP" altLang="en-US" sz="1200" u="none" strike="noStrike" dirty="0">
                          <a:effectLst/>
                        </a:rPr>
                      </a:br>
                      <a:r>
                        <a:rPr lang="ja-JP" altLang="en-US" sz="1000" u="none" strike="noStrike" dirty="0">
                          <a:effectLst/>
                        </a:rPr>
                        <a:t>（短期集中予防サービス）</a:t>
                      </a:r>
                      <a:endParaRPr lang="ja-JP" altLang="en-US" sz="1050" b="1" i="0" u="none" strike="noStrike" dirty="0">
                        <a:solidFill>
                          <a:srgbClr val="000000"/>
                        </a:solidFill>
                        <a:effectLst/>
                        <a:latin typeface="ＭＳ Ｐゴシック"/>
                      </a:endParaRPr>
                    </a:p>
                  </a:txBody>
                  <a:tcPr marL="36000" marR="36000" marT="36000" marB="36000" anchor="ctr"/>
                </a:tc>
              </a:tr>
              <a:tr h="396757">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内容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通所介護と同様</a:t>
                      </a:r>
                      <a:r>
                        <a:rPr lang="ja-JP" altLang="en-US" sz="1200" u="none" strike="noStrike" dirty="0" smtClean="0">
                          <a:effectLst/>
                        </a:rPr>
                        <a:t>のサービス</a:t>
                      </a:r>
                      <a:endParaRPr lang="en-US" altLang="ja-JP" sz="1200" u="none" strike="noStrike" dirty="0" smtClean="0">
                        <a:effectLst/>
                      </a:endParaRPr>
                    </a:p>
                    <a:p>
                      <a:pPr algn="l" fontAlgn="ctr"/>
                      <a:r>
                        <a:rPr lang="ja-JP" altLang="en-US" sz="1200" u="none" strike="noStrike" dirty="0" smtClean="0">
                          <a:effectLst/>
                        </a:rPr>
                        <a:t>生活機能の向上のための機能訓練</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ミニデイサービス</a:t>
                      </a:r>
                      <a:r>
                        <a:rPr lang="ja-JP" altLang="en-US" sz="1200" u="none" strike="noStrike" dirty="0">
                          <a:effectLst/>
                        </a:rPr>
                        <a:t>　　　</a:t>
                      </a:r>
                      <a:br>
                        <a:rPr lang="ja-JP" altLang="en-US" sz="1200" u="none" strike="noStrike" dirty="0">
                          <a:effectLst/>
                        </a:rPr>
                      </a:br>
                      <a:r>
                        <a:rPr lang="ja-JP" altLang="en-US" sz="1200" u="none" strike="noStrike" dirty="0" smtClean="0">
                          <a:effectLst/>
                        </a:rPr>
                        <a:t>運動</a:t>
                      </a:r>
                      <a:r>
                        <a:rPr lang="ja-JP" altLang="en-US" sz="1200" u="none" strike="noStrike" dirty="0">
                          <a:effectLst/>
                        </a:rPr>
                        <a:t>・</a:t>
                      </a:r>
                      <a:r>
                        <a:rPr lang="ja-JP" altLang="en-US" sz="1200" u="none" strike="noStrike" dirty="0" smtClean="0">
                          <a:effectLst/>
                        </a:rPr>
                        <a:t>レクリエーション</a:t>
                      </a:r>
                      <a:r>
                        <a:rPr lang="ja-JP" altLang="en-US" sz="1200" u="none" strike="noStrike" dirty="0">
                          <a:effectLst/>
                        </a:rPr>
                        <a:t>　等</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体操、運動等の活動など、自主的</a:t>
                      </a:r>
                      <a:r>
                        <a:rPr lang="ja-JP" altLang="en-US" sz="1200" u="none" strike="noStrike" dirty="0">
                          <a:effectLst/>
                        </a:rPr>
                        <a:t>な通いの</a:t>
                      </a:r>
                      <a:r>
                        <a:rPr lang="ja-JP" altLang="en-US" sz="1200" u="none" strike="noStrike" dirty="0" smtClean="0">
                          <a:effectLst/>
                        </a:rPr>
                        <a:t>場</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smtClean="0">
                          <a:effectLst/>
                        </a:rPr>
                        <a:t>生活機能を</a:t>
                      </a:r>
                      <a:r>
                        <a:rPr lang="ja-JP" altLang="en-US" sz="1200" u="none" strike="noStrike" dirty="0">
                          <a:effectLst/>
                        </a:rPr>
                        <a:t>改善する</a:t>
                      </a:r>
                      <a:r>
                        <a:rPr lang="ja-JP" altLang="en-US" sz="1200" u="none" strike="noStrike" dirty="0" smtClean="0">
                          <a:effectLst/>
                        </a:rPr>
                        <a:t>ための運動器</a:t>
                      </a:r>
                      <a:r>
                        <a:rPr lang="ja-JP" altLang="en-US" sz="1200" u="none" strike="noStrike" dirty="0">
                          <a:effectLst/>
                        </a:rPr>
                        <a:t>の機能</a:t>
                      </a:r>
                      <a:r>
                        <a:rPr lang="ja-JP" altLang="en-US" sz="1200" u="none" strike="noStrike" dirty="0" smtClean="0">
                          <a:effectLst/>
                        </a:rPr>
                        <a:t>向上や栄養改善等のプログラム</a:t>
                      </a:r>
                      <a:endParaRPr lang="ja-JP" altLang="en-US" sz="1200" b="0" i="0" u="none" strike="noStrike" dirty="0">
                        <a:solidFill>
                          <a:srgbClr val="000000"/>
                        </a:solidFill>
                        <a:effectLst/>
                        <a:latin typeface="ＭＳ Ｐゴシック"/>
                      </a:endParaRPr>
                    </a:p>
                  </a:txBody>
                  <a:tcPr marL="36000" marR="36000" marT="36000" marB="36000" anchor="ctr"/>
                </a:tc>
              </a:tr>
              <a:tr h="1216277">
                <a:tc>
                  <a:txBody>
                    <a:bodyPr/>
                    <a:lstStyle/>
                    <a:p>
                      <a:pPr marL="0" indent="0" algn="ctr" fontAlgn="ctr"/>
                      <a:r>
                        <a:rPr lang="ja-JP" altLang="en-US" sz="1200" u="none" strike="noStrike" dirty="0" smtClean="0">
                          <a:effectLst/>
                        </a:rPr>
                        <a:t>対象者と</a:t>
                      </a:r>
                      <a:endParaRPr lang="en-US" altLang="ja-JP" sz="1200" u="none" strike="noStrike" dirty="0" smtClean="0">
                        <a:effectLst/>
                      </a:endParaRPr>
                    </a:p>
                    <a:p>
                      <a:pPr marL="0" indent="0" algn="ctr" fontAlgn="ctr"/>
                      <a:r>
                        <a:rPr lang="ja-JP" altLang="en-US" sz="1200" u="none" strike="noStrike" dirty="0" smtClean="0">
                          <a:effectLst/>
                        </a:rPr>
                        <a:t>サービス</a:t>
                      </a:r>
                      <a:r>
                        <a:rPr lang="ja-JP" altLang="en-US" sz="1200" u="none" strike="noStrike" dirty="0">
                          <a:effectLst/>
                        </a:rPr>
                        <a:t>提供の考え方</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200" u="none" strike="noStrike" dirty="0">
                          <a:effectLst/>
                        </a:rPr>
                        <a:t>○既にサービスを利用</a:t>
                      </a:r>
                      <a:r>
                        <a:rPr lang="ja-JP" altLang="en-US" sz="1200" u="none" strike="noStrike" dirty="0" smtClean="0">
                          <a:effectLst/>
                        </a:rPr>
                        <a:t>しており、</a:t>
                      </a:r>
                      <a:r>
                        <a:rPr lang="ja-JP" altLang="en-US" sz="1200" u="none" strike="noStrike" dirty="0">
                          <a:effectLst/>
                        </a:rPr>
                        <a:t>サービスの利用の継続が</a:t>
                      </a:r>
                      <a:r>
                        <a:rPr lang="ja-JP" altLang="en-US" sz="1200" u="none" strike="noStrike" dirty="0" smtClean="0">
                          <a:effectLst/>
                        </a:rPr>
                        <a:t>必要なケース</a:t>
                      </a:r>
                      <a:r>
                        <a:rPr lang="ja-JP" altLang="en-US" sz="1200" u="none" strike="noStrike" dirty="0">
                          <a:effectLst/>
                        </a:rPr>
                        <a:t/>
                      </a:r>
                      <a:br>
                        <a:rPr lang="ja-JP" altLang="en-US" sz="1200" u="none" strike="noStrike" dirty="0">
                          <a:effectLst/>
                        </a:rPr>
                      </a:br>
                      <a:r>
                        <a:rPr lang="ja-JP" altLang="en-US" sz="1200" u="none" strike="noStrike" dirty="0" smtClean="0">
                          <a:effectLst/>
                        </a:rPr>
                        <a:t>○</a:t>
                      </a:r>
                      <a:r>
                        <a:rPr lang="ja-JP" altLang="en-US" sz="1200" u="none" strike="noStrike" dirty="0">
                          <a:effectLst/>
                        </a:rPr>
                        <a:t>「多様なサービス」の利用が</a:t>
                      </a:r>
                      <a:r>
                        <a:rPr lang="ja-JP" altLang="en-US" sz="1200" u="none" strike="noStrike" dirty="0" smtClean="0">
                          <a:effectLst/>
                        </a:rPr>
                        <a:t>難しいケース</a:t>
                      </a:r>
                      <a:endParaRPr lang="ja-JP" altLang="en-US" sz="1200" u="none" strike="noStrike" dirty="0">
                        <a:effectLst/>
                      </a:endParaRPr>
                    </a:p>
                    <a:p>
                      <a:pPr algn="l" fontAlgn="ctr"/>
                      <a:r>
                        <a:rPr lang="ja-JP" altLang="en-US" sz="1200" u="none" strike="noStrike" dirty="0" smtClean="0">
                          <a:effectLst/>
                        </a:rPr>
                        <a:t>○集中的</a:t>
                      </a:r>
                      <a:r>
                        <a:rPr lang="ja-JP" altLang="en-US" sz="1200" u="none" strike="noStrike" dirty="0">
                          <a:effectLst/>
                        </a:rPr>
                        <a:t>に生活機能の</a:t>
                      </a:r>
                      <a:r>
                        <a:rPr lang="ja-JP" altLang="en-US" sz="1200" u="none" strike="noStrike" dirty="0" smtClean="0">
                          <a:effectLst/>
                        </a:rPr>
                        <a:t>向上の</a:t>
                      </a:r>
                      <a:r>
                        <a:rPr lang="ja-JP" altLang="en-US" sz="1200" u="none" strike="noStrike" dirty="0">
                          <a:effectLst/>
                        </a:rPr>
                        <a:t>トレーニングを行うことで改善・維持が見込まれる</a:t>
                      </a:r>
                      <a:r>
                        <a:rPr lang="ja-JP" altLang="en-US" sz="1200" u="none" strike="noStrike" dirty="0" smtClean="0">
                          <a:effectLst/>
                        </a:rPr>
                        <a:t>ケース</a:t>
                      </a:r>
                      <a:endParaRPr lang="en-US" altLang="ja-JP" sz="1200" u="none" strike="noStrike" dirty="0" smtClean="0">
                        <a:effectLst/>
                      </a:endParaRPr>
                    </a:p>
                    <a:p>
                      <a:pPr algn="l" fontAlgn="ctr"/>
                      <a:r>
                        <a:rPr lang="en-US" altLang="ja-JP" sz="1000" u="none" strike="noStrike" dirty="0" smtClean="0">
                          <a:effectLst/>
                        </a:rPr>
                        <a:t>※</a:t>
                      </a:r>
                      <a:r>
                        <a:rPr lang="ja-JP" altLang="en-US" sz="1000" u="none" strike="noStrike" dirty="0" smtClean="0">
                          <a:effectLst/>
                        </a:rPr>
                        <a:t>状態等を踏まえながら、多様なサービスの利用を促進していくことが重要。</a:t>
                      </a:r>
                      <a:endParaRPr lang="ja-JP" altLang="en-US" sz="1200" b="0" i="0" u="none" strike="noStrike" dirty="0">
                        <a:solidFill>
                          <a:srgbClr val="000000"/>
                        </a:solidFill>
                        <a:effectLst/>
                        <a:latin typeface="ＭＳ Ｐゴシック"/>
                      </a:endParaRPr>
                    </a:p>
                  </a:txBody>
                  <a:tcPr marL="36000" marR="36000" marT="36000" marB="36000" anchor="ctr"/>
                </a:tc>
                <a:tc gridSpan="2">
                  <a:txBody>
                    <a:bodyPr/>
                    <a:lstStyle/>
                    <a:p>
                      <a:pPr algn="l" fontAlgn="ctr"/>
                      <a:r>
                        <a:rPr lang="ja-JP" altLang="en-US" sz="1200" u="none" strike="noStrike" dirty="0">
                          <a:effectLst/>
                        </a:rPr>
                        <a:t>○</a:t>
                      </a:r>
                      <a:r>
                        <a:rPr lang="ja-JP" altLang="en-US" sz="1200" u="none" strike="noStrike" dirty="0" smtClean="0">
                          <a:effectLst/>
                        </a:rPr>
                        <a:t>状態等</a:t>
                      </a:r>
                      <a:r>
                        <a:rPr lang="ja-JP" altLang="en-US" sz="1200" u="none" strike="noStrike" dirty="0">
                          <a:effectLst/>
                        </a:rPr>
                        <a:t>を踏まえながら、住民主体による支援等「多様なサービス」の利用を</a:t>
                      </a:r>
                      <a:r>
                        <a:rPr lang="ja-JP" altLang="en-US" sz="1200" u="none" strike="noStrike" dirty="0" smtClean="0">
                          <a:effectLst/>
                        </a:rPr>
                        <a:t>促進</a:t>
                      </a:r>
                      <a:endParaRPr lang="ja-JP" altLang="en-US" sz="1200" b="0" i="0" u="none" strike="noStrike" dirty="0">
                        <a:solidFill>
                          <a:srgbClr val="000000"/>
                        </a:solidFill>
                        <a:effectLst/>
                        <a:latin typeface="ＭＳ Ｐゴシック"/>
                      </a:endParaRPr>
                    </a:p>
                  </a:txBody>
                  <a:tcPr marL="36000" marR="36000" marT="36000" marB="36000" anchor="ctr"/>
                </a:tc>
                <a:tc hMerge="1">
                  <a:txBody>
                    <a:bodyPr/>
                    <a:lstStyle/>
                    <a:p>
                      <a:endParaRPr kumimoji="1" lang="ja-JP" altLang="en-US"/>
                    </a:p>
                  </a:txBody>
                  <a:tcPr/>
                </a:tc>
                <a:tc>
                  <a:txBody>
                    <a:bodyPr/>
                    <a:lstStyle/>
                    <a:p>
                      <a:pPr algn="l" fontAlgn="ctr"/>
                      <a:r>
                        <a:rPr lang="ja-JP" altLang="en-US" sz="1200" u="none" strike="noStrike" dirty="0" smtClean="0">
                          <a:effectLst/>
                        </a:rPr>
                        <a:t>・</a:t>
                      </a:r>
                      <a:r>
                        <a:rPr lang="en-US" altLang="ja-JP" sz="1200" u="none" strike="noStrike" dirty="0">
                          <a:effectLst/>
                        </a:rPr>
                        <a:t>ADL</a:t>
                      </a:r>
                      <a:r>
                        <a:rPr lang="ja-JP" altLang="en-US" sz="1200" u="none" strike="noStrike" dirty="0">
                          <a:effectLst/>
                        </a:rPr>
                        <a:t>や</a:t>
                      </a:r>
                      <a:r>
                        <a:rPr lang="en-US" altLang="ja-JP" sz="1200" u="none" strike="noStrike" dirty="0">
                          <a:effectLst/>
                        </a:rPr>
                        <a:t>IADL</a:t>
                      </a:r>
                      <a:r>
                        <a:rPr lang="ja-JP" altLang="en-US" sz="1200" u="none" strike="noStrike" dirty="0">
                          <a:effectLst/>
                        </a:rPr>
                        <a:t>の改善に向けた支援が必要な</a:t>
                      </a:r>
                      <a:r>
                        <a:rPr lang="ja-JP" altLang="en-US" sz="1200" u="none" strike="noStrike" dirty="0" smtClean="0">
                          <a:effectLst/>
                        </a:rPr>
                        <a:t>ケース　等</a:t>
                      </a:r>
                      <a:r>
                        <a:rPr lang="ja-JP" altLang="en-US" sz="1200" u="none" strike="noStrike" dirty="0">
                          <a:effectLst/>
                        </a:rPr>
                        <a:t/>
                      </a:r>
                      <a:br>
                        <a:rPr lang="ja-JP" altLang="en-US" sz="1200" u="none" strike="noStrike" dirty="0">
                          <a:effectLst/>
                        </a:rPr>
                      </a:br>
                      <a:r>
                        <a:rPr lang="ja-JP" altLang="en-US" sz="1200" u="none" strike="noStrike" dirty="0">
                          <a:effectLst/>
                        </a:rPr>
                        <a:t/>
                      </a:r>
                      <a:br>
                        <a:rPr lang="ja-JP" altLang="en-US" sz="1200" u="none" strike="noStrike" dirty="0">
                          <a:effectLst/>
                        </a:rPr>
                      </a:br>
                      <a:r>
                        <a:rPr lang="en-US" altLang="ja-JP" sz="1200" u="none" strike="noStrike" dirty="0" smtClean="0">
                          <a:effectLst/>
                        </a:rPr>
                        <a:t>※3</a:t>
                      </a:r>
                      <a:r>
                        <a:rPr lang="ja-JP" altLang="en-US" sz="1200" u="none" strike="noStrike" dirty="0" smtClean="0">
                          <a:effectLst/>
                        </a:rPr>
                        <a:t>～</a:t>
                      </a:r>
                      <a:r>
                        <a:rPr lang="en-US" altLang="ja-JP" sz="1200" u="none" strike="noStrike" dirty="0">
                          <a:effectLst/>
                        </a:rPr>
                        <a:t>6</a:t>
                      </a:r>
                      <a:r>
                        <a:rPr lang="ja-JP" altLang="en-US" sz="1200" u="none" strike="noStrike" dirty="0" smtClean="0">
                          <a:effectLst/>
                        </a:rPr>
                        <a:t>ケ</a:t>
                      </a:r>
                      <a:r>
                        <a:rPr lang="ja-JP" altLang="en-US" sz="1200" u="none" strike="noStrike" dirty="0">
                          <a:effectLst/>
                        </a:rPr>
                        <a:t>月の短期間</a:t>
                      </a:r>
                      <a:r>
                        <a:rPr lang="ja-JP" altLang="en-US" sz="1200" u="none" strike="noStrike" dirty="0" smtClean="0">
                          <a:effectLst/>
                        </a:rPr>
                        <a:t>で実施</a:t>
                      </a:r>
                      <a:endParaRPr lang="ja-JP" altLang="en-US" sz="1200" b="0" i="0" u="none" strike="noStrike" dirty="0">
                        <a:solidFill>
                          <a:srgbClr val="000000"/>
                        </a:solidFill>
                        <a:effectLst/>
                        <a:latin typeface="ＭＳ Ｐゴシック"/>
                      </a:endParaRPr>
                    </a:p>
                  </a:txBody>
                  <a:tcPr marL="36000" marR="36000" marT="36000" marB="36000" anchor="ctr"/>
                </a:tc>
              </a:tr>
              <a:tr h="326645">
                <a:tc>
                  <a:txBody>
                    <a:bodyPr/>
                    <a:lstStyle/>
                    <a:p>
                      <a:pPr algn="ctr" fontAlgn="ctr"/>
                      <a:r>
                        <a:rPr lang="ja-JP" altLang="en-US" sz="1200" u="none" strike="noStrike" dirty="0" smtClean="0">
                          <a:effectLst/>
                        </a:rPr>
                        <a:t>実施</a:t>
                      </a:r>
                      <a:r>
                        <a:rPr lang="ja-JP" altLang="en-US" sz="1200" u="none" strike="noStrike" dirty="0">
                          <a:effectLst/>
                        </a:rPr>
                        <a:t>方法</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事業者指定</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事業者</a:t>
                      </a:r>
                      <a:r>
                        <a:rPr lang="ja-JP" altLang="en-US" sz="1200" u="none" strike="noStrike" dirty="0" smtClean="0">
                          <a:effectLst/>
                        </a:rPr>
                        <a:t>指定／委託</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smtClean="0">
                          <a:effectLst/>
                        </a:rPr>
                        <a:t>補助（助成</a:t>
                      </a:r>
                      <a:r>
                        <a:rPr lang="ja-JP" altLang="en-US" sz="1200" u="none" strike="noStrike" dirty="0">
                          <a:effectLst/>
                        </a:rPr>
                        <a:t>）</a:t>
                      </a:r>
                      <a:endParaRPr lang="en-US" altLang="ja-JP" sz="1200" u="none" strike="noStrike" dirty="0" smtClean="0">
                        <a:effectLst/>
                      </a:endParaRPr>
                    </a:p>
                  </a:txBody>
                  <a:tcPr marL="36000" marR="36000" marT="36000" marB="36000" anchor="ctr"/>
                </a:tc>
                <a:tc>
                  <a:txBody>
                    <a:bodyPr/>
                    <a:lstStyle/>
                    <a:p>
                      <a:pPr algn="ctr" fontAlgn="ctr"/>
                      <a:r>
                        <a:rPr lang="ja-JP" altLang="en-US" sz="1200" u="none" strike="noStrike" dirty="0">
                          <a:effectLst/>
                        </a:rPr>
                        <a:t>直接</a:t>
                      </a:r>
                      <a:r>
                        <a:rPr lang="ja-JP" altLang="en-US" sz="1200" u="none" strike="noStrike" dirty="0" smtClean="0">
                          <a:effectLst/>
                        </a:rPr>
                        <a:t>実施／委託</a:t>
                      </a:r>
                      <a:endParaRPr lang="ja-JP" altLang="en-US" sz="1200" b="0" i="0" u="none" strike="noStrike" dirty="0">
                        <a:solidFill>
                          <a:srgbClr val="000000"/>
                        </a:solidFill>
                        <a:effectLst/>
                        <a:latin typeface="ＭＳ Ｐゴシック"/>
                      </a:endParaRPr>
                    </a:p>
                  </a:txBody>
                  <a:tcPr marL="36000" marR="36000" marT="36000" marB="36000" anchor="ctr"/>
                </a:tc>
              </a:tr>
              <a:tr h="432048">
                <a:tc>
                  <a:txBody>
                    <a:bodyPr/>
                    <a:lstStyle/>
                    <a:p>
                      <a:pPr algn="ctr" fontAlgn="ctr"/>
                      <a:r>
                        <a:rPr lang="ja-JP" altLang="en-US" sz="1200" u="none" strike="noStrike" dirty="0">
                          <a:effectLst/>
                        </a:rPr>
                        <a:t>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予防給付の</a:t>
                      </a:r>
                      <a:r>
                        <a:rPr lang="ja-JP" altLang="en-US" sz="1200" u="none" strike="noStrike" dirty="0" smtClean="0">
                          <a:effectLst/>
                        </a:rPr>
                        <a:t>基準を基本</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人員等を緩和した基準</a:t>
                      </a:r>
                      <a:endParaRPr lang="ja-JP" altLang="en-US" sz="1200" b="0" i="0" u="none" strike="noStrike" dirty="0" smtClean="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個人情報の保護等の</a:t>
                      </a:r>
                      <a:endParaRPr lang="en-US" altLang="ja-JP" sz="1200" u="none" strike="noStrike" dirty="0" smtClean="0">
                        <a:effectLst/>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ＭＳ Ｐゴシック"/>
                        </a:rPr>
                        <a:t>最低限の基準</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内容に応じた独自の基準</a:t>
                      </a:r>
                      <a:endParaRPr lang="ja-JP" altLang="en-US" sz="1200" b="0" i="0" u="none" strike="noStrike" dirty="0">
                        <a:solidFill>
                          <a:srgbClr val="000000"/>
                        </a:solidFill>
                        <a:effectLst/>
                        <a:latin typeface="ＭＳ Ｐゴシック"/>
                      </a:endParaRPr>
                    </a:p>
                  </a:txBody>
                  <a:tcPr marL="36000" marR="36000" marT="36000" marB="36000" anchor="ctr"/>
                </a:tc>
              </a:tr>
              <a:tr h="493097">
                <a:tc>
                  <a:txBody>
                    <a:bodyPr/>
                    <a:lstStyle/>
                    <a:p>
                      <a:pPr algn="ctr" fontAlgn="ctr"/>
                      <a:r>
                        <a:rPr lang="ja-JP" altLang="en-US" sz="1200" u="none" strike="noStrike" dirty="0" smtClean="0">
                          <a:effectLst/>
                        </a:rPr>
                        <a:t>サービス</a:t>
                      </a:r>
                      <a:endParaRPr lang="en-US" altLang="ja-JP" sz="1200" u="none" strike="noStrike" dirty="0" smtClean="0">
                        <a:effectLst/>
                      </a:endParaRPr>
                    </a:p>
                    <a:p>
                      <a:pPr algn="ctr" fontAlgn="ctr"/>
                      <a:r>
                        <a:rPr lang="ja-JP" altLang="en-US" sz="1200" u="none" strike="noStrike" dirty="0" smtClean="0">
                          <a:effectLst/>
                        </a:rPr>
                        <a:t>提供者</a:t>
                      </a:r>
                      <a:r>
                        <a:rPr lang="ja-JP" altLang="en-US" sz="1050" u="none" strike="noStrike" dirty="0">
                          <a:effectLst/>
                        </a:rPr>
                        <a:t>（例）</a:t>
                      </a:r>
                      <a:endParaRPr lang="ja-JP" altLang="en-US" sz="105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200" u="none" strike="noStrike" dirty="0">
                          <a:effectLst/>
                        </a:rPr>
                        <a:t>通所介護事業者の従事者</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主に雇用労働者</a:t>
                      </a:r>
                      <a:endParaRPr lang="en-US" altLang="ja-JP" sz="1200" u="none" strike="noStrike"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u="none" strike="noStrike" dirty="0" smtClean="0">
                          <a:effectLst/>
                        </a:rPr>
                        <a:t>＋ボランティア</a:t>
                      </a:r>
                      <a:endParaRPr kumimoji="1" lang="ja-JP" altLang="en-US" sz="1200" dirty="0">
                        <a:latin typeface="+mn-ea"/>
                        <a:ea typeface="+mn-ea"/>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ボランティア主体</a:t>
                      </a:r>
                      <a:endParaRPr lang="ja-JP" altLang="en-US" sz="1200" b="1"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u="none" strike="noStrike" dirty="0" smtClean="0">
                          <a:effectLst/>
                        </a:rPr>
                        <a:t>保健・医療の専門職</a:t>
                      </a:r>
                      <a:r>
                        <a:rPr lang="en-US" altLang="ja-JP" sz="1200" u="none" strike="noStrike" dirty="0" smtClean="0">
                          <a:effectLst/>
                        </a:rPr>
                        <a:t/>
                      </a:r>
                      <a:br>
                        <a:rPr lang="en-US" altLang="ja-JP" sz="1200" u="none" strike="noStrike" dirty="0" smtClean="0">
                          <a:effectLst/>
                        </a:rPr>
                      </a:br>
                      <a:r>
                        <a:rPr lang="ja-JP" altLang="en-US" sz="1200" u="none" strike="noStrike" dirty="0" smtClean="0">
                          <a:effectLst/>
                        </a:rPr>
                        <a:t>（市町村）</a:t>
                      </a:r>
                      <a:endParaRPr lang="ja-JP" altLang="en-US" sz="1200" b="0" i="0" u="none" strike="noStrike" dirty="0">
                        <a:solidFill>
                          <a:srgbClr val="000000"/>
                        </a:solidFill>
                        <a:effectLst/>
                        <a:latin typeface="ＭＳ Ｐゴシック"/>
                      </a:endParaRPr>
                    </a:p>
                  </a:txBody>
                  <a:tcPr marL="36000" marR="36000" marT="36000" marB="36000" anchor="ctr"/>
                </a:tc>
              </a:tr>
            </a:tbl>
          </a:graphicData>
        </a:graphic>
      </p:graphicFrame>
      <p:grpSp>
        <p:nvGrpSpPr>
          <p:cNvPr id="11" name="グループ化 10"/>
          <p:cNvGrpSpPr/>
          <p:nvPr/>
        </p:nvGrpSpPr>
        <p:grpSpPr>
          <a:xfrm>
            <a:off x="124702" y="188640"/>
            <a:ext cx="9633520" cy="1154111"/>
            <a:chOff x="124702" y="537558"/>
            <a:chExt cx="9633520" cy="1154111"/>
          </a:xfrm>
        </p:grpSpPr>
        <p:sp>
          <p:nvSpPr>
            <p:cNvPr id="4" name="テキスト ボックス 3"/>
            <p:cNvSpPr txBox="1"/>
            <p:nvPr/>
          </p:nvSpPr>
          <p:spPr>
            <a:xfrm>
              <a:off x="124702" y="537558"/>
              <a:ext cx="2975384" cy="553998"/>
            </a:xfrm>
            <a:prstGeom prst="rect">
              <a:avLst/>
            </a:prstGeom>
            <a:noFill/>
          </p:spPr>
          <p:txBody>
            <a:bodyPr wrap="square" rtlCol="0">
              <a:spAutoFit/>
            </a:bodyPr>
            <a:lstStyle/>
            <a:p>
              <a:r>
                <a:rPr lang="ja-JP" altLang="en-US" dirty="0" smtClean="0">
                  <a:solidFill>
                    <a:prstClr val="black"/>
                  </a:solidFill>
                </a:rPr>
                <a:t>②通所型サービス</a:t>
              </a:r>
              <a:endParaRPr lang="ja-JP" altLang="en-US" sz="1200" dirty="0">
                <a:solidFill>
                  <a:prstClr val="black"/>
                </a:solidFill>
                <a:latin typeface="ＭＳ Ｐゴシック"/>
              </a:endParaRPr>
            </a:p>
            <a:p>
              <a:endParaRPr lang="ja-JP" altLang="en-US" sz="1200" dirty="0">
                <a:solidFill>
                  <a:prstClr val="black"/>
                </a:solidFill>
              </a:endParaRPr>
            </a:p>
          </p:txBody>
        </p:sp>
        <p:sp>
          <p:nvSpPr>
            <p:cNvPr id="5" name="テキスト ボックス 4"/>
            <p:cNvSpPr txBox="1"/>
            <p:nvPr/>
          </p:nvSpPr>
          <p:spPr>
            <a:xfrm>
              <a:off x="2720752" y="620688"/>
              <a:ext cx="5760640" cy="261610"/>
            </a:xfrm>
            <a:prstGeom prst="rect">
              <a:avLst/>
            </a:prstGeom>
            <a:noFill/>
          </p:spPr>
          <p:txBody>
            <a:bodyPr wrap="square" rtlCol="0">
              <a:spAutoFit/>
            </a:bodyPr>
            <a:lstStyle/>
            <a:p>
              <a:r>
                <a:rPr lang="en-US" altLang="ja-JP" sz="1100" dirty="0" smtClean="0">
                  <a:solidFill>
                    <a:prstClr val="black"/>
                  </a:solidFill>
                </a:rPr>
                <a:t>※</a:t>
              </a:r>
              <a:r>
                <a:rPr lang="ja-JP" altLang="en-US" sz="1100" dirty="0" smtClean="0">
                  <a:solidFill>
                    <a:prstClr val="black"/>
                  </a:solidFill>
                </a:rPr>
                <a:t>　市町村はこの例を踏まえて</a:t>
              </a:r>
              <a:r>
                <a:rPr lang="ja-JP" altLang="en-US" sz="1100" dirty="0">
                  <a:solidFill>
                    <a:prstClr val="black"/>
                  </a:solidFill>
                </a:rPr>
                <a:t>、</a:t>
              </a:r>
              <a:r>
                <a:rPr lang="ja-JP" altLang="en-US" sz="1100" dirty="0" smtClean="0">
                  <a:solidFill>
                    <a:prstClr val="black"/>
                  </a:solidFill>
                </a:rPr>
                <a:t>地域</a:t>
              </a:r>
              <a:r>
                <a:rPr lang="ja-JP" altLang="en-US" sz="1100" dirty="0">
                  <a:solidFill>
                    <a:prstClr val="black"/>
                  </a:solidFill>
                </a:rPr>
                <a:t>の</a:t>
              </a:r>
              <a:r>
                <a:rPr lang="ja-JP" altLang="en-US" sz="1100" dirty="0" smtClean="0">
                  <a:solidFill>
                    <a:prstClr val="black"/>
                  </a:solidFill>
                </a:rPr>
                <a:t>実情に応じた、サービス内容を検討する。</a:t>
              </a:r>
              <a:endParaRPr lang="ja-JP" altLang="en-US" sz="1100" dirty="0">
                <a:solidFill>
                  <a:prstClr val="black"/>
                </a:solidFill>
              </a:endParaRPr>
            </a:p>
          </p:txBody>
        </p:sp>
        <p:sp>
          <p:nvSpPr>
            <p:cNvPr id="6" name="テキスト ボックス 5"/>
            <p:cNvSpPr txBox="1"/>
            <p:nvPr/>
          </p:nvSpPr>
          <p:spPr>
            <a:xfrm>
              <a:off x="124702" y="860672"/>
              <a:ext cx="9633520" cy="830997"/>
            </a:xfrm>
            <a:prstGeom prst="rect">
              <a:avLst/>
            </a:prstGeom>
            <a:noFill/>
            <a:ln>
              <a:solidFill>
                <a:schemeClr val="tx1"/>
              </a:solidFill>
            </a:ln>
          </p:spPr>
          <p:txBody>
            <a:bodyPr wrap="square" rtlCol="0" anchor="ctr">
              <a:spAutoFit/>
            </a:bodyPr>
            <a:lstStyle/>
            <a:p>
              <a:pPr marL="179388" indent="-179388"/>
              <a:r>
                <a:rPr lang="ja-JP" altLang="ja-JP" sz="1600" dirty="0">
                  <a:solidFill>
                    <a:prstClr val="black"/>
                  </a:solidFill>
                </a:rPr>
                <a:t>○　通所型サービスは、現行</a:t>
              </a:r>
              <a:r>
                <a:rPr lang="ja-JP" altLang="ja-JP" sz="1600" dirty="0" smtClean="0">
                  <a:solidFill>
                    <a:prstClr val="black"/>
                  </a:solidFill>
                </a:rPr>
                <a:t>の通所</a:t>
              </a:r>
              <a:r>
                <a:rPr lang="ja-JP" altLang="ja-JP" sz="1600" dirty="0">
                  <a:solidFill>
                    <a:prstClr val="black"/>
                  </a:solidFill>
                </a:rPr>
                <a:t>介護に相当する</a:t>
              </a:r>
              <a:r>
                <a:rPr lang="ja-JP" altLang="ja-JP" sz="1600" dirty="0" smtClean="0">
                  <a:solidFill>
                    <a:prstClr val="black"/>
                  </a:solidFill>
                </a:rPr>
                <a:t>ものと</a:t>
              </a:r>
              <a:r>
                <a:rPr lang="ja-JP" altLang="ja-JP" sz="1600" dirty="0">
                  <a:solidFill>
                    <a:prstClr val="black"/>
                  </a:solidFill>
                </a:rPr>
                <a:t>、それ以外の多様なサービスからなる。</a:t>
              </a:r>
            </a:p>
            <a:p>
              <a:pPr marL="179388" indent="-179388"/>
              <a:r>
                <a:rPr lang="ja-JP" altLang="ja-JP" sz="1600" dirty="0">
                  <a:solidFill>
                    <a:prstClr val="black"/>
                  </a:solidFill>
                </a:rPr>
                <a:t>○　</a:t>
              </a:r>
              <a:r>
                <a:rPr lang="ja-JP" altLang="en-US" sz="1600" dirty="0" smtClean="0">
                  <a:solidFill>
                    <a:prstClr val="black"/>
                  </a:solidFill>
                </a:rPr>
                <a:t>多様なサービスについては、</a:t>
              </a:r>
              <a:r>
                <a:rPr lang="ja-JP" altLang="en-US" sz="1600" dirty="0">
                  <a:solidFill>
                    <a:prstClr val="black"/>
                  </a:solidFill>
                </a:rPr>
                <a:t>雇用</a:t>
              </a:r>
              <a:r>
                <a:rPr lang="ja-JP" altLang="en-US" sz="1600" dirty="0" smtClean="0">
                  <a:solidFill>
                    <a:prstClr val="black"/>
                  </a:solidFill>
                </a:rPr>
                <a:t>労働者が行う緩和</a:t>
              </a:r>
              <a:r>
                <a:rPr lang="ja-JP" altLang="en-US" sz="1600" dirty="0">
                  <a:solidFill>
                    <a:prstClr val="black"/>
                  </a:solidFill>
                </a:rPr>
                <a:t>した基準によるサービスと、住民主体による支援</a:t>
              </a:r>
              <a:r>
                <a:rPr lang="ja-JP" altLang="en-US" sz="1600" dirty="0" smtClean="0">
                  <a:solidFill>
                    <a:prstClr val="black"/>
                  </a:solidFill>
                </a:rPr>
                <a:t>、</a:t>
              </a:r>
              <a:r>
                <a:rPr lang="ja-JP" altLang="ja-JP" sz="1600" dirty="0">
                  <a:solidFill>
                    <a:prstClr val="black"/>
                  </a:solidFill>
                </a:rPr>
                <a:t>保健・医療の専門</a:t>
              </a:r>
              <a:r>
                <a:rPr lang="ja-JP" altLang="ja-JP" sz="1600" dirty="0" smtClean="0">
                  <a:solidFill>
                    <a:prstClr val="black"/>
                  </a:solidFill>
                </a:rPr>
                <a:t>職</a:t>
              </a:r>
              <a:r>
                <a:rPr lang="ja-JP" altLang="en-US" sz="1600" dirty="0" smtClean="0">
                  <a:solidFill>
                    <a:prstClr val="black"/>
                  </a:solidFill>
                </a:rPr>
                <a:t>により短期</a:t>
              </a:r>
              <a:r>
                <a:rPr lang="ja-JP" altLang="en-US" sz="1600" dirty="0">
                  <a:solidFill>
                    <a:prstClr val="black"/>
                  </a:solidFill>
                </a:rPr>
                <a:t>集中で行う</a:t>
              </a:r>
              <a:r>
                <a:rPr lang="ja-JP" altLang="en-US" sz="1600" dirty="0" smtClean="0">
                  <a:solidFill>
                    <a:prstClr val="black"/>
                  </a:solidFill>
                </a:rPr>
                <a:t>サービスを想定</a:t>
              </a:r>
              <a:r>
                <a:rPr lang="ja-JP" altLang="ja-JP" sz="1600" dirty="0" smtClean="0">
                  <a:solidFill>
                    <a:prstClr val="black"/>
                  </a:solidFill>
                </a:rPr>
                <a:t>。</a:t>
              </a:r>
              <a:endParaRPr lang="ja-JP" altLang="ja-JP" sz="1600" dirty="0">
                <a:solidFill>
                  <a:prstClr val="black"/>
                </a:solidFill>
              </a:endParaRPr>
            </a:p>
          </p:txBody>
        </p:sp>
      </p:grpSp>
      <p:sp>
        <p:nvSpPr>
          <p:cNvPr id="7" name="テキスト ボックス 6"/>
          <p:cNvSpPr txBox="1"/>
          <p:nvPr/>
        </p:nvSpPr>
        <p:spPr>
          <a:xfrm>
            <a:off x="124702" y="5664808"/>
            <a:ext cx="3892194" cy="369332"/>
          </a:xfrm>
          <a:prstGeom prst="rect">
            <a:avLst/>
          </a:prstGeom>
          <a:noFill/>
        </p:spPr>
        <p:txBody>
          <a:bodyPr wrap="square" rtlCol="0">
            <a:spAutoFit/>
          </a:bodyPr>
          <a:lstStyle/>
          <a:p>
            <a:r>
              <a:rPr lang="ja-JP" altLang="en-US" dirty="0" smtClean="0">
                <a:solidFill>
                  <a:prstClr val="black"/>
                </a:solidFill>
              </a:rPr>
              <a:t>③その他の生活支援サービス</a:t>
            </a:r>
            <a:endParaRPr lang="ja-JP" altLang="en-US" dirty="0">
              <a:solidFill>
                <a:prstClr val="black"/>
              </a:solidFill>
            </a:endParaRPr>
          </a:p>
        </p:txBody>
      </p:sp>
      <p:sp>
        <p:nvSpPr>
          <p:cNvPr id="8" name="テキスト ボックス 7"/>
          <p:cNvSpPr txBox="1"/>
          <p:nvPr/>
        </p:nvSpPr>
        <p:spPr>
          <a:xfrm>
            <a:off x="124702" y="6002514"/>
            <a:ext cx="9633520" cy="830997"/>
          </a:xfrm>
          <a:prstGeom prst="rect">
            <a:avLst/>
          </a:prstGeom>
          <a:noFill/>
          <a:ln>
            <a:solidFill>
              <a:schemeClr val="tx1"/>
            </a:solidFill>
          </a:ln>
        </p:spPr>
        <p:txBody>
          <a:bodyPr wrap="square" rtlCol="0" anchor="ctr">
            <a:spAutoFit/>
          </a:bodyPr>
          <a:lstStyle/>
          <a:p>
            <a:pPr marL="179388" indent="-179388"/>
            <a:r>
              <a:rPr lang="ja-JP" altLang="en-US" sz="1600" dirty="0" smtClean="0">
                <a:solidFill>
                  <a:prstClr val="black"/>
                </a:solidFill>
              </a:rPr>
              <a:t>○　その他の生活支援サービスは、①</a:t>
            </a:r>
            <a:r>
              <a:rPr lang="ja-JP" altLang="ja-JP" sz="1600" dirty="0" smtClean="0">
                <a:solidFill>
                  <a:prstClr val="black"/>
                </a:solidFill>
              </a:rPr>
              <a:t>栄養</a:t>
            </a:r>
            <a:r>
              <a:rPr lang="ja-JP" altLang="ja-JP" sz="1600" dirty="0">
                <a:solidFill>
                  <a:prstClr val="black"/>
                </a:solidFill>
              </a:rPr>
              <a:t>改善を目的とした配食</a:t>
            </a:r>
            <a:r>
              <a:rPr lang="ja-JP" altLang="ja-JP" sz="1600" dirty="0" smtClean="0">
                <a:solidFill>
                  <a:prstClr val="black"/>
                </a:solidFill>
              </a:rPr>
              <a:t>や</a:t>
            </a:r>
            <a:r>
              <a:rPr lang="ja-JP" altLang="en-US" sz="1600" dirty="0" smtClean="0">
                <a:solidFill>
                  <a:prstClr val="black"/>
                </a:solidFill>
              </a:rPr>
              <a:t>、②</a:t>
            </a:r>
            <a:r>
              <a:rPr lang="ja-JP" altLang="ja-JP" sz="1600" dirty="0" smtClean="0">
                <a:solidFill>
                  <a:prstClr val="black"/>
                </a:solidFill>
              </a:rPr>
              <a:t>住民ボランティア</a:t>
            </a:r>
            <a:r>
              <a:rPr lang="ja-JP" altLang="en-US" sz="1600" dirty="0">
                <a:solidFill>
                  <a:prstClr val="black"/>
                </a:solidFill>
              </a:rPr>
              <a:t>等</a:t>
            </a:r>
            <a:r>
              <a:rPr lang="ja-JP" altLang="ja-JP" sz="1600" dirty="0" smtClean="0">
                <a:solidFill>
                  <a:prstClr val="black"/>
                </a:solidFill>
              </a:rPr>
              <a:t>が行う見守り</a:t>
            </a:r>
            <a:r>
              <a:rPr lang="ja-JP" altLang="en-US" sz="1600" dirty="0" smtClean="0">
                <a:solidFill>
                  <a:prstClr val="black"/>
                </a:solidFill>
              </a:rPr>
              <a:t>、③</a:t>
            </a:r>
            <a:r>
              <a:rPr lang="ja-JP" altLang="ja-JP" sz="1600" dirty="0" smtClean="0">
                <a:solidFill>
                  <a:prstClr val="black"/>
                </a:solidFill>
              </a:rPr>
              <a:t>訪問型</a:t>
            </a:r>
            <a:r>
              <a:rPr lang="ja-JP" altLang="ja-JP" sz="1600" dirty="0">
                <a:solidFill>
                  <a:prstClr val="black"/>
                </a:solidFill>
              </a:rPr>
              <a:t>サービス、通所型サービスに</a:t>
            </a:r>
            <a:r>
              <a:rPr lang="ja-JP" altLang="ja-JP" sz="1600" dirty="0" smtClean="0">
                <a:solidFill>
                  <a:prstClr val="black"/>
                </a:solidFill>
              </a:rPr>
              <a:t>準じる</a:t>
            </a:r>
            <a:r>
              <a:rPr lang="ja-JP" altLang="ja-JP" sz="1600" dirty="0">
                <a:solidFill>
                  <a:prstClr val="black"/>
                </a:solidFill>
              </a:rPr>
              <a:t>自立支援に資する</a:t>
            </a:r>
            <a:r>
              <a:rPr lang="ja-JP" altLang="ja-JP" sz="1600" dirty="0" smtClean="0">
                <a:solidFill>
                  <a:prstClr val="black"/>
                </a:solidFill>
              </a:rPr>
              <a:t>生活支援（</a:t>
            </a:r>
            <a:r>
              <a:rPr lang="ja-JP" altLang="ja-JP" sz="1600" dirty="0">
                <a:solidFill>
                  <a:prstClr val="black"/>
                </a:solidFill>
              </a:rPr>
              <a:t>訪問型</a:t>
            </a:r>
            <a:r>
              <a:rPr lang="ja-JP" altLang="ja-JP" sz="1600" dirty="0" smtClean="0">
                <a:solidFill>
                  <a:prstClr val="black"/>
                </a:solidFill>
              </a:rPr>
              <a:t>サービス</a:t>
            </a:r>
            <a:r>
              <a:rPr lang="ja-JP" altLang="en-US" sz="1600" dirty="0">
                <a:solidFill>
                  <a:prstClr val="black"/>
                </a:solidFill>
              </a:rPr>
              <a:t>・</a:t>
            </a:r>
            <a:r>
              <a:rPr lang="ja-JP" altLang="ja-JP" sz="1600" dirty="0" smtClean="0">
                <a:solidFill>
                  <a:prstClr val="black"/>
                </a:solidFill>
              </a:rPr>
              <a:t>通所型</a:t>
            </a:r>
            <a:r>
              <a:rPr lang="ja-JP" altLang="ja-JP" sz="1600" dirty="0">
                <a:solidFill>
                  <a:prstClr val="black"/>
                </a:solidFill>
              </a:rPr>
              <a:t>サービスの一体的提供等</a:t>
            </a:r>
            <a:r>
              <a:rPr lang="ja-JP" altLang="ja-JP" sz="1600" dirty="0" smtClean="0">
                <a:solidFill>
                  <a:prstClr val="black"/>
                </a:solidFill>
              </a:rPr>
              <a:t>）</a:t>
            </a:r>
            <a:r>
              <a:rPr lang="ja-JP" altLang="en-US" sz="1600" dirty="0" smtClean="0">
                <a:solidFill>
                  <a:prstClr val="black"/>
                </a:solidFill>
              </a:rPr>
              <a:t>からなる。</a:t>
            </a:r>
            <a:endParaRPr lang="ja-JP" altLang="ja-JP" sz="1600" dirty="0">
              <a:solidFill>
                <a:prstClr val="black"/>
              </a:solidFill>
            </a:endParaRPr>
          </a:p>
        </p:txBody>
      </p:sp>
      <p:sp>
        <p:nvSpPr>
          <p:cNvPr id="12"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20</a:t>
            </a:r>
            <a:endParaRPr lang="ja-JP" altLang="en-US" sz="1600" dirty="0">
              <a:solidFill>
                <a:prstClr val="black"/>
              </a:solidFill>
            </a:endParaRPr>
          </a:p>
        </p:txBody>
      </p:sp>
    </p:spTree>
    <p:extLst>
      <p:ext uri="{BB962C8B-B14F-4D97-AF65-F5344CB8AC3E}">
        <p14:creationId xmlns:p14="http://schemas.microsoft.com/office/powerpoint/2010/main" val="2156385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
            <a:ext cx="9906000" cy="504000"/>
          </a:xfrm>
          <a:ln/>
        </p:spPr>
        <p:style>
          <a:lnRef idx="1">
            <a:schemeClr val="accent1"/>
          </a:lnRef>
          <a:fillRef idx="2">
            <a:schemeClr val="accent1"/>
          </a:fillRef>
          <a:effectRef idx="1">
            <a:schemeClr val="accent1"/>
          </a:effectRef>
          <a:fontRef idx="minor">
            <a:schemeClr val="dk1"/>
          </a:fontRef>
        </p:style>
        <p:txBody>
          <a:bodyPr>
            <a:noAutofit/>
          </a:bodyPr>
          <a:lstStyle/>
          <a:p>
            <a:r>
              <a:rPr kumimoji="1" lang="ja-JP" altLang="en-US" sz="2400" b="1" dirty="0" smtClean="0">
                <a:latin typeface="+mj-ea"/>
                <a:ea typeface="+mj-ea"/>
                <a:cs typeface="Meiryo UI" panose="020B0604030504040204" pitchFamily="50" charset="-128"/>
              </a:rPr>
              <a:t>「コーディネーター」及び「協議体」設置・運営に係るフロー（例）</a:t>
            </a:r>
            <a:endParaRPr kumimoji="1" lang="ja-JP" altLang="en-US" sz="2400" b="1" dirty="0">
              <a:latin typeface="+mj-ea"/>
              <a:ea typeface="+mj-ea"/>
              <a:cs typeface="Meiryo UI" panose="020B0604030504040204" pitchFamily="50" charset="-128"/>
            </a:endParaRPr>
          </a:p>
        </p:txBody>
      </p:sp>
      <p:sp>
        <p:nvSpPr>
          <p:cNvPr id="3" name="正方形/長方形 2"/>
          <p:cNvSpPr/>
          <p:nvPr/>
        </p:nvSpPr>
        <p:spPr>
          <a:xfrm>
            <a:off x="116469" y="590243"/>
            <a:ext cx="9673075" cy="720000"/>
          </a:xfrm>
          <a:prstGeom prst="rect">
            <a:avLst/>
          </a:prstGeom>
          <a:noFill/>
          <a:ln w="15875"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prstClr val="black"/>
                </a:solidFill>
                <a:latin typeface="ＭＳ Ｐゴシック"/>
                <a:cs typeface="Meiryo UI" panose="020B0604030504040204" pitchFamily="50" charset="-128"/>
              </a:rPr>
              <a:t>　</a:t>
            </a:r>
            <a:r>
              <a:rPr lang="ja-JP" altLang="ja-JP" sz="1400" dirty="0" smtClean="0">
                <a:solidFill>
                  <a:prstClr val="black"/>
                </a:solidFill>
                <a:latin typeface="ＭＳ Ｐゴシック"/>
                <a:cs typeface="Meiryo UI" panose="020B0604030504040204" pitchFamily="50" charset="-128"/>
              </a:rPr>
              <a:t>「</a:t>
            </a:r>
            <a:r>
              <a:rPr lang="ja-JP" altLang="ja-JP" sz="1400" dirty="0">
                <a:solidFill>
                  <a:prstClr val="black"/>
                </a:solidFill>
                <a:latin typeface="ＭＳ Ｐゴシック"/>
                <a:cs typeface="Meiryo UI" panose="020B0604030504040204" pitchFamily="50" charset="-128"/>
              </a:rPr>
              <a:t>コーディネーター」と「協議体」の設置の手法については、地域の状況によって様々であると</a:t>
            </a:r>
            <a:r>
              <a:rPr lang="ja-JP" altLang="ja-JP" sz="1400" dirty="0" smtClean="0">
                <a:solidFill>
                  <a:prstClr val="black"/>
                </a:solidFill>
                <a:latin typeface="ＭＳ Ｐゴシック"/>
                <a:cs typeface="Meiryo UI" panose="020B0604030504040204" pitchFamily="50" charset="-128"/>
              </a:rPr>
              <a:t>考えられ</a:t>
            </a:r>
            <a:r>
              <a:rPr lang="ja-JP" altLang="en-US" sz="1400" dirty="0" smtClean="0">
                <a:solidFill>
                  <a:prstClr val="black"/>
                </a:solidFill>
                <a:latin typeface="ＭＳ Ｐゴシック"/>
                <a:cs typeface="Meiryo UI" panose="020B0604030504040204" pitchFamily="50" charset="-128"/>
              </a:rPr>
              <a:t>るが</a:t>
            </a:r>
            <a:r>
              <a:rPr lang="ja-JP" altLang="ja-JP" sz="1400" dirty="0" smtClean="0">
                <a:solidFill>
                  <a:prstClr val="black"/>
                </a:solidFill>
                <a:latin typeface="ＭＳ Ｐゴシック"/>
                <a:cs typeface="Meiryo UI" panose="020B0604030504040204" pitchFamily="50" charset="-128"/>
              </a:rPr>
              <a:t>、一例</a:t>
            </a:r>
            <a:r>
              <a:rPr lang="ja-JP" altLang="ja-JP" sz="1400" dirty="0">
                <a:solidFill>
                  <a:prstClr val="black"/>
                </a:solidFill>
                <a:latin typeface="ＭＳ Ｐゴシック"/>
                <a:cs typeface="Meiryo UI" panose="020B0604030504040204" pitchFamily="50" charset="-128"/>
              </a:rPr>
              <a:t>として、市町村</a:t>
            </a:r>
            <a:r>
              <a:rPr lang="ja-JP" altLang="ja-JP" sz="1400" dirty="0" smtClean="0">
                <a:solidFill>
                  <a:prstClr val="black"/>
                </a:solidFill>
                <a:latin typeface="ＭＳ Ｐゴシック"/>
                <a:cs typeface="Meiryo UI" panose="020B0604030504040204" pitchFamily="50" charset="-128"/>
              </a:rPr>
              <a:t>が</a:t>
            </a:r>
            <a:r>
              <a:rPr lang="ja-JP" altLang="en-US" sz="1400" dirty="0" smtClean="0">
                <a:solidFill>
                  <a:prstClr val="black"/>
                </a:solidFill>
                <a:latin typeface="ＭＳ Ｐゴシック"/>
                <a:cs typeface="Meiryo UI" panose="020B0604030504040204" pitchFamily="50" charset="-128"/>
              </a:rPr>
              <a:t>各地域（日常生活圏域・</a:t>
            </a:r>
            <a:r>
              <a:rPr lang="ja-JP" altLang="ja-JP" sz="1400" dirty="0" smtClean="0">
                <a:solidFill>
                  <a:prstClr val="black"/>
                </a:solidFill>
                <a:latin typeface="ＭＳ Ｐゴシック"/>
                <a:cs typeface="Meiryo UI" panose="020B0604030504040204" pitchFamily="50" charset="-128"/>
              </a:rPr>
              <a:t>第２層</a:t>
            </a:r>
            <a:r>
              <a:rPr lang="ja-JP" altLang="en-US" sz="1400" dirty="0" smtClean="0">
                <a:solidFill>
                  <a:prstClr val="black"/>
                </a:solidFill>
                <a:latin typeface="ＭＳ Ｐゴシック"/>
                <a:cs typeface="Meiryo UI" panose="020B0604030504040204" pitchFamily="50" charset="-128"/>
              </a:rPr>
              <a:t>）</a:t>
            </a:r>
            <a:r>
              <a:rPr lang="ja-JP" altLang="ja-JP" sz="1400" dirty="0" smtClean="0">
                <a:solidFill>
                  <a:prstClr val="black"/>
                </a:solidFill>
                <a:latin typeface="ＭＳ Ｐゴシック"/>
                <a:cs typeface="Meiryo UI" panose="020B0604030504040204" pitchFamily="50" charset="-128"/>
              </a:rPr>
              <a:t>において協議体を</a:t>
            </a:r>
            <a:r>
              <a:rPr lang="ja-JP" altLang="en-US" sz="1400" dirty="0" smtClean="0">
                <a:solidFill>
                  <a:prstClr val="black"/>
                </a:solidFill>
                <a:latin typeface="ＭＳ Ｐゴシック"/>
                <a:cs typeface="Meiryo UI" panose="020B0604030504040204" pitchFamily="50" charset="-128"/>
              </a:rPr>
              <a:t>立ち上げ</a:t>
            </a:r>
            <a:r>
              <a:rPr lang="ja-JP" altLang="ja-JP" sz="1400" dirty="0" smtClean="0">
                <a:solidFill>
                  <a:prstClr val="black"/>
                </a:solidFill>
                <a:latin typeface="ＭＳ Ｐゴシック"/>
                <a:cs typeface="Meiryo UI" panose="020B0604030504040204" pitchFamily="50" charset="-128"/>
              </a:rPr>
              <a:t>、</a:t>
            </a:r>
            <a:r>
              <a:rPr lang="ja-JP" altLang="ja-JP" sz="1400" dirty="0">
                <a:solidFill>
                  <a:prstClr val="black"/>
                </a:solidFill>
                <a:latin typeface="ＭＳ Ｐゴシック"/>
                <a:cs typeface="Meiryo UI" panose="020B0604030504040204" pitchFamily="50" charset="-128"/>
              </a:rPr>
              <a:t>協議体のメンバーの中から第２層の</a:t>
            </a:r>
            <a:r>
              <a:rPr lang="ja-JP" altLang="ja-JP" sz="1400" dirty="0" smtClean="0">
                <a:solidFill>
                  <a:prstClr val="black"/>
                </a:solidFill>
                <a:latin typeface="ＭＳ Ｐゴシック"/>
                <a:cs typeface="Meiryo UI" panose="020B0604030504040204" pitchFamily="50" charset="-128"/>
              </a:rPr>
              <a:t>コーディネーター</a:t>
            </a:r>
            <a:r>
              <a:rPr lang="ja-JP" altLang="en-US" sz="1400" dirty="0" smtClean="0">
                <a:solidFill>
                  <a:prstClr val="black"/>
                </a:solidFill>
                <a:latin typeface="ＭＳ Ｐゴシック"/>
                <a:cs typeface="Meiryo UI" panose="020B0604030504040204" pitchFamily="50" charset="-128"/>
              </a:rPr>
              <a:t>を選出する</a:t>
            </a:r>
            <a:r>
              <a:rPr lang="ja-JP" altLang="ja-JP" sz="1400" dirty="0" smtClean="0">
                <a:solidFill>
                  <a:prstClr val="black"/>
                </a:solidFill>
                <a:latin typeface="ＭＳ Ｐゴシック"/>
                <a:cs typeface="Meiryo UI" panose="020B0604030504040204" pitchFamily="50" charset="-128"/>
              </a:rPr>
              <a:t>事例</a:t>
            </a:r>
            <a:r>
              <a:rPr lang="ja-JP" altLang="ja-JP" sz="1400" dirty="0">
                <a:solidFill>
                  <a:prstClr val="black"/>
                </a:solidFill>
                <a:latin typeface="ＭＳ Ｐゴシック"/>
                <a:cs typeface="Meiryo UI" panose="020B0604030504040204" pitchFamily="50" charset="-128"/>
              </a:rPr>
              <a:t>を想定し、大まかな流れ</a:t>
            </a:r>
            <a:r>
              <a:rPr lang="ja-JP" altLang="ja-JP" sz="1400" dirty="0" smtClean="0">
                <a:solidFill>
                  <a:prstClr val="black"/>
                </a:solidFill>
                <a:latin typeface="ＭＳ Ｐゴシック"/>
                <a:cs typeface="Meiryo UI" panose="020B0604030504040204" pitchFamily="50" charset="-128"/>
              </a:rPr>
              <a:t>を示す</a:t>
            </a:r>
            <a:r>
              <a:rPr lang="ja-JP" altLang="en-US" sz="1400" dirty="0" smtClean="0">
                <a:solidFill>
                  <a:prstClr val="black"/>
                </a:solidFill>
                <a:latin typeface="ＭＳ Ｐゴシック"/>
                <a:cs typeface="Meiryo UI" panose="020B0604030504040204" pitchFamily="50" charset="-128"/>
              </a:rPr>
              <a:t>。</a:t>
            </a:r>
            <a:r>
              <a:rPr lang="ja-JP" altLang="ja-JP" sz="1400" dirty="0" smtClean="0">
                <a:solidFill>
                  <a:prstClr val="white"/>
                </a:solidFill>
                <a:latin typeface="ＭＳ Ｐゴシック"/>
              </a:rPr>
              <a:t>。</a:t>
            </a:r>
            <a:endParaRPr lang="ja-JP" altLang="en-US" sz="3200" dirty="0">
              <a:solidFill>
                <a:prstClr val="black"/>
              </a:solidFill>
              <a:latin typeface="ＭＳ Ｐゴシック"/>
            </a:endParaRPr>
          </a:p>
        </p:txBody>
      </p:sp>
      <p:graphicFrame>
        <p:nvGraphicFramePr>
          <p:cNvPr id="4" name="表 3"/>
          <p:cNvGraphicFramePr>
            <a:graphicFrameLocks noGrp="1"/>
          </p:cNvGraphicFramePr>
          <p:nvPr>
            <p:extLst>
              <p:ext uri="{D42A27DB-BD31-4B8C-83A1-F6EECF244321}">
                <p14:modId xmlns:p14="http://schemas.microsoft.com/office/powerpoint/2010/main" val="1247932539"/>
              </p:ext>
            </p:extLst>
          </p:nvPr>
        </p:nvGraphicFramePr>
        <p:xfrm>
          <a:off x="116465" y="1398723"/>
          <a:ext cx="9673074" cy="5198629"/>
        </p:xfrm>
        <a:graphic>
          <a:graphicData uri="http://schemas.openxmlformats.org/drawingml/2006/table">
            <a:tbl>
              <a:tblPr firstRow="1" bandRow="1">
                <a:tableStyleId>{22838BEF-8BB2-4498-84A7-C5851F593DF1}</a:tableStyleId>
              </a:tblPr>
              <a:tblGrid>
                <a:gridCol w="3540391"/>
                <a:gridCol w="3600400"/>
                <a:gridCol w="2532283"/>
              </a:tblGrid>
              <a:tr h="260267">
                <a:tc>
                  <a:txBody>
                    <a:bodyPr/>
                    <a:lstStyle/>
                    <a:p>
                      <a:pPr algn="ctr"/>
                      <a:r>
                        <a:rPr kumimoji="1" lang="ja-JP" altLang="en-US" sz="1200" dirty="0" smtClean="0"/>
                        <a:t>市町村</a:t>
                      </a:r>
                      <a:endParaRPr kumimoji="1" lang="ja-JP" altLang="en-US" sz="1200" dirty="0"/>
                    </a:p>
                  </a:txBody>
                  <a:tcPr/>
                </a:tc>
                <a:tc>
                  <a:txBody>
                    <a:bodyPr/>
                    <a:lstStyle/>
                    <a:p>
                      <a:pPr algn="ctr"/>
                      <a:r>
                        <a:rPr kumimoji="1" lang="ja-JP" altLang="en-US" sz="1200" dirty="0" smtClean="0"/>
                        <a:t>協議体</a:t>
                      </a:r>
                      <a:endParaRPr kumimoji="1" lang="ja-JP" altLang="en-US" sz="1200" dirty="0"/>
                    </a:p>
                  </a:txBody>
                  <a:tcPr/>
                </a:tc>
                <a:tc>
                  <a:txBody>
                    <a:bodyPr/>
                    <a:lstStyle/>
                    <a:p>
                      <a:pPr algn="ctr"/>
                      <a:r>
                        <a:rPr kumimoji="1" lang="ja-JP" altLang="en-US" sz="1200" dirty="0" smtClean="0"/>
                        <a:t>コーディネーター</a:t>
                      </a:r>
                      <a:endParaRPr kumimoji="1" lang="ja-JP" altLang="en-US" sz="1200" dirty="0"/>
                    </a:p>
                  </a:txBody>
                  <a:tcPr/>
                </a:tc>
              </a:tr>
              <a:tr h="4924309">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角丸四角形 4"/>
          <p:cNvSpPr/>
          <p:nvPr/>
        </p:nvSpPr>
        <p:spPr>
          <a:xfrm>
            <a:off x="192671" y="1760703"/>
            <a:ext cx="3322409" cy="1728192"/>
          </a:xfrm>
          <a:prstGeom prst="roundRect">
            <a:avLst>
              <a:gd name="adj" fmla="val 8094"/>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200" spc="-100" dirty="0" smtClean="0">
                <a:solidFill>
                  <a:prstClr val="black"/>
                </a:solidFill>
                <a:latin typeface="ＭＳ ゴシック" panose="020B0609070205080204" pitchFamily="49" charset="-128"/>
                <a:ea typeface="ＭＳ ゴシック" panose="020B0609070205080204" pitchFamily="49" charset="-128"/>
              </a:rPr>
              <a:t>○生活</a:t>
            </a:r>
            <a:r>
              <a:rPr lang="ja-JP" altLang="en-US" sz="1200" spc="-100" dirty="0">
                <a:solidFill>
                  <a:prstClr val="black"/>
                </a:solidFill>
                <a:latin typeface="ＭＳ ゴシック" panose="020B0609070205080204" pitchFamily="49" charset="-128"/>
                <a:ea typeface="ＭＳ ゴシック" panose="020B0609070205080204" pitchFamily="49" charset="-128"/>
              </a:rPr>
              <a:t>支援サービスの充実に関する</a:t>
            </a:r>
            <a:r>
              <a:rPr lang="ja-JP" altLang="en-US" sz="1200" spc="-100" dirty="0" smtClean="0">
                <a:solidFill>
                  <a:prstClr val="black"/>
                </a:solidFill>
                <a:latin typeface="ＭＳ ゴシック" panose="020B0609070205080204" pitchFamily="49" charset="-128"/>
                <a:ea typeface="ＭＳ ゴシック" panose="020B0609070205080204" pitchFamily="49" charset="-128"/>
              </a:rPr>
              <a:t>研究会の立ち上げ</a:t>
            </a:r>
            <a:endParaRPr lang="en-US" altLang="ja-JP" sz="1200" spc="-100"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1200" spc="-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spc="-100" dirty="0" smtClean="0">
                <a:solidFill>
                  <a:prstClr val="black"/>
                </a:solidFill>
                <a:latin typeface="ＭＳ ゴシック" panose="020B0609070205080204" pitchFamily="49" charset="-128"/>
                <a:ea typeface="ＭＳ ゴシック" panose="020B0609070205080204" pitchFamily="49" charset="-128"/>
              </a:rPr>
              <a:t>○ニーズ</a:t>
            </a:r>
            <a:r>
              <a:rPr lang="ja-JP" altLang="en-US" sz="1200" spc="-100" dirty="0">
                <a:solidFill>
                  <a:prstClr val="black"/>
                </a:solidFill>
                <a:latin typeface="ＭＳ ゴシック" panose="020B0609070205080204" pitchFamily="49" charset="-128"/>
                <a:ea typeface="ＭＳ ゴシック" panose="020B0609070205080204" pitchFamily="49" charset="-128"/>
              </a:rPr>
              <a:t>と地域資源の</a:t>
            </a:r>
            <a:r>
              <a:rPr lang="ja-JP" altLang="en-US" sz="1200" spc="-100" dirty="0" smtClean="0">
                <a:solidFill>
                  <a:prstClr val="black"/>
                </a:solidFill>
                <a:latin typeface="ＭＳ ゴシック" panose="020B0609070205080204" pitchFamily="49" charset="-128"/>
                <a:ea typeface="ＭＳ ゴシック" panose="020B0609070205080204" pitchFamily="49" charset="-128"/>
              </a:rPr>
              <a:t>把握</a:t>
            </a:r>
            <a:endParaRPr lang="en-US" altLang="ja-JP" sz="1200" spc="-100"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1200" spc="-100" dirty="0">
              <a:solidFill>
                <a:prstClr val="black"/>
              </a:solidFill>
              <a:latin typeface="ＭＳ ゴシック" panose="020B0609070205080204" pitchFamily="49" charset="-128"/>
              <a:ea typeface="ＭＳ ゴシック" panose="020B0609070205080204" pitchFamily="49" charset="-128"/>
            </a:endParaRPr>
          </a:p>
          <a:p>
            <a:r>
              <a:rPr lang="ja-JP" altLang="en-US" sz="1200" spc="-100" dirty="0">
                <a:solidFill>
                  <a:prstClr val="black"/>
                </a:solidFill>
                <a:latin typeface="ＭＳ ゴシック" panose="020B0609070205080204" pitchFamily="49" charset="-128"/>
                <a:ea typeface="ＭＳ ゴシック" panose="020B0609070205080204" pitchFamily="49" charset="-128"/>
              </a:rPr>
              <a:t>○市町村の方針の決定</a:t>
            </a:r>
            <a:endParaRPr lang="en-US" altLang="ja-JP" sz="1200" spc="-100" dirty="0">
              <a:solidFill>
                <a:prstClr val="black"/>
              </a:solidFill>
              <a:latin typeface="ＭＳ ゴシック" panose="020B0609070205080204" pitchFamily="49" charset="-128"/>
              <a:ea typeface="ＭＳ ゴシック" panose="020B0609070205080204" pitchFamily="49" charset="-128"/>
            </a:endParaRPr>
          </a:p>
          <a:p>
            <a:pPr>
              <a:lnSpc>
                <a:spcPts val="1100"/>
              </a:lnSpc>
            </a:pPr>
            <a:endParaRPr lang="en-US" altLang="ja-JP" sz="1000" spc="-100" dirty="0">
              <a:solidFill>
                <a:prstClr val="black"/>
              </a:solidFill>
              <a:latin typeface="ＭＳ ゴシック" panose="020B0609070205080204" pitchFamily="49" charset="-128"/>
              <a:ea typeface="ＭＳ ゴシック" panose="020B0609070205080204" pitchFamily="49" charset="-128"/>
            </a:endParaRPr>
          </a:p>
          <a:p>
            <a:pPr>
              <a:lnSpc>
                <a:spcPts val="1100"/>
              </a:lnSpc>
            </a:pPr>
            <a:r>
              <a:rPr lang="en-US" altLang="ja-JP" sz="1000" u="sng" spc="-1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u="sng" spc="-100" dirty="0" smtClean="0">
                <a:solidFill>
                  <a:prstClr val="black"/>
                </a:solidFill>
                <a:latin typeface="ＭＳ ゴシック" panose="020B0609070205080204" pitchFamily="49" charset="-128"/>
                <a:ea typeface="ＭＳ ゴシック" panose="020B0609070205080204" pitchFamily="49" charset="-128"/>
              </a:rPr>
              <a:t>研究会の立ち上げは早期に行う。</a:t>
            </a:r>
            <a:endParaRPr lang="en-US" altLang="ja-JP" sz="1000" u="sng" spc="-100" dirty="0" smtClean="0">
              <a:solidFill>
                <a:prstClr val="black"/>
              </a:solidFill>
              <a:latin typeface="ＭＳ ゴシック" panose="020B0609070205080204" pitchFamily="49" charset="-128"/>
              <a:ea typeface="ＭＳ ゴシック" panose="020B0609070205080204" pitchFamily="49" charset="-128"/>
            </a:endParaRPr>
          </a:p>
          <a:p>
            <a:pPr>
              <a:lnSpc>
                <a:spcPts val="1100"/>
              </a:lnSpc>
            </a:pP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事業</a:t>
            </a:r>
            <a:r>
              <a:rPr lang="ja-JP" altLang="en-US" sz="1000" spc="-100" dirty="0">
                <a:solidFill>
                  <a:prstClr val="black"/>
                </a:solidFill>
                <a:latin typeface="ＭＳ ゴシック" panose="020B0609070205080204" pitchFamily="49" charset="-128"/>
                <a:ea typeface="ＭＳ ゴシック" panose="020B0609070205080204" pitchFamily="49" charset="-128"/>
              </a:rPr>
              <a:t>計画策定委員会等の活用</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も考えられる。</a:t>
            </a:r>
            <a:endParaRPr lang="ja-JP" altLang="en-US" sz="1000" spc="-100" dirty="0" smtClean="0">
              <a:solidFill>
                <a:prstClr val="black"/>
              </a:solidFill>
            </a:endParaRPr>
          </a:p>
        </p:txBody>
      </p:sp>
      <p:sp>
        <p:nvSpPr>
          <p:cNvPr id="7" name="角丸四角形 6"/>
          <p:cNvSpPr/>
          <p:nvPr/>
        </p:nvSpPr>
        <p:spPr>
          <a:xfrm>
            <a:off x="192665" y="3756812"/>
            <a:ext cx="3316778" cy="1040744"/>
          </a:xfrm>
          <a:prstGeom prst="roundRect">
            <a:avLst>
              <a:gd name="adj" fmla="val 7360"/>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en-US" sz="1200" spc="-100" dirty="0">
                <a:solidFill>
                  <a:prstClr val="black"/>
                </a:solidFill>
                <a:latin typeface="ＭＳ ゴシック" panose="020B0609070205080204" pitchFamily="49" charset="-128"/>
                <a:ea typeface="ＭＳ ゴシック" panose="020B0609070205080204" pitchFamily="49" charset="-128"/>
              </a:rPr>
              <a:t>○各地域（日常生活圏域等）に協議体を設置</a:t>
            </a:r>
            <a:endParaRPr lang="en-US" altLang="ja-JP" sz="1200" spc="-100" dirty="0">
              <a:solidFill>
                <a:prstClr val="black"/>
              </a:solidFill>
              <a:latin typeface="ＭＳ ゴシック" panose="020B0609070205080204" pitchFamily="49" charset="-128"/>
              <a:ea typeface="ＭＳ ゴシック" panose="020B0609070205080204" pitchFamily="49" charset="-128"/>
            </a:endParaRPr>
          </a:p>
          <a:p>
            <a:pPr>
              <a:lnSpc>
                <a:spcPts val="1100"/>
              </a:lnSpc>
            </a:pPr>
            <a:endParaRPr lang="en-US" altLang="ja-JP" sz="1000" spc="-100" dirty="0" smtClean="0">
              <a:solidFill>
                <a:prstClr val="black"/>
              </a:solidFill>
              <a:latin typeface="ＭＳ ゴシック" panose="020B0609070205080204" pitchFamily="49" charset="-128"/>
              <a:ea typeface="ＭＳ ゴシック" panose="020B0609070205080204" pitchFamily="49" charset="-128"/>
            </a:endParaRPr>
          </a:p>
          <a:p>
            <a:pPr>
              <a:lnSpc>
                <a:spcPts val="1100"/>
              </a:lnSpc>
            </a:pPr>
            <a:r>
              <a:rPr lang="ja-JP" altLang="ja-JP" sz="1000" spc="-100" dirty="0">
                <a:solidFill>
                  <a:prstClr val="black"/>
                </a:solidFill>
                <a:latin typeface="ＭＳ ゴシック" panose="020B0609070205080204" pitchFamily="49" charset="-128"/>
                <a:ea typeface="ＭＳ ゴシック" panose="020B0609070205080204" pitchFamily="49" charset="-128"/>
              </a:rPr>
              <a:t>※コーディネーターの適任者がいる場合、協議体とコーディネーターを同時に設置</a:t>
            </a:r>
            <a:r>
              <a:rPr lang="ja-JP" altLang="en-US" sz="1000" spc="-100" dirty="0">
                <a:solidFill>
                  <a:prstClr val="black"/>
                </a:solidFill>
                <a:latin typeface="ＭＳ ゴシック" panose="020B0609070205080204" pitchFamily="49" charset="-128"/>
                <a:ea typeface="ＭＳ ゴシック" panose="020B0609070205080204" pitchFamily="49" charset="-128"/>
              </a:rPr>
              <a:t>・選出</a:t>
            </a:r>
            <a:r>
              <a:rPr lang="ja-JP" altLang="ja-JP" sz="1000" spc="-100" dirty="0">
                <a:solidFill>
                  <a:prstClr val="black"/>
                </a:solidFill>
                <a:latin typeface="ＭＳ ゴシック" panose="020B0609070205080204" pitchFamily="49" charset="-128"/>
                <a:ea typeface="ＭＳ ゴシック" panose="020B0609070205080204" pitchFamily="49" charset="-128"/>
              </a:rPr>
              <a:t>する</a:t>
            </a:r>
            <a:r>
              <a:rPr lang="ja-JP" altLang="en-US" sz="1000" spc="-100" dirty="0">
                <a:solidFill>
                  <a:prstClr val="black"/>
                </a:solidFill>
                <a:latin typeface="ＭＳ ゴシック" panose="020B0609070205080204" pitchFamily="49" charset="-128"/>
                <a:ea typeface="ＭＳ ゴシック" panose="020B0609070205080204" pitchFamily="49" charset="-128"/>
              </a:rPr>
              <a:t>こと</a:t>
            </a:r>
            <a:r>
              <a:rPr lang="ja-JP" altLang="ja-JP" sz="1000" spc="-100" dirty="0">
                <a:solidFill>
                  <a:prstClr val="black"/>
                </a:solidFill>
                <a:latin typeface="ＭＳ ゴシック" panose="020B0609070205080204" pitchFamily="49" charset="-128"/>
                <a:ea typeface="ＭＳ ゴシック" panose="020B0609070205080204" pitchFamily="49" charset="-128"/>
              </a:rPr>
              <a:t>も考えられる</a:t>
            </a: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000" spc="-100" dirty="0" smtClean="0">
              <a:solidFill>
                <a:prstClr val="black"/>
              </a:solidFill>
              <a:latin typeface="ＭＳ ゴシック" panose="020B0609070205080204" pitchFamily="49" charset="-128"/>
              <a:ea typeface="ＭＳ ゴシック" panose="020B0609070205080204" pitchFamily="49" charset="-128"/>
            </a:endParaRPr>
          </a:p>
          <a:p>
            <a:pPr>
              <a:lnSpc>
                <a:spcPts val="1100"/>
              </a:lnSpc>
            </a:pPr>
            <a:r>
              <a:rPr lang="en-US" altLang="ja-JP" sz="1000" spc="-1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spc="-100" dirty="0">
                <a:solidFill>
                  <a:prstClr val="black"/>
                </a:solidFill>
                <a:latin typeface="ＭＳ ゴシック" panose="020B0609070205080204" pitchFamily="49" charset="-128"/>
                <a:ea typeface="ＭＳ ゴシック" panose="020B0609070205080204" pitchFamily="49" charset="-128"/>
              </a:rPr>
              <a:t>以後、適宜、協議体・コーディネーターを</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支援</a:t>
            </a:r>
            <a:endParaRPr lang="en-US" altLang="ja-JP" sz="1000" spc="-100" dirty="0">
              <a:solidFill>
                <a:prstClr val="black"/>
              </a:solidFill>
              <a:latin typeface="ＭＳ ゴシック" panose="020B0609070205080204" pitchFamily="49" charset="-128"/>
              <a:ea typeface="ＭＳ ゴシック" panose="020B0609070205080204" pitchFamily="49" charset="-128"/>
            </a:endParaRPr>
          </a:p>
        </p:txBody>
      </p:sp>
      <p:sp>
        <p:nvSpPr>
          <p:cNvPr id="8" name="角丸四角形 7"/>
          <p:cNvSpPr/>
          <p:nvPr/>
        </p:nvSpPr>
        <p:spPr>
          <a:xfrm>
            <a:off x="3792837" y="5154459"/>
            <a:ext cx="5928504" cy="792000"/>
          </a:xfrm>
          <a:prstGeom prst="roundRect">
            <a:avLst>
              <a:gd name="adj" fmla="val 4426"/>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ja-JP" sz="1200" kern="100" spc="-100" dirty="0">
                <a:solidFill>
                  <a:prstClr val="black"/>
                </a:solidFill>
                <a:latin typeface="ＭＳ ゴシック" panose="020B0609070205080204" pitchFamily="49" charset="-128"/>
                <a:ea typeface="ＭＳ ゴシック" panose="020B0609070205080204" pitchFamily="49" charset="-128"/>
                <a:cs typeface="Times New Roman"/>
              </a:rPr>
              <a:t>○コーディネーターの選出</a:t>
            </a:r>
            <a:endParaRPr lang="en-US" altLang="ja-JP" sz="1200" kern="100" spc="-100" dirty="0">
              <a:solidFill>
                <a:prstClr val="black"/>
              </a:solidFill>
              <a:latin typeface="ＭＳ ゴシック" panose="020B0609070205080204" pitchFamily="49" charset="-128"/>
              <a:ea typeface="ＭＳ ゴシック" panose="020B0609070205080204" pitchFamily="49" charset="-128"/>
              <a:cs typeface="Times New Roman"/>
            </a:endParaRPr>
          </a:p>
          <a:p>
            <a:pPr>
              <a:lnSpc>
                <a:spcPts val="600"/>
              </a:lnSpc>
            </a:pPr>
            <a:endParaRPr lang="en-US" altLang="ja-JP" sz="400" kern="100" spc="-100" dirty="0">
              <a:solidFill>
                <a:prstClr val="black"/>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a:t>
            </a:r>
            <a:r>
              <a:rPr lang="ja-JP" altLang="ja-JP" sz="1000" spc="-100" dirty="0">
                <a:solidFill>
                  <a:prstClr val="black"/>
                </a:solidFill>
                <a:latin typeface="ＭＳ ゴシック" panose="020B0609070205080204" pitchFamily="49" charset="-128"/>
                <a:ea typeface="ＭＳ ゴシック" panose="020B0609070205080204" pitchFamily="49" charset="-128"/>
              </a:rPr>
              <a:t>コーディネーターが選出されたら</a:t>
            </a: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協議体・コーディネーターが中心に実施。</a:t>
            </a:r>
            <a:endParaRPr lang="en-US" altLang="ja-JP" sz="1000" spc="-100" dirty="0" smtClean="0">
              <a:solidFill>
                <a:prstClr val="black"/>
              </a:solidFill>
              <a:latin typeface="ＭＳ ゴシック" panose="020B0609070205080204" pitchFamily="49" charset="-128"/>
              <a:ea typeface="ＭＳ ゴシック" panose="020B0609070205080204" pitchFamily="49" charset="-128"/>
            </a:endParaRPr>
          </a:p>
          <a:p>
            <a:pPr>
              <a:lnSpc>
                <a:spcPts val="1100"/>
              </a:lnSpc>
            </a:pPr>
            <a:r>
              <a:rPr lang="en-US" altLang="ja-JP" sz="1000" spc="-1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コーディネーターは、都道府県</a:t>
            </a:r>
            <a:r>
              <a:rPr lang="ja-JP" altLang="en-US" sz="1000" spc="-100" dirty="0">
                <a:solidFill>
                  <a:prstClr val="black"/>
                </a:solidFill>
                <a:latin typeface="ＭＳ ゴシック" panose="020B0609070205080204" pitchFamily="49" charset="-128"/>
                <a:ea typeface="ＭＳ ゴシック" panose="020B0609070205080204" pitchFamily="49" charset="-128"/>
              </a:rPr>
              <a:t>が実施</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するコーディネーター向け研修を受講することが</a:t>
            </a:r>
            <a:r>
              <a:rPr lang="ja-JP" altLang="en-US" sz="1000" spc="-100" dirty="0">
                <a:solidFill>
                  <a:prstClr val="black"/>
                </a:solidFill>
                <a:latin typeface="ＭＳ ゴシック" panose="020B0609070205080204" pitchFamily="49" charset="-128"/>
                <a:ea typeface="ＭＳ ゴシック" panose="020B0609070205080204" pitchFamily="49" charset="-128"/>
              </a:rPr>
              <a:t>望ましい</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a:t>
            </a:r>
            <a:endParaRPr lang="ja-JP" altLang="en-US" sz="1000" spc="-100" dirty="0" smtClean="0">
              <a:solidFill>
                <a:prstClr val="black"/>
              </a:solidFill>
            </a:endParaRPr>
          </a:p>
        </p:txBody>
      </p:sp>
      <p:sp>
        <p:nvSpPr>
          <p:cNvPr id="9" name="角丸四角形 8"/>
          <p:cNvSpPr/>
          <p:nvPr/>
        </p:nvSpPr>
        <p:spPr>
          <a:xfrm>
            <a:off x="3800872" y="3756812"/>
            <a:ext cx="3312368" cy="1116000"/>
          </a:xfrm>
          <a:prstGeom prst="roundRect">
            <a:avLst>
              <a:gd name="adj" fmla="val 5618"/>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pPr>
            <a:r>
              <a:rPr lang="ja-JP" altLang="en-US" sz="1200" kern="100" spc="-100" dirty="0">
                <a:solidFill>
                  <a:prstClr val="black"/>
                </a:solidFill>
                <a:latin typeface="ＭＳ ゴシック" panose="020B0609070205080204" pitchFamily="49" charset="-128"/>
                <a:ea typeface="ＭＳ ゴシック" panose="020B0609070205080204" pitchFamily="49" charset="-128"/>
                <a:cs typeface="Times New Roman"/>
              </a:rPr>
              <a:t>○</a:t>
            </a:r>
            <a:r>
              <a:rPr lang="ja-JP" altLang="ja-JP" sz="1200" kern="100" spc="-100" dirty="0">
                <a:solidFill>
                  <a:prstClr val="black"/>
                </a:solidFill>
                <a:latin typeface="ＭＳ ゴシック" panose="020B0609070205080204" pitchFamily="49" charset="-128"/>
                <a:ea typeface="ＭＳ ゴシック" panose="020B0609070205080204" pitchFamily="49" charset="-128"/>
                <a:cs typeface="Times New Roman"/>
              </a:rPr>
              <a:t>協議体の活動開始</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（初期は情報収集</a:t>
            </a:r>
            <a:r>
              <a:rPr lang="ja-JP" altLang="en-US" sz="1000" kern="100" spc="-100" dirty="0">
                <a:solidFill>
                  <a:prstClr val="black"/>
                </a:solidFill>
                <a:latin typeface="ＭＳ ゴシック" panose="020B0609070205080204" pitchFamily="49" charset="-128"/>
                <a:ea typeface="ＭＳ ゴシック" panose="020B0609070205080204" pitchFamily="49" charset="-128"/>
                <a:cs typeface="Times New Roman"/>
              </a:rPr>
              <a:t>等</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から開始</a:t>
            </a:r>
            <a:r>
              <a:rPr lang="ja-JP" altLang="ja-JP" sz="1000" kern="100" spc="-100" dirty="0" smtClean="0">
                <a:solidFill>
                  <a:prstClr val="black"/>
                </a:solidFill>
                <a:latin typeface="ＭＳ ゴシック" panose="020B0609070205080204" pitchFamily="49" charset="-128"/>
                <a:ea typeface="ＭＳ ゴシック" panose="020B0609070205080204" pitchFamily="49" charset="-128"/>
                <a:cs typeface="Times New Roman"/>
              </a:rPr>
              <a:t>）</a:t>
            </a:r>
            <a:endParaRPr lang="en-US" altLang="ja-JP" sz="1000" kern="100" spc="-100" dirty="0" smtClean="0">
              <a:solidFill>
                <a:prstClr val="black"/>
              </a:solidFill>
              <a:latin typeface="ＭＳ ゴシック" panose="020B0609070205080204" pitchFamily="49" charset="-128"/>
              <a:ea typeface="ＭＳ ゴシック" panose="020B0609070205080204" pitchFamily="49" charset="-128"/>
              <a:cs typeface="Times New Roman"/>
            </a:endParaRPr>
          </a:p>
          <a:p>
            <a:pPr>
              <a:lnSpc>
                <a:spcPts val="1100"/>
              </a:lnSpc>
            </a:pPr>
            <a:endPar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kern="100" spc="-100" dirty="0" smtClean="0">
                <a:solidFill>
                  <a:prstClr val="black"/>
                </a:solidFill>
                <a:latin typeface="ＭＳ ゴシック" panose="020B0609070205080204" pitchFamily="49" charset="-128"/>
                <a:ea typeface="ＭＳ ゴシック" panose="020B0609070205080204" pitchFamily="49" charset="-128"/>
                <a:cs typeface="Times New Roman"/>
              </a:rPr>
              <a:t>・ニーズ</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や</a:t>
            </a:r>
            <a:r>
              <a:rPr lang="ja-JP" altLang="en-US" sz="1000" kern="100" spc="-100" dirty="0">
                <a:solidFill>
                  <a:prstClr val="black"/>
                </a:solidFill>
                <a:latin typeface="ＭＳ ゴシック" panose="020B0609070205080204" pitchFamily="49" charset="-128"/>
                <a:ea typeface="ＭＳ ゴシック" panose="020B0609070205080204" pitchFamily="49" charset="-128"/>
                <a:cs typeface="Times New Roman"/>
              </a:rPr>
              <a:t>地域</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資源</a:t>
            </a:r>
            <a:r>
              <a:rPr lang="ja-JP" altLang="en-US" sz="1000" kern="100" spc="-100" dirty="0">
                <a:solidFill>
                  <a:prstClr val="black"/>
                </a:solidFill>
                <a:latin typeface="ＭＳ ゴシック" panose="020B0609070205080204" pitchFamily="49" charset="-128"/>
                <a:ea typeface="ＭＳ ゴシック" panose="020B0609070205080204" pitchFamily="49" charset="-128"/>
                <a:cs typeface="Times New Roman"/>
              </a:rPr>
              <a:t>の</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情報</a:t>
            </a:r>
            <a:r>
              <a:rPr lang="ja-JP" altLang="en-US" sz="1000" kern="100" spc="-100" dirty="0">
                <a:solidFill>
                  <a:prstClr val="black"/>
                </a:solidFill>
                <a:latin typeface="ＭＳ ゴシック" panose="020B0609070205080204" pitchFamily="49" charset="-128"/>
                <a:ea typeface="ＭＳ ゴシック" panose="020B0609070205080204" pitchFamily="49" charset="-128"/>
                <a:cs typeface="Times New Roman"/>
              </a:rPr>
              <a:t>共有、連携の強化</a:t>
            </a:r>
            <a:endParaRPr lang="en-US"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a:t>
            </a:r>
            <a:r>
              <a:rPr lang="ja-JP" altLang="ja-JP" sz="1000" spc="-100" dirty="0">
                <a:solidFill>
                  <a:prstClr val="black"/>
                </a:solidFill>
                <a:latin typeface="ＭＳ ゴシック" panose="020B0609070205080204" pitchFamily="49" charset="-128"/>
                <a:ea typeface="ＭＳ ゴシック" panose="020B0609070205080204" pitchFamily="49" charset="-128"/>
              </a:rPr>
              <a:t>既存</a:t>
            </a: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の</a:t>
            </a:r>
            <a:r>
              <a:rPr lang="ja-JP" altLang="en-US" sz="1000" spc="-100" dirty="0" smtClean="0">
                <a:solidFill>
                  <a:prstClr val="black"/>
                </a:solidFill>
                <a:latin typeface="ＭＳ ゴシック" panose="020B0609070205080204" pitchFamily="49" charset="-128"/>
                <a:ea typeface="ＭＳ ゴシック" panose="020B0609070205080204" pitchFamily="49" charset="-128"/>
              </a:rPr>
              <a:t>サービス、</a:t>
            </a:r>
            <a:r>
              <a:rPr lang="ja-JP" altLang="ja-JP" sz="1000" spc="-100" dirty="0" smtClean="0">
                <a:solidFill>
                  <a:prstClr val="black"/>
                </a:solidFill>
                <a:latin typeface="ＭＳ ゴシック" panose="020B0609070205080204" pitchFamily="49" charset="-128"/>
                <a:ea typeface="ＭＳ ゴシック" panose="020B0609070205080204" pitchFamily="49" charset="-128"/>
              </a:rPr>
              <a:t>集い</a:t>
            </a:r>
            <a:r>
              <a:rPr lang="ja-JP" altLang="ja-JP" sz="1000" spc="-100" dirty="0">
                <a:solidFill>
                  <a:prstClr val="black"/>
                </a:solidFill>
                <a:latin typeface="ＭＳ ゴシック" panose="020B0609070205080204" pitchFamily="49" charset="-128"/>
                <a:ea typeface="ＭＳ ゴシック" panose="020B0609070205080204" pitchFamily="49" charset="-128"/>
              </a:rPr>
              <a:t>の場等の活用</a:t>
            </a:r>
          </a:p>
          <a:p>
            <a:pPr>
              <a:lnSpc>
                <a:spcPts val="1100"/>
              </a:lnSpc>
            </a:pPr>
            <a:r>
              <a:rPr lang="ja-JP" altLang="ja-JP" sz="1000" kern="100" spc="-100" dirty="0" smtClean="0">
                <a:solidFill>
                  <a:prstClr val="black"/>
                </a:solidFill>
                <a:latin typeface="ＭＳ ゴシック" panose="020B0609070205080204" pitchFamily="49" charset="-128"/>
                <a:ea typeface="ＭＳ ゴシック" panose="020B0609070205080204" pitchFamily="49" charset="-128"/>
                <a:cs typeface="Times New Roman"/>
              </a:rPr>
              <a:t>・</a:t>
            </a:r>
            <a:r>
              <a:rPr lang="ja-JP" altLang="ja-JP" sz="1000" kern="100" spc="-100" dirty="0">
                <a:solidFill>
                  <a:prstClr val="black"/>
                </a:solidFill>
                <a:latin typeface="ＭＳ ゴシック" panose="020B0609070205080204" pitchFamily="49" charset="-128"/>
                <a:ea typeface="ＭＳ ゴシック" panose="020B0609070205080204" pitchFamily="49" charset="-128"/>
                <a:cs typeface="Times New Roman"/>
              </a:rPr>
              <a:t>開発が必要なサービス</a:t>
            </a:r>
            <a:r>
              <a:rPr lang="ja-JP" altLang="en-US" sz="1000" kern="100" spc="-100" dirty="0">
                <a:solidFill>
                  <a:prstClr val="black"/>
                </a:solidFill>
                <a:latin typeface="ＭＳ ゴシック" panose="020B0609070205080204" pitchFamily="49" charset="-128"/>
                <a:ea typeface="ＭＳ ゴシック" panose="020B0609070205080204" pitchFamily="49" charset="-128"/>
                <a:cs typeface="Times New Roman"/>
              </a:rPr>
              <a:t>の</a:t>
            </a:r>
            <a:r>
              <a:rPr lang="ja-JP" altLang="ja-JP" sz="1000" kern="100" spc="-100" dirty="0" smtClean="0">
                <a:solidFill>
                  <a:prstClr val="black"/>
                </a:solidFill>
                <a:latin typeface="ＭＳ ゴシック" panose="020B0609070205080204" pitchFamily="49" charset="-128"/>
                <a:ea typeface="ＭＳ ゴシック" panose="020B0609070205080204" pitchFamily="49" charset="-128"/>
                <a:cs typeface="Times New Roman"/>
              </a:rPr>
              <a:t>議論</a:t>
            </a:r>
            <a:endParaRPr lang="en-US" altLang="ja-JP" sz="1000" strike="sngStrike" kern="100" spc="-100" dirty="0" smtClean="0">
              <a:solidFill>
                <a:prstClr val="black"/>
              </a:solidFill>
              <a:latin typeface="ＭＳ ゴシック" panose="020B0609070205080204" pitchFamily="49" charset="-128"/>
              <a:ea typeface="ＭＳ ゴシック" panose="020B0609070205080204" pitchFamily="49" charset="-128"/>
              <a:cs typeface="Times New Roman"/>
            </a:endParaRPr>
          </a:p>
        </p:txBody>
      </p:sp>
      <p:sp>
        <p:nvSpPr>
          <p:cNvPr id="10" name="角丸四角形 9"/>
          <p:cNvSpPr/>
          <p:nvPr/>
        </p:nvSpPr>
        <p:spPr>
          <a:xfrm>
            <a:off x="3765755" y="6140327"/>
            <a:ext cx="5955590" cy="360000"/>
          </a:xfrm>
          <a:prstGeom prst="roundRect">
            <a:avLst>
              <a:gd name="adj" fmla="val 10053"/>
            </a:avLst>
          </a:prstGeom>
          <a:ln/>
        </p:spPr>
        <p:style>
          <a:lnRef idx="1">
            <a:schemeClr val="accent3"/>
          </a:lnRef>
          <a:fillRef idx="2">
            <a:schemeClr val="accent3"/>
          </a:fillRef>
          <a:effectRef idx="1">
            <a:schemeClr val="accent3"/>
          </a:effectRef>
          <a:fontRef idx="minor">
            <a:schemeClr val="dk1"/>
          </a:fontRef>
        </p:style>
        <p:txBody>
          <a:bodyPr rtlCol="0" anchor="ctr"/>
          <a:lstStyle/>
          <a:p>
            <a:pPr>
              <a:lnSpc>
                <a:spcPts val="1100"/>
              </a:lnSpc>
              <a:defRPr/>
            </a:pP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a:t>
            </a:r>
            <a:r>
              <a:rPr kumimoji="0" lang="ja-JP" altLang="en-US"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コーディネーターと</a:t>
            </a: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協議体</a:t>
            </a:r>
            <a:r>
              <a:rPr kumimoji="0" lang="ja-JP" altLang="en-US"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の連携による生活支援の担い手の養成や</a:t>
            </a:r>
            <a:r>
              <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rPr>
              <a:t>サービスの</a:t>
            </a:r>
            <a:r>
              <a:rPr kumimoji="0" lang="ja-JP" altLang="ja-JP" sz="1200" kern="100" spc="-100" dirty="0" smtClean="0">
                <a:solidFill>
                  <a:sysClr val="windowText" lastClr="000000"/>
                </a:solidFill>
                <a:latin typeface="ＭＳ ゴシック" panose="020B0609070205080204" pitchFamily="49" charset="-128"/>
                <a:ea typeface="ＭＳ ゴシック" panose="020B0609070205080204" pitchFamily="49" charset="-128"/>
                <a:cs typeface="Times New Roman"/>
              </a:rPr>
              <a:t>開発</a:t>
            </a:r>
            <a:endParaRPr kumimoji="0" lang="ja-JP" altLang="ja-JP" sz="1200" kern="100" spc="-100" dirty="0">
              <a:solidFill>
                <a:sysClr val="windowText" lastClr="000000"/>
              </a:solidFill>
              <a:latin typeface="ＭＳ ゴシック" panose="020B0609070205080204" pitchFamily="49" charset="-128"/>
              <a:ea typeface="ＭＳ ゴシック" panose="020B0609070205080204" pitchFamily="49" charset="-128"/>
              <a:cs typeface="Times New Roman"/>
            </a:endParaRPr>
          </a:p>
        </p:txBody>
      </p:sp>
      <p:sp>
        <p:nvSpPr>
          <p:cNvPr id="6" name="下矢印 5"/>
          <p:cNvSpPr/>
          <p:nvPr/>
        </p:nvSpPr>
        <p:spPr>
          <a:xfrm>
            <a:off x="1673847" y="3519726"/>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14" name="下矢印 13"/>
          <p:cNvSpPr/>
          <p:nvPr/>
        </p:nvSpPr>
        <p:spPr>
          <a:xfrm rot="16200000">
            <a:off x="3491584" y="4196076"/>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15" name="下矢印 14"/>
          <p:cNvSpPr/>
          <p:nvPr/>
        </p:nvSpPr>
        <p:spPr>
          <a:xfrm rot="21600000">
            <a:off x="6548339" y="5924327"/>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16" name="下矢印 15"/>
          <p:cNvSpPr/>
          <p:nvPr/>
        </p:nvSpPr>
        <p:spPr>
          <a:xfrm rot="21600000">
            <a:off x="5277038" y="4938458"/>
            <a:ext cx="360040" cy="216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dirty="0" smtClean="0">
              <a:solidFill>
                <a:prstClr val="black"/>
              </a:solidFill>
            </a:endParaRPr>
          </a:p>
        </p:txBody>
      </p:sp>
      <p:sp>
        <p:nvSpPr>
          <p:cNvPr id="11" name="テキスト ボックス 10"/>
          <p:cNvSpPr txBox="1"/>
          <p:nvPr/>
        </p:nvSpPr>
        <p:spPr>
          <a:xfrm>
            <a:off x="116469" y="6655505"/>
            <a:ext cx="8796971" cy="188640"/>
          </a:xfrm>
          <a:prstGeom prst="rect">
            <a:avLst/>
          </a:prstGeom>
          <a:noFill/>
          <a:ln>
            <a:noFill/>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rtlCol="0" anchor="ctr">
            <a:noAutofit/>
          </a:bodyPr>
          <a:lstStyle/>
          <a:p>
            <a:r>
              <a:rPr lang="en-US" altLang="ja-JP" sz="1000" dirty="0" smtClean="0">
                <a:solidFill>
                  <a:prstClr val="black"/>
                </a:solidFill>
              </a:rPr>
              <a:t>※</a:t>
            </a:r>
            <a:r>
              <a:rPr lang="ja-JP" altLang="en-US" sz="1000" dirty="0" smtClean="0">
                <a:solidFill>
                  <a:prstClr val="black"/>
                </a:solidFill>
              </a:rPr>
              <a:t>　地域で適切な者がいる場合には、コーディネーターの配置を先に行うことも</a:t>
            </a:r>
            <a:r>
              <a:rPr lang="ja-JP" altLang="en-US" sz="1000" dirty="0">
                <a:solidFill>
                  <a:prstClr val="black"/>
                </a:solidFill>
              </a:rPr>
              <a:t>あり</a:t>
            </a:r>
            <a:r>
              <a:rPr lang="ja-JP" altLang="en-US" sz="1000" dirty="0" smtClean="0">
                <a:solidFill>
                  <a:prstClr val="black"/>
                </a:solidFill>
              </a:rPr>
              <a:t>。</a:t>
            </a:r>
          </a:p>
        </p:txBody>
      </p:sp>
      <p:sp>
        <p:nvSpPr>
          <p:cNvPr id="18"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29</a:t>
            </a:r>
            <a:endParaRPr lang="ja-JP" altLang="en-US" sz="1600" dirty="0">
              <a:solidFill>
                <a:prstClr val="black"/>
              </a:solidFill>
            </a:endParaRPr>
          </a:p>
        </p:txBody>
      </p:sp>
    </p:spTree>
    <p:extLst>
      <p:ext uri="{BB962C8B-B14F-4D97-AF65-F5344CB8AC3E}">
        <p14:creationId xmlns:p14="http://schemas.microsoft.com/office/powerpoint/2010/main" val="2951489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1"/>
          <p:cNvSpPr txBox="1">
            <a:spLocks/>
          </p:cNvSpPr>
          <p:nvPr/>
        </p:nvSpPr>
        <p:spPr>
          <a:xfrm>
            <a:off x="126160" y="692696"/>
            <a:ext cx="9653713" cy="5760640"/>
          </a:xfrm>
          <a:prstGeom prst="rect">
            <a:avLst/>
          </a:prstGeom>
          <a:noFill/>
          <a:ln>
            <a:solidFill>
              <a:schemeClr val="tx1"/>
            </a:solidFill>
          </a:ln>
        </p:spPr>
        <p:txBody>
          <a:bodyPr vert="horz" lIns="91440" tIns="45720" rIns="91440" bIns="45720" rtlCol="0" anchor="t" anchorCtr="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ja-JP" sz="1800" b="1" dirty="0" smtClean="0">
                <a:latin typeface="ＭＳ ゴシック" panose="020B0609070205080204" pitchFamily="49" charset="-128"/>
                <a:ea typeface="ＭＳ ゴシック" panose="020B0609070205080204" pitchFamily="49" charset="-128"/>
              </a:rPr>
              <a:t>①</a:t>
            </a:r>
            <a:r>
              <a:rPr lang="ja-JP" altLang="ja-JP" sz="1800" b="1" u="sng" dirty="0" smtClean="0">
                <a:latin typeface="ＭＳ ゴシック" panose="020B0609070205080204" pitchFamily="49" charset="-128"/>
                <a:ea typeface="ＭＳ ゴシック" panose="020B0609070205080204" pitchFamily="49" charset="-128"/>
              </a:rPr>
              <a:t>地域包括支援センター型</a:t>
            </a:r>
            <a:r>
              <a:rPr lang="en-US" altLang="ja-JP" sz="1800" b="1" u="sng" dirty="0" smtClean="0">
                <a:latin typeface="ＭＳ ゴシック" panose="020B0609070205080204" pitchFamily="49" charset="-128"/>
                <a:ea typeface="ＭＳ ゴシック" panose="020B0609070205080204" pitchFamily="49" charset="-128"/>
              </a:rPr>
              <a:t> </a:t>
            </a: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佐々町地域包括支援センター（長崎県佐々町）の取組事例</a:t>
            </a:r>
            <a:r>
              <a:rPr lang="en-US" altLang="ja-JP" sz="1400" dirty="0" smtClean="0">
                <a:latin typeface="ＭＳ ゴシック" panose="020B0609070205080204" pitchFamily="49" charset="-128"/>
                <a:ea typeface="ＭＳ ゴシック" panose="020B0609070205080204" pitchFamily="49" charset="-128"/>
              </a:rPr>
              <a:t>】</a:t>
            </a:r>
            <a:endParaRPr lang="ja-JP" altLang="ja-JP" sz="1400" dirty="0">
              <a:latin typeface="ＭＳ ゴシック" panose="020B0609070205080204" pitchFamily="49" charset="-128"/>
              <a:ea typeface="ＭＳ ゴシック" panose="020B0609070205080204" pitchFamily="49" charset="-128"/>
            </a:endParaRPr>
          </a:p>
          <a:p>
            <a:pPr marL="0" indent="0">
              <a:buNone/>
            </a:pPr>
            <a:r>
              <a:rPr lang="ja-JP" altLang="ja-JP" sz="1400" dirty="0">
                <a:latin typeface="ＭＳ ゴシック" panose="020B0609070205080204" pitchFamily="49" charset="-128"/>
                <a:ea typeface="ＭＳ ゴシック" panose="020B0609070205080204" pitchFamily="49" charset="-128"/>
              </a:rPr>
              <a:t>　地域包括支援センターの３職種（保健師・社会福祉士・主任介護支援専門員</a:t>
            </a:r>
            <a:r>
              <a:rPr lang="ja-JP" altLang="ja-JP" sz="1400" dirty="0" smtClean="0">
                <a:latin typeface="ＭＳ ゴシック" panose="020B0609070205080204" pitchFamily="49" charset="-128"/>
                <a:ea typeface="ＭＳ ゴシック" panose="020B0609070205080204" pitchFamily="49" charset="-128"/>
              </a:rPr>
              <a:t>）が</a:t>
            </a:r>
            <a:r>
              <a:rPr lang="ja-JP" altLang="ja-JP" sz="1400" dirty="0">
                <a:latin typeface="ＭＳ ゴシック" panose="020B0609070205080204" pitchFamily="49" charset="-128"/>
                <a:ea typeface="ＭＳ ゴシック" panose="020B0609070205080204" pitchFamily="49" charset="-128"/>
              </a:rPr>
              <a:t>中核となって設置した事例</a:t>
            </a:r>
          </a:p>
          <a:p>
            <a:pPr marL="0" indent="0">
              <a:buNone/>
            </a:pPr>
            <a:endParaRPr lang="en-US"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800" b="1" dirty="0" smtClean="0">
                <a:latin typeface="ＭＳ ゴシック" panose="020B0609070205080204" pitchFamily="49" charset="-128"/>
                <a:ea typeface="ＭＳ ゴシック" panose="020B0609070205080204" pitchFamily="49" charset="-128"/>
              </a:rPr>
              <a:t>②</a:t>
            </a:r>
            <a:r>
              <a:rPr lang="ja-JP" altLang="ja-JP" sz="1800" b="1" u="sng" dirty="0" smtClean="0">
                <a:latin typeface="ＭＳ ゴシック" panose="020B0609070205080204" pitchFamily="49" charset="-128"/>
                <a:ea typeface="ＭＳ ゴシック" panose="020B0609070205080204" pitchFamily="49" charset="-128"/>
              </a:rPr>
              <a:t>住民・行政等協働型</a:t>
            </a:r>
            <a:r>
              <a:rPr lang="en-US" altLang="ja-JP" sz="1800" b="1" u="sng" dirty="0" smtClean="0">
                <a:latin typeface="ＭＳ ゴシック" panose="020B0609070205080204" pitchFamily="49" charset="-128"/>
                <a:ea typeface="ＭＳ ゴシック" panose="020B0609070205080204" pitchFamily="49" charset="-128"/>
              </a:rPr>
              <a:t> </a:t>
            </a: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神奈川県平塚市（町内福祉村事業）の取組事例</a:t>
            </a:r>
            <a:r>
              <a:rPr lang="en-US" altLang="ja-JP" sz="1400" dirty="0" smtClean="0">
                <a:latin typeface="ＭＳ ゴシック" panose="020B0609070205080204" pitchFamily="49" charset="-128"/>
                <a:ea typeface="ＭＳ ゴシック" panose="020B0609070205080204" pitchFamily="49" charset="-128"/>
              </a:rPr>
              <a:t>】</a:t>
            </a:r>
            <a:endParaRPr lang="ja-JP"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400" dirty="0" smtClean="0">
                <a:latin typeface="ＭＳ ゴシック" panose="020B0609070205080204" pitchFamily="49" charset="-128"/>
                <a:ea typeface="ＭＳ ゴシック" panose="020B0609070205080204" pitchFamily="49" charset="-128"/>
              </a:rPr>
              <a:t>　行政が仕組みづくり（制度化）を実施し、住民と協働して設置した事例</a:t>
            </a:r>
          </a:p>
          <a:p>
            <a:pPr marL="0" indent="0">
              <a:buNone/>
            </a:pPr>
            <a:endParaRPr lang="en-US"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800" b="1" dirty="0" smtClean="0">
                <a:latin typeface="ＭＳ ゴシック" panose="020B0609070205080204" pitchFamily="49" charset="-128"/>
                <a:ea typeface="ＭＳ ゴシック" panose="020B0609070205080204" pitchFamily="49" charset="-128"/>
              </a:rPr>
              <a:t>③</a:t>
            </a:r>
            <a:r>
              <a:rPr lang="ja-JP" altLang="ja-JP" sz="1800" b="1" u="sng" dirty="0" smtClean="0">
                <a:latin typeface="ＭＳ ゴシック" panose="020B0609070205080204" pitchFamily="49" charset="-128"/>
                <a:ea typeface="ＭＳ ゴシック" panose="020B0609070205080204" pitchFamily="49" charset="-128"/>
              </a:rPr>
              <a:t>社会福祉協議会型</a:t>
            </a:r>
            <a:r>
              <a:rPr lang="en-US" altLang="ja-JP" sz="1800" b="1" u="sng" dirty="0" smtClean="0">
                <a:latin typeface="ＭＳ ゴシック" panose="020B0609070205080204" pitchFamily="49" charset="-128"/>
                <a:ea typeface="ＭＳ ゴシック" panose="020B0609070205080204" pitchFamily="49" charset="-128"/>
              </a:rPr>
              <a:t> </a:t>
            </a: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伊賀市社会福祉協議会（三重県伊賀市）の取組事例</a:t>
            </a:r>
            <a:r>
              <a:rPr lang="en-US" altLang="ja-JP" sz="1400" dirty="0" smtClean="0">
                <a:latin typeface="ＭＳ ゴシック" panose="020B0609070205080204" pitchFamily="49" charset="-128"/>
                <a:ea typeface="ＭＳ ゴシック" panose="020B0609070205080204" pitchFamily="49" charset="-128"/>
              </a:rPr>
              <a:t>】</a:t>
            </a:r>
            <a:endParaRPr lang="ja-JP"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400" dirty="0" smtClean="0">
                <a:latin typeface="ＭＳ ゴシック" panose="020B0609070205080204" pitchFamily="49" charset="-128"/>
                <a:ea typeface="ＭＳ ゴシック" panose="020B0609070205080204" pitchFamily="49" charset="-128"/>
              </a:rPr>
              <a:t>　社会福祉協議会が中核となり、市町村と協働して設置した事例</a:t>
            </a:r>
          </a:p>
          <a:p>
            <a:pPr marL="0" indent="0">
              <a:buNone/>
            </a:pPr>
            <a:endParaRPr lang="en-US"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800" b="1" dirty="0" smtClean="0">
                <a:latin typeface="ＭＳ ゴシック" panose="020B0609070205080204" pitchFamily="49" charset="-128"/>
                <a:ea typeface="ＭＳ ゴシック" panose="020B0609070205080204" pitchFamily="49" charset="-128"/>
              </a:rPr>
              <a:t>④</a:t>
            </a:r>
            <a:r>
              <a:rPr lang="ja-JP" altLang="ja-JP" sz="1800" b="1" u="sng" dirty="0" smtClean="0">
                <a:latin typeface="ＭＳ ゴシック" panose="020B0609070205080204" pitchFamily="49" charset="-128"/>
                <a:ea typeface="ＭＳ ゴシック" panose="020B0609070205080204" pitchFamily="49" charset="-128"/>
              </a:rPr>
              <a:t>ＮＰＯ型</a:t>
            </a:r>
            <a:r>
              <a:rPr lang="en-US" altLang="ja-JP" sz="1800" b="1" u="sng" dirty="0" smtClean="0">
                <a:latin typeface="ＭＳ ゴシック" panose="020B0609070205080204" pitchFamily="49" charset="-128"/>
                <a:ea typeface="ＭＳ ゴシック" panose="020B0609070205080204" pitchFamily="49" charset="-128"/>
              </a:rPr>
              <a:t> </a:t>
            </a: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ＮＰＯ法人ふらっとステーション・ドリーム（神奈川県横浜市）の取組事例</a:t>
            </a:r>
            <a:r>
              <a:rPr lang="en-US" altLang="ja-JP" sz="1400" dirty="0" smtClean="0">
                <a:latin typeface="ＭＳ ゴシック" panose="020B0609070205080204" pitchFamily="49" charset="-128"/>
                <a:ea typeface="ＭＳ ゴシック" panose="020B0609070205080204" pitchFamily="49" charset="-128"/>
              </a:rPr>
              <a:t>】</a:t>
            </a: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ＮＰＯ法人介護者サポートネットワークセンターアラジン（東京都杉並区）の取組事例</a:t>
            </a:r>
            <a:r>
              <a:rPr lang="en-US" altLang="ja-JP" sz="1400" dirty="0" smtClean="0">
                <a:latin typeface="ＭＳ ゴシック" panose="020B0609070205080204" pitchFamily="49" charset="-128"/>
                <a:ea typeface="ＭＳ ゴシック" panose="020B0609070205080204" pitchFamily="49" charset="-128"/>
              </a:rPr>
              <a:t>】</a:t>
            </a:r>
            <a:endParaRPr lang="ja-JP"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400" dirty="0" smtClean="0">
                <a:latin typeface="ＭＳ ゴシック" panose="020B0609070205080204" pitchFamily="49" charset="-128"/>
                <a:ea typeface="ＭＳ ゴシック" panose="020B0609070205080204" pitchFamily="49" charset="-128"/>
              </a:rPr>
              <a:t>　テーマ型の活動を行うＮＰＯが中核となり、市町村と協働して設置した事例</a:t>
            </a:r>
          </a:p>
          <a:p>
            <a:pPr marL="0" indent="0">
              <a:buNone/>
            </a:pPr>
            <a:endParaRPr lang="en-US" altLang="ja-JP" sz="1400" dirty="0" smtClean="0">
              <a:latin typeface="ＭＳ ゴシック" panose="020B0609070205080204" pitchFamily="49" charset="-128"/>
              <a:ea typeface="ＭＳ ゴシック" panose="020B0609070205080204" pitchFamily="49" charset="-128"/>
            </a:endParaRPr>
          </a:p>
          <a:p>
            <a:pPr marL="0" indent="0">
              <a:buNone/>
            </a:pPr>
            <a:r>
              <a:rPr lang="ja-JP" altLang="ja-JP" sz="1800" b="1" dirty="0" smtClean="0">
                <a:latin typeface="ＭＳ ゴシック" panose="020B0609070205080204" pitchFamily="49" charset="-128"/>
                <a:ea typeface="ＭＳ ゴシック" panose="020B0609070205080204" pitchFamily="49" charset="-128"/>
              </a:rPr>
              <a:t>⑤</a:t>
            </a:r>
            <a:r>
              <a:rPr lang="ja-JP" altLang="ja-JP" sz="1800" b="1" u="sng" dirty="0" smtClean="0">
                <a:latin typeface="ＭＳ ゴシック" panose="020B0609070205080204" pitchFamily="49" charset="-128"/>
                <a:ea typeface="ＭＳ ゴシック" panose="020B0609070205080204" pitchFamily="49" charset="-128"/>
              </a:rPr>
              <a:t>中間支援組織型</a:t>
            </a:r>
            <a:endParaRPr lang="ja-JP" altLang="ja-JP" sz="1800" b="1" dirty="0" smtClean="0">
              <a:latin typeface="ＭＳ ゴシック" panose="020B0609070205080204" pitchFamily="49" charset="-128"/>
              <a:ea typeface="ＭＳ ゴシック" panose="020B0609070205080204" pitchFamily="49" charset="-128"/>
            </a:endParaRPr>
          </a:p>
          <a:p>
            <a:pPr marL="0" indent="0">
              <a:buNone/>
            </a:pP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ＮＰＯ法人コミュニティ・サポートセンター神戸（兵庫県神戸市）の取組事例</a:t>
            </a:r>
            <a:r>
              <a:rPr lang="en-US" altLang="ja-JP" sz="1400" dirty="0" smtClean="0">
                <a:latin typeface="ＭＳ ゴシック" panose="020B0609070205080204" pitchFamily="49" charset="-128"/>
                <a:ea typeface="ＭＳ ゴシック" panose="020B0609070205080204" pitchFamily="49" charset="-128"/>
              </a:rPr>
              <a:t>】</a:t>
            </a:r>
            <a:endParaRPr lang="en-US" altLang="ja-JP" sz="1400" dirty="0">
              <a:latin typeface="ＭＳ ゴシック" panose="020B0609070205080204" pitchFamily="49" charset="-128"/>
              <a:ea typeface="ＭＳ ゴシック" panose="020B0609070205080204" pitchFamily="49" charset="-128"/>
            </a:endParaRPr>
          </a:p>
          <a:p>
            <a:pPr marL="0" indent="0">
              <a:buNone/>
            </a:pPr>
            <a:r>
              <a:rPr lang="ja-JP" altLang="en-US" sz="1400" dirty="0" smtClean="0">
                <a:latin typeface="ＭＳ ゴシック" panose="020B0609070205080204" pitchFamily="49" charset="-128"/>
                <a:ea typeface="ＭＳ ゴシック" panose="020B0609070205080204" pitchFamily="49" charset="-128"/>
              </a:rPr>
              <a:t>　</a:t>
            </a:r>
            <a:r>
              <a:rPr lang="ja-JP" altLang="ja-JP" sz="1400" dirty="0" smtClean="0">
                <a:latin typeface="ＭＳ ゴシック" panose="020B0609070205080204" pitchFamily="49" charset="-128"/>
                <a:ea typeface="ＭＳ ゴシック" panose="020B0609070205080204" pitchFamily="49" charset="-128"/>
              </a:rPr>
              <a:t>自ら</a:t>
            </a:r>
            <a:r>
              <a:rPr lang="ja-JP" altLang="ja-JP" sz="1400" dirty="0">
                <a:latin typeface="ＭＳ ゴシック" panose="020B0609070205080204" pitchFamily="49" charset="-128"/>
                <a:ea typeface="ＭＳ ゴシック" panose="020B0609070205080204" pitchFamily="49" charset="-128"/>
              </a:rPr>
              <a:t>が事業を実施せず、事業を行うＮＰＯを側面から支援するＮＰＯのような組織のはたらきかけ等により設置した事例</a:t>
            </a:r>
          </a:p>
        </p:txBody>
      </p:sp>
      <p:sp>
        <p:nvSpPr>
          <p:cNvPr id="8" name="正方形/長方形 7"/>
          <p:cNvSpPr/>
          <p:nvPr/>
        </p:nvSpPr>
        <p:spPr bwMode="gray">
          <a:xfrm>
            <a:off x="55499" y="1439"/>
            <a:ext cx="9813993" cy="547241"/>
          </a:xfrm>
          <a:prstGeom prst="rect">
            <a:avLst/>
          </a:prstGeom>
          <a:solidFill>
            <a:srgbClr val="7030A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sz="2400" b="1" dirty="0" smtClean="0">
                <a:solidFill>
                  <a:schemeClr val="bg1"/>
                </a:solidFill>
                <a:latin typeface="+mn-ea"/>
              </a:rPr>
              <a:t>コーディネーター及び協議体設置に係る参考事例</a:t>
            </a:r>
            <a:endParaRPr lang="ja-JP" altLang="en-US" sz="1600" b="1" dirty="0">
              <a:solidFill>
                <a:schemeClr val="bg1"/>
              </a:solidFill>
              <a:latin typeface="+mn-ea"/>
            </a:endParaRPr>
          </a:p>
        </p:txBody>
      </p:sp>
      <p:sp>
        <p:nvSpPr>
          <p:cNvPr id="7"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30</a:t>
            </a:r>
            <a:endParaRPr lang="ja-JP" altLang="en-US" sz="1600" dirty="0">
              <a:solidFill>
                <a:prstClr val="black"/>
              </a:solidFill>
            </a:endParaRPr>
          </a:p>
        </p:txBody>
      </p:sp>
    </p:spTree>
    <p:extLst>
      <p:ext uri="{BB962C8B-B14F-4D97-AF65-F5344CB8AC3E}">
        <p14:creationId xmlns:p14="http://schemas.microsoft.com/office/powerpoint/2010/main" val="2185044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906000" cy="504000"/>
          </a:xfrm>
        </p:spPr>
        <p:style>
          <a:lnRef idx="1">
            <a:schemeClr val="accent1"/>
          </a:lnRef>
          <a:fillRef idx="2">
            <a:schemeClr val="accent1"/>
          </a:fillRef>
          <a:effectRef idx="1">
            <a:schemeClr val="accent1"/>
          </a:effectRef>
          <a:fontRef idx="minor">
            <a:schemeClr val="dk1"/>
          </a:fontRef>
        </p:style>
        <p:txBody>
          <a:bodyPr>
            <a:noAutofit/>
          </a:bodyPr>
          <a:lstStyle/>
          <a:p>
            <a:r>
              <a:rPr lang="en-US" altLang="ja-JP" sz="2400" dirty="0" smtClean="0"/>
              <a:t>【</a:t>
            </a:r>
            <a:r>
              <a:rPr lang="ja-JP" altLang="en-US" sz="2400" dirty="0" smtClean="0"/>
              <a:t>参考</a:t>
            </a:r>
            <a:r>
              <a:rPr lang="en-US" altLang="ja-JP" sz="2400" dirty="0" smtClean="0"/>
              <a:t>】</a:t>
            </a:r>
            <a:r>
              <a:rPr lang="ja-JP" altLang="en-US" sz="2400" dirty="0" smtClean="0"/>
              <a:t>「通所型サービスＢ」と「地域介護予防活動支援事業」の比較</a:t>
            </a:r>
            <a:endParaRPr kumimoji="1" lang="ja-JP" altLang="en-US" sz="2400" dirty="0"/>
          </a:p>
        </p:txBody>
      </p:sp>
      <p:graphicFrame>
        <p:nvGraphicFramePr>
          <p:cNvPr id="11" name="表 10"/>
          <p:cNvGraphicFramePr>
            <a:graphicFrameLocks noGrp="1"/>
          </p:cNvGraphicFramePr>
          <p:nvPr>
            <p:extLst>
              <p:ext uri="{D42A27DB-BD31-4B8C-83A1-F6EECF244321}">
                <p14:modId xmlns:p14="http://schemas.microsoft.com/office/powerpoint/2010/main" val="3841898849"/>
              </p:ext>
            </p:extLst>
          </p:nvPr>
        </p:nvGraphicFramePr>
        <p:xfrm>
          <a:off x="200472" y="764704"/>
          <a:ext cx="9505058" cy="5813608"/>
        </p:xfrm>
        <a:graphic>
          <a:graphicData uri="http://schemas.openxmlformats.org/drawingml/2006/table">
            <a:tbl>
              <a:tblPr>
                <a:tableStyleId>{0505E3EF-67EA-436B-97B2-0124C06EBD24}</a:tableStyleId>
              </a:tblPr>
              <a:tblGrid>
                <a:gridCol w="1738299"/>
                <a:gridCol w="3888695"/>
                <a:gridCol w="3878064"/>
              </a:tblGrid>
              <a:tr h="153293">
                <a:tc>
                  <a:txBody>
                    <a:bodyPr/>
                    <a:lstStyle/>
                    <a:p>
                      <a:pPr algn="ctr" fontAlgn="ctr"/>
                      <a:r>
                        <a:rPr lang="ja-JP" altLang="en-US" sz="1400" b="1" i="0" u="none" strike="noStrike" dirty="0" smtClean="0">
                          <a:solidFill>
                            <a:srgbClr val="000000"/>
                          </a:solidFill>
                          <a:effectLst/>
                          <a:latin typeface="ＭＳ Ｐゴシック"/>
                        </a:rPr>
                        <a:t>事業</a:t>
                      </a:r>
                      <a:endParaRPr lang="ja-JP" altLang="en-US" sz="14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400" b="1" i="0" u="none" strike="noStrike" dirty="0" smtClean="0">
                          <a:solidFill>
                            <a:srgbClr val="000000"/>
                          </a:solidFill>
                          <a:effectLst/>
                          <a:latin typeface="ＭＳ Ｐゴシック"/>
                        </a:rPr>
                        <a:t>介護予防・生活支援サービス事業</a:t>
                      </a:r>
                      <a:endParaRPr lang="ja-JP" altLang="en-US" sz="14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400" b="1" i="0" u="none" strike="noStrike" dirty="0" smtClean="0">
                          <a:solidFill>
                            <a:srgbClr val="000000"/>
                          </a:solidFill>
                          <a:effectLst/>
                          <a:latin typeface="ＭＳ Ｐゴシック"/>
                        </a:rPr>
                        <a:t>一般介護予防事業</a:t>
                      </a:r>
                      <a:endParaRPr lang="ja-JP" altLang="en-US" sz="1400" b="1" i="0" u="none" strike="noStrike" dirty="0">
                        <a:solidFill>
                          <a:srgbClr val="000000"/>
                        </a:solidFill>
                        <a:effectLst/>
                        <a:latin typeface="ＭＳ Ｐゴシック"/>
                      </a:endParaRPr>
                    </a:p>
                  </a:txBody>
                  <a:tcPr marL="36000" marR="36000" marT="36000" marB="36000" anchor="ctr"/>
                </a:tc>
              </a:tr>
              <a:tr h="219811">
                <a:tc>
                  <a:txBody>
                    <a:bodyPr/>
                    <a:lstStyle/>
                    <a:p>
                      <a:pPr algn="ctr" fontAlgn="ctr"/>
                      <a:r>
                        <a:rPr lang="ja-JP" altLang="en-US" sz="1400" u="none" strike="noStrike" dirty="0" smtClean="0">
                          <a:effectLst/>
                        </a:rPr>
                        <a:t>サービス種別</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400" b="1" u="none" strike="noStrike" dirty="0" smtClean="0">
                          <a:effectLst/>
                        </a:rPr>
                        <a:t>通所型サービス</a:t>
                      </a:r>
                      <a:r>
                        <a:rPr lang="ja-JP" altLang="en-US" sz="1400" b="1" u="none" strike="noStrike" dirty="0">
                          <a:effectLst/>
                        </a:rPr>
                        <a:t>Ｂ</a:t>
                      </a:r>
                      <a:r>
                        <a:rPr lang="en-US" altLang="ja-JP" sz="1400" b="1" u="none" strike="noStrike" dirty="0">
                          <a:effectLst/>
                        </a:rPr>
                        <a:t/>
                      </a:r>
                      <a:br>
                        <a:rPr lang="en-US" altLang="ja-JP" sz="1400" b="1" u="none" strike="noStrike" dirty="0">
                          <a:effectLst/>
                        </a:rPr>
                      </a:br>
                      <a:r>
                        <a:rPr lang="ja-JP" altLang="en-US" sz="1400" b="1" u="none" strike="noStrike" dirty="0">
                          <a:effectLst/>
                        </a:rPr>
                        <a:t>（住民主体による支援）</a:t>
                      </a:r>
                      <a:endParaRPr lang="ja-JP" altLang="en-US" sz="1400" b="1"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400" b="1" u="none" strike="noStrike" dirty="0" smtClean="0">
                          <a:effectLst/>
                        </a:rPr>
                        <a:t>地域介護予防活動支援事業</a:t>
                      </a:r>
                      <a:r>
                        <a:rPr lang="ja-JP" altLang="en-US" sz="1400" b="1" u="none" strike="noStrike" dirty="0">
                          <a:effectLst/>
                        </a:rPr>
                        <a:t/>
                      </a:r>
                      <a:br>
                        <a:rPr lang="ja-JP" altLang="en-US" sz="1400" b="1" u="none" strike="noStrike" dirty="0">
                          <a:effectLst/>
                        </a:rPr>
                      </a:br>
                      <a:r>
                        <a:rPr lang="ja-JP" altLang="en-US" sz="1400" b="1" u="none" strike="noStrike" dirty="0" smtClean="0">
                          <a:effectLst/>
                        </a:rPr>
                        <a:t>（通いの場関係）</a:t>
                      </a:r>
                      <a:endParaRPr lang="ja-JP" altLang="en-US" sz="1400" b="1" i="0" u="none" strike="noStrike" dirty="0">
                        <a:solidFill>
                          <a:srgbClr val="000000"/>
                        </a:solidFill>
                        <a:effectLst/>
                        <a:latin typeface="ＭＳ Ｐゴシック"/>
                      </a:endParaRPr>
                    </a:p>
                  </a:txBody>
                  <a:tcPr marL="36000" marR="36000" marT="36000" marB="36000" anchor="ctr"/>
                </a:tc>
              </a:tr>
              <a:tr h="1304152">
                <a:tc>
                  <a:txBody>
                    <a:bodyPr/>
                    <a:lstStyle/>
                    <a:p>
                      <a:pPr algn="ctr" fontAlgn="ctr"/>
                      <a:r>
                        <a:rPr lang="ja-JP" altLang="en-US" sz="1400" u="none" strike="noStrike" dirty="0" smtClean="0">
                          <a:effectLst/>
                        </a:rPr>
                        <a:t>サービス内容</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400" b="0" i="0" u="none" strike="noStrike" dirty="0" smtClean="0">
                          <a:solidFill>
                            <a:srgbClr val="000000"/>
                          </a:solidFill>
                          <a:effectLst/>
                          <a:latin typeface="ＭＳ Ｐゴシック"/>
                        </a:rPr>
                        <a:t>住民主体による要支援者を中心とする自主的な通いの場づくり</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・体操、運動等の活動</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・趣味活動等を通じた日中の居場所づくり</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・定期的な交流会、サロン</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・会食等</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400" b="0" i="0" u="none" strike="noStrike" dirty="0" smtClean="0">
                          <a:solidFill>
                            <a:srgbClr val="000000"/>
                          </a:solidFill>
                          <a:effectLst/>
                          <a:latin typeface="ＭＳ Ｐゴシック"/>
                        </a:rPr>
                        <a:t>介護予防に資する住民運営の通いの場づくり</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・体操、運動等の活動</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・趣味活動等を通じた日中の居場所づくり</a:t>
                      </a:r>
                      <a:endParaRPr lang="en-US" altLang="ja-JP" sz="1400" b="0" i="0" u="none" strike="noStrike" dirty="0" smtClean="0">
                        <a:solidFill>
                          <a:srgbClr val="000000"/>
                        </a:solidFill>
                        <a:effectLst/>
                        <a:latin typeface="ＭＳ Ｐゴシック"/>
                      </a:endParaRPr>
                    </a:p>
                    <a:p>
                      <a:pPr algn="l" fontAlgn="ctr"/>
                      <a:r>
                        <a:rPr lang="ja-JP" altLang="en-US" sz="1400" b="0" i="0" u="none" strike="noStrike" dirty="0" smtClean="0">
                          <a:solidFill>
                            <a:srgbClr val="000000"/>
                          </a:solidFill>
                          <a:effectLst/>
                          <a:latin typeface="ＭＳ Ｐゴシック"/>
                        </a:rPr>
                        <a:t>・交流会、サロン等</a:t>
                      </a:r>
                      <a:endParaRPr lang="ja-JP" altLang="en-US" sz="1400" b="0" i="0" u="none" strike="noStrike" dirty="0">
                        <a:solidFill>
                          <a:srgbClr val="000000"/>
                        </a:solidFill>
                        <a:effectLst/>
                        <a:latin typeface="ＭＳ Ｐゴシック"/>
                      </a:endParaRPr>
                    </a:p>
                  </a:txBody>
                  <a:tcPr marL="36000" marR="36000" marT="36000" marB="36000" anchor="ctr"/>
                </a:tc>
              </a:tr>
              <a:tr h="528056">
                <a:tc>
                  <a:txBody>
                    <a:bodyPr/>
                    <a:lstStyle/>
                    <a:p>
                      <a:pPr marL="0" indent="0" algn="ctr" fontAlgn="ctr"/>
                      <a:r>
                        <a:rPr lang="ja-JP" altLang="en-US" sz="1400" u="none" strike="noStrike" dirty="0" smtClean="0">
                          <a:effectLst/>
                        </a:rPr>
                        <a:t>対象者とサービス</a:t>
                      </a:r>
                      <a:endParaRPr lang="en-US" altLang="ja-JP" sz="1400" u="none" strike="noStrike" dirty="0" smtClean="0">
                        <a:effectLst/>
                      </a:endParaRPr>
                    </a:p>
                    <a:p>
                      <a:pPr marL="0" indent="0" algn="ctr" fontAlgn="ctr"/>
                      <a:r>
                        <a:rPr lang="ja-JP" altLang="en-US" sz="1400" u="none" strike="noStrike" dirty="0" smtClean="0">
                          <a:effectLst/>
                        </a:rPr>
                        <a:t>提供</a:t>
                      </a:r>
                      <a:r>
                        <a:rPr lang="ja-JP" altLang="en-US" sz="1400" u="none" strike="noStrike" dirty="0">
                          <a:effectLst/>
                        </a:rPr>
                        <a:t>の考え方</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400" u="none" strike="noStrike" dirty="0" smtClean="0">
                          <a:effectLst/>
                        </a:rPr>
                        <a:t>要支援者等</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l" fontAlgn="ctr"/>
                      <a:r>
                        <a:rPr lang="ja-JP" altLang="en-US" sz="1400" u="none" strike="noStrike" dirty="0" smtClean="0">
                          <a:effectLst/>
                        </a:rPr>
                        <a:t>主に日常生活に支障のない者であって、通いの場に行くことにより介護予防が見込まれるケース</a:t>
                      </a:r>
                      <a:endParaRPr lang="ja-JP" altLang="en-US" sz="1400" b="0" i="0" u="none" strike="noStrike" dirty="0">
                        <a:solidFill>
                          <a:srgbClr val="000000"/>
                        </a:solidFill>
                        <a:effectLst/>
                        <a:latin typeface="ＭＳ Ｐゴシック"/>
                      </a:endParaRPr>
                    </a:p>
                  </a:txBody>
                  <a:tcPr marL="36000" marR="36000" marT="36000" marB="36000" anchor="ctr"/>
                </a:tc>
              </a:tr>
              <a:tr h="326645">
                <a:tc>
                  <a:txBody>
                    <a:bodyPr/>
                    <a:lstStyle/>
                    <a:p>
                      <a:pPr algn="ctr" fontAlgn="ctr"/>
                      <a:r>
                        <a:rPr lang="ja-JP" altLang="en-US" sz="1400" u="none" strike="noStrike" dirty="0" smtClean="0">
                          <a:effectLst/>
                        </a:rPr>
                        <a:t>実施</a:t>
                      </a:r>
                      <a:r>
                        <a:rPr lang="ja-JP" altLang="en-US" sz="1400" u="none" strike="noStrike" dirty="0">
                          <a:effectLst/>
                        </a:rPr>
                        <a:t>方法</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algn="ctr" fontAlgn="ctr"/>
                      <a:r>
                        <a:rPr lang="ja-JP" altLang="en-US" sz="1400" u="none" strike="noStrike" dirty="0" smtClean="0">
                          <a:effectLst/>
                        </a:rPr>
                        <a:t>運営費補助／その他補助や助成</a:t>
                      </a:r>
                      <a:endParaRPr lang="en-US" altLang="ja-JP" sz="1400" u="none" strike="noStrike" dirty="0" smtClean="0">
                        <a:effectLst/>
                      </a:endParaRPr>
                    </a:p>
                  </a:txBody>
                  <a:tcPr marL="36000" marR="36000" marT="36000" marB="36000" anchor="ctr"/>
                </a:tc>
                <a:tc>
                  <a:txBody>
                    <a:bodyPr/>
                    <a:lstStyle/>
                    <a:p>
                      <a:pPr algn="ctr" fontAlgn="ctr"/>
                      <a:r>
                        <a:rPr lang="ja-JP" altLang="en-US" sz="1400" u="none" strike="noStrike" dirty="0" smtClean="0">
                          <a:effectLst/>
                        </a:rPr>
                        <a:t>委託／運営費補助／その他補助や助成</a:t>
                      </a:r>
                      <a:endParaRPr lang="ja-JP" altLang="en-US" sz="1400" b="0" i="0" u="none" strike="noStrike" dirty="0">
                        <a:solidFill>
                          <a:srgbClr val="000000"/>
                        </a:solidFill>
                        <a:effectLst/>
                        <a:latin typeface="ＭＳ Ｐゴシック"/>
                      </a:endParaRPr>
                    </a:p>
                  </a:txBody>
                  <a:tcPr marL="36000" marR="36000" marT="36000" marB="36000" anchor="ctr"/>
                </a:tc>
              </a:tr>
              <a:tr h="432048">
                <a:tc>
                  <a:txBody>
                    <a:bodyPr/>
                    <a:lstStyle/>
                    <a:p>
                      <a:pPr algn="ctr" fontAlgn="ctr"/>
                      <a:r>
                        <a:rPr lang="ja-JP" altLang="en-US" sz="1400" b="0" i="0" u="none" strike="noStrike" dirty="0" smtClean="0">
                          <a:solidFill>
                            <a:srgbClr val="000000"/>
                          </a:solidFill>
                          <a:effectLst/>
                          <a:latin typeface="ＭＳ Ｐゴシック"/>
                        </a:rPr>
                        <a:t>市町村の負担方法</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運営のための事業経費を補助</a:t>
                      </a:r>
                      <a:endParaRPr lang="en-US" altLang="ja-JP" sz="1400" b="0" i="0" u="none" strike="noStrike" dirty="0" smtClean="0">
                        <a:solidFill>
                          <a:srgbClr val="000000"/>
                        </a:solidFill>
                        <a:effectLst/>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／家賃、光熱水費、年定額　等</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人数等に応じて月・年ごとの包括払い</a:t>
                      </a:r>
                      <a:endParaRPr lang="en-US" altLang="ja-JP" sz="1400" b="0" i="0" u="none" strike="noStrike" dirty="0" smtClean="0">
                        <a:solidFill>
                          <a:srgbClr val="000000"/>
                        </a:solidFill>
                        <a:effectLst/>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／運営のための間接経費を補助</a:t>
                      </a:r>
                      <a:endParaRPr lang="en-US" altLang="ja-JP" sz="1400" b="0" i="0" u="none" strike="noStrike" dirty="0" smtClean="0">
                        <a:solidFill>
                          <a:srgbClr val="000000"/>
                        </a:solidFill>
                        <a:effectLst/>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／家賃、光熱水費、年定額　等</a:t>
                      </a:r>
                      <a:endParaRPr lang="ja-JP" altLang="en-US" sz="1400" b="0" i="0" u="none" strike="noStrike" dirty="0">
                        <a:solidFill>
                          <a:srgbClr val="000000"/>
                        </a:solidFill>
                        <a:effectLst/>
                        <a:latin typeface="ＭＳ Ｐゴシック"/>
                      </a:endParaRPr>
                    </a:p>
                  </a:txBody>
                  <a:tcPr marL="36000" marR="36000" marT="36000" marB="36000" anchor="ctr"/>
                </a:tc>
              </a:tr>
              <a:tr h="326763">
                <a:tc>
                  <a:txBody>
                    <a:bodyPr/>
                    <a:lstStyle/>
                    <a:p>
                      <a:pPr algn="ctr" fontAlgn="ctr"/>
                      <a:r>
                        <a:rPr lang="ja-JP" altLang="en-US" sz="1400" b="0" i="0" u="none" strike="noStrike" dirty="0" smtClean="0">
                          <a:solidFill>
                            <a:srgbClr val="000000"/>
                          </a:solidFill>
                          <a:effectLst/>
                          <a:latin typeface="ＭＳ Ｐゴシック"/>
                        </a:rPr>
                        <a:t>ケアマネジメント</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あり</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なし</a:t>
                      </a:r>
                      <a:endParaRPr lang="ja-JP" altLang="en-US" sz="1400" b="0" i="0" u="none" strike="noStrike" dirty="0">
                        <a:solidFill>
                          <a:srgbClr val="000000"/>
                        </a:solidFill>
                        <a:effectLst/>
                        <a:latin typeface="ＭＳ Ｐゴシック"/>
                      </a:endParaRPr>
                    </a:p>
                  </a:txBody>
                  <a:tcPr marL="36000" marR="36000" marT="36000" marB="36000" anchor="ctr"/>
                </a:tc>
              </a:tr>
              <a:tr h="432048">
                <a:tc>
                  <a:txBody>
                    <a:bodyPr/>
                    <a:lstStyle/>
                    <a:p>
                      <a:pPr algn="ctr" fontAlgn="ctr"/>
                      <a:r>
                        <a:rPr lang="ja-JP" altLang="en-US" sz="1400" b="0" i="0" u="none" strike="noStrike" dirty="0" smtClean="0">
                          <a:solidFill>
                            <a:srgbClr val="000000"/>
                          </a:solidFill>
                          <a:effectLst/>
                          <a:latin typeface="ＭＳ Ｐゴシック"/>
                        </a:rPr>
                        <a:t>利用者負担額</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サービス提供主体が設定</a:t>
                      </a:r>
                      <a:endParaRPr lang="en-US" altLang="ja-JP" sz="1400" b="0" i="0" u="none" strike="noStrike" dirty="0" smtClean="0">
                        <a:solidFill>
                          <a:srgbClr val="000000"/>
                        </a:solidFill>
                        <a:effectLst/>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（補助の条件で、市町村が設定することも可）</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市町村が適切に設定（補助の場合は</a:t>
                      </a:r>
                      <a:endParaRPr lang="en-US" altLang="ja-JP" sz="1400" b="0" i="0" u="none" strike="noStrike" dirty="0" smtClean="0">
                        <a:solidFill>
                          <a:srgbClr val="000000"/>
                        </a:solidFill>
                        <a:effectLst/>
                        <a:latin typeface="ＭＳ Ｐゴシック"/>
                      </a:endParaRPr>
                    </a:p>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サービス提供主体が設定することも可）</a:t>
                      </a:r>
                      <a:endParaRPr lang="ja-JP" altLang="en-US" sz="1400" b="0" i="0" u="none" strike="noStrike" dirty="0">
                        <a:solidFill>
                          <a:srgbClr val="000000"/>
                        </a:solidFill>
                        <a:effectLst/>
                        <a:latin typeface="ＭＳ Ｐゴシック"/>
                      </a:endParaRPr>
                    </a:p>
                  </a:txBody>
                  <a:tcPr marL="36000" marR="36000" marT="36000" marB="36000" anchor="ctr"/>
                </a:tc>
              </a:tr>
              <a:tr h="298704">
                <a:tc>
                  <a:txBody>
                    <a:bodyPr/>
                    <a:lstStyle/>
                    <a:p>
                      <a:pPr algn="ctr" fontAlgn="ctr"/>
                      <a:r>
                        <a:rPr lang="ja-JP" altLang="en-US" sz="1400" u="none" strike="noStrike" dirty="0" smtClean="0">
                          <a:effectLst/>
                        </a:rPr>
                        <a:t>サービス提供者</a:t>
                      </a:r>
                      <a:r>
                        <a:rPr lang="ja-JP" altLang="en-US" sz="1400" u="none" strike="noStrike" dirty="0">
                          <a:effectLst/>
                        </a:rPr>
                        <a:t>（例）</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u="none" strike="noStrike" dirty="0" smtClean="0">
                          <a:effectLst/>
                        </a:rPr>
                        <a:t>ボランティア主体</a:t>
                      </a:r>
                      <a:endParaRPr lang="ja-JP" altLang="en-US" sz="1400" b="1" i="0" u="none" strike="noStrike" dirty="0">
                        <a:solidFill>
                          <a:srgbClr val="000000"/>
                        </a:solidFill>
                        <a:effectLst/>
                        <a:latin typeface="ＭＳ Ｐゴシック"/>
                      </a:endParaRPr>
                    </a:p>
                  </a:txBody>
                  <a:tcPr marL="36000" marR="36000" marT="36000" marB="3600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smtClean="0">
                          <a:solidFill>
                            <a:srgbClr val="000000"/>
                          </a:solidFill>
                          <a:effectLst/>
                          <a:latin typeface="ＭＳ Ｐゴシック"/>
                        </a:rPr>
                        <a:t>地域住民主体</a:t>
                      </a:r>
                      <a:endParaRPr lang="ja-JP" altLang="en-US" sz="1400" b="0" i="0" u="none" strike="noStrike" dirty="0">
                        <a:solidFill>
                          <a:srgbClr val="000000"/>
                        </a:solidFill>
                        <a:effectLst/>
                        <a:latin typeface="ＭＳ Ｐゴシック"/>
                      </a:endParaRPr>
                    </a:p>
                  </a:txBody>
                  <a:tcPr marL="36000" marR="36000" marT="36000" marB="36000" anchor="ctr"/>
                </a:tc>
              </a:tr>
              <a:tr h="493097">
                <a:tc>
                  <a:txBody>
                    <a:bodyPr/>
                    <a:lstStyle/>
                    <a:p>
                      <a:pPr algn="ctr" fontAlgn="ctr"/>
                      <a:r>
                        <a:rPr lang="ja-JP" altLang="en-US" sz="1400" u="none" strike="noStrike" dirty="0" smtClean="0">
                          <a:effectLst/>
                        </a:rPr>
                        <a:t>備考</a:t>
                      </a:r>
                      <a:endParaRPr lang="ja-JP" altLang="en-US" sz="1400" b="0" i="0" u="none" strike="noStrike" dirty="0">
                        <a:solidFill>
                          <a:srgbClr val="000000"/>
                        </a:solidFill>
                        <a:effectLst/>
                        <a:latin typeface="ＭＳ Ｐゴシック"/>
                      </a:endParaRPr>
                    </a:p>
                  </a:txBody>
                  <a:tcPr marL="36000" marR="36000" marT="36000" marB="3600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200" b="0" u="none" strike="noStrike" dirty="0" smtClean="0">
                          <a:effectLst/>
                        </a:rPr>
                        <a:t>※</a:t>
                      </a:r>
                      <a:r>
                        <a:rPr lang="ja-JP" altLang="en-US" sz="1200" b="0" u="none" strike="noStrike" dirty="0" smtClean="0">
                          <a:effectLst/>
                        </a:rPr>
                        <a:t>食事代などの実費は報酬の対象外（利用者負担）</a:t>
                      </a:r>
                      <a:endParaRPr lang="en-US" altLang="ja-JP" sz="1200" b="0" u="none" strike="noStrike" dirty="0" smtClean="0">
                        <a:effectLs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200" b="0" u="none" strike="noStrike" dirty="0" smtClean="0">
                          <a:effectLst/>
                        </a:rPr>
                        <a:t>※</a:t>
                      </a:r>
                      <a:r>
                        <a:rPr lang="ja-JP" altLang="en-US" sz="1200" b="0" u="none" strike="noStrike" dirty="0" smtClean="0">
                          <a:effectLst/>
                        </a:rPr>
                        <a:t>一般介護予防事業等で行うサロンと異なり、要支援者等を中心に定期的な利用が可能な形態を想定</a:t>
                      </a:r>
                      <a:endParaRPr lang="en-US" altLang="ja-JP" sz="1200" b="0" u="none" strike="noStrike" dirty="0" smtClean="0">
                        <a:effectLs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smtClean="0">
                          <a:solidFill>
                            <a:srgbClr val="000000"/>
                          </a:solidFill>
                          <a:effectLst/>
                          <a:latin typeface="ＭＳ Ｐゴシック"/>
                        </a:rPr>
                        <a:t>※</a:t>
                      </a:r>
                      <a:r>
                        <a:rPr lang="ja-JP" altLang="en-US" sz="1200" b="0" i="0" u="none" strike="noStrike" dirty="0" smtClean="0">
                          <a:solidFill>
                            <a:srgbClr val="000000"/>
                          </a:solidFill>
                          <a:effectLst/>
                          <a:latin typeface="ＭＳ Ｐゴシック"/>
                        </a:rPr>
                        <a:t>通いの場には、障害者や子ども、要支援者以外の高齢者なども加わることができる。（共生型）</a:t>
                      </a:r>
                      <a:endParaRPr lang="ja-JP" altLang="en-US" sz="1200" b="0" i="0" u="none" strike="noStrike" dirty="0">
                        <a:solidFill>
                          <a:srgbClr val="000000"/>
                        </a:solidFill>
                        <a:effectLst/>
                        <a:latin typeface="ＭＳ Ｐゴシック"/>
                      </a:endParaRPr>
                    </a:p>
                  </a:txBody>
                  <a:tcPr marL="36000" marR="36000" marT="36000" marB="3600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200" b="0" u="none" strike="noStrike" dirty="0" smtClean="0">
                          <a:effectLst/>
                        </a:rPr>
                        <a:t>※</a:t>
                      </a:r>
                      <a:r>
                        <a:rPr lang="ja-JP" altLang="en-US" sz="1200" b="0" u="none" strike="noStrike" dirty="0" smtClean="0">
                          <a:effectLst/>
                        </a:rPr>
                        <a:t>食事代などの実費は報酬の対象外（利用者負担）</a:t>
                      </a:r>
                      <a:endParaRPr lang="en-US" altLang="ja-JP" sz="1200" b="0" u="none" strike="noStrike" dirty="0" smtClean="0">
                        <a:effectLst/>
                      </a:endParaRPr>
                    </a:p>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smtClean="0">
                          <a:solidFill>
                            <a:srgbClr val="000000"/>
                          </a:solidFill>
                          <a:effectLst/>
                          <a:latin typeface="ＭＳ Ｐゴシック"/>
                        </a:rPr>
                        <a:t>※</a:t>
                      </a:r>
                      <a:r>
                        <a:rPr lang="ja-JP" altLang="en-US" sz="1200" b="0" i="0" u="none" strike="noStrike" dirty="0" smtClean="0">
                          <a:solidFill>
                            <a:srgbClr val="000000"/>
                          </a:solidFill>
                          <a:effectLst/>
                          <a:latin typeface="ＭＳ Ｐゴシック"/>
                        </a:rPr>
                        <a:t>通いの場には、障害者や子どもなども加わることができる。（共生型）</a:t>
                      </a:r>
                      <a:endParaRPr lang="ja-JP" altLang="en-US" sz="1200" b="0" i="0" u="none" strike="noStrike" dirty="0">
                        <a:solidFill>
                          <a:srgbClr val="000000"/>
                        </a:solidFill>
                        <a:effectLst/>
                        <a:latin typeface="ＭＳ Ｐゴシック"/>
                      </a:endParaRPr>
                    </a:p>
                  </a:txBody>
                  <a:tcPr marL="36000" marR="36000" marT="36000" marB="36000" anchor="ctr"/>
                </a:tc>
              </a:tr>
            </a:tbl>
          </a:graphicData>
        </a:graphic>
      </p:graphicFrame>
      <p:sp>
        <p:nvSpPr>
          <p:cNvPr id="5" name="角丸四角形 4"/>
          <p:cNvSpPr/>
          <p:nvPr/>
        </p:nvSpPr>
        <p:spPr>
          <a:xfrm>
            <a:off x="5817096" y="692696"/>
            <a:ext cx="3888432" cy="5904656"/>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21</a:t>
            </a:r>
            <a:endParaRPr lang="ja-JP" altLang="en-US" sz="1600" dirty="0">
              <a:solidFill>
                <a:prstClr val="black"/>
              </a:solidFill>
            </a:endParaRPr>
          </a:p>
        </p:txBody>
      </p:sp>
    </p:spTree>
    <p:extLst>
      <p:ext uri="{BB962C8B-B14F-4D97-AF65-F5344CB8AC3E}">
        <p14:creationId xmlns:p14="http://schemas.microsoft.com/office/powerpoint/2010/main" val="3328135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テキスト ボックス 46"/>
          <p:cNvSpPr txBox="1"/>
          <p:nvPr/>
        </p:nvSpPr>
        <p:spPr>
          <a:xfrm>
            <a:off x="165511" y="870972"/>
            <a:ext cx="9612025" cy="1261884"/>
          </a:xfrm>
          <a:prstGeom prst="rect">
            <a:avLst/>
          </a:prstGeom>
          <a:noFill/>
          <a:ln>
            <a:solidFill>
              <a:schemeClr val="tx1"/>
            </a:solidFill>
            <a:prstDash val="dash"/>
          </a:ln>
        </p:spPr>
        <p:txBody>
          <a:bodyPr wrap="square" rtlCol="0">
            <a:spAutoFit/>
          </a:bodyPr>
          <a:lstStyle/>
          <a:p>
            <a:pPr defTabSz="913575"/>
            <a:r>
              <a:rPr lang="ja-JP" altLang="en-US" sz="1600" dirty="0">
                <a:solidFill>
                  <a:prstClr val="black"/>
                </a:solidFill>
              </a:rPr>
              <a:t>○　地域包括ケア</a:t>
            </a:r>
            <a:r>
              <a:rPr lang="ja-JP" altLang="en-US" sz="1600" dirty="0" smtClean="0">
                <a:solidFill>
                  <a:prstClr val="black"/>
                </a:solidFill>
              </a:rPr>
              <a:t>実現に向けた、充実・強化の取組</a:t>
            </a:r>
            <a:r>
              <a:rPr lang="ja-JP" altLang="en-US" sz="1600" dirty="0">
                <a:solidFill>
                  <a:prstClr val="black"/>
                </a:solidFill>
              </a:rPr>
              <a:t>を</a:t>
            </a:r>
            <a:r>
              <a:rPr lang="ja-JP" altLang="en-US" sz="1600" b="1" u="sng" dirty="0">
                <a:solidFill>
                  <a:prstClr val="black"/>
                </a:solidFill>
              </a:rPr>
              <a:t>地域支援事業の枠組みを活用し</a:t>
            </a:r>
            <a:r>
              <a:rPr lang="ja-JP" altLang="en-US" sz="1600" dirty="0">
                <a:solidFill>
                  <a:prstClr val="black"/>
                </a:solidFill>
              </a:rPr>
              <a:t>、市町村が推進</a:t>
            </a:r>
            <a:r>
              <a:rPr lang="ja-JP" altLang="en-US" sz="1600" dirty="0" smtClean="0">
                <a:solidFill>
                  <a:prstClr val="black"/>
                </a:solidFill>
              </a:rPr>
              <a:t>。</a:t>
            </a:r>
            <a:endParaRPr lang="en-US" altLang="ja-JP" sz="1600" dirty="0" smtClean="0">
              <a:solidFill>
                <a:prstClr val="black"/>
              </a:solidFill>
            </a:endParaRPr>
          </a:p>
          <a:p>
            <a:pPr defTabSz="913575"/>
            <a:r>
              <a:rPr lang="ja-JP" altLang="en-US" sz="1600" dirty="0" smtClean="0">
                <a:solidFill>
                  <a:prstClr val="black"/>
                </a:solidFill>
              </a:rPr>
              <a:t>○</a:t>
            </a:r>
            <a:r>
              <a:rPr lang="ja-JP" altLang="en-US" sz="1600" dirty="0">
                <a:solidFill>
                  <a:prstClr val="black"/>
                </a:solidFill>
              </a:rPr>
              <a:t>　あわせて要支援者に対するサービスの提供の方法を給付から事業へ</a:t>
            </a:r>
            <a:r>
              <a:rPr lang="ja-JP" altLang="en-US" sz="1600" dirty="0" smtClean="0">
                <a:solidFill>
                  <a:prstClr val="black"/>
                </a:solidFill>
              </a:rPr>
              <a:t>見直し、サービスの多様化を図る。</a:t>
            </a:r>
            <a:endParaRPr lang="en-US" altLang="ja-JP" sz="1600" dirty="0">
              <a:solidFill>
                <a:prstClr val="black"/>
              </a:solidFill>
            </a:endParaRPr>
          </a:p>
          <a:p>
            <a:pPr defTabSz="913575"/>
            <a:r>
              <a:rPr lang="ja-JP" altLang="en-US" sz="1600" dirty="0">
                <a:solidFill>
                  <a:prstClr val="black"/>
                </a:solidFill>
              </a:rPr>
              <a:t>○　これら</a:t>
            </a:r>
            <a:r>
              <a:rPr lang="ja-JP" altLang="en-US" sz="1600" dirty="0" smtClean="0">
                <a:solidFill>
                  <a:prstClr val="black"/>
                </a:solidFill>
              </a:rPr>
              <a:t>を市町村</a:t>
            </a:r>
            <a:r>
              <a:rPr lang="ja-JP" altLang="en-US" sz="1600" dirty="0">
                <a:solidFill>
                  <a:prstClr val="black"/>
                </a:solidFill>
              </a:rPr>
              <a:t>が</a:t>
            </a:r>
            <a:r>
              <a:rPr lang="ja-JP" altLang="en-US" sz="1600" dirty="0" smtClean="0">
                <a:solidFill>
                  <a:prstClr val="black"/>
                </a:solidFill>
              </a:rPr>
              <a:t>中心となって総合的に取り組む</a:t>
            </a:r>
            <a:r>
              <a:rPr lang="ja-JP" altLang="en-US" sz="1600" dirty="0">
                <a:solidFill>
                  <a:prstClr val="black"/>
                </a:solidFill>
              </a:rPr>
              <a:t>ことで</a:t>
            </a:r>
            <a:r>
              <a:rPr lang="ja-JP" altLang="en-US" sz="1600" dirty="0" smtClean="0">
                <a:solidFill>
                  <a:prstClr val="black"/>
                </a:solidFill>
              </a:rPr>
              <a:t>地域で高齢者を支える</a:t>
            </a:r>
            <a:r>
              <a:rPr lang="ja-JP" altLang="en-US" sz="1600" dirty="0">
                <a:solidFill>
                  <a:prstClr val="black"/>
                </a:solidFill>
              </a:rPr>
              <a:t>社会が実現</a:t>
            </a:r>
            <a:r>
              <a:rPr lang="ja-JP" altLang="en-US" sz="1600" dirty="0" smtClean="0">
                <a:solidFill>
                  <a:prstClr val="black"/>
                </a:solidFill>
              </a:rPr>
              <a:t>。</a:t>
            </a:r>
            <a:endParaRPr lang="en-US" altLang="ja-JP" sz="1600" dirty="0" smtClean="0">
              <a:solidFill>
                <a:prstClr val="black"/>
              </a:solidFill>
            </a:endParaRPr>
          </a:p>
          <a:p>
            <a:pPr marL="180000" indent="-457200" defTabSz="913575"/>
            <a:r>
              <a:rPr lang="en-US" altLang="ja-JP" sz="1400" dirty="0" smtClean="0">
                <a:solidFill>
                  <a:prstClr val="black"/>
                </a:solidFill>
              </a:rPr>
              <a:t>※</a:t>
            </a:r>
            <a:r>
              <a:rPr lang="ja-JP" altLang="en-US" sz="1400" dirty="0" smtClean="0">
                <a:solidFill>
                  <a:prstClr val="black"/>
                </a:solidFill>
              </a:rPr>
              <a:t>「医療・介護連携強化」「</a:t>
            </a:r>
            <a:r>
              <a:rPr lang="ja-JP" altLang="en-US" sz="1400" dirty="0">
                <a:solidFill>
                  <a:prstClr val="black"/>
                </a:solidFill>
              </a:rPr>
              <a:t>認知症</a:t>
            </a:r>
            <a:r>
              <a:rPr lang="ja-JP" altLang="en-US" sz="1400" dirty="0" smtClean="0">
                <a:solidFill>
                  <a:prstClr val="black"/>
                </a:solidFill>
              </a:rPr>
              <a:t>施策の推進」「生活支援体制整備」に係る事業については、地域包括支援センター以外の実施主体に事業を委託することも可能</a:t>
            </a:r>
            <a:endParaRPr lang="en-US" altLang="ja-JP" sz="1400" dirty="0">
              <a:solidFill>
                <a:prstClr val="black"/>
              </a:solidFill>
            </a:endParaRPr>
          </a:p>
        </p:txBody>
      </p:sp>
      <p:sp>
        <p:nvSpPr>
          <p:cNvPr id="23" name="テキスト ボックス 22"/>
          <p:cNvSpPr txBox="1"/>
          <p:nvPr/>
        </p:nvSpPr>
        <p:spPr>
          <a:xfrm>
            <a:off x="135568" y="2616216"/>
            <a:ext cx="9672000" cy="3472344"/>
          </a:xfrm>
          <a:prstGeom prst="roundRect">
            <a:avLst>
              <a:gd name="adj" fmla="val 5160"/>
            </a:avLst>
          </a:prstGeom>
          <a:solidFill>
            <a:sysClr val="window" lastClr="FFFFFF"/>
          </a:solidFill>
          <a:ln w="6350">
            <a:solidFill>
              <a:prstClr val="black"/>
            </a:solidFill>
          </a:ln>
          <a:effectLst/>
        </p:spPr>
        <p:txBody>
          <a:bodyPr rot="0" spcFirstLastPara="0" vert="horz" wrap="square" lIns="72000" tIns="45720" rIns="72000" bIns="45720" numCol="1" spcCol="0" rtlCol="0" fromWordArt="0" anchor="t" anchorCtr="0" forceAA="0" compatLnSpc="1">
            <a:prstTxWarp prst="textNoShape">
              <a:avLst/>
            </a:prstTxWarp>
            <a:noAutofit/>
          </a:bodyPr>
          <a:lstStyle/>
          <a:p>
            <a:pPr marL="177800" indent="-177800" algn="just">
              <a:defRPr/>
            </a:pPr>
            <a:r>
              <a:rPr kumimoji="0" lang="ja-JP" altLang="en-US" sz="1600" kern="0" dirty="0">
                <a:solidFill>
                  <a:prstClr val="black"/>
                </a:solidFill>
                <a:latin typeface="ＭＳ Ｐゴシック"/>
              </a:rPr>
              <a:t>　</a:t>
            </a:r>
            <a:r>
              <a:rPr kumimoji="0" lang="ja-JP" altLang="en-US" sz="1600" kern="0" dirty="0" smtClean="0">
                <a:solidFill>
                  <a:prstClr val="black"/>
                </a:solidFill>
                <a:latin typeface="ＭＳ Ｐゴシック"/>
              </a:rPr>
              <a:t> 　平成</a:t>
            </a:r>
            <a:r>
              <a:rPr kumimoji="0" lang="en-US" altLang="ja-JP" sz="1600" kern="0" dirty="0" smtClean="0">
                <a:solidFill>
                  <a:prstClr val="black"/>
                </a:solidFill>
                <a:latin typeface="ＭＳ Ｐゴシック"/>
              </a:rPr>
              <a:t>30</a:t>
            </a:r>
            <a:r>
              <a:rPr kumimoji="0" lang="ja-JP" altLang="en-US" sz="1600" kern="0" dirty="0" smtClean="0">
                <a:solidFill>
                  <a:prstClr val="black"/>
                </a:solidFill>
                <a:latin typeface="ＭＳ Ｐゴシック"/>
              </a:rPr>
              <a:t>年度までに全市町村が地域支援事業として以下の事業に取り組めるよう、必要な財源を確保し、市町村の取組を支援する。</a:t>
            </a:r>
            <a:endParaRPr lang="en-US" altLang="ja-JP" sz="1600" dirty="0" smtClean="0">
              <a:solidFill>
                <a:prstClr val="black"/>
              </a:solidFill>
              <a:latin typeface="ＭＳ Ｐゴシック"/>
            </a:endParaRPr>
          </a:p>
          <a:p>
            <a:pPr marL="177800" indent="-177800" algn="just">
              <a:defRPr/>
            </a:pPr>
            <a:endParaRPr lang="en-US" altLang="ja-JP" sz="1200" dirty="0" smtClean="0">
              <a:solidFill>
                <a:prstClr val="black"/>
              </a:solidFill>
              <a:latin typeface="ＭＳ Ｐゴシック"/>
            </a:endParaRPr>
          </a:p>
          <a:p>
            <a:pPr marL="177800" indent="-177800" algn="just">
              <a:defRPr/>
            </a:pPr>
            <a:endParaRPr lang="en-US" altLang="ja-JP" sz="1200" dirty="0">
              <a:solidFill>
                <a:prstClr val="black"/>
              </a:solidFill>
              <a:latin typeface="ＭＳ Ｐゴシック"/>
            </a:endParaRPr>
          </a:p>
          <a:p>
            <a:pPr marL="177800" indent="-177800" algn="just">
              <a:defRPr/>
            </a:pPr>
            <a:endParaRPr lang="en-US" altLang="ja-JP" sz="1200" dirty="0">
              <a:solidFill>
                <a:prstClr val="black"/>
              </a:solidFill>
              <a:latin typeface="ＭＳ Ｐゴシック"/>
            </a:endParaRPr>
          </a:p>
          <a:p>
            <a:pPr algn="just">
              <a:defRPr/>
            </a:pPr>
            <a:endParaRPr kumimoji="0" lang="en-US" altLang="ja-JP" sz="1200" kern="0" dirty="0" smtClean="0">
              <a:solidFill>
                <a:prstClr val="black"/>
              </a:solidFill>
              <a:latin typeface="ＭＳ Ｐゴシック"/>
            </a:endParaRPr>
          </a:p>
          <a:p>
            <a:pPr marL="273050" indent="-273050" algn="just">
              <a:defRPr/>
            </a:pPr>
            <a:r>
              <a:rPr kumimoji="0" lang="ja-JP" altLang="en-US" sz="1200" kern="0" dirty="0" smtClean="0">
                <a:solidFill>
                  <a:prstClr val="black"/>
                </a:solidFill>
                <a:latin typeface="ＭＳ Ｐゴシック"/>
              </a:rPr>
              <a:t>　</a:t>
            </a:r>
            <a:endParaRPr kumimoji="0" lang="en-US" altLang="ja-JP" sz="1200" kern="0" dirty="0" smtClean="0">
              <a:solidFill>
                <a:prstClr val="black"/>
              </a:solidFill>
              <a:latin typeface="ＭＳ Ｐゴシック"/>
            </a:endParaRPr>
          </a:p>
          <a:p>
            <a:pPr marL="273050" indent="-273050" algn="just">
              <a:defRPr/>
            </a:pPr>
            <a:endParaRPr kumimoji="0" lang="en-US" altLang="ja-JP" sz="1200" kern="0" dirty="0">
              <a:solidFill>
                <a:prstClr val="black"/>
              </a:solidFill>
              <a:latin typeface="ＭＳ Ｐゴシック"/>
            </a:endParaRPr>
          </a:p>
          <a:p>
            <a:pPr marL="273050" indent="-273050" algn="just">
              <a:defRPr/>
            </a:pPr>
            <a:r>
              <a:rPr kumimoji="0" lang="ja-JP" altLang="en-US" sz="1200" kern="0" dirty="0" smtClean="0">
                <a:solidFill>
                  <a:prstClr val="black"/>
                </a:solidFill>
                <a:latin typeface="ＭＳ Ｐゴシック"/>
              </a:rPr>
              <a:t>　</a:t>
            </a:r>
            <a:endParaRPr kumimoji="0" lang="en-US" altLang="ja-JP" sz="1200" kern="0" dirty="0" smtClean="0">
              <a:solidFill>
                <a:prstClr val="black"/>
              </a:solidFill>
              <a:latin typeface="ＭＳ Ｐゴシック"/>
            </a:endParaRPr>
          </a:p>
          <a:p>
            <a:pPr marL="273050" indent="-273050" algn="just">
              <a:defRPr/>
            </a:pPr>
            <a:endParaRPr kumimoji="0" lang="en-US" altLang="ja-JP" sz="1100" kern="0" dirty="0" smtClean="0">
              <a:solidFill>
                <a:prstClr val="black"/>
              </a:solidFill>
              <a:latin typeface="ＭＳ 明朝" panose="02020609040205080304" pitchFamily="17" charset="-128"/>
              <a:ea typeface="ＭＳ 明朝" panose="02020609040205080304" pitchFamily="17" charset="-128"/>
            </a:endParaRPr>
          </a:p>
          <a:p>
            <a:pPr marL="273050" indent="-273050" algn="just">
              <a:defRPr/>
            </a:pPr>
            <a:endParaRPr kumimoji="0" lang="en-US" altLang="ja-JP" sz="1100" kern="0" dirty="0">
              <a:solidFill>
                <a:prstClr val="black"/>
              </a:solidFill>
              <a:latin typeface="ＭＳ 明朝" panose="02020609040205080304" pitchFamily="17" charset="-128"/>
              <a:ea typeface="ＭＳ 明朝" panose="02020609040205080304" pitchFamily="17" charset="-128"/>
            </a:endParaRPr>
          </a:p>
          <a:p>
            <a:pPr marL="273050" indent="-273050" algn="just">
              <a:defRPr/>
            </a:pPr>
            <a:endParaRPr kumimoji="0" lang="en-US" altLang="ja-JP" sz="1100" kern="0" dirty="0" smtClean="0">
              <a:solidFill>
                <a:prstClr val="black"/>
              </a:solidFill>
              <a:latin typeface="ＭＳ 明朝" panose="02020609040205080304" pitchFamily="17" charset="-128"/>
              <a:ea typeface="ＭＳ 明朝" panose="02020609040205080304" pitchFamily="17" charset="-128"/>
            </a:endParaRPr>
          </a:p>
          <a:p>
            <a:pPr marL="273050" indent="-273050" algn="just">
              <a:defRPr/>
            </a:pPr>
            <a:endParaRPr kumimoji="0" lang="en-US" altLang="ja-JP" sz="1100" kern="0" dirty="0">
              <a:solidFill>
                <a:prstClr val="black"/>
              </a:solidFill>
              <a:latin typeface="ＭＳ 明朝" panose="02020609040205080304" pitchFamily="17" charset="-128"/>
              <a:ea typeface="ＭＳ 明朝" panose="02020609040205080304" pitchFamily="17" charset="-128"/>
            </a:endParaRPr>
          </a:p>
          <a:p>
            <a:pPr marL="273050" indent="-273050" algn="just">
              <a:defRPr/>
            </a:pPr>
            <a:endParaRPr kumimoji="0" lang="en-US" altLang="ja-JP" sz="1100" kern="0" dirty="0" smtClean="0">
              <a:solidFill>
                <a:prstClr val="black"/>
              </a:solidFill>
              <a:latin typeface="ＭＳ 明朝" panose="02020609040205080304" pitchFamily="17" charset="-128"/>
              <a:ea typeface="ＭＳ 明朝" panose="02020609040205080304" pitchFamily="17" charset="-128"/>
            </a:endParaRPr>
          </a:p>
        </p:txBody>
      </p:sp>
      <p:sp>
        <p:nvSpPr>
          <p:cNvPr id="24" name="角丸四角形 23"/>
          <p:cNvSpPr/>
          <p:nvPr/>
        </p:nvSpPr>
        <p:spPr>
          <a:xfrm>
            <a:off x="236470" y="3806569"/>
            <a:ext cx="2268258" cy="2070711"/>
          </a:xfrm>
          <a:prstGeom prst="roundRect">
            <a:avLst>
              <a:gd name="adj" fmla="val 7272"/>
            </a:avLst>
          </a:prstGeom>
          <a:ln/>
        </p:spPr>
        <p:style>
          <a:lnRef idx="1">
            <a:schemeClr val="accent1"/>
          </a:lnRef>
          <a:fillRef idx="2">
            <a:schemeClr val="accent1"/>
          </a:fillRef>
          <a:effectRef idx="1">
            <a:schemeClr val="accent1"/>
          </a:effectRef>
          <a:fontRef idx="minor">
            <a:schemeClr val="dk1"/>
          </a:fontRef>
        </p:style>
        <p:txBody>
          <a:bodyPr rtlCol="0" anchor="ctr"/>
          <a:lstStyle/>
          <a:p>
            <a:r>
              <a:rPr lang="ja-JP" altLang="en-US" sz="1400" dirty="0" smtClean="0">
                <a:solidFill>
                  <a:prstClr val="black"/>
                </a:solidFill>
              </a:rPr>
              <a:t>地域の医療・介護関係者による</a:t>
            </a:r>
            <a:r>
              <a:rPr lang="ja-JP" altLang="en-US" sz="1400" dirty="0">
                <a:solidFill>
                  <a:prstClr val="black"/>
                </a:solidFill>
              </a:rPr>
              <a:t>会議</a:t>
            </a:r>
            <a:r>
              <a:rPr lang="ja-JP" altLang="en-US" sz="1400" dirty="0" smtClean="0">
                <a:solidFill>
                  <a:prstClr val="black"/>
                </a:solidFill>
              </a:rPr>
              <a:t>の開催、在宅医療・介護関係者の研修等を</a:t>
            </a:r>
            <a:r>
              <a:rPr lang="ja-JP" altLang="en-US" sz="1400" dirty="0">
                <a:solidFill>
                  <a:prstClr val="black"/>
                </a:solidFill>
              </a:rPr>
              <a:t>行い</a:t>
            </a:r>
            <a:r>
              <a:rPr lang="ja-JP" altLang="en-US" sz="1400" dirty="0" smtClean="0">
                <a:solidFill>
                  <a:prstClr val="black"/>
                </a:solidFill>
              </a:rPr>
              <a:t>、在宅医療と介護サービスを一体的に提供する体制の構築を推進</a:t>
            </a:r>
            <a:endParaRPr lang="ja-JP" altLang="en-US" sz="1400" dirty="0">
              <a:solidFill>
                <a:prstClr val="black"/>
              </a:solidFill>
            </a:endParaRPr>
          </a:p>
        </p:txBody>
      </p:sp>
      <p:sp>
        <p:nvSpPr>
          <p:cNvPr id="25" name="角丸四角形 24"/>
          <p:cNvSpPr/>
          <p:nvPr/>
        </p:nvSpPr>
        <p:spPr>
          <a:xfrm>
            <a:off x="2571895" y="3806562"/>
            <a:ext cx="2453148" cy="2070710"/>
          </a:xfrm>
          <a:prstGeom prst="roundRect">
            <a:avLst>
              <a:gd name="adj" fmla="val 7272"/>
            </a:avLst>
          </a:prstGeom>
          <a:ln/>
        </p:spPr>
        <p:style>
          <a:lnRef idx="1">
            <a:schemeClr val="accent6"/>
          </a:lnRef>
          <a:fillRef idx="2">
            <a:schemeClr val="accent6"/>
          </a:fillRef>
          <a:effectRef idx="1">
            <a:schemeClr val="accent6"/>
          </a:effectRef>
          <a:fontRef idx="minor">
            <a:schemeClr val="dk1"/>
          </a:fontRef>
        </p:style>
        <p:txBody>
          <a:bodyPr rtlCol="0" anchor="ctr"/>
          <a:lstStyle/>
          <a:p>
            <a:r>
              <a:rPr lang="ja-JP" altLang="en-US" sz="1400" dirty="0" smtClean="0">
                <a:solidFill>
                  <a:prstClr val="black"/>
                </a:solidFill>
              </a:rPr>
              <a:t>初期集中支援チームの関与による認知症の早期診断・早期</a:t>
            </a:r>
            <a:r>
              <a:rPr lang="ja-JP" altLang="en-US" sz="1400" dirty="0">
                <a:solidFill>
                  <a:prstClr val="black"/>
                </a:solidFill>
              </a:rPr>
              <a:t>対応</a:t>
            </a:r>
            <a:r>
              <a:rPr lang="ja-JP" altLang="en-US" sz="1400" dirty="0" smtClean="0">
                <a:solidFill>
                  <a:prstClr val="black"/>
                </a:solidFill>
              </a:rPr>
              <a:t>や、地域支援推進員</a:t>
            </a:r>
            <a:r>
              <a:rPr lang="ja-JP" altLang="en-US" sz="1400" dirty="0">
                <a:solidFill>
                  <a:prstClr val="black"/>
                </a:solidFill>
              </a:rPr>
              <a:t>による</a:t>
            </a:r>
            <a:r>
              <a:rPr lang="ja-JP" altLang="en-US" sz="1400" dirty="0" smtClean="0">
                <a:solidFill>
                  <a:prstClr val="black"/>
                </a:solidFill>
              </a:rPr>
              <a:t>相談対応等を行い、</a:t>
            </a:r>
            <a:r>
              <a:rPr lang="ja-JP" altLang="en-US" sz="1400" dirty="0">
                <a:solidFill>
                  <a:prstClr val="black"/>
                </a:solidFill>
              </a:rPr>
              <a:t>認知症の人本人の意思が尊重され、できる限り住み慣れた地域のよい環境で自分らしく暮らし続けることができる</a:t>
            </a:r>
            <a:r>
              <a:rPr lang="ja-JP" altLang="en-US" sz="1400" dirty="0" smtClean="0">
                <a:solidFill>
                  <a:prstClr val="black"/>
                </a:solidFill>
              </a:rPr>
              <a:t>地域の構築を推進</a:t>
            </a:r>
            <a:endParaRPr lang="en-US" altLang="ja-JP" sz="1400" dirty="0" smtClean="0">
              <a:solidFill>
                <a:prstClr val="black"/>
              </a:solidFill>
            </a:endParaRPr>
          </a:p>
        </p:txBody>
      </p:sp>
      <p:sp>
        <p:nvSpPr>
          <p:cNvPr id="26" name="角丸四角形 25"/>
          <p:cNvSpPr/>
          <p:nvPr/>
        </p:nvSpPr>
        <p:spPr>
          <a:xfrm>
            <a:off x="7473280" y="3806562"/>
            <a:ext cx="2304256" cy="2070710"/>
          </a:xfrm>
          <a:prstGeom prst="roundRect">
            <a:avLst>
              <a:gd name="adj" fmla="val 7272"/>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400" dirty="0" smtClean="0">
                <a:solidFill>
                  <a:prstClr val="black"/>
                </a:solidFill>
              </a:rPr>
              <a:t>生活支援コーディネーター</a:t>
            </a:r>
            <a:r>
              <a:rPr lang="ja-JP" altLang="en-US" sz="1400" dirty="0">
                <a:solidFill>
                  <a:prstClr val="black"/>
                </a:solidFill>
              </a:rPr>
              <a:t>の</a:t>
            </a:r>
            <a:r>
              <a:rPr lang="ja-JP" altLang="en-US" sz="1400" dirty="0" smtClean="0">
                <a:solidFill>
                  <a:prstClr val="black"/>
                </a:solidFill>
              </a:rPr>
              <a:t>配置や協議体の設置等</a:t>
            </a:r>
            <a:r>
              <a:rPr lang="ja-JP" altLang="en-US" sz="1400" dirty="0">
                <a:solidFill>
                  <a:prstClr val="black"/>
                </a:solidFill>
              </a:rPr>
              <a:t>により</a:t>
            </a:r>
            <a:r>
              <a:rPr lang="ja-JP" altLang="en-US" sz="1400" dirty="0" smtClean="0">
                <a:solidFill>
                  <a:prstClr val="black"/>
                </a:solidFill>
              </a:rPr>
              <a:t>、担い手やサービスの開発等を行い、高齢者の社会参加及び生活支援の充実を</a:t>
            </a:r>
            <a:r>
              <a:rPr lang="ja-JP" altLang="en-US" sz="1400" dirty="0">
                <a:solidFill>
                  <a:prstClr val="black"/>
                </a:solidFill>
              </a:rPr>
              <a:t>推進</a:t>
            </a:r>
            <a:endParaRPr lang="en-US" altLang="ja-JP" sz="1400" dirty="0" smtClean="0">
              <a:solidFill>
                <a:prstClr val="black"/>
              </a:solidFill>
            </a:endParaRPr>
          </a:p>
        </p:txBody>
      </p:sp>
      <p:sp>
        <p:nvSpPr>
          <p:cNvPr id="32" name="角丸四角形 31"/>
          <p:cNvSpPr/>
          <p:nvPr/>
        </p:nvSpPr>
        <p:spPr>
          <a:xfrm>
            <a:off x="135568" y="45128"/>
            <a:ext cx="9569960" cy="575056"/>
          </a:xfrm>
          <a:prstGeom prst="roundRect">
            <a:avLst/>
          </a:prstGeom>
          <a:solidFill>
            <a:srgbClr val="0070C0"/>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white"/>
                </a:solidFill>
              </a:rPr>
              <a:t>市町村による在宅医療・介護連携、認知症施策など地域支援事業の充実</a:t>
            </a:r>
            <a:endParaRPr lang="en-US" altLang="ja-JP" b="1" dirty="0" smtClean="0">
              <a:solidFill>
                <a:prstClr val="white"/>
              </a:solidFill>
            </a:endParaRPr>
          </a:p>
          <a:p>
            <a:pPr algn="ctr"/>
            <a:r>
              <a:rPr lang="ja-JP" altLang="en-US" b="1" dirty="0" smtClean="0">
                <a:solidFill>
                  <a:prstClr val="white"/>
                </a:solidFill>
              </a:rPr>
              <a:t>１１８億円（公費：２３６億円）</a:t>
            </a:r>
            <a:endParaRPr lang="ja-JP" altLang="en-US" b="1" dirty="0">
              <a:solidFill>
                <a:prstClr val="white"/>
              </a:solidFill>
            </a:endParaRPr>
          </a:p>
        </p:txBody>
      </p:sp>
      <p:sp>
        <p:nvSpPr>
          <p:cNvPr id="33" name="角丸四角形 32"/>
          <p:cNvSpPr/>
          <p:nvPr/>
        </p:nvSpPr>
        <p:spPr>
          <a:xfrm>
            <a:off x="344488" y="3356994"/>
            <a:ext cx="2088232" cy="481195"/>
          </a:xfrm>
          <a:prstGeom prst="roundRect">
            <a:avLst>
              <a:gd name="adj" fmla="val 7272"/>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1200" b="1" dirty="0" smtClean="0">
                <a:solidFill>
                  <a:prstClr val="white"/>
                </a:solidFill>
              </a:rPr>
              <a:t>在宅医療・介護連携</a:t>
            </a:r>
            <a:endParaRPr lang="en-US" altLang="ja-JP" sz="1200" b="1" dirty="0" smtClean="0">
              <a:solidFill>
                <a:prstClr val="white"/>
              </a:solidFill>
            </a:endParaRPr>
          </a:p>
          <a:p>
            <a:pPr algn="ctr"/>
            <a:r>
              <a:rPr lang="ja-JP" altLang="en-US" sz="1400" b="1" dirty="0" smtClean="0">
                <a:solidFill>
                  <a:prstClr val="white"/>
                </a:solidFill>
              </a:rPr>
              <a:t>１３億円（公費：２６億円）</a:t>
            </a:r>
            <a:endParaRPr lang="ja-JP" altLang="en-US" sz="1400" b="1" dirty="0">
              <a:solidFill>
                <a:prstClr val="white"/>
              </a:solidFill>
            </a:endParaRPr>
          </a:p>
        </p:txBody>
      </p:sp>
      <p:sp>
        <p:nvSpPr>
          <p:cNvPr id="34" name="角丸四角形 33"/>
          <p:cNvSpPr/>
          <p:nvPr/>
        </p:nvSpPr>
        <p:spPr>
          <a:xfrm>
            <a:off x="2762662" y="3357000"/>
            <a:ext cx="2046322" cy="480435"/>
          </a:xfrm>
          <a:prstGeom prst="roundRect">
            <a:avLst>
              <a:gd name="adj" fmla="val 7272"/>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200" b="1" dirty="0" smtClean="0">
                <a:solidFill>
                  <a:prstClr val="white"/>
                </a:solidFill>
              </a:rPr>
              <a:t>認知症施策</a:t>
            </a:r>
            <a:endParaRPr lang="en-US" altLang="ja-JP" sz="1200" b="1" dirty="0" smtClean="0">
              <a:solidFill>
                <a:prstClr val="white"/>
              </a:solidFill>
            </a:endParaRPr>
          </a:p>
          <a:p>
            <a:pPr algn="ctr"/>
            <a:r>
              <a:rPr lang="ja-JP" altLang="en-US" sz="1400" b="1" dirty="0" smtClean="0">
                <a:solidFill>
                  <a:prstClr val="white"/>
                </a:solidFill>
              </a:rPr>
              <a:t>２８億円（公費：５６億円）</a:t>
            </a:r>
            <a:endParaRPr lang="ja-JP" altLang="en-US" sz="1400" b="1" dirty="0">
              <a:solidFill>
                <a:prstClr val="white"/>
              </a:solidFill>
            </a:endParaRPr>
          </a:p>
        </p:txBody>
      </p:sp>
      <p:sp>
        <p:nvSpPr>
          <p:cNvPr id="35" name="角丸四角形 34"/>
          <p:cNvSpPr/>
          <p:nvPr/>
        </p:nvSpPr>
        <p:spPr>
          <a:xfrm>
            <a:off x="5097052" y="3806562"/>
            <a:ext cx="2304255" cy="2070710"/>
          </a:xfrm>
          <a:prstGeom prst="roundRect">
            <a:avLst>
              <a:gd name="adj" fmla="val 7272"/>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400" dirty="0" smtClean="0">
                <a:solidFill>
                  <a:prstClr val="black"/>
                </a:solidFill>
              </a:rPr>
              <a:t>地域包括支援センター等において、多職種協働による個別事例の検討等を行い、</a:t>
            </a:r>
            <a:r>
              <a:rPr lang="ja-JP" altLang="en-US" sz="1400" dirty="0">
                <a:solidFill>
                  <a:prstClr val="black"/>
                </a:solidFill>
              </a:rPr>
              <a:t>地域のネットワーク</a:t>
            </a:r>
            <a:r>
              <a:rPr lang="ja-JP" altLang="en-US" sz="1400" dirty="0" smtClean="0">
                <a:solidFill>
                  <a:prstClr val="black"/>
                </a:solidFill>
              </a:rPr>
              <a:t>構築、ケアマネジメント支援、地域</a:t>
            </a:r>
            <a:r>
              <a:rPr lang="ja-JP" altLang="en-US" sz="1400" dirty="0">
                <a:solidFill>
                  <a:prstClr val="black"/>
                </a:solidFill>
              </a:rPr>
              <a:t>課題の</a:t>
            </a:r>
            <a:r>
              <a:rPr lang="ja-JP" altLang="en-US" sz="1400" dirty="0" smtClean="0">
                <a:solidFill>
                  <a:prstClr val="black"/>
                </a:solidFill>
              </a:rPr>
              <a:t>把握等を推進</a:t>
            </a:r>
            <a:endParaRPr lang="en-US" altLang="ja-JP" sz="1400" dirty="0" smtClean="0">
              <a:solidFill>
                <a:prstClr val="black"/>
              </a:solidFill>
            </a:endParaRPr>
          </a:p>
        </p:txBody>
      </p:sp>
      <p:sp>
        <p:nvSpPr>
          <p:cNvPr id="36" name="角丸四角形 35"/>
          <p:cNvSpPr/>
          <p:nvPr/>
        </p:nvSpPr>
        <p:spPr>
          <a:xfrm>
            <a:off x="5175925" y="3356998"/>
            <a:ext cx="2153339" cy="504055"/>
          </a:xfrm>
          <a:prstGeom prst="roundRect">
            <a:avLst>
              <a:gd name="adj" fmla="val 7272"/>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1200" b="1" dirty="0">
                <a:solidFill>
                  <a:prstClr val="white"/>
                </a:solidFill>
              </a:rPr>
              <a:t>地域</a:t>
            </a:r>
            <a:r>
              <a:rPr lang="ja-JP" altLang="en-US" sz="1200" b="1" dirty="0" smtClean="0">
                <a:solidFill>
                  <a:prstClr val="white"/>
                </a:solidFill>
              </a:rPr>
              <a:t>ケア会議</a:t>
            </a:r>
            <a:endParaRPr lang="en-US" altLang="ja-JP" sz="1200" b="1" dirty="0" smtClean="0">
              <a:solidFill>
                <a:prstClr val="white"/>
              </a:solidFill>
            </a:endParaRPr>
          </a:p>
          <a:p>
            <a:pPr algn="ctr"/>
            <a:r>
              <a:rPr lang="ja-JP" altLang="en-US" sz="1400" b="1" dirty="0" smtClean="0">
                <a:solidFill>
                  <a:prstClr val="white"/>
                </a:solidFill>
              </a:rPr>
              <a:t>２４億円（公費：４７億円）</a:t>
            </a:r>
            <a:endParaRPr lang="ja-JP" altLang="en-US" sz="1400" b="1" dirty="0">
              <a:solidFill>
                <a:prstClr val="white"/>
              </a:solidFill>
            </a:endParaRPr>
          </a:p>
        </p:txBody>
      </p:sp>
      <p:sp>
        <p:nvSpPr>
          <p:cNvPr id="37" name="角丸四角形 36"/>
          <p:cNvSpPr/>
          <p:nvPr/>
        </p:nvSpPr>
        <p:spPr>
          <a:xfrm>
            <a:off x="7545288" y="3356994"/>
            <a:ext cx="2160240" cy="503295"/>
          </a:xfrm>
          <a:prstGeom prst="roundRect">
            <a:avLst>
              <a:gd name="adj" fmla="val 7272"/>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100" b="1" dirty="0" smtClean="0">
                <a:solidFill>
                  <a:prstClr val="white"/>
                </a:solidFill>
              </a:rPr>
              <a:t>生活支援の充実・強化</a:t>
            </a:r>
            <a:endParaRPr lang="en-US" altLang="ja-JP" sz="1100" b="1" dirty="0" smtClean="0">
              <a:solidFill>
                <a:prstClr val="white"/>
              </a:solidFill>
            </a:endParaRPr>
          </a:p>
          <a:p>
            <a:pPr algn="ctr"/>
            <a:r>
              <a:rPr lang="ja-JP" altLang="en-US" sz="1400" b="1" dirty="0" smtClean="0">
                <a:solidFill>
                  <a:prstClr val="white"/>
                </a:solidFill>
              </a:rPr>
              <a:t>５４億円（公費：１０７億円）</a:t>
            </a:r>
            <a:endParaRPr lang="ja-JP" altLang="en-US" sz="1400" b="1" dirty="0">
              <a:solidFill>
                <a:prstClr val="white"/>
              </a:solidFill>
            </a:endParaRPr>
          </a:p>
        </p:txBody>
      </p:sp>
      <p:sp>
        <p:nvSpPr>
          <p:cNvPr id="2" name="正方形/長方形 1"/>
          <p:cNvSpPr/>
          <p:nvPr/>
        </p:nvSpPr>
        <p:spPr>
          <a:xfrm>
            <a:off x="95405" y="6088629"/>
            <a:ext cx="9752236" cy="646331"/>
          </a:xfrm>
          <a:prstGeom prst="rect">
            <a:avLst/>
          </a:prstGeom>
        </p:spPr>
        <p:txBody>
          <a:bodyPr wrap="square">
            <a:spAutoFit/>
          </a:bodyPr>
          <a:lstStyle/>
          <a:p>
            <a:pPr marL="273050" indent="-273050" algn="just">
              <a:defRPr/>
            </a:pPr>
            <a:r>
              <a:rPr kumimoji="0" lang="en-US" altLang="ja-JP" sz="1200" kern="0" dirty="0" smtClean="0">
                <a:solidFill>
                  <a:prstClr val="black"/>
                </a:solidFill>
                <a:latin typeface="ＭＳ 明朝" panose="02020609040205080304" pitchFamily="17" charset="-128"/>
                <a:ea typeface="ＭＳ 明朝" panose="02020609040205080304" pitchFamily="17" charset="-128"/>
              </a:rPr>
              <a:t>※</a:t>
            </a:r>
            <a:r>
              <a:rPr kumimoji="0" lang="ja-JP" altLang="en-US" sz="1200" kern="0" dirty="0">
                <a:solidFill>
                  <a:prstClr val="black"/>
                </a:solidFill>
                <a:latin typeface="ＭＳ 明朝" panose="02020609040205080304" pitchFamily="17" charset="-128"/>
                <a:ea typeface="ＭＳ 明朝" panose="02020609040205080304" pitchFamily="17" charset="-128"/>
              </a:rPr>
              <a:t>１ 平成</a:t>
            </a:r>
            <a:r>
              <a:rPr kumimoji="0" lang="en-US" altLang="ja-JP" sz="1200" kern="0" dirty="0">
                <a:solidFill>
                  <a:prstClr val="black"/>
                </a:solidFill>
                <a:latin typeface="ＭＳ 明朝" panose="02020609040205080304" pitchFamily="17" charset="-128"/>
                <a:ea typeface="ＭＳ 明朝" panose="02020609040205080304" pitchFamily="17" charset="-128"/>
              </a:rPr>
              <a:t>30</a:t>
            </a:r>
            <a:r>
              <a:rPr kumimoji="0" lang="ja-JP" altLang="en-US" sz="1200" kern="0" dirty="0">
                <a:solidFill>
                  <a:prstClr val="black"/>
                </a:solidFill>
                <a:latin typeface="ＭＳ 明朝" panose="02020609040205080304" pitchFamily="17" charset="-128"/>
                <a:ea typeface="ＭＳ 明朝" panose="02020609040205080304" pitchFamily="17" charset="-128"/>
              </a:rPr>
              <a:t>年度からの完全実施に向けて段階的に予算を拡充</a:t>
            </a:r>
            <a:r>
              <a:rPr kumimoji="0" lang="ja-JP" altLang="en-US" sz="1200" kern="0" dirty="0" smtClean="0">
                <a:solidFill>
                  <a:prstClr val="black"/>
                </a:solidFill>
                <a:latin typeface="ＭＳ 明朝" panose="02020609040205080304" pitchFamily="17" charset="-128"/>
                <a:ea typeface="ＭＳ 明朝" panose="02020609040205080304" pitchFamily="17" charset="-128"/>
              </a:rPr>
              <a:t>。（財源は、消費税の増収分を活用）</a:t>
            </a:r>
            <a:endParaRPr lang="en-US" altLang="ja-JP" sz="1200" dirty="0">
              <a:solidFill>
                <a:prstClr val="black"/>
              </a:solidFill>
              <a:latin typeface="ＭＳ 明朝" panose="02020609040205080304" pitchFamily="17" charset="-128"/>
              <a:ea typeface="ＭＳ 明朝" panose="02020609040205080304" pitchFamily="17" charset="-128"/>
            </a:endParaRPr>
          </a:p>
          <a:p>
            <a:pPr marL="273050" indent="-273050" algn="just">
              <a:defRPr/>
            </a:pPr>
            <a:r>
              <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rPr>
              <a:t>※</a:t>
            </a:r>
            <a:r>
              <a:rPr kumimoji="0" lang="ja-JP" altLang="en-US" sz="1200" kern="100" dirty="0">
                <a:solidFill>
                  <a:prstClr val="black"/>
                </a:solidFill>
                <a:latin typeface="ＭＳ 明朝" panose="02020609040205080304" pitchFamily="17" charset="-128"/>
                <a:ea typeface="ＭＳ 明朝" panose="02020609040205080304" pitchFamily="17" charset="-128"/>
                <a:cs typeface="Times New Roman"/>
              </a:rPr>
              <a:t>２ 上記の地域支援</a:t>
            </a:r>
            <a:r>
              <a:rPr kumimoji="0" lang="ja-JP" altLang="en-US" sz="1200" kern="100" dirty="0" smtClean="0">
                <a:solidFill>
                  <a:prstClr val="black"/>
                </a:solidFill>
                <a:latin typeface="ＭＳ 明朝" panose="02020609040205080304" pitchFamily="17" charset="-128"/>
                <a:ea typeface="ＭＳ 明朝" panose="02020609040205080304" pitchFamily="17" charset="-128"/>
                <a:cs typeface="Times New Roman"/>
              </a:rPr>
              <a:t>事業（包括的支援事業）の</a:t>
            </a:r>
            <a:r>
              <a:rPr kumimoji="0" lang="ja-JP" altLang="en-US" sz="1200" kern="100" dirty="0">
                <a:solidFill>
                  <a:prstClr val="black"/>
                </a:solidFill>
                <a:latin typeface="ＭＳ 明朝" panose="02020609040205080304" pitchFamily="17" charset="-128"/>
                <a:ea typeface="ＭＳ 明朝" panose="02020609040205080304" pitchFamily="17" charset="-128"/>
                <a:cs typeface="Times New Roman"/>
              </a:rPr>
              <a:t>負担割合は、国</a:t>
            </a:r>
            <a:r>
              <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rPr>
              <a:t>39</a:t>
            </a:r>
            <a:r>
              <a:rPr kumimoji="0" lang="ja-JP" altLang="en-US" sz="1200" kern="100" dirty="0">
                <a:solidFill>
                  <a:prstClr val="black"/>
                </a:solidFill>
                <a:latin typeface="ＭＳ 明朝" panose="02020609040205080304" pitchFamily="17" charset="-128"/>
                <a:ea typeface="ＭＳ 明朝" panose="02020609040205080304" pitchFamily="17" charset="-128"/>
                <a:cs typeface="Times New Roman"/>
              </a:rPr>
              <a:t>％、都道府県</a:t>
            </a:r>
            <a:r>
              <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rPr>
              <a:t>19.5</a:t>
            </a:r>
            <a:r>
              <a:rPr kumimoji="0" lang="ja-JP" altLang="en-US" sz="1200" kern="100" dirty="0">
                <a:solidFill>
                  <a:prstClr val="black"/>
                </a:solidFill>
                <a:latin typeface="ＭＳ 明朝" panose="02020609040205080304" pitchFamily="17" charset="-128"/>
                <a:ea typeface="ＭＳ 明朝" panose="02020609040205080304" pitchFamily="17" charset="-128"/>
                <a:cs typeface="Times New Roman"/>
              </a:rPr>
              <a:t>％、市町村</a:t>
            </a:r>
            <a:r>
              <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rPr>
              <a:t>19.5</a:t>
            </a:r>
            <a:r>
              <a:rPr kumimoji="0" lang="ja-JP" altLang="en-US" sz="1200" kern="100" dirty="0">
                <a:solidFill>
                  <a:prstClr val="black"/>
                </a:solidFill>
                <a:latin typeface="ＭＳ 明朝" panose="02020609040205080304" pitchFamily="17" charset="-128"/>
                <a:ea typeface="ＭＳ 明朝" panose="02020609040205080304" pitchFamily="17" charset="-128"/>
                <a:cs typeface="Times New Roman"/>
              </a:rPr>
              <a:t>％、１号保険料</a:t>
            </a:r>
            <a:r>
              <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rPr>
              <a:t>22</a:t>
            </a:r>
            <a:r>
              <a:rPr kumimoji="0" lang="ja-JP" altLang="en-US" sz="1200" kern="100" dirty="0" smtClean="0">
                <a:solidFill>
                  <a:prstClr val="black"/>
                </a:solidFill>
                <a:latin typeface="ＭＳ 明朝" panose="02020609040205080304" pitchFamily="17" charset="-128"/>
                <a:ea typeface="ＭＳ 明朝" panose="02020609040205080304" pitchFamily="17" charset="-128"/>
                <a:cs typeface="Times New Roman"/>
              </a:rPr>
              <a:t>％</a:t>
            </a:r>
            <a:endParaRPr kumimoji="0" lang="en-US" altLang="ja-JP" sz="1200" kern="100" dirty="0" smtClean="0">
              <a:solidFill>
                <a:prstClr val="black"/>
              </a:solidFill>
              <a:latin typeface="ＭＳ 明朝" panose="02020609040205080304" pitchFamily="17" charset="-128"/>
              <a:ea typeface="ＭＳ 明朝" panose="02020609040205080304" pitchFamily="17" charset="-128"/>
              <a:cs typeface="Times New Roman"/>
            </a:endParaRPr>
          </a:p>
          <a:p>
            <a:pPr marL="273050" indent="-273050" algn="just">
              <a:defRPr/>
            </a:pPr>
            <a:r>
              <a:rPr kumimoji="0" lang="en-US" altLang="ja-JP" sz="1200" kern="100" dirty="0" smtClean="0">
                <a:solidFill>
                  <a:prstClr val="black"/>
                </a:solidFill>
                <a:latin typeface="ＭＳ 明朝" panose="02020609040205080304" pitchFamily="17" charset="-128"/>
                <a:ea typeface="ＭＳ 明朝" panose="02020609040205080304" pitchFamily="17" charset="-128"/>
                <a:cs typeface="Times New Roman"/>
              </a:rPr>
              <a:t>※</a:t>
            </a:r>
            <a:r>
              <a:rPr kumimoji="0" lang="ja-JP" altLang="en-US" sz="1200" kern="100" dirty="0" smtClean="0">
                <a:solidFill>
                  <a:prstClr val="black"/>
                </a:solidFill>
                <a:latin typeface="ＭＳ 明朝" panose="02020609040205080304" pitchFamily="17" charset="-128"/>
                <a:ea typeface="ＭＳ 明朝" panose="02020609040205080304" pitchFamily="17" charset="-128"/>
                <a:cs typeface="Times New Roman"/>
              </a:rPr>
              <a:t>３ 金額は四捨五入により、億円単位にまとめているため、合計額は一致していない。</a:t>
            </a:r>
            <a:endParaRPr kumimoji="0" lang="en-US" altLang="ja-JP" sz="1200" kern="100" dirty="0">
              <a:solidFill>
                <a:prstClr val="black"/>
              </a:solidFill>
              <a:latin typeface="ＭＳ 明朝" panose="02020609040205080304" pitchFamily="17" charset="-128"/>
              <a:ea typeface="ＭＳ 明朝" panose="02020609040205080304" pitchFamily="17" charset="-128"/>
              <a:cs typeface="Times New Roman"/>
            </a:endParaRPr>
          </a:p>
        </p:txBody>
      </p:sp>
      <p:sp>
        <p:nvSpPr>
          <p:cNvPr id="3" name="正方形/長方形 2"/>
          <p:cNvSpPr/>
          <p:nvPr/>
        </p:nvSpPr>
        <p:spPr>
          <a:xfrm>
            <a:off x="8674506" y="68018"/>
            <a:ext cx="981927" cy="4577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参考</a:t>
            </a:r>
            <a:endParaRPr kumimoji="1" lang="ja-JP" altLang="en-US" dirty="0"/>
          </a:p>
        </p:txBody>
      </p:sp>
      <p:sp>
        <p:nvSpPr>
          <p:cNvPr id="16"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22</a:t>
            </a:r>
            <a:endParaRPr lang="ja-JP" altLang="en-US" sz="1600" dirty="0">
              <a:solidFill>
                <a:prstClr val="black"/>
              </a:solidFill>
            </a:endParaRPr>
          </a:p>
        </p:txBody>
      </p:sp>
    </p:spTree>
    <p:extLst>
      <p:ext uri="{BB962C8B-B14F-4D97-AF65-F5344CB8AC3E}">
        <p14:creationId xmlns:p14="http://schemas.microsoft.com/office/powerpoint/2010/main" val="3669404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16463" y="2924944"/>
            <a:ext cx="9711529" cy="3744416"/>
          </a:xfrm>
          <a:prstGeom prst="rect">
            <a:avLst/>
          </a:prstGeom>
          <a:ln w="41275" cmpd="dbl">
            <a:solidFill>
              <a:schemeClr val="tx1"/>
            </a:solid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442610" y="179348"/>
            <a:ext cx="6786754" cy="369332"/>
          </a:xfrm>
          <a:prstGeom prst="rect">
            <a:avLst/>
          </a:prstGeom>
          <a:solidFill>
            <a:srgbClr val="FFDF79"/>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ja-JP" altLang="en-US" dirty="0" smtClean="0"/>
              <a:t>新しい包括的支援事業（新規４事業）の「標準額」について</a:t>
            </a:r>
            <a:endParaRPr kumimoji="1" lang="ja-JP" altLang="en-US" dirty="0"/>
          </a:p>
        </p:txBody>
      </p:sp>
      <p:sp>
        <p:nvSpPr>
          <p:cNvPr id="6" name="正方形/長方形 5"/>
          <p:cNvSpPr/>
          <p:nvPr/>
        </p:nvSpPr>
        <p:spPr>
          <a:xfrm>
            <a:off x="272480" y="828001"/>
            <a:ext cx="9283031" cy="584775"/>
          </a:xfrm>
          <a:prstGeom prst="rect">
            <a:avLst/>
          </a:prstGeom>
          <a:ln>
            <a:solidFill>
              <a:schemeClr val="tx1"/>
            </a:solidFill>
          </a:ln>
        </p:spPr>
        <p:txBody>
          <a:bodyPr wrap="square">
            <a:spAutoFit/>
          </a:bodyPr>
          <a:lstStyle/>
          <a:p>
            <a:r>
              <a:rPr lang="ja-JP" altLang="en-US" sz="1600" dirty="0" smtClean="0"/>
              <a:t>以下</a:t>
            </a:r>
            <a:r>
              <a:rPr lang="ja-JP" altLang="en-US" sz="1600" dirty="0"/>
              <a:t>の①～④の算定式の</a:t>
            </a:r>
            <a:r>
              <a:rPr lang="ja-JP" altLang="en-US" sz="1600" dirty="0">
                <a:solidFill>
                  <a:srgbClr val="FF0000"/>
                </a:solidFill>
              </a:rPr>
              <a:t>合計</a:t>
            </a:r>
            <a:r>
              <a:rPr lang="ja-JP" altLang="en-US" sz="1600" dirty="0" smtClean="0">
                <a:solidFill>
                  <a:srgbClr val="FF0000"/>
                </a:solidFill>
              </a:rPr>
              <a:t>額を「</a:t>
            </a:r>
            <a:r>
              <a:rPr lang="ja-JP" altLang="ja-JP" sz="1600" dirty="0" smtClean="0">
                <a:solidFill>
                  <a:srgbClr val="FF0000"/>
                </a:solidFill>
              </a:rPr>
              <a:t>標準額</a:t>
            </a:r>
            <a:r>
              <a:rPr lang="ja-JP" altLang="en-US" sz="1600" dirty="0" smtClean="0">
                <a:solidFill>
                  <a:srgbClr val="FF0000"/>
                </a:solidFill>
              </a:rPr>
              <a:t>」</a:t>
            </a:r>
            <a:r>
              <a:rPr lang="ja-JP" altLang="en-US" sz="1600" dirty="0" smtClean="0"/>
              <a:t>とし、これ</a:t>
            </a:r>
            <a:r>
              <a:rPr lang="ja-JP" altLang="ja-JP" sz="1600" dirty="0" smtClean="0"/>
              <a:t>を</a:t>
            </a:r>
            <a:r>
              <a:rPr lang="ja-JP" altLang="ja-JP" sz="1600" dirty="0"/>
              <a:t>基本として、各市町村の実情に応じて算定した額とする</a:t>
            </a:r>
            <a:r>
              <a:rPr lang="ja-JP" altLang="ja-JP" sz="1600" dirty="0" smtClean="0"/>
              <a:t>。</a:t>
            </a:r>
            <a:endParaRPr lang="ja-JP" altLang="ja-JP" sz="1400" dirty="0"/>
          </a:p>
        </p:txBody>
      </p:sp>
      <p:sp>
        <p:nvSpPr>
          <p:cNvPr id="7" name="正方形/長方形 6"/>
          <p:cNvSpPr/>
          <p:nvPr/>
        </p:nvSpPr>
        <p:spPr>
          <a:xfrm>
            <a:off x="389287" y="1484785"/>
            <a:ext cx="8877703" cy="1169551"/>
          </a:xfrm>
          <a:prstGeom prst="rect">
            <a:avLst/>
          </a:prstGeom>
        </p:spPr>
        <p:txBody>
          <a:bodyPr wrap="square">
            <a:spAutoFit/>
          </a:bodyPr>
          <a:lstStyle/>
          <a:p>
            <a:pPr marL="216000" indent="-457200"/>
            <a:r>
              <a:rPr lang="ja-JP" altLang="en-US" sz="1400" dirty="0"/>
              <a:t> </a:t>
            </a:r>
            <a:r>
              <a:rPr lang="en-US" altLang="ja-JP" sz="1400" dirty="0" smtClean="0"/>
              <a:t>※</a:t>
            </a:r>
            <a:r>
              <a:rPr lang="ja-JP" altLang="en-US" sz="1400" dirty="0" smtClean="0"/>
              <a:t>平成</a:t>
            </a:r>
            <a:r>
              <a:rPr lang="ja-JP" altLang="en-US" sz="1400" dirty="0"/>
              <a:t>２９年度</a:t>
            </a:r>
            <a:r>
              <a:rPr lang="ja-JP" altLang="en-US" sz="1400" dirty="0" smtClean="0"/>
              <a:t>まで（実施の猶予期間）においては、①から④の実施</a:t>
            </a:r>
            <a:r>
              <a:rPr lang="ja-JP" altLang="en-US" sz="1400" dirty="0"/>
              <a:t>する</a:t>
            </a:r>
            <a:r>
              <a:rPr lang="ja-JP" altLang="en-US" sz="1400" dirty="0" smtClean="0"/>
              <a:t>事業に係る算定式</a:t>
            </a:r>
            <a:r>
              <a:rPr lang="ja-JP" altLang="en-US" sz="1400" dirty="0"/>
              <a:t>の合計</a:t>
            </a:r>
            <a:r>
              <a:rPr lang="ja-JP" altLang="en-US" sz="1400" dirty="0" smtClean="0"/>
              <a:t>額とする。</a:t>
            </a:r>
            <a:endParaRPr lang="en-US" altLang="ja-JP" sz="1400" dirty="0" smtClean="0"/>
          </a:p>
          <a:p>
            <a:r>
              <a:rPr lang="en-US" altLang="ja-JP" sz="1400" dirty="0" smtClean="0"/>
              <a:t> </a:t>
            </a:r>
            <a:r>
              <a:rPr lang="ja-JP" altLang="ja-JP" sz="1400" dirty="0" smtClean="0"/>
              <a:t>※</a:t>
            </a:r>
            <a:r>
              <a:rPr lang="ja-JP" altLang="en-US" sz="1400" dirty="0"/>
              <a:t>４事業の合計額（「標準額」）</a:t>
            </a:r>
            <a:r>
              <a:rPr lang="ja-JP" altLang="en-US" sz="1400" dirty="0" smtClean="0"/>
              <a:t>の範囲内</a:t>
            </a:r>
            <a:r>
              <a:rPr lang="ja-JP" altLang="en-US" sz="1400" dirty="0"/>
              <a:t>で柔軟に実施ができる</a:t>
            </a:r>
          </a:p>
          <a:p>
            <a:pPr marL="216000" indent="-457200"/>
            <a:r>
              <a:rPr lang="en-US" altLang="ja-JP" sz="1400" dirty="0" smtClean="0"/>
              <a:t> </a:t>
            </a:r>
            <a:r>
              <a:rPr lang="ja-JP" altLang="ja-JP" sz="1400" dirty="0" smtClean="0"/>
              <a:t>※</a:t>
            </a:r>
            <a:r>
              <a:rPr lang="ja-JP" altLang="en-US" sz="1400" dirty="0" smtClean="0"/>
              <a:t>市町村の</a:t>
            </a:r>
            <a:r>
              <a:rPr lang="ja-JP" altLang="en-US" sz="1400" dirty="0"/>
              <a:t>日常生活圏</a:t>
            </a:r>
            <a:r>
              <a:rPr lang="ja-JP" altLang="en-US" sz="1400" dirty="0" smtClean="0"/>
              <a:t>域の設定状況、地域包括</a:t>
            </a:r>
            <a:r>
              <a:rPr lang="ja-JP" altLang="en-US" sz="1400" dirty="0"/>
              <a:t>支援</a:t>
            </a:r>
            <a:r>
              <a:rPr lang="ja-JP" altLang="en-US" sz="1400" dirty="0" smtClean="0"/>
              <a:t>センターの整備状況及び事業の進捗等を踏まえて、必要に応じて</a:t>
            </a:r>
            <a:r>
              <a:rPr lang="ja-JP" altLang="en-US" sz="1400" dirty="0" smtClean="0">
                <a:solidFill>
                  <a:srgbClr val="FF0000"/>
                </a:solidFill>
              </a:rPr>
              <a:t>「</a:t>
            </a:r>
            <a:r>
              <a:rPr lang="ja-JP" altLang="ja-JP" sz="1400" dirty="0" smtClean="0">
                <a:solidFill>
                  <a:srgbClr val="FF0000"/>
                </a:solidFill>
              </a:rPr>
              <a:t>標準額</a:t>
            </a:r>
            <a:r>
              <a:rPr lang="ja-JP" altLang="en-US" sz="1400" dirty="0" smtClean="0">
                <a:solidFill>
                  <a:srgbClr val="FF0000"/>
                </a:solidFill>
              </a:rPr>
              <a:t>」</a:t>
            </a:r>
            <a:r>
              <a:rPr lang="ja-JP" altLang="ja-JP" sz="1400" dirty="0" smtClean="0">
                <a:solidFill>
                  <a:srgbClr val="FF0000"/>
                </a:solidFill>
              </a:rPr>
              <a:t>を</a:t>
            </a:r>
            <a:r>
              <a:rPr lang="ja-JP" altLang="ja-JP" sz="1400" dirty="0">
                <a:solidFill>
                  <a:srgbClr val="FF0000"/>
                </a:solidFill>
              </a:rPr>
              <a:t>超えることも可能</a:t>
            </a:r>
            <a:r>
              <a:rPr lang="ja-JP" altLang="ja-JP" sz="1400" dirty="0"/>
              <a:t>であり、その場合は厚生労働省</a:t>
            </a:r>
            <a:r>
              <a:rPr lang="ja-JP" altLang="ja-JP" sz="1400" dirty="0" smtClean="0"/>
              <a:t>に</a:t>
            </a:r>
            <a:r>
              <a:rPr lang="ja-JP" altLang="en-US" sz="1400" dirty="0" smtClean="0"/>
              <a:t>追加額を</a:t>
            </a:r>
            <a:r>
              <a:rPr lang="ja-JP" altLang="ja-JP" sz="1400" dirty="0" smtClean="0"/>
              <a:t>協議</a:t>
            </a:r>
            <a:r>
              <a:rPr lang="ja-JP" altLang="ja-JP" sz="1400" dirty="0"/>
              <a:t>して定めた</a:t>
            </a:r>
            <a:r>
              <a:rPr lang="ja-JP" altLang="ja-JP" sz="1400" dirty="0" smtClean="0"/>
              <a:t>額</a:t>
            </a:r>
            <a:r>
              <a:rPr lang="ja-JP" altLang="en-US" sz="1400" dirty="0" smtClean="0"/>
              <a:t>まで事業を実施することを可能とする</a:t>
            </a:r>
            <a:r>
              <a:rPr lang="ja-JP" altLang="ja-JP" sz="1400" dirty="0" smtClean="0"/>
              <a:t>。</a:t>
            </a:r>
            <a:r>
              <a:rPr lang="ja-JP" altLang="en-US" sz="1400" dirty="0" smtClean="0"/>
              <a:t>　（次項に追加協議の参考例）</a:t>
            </a:r>
            <a:endParaRPr lang="ja-JP" altLang="ja-JP" sz="1100" dirty="0"/>
          </a:p>
        </p:txBody>
      </p:sp>
      <p:sp>
        <p:nvSpPr>
          <p:cNvPr id="3" name="テキスト ボックス 2"/>
          <p:cNvSpPr txBox="1"/>
          <p:nvPr/>
        </p:nvSpPr>
        <p:spPr>
          <a:xfrm>
            <a:off x="194471" y="3429000"/>
            <a:ext cx="4585050" cy="1292662"/>
          </a:xfrm>
          <a:prstGeom prst="rect">
            <a:avLst/>
          </a:prstGeom>
          <a:noFill/>
        </p:spPr>
        <p:txBody>
          <a:bodyPr wrap="square" rtlCol="0">
            <a:spAutoFit/>
          </a:bodyPr>
          <a:lstStyle/>
          <a:p>
            <a:endParaRPr lang="ja-JP" altLang="ja-JP" sz="1400" dirty="0"/>
          </a:p>
          <a:p>
            <a:r>
              <a:rPr lang="ja-JP" altLang="ja-JP" sz="1400" dirty="0"/>
              <a:t>　</a:t>
            </a:r>
            <a:r>
              <a:rPr lang="en-US" altLang="ja-JP" sz="1400" dirty="0"/>
              <a:t> </a:t>
            </a:r>
            <a:r>
              <a:rPr lang="ja-JP" altLang="en-US" sz="1400" dirty="0"/>
              <a:t>■</a:t>
            </a:r>
            <a:r>
              <a:rPr lang="ja-JP" altLang="ja-JP" sz="1400" dirty="0"/>
              <a:t>第１層　</a:t>
            </a:r>
            <a:r>
              <a:rPr lang="en-US" altLang="ja-JP" sz="1400" dirty="0">
                <a:solidFill>
                  <a:srgbClr val="FF0000"/>
                </a:solidFill>
              </a:rPr>
              <a:t>8,000</a:t>
            </a:r>
            <a:r>
              <a:rPr lang="ja-JP" altLang="ja-JP" sz="1400" dirty="0" smtClean="0">
                <a:solidFill>
                  <a:srgbClr val="FF0000"/>
                </a:solidFill>
              </a:rPr>
              <a:t>千円</a:t>
            </a:r>
            <a:r>
              <a:rPr lang="en-US" altLang="ja-JP" sz="1400" dirty="0"/>
              <a:t/>
            </a:r>
            <a:br>
              <a:rPr lang="en-US" altLang="ja-JP" sz="1400" dirty="0"/>
            </a:br>
            <a:r>
              <a:rPr lang="en-US" altLang="ja-JP" sz="1400" dirty="0" smtClean="0"/>
              <a:t>  </a:t>
            </a:r>
            <a:r>
              <a:rPr lang="ja-JP" altLang="en-US" sz="1400" dirty="0" smtClean="0"/>
              <a:t>　　</a:t>
            </a:r>
            <a:r>
              <a:rPr lang="ja-JP" altLang="ja-JP" sz="1100" dirty="0" smtClean="0"/>
              <a:t>※</a:t>
            </a:r>
            <a:r>
              <a:rPr lang="ja-JP" altLang="ja-JP" sz="1100" dirty="0"/>
              <a:t>指定都市の場合は、行政区の数を</a:t>
            </a:r>
            <a:r>
              <a:rPr lang="ja-JP" altLang="ja-JP" sz="1100" dirty="0" smtClean="0"/>
              <a:t>乗じる</a:t>
            </a:r>
            <a:endParaRPr lang="en-US" altLang="ja-JP" sz="1100" dirty="0" smtClean="0"/>
          </a:p>
          <a:p>
            <a:endParaRPr lang="ja-JP" altLang="ja-JP" sz="1100" dirty="0"/>
          </a:p>
          <a:p>
            <a:r>
              <a:rPr lang="ja-JP" altLang="ja-JP" sz="1400" dirty="0"/>
              <a:t>　</a:t>
            </a:r>
            <a:r>
              <a:rPr lang="en-US" altLang="ja-JP" sz="1400" dirty="0"/>
              <a:t> </a:t>
            </a:r>
            <a:r>
              <a:rPr lang="ja-JP" altLang="en-US" sz="1400" dirty="0"/>
              <a:t>■</a:t>
            </a:r>
            <a:r>
              <a:rPr lang="ja-JP" altLang="ja-JP" sz="1400" dirty="0"/>
              <a:t>第２層　</a:t>
            </a:r>
            <a:r>
              <a:rPr lang="en-US" altLang="ja-JP" sz="1400" dirty="0">
                <a:solidFill>
                  <a:srgbClr val="FF0000"/>
                </a:solidFill>
              </a:rPr>
              <a:t>4,000</a:t>
            </a:r>
            <a:r>
              <a:rPr lang="ja-JP" altLang="ja-JP" sz="1400" dirty="0">
                <a:solidFill>
                  <a:srgbClr val="FF0000"/>
                </a:solidFill>
              </a:rPr>
              <a:t>千円　×　日常生活圏域の数</a:t>
            </a:r>
          </a:p>
          <a:p>
            <a:pPr marL="360000" indent="-457200"/>
            <a:r>
              <a:rPr lang="en-US" altLang="ja-JP" sz="1100" dirty="0" smtClean="0"/>
              <a:t>  </a:t>
            </a:r>
            <a:r>
              <a:rPr lang="ja-JP" altLang="ja-JP" sz="1100" dirty="0"/>
              <a:t>　</a:t>
            </a:r>
            <a:r>
              <a:rPr lang="ja-JP" altLang="en-US" sz="1100" dirty="0"/>
              <a:t>　</a:t>
            </a:r>
            <a:r>
              <a:rPr lang="ja-JP" altLang="en-US" sz="1100" dirty="0" smtClean="0"/>
              <a:t>　</a:t>
            </a:r>
            <a:r>
              <a:rPr lang="en-US" altLang="ja-JP" sz="1100" dirty="0" smtClean="0"/>
              <a:t>※</a:t>
            </a:r>
            <a:r>
              <a:rPr lang="ja-JP" altLang="ja-JP" sz="1100" dirty="0" smtClean="0"/>
              <a:t>日常</a:t>
            </a:r>
            <a:r>
              <a:rPr lang="ja-JP" altLang="ja-JP" sz="1100" dirty="0"/>
              <a:t>生活圏域</a:t>
            </a:r>
            <a:r>
              <a:rPr lang="ja-JP" altLang="en-US" sz="1100" dirty="0"/>
              <a:t>が一つの市町村</a:t>
            </a:r>
            <a:r>
              <a:rPr lang="ja-JP" altLang="ja-JP" sz="1100" dirty="0"/>
              <a:t>は、第１層分のみを算定</a:t>
            </a:r>
            <a:r>
              <a:rPr lang="ja-JP" altLang="ja-JP" sz="1100" dirty="0" smtClean="0"/>
              <a:t>。</a:t>
            </a:r>
            <a:endParaRPr lang="en-US" altLang="ja-JP" sz="1400" dirty="0" smtClean="0"/>
          </a:p>
        </p:txBody>
      </p:sp>
      <p:sp>
        <p:nvSpPr>
          <p:cNvPr id="9" name="正方形/長方形 8"/>
          <p:cNvSpPr/>
          <p:nvPr/>
        </p:nvSpPr>
        <p:spPr>
          <a:xfrm>
            <a:off x="4953000" y="3698448"/>
            <a:ext cx="4953000" cy="738664"/>
          </a:xfrm>
          <a:prstGeom prst="rect">
            <a:avLst/>
          </a:prstGeom>
        </p:spPr>
        <p:txBody>
          <a:bodyPr wrap="square">
            <a:spAutoFit/>
          </a:bodyPr>
          <a:lstStyle/>
          <a:p>
            <a:r>
              <a:rPr lang="ja-JP" altLang="en-US" sz="1400" dirty="0" smtClean="0"/>
              <a:t>■</a:t>
            </a:r>
            <a:r>
              <a:rPr lang="ja-JP" altLang="ja-JP" sz="1400" dirty="0" smtClean="0"/>
              <a:t>基礎</a:t>
            </a:r>
            <a:r>
              <a:rPr lang="ja-JP" altLang="en-US" sz="1400" dirty="0"/>
              <a:t>事業</a:t>
            </a:r>
            <a:r>
              <a:rPr lang="ja-JP" altLang="ja-JP" sz="1400" dirty="0" smtClean="0"/>
              <a:t>分</a:t>
            </a:r>
            <a:r>
              <a:rPr lang="ja-JP" altLang="ja-JP" sz="1400" dirty="0"/>
              <a:t>　</a:t>
            </a:r>
            <a:r>
              <a:rPr lang="en-US" altLang="ja-JP" sz="1400" dirty="0">
                <a:solidFill>
                  <a:srgbClr val="FF0000"/>
                </a:solidFill>
              </a:rPr>
              <a:t>1,058</a:t>
            </a:r>
            <a:r>
              <a:rPr lang="ja-JP" altLang="ja-JP" sz="1400" dirty="0" smtClean="0">
                <a:solidFill>
                  <a:srgbClr val="FF0000"/>
                </a:solidFill>
              </a:rPr>
              <a:t>千円</a:t>
            </a:r>
            <a:endParaRPr lang="en-US" altLang="ja-JP" sz="1400" dirty="0" smtClean="0">
              <a:solidFill>
                <a:srgbClr val="FF0000"/>
              </a:solidFill>
            </a:endParaRPr>
          </a:p>
          <a:p>
            <a:endParaRPr lang="en-US" altLang="ja-JP" sz="1400" dirty="0">
              <a:solidFill>
                <a:srgbClr val="FF0000"/>
              </a:solidFill>
            </a:endParaRPr>
          </a:p>
          <a:p>
            <a:r>
              <a:rPr lang="ja-JP" altLang="en-US" sz="1400" dirty="0" smtClean="0"/>
              <a:t>■</a:t>
            </a:r>
            <a:r>
              <a:rPr lang="ja-JP" altLang="ja-JP" sz="1400" dirty="0" smtClean="0"/>
              <a:t>規模</a:t>
            </a:r>
            <a:r>
              <a:rPr lang="ja-JP" altLang="en-US" sz="1400" dirty="0" smtClean="0"/>
              <a:t>連動</a:t>
            </a:r>
            <a:r>
              <a:rPr lang="ja-JP" altLang="ja-JP" sz="1400" dirty="0" smtClean="0"/>
              <a:t>分</a:t>
            </a:r>
            <a:r>
              <a:rPr lang="ja-JP" altLang="ja-JP" sz="1400" dirty="0"/>
              <a:t>　</a:t>
            </a:r>
            <a:r>
              <a:rPr lang="en-US" altLang="ja-JP" sz="1400" dirty="0">
                <a:solidFill>
                  <a:srgbClr val="FF0000"/>
                </a:solidFill>
              </a:rPr>
              <a:t>3,761</a:t>
            </a:r>
            <a:r>
              <a:rPr lang="ja-JP" altLang="ja-JP" sz="1400" dirty="0">
                <a:solidFill>
                  <a:srgbClr val="FF0000"/>
                </a:solidFill>
              </a:rPr>
              <a:t>千円　×　地域包括支援</a:t>
            </a:r>
            <a:r>
              <a:rPr lang="ja-JP" altLang="ja-JP" sz="1400" dirty="0" smtClean="0">
                <a:solidFill>
                  <a:srgbClr val="FF0000"/>
                </a:solidFill>
              </a:rPr>
              <a:t>センター数</a:t>
            </a:r>
            <a:endParaRPr lang="en-US" altLang="ja-JP" sz="1400" dirty="0" smtClean="0"/>
          </a:p>
        </p:txBody>
      </p:sp>
      <p:sp>
        <p:nvSpPr>
          <p:cNvPr id="15" name="角丸四角形 14"/>
          <p:cNvSpPr/>
          <p:nvPr/>
        </p:nvSpPr>
        <p:spPr>
          <a:xfrm>
            <a:off x="311278" y="3476747"/>
            <a:ext cx="4251680" cy="12386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72162" y="3212977"/>
            <a:ext cx="2159566" cy="3077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ja-JP" altLang="ja-JP" sz="1400" dirty="0"/>
              <a:t>①生活支援体制</a:t>
            </a:r>
            <a:r>
              <a:rPr lang="ja-JP" altLang="ja-JP" sz="1400" dirty="0" smtClean="0"/>
              <a:t>整備</a:t>
            </a:r>
            <a:r>
              <a:rPr lang="ja-JP" altLang="en-US" sz="1400" dirty="0" smtClean="0"/>
              <a:t>事業</a:t>
            </a:r>
            <a:endParaRPr lang="ja-JP" altLang="ja-JP" sz="1400" dirty="0"/>
          </a:p>
        </p:txBody>
      </p:sp>
      <p:sp>
        <p:nvSpPr>
          <p:cNvPr id="16" name="角丸四角形 15"/>
          <p:cNvSpPr/>
          <p:nvPr/>
        </p:nvSpPr>
        <p:spPr>
          <a:xfrm>
            <a:off x="311277" y="5286676"/>
            <a:ext cx="4251680" cy="12386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4913788" y="3486476"/>
            <a:ext cx="4797741" cy="12386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4905948" y="5358684"/>
            <a:ext cx="4797741" cy="116666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72481" y="5085185"/>
            <a:ext cx="1980029" cy="3077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ja-JP" altLang="en-US" sz="1400" dirty="0" smtClean="0"/>
              <a:t>②認知症施策推進事業</a:t>
            </a:r>
            <a:endParaRPr lang="en-US" altLang="ja-JP" sz="1400" dirty="0" smtClean="0"/>
          </a:p>
        </p:txBody>
      </p:sp>
      <p:sp>
        <p:nvSpPr>
          <p:cNvPr id="12" name="正方形/長方形 11"/>
          <p:cNvSpPr/>
          <p:nvPr/>
        </p:nvSpPr>
        <p:spPr>
          <a:xfrm>
            <a:off x="4779522" y="3227140"/>
            <a:ext cx="2608406" cy="3077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ja-JP" altLang="en-US" sz="1400" dirty="0" smtClean="0"/>
              <a:t>③在宅医療・介護連携推進事業</a:t>
            </a:r>
            <a:endParaRPr lang="ja-JP" altLang="ja-JP" sz="1400" dirty="0"/>
          </a:p>
        </p:txBody>
      </p:sp>
      <p:sp>
        <p:nvSpPr>
          <p:cNvPr id="13" name="正方形/長方形 12"/>
          <p:cNvSpPr/>
          <p:nvPr/>
        </p:nvSpPr>
        <p:spPr>
          <a:xfrm>
            <a:off x="4796983" y="5180881"/>
            <a:ext cx="2129109" cy="3077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ja-JP" altLang="en-US" sz="1400" dirty="0"/>
              <a:t>④</a:t>
            </a:r>
            <a:r>
              <a:rPr lang="ja-JP" altLang="en-US" sz="1400" dirty="0" smtClean="0"/>
              <a:t>地域ケア会議推進事業</a:t>
            </a:r>
            <a:endParaRPr lang="ja-JP" altLang="ja-JP" sz="1400" dirty="0"/>
          </a:p>
        </p:txBody>
      </p:sp>
      <p:sp>
        <p:nvSpPr>
          <p:cNvPr id="8" name="正方形/長方形 7"/>
          <p:cNvSpPr/>
          <p:nvPr/>
        </p:nvSpPr>
        <p:spPr>
          <a:xfrm>
            <a:off x="4953000" y="5785520"/>
            <a:ext cx="4134459" cy="307777"/>
          </a:xfrm>
          <a:prstGeom prst="rect">
            <a:avLst/>
          </a:prstGeom>
        </p:spPr>
        <p:txBody>
          <a:bodyPr wrap="square">
            <a:spAutoFit/>
          </a:bodyPr>
          <a:lstStyle/>
          <a:p>
            <a:r>
              <a:rPr lang="ja-JP" altLang="en-US" sz="1400" dirty="0" smtClean="0"/>
              <a:t>■</a:t>
            </a:r>
            <a:r>
              <a:rPr lang="en-US" altLang="ja-JP" sz="1400" dirty="0" smtClean="0">
                <a:solidFill>
                  <a:srgbClr val="FF0000"/>
                </a:solidFill>
              </a:rPr>
              <a:t>1,272</a:t>
            </a:r>
            <a:r>
              <a:rPr lang="ja-JP" altLang="ja-JP" sz="1400" dirty="0">
                <a:solidFill>
                  <a:srgbClr val="FF0000"/>
                </a:solidFill>
              </a:rPr>
              <a:t>千円　×　地域包括支援センター数</a:t>
            </a:r>
            <a:endParaRPr lang="ja-JP" altLang="en-US" sz="1400" dirty="0">
              <a:solidFill>
                <a:srgbClr val="FF0000"/>
              </a:solidFill>
            </a:endParaRPr>
          </a:p>
        </p:txBody>
      </p:sp>
      <p:sp>
        <p:nvSpPr>
          <p:cNvPr id="19" name="正方形/長方形 18"/>
          <p:cNvSpPr/>
          <p:nvPr/>
        </p:nvSpPr>
        <p:spPr>
          <a:xfrm>
            <a:off x="350489" y="5545396"/>
            <a:ext cx="4368485" cy="907941"/>
          </a:xfrm>
          <a:prstGeom prst="rect">
            <a:avLst/>
          </a:prstGeom>
        </p:spPr>
        <p:txBody>
          <a:bodyPr wrap="square">
            <a:spAutoFit/>
          </a:bodyPr>
          <a:lstStyle/>
          <a:p>
            <a:r>
              <a:rPr lang="ja-JP" altLang="en-US" sz="1400" dirty="0" smtClean="0"/>
              <a:t>■</a:t>
            </a:r>
            <a:r>
              <a:rPr lang="ja-JP" altLang="en-US" sz="1400" dirty="0"/>
              <a:t>認知症初期集中支援事業　　</a:t>
            </a:r>
            <a:r>
              <a:rPr lang="en-US" altLang="ja-JP" sz="1400" dirty="0">
                <a:solidFill>
                  <a:srgbClr val="FF0000"/>
                </a:solidFill>
              </a:rPr>
              <a:t>10,266</a:t>
            </a:r>
            <a:r>
              <a:rPr lang="ja-JP" altLang="ja-JP" sz="1400" dirty="0">
                <a:solidFill>
                  <a:srgbClr val="FF0000"/>
                </a:solidFill>
              </a:rPr>
              <a:t>千円</a:t>
            </a:r>
            <a:r>
              <a:rPr lang="en-US" altLang="ja-JP" sz="1400" dirty="0"/>
              <a:t/>
            </a:r>
            <a:br>
              <a:rPr lang="en-US" altLang="ja-JP" sz="1400" dirty="0"/>
            </a:br>
            <a:r>
              <a:rPr lang="ja-JP" altLang="en-US" sz="1400" dirty="0"/>
              <a:t>　 </a:t>
            </a:r>
            <a:r>
              <a:rPr lang="ja-JP" altLang="ja-JP" sz="1100" dirty="0" smtClean="0"/>
              <a:t>※</a:t>
            </a:r>
            <a:r>
              <a:rPr lang="ja-JP" altLang="ja-JP" sz="1100" dirty="0"/>
              <a:t>指定都市の場合は、行政区の数を</a:t>
            </a:r>
            <a:r>
              <a:rPr lang="ja-JP" altLang="ja-JP" sz="1100" dirty="0" smtClean="0"/>
              <a:t>乗じる</a:t>
            </a:r>
            <a:endParaRPr lang="en-US" altLang="ja-JP" sz="1100" dirty="0" smtClean="0"/>
          </a:p>
          <a:p>
            <a:endParaRPr lang="ja-JP" altLang="ja-JP" sz="1100" dirty="0" smtClean="0"/>
          </a:p>
          <a:p>
            <a:r>
              <a:rPr lang="ja-JP" altLang="en-US" sz="1400" dirty="0" smtClean="0"/>
              <a:t>■</a:t>
            </a:r>
            <a:r>
              <a:rPr lang="ja-JP" altLang="en-US" sz="1200" dirty="0" smtClean="0"/>
              <a:t>認知症地域支援・ケア向上推進事業</a:t>
            </a:r>
            <a:r>
              <a:rPr lang="ja-JP" altLang="ja-JP" sz="1400" dirty="0" smtClean="0"/>
              <a:t>　</a:t>
            </a:r>
            <a:r>
              <a:rPr lang="en-US" altLang="ja-JP" sz="1400" dirty="0" smtClean="0"/>
              <a:t> </a:t>
            </a:r>
            <a:r>
              <a:rPr lang="en-US" altLang="ja-JP" sz="1400" dirty="0" smtClean="0">
                <a:solidFill>
                  <a:srgbClr val="FF0000"/>
                </a:solidFill>
              </a:rPr>
              <a:t>6,802</a:t>
            </a:r>
            <a:r>
              <a:rPr lang="ja-JP" altLang="ja-JP" sz="1400" dirty="0" smtClean="0">
                <a:solidFill>
                  <a:srgbClr val="FF0000"/>
                </a:solidFill>
              </a:rPr>
              <a:t>千円</a:t>
            </a:r>
            <a:endParaRPr lang="ja-JP" altLang="en-US" sz="1400" dirty="0">
              <a:solidFill>
                <a:srgbClr val="FF0000"/>
              </a:solidFill>
            </a:endParaRPr>
          </a:p>
        </p:txBody>
      </p:sp>
      <p:sp>
        <p:nvSpPr>
          <p:cNvPr id="20"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23</a:t>
            </a:r>
            <a:endParaRPr lang="ja-JP" altLang="en-US" sz="1600" dirty="0">
              <a:solidFill>
                <a:prstClr val="black"/>
              </a:solidFill>
            </a:endParaRPr>
          </a:p>
        </p:txBody>
      </p:sp>
    </p:spTree>
    <p:extLst>
      <p:ext uri="{BB962C8B-B14F-4D97-AF65-F5344CB8AC3E}">
        <p14:creationId xmlns:p14="http://schemas.microsoft.com/office/powerpoint/2010/main" val="420030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2480" y="620688"/>
            <a:ext cx="9283031" cy="60486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3002784" y="116632"/>
            <a:ext cx="3097323"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a:spAutoFit/>
          </a:bodyPr>
          <a:lstStyle/>
          <a:p>
            <a:r>
              <a:rPr lang="ja-JP" altLang="en-US" dirty="0">
                <a:solidFill>
                  <a:schemeClr val="tx1"/>
                </a:solidFill>
              </a:rPr>
              <a:t>＜標準額を超える協議</a:t>
            </a:r>
            <a:r>
              <a:rPr lang="ja-JP" altLang="en-US" dirty="0" smtClean="0">
                <a:solidFill>
                  <a:schemeClr val="tx1"/>
                </a:solidFill>
              </a:rPr>
              <a:t>の例</a:t>
            </a:r>
            <a:r>
              <a:rPr lang="ja-JP" altLang="en-US" dirty="0">
                <a:solidFill>
                  <a:schemeClr val="tx1"/>
                </a:solidFill>
              </a:rPr>
              <a:t>＞</a:t>
            </a:r>
            <a:endParaRPr lang="en-US" altLang="ja-JP" dirty="0">
              <a:solidFill>
                <a:schemeClr val="tx1"/>
              </a:solidFill>
            </a:endParaRPr>
          </a:p>
        </p:txBody>
      </p:sp>
      <p:sp>
        <p:nvSpPr>
          <p:cNvPr id="6" name="テキスト ボックス 5"/>
          <p:cNvSpPr txBox="1"/>
          <p:nvPr/>
        </p:nvSpPr>
        <p:spPr>
          <a:xfrm>
            <a:off x="584515" y="836712"/>
            <a:ext cx="273030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dirty="0" smtClean="0"/>
              <a:t>生活支援体制整備事業</a:t>
            </a:r>
            <a:endParaRPr kumimoji="1" lang="ja-JP" altLang="en-US" dirty="0"/>
          </a:p>
        </p:txBody>
      </p:sp>
      <p:sp>
        <p:nvSpPr>
          <p:cNvPr id="7" name="正方形/長方形 6"/>
          <p:cNvSpPr/>
          <p:nvPr/>
        </p:nvSpPr>
        <p:spPr>
          <a:xfrm>
            <a:off x="682300" y="1268761"/>
            <a:ext cx="8639185" cy="954107"/>
          </a:xfrm>
          <a:prstGeom prst="rect">
            <a:avLst/>
          </a:prstGeom>
        </p:spPr>
        <p:txBody>
          <a:bodyPr wrap="square">
            <a:spAutoFit/>
          </a:bodyPr>
          <a:lstStyle/>
          <a:p>
            <a:pPr marL="144000" indent="-457200"/>
            <a:r>
              <a:rPr lang="ja-JP" altLang="en-US" sz="1400" dirty="0" smtClean="0"/>
              <a:t>○日常</a:t>
            </a:r>
            <a:r>
              <a:rPr lang="ja-JP" altLang="en-US" sz="1400" dirty="0"/>
              <a:t>生活圏域の中にサブセンターやブランチなどを設置した小圏域を設定しており、生活支援コーディネーターや協議体を当該小圏域単位に配置</a:t>
            </a:r>
          </a:p>
          <a:p>
            <a:r>
              <a:rPr lang="ja-JP" altLang="en-US" sz="1400" dirty="0" smtClean="0"/>
              <a:t>○第２層</a:t>
            </a:r>
            <a:r>
              <a:rPr lang="ja-JP" altLang="en-US" sz="1400" dirty="0"/>
              <a:t>における生活支援</a:t>
            </a:r>
            <a:r>
              <a:rPr lang="ja-JP" altLang="en-US" sz="1400" dirty="0" smtClean="0"/>
              <a:t>コーディネーターに、専門職などを配置</a:t>
            </a:r>
            <a:endParaRPr lang="en-US" altLang="ja-JP" sz="1400" dirty="0" smtClean="0"/>
          </a:p>
          <a:p>
            <a:r>
              <a:rPr lang="ja-JP" altLang="en-US" sz="1400" dirty="0" smtClean="0"/>
              <a:t>○１つの日常生活圏域に生活支援コーディネーターや協議体を複数配置</a:t>
            </a:r>
            <a:endParaRPr lang="ja-JP" altLang="en-US" sz="1400" dirty="0"/>
          </a:p>
        </p:txBody>
      </p:sp>
      <p:sp>
        <p:nvSpPr>
          <p:cNvPr id="8" name="正方形/長方形 7"/>
          <p:cNvSpPr/>
          <p:nvPr/>
        </p:nvSpPr>
        <p:spPr>
          <a:xfrm>
            <a:off x="638924" y="4455116"/>
            <a:ext cx="8682561" cy="954107"/>
          </a:xfrm>
          <a:prstGeom prst="rect">
            <a:avLst/>
          </a:prstGeom>
        </p:spPr>
        <p:txBody>
          <a:bodyPr wrap="square">
            <a:spAutoFit/>
          </a:bodyPr>
          <a:lstStyle/>
          <a:p>
            <a:r>
              <a:rPr lang="ja-JP" altLang="en-US" sz="1400" dirty="0" smtClean="0"/>
              <a:t>○</a:t>
            </a:r>
            <a:r>
              <a:rPr lang="ja-JP" altLang="ja-JP" sz="1400" dirty="0" smtClean="0"/>
              <a:t>医療</a:t>
            </a:r>
            <a:r>
              <a:rPr lang="ja-JP" altLang="ja-JP" sz="1400" dirty="0"/>
              <a:t>機関数・介護事業者数が多いため、資源把握にかかる</a:t>
            </a:r>
            <a:r>
              <a:rPr lang="ja-JP" altLang="ja-JP" sz="1400" dirty="0" smtClean="0"/>
              <a:t>調査</a:t>
            </a:r>
            <a:r>
              <a:rPr lang="ja-JP" altLang="en-US" sz="1400" dirty="0" smtClean="0"/>
              <a:t>を重点的に実施</a:t>
            </a:r>
            <a:endParaRPr lang="en-US" altLang="ja-JP" sz="1400" dirty="0" smtClean="0"/>
          </a:p>
          <a:p>
            <a:r>
              <a:rPr lang="ja-JP" altLang="en-US" sz="1400" dirty="0" smtClean="0"/>
              <a:t>○</a:t>
            </a:r>
            <a:r>
              <a:rPr lang="ja-JP" altLang="ja-JP" sz="1400" dirty="0" smtClean="0"/>
              <a:t>医療</a:t>
            </a:r>
            <a:r>
              <a:rPr lang="ja-JP" altLang="ja-JP" sz="1400" dirty="0"/>
              <a:t>ニーズの高い要介護者が多く、在宅医療・介護連携に関する相談窓口を複数</a:t>
            </a:r>
            <a:r>
              <a:rPr lang="ja-JP" altLang="ja-JP" sz="1400" dirty="0" smtClean="0"/>
              <a:t>設置</a:t>
            </a:r>
            <a:r>
              <a:rPr lang="ja-JP" altLang="en-US" sz="1400" dirty="0" smtClean="0"/>
              <a:t>する必要がある</a:t>
            </a:r>
            <a:endParaRPr lang="en-US" altLang="ja-JP" sz="1400" dirty="0" smtClean="0"/>
          </a:p>
          <a:p>
            <a:pPr marL="180000" indent="-457200"/>
            <a:r>
              <a:rPr lang="ja-JP" altLang="en-US" sz="1400" dirty="0"/>
              <a:t>○多職種研修や普及啓発事業</a:t>
            </a:r>
            <a:r>
              <a:rPr lang="ja-JP" altLang="en-US" sz="1400" dirty="0" smtClean="0"/>
              <a:t>などについて、</a:t>
            </a:r>
            <a:r>
              <a:rPr lang="ja-JP" altLang="ja-JP" sz="1400" dirty="0" smtClean="0"/>
              <a:t>山</a:t>
            </a:r>
            <a:r>
              <a:rPr lang="ja-JP" altLang="ja-JP" sz="1400" dirty="0"/>
              <a:t>間部や離島等、会場へのアクセスが難しいために</a:t>
            </a:r>
            <a:r>
              <a:rPr lang="ja-JP" altLang="ja-JP" sz="1400" dirty="0" smtClean="0"/>
              <a:t>、</a:t>
            </a:r>
            <a:r>
              <a:rPr lang="ja-JP" altLang="en-US" sz="1400" dirty="0" smtClean="0"/>
              <a:t>通常以上に開催しなければならない</a:t>
            </a:r>
            <a:endParaRPr lang="ja-JP" altLang="ja-JP" sz="1400" strike="dblStrike" dirty="0"/>
          </a:p>
        </p:txBody>
      </p:sp>
      <p:sp>
        <p:nvSpPr>
          <p:cNvPr id="9" name="正方形/長方形 8"/>
          <p:cNvSpPr/>
          <p:nvPr/>
        </p:nvSpPr>
        <p:spPr>
          <a:xfrm>
            <a:off x="584514" y="6093296"/>
            <a:ext cx="8970997" cy="523220"/>
          </a:xfrm>
          <a:prstGeom prst="rect">
            <a:avLst/>
          </a:prstGeom>
        </p:spPr>
        <p:txBody>
          <a:bodyPr wrap="square">
            <a:spAutoFit/>
          </a:bodyPr>
          <a:lstStyle/>
          <a:p>
            <a:pPr marL="216000" indent="-457200"/>
            <a:r>
              <a:rPr lang="ja-JP" altLang="en-US" sz="1400" dirty="0"/>
              <a:t> </a:t>
            </a:r>
            <a:r>
              <a:rPr lang="ja-JP" altLang="en-US" sz="1400" dirty="0" smtClean="0"/>
              <a:t>○通常の地域ケア会議に加え、地域包括支援センターの後方支援等を行う基幹的機能を有するセンター等が、自らの担当地区以外の支援困難事例を検討する会議や多数の専門職が必要な会議を開催する場合</a:t>
            </a:r>
            <a:endParaRPr lang="en-US" altLang="ja-JP" sz="1400" dirty="0" smtClean="0"/>
          </a:p>
        </p:txBody>
      </p:sp>
      <p:sp>
        <p:nvSpPr>
          <p:cNvPr id="10" name="正方形/長方形 9"/>
          <p:cNvSpPr/>
          <p:nvPr/>
        </p:nvSpPr>
        <p:spPr>
          <a:xfrm>
            <a:off x="662523" y="2852937"/>
            <a:ext cx="8658962" cy="954107"/>
          </a:xfrm>
          <a:prstGeom prst="rect">
            <a:avLst/>
          </a:prstGeom>
        </p:spPr>
        <p:txBody>
          <a:bodyPr wrap="square">
            <a:spAutoFit/>
          </a:bodyPr>
          <a:lstStyle/>
          <a:p>
            <a:pPr marL="144000" indent="-457200"/>
            <a:r>
              <a:rPr lang="ja-JP" altLang="en-US" sz="1400" dirty="0"/>
              <a:t>○認知症初期集中支援チームについて、市町村の規模が大きく、かつ、施策の対象となる者が多く見込まれることが明らかな</a:t>
            </a:r>
            <a:r>
              <a:rPr lang="ja-JP" altLang="en-US" sz="1400" dirty="0" smtClean="0"/>
              <a:t>場合</a:t>
            </a:r>
            <a:endParaRPr lang="en-US" altLang="ja-JP" sz="1400" strike="dblStrike" dirty="0" smtClean="0"/>
          </a:p>
          <a:p>
            <a:pPr marL="144000" indent="-457200"/>
            <a:r>
              <a:rPr lang="ja-JP" altLang="en-US" sz="1400" dirty="0" smtClean="0"/>
              <a:t>○認知症地域支援推進員について、市町村の規模が大きく、かつ、地域での相談件数やサービス事業所等の数も多い場合</a:t>
            </a:r>
            <a:endParaRPr lang="ja-JP" altLang="en-US" sz="1400" dirty="0"/>
          </a:p>
        </p:txBody>
      </p:sp>
      <p:sp>
        <p:nvSpPr>
          <p:cNvPr id="11" name="テキスト ボックス 10"/>
          <p:cNvSpPr txBox="1"/>
          <p:nvPr/>
        </p:nvSpPr>
        <p:spPr>
          <a:xfrm>
            <a:off x="584515" y="2420888"/>
            <a:ext cx="273030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smtClean="0"/>
              <a:t>認知症施策推進</a:t>
            </a:r>
            <a:r>
              <a:rPr lang="ja-JP" altLang="en-US" dirty="0"/>
              <a:t>事業</a:t>
            </a:r>
            <a:endParaRPr kumimoji="1" lang="ja-JP" altLang="en-US" dirty="0"/>
          </a:p>
        </p:txBody>
      </p:sp>
      <p:sp>
        <p:nvSpPr>
          <p:cNvPr id="12" name="テキスト ボックス 11"/>
          <p:cNvSpPr txBox="1"/>
          <p:nvPr/>
        </p:nvSpPr>
        <p:spPr>
          <a:xfrm>
            <a:off x="584514" y="4005064"/>
            <a:ext cx="348753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smtClean="0"/>
              <a:t>在宅医療・介護連携推進事業</a:t>
            </a:r>
            <a:endParaRPr kumimoji="1" lang="ja-JP" altLang="en-US" dirty="0"/>
          </a:p>
        </p:txBody>
      </p:sp>
      <p:sp>
        <p:nvSpPr>
          <p:cNvPr id="13" name="テキスト ボックス 12"/>
          <p:cNvSpPr txBox="1"/>
          <p:nvPr/>
        </p:nvSpPr>
        <p:spPr>
          <a:xfrm>
            <a:off x="584515" y="5661248"/>
            <a:ext cx="273030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a:t>地域ケア</a:t>
            </a:r>
            <a:r>
              <a:rPr lang="ja-JP" altLang="en-US" dirty="0" smtClean="0"/>
              <a:t>会議推進</a:t>
            </a:r>
            <a:r>
              <a:rPr lang="ja-JP" altLang="en-US" dirty="0"/>
              <a:t>事業</a:t>
            </a:r>
            <a:endParaRPr kumimoji="1" lang="ja-JP" altLang="en-US" dirty="0"/>
          </a:p>
        </p:txBody>
      </p:sp>
      <p:sp>
        <p:nvSpPr>
          <p:cNvPr id="14"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24</a:t>
            </a:r>
            <a:endParaRPr lang="ja-JP" altLang="en-US" sz="1600" dirty="0">
              <a:solidFill>
                <a:prstClr val="black"/>
              </a:solidFill>
            </a:endParaRPr>
          </a:p>
        </p:txBody>
      </p:sp>
    </p:spTree>
    <p:extLst>
      <p:ext uri="{BB962C8B-B14F-4D97-AF65-F5344CB8AC3E}">
        <p14:creationId xmlns:p14="http://schemas.microsoft.com/office/powerpoint/2010/main" val="1960571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角丸四角形 169"/>
          <p:cNvSpPr/>
          <p:nvPr/>
        </p:nvSpPr>
        <p:spPr>
          <a:xfrm>
            <a:off x="416497" y="4780240"/>
            <a:ext cx="9065182" cy="720186"/>
          </a:xfrm>
          <a:prstGeom prst="roundRect">
            <a:avLst/>
          </a:prstGeom>
          <a:solidFill>
            <a:srgbClr val="A1C2CA"/>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spc="-100" dirty="0" smtClean="0">
              <a:solidFill>
                <a:prstClr val="black"/>
              </a:solidFill>
            </a:endParaRPr>
          </a:p>
        </p:txBody>
      </p:sp>
      <p:sp>
        <p:nvSpPr>
          <p:cNvPr id="99" name="円/楕円 98"/>
          <p:cNvSpPr/>
          <p:nvPr/>
        </p:nvSpPr>
        <p:spPr>
          <a:xfrm>
            <a:off x="776564" y="4857596"/>
            <a:ext cx="1369849" cy="558132"/>
          </a:xfrm>
          <a:prstGeom prst="ellipse">
            <a:avLst/>
          </a:prstGeom>
          <a:ln w="63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民間</a:t>
            </a:r>
            <a:endParaRPr lang="en-US" altLang="ja-JP" sz="1600" dirty="0" smtClean="0">
              <a:solidFill>
                <a:prstClr val="black"/>
              </a:solidFill>
              <a:latin typeface="メイリオ" pitchFamily="50" charset="-128"/>
              <a:ea typeface="メイリオ" pitchFamily="50" charset="-128"/>
            </a:endParaRPr>
          </a:p>
          <a:p>
            <a:pPr algn="ctr"/>
            <a:r>
              <a:rPr lang="ja-JP" altLang="en-US" sz="1600" dirty="0" smtClean="0">
                <a:solidFill>
                  <a:prstClr val="black"/>
                </a:solidFill>
                <a:latin typeface="メイリオ" pitchFamily="50" charset="-128"/>
                <a:ea typeface="メイリオ" pitchFamily="50" charset="-128"/>
              </a:rPr>
              <a:t>企業</a:t>
            </a:r>
            <a:endParaRPr lang="ja-JP" altLang="en-US" sz="1600" dirty="0">
              <a:solidFill>
                <a:prstClr val="black"/>
              </a:solidFill>
              <a:latin typeface="メイリオ" pitchFamily="50" charset="-128"/>
              <a:ea typeface="メイリオ" pitchFamily="50" charset="-128"/>
            </a:endParaRPr>
          </a:p>
        </p:txBody>
      </p:sp>
      <p:sp>
        <p:nvSpPr>
          <p:cNvPr id="100" name="円/楕円 99"/>
          <p:cNvSpPr/>
          <p:nvPr/>
        </p:nvSpPr>
        <p:spPr>
          <a:xfrm>
            <a:off x="7209261" y="4880680"/>
            <a:ext cx="2208245" cy="535048"/>
          </a:xfrm>
          <a:prstGeom prst="ellipse">
            <a:avLst/>
          </a:prstGeom>
          <a:ln w="63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ボランティア</a:t>
            </a:r>
            <a:endParaRPr lang="ja-JP" altLang="en-US" sz="1600" dirty="0">
              <a:solidFill>
                <a:prstClr val="black"/>
              </a:solidFill>
              <a:latin typeface="メイリオ" pitchFamily="50" charset="-128"/>
              <a:ea typeface="メイリオ" pitchFamily="50" charset="-128"/>
            </a:endParaRPr>
          </a:p>
        </p:txBody>
      </p:sp>
      <p:sp>
        <p:nvSpPr>
          <p:cNvPr id="101" name="円/楕円 100"/>
          <p:cNvSpPr/>
          <p:nvPr/>
        </p:nvSpPr>
        <p:spPr>
          <a:xfrm>
            <a:off x="2288731" y="4839736"/>
            <a:ext cx="1462238" cy="575992"/>
          </a:xfrm>
          <a:prstGeom prst="ellipse">
            <a:avLst/>
          </a:prstGeom>
          <a:ln w="63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ＮＰＯ</a:t>
            </a:r>
            <a:endParaRPr lang="ja-JP" altLang="en-US" sz="1600" dirty="0">
              <a:solidFill>
                <a:prstClr val="black"/>
              </a:solidFill>
              <a:latin typeface="メイリオ" pitchFamily="50" charset="-128"/>
              <a:ea typeface="メイリオ" pitchFamily="50" charset="-128"/>
            </a:endParaRPr>
          </a:p>
        </p:txBody>
      </p:sp>
      <p:sp>
        <p:nvSpPr>
          <p:cNvPr id="105" name="二等辺三角形 104"/>
          <p:cNvSpPr/>
          <p:nvPr/>
        </p:nvSpPr>
        <p:spPr>
          <a:xfrm>
            <a:off x="488514" y="5500493"/>
            <a:ext cx="8984739" cy="445085"/>
          </a:xfrm>
          <a:prstGeom prst="triangle">
            <a:avLst/>
          </a:prstGeom>
          <a:solidFill>
            <a:srgbClr val="39A7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white"/>
                </a:solidFill>
                <a:latin typeface="メイリオ" pitchFamily="50" charset="-128"/>
                <a:ea typeface="メイリオ" pitchFamily="50" charset="-128"/>
              </a:rPr>
              <a:t>バックアップ</a:t>
            </a:r>
            <a:endParaRPr lang="ja-JP" altLang="en-US" b="1" dirty="0">
              <a:solidFill>
                <a:prstClr val="white"/>
              </a:solidFill>
              <a:latin typeface="メイリオ" pitchFamily="50" charset="-128"/>
              <a:ea typeface="メイリオ" pitchFamily="50" charset="-128"/>
            </a:endParaRPr>
          </a:p>
        </p:txBody>
      </p:sp>
      <p:sp>
        <p:nvSpPr>
          <p:cNvPr id="106" name="角丸四角形 105"/>
          <p:cNvSpPr/>
          <p:nvPr/>
        </p:nvSpPr>
        <p:spPr>
          <a:xfrm>
            <a:off x="418133" y="5984112"/>
            <a:ext cx="9063552" cy="792000"/>
          </a:xfrm>
          <a:prstGeom prst="roundRect">
            <a:avLst/>
          </a:prstGeom>
          <a:solidFill>
            <a:srgbClr val="A1C2CA"/>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spc="-100" dirty="0" smtClean="0">
                <a:solidFill>
                  <a:prstClr val="black"/>
                </a:solidFill>
                <a:latin typeface="メイリオ" pitchFamily="50" charset="-128"/>
                <a:ea typeface="メイリオ" pitchFamily="50" charset="-128"/>
              </a:rPr>
              <a:t>市町村を核とした支援体制の充実・強化</a:t>
            </a:r>
            <a:r>
              <a:rPr lang="ja-JP" altLang="en-US" sz="1400" spc="-100" dirty="0" smtClean="0">
                <a:solidFill>
                  <a:prstClr val="black"/>
                </a:solidFill>
                <a:latin typeface="メイリオ" pitchFamily="50" charset="-128"/>
                <a:ea typeface="メイリオ" pitchFamily="50" charset="-128"/>
              </a:rPr>
              <a:t>（コーディネーターの配置、　　　　</a:t>
            </a:r>
            <a:endParaRPr lang="en-US" altLang="ja-JP" sz="1400" spc="-100" dirty="0" smtClean="0">
              <a:solidFill>
                <a:prstClr val="black"/>
              </a:solidFill>
              <a:latin typeface="メイリオ" pitchFamily="50" charset="-128"/>
              <a:ea typeface="メイリオ" pitchFamily="50" charset="-128"/>
            </a:endParaRPr>
          </a:p>
          <a:p>
            <a:pPr algn="ctr"/>
            <a:r>
              <a:rPr lang="ja-JP" altLang="en-US" sz="1400" spc="-100" dirty="0" smtClean="0">
                <a:solidFill>
                  <a:prstClr val="black"/>
                </a:solidFill>
                <a:latin typeface="メイリオ" pitchFamily="50" charset="-128"/>
                <a:ea typeface="メイリオ" pitchFamily="50" charset="-128"/>
              </a:rPr>
              <a:t>協議体の設置等を通じた住民ニーズとサービス資源のマッチング、情報集約等）</a:t>
            </a:r>
            <a:endParaRPr lang="en-US" altLang="ja-JP" sz="1400" spc="-100" dirty="0" smtClean="0">
              <a:solidFill>
                <a:prstClr val="black"/>
              </a:solidFill>
              <a:latin typeface="メイリオ" pitchFamily="50" charset="-128"/>
              <a:ea typeface="メイリオ" pitchFamily="50" charset="-128"/>
            </a:endParaRPr>
          </a:p>
          <a:p>
            <a:pPr algn="ctr"/>
            <a:endParaRPr lang="en-US" altLang="ja-JP" sz="1600" spc="-100" dirty="0" smtClean="0">
              <a:solidFill>
                <a:prstClr val="black"/>
              </a:solidFill>
              <a:latin typeface="メイリオ" pitchFamily="50" charset="-128"/>
              <a:ea typeface="メイリオ" pitchFamily="50" charset="-128"/>
            </a:endParaRPr>
          </a:p>
        </p:txBody>
      </p:sp>
      <p:sp>
        <p:nvSpPr>
          <p:cNvPr id="108" name="角丸四角形 107"/>
          <p:cNvSpPr/>
          <p:nvPr/>
        </p:nvSpPr>
        <p:spPr>
          <a:xfrm>
            <a:off x="40948" y="4725144"/>
            <a:ext cx="684000" cy="648000"/>
          </a:xfrm>
          <a:prstGeom prst="roundRect">
            <a:avLst/>
          </a:prstGeom>
          <a:solidFill>
            <a:srgbClr val="39A7AE"/>
          </a:solidFill>
          <a:ln w="6350">
            <a:noFill/>
          </a:ln>
        </p:spPr>
        <p:style>
          <a:lnRef idx="2">
            <a:schemeClr val="accent6"/>
          </a:lnRef>
          <a:fillRef idx="1">
            <a:schemeClr val="lt1"/>
          </a:fillRef>
          <a:effectRef idx="0">
            <a:schemeClr val="accent6"/>
          </a:effectRef>
          <a:fontRef idx="minor">
            <a:schemeClr val="dk1"/>
          </a:fontRef>
        </p:style>
        <p:txBody>
          <a:bodyPr vert="eaVert" lIns="36000" tIns="36000" rIns="36000" bIns="36000" rtlCol="0" anchor="ctr"/>
          <a:lstStyle/>
          <a:p>
            <a:pPr algn="ctr"/>
            <a:r>
              <a:rPr lang="ja-JP" altLang="en-US" b="1" dirty="0" smtClean="0">
                <a:solidFill>
                  <a:prstClr val="white"/>
                </a:solidFill>
                <a:latin typeface="メイリオ" pitchFamily="50" charset="-128"/>
                <a:ea typeface="メイリオ" pitchFamily="50" charset="-128"/>
              </a:rPr>
              <a:t>事業</a:t>
            </a:r>
            <a:endParaRPr lang="en-US" altLang="ja-JP" b="1" dirty="0" smtClean="0">
              <a:solidFill>
                <a:prstClr val="white"/>
              </a:solidFill>
              <a:latin typeface="メイリオ" pitchFamily="50" charset="-128"/>
              <a:ea typeface="メイリオ" pitchFamily="50" charset="-128"/>
            </a:endParaRPr>
          </a:p>
          <a:p>
            <a:pPr algn="ctr"/>
            <a:r>
              <a:rPr lang="ja-JP" altLang="en-US" b="1" dirty="0" smtClean="0">
                <a:solidFill>
                  <a:prstClr val="white"/>
                </a:solidFill>
                <a:latin typeface="メイリオ" pitchFamily="50" charset="-128"/>
                <a:ea typeface="メイリオ" pitchFamily="50" charset="-128"/>
              </a:rPr>
              <a:t>主体</a:t>
            </a:r>
            <a:endParaRPr lang="ja-JP" altLang="en-US" b="1" dirty="0">
              <a:solidFill>
                <a:prstClr val="white"/>
              </a:solidFill>
              <a:latin typeface="メイリオ" pitchFamily="50" charset="-128"/>
              <a:ea typeface="メイリオ" pitchFamily="50" charset="-128"/>
            </a:endParaRPr>
          </a:p>
        </p:txBody>
      </p:sp>
      <p:sp>
        <p:nvSpPr>
          <p:cNvPr id="51" name="正方形/長方形 50"/>
          <p:cNvSpPr/>
          <p:nvPr/>
        </p:nvSpPr>
        <p:spPr>
          <a:xfrm>
            <a:off x="15520" y="620690"/>
            <a:ext cx="9849544" cy="1286506"/>
          </a:xfrm>
          <a:prstGeom prst="rect">
            <a:avLst/>
          </a:prstGeom>
        </p:spPr>
        <p:txBody>
          <a:bodyPr wrap="square">
            <a:spAutoFit/>
          </a:bodyPr>
          <a:lstStyle/>
          <a:p>
            <a:pPr marL="177800" indent="-177800">
              <a:spcBef>
                <a:spcPct val="20000"/>
              </a:spcBef>
              <a:defRPr/>
            </a:pPr>
            <a:r>
              <a:rPr lang="ja-JP" altLang="en-US" sz="1600" dirty="0" smtClean="0">
                <a:solidFill>
                  <a:prstClr val="black"/>
                </a:solidFill>
                <a:latin typeface="メイリオ" pitchFamily="50" charset="-128"/>
                <a:ea typeface="メイリオ" pitchFamily="50" charset="-128"/>
              </a:rPr>
              <a:t>○高齢者の在宅生活を支えるため、ボランティア、ＮＰＯ、民間企業、社会福祉法人、協同組合等の多様な事業主体による重層的な生活支援・介護予防サービスの提供体制の構築を支援</a:t>
            </a:r>
            <a:endParaRPr lang="en-US" altLang="ja-JP" sz="1600" dirty="0" smtClean="0">
              <a:solidFill>
                <a:prstClr val="black"/>
              </a:solidFill>
              <a:latin typeface="メイリオ" pitchFamily="50" charset="-128"/>
              <a:ea typeface="メイリオ" pitchFamily="50" charset="-128"/>
            </a:endParaRPr>
          </a:p>
          <a:p>
            <a:pPr marL="177800" indent="-177800">
              <a:spcBef>
                <a:spcPct val="20000"/>
              </a:spcBef>
              <a:defRPr/>
            </a:pPr>
            <a:endParaRPr lang="en-US" altLang="ja-JP" sz="600" dirty="0" smtClean="0">
              <a:solidFill>
                <a:prstClr val="black"/>
              </a:solidFill>
              <a:latin typeface="メイリオ" pitchFamily="50" charset="-128"/>
              <a:ea typeface="メイリオ" pitchFamily="50" charset="-128"/>
            </a:endParaRPr>
          </a:p>
          <a:p>
            <a:pPr marL="177800" indent="-177800">
              <a:spcBef>
                <a:spcPct val="20000"/>
              </a:spcBef>
              <a:defRPr/>
            </a:pPr>
            <a:r>
              <a:rPr lang="ja-JP" altLang="en-US" sz="1600" dirty="0" smtClean="0">
                <a:solidFill>
                  <a:prstClr val="black"/>
                </a:solidFill>
                <a:latin typeface="メイリオ" pitchFamily="50" charset="-128"/>
                <a:ea typeface="メイリオ" pitchFamily="50" charset="-128"/>
              </a:rPr>
              <a:t>　　　・介護支援ボランティアポイント等を組み込んだ地域の自助・互助の好取組を</a:t>
            </a:r>
            <a:r>
              <a:rPr lang="ja-JP" altLang="en-US" sz="1600" dirty="0">
                <a:solidFill>
                  <a:prstClr val="black"/>
                </a:solidFill>
                <a:latin typeface="メイリオ" pitchFamily="50" charset="-128"/>
                <a:ea typeface="メイリオ" pitchFamily="50" charset="-128"/>
              </a:rPr>
              <a:t>全国</a:t>
            </a:r>
            <a:r>
              <a:rPr lang="ja-JP" altLang="en-US" sz="1600" dirty="0" smtClean="0">
                <a:solidFill>
                  <a:prstClr val="black"/>
                </a:solidFill>
                <a:latin typeface="メイリオ" pitchFamily="50" charset="-128"/>
                <a:ea typeface="メイリオ" pitchFamily="50" charset="-128"/>
              </a:rPr>
              <a:t>展開</a:t>
            </a:r>
            <a:endParaRPr lang="en-US" altLang="ja-JP" sz="1600" dirty="0" smtClean="0">
              <a:solidFill>
                <a:prstClr val="black"/>
              </a:solidFill>
              <a:latin typeface="メイリオ" pitchFamily="50" charset="-128"/>
              <a:ea typeface="メイリオ" pitchFamily="50" charset="-128"/>
            </a:endParaRPr>
          </a:p>
          <a:p>
            <a:pPr marL="177800" indent="-177800">
              <a:spcBef>
                <a:spcPct val="20000"/>
              </a:spcBef>
              <a:defRPr/>
            </a:pPr>
            <a:r>
              <a:rPr lang="ja-JP" altLang="en-US" sz="1600" dirty="0" smtClean="0">
                <a:solidFill>
                  <a:prstClr val="black"/>
                </a:solidFill>
                <a:latin typeface="メイリオ" pitchFamily="50" charset="-128"/>
                <a:ea typeface="メイリオ" pitchFamily="50" charset="-128"/>
              </a:rPr>
              <a:t>　　　・「生活支援コーディネーター（地域支え合い推進員）」の配置や協議体の設置などに対する支援</a:t>
            </a:r>
            <a:endParaRPr lang="en-US" altLang="ja-JP" sz="1600" dirty="0" smtClean="0">
              <a:solidFill>
                <a:prstClr val="black"/>
              </a:solidFill>
              <a:latin typeface="メイリオ" pitchFamily="50" charset="-128"/>
              <a:ea typeface="メイリオ" pitchFamily="50" charset="-128"/>
            </a:endParaRPr>
          </a:p>
        </p:txBody>
      </p:sp>
      <p:sp>
        <p:nvSpPr>
          <p:cNvPr id="53" name="正方形/長方形 52"/>
          <p:cNvSpPr/>
          <p:nvPr/>
        </p:nvSpPr>
        <p:spPr>
          <a:xfrm>
            <a:off x="57847" y="620690"/>
            <a:ext cx="9791700" cy="1296142"/>
          </a:xfrm>
          <a:prstGeom prst="rect">
            <a:avLst/>
          </a:prstGeom>
          <a:noFill/>
          <a:ln>
            <a:solidFill>
              <a:srgbClr val="A1C2C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4" name="右矢印 53"/>
          <p:cNvSpPr/>
          <p:nvPr/>
        </p:nvSpPr>
        <p:spPr>
          <a:xfrm>
            <a:off x="314084" y="1210400"/>
            <a:ext cx="410864" cy="657952"/>
          </a:xfrm>
          <a:prstGeom prst="rightArrow">
            <a:avLst/>
          </a:prstGeom>
          <a:solidFill>
            <a:srgbClr val="A1C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8" name="テキスト ボックス 57"/>
          <p:cNvSpPr txBox="1"/>
          <p:nvPr/>
        </p:nvSpPr>
        <p:spPr>
          <a:xfrm>
            <a:off x="2611087" y="6484400"/>
            <a:ext cx="3960440" cy="338554"/>
          </a:xfrm>
          <a:prstGeom prst="rect">
            <a:avLst/>
          </a:prstGeom>
          <a:noFill/>
        </p:spPr>
        <p:txBody>
          <a:bodyPr wrap="square" rtlCol="0">
            <a:spAutoFit/>
          </a:bodyPr>
          <a:lstStyle/>
          <a:p>
            <a:r>
              <a:rPr lang="ja-JP" altLang="en-US" sz="1600" u="sng" dirty="0" smtClean="0">
                <a:solidFill>
                  <a:prstClr val="black"/>
                </a:solidFill>
                <a:latin typeface="メイリオ" pitchFamily="50" charset="-128"/>
                <a:ea typeface="メイリオ" pitchFamily="50" charset="-128"/>
              </a:rPr>
              <a:t>民間とも協働して支援体制を構築</a:t>
            </a:r>
            <a:endParaRPr lang="ja-JP" altLang="en-US" sz="1600" u="sng" dirty="0">
              <a:solidFill>
                <a:prstClr val="black"/>
              </a:solidFill>
              <a:latin typeface="メイリオ" pitchFamily="50" charset="-128"/>
              <a:ea typeface="メイリオ" pitchFamily="50" charset="-128"/>
            </a:endParaRPr>
          </a:p>
        </p:txBody>
      </p:sp>
      <p:sp>
        <p:nvSpPr>
          <p:cNvPr id="59" name="右矢印 58"/>
          <p:cNvSpPr/>
          <p:nvPr/>
        </p:nvSpPr>
        <p:spPr>
          <a:xfrm>
            <a:off x="2332941" y="6556408"/>
            <a:ext cx="252001" cy="1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2" name="グループ化 153"/>
          <p:cNvGrpSpPr/>
          <p:nvPr/>
        </p:nvGrpSpPr>
        <p:grpSpPr>
          <a:xfrm>
            <a:off x="474858" y="2002488"/>
            <a:ext cx="9006824" cy="2697174"/>
            <a:chOff x="488504" y="1988840"/>
            <a:chExt cx="8568952" cy="2697174"/>
          </a:xfrm>
        </p:grpSpPr>
        <p:grpSp>
          <p:nvGrpSpPr>
            <p:cNvPr id="3" name="グループ化 122"/>
            <p:cNvGrpSpPr/>
            <p:nvPr/>
          </p:nvGrpSpPr>
          <p:grpSpPr>
            <a:xfrm>
              <a:off x="488504" y="2204864"/>
              <a:ext cx="8568952" cy="2481150"/>
              <a:chOff x="395536" y="1988841"/>
              <a:chExt cx="8496944" cy="2481150"/>
            </a:xfrm>
          </p:grpSpPr>
          <p:sp>
            <p:nvSpPr>
              <p:cNvPr id="124" name="角丸四角形 123"/>
              <p:cNvSpPr/>
              <p:nvPr/>
            </p:nvSpPr>
            <p:spPr>
              <a:xfrm>
                <a:off x="395536" y="1988841"/>
                <a:ext cx="8496944" cy="2448272"/>
              </a:xfrm>
              <a:prstGeom prst="roundRect">
                <a:avLst/>
              </a:prstGeom>
              <a:solidFill>
                <a:schemeClr val="accent1">
                  <a:lumMod val="60000"/>
                  <a:lumOff val="40000"/>
                </a:schemeClr>
              </a:solidFill>
              <a:ln w="63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b" anchorCtr="0"/>
              <a:lstStyle/>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r>
                  <a:rPr lang="ja-JP" altLang="en-US" sz="1400" b="1" dirty="0" smtClean="0">
                    <a:solidFill>
                      <a:prstClr val="black"/>
                    </a:solidFill>
                  </a:rPr>
                  <a:t>　</a:t>
                </a:r>
                <a:endParaRPr lang="ja-JP" altLang="en-US" sz="1400" b="1" dirty="0">
                  <a:solidFill>
                    <a:prstClr val="black"/>
                  </a:solidFill>
                </a:endParaRPr>
              </a:p>
            </p:txBody>
          </p:sp>
          <p:sp>
            <p:nvSpPr>
              <p:cNvPr id="125" name="角丸四角形 124"/>
              <p:cNvSpPr/>
              <p:nvPr/>
            </p:nvSpPr>
            <p:spPr>
              <a:xfrm>
                <a:off x="755576" y="2204865"/>
                <a:ext cx="6768752" cy="2232247"/>
              </a:xfrm>
              <a:prstGeom prst="roundRect">
                <a:avLst/>
              </a:prstGeom>
              <a:solidFill>
                <a:schemeClr val="accent1">
                  <a:lumMod val="40000"/>
                  <a:lumOff val="60000"/>
                </a:schemeClr>
              </a:solidFill>
              <a:ln w="6350">
                <a:solidFill>
                  <a:schemeClr val="accent1">
                    <a:lumMod val="40000"/>
                    <a:lumOff val="6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400" b="1" dirty="0" smtClean="0">
                  <a:solidFill>
                    <a:prstClr val="black"/>
                  </a:solidFill>
                </a:endParaRPr>
              </a:p>
            </p:txBody>
          </p:sp>
          <p:sp>
            <p:nvSpPr>
              <p:cNvPr id="126" name="角丸四角形 125"/>
              <p:cNvSpPr/>
              <p:nvPr/>
            </p:nvSpPr>
            <p:spPr>
              <a:xfrm>
                <a:off x="1180968" y="2708921"/>
                <a:ext cx="4968552" cy="1728191"/>
              </a:xfrm>
              <a:prstGeom prst="roundRect">
                <a:avLst/>
              </a:prstGeom>
              <a:solidFill>
                <a:schemeClr val="accent1">
                  <a:lumMod val="20000"/>
                  <a:lumOff val="80000"/>
                </a:schemeClr>
              </a:solidFill>
              <a:ln w="6350">
                <a:solidFill>
                  <a:schemeClr val="accent1">
                    <a:lumMod val="20000"/>
                    <a:lumOff val="8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en-US" altLang="ja-JP" sz="1050" dirty="0" smtClean="0">
                  <a:solidFill>
                    <a:prstClr val="black"/>
                  </a:solidFill>
                </a:endParaRPr>
              </a:p>
              <a:p>
                <a:endParaRPr lang="ja-JP" altLang="en-US" sz="1400" b="1" dirty="0">
                  <a:solidFill>
                    <a:prstClr val="black"/>
                  </a:solidFill>
                  <a:latin typeface="ＭＳ Ｐゴシック"/>
                </a:endParaRPr>
              </a:p>
            </p:txBody>
          </p:sp>
          <p:sp>
            <p:nvSpPr>
              <p:cNvPr id="127" name="角丸四角形 126"/>
              <p:cNvSpPr/>
              <p:nvPr/>
            </p:nvSpPr>
            <p:spPr>
              <a:xfrm>
                <a:off x="2445315" y="2623313"/>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家事援助</a:t>
                </a:r>
                <a:endParaRPr lang="en-US" altLang="ja-JP" sz="1200" dirty="0" smtClean="0">
                  <a:solidFill>
                    <a:prstClr val="black"/>
                  </a:solidFill>
                  <a:latin typeface="メイリオ" pitchFamily="50" charset="-128"/>
                  <a:ea typeface="メイリオ" pitchFamily="50" charset="-128"/>
                </a:endParaRPr>
              </a:p>
            </p:txBody>
          </p:sp>
          <p:sp>
            <p:nvSpPr>
              <p:cNvPr id="128" name="角丸四角形 127"/>
              <p:cNvSpPr/>
              <p:nvPr/>
            </p:nvSpPr>
            <p:spPr>
              <a:xfrm>
                <a:off x="7279543" y="2454273"/>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安否確認</a:t>
                </a:r>
                <a:endParaRPr lang="ja-JP" altLang="en-US" sz="1000" dirty="0">
                  <a:solidFill>
                    <a:prstClr val="black"/>
                  </a:solidFill>
                  <a:latin typeface="メイリオ" pitchFamily="50" charset="-128"/>
                  <a:ea typeface="メイリオ" pitchFamily="50" charset="-128"/>
                </a:endParaRPr>
              </a:p>
            </p:txBody>
          </p:sp>
          <p:sp>
            <p:nvSpPr>
              <p:cNvPr id="129" name="角丸四角形 128"/>
              <p:cNvSpPr/>
              <p:nvPr/>
            </p:nvSpPr>
            <p:spPr>
              <a:xfrm>
                <a:off x="5542122" y="2111649"/>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食材配達</a:t>
                </a:r>
                <a:endParaRPr lang="ja-JP" altLang="en-US" sz="1000" dirty="0">
                  <a:solidFill>
                    <a:prstClr val="black"/>
                  </a:solidFill>
                  <a:latin typeface="メイリオ" pitchFamily="50" charset="-128"/>
                  <a:ea typeface="メイリオ" pitchFamily="50" charset="-128"/>
                </a:endParaRPr>
              </a:p>
            </p:txBody>
          </p:sp>
          <p:sp>
            <p:nvSpPr>
              <p:cNvPr id="130" name="角丸四角形 129"/>
              <p:cNvSpPr/>
              <p:nvPr/>
            </p:nvSpPr>
            <p:spPr>
              <a:xfrm>
                <a:off x="6614867" y="3781481"/>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移動販売</a:t>
                </a:r>
                <a:endParaRPr lang="ja-JP" altLang="en-US" sz="1000" dirty="0">
                  <a:solidFill>
                    <a:prstClr val="black"/>
                  </a:solidFill>
                  <a:latin typeface="メイリオ" pitchFamily="50" charset="-128"/>
                  <a:ea typeface="メイリオ" pitchFamily="50" charset="-128"/>
                </a:endParaRPr>
              </a:p>
            </p:txBody>
          </p:sp>
          <p:sp>
            <p:nvSpPr>
              <p:cNvPr id="131" name="角丸四角形 130"/>
              <p:cNvSpPr/>
              <p:nvPr/>
            </p:nvSpPr>
            <p:spPr>
              <a:xfrm>
                <a:off x="5051087" y="3182484"/>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配食＋見守り</a:t>
                </a:r>
                <a:endParaRPr lang="ja-JP" altLang="en-US" sz="1000" dirty="0">
                  <a:solidFill>
                    <a:prstClr val="black"/>
                  </a:solidFill>
                  <a:latin typeface="メイリオ" pitchFamily="50" charset="-128"/>
                  <a:ea typeface="メイリオ" pitchFamily="50" charset="-128"/>
                </a:endParaRPr>
              </a:p>
            </p:txBody>
          </p:sp>
          <p:sp>
            <p:nvSpPr>
              <p:cNvPr id="133" name="正方形/長方形 132"/>
              <p:cNvSpPr/>
              <p:nvPr/>
            </p:nvSpPr>
            <p:spPr>
              <a:xfrm>
                <a:off x="1180968" y="2780929"/>
                <a:ext cx="360040" cy="158417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latin typeface="メイリオ" pitchFamily="50" charset="-128"/>
                    <a:ea typeface="メイリオ" pitchFamily="50" charset="-128"/>
                  </a:rPr>
                  <a:t>自治会単位の圏域</a:t>
                </a:r>
                <a:endParaRPr lang="ja-JP" altLang="en-US" sz="1400" dirty="0">
                  <a:solidFill>
                    <a:prstClr val="black"/>
                  </a:solidFill>
                  <a:latin typeface="メイリオ" pitchFamily="50" charset="-128"/>
                  <a:ea typeface="メイリオ" pitchFamily="50" charset="-128"/>
                </a:endParaRPr>
              </a:p>
            </p:txBody>
          </p:sp>
          <p:sp>
            <p:nvSpPr>
              <p:cNvPr id="134" name="正方形/長方形 133"/>
              <p:cNvSpPr/>
              <p:nvPr/>
            </p:nvSpPr>
            <p:spPr>
              <a:xfrm>
                <a:off x="827584" y="2348879"/>
                <a:ext cx="254312" cy="179851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latin typeface="メイリオ" pitchFamily="50" charset="-128"/>
                    <a:ea typeface="メイリオ" pitchFamily="50" charset="-128"/>
                  </a:rPr>
                  <a:t>小学校区単位の圏域</a:t>
                </a:r>
                <a:endParaRPr lang="ja-JP" altLang="en-US" sz="1400" dirty="0">
                  <a:solidFill>
                    <a:prstClr val="black"/>
                  </a:solidFill>
                  <a:latin typeface="メイリオ" pitchFamily="50" charset="-128"/>
                  <a:ea typeface="メイリオ" pitchFamily="50" charset="-128"/>
                </a:endParaRPr>
              </a:p>
            </p:txBody>
          </p:sp>
          <p:sp>
            <p:nvSpPr>
              <p:cNvPr id="135" name="正方形/長方形 134"/>
              <p:cNvSpPr/>
              <p:nvPr/>
            </p:nvSpPr>
            <p:spPr>
              <a:xfrm>
                <a:off x="395536" y="2165612"/>
                <a:ext cx="360040" cy="165618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400" dirty="0" smtClean="0">
                    <a:solidFill>
                      <a:prstClr val="black"/>
                    </a:solidFill>
                    <a:latin typeface="メイリオ" pitchFamily="50" charset="-128"/>
                    <a:ea typeface="メイリオ" pitchFamily="50" charset="-128"/>
                  </a:rPr>
                  <a:t>市町村単位の圏域</a:t>
                </a:r>
                <a:endParaRPr lang="ja-JP" altLang="en-US" sz="1400" dirty="0">
                  <a:solidFill>
                    <a:prstClr val="black"/>
                  </a:solidFill>
                  <a:latin typeface="メイリオ" pitchFamily="50" charset="-128"/>
                  <a:ea typeface="メイリオ" pitchFamily="50" charset="-128"/>
                </a:endParaRPr>
              </a:p>
            </p:txBody>
          </p:sp>
          <p:sp>
            <p:nvSpPr>
              <p:cNvPr id="136" name="角丸四角形 135"/>
              <p:cNvSpPr/>
              <p:nvPr/>
            </p:nvSpPr>
            <p:spPr>
              <a:xfrm>
                <a:off x="2624476" y="3119761"/>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交流サロン</a:t>
                </a:r>
                <a:endParaRPr lang="en-US" altLang="ja-JP" sz="1200" dirty="0" smtClean="0">
                  <a:solidFill>
                    <a:prstClr val="black"/>
                  </a:solidFill>
                  <a:latin typeface="メイリオ" pitchFamily="50" charset="-128"/>
                  <a:ea typeface="メイリオ" pitchFamily="50" charset="-128"/>
                </a:endParaRPr>
              </a:p>
            </p:txBody>
          </p:sp>
          <p:sp>
            <p:nvSpPr>
              <p:cNvPr id="137" name="角丸四角形 136"/>
              <p:cNvSpPr/>
              <p:nvPr/>
            </p:nvSpPr>
            <p:spPr>
              <a:xfrm>
                <a:off x="2162354" y="3890665"/>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声かけ</a:t>
                </a:r>
                <a:endParaRPr lang="ja-JP" altLang="en-US" sz="1000" dirty="0">
                  <a:solidFill>
                    <a:prstClr val="black"/>
                  </a:solidFill>
                  <a:latin typeface="メイリオ" pitchFamily="50" charset="-128"/>
                  <a:ea typeface="メイリオ" pitchFamily="50" charset="-128"/>
                </a:endParaRPr>
              </a:p>
            </p:txBody>
          </p:sp>
          <p:sp>
            <p:nvSpPr>
              <p:cNvPr id="138" name="角丸四角形 137"/>
              <p:cNvSpPr/>
              <p:nvPr/>
            </p:nvSpPr>
            <p:spPr>
              <a:xfrm>
                <a:off x="4418699" y="3761745"/>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prstClr val="black"/>
                    </a:solidFill>
                    <a:latin typeface="メイリオ" pitchFamily="50" charset="-128"/>
                    <a:ea typeface="メイリオ" pitchFamily="50" charset="-128"/>
                  </a:rPr>
                  <a:t>コミュニティ</a:t>
                </a:r>
                <a:r>
                  <a:rPr lang="en-US" altLang="ja-JP" sz="1100" dirty="0" smtClean="0">
                    <a:solidFill>
                      <a:prstClr val="black"/>
                    </a:solidFill>
                    <a:latin typeface="メイリオ" pitchFamily="50" charset="-128"/>
                    <a:ea typeface="メイリオ" pitchFamily="50" charset="-128"/>
                  </a:rPr>
                  <a:t/>
                </a:r>
                <a:br>
                  <a:rPr lang="en-US" altLang="ja-JP" sz="1100" dirty="0" smtClean="0">
                    <a:solidFill>
                      <a:prstClr val="black"/>
                    </a:solidFill>
                    <a:latin typeface="メイリオ" pitchFamily="50" charset="-128"/>
                    <a:ea typeface="メイリオ" pitchFamily="50" charset="-128"/>
                  </a:rPr>
                </a:br>
                <a:r>
                  <a:rPr lang="ja-JP" altLang="en-US" sz="1100" dirty="0" smtClean="0">
                    <a:solidFill>
                      <a:prstClr val="black"/>
                    </a:solidFill>
                    <a:latin typeface="メイリオ" pitchFamily="50" charset="-128"/>
                    <a:ea typeface="メイリオ" pitchFamily="50" charset="-128"/>
                  </a:rPr>
                  <a:t>カフェ</a:t>
                </a:r>
                <a:endParaRPr lang="ja-JP" altLang="en-US" sz="1100" dirty="0">
                  <a:solidFill>
                    <a:prstClr val="black"/>
                  </a:solidFill>
                  <a:latin typeface="メイリオ" pitchFamily="50" charset="-128"/>
                  <a:ea typeface="メイリオ" pitchFamily="50" charset="-128"/>
                </a:endParaRPr>
              </a:p>
            </p:txBody>
          </p:sp>
          <p:sp>
            <p:nvSpPr>
              <p:cNvPr id="139" name="角丸四角形 138"/>
              <p:cNvSpPr/>
              <p:nvPr/>
            </p:nvSpPr>
            <p:spPr>
              <a:xfrm>
                <a:off x="7035722" y="3119761"/>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権利擁護</a:t>
                </a:r>
                <a:endParaRPr lang="ja-JP" altLang="en-US" sz="1000" dirty="0">
                  <a:solidFill>
                    <a:prstClr val="black"/>
                  </a:solidFill>
                  <a:latin typeface="メイリオ" pitchFamily="50" charset="-128"/>
                  <a:ea typeface="メイリオ" pitchFamily="50" charset="-128"/>
                </a:endParaRPr>
              </a:p>
            </p:txBody>
          </p:sp>
          <p:pic>
            <p:nvPicPr>
              <p:cNvPr id="140" name="Picture 6" descr="C:\Users\OSJSE\AppData\Local\Microsoft\Windows\Temporary Internet Files\Content.IE5\8CD1AJ1I\MC900343525[1].wmf"/>
              <p:cNvPicPr>
                <a:picLocks noChangeAspect="1" noChangeArrowheads="1"/>
              </p:cNvPicPr>
              <p:nvPr/>
            </p:nvPicPr>
            <p:blipFill>
              <a:blip r:embed="rId3" cstate="print"/>
              <a:srcRect/>
              <a:stretch>
                <a:fillRect/>
              </a:stretch>
            </p:blipFill>
            <p:spPr bwMode="auto">
              <a:xfrm>
                <a:off x="1767640" y="3119761"/>
                <a:ext cx="993805" cy="537449"/>
              </a:xfrm>
              <a:prstGeom prst="rect">
                <a:avLst/>
              </a:prstGeom>
              <a:noFill/>
            </p:spPr>
          </p:pic>
          <p:pic>
            <p:nvPicPr>
              <p:cNvPr id="141" name="Picture 8" descr="C:\Users\OSJSE\AppData\Local\Microsoft\Windows\Temporary Internet Files\Content.IE5\MINKZDPO\MC900290320[1].wmf"/>
              <p:cNvPicPr>
                <a:picLocks noChangeAspect="1" noChangeArrowheads="1"/>
              </p:cNvPicPr>
              <p:nvPr/>
            </p:nvPicPr>
            <p:blipFill>
              <a:blip r:embed="rId4" cstate="print"/>
              <a:srcRect/>
              <a:stretch>
                <a:fillRect/>
              </a:stretch>
            </p:blipFill>
            <p:spPr bwMode="auto">
              <a:xfrm rot="464564">
                <a:off x="7651405" y="3985507"/>
                <a:ext cx="923629" cy="484484"/>
              </a:xfrm>
              <a:prstGeom prst="rect">
                <a:avLst/>
              </a:prstGeom>
              <a:noFill/>
            </p:spPr>
          </p:pic>
          <p:pic>
            <p:nvPicPr>
              <p:cNvPr id="142" name="Picture 9" descr="C:\Users\OSJSE\AppData\Local\Microsoft\Windows\Temporary Internet Files\Content.IE5\MINKZDPO\MC900234585[1].wmf"/>
              <p:cNvPicPr>
                <a:picLocks noChangeAspect="1" noChangeArrowheads="1"/>
              </p:cNvPicPr>
              <p:nvPr/>
            </p:nvPicPr>
            <p:blipFill>
              <a:blip r:embed="rId5" cstate="print"/>
              <a:srcRect/>
              <a:stretch>
                <a:fillRect/>
              </a:stretch>
            </p:blipFill>
            <p:spPr bwMode="auto">
              <a:xfrm>
                <a:off x="7135527" y="2166241"/>
                <a:ext cx="598550" cy="616309"/>
              </a:xfrm>
              <a:prstGeom prst="rect">
                <a:avLst/>
              </a:prstGeom>
              <a:noFill/>
            </p:spPr>
          </p:pic>
          <p:pic>
            <p:nvPicPr>
              <p:cNvPr id="143" name="Picture 10" descr="C:\Users\OSJSE\AppData\Local\Microsoft\Windows\Temporary Internet Files\Content.IE5\MINKZDPO\MC900150735[1].wmf"/>
              <p:cNvPicPr>
                <a:picLocks noChangeAspect="1" noChangeArrowheads="1"/>
              </p:cNvPicPr>
              <p:nvPr/>
            </p:nvPicPr>
            <p:blipFill>
              <a:blip r:embed="rId6" cstate="print"/>
              <a:srcRect/>
              <a:stretch>
                <a:fillRect/>
              </a:stretch>
            </p:blipFill>
            <p:spPr bwMode="auto">
              <a:xfrm>
                <a:off x="4616812" y="3108961"/>
                <a:ext cx="565194" cy="407284"/>
              </a:xfrm>
              <a:prstGeom prst="rect">
                <a:avLst/>
              </a:prstGeom>
              <a:noFill/>
            </p:spPr>
          </p:pic>
          <p:sp>
            <p:nvSpPr>
              <p:cNvPr id="144" name="角丸四角形 143"/>
              <p:cNvSpPr/>
              <p:nvPr/>
            </p:nvSpPr>
            <p:spPr>
              <a:xfrm>
                <a:off x="3599462" y="2111649"/>
                <a:ext cx="1445196"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外出支援</a:t>
                </a:r>
                <a:endParaRPr lang="en-US" altLang="ja-JP" sz="1200" dirty="0" smtClean="0">
                  <a:solidFill>
                    <a:prstClr val="black"/>
                  </a:solidFill>
                  <a:latin typeface="メイリオ" pitchFamily="50" charset="-128"/>
                  <a:ea typeface="メイリオ" pitchFamily="50" charset="-128"/>
                </a:endParaRPr>
              </a:p>
            </p:txBody>
          </p:sp>
        </p:grpSp>
        <p:pic>
          <p:nvPicPr>
            <p:cNvPr id="145" name="Picture 14" descr="C:\Users\OSJSE\AppData\Local\Microsoft\Windows\Temporary Internet Files\Content.IE5\8CD1AJ1I\MC900360978[1].wmf"/>
            <p:cNvPicPr>
              <a:picLocks noChangeAspect="1" noChangeArrowheads="1"/>
            </p:cNvPicPr>
            <p:nvPr/>
          </p:nvPicPr>
          <p:blipFill>
            <a:blip r:embed="rId7" cstate="print"/>
            <a:srcRect/>
            <a:stretch>
              <a:fillRect/>
            </a:stretch>
          </p:blipFill>
          <p:spPr bwMode="auto">
            <a:xfrm>
              <a:off x="4839754" y="2526280"/>
              <a:ext cx="490691" cy="622508"/>
            </a:xfrm>
            <a:prstGeom prst="rect">
              <a:avLst/>
            </a:prstGeom>
            <a:noFill/>
          </p:spPr>
        </p:pic>
        <p:pic>
          <p:nvPicPr>
            <p:cNvPr id="147" name="Picture 20" descr="C:\Users\OSJSE\AppData\Local\Microsoft\Windows\Temporary Internet Files\Content.IE5\RQBHCWF5\MC900352362[1].wmf"/>
            <p:cNvPicPr>
              <a:picLocks noChangeAspect="1" noChangeArrowheads="1"/>
            </p:cNvPicPr>
            <p:nvPr/>
          </p:nvPicPr>
          <p:blipFill>
            <a:blip r:embed="rId8" cstate="print"/>
            <a:srcRect/>
            <a:stretch>
              <a:fillRect/>
            </a:stretch>
          </p:blipFill>
          <p:spPr bwMode="auto">
            <a:xfrm>
              <a:off x="1990175" y="2839288"/>
              <a:ext cx="496939" cy="432048"/>
            </a:xfrm>
            <a:prstGeom prst="rect">
              <a:avLst/>
            </a:prstGeom>
            <a:noFill/>
          </p:spPr>
        </p:pic>
        <p:pic>
          <p:nvPicPr>
            <p:cNvPr id="148" name="Picture 4" descr="C:\Users\OSJSE\AppData\Local\Microsoft\Windows\Temporary Internet Files\Content.IE5\ARIWXH11\MC900297581[1].wmf"/>
            <p:cNvPicPr>
              <a:picLocks noChangeAspect="1" noChangeArrowheads="1"/>
            </p:cNvPicPr>
            <p:nvPr/>
          </p:nvPicPr>
          <p:blipFill>
            <a:blip r:embed="rId9" cstate="print"/>
            <a:srcRect/>
            <a:stretch>
              <a:fillRect/>
            </a:stretch>
          </p:blipFill>
          <p:spPr bwMode="auto">
            <a:xfrm>
              <a:off x="4074796" y="3919408"/>
              <a:ext cx="613027" cy="487825"/>
            </a:xfrm>
            <a:prstGeom prst="rect">
              <a:avLst/>
            </a:prstGeom>
            <a:noFill/>
          </p:spPr>
        </p:pic>
        <p:pic>
          <p:nvPicPr>
            <p:cNvPr id="151" name="Picture 2" descr="C:\Users\OSJSE\AppData\Local\Microsoft\Windows\Temporary Internet Files\Content.IE5\TWGEIMC4\MM900283027[1].gif"/>
            <p:cNvPicPr>
              <a:picLocks noChangeAspect="1" noChangeArrowheads="1" noCrop="1"/>
            </p:cNvPicPr>
            <p:nvPr/>
          </p:nvPicPr>
          <p:blipFill>
            <a:blip r:embed="rId10" cstate="print"/>
            <a:srcRect/>
            <a:stretch>
              <a:fillRect/>
            </a:stretch>
          </p:blipFill>
          <p:spPr bwMode="auto">
            <a:xfrm>
              <a:off x="6395144" y="2623264"/>
              <a:ext cx="673179" cy="511616"/>
            </a:xfrm>
            <a:prstGeom prst="rect">
              <a:avLst/>
            </a:prstGeom>
            <a:noFill/>
          </p:spPr>
        </p:pic>
        <p:pic>
          <p:nvPicPr>
            <p:cNvPr id="152" name="Picture 2"/>
            <p:cNvPicPr>
              <a:picLocks noChangeAspect="1" noChangeArrowheads="1"/>
            </p:cNvPicPr>
            <p:nvPr/>
          </p:nvPicPr>
          <p:blipFill>
            <a:blip r:embed="rId11" cstate="print"/>
            <a:srcRect/>
            <a:stretch>
              <a:fillRect/>
            </a:stretch>
          </p:blipFill>
          <p:spPr bwMode="auto">
            <a:xfrm>
              <a:off x="8325053" y="3406106"/>
              <a:ext cx="584595" cy="517401"/>
            </a:xfrm>
            <a:prstGeom prst="rect">
              <a:avLst/>
            </a:prstGeom>
            <a:noFill/>
            <a:ln w="9525">
              <a:noFill/>
              <a:miter lim="800000"/>
              <a:headEnd/>
              <a:tailEnd/>
            </a:ln>
          </p:spPr>
        </p:pic>
        <p:sp>
          <p:nvSpPr>
            <p:cNvPr id="153" name="正方形/長方形 152"/>
            <p:cNvSpPr/>
            <p:nvPr/>
          </p:nvSpPr>
          <p:spPr>
            <a:xfrm>
              <a:off x="2506259" y="1988840"/>
              <a:ext cx="4757223" cy="28803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生活支援・介護予防サービスの提供イメージ</a:t>
              </a:r>
              <a:endParaRPr lang="ja-JP" altLang="en-US" sz="1600" dirty="0">
                <a:solidFill>
                  <a:prstClr val="black"/>
                </a:solidFill>
                <a:latin typeface="メイリオ" pitchFamily="50" charset="-128"/>
                <a:ea typeface="メイリオ" pitchFamily="50" charset="-128"/>
              </a:endParaRPr>
            </a:p>
          </p:txBody>
        </p:sp>
      </p:grpSp>
      <p:sp>
        <p:nvSpPr>
          <p:cNvPr id="62" name="円/楕円 61"/>
          <p:cNvSpPr/>
          <p:nvPr/>
        </p:nvSpPr>
        <p:spPr>
          <a:xfrm>
            <a:off x="3872883" y="4857596"/>
            <a:ext cx="1519116" cy="558132"/>
          </a:xfrm>
          <a:prstGeom prst="ellipse">
            <a:avLst/>
          </a:prstGeom>
          <a:ln w="63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協同</a:t>
            </a:r>
            <a:endParaRPr lang="en-US" altLang="ja-JP" sz="1600" dirty="0" smtClean="0">
              <a:solidFill>
                <a:prstClr val="black"/>
              </a:solidFill>
              <a:latin typeface="メイリオ" pitchFamily="50" charset="-128"/>
              <a:ea typeface="メイリオ" pitchFamily="50" charset="-128"/>
            </a:endParaRPr>
          </a:p>
          <a:p>
            <a:pPr algn="ctr"/>
            <a:r>
              <a:rPr lang="ja-JP" altLang="en-US" sz="1600" dirty="0" smtClean="0">
                <a:solidFill>
                  <a:prstClr val="black"/>
                </a:solidFill>
                <a:latin typeface="メイリオ" pitchFamily="50" charset="-128"/>
                <a:ea typeface="メイリオ" pitchFamily="50" charset="-128"/>
              </a:rPr>
              <a:t>組合</a:t>
            </a:r>
            <a:endParaRPr lang="ja-JP" altLang="en-US" sz="1600" dirty="0">
              <a:solidFill>
                <a:prstClr val="black"/>
              </a:solidFill>
              <a:latin typeface="メイリオ" pitchFamily="50" charset="-128"/>
              <a:ea typeface="メイリオ" pitchFamily="50" charset="-128"/>
            </a:endParaRPr>
          </a:p>
        </p:txBody>
      </p:sp>
      <p:sp>
        <p:nvSpPr>
          <p:cNvPr id="55" name="テキスト ボックス 54"/>
          <p:cNvSpPr txBox="1"/>
          <p:nvPr/>
        </p:nvSpPr>
        <p:spPr>
          <a:xfrm>
            <a:off x="15552" y="87015"/>
            <a:ext cx="9906000" cy="461665"/>
          </a:xfrm>
          <a:prstGeom prst="rect">
            <a:avLst/>
          </a:prstGeom>
          <a:noFill/>
        </p:spPr>
        <p:txBody>
          <a:bodyPr wrap="square" rtlCol="0">
            <a:spAutoFit/>
          </a:bodyPr>
          <a:lstStyle/>
          <a:p>
            <a:pPr marL="2684463" indent="-2684463" algn="ctr"/>
            <a:r>
              <a:rPr lang="ja-JP" altLang="en-US" sz="2400" b="1" dirty="0" smtClean="0">
                <a:solidFill>
                  <a:sysClr val="windowText" lastClr="000000"/>
                </a:solidFill>
              </a:rPr>
              <a:t>多様な主体による生活支援・介護予防サービスの重層的な提供</a:t>
            </a:r>
            <a:endParaRPr lang="ja-JP" altLang="en-US" sz="2400" b="1" dirty="0">
              <a:solidFill>
                <a:sysClr val="windowText" lastClr="000000"/>
              </a:solidFill>
            </a:endParaRPr>
          </a:p>
        </p:txBody>
      </p:sp>
      <p:sp>
        <p:nvSpPr>
          <p:cNvPr id="45" name="円/楕円 44"/>
          <p:cNvSpPr/>
          <p:nvPr/>
        </p:nvSpPr>
        <p:spPr>
          <a:xfrm>
            <a:off x="5601075" y="4869160"/>
            <a:ext cx="1519116" cy="558132"/>
          </a:xfrm>
          <a:prstGeom prst="ellipse">
            <a:avLst/>
          </a:prstGeom>
          <a:ln w="63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solidFill>
                  <a:prstClr val="black"/>
                </a:solidFill>
                <a:latin typeface="メイリオ" pitchFamily="50" charset="-128"/>
                <a:ea typeface="メイリオ" pitchFamily="50" charset="-128"/>
              </a:rPr>
              <a:t>社会福祉法人</a:t>
            </a:r>
            <a:endParaRPr lang="ja-JP" altLang="en-US" sz="1600" dirty="0">
              <a:solidFill>
                <a:prstClr val="black"/>
              </a:solidFill>
              <a:latin typeface="メイリオ" pitchFamily="50" charset="-128"/>
              <a:ea typeface="メイリオ" pitchFamily="50" charset="-128"/>
            </a:endParaRPr>
          </a:p>
        </p:txBody>
      </p:sp>
      <p:sp>
        <p:nvSpPr>
          <p:cNvPr id="46" name="角丸四角形 45"/>
          <p:cNvSpPr/>
          <p:nvPr/>
        </p:nvSpPr>
        <p:spPr>
          <a:xfrm>
            <a:off x="1350869" y="2348928"/>
            <a:ext cx="1531918" cy="432000"/>
          </a:xfrm>
          <a:prstGeom prst="round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メイリオ" pitchFamily="50" charset="-128"/>
                <a:ea typeface="メイリオ" pitchFamily="50" charset="-128"/>
              </a:rPr>
              <a:t>介護者支援</a:t>
            </a:r>
            <a:endParaRPr lang="en-US" altLang="ja-JP" sz="1200" dirty="0" smtClean="0">
              <a:solidFill>
                <a:prstClr val="black"/>
              </a:solidFill>
              <a:latin typeface="メイリオ" pitchFamily="50" charset="-128"/>
              <a:ea typeface="メイリオ" pitchFamily="50" charset="-128"/>
            </a:endParaRPr>
          </a:p>
        </p:txBody>
      </p:sp>
      <p:sp>
        <p:nvSpPr>
          <p:cNvPr id="47" name="スライド番号プレースホルダー 1"/>
          <p:cNvSpPr txBox="1">
            <a:spLocks noGrp="1"/>
          </p:cNvSpPr>
          <p:nvPr/>
        </p:nvSpPr>
        <p:spPr bwMode="auto">
          <a:xfrm>
            <a:off x="9417496" y="6453340"/>
            <a:ext cx="424322" cy="365125"/>
          </a:xfrm>
          <a:prstGeom prst="rect">
            <a:avLst/>
          </a:prstGeom>
          <a:noFill/>
          <a:ln>
            <a:miter lim="800000"/>
            <a:headEnd/>
            <a:tailEnd/>
          </a:ln>
        </p:spPr>
        <p:txBody>
          <a:bodyPr lIns="91413" tIns="45707" rIns="91413" bIns="45707" anchor="ctr"/>
          <a:lstStyle/>
          <a:p>
            <a:pPr algn="r">
              <a:defRPr/>
            </a:pPr>
            <a:endParaRPr lang="en-US" altLang="ja-JP" sz="1600" dirty="0">
              <a:solidFill>
                <a:srgbClr val="000000"/>
              </a:solidFill>
            </a:endParaRPr>
          </a:p>
        </p:txBody>
      </p:sp>
      <p:sp>
        <p:nvSpPr>
          <p:cNvPr id="48" name="正方形/長方形 47"/>
          <p:cNvSpPr/>
          <p:nvPr/>
        </p:nvSpPr>
        <p:spPr>
          <a:xfrm>
            <a:off x="9205134" y="5238224"/>
            <a:ext cx="268120" cy="262202"/>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等</a:t>
            </a:r>
          </a:p>
        </p:txBody>
      </p:sp>
      <p:sp>
        <p:nvSpPr>
          <p:cNvPr id="49"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25</a:t>
            </a:r>
            <a:endParaRPr lang="ja-JP" altLang="en-US" sz="1600" dirty="0">
              <a:solidFill>
                <a:prstClr val="black"/>
              </a:solidFill>
            </a:endParaRPr>
          </a:p>
        </p:txBody>
      </p:sp>
    </p:spTree>
    <p:extLst>
      <p:ext uri="{BB962C8B-B14F-4D97-AF65-F5344CB8AC3E}">
        <p14:creationId xmlns:p14="http://schemas.microsoft.com/office/powerpoint/2010/main" val="1607811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タイトル 1"/>
          <p:cNvSpPr txBox="1">
            <a:spLocks/>
          </p:cNvSpPr>
          <p:nvPr/>
        </p:nvSpPr>
        <p:spPr>
          <a:xfrm>
            <a:off x="17330" y="0"/>
            <a:ext cx="9906000" cy="540000"/>
          </a:xfrm>
          <a:prstGeom prst="rect">
            <a:avLst/>
          </a:prstGeom>
          <a:ln>
            <a:solidFill>
              <a:schemeClr val="bg2"/>
            </a:solidFill>
          </a:ln>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Autofit/>
          </a:bodyPr>
          <a:lstStyle/>
          <a:p>
            <a:pPr algn="ctr" defTabSz="913575">
              <a:spcBef>
                <a:spcPct val="0"/>
              </a:spcBef>
              <a:defRPr/>
            </a:pPr>
            <a:r>
              <a:rPr lang="ja-JP" altLang="en-US" sz="2400" b="1" spc="-150" dirty="0" smtClean="0">
                <a:solidFill>
                  <a:prstClr val="white"/>
                </a:solidFill>
              </a:rPr>
              <a:t>生活</a:t>
            </a:r>
            <a:r>
              <a:rPr lang="ja-JP" altLang="en-US" sz="2400" b="1" spc="-150" dirty="0">
                <a:solidFill>
                  <a:prstClr val="white"/>
                </a:solidFill>
              </a:rPr>
              <a:t>支援・介護予防の体制整備におけるコーディネーター・協議体の役割</a:t>
            </a:r>
          </a:p>
        </p:txBody>
      </p:sp>
      <p:sp>
        <p:nvSpPr>
          <p:cNvPr id="27" name="正方形/長方形 26"/>
          <p:cNvSpPr/>
          <p:nvPr/>
        </p:nvSpPr>
        <p:spPr>
          <a:xfrm>
            <a:off x="423879" y="4525708"/>
            <a:ext cx="9445625" cy="1299456"/>
          </a:xfrm>
          <a:prstGeom prst="rect">
            <a:avLst/>
          </a:prstGeom>
        </p:spPr>
        <p:style>
          <a:lnRef idx="1">
            <a:schemeClr val="accent3"/>
          </a:lnRef>
          <a:fillRef idx="2">
            <a:schemeClr val="accent3"/>
          </a:fillRef>
          <a:effectRef idx="1">
            <a:schemeClr val="accent3"/>
          </a:effectRef>
          <a:fontRef idx="minor">
            <a:schemeClr val="dk1"/>
          </a:fontRef>
        </p:style>
        <p:txBody>
          <a:bodyPr wrap="square">
            <a:noAutofit/>
          </a:bodyPr>
          <a:lstStyle/>
          <a:p>
            <a:pPr marL="360000" indent="-457200"/>
            <a:r>
              <a:rPr lang="ja-JP" altLang="en-US" sz="1400" b="1" dirty="0">
                <a:solidFill>
                  <a:srgbClr val="FF0000"/>
                </a:solidFill>
                <a:latin typeface="HGSｺﾞｼｯｸM" panose="020B0600000000000000" pitchFamily="50" charset="-128"/>
                <a:ea typeface="HGSｺﾞｼｯｸM" panose="020B0600000000000000" pitchFamily="50" charset="-128"/>
              </a:rPr>
              <a:t>（２）協議体の設置</a:t>
            </a:r>
            <a:r>
              <a:rPr lang="ja-JP" altLang="en-US" sz="1400" dirty="0">
                <a:solidFill>
                  <a:prstClr val="black"/>
                </a:solidFill>
                <a:latin typeface="HGSｺﾞｼｯｸM" panose="020B0600000000000000" pitchFamily="50" charset="-128"/>
                <a:ea typeface="HGSｺﾞｼｯｸM" panose="020B0600000000000000" pitchFamily="50" charset="-128"/>
              </a:rPr>
              <a:t>　⇒多様な関係主体間の定期的な情報共有及び連携・協働による取組を推進</a:t>
            </a:r>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428848" y="836712"/>
            <a:ext cx="9445625" cy="3276000"/>
          </a:xfrm>
          <a:prstGeom prst="rect">
            <a:avLst/>
          </a:prstGeom>
        </p:spPr>
        <p:style>
          <a:lnRef idx="1">
            <a:schemeClr val="accent5"/>
          </a:lnRef>
          <a:fillRef idx="2">
            <a:schemeClr val="accent5"/>
          </a:fillRef>
          <a:effectRef idx="1">
            <a:schemeClr val="accent5"/>
          </a:effectRef>
          <a:fontRef idx="minor">
            <a:schemeClr val="dk1"/>
          </a:fontRef>
        </p:style>
        <p:txBody>
          <a:bodyPr wrap="square">
            <a:noAutofit/>
          </a:bodyPr>
          <a:lstStyle/>
          <a:p>
            <a:pPr marL="360000" indent="-457200"/>
            <a:r>
              <a:rPr lang="ja-JP" altLang="en-US" sz="1400" b="1" dirty="0">
                <a:solidFill>
                  <a:srgbClr val="FF0000"/>
                </a:solidFill>
                <a:latin typeface="HGSｺﾞｼｯｸM" panose="020B0600000000000000" pitchFamily="50" charset="-128"/>
                <a:ea typeface="HGSｺﾞｼｯｸM" panose="020B0600000000000000" pitchFamily="50" charset="-128"/>
              </a:rPr>
              <a:t>（１）生活支援コーディネーター（地域支え合い推進員）の配置</a:t>
            </a:r>
            <a:r>
              <a:rPr lang="ja-JP" altLang="en-US" sz="1400" dirty="0">
                <a:solidFill>
                  <a:prstClr val="black"/>
                </a:solidFill>
                <a:latin typeface="HGSｺﾞｼｯｸM" panose="020B0600000000000000" pitchFamily="50" charset="-128"/>
                <a:ea typeface="HGSｺﾞｼｯｸM" panose="020B0600000000000000" pitchFamily="50" charset="-128"/>
              </a:rPr>
              <a:t>　⇒多様な主体による多様な取組のコーディネート機能を担い、一体的な活動を推進。コーディネート機能は、以下のＡ～Ｃの機能があるが、当面ＡとＢの機能を中心に充実。</a:t>
            </a: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endParaRPr lang="en-US" altLang="ja-JP" sz="1400" dirty="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400" dirty="0">
                <a:solidFill>
                  <a:prstClr val="black"/>
                </a:solidFill>
                <a:latin typeface="HGSｺﾞｼｯｸM" panose="020B0600000000000000" pitchFamily="50" charset="-128"/>
                <a:ea typeface="HGSｺﾞｼｯｸM" panose="020B0600000000000000" pitchFamily="50" charset="-128"/>
              </a:rPr>
              <a:t>　　エリアとしては、第１層の市町村区域、第２層</a:t>
            </a:r>
            <a:r>
              <a:rPr lang="ja-JP" altLang="en-US" sz="1400" dirty="0" smtClean="0">
                <a:solidFill>
                  <a:prstClr val="black"/>
                </a:solidFill>
                <a:latin typeface="HGSｺﾞｼｯｸM" panose="020B0600000000000000" pitchFamily="50" charset="-128"/>
                <a:ea typeface="HGSｺﾞｼｯｸM" panose="020B0600000000000000" pitchFamily="50" charset="-128"/>
              </a:rPr>
              <a:t>の日常生活圏域（中学校区域等）が</a:t>
            </a:r>
            <a:r>
              <a:rPr lang="ja-JP" altLang="en-US" sz="1400" dirty="0">
                <a:solidFill>
                  <a:prstClr val="black"/>
                </a:solidFill>
                <a:latin typeface="HGSｺﾞｼｯｸM" panose="020B0600000000000000" pitchFamily="50" charset="-128"/>
                <a:ea typeface="HGSｺﾞｼｯｸM" panose="020B0600000000000000" pitchFamily="50" charset="-128"/>
              </a:rPr>
              <a:t>あり、平成</a:t>
            </a:r>
            <a:r>
              <a:rPr lang="en-US" altLang="ja-JP" sz="1400" dirty="0">
                <a:solidFill>
                  <a:prstClr val="black"/>
                </a:solidFill>
                <a:latin typeface="HGSｺﾞｼｯｸM" panose="020B0600000000000000" pitchFamily="50" charset="-128"/>
                <a:ea typeface="HGSｺﾞｼｯｸM" panose="020B0600000000000000" pitchFamily="50" charset="-128"/>
              </a:rPr>
              <a:t>26</a:t>
            </a:r>
            <a:r>
              <a:rPr lang="ja-JP" altLang="en-US" sz="1400" dirty="0">
                <a:solidFill>
                  <a:prstClr val="black"/>
                </a:solidFill>
                <a:latin typeface="HGSｺﾞｼｯｸM" panose="020B0600000000000000" pitchFamily="50" charset="-128"/>
                <a:ea typeface="HGSｺﾞｼｯｸM" panose="020B0600000000000000" pitchFamily="50" charset="-128"/>
              </a:rPr>
              <a:t>年度は第１層、平成</a:t>
            </a:r>
            <a:r>
              <a:rPr lang="en-US" altLang="ja-JP" sz="1400" dirty="0">
                <a:solidFill>
                  <a:prstClr val="black"/>
                </a:solidFill>
                <a:latin typeface="HGSｺﾞｼｯｸM" panose="020B0600000000000000" pitchFamily="50" charset="-128"/>
                <a:ea typeface="HGSｺﾞｼｯｸM" panose="020B0600000000000000" pitchFamily="50" charset="-128"/>
              </a:rPr>
              <a:t>29</a:t>
            </a:r>
            <a:r>
              <a:rPr lang="ja-JP" altLang="en-US" sz="1400" dirty="0">
                <a:solidFill>
                  <a:prstClr val="black"/>
                </a:solidFill>
                <a:latin typeface="HGSｺﾞｼｯｸM" panose="020B0600000000000000" pitchFamily="50" charset="-128"/>
                <a:ea typeface="HGSｺﾞｼｯｸM" panose="020B0600000000000000" pitchFamily="50" charset="-128"/>
              </a:rPr>
              <a:t>年度までの間に第２層の充実を目指す。</a:t>
            </a:r>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①　第１層　市町村区域で、主に資源開発（不足するサービスや担い手の創出・養成、活動する場の確保）中心</a:t>
            </a: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②　第２層　</a:t>
            </a:r>
            <a:r>
              <a:rPr lang="ja-JP" altLang="en-US" sz="1200" dirty="0" smtClean="0">
                <a:solidFill>
                  <a:prstClr val="black"/>
                </a:solidFill>
                <a:latin typeface="HGSｺﾞｼｯｸM" panose="020B0600000000000000" pitchFamily="50" charset="-128"/>
                <a:ea typeface="HGSｺﾞｼｯｸM" panose="020B0600000000000000" pitchFamily="50" charset="-128"/>
              </a:rPr>
              <a:t>日常生活圏域（中学校区域等）で</a:t>
            </a:r>
            <a:r>
              <a:rPr lang="ja-JP" altLang="en-US" sz="1200" dirty="0">
                <a:solidFill>
                  <a:prstClr val="black"/>
                </a:solidFill>
                <a:latin typeface="HGSｺﾞｼｯｸM" panose="020B0600000000000000" pitchFamily="50" charset="-128"/>
                <a:ea typeface="HGSｺﾞｼｯｸM" panose="020B0600000000000000" pitchFamily="50" charset="-128"/>
              </a:rPr>
              <a:t>、第１層の機能の下で具体的な活動を展開</a:t>
            </a:r>
            <a:endParaRPr lang="en-US" altLang="ja-JP" sz="1200" dirty="0">
              <a:solidFill>
                <a:prstClr val="black"/>
              </a:solidFill>
              <a:latin typeface="HGSｺﾞｼｯｸM" panose="020B0600000000000000" pitchFamily="50" charset="-128"/>
              <a:ea typeface="HGSｺﾞｼｯｸM" panose="020B0600000000000000" pitchFamily="50" charset="-128"/>
            </a:endParaRPr>
          </a:p>
          <a:p>
            <a:pPr marL="360000" indent="-457200"/>
            <a:r>
              <a:rPr lang="ja-JP" altLang="en-US" sz="1200" dirty="0">
                <a:solidFill>
                  <a:prstClr val="black"/>
                </a:solidFill>
                <a:latin typeface="HGSｺﾞｼｯｸM" panose="020B0600000000000000" pitchFamily="50" charset="-128"/>
                <a:ea typeface="HGSｺﾞｼｯｸM" panose="020B0600000000000000" pitchFamily="50" charset="-128"/>
              </a:rPr>
              <a:t>　     　</a:t>
            </a:r>
            <a:r>
              <a:rPr lang="en-US" altLang="ja-JP" sz="1200" dirty="0">
                <a:solidFill>
                  <a:prstClr val="black"/>
                </a:solidFill>
                <a:latin typeface="HGSｺﾞｼｯｸM" panose="020B0600000000000000" pitchFamily="50" charset="-128"/>
                <a:ea typeface="HGSｺﾞｼｯｸM" panose="020B0600000000000000" pitchFamily="50" charset="-128"/>
              </a:rPr>
              <a:t>※ </a:t>
            </a:r>
            <a:r>
              <a:rPr lang="ja-JP" altLang="en-US" sz="1200" dirty="0">
                <a:solidFill>
                  <a:prstClr val="black"/>
                </a:solidFill>
                <a:latin typeface="HGSｺﾞｼｯｸM" panose="020B0600000000000000" pitchFamily="50" charset="-128"/>
                <a:ea typeface="HGSｺﾞｼｯｸM" panose="020B0600000000000000" pitchFamily="50" charset="-128"/>
              </a:rPr>
              <a:t>コーディネート機能には、第３層として、個々の生活</a:t>
            </a:r>
            <a:r>
              <a:rPr lang="ja-JP" altLang="en-US" sz="1200" dirty="0" smtClean="0">
                <a:solidFill>
                  <a:prstClr val="black"/>
                </a:solidFill>
                <a:latin typeface="HGSｺﾞｼｯｸM" panose="020B0600000000000000" pitchFamily="50" charset="-128"/>
                <a:ea typeface="HGSｺﾞｼｯｸM" panose="020B0600000000000000" pitchFamily="50" charset="-128"/>
              </a:rPr>
              <a:t>支援・介護予防サービス</a:t>
            </a:r>
            <a:r>
              <a:rPr lang="ja-JP" altLang="en-US" sz="1200" dirty="0">
                <a:solidFill>
                  <a:prstClr val="black"/>
                </a:solidFill>
                <a:latin typeface="HGSｺﾞｼｯｸM" panose="020B0600000000000000" pitchFamily="50" charset="-128"/>
                <a:ea typeface="HGSｺﾞｼｯｸM" panose="020B0600000000000000" pitchFamily="50" charset="-128"/>
              </a:rPr>
              <a:t>の事業主体で、利用者と提供者を</a:t>
            </a:r>
            <a:r>
              <a:rPr lang="ja-JP" altLang="en-US" sz="1200" dirty="0" smtClean="0">
                <a:solidFill>
                  <a:prstClr val="black"/>
                </a:solidFill>
                <a:latin typeface="HGSｺﾞｼｯｸM" panose="020B0600000000000000" pitchFamily="50" charset="-128"/>
                <a:ea typeface="HGSｺﾞｼｯｸM" panose="020B0600000000000000" pitchFamily="50" charset="-128"/>
              </a:rPr>
              <a:t>マッチング</a:t>
            </a:r>
            <a:endParaRPr lang="en-US" altLang="ja-JP" sz="1200" dirty="0" smtClean="0">
              <a:solidFill>
                <a:prstClr val="black"/>
              </a:solidFill>
              <a:latin typeface="HGSｺﾞｼｯｸM" panose="020B0600000000000000" pitchFamily="50" charset="-128"/>
              <a:ea typeface="HGSｺﾞｼｯｸM" panose="020B0600000000000000" pitchFamily="50" charset="-128"/>
            </a:endParaRPr>
          </a:p>
          <a:p>
            <a:pPr marL="360000" indent="-457200"/>
            <a:r>
              <a:rPr lang="en-US" altLang="ja-JP" sz="1200" dirty="0">
                <a:solidFill>
                  <a:prstClr val="black"/>
                </a:solidFill>
                <a:latin typeface="HGSｺﾞｼｯｸM" panose="020B0600000000000000" pitchFamily="50" charset="-128"/>
                <a:ea typeface="HGSｺﾞｼｯｸM" panose="020B0600000000000000" pitchFamily="50" charset="-128"/>
              </a:rPr>
              <a:t> </a:t>
            </a:r>
            <a:r>
              <a:rPr lang="en-US" altLang="ja-JP" sz="1200" dirty="0" smtClean="0">
                <a:solidFill>
                  <a:prstClr val="black"/>
                </a:solidFill>
                <a:latin typeface="HGSｺﾞｼｯｸM" panose="020B0600000000000000" pitchFamily="50" charset="-128"/>
                <a:ea typeface="HGSｺﾞｼｯｸM" panose="020B0600000000000000" pitchFamily="50" charset="-128"/>
              </a:rPr>
              <a:t>            </a:t>
            </a:r>
            <a:r>
              <a:rPr lang="ja-JP" altLang="en-US" sz="1200" dirty="0" smtClean="0">
                <a:solidFill>
                  <a:prstClr val="black"/>
                </a:solidFill>
                <a:latin typeface="HGSｺﾞｼｯｸM" panose="020B0600000000000000" pitchFamily="50" charset="-128"/>
                <a:ea typeface="HGSｺﾞｼｯｸM" panose="020B0600000000000000" pitchFamily="50" charset="-128"/>
              </a:rPr>
              <a:t>する</a:t>
            </a:r>
            <a:r>
              <a:rPr lang="ja-JP" altLang="en-US" sz="1200" dirty="0">
                <a:solidFill>
                  <a:prstClr val="black"/>
                </a:solidFill>
                <a:latin typeface="HGSｺﾞｼｯｸM" panose="020B0600000000000000" pitchFamily="50" charset="-128"/>
                <a:ea typeface="HGSｺﾞｼｯｸM" panose="020B0600000000000000" pitchFamily="50" charset="-128"/>
              </a:rPr>
              <a:t>機能</a:t>
            </a:r>
            <a:r>
              <a:rPr lang="ja-JP" altLang="en-US" sz="1200" dirty="0" smtClean="0">
                <a:solidFill>
                  <a:prstClr val="black"/>
                </a:solidFill>
                <a:latin typeface="HGSｺﾞｼｯｸM" panose="020B0600000000000000" pitchFamily="50" charset="-128"/>
                <a:ea typeface="HGSｺﾞｼｯｸM" panose="020B0600000000000000" pitchFamily="50" charset="-128"/>
              </a:rPr>
              <a:t>がある</a:t>
            </a:r>
            <a:r>
              <a:rPr lang="ja-JP" altLang="en-US" sz="1200" dirty="0">
                <a:solidFill>
                  <a:prstClr val="black"/>
                </a:solidFill>
                <a:latin typeface="HGSｺﾞｼｯｸM" panose="020B0600000000000000" pitchFamily="50" charset="-128"/>
                <a:ea typeface="HGSｺﾞｼｯｸM" panose="020B0600000000000000" pitchFamily="50" charset="-128"/>
              </a:rPr>
              <a:t>が、これは本事業の対象外</a:t>
            </a:r>
          </a:p>
        </p:txBody>
      </p:sp>
      <p:sp>
        <p:nvSpPr>
          <p:cNvPr id="9" name="正方形/長方形 8"/>
          <p:cNvSpPr/>
          <p:nvPr/>
        </p:nvSpPr>
        <p:spPr>
          <a:xfrm>
            <a:off x="533711" y="1700808"/>
            <a:ext cx="2978619" cy="3600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a:solidFill>
                  <a:srgbClr val="9BBB59">
                    <a:lumMod val="50000"/>
                  </a:srgbClr>
                </a:solidFill>
                <a:latin typeface="HG丸ｺﾞｼｯｸM-PRO" panose="020F0600000000000000" pitchFamily="50" charset="-128"/>
                <a:ea typeface="HG丸ｺﾞｼｯｸM-PRO" panose="020F0600000000000000" pitchFamily="50" charset="-128"/>
              </a:rPr>
              <a:t>（Ａ）</a:t>
            </a:r>
            <a:r>
              <a:rPr lang="ja-JP" altLang="en-US" sz="1400" b="1" dirty="0">
                <a:solidFill>
                  <a:prstClr val="black"/>
                </a:solidFill>
                <a:latin typeface="HG丸ｺﾞｼｯｸM-PRO" panose="020F0600000000000000" pitchFamily="50" charset="-128"/>
                <a:ea typeface="HG丸ｺﾞｼｯｸM-PRO" panose="020F0600000000000000" pitchFamily="50" charset="-128"/>
              </a:rPr>
              <a:t>資　源　開　発</a:t>
            </a:r>
          </a:p>
        </p:txBody>
      </p:sp>
      <p:sp>
        <p:nvSpPr>
          <p:cNvPr id="10" name="正方形/長方形 9"/>
          <p:cNvSpPr/>
          <p:nvPr/>
        </p:nvSpPr>
        <p:spPr>
          <a:xfrm>
            <a:off x="3587138" y="1700808"/>
            <a:ext cx="3069357" cy="360000"/>
          </a:xfrm>
          <a:prstGeom prst="rect">
            <a:avLst/>
          </a:prstGeom>
          <a:ln/>
        </p:spPr>
        <p:style>
          <a:lnRef idx="2">
            <a:schemeClr val="dk1"/>
          </a:lnRef>
          <a:fillRef idx="1">
            <a:schemeClr val="lt1"/>
          </a:fillRef>
          <a:effectRef idx="0">
            <a:schemeClr val="dk1"/>
          </a:effectRef>
          <a:fontRef idx="minor">
            <a:schemeClr val="dk1"/>
          </a:fontRef>
        </p:style>
        <p:txBody>
          <a:bodyPr rIns="54000" rtlCol="0" anchor="ctr"/>
          <a:lstStyle/>
          <a:p>
            <a:pPr algn="ctr"/>
            <a:r>
              <a:rPr lang="ja-JP" altLang="en-US" sz="1400" b="1" dirty="0">
                <a:solidFill>
                  <a:srgbClr val="9BBB59">
                    <a:lumMod val="50000"/>
                  </a:srgbClr>
                </a:solidFill>
                <a:latin typeface="HG丸ｺﾞｼｯｸM-PRO" panose="020F0600000000000000" pitchFamily="50" charset="-128"/>
                <a:ea typeface="HG丸ｺﾞｼｯｸM-PRO" panose="020F0600000000000000" pitchFamily="50" charset="-128"/>
              </a:rPr>
              <a:t>（Ｂ）</a:t>
            </a:r>
            <a:r>
              <a:rPr lang="ja-JP" altLang="en-US" sz="1400" b="1" dirty="0">
                <a:solidFill>
                  <a:prstClr val="black"/>
                </a:solidFill>
                <a:latin typeface="HG丸ｺﾞｼｯｸM-PRO" panose="020F0600000000000000" pitchFamily="50" charset="-128"/>
                <a:ea typeface="HG丸ｺﾞｼｯｸM-PRO" panose="020F0600000000000000" pitchFamily="50" charset="-128"/>
              </a:rPr>
              <a:t>ネットワーク構築</a:t>
            </a:r>
          </a:p>
        </p:txBody>
      </p:sp>
      <p:sp>
        <p:nvSpPr>
          <p:cNvPr id="13" name="正方形/長方形 12"/>
          <p:cNvSpPr/>
          <p:nvPr/>
        </p:nvSpPr>
        <p:spPr>
          <a:xfrm>
            <a:off x="54105" y="836712"/>
            <a:ext cx="374735" cy="50405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a:solidFill>
                  <a:prstClr val="black"/>
                </a:solidFill>
                <a:latin typeface="HGSｺﾞｼｯｸM" panose="020B0600000000000000" pitchFamily="50" charset="-128"/>
                <a:ea typeface="HGSｺﾞｼｯｸM" panose="020B0600000000000000" pitchFamily="50" charset="-128"/>
              </a:rPr>
              <a:t>生活支援</a:t>
            </a:r>
            <a:endParaRPr lang="en-US" altLang="ja-JP" sz="1400" b="1" dirty="0">
              <a:solidFill>
                <a:prstClr val="black"/>
              </a:solidFill>
              <a:latin typeface="HGSｺﾞｼｯｸM" panose="020B0600000000000000" pitchFamily="50" charset="-128"/>
              <a:ea typeface="HGSｺﾞｼｯｸM" panose="020B0600000000000000" pitchFamily="50" charset="-128"/>
            </a:endParaRPr>
          </a:p>
          <a:p>
            <a:pPr algn="ctr"/>
            <a:r>
              <a:rPr lang="ja-JP" altLang="en-US" sz="1400" b="1" dirty="0">
                <a:solidFill>
                  <a:prstClr val="black"/>
                </a:solidFill>
                <a:latin typeface="HGSｺﾞｼｯｸM" panose="020B0600000000000000" pitchFamily="50" charset="-128"/>
                <a:ea typeface="HGSｺﾞｼｯｸM" panose="020B0600000000000000" pitchFamily="50" charset="-128"/>
              </a:rPr>
              <a:t>・</a:t>
            </a:r>
            <a:endParaRPr lang="en-US" altLang="ja-JP" sz="1400" b="1" dirty="0">
              <a:solidFill>
                <a:prstClr val="black"/>
              </a:solidFill>
              <a:latin typeface="HGSｺﾞｼｯｸM" panose="020B0600000000000000" pitchFamily="50" charset="-128"/>
              <a:ea typeface="HGSｺﾞｼｯｸM" panose="020B0600000000000000" pitchFamily="50" charset="-128"/>
            </a:endParaRPr>
          </a:p>
          <a:p>
            <a:pPr algn="ctr"/>
            <a:r>
              <a:rPr lang="ja-JP" altLang="en-US" sz="1400" b="1" dirty="0">
                <a:solidFill>
                  <a:prstClr val="black"/>
                </a:solidFill>
                <a:latin typeface="HGSｺﾞｼｯｸM" panose="020B0600000000000000" pitchFamily="50" charset="-128"/>
                <a:ea typeface="HGSｺﾞｼｯｸM" panose="020B0600000000000000" pitchFamily="50" charset="-128"/>
              </a:rPr>
              <a:t>介護予防の基盤整備に向けた取組</a:t>
            </a:r>
          </a:p>
        </p:txBody>
      </p:sp>
      <p:sp>
        <p:nvSpPr>
          <p:cNvPr id="30" name="正方形/長方形 29"/>
          <p:cNvSpPr/>
          <p:nvPr/>
        </p:nvSpPr>
        <p:spPr>
          <a:xfrm>
            <a:off x="533711" y="2060808"/>
            <a:ext cx="2978619" cy="7576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地域に不足するサービスの創出</a:t>
            </a: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サービスの担い手の養成</a:t>
            </a: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元気な高齢者などが担い手として活動する場の確保　　など　</a:t>
            </a:r>
          </a:p>
        </p:txBody>
      </p:sp>
      <p:sp>
        <p:nvSpPr>
          <p:cNvPr id="31" name="正方形/長方形 30"/>
          <p:cNvSpPr/>
          <p:nvPr/>
        </p:nvSpPr>
        <p:spPr>
          <a:xfrm>
            <a:off x="3587138" y="2060808"/>
            <a:ext cx="3069357" cy="757680"/>
          </a:xfrm>
          <a:prstGeom prst="rect">
            <a:avLst/>
          </a:prstGeom>
        </p:spPr>
        <p:style>
          <a:lnRef idx="2">
            <a:schemeClr val="accent1"/>
          </a:lnRef>
          <a:fillRef idx="1">
            <a:schemeClr val="lt1"/>
          </a:fillRef>
          <a:effectRef idx="0">
            <a:schemeClr val="accent1"/>
          </a:effectRef>
          <a:fontRef idx="minor">
            <a:schemeClr val="dk1"/>
          </a:fontRef>
        </p:style>
        <p:txBody>
          <a:bodyPr rIns="54000" rtlCol="0" anchor="t" anchorCtr="0"/>
          <a:lstStyle/>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関係者間の情報共有</a:t>
            </a: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サービス提供主体間の連携の</a:t>
            </a:r>
            <a:r>
              <a:rPr lang="ja-JP" altLang="en-US" sz="1100" dirty="0" smtClean="0">
                <a:solidFill>
                  <a:prstClr val="black"/>
                </a:solidFill>
                <a:latin typeface="ＭＳ ゴシック" panose="020B0609070205080204" pitchFamily="49" charset="-128"/>
                <a:ea typeface="ＭＳ ゴシック" panose="020B0609070205080204" pitchFamily="49" charset="-128"/>
              </a:rPr>
              <a:t>体制づくり</a:t>
            </a:r>
            <a:r>
              <a:rPr lang="ja-JP" altLang="en-US" sz="1100" dirty="0">
                <a:solidFill>
                  <a:prstClr val="black"/>
                </a:solidFill>
                <a:latin typeface="ＭＳ ゴシック" panose="020B0609070205080204" pitchFamily="49" charset="-128"/>
                <a:ea typeface="ＭＳ ゴシック" panose="020B0609070205080204" pitchFamily="49" charset="-128"/>
              </a:rPr>
              <a:t>　など　</a:t>
            </a:r>
          </a:p>
        </p:txBody>
      </p:sp>
      <p:grpSp>
        <p:nvGrpSpPr>
          <p:cNvPr id="42" name="グループ化 41"/>
          <p:cNvGrpSpPr/>
          <p:nvPr/>
        </p:nvGrpSpPr>
        <p:grpSpPr>
          <a:xfrm>
            <a:off x="588076" y="5214975"/>
            <a:ext cx="9164076" cy="452522"/>
            <a:chOff x="423839" y="2963217"/>
            <a:chExt cx="9224985" cy="613915"/>
          </a:xfrm>
        </p:grpSpPr>
        <p:sp>
          <p:nvSpPr>
            <p:cNvPr id="34" name="正方形/長方形 33"/>
            <p:cNvSpPr/>
            <p:nvPr/>
          </p:nvSpPr>
          <p:spPr>
            <a:xfrm>
              <a:off x="423839" y="2963217"/>
              <a:ext cx="9224985" cy="613915"/>
            </a:xfrm>
            <a:prstGeom prst="rect">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tLang="ja-JP" sz="1600" b="1" spc="-100" dirty="0">
                <a:solidFill>
                  <a:prstClr val="black"/>
                </a:solidFill>
              </a:endParaRPr>
            </a:p>
          </p:txBody>
        </p:sp>
        <p:sp>
          <p:nvSpPr>
            <p:cNvPr id="35" name="円/楕円 34"/>
            <p:cNvSpPr/>
            <p:nvPr/>
          </p:nvSpPr>
          <p:spPr>
            <a:xfrm>
              <a:off x="2324157" y="3055987"/>
              <a:ext cx="1393996" cy="379327"/>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a:solidFill>
                    <a:prstClr val="black"/>
                  </a:solidFill>
                  <a:latin typeface="メイリオ" pitchFamily="50" charset="-128"/>
                  <a:ea typeface="メイリオ" pitchFamily="50" charset="-128"/>
                </a:rPr>
                <a:t>民間企業</a:t>
              </a:r>
            </a:p>
          </p:txBody>
        </p:sp>
        <p:sp>
          <p:nvSpPr>
            <p:cNvPr id="36" name="円/楕円 35"/>
            <p:cNvSpPr/>
            <p:nvPr/>
          </p:nvSpPr>
          <p:spPr>
            <a:xfrm>
              <a:off x="5660144" y="3079071"/>
              <a:ext cx="1876063" cy="372451"/>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a:solidFill>
                    <a:prstClr val="black"/>
                  </a:solidFill>
                  <a:latin typeface="メイリオ" pitchFamily="50" charset="-128"/>
                  <a:ea typeface="メイリオ" pitchFamily="50" charset="-128"/>
                </a:rPr>
                <a:t>ボランティア</a:t>
              </a:r>
            </a:p>
          </p:txBody>
        </p:sp>
        <p:sp>
          <p:nvSpPr>
            <p:cNvPr id="37" name="円/楕円 36"/>
            <p:cNvSpPr/>
            <p:nvPr/>
          </p:nvSpPr>
          <p:spPr>
            <a:xfrm>
              <a:off x="606364" y="3038127"/>
              <a:ext cx="1488015" cy="436270"/>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a:solidFill>
                    <a:prstClr val="black"/>
                  </a:solidFill>
                  <a:latin typeface="メイリオ" pitchFamily="50" charset="-128"/>
                  <a:ea typeface="メイリオ" pitchFamily="50" charset="-128"/>
                </a:rPr>
                <a:t>ＮＰＯ</a:t>
              </a:r>
            </a:p>
          </p:txBody>
        </p:sp>
        <p:sp>
          <p:nvSpPr>
            <p:cNvPr id="39" name="円/楕円 38"/>
            <p:cNvSpPr/>
            <p:nvPr/>
          </p:nvSpPr>
          <p:spPr>
            <a:xfrm>
              <a:off x="3941157" y="3055987"/>
              <a:ext cx="1545895" cy="422742"/>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a:solidFill>
                    <a:prstClr val="black"/>
                  </a:solidFill>
                  <a:latin typeface="メイリオ" pitchFamily="50" charset="-128"/>
                  <a:ea typeface="メイリオ" pitchFamily="50" charset="-128"/>
                </a:rPr>
                <a:t>協同組合</a:t>
              </a:r>
            </a:p>
          </p:txBody>
        </p:sp>
        <p:sp>
          <p:nvSpPr>
            <p:cNvPr id="40" name="円/楕円 39"/>
            <p:cNvSpPr/>
            <p:nvPr/>
          </p:nvSpPr>
          <p:spPr>
            <a:xfrm>
              <a:off x="7686596" y="3067552"/>
              <a:ext cx="1698251" cy="406845"/>
            </a:xfrm>
            <a:prstGeom prst="ellipse">
              <a:avLst/>
            </a:prstGeom>
            <a:ln>
              <a:solidFill>
                <a:srgbClr val="92D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100" b="1" dirty="0">
                  <a:solidFill>
                    <a:prstClr val="black"/>
                  </a:solidFill>
                  <a:latin typeface="メイリオ" pitchFamily="50" charset="-128"/>
                  <a:ea typeface="メイリオ" pitchFamily="50" charset="-128"/>
                </a:rPr>
                <a:t>社会福祉法人</a:t>
              </a:r>
            </a:p>
          </p:txBody>
        </p:sp>
      </p:grpSp>
      <p:sp>
        <p:nvSpPr>
          <p:cNvPr id="43" name="正方形/長方形 42"/>
          <p:cNvSpPr/>
          <p:nvPr/>
        </p:nvSpPr>
        <p:spPr>
          <a:xfrm>
            <a:off x="571167" y="4877955"/>
            <a:ext cx="9159179" cy="360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1400" b="1" dirty="0">
                <a:solidFill>
                  <a:prstClr val="white"/>
                </a:solidFill>
                <a:latin typeface="HG丸ｺﾞｼｯｸM-PRO" panose="020F0600000000000000" pitchFamily="50" charset="-128"/>
                <a:ea typeface="HG丸ｺﾞｼｯｸM-PRO" panose="020F0600000000000000" pitchFamily="50" charset="-128"/>
              </a:rPr>
              <a:t>生活支援・介護予防サービスの多様な関係主体の参画例</a:t>
            </a:r>
          </a:p>
        </p:txBody>
      </p:sp>
      <p:sp>
        <p:nvSpPr>
          <p:cNvPr id="14" name="加算記号 13"/>
          <p:cNvSpPr/>
          <p:nvPr/>
        </p:nvSpPr>
        <p:spPr>
          <a:xfrm>
            <a:off x="4935544" y="4107515"/>
            <a:ext cx="432256" cy="43204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488539" y="5949280"/>
            <a:ext cx="9112845" cy="738664"/>
          </a:xfrm>
          <a:prstGeom prst="rect">
            <a:avLst/>
          </a:prstGeom>
          <a:noFill/>
        </p:spPr>
        <p:txBody>
          <a:bodyPr wrap="square" rtlCol="0">
            <a:spAutoFit/>
          </a:bodyPr>
          <a:lstStyle/>
          <a:p>
            <a:pPr marL="252000" indent="-457200"/>
            <a:r>
              <a:rPr lang="en-US" altLang="ja-JP" sz="1400" dirty="0">
                <a:solidFill>
                  <a:prstClr val="black"/>
                </a:solidFill>
                <a:latin typeface="ＭＳ Ｐゴシック"/>
              </a:rPr>
              <a:t>※</a:t>
            </a:r>
            <a:r>
              <a:rPr lang="ja-JP" altLang="en-US" sz="1400" dirty="0">
                <a:solidFill>
                  <a:prstClr val="black"/>
                </a:solidFill>
                <a:latin typeface="ＭＳ Ｐゴシック"/>
              </a:rPr>
              <a:t>１　これらの取組については、平成２６年度予算においても先行的に取り組めるよう５億円を計上。</a:t>
            </a:r>
            <a:endParaRPr lang="en-US" altLang="ja-JP" sz="1400" dirty="0">
              <a:solidFill>
                <a:prstClr val="black"/>
              </a:solidFill>
              <a:latin typeface="ＭＳ Ｐゴシック"/>
            </a:endParaRPr>
          </a:p>
          <a:p>
            <a:pPr marL="252000" indent="-457200"/>
            <a:r>
              <a:rPr lang="en-US" altLang="ja-JP" sz="1400" dirty="0">
                <a:solidFill>
                  <a:prstClr val="black"/>
                </a:solidFill>
                <a:latin typeface="ＭＳ Ｐゴシック"/>
              </a:rPr>
              <a:t>※</a:t>
            </a:r>
            <a:r>
              <a:rPr lang="ja-JP" altLang="en-US" sz="1400" dirty="0">
                <a:solidFill>
                  <a:prstClr val="black"/>
                </a:solidFill>
                <a:latin typeface="ＭＳ Ｐゴシック"/>
              </a:rPr>
              <a:t>２　コーディネーターの職種や配置場所については、一律には限定せず、地域の実情に応じて多様な主体が活用できる仕組みとする予定であるが、市町村や地域包括支援センターと連携しながら活動することが重要</a:t>
            </a:r>
          </a:p>
        </p:txBody>
      </p:sp>
      <p:sp>
        <p:nvSpPr>
          <p:cNvPr id="2" name="大かっこ 1"/>
          <p:cNvSpPr/>
          <p:nvPr/>
        </p:nvSpPr>
        <p:spPr>
          <a:xfrm>
            <a:off x="797101" y="3284984"/>
            <a:ext cx="8953700" cy="720080"/>
          </a:xfrm>
          <a:prstGeom prst="bracketPair">
            <a:avLst>
              <a:gd name="adj" fmla="val 1490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3" name="正方形/長方形 2"/>
          <p:cNvSpPr/>
          <p:nvPr/>
        </p:nvSpPr>
        <p:spPr>
          <a:xfrm>
            <a:off x="9462221" y="5443809"/>
            <a:ext cx="268120" cy="262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p>
        </p:txBody>
      </p:sp>
      <p:sp>
        <p:nvSpPr>
          <p:cNvPr id="33" name="正方形/長方形 32"/>
          <p:cNvSpPr/>
          <p:nvPr/>
        </p:nvSpPr>
        <p:spPr>
          <a:xfrm>
            <a:off x="6714273" y="1700848"/>
            <a:ext cx="3016073" cy="360000"/>
          </a:xfrm>
          <a:prstGeom prst="rect">
            <a:avLst/>
          </a:prstGeom>
          <a:ln/>
        </p:spPr>
        <p:style>
          <a:lnRef idx="2">
            <a:schemeClr val="dk1"/>
          </a:lnRef>
          <a:fillRef idx="1">
            <a:schemeClr val="lt1"/>
          </a:fillRef>
          <a:effectRef idx="0">
            <a:schemeClr val="dk1"/>
          </a:effectRef>
          <a:fontRef idx="minor">
            <a:schemeClr val="dk1"/>
          </a:fontRef>
        </p:style>
        <p:txBody>
          <a:bodyPr rIns="54000" rtlCol="0" anchor="ctr"/>
          <a:lstStyle/>
          <a:p>
            <a:pPr algn="ctr"/>
            <a:r>
              <a:rPr lang="ja-JP" altLang="en-US" sz="1400" b="1" dirty="0">
                <a:solidFill>
                  <a:srgbClr val="9BBB59">
                    <a:lumMod val="50000"/>
                  </a:srgbClr>
                </a:solidFill>
                <a:latin typeface="HG丸ｺﾞｼｯｸM-PRO" panose="020F0600000000000000" pitchFamily="50" charset="-128"/>
                <a:ea typeface="HG丸ｺﾞｼｯｸM-PRO" panose="020F0600000000000000" pitchFamily="50" charset="-128"/>
              </a:rPr>
              <a:t>（Ｃ）</a:t>
            </a:r>
            <a:r>
              <a:rPr lang="ja-JP" altLang="en-US" sz="1400" b="1" dirty="0">
                <a:solidFill>
                  <a:prstClr val="black"/>
                </a:solidFill>
                <a:latin typeface="HG丸ｺﾞｼｯｸM-PRO" panose="020F0600000000000000" pitchFamily="50" charset="-128"/>
                <a:ea typeface="HG丸ｺﾞｼｯｸM-PRO" panose="020F0600000000000000" pitchFamily="50" charset="-128"/>
              </a:rPr>
              <a:t>ニーズと取組のマッチング</a:t>
            </a:r>
          </a:p>
        </p:txBody>
      </p:sp>
      <p:sp>
        <p:nvSpPr>
          <p:cNvPr id="32" name="正方形/長方形 31"/>
          <p:cNvSpPr/>
          <p:nvPr/>
        </p:nvSpPr>
        <p:spPr>
          <a:xfrm>
            <a:off x="6714273" y="2060808"/>
            <a:ext cx="3037880" cy="757680"/>
          </a:xfrm>
          <a:prstGeom prst="rect">
            <a:avLst/>
          </a:prstGeom>
        </p:spPr>
        <p:style>
          <a:lnRef idx="2">
            <a:schemeClr val="accent1"/>
          </a:lnRef>
          <a:fillRef idx="1">
            <a:schemeClr val="lt1"/>
          </a:fillRef>
          <a:effectRef idx="0">
            <a:schemeClr val="accent1"/>
          </a:effectRef>
          <a:fontRef idx="minor">
            <a:schemeClr val="dk1"/>
          </a:fontRef>
        </p:style>
        <p:txBody>
          <a:bodyPr rtlCol="0" anchor="t" anchorCtr="0"/>
          <a:lstStyle/>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地域の支援ニーズとサービス提供主体の活動をマッチング</a:t>
            </a:r>
          </a:p>
          <a:p>
            <a:pPr marL="180000" indent="-457200"/>
            <a:r>
              <a:rPr lang="ja-JP" altLang="en-US" sz="1100" dirty="0">
                <a:solidFill>
                  <a:prstClr val="black"/>
                </a:solidFill>
                <a:latin typeface="ＭＳ ゴシック" panose="020B0609070205080204" pitchFamily="49" charset="-128"/>
                <a:ea typeface="ＭＳ ゴシック" panose="020B0609070205080204" pitchFamily="49" charset="-128"/>
              </a:rPr>
              <a:t>　など</a:t>
            </a:r>
            <a:endParaRPr lang="en-US" altLang="ja-JP" sz="1100" dirty="0">
              <a:solidFill>
                <a:prstClr val="black"/>
              </a:solidFill>
              <a:latin typeface="ＭＳ ゴシック" panose="020B0609070205080204" pitchFamily="49" charset="-128"/>
              <a:ea typeface="ＭＳ ゴシック" panose="020B0609070205080204" pitchFamily="49" charset="-128"/>
            </a:endParaRPr>
          </a:p>
        </p:txBody>
      </p:sp>
      <p:sp>
        <p:nvSpPr>
          <p:cNvPr id="25" name="スライド番号プレースホルダ 10"/>
          <p:cNvSpPr>
            <a:spLocks noGrp="1"/>
          </p:cNvSpPr>
          <p:nvPr>
            <p:ph type="sldNum" sz="quarter" idx="12"/>
          </p:nvPr>
        </p:nvSpPr>
        <p:spPr>
          <a:xfrm>
            <a:off x="9494367" y="6521171"/>
            <a:ext cx="427197" cy="365125"/>
          </a:xfrm>
        </p:spPr>
        <p:txBody>
          <a:bodyPr/>
          <a:lstStyle/>
          <a:p>
            <a:r>
              <a:rPr lang="en-US" altLang="ja-JP" sz="1600" dirty="0" smtClean="0">
                <a:solidFill>
                  <a:prstClr val="black"/>
                </a:solidFill>
              </a:rPr>
              <a:t>26</a:t>
            </a:r>
            <a:endParaRPr lang="ja-JP" altLang="en-US" sz="1600" dirty="0">
              <a:solidFill>
                <a:prstClr val="black"/>
              </a:solidFill>
            </a:endParaRPr>
          </a:p>
        </p:txBody>
      </p:sp>
    </p:spTree>
    <p:extLst>
      <p:ext uri="{BB962C8B-B14F-4D97-AF65-F5344CB8AC3E}">
        <p14:creationId xmlns:p14="http://schemas.microsoft.com/office/powerpoint/2010/main" val="2249012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6467" y="908721"/>
            <a:ext cx="9673075" cy="1656183"/>
          </a:xfrm>
          <a:ln w="19050">
            <a:solidFill>
              <a:schemeClr val="tx1"/>
            </a:solidFill>
          </a:ln>
        </p:spPr>
        <p:txBody>
          <a:bodyPr>
            <a:normAutofit/>
          </a:bodyPr>
          <a:lstStyle/>
          <a:p>
            <a:pPr marL="0" indent="0">
              <a:buNone/>
            </a:pPr>
            <a:endParaRPr lang="en-US" altLang="ja-JP" sz="1600" dirty="0" smtClean="0"/>
          </a:p>
          <a:p>
            <a:pPr marL="0" indent="0">
              <a:buNone/>
            </a:pPr>
            <a:r>
              <a:rPr lang="ja-JP" altLang="en-US" sz="1600" dirty="0" smtClean="0"/>
              <a:t>○市町村全域において実施する必要はなく、地域を限定してモデル的に取り組むことも可能。</a:t>
            </a:r>
            <a:endParaRPr lang="en-US" altLang="ja-JP" sz="1600" dirty="0" smtClean="0"/>
          </a:p>
          <a:p>
            <a:pPr marL="0" indent="0">
              <a:buNone/>
            </a:pPr>
            <a:r>
              <a:rPr lang="ja-JP" altLang="en-US" sz="1600" dirty="0" smtClean="0"/>
              <a:t>○当初はコーディネーターや協議体が配置、設置されていなくとも、活用が可能。</a:t>
            </a:r>
            <a:endParaRPr lang="en-US" altLang="ja-JP" sz="1600" dirty="0" smtClean="0"/>
          </a:p>
          <a:p>
            <a:pPr marL="0" indent="0">
              <a:buNone/>
            </a:pPr>
            <a:r>
              <a:rPr kumimoji="1" lang="ja-JP" altLang="en-US" sz="1600" dirty="0" smtClean="0"/>
              <a:t>○協議体の機能を有するような既存の会議等も積極的に活用しつつ、最低限必要なメンバーで協議体を立ち上げ、徐々にメンバーを増やしていくなどといった方法も有効。</a:t>
            </a:r>
            <a:endParaRPr kumimoji="1" lang="ja-JP" altLang="en-US" sz="1600" dirty="0"/>
          </a:p>
        </p:txBody>
      </p:sp>
      <p:sp>
        <p:nvSpPr>
          <p:cNvPr id="4" name="コンテンツ プレースホルダー 2"/>
          <p:cNvSpPr txBox="1">
            <a:spLocks/>
          </p:cNvSpPr>
          <p:nvPr/>
        </p:nvSpPr>
        <p:spPr>
          <a:xfrm>
            <a:off x="116467" y="2996952"/>
            <a:ext cx="9673075" cy="3312368"/>
          </a:xfrm>
          <a:prstGeom prst="rect">
            <a:avLst/>
          </a:prstGeom>
          <a:ln w="19050">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endParaRPr lang="en-US" altLang="ja-JP" sz="1600" dirty="0" smtClean="0">
              <a:solidFill>
                <a:prstClr val="black"/>
              </a:solidFill>
            </a:endParaRPr>
          </a:p>
          <a:p>
            <a:pPr marL="0" indent="0">
              <a:buFont typeface="Arial" panose="020B0604020202020204" pitchFamily="34" charset="0"/>
              <a:buNone/>
            </a:pPr>
            <a:r>
              <a:rPr lang="ja-JP" altLang="en-US" sz="1600" dirty="0" smtClean="0">
                <a:solidFill>
                  <a:prstClr val="black"/>
                </a:solidFill>
              </a:rPr>
              <a:t>○協議体の設置に向けた生活支援・介護予防サービスの充実に関する研究会等の立ち上げや開催に係る経費</a:t>
            </a:r>
            <a:endParaRPr lang="en-US" altLang="ja-JP" sz="1600" dirty="0" smtClean="0">
              <a:solidFill>
                <a:prstClr val="black"/>
              </a:solidFill>
            </a:endParaRPr>
          </a:p>
          <a:p>
            <a:pPr marL="0" indent="0">
              <a:buFont typeface="Arial" panose="020B0604020202020204" pitchFamily="34" charset="0"/>
              <a:buNone/>
            </a:pPr>
            <a:r>
              <a:rPr lang="ja-JP" altLang="en-US" sz="1600" dirty="0" smtClean="0">
                <a:solidFill>
                  <a:prstClr val="black"/>
                </a:solidFill>
              </a:rPr>
              <a:t>　　</a:t>
            </a:r>
            <a:r>
              <a:rPr lang="ja-JP" altLang="en-US" sz="1200" dirty="0" smtClean="0">
                <a:solidFill>
                  <a:prstClr val="black"/>
                </a:solidFill>
              </a:rPr>
              <a:t>研究会等出席に係る謝金（報償費）</a:t>
            </a:r>
            <a:r>
              <a:rPr lang="ja-JP" altLang="en-US" sz="1200" dirty="0">
                <a:solidFill>
                  <a:prstClr val="black"/>
                </a:solidFill>
              </a:rPr>
              <a:t>、</a:t>
            </a:r>
            <a:r>
              <a:rPr lang="ja-JP" altLang="en-US" sz="1200" dirty="0" smtClean="0">
                <a:solidFill>
                  <a:prstClr val="black"/>
                </a:solidFill>
              </a:rPr>
              <a:t>開催調整に係る旅費、資料印刷費（印刷製本費）、会場借上料（使用料及び賃借料）　等</a:t>
            </a:r>
            <a:endParaRPr lang="en-US" altLang="ja-JP" sz="1200" dirty="0" smtClean="0">
              <a:solidFill>
                <a:prstClr val="black"/>
              </a:solidFill>
            </a:endParaRPr>
          </a:p>
          <a:p>
            <a:pPr marL="0" indent="0">
              <a:buFont typeface="Arial" panose="020B0604020202020204" pitchFamily="34" charset="0"/>
              <a:buNone/>
            </a:pPr>
            <a:endParaRPr lang="en-US" altLang="ja-JP" sz="1600" dirty="0" smtClean="0">
              <a:solidFill>
                <a:prstClr val="black"/>
              </a:solidFill>
            </a:endParaRPr>
          </a:p>
          <a:p>
            <a:pPr marL="0" indent="0">
              <a:buFont typeface="Arial" panose="020B0604020202020204" pitchFamily="34" charset="0"/>
              <a:buNone/>
            </a:pPr>
            <a:r>
              <a:rPr lang="ja-JP" altLang="en-US" sz="1600" dirty="0" smtClean="0">
                <a:solidFill>
                  <a:prstClr val="black"/>
                </a:solidFill>
              </a:rPr>
              <a:t>○研究会や協議体等が中心となって実施する地域</a:t>
            </a:r>
            <a:r>
              <a:rPr lang="ja-JP" altLang="en-US" sz="1600" dirty="0">
                <a:solidFill>
                  <a:prstClr val="black"/>
                </a:solidFill>
              </a:rPr>
              <a:t>資源の実態調査等の情報</a:t>
            </a:r>
            <a:r>
              <a:rPr lang="ja-JP" altLang="en-US" sz="1600" dirty="0" smtClean="0">
                <a:solidFill>
                  <a:prstClr val="black"/>
                </a:solidFill>
              </a:rPr>
              <a:t>収集に係る経費</a:t>
            </a:r>
            <a:endParaRPr lang="en-US" altLang="ja-JP" sz="1600" dirty="0">
              <a:solidFill>
                <a:prstClr val="black"/>
              </a:solidFill>
            </a:endParaRPr>
          </a:p>
          <a:p>
            <a:pPr marL="0" indent="0">
              <a:buFont typeface="Arial" panose="020B0604020202020204" pitchFamily="34" charset="0"/>
              <a:buNone/>
            </a:pPr>
            <a:r>
              <a:rPr lang="ja-JP" altLang="en-US" sz="1600" dirty="0">
                <a:solidFill>
                  <a:prstClr val="black"/>
                </a:solidFill>
              </a:rPr>
              <a:t>　　</a:t>
            </a:r>
            <a:r>
              <a:rPr lang="ja-JP" altLang="en-US" sz="1200" dirty="0">
                <a:solidFill>
                  <a:prstClr val="black"/>
                </a:solidFill>
              </a:rPr>
              <a:t>調査様式印刷費（印刷製本費）、調査様式郵送料（通信運搬費）、調査に係る委託料　等</a:t>
            </a:r>
            <a:endParaRPr lang="en-US" altLang="ja-JP" sz="1200" dirty="0">
              <a:solidFill>
                <a:prstClr val="black"/>
              </a:solidFill>
            </a:endParaRPr>
          </a:p>
          <a:p>
            <a:pPr marL="0" indent="0">
              <a:buFont typeface="Arial" panose="020B0604020202020204" pitchFamily="34" charset="0"/>
              <a:buNone/>
            </a:pPr>
            <a:endParaRPr lang="en-US" altLang="ja-JP" sz="1600" dirty="0" smtClean="0">
              <a:solidFill>
                <a:prstClr val="black"/>
              </a:solidFill>
            </a:endParaRPr>
          </a:p>
          <a:p>
            <a:pPr marL="0" indent="0">
              <a:buFont typeface="Arial" panose="020B0604020202020204" pitchFamily="34" charset="0"/>
              <a:buNone/>
            </a:pPr>
            <a:r>
              <a:rPr lang="ja-JP" altLang="en-US" sz="1600" dirty="0" smtClean="0">
                <a:solidFill>
                  <a:prstClr val="black"/>
                </a:solidFill>
              </a:rPr>
              <a:t>○</a:t>
            </a:r>
            <a:r>
              <a:rPr lang="ja-JP" altLang="en-US" sz="1600" dirty="0">
                <a:solidFill>
                  <a:prstClr val="black"/>
                </a:solidFill>
              </a:rPr>
              <a:t>生活支援・介護予防サービスに係るボランティア等の担い手に対する研修等実施に</a:t>
            </a:r>
            <a:r>
              <a:rPr lang="ja-JP" altLang="en-US" sz="1600" dirty="0" smtClean="0">
                <a:solidFill>
                  <a:prstClr val="black"/>
                </a:solidFill>
              </a:rPr>
              <a:t>係る経費</a:t>
            </a:r>
            <a:endParaRPr lang="en-US" altLang="ja-JP" sz="1600" dirty="0">
              <a:solidFill>
                <a:prstClr val="black"/>
              </a:solidFill>
            </a:endParaRPr>
          </a:p>
          <a:p>
            <a:pPr marL="0" indent="0">
              <a:buFont typeface="Arial" panose="020B0604020202020204" pitchFamily="34" charset="0"/>
              <a:buNone/>
            </a:pPr>
            <a:r>
              <a:rPr lang="ja-JP" altLang="en-US" sz="1600" dirty="0">
                <a:solidFill>
                  <a:prstClr val="black"/>
                </a:solidFill>
              </a:rPr>
              <a:t>　　</a:t>
            </a:r>
            <a:r>
              <a:rPr lang="ja-JP" altLang="en-US" sz="1200" dirty="0">
                <a:solidFill>
                  <a:prstClr val="black"/>
                </a:solidFill>
              </a:rPr>
              <a:t>研修の講師謝金（報償費）、研修調整に係る旅費、資料印刷費（印刷製本費）、会場借上料（使用料及び賃借料）　等</a:t>
            </a:r>
            <a:endParaRPr lang="en-US" altLang="ja-JP" sz="1200" dirty="0">
              <a:solidFill>
                <a:prstClr val="black"/>
              </a:solidFill>
            </a:endParaRPr>
          </a:p>
          <a:p>
            <a:pPr marL="0" indent="0">
              <a:buFont typeface="Arial" panose="020B0604020202020204" pitchFamily="34" charset="0"/>
              <a:buNone/>
            </a:pPr>
            <a:endParaRPr lang="en-US" altLang="ja-JP" sz="1600" dirty="0" smtClean="0">
              <a:solidFill>
                <a:prstClr val="black"/>
              </a:solidFill>
            </a:endParaRPr>
          </a:p>
          <a:p>
            <a:pPr marL="0" indent="0">
              <a:spcBef>
                <a:spcPts val="0"/>
              </a:spcBef>
              <a:buFont typeface="Arial" panose="020B0604020202020204" pitchFamily="34" charset="0"/>
              <a:buNone/>
            </a:pPr>
            <a:r>
              <a:rPr lang="ja-JP" altLang="en-US" sz="1600" dirty="0" smtClean="0">
                <a:solidFill>
                  <a:prstClr val="black"/>
                </a:solidFill>
              </a:rPr>
              <a:t>○コーディネーターの配置及び活動に係る経費や協議体の開催に係る経費</a:t>
            </a:r>
            <a:endParaRPr lang="en-US" altLang="ja-JP" sz="1600" dirty="0">
              <a:solidFill>
                <a:prstClr val="black"/>
              </a:solidFill>
            </a:endParaRPr>
          </a:p>
          <a:p>
            <a:pPr marL="0" indent="0">
              <a:spcBef>
                <a:spcPts val="0"/>
              </a:spcBef>
              <a:buFont typeface="Arial" panose="020B0604020202020204" pitchFamily="34" charset="0"/>
              <a:buNone/>
            </a:pPr>
            <a:endParaRPr lang="en-US" altLang="ja-JP" sz="1200" dirty="0">
              <a:solidFill>
                <a:prstClr val="black"/>
              </a:solidFill>
            </a:endParaRPr>
          </a:p>
          <a:p>
            <a:pPr marL="0" indent="0">
              <a:buFont typeface="Arial" panose="020B0604020202020204" pitchFamily="34" charset="0"/>
              <a:buNone/>
            </a:pPr>
            <a:endParaRPr lang="ja-JP" altLang="en-US" sz="1600" dirty="0" smtClean="0">
              <a:solidFill>
                <a:prstClr val="black"/>
              </a:solidFill>
            </a:endParaRPr>
          </a:p>
          <a:p>
            <a:pPr marL="0" indent="0">
              <a:buFont typeface="Arial" panose="020B0604020202020204" pitchFamily="34" charset="0"/>
              <a:buNone/>
            </a:pPr>
            <a:endParaRPr lang="ja-JP" altLang="en-US" sz="1600" dirty="0">
              <a:solidFill>
                <a:prstClr val="black"/>
              </a:solidFill>
            </a:endParaRPr>
          </a:p>
        </p:txBody>
      </p:sp>
      <p:sp>
        <p:nvSpPr>
          <p:cNvPr id="5" name="角丸四角形 4"/>
          <p:cNvSpPr/>
          <p:nvPr/>
        </p:nvSpPr>
        <p:spPr>
          <a:xfrm>
            <a:off x="116467" y="692696"/>
            <a:ext cx="1794199" cy="43204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rPr>
              <a:t>前提</a:t>
            </a:r>
            <a:endParaRPr lang="ja-JP" altLang="en-US" b="1" dirty="0">
              <a:solidFill>
                <a:prstClr val="black"/>
              </a:solidFill>
            </a:endParaRPr>
          </a:p>
        </p:txBody>
      </p:sp>
      <p:sp>
        <p:nvSpPr>
          <p:cNvPr id="8" name="正方形/長方形 7"/>
          <p:cNvSpPr/>
          <p:nvPr/>
        </p:nvSpPr>
        <p:spPr bwMode="gray">
          <a:xfrm>
            <a:off x="15808" y="44625"/>
            <a:ext cx="9773730" cy="547241"/>
          </a:xfrm>
          <a:prstGeom prst="rect">
            <a:avLst/>
          </a:prstGeom>
          <a:solidFill>
            <a:srgbClr val="00B0F0"/>
          </a:solidFill>
          <a:ln/>
        </p:spPr>
        <p:style>
          <a:lnRef idx="3">
            <a:schemeClr val="lt1"/>
          </a:lnRef>
          <a:fillRef idx="1">
            <a:schemeClr val="accent5"/>
          </a:fillRef>
          <a:effectRef idx="1">
            <a:schemeClr val="accent5"/>
          </a:effectRef>
          <a:fontRef idx="minor">
            <a:schemeClr val="lt1"/>
          </a:fontRef>
        </p:style>
        <p:txBody>
          <a:bodyPr anchor="ctr"/>
          <a:lstStyle/>
          <a:p>
            <a:pPr algn="ctr">
              <a:defRPr/>
            </a:pPr>
            <a:r>
              <a:rPr lang="ja-JP" altLang="en-US" sz="2400" b="1" dirty="0">
                <a:solidFill>
                  <a:prstClr val="white"/>
                </a:solidFill>
                <a:latin typeface="ＭＳ Ｐゴシック"/>
              </a:rPr>
              <a:t>生活支援・介護予防サービスの基盤整備事業</a:t>
            </a:r>
            <a:r>
              <a:rPr lang="ja-JP" altLang="en-US" sz="2400" b="1" dirty="0" smtClean="0">
                <a:solidFill>
                  <a:prstClr val="white"/>
                </a:solidFill>
                <a:latin typeface="ＭＳ Ｐゴシック"/>
              </a:rPr>
              <a:t>の活用例（案）</a:t>
            </a:r>
            <a:endParaRPr lang="ja-JP" altLang="en-US" sz="1600" b="1" dirty="0">
              <a:solidFill>
                <a:prstClr val="white"/>
              </a:solidFill>
              <a:latin typeface="ＭＳ Ｐゴシック"/>
            </a:endParaRPr>
          </a:p>
        </p:txBody>
      </p:sp>
      <p:sp>
        <p:nvSpPr>
          <p:cNvPr id="9" name="角丸四角形 8"/>
          <p:cNvSpPr/>
          <p:nvPr/>
        </p:nvSpPr>
        <p:spPr>
          <a:xfrm>
            <a:off x="116467" y="2780928"/>
            <a:ext cx="1794199" cy="43204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black"/>
                </a:solidFill>
              </a:rPr>
              <a:t>活用</a:t>
            </a:r>
            <a:r>
              <a:rPr lang="ja-JP" altLang="en-US" b="1" dirty="0" smtClean="0">
                <a:solidFill>
                  <a:prstClr val="black"/>
                </a:solidFill>
              </a:rPr>
              <a:t>例</a:t>
            </a:r>
            <a:endParaRPr lang="ja-JP" altLang="en-US" b="1" dirty="0">
              <a:solidFill>
                <a:prstClr val="black"/>
              </a:solidFill>
            </a:endParaRPr>
          </a:p>
        </p:txBody>
      </p:sp>
      <p:sp>
        <p:nvSpPr>
          <p:cNvPr id="7"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prstClr val="black"/>
                </a:solidFill>
              </a:rPr>
              <a:t>27</a:t>
            </a:r>
            <a:endParaRPr lang="ja-JP" altLang="en-US" sz="1600" dirty="0">
              <a:solidFill>
                <a:prstClr val="black"/>
              </a:solidFill>
            </a:endParaRPr>
          </a:p>
        </p:txBody>
      </p:sp>
    </p:spTree>
    <p:extLst>
      <p:ext uri="{BB962C8B-B14F-4D97-AF65-F5344CB8AC3E}">
        <p14:creationId xmlns:p14="http://schemas.microsoft.com/office/powerpoint/2010/main" val="16558603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649583" y="3115"/>
            <a:ext cx="8695909" cy="47355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400" b="1" dirty="0" smtClean="0">
                <a:solidFill>
                  <a:prstClr val="black"/>
                </a:solidFill>
                <a:latin typeface="+mj-ea"/>
                <a:ea typeface="+mj-ea"/>
              </a:rPr>
              <a:t>生活支援・介護予防サービスの</a:t>
            </a:r>
            <a:r>
              <a:rPr lang="ja-JP" altLang="en-US" sz="2400" b="1" dirty="0">
                <a:solidFill>
                  <a:prstClr val="black"/>
                </a:solidFill>
                <a:latin typeface="+mj-ea"/>
                <a:ea typeface="+mj-ea"/>
              </a:rPr>
              <a:t>分類</a:t>
            </a:r>
            <a:r>
              <a:rPr lang="ja-JP" altLang="en-US" sz="2400" b="1" dirty="0" smtClean="0">
                <a:solidFill>
                  <a:prstClr val="black"/>
                </a:solidFill>
                <a:latin typeface="+mj-ea"/>
                <a:ea typeface="+mj-ea"/>
              </a:rPr>
              <a:t>と活用例</a:t>
            </a:r>
            <a:endParaRPr lang="ja-JP" altLang="en-US" sz="2400" b="1" dirty="0">
              <a:solidFill>
                <a:prstClr val="black"/>
              </a:solidFill>
              <a:latin typeface="+mj-ea"/>
              <a:ea typeface="+mj-ea"/>
            </a:endParaRPr>
          </a:p>
        </p:txBody>
      </p:sp>
      <p:graphicFrame>
        <p:nvGraphicFramePr>
          <p:cNvPr id="2" name="表 1"/>
          <p:cNvGraphicFramePr>
            <a:graphicFrameLocks noGrp="1"/>
          </p:cNvGraphicFramePr>
          <p:nvPr>
            <p:extLst>
              <p:ext uri="{D42A27DB-BD31-4B8C-83A1-F6EECF244321}">
                <p14:modId xmlns:p14="http://schemas.microsoft.com/office/powerpoint/2010/main" val="1299412682"/>
              </p:ext>
            </p:extLst>
          </p:nvPr>
        </p:nvGraphicFramePr>
        <p:xfrm>
          <a:off x="92028" y="548680"/>
          <a:ext cx="9700303" cy="5617186"/>
        </p:xfrm>
        <a:graphic>
          <a:graphicData uri="http://schemas.openxmlformats.org/drawingml/2006/table">
            <a:tbl>
              <a:tblPr firstRow="1" bandRow="1">
                <a:tableStyleId>{5C22544A-7EE6-4342-B048-85BDC9FD1C3A}</a:tableStyleId>
              </a:tblPr>
              <a:tblGrid>
                <a:gridCol w="1335980"/>
                <a:gridCol w="1235034"/>
                <a:gridCol w="1235034"/>
                <a:gridCol w="1162801"/>
                <a:gridCol w="1236796"/>
                <a:gridCol w="1236796"/>
                <a:gridCol w="1236796"/>
                <a:gridCol w="1021066"/>
              </a:tblGrid>
              <a:tr h="574354">
                <a:tc>
                  <a:txBody>
                    <a:bodyPr/>
                    <a:lstStyle/>
                    <a:p>
                      <a:pPr algn="l"/>
                      <a:r>
                        <a:rPr kumimoji="1" lang="ja-JP" altLang="en-US" sz="1200" dirty="0" smtClean="0">
                          <a:latin typeface="+mn-ea"/>
                          <a:ea typeface="+mn-ea"/>
                        </a:rPr>
                        <a:t>サービスの分類</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サービス事業</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一般介護予防</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任意事業</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市町村実施</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民間市場</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地域の</a:t>
                      </a:r>
                      <a:endParaRPr kumimoji="1" lang="en-US" altLang="ja-JP" sz="1200" dirty="0" smtClean="0">
                        <a:latin typeface="+mn-ea"/>
                        <a:ea typeface="+mn-ea"/>
                      </a:endParaRPr>
                    </a:p>
                    <a:p>
                      <a:pPr algn="ctr"/>
                      <a:r>
                        <a:rPr kumimoji="1" lang="ja-JP" altLang="en-US" sz="1200" dirty="0" smtClean="0">
                          <a:latin typeface="+mn-ea"/>
                          <a:ea typeface="+mn-ea"/>
                        </a:rPr>
                        <a:t>助け合い</a:t>
                      </a:r>
                      <a:endParaRPr kumimoji="1" lang="ja-JP" altLang="en-US" sz="1200" dirty="0">
                        <a:latin typeface="+mn-ea"/>
                        <a:ea typeface="+mn-ea"/>
                      </a:endParaRPr>
                    </a:p>
                  </a:txBody>
                  <a:tcPr marL="99060" marR="99060" anchor="ctr"/>
                </a:tc>
                <a:tc>
                  <a:txBody>
                    <a:bodyPr/>
                    <a:lstStyle/>
                    <a:p>
                      <a:pPr algn="ctr"/>
                      <a:r>
                        <a:rPr kumimoji="1" lang="ja-JP" altLang="en-US" sz="1200" dirty="0" smtClean="0">
                          <a:latin typeface="+mn-ea"/>
                          <a:ea typeface="+mn-ea"/>
                        </a:rPr>
                        <a:t>備　考</a:t>
                      </a:r>
                      <a:endParaRPr kumimoji="1" lang="ja-JP" altLang="en-US" sz="1200" dirty="0">
                        <a:latin typeface="+mn-ea"/>
                        <a:ea typeface="+mn-ea"/>
                      </a:endParaRPr>
                    </a:p>
                  </a:txBody>
                  <a:tcPr marL="99060" marR="99060" anchor="ctr"/>
                </a:tc>
              </a:tr>
              <a:tr h="842030">
                <a:tc>
                  <a:txBody>
                    <a:bodyPr/>
                    <a:lstStyle/>
                    <a:p>
                      <a:r>
                        <a:rPr kumimoji="1" lang="ja-JP" altLang="en-US" sz="1200" b="1" dirty="0" smtClean="0">
                          <a:latin typeface="+mn-ea"/>
                          <a:ea typeface="+mn-ea"/>
                        </a:rPr>
                        <a:t>①介護者支援</a:t>
                      </a:r>
                      <a:endParaRPr kumimoji="1" lang="ja-JP" altLang="en-US" sz="1200" b="1" dirty="0">
                        <a:latin typeface="+mn-ea"/>
                        <a:ea typeface="+mn-ea"/>
                      </a:endParaRPr>
                    </a:p>
                  </a:txBody>
                  <a:tcPr marL="99060" marR="99060" anchor="ctr"/>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r>
              <a:tr h="842030">
                <a:tc>
                  <a:txBody>
                    <a:bodyPr/>
                    <a:lstStyle/>
                    <a:p>
                      <a:r>
                        <a:rPr kumimoji="1" lang="ja-JP" altLang="en-US" sz="1200" b="1" dirty="0" smtClean="0">
                          <a:latin typeface="+mn-ea"/>
                          <a:ea typeface="+mn-ea"/>
                        </a:rPr>
                        <a:t>②家事援助</a:t>
                      </a:r>
                      <a:endParaRPr kumimoji="1" lang="ja-JP" altLang="en-US" sz="1200" b="1" dirty="0">
                        <a:latin typeface="+mn-ea"/>
                        <a:ea typeface="+mn-ea"/>
                      </a:endParaRPr>
                    </a:p>
                  </a:txBody>
                  <a:tcPr marL="99060" marR="99060" anchor="ctr"/>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pPr algn="l" fontAlgn="auto">
                        <a:spcBef>
                          <a:spcPts val="0"/>
                        </a:spcBef>
                        <a:spcAft>
                          <a:spcPts val="0"/>
                        </a:spcAft>
                      </a:pPr>
                      <a:endParaRPr kumimoji="1" lang="ja-JP" altLang="en-US" sz="1200" dirty="0">
                        <a:latin typeface="+mn-ea"/>
                        <a:ea typeface="+mn-ea"/>
                      </a:endParaRPr>
                    </a:p>
                  </a:txBody>
                  <a:tcPr marL="99060" marR="99060"/>
                </a:tc>
              </a:tr>
              <a:tr h="842030">
                <a:tc>
                  <a:txBody>
                    <a:bodyPr/>
                    <a:lstStyle/>
                    <a:p>
                      <a:r>
                        <a:rPr kumimoji="1" lang="ja-JP" altLang="en-US" sz="1200" b="1" dirty="0" smtClean="0">
                          <a:latin typeface="+mn-ea"/>
                          <a:ea typeface="+mn-ea"/>
                        </a:rPr>
                        <a:t>③交流サロン</a:t>
                      </a:r>
                      <a:endParaRPr kumimoji="1" lang="ja-JP" altLang="en-US" sz="1200" b="1" dirty="0">
                        <a:latin typeface="+mn-ea"/>
                        <a:ea typeface="+mn-ea"/>
                      </a:endParaRPr>
                    </a:p>
                  </a:txBody>
                  <a:tcPr marL="99060" marR="99060" anchor="ctr"/>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r>
              <a:tr h="842030">
                <a:tc>
                  <a:txBody>
                    <a:bodyPr/>
                    <a:lstStyle/>
                    <a:p>
                      <a:r>
                        <a:rPr kumimoji="1" lang="ja-JP" altLang="en-US" sz="1200" b="1" dirty="0" smtClean="0">
                          <a:latin typeface="+mn-ea"/>
                          <a:ea typeface="+mn-ea"/>
                        </a:rPr>
                        <a:t>④外出支援</a:t>
                      </a:r>
                      <a:endParaRPr kumimoji="1" lang="ja-JP" altLang="en-US" sz="1200" b="1" dirty="0">
                        <a:latin typeface="+mn-ea"/>
                        <a:ea typeface="+mn-ea"/>
                      </a:endParaRPr>
                    </a:p>
                  </a:txBody>
                  <a:tcPr marL="99060" marR="99060" anchor="ctr"/>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r>
              <a:tr h="832682">
                <a:tc>
                  <a:txBody>
                    <a:bodyPr/>
                    <a:lstStyle/>
                    <a:p>
                      <a:r>
                        <a:rPr kumimoji="1" lang="ja-JP" altLang="en-US" sz="1200" b="1" dirty="0" smtClean="0">
                          <a:latin typeface="+mn-ea"/>
                          <a:ea typeface="+mn-ea"/>
                        </a:rPr>
                        <a:t>⑤配食＋見守り</a:t>
                      </a:r>
                      <a:endParaRPr kumimoji="1" lang="ja-JP" altLang="en-US" sz="1200" b="1" dirty="0">
                        <a:latin typeface="+mn-ea"/>
                        <a:ea typeface="+mn-ea"/>
                      </a:endParaRPr>
                    </a:p>
                  </a:txBody>
                  <a:tcPr marL="99060" marR="99060" anchor="ctr"/>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smtClean="0">
                          <a:solidFill>
                            <a:prstClr val="black"/>
                          </a:solidFill>
                          <a:latin typeface="+mn-lt"/>
                          <a:ea typeface="+mn-ea"/>
                        </a:rPr>
                        <a:t>サービス事業では、民間市場で提供されないサービスを提供</a:t>
                      </a:r>
                    </a:p>
                  </a:txBody>
                  <a:tcPr marL="99060" marR="99060" anchor="ctr"/>
                </a:tc>
              </a:tr>
              <a:tr h="842030">
                <a:tc>
                  <a:txBody>
                    <a:bodyPr/>
                    <a:lstStyle/>
                    <a:p>
                      <a:r>
                        <a:rPr kumimoji="1" lang="ja-JP" altLang="en-US" sz="1200" b="1" dirty="0" smtClean="0">
                          <a:latin typeface="+mn-ea"/>
                          <a:ea typeface="+mn-ea"/>
                        </a:rPr>
                        <a:t>⑥見守り・安否　　</a:t>
                      </a:r>
                      <a:endParaRPr kumimoji="1" lang="en-US" altLang="ja-JP" sz="1200" b="1" dirty="0" smtClean="0">
                        <a:latin typeface="+mn-ea"/>
                        <a:ea typeface="+mn-ea"/>
                      </a:endParaRPr>
                    </a:p>
                    <a:p>
                      <a:r>
                        <a:rPr kumimoji="1" lang="ja-JP" altLang="en-US" sz="1200" b="1" dirty="0" smtClean="0">
                          <a:latin typeface="+mn-ea"/>
                          <a:ea typeface="+mn-ea"/>
                        </a:rPr>
                        <a:t>　</a:t>
                      </a:r>
                      <a:r>
                        <a:rPr kumimoji="1" lang="ja-JP" altLang="en-US" sz="1200" b="1" baseline="0" dirty="0" smtClean="0">
                          <a:latin typeface="+mn-ea"/>
                          <a:ea typeface="+mn-ea"/>
                        </a:rPr>
                        <a:t> </a:t>
                      </a:r>
                      <a:r>
                        <a:rPr kumimoji="1" lang="ja-JP" altLang="en-US" sz="1200" b="1" dirty="0" smtClean="0">
                          <a:latin typeface="+mn-ea"/>
                          <a:ea typeface="+mn-ea"/>
                        </a:rPr>
                        <a:t>確認</a:t>
                      </a:r>
                      <a:endParaRPr kumimoji="1" lang="ja-JP" altLang="en-US" sz="1200" b="1" dirty="0">
                        <a:latin typeface="+mn-ea"/>
                        <a:ea typeface="+mn-ea"/>
                      </a:endParaRPr>
                    </a:p>
                  </a:txBody>
                  <a:tcPr marL="99060" marR="99060" anchor="ctr"/>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a:txBody>
                    <a:bodyPr/>
                    <a:lstStyle/>
                    <a:p>
                      <a:endParaRPr kumimoji="1" lang="ja-JP" altLang="en-US" sz="1200" dirty="0">
                        <a:latin typeface="+mn-ea"/>
                        <a:ea typeface="+mn-ea"/>
                      </a:endParaRPr>
                    </a:p>
                  </a:txBody>
                  <a:tcPr marL="99060" marR="99060"/>
                </a:tc>
                <a:tc vMerge="1">
                  <a:txBody>
                    <a:bodyPr/>
                    <a:lstStyle/>
                    <a:p>
                      <a:endParaRPr kumimoji="1" lang="ja-JP" altLang="en-US" sz="1200" dirty="0">
                        <a:latin typeface="+mn-ea"/>
                        <a:ea typeface="+mn-ea"/>
                      </a:endParaRPr>
                    </a:p>
                  </a:txBody>
                  <a:tcPr marL="99012" marR="99012"/>
                </a:tc>
              </a:tr>
            </a:tbl>
          </a:graphicData>
        </a:graphic>
      </p:graphicFrame>
      <p:sp>
        <p:nvSpPr>
          <p:cNvPr id="3" name="角丸四角形 2"/>
          <p:cNvSpPr/>
          <p:nvPr/>
        </p:nvSpPr>
        <p:spPr>
          <a:xfrm>
            <a:off x="4016475" y="1195443"/>
            <a:ext cx="4610709" cy="72836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総合</a:t>
            </a:r>
            <a:r>
              <a:rPr lang="ja-JP" altLang="en-US" sz="1100" dirty="0">
                <a:solidFill>
                  <a:prstClr val="black"/>
                </a:solidFill>
              </a:rPr>
              <a:t>事業の対象外であり</a:t>
            </a:r>
            <a:r>
              <a:rPr lang="ja-JP" altLang="en-US" sz="1100" dirty="0" smtClean="0">
                <a:solidFill>
                  <a:prstClr val="black"/>
                </a:solidFill>
              </a:rPr>
              <a:t>、任意事業、市町村</a:t>
            </a:r>
            <a:r>
              <a:rPr lang="ja-JP" altLang="en-US" sz="1100" dirty="0">
                <a:solidFill>
                  <a:prstClr val="black"/>
                </a:solidFill>
              </a:rPr>
              <a:t>の独自事業での実施を想定</a:t>
            </a:r>
            <a:r>
              <a:rPr lang="ja-JP" altLang="en-US" sz="1100" dirty="0" smtClean="0">
                <a:solidFill>
                  <a:prstClr val="black"/>
                </a:solidFill>
              </a:rPr>
              <a:t>。介護者の集い、介護教室等。</a:t>
            </a:r>
            <a:endParaRPr lang="ja-JP" altLang="en-US" sz="1100" dirty="0">
              <a:solidFill>
                <a:prstClr val="black"/>
              </a:solidFill>
            </a:endParaRPr>
          </a:p>
        </p:txBody>
      </p:sp>
      <p:sp>
        <p:nvSpPr>
          <p:cNvPr id="8" name="角丸四角形 7"/>
          <p:cNvSpPr/>
          <p:nvPr/>
        </p:nvSpPr>
        <p:spPr>
          <a:xfrm>
            <a:off x="5132669" y="1994327"/>
            <a:ext cx="3494515" cy="76074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要介護者の生活支援は任意事業で実施可能。</a:t>
            </a:r>
            <a:endParaRPr lang="en-US" altLang="ja-JP" sz="1100" dirty="0" smtClean="0">
              <a:solidFill>
                <a:prstClr val="black"/>
              </a:solidFill>
            </a:endParaRPr>
          </a:p>
          <a:p>
            <a:r>
              <a:rPr lang="ja-JP" altLang="en-US" sz="1100" dirty="0" smtClean="0">
                <a:solidFill>
                  <a:prstClr val="black"/>
                </a:solidFill>
              </a:rPr>
              <a:t>一般財源化された軽度生活支援は市町村独自で実施可能。</a:t>
            </a:r>
            <a:endParaRPr lang="ja-JP" altLang="en-US" sz="1100" dirty="0">
              <a:solidFill>
                <a:prstClr val="black"/>
              </a:solidFill>
            </a:endParaRPr>
          </a:p>
        </p:txBody>
      </p:sp>
      <p:sp>
        <p:nvSpPr>
          <p:cNvPr id="9" name="角丸四角形 8"/>
          <p:cNvSpPr/>
          <p:nvPr/>
        </p:nvSpPr>
        <p:spPr>
          <a:xfrm>
            <a:off x="1451357" y="2003585"/>
            <a:ext cx="1121635" cy="7514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900" dirty="0" smtClean="0">
                <a:solidFill>
                  <a:prstClr val="black"/>
                </a:solidFill>
              </a:rPr>
              <a:t>訪問型サービスで実施。</a:t>
            </a:r>
            <a:r>
              <a:rPr lang="en-US" altLang="ja-JP" sz="900" dirty="0" smtClean="0">
                <a:solidFill>
                  <a:prstClr val="black"/>
                </a:solidFill>
              </a:rPr>
              <a:t>NPO</a:t>
            </a:r>
            <a:r>
              <a:rPr lang="ja-JP" altLang="en-US" sz="900" dirty="0">
                <a:solidFill>
                  <a:prstClr val="black"/>
                </a:solidFill>
              </a:rPr>
              <a:t>・</a:t>
            </a:r>
            <a:r>
              <a:rPr lang="ja-JP" altLang="en-US" sz="900" dirty="0" smtClean="0">
                <a:solidFill>
                  <a:prstClr val="black"/>
                </a:solidFill>
              </a:rPr>
              <a:t>ボランティアを主に活用</a:t>
            </a:r>
            <a:endParaRPr lang="ja-JP" altLang="en-US" sz="900" dirty="0">
              <a:solidFill>
                <a:prstClr val="black"/>
              </a:solidFill>
            </a:endParaRPr>
          </a:p>
        </p:txBody>
      </p:sp>
      <p:sp>
        <p:nvSpPr>
          <p:cNvPr id="10" name="角丸四角形 9"/>
          <p:cNvSpPr/>
          <p:nvPr/>
        </p:nvSpPr>
        <p:spPr>
          <a:xfrm>
            <a:off x="1451357" y="2873409"/>
            <a:ext cx="7175823" cy="7010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要支援者を中心に定期的な利用が可能な形態は総合事業の通所型サービス、その他の地域住民の通いの場は一般介護予防事業を主に想定。住民、</a:t>
            </a:r>
            <a:r>
              <a:rPr lang="ja-JP" altLang="en-US" sz="1100" dirty="0">
                <a:solidFill>
                  <a:prstClr val="black"/>
                </a:solidFill>
              </a:rPr>
              <a:t>ボランティア</a:t>
            </a:r>
            <a:r>
              <a:rPr lang="ja-JP" altLang="en-US" sz="1100" dirty="0" smtClean="0">
                <a:solidFill>
                  <a:prstClr val="black"/>
                </a:solidFill>
              </a:rPr>
              <a:t>等を中心に実施。</a:t>
            </a:r>
            <a:endParaRPr lang="ja-JP" altLang="en-US" sz="1100" dirty="0">
              <a:solidFill>
                <a:prstClr val="black"/>
              </a:solidFill>
            </a:endParaRPr>
          </a:p>
        </p:txBody>
      </p:sp>
      <p:sp>
        <p:nvSpPr>
          <p:cNvPr id="13" name="角丸四角形 12"/>
          <p:cNvSpPr/>
          <p:nvPr/>
        </p:nvSpPr>
        <p:spPr>
          <a:xfrm>
            <a:off x="1451360" y="3691317"/>
            <a:ext cx="1147859" cy="76193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900" dirty="0" smtClean="0">
                <a:solidFill>
                  <a:prstClr val="black"/>
                </a:solidFill>
              </a:rPr>
              <a:t>訪問型サービス</a:t>
            </a:r>
            <a:r>
              <a:rPr lang="en-US" altLang="ja-JP" sz="900" dirty="0" smtClean="0">
                <a:solidFill>
                  <a:prstClr val="black"/>
                </a:solidFill>
              </a:rPr>
              <a:t>D</a:t>
            </a:r>
            <a:r>
              <a:rPr lang="ja-JP" altLang="en-US" sz="900" dirty="0" smtClean="0">
                <a:solidFill>
                  <a:prstClr val="black"/>
                </a:solidFill>
              </a:rPr>
              <a:t>で実施。担い手は</a:t>
            </a:r>
            <a:r>
              <a:rPr lang="en-US" altLang="ja-JP" sz="900" dirty="0" smtClean="0">
                <a:solidFill>
                  <a:prstClr val="black"/>
                </a:solidFill>
              </a:rPr>
              <a:t>NPO</a:t>
            </a:r>
            <a:r>
              <a:rPr lang="ja-JP" altLang="en-US" sz="900" dirty="0" err="1" smtClean="0">
                <a:solidFill>
                  <a:prstClr val="black"/>
                </a:solidFill>
              </a:rPr>
              <a:t>、</a:t>
            </a:r>
            <a:r>
              <a:rPr lang="ja-JP" altLang="en-US" sz="900" dirty="0">
                <a:solidFill>
                  <a:prstClr val="black"/>
                </a:solidFill>
              </a:rPr>
              <a:t>ボランティア</a:t>
            </a:r>
          </a:p>
        </p:txBody>
      </p:sp>
      <p:sp>
        <p:nvSpPr>
          <p:cNvPr id="14" name="角丸四角形 13"/>
          <p:cNvSpPr/>
          <p:nvPr/>
        </p:nvSpPr>
        <p:spPr>
          <a:xfrm>
            <a:off x="5155083" y="3691312"/>
            <a:ext cx="3472096" cy="761934"/>
          </a:xfrm>
          <a:prstGeom prst="roundRect">
            <a:avLst/>
          </a:prstGeom>
          <a:ln>
            <a:prstDash val="solid"/>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左記以外は、市町村</a:t>
            </a:r>
            <a:r>
              <a:rPr lang="ja-JP" altLang="en-US" sz="1100" dirty="0">
                <a:solidFill>
                  <a:prstClr val="black"/>
                </a:solidFill>
              </a:rPr>
              <a:t>・</a:t>
            </a:r>
            <a:r>
              <a:rPr lang="ja-JP" altLang="en-US" sz="1100" dirty="0" smtClean="0">
                <a:solidFill>
                  <a:prstClr val="black"/>
                </a:solidFill>
              </a:rPr>
              <a:t>民間事業者が独自に</a:t>
            </a:r>
            <a:r>
              <a:rPr lang="ja-JP" altLang="en-US" sz="1100" dirty="0">
                <a:solidFill>
                  <a:prstClr val="black"/>
                </a:solidFill>
              </a:rPr>
              <a:t>実施</a:t>
            </a:r>
          </a:p>
        </p:txBody>
      </p:sp>
      <p:sp>
        <p:nvSpPr>
          <p:cNvPr id="15" name="角丸四角形 14"/>
          <p:cNvSpPr/>
          <p:nvPr/>
        </p:nvSpPr>
        <p:spPr>
          <a:xfrm>
            <a:off x="1454726" y="4540287"/>
            <a:ext cx="1144486" cy="73235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900" dirty="0" smtClean="0">
                <a:solidFill>
                  <a:prstClr val="black"/>
                </a:solidFill>
              </a:rPr>
              <a:t>その他の生活支援サービスを活用可。</a:t>
            </a:r>
            <a:r>
              <a:rPr lang="ja-JP" altLang="en-US" sz="900" dirty="0">
                <a:solidFill>
                  <a:prstClr val="black"/>
                </a:solidFill>
              </a:rPr>
              <a:t>担い手</a:t>
            </a:r>
            <a:r>
              <a:rPr lang="ja-JP" altLang="en-US" sz="900" dirty="0" smtClean="0">
                <a:solidFill>
                  <a:prstClr val="black"/>
                </a:solidFill>
              </a:rPr>
              <a:t>は</a:t>
            </a:r>
            <a:r>
              <a:rPr lang="en-US" altLang="ja-JP" sz="900" dirty="0" smtClean="0">
                <a:solidFill>
                  <a:prstClr val="black"/>
                </a:solidFill>
              </a:rPr>
              <a:t>NPO</a:t>
            </a:r>
            <a:r>
              <a:rPr lang="ja-JP" altLang="en-US" sz="900" dirty="0" err="1" smtClean="0">
                <a:solidFill>
                  <a:prstClr val="black"/>
                </a:solidFill>
              </a:rPr>
              <a:t>、</a:t>
            </a:r>
            <a:r>
              <a:rPr lang="ja-JP" altLang="en-US" sz="900" dirty="0" smtClean="0">
                <a:solidFill>
                  <a:prstClr val="black"/>
                </a:solidFill>
              </a:rPr>
              <a:t>民間事業者等</a:t>
            </a:r>
            <a:endParaRPr lang="ja-JP" altLang="en-US" sz="900" dirty="0">
              <a:solidFill>
                <a:prstClr val="black"/>
              </a:solidFill>
            </a:endParaRPr>
          </a:p>
        </p:txBody>
      </p:sp>
      <p:sp>
        <p:nvSpPr>
          <p:cNvPr id="17" name="角丸四角形 16"/>
          <p:cNvSpPr/>
          <p:nvPr/>
        </p:nvSpPr>
        <p:spPr>
          <a:xfrm>
            <a:off x="3923111" y="5383198"/>
            <a:ext cx="4704070" cy="673218"/>
          </a:xfrm>
          <a:prstGeom prst="roundRect">
            <a:avLst/>
          </a:prstGeom>
          <a:ln>
            <a:prstDash val="solid"/>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左記</a:t>
            </a:r>
            <a:r>
              <a:rPr lang="ja-JP" altLang="en-US" sz="1100" dirty="0">
                <a:solidFill>
                  <a:prstClr val="black"/>
                </a:solidFill>
              </a:rPr>
              <a:t>以外は</a:t>
            </a:r>
            <a:r>
              <a:rPr lang="ja-JP" altLang="en-US" sz="1100" dirty="0" smtClean="0">
                <a:solidFill>
                  <a:prstClr val="black"/>
                </a:solidFill>
              </a:rPr>
              <a:t>、地域の地縁組織・民間事業者等による緩やかな見守り</a:t>
            </a:r>
            <a:endParaRPr lang="ja-JP" altLang="en-US" sz="1100" dirty="0">
              <a:solidFill>
                <a:prstClr val="black"/>
              </a:solidFill>
            </a:endParaRPr>
          </a:p>
        </p:txBody>
      </p:sp>
      <p:sp>
        <p:nvSpPr>
          <p:cNvPr id="20" name="角丸四角形 19"/>
          <p:cNvSpPr/>
          <p:nvPr/>
        </p:nvSpPr>
        <p:spPr>
          <a:xfrm>
            <a:off x="3923110" y="4552177"/>
            <a:ext cx="4704072" cy="720483"/>
          </a:xfrm>
          <a:prstGeom prst="roundRect">
            <a:avLst/>
          </a:prstGeom>
          <a:ln>
            <a:prstDash val="solid"/>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1100" dirty="0" smtClean="0">
                <a:solidFill>
                  <a:prstClr val="black"/>
                </a:solidFill>
              </a:rPr>
              <a:t>左記以外は、任意事業</a:t>
            </a:r>
            <a:r>
              <a:rPr lang="ja-JP" altLang="en-US" sz="1100" dirty="0">
                <a:solidFill>
                  <a:prstClr val="black"/>
                </a:solidFill>
              </a:rPr>
              <a:t>又は市町村・民間事業者</a:t>
            </a:r>
            <a:r>
              <a:rPr lang="ja-JP" altLang="en-US" sz="1100" dirty="0" smtClean="0">
                <a:solidFill>
                  <a:prstClr val="black"/>
                </a:solidFill>
              </a:rPr>
              <a:t>が独自に</a:t>
            </a:r>
            <a:r>
              <a:rPr lang="ja-JP" altLang="en-US" sz="1100" dirty="0">
                <a:solidFill>
                  <a:prstClr val="black"/>
                </a:solidFill>
              </a:rPr>
              <a:t>実施</a:t>
            </a:r>
          </a:p>
        </p:txBody>
      </p:sp>
      <p:sp>
        <p:nvSpPr>
          <p:cNvPr id="21" name="テキスト ボックス 20"/>
          <p:cNvSpPr txBox="1"/>
          <p:nvPr/>
        </p:nvSpPr>
        <p:spPr>
          <a:xfrm>
            <a:off x="649583" y="6205950"/>
            <a:ext cx="6242415" cy="276999"/>
          </a:xfrm>
          <a:prstGeom prst="rect">
            <a:avLst/>
          </a:prstGeom>
          <a:noFill/>
        </p:spPr>
        <p:txBody>
          <a:bodyPr wrap="none" rtlCol="0">
            <a:spAutoFit/>
          </a:bodyPr>
          <a:lstStyle/>
          <a:p>
            <a:r>
              <a:rPr lang="en-US" altLang="ja-JP" sz="1200" dirty="0" smtClean="0">
                <a:solidFill>
                  <a:prstClr val="black"/>
                </a:solidFill>
              </a:rPr>
              <a:t>※</a:t>
            </a:r>
            <a:r>
              <a:rPr lang="ja-JP" altLang="en-US" sz="1200" dirty="0" smtClean="0">
                <a:solidFill>
                  <a:prstClr val="black"/>
                </a:solidFill>
              </a:rPr>
              <a:t>　上表中、地縁組織は</a:t>
            </a:r>
            <a:r>
              <a:rPr lang="zh-CN" altLang="en-US" sz="1200" dirty="0">
                <a:solidFill>
                  <a:prstClr val="black"/>
                </a:solidFill>
                <a:ea typeface="ＭＳ Ｐゴシック"/>
              </a:rPr>
              <a:t>地区社会福祉協議会</a:t>
            </a:r>
            <a:r>
              <a:rPr lang="ja-JP" altLang="en-US" sz="1200" dirty="0" err="1" smtClean="0">
                <a:solidFill>
                  <a:prstClr val="black"/>
                </a:solidFill>
              </a:rPr>
              <a:t>、</a:t>
            </a:r>
            <a:r>
              <a:rPr lang="ja-JP" altLang="en-US" sz="1200" dirty="0" smtClean="0">
                <a:solidFill>
                  <a:prstClr val="black"/>
                </a:solidFill>
              </a:rPr>
              <a:t>自治会、町内会、地域協議会等を意味する。</a:t>
            </a:r>
            <a:endParaRPr lang="ja-JP" altLang="en-US" sz="1200" dirty="0">
              <a:solidFill>
                <a:prstClr val="black"/>
              </a:solidFill>
            </a:endParaRPr>
          </a:p>
        </p:txBody>
      </p:sp>
      <p:sp>
        <p:nvSpPr>
          <p:cNvPr id="25" name="角丸四角形 24"/>
          <p:cNvSpPr/>
          <p:nvPr/>
        </p:nvSpPr>
        <p:spPr>
          <a:xfrm>
            <a:off x="1454727" y="5359464"/>
            <a:ext cx="1148114" cy="69696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ja-JP" altLang="en-US" sz="900" dirty="0" smtClean="0">
                <a:solidFill>
                  <a:prstClr val="black"/>
                </a:solidFill>
              </a:rPr>
              <a:t>その他の生活支援サービスを活用。</a:t>
            </a:r>
            <a:r>
              <a:rPr lang="ja-JP" altLang="en-US" sz="900" dirty="0">
                <a:solidFill>
                  <a:prstClr val="black"/>
                </a:solidFill>
              </a:rPr>
              <a:t>担い手</a:t>
            </a:r>
            <a:r>
              <a:rPr lang="ja-JP" altLang="en-US" sz="900" dirty="0" smtClean="0">
                <a:solidFill>
                  <a:prstClr val="black"/>
                </a:solidFill>
              </a:rPr>
              <a:t>は住民、</a:t>
            </a:r>
            <a:r>
              <a:rPr lang="ja-JP" altLang="en-US" sz="900" dirty="0">
                <a:solidFill>
                  <a:prstClr val="black"/>
                </a:solidFill>
              </a:rPr>
              <a:t>ボランティア</a:t>
            </a:r>
            <a:r>
              <a:rPr lang="ja-JP" altLang="en-US" sz="900" dirty="0" smtClean="0">
                <a:solidFill>
                  <a:prstClr val="black"/>
                </a:solidFill>
              </a:rPr>
              <a:t>等</a:t>
            </a:r>
            <a:endParaRPr lang="ja-JP" altLang="en-US" sz="900" dirty="0">
              <a:solidFill>
                <a:prstClr val="black"/>
              </a:solidFill>
            </a:endParaRPr>
          </a:p>
        </p:txBody>
      </p:sp>
      <p:sp>
        <p:nvSpPr>
          <p:cNvPr id="18" name="スライド番号プレースホルダー 3"/>
          <p:cNvSpPr>
            <a:spLocks noGrp="1"/>
          </p:cNvSpPr>
          <p:nvPr>
            <p:ph type="sldNum" sz="quarter" idx="12"/>
          </p:nvPr>
        </p:nvSpPr>
        <p:spPr>
          <a:xfrm>
            <a:off x="9345488" y="6492883"/>
            <a:ext cx="553590" cy="365125"/>
          </a:xfrm>
        </p:spPr>
        <p:txBody>
          <a:bodyPr/>
          <a:lstStyle/>
          <a:p>
            <a:r>
              <a:rPr lang="en-US" altLang="ja-JP" sz="1600" dirty="0" smtClean="0">
                <a:solidFill>
                  <a:schemeClr val="tx1"/>
                </a:solidFill>
              </a:rPr>
              <a:t>28</a:t>
            </a:r>
            <a:endParaRPr lang="ja-JP" altLang="en-US" sz="1600" dirty="0">
              <a:solidFill>
                <a:schemeClr val="tx1"/>
              </a:solidFill>
            </a:endParaRPr>
          </a:p>
        </p:txBody>
      </p:sp>
    </p:spTree>
    <p:extLst>
      <p:ext uri="{BB962C8B-B14F-4D97-AF65-F5344CB8AC3E}">
        <p14:creationId xmlns:p14="http://schemas.microsoft.com/office/powerpoint/2010/main" val="1502860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7361</TotalTime>
  <Words>2215</Words>
  <Application>Microsoft Office PowerPoint</Application>
  <PresentationFormat>A4 210 x 297 mm</PresentationFormat>
  <Paragraphs>377</Paragraphs>
  <Slides>11</Slides>
  <Notes>1</Notes>
  <HiddenSlides>0</HiddenSlides>
  <MMClips>0</MMClips>
  <ScaleCrop>false</ScaleCrop>
  <HeadingPairs>
    <vt:vector size="4" baseType="variant">
      <vt:variant>
        <vt:lpstr>テーマ</vt:lpstr>
      </vt:variant>
      <vt:variant>
        <vt:i4>2</vt:i4>
      </vt:variant>
      <vt:variant>
        <vt:lpstr>スライド タイトル</vt:lpstr>
      </vt:variant>
      <vt:variant>
        <vt:i4>11</vt:i4>
      </vt:variant>
    </vt:vector>
  </HeadingPairs>
  <TitlesOfParts>
    <vt:vector size="13" baseType="lpstr">
      <vt:lpstr>Office ​​テーマ</vt:lpstr>
      <vt:lpstr>1_新しいﾌﾟﾚｾﾞﾝﾃｰｼｮﾝ</vt:lpstr>
      <vt:lpstr>PowerPoint プレゼンテーション</vt:lpstr>
      <vt:lpstr>【参考】「通所型サービスＢ」と「地域介護予防活動支援事業」の比較</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「コーディネーター」及び「協議体」設置・運営に係るフロー（例）</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 真治(hattori-shinji)</dc:creator>
  <cp:lastModifiedBy>厚生労働省ネットワークシステム</cp:lastModifiedBy>
  <cp:revision>761</cp:revision>
  <cp:lastPrinted>2015-05-25T05:54:32Z</cp:lastPrinted>
  <dcterms:created xsi:type="dcterms:W3CDTF">2013-10-13T14:34:05Z</dcterms:created>
  <dcterms:modified xsi:type="dcterms:W3CDTF">2015-06-01T06:08:11Z</dcterms:modified>
</cp:coreProperties>
</file>