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emf" ContentType="image/x-emf"/>
  <Default Extension="xls" ContentType="application/vnd.ms-excel"/>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4053" r:id="rId1"/>
    <p:sldMasterId id="2147484090" r:id="rId2"/>
    <p:sldMasterId id="2147484463" r:id="rId3"/>
  </p:sldMasterIdLst>
  <p:notesMasterIdLst>
    <p:notesMasterId r:id="rId14"/>
  </p:notesMasterIdLst>
  <p:handoutMasterIdLst>
    <p:handoutMasterId r:id="rId15"/>
  </p:handoutMasterIdLst>
  <p:sldIdLst>
    <p:sldId id="1077" r:id="rId4"/>
    <p:sldId id="937" r:id="rId5"/>
    <p:sldId id="939" r:id="rId6"/>
    <p:sldId id="1079" r:id="rId7"/>
    <p:sldId id="1081" r:id="rId8"/>
    <p:sldId id="1080" r:id="rId9"/>
    <p:sldId id="959" r:id="rId10"/>
    <p:sldId id="1107" r:id="rId11"/>
    <p:sldId id="1108" r:id="rId12"/>
    <p:sldId id="1109" r:id="rId13"/>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F194"/>
    <a:srgbClr val="FFFF99"/>
    <a:srgbClr val="CCFFCC"/>
    <a:srgbClr val="CCFFFF"/>
    <a:srgbClr val="FFCCCC"/>
    <a:srgbClr val="99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382" autoAdjust="0"/>
    <p:restoredTop sz="80755" autoAdjust="0"/>
  </p:normalViewPr>
  <p:slideViewPr>
    <p:cSldViewPr>
      <p:cViewPr varScale="1">
        <p:scale>
          <a:sx n="42" d="100"/>
          <a:sy n="42" d="100"/>
        </p:scale>
        <p:origin x="-1110" y="-108"/>
      </p:cViewPr>
      <p:guideLst>
        <p:guide orient="horz" pos="2160"/>
        <p:guide pos="3121"/>
      </p:guideLst>
    </p:cSldViewPr>
  </p:slideViewPr>
  <p:notesTextViewPr>
    <p:cViewPr>
      <p:scale>
        <a:sx n="1" d="1"/>
        <a:sy n="1" d="1"/>
      </p:scale>
      <p:origin x="0" y="0"/>
    </p:cViewPr>
  </p:notesTextViewPr>
  <p:sorterViewPr>
    <p:cViewPr>
      <p:scale>
        <a:sx n="100" d="100"/>
        <a:sy n="100" d="100"/>
      </p:scale>
      <p:origin x="0" y="20154"/>
    </p:cViewPr>
  </p:sorterViewPr>
  <p:notesViewPr>
    <p:cSldViewPr>
      <p:cViewPr varScale="1">
        <p:scale>
          <a:sx n="47" d="100"/>
          <a:sy n="47" d="100"/>
        </p:scale>
        <p:origin x="-2964" y="-102"/>
      </p:cViewPr>
      <p:guideLst>
        <p:guide orient="horz" pos="3130"/>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2" Type="http://schemas.openxmlformats.org/officeDocument/2006/relationships/oleObject" Target="../embeddings/oleObject2.bin"/><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8674895174548434"/>
          <c:y val="0.2000211183431726"/>
          <c:w val="0.71872272262355485"/>
          <c:h val="0.51417107869240586"/>
        </c:manualLayout>
      </c:layout>
      <c:pieChart>
        <c:varyColors val="1"/>
        <c:ser>
          <c:idx val="0"/>
          <c:order val="0"/>
          <c:dPt>
            <c:idx val="0"/>
            <c:bubble3D val="0"/>
            <c:spPr>
              <a:solidFill>
                <a:srgbClr val="FFFF66"/>
              </a:solidFill>
            </c:spPr>
          </c:dPt>
          <c:dLbls>
            <c:dLbl>
              <c:idx val="2"/>
              <c:layout>
                <c:manualLayout>
                  <c:x val="-2.5810964397529342E-2"/>
                  <c:y val="1.1080904803680817E-2"/>
                </c:manualLayout>
              </c:layout>
              <c:tx>
                <c:rich>
                  <a:bodyPr/>
                  <a:lstStyle/>
                  <a:p>
                    <a:r>
                      <a:rPr lang="zh-TW" altLang="en-US" dirty="0" smtClean="0"/>
                      <a:t>訪問型</a:t>
                    </a:r>
                    <a:r>
                      <a:rPr lang="zh-TW" altLang="en-US" dirty="0"/>
                      <a:t>介護</a:t>
                    </a:r>
                    <a:r>
                      <a:rPr lang="zh-TW" altLang="en-US" dirty="0" smtClean="0"/>
                      <a:t>予防事</a:t>
                    </a:r>
                    <a:r>
                      <a:rPr lang="ja-JP" altLang="en-US" dirty="0" smtClean="0"/>
                      <a:t>　</a:t>
                    </a:r>
                    <a:r>
                      <a:rPr lang="zh-TW" altLang="en-US" dirty="0" smtClean="0"/>
                      <a:t>業</a:t>
                    </a:r>
                    <a:r>
                      <a:rPr lang="ja-JP" altLang="en-US" dirty="0" smtClean="0"/>
                      <a:t>　　　　</a:t>
                    </a:r>
                    <a:r>
                      <a:rPr lang="zh-TW" altLang="en-US" dirty="0"/>
                      <a:t>
</a:t>
                    </a:r>
                    <a:r>
                      <a:rPr lang="en-US" altLang="zh-TW" dirty="0"/>
                      <a:t>2%</a:t>
                    </a:r>
                    <a:endParaRPr lang="zh-TW" altLang="en-US" dirty="0"/>
                  </a:p>
                </c:rich>
              </c:tx>
              <c:showLegendKey val="0"/>
              <c:showVal val="0"/>
              <c:showCatName val="1"/>
              <c:showSerName val="0"/>
              <c:showPercent val="1"/>
              <c:showBubbleSize val="0"/>
            </c:dLbl>
            <c:dLbl>
              <c:idx val="3"/>
              <c:layout>
                <c:manualLayout>
                  <c:x val="-0.11115823090188001"/>
                  <c:y val="-0.14506266545096522"/>
                </c:manualLayout>
              </c:layout>
              <c:showLegendKey val="0"/>
              <c:showVal val="0"/>
              <c:showCatName val="1"/>
              <c:showSerName val="0"/>
              <c:showPercent val="1"/>
              <c:showBubbleSize val="0"/>
            </c:dLbl>
            <c:dLbl>
              <c:idx val="5"/>
              <c:layout>
                <c:manualLayout>
                  <c:x val="0.1489053572097955"/>
                  <c:y val="0.15267412816200499"/>
                </c:manualLayout>
              </c:layout>
              <c:showLegendKey val="0"/>
              <c:showVal val="0"/>
              <c:showCatName val="1"/>
              <c:showSerName val="0"/>
              <c:showPercent val="1"/>
              <c:showBubbleSize val="0"/>
            </c:dLbl>
            <c:dLbl>
              <c:idx val="6"/>
              <c:layout>
                <c:manualLayout>
                  <c:x val="-0.38011184905786349"/>
                  <c:y val="0.12626087522842289"/>
                </c:manualLayout>
              </c:layout>
              <c:showLegendKey val="0"/>
              <c:showVal val="0"/>
              <c:showCatName val="1"/>
              <c:showSerName val="0"/>
              <c:showPercent val="1"/>
              <c:showBubbleSize val="0"/>
            </c:dLbl>
            <c:txPr>
              <a:bodyPr/>
              <a:lstStyle/>
              <a:p>
                <a:pPr>
                  <a:defRPr>
                    <a:latin typeface="Cambria Math" pitchFamily="18" charset="0"/>
                    <a:ea typeface="Cambria Math" pitchFamily="18" charset="0"/>
                  </a:defRPr>
                </a:pPr>
                <a:endParaRPr lang="ja-JP"/>
              </a:p>
            </c:txPr>
            <c:showLegendKey val="0"/>
            <c:showVal val="0"/>
            <c:showCatName val="1"/>
            <c:showSerName val="0"/>
            <c:showPercent val="1"/>
            <c:showBubbleSize val="0"/>
            <c:showLeaderLines val="1"/>
          </c:dLbls>
          <c:cat>
            <c:strRef>
              <c:f>H23年度まとめ!$H$40:$H$46</c:f>
              <c:strCache>
                <c:ptCount val="7"/>
                <c:pt idx="0">
                  <c:v>二次予防事業の対象者把握事業</c:v>
                </c:pt>
                <c:pt idx="1">
                  <c:v>通所型介護予防事業</c:v>
                </c:pt>
                <c:pt idx="2">
                  <c:v>訪問型介護予防事業</c:v>
                </c:pt>
                <c:pt idx="3">
                  <c:v>二次予防事業評価事業</c:v>
                </c:pt>
                <c:pt idx="4">
                  <c:v>介護予防普及啓発事業</c:v>
                </c:pt>
                <c:pt idx="5">
                  <c:v>地域介護予防活動支援事業</c:v>
                </c:pt>
                <c:pt idx="6">
                  <c:v>一次予防事業評価事業</c:v>
                </c:pt>
              </c:strCache>
            </c:strRef>
          </c:cat>
          <c:val>
            <c:numRef>
              <c:f>H23年度まとめ!$I$40:$I$46</c:f>
              <c:numCache>
                <c:formatCode>#,##0</c:formatCode>
                <c:ptCount val="7"/>
                <c:pt idx="0">
                  <c:v>15009789382</c:v>
                </c:pt>
                <c:pt idx="1">
                  <c:v>11467101458</c:v>
                </c:pt>
                <c:pt idx="2">
                  <c:v>894200888</c:v>
                </c:pt>
                <c:pt idx="3">
                  <c:v>249221350</c:v>
                </c:pt>
                <c:pt idx="4">
                  <c:v>10566271561</c:v>
                </c:pt>
                <c:pt idx="5">
                  <c:v>5573533569</c:v>
                </c:pt>
                <c:pt idx="6">
                  <c:v>181152153</c:v>
                </c:pt>
              </c:numCache>
            </c:numRef>
          </c:val>
        </c:ser>
        <c:dLbls>
          <c:showLegendKey val="0"/>
          <c:showVal val="1"/>
          <c:showCatName val="0"/>
          <c:showSerName val="0"/>
          <c:showPercent val="0"/>
          <c:showBubbleSize val="0"/>
          <c:showLeaderLines val="1"/>
        </c:dLbls>
        <c:firstSliceAng val="0"/>
      </c:pieChart>
    </c:plotArea>
    <c:plotVisOnly val="1"/>
    <c:dispBlanksAs val="gap"/>
    <c:showDLblsOverMax val="0"/>
  </c:chart>
  <c:externalData r:id="rId2">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4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6888"/>
          </a:xfrm>
          <a:prstGeom prst="rect">
            <a:avLst/>
          </a:prstGeom>
        </p:spPr>
        <p:txBody>
          <a:bodyPr vert="horz" lIns="91440" tIns="45720" rIns="91440" bIns="45720" rtlCol="0"/>
          <a:lstStyle>
            <a:lvl1pPr algn="r">
              <a:defRPr sz="1200"/>
            </a:lvl1pPr>
          </a:lstStyle>
          <a:p>
            <a:fld id="{D2276B7C-4569-4E27-BD60-F8325AA75BD8}" type="datetimeFigureOut">
              <a:rPr kumimoji="1" lang="ja-JP" altLang="en-US" smtClean="0"/>
              <a:t>2015/6/1</a:t>
            </a:fld>
            <a:endParaRPr kumimoji="1" lang="ja-JP" altLang="en-US"/>
          </a:p>
        </p:txBody>
      </p:sp>
      <p:sp>
        <p:nvSpPr>
          <p:cNvPr id="4" name="フッター プレースホルダー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6887"/>
          </a:xfrm>
          <a:prstGeom prst="rect">
            <a:avLst/>
          </a:prstGeom>
        </p:spPr>
        <p:txBody>
          <a:bodyPr vert="horz" lIns="91440" tIns="45720" rIns="91440" bIns="45720" rtlCol="0" anchor="b"/>
          <a:lstStyle>
            <a:lvl1pPr algn="r">
              <a:defRPr sz="1200"/>
            </a:lvl1pPr>
          </a:lstStyle>
          <a:p>
            <a:fld id="{15DDC63A-4E04-4CFF-87FB-F4E457F1D631}" type="slidenum">
              <a:rPr kumimoji="1" lang="ja-JP" altLang="en-US" smtClean="0"/>
              <a:t>‹#›</a:t>
            </a:fld>
            <a:endParaRPr kumimoji="1" lang="ja-JP" altLang="en-US"/>
          </a:p>
        </p:txBody>
      </p:sp>
    </p:spTree>
    <p:extLst>
      <p:ext uri="{BB962C8B-B14F-4D97-AF65-F5344CB8AC3E}">
        <p14:creationId xmlns:p14="http://schemas.microsoft.com/office/powerpoint/2010/main" val="42179868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787" cy="496967"/>
          </a:xfrm>
          <a:prstGeom prst="rect">
            <a:avLst/>
          </a:prstGeom>
        </p:spPr>
        <p:txBody>
          <a:bodyPr vert="horz" lIns="95688" tIns="47844" rIns="95688" bIns="47844" rtlCol="0"/>
          <a:lstStyle>
            <a:lvl1pPr algn="l">
              <a:defRPr sz="13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5688" tIns="47844" rIns="95688" bIns="47844" rtlCol="0"/>
          <a:lstStyle>
            <a:lvl1pPr algn="r">
              <a:defRPr sz="1300"/>
            </a:lvl1pPr>
          </a:lstStyle>
          <a:p>
            <a:fld id="{30B5B6DB-E5ED-43A6-A7A1-5659AE97A17A}" type="datetimeFigureOut">
              <a:rPr kumimoji="1" lang="ja-JP" altLang="en-US" smtClean="0"/>
              <a:t>2015/6/1</a:t>
            </a:fld>
            <a:endParaRPr kumimoji="1" lang="ja-JP" altLang="en-US"/>
          </a:p>
        </p:txBody>
      </p:sp>
      <p:sp>
        <p:nvSpPr>
          <p:cNvPr id="4" name="スライド イメージ プレースホルダー 3"/>
          <p:cNvSpPr>
            <a:spLocks noGrp="1" noRot="1" noChangeAspect="1"/>
          </p:cNvSpPr>
          <p:nvPr>
            <p:ph type="sldImg" idx="2"/>
          </p:nvPr>
        </p:nvSpPr>
        <p:spPr>
          <a:xfrm>
            <a:off x="712788" y="744538"/>
            <a:ext cx="5381625" cy="3727450"/>
          </a:xfrm>
          <a:prstGeom prst="rect">
            <a:avLst/>
          </a:prstGeom>
          <a:noFill/>
          <a:ln w="12700">
            <a:solidFill>
              <a:prstClr val="black"/>
            </a:solidFill>
          </a:ln>
        </p:spPr>
        <p:txBody>
          <a:bodyPr vert="horz" lIns="95688" tIns="47844" rIns="95688" bIns="47844" rtlCol="0" anchor="ctr"/>
          <a:lstStyle/>
          <a:p>
            <a:endParaRPr lang="ja-JP" altLang="en-US"/>
          </a:p>
        </p:txBody>
      </p:sp>
      <p:sp>
        <p:nvSpPr>
          <p:cNvPr id="5" name="ノート プレースホルダー 4"/>
          <p:cNvSpPr>
            <a:spLocks noGrp="1"/>
          </p:cNvSpPr>
          <p:nvPr>
            <p:ph type="body" sz="quarter" idx="3"/>
          </p:nvPr>
        </p:nvSpPr>
        <p:spPr>
          <a:xfrm>
            <a:off x="680720" y="4721187"/>
            <a:ext cx="5445760" cy="4472702"/>
          </a:xfrm>
          <a:prstGeom prst="rect">
            <a:avLst/>
          </a:prstGeom>
        </p:spPr>
        <p:txBody>
          <a:bodyPr vert="horz" lIns="95688" tIns="47844" rIns="95688" bIns="47844"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40647"/>
            <a:ext cx="2949787" cy="496967"/>
          </a:xfrm>
          <a:prstGeom prst="rect">
            <a:avLst/>
          </a:prstGeom>
        </p:spPr>
        <p:txBody>
          <a:bodyPr vert="horz" lIns="95688" tIns="47844" rIns="95688" bIns="47844"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6967"/>
          </a:xfrm>
          <a:prstGeom prst="rect">
            <a:avLst/>
          </a:prstGeom>
        </p:spPr>
        <p:txBody>
          <a:bodyPr vert="horz" lIns="95688" tIns="47844" rIns="95688" bIns="47844" rtlCol="0" anchor="b"/>
          <a:lstStyle>
            <a:lvl1pPr algn="r">
              <a:defRPr sz="1300"/>
            </a:lvl1pPr>
          </a:lstStyle>
          <a:p>
            <a:fld id="{6DBD21F5-9C51-43D2-8E34-71EB923BF425}" type="slidenum">
              <a:rPr kumimoji="1" lang="ja-JP" altLang="en-US" smtClean="0"/>
              <a:t>‹#›</a:t>
            </a:fld>
            <a:endParaRPr kumimoji="1" lang="ja-JP" altLang="en-US"/>
          </a:p>
        </p:txBody>
      </p:sp>
    </p:spTree>
    <p:extLst>
      <p:ext uri="{BB962C8B-B14F-4D97-AF65-F5344CB8AC3E}">
        <p14:creationId xmlns:p14="http://schemas.microsoft.com/office/powerpoint/2010/main" val="302621094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4538"/>
            <a:ext cx="5381625" cy="372745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DBD21F5-9C51-43D2-8E34-71EB923BF425}" type="slidenum">
              <a:rPr kumimoji="1" lang="ja-JP" altLang="en-US" smtClean="0"/>
              <a:t>0</a:t>
            </a:fld>
            <a:endParaRPr kumimoji="1" lang="ja-JP" altLang="en-US"/>
          </a:p>
        </p:txBody>
      </p:sp>
    </p:spTree>
    <p:extLst>
      <p:ext uri="{BB962C8B-B14F-4D97-AF65-F5344CB8AC3E}">
        <p14:creationId xmlns:p14="http://schemas.microsoft.com/office/powerpoint/2010/main" val="717753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6DBD21F5-9C51-43D2-8E34-71EB923BF425}" type="slidenum">
              <a:rPr kumimoji="1" lang="ja-JP" altLang="en-US" smtClean="0"/>
              <a:t>1</a:t>
            </a:fld>
            <a:endParaRPr kumimoji="1" lang="ja-JP" altLang="en-US"/>
          </a:p>
        </p:txBody>
      </p:sp>
    </p:spTree>
    <p:extLst>
      <p:ext uri="{BB962C8B-B14F-4D97-AF65-F5344CB8AC3E}">
        <p14:creationId xmlns:p14="http://schemas.microsoft.com/office/powerpoint/2010/main" val="1692972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860425" eaLnBrk="0" hangingPunct="0">
              <a:defRPr kumimoji="1">
                <a:solidFill>
                  <a:schemeClr val="tx1"/>
                </a:solidFill>
                <a:latin typeface="Arial" charset="0"/>
                <a:ea typeface="ＭＳ Ｐゴシック" charset="-128"/>
              </a:defRPr>
            </a:lvl1pPr>
            <a:lvl2pPr marL="742950" indent="-285750" defTabSz="860425" eaLnBrk="0" hangingPunct="0">
              <a:defRPr kumimoji="1">
                <a:solidFill>
                  <a:schemeClr val="tx1"/>
                </a:solidFill>
                <a:latin typeface="Arial" charset="0"/>
                <a:ea typeface="ＭＳ Ｐゴシック" charset="-128"/>
              </a:defRPr>
            </a:lvl2pPr>
            <a:lvl3pPr marL="1143000" indent="-228600" defTabSz="860425" eaLnBrk="0" hangingPunct="0">
              <a:defRPr kumimoji="1">
                <a:solidFill>
                  <a:schemeClr val="tx1"/>
                </a:solidFill>
                <a:latin typeface="Arial" charset="0"/>
                <a:ea typeface="ＭＳ Ｐゴシック" charset="-128"/>
              </a:defRPr>
            </a:lvl3pPr>
            <a:lvl4pPr marL="1600200" indent="-228600" defTabSz="860425" eaLnBrk="0" hangingPunct="0">
              <a:defRPr kumimoji="1">
                <a:solidFill>
                  <a:schemeClr val="tx1"/>
                </a:solidFill>
                <a:latin typeface="Arial" charset="0"/>
                <a:ea typeface="ＭＳ Ｐゴシック" charset="-128"/>
              </a:defRPr>
            </a:lvl4pPr>
            <a:lvl5pPr marL="2057400" indent="-228600" defTabSz="860425" eaLnBrk="0" hangingPunct="0">
              <a:defRPr kumimoji="1">
                <a:solidFill>
                  <a:schemeClr val="tx1"/>
                </a:solidFill>
                <a:latin typeface="Arial" charset="0"/>
                <a:ea typeface="ＭＳ Ｐゴシック" charset="-128"/>
              </a:defRPr>
            </a:lvl5pPr>
            <a:lvl6pPr marL="2514600" indent="-228600" defTabSz="860425"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defTabSz="860425"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defTabSz="860425"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defTabSz="860425"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fld id="{E947FA0C-7E91-4F82-ABBC-2163C52C2D85}" type="slidenum">
              <a:rPr lang="en-US" altLang="ja-JP">
                <a:solidFill>
                  <a:srgbClr val="000000"/>
                </a:solidFill>
              </a:rPr>
              <a:pPr eaLnBrk="1" hangingPunct="1"/>
              <a:t>2</a:t>
            </a:fld>
            <a:endParaRPr lang="en-US" altLang="ja-JP">
              <a:solidFill>
                <a:srgbClr val="000000"/>
              </a:solidFill>
            </a:endParaRPr>
          </a:p>
        </p:txBody>
      </p:sp>
      <p:sp>
        <p:nvSpPr>
          <p:cNvPr id="49155" name="Rectangle 2"/>
          <p:cNvSpPr>
            <a:spLocks noGrp="1" noRot="1" noChangeAspect="1" noChangeArrowheads="1" noTextEdit="1"/>
          </p:cNvSpPr>
          <p:nvPr>
            <p:ph type="sldImg"/>
          </p:nvPr>
        </p:nvSpPr>
        <p:spPr bwMode="auto">
          <a:xfrm>
            <a:off x="712788" y="749300"/>
            <a:ext cx="5383212" cy="37274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6" name="ノート プレースホルダー 1"/>
          <p:cNvSpPr>
            <a:spLocks noGrp="1"/>
          </p:cNvSpPr>
          <p:nvPr>
            <p:ph type="body"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ja-JP"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6125"/>
            <a:ext cx="538162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6357BF3-16C3-4418-84F6-F3749E63C2BB}" type="slidenum">
              <a:rPr lang="ja-JP" altLang="en-US" smtClean="0">
                <a:solidFill>
                  <a:prstClr val="black"/>
                </a:solidFill>
              </a:rPr>
              <a:pPr/>
              <a:t>4</a:t>
            </a:fld>
            <a:endParaRPr lang="ja-JP" altLang="en-US">
              <a:solidFill>
                <a:prstClr val="black"/>
              </a:solidFill>
            </a:endParaRPr>
          </a:p>
        </p:txBody>
      </p:sp>
    </p:spTree>
    <p:extLst>
      <p:ext uri="{BB962C8B-B14F-4D97-AF65-F5344CB8AC3E}">
        <p14:creationId xmlns:p14="http://schemas.microsoft.com/office/powerpoint/2010/main" val="29805189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スライド イメージ プレースホルダー 1"/>
          <p:cNvSpPr>
            <a:spLocks noGrp="1" noRot="1" noChangeAspect="1" noTextEdit="1"/>
          </p:cNvSpPr>
          <p:nvPr>
            <p:ph type="sldImg"/>
          </p:nvPr>
        </p:nvSpPr>
        <p:spPr bwMode="auto">
          <a:xfrm>
            <a:off x="712788" y="746125"/>
            <a:ext cx="5381625" cy="37274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ja-JP" altLang="en-US" u="sng" dirty="0" smtClean="0">
              <a:solidFill>
                <a:srgbClr val="FF0000"/>
              </a:solidFill>
            </a:endParaRPr>
          </a:p>
        </p:txBody>
      </p:sp>
      <p:sp>
        <p:nvSpPr>
          <p:cNvPr id="51204"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kumimoji="1">
                <a:solidFill>
                  <a:schemeClr val="tx1"/>
                </a:solidFill>
                <a:latin typeface="Calibri" pitchFamily="34" charset="0"/>
                <a:ea typeface="ＭＳ Ｐゴシック" pitchFamily="50" charset="-128"/>
              </a:defRPr>
            </a:lvl1pPr>
            <a:lvl2pPr marL="742877" indent="-285721">
              <a:defRPr kumimoji="1">
                <a:solidFill>
                  <a:schemeClr val="tx1"/>
                </a:solidFill>
                <a:latin typeface="Calibri" pitchFamily="34" charset="0"/>
                <a:ea typeface="ＭＳ Ｐゴシック" pitchFamily="50" charset="-128"/>
              </a:defRPr>
            </a:lvl2pPr>
            <a:lvl3pPr marL="1142889" indent="-228578">
              <a:defRPr kumimoji="1">
                <a:solidFill>
                  <a:schemeClr val="tx1"/>
                </a:solidFill>
                <a:latin typeface="Calibri" pitchFamily="34" charset="0"/>
                <a:ea typeface="ＭＳ Ｐゴシック" pitchFamily="50" charset="-128"/>
              </a:defRPr>
            </a:lvl3pPr>
            <a:lvl4pPr marL="1600045" indent="-228578">
              <a:defRPr kumimoji="1">
                <a:solidFill>
                  <a:schemeClr val="tx1"/>
                </a:solidFill>
                <a:latin typeface="Calibri" pitchFamily="34" charset="0"/>
                <a:ea typeface="ＭＳ Ｐゴシック" pitchFamily="50" charset="-128"/>
              </a:defRPr>
            </a:lvl4pPr>
            <a:lvl5pPr marL="2057199" indent="-228578">
              <a:defRPr kumimoji="1">
                <a:solidFill>
                  <a:schemeClr val="tx1"/>
                </a:solidFill>
                <a:latin typeface="Calibri" pitchFamily="34" charset="0"/>
                <a:ea typeface="ＭＳ Ｐゴシック" pitchFamily="50" charset="-128"/>
              </a:defRPr>
            </a:lvl5pPr>
            <a:lvl6pPr marL="2514355" indent="-228578" defTabSz="912724" fontAlgn="base">
              <a:spcBef>
                <a:spcPct val="0"/>
              </a:spcBef>
              <a:spcAft>
                <a:spcPct val="0"/>
              </a:spcAft>
              <a:defRPr kumimoji="1">
                <a:solidFill>
                  <a:schemeClr val="tx1"/>
                </a:solidFill>
                <a:latin typeface="Calibri" pitchFamily="34" charset="0"/>
                <a:ea typeface="ＭＳ Ｐゴシック" pitchFamily="50" charset="-128"/>
              </a:defRPr>
            </a:lvl6pPr>
            <a:lvl7pPr marL="2971511" indent="-228578" defTabSz="912724" fontAlgn="base">
              <a:spcBef>
                <a:spcPct val="0"/>
              </a:spcBef>
              <a:spcAft>
                <a:spcPct val="0"/>
              </a:spcAft>
              <a:defRPr kumimoji="1">
                <a:solidFill>
                  <a:schemeClr val="tx1"/>
                </a:solidFill>
                <a:latin typeface="Calibri" pitchFamily="34" charset="0"/>
                <a:ea typeface="ＭＳ Ｐゴシック" pitchFamily="50" charset="-128"/>
              </a:defRPr>
            </a:lvl7pPr>
            <a:lvl8pPr marL="3428667" indent="-228578" defTabSz="912724" fontAlgn="base">
              <a:spcBef>
                <a:spcPct val="0"/>
              </a:spcBef>
              <a:spcAft>
                <a:spcPct val="0"/>
              </a:spcAft>
              <a:defRPr kumimoji="1">
                <a:solidFill>
                  <a:schemeClr val="tx1"/>
                </a:solidFill>
                <a:latin typeface="Calibri" pitchFamily="34" charset="0"/>
                <a:ea typeface="ＭＳ Ｐゴシック" pitchFamily="50" charset="-128"/>
              </a:defRPr>
            </a:lvl8pPr>
            <a:lvl9pPr marL="3885822" indent="-228578" defTabSz="912724" fontAlgn="base">
              <a:spcBef>
                <a:spcPct val="0"/>
              </a:spcBef>
              <a:spcAft>
                <a:spcPct val="0"/>
              </a:spcAft>
              <a:defRPr kumimoji="1">
                <a:solidFill>
                  <a:schemeClr val="tx1"/>
                </a:solidFill>
                <a:latin typeface="Calibri" pitchFamily="34" charset="0"/>
                <a:ea typeface="ＭＳ Ｐゴシック" pitchFamily="50" charset="-128"/>
              </a:defRPr>
            </a:lvl9pPr>
          </a:lstStyle>
          <a:p>
            <a:pPr defTabSz="912724"/>
            <a:fld id="{4B9928E3-B51F-4D4C-A888-3E31B297DD6A}" type="slidenum">
              <a:rPr lang="ja-JP" altLang="en-US">
                <a:solidFill>
                  <a:prstClr val="black"/>
                </a:solidFill>
              </a:rPr>
              <a:pPr defTabSz="912724"/>
              <a:t>7</a:t>
            </a:fld>
            <a:endParaRPr lang="ja-JP" altLang="en-US" dirty="0">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1164"/>
            <a:ext cx="84201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485901"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ED351221-4186-40F7-9F9C-1F04F198C544}" type="datetime1">
              <a:rPr lang="ja-JP" altLang="en-US"/>
              <a:pPr>
                <a:defRPr/>
              </a:pPr>
              <a:t>2015/6/1</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pPr>
              <a:defRPr/>
            </a:pPr>
            <a:fld id="{0D4FC2C8-5507-4A87-962B-18066E7B65D7}" type="slidenum">
              <a:rPr lang="ja-JP" altLang="en-US"/>
              <a:pPr>
                <a:defRPr/>
              </a:pPr>
              <a:t>‹#›</a:t>
            </a:fld>
            <a:endParaRPr lang="ja-JP" altLang="en-US"/>
          </a:p>
        </p:txBody>
      </p:sp>
    </p:spTree>
    <p:extLst>
      <p:ext uri="{BB962C8B-B14F-4D97-AF65-F5344CB8AC3E}">
        <p14:creationId xmlns:p14="http://schemas.microsoft.com/office/powerpoint/2010/main" val="10230770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69980F4A-8F91-4E8D-B54F-CC3E12E96F44}" type="datetime1">
              <a:rPr lang="ja-JP" altLang="en-US"/>
              <a:pPr>
                <a:defRPr/>
              </a:pPr>
              <a:t>2015/6/1</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pPr>
              <a:defRPr/>
            </a:pPr>
            <a:fld id="{90B7DBF6-D0F9-4FC8-B812-BD8887E7A502}" type="slidenum">
              <a:rPr lang="ja-JP" altLang="en-US"/>
              <a:pPr>
                <a:defRPr/>
              </a:pPr>
              <a:t>‹#›</a:t>
            </a:fld>
            <a:endParaRPr lang="ja-JP" altLang="en-US"/>
          </a:p>
        </p:txBody>
      </p:sp>
    </p:spTree>
    <p:extLst>
      <p:ext uri="{BB962C8B-B14F-4D97-AF65-F5344CB8AC3E}">
        <p14:creationId xmlns:p14="http://schemas.microsoft.com/office/powerpoint/2010/main" val="1361265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4" y="274639"/>
            <a:ext cx="222885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95596" y="274639"/>
            <a:ext cx="652145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9A832212-DB50-4D21-920E-EC6869C28EE8}" type="datetime1">
              <a:rPr lang="ja-JP" altLang="en-US"/>
              <a:pPr>
                <a:defRPr/>
              </a:pPr>
              <a:t>2015/6/1</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pPr>
              <a:defRPr/>
            </a:pPr>
            <a:fld id="{06D8099F-9CCC-4092-AF3A-665E7E2DEDDA}" type="slidenum">
              <a:rPr lang="ja-JP" altLang="en-US"/>
              <a:pPr>
                <a:defRPr/>
              </a:pPr>
              <a:t>‹#›</a:t>
            </a:fld>
            <a:endParaRPr lang="ja-JP" altLang="en-US"/>
          </a:p>
        </p:txBody>
      </p:sp>
    </p:spTree>
    <p:extLst>
      <p:ext uri="{BB962C8B-B14F-4D97-AF65-F5344CB8AC3E}">
        <p14:creationId xmlns:p14="http://schemas.microsoft.com/office/powerpoint/2010/main" val="5396514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3295" y="2131169"/>
            <a:ext cx="8420101"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901"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A9C429E7-9DB8-47B1-99B4-EB5618275D70}" type="datetime1">
              <a:rPr lang="ja-JP" altLang="en-US" smtClean="0">
                <a:solidFill>
                  <a:prstClr val="black">
                    <a:tint val="75000"/>
                  </a:prstClr>
                </a:solidFill>
              </a:rPr>
              <a:pPr/>
              <a:t>2015/6/1</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8368840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B6142D23-9E77-4396-A934-832E70D058BE}" type="datetime1">
              <a:rPr lang="ja-JP" altLang="en-US" smtClean="0">
                <a:solidFill>
                  <a:prstClr val="black">
                    <a:tint val="75000"/>
                  </a:prstClr>
                </a:solidFill>
              </a:rPr>
              <a:pPr/>
              <a:t>2015/6/1</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2090846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839" y="4407644"/>
            <a:ext cx="8420101"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839" y="2906713"/>
            <a:ext cx="8420101"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F776856C-AD5F-4737-A9AA-4DD910F2F613}" type="datetime1">
              <a:rPr lang="ja-JP" altLang="en-US" smtClean="0">
                <a:solidFill>
                  <a:prstClr val="black">
                    <a:tint val="75000"/>
                  </a:prstClr>
                </a:solidFill>
              </a:rPr>
              <a:pPr/>
              <a:t>2015/6/1</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6622013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597" y="1600204"/>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5551" y="1600204"/>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F4AB111-BED6-4ACD-89E0-8ED5F55A0AAD}" type="datetime1">
              <a:rPr lang="ja-JP" altLang="en-US" smtClean="0">
                <a:solidFill>
                  <a:prstClr val="black">
                    <a:tint val="75000"/>
                  </a:prstClr>
                </a:solidFill>
              </a:rPr>
              <a:pPr/>
              <a:t>2015/6/1</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3643343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1"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1"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2115"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53767D95-203E-4D7D-B271-8F5F1E91CA18}" type="datetime1">
              <a:rPr lang="ja-JP" altLang="en-US" smtClean="0">
                <a:solidFill>
                  <a:prstClr val="black">
                    <a:tint val="75000"/>
                  </a:prstClr>
                </a:solidFill>
              </a:rPr>
              <a:pPr/>
              <a:t>2015/6/1</a:t>
            </a:fld>
            <a:endParaRPr lang="ja-JP" altLang="en-US">
              <a:solidFill>
                <a:prstClr val="black">
                  <a:tint val="75000"/>
                </a:prstClr>
              </a:solidFill>
            </a:endParaRPr>
          </a:p>
        </p:txBody>
      </p:sp>
      <p:sp>
        <p:nvSpPr>
          <p:cNvPr id="8" name="フッター プレースホルダ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 8"/>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360124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60D2A97F-8478-473F-BC98-E2ECF679567B}" type="datetime1">
              <a:rPr lang="ja-JP" altLang="en-US" smtClean="0">
                <a:solidFill>
                  <a:prstClr val="black">
                    <a:tint val="75000"/>
                  </a:prstClr>
                </a:solidFill>
              </a:rPr>
              <a:pPr/>
              <a:t>2015/6/1</a:t>
            </a:fld>
            <a:endParaRPr lang="ja-JP" altLang="en-US">
              <a:solidFill>
                <a:prstClr val="black">
                  <a:tint val="75000"/>
                </a:prstClr>
              </a:solidFill>
            </a:endParaRPr>
          </a:p>
        </p:txBody>
      </p:sp>
      <p:sp>
        <p:nvSpPr>
          <p:cNvPr id="4" name="フッター プレースホルダ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 4"/>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5165050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852FF746-4C6A-4119-B831-C0C254D65356}" type="datetime1">
              <a:rPr lang="ja-JP" altLang="en-US" smtClean="0">
                <a:solidFill>
                  <a:prstClr val="black">
                    <a:tint val="75000"/>
                  </a:prstClr>
                </a:solidFill>
              </a:rPr>
              <a:pPr/>
              <a:t>2015/6/1</a:t>
            </a:fld>
            <a:endParaRPr lang="ja-JP" altLang="en-US">
              <a:solidFill>
                <a:prstClr val="black">
                  <a:tint val="75000"/>
                </a:prstClr>
              </a:solidFill>
            </a:endParaRPr>
          </a:p>
        </p:txBody>
      </p:sp>
      <p:sp>
        <p:nvSpPr>
          <p:cNvPr id="3" name="フッター プレースホルダ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 3"/>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91466125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463" y="273050"/>
            <a:ext cx="3259007"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3301" y="273052"/>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463" y="1435102"/>
            <a:ext cx="3259007"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D482A9DA-5EC7-432C-9DE4-82882BCAAA47}" type="datetime1">
              <a:rPr lang="ja-JP" altLang="en-US" smtClean="0">
                <a:solidFill>
                  <a:prstClr val="black">
                    <a:tint val="75000"/>
                  </a:prstClr>
                </a:solidFill>
              </a:rPr>
              <a:pPr/>
              <a:t>2015/6/1</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836826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F443D9F4-921B-4A6E-919E-E8060E9872FD}" type="datetime1">
              <a:rPr lang="ja-JP" altLang="en-US"/>
              <a:pPr>
                <a:defRPr/>
              </a:pPr>
              <a:t>2015/6/1</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pPr>
              <a:defRPr/>
            </a:pPr>
            <a:fld id="{632B6DD2-91FB-4600-8585-352B221CE9DE}" type="slidenum">
              <a:rPr lang="ja-JP" altLang="en-US"/>
              <a:pPr>
                <a:defRPr/>
              </a:pPr>
              <a:t>‹#›</a:t>
            </a:fld>
            <a:endParaRPr lang="ja-JP" altLang="en-US"/>
          </a:p>
        </p:txBody>
      </p:sp>
    </p:spTree>
    <p:extLst>
      <p:ext uri="{BB962C8B-B14F-4D97-AF65-F5344CB8AC3E}">
        <p14:creationId xmlns:p14="http://schemas.microsoft.com/office/powerpoint/2010/main" val="264348883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76" y="4800600"/>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676"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smtClean="0"/>
              <a:t>アイコンをクリックして図を追加</a:t>
            </a:r>
            <a:endParaRPr kumimoji="1" lang="ja-JP" altLang="en-US"/>
          </a:p>
        </p:txBody>
      </p:sp>
      <p:sp>
        <p:nvSpPr>
          <p:cNvPr id="4" name="テキスト プレースホルダ 3"/>
          <p:cNvSpPr>
            <a:spLocks noGrp="1"/>
          </p:cNvSpPr>
          <p:nvPr>
            <p:ph type="body" sz="half" idx="2"/>
          </p:nvPr>
        </p:nvSpPr>
        <p:spPr>
          <a:xfrm>
            <a:off x="1941676"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A3D84DEC-43DA-4B03-B5BA-9E4777566555}" type="datetime1">
              <a:rPr lang="ja-JP" altLang="en-US" smtClean="0">
                <a:solidFill>
                  <a:prstClr val="black">
                    <a:tint val="75000"/>
                  </a:prstClr>
                </a:solidFill>
              </a:rPr>
              <a:pPr/>
              <a:t>2015/6/1</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95830717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05677C53-308A-41DF-A86E-A39B21499141}" type="datetime1">
              <a:rPr lang="ja-JP" altLang="en-US" smtClean="0">
                <a:solidFill>
                  <a:prstClr val="black">
                    <a:tint val="75000"/>
                  </a:prstClr>
                </a:solidFill>
              </a:rPr>
              <a:pPr/>
              <a:t>2015/6/1</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16000296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2199" y="274639"/>
            <a:ext cx="2228849"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312" y="274639"/>
            <a:ext cx="6521451"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CA0080AA-BFAF-4818-8CFF-1EFDAC1D011E}" type="datetime1">
              <a:rPr lang="ja-JP" altLang="en-US" smtClean="0">
                <a:solidFill>
                  <a:prstClr val="black">
                    <a:tint val="75000"/>
                  </a:prstClr>
                </a:solidFill>
              </a:rPr>
              <a:pPr/>
              <a:t>2015/6/1</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845928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495305" y="274648"/>
            <a:ext cx="8915400" cy="585152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3" name="日付プレースホルダ 2"/>
          <p:cNvSpPr>
            <a:spLocks noGrp="1"/>
          </p:cNvSpPr>
          <p:nvPr>
            <p:ph type="dt" sz="half" idx="10"/>
          </p:nvPr>
        </p:nvSpPr>
        <p:spPr>
          <a:xfrm>
            <a:off x="495358" y="6245226"/>
            <a:ext cx="2311399" cy="476250"/>
          </a:xfrm>
        </p:spPr>
        <p:txBody>
          <a:bodyPr/>
          <a:lstStyle>
            <a:lvl1pPr>
              <a:defRPr/>
            </a:lvl1pPr>
          </a:lstStyle>
          <a:p>
            <a:fld id="{77A0BCDE-FDE6-463C-9E57-82AF162E283C}" type="datetime1">
              <a:rPr lang="ja-JP" altLang="en-US" smtClean="0">
                <a:solidFill>
                  <a:prstClr val="black">
                    <a:tint val="75000"/>
                  </a:prstClr>
                </a:solidFill>
              </a:rPr>
              <a:pPr/>
              <a:t>2015/6/1</a:t>
            </a:fld>
            <a:endParaRPr lang="en-US" altLang="ja-JP">
              <a:solidFill>
                <a:prstClr val="black">
                  <a:tint val="75000"/>
                </a:prstClr>
              </a:solidFill>
            </a:endParaRPr>
          </a:p>
        </p:txBody>
      </p:sp>
      <p:sp>
        <p:nvSpPr>
          <p:cNvPr id="4" name="フッター プレースホルダ 3"/>
          <p:cNvSpPr>
            <a:spLocks noGrp="1"/>
          </p:cNvSpPr>
          <p:nvPr>
            <p:ph type="ftr" sz="quarter" idx="11"/>
          </p:nvPr>
        </p:nvSpPr>
        <p:spPr>
          <a:xfrm>
            <a:off x="3384555" y="6245226"/>
            <a:ext cx="3136900" cy="476250"/>
          </a:xfrm>
        </p:spPr>
        <p:txBody>
          <a:bodyPr/>
          <a:lstStyle>
            <a:lvl1pPr>
              <a:defRPr/>
            </a:lvl1pPr>
          </a:lstStyle>
          <a:p>
            <a:endParaRPr lang="en-US" altLang="ja-JP">
              <a:solidFill>
                <a:prstClr val="black">
                  <a:tint val="75000"/>
                </a:prstClr>
              </a:solidFill>
            </a:endParaRPr>
          </a:p>
        </p:txBody>
      </p:sp>
      <p:sp>
        <p:nvSpPr>
          <p:cNvPr id="5" name="スライド番号プレースホルダ 4"/>
          <p:cNvSpPr>
            <a:spLocks noGrp="1"/>
          </p:cNvSpPr>
          <p:nvPr>
            <p:ph type="sldNum" sz="quarter" idx="12"/>
          </p:nvPr>
        </p:nvSpPr>
        <p:spPr>
          <a:xfrm>
            <a:off x="7099647" y="6245226"/>
            <a:ext cx="2311399" cy="476250"/>
          </a:xfrm>
        </p:spPr>
        <p:txBody>
          <a:bodyPr/>
          <a:lstStyle>
            <a:lvl1pPr>
              <a:defRPr/>
            </a:lvl1pPr>
          </a:lstStyle>
          <a:p>
            <a:fld id="{692CE4E7-9D2C-41F5-B3BE-D682B223503A}" type="slidenum">
              <a:rPr lang="en-US" altLang="ja-JP">
                <a:solidFill>
                  <a:prstClr val="black">
                    <a:tint val="75000"/>
                  </a:prstClr>
                </a:solidFill>
              </a:rPr>
              <a:pPr/>
              <a:t>‹#›</a:t>
            </a:fld>
            <a:endParaRPr lang="en-US" altLang="ja-JP">
              <a:solidFill>
                <a:prstClr val="black">
                  <a:tint val="75000"/>
                </a:prstClr>
              </a:solidFill>
            </a:endParaRPr>
          </a:p>
        </p:txBody>
      </p:sp>
    </p:spTree>
    <p:extLst>
      <p:ext uri="{BB962C8B-B14F-4D97-AF65-F5344CB8AC3E}">
        <p14:creationId xmlns:p14="http://schemas.microsoft.com/office/powerpoint/2010/main" val="243257721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27853BFA-90F3-4AF7-86B1-FA682C23BC65}" type="datetime1">
              <a:rPr lang="ja-JP" altLang="en-US" smtClean="0">
                <a:solidFill>
                  <a:prstClr val="black">
                    <a:tint val="75000"/>
                  </a:prstClr>
                </a:solidFill>
              </a:rPr>
              <a:pPr/>
              <a:t>2015/6/1</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4D2F3A38-9BCB-4EAC-8028-262564C0E3C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86213979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表紙">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3095625"/>
            <a:ext cx="6769100" cy="0"/>
          </a:xfrm>
          <a:prstGeom prst="line">
            <a:avLst/>
          </a:prstGeom>
          <a:noFill/>
          <a:ln w="25400">
            <a:solidFill>
              <a:srgbClr val="E60000"/>
            </a:solidFill>
            <a:round/>
            <a:headEnd/>
            <a:tailEnd/>
          </a:ln>
          <a:effectLst/>
        </p:spPr>
        <p:txBody>
          <a:bodyPr>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4" name="Line 60"/>
          <p:cNvSpPr>
            <a:spLocks noChangeShapeType="1"/>
          </p:cNvSpPr>
          <p:nvPr userDrawn="1"/>
        </p:nvSpPr>
        <p:spPr bwMode="auto">
          <a:xfrm flipV="1">
            <a:off x="2720975" y="3694113"/>
            <a:ext cx="6767513" cy="0"/>
          </a:xfrm>
          <a:prstGeom prst="line">
            <a:avLst/>
          </a:prstGeom>
          <a:noFill/>
          <a:ln w="12700">
            <a:solidFill>
              <a:srgbClr val="5A5A5A"/>
            </a:solidFill>
            <a:round/>
            <a:headEnd/>
            <a:tailEnd/>
          </a:ln>
          <a:effectLst/>
        </p:spPr>
        <p:txBody>
          <a:bodyPr>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ja-JP" altLang="en-US" dirty="0" smtClean="0"/>
              <a:t>タイトル</a:t>
            </a:r>
            <a:r>
              <a:rPr kumimoji="1" lang="en-US" altLang="ja-JP" dirty="0" smtClean="0"/>
              <a:t>MSP</a:t>
            </a:r>
            <a:r>
              <a:rPr kumimoji="1" lang="ja-JP" altLang="en-US" dirty="0" smtClean="0"/>
              <a:t>ゴシック</a:t>
            </a:r>
            <a:r>
              <a:rPr kumimoji="1" lang="en-US" altLang="ja-JP" dirty="0" smtClean="0"/>
              <a:t>28pt</a:t>
            </a:r>
            <a:r>
              <a:rPr lang="ja-JP" altLang="en-US" dirty="0" smtClean="0"/>
              <a:t>□□□□</a:t>
            </a:r>
            <a:endParaRPr lang="ja-JP" altLang="en-US" dirty="0"/>
          </a:p>
        </p:txBody>
      </p:sp>
      <p:pic>
        <p:nvPicPr>
          <p:cNvPr id="37" name="Picture 16" descr="ロゴ有 和文 300 symbol_h_a_j_2のコピー"/>
          <p:cNvPicPr>
            <a:picLocks noChangeAspect="1" noChangeArrowheads="1"/>
          </p:cNvPicPr>
          <p:nvPr userDrawn="1"/>
        </p:nvPicPr>
        <p:blipFill>
          <a:blip r:embed="rId2" cstate="print"/>
          <a:srcRect/>
          <a:stretch>
            <a:fillRect/>
          </a:stretch>
        </p:blipFill>
        <p:spPr bwMode="auto">
          <a:xfrm>
            <a:off x="346075" y="6402388"/>
            <a:ext cx="3032125" cy="334962"/>
          </a:xfrm>
          <a:prstGeom prst="rect">
            <a:avLst/>
          </a:prstGeom>
          <a:noFill/>
          <a:ln w="9525">
            <a:noFill/>
            <a:miter lim="800000"/>
            <a:headEnd/>
            <a:tailEnd/>
          </a:ln>
        </p:spPr>
      </p:pic>
      <p:sp>
        <p:nvSpPr>
          <p:cNvPr id="43" name="テキスト プレースホルダ 41"/>
          <p:cNvSpPr>
            <a:spLocks noGrp="1"/>
          </p:cNvSpPr>
          <p:nvPr>
            <p:ph type="body" sz="quarter" idx="10" hasCustomPrompt="1"/>
          </p:nvPr>
        </p:nvSpPr>
        <p:spPr>
          <a:xfrm>
            <a:off x="2733479" y="2760663"/>
            <a:ext cx="2846933" cy="301778"/>
          </a:xfrm>
          <a:noFill/>
          <a:ln w="9525" algn="ctr">
            <a:noFill/>
            <a:miter lim="800000"/>
            <a:headEnd/>
            <a:tailEnd/>
          </a:ln>
        </p:spPr>
        <p:txBody>
          <a:bodyPr wrap="none" lIns="0" tIns="35988" rIns="0" bIns="49511" anchor="b">
            <a:spAutoFit/>
          </a:bodyPr>
          <a:lstStyle>
            <a:lvl1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algn="l"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stStyle>
          <a:p>
            <a:pPr lvl="0"/>
            <a:r>
              <a:rPr kumimoji="1" lang="ja-JP" altLang="en-US" dirty="0" smtClean="0"/>
              <a:t>予備タイトル（使用しない場合は削除）</a:t>
            </a:r>
          </a:p>
        </p:txBody>
      </p:sp>
      <p:sp>
        <p:nvSpPr>
          <p:cNvPr id="46" name="テキスト プレースホルダ 44"/>
          <p:cNvSpPr>
            <a:spLocks noGrp="1"/>
          </p:cNvSpPr>
          <p:nvPr>
            <p:ph type="body" sz="quarter" idx="11" hasCustomPrompt="1"/>
          </p:nvPr>
        </p:nvSpPr>
        <p:spPr>
          <a:xfrm>
            <a:off x="2719386" y="3789363"/>
            <a:ext cx="1615827" cy="301778"/>
          </a:xfrm>
          <a:noFill/>
          <a:ln w="9525">
            <a:noFill/>
            <a:miter lim="800000"/>
            <a:headEnd/>
            <a:tailEnd/>
          </a:ln>
        </p:spPr>
        <p:txBody>
          <a:bodyPr wrap="none" lIns="0" tIns="35988" rIns="0" bIns="49511" anchor="t" anchorCtr="0">
            <a:spAutoFit/>
          </a:bodyPr>
          <a:lstStyle>
            <a:lvl1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algn="l"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stStyle>
          <a:p>
            <a:pPr lvl="0"/>
            <a:r>
              <a:rPr kumimoji="1" lang="ja-JP" altLang="en-US" dirty="0" smtClean="0"/>
              <a:t>○○○○年○月○日</a:t>
            </a:r>
          </a:p>
        </p:txBody>
      </p:sp>
      <p:sp>
        <p:nvSpPr>
          <p:cNvPr id="50" name="テキスト プレースホルダ 48"/>
          <p:cNvSpPr>
            <a:spLocks noGrp="1"/>
          </p:cNvSpPr>
          <p:nvPr>
            <p:ph type="body" sz="quarter" idx="12" hasCustomPrompt="1"/>
          </p:nvPr>
        </p:nvSpPr>
        <p:spPr>
          <a:xfrm>
            <a:off x="2727129" y="784506"/>
            <a:ext cx="2348400" cy="424888"/>
          </a:xfrm>
          <a:noFill/>
          <a:ln w="9525">
            <a:noFill/>
            <a:miter lim="800000"/>
            <a:headEnd/>
            <a:tailEnd/>
          </a:ln>
        </p:spPr>
        <p:txBody>
          <a:bodyPr wrap="none" lIns="0" tIns="35988" rIns="0" bIns="49511" anchor="t" anchorCtr="0">
            <a:spAutoFit/>
          </a:bodyPr>
          <a:lstStyle>
            <a:lvl1pPr algn="l" rtl="0" eaLnBrk="0" fontAlgn="base" hangingPunct="0">
              <a:lnSpc>
                <a:spcPct val="100000"/>
              </a:lnSpc>
              <a:spcBef>
                <a:spcPct val="0"/>
              </a:spcBef>
              <a:spcAft>
                <a:spcPct val="0"/>
              </a:spcAft>
              <a:buClrTx/>
              <a:buFontTx/>
              <a:buNone/>
              <a:defRPr kumimoji="1" lang="zh-CN" altLang="en-US" sz="2200" b="1" kern="1200" dirty="0" smtClean="0">
                <a:solidFill>
                  <a:schemeClr val="tx1"/>
                </a:solidFill>
                <a:latin typeface="Arial" charset="0"/>
                <a:ea typeface="ＭＳ Ｐゴシック" charset="-128"/>
                <a:cs typeface="+mn-cs"/>
              </a:defRPr>
            </a:lvl1pPr>
          </a:lstStyle>
          <a:p>
            <a:pPr lvl="0"/>
            <a:r>
              <a:rPr kumimoji="1" lang="zh-CN" altLang="en-US" dirty="0" smtClean="0"/>
              <a:t>○○株式会社 御中</a:t>
            </a:r>
          </a:p>
        </p:txBody>
      </p:sp>
      <p:sp>
        <p:nvSpPr>
          <p:cNvPr id="41"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grpSp>
        <p:nvGrpSpPr>
          <p:cNvPr id="44" name="グループ化 43"/>
          <p:cNvGrpSpPr/>
          <p:nvPr userDrawn="1"/>
        </p:nvGrpSpPr>
        <p:grpSpPr>
          <a:xfrm>
            <a:off x="9483725" y="-261938"/>
            <a:ext cx="1587" cy="247650"/>
            <a:chOff x="9483725" y="-510339"/>
            <a:chExt cx="1587" cy="496050"/>
          </a:xfrm>
        </p:grpSpPr>
        <p:sp>
          <p:nvSpPr>
            <p:cNvPr id="45"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47"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grpSp>
      <p:sp>
        <p:nvSpPr>
          <p:cNvPr id="52"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53"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Tree>
    <p:extLst>
      <p:ext uri="{BB962C8B-B14F-4D97-AF65-F5344CB8AC3E}">
        <p14:creationId xmlns:p14="http://schemas.microsoft.com/office/powerpoint/2010/main" val="269208035"/>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title" preserve="1">
  <p:cSld name="セクション見出し">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3095625"/>
            <a:ext cx="6769100" cy="0"/>
          </a:xfrm>
          <a:prstGeom prst="line">
            <a:avLst/>
          </a:prstGeom>
          <a:noFill/>
          <a:ln w="25400">
            <a:solidFill>
              <a:srgbClr val="E60000"/>
            </a:solidFill>
            <a:round/>
            <a:headEnd/>
            <a:tailEnd/>
          </a:ln>
          <a:effectLst/>
        </p:spPr>
        <p:txBody>
          <a:bodyPr>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4" name="Line 60"/>
          <p:cNvSpPr>
            <a:spLocks noChangeShapeType="1"/>
          </p:cNvSpPr>
          <p:nvPr userDrawn="1"/>
        </p:nvSpPr>
        <p:spPr bwMode="auto">
          <a:xfrm flipV="1">
            <a:off x="2720975" y="3694113"/>
            <a:ext cx="6767513" cy="0"/>
          </a:xfrm>
          <a:prstGeom prst="line">
            <a:avLst/>
          </a:prstGeom>
          <a:noFill/>
          <a:ln w="12700">
            <a:solidFill>
              <a:srgbClr val="5A5A5A"/>
            </a:solidFill>
            <a:round/>
            <a:headEnd/>
            <a:tailEnd/>
          </a:ln>
          <a:effectLst/>
        </p:spPr>
        <p:txBody>
          <a:bodyPr>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pic>
        <p:nvPicPr>
          <p:cNvPr id="5" name="Picture 155" descr="ロゴ有 英文 300 symbol_h_a_e_2のコピー"/>
          <p:cNvPicPr>
            <a:picLocks noChangeAspect="1" noChangeArrowheads="1"/>
          </p:cNvPicPr>
          <p:nvPr userDrawn="1"/>
        </p:nvPicPr>
        <p:blipFill>
          <a:blip r:embed="rId2" cstate="print"/>
          <a:srcRect/>
          <a:stretch>
            <a:fillRect/>
          </a:stretch>
        </p:blipFill>
        <p:spPr bwMode="auto">
          <a:xfrm>
            <a:off x="365125" y="6513513"/>
            <a:ext cx="2098675" cy="204787"/>
          </a:xfrm>
          <a:prstGeom prst="rect">
            <a:avLst/>
          </a:prstGeom>
          <a:noFill/>
          <a:ln w="9525">
            <a:noFill/>
            <a:miter lim="800000"/>
            <a:headEnd/>
            <a:tailEnd/>
          </a:ln>
        </p:spPr>
      </p:pic>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6" name="テキスト ボックス 35"/>
          <p:cNvSpPr txBox="1"/>
          <p:nvPr userDrawn="1"/>
        </p:nvSpPr>
        <p:spPr>
          <a:xfrm>
            <a:off x="9083675" y="6477000"/>
            <a:ext cx="406400" cy="260350"/>
          </a:xfrm>
          <a:prstGeom prst="rect">
            <a:avLst/>
          </a:prstGeom>
          <a:noFill/>
        </p:spPr>
        <p:txBody>
          <a:bodyPr wrap="none"/>
          <a:lstStyle/>
          <a:p>
            <a:pPr algn="r" fontAlgn="base">
              <a:lnSpc>
                <a:spcPct val="120000"/>
              </a:lnSpc>
              <a:spcBef>
                <a:spcPct val="50000"/>
              </a:spcBef>
              <a:spcAft>
                <a:spcPct val="0"/>
              </a:spcAft>
              <a:buClr>
                <a:srgbClr val="5A5A5A"/>
              </a:buClr>
              <a:buFont typeface="Wingdings" pitchFamily="2" charset="2"/>
              <a:buNone/>
              <a:defRPr/>
            </a:pPr>
            <a:fld id="{5B83CBD0-757A-40FF-BAE8-D8C56A0E7A67}" type="slidenum">
              <a:rPr lang="ja-JP" altLang="en-US" sz="1000">
                <a:solidFill>
                  <a:srgbClr val="000000"/>
                </a:solidFill>
              </a:rPr>
              <a:pPr algn="r" fontAlgn="base">
                <a:lnSpc>
                  <a:spcPct val="120000"/>
                </a:lnSpc>
                <a:spcBef>
                  <a:spcPct val="50000"/>
                </a:spcBef>
                <a:spcAft>
                  <a:spcPct val="0"/>
                </a:spcAft>
                <a:buClr>
                  <a:srgbClr val="5A5A5A"/>
                </a:buClr>
                <a:buFont typeface="Wingdings" pitchFamily="2" charset="2"/>
                <a:buNone/>
                <a:defRPr/>
              </a:pPr>
              <a:t>‹#›</a:t>
            </a:fld>
            <a:endParaRPr lang="ja-JP" altLang="en-US" sz="1000" dirty="0">
              <a:solidFill>
                <a:srgbClr val="000000"/>
              </a:solidFill>
            </a:endParaRPr>
          </a:p>
        </p:txBody>
      </p:sp>
      <p:sp>
        <p:nvSpPr>
          <p:cNvPr id="37" name="テキスト ボックス 36"/>
          <p:cNvSpPr txBox="1"/>
          <p:nvPr userDrawn="1"/>
        </p:nvSpPr>
        <p:spPr>
          <a:xfrm>
            <a:off x="9297988" y="6477000"/>
            <a:ext cx="347662" cy="258763"/>
          </a:xfrm>
          <a:prstGeom prst="rect">
            <a:avLst/>
          </a:prstGeom>
          <a:noFill/>
        </p:spPr>
        <p:txBody>
          <a:bodyPr wrap="none"/>
          <a:lstStyle/>
          <a:p>
            <a:pPr fontAlgn="base">
              <a:lnSpc>
                <a:spcPct val="120000"/>
              </a:lnSpc>
              <a:spcBef>
                <a:spcPct val="50000"/>
              </a:spcBef>
              <a:spcAft>
                <a:spcPct val="0"/>
              </a:spcAft>
              <a:buClr>
                <a:srgbClr val="5A5A5A"/>
              </a:buClr>
              <a:buFont typeface="Wingdings" pitchFamily="2" charset="2"/>
              <a:buNone/>
              <a:defRPr/>
            </a:pPr>
            <a:r>
              <a:rPr lang="en-US" altLang="ja-JP" sz="1000" dirty="0">
                <a:solidFill>
                  <a:srgbClr val="FFFFFF"/>
                </a:solidFill>
              </a:rPr>
              <a:t>/</a:t>
            </a:r>
            <a:r>
              <a:rPr lang="ja-JP" altLang="en-US" sz="1000" dirty="0">
                <a:solidFill>
                  <a:srgbClr val="FFFFFF"/>
                </a:solidFill>
              </a:rPr>
              <a:t>●</a:t>
            </a:r>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en-US" altLang="ja-JP" dirty="0" smtClean="0"/>
              <a:t>I.</a:t>
            </a:r>
            <a:r>
              <a:rPr kumimoji="1" lang="ja-JP" altLang="en-US" dirty="0" smtClean="0"/>
              <a:t> タイトル</a:t>
            </a:r>
            <a:r>
              <a:rPr kumimoji="1" lang="en-US" altLang="ja-JP" dirty="0" smtClean="0"/>
              <a:t>MSP</a:t>
            </a:r>
            <a:r>
              <a:rPr kumimoji="1" lang="ja-JP" altLang="en-US" dirty="0" smtClean="0"/>
              <a:t>ゴシック</a:t>
            </a:r>
            <a:r>
              <a:rPr kumimoji="1" lang="en-US" altLang="ja-JP" dirty="0" smtClean="0"/>
              <a:t>28pt</a:t>
            </a:r>
            <a:r>
              <a:rPr lang="ja-JP" altLang="en-US" dirty="0" smtClean="0"/>
              <a:t>□□□□</a:t>
            </a:r>
            <a:endParaRPr lang="ja-JP" altLang="en-US" dirty="0"/>
          </a:p>
        </p:txBody>
      </p:sp>
      <p:sp>
        <p:nvSpPr>
          <p:cNvPr id="40"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grpSp>
        <p:nvGrpSpPr>
          <p:cNvPr id="41" name="グループ化 40"/>
          <p:cNvGrpSpPr/>
          <p:nvPr userDrawn="1"/>
        </p:nvGrpSpPr>
        <p:grpSpPr>
          <a:xfrm>
            <a:off x="9483725" y="-261938"/>
            <a:ext cx="1587" cy="247650"/>
            <a:chOff x="9483725" y="-510339"/>
            <a:chExt cx="1587" cy="496050"/>
          </a:xfrm>
        </p:grpSpPr>
        <p:sp>
          <p:nvSpPr>
            <p:cNvPr id="42"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43"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grpSp>
      <p:sp>
        <p:nvSpPr>
          <p:cNvPr id="47"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48"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Tree>
    <p:extLst>
      <p:ext uri="{BB962C8B-B14F-4D97-AF65-F5344CB8AC3E}">
        <p14:creationId xmlns:p14="http://schemas.microsoft.com/office/powerpoint/2010/main" val="3927590117"/>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itle" preserve="1">
  <p:cSld name="Appendix">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3095625"/>
            <a:ext cx="6769100" cy="0"/>
          </a:xfrm>
          <a:prstGeom prst="line">
            <a:avLst/>
          </a:prstGeom>
          <a:noFill/>
          <a:ln w="25400">
            <a:solidFill>
              <a:srgbClr val="E60000"/>
            </a:solidFill>
            <a:round/>
            <a:headEnd/>
            <a:tailEnd/>
          </a:ln>
          <a:effectLst/>
        </p:spPr>
        <p:txBody>
          <a:bodyPr>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4" name="Line 60"/>
          <p:cNvSpPr>
            <a:spLocks noChangeShapeType="1"/>
          </p:cNvSpPr>
          <p:nvPr userDrawn="1"/>
        </p:nvSpPr>
        <p:spPr bwMode="auto">
          <a:xfrm flipV="1">
            <a:off x="2720975" y="3694113"/>
            <a:ext cx="6767513" cy="0"/>
          </a:xfrm>
          <a:prstGeom prst="line">
            <a:avLst/>
          </a:prstGeom>
          <a:noFill/>
          <a:ln w="12700">
            <a:solidFill>
              <a:srgbClr val="5A5A5A"/>
            </a:solidFill>
            <a:round/>
            <a:headEnd/>
            <a:tailEnd/>
          </a:ln>
          <a:effectLst/>
        </p:spPr>
        <p:txBody>
          <a:bodyPr>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pic>
        <p:nvPicPr>
          <p:cNvPr id="5" name="Picture 155" descr="ロゴ有 英文 300 symbol_h_a_e_2のコピー"/>
          <p:cNvPicPr>
            <a:picLocks noChangeAspect="1" noChangeArrowheads="1"/>
          </p:cNvPicPr>
          <p:nvPr userDrawn="1"/>
        </p:nvPicPr>
        <p:blipFill>
          <a:blip r:embed="rId2" cstate="print"/>
          <a:srcRect/>
          <a:stretch>
            <a:fillRect/>
          </a:stretch>
        </p:blipFill>
        <p:spPr bwMode="auto">
          <a:xfrm>
            <a:off x="365125" y="6513513"/>
            <a:ext cx="2098675" cy="204787"/>
          </a:xfrm>
          <a:prstGeom prst="rect">
            <a:avLst/>
          </a:prstGeom>
          <a:noFill/>
          <a:ln w="9525">
            <a:noFill/>
            <a:miter lim="800000"/>
            <a:headEnd/>
            <a:tailEnd/>
          </a:ln>
        </p:spPr>
      </p:pic>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6" name="テキスト ボックス 35"/>
          <p:cNvSpPr txBox="1"/>
          <p:nvPr userDrawn="1"/>
        </p:nvSpPr>
        <p:spPr>
          <a:xfrm>
            <a:off x="9083675" y="6477000"/>
            <a:ext cx="406400" cy="260350"/>
          </a:xfrm>
          <a:prstGeom prst="rect">
            <a:avLst/>
          </a:prstGeom>
          <a:noFill/>
        </p:spPr>
        <p:txBody>
          <a:bodyPr wrap="none"/>
          <a:lstStyle/>
          <a:p>
            <a:pPr algn="r" fontAlgn="base">
              <a:lnSpc>
                <a:spcPct val="120000"/>
              </a:lnSpc>
              <a:spcBef>
                <a:spcPct val="50000"/>
              </a:spcBef>
              <a:spcAft>
                <a:spcPct val="0"/>
              </a:spcAft>
              <a:buClr>
                <a:srgbClr val="5A5A5A"/>
              </a:buClr>
              <a:buFont typeface="Wingdings" pitchFamily="2" charset="2"/>
              <a:buNone/>
              <a:defRPr/>
            </a:pPr>
            <a:fld id="{5B83CBD0-757A-40FF-BAE8-D8C56A0E7A67}" type="slidenum">
              <a:rPr lang="ja-JP" altLang="en-US" sz="1000">
                <a:solidFill>
                  <a:srgbClr val="000000"/>
                </a:solidFill>
              </a:rPr>
              <a:pPr algn="r" fontAlgn="base">
                <a:lnSpc>
                  <a:spcPct val="120000"/>
                </a:lnSpc>
                <a:spcBef>
                  <a:spcPct val="50000"/>
                </a:spcBef>
                <a:spcAft>
                  <a:spcPct val="0"/>
                </a:spcAft>
                <a:buClr>
                  <a:srgbClr val="5A5A5A"/>
                </a:buClr>
                <a:buFont typeface="Wingdings" pitchFamily="2" charset="2"/>
                <a:buNone/>
                <a:defRPr/>
              </a:pPr>
              <a:t>‹#›</a:t>
            </a:fld>
            <a:endParaRPr lang="ja-JP" altLang="en-US" sz="1000" dirty="0">
              <a:solidFill>
                <a:srgbClr val="000000"/>
              </a:solidFill>
            </a:endParaRPr>
          </a:p>
        </p:txBody>
      </p:sp>
      <p:sp>
        <p:nvSpPr>
          <p:cNvPr id="37" name="テキスト ボックス 36"/>
          <p:cNvSpPr txBox="1"/>
          <p:nvPr userDrawn="1"/>
        </p:nvSpPr>
        <p:spPr>
          <a:xfrm>
            <a:off x="9297988" y="6477000"/>
            <a:ext cx="347662" cy="258763"/>
          </a:xfrm>
          <a:prstGeom prst="rect">
            <a:avLst/>
          </a:prstGeom>
          <a:noFill/>
        </p:spPr>
        <p:txBody>
          <a:bodyPr wrap="none"/>
          <a:lstStyle/>
          <a:p>
            <a:pPr fontAlgn="base">
              <a:lnSpc>
                <a:spcPct val="120000"/>
              </a:lnSpc>
              <a:spcBef>
                <a:spcPct val="50000"/>
              </a:spcBef>
              <a:spcAft>
                <a:spcPct val="0"/>
              </a:spcAft>
              <a:buClr>
                <a:srgbClr val="5A5A5A"/>
              </a:buClr>
              <a:buFont typeface="Wingdings" pitchFamily="2" charset="2"/>
              <a:buNone/>
              <a:defRPr/>
            </a:pPr>
            <a:r>
              <a:rPr lang="en-US" altLang="ja-JP" sz="1000" dirty="0">
                <a:solidFill>
                  <a:srgbClr val="FFFFFF"/>
                </a:solidFill>
              </a:rPr>
              <a:t>/</a:t>
            </a:r>
            <a:r>
              <a:rPr lang="ja-JP" altLang="en-US" sz="1000" dirty="0">
                <a:solidFill>
                  <a:srgbClr val="FFFFFF"/>
                </a:solidFill>
              </a:rPr>
              <a:t>●</a:t>
            </a:r>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en-US" altLang="ja-JP" dirty="0" smtClean="0"/>
              <a:t>I.</a:t>
            </a:r>
            <a:r>
              <a:rPr kumimoji="1" lang="ja-JP" altLang="en-US" dirty="0" smtClean="0"/>
              <a:t> タイトル</a:t>
            </a:r>
            <a:r>
              <a:rPr kumimoji="1" lang="en-US" altLang="ja-JP" dirty="0" smtClean="0"/>
              <a:t>MSP</a:t>
            </a:r>
            <a:r>
              <a:rPr kumimoji="1" lang="ja-JP" altLang="en-US" dirty="0" smtClean="0"/>
              <a:t>ゴシック</a:t>
            </a:r>
            <a:r>
              <a:rPr kumimoji="1" lang="en-US" altLang="ja-JP" dirty="0" smtClean="0"/>
              <a:t>28pt</a:t>
            </a:r>
            <a:r>
              <a:rPr lang="ja-JP" altLang="en-US" dirty="0" smtClean="0"/>
              <a:t>□□□□</a:t>
            </a:r>
            <a:endParaRPr lang="ja-JP" altLang="en-US" dirty="0"/>
          </a:p>
        </p:txBody>
      </p:sp>
      <p:sp>
        <p:nvSpPr>
          <p:cNvPr id="44" name="Rectangle 18"/>
          <p:cNvSpPr>
            <a:spLocks noChangeArrowheads="1"/>
          </p:cNvSpPr>
          <p:nvPr userDrawn="1"/>
        </p:nvSpPr>
        <p:spPr bwMode="auto">
          <a:xfrm>
            <a:off x="2730500" y="2757335"/>
            <a:ext cx="746999" cy="301778"/>
          </a:xfrm>
          <a:prstGeom prst="rect">
            <a:avLst/>
          </a:prstGeom>
          <a:noFill/>
          <a:ln w="9525" algn="ctr">
            <a:noFill/>
            <a:miter lim="800000"/>
            <a:headEnd/>
            <a:tailEnd/>
          </a:ln>
        </p:spPr>
        <p:txBody>
          <a:bodyPr wrap="none" lIns="0" tIns="35988" rIns="0" bIns="49511" anchor="b">
            <a:spAutoFit/>
          </a:bodyPr>
          <a:lstStyle/>
          <a:p>
            <a:pPr eaLnBrk="0" fontAlgn="base" hangingPunct="0">
              <a:spcBef>
                <a:spcPct val="0"/>
              </a:spcBef>
              <a:spcAft>
                <a:spcPct val="0"/>
              </a:spcAft>
            </a:pPr>
            <a:r>
              <a:rPr lang="en-US" altLang="ja-JP" sz="1400" dirty="0" smtClean="0">
                <a:solidFill>
                  <a:srgbClr val="000000"/>
                </a:solidFill>
              </a:rPr>
              <a:t>Appendix</a:t>
            </a:r>
            <a:endParaRPr lang="ja-JP" altLang="en-US" sz="1400" dirty="0">
              <a:solidFill>
                <a:srgbClr val="000000"/>
              </a:solidFill>
            </a:endParaRPr>
          </a:p>
        </p:txBody>
      </p:sp>
      <p:sp>
        <p:nvSpPr>
          <p:cNvPr id="43"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grpSp>
        <p:nvGrpSpPr>
          <p:cNvPr id="41" name="グループ化 40"/>
          <p:cNvGrpSpPr/>
          <p:nvPr userDrawn="1"/>
        </p:nvGrpSpPr>
        <p:grpSpPr>
          <a:xfrm>
            <a:off x="9483725" y="-261938"/>
            <a:ext cx="1587" cy="247650"/>
            <a:chOff x="9483725" y="-510339"/>
            <a:chExt cx="1587" cy="496050"/>
          </a:xfrm>
        </p:grpSpPr>
        <p:sp>
          <p:nvSpPr>
            <p:cNvPr id="42"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45"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grpSp>
      <p:sp>
        <p:nvSpPr>
          <p:cNvPr id="49"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50"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Tree>
    <p:extLst>
      <p:ext uri="{BB962C8B-B14F-4D97-AF65-F5344CB8AC3E}">
        <p14:creationId xmlns:p14="http://schemas.microsoft.com/office/powerpoint/2010/main" val="2607720230"/>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本文スライド">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06400" y="662087"/>
            <a:ext cx="9061450" cy="307777"/>
          </a:xfrm>
          <a:noFill/>
          <a:ln w="9525">
            <a:noFill/>
            <a:miter lim="800000"/>
            <a:headEnd/>
            <a:tailEnd/>
          </a:ln>
        </p:spPr>
        <p:txBody>
          <a:bodyPr vert="horz" wrap="square" lIns="0" tIns="0" rIns="0" bIns="0" numCol="1" anchor="ctr" anchorCtr="0" compatLnSpc="1">
            <a:prstTxWarp prst="textNoShape">
              <a:avLst/>
            </a:prstTxWarp>
            <a:spAutoFit/>
          </a:bodyPr>
          <a:lstStyle>
            <a:lvl1pPr>
              <a:defRPr kumimoji="1" lang="ja-JP" altLang="en-US" sz="2000" b="1" dirty="0">
                <a:solidFill>
                  <a:schemeClr val="tx2"/>
                </a:solidFill>
                <a:latin typeface="+mj-lt"/>
                <a:ea typeface="+mj-ea"/>
                <a:cs typeface="+mj-cs"/>
              </a:defRPr>
            </a:lvl1pPr>
          </a:lstStyle>
          <a:p>
            <a:pPr lvl="0" algn="l" defTabSz="990600" rtl="0" eaLnBrk="0" fontAlgn="base" hangingPunct="0">
              <a:spcBef>
                <a:spcPct val="0"/>
              </a:spcBef>
              <a:spcAft>
                <a:spcPct val="0"/>
              </a:spcAft>
            </a:pPr>
            <a:r>
              <a:rPr lang="ja-JP" altLang="en-US" dirty="0" smtClean="0"/>
              <a:t>タイトル</a:t>
            </a:r>
            <a:r>
              <a:rPr lang="en-US" altLang="ja-JP" dirty="0" smtClean="0"/>
              <a:t>MSP</a:t>
            </a:r>
            <a:r>
              <a:rPr lang="ja-JP" altLang="en-US" dirty="0" smtClean="0"/>
              <a:t>ゴシック</a:t>
            </a:r>
            <a:r>
              <a:rPr lang="en-US" altLang="ja-JP" dirty="0" smtClean="0"/>
              <a:t>20pt□□□□</a:t>
            </a:r>
            <a:endParaRPr lang="ja-JP" altLang="en-US" dirty="0"/>
          </a:p>
        </p:txBody>
      </p:sp>
    </p:spTree>
    <p:extLst>
      <p:ext uri="{BB962C8B-B14F-4D97-AF65-F5344CB8AC3E}">
        <p14:creationId xmlns:p14="http://schemas.microsoft.com/office/powerpoint/2010/main" val="172439892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 ヘッダー">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7639"/>
            <a:ext cx="84201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730DA7ED-7C43-48E9-8A1C-653270AF8C48}" type="datetime1">
              <a:rPr lang="ja-JP" altLang="en-US"/>
              <a:pPr>
                <a:defRPr/>
              </a:pPr>
              <a:t>2015/6/1</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pPr>
              <a:defRPr/>
            </a:pPr>
            <a:fld id="{C48DEDB6-B718-405B-A65F-4957639B64E4}" type="slidenum">
              <a:rPr lang="ja-JP" altLang="en-US"/>
              <a:pPr>
                <a:defRPr/>
              </a:pPr>
              <a:t>‹#›</a:t>
            </a:fld>
            <a:endParaRPr lang="ja-JP" altLang="en-US"/>
          </a:p>
        </p:txBody>
      </p:sp>
    </p:spTree>
    <p:extLst>
      <p:ext uri="{BB962C8B-B14F-4D97-AF65-F5344CB8AC3E}">
        <p14:creationId xmlns:p14="http://schemas.microsoft.com/office/powerpoint/2010/main" val="2455979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95596" y="1600204"/>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035550" y="1600204"/>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3"/>
          <p:cNvSpPr>
            <a:spLocks noGrp="1"/>
          </p:cNvSpPr>
          <p:nvPr>
            <p:ph type="dt" sz="half" idx="10"/>
          </p:nvPr>
        </p:nvSpPr>
        <p:spPr/>
        <p:txBody>
          <a:bodyPr/>
          <a:lstStyle>
            <a:lvl1pPr>
              <a:defRPr/>
            </a:lvl1pPr>
          </a:lstStyle>
          <a:p>
            <a:pPr>
              <a:defRPr/>
            </a:pPr>
            <a:fld id="{FD021B75-AC1D-4669-B76F-CA16437825E1}" type="datetime1">
              <a:rPr lang="ja-JP" altLang="en-US"/>
              <a:pPr>
                <a:defRPr/>
              </a:pPr>
              <a:t>2015/6/1</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7" name="スライド番号プレースホルダ 5"/>
          <p:cNvSpPr>
            <a:spLocks noGrp="1"/>
          </p:cNvSpPr>
          <p:nvPr>
            <p:ph type="sldNum" sz="quarter" idx="12"/>
          </p:nvPr>
        </p:nvSpPr>
        <p:spPr/>
        <p:txBody>
          <a:bodyPr/>
          <a:lstStyle>
            <a:lvl1pPr>
              <a:defRPr/>
            </a:lvl1pPr>
          </a:lstStyle>
          <a:p>
            <a:pPr>
              <a:defRPr/>
            </a:pPr>
            <a:fld id="{7EC25C0D-8BFA-4D3D-BBC7-D102170E7B60}" type="slidenum">
              <a:rPr lang="ja-JP" altLang="en-US"/>
              <a:pPr>
                <a:defRPr/>
              </a:pPr>
              <a:t>‹#›</a:t>
            </a:fld>
            <a:endParaRPr lang="ja-JP" altLang="en-US"/>
          </a:p>
        </p:txBody>
      </p:sp>
    </p:spTree>
    <p:extLst>
      <p:ext uri="{BB962C8B-B14F-4D97-AF65-F5344CB8AC3E}">
        <p14:creationId xmlns:p14="http://schemas.microsoft.com/office/powerpoint/2010/main" val="34151856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032115"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3"/>
          <p:cNvSpPr>
            <a:spLocks noGrp="1"/>
          </p:cNvSpPr>
          <p:nvPr>
            <p:ph type="dt" sz="half" idx="10"/>
          </p:nvPr>
        </p:nvSpPr>
        <p:spPr/>
        <p:txBody>
          <a:bodyPr/>
          <a:lstStyle>
            <a:lvl1pPr>
              <a:defRPr/>
            </a:lvl1pPr>
          </a:lstStyle>
          <a:p>
            <a:pPr>
              <a:defRPr/>
            </a:pPr>
            <a:fld id="{7BD972A9-7343-4F7F-AE61-8B194BDC19BC}" type="datetime1">
              <a:rPr lang="ja-JP" altLang="en-US"/>
              <a:pPr>
                <a:defRPr/>
              </a:pPr>
              <a:t>2015/6/1</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9" name="スライド番号プレースホルダ 5"/>
          <p:cNvSpPr>
            <a:spLocks noGrp="1"/>
          </p:cNvSpPr>
          <p:nvPr>
            <p:ph type="sldNum" sz="quarter" idx="12"/>
          </p:nvPr>
        </p:nvSpPr>
        <p:spPr/>
        <p:txBody>
          <a:bodyPr/>
          <a:lstStyle>
            <a:lvl1pPr>
              <a:defRPr/>
            </a:lvl1pPr>
          </a:lstStyle>
          <a:p>
            <a:pPr>
              <a:defRPr/>
            </a:pPr>
            <a:fld id="{0CA21B97-318F-430D-873A-04671646345C}" type="slidenum">
              <a:rPr lang="ja-JP" altLang="en-US"/>
              <a:pPr>
                <a:defRPr/>
              </a:pPr>
              <a:t>‹#›</a:t>
            </a:fld>
            <a:endParaRPr lang="ja-JP" altLang="en-US"/>
          </a:p>
        </p:txBody>
      </p:sp>
    </p:spTree>
    <p:extLst>
      <p:ext uri="{BB962C8B-B14F-4D97-AF65-F5344CB8AC3E}">
        <p14:creationId xmlns:p14="http://schemas.microsoft.com/office/powerpoint/2010/main" val="1445288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p:cNvSpPr>
          <p:nvPr>
            <p:ph type="dt" sz="half" idx="10"/>
          </p:nvPr>
        </p:nvSpPr>
        <p:spPr/>
        <p:txBody>
          <a:bodyPr/>
          <a:lstStyle>
            <a:lvl1pPr>
              <a:defRPr/>
            </a:lvl1pPr>
          </a:lstStyle>
          <a:p>
            <a:pPr>
              <a:defRPr/>
            </a:pPr>
            <a:fld id="{C88FACB4-B536-46D9-9784-3D335F86E4EB}" type="datetime1">
              <a:rPr lang="ja-JP" altLang="en-US"/>
              <a:pPr>
                <a:defRPr/>
              </a:pPr>
              <a:t>2015/6/1</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5" name="スライド番号プレースホルダ 5"/>
          <p:cNvSpPr>
            <a:spLocks noGrp="1"/>
          </p:cNvSpPr>
          <p:nvPr>
            <p:ph type="sldNum" sz="quarter" idx="12"/>
          </p:nvPr>
        </p:nvSpPr>
        <p:spPr/>
        <p:txBody>
          <a:bodyPr/>
          <a:lstStyle>
            <a:lvl1pPr>
              <a:defRPr/>
            </a:lvl1pPr>
          </a:lstStyle>
          <a:p>
            <a:pPr>
              <a:defRPr/>
            </a:pPr>
            <a:fld id="{94BF4969-E5B4-46D4-B845-F6EBA65E930E}" type="slidenum">
              <a:rPr lang="ja-JP" altLang="en-US"/>
              <a:pPr>
                <a:defRPr/>
              </a:pPr>
              <a:t>‹#›</a:t>
            </a:fld>
            <a:endParaRPr lang="ja-JP" altLang="en-US"/>
          </a:p>
        </p:txBody>
      </p:sp>
    </p:spTree>
    <p:extLst>
      <p:ext uri="{BB962C8B-B14F-4D97-AF65-F5344CB8AC3E}">
        <p14:creationId xmlns:p14="http://schemas.microsoft.com/office/powerpoint/2010/main" val="22358090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11B6BB84-B4B2-451A-B7CC-3138D97CDCC9}" type="datetime1">
              <a:rPr lang="ja-JP" altLang="en-US"/>
              <a:pPr>
                <a:defRPr/>
              </a:pPr>
              <a:t>2015/6/1</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4" name="スライド番号プレースホルダ 5"/>
          <p:cNvSpPr>
            <a:spLocks noGrp="1"/>
          </p:cNvSpPr>
          <p:nvPr>
            <p:ph type="sldNum" sz="quarter" idx="12"/>
          </p:nvPr>
        </p:nvSpPr>
        <p:spPr/>
        <p:txBody>
          <a:bodyPr/>
          <a:lstStyle>
            <a:lvl1pPr>
              <a:defRPr/>
            </a:lvl1pPr>
          </a:lstStyle>
          <a:p>
            <a:pPr>
              <a:defRPr/>
            </a:pPr>
            <a:fld id="{16769041-0198-49BC-B58C-C189859BA8F2}" type="slidenum">
              <a:rPr lang="ja-JP" altLang="en-US"/>
              <a:pPr>
                <a:defRPr/>
              </a:pPr>
              <a:t>‹#›</a:t>
            </a:fld>
            <a:endParaRPr lang="ja-JP" altLang="en-US"/>
          </a:p>
        </p:txBody>
      </p:sp>
    </p:spTree>
    <p:extLst>
      <p:ext uri="{BB962C8B-B14F-4D97-AF65-F5344CB8AC3E}">
        <p14:creationId xmlns:p14="http://schemas.microsoft.com/office/powerpoint/2010/main" val="4440306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73301" y="273052"/>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95300" y="1435102"/>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5E007787-0E66-4676-AFF6-FED3590B5654}" type="datetime1">
              <a:rPr lang="ja-JP" altLang="en-US"/>
              <a:pPr>
                <a:defRPr/>
              </a:pPr>
              <a:t>2015/6/1</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7" name="スライド番号プレースホルダ 5"/>
          <p:cNvSpPr>
            <a:spLocks noGrp="1"/>
          </p:cNvSpPr>
          <p:nvPr>
            <p:ph type="sldNum" sz="quarter" idx="12"/>
          </p:nvPr>
        </p:nvSpPr>
        <p:spPr/>
        <p:txBody>
          <a:bodyPr/>
          <a:lstStyle>
            <a:lvl1pPr>
              <a:defRPr/>
            </a:lvl1pPr>
          </a:lstStyle>
          <a:p>
            <a:pPr>
              <a:defRPr/>
            </a:pPr>
            <a:fld id="{2F9511DD-FFF9-4A68-8107-AEF8E49AA423}" type="slidenum">
              <a:rPr lang="ja-JP" altLang="en-US"/>
              <a:pPr>
                <a:defRPr/>
              </a:pPr>
              <a:t>‹#›</a:t>
            </a:fld>
            <a:endParaRPr lang="ja-JP" altLang="en-US"/>
          </a:p>
        </p:txBody>
      </p:sp>
    </p:spTree>
    <p:extLst>
      <p:ext uri="{BB962C8B-B14F-4D97-AF65-F5344CB8AC3E}">
        <p14:creationId xmlns:p14="http://schemas.microsoft.com/office/powerpoint/2010/main" val="7524223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と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76" y="4800600"/>
            <a:ext cx="59436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41676" y="612775"/>
            <a:ext cx="59436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941676"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B58953B7-7554-4771-BC94-4D0C555AAC07}" type="datetime1">
              <a:rPr lang="ja-JP" altLang="en-US"/>
              <a:pPr>
                <a:defRPr/>
              </a:pPr>
              <a:t>2015/6/1</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7" name="スライド番号プレースホルダ 5"/>
          <p:cNvSpPr>
            <a:spLocks noGrp="1"/>
          </p:cNvSpPr>
          <p:nvPr>
            <p:ph type="sldNum" sz="quarter" idx="12"/>
          </p:nvPr>
        </p:nvSpPr>
        <p:spPr/>
        <p:txBody>
          <a:bodyPr/>
          <a:lstStyle>
            <a:lvl1pPr>
              <a:defRPr/>
            </a:lvl1pPr>
          </a:lstStyle>
          <a:p>
            <a:pPr>
              <a:defRPr/>
            </a:pPr>
            <a:fld id="{E9858890-3440-450C-A91A-B4C1B93789D8}" type="slidenum">
              <a:rPr lang="ja-JP" altLang="en-US"/>
              <a:pPr>
                <a:defRPr/>
              </a:pPr>
              <a:t>‹#›</a:t>
            </a:fld>
            <a:endParaRPr lang="ja-JP" altLang="en-US"/>
          </a:p>
        </p:txBody>
      </p:sp>
    </p:spTree>
    <p:extLst>
      <p:ext uri="{BB962C8B-B14F-4D97-AF65-F5344CB8AC3E}">
        <p14:creationId xmlns:p14="http://schemas.microsoft.com/office/powerpoint/2010/main" val="41992130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7.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image" Target="../media/image1.jpeg"/><Relationship Id="rId5" Type="http://schemas.openxmlformats.org/officeDocument/2006/relationships/theme" Target="../theme/theme3.xml"/><Relationship Id="rId4"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95300" y="274638"/>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テキスト プレースホルダ 2"/>
          <p:cNvSpPr>
            <a:spLocks noGrp="1"/>
          </p:cNvSpPr>
          <p:nvPr>
            <p:ph type="body" idx="1"/>
          </p:nvPr>
        </p:nvSpPr>
        <p:spPr bwMode="auto">
          <a:xfrm>
            <a:off x="495300" y="1600204"/>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495596" y="6357088"/>
            <a:ext cx="23114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charset="0"/>
                <a:ea typeface="ＭＳ Ｐゴシック" charset="-128"/>
              </a:defRPr>
            </a:lvl1pPr>
          </a:lstStyle>
          <a:p>
            <a:pPr defTabSz="457200" fontAlgn="base">
              <a:spcBef>
                <a:spcPct val="0"/>
              </a:spcBef>
              <a:spcAft>
                <a:spcPct val="0"/>
              </a:spcAft>
              <a:defRPr/>
            </a:pPr>
            <a:fld id="{C23BF5D8-A5AC-46F2-9E53-99DA11DE70D6}" type="datetime1">
              <a:rPr lang="ja-JP" altLang="en-US"/>
              <a:pPr defTabSz="457200" fontAlgn="base">
                <a:spcBef>
                  <a:spcPct val="0"/>
                </a:spcBef>
                <a:spcAft>
                  <a:spcPct val="0"/>
                </a:spcAft>
                <a:defRPr/>
              </a:pPr>
              <a:t>2015/6/1</a:t>
            </a:fld>
            <a:endParaRPr lang="ja-JP" altLang="en-US"/>
          </a:p>
        </p:txBody>
      </p:sp>
      <p:sp>
        <p:nvSpPr>
          <p:cNvPr id="5" name="フッター プレースホルダ 4"/>
          <p:cNvSpPr>
            <a:spLocks noGrp="1"/>
          </p:cNvSpPr>
          <p:nvPr>
            <p:ph type="ftr" sz="quarter" idx="3"/>
          </p:nvPr>
        </p:nvSpPr>
        <p:spPr>
          <a:xfrm>
            <a:off x="3384550" y="6357088"/>
            <a:ext cx="31369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defTabSz="457200">
              <a:defRPr/>
            </a:pPr>
            <a:endParaRPr lang="ja-JP" altLang="en-US">
              <a:solidFill>
                <a:prstClr val="black">
                  <a:tint val="75000"/>
                </a:prstClr>
              </a:solidFill>
            </a:endParaRPr>
          </a:p>
        </p:txBody>
      </p:sp>
      <p:sp>
        <p:nvSpPr>
          <p:cNvPr id="6" name="スライド番号プレースホルダ 5"/>
          <p:cNvSpPr>
            <a:spLocks noGrp="1"/>
          </p:cNvSpPr>
          <p:nvPr>
            <p:ph type="sldNum" sz="quarter" idx="4"/>
          </p:nvPr>
        </p:nvSpPr>
        <p:spPr>
          <a:xfrm>
            <a:off x="7099300" y="6357088"/>
            <a:ext cx="23114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charset="0"/>
                <a:ea typeface="ＭＳ Ｐゴシック" charset="-128"/>
              </a:defRPr>
            </a:lvl1pPr>
          </a:lstStyle>
          <a:p>
            <a:pPr defTabSz="457200" fontAlgn="base">
              <a:spcBef>
                <a:spcPct val="0"/>
              </a:spcBef>
              <a:spcAft>
                <a:spcPct val="0"/>
              </a:spcAft>
              <a:defRPr/>
            </a:pPr>
            <a:fld id="{A04D6A56-A57B-465E-A7F8-3834DEFA6041}" type="slidenum">
              <a:rPr lang="ja-JP" altLang="en-US"/>
              <a:pPr defTabSz="457200" fontAlgn="base">
                <a:spcBef>
                  <a:spcPct val="0"/>
                </a:spcBef>
                <a:spcAft>
                  <a:spcPct val="0"/>
                </a:spcAft>
                <a:defRPr/>
              </a:pPr>
              <a:t>‹#›</a:t>
            </a:fld>
            <a:endParaRPr lang="ja-JP" altLang="en-US"/>
          </a:p>
        </p:txBody>
      </p:sp>
    </p:spTree>
    <p:extLst>
      <p:ext uri="{BB962C8B-B14F-4D97-AF65-F5344CB8AC3E}">
        <p14:creationId xmlns:p14="http://schemas.microsoft.com/office/powerpoint/2010/main" val="332575096"/>
      </p:ext>
    </p:extLst>
  </p:cSld>
  <p:clrMap bg1="lt1" tx1="dk1" bg2="lt2" tx2="dk2" accent1="accent1" accent2="accent2" accent3="accent3" accent4="accent4" accent5="accent5" accent6="accent6" hlink="hlink" folHlink="folHlink"/>
  <p:sldLayoutIdLst>
    <p:sldLayoutId id="2147484054" r:id="rId1"/>
    <p:sldLayoutId id="2147484055" r:id="rId2"/>
    <p:sldLayoutId id="2147484056" r:id="rId3"/>
    <p:sldLayoutId id="2147484057" r:id="rId4"/>
    <p:sldLayoutId id="2147484058" r:id="rId5"/>
    <p:sldLayoutId id="2147484059" r:id="rId6"/>
    <p:sldLayoutId id="2147484060" r:id="rId7"/>
    <p:sldLayoutId id="2147484061" r:id="rId8"/>
    <p:sldLayoutId id="2147484062" r:id="rId9"/>
    <p:sldLayoutId id="2147484063" r:id="rId10"/>
    <p:sldLayoutId id="2147484064" r:id="rId11"/>
  </p:sldLayoutIdLst>
  <p:hf sldNum="0" hdr="0" ftr="0" dt="0"/>
  <p:txStyles>
    <p:titleStyle>
      <a:lvl1pPr algn="ctr" defTabSz="457200" rtl="0" eaLnBrk="0" fontAlgn="base" hangingPunct="0">
        <a:spcBef>
          <a:spcPct val="0"/>
        </a:spcBef>
        <a:spcAft>
          <a:spcPct val="0"/>
        </a:spcAft>
        <a:defRPr kumimoji="1" sz="4400" kern="1200">
          <a:solidFill>
            <a:schemeClr val="tx1"/>
          </a:solidFill>
          <a:latin typeface="+mj-lt"/>
          <a:ea typeface="+mj-ea"/>
          <a:cs typeface="ＭＳ Ｐゴシック" charset="-128"/>
        </a:defRPr>
      </a:lvl1pPr>
      <a:lvl2pPr algn="ctr" defTabSz="457200" rtl="0" eaLnBrk="0" fontAlgn="base" hangingPunct="0">
        <a:spcBef>
          <a:spcPct val="0"/>
        </a:spcBef>
        <a:spcAft>
          <a:spcPct val="0"/>
        </a:spcAft>
        <a:defRPr kumimoji="1" sz="4400">
          <a:solidFill>
            <a:schemeClr val="tx1"/>
          </a:solidFill>
          <a:latin typeface="Calibri" charset="0"/>
          <a:ea typeface="ＭＳ Ｐゴシック" charset="-128"/>
          <a:cs typeface="ＭＳ Ｐゴシック" charset="-128"/>
        </a:defRPr>
      </a:lvl2pPr>
      <a:lvl3pPr algn="ctr" defTabSz="457200" rtl="0" eaLnBrk="0" fontAlgn="base" hangingPunct="0">
        <a:spcBef>
          <a:spcPct val="0"/>
        </a:spcBef>
        <a:spcAft>
          <a:spcPct val="0"/>
        </a:spcAft>
        <a:defRPr kumimoji="1" sz="4400">
          <a:solidFill>
            <a:schemeClr val="tx1"/>
          </a:solidFill>
          <a:latin typeface="Calibri" charset="0"/>
          <a:ea typeface="ＭＳ Ｐゴシック" charset="-128"/>
          <a:cs typeface="ＭＳ Ｐゴシック" charset="-128"/>
        </a:defRPr>
      </a:lvl3pPr>
      <a:lvl4pPr algn="ctr" defTabSz="457200" rtl="0" eaLnBrk="0" fontAlgn="base" hangingPunct="0">
        <a:spcBef>
          <a:spcPct val="0"/>
        </a:spcBef>
        <a:spcAft>
          <a:spcPct val="0"/>
        </a:spcAft>
        <a:defRPr kumimoji="1" sz="4400">
          <a:solidFill>
            <a:schemeClr val="tx1"/>
          </a:solidFill>
          <a:latin typeface="Calibri" charset="0"/>
          <a:ea typeface="ＭＳ Ｐゴシック" charset="-128"/>
          <a:cs typeface="ＭＳ Ｐゴシック" charset="-128"/>
        </a:defRPr>
      </a:lvl4pPr>
      <a:lvl5pPr algn="ctr" defTabSz="457200" rtl="0" eaLnBrk="0" fontAlgn="base" hangingPunct="0">
        <a:spcBef>
          <a:spcPct val="0"/>
        </a:spcBef>
        <a:spcAft>
          <a:spcPct val="0"/>
        </a:spcAft>
        <a:defRPr kumimoji="1" sz="4400">
          <a:solidFill>
            <a:schemeClr val="tx1"/>
          </a:solidFill>
          <a:latin typeface="Calibri" charset="0"/>
          <a:ea typeface="ＭＳ Ｐゴシック" charset="-128"/>
          <a:cs typeface="ＭＳ Ｐゴシック" charset="-128"/>
        </a:defRPr>
      </a:lvl5pPr>
      <a:lvl6pPr marL="457200" algn="ctr" defTabSz="457200" rtl="0" eaLnBrk="1" fontAlgn="base" hangingPunct="1">
        <a:spcBef>
          <a:spcPct val="0"/>
        </a:spcBef>
        <a:spcAft>
          <a:spcPct val="0"/>
        </a:spcAft>
        <a:defRPr kumimoji="1" sz="4400">
          <a:solidFill>
            <a:schemeClr val="tx1"/>
          </a:solidFill>
          <a:latin typeface="Calibri" charset="0"/>
          <a:ea typeface="ＭＳ Ｐゴシック" charset="-128"/>
          <a:cs typeface="ＭＳ Ｐゴシック" charset="-128"/>
        </a:defRPr>
      </a:lvl6pPr>
      <a:lvl7pPr marL="914400" algn="ctr" defTabSz="457200" rtl="0" eaLnBrk="1" fontAlgn="base" hangingPunct="1">
        <a:spcBef>
          <a:spcPct val="0"/>
        </a:spcBef>
        <a:spcAft>
          <a:spcPct val="0"/>
        </a:spcAft>
        <a:defRPr kumimoji="1" sz="4400">
          <a:solidFill>
            <a:schemeClr val="tx1"/>
          </a:solidFill>
          <a:latin typeface="Calibri" charset="0"/>
          <a:ea typeface="ＭＳ Ｐゴシック" charset="-128"/>
          <a:cs typeface="ＭＳ Ｐゴシック" charset="-128"/>
        </a:defRPr>
      </a:lvl7pPr>
      <a:lvl8pPr marL="1371600" algn="ctr" defTabSz="457200" rtl="0" eaLnBrk="1" fontAlgn="base" hangingPunct="1">
        <a:spcBef>
          <a:spcPct val="0"/>
        </a:spcBef>
        <a:spcAft>
          <a:spcPct val="0"/>
        </a:spcAft>
        <a:defRPr kumimoji="1" sz="4400">
          <a:solidFill>
            <a:schemeClr val="tx1"/>
          </a:solidFill>
          <a:latin typeface="Calibri" charset="0"/>
          <a:ea typeface="ＭＳ Ｐゴシック" charset="-128"/>
          <a:cs typeface="ＭＳ Ｐゴシック" charset="-128"/>
        </a:defRPr>
      </a:lvl8pPr>
      <a:lvl9pPr marL="1828800" algn="ctr" defTabSz="457200" rtl="0" eaLnBrk="1" fontAlgn="base" hangingPunct="1">
        <a:spcBef>
          <a:spcPct val="0"/>
        </a:spcBef>
        <a:spcAft>
          <a:spcPct val="0"/>
        </a:spcAft>
        <a:defRPr kumimoji="1" sz="4400">
          <a:solidFill>
            <a:schemeClr val="tx1"/>
          </a:solidFill>
          <a:latin typeface="Calibri" charset="0"/>
          <a:ea typeface="ＭＳ Ｐゴシック" charset="-128"/>
          <a:cs typeface="ＭＳ Ｐゴシック" charset="-128"/>
        </a:defRPr>
      </a:lvl9pPr>
    </p:titleStyle>
    <p:bodyStyle>
      <a:lvl1pPr marL="342900" indent="-342900" algn="l" defTabSz="457200" rtl="0" eaLnBrk="0" fontAlgn="base" hangingPunct="0">
        <a:spcBef>
          <a:spcPct val="20000"/>
        </a:spcBef>
        <a:spcAft>
          <a:spcPct val="0"/>
        </a:spcAft>
        <a:buFont typeface="Arial" charset="0"/>
        <a:buChar char="•"/>
        <a:defRPr kumimoji="1" sz="3200" kern="1200">
          <a:solidFill>
            <a:schemeClr val="tx1"/>
          </a:solidFill>
          <a:latin typeface="+mn-lt"/>
          <a:ea typeface="+mn-ea"/>
          <a:cs typeface="ＭＳ Ｐゴシック" charset="-128"/>
        </a:defRPr>
      </a:lvl1pPr>
      <a:lvl2pPr marL="742950" indent="-285750" algn="l" defTabSz="457200"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4" y="274638"/>
            <a:ext cx="89154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4" y="1600204"/>
            <a:ext cx="89154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358" y="6357094"/>
            <a:ext cx="2311399"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A272D2-E671-42B5-A8BA-E0FD7035BA60}" type="datetime1">
              <a:rPr lang="ja-JP" altLang="en-US" smtClean="0">
                <a:solidFill>
                  <a:prstClr val="black">
                    <a:tint val="75000"/>
                  </a:prstClr>
                </a:solidFill>
              </a:rPr>
              <a:pPr/>
              <a:t>2015/6/1</a:t>
            </a:fld>
            <a:endParaRPr lang="ja-JP" altLang="en-US">
              <a:solidFill>
                <a:prstClr val="black">
                  <a:tint val="75000"/>
                </a:prstClr>
              </a:solidFill>
            </a:endParaRPr>
          </a:p>
        </p:txBody>
      </p:sp>
      <p:sp>
        <p:nvSpPr>
          <p:cNvPr id="5" name="フッター プレースホルダ 4"/>
          <p:cNvSpPr>
            <a:spLocks noGrp="1"/>
          </p:cNvSpPr>
          <p:nvPr>
            <p:ph type="ftr" sz="quarter" idx="3"/>
          </p:nvPr>
        </p:nvSpPr>
        <p:spPr>
          <a:xfrm>
            <a:off x="3384551" y="6357094"/>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 5"/>
          <p:cNvSpPr>
            <a:spLocks noGrp="1"/>
          </p:cNvSpPr>
          <p:nvPr>
            <p:ph type="sldNum" sz="quarter" idx="4"/>
          </p:nvPr>
        </p:nvSpPr>
        <p:spPr>
          <a:xfrm>
            <a:off x="7099647" y="6357094"/>
            <a:ext cx="2311399"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660500415"/>
      </p:ext>
    </p:extLst>
  </p:cSld>
  <p:clrMap bg1="lt1" tx1="dk1" bg2="lt2" tx2="dk2" accent1="accent1" accent2="accent2" accent3="accent3" accent4="accent4" accent5="accent5" accent6="accent6" hlink="hlink" folHlink="folHlink"/>
  <p:sldLayoutIdLst>
    <p:sldLayoutId id="2147484091" r:id="rId1"/>
    <p:sldLayoutId id="2147484092" r:id="rId2"/>
    <p:sldLayoutId id="2147484093" r:id="rId3"/>
    <p:sldLayoutId id="2147484094" r:id="rId4"/>
    <p:sldLayoutId id="2147484095" r:id="rId5"/>
    <p:sldLayoutId id="2147484096" r:id="rId6"/>
    <p:sldLayoutId id="2147484097" r:id="rId7"/>
    <p:sldLayoutId id="2147484098" r:id="rId8"/>
    <p:sldLayoutId id="2147484099" r:id="rId9"/>
    <p:sldLayoutId id="2147484100" r:id="rId10"/>
    <p:sldLayoutId id="2147484101" r:id="rId11"/>
    <p:sldLayoutId id="2147484102" r:id="rId12"/>
    <p:sldLayoutId id="2147484103" r:id="rId13"/>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8" name="テキスト ボックス 37"/>
          <p:cNvSpPr txBox="1"/>
          <p:nvPr userDrawn="1"/>
        </p:nvSpPr>
        <p:spPr>
          <a:xfrm>
            <a:off x="9083675" y="6477000"/>
            <a:ext cx="406400" cy="260350"/>
          </a:xfrm>
          <a:prstGeom prst="rect">
            <a:avLst/>
          </a:prstGeom>
          <a:noFill/>
        </p:spPr>
        <p:txBody>
          <a:bodyPr wrap="none"/>
          <a:lstStyle/>
          <a:p>
            <a:pPr algn="r" fontAlgn="base">
              <a:lnSpc>
                <a:spcPct val="120000"/>
              </a:lnSpc>
              <a:spcBef>
                <a:spcPct val="50000"/>
              </a:spcBef>
              <a:spcAft>
                <a:spcPct val="0"/>
              </a:spcAft>
              <a:buClr>
                <a:srgbClr val="5A5A5A"/>
              </a:buClr>
              <a:buFont typeface="Wingdings" pitchFamily="2" charset="2"/>
              <a:buNone/>
              <a:defRPr/>
            </a:pPr>
            <a:fld id="{54FC02CB-9E9B-446E-AF88-F271348760CE}" type="slidenum">
              <a:rPr lang="ja-JP" altLang="en-US" sz="1000">
                <a:solidFill>
                  <a:srgbClr val="000000"/>
                </a:solidFill>
              </a:rPr>
              <a:pPr algn="r" fontAlgn="base">
                <a:lnSpc>
                  <a:spcPct val="120000"/>
                </a:lnSpc>
                <a:spcBef>
                  <a:spcPct val="50000"/>
                </a:spcBef>
                <a:spcAft>
                  <a:spcPct val="0"/>
                </a:spcAft>
                <a:buClr>
                  <a:srgbClr val="5A5A5A"/>
                </a:buClr>
                <a:buFont typeface="Wingdings" pitchFamily="2" charset="2"/>
                <a:buNone/>
                <a:defRPr/>
              </a:pPr>
              <a:t>‹#›</a:t>
            </a:fld>
            <a:endParaRPr lang="ja-JP" altLang="en-US" sz="1000" dirty="0">
              <a:solidFill>
                <a:srgbClr val="000000"/>
              </a:solidFill>
            </a:endParaRPr>
          </a:p>
        </p:txBody>
      </p:sp>
      <p:sp>
        <p:nvSpPr>
          <p:cNvPr id="39" name="テキスト ボックス 38"/>
          <p:cNvSpPr txBox="1"/>
          <p:nvPr userDrawn="1"/>
        </p:nvSpPr>
        <p:spPr>
          <a:xfrm>
            <a:off x="9297988" y="6477000"/>
            <a:ext cx="347662" cy="258763"/>
          </a:xfrm>
          <a:prstGeom prst="rect">
            <a:avLst/>
          </a:prstGeom>
          <a:noFill/>
        </p:spPr>
        <p:txBody>
          <a:bodyPr wrap="none"/>
          <a:lstStyle/>
          <a:p>
            <a:pPr fontAlgn="base">
              <a:lnSpc>
                <a:spcPct val="120000"/>
              </a:lnSpc>
              <a:spcBef>
                <a:spcPct val="50000"/>
              </a:spcBef>
              <a:spcAft>
                <a:spcPct val="0"/>
              </a:spcAft>
              <a:buClr>
                <a:srgbClr val="5A5A5A"/>
              </a:buClr>
              <a:buFont typeface="Wingdings" pitchFamily="2" charset="2"/>
              <a:buNone/>
              <a:defRPr/>
            </a:pPr>
            <a:r>
              <a:rPr lang="en-US" altLang="ja-JP" sz="1000" dirty="0">
                <a:solidFill>
                  <a:srgbClr val="FFFFFF"/>
                </a:solidFill>
              </a:rPr>
              <a:t>/</a:t>
            </a:r>
            <a:r>
              <a:rPr lang="ja-JP" altLang="en-US" sz="1000" dirty="0">
                <a:solidFill>
                  <a:srgbClr val="FFFFFF"/>
                </a:solidFill>
              </a:rPr>
              <a:t>●</a:t>
            </a:r>
          </a:p>
        </p:txBody>
      </p:sp>
      <p:sp>
        <p:nvSpPr>
          <p:cNvPr id="1029" name="Rectangle 35"/>
          <p:cNvSpPr>
            <a:spLocks noGrp="1" noChangeArrowheads="1"/>
          </p:cNvSpPr>
          <p:nvPr userDrawn="1">
            <p:ph type="title"/>
          </p:nvPr>
        </p:nvSpPr>
        <p:spPr bwMode="auto">
          <a:xfrm>
            <a:off x="406400" y="662087"/>
            <a:ext cx="9061450" cy="307777"/>
          </a:xfrm>
          <a:prstGeom prst="rect">
            <a:avLst/>
          </a:prstGeom>
          <a:noFill/>
          <a:ln w="9525">
            <a:noFill/>
            <a:miter lim="800000"/>
            <a:headEnd/>
            <a:tailEnd/>
          </a:ln>
        </p:spPr>
        <p:txBody>
          <a:bodyPr vert="horz" wrap="square" lIns="0" tIns="0" rIns="0" bIns="0" numCol="1" anchor="ctr" anchorCtr="0" compatLnSpc="1">
            <a:prstTxWarp prst="textNoShape">
              <a:avLst/>
            </a:prstTxWarp>
            <a:spAutoFit/>
          </a:bodyPr>
          <a:lstStyle/>
          <a:p>
            <a:pPr lvl="0"/>
            <a:r>
              <a:rPr lang="ja-JP" altLang="en-US" dirty="0" smtClean="0"/>
              <a:t>マスタータイトルの書式設定</a:t>
            </a:r>
          </a:p>
        </p:txBody>
      </p:sp>
      <p:sp>
        <p:nvSpPr>
          <p:cNvPr id="1030" name="Rectangle 37"/>
          <p:cNvSpPr>
            <a:spLocks noGrp="1" noChangeArrowheads="1"/>
          </p:cNvSpPr>
          <p:nvPr userDrawn="1">
            <p:ph type="body" idx="1"/>
          </p:nvPr>
        </p:nvSpPr>
        <p:spPr bwMode="auto">
          <a:xfrm>
            <a:off x="419100" y="1285875"/>
            <a:ext cx="9064625" cy="516572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ja-JP" altLang="en-US" smtClean="0"/>
              <a:t>第 </a:t>
            </a:r>
            <a:r>
              <a:rPr lang="en-US" altLang="ja-JP" smtClean="0"/>
              <a:t>1 </a:t>
            </a:r>
            <a:r>
              <a:rPr lang="ja-JP" altLang="en-US" smtClean="0"/>
              <a:t>レベル</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p:txBody>
      </p:sp>
      <p:sp>
        <p:nvSpPr>
          <p:cNvPr id="240676" name="Line 36"/>
          <p:cNvSpPr>
            <a:spLocks noChangeShapeType="1"/>
          </p:cNvSpPr>
          <p:nvPr userDrawn="1"/>
        </p:nvSpPr>
        <p:spPr bwMode="auto">
          <a:xfrm flipV="1">
            <a:off x="374650" y="549275"/>
            <a:ext cx="9156654" cy="0"/>
          </a:xfrm>
          <a:prstGeom prst="line">
            <a:avLst/>
          </a:prstGeom>
          <a:noFill/>
          <a:ln w="25400">
            <a:solidFill>
              <a:srgbClr val="E60000"/>
            </a:solidFill>
            <a:round/>
            <a:headEnd/>
            <a:tailEnd/>
          </a:ln>
          <a:effectLst/>
        </p:spPr>
        <p:txBody>
          <a:bodyPr>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681" name="Line 41"/>
          <p:cNvSpPr>
            <a:spLocks noChangeShapeType="1"/>
          </p:cNvSpPr>
          <p:nvPr userDrawn="1"/>
        </p:nvSpPr>
        <p:spPr bwMode="auto">
          <a:xfrm flipV="1">
            <a:off x="374650" y="1082675"/>
            <a:ext cx="9161463" cy="0"/>
          </a:xfrm>
          <a:prstGeom prst="line">
            <a:avLst/>
          </a:prstGeom>
          <a:noFill/>
          <a:ln w="15875">
            <a:solidFill>
              <a:srgbClr val="808080"/>
            </a:solidFill>
            <a:round/>
            <a:headEnd/>
            <a:tailEnd/>
          </a:ln>
          <a:effectLst/>
        </p:spPr>
        <p:txBody>
          <a:bodyPr>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pic>
        <p:nvPicPr>
          <p:cNvPr id="1032" name="Picture 52" descr="ロゴ有 英文 300 symbol_h_a_e_2のコピー"/>
          <p:cNvPicPr>
            <a:picLocks noChangeAspect="1" noChangeArrowheads="1"/>
          </p:cNvPicPr>
          <p:nvPr userDrawn="1"/>
        </p:nvPicPr>
        <p:blipFill>
          <a:blip r:embed="rId6" cstate="print"/>
          <a:srcRect/>
          <a:stretch>
            <a:fillRect/>
          </a:stretch>
        </p:blipFill>
        <p:spPr bwMode="auto">
          <a:xfrm>
            <a:off x="365125" y="6513513"/>
            <a:ext cx="2098675" cy="204787"/>
          </a:xfrm>
          <a:prstGeom prst="rect">
            <a:avLst/>
          </a:prstGeom>
          <a:noFill/>
          <a:ln w="9525">
            <a:noFill/>
            <a:miter lim="800000"/>
            <a:headEnd/>
            <a:tailEnd/>
          </a:ln>
        </p:spPr>
      </p:pic>
      <p:sp>
        <p:nvSpPr>
          <p:cNvPr id="240729" name="Line 89"/>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30" name="Line 90"/>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31" name="Line 91"/>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32" name="Line 92"/>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33" name="Line 93"/>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34" name="Line 94"/>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35" name="Line 95"/>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36" name="Line 96"/>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37" name="Line 97"/>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38" name="Line 98"/>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39" name="Line 99"/>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40" name="Line 100"/>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41" name="Line 101"/>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42" name="Line 102"/>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43" name="Line 103"/>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44" name="Line 104"/>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45" name="Line 105"/>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46" name="Line 106"/>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47" name="Line 107"/>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48" name="Line 108"/>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50" name="Line 110"/>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51" name="Line 111"/>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52" name="Line 112"/>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53" name="Line 113"/>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54" name="Line 114"/>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55" name="Line 115"/>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56" name="Line 116"/>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41"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grpSp>
        <p:nvGrpSpPr>
          <p:cNvPr id="43" name="グループ化 42"/>
          <p:cNvGrpSpPr/>
          <p:nvPr userDrawn="1"/>
        </p:nvGrpSpPr>
        <p:grpSpPr>
          <a:xfrm>
            <a:off x="9483725" y="-261938"/>
            <a:ext cx="1587" cy="247650"/>
            <a:chOff x="9483725" y="-510339"/>
            <a:chExt cx="1587" cy="496050"/>
          </a:xfrm>
        </p:grpSpPr>
        <p:sp>
          <p:nvSpPr>
            <p:cNvPr id="40"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42"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grpSp>
      <p:sp>
        <p:nvSpPr>
          <p:cNvPr id="44"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45"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Tree>
    <p:extLst>
      <p:ext uri="{BB962C8B-B14F-4D97-AF65-F5344CB8AC3E}">
        <p14:creationId xmlns:p14="http://schemas.microsoft.com/office/powerpoint/2010/main" val="658556494"/>
      </p:ext>
    </p:extLst>
  </p:cSld>
  <p:clrMap bg1="lt1" tx1="dk1" bg2="lt2" tx2="dk2" accent1="accent1" accent2="accent2" accent3="accent3" accent4="accent4" accent5="accent5" accent6="accent6" hlink="hlink" folHlink="folHlink"/>
  <p:sldLayoutIdLst>
    <p:sldLayoutId id="2147484464" r:id="rId1"/>
    <p:sldLayoutId id="2147484465" r:id="rId2"/>
    <p:sldLayoutId id="2147484466" r:id="rId3"/>
    <p:sldLayoutId id="2147484467" r:id="rId4"/>
  </p:sldLayoutIdLst>
  <p:hf hdr="0" ftr="0" dt="0"/>
  <p:txStyles>
    <p:titleStyle>
      <a:lvl1pPr algn="l" defTabSz="990600" rtl="0" eaLnBrk="0" fontAlgn="base" hangingPunct="0">
        <a:spcBef>
          <a:spcPct val="0"/>
        </a:spcBef>
        <a:spcAft>
          <a:spcPct val="0"/>
        </a:spcAft>
        <a:defRPr kumimoji="1" sz="2000" b="1">
          <a:solidFill>
            <a:schemeClr val="tx2"/>
          </a:solidFill>
          <a:latin typeface="+mj-lt"/>
          <a:ea typeface="+mj-ea"/>
          <a:cs typeface="+mj-cs"/>
        </a:defRPr>
      </a:lvl1pPr>
      <a:lvl2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2pPr>
      <a:lvl3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3pPr>
      <a:lvl4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4pPr>
      <a:lvl5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5pPr>
      <a:lvl6pPr marL="457200" algn="l" defTabSz="990600" rtl="0" fontAlgn="base">
        <a:spcBef>
          <a:spcPct val="0"/>
        </a:spcBef>
        <a:spcAft>
          <a:spcPct val="0"/>
        </a:spcAft>
        <a:defRPr kumimoji="1" sz="2000" b="1">
          <a:solidFill>
            <a:schemeClr val="tx2"/>
          </a:solidFill>
          <a:latin typeface="Arial" charset="0"/>
          <a:ea typeface="ＭＳ Ｐゴシック" charset="-128"/>
        </a:defRPr>
      </a:lvl6pPr>
      <a:lvl7pPr marL="914400" algn="l" defTabSz="990600" rtl="0" fontAlgn="base">
        <a:spcBef>
          <a:spcPct val="0"/>
        </a:spcBef>
        <a:spcAft>
          <a:spcPct val="0"/>
        </a:spcAft>
        <a:defRPr kumimoji="1" sz="2000" b="1">
          <a:solidFill>
            <a:schemeClr val="tx2"/>
          </a:solidFill>
          <a:latin typeface="Arial" charset="0"/>
          <a:ea typeface="ＭＳ Ｐゴシック" charset="-128"/>
        </a:defRPr>
      </a:lvl7pPr>
      <a:lvl8pPr marL="1371600" algn="l" defTabSz="990600" rtl="0" fontAlgn="base">
        <a:spcBef>
          <a:spcPct val="0"/>
        </a:spcBef>
        <a:spcAft>
          <a:spcPct val="0"/>
        </a:spcAft>
        <a:defRPr kumimoji="1" sz="2000" b="1">
          <a:solidFill>
            <a:schemeClr val="tx2"/>
          </a:solidFill>
          <a:latin typeface="Arial" charset="0"/>
          <a:ea typeface="ＭＳ Ｐゴシック" charset="-128"/>
        </a:defRPr>
      </a:lvl8pPr>
      <a:lvl9pPr marL="1828800" algn="l" defTabSz="990600" rtl="0" fontAlgn="base">
        <a:spcBef>
          <a:spcPct val="0"/>
        </a:spcBef>
        <a:spcAft>
          <a:spcPct val="0"/>
        </a:spcAft>
        <a:defRPr kumimoji="1" sz="2000" b="1">
          <a:solidFill>
            <a:schemeClr val="tx2"/>
          </a:solidFill>
          <a:latin typeface="Arial" charset="0"/>
          <a:ea typeface="ＭＳ Ｐゴシック" charset="-128"/>
        </a:defRPr>
      </a:lvl9pPr>
    </p:titleStyle>
    <p:body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8" Type="http://schemas.openxmlformats.org/officeDocument/2006/relationships/image" Target="../media/image9.wmf"/><Relationship Id="rId13" Type="http://schemas.openxmlformats.org/officeDocument/2006/relationships/image" Target="../media/image14.gif"/><Relationship Id="rId18" Type="http://schemas.openxmlformats.org/officeDocument/2006/relationships/image" Target="../media/image19.png"/><Relationship Id="rId3" Type="http://schemas.openxmlformats.org/officeDocument/2006/relationships/image" Target="../media/image4.jpeg"/><Relationship Id="rId21" Type="http://schemas.openxmlformats.org/officeDocument/2006/relationships/image" Target="../media/image22.png"/><Relationship Id="rId7" Type="http://schemas.openxmlformats.org/officeDocument/2006/relationships/image" Target="../media/image8.wmf"/><Relationship Id="rId12" Type="http://schemas.openxmlformats.org/officeDocument/2006/relationships/image" Target="../media/image13.wmf"/><Relationship Id="rId17" Type="http://schemas.openxmlformats.org/officeDocument/2006/relationships/image" Target="../media/image18.wmf"/><Relationship Id="rId2" Type="http://schemas.openxmlformats.org/officeDocument/2006/relationships/notesSlide" Target="../notesSlides/notesSlide2.xml"/><Relationship Id="rId16" Type="http://schemas.openxmlformats.org/officeDocument/2006/relationships/image" Target="../media/image17.wmf"/><Relationship Id="rId20" Type="http://schemas.openxmlformats.org/officeDocument/2006/relationships/image" Target="../media/image21.wmf"/><Relationship Id="rId1" Type="http://schemas.openxmlformats.org/officeDocument/2006/relationships/slideLayout" Target="../slideLayouts/slideLayout18.xml"/><Relationship Id="rId6" Type="http://schemas.openxmlformats.org/officeDocument/2006/relationships/image" Target="../media/image7.wmf"/><Relationship Id="rId11" Type="http://schemas.openxmlformats.org/officeDocument/2006/relationships/image" Target="../media/image12.wmf"/><Relationship Id="rId5" Type="http://schemas.openxmlformats.org/officeDocument/2006/relationships/image" Target="../media/image6.wmf"/><Relationship Id="rId15" Type="http://schemas.openxmlformats.org/officeDocument/2006/relationships/image" Target="../media/image16.wmf"/><Relationship Id="rId10" Type="http://schemas.openxmlformats.org/officeDocument/2006/relationships/image" Target="../media/image11.wmf"/><Relationship Id="rId19" Type="http://schemas.openxmlformats.org/officeDocument/2006/relationships/image" Target="../media/image20.wmf"/><Relationship Id="rId4" Type="http://schemas.openxmlformats.org/officeDocument/2006/relationships/image" Target="../media/image5.wmf"/><Relationship Id="rId9" Type="http://schemas.openxmlformats.org/officeDocument/2006/relationships/image" Target="../media/image10.wmf"/><Relationship Id="rId14" Type="http://schemas.openxmlformats.org/officeDocument/2006/relationships/image" Target="../media/image15.gif"/></Relationships>
</file>

<file path=ppt/slides/_rels/slide3.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3.xml"/><Relationship Id="rId1" Type="http://schemas.openxmlformats.org/officeDocument/2006/relationships/slideLayout" Target="../slideLayouts/slideLayout18.xml"/><Relationship Id="rId4" Type="http://schemas.openxmlformats.org/officeDocument/2006/relationships/image" Target="../media/image24.emf"/></Relationships>
</file>

<file path=ppt/slides/_rels/slide4.xml.rels><?xml version="1.0" encoding="UTF-8" standalone="yes"?>
<Relationships xmlns="http://schemas.openxmlformats.org/package/2006/relationships"><Relationship Id="rId8" Type="http://schemas.openxmlformats.org/officeDocument/2006/relationships/image" Target="../media/image31.png"/><Relationship Id="rId13" Type="http://schemas.openxmlformats.org/officeDocument/2006/relationships/image" Target="../media/image36.emf"/><Relationship Id="rId18" Type="http://schemas.openxmlformats.org/officeDocument/2006/relationships/image" Target="../media/image41.jpeg"/><Relationship Id="rId3" Type="http://schemas.openxmlformats.org/officeDocument/2006/relationships/image" Target="../media/image26.jpeg"/><Relationship Id="rId21" Type="http://schemas.openxmlformats.org/officeDocument/2006/relationships/image" Target="../media/image43.png"/><Relationship Id="rId7" Type="http://schemas.openxmlformats.org/officeDocument/2006/relationships/image" Target="../media/image30.wmf"/><Relationship Id="rId12" Type="http://schemas.openxmlformats.org/officeDocument/2006/relationships/image" Target="../media/image35.wmf"/><Relationship Id="rId17" Type="http://schemas.openxmlformats.org/officeDocument/2006/relationships/image" Target="../media/image40.jpeg"/><Relationship Id="rId2" Type="http://schemas.openxmlformats.org/officeDocument/2006/relationships/image" Target="../media/image25.gif"/><Relationship Id="rId16" Type="http://schemas.openxmlformats.org/officeDocument/2006/relationships/image" Target="../media/image39.wmf"/><Relationship Id="rId20" Type="http://schemas.openxmlformats.org/officeDocument/2006/relationships/image" Target="../media/image42.jpeg"/><Relationship Id="rId1" Type="http://schemas.openxmlformats.org/officeDocument/2006/relationships/slideLayout" Target="../slideLayouts/slideLayout13.xml"/><Relationship Id="rId6" Type="http://schemas.openxmlformats.org/officeDocument/2006/relationships/image" Target="../media/image29.wmf"/><Relationship Id="rId11" Type="http://schemas.openxmlformats.org/officeDocument/2006/relationships/image" Target="../media/image34.wmf"/><Relationship Id="rId5" Type="http://schemas.openxmlformats.org/officeDocument/2006/relationships/image" Target="../media/image28.wmf"/><Relationship Id="rId15" Type="http://schemas.openxmlformats.org/officeDocument/2006/relationships/image" Target="../media/image38.emf"/><Relationship Id="rId10" Type="http://schemas.openxmlformats.org/officeDocument/2006/relationships/image" Target="../media/image33.jpeg"/><Relationship Id="rId19" Type="http://schemas.openxmlformats.org/officeDocument/2006/relationships/hyperlink" Target="http://www.google.co.jp/url?sa=i&amp;source=images&amp;cd=&amp;cad=rja&amp;docid=YNBIgswDUUu0GM&amp;tbnid=T07h_3PZBhvacM:&amp;ved=0CAgQjRwwAA&amp;url=http://allabout.co.jp/gm/gc/58743/&amp;ei=iOauUbrhNc78lAWA4ICQDg&amp;psig=AFQjCNGmmuW6piwCrVEQDnGmeeXOHFnAYA&amp;ust=1370503176913528" TargetMode="External"/><Relationship Id="rId4" Type="http://schemas.openxmlformats.org/officeDocument/2006/relationships/image" Target="../media/image27.wmf"/><Relationship Id="rId9" Type="http://schemas.openxmlformats.org/officeDocument/2006/relationships/image" Target="../media/image32.jpeg"/><Relationship Id="rId14" Type="http://schemas.openxmlformats.org/officeDocument/2006/relationships/image" Target="../media/image37.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4.wmf"/><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3.xml"/><Relationship Id="rId1" Type="http://schemas.openxmlformats.org/officeDocument/2006/relationships/vmlDrawing" Target="../drawings/vmlDrawing1.vml"/><Relationship Id="rId6" Type="http://schemas.openxmlformats.org/officeDocument/2006/relationships/image" Target="../media/image45.emf"/><Relationship Id="rId5" Type="http://schemas.openxmlformats.org/officeDocument/2006/relationships/oleObject" Target="../embeddings/Microsoft_Excel_97-2003_Worksheet1.xls"/><Relationship Id="rId4" Type="http://schemas.openxmlformats.org/officeDocument/2006/relationships/oleObject" Target="../embeddings/oleObject1.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0622" y="1916832"/>
            <a:ext cx="9906000" cy="2051502"/>
          </a:xfrm>
        </p:spPr>
        <p:txBody>
          <a:bodyPr>
            <a:noAutofit/>
          </a:bodyPr>
          <a:lstStyle/>
          <a:p>
            <a:r>
              <a:rPr lang="ja-JP" altLang="en-US" sz="3600" b="1" dirty="0" smtClean="0">
                <a:latin typeface="+mn-ea"/>
                <a:ea typeface="+mn-ea"/>
              </a:rPr>
              <a:t>介護</a:t>
            </a:r>
            <a:r>
              <a:rPr lang="ja-JP" altLang="en-US" sz="3600" b="1" dirty="0">
                <a:latin typeface="+mn-ea"/>
                <a:ea typeface="+mn-ea"/>
              </a:rPr>
              <a:t>予防・日常生活支援総合</a:t>
            </a:r>
            <a:r>
              <a:rPr lang="ja-JP" altLang="en-US" sz="3600" b="1" dirty="0" smtClean="0">
                <a:latin typeface="+mn-ea"/>
                <a:ea typeface="+mn-ea"/>
              </a:rPr>
              <a:t>事業</a:t>
            </a:r>
            <a:r>
              <a:rPr lang="en-US" altLang="ja-JP" sz="3600" b="1" dirty="0" smtClean="0">
                <a:latin typeface="+mn-ea"/>
                <a:ea typeface="+mn-ea"/>
              </a:rPr>
              <a:t/>
            </a:r>
            <a:br>
              <a:rPr lang="en-US" altLang="ja-JP" sz="3600" b="1" dirty="0" smtClean="0">
                <a:latin typeface="+mn-ea"/>
                <a:ea typeface="+mn-ea"/>
              </a:rPr>
            </a:br>
            <a:r>
              <a:rPr lang="ja-JP" altLang="en-US" sz="3600" b="1" dirty="0" smtClean="0">
                <a:latin typeface="+mn-ea"/>
                <a:ea typeface="+mn-ea"/>
              </a:rPr>
              <a:t>の推進</a:t>
            </a:r>
            <a:r>
              <a:rPr lang="ja-JP" altLang="en-US" sz="3600" b="1" dirty="0">
                <a:latin typeface="+mn-ea"/>
                <a:ea typeface="+mn-ea"/>
              </a:rPr>
              <a:t>に</a:t>
            </a:r>
            <a:r>
              <a:rPr lang="ja-JP" altLang="en-US" sz="3600" b="1" dirty="0" smtClean="0">
                <a:latin typeface="+mn-ea"/>
                <a:ea typeface="+mn-ea"/>
              </a:rPr>
              <a:t>向けて</a:t>
            </a:r>
            <a:endParaRPr kumimoji="1" lang="ja-JP" altLang="en-US" sz="2800" b="1" dirty="0">
              <a:latin typeface="+mn-ea"/>
              <a:ea typeface="+mn-ea"/>
            </a:endParaRPr>
          </a:p>
        </p:txBody>
      </p:sp>
      <p:sp>
        <p:nvSpPr>
          <p:cNvPr id="3" name="サブタイトル 2"/>
          <p:cNvSpPr>
            <a:spLocks noGrp="1"/>
          </p:cNvSpPr>
          <p:nvPr>
            <p:ph type="subTitle" idx="1"/>
          </p:nvPr>
        </p:nvSpPr>
        <p:spPr>
          <a:xfrm>
            <a:off x="1568630" y="4941168"/>
            <a:ext cx="6934200" cy="1584176"/>
          </a:xfrm>
        </p:spPr>
        <p:txBody>
          <a:bodyPr>
            <a:noAutofit/>
          </a:bodyPr>
          <a:lstStyle/>
          <a:p>
            <a:r>
              <a:rPr kumimoji="1" lang="ja-JP" altLang="en-US" b="1" dirty="0" smtClean="0">
                <a:solidFill>
                  <a:schemeClr val="tx1"/>
                </a:solidFill>
                <a:latin typeface="+mn-ea"/>
              </a:rPr>
              <a:t>平成</a:t>
            </a:r>
            <a:r>
              <a:rPr lang="en-US" altLang="ja-JP" b="1" dirty="0" smtClean="0">
                <a:solidFill>
                  <a:schemeClr val="tx1"/>
                </a:solidFill>
                <a:latin typeface="+mn-ea"/>
              </a:rPr>
              <a:t>27</a:t>
            </a:r>
            <a:r>
              <a:rPr lang="ja-JP" altLang="en-US" b="1" dirty="0" smtClean="0">
                <a:solidFill>
                  <a:schemeClr val="tx1"/>
                </a:solidFill>
                <a:latin typeface="+mn-ea"/>
              </a:rPr>
              <a:t>年</a:t>
            </a:r>
            <a:r>
              <a:rPr lang="en-US" altLang="ja-JP" b="1" dirty="0" smtClean="0">
                <a:solidFill>
                  <a:schemeClr val="tx1"/>
                </a:solidFill>
                <a:latin typeface="+mn-ea"/>
              </a:rPr>
              <a:t>5</a:t>
            </a:r>
            <a:r>
              <a:rPr lang="ja-JP" altLang="en-US" b="1" dirty="0" smtClean="0">
                <a:solidFill>
                  <a:schemeClr val="tx1"/>
                </a:solidFill>
                <a:latin typeface="+mn-ea"/>
              </a:rPr>
              <a:t>月</a:t>
            </a:r>
            <a:endParaRPr kumimoji="1" lang="en-US" altLang="ja-JP" b="1" dirty="0" smtClean="0">
              <a:solidFill>
                <a:schemeClr val="tx1"/>
              </a:solidFill>
              <a:latin typeface="+mn-ea"/>
            </a:endParaRPr>
          </a:p>
          <a:p>
            <a:r>
              <a:rPr kumimoji="1" lang="ja-JP" altLang="en-US" b="1" dirty="0" smtClean="0">
                <a:solidFill>
                  <a:schemeClr val="tx1"/>
                </a:solidFill>
                <a:latin typeface="+mn-ea"/>
              </a:rPr>
              <a:t>厚生労働省 老健局振興課</a:t>
            </a:r>
            <a:endParaRPr kumimoji="1" lang="ja-JP" altLang="en-US" b="1" dirty="0">
              <a:solidFill>
                <a:schemeClr val="tx1"/>
              </a:solidFill>
              <a:latin typeface="+mn-ea"/>
            </a:endParaRPr>
          </a:p>
        </p:txBody>
      </p:sp>
      <p:pic>
        <p:nvPicPr>
          <p:cNvPr id="6" name="Picture 6"/>
          <p:cNvPicPr>
            <a:picLocks noChangeAspect="1" noChangeArrowheads="1"/>
          </p:cNvPicPr>
          <p:nvPr/>
        </p:nvPicPr>
        <p:blipFill>
          <a:blip r:embed="rId3" cstate="print"/>
          <a:srcRect/>
          <a:stretch>
            <a:fillRect/>
          </a:stretch>
        </p:blipFill>
        <p:spPr bwMode="auto">
          <a:xfrm>
            <a:off x="128464" y="151910"/>
            <a:ext cx="1584176" cy="1584176"/>
          </a:xfrm>
          <a:prstGeom prst="rect">
            <a:avLst/>
          </a:prstGeom>
          <a:noFill/>
          <a:ln w="9525">
            <a:noFill/>
            <a:miter lim="800000"/>
            <a:headEnd/>
            <a:tailEnd/>
          </a:ln>
        </p:spPr>
      </p:pic>
    </p:spTree>
    <p:extLst>
      <p:ext uri="{BB962C8B-B14F-4D97-AF65-F5344CB8AC3E}">
        <p14:creationId xmlns:p14="http://schemas.microsoft.com/office/powerpoint/2010/main" val="17659621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0" y="0"/>
            <a:ext cx="9910763" cy="5349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393" tIns="45697" rIns="91393" bIns="45697" anchor="ctr"/>
          <a:lstStyle/>
          <a:p>
            <a:pPr algn="ctr" fontAlgn="auto">
              <a:spcBef>
                <a:spcPts val="0"/>
              </a:spcBef>
              <a:spcAft>
                <a:spcPts val="0"/>
              </a:spcAft>
              <a:defRPr/>
            </a:pPr>
            <a:r>
              <a:rPr lang="ja-JP" altLang="en-US" sz="2400" dirty="0">
                <a:solidFill>
                  <a:prstClr val="black"/>
                </a:solidFill>
                <a:latin typeface="HG丸ｺﾞｼｯｸM-PRO" pitchFamily="50" charset="-128"/>
                <a:ea typeface="HG丸ｺﾞｼｯｸM-PRO" pitchFamily="50" charset="-128"/>
              </a:rPr>
              <a:t>平成</a:t>
            </a:r>
            <a:r>
              <a:rPr lang="en-US" altLang="ja-JP" sz="2400" dirty="0">
                <a:solidFill>
                  <a:prstClr val="black"/>
                </a:solidFill>
                <a:latin typeface="HG丸ｺﾞｼｯｸM-PRO" pitchFamily="50" charset="-128"/>
                <a:ea typeface="HG丸ｺﾞｼｯｸM-PRO" pitchFamily="50" charset="-128"/>
              </a:rPr>
              <a:t>23</a:t>
            </a:r>
            <a:r>
              <a:rPr lang="ja-JP" altLang="en-US" sz="2400" dirty="0">
                <a:solidFill>
                  <a:prstClr val="black"/>
                </a:solidFill>
                <a:latin typeface="HG丸ｺﾞｼｯｸM-PRO" pitchFamily="50" charset="-128"/>
                <a:ea typeface="HG丸ｺﾞｼｯｸM-PRO" pitchFamily="50" charset="-128"/>
              </a:rPr>
              <a:t>年度の介護予防事業の実績</a:t>
            </a:r>
          </a:p>
        </p:txBody>
      </p:sp>
      <p:graphicFrame>
        <p:nvGraphicFramePr>
          <p:cNvPr id="3" name="表 2"/>
          <p:cNvGraphicFramePr>
            <a:graphicFrameLocks noGrp="1"/>
          </p:cNvGraphicFramePr>
          <p:nvPr/>
        </p:nvGraphicFramePr>
        <p:xfrm>
          <a:off x="168275" y="534988"/>
          <a:ext cx="5937250" cy="6191811"/>
        </p:xfrm>
        <a:graphic>
          <a:graphicData uri="http://schemas.openxmlformats.org/drawingml/2006/table">
            <a:tbl>
              <a:tblPr firstRow="1" bandRow="1">
                <a:tableStyleId>{5940675A-B579-460E-94D1-54222C63F5DA}</a:tableStyleId>
              </a:tblPr>
              <a:tblGrid>
                <a:gridCol w="390079"/>
                <a:gridCol w="1008577"/>
                <a:gridCol w="2269297"/>
                <a:gridCol w="828473"/>
                <a:gridCol w="1440824"/>
              </a:tblGrid>
              <a:tr h="401711">
                <a:tc>
                  <a:txBody>
                    <a:bodyPr/>
                    <a:lstStyle/>
                    <a:p>
                      <a:pPr algn="ctr"/>
                      <a:endParaRPr kumimoji="1" lang="ja-JP" altLang="en-US" sz="1200" dirty="0">
                        <a:solidFill>
                          <a:sysClr val="windowText" lastClr="000000"/>
                        </a:solidFill>
                      </a:endParaRPr>
                    </a:p>
                  </a:txBody>
                  <a:tcPr marL="99069" marR="99069" marT="17998" marB="17998" anchor="ctr">
                    <a:lnL w="19050" cap="flat" cmpd="sng" algn="ctr">
                      <a:solidFill>
                        <a:schemeClr val="tx1"/>
                      </a:solidFill>
                      <a:prstDash val="solid"/>
                      <a:round/>
                      <a:headEnd type="none" w="med" len="med"/>
                      <a:tailEnd type="none" w="med" len="med"/>
                    </a:lnL>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99CCFF"/>
                    </a:solidFill>
                  </a:tcPr>
                </a:tc>
                <a:tc gridSpan="2">
                  <a:txBody>
                    <a:bodyPr/>
                    <a:lstStyle/>
                    <a:p>
                      <a:pPr algn="ctr"/>
                      <a:r>
                        <a:rPr kumimoji="1" lang="ja-JP" altLang="en-US" sz="1200" dirty="0" smtClean="0"/>
                        <a:t>内容</a:t>
                      </a:r>
                      <a:endParaRPr kumimoji="1" lang="ja-JP" altLang="en-US" sz="1200" dirty="0">
                        <a:solidFill>
                          <a:sysClr val="windowText" lastClr="000000"/>
                        </a:solidFill>
                      </a:endParaRPr>
                    </a:p>
                  </a:txBody>
                  <a:tcPr marL="99069" marR="99069" marT="17998" marB="17998" anchor="ct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99CCFF"/>
                    </a:solidFill>
                  </a:tcPr>
                </a:tc>
                <a:tc hMerge="1">
                  <a:txBody>
                    <a:bodyPr/>
                    <a:lstStyle/>
                    <a:p>
                      <a:endParaRPr kumimoji="1" lang="ja-JP" altLang="en-US"/>
                    </a:p>
                  </a:txBody>
                  <a:tcPr/>
                </a:tc>
                <a:tc>
                  <a:txBody>
                    <a:bodyPr/>
                    <a:lstStyle/>
                    <a:p>
                      <a:pPr algn="ctr"/>
                      <a:r>
                        <a:rPr kumimoji="1" lang="ja-JP" altLang="en-US" sz="1200" dirty="0" smtClean="0"/>
                        <a:t>実施</a:t>
                      </a:r>
                      <a:endParaRPr kumimoji="1" lang="en-US" altLang="ja-JP" sz="1200" dirty="0" smtClean="0"/>
                    </a:p>
                    <a:p>
                      <a:pPr algn="ctr"/>
                      <a:r>
                        <a:rPr kumimoji="1" lang="ja-JP" altLang="en-US" sz="1200" dirty="0" smtClean="0"/>
                        <a:t>保険者数</a:t>
                      </a:r>
                      <a:endParaRPr kumimoji="1" lang="ja-JP" altLang="en-US" sz="1200" dirty="0">
                        <a:solidFill>
                          <a:sysClr val="windowText" lastClr="000000"/>
                        </a:solidFill>
                      </a:endParaRPr>
                    </a:p>
                  </a:txBody>
                  <a:tcPr marL="99069" marR="99069" marT="17998" marB="17998" anchor="ct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99CCFF"/>
                    </a:solidFill>
                  </a:tcPr>
                </a:tc>
                <a:tc>
                  <a:txBody>
                    <a:bodyPr/>
                    <a:lstStyle/>
                    <a:p>
                      <a:pPr algn="ctr"/>
                      <a:r>
                        <a:rPr kumimoji="1" lang="ja-JP" altLang="en-US" sz="1200" dirty="0" smtClean="0"/>
                        <a:t>対象経費実支出額</a:t>
                      </a:r>
                      <a:endParaRPr kumimoji="1" lang="ja-JP" altLang="en-US" sz="1200" dirty="0">
                        <a:solidFill>
                          <a:sysClr val="windowText" lastClr="000000"/>
                        </a:solidFill>
                      </a:endParaRPr>
                    </a:p>
                  </a:txBody>
                  <a:tcPr marL="99069" marR="99069" marT="17998" marB="17998" anchor="ctr">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99CCFF"/>
                    </a:solidFill>
                  </a:tcPr>
                </a:tc>
              </a:tr>
              <a:tr h="287965">
                <a:tc rowSpan="15">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二次予防事業</a:t>
                      </a:r>
                      <a:endParaRPr kumimoji="1" lang="en-US" altLang="ja-JP" sz="1200" dirty="0" smtClean="0"/>
                    </a:p>
                  </a:txBody>
                  <a:tcPr marL="99069" marR="99069" marT="17998" marB="17998" vert="eaVert" anchor="ctr">
                    <a:lnL w="19050" cap="flat" cmpd="sng" algn="ctr">
                      <a:solidFill>
                        <a:schemeClr val="tx1"/>
                      </a:solidFill>
                      <a:prstDash val="solid"/>
                      <a:round/>
                      <a:headEnd type="none" w="med" len="med"/>
                      <a:tailEnd type="none" w="med" len="med"/>
                    </a:lnL>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99CCFF"/>
                    </a:solidFill>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二次予防事業の対象者把握事業</a:t>
                      </a:r>
                      <a:endParaRPr kumimoji="1" lang="en-US" altLang="ja-JP" sz="1200" dirty="0" smtClean="0"/>
                    </a:p>
                  </a:txBody>
                  <a:tcPr marL="99069" marR="99069" marT="17998" marB="17998" anchor="ctr">
                    <a:lnT w="19050" cap="flat" cmpd="sng" algn="ctr">
                      <a:solidFill>
                        <a:schemeClr val="tx1"/>
                      </a:solidFill>
                      <a:prstDash val="solid"/>
                      <a:round/>
                      <a:headEnd type="none" w="med" len="med"/>
                      <a:tailEnd type="none" w="med" len="med"/>
                    </a:lnT>
                  </a:tcPr>
                </a:tc>
                <a:tc hMerge="1">
                  <a:txBody>
                    <a:bodyPr/>
                    <a:lstStyle/>
                    <a:p>
                      <a:endParaRPr kumimoji="1" lang="ja-JP" altLang="en-US"/>
                    </a:p>
                  </a:txBody>
                  <a:tcPr/>
                </a:tc>
                <a:tc>
                  <a:txBody>
                    <a:bodyPr/>
                    <a:lstStyle/>
                    <a:p>
                      <a:pPr algn="r"/>
                      <a:r>
                        <a:rPr lang="en-US" altLang="ja-JP" sz="1200" dirty="0" smtClean="0"/>
                        <a:t>1,550</a:t>
                      </a:r>
                      <a:endParaRPr lang="ja-JP" altLang="en-US" sz="1200" dirty="0"/>
                    </a:p>
                  </a:txBody>
                  <a:tcPr marL="99069" marR="216124" marT="17998" marB="17998" anchor="ctr">
                    <a:lnT w="19050" cap="flat" cmpd="sng" algn="ctr">
                      <a:solidFill>
                        <a:schemeClr val="tx1"/>
                      </a:solidFill>
                      <a:prstDash val="solid"/>
                      <a:round/>
                      <a:headEnd type="none" w="med" len="med"/>
                      <a:tailEnd type="none" w="med" len="med"/>
                    </a:lnT>
                  </a:tcPr>
                </a:tc>
                <a:tc>
                  <a:txBody>
                    <a:bodyPr/>
                    <a:lstStyle/>
                    <a:p>
                      <a:pPr algn="r"/>
                      <a:r>
                        <a:rPr lang="en-US" altLang="ja-JP" sz="1200" dirty="0" smtClean="0"/>
                        <a:t>15,009,789,382</a:t>
                      </a:r>
                      <a:r>
                        <a:rPr lang="ja-JP" altLang="en-US" sz="1200" dirty="0" smtClean="0"/>
                        <a:t>円</a:t>
                      </a:r>
                      <a:endParaRPr lang="ja-JP" altLang="en-US" sz="1200" dirty="0"/>
                    </a:p>
                  </a:txBody>
                  <a:tcPr marL="99069" marR="99069" marT="17998" marB="17998" anchor="ctr">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tcPr>
                </a:tc>
              </a:tr>
              <a:tr h="218853">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900" dirty="0" smtClean="0"/>
                    </a:p>
                  </a:txBody>
                  <a:tcPr anchor="ctr">
                    <a:lnL w="12700" cmpd="sng">
                      <a:noFill/>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tcPr>
                </a:tc>
                <a:tc rowSpan="6">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通所型介護予防事業</a:t>
                      </a:r>
                      <a:endParaRPr kumimoji="1" lang="en-US" altLang="ja-JP" sz="1200" dirty="0" smtClean="0"/>
                    </a:p>
                  </a:txBody>
                  <a:tcPr marL="99069" marR="99069" marT="17998" marB="17998"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運動器機能向上</a:t>
                      </a:r>
                      <a:endParaRPr kumimoji="1" lang="ja-JP" altLang="en-US" sz="1200" dirty="0" smtClean="0">
                        <a:solidFill>
                          <a:sysClr val="windowText" lastClr="000000"/>
                        </a:solidFill>
                      </a:endParaRPr>
                    </a:p>
                  </a:txBody>
                  <a:tcPr marL="99069" marR="99069" marT="17998" marB="17998"/>
                </a:tc>
                <a:tc>
                  <a:txBody>
                    <a:bodyPr/>
                    <a:lstStyle/>
                    <a:p>
                      <a:pPr algn="r"/>
                      <a:r>
                        <a:rPr lang="en-US" altLang="ja-JP" sz="1200" dirty="0" smtClean="0"/>
                        <a:t>1,137</a:t>
                      </a:r>
                      <a:endParaRPr lang="ja-JP" altLang="en-US" sz="1200" dirty="0"/>
                    </a:p>
                  </a:txBody>
                  <a:tcPr marL="99069" marR="216124" marT="17998" marB="17998"/>
                </a:tc>
                <a:tc rowSpan="6">
                  <a:txBody>
                    <a:bodyPr/>
                    <a:lstStyle/>
                    <a:p>
                      <a:pPr algn="r"/>
                      <a:r>
                        <a:rPr lang="en-US" altLang="ja-JP" sz="1200" dirty="0" smtClean="0"/>
                        <a:t>11,467,101,458</a:t>
                      </a:r>
                      <a:r>
                        <a:rPr lang="ja-JP" altLang="en-US" sz="1200" dirty="0" smtClean="0"/>
                        <a:t>円</a:t>
                      </a:r>
                      <a:endParaRPr lang="ja-JP" altLang="en-US" sz="1200" dirty="0"/>
                    </a:p>
                  </a:txBody>
                  <a:tcPr marL="99069" marR="99069" marT="17998" marB="17998" anchor="ctr">
                    <a:lnR w="19050" cap="flat" cmpd="sng" algn="ctr">
                      <a:solidFill>
                        <a:schemeClr val="tx1"/>
                      </a:solidFill>
                      <a:prstDash val="solid"/>
                      <a:round/>
                      <a:headEnd type="none" w="med" len="med"/>
                      <a:tailEnd type="none" w="med" len="med"/>
                    </a:lnR>
                  </a:tcPr>
                </a:tc>
              </a:tr>
              <a:tr h="218853">
                <a:tc vMerge="1">
                  <a:txBody>
                    <a:bodyPr/>
                    <a:lstStyle/>
                    <a:p>
                      <a:endParaRPr kumimoji="1" lang="ja-JP" altLang="en-US"/>
                    </a:p>
                  </a:txBody>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smtClean="0">
                        <a:solidFill>
                          <a:sysClr val="windowText" lastClr="0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栄養改善</a:t>
                      </a:r>
                      <a:endParaRPr kumimoji="1" lang="ja-JP" altLang="en-US" sz="1200" dirty="0" smtClean="0">
                        <a:solidFill>
                          <a:sysClr val="windowText" lastClr="000000"/>
                        </a:solidFill>
                      </a:endParaRPr>
                    </a:p>
                  </a:txBody>
                  <a:tcPr marL="99069" marR="99069" marT="17998" marB="17998"/>
                </a:tc>
                <a:tc>
                  <a:txBody>
                    <a:bodyPr/>
                    <a:lstStyle/>
                    <a:p>
                      <a:pPr algn="r"/>
                      <a:r>
                        <a:rPr lang="en-US" altLang="ja-JP" sz="1200" dirty="0" smtClean="0"/>
                        <a:t>285</a:t>
                      </a:r>
                      <a:endParaRPr lang="ja-JP" altLang="en-US" sz="1200" dirty="0"/>
                    </a:p>
                  </a:txBody>
                  <a:tcPr marL="99069" marR="216124" marT="17998" marB="17998"/>
                </a:tc>
                <a:tc vMerge="1">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kumimoji="1" lang="ja-JP" altLang="en-US" sz="1200" dirty="0" smtClean="0">
                        <a:solidFill>
                          <a:sysClr val="windowText" lastClr="000000"/>
                        </a:solidFill>
                      </a:endParaRPr>
                    </a:p>
                  </a:txBody>
                  <a:tcPr/>
                </a:tc>
              </a:tr>
              <a:tr h="218853">
                <a:tc vMerge="1">
                  <a:txBody>
                    <a:bodyPr/>
                    <a:lstStyle/>
                    <a:p>
                      <a:endParaRPr kumimoji="1" lang="ja-JP" altLang="en-US"/>
                    </a:p>
                  </a:txBody>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smtClean="0">
                        <a:solidFill>
                          <a:sysClr val="windowText" lastClr="000000"/>
                        </a:solidFill>
                      </a:endParaRPr>
                    </a:p>
                  </a:txBody>
                  <a:tcPr/>
                </a:tc>
                <a:tc>
                  <a:txBody>
                    <a:bodyPr/>
                    <a:lstStyle/>
                    <a:p>
                      <a:r>
                        <a:rPr lang="ja-JP" altLang="en-US" sz="1200" dirty="0" smtClean="0"/>
                        <a:t>口腔機能向上</a:t>
                      </a:r>
                      <a:endParaRPr lang="ja-JP" altLang="en-US" sz="1200" dirty="0"/>
                    </a:p>
                  </a:txBody>
                  <a:tcPr marL="99069" marR="99069" marT="17998" marB="17998"/>
                </a:tc>
                <a:tc>
                  <a:txBody>
                    <a:bodyPr/>
                    <a:lstStyle/>
                    <a:p>
                      <a:pPr algn="r"/>
                      <a:r>
                        <a:rPr lang="en-US" altLang="ja-JP" sz="1200" dirty="0" smtClean="0"/>
                        <a:t>595</a:t>
                      </a:r>
                      <a:endParaRPr lang="ja-JP" altLang="en-US" sz="1200" dirty="0"/>
                    </a:p>
                  </a:txBody>
                  <a:tcPr marL="99069" marR="216124" marT="17998" marB="17998"/>
                </a:tc>
                <a:tc vMerge="1">
                  <a:txBody>
                    <a:bodyPr/>
                    <a:lstStyle/>
                    <a:p>
                      <a:pPr algn="r"/>
                      <a:endParaRPr kumimoji="1" lang="ja-JP" altLang="en-US" sz="1200" dirty="0">
                        <a:solidFill>
                          <a:schemeClr val="tx1"/>
                        </a:solidFill>
                      </a:endParaRPr>
                    </a:p>
                  </a:txBody>
                  <a:tcPr/>
                </a:tc>
              </a:tr>
              <a:tr h="218853">
                <a:tc vMerge="1">
                  <a:txBody>
                    <a:bodyPr/>
                    <a:lstStyle/>
                    <a:p>
                      <a:endParaRPr kumimoji="1" lang="ja-JP" altLang="en-US"/>
                    </a:p>
                  </a:txBody>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smtClean="0">
                        <a:solidFill>
                          <a:sysClr val="windowText" lastClr="000000"/>
                        </a:solidFill>
                      </a:endParaRPr>
                    </a:p>
                  </a:txBody>
                  <a:tcPr/>
                </a:tc>
                <a:tc>
                  <a:txBody>
                    <a:bodyPr/>
                    <a:lstStyle/>
                    <a:p>
                      <a:r>
                        <a:rPr lang="ja-JP" altLang="en-US" sz="1200" dirty="0" smtClean="0"/>
                        <a:t>認知機能低下予防・支援</a:t>
                      </a:r>
                      <a:endParaRPr lang="en-US" altLang="ja-JP" sz="1200" dirty="0" smtClean="0"/>
                    </a:p>
                  </a:txBody>
                  <a:tcPr marL="99069" marR="99069" marT="17998" marB="17998"/>
                </a:tc>
                <a:tc>
                  <a:txBody>
                    <a:bodyPr/>
                    <a:lstStyle/>
                    <a:p>
                      <a:pPr algn="r"/>
                      <a:r>
                        <a:rPr lang="en-US" altLang="ja-JP" sz="1200" dirty="0" smtClean="0"/>
                        <a:t>214</a:t>
                      </a:r>
                      <a:endParaRPr lang="ja-JP" altLang="en-US" sz="1200" dirty="0"/>
                    </a:p>
                  </a:txBody>
                  <a:tcPr marL="99069" marR="216124" marT="17998" marB="17998"/>
                </a:tc>
                <a:tc vMerge="1">
                  <a:txBody>
                    <a:bodyPr/>
                    <a:lstStyle/>
                    <a:p>
                      <a:pPr algn="r"/>
                      <a:endParaRPr kumimoji="1" lang="ja-JP" altLang="en-US" sz="1200" dirty="0">
                        <a:solidFill>
                          <a:schemeClr val="tx1"/>
                        </a:solidFill>
                      </a:endParaRPr>
                    </a:p>
                  </a:txBody>
                  <a:tcPr/>
                </a:tc>
              </a:tr>
              <a:tr h="218853">
                <a:tc vMerge="1">
                  <a:txBody>
                    <a:bodyPr/>
                    <a:lstStyle/>
                    <a:p>
                      <a:endParaRPr kumimoji="1" lang="ja-JP" altLang="en-US"/>
                    </a:p>
                  </a:txBody>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smtClean="0">
                        <a:solidFill>
                          <a:sysClr val="windowText" lastClr="000000"/>
                        </a:solidFill>
                      </a:endParaRPr>
                    </a:p>
                  </a:txBody>
                  <a:tcPr/>
                </a:tc>
                <a:tc>
                  <a:txBody>
                    <a:bodyPr/>
                    <a:lstStyle/>
                    <a:p>
                      <a:r>
                        <a:rPr lang="ja-JP" altLang="en-US" sz="1200" dirty="0" smtClean="0"/>
                        <a:t>複合</a:t>
                      </a:r>
                      <a:endParaRPr lang="ja-JP" altLang="en-US" sz="1200" dirty="0"/>
                    </a:p>
                  </a:txBody>
                  <a:tcPr marL="99069" marR="99069" marT="17998" marB="17998" anchor="ctr"/>
                </a:tc>
                <a:tc>
                  <a:txBody>
                    <a:bodyPr/>
                    <a:lstStyle/>
                    <a:p>
                      <a:pPr algn="r"/>
                      <a:r>
                        <a:rPr lang="en-US" altLang="ja-JP" sz="1200" dirty="0" smtClean="0"/>
                        <a:t>816</a:t>
                      </a:r>
                      <a:endParaRPr lang="ja-JP" altLang="en-US" sz="1200" dirty="0"/>
                    </a:p>
                  </a:txBody>
                  <a:tcPr marL="99069" marR="216124" marT="17998" marB="17998" anchor="ctr"/>
                </a:tc>
                <a:tc vMerge="1">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kumimoji="1" lang="ja-JP" altLang="en-US" sz="1200" dirty="0" smtClean="0">
                        <a:solidFill>
                          <a:sysClr val="windowText" lastClr="000000"/>
                        </a:solidFill>
                      </a:endParaRPr>
                    </a:p>
                  </a:txBody>
                  <a:tcPr/>
                </a:tc>
              </a:tr>
              <a:tr h="218853">
                <a:tc vMerge="1">
                  <a:txBody>
                    <a:bodyPr/>
                    <a:lstStyle/>
                    <a:p>
                      <a:endParaRPr kumimoji="1" lang="ja-JP" altLang="en-US" dirty="0"/>
                    </a:p>
                  </a:txBody>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smtClean="0">
                        <a:solidFill>
                          <a:sysClr val="windowText" lastClr="000000"/>
                        </a:solidFill>
                      </a:endParaRPr>
                    </a:p>
                  </a:txBody>
                  <a:tcPr anchor="ctr"/>
                </a:tc>
                <a:tc>
                  <a:txBody>
                    <a:bodyPr/>
                    <a:lstStyle/>
                    <a:p>
                      <a:r>
                        <a:rPr lang="ja-JP" altLang="en-US" sz="1200" dirty="0" smtClean="0"/>
                        <a:t>その他</a:t>
                      </a:r>
                      <a:endParaRPr lang="ja-JP" altLang="en-US" sz="1200" dirty="0"/>
                    </a:p>
                  </a:txBody>
                  <a:tcPr marL="99069" marR="99069" marT="17998" marB="17998"/>
                </a:tc>
                <a:tc>
                  <a:txBody>
                    <a:bodyPr/>
                    <a:lstStyle/>
                    <a:p>
                      <a:pPr algn="r"/>
                      <a:r>
                        <a:rPr lang="en-US" altLang="ja-JP" sz="1200" dirty="0" smtClean="0"/>
                        <a:t>119</a:t>
                      </a:r>
                      <a:endParaRPr lang="ja-JP" altLang="en-US" sz="1200" dirty="0"/>
                    </a:p>
                  </a:txBody>
                  <a:tcPr marL="99069" marR="216124" marT="17998" marB="17998"/>
                </a:tc>
                <a:tc vMerge="1">
                  <a:txBody>
                    <a:bodyPr/>
                    <a:lstStyle/>
                    <a:p>
                      <a:endParaRPr lang="ja-JP" altLang="en-US" sz="1200" dirty="0"/>
                    </a:p>
                  </a:txBody>
                  <a:tcPr anchor="ctr"/>
                </a:tc>
              </a:tr>
              <a:tr h="218853">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900" dirty="0" smtClean="0">
                        <a:solidFill>
                          <a:sysClr val="windowText" lastClr="000000"/>
                        </a:solidFill>
                      </a:endParaRPr>
                    </a:p>
                  </a:txBody>
                  <a:tcPr anchor="ctr">
                    <a:lnL w="12700" cmpd="sng">
                      <a:noFill/>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tcPr>
                </a:tc>
                <a:tc rowSpan="7">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訪問型介護予防事業</a:t>
                      </a:r>
                      <a:endParaRPr kumimoji="1" lang="ja-JP" altLang="en-US" sz="1200" dirty="0" smtClean="0">
                        <a:solidFill>
                          <a:sysClr val="windowText" lastClr="000000"/>
                        </a:solidFill>
                      </a:endParaRPr>
                    </a:p>
                  </a:txBody>
                  <a:tcPr marL="99069" marR="99069" marT="17998" marB="17998" anchor="ctr"/>
                </a:tc>
                <a:tc>
                  <a:txBody>
                    <a:bodyPr/>
                    <a:lstStyle/>
                    <a:p>
                      <a:r>
                        <a:rPr lang="ja-JP" altLang="en-US" sz="1200" dirty="0" smtClean="0"/>
                        <a:t>運動器機能向上</a:t>
                      </a:r>
                      <a:endParaRPr lang="ja-JP" altLang="en-US" sz="1200" dirty="0"/>
                    </a:p>
                  </a:txBody>
                  <a:tcPr marL="99069" marR="99069" marT="17998" marB="17998"/>
                </a:tc>
                <a:tc>
                  <a:txBody>
                    <a:bodyPr/>
                    <a:lstStyle/>
                    <a:p>
                      <a:pPr algn="r"/>
                      <a:r>
                        <a:rPr lang="en-US" altLang="ja-JP" sz="1200" dirty="0" smtClean="0"/>
                        <a:t>212</a:t>
                      </a:r>
                      <a:endParaRPr lang="ja-JP" altLang="en-US" sz="1200" dirty="0"/>
                    </a:p>
                  </a:txBody>
                  <a:tcPr marL="99069" marR="216124" marT="17998" marB="17998"/>
                </a:tc>
                <a:tc rowSpan="7">
                  <a:txBody>
                    <a:bodyPr/>
                    <a:lstStyle/>
                    <a:p>
                      <a:pPr algn="r"/>
                      <a:r>
                        <a:rPr lang="en-US" altLang="ja-JP" sz="1200" dirty="0" smtClean="0"/>
                        <a:t>894,200,888</a:t>
                      </a:r>
                      <a:r>
                        <a:rPr lang="ja-JP" altLang="en-US" sz="1200" dirty="0" smtClean="0"/>
                        <a:t>円</a:t>
                      </a:r>
                      <a:endParaRPr lang="ja-JP" altLang="en-US" sz="1200" dirty="0"/>
                    </a:p>
                  </a:txBody>
                  <a:tcPr marL="99069" marR="99069" marT="17998" marB="17998" anchor="ctr">
                    <a:lnR w="19050" cap="flat" cmpd="sng" algn="ctr">
                      <a:solidFill>
                        <a:schemeClr val="tx1"/>
                      </a:solidFill>
                      <a:prstDash val="solid"/>
                      <a:round/>
                      <a:headEnd type="none" w="med" len="med"/>
                      <a:tailEnd type="none" w="med" len="med"/>
                    </a:lnR>
                  </a:tcPr>
                </a:tc>
              </a:tr>
              <a:tr h="218853">
                <a:tc vMerge="1">
                  <a:txBody>
                    <a:bodyPr/>
                    <a:lstStyle/>
                    <a:p>
                      <a:endParaRPr kumimoji="1" lang="ja-JP" altLang="en-US"/>
                    </a:p>
                  </a:txBody>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smtClean="0">
                        <a:solidFill>
                          <a:sysClr val="windowText" lastClr="000000"/>
                        </a:solidFill>
                      </a:endParaRPr>
                    </a:p>
                  </a:txBody>
                  <a:tcPr/>
                </a:tc>
                <a:tc>
                  <a:txBody>
                    <a:bodyPr/>
                    <a:lstStyle/>
                    <a:p>
                      <a:r>
                        <a:rPr lang="ja-JP" altLang="en-US" sz="1200" dirty="0" smtClean="0"/>
                        <a:t>栄養改善</a:t>
                      </a:r>
                      <a:endParaRPr lang="ja-JP" altLang="en-US" sz="1200" dirty="0"/>
                    </a:p>
                  </a:txBody>
                  <a:tcPr marL="99069" marR="99069" marT="17998" marB="17998"/>
                </a:tc>
                <a:tc>
                  <a:txBody>
                    <a:bodyPr/>
                    <a:lstStyle/>
                    <a:p>
                      <a:pPr algn="r"/>
                      <a:r>
                        <a:rPr lang="en-US" altLang="ja-JP" sz="1200" dirty="0" smtClean="0"/>
                        <a:t>224</a:t>
                      </a:r>
                      <a:endParaRPr lang="ja-JP" altLang="en-US" sz="1200" dirty="0"/>
                    </a:p>
                  </a:txBody>
                  <a:tcPr marL="99069" marR="216124" marT="17998" marB="17998"/>
                </a:tc>
                <a:tc vMerge="1">
                  <a:txBody>
                    <a:bodyPr/>
                    <a:lstStyle/>
                    <a:p>
                      <a:pPr algn="r"/>
                      <a:endParaRPr kumimoji="1" lang="ja-JP" altLang="en-US" sz="1200" dirty="0">
                        <a:solidFill>
                          <a:schemeClr val="tx1"/>
                        </a:solidFill>
                      </a:endParaRPr>
                    </a:p>
                  </a:txBody>
                  <a:tcPr/>
                </a:tc>
              </a:tr>
              <a:tr h="218853">
                <a:tc vMerge="1">
                  <a:txBody>
                    <a:bodyPr/>
                    <a:lstStyle/>
                    <a:p>
                      <a:endParaRPr kumimoji="1" lang="ja-JP" altLang="en-US"/>
                    </a:p>
                  </a:txBody>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smtClean="0">
                        <a:solidFill>
                          <a:sysClr val="windowText" lastClr="000000"/>
                        </a:solidFill>
                      </a:endParaRPr>
                    </a:p>
                  </a:txBody>
                  <a:tcPr/>
                </a:tc>
                <a:tc>
                  <a:txBody>
                    <a:bodyPr/>
                    <a:lstStyle/>
                    <a:p>
                      <a:r>
                        <a:rPr lang="ja-JP" altLang="en-US" sz="1200" dirty="0" smtClean="0"/>
                        <a:t>口腔機能向上</a:t>
                      </a:r>
                      <a:endParaRPr lang="ja-JP" altLang="en-US" sz="1200" dirty="0"/>
                    </a:p>
                  </a:txBody>
                  <a:tcPr marL="99069" marR="99069" marT="17998" marB="17998"/>
                </a:tc>
                <a:tc>
                  <a:txBody>
                    <a:bodyPr/>
                    <a:lstStyle/>
                    <a:p>
                      <a:pPr algn="r"/>
                      <a:r>
                        <a:rPr lang="en-US" altLang="ja-JP" sz="1200" dirty="0" smtClean="0"/>
                        <a:t>192</a:t>
                      </a:r>
                      <a:endParaRPr lang="ja-JP" altLang="en-US" sz="1200" dirty="0"/>
                    </a:p>
                  </a:txBody>
                  <a:tcPr marL="99069" marR="216124" marT="17998" marB="17998"/>
                </a:tc>
                <a:tc vMerge="1">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kumimoji="1" lang="ja-JP" altLang="en-US" sz="1200" dirty="0" smtClean="0">
                        <a:solidFill>
                          <a:sysClr val="windowText" lastClr="000000"/>
                        </a:solidFill>
                      </a:endParaRPr>
                    </a:p>
                  </a:txBody>
                  <a:tcPr/>
                </a:tc>
              </a:tr>
              <a:tr h="218853">
                <a:tc vMerge="1">
                  <a:txBody>
                    <a:bodyPr/>
                    <a:lstStyle/>
                    <a:p>
                      <a:endParaRPr kumimoji="1" lang="ja-JP" altLang="en-US"/>
                    </a:p>
                  </a:txBody>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smtClean="0">
                        <a:solidFill>
                          <a:sysClr val="windowText" lastClr="000000"/>
                        </a:solidFill>
                      </a:endParaRPr>
                    </a:p>
                  </a:txBody>
                  <a:tcPr anchor="ctr"/>
                </a:tc>
                <a:tc>
                  <a:txBody>
                    <a:bodyPr/>
                    <a:lstStyle/>
                    <a:p>
                      <a:r>
                        <a:rPr lang="ja-JP" altLang="en-US" sz="1200" dirty="0" smtClean="0"/>
                        <a:t>認知機能低下予防・支援</a:t>
                      </a:r>
                      <a:endParaRPr lang="ja-JP" altLang="en-US" sz="1200" dirty="0"/>
                    </a:p>
                  </a:txBody>
                  <a:tcPr marL="99069" marR="99069" marT="17998" marB="17998"/>
                </a:tc>
                <a:tc>
                  <a:txBody>
                    <a:bodyPr/>
                    <a:lstStyle/>
                    <a:p>
                      <a:pPr algn="r"/>
                      <a:r>
                        <a:rPr lang="en-US" altLang="ja-JP" sz="1200" dirty="0" smtClean="0"/>
                        <a:t>142</a:t>
                      </a:r>
                      <a:endParaRPr lang="ja-JP" altLang="en-US" sz="1200" dirty="0"/>
                    </a:p>
                  </a:txBody>
                  <a:tcPr marL="99069" marR="216124" marT="17998" marB="17998"/>
                </a:tc>
                <a:tc vMerge="1">
                  <a:txBody>
                    <a:bodyPr/>
                    <a:lstStyle/>
                    <a:p>
                      <a:endParaRPr lang="ja-JP" altLang="en-US" sz="1200" dirty="0"/>
                    </a:p>
                  </a:txBody>
                  <a:tcPr anchor="ctr"/>
                </a:tc>
              </a:tr>
              <a:tr h="218853">
                <a:tc vMerge="1">
                  <a:txBody>
                    <a:bodyPr/>
                    <a:lstStyle/>
                    <a:p>
                      <a:endParaRPr kumimoji="1" lang="ja-JP" altLang="en-US"/>
                    </a:p>
                  </a:txBody>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smtClean="0">
                        <a:solidFill>
                          <a:sysClr val="windowText" lastClr="000000"/>
                        </a:solidFill>
                      </a:endParaRPr>
                    </a:p>
                  </a:txBody>
                  <a:tcPr anchor="ctr"/>
                </a:tc>
                <a:tc>
                  <a:txBody>
                    <a:bodyPr/>
                    <a:lstStyle/>
                    <a:p>
                      <a:r>
                        <a:rPr lang="ja-JP" altLang="en-US" sz="1200" dirty="0" smtClean="0"/>
                        <a:t>閉じこもり予防・支援</a:t>
                      </a:r>
                      <a:endParaRPr lang="ja-JP" altLang="en-US" sz="1200" dirty="0"/>
                    </a:p>
                  </a:txBody>
                  <a:tcPr marL="99069" marR="99069" marT="17998" marB="17998"/>
                </a:tc>
                <a:tc>
                  <a:txBody>
                    <a:bodyPr/>
                    <a:lstStyle/>
                    <a:p>
                      <a:pPr algn="r"/>
                      <a:r>
                        <a:rPr lang="en-US" altLang="ja-JP" sz="1200" dirty="0" smtClean="0"/>
                        <a:t>202</a:t>
                      </a:r>
                      <a:endParaRPr lang="ja-JP" altLang="en-US" sz="1200" dirty="0"/>
                    </a:p>
                  </a:txBody>
                  <a:tcPr marL="99069" marR="216124" marT="17998" marB="17998"/>
                </a:tc>
                <a:tc vMerge="1">
                  <a:txBody>
                    <a:bodyPr/>
                    <a:lstStyle/>
                    <a:p>
                      <a:endParaRPr lang="ja-JP" altLang="en-US" sz="1200" dirty="0"/>
                    </a:p>
                  </a:txBody>
                  <a:tcPr anchor="ctr"/>
                </a:tc>
              </a:tr>
              <a:tr h="218853">
                <a:tc vMerge="1">
                  <a:txBody>
                    <a:bodyPr/>
                    <a:lstStyle/>
                    <a:p>
                      <a:endParaRPr kumimoji="1" lang="ja-JP" altLang="en-US"/>
                    </a:p>
                  </a:txBody>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smtClean="0">
                        <a:solidFill>
                          <a:sysClr val="windowText" lastClr="000000"/>
                        </a:solidFill>
                      </a:endParaRPr>
                    </a:p>
                  </a:txBody>
                  <a:tcPr anchor="ctr"/>
                </a:tc>
                <a:tc>
                  <a:txBody>
                    <a:bodyPr/>
                    <a:lstStyle/>
                    <a:p>
                      <a:r>
                        <a:rPr lang="ja-JP" altLang="en-US" sz="1200" dirty="0" smtClean="0"/>
                        <a:t>うつ予防・支援</a:t>
                      </a:r>
                      <a:endParaRPr lang="ja-JP" altLang="en-US" sz="1200" dirty="0"/>
                    </a:p>
                  </a:txBody>
                  <a:tcPr marL="99069" marR="99069" marT="17998" marB="17998"/>
                </a:tc>
                <a:tc>
                  <a:txBody>
                    <a:bodyPr/>
                    <a:lstStyle/>
                    <a:p>
                      <a:pPr algn="r"/>
                      <a:r>
                        <a:rPr lang="en-US" altLang="ja-JP" sz="1200" dirty="0" smtClean="0"/>
                        <a:t>176</a:t>
                      </a:r>
                      <a:endParaRPr lang="ja-JP" altLang="en-US" sz="1200" dirty="0"/>
                    </a:p>
                  </a:txBody>
                  <a:tcPr marL="99069" marR="216124" marT="17998" marB="17998"/>
                </a:tc>
                <a:tc vMerge="1">
                  <a:txBody>
                    <a:bodyPr/>
                    <a:lstStyle/>
                    <a:p>
                      <a:endParaRPr kumimoji="1" lang="ja-JP" altLang="en-US"/>
                    </a:p>
                  </a:txBody>
                  <a:tcPr/>
                </a:tc>
              </a:tr>
              <a:tr h="218853">
                <a:tc vMerge="1">
                  <a:txBody>
                    <a:bodyPr/>
                    <a:lstStyle/>
                    <a:p>
                      <a:endParaRPr kumimoji="1" lang="ja-JP" altLang="en-US"/>
                    </a:p>
                  </a:txBody>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smtClean="0">
                        <a:solidFill>
                          <a:sysClr val="windowText" lastClr="000000"/>
                        </a:solidFill>
                      </a:endParaRPr>
                    </a:p>
                  </a:txBody>
                  <a:tcPr anchor="ctr"/>
                </a:tc>
                <a:tc>
                  <a:txBody>
                    <a:bodyPr/>
                    <a:lstStyle/>
                    <a:p>
                      <a:r>
                        <a:rPr lang="ja-JP" altLang="en-US" sz="1200" dirty="0" smtClean="0"/>
                        <a:t>複合</a:t>
                      </a:r>
                      <a:endParaRPr lang="ja-JP" altLang="en-US" sz="1200" dirty="0"/>
                    </a:p>
                  </a:txBody>
                  <a:tcPr marL="99069" marR="99069" marT="17998" marB="17998" anchor="ctr"/>
                </a:tc>
                <a:tc>
                  <a:txBody>
                    <a:bodyPr/>
                    <a:lstStyle/>
                    <a:p>
                      <a:pPr algn="r"/>
                      <a:r>
                        <a:rPr lang="en-US" altLang="ja-JP" sz="1200" dirty="0" smtClean="0"/>
                        <a:t>149</a:t>
                      </a:r>
                      <a:endParaRPr lang="ja-JP" altLang="en-US" sz="1200" dirty="0"/>
                    </a:p>
                  </a:txBody>
                  <a:tcPr marL="99069" marR="216124" marT="17998" marB="17998" anchor="ctr"/>
                </a:tc>
                <a:tc vMerge="1">
                  <a:txBody>
                    <a:bodyPr/>
                    <a:lstStyle/>
                    <a:p>
                      <a:endParaRPr lang="ja-JP" altLang="en-US" sz="1200" dirty="0"/>
                    </a:p>
                  </a:txBody>
                  <a:tcPr anchor="ctr"/>
                </a:tc>
              </a:tr>
              <a:tr h="251969">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900" dirty="0" smtClean="0">
                        <a:solidFill>
                          <a:sysClr val="windowText" lastClr="000000"/>
                        </a:solidFill>
                      </a:endParaRPr>
                    </a:p>
                  </a:txBody>
                  <a:tcPr anchor="ctr">
                    <a:lnL w="12700" cmpd="sng">
                      <a:noFill/>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二次予防事業評価事業</a:t>
                      </a:r>
                      <a:endParaRPr kumimoji="1" lang="ja-JP" altLang="en-US" sz="1200" dirty="0" smtClean="0">
                        <a:solidFill>
                          <a:sysClr val="windowText" lastClr="000000"/>
                        </a:solidFill>
                      </a:endParaRPr>
                    </a:p>
                  </a:txBody>
                  <a:tcPr marL="99069" marR="99069" marT="17998" marB="17998" anchor="ctr">
                    <a:lnB w="1905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algn="r"/>
                      <a:r>
                        <a:rPr lang="en-US" altLang="ja-JP" sz="1200" dirty="0" smtClean="0"/>
                        <a:t>931</a:t>
                      </a:r>
                      <a:endParaRPr lang="ja-JP" altLang="en-US" sz="1200" dirty="0"/>
                    </a:p>
                  </a:txBody>
                  <a:tcPr marL="99069" marR="216124" marT="17998" marB="17998" anchor="ctr">
                    <a:lnB w="19050" cap="flat" cmpd="sng" algn="ctr">
                      <a:solidFill>
                        <a:schemeClr val="tx1"/>
                      </a:solidFill>
                      <a:prstDash val="solid"/>
                      <a:round/>
                      <a:headEnd type="none" w="med" len="med"/>
                      <a:tailEnd type="none" w="med" len="med"/>
                    </a:lnB>
                  </a:tcPr>
                </a:tc>
                <a:tc>
                  <a:txBody>
                    <a:bodyPr/>
                    <a:lstStyle/>
                    <a:p>
                      <a:pPr algn="r"/>
                      <a:r>
                        <a:rPr lang="en-US" altLang="ja-JP" sz="1200" dirty="0" smtClean="0"/>
                        <a:t>249,221,350</a:t>
                      </a:r>
                      <a:r>
                        <a:rPr lang="ja-JP" altLang="en-US" sz="1200" dirty="0" smtClean="0"/>
                        <a:t>円</a:t>
                      </a:r>
                      <a:endParaRPr lang="ja-JP" altLang="en-US" sz="1200" dirty="0"/>
                    </a:p>
                  </a:txBody>
                  <a:tcPr marL="99069" marR="99069" marT="17998" marB="17998" anchor="ctr">
                    <a:lnR w="1905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tcPr>
                </a:tc>
              </a:tr>
              <a:tr h="218853">
                <a:tc rowSpan="9">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一次予防事業</a:t>
                      </a:r>
                      <a:endParaRPr kumimoji="1" lang="en-US" altLang="ja-JP" sz="1200" dirty="0" smtClean="0"/>
                    </a:p>
                  </a:txBody>
                  <a:tcPr marL="99069" marR="99069" marT="17998" marB="17998" vert="eaVert" anchor="ctr">
                    <a:lnL w="19050" cap="flat" cmpd="sng" algn="ctr">
                      <a:solidFill>
                        <a:schemeClr val="tx1"/>
                      </a:solidFill>
                      <a:prstDash val="solid"/>
                      <a:round/>
                      <a:headEnd type="none" w="med" len="med"/>
                      <a:tailEnd type="none" w="med" len="med"/>
                    </a:lnL>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99CCFF"/>
                    </a:solidFill>
                  </a:tcPr>
                </a:tc>
                <a:tc rowSpan="5">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介護予防普及啓発事業</a:t>
                      </a:r>
                      <a:endParaRPr kumimoji="1" lang="en-US" altLang="ja-JP" sz="1200" dirty="0" smtClean="0"/>
                    </a:p>
                  </a:txBody>
                  <a:tcPr marL="99069" marR="99069" marT="17998" marB="17998" anchor="ctr">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パンフレット等の作成・配布</a:t>
                      </a:r>
                      <a:endParaRPr kumimoji="1" lang="ja-JP" altLang="en-US" sz="1200" dirty="0" smtClean="0">
                        <a:solidFill>
                          <a:sysClr val="windowText" lastClr="000000"/>
                        </a:solidFill>
                      </a:endParaRPr>
                    </a:p>
                  </a:txBody>
                  <a:tcPr marL="99069" marR="99069" marT="17998" marB="17998">
                    <a:lnL w="12700" cap="flat" cmpd="sng" algn="ctr">
                      <a:solidFill>
                        <a:schemeClr val="tx1"/>
                      </a:solidFill>
                      <a:prstDash val="solid"/>
                      <a:round/>
                      <a:headEnd type="none" w="med" len="med"/>
                      <a:tailEnd type="none" w="med" len="med"/>
                    </a:lnL>
                    <a:lnT w="19050" cap="flat" cmpd="sng" algn="ctr">
                      <a:solidFill>
                        <a:schemeClr val="tx1"/>
                      </a:solidFill>
                      <a:prstDash val="solid"/>
                      <a:round/>
                      <a:headEnd type="none" w="med" len="med"/>
                      <a:tailEnd type="none" w="med" len="med"/>
                    </a:lnT>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200" dirty="0" smtClean="0"/>
                        <a:t>1,270</a:t>
                      </a:r>
                      <a:endParaRPr kumimoji="1" lang="ja-JP" altLang="en-US" sz="1200" dirty="0" smtClean="0">
                        <a:solidFill>
                          <a:sysClr val="windowText" lastClr="000000"/>
                        </a:solidFill>
                      </a:endParaRPr>
                    </a:p>
                  </a:txBody>
                  <a:tcPr marL="99069" marR="216124" marT="17998" marB="17998">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tcPr>
                </a:tc>
                <a:tc rowSpan="5">
                  <a:txBody>
                    <a:bodyPr/>
                    <a:lstStyle/>
                    <a:p>
                      <a:pPr algn="r"/>
                      <a:r>
                        <a:rPr kumimoji="1" lang="en-US" altLang="ja-JP" sz="1200" dirty="0" smtClean="0"/>
                        <a:t>10,566,271,561</a:t>
                      </a:r>
                      <a:r>
                        <a:rPr kumimoji="1" lang="ja-JP" altLang="en-US" sz="1200" dirty="0" smtClean="0"/>
                        <a:t>円</a:t>
                      </a:r>
                      <a:endParaRPr kumimoji="1" lang="ja-JP" altLang="en-US" sz="1200" dirty="0">
                        <a:solidFill>
                          <a:schemeClr val="tx1"/>
                        </a:solidFill>
                      </a:endParaRPr>
                    </a:p>
                  </a:txBody>
                  <a:tcPr marL="99069" marR="99069" marT="17998" marB="17998"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tcPr>
                </a:tc>
              </a:tr>
              <a:tr h="218853">
                <a:tc vMerge="1">
                  <a:txBody>
                    <a:bodyPr/>
                    <a:lstStyle/>
                    <a:p>
                      <a:endParaRPr kumimoji="1" lang="ja-JP" altLang="en-US"/>
                    </a:p>
                  </a:txBody>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smtClean="0">
                        <a:solidFill>
                          <a:sysClr val="windowText" lastClr="000000"/>
                        </a:solidFill>
                      </a:endParaRPr>
                    </a:p>
                  </a:txBody>
                  <a:tcP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講演会・相談会</a:t>
                      </a:r>
                      <a:endParaRPr kumimoji="1" lang="ja-JP" altLang="en-US" sz="1200" dirty="0" smtClean="0">
                        <a:solidFill>
                          <a:sysClr val="windowText" lastClr="000000"/>
                        </a:solidFill>
                      </a:endParaRPr>
                    </a:p>
                  </a:txBody>
                  <a:tcPr marL="99069" marR="99069" marT="17998" marB="17998">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r"/>
                      <a:r>
                        <a:rPr kumimoji="1" lang="en-US" altLang="ja-JP" sz="1200" dirty="0" smtClean="0"/>
                        <a:t>1,187</a:t>
                      </a:r>
                      <a:endParaRPr kumimoji="1" lang="ja-JP" altLang="en-US" sz="1200" dirty="0">
                        <a:solidFill>
                          <a:sysClr val="windowText" lastClr="000000"/>
                        </a:solidFill>
                      </a:endParaRPr>
                    </a:p>
                  </a:txBody>
                  <a:tcPr marL="99069" marR="216124" marT="17998" marB="17998">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vMerge="1">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kumimoji="1" lang="ja-JP" altLang="en-US" sz="1200" dirty="0" smtClean="0">
                        <a:solidFill>
                          <a:sysClr val="windowText" lastClr="000000"/>
                        </a:solidFill>
                      </a:endParaRPr>
                    </a:p>
                  </a:txBody>
                  <a:tcP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r>
              <a:tr h="218853">
                <a:tc vMerge="1">
                  <a:txBody>
                    <a:bodyPr/>
                    <a:lstStyle/>
                    <a:p>
                      <a:endParaRPr kumimoji="1" lang="ja-JP" altLang="en-US"/>
                    </a:p>
                  </a:txBody>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smtClean="0">
                        <a:solidFill>
                          <a:sysClr val="windowText" lastClr="000000"/>
                        </a:solidFill>
                      </a:endParaRPr>
                    </a:p>
                  </a:txBody>
                  <a:tcP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介護予防教室等</a:t>
                      </a:r>
                      <a:endParaRPr kumimoji="1" lang="ja-JP" altLang="en-US" sz="1200" dirty="0" smtClean="0">
                        <a:solidFill>
                          <a:sysClr val="windowText" lastClr="000000"/>
                        </a:solidFill>
                      </a:endParaRPr>
                    </a:p>
                  </a:txBody>
                  <a:tcPr marL="99069" marR="99069" marT="17998" marB="17998">
                    <a:lnT w="12700" cap="flat" cmpd="sng" algn="ctr">
                      <a:solidFill>
                        <a:schemeClr val="tx1"/>
                      </a:solidFill>
                      <a:prstDash val="solid"/>
                      <a:round/>
                      <a:headEnd type="none" w="med" len="med"/>
                      <a:tailEnd type="none" w="med" len="med"/>
                    </a:lnT>
                  </a:tcPr>
                </a:tc>
                <a:tc>
                  <a:txBody>
                    <a:bodyPr/>
                    <a:lstStyle/>
                    <a:p>
                      <a:pPr algn="r"/>
                      <a:r>
                        <a:rPr kumimoji="1" lang="en-US" altLang="ja-JP" sz="1200" dirty="0" smtClean="0"/>
                        <a:t>1,467</a:t>
                      </a:r>
                      <a:endParaRPr kumimoji="1" lang="ja-JP" altLang="en-US" sz="1200" dirty="0">
                        <a:solidFill>
                          <a:schemeClr val="tx1"/>
                        </a:solidFill>
                      </a:endParaRPr>
                    </a:p>
                  </a:txBody>
                  <a:tcPr marL="99069" marR="216124" marT="17998" marB="17998">
                    <a:lnT w="12700" cap="flat" cmpd="sng" algn="ctr">
                      <a:solidFill>
                        <a:schemeClr val="tx1"/>
                      </a:solidFill>
                      <a:prstDash val="solid"/>
                      <a:round/>
                      <a:headEnd type="none" w="med" len="med"/>
                      <a:tailEnd type="none" w="med" len="med"/>
                    </a:lnT>
                  </a:tcPr>
                </a:tc>
                <a:tc vMerge="1">
                  <a:txBody>
                    <a:bodyPr/>
                    <a:lstStyle/>
                    <a:p>
                      <a:pPr algn="r"/>
                      <a:endParaRPr kumimoji="1" lang="ja-JP" altLang="en-US" sz="1200" dirty="0">
                        <a:solidFill>
                          <a:schemeClr val="tx1"/>
                        </a:solidFill>
                      </a:endParaRPr>
                    </a:p>
                  </a:txBody>
                  <a:tcP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r>
              <a:tr h="401711">
                <a:tc vMerge="1">
                  <a:txBody>
                    <a:bodyPr/>
                    <a:lstStyle/>
                    <a:p>
                      <a:endParaRPr kumimoji="1" lang="ja-JP" altLang="en-US"/>
                    </a:p>
                  </a:txBody>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smtClean="0">
                        <a:solidFill>
                          <a:sysClr val="windowText" lastClr="000000"/>
                        </a:solidFill>
                      </a:endParaRPr>
                    </a:p>
                  </a:txBody>
                  <a:tcP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介護予防事業の記録等管理媒体の配布</a:t>
                      </a:r>
                      <a:endParaRPr kumimoji="1" lang="ja-JP" altLang="en-US" sz="1200" dirty="0" smtClean="0">
                        <a:solidFill>
                          <a:sysClr val="windowText" lastClr="000000"/>
                        </a:solidFill>
                      </a:endParaRPr>
                    </a:p>
                  </a:txBody>
                  <a:tcPr marL="99069" marR="99069" marT="17998" marB="17998"/>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200" dirty="0" smtClean="0"/>
                        <a:t>493</a:t>
                      </a:r>
                      <a:endParaRPr kumimoji="1" lang="ja-JP" altLang="en-US" sz="1200" dirty="0" smtClean="0">
                        <a:solidFill>
                          <a:sysClr val="windowText" lastClr="000000"/>
                        </a:solidFill>
                      </a:endParaRPr>
                    </a:p>
                  </a:txBody>
                  <a:tcPr marL="99069" marR="216124" marT="17998" marB="17998"/>
                </a:tc>
                <a:tc vMerge="1">
                  <a:txBody>
                    <a:bodyPr/>
                    <a:lstStyle/>
                    <a:p>
                      <a:pPr algn="r"/>
                      <a:endParaRPr kumimoji="1" lang="ja-JP" altLang="en-US" sz="1200" dirty="0">
                        <a:solidFill>
                          <a:schemeClr val="tx1"/>
                        </a:solidFill>
                      </a:endParaRPr>
                    </a:p>
                  </a:txBody>
                  <a:tcP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r>
              <a:tr h="218853">
                <a:tc vMerge="1">
                  <a:txBody>
                    <a:bodyPr/>
                    <a:lstStyle/>
                    <a:p>
                      <a:endParaRPr kumimoji="1" lang="ja-JP" altLang="en-US"/>
                    </a:p>
                  </a:txBody>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smtClean="0">
                        <a:solidFill>
                          <a:sysClr val="windowText" lastClr="000000"/>
                        </a:solidFill>
                      </a:endParaRPr>
                    </a:p>
                  </a:txBody>
                  <a:tcP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その他</a:t>
                      </a:r>
                      <a:endParaRPr kumimoji="1" lang="ja-JP" altLang="en-US" sz="1200" dirty="0" smtClean="0">
                        <a:solidFill>
                          <a:sysClr val="windowText" lastClr="000000"/>
                        </a:solidFill>
                      </a:endParaRPr>
                    </a:p>
                  </a:txBody>
                  <a:tcPr marL="99069" marR="99069" marT="17998" marB="17998"/>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200" dirty="0" smtClean="0"/>
                        <a:t>254</a:t>
                      </a:r>
                      <a:endParaRPr kumimoji="1" lang="ja-JP" altLang="en-US" sz="1200" dirty="0" smtClean="0">
                        <a:solidFill>
                          <a:sysClr val="windowText" lastClr="000000"/>
                        </a:solidFill>
                      </a:endParaRPr>
                    </a:p>
                  </a:txBody>
                  <a:tcPr marL="99069" marR="216124" marT="17998" marB="17998"/>
                </a:tc>
                <a:tc vMerge="1">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kumimoji="1" lang="ja-JP" altLang="en-US" sz="1200" dirty="0" smtClean="0">
                        <a:solidFill>
                          <a:sysClr val="windowText" lastClr="000000"/>
                        </a:solidFill>
                      </a:endParaRPr>
                    </a:p>
                  </a:txBody>
                  <a:tcP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r>
              <a:tr h="218853">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dirty="0" smtClean="0"/>
                    </a:p>
                  </a:txBody>
                  <a:tcPr anchor="ctr">
                    <a:lnL w="12700" cmpd="sng">
                      <a:noFill/>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tcPr>
                </a:tc>
                <a:tc row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地域介護予防活動支援事業</a:t>
                      </a:r>
                      <a:endParaRPr kumimoji="1" lang="en-US" altLang="ja-JP" sz="1200" dirty="0" smtClean="0"/>
                    </a:p>
                  </a:txBody>
                  <a:tcPr marL="99069" marR="99069" marT="17998" marB="17998"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ボランティア等の人材育成</a:t>
                      </a:r>
                      <a:endParaRPr kumimoji="1" lang="ja-JP" altLang="en-US" sz="1200" dirty="0" smtClean="0">
                        <a:solidFill>
                          <a:sysClr val="windowText" lastClr="000000"/>
                        </a:solidFill>
                      </a:endParaRPr>
                    </a:p>
                  </a:txBody>
                  <a:tcPr marL="99069" marR="99069" marT="17998" marB="17998"/>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200" dirty="0" smtClean="0"/>
                        <a:t>872</a:t>
                      </a:r>
                      <a:endParaRPr kumimoji="1" lang="ja-JP" altLang="en-US" sz="1200" dirty="0" smtClean="0">
                        <a:solidFill>
                          <a:sysClr val="windowText" lastClr="000000"/>
                        </a:solidFill>
                      </a:endParaRPr>
                    </a:p>
                  </a:txBody>
                  <a:tcPr marL="99069" marR="216124" marT="17998" marB="17998"/>
                </a:tc>
                <a:tc rowSpan="3">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200" dirty="0" smtClean="0"/>
                        <a:t>5,573,533,569</a:t>
                      </a:r>
                      <a:r>
                        <a:rPr kumimoji="1" lang="ja-JP" altLang="en-US" sz="1200" dirty="0" smtClean="0"/>
                        <a:t>円</a:t>
                      </a:r>
                      <a:endParaRPr kumimoji="1" lang="ja-JP" altLang="en-US" sz="1200" dirty="0" smtClean="0">
                        <a:solidFill>
                          <a:sysClr val="windowText" lastClr="000000"/>
                        </a:solidFill>
                        <a:latin typeface="+mn-lt"/>
                      </a:endParaRPr>
                    </a:p>
                  </a:txBody>
                  <a:tcPr marL="99069" marR="99069" marT="17998" marB="17998" anchor="ctr">
                    <a:lnR w="19050" cap="flat" cmpd="sng" algn="ctr">
                      <a:solidFill>
                        <a:schemeClr val="tx1"/>
                      </a:solidFill>
                      <a:prstDash val="solid"/>
                      <a:round/>
                      <a:headEnd type="none" w="med" len="med"/>
                      <a:tailEnd type="none" w="med" len="med"/>
                    </a:lnR>
                  </a:tcPr>
                </a:tc>
              </a:tr>
              <a:tr h="218853">
                <a:tc vMerge="1">
                  <a:txBody>
                    <a:bodyPr/>
                    <a:lstStyle/>
                    <a:p>
                      <a:endParaRPr kumimoji="1" lang="ja-JP" altLang="en-US"/>
                    </a:p>
                  </a:txBody>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smtClean="0">
                        <a:solidFill>
                          <a:sysClr val="windowText" lastClr="000000"/>
                        </a:solidFill>
                      </a:endParaRPr>
                    </a:p>
                  </a:txBody>
                  <a:tcPr>
                    <a:lnL w="12700" cmpd="sng">
                      <a:noFill/>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地域活動組織への支援・協力等</a:t>
                      </a:r>
                      <a:endParaRPr kumimoji="1" lang="ja-JP" altLang="en-US" sz="1200" dirty="0" smtClean="0">
                        <a:solidFill>
                          <a:sysClr val="windowText" lastClr="000000"/>
                        </a:solidFill>
                      </a:endParaRPr>
                    </a:p>
                  </a:txBody>
                  <a:tcPr marL="99069" marR="99069" marT="17998" marB="17998"/>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200" dirty="0" smtClean="0"/>
                        <a:t>955</a:t>
                      </a:r>
                      <a:endParaRPr kumimoji="1" lang="ja-JP" altLang="en-US" sz="1200" dirty="0" smtClean="0">
                        <a:solidFill>
                          <a:sysClr val="windowText" lastClr="000000"/>
                        </a:solidFill>
                      </a:endParaRPr>
                    </a:p>
                  </a:txBody>
                  <a:tcPr marL="99069" marR="216124" marT="17998" marB="17998"/>
                </a:tc>
                <a:tc vMerge="1">
                  <a:txBody>
                    <a:bodyPr/>
                    <a:lstStyle/>
                    <a:p>
                      <a:pPr algn="r"/>
                      <a:endParaRPr kumimoji="1" lang="ja-JP" altLang="en-US" sz="1200" dirty="0">
                        <a:solidFill>
                          <a:schemeClr val="tx1"/>
                        </a:solidFill>
                      </a:endParaRPr>
                    </a:p>
                  </a:txBody>
                  <a:tcPr>
                    <a:lnL w="12700" cmpd="sng">
                      <a:noFill/>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tcPr>
                </a:tc>
              </a:tr>
              <a:tr h="218853">
                <a:tc vMerge="1">
                  <a:txBody>
                    <a:bodyPr/>
                    <a:lstStyle/>
                    <a:p>
                      <a:endParaRPr kumimoji="1" lang="ja-JP" altLang="en-US"/>
                    </a:p>
                  </a:txBody>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smtClean="0">
                        <a:solidFill>
                          <a:sysClr val="windowText" lastClr="000000"/>
                        </a:solidFill>
                      </a:endParaRPr>
                    </a:p>
                  </a:txBody>
                  <a:tcPr>
                    <a:lnL w="12700" cmpd="sng">
                      <a:noFill/>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その他</a:t>
                      </a:r>
                      <a:endParaRPr kumimoji="1" lang="ja-JP" altLang="en-US" sz="1200" dirty="0" smtClean="0">
                        <a:solidFill>
                          <a:sysClr val="windowText" lastClr="000000"/>
                        </a:solidFill>
                      </a:endParaRPr>
                    </a:p>
                  </a:txBody>
                  <a:tcPr marL="99069" marR="99069" marT="17998" marB="17998"/>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200" dirty="0" smtClean="0"/>
                        <a:t>216</a:t>
                      </a:r>
                      <a:endParaRPr kumimoji="1" lang="ja-JP" altLang="en-US" sz="1200" dirty="0" smtClean="0">
                        <a:solidFill>
                          <a:sysClr val="windowText" lastClr="000000"/>
                        </a:solidFill>
                      </a:endParaRPr>
                    </a:p>
                  </a:txBody>
                  <a:tcPr marL="99069" marR="216124" marT="17998" marB="17998"/>
                </a:tc>
                <a:tc vMerge="1">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kumimoji="1" lang="ja-JP" altLang="en-US" sz="1200" dirty="0" smtClean="0">
                        <a:solidFill>
                          <a:sysClr val="windowText" lastClr="000000"/>
                        </a:solidFill>
                      </a:endParaRPr>
                    </a:p>
                  </a:txBody>
                  <a:tcPr>
                    <a:lnL w="12700" cmpd="sng">
                      <a:noFill/>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tcPr>
                </a:tc>
              </a:tr>
              <a:tr h="251969">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dirty="0" smtClean="0"/>
                    </a:p>
                  </a:txBody>
                  <a:tcPr anchor="ctr">
                    <a:lnL w="12700" cmpd="sng">
                      <a:noFill/>
                    </a:lnL>
                    <a:lnR w="12700" cmpd="sng">
                      <a:noFill/>
                    </a:lnR>
                    <a:lnT w="12700" cap="flat" cmpd="sng" algn="ctr">
                      <a:noFill/>
                      <a:prstDash val="sysDot"/>
                      <a:round/>
                      <a:headEnd type="none" w="med" len="med"/>
                      <a:tailEnd type="none" w="med" len="med"/>
                    </a:lnT>
                    <a:lnB w="12700" cmpd="sng">
                      <a:noFill/>
                    </a:lnB>
                    <a:lnTlToBr w="12700" cmpd="sng">
                      <a:noFill/>
                      <a:prstDash val="solid"/>
                    </a:lnTlToBr>
                    <a:lnBlToTr w="12700" cmpd="sng">
                      <a:noFill/>
                      <a:prstDash val="solid"/>
                    </a:lnBlToTr>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一次予防事業評価事業</a:t>
                      </a:r>
                      <a:endParaRPr kumimoji="1" lang="en-US" altLang="ja-JP" sz="1200" dirty="0" smtClean="0"/>
                    </a:p>
                  </a:txBody>
                  <a:tcPr marL="99069" marR="99069" marT="17998" marB="17998" anchor="ctr">
                    <a:lnB w="1905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200" dirty="0" smtClean="0"/>
                        <a:t>802</a:t>
                      </a:r>
                      <a:endParaRPr kumimoji="1" lang="ja-JP" altLang="en-US" sz="1200" dirty="0" smtClean="0">
                        <a:solidFill>
                          <a:sysClr val="windowText" lastClr="000000"/>
                        </a:solidFill>
                      </a:endParaRPr>
                    </a:p>
                  </a:txBody>
                  <a:tcPr marL="99069" marR="216124" marT="17998" marB="17998">
                    <a:lnB w="19050" cap="flat" cmpd="sng" algn="ctr">
                      <a:solidFill>
                        <a:schemeClr val="tx1"/>
                      </a:solidFill>
                      <a:prstDash val="solid"/>
                      <a:round/>
                      <a:headEnd type="none" w="med" len="med"/>
                      <a:tailEnd type="none" w="med" len="med"/>
                    </a:lnB>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200" dirty="0" smtClean="0"/>
                        <a:t>181,152,153</a:t>
                      </a:r>
                      <a:r>
                        <a:rPr kumimoji="1" lang="ja-JP" altLang="en-US" sz="1200" dirty="0" smtClean="0"/>
                        <a:t>円</a:t>
                      </a:r>
                      <a:endParaRPr kumimoji="1" lang="ja-JP" altLang="en-US" sz="1200" dirty="0" smtClean="0">
                        <a:solidFill>
                          <a:sysClr val="windowText" lastClr="000000"/>
                        </a:solidFill>
                        <a:latin typeface="+mn-lt"/>
                      </a:endParaRPr>
                    </a:p>
                  </a:txBody>
                  <a:tcPr marL="99069" marR="99069" marT="17998" marB="17998" anchor="ctr">
                    <a:lnR w="1905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tcPr>
                </a:tc>
              </a:tr>
              <a:tr h="218853">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合計</a:t>
                      </a:r>
                      <a:endParaRPr kumimoji="1" lang="en-US" altLang="ja-JP" sz="1200" dirty="0" smtClean="0"/>
                    </a:p>
                  </a:txBody>
                  <a:tcPr marL="99069" marR="99069" marT="17998" marB="17998" anchor="ctr">
                    <a:lnL w="19050" cap="flat" cmpd="sng" algn="ctr">
                      <a:solidFill>
                        <a:schemeClr val="tx1"/>
                      </a:solidFill>
                      <a:prstDash val="solid"/>
                      <a:round/>
                      <a:headEnd type="none" w="med" len="med"/>
                      <a:tailEnd type="none" w="med" len="med"/>
                    </a:lnL>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900" dirty="0" smtClean="0"/>
                    </a:p>
                  </a:txBody>
                  <a:tcPr anchor="ctr"/>
                </a:tc>
                <a:tc hMerge="1">
                  <a:txBody>
                    <a:bodyPr/>
                    <a:lstStyle/>
                    <a:p>
                      <a:endParaRPr kumimoji="1" lang="ja-JP" altLang="en-US"/>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200" dirty="0" smtClean="0"/>
                        <a:t>1,594</a:t>
                      </a:r>
                      <a:endParaRPr kumimoji="1" lang="ja-JP" altLang="en-US" sz="1200" dirty="0" smtClean="0">
                        <a:solidFill>
                          <a:sysClr val="windowText" lastClr="000000"/>
                        </a:solidFill>
                      </a:endParaRPr>
                    </a:p>
                  </a:txBody>
                  <a:tcPr marL="99069" marR="216124" marT="17998" marB="17998">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200" dirty="0" smtClean="0"/>
                        <a:t>43,941,270,361</a:t>
                      </a:r>
                      <a:r>
                        <a:rPr kumimoji="1" lang="ja-JP" altLang="en-US" sz="1200" dirty="0" smtClean="0"/>
                        <a:t>円</a:t>
                      </a:r>
                      <a:endParaRPr kumimoji="1" lang="ja-JP" altLang="en-US" sz="1200" dirty="0" smtClean="0">
                        <a:solidFill>
                          <a:sysClr val="windowText" lastClr="000000"/>
                        </a:solidFill>
                        <a:latin typeface="+mn-lt"/>
                      </a:endParaRPr>
                    </a:p>
                  </a:txBody>
                  <a:tcPr marL="99069" marR="99069" marT="17998" marB="17998" anchor="ctr">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r>
            </a:tbl>
          </a:graphicData>
        </a:graphic>
      </p:graphicFrame>
      <p:sp>
        <p:nvSpPr>
          <p:cNvPr id="4" name="テキスト ボックス 136"/>
          <p:cNvSpPr txBox="1">
            <a:spLocks noChangeArrowheads="1"/>
          </p:cNvSpPr>
          <p:nvPr/>
        </p:nvSpPr>
        <p:spPr bwMode="auto">
          <a:xfrm>
            <a:off x="6321425" y="849313"/>
            <a:ext cx="3546475" cy="646112"/>
          </a:xfrm>
          <a:prstGeom prst="rect">
            <a:avLst/>
          </a:prstGeom>
          <a:solidFill>
            <a:srgbClr val="FDEADA"/>
          </a:solidFill>
          <a:ln w="9525" cmpd="thickThin">
            <a:solidFill>
              <a:srgbClr val="1F497D"/>
            </a:solidFill>
            <a:miter lim="800000"/>
            <a:headEnd/>
            <a:tailEnd/>
          </a:ln>
          <a:effectLst>
            <a:outerShdw blurRad="50800" dist="38100" dir="2700000" algn="tl" rotWithShape="0">
              <a:prstClr val="black">
                <a:alpha val="40000"/>
              </a:prstClr>
            </a:outerShdw>
          </a:effectLst>
          <a:extLst/>
        </p:spPr>
        <p:txBody>
          <a:bodyPr>
            <a:spAutoFit/>
          </a:bodyPr>
          <a:lstStyle>
            <a:lvl1pPr marL="179388" indent="-179388" defTabSz="912813" eaLnBrk="0" hangingPunct="0">
              <a:defRPr kumimoji="1">
                <a:solidFill>
                  <a:schemeClr val="tx1"/>
                </a:solidFill>
                <a:latin typeface="Arial" charset="0"/>
                <a:ea typeface="ＭＳ Ｐゴシック" charset="-128"/>
              </a:defRPr>
            </a:lvl1pPr>
            <a:lvl2pPr marL="742950" indent="-285750" defTabSz="912813" eaLnBrk="0" hangingPunct="0">
              <a:defRPr kumimoji="1">
                <a:solidFill>
                  <a:schemeClr val="tx1"/>
                </a:solidFill>
                <a:latin typeface="Arial" charset="0"/>
                <a:ea typeface="ＭＳ Ｐゴシック" charset="-128"/>
              </a:defRPr>
            </a:lvl2pPr>
            <a:lvl3pPr marL="1143000" indent="-228600" defTabSz="912813" eaLnBrk="0" hangingPunct="0">
              <a:defRPr kumimoji="1">
                <a:solidFill>
                  <a:schemeClr val="tx1"/>
                </a:solidFill>
                <a:latin typeface="Arial" charset="0"/>
                <a:ea typeface="ＭＳ Ｐゴシック" charset="-128"/>
              </a:defRPr>
            </a:lvl3pPr>
            <a:lvl4pPr marL="1600200" indent="-228600" defTabSz="912813" eaLnBrk="0" hangingPunct="0">
              <a:defRPr kumimoji="1">
                <a:solidFill>
                  <a:schemeClr val="tx1"/>
                </a:solidFill>
                <a:latin typeface="Arial" charset="0"/>
                <a:ea typeface="ＭＳ Ｐゴシック" charset="-128"/>
              </a:defRPr>
            </a:lvl4pPr>
            <a:lvl5pPr marL="2057400" indent="-228600" defTabSz="912813" eaLnBrk="0" hangingPunct="0">
              <a:defRPr kumimoji="1">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kumimoji="1">
                <a:solidFill>
                  <a:schemeClr val="tx1"/>
                </a:solidFill>
                <a:latin typeface="Arial" charset="0"/>
                <a:ea typeface="ＭＳ Ｐゴシック" charset="-128"/>
              </a:defRPr>
            </a:lvl9pPr>
          </a:lstStyle>
          <a:p>
            <a:pPr fontAlgn="auto">
              <a:spcBef>
                <a:spcPts val="0"/>
              </a:spcBef>
              <a:spcAft>
                <a:spcPts val="0"/>
              </a:spcAft>
              <a:defRPr/>
            </a:pPr>
            <a:r>
              <a:rPr lang="ja-JP" altLang="en-US" dirty="0" smtClean="0">
                <a:solidFill>
                  <a:srgbClr val="000000"/>
                </a:solidFill>
                <a:latin typeface="HG丸ｺﾞｼｯｸM-PRO" pitchFamily="50" charset="-128"/>
                <a:ea typeface="HG丸ｺﾞｼｯｸM-PRO" pitchFamily="50" charset="-128"/>
              </a:rPr>
              <a:t>「二次</a:t>
            </a:r>
            <a:r>
              <a:rPr lang="ja-JP" altLang="en-US" dirty="0">
                <a:solidFill>
                  <a:srgbClr val="000000"/>
                </a:solidFill>
                <a:latin typeface="HG丸ｺﾞｼｯｸM-PRO" pitchFamily="50" charset="-128"/>
                <a:ea typeface="HG丸ｺﾞｼｯｸM-PRO" pitchFamily="50" charset="-128"/>
              </a:rPr>
              <a:t>予防事業の</a:t>
            </a:r>
            <a:r>
              <a:rPr lang="ja-JP" altLang="en-US" dirty="0" smtClean="0">
                <a:solidFill>
                  <a:srgbClr val="000000"/>
                </a:solidFill>
                <a:latin typeface="HG丸ｺﾞｼｯｸM-PRO" pitchFamily="50" charset="-128"/>
                <a:ea typeface="HG丸ｺﾞｼｯｸM-PRO" pitchFamily="50" charset="-128"/>
              </a:rPr>
              <a:t>対象者把握事業」が</a:t>
            </a:r>
            <a:r>
              <a:rPr lang="ja-JP" altLang="en-US" dirty="0">
                <a:solidFill>
                  <a:srgbClr val="000000"/>
                </a:solidFill>
                <a:latin typeface="HG丸ｺﾞｼｯｸM-PRO" pitchFamily="50" charset="-128"/>
                <a:ea typeface="HG丸ｺﾞｼｯｸM-PRO" pitchFamily="50" charset="-128"/>
              </a:rPr>
              <a:t>全体の</a:t>
            </a:r>
            <a:r>
              <a:rPr lang="en-US" altLang="ja-JP" dirty="0">
                <a:solidFill>
                  <a:srgbClr val="000000"/>
                </a:solidFill>
                <a:latin typeface="HG丸ｺﾞｼｯｸM-PRO" pitchFamily="50" charset="-128"/>
                <a:ea typeface="HG丸ｺﾞｼｯｸM-PRO" pitchFamily="50" charset="-128"/>
              </a:rPr>
              <a:t>3</a:t>
            </a:r>
            <a:r>
              <a:rPr lang="ja-JP" altLang="en-US" dirty="0" smtClean="0">
                <a:solidFill>
                  <a:srgbClr val="000000"/>
                </a:solidFill>
                <a:latin typeface="HG丸ｺﾞｼｯｸM-PRO" pitchFamily="50" charset="-128"/>
                <a:ea typeface="HG丸ｺﾞｼｯｸM-PRO" pitchFamily="50" charset="-128"/>
              </a:rPr>
              <a:t>割強を</a:t>
            </a:r>
            <a:r>
              <a:rPr lang="ja-JP" altLang="en-US" dirty="0">
                <a:solidFill>
                  <a:srgbClr val="000000"/>
                </a:solidFill>
                <a:latin typeface="HG丸ｺﾞｼｯｸM-PRO" pitchFamily="50" charset="-128"/>
                <a:ea typeface="HG丸ｺﾞｼｯｸM-PRO" pitchFamily="50" charset="-128"/>
              </a:rPr>
              <a:t>占める</a:t>
            </a:r>
            <a:endParaRPr lang="en-US" altLang="ja-JP" sz="1400" dirty="0">
              <a:solidFill>
                <a:srgbClr val="000000"/>
              </a:solidFill>
              <a:latin typeface="HG丸ｺﾞｼｯｸM-PRO" pitchFamily="50" charset="-128"/>
              <a:ea typeface="HG丸ｺﾞｼｯｸM-PRO" pitchFamily="50" charset="-128"/>
            </a:endParaRPr>
          </a:p>
        </p:txBody>
      </p:sp>
      <p:sp>
        <p:nvSpPr>
          <p:cNvPr id="5" name="正方形/長方形 4"/>
          <p:cNvSpPr/>
          <p:nvPr/>
        </p:nvSpPr>
        <p:spPr bwMode="auto">
          <a:xfrm>
            <a:off x="6556375" y="1844675"/>
            <a:ext cx="3168650" cy="4537075"/>
          </a:xfrm>
          <a:prstGeom prst="rect">
            <a:avLst/>
          </a:prstGeom>
          <a:noFill/>
          <a:ln w="12700">
            <a:solidFill>
              <a:schemeClr val="accent6"/>
            </a:solidFill>
            <a:miter lim="800000"/>
            <a:headEnd/>
            <a:tailEnd/>
          </a:ln>
        </p:spPr>
        <p:txBody>
          <a:bodyPr anchor="ctr"/>
          <a:lstStyle/>
          <a:p>
            <a:pPr algn="ctr" fontAlgn="auto">
              <a:spcBef>
                <a:spcPts val="0"/>
              </a:spcBef>
              <a:spcAft>
                <a:spcPts val="0"/>
              </a:spcAft>
              <a:defRPr/>
            </a:pPr>
            <a:endParaRPr lang="ja-JP" altLang="en-US" sz="2400" dirty="0">
              <a:solidFill>
                <a:srgbClr val="000000"/>
              </a:solidFill>
              <a:latin typeface="HG丸ｺﾞｼｯｸM-PRO" pitchFamily="50" charset="-128"/>
              <a:ea typeface="HG丸ｺﾞｼｯｸM-PRO" pitchFamily="50" charset="-128"/>
            </a:endParaRPr>
          </a:p>
        </p:txBody>
      </p:sp>
      <p:graphicFrame>
        <p:nvGraphicFramePr>
          <p:cNvPr id="6" name="グラフ 5"/>
          <p:cNvGraphicFramePr>
            <a:graphicFrameLocks/>
          </p:cNvGraphicFramePr>
          <p:nvPr/>
        </p:nvGraphicFramePr>
        <p:xfrm>
          <a:off x="6465895" y="2068819"/>
          <a:ext cx="3488831" cy="4288108"/>
        </p:xfrm>
        <a:graphic>
          <a:graphicData uri="http://schemas.openxmlformats.org/drawingml/2006/chart">
            <c:chart xmlns:c="http://schemas.openxmlformats.org/drawingml/2006/chart" xmlns:r="http://schemas.openxmlformats.org/officeDocument/2006/relationships" r:id="rId2"/>
          </a:graphicData>
        </a:graphic>
      </p:graphicFrame>
      <p:sp>
        <p:nvSpPr>
          <p:cNvPr id="2160" name="テキスト ボックス 6"/>
          <p:cNvSpPr txBox="1">
            <a:spLocks noChangeArrowheads="1"/>
          </p:cNvSpPr>
          <p:nvPr/>
        </p:nvSpPr>
        <p:spPr bwMode="auto">
          <a:xfrm>
            <a:off x="6561138" y="1914525"/>
            <a:ext cx="3236912"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itchFamily="34" charset="0"/>
                <a:ea typeface="ＭＳ Ｐゴシック" charset="-128"/>
              </a:defRPr>
            </a:lvl1pPr>
            <a:lvl2pPr marL="742950" indent="-285750">
              <a:defRPr kumimoji="1">
                <a:solidFill>
                  <a:schemeClr val="tx1"/>
                </a:solidFill>
                <a:latin typeface="Calibri" pitchFamily="34" charset="0"/>
                <a:ea typeface="ＭＳ Ｐゴシック" charset="-128"/>
              </a:defRPr>
            </a:lvl2pPr>
            <a:lvl3pPr marL="1143000" indent="-228600">
              <a:defRPr kumimoji="1">
                <a:solidFill>
                  <a:schemeClr val="tx1"/>
                </a:solidFill>
                <a:latin typeface="Calibri" pitchFamily="34" charset="0"/>
                <a:ea typeface="ＭＳ Ｐゴシック" charset="-128"/>
              </a:defRPr>
            </a:lvl3pPr>
            <a:lvl4pPr marL="1600200" indent="-228600">
              <a:defRPr kumimoji="1">
                <a:solidFill>
                  <a:schemeClr val="tx1"/>
                </a:solidFill>
                <a:latin typeface="Calibri" pitchFamily="34" charset="0"/>
                <a:ea typeface="ＭＳ Ｐゴシック" charset="-128"/>
              </a:defRPr>
            </a:lvl4pPr>
            <a:lvl5pPr marL="2057400" indent="-228600">
              <a:defRPr kumimoji="1">
                <a:solidFill>
                  <a:schemeClr val="tx1"/>
                </a:solidFill>
                <a:latin typeface="Calibri" pitchFamily="34" charset="0"/>
                <a:ea typeface="ＭＳ Ｐゴシック" charset="-128"/>
              </a:defRPr>
            </a:lvl5pPr>
            <a:lvl6pPr marL="2514600" indent="-228600" fontAlgn="base">
              <a:spcBef>
                <a:spcPct val="0"/>
              </a:spcBef>
              <a:spcAft>
                <a:spcPct val="0"/>
              </a:spcAft>
              <a:defRPr kumimoji="1">
                <a:solidFill>
                  <a:schemeClr val="tx1"/>
                </a:solidFill>
                <a:latin typeface="Calibri" pitchFamily="34" charset="0"/>
                <a:ea typeface="ＭＳ Ｐゴシック" charset="-128"/>
              </a:defRPr>
            </a:lvl6pPr>
            <a:lvl7pPr marL="2971800" indent="-228600" fontAlgn="base">
              <a:spcBef>
                <a:spcPct val="0"/>
              </a:spcBef>
              <a:spcAft>
                <a:spcPct val="0"/>
              </a:spcAft>
              <a:defRPr kumimoji="1">
                <a:solidFill>
                  <a:schemeClr val="tx1"/>
                </a:solidFill>
                <a:latin typeface="Calibri" pitchFamily="34" charset="0"/>
                <a:ea typeface="ＭＳ Ｐゴシック" charset="-128"/>
              </a:defRPr>
            </a:lvl7pPr>
            <a:lvl8pPr marL="3429000" indent="-228600" fontAlgn="base">
              <a:spcBef>
                <a:spcPct val="0"/>
              </a:spcBef>
              <a:spcAft>
                <a:spcPct val="0"/>
              </a:spcAft>
              <a:defRPr kumimoji="1">
                <a:solidFill>
                  <a:schemeClr val="tx1"/>
                </a:solidFill>
                <a:latin typeface="Calibri" pitchFamily="34" charset="0"/>
                <a:ea typeface="ＭＳ Ｐゴシック" charset="-128"/>
              </a:defRPr>
            </a:lvl8pPr>
            <a:lvl9pPr marL="3886200" indent="-228600" fontAlgn="base">
              <a:spcBef>
                <a:spcPct val="0"/>
              </a:spcBef>
              <a:spcAft>
                <a:spcPct val="0"/>
              </a:spcAft>
              <a:defRPr kumimoji="1">
                <a:solidFill>
                  <a:schemeClr val="tx1"/>
                </a:solidFill>
                <a:latin typeface="Calibri" pitchFamily="34" charset="0"/>
                <a:ea typeface="ＭＳ Ｐゴシック" charset="-128"/>
              </a:defRPr>
            </a:lvl9pPr>
          </a:lstStyle>
          <a:p>
            <a:pPr algn="ctr"/>
            <a:r>
              <a:rPr lang="ja-JP" altLang="en-US" sz="1400" b="1">
                <a:solidFill>
                  <a:srgbClr val="000000"/>
                </a:solidFill>
                <a:latin typeface="Arial" charset="0"/>
              </a:rPr>
              <a:t>介護予防事業費の内訳</a:t>
            </a:r>
          </a:p>
        </p:txBody>
      </p:sp>
      <p:sp>
        <p:nvSpPr>
          <p:cNvPr id="2161" name="テキスト ボックス 7"/>
          <p:cNvSpPr txBox="1">
            <a:spLocks noChangeArrowheads="1"/>
          </p:cNvSpPr>
          <p:nvPr/>
        </p:nvSpPr>
        <p:spPr bwMode="auto">
          <a:xfrm>
            <a:off x="7145338" y="6381750"/>
            <a:ext cx="2305050"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Calibri" pitchFamily="34" charset="0"/>
                <a:ea typeface="ＭＳ Ｐゴシック" charset="-128"/>
              </a:defRPr>
            </a:lvl1pPr>
            <a:lvl2pPr marL="742950" indent="-285750">
              <a:defRPr kumimoji="1">
                <a:solidFill>
                  <a:schemeClr val="tx1"/>
                </a:solidFill>
                <a:latin typeface="Calibri" pitchFamily="34" charset="0"/>
                <a:ea typeface="ＭＳ Ｐゴシック" charset="-128"/>
              </a:defRPr>
            </a:lvl2pPr>
            <a:lvl3pPr marL="1143000" indent="-228600">
              <a:defRPr kumimoji="1">
                <a:solidFill>
                  <a:schemeClr val="tx1"/>
                </a:solidFill>
                <a:latin typeface="Calibri" pitchFamily="34" charset="0"/>
                <a:ea typeface="ＭＳ Ｐゴシック" charset="-128"/>
              </a:defRPr>
            </a:lvl3pPr>
            <a:lvl4pPr marL="1600200" indent="-228600">
              <a:defRPr kumimoji="1">
                <a:solidFill>
                  <a:schemeClr val="tx1"/>
                </a:solidFill>
                <a:latin typeface="Calibri" pitchFamily="34" charset="0"/>
                <a:ea typeface="ＭＳ Ｐゴシック" charset="-128"/>
              </a:defRPr>
            </a:lvl4pPr>
            <a:lvl5pPr marL="2057400" indent="-228600">
              <a:defRPr kumimoji="1">
                <a:solidFill>
                  <a:schemeClr val="tx1"/>
                </a:solidFill>
                <a:latin typeface="Calibri" pitchFamily="34" charset="0"/>
                <a:ea typeface="ＭＳ Ｐゴシック" charset="-128"/>
              </a:defRPr>
            </a:lvl5pPr>
            <a:lvl6pPr marL="2514600" indent="-228600" fontAlgn="base">
              <a:spcBef>
                <a:spcPct val="0"/>
              </a:spcBef>
              <a:spcAft>
                <a:spcPct val="0"/>
              </a:spcAft>
              <a:defRPr kumimoji="1">
                <a:solidFill>
                  <a:schemeClr val="tx1"/>
                </a:solidFill>
                <a:latin typeface="Calibri" pitchFamily="34" charset="0"/>
                <a:ea typeface="ＭＳ Ｐゴシック" charset="-128"/>
              </a:defRPr>
            </a:lvl6pPr>
            <a:lvl7pPr marL="2971800" indent="-228600" fontAlgn="base">
              <a:spcBef>
                <a:spcPct val="0"/>
              </a:spcBef>
              <a:spcAft>
                <a:spcPct val="0"/>
              </a:spcAft>
              <a:defRPr kumimoji="1">
                <a:solidFill>
                  <a:schemeClr val="tx1"/>
                </a:solidFill>
                <a:latin typeface="Calibri" pitchFamily="34" charset="0"/>
                <a:ea typeface="ＭＳ Ｐゴシック" charset="-128"/>
              </a:defRPr>
            </a:lvl7pPr>
            <a:lvl8pPr marL="3429000" indent="-228600" fontAlgn="base">
              <a:spcBef>
                <a:spcPct val="0"/>
              </a:spcBef>
              <a:spcAft>
                <a:spcPct val="0"/>
              </a:spcAft>
              <a:defRPr kumimoji="1">
                <a:solidFill>
                  <a:schemeClr val="tx1"/>
                </a:solidFill>
                <a:latin typeface="Calibri" pitchFamily="34" charset="0"/>
                <a:ea typeface="ＭＳ Ｐゴシック" charset="-128"/>
              </a:defRPr>
            </a:lvl8pPr>
            <a:lvl9pPr marL="3886200" indent="-228600" fontAlgn="base">
              <a:spcBef>
                <a:spcPct val="0"/>
              </a:spcBef>
              <a:spcAft>
                <a:spcPct val="0"/>
              </a:spcAft>
              <a:defRPr kumimoji="1">
                <a:solidFill>
                  <a:schemeClr val="tx1"/>
                </a:solidFill>
                <a:latin typeface="Calibri" pitchFamily="34" charset="0"/>
                <a:ea typeface="ＭＳ Ｐゴシック" charset="-128"/>
              </a:defRPr>
            </a:lvl9pPr>
          </a:lstStyle>
          <a:p>
            <a:pPr algn="ctr"/>
            <a:r>
              <a:rPr lang="en-US" altLang="ja-JP" sz="900">
                <a:solidFill>
                  <a:srgbClr val="000000"/>
                </a:solidFill>
                <a:latin typeface="Arial" charset="0"/>
              </a:rPr>
              <a:t>H23</a:t>
            </a:r>
            <a:r>
              <a:rPr lang="ja-JP" altLang="en-US" sz="900">
                <a:solidFill>
                  <a:srgbClr val="000000"/>
                </a:solidFill>
                <a:latin typeface="Arial" charset="0"/>
              </a:rPr>
              <a:t>年度介護予防事業実施状況調査</a:t>
            </a:r>
          </a:p>
        </p:txBody>
      </p:sp>
      <p:sp>
        <p:nvSpPr>
          <p:cNvPr id="2162" name="スライド番号プレースホルダー 3"/>
          <p:cNvSpPr txBox="1">
            <a:spLocks/>
          </p:cNvSpPr>
          <p:nvPr/>
        </p:nvSpPr>
        <p:spPr bwMode="auto">
          <a:xfrm>
            <a:off x="9486900" y="6492875"/>
            <a:ext cx="48895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13" tIns="45707" rIns="91413" bIns="45707"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285750"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228600"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228600"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5625" indent="-228600"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2825" indent="-228600"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0025" indent="-228600"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7225" indent="-228600"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4425" indent="-228600"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r">
              <a:spcBef>
                <a:spcPct val="0"/>
              </a:spcBef>
              <a:buFontTx/>
              <a:buNone/>
            </a:pPr>
            <a:r>
              <a:rPr lang="en-US" altLang="ja-JP" sz="1400" dirty="0" smtClean="0">
                <a:solidFill>
                  <a:srgbClr val="000000"/>
                </a:solidFill>
                <a:latin typeface="HG丸ｺﾞｼｯｸM-PRO" pitchFamily="50" charset="-128"/>
                <a:ea typeface="HG丸ｺﾞｼｯｸM-PRO" pitchFamily="50" charset="-128"/>
              </a:rPr>
              <a:t>9</a:t>
            </a:r>
            <a:endParaRPr lang="ja-JP" altLang="en-US" sz="1400" dirty="0">
              <a:solidFill>
                <a:srgbClr val="000000"/>
              </a:solidFill>
              <a:latin typeface="HG丸ｺﾞｼｯｸM-PRO" pitchFamily="50" charset="-128"/>
              <a:ea typeface="HG丸ｺﾞｼｯｸM-PRO" pitchFamily="50" charset="-128"/>
            </a:endParaRPr>
          </a:p>
        </p:txBody>
      </p:sp>
    </p:spTree>
    <p:extLst>
      <p:ext uri="{BB962C8B-B14F-4D97-AF65-F5344CB8AC3E}">
        <p14:creationId xmlns:p14="http://schemas.microsoft.com/office/powerpoint/2010/main" val="28012550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角丸四角形 53"/>
          <p:cNvSpPr/>
          <p:nvPr/>
        </p:nvSpPr>
        <p:spPr>
          <a:xfrm>
            <a:off x="350540" y="2708921"/>
            <a:ext cx="9322545" cy="4104442"/>
          </a:xfrm>
          <a:prstGeom prst="roundRect">
            <a:avLst/>
          </a:prstGeom>
          <a:blipFill>
            <a:blip r:embed="rId3" cstate="print"/>
            <a:tile tx="0" ty="0" sx="100000" sy="100000" flip="none" algn="tl"/>
          </a:blipFill>
          <a:ln>
            <a:noFill/>
          </a:ln>
        </p:spPr>
        <p:style>
          <a:lnRef idx="1">
            <a:schemeClr val="accent5"/>
          </a:lnRef>
          <a:fillRef idx="2">
            <a:schemeClr val="accent5"/>
          </a:fillRef>
          <a:effectRef idx="1">
            <a:schemeClr val="accent5"/>
          </a:effectRef>
          <a:fontRef idx="minor">
            <a:schemeClr val="dk1"/>
          </a:fontRef>
        </p:style>
        <p:txBody>
          <a:bodyPr lIns="91420" tIns="45713" rIns="91420" bIns="45713" rtlCol="0" anchor="ctr"/>
          <a:lstStyle/>
          <a:p>
            <a:pPr algn="ctr"/>
            <a:endParaRPr lang="ja-JP" altLang="en-US" spc="-100" dirty="0">
              <a:solidFill>
                <a:prstClr val="black"/>
              </a:solidFill>
            </a:endParaRPr>
          </a:p>
        </p:txBody>
      </p:sp>
      <p:sp>
        <p:nvSpPr>
          <p:cNvPr id="70" name="円/楕円 69"/>
          <p:cNvSpPr/>
          <p:nvPr/>
        </p:nvSpPr>
        <p:spPr>
          <a:xfrm>
            <a:off x="992561" y="3501008"/>
            <a:ext cx="1452954" cy="504056"/>
          </a:xfrm>
          <a:prstGeom prst="ellipse">
            <a:avLst/>
          </a:prstGeom>
        </p:spPr>
        <p:style>
          <a:lnRef idx="1">
            <a:schemeClr val="accent1"/>
          </a:lnRef>
          <a:fillRef idx="2">
            <a:schemeClr val="accent1"/>
          </a:fillRef>
          <a:effectRef idx="1">
            <a:schemeClr val="accent1"/>
          </a:effectRef>
          <a:fontRef idx="minor">
            <a:schemeClr val="dk1"/>
          </a:fontRef>
        </p:style>
        <p:txBody>
          <a:bodyPr lIns="91420" tIns="45713" rIns="91420" bIns="45713" rtlCol="0" anchor="ctr"/>
          <a:lstStyle/>
          <a:p>
            <a:pPr algn="ctr"/>
            <a:endParaRPr lang="ja-JP" altLang="en-US" spc="-100">
              <a:solidFill>
                <a:prstClr val="black"/>
              </a:solidFill>
            </a:endParaRPr>
          </a:p>
        </p:txBody>
      </p:sp>
      <p:sp>
        <p:nvSpPr>
          <p:cNvPr id="57" name="円/楕円 56"/>
          <p:cNvSpPr/>
          <p:nvPr/>
        </p:nvSpPr>
        <p:spPr>
          <a:xfrm>
            <a:off x="1298619" y="3500996"/>
            <a:ext cx="7254806" cy="3096344"/>
          </a:xfrm>
          <a:prstGeom prst="ellipse">
            <a:avLst/>
          </a:prstGeom>
        </p:spPr>
        <p:style>
          <a:lnRef idx="2">
            <a:schemeClr val="accent3"/>
          </a:lnRef>
          <a:fillRef idx="1">
            <a:schemeClr val="lt1"/>
          </a:fillRef>
          <a:effectRef idx="0">
            <a:schemeClr val="accent3"/>
          </a:effectRef>
          <a:fontRef idx="minor">
            <a:schemeClr val="dk1"/>
          </a:fontRef>
        </p:style>
        <p:txBody>
          <a:bodyPr lIns="91420" tIns="45713" rIns="91420" bIns="45713" rtlCol="0" anchor="ctr"/>
          <a:lstStyle/>
          <a:p>
            <a:pPr algn="ctr"/>
            <a:endParaRPr lang="ja-JP" altLang="en-US" spc="-100">
              <a:solidFill>
                <a:prstClr val="black"/>
              </a:solidFill>
            </a:endParaRPr>
          </a:p>
        </p:txBody>
      </p:sp>
      <p:sp>
        <p:nvSpPr>
          <p:cNvPr id="69" name="円/楕円 68"/>
          <p:cNvSpPr/>
          <p:nvPr/>
        </p:nvSpPr>
        <p:spPr>
          <a:xfrm>
            <a:off x="7695303" y="3789026"/>
            <a:ext cx="1728192" cy="504056"/>
          </a:xfrm>
          <a:prstGeom prst="ellipse">
            <a:avLst/>
          </a:prstGeom>
        </p:spPr>
        <p:style>
          <a:lnRef idx="1">
            <a:schemeClr val="accent6"/>
          </a:lnRef>
          <a:fillRef idx="2">
            <a:schemeClr val="accent6"/>
          </a:fillRef>
          <a:effectRef idx="1">
            <a:schemeClr val="accent6"/>
          </a:effectRef>
          <a:fontRef idx="minor">
            <a:schemeClr val="dk1"/>
          </a:fontRef>
        </p:style>
        <p:txBody>
          <a:bodyPr lIns="91420" tIns="45713" rIns="91420" bIns="45713" rtlCol="0" anchor="ctr"/>
          <a:lstStyle/>
          <a:p>
            <a:pPr algn="ctr"/>
            <a:endParaRPr lang="ja-JP" altLang="en-US" spc="-100">
              <a:solidFill>
                <a:prstClr val="black"/>
              </a:solidFill>
            </a:endParaRPr>
          </a:p>
        </p:txBody>
      </p:sp>
      <p:sp>
        <p:nvSpPr>
          <p:cNvPr id="73" name="右カーブ矢印 72"/>
          <p:cNvSpPr/>
          <p:nvPr/>
        </p:nvSpPr>
        <p:spPr>
          <a:xfrm rot="19031753">
            <a:off x="2709322" y="3998340"/>
            <a:ext cx="541706" cy="1432520"/>
          </a:xfrm>
          <a:prstGeom prst="curvedRightArrow">
            <a:avLst/>
          </a:prstGeom>
        </p:spPr>
        <p:style>
          <a:lnRef idx="1">
            <a:schemeClr val="accent6"/>
          </a:lnRef>
          <a:fillRef idx="3">
            <a:schemeClr val="accent6"/>
          </a:fillRef>
          <a:effectRef idx="2">
            <a:schemeClr val="accent6"/>
          </a:effectRef>
          <a:fontRef idx="minor">
            <a:schemeClr val="lt1"/>
          </a:fontRef>
        </p:style>
        <p:txBody>
          <a:bodyPr lIns="91420" tIns="45713" rIns="91420" bIns="45713" rtlCol="0" anchor="ctr"/>
          <a:lstStyle/>
          <a:p>
            <a:pPr algn="ctr"/>
            <a:endParaRPr lang="ja-JP" altLang="en-US" spc="-100">
              <a:solidFill>
                <a:prstClr val="black"/>
              </a:solidFill>
            </a:endParaRPr>
          </a:p>
        </p:txBody>
      </p:sp>
      <p:sp>
        <p:nvSpPr>
          <p:cNvPr id="74" name="左カーブ矢印 73"/>
          <p:cNvSpPr/>
          <p:nvPr/>
        </p:nvSpPr>
        <p:spPr>
          <a:xfrm rot="9981534" flipH="1">
            <a:off x="3989931" y="3897136"/>
            <a:ext cx="456880" cy="966314"/>
          </a:xfrm>
          <a:prstGeom prst="curvedLeftArrow">
            <a:avLst/>
          </a:prstGeom>
        </p:spPr>
        <p:style>
          <a:lnRef idx="1">
            <a:schemeClr val="accent3"/>
          </a:lnRef>
          <a:fillRef idx="3">
            <a:schemeClr val="accent3"/>
          </a:fillRef>
          <a:effectRef idx="2">
            <a:schemeClr val="accent3"/>
          </a:effectRef>
          <a:fontRef idx="minor">
            <a:schemeClr val="lt1"/>
          </a:fontRef>
        </p:style>
        <p:txBody>
          <a:bodyPr lIns="91420" tIns="45713" rIns="91420" bIns="45713" rtlCol="0" anchor="ctr"/>
          <a:lstStyle/>
          <a:p>
            <a:pPr algn="ctr"/>
            <a:endParaRPr lang="ja-JP" altLang="en-US" spc="-100" dirty="0">
              <a:solidFill>
                <a:prstClr val="black"/>
              </a:solidFill>
            </a:endParaRPr>
          </a:p>
        </p:txBody>
      </p:sp>
      <p:sp>
        <p:nvSpPr>
          <p:cNvPr id="75" name="右カーブ矢印 74"/>
          <p:cNvSpPr/>
          <p:nvPr/>
        </p:nvSpPr>
        <p:spPr>
          <a:xfrm rot="11588426" flipH="1">
            <a:off x="5232801" y="3891763"/>
            <a:ext cx="411173" cy="950643"/>
          </a:xfrm>
          <a:prstGeom prst="curvedRightArrow">
            <a:avLst/>
          </a:prstGeom>
        </p:spPr>
        <p:style>
          <a:lnRef idx="1">
            <a:schemeClr val="accent3"/>
          </a:lnRef>
          <a:fillRef idx="3">
            <a:schemeClr val="accent3"/>
          </a:fillRef>
          <a:effectRef idx="2">
            <a:schemeClr val="accent3"/>
          </a:effectRef>
          <a:fontRef idx="minor">
            <a:schemeClr val="lt1"/>
          </a:fontRef>
        </p:style>
        <p:txBody>
          <a:bodyPr lIns="91420" tIns="45713" rIns="91420" bIns="45713" rtlCol="0" anchor="ctr"/>
          <a:lstStyle/>
          <a:p>
            <a:pPr algn="ctr"/>
            <a:endParaRPr lang="ja-JP" altLang="en-US" spc="-100">
              <a:solidFill>
                <a:prstClr val="black"/>
              </a:solidFill>
            </a:endParaRPr>
          </a:p>
        </p:txBody>
      </p:sp>
      <p:sp>
        <p:nvSpPr>
          <p:cNvPr id="71" name="左カーブ矢印 70"/>
          <p:cNvSpPr/>
          <p:nvPr/>
        </p:nvSpPr>
        <p:spPr>
          <a:xfrm rot="2216199">
            <a:off x="6520473" y="3994707"/>
            <a:ext cx="439767" cy="1318532"/>
          </a:xfrm>
          <a:prstGeom prst="curvedLeftArrow">
            <a:avLst/>
          </a:prstGeom>
        </p:spPr>
        <p:style>
          <a:lnRef idx="1">
            <a:schemeClr val="accent6"/>
          </a:lnRef>
          <a:fillRef idx="3">
            <a:schemeClr val="accent6"/>
          </a:fillRef>
          <a:effectRef idx="2">
            <a:schemeClr val="accent6"/>
          </a:effectRef>
          <a:fontRef idx="minor">
            <a:schemeClr val="lt1"/>
          </a:fontRef>
        </p:style>
        <p:txBody>
          <a:bodyPr lIns="91420" tIns="45713" rIns="91420" bIns="45713" rtlCol="0" anchor="ctr"/>
          <a:lstStyle/>
          <a:p>
            <a:pPr algn="ctr"/>
            <a:endParaRPr lang="ja-JP" altLang="en-US" spc="-100">
              <a:solidFill>
                <a:prstClr val="black"/>
              </a:solidFill>
            </a:endParaRPr>
          </a:p>
        </p:txBody>
      </p:sp>
      <p:sp>
        <p:nvSpPr>
          <p:cNvPr id="77" name="左カーブ矢印 76"/>
          <p:cNvSpPr/>
          <p:nvPr/>
        </p:nvSpPr>
        <p:spPr>
          <a:xfrm rot="1592324" flipH="1">
            <a:off x="3640506" y="4771700"/>
            <a:ext cx="496095" cy="1219710"/>
          </a:xfrm>
          <a:prstGeom prst="curvedLeftArrow">
            <a:avLst/>
          </a:prstGeom>
        </p:spPr>
        <p:style>
          <a:lnRef idx="1">
            <a:schemeClr val="accent3"/>
          </a:lnRef>
          <a:fillRef idx="3">
            <a:schemeClr val="accent3"/>
          </a:fillRef>
          <a:effectRef idx="2">
            <a:schemeClr val="accent3"/>
          </a:effectRef>
          <a:fontRef idx="minor">
            <a:schemeClr val="lt1"/>
          </a:fontRef>
        </p:style>
        <p:txBody>
          <a:bodyPr lIns="91420" tIns="45713" rIns="91420" bIns="45713" rtlCol="0" anchor="ctr"/>
          <a:lstStyle/>
          <a:p>
            <a:pPr algn="ctr"/>
            <a:endParaRPr lang="ja-JP" altLang="en-US" spc="-100">
              <a:solidFill>
                <a:prstClr val="black"/>
              </a:solidFill>
            </a:endParaRPr>
          </a:p>
        </p:txBody>
      </p:sp>
      <p:sp>
        <p:nvSpPr>
          <p:cNvPr id="76" name="右カーブ矢印 75"/>
          <p:cNvSpPr/>
          <p:nvPr/>
        </p:nvSpPr>
        <p:spPr>
          <a:xfrm rot="12586660">
            <a:off x="5647360" y="5166542"/>
            <a:ext cx="545322" cy="1443837"/>
          </a:xfrm>
          <a:prstGeom prst="curvedRightArrow">
            <a:avLst>
              <a:gd name="adj1" fmla="val 23452"/>
              <a:gd name="adj2" fmla="val 50000"/>
              <a:gd name="adj3" fmla="val 26143"/>
            </a:avLst>
          </a:prstGeom>
        </p:spPr>
        <p:style>
          <a:lnRef idx="1">
            <a:schemeClr val="accent6"/>
          </a:lnRef>
          <a:fillRef idx="3">
            <a:schemeClr val="accent6"/>
          </a:fillRef>
          <a:effectRef idx="2">
            <a:schemeClr val="accent6"/>
          </a:effectRef>
          <a:fontRef idx="minor">
            <a:schemeClr val="lt1"/>
          </a:fontRef>
        </p:style>
        <p:txBody>
          <a:bodyPr lIns="91420" tIns="45713" rIns="91420" bIns="45713" rtlCol="0" anchor="ctr"/>
          <a:lstStyle/>
          <a:p>
            <a:pPr algn="ctr"/>
            <a:endParaRPr lang="ja-JP" altLang="en-US" spc="-100">
              <a:solidFill>
                <a:prstClr val="black"/>
              </a:solidFill>
            </a:endParaRPr>
          </a:p>
        </p:txBody>
      </p:sp>
      <p:sp>
        <p:nvSpPr>
          <p:cNvPr id="38" name="円/楕円 37"/>
          <p:cNvSpPr/>
          <p:nvPr/>
        </p:nvSpPr>
        <p:spPr>
          <a:xfrm>
            <a:off x="3638879" y="4597346"/>
            <a:ext cx="2574286" cy="703848"/>
          </a:xfrm>
          <a:prstGeom prst="ellipse">
            <a:avLst/>
          </a:prstGeom>
        </p:spPr>
        <p:style>
          <a:lnRef idx="1">
            <a:schemeClr val="accent2"/>
          </a:lnRef>
          <a:fillRef idx="2">
            <a:schemeClr val="accent2"/>
          </a:fillRef>
          <a:effectRef idx="1">
            <a:schemeClr val="accent2"/>
          </a:effectRef>
          <a:fontRef idx="minor">
            <a:schemeClr val="dk1"/>
          </a:fontRef>
        </p:style>
        <p:txBody>
          <a:bodyPr lIns="91420" tIns="45713" rIns="91420" bIns="45713" rtlCol="0" anchor="ctr"/>
          <a:lstStyle/>
          <a:p>
            <a:pPr algn="ctr"/>
            <a:endParaRPr lang="ja-JP" altLang="en-US" spc="-100">
              <a:solidFill>
                <a:prstClr val="black"/>
              </a:solidFill>
            </a:endParaRPr>
          </a:p>
        </p:txBody>
      </p:sp>
      <p:sp>
        <p:nvSpPr>
          <p:cNvPr id="36" name="円/楕円 35"/>
          <p:cNvSpPr/>
          <p:nvPr/>
        </p:nvSpPr>
        <p:spPr>
          <a:xfrm>
            <a:off x="3303599" y="6021274"/>
            <a:ext cx="1368151" cy="576064"/>
          </a:xfrm>
          <a:prstGeom prst="ellipse">
            <a:avLst/>
          </a:prstGeom>
        </p:spPr>
        <p:style>
          <a:lnRef idx="1">
            <a:schemeClr val="accent4"/>
          </a:lnRef>
          <a:fillRef idx="2">
            <a:schemeClr val="accent4"/>
          </a:fillRef>
          <a:effectRef idx="1">
            <a:schemeClr val="accent4"/>
          </a:effectRef>
          <a:fontRef idx="minor">
            <a:schemeClr val="dk1"/>
          </a:fontRef>
        </p:style>
        <p:txBody>
          <a:bodyPr lIns="91420" tIns="45713" rIns="91420" bIns="45713" rtlCol="0" anchor="ctr"/>
          <a:lstStyle/>
          <a:p>
            <a:pPr algn="ctr"/>
            <a:endParaRPr lang="ja-JP" altLang="en-US" spc="-100">
              <a:solidFill>
                <a:prstClr val="black"/>
              </a:solidFill>
            </a:endParaRPr>
          </a:p>
        </p:txBody>
      </p:sp>
      <p:sp>
        <p:nvSpPr>
          <p:cNvPr id="41" name="テキスト ボックス 40"/>
          <p:cNvSpPr txBox="1"/>
          <p:nvPr/>
        </p:nvSpPr>
        <p:spPr>
          <a:xfrm>
            <a:off x="1610586" y="3140954"/>
            <a:ext cx="1170130" cy="338554"/>
          </a:xfrm>
          <a:prstGeom prst="rect">
            <a:avLst/>
          </a:prstGeom>
          <a:noFill/>
        </p:spPr>
        <p:txBody>
          <a:bodyPr wrap="square" lIns="91420" tIns="45713" rIns="91420" bIns="45713" rtlCol="0">
            <a:spAutoFit/>
          </a:bodyPr>
          <a:lstStyle/>
          <a:p>
            <a:endParaRPr lang="en-US" altLang="ja-JP" sz="1600" b="1" spc="-100" dirty="0">
              <a:solidFill>
                <a:prstClr val="black"/>
              </a:solidFill>
              <a:latin typeface="HG丸ｺﾞｼｯｸM-PRO" pitchFamily="50" charset="-128"/>
              <a:ea typeface="HG丸ｺﾞｼｯｸM-PRO" pitchFamily="50" charset="-128"/>
            </a:endParaRPr>
          </a:p>
        </p:txBody>
      </p:sp>
      <p:sp>
        <p:nvSpPr>
          <p:cNvPr id="43" name="テキスト ボックス 42"/>
          <p:cNvSpPr txBox="1"/>
          <p:nvPr/>
        </p:nvSpPr>
        <p:spPr>
          <a:xfrm>
            <a:off x="3872903" y="5517667"/>
            <a:ext cx="2340260" cy="500123"/>
          </a:xfrm>
          <a:prstGeom prst="rect">
            <a:avLst/>
          </a:prstGeom>
          <a:noFill/>
        </p:spPr>
        <p:txBody>
          <a:bodyPr wrap="square" lIns="91420" tIns="45713" rIns="91420" bIns="45713" rtlCol="0">
            <a:spAutoFit/>
          </a:bodyPr>
          <a:lstStyle/>
          <a:p>
            <a:r>
              <a:rPr lang="ja-JP" altLang="en-US" sz="1050" spc="-100" dirty="0">
                <a:solidFill>
                  <a:prstClr val="black"/>
                </a:solidFill>
                <a:latin typeface="ＭＳ Ｐゴシック"/>
              </a:rPr>
              <a:t>いつまでも元気に暮らすために･･･  </a:t>
            </a:r>
            <a:endParaRPr lang="en-US" altLang="ja-JP" sz="1050" spc="-100" dirty="0">
              <a:solidFill>
                <a:prstClr val="black"/>
              </a:solidFill>
              <a:latin typeface="ＭＳ Ｐゴシック"/>
            </a:endParaRPr>
          </a:p>
          <a:p>
            <a:r>
              <a:rPr lang="ja-JP" altLang="en-US" sz="1600" b="1" spc="-100" dirty="0">
                <a:solidFill>
                  <a:prstClr val="black"/>
                </a:solidFill>
                <a:latin typeface="HG丸ｺﾞｼｯｸM-PRO" pitchFamily="50" charset="-128"/>
                <a:ea typeface="HG丸ｺﾞｼｯｸM-PRO" pitchFamily="50" charset="-128"/>
              </a:rPr>
              <a:t>生活支援・介護予防</a:t>
            </a:r>
            <a:endParaRPr lang="en-US" altLang="ja-JP" sz="1600" b="1" spc="-100" dirty="0">
              <a:solidFill>
                <a:prstClr val="black"/>
              </a:solidFill>
              <a:latin typeface="HG丸ｺﾞｼｯｸM-PRO" pitchFamily="50" charset="-128"/>
              <a:ea typeface="HG丸ｺﾞｼｯｸM-PRO" pitchFamily="50" charset="-128"/>
            </a:endParaRPr>
          </a:p>
        </p:txBody>
      </p:sp>
      <p:sp>
        <p:nvSpPr>
          <p:cNvPr id="44" name="テキスト ボックス 43"/>
          <p:cNvSpPr txBox="1"/>
          <p:nvPr/>
        </p:nvSpPr>
        <p:spPr>
          <a:xfrm>
            <a:off x="4454946" y="4386590"/>
            <a:ext cx="1032027" cy="338540"/>
          </a:xfrm>
          <a:prstGeom prst="rect">
            <a:avLst/>
          </a:prstGeom>
          <a:noFill/>
        </p:spPr>
        <p:txBody>
          <a:bodyPr wrap="square" lIns="91420" tIns="45713" rIns="91420" bIns="45713" rtlCol="0">
            <a:spAutoFit/>
          </a:bodyPr>
          <a:lstStyle/>
          <a:p>
            <a:r>
              <a:rPr lang="ja-JP" altLang="en-US" sz="1600" b="1" spc="-100" dirty="0">
                <a:solidFill>
                  <a:prstClr val="black"/>
                </a:solidFill>
                <a:latin typeface="HG丸ｺﾞｼｯｸM-PRO" pitchFamily="50" charset="-128"/>
                <a:ea typeface="HG丸ｺﾞｼｯｸM-PRO" pitchFamily="50" charset="-128"/>
              </a:rPr>
              <a:t>住まい</a:t>
            </a:r>
            <a:endParaRPr lang="en-US" altLang="ja-JP" sz="1600" b="1" spc="-100" dirty="0">
              <a:solidFill>
                <a:prstClr val="black"/>
              </a:solidFill>
              <a:latin typeface="HG丸ｺﾞｼｯｸM-PRO" pitchFamily="50" charset="-128"/>
              <a:ea typeface="HG丸ｺﾞｼｯｸM-PRO" pitchFamily="50" charset="-128"/>
            </a:endParaRPr>
          </a:p>
        </p:txBody>
      </p:sp>
      <p:pic>
        <p:nvPicPr>
          <p:cNvPr id="20" name="図 19" descr="building02_house1_cl.wmf"/>
          <p:cNvPicPr>
            <a:picLocks noChangeAspect="1"/>
          </p:cNvPicPr>
          <p:nvPr/>
        </p:nvPicPr>
        <p:blipFill>
          <a:blip r:embed="rId4" cstate="print"/>
          <a:stretch>
            <a:fillRect/>
          </a:stretch>
        </p:blipFill>
        <p:spPr>
          <a:xfrm>
            <a:off x="3951148" y="4581114"/>
            <a:ext cx="936105" cy="526898"/>
          </a:xfrm>
          <a:prstGeom prst="rect">
            <a:avLst/>
          </a:prstGeom>
        </p:spPr>
      </p:pic>
      <p:sp>
        <p:nvSpPr>
          <p:cNvPr id="55" name="角丸四角形 54"/>
          <p:cNvSpPr/>
          <p:nvPr/>
        </p:nvSpPr>
        <p:spPr>
          <a:xfrm>
            <a:off x="2959246" y="2924944"/>
            <a:ext cx="4368485" cy="360040"/>
          </a:xfrm>
          <a:prstGeom prst="roundRect">
            <a:avLst/>
          </a:prstGeom>
          <a:noFill/>
          <a:ln>
            <a:noFill/>
          </a:ln>
        </p:spPr>
        <p:style>
          <a:lnRef idx="2">
            <a:schemeClr val="accent6"/>
          </a:lnRef>
          <a:fillRef idx="1">
            <a:schemeClr val="lt1"/>
          </a:fillRef>
          <a:effectRef idx="0">
            <a:schemeClr val="accent6"/>
          </a:effectRef>
          <a:fontRef idx="minor">
            <a:schemeClr val="dk1"/>
          </a:fontRef>
        </p:style>
        <p:txBody>
          <a:bodyPr lIns="91420" tIns="45713" rIns="91420" bIns="45713" rtlCol="0" anchor="ctr"/>
          <a:lstStyle/>
          <a:p>
            <a:pPr algn="ctr"/>
            <a:r>
              <a:rPr lang="ja-JP" altLang="en-US" spc="-100" dirty="0">
                <a:solidFill>
                  <a:prstClr val="black"/>
                </a:solidFill>
              </a:rPr>
              <a:t>地域包括ケアシステムの姿</a:t>
            </a:r>
          </a:p>
        </p:txBody>
      </p:sp>
      <p:sp>
        <p:nvSpPr>
          <p:cNvPr id="59" name="角丸四角形 58"/>
          <p:cNvSpPr/>
          <p:nvPr/>
        </p:nvSpPr>
        <p:spPr>
          <a:xfrm>
            <a:off x="6543133" y="5301194"/>
            <a:ext cx="2884819" cy="864096"/>
          </a:xfrm>
          <a:prstGeom prst="roundRect">
            <a:avLst/>
          </a:prstGeom>
          <a:ln>
            <a:prstDash val="dash"/>
          </a:ln>
        </p:spPr>
        <p:style>
          <a:lnRef idx="2">
            <a:schemeClr val="accent3"/>
          </a:lnRef>
          <a:fillRef idx="1">
            <a:schemeClr val="lt1"/>
          </a:fillRef>
          <a:effectRef idx="0">
            <a:schemeClr val="accent3"/>
          </a:effectRef>
          <a:fontRef idx="minor">
            <a:schemeClr val="dk1"/>
          </a:fontRef>
        </p:style>
        <p:txBody>
          <a:bodyPr lIns="91420" tIns="45713" rIns="91420" bIns="45713" rtlCol="0" anchor="ctr"/>
          <a:lstStyle/>
          <a:p>
            <a:pPr marL="174625" indent="-174625"/>
            <a:r>
              <a:rPr lang="en-US" altLang="ja-JP" sz="1200" spc="-100" dirty="0">
                <a:solidFill>
                  <a:prstClr val="black"/>
                </a:solidFill>
              </a:rPr>
              <a:t>※</a:t>
            </a:r>
            <a:r>
              <a:rPr lang="ja-JP" altLang="en-US" sz="1200" spc="-100" dirty="0">
                <a:solidFill>
                  <a:prstClr val="black"/>
                </a:solidFill>
              </a:rPr>
              <a:t>　</a:t>
            </a:r>
            <a:r>
              <a:rPr lang="ja-JP" altLang="ja-JP" sz="1200" spc="-100" dirty="0">
                <a:solidFill>
                  <a:prstClr val="black"/>
                </a:solidFill>
              </a:rPr>
              <a:t>地域包括ケアシステムは、おおむね３０分以内に必要なサービスが提供される日常生活圏域（具体的には中学校区）を単位として想定</a:t>
            </a:r>
            <a:endParaRPr lang="ja-JP" altLang="en-US" sz="1200" spc="-100" dirty="0">
              <a:solidFill>
                <a:prstClr val="black"/>
              </a:solidFill>
            </a:endParaRPr>
          </a:p>
        </p:txBody>
      </p:sp>
      <p:pic>
        <p:nvPicPr>
          <p:cNvPr id="3" name="図 2" descr="health_0150.wmf"/>
          <p:cNvPicPr>
            <a:picLocks noChangeAspect="1"/>
          </p:cNvPicPr>
          <p:nvPr/>
        </p:nvPicPr>
        <p:blipFill>
          <a:blip r:embed="rId5" cstate="print"/>
          <a:stretch>
            <a:fillRect/>
          </a:stretch>
        </p:blipFill>
        <p:spPr>
          <a:xfrm>
            <a:off x="5535067" y="4221564"/>
            <a:ext cx="290178" cy="920889"/>
          </a:xfrm>
          <a:prstGeom prst="rect">
            <a:avLst/>
          </a:prstGeom>
        </p:spPr>
      </p:pic>
      <p:pic>
        <p:nvPicPr>
          <p:cNvPr id="8" name="図 7" descr="health_0180.wmf"/>
          <p:cNvPicPr>
            <a:picLocks noChangeAspect="1"/>
          </p:cNvPicPr>
          <p:nvPr/>
        </p:nvPicPr>
        <p:blipFill>
          <a:blip r:embed="rId6" cstate="print"/>
          <a:stretch>
            <a:fillRect/>
          </a:stretch>
        </p:blipFill>
        <p:spPr>
          <a:xfrm>
            <a:off x="4814940" y="4509108"/>
            <a:ext cx="936104" cy="695910"/>
          </a:xfrm>
          <a:prstGeom prst="rect">
            <a:avLst/>
          </a:prstGeom>
        </p:spPr>
      </p:pic>
      <p:sp>
        <p:nvSpPr>
          <p:cNvPr id="48" name="円/楕円 47"/>
          <p:cNvSpPr/>
          <p:nvPr/>
        </p:nvSpPr>
        <p:spPr>
          <a:xfrm>
            <a:off x="5967559" y="3645010"/>
            <a:ext cx="2303821" cy="720080"/>
          </a:xfrm>
          <a:prstGeom prst="ellipse">
            <a:avLst/>
          </a:prstGeom>
        </p:spPr>
        <p:style>
          <a:lnRef idx="1">
            <a:schemeClr val="accent6"/>
          </a:lnRef>
          <a:fillRef idx="2">
            <a:schemeClr val="accent6"/>
          </a:fillRef>
          <a:effectRef idx="1">
            <a:schemeClr val="accent6"/>
          </a:effectRef>
          <a:fontRef idx="minor">
            <a:schemeClr val="dk1"/>
          </a:fontRef>
        </p:style>
        <p:txBody>
          <a:bodyPr lIns="91420" tIns="45713" rIns="91420" bIns="45713" rtlCol="0" anchor="ctr"/>
          <a:lstStyle/>
          <a:p>
            <a:pPr algn="ctr"/>
            <a:endParaRPr lang="ja-JP" altLang="en-US" spc="-100">
              <a:solidFill>
                <a:prstClr val="black"/>
              </a:solidFill>
            </a:endParaRPr>
          </a:p>
        </p:txBody>
      </p:sp>
      <p:pic>
        <p:nvPicPr>
          <p:cNvPr id="18" name="図 17" descr="build32.wmf"/>
          <p:cNvPicPr>
            <a:picLocks noChangeAspect="1"/>
          </p:cNvPicPr>
          <p:nvPr/>
        </p:nvPicPr>
        <p:blipFill>
          <a:blip r:embed="rId7" cstate="print"/>
          <a:stretch>
            <a:fillRect/>
          </a:stretch>
        </p:blipFill>
        <p:spPr>
          <a:xfrm>
            <a:off x="8046689" y="3284977"/>
            <a:ext cx="936104" cy="604665"/>
          </a:xfrm>
          <a:prstGeom prst="rect">
            <a:avLst/>
          </a:prstGeom>
        </p:spPr>
      </p:pic>
      <p:pic>
        <p:nvPicPr>
          <p:cNvPr id="6" name="図 5" descr="health_0166.wmf"/>
          <p:cNvPicPr>
            <a:picLocks noChangeAspect="1"/>
          </p:cNvPicPr>
          <p:nvPr/>
        </p:nvPicPr>
        <p:blipFill>
          <a:blip r:embed="rId8" cstate="print"/>
          <a:stretch>
            <a:fillRect/>
          </a:stretch>
        </p:blipFill>
        <p:spPr>
          <a:xfrm>
            <a:off x="8046694" y="3573005"/>
            <a:ext cx="858094" cy="559721"/>
          </a:xfrm>
          <a:prstGeom prst="rect">
            <a:avLst/>
          </a:prstGeom>
        </p:spPr>
      </p:pic>
      <p:pic>
        <p:nvPicPr>
          <p:cNvPr id="32" name="図 31" descr="build34.wmf"/>
          <p:cNvPicPr>
            <a:picLocks noChangeAspect="1"/>
          </p:cNvPicPr>
          <p:nvPr/>
        </p:nvPicPr>
        <p:blipFill>
          <a:blip r:embed="rId9" cstate="print"/>
          <a:stretch>
            <a:fillRect/>
          </a:stretch>
        </p:blipFill>
        <p:spPr>
          <a:xfrm>
            <a:off x="6903245" y="3284978"/>
            <a:ext cx="733281" cy="520673"/>
          </a:xfrm>
          <a:prstGeom prst="rect">
            <a:avLst/>
          </a:prstGeom>
        </p:spPr>
      </p:pic>
      <p:pic>
        <p:nvPicPr>
          <p:cNvPr id="9" name="図 8" descr="health_0047.wmf"/>
          <p:cNvPicPr>
            <a:picLocks noChangeAspect="1"/>
          </p:cNvPicPr>
          <p:nvPr/>
        </p:nvPicPr>
        <p:blipFill>
          <a:blip r:embed="rId10" cstate="print"/>
          <a:stretch>
            <a:fillRect/>
          </a:stretch>
        </p:blipFill>
        <p:spPr>
          <a:xfrm>
            <a:off x="7332331" y="3530648"/>
            <a:ext cx="722972" cy="690426"/>
          </a:xfrm>
          <a:prstGeom prst="rect">
            <a:avLst/>
          </a:prstGeom>
        </p:spPr>
      </p:pic>
      <p:sp>
        <p:nvSpPr>
          <p:cNvPr id="39" name="テキスト ボックス 38"/>
          <p:cNvSpPr txBox="1"/>
          <p:nvPr/>
        </p:nvSpPr>
        <p:spPr>
          <a:xfrm>
            <a:off x="6179572" y="3879339"/>
            <a:ext cx="3228034" cy="1092593"/>
          </a:xfrm>
          <a:prstGeom prst="rect">
            <a:avLst/>
          </a:prstGeom>
          <a:noFill/>
        </p:spPr>
        <p:txBody>
          <a:bodyPr wrap="square" lIns="91420" tIns="45713" rIns="91420" bIns="45713" rtlCol="0">
            <a:spAutoFit/>
          </a:bodyPr>
          <a:lstStyle/>
          <a:p>
            <a:r>
              <a:rPr lang="ja-JP" altLang="en-US" sz="900" spc="-100" dirty="0">
                <a:solidFill>
                  <a:prstClr val="black"/>
                </a:solidFill>
                <a:latin typeface="ＭＳ Ｐゴシック"/>
              </a:rPr>
              <a:t>■在宅系サービス：</a:t>
            </a:r>
            <a:endParaRPr lang="en-US" altLang="ja-JP" sz="900" spc="-100" dirty="0">
              <a:solidFill>
                <a:prstClr val="black"/>
              </a:solidFill>
              <a:latin typeface="ＭＳ Ｐゴシック"/>
            </a:endParaRPr>
          </a:p>
          <a:p>
            <a:r>
              <a:rPr lang="ja-JP" altLang="en-US" sz="800" spc="-100" dirty="0">
                <a:solidFill>
                  <a:prstClr val="black"/>
                </a:solidFill>
                <a:latin typeface="ＭＳ Ｐゴシック"/>
              </a:rPr>
              <a:t>・訪問介護　・訪問看護　・通所介護　</a:t>
            </a:r>
            <a:endParaRPr lang="en-US" altLang="ja-JP" sz="800" spc="-100" dirty="0">
              <a:solidFill>
                <a:prstClr val="black"/>
              </a:solidFill>
              <a:latin typeface="ＭＳ Ｐゴシック"/>
            </a:endParaRPr>
          </a:p>
          <a:p>
            <a:r>
              <a:rPr lang="ja-JP" altLang="en-US" sz="800" spc="-100" dirty="0">
                <a:solidFill>
                  <a:prstClr val="black"/>
                </a:solidFill>
                <a:latin typeface="ＭＳ Ｐゴシック"/>
              </a:rPr>
              <a:t>・小規模多機能型居宅介護</a:t>
            </a:r>
            <a:endParaRPr lang="en-US" altLang="ja-JP" sz="800" spc="-100" dirty="0">
              <a:solidFill>
                <a:prstClr val="black"/>
              </a:solidFill>
              <a:latin typeface="ＭＳ Ｐゴシック"/>
            </a:endParaRPr>
          </a:p>
          <a:p>
            <a:r>
              <a:rPr lang="ja-JP" altLang="en-US" sz="800" spc="-100" dirty="0">
                <a:solidFill>
                  <a:prstClr val="black"/>
                </a:solidFill>
                <a:latin typeface="ＭＳ Ｐゴシック"/>
              </a:rPr>
              <a:t>・</a:t>
            </a:r>
            <a:r>
              <a:rPr lang="ja-JP" altLang="en-US" sz="800" spc="-100" dirty="0">
                <a:solidFill>
                  <a:prstClr val="black"/>
                </a:solidFill>
              </a:rPr>
              <a:t>短期入所生活</a:t>
            </a:r>
            <a:r>
              <a:rPr lang="ja-JP" altLang="en-US" sz="800" spc="-100" dirty="0" smtClean="0">
                <a:solidFill>
                  <a:prstClr val="black"/>
                </a:solidFill>
              </a:rPr>
              <a:t>介護</a:t>
            </a:r>
            <a:endParaRPr lang="en-US" altLang="ja-JP" sz="800" spc="-100" dirty="0" smtClean="0">
              <a:solidFill>
                <a:prstClr val="black"/>
              </a:solidFill>
            </a:endParaRPr>
          </a:p>
          <a:p>
            <a:r>
              <a:rPr lang="ja-JP" altLang="en-US" sz="800" spc="-100" dirty="0">
                <a:solidFill>
                  <a:prstClr val="black"/>
                </a:solidFill>
              </a:rPr>
              <a:t>・福祉</a:t>
            </a:r>
            <a:r>
              <a:rPr lang="ja-JP" altLang="en-US" sz="800" spc="-100" dirty="0" smtClean="0">
                <a:solidFill>
                  <a:prstClr val="black"/>
                </a:solidFill>
              </a:rPr>
              <a:t>用具</a:t>
            </a:r>
            <a:endParaRPr lang="en-US" altLang="ja-JP" sz="800" spc="-100" dirty="0">
              <a:solidFill>
                <a:prstClr val="black"/>
              </a:solidFill>
            </a:endParaRPr>
          </a:p>
          <a:p>
            <a:r>
              <a:rPr lang="ja-JP" altLang="en-US" sz="800" spc="-100" dirty="0">
                <a:solidFill>
                  <a:prstClr val="black"/>
                </a:solidFill>
              </a:rPr>
              <a:t>・</a:t>
            </a:r>
            <a:r>
              <a:rPr lang="en-US" altLang="ja-JP" sz="800" spc="-100" dirty="0">
                <a:solidFill>
                  <a:prstClr val="black"/>
                </a:solidFill>
              </a:rPr>
              <a:t>24</a:t>
            </a:r>
            <a:r>
              <a:rPr lang="ja-JP" altLang="en-US" sz="800" spc="-100" dirty="0">
                <a:solidFill>
                  <a:prstClr val="black"/>
                </a:solidFill>
              </a:rPr>
              <a:t>時間対応の訪問サービス</a:t>
            </a:r>
            <a:endParaRPr lang="en-US" altLang="ja-JP" sz="800" spc="-100" dirty="0">
              <a:solidFill>
                <a:prstClr val="black"/>
              </a:solidFill>
            </a:endParaRPr>
          </a:p>
          <a:p>
            <a:r>
              <a:rPr lang="ja-JP" altLang="en-US" sz="800" spc="-100" dirty="0">
                <a:solidFill>
                  <a:prstClr val="black"/>
                </a:solidFill>
              </a:rPr>
              <a:t>・複合型サービス</a:t>
            </a:r>
            <a:endParaRPr lang="en-US" altLang="ja-JP" sz="800" spc="-100" dirty="0">
              <a:solidFill>
                <a:prstClr val="black"/>
              </a:solidFill>
            </a:endParaRPr>
          </a:p>
          <a:p>
            <a:r>
              <a:rPr lang="en-US" altLang="ja-JP" sz="800" spc="-100" dirty="0">
                <a:solidFill>
                  <a:prstClr val="black"/>
                </a:solidFill>
              </a:rPr>
              <a:t>  </a:t>
            </a:r>
            <a:r>
              <a:rPr lang="ja-JP" altLang="en-US" sz="800" spc="-100" dirty="0">
                <a:solidFill>
                  <a:prstClr val="black"/>
                </a:solidFill>
              </a:rPr>
              <a:t>　（小規模多機能型居宅介護＋訪問看護） </a:t>
            </a:r>
            <a:r>
              <a:rPr lang="ja-JP" altLang="en-US" sz="800" spc="-100" dirty="0">
                <a:solidFill>
                  <a:prstClr val="black"/>
                </a:solidFill>
                <a:latin typeface="ＭＳ Ｐゴシック"/>
              </a:rPr>
              <a:t>等</a:t>
            </a:r>
            <a:endParaRPr lang="en-US" altLang="ja-JP" sz="800" spc="-100" dirty="0">
              <a:solidFill>
                <a:prstClr val="black"/>
              </a:solidFill>
              <a:latin typeface="ＭＳ Ｐゴシック"/>
            </a:endParaRPr>
          </a:p>
        </p:txBody>
      </p:sp>
      <p:sp>
        <p:nvSpPr>
          <p:cNvPr id="51" name="角丸四角形吹き出し 50"/>
          <p:cNvSpPr/>
          <p:nvPr/>
        </p:nvSpPr>
        <p:spPr>
          <a:xfrm>
            <a:off x="3872847" y="5157178"/>
            <a:ext cx="1732224" cy="288032"/>
          </a:xfrm>
          <a:prstGeom prst="wedgeRoundRectCallout">
            <a:avLst>
              <a:gd name="adj1" fmla="val 3593"/>
              <a:gd name="adj2" fmla="val -98948"/>
              <a:gd name="adj3" fmla="val 16667"/>
            </a:avLst>
          </a:prstGeom>
          <a:ln w="12700">
            <a:prstDash val="dash"/>
          </a:ln>
        </p:spPr>
        <p:style>
          <a:lnRef idx="2">
            <a:schemeClr val="accent2"/>
          </a:lnRef>
          <a:fillRef idx="1">
            <a:schemeClr val="lt1"/>
          </a:fillRef>
          <a:effectRef idx="0">
            <a:schemeClr val="accent2"/>
          </a:effectRef>
          <a:fontRef idx="minor">
            <a:schemeClr val="dk1"/>
          </a:fontRef>
        </p:style>
        <p:txBody>
          <a:bodyPr lIns="0" tIns="0" rIns="0" bIns="0" rtlCol="0" anchor="ctr"/>
          <a:lstStyle/>
          <a:p>
            <a:r>
              <a:rPr lang="ja-JP" altLang="en-US" sz="900" spc="-100" dirty="0">
                <a:solidFill>
                  <a:prstClr val="black"/>
                </a:solidFill>
              </a:rPr>
              <a:t>　・自宅</a:t>
            </a:r>
            <a:endParaRPr lang="en-US" altLang="ja-JP" sz="900" spc="-100" dirty="0">
              <a:solidFill>
                <a:prstClr val="black"/>
              </a:solidFill>
            </a:endParaRPr>
          </a:p>
          <a:p>
            <a:r>
              <a:rPr lang="ja-JP" altLang="en-US" sz="900" spc="-100" dirty="0">
                <a:solidFill>
                  <a:prstClr val="black"/>
                </a:solidFill>
              </a:rPr>
              <a:t>　・サービス付き高齢者向け住宅 等</a:t>
            </a:r>
          </a:p>
        </p:txBody>
      </p:sp>
      <p:pic>
        <p:nvPicPr>
          <p:cNvPr id="66" name="図 65" descr="building03_cl2.wmf"/>
          <p:cNvPicPr>
            <a:picLocks noChangeAspect="1"/>
          </p:cNvPicPr>
          <p:nvPr/>
        </p:nvPicPr>
        <p:blipFill>
          <a:blip r:embed="rId11" cstate="print"/>
          <a:stretch>
            <a:fillRect/>
          </a:stretch>
        </p:blipFill>
        <p:spPr>
          <a:xfrm flipH="1">
            <a:off x="1380119" y="5323398"/>
            <a:ext cx="648074" cy="551017"/>
          </a:xfrm>
          <a:prstGeom prst="rect">
            <a:avLst/>
          </a:prstGeom>
        </p:spPr>
      </p:pic>
      <p:sp>
        <p:nvSpPr>
          <p:cNvPr id="78" name="角丸四角形吹き出し 77"/>
          <p:cNvSpPr/>
          <p:nvPr/>
        </p:nvSpPr>
        <p:spPr>
          <a:xfrm>
            <a:off x="2172223" y="5373199"/>
            <a:ext cx="1422159" cy="360040"/>
          </a:xfrm>
          <a:prstGeom prst="wedgeRoundRectCallout">
            <a:avLst>
              <a:gd name="adj1" fmla="val -69366"/>
              <a:gd name="adj2" fmla="val 26389"/>
              <a:gd name="adj3" fmla="val 16667"/>
            </a:avLst>
          </a:prstGeom>
          <a:ln w="19050">
            <a:solidFill>
              <a:srgbClr val="FFC000"/>
            </a:solidFill>
            <a:prstDash val="dash"/>
          </a:ln>
        </p:spPr>
        <p:style>
          <a:lnRef idx="2">
            <a:schemeClr val="accent2"/>
          </a:lnRef>
          <a:fillRef idx="1">
            <a:schemeClr val="lt1"/>
          </a:fillRef>
          <a:effectRef idx="0">
            <a:schemeClr val="accent2"/>
          </a:effectRef>
          <a:fontRef idx="minor">
            <a:schemeClr val="dk1"/>
          </a:fontRef>
        </p:style>
        <p:txBody>
          <a:bodyPr lIns="0" tIns="0" rIns="0" bIns="0" rtlCol="0" anchor="ctr"/>
          <a:lstStyle/>
          <a:p>
            <a:pPr algn="ctr"/>
            <a:r>
              <a:rPr lang="ja-JP" altLang="en-US" sz="900" spc="-100" dirty="0">
                <a:solidFill>
                  <a:prstClr val="black"/>
                </a:solidFill>
              </a:rPr>
              <a:t>相談業務やサービスの</a:t>
            </a:r>
            <a:endParaRPr lang="en-US" altLang="ja-JP" sz="900" spc="-100" dirty="0">
              <a:solidFill>
                <a:prstClr val="black"/>
              </a:solidFill>
            </a:endParaRPr>
          </a:p>
          <a:p>
            <a:pPr algn="ctr"/>
            <a:r>
              <a:rPr lang="ja-JP" altLang="en-US" sz="900" spc="-100" dirty="0">
                <a:solidFill>
                  <a:prstClr val="black"/>
                </a:solidFill>
              </a:rPr>
              <a:t>コーディネートを行います。</a:t>
            </a:r>
          </a:p>
        </p:txBody>
      </p:sp>
      <p:pic>
        <p:nvPicPr>
          <p:cNvPr id="40" name="図 39" descr="health_0179.wmf"/>
          <p:cNvPicPr>
            <a:picLocks noChangeAspect="1"/>
          </p:cNvPicPr>
          <p:nvPr/>
        </p:nvPicPr>
        <p:blipFill>
          <a:blip r:embed="rId12" cstate="print"/>
          <a:stretch>
            <a:fillRect/>
          </a:stretch>
        </p:blipFill>
        <p:spPr>
          <a:xfrm>
            <a:off x="6014776" y="3506484"/>
            <a:ext cx="888573" cy="498566"/>
          </a:xfrm>
          <a:prstGeom prst="rect">
            <a:avLst/>
          </a:prstGeom>
        </p:spPr>
      </p:pic>
      <p:sp>
        <p:nvSpPr>
          <p:cNvPr id="65" name="テキスト ボックス 64"/>
          <p:cNvSpPr txBox="1"/>
          <p:nvPr/>
        </p:nvSpPr>
        <p:spPr>
          <a:xfrm>
            <a:off x="8480203" y="4007974"/>
            <a:ext cx="1649237" cy="954093"/>
          </a:xfrm>
          <a:prstGeom prst="rect">
            <a:avLst/>
          </a:prstGeom>
          <a:noFill/>
        </p:spPr>
        <p:txBody>
          <a:bodyPr wrap="square" lIns="91420" tIns="45713" rIns="91420" bIns="45713" rtlCol="0">
            <a:spAutoFit/>
          </a:bodyPr>
          <a:lstStyle/>
          <a:p>
            <a:r>
              <a:rPr lang="ja-JP" altLang="en-US" sz="800" spc="-100" dirty="0">
                <a:solidFill>
                  <a:prstClr val="black"/>
                </a:solidFill>
              </a:rPr>
              <a:t>■施設・居住系サービス</a:t>
            </a:r>
          </a:p>
          <a:p>
            <a:r>
              <a:rPr lang="ja-JP" altLang="en-US" sz="800" spc="-100" dirty="0">
                <a:solidFill>
                  <a:prstClr val="black"/>
                </a:solidFill>
              </a:rPr>
              <a:t>・介護老人福祉施設</a:t>
            </a:r>
            <a:endParaRPr lang="en-US" altLang="ja-JP" sz="800" spc="-100" dirty="0">
              <a:solidFill>
                <a:prstClr val="black"/>
              </a:solidFill>
            </a:endParaRPr>
          </a:p>
          <a:p>
            <a:r>
              <a:rPr lang="ja-JP" altLang="en-US" sz="800" spc="-100" dirty="0">
                <a:solidFill>
                  <a:prstClr val="black"/>
                </a:solidFill>
              </a:rPr>
              <a:t>・介護老人保健施設</a:t>
            </a:r>
            <a:endParaRPr lang="en-US" altLang="ja-JP" sz="800" spc="-100" dirty="0">
              <a:solidFill>
                <a:prstClr val="black"/>
              </a:solidFill>
            </a:endParaRPr>
          </a:p>
          <a:p>
            <a:r>
              <a:rPr lang="ja-JP" altLang="en-US" sz="800" spc="-100" dirty="0">
                <a:solidFill>
                  <a:prstClr val="black"/>
                </a:solidFill>
                <a:latin typeface="ＭＳ Ｐゴシック"/>
              </a:rPr>
              <a:t>・</a:t>
            </a:r>
            <a:r>
              <a:rPr lang="ja-JP" altLang="en-US" sz="800" spc="-100" dirty="0">
                <a:solidFill>
                  <a:prstClr val="black"/>
                </a:solidFill>
                <a:latin typeface="Arial" charset="0"/>
              </a:rPr>
              <a:t>認知症共同生活介護</a:t>
            </a:r>
            <a:endParaRPr lang="en-US" altLang="ja-JP" sz="800" spc="-100" dirty="0">
              <a:solidFill>
                <a:prstClr val="black"/>
              </a:solidFill>
              <a:latin typeface="Arial" charset="0"/>
            </a:endParaRPr>
          </a:p>
          <a:p>
            <a:r>
              <a:rPr lang="ja-JP" altLang="en-US" sz="800" spc="-100" dirty="0">
                <a:solidFill>
                  <a:prstClr val="black"/>
                </a:solidFill>
                <a:latin typeface="Arial" charset="0"/>
              </a:rPr>
              <a:t>・特定施設入所者生活介護</a:t>
            </a:r>
            <a:endParaRPr lang="en-US" altLang="ja-JP" sz="800" spc="-100" dirty="0">
              <a:solidFill>
                <a:prstClr val="black"/>
              </a:solidFill>
              <a:latin typeface="Arial" charset="0"/>
            </a:endParaRPr>
          </a:p>
          <a:p>
            <a:r>
              <a:rPr lang="ja-JP" altLang="en-US" sz="800" spc="-100" dirty="0">
                <a:solidFill>
                  <a:prstClr val="black"/>
                </a:solidFill>
                <a:latin typeface="Arial" charset="0"/>
              </a:rPr>
              <a:t>　　　　　　　　　　　　　　　　</a:t>
            </a:r>
            <a:r>
              <a:rPr lang="ja-JP" altLang="en-US" sz="800" spc="-100" dirty="0">
                <a:solidFill>
                  <a:prstClr val="black"/>
                </a:solidFill>
              </a:rPr>
              <a:t>等</a:t>
            </a:r>
            <a:endParaRPr lang="en-US" altLang="ja-JP" sz="800" spc="-100" dirty="0">
              <a:solidFill>
                <a:prstClr val="black"/>
              </a:solidFill>
            </a:endParaRPr>
          </a:p>
          <a:p>
            <a:endParaRPr lang="en-US" altLang="ja-JP" sz="800" spc="-100" dirty="0">
              <a:solidFill>
                <a:prstClr val="black"/>
              </a:solidFill>
              <a:latin typeface="ＭＳ Ｐゴシック"/>
            </a:endParaRPr>
          </a:p>
        </p:txBody>
      </p:sp>
      <p:sp>
        <p:nvSpPr>
          <p:cNvPr id="35" name="円/楕円 34"/>
          <p:cNvSpPr/>
          <p:nvPr/>
        </p:nvSpPr>
        <p:spPr>
          <a:xfrm>
            <a:off x="2086264" y="3645010"/>
            <a:ext cx="1864578" cy="648072"/>
          </a:xfrm>
          <a:prstGeom prst="ellipse">
            <a:avLst/>
          </a:prstGeom>
        </p:spPr>
        <p:style>
          <a:lnRef idx="1">
            <a:schemeClr val="accent1"/>
          </a:lnRef>
          <a:fillRef idx="2">
            <a:schemeClr val="accent1"/>
          </a:fillRef>
          <a:effectRef idx="1">
            <a:schemeClr val="accent1"/>
          </a:effectRef>
          <a:fontRef idx="minor">
            <a:schemeClr val="dk1"/>
          </a:fontRef>
        </p:style>
        <p:txBody>
          <a:bodyPr lIns="91420" tIns="45713" rIns="91420" bIns="45713" rtlCol="0" anchor="ctr"/>
          <a:lstStyle/>
          <a:p>
            <a:pPr algn="ctr"/>
            <a:endParaRPr lang="ja-JP" altLang="en-US" spc="-100">
              <a:solidFill>
                <a:prstClr val="black"/>
              </a:solidFill>
            </a:endParaRPr>
          </a:p>
        </p:txBody>
      </p:sp>
      <p:pic>
        <p:nvPicPr>
          <p:cNvPr id="13" name="図 12" descr="doctor4_3.gif"/>
          <p:cNvPicPr>
            <a:picLocks noChangeAspect="1"/>
          </p:cNvPicPr>
          <p:nvPr/>
        </p:nvPicPr>
        <p:blipFill>
          <a:blip r:embed="rId13" cstate="print"/>
          <a:stretch>
            <a:fillRect/>
          </a:stretch>
        </p:blipFill>
        <p:spPr>
          <a:xfrm>
            <a:off x="2510727" y="3356978"/>
            <a:ext cx="643706" cy="679076"/>
          </a:xfrm>
          <a:prstGeom prst="rect">
            <a:avLst/>
          </a:prstGeom>
        </p:spPr>
      </p:pic>
      <p:pic>
        <p:nvPicPr>
          <p:cNvPr id="14" name="図 13" descr="doctor_illust07_02.gif"/>
          <p:cNvPicPr>
            <a:picLocks noChangeAspect="1"/>
          </p:cNvPicPr>
          <p:nvPr/>
        </p:nvPicPr>
        <p:blipFill>
          <a:blip r:embed="rId14" cstate="print"/>
          <a:stretch>
            <a:fillRect/>
          </a:stretch>
        </p:blipFill>
        <p:spPr>
          <a:xfrm>
            <a:off x="2869512" y="3365466"/>
            <a:ext cx="643708" cy="713030"/>
          </a:xfrm>
          <a:prstGeom prst="rect">
            <a:avLst/>
          </a:prstGeom>
        </p:spPr>
      </p:pic>
      <p:sp>
        <p:nvSpPr>
          <p:cNvPr id="79" name="円/楕円 78"/>
          <p:cNvSpPr/>
          <p:nvPr/>
        </p:nvSpPr>
        <p:spPr>
          <a:xfrm>
            <a:off x="4310897" y="6281922"/>
            <a:ext cx="1152128" cy="387424"/>
          </a:xfrm>
          <a:prstGeom prst="ellipse">
            <a:avLst/>
          </a:prstGeom>
        </p:spPr>
        <p:style>
          <a:lnRef idx="1">
            <a:schemeClr val="accent4"/>
          </a:lnRef>
          <a:fillRef idx="2">
            <a:schemeClr val="accent4"/>
          </a:fillRef>
          <a:effectRef idx="1">
            <a:schemeClr val="accent4"/>
          </a:effectRef>
          <a:fontRef idx="minor">
            <a:schemeClr val="dk1"/>
          </a:fontRef>
        </p:style>
        <p:txBody>
          <a:bodyPr lIns="91420" tIns="45713" rIns="91420" bIns="45713" rtlCol="0" anchor="ctr"/>
          <a:lstStyle/>
          <a:p>
            <a:pPr algn="ctr"/>
            <a:endParaRPr lang="ja-JP" altLang="en-US" spc="-100">
              <a:solidFill>
                <a:prstClr val="black"/>
              </a:solidFill>
            </a:endParaRPr>
          </a:p>
        </p:txBody>
      </p:sp>
      <p:sp>
        <p:nvSpPr>
          <p:cNvPr id="72" name="円/楕円 71"/>
          <p:cNvSpPr/>
          <p:nvPr/>
        </p:nvSpPr>
        <p:spPr>
          <a:xfrm>
            <a:off x="5170908" y="6136779"/>
            <a:ext cx="1300269" cy="576064"/>
          </a:xfrm>
          <a:prstGeom prst="ellipse">
            <a:avLst/>
          </a:prstGeom>
        </p:spPr>
        <p:style>
          <a:lnRef idx="1">
            <a:schemeClr val="accent4"/>
          </a:lnRef>
          <a:fillRef idx="2">
            <a:schemeClr val="accent4"/>
          </a:fillRef>
          <a:effectRef idx="1">
            <a:schemeClr val="accent4"/>
          </a:effectRef>
          <a:fontRef idx="minor">
            <a:schemeClr val="dk1"/>
          </a:fontRef>
        </p:style>
        <p:txBody>
          <a:bodyPr lIns="91420" tIns="45713" rIns="91420" bIns="45713" rtlCol="0" anchor="ctr"/>
          <a:lstStyle/>
          <a:p>
            <a:pPr algn="ctr"/>
            <a:endParaRPr lang="ja-JP" altLang="en-US" spc="-100">
              <a:solidFill>
                <a:prstClr val="black"/>
              </a:solidFill>
            </a:endParaRPr>
          </a:p>
        </p:txBody>
      </p:sp>
      <p:sp>
        <p:nvSpPr>
          <p:cNvPr id="62" name="正方形/長方形 61"/>
          <p:cNvSpPr/>
          <p:nvPr/>
        </p:nvSpPr>
        <p:spPr>
          <a:xfrm>
            <a:off x="2654699" y="3933042"/>
            <a:ext cx="1944216"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800" spc="-100" dirty="0">
                <a:solidFill>
                  <a:prstClr val="black"/>
                </a:solidFill>
              </a:rPr>
              <a:t>日常の医療：</a:t>
            </a:r>
            <a:endParaRPr lang="en-US" altLang="ja-JP" sz="800" spc="-100" dirty="0">
              <a:solidFill>
                <a:prstClr val="black"/>
              </a:solidFill>
            </a:endParaRPr>
          </a:p>
          <a:p>
            <a:r>
              <a:rPr lang="ja-JP" altLang="en-US" sz="800" spc="-100" dirty="0">
                <a:solidFill>
                  <a:prstClr val="black"/>
                </a:solidFill>
              </a:rPr>
              <a:t>　・かかりつけ医、有床診療所</a:t>
            </a:r>
            <a:endParaRPr lang="en-US" altLang="ja-JP" sz="800" spc="-100" dirty="0">
              <a:solidFill>
                <a:prstClr val="black"/>
              </a:solidFill>
            </a:endParaRPr>
          </a:p>
          <a:p>
            <a:r>
              <a:rPr lang="ja-JP" altLang="en-US" sz="800" spc="-100" dirty="0">
                <a:solidFill>
                  <a:prstClr val="black"/>
                </a:solidFill>
              </a:rPr>
              <a:t>　・地域の連携病院</a:t>
            </a:r>
            <a:endParaRPr lang="en-US" altLang="ja-JP" sz="800" spc="-100" dirty="0">
              <a:solidFill>
                <a:prstClr val="black"/>
              </a:solidFill>
            </a:endParaRPr>
          </a:p>
          <a:p>
            <a:r>
              <a:rPr lang="ja-JP" altLang="en-US" sz="800" spc="-100" dirty="0">
                <a:solidFill>
                  <a:prstClr val="black"/>
                </a:solidFill>
              </a:rPr>
              <a:t>　・歯科医療、薬局</a:t>
            </a:r>
          </a:p>
        </p:txBody>
      </p:sp>
      <p:pic>
        <p:nvPicPr>
          <p:cNvPr id="4" name="図 3" descr="health_0183.wmf"/>
          <p:cNvPicPr>
            <a:picLocks noChangeAspect="1"/>
          </p:cNvPicPr>
          <p:nvPr/>
        </p:nvPicPr>
        <p:blipFill>
          <a:blip r:embed="rId15" cstate="print"/>
          <a:stretch>
            <a:fillRect/>
          </a:stretch>
        </p:blipFill>
        <p:spPr>
          <a:xfrm>
            <a:off x="5463015" y="5949723"/>
            <a:ext cx="790890" cy="661959"/>
          </a:xfrm>
          <a:prstGeom prst="rect">
            <a:avLst/>
          </a:prstGeom>
        </p:spPr>
      </p:pic>
      <p:pic>
        <p:nvPicPr>
          <p:cNvPr id="5" name="図 4" descr="health_0153.wmf"/>
          <p:cNvPicPr>
            <a:picLocks noChangeAspect="1"/>
          </p:cNvPicPr>
          <p:nvPr/>
        </p:nvPicPr>
        <p:blipFill>
          <a:blip r:embed="rId16" cstate="print"/>
          <a:stretch>
            <a:fillRect/>
          </a:stretch>
        </p:blipFill>
        <p:spPr>
          <a:xfrm>
            <a:off x="4671166" y="6021274"/>
            <a:ext cx="499255" cy="521250"/>
          </a:xfrm>
          <a:prstGeom prst="rect">
            <a:avLst/>
          </a:prstGeom>
        </p:spPr>
      </p:pic>
      <p:sp>
        <p:nvSpPr>
          <p:cNvPr id="47" name="テキスト ボックス 46"/>
          <p:cNvSpPr txBox="1"/>
          <p:nvPr/>
        </p:nvSpPr>
        <p:spPr>
          <a:xfrm>
            <a:off x="3212821" y="6525344"/>
            <a:ext cx="4914546" cy="280721"/>
          </a:xfrm>
          <a:prstGeom prst="rect">
            <a:avLst/>
          </a:prstGeom>
          <a:noFill/>
        </p:spPr>
        <p:txBody>
          <a:bodyPr wrap="square" lIns="91420" tIns="45713" rIns="91420" bIns="45713" rtlCol="0">
            <a:spAutoFit/>
          </a:bodyPr>
          <a:lstStyle/>
          <a:p>
            <a:r>
              <a:rPr lang="ja-JP" altLang="en-US" sz="1200" spc="-100" dirty="0">
                <a:solidFill>
                  <a:prstClr val="black"/>
                </a:solidFill>
                <a:latin typeface="HG丸ｺﾞｼｯｸM-PRO" pitchFamily="50" charset="-128"/>
                <a:ea typeface="HG丸ｺﾞｼｯｸM-PRO" pitchFamily="50" charset="-128"/>
              </a:rPr>
              <a:t>老人クラブ・自治会・ボランティア・</a:t>
            </a:r>
            <a:r>
              <a:rPr lang="en-US" altLang="ja-JP" sz="1200" spc="-100" dirty="0">
                <a:solidFill>
                  <a:prstClr val="black"/>
                </a:solidFill>
                <a:latin typeface="HG丸ｺﾞｼｯｸM-PRO" pitchFamily="50" charset="-128"/>
                <a:ea typeface="HG丸ｺﾞｼｯｸM-PRO" pitchFamily="50" charset="-128"/>
              </a:rPr>
              <a:t>NPO</a:t>
            </a:r>
            <a:r>
              <a:rPr lang="ja-JP" altLang="en-US" sz="1200" spc="-100" dirty="0">
                <a:solidFill>
                  <a:prstClr val="black"/>
                </a:solidFill>
                <a:latin typeface="HG丸ｺﾞｼｯｸM-PRO" pitchFamily="50" charset="-128"/>
                <a:ea typeface="HG丸ｺﾞｼｯｸM-PRO" pitchFamily="50" charset="-128"/>
              </a:rPr>
              <a:t>　等</a:t>
            </a:r>
            <a:endParaRPr lang="en-US" altLang="ja-JP" sz="1200" spc="-100" dirty="0">
              <a:solidFill>
                <a:prstClr val="black"/>
              </a:solidFill>
              <a:latin typeface="HG丸ｺﾞｼｯｸM-PRO" pitchFamily="50" charset="-128"/>
              <a:ea typeface="HG丸ｺﾞｼｯｸM-PRO" pitchFamily="50" charset="-128"/>
            </a:endParaRPr>
          </a:p>
        </p:txBody>
      </p:sp>
      <p:pic>
        <p:nvPicPr>
          <p:cNvPr id="28" name="図 27" descr="person_0290.wmf"/>
          <p:cNvPicPr>
            <a:picLocks noChangeAspect="1"/>
          </p:cNvPicPr>
          <p:nvPr/>
        </p:nvPicPr>
        <p:blipFill>
          <a:blip r:embed="rId17" cstate="print"/>
          <a:stretch>
            <a:fillRect/>
          </a:stretch>
        </p:blipFill>
        <p:spPr>
          <a:xfrm flipH="1">
            <a:off x="1236128" y="5106735"/>
            <a:ext cx="402046" cy="750252"/>
          </a:xfrm>
          <a:prstGeom prst="rect">
            <a:avLst/>
          </a:prstGeom>
        </p:spPr>
      </p:pic>
      <p:sp>
        <p:nvSpPr>
          <p:cNvPr id="49" name="テキスト ボックス 48"/>
          <p:cNvSpPr txBox="1"/>
          <p:nvPr/>
        </p:nvSpPr>
        <p:spPr>
          <a:xfrm>
            <a:off x="747596" y="4725584"/>
            <a:ext cx="1856656" cy="430873"/>
          </a:xfrm>
          <a:prstGeom prst="rect">
            <a:avLst/>
          </a:prstGeom>
          <a:noFill/>
        </p:spPr>
        <p:txBody>
          <a:bodyPr wrap="square" lIns="91420" tIns="45713" rIns="91420" bIns="45713" rtlCol="0">
            <a:spAutoFit/>
          </a:bodyPr>
          <a:lstStyle/>
          <a:p>
            <a:r>
              <a:rPr lang="ja-JP" altLang="en-US" sz="1100" spc="-100" dirty="0">
                <a:solidFill>
                  <a:prstClr val="black"/>
                </a:solidFill>
                <a:latin typeface="ＭＳ Ｐゴシック"/>
              </a:rPr>
              <a:t>・地域包括支援センター</a:t>
            </a:r>
            <a:endParaRPr lang="en-US" altLang="ja-JP" sz="1100" spc="-100" dirty="0">
              <a:solidFill>
                <a:prstClr val="black"/>
              </a:solidFill>
              <a:latin typeface="ＭＳ Ｐゴシック"/>
            </a:endParaRPr>
          </a:p>
          <a:p>
            <a:r>
              <a:rPr lang="ja-JP" altLang="en-US" sz="1100" spc="-100" dirty="0">
                <a:solidFill>
                  <a:prstClr val="black"/>
                </a:solidFill>
                <a:latin typeface="ＭＳ Ｐゴシック"/>
              </a:rPr>
              <a:t>・ケアマネジャー</a:t>
            </a:r>
            <a:endParaRPr lang="en-US" altLang="ja-JP" sz="1100" spc="-100" dirty="0">
              <a:solidFill>
                <a:prstClr val="black"/>
              </a:solidFill>
              <a:latin typeface="ＭＳ Ｐゴシック"/>
            </a:endParaRPr>
          </a:p>
        </p:txBody>
      </p:sp>
      <p:sp>
        <p:nvSpPr>
          <p:cNvPr id="50" name="テキスト ボックス 49"/>
          <p:cNvSpPr txBox="1"/>
          <p:nvPr/>
        </p:nvSpPr>
        <p:spPr>
          <a:xfrm>
            <a:off x="3800872" y="3800094"/>
            <a:ext cx="1008112" cy="276985"/>
          </a:xfrm>
          <a:prstGeom prst="rect">
            <a:avLst/>
          </a:prstGeom>
          <a:noFill/>
        </p:spPr>
        <p:txBody>
          <a:bodyPr wrap="square" lIns="91420" tIns="45713" rIns="91420" bIns="45713" rtlCol="0">
            <a:spAutoFit/>
          </a:bodyPr>
          <a:lstStyle/>
          <a:p>
            <a:r>
              <a:rPr lang="ja-JP" altLang="en-US" sz="1200" spc="-100" dirty="0">
                <a:solidFill>
                  <a:prstClr val="black"/>
                </a:solidFill>
                <a:latin typeface="HG丸ｺﾞｼｯｸM-PRO" pitchFamily="50" charset="-128"/>
                <a:ea typeface="HG丸ｺﾞｼｯｸM-PRO" pitchFamily="50" charset="-128"/>
              </a:rPr>
              <a:t>通院・入院</a:t>
            </a:r>
            <a:endParaRPr lang="en-US" altLang="ja-JP" sz="1200" spc="-100" dirty="0">
              <a:solidFill>
                <a:prstClr val="black"/>
              </a:solidFill>
              <a:latin typeface="HG丸ｺﾞｼｯｸM-PRO" pitchFamily="50" charset="-128"/>
              <a:ea typeface="HG丸ｺﾞｼｯｸM-PRO" pitchFamily="50" charset="-128"/>
            </a:endParaRPr>
          </a:p>
        </p:txBody>
      </p:sp>
      <p:sp>
        <p:nvSpPr>
          <p:cNvPr id="46" name="テキスト ボックス 45"/>
          <p:cNvSpPr txBox="1"/>
          <p:nvPr/>
        </p:nvSpPr>
        <p:spPr>
          <a:xfrm>
            <a:off x="5237362" y="3933055"/>
            <a:ext cx="945734" cy="276985"/>
          </a:xfrm>
          <a:prstGeom prst="rect">
            <a:avLst/>
          </a:prstGeom>
          <a:noFill/>
        </p:spPr>
        <p:txBody>
          <a:bodyPr wrap="square" lIns="91420" tIns="45713" rIns="91420" bIns="45713" rtlCol="0">
            <a:spAutoFit/>
          </a:bodyPr>
          <a:lstStyle/>
          <a:p>
            <a:r>
              <a:rPr lang="ja-JP" altLang="en-US" sz="1200" spc="-100" dirty="0">
                <a:solidFill>
                  <a:prstClr val="black"/>
                </a:solidFill>
                <a:latin typeface="HG丸ｺﾞｼｯｸM-PRO" pitchFamily="50" charset="-128"/>
                <a:ea typeface="HG丸ｺﾞｼｯｸM-PRO" pitchFamily="50" charset="-128"/>
              </a:rPr>
              <a:t>通所・入所</a:t>
            </a:r>
            <a:endParaRPr lang="en-US" altLang="ja-JP" sz="1200" spc="-100" dirty="0">
              <a:solidFill>
                <a:prstClr val="black"/>
              </a:solidFill>
              <a:latin typeface="HG丸ｺﾞｼｯｸM-PRO" pitchFamily="50" charset="-128"/>
              <a:ea typeface="HG丸ｺﾞｼｯｸM-PRO" pitchFamily="50" charset="-128"/>
            </a:endParaRPr>
          </a:p>
        </p:txBody>
      </p:sp>
      <p:pic>
        <p:nvPicPr>
          <p:cNvPr id="64" name="図 63" descr="小規模building03_cl2.png"/>
          <p:cNvPicPr>
            <a:picLocks noChangeAspect="1"/>
          </p:cNvPicPr>
          <p:nvPr/>
        </p:nvPicPr>
        <p:blipFill>
          <a:blip r:embed="rId18" cstate="print"/>
          <a:stretch>
            <a:fillRect/>
          </a:stretch>
        </p:blipFill>
        <p:spPr>
          <a:xfrm>
            <a:off x="1316421" y="3041948"/>
            <a:ext cx="540237" cy="603076"/>
          </a:xfrm>
          <a:prstGeom prst="rect">
            <a:avLst/>
          </a:prstGeom>
        </p:spPr>
      </p:pic>
      <p:sp>
        <p:nvSpPr>
          <p:cNvPr id="63" name="正方形/長方形 62"/>
          <p:cNvSpPr/>
          <p:nvPr/>
        </p:nvSpPr>
        <p:spPr>
          <a:xfrm>
            <a:off x="992560" y="3501008"/>
            <a:ext cx="153262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800" spc="-100" dirty="0">
                <a:solidFill>
                  <a:prstClr val="black"/>
                </a:solidFill>
              </a:rPr>
              <a:t>病院：</a:t>
            </a:r>
            <a:endParaRPr lang="en-US" altLang="ja-JP" sz="800" spc="-100" dirty="0">
              <a:solidFill>
                <a:prstClr val="black"/>
              </a:solidFill>
            </a:endParaRPr>
          </a:p>
          <a:p>
            <a:r>
              <a:rPr lang="ja-JP" altLang="en-US" sz="800" spc="-100" dirty="0">
                <a:solidFill>
                  <a:prstClr val="black"/>
                </a:solidFill>
              </a:rPr>
              <a:t>　急性期、回復期、慢性期</a:t>
            </a:r>
            <a:endParaRPr lang="en-US" altLang="ja-JP" sz="800" spc="-100" dirty="0">
              <a:solidFill>
                <a:prstClr val="black"/>
              </a:solidFill>
            </a:endParaRPr>
          </a:p>
        </p:txBody>
      </p:sp>
      <p:pic>
        <p:nvPicPr>
          <p:cNvPr id="1026" name="Picture 2" descr="C:\Users\KNXVS\AppData\Local\Microsoft\Windows\Temporary Internet Files\Content.IE5\ADV5CF2Q\MC900426352[1].wmf"/>
          <p:cNvPicPr>
            <a:picLocks noChangeAspect="1" noChangeArrowheads="1"/>
          </p:cNvPicPr>
          <p:nvPr/>
        </p:nvPicPr>
        <p:blipFill>
          <a:blip r:embed="rId19" cstate="print"/>
          <a:srcRect/>
          <a:stretch>
            <a:fillRect/>
          </a:stretch>
        </p:blipFill>
        <p:spPr bwMode="auto">
          <a:xfrm>
            <a:off x="1851397" y="3386700"/>
            <a:ext cx="437307" cy="330332"/>
          </a:xfrm>
          <a:prstGeom prst="rect">
            <a:avLst/>
          </a:prstGeom>
          <a:noFill/>
        </p:spPr>
      </p:pic>
      <p:sp>
        <p:nvSpPr>
          <p:cNvPr id="58" name="正方形/長方形 57"/>
          <p:cNvSpPr/>
          <p:nvPr/>
        </p:nvSpPr>
        <p:spPr>
          <a:xfrm>
            <a:off x="1918040" y="2924944"/>
            <a:ext cx="1306768" cy="677108"/>
          </a:xfrm>
          <a:prstGeom prst="rect">
            <a:avLst/>
          </a:prstGeom>
        </p:spPr>
        <p:txBody>
          <a:bodyPr wrap="none">
            <a:spAutoFit/>
          </a:bodyPr>
          <a:lstStyle/>
          <a:p>
            <a:pPr algn="ctr" defTabSz="914125">
              <a:defRPr/>
            </a:pPr>
            <a:r>
              <a:rPr lang="ja-JP" altLang="en-US" sz="1200" spc="-100" dirty="0">
                <a:solidFill>
                  <a:prstClr val="black"/>
                </a:solidFill>
                <a:latin typeface="ＭＳ Ｐゴシック"/>
              </a:rPr>
              <a:t>病気になったら･･･  </a:t>
            </a:r>
            <a:endParaRPr lang="en-US" altLang="ja-JP" sz="1200" spc="-100" dirty="0">
              <a:solidFill>
                <a:prstClr val="black"/>
              </a:solidFill>
              <a:latin typeface="ＭＳ Ｐゴシック"/>
            </a:endParaRPr>
          </a:p>
          <a:p>
            <a:pPr algn="ctr" defTabSz="914125">
              <a:defRPr/>
            </a:pPr>
            <a:r>
              <a:rPr lang="ja-JP" altLang="en-US" sz="1400" b="1" spc="-100" dirty="0">
                <a:solidFill>
                  <a:prstClr val="black"/>
                </a:solidFill>
                <a:latin typeface="HG丸ｺﾞｼｯｸM-PRO" pitchFamily="50" charset="-128"/>
                <a:ea typeface="HG丸ｺﾞｼｯｸM-PRO" pitchFamily="50" charset="-128"/>
              </a:rPr>
              <a:t>医　療</a:t>
            </a:r>
            <a:endParaRPr lang="en-US" altLang="ja-JP" sz="1400" b="1" spc="-100" dirty="0">
              <a:solidFill>
                <a:prstClr val="black"/>
              </a:solidFill>
              <a:latin typeface="HG丸ｺﾞｼｯｸM-PRO" pitchFamily="50" charset="-128"/>
              <a:ea typeface="HG丸ｺﾞｼｯｸM-PRO" pitchFamily="50" charset="-128"/>
            </a:endParaRPr>
          </a:p>
          <a:p>
            <a:pPr algn="ctr" defTabSz="914125">
              <a:defRPr/>
            </a:pPr>
            <a:endParaRPr lang="ja-JP" altLang="en-US" sz="1200" spc="-100" dirty="0">
              <a:solidFill>
                <a:prstClr val="black"/>
              </a:solidFill>
              <a:latin typeface="ＭＳ Ｐゴシック"/>
            </a:endParaRPr>
          </a:p>
        </p:txBody>
      </p:sp>
      <p:pic>
        <p:nvPicPr>
          <p:cNvPr id="33" name="Picture 5" descr="C:\Documents and Settings\nao\Local Settings\Temporary Internet Files\Content.IE5\TEYYXPF4\MC900343525[1].wmf"/>
          <p:cNvPicPr>
            <a:picLocks noChangeAspect="1" noChangeArrowheads="1"/>
          </p:cNvPicPr>
          <p:nvPr/>
        </p:nvPicPr>
        <p:blipFill>
          <a:blip r:embed="rId20" cstate="print"/>
          <a:srcRect/>
          <a:stretch>
            <a:fillRect/>
          </a:stretch>
        </p:blipFill>
        <p:spPr bwMode="auto">
          <a:xfrm>
            <a:off x="3422304" y="5937552"/>
            <a:ext cx="1177445" cy="587778"/>
          </a:xfrm>
          <a:prstGeom prst="rect">
            <a:avLst/>
          </a:prstGeom>
          <a:noFill/>
        </p:spPr>
      </p:pic>
      <p:sp>
        <p:nvSpPr>
          <p:cNvPr id="42" name="テキスト ボックス 41"/>
          <p:cNvSpPr txBox="1"/>
          <p:nvPr/>
        </p:nvSpPr>
        <p:spPr>
          <a:xfrm>
            <a:off x="6969554" y="3068946"/>
            <a:ext cx="2144688" cy="523206"/>
          </a:xfrm>
          <a:prstGeom prst="rect">
            <a:avLst/>
          </a:prstGeom>
          <a:noFill/>
        </p:spPr>
        <p:txBody>
          <a:bodyPr wrap="square" lIns="91420" tIns="45713" rIns="91420" bIns="45713" rtlCol="0">
            <a:spAutoFit/>
          </a:bodyPr>
          <a:lstStyle/>
          <a:p>
            <a:r>
              <a:rPr lang="ja-JP" altLang="en-US" sz="1200" spc="-100" dirty="0">
                <a:solidFill>
                  <a:prstClr val="black"/>
                </a:solidFill>
                <a:latin typeface="ＭＳ Ｐゴシック"/>
              </a:rPr>
              <a:t>介護が必要になったら･･･  </a:t>
            </a:r>
            <a:endParaRPr lang="en-US" altLang="ja-JP" sz="1200" spc="-100" dirty="0">
              <a:solidFill>
                <a:prstClr val="black"/>
              </a:solidFill>
              <a:latin typeface="ＭＳ Ｐゴシック"/>
            </a:endParaRPr>
          </a:p>
          <a:p>
            <a:r>
              <a:rPr lang="ja-JP" altLang="en-US" sz="1600" b="1" spc="-100" dirty="0">
                <a:solidFill>
                  <a:prstClr val="black"/>
                </a:solidFill>
                <a:latin typeface="HG丸ｺﾞｼｯｸM-PRO" pitchFamily="50" charset="-128"/>
                <a:ea typeface="HG丸ｺﾞｼｯｸM-PRO" pitchFamily="50" charset="-128"/>
              </a:rPr>
              <a:t>　　　介　護</a:t>
            </a:r>
            <a:endParaRPr lang="en-US" altLang="ja-JP" sz="1600" b="1" spc="-100" dirty="0">
              <a:solidFill>
                <a:prstClr val="black"/>
              </a:solidFill>
              <a:latin typeface="HG丸ｺﾞｼｯｸM-PRO" pitchFamily="50" charset="-128"/>
              <a:ea typeface="HG丸ｺﾞｼｯｸM-PRO" pitchFamily="50" charset="-128"/>
            </a:endParaRPr>
          </a:p>
        </p:txBody>
      </p:sp>
      <p:sp>
        <p:nvSpPr>
          <p:cNvPr id="67" name="テキスト ボックス 66"/>
          <p:cNvSpPr txBox="1"/>
          <p:nvPr/>
        </p:nvSpPr>
        <p:spPr>
          <a:xfrm>
            <a:off x="6209703" y="4869160"/>
            <a:ext cx="1239574" cy="215429"/>
          </a:xfrm>
          <a:prstGeom prst="rect">
            <a:avLst/>
          </a:prstGeom>
          <a:noFill/>
        </p:spPr>
        <p:txBody>
          <a:bodyPr wrap="square" lIns="91420" tIns="45713" rIns="91420" bIns="45713" rtlCol="0">
            <a:spAutoFit/>
          </a:bodyPr>
          <a:lstStyle/>
          <a:p>
            <a:r>
              <a:rPr lang="ja-JP" altLang="en-US" sz="800" spc="-100" dirty="0">
                <a:solidFill>
                  <a:prstClr val="black"/>
                </a:solidFill>
                <a:latin typeface="ＭＳ Ｐゴシック"/>
              </a:rPr>
              <a:t>■介護予防サービス</a:t>
            </a:r>
            <a:endParaRPr lang="en-US" altLang="ja-JP" sz="800" spc="-100" dirty="0">
              <a:solidFill>
                <a:prstClr val="black"/>
              </a:solidFill>
              <a:latin typeface="ＭＳ Ｐゴシック"/>
            </a:endParaRPr>
          </a:p>
        </p:txBody>
      </p:sp>
      <p:sp>
        <p:nvSpPr>
          <p:cNvPr id="68" name="正方形/長方形 67"/>
          <p:cNvSpPr/>
          <p:nvPr/>
        </p:nvSpPr>
        <p:spPr>
          <a:xfrm>
            <a:off x="81491" y="43546"/>
            <a:ext cx="9778938" cy="375843"/>
          </a:xfrm>
          <a:prstGeom prst="rect">
            <a:avLst/>
          </a:prstGeom>
          <a:solidFill>
            <a:srgbClr val="FFFF00">
              <a:alpha val="31000"/>
            </a:srgbClr>
          </a:solidFill>
          <a:ln>
            <a:solidFill>
              <a:srgbClr val="4F81BD">
                <a:shade val="50000"/>
              </a:srgbClr>
            </a:solidFill>
          </a:ln>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r>
              <a:rPr lang="ja-JP" altLang="en-US" sz="2000" dirty="0">
                <a:solidFill>
                  <a:prstClr val="black"/>
                </a:solidFill>
                <a:latin typeface="HGP創英角ｺﾞｼｯｸUB" pitchFamily="50" charset="-128"/>
                <a:ea typeface="HGP創英角ｺﾞｼｯｸUB" pitchFamily="50" charset="-128"/>
              </a:rPr>
              <a:t>地域包括ケアシステムの構築について</a:t>
            </a:r>
          </a:p>
        </p:txBody>
      </p:sp>
      <p:pic>
        <p:nvPicPr>
          <p:cNvPr id="332802" name="Picture 2" descr="http://2.bp.blogspot.com/-ZutWWMGHrFI/T0NQ4UxCeUI/AAAAAAAAEXQ/2yMbzeE4if8/s1600/ojiisan_stand.png"/>
          <p:cNvPicPr>
            <a:picLocks noChangeAspect="1" noChangeArrowheads="1"/>
          </p:cNvPicPr>
          <p:nvPr/>
        </p:nvPicPr>
        <p:blipFill>
          <a:blip r:embed="rId21" cstate="print"/>
          <a:srcRect/>
          <a:stretch>
            <a:fillRect/>
          </a:stretch>
        </p:blipFill>
        <p:spPr bwMode="auto">
          <a:xfrm>
            <a:off x="5817096" y="4365104"/>
            <a:ext cx="352996" cy="711162"/>
          </a:xfrm>
          <a:prstGeom prst="rect">
            <a:avLst/>
          </a:prstGeom>
          <a:noFill/>
        </p:spPr>
      </p:pic>
      <p:sp>
        <p:nvSpPr>
          <p:cNvPr id="80" name="角丸四角形 79"/>
          <p:cNvSpPr/>
          <p:nvPr/>
        </p:nvSpPr>
        <p:spPr bwMode="auto">
          <a:xfrm>
            <a:off x="194524" y="476672"/>
            <a:ext cx="9584527" cy="2412000"/>
          </a:xfrm>
          <a:prstGeom prst="roundRect">
            <a:avLst>
              <a:gd name="adj" fmla="val 6785"/>
            </a:avLst>
          </a:prstGeom>
          <a:solidFill>
            <a:srgbClr val="FFFF99"/>
          </a:solidFill>
          <a:ln w="9525" cap="flat" cmpd="sng" algn="ctr">
            <a:solidFill>
              <a:schemeClr val="tx1"/>
            </a:solidFill>
            <a:prstDash val="solid"/>
            <a:round/>
            <a:headEnd type="none" w="med" len="med"/>
            <a:tailEnd type="none" w="med" len="med"/>
          </a:ln>
          <a:effectLst/>
          <a:scene3d>
            <a:camera prst="orthographicFront"/>
            <a:lightRig rig="threePt" dir="t"/>
          </a:scene3d>
          <a:sp3d>
            <a:bevelT/>
            <a:bevelB/>
          </a:sp3d>
        </p:spPr>
        <p:txBody>
          <a:bodyPr tIns="36000" bIns="36000" anchor="ctr"/>
          <a:lstStyle/>
          <a:p>
            <a:pPr marL="177800" indent="-177800">
              <a:lnSpc>
                <a:spcPts val="1800"/>
              </a:lnSpc>
              <a:spcBef>
                <a:spcPts val="600"/>
              </a:spcBef>
              <a:defRPr/>
            </a:pPr>
            <a:r>
              <a:rPr lang="ja-JP" altLang="en-US" sz="1600" dirty="0">
                <a:solidFill>
                  <a:srgbClr val="000000"/>
                </a:solidFill>
                <a:latin typeface="HGPｺﾞｼｯｸM" pitchFamily="50" charset="-128"/>
                <a:ea typeface="HGPｺﾞｼｯｸM" pitchFamily="50" charset="-128"/>
              </a:rPr>
              <a:t>○　団塊の世代が７５歳以上となる２０２５年を目途に、重度な要介護状態となっても住み慣れた地域で自分らしい暮らしを人生の最後まで続けることができるよう、</a:t>
            </a:r>
            <a:r>
              <a:rPr lang="ja-JP" altLang="en-US" sz="1600" b="1" dirty="0">
                <a:solidFill>
                  <a:srgbClr val="FF0000"/>
                </a:solidFill>
                <a:latin typeface="HGPｺﾞｼｯｸM" pitchFamily="50" charset="-128"/>
                <a:ea typeface="HGPｺﾞｼｯｸM" pitchFamily="50" charset="-128"/>
              </a:rPr>
              <a:t>医療・介護・予防・住まい・生活支援</a:t>
            </a:r>
            <a:r>
              <a:rPr lang="ja-JP" altLang="en-US" sz="1600" b="1" dirty="0" smtClean="0">
                <a:solidFill>
                  <a:srgbClr val="FF0000"/>
                </a:solidFill>
                <a:latin typeface="HGPｺﾞｼｯｸM" pitchFamily="50" charset="-128"/>
                <a:ea typeface="HGPｺﾞｼｯｸM" pitchFamily="50" charset="-128"/>
              </a:rPr>
              <a:t>が包括的に確保される体制（地域</a:t>
            </a:r>
            <a:r>
              <a:rPr lang="ja-JP" altLang="en-US" sz="1600" b="1" dirty="0">
                <a:solidFill>
                  <a:srgbClr val="FF0000"/>
                </a:solidFill>
                <a:latin typeface="HGPｺﾞｼｯｸM" pitchFamily="50" charset="-128"/>
                <a:ea typeface="HGPｺﾞｼｯｸM" pitchFamily="50" charset="-128"/>
              </a:rPr>
              <a:t>包括</a:t>
            </a:r>
            <a:r>
              <a:rPr lang="ja-JP" altLang="en-US" sz="1600" b="1" dirty="0" smtClean="0">
                <a:solidFill>
                  <a:srgbClr val="FF0000"/>
                </a:solidFill>
                <a:latin typeface="HGPｺﾞｼｯｸM" pitchFamily="50" charset="-128"/>
                <a:ea typeface="HGPｺﾞｼｯｸM" pitchFamily="50" charset="-128"/>
              </a:rPr>
              <a:t>ケアシステム）の</a:t>
            </a:r>
            <a:r>
              <a:rPr lang="ja-JP" altLang="en-US" sz="1600" b="1" dirty="0">
                <a:solidFill>
                  <a:srgbClr val="FF0000"/>
                </a:solidFill>
                <a:latin typeface="HGPｺﾞｼｯｸM" pitchFamily="50" charset="-128"/>
                <a:ea typeface="HGPｺﾞｼｯｸM" pitchFamily="50" charset="-128"/>
              </a:rPr>
              <a:t>構築を実現</a:t>
            </a:r>
            <a:r>
              <a:rPr lang="ja-JP" altLang="en-US" sz="1600" dirty="0">
                <a:solidFill>
                  <a:srgbClr val="000000"/>
                </a:solidFill>
                <a:latin typeface="HGPｺﾞｼｯｸM" pitchFamily="50" charset="-128"/>
                <a:ea typeface="HGPｺﾞｼｯｸM" pitchFamily="50" charset="-128"/>
              </a:rPr>
              <a:t>。</a:t>
            </a:r>
            <a:endParaRPr lang="en-US" altLang="ja-JP" sz="1600" dirty="0">
              <a:solidFill>
                <a:srgbClr val="000000"/>
              </a:solidFill>
              <a:latin typeface="HGPｺﾞｼｯｸM" pitchFamily="50" charset="-128"/>
              <a:ea typeface="HGPｺﾞｼｯｸM" pitchFamily="50" charset="-128"/>
            </a:endParaRPr>
          </a:p>
          <a:p>
            <a:pPr marL="177800" indent="-177800">
              <a:lnSpc>
                <a:spcPts val="1800"/>
              </a:lnSpc>
              <a:spcBef>
                <a:spcPts val="600"/>
              </a:spcBef>
              <a:defRPr/>
            </a:pPr>
            <a:r>
              <a:rPr lang="ja-JP" altLang="en-US" sz="1600" dirty="0">
                <a:solidFill>
                  <a:srgbClr val="000000"/>
                </a:solidFill>
                <a:latin typeface="HGPｺﾞｼｯｸM" pitchFamily="50" charset="-128"/>
                <a:ea typeface="HGPｺﾞｼｯｸM" pitchFamily="50" charset="-128"/>
              </a:rPr>
              <a:t>○　今後、認知症高齢者の増加が見込まれることから、認知症高齢者の地域での生活を支えるためにも、地域包括ケアシステムの構築が重要。</a:t>
            </a:r>
            <a:endParaRPr lang="en-US" altLang="ja-JP" sz="1600" dirty="0">
              <a:solidFill>
                <a:srgbClr val="000000"/>
              </a:solidFill>
              <a:latin typeface="HGPｺﾞｼｯｸM" pitchFamily="50" charset="-128"/>
              <a:ea typeface="HGPｺﾞｼｯｸM" pitchFamily="50" charset="-128"/>
            </a:endParaRPr>
          </a:p>
          <a:p>
            <a:pPr marL="177800" indent="-177800">
              <a:lnSpc>
                <a:spcPts val="1800"/>
              </a:lnSpc>
              <a:spcBef>
                <a:spcPts val="600"/>
              </a:spcBef>
              <a:defRPr/>
            </a:pPr>
            <a:r>
              <a:rPr lang="ja-JP" altLang="en-US" sz="1600" dirty="0">
                <a:solidFill>
                  <a:srgbClr val="000000"/>
                </a:solidFill>
                <a:latin typeface="HGPｺﾞｼｯｸM" pitchFamily="50" charset="-128"/>
                <a:ea typeface="HGPｺﾞｼｯｸM" pitchFamily="50" charset="-128"/>
              </a:rPr>
              <a:t>○　人口が横ばいで７５歳以上人口が急増する大都市部、７５歳以上人口の増加は緩やかだが人口は減少する町村部等、</a:t>
            </a:r>
            <a:r>
              <a:rPr lang="ja-JP" altLang="en-US" sz="1600" b="1" dirty="0">
                <a:solidFill>
                  <a:srgbClr val="FF0000"/>
                </a:solidFill>
                <a:latin typeface="HGPｺﾞｼｯｸM" pitchFamily="50" charset="-128"/>
                <a:ea typeface="HGPｺﾞｼｯｸM" pitchFamily="50" charset="-128"/>
              </a:rPr>
              <a:t>高齢化の進展状況には大きな地域差</a:t>
            </a:r>
            <a:r>
              <a:rPr lang="ja-JP" altLang="en-US" sz="1600" dirty="0">
                <a:solidFill>
                  <a:srgbClr val="000000"/>
                </a:solidFill>
                <a:latin typeface="HGPｺﾞｼｯｸM" pitchFamily="50" charset="-128"/>
                <a:ea typeface="HGPｺﾞｼｯｸM" pitchFamily="50" charset="-128"/>
              </a:rPr>
              <a:t>。</a:t>
            </a:r>
            <a:endParaRPr lang="en-US" altLang="ja-JP" sz="1600" dirty="0">
              <a:solidFill>
                <a:srgbClr val="000000"/>
              </a:solidFill>
              <a:latin typeface="HGPｺﾞｼｯｸM" pitchFamily="50" charset="-128"/>
              <a:ea typeface="HGPｺﾞｼｯｸM" pitchFamily="50" charset="-128"/>
            </a:endParaRPr>
          </a:p>
          <a:p>
            <a:pPr marL="177800" indent="-177800">
              <a:lnSpc>
                <a:spcPts val="1800"/>
              </a:lnSpc>
              <a:spcBef>
                <a:spcPts val="600"/>
              </a:spcBef>
              <a:defRPr/>
            </a:pPr>
            <a:r>
              <a:rPr lang="ja-JP" altLang="en-US" sz="1600" dirty="0">
                <a:solidFill>
                  <a:srgbClr val="000000"/>
                </a:solidFill>
                <a:latin typeface="HGPｺﾞｼｯｸM" pitchFamily="50" charset="-128"/>
                <a:ea typeface="HGPｺﾞｼｯｸM" pitchFamily="50" charset="-128"/>
              </a:rPr>
              <a:t>○　地域包括ケアシステムは、</a:t>
            </a:r>
            <a:r>
              <a:rPr lang="ja-JP" altLang="en-US" sz="1600" b="1" dirty="0">
                <a:solidFill>
                  <a:srgbClr val="FF0000"/>
                </a:solidFill>
                <a:latin typeface="HGPｺﾞｼｯｸM" pitchFamily="50" charset="-128"/>
                <a:ea typeface="HGPｺﾞｼｯｸM" pitchFamily="50" charset="-128"/>
              </a:rPr>
              <a:t>保険者である市町村や都道府県が、地域の自主性や主体性に基づき、地域の特性に応じて作り上げていく</a:t>
            </a:r>
            <a:r>
              <a:rPr lang="ja-JP" altLang="en-US" sz="1600" dirty="0">
                <a:solidFill>
                  <a:prstClr val="black"/>
                </a:solidFill>
                <a:latin typeface="HGPｺﾞｼｯｸM" pitchFamily="50" charset="-128"/>
                <a:ea typeface="HGPｺﾞｼｯｸM" pitchFamily="50" charset="-128"/>
              </a:rPr>
              <a:t>ことが必要。</a:t>
            </a:r>
            <a:endParaRPr lang="ja-JP" altLang="en-US" sz="1200" dirty="0">
              <a:solidFill>
                <a:prstClr val="black"/>
              </a:solidFill>
            </a:endParaRPr>
          </a:p>
        </p:txBody>
      </p:sp>
      <p:sp>
        <p:nvSpPr>
          <p:cNvPr id="60" name="角丸四角形 59"/>
          <p:cNvSpPr/>
          <p:nvPr/>
        </p:nvSpPr>
        <p:spPr>
          <a:xfrm>
            <a:off x="3191391" y="5479122"/>
            <a:ext cx="3351802" cy="1334254"/>
          </a:xfrm>
          <a:prstGeom prst="round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1" name="スライド番号プレースホルダ 2"/>
          <p:cNvSpPr txBox="1">
            <a:spLocks/>
          </p:cNvSpPr>
          <p:nvPr/>
        </p:nvSpPr>
        <p:spPr>
          <a:xfrm>
            <a:off x="9283950" y="6525344"/>
            <a:ext cx="573033" cy="365917"/>
          </a:xfrm>
          <a:prstGeom prst="rect">
            <a:avLst/>
          </a:prstGeom>
        </p:spPr>
        <p:txBody>
          <a:bodyPr vert="horz" lIns="91440" tIns="45720" rIns="91440" bIns="45720" rtlCol="0" anchor="ctr"/>
          <a:lstStyle/>
          <a:p>
            <a:pPr algn="r">
              <a:defRPr/>
            </a:pPr>
            <a:r>
              <a:rPr lang="en-US" altLang="ja-JP" dirty="0" smtClean="0">
                <a:solidFill>
                  <a:prstClr val="black"/>
                </a:solidFill>
              </a:rPr>
              <a:t>1</a:t>
            </a:r>
            <a:endParaRPr lang="ja-JP" altLang="en-US" dirty="0">
              <a:solidFill>
                <a:prstClr val="black"/>
              </a:solidFill>
            </a:endParaRPr>
          </a:p>
        </p:txBody>
      </p:sp>
    </p:spTree>
    <p:extLst>
      <p:ext uri="{BB962C8B-B14F-4D97-AF65-F5344CB8AC3E}">
        <p14:creationId xmlns:p14="http://schemas.microsoft.com/office/powerpoint/2010/main" val="11563922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1" name="テキスト ボックス 11"/>
          <p:cNvSpPr txBox="1">
            <a:spLocks noChangeArrowheads="1"/>
          </p:cNvSpPr>
          <p:nvPr/>
        </p:nvSpPr>
        <p:spPr bwMode="auto">
          <a:xfrm>
            <a:off x="-52382" y="3175"/>
            <a:ext cx="8321676"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defTabSz="4572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defTabSz="4572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defTabSz="4572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defTabSz="457200" eaLnBrk="0" fontAlgn="base" hangingPunct="0">
              <a:spcBef>
                <a:spcPct val="0"/>
              </a:spcBef>
              <a:spcAft>
                <a:spcPct val="0"/>
              </a:spcAft>
              <a:defRPr kumimoji="1">
                <a:solidFill>
                  <a:schemeClr val="tx1"/>
                </a:solidFill>
                <a:latin typeface="Arial" charset="0"/>
                <a:ea typeface="ＭＳ Ｐゴシック" charset="-128"/>
              </a:defRPr>
            </a:lvl9pPr>
          </a:lstStyle>
          <a:p>
            <a:pPr defTabSz="457200" eaLnBrk="1" fontAlgn="base" hangingPunct="1">
              <a:spcBef>
                <a:spcPct val="0"/>
              </a:spcBef>
              <a:spcAft>
                <a:spcPct val="0"/>
              </a:spcAft>
            </a:pPr>
            <a:r>
              <a:rPr lang="ja-JP" altLang="en-US" sz="2000" b="1" dirty="0" smtClean="0">
                <a:solidFill>
                  <a:prstClr val="black"/>
                </a:solidFill>
                <a:latin typeface="メイリオ" pitchFamily="50" charset="-128"/>
                <a:ea typeface="メイリオ" pitchFamily="50" charset="-128"/>
                <a:cs typeface="メイリオ" pitchFamily="50" charset="-128"/>
              </a:rPr>
              <a:t>　支え合いによる地域包括ケアシステムの構築について</a:t>
            </a:r>
          </a:p>
          <a:p>
            <a:pPr defTabSz="457200" eaLnBrk="1" fontAlgn="base" hangingPunct="1">
              <a:spcBef>
                <a:spcPct val="0"/>
              </a:spcBef>
              <a:spcAft>
                <a:spcPct val="0"/>
              </a:spcAft>
            </a:pPr>
            <a:endParaRPr lang="ja-JP" altLang="en-US" sz="2000" b="1" dirty="0" smtClean="0">
              <a:solidFill>
                <a:prstClr val="black"/>
              </a:solidFill>
              <a:latin typeface="メイリオ" pitchFamily="50" charset="-128"/>
              <a:ea typeface="メイリオ" pitchFamily="50" charset="-128"/>
              <a:cs typeface="メイリオ" pitchFamily="50" charset="-128"/>
            </a:endParaRPr>
          </a:p>
        </p:txBody>
      </p:sp>
      <p:pic>
        <p:nvPicPr>
          <p:cNvPr id="2970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90" y="315915"/>
            <a:ext cx="13296901" cy="238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970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5858" y="2005018"/>
            <a:ext cx="4067175" cy="3673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81" name="テキスト ボックス 61"/>
          <p:cNvSpPr txBox="1">
            <a:spLocks noChangeArrowheads="1"/>
          </p:cNvSpPr>
          <p:nvPr/>
        </p:nvSpPr>
        <p:spPr bwMode="auto">
          <a:xfrm>
            <a:off x="251171" y="6092865"/>
            <a:ext cx="943927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defTabSz="4572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defTabSz="4572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defTabSz="4572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defTabSz="457200" eaLnBrk="0" fontAlgn="base" hangingPunct="0">
              <a:spcBef>
                <a:spcPct val="0"/>
              </a:spcBef>
              <a:spcAft>
                <a:spcPct val="0"/>
              </a:spcAft>
              <a:defRPr kumimoji="1">
                <a:solidFill>
                  <a:schemeClr val="tx1"/>
                </a:solidFill>
                <a:latin typeface="Arial" charset="0"/>
                <a:ea typeface="ＭＳ Ｐゴシック" charset="-128"/>
              </a:defRPr>
            </a:lvl9pPr>
          </a:lstStyle>
          <a:p>
            <a:pPr defTabSz="457200" eaLnBrk="1" fontAlgn="base" hangingPunct="1">
              <a:spcBef>
                <a:spcPct val="0"/>
              </a:spcBef>
              <a:spcAft>
                <a:spcPct val="0"/>
              </a:spcAft>
              <a:defRPr/>
            </a:pPr>
            <a:r>
              <a:rPr lang="ja-JP" altLang="en-US" sz="1600" dirty="0" smtClean="0">
                <a:solidFill>
                  <a:srgbClr val="000000"/>
                </a:solidFill>
                <a:latin typeface="ＭＳ Ｐゴシック"/>
                <a:ea typeface="ＭＳ Ｐゴシック"/>
              </a:rPr>
              <a:t>地域包括ケア研究会「地域包括ケアシステムの構築における今後の検討のための論点」（平成</a:t>
            </a:r>
            <a:r>
              <a:rPr lang="en-US" altLang="ja-JP" sz="1600" dirty="0" smtClean="0">
                <a:solidFill>
                  <a:srgbClr val="000000"/>
                </a:solidFill>
                <a:latin typeface="ＭＳ Ｐゴシック"/>
                <a:ea typeface="ＭＳ Ｐゴシック"/>
              </a:rPr>
              <a:t>25</a:t>
            </a:r>
            <a:r>
              <a:rPr lang="ja-JP" altLang="en-US" sz="1600" dirty="0" smtClean="0">
                <a:solidFill>
                  <a:srgbClr val="000000"/>
                </a:solidFill>
                <a:latin typeface="ＭＳ Ｐゴシック"/>
                <a:ea typeface="ＭＳ Ｐゴシック"/>
              </a:rPr>
              <a:t>年３月）より</a:t>
            </a:r>
          </a:p>
        </p:txBody>
      </p:sp>
      <p:sp>
        <p:nvSpPr>
          <p:cNvPr id="63" name="テキスト ボックス 62"/>
          <p:cNvSpPr txBox="1"/>
          <p:nvPr/>
        </p:nvSpPr>
        <p:spPr>
          <a:xfrm>
            <a:off x="4784802" y="2673358"/>
            <a:ext cx="4786313" cy="3046988"/>
          </a:xfrm>
          <a:prstGeom prst="rect">
            <a:avLst/>
          </a:prstGeom>
          <a:noFill/>
          <a:ln w="25400">
            <a:solidFill>
              <a:schemeClr val="accent1">
                <a:shade val="50000"/>
              </a:schemeClr>
            </a:solidFill>
          </a:ln>
        </p:spPr>
        <p:txBody>
          <a:bodyPr>
            <a:spAutoFit/>
          </a:bodyPr>
          <a:lstStyle/>
          <a:p>
            <a:pPr defTabSz="457200">
              <a:defRPr/>
            </a:pPr>
            <a:r>
              <a:rPr lang="ja-JP" altLang="en-US" sz="1600" b="1" u="sng" dirty="0">
                <a:solidFill>
                  <a:srgbClr val="0070C0"/>
                </a:solidFill>
                <a:latin typeface="メイリオ" pitchFamily="50" charset="-128"/>
                <a:ea typeface="メイリオ" pitchFamily="50" charset="-128"/>
                <a:cs typeface="メイリオ" pitchFamily="50" charset="-128"/>
              </a:rPr>
              <a:t>自助</a:t>
            </a:r>
            <a:r>
              <a:rPr lang="ja-JP" altLang="en-US" sz="1600" b="1" dirty="0">
                <a:solidFill>
                  <a:srgbClr val="0070C0"/>
                </a:solidFill>
                <a:latin typeface="メイリオ" pitchFamily="50" charset="-128"/>
                <a:ea typeface="メイリオ" pitchFamily="50" charset="-128"/>
                <a:cs typeface="メイリオ" pitchFamily="50" charset="-128"/>
              </a:rPr>
              <a:t>：・介護保険・医療保険の自己負担部分</a:t>
            </a:r>
            <a:endParaRPr lang="en-US" altLang="ja-JP" sz="1600" b="1" dirty="0">
              <a:solidFill>
                <a:srgbClr val="0070C0"/>
              </a:solidFill>
              <a:latin typeface="メイリオ" pitchFamily="50" charset="-128"/>
              <a:ea typeface="メイリオ" pitchFamily="50" charset="-128"/>
              <a:cs typeface="メイリオ" pitchFamily="50" charset="-128"/>
            </a:endParaRPr>
          </a:p>
          <a:p>
            <a:pPr defTabSz="457200">
              <a:defRPr/>
            </a:pPr>
            <a:r>
              <a:rPr lang="ja-JP" altLang="en-US" sz="1600" b="1" dirty="0">
                <a:solidFill>
                  <a:srgbClr val="0070C0"/>
                </a:solidFill>
                <a:latin typeface="メイリオ" pitchFamily="50" charset="-128"/>
                <a:ea typeface="メイリオ" pitchFamily="50" charset="-128"/>
                <a:cs typeface="メイリオ" pitchFamily="50" charset="-128"/>
              </a:rPr>
              <a:t>　　　・市場サービスの購入</a:t>
            </a:r>
            <a:endParaRPr lang="en-US" altLang="ja-JP" sz="1600" b="1" dirty="0">
              <a:solidFill>
                <a:srgbClr val="0070C0"/>
              </a:solidFill>
              <a:latin typeface="メイリオ" pitchFamily="50" charset="-128"/>
              <a:ea typeface="メイリオ" pitchFamily="50" charset="-128"/>
              <a:cs typeface="メイリオ" pitchFamily="50" charset="-128"/>
            </a:endParaRPr>
          </a:p>
          <a:p>
            <a:pPr defTabSz="457200">
              <a:defRPr/>
            </a:pPr>
            <a:r>
              <a:rPr lang="ja-JP" altLang="en-US" sz="1600" b="1" dirty="0">
                <a:solidFill>
                  <a:srgbClr val="0070C0"/>
                </a:solidFill>
                <a:latin typeface="メイリオ" pitchFamily="50" charset="-128"/>
                <a:ea typeface="メイリオ" pitchFamily="50" charset="-128"/>
                <a:cs typeface="メイリオ" pitchFamily="50" charset="-128"/>
              </a:rPr>
              <a:t>　　　・自身や家族による対応</a:t>
            </a:r>
            <a:endParaRPr lang="en-US" altLang="ja-JP" sz="1600" b="1" dirty="0">
              <a:solidFill>
                <a:srgbClr val="0070C0"/>
              </a:solidFill>
              <a:latin typeface="メイリオ" pitchFamily="50" charset="-128"/>
              <a:ea typeface="メイリオ" pitchFamily="50" charset="-128"/>
              <a:cs typeface="メイリオ" pitchFamily="50" charset="-128"/>
            </a:endParaRPr>
          </a:p>
          <a:p>
            <a:pPr defTabSz="457200">
              <a:defRPr/>
            </a:pPr>
            <a:endParaRPr lang="en-US" altLang="ja-JP" sz="1600" b="1" dirty="0">
              <a:solidFill>
                <a:srgbClr val="0070C0"/>
              </a:solidFill>
              <a:latin typeface="メイリオ" pitchFamily="50" charset="-128"/>
              <a:ea typeface="メイリオ" pitchFamily="50" charset="-128"/>
              <a:cs typeface="メイリオ" pitchFamily="50" charset="-128"/>
            </a:endParaRPr>
          </a:p>
          <a:p>
            <a:pPr marL="714375" indent="-714375" defTabSz="457200">
              <a:defRPr/>
            </a:pPr>
            <a:r>
              <a:rPr lang="ja-JP" altLang="en-US" sz="1600" b="1" u="sng" dirty="0">
                <a:solidFill>
                  <a:srgbClr val="0070C0"/>
                </a:solidFill>
                <a:latin typeface="メイリオ" pitchFamily="50" charset="-128"/>
                <a:ea typeface="メイリオ" pitchFamily="50" charset="-128"/>
                <a:cs typeface="メイリオ" pitchFamily="50" charset="-128"/>
              </a:rPr>
              <a:t>互助</a:t>
            </a:r>
            <a:r>
              <a:rPr lang="ja-JP" altLang="en-US" sz="1600" b="1" dirty="0">
                <a:solidFill>
                  <a:srgbClr val="0070C0"/>
                </a:solidFill>
                <a:latin typeface="メイリオ" pitchFamily="50" charset="-128"/>
                <a:ea typeface="メイリオ" pitchFamily="50" charset="-128"/>
                <a:cs typeface="メイリオ" pitchFamily="50" charset="-128"/>
              </a:rPr>
              <a:t>：・費用負担が制度的に保障されていないボランティアなどの支援、地域住民の取組み</a:t>
            </a:r>
            <a:endParaRPr lang="en-US" altLang="ja-JP" sz="1600" b="1" dirty="0">
              <a:solidFill>
                <a:srgbClr val="0070C0"/>
              </a:solidFill>
              <a:latin typeface="メイリオ" pitchFamily="50" charset="-128"/>
              <a:ea typeface="メイリオ" pitchFamily="50" charset="-128"/>
              <a:cs typeface="メイリオ" pitchFamily="50" charset="-128"/>
            </a:endParaRPr>
          </a:p>
          <a:p>
            <a:pPr defTabSz="457200">
              <a:defRPr/>
            </a:pPr>
            <a:endParaRPr lang="en-US" altLang="ja-JP" sz="1600" b="1" dirty="0">
              <a:solidFill>
                <a:srgbClr val="0070C0"/>
              </a:solidFill>
              <a:latin typeface="メイリオ" pitchFamily="50" charset="-128"/>
              <a:ea typeface="メイリオ" pitchFamily="50" charset="-128"/>
              <a:cs typeface="メイリオ" pitchFamily="50" charset="-128"/>
            </a:endParaRPr>
          </a:p>
          <a:p>
            <a:pPr defTabSz="457200">
              <a:defRPr/>
            </a:pPr>
            <a:r>
              <a:rPr lang="ja-JP" altLang="en-US" sz="1600" b="1" u="sng" dirty="0">
                <a:solidFill>
                  <a:srgbClr val="0070C0"/>
                </a:solidFill>
                <a:latin typeface="メイリオ" pitchFamily="50" charset="-128"/>
                <a:ea typeface="メイリオ" pitchFamily="50" charset="-128"/>
                <a:cs typeface="メイリオ" pitchFamily="50" charset="-128"/>
              </a:rPr>
              <a:t>共助</a:t>
            </a:r>
            <a:r>
              <a:rPr lang="ja-JP" altLang="en-US" sz="1600" b="1" dirty="0">
                <a:solidFill>
                  <a:srgbClr val="0070C0"/>
                </a:solidFill>
                <a:latin typeface="メイリオ" pitchFamily="50" charset="-128"/>
                <a:ea typeface="メイリオ" pitchFamily="50" charset="-128"/>
                <a:cs typeface="メイリオ" pitchFamily="50" charset="-128"/>
              </a:rPr>
              <a:t>：・介護保険・医療保険制度による給付</a:t>
            </a:r>
            <a:endParaRPr lang="en-US" altLang="ja-JP" sz="1600" b="1" dirty="0">
              <a:solidFill>
                <a:srgbClr val="0070C0"/>
              </a:solidFill>
              <a:latin typeface="メイリオ" pitchFamily="50" charset="-128"/>
              <a:ea typeface="メイリオ" pitchFamily="50" charset="-128"/>
              <a:cs typeface="メイリオ" pitchFamily="50" charset="-128"/>
            </a:endParaRPr>
          </a:p>
          <a:p>
            <a:pPr defTabSz="457200">
              <a:defRPr/>
            </a:pPr>
            <a:endParaRPr lang="en-US" altLang="ja-JP" sz="1600" b="1" u="sng" dirty="0">
              <a:solidFill>
                <a:srgbClr val="0070C0"/>
              </a:solidFill>
              <a:latin typeface="メイリオ" pitchFamily="50" charset="-128"/>
              <a:ea typeface="メイリオ" pitchFamily="50" charset="-128"/>
              <a:cs typeface="メイリオ" pitchFamily="50" charset="-128"/>
            </a:endParaRPr>
          </a:p>
          <a:p>
            <a:pPr defTabSz="457200">
              <a:defRPr/>
            </a:pPr>
            <a:r>
              <a:rPr lang="ja-JP" altLang="en-US" sz="1600" b="1" u="sng" dirty="0">
                <a:solidFill>
                  <a:srgbClr val="0070C0"/>
                </a:solidFill>
                <a:latin typeface="メイリオ" pitchFamily="50" charset="-128"/>
                <a:ea typeface="メイリオ" pitchFamily="50" charset="-128"/>
                <a:cs typeface="メイリオ" pitchFamily="50" charset="-128"/>
              </a:rPr>
              <a:t>公助</a:t>
            </a:r>
            <a:r>
              <a:rPr lang="ja-JP" altLang="en-US" sz="1600" b="1" dirty="0">
                <a:solidFill>
                  <a:srgbClr val="0070C0"/>
                </a:solidFill>
                <a:latin typeface="メイリオ" pitchFamily="50" charset="-128"/>
                <a:ea typeface="メイリオ" pitchFamily="50" charset="-128"/>
                <a:cs typeface="メイリオ" pitchFamily="50" charset="-128"/>
              </a:rPr>
              <a:t>：・介護保険・医療保険の公費（税金）</a:t>
            </a:r>
            <a:endParaRPr lang="en-US" altLang="ja-JP" sz="1600" b="1" dirty="0">
              <a:solidFill>
                <a:srgbClr val="0070C0"/>
              </a:solidFill>
              <a:latin typeface="メイリオ" pitchFamily="50" charset="-128"/>
              <a:ea typeface="メイリオ" pitchFamily="50" charset="-128"/>
              <a:cs typeface="メイリオ" pitchFamily="50" charset="-128"/>
            </a:endParaRPr>
          </a:p>
          <a:p>
            <a:pPr defTabSz="457200">
              <a:defRPr/>
            </a:pPr>
            <a:r>
              <a:rPr lang="en-US" altLang="ja-JP" sz="1600" b="1" dirty="0">
                <a:solidFill>
                  <a:srgbClr val="0070C0"/>
                </a:solidFill>
                <a:latin typeface="メイリオ" pitchFamily="50" charset="-128"/>
                <a:ea typeface="メイリオ" pitchFamily="50" charset="-128"/>
                <a:cs typeface="メイリオ" pitchFamily="50" charset="-128"/>
              </a:rPr>
              <a:t>   </a:t>
            </a:r>
            <a:r>
              <a:rPr lang="ja-JP" altLang="en-US" sz="1600" b="1" dirty="0">
                <a:solidFill>
                  <a:srgbClr val="0070C0"/>
                </a:solidFill>
                <a:latin typeface="メイリオ" pitchFamily="50" charset="-128"/>
                <a:ea typeface="メイリオ" pitchFamily="50" charset="-128"/>
                <a:cs typeface="メイリオ" pitchFamily="50" charset="-128"/>
              </a:rPr>
              <a:t>　　　部分</a:t>
            </a:r>
            <a:endParaRPr lang="en-US" altLang="ja-JP" sz="1600" b="1" dirty="0">
              <a:solidFill>
                <a:srgbClr val="0070C0"/>
              </a:solidFill>
              <a:latin typeface="メイリオ" pitchFamily="50" charset="-128"/>
              <a:ea typeface="メイリオ" pitchFamily="50" charset="-128"/>
              <a:cs typeface="メイリオ" pitchFamily="50" charset="-128"/>
            </a:endParaRPr>
          </a:p>
          <a:p>
            <a:pPr marL="714375" indent="-714375" defTabSz="457200">
              <a:defRPr/>
            </a:pPr>
            <a:r>
              <a:rPr lang="ja-JP" altLang="en-US" sz="1600" b="1" dirty="0">
                <a:solidFill>
                  <a:srgbClr val="0070C0"/>
                </a:solidFill>
                <a:latin typeface="メイリオ" pitchFamily="50" charset="-128"/>
                <a:ea typeface="メイリオ" pitchFamily="50" charset="-128"/>
                <a:cs typeface="メイリオ" pitchFamily="50" charset="-128"/>
              </a:rPr>
              <a:t>　　　・自治体等が提供するサービス</a:t>
            </a:r>
            <a:endParaRPr lang="en-US" altLang="ja-JP" sz="1600" b="1" dirty="0">
              <a:solidFill>
                <a:srgbClr val="FF0000"/>
              </a:solidFill>
              <a:latin typeface="メイリオ" pitchFamily="50" charset="-128"/>
              <a:ea typeface="メイリオ" pitchFamily="50" charset="-128"/>
              <a:cs typeface="メイリオ" pitchFamily="50" charset="-128"/>
            </a:endParaRPr>
          </a:p>
        </p:txBody>
      </p:sp>
      <p:sp>
        <p:nvSpPr>
          <p:cNvPr id="11" name="Rectangle 2"/>
          <p:cNvSpPr>
            <a:spLocks noChangeArrowheads="1"/>
          </p:cNvSpPr>
          <p:nvPr/>
        </p:nvSpPr>
        <p:spPr bwMode="auto">
          <a:xfrm>
            <a:off x="128959" y="639763"/>
            <a:ext cx="9577387" cy="1174750"/>
          </a:xfrm>
          <a:prstGeom prst="rect">
            <a:avLst/>
          </a:prstGeom>
          <a:ln w="9525">
            <a:solidFill>
              <a:schemeClr val="tx1"/>
            </a:solidFill>
            <a:headEnd/>
            <a:tailEnd/>
          </a:ln>
          <a:extLst/>
        </p:spPr>
        <p:style>
          <a:lnRef idx="2">
            <a:schemeClr val="accent2"/>
          </a:lnRef>
          <a:fillRef idx="1">
            <a:schemeClr val="lt1"/>
          </a:fillRef>
          <a:effectRef idx="0">
            <a:schemeClr val="accent2"/>
          </a:effectRef>
          <a:fontRef idx="minor">
            <a:schemeClr val="dk1"/>
          </a:fontRef>
        </p:style>
        <p:txBody>
          <a:bodyPr anchor="ctr"/>
          <a:lstStyle>
            <a:defPPr>
              <a:defRPr lang="ja-JP"/>
            </a:defPPr>
            <a:lvl1pPr marL="0" algn="l" defTabSz="951559" rtl="0" eaLnBrk="1" latinLnBrk="0" hangingPunct="1">
              <a:defRPr kumimoji="1" sz="1900" kern="1200">
                <a:solidFill>
                  <a:schemeClr val="tx1"/>
                </a:solidFill>
                <a:latin typeface="+mn-lt"/>
                <a:ea typeface="+mn-ea"/>
                <a:cs typeface="+mn-cs"/>
              </a:defRPr>
            </a:lvl1pPr>
            <a:lvl2pPr marL="475781" algn="l" defTabSz="951559" rtl="0" eaLnBrk="1" latinLnBrk="0" hangingPunct="1">
              <a:defRPr kumimoji="1" sz="1900" kern="1200">
                <a:solidFill>
                  <a:schemeClr val="tx1"/>
                </a:solidFill>
                <a:latin typeface="+mn-lt"/>
                <a:ea typeface="+mn-ea"/>
                <a:cs typeface="+mn-cs"/>
              </a:defRPr>
            </a:lvl2pPr>
            <a:lvl3pPr marL="951559" algn="l" defTabSz="951559" rtl="0" eaLnBrk="1" latinLnBrk="0" hangingPunct="1">
              <a:defRPr kumimoji="1" sz="1900" kern="1200">
                <a:solidFill>
                  <a:schemeClr val="tx1"/>
                </a:solidFill>
                <a:latin typeface="+mn-lt"/>
                <a:ea typeface="+mn-ea"/>
                <a:cs typeface="+mn-cs"/>
              </a:defRPr>
            </a:lvl3pPr>
            <a:lvl4pPr marL="1427339" algn="l" defTabSz="951559" rtl="0" eaLnBrk="1" latinLnBrk="0" hangingPunct="1">
              <a:defRPr kumimoji="1" sz="1900" kern="1200">
                <a:solidFill>
                  <a:schemeClr val="tx1"/>
                </a:solidFill>
                <a:latin typeface="+mn-lt"/>
                <a:ea typeface="+mn-ea"/>
                <a:cs typeface="+mn-cs"/>
              </a:defRPr>
            </a:lvl4pPr>
            <a:lvl5pPr marL="1903119" algn="l" defTabSz="951559" rtl="0" eaLnBrk="1" latinLnBrk="0" hangingPunct="1">
              <a:defRPr kumimoji="1" sz="1900" kern="1200">
                <a:solidFill>
                  <a:schemeClr val="tx1"/>
                </a:solidFill>
                <a:latin typeface="+mn-lt"/>
                <a:ea typeface="+mn-ea"/>
                <a:cs typeface="+mn-cs"/>
              </a:defRPr>
            </a:lvl5pPr>
            <a:lvl6pPr marL="2378897" algn="l" defTabSz="951559" rtl="0" eaLnBrk="1" latinLnBrk="0" hangingPunct="1">
              <a:defRPr kumimoji="1" sz="1900" kern="1200">
                <a:solidFill>
                  <a:schemeClr val="tx1"/>
                </a:solidFill>
                <a:latin typeface="+mn-lt"/>
                <a:ea typeface="+mn-ea"/>
                <a:cs typeface="+mn-cs"/>
              </a:defRPr>
            </a:lvl6pPr>
            <a:lvl7pPr marL="2854680" algn="l" defTabSz="951559" rtl="0" eaLnBrk="1" latinLnBrk="0" hangingPunct="1">
              <a:defRPr kumimoji="1" sz="1900" kern="1200">
                <a:solidFill>
                  <a:schemeClr val="tx1"/>
                </a:solidFill>
                <a:latin typeface="+mn-lt"/>
                <a:ea typeface="+mn-ea"/>
                <a:cs typeface="+mn-cs"/>
              </a:defRPr>
            </a:lvl7pPr>
            <a:lvl8pPr marL="3330461" algn="l" defTabSz="951559" rtl="0" eaLnBrk="1" latinLnBrk="0" hangingPunct="1">
              <a:defRPr kumimoji="1" sz="1900" kern="1200">
                <a:solidFill>
                  <a:schemeClr val="tx1"/>
                </a:solidFill>
                <a:latin typeface="+mn-lt"/>
                <a:ea typeface="+mn-ea"/>
                <a:cs typeface="+mn-cs"/>
              </a:defRPr>
            </a:lvl8pPr>
            <a:lvl9pPr marL="3806239" algn="l" defTabSz="951559" rtl="0" eaLnBrk="1" latinLnBrk="0" hangingPunct="1">
              <a:defRPr kumimoji="1" sz="1900" kern="1200">
                <a:solidFill>
                  <a:schemeClr val="tx1"/>
                </a:solidFill>
                <a:latin typeface="+mn-lt"/>
                <a:ea typeface="+mn-ea"/>
                <a:cs typeface="+mn-cs"/>
              </a:defRPr>
            </a:lvl9pPr>
          </a:lstStyle>
          <a:p>
            <a:pPr fontAlgn="base">
              <a:spcBef>
                <a:spcPct val="0"/>
              </a:spcBef>
              <a:spcAft>
                <a:spcPct val="0"/>
              </a:spcAft>
              <a:defRPr/>
            </a:pPr>
            <a:r>
              <a:rPr lang="ja-JP" altLang="en-US" sz="1800" dirty="0" smtClean="0">
                <a:solidFill>
                  <a:prstClr val="black"/>
                </a:solidFill>
                <a:latin typeface="HGPｺﾞｼｯｸM" panose="020B0600000000000000" pitchFamily="50" charset="-128"/>
                <a:ea typeface="HGPｺﾞｼｯｸM" panose="020B0600000000000000" pitchFamily="50" charset="-128"/>
              </a:rPr>
              <a:t>○地域包括ケアシステムの構築に当たっては、「介護」「医療」「予防」といった専門的サービスの前提として、「住まい」と「生活支援・福祉」といった分野が重要である。</a:t>
            </a:r>
            <a:endParaRPr lang="en-US" altLang="ja-JP" sz="1800" dirty="0" smtClean="0">
              <a:solidFill>
                <a:prstClr val="black"/>
              </a:solidFill>
              <a:latin typeface="HGPｺﾞｼｯｸM" panose="020B0600000000000000" pitchFamily="50" charset="-128"/>
              <a:ea typeface="HGPｺﾞｼｯｸM" panose="020B0600000000000000" pitchFamily="50" charset="-128"/>
            </a:endParaRPr>
          </a:p>
          <a:p>
            <a:pPr fontAlgn="base">
              <a:spcBef>
                <a:spcPct val="0"/>
              </a:spcBef>
              <a:spcAft>
                <a:spcPct val="0"/>
              </a:spcAft>
              <a:defRPr/>
            </a:pPr>
            <a:r>
              <a:rPr lang="ja-JP" altLang="en-US" sz="1800" dirty="0" smtClean="0">
                <a:solidFill>
                  <a:prstClr val="black"/>
                </a:solidFill>
                <a:latin typeface="HGPｺﾞｼｯｸM" panose="020B0600000000000000" pitchFamily="50" charset="-128"/>
                <a:ea typeface="HGPｺﾞｼｯｸM" panose="020B0600000000000000" pitchFamily="50" charset="-128"/>
              </a:rPr>
              <a:t>○</a:t>
            </a:r>
            <a:r>
              <a:rPr lang="ja-JP" altLang="en-US" sz="1800" dirty="0">
                <a:solidFill>
                  <a:prstClr val="black"/>
                </a:solidFill>
                <a:latin typeface="HGPｺﾞｼｯｸM" panose="020B0600000000000000" pitchFamily="50" charset="-128"/>
                <a:ea typeface="HGPｺﾞｼｯｸM" panose="020B0600000000000000" pitchFamily="50" charset="-128"/>
              </a:rPr>
              <a:t>自助・共助・互助・公助をつなぎあわせる（体系化・組織化する）役割が必要</a:t>
            </a:r>
            <a:r>
              <a:rPr lang="ja-JP" altLang="en-US" sz="1800" dirty="0" smtClean="0">
                <a:solidFill>
                  <a:prstClr val="black"/>
                </a:solidFill>
                <a:latin typeface="HGPｺﾞｼｯｸM" panose="020B0600000000000000" pitchFamily="50" charset="-128"/>
                <a:ea typeface="HGPｺﾞｼｯｸM" panose="020B0600000000000000" pitchFamily="50" charset="-128"/>
              </a:rPr>
              <a:t>。</a:t>
            </a:r>
            <a:endParaRPr lang="en-US" altLang="ja-JP" sz="1800" dirty="0" smtClean="0">
              <a:solidFill>
                <a:prstClr val="black"/>
              </a:solidFill>
              <a:latin typeface="HGPｺﾞｼｯｸM" panose="020B0600000000000000" pitchFamily="50" charset="-128"/>
              <a:ea typeface="HGPｺﾞｼｯｸM" panose="020B0600000000000000" pitchFamily="50" charset="-128"/>
            </a:endParaRPr>
          </a:p>
          <a:p>
            <a:pPr fontAlgn="base">
              <a:spcBef>
                <a:spcPct val="0"/>
              </a:spcBef>
              <a:spcAft>
                <a:spcPct val="0"/>
              </a:spcAft>
              <a:defRPr/>
            </a:pPr>
            <a:r>
              <a:rPr lang="ja-JP" altLang="en-US" sz="1800" dirty="0">
                <a:solidFill>
                  <a:prstClr val="black"/>
                </a:solidFill>
                <a:latin typeface="HGPｺﾞｼｯｸM" panose="020B0600000000000000" pitchFamily="50" charset="-128"/>
                <a:ea typeface="HGPｺﾞｼｯｸM" panose="020B0600000000000000" pitchFamily="50" charset="-128"/>
              </a:rPr>
              <a:t>○とりわけ、都市部では、意識的に「互助」の強化を行わなければ、強い「互助」を期待できない。</a:t>
            </a:r>
            <a:endParaRPr lang="ja-JP" altLang="en-US" sz="1800" dirty="0" smtClean="0">
              <a:solidFill>
                <a:prstClr val="black"/>
              </a:solidFill>
              <a:latin typeface="HGPｺﾞｼｯｸM" panose="020B0600000000000000" pitchFamily="50" charset="-128"/>
              <a:ea typeface="HGPｺﾞｼｯｸM" panose="020B0600000000000000" pitchFamily="50" charset="-128"/>
            </a:endParaRPr>
          </a:p>
        </p:txBody>
      </p:sp>
      <p:sp>
        <p:nvSpPr>
          <p:cNvPr id="9" name="角丸四角形 8"/>
          <p:cNvSpPr/>
          <p:nvPr/>
        </p:nvSpPr>
        <p:spPr>
          <a:xfrm>
            <a:off x="4784802" y="3577959"/>
            <a:ext cx="4786313" cy="643129"/>
          </a:xfrm>
          <a:prstGeom prst="round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スライド番号プレースホルダ 2"/>
          <p:cNvSpPr txBox="1">
            <a:spLocks/>
          </p:cNvSpPr>
          <p:nvPr/>
        </p:nvSpPr>
        <p:spPr>
          <a:xfrm>
            <a:off x="9283950" y="6525344"/>
            <a:ext cx="573033" cy="365917"/>
          </a:xfrm>
          <a:prstGeom prst="rect">
            <a:avLst/>
          </a:prstGeom>
        </p:spPr>
        <p:txBody>
          <a:bodyPr vert="horz" lIns="91440" tIns="45720" rIns="91440" bIns="45720" rtlCol="0" anchor="ctr"/>
          <a:lstStyle/>
          <a:p>
            <a:pPr algn="r">
              <a:defRPr/>
            </a:pPr>
            <a:r>
              <a:rPr lang="en-US" altLang="ja-JP" dirty="0" smtClean="0">
                <a:solidFill>
                  <a:prstClr val="black"/>
                </a:solidFill>
              </a:rPr>
              <a:t>2</a:t>
            </a:r>
            <a:endParaRPr lang="ja-JP" altLang="en-US" dirty="0">
              <a:solidFill>
                <a:prstClr val="black"/>
              </a:solidFill>
            </a:endParaRPr>
          </a:p>
        </p:txBody>
      </p:sp>
    </p:spTree>
    <p:extLst>
      <p:ext uri="{BB962C8B-B14F-4D97-AF65-F5344CB8AC3E}">
        <p14:creationId xmlns:p14="http://schemas.microsoft.com/office/powerpoint/2010/main" val="4852960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clipart-illustration.com/material/picture29/l_01.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24778" y="4494876"/>
            <a:ext cx="645380" cy="446801"/>
          </a:xfrm>
          <a:prstGeom prst="rect">
            <a:avLst/>
          </a:prstGeom>
          <a:noFill/>
          <a:extLst>
            <a:ext uri="{909E8E84-426E-40DD-AFC4-6F175D3DCCD1}">
              <a14:hiddenFill xmlns:a14="http://schemas.microsoft.com/office/drawing/2010/main">
                <a:solidFill>
                  <a:srgbClr val="FFFFFF"/>
                </a:solidFill>
              </a14:hiddenFill>
            </a:ext>
          </a:extLst>
        </p:spPr>
      </p:pic>
      <p:pic>
        <p:nvPicPr>
          <p:cNvPr id="59" name="Picture 2" descr="人間,女,女性,高齢者"/>
          <p:cNvPicPr>
            <a:picLocks noChangeAspect="1" noChangeArrowheads="1"/>
          </p:cNvPicPr>
          <p:nvPr/>
        </p:nvPicPr>
        <p:blipFill>
          <a:blip r:embed="rId3" cstate="print"/>
          <a:srcRect/>
          <a:stretch>
            <a:fillRect/>
          </a:stretch>
        </p:blipFill>
        <p:spPr bwMode="auto">
          <a:xfrm>
            <a:off x="662526" y="4437126"/>
            <a:ext cx="546061" cy="446812"/>
          </a:xfrm>
          <a:prstGeom prst="rect">
            <a:avLst/>
          </a:prstGeom>
          <a:noFill/>
        </p:spPr>
      </p:pic>
      <p:sp>
        <p:nvSpPr>
          <p:cNvPr id="5" name="角丸四角形 4"/>
          <p:cNvSpPr/>
          <p:nvPr/>
        </p:nvSpPr>
        <p:spPr>
          <a:xfrm>
            <a:off x="117070" y="5949280"/>
            <a:ext cx="9750528" cy="472118"/>
          </a:xfrm>
          <a:prstGeom prst="roundRect">
            <a:avLst/>
          </a:prstGeom>
          <a:ln/>
        </p:spPr>
        <p:style>
          <a:lnRef idx="1">
            <a:schemeClr val="accent6"/>
          </a:lnRef>
          <a:fillRef idx="2">
            <a:schemeClr val="accent6"/>
          </a:fillRef>
          <a:effectRef idx="1">
            <a:schemeClr val="accent6"/>
          </a:effectRef>
          <a:fontRef idx="minor">
            <a:schemeClr val="dk1"/>
          </a:fontRef>
        </p:style>
        <p:txBody>
          <a:bodyPr rtlCol="0" anchor="t"/>
          <a:lstStyle/>
          <a:p>
            <a:pPr algn="ctr" defTabSz="914400" fontAlgn="auto">
              <a:spcBef>
                <a:spcPts val="0"/>
              </a:spcBef>
              <a:spcAft>
                <a:spcPts val="0"/>
              </a:spcAft>
            </a:pPr>
            <a:endParaRPr lang="ja-JP" altLang="en-US" sz="1600" dirty="0" smtClean="0">
              <a:solidFill>
                <a:prstClr val="black"/>
              </a:solidFill>
            </a:endParaRPr>
          </a:p>
        </p:txBody>
      </p:sp>
      <p:sp>
        <p:nvSpPr>
          <p:cNvPr id="23" name="円/楕円 22"/>
          <p:cNvSpPr/>
          <p:nvPr/>
        </p:nvSpPr>
        <p:spPr>
          <a:xfrm>
            <a:off x="896553" y="2636914"/>
            <a:ext cx="5656179" cy="2412268"/>
          </a:xfrm>
          <a:prstGeom prst="ellipse">
            <a:avLst/>
          </a:prstGeom>
          <a:noFill/>
          <a:ln w="88900">
            <a:solidFill>
              <a:srgbClr val="FFC000">
                <a:alpha val="6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auto">
              <a:spcBef>
                <a:spcPts val="0"/>
              </a:spcBef>
              <a:spcAft>
                <a:spcPts val="0"/>
              </a:spcAft>
            </a:pPr>
            <a:endParaRPr lang="ja-JP" altLang="en-US">
              <a:solidFill>
                <a:prstClr val="white"/>
              </a:solidFill>
            </a:endParaRPr>
          </a:p>
        </p:txBody>
      </p:sp>
      <p:sp>
        <p:nvSpPr>
          <p:cNvPr id="14" name="角丸四角形 13"/>
          <p:cNvSpPr/>
          <p:nvPr/>
        </p:nvSpPr>
        <p:spPr>
          <a:xfrm>
            <a:off x="194485" y="692696"/>
            <a:ext cx="9594496" cy="864096"/>
          </a:xfrm>
          <a:prstGeom prst="roundRect">
            <a:avLst/>
          </a:prstGeom>
          <a:ln/>
        </p:spPr>
        <p:style>
          <a:lnRef idx="1">
            <a:schemeClr val="accent6"/>
          </a:lnRef>
          <a:fillRef idx="2">
            <a:schemeClr val="accent6"/>
          </a:fillRef>
          <a:effectRef idx="1">
            <a:schemeClr val="accent6"/>
          </a:effectRef>
          <a:fontRef idx="minor">
            <a:schemeClr val="dk1"/>
          </a:fontRef>
        </p:style>
        <p:txBody>
          <a:bodyPr lIns="93168" tIns="46584" rIns="93168" bIns="46584" rtlCol="0" anchor="ctr"/>
          <a:lstStyle/>
          <a:p>
            <a:pPr defTabSz="914400" fontAlgn="auto">
              <a:spcBef>
                <a:spcPts val="0"/>
              </a:spcBef>
              <a:spcAft>
                <a:spcPts val="0"/>
              </a:spcAft>
            </a:pPr>
            <a:r>
              <a:rPr lang="ja-JP" altLang="en-US" sz="2000" b="1" dirty="0" smtClean="0">
                <a:solidFill>
                  <a:prstClr val="black"/>
                </a:solidFill>
                <a:latin typeface="ＭＳ Ｐゴシック"/>
              </a:rPr>
              <a:t>○社会全体で認知症の</a:t>
            </a:r>
            <a:r>
              <a:rPr lang="ja-JP" altLang="en-US" sz="2000" b="1" dirty="0">
                <a:solidFill>
                  <a:prstClr val="black"/>
                </a:solidFill>
                <a:latin typeface="ＭＳ Ｐゴシック"/>
              </a:rPr>
              <a:t>人びと</a:t>
            </a:r>
            <a:r>
              <a:rPr lang="ja-JP" altLang="en-US" sz="2000" b="1" dirty="0" smtClean="0">
                <a:solidFill>
                  <a:prstClr val="black"/>
                </a:solidFill>
                <a:latin typeface="ＭＳ Ｐゴシック"/>
              </a:rPr>
              <a:t>を支えるため、介護サービスだけでなく、地域の自助・互助を最大限活用することが必要。</a:t>
            </a:r>
            <a:endParaRPr lang="en-US" altLang="ja-JP" sz="1200" dirty="0" smtClean="0">
              <a:solidFill>
                <a:prstClr val="black"/>
              </a:solidFill>
              <a:latin typeface="ＭＳ Ｐゴシック"/>
            </a:endParaRPr>
          </a:p>
        </p:txBody>
      </p:sp>
      <p:sp>
        <p:nvSpPr>
          <p:cNvPr id="32" name="テキスト ボックス 31"/>
          <p:cNvSpPr txBox="1"/>
          <p:nvPr/>
        </p:nvSpPr>
        <p:spPr>
          <a:xfrm>
            <a:off x="584515" y="6453336"/>
            <a:ext cx="9127014" cy="338554"/>
          </a:xfrm>
          <a:prstGeom prst="rect">
            <a:avLst/>
          </a:prstGeom>
          <a:noFill/>
        </p:spPr>
        <p:txBody>
          <a:bodyPr wrap="square" rtlCol="0">
            <a:spAutoFit/>
          </a:bodyPr>
          <a:lstStyle/>
          <a:p>
            <a:pPr defTabSz="914400" fontAlgn="auto">
              <a:spcBef>
                <a:spcPts val="0"/>
              </a:spcBef>
              <a:spcAft>
                <a:spcPts val="0"/>
              </a:spcAft>
            </a:pPr>
            <a:r>
              <a:rPr lang="ja-JP" altLang="en-US" sz="1600" b="1" dirty="0" smtClean="0">
                <a:solidFill>
                  <a:prstClr val="black"/>
                </a:solidFill>
                <a:latin typeface="ＭＳ 明朝" pitchFamily="17" charset="-128"/>
                <a:ea typeface="ＭＳ 明朝" pitchFamily="17" charset="-128"/>
              </a:rPr>
              <a:t>関係団体や民間企業などの協力も得て、社会全体で認知症の人びとを支える取組を展開</a:t>
            </a:r>
            <a:endParaRPr lang="en-US" altLang="ja-JP" sz="1600" b="1" dirty="0" smtClean="0">
              <a:solidFill>
                <a:prstClr val="black"/>
              </a:solidFill>
              <a:latin typeface="ＭＳ 明朝" pitchFamily="17" charset="-128"/>
              <a:ea typeface="ＭＳ 明朝" pitchFamily="17" charset="-128"/>
            </a:endParaRPr>
          </a:p>
        </p:txBody>
      </p:sp>
      <p:sp>
        <p:nvSpPr>
          <p:cNvPr id="18" name="正方形/長方形 17"/>
          <p:cNvSpPr/>
          <p:nvPr/>
        </p:nvSpPr>
        <p:spPr>
          <a:xfrm>
            <a:off x="194616" y="1916832"/>
            <a:ext cx="9594497" cy="3558644"/>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defTabSz="914400" fontAlgn="auto">
              <a:spcBef>
                <a:spcPts val="0"/>
              </a:spcBef>
              <a:spcAft>
                <a:spcPts val="0"/>
              </a:spcAft>
            </a:pPr>
            <a:endParaRPr lang="ja-JP" altLang="en-US" sz="1600" dirty="0">
              <a:solidFill>
                <a:prstClr val="black"/>
              </a:solidFill>
            </a:endParaRPr>
          </a:p>
        </p:txBody>
      </p:sp>
      <p:sp>
        <p:nvSpPr>
          <p:cNvPr id="38" name="正方形/長方形 37"/>
          <p:cNvSpPr/>
          <p:nvPr/>
        </p:nvSpPr>
        <p:spPr>
          <a:xfrm>
            <a:off x="6435231" y="4077072"/>
            <a:ext cx="1092121"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auto">
              <a:spcBef>
                <a:spcPts val="0"/>
              </a:spcBef>
              <a:spcAft>
                <a:spcPts val="0"/>
              </a:spcAft>
            </a:pPr>
            <a:r>
              <a:rPr lang="ja-JP" altLang="en-US" sz="1100" dirty="0" smtClean="0">
                <a:solidFill>
                  <a:prstClr val="black"/>
                </a:solidFill>
              </a:rPr>
              <a:t>地域包括</a:t>
            </a:r>
            <a:endParaRPr lang="en-US" altLang="ja-JP" sz="1100" dirty="0" smtClean="0">
              <a:solidFill>
                <a:prstClr val="black"/>
              </a:solidFill>
            </a:endParaRPr>
          </a:p>
          <a:p>
            <a:pPr algn="ctr" defTabSz="914400" fontAlgn="auto">
              <a:spcBef>
                <a:spcPts val="0"/>
              </a:spcBef>
              <a:spcAft>
                <a:spcPts val="0"/>
              </a:spcAft>
            </a:pPr>
            <a:r>
              <a:rPr lang="ja-JP" altLang="en-US" sz="1100" dirty="0" smtClean="0">
                <a:solidFill>
                  <a:prstClr val="black"/>
                </a:solidFill>
              </a:rPr>
              <a:t>支援センター</a:t>
            </a:r>
            <a:endParaRPr lang="ja-JP" altLang="en-US" sz="1100" dirty="0">
              <a:solidFill>
                <a:prstClr val="black"/>
              </a:solidFill>
            </a:endParaRPr>
          </a:p>
        </p:txBody>
      </p:sp>
      <p:pic>
        <p:nvPicPr>
          <p:cNvPr id="48" name="Picture 5" descr="C:\Users\OSJSE\AppData\Local\Microsoft\Windows\Temporary Internet Files\Content.IE5\RKAS7X0S\MC900303727[1].wmf"/>
          <p:cNvPicPr>
            <a:picLocks noChangeAspect="1" noChangeArrowheads="1"/>
          </p:cNvPicPr>
          <p:nvPr/>
        </p:nvPicPr>
        <p:blipFill>
          <a:blip r:embed="rId4" cstate="print"/>
          <a:srcRect/>
          <a:stretch>
            <a:fillRect/>
          </a:stretch>
        </p:blipFill>
        <p:spPr bwMode="auto">
          <a:xfrm>
            <a:off x="7215313" y="2204864"/>
            <a:ext cx="875765" cy="648072"/>
          </a:xfrm>
          <a:prstGeom prst="rect">
            <a:avLst/>
          </a:prstGeom>
          <a:noFill/>
        </p:spPr>
      </p:pic>
      <p:sp>
        <p:nvSpPr>
          <p:cNvPr id="49" name="正方形/長方形 48"/>
          <p:cNvSpPr/>
          <p:nvPr/>
        </p:nvSpPr>
        <p:spPr>
          <a:xfrm>
            <a:off x="7208638" y="2852957"/>
            <a:ext cx="1867752" cy="20127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auto">
              <a:spcBef>
                <a:spcPts val="0"/>
              </a:spcBef>
              <a:spcAft>
                <a:spcPts val="0"/>
              </a:spcAft>
            </a:pPr>
            <a:r>
              <a:rPr lang="ja-JP" altLang="en-US" sz="1000" dirty="0" smtClean="0">
                <a:solidFill>
                  <a:prstClr val="black"/>
                </a:solidFill>
              </a:rPr>
              <a:t>認知症疾患医療ｾﾝﾀｰ</a:t>
            </a:r>
            <a:endParaRPr lang="ja-JP" altLang="en-US" sz="1000" dirty="0">
              <a:solidFill>
                <a:prstClr val="black"/>
              </a:solidFill>
            </a:endParaRPr>
          </a:p>
        </p:txBody>
      </p:sp>
      <p:pic>
        <p:nvPicPr>
          <p:cNvPr id="50" name="Picture 6" descr="C:\Program Files\Microsoft Office\MEDIA\CAGCAT10\j0205462.wmf"/>
          <p:cNvPicPr>
            <a:picLocks noChangeAspect="1" noChangeArrowheads="1"/>
          </p:cNvPicPr>
          <p:nvPr/>
        </p:nvPicPr>
        <p:blipFill>
          <a:blip r:embed="rId5" cstate="print"/>
          <a:srcRect/>
          <a:stretch>
            <a:fillRect/>
          </a:stretch>
        </p:blipFill>
        <p:spPr bwMode="auto">
          <a:xfrm>
            <a:off x="8225032" y="3429011"/>
            <a:ext cx="862432" cy="792088"/>
          </a:xfrm>
          <a:prstGeom prst="rect">
            <a:avLst/>
          </a:prstGeom>
          <a:noFill/>
        </p:spPr>
      </p:pic>
      <p:sp>
        <p:nvSpPr>
          <p:cNvPr id="52" name="正方形/長方形 51"/>
          <p:cNvSpPr/>
          <p:nvPr/>
        </p:nvSpPr>
        <p:spPr>
          <a:xfrm>
            <a:off x="8088651" y="4221097"/>
            <a:ext cx="1052567"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auto">
              <a:spcBef>
                <a:spcPts val="0"/>
              </a:spcBef>
              <a:spcAft>
                <a:spcPts val="0"/>
              </a:spcAft>
            </a:pPr>
            <a:r>
              <a:rPr lang="ja-JP" altLang="en-US" sz="1100" dirty="0" smtClean="0">
                <a:solidFill>
                  <a:prstClr val="black"/>
                </a:solidFill>
              </a:rPr>
              <a:t>役所</a:t>
            </a:r>
            <a:endParaRPr lang="ja-JP" altLang="en-US" sz="1100" dirty="0">
              <a:solidFill>
                <a:prstClr val="black"/>
              </a:solidFill>
            </a:endParaRPr>
          </a:p>
        </p:txBody>
      </p:sp>
      <p:sp>
        <p:nvSpPr>
          <p:cNvPr id="28" name="テキスト ボックス 27"/>
          <p:cNvSpPr txBox="1"/>
          <p:nvPr/>
        </p:nvSpPr>
        <p:spPr>
          <a:xfrm>
            <a:off x="3782870" y="5213878"/>
            <a:ext cx="3276364" cy="261610"/>
          </a:xfrm>
          <a:prstGeom prst="rect">
            <a:avLst/>
          </a:prstGeom>
          <a:noFill/>
        </p:spPr>
        <p:txBody>
          <a:bodyPr wrap="square" rtlCol="0">
            <a:spAutoFit/>
          </a:bodyPr>
          <a:lstStyle/>
          <a:p>
            <a:pPr defTabSz="914400" fontAlgn="auto">
              <a:spcBef>
                <a:spcPts val="0"/>
              </a:spcBef>
              <a:spcAft>
                <a:spcPts val="0"/>
              </a:spcAft>
            </a:pPr>
            <a:r>
              <a:rPr lang="ja-JP" altLang="en-US" sz="1100" dirty="0" smtClean="0">
                <a:solidFill>
                  <a:prstClr val="black"/>
                </a:solidFill>
                <a:latin typeface="Calibri"/>
                <a:ea typeface="ＭＳ Ｐゴシック"/>
              </a:rPr>
              <a:t>見守り</a:t>
            </a:r>
            <a:r>
              <a:rPr lang="ja-JP" altLang="en-US" sz="1100" b="1" dirty="0" smtClean="0">
                <a:solidFill>
                  <a:prstClr val="black"/>
                </a:solidFill>
                <a:latin typeface="Calibri"/>
                <a:ea typeface="ＭＳ Ｐゴシック"/>
              </a:rPr>
              <a:t>　</a:t>
            </a:r>
            <a:endParaRPr lang="ja-JP" altLang="en-US" sz="1100" b="1" dirty="0">
              <a:solidFill>
                <a:prstClr val="black"/>
              </a:solidFill>
              <a:latin typeface="Calibri"/>
              <a:ea typeface="ＭＳ Ｐゴシック"/>
            </a:endParaRPr>
          </a:p>
        </p:txBody>
      </p:sp>
      <p:pic>
        <p:nvPicPr>
          <p:cNvPr id="24" name="Picture 8" descr="C:\Users\OSJSE\AppData\Local\Microsoft\Windows\Temporary Internet Files\Content.IE5\J8ZCTUTZ\MC900223680[1].wmf"/>
          <p:cNvPicPr>
            <a:picLocks noChangeAspect="1" noChangeArrowheads="1"/>
          </p:cNvPicPr>
          <p:nvPr/>
        </p:nvPicPr>
        <p:blipFill>
          <a:blip r:embed="rId6" cstate="print"/>
          <a:srcRect/>
          <a:stretch>
            <a:fillRect/>
          </a:stretch>
        </p:blipFill>
        <p:spPr bwMode="auto">
          <a:xfrm>
            <a:off x="2222744" y="2348895"/>
            <a:ext cx="504552" cy="432048"/>
          </a:xfrm>
          <a:prstGeom prst="rect">
            <a:avLst/>
          </a:prstGeom>
          <a:noFill/>
        </p:spPr>
      </p:pic>
      <p:pic>
        <p:nvPicPr>
          <p:cNvPr id="33" name="Picture 13" descr="C:\Users\OSJSE\AppData\Local\Microsoft\Windows\Temporary Internet Files\Content.IE5\503A2H98\MC900390982[1].wmf"/>
          <p:cNvPicPr>
            <a:picLocks noChangeAspect="1" noChangeArrowheads="1"/>
          </p:cNvPicPr>
          <p:nvPr/>
        </p:nvPicPr>
        <p:blipFill>
          <a:blip r:embed="rId7" cstate="print"/>
          <a:srcRect/>
          <a:stretch>
            <a:fillRect/>
          </a:stretch>
        </p:blipFill>
        <p:spPr bwMode="auto">
          <a:xfrm>
            <a:off x="2482919" y="3384811"/>
            <a:ext cx="675882" cy="748947"/>
          </a:xfrm>
          <a:prstGeom prst="rect">
            <a:avLst/>
          </a:prstGeom>
          <a:noFill/>
        </p:spPr>
      </p:pic>
      <p:pic>
        <p:nvPicPr>
          <p:cNvPr id="37" name="Picture 19" descr="C:\Users\OSJSE\AppData\Local\Microsoft\Windows\Temporary Internet Files\Content.IE5\503A2H98\MC900433856[1].png"/>
          <p:cNvPicPr>
            <a:picLocks noChangeAspect="1" noChangeArrowheads="1"/>
          </p:cNvPicPr>
          <p:nvPr/>
        </p:nvPicPr>
        <p:blipFill>
          <a:blip r:embed="rId8" cstate="print"/>
          <a:srcRect/>
          <a:stretch>
            <a:fillRect/>
          </a:stretch>
        </p:blipFill>
        <p:spPr bwMode="auto">
          <a:xfrm>
            <a:off x="3860943" y="3197642"/>
            <a:ext cx="546061" cy="504056"/>
          </a:xfrm>
          <a:prstGeom prst="rect">
            <a:avLst/>
          </a:prstGeom>
          <a:noFill/>
        </p:spPr>
      </p:pic>
      <p:sp>
        <p:nvSpPr>
          <p:cNvPr id="42" name="正方形/長方形 41"/>
          <p:cNvSpPr/>
          <p:nvPr/>
        </p:nvSpPr>
        <p:spPr>
          <a:xfrm>
            <a:off x="3158864" y="3701698"/>
            <a:ext cx="2184243"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auto">
              <a:spcBef>
                <a:spcPts val="0"/>
              </a:spcBef>
              <a:spcAft>
                <a:spcPts val="0"/>
              </a:spcAft>
            </a:pPr>
            <a:r>
              <a:rPr lang="ja-JP" altLang="en-US" sz="1400" dirty="0" smtClean="0">
                <a:solidFill>
                  <a:prstClr val="black"/>
                </a:solidFill>
                <a:latin typeface="HGP創英角ﾎﾟｯﾌﾟ体" pitchFamily="50" charset="-128"/>
                <a:ea typeface="HGP創英角ﾎﾟｯﾌﾟ体" pitchFamily="50" charset="-128"/>
              </a:rPr>
              <a:t>認知症になっても</a:t>
            </a:r>
            <a:endParaRPr lang="en-US" altLang="ja-JP" sz="1400" dirty="0" smtClean="0">
              <a:solidFill>
                <a:prstClr val="black"/>
              </a:solidFill>
              <a:latin typeface="HGP創英角ﾎﾟｯﾌﾟ体" pitchFamily="50" charset="-128"/>
              <a:ea typeface="HGP創英角ﾎﾟｯﾌﾟ体" pitchFamily="50" charset="-128"/>
            </a:endParaRPr>
          </a:p>
          <a:p>
            <a:pPr algn="ctr" defTabSz="914400" fontAlgn="auto">
              <a:spcBef>
                <a:spcPts val="0"/>
              </a:spcBef>
              <a:spcAft>
                <a:spcPts val="0"/>
              </a:spcAft>
            </a:pPr>
            <a:r>
              <a:rPr lang="ja-JP" altLang="en-US" sz="1400" dirty="0" smtClean="0">
                <a:solidFill>
                  <a:prstClr val="black"/>
                </a:solidFill>
                <a:latin typeface="HGP創英角ﾎﾟｯﾌﾟ体" pitchFamily="50" charset="-128"/>
                <a:ea typeface="HGP創英角ﾎﾟｯﾌﾟ体" pitchFamily="50" charset="-128"/>
              </a:rPr>
              <a:t>安心して暮らせる地域</a:t>
            </a:r>
            <a:endParaRPr lang="ja-JP" altLang="en-US" sz="1400" dirty="0">
              <a:solidFill>
                <a:prstClr val="black"/>
              </a:solidFill>
              <a:latin typeface="HGP創英角ﾎﾟｯﾌﾟ体" pitchFamily="50" charset="-128"/>
              <a:ea typeface="HGP創英角ﾎﾟｯﾌﾟ体" pitchFamily="50" charset="-128"/>
            </a:endParaRPr>
          </a:p>
        </p:txBody>
      </p:sp>
      <p:sp>
        <p:nvSpPr>
          <p:cNvPr id="51" name="正方形/長方形 50"/>
          <p:cNvSpPr/>
          <p:nvPr/>
        </p:nvSpPr>
        <p:spPr>
          <a:xfrm>
            <a:off x="4641426" y="3213031"/>
            <a:ext cx="1560173" cy="47293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auto">
              <a:spcBef>
                <a:spcPts val="0"/>
              </a:spcBef>
              <a:spcAft>
                <a:spcPts val="0"/>
              </a:spcAft>
            </a:pPr>
            <a:r>
              <a:rPr lang="ja-JP" altLang="en-US" sz="1100" dirty="0" smtClean="0">
                <a:solidFill>
                  <a:prstClr val="black"/>
                </a:solidFill>
              </a:rPr>
              <a:t>認知症ｻﾎﾟｰﾄ医</a:t>
            </a:r>
            <a:endParaRPr lang="en-US" altLang="ja-JP" sz="1100" dirty="0" smtClean="0">
              <a:solidFill>
                <a:prstClr val="black"/>
              </a:solidFill>
            </a:endParaRPr>
          </a:p>
          <a:p>
            <a:pPr algn="ctr" defTabSz="914400" fontAlgn="auto">
              <a:spcBef>
                <a:spcPts val="0"/>
              </a:spcBef>
              <a:spcAft>
                <a:spcPts val="0"/>
              </a:spcAft>
            </a:pPr>
            <a:r>
              <a:rPr lang="ja-JP" altLang="en-US" sz="1100" dirty="0" smtClean="0">
                <a:solidFill>
                  <a:prstClr val="black"/>
                </a:solidFill>
              </a:rPr>
              <a:t>かかりつけ医</a:t>
            </a:r>
            <a:endParaRPr lang="ja-JP" altLang="en-US" sz="900" dirty="0">
              <a:solidFill>
                <a:prstClr val="black"/>
              </a:solidFill>
            </a:endParaRPr>
          </a:p>
        </p:txBody>
      </p:sp>
      <p:sp>
        <p:nvSpPr>
          <p:cNvPr id="53" name="右矢印 52"/>
          <p:cNvSpPr/>
          <p:nvPr/>
        </p:nvSpPr>
        <p:spPr>
          <a:xfrm rot="10077656">
            <a:off x="6130516" y="2555430"/>
            <a:ext cx="975109" cy="267819"/>
          </a:xfrm>
          <a:prstGeom prst="rightArrow">
            <a:avLst>
              <a:gd name="adj1" fmla="val 50000"/>
              <a:gd name="adj2" fmla="val 47554"/>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auto">
              <a:spcBef>
                <a:spcPts val="0"/>
              </a:spcBef>
              <a:spcAft>
                <a:spcPts val="0"/>
              </a:spcAft>
            </a:pPr>
            <a:endParaRPr lang="ja-JP" altLang="en-US">
              <a:solidFill>
                <a:prstClr val="white"/>
              </a:solidFill>
            </a:endParaRPr>
          </a:p>
        </p:txBody>
      </p:sp>
      <p:sp>
        <p:nvSpPr>
          <p:cNvPr id="54" name="右矢印 53"/>
          <p:cNvSpPr/>
          <p:nvPr/>
        </p:nvSpPr>
        <p:spPr>
          <a:xfrm rot="7099348">
            <a:off x="6787198" y="3046257"/>
            <a:ext cx="610631" cy="250301"/>
          </a:xfrm>
          <a:prstGeom prst="rightArrow">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auto">
              <a:spcBef>
                <a:spcPts val="0"/>
              </a:spcBef>
              <a:spcAft>
                <a:spcPts val="0"/>
              </a:spcAft>
            </a:pPr>
            <a:endParaRPr lang="ja-JP" altLang="en-US">
              <a:solidFill>
                <a:prstClr val="white"/>
              </a:solidFill>
            </a:endParaRPr>
          </a:p>
        </p:txBody>
      </p:sp>
      <p:sp>
        <p:nvSpPr>
          <p:cNvPr id="60" name="正方形/長方形 59"/>
          <p:cNvSpPr/>
          <p:nvPr/>
        </p:nvSpPr>
        <p:spPr>
          <a:xfrm>
            <a:off x="3626917" y="4349774"/>
            <a:ext cx="1092121"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auto">
              <a:spcBef>
                <a:spcPts val="0"/>
              </a:spcBef>
              <a:spcAft>
                <a:spcPts val="0"/>
              </a:spcAft>
            </a:pPr>
            <a:r>
              <a:rPr lang="ja-JP" altLang="en-US" sz="1100" dirty="0" smtClean="0">
                <a:solidFill>
                  <a:prstClr val="black"/>
                </a:solidFill>
              </a:rPr>
              <a:t>交番</a:t>
            </a:r>
            <a:endParaRPr lang="ja-JP" altLang="en-US" sz="1100" dirty="0">
              <a:solidFill>
                <a:prstClr val="black"/>
              </a:solidFill>
            </a:endParaRPr>
          </a:p>
        </p:txBody>
      </p:sp>
      <p:sp>
        <p:nvSpPr>
          <p:cNvPr id="64" name="正方形/長方形 63"/>
          <p:cNvSpPr/>
          <p:nvPr/>
        </p:nvSpPr>
        <p:spPr>
          <a:xfrm>
            <a:off x="2011031" y="2780928"/>
            <a:ext cx="1459861" cy="2732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auto">
              <a:spcBef>
                <a:spcPts val="0"/>
              </a:spcBef>
              <a:spcAft>
                <a:spcPts val="0"/>
              </a:spcAft>
            </a:pPr>
            <a:r>
              <a:rPr lang="ja-JP" altLang="en-US" sz="1100" dirty="0" smtClean="0">
                <a:solidFill>
                  <a:prstClr val="black"/>
                </a:solidFill>
              </a:rPr>
              <a:t>見守り・配食</a:t>
            </a:r>
            <a:endParaRPr lang="ja-JP" altLang="en-US" sz="1100" dirty="0">
              <a:solidFill>
                <a:prstClr val="black"/>
              </a:solidFill>
            </a:endParaRPr>
          </a:p>
        </p:txBody>
      </p:sp>
      <p:sp>
        <p:nvSpPr>
          <p:cNvPr id="66" name="右矢印 65"/>
          <p:cNvSpPr/>
          <p:nvPr/>
        </p:nvSpPr>
        <p:spPr>
          <a:xfrm rot="10800000">
            <a:off x="7371316" y="3702278"/>
            <a:ext cx="717314" cy="230778"/>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auto">
              <a:spcBef>
                <a:spcPts val="0"/>
              </a:spcBef>
              <a:spcAft>
                <a:spcPts val="0"/>
              </a:spcAft>
            </a:pPr>
            <a:endParaRPr lang="ja-JP" altLang="en-US">
              <a:solidFill>
                <a:prstClr val="white"/>
              </a:solidFill>
            </a:endParaRPr>
          </a:p>
        </p:txBody>
      </p:sp>
      <p:sp>
        <p:nvSpPr>
          <p:cNvPr id="67" name="テキスト ボックス 66"/>
          <p:cNvSpPr txBox="1"/>
          <p:nvPr/>
        </p:nvSpPr>
        <p:spPr>
          <a:xfrm>
            <a:off x="1442616" y="1916893"/>
            <a:ext cx="8669482" cy="307777"/>
          </a:xfrm>
          <a:prstGeom prst="rect">
            <a:avLst/>
          </a:prstGeom>
          <a:noFill/>
        </p:spPr>
        <p:txBody>
          <a:bodyPr wrap="square" rtlCol="0">
            <a:spAutoFit/>
          </a:bodyPr>
          <a:lstStyle/>
          <a:p>
            <a:pPr defTabSz="914400" fontAlgn="auto">
              <a:spcBef>
                <a:spcPts val="0"/>
              </a:spcBef>
              <a:spcAft>
                <a:spcPts val="0"/>
              </a:spcAft>
            </a:pPr>
            <a:r>
              <a:rPr lang="ja-JP" altLang="en-US" sz="1400" b="1" dirty="0" smtClean="0">
                <a:solidFill>
                  <a:prstClr val="black"/>
                </a:solidFill>
                <a:latin typeface="Calibri"/>
                <a:ea typeface="ＭＳ Ｐゴシック"/>
              </a:rPr>
              <a:t>地域では多様な主体、機関が連携して認知症の</a:t>
            </a:r>
            <a:r>
              <a:rPr lang="ja-JP" altLang="en-US" sz="1400" b="1" dirty="0">
                <a:solidFill>
                  <a:prstClr val="black"/>
                </a:solidFill>
                <a:latin typeface="Calibri"/>
                <a:ea typeface="ＭＳ Ｐゴシック"/>
              </a:rPr>
              <a:t>人びと</a:t>
            </a:r>
            <a:r>
              <a:rPr lang="ja-JP" altLang="en-US" sz="1400" b="1" dirty="0" smtClean="0">
                <a:solidFill>
                  <a:prstClr val="black"/>
                </a:solidFill>
                <a:latin typeface="Calibri"/>
                <a:ea typeface="ＭＳ Ｐゴシック"/>
              </a:rPr>
              <a:t>を含めた高齢者を支えていくことが必要。</a:t>
            </a:r>
            <a:endParaRPr lang="en-US" altLang="ja-JP" sz="1400" b="1" dirty="0" smtClean="0">
              <a:solidFill>
                <a:prstClr val="black"/>
              </a:solidFill>
              <a:latin typeface="Calibri"/>
              <a:ea typeface="ＭＳ Ｐゴシック"/>
            </a:endParaRPr>
          </a:p>
        </p:txBody>
      </p:sp>
      <p:sp>
        <p:nvSpPr>
          <p:cNvPr id="4" name="下矢印 3"/>
          <p:cNvSpPr/>
          <p:nvPr/>
        </p:nvSpPr>
        <p:spPr>
          <a:xfrm>
            <a:off x="3938894" y="5589257"/>
            <a:ext cx="858095" cy="288032"/>
          </a:xfrm>
          <a:prstGeom prst="downArrow">
            <a:avLst/>
          </a:prstGeom>
          <a:solidFill>
            <a:schemeClr val="accent6"/>
          </a:solid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defTabSz="914400" fontAlgn="auto">
              <a:spcBef>
                <a:spcPts val="0"/>
              </a:spcBef>
              <a:spcAft>
                <a:spcPts val="0"/>
              </a:spcAft>
            </a:pPr>
            <a:endParaRPr lang="ja-JP" altLang="en-US" sz="1600" dirty="0" smtClean="0">
              <a:solidFill>
                <a:prstClr val="black"/>
              </a:solidFill>
            </a:endParaRPr>
          </a:p>
        </p:txBody>
      </p:sp>
      <p:sp>
        <p:nvSpPr>
          <p:cNvPr id="68" name="テキスト ボックス 67"/>
          <p:cNvSpPr txBox="1"/>
          <p:nvPr/>
        </p:nvSpPr>
        <p:spPr>
          <a:xfrm>
            <a:off x="1955953" y="5949280"/>
            <a:ext cx="6351466" cy="400110"/>
          </a:xfrm>
          <a:prstGeom prst="rect">
            <a:avLst/>
          </a:prstGeom>
          <a:noFill/>
        </p:spPr>
        <p:txBody>
          <a:bodyPr wrap="square" rtlCol="0">
            <a:spAutoFit/>
          </a:bodyPr>
          <a:lstStyle/>
          <a:p>
            <a:pPr defTabSz="914400" fontAlgn="auto">
              <a:spcBef>
                <a:spcPts val="0"/>
              </a:spcBef>
              <a:spcAft>
                <a:spcPts val="0"/>
              </a:spcAft>
            </a:pPr>
            <a:r>
              <a:rPr lang="ja-JP" altLang="en-US" sz="1600" b="1" dirty="0" smtClean="0">
                <a:solidFill>
                  <a:prstClr val="black"/>
                </a:solidFill>
                <a:latin typeface="ＭＳ Ｐゴシック" pitchFamily="50" charset="-128"/>
                <a:ea typeface="ＭＳ Ｐゴシック"/>
              </a:rPr>
              <a:t>　</a:t>
            </a:r>
            <a:r>
              <a:rPr lang="ja-JP" altLang="en-US" sz="2000" b="1" dirty="0" smtClean="0">
                <a:solidFill>
                  <a:prstClr val="black"/>
                </a:solidFill>
                <a:latin typeface="ＭＳ Ｐゴシック" pitchFamily="50" charset="-128"/>
                <a:ea typeface="ＭＳ Ｐゴシック"/>
              </a:rPr>
              <a:t>関係府省と連携し、地域の取組を最大限支援</a:t>
            </a:r>
            <a:endParaRPr lang="en-US" altLang="ja-JP" sz="2000" b="1" dirty="0" smtClean="0">
              <a:solidFill>
                <a:prstClr val="black"/>
              </a:solidFill>
              <a:latin typeface="ＭＳ Ｐゴシック" pitchFamily="50" charset="-128"/>
              <a:ea typeface="ＭＳ Ｐゴシック"/>
            </a:endParaRPr>
          </a:p>
        </p:txBody>
      </p:sp>
      <p:sp>
        <p:nvSpPr>
          <p:cNvPr id="69" name="正方形/長方形 68"/>
          <p:cNvSpPr/>
          <p:nvPr/>
        </p:nvSpPr>
        <p:spPr>
          <a:xfrm>
            <a:off x="1308974" y="3068960"/>
            <a:ext cx="1459861" cy="2732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auto">
              <a:spcBef>
                <a:spcPts val="0"/>
              </a:spcBef>
              <a:spcAft>
                <a:spcPts val="0"/>
              </a:spcAft>
            </a:pPr>
            <a:r>
              <a:rPr lang="ja-JP" altLang="en-US" sz="1100" dirty="0" smtClean="0">
                <a:solidFill>
                  <a:prstClr val="black"/>
                </a:solidFill>
              </a:rPr>
              <a:t>交通手段の確保</a:t>
            </a:r>
            <a:endParaRPr lang="ja-JP" altLang="en-US" sz="1100" dirty="0">
              <a:solidFill>
                <a:prstClr val="black"/>
              </a:solidFill>
            </a:endParaRPr>
          </a:p>
        </p:txBody>
      </p:sp>
      <p:sp>
        <p:nvSpPr>
          <p:cNvPr id="70" name="正方形/長方形 69"/>
          <p:cNvSpPr/>
          <p:nvPr/>
        </p:nvSpPr>
        <p:spPr>
          <a:xfrm>
            <a:off x="896571" y="2564906"/>
            <a:ext cx="1092121"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auto">
              <a:spcBef>
                <a:spcPts val="0"/>
              </a:spcBef>
              <a:spcAft>
                <a:spcPts val="0"/>
              </a:spcAft>
            </a:pPr>
            <a:r>
              <a:rPr lang="ja-JP" altLang="en-US" sz="1100" dirty="0">
                <a:solidFill>
                  <a:prstClr val="black"/>
                </a:solidFill>
              </a:rPr>
              <a:t>交通機関</a:t>
            </a:r>
          </a:p>
        </p:txBody>
      </p:sp>
      <p:pic>
        <p:nvPicPr>
          <p:cNvPr id="1033" name="Picture 9" descr="一緒,人,卒業,友情,大学,女の子,子ども,子供,学校,帽子とガウン,幸福,短大,笑う,花"/>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50542" y="3573074"/>
            <a:ext cx="624069" cy="540061"/>
          </a:xfrm>
          <a:prstGeom prst="rect">
            <a:avLst/>
          </a:prstGeom>
          <a:noFill/>
          <a:extLst>
            <a:ext uri="{909E8E84-426E-40DD-AFC4-6F175D3DCCD1}">
              <a14:hiddenFill xmlns:a14="http://schemas.microsoft.com/office/drawing/2010/main">
                <a:solidFill>
                  <a:srgbClr val="FFFFFF"/>
                </a:solidFill>
              </a14:hiddenFill>
            </a:ext>
          </a:extLst>
        </p:spPr>
      </p:pic>
      <p:sp>
        <p:nvSpPr>
          <p:cNvPr id="71" name="正方形/長方形 70"/>
          <p:cNvSpPr/>
          <p:nvPr/>
        </p:nvSpPr>
        <p:spPr>
          <a:xfrm>
            <a:off x="194472" y="3356992"/>
            <a:ext cx="1835708"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400" fontAlgn="auto">
              <a:spcBef>
                <a:spcPts val="0"/>
              </a:spcBef>
              <a:spcAft>
                <a:spcPts val="0"/>
              </a:spcAft>
            </a:pPr>
            <a:r>
              <a:rPr lang="ja-JP" altLang="en-US" sz="1100" dirty="0" smtClean="0">
                <a:solidFill>
                  <a:prstClr val="black"/>
                </a:solidFill>
              </a:rPr>
              <a:t>（小・中・高・大）</a:t>
            </a:r>
            <a:endParaRPr lang="ja-JP" altLang="en-US" sz="1100" dirty="0">
              <a:solidFill>
                <a:prstClr val="black"/>
              </a:solidFill>
            </a:endParaRPr>
          </a:p>
        </p:txBody>
      </p:sp>
      <p:sp>
        <p:nvSpPr>
          <p:cNvPr id="72" name="正方形/長方形 71"/>
          <p:cNvSpPr/>
          <p:nvPr/>
        </p:nvSpPr>
        <p:spPr>
          <a:xfrm>
            <a:off x="272531" y="4225640"/>
            <a:ext cx="1014113" cy="2834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auto">
              <a:spcBef>
                <a:spcPts val="0"/>
              </a:spcBef>
              <a:spcAft>
                <a:spcPts val="0"/>
              </a:spcAft>
            </a:pPr>
            <a:r>
              <a:rPr lang="ja-JP" altLang="en-US" sz="1100" dirty="0" smtClean="0">
                <a:solidFill>
                  <a:prstClr val="black"/>
                </a:solidFill>
              </a:rPr>
              <a:t>生涯学習</a:t>
            </a:r>
            <a:endParaRPr lang="en-US" altLang="ja-JP" sz="1100" dirty="0" smtClean="0">
              <a:solidFill>
                <a:prstClr val="black"/>
              </a:solidFill>
            </a:endParaRPr>
          </a:p>
        </p:txBody>
      </p:sp>
      <p:sp>
        <p:nvSpPr>
          <p:cNvPr id="74" name="正方形/長方形 73"/>
          <p:cNvSpPr/>
          <p:nvPr/>
        </p:nvSpPr>
        <p:spPr>
          <a:xfrm>
            <a:off x="3236810" y="2708920"/>
            <a:ext cx="1615878" cy="2732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auto">
              <a:spcBef>
                <a:spcPts val="0"/>
              </a:spcBef>
              <a:spcAft>
                <a:spcPts val="0"/>
              </a:spcAft>
            </a:pPr>
            <a:r>
              <a:rPr lang="ja-JP" altLang="en-US" sz="1100" dirty="0" smtClean="0">
                <a:solidFill>
                  <a:prstClr val="black"/>
                </a:solidFill>
              </a:rPr>
              <a:t>見守り、買い物支援</a:t>
            </a:r>
            <a:endParaRPr lang="ja-JP" altLang="en-US" sz="1100" dirty="0">
              <a:solidFill>
                <a:prstClr val="black"/>
              </a:solidFill>
            </a:endParaRPr>
          </a:p>
        </p:txBody>
      </p:sp>
      <p:sp>
        <p:nvSpPr>
          <p:cNvPr id="78" name="正方形/長方形 77"/>
          <p:cNvSpPr/>
          <p:nvPr/>
        </p:nvSpPr>
        <p:spPr>
          <a:xfrm>
            <a:off x="2144745" y="5229206"/>
            <a:ext cx="1560173"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auto">
              <a:spcBef>
                <a:spcPts val="0"/>
              </a:spcBef>
              <a:spcAft>
                <a:spcPts val="0"/>
              </a:spcAft>
            </a:pPr>
            <a:r>
              <a:rPr lang="en-US" altLang="ja-JP" sz="1100" dirty="0" smtClean="0">
                <a:solidFill>
                  <a:prstClr val="black"/>
                </a:solidFill>
              </a:rPr>
              <a:t>ICT</a:t>
            </a:r>
            <a:r>
              <a:rPr lang="ja-JP" altLang="en-US" sz="1100" dirty="0" smtClean="0">
                <a:solidFill>
                  <a:prstClr val="black"/>
                </a:solidFill>
              </a:rPr>
              <a:t>を活用した見守り</a:t>
            </a:r>
            <a:endParaRPr lang="ja-JP" altLang="en-US" sz="1100" dirty="0">
              <a:solidFill>
                <a:prstClr val="black"/>
              </a:solidFill>
            </a:endParaRPr>
          </a:p>
        </p:txBody>
      </p:sp>
      <p:sp>
        <p:nvSpPr>
          <p:cNvPr id="80" name="テキスト ボックス 79"/>
          <p:cNvSpPr txBox="1"/>
          <p:nvPr/>
        </p:nvSpPr>
        <p:spPr>
          <a:xfrm>
            <a:off x="194486" y="1916893"/>
            <a:ext cx="8669482" cy="307777"/>
          </a:xfrm>
          <a:prstGeom prst="rect">
            <a:avLst/>
          </a:prstGeom>
          <a:noFill/>
        </p:spPr>
        <p:txBody>
          <a:bodyPr wrap="square" rtlCol="0">
            <a:spAutoFit/>
          </a:bodyPr>
          <a:lstStyle/>
          <a:p>
            <a:pPr defTabSz="914400" fontAlgn="auto">
              <a:spcBef>
                <a:spcPts val="0"/>
              </a:spcBef>
              <a:spcAft>
                <a:spcPts val="0"/>
              </a:spcAft>
            </a:pPr>
            <a:r>
              <a:rPr lang="ja-JP" altLang="en-US" sz="1400" b="1" dirty="0" smtClean="0">
                <a:solidFill>
                  <a:prstClr val="black"/>
                </a:solidFill>
                <a:latin typeface="Calibri"/>
                <a:ea typeface="ＭＳ Ｐゴシック"/>
              </a:rPr>
              <a:t>（イメージ）</a:t>
            </a:r>
            <a:endParaRPr lang="en-US" altLang="ja-JP" sz="1400" b="1" dirty="0" smtClean="0">
              <a:solidFill>
                <a:prstClr val="black"/>
              </a:solidFill>
              <a:latin typeface="Calibri"/>
              <a:ea typeface="ＭＳ Ｐゴシック"/>
            </a:endParaRPr>
          </a:p>
        </p:txBody>
      </p:sp>
      <p:pic>
        <p:nvPicPr>
          <p:cNvPr id="82" name="Picture 19" descr="ジェスチャ,人,人々,代理人,働く人,公平,審判,弁護士,政府,正当性,法廷,法律,男,男子,男性,行政長官,裁判,裁判所,試み"/>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7137243" y="4540778"/>
            <a:ext cx="695200" cy="616981"/>
          </a:xfrm>
          <a:prstGeom prst="rect">
            <a:avLst/>
          </a:prstGeom>
          <a:noFill/>
          <a:extLst>
            <a:ext uri="{909E8E84-426E-40DD-AFC4-6F175D3DCCD1}">
              <a14:hiddenFill xmlns:a14="http://schemas.microsoft.com/office/drawing/2010/main">
                <a:solidFill>
                  <a:srgbClr val="FFFFFF"/>
                </a:solidFill>
              </a14:hiddenFill>
            </a:ext>
          </a:extLst>
        </p:spPr>
      </p:pic>
      <p:sp>
        <p:nvSpPr>
          <p:cNvPr id="83" name="正方形/長方形 82"/>
          <p:cNvSpPr/>
          <p:nvPr/>
        </p:nvSpPr>
        <p:spPr>
          <a:xfrm>
            <a:off x="6903272" y="5232351"/>
            <a:ext cx="1052567"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auto">
              <a:spcBef>
                <a:spcPts val="0"/>
              </a:spcBef>
              <a:spcAft>
                <a:spcPts val="0"/>
              </a:spcAft>
            </a:pPr>
            <a:r>
              <a:rPr lang="ja-JP" altLang="en-US" sz="1100" dirty="0" smtClean="0">
                <a:solidFill>
                  <a:prstClr val="black"/>
                </a:solidFill>
              </a:rPr>
              <a:t>成年後見</a:t>
            </a:r>
            <a:endParaRPr lang="ja-JP" altLang="en-US" sz="1100" dirty="0">
              <a:solidFill>
                <a:prstClr val="black"/>
              </a:solidFill>
            </a:endParaRPr>
          </a:p>
        </p:txBody>
      </p:sp>
      <p:sp>
        <p:nvSpPr>
          <p:cNvPr id="84" name="右矢印 83"/>
          <p:cNvSpPr/>
          <p:nvPr/>
        </p:nvSpPr>
        <p:spPr>
          <a:xfrm rot="8483347">
            <a:off x="7773923" y="4405615"/>
            <a:ext cx="459212" cy="185797"/>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auto">
              <a:spcBef>
                <a:spcPts val="0"/>
              </a:spcBef>
              <a:spcAft>
                <a:spcPts val="0"/>
              </a:spcAft>
            </a:pPr>
            <a:endParaRPr lang="ja-JP" altLang="en-US">
              <a:solidFill>
                <a:prstClr val="white"/>
              </a:solidFill>
            </a:endParaRPr>
          </a:p>
        </p:txBody>
      </p:sp>
      <p:pic>
        <p:nvPicPr>
          <p:cNvPr id="43" name="Picture 2" descr="C:\Users\OSJSE\AppData\Local\Microsoft\Windows\Temporary Internet Files\Content.IE5\J8ZCTUTZ\MC900343689[1].wmf"/>
          <p:cNvPicPr>
            <a:picLocks noChangeAspect="1" noChangeArrowheads="1"/>
          </p:cNvPicPr>
          <p:nvPr/>
        </p:nvPicPr>
        <p:blipFill>
          <a:blip r:embed="rId11" cstate="print"/>
          <a:srcRect/>
          <a:stretch>
            <a:fillRect/>
          </a:stretch>
        </p:blipFill>
        <p:spPr bwMode="auto">
          <a:xfrm>
            <a:off x="3782870" y="4465402"/>
            <a:ext cx="702078" cy="748468"/>
          </a:xfrm>
          <a:prstGeom prst="rect">
            <a:avLst/>
          </a:prstGeom>
          <a:noFill/>
        </p:spPr>
      </p:pic>
      <p:pic>
        <p:nvPicPr>
          <p:cNvPr id="36" name="Picture 17" descr="C:\Users\OSJSE\AppData\Local\Microsoft\Windows\Temporary Internet Files\Content.IE5\J8ZCTUTZ\MC900183468[1].wmf"/>
          <p:cNvPicPr>
            <a:picLocks noChangeAspect="1" noChangeArrowheads="1"/>
          </p:cNvPicPr>
          <p:nvPr/>
        </p:nvPicPr>
        <p:blipFill>
          <a:blip r:embed="rId12" cstate="print"/>
          <a:srcRect/>
          <a:stretch>
            <a:fillRect/>
          </a:stretch>
        </p:blipFill>
        <p:spPr bwMode="auto">
          <a:xfrm>
            <a:off x="6045144" y="3384811"/>
            <a:ext cx="1092121" cy="748947"/>
          </a:xfrm>
          <a:prstGeom prst="rect">
            <a:avLst/>
          </a:prstGeom>
          <a:noFill/>
        </p:spPr>
      </p:pic>
      <p:pic>
        <p:nvPicPr>
          <p:cNvPr id="1026" name="Picture 2"/>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974558" y="2709479"/>
            <a:ext cx="702078" cy="5828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descr="ピザ宅配業者,人々,働く,男,男性,職業,食べ物,食物"/>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3626905" y="2348880"/>
            <a:ext cx="624069" cy="360040"/>
          </a:xfrm>
          <a:prstGeom prst="rect">
            <a:avLst/>
          </a:prstGeom>
          <a:noFill/>
          <a:extLst>
            <a:ext uri="{909E8E84-426E-40DD-AFC4-6F175D3DCCD1}">
              <a14:hiddenFill xmlns:a14="http://schemas.microsoft.com/office/drawing/2010/main">
                <a:solidFill>
                  <a:srgbClr val="FFFFFF"/>
                </a:solidFill>
              </a14:hiddenFill>
            </a:ext>
          </a:extLst>
        </p:spPr>
      </p:pic>
      <p:sp>
        <p:nvSpPr>
          <p:cNvPr id="88" name="正方形/長方形 87"/>
          <p:cNvSpPr/>
          <p:nvPr/>
        </p:nvSpPr>
        <p:spPr>
          <a:xfrm>
            <a:off x="1423273" y="4206300"/>
            <a:ext cx="1092121"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400" fontAlgn="auto">
              <a:spcBef>
                <a:spcPts val="0"/>
              </a:spcBef>
              <a:spcAft>
                <a:spcPts val="0"/>
              </a:spcAft>
            </a:pPr>
            <a:r>
              <a:rPr lang="ja-JP" altLang="en-US" sz="1100" dirty="0" smtClean="0">
                <a:solidFill>
                  <a:prstClr val="black"/>
                </a:solidFill>
              </a:rPr>
              <a:t>金融機関</a:t>
            </a:r>
            <a:endParaRPr lang="ja-JP" altLang="en-US" sz="1100" dirty="0">
              <a:solidFill>
                <a:prstClr val="black"/>
              </a:solidFill>
            </a:endParaRPr>
          </a:p>
        </p:txBody>
      </p:sp>
      <p:pic>
        <p:nvPicPr>
          <p:cNvPr id="1030" name="Picture 6"/>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5421317" y="2709479"/>
            <a:ext cx="425909" cy="411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5" name="テキスト ボックス 54"/>
          <p:cNvSpPr txBox="1"/>
          <p:nvPr/>
        </p:nvSpPr>
        <p:spPr>
          <a:xfrm>
            <a:off x="5020972" y="5477682"/>
            <a:ext cx="9059365" cy="461665"/>
          </a:xfrm>
          <a:prstGeom prst="rect">
            <a:avLst/>
          </a:prstGeom>
          <a:noFill/>
        </p:spPr>
        <p:txBody>
          <a:bodyPr wrap="square" rtlCol="0">
            <a:spAutoFit/>
          </a:bodyPr>
          <a:lstStyle/>
          <a:p>
            <a:pPr defTabSz="914400" fontAlgn="auto">
              <a:spcBef>
                <a:spcPts val="0"/>
              </a:spcBef>
              <a:spcAft>
                <a:spcPts val="0"/>
              </a:spcAft>
            </a:pPr>
            <a:r>
              <a:rPr lang="ja-JP" altLang="en-US" sz="1200" dirty="0" smtClean="0">
                <a:solidFill>
                  <a:prstClr val="black"/>
                </a:solidFill>
                <a:latin typeface="ＭＳ Ｐゴシック" pitchFamily="50" charset="-128"/>
                <a:ea typeface="ＭＳ Ｐゴシック"/>
              </a:rPr>
              <a:t>市町村が中心となって日常生活圏域等で認知症の人びとの</a:t>
            </a:r>
            <a:endParaRPr lang="en-US" altLang="ja-JP" sz="1200" dirty="0" smtClean="0">
              <a:solidFill>
                <a:prstClr val="black"/>
              </a:solidFill>
              <a:latin typeface="ＭＳ Ｐゴシック" pitchFamily="50" charset="-128"/>
              <a:ea typeface="ＭＳ Ｐゴシック"/>
            </a:endParaRPr>
          </a:p>
          <a:p>
            <a:pPr defTabSz="914400" fontAlgn="auto">
              <a:spcBef>
                <a:spcPts val="0"/>
              </a:spcBef>
              <a:spcAft>
                <a:spcPts val="0"/>
              </a:spcAft>
            </a:pPr>
            <a:r>
              <a:rPr lang="ja-JP" altLang="en-US" sz="1200" dirty="0" smtClean="0">
                <a:solidFill>
                  <a:prstClr val="black"/>
                </a:solidFill>
                <a:latin typeface="ＭＳ Ｐゴシック" pitchFamily="50" charset="-128"/>
                <a:ea typeface="ＭＳ Ｐゴシック"/>
              </a:rPr>
              <a:t>見守り等を含めた自助・互助のネットワークを作る</a:t>
            </a:r>
            <a:endParaRPr lang="en-US" altLang="ja-JP" sz="1200" dirty="0" smtClean="0">
              <a:solidFill>
                <a:prstClr val="black"/>
              </a:solidFill>
              <a:latin typeface="ＭＳ Ｐゴシック" pitchFamily="50" charset="-128"/>
              <a:ea typeface="ＭＳ Ｐゴシック"/>
            </a:endParaRPr>
          </a:p>
        </p:txBody>
      </p:sp>
      <p:pic>
        <p:nvPicPr>
          <p:cNvPr id="3" name="Picture 4" descr="C:\Program Files\Microsoft Office\MEDIA\CAGCAT10\j0185604.wmf"/>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8907935" y="4329619"/>
            <a:ext cx="725632" cy="612069"/>
          </a:xfrm>
          <a:prstGeom prst="rect">
            <a:avLst/>
          </a:prstGeom>
          <a:noFill/>
          <a:extLst>
            <a:ext uri="{909E8E84-426E-40DD-AFC4-6F175D3DCCD1}">
              <a14:hiddenFill xmlns:a14="http://schemas.microsoft.com/office/drawing/2010/main">
                <a:solidFill>
                  <a:srgbClr val="FFFFFF"/>
                </a:solidFill>
              </a14:hiddenFill>
            </a:ext>
          </a:extLst>
        </p:spPr>
      </p:pic>
      <p:sp>
        <p:nvSpPr>
          <p:cNvPr id="57" name="正方形/長方形 56"/>
          <p:cNvSpPr/>
          <p:nvPr/>
        </p:nvSpPr>
        <p:spPr>
          <a:xfrm>
            <a:off x="8124428" y="5013194"/>
            <a:ext cx="1743118"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auto">
              <a:spcBef>
                <a:spcPts val="0"/>
              </a:spcBef>
              <a:spcAft>
                <a:spcPts val="0"/>
              </a:spcAft>
            </a:pPr>
            <a:r>
              <a:rPr lang="ja-JP" altLang="en-US" sz="1100" dirty="0" smtClean="0">
                <a:solidFill>
                  <a:prstClr val="black"/>
                </a:solidFill>
              </a:rPr>
              <a:t>介護サービス事業者</a:t>
            </a:r>
            <a:endParaRPr lang="en-US" altLang="ja-JP" sz="1100" dirty="0" smtClean="0">
              <a:solidFill>
                <a:prstClr val="black"/>
              </a:solidFill>
            </a:endParaRPr>
          </a:p>
          <a:p>
            <a:pPr algn="ctr" defTabSz="914400" fontAlgn="auto">
              <a:spcBef>
                <a:spcPts val="0"/>
              </a:spcBef>
              <a:spcAft>
                <a:spcPts val="0"/>
              </a:spcAft>
            </a:pPr>
            <a:r>
              <a:rPr lang="ja-JP" altLang="en-US" sz="900" dirty="0" smtClean="0">
                <a:solidFill>
                  <a:prstClr val="black"/>
                </a:solidFill>
              </a:rPr>
              <a:t>（デイサービス、</a:t>
            </a:r>
            <a:endParaRPr lang="en-US" altLang="ja-JP" sz="900" dirty="0" smtClean="0">
              <a:solidFill>
                <a:prstClr val="black"/>
              </a:solidFill>
            </a:endParaRPr>
          </a:p>
          <a:p>
            <a:pPr algn="ctr" defTabSz="914400" fontAlgn="auto">
              <a:spcBef>
                <a:spcPts val="0"/>
              </a:spcBef>
              <a:spcAft>
                <a:spcPts val="0"/>
              </a:spcAft>
            </a:pPr>
            <a:r>
              <a:rPr lang="ja-JP" altLang="en-US" sz="900" dirty="0" smtClean="0">
                <a:solidFill>
                  <a:prstClr val="black"/>
                </a:solidFill>
              </a:rPr>
              <a:t>       グループホーム</a:t>
            </a:r>
            <a:r>
              <a:rPr lang="ja-JP" altLang="en-US" sz="900" dirty="0">
                <a:solidFill>
                  <a:prstClr val="black"/>
                </a:solidFill>
              </a:rPr>
              <a:t>等</a:t>
            </a:r>
            <a:r>
              <a:rPr lang="ja-JP" altLang="en-US" sz="900" dirty="0" smtClean="0">
                <a:solidFill>
                  <a:prstClr val="black"/>
                </a:solidFill>
              </a:rPr>
              <a:t>）</a:t>
            </a:r>
            <a:endParaRPr lang="en-US" altLang="ja-JP" sz="900" dirty="0" smtClean="0">
              <a:solidFill>
                <a:prstClr val="black"/>
              </a:solidFill>
            </a:endParaRPr>
          </a:p>
        </p:txBody>
      </p:sp>
      <p:sp>
        <p:nvSpPr>
          <p:cNvPr id="75" name="正方形/長方形 74"/>
          <p:cNvSpPr/>
          <p:nvPr/>
        </p:nvSpPr>
        <p:spPr>
          <a:xfrm>
            <a:off x="3111814" y="2176289"/>
            <a:ext cx="1248139"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auto">
              <a:spcBef>
                <a:spcPts val="0"/>
              </a:spcBef>
              <a:spcAft>
                <a:spcPts val="0"/>
              </a:spcAft>
            </a:pPr>
            <a:r>
              <a:rPr lang="ja-JP" altLang="en-US" sz="1100" dirty="0" smtClean="0">
                <a:solidFill>
                  <a:prstClr val="black"/>
                </a:solidFill>
              </a:rPr>
              <a:t>宅配、新聞配達</a:t>
            </a:r>
            <a:endParaRPr lang="ja-JP" altLang="en-US" sz="1100" dirty="0">
              <a:solidFill>
                <a:prstClr val="black"/>
              </a:solidFill>
            </a:endParaRPr>
          </a:p>
        </p:txBody>
      </p:sp>
      <p:sp>
        <p:nvSpPr>
          <p:cNvPr id="47" name="正方形/長方形 46"/>
          <p:cNvSpPr/>
          <p:nvPr/>
        </p:nvSpPr>
        <p:spPr>
          <a:xfrm>
            <a:off x="974562" y="2142728"/>
            <a:ext cx="2028225" cy="2781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auto">
              <a:spcBef>
                <a:spcPts val="0"/>
              </a:spcBef>
              <a:spcAft>
                <a:spcPts val="0"/>
              </a:spcAft>
            </a:pPr>
            <a:r>
              <a:rPr lang="ja-JP" altLang="en-US" sz="1100" dirty="0" smtClean="0">
                <a:solidFill>
                  <a:prstClr val="black"/>
                </a:solidFill>
              </a:rPr>
              <a:t>スーパー、コンビニ、商店</a:t>
            </a:r>
            <a:endParaRPr lang="ja-JP" altLang="en-US" sz="1100" dirty="0">
              <a:solidFill>
                <a:prstClr val="black"/>
              </a:solidFill>
            </a:endParaRPr>
          </a:p>
        </p:txBody>
      </p:sp>
      <p:pic>
        <p:nvPicPr>
          <p:cNvPr id="61" name="Picture 6" descr="詳細を表示"/>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1442936" y="4518074"/>
            <a:ext cx="650935" cy="567110"/>
          </a:xfrm>
          <a:prstGeom prst="rect">
            <a:avLst/>
          </a:prstGeom>
          <a:noFill/>
          <a:extLst>
            <a:ext uri="{909E8E84-426E-40DD-AFC4-6F175D3DCCD1}">
              <a14:hiddenFill xmlns:a14="http://schemas.microsoft.com/office/drawing/2010/main">
                <a:solidFill>
                  <a:srgbClr val="FFFFFF"/>
                </a:solidFill>
              </a14:hiddenFill>
            </a:ext>
          </a:extLst>
        </p:spPr>
      </p:pic>
      <p:sp>
        <p:nvSpPr>
          <p:cNvPr id="73" name="テキスト ボックス 72"/>
          <p:cNvSpPr txBox="1"/>
          <p:nvPr/>
        </p:nvSpPr>
        <p:spPr>
          <a:xfrm>
            <a:off x="1346631" y="5176941"/>
            <a:ext cx="747193" cy="261610"/>
          </a:xfrm>
          <a:prstGeom prst="rect">
            <a:avLst/>
          </a:prstGeom>
          <a:noFill/>
        </p:spPr>
        <p:txBody>
          <a:bodyPr wrap="square" rtlCol="0">
            <a:spAutoFit/>
          </a:bodyPr>
          <a:lstStyle/>
          <a:p>
            <a:pPr defTabSz="914400" fontAlgn="auto">
              <a:spcBef>
                <a:spcPts val="0"/>
              </a:spcBef>
              <a:spcAft>
                <a:spcPts val="0"/>
              </a:spcAft>
            </a:pPr>
            <a:r>
              <a:rPr lang="ja-JP" altLang="en-US" sz="1100" dirty="0" smtClean="0">
                <a:solidFill>
                  <a:prstClr val="black"/>
                </a:solidFill>
                <a:latin typeface="Calibri"/>
                <a:ea typeface="ＭＳ Ｐゴシック"/>
              </a:rPr>
              <a:t>見守り</a:t>
            </a:r>
            <a:r>
              <a:rPr lang="ja-JP" altLang="en-US" sz="1100" b="1" dirty="0" smtClean="0">
                <a:solidFill>
                  <a:prstClr val="black"/>
                </a:solidFill>
                <a:latin typeface="Calibri"/>
                <a:ea typeface="ＭＳ Ｐゴシック"/>
              </a:rPr>
              <a:t>　</a:t>
            </a:r>
            <a:endParaRPr lang="ja-JP" altLang="en-US" sz="1100" b="1" dirty="0">
              <a:solidFill>
                <a:prstClr val="black"/>
              </a:solidFill>
              <a:latin typeface="Calibri"/>
              <a:ea typeface="ＭＳ Ｐゴシック"/>
            </a:endParaRPr>
          </a:p>
        </p:txBody>
      </p:sp>
      <p:pic>
        <p:nvPicPr>
          <p:cNvPr id="1032" name="Picture 8" descr="ヘアスタイル,人,女性,幸福,笑う,表情,顔"/>
          <p:cNvPicPr>
            <a:picLocks noChangeAspect="1" noChangeArrowheads="1"/>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5187026" y="4509676"/>
            <a:ext cx="464914" cy="417249"/>
          </a:xfrm>
          <a:prstGeom prst="rect">
            <a:avLst/>
          </a:prstGeom>
          <a:noFill/>
          <a:extLst>
            <a:ext uri="{909E8E84-426E-40DD-AFC4-6F175D3DCCD1}">
              <a14:hiddenFill xmlns:a14="http://schemas.microsoft.com/office/drawing/2010/main">
                <a:solidFill>
                  <a:srgbClr val="FFFFFF"/>
                </a:solidFill>
              </a14:hiddenFill>
            </a:ext>
          </a:extLst>
        </p:spPr>
      </p:pic>
      <p:sp>
        <p:nvSpPr>
          <p:cNvPr id="76" name="正方形/長方形 75"/>
          <p:cNvSpPr/>
          <p:nvPr/>
        </p:nvSpPr>
        <p:spPr>
          <a:xfrm>
            <a:off x="4640966" y="4997844"/>
            <a:ext cx="1927814"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auto">
              <a:spcBef>
                <a:spcPts val="0"/>
              </a:spcBef>
              <a:spcAft>
                <a:spcPts val="0"/>
              </a:spcAft>
            </a:pPr>
            <a:r>
              <a:rPr lang="ja-JP" altLang="en-US" sz="1100" dirty="0" smtClean="0">
                <a:solidFill>
                  <a:prstClr val="black"/>
                </a:solidFill>
              </a:rPr>
              <a:t>認知症サポーター、民生委員、ボランティアなど</a:t>
            </a:r>
            <a:endParaRPr lang="en-US" altLang="ja-JP" sz="1100" dirty="0" smtClean="0">
              <a:solidFill>
                <a:prstClr val="black"/>
              </a:solidFill>
            </a:endParaRPr>
          </a:p>
        </p:txBody>
      </p:sp>
      <p:pic>
        <p:nvPicPr>
          <p:cNvPr id="6" name="Picture 2" descr="http://img.allabout.co.jp/gm/article/58743/pot3.jpg">
            <a:hlinkClick r:id="rId19"/>
          </p:cNvPr>
          <p:cNvPicPr>
            <a:picLocks noChangeAspect="1" noChangeArrowheads="1"/>
          </p:cNvPicPr>
          <p:nvPr/>
        </p:nvPicPr>
        <p:blipFill>
          <a:blip r:embed="rId20" cstate="print">
            <a:extLst>
              <a:ext uri="{28A0092B-C50C-407E-A947-70E740481C1C}">
                <a14:useLocalDpi xmlns:a14="http://schemas.microsoft.com/office/drawing/2010/main" val="0"/>
              </a:ext>
            </a:extLst>
          </a:blip>
          <a:srcRect/>
          <a:stretch>
            <a:fillRect/>
          </a:stretch>
        </p:blipFill>
        <p:spPr bwMode="auto">
          <a:xfrm>
            <a:off x="2300764" y="4710395"/>
            <a:ext cx="546061" cy="446802"/>
          </a:xfrm>
          <a:prstGeom prst="rect">
            <a:avLst/>
          </a:prstGeom>
          <a:noFill/>
          <a:extLst>
            <a:ext uri="{909E8E84-426E-40DD-AFC4-6F175D3DCCD1}">
              <a14:hiddenFill xmlns:a14="http://schemas.microsoft.com/office/drawing/2010/main">
                <a:solidFill>
                  <a:srgbClr val="FFFFFF"/>
                </a:solidFill>
              </a14:hiddenFill>
            </a:ext>
          </a:extLst>
        </p:spPr>
      </p:pic>
      <p:sp>
        <p:nvSpPr>
          <p:cNvPr id="58" name="正方形/長方形 57"/>
          <p:cNvSpPr/>
          <p:nvPr/>
        </p:nvSpPr>
        <p:spPr>
          <a:xfrm>
            <a:off x="194518" y="3140968"/>
            <a:ext cx="1014113" cy="3702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auto">
              <a:spcBef>
                <a:spcPts val="0"/>
              </a:spcBef>
              <a:spcAft>
                <a:spcPts val="0"/>
              </a:spcAft>
            </a:pPr>
            <a:r>
              <a:rPr lang="ja-JP" altLang="en-US" sz="1100" dirty="0" smtClean="0">
                <a:solidFill>
                  <a:prstClr val="black"/>
                </a:solidFill>
              </a:rPr>
              <a:t>認知症教育</a:t>
            </a:r>
            <a:endParaRPr lang="ja-JP" altLang="en-US" sz="1100" dirty="0">
              <a:solidFill>
                <a:prstClr val="black"/>
              </a:solidFill>
            </a:endParaRPr>
          </a:p>
        </p:txBody>
      </p:sp>
      <p:sp>
        <p:nvSpPr>
          <p:cNvPr id="7" name="フリーフォーム 6"/>
          <p:cNvSpPr/>
          <p:nvPr/>
        </p:nvSpPr>
        <p:spPr>
          <a:xfrm>
            <a:off x="2851286" y="4746436"/>
            <a:ext cx="229514" cy="123291"/>
          </a:xfrm>
          <a:custGeom>
            <a:avLst/>
            <a:gdLst>
              <a:gd name="connsiteX0" fmla="*/ 0 w 218364"/>
              <a:gd name="connsiteY0" fmla="*/ 166558 h 166558"/>
              <a:gd name="connsiteX1" fmla="*/ 27296 w 218364"/>
              <a:gd name="connsiteY1" fmla="*/ 30081 h 166558"/>
              <a:gd name="connsiteX2" fmla="*/ 136478 w 218364"/>
              <a:gd name="connsiteY2" fmla="*/ 111967 h 166558"/>
              <a:gd name="connsiteX3" fmla="*/ 204717 w 218364"/>
              <a:gd name="connsiteY3" fmla="*/ 2785 h 166558"/>
              <a:gd name="connsiteX4" fmla="*/ 218364 w 218364"/>
              <a:gd name="connsiteY4" fmla="*/ 30081 h 166558"/>
              <a:gd name="connsiteX0" fmla="*/ 0 w 218364"/>
              <a:gd name="connsiteY0" fmla="*/ 171415 h 198804"/>
              <a:gd name="connsiteX1" fmla="*/ 27296 w 218364"/>
              <a:gd name="connsiteY1" fmla="*/ 34938 h 198804"/>
              <a:gd name="connsiteX2" fmla="*/ 177421 w 218364"/>
              <a:gd name="connsiteY2" fmla="*/ 198711 h 198804"/>
              <a:gd name="connsiteX3" fmla="*/ 204717 w 218364"/>
              <a:gd name="connsiteY3" fmla="*/ 7642 h 198804"/>
              <a:gd name="connsiteX4" fmla="*/ 218364 w 218364"/>
              <a:gd name="connsiteY4" fmla="*/ 34938 h 198804"/>
              <a:gd name="connsiteX0" fmla="*/ 0 w 208938"/>
              <a:gd name="connsiteY0" fmla="*/ 179211 h 206600"/>
              <a:gd name="connsiteX1" fmla="*/ 27296 w 208938"/>
              <a:gd name="connsiteY1" fmla="*/ 42734 h 206600"/>
              <a:gd name="connsiteX2" fmla="*/ 177421 w 208938"/>
              <a:gd name="connsiteY2" fmla="*/ 206507 h 206600"/>
              <a:gd name="connsiteX3" fmla="*/ 204717 w 208938"/>
              <a:gd name="connsiteY3" fmla="*/ 15438 h 206600"/>
              <a:gd name="connsiteX4" fmla="*/ 208839 w 208938"/>
              <a:gd name="connsiteY4" fmla="*/ 11778 h 206600"/>
              <a:gd name="connsiteX0" fmla="*/ 0 w 251701"/>
              <a:gd name="connsiteY0" fmla="*/ 165727 h 193116"/>
              <a:gd name="connsiteX1" fmla="*/ 27296 w 251701"/>
              <a:gd name="connsiteY1" fmla="*/ 29250 h 193116"/>
              <a:gd name="connsiteX2" fmla="*/ 177421 w 251701"/>
              <a:gd name="connsiteY2" fmla="*/ 193023 h 193116"/>
              <a:gd name="connsiteX3" fmla="*/ 204717 w 251701"/>
              <a:gd name="connsiteY3" fmla="*/ 1954 h 193116"/>
              <a:gd name="connsiteX4" fmla="*/ 251701 w 251701"/>
              <a:gd name="connsiteY4" fmla="*/ 88782 h 193116"/>
              <a:gd name="connsiteX0" fmla="*/ 0 w 204717"/>
              <a:gd name="connsiteY0" fmla="*/ 163773 h 191162"/>
              <a:gd name="connsiteX1" fmla="*/ 27296 w 204717"/>
              <a:gd name="connsiteY1" fmla="*/ 27296 h 191162"/>
              <a:gd name="connsiteX2" fmla="*/ 177421 w 204717"/>
              <a:gd name="connsiteY2" fmla="*/ 191069 h 191162"/>
              <a:gd name="connsiteX3" fmla="*/ 204717 w 204717"/>
              <a:gd name="connsiteY3" fmla="*/ 0 h 191162"/>
              <a:gd name="connsiteX0" fmla="*/ 0 w 252342"/>
              <a:gd name="connsiteY0" fmla="*/ 192348 h 220016"/>
              <a:gd name="connsiteX1" fmla="*/ 27296 w 252342"/>
              <a:gd name="connsiteY1" fmla="*/ 55871 h 220016"/>
              <a:gd name="connsiteX2" fmla="*/ 177421 w 252342"/>
              <a:gd name="connsiteY2" fmla="*/ 219644 h 220016"/>
              <a:gd name="connsiteX3" fmla="*/ 252342 w 252342"/>
              <a:gd name="connsiteY3" fmla="*/ 0 h 220016"/>
              <a:gd name="connsiteX0" fmla="*/ 0 w 252342"/>
              <a:gd name="connsiteY0" fmla="*/ 192348 h 192348"/>
              <a:gd name="connsiteX1" fmla="*/ 27296 w 252342"/>
              <a:gd name="connsiteY1" fmla="*/ 55871 h 192348"/>
              <a:gd name="connsiteX2" fmla="*/ 179802 w 252342"/>
              <a:gd name="connsiteY2" fmla="*/ 172019 h 192348"/>
              <a:gd name="connsiteX3" fmla="*/ 252342 w 252342"/>
              <a:gd name="connsiteY3" fmla="*/ 0 h 192348"/>
              <a:gd name="connsiteX0" fmla="*/ 0 w 252342"/>
              <a:gd name="connsiteY0" fmla="*/ 192348 h 192348"/>
              <a:gd name="connsiteX1" fmla="*/ 65396 w 252342"/>
              <a:gd name="connsiteY1" fmla="*/ 51109 h 192348"/>
              <a:gd name="connsiteX2" fmla="*/ 179802 w 252342"/>
              <a:gd name="connsiteY2" fmla="*/ 172019 h 192348"/>
              <a:gd name="connsiteX3" fmla="*/ 252342 w 252342"/>
              <a:gd name="connsiteY3" fmla="*/ 0 h 192348"/>
              <a:gd name="connsiteX0" fmla="*/ 0 w 252342"/>
              <a:gd name="connsiteY0" fmla="*/ 192348 h 192348"/>
              <a:gd name="connsiteX1" fmla="*/ 51108 w 252342"/>
              <a:gd name="connsiteY1" fmla="*/ 8247 h 192348"/>
              <a:gd name="connsiteX2" fmla="*/ 179802 w 252342"/>
              <a:gd name="connsiteY2" fmla="*/ 172019 h 192348"/>
              <a:gd name="connsiteX3" fmla="*/ 252342 w 252342"/>
              <a:gd name="connsiteY3" fmla="*/ 0 h 192348"/>
              <a:gd name="connsiteX0" fmla="*/ 0 w 238055"/>
              <a:gd name="connsiteY0" fmla="*/ 209017 h 209017"/>
              <a:gd name="connsiteX1" fmla="*/ 51108 w 238055"/>
              <a:gd name="connsiteY1" fmla="*/ 24916 h 209017"/>
              <a:gd name="connsiteX2" fmla="*/ 179802 w 238055"/>
              <a:gd name="connsiteY2" fmla="*/ 188688 h 209017"/>
              <a:gd name="connsiteX3" fmla="*/ 238055 w 238055"/>
              <a:gd name="connsiteY3" fmla="*/ 0 h 209017"/>
              <a:gd name="connsiteX0" fmla="*/ 0 w 238055"/>
              <a:gd name="connsiteY0" fmla="*/ 209017 h 209017"/>
              <a:gd name="connsiteX1" fmla="*/ 29676 w 238055"/>
              <a:gd name="connsiteY1" fmla="*/ 29678 h 209017"/>
              <a:gd name="connsiteX2" fmla="*/ 179802 w 238055"/>
              <a:gd name="connsiteY2" fmla="*/ 188688 h 209017"/>
              <a:gd name="connsiteX3" fmla="*/ 238055 w 238055"/>
              <a:gd name="connsiteY3" fmla="*/ 0 h 209017"/>
              <a:gd name="connsiteX0" fmla="*/ 0 w 214242"/>
              <a:gd name="connsiteY0" fmla="*/ 211398 h 211398"/>
              <a:gd name="connsiteX1" fmla="*/ 29676 w 214242"/>
              <a:gd name="connsiteY1" fmla="*/ 32059 h 211398"/>
              <a:gd name="connsiteX2" fmla="*/ 179802 w 214242"/>
              <a:gd name="connsiteY2" fmla="*/ 191069 h 211398"/>
              <a:gd name="connsiteX3" fmla="*/ 214242 w 214242"/>
              <a:gd name="connsiteY3" fmla="*/ 0 h 211398"/>
              <a:gd name="connsiteX0" fmla="*/ 0 w 214242"/>
              <a:gd name="connsiteY0" fmla="*/ 211398 h 211398"/>
              <a:gd name="connsiteX1" fmla="*/ 48726 w 214242"/>
              <a:gd name="connsiteY1" fmla="*/ 86828 h 211398"/>
              <a:gd name="connsiteX2" fmla="*/ 179802 w 214242"/>
              <a:gd name="connsiteY2" fmla="*/ 191069 h 211398"/>
              <a:gd name="connsiteX3" fmla="*/ 214242 w 214242"/>
              <a:gd name="connsiteY3" fmla="*/ 0 h 211398"/>
              <a:gd name="connsiteX0" fmla="*/ 0 w 252342"/>
              <a:gd name="connsiteY0" fmla="*/ 175679 h 175679"/>
              <a:gd name="connsiteX1" fmla="*/ 48726 w 252342"/>
              <a:gd name="connsiteY1" fmla="*/ 51109 h 175679"/>
              <a:gd name="connsiteX2" fmla="*/ 179802 w 252342"/>
              <a:gd name="connsiteY2" fmla="*/ 155350 h 175679"/>
              <a:gd name="connsiteX3" fmla="*/ 252342 w 252342"/>
              <a:gd name="connsiteY3" fmla="*/ 0 h 175679"/>
              <a:gd name="connsiteX0" fmla="*/ 0 w 252342"/>
              <a:gd name="connsiteY0" fmla="*/ 175679 h 175679"/>
              <a:gd name="connsiteX1" fmla="*/ 48726 w 252342"/>
              <a:gd name="connsiteY1" fmla="*/ 51109 h 175679"/>
              <a:gd name="connsiteX2" fmla="*/ 186946 w 252342"/>
              <a:gd name="connsiteY2" fmla="*/ 122012 h 175679"/>
              <a:gd name="connsiteX3" fmla="*/ 252342 w 252342"/>
              <a:gd name="connsiteY3" fmla="*/ 0 h 175679"/>
              <a:gd name="connsiteX0" fmla="*/ 0 w 252342"/>
              <a:gd name="connsiteY0" fmla="*/ 175679 h 175679"/>
              <a:gd name="connsiteX1" fmla="*/ 55870 w 252342"/>
              <a:gd name="connsiteY1" fmla="*/ 89209 h 175679"/>
              <a:gd name="connsiteX2" fmla="*/ 186946 w 252342"/>
              <a:gd name="connsiteY2" fmla="*/ 122012 h 175679"/>
              <a:gd name="connsiteX3" fmla="*/ 252342 w 252342"/>
              <a:gd name="connsiteY3" fmla="*/ 0 h 175679"/>
              <a:gd name="connsiteX0" fmla="*/ 0 w 261867"/>
              <a:gd name="connsiteY0" fmla="*/ 142341 h 142341"/>
              <a:gd name="connsiteX1" fmla="*/ 55870 w 261867"/>
              <a:gd name="connsiteY1" fmla="*/ 55871 h 142341"/>
              <a:gd name="connsiteX2" fmla="*/ 186946 w 261867"/>
              <a:gd name="connsiteY2" fmla="*/ 88674 h 142341"/>
              <a:gd name="connsiteX3" fmla="*/ 261867 w 261867"/>
              <a:gd name="connsiteY3" fmla="*/ 0 h 142341"/>
              <a:gd name="connsiteX0" fmla="*/ 0 w 261867"/>
              <a:gd name="connsiteY0" fmla="*/ 142341 h 142341"/>
              <a:gd name="connsiteX1" fmla="*/ 74920 w 261867"/>
              <a:gd name="connsiteY1" fmla="*/ 70159 h 142341"/>
              <a:gd name="connsiteX2" fmla="*/ 186946 w 261867"/>
              <a:gd name="connsiteY2" fmla="*/ 88674 h 142341"/>
              <a:gd name="connsiteX3" fmla="*/ 261867 w 261867"/>
              <a:gd name="connsiteY3" fmla="*/ 0 h 142341"/>
              <a:gd name="connsiteX0" fmla="*/ 0 w 271392"/>
              <a:gd name="connsiteY0" fmla="*/ 123291 h 123291"/>
              <a:gd name="connsiteX1" fmla="*/ 74920 w 271392"/>
              <a:gd name="connsiteY1" fmla="*/ 51109 h 123291"/>
              <a:gd name="connsiteX2" fmla="*/ 186946 w 271392"/>
              <a:gd name="connsiteY2" fmla="*/ 69624 h 123291"/>
              <a:gd name="connsiteX3" fmla="*/ 271392 w 271392"/>
              <a:gd name="connsiteY3" fmla="*/ 0 h 123291"/>
              <a:gd name="connsiteX0" fmla="*/ 0 w 271392"/>
              <a:gd name="connsiteY0" fmla="*/ 123722 h 123722"/>
              <a:gd name="connsiteX1" fmla="*/ 74920 w 271392"/>
              <a:gd name="connsiteY1" fmla="*/ 51540 h 123722"/>
              <a:gd name="connsiteX2" fmla="*/ 186946 w 271392"/>
              <a:gd name="connsiteY2" fmla="*/ 70055 h 123722"/>
              <a:gd name="connsiteX3" fmla="*/ 271392 w 271392"/>
              <a:gd name="connsiteY3" fmla="*/ 431 h 123722"/>
              <a:gd name="connsiteX0" fmla="*/ 0 w 271392"/>
              <a:gd name="connsiteY0" fmla="*/ 123685 h 123685"/>
              <a:gd name="connsiteX1" fmla="*/ 74920 w 271392"/>
              <a:gd name="connsiteY1" fmla="*/ 51503 h 123685"/>
              <a:gd name="connsiteX2" fmla="*/ 170278 w 271392"/>
              <a:gd name="connsiteY2" fmla="*/ 77161 h 123685"/>
              <a:gd name="connsiteX3" fmla="*/ 271392 w 271392"/>
              <a:gd name="connsiteY3" fmla="*/ 394 h 123685"/>
              <a:gd name="connsiteX0" fmla="*/ 0 w 271392"/>
              <a:gd name="connsiteY0" fmla="*/ 123689 h 123689"/>
              <a:gd name="connsiteX1" fmla="*/ 24913 w 271392"/>
              <a:gd name="connsiteY1" fmla="*/ 58651 h 123689"/>
              <a:gd name="connsiteX2" fmla="*/ 170278 w 271392"/>
              <a:gd name="connsiteY2" fmla="*/ 77165 h 123689"/>
              <a:gd name="connsiteX3" fmla="*/ 271392 w 271392"/>
              <a:gd name="connsiteY3" fmla="*/ 398 h 123689"/>
              <a:gd name="connsiteX0" fmla="*/ 0 w 309492"/>
              <a:gd name="connsiteY0" fmla="*/ 137976 h 137976"/>
              <a:gd name="connsiteX1" fmla="*/ 63013 w 309492"/>
              <a:gd name="connsiteY1" fmla="*/ 58651 h 137976"/>
              <a:gd name="connsiteX2" fmla="*/ 208378 w 309492"/>
              <a:gd name="connsiteY2" fmla="*/ 77165 h 137976"/>
              <a:gd name="connsiteX3" fmla="*/ 309492 w 309492"/>
              <a:gd name="connsiteY3" fmla="*/ 398 h 137976"/>
              <a:gd name="connsiteX0" fmla="*/ 0 w 309492"/>
              <a:gd name="connsiteY0" fmla="*/ 137973 h 137973"/>
              <a:gd name="connsiteX1" fmla="*/ 77301 w 309492"/>
              <a:gd name="connsiteY1" fmla="*/ 53885 h 137973"/>
              <a:gd name="connsiteX2" fmla="*/ 208378 w 309492"/>
              <a:gd name="connsiteY2" fmla="*/ 77162 h 137973"/>
              <a:gd name="connsiteX3" fmla="*/ 309492 w 309492"/>
              <a:gd name="connsiteY3" fmla="*/ 395 h 137973"/>
              <a:gd name="connsiteX0" fmla="*/ 0 w 304729"/>
              <a:gd name="connsiteY0" fmla="*/ 147461 h 147461"/>
              <a:gd name="connsiteX1" fmla="*/ 77301 w 304729"/>
              <a:gd name="connsiteY1" fmla="*/ 63373 h 147461"/>
              <a:gd name="connsiteX2" fmla="*/ 208378 w 304729"/>
              <a:gd name="connsiteY2" fmla="*/ 86650 h 147461"/>
              <a:gd name="connsiteX3" fmla="*/ 304729 w 304729"/>
              <a:gd name="connsiteY3" fmla="*/ 358 h 147461"/>
              <a:gd name="connsiteX0" fmla="*/ 0 w 304729"/>
              <a:gd name="connsiteY0" fmla="*/ 147435 h 147435"/>
              <a:gd name="connsiteX1" fmla="*/ 77301 w 304729"/>
              <a:gd name="connsiteY1" fmla="*/ 63347 h 147435"/>
              <a:gd name="connsiteX2" fmla="*/ 198853 w 304729"/>
              <a:gd name="connsiteY2" fmla="*/ 93768 h 147435"/>
              <a:gd name="connsiteX3" fmla="*/ 304729 w 304729"/>
              <a:gd name="connsiteY3" fmla="*/ 332 h 147435"/>
              <a:gd name="connsiteX0" fmla="*/ 0 w 269010"/>
              <a:gd name="connsiteY0" fmla="*/ 114238 h 114238"/>
              <a:gd name="connsiteX1" fmla="*/ 77301 w 269010"/>
              <a:gd name="connsiteY1" fmla="*/ 30150 h 114238"/>
              <a:gd name="connsiteX2" fmla="*/ 198853 w 269010"/>
              <a:gd name="connsiteY2" fmla="*/ 60571 h 114238"/>
              <a:gd name="connsiteX3" fmla="*/ 269010 w 269010"/>
              <a:gd name="connsiteY3" fmla="*/ 472 h 114238"/>
              <a:gd name="connsiteX0" fmla="*/ 0 w 269010"/>
              <a:gd name="connsiteY0" fmla="*/ 114235 h 114235"/>
              <a:gd name="connsiteX1" fmla="*/ 51107 w 269010"/>
              <a:gd name="connsiteY1" fmla="*/ 27766 h 114235"/>
              <a:gd name="connsiteX2" fmla="*/ 198853 w 269010"/>
              <a:gd name="connsiteY2" fmla="*/ 60568 h 114235"/>
              <a:gd name="connsiteX3" fmla="*/ 269010 w 269010"/>
              <a:gd name="connsiteY3" fmla="*/ 469 h 114235"/>
              <a:gd name="connsiteX0" fmla="*/ 0 w 269010"/>
              <a:gd name="connsiteY0" fmla="*/ 114141 h 114141"/>
              <a:gd name="connsiteX1" fmla="*/ 51107 w 269010"/>
              <a:gd name="connsiteY1" fmla="*/ 27672 h 114141"/>
              <a:gd name="connsiteX2" fmla="*/ 189328 w 269010"/>
              <a:gd name="connsiteY2" fmla="*/ 77143 h 114141"/>
              <a:gd name="connsiteX3" fmla="*/ 269010 w 269010"/>
              <a:gd name="connsiteY3" fmla="*/ 375 h 114141"/>
              <a:gd name="connsiteX0" fmla="*/ 0 w 247578"/>
              <a:gd name="connsiteY0" fmla="*/ 123632 h 123632"/>
              <a:gd name="connsiteX1" fmla="*/ 51107 w 247578"/>
              <a:gd name="connsiteY1" fmla="*/ 37163 h 123632"/>
              <a:gd name="connsiteX2" fmla="*/ 189328 w 247578"/>
              <a:gd name="connsiteY2" fmla="*/ 86634 h 123632"/>
              <a:gd name="connsiteX3" fmla="*/ 247578 w 247578"/>
              <a:gd name="connsiteY3" fmla="*/ 341 h 123632"/>
              <a:gd name="connsiteX0" fmla="*/ 1089 w 212948"/>
              <a:gd name="connsiteY0" fmla="*/ 123632 h 123632"/>
              <a:gd name="connsiteX1" fmla="*/ 16477 w 212948"/>
              <a:gd name="connsiteY1" fmla="*/ 37163 h 123632"/>
              <a:gd name="connsiteX2" fmla="*/ 154698 w 212948"/>
              <a:gd name="connsiteY2" fmla="*/ 86634 h 123632"/>
              <a:gd name="connsiteX3" fmla="*/ 212948 w 212948"/>
              <a:gd name="connsiteY3" fmla="*/ 341 h 123632"/>
              <a:gd name="connsiteX0" fmla="*/ 0 w 211859"/>
              <a:gd name="connsiteY0" fmla="*/ 123632 h 123632"/>
              <a:gd name="connsiteX1" fmla="*/ 53488 w 211859"/>
              <a:gd name="connsiteY1" fmla="*/ 34782 h 123632"/>
              <a:gd name="connsiteX2" fmla="*/ 153609 w 211859"/>
              <a:gd name="connsiteY2" fmla="*/ 86634 h 123632"/>
              <a:gd name="connsiteX3" fmla="*/ 211859 w 211859"/>
              <a:gd name="connsiteY3" fmla="*/ 341 h 123632"/>
              <a:gd name="connsiteX0" fmla="*/ 0 w 211859"/>
              <a:gd name="connsiteY0" fmla="*/ 123291 h 123291"/>
              <a:gd name="connsiteX1" fmla="*/ 53488 w 211859"/>
              <a:gd name="connsiteY1" fmla="*/ 34441 h 123291"/>
              <a:gd name="connsiteX2" fmla="*/ 153609 w 211859"/>
              <a:gd name="connsiteY2" fmla="*/ 86293 h 123291"/>
              <a:gd name="connsiteX3" fmla="*/ 191575 w 211859"/>
              <a:gd name="connsiteY3" fmla="*/ 49398 h 123291"/>
              <a:gd name="connsiteX4" fmla="*/ 211859 w 211859"/>
              <a:gd name="connsiteY4" fmla="*/ 0 h 1232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1859" h="123291">
                <a:moveTo>
                  <a:pt x="0" y="123291"/>
                </a:moveTo>
                <a:cubicBezTo>
                  <a:pt x="2275" y="59601"/>
                  <a:pt x="27887" y="40607"/>
                  <a:pt x="53488" y="34441"/>
                </a:cubicBezTo>
                <a:cubicBezTo>
                  <a:pt x="79089" y="28275"/>
                  <a:pt x="130595" y="83800"/>
                  <a:pt x="153609" y="86293"/>
                </a:cubicBezTo>
                <a:cubicBezTo>
                  <a:pt x="176624" y="88786"/>
                  <a:pt x="181867" y="63780"/>
                  <a:pt x="191575" y="49398"/>
                </a:cubicBezTo>
                <a:cubicBezTo>
                  <a:pt x="201283" y="35016"/>
                  <a:pt x="206494" y="5852"/>
                  <a:pt x="211859" y="0"/>
                </a:cubicBezTo>
              </a:path>
            </a:pathLst>
          </a:custGeom>
          <a:noFill/>
          <a:ln>
            <a:solidFill>
              <a:srgbClr val="FFD24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auto">
              <a:spcBef>
                <a:spcPts val="0"/>
              </a:spcBef>
              <a:spcAft>
                <a:spcPts val="0"/>
              </a:spcAft>
            </a:pPr>
            <a:endParaRPr lang="ja-JP" altLang="en-US">
              <a:solidFill>
                <a:prstClr val="white"/>
              </a:solidFill>
            </a:endParaRPr>
          </a:p>
        </p:txBody>
      </p:sp>
      <p:pic>
        <p:nvPicPr>
          <p:cNvPr id="10" name="図 9"/>
          <p:cNvPicPr>
            <a:picLocks noChangeAspect="1"/>
          </p:cNvPicPr>
          <p:nvPr/>
        </p:nvPicPr>
        <p:blipFill>
          <a:blip r:embed="rId21" cstate="print">
            <a:extLst>
              <a:ext uri="{28A0092B-C50C-407E-A947-70E740481C1C}">
                <a14:useLocalDpi xmlns:a14="http://schemas.microsoft.com/office/drawing/2010/main" val="0"/>
              </a:ext>
            </a:extLst>
          </a:blip>
          <a:stretch>
            <a:fillRect/>
          </a:stretch>
        </p:blipFill>
        <p:spPr>
          <a:xfrm>
            <a:off x="4797056" y="2348881"/>
            <a:ext cx="265815" cy="529376"/>
          </a:xfrm>
          <a:prstGeom prst="rect">
            <a:avLst/>
          </a:prstGeom>
        </p:spPr>
      </p:pic>
      <p:sp>
        <p:nvSpPr>
          <p:cNvPr id="62" name="正方形/長方形 61"/>
          <p:cNvSpPr/>
          <p:nvPr/>
        </p:nvSpPr>
        <p:spPr>
          <a:xfrm>
            <a:off x="4640995" y="2060848"/>
            <a:ext cx="572639" cy="33927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auto">
              <a:spcBef>
                <a:spcPts val="0"/>
              </a:spcBef>
              <a:spcAft>
                <a:spcPts val="0"/>
              </a:spcAft>
            </a:pPr>
            <a:r>
              <a:rPr lang="ja-JP" altLang="en-US" sz="900" dirty="0" smtClean="0">
                <a:solidFill>
                  <a:prstClr val="black"/>
                </a:solidFill>
              </a:rPr>
              <a:t>薬局</a:t>
            </a:r>
            <a:endParaRPr lang="ja-JP" altLang="en-US" sz="900" dirty="0">
              <a:solidFill>
                <a:prstClr val="black"/>
              </a:solidFill>
            </a:endParaRPr>
          </a:p>
        </p:txBody>
      </p:sp>
      <p:sp>
        <p:nvSpPr>
          <p:cNvPr id="63" name="Rectangle 59"/>
          <p:cNvSpPr>
            <a:spLocks noChangeArrowheads="1"/>
          </p:cNvSpPr>
          <p:nvPr/>
        </p:nvSpPr>
        <p:spPr bwMode="auto">
          <a:xfrm>
            <a:off x="27722" y="14434"/>
            <a:ext cx="9839873" cy="523796"/>
          </a:xfrm>
          <a:prstGeom prst="rect">
            <a:avLst/>
          </a:prstGeom>
          <a:noFill/>
          <a:ln w="38100" cmpd="dbl">
            <a:noFill/>
            <a:miter lim="800000"/>
            <a:headEnd/>
            <a:tailEnd/>
          </a:ln>
        </p:spPr>
        <p:txBody>
          <a:bodyPr wrap="square" lIns="92010" tIns="46005" rIns="92010" bIns="46005">
            <a:spAutoFit/>
          </a:bodyPr>
          <a:lstStyle/>
          <a:p>
            <a:pPr algn="ctr" defTabSz="914400" fontAlgn="auto">
              <a:spcBef>
                <a:spcPts val="0"/>
              </a:spcBef>
              <a:spcAft>
                <a:spcPts val="0"/>
              </a:spcAft>
            </a:pPr>
            <a:r>
              <a:rPr lang="ja-JP" altLang="en-US" sz="2800" b="1" dirty="0">
                <a:solidFill>
                  <a:prstClr val="black"/>
                </a:solidFill>
                <a:latin typeface="ＭＳ ゴシック" pitchFamily="49" charset="-128"/>
                <a:ea typeface="ＭＳ ゴシック" pitchFamily="49" charset="-128"/>
              </a:rPr>
              <a:t>社会全体で</a:t>
            </a:r>
            <a:r>
              <a:rPr lang="ja-JP" altLang="en-US" sz="2800" b="1" dirty="0" smtClean="0">
                <a:solidFill>
                  <a:prstClr val="black"/>
                </a:solidFill>
                <a:latin typeface="ＭＳ ゴシック" pitchFamily="49" charset="-128"/>
                <a:ea typeface="ＭＳ ゴシック" pitchFamily="49" charset="-128"/>
              </a:rPr>
              <a:t>認知症の</a:t>
            </a:r>
            <a:r>
              <a:rPr lang="ja-JP" altLang="en-US" sz="2800" b="1" dirty="0">
                <a:solidFill>
                  <a:prstClr val="black"/>
                </a:solidFill>
                <a:latin typeface="ＭＳ ゴシック" pitchFamily="49" charset="-128"/>
                <a:ea typeface="ＭＳ ゴシック" pitchFamily="49" charset="-128"/>
              </a:rPr>
              <a:t>人びと</a:t>
            </a:r>
            <a:r>
              <a:rPr lang="ja-JP" altLang="en-US" sz="2800" b="1" dirty="0" smtClean="0">
                <a:solidFill>
                  <a:prstClr val="black"/>
                </a:solidFill>
                <a:latin typeface="ＭＳ ゴシック" pitchFamily="49" charset="-128"/>
                <a:ea typeface="ＭＳ ゴシック" pitchFamily="49" charset="-128"/>
              </a:rPr>
              <a:t>を</a:t>
            </a:r>
            <a:r>
              <a:rPr lang="ja-JP" altLang="en-US" sz="2800" b="1" dirty="0">
                <a:solidFill>
                  <a:prstClr val="black"/>
                </a:solidFill>
                <a:latin typeface="ＭＳ ゴシック" pitchFamily="49" charset="-128"/>
                <a:ea typeface="ＭＳ ゴシック" pitchFamily="49" charset="-128"/>
              </a:rPr>
              <a:t>支える</a:t>
            </a:r>
          </a:p>
        </p:txBody>
      </p:sp>
      <p:sp>
        <p:nvSpPr>
          <p:cNvPr id="65" name="スライド番号プレースホルダ 20"/>
          <p:cNvSpPr>
            <a:spLocks noGrp="1"/>
          </p:cNvSpPr>
          <p:nvPr>
            <p:ph type="sldNum" sz="quarter" idx="4294967295"/>
          </p:nvPr>
        </p:nvSpPr>
        <p:spPr>
          <a:xfrm>
            <a:off x="9607521" y="6520706"/>
            <a:ext cx="298479" cy="338554"/>
          </a:xfrm>
          <a:prstGeom prst="rect">
            <a:avLst/>
          </a:prstGeom>
        </p:spPr>
        <p:txBody>
          <a:bodyPr wrap="none">
            <a:spAutoFit/>
          </a:bodyPr>
          <a:lstStyle/>
          <a:p>
            <a:pPr>
              <a:defRPr/>
            </a:pPr>
            <a:r>
              <a:rPr lang="en-US" altLang="ja-JP" sz="1600" dirty="0" smtClean="0">
                <a:solidFill>
                  <a:prstClr val="black"/>
                </a:solidFill>
                <a:latin typeface="Helvetica"/>
                <a:ea typeface="ヒラギノ丸ゴ ProN W4"/>
                <a:cs typeface="Century"/>
              </a:rPr>
              <a:t>3</a:t>
            </a:r>
            <a:endParaRPr lang="en-US" altLang="ja-JP" sz="1600" dirty="0">
              <a:solidFill>
                <a:prstClr val="black"/>
              </a:solidFill>
              <a:latin typeface="Helvetica"/>
              <a:ea typeface="ヒラギノ丸ゴ ProN W4"/>
              <a:cs typeface="Century"/>
            </a:endParaRPr>
          </a:p>
        </p:txBody>
      </p:sp>
    </p:spTree>
    <p:extLst>
      <p:ext uri="{BB962C8B-B14F-4D97-AF65-F5344CB8AC3E}">
        <p14:creationId xmlns:p14="http://schemas.microsoft.com/office/powerpoint/2010/main" val="3479913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41381" y="2744924"/>
            <a:ext cx="9806565" cy="4068452"/>
          </a:xfrm>
          <a:prstGeom prst="rect">
            <a:avLst/>
          </a:prstGeom>
          <a:noFill/>
          <a:ln w="50800">
            <a:solidFill>
              <a:srgbClr val="0070C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a:solidFill>
                <a:prstClr val="black"/>
              </a:solidFill>
            </a:endParaRPr>
          </a:p>
        </p:txBody>
      </p:sp>
      <p:sp>
        <p:nvSpPr>
          <p:cNvPr id="3" name="正方形/長方形 2"/>
          <p:cNvSpPr/>
          <p:nvPr/>
        </p:nvSpPr>
        <p:spPr>
          <a:xfrm>
            <a:off x="218474" y="2564904"/>
            <a:ext cx="1710190" cy="360040"/>
          </a:xfrm>
          <a:prstGeom prst="rect">
            <a:avLst/>
          </a:prstGeom>
          <a:ln w="12700">
            <a:solidFill>
              <a:srgbClr val="0070C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dirty="0" smtClean="0">
                <a:solidFill>
                  <a:prstClr val="black"/>
                </a:solidFill>
              </a:rPr>
              <a:t>介護保険制度</a:t>
            </a:r>
            <a:endParaRPr lang="ja-JP" altLang="en-US" dirty="0">
              <a:solidFill>
                <a:prstClr val="black"/>
              </a:solidFill>
            </a:endParaRPr>
          </a:p>
        </p:txBody>
      </p:sp>
      <p:grpSp>
        <p:nvGrpSpPr>
          <p:cNvPr id="4" name="グループ化 3"/>
          <p:cNvGrpSpPr/>
          <p:nvPr/>
        </p:nvGrpSpPr>
        <p:grpSpPr>
          <a:xfrm>
            <a:off x="344489" y="3068960"/>
            <a:ext cx="9347440" cy="3431125"/>
            <a:chOff x="428497" y="2452101"/>
            <a:chExt cx="9347440" cy="2015058"/>
          </a:xfrm>
        </p:grpSpPr>
        <p:sp>
          <p:nvSpPr>
            <p:cNvPr id="5" name="角丸四角形 4"/>
            <p:cNvSpPr/>
            <p:nvPr/>
          </p:nvSpPr>
          <p:spPr>
            <a:xfrm>
              <a:off x="428497" y="2452101"/>
              <a:ext cx="2427038" cy="504056"/>
            </a:xfrm>
            <a:prstGeom prst="roundRect">
              <a:avLst/>
            </a:prstGeom>
            <a:solidFill>
              <a:schemeClr val="tx2">
                <a:lumMod val="40000"/>
                <a:lumOff val="6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prstClr val="black"/>
                  </a:solidFill>
                  <a:latin typeface="ＭＳ Ｐゴシック"/>
                </a:rPr>
                <a:t>介護給付</a:t>
              </a:r>
              <a:r>
                <a:rPr lang="ja-JP" altLang="en-US" sz="1400" dirty="0" smtClean="0">
                  <a:solidFill>
                    <a:prstClr val="black"/>
                  </a:solidFill>
                  <a:latin typeface="ＭＳ Ｐゴシック"/>
                </a:rPr>
                <a:t>（要介護者）</a:t>
              </a:r>
              <a:endParaRPr lang="en-US" altLang="ja-JP" sz="1400" dirty="0" smtClean="0">
                <a:solidFill>
                  <a:prstClr val="black"/>
                </a:solidFill>
                <a:latin typeface="ＭＳ Ｐゴシック"/>
              </a:endParaRPr>
            </a:p>
            <a:p>
              <a:pPr algn="ctr"/>
              <a:r>
                <a:rPr lang="ja-JP" altLang="en-US" sz="1200" dirty="0" smtClean="0">
                  <a:solidFill>
                    <a:prstClr val="black"/>
                  </a:solidFill>
                  <a:latin typeface="ＭＳ Ｐゴシック"/>
                </a:rPr>
                <a:t>約</a:t>
              </a:r>
              <a:r>
                <a:rPr lang="en-US" altLang="ja-JP" sz="1200" dirty="0" smtClean="0">
                  <a:solidFill>
                    <a:prstClr val="black"/>
                  </a:solidFill>
                  <a:latin typeface="ＭＳ Ｐゴシック"/>
                </a:rPr>
                <a:t>7</a:t>
              </a:r>
              <a:r>
                <a:rPr lang="ja-JP" altLang="en-US" sz="1200" dirty="0" smtClean="0">
                  <a:solidFill>
                    <a:prstClr val="black"/>
                  </a:solidFill>
                  <a:latin typeface="ＭＳ Ｐゴシック"/>
                </a:rPr>
                <a:t>兆</a:t>
              </a:r>
              <a:r>
                <a:rPr lang="en-US" altLang="ja-JP" sz="1200" dirty="0">
                  <a:solidFill>
                    <a:prstClr val="black"/>
                  </a:solidFill>
                  <a:latin typeface="ＭＳ Ｐゴシック"/>
                </a:rPr>
                <a:t>10</a:t>
              </a:r>
              <a:r>
                <a:rPr lang="en-US" altLang="ja-JP" sz="1200" dirty="0" smtClean="0">
                  <a:solidFill>
                    <a:prstClr val="black"/>
                  </a:solidFill>
                  <a:latin typeface="ＭＳ Ｐゴシック"/>
                </a:rPr>
                <a:t>00</a:t>
              </a:r>
              <a:r>
                <a:rPr lang="ja-JP" altLang="en-US" sz="1200" dirty="0" smtClean="0">
                  <a:solidFill>
                    <a:prstClr val="black"/>
                  </a:solidFill>
                  <a:latin typeface="ＭＳ Ｐゴシック"/>
                </a:rPr>
                <a:t>億円（平成</a:t>
              </a:r>
              <a:r>
                <a:rPr lang="en-US" altLang="ja-JP" sz="1200" dirty="0" smtClean="0">
                  <a:solidFill>
                    <a:prstClr val="black"/>
                  </a:solidFill>
                  <a:latin typeface="ＭＳ Ｐゴシック"/>
                </a:rPr>
                <a:t>23</a:t>
              </a:r>
              <a:r>
                <a:rPr lang="ja-JP" altLang="en-US" sz="1200" dirty="0" smtClean="0">
                  <a:solidFill>
                    <a:prstClr val="black"/>
                  </a:solidFill>
                  <a:latin typeface="ＭＳ Ｐゴシック"/>
                </a:rPr>
                <a:t>年度）＊</a:t>
              </a:r>
              <a:endParaRPr lang="ja-JP" altLang="en-US" sz="1200" dirty="0">
                <a:solidFill>
                  <a:prstClr val="black"/>
                </a:solidFill>
                <a:latin typeface="ＭＳ Ｐゴシック"/>
              </a:endParaRPr>
            </a:p>
          </p:txBody>
        </p:sp>
        <p:sp>
          <p:nvSpPr>
            <p:cNvPr id="6" name="角丸四角形 5"/>
            <p:cNvSpPr/>
            <p:nvPr/>
          </p:nvSpPr>
          <p:spPr>
            <a:xfrm>
              <a:off x="3020784" y="2452101"/>
              <a:ext cx="2466274" cy="504056"/>
            </a:xfrm>
            <a:prstGeom prst="roundRect">
              <a:avLst/>
            </a:prstGeom>
            <a:solidFill>
              <a:schemeClr val="tx2">
                <a:lumMod val="20000"/>
                <a:lumOff val="8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prstClr val="black"/>
                  </a:solidFill>
                  <a:latin typeface="ＭＳ Ｐゴシック"/>
                </a:rPr>
                <a:t>予防給付</a:t>
              </a:r>
              <a:r>
                <a:rPr lang="ja-JP" altLang="en-US" sz="1400" dirty="0" smtClean="0">
                  <a:solidFill>
                    <a:prstClr val="black"/>
                  </a:solidFill>
                  <a:latin typeface="ＭＳ Ｐゴシック"/>
                </a:rPr>
                <a:t>（要支援者）</a:t>
              </a:r>
              <a:endParaRPr lang="en-US" altLang="ja-JP" sz="1400" dirty="0" smtClean="0">
                <a:solidFill>
                  <a:prstClr val="black"/>
                </a:solidFill>
                <a:latin typeface="ＭＳ Ｐゴシック"/>
              </a:endParaRPr>
            </a:p>
            <a:p>
              <a:pPr algn="ctr"/>
              <a:r>
                <a:rPr lang="ja-JP" altLang="en-US" sz="1200" dirty="0" smtClean="0">
                  <a:solidFill>
                    <a:prstClr val="black"/>
                  </a:solidFill>
                  <a:latin typeface="ＭＳ Ｐゴシック"/>
                </a:rPr>
                <a:t>約</a:t>
              </a:r>
              <a:r>
                <a:rPr lang="en-US" altLang="ja-JP" sz="1200" dirty="0" smtClean="0">
                  <a:solidFill>
                    <a:prstClr val="black"/>
                  </a:solidFill>
                  <a:latin typeface="ＭＳ Ｐゴシック"/>
                </a:rPr>
                <a:t>4100</a:t>
              </a:r>
              <a:r>
                <a:rPr lang="ja-JP" altLang="en-US" sz="1200" dirty="0" smtClean="0">
                  <a:solidFill>
                    <a:prstClr val="black"/>
                  </a:solidFill>
                  <a:latin typeface="ＭＳ Ｐゴシック"/>
                </a:rPr>
                <a:t>億円（平成</a:t>
              </a:r>
              <a:r>
                <a:rPr lang="en-US" altLang="ja-JP" sz="1200" dirty="0" smtClean="0">
                  <a:solidFill>
                    <a:prstClr val="black"/>
                  </a:solidFill>
                  <a:latin typeface="ＭＳ Ｐゴシック"/>
                </a:rPr>
                <a:t>23</a:t>
              </a:r>
              <a:r>
                <a:rPr lang="ja-JP" altLang="en-US" sz="1200" dirty="0" smtClean="0">
                  <a:solidFill>
                    <a:prstClr val="black"/>
                  </a:solidFill>
                  <a:latin typeface="ＭＳ Ｐゴシック"/>
                </a:rPr>
                <a:t>年度）＊</a:t>
              </a:r>
              <a:endParaRPr lang="ja-JP" altLang="en-US" sz="1400" dirty="0">
                <a:solidFill>
                  <a:prstClr val="black"/>
                </a:solidFill>
                <a:latin typeface="ＭＳ Ｐゴシック"/>
              </a:endParaRPr>
            </a:p>
          </p:txBody>
        </p:sp>
        <p:sp>
          <p:nvSpPr>
            <p:cNvPr id="7" name="角丸四角形 6"/>
            <p:cNvSpPr/>
            <p:nvPr/>
          </p:nvSpPr>
          <p:spPr>
            <a:xfrm>
              <a:off x="5674298" y="2452101"/>
              <a:ext cx="4043230" cy="504056"/>
            </a:xfrm>
            <a:prstGeom prst="roundRect">
              <a:avLst/>
            </a:prstGeom>
            <a:solidFill>
              <a:schemeClr val="bg1">
                <a:lumMod val="95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prstClr val="black"/>
                  </a:solidFill>
                  <a:latin typeface="ＭＳ Ｐゴシック"/>
                </a:rPr>
                <a:t>地域支援事業</a:t>
              </a:r>
              <a:endParaRPr lang="en-US" altLang="ja-JP" b="1" dirty="0" smtClean="0">
                <a:solidFill>
                  <a:prstClr val="black"/>
                </a:solidFill>
                <a:latin typeface="ＭＳ Ｐゴシック"/>
              </a:endParaRPr>
            </a:p>
            <a:p>
              <a:pPr algn="ctr"/>
              <a:r>
                <a:rPr lang="ja-JP" altLang="en-US" sz="1200" dirty="0" smtClean="0">
                  <a:solidFill>
                    <a:prstClr val="black"/>
                  </a:solidFill>
                  <a:latin typeface="ＭＳ Ｐゴシック"/>
                </a:rPr>
                <a:t>約</a:t>
              </a:r>
              <a:r>
                <a:rPr lang="en-US" altLang="ja-JP" sz="1200" dirty="0" smtClean="0">
                  <a:solidFill>
                    <a:prstClr val="black"/>
                  </a:solidFill>
                  <a:latin typeface="ＭＳ Ｐゴシック"/>
                </a:rPr>
                <a:t>1570</a:t>
              </a:r>
              <a:r>
                <a:rPr lang="ja-JP" altLang="en-US" sz="1200" dirty="0" smtClean="0">
                  <a:solidFill>
                    <a:prstClr val="black"/>
                  </a:solidFill>
                  <a:latin typeface="ＭＳ Ｐゴシック"/>
                </a:rPr>
                <a:t>億円（平成</a:t>
              </a:r>
              <a:r>
                <a:rPr lang="en-US" altLang="ja-JP" sz="1200" dirty="0" smtClean="0">
                  <a:solidFill>
                    <a:prstClr val="black"/>
                  </a:solidFill>
                  <a:latin typeface="ＭＳ Ｐゴシック"/>
                </a:rPr>
                <a:t>23</a:t>
              </a:r>
              <a:r>
                <a:rPr lang="ja-JP" altLang="en-US" sz="1200" dirty="0" smtClean="0">
                  <a:solidFill>
                    <a:prstClr val="black"/>
                  </a:solidFill>
                  <a:latin typeface="ＭＳ Ｐゴシック"/>
                </a:rPr>
                <a:t>年度）</a:t>
              </a:r>
              <a:endParaRPr lang="ja-JP" altLang="en-US" sz="1200" dirty="0">
                <a:solidFill>
                  <a:prstClr val="black"/>
                </a:solidFill>
                <a:latin typeface="ＭＳ Ｐゴシック"/>
              </a:endParaRPr>
            </a:p>
          </p:txBody>
        </p:sp>
        <p:sp>
          <p:nvSpPr>
            <p:cNvPr id="8" name="正方形/長方形 7"/>
            <p:cNvSpPr/>
            <p:nvPr/>
          </p:nvSpPr>
          <p:spPr>
            <a:xfrm>
              <a:off x="428497" y="3006242"/>
              <a:ext cx="2427038" cy="1142837"/>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12700"/>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u="sng" dirty="0" smtClean="0">
                  <a:solidFill>
                    <a:prstClr val="black"/>
                  </a:solidFill>
                </a:rPr>
                <a:t>個別給付</a:t>
              </a:r>
              <a:endParaRPr lang="en-US" altLang="ja-JP" sz="1600" u="sng" dirty="0" smtClean="0">
                <a:solidFill>
                  <a:prstClr val="black"/>
                </a:solidFill>
              </a:endParaRPr>
            </a:p>
            <a:p>
              <a:pPr algn="ctr"/>
              <a:endParaRPr lang="en-US" altLang="ja-JP" sz="500" dirty="0" smtClean="0">
                <a:solidFill>
                  <a:prstClr val="black"/>
                </a:solidFill>
              </a:endParaRPr>
            </a:p>
            <a:p>
              <a:r>
                <a:rPr lang="ja-JP" altLang="en-US" sz="1200" dirty="0" smtClean="0">
                  <a:solidFill>
                    <a:prstClr val="black"/>
                  </a:solidFill>
                </a:rPr>
                <a:t>◆法定のサービス類型</a:t>
              </a:r>
              <a:endParaRPr lang="en-US" altLang="ja-JP" sz="1200" dirty="0" smtClean="0">
                <a:solidFill>
                  <a:prstClr val="black"/>
                </a:solidFill>
              </a:endParaRPr>
            </a:p>
            <a:p>
              <a:pPr marL="363538" indent="-363538"/>
              <a:r>
                <a:rPr lang="ja-JP" altLang="en-US" sz="1100" dirty="0" smtClean="0">
                  <a:solidFill>
                    <a:prstClr val="black"/>
                  </a:solidFill>
                </a:rPr>
                <a:t>　　</a:t>
              </a:r>
              <a:r>
                <a:rPr lang="ja-JP" altLang="en-US" sz="1200" dirty="0" smtClean="0">
                  <a:solidFill>
                    <a:prstClr val="black"/>
                  </a:solidFill>
                </a:rPr>
                <a:t>（特養・訪問介護・通所介護等）</a:t>
              </a:r>
              <a:endParaRPr lang="en-US" altLang="ja-JP" sz="1200" dirty="0" smtClean="0">
                <a:solidFill>
                  <a:prstClr val="black"/>
                </a:solidFill>
              </a:endParaRPr>
            </a:p>
            <a:p>
              <a:endParaRPr lang="en-US" altLang="ja-JP" sz="500" dirty="0" smtClean="0">
                <a:solidFill>
                  <a:prstClr val="black"/>
                </a:solidFill>
              </a:endParaRPr>
            </a:p>
            <a:p>
              <a:r>
                <a:rPr lang="ja-JP" altLang="en-US" sz="1200" dirty="0" smtClean="0">
                  <a:solidFill>
                    <a:prstClr val="black"/>
                  </a:solidFill>
                </a:rPr>
                <a:t>◆全国一律の人員基準・運営基準</a:t>
              </a:r>
              <a:endParaRPr lang="ja-JP" altLang="en-US" sz="1200" dirty="0">
                <a:solidFill>
                  <a:prstClr val="black"/>
                </a:solidFill>
              </a:endParaRPr>
            </a:p>
          </p:txBody>
        </p:sp>
        <p:sp>
          <p:nvSpPr>
            <p:cNvPr id="9" name="正方形/長方形 8"/>
            <p:cNvSpPr/>
            <p:nvPr/>
          </p:nvSpPr>
          <p:spPr>
            <a:xfrm>
              <a:off x="3020784" y="2999826"/>
              <a:ext cx="2466274" cy="1149253"/>
            </a:xfrm>
            <a:prstGeom prst="rect">
              <a:avLst/>
            </a:prstGeom>
            <a:gradFill>
              <a:gsLst>
                <a:gs pos="0">
                  <a:schemeClr val="accent1">
                    <a:lumMod val="20000"/>
                    <a:lumOff val="80000"/>
                  </a:schemeClr>
                </a:gs>
                <a:gs pos="50000">
                  <a:schemeClr val="accent1">
                    <a:tint val="44500"/>
                    <a:satMod val="160000"/>
                  </a:schemeClr>
                </a:gs>
                <a:gs pos="100000">
                  <a:schemeClr val="accent1">
                    <a:tint val="23500"/>
                    <a:satMod val="160000"/>
                  </a:schemeClr>
                </a:gs>
              </a:gsLst>
              <a:lin ang="5400000" scaled="0"/>
            </a:gradFill>
            <a:ln w="12700"/>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u="sng" dirty="0" smtClean="0">
                  <a:solidFill>
                    <a:prstClr val="black"/>
                  </a:solidFill>
                </a:rPr>
                <a:t>個別給付</a:t>
              </a:r>
              <a:endParaRPr lang="en-US" altLang="ja-JP" sz="1600" u="sng" dirty="0" smtClean="0">
                <a:solidFill>
                  <a:prstClr val="black"/>
                </a:solidFill>
              </a:endParaRPr>
            </a:p>
            <a:p>
              <a:pPr algn="ctr"/>
              <a:endParaRPr lang="en-US" altLang="ja-JP" sz="500" dirty="0" smtClean="0">
                <a:solidFill>
                  <a:prstClr val="black"/>
                </a:solidFill>
              </a:endParaRPr>
            </a:p>
            <a:p>
              <a:r>
                <a:rPr lang="ja-JP" altLang="en-US" sz="1200" dirty="0" smtClean="0">
                  <a:solidFill>
                    <a:prstClr val="black"/>
                  </a:solidFill>
                </a:rPr>
                <a:t>◆法定のサービス類型</a:t>
              </a:r>
              <a:endParaRPr lang="en-US" altLang="ja-JP" sz="1200" dirty="0" smtClean="0">
                <a:solidFill>
                  <a:prstClr val="black"/>
                </a:solidFill>
              </a:endParaRPr>
            </a:p>
            <a:p>
              <a:pPr marL="536575" indent="-536575"/>
              <a:r>
                <a:rPr lang="ja-JP" altLang="en-US" sz="1200" dirty="0" smtClean="0">
                  <a:solidFill>
                    <a:prstClr val="black"/>
                  </a:solidFill>
                </a:rPr>
                <a:t>　　　　（訪問介護・通所介護等）</a:t>
              </a:r>
              <a:endParaRPr lang="en-US" altLang="ja-JP" sz="1200" dirty="0" smtClean="0">
                <a:solidFill>
                  <a:prstClr val="black"/>
                </a:solidFill>
              </a:endParaRPr>
            </a:p>
            <a:p>
              <a:pPr algn="ctr"/>
              <a:endParaRPr lang="en-US" altLang="ja-JP" sz="500" dirty="0" smtClean="0">
                <a:solidFill>
                  <a:prstClr val="black"/>
                </a:solidFill>
              </a:endParaRPr>
            </a:p>
            <a:p>
              <a:pPr marL="363538" indent="-363538"/>
              <a:r>
                <a:rPr lang="ja-JP" altLang="en-US" sz="1200" dirty="0" smtClean="0">
                  <a:solidFill>
                    <a:prstClr val="black"/>
                  </a:solidFill>
                </a:rPr>
                <a:t>◆全国一律の人員基準・運営基準</a:t>
              </a:r>
              <a:endParaRPr lang="en-US" altLang="ja-JP" sz="1200" dirty="0" smtClean="0">
                <a:solidFill>
                  <a:prstClr val="black"/>
                </a:solidFill>
              </a:endParaRPr>
            </a:p>
          </p:txBody>
        </p:sp>
        <p:sp>
          <p:nvSpPr>
            <p:cNvPr id="10" name="正方形/長方形 9"/>
            <p:cNvSpPr/>
            <p:nvPr/>
          </p:nvSpPr>
          <p:spPr>
            <a:xfrm>
              <a:off x="5746307" y="3016524"/>
              <a:ext cx="4029630" cy="1132555"/>
            </a:xfrm>
            <a:prstGeom prst="rect">
              <a:avLst/>
            </a:prstGeom>
            <a:solidFill>
              <a:schemeClr val="bg1">
                <a:lumMod val="95000"/>
              </a:schemeClr>
            </a:solidFill>
            <a:ln w="12700"/>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200" dirty="0" smtClean="0">
                <a:solidFill>
                  <a:prstClr val="black"/>
                </a:solidFill>
              </a:endParaRPr>
            </a:p>
          </p:txBody>
        </p:sp>
        <p:sp>
          <p:nvSpPr>
            <p:cNvPr id="17" name="テキスト ボックス 16"/>
            <p:cNvSpPr txBox="1"/>
            <p:nvPr/>
          </p:nvSpPr>
          <p:spPr>
            <a:xfrm>
              <a:off x="428498" y="4221087"/>
              <a:ext cx="7289644" cy="235819"/>
            </a:xfrm>
            <a:prstGeom prst="rect">
              <a:avLst/>
            </a:prstGeom>
            <a:noFill/>
            <a:ln w="12700">
              <a:solidFill>
                <a:srgbClr val="0070C0"/>
              </a:solidFill>
              <a:prstDash val="dash"/>
            </a:ln>
          </p:spPr>
          <p:txBody>
            <a:bodyPr wrap="square" rtlCol="0">
              <a:spAutoFit/>
            </a:bodyPr>
            <a:lstStyle/>
            <a:p>
              <a:pPr algn="ctr"/>
              <a:r>
                <a:rPr lang="ja-JP" altLang="en-US" sz="1400" dirty="0" smtClean="0">
                  <a:solidFill>
                    <a:prstClr val="black"/>
                  </a:solidFill>
                  <a:latin typeface="ＭＳ Ｐゴシック"/>
                  <a:ea typeface="ＭＳ Ｐゴシック"/>
                </a:rPr>
                <a:t>財源構成　（国）</a:t>
              </a:r>
              <a:r>
                <a:rPr lang="en-US" altLang="ja-JP" sz="1400" dirty="0" smtClean="0">
                  <a:solidFill>
                    <a:prstClr val="black"/>
                  </a:solidFill>
                  <a:latin typeface="ＭＳ Ｐゴシック"/>
                  <a:ea typeface="ＭＳ Ｐゴシック"/>
                </a:rPr>
                <a:t>25% : </a:t>
              </a:r>
              <a:r>
                <a:rPr lang="ja-JP" altLang="en-US" sz="1400" dirty="0" smtClean="0">
                  <a:solidFill>
                    <a:prstClr val="black"/>
                  </a:solidFill>
                  <a:latin typeface="ＭＳ Ｐゴシック"/>
                  <a:ea typeface="ＭＳ Ｐゴシック"/>
                </a:rPr>
                <a:t>（都道府県</a:t>
              </a:r>
              <a:r>
                <a:rPr lang="en-US" altLang="ja-JP" sz="1400" dirty="0" smtClean="0">
                  <a:solidFill>
                    <a:prstClr val="black"/>
                  </a:solidFill>
                  <a:latin typeface="ＭＳ Ｐゴシック"/>
                  <a:ea typeface="ＭＳ Ｐゴシック"/>
                </a:rPr>
                <a:t>/</a:t>
              </a:r>
              <a:r>
                <a:rPr lang="ja-JP" altLang="en-US" sz="1400" dirty="0" smtClean="0">
                  <a:solidFill>
                    <a:prstClr val="black"/>
                  </a:solidFill>
                  <a:latin typeface="ＭＳ Ｐゴシック"/>
                  <a:ea typeface="ＭＳ Ｐゴシック"/>
                </a:rPr>
                <a:t>市町村）</a:t>
              </a:r>
              <a:r>
                <a:rPr lang="en-US" altLang="ja-JP" sz="1400" dirty="0" smtClean="0">
                  <a:solidFill>
                    <a:prstClr val="black"/>
                  </a:solidFill>
                  <a:latin typeface="ＭＳ Ｐゴシック"/>
                  <a:ea typeface="ＭＳ Ｐゴシック"/>
                </a:rPr>
                <a:t>12.5%: </a:t>
              </a:r>
              <a:r>
                <a:rPr lang="ja-JP" altLang="en-US" sz="1400" dirty="0" smtClean="0">
                  <a:solidFill>
                    <a:prstClr val="black"/>
                  </a:solidFill>
                  <a:latin typeface="ＭＳ Ｐゴシック"/>
                  <a:ea typeface="ＭＳ Ｐゴシック"/>
                </a:rPr>
                <a:t>（１号保険料）</a:t>
              </a:r>
              <a:r>
                <a:rPr lang="en-US" altLang="ja-JP" sz="1400" dirty="0" smtClean="0">
                  <a:solidFill>
                    <a:prstClr val="black"/>
                  </a:solidFill>
                  <a:latin typeface="ＭＳ Ｐゴシック"/>
                  <a:ea typeface="ＭＳ Ｐゴシック"/>
                </a:rPr>
                <a:t>21%: </a:t>
              </a:r>
              <a:r>
                <a:rPr lang="ja-JP" altLang="en-US" sz="1400" dirty="0" smtClean="0">
                  <a:solidFill>
                    <a:prstClr val="black"/>
                  </a:solidFill>
                  <a:latin typeface="ＭＳ Ｐゴシック"/>
                  <a:ea typeface="ＭＳ Ｐゴシック"/>
                </a:rPr>
                <a:t>（２号保険料）</a:t>
              </a:r>
              <a:r>
                <a:rPr lang="en-US" altLang="ja-JP" sz="1400" dirty="0" smtClean="0">
                  <a:solidFill>
                    <a:prstClr val="black"/>
                  </a:solidFill>
                  <a:latin typeface="ＭＳ Ｐゴシック"/>
                  <a:ea typeface="ＭＳ Ｐゴシック"/>
                </a:rPr>
                <a:t>29%</a:t>
              </a:r>
            </a:p>
            <a:p>
              <a:pPr algn="ctr"/>
              <a:endParaRPr lang="ja-JP" altLang="en-US" sz="300" dirty="0">
                <a:solidFill>
                  <a:prstClr val="black"/>
                </a:solidFill>
                <a:latin typeface="ＭＳ Ｐゴシック"/>
                <a:ea typeface="ＭＳ Ｐゴシック"/>
              </a:endParaRPr>
            </a:p>
          </p:txBody>
        </p:sp>
        <p:sp>
          <p:nvSpPr>
            <p:cNvPr id="24" name="テキスト ボックス 23"/>
            <p:cNvSpPr txBox="1"/>
            <p:nvPr/>
          </p:nvSpPr>
          <p:spPr>
            <a:xfrm>
              <a:off x="7761121" y="4221087"/>
              <a:ext cx="2014816" cy="246072"/>
            </a:xfrm>
            <a:prstGeom prst="rect">
              <a:avLst/>
            </a:prstGeom>
            <a:noFill/>
            <a:ln w="12700">
              <a:solidFill>
                <a:srgbClr val="0070C0"/>
              </a:solidFill>
              <a:prstDash val="dash"/>
            </a:ln>
          </p:spPr>
          <p:txBody>
            <a:bodyPr wrap="square" rtlCol="0">
              <a:spAutoFit/>
            </a:bodyPr>
            <a:lstStyle/>
            <a:p>
              <a:r>
                <a:rPr lang="ja-JP" altLang="en-US" sz="900" dirty="0" smtClean="0">
                  <a:solidFill>
                    <a:prstClr val="black"/>
                  </a:solidFill>
                  <a:latin typeface="ＭＳ Ｐゴシック"/>
                  <a:ea typeface="ＭＳ Ｐゴシック"/>
                </a:rPr>
                <a:t>財源構成　（国）</a:t>
              </a:r>
              <a:r>
                <a:rPr lang="en-US" altLang="ja-JP" sz="900" dirty="0" smtClean="0">
                  <a:solidFill>
                    <a:prstClr val="black"/>
                  </a:solidFill>
                  <a:latin typeface="ＭＳ Ｐゴシック"/>
                  <a:ea typeface="ＭＳ Ｐゴシック"/>
                </a:rPr>
                <a:t>39.5% : </a:t>
              </a:r>
              <a:r>
                <a:rPr lang="ja-JP" altLang="en-US" sz="900" dirty="0" smtClean="0">
                  <a:solidFill>
                    <a:prstClr val="black"/>
                  </a:solidFill>
                  <a:latin typeface="ＭＳ Ｐゴシック"/>
                  <a:ea typeface="ＭＳ Ｐゴシック"/>
                </a:rPr>
                <a:t>（都道府県</a:t>
              </a:r>
              <a:endParaRPr lang="en-US" altLang="ja-JP" sz="900" dirty="0" smtClean="0">
                <a:solidFill>
                  <a:prstClr val="black"/>
                </a:solidFill>
                <a:latin typeface="ＭＳ Ｐゴシック"/>
                <a:ea typeface="ＭＳ Ｐゴシック"/>
              </a:endParaRPr>
            </a:p>
            <a:p>
              <a:r>
                <a:rPr lang="en-US" altLang="ja-JP" sz="900" dirty="0" smtClean="0">
                  <a:solidFill>
                    <a:prstClr val="black"/>
                  </a:solidFill>
                  <a:latin typeface="ＭＳ Ｐゴシック"/>
                  <a:ea typeface="ＭＳ Ｐゴシック"/>
                </a:rPr>
                <a:t>/</a:t>
              </a:r>
              <a:r>
                <a:rPr lang="ja-JP" altLang="en-US" sz="900" dirty="0" smtClean="0">
                  <a:solidFill>
                    <a:prstClr val="black"/>
                  </a:solidFill>
                  <a:latin typeface="ＭＳ Ｐゴシック"/>
                  <a:ea typeface="ＭＳ Ｐゴシック"/>
                </a:rPr>
                <a:t>市町村）</a:t>
              </a:r>
              <a:r>
                <a:rPr lang="en-US" altLang="ja-JP" sz="900" dirty="0" smtClean="0">
                  <a:solidFill>
                    <a:prstClr val="black"/>
                  </a:solidFill>
                  <a:latin typeface="ＭＳ Ｐゴシック"/>
                  <a:ea typeface="ＭＳ Ｐゴシック"/>
                </a:rPr>
                <a:t>19.75%: </a:t>
              </a:r>
              <a:r>
                <a:rPr lang="ja-JP" altLang="en-US" sz="900" dirty="0" smtClean="0">
                  <a:solidFill>
                    <a:prstClr val="black"/>
                  </a:solidFill>
                  <a:latin typeface="ＭＳ Ｐゴシック"/>
                  <a:ea typeface="ＭＳ Ｐゴシック"/>
                </a:rPr>
                <a:t>（１号保険料）</a:t>
              </a:r>
              <a:r>
                <a:rPr lang="en-US" altLang="ja-JP" sz="900" dirty="0" smtClean="0">
                  <a:solidFill>
                    <a:prstClr val="black"/>
                  </a:solidFill>
                  <a:latin typeface="ＭＳ Ｐゴシック"/>
                  <a:ea typeface="ＭＳ Ｐゴシック"/>
                </a:rPr>
                <a:t>21</a:t>
              </a:r>
              <a:r>
                <a:rPr lang="ja-JP" altLang="en-US" sz="900" dirty="0" smtClean="0">
                  <a:solidFill>
                    <a:prstClr val="black"/>
                  </a:solidFill>
                  <a:latin typeface="ＭＳ Ｐゴシック"/>
                  <a:ea typeface="ＭＳ Ｐゴシック"/>
                </a:rPr>
                <a:t>％</a:t>
              </a:r>
              <a:endParaRPr lang="ja-JP" altLang="en-US" sz="900" dirty="0">
                <a:solidFill>
                  <a:prstClr val="black"/>
                </a:solidFill>
                <a:latin typeface="ＭＳ Ｐゴシック"/>
                <a:ea typeface="ＭＳ Ｐゴシック"/>
              </a:endParaRPr>
            </a:p>
          </p:txBody>
        </p:sp>
        <p:sp>
          <p:nvSpPr>
            <p:cNvPr id="29" name="テキスト ボックス 28"/>
            <p:cNvSpPr txBox="1"/>
            <p:nvPr/>
          </p:nvSpPr>
          <p:spPr>
            <a:xfrm>
              <a:off x="7773312" y="3297889"/>
              <a:ext cx="1800200" cy="623599"/>
            </a:xfrm>
            <a:prstGeom prst="rect">
              <a:avLst/>
            </a:prstGeom>
            <a:noFill/>
            <a:ln w="12700">
              <a:solidFill>
                <a:srgbClr val="0070C0"/>
              </a:solidFill>
              <a:prstDash val="sysDot"/>
            </a:ln>
          </p:spPr>
          <p:txBody>
            <a:bodyPr wrap="square" rtlCol="0">
              <a:spAutoFit/>
            </a:bodyPr>
            <a:lstStyle/>
            <a:p>
              <a:pPr algn="ctr"/>
              <a:r>
                <a:rPr lang="ja-JP" altLang="en-US" sz="1400" u="sng" dirty="0">
                  <a:solidFill>
                    <a:prstClr val="black"/>
                  </a:solidFill>
                </a:rPr>
                <a:t>包括的支援</a:t>
              </a:r>
              <a:r>
                <a:rPr lang="ja-JP" altLang="en-US" sz="1400" u="sng" dirty="0" smtClean="0">
                  <a:solidFill>
                    <a:prstClr val="black"/>
                  </a:solidFill>
                </a:rPr>
                <a:t>事業</a:t>
              </a:r>
              <a:endParaRPr lang="en-US" altLang="ja-JP" sz="1400" u="sng" dirty="0" smtClean="0">
                <a:solidFill>
                  <a:prstClr val="black"/>
                </a:solidFill>
              </a:endParaRPr>
            </a:p>
            <a:p>
              <a:pPr algn="ctr"/>
              <a:r>
                <a:rPr lang="ja-JP" altLang="en-US" sz="1400" u="sng" dirty="0">
                  <a:solidFill>
                    <a:prstClr val="black"/>
                  </a:solidFill>
                </a:rPr>
                <a:t>・</a:t>
              </a:r>
              <a:r>
                <a:rPr lang="ja-JP" altLang="en-US" sz="1400" u="sng" dirty="0" smtClean="0">
                  <a:solidFill>
                    <a:prstClr val="black"/>
                  </a:solidFill>
                </a:rPr>
                <a:t>任意事業</a:t>
              </a:r>
              <a:endParaRPr lang="en-US" altLang="ja-JP" sz="1400" u="sng" dirty="0" smtClean="0">
                <a:solidFill>
                  <a:prstClr val="black"/>
                </a:solidFill>
              </a:endParaRPr>
            </a:p>
            <a:p>
              <a:pPr algn="ctr"/>
              <a:endParaRPr lang="en-US" altLang="ja-JP" sz="800" u="sng" dirty="0">
                <a:solidFill>
                  <a:prstClr val="black"/>
                </a:solidFill>
              </a:endParaRPr>
            </a:p>
            <a:p>
              <a:endParaRPr lang="en-US" altLang="ja-JP" sz="300" dirty="0">
                <a:solidFill>
                  <a:prstClr val="black"/>
                </a:solidFill>
              </a:endParaRPr>
            </a:p>
            <a:p>
              <a:r>
                <a:rPr lang="ja-JP" altLang="en-US" sz="1200" dirty="0" smtClean="0">
                  <a:solidFill>
                    <a:prstClr val="black"/>
                  </a:solidFill>
                </a:rPr>
                <a:t>◆地域包括支援センターの運営等</a:t>
              </a:r>
              <a:endParaRPr lang="en-US" altLang="ja-JP" sz="1200" dirty="0">
                <a:solidFill>
                  <a:prstClr val="black"/>
                </a:solidFill>
              </a:endParaRPr>
            </a:p>
          </p:txBody>
        </p:sp>
      </p:grpSp>
      <p:sp>
        <p:nvSpPr>
          <p:cNvPr id="33" name="正方形/長方形 32"/>
          <p:cNvSpPr/>
          <p:nvPr/>
        </p:nvSpPr>
        <p:spPr>
          <a:xfrm>
            <a:off x="5601072" y="4012519"/>
            <a:ext cx="2027007" cy="1945957"/>
          </a:xfrm>
          <a:prstGeom prst="rect">
            <a:avLst/>
          </a:prstGeom>
          <a:gradFill>
            <a:gsLst>
              <a:gs pos="0">
                <a:schemeClr val="accent1">
                  <a:lumMod val="20000"/>
                  <a:lumOff val="80000"/>
                </a:schemeClr>
              </a:gs>
              <a:gs pos="50000">
                <a:schemeClr val="accent1">
                  <a:tint val="44500"/>
                  <a:satMod val="160000"/>
                </a:schemeClr>
              </a:gs>
              <a:gs pos="100000">
                <a:schemeClr val="accent1">
                  <a:tint val="23500"/>
                  <a:satMod val="160000"/>
                </a:schemeClr>
              </a:gs>
            </a:gsLst>
            <a:lin ang="5400000" scaled="0"/>
          </a:gradFill>
          <a:ln w="12700"/>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300" u="sng" dirty="0">
                <a:solidFill>
                  <a:prstClr val="black"/>
                </a:solidFill>
              </a:rPr>
              <a:t>介護予防</a:t>
            </a:r>
            <a:r>
              <a:rPr lang="ja-JP" altLang="en-US" sz="1300" u="sng" dirty="0" smtClean="0">
                <a:solidFill>
                  <a:prstClr val="black"/>
                </a:solidFill>
              </a:rPr>
              <a:t>事業・総合事業</a:t>
            </a:r>
            <a:endParaRPr lang="en-US" altLang="ja-JP" sz="1300" u="sng" dirty="0">
              <a:solidFill>
                <a:prstClr val="black"/>
              </a:solidFill>
            </a:endParaRPr>
          </a:p>
          <a:p>
            <a:endParaRPr lang="en-US" altLang="ja-JP" sz="300" dirty="0">
              <a:solidFill>
                <a:prstClr val="black"/>
              </a:solidFill>
            </a:endParaRPr>
          </a:p>
          <a:p>
            <a:r>
              <a:rPr lang="ja-JP" altLang="en-US" sz="1200" dirty="0" smtClean="0">
                <a:solidFill>
                  <a:prstClr val="black"/>
                </a:solidFill>
              </a:rPr>
              <a:t>◆内容は市町村</a:t>
            </a:r>
            <a:r>
              <a:rPr lang="ja-JP" altLang="en-US" sz="1200" dirty="0">
                <a:solidFill>
                  <a:prstClr val="black"/>
                </a:solidFill>
              </a:rPr>
              <a:t>の</a:t>
            </a:r>
            <a:r>
              <a:rPr lang="ja-JP" altLang="en-US" sz="1200" dirty="0" smtClean="0">
                <a:solidFill>
                  <a:prstClr val="black"/>
                </a:solidFill>
              </a:rPr>
              <a:t>裁量</a:t>
            </a:r>
            <a:endParaRPr lang="en-US" altLang="ja-JP" sz="1200" dirty="0" smtClean="0">
              <a:solidFill>
                <a:prstClr val="black"/>
              </a:solidFill>
            </a:endParaRPr>
          </a:p>
          <a:p>
            <a:endParaRPr lang="en-US" altLang="ja-JP" sz="400" dirty="0">
              <a:solidFill>
                <a:prstClr val="black"/>
              </a:solidFill>
            </a:endParaRPr>
          </a:p>
          <a:p>
            <a:r>
              <a:rPr lang="ja-JP" altLang="en-US" sz="1200" dirty="0" smtClean="0">
                <a:solidFill>
                  <a:prstClr val="black"/>
                </a:solidFill>
              </a:rPr>
              <a:t>◆全国一律の人員基準</a:t>
            </a:r>
            <a:endParaRPr lang="en-US" altLang="ja-JP" sz="1200" dirty="0" smtClean="0">
              <a:solidFill>
                <a:prstClr val="black"/>
              </a:solidFill>
            </a:endParaRPr>
          </a:p>
          <a:p>
            <a:r>
              <a:rPr lang="ja-JP" altLang="en-US" sz="1200" dirty="0">
                <a:solidFill>
                  <a:prstClr val="black"/>
                </a:solidFill>
              </a:rPr>
              <a:t>　</a:t>
            </a:r>
            <a:r>
              <a:rPr lang="ja-JP" altLang="en-US" sz="1200" dirty="0" smtClean="0">
                <a:solidFill>
                  <a:prstClr val="black"/>
                </a:solidFill>
              </a:rPr>
              <a:t>　・</a:t>
            </a:r>
            <a:r>
              <a:rPr lang="ja-JP" altLang="en-US" sz="1200" dirty="0">
                <a:solidFill>
                  <a:prstClr val="black"/>
                </a:solidFill>
              </a:rPr>
              <a:t>運営基準</a:t>
            </a:r>
            <a:r>
              <a:rPr lang="ja-JP" altLang="en-US" sz="1200" dirty="0" smtClean="0">
                <a:solidFill>
                  <a:prstClr val="black"/>
                </a:solidFill>
              </a:rPr>
              <a:t>なし</a:t>
            </a:r>
            <a:endParaRPr lang="en-US" altLang="ja-JP" sz="1200" dirty="0">
              <a:solidFill>
                <a:prstClr val="black"/>
              </a:solidFill>
            </a:endParaRPr>
          </a:p>
        </p:txBody>
      </p:sp>
      <p:sp>
        <p:nvSpPr>
          <p:cNvPr id="34" name="正方形/長方形 33"/>
          <p:cNvSpPr/>
          <p:nvPr/>
        </p:nvSpPr>
        <p:spPr>
          <a:xfrm>
            <a:off x="90575" y="-27382"/>
            <a:ext cx="9778938" cy="403225"/>
          </a:xfrm>
          <a:prstGeom prst="rect">
            <a:avLst/>
          </a:prstGeom>
          <a:noFill/>
          <a:ln>
            <a:noFill/>
          </a:ln>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fontAlgn="auto">
              <a:spcBef>
                <a:spcPts val="0"/>
              </a:spcBef>
              <a:spcAft>
                <a:spcPts val="0"/>
              </a:spcAft>
              <a:defRPr/>
            </a:pPr>
            <a:r>
              <a:rPr lang="ja-JP" altLang="en-US" sz="2400" dirty="0" smtClean="0">
                <a:solidFill>
                  <a:prstClr val="black"/>
                </a:solidFill>
                <a:latin typeface="HGP創英角ｺﾞｼｯｸUB" pitchFamily="50" charset="-128"/>
                <a:ea typeface="HGP創英角ｺﾞｼｯｸUB" pitchFamily="50" charset="-128"/>
              </a:rPr>
              <a:t>改正前の介護</a:t>
            </a:r>
            <a:r>
              <a:rPr lang="ja-JP" altLang="en-US" sz="2400" dirty="0">
                <a:solidFill>
                  <a:prstClr val="black"/>
                </a:solidFill>
                <a:latin typeface="HGP創英角ｺﾞｼｯｸUB" pitchFamily="50" charset="-128"/>
                <a:ea typeface="HGP創英角ｺﾞｼｯｸUB" pitchFamily="50" charset="-128"/>
              </a:rPr>
              <a:t>保険</a:t>
            </a:r>
            <a:r>
              <a:rPr lang="ja-JP" altLang="en-US" sz="2400" dirty="0" smtClean="0">
                <a:solidFill>
                  <a:prstClr val="black"/>
                </a:solidFill>
                <a:latin typeface="HGP創英角ｺﾞｼｯｸUB" pitchFamily="50" charset="-128"/>
                <a:ea typeface="HGP創英角ｺﾞｼｯｸUB" pitchFamily="50" charset="-128"/>
              </a:rPr>
              <a:t>制度の仕組み</a:t>
            </a:r>
            <a:endParaRPr lang="ja-JP" altLang="en-US" sz="2400" dirty="0">
              <a:solidFill>
                <a:prstClr val="black"/>
              </a:solidFill>
              <a:latin typeface="HGP創英角ｺﾞｼｯｸUB" pitchFamily="50" charset="-128"/>
              <a:ea typeface="HGP創英角ｺﾞｼｯｸUB" pitchFamily="50" charset="-128"/>
            </a:endParaRPr>
          </a:p>
        </p:txBody>
      </p:sp>
      <p:sp>
        <p:nvSpPr>
          <p:cNvPr id="21" name="角丸四角形 20"/>
          <p:cNvSpPr/>
          <p:nvPr/>
        </p:nvSpPr>
        <p:spPr>
          <a:xfrm>
            <a:off x="36343" y="476673"/>
            <a:ext cx="9669186" cy="2016224"/>
          </a:xfrm>
          <a:prstGeom prst="roundRect">
            <a:avLst>
              <a:gd name="adj" fmla="val 0"/>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indent="-177800">
              <a:lnSpc>
                <a:spcPts val="2000"/>
              </a:lnSpc>
            </a:pPr>
            <a:r>
              <a:rPr lang="ja-JP" altLang="en-US" sz="1400" dirty="0">
                <a:solidFill>
                  <a:prstClr val="black"/>
                </a:solidFill>
              </a:rPr>
              <a:t>○　介護保険制度の中には、①要介護者（１～５）に対する介護給付、②要支援者（１・２）に対する予防給付のほか、</a:t>
            </a:r>
            <a:endParaRPr lang="en-US" altLang="ja-JP" sz="1400" dirty="0">
              <a:solidFill>
                <a:prstClr val="black"/>
              </a:solidFill>
            </a:endParaRPr>
          </a:p>
          <a:p>
            <a:pPr marL="177800" indent="-177800">
              <a:lnSpc>
                <a:spcPts val="2000"/>
              </a:lnSpc>
            </a:pPr>
            <a:r>
              <a:rPr lang="ja-JP" altLang="en-US" sz="1400" dirty="0">
                <a:solidFill>
                  <a:prstClr val="black"/>
                </a:solidFill>
              </a:rPr>
              <a:t>　　保険者である市町村が</a:t>
            </a:r>
            <a:r>
              <a:rPr lang="ja-JP" altLang="en-US" sz="1400" dirty="0" smtClean="0">
                <a:solidFill>
                  <a:prstClr val="black"/>
                </a:solidFill>
              </a:rPr>
              <a:t>、「</a:t>
            </a:r>
            <a:r>
              <a:rPr lang="ja-JP" altLang="en-US" sz="1400" dirty="0">
                <a:solidFill>
                  <a:prstClr val="black"/>
                </a:solidFill>
              </a:rPr>
              <a:t>事業」という形で、要介護・要支援認定者のみならず、地域の高齢者全般を対象に、</a:t>
            </a:r>
            <a:r>
              <a:rPr lang="ja-JP" altLang="en-US" sz="1400" dirty="0">
                <a:solidFill>
                  <a:srgbClr val="FF0000"/>
                </a:solidFill>
              </a:rPr>
              <a:t>地域で必要とされているサービスを提供する「地域支援事業」</a:t>
            </a:r>
            <a:r>
              <a:rPr lang="ja-JP" altLang="en-US" sz="1400" dirty="0">
                <a:solidFill>
                  <a:prstClr val="black"/>
                </a:solidFill>
              </a:rPr>
              <a:t>という仕組みが</a:t>
            </a:r>
            <a:r>
              <a:rPr lang="ja-JP" altLang="en-US" sz="1400" dirty="0" smtClean="0">
                <a:solidFill>
                  <a:prstClr val="black"/>
                </a:solidFill>
              </a:rPr>
              <a:t>ある（平成</a:t>
            </a:r>
            <a:r>
              <a:rPr lang="ja-JP" altLang="en-US" sz="1400" dirty="0">
                <a:solidFill>
                  <a:prstClr val="black"/>
                </a:solidFill>
              </a:rPr>
              <a:t>１７</a:t>
            </a:r>
            <a:r>
              <a:rPr lang="ja-JP" altLang="en-US" sz="1400" dirty="0" smtClean="0">
                <a:solidFill>
                  <a:prstClr val="black"/>
                </a:solidFill>
              </a:rPr>
              <a:t>年</a:t>
            </a:r>
            <a:r>
              <a:rPr lang="ja-JP" altLang="en-US" sz="1400" dirty="0">
                <a:solidFill>
                  <a:prstClr val="black"/>
                </a:solidFill>
              </a:rPr>
              <a:t>改正で導入。</a:t>
            </a:r>
            <a:r>
              <a:rPr lang="ja-JP" altLang="en-US" sz="1400" dirty="0" smtClean="0">
                <a:solidFill>
                  <a:prstClr val="black"/>
                </a:solidFill>
              </a:rPr>
              <a:t>平成</a:t>
            </a:r>
            <a:r>
              <a:rPr lang="ja-JP" altLang="en-US" sz="1400" dirty="0">
                <a:solidFill>
                  <a:prstClr val="black"/>
                </a:solidFill>
              </a:rPr>
              <a:t>１８</a:t>
            </a:r>
            <a:r>
              <a:rPr lang="ja-JP" altLang="en-US" sz="1400" dirty="0" smtClean="0">
                <a:solidFill>
                  <a:prstClr val="black"/>
                </a:solidFill>
              </a:rPr>
              <a:t>年度</a:t>
            </a:r>
            <a:r>
              <a:rPr lang="ja-JP" altLang="en-US" sz="1400" dirty="0">
                <a:solidFill>
                  <a:prstClr val="black"/>
                </a:solidFill>
              </a:rPr>
              <a:t>から施行</a:t>
            </a:r>
            <a:r>
              <a:rPr lang="ja-JP" altLang="en-US" sz="1400" dirty="0" smtClean="0">
                <a:solidFill>
                  <a:prstClr val="black"/>
                </a:solidFill>
              </a:rPr>
              <a:t>）。</a:t>
            </a:r>
            <a:endParaRPr lang="en-US" altLang="ja-JP" sz="1400" dirty="0" smtClean="0">
              <a:solidFill>
                <a:prstClr val="black"/>
              </a:solidFill>
            </a:endParaRPr>
          </a:p>
          <a:p>
            <a:pPr marL="177800" indent="-177800">
              <a:lnSpc>
                <a:spcPts val="2000"/>
              </a:lnSpc>
            </a:pPr>
            <a:r>
              <a:rPr lang="ja-JP" altLang="en-US" sz="1400" dirty="0">
                <a:solidFill>
                  <a:prstClr val="black"/>
                </a:solidFill>
              </a:rPr>
              <a:t>　</a:t>
            </a:r>
            <a:r>
              <a:rPr lang="ja-JP" altLang="en-US" sz="1400" dirty="0" smtClean="0">
                <a:solidFill>
                  <a:prstClr val="black"/>
                </a:solidFill>
              </a:rPr>
              <a:t>　　</a:t>
            </a:r>
            <a:r>
              <a:rPr lang="en-US" altLang="ja-JP" sz="1400" dirty="0" smtClean="0">
                <a:solidFill>
                  <a:srgbClr val="FF0000"/>
                </a:solidFill>
              </a:rPr>
              <a:t>※</a:t>
            </a:r>
            <a:r>
              <a:rPr lang="ja-JP" altLang="en-US" sz="1400" dirty="0" smtClean="0">
                <a:solidFill>
                  <a:srgbClr val="FF0000"/>
                </a:solidFill>
              </a:rPr>
              <a:t>介護保険制度内でのサービスの提供であり、財源構成は変わらない</a:t>
            </a:r>
            <a:r>
              <a:rPr lang="ja-JP" altLang="en-US" sz="1400" dirty="0" smtClean="0">
                <a:solidFill>
                  <a:prstClr val="black"/>
                </a:solidFill>
              </a:rPr>
              <a:t>。</a:t>
            </a:r>
            <a:endParaRPr lang="en-US" altLang="ja-JP" sz="1400" dirty="0" smtClean="0">
              <a:solidFill>
                <a:prstClr val="black"/>
              </a:solidFill>
            </a:endParaRPr>
          </a:p>
          <a:p>
            <a:pPr marL="177800" indent="-177800">
              <a:lnSpc>
                <a:spcPts val="2000"/>
              </a:lnSpc>
            </a:pPr>
            <a:r>
              <a:rPr lang="ja-JP" altLang="en-US" sz="1400" dirty="0" smtClean="0">
                <a:solidFill>
                  <a:prstClr val="black"/>
                </a:solidFill>
              </a:rPr>
              <a:t>○　要介護者・要支援者以外の高齢者（</a:t>
            </a:r>
            <a:r>
              <a:rPr lang="ja-JP" altLang="en-US" sz="1400" dirty="0">
                <a:solidFill>
                  <a:srgbClr val="FF0000"/>
                </a:solidFill>
              </a:rPr>
              <a:t>２</a:t>
            </a:r>
            <a:r>
              <a:rPr lang="ja-JP" altLang="en-US" sz="1400" dirty="0" smtClean="0">
                <a:solidFill>
                  <a:srgbClr val="FF0000"/>
                </a:solidFill>
              </a:rPr>
              <a:t>次予防事業対象者など</a:t>
            </a:r>
            <a:r>
              <a:rPr lang="ja-JP" altLang="en-US" sz="1400" dirty="0" smtClean="0">
                <a:solidFill>
                  <a:prstClr val="black"/>
                </a:solidFill>
              </a:rPr>
              <a:t>）</a:t>
            </a:r>
            <a:r>
              <a:rPr lang="ja-JP" altLang="en-US" sz="1400" dirty="0" smtClean="0">
                <a:solidFill>
                  <a:srgbClr val="FF0000"/>
                </a:solidFill>
              </a:rPr>
              <a:t>への介護予防事業は、「地域支援事業」で実施</a:t>
            </a:r>
            <a:r>
              <a:rPr lang="ja-JP" altLang="en-US" sz="1400" dirty="0" smtClean="0">
                <a:solidFill>
                  <a:prstClr val="black"/>
                </a:solidFill>
              </a:rPr>
              <a:t>。</a:t>
            </a:r>
            <a:endParaRPr lang="en-US" altLang="ja-JP" sz="1400" dirty="0" smtClean="0">
              <a:solidFill>
                <a:prstClr val="black"/>
              </a:solidFill>
            </a:endParaRPr>
          </a:p>
          <a:p>
            <a:pPr marL="177800" indent="-177800">
              <a:lnSpc>
                <a:spcPts val="2000"/>
              </a:lnSpc>
            </a:pPr>
            <a:r>
              <a:rPr lang="ja-JP" altLang="en-US" sz="1400" dirty="0" smtClean="0">
                <a:solidFill>
                  <a:prstClr val="black"/>
                </a:solidFill>
              </a:rPr>
              <a:t>○　市町村の選択により、「地域支援事業」において、</a:t>
            </a:r>
            <a:r>
              <a:rPr lang="ja-JP" altLang="en-US" sz="1400" dirty="0" smtClean="0">
                <a:solidFill>
                  <a:srgbClr val="FF0000"/>
                </a:solidFill>
              </a:rPr>
              <a:t>要支援者・</a:t>
            </a:r>
            <a:r>
              <a:rPr lang="ja-JP" altLang="en-US" sz="1400" dirty="0">
                <a:solidFill>
                  <a:srgbClr val="FF0000"/>
                </a:solidFill>
              </a:rPr>
              <a:t> ２次予防事業</a:t>
            </a:r>
            <a:r>
              <a:rPr lang="ja-JP" altLang="en-US" sz="1400" dirty="0" smtClean="0">
                <a:solidFill>
                  <a:srgbClr val="FF0000"/>
                </a:solidFill>
              </a:rPr>
              <a:t>対象者向けの介護予防・日常生活支援に資するサービスを総合的に実施できる事業（「総合事業」）を創設</a:t>
            </a:r>
            <a:r>
              <a:rPr lang="ja-JP" altLang="en-US" sz="1400" dirty="0" smtClean="0">
                <a:solidFill>
                  <a:prstClr val="black"/>
                </a:solidFill>
              </a:rPr>
              <a:t>（平成</a:t>
            </a:r>
            <a:r>
              <a:rPr lang="en-US" altLang="ja-JP" sz="1400" dirty="0" smtClean="0">
                <a:solidFill>
                  <a:prstClr val="black"/>
                </a:solidFill>
              </a:rPr>
              <a:t>23</a:t>
            </a:r>
            <a:r>
              <a:rPr lang="ja-JP" altLang="en-US" sz="1400" dirty="0" smtClean="0">
                <a:solidFill>
                  <a:prstClr val="black"/>
                </a:solidFill>
              </a:rPr>
              <a:t>年改正で導入。平成</a:t>
            </a:r>
            <a:r>
              <a:rPr lang="en-US" altLang="ja-JP" sz="1400" dirty="0" smtClean="0">
                <a:solidFill>
                  <a:prstClr val="black"/>
                </a:solidFill>
              </a:rPr>
              <a:t>24</a:t>
            </a:r>
            <a:r>
              <a:rPr lang="ja-JP" altLang="en-US" sz="1400" dirty="0" smtClean="0">
                <a:solidFill>
                  <a:prstClr val="black"/>
                </a:solidFill>
              </a:rPr>
              <a:t>年度から施行）。</a:t>
            </a:r>
            <a:endParaRPr lang="en-US" altLang="ja-JP" sz="1400" dirty="0">
              <a:solidFill>
                <a:prstClr val="black"/>
              </a:solidFill>
            </a:endParaRPr>
          </a:p>
        </p:txBody>
      </p:sp>
      <p:sp>
        <p:nvSpPr>
          <p:cNvPr id="18" name="スライド番号プレースホルダ 2"/>
          <p:cNvSpPr txBox="1">
            <a:spLocks/>
          </p:cNvSpPr>
          <p:nvPr/>
        </p:nvSpPr>
        <p:spPr>
          <a:xfrm>
            <a:off x="9283950" y="6525344"/>
            <a:ext cx="573033" cy="365917"/>
          </a:xfrm>
          <a:prstGeom prst="rect">
            <a:avLst/>
          </a:prstGeom>
        </p:spPr>
        <p:txBody>
          <a:bodyPr vert="horz" lIns="91440" tIns="45720" rIns="91440" bIns="45720" rtlCol="0" anchor="ctr"/>
          <a:lstStyle/>
          <a:p>
            <a:pPr algn="r">
              <a:defRPr/>
            </a:pPr>
            <a:r>
              <a:rPr lang="en-US" altLang="ja-JP" dirty="0" smtClean="0">
                <a:solidFill>
                  <a:prstClr val="black"/>
                </a:solidFill>
              </a:rPr>
              <a:t>4</a:t>
            </a:r>
            <a:endParaRPr lang="ja-JP" altLang="en-US" dirty="0">
              <a:solidFill>
                <a:prstClr val="black"/>
              </a:solidFill>
            </a:endParaRPr>
          </a:p>
        </p:txBody>
      </p:sp>
    </p:spTree>
    <p:extLst>
      <p:ext uri="{BB962C8B-B14F-4D97-AF65-F5344CB8AC3E}">
        <p14:creationId xmlns:p14="http://schemas.microsoft.com/office/powerpoint/2010/main" val="33970253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7"/>
          <p:cNvGraphicFramePr>
            <a:graphicFrameLocks noGrp="1"/>
          </p:cNvGraphicFramePr>
          <p:nvPr>
            <p:extLst>
              <p:ext uri="{D42A27DB-BD31-4B8C-83A1-F6EECF244321}">
                <p14:modId xmlns:p14="http://schemas.microsoft.com/office/powerpoint/2010/main" val="908320029"/>
              </p:ext>
            </p:extLst>
          </p:nvPr>
        </p:nvGraphicFramePr>
        <p:xfrm>
          <a:off x="83741" y="620688"/>
          <a:ext cx="9733060" cy="6048673"/>
        </p:xfrm>
        <a:graphic>
          <a:graphicData uri="http://schemas.openxmlformats.org/drawingml/2006/table">
            <a:tbl>
              <a:tblPr firstRow="1" bandRow="1">
                <a:tableStyleId>{5940675A-B579-460E-94D1-54222C63F5DA}</a:tableStyleId>
              </a:tblPr>
              <a:tblGrid>
                <a:gridCol w="765148"/>
                <a:gridCol w="8967912"/>
              </a:tblGrid>
              <a:tr h="3096265">
                <a:tc>
                  <a:txBody>
                    <a:bodyPr/>
                    <a:lstStyle/>
                    <a:p>
                      <a:pPr algn="ctr"/>
                      <a:endParaRPr lang="en-US" altLang="ja-JP" sz="1100" dirty="0" smtClean="0">
                        <a:solidFill>
                          <a:schemeClr val="tx1"/>
                        </a:solidFill>
                      </a:endParaRPr>
                    </a:p>
                    <a:p>
                      <a:pPr algn="ctr"/>
                      <a:endParaRPr lang="en-US" altLang="ja-JP" sz="1100" dirty="0" smtClean="0">
                        <a:solidFill>
                          <a:schemeClr val="tx1"/>
                        </a:solidFill>
                      </a:endParaRPr>
                    </a:p>
                    <a:p>
                      <a:pPr algn="ctr"/>
                      <a:r>
                        <a:rPr lang="en-US" altLang="ja-JP" sz="1100" dirty="0" smtClean="0">
                          <a:solidFill>
                            <a:schemeClr val="tx1"/>
                          </a:solidFill>
                        </a:rPr>
                        <a:t>【</a:t>
                      </a:r>
                      <a:r>
                        <a:rPr lang="ja-JP" altLang="en-US" sz="1100" dirty="0" smtClean="0">
                          <a:solidFill>
                            <a:schemeClr val="tx1"/>
                          </a:solidFill>
                        </a:rPr>
                        <a:t>財源構成</a:t>
                      </a:r>
                      <a:r>
                        <a:rPr lang="en-US" altLang="ja-JP" sz="1100" dirty="0" smtClean="0">
                          <a:solidFill>
                            <a:schemeClr val="tx1"/>
                          </a:solidFill>
                        </a:rPr>
                        <a:t>】</a:t>
                      </a:r>
                    </a:p>
                    <a:p>
                      <a:pPr algn="ctr"/>
                      <a:endParaRPr lang="en-US" altLang="ja-JP" sz="700" dirty="0" smtClean="0">
                        <a:solidFill>
                          <a:schemeClr val="tx1"/>
                        </a:solidFill>
                      </a:endParaRPr>
                    </a:p>
                    <a:p>
                      <a:pPr marL="36000" indent="0">
                        <a:spcBef>
                          <a:spcPts val="0"/>
                        </a:spcBef>
                      </a:pPr>
                      <a:r>
                        <a:rPr lang="ja-JP" altLang="en-US" sz="1100" dirty="0" smtClean="0">
                          <a:solidFill>
                            <a:schemeClr val="tx1"/>
                          </a:solidFill>
                        </a:rPr>
                        <a:t>国　</a:t>
                      </a:r>
                      <a:r>
                        <a:rPr lang="en-US" altLang="ja-JP" sz="1100" dirty="0" smtClean="0">
                          <a:solidFill>
                            <a:schemeClr val="tx1"/>
                          </a:solidFill>
                        </a:rPr>
                        <a:t>25%</a:t>
                      </a:r>
                    </a:p>
                    <a:p>
                      <a:pPr marL="36000" indent="0">
                        <a:spcBef>
                          <a:spcPts val="0"/>
                        </a:spcBef>
                      </a:pPr>
                      <a:endParaRPr lang="en-US" altLang="ja-JP" sz="700" dirty="0" smtClean="0">
                        <a:solidFill>
                          <a:schemeClr val="tx1"/>
                        </a:solidFill>
                      </a:endParaRPr>
                    </a:p>
                    <a:p>
                      <a:pPr marL="36000" indent="0">
                        <a:spcBef>
                          <a:spcPts val="0"/>
                        </a:spcBef>
                      </a:pPr>
                      <a:r>
                        <a:rPr lang="ja-JP" altLang="en-US" sz="1100" dirty="0" smtClean="0">
                          <a:solidFill>
                            <a:schemeClr val="tx1"/>
                          </a:solidFill>
                        </a:rPr>
                        <a:t>都道府県　</a:t>
                      </a:r>
                      <a:endParaRPr lang="en-US" altLang="ja-JP" sz="1100" dirty="0" smtClean="0">
                        <a:solidFill>
                          <a:schemeClr val="tx1"/>
                        </a:solidFill>
                      </a:endParaRPr>
                    </a:p>
                    <a:p>
                      <a:pPr marL="36000" indent="0">
                        <a:spcBef>
                          <a:spcPts val="0"/>
                        </a:spcBef>
                      </a:pPr>
                      <a:r>
                        <a:rPr lang="ja-JP" altLang="en-US" sz="1100" dirty="0" smtClean="0">
                          <a:solidFill>
                            <a:schemeClr val="tx1"/>
                          </a:solidFill>
                        </a:rPr>
                        <a:t>　</a:t>
                      </a:r>
                      <a:r>
                        <a:rPr lang="en-US" altLang="ja-JP" sz="1100" dirty="0" smtClean="0">
                          <a:solidFill>
                            <a:schemeClr val="tx1"/>
                          </a:solidFill>
                        </a:rPr>
                        <a:t>12.5%</a:t>
                      </a:r>
                    </a:p>
                    <a:p>
                      <a:pPr marL="36000" indent="0">
                        <a:spcBef>
                          <a:spcPts val="0"/>
                        </a:spcBef>
                      </a:pPr>
                      <a:endParaRPr lang="ja-JP" altLang="en-US" sz="700" dirty="0" smtClean="0">
                        <a:solidFill>
                          <a:schemeClr val="tx1"/>
                        </a:solidFill>
                      </a:endParaRPr>
                    </a:p>
                    <a:p>
                      <a:pPr marL="36000" indent="0">
                        <a:spcBef>
                          <a:spcPts val="0"/>
                        </a:spcBef>
                      </a:pPr>
                      <a:r>
                        <a:rPr lang="ja-JP" altLang="en-US" sz="1100" dirty="0" smtClean="0">
                          <a:solidFill>
                            <a:schemeClr val="tx1"/>
                          </a:solidFill>
                        </a:rPr>
                        <a:t>市町村　</a:t>
                      </a:r>
                      <a:endParaRPr lang="en-US" altLang="ja-JP" sz="1100" dirty="0" smtClean="0">
                        <a:solidFill>
                          <a:schemeClr val="tx1"/>
                        </a:solidFill>
                      </a:endParaRPr>
                    </a:p>
                    <a:p>
                      <a:pPr marL="36000" indent="0">
                        <a:spcBef>
                          <a:spcPts val="0"/>
                        </a:spcBef>
                      </a:pPr>
                      <a:r>
                        <a:rPr lang="ja-JP" altLang="en-US" sz="1100" dirty="0" smtClean="0">
                          <a:solidFill>
                            <a:schemeClr val="tx1"/>
                          </a:solidFill>
                        </a:rPr>
                        <a:t>　</a:t>
                      </a:r>
                      <a:r>
                        <a:rPr lang="en-US" altLang="ja-JP" sz="1100" dirty="0" smtClean="0">
                          <a:solidFill>
                            <a:schemeClr val="tx1"/>
                          </a:solidFill>
                        </a:rPr>
                        <a:t>12.5%</a:t>
                      </a:r>
                    </a:p>
                    <a:p>
                      <a:pPr marL="36000" indent="0">
                        <a:spcBef>
                          <a:spcPts val="0"/>
                        </a:spcBef>
                      </a:pPr>
                      <a:endParaRPr lang="en-US" altLang="ja-JP" sz="700" dirty="0" smtClean="0">
                        <a:solidFill>
                          <a:schemeClr val="tx1"/>
                        </a:solidFill>
                      </a:endParaRPr>
                    </a:p>
                    <a:p>
                      <a:pPr marL="36000" indent="0">
                        <a:spcBef>
                          <a:spcPts val="0"/>
                        </a:spcBef>
                      </a:pPr>
                      <a:r>
                        <a:rPr lang="en-US" altLang="ja-JP" sz="1100" dirty="0" smtClean="0">
                          <a:solidFill>
                            <a:schemeClr val="tx1"/>
                          </a:solidFill>
                        </a:rPr>
                        <a:t>1</a:t>
                      </a:r>
                      <a:r>
                        <a:rPr lang="ja-JP" altLang="en-US" sz="1100" dirty="0" smtClean="0">
                          <a:solidFill>
                            <a:schemeClr val="tx1"/>
                          </a:solidFill>
                        </a:rPr>
                        <a:t>号保険料　</a:t>
                      </a:r>
                      <a:endParaRPr lang="en-US" altLang="ja-JP" sz="1100" dirty="0" smtClean="0">
                        <a:solidFill>
                          <a:schemeClr val="tx1"/>
                        </a:solidFill>
                      </a:endParaRPr>
                    </a:p>
                    <a:p>
                      <a:pPr marL="36000" indent="0">
                        <a:spcBef>
                          <a:spcPts val="0"/>
                        </a:spcBef>
                      </a:pPr>
                      <a:r>
                        <a:rPr lang="ja-JP" altLang="en-US" sz="1100" dirty="0" smtClean="0">
                          <a:solidFill>
                            <a:schemeClr val="tx1"/>
                          </a:solidFill>
                        </a:rPr>
                        <a:t>　</a:t>
                      </a:r>
                      <a:r>
                        <a:rPr lang="en-US" altLang="ja-JP" sz="1100" dirty="0" smtClean="0">
                          <a:solidFill>
                            <a:schemeClr val="tx1"/>
                          </a:solidFill>
                        </a:rPr>
                        <a:t>22%</a:t>
                      </a:r>
                    </a:p>
                    <a:p>
                      <a:pPr marL="36000" indent="0">
                        <a:spcBef>
                          <a:spcPts val="0"/>
                        </a:spcBef>
                      </a:pPr>
                      <a:endParaRPr lang="en-US" altLang="ja-JP" sz="700" dirty="0" smtClean="0">
                        <a:solidFill>
                          <a:schemeClr val="tx1"/>
                        </a:solidFill>
                      </a:endParaRPr>
                    </a:p>
                    <a:p>
                      <a:pPr marL="36000" indent="0">
                        <a:spcBef>
                          <a:spcPts val="0"/>
                        </a:spcBef>
                      </a:pPr>
                      <a:r>
                        <a:rPr lang="en-US" altLang="ja-JP" sz="1100" dirty="0" smtClean="0">
                          <a:solidFill>
                            <a:schemeClr val="tx1"/>
                          </a:solidFill>
                        </a:rPr>
                        <a:t>2</a:t>
                      </a:r>
                      <a:r>
                        <a:rPr lang="ja-JP" altLang="en-US" sz="1100" dirty="0" smtClean="0">
                          <a:solidFill>
                            <a:schemeClr val="tx1"/>
                          </a:solidFill>
                        </a:rPr>
                        <a:t>号保険料　</a:t>
                      </a:r>
                      <a:endParaRPr lang="en-US" altLang="ja-JP" sz="1100" dirty="0" smtClean="0">
                        <a:solidFill>
                          <a:schemeClr val="tx1"/>
                        </a:solidFill>
                      </a:endParaRPr>
                    </a:p>
                    <a:p>
                      <a:pPr marL="36000" indent="0">
                        <a:spcBef>
                          <a:spcPts val="0"/>
                        </a:spcBef>
                      </a:pPr>
                      <a:r>
                        <a:rPr lang="ja-JP" altLang="en-US" sz="1100" dirty="0" smtClean="0">
                          <a:solidFill>
                            <a:schemeClr val="tx1"/>
                          </a:solidFill>
                        </a:rPr>
                        <a:t>　</a:t>
                      </a:r>
                      <a:r>
                        <a:rPr lang="en-US" altLang="ja-JP" sz="1100" dirty="0" smtClean="0">
                          <a:solidFill>
                            <a:schemeClr val="tx1"/>
                          </a:solidFill>
                        </a:rPr>
                        <a:t>28%</a:t>
                      </a:r>
                      <a:endParaRPr lang="ja-JP" altLang="en-US" sz="1100" dirty="0" smtClean="0">
                        <a:solidFill>
                          <a:schemeClr val="tx1"/>
                        </a:solidFill>
                      </a:endParaRPr>
                    </a:p>
                    <a:p>
                      <a:endParaRPr kumimoji="1" lang="ja-JP" altLang="en-US" sz="1100" dirty="0"/>
                    </a:p>
                  </a:txBody>
                  <a:tcPr marL="0" marR="0">
                    <a:lnL w="12700" cap="flat" cmpd="sng" algn="ctr">
                      <a:solidFill>
                        <a:schemeClr val="tx1"/>
                      </a:solidFill>
                      <a:prstDash val="dash"/>
                      <a:round/>
                      <a:headEnd type="none" w="med" len="med"/>
                      <a:tailEnd type="none" w="med" len="med"/>
                    </a:lnL>
                    <a:lnR w="9525"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endParaRPr kumimoji="1" lang="ja-JP" altLang="en-US" dirty="0"/>
                    </a:p>
                  </a:txBody>
                  <a:tcPr marL="89856" marR="89856">
                    <a:lnL w="9525" cap="flat" cmpd="sng" algn="ctr">
                      <a:solidFill>
                        <a:schemeClr val="tx1"/>
                      </a:solidFill>
                      <a:prstDash val="dash"/>
                      <a:round/>
                      <a:headEnd type="none" w="med" len="med"/>
                      <a:tailEnd type="none" w="med" len="med"/>
                    </a:lnL>
                    <a:lnR w="9525" cap="flat" cmpd="sng" algn="ctr">
                      <a:solidFill>
                        <a:schemeClr val="tx1"/>
                      </a:solidFill>
                      <a:prstDash val="dash"/>
                      <a:round/>
                      <a:headEnd type="none" w="med" len="med"/>
                      <a:tailEnd type="none" w="med" len="med"/>
                    </a:lnR>
                    <a:lnT w="9525" cap="flat" cmpd="sng" algn="ctr">
                      <a:solidFill>
                        <a:schemeClr val="tx1"/>
                      </a:solidFill>
                      <a:prstDash val="dash"/>
                      <a:round/>
                      <a:headEnd type="none" w="med" len="med"/>
                      <a:tailEnd type="none" w="med" len="med"/>
                    </a:lnT>
                    <a:lnB w="9525" cap="flat" cmpd="sng" algn="ctr">
                      <a:solidFill>
                        <a:schemeClr val="tx1"/>
                      </a:solidFill>
                      <a:prstDash val="dash"/>
                      <a:round/>
                      <a:headEnd type="none" w="med" len="med"/>
                      <a:tailEnd type="none" w="med" len="med"/>
                    </a:lnB>
                  </a:tcPr>
                </a:tc>
              </a:tr>
              <a:tr h="2952408">
                <a:tc>
                  <a:txBody>
                    <a:bodyPr/>
                    <a:lstStyle/>
                    <a:p>
                      <a:pPr algn="ctr"/>
                      <a:endParaRPr lang="en-US" altLang="ja-JP" sz="1100" dirty="0" smtClean="0">
                        <a:solidFill>
                          <a:schemeClr val="tx1"/>
                        </a:solidFill>
                      </a:endParaRPr>
                    </a:p>
                    <a:p>
                      <a:pPr algn="ctr"/>
                      <a:endParaRPr lang="en-US" altLang="ja-JP" sz="1100" dirty="0" smtClean="0">
                        <a:solidFill>
                          <a:schemeClr val="tx1"/>
                        </a:solidFill>
                      </a:endParaRPr>
                    </a:p>
                    <a:p>
                      <a:pPr algn="ctr"/>
                      <a:r>
                        <a:rPr lang="en-US" altLang="ja-JP" sz="1100" dirty="0" smtClean="0">
                          <a:solidFill>
                            <a:schemeClr val="tx1"/>
                          </a:solidFill>
                        </a:rPr>
                        <a:t>【</a:t>
                      </a:r>
                      <a:r>
                        <a:rPr lang="ja-JP" altLang="en-US" sz="1100" dirty="0" smtClean="0">
                          <a:solidFill>
                            <a:schemeClr val="tx1"/>
                          </a:solidFill>
                        </a:rPr>
                        <a:t>財源構成</a:t>
                      </a:r>
                      <a:r>
                        <a:rPr lang="en-US" altLang="ja-JP" sz="1100" dirty="0" smtClean="0">
                          <a:solidFill>
                            <a:schemeClr val="tx1"/>
                          </a:solidFill>
                        </a:rPr>
                        <a:t>】</a:t>
                      </a:r>
                    </a:p>
                    <a:p>
                      <a:pPr algn="ctr"/>
                      <a:endParaRPr lang="en-US" altLang="ja-JP" sz="700" dirty="0" smtClean="0">
                        <a:solidFill>
                          <a:schemeClr val="tx1"/>
                        </a:solidFill>
                      </a:endParaRPr>
                    </a:p>
                    <a:p>
                      <a:pPr marL="36000" indent="0"/>
                      <a:r>
                        <a:rPr lang="ja-JP" altLang="en-US" sz="1100" dirty="0" smtClean="0">
                          <a:solidFill>
                            <a:schemeClr val="tx1"/>
                          </a:solidFill>
                        </a:rPr>
                        <a:t>国　</a:t>
                      </a:r>
                      <a:r>
                        <a:rPr lang="en-US" altLang="ja-JP" sz="1100" dirty="0" smtClean="0">
                          <a:solidFill>
                            <a:schemeClr val="tx1"/>
                          </a:solidFill>
                        </a:rPr>
                        <a:t>39.0%</a:t>
                      </a:r>
                    </a:p>
                    <a:p>
                      <a:pPr marL="36000" indent="0"/>
                      <a:endParaRPr lang="en-US" altLang="ja-JP" sz="700" dirty="0" smtClean="0">
                        <a:solidFill>
                          <a:schemeClr val="tx1"/>
                        </a:solidFill>
                      </a:endParaRPr>
                    </a:p>
                    <a:p>
                      <a:pPr marL="36000" indent="0"/>
                      <a:r>
                        <a:rPr lang="ja-JP" altLang="en-US" sz="1100" dirty="0" smtClean="0">
                          <a:solidFill>
                            <a:schemeClr val="tx1"/>
                          </a:solidFill>
                        </a:rPr>
                        <a:t>都道府県　</a:t>
                      </a:r>
                      <a:endParaRPr lang="en-US" altLang="ja-JP" sz="1100" dirty="0" smtClean="0">
                        <a:solidFill>
                          <a:schemeClr val="tx1"/>
                        </a:solidFill>
                      </a:endParaRPr>
                    </a:p>
                    <a:p>
                      <a:pPr marL="36000" indent="0"/>
                      <a:r>
                        <a:rPr lang="ja-JP" altLang="en-US" sz="1100" dirty="0" smtClean="0">
                          <a:solidFill>
                            <a:schemeClr val="tx1"/>
                          </a:solidFill>
                        </a:rPr>
                        <a:t>　</a:t>
                      </a:r>
                      <a:r>
                        <a:rPr lang="en-US" altLang="ja-JP" sz="1100" dirty="0" smtClean="0">
                          <a:solidFill>
                            <a:schemeClr val="tx1"/>
                          </a:solidFill>
                        </a:rPr>
                        <a:t>19.5%</a:t>
                      </a:r>
                    </a:p>
                    <a:p>
                      <a:pPr marL="36000" indent="0"/>
                      <a:endParaRPr lang="ja-JP" altLang="en-US" sz="700" dirty="0" smtClean="0">
                        <a:solidFill>
                          <a:schemeClr val="tx1"/>
                        </a:solidFill>
                      </a:endParaRPr>
                    </a:p>
                    <a:p>
                      <a:pPr marL="36000" indent="0"/>
                      <a:r>
                        <a:rPr lang="ja-JP" altLang="en-US" sz="1100" dirty="0" smtClean="0">
                          <a:solidFill>
                            <a:schemeClr val="tx1"/>
                          </a:solidFill>
                        </a:rPr>
                        <a:t>市町村　　</a:t>
                      </a:r>
                      <a:endParaRPr lang="en-US" altLang="ja-JP" sz="1100" dirty="0" smtClean="0">
                        <a:solidFill>
                          <a:schemeClr val="tx1"/>
                        </a:solidFill>
                      </a:endParaRPr>
                    </a:p>
                    <a:p>
                      <a:pPr marL="36000" indent="0"/>
                      <a:r>
                        <a:rPr lang="ja-JP" altLang="en-US" sz="1100" dirty="0" smtClean="0">
                          <a:solidFill>
                            <a:schemeClr val="tx1"/>
                          </a:solidFill>
                        </a:rPr>
                        <a:t>　</a:t>
                      </a:r>
                      <a:r>
                        <a:rPr lang="en-US" altLang="ja-JP" sz="1100" dirty="0" smtClean="0">
                          <a:solidFill>
                            <a:schemeClr val="tx1"/>
                          </a:solidFill>
                        </a:rPr>
                        <a:t>19.5%</a:t>
                      </a:r>
                    </a:p>
                    <a:p>
                      <a:pPr marL="36000" indent="0"/>
                      <a:endParaRPr lang="en-US" altLang="ja-JP" sz="700" dirty="0" smtClean="0">
                        <a:solidFill>
                          <a:schemeClr val="tx1"/>
                        </a:solidFill>
                      </a:endParaRPr>
                    </a:p>
                    <a:p>
                      <a:pPr marL="36000" indent="0"/>
                      <a:r>
                        <a:rPr lang="en-US" altLang="ja-JP" sz="1100" dirty="0" smtClean="0">
                          <a:solidFill>
                            <a:schemeClr val="tx1"/>
                          </a:solidFill>
                        </a:rPr>
                        <a:t>1</a:t>
                      </a:r>
                      <a:r>
                        <a:rPr lang="ja-JP" altLang="en-US" sz="1100" dirty="0" smtClean="0">
                          <a:solidFill>
                            <a:schemeClr val="tx1"/>
                          </a:solidFill>
                        </a:rPr>
                        <a:t>号保険料　  </a:t>
                      </a:r>
                      <a:endParaRPr lang="en-US" altLang="ja-JP" sz="1100" dirty="0" smtClean="0">
                        <a:solidFill>
                          <a:schemeClr val="tx1"/>
                        </a:solidFill>
                      </a:endParaRPr>
                    </a:p>
                    <a:p>
                      <a:pPr marL="36000" indent="0"/>
                      <a:r>
                        <a:rPr lang="ja-JP" altLang="en-US" sz="1100" dirty="0" smtClean="0">
                          <a:solidFill>
                            <a:schemeClr val="tx1"/>
                          </a:solidFill>
                        </a:rPr>
                        <a:t>　</a:t>
                      </a:r>
                      <a:r>
                        <a:rPr lang="en-US" altLang="ja-JP" sz="1100" dirty="0" smtClean="0">
                          <a:solidFill>
                            <a:schemeClr val="tx1"/>
                          </a:solidFill>
                        </a:rPr>
                        <a:t>22%</a:t>
                      </a:r>
                      <a:endParaRPr lang="ja-JP" altLang="en-US" sz="1100" dirty="0" smtClean="0">
                        <a:solidFill>
                          <a:schemeClr val="tx1"/>
                        </a:solidFill>
                      </a:endParaRPr>
                    </a:p>
                    <a:p>
                      <a:endParaRPr kumimoji="1" lang="ja-JP" altLang="en-US" sz="1100" dirty="0"/>
                    </a:p>
                  </a:txBody>
                  <a:tcPr marL="0" marR="0">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endParaRPr kumimoji="1" lang="ja-JP" altLang="en-US" dirty="0"/>
                    </a:p>
                  </a:txBody>
                  <a:tcPr marL="89856" marR="89856">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9525"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tcPr>
                </a:tc>
              </a:tr>
            </a:tbl>
          </a:graphicData>
        </a:graphic>
      </p:graphicFrame>
      <p:sp>
        <p:nvSpPr>
          <p:cNvPr id="37" name="右矢印 36"/>
          <p:cNvSpPr/>
          <p:nvPr/>
        </p:nvSpPr>
        <p:spPr>
          <a:xfrm>
            <a:off x="4517845" y="6068078"/>
            <a:ext cx="672151" cy="288032"/>
          </a:xfrm>
          <a:prstGeom prst="rightArrow">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ja-JP" altLang="en-US" sz="1600" dirty="0" smtClean="0">
              <a:solidFill>
                <a:schemeClr val="tx1"/>
              </a:solidFill>
            </a:endParaRPr>
          </a:p>
        </p:txBody>
      </p:sp>
      <p:sp>
        <p:nvSpPr>
          <p:cNvPr id="36" name="右矢印 35"/>
          <p:cNvSpPr/>
          <p:nvPr/>
        </p:nvSpPr>
        <p:spPr>
          <a:xfrm>
            <a:off x="4503437" y="4072047"/>
            <a:ext cx="672151" cy="288032"/>
          </a:xfrm>
          <a:prstGeom prst="rightArrow">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ja-JP" altLang="en-US" sz="1600" dirty="0" smtClean="0">
              <a:solidFill>
                <a:schemeClr val="tx1"/>
              </a:solidFill>
            </a:endParaRPr>
          </a:p>
        </p:txBody>
      </p:sp>
      <p:sp>
        <p:nvSpPr>
          <p:cNvPr id="33" name="右矢印 32"/>
          <p:cNvSpPr/>
          <p:nvPr/>
        </p:nvSpPr>
        <p:spPr>
          <a:xfrm>
            <a:off x="4502289" y="2348880"/>
            <a:ext cx="672151" cy="288032"/>
          </a:xfrm>
          <a:prstGeom prst="rightArrow">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ja-JP" altLang="en-US" sz="1600" dirty="0" smtClean="0">
              <a:solidFill>
                <a:schemeClr val="tx1"/>
              </a:solidFill>
            </a:endParaRPr>
          </a:p>
        </p:txBody>
      </p:sp>
      <p:sp>
        <p:nvSpPr>
          <p:cNvPr id="26" name="右矢印 25"/>
          <p:cNvSpPr/>
          <p:nvPr/>
        </p:nvSpPr>
        <p:spPr>
          <a:xfrm>
            <a:off x="4502289" y="1246319"/>
            <a:ext cx="672151" cy="288032"/>
          </a:xfrm>
          <a:prstGeom prst="rightArrow">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ja-JP" altLang="en-US" sz="1600" dirty="0" smtClean="0">
              <a:solidFill>
                <a:schemeClr val="tx1"/>
              </a:solidFill>
            </a:endParaRPr>
          </a:p>
        </p:txBody>
      </p:sp>
      <p:sp>
        <p:nvSpPr>
          <p:cNvPr id="21" name="右矢印 20"/>
          <p:cNvSpPr/>
          <p:nvPr/>
        </p:nvSpPr>
        <p:spPr>
          <a:xfrm>
            <a:off x="4502289" y="1697523"/>
            <a:ext cx="672151" cy="288032"/>
          </a:xfrm>
          <a:prstGeom prst="rightArrow">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ja-JP" altLang="en-US" sz="1600" dirty="0" smtClean="0">
              <a:solidFill>
                <a:schemeClr val="tx1"/>
              </a:solidFill>
            </a:endParaRPr>
          </a:p>
        </p:txBody>
      </p:sp>
      <p:sp>
        <p:nvSpPr>
          <p:cNvPr id="5" name="正方形/長方形 4"/>
          <p:cNvSpPr/>
          <p:nvPr/>
        </p:nvSpPr>
        <p:spPr>
          <a:xfrm>
            <a:off x="944374" y="1191727"/>
            <a:ext cx="3489282" cy="819698"/>
          </a:xfrm>
          <a:prstGeom prst="rect">
            <a:avLst/>
          </a:prstGeom>
          <a:solidFill>
            <a:schemeClr val="bg1">
              <a:lumMod val="85000"/>
            </a:schemeClr>
          </a:solidFill>
          <a:ln w="9525" cmpd="sng">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prstMaterial="matte">
            <a:bevelT w="127000" h="25400"/>
          </a:sp3d>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marL="88900" defTabSz="914400"/>
            <a:r>
              <a:rPr lang="ja-JP" altLang="en-US" sz="1600" dirty="0">
                <a:solidFill>
                  <a:schemeClr val="tx1"/>
                </a:solidFill>
                <a:latin typeface="ＤＦ特太ゴシック体" panose="020B0509000000000000" pitchFamily="49" charset="-128"/>
                <a:ea typeface="ＤＦ特太ゴシック体" panose="020B0509000000000000" pitchFamily="49" charset="-128"/>
              </a:rPr>
              <a:t> </a:t>
            </a:r>
            <a:r>
              <a:rPr lang="ja-JP" altLang="en-US" sz="1600" dirty="0" smtClean="0">
                <a:solidFill>
                  <a:schemeClr val="tx1"/>
                </a:solidFill>
                <a:latin typeface="ＤＦ特太ゴシック体" panose="020B0509000000000000" pitchFamily="49" charset="-128"/>
                <a:ea typeface="ＤＦ特太ゴシック体" panose="020B0509000000000000" pitchFamily="49" charset="-128"/>
              </a:rPr>
              <a:t> 予防給付</a:t>
            </a:r>
            <a:endParaRPr lang="en-US" altLang="ja-JP" sz="1600" dirty="0" smtClean="0">
              <a:solidFill>
                <a:schemeClr val="tx1"/>
              </a:solidFill>
              <a:latin typeface="ＤＦ特太ゴシック体" panose="020B0509000000000000" pitchFamily="49" charset="-128"/>
              <a:ea typeface="ＤＦ特太ゴシック体" panose="020B0509000000000000" pitchFamily="49" charset="-128"/>
            </a:endParaRPr>
          </a:p>
          <a:p>
            <a:pPr marL="88900" defTabSz="914400"/>
            <a:r>
              <a:rPr lang="ja-JP" altLang="en-US" sz="1100" dirty="0" smtClean="0">
                <a:solidFill>
                  <a:schemeClr val="tx1"/>
                </a:solidFill>
                <a:latin typeface="ＤＦ特太ゴシック体" panose="020B0509000000000000" pitchFamily="49" charset="-128"/>
                <a:ea typeface="ＤＦ特太ゴシック体" panose="020B0509000000000000" pitchFamily="49" charset="-128"/>
              </a:rPr>
              <a:t>　（</a:t>
            </a:r>
            <a:r>
              <a:rPr lang="ja-JP" altLang="en-US" sz="1100" dirty="0">
                <a:solidFill>
                  <a:schemeClr val="tx1"/>
                </a:solidFill>
                <a:latin typeface="ＤＦ特太ゴシック体" panose="020B0509000000000000" pitchFamily="49" charset="-128"/>
                <a:ea typeface="ＤＦ特太ゴシック体" panose="020B0509000000000000" pitchFamily="49" charset="-128"/>
              </a:rPr>
              <a:t>要支援</a:t>
            </a:r>
            <a:r>
              <a:rPr lang="en-US" altLang="ja-JP" sz="1100" dirty="0">
                <a:solidFill>
                  <a:schemeClr val="tx1"/>
                </a:solidFill>
                <a:latin typeface="ＤＦ特太ゴシック体" panose="020B0509000000000000" pitchFamily="49" charset="-128"/>
                <a:ea typeface="ＤＦ特太ゴシック体" panose="020B0509000000000000" pitchFamily="49" charset="-128"/>
              </a:rPr>
              <a:t>1</a:t>
            </a:r>
            <a:r>
              <a:rPr lang="ja-JP" altLang="en-US" sz="1100" dirty="0">
                <a:solidFill>
                  <a:schemeClr val="tx1"/>
                </a:solidFill>
                <a:latin typeface="ＤＦ特太ゴシック体" panose="020B0509000000000000" pitchFamily="49" charset="-128"/>
                <a:ea typeface="ＤＦ特太ゴシック体" panose="020B0509000000000000" pitchFamily="49" charset="-128"/>
              </a:rPr>
              <a:t>～２</a:t>
            </a:r>
            <a:r>
              <a:rPr lang="ja-JP" altLang="en-US" sz="1100" dirty="0" smtClean="0">
                <a:solidFill>
                  <a:schemeClr val="tx1"/>
                </a:solidFill>
                <a:latin typeface="ＤＦ特太ゴシック体" panose="020B0509000000000000" pitchFamily="49" charset="-128"/>
                <a:ea typeface="ＤＦ特太ゴシック体" panose="020B0509000000000000" pitchFamily="49" charset="-128"/>
              </a:rPr>
              <a:t>）</a:t>
            </a:r>
            <a:endParaRPr lang="ja-JP" altLang="en-US" sz="1600" dirty="0" smtClean="0">
              <a:solidFill>
                <a:schemeClr val="tx1"/>
              </a:solidFill>
              <a:latin typeface="ＤＦ特太ゴシック体" panose="020B0509000000000000" pitchFamily="49" charset="-128"/>
              <a:ea typeface="ＤＦ特太ゴシック体" panose="020B0509000000000000" pitchFamily="49" charset="-128"/>
            </a:endParaRPr>
          </a:p>
        </p:txBody>
      </p:sp>
      <p:sp>
        <p:nvSpPr>
          <p:cNvPr id="10" name="正方形/長方形 9"/>
          <p:cNvSpPr/>
          <p:nvPr/>
        </p:nvSpPr>
        <p:spPr>
          <a:xfrm>
            <a:off x="1414988" y="2129611"/>
            <a:ext cx="3019671" cy="1510427"/>
          </a:xfrm>
          <a:prstGeom prst="rect">
            <a:avLst/>
          </a:prstGeom>
          <a:solidFill>
            <a:srgbClr val="99FF99"/>
          </a:solidFill>
          <a:ln w="9525" cmpd="sng">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prstMaterial="matte">
            <a:bevelT w="127000" h="25400"/>
          </a:sp3d>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87313" defTabSz="914400"/>
            <a:r>
              <a:rPr lang="ja-JP" altLang="en-US" sz="1600" dirty="0" smtClean="0">
                <a:solidFill>
                  <a:schemeClr val="tx1"/>
                </a:solidFill>
                <a:latin typeface="HG創英角ｺﾞｼｯｸUB" panose="020B0909000000000000" pitchFamily="49" charset="-128"/>
                <a:ea typeface="HG創英角ｺﾞｼｯｸUB" panose="020B0909000000000000" pitchFamily="49" charset="-128"/>
              </a:rPr>
              <a:t>介護予防事業</a:t>
            </a:r>
            <a:endParaRPr lang="en-US" altLang="ja-JP" sz="1600" dirty="0" smtClean="0">
              <a:solidFill>
                <a:schemeClr val="tx1"/>
              </a:solidFill>
              <a:latin typeface="HG創英角ｺﾞｼｯｸUB" panose="020B0909000000000000" pitchFamily="49" charset="-128"/>
              <a:ea typeface="HG創英角ｺﾞｼｯｸUB" panose="020B0909000000000000" pitchFamily="49" charset="-128"/>
            </a:endParaRPr>
          </a:p>
          <a:p>
            <a:pPr algn="ctr" defTabSz="914400"/>
            <a:r>
              <a:rPr lang="ja-JP" altLang="en-US" sz="1000" dirty="0">
                <a:solidFill>
                  <a:schemeClr val="tx1"/>
                </a:solidFill>
                <a:latin typeface="HGP創英角ｺﾞｼｯｸUB" panose="020B0900000000000000" pitchFamily="50" charset="-128"/>
                <a:ea typeface="HGP創英角ｺﾞｼｯｸUB" panose="020B0900000000000000" pitchFamily="50" charset="-128"/>
              </a:rPr>
              <a:t>又</a:t>
            </a:r>
            <a:r>
              <a:rPr lang="ja-JP" altLang="en-US" sz="1000" dirty="0" smtClean="0">
                <a:solidFill>
                  <a:schemeClr val="tx1"/>
                </a:solidFill>
                <a:latin typeface="HGP創英角ｺﾞｼｯｸUB" panose="020B0900000000000000" pitchFamily="50" charset="-128"/>
                <a:ea typeface="HGP創英角ｺﾞｼｯｸUB" panose="020B0900000000000000" pitchFamily="50" charset="-128"/>
              </a:rPr>
              <a:t>は</a:t>
            </a:r>
            <a:r>
              <a:rPr lang="ja-JP" altLang="en-US" sz="1200" dirty="0" smtClean="0">
                <a:solidFill>
                  <a:schemeClr val="tx1"/>
                </a:solidFill>
                <a:latin typeface="HGP創英角ｺﾞｼｯｸUB" panose="020B0900000000000000" pitchFamily="50" charset="-128"/>
                <a:ea typeface="HGP創英角ｺﾞｼｯｸUB" panose="020B0900000000000000" pitchFamily="50" charset="-128"/>
              </a:rPr>
              <a:t>介護予防・日常生活支援総合事業</a:t>
            </a:r>
            <a:endParaRPr lang="en-US" altLang="ja-JP" sz="1200" dirty="0" smtClean="0">
              <a:solidFill>
                <a:schemeClr val="tx1"/>
              </a:solidFill>
              <a:latin typeface="HGP創英角ｺﾞｼｯｸUB" panose="020B0900000000000000" pitchFamily="50" charset="-128"/>
              <a:ea typeface="HGP創英角ｺﾞｼｯｸUB" panose="020B0900000000000000" pitchFamily="50" charset="-128"/>
            </a:endParaRPr>
          </a:p>
          <a:p>
            <a:pPr defTabSz="914400"/>
            <a:r>
              <a:rPr lang="ja-JP" altLang="en-US" sz="1200" dirty="0" smtClean="0">
                <a:solidFill>
                  <a:schemeClr val="tx1"/>
                </a:solidFill>
              </a:rPr>
              <a:t>○ 二次予防事業</a:t>
            </a:r>
            <a:endParaRPr lang="en-US" altLang="ja-JP" sz="1200" dirty="0" smtClean="0">
              <a:solidFill>
                <a:schemeClr val="tx1"/>
              </a:solidFill>
            </a:endParaRPr>
          </a:p>
          <a:p>
            <a:pPr defTabSz="914400"/>
            <a:r>
              <a:rPr lang="ja-JP" altLang="en-US" sz="1200" dirty="0" smtClean="0">
                <a:solidFill>
                  <a:schemeClr val="tx1"/>
                </a:solidFill>
              </a:rPr>
              <a:t>○ 一次予防事業</a:t>
            </a:r>
            <a:endParaRPr lang="en-US" altLang="ja-JP" sz="1200" dirty="0" smtClean="0">
              <a:solidFill>
                <a:schemeClr val="tx1"/>
              </a:solidFill>
            </a:endParaRPr>
          </a:p>
          <a:p>
            <a:pPr marL="174625" algn="just" defTabSz="914400"/>
            <a:r>
              <a:rPr lang="ja-JP" altLang="en-US" sz="1100" dirty="0" smtClean="0">
                <a:solidFill>
                  <a:schemeClr val="tx1"/>
                </a:solidFill>
              </a:rPr>
              <a:t>介護予防・日常生活支援総合事業の場合</a:t>
            </a:r>
            <a:endParaRPr lang="en-US" altLang="ja-JP" sz="1100" dirty="0" smtClean="0">
              <a:solidFill>
                <a:schemeClr val="tx1"/>
              </a:solidFill>
            </a:endParaRPr>
          </a:p>
          <a:p>
            <a:pPr marL="174625" algn="just" defTabSz="914400"/>
            <a:r>
              <a:rPr lang="ja-JP" altLang="en-US" sz="1100" dirty="0" smtClean="0">
                <a:solidFill>
                  <a:schemeClr val="tx1"/>
                </a:solidFill>
              </a:rPr>
              <a:t>は、上記の他、生活支援サービスを含む</a:t>
            </a:r>
            <a:endParaRPr lang="en-US" altLang="ja-JP" sz="1100" dirty="0" smtClean="0">
              <a:solidFill>
                <a:schemeClr val="tx1"/>
              </a:solidFill>
            </a:endParaRPr>
          </a:p>
          <a:p>
            <a:pPr marL="174625" algn="just" defTabSz="914400"/>
            <a:r>
              <a:rPr lang="ja-JP" altLang="en-US" sz="1100" dirty="0" smtClean="0">
                <a:solidFill>
                  <a:schemeClr val="tx1"/>
                </a:solidFill>
              </a:rPr>
              <a:t>要支援者向け事業、介護予防支援事業。</a:t>
            </a:r>
            <a:endParaRPr lang="en-US" altLang="ja-JP" sz="1100" dirty="0">
              <a:solidFill>
                <a:schemeClr val="tx1"/>
              </a:solidFill>
            </a:endParaRPr>
          </a:p>
        </p:txBody>
      </p:sp>
      <p:sp>
        <p:nvSpPr>
          <p:cNvPr id="13" name="正方形/長方形 12"/>
          <p:cNvSpPr/>
          <p:nvPr/>
        </p:nvSpPr>
        <p:spPr>
          <a:xfrm>
            <a:off x="1414972" y="3817359"/>
            <a:ext cx="3035222" cy="947137"/>
          </a:xfrm>
          <a:prstGeom prst="rect">
            <a:avLst/>
          </a:prstGeom>
          <a:solidFill>
            <a:srgbClr val="FFCCCC"/>
          </a:solidFill>
          <a:ln w="6350" cmpd="sng">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prstMaterial="matte">
            <a:bevelT w="127000" h="25400"/>
          </a:sp3d>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87313" defTabSz="914400"/>
            <a:r>
              <a:rPr lang="ja-JP" altLang="en-US" sz="1600" dirty="0" smtClean="0">
                <a:solidFill>
                  <a:schemeClr val="tx1"/>
                </a:solidFill>
                <a:latin typeface="HG創英角ｺﾞｼｯｸUB" panose="020B0909000000000000" pitchFamily="49" charset="-128"/>
                <a:ea typeface="HG創英角ｺﾞｼｯｸUB" panose="020B0909000000000000" pitchFamily="49" charset="-128"/>
              </a:rPr>
              <a:t>包括的支援事業</a:t>
            </a:r>
            <a:endParaRPr lang="en-US" altLang="ja-JP" sz="1600" dirty="0" smtClean="0">
              <a:solidFill>
                <a:schemeClr val="tx1"/>
              </a:solidFill>
              <a:latin typeface="HG創英角ｺﾞｼｯｸUB" panose="020B0909000000000000" pitchFamily="49" charset="-128"/>
              <a:ea typeface="HG創英角ｺﾞｼｯｸUB" panose="020B0909000000000000" pitchFamily="49" charset="-128"/>
            </a:endParaRPr>
          </a:p>
          <a:p>
            <a:pPr defTabSz="914400">
              <a:spcBef>
                <a:spcPts val="600"/>
              </a:spcBef>
            </a:pPr>
            <a:r>
              <a:rPr lang="ja-JP" altLang="en-US" sz="1200" dirty="0">
                <a:solidFill>
                  <a:schemeClr val="tx1"/>
                </a:solidFill>
              </a:rPr>
              <a:t>○</a:t>
            </a:r>
            <a:r>
              <a:rPr lang="ja-JP" altLang="en-US" sz="1200" dirty="0" smtClean="0">
                <a:solidFill>
                  <a:schemeClr val="tx1"/>
                </a:solidFill>
              </a:rPr>
              <a:t>地域包括支援センターの運営</a:t>
            </a:r>
            <a:endParaRPr lang="en-US" altLang="ja-JP" sz="1200" dirty="0" smtClean="0">
              <a:solidFill>
                <a:schemeClr val="tx1"/>
              </a:solidFill>
            </a:endParaRPr>
          </a:p>
          <a:p>
            <a:pPr defTabSz="914400">
              <a:lnSpc>
                <a:spcPts val="1500"/>
              </a:lnSpc>
            </a:pPr>
            <a:r>
              <a:rPr lang="ja-JP" altLang="en-US" sz="1100" dirty="0">
                <a:solidFill>
                  <a:schemeClr val="tx1"/>
                </a:solidFill>
              </a:rPr>
              <a:t>　</a:t>
            </a:r>
            <a:r>
              <a:rPr lang="ja-JP" altLang="en-US" sz="1100" dirty="0" smtClean="0">
                <a:solidFill>
                  <a:schemeClr val="tx1"/>
                </a:solidFill>
              </a:rPr>
              <a:t> ・</a:t>
            </a:r>
            <a:r>
              <a:rPr lang="ja-JP" altLang="en-US" sz="1100" dirty="0">
                <a:solidFill>
                  <a:schemeClr val="tx1"/>
                </a:solidFill>
              </a:rPr>
              <a:t>介護予防</a:t>
            </a:r>
            <a:r>
              <a:rPr lang="ja-JP" altLang="en-US" sz="1100" dirty="0" smtClean="0">
                <a:solidFill>
                  <a:schemeClr val="tx1"/>
                </a:solidFill>
              </a:rPr>
              <a:t>ケアマネジメント、総合相談支援</a:t>
            </a:r>
            <a:endParaRPr lang="en-US" altLang="ja-JP" sz="1100" dirty="0" smtClean="0">
              <a:solidFill>
                <a:schemeClr val="tx1"/>
              </a:solidFill>
            </a:endParaRPr>
          </a:p>
          <a:p>
            <a:pPr defTabSz="914400">
              <a:lnSpc>
                <a:spcPts val="1500"/>
              </a:lnSpc>
            </a:pPr>
            <a:r>
              <a:rPr lang="ja-JP" altLang="en-US" sz="1100" dirty="0" smtClean="0">
                <a:solidFill>
                  <a:schemeClr val="tx1"/>
                </a:solidFill>
              </a:rPr>
              <a:t>　  業務、権利擁護業務、ケアマネジメント支援</a:t>
            </a:r>
          </a:p>
        </p:txBody>
      </p:sp>
      <p:sp>
        <p:nvSpPr>
          <p:cNvPr id="14" name="正方形/長方形 13"/>
          <p:cNvSpPr/>
          <p:nvPr/>
        </p:nvSpPr>
        <p:spPr>
          <a:xfrm>
            <a:off x="1414972" y="5733256"/>
            <a:ext cx="3035222" cy="864000"/>
          </a:xfrm>
          <a:prstGeom prst="rect">
            <a:avLst/>
          </a:prstGeom>
          <a:solidFill>
            <a:srgbClr val="CCFFFF"/>
          </a:solidFill>
          <a:ln w="9525" cmpd="sng">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prstMaterial="matte">
            <a:bevelT w="127000" h="254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7313" defTabSz="914400"/>
            <a:r>
              <a:rPr lang="ja-JP" altLang="en-US" sz="1600" dirty="0" smtClean="0">
                <a:solidFill>
                  <a:schemeClr val="tx1"/>
                </a:solidFill>
                <a:latin typeface="HG創英角ｺﾞｼｯｸUB" panose="020B0909000000000000" pitchFamily="49" charset="-128"/>
                <a:ea typeface="HG創英角ｺﾞｼｯｸUB" panose="020B0909000000000000" pitchFamily="49" charset="-128"/>
              </a:rPr>
              <a:t>任意事業</a:t>
            </a:r>
            <a:endParaRPr lang="en-US" altLang="ja-JP" sz="1600" dirty="0" smtClean="0">
              <a:solidFill>
                <a:schemeClr val="tx1"/>
              </a:solidFill>
              <a:latin typeface="HG創英角ｺﾞｼｯｸUB" panose="020B0909000000000000" pitchFamily="49" charset="-128"/>
              <a:ea typeface="HG創英角ｺﾞｼｯｸUB" panose="020B0909000000000000" pitchFamily="49" charset="-128"/>
            </a:endParaRPr>
          </a:p>
          <a:p>
            <a:pPr defTabSz="914400"/>
            <a:r>
              <a:rPr lang="ja-JP" altLang="en-US" sz="1100" dirty="0" smtClean="0">
                <a:solidFill>
                  <a:schemeClr val="tx1"/>
                </a:solidFill>
              </a:rPr>
              <a:t>○ 介護</a:t>
            </a:r>
            <a:r>
              <a:rPr lang="ja-JP" altLang="en-US" sz="1100" dirty="0">
                <a:solidFill>
                  <a:schemeClr val="tx1"/>
                </a:solidFill>
              </a:rPr>
              <a:t>給付費</a:t>
            </a:r>
            <a:r>
              <a:rPr lang="ja-JP" altLang="en-US" sz="1100" dirty="0" smtClean="0">
                <a:solidFill>
                  <a:schemeClr val="tx1"/>
                </a:solidFill>
              </a:rPr>
              <a:t>適正化事業</a:t>
            </a:r>
            <a:endParaRPr lang="en-US" altLang="ja-JP" sz="1100" dirty="0" smtClean="0">
              <a:solidFill>
                <a:schemeClr val="tx1"/>
              </a:solidFill>
            </a:endParaRPr>
          </a:p>
          <a:p>
            <a:pPr defTabSz="914400"/>
            <a:r>
              <a:rPr lang="ja-JP" altLang="en-US" sz="1100" dirty="0" smtClean="0">
                <a:solidFill>
                  <a:schemeClr val="tx1"/>
                </a:solidFill>
              </a:rPr>
              <a:t>○ 家族介護支援事業</a:t>
            </a:r>
            <a:endParaRPr lang="en-US" altLang="ja-JP" sz="1100" dirty="0" smtClean="0">
              <a:solidFill>
                <a:schemeClr val="tx1"/>
              </a:solidFill>
            </a:endParaRPr>
          </a:p>
          <a:p>
            <a:pPr defTabSz="914400"/>
            <a:r>
              <a:rPr lang="ja-JP" altLang="en-US" sz="1100" dirty="0" smtClean="0">
                <a:solidFill>
                  <a:schemeClr val="tx1"/>
                </a:solidFill>
              </a:rPr>
              <a:t>○ その他の事業</a:t>
            </a:r>
            <a:endParaRPr lang="ja-JP" altLang="en-US" sz="1100" dirty="0" smtClean="0">
              <a:solidFill>
                <a:schemeClr val="tx1"/>
              </a:solidFill>
              <a:latin typeface="ＤＦ特太ゴシック体" panose="020B0509000000000000" pitchFamily="49" charset="-128"/>
              <a:ea typeface="ＤＦ特太ゴシック体" panose="020B0509000000000000" pitchFamily="49" charset="-128"/>
            </a:endParaRPr>
          </a:p>
        </p:txBody>
      </p:sp>
      <p:sp>
        <p:nvSpPr>
          <p:cNvPr id="15" name="正方形/長方形 14"/>
          <p:cNvSpPr/>
          <p:nvPr/>
        </p:nvSpPr>
        <p:spPr>
          <a:xfrm>
            <a:off x="5299059" y="1695999"/>
            <a:ext cx="4032907" cy="1944000"/>
          </a:xfrm>
          <a:prstGeom prst="rect">
            <a:avLst/>
          </a:prstGeom>
          <a:solidFill>
            <a:srgbClr val="99FF99"/>
          </a:solidFill>
          <a:ln w="9525" cmpd="sng">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prstMaterial="matte">
            <a:bevelT w="127000" h="25400"/>
          </a:sp3d>
        </p:spPr>
        <p:style>
          <a:lnRef idx="2">
            <a:schemeClr val="accent1">
              <a:shade val="50000"/>
            </a:schemeClr>
          </a:lnRef>
          <a:fillRef idx="1">
            <a:schemeClr val="accent1"/>
          </a:fillRef>
          <a:effectRef idx="0">
            <a:schemeClr val="accent1"/>
          </a:effectRef>
          <a:fontRef idx="minor">
            <a:schemeClr val="lt1"/>
          </a:fontRef>
        </p:style>
        <p:txBody>
          <a:bodyPr wrap="none" rIns="0" rtlCol="0" anchor="t"/>
          <a:lstStyle/>
          <a:p>
            <a:pPr marL="88900" defTabSz="914400"/>
            <a:r>
              <a:rPr lang="ja-JP" altLang="en-US" sz="1400" dirty="0" smtClean="0">
                <a:solidFill>
                  <a:schemeClr val="tx1"/>
                </a:solidFill>
                <a:latin typeface="HG創英角ｺﾞｼｯｸUB" panose="020B0909000000000000" pitchFamily="49" charset="-128"/>
                <a:ea typeface="HG創英角ｺﾞｼｯｸUB" panose="020B0909000000000000" pitchFamily="49" charset="-128"/>
              </a:rPr>
              <a:t>新しい</a:t>
            </a:r>
            <a:r>
              <a:rPr lang="ja-JP" altLang="en-US" sz="1400" dirty="0">
                <a:solidFill>
                  <a:schemeClr val="tx1"/>
                </a:solidFill>
                <a:latin typeface="HG創英角ｺﾞｼｯｸUB" panose="020B0909000000000000" pitchFamily="49" charset="-128"/>
                <a:ea typeface="HG創英角ｺﾞｼｯｸUB" panose="020B0909000000000000" pitchFamily="49" charset="-128"/>
              </a:rPr>
              <a:t>介護予防・日常生活支援総合事業</a:t>
            </a:r>
            <a:endParaRPr lang="en-US" altLang="ja-JP" sz="1400" dirty="0">
              <a:solidFill>
                <a:schemeClr val="tx1"/>
              </a:solidFill>
              <a:latin typeface="HG創英角ｺﾞｼｯｸUB" panose="020B0909000000000000" pitchFamily="49" charset="-128"/>
              <a:ea typeface="HG創英角ｺﾞｼｯｸUB" panose="020B0909000000000000" pitchFamily="49" charset="-128"/>
            </a:endParaRPr>
          </a:p>
          <a:p>
            <a:pPr marL="88900" defTabSz="914400"/>
            <a:r>
              <a:rPr lang="ja-JP" altLang="en-US" sz="1100" dirty="0" smtClean="0">
                <a:solidFill>
                  <a:schemeClr val="tx1"/>
                </a:solidFill>
                <a:latin typeface="ＤＦ特太ゴシック体" panose="020B0509000000000000" pitchFamily="49" charset="-128"/>
                <a:ea typeface="ＤＦ特太ゴシック体" panose="020B0509000000000000" pitchFamily="49" charset="-128"/>
              </a:rPr>
              <a:t>（</a:t>
            </a:r>
            <a:r>
              <a:rPr lang="ja-JP" altLang="en-US" sz="1100" dirty="0">
                <a:solidFill>
                  <a:schemeClr val="tx1"/>
                </a:solidFill>
                <a:latin typeface="ＤＦ特太ゴシック体" panose="020B0509000000000000" pitchFamily="49" charset="-128"/>
                <a:ea typeface="ＤＦ特太ゴシック体" panose="020B0509000000000000" pitchFamily="49" charset="-128"/>
              </a:rPr>
              <a:t>要支援</a:t>
            </a:r>
            <a:r>
              <a:rPr lang="en-US" altLang="ja-JP" sz="1100" dirty="0">
                <a:solidFill>
                  <a:schemeClr val="tx1"/>
                </a:solidFill>
                <a:latin typeface="ＤＦ特太ゴシック体" panose="020B0509000000000000" pitchFamily="49" charset="-128"/>
                <a:ea typeface="ＤＦ特太ゴシック体" panose="020B0509000000000000" pitchFamily="49" charset="-128"/>
              </a:rPr>
              <a:t>1</a:t>
            </a:r>
            <a:r>
              <a:rPr lang="ja-JP" altLang="en-US" sz="1100" dirty="0">
                <a:solidFill>
                  <a:schemeClr val="tx1"/>
                </a:solidFill>
                <a:latin typeface="ＤＦ特太ゴシック体" panose="020B0509000000000000" pitchFamily="49" charset="-128"/>
                <a:ea typeface="ＤＦ特太ゴシック体" panose="020B0509000000000000" pitchFamily="49" charset="-128"/>
              </a:rPr>
              <a:t>～</a:t>
            </a:r>
            <a:r>
              <a:rPr lang="ja-JP" altLang="en-US" sz="1100" dirty="0" smtClean="0">
                <a:solidFill>
                  <a:schemeClr val="tx1"/>
                </a:solidFill>
                <a:latin typeface="ＤＦ特太ゴシック体" panose="020B0509000000000000" pitchFamily="49" charset="-128"/>
                <a:ea typeface="ＤＦ特太ゴシック体" panose="020B0509000000000000" pitchFamily="49" charset="-128"/>
              </a:rPr>
              <a:t>２、それ以外の者）</a:t>
            </a:r>
            <a:endParaRPr lang="en-US" altLang="ja-JP" sz="1600" dirty="0" smtClean="0">
              <a:solidFill>
                <a:schemeClr val="tx1"/>
              </a:solidFill>
              <a:latin typeface="ＤＦ特太ゴシック体" panose="020B0509000000000000" pitchFamily="49" charset="-128"/>
              <a:ea typeface="ＤＦ特太ゴシック体" panose="020B0509000000000000" pitchFamily="49" charset="-128"/>
            </a:endParaRPr>
          </a:p>
          <a:p>
            <a:pPr defTabSz="914400">
              <a:spcBef>
                <a:spcPts val="600"/>
              </a:spcBef>
            </a:pPr>
            <a:r>
              <a:rPr lang="ja-JP" altLang="en-US" sz="1200" dirty="0" smtClean="0">
                <a:solidFill>
                  <a:schemeClr val="tx1"/>
                </a:solidFill>
              </a:rPr>
              <a:t>○ 介護予防・生活支援サービス事業</a:t>
            </a:r>
            <a:endParaRPr lang="en-US" altLang="ja-JP" sz="1200" dirty="0" smtClean="0">
              <a:solidFill>
                <a:schemeClr val="tx1"/>
              </a:solidFill>
            </a:endParaRPr>
          </a:p>
          <a:p>
            <a:pPr defTabSz="914400"/>
            <a:r>
              <a:rPr lang="ja-JP" altLang="en-US" sz="1200" dirty="0">
                <a:solidFill>
                  <a:schemeClr val="tx1"/>
                </a:solidFill>
              </a:rPr>
              <a:t>　</a:t>
            </a:r>
            <a:r>
              <a:rPr lang="ja-JP" altLang="en-US" sz="1200" dirty="0" smtClean="0">
                <a:solidFill>
                  <a:schemeClr val="tx1"/>
                </a:solidFill>
              </a:rPr>
              <a:t>　・訪問型サービス</a:t>
            </a:r>
            <a:endParaRPr lang="en-US" altLang="ja-JP" sz="1200" dirty="0" smtClean="0">
              <a:solidFill>
                <a:schemeClr val="tx1"/>
              </a:solidFill>
            </a:endParaRPr>
          </a:p>
          <a:p>
            <a:pPr defTabSz="914400"/>
            <a:r>
              <a:rPr lang="ja-JP" altLang="en-US" sz="1200" dirty="0" smtClean="0">
                <a:solidFill>
                  <a:schemeClr val="tx1"/>
                </a:solidFill>
              </a:rPr>
              <a:t>　　・通所型サービス</a:t>
            </a:r>
            <a:endParaRPr lang="en-US" altLang="ja-JP" sz="1200" dirty="0" smtClean="0">
              <a:solidFill>
                <a:schemeClr val="tx1"/>
              </a:solidFill>
            </a:endParaRPr>
          </a:p>
          <a:p>
            <a:pPr defTabSz="914400"/>
            <a:r>
              <a:rPr lang="ja-JP" altLang="en-US" sz="1200" dirty="0">
                <a:solidFill>
                  <a:schemeClr val="tx1"/>
                </a:solidFill>
              </a:rPr>
              <a:t>　</a:t>
            </a:r>
            <a:r>
              <a:rPr lang="ja-JP" altLang="en-US" sz="1200" dirty="0" smtClean="0">
                <a:solidFill>
                  <a:schemeClr val="tx1"/>
                </a:solidFill>
              </a:rPr>
              <a:t>　・生活支援サービス（配食等）</a:t>
            </a:r>
            <a:endParaRPr lang="en-US" altLang="ja-JP" sz="1200" dirty="0" smtClean="0">
              <a:solidFill>
                <a:schemeClr val="tx1"/>
              </a:solidFill>
            </a:endParaRPr>
          </a:p>
          <a:p>
            <a:pPr defTabSz="914400"/>
            <a:r>
              <a:rPr lang="ja-JP" altLang="en-US" sz="1200" dirty="0">
                <a:solidFill>
                  <a:schemeClr val="tx1"/>
                </a:solidFill>
              </a:rPr>
              <a:t>　</a:t>
            </a:r>
            <a:r>
              <a:rPr lang="ja-JP" altLang="en-US" sz="1200" dirty="0" smtClean="0">
                <a:solidFill>
                  <a:schemeClr val="tx1"/>
                </a:solidFill>
              </a:rPr>
              <a:t>　・介護予防支援事業（ケアマネジメント）</a:t>
            </a:r>
            <a:endParaRPr lang="en-US" altLang="ja-JP" sz="1200" dirty="0" smtClean="0">
              <a:solidFill>
                <a:schemeClr val="tx1"/>
              </a:solidFill>
            </a:endParaRPr>
          </a:p>
          <a:p>
            <a:pPr defTabSz="914400">
              <a:spcBef>
                <a:spcPts val="600"/>
              </a:spcBef>
            </a:pPr>
            <a:r>
              <a:rPr lang="ja-JP" altLang="en-US" sz="1200" dirty="0" smtClean="0">
                <a:solidFill>
                  <a:schemeClr val="tx1"/>
                </a:solidFill>
              </a:rPr>
              <a:t>○ 一般介護予防事業</a:t>
            </a:r>
            <a:endParaRPr lang="en-US" altLang="ja-JP" sz="1200" dirty="0" smtClean="0">
              <a:solidFill>
                <a:schemeClr val="tx1"/>
              </a:solidFill>
            </a:endParaRPr>
          </a:p>
        </p:txBody>
      </p:sp>
      <p:sp>
        <p:nvSpPr>
          <p:cNvPr id="16" name="正方形/長方形 15"/>
          <p:cNvSpPr/>
          <p:nvPr/>
        </p:nvSpPr>
        <p:spPr>
          <a:xfrm>
            <a:off x="5299059" y="3806011"/>
            <a:ext cx="4032907" cy="1850212"/>
          </a:xfrm>
          <a:prstGeom prst="rect">
            <a:avLst/>
          </a:prstGeom>
          <a:solidFill>
            <a:srgbClr val="FFCCCC"/>
          </a:solidFill>
          <a:ln w="9525" cmpd="sng">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prstMaterial="matte">
            <a:bevelT w="127000" h="25400"/>
          </a:sp3d>
        </p:spPr>
        <p:style>
          <a:lnRef idx="2">
            <a:schemeClr val="accent1">
              <a:shade val="50000"/>
            </a:schemeClr>
          </a:lnRef>
          <a:fillRef idx="1">
            <a:schemeClr val="accent1"/>
          </a:fillRef>
          <a:effectRef idx="0">
            <a:schemeClr val="accent1"/>
          </a:effectRef>
          <a:fontRef idx="minor">
            <a:schemeClr val="lt1"/>
          </a:fontRef>
        </p:style>
        <p:txBody>
          <a:bodyPr wrap="none" rtlCol="0" anchor="t"/>
          <a:lstStyle/>
          <a:p>
            <a:pPr marL="88900" defTabSz="914400"/>
            <a:r>
              <a:rPr lang="ja-JP" altLang="en-US" sz="1600" dirty="0" smtClean="0">
                <a:solidFill>
                  <a:schemeClr val="tx1"/>
                </a:solidFill>
                <a:latin typeface="HG創英角ｺﾞｼｯｸUB" panose="020B0909000000000000" pitchFamily="49" charset="-128"/>
                <a:ea typeface="HG創英角ｺﾞｼｯｸUB" panose="020B0909000000000000" pitchFamily="49" charset="-128"/>
              </a:rPr>
              <a:t>包括的支援事業</a:t>
            </a:r>
            <a:r>
              <a:rPr lang="ja-JP" altLang="en-US" sz="1600" dirty="0">
                <a:solidFill>
                  <a:schemeClr val="tx1"/>
                </a:solidFill>
              </a:rPr>
              <a:t>　</a:t>
            </a:r>
            <a:endParaRPr lang="en-US" altLang="ja-JP" sz="1600" dirty="0" smtClean="0">
              <a:solidFill>
                <a:schemeClr val="tx1"/>
              </a:solidFill>
            </a:endParaRPr>
          </a:p>
          <a:p>
            <a:pPr defTabSz="914400">
              <a:spcBef>
                <a:spcPts val="600"/>
              </a:spcBef>
            </a:pPr>
            <a:r>
              <a:rPr lang="ja-JP" altLang="en-US" sz="1200" dirty="0" smtClean="0">
                <a:solidFill>
                  <a:schemeClr val="tx1"/>
                </a:solidFill>
              </a:rPr>
              <a:t>○ 地域包括支援センターの運営</a:t>
            </a:r>
            <a:endParaRPr lang="en-US" altLang="ja-JP" sz="1200" dirty="0" smtClean="0">
              <a:solidFill>
                <a:schemeClr val="tx1"/>
              </a:solidFill>
            </a:endParaRPr>
          </a:p>
          <a:p>
            <a:pPr marL="271463" defTabSz="914400">
              <a:lnSpc>
                <a:spcPts val="1500"/>
              </a:lnSpc>
            </a:pPr>
            <a:r>
              <a:rPr lang="ja-JP" altLang="en-US" sz="1100" dirty="0" smtClean="0">
                <a:solidFill>
                  <a:schemeClr val="tx1"/>
                </a:solidFill>
              </a:rPr>
              <a:t>（左記に加え、</a:t>
            </a:r>
            <a:r>
              <a:rPr lang="ja-JP" altLang="en-US" sz="1100" b="1" dirty="0" smtClean="0">
                <a:solidFill>
                  <a:schemeClr val="tx1"/>
                </a:solidFill>
              </a:rPr>
              <a:t>地域ケア会議の充実</a:t>
            </a:r>
            <a:r>
              <a:rPr lang="ja-JP" altLang="en-US" sz="1100" dirty="0" smtClean="0">
                <a:solidFill>
                  <a:schemeClr val="tx1"/>
                </a:solidFill>
              </a:rPr>
              <a:t>）</a:t>
            </a:r>
            <a:endParaRPr lang="en-US" altLang="ja-JP" sz="1100" dirty="0" smtClean="0">
              <a:solidFill>
                <a:schemeClr val="tx1"/>
              </a:solidFill>
            </a:endParaRPr>
          </a:p>
          <a:p>
            <a:pPr defTabSz="914400">
              <a:spcBef>
                <a:spcPts val="300"/>
              </a:spcBef>
            </a:pPr>
            <a:r>
              <a:rPr lang="ja-JP" altLang="en-US" sz="1200" dirty="0" smtClean="0">
                <a:solidFill>
                  <a:schemeClr val="tx1"/>
                </a:solidFill>
              </a:rPr>
              <a:t>○ </a:t>
            </a:r>
            <a:r>
              <a:rPr lang="ja-JP" altLang="en-US" sz="1200" b="1" dirty="0" smtClean="0">
                <a:solidFill>
                  <a:srgbClr val="FF0000"/>
                </a:solidFill>
              </a:rPr>
              <a:t>在宅医療・介護連携推進事業</a:t>
            </a:r>
            <a:endParaRPr lang="en-US" altLang="ja-JP" sz="1200" b="1" dirty="0" smtClean="0">
              <a:solidFill>
                <a:srgbClr val="FF0000"/>
              </a:solidFill>
            </a:endParaRPr>
          </a:p>
          <a:p>
            <a:pPr defTabSz="914400">
              <a:spcBef>
                <a:spcPts val="300"/>
              </a:spcBef>
            </a:pPr>
            <a:r>
              <a:rPr lang="ja-JP" altLang="en-US" sz="1200" dirty="0" smtClean="0">
                <a:solidFill>
                  <a:schemeClr val="tx1"/>
                </a:solidFill>
              </a:rPr>
              <a:t>○ </a:t>
            </a:r>
            <a:r>
              <a:rPr lang="ja-JP" altLang="en-US" sz="1200" b="1" dirty="0" smtClean="0">
                <a:solidFill>
                  <a:srgbClr val="FF0000"/>
                </a:solidFill>
              </a:rPr>
              <a:t>認知症施策推進事業</a:t>
            </a:r>
            <a:endParaRPr lang="en-US" altLang="ja-JP" sz="1200" b="1" dirty="0" smtClean="0">
              <a:solidFill>
                <a:srgbClr val="FF0000"/>
              </a:solidFill>
            </a:endParaRPr>
          </a:p>
          <a:p>
            <a:pPr defTabSz="914400">
              <a:spcBef>
                <a:spcPts val="300"/>
              </a:spcBef>
            </a:pPr>
            <a:r>
              <a:rPr lang="ja-JP" altLang="en-US" sz="1200" dirty="0">
                <a:solidFill>
                  <a:schemeClr val="tx1"/>
                </a:solidFill>
              </a:rPr>
              <a:t>　</a:t>
            </a:r>
            <a:r>
              <a:rPr lang="ja-JP" altLang="en-US" sz="1100" dirty="0" smtClean="0">
                <a:solidFill>
                  <a:schemeClr val="tx1"/>
                </a:solidFill>
              </a:rPr>
              <a:t>（認知症初期集中支援チーム、認知症地域支援推進員 等）</a:t>
            </a:r>
            <a:endParaRPr lang="en-US" altLang="ja-JP" sz="1100" dirty="0" smtClean="0">
              <a:solidFill>
                <a:schemeClr val="tx1"/>
              </a:solidFill>
            </a:endParaRPr>
          </a:p>
          <a:p>
            <a:pPr defTabSz="914400">
              <a:spcBef>
                <a:spcPts val="300"/>
              </a:spcBef>
            </a:pPr>
            <a:r>
              <a:rPr lang="ja-JP" altLang="en-US" sz="1200" dirty="0" smtClean="0">
                <a:solidFill>
                  <a:schemeClr val="tx1"/>
                </a:solidFill>
              </a:rPr>
              <a:t>○ </a:t>
            </a:r>
            <a:r>
              <a:rPr lang="ja-JP" altLang="en-US" sz="1200" b="1" dirty="0" smtClean="0">
                <a:solidFill>
                  <a:srgbClr val="FF0000"/>
                </a:solidFill>
              </a:rPr>
              <a:t>生活支援体制整備事業</a:t>
            </a:r>
            <a:endParaRPr lang="en-US" altLang="ja-JP" sz="1200" b="1" dirty="0">
              <a:solidFill>
                <a:srgbClr val="FF0000"/>
              </a:solidFill>
            </a:endParaRPr>
          </a:p>
          <a:p>
            <a:pPr marL="271463" defTabSz="914400"/>
            <a:r>
              <a:rPr lang="ja-JP" altLang="en-US" sz="1100" dirty="0" smtClean="0">
                <a:solidFill>
                  <a:schemeClr val="tx1"/>
                </a:solidFill>
              </a:rPr>
              <a:t>（コーディネーターの配置、協議体の設置等）</a:t>
            </a:r>
            <a:endParaRPr lang="en-US" altLang="ja-JP" sz="1100" dirty="0">
              <a:solidFill>
                <a:schemeClr val="tx1"/>
              </a:solidFill>
            </a:endParaRPr>
          </a:p>
        </p:txBody>
      </p:sp>
      <p:sp>
        <p:nvSpPr>
          <p:cNvPr id="19" name="正方形/長方形 18"/>
          <p:cNvSpPr/>
          <p:nvPr/>
        </p:nvSpPr>
        <p:spPr>
          <a:xfrm>
            <a:off x="5298012" y="1202017"/>
            <a:ext cx="4444594" cy="396000"/>
          </a:xfrm>
          <a:prstGeom prst="rect">
            <a:avLst/>
          </a:prstGeom>
          <a:solidFill>
            <a:schemeClr val="bg1">
              <a:lumMod val="85000"/>
            </a:schemeClr>
          </a:solidFill>
          <a:ln w="9525" cmpd="sng">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prstMaterial="matte">
            <a:bevelT w="127000" h="254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6213" algn="ctr" defTabSz="914400"/>
            <a:r>
              <a:rPr lang="ja-JP" altLang="en-US" sz="1600" dirty="0" smtClean="0">
                <a:solidFill>
                  <a:schemeClr val="tx1"/>
                </a:solidFill>
                <a:latin typeface="ＤＦ特太ゴシック体" panose="020B0509000000000000" pitchFamily="49" charset="-128"/>
                <a:ea typeface="ＤＦ特太ゴシック体" panose="020B0509000000000000" pitchFamily="49" charset="-128"/>
              </a:rPr>
              <a:t>予防給付</a:t>
            </a:r>
            <a:r>
              <a:rPr lang="ja-JP" altLang="en-US" sz="1100" dirty="0" smtClean="0">
                <a:solidFill>
                  <a:schemeClr val="tx1"/>
                </a:solidFill>
                <a:latin typeface="ＤＦ特太ゴシック体" panose="020B0509000000000000" pitchFamily="49" charset="-128"/>
                <a:ea typeface="ＤＦ特太ゴシック体" panose="020B0509000000000000" pitchFamily="49" charset="-128"/>
              </a:rPr>
              <a:t>（要支援</a:t>
            </a:r>
            <a:r>
              <a:rPr lang="en-US" altLang="ja-JP" sz="1100" dirty="0" smtClean="0">
                <a:solidFill>
                  <a:schemeClr val="tx1"/>
                </a:solidFill>
                <a:latin typeface="ＤＦ特太ゴシック体" panose="020B0509000000000000" pitchFamily="49" charset="-128"/>
                <a:ea typeface="ＤＦ特太ゴシック体" panose="020B0509000000000000" pitchFamily="49" charset="-128"/>
              </a:rPr>
              <a:t>1</a:t>
            </a:r>
            <a:r>
              <a:rPr lang="ja-JP" altLang="en-US" sz="1100" dirty="0" smtClean="0">
                <a:solidFill>
                  <a:schemeClr val="tx1"/>
                </a:solidFill>
                <a:latin typeface="ＤＦ特太ゴシック体" panose="020B0509000000000000" pitchFamily="49" charset="-128"/>
                <a:ea typeface="ＤＦ特太ゴシック体" panose="020B0509000000000000" pitchFamily="49" charset="-128"/>
              </a:rPr>
              <a:t>～２）</a:t>
            </a:r>
            <a:endParaRPr lang="en-US" altLang="ja-JP" sz="1100" dirty="0" smtClean="0">
              <a:solidFill>
                <a:schemeClr val="tx1"/>
              </a:solidFill>
              <a:latin typeface="ＤＦ特太ゴシック体" panose="020B0509000000000000" pitchFamily="49" charset="-128"/>
              <a:ea typeface="ＤＦ特太ゴシック体" panose="020B0509000000000000" pitchFamily="49" charset="-128"/>
            </a:endParaRPr>
          </a:p>
        </p:txBody>
      </p:sp>
      <p:sp>
        <p:nvSpPr>
          <p:cNvPr id="9" name="左中かっこ 8"/>
          <p:cNvSpPr/>
          <p:nvPr/>
        </p:nvSpPr>
        <p:spPr>
          <a:xfrm>
            <a:off x="5110204" y="4612240"/>
            <a:ext cx="207406" cy="977001"/>
          </a:xfrm>
          <a:prstGeom prst="leftBrace">
            <a:avLst/>
          </a:prstGeom>
          <a:ln w="381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914400"/>
            <a:endParaRPr lang="ja-JP" altLang="en-US" sz="1600"/>
          </a:p>
        </p:txBody>
      </p:sp>
      <p:sp>
        <p:nvSpPr>
          <p:cNvPr id="20" name="テキスト ボックス 19"/>
          <p:cNvSpPr txBox="1"/>
          <p:nvPr/>
        </p:nvSpPr>
        <p:spPr>
          <a:xfrm>
            <a:off x="4800785" y="4869161"/>
            <a:ext cx="360039" cy="461665"/>
          </a:xfrm>
          <a:prstGeom prst="rect">
            <a:avLst/>
          </a:prstGeom>
          <a:noFill/>
        </p:spPr>
        <p:txBody>
          <a:bodyPr wrap="square" rtlCol="0">
            <a:spAutoFit/>
          </a:bodyPr>
          <a:lstStyle/>
          <a:p>
            <a:pPr defTabSz="914400"/>
            <a:r>
              <a:rPr lang="ja-JP" altLang="en-US" sz="1200" dirty="0" smtClean="0">
                <a:latin typeface="HG丸ｺﾞｼｯｸM-PRO" panose="020F0600000000000000" pitchFamily="50" charset="-128"/>
                <a:ea typeface="HG丸ｺﾞｼｯｸM-PRO" panose="020F0600000000000000" pitchFamily="50" charset="-128"/>
              </a:rPr>
              <a:t>充実</a:t>
            </a:r>
            <a:endParaRPr lang="ja-JP" altLang="en-US" sz="1200" dirty="0">
              <a:latin typeface="HG丸ｺﾞｼｯｸM-PRO" panose="020F0600000000000000" pitchFamily="50" charset="-128"/>
              <a:ea typeface="HG丸ｺﾞｼｯｸM-PRO" panose="020F0600000000000000" pitchFamily="50" charset="-128"/>
            </a:endParaRPr>
          </a:p>
        </p:txBody>
      </p:sp>
      <p:sp>
        <p:nvSpPr>
          <p:cNvPr id="25" name="テキスト ボックス 24"/>
          <p:cNvSpPr txBox="1"/>
          <p:nvPr/>
        </p:nvSpPr>
        <p:spPr>
          <a:xfrm>
            <a:off x="4412259" y="1492567"/>
            <a:ext cx="999118" cy="261610"/>
          </a:xfrm>
          <a:prstGeom prst="rect">
            <a:avLst/>
          </a:prstGeom>
          <a:noFill/>
        </p:spPr>
        <p:txBody>
          <a:bodyPr wrap="square" rtlCol="0">
            <a:spAutoFit/>
          </a:bodyPr>
          <a:lstStyle/>
          <a:p>
            <a:pPr defTabSz="914400"/>
            <a:r>
              <a:rPr lang="ja-JP" altLang="en-US" sz="1100" dirty="0" smtClean="0">
                <a:latin typeface="HG丸ｺﾞｼｯｸM-PRO" panose="020F0600000000000000" pitchFamily="50" charset="-128"/>
                <a:ea typeface="HG丸ｺﾞｼｯｸM-PRO" panose="020F0600000000000000" pitchFamily="50" charset="-128"/>
              </a:rPr>
              <a:t>事業に移行</a:t>
            </a:r>
            <a:endParaRPr lang="ja-JP" altLang="en-US" sz="1100" dirty="0">
              <a:latin typeface="HG丸ｺﾞｼｯｸM-PRO" panose="020F0600000000000000" pitchFamily="50" charset="-128"/>
              <a:ea typeface="HG丸ｺﾞｼｯｸM-PRO" panose="020F0600000000000000" pitchFamily="50" charset="-128"/>
            </a:endParaRPr>
          </a:p>
        </p:txBody>
      </p:sp>
      <p:sp>
        <p:nvSpPr>
          <p:cNvPr id="27" name="角丸四角形 26"/>
          <p:cNvSpPr/>
          <p:nvPr/>
        </p:nvSpPr>
        <p:spPr>
          <a:xfrm>
            <a:off x="2476590" y="1279542"/>
            <a:ext cx="1874948" cy="288000"/>
          </a:xfrm>
          <a:prstGeom prst="roundRect">
            <a:avLst/>
          </a:prstGeom>
          <a:solidFill>
            <a:schemeClr val="bg1">
              <a:lumMod val="95000"/>
            </a:schemeClr>
          </a:solidFill>
          <a:ln w="6350">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prstMaterial="matte">
            <a:bevelT w="127000" h="25400"/>
          </a:sp3d>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defTabSz="914400"/>
            <a:r>
              <a:rPr lang="ja-JP" altLang="en-US" sz="1200" dirty="0" smtClean="0">
                <a:solidFill>
                  <a:schemeClr val="tx1"/>
                </a:solidFill>
              </a:rPr>
              <a:t>訪問看護、福祉用具等</a:t>
            </a:r>
          </a:p>
        </p:txBody>
      </p:sp>
      <p:sp>
        <p:nvSpPr>
          <p:cNvPr id="28" name="角丸四角形 27"/>
          <p:cNvSpPr/>
          <p:nvPr/>
        </p:nvSpPr>
        <p:spPr>
          <a:xfrm>
            <a:off x="2476379" y="1656433"/>
            <a:ext cx="1874948" cy="288000"/>
          </a:xfrm>
          <a:prstGeom prst="roundRect">
            <a:avLst/>
          </a:prstGeom>
          <a:solidFill>
            <a:srgbClr val="99FF99"/>
          </a:solidFill>
          <a:ln w="6350">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prstMaterial="matte">
            <a:bevelT w="127000" h="254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ja-JP" altLang="en-US" sz="1200" dirty="0" smtClean="0">
                <a:solidFill>
                  <a:schemeClr val="tx1"/>
                </a:solidFill>
              </a:rPr>
              <a:t>訪問介護、通所介護</a:t>
            </a:r>
          </a:p>
        </p:txBody>
      </p:sp>
      <p:sp>
        <p:nvSpPr>
          <p:cNvPr id="31" name="左中かっこ 30"/>
          <p:cNvSpPr/>
          <p:nvPr/>
        </p:nvSpPr>
        <p:spPr>
          <a:xfrm>
            <a:off x="5105352" y="2374206"/>
            <a:ext cx="212258" cy="1116000"/>
          </a:xfrm>
          <a:prstGeom prst="leftBrace">
            <a:avLst/>
          </a:prstGeom>
          <a:ln w="381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914400"/>
            <a:endParaRPr lang="ja-JP" altLang="en-US" sz="1600"/>
          </a:p>
        </p:txBody>
      </p:sp>
      <p:sp>
        <p:nvSpPr>
          <p:cNvPr id="32" name="テキスト ボックス 31"/>
          <p:cNvSpPr txBox="1"/>
          <p:nvPr/>
        </p:nvSpPr>
        <p:spPr>
          <a:xfrm>
            <a:off x="4800785" y="2631888"/>
            <a:ext cx="360039" cy="646331"/>
          </a:xfrm>
          <a:prstGeom prst="rect">
            <a:avLst/>
          </a:prstGeom>
          <a:noFill/>
        </p:spPr>
        <p:txBody>
          <a:bodyPr wrap="square" rtlCol="0">
            <a:spAutoFit/>
          </a:bodyPr>
          <a:lstStyle/>
          <a:p>
            <a:pPr defTabSz="914400"/>
            <a:r>
              <a:rPr lang="ja-JP" altLang="en-US" sz="1200" dirty="0" smtClean="0">
                <a:latin typeface="HG丸ｺﾞｼｯｸM-PRO" panose="020F0600000000000000" pitchFamily="50" charset="-128"/>
                <a:ea typeface="HG丸ｺﾞｼｯｸM-PRO" panose="020F0600000000000000" pitchFamily="50" charset="-128"/>
              </a:rPr>
              <a:t>多様化</a:t>
            </a:r>
            <a:endParaRPr lang="ja-JP" altLang="en-US" sz="1200" dirty="0">
              <a:latin typeface="HG丸ｺﾞｼｯｸM-PRO" panose="020F0600000000000000" pitchFamily="50" charset="-128"/>
              <a:ea typeface="HG丸ｺﾞｼｯｸM-PRO" panose="020F0600000000000000" pitchFamily="50" charset="-128"/>
            </a:endParaRPr>
          </a:p>
        </p:txBody>
      </p:sp>
      <p:sp>
        <p:nvSpPr>
          <p:cNvPr id="39" name="正方形/長方形 38"/>
          <p:cNvSpPr/>
          <p:nvPr/>
        </p:nvSpPr>
        <p:spPr>
          <a:xfrm>
            <a:off x="5299059" y="5740696"/>
            <a:ext cx="4032907" cy="864000"/>
          </a:xfrm>
          <a:prstGeom prst="rect">
            <a:avLst/>
          </a:prstGeom>
          <a:solidFill>
            <a:srgbClr val="CCFFFF"/>
          </a:solidFill>
          <a:ln w="9525" cmpd="sng">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prstMaterial="matte">
            <a:bevelT w="127000" h="254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defTabSz="914400"/>
            <a:r>
              <a:rPr lang="ja-JP" altLang="en-US" sz="1600" dirty="0" smtClean="0">
                <a:solidFill>
                  <a:schemeClr val="tx1"/>
                </a:solidFill>
                <a:latin typeface="HG創英角ｺﾞｼｯｸUB" panose="020B0909000000000000" pitchFamily="49" charset="-128"/>
                <a:ea typeface="HG創英角ｺﾞｼｯｸUB" panose="020B0909000000000000" pitchFamily="49" charset="-128"/>
              </a:rPr>
              <a:t>任意事業</a:t>
            </a:r>
            <a:endParaRPr lang="en-US" altLang="ja-JP" sz="1600" dirty="0" smtClean="0">
              <a:solidFill>
                <a:schemeClr val="tx1"/>
              </a:solidFill>
              <a:latin typeface="HG創英角ｺﾞｼｯｸUB" panose="020B0909000000000000" pitchFamily="49" charset="-128"/>
              <a:ea typeface="HG創英角ｺﾞｼｯｸUB" panose="020B0909000000000000" pitchFamily="49" charset="-128"/>
            </a:endParaRPr>
          </a:p>
          <a:p>
            <a:pPr defTabSz="914400"/>
            <a:r>
              <a:rPr lang="ja-JP" altLang="en-US" sz="1100" dirty="0" smtClean="0">
                <a:solidFill>
                  <a:schemeClr val="tx1"/>
                </a:solidFill>
              </a:rPr>
              <a:t>○ 介護</a:t>
            </a:r>
            <a:r>
              <a:rPr lang="ja-JP" altLang="en-US" sz="1100" dirty="0">
                <a:solidFill>
                  <a:schemeClr val="tx1"/>
                </a:solidFill>
              </a:rPr>
              <a:t>給付費</a:t>
            </a:r>
            <a:r>
              <a:rPr lang="ja-JP" altLang="en-US" sz="1100" dirty="0" smtClean="0">
                <a:solidFill>
                  <a:schemeClr val="tx1"/>
                </a:solidFill>
              </a:rPr>
              <a:t>適正化事業</a:t>
            </a:r>
            <a:endParaRPr lang="en-US" altLang="ja-JP" sz="1100" dirty="0" smtClean="0">
              <a:solidFill>
                <a:schemeClr val="tx1"/>
              </a:solidFill>
            </a:endParaRPr>
          </a:p>
          <a:p>
            <a:pPr defTabSz="914400"/>
            <a:r>
              <a:rPr lang="ja-JP" altLang="en-US" sz="1100" dirty="0" smtClean="0">
                <a:solidFill>
                  <a:schemeClr val="tx1"/>
                </a:solidFill>
              </a:rPr>
              <a:t>○ 家族介護支援事業</a:t>
            </a:r>
            <a:endParaRPr lang="en-US" altLang="ja-JP" sz="1100" dirty="0" smtClean="0">
              <a:solidFill>
                <a:schemeClr val="tx1"/>
              </a:solidFill>
            </a:endParaRPr>
          </a:p>
          <a:p>
            <a:pPr defTabSz="914400"/>
            <a:r>
              <a:rPr lang="ja-JP" altLang="en-US" sz="1100" dirty="0" smtClean="0">
                <a:solidFill>
                  <a:schemeClr val="tx1"/>
                </a:solidFill>
              </a:rPr>
              <a:t>○ その他の事業</a:t>
            </a:r>
            <a:endParaRPr lang="ja-JP" altLang="en-US" sz="1100" dirty="0" smtClean="0">
              <a:solidFill>
                <a:schemeClr val="tx1"/>
              </a:solidFill>
              <a:latin typeface="ＤＦ特太ゴシック体" panose="020B0509000000000000" pitchFamily="49" charset="-128"/>
              <a:ea typeface="ＤＦ特太ゴシック体" panose="020B0509000000000000" pitchFamily="49" charset="-128"/>
            </a:endParaRPr>
          </a:p>
        </p:txBody>
      </p:sp>
      <p:sp>
        <p:nvSpPr>
          <p:cNvPr id="4" name="大かっこ 3"/>
          <p:cNvSpPr/>
          <p:nvPr/>
        </p:nvSpPr>
        <p:spPr>
          <a:xfrm>
            <a:off x="1595483" y="2996952"/>
            <a:ext cx="2816775" cy="540000"/>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defTabSz="914400"/>
            <a:endParaRPr lang="ja-JP" altLang="en-US" sz="1600"/>
          </a:p>
        </p:txBody>
      </p:sp>
      <p:sp>
        <p:nvSpPr>
          <p:cNvPr id="52" name="正方形/長方形 51"/>
          <p:cNvSpPr/>
          <p:nvPr/>
        </p:nvSpPr>
        <p:spPr>
          <a:xfrm>
            <a:off x="944374" y="2140604"/>
            <a:ext cx="389140" cy="4464092"/>
          </a:xfrm>
          <a:prstGeom prst="rect">
            <a:avLst/>
          </a:prstGeom>
          <a:solidFill>
            <a:srgbClr val="66CCFF"/>
          </a:solidFill>
          <a:ln w="9525" cmpd="sng">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prstMaterial="matte">
            <a:bevelT w="127000" h="25400"/>
          </a:sp3d>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defTabSz="914400"/>
            <a:r>
              <a:rPr lang="ja-JP" altLang="en-US" sz="1600" dirty="0">
                <a:solidFill>
                  <a:schemeClr val="tx1"/>
                </a:solidFill>
                <a:latin typeface="ＤＦ特太ゴシック体" panose="020B0509000000000000" pitchFamily="49" charset="-128"/>
                <a:ea typeface="ＤＦ特太ゴシック体" panose="020B0509000000000000" pitchFamily="49" charset="-128"/>
              </a:rPr>
              <a:t>地域</a:t>
            </a:r>
            <a:r>
              <a:rPr lang="ja-JP" altLang="en-US" sz="1600" dirty="0" smtClean="0">
                <a:solidFill>
                  <a:schemeClr val="tx1"/>
                </a:solidFill>
                <a:latin typeface="ＤＦ特太ゴシック体" panose="020B0509000000000000" pitchFamily="49" charset="-128"/>
                <a:ea typeface="ＤＦ特太ゴシック体" panose="020B0509000000000000" pitchFamily="49" charset="-128"/>
              </a:rPr>
              <a:t>支援事業</a:t>
            </a:r>
            <a:endParaRPr lang="en-US" altLang="ja-JP" sz="1100" dirty="0">
              <a:solidFill>
                <a:schemeClr val="tx1"/>
              </a:solidFill>
            </a:endParaRPr>
          </a:p>
        </p:txBody>
      </p:sp>
      <p:sp>
        <p:nvSpPr>
          <p:cNvPr id="54" name="正方形/長方形 53"/>
          <p:cNvSpPr/>
          <p:nvPr/>
        </p:nvSpPr>
        <p:spPr>
          <a:xfrm>
            <a:off x="9388844" y="1697523"/>
            <a:ext cx="353764" cy="4907173"/>
          </a:xfrm>
          <a:prstGeom prst="rect">
            <a:avLst/>
          </a:prstGeom>
          <a:solidFill>
            <a:srgbClr val="66CCFF"/>
          </a:solidFill>
          <a:ln w="9525" cmpd="sng">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prstMaterial="matte">
            <a:bevelT w="127000" h="25400"/>
          </a:sp3d>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defTabSz="914400"/>
            <a:r>
              <a:rPr lang="ja-JP" altLang="en-US" sz="1600" dirty="0">
                <a:solidFill>
                  <a:schemeClr val="tx1"/>
                </a:solidFill>
                <a:latin typeface="ＤＦ特太ゴシック体" panose="020B0509000000000000" pitchFamily="49" charset="-128"/>
                <a:ea typeface="ＤＦ特太ゴシック体" panose="020B0509000000000000" pitchFamily="49" charset="-128"/>
              </a:rPr>
              <a:t>地域</a:t>
            </a:r>
            <a:r>
              <a:rPr lang="ja-JP" altLang="en-US" sz="1600" dirty="0" smtClean="0">
                <a:solidFill>
                  <a:schemeClr val="tx1"/>
                </a:solidFill>
                <a:latin typeface="ＤＦ特太ゴシック体" panose="020B0509000000000000" pitchFamily="49" charset="-128"/>
                <a:ea typeface="ＤＦ特太ゴシック体" panose="020B0509000000000000" pitchFamily="49" charset="-128"/>
              </a:rPr>
              <a:t>支援事業</a:t>
            </a:r>
            <a:endParaRPr lang="en-US" altLang="ja-JP" sz="1100" dirty="0">
              <a:solidFill>
                <a:schemeClr val="tx1"/>
              </a:solidFill>
            </a:endParaRPr>
          </a:p>
        </p:txBody>
      </p:sp>
      <p:sp>
        <p:nvSpPr>
          <p:cNvPr id="55" name="正方形/長方形 54"/>
          <p:cNvSpPr/>
          <p:nvPr/>
        </p:nvSpPr>
        <p:spPr>
          <a:xfrm>
            <a:off x="944385" y="713799"/>
            <a:ext cx="3490269" cy="432000"/>
          </a:xfrm>
          <a:prstGeom prst="rect">
            <a:avLst/>
          </a:prstGeom>
          <a:solidFill>
            <a:schemeClr val="bg1">
              <a:lumMod val="85000"/>
            </a:schemeClr>
          </a:solidFill>
          <a:ln w="9525" cmpd="sng">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prstMaterial="matte">
            <a:bevelT w="127000" h="254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7313" defTabSz="914400"/>
            <a:r>
              <a:rPr lang="ja-JP" altLang="en-US" sz="1600" dirty="0" smtClean="0">
                <a:solidFill>
                  <a:schemeClr val="tx1"/>
                </a:solidFill>
                <a:latin typeface="ＤＦ特太ゴシック体" panose="020B0509000000000000" pitchFamily="49" charset="-128"/>
                <a:ea typeface="ＤＦ特太ゴシック体" panose="020B0509000000000000" pitchFamily="49" charset="-128"/>
              </a:rPr>
              <a:t>  介護給付 </a:t>
            </a:r>
            <a:r>
              <a:rPr lang="ja-JP" altLang="en-US" sz="1100" dirty="0">
                <a:solidFill>
                  <a:schemeClr val="tx1"/>
                </a:solidFill>
                <a:latin typeface="ＤＦ特太ゴシック体" panose="020B0509000000000000" pitchFamily="49" charset="-128"/>
                <a:ea typeface="ＤＦ特太ゴシック体" panose="020B0509000000000000" pitchFamily="49" charset="-128"/>
              </a:rPr>
              <a:t>（</a:t>
            </a:r>
            <a:r>
              <a:rPr lang="ja-JP" altLang="en-US" sz="1100" dirty="0" smtClean="0">
                <a:solidFill>
                  <a:schemeClr val="tx1"/>
                </a:solidFill>
                <a:latin typeface="ＤＦ特太ゴシック体" panose="020B0509000000000000" pitchFamily="49" charset="-128"/>
                <a:ea typeface="ＤＦ特太ゴシック体" panose="020B0509000000000000" pitchFamily="49" charset="-128"/>
              </a:rPr>
              <a:t>要介護</a:t>
            </a:r>
            <a:r>
              <a:rPr lang="en-US" altLang="ja-JP" sz="1100" dirty="0" smtClean="0">
                <a:solidFill>
                  <a:schemeClr val="tx1"/>
                </a:solidFill>
                <a:latin typeface="ＤＦ特太ゴシック体" panose="020B0509000000000000" pitchFamily="49" charset="-128"/>
                <a:ea typeface="ＤＦ特太ゴシック体" panose="020B0509000000000000" pitchFamily="49" charset="-128"/>
              </a:rPr>
              <a:t>1</a:t>
            </a:r>
            <a:r>
              <a:rPr lang="ja-JP" altLang="en-US" sz="1100" dirty="0" smtClean="0">
                <a:solidFill>
                  <a:schemeClr val="tx1"/>
                </a:solidFill>
                <a:latin typeface="ＤＦ特太ゴシック体" panose="020B0509000000000000" pitchFamily="49" charset="-128"/>
                <a:ea typeface="ＤＦ特太ゴシック体" panose="020B0509000000000000" pitchFamily="49" charset="-128"/>
              </a:rPr>
              <a:t>～５）</a:t>
            </a:r>
            <a:endParaRPr lang="en-US" altLang="ja-JP" sz="1100" dirty="0" smtClean="0">
              <a:solidFill>
                <a:schemeClr val="tx1"/>
              </a:solidFill>
              <a:latin typeface="ＤＦ特太ゴシック体" panose="020B0509000000000000" pitchFamily="49" charset="-128"/>
              <a:ea typeface="ＤＦ特太ゴシック体" panose="020B0509000000000000" pitchFamily="49" charset="-128"/>
            </a:endParaRPr>
          </a:p>
        </p:txBody>
      </p:sp>
      <p:sp>
        <p:nvSpPr>
          <p:cNvPr id="56" name="正方形/長方形 55"/>
          <p:cNvSpPr/>
          <p:nvPr/>
        </p:nvSpPr>
        <p:spPr>
          <a:xfrm>
            <a:off x="5300097" y="722461"/>
            <a:ext cx="4442510" cy="432000"/>
          </a:xfrm>
          <a:prstGeom prst="rect">
            <a:avLst/>
          </a:prstGeom>
          <a:solidFill>
            <a:schemeClr val="bg1">
              <a:lumMod val="85000"/>
            </a:schemeClr>
          </a:solidFill>
          <a:ln w="9525" cmpd="sng">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prstMaterial="matte">
            <a:bevelT w="127000" h="254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588" algn="ctr" defTabSz="914400"/>
            <a:r>
              <a:rPr lang="ja-JP" altLang="en-US" sz="1600" dirty="0" smtClean="0">
                <a:solidFill>
                  <a:schemeClr val="tx1"/>
                </a:solidFill>
                <a:latin typeface="ＤＦ特太ゴシック体" panose="020B0509000000000000" pitchFamily="49" charset="-128"/>
                <a:ea typeface="ＤＦ特太ゴシック体" panose="020B0509000000000000" pitchFamily="49" charset="-128"/>
              </a:rPr>
              <a:t>　介護</a:t>
            </a:r>
            <a:r>
              <a:rPr lang="ja-JP" altLang="en-US" sz="1600" dirty="0">
                <a:solidFill>
                  <a:schemeClr val="tx1"/>
                </a:solidFill>
                <a:latin typeface="ＤＦ特太ゴシック体" panose="020B0509000000000000" pitchFamily="49" charset="-128"/>
                <a:ea typeface="ＤＦ特太ゴシック体" panose="020B0509000000000000" pitchFamily="49" charset="-128"/>
              </a:rPr>
              <a:t>給付</a:t>
            </a:r>
            <a:r>
              <a:rPr lang="ja-JP" altLang="en-US" sz="1100" dirty="0">
                <a:solidFill>
                  <a:schemeClr val="tx1"/>
                </a:solidFill>
                <a:latin typeface="ＤＦ特太ゴシック体" panose="020B0509000000000000" pitchFamily="49" charset="-128"/>
                <a:ea typeface="ＤＦ特太ゴシック体" panose="020B0509000000000000" pitchFamily="49" charset="-128"/>
              </a:rPr>
              <a:t>（要介護</a:t>
            </a:r>
            <a:r>
              <a:rPr lang="en-US" altLang="ja-JP" sz="1100" dirty="0">
                <a:solidFill>
                  <a:schemeClr val="tx1"/>
                </a:solidFill>
                <a:latin typeface="ＤＦ特太ゴシック体" panose="020B0509000000000000" pitchFamily="49" charset="-128"/>
                <a:ea typeface="ＤＦ特太ゴシック体" panose="020B0509000000000000" pitchFamily="49" charset="-128"/>
              </a:rPr>
              <a:t>1</a:t>
            </a:r>
            <a:r>
              <a:rPr lang="ja-JP" altLang="en-US" sz="1100" dirty="0">
                <a:solidFill>
                  <a:schemeClr val="tx1"/>
                </a:solidFill>
                <a:latin typeface="ＤＦ特太ゴシック体" panose="020B0509000000000000" pitchFamily="49" charset="-128"/>
                <a:ea typeface="ＤＦ特太ゴシック体" panose="020B0509000000000000" pitchFamily="49" charset="-128"/>
              </a:rPr>
              <a:t>～５）</a:t>
            </a:r>
            <a:endParaRPr lang="en-US" altLang="ja-JP" sz="1100" dirty="0" smtClean="0">
              <a:solidFill>
                <a:schemeClr val="tx1"/>
              </a:solidFill>
              <a:latin typeface="ＤＦ特太ゴシック体" panose="020B0509000000000000" pitchFamily="49" charset="-128"/>
              <a:ea typeface="ＤＦ特太ゴシック体" panose="020B0509000000000000" pitchFamily="49" charset="-128"/>
            </a:endParaRPr>
          </a:p>
        </p:txBody>
      </p:sp>
      <p:sp>
        <p:nvSpPr>
          <p:cNvPr id="6" name="角丸四角形 5"/>
          <p:cNvSpPr/>
          <p:nvPr/>
        </p:nvSpPr>
        <p:spPr>
          <a:xfrm>
            <a:off x="21401" y="527853"/>
            <a:ext cx="9852321" cy="6167929"/>
          </a:xfrm>
          <a:prstGeom prst="roundRect">
            <a:avLst>
              <a:gd name="adj" fmla="val 1162"/>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ja-JP" altLang="en-US" sz="1600">
              <a:solidFill>
                <a:schemeClr val="tx1"/>
              </a:solidFill>
            </a:endParaRPr>
          </a:p>
        </p:txBody>
      </p:sp>
      <p:sp>
        <p:nvSpPr>
          <p:cNvPr id="34" name="テキスト ボックス 33"/>
          <p:cNvSpPr txBox="1"/>
          <p:nvPr/>
        </p:nvSpPr>
        <p:spPr>
          <a:xfrm>
            <a:off x="2073947" y="454159"/>
            <a:ext cx="769441" cy="184666"/>
          </a:xfrm>
          <a:prstGeom prst="rect">
            <a:avLst/>
          </a:prstGeom>
          <a:solidFill>
            <a:schemeClr val="bg1"/>
          </a:solidFill>
        </p:spPr>
        <p:txBody>
          <a:bodyPr wrap="none" lIns="0" tIns="0" rIns="0" bIns="0" rtlCol="0">
            <a:spAutoFit/>
          </a:bodyPr>
          <a:lstStyle/>
          <a:p>
            <a:pPr defTabSz="914400"/>
            <a:r>
              <a:rPr lang="ja-JP" altLang="en-US" sz="1200" dirty="0" smtClean="0">
                <a:latin typeface="HG丸ｺﾞｼｯｸM-PRO" panose="020F0600000000000000" pitchFamily="50" charset="-128"/>
                <a:ea typeface="HG丸ｺﾞｼｯｸM-PRO" panose="020F0600000000000000" pitchFamily="50" charset="-128"/>
              </a:rPr>
              <a:t>＜</a:t>
            </a:r>
            <a:r>
              <a:rPr lang="ja-JP" altLang="en-US" sz="1200" dirty="0" smtClean="0">
                <a:solidFill>
                  <a:srgbClr val="FF0000"/>
                </a:solidFill>
                <a:latin typeface="HG丸ｺﾞｼｯｸM-PRO" panose="020F0600000000000000" pitchFamily="50" charset="-128"/>
                <a:ea typeface="HG丸ｺﾞｼｯｸM-PRO" panose="020F0600000000000000" pitchFamily="50" charset="-128"/>
              </a:rPr>
              <a:t>改正前</a:t>
            </a:r>
            <a:r>
              <a:rPr lang="ja-JP" altLang="en-US" sz="1200" dirty="0" smtClean="0">
                <a:latin typeface="HG丸ｺﾞｼｯｸM-PRO" panose="020F0600000000000000" pitchFamily="50" charset="-128"/>
                <a:ea typeface="HG丸ｺﾞｼｯｸM-PRO" panose="020F0600000000000000" pitchFamily="50" charset="-128"/>
              </a:rPr>
              <a:t>＞</a:t>
            </a:r>
            <a:endParaRPr lang="ja-JP" altLang="en-US" sz="1200" dirty="0">
              <a:latin typeface="HG丸ｺﾞｼｯｸM-PRO" panose="020F0600000000000000" pitchFamily="50" charset="-128"/>
              <a:ea typeface="HG丸ｺﾞｼｯｸM-PRO" panose="020F0600000000000000" pitchFamily="50" charset="-128"/>
            </a:endParaRPr>
          </a:p>
        </p:txBody>
      </p:sp>
      <p:sp>
        <p:nvSpPr>
          <p:cNvPr id="35" name="テキスト ボックス 34"/>
          <p:cNvSpPr txBox="1"/>
          <p:nvPr/>
        </p:nvSpPr>
        <p:spPr>
          <a:xfrm>
            <a:off x="6933220" y="469548"/>
            <a:ext cx="769441" cy="184666"/>
          </a:xfrm>
          <a:prstGeom prst="rect">
            <a:avLst/>
          </a:prstGeom>
          <a:solidFill>
            <a:schemeClr val="bg1"/>
          </a:solidFill>
        </p:spPr>
        <p:txBody>
          <a:bodyPr wrap="none" lIns="0" tIns="0" rIns="0" bIns="0" rtlCol="0" anchor="ctr">
            <a:spAutoFit/>
          </a:bodyPr>
          <a:lstStyle/>
          <a:p>
            <a:pPr defTabSz="914400"/>
            <a:r>
              <a:rPr lang="ja-JP" altLang="en-US" sz="1200" dirty="0" smtClean="0">
                <a:latin typeface="HG丸ｺﾞｼｯｸM-PRO" panose="020F0600000000000000" pitchFamily="50" charset="-128"/>
                <a:ea typeface="HG丸ｺﾞｼｯｸM-PRO" panose="020F0600000000000000" pitchFamily="50" charset="-128"/>
              </a:rPr>
              <a:t>＜</a:t>
            </a:r>
            <a:r>
              <a:rPr lang="ja-JP" altLang="en-US" sz="1200" dirty="0" smtClean="0">
                <a:solidFill>
                  <a:srgbClr val="FF0000"/>
                </a:solidFill>
                <a:latin typeface="HG丸ｺﾞｼｯｸM-PRO" panose="020F0600000000000000" pitchFamily="50" charset="-128"/>
                <a:ea typeface="HG丸ｺﾞｼｯｸM-PRO" panose="020F0600000000000000" pitchFamily="50" charset="-128"/>
              </a:rPr>
              <a:t>改正後</a:t>
            </a:r>
            <a:r>
              <a:rPr lang="ja-JP" altLang="en-US" sz="1200" dirty="0" smtClean="0">
                <a:latin typeface="HG丸ｺﾞｼｯｸM-PRO" panose="020F0600000000000000" pitchFamily="50" charset="-128"/>
                <a:ea typeface="HG丸ｺﾞｼｯｸM-PRO" panose="020F0600000000000000" pitchFamily="50" charset="-128"/>
              </a:rPr>
              <a:t>＞</a:t>
            </a:r>
            <a:endParaRPr lang="ja-JP" altLang="en-US" sz="1200" dirty="0">
              <a:latin typeface="HG丸ｺﾞｼｯｸM-PRO" panose="020F0600000000000000" pitchFamily="50" charset="-128"/>
              <a:ea typeface="HG丸ｺﾞｼｯｸM-PRO" panose="020F0600000000000000" pitchFamily="50" charset="-128"/>
            </a:endParaRPr>
          </a:p>
        </p:txBody>
      </p:sp>
      <p:sp>
        <p:nvSpPr>
          <p:cNvPr id="7" name="角丸四角形 6"/>
          <p:cNvSpPr/>
          <p:nvPr/>
        </p:nvSpPr>
        <p:spPr>
          <a:xfrm>
            <a:off x="4390148" y="475157"/>
            <a:ext cx="1001384" cy="187285"/>
          </a:xfrm>
          <a:prstGeom prst="roundRect">
            <a:avLst/>
          </a:prstGeom>
          <a:solidFill>
            <a:schemeClr val="bg1"/>
          </a:solidFill>
          <a:ln w="127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0" rIns="72000" bIns="0" rtlCol="0" anchor="ctr">
            <a:spAutoFit/>
          </a:bodyPr>
          <a:lstStyle/>
          <a:p>
            <a:pPr algn="ctr" defTabSz="914400"/>
            <a:r>
              <a:rPr lang="ja-JP" altLang="en-US" sz="1100" dirty="0" smtClean="0">
                <a:solidFill>
                  <a:schemeClr val="tx1"/>
                </a:solidFill>
              </a:rPr>
              <a:t>介護保険制度</a:t>
            </a:r>
            <a:endParaRPr lang="ja-JP" altLang="en-US" sz="1100" dirty="0">
              <a:solidFill>
                <a:schemeClr val="tx1"/>
              </a:solidFill>
            </a:endParaRPr>
          </a:p>
        </p:txBody>
      </p:sp>
      <p:sp>
        <p:nvSpPr>
          <p:cNvPr id="38" name="テキスト ボックス 37"/>
          <p:cNvSpPr txBox="1"/>
          <p:nvPr/>
        </p:nvSpPr>
        <p:spPr>
          <a:xfrm>
            <a:off x="4450192" y="2014813"/>
            <a:ext cx="999118" cy="430887"/>
          </a:xfrm>
          <a:prstGeom prst="rect">
            <a:avLst/>
          </a:prstGeom>
          <a:noFill/>
          <a:ln w="9525" cmpd="sng">
            <a:noFill/>
          </a:ln>
        </p:spPr>
        <p:txBody>
          <a:bodyPr wrap="square" rtlCol="0">
            <a:spAutoFit/>
          </a:bodyPr>
          <a:lstStyle/>
          <a:p>
            <a:pPr defTabSz="914400"/>
            <a:r>
              <a:rPr lang="ja-JP" altLang="en-US" sz="1050" dirty="0" smtClean="0">
                <a:latin typeface="HG丸ｺﾞｼｯｸM-PRO" panose="020F0600000000000000" pitchFamily="50" charset="-128"/>
                <a:ea typeface="HG丸ｺﾞｼｯｸM-PRO" panose="020F0600000000000000" pitchFamily="50" charset="-128"/>
              </a:rPr>
              <a:t>全市町村で実施</a:t>
            </a:r>
            <a:endParaRPr lang="ja-JP" altLang="en-US" sz="1050" dirty="0">
              <a:latin typeface="HG丸ｺﾞｼｯｸM-PRO" panose="020F0600000000000000" pitchFamily="50" charset="-128"/>
              <a:ea typeface="HG丸ｺﾞｼｯｸM-PRO" panose="020F0600000000000000" pitchFamily="50" charset="-128"/>
            </a:endParaRPr>
          </a:p>
        </p:txBody>
      </p:sp>
      <p:sp>
        <p:nvSpPr>
          <p:cNvPr id="41" name="正方形/長方形 40"/>
          <p:cNvSpPr/>
          <p:nvPr/>
        </p:nvSpPr>
        <p:spPr>
          <a:xfrm>
            <a:off x="0" y="2"/>
            <a:ext cx="9906000" cy="413215"/>
          </a:xfrm>
          <a:prstGeom prst="rect">
            <a:avLst/>
          </a:prstGeom>
          <a:ln/>
        </p:spPr>
        <p:style>
          <a:lnRef idx="1">
            <a:schemeClr val="accent1"/>
          </a:lnRef>
          <a:fillRef idx="2">
            <a:schemeClr val="accent1"/>
          </a:fillRef>
          <a:effectRef idx="1">
            <a:schemeClr val="accent1"/>
          </a:effectRef>
          <a:fontRef idx="minor">
            <a:schemeClr val="dk1"/>
          </a:fontRef>
        </p:style>
        <p:txBody>
          <a:bodyPr lIns="91357" tIns="45680" rIns="91357" bIns="45680" rtlCol="0" anchor="ctr"/>
          <a:lstStyle/>
          <a:p>
            <a:pPr algn="ctr" defTabSz="914400"/>
            <a:r>
              <a:rPr lang="ja-JP" altLang="en-US" b="1" dirty="0" smtClean="0">
                <a:solidFill>
                  <a:schemeClr val="tx1"/>
                </a:solidFill>
                <a:latin typeface="+mn-ea"/>
              </a:rPr>
              <a:t>地域支援事業の全体像</a:t>
            </a:r>
            <a:endParaRPr lang="ja-JP" altLang="en-US" b="1" dirty="0">
              <a:solidFill>
                <a:schemeClr val="tx1"/>
              </a:solidFill>
              <a:latin typeface="+mn-ea"/>
            </a:endParaRPr>
          </a:p>
        </p:txBody>
      </p:sp>
      <p:sp>
        <p:nvSpPr>
          <p:cNvPr id="24" name="テキスト ボックス 23"/>
          <p:cNvSpPr txBox="1"/>
          <p:nvPr/>
        </p:nvSpPr>
        <p:spPr>
          <a:xfrm>
            <a:off x="4328931" y="969334"/>
            <a:ext cx="1394339" cy="246221"/>
          </a:xfrm>
          <a:prstGeom prst="rect">
            <a:avLst/>
          </a:prstGeom>
          <a:noFill/>
          <a:ln w="9525" cmpd="sng">
            <a:noFill/>
          </a:ln>
        </p:spPr>
        <p:txBody>
          <a:bodyPr wrap="square" rtlCol="0">
            <a:spAutoFit/>
          </a:bodyPr>
          <a:lstStyle/>
          <a:p>
            <a:pPr defTabSz="914400"/>
            <a:r>
              <a:rPr lang="ja-JP" altLang="en-US" sz="1000" dirty="0" smtClean="0">
                <a:solidFill>
                  <a:srgbClr val="FF0000"/>
                </a:solidFill>
                <a:latin typeface="HG丸ｺﾞｼｯｸM-PRO" panose="020F0600000000000000" pitchFamily="50" charset="-128"/>
                <a:ea typeface="HG丸ｺﾞｼｯｸM-PRO" panose="020F0600000000000000" pitchFamily="50" charset="-128"/>
              </a:rPr>
              <a:t>改正前</a:t>
            </a:r>
            <a:r>
              <a:rPr lang="ja-JP" altLang="en-US" sz="1000" dirty="0" smtClean="0">
                <a:latin typeface="HG丸ｺﾞｼｯｸM-PRO" panose="020F0600000000000000" pitchFamily="50" charset="-128"/>
                <a:ea typeface="HG丸ｺﾞｼｯｸM-PRO" panose="020F0600000000000000" pitchFamily="50" charset="-128"/>
              </a:rPr>
              <a:t>と同様</a:t>
            </a:r>
            <a:endParaRPr lang="ja-JP" altLang="en-US" sz="1000" dirty="0">
              <a:latin typeface="HG丸ｺﾞｼｯｸM-PRO" panose="020F0600000000000000" pitchFamily="50" charset="-128"/>
              <a:ea typeface="HG丸ｺﾞｼｯｸM-PRO" panose="020F0600000000000000" pitchFamily="50" charset="-128"/>
            </a:endParaRPr>
          </a:p>
        </p:txBody>
      </p:sp>
      <p:sp>
        <p:nvSpPr>
          <p:cNvPr id="2" name="テキスト ボックス 1"/>
          <p:cNvSpPr txBox="1"/>
          <p:nvPr/>
        </p:nvSpPr>
        <p:spPr>
          <a:xfrm>
            <a:off x="38455" y="6669360"/>
            <a:ext cx="5165839" cy="261610"/>
          </a:xfrm>
          <a:prstGeom prst="rect">
            <a:avLst/>
          </a:prstGeom>
          <a:noFill/>
        </p:spPr>
        <p:txBody>
          <a:bodyPr wrap="square" rtlCol="0">
            <a:spAutoFit/>
          </a:bodyPr>
          <a:lstStyle/>
          <a:p>
            <a:r>
              <a:rPr kumimoji="1" lang="en-US" altLang="ja-JP" sz="1100" dirty="0" smtClean="0">
                <a:solidFill>
                  <a:srgbClr val="FF0000"/>
                </a:solidFill>
              </a:rPr>
              <a:t>※</a:t>
            </a:r>
            <a:r>
              <a:rPr kumimoji="1" lang="ja-JP" altLang="en-US" sz="1100" dirty="0" smtClean="0">
                <a:solidFill>
                  <a:srgbClr val="FF0000"/>
                </a:solidFill>
              </a:rPr>
              <a:t>厚生労働省資料を一部改変</a:t>
            </a:r>
            <a:endParaRPr kumimoji="1" lang="ja-JP" altLang="en-US" sz="1100" dirty="0">
              <a:solidFill>
                <a:srgbClr val="FF0000"/>
              </a:solidFill>
            </a:endParaRPr>
          </a:p>
        </p:txBody>
      </p:sp>
    </p:spTree>
    <p:extLst>
      <p:ext uri="{BB962C8B-B14F-4D97-AF65-F5344CB8AC3E}">
        <p14:creationId xmlns:p14="http://schemas.microsoft.com/office/powerpoint/2010/main" val="42434214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25"/>
          <p:cNvGrpSpPr/>
          <p:nvPr/>
        </p:nvGrpSpPr>
        <p:grpSpPr>
          <a:xfrm>
            <a:off x="2222713" y="2239850"/>
            <a:ext cx="5854911" cy="2801530"/>
            <a:chOff x="2051720" y="764704"/>
            <a:chExt cx="5328592" cy="4104456"/>
          </a:xfrm>
        </p:grpSpPr>
        <p:sp>
          <p:nvSpPr>
            <p:cNvPr id="20" name="円/楕円 19"/>
            <p:cNvSpPr/>
            <p:nvPr/>
          </p:nvSpPr>
          <p:spPr>
            <a:xfrm>
              <a:off x="2051720" y="908720"/>
              <a:ext cx="5328592" cy="3960440"/>
            </a:xfrm>
            <a:prstGeom prst="ellipse">
              <a:avLst/>
            </a:prstGeom>
            <a:noFill/>
            <a:ln w="12700">
              <a:solidFill>
                <a:schemeClr val="tx2"/>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575" fontAlgn="base">
                <a:spcBef>
                  <a:spcPct val="0"/>
                </a:spcBef>
                <a:spcAft>
                  <a:spcPct val="0"/>
                </a:spcAft>
              </a:pPr>
              <a:endParaRPr lang="en-US" altLang="ja-JP" sz="1400" dirty="0" smtClean="0">
                <a:solidFill>
                  <a:prstClr val="black"/>
                </a:solidFill>
              </a:endParaRPr>
            </a:p>
          </p:txBody>
        </p:sp>
        <p:sp>
          <p:nvSpPr>
            <p:cNvPr id="21" name="角丸四角形 20"/>
            <p:cNvSpPr/>
            <p:nvPr/>
          </p:nvSpPr>
          <p:spPr>
            <a:xfrm>
              <a:off x="3635896" y="764704"/>
              <a:ext cx="2164168" cy="288032"/>
            </a:xfrm>
            <a:prstGeom prst="roundRect">
              <a:avLst/>
            </a:prstGeom>
            <a:solidFill>
              <a:schemeClr val="bg1"/>
            </a:solidFill>
            <a:ln w="6350">
              <a:solidFill>
                <a:schemeClr val="tx2"/>
              </a:solidFill>
            </a:ln>
            <a:effectLst>
              <a:outerShdw blurRad="50800" dist="762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575" fontAlgn="base">
                <a:spcBef>
                  <a:spcPct val="0"/>
                </a:spcBef>
                <a:spcAft>
                  <a:spcPct val="0"/>
                </a:spcAft>
              </a:pPr>
              <a:r>
                <a:rPr lang="ja-JP" altLang="en-US" sz="1600" dirty="0" smtClean="0">
                  <a:solidFill>
                    <a:prstClr val="black"/>
                  </a:solidFill>
                </a:rPr>
                <a:t>地域住民の参加</a:t>
              </a:r>
              <a:endParaRPr lang="ja-JP" altLang="en-US" sz="1600" dirty="0">
                <a:solidFill>
                  <a:prstClr val="black"/>
                </a:solidFill>
              </a:endParaRPr>
            </a:p>
          </p:txBody>
        </p:sp>
      </p:grpSp>
      <p:grpSp>
        <p:nvGrpSpPr>
          <p:cNvPr id="3" name="グループ化 24"/>
          <p:cNvGrpSpPr/>
          <p:nvPr/>
        </p:nvGrpSpPr>
        <p:grpSpPr>
          <a:xfrm>
            <a:off x="3938908" y="2533731"/>
            <a:ext cx="5772641" cy="2736304"/>
            <a:chOff x="3563888" y="1412776"/>
            <a:chExt cx="5328592" cy="3600400"/>
          </a:xfrm>
          <a:solidFill>
            <a:schemeClr val="accent1">
              <a:lumMod val="20000"/>
              <a:lumOff val="80000"/>
              <a:alpha val="70000"/>
            </a:schemeClr>
          </a:solidFill>
        </p:grpSpPr>
        <p:sp>
          <p:nvSpPr>
            <p:cNvPr id="6" name="円/楕円 5"/>
            <p:cNvSpPr/>
            <p:nvPr/>
          </p:nvSpPr>
          <p:spPr>
            <a:xfrm>
              <a:off x="3563888" y="1412776"/>
              <a:ext cx="5328592" cy="3600400"/>
            </a:xfrm>
            <a:prstGeom prst="ellipse">
              <a:avLst/>
            </a:prstGeom>
            <a:grpFill/>
            <a:ln w="12700">
              <a:solidFill>
                <a:schemeClr val="tx2"/>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575" fontAlgn="base">
                <a:spcBef>
                  <a:spcPct val="0"/>
                </a:spcBef>
                <a:spcAft>
                  <a:spcPct val="0"/>
                </a:spcAft>
              </a:pPr>
              <a:endParaRPr lang="en-US" altLang="ja-JP" sz="1400" dirty="0" smtClean="0">
                <a:solidFill>
                  <a:prstClr val="black"/>
                </a:solidFill>
              </a:endParaRPr>
            </a:p>
          </p:txBody>
        </p:sp>
        <p:sp>
          <p:nvSpPr>
            <p:cNvPr id="12" name="角丸四角形 11"/>
            <p:cNvSpPr/>
            <p:nvPr/>
          </p:nvSpPr>
          <p:spPr>
            <a:xfrm>
              <a:off x="5220072" y="1412776"/>
              <a:ext cx="2164168" cy="288032"/>
            </a:xfrm>
            <a:prstGeom prst="roundRect">
              <a:avLst/>
            </a:prstGeom>
            <a:solidFill>
              <a:schemeClr val="accent1">
                <a:lumMod val="20000"/>
                <a:lumOff val="80000"/>
              </a:schemeClr>
            </a:solidFill>
            <a:ln w="6350">
              <a:solidFill>
                <a:schemeClr val="tx2"/>
              </a:solidFill>
            </a:ln>
            <a:effectLst>
              <a:outerShdw blurRad="50800" dist="762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575" fontAlgn="base">
                <a:spcBef>
                  <a:spcPct val="0"/>
                </a:spcBef>
                <a:spcAft>
                  <a:spcPct val="0"/>
                </a:spcAft>
              </a:pPr>
              <a:r>
                <a:rPr lang="ja-JP" altLang="en-US" sz="1600" dirty="0" smtClean="0">
                  <a:solidFill>
                    <a:prstClr val="black"/>
                  </a:solidFill>
                </a:rPr>
                <a:t>高齢者の社会参加</a:t>
              </a:r>
              <a:endParaRPr lang="ja-JP" altLang="en-US" sz="1600" dirty="0">
                <a:solidFill>
                  <a:prstClr val="black"/>
                </a:solidFill>
              </a:endParaRPr>
            </a:p>
          </p:txBody>
        </p:sp>
      </p:grpSp>
      <p:grpSp>
        <p:nvGrpSpPr>
          <p:cNvPr id="4" name="グループ化 23"/>
          <p:cNvGrpSpPr/>
          <p:nvPr/>
        </p:nvGrpSpPr>
        <p:grpSpPr>
          <a:xfrm>
            <a:off x="194491" y="2533731"/>
            <a:ext cx="6054668" cy="2736304"/>
            <a:chOff x="251520" y="1412776"/>
            <a:chExt cx="5472608" cy="3600400"/>
          </a:xfrm>
        </p:grpSpPr>
        <p:sp>
          <p:nvSpPr>
            <p:cNvPr id="8" name="円/楕円 7"/>
            <p:cNvSpPr/>
            <p:nvPr/>
          </p:nvSpPr>
          <p:spPr>
            <a:xfrm>
              <a:off x="251520" y="1412776"/>
              <a:ext cx="5472608" cy="3600400"/>
            </a:xfrm>
            <a:prstGeom prst="ellipse">
              <a:avLst/>
            </a:prstGeom>
            <a:solidFill>
              <a:schemeClr val="accent2">
                <a:lumMod val="20000"/>
                <a:lumOff val="80000"/>
                <a:alpha val="70000"/>
              </a:schemeClr>
            </a:solidFill>
            <a:ln w="12700">
              <a:solidFill>
                <a:schemeClr val="accent2"/>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575" fontAlgn="base">
                <a:spcBef>
                  <a:spcPct val="0"/>
                </a:spcBef>
                <a:spcAft>
                  <a:spcPct val="0"/>
                </a:spcAft>
              </a:pPr>
              <a:endParaRPr lang="en-US" altLang="ja-JP" sz="1400" dirty="0" smtClean="0">
                <a:solidFill>
                  <a:prstClr val="black"/>
                </a:solidFill>
              </a:endParaRPr>
            </a:p>
          </p:txBody>
        </p:sp>
        <p:sp>
          <p:nvSpPr>
            <p:cNvPr id="11" name="角丸四角形 10"/>
            <p:cNvSpPr/>
            <p:nvPr/>
          </p:nvSpPr>
          <p:spPr>
            <a:xfrm>
              <a:off x="1604225" y="1412776"/>
              <a:ext cx="2736838" cy="288032"/>
            </a:xfrm>
            <a:prstGeom prst="roundRect">
              <a:avLst/>
            </a:prstGeom>
            <a:solidFill>
              <a:schemeClr val="accent2">
                <a:lumMod val="40000"/>
                <a:lumOff val="60000"/>
              </a:schemeClr>
            </a:solidFill>
            <a:ln w="6350">
              <a:solidFill>
                <a:schemeClr val="accent2">
                  <a:lumMod val="60000"/>
                  <a:lumOff val="40000"/>
                </a:schemeClr>
              </a:solidFill>
            </a:ln>
            <a:effectLst>
              <a:outerShdw blurRad="50800" dist="762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575" fontAlgn="base">
                <a:spcBef>
                  <a:spcPct val="0"/>
                </a:spcBef>
                <a:spcAft>
                  <a:spcPct val="0"/>
                </a:spcAft>
              </a:pPr>
              <a:r>
                <a:rPr lang="ja-JP" altLang="en-US" sz="1600" dirty="0" smtClean="0">
                  <a:solidFill>
                    <a:prstClr val="black"/>
                  </a:solidFill>
                </a:rPr>
                <a:t>生活支援・介護予防サービス</a:t>
              </a:r>
              <a:endParaRPr lang="ja-JP" altLang="en-US" sz="1600" dirty="0">
                <a:solidFill>
                  <a:prstClr val="black"/>
                </a:solidFill>
              </a:endParaRPr>
            </a:p>
          </p:txBody>
        </p:sp>
      </p:grpSp>
      <p:sp>
        <p:nvSpPr>
          <p:cNvPr id="13" name="角丸四角形 12"/>
          <p:cNvSpPr/>
          <p:nvPr/>
        </p:nvSpPr>
        <p:spPr>
          <a:xfrm>
            <a:off x="3963376" y="2996952"/>
            <a:ext cx="2471819" cy="1380814"/>
          </a:xfrm>
          <a:prstGeom prst="round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3575" fontAlgn="base">
              <a:spcBef>
                <a:spcPct val="0"/>
              </a:spcBef>
              <a:spcAft>
                <a:spcPct val="0"/>
              </a:spcAft>
            </a:pPr>
            <a:r>
              <a:rPr lang="ja-JP" altLang="en-US" sz="1600" dirty="0" smtClean="0">
                <a:solidFill>
                  <a:prstClr val="black"/>
                </a:solidFill>
              </a:rPr>
              <a:t>　</a:t>
            </a:r>
            <a:r>
              <a:rPr lang="ja-JP" altLang="en-US" sz="1600" b="1" dirty="0" smtClean="0">
                <a:solidFill>
                  <a:prstClr val="black"/>
                </a:solidFill>
              </a:rPr>
              <a:t>生活支援の担い手</a:t>
            </a:r>
            <a:endParaRPr lang="en-US" altLang="ja-JP" sz="1600" b="1" dirty="0" smtClean="0">
              <a:solidFill>
                <a:prstClr val="black"/>
              </a:solidFill>
            </a:endParaRPr>
          </a:p>
          <a:p>
            <a:pPr defTabSz="913575" fontAlgn="base">
              <a:spcBef>
                <a:spcPct val="0"/>
              </a:spcBef>
              <a:spcAft>
                <a:spcPct val="0"/>
              </a:spcAft>
            </a:pPr>
            <a:r>
              <a:rPr lang="ja-JP" altLang="en-US" sz="1600" b="1" dirty="0" smtClean="0">
                <a:solidFill>
                  <a:prstClr val="black"/>
                </a:solidFill>
              </a:rPr>
              <a:t>　としての社会参加</a:t>
            </a:r>
            <a:endParaRPr lang="en-US" altLang="ja-JP" sz="1600" b="1" dirty="0" smtClean="0">
              <a:solidFill>
                <a:prstClr val="black"/>
              </a:solidFill>
            </a:endParaRPr>
          </a:p>
        </p:txBody>
      </p:sp>
      <p:sp>
        <p:nvSpPr>
          <p:cNvPr id="15" name="角丸四角形 14"/>
          <p:cNvSpPr/>
          <p:nvPr/>
        </p:nvSpPr>
        <p:spPr>
          <a:xfrm>
            <a:off x="6045122" y="2693320"/>
            <a:ext cx="3588399" cy="2448272"/>
          </a:xfrm>
          <a:prstGeom prst="round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3575" fontAlgn="base">
              <a:spcBef>
                <a:spcPct val="0"/>
              </a:spcBef>
              <a:spcAft>
                <a:spcPct val="0"/>
              </a:spcAft>
            </a:pPr>
            <a:r>
              <a:rPr lang="ja-JP" altLang="en-US" sz="1400" dirty="0" smtClean="0">
                <a:solidFill>
                  <a:prstClr val="black"/>
                </a:solidFill>
              </a:rPr>
              <a:t>○現役時代の能力を活かした活動</a:t>
            </a:r>
            <a:endParaRPr lang="en-US" altLang="ja-JP" sz="1400" dirty="0" smtClean="0">
              <a:solidFill>
                <a:prstClr val="black"/>
              </a:solidFill>
            </a:endParaRPr>
          </a:p>
          <a:p>
            <a:pPr defTabSz="913575" fontAlgn="base">
              <a:spcBef>
                <a:spcPct val="0"/>
              </a:spcBef>
              <a:spcAft>
                <a:spcPct val="0"/>
              </a:spcAft>
            </a:pPr>
            <a:r>
              <a:rPr lang="ja-JP" altLang="en-US" sz="1400" dirty="0" smtClean="0">
                <a:solidFill>
                  <a:prstClr val="black"/>
                </a:solidFill>
              </a:rPr>
              <a:t>○興味関心がある活動</a:t>
            </a:r>
            <a:endParaRPr lang="en-US" altLang="ja-JP" sz="1400" dirty="0" smtClean="0">
              <a:solidFill>
                <a:prstClr val="black"/>
              </a:solidFill>
            </a:endParaRPr>
          </a:p>
          <a:p>
            <a:pPr defTabSz="913575" fontAlgn="base">
              <a:spcBef>
                <a:spcPct val="0"/>
              </a:spcBef>
              <a:spcAft>
                <a:spcPct val="0"/>
              </a:spcAft>
            </a:pPr>
            <a:r>
              <a:rPr lang="ja-JP" altLang="en-US" sz="1400" dirty="0" smtClean="0">
                <a:solidFill>
                  <a:prstClr val="black"/>
                </a:solidFill>
              </a:rPr>
              <a:t>○新たにチャレンジする活動</a:t>
            </a:r>
            <a:endParaRPr lang="en-US" altLang="ja-JP" sz="1400" dirty="0" smtClean="0">
              <a:solidFill>
                <a:prstClr val="black"/>
              </a:solidFill>
            </a:endParaRPr>
          </a:p>
          <a:p>
            <a:pPr defTabSz="913575" fontAlgn="base">
              <a:spcBef>
                <a:spcPct val="0"/>
              </a:spcBef>
              <a:spcAft>
                <a:spcPct val="0"/>
              </a:spcAft>
            </a:pPr>
            <a:endParaRPr lang="en-US" altLang="ja-JP" sz="1400" dirty="0" smtClean="0">
              <a:solidFill>
                <a:prstClr val="black"/>
              </a:solidFill>
            </a:endParaRPr>
          </a:p>
          <a:p>
            <a:pPr defTabSz="913575" fontAlgn="base">
              <a:spcBef>
                <a:spcPct val="0"/>
              </a:spcBef>
              <a:spcAft>
                <a:spcPct val="0"/>
              </a:spcAft>
            </a:pPr>
            <a:r>
              <a:rPr lang="ja-JP" altLang="en-US" sz="1400" dirty="0" smtClean="0">
                <a:solidFill>
                  <a:prstClr val="black"/>
                </a:solidFill>
              </a:rPr>
              <a:t>　　・一般就労、起業</a:t>
            </a:r>
            <a:endParaRPr lang="en-US" altLang="ja-JP" sz="1400" dirty="0" smtClean="0">
              <a:solidFill>
                <a:prstClr val="black"/>
              </a:solidFill>
            </a:endParaRPr>
          </a:p>
          <a:p>
            <a:pPr defTabSz="913575" fontAlgn="base">
              <a:spcBef>
                <a:spcPct val="0"/>
              </a:spcBef>
              <a:spcAft>
                <a:spcPct val="0"/>
              </a:spcAft>
            </a:pPr>
            <a:r>
              <a:rPr lang="ja-JP" altLang="en-US" sz="1400" dirty="0" smtClean="0">
                <a:solidFill>
                  <a:prstClr val="black"/>
                </a:solidFill>
              </a:rPr>
              <a:t>　　・趣味活動</a:t>
            </a:r>
            <a:endParaRPr lang="en-US" altLang="ja-JP" sz="1400" dirty="0" smtClean="0">
              <a:solidFill>
                <a:prstClr val="black"/>
              </a:solidFill>
            </a:endParaRPr>
          </a:p>
          <a:p>
            <a:pPr defTabSz="913575" fontAlgn="base">
              <a:spcBef>
                <a:spcPct val="0"/>
              </a:spcBef>
              <a:spcAft>
                <a:spcPct val="0"/>
              </a:spcAft>
            </a:pPr>
            <a:r>
              <a:rPr lang="ja-JP" altLang="en-US" sz="1400" dirty="0" smtClean="0">
                <a:solidFill>
                  <a:prstClr val="black"/>
                </a:solidFill>
              </a:rPr>
              <a:t>　　・健康づくり活動、地域活動</a:t>
            </a:r>
            <a:endParaRPr lang="en-US" altLang="ja-JP" sz="1400" dirty="0" smtClean="0">
              <a:solidFill>
                <a:prstClr val="black"/>
              </a:solidFill>
            </a:endParaRPr>
          </a:p>
          <a:p>
            <a:pPr defTabSz="913575" fontAlgn="base">
              <a:spcBef>
                <a:spcPct val="0"/>
              </a:spcBef>
              <a:spcAft>
                <a:spcPct val="0"/>
              </a:spcAft>
            </a:pPr>
            <a:r>
              <a:rPr lang="ja-JP" altLang="en-US" sz="1400" dirty="0" smtClean="0">
                <a:solidFill>
                  <a:prstClr val="black"/>
                </a:solidFill>
              </a:rPr>
              <a:t>　　・介護、福祉以外の　</a:t>
            </a:r>
            <a:endParaRPr lang="en-US" altLang="ja-JP" sz="1400" dirty="0" smtClean="0">
              <a:solidFill>
                <a:prstClr val="black"/>
              </a:solidFill>
            </a:endParaRPr>
          </a:p>
          <a:p>
            <a:pPr defTabSz="913575" fontAlgn="base">
              <a:spcBef>
                <a:spcPct val="0"/>
              </a:spcBef>
              <a:spcAft>
                <a:spcPct val="0"/>
              </a:spcAft>
            </a:pPr>
            <a:r>
              <a:rPr lang="ja-JP" altLang="en-US" sz="1400" dirty="0" smtClean="0">
                <a:solidFill>
                  <a:prstClr val="black"/>
                </a:solidFill>
              </a:rPr>
              <a:t> 　　 ボランティア活動　等</a:t>
            </a:r>
            <a:endParaRPr lang="ja-JP" altLang="en-US" sz="1400" dirty="0">
              <a:solidFill>
                <a:prstClr val="black"/>
              </a:solidFill>
            </a:endParaRPr>
          </a:p>
        </p:txBody>
      </p:sp>
      <p:sp>
        <p:nvSpPr>
          <p:cNvPr id="17" name="角丸四角形 16"/>
          <p:cNvSpPr/>
          <p:nvPr/>
        </p:nvSpPr>
        <p:spPr>
          <a:xfrm>
            <a:off x="776547" y="2844330"/>
            <a:ext cx="3942445" cy="2520280"/>
          </a:xfrm>
          <a:prstGeom prst="round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3575" fontAlgn="base">
              <a:spcBef>
                <a:spcPct val="0"/>
              </a:spcBef>
              <a:spcAft>
                <a:spcPct val="0"/>
              </a:spcAft>
            </a:pPr>
            <a:endParaRPr lang="en-US" altLang="ja-JP" sz="1400" dirty="0" smtClean="0">
              <a:solidFill>
                <a:prstClr val="black"/>
              </a:solidFill>
            </a:endParaRPr>
          </a:p>
          <a:p>
            <a:pPr defTabSz="913575" fontAlgn="base">
              <a:spcBef>
                <a:spcPct val="0"/>
              </a:spcBef>
              <a:spcAft>
                <a:spcPct val="0"/>
              </a:spcAft>
            </a:pPr>
            <a:r>
              <a:rPr lang="ja-JP" altLang="en-US" sz="1400" dirty="0" smtClean="0">
                <a:solidFill>
                  <a:prstClr val="black"/>
                </a:solidFill>
              </a:rPr>
              <a:t>○ニーズに合った多様なサービス種別</a:t>
            </a:r>
            <a:endParaRPr lang="en-US" altLang="ja-JP" sz="1400" dirty="0" smtClean="0">
              <a:solidFill>
                <a:prstClr val="black"/>
              </a:solidFill>
            </a:endParaRPr>
          </a:p>
          <a:p>
            <a:pPr defTabSz="913575" fontAlgn="base">
              <a:spcBef>
                <a:spcPct val="0"/>
              </a:spcBef>
              <a:spcAft>
                <a:spcPct val="0"/>
              </a:spcAft>
            </a:pPr>
            <a:r>
              <a:rPr lang="ja-JP" altLang="en-US" sz="1400" dirty="0" smtClean="0">
                <a:solidFill>
                  <a:prstClr val="black"/>
                </a:solidFill>
              </a:rPr>
              <a:t>○住民主体、</a:t>
            </a:r>
            <a:r>
              <a:rPr lang="en-US" altLang="ja-JP" sz="1400" dirty="0" smtClean="0">
                <a:solidFill>
                  <a:prstClr val="black"/>
                </a:solidFill>
                <a:latin typeface="ＭＳ Ｐゴシック"/>
              </a:rPr>
              <a:t>NPO</a:t>
            </a:r>
            <a:r>
              <a:rPr lang="ja-JP" altLang="en-US" sz="1400" dirty="0" err="1" smtClean="0">
                <a:solidFill>
                  <a:prstClr val="black"/>
                </a:solidFill>
                <a:latin typeface="ＭＳ Ｐゴシック"/>
              </a:rPr>
              <a:t>、</a:t>
            </a:r>
            <a:r>
              <a:rPr lang="ja-JP" altLang="en-US" sz="1400" dirty="0" smtClean="0">
                <a:solidFill>
                  <a:prstClr val="black"/>
                </a:solidFill>
                <a:latin typeface="ＭＳ Ｐゴシック"/>
              </a:rPr>
              <a:t>民間企業等多様な</a:t>
            </a:r>
            <a:endParaRPr lang="en-US" altLang="ja-JP" sz="1400" dirty="0" smtClean="0">
              <a:solidFill>
                <a:prstClr val="black"/>
              </a:solidFill>
              <a:latin typeface="ＭＳ Ｐゴシック"/>
            </a:endParaRPr>
          </a:p>
          <a:p>
            <a:pPr defTabSz="913575" fontAlgn="base">
              <a:spcBef>
                <a:spcPct val="0"/>
              </a:spcBef>
              <a:spcAft>
                <a:spcPct val="0"/>
              </a:spcAft>
            </a:pPr>
            <a:r>
              <a:rPr lang="ja-JP" altLang="en-US" sz="1400" dirty="0" smtClean="0">
                <a:solidFill>
                  <a:prstClr val="black"/>
                </a:solidFill>
                <a:latin typeface="ＭＳ Ｐゴシック"/>
              </a:rPr>
              <a:t>　 主体による</a:t>
            </a:r>
            <a:r>
              <a:rPr lang="ja-JP" altLang="en-US" sz="1400" dirty="0" smtClean="0">
                <a:solidFill>
                  <a:prstClr val="black"/>
                </a:solidFill>
              </a:rPr>
              <a:t>サービス提供</a:t>
            </a:r>
            <a:endParaRPr lang="en-US" altLang="ja-JP" sz="1400" dirty="0" smtClean="0">
              <a:solidFill>
                <a:prstClr val="black"/>
              </a:solidFill>
            </a:endParaRPr>
          </a:p>
          <a:p>
            <a:pPr defTabSz="913575" fontAlgn="base">
              <a:spcBef>
                <a:spcPct val="0"/>
              </a:spcBef>
              <a:spcAft>
                <a:spcPct val="0"/>
              </a:spcAft>
            </a:pPr>
            <a:endParaRPr lang="en-US" altLang="ja-JP" sz="1400" dirty="0" smtClean="0">
              <a:solidFill>
                <a:prstClr val="black"/>
              </a:solidFill>
            </a:endParaRPr>
          </a:p>
          <a:p>
            <a:pPr defTabSz="913575" fontAlgn="base">
              <a:spcBef>
                <a:spcPct val="0"/>
              </a:spcBef>
              <a:spcAft>
                <a:spcPct val="0"/>
              </a:spcAft>
            </a:pPr>
            <a:r>
              <a:rPr lang="ja-JP" altLang="en-US" sz="1400" dirty="0" smtClean="0">
                <a:solidFill>
                  <a:prstClr val="black"/>
                </a:solidFill>
              </a:rPr>
              <a:t>　　・地域サロンの開催</a:t>
            </a:r>
            <a:endParaRPr lang="en-US" altLang="ja-JP" sz="1400" dirty="0" smtClean="0">
              <a:solidFill>
                <a:prstClr val="black"/>
              </a:solidFill>
            </a:endParaRPr>
          </a:p>
          <a:p>
            <a:pPr defTabSz="913575" fontAlgn="base">
              <a:spcBef>
                <a:spcPct val="0"/>
              </a:spcBef>
              <a:spcAft>
                <a:spcPct val="0"/>
              </a:spcAft>
            </a:pPr>
            <a:r>
              <a:rPr lang="ja-JP" altLang="en-US" sz="1400" dirty="0" smtClean="0">
                <a:solidFill>
                  <a:prstClr val="black"/>
                </a:solidFill>
              </a:rPr>
              <a:t>　　・見守り、安否確認</a:t>
            </a:r>
            <a:endParaRPr lang="en-US" altLang="ja-JP" sz="1400" dirty="0" smtClean="0">
              <a:solidFill>
                <a:prstClr val="black"/>
              </a:solidFill>
            </a:endParaRPr>
          </a:p>
          <a:p>
            <a:pPr defTabSz="913575" fontAlgn="base">
              <a:spcBef>
                <a:spcPct val="0"/>
              </a:spcBef>
              <a:spcAft>
                <a:spcPct val="0"/>
              </a:spcAft>
            </a:pPr>
            <a:r>
              <a:rPr lang="ja-JP" altLang="en-US" sz="1400" dirty="0" smtClean="0">
                <a:solidFill>
                  <a:prstClr val="black"/>
                </a:solidFill>
              </a:rPr>
              <a:t>　　・外出支援</a:t>
            </a:r>
            <a:endParaRPr lang="en-US" altLang="ja-JP" sz="1400" dirty="0" smtClean="0">
              <a:solidFill>
                <a:prstClr val="black"/>
              </a:solidFill>
            </a:endParaRPr>
          </a:p>
          <a:p>
            <a:pPr defTabSz="913575" fontAlgn="base">
              <a:spcBef>
                <a:spcPct val="0"/>
              </a:spcBef>
              <a:spcAft>
                <a:spcPct val="0"/>
              </a:spcAft>
            </a:pPr>
            <a:r>
              <a:rPr lang="ja-JP" altLang="en-US" sz="1400" dirty="0" smtClean="0">
                <a:solidFill>
                  <a:prstClr val="black"/>
                </a:solidFill>
              </a:rPr>
              <a:t>　　・買い物、調理、掃除などの家事支援</a:t>
            </a:r>
            <a:endParaRPr lang="en-US" altLang="ja-JP" sz="1400" dirty="0" smtClean="0">
              <a:solidFill>
                <a:prstClr val="black"/>
              </a:solidFill>
            </a:endParaRPr>
          </a:p>
          <a:p>
            <a:pPr defTabSz="913575" fontAlgn="base">
              <a:spcBef>
                <a:spcPct val="0"/>
              </a:spcBef>
              <a:spcAft>
                <a:spcPct val="0"/>
              </a:spcAft>
            </a:pPr>
            <a:r>
              <a:rPr lang="ja-JP" altLang="en-US" sz="1400" dirty="0">
                <a:solidFill>
                  <a:prstClr val="black"/>
                </a:solidFill>
              </a:rPr>
              <a:t>　</a:t>
            </a:r>
            <a:r>
              <a:rPr lang="ja-JP" altLang="en-US" sz="1400" dirty="0" smtClean="0">
                <a:solidFill>
                  <a:prstClr val="black"/>
                </a:solidFill>
              </a:rPr>
              <a:t>　・介護者支援 　等　</a:t>
            </a:r>
            <a:endParaRPr lang="en-US" altLang="ja-JP" sz="1400" dirty="0" smtClean="0">
              <a:solidFill>
                <a:prstClr val="black"/>
              </a:solidFill>
            </a:endParaRPr>
          </a:p>
          <a:p>
            <a:pPr defTabSz="913575" fontAlgn="base">
              <a:spcBef>
                <a:spcPct val="0"/>
              </a:spcBef>
              <a:spcAft>
                <a:spcPct val="0"/>
              </a:spcAft>
            </a:pPr>
            <a:r>
              <a:rPr lang="ja-JP" altLang="en-US" sz="1400" dirty="0" smtClean="0">
                <a:solidFill>
                  <a:prstClr val="black"/>
                </a:solidFill>
              </a:rPr>
              <a:t>　</a:t>
            </a:r>
            <a:endParaRPr lang="en-US" altLang="ja-JP" sz="1400" dirty="0" smtClean="0">
              <a:solidFill>
                <a:prstClr val="black"/>
              </a:solidFill>
            </a:endParaRPr>
          </a:p>
          <a:p>
            <a:pPr defTabSz="913575" fontAlgn="base">
              <a:spcBef>
                <a:spcPct val="0"/>
              </a:spcBef>
              <a:spcAft>
                <a:spcPct val="0"/>
              </a:spcAft>
            </a:pPr>
            <a:endParaRPr lang="en-US" altLang="ja-JP" sz="1400" dirty="0" smtClean="0">
              <a:solidFill>
                <a:prstClr val="black"/>
              </a:solidFill>
            </a:endParaRPr>
          </a:p>
        </p:txBody>
      </p:sp>
      <p:sp>
        <p:nvSpPr>
          <p:cNvPr id="18" name="二等辺三角形 17"/>
          <p:cNvSpPr/>
          <p:nvPr/>
        </p:nvSpPr>
        <p:spPr>
          <a:xfrm>
            <a:off x="1052588" y="5260783"/>
            <a:ext cx="8034893" cy="36004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575" fontAlgn="base">
              <a:spcBef>
                <a:spcPct val="0"/>
              </a:spcBef>
              <a:spcAft>
                <a:spcPct val="0"/>
              </a:spcAft>
            </a:pPr>
            <a:r>
              <a:rPr lang="ja-JP" altLang="en-US" sz="1600" b="1" dirty="0" smtClean="0">
                <a:solidFill>
                  <a:prstClr val="white"/>
                </a:solidFill>
              </a:rPr>
              <a:t>バックアップ</a:t>
            </a:r>
            <a:endParaRPr lang="ja-JP" altLang="en-US" sz="1600" b="1" dirty="0">
              <a:solidFill>
                <a:prstClr val="white"/>
              </a:solidFill>
            </a:endParaRPr>
          </a:p>
        </p:txBody>
      </p:sp>
      <p:sp>
        <p:nvSpPr>
          <p:cNvPr id="22" name="二等辺三角形 21"/>
          <p:cNvSpPr/>
          <p:nvPr/>
        </p:nvSpPr>
        <p:spPr>
          <a:xfrm>
            <a:off x="1130575" y="6021288"/>
            <a:ext cx="8034893" cy="36004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575" fontAlgn="base">
              <a:spcBef>
                <a:spcPct val="0"/>
              </a:spcBef>
              <a:spcAft>
                <a:spcPct val="0"/>
              </a:spcAft>
            </a:pPr>
            <a:r>
              <a:rPr lang="ja-JP" altLang="en-US" b="1" dirty="0" smtClean="0">
                <a:solidFill>
                  <a:prstClr val="white"/>
                </a:solidFill>
              </a:rPr>
              <a:t>バックアップ</a:t>
            </a:r>
            <a:endParaRPr lang="ja-JP" altLang="en-US" b="1" dirty="0">
              <a:solidFill>
                <a:prstClr val="white"/>
              </a:solidFill>
            </a:endParaRPr>
          </a:p>
        </p:txBody>
      </p:sp>
      <p:sp>
        <p:nvSpPr>
          <p:cNvPr id="23" name="角丸四角形 22"/>
          <p:cNvSpPr/>
          <p:nvPr/>
        </p:nvSpPr>
        <p:spPr>
          <a:xfrm>
            <a:off x="974570" y="6453336"/>
            <a:ext cx="8190910" cy="360040"/>
          </a:xfrm>
          <a:prstGeom prst="roundRect">
            <a:avLst/>
          </a:prstGeom>
          <a:solidFill>
            <a:schemeClr val="accent1">
              <a:lumMod val="60000"/>
              <a:lumOff val="40000"/>
            </a:schemeClr>
          </a:solidFill>
          <a:ln w="6350">
            <a:solidFill>
              <a:schemeClr val="accent1">
                <a:lumMod val="60000"/>
                <a:lumOff val="4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575" fontAlgn="base">
              <a:spcBef>
                <a:spcPct val="0"/>
              </a:spcBef>
              <a:spcAft>
                <a:spcPct val="0"/>
              </a:spcAft>
            </a:pPr>
            <a:r>
              <a:rPr lang="ja-JP" altLang="en-US" sz="1600" dirty="0" smtClean="0">
                <a:solidFill>
                  <a:prstClr val="black"/>
                </a:solidFill>
              </a:rPr>
              <a:t>都道府県等による後方支援体制の充実</a:t>
            </a:r>
            <a:endParaRPr lang="ja-JP" altLang="en-US" sz="1600" dirty="0">
              <a:solidFill>
                <a:prstClr val="black"/>
              </a:solidFill>
            </a:endParaRPr>
          </a:p>
        </p:txBody>
      </p:sp>
      <p:sp>
        <p:nvSpPr>
          <p:cNvPr id="19" name="角丸四角形 18"/>
          <p:cNvSpPr/>
          <p:nvPr/>
        </p:nvSpPr>
        <p:spPr>
          <a:xfrm>
            <a:off x="974570" y="5692831"/>
            <a:ext cx="8190910" cy="360040"/>
          </a:xfrm>
          <a:prstGeom prst="roundRect">
            <a:avLst/>
          </a:prstGeom>
          <a:solidFill>
            <a:schemeClr val="accent1">
              <a:lumMod val="60000"/>
              <a:lumOff val="40000"/>
            </a:schemeClr>
          </a:solidFill>
          <a:ln w="6350">
            <a:solidFill>
              <a:schemeClr val="accent1">
                <a:lumMod val="60000"/>
                <a:lumOff val="4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575" fontAlgn="base">
              <a:spcBef>
                <a:spcPct val="0"/>
              </a:spcBef>
              <a:spcAft>
                <a:spcPct val="0"/>
              </a:spcAft>
            </a:pPr>
            <a:r>
              <a:rPr lang="ja-JP" altLang="en-US" sz="1600" dirty="0" smtClean="0">
                <a:solidFill>
                  <a:prstClr val="black"/>
                </a:solidFill>
              </a:rPr>
              <a:t>市町村を核とした支援体制の充実・強化</a:t>
            </a:r>
            <a:endParaRPr lang="ja-JP" altLang="en-US" sz="1600" dirty="0">
              <a:solidFill>
                <a:prstClr val="black"/>
              </a:solidFill>
            </a:endParaRPr>
          </a:p>
        </p:txBody>
      </p:sp>
      <p:pic>
        <p:nvPicPr>
          <p:cNvPr id="1039" name="Picture 15" descr="C:\Users\OSJSE\AppData\Local\Microsoft\Windows\Temporary Internet Files\Content.IE5\IBVVOSZQ\MC900297567[1].wmf"/>
          <p:cNvPicPr>
            <a:picLocks noChangeAspect="1" noChangeArrowheads="1"/>
          </p:cNvPicPr>
          <p:nvPr/>
        </p:nvPicPr>
        <p:blipFill>
          <a:blip r:embed="rId2" cstate="print"/>
          <a:srcRect/>
          <a:stretch>
            <a:fillRect/>
          </a:stretch>
        </p:blipFill>
        <p:spPr bwMode="auto">
          <a:xfrm>
            <a:off x="4485023" y="4044176"/>
            <a:ext cx="1064647" cy="514070"/>
          </a:xfrm>
          <a:prstGeom prst="rect">
            <a:avLst/>
          </a:prstGeom>
          <a:noFill/>
        </p:spPr>
      </p:pic>
      <p:sp>
        <p:nvSpPr>
          <p:cNvPr id="24" name="角丸四角形 23"/>
          <p:cNvSpPr/>
          <p:nvPr/>
        </p:nvSpPr>
        <p:spPr>
          <a:xfrm>
            <a:off x="34" y="545947"/>
            <a:ext cx="9906001" cy="1662966"/>
          </a:xfrm>
          <a:prstGeom prst="roundRect">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5738" indent="-185738" defTabSz="913575">
              <a:lnSpc>
                <a:spcPts val="1700"/>
              </a:lnSpc>
            </a:pPr>
            <a:r>
              <a:rPr lang="ja-JP" altLang="en-US" sz="1400" dirty="0">
                <a:solidFill>
                  <a:prstClr val="black"/>
                </a:solidFill>
                <a:latin typeface="ＭＳ Ｐゴシック"/>
              </a:rPr>
              <a:t>○　</a:t>
            </a:r>
            <a:r>
              <a:rPr lang="ja-JP" altLang="en-US" sz="1400" spc="-100" dirty="0">
                <a:solidFill>
                  <a:prstClr val="black"/>
                </a:solidFill>
              </a:rPr>
              <a:t>単身世帯等が増加し、支援を必要とする軽度の高齢者が増加する中、</a:t>
            </a:r>
            <a:r>
              <a:rPr lang="ja-JP" altLang="en-US" sz="1400" u="sng" spc="-100" dirty="0">
                <a:solidFill>
                  <a:srgbClr val="FF0000"/>
                </a:solidFill>
              </a:rPr>
              <a:t>生活支援</a:t>
            </a:r>
            <a:r>
              <a:rPr lang="ja-JP" altLang="en-US" sz="1400" spc="-100" dirty="0">
                <a:solidFill>
                  <a:prstClr val="black"/>
                </a:solidFill>
              </a:rPr>
              <a:t>の必要性が増加。</a:t>
            </a:r>
            <a:r>
              <a:rPr lang="ja-JP" altLang="en-US" sz="1400" u="sng" spc="-100" dirty="0">
                <a:solidFill>
                  <a:srgbClr val="FF0000"/>
                </a:solidFill>
              </a:rPr>
              <a:t>ボランティア、ＮＰＯ、民間企業、協同組合等の多様な主体が生活</a:t>
            </a:r>
            <a:r>
              <a:rPr lang="ja-JP" altLang="en-US" sz="1400" u="sng" spc="-100" dirty="0" smtClean="0">
                <a:solidFill>
                  <a:srgbClr val="FF0000"/>
                </a:solidFill>
              </a:rPr>
              <a:t>支援・介護予防サービス</a:t>
            </a:r>
            <a:r>
              <a:rPr lang="ja-JP" altLang="en-US" sz="1400" u="sng" spc="-100" dirty="0">
                <a:solidFill>
                  <a:srgbClr val="FF0000"/>
                </a:solidFill>
              </a:rPr>
              <a:t>を提供することが必要</a:t>
            </a:r>
            <a:r>
              <a:rPr lang="ja-JP" altLang="en-US" sz="1400" spc="-100" dirty="0">
                <a:solidFill>
                  <a:prstClr val="black"/>
                </a:solidFill>
              </a:rPr>
              <a:t>。</a:t>
            </a:r>
            <a:endParaRPr lang="en-US" altLang="ja-JP" sz="1400" spc="-100" dirty="0">
              <a:solidFill>
                <a:prstClr val="black"/>
              </a:solidFill>
            </a:endParaRPr>
          </a:p>
          <a:p>
            <a:pPr marL="185738" indent="-185738" defTabSz="913575">
              <a:lnSpc>
                <a:spcPts val="1700"/>
              </a:lnSpc>
            </a:pPr>
            <a:r>
              <a:rPr lang="ja-JP" altLang="en-US" sz="1400" spc="-100" dirty="0">
                <a:solidFill>
                  <a:prstClr val="black"/>
                </a:solidFill>
              </a:rPr>
              <a:t>○　高齢者の介護予防が求められているが、</a:t>
            </a:r>
            <a:r>
              <a:rPr lang="ja-JP" altLang="en-US" sz="1400" u="sng" spc="-100" dirty="0">
                <a:solidFill>
                  <a:srgbClr val="FF0000"/>
                </a:solidFill>
              </a:rPr>
              <a:t>社会参加・社会的役割を持つことが生きがいや介護予防</a:t>
            </a:r>
            <a:r>
              <a:rPr lang="ja-JP" altLang="en-US" sz="1400" spc="-100" dirty="0">
                <a:solidFill>
                  <a:prstClr val="black"/>
                </a:solidFill>
              </a:rPr>
              <a:t>につながる</a:t>
            </a:r>
            <a:r>
              <a:rPr lang="ja-JP" altLang="en-US" sz="1400" spc="-100" dirty="0" smtClean="0">
                <a:solidFill>
                  <a:prstClr val="black"/>
                </a:solidFill>
              </a:rPr>
              <a:t>。</a:t>
            </a:r>
            <a:endParaRPr lang="en-US" altLang="ja-JP" sz="1400" spc="-100" dirty="0" smtClean="0">
              <a:solidFill>
                <a:prstClr val="black"/>
              </a:solidFill>
            </a:endParaRPr>
          </a:p>
          <a:p>
            <a:pPr marL="185738" indent="-185738" defTabSz="913575">
              <a:lnSpc>
                <a:spcPts val="1700"/>
              </a:lnSpc>
            </a:pPr>
            <a:r>
              <a:rPr lang="ja-JP" altLang="ja-JP" sz="1400" dirty="0" smtClean="0">
                <a:solidFill>
                  <a:prstClr val="black"/>
                </a:solidFill>
              </a:rPr>
              <a:t>○</a:t>
            </a:r>
            <a:r>
              <a:rPr lang="ja-JP" altLang="en-US" sz="1400" dirty="0" smtClean="0">
                <a:solidFill>
                  <a:prstClr val="black"/>
                </a:solidFill>
              </a:rPr>
              <a:t>　</a:t>
            </a:r>
            <a:r>
              <a:rPr lang="ja-JP" altLang="ja-JP" sz="1400" dirty="0" smtClean="0">
                <a:solidFill>
                  <a:prstClr val="black"/>
                </a:solidFill>
              </a:rPr>
              <a:t>多様</a:t>
            </a:r>
            <a:r>
              <a:rPr lang="ja-JP" altLang="ja-JP" sz="1400" dirty="0">
                <a:solidFill>
                  <a:prstClr val="black"/>
                </a:solidFill>
              </a:rPr>
              <a:t>な生活</a:t>
            </a:r>
            <a:r>
              <a:rPr lang="ja-JP" altLang="ja-JP" sz="1400" dirty="0" smtClean="0">
                <a:solidFill>
                  <a:prstClr val="black"/>
                </a:solidFill>
              </a:rPr>
              <a:t>支援</a:t>
            </a:r>
            <a:r>
              <a:rPr lang="ja-JP" altLang="en-US" sz="1400" dirty="0" smtClean="0">
                <a:solidFill>
                  <a:prstClr val="black"/>
                </a:solidFill>
              </a:rPr>
              <a:t>・介護予防</a:t>
            </a:r>
            <a:r>
              <a:rPr lang="ja-JP" altLang="ja-JP" sz="1400" dirty="0" smtClean="0">
                <a:solidFill>
                  <a:prstClr val="black"/>
                </a:solidFill>
              </a:rPr>
              <a:t>サービス</a:t>
            </a:r>
            <a:r>
              <a:rPr lang="ja-JP" altLang="ja-JP" sz="1400" dirty="0">
                <a:solidFill>
                  <a:prstClr val="black"/>
                </a:solidFill>
              </a:rPr>
              <a:t>が利用できるような地域づくりを市町村が支援することについて、制度的な位置づけの強化を図る</a:t>
            </a:r>
            <a:r>
              <a:rPr lang="ja-JP" altLang="ja-JP" sz="1400" dirty="0" smtClean="0">
                <a:solidFill>
                  <a:prstClr val="black"/>
                </a:solidFill>
              </a:rPr>
              <a:t>。具体的</a:t>
            </a:r>
            <a:r>
              <a:rPr lang="ja-JP" altLang="ja-JP" sz="1400" dirty="0">
                <a:solidFill>
                  <a:prstClr val="black"/>
                </a:solidFill>
              </a:rPr>
              <a:t>には、生活</a:t>
            </a:r>
            <a:r>
              <a:rPr lang="ja-JP" altLang="ja-JP" sz="1400" dirty="0" smtClean="0">
                <a:solidFill>
                  <a:prstClr val="black"/>
                </a:solidFill>
              </a:rPr>
              <a:t>支援</a:t>
            </a:r>
            <a:r>
              <a:rPr lang="ja-JP" altLang="en-US" sz="1400" dirty="0" smtClean="0">
                <a:solidFill>
                  <a:prstClr val="black"/>
                </a:solidFill>
              </a:rPr>
              <a:t>・介護予防</a:t>
            </a:r>
            <a:r>
              <a:rPr lang="ja-JP" altLang="ja-JP" sz="1400" dirty="0" smtClean="0">
                <a:solidFill>
                  <a:prstClr val="black"/>
                </a:solidFill>
              </a:rPr>
              <a:t>サービス</a:t>
            </a:r>
            <a:r>
              <a:rPr lang="ja-JP" altLang="ja-JP" sz="1400" dirty="0">
                <a:solidFill>
                  <a:prstClr val="black"/>
                </a:solidFill>
              </a:rPr>
              <a:t>の充実に向けて、ボランティア等の生活支援の担い手の養成・発掘等の地域資源の開発やそのネットワーク化などを行う</a:t>
            </a:r>
            <a:r>
              <a:rPr lang="ja-JP" altLang="ja-JP" sz="1400" u="sng" dirty="0">
                <a:solidFill>
                  <a:srgbClr val="FF0000"/>
                </a:solidFill>
              </a:rPr>
              <a:t>「生活</a:t>
            </a:r>
            <a:r>
              <a:rPr lang="ja-JP" altLang="ja-JP" sz="1400" u="sng" dirty="0" smtClean="0">
                <a:solidFill>
                  <a:srgbClr val="FF0000"/>
                </a:solidFill>
              </a:rPr>
              <a:t>支援コーディネーター</a:t>
            </a:r>
            <a:r>
              <a:rPr lang="ja-JP" altLang="en-US" sz="1400" u="sng" dirty="0" smtClean="0">
                <a:solidFill>
                  <a:srgbClr val="FF0000"/>
                </a:solidFill>
              </a:rPr>
              <a:t>（地域支え合い推進員）</a:t>
            </a:r>
            <a:r>
              <a:rPr lang="ja-JP" altLang="ja-JP" sz="1400" u="sng" dirty="0" smtClean="0">
                <a:solidFill>
                  <a:srgbClr val="FF0000"/>
                </a:solidFill>
              </a:rPr>
              <a:t>」</a:t>
            </a:r>
            <a:r>
              <a:rPr lang="ja-JP" altLang="ja-JP" sz="1400" u="sng" dirty="0">
                <a:solidFill>
                  <a:srgbClr val="FF0000"/>
                </a:solidFill>
              </a:rPr>
              <a:t>の配置などについて、介護保険法の地域支援事業に位置づける</a:t>
            </a:r>
            <a:r>
              <a:rPr lang="ja-JP" altLang="ja-JP" sz="1400" dirty="0" smtClean="0">
                <a:solidFill>
                  <a:prstClr val="black"/>
                </a:solidFill>
              </a:rPr>
              <a:t>。</a:t>
            </a:r>
            <a:endParaRPr lang="ja-JP" altLang="ja-JP" sz="1400" dirty="0">
              <a:solidFill>
                <a:prstClr val="black"/>
              </a:solidFill>
            </a:endParaRPr>
          </a:p>
        </p:txBody>
      </p:sp>
      <p:sp>
        <p:nvSpPr>
          <p:cNvPr id="26" name="タイトル 1"/>
          <p:cNvSpPr txBox="1">
            <a:spLocks/>
          </p:cNvSpPr>
          <p:nvPr/>
        </p:nvSpPr>
        <p:spPr>
          <a:xfrm>
            <a:off x="416512" y="61283"/>
            <a:ext cx="8985448" cy="404663"/>
          </a:xfrm>
          <a:prstGeom prst="rect">
            <a:avLst/>
          </a:prstGeom>
          <a:solidFill>
            <a:srgbClr val="FFFF00">
              <a:alpha val="32000"/>
            </a:srgbClr>
          </a:solidFill>
          <a:ln>
            <a:solidFill>
              <a:schemeClr val="tx1"/>
            </a:solidFill>
          </a:ln>
          <a:scene3d>
            <a:camera prst="orthographicFront"/>
            <a:lightRig rig="threePt" dir="t"/>
          </a:scene3d>
          <a:sp3d>
            <a:bevelT/>
          </a:sp3d>
        </p:spPr>
        <p:txBody>
          <a:bodyPr vert="horz" lIns="91440" tIns="45720" rIns="91440" bIns="45720" rtlCol="0" anchor="ctr">
            <a:noAutofit/>
          </a:bodyPr>
          <a:lstStyle/>
          <a:p>
            <a:pPr algn="ctr" defTabSz="913575">
              <a:spcBef>
                <a:spcPct val="0"/>
              </a:spcBef>
              <a:defRPr/>
            </a:pPr>
            <a:r>
              <a:rPr lang="ja-JP" altLang="en-US" sz="2400" b="1" dirty="0" smtClean="0">
                <a:solidFill>
                  <a:prstClr val="black"/>
                </a:solidFill>
                <a:latin typeface="Calibri"/>
              </a:rPr>
              <a:t>生活支援・介護予防サービスの充実と高齢者の社会参加</a:t>
            </a:r>
            <a:endParaRPr lang="ja-JP" altLang="en-US" sz="2400" b="1" dirty="0">
              <a:solidFill>
                <a:prstClr val="black"/>
              </a:solidFill>
              <a:latin typeface="Calibri"/>
            </a:endParaRPr>
          </a:p>
        </p:txBody>
      </p:sp>
      <p:sp>
        <p:nvSpPr>
          <p:cNvPr id="27" name="スライド番号プレースホルダ 2"/>
          <p:cNvSpPr txBox="1">
            <a:spLocks/>
          </p:cNvSpPr>
          <p:nvPr/>
        </p:nvSpPr>
        <p:spPr>
          <a:xfrm>
            <a:off x="9283950" y="6525344"/>
            <a:ext cx="573033" cy="365917"/>
          </a:xfrm>
          <a:prstGeom prst="rect">
            <a:avLst/>
          </a:prstGeom>
        </p:spPr>
        <p:txBody>
          <a:bodyPr vert="horz" lIns="91440" tIns="45720" rIns="91440" bIns="45720" rtlCol="0" anchor="ctr"/>
          <a:lstStyle/>
          <a:p>
            <a:pPr algn="r">
              <a:defRPr/>
            </a:pPr>
            <a:r>
              <a:rPr lang="en-US" altLang="ja-JP" dirty="0" smtClean="0">
                <a:solidFill>
                  <a:prstClr val="black"/>
                </a:solidFill>
              </a:rPr>
              <a:t>6</a:t>
            </a:r>
            <a:endParaRPr lang="ja-JP" altLang="en-US" dirty="0">
              <a:solidFill>
                <a:prstClr val="black"/>
              </a:solidFill>
            </a:endParaRPr>
          </a:p>
        </p:txBody>
      </p:sp>
    </p:spTree>
    <p:extLst>
      <p:ext uri="{BB962C8B-B14F-4D97-AF65-F5344CB8AC3E}">
        <p14:creationId xmlns:p14="http://schemas.microsoft.com/office/powerpoint/2010/main" val="12098178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439" name="グラフ 10"/>
          <p:cNvGraphicFramePr>
            <a:graphicFrameLocks/>
          </p:cNvGraphicFramePr>
          <p:nvPr>
            <p:extLst>
              <p:ext uri="{D42A27DB-BD31-4B8C-83A1-F6EECF244321}">
                <p14:modId xmlns:p14="http://schemas.microsoft.com/office/powerpoint/2010/main" val="121590497"/>
              </p:ext>
            </p:extLst>
          </p:nvPr>
        </p:nvGraphicFramePr>
        <p:xfrm>
          <a:off x="6177739" y="2251693"/>
          <a:ext cx="3749890" cy="2835275"/>
        </p:xfrm>
        <a:graphic>
          <a:graphicData uri="http://schemas.openxmlformats.org/presentationml/2006/ole">
            <mc:AlternateContent xmlns:mc="http://schemas.openxmlformats.org/markup-compatibility/2006">
              <mc:Choice xmlns:v="urn:schemas-microsoft-com:vml" Requires="v">
                <p:oleObj spid="_x0000_s1036" name="Worksheet" r:id="rId5" imgW="3752816" imgH="2838585" progId="Excel.Sheet.8">
                  <p:embed/>
                </p:oleObj>
              </mc:Choice>
              <mc:Fallback>
                <p:oleObj name="Worksheet" r:id="rId5" imgW="3752816" imgH="2838585" progId="Excel.Sheet.8">
                  <p:embed/>
                  <p:pic>
                    <p:nvPicPr>
                      <p:cNvPr id="0" name=""/>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77739" y="2251693"/>
                        <a:ext cx="3749890" cy="2835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正方形/長方形 11"/>
          <p:cNvSpPr/>
          <p:nvPr/>
        </p:nvSpPr>
        <p:spPr>
          <a:xfrm>
            <a:off x="0" y="791"/>
            <a:ext cx="9910764" cy="53382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393" tIns="45697" rIns="91393" bIns="45697" anchor="ctr"/>
          <a:lstStyle/>
          <a:p>
            <a:pPr algn="ctr"/>
            <a:r>
              <a:rPr lang="ja-JP" altLang="en-US" sz="2400" dirty="0" smtClean="0">
                <a:solidFill>
                  <a:prstClr val="black"/>
                </a:solidFill>
                <a:latin typeface="HG丸ｺﾞｼｯｸM-PRO" pitchFamily="50" charset="-128"/>
                <a:ea typeface="HG丸ｺﾞｼｯｸM-PRO" pitchFamily="50" charset="-128"/>
              </a:rPr>
              <a:t>介護予防事業の概要</a:t>
            </a:r>
          </a:p>
        </p:txBody>
      </p:sp>
      <p:sp>
        <p:nvSpPr>
          <p:cNvPr id="15" name="Rectangle 4" descr="20%"/>
          <p:cNvSpPr>
            <a:spLocks noChangeArrowheads="1"/>
          </p:cNvSpPr>
          <p:nvPr/>
        </p:nvSpPr>
        <p:spPr bwMode="auto">
          <a:xfrm>
            <a:off x="198254" y="523565"/>
            <a:ext cx="9509560" cy="1804749"/>
          </a:xfrm>
          <a:prstGeom prst="roundRect">
            <a:avLst/>
          </a:prstGeom>
          <a:pattFill prst="pct20">
            <a:fgClr>
              <a:srgbClr val="CCFFCC"/>
            </a:fgClr>
            <a:bgClr>
              <a:schemeClr val="bg1"/>
            </a:bgClr>
          </a:pattFill>
          <a:ln w="25400" cmpd="dbl">
            <a:solidFill>
              <a:schemeClr val="tx1">
                <a:lumMod val="75000"/>
                <a:lumOff val="25000"/>
              </a:schemeClr>
            </a:solidFill>
            <a:miter lim="800000"/>
            <a:headEnd/>
            <a:tailEnd/>
          </a:ln>
        </p:spPr>
        <p:txBody>
          <a:bodyPr wrap="square" lIns="91424" tIns="0" rIns="91424" bIns="0" anchor="ctr">
            <a:noAutofit/>
          </a:bodyPr>
          <a:lstStyle/>
          <a:p>
            <a:pPr defTabSz="912813"/>
            <a:r>
              <a:rPr lang="ja-JP" altLang="en-US" sz="1500" dirty="0" smtClean="0">
                <a:solidFill>
                  <a:srgbClr val="000000"/>
                </a:solidFill>
                <a:latin typeface="HG丸ｺﾞｼｯｸM-PRO" pitchFamily="50" charset="-128"/>
                <a:ea typeface="HG丸ｺﾞｼｯｸM-PRO" pitchFamily="50" charset="-128"/>
              </a:rPr>
              <a:t>○ </a:t>
            </a:r>
            <a:r>
              <a:rPr lang="ja-JP" altLang="en-US" sz="1500" dirty="0" smtClean="0">
                <a:solidFill>
                  <a:srgbClr val="000000"/>
                </a:solidFill>
                <a:latin typeface="HG丸ｺﾞｼｯｸM-PRO" pitchFamily="50" charset="-128"/>
                <a:ea typeface="HG丸ｺﾞｼｯｸM-PRO" pitchFamily="50" charset="-128"/>
                <a:cs typeface="Times New Roman" pitchFamily="18" charset="0"/>
              </a:rPr>
              <a:t>介護</a:t>
            </a:r>
            <a:r>
              <a:rPr lang="ja-JP" altLang="en-US" sz="1500" dirty="0">
                <a:solidFill>
                  <a:srgbClr val="000000"/>
                </a:solidFill>
                <a:latin typeface="HG丸ｺﾞｼｯｸM-PRO" pitchFamily="50" charset="-128"/>
                <a:ea typeface="HG丸ｺﾞｼｯｸM-PRO" pitchFamily="50" charset="-128"/>
                <a:cs typeface="Times New Roman" pitchFamily="18" charset="0"/>
              </a:rPr>
              <a:t>予防事業は介護保険法第１１５条の</a:t>
            </a:r>
            <a:r>
              <a:rPr lang="ja-JP" altLang="en-US" sz="1500" dirty="0" smtClean="0">
                <a:solidFill>
                  <a:srgbClr val="000000"/>
                </a:solidFill>
                <a:latin typeface="HG丸ｺﾞｼｯｸM-PRO" pitchFamily="50" charset="-128"/>
                <a:ea typeface="HG丸ｺﾞｼｯｸM-PRO" pitchFamily="50" charset="-128"/>
                <a:cs typeface="Times New Roman" pitchFamily="18" charset="0"/>
              </a:rPr>
              <a:t>４５の</a:t>
            </a:r>
            <a:r>
              <a:rPr lang="ja-JP" altLang="en-US" sz="1500" dirty="0">
                <a:solidFill>
                  <a:srgbClr val="000000"/>
                </a:solidFill>
                <a:latin typeface="HG丸ｺﾞｼｯｸM-PRO" pitchFamily="50" charset="-128"/>
                <a:ea typeface="HG丸ｺﾞｼｯｸM-PRO" pitchFamily="50" charset="-128"/>
                <a:cs typeface="Times New Roman" pitchFamily="18" charset="0"/>
              </a:rPr>
              <a:t>規定により、</a:t>
            </a:r>
            <a:r>
              <a:rPr lang="ja-JP" altLang="en-US" sz="1500" u="sng" dirty="0">
                <a:solidFill>
                  <a:srgbClr val="000000"/>
                </a:solidFill>
                <a:latin typeface="HG丸ｺﾞｼｯｸM-PRO" pitchFamily="50" charset="-128"/>
                <a:ea typeface="HG丸ｺﾞｼｯｸM-PRO" pitchFamily="50" charset="-128"/>
                <a:cs typeface="Times New Roman" pitchFamily="18" charset="0"/>
              </a:rPr>
              <a:t>市町村に実施が義務付けられている</a:t>
            </a:r>
            <a:r>
              <a:rPr lang="ja-JP" altLang="en-US" sz="1500" dirty="0">
                <a:solidFill>
                  <a:srgbClr val="000000"/>
                </a:solidFill>
                <a:latin typeface="HG丸ｺﾞｼｯｸM-PRO" pitchFamily="50" charset="-128"/>
                <a:ea typeface="HG丸ｺﾞｼｯｸM-PRO" pitchFamily="50" charset="-128"/>
                <a:cs typeface="Times New Roman" pitchFamily="18" charset="0"/>
              </a:rPr>
              <a:t>。</a:t>
            </a:r>
            <a:endParaRPr lang="en-US" altLang="ja-JP" sz="1500" dirty="0">
              <a:solidFill>
                <a:srgbClr val="000000"/>
              </a:solidFill>
              <a:latin typeface="HG丸ｺﾞｼｯｸM-PRO" pitchFamily="50" charset="-128"/>
              <a:ea typeface="HG丸ｺﾞｼｯｸM-PRO" pitchFamily="50" charset="-128"/>
              <a:cs typeface="Times New Roman" pitchFamily="18" charset="0"/>
            </a:endParaRPr>
          </a:p>
          <a:p>
            <a:pPr marL="174625" indent="-174625" defTabSz="912813">
              <a:spcBef>
                <a:spcPts val="600"/>
              </a:spcBef>
            </a:pPr>
            <a:r>
              <a:rPr lang="ja-JP" altLang="en-US" sz="1500" dirty="0" smtClean="0">
                <a:solidFill>
                  <a:srgbClr val="000000"/>
                </a:solidFill>
                <a:latin typeface="HG丸ｺﾞｼｯｸM-PRO" pitchFamily="50" charset="-128"/>
                <a:ea typeface="HG丸ｺﾞｼｯｸM-PRO" pitchFamily="50" charset="-128"/>
              </a:rPr>
              <a:t>○ 要介護</a:t>
            </a:r>
            <a:r>
              <a:rPr lang="ja-JP" altLang="en-US" sz="1500" dirty="0">
                <a:solidFill>
                  <a:srgbClr val="000000"/>
                </a:solidFill>
                <a:latin typeface="HG丸ｺﾞｼｯｸM-PRO" pitchFamily="50" charset="-128"/>
                <a:ea typeface="HG丸ｺﾞｼｯｸM-PRO" pitchFamily="50" charset="-128"/>
              </a:rPr>
              <a:t>状態等ではない高齢者に対して、心身の機能や生活機能の低下の予防又は悪化の防止の</a:t>
            </a:r>
            <a:r>
              <a:rPr lang="ja-JP" altLang="en-US" sz="1500" dirty="0" smtClean="0">
                <a:solidFill>
                  <a:srgbClr val="000000"/>
                </a:solidFill>
                <a:latin typeface="HG丸ｺﾞｼｯｸM-PRO" pitchFamily="50" charset="-128"/>
                <a:ea typeface="HG丸ｺﾞｼｯｸM-PRO" pitchFamily="50" charset="-128"/>
              </a:rPr>
              <a:t>ために</a:t>
            </a:r>
            <a:r>
              <a:rPr lang="ja-JP" altLang="en-US" sz="1500" dirty="0">
                <a:solidFill>
                  <a:srgbClr val="000000"/>
                </a:solidFill>
                <a:latin typeface="HG丸ｺﾞｼｯｸM-PRO" pitchFamily="50" charset="-128"/>
                <a:ea typeface="HG丸ｺﾞｼｯｸM-PRO" pitchFamily="50" charset="-128"/>
              </a:rPr>
              <a:t>必要な事業として、各市町村が実施。</a:t>
            </a:r>
            <a:endParaRPr lang="en-US" altLang="ja-JP" sz="1500" dirty="0">
              <a:solidFill>
                <a:srgbClr val="000000"/>
              </a:solidFill>
              <a:latin typeface="HG丸ｺﾞｼｯｸM-PRO" pitchFamily="50" charset="-128"/>
              <a:ea typeface="HG丸ｺﾞｼｯｸM-PRO" pitchFamily="50" charset="-128"/>
            </a:endParaRPr>
          </a:p>
          <a:p>
            <a:pPr defTabSz="912813">
              <a:spcBef>
                <a:spcPts val="600"/>
              </a:spcBef>
            </a:pPr>
            <a:r>
              <a:rPr lang="ja-JP" altLang="en-US" sz="1500" dirty="0" smtClean="0">
                <a:solidFill>
                  <a:srgbClr val="000000"/>
                </a:solidFill>
                <a:latin typeface="HG丸ｺﾞｼｯｸM-PRO" pitchFamily="50" charset="-128"/>
                <a:ea typeface="HG丸ｺﾞｼｯｸM-PRO" pitchFamily="50" charset="-128"/>
              </a:rPr>
              <a:t>○ 介護</a:t>
            </a:r>
            <a:r>
              <a:rPr lang="ja-JP" altLang="en-US" sz="1500" dirty="0">
                <a:solidFill>
                  <a:srgbClr val="000000"/>
                </a:solidFill>
                <a:latin typeface="HG丸ｺﾞｼｯｸM-PRO" pitchFamily="50" charset="-128"/>
                <a:ea typeface="HG丸ｺﾞｼｯｸM-PRO" pitchFamily="50" charset="-128"/>
              </a:rPr>
              <a:t>予防事業は</a:t>
            </a:r>
            <a:r>
              <a:rPr lang="ja-JP" altLang="en-US" sz="1500" u="sng" dirty="0">
                <a:solidFill>
                  <a:srgbClr val="000000"/>
                </a:solidFill>
                <a:latin typeface="HG丸ｺﾞｼｯｸM-PRO" pitchFamily="50" charset="-128"/>
                <a:ea typeface="HG丸ｺﾞｼｯｸM-PRO" pitchFamily="50" charset="-128"/>
              </a:rPr>
              <a:t>介護給付見込み額の２％以内の額</a:t>
            </a:r>
            <a:r>
              <a:rPr lang="ja-JP" altLang="en-US" sz="1500" dirty="0">
                <a:solidFill>
                  <a:srgbClr val="000000"/>
                </a:solidFill>
                <a:latin typeface="HG丸ｺﾞｼｯｸM-PRO" pitchFamily="50" charset="-128"/>
                <a:ea typeface="HG丸ｺﾞｼｯｸM-PRO" pitchFamily="50" charset="-128"/>
              </a:rPr>
              <a:t>で実施（介護保険法施行令第３７条の１３）</a:t>
            </a:r>
            <a:endParaRPr lang="en-US" altLang="ja-JP" sz="1500" dirty="0">
              <a:solidFill>
                <a:srgbClr val="000000"/>
              </a:solidFill>
              <a:latin typeface="HG丸ｺﾞｼｯｸM-PRO" pitchFamily="50" charset="-128"/>
              <a:ea typeface="HG丸ｺﾞｼｯｸM-PRO" pitchFamily="50" charset="-128"/>
            </a:endParaRPr>
          </a:p>
          <a:p>
            <a:pPr defTabSz="912813">
              <a:spcBef>
                <a:spcPts val="600"/>
              </a:spcBef>
            </a:pPr>
            <a:r>
              <a:rPr lang="ja-JP" altLang="en-US" sz="1500" dirty="0">
                <a:solidFill>
                  <a:srgbClr val="000000"/>
                </a:solidFill>
                <a:latin typeface="HG丸ｺﾞｼｯｸM-PRO" pitchFamily="50" charset="-128"/>
                <a:ea typeface="HG丸ｺﾞｼｯｸM-PRO" pitchFamily="50" charset="-128"/>
              </a:rPr>
              <a:t>○ 平成</a:t>
            </a:r>
            <a:r>
              <a:rPr lang="ja-JP" altLang="en-US" sz="1500" dirty="0" smtClean="0">
                <a:solidFill>
                  <a:srgbClr val="000000"/>
                </a:solidFill>
                <a:latin typeface="HG丸ｺﾞｼｯｸM-PRO" pitchFamily="50" charset="-128"/>
                <a:ea typeface="HG丸ｺﾞｼｯｸM-PRO" pitchFamily="50" charset="-128"/>
              </a:rPr>
              <a:t>２５年度</a:t>
            </a:r>
            <a:r>
              <a:rPr lang="ja-JP" altLang="en-US" sz="1500" dirty="0">
                <a:solidFill>
                  <a:srgbClr val="000000"/>
                </a:solidFill>
                <a:latin typeface="HG丸ｺﾞｼｯｸM-PRO" pitchFamily="50" charset="-128"/>
                <a:ea typeface="HG丸ｺﾞｼｯｸM-PRO" pitchFamily="50" charset="-128"/>
              </a:rPr>
              <a:t>　</a:t>
            </a:r>
            <a:r>
              <a:rPr lang="ja-JP" altLang="en-US" sz="1500" u="sng" dirty="0">
                <a:solidFill>
                  <a:srgbClr val="000000"/>
                </a:solidFill>
                <a:latin typeface="HG丸ｺﾞｼｯｸM-PRO" pitchFamily="50" charset="-128"/>
                <a:ea typeface="HG丸ｺﾞｼｯｸM-PRO" pitchFamily="50" charset="-128"/>
              </a:rPr>
              <a:t>国費：</a:t>
            </a:r>
            <a:r>
              <a:rPr lang="ja-JP" altLang="en-US" sz="1500" u="sng" dirty="0" smtClean="0">
                <a:solidFill>
                  <a:prstClr val="black"/>
                </a:solidFill>
                <a:latin typeface="HG丸ｺﾞｼｯｸM-PRO" pitchFamily="50" charset="-128"/>
                <a:ea typeface="HG丸ｺﾞｼｯｸM-PRO" pitchFamily="50" charset="-128"/>
              </a:rPr>
              <a:t>１２４億円</a:t>
            </a:r>
            <a:r>
              <a:rPr lang="ja-JP" altLang="en-US" sz="1500" u="sng" dirty="0">
                <a:solidFill>
                  <a:prstClr val="black"/>
                </a:solidFill>
                <a:latin typeface="HG丸ｺﾞｼｯｸM-PRO" pitchFamily="50" charset="-128"/>
                <a:ea typeface="HG丸ｺﾞｼｯｸM-PRO" pitchFamily="50" charset="-128"/>
              </a:rPr>
              <a:t>　総事業費</a:t>
            </a:r>
            <a:r>
              <a:rPr lang="ja-JP" altLang="en-US" sz="1500" u="sng" dirty="0" smtClean="0">
                <a:solidFill>
                  <a:prstClr val="black"/>
                </a:solidFill>
                <a:latin typeface="HG丸ｺﾞｼｯｸM-PRO" pitchFamily="50" charset="-128"/>
                <a:ea typeface="HG丸ｺﾞｼｯｸM-PRO" pitchFamily="50" charset="-128"/>
              </a:rPr>
              <a:t>：４９６億円</a:t>
            </a:r>
            <a:r>
              <a:rPr lang="ja-JP" altLang="en-US" sz="1500" u="sng" dirty="0">
                <a:solidFill>
                  <a:prstClr val="black"/>
                </a:solidFill>
                <a:latin typeface="HG丸ｺﾞｼｯｸM-PRO" pitchFamily="50" charset="-128"/>
                <a:ea typeface="HG丸ｺﾞｼｯｸM-PRO" pitchFamily="50" charset="-128"/>
              </a:rPr>
              <a:t>　</a:t>
            </a:r>
            <a:r>
              <a:rPr lang="ja-JP" altLang="en-US" sz="1500" dirty="0">
                <a:solidFill>
                  <a:srgbClr val="000000"/>
                </a:solidFill>
                <a:latin typeface="HG丸ｺﾞｼｯｸM-PRO" pitchFamily="50" charset="-128"/>
                <a:ea typeface="HG丸ｺﾞｼｯｸM-PRO" pitchFamily="50" charset="-128"/>
              </a:rPr>
              <a:t> （介護保険法第１２２条の２）</a:t>
            </a:r>
            <a:endParaRPr lang="en-US" altLang="ja-JP" sz="1500" dirty="0">
              <a:solidFill>
                <a:srgbClr val="000000"/>
              </a:solidFill>
              <a:latin typeface="HG丸ｺﾞｼｯｸM-PRO" pitchFamily="50" charset="-128"/>
              <a:ea typeface="HG丸ｺﾞｼｯｸM-PRO" pitchFamily="50" charset="-128"/>
            </a:endParaRPr>
          </a:p>
          <a:p>
            <a:pPr algn="ctr" defTabSz="912813"/>
            <a:r>
              <a:rPr lang="ja-JP" altLang="en-US" sz="1600" dirty="0" smtClean="0">
                <a:solidFill>
                  <a:srgbClr val="000000"/>
                </a:solidFill>
                <a:latin typeface="HG丸ｺﾞｼｯｸM-PRO" pitchFamily="50" charset="-128"/>
                <a:ea typeface="HG丸ｺﾞｼｯｸM-PRO" pitchFamily="50" charset="-128"/>
              </a:rPr>
              <a:t>　　　　　　　　　　　</a:t>
            </a:r>
            <a:r>
              <a:rPr lang="ja-JP" altLang="en-US" sz="1600" dirty="0">
                <a:solidFill>
                  <a:srgbClr val="000000"/>
                </a:solidFill>
                <a:latin typeface="HG丸ｺﾞｼｯｸM-PRO" pitchFamily="50" charset="-128"/>
                <a:ea typeface="HG丸ｺﾞｼｯｸM-PRO" pitchFamily="50" charset="-128"/>
              </a:rPr>
              <a:t>　</a:t>
            </a:r>
            <a:r>
              <a:rPr lang="ja-JP" altLang="en-US" sz="1200" dirty="0">
                <a:solidFill>
                  <a:srgbClr val="000000"/>
                </a:solidFill>
                <a:latin typeface="HG丸ｺﾞｼｯｸM-PRO" pitchFamily="50" charset="-128"/>
                <a:ea typeface="HG丸ｺﾞｼｯｸM-PRO" pitchFamily="50" charset="-128"/>
              </a:rPr>
              <a:t>（国１／４、都道府県１／８、市町村１／８、保険料（１号２／１０、２号３／１０））</a:t>
            </a:r>
            <a:endParaRPr lang="en-US" altLang="ja-JP" sz="1200" dirty="0">
              <a:solidFill>
                <a:srgbClr val="000000"/>
              </a:solidFill>
              <a:latin typeface="HG丸ｺﾞｼｯｸM-PRO" pitchFamily="50" charset="-128"/>
              <a:ea typeface="HG丸ｺﾞｼｯｸM-PRO" pitchFamily="50" charset="-128"/>
            </a:endParaRPr>
          </a:p>
        </p:txBody>
      </p:sp>
      <p:sp>
        <p:nvSpPr>
          <p:cNvPr id="21" name="角丸四角形 20"/>
          <p:cNvSpPr/>
          <p:nvPr/>
        </p:nvSpPr>
        <p:spPr>
          <a:xfrm>
            <a:off x="198332" y="4581128"/>
            <a:ext cx="4130745" cy="360040"/>
          </a:xfrm>
          <a:prstGeom prst="roundRect">
            <a:avLst/>
          </a:prstGeom>
          <a:solidFill>
            <a:schemeClr val="accent4">
              <a:lumMod val="40000"/>
              <a:lumOff val="60000"/>
            </a:schemeClr>
          </a:solidFill>
        </p:spPr>
        <p:style>
          <a:lnRef idx="0">
            <a:schemeClr val="accent3"/>
          </a:lnRef>
          <a:fillRef idx="3">
            <a:schemeClr val="accent3"/>
          </a:fillRef>
          <a:effectRef idx="3">
            <a:schemeClr val="accent3"/>
          </a:effectRef>
          <a:fontRef idx="minor">
            <a:schemeClr val="lt1"/>
          </a:fontRef>
        </p:style>
        <p:txBody>
          <a:bodyPr lIns="91398" tIns="45698" rIns="91398" bIns="45698" anchor="ctr"/>
          <a:lstStyle/>
          <a:p>
            <a:pPr algn="ctr">
              <a:defRPr/>
            </a:pPr>
            <a:r>
              <a:rPr lang="ja-JP" altLang="en-US" b="1" dirty="0">
                <a:solidFill>
                  <a:prstClr val="black"/>
                </a:solidFill>
                <a:latin typeface="ＭＳ Ｐゴシック" pitchFamily="50" charset="-128"/>
              </a:rPr>
              <a:t>二次予防事業（旧：特定高齢者施策）</a:t>
            </a:r>
          </a:p>
        </p:txBody>
      </p:sp>
      <p:sp>
        <p:nvSpPr>
          <p:cNvPr id="22" name="角丸四角形 21"/>
          <p:cNvSpPr/>
          <p:nvPr/>
        </p:nvSpPr>
        <p:spPr>
          <a:xfrm>
            <a:off x="342278" y="2852738"/>
            <a:ext cx="5907496" cy="1584325"/>
          </a:xfrm>
          <a:prstGeom prst="roundRect">
            <a:avLst/>
          </a:prstGeom>
        </p:spPr>
        <p:style>
          <a:lnRef idx="1">
            <a:schemeClr val="accent1"/>
          </a:lnRef>
          <a:fillRef idx="2">
            <a:schemeClr val="accent1"/>
          </a:fillRef>
          <a:effectRef idx="1">
            <a:schemeClr val="accent1"/>
          </a:effectRef>
          <a:fontRef idx="minor">
            <a:schemeClr val="dk1"/>
          </a:fontRef>
        </p:style>
        <p:txBody>
          <a:bodyPr lIns="91398" tIns="45698" rIns="0" bIns="45698" anchor="ctr"/>
          <a:lstStyle/>
          <a:p>
            <a:pPr>
              <a:defRPr/>
            </a:pPr>
            <a:r>
              <a:rPr lang="en-US" altLang="ja-JP" sz="1500" dirty="0">
                <a:solidFill>
                  <a:prstClr val="black"/>
                </a:solidFill>
                <a:latin typeface="HG丸ｺﾞｼｯｸM-PRO" pitchFamily="50" charset="-128"/>
                <a:ea typeface="HG丸ｺﾞｼｯｸM-PRO" pitchFamily="50" charset="-128"/>
              </a:rPr>
              <a:t>【</a:t>
            </a:r>
            <a:r>
              <a:rPr lang="ja-JP" altLang="en-US" sz="1500" dirty="0">
                <a:solidFill>
                  <a:prstClr val="black"/>
                </a:solidFill>
                <a:latin typeface="HG丸ｺﾞｼｯｸM-PRO" pitchFamily="50" charset="-128"/>
                <a:ea typeface="HG丸ｺﾞｼｯｸM-PRO" pitchFamily="50" charset="-128"/>
              </a:rPr>
              <a:t>対象者</a:t>
            </a:r>
            <a:r>
              <a:rPr lang="en-US" altLang="ja-JP" sz="1500" dirty="0">
                <a:solidFill>
                  <a:prstClr val="black"/>
                </a:solidFill>
                <a:latin typeface="HG丸ｺﾞｼｯｸM-PRO" pitchFamily="50" charset="-128"/>
                <a:ea typeface="HG丸ｺﾞｼｯｸM-PRO" pitchFamily="50" charset="-128"/>
              </a:rPr>
              <a:t>】</a:t>
            </a:r>
            <a:r>
              <a:rPr lang="ja-JP" altLang="en-US" sz="1500" dirty="0">
                <a:solidFill>
                  <a:prstClr val="black"/>
                </a:solidFill>
                <a:latin typeface="HG丸ｺﾞｼｯｸM-PRO" pitchFamily="50" charset="-128"/>
                <a:ea typeface="HG丸ｺﾞｼｯｸM-PRO" pitchFamily="50" charset="-128"/>
              </a:rPr>
              <a:t>高齢者全般</a:t>
            </a:r>
            <a:endParaRPr lang="en-US" altLang="ja-JP" sz="1500" dirty="0">
              <a:solidFill>
                <a:prstClr val="black"/>
              </a:solidFill>
              <a:latin typeface="HG丸ｺﾞｼｯｸM-PRO" pitchFamily="50" charset="-128"/>
              <a:ea typeface="HG丸ｺﾞｼｯｸM-PRO" pitchFamily="50" charset="-128"/>
            </a:endParaRPr>
          </a:p>
          <a:p>
            <a:pPr>
              <a:spcBef>
                <a:spcPts val="600"/>
              </a:spcBef>
              <a:defRPr/>
            </a:pPr>
            <a:r>
              <a:rPr lang="en-US" altLang="ja-JP" sz="1500" dirty="0">
                <a:solidFill>
                  <a:prstClr val="black"/>
                </a:solidFill>
                <a:latin typeface="HG丸ｺﾞｼｯｸM-PRO" pitchFamily="50" charset="-128"/>
                <a:ea typeface="HG丸ｺﾞｼｯｸM-PRO" pitchFamily="50" charset="-128"/>
              </a:rPr>
              <a:t>【</a:t>
            </a:r>
            <a:r>
              <a:rPr lang="ja-JP" altLang="en-US" sz="1500" dirty="0">
                <a:solidFill>
                  <a:prstClr val="black"/>
                </a:solidFill>
                <a:latin typeface="HG丸ｺﾞｼｯｸM-PRO" pitchFamily="50" charset="-128"/>
                <a:ea typeface="HG丸ｺﾞｼｯｸM-PRO" pitchFamily="50" charset="-128"/>
              </a:rPr>
              <a:t>事業内容</a:t>
            </a:r>
            <a:r>
              <a:rPr lang="en-US" altLang="ja-JP" sz="1500" dirty="0">
                <a:solidFill>
                  <a:prstClr val="black"/>
                </a:solidFill>
                <a:latin typeface="HG丸ｺﾞｼｯｸM-PRO" pitchFamily="50" charset="-128"/>
                <a:ea typeface="HG丸ｺﾞｼｯｸM-PRO" pitchFamily="50" charset="-128"/>
              </a:rPr>
              <a:t>】</a:t>
            </a:r>
          </a:p>
          <a:p>
            <a:pPr marL="174625">
              <a:defRPr/>
            </a:pPr>
            <a:r>
              <a:rPr lang="ja-JP" altLang="en-US" sz="1500" dirty="0">
                <a:solidFill>
                  <a:prstClr val="black"/>
                </a:solidFill>
                <a:latin typeface="HG丸ｺﾞｼｯｸM-PRO" pitchFamily="50" charset="-128"/>
                <a:ea typeface="HG丸ｺﾞｼｯｸM-PRO" pitchFamily="50" charset="-128"/>
              </a:rPr>
              <a:t>○ 介護予防普及啓発事業、</a:t>
            </a:r>
            <a:endParaRPr lang="en-US" altLang="ja-JP" sz="1500" dirty="0">
              <a:solidFill>
                <a:prstClr val="black"/>
              </a:solidFill>
              <a:latin typeface="HG丸ｺﾞｼｯｸM-PRO" pitchFamily="50" charset="-128"/>
              <a:ea typeface="HG丸ｺﾞｼｯｸM-PRO" pitchFamily="50" charset="-128"/>
            </a:endParaRPr>
          </a:p>
          <a:p>
            <a:pPr marL="174625">
              <a:defRPr/>
            </a:pPr>
            <a:r>
              <a:rPr lang="ja-JP" altLang="en-US" sz="1500" dirty="0">
                <a:solidFill>
                  <a:prstClr val="black"/>
                </a:solidFill>
                <a:latin typeface="HG丸ｺﾞｼｯｸM-PRO" pitchFamily="50" charset="-128"/>
                <a:ea typeface="HG丸ｺﾞｼｯｸM-PRO" pitchFamily="50" charset="-128"/>
              </a:rPr>
              <a:t>　講演会、介護予防教室等の開催、啓発資材等の作成、配布等</a:t>
            </a:r>
            <a:endParaRPr lang="en-US" altLang="ja-JP" sz="1500" dirty="0">
              <a:solidFill>
                <a:prstClr val="black"/>
              </a:solidFill>
              <a:latin typeface="HG丸ｺﾞｼｯｸM-PRO" pitchFamily="50" charset="-128"/>
              <a:ea typeface="HG丸ｺﾞｼｯｸM-PRO" pitchFamily="50" charset="-128"/>
            </a:endParaRPr>
          </a:p>
          <a:p>
            <a:pPr marL="174625">
              <a:defRPr/>
            </a:pPr>
            <a:r>
              <a:rPr lang="ja-JP" altLang="en-US" sz="1500" dirty="0">
                <a:solidFill>
                  <a:prstClr val="black"/>
                </a:solidFill>
                <a:latin typeface="HG丸ｺﾞｼｯｸM-PRO" pitchFamily="50" charset="-128"/>
                <a:ea typeface="HG丸ｺﾞｼｯｸM-PRO" pitchFamily="50" charset="-128"/>
              </a:rPr>
              <a:t>○ 地域介護予防支援事業</a:t>
            </a:r>
            <a:endParaRPr lang="en-US" altLang="ja-JP" sz="1500" dirty="0">
              <a:solidFill>
                <a:prstClr val="black"/>
              </a:solidFill>
              <a:latin typeface="HG丸ｺﾞｼｯｸM-PRO" pitchFamily="50" charset="-128"/>
              <a:ea typeface="HG丸ｺﾞｼｯｸM-PRO" pitchFamily="50" charset="-128"/>
            </a:endParaRPr>
          </a:p>
          <a:p>
            <a:pPr marL="174625">
              <a:defRPr/>
            </a:pPr>
            <a:r>
              <a:rPr lang="ja-JP" altLang="en-US" sz="1500" dirty="0">
                <a:solidFill>
                  <a:prstClr val="black"/>
                </a:solidFill>
                <a:latin typeface="HG丸ｺﾞｼｯｸM-PRO" pitchFamily="50" charset="-128"/>
                <a:ea typeface="HG丸ｺﾞｼｯｸM-PRO" pitchFamily="50" charset="-128"/>
              </a:rPr>
              <a:t>　ボランティア育成、自主グループ活動支援　等</a:t>
            </a:r>
            <a:endParaRPr lang="ja-JP" altLang="en-US" sz="1500" dirty="0">
              <a:solidFill>
                <a:prstClr val="black"/>
              </a:solidFill>
            </a:endParaRPr>
          </a:p>
        </p:txBody>
      </p:sp>
      <p:sp>
        <p:nvSpPr>
          <p:cNvPr id="20" name="角丸四角形 19"/>
          <p:cNvSpPr/>
          <p:nvPr/>
        </p:nvSpPr>
        <p:spPr>
          <a:xfrm>
            <a:off x="198332" y="2421241"/>
            <a:ext cx="4130745" cy="360039"/>
          </a:xfrm>
          <a:prstGeom prst="roundRect">
            <a:avLst/>
          </a:prstGeom>
          <a:solidFill>
            <a:schemeClr val="accent5">
              <a:lumMod val="40000"/>
              <a:lumOff val="60000"/>
            </a:schemeClr>
          </a:solidFill>
        </p:spPr>
        <p:style>
          <a:lnRef idx="0">
            <a:schemeClr val="accent1"/>
          </a:lnRef>
          <a:fillRef idx="3">
            <a:schemeClr val="accent1"/>
          </a:fillRef>
          <a:effectRef idx="3">
            <a:schemeClr val="accent1"/>
          </a:effectRef>
          <a:fontRef idx="minor">
            <a:schemeClr val="lt1"/>
          </a:fontRef>
        </p:style>
        <p:txBody>
          <a:bodyPr lIns="91398" tIns="45698" rIns="91398" bIns="45698" anchor="ctr"/>
          <a:lstStyle/>
          <a:p>
            <a:pPr algn="ctr">
              <a:defRPr/>
            </a:pPr>
            <a:r>
              <a:rPr lang="ja-JP" altLang="en-US" b="1" dirty="0">
                <a:solidFill>
                  <a:prstClr val="black"/>
                </a:solidFill>
              </a:rPr>
              <a:t>一次予防事業（旧：一般高齢者施策）</a:t>
            </a:r>
          </a:p>
        </p:txBody>
      </p:sp>
      <p:sp>
        <p:nvSpPr>
          <p:cNvPr id="23" name="角丸四角形 22"/>
          <p:cNvSpPr/>
          <p:nvPr/>
        </p:nvSpPr>
        <p:spPr>
          <a:xfrm>
            <a:off x="342272" y="5013521"/>
            <a:ext cx="9365542" cy="1655763"/>
          </a:xfrm>
          <a:prstGeom prst="roundRect">
            <a:avLst>
              <a:gd name="adj" fmla="val 14941"/>
            </a:avLst>
          </a:prstGeom>
          <a:solidFill>
            <a:srgbClr val="DFD8E8"/>
          </a:solidFill>
        </p:spPr>
        <p:style>
          <a:lnRef idx="1">
            <a:schemeClr val="accent3"/>
          </a:lnRef>
          <a:fillRef idx="2">
            <a:schemeClr val="accent3"/>
          </a:fillRef>
          <a:effectRef idx="1">
            <a:schemeClr val="accent3"/>
          </a:effectRef>
          <a:fontRef idx="minor">
            <a:schemeClr val="dk1"/>
          </a:fontRef>
        </p:style>
        <p:txBody>
          <a:bodyPr lIns="91398" tIns="45698" rIns="0" bIns="45698"/>
          <a:lstStyle/>
          <a:p>
            <a:pPr>
              <a:defRPr/>
            </a:pPr>
            <a:r>
              <a:rPr lang="en-US" altLang="ja-JP" sz="1500" dirty="0">
                <a:solidFill>
                  <a:prstClr val="black"/>
                </a:solidFill>
                <a:latin typeface="HG丸ｺﾞｼｯｸM-PRO" pitchFamily="50" charset="-128"/>
                <a:ea typeface="HG丸ｺﾞｼｯｸM-PRO" pitchFamily="50" charset="-128"/>
              </a:rPr>
              <a:t>【</a:t>
            </a:r>
            <a:r>
              <a:rPr lang="ja-JP" altLang="en-US" sz="1500" dirty="0">
                <a:solidFill>
                  <a:prstClr val="black"/>
                </a:solidFill>
                <a:latin typeface="HG丸ｺﾞｼｯｸM-PRO" pitchFamily="50" charset="-128"/>
                <a:ea typeface="HG丸ｺﾞｼｯｸM-PRO" pitchFamily="50" charset="-128"/>
              </a:rPr>
              <a:t>対象者</a:t>
            </a:r>
            <a:r>
              <a:rPr lang="en-US" altLang="ja-JP" sz="1500" baseline="30000" dirty="0">
                <a:solidFill>
                  <a:prstClr val="black"/>
                </a:solidFill>
                <a:latin typeface="HG丸ｺﾞｼｯｸM-PRO" pitchFamily="50" charset="-128"/>
                <a:ea typeface="HG丸ｺﾞｼｯｸM-PRO" pitchFamily="50" charset="-128"/>
              </a:rPr>
              <a:t> </a:t>
            </a:r>
            <a:r>
              <a:rPr lang="en-US" altLang="ja-JP" sz="1500" dirty="0">
                <a:solidFill>
                  <a:prstClr val="black"/>
                </a:solidFill>
                <a:latin typeface="HG丸ｺﾞｼｯｸM-PRO" pitchFamily="50" charset="-128"/>
                <a:ea typeface="HG丸ｺﾞｼｯｸM-PRO" pitchFamily="50" charset="-128"/>
              </a:rPr>
              <a:t>】</a:t>
            </a:r>
            <a:r>
              <a:rPr lang="ja-JP" altLang="en-US" sz="1500" dirty="0">
                <a:solidFill>
                  <a:prstClr val="black"/>
                </a:solidFill>
                <a:latin typeface="HG丸ｺﾞｼｯｸM-PRO" pitchFamily="50" charset="-128"/>
                <a:ea typeface="HG丸ｺﾞｼｯｸM-PRO" pitchFamily="50" charset="-128"/>
              </a:rPr>
              <a:t>要介護状態等となるおそれのある高齢者（生活機能の低下等がみられる高齢者）</a:t>
            </a:r>
            <a:endParaRPr lang="en-US" altLang="ja-JP" sz="1500" baseline="30000" dirty="0">
              <a:solidFill>
                <a:prstClr val="black"/>
              </a:solidFill>
              <a:latin typeface="HG丸ｺﾞｼｯｸM-PRO" pitchFamily="50" charset="-128"/>
              <a:ea typeface="HG丸ｺﾞｼｯｸM-PRO" pitchFamily="50" charset="-128"/>
            </a:endParaRPr>
          </a:p>
          <a:p>
            <a:pPr>
              <a:spcBef>
                <a:spcPts val="600"/>
              </a:spcBef>
              <a:defRPr/>
            </a:pPr>
            <a:r>
              <a:rPr lang="en-US" altLang="ja-JP" sz="1500" dirty="0">
                <a:solidFill>
                  <a:prstClr val="black"/>
                </a:solidFill>
                <a:latin typeface="HG丸ｺﾞｼｯｸM-PRO" pitchFamily="50" charset="-128"/>
                <a:ea typeface="HG丸ｺﾞｼｯｸM-PRO" pitchFamily="50" charset="-128"/>
              </a:rPr>
              <a:t>【</a:t>
            </a:r>
            <a:r>
              <a:rPr lang="ja-JP" altLang="en-US" sz="1500" dirty="0">
                <a:solidFill>
                  <a:prstClr val="black"/>
                </a:solidFill>
                <a:latin typeface="HG丸ｺﾞｼｯｸM-PRO" pitchFamily="50" charset="-128"/>
                <a:ea typeface="HG丸ｺﾞｼｯｸM-PRO" pitchFamily="50" charset="-128"/>
              </a:rPr>
              <a:t>事業内容</a:t>
            </a:r>
            <a:r>
              <a:rPr lang="en-US" altLang="ja-JP" sz="1500" dirty="0">
                <a:solidFill>
                  <a:prstClr val="black"/>
                </a:solidFill>
                <a:latin typeface="HG丸ｺﾞｼｯｸM-PRO" pitchFamily="50" charset="-128"/>
                <a:ea typeface="HG丸ｺﾞｼｯｸM-PRO" pitchFamily="50" charset="-128"/>
              </a:rPr>
              <a:t>】</a:t>
            </a:r>
          </a:p>
          <a:p>
            <a:pPr marL="174625">
              <a:defRPr/>
            </a:pPr>
            <a:r>
              <a:rPr lang="ja-JP" altLang="en-US" sz="1500" dirty="0">
                <a:solidFill>
                  <a:prstClr val="black"/>
                </a:solidFill>
                <a:latin typeface="HG丸ｺﾞｼｯｸM-PRO" pitchFamily="50" charset="-128"/>
                <a:ea typeface="HG丸ｺﾞｼｯｸM-PRO" pitchFamily="50" charset="-128"/>
              </a:rPr>
              <a:t>○ 通所型介護予防事業</a:t>
            </a:r>
            <a:endParaRPr lang="en-US" altLang="ja-JP" sz="1500" dirty="0">
              <a:solidFill>
                <a:prstClr val="black"/>
              </a:solidFill>
              <a:latin typeface="HG丸ｺﾞｼｯｸM-PRO" pitchFamily="50" charset="-128"/>
              <a:ea typeface="HG丸ｺﾞｼｯｸM-PRO" pitchFamily="50" charset="-128"/>
            </a:endParaRPr>
          </a:p>
          <a:p>
            <a:pPr marL="174625">
              <a:defRPr/>
            </a:pPr>
            <a:r>
              <a:rPr lang="ja-JP" altLang="en-US" sz="1500" dirty="0">
                <a:solidFill>
                  <a:prstClr val="black"/>
                </a:solidFill>
                <a:latin typeface="HG丸ｺﾞｼｯｸM-PRO" pitchFamily="50" charset="-128"/>
                <a:ea typeface="HG丸ｺﾞｼｯｸM-PRO" pitchFamily="50" charset="-128"/>
              </a:rPr>
              <a:t>　運動器の機能向上プログラム</a:t>
            </a:r>
            <a:r>
              <a:rPr lang="ja-JP" altLang="en-US" sz="1500" dirty="0" smtClean="0">
                <a:solidFill>
                  <a:prstClr val="black"/>
                </a:solidFill>
                <a:latin typeface="HG丸ｺﾞｼｯｸM-PRO" pitchFamily="50" charset="-128"/>
                <a:ea typeface="HG丸ｺﾞｼｯｸM-PRO" pitchFamily="50" charset="-128"/>
              </a:rPr>
              <a:t>、栄養改善プログラム、口腔機能の向上プログラム、複合プログラム 等</a:t>
            </a:r>
            <a:endParaRPr lang="en-US" altLang="ja-JP" sz="1500" dirty="0">
              <a:solidFill>
                <a:prstClr val="black"/>
              </a:solidFill>
              <a:latin typeface="HG丸ｺﾞｼｯｸM-PRO" pitchFamily="50" charset="-128"/>
              <a:ea typeface="HG丸ｺﾞｼｯｸM-PRO" pitchFamily="50" charset="-128"/>
            </a:endParaRPr>
          </a:p>
          <a:p>
            <a:pPr marL="174625">
              <a:defRPr/>
            </a:pPr>
            <a:r>
              <a:rPr lang="ja-JP" altLang="en-US" sz="1500" dirty="0">
                <a:solidFill>
                  <a:prstClr val="black"/>
                </a:solidFill>
                <a:latin typeface="HG丸ｺﾞｼｯｸM-PRO" pitchFamily="50" charset="-128"/>
                <a:ea typeface="HG丸ｺﾞｼｯｸM-PRO" pitchFamily="50" charset="-128"/>
              </a:rPr>
              <a:t>○ 訪問型介護予防事業</a:t>
            </a:r>
            <a:endParaRPr lang="en-US" altLang="ja-JP" sz="1500" dirty="0">
              <a:solidFill>
                <a:prstClr val="black"/>
              </a:solidFill>
              <a:latin typeface="HG丸ｺﾞｼｯｸM-PRO" pitchFamily="50" charset="-128"/>
              <a:ea typeface="HG丸ｺﾞｼｯｸM-PRO" pitchFamily="50" charset="-128"/>
            </a:endParaRPr>
          </a:p>
          <a:p>
            <a:pPr marL="174625">
              <a:defRPr/>
            </a:pPr>
            <a:r>
              <a:rPr lang="ja-JP" altLang="en-US" sz="1500" dirty="0">
                <a:solidFill>
                  <a:prstClr val="black"/>
                </a:solidFill>
                <a:latin typeface="HG丸ｺﾞｼｯｸM-PRO" pitchFamily="50" charset="-128"/>
                <a:ea typeface="HG丸ｺﾞｼｯｸM-PRO" pitchFamily="50" charset="-128"/>
              </a:rPr>
              <a:t>　閉じこもり、うつ、認知機能低下への対応、通所が困難な高齢者への対応　等</a:t>
            </a:r>
          </a:p>
        </p:txBody>
      </p:sp>
      <p:sp>
        <p:nvSpPr>
          <p:cNvPr id="11" name="スライド番号プレースホルダ 10"/>
          <p:cNvSpPr>
            <a:spLocks noGrp="1"/>
          </p:cNvSpPr>
          <p:nvPr>
            <p:ph type="sldNum" sz="quarter" idx="11"/>
          </p:nvPr>
        </p:nvSpPr>
        <p:spPr/>
        <p:txBody>
          <a:bodyPr/>
          <a:lstStyle/>
          <a:p>
            <a:pPr>
              <a:defRPr/>
            </a:pPr>
            <a:fld id="{FAEFA39D-895C-489F-80D0-D082F690A0C0}" type="slidenum">
              <a:rPr lang="en-US" altLang="ja-JP" smtClean="0">
                <a:solidFill>
                  <a:srgbClr val="000000"/>
                </a:solidFill>
              </a:rPr>
              <a:pPr>
                <a:defRPr/>
              </a:pPr>
              <a:t>7</a:t>
            </a:fld>
            <a:endParaRPr lang="en-US" altLang="ja-JP">
              <a:solidFill>
                <a:srgbClr val="000000"/>
              </a:solidFill>
            </a:endParaRPr>
          </a:p>
        </p:txBody>
      </p:sp>
      <p:sp>
        <p:nvSpPr>
          <p:cNvPr id="10" name="スライド番号プレースホルダー 3"/>
          <p:cNvSpPr txBox="1">
            <a:spLocks/>
          </p:cNvSpPr>
          <p:nvPr/>
        </p:nvSpPr>
        <p:spPr>
          <a:xfrm>
            <a:off x="9487536" y="6492875"/>
            <a:ext cx="488504" cy="365125"/>
          </a:xfrm>
          <a:prstGeom prst="rect">
            <a:avLst/>
          </a:prstGeom>
        </p:spPr>
        <p:txBody>
          <a:bodyPr vert="horz" lIns="91413" tIns="45707" rIns="91413" bIns="45707" rtlCol="0" anchor="ctr"/>
          <a:lstStyle>
            <a:defPPr>
              <a:defRPr lang="ja-JP"/>
            </a:defPPr>
            <a:lvl1pPr marL="0" algn="r" defTabSz="914125" rtl="0" eaLnBrk="1" fontAlgn="auto" latinLnBrk="0" hangingPunct="1">
              <a:spcBef>
                <a:spcPts val="0"/>
              </a:spcBef>
              <a:spcAft>
                <a:spcPts val="0"/>
              </a:spcAft>
              <a:defRPr kumimoji="1" sz="1200" kern="1200">
                <a:solidFill>
                  <a:schemeClr val="tx1">
                    <a:tint val="75000"/>
                  </a:schemeClr>
                </a:solidFill>
                <a:latin typeface="+mn-lt"/>
                <a:ea typeface="+mn-ea"/>
                <a:cs typeface="+mn-cs"/>
              </a:defRPr>
            </a:lvl1pPr>
            <a:lvl2pPr marL="456787" algn="l" defTabSz="913575" rtl="0" eaLnBrk="1" latinLnBrk="0" hangingPunct="1">
              <a:defRPr kumimoji="1" sz="1800" kern="1200">
                <a:solidFill>
                  <a:schemeClr val="tx1"/>
                </a:solidFill>
                <a:latin typeface="+mn-lt"/>
                <a:ea typeface="+mn-ea"/>
                <a:cs typeface="+mn-cs"/>
              </a:defRPr>
            </a:lvl2pPr>
            <a:lvl3pPr marL="913575" algn="l" defTabSz="913575" rtl="0" eaLnBrk="1" latinLnBrk="0" hangingPunct="1">
              <a:defRPr kumimoji="1" sz="1800" kern="1200">
                <a:solidFill>
                  <a:schemeClr val="tx1"/>
                </a:solidFill>
                <a:latin typeface="+mn-lt"/>
                <a:ea typeface="+mn-ea"/>
                <a:cs typeface="+mn-cs"/>
              </a:defRPr>
            </a:lvl3pPr>
            <a:lvl4pPr marL="1370365" algn="l" defTabSz="913575" rtl="0" eaLnBrk="1" latinLnBrk="0" hangingPunct="1">
              <a:defRPr kumimoji="1" sz="1800" kern="1200">
                <a:solidFill>
                  <a:schemeClr val="tx1"/>
                </a:solidFill>
                <a:latin typeface="+mn-lt"/>
                <a:ea typeface="+mn-ea"/>
                <a:cs typeface="+mn-cs"/>
              </a:defRPr>
            </a:lvl4pPr>
            <a:lvl5pPr marL="1827152" algn="l" defTabSz="913575" rtl="0" eaLnBrk="1" latinLnBrk="0" hangingPunct="1">
              <a:defRPr kumimoji="1" sz="1800" kern="1200">
                <a:solidFill>
                  <a:schemeClr val="tx1"/>
                </a:solidFill>
                <a:latin typeface="+mn-lt"/>
                <a:ea typeface="+mn-ea"/>
                <a:cs typeface="+mn-cs"/>
              </a:defRPr>
            </a:lvl5pPr>
            <a:lvl6pPr marL="2283940" algn="l" defTabSz="913575" rtl="0" eaLnBrk="1" latinLnBrk="0" hangingPunct="1">
              <a:defRPr kumimoji="1" sz="1800" kern="1200">
                <a:solidFill>
                  <a:schemeClr val="tx1"/>
                </a:solidFill>
                <a:latin typeface="+mn-lt"/>
                <a:ea typeface="+mn-ea"/>
                <a:cs typeface="+mn-cs"/>
              </a:defRPr>
            </a:lvl6pPr>
            <a:lvl7pPr marL="2740728" algn="l" defTabSz="913575" rtl="0" eaLnBrk="1" latinLnBrk="0" hangingPunct="1">
              <a:defRPr kumimoji="1" sz="1800" kern="1200">
                <a:solidFill>
                  <a:schemeClr val="tx1"/>
                </a:solidFill>
                <a:latin typeface="+mn-lt"/>
                <a:ea typeface="+mn-ea"/>
                <a:cs typeface="+mn-cs"/>
              </a:defRPr>
            </a:lvl7pPr>
            <a:lvl8pPr marL="3197515" algn="l" defTabSz="913575" rtl="0" eaLnBrk="1" latinLnBrk="0" hangingPunct="1">
              <a:defRPr kumimoji="1" sz="1800" kern="1200">
                <a:solidFill>
                  <a:schemeClr val="tx1"/>
                </a:solidFill>
                <a:latin typeface="+mn-lt"/>
                <a:ea typeface="+mn-ea"/>
                <a:cs typeface="+mn-cs"/>
              </a:defRPr>
            </a:lvl8pPr>
            <a:lvl9pPr marL="3654302" algn="l" defTabSz="913575" rtl="0" eaLnBrk="1" latinLnBrk="0" hangingPunct="1">
              <a:defRPr kumimoji="1" sz="1800" kern="1200">
                <a:solidFill>
                  <a:schemeClr val="tx1"/>
                </a:solidFill>
                <a:latin typeface="+mn-lt"/>
                <a:ea typeface="+mn-ea"/>
                <a:cs typeface="+mn-cs"/>
              </a:defRPr>
            </a:lvl9pPr>
          </a:lstStyle>
          <a:p>
            <a:r>
              <a:rPr lang="en-US" altLang="ja-JP" sz="1400" dirty="0" smtClean="0">
                <a:solidFill>
                  <a:prstClr val="black"/>
                </a:solidFill>
                <a:latin typeface="HG丸ｺﾞｼｯｸM-PRO" panose="020F0600000000000000" pitchFamily="50" charset="-128"/>
                <a:ea typeface="HG丸ｺﾞｼｯｸM-PRO" panose="020F0600000000000000" pitchFamily="50" charset="-128"/>
              </a:rPr>
              <a:t>7</a:t>
            </a:r>
            <a:endParaRPr lang="ja-JP" altLang="en-US" sz="1400" dirty="0">
              <a:solidFill>
                <a:prstClr val="black"/>
              </a:solidFill>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29807081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0" y="791"/>
            <a:ext cx="9910764" cy="53382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393" tIns="45697" rIns="91393" bIns="45697" anchor="ctr"/>
          <a:lstStyle/>
          <a:p>
            <a:pPr algn="ctr"/>
            <a:r>
              <a:rPr lang="ja-JP" altLang="en-US" sz="2400" dirty="0" smtClean="0">
                <a:solidFill>
                  <a:prstClr val="black"/>
                </a:solidFill>
                <a:latin typeface="HG丸ｺﾞｼｯｸM-PRO" pitchFamily="50" charset="-128"/>
                <a:ea typeface="HG丸ｺﾞｼｯｸM-PRO" pitchFamily="50" charset="-128"/>
              </a:rPr>
              <a:t>二次予防事業の実績の推移</a:t>
            </a:r>
          </a:p>
        </p:txBody>
      </p:sp>
      <p:graphicFrame>
        <p:nvGraphicFramePr>
          <p:cNvPr id="6" name="表 5"/>
          <p:cNvGraphicFramePr>
            <a:graphicFrameLocks noGrp="1"/>
          </p:cNvGraphicFramePr>
          <p:nvPr>
            <p:extLst>
              <p:ext uri="{D42A27DB-BD31-4B8C-83A1-F6EECF244321}">
                <p14:modId xmlns:p14="http://schemas.microsoft.com/office/powerpoint/2010/main" val="897281366"/>
              </p:ext>
            </p:extLst>
          </p:nvPr>
        </p:nvGraphicFramePr>
        <p:xfrm>
          <a:off x="702546" y="1256891"/>
          <a:ext cx="8719470" cy="4699523"/>
        </p:xfrm>
        <a:graphic>
          <a:graphicData uri="http://schemas.openxmlformats.org/drawingml/2006/table">
            <a:tbl>
              <a:tblPr firstRow="1" bandRow="1">
                <a:tableStyleId>{5940675A-B579-460E-94D1-54222C63F5DA}</a:tableStyleId>
              </a:tblPr>
              <a:tblGrid>
                <a:gridCol w="1012602"/>
                <a:gridCol w="1284478"/>
                <a:gridCol w="1284478"/>
                <a:gridCol w="1284478"/>
                <a:gridCol w="1284478"/>
                <a:gridCol w="1284478"/>
                <a:gridCol w="1284478"/>
              </a:tblGrid>
              <a:tr h="438032">
                <a:tc gridSpan="2">
                  <a:txBody>
                    <a:bodyPr/>
                    <a:lstStyle/>
                    <a:p>
                      <a:pPr algn="ctr"/>
                      <a:endParaRPr kumimoji="1" lang="ja-JP" altLang="en-US" dirty="0"/>
                    </a:p>
                  </a:txBody>
                  <a:tcPr marL="91484" marR="91484" anchor="ctr">
                    <a:solidFill>
                      <a:srgbClr val="99CCFF"/>
                    </a:solidFill>
                  </a:tcPr>
                </a:tc>
                <a:tc hMerge="1">
                  <a:txBody>
                    <a:bodyPr/>
                    <a:lstStyle/>
                    <a:p>
                      <a:pPr algn="ctr"/>
                      <a:endParaRPr kumimoji="1" lang="ja-JP" altLang="en-US" sz="1600" dirty="0"/>
                    </a:p>
                  </a:txBody>
                  <a:tcPr anchor="ctr"/>
                </a:tc>
                <a:tc gridSpan="5">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smtClean="0"/>
                        <a:t>高齢者人口に対する割合</a:t>
                      </a:r>
                      <a:endParaRPr lang="ja-JP" altLang="en-US" sz="1600" dirty="0">
                        <a:solidFill>
                          <a:schemeClr val="tx1"/>
                        </a:solidFill>
                      </a:endParaRPr>
                    </a:p>
                  </a:txBody>
                  <a:tcPr marL="91484" marR="91484" anchor="ctr">
                    <a:solidFill>
                      <a:srgbClr val="99CCFF"/>
                    </a:solidFill>
                  </a:tcPr>
                </a:tc>
                <a:tc hMerge="1">
                  <a:txBody>
                    <a:bodyPr/>
                    <a:lstStyle/>
                    <a:p>
                      <a:endParaRPr lang="ja-JP" altLang="en-US" dirty="0"/>
                    </a:p>
                  </a:txBody>
                  <a:tcPr/>
                </a:tc>
                <a:tc hMerge="1">
                  <a:txBody>
                    <a:bodyPr/>
                    <a:lstStyle/>
                    <a:p>
                      <a:endParaRPr kumimoji="1" lang="ja-JP" altLang="en-US"/>
                    </a:p>
                  </a:txBody>
                  <a:tcPr/>
                </a:tc>
                <a:tc hMerge="1">
                  <a:txBody>
                    <a:bodyPr/>
                    <a:lstStyle/>
                    <a:p>
                      <a:endParaRPr lang="ja-JP" altLang="en-US" dirty="0"/>
                    </a:p>
                  </a:txBody>
                  <a:tcPr/>
                </a:tc>
                <a:tc hMerge="1">
                  <a:txBody>
                    <a:bodyPr/>
                    <a:lstStyle/>
                    <a:p>
                      <a:endParaRPr lang="ja-JP" altLang="en-US" dirty="0"/>
                    </a:p>
                  </a:txBody>
                  <a:tcPr/>
                </a:tc>
              </a:tr>
              <a:tr h="843945">
                <a:tc>
                  <a:txBody>
                    <a:bodyPr/>
                    <a:lstStyle/>
                    <a:p>
                      <a:pPr algn="ctr"/>
                      <a:r>
                        <a:rPr kumimoji="1" lang="ja-JP" altLang="en-US" sz="1600" dirty="0" smtClean="0"/>
                        <a:t>年度</a:t>
                      </a:r>
                      <a:endParaRPr kumimoji="1" lang="ja-JP" altLang="en-US" sz="1600" dirty="0"/>
                    </a:p>
                  </a:txBody>
                  <a:tcPr marL="91484" marR="91484" anchor="ctr">
                    <a:solidFill>
                      <a:srgbClr val="99CCFF"/>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高齢者人口</a:t>
                      </a:r>
                      <a:r>
                        <a:rPr kumimoji="1" lang="en-US" altLang="ja-JP" sz="1200" baseline="30000" dirty="0" smtClean="0"/>
                        <a:t>*1</a:t>
                      </a:r>
                      <a:endParaRPr kumimoji="1" lang="ja-JP" altLang="en-US" sz="1200" baseline="30000" dirty="0" smtClean="0"/>
                    </a:p>
                    <a:p>
                      <a:pPr algn="ctr"/>
                      <a:r>
                        <a:rPr kumimoji="1" lang="ja-JP" altLang="en-US" sz="1200" dirty="0" smtClean="0"/>
                        <a:t>（人）</a:t>
                      </a:r>
                      <a:endParaRPr kumimoji="1" lang="ja-JP" altLang="en-US" sz="1200" dirty="0"/>
                    </a:p>
                  </a:txBody>
                  <a:tcPr marL="91484" marR="91484" anchor="ctr">
                    <a:solidFill>
                      <a:srgbClr val="99CCFF"/>
                    </a:solidFill>
                  </a:tcPr>
                </a:tc>
                <a:tc>
                  <a:txBody>
                    <a:bodyPr/>
                    <a:lstStyle/>
                    <a:p>
                      <a:pPr algn="ctr"/>
                      <a:r>
                        <a:rPr kumimoji="1" lang="ja-JP" altLang="en-US" sz="1100" dirty="0" smtClean="0"/>
                        <a:t>基本チェックリスト</a:t>
                      </a:r>
                      <a:endParaRPr kumimoji="1" lang="en-US" altLang="ja-JP" sz="1100" dirty="0" smtClean="0"/>
                    </a:p>
                    <a:p>
                      <a:pPr algn="ctr"/>
                      <a:r>
                        <a:rPr kumimoji="1" lang="ja-JP" altLang="en-US" sz="1100" dirty="0" smtClean="0"/>
                        <a:t>配布者</a:t>
                      </a:r>
                      <a:r>
                        <a:rPr kumimoji="1" lang="ja-JP" altLang="en-US" sz="1100" baseline="30000" dirty="0" smtClean="0"/>
                        <a:t>*</a:t>
                      </a:r>
                      <a:r>
                        <a:rPr kumimoji="1" lang="en-US" altLang="ja-JP" sz="1100" baseline="30000" dirty="0" smtClean="0"/>
                        <a:t>2</a:t>
                      </a:r>
                    </a:p>
                    <a:p>
                      <a:pPr algn="ctr"/>
                      <a:r>
                        <a:rPr kumimoji="1" lang="ja-JP" altLang="en-US" sz="1100" dirty="0" smtClean="0"/>
                        <a:t>（配布者数）</a:t>
                      </a:r>
                      <a:endParaRPr kumimoji="1" lang="en-US" altLang="ja-JP" sz="1200" dirty="0" smtClean="0"/>
                    </a:p>
                  </a:txBody>
                  <a:tcPr marL="91484" marR="91484" anchor="ctr">
                    <a:solidFill>
                      <a:srgbClr val="99CCFF"/>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smtClean="0"/>
                        <a:t>基本チェックリスト</a:t>
                      </a:r>
                      <a:endParaRPr kumimoji="1" lang="en-US" altLang="ja-JP" sz="1100" dirty="0" smtClean="0"/>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smtClean="0"/>
                        <a:t>回収者</a:t>
                      </a:r>
                      <a:r>
                        <a:rPr kumimoji="1" lang="ja-JP" altLang="en-US" sz="1100" baseline="30000" dirty="0" smtClean="0"/>
                        <a:t>*</a:t>
                      </a:r>
                      <a:r>
                        <a:rPr kumimoji="1" lang="en-US" altLang="ja-JP" sz="1100" baseline="30000" dirty="0" smtClean="0"/>
                        <a:t>3</a:t>
                      </a:r>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smtClean="0"/>
                        <a:t>（回収者数）</a:t>
                      </a:r>
                      <a:endParaRPr kumimoji="1" lang="en-US" altLang="ja-JP" sz="1100" dirty="0" smtClean="0"/>
                    </a:p>
                  </a:txBody>
                  <a:tcPr marL="91484" marR="91484" anchor="ctr">
                    <a:solidFill>
                      <a:srgbClr val="99CCFF"/>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smtClean="0"/>
                        <a:t>基本チェックリスト</a:t>
                      </a:r>
                      <a:endParaRPr kumimoji="1" lang="en-US" altLang="ja-JP" sz="1100" dirty="0" smtClean="0"/>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smtClean="0"/>
                        <a:t>回収率</a:t>
                      </a:r>
                      <a:endParaRPr kumimoji="1" lang="en-US" altLang="ja-JP" sz="1100" dirty="0" smtClean="0"/>
                    </a:p>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smtClean="0"/>
                        <a:t>【</a:t>
                      </a:r>
                      <a:r>
                        <a:rPr kumimoji="1" lang="ja-JP" altLang="en-US" sz="1050" dirty="0" smtClean="0"/>
                        <a:t>回収者数／</a:t>
                      </a:r>
                      <a:endParaRPr kumimoji="1" lang="en-US" altLang="ja-JP" sz="1050" dirty="0" smtClean="0"/>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smtClean="0"/>
                        <a:t>配布者数（</a:t>
                      </a:r>
                      <a:r>
                        <a:rPr kumimoji="1" lang="en-US" altLang="ja-JP" sz="1050" dirty="0" smtClean="0"/>
                        <a:t>%</a:t>
                      </a:r>
                      <a:r>
                        <a:rPr kumimoji="1" lang="ja-JP" altLang="en-US" sz="1050" dirty="0" smtClean="0"/>
                        <a:t>）</a:t>
                      </a:r>
                      <a:endParaRPr kumimoji="1" lang="ja-JP" altLang="en-US" sz="1050" dirty="0"/>
                    </a:p>
                  </a:txBody>
                  <a:tcPr marL="91484" marR="91484" anchor="ctr">
                    <a:solidFill>
                      <a:srgbClr val="99CCFF"/>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smtClean="0"/>
                        <a:t>二次予防事業</a:t>
                      </a:r>
                    </a:p>
                    <a:p>
                      <a:pPr algn="ctr"/>
                      <a:r>
                        <a:rPr kumimoji="1" lang="ja-JP" altLang="en-US" sz="1100" dirty="0" smtClean="0"/>
                        <a:t>対象者</a:t>
                      </a:r>
                      <a:r>
                        <a:rPr kumimoji="1" lang="ja-JP" altLang="en-US" sz="1100" baseline="30000" dirty="0" smtClean="0"/>
                        <a:t>*</a:t>
                      </a:r>
                      <a:r>
                        <a:rPr kumimoji="1" lang="en-US" altLang="ja-JP" sz="1100" baseline="30000" dirty="0" smtClean="0"/>
                        <a:t>4</a:t>
                      </a:r>
                    </a:p>
                    <a:p>
                      <a:pPr algn="ctr"/>
                      <a:r>
                        <a:rPr kumimoji="1" lang="ja-JP" altLang="en-US" sz="1100" dirty="0" smtClean="0"/>
                        <a:t>（対象者数）</a:t>
                      </a:r>
                      <a:endParaRPr kumimoji="1" lang="ja-JP" altLang="en-US" sz="1100" dirty="0"/>
                    </a:p>
                  </a:txBody>
                  <a:tcPr marL="91484" marR="91484" anchor="ctr">
                    <a:solidFill>
                      <a:srgbClr val="99CCFF"/>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smtClean="0"/>
                        <a:t>二次予防事業</a:t>
                      </a:r>
                      <a:endParaRPr kumimoji="1" lang="en-US" altLang="ja-JP" sz="1100" dirty="0" smtClean="0"/>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smtClean="0"/>
                        <a:t>参加者</a:t>
                      </a:r>
                      <a:r>
                        <a:rPr kumimoji="1" lang="ja-JP" altLang="en-US" sz="1100" baseline="30000" dirty="0" smtClean="0"/>
                        <a:t>*</a:t>
                      </a:r>
                      <a:r>
                        <a:rPr kumimoji="1" lang="en-US" altLang="ja-JP" sz="1100" baseline="30000" dirty="0" smtClean="0"/>
                        <a:t>5</a:t>
                      </a:r>
                      <a:endParaRPr kumimoji="1" lang="en-US" altLang="ja-JP" sz="1100" dirty="0" smtClean="0"/>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smtClean="0"/>
                        <a:t>（参加者数）</a:t>
                      </a:r>
                      <a:endParaRPr kumimoji="1" lang="en-US" altLang="ja-JP" sz="1100" dirty="0" smtClean="0"/>
                    </a:p>
                  </a:txBody>
                  <a:tcPr marL="91484" marR="91484" anchor="ctr">
                    <a:solidFill>
                      <a:srgbClr val="99CCFF"/>
                    </a:solidFill>
                  </a:tcPr>
                </a:tc>
              </a:tr>
              <a:tr h="569591">
                <a:tc>
                  <a:txBody>
                    <a:bodyPr/>
                    <a:lstStyle/>
                    <a:p>
                      <a:pPr algn="ctr"/>
                      <a:r>
                        <a:rPr kumimoji="1" lang="en-US" altLang="ja-JP" sz="1600" dirty="0" smtClean="0"/>
                        <a:t>H18</a:t>
                      </a:r>
                      <a:endParaRPr kumimoji="1" lang="ja-JP" altLang="en-US" sz="1600" dirty="0"/>
                    </a:p>
                  </a:txBody>
                  <a:tcPr marL="91484" marR="91484" anchor="ctr">
                    <a:solidFill>
                      <a:srgbClr val="99CCFF"/>
                    </a:solidFill>
                  </a:tcPr>
                </a:tc>
                <a:tc>
                  <a:txBody>
                    <a:bodyPr/>
                    <a:lstStyle/>
                    <a:p>
                      <a:pPr algn="ctr"/>
                      <a:r>
                        <a:rPr kumimoji="1" lang="en-US" altLang="ja-JP" sz="1400" dirty="0" smtClean="0"/>
                        <a:t>26,761,472</a:t>
                      </a:r>
                      <a:endParaRPr kumimoji="1" lang="ja-JP" altLang="en-US" sz="1400" dirty="0"/>
                    </a:p>
                  </a:txBody>
                  <a:tcPr marL="91484" marR="91484" anchor="ctr"/>
                </a:tc>
                <a:tc>
                  <a:txBody>
                    <a:bodyPr/>
                    <a:lstStyle/>
                    <a:p>
                      <a:pPr algn="ctr"/>
                      <a:r>
                        <a:rPr kumimoji="1" lang="ja-JP" altLang="en-US" sz="1400" dirty="0" smtClean="0"/>
                        <a:t>－</a:t>
                      </a:r>
                      <a:endParaRPr kumimoji="1" lang="ja-JP" altLang="en-US" sz="1400" dirty="0"/>
                    </a:p>
                  </a:txBody>
                  <a:tcPr marL="91484" marR="91484" anchor="ctr"/>
                </a:tc>
                <a:tc>
                  <a:txBody>
                    <a:bodyPr/>
                    <a:lstStyle/>
                    <a:p>
                      <a:pPr algn="ctr"/>
                      <a:r>
                        <a:rPr kumimoji="1" lang="ja-JP" altLang="en-US" sz="1400" dirty="0" smtClean="0"/>
                        <a:t>－</a:t>
                      </a:r>
                      <a:endParaRPr kumimoji="1" lang="ja-JP" altLang="en-US" sz="1400" dirty="0"/>
                    </a:p>
                  </a:txBody>
                  <a:tcPr marL="91484" marR="91484"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smtClean="0"/>
                        <a:t>－</a:t>
                      </a:r>
                    </a:p>
                  </a:txBody>
                  <a:tcPr marL="91484" marR="91484" anchor="ctr"/>
                </a:tc>
                <a:tc>
                  <a:txBody>
                    <a:bodyPr/>
                    <a:lstStyle/>
                    <a:p>
                      <a:pPr algn="ctr"/>
                      <a:r>
                        <a:rPr kumimoji="1" lang="en-US" altLang="ja-JP" sz="1400" dirty="0" smtClean="0"/>
                        <a:t>0.6%</a:t>
                      </a:r>
                    </a:p>
                    <a:p>
                      <a:pPr algn="ctr"/>
                      <a:r>
                        <a:rPr kumimoji="1" lang="ja-JP" altLang="en-US" sz="1200" dirty="0" smtClean="0"/>
                        <a:t>（ </a:t>
                      </a:r>
                      <a:r>
                        <a:rPr kumimoji="1" lang="en-US" altLang="ja-JP" sz="1200" dirty="0" smtClean="0"/>
                        <a:t>157,518</a:t>
                      </a:r>
                      <a:r>
                        <a:rPr kumimoji="1" lang="ja-JP" altLang="en-US" sz="1200" dirty="0" smtClean="0"/>
                        <a:t>人）</a:t>
                      </a:r>
                      <a:endParaRPr kumimoji="1" lang="ja-JP" altLang="en-US" sz="1200" dirty="0"/>
                    </a:p>
                  </a:txBody>
                  <a:tcPr marL="91484" marR="91484" anchor="ctr"/>
                </a:tc>
                <a:tc>
                  <a:txBody>
                    <a:bodyPr/>
                    <a:lstStyle/>
                    <a:p>
                      <a:pPr algn="ctr"/>
                      <a:r>
                        <a:rPr kumimoji="1" lang="en-US" altLang="ja-JP" sz="1400" dirty="0" smtClean="0"/>
                        <a:t>0.2%</a:t>
                      </a:r>
                    </a:p>
                    <a:p>
                      <a:pPr algn="ctr"/>
                      <a:r>
                        <a:rPr kumimoji="1" lang="ja-JP" altLang="en-US" sz="1200" dirty="0" smtClean="0"/>
                        <a:t>（</a:t>
                      </a:r>
                      <a:r>
                        <a:rPr kumimoji="1" lang="en-US" altLang="ja-JP" sz="1200" dirty="0" smtClean="0"/>
                        <a:t>50,965</a:t>
                      </a:r>
                      <a:r>
                        <a:rPr kumimoji="1" lang="ja-JP" altLang="en-US" sz="1200" dirty="0" smtClean="0"/>
                        <a:t>人）</a:t>
                      </a:r>
                      <a:endParaRPr kumimoji="1" lang="ja-JP" altLang="en-US" sz="1200" dirty="0"/>
                    </a:p>
                  </a:txBody>
                  <a:tcPr marL="91484" marR="91484" anchor="ctr"/>
                </a:tc>
              </a:tr>
              <a:tr h="569591">
                <a:tc>
                  <a:txBody>
                    <a:bodyPr/>
                    <a:lstStyle/>
                    <a:p>
                      <a:pPr algn="ctr"/>
                      <a:r>
                        <a:rPr kumimoji="1" lang="en-US" altLang="ja-JP" sz="1600" dirty="0" smtClean="0"/>
                        <a:t>H19</a:t>
                      </a:r>
                    </a:p>
                  </a:txBody>
                  <a:tcPr marL="91484" marR="91484" anchor="ctr">
                    <a:solidFill>
                      <a:srgbClr val="99CCFF"/>
                    </a:solidFill>
                  </a:tcPr>
                </a:tc>
                <a:tc>
                  <a:txBody>
                    <a:bodyPr/>
                    <a:lstStyle/>
                    <a:p>
                      <a:pPr algn="ctr"/>
                      <a:r>
                        <a:rPr kumimoji="1" lang="en-US" altLang="ja-JP" sz="1400" dirty="0" smtClean="0"/>
                        <a:t>27,487,395</a:t>
                      </a:r>
                      <a:endParaRPr kumimoji="1" lang="ja-JP" altLang="en-US" sz="1400" dirty="0"/>
                    </a:p>
                  </a:txBody>
                  <a:tcPr marL="91484" marR="91484" anchor="ctr"/>
                </a:tc>
                <a:tc>
                  <a:txBody>
                    <a:bodyPr/>
                    <a:lstStyle/>
                    <a:p>
                      <a:pPr algn="ctr"/>
                      <a:r>
                        <a:rPr kumimoji="1" lang="ja-JP" altLang="en-US" sz="1400" dirty="0" smtClean="0"/>
                        <a:t>－</a:t>
                      </a:r>
                      <a:endParaRPr kumimoji="1" lang="ja-JP" altLang="en-US" sz="1400" dirty="0"/>
                    </a:p>
                  </a:txBody>
                  <a:tcPr marL="91484" marR="91484" anchor="ctr"/>
                </a:tc>
                <a:tc>
                  <a:txBody>
                    <a:bodyPr/>
                    <a:lstStyle/>
                    <a:p>
                      <a:pPr algn="ctr"/>
                      <a:r>
                        <a:rPr kumimoji="1" lang="ja-JP" altLang="en-US" sz="1400" dirty="0" smtClean="0"/>
                        <a:t>－</a:t>
                      </a:r>
                      <a:endParaRPr kumimoji="1" lang="ja-JP" altLang="en-US" sz="1400" dirty="0"/>
                    </a:p>
                  </a:txBody>
                  <a:tcPr marL="91484" marR="91484"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smtClean="0"/>
                        <a:t>－</a:t>
                      </a:r>
                    </a:p>
                  </a:txBody>
                  <a:tcPr marL="91484" marR="91484" anchor="ctr"/>
                </a:tc>
                <a:tc>
                  <a:txBody>
                    <a:bodyPr/>
                    <a:lstStyle/>
                    <a:p>
                      <a:pPr algn="ctr"/>
                      <a:r>
                        <a:rPr kumimoji="1" lang="en-US" altLang="ja-JP" sz="1400" dirty="0" smtClean="0"/>
                        <a:t>3.3%</a:t>
                      </a:r>
                    </a:p>
                    <a:p>
                      <a:pPr algn="ctr"/>
                      <a:r>
                        <a:rPr kumimoji="1" lang="ja-JP" altLang="en-US" sz="1200" dirty="0" smtClean="0"/>
                        <a:t>（ </a:t>
                      </a:r>
                      <a:r>
                        <a:rPr kumimoji="1" lang="en-US" altLang="ja-JP" sz="1200" dirty="0" smtClean="0"/>
                        <a:t>898,404</a:t>
                      </a:r>
                      <a:r>
                        <a:rPr kumimoji="1" lang="ja-JP" altLang="en-US" sz="1200" dirty="0" smtClean="0"/>
                        <a:t>人）</a:t>
                      </a:r>
                      <a:endParaRPr kumimoji="1" lang="ja-JP" altLang="en-US" sz="1200" dirty="0"/>
                    </a:p>
                  </a:txBody>
                  <a:tcPr marL="91484" marR="91484" anchor="ctr"/>
                </a:tc>
                <a:tc>
                  <a:txBody>
                    <a:bodyPr/>
                    <a:lstStyle/>
                    <a:p>
                      <a:pPr algn="ctr"/>
                      <a:r>
                        <a:rPr kumimoji="1" lang="en-US" altLang="ja-JP" sz="1400" dirty="0" smtClean="0"/>
                        <a:t>0.4%</a:t>
                      </a:r>
                    </a:p>
                    <a:p>
                      <a:pPr algn="ctr"/>
                      <a:r>
                        <a:rPr kumimoji="1" lang="ja-JP" altLang="en-US" sz="1200" dirty="0" smtClean="0"/>
                        <a:t>（</a:t>
                      </a:r>
                      <a:r>
                        <a:rPr kumimoji="1" lang="en-US" altLang="ja-JP" sz="1200" dirty="0" smtClean="0"/>
                        <a:t>109,356</a:t>
                      </a:r>
                      <a:r>
                        <a:rPr kumimoji="1" lang="ja-JP" altLang="en-US" sz="1200" dirty="0" smtClean="0"/>
                        <a:t>人）</a:t>
                      </a:r>
                      <a:endParaRPr kumimoji="1" lang="ja-JP" altLang="en-US" sz="1200" dirty="0"/>
                    </a:p>
                  </a:txBody>
                  <a:tcPr marL="91484" marR="91484" anchor="ctr"/>
                </a:tc>
              </a:tr>
              <a:tr h="569591">
                <a:tc>
                  <a:txBody>
                    <a:bodyPr/>
                    <a:lstStyle/>
                    <a:p>
                      <a:pPr algn="ctr"/>
                      <a:r>
                        <a:rPr kumimoji="1" lang="en-US" altLang="ja-JP" sz="1600" dirty="0" smtClean="0"/>
                        <a:t>H20 </a:t>
                      </a:r>
                    </a:p>
                  </a:txBody>
                  <a:tcPr marL="91484" marR="91484" anchor="ctr">
                    <a:solidFill>
                      <a:srgbClr val="99CCFF"/>
                    </a:solidFill>
                  </a:tcPr>
                </a:tc>
                <a:tc>
                  <a:txBody>
                    <a:bodyPr/>
                    <a:lstStyle/>
                    <a:p>
                      <a:pPr algn="ctr"/>
                      <a:r>
                        <a:rPr kumimoji="1" lang="en-US" altLang="ja-JP" sz="1400" dirty="0" smtClean="0"/>
                        <a:t>28,291,360</a:t>
                      </a:r>
                      <a:endParaRPr kumimoji="1" lang="ja-JP" altLang="en-US" sz="1400" dirty="0"/>
                    </a:p>
                  </a:txBody>
                  <a:tcPr marL="91484" marR="91484" anchor="ctr"/>
                </a:tc>
                <a:tc>
                  <a:txBody>
                    <a:bodyPr/>
                    <a:lstStyle/>
                    <a:p>
                      <a:pPr algn="ctr"/>
                      <a:r>
                        <a:rPr kumimoji="1" lang="en-US" altLang="ja-JP" sz="1400" dirty="0" smtClean="0"/>
                        <a:t>52.4%</a:t>
                      </a:r>
                    </a:p>
                    <a:p>
                      <a:pPr algn="ctr"/>
                      <a:r>
                        <a:rPr kumimoji="1" lang="ja-JP" altLang="en-US" sz="1200" dirty="0" smtClean="0"/>
                        <a:t>（</a:t>
                      </a:r>
                      <a:r>
                        <a:rPr kumimoji="1" lang="en-US" altLang="ja-JP" sz="1200" dirty="0" smtClean="0"/>
                        <a:t>14,827,663</a:t>
                      </a:r>
                      <a:r>
                        <a:rPr kumimoji="1" lang="ja-JP" altLang="en-US" sz="1200" dirty="0" smtClean="0"/>
                        <a:t>人）</a:t>
                      </a:r>
                      <a:endParaRPr kumimoji="1" lang="ja-JP" altLang="en-US" sz="1200" dirty="0"/>
                    </a:p>
                  </a:txBody>
                  <a:tcPr marL="91484" marR="91484" anchor="ctr"/>
                </a:tc>
                <a:tc>
                  <a:txBody>
                    <a:bodyPr/>
                    <a:lstStyle/>
                    <a:p>
                      <a:pPr algn="ctr"/>
                      <a:r>
                        <a:rPr kumimoji="1" lang="en-US" altLang="ja-JP" sz="1400" dirty="0" smtClean="0"/>
                        <a:t>30.7</a:t>
                      </a:r>
                      <a:r>
                        <a:rPr kumimoji="1" lang="ja-JP" altLang="en-US" sz="1400" dirty="0" smtClean="0"/>
                        <a:t>％</a:t>
                      </a:r>
                      <a:endParaRPr kumimoji="1" lang="en-US" altLang="ja-JP" sz="1400" dirty="0" smtClean="0"/>
                    </a:p>
                    <a:p>
                      <a:pPr algn="ctr"/>
                      <a:r>
                        <a:rPr kumimoji="1" lang="ja-JP" altLang="en-US" sz="1200" dirty="0" smtClean="0"/>
                        <a:t>（ </a:t>
                      </a:r>
                      <a:r>
                        <a:rPr kumimoji="1" lang="en-US" altLang="ja-JP" sz="1200" dirty="0" smtClean="0"/>
                        <a:t>8,694,702</a:t>
                      </a:r>
                      <a:r>
                        <a:rPr kumimoji="1" lang="ja-JP" altLang="en-US" sz="1200" dirty="0" smtClean="0"/>
                        <a:t>人）</a:t>
                      </a:r>
                      <a:endParaRPr kumimoji="1" lang="ja-JP" altLang="en-US" sz="1200" dirty="0"/>
                    </a:p>
                  </a:txBody>
                  <a:tcPr marL="91484" marR="91484" anchor="ctr"/>
                </a:tc>
                <a:tc>
                  <a:txBody>
                    <a:bodyPr/>
                    <a:lstStyle/>
                    <a:p>
                      <a:pPr algn="ctr"/>
                      <a:r>
                        <a:rPr kumimoji="1" lang="en-US" altLang="ja-JP" sz="1400" dirty="0" smtClean="0"/>
                        <a:t>58.6%</a:t>
                      </a:r>
                      <a:endParaRPr kumimoji="1" lang="ja-JP" altLang="en-US" sz="1400" dirty="0"/>
                    </a:p>
                  </a:txBody>
                  <a:tcPr marL="91484" marR="91484" anchor="ctr"/>
                </a:tc>
                <a:tc>
                  <a:txBody>
                    <a:bodyPr/>
                    <a:lstStyle/>
                    <a:p>
                      <a:pPr algn="ctr"/>
                      <a:r>
                        <a:rPr kumimoji="1" lang="en-US" altLang="ja-JP" sz="1400" dirty="0" smtClean="0"/>
                        <a:t>3.7%</a:t>
                      </a:r>
                    </a:p>
                    <a:p>
                      <a:pPr algn="ctr"/>
                      <a:r>
                        <a:rPr kumimoji="1" lang="ja-JP" altLang="en-US" sz="1200" dirty="0" smtClean="0"/>
                        <a:t>（</a:t>
                      </a:r>
                      <a:r>
                        <a:rPr kumimoji="1" lang="en-US" altLang="ja-JP" sz="1200" dirty="0" smtClean="0"/>
                        <a:t>1,052,195</a:t>
                      </a:r>
                      <a:r>
                        <a:rPr kumimoji="1" lang="ja-JP" altLang="en-US" sz="1200" dirty="0" smtClean="0"/>
                        <a:t>人）</a:t>
                      </a:r>
                      <a:endParaRPr kumimoji="1" lang="ja-JP" altLang="en-US" sz="1200" dirty="0"/>
                    </a:p>
                  </a:txBody>
                  <a:tcPr marL="91484" marR="91484" anchor="ctr"/>
                </a:tc>
                <a:tc>
                  <a:txBody>
                    <a:bodyPr/>
                    <a:lstStyle/>
                    <a:p>
                      <a:pPr algn="ctr"/>
                      <a:r>
                        <a:rPr kumimoji="1" lang="en-US" altLang="ja-JP" sz="1400" dirty="0" smtClean="0"/>
                        <a:t>0.5%</a:t>
                      </a:r>
                    </a:p>
                    <a:p>
                      <a:pPr algn="ctr"/>
                      <a:r>
                        <a:rPr kumimoji="1" lang="ja-JP" altLang="en-US" sz="1200" dirty="0" smtClean="0"/>
                        <a:t>（</a:t>
                      </a:r>
                      <a:r>
                        <a:rPr kumimoji="1" lang="en-US" altLang="ja-JP" sz="1200" dirty="0" smtClean="0"/>
                        <a:t>128,253</a:t>
                      </a:r>
                      <a:r>
                        <a:rPr kumimoji="1" lang="ja-JP" altLang="en-US" sz="1200" dirty="0" smtClean="0"/>
                        <a:t>人）</a:t>
                      </a:r>
                      <a:endParaRPr kumimoji="1" lang="ja-JP" altLang="en-US" sz="1200" dirty="0"/>
                    </a:p>
                  </a:txBody>
                  <a:tcPr marL="91484" marR="91484" anchor="ctr"/>
                </a:tc>
              </a:tr>
              <a:tr h="569591">
                <a:tc>
                  <a:txBody>
                    <a:bodyPr/>
                    <a:lstStyle/>
                    <a:p>
                      <a:pPr algn="ctr"/>
                      <a:r>
                        <a:rPr kumimoji="1" lang="en-US" altLang="ja-JP" sz="1600" dirty="0" smtClean="0"/>
                        <a:t>H21 </a:t>
                      </a:r>
                      <a:endParaRPr kumimoji="1" lang="ja-JP" altLang="en-US" sz="1600" dirty="0"/>
                    </a:p>
                  </a:txBody>
                  <a:tcPr marL="91484" marR="91484" anchor="ctr">
                    <a:solidFill>
                      <a:srgbClr val="99CCFF"/>
                    </a:solidFill>
                  </a:tcPr>
                </a:tc>
                <a:tc>
                  <a:txBody>
                    <a:bodyPr/>
                    <a:lstStyle/>
                    <a:p>
                      <a:pPr algn="ctr"/>
                      <a:r>
                        <a:rPr kumimoji="1" lang="en-US" altLang="ja-JP" sz="1400" dirty="0" smtClean="0"/>
                        <a:t>28,933,063</a:t>
                      </a:r>
                      <a:endParaRPr kumimoji="1" lang="ja-JP" altLang="en-US" sz="1400" dirty="0"/>
                    </a:p>
                  </a:txBody>
                  <a:tcPr marL="91484" marR="91484" anchor="ctr"/>
                </a:tc>
                <a:tc>
                  <a:txBody>
                    <a:bodyPr/>
                    <a:lstStyle/>
                    <a:p>
                      <a:pPr algn="ctr"/>
                      <a:r>
                        <a:rPr kumimoji="1" lang="en-US" altLang="ja-JP" sz="1400" dirty="0" smtClean="0"/>
                        <a:t>52.2%</a:t>
                      </a:r>
                    </a:p>
                    <a:p>
                      <a:pPr algn="ctr"/>
                      <a:r>
                        <a:rPr kumimoji="1" lang="ja-JP" altLang="en-US" sz="1200" dirty="0" smtClean="0"/>
                        <a:t>（</a:t>
                      </a:r>
                      <a:r>
                        <a:rPr kumimoji="1" lang="en-US" altLang="ja-JP" sz="1200" dirty="0" smtClean="0"/>
                        <a:t>15,098,378</a:t>
                      </a:r>
                      <a:r>
                        <a:rPr kumimoji="1" lang="ja-JP" altLang="en-US" sz="1200" dirty="0" smtClean="0"/>
                        <a:t>人）</a:t>
                      </a:r>
                      <a:endParaRPr kumimoji="1" lang="ja-JP" altLang="en-US" sz="1200" dirty="0"/>
                    </a:p>
                  </a:txBody>
                  <a:tcPr marL="91484" marR="91484" anchor="ctr"/>
                </a:tc>
                <a:tc>
                  <a:txBody>
                    <a:bodyPr/>
                    <a:lstStyle/>
                    <a:p>
                      <a:pPr algn="ctr"/>
                      <a:r>
                        <a:rPr kumimoji="1" lang="en-US" altLang="ja-JP" sz="1400" dirty="0" smtClean="0"/>
                        <a:t>30.1</a:t>
                      </a:r>
                      <a:r>
                        <a:rPr kumimoji="1" lang="ja-JP" altLang="en-US" sz="1400" dirty="0" smtClean="0"/>
                        <a:t>％</a:t>
                      </a:r>
                      <a:endParaRPr kumimoji="1" lang="en-US" altLang="ja-JP" sz="1400" dirty="0" smtClean="0"/>
                    </a:p>
                    <a:p>
                      <a:pPr algn="ctr"/>
                      <a:r>
                        <a:rPr kumimoji="1" lang="ja-JP" altLang="en-US" sz="1200" dirty="0" smtClean="0"/>
                        <a:t>（ </a:t>
                      </a:r>
                      <a:r>
                        <a:rPr kumimoji="1" lang="en-US" altLang="ja-JP" sz="1200" dirty="0" smtClean="0"/>
                        <a:t>8,715,167</a:t>
                      </a:r>
                      <a:r>
                        <a:rPr kumimoji="1" lang="ja-JP" altLang="en-US" sz="1200" dirty="0" smtClean="0"/>
                        <a:t>人）</a:t>
                      </a:r>
                      <a:endParaRPr kumimoji="1" lang="ja-JP" altLang="en-US" sz="1200" dirty="0"/>
                    </a:p>
                  </a:txBody>
                  <a:tcPr marL="91484" marR="91484" anchor="ctr"/>
                </a:tc>
                <a:tc>
                  <a:txBody>
                    <a:bodyPr/>
                    <a:lstStyle/>
                    <a:p>
                      <a:pPr algn="ctr"/>
                      <a:r>
                        <a:rPr kumimoji="1" lang="en-US" altLang="ja-JP" sz="1400" dirty="0" smtClean="0"/>
                        <a:t>57.7%</a:t>
                      </a:r>
                      <a:endParaRPr kumimoji="1" lang="ja-JP" altLang="en-US" sz="1400" dirty="0"/>
                    </a:p>
                  </a:txBody>
                  <a:tcPr marL="91484" marR="91484" anchor="ctr"/>
                </a:tc>
                <a:tc>
                  <a:txBody>
                    <a:bodyPr/>
                    <a:lstStyle/>
                    <a:p>
                      <a:pPr algn="ctr"/>
                      <a:r>
                        <a:rPr kumimoji="1" lang="en-US" altLang="ja-JP" sz="1400" dirty="0" smtClean="0"/>
                        <a:t>3.4</a:t>
                      </a:r>
                      <a:r>
                        <a:rPr kumimoji="1" lang="ja-JP" altLang="en-US" sz="1400" dirty="0" smtClean="0"/>
                        <a:t>％</a:t>
                      </a:r>
                      <a:endParaRPr kumimoji="1" lang="en-US" altLang="ja-JP" sz="1400" dirty="0" smtClean="0"/>
                    </a:p>
                    <a:p>
                      <a:pPr algn="ctr"/>
                      <a:r>
                        <a:rPr kumimoji="1" lang="ja-JP" altLang="en-US" sz="1200" dirty="0" smtClean="0"/>
                        <a:t>（ </a:t>
                      </a:r>
                      <a:r>
                        <a:rPr kumimoji="1" lang="en-US" altLang="ja-JP" sz="1200" dirty="0" smtClean="0"/>
                        <a:t>984,795</a:t>
                      </a:r>
                      <a:r>
                        <a:rPr kumimoji="1" lang="ja-JP" altLang="en-US" sz="1200" dirty="0" smtClean="0"/>
                        <a:t>人）</a:t>
                      </a:r>
                      <a:endParaRPr kumimoji="1" lang="ja-JP" altLang="en-US" sz="1200" dirty="0"/>
                    </a:p>
                  </a:txBody>
                  <a:tcPr marL="91484" marR="91484" anchor="ctr"/>
                </a:tc>
                <a:tc>
                  <a:txBody>
                    <a:bodyPr/>
                    <a:lstStyle/>
                    <a:p>
                      <a:pPr algn="ctr"/>
                      <a:r>
                        <a:rPr kumimoji="1" lang="en-US" altLang="ja-JP" sz="1400" dirty="0" smtClean="0"/>
                        <a:t>0.5</a:t>
                      </a:r>
                      <a:r>
                        <a:rPr kumimoji="1" lang="ja-JP" altLang="en-US" sz="1400" dirty="0" smtClean="0"/>
                        <a:t>％</a:t>
                      </a:r>
                      <a:endParaRPr kumimoji="1" lang="en-US" altLang="ja-JP" sz="1400" dirty="0" smtClean="0"/>
                    </a:p>
                    <a:p>
                      <a:pPr algn="ctr"/>
                      <a:r>
                        <a:rPr kumimoji="1" lang="ja-JP" altLang="en-US" sz="1200" dirty="0" smtClean="0"/>
                        <a:t>（</a:t>
                      </a:r>
                      <a:r>
                        <a:rPr kumimoji="1" lang="en-US" altLang="ja-JP" sz="1200" dirty="0" smtClean="0"/>
                        <a:t>143,205</a:t>
                      </a:r>
                      <a:r>
                        <a:rPr kumimoji="1" lang="ja-JP" altLang="en-US" sz="1200" dirty="0" smtClean="0"/>
                        <a:t>人）</a:t>
                      </a:r>
                      <a:endParaRPr kumimoji="1" lang="ja-JP" altLang="en-US" sz="1200" dirty="0"/>
                    </a:p>
                  </a:txBody>
                  <a:tcPr marL="91484" marR="91484" anchor="ctr"/>
                </a:tc>
              </a:tr>
              <a:tr h="569591">
                <a:tc>
                  <a:txBody>
                    <a:bodyPr/>
                    <a:lstStyle/>
                    <a:p>
                      <a:pPr algn="ctr"/>
                      <a:r>
                        <a:rPr kumimoji="1" lang="en-US" altLang="ja-JP" sz="1600" dirty="0" smtClean="0"/>
                        <a:t>H22 </a:t>
                      </a:r>
                      <a:endParaRPr kumimoji="1" lang="ja-JP" altLang="en-US" sz="1600" dirty="0"/>
                    </a:p>
                  </a:txBody>
                  <a:tcPr marL="91484" marR="91484" anchor="ctr">
                    <a:solidFill>
                      <a:srgbClr val="99CCFF"/>
                    </a:solidFill>
                  </a:tcPr>
                </a:tc>
                <a:tc>
                  <a:txBody>
                    <a:bodyPr/>
                    <a:lstStyle/>
                    <a:p>
                      <a:pPr algn="ctr"/>
                      <a:r>
                        <a:rPr kumimoji="1" lang="en-US" altLang="ja-JP" sz="1400" dirty="0" smtClean="0"/>
                        <a:t>29,066,130</a:t>
                      </a:r>
                      <a:endParaRPr kumimoji="1" lang="ja-JP" altLang="en-US" sz="1400" dirty="0"/>
                    </a:p>
                  </a:txBody>
                  <a:tcPr marL="91484" marR="91484" anchor="ctr"/>
                </a:tc>
                <a:tc>
                  <a:txBody>
                    <a:bodyPr/>
                    <a:lstStyle/>
                    <a:p>
                      <a:pPr algn="ctr"/>
                      <a:r>
                        <a:rPr kumimoji="1" lang="en-US" altLang="ja-JP" sz="1400" dirty="0" smtClean="0"/>
                        <a:t>54.2%</a:t>
                      </a:r>
                    </a:p>
                    <a:p>
                      <a:pPr algn="ctr"/>
                      <a:r>
                        <a:rPr kumimoji="1" lang="ja-JP" altLang="en-US" sz="1200" dirty="0" smtClean="0"/>
                        <a:t>（</a:t>
                      </a:r>
                      <a:r>
                        <a:rPr kumimoji="1" lang="en-US" altLang="ja-JP" sz="1200" dirty="0" smtClean="0"/>
                        <a:t>15,754,629</a:t>
                      </a:r>
                      <a:r>
                        <a:rPr kumimoji="1" lang="ja-JP" altLang="en-US" sz="1200" dirty="0" smtClean="0"/>
                        <a:t>人）</a:t>
                      </a:r>
                      <a:endParaRPr kumimoji="1" lang="ja-JP" altLang="en-US" sz="1200" dirty="0"/>
                    </a:p>
                  </a:txBody>
                  <a:tcPr marL="91484" marR="91484" anchor="ctr"/>
                </a:tc>
                <a:tc>
                  <a:txBody>
                    <a:bodyPr/>
                    <a:lstStyle/>
                    <a:p>
                      <a:pPr algn="ctr"/>
                      <a:r>
                        <a:rPr kumimoji="1" lang="en-US" altLang="ja-JP" sz="1400" dirty="0" smtClean="0"/>
                        <a:t>29.7%</a:t>
                      </a:r>
                    </a:p>
                    <a:p>
                      <a:pPr algn="ctr"/>
                      <a:r>
                        <a:rPr kumimoji="1" lang="ja-JP" altLang="en-US" sz="1200" dirty="0" smtClean="0"/>
                        <a:t>（ </a:t>
                      </a:r>
                      <a:r>
                        <a:rPr kumimoji="1" lang="en-US" altLang="ja-JP" sz="1200" dirty="0" smtClean="0"/>
                        <a:t>8,627,751</a:t>
                      </a:r>
                      <a:r>
                        <a:rPr kumimoji="1" lang="ja-JP" altLang="en-US" sz="1200" dirty="0" smtClean="0"/>
                        <a:t>人）</a:t>
                      </a:r>
                      <a:endParaRPr kumimoji="1" lang="ja-JP" altLang="en-US" sz="1200" dirty="0"/>
                    </a:p>
                  </a:txBody>
                  <a:tcPr marL="91484" marR="91484" anchor="ctr"/>
                </a:tc>
                <a:tc>
                  <a:txBody>
                    <a:bodyPr/>
                    <a:lstStyle/>
                    <a:p>
                      <a:pPr algn="ctr"/>
                      <a:r>
                        <a:rPr kumimoji="1" lang="en-US" altLang="ja-JP" sz="1400" dirty="0" smtClean="0"/>
                        <a:t>54.8%</a:t>
                      </a:r>
                      <a:endParaRPr kumimoji="1" lang="ja-JP" altLang="en-US" sz="1400" dirty="0"/>
                    </a:p>
                  </a:txBody>
                  <a:tcPr marL="91484" marR="91484" anchor="ctr"/>
                </a:tc>
                <a:tc>
                  <a:txBody>
                    <a:bodyPr/>
                    <a:lstStyle/>
                    <a:p>
                      <a:pPr algn="ctr"/>
                      <a:r>
                        <a:rPr kumimoji="1" lang="en-US" altLang="ja-JP" sz="1400" dirty="0" smtClean="0"/>
                        <a:t>4.2</a:t>
                      </a:r>
                      <a:r>
                        <a:rPr kumimoji="1" lang="ja-JP" altLang="en-US" sz="1400" dirty="0" smtClean="0"/>
                        <a:t>％</a:t>
                      </a:r>
                      <a:endParaRPr kumimoji="1" lang="en-US" altLang="ja-JP" sz="1400" dirty="0" smtClean="0"/>
                    </a:p>
                    <a:p>
                      <a:pPr algn="ctr"/>
                      <a:r>
                        <a:rPr kumimoji="1" lang="ja-JP" altLang="en-US" sz="1200" dirty="0" smtClean="0"/>
                        <a:t>（</a:t>
                      </a:r>
                      <a:r>
                        <a:rPr kumimoji="1" lang="en-US" altLang="ja-JP" sz="1200" dirty="0" smtClean="0"/>
                        <a:t>1,227,956</a:t>
                      </a:r>
                      <a:r>
                        <a:rPr kumimoji="1" lang="ja-JP" altLang="en-US" sz="1200" dirty="0" smtClean="0"/>
                        <a:t>人）</a:t>
                      </a:r>
                      <a:endParaRPr kumimoji="1" lang="ja-JP" altLang="en-US" sz="1200" dirty="0"/>
                    </a:p>
                  </a:txBody>
                  <a:tcPr marL="91484" marR="91484" anchor="ctr"/>
                </a:tc>
                <a:tc>
                  <a:txBody>
                    <a:bodyPr/>
                    <a:lstStyle/>
                    <a:p>
                      <a:pPr algn="ctr"/>
                      <a:r>
                        <a:rPr kumimoji="1" lang="en-US" altLang="ja-JP" sz="1400" dirty="0" smtClean="0"/>
                        <a:t>0.5</a:t>
                      </a:r>
                      <a:r>
                        <a:rPr kumimoji="1" lang="ja-JP" altLang="en-US" sz="1400" dirty="0" smtClean="0"/>
                        <a:t>％</a:t>
                      </a:r>
                      <a:endParaRPr kumimoji="1" lang="en-US" altLang="ja-JP" sz="1400" dirty="0" smtClean="0"/>
                    </a:p>
                    <a:p>
                      <a:pPr algn="ctr"/>
                      <a:r>
                        <a:rPr kumimoji="1" lang="ja-JP" altLang="en-US" sz="1200" dirty="0" smtClean="0"/>
                        <a:t>（</a:t>
                      </a:r>
                      <a:r>
                        <a:rPr kumimoji="1" lang="en-US" altLang="ja-JP" sz="1200" dirty="0" smtClean="0"/>
                        <a:t>155,044</a:t>
                      </a:r>
                      <a:r>
                        <a:rPr kumimoji="1" lang="ja-JP" altLang="en-US" sz="1200" dirty="0" smtClean="0"/>
                        <a:t>人）</a:t>
                      </a:r>
                      <a:endParaRPr kumimoji="1" lang="ja-JP" altLang="en-US" sz="1200" dirty="0"/>
                    </a:p>
                  </a:txBody>
                  <a:tcPr marL="91484" marR="91484" anchor="ctr"/>
                </a:tc>
              </a:tr>
              <a:tr h="569591">
                <a:tc>
                  <a:txBody>
                    <a:bodyPr/>
                    <a:lstStyle/>
                    <a:p>
                      <a:pPr algn="ctr"/>
                      <a:r>
                        <a:rPr kumimoji="1" lang="en-US" altLang="ja-JP" sz="1600" dirty="0" smtClean="0"/>
                        <a:t>H23</a:t>
                      </a:r>
                      <a:endParaRPr kumimoji="1" lang="ja-JP" altLang="en-US" sz="1600" dirty="0"/>
                    </a:p>
                  </a:txBody>
                  <a:tcPr marL="91484" marR="91484" anchor="ctr">
                    <a:solidFill>
                      <a:srgbClr val="99CCFF"/>
                    </a:solidFill>
                  </a:tcPr>
                </a:tc>
                <a:tc>
                  <a:txBody>
                    <a:bodyPr/>
                    <a:lstStyle/>
                    <a:p>
                      <a:pPr algn="ctr"/>
                      <a:r>
                        <a:rPr kumimoji="1" lang="en-US" altLang="ja-JP" sz="1400" dirty="0" smtClean="0"/>
                        <a:t>29,748,674</a:t>
                      </a:r>
                      <a:endParaRPr kumimoji="1" lang="ja-JP" altLang="en-US" sz="1400" dirty="0"/>
                    </a:p>
                  </a:txBody>
                  <a:tcPr marL="91484" marR="91484" anchor="ctr"/>
                </a:tc>
                <a:tc>
                  <a:txBody>
                    <a:bodyPr/>
                    <a:lstStyle/>
                    <a:p>
                      <a:pPr algn="ctr"/>
                      <a:r>
                        <a:rPr kumimoji="1" lang="en-US" altLang="ja-JP" sz="1400" dirty="0" smtClean="0"/>
                        <a:t>55.8%</a:t>
                      </a:r>
                    </a:p>
                    <a:p>
                      <a:pPr algn="ctr"/>
                      <a:r>
                        <a:rPr kumimoji="1" lang="ja-JP" altLang="en-US" sz="1200" dirty="0" smtClean="0"/>
                        <a:t>（</a:t>
                      </a:r>
                      <a:r>
                        <a:rPr kumimoji="1" lang="en-US" altLang="ja-JP" sz="1200" dirty="0" smtClean="0"/>
                        <a:t>16,586,054</a:t>
                      </a:r>
                      <a:r>
                        <a:rPr kumimoji="1" lang="ja-JP" altLang="en-US" sz="1200" dirty="0" smtClean="0"/>
                        <a:t>人）</a:t>
                      </a:r>
                      <a:endParaRPr kumimoji="1" lang="ja-JP" altLang="en-US" sz="1200" dirty="0"/>
                    </a:p>
                  </a:txBody>
                  <a:tcPr marL="91484" marR="91484" anchor="ctr"/>
                </a:tc>
                <a:tc>
                  <a:txBody>
                    <a:bodyPr/>
                    <a:lstStyle/>
                    <a:p>
                      <a:pPr algn="ctr"/>
                      <a:r>
                        <a:rPr kumimoji="1" lang="en-US" altLang="ja-JP" sz="1400" dirty="0" smtClean="0"/>
                        <a:t>34.9%</a:t>
                      </a:r>
                    </a:p>
                    <a:p>
                      <a:pPr algn="ctr"/>
                      <a:r>
                        <a:rPr kumimoji="1" lang="ja-JP" altLang="en-US" sz="1200" dirty="0" smtClean="0"/>
                        <a:t>（</a:t>
                      </a:r>
                      <a:r>
                        <a:rPr kumimoji="1" lang="en-US" altLang="ja-JP" sz="1200" dirty="0" smtClean="0"/>
                        <a:t>10,391,259</a:t>
                      </a:r>
                      <a:r>
                        <a:rPr kumimoji="1" lang="ja-JP" altLang="en-US" sz="1200" dirty="0" smtClean="0"/>
                        <a:t>人）</a:t>
                      </a:r>
                      <a:endParaRPr kumimoji="1" lang="ja-JP" altLang="en-US" sz="1200" dirty="0"/>
                    </a:p>
                  </a:txBody>
                  <a:tcPr marL="91484" marR="91484" anchor="ctr"/>
                </a:tc>
                <a:tc>
                  <a:txBody>
                    <a:bodyPr/>
                    <a:lstStyle/>
                    <a:p>
                      <a:pPr algn="ctr"/>
                      <a:r>
                        <a:rPr kumimoji="1" lang="en-US" altLang="ja-JP" sz="1400" dirty="0" smtClean="0"/>
                        <a:t>62.6%</a:t>
                      </a:r>
                      <a:endParaRPr kumimoji="1" lang="ja-JP" altLang="en-US" sz="1400" dirty="0"/>
                    </a:p>
                  </a:txBody>
                  <a:tcPr marL="91484" marR="91484" anchor="ctr"/>
                </a:tc>
                <a:tc>
                  <a:txBody>
                    <a:bodyPr/>
                    <a:lstStyle/>
                    <a:p>
                      <a:pPr algn="ctr"/>
                      <a:r>
                        <a:rPr kumimoji="1" lang="en-US" altLang="ja-JP" sz="1400" dirty="0" smtClean="0"/>
                        <a:t>9.4%</a:t>
                      </a:r>
                    </a:p>
                    <a:p>
                      <a:pPr algn="ctr"/>
                      <a:r>
                        <a:rPr kumimoji="1" lang="ja-JP" altLang="en-US" sz="1200" dirty="0" smtClean="0"/>
                        <a:t>（</a:t>
                      </a:r>
                      <a:r>
                        <a:rPr kumimoji="1" lang="en-US" altLang="ja-JP" sz="1200" dirty="0" smtClean="0"/>
                        <a:t>2,806,685</a:t>
                      </a:r>
                      <a:r>
                        <a:rPr kumimoji="1" lang="ja-JP" altLang="en-US" sz="1200" dirty="0" smtClean="0"/>
                        <a:t>人）</a:t>
                      </a:r>
                      <a:endParaRPr kumimoji="1" lang="ja-JP" altLang="en-US" sz="1200" dirty="0"/>
                    </a:p>
                  </a:txBody>
                  <a:tcPr marL="91484" marR="91484" anchor="ctr"/>
                </a:tc>
                <a:tc>
                  <a:txBody>
                    <a:bodyPr/>
                    <a:lstStyle/>
                    <a:p>
                      <a:pPr algn="ctr"/>
                      <a:r>
                        <a:rPr kumimoji="1" lang="en-US" altLang="ja-JP" sz="1400" dirty="0" smtClean="0"/>
                        <a:t>0.8%</a:t>
                      </a:r>
                    </a:p>
                    <a:p>
                      <a:pPr algn="ctr"/>
                      <a:r>
                        <a:rPr kumimoji="1" lang="ja-JP" altLang="en-US" sz="1200" dirty="0" smtClean="0"/>
                        <a:t>（</a:t>
                      </a:r>
                      <a:r>
                        <a:rPr kumimoji="1" lang="en-US" altLang="ja-JP" sz="1200" dirty="0" smtClean="0"/>
                        <a:t>225,667</a:t>
                      </a:r>
                      <a:r>
                        <a:rPr kumimoji="1" lang="ja-JP" altLang="en-US" sz="1200" dirty="0" smtClean="0"/>
                        <a:t>人）</a:t>
                      </a:r>
                      <a:endParaRPr kumimoji="1" lang="ja-JP" altLang="en-US" sz="1200" dirty="0"/>
                    </a:p>
                  </a:txBody>
                  <a:tcPr marL="91484" marR="91484" anchor="ctr"/>
                </a:tc>
              </a:tr>
            </a:tbl>
          </a:graphicData>
        </a:graphic>
      </p:graphicFrame>
      <p:sp>
        <p:nvSpPr>
          <p:cNvPr id="7" name="テキスト ボックス 6"/>
          <p:cNvSpPr txBox="1"/>
          <p:nvPr/>
        </p:nvSpPr>
        <p:spPr>
          <a:xfrm>
            <a:off x="702485" y="5919904"/>
            <a:ext cx="8987438" cy="938719"/>
          </a:xfrm>
          <a:prstGeom prst="rect">
            <a:avLst/>
          </a:prstGeom>
          <a:noFill/>
        </p:spPr>
        <p:txBody>
          <a:bodyPr wrap="square" rtlCol="0">
            <a:spAutoFit/>
          </a:bodyPr>
          <a:lstStyle/>
          <a:p>
            <a:r>
              <a:rPr lang="ja-JP" altLang="en-US" sz="1100" dirty="0" smtClean="0">
                <a:solidFill>
                  <a:srgbClr val="000000"/>
                </a:solidFill>
                <a:latin typeface="Arial"/>
                <a:ea typeface="ＭＳ Ｐゴシック"/>
              </a:rPr>
              <a:t>*</a:t>
            </a:r>
            <a:r>
              <a:rPr lang="en-US" altLang="ja-JP" sz="1100" dirty="0" smtClean="0">
                <a:solidFill>
                  <a:srgbClr val="000000"/>
                </a:solidFill>
                <a:latin typeface="Arial"/>
                <a:ea typeface="ＭＳ Ｐゴシック"/>
              </a:rPr>
              <a:t>1</a:t>
            </a:r>
            <a:r>
              <a:rPr lang="ja-JP" altLang="en-US" sz="1100" dirty="0" smtClean="0">
                <a:solidFill>
                  <a:srgbClr val="000000"/>
                </a:solidFill>
                <a:latin typeface="Arial"/>
                <a:ea typeface="ＭＳ Ｐゴシック"/>
              </a:rPr>
              <a:t>　 高齢者人口：各年度末の高齢者人口を計上</a:t>
            </a:r>
            <a:endParaRPr lang="en-US" altLang="ja-JP" sz="1100" dirty="0" smtClean="0">
              <a:solidFill>
                <a:srgbClr val="000000"/>
              </a:solidFill>
              <a:latin typeface="Arial"/>
              <a:ea typeface="ＭＳ Ｐゴシック"/>
            </a:endParaRPr>
          </a:p>
          <a:p>
            <a:r>
              <a:rPr lang="ja-JP" altLang="en-US" sz="1100" dirty="0" smtClean="0">
                <a:solidFill>
                  <a:srgbClr val="000000"/>
                </a:solidFill>
                <a:latin typeface="Arial"/>
                <a:ea typeface="ＭＳ Ｐゴシック"/>
              </a:rPr>
              <a:t>*</a:t>
            </a:r>
            <a:r>
              <a:rPr lang="en-US" altLang="ja-JP" sz="1100" dirty="0" smtClean="0">
                <a:solidFill>
                  <a:srgbClr val="000000"/>
                </a:solidFill>
                <a:latin typeface="Arial"/>
                <a:ea typeface="ＭＳ Ｐゴシック"/>
              </a:rPr>
              <a:t>2,3</a:t>
            </a:r>
            <a:r>
              <a:rPr lang="ja-JP" altLang="en-US" sz="1100" dirty="0" smtClean="0">
                <a:solidFill>
                  <a:srgbClr val="000000"/>
                </a:solidFill>
                <a:latin typeface="Arial"/>
                <a:ea typeface="ＭＳ Ｐゴシック"/>
              </a:rPr>
              <a:t>基本チェックリスト配布者、回収者：平成</a:t>
            </a:r>
            <a:r>
              <a:rPr lang="en-US" altLang="ja-JP" sz="1100" dirty="0" smtClean="0">
                <a:solidFill>
                  <a:srgbClr val="000000"/>
                </a:solidFill>
                <a:latin typeface="Arial"/>
                <a:ea typeface="ＭＳ Ｐゴシック"/>
              </a:rPr>
              <a:t>18</a:t>
            </a:r>
            <a:r>
              <a:rPr lang="ja-JP" altLang="en-US" sz="1100" dirty="0" smtClean="0">
                <a:solidFill>
                  <a:srgbClr val="000000"/>
                </a:solidFill>
                <a:latin typeface="Arial"/>
                <a:ea typeface="ＭＳ Ｐゴシック"/>
              </a:rPr>
              <a:t>年度、</a:t>
            </a:r>
            <a:r>
              <a:rPr lang="en-US" altLang="ja-JP" sz="1100" dirty="0" smtClean="0">
                <a:solidFill>
                  <a:srgbClr val="000000"/>
                </a:solidFill>
                <a:latin typeface="Arial"/>
                <a:ea typeface="ＭＳ Ｐゴシック"/>
              </a:rPr>
              <a:t>19</a:t>
            </a:r>
            <a:r>
              <a:rPr lang="ja-JP" altLang="en-US" sz="1100" dirty="0" smtClean="0">
                <a:solidFill>
                  <a:srgbClr val="000000"/>
                </a:solidFill>
                <a:latin typeface="Arial"/>
                <a:ea typeface="ＭＳ Ｐゴシック"/>
              </a:rPr>
              <a:t>年度については調査なし</a:t>
            </a:r>
            <a:endParaRPr lang="en-US" altLang="ja-JP" sz="1100" dirty="0" smtClean="0">
              <a:solidFill>
                <a:srgbClr val="000000"/>
              </a:solidFill>
              <a:latin typeface="Arial"/>
              <a:ea typeface="ＭＳ Ｐゴシック"/>
            </a:endParaRPr>
          </a:p>
          <a:p>
            <a:r>
              <a:rPr lang="ja-JP" altLang="en-US" sz="1100" dirty="0" smtClean="0">
                <a:solidFill>
                  <a:srgbClr val="000000"/>
                </a:solidFill>
                <a:latin typeface="Arial"/>
                <a:ea typeface="ＭＳ Ｐゴシック"/>
              </a:rPr>
              <a:t>*</a:t>
            </a:r>
            <a:r>
              <a:rPr lang="en-US" altLang="ja-JP" sz="1100" dirty="0">
                <a:solidFill>
                  <a:srgbClr val="000000"/>
                </a:solidFill>
                <a:latin typeface="Arial"/>
                <a:ea typeface="ＭＳ Ｐゴシック"/>
              </a:rPr>
              <a:t>4</a:t>
            </a:r>
            <a:r>
              <a:rPr lang="ja-JP" altLang="en-US" sz="1100" dirty="0" smtClean="0">
                <a:solidFill>
                  <a:srgbClr val="000000"/>
                </a:solidFill>
                <a:latin typeface="Arial"/>
                <a:ea typeface="ＭＳ Ｐゴシック"/>
              </a:rPr>
              <a:t>　 二次予防事業対象者：当該年度に新たに決定した二次予防事業の対象者と前年度より継続している二次予防事業者の総数</a:t>
            </a:r>
            <a:endParaRPr lang="en-US" altLang="ja-JP" sz="1100" dirty="0" smtClean="0">
              <a:solidFill>
                <a:srgbClr val="000000"/>
              </a:solidFill>
              <a:latin typeface="Arial"/>
              <a:ea typeface="ＭＳ Ｐゴシック"/>
            </a:endParaRPr>
          </a:p>
          <a:p>
            <a:r>
              <a:rPr lang="en-US" altLang="ja-JP" sz="1100" dirty="0" smtClean="0">
                <a:solidFill>
                  <a:srgbClr val="000000"/>
                </a:solidFill>
                <a:latin typeface="Arial"/>
                <a:ea typeface="ＭＳ Ｐゴシック"/>
              </a:rPr>
              <a:t>*5</a:t>
            </a:r>
            <a:r>
              <a:rPr lang="ja-JP" altLang="en-US" sz="1100" dirty="0">
                <a:solidFill>
                  <a:srgbClr val="000000"/>
                </a:solidFill>
                <a:latin typeface="Arial"/>
                <a:ea typeface="ＭＳ Ｐゴシック"/>
              </a:rPr>
              <a:t> </a:t>
            </a:r>
            <a:r>
              <a:rPr lang="ja-JP" altLang="en-US" sz="1100" dirty="0" smtClean="0">
                <a:solidFill>
                  <a:srgbClr val="000000"/>
                </a:solidFill>
                <a:latin typeface="Arial"/>
                <a:ea typeface="ＭＳ Ｐゴシック"/>
              </a:rPr>
              <a:t>　二次予防事業参加者：通所型介護予防事業、訪問型介護予防事業、および通所型・訪問型介護予防事業以外で介護予防に相当する事業に参加</a:t>
            </a:r>
            <a:endParaRPr lang="en-US" altLang="ja-JP" sz="1100" dirty="0" smtClean="0">
              <a:solidFill>
                <a:srgbClr val="000000"/>
              </a:solidFill>
              <a:latin typeface="Arial"/>
              <a:ea typeface="ＭＳ Ｐゴシック"/>
            </a:endParaRPr>
          </a:p>
          <a:p>
            <a:r>
              <a:rPr lang="ja-JP" altLang="en-US" sz="1100" dirty="0">
                <a:solidFill>
                  <a:srgbClr val="000000"/>
                </a:solidFill>
                <a:latin typeface="Arial"/>
                <a:ea typeface="ＭＳ Ｐゴシック"/>
              </a:rPr>
              <a:t>　</a:t>
            </a:r>
            <a:r>
              <a:rPr lang="ja-JP" altLang="en-US" sz="1100" dirty="0" smtClean="0">
                <a:solidFill>
                  <a:srgbClr val="000000"/>
                </a:solidFill>
                <a:latin typeface="Arial"/>
                <a:ea typeface="ＭＳ Ｐゴシック"/>
              </a:rPr>
              <a:t>　　した者を含む</a:t>
            </a:r>
            <a:endParaRPr lang="ja-JP" altLang="en-US" sz="1100" dirty="0">
              <a:solidFill>
                <a:srgbClr val="000000"/>
              </a:solidFill>
              <a:latin typeface="Arial"/>
              <a:ea typeface="ＭＳ Ｐゴシック"/>
            </a:endParaRPr>
          </a:p>
        </p:txBody>
      </p:sp>
      <p:sp>
        <p:nvSpPr>
          <p:cNvPr id="9" name="テキスト ボックス 136"/>
          <p:cNvSpPr txBox="1">
            <a:spLocks noChangeArrowheads="1"/>
          </p:cNvSpPr>
          <p:nvPr/>
        </p:nvSpPr>
        <p:spPr bwMode="auto">
          <a:xfrm>
            <a:off x="702485" y="576077"/>
            <a:ext cx="8699268" cy="646331"/>
          </a:xfrm>
          <a:prstGeom prst="rect">
            <a:avLst/>
          </a:prstGeom>
          <a:solidFill>
            <a:srgbClr val="FDEADA"/>
          </a:solidFill>
          <a:ln w="9525" cmpd="thickThin">
            <a:solidFill>
              <a:srgbClr val="1F497D"/>
            </a:solidFill>
            <a:miter lim="800000"/>
            <a:headEnd/>
            <a:tailEnd/>
          </a:ln>
          <a:effectLst>
            <a:outerShdw blurRad="50800" dist="38100" dir="2700000" algn="tl" rotWithShape="0">
              <a:prstClr val="black">
                <a:alpha val="40000"/>
              </a:prstClr>
            </a:outerShdw>
          </a:effectLst>
          <a:extLst/>
        </p:spPr>
        <p:txBody>
          <a:bodyPr wrap="square" lIns="144000" rIns="144000">
            <a:spAutoFit/>
          </a:bodyPr>
          <a:lstStyle>
            <a:lvl1pPr marL="179388" indent="-179388" defTabSz="912813" eaLnBrk="0" hangingPunct="0">
              <a:defRPr kumimoji="1">
                <a:solidFill>
                  <a:schemeClr val="tx1"/>
                </a:solidFill>
                <a:latin typeface="Arial" charset="0"/>
                <a:ea typeface="ＭＳ Ｐゴシック" charset="-128"/>
              </a:defRPr>
            </a:lvl1pPr>
            <a:lvl2pPr marL="742950" indent="-285750" defTabSz="912813" eaLnBrk="0" hangingPunct="0">
              <a:defRPr kumimoji="1">
                <a:solidFill>
                  <a:schemeClr val="tx1"/>
                </a:solidFill>
                <a:latin typeface="Arial" charset="0"/>
                <a:ea typeface="ＭＳ Ｐゴシック" charset="-128"/>
              </a:defRPr>
            </a:lvl2pPr>
            <a:lvl3pPr marL="1143000" indent="-228600" defTabSz="912813" eaLnBrk="0" hangingPunct="0">
              <a:defRPr kumimoji="1">
                <a:solidFill>
                  <a:schemeClr val="tx1"/>
                </a:solidFill>
                <a:latin typeface="Arial" charset="0"/>
                <a:ea typeface="ＭＳ Ｐゴシック" charset="-128"/>
              </a:defRPr>
            </a:lvl3pPr>
            <a:lvl4pPr marL="1600200" indent="-228600" defTabSz="912813" eaLnBrk="0" hangingPunct="0">
              <a:defRPr kumimoji="1">
                <a:solidFill>
                  <a:schemeClr val="tx1"/>
                </a:solidFill>
                <a:latin typeface="Arial" charset="0"/>
                <a:ea typeface="ＭＳ Ｐゴシック" charset="-128"/>
              </a:defRPr>
            </a:lvl4pPr>
            <a:lvl5pPr marL="2057400" indent="-228600" defTabSz="912813" eaLnBrk="0" hangingPunct="0">
              <a:defRPr kumimoji="1">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kumimoji="1">
                <a:solidFill>
                  <a:schemeClr val="tx1"/>
                </a:solidFill>
                <a:latin typeface="Arial" charset="0"/>
                <a:ea typeface="ＭＳ Ｐゴシック" charset="-128"/>
              </a:defRPr>
            </a:lvl9pPr>
          </a:lstStyle>
          <a:p>
            <a:pPr marL="0" indent="0">
              <a:defRPr/>
            </a:pPr>
            <a:r>
              <a:rPr lang="ja-JP" altLang="en-US" dirty="0">
                <a:solidFill>
                  <a:prstClr val="black"/>
                </a:solidFill>
                <a:latin typeface="ＭＳ Ｐゴシック"/>
                <a:cs typeface="Times New Roman" pitchFamily="18" charset="0"/>
              </a:rPr>
              <a:t>二</a:t>
            </a:r>
            <a:r>
              <a:rPr lang="ja-JP" altLang="en-US" dirty="0" smtClean="0">
                <a:solidFill>
                  <a:prstClr val="black"/>
                </a:solidFill>
                <a:latin typeface="ＭＳ Ｐゴシック"/>
                <a:cs typeface="Times New Roman" pitchFamily="18" charset="0"/>
              </a:rPr>
              <a:t>次</a:t>
            </a:r>
            <a:r>
              <a:rPr lang="ja-JP" altLang="en-US" dirty="0">
                <a:solidFill>
                  <a:prstClr val="black"/>
                </a:solidFill>
                <a:latin typeface="ＭＳ Ｐゴシック"/>
                <a:cs typeface="Times New Roman" pitchFamily="18" charset="0"/>
              </a:rPr>
              <a:t>予防事業への</a:t>
            </a:r>
            <a:r>
              <a:rPr lang="ja-JP" altLang="en-US" dirty="0" smtClean="0">
                <a:solidFill>
                  <a:prstClr val="black"/>
                </a:solidFill>
                <a:latin typeface="ＭＳ Ｐゴシック"/>
                <a:cs typeface="Times New Roman" pitchFamily="18" charset="0"/>
              </a:rPr>
              <a:t>参加者数の</a:t>
            </a:r>
            <a:r>
              <a:rPr lang="ja-JP" altLang="en-US" dirty="0">
                <a:solidFill>
                  <a:prstClr val="black"/>
                </a:solidFill>
                <a:latin typeface="ＭＳ Ｐゴシック"/>
                <a:cs typeface="Times New Roman" pitchFamily="18" charset="0"/>
              </a:rPr>
              <a:t>目標を高齢者人口</a:t>
            </a:r>
            <a:r>
              <a:rPr lang="ja-JP" altLang="en-US" dirty="0" smtClean="0">
                <a:solidFill>
                  <a:prstClr val="black"/>
                </a:solidFill>
                <a:latin typeface="ＭＳ Ｐゴシック"/>
                <a:cs typeface="Times New Roman" pitchFamily="18" charset="0"/>
              </a:rPr>
              <a:t>の</a:t>
            </a:r>
            <a:r>
              <a:rPr lang="en-US" altLang="ja-JP" dirty="0" smtClean="0">
                <a:solidFill>
                  <a:prstClr val="black"/>
                </a:solidFill>
                <a:latin typeface="ＭＳ Ｐゴシック"/>
                <a:cs typeface="Times New Roman" pitchFamily="18" charset="0"/>
              </a:rPr>
              <a:t>5</a:t>
            </a:r>
            <a:r>
              <a:rPr lang="ja-JP" altLang="en-US" dirty="0">
                <a:solidFill>
                  <a:prstClr val="black"/>
                </a:solidFill>
                <a:latin typeface="ＭＳ Ｐゴシック"/>
                <a:cs typeface="Times New Roman" pitchFamily="18" charset="0"/>
              </a:rPr>
              <a:t>％を目安として取り組んできたが、平成</a:t>
            </a:r>
            <a:r>
              <a:rPr lang="en-US" altLang="ja-JP" dirty="0">
                <a:solidFill>
                  <a:prstClr val="black"/>
                </a:solidFill>
                <a:latin typeface="ＭＳ Ｐゴシック"/>
                <a:cs typeface="Times New Roman" pitchFamily="18" charset="0"/>
              </a:rPr>
              <a:t>23</a:t>
            </a:r>
            <a:r>
              <a:rPr lang="ja-JP" altLang="en-US" dirty="0">
                <a:solidFill>
                  <a:prstClr val="black"/>
                </a:solidFill>
                <a:latin typeface="ＭＳ Ｐゴシック"/>
                <a:cs typeface="Times New Roman" pitchFamily="18" charset="0"/>
              </a:rPr>
              <a:t>年度の実績は</a:t>
            </a:r>
            <a:r>
              <a:rPr lang="en-US" altLang="ja-JP" dirty="0">
                <a:solidFill>
                  <a:prstClr val="black"/>
                </a:solidFill>
                <a:latin typeface="ＭＳ Ｐゴシック"/>
                <a:cs typeface="Times New Roman" pitchFamily="18" charset="0"/>
              </a:rPr>
              <a:t>0.8%</a:t>
            </a:r>
            <a:r>
              <a:rPr lang="ja-JP" altLang="en-US" dirty="0">
                <a:solidFill>
                  <a:prstClr val="black"/>
                </a:solidFill>
                <a:latin typeface="ＭＳ Ｐゴシック"/>
                <a:cs typeface="Times New Roman" pitchFamily="18" charset="0"/>
              </a:rPr>
              <a:t>と低調で</a:t>
            </a:r>
            <a:r>
              <a:rPr lang="ja-JP" altLang="en-US" dirty="0" smtClean="0">
                <a:solidFill>
                  <a:prstClr val="black"/>
                </a:solidFill>
                <a:latin typeface="ＭＳ Ｐゴシック"/>
                <a:cs typeface="Times New Roman" pitchFamily="18" charset="0"/>
              </a:rPr>
              <a:t>ある。</a:t>
            </a:r>
            <a:endParaRPr lang="en-US" altLang="ja-JP" b="1" kern="0" dirty="0" smtClean="0">
              <a:solidFill>
                <a:prstClr val="black"/>
              </a:solidFill>
              <a:latin typeface="ＭＳ Ｐゴシック"/>
            </a:endParaRPr>
          </a:p>
        </p:txBody>
      </p:sp>
      <p:sp>
        <p:nvSpPr>
          <p:cNvPr id="3" name="円/楕円 2"/>
          <p:cNvSpPr/>
          <p:nvPr/>
        </p:nvSpPr>
        <p:spPr>
          <a:xfrm>
            <a:off x="8177028" y="5444662"/>
            <a:ext cx="1152682" cy="50405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0" name="スライド番号プレースホルダー 3"/>
          <p:cNvSpPr txBox="1">
            <a:spLocks/>
          </p:cNvSpPr>
          <p:nvPr/>
        </p:nvSpPr>
        <p:spPr>
          <a:xfrm>
            <a:off x="9487536" y="6492875"/>
            <a:ext cx="488504" cy="365125"/>
          </a:xfrm>
          <a:prstGeom prst="rect">
            <a:avLst/>
          </a:prstGeom>
        </p:spPr>
        <p:txBody>
          <a:bodyPr vert="horz" lIns="91413" tIns="45707" rIns="91413" bIns="45707" rtlCol="0" anchor="ctr"/>
          <a:lstStyle>
            <a:defPPr>
              <a:defRPr lang="ja-JP"/>
            </a:defPPr>
            <a:lvl1pPr marL="0" algn="r" defTabSz="914125" rtl="0" eaLnBrk="1" fontAlgn="auto" latinLnBrk="0" hangingPunct="1">
              <a:spcBef>
                <a:spcPts val="0"/>
              </a:spcBef>
              <a:spcAft>
                <a:spcPts val="0"/>
              </a:spcAft>
              <a:defRPr kumimoji="1" sz="1200" kern="1200">
                <a:solidFill>
                  <a:schemeClr val="tx1">
                    <a:tint val="75000"/>
                  </a:schemeClr>
                </a:solidFill>
                <a:latin typeface="+mn-lt"/>
                <a:ea typeface="+mn-ea"/>
                <a:cs typeface="+mn-cs"/>
              </a:defRPr>
            </a:lvl1pPr>
            <a:lvl2pPr marL="456787" algn="l" defTabSz="913575" rtl="0" eaLnBrk="1" latinLnBrk="0" hangingPunct="1">
              <a:defRPr kumimoji="1" sz="1800" kern="1200">
                <a:solidFill>
                  <a:schemeClr val="tx1"/>
                </a:solidFill>
                <a:latin typeface="+mn-lt"/>
                <a:ea typeface="+mn-ea"/>
                <a:cs typeface="+mn-cs"/>
              </a:defRPr>
            </a:lvl2pPr>
            <a:lvl3pPr marL="913575" algn="l" defTabSz="913575" rtl="0" eaLnBrk="1" latinLnBrk="0" hangingPunct="1">
              <a:defRPr kumimoji="1" sz="1800" kern="1200">
                <a:solidFill>
                  <a:schemeClr val="tx1"/>
                </a:solidFill>
                <a:latin typeface="+mn-lt"/>
                <a:ea typeface="+mn-ea"/>
                <a:cs typeface="+mn-cs"/>
              </a:defRPr>
            </a:lvl3pPr>
            <a:lvl4pPr marL="1370365" algn="l" defTabSz="913575" rtl="0" eaLnBrk="1" latinLnBrk="0" hangingPunct="1">
              <a:defRPr kumimoji="1" sz="1800" kern="1200">
                <a:solidFill>
                  <a:schemeClr val="tx1"/>
                </a:solidFill>
                <a:latin typeface="+mn-lt"/>
                <a:ea typeface="+mn-ea"/>
                <a:cs typeface="+mn-cs"/>
              </a:defRPr>
            </a:lvl4pPr>
            <a:lvl5pPr marL="1827152" algn="l" defTabSz="913575" rtl="0" eaLnBrk="1" latinLnBrk="0" hangingPunct="1">
              <a:defRPr kumimoji="1" sz="1800" kern="1200">
                <a:solidFill>
                  <a:schemeClr val="tx1"/>
                </a:solidFill>
                <a:latin typeface="+mn-lt"/>
                <a:ea typeface="+mn-ea"/>
                <a:cs typeface="+mn-cs"/>
              </a:defRPr>
            </a:lvl5pPr>
            <a:lvl6pPr marL="2283940" algn="l" defTabSz="913575" rtl="0" eaLnBrk="1" latinLnBrk="0" hangingPunct="1">
              <a:defRPr kumimoji="1" sz="1800" kern="1200">
                <a:solidFill>
                  <a:schemeClr val="tx1"/>
                </a:solidFill>
                <a:latin typeface="+mn-lt"/>
                <a:ea typeface="+mn-ea"/>
                <a:cs typeface="+mn-cs"/>
              </a:defRPr>
            </a:lvl6pPr>
            <a:lvl7pPr marL="2740728" algn="l" defTabSz="913575" rtl="0" eaLnBrk="1" latinLnBrk="0" hangingPunct="1">
              <a:defRPr kumimoji="1" sz="1800" kern="1200">
                <a:solidFill>
                  <a:schemeClr val="tx1"/>
                </a:solidFill>
                <a:latin typeface="+mn-lt"/>
                <a:ea typeface="+mn-ea"/>
                <a:cs typeface="+mn-cs"/>
              </a:defRPr>
            </a:lvl7pPr>
            <a:lvl8pPr marL="3197515" algn="l" defTabSz="913575" rtl="0" eaLnBrk="1" latinLnBrk="0" hangingPunct="1">
              <a:defRPr kumimoji="1" sz="1800" kern="1200">
                <a:solidFill>
                  <a:schemeClr val="tx1"/>
                </a:solidFill>
                <a:latin typeface="+mn-lt"/>
                <a:ea typeface="+mn-ea"/>
                <a:cs typeface="+mn-cs"/>
              </a:defRPr>
            </a:lvl8pPr>
            <a:lvl9pPr marL="3654302" algn="l" defTabSz="913575" rtl="0" eaLnBrk="1" latinLnBrk="0" hangingPunct="1">
              <a:defRPr kumimoji="1" sz="1800" kern="1200">
                <a:solidFill>
                  <a:schemeClr val="tx1"/>
                </a:solidFill>
                <a:latin typeface="+mn-lt"/>
                <a:ea typeface="+mn-ea"/>
                <a:cs typeface="+mn-cs"/>
              </a:defRPr>
            </a:lvl9pPr>
          </a:lstStyle>
          <a:p>
            <a:r>
              <a:rPr lang="en-US" altLang="ja-JP" sz="1400" dirty="0" smtClean="0">
                <a:solidFill>
                  <a:prstClr val="black"/>
                </a:solidFill>
                <a:latin typeface="HG丸ｺﾞｼｯｸM-PRO" panose="020F0600000000000000" pitchFamily="50" charset="-128"/>
                <a:ea typeface="HG丸ｺﾞｼｯｸM-PRO" panose="020F0600000000000000" pitchFamily="50" charset="-128"/>
              </a:rPr>
              <a:t>8</a:t>
            </a:r>
            <a:endParaRPr lang="ja-JP" altLang="en-US" sz="1400" dirty="0">
              <a:solidFill>
                <a:prstClr val="black"/>
              </a:solidFill>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3189695003"/>
      </p:ext>
    </p:extLst>
  </p:cSld>
  <p:clrMapOvr>
    <a:masterClrMapping/>
  </p:clrMapOvr>
  <p:timing>
    <p:tnLst>
      <p:par>
        <p:cTn id="1" dur="indefinite" restart="never" nodeType="tmRoot"/>
      </p:par>
    </p:tnLst>
  </p:timing>
</p:sld>
</file>

<file path=ppt/theme/theme1.xml><?xml version="1.0" encoding="utf-8"?>
<a:theme xmlns:a="http://schemas.openxmlformats.org/drawingml/2006/main" name="1_tem_B16_b">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新しいﾌﾟﾚｾﾞﾝﾃｰｼｮﾝ">
  <a:themeElements>
    <a:clrScheme name="1_新しいﾌﾟﾚｾﾞﾝﾃｰｼｮﾝ 10">
      <a:dk1>
        <a:srgbClr val="000000"/>
      </a:dk1>
      <a:lt1>
        <a:srgbClr val="FFFFFF"/>
      </a:lt1>
      <a:dk2>
        <a:srgbClr val="000000"/>
      </a:dk2>
      <a:lt2>
        <a:srgbClr val="5A5A5A"/>
      </a:lt2>
      <a:accent1>
        <a:srgbClr val="A2BBDC"/>
      </a:accent1>
      <a:accent2>
        <a:srgbClr val="3D6AA7"/>
      </a:accent2>
      <a:accent3>
        <a:srgbClr val="FFFFFF"/>
      </a:accent3>
      <a:accent4>
        <a:srgbClr val="000000"/>
      </a:accent4>
      <a:accent5>
        <a:srgbClr val="CEDAEB"/>
      </a:accent5>
      <a:accent6>
        <a:srgbClr val="365F97"/>
      </a:accent6>
      <a:hlink>
        <a:srgbClr val="F1DB9D"/>
      </a:hlink>
      <a:folHlink>
        <a:srgbClr val="DADADA"/>
      </a:folHlink>
    </a:clrScheme>
    <a:fontScheme name="1_新しいﾌﾟﾚｾﾞﾝﾃｰｼｮﾝ">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bg2"/>
          </a:solidFill>
          <a:prstDash val="solid"/>
          <a:round/>
          <a:headEnd type="none" w="med" len="med"/>
          <a:tailEnd type="none" w="med" len="med"/>
        </a:ln>
        <a:effectLst/>
      </a:spPr>
      <a:bodyPr vert="horz" wrap="none" lIns="18000" tIns="18000" rIns="18000" bIns="18000" numCol="1" anchor="ctr" anchorCtr="0" compatLnSpc="1">
        <a:prstTxWarp prst="textNoShape">
          <a:avLst/>
        </a:prstTxWarp>
      </a:bodyPr>
      <a:lstStyle>
        <a:def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defRPr kumimoji="1" lang="ja-JP" altLang="en-US" sz="1000" b="0" i="0" u="none" strike="noStrike" cap="none" normalizeH="0" baseline="0" smtClean="0">
            <a:ln>
              <a:noFill/>
            </a:ln>
            <a:solidFill>
              <a:srgbClr val="000000"/>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bg2"/>
          </a:solidFill>
          <a:prstDash val="solid"/>
          <a:round/>
          <a:headEnd type="none" w="med" len="med"/>
          <a:tailEnd type="none" w="med" len="med"/>
        </a:ln>
        <a:effectLst/>
      </a:spPr>
      <a:bodyPr vert="horz" wrap="none" lIns="18000" tIns="18000" rIns="18000" bIns="18000" numCol="1" anchor="ctr" anchorCtr="0" compatLnSpc="1">
        <a:prstTxWarp prst="textNoShape">
          <a:avLst/>
        </a:prstTxWarp>
      </a:bodyPr>
      <a:lstStyle>
        <a:def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defRPr kumimoji="1" lang="ja-JP" altLang="en-US" sz="1000" b="0" i="0" u="none" strike="noStrike" cap="none" normalizeH="0" baseline="0" smtClean="0">
            <a:ln>
              <a:noFill/>
            </a:ln>
            <a:solidFill>
              <a:srgbClr val="000000"/>
            </a:solidFill>
            <a:effectLst/>
            <a:latin typeface="Arial" charset="0"/>
            <a:ea typeface="ＭＳ Ｐゴシック" charset="-128"/>
          </a:defRPr>
        </a:defPPr>
      </a:lstStyle>
    </a:lnDef>
  </a:objectDefaults>
  <a:extraClrSchemeLst>
    <a:extraClrScheme>
      <a:clrScheme name="1_新しいﾌﾟﾚｾﾞﾝﾃｰｼｮﾝ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新しいﾌﾟﾚｾﾞﾝﾃｰｼｮﾝ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1_新しいﾌﾟﾚｾﾞﾝﾃｰｼｮﾝ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新しいﾌﾟﾚｾﾞﾝﾃｰｼｮﾝ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新しいﾌﾟﾚｾﾞﾝﾃｰｼｮﾝ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新しいﾌﾟﾚｾﾞﾝﾃｰｼｮﾝ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1_新しいﾌﾟﾚｾﾞﾝﾃｰｼｮﾝ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新しいﾌﾟﾚｾﾞﾝﾃｰｼｮﾝ 8">
        <a:dk1>
          <a:srgbClr val="000000"/>
        </a:dk1>
        <a:lt1>
          <a:srgbClr val="FFFFFF"/>
        </a:lt1>
        <a:dk2>
          <a:srgbClr val="000000"/>
        </a:dk2>
        <a:lt2>
          <a:srgbClr val="5A5A5A"/>
        </a:lt2>
        <a:accent1>
          <a:srgbClr val="CCDAEC"/>
        </a:accent1>
        <a:accent2>
          <a:srgbClr val="F1DB9D"/>
        </a:accent2>
        <a:accent3>
          <a:srgbClr val="FFFFFF"/>
        </a:accent3>
        <a:accent4>
          <a:srgbClr val="000000"/>
        </a:accent4>
        <a:accent5>
          <a:srgbClr val="E2EAF4"/>
        </a:accent5>
        <a:accent6>
          <a:srgbClr val="DAC68E"/>
        </a:accent6>
        <a:hlink>
          <a:srgbClr val="DADADA"/>
        </a:hlink>
        <a:folHlink>
          <a:srgbClr val="3D6AA7"/>
        </a:folHlink>
      </a:clrScheme>
      <a:clrMap bg1="lt1" tx1="dk1" bg2="lt2" tx2="dk2" accent1="accent1" accent2="accent2" accent3="accent3" accent4="accent4" accent5="accent5" accent6="accent6" hlink="hlink" folHlink="folHlink"/>
    </a:extraClrScheme>
    <a:extraClrScheme>
      <a:clrScheme name="1_新しいﾌﾟﾚｾﾞﾝﾃｰｼｮﾝ 9">
        <a:dk1>
          <a:srgbClr val="000000"/>
        </a:dk1>
        <a:lt1>
          <a:srgbClr val="FFFFFF"/>
        </a:lt1>
        <a:dk2>
          <a:srgbClr val="000000"/>
        </a:dk2>
        <a:lt2>
          <a:srgbClr val="5A5A5A"/>
        </a:lt2>
        <a:accent1>
          <a:srgbClr val="CCDAEC"/>
        </a:accent1>
        <a:accent2>
          <a:srgbClr val="3D6AA7"/>
        </a:accent2>
        <a:accent3>
          <a:srgbClr val="FFFFFF"/>
        </a:accent3>
        <a:accent4>
          <a:srgbClr val="000000"/>
        </a:accent4>
        <a:accent5>
          <a:srgbClr val="E2EAF4"/>
        </a:accent5>
        <a:accent6>
          <a:srgbClr val="365F97"/>
        </a:accent6>
        <a:hlink>
          <a:srgbClr val="F1DB9D"/>
        </a:hlink>
        <a:folHlink>
          <a:srgbClr val="DADADA"/>
        </a:folHlink>
      </a:clrScheme>
      <a:clrMap bg1="lt1" tx1="dk1" bg2="lt2" tx2="dk2" accent1="accent1" accent2="accent2" accent3="accent3" accent4="accent4" accent5="accent5" accent6="accent6" hlink="hlink" folHlink="folHlink"/>
    </a:extraClrScheme>
    <a:extraClrScheme>
      <a:clrScheme name="1_新しいﾌﾟﾚｾﾞﾝﾃｰｼｮﾝ 10">
        <a:dk1>
          <a:srgbClr val="000000"/>
        </a:dk1>
        <a:lt1>
          <a:srgbClr val="FFFFFF"/>
        </a:lt1>
        <a:dk2>
          <a:srgbClr val="000000"/>
        </a:dk2>
        <a:lt2>
          <a:srgbClr val="5A5A5A"/>
        </a:lt2>
        <a:accent1>
          <a:srgbClr val="A2BBDC"/>
        </a:accent1>
        <a:accent2>
          <a:srgbClr val="3D6AA7"/>
        </a:accent2>
        <a:accent3>
          <a:srgbClr val="FFFFFF"/>
        </a:accent3>
        <a:accent4>
          <a:srgbClr val="000000"/>
        </a:accent4>
        <a:accent5>
          <a:srgbClr val="CEDAEB"/>
        </a:accent5>
        <a:accent6>
          <a:srgbClr val="365F97"/>
        </a:accent6>
        <a:hlink>
          <a:srgbClr val="F1DB9D"/>
        </a:hlink>
        <a:folHlink>
          <a:srgbClr val="DADADA"/>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スリップストリーム">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7362</TotalTime>
  <Words>1509</Words>
  <Application>Microsoft Office PowerPoint</Application>
  <PresentationFormat>A4 210 x 297 mm</PresentationFormat>
  <Paragraphs>455</Paragraphs>
  <Slides>10</Slides>
  <Notes>5</Notes>
  <HiddenSlides>0</HiddenSlides>
  <MMClips>0</MMClips>
  <ScaleCrop>false</ScaleCrop>
  <HeadingPairs>
    <vt:vector size="6" baseType="variant">
      <vt:variant>
        <vt:lpstr>テーマ</vt:lpstr>
      </vt:variant>
      <vt:variant>
        <vt:i4>3</vt:i4>
      </vt:variant>
      <vt:variant>
        <vt:lpstr>埋め込まれた OLE サーバー</vt:lpstr>
      </vt:variant>
      <vt:variant>
        <vt:i4>1</vt:i4>
      </vt:variant>
      <vt:variant>
        <vt:lpstr>スライド タイトル</vt:lpstr>
      </vt:variant>
      <vt:variant>
        <vt:i4>10</vt:i4>
      </vt:variant>
    </vt:vector>
  </HeadingPairs>
  <TitlesOfParts>
    <vt:vector size="14" baseType="lpstr">
      <vt:lpstr>1_tem_B16_b</vt:lpstr>
      <vt:lpstr>blank</vt:lpstr>
      <vt:lpstr>1_新しいﾌﾟﾚｾﾞﾝﾃｰｼｮﾝ</vt:lpstr>
      <vt:lpstr>Worksheet</vt:lpstr>
      <vt:lpstr>介護予防・日常生活支援総合事業 の推進に向けて</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服部 真治(hattori-shinji)</dc:creator>
  <cp:lastModifiedBy>厚生労働省ネットワークシステム</cp:lastModifiedBy>
  <cp:revision>762</cp:revision>
  <cp:lastPrinted>2015-05-25T05:54:32Z</cp:lastPrinted>
  <dcterms:created xsi:type="dcterms:W3CDTF">2013-10-13T14:34:05Z</dcterms:created>
  <dcterms:modified xsi:type="dcterms:W3CDTF">2015-06-01T06:03:36Z</dcterms:modified>
</cp:coreProperties>
</file>