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7200900" cy="10333038"/>
  <p:notesSz cx="6807200" cy="9939338"/>
  <p:defaultTextStyle>
    <a:defPPr>
      <a:defRPr lang="ja-JP"/>
    </a:defPPr>
    <a:lvl1pPr marL="0" algn="l" defTabSz="948892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74445" algn="l" defTabSz="948892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48892" algn="l" defTabSz="948892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423337" algn="l" defTabSz="948892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97782" algn="l" defTabSz="948892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372229" algn="l" defTabSz="948892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846674" algn="l" defTabSz="948892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321121" algn="l" defTabSz="948892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795566" algn="l" defTabSz="948892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69200"/>
    <a:srgbClr val="FF6565"/>
    <a:srgbClr val="FF9999"/>
    <a:srgbClr val="FF4747"/>
    <a:srgbClr val="C3D69B"/>
    <a:srgbClr val="FFFF99"/>
    <a:srgbClr val="FDEADA"/>
    <a:srgbClr val="44A9C4"/>
    <a:srgbClr val="7CC3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39" autoAdjust="0"/>
    <p:restoredTop sz="94784" autoAdjust="0"/>
  </p:normalViewPr>
  <p:slideViewPr>
    <p:cSldViewPr>
      <p:cViewPr>
        <p:scale>
          <a:sx n="66" d="100"/>
          <a:sy n="66" d="100"/>
        </p:scale>
        <p:origin x="-1638" y="108"/>
      </p:cViewPr>
      <p:guideLst>
        <p:guide orient="horz" pos="3255"/>
        <p:guide pos="444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13659-5D23-4FB5-9273-1D8C01CF7DB3}" type="datetimeFigureOut">
              <a:rPr kumimoji="1" lang="ja-JP" altLang="en-US" smtClean="0"/>
              <a:t>2017/7/25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06613" y="746125"/>
            <a:ext cx="259397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01CFD9-0437-4CCF-A304-FA8C8D2B74E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6269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40070" y="3209944"/>
            <a:ext cx="6120765" cy="2214906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80135" y="5855390"/>
            <a:ext cx="5040630" cy="264066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44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48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233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97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722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466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21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95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2017/7/25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2017/7/25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220653" y="413802"/>
            <a:ext cx="1620202" cy="8816568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60045" y="413802"/>
            <a:ext cx="4740592" cy="881656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2017/7/25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2017/7/25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8824" y="6639936"/>
            <a:ext cx="6120765" cy="2052257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68824" y="4379586"/>
            <a:ext cx="6120765" cy="2260351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7444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4889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2333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977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722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4667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32112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95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2017/7/25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60045" y="2411047"/>
            <a:ext cx="3180398" cy="6819327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660457" y="2411047"/>
            <a:ext cx="3180398" cy="6819327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2017/7/25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60046" y="2312975"/>
            <a:ext cx="3181648" cy="963938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4445" indent="0">
              <a:buNone/>
              <a:defRPr sz="2000" b="1"/>
            </a:lvl2pPr>
            <a:lvl3pPr marL="948892" indent="0">
              <a:buNone/>
              <a:defRPr sz="1800" b="1"/>
            </a:lvl3pPr>
            <a:lvl4pPr marL="1423337" indent="0">
              <a:buNone/>
              <a:defRPr sz="1600" b="1"/>
            </a:lvl4pPr>
            <a:lvl5pPr marL="1897782" indent="0">
              <a:buNone/>
              <a:defRPr sz="1600" b="1"/>
            </a:lvl5pPr>
            <a:lvl6pPr marL="2372229" indent="0">
              <a:buNone/>
              <a:defRPr sz="1600" b="1"/>
            </a:lvl6pPr>
            <a:lvl7pPr marL="2846674" indent="0">
              <a:buNone/>
              <a:defRPr sz="1600" b="1"/>
            </a:lvl7pPr>
            <a:lvl8pPr marL="3321121" indent="0">
              <a:buNone/>
              <a:defRPr sz="1600" b="1"/>
            </a:lvl8pPr>
            <a:lvl9pPr marL="3795566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60046" y="3276914"/>
            <a:ext cx="3181648" cy="5953457"/>
          </a:xfrm>
        </p:spPr>
        <p:txBody>
          <a:bodyPr/>
          <a:lstStyle>
            <a:lvl1pPr>
              <a:defRPr sz="25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657959" y="2312975"/>
            <a:ext cx="3182898" cy="963938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4445" indent="0">
              <a:buNone/>
              <a:defRPr sz="2000" b="1"/>
            </a:lvl2pPr>
            <a:lvl3pPr marL="948892" indent="0">
              <a:buNone/>
              <a:defRPr sz="1800" b="1"/>
            </a:lvl3pPr>
            <a:lvl4pPr marL="1423337" indent="0">
              <a:buNone/>
              <a:defRPr sz="1600" b="1"/>
            </a:lvl4pPr>
            <a:lvl5pPr marL="1897782" indent="0">
              <a:buNone/>
              <a:defRPr sz="1600" b="1"/>
            </a:lvl5pPr>
            <a:lvl6pPr marL="2372229" indent="0">
              <a:buNone/>
              <a:defRPr sz="1600" b="1"/>
            </a:lvl6pPr>
            <a:lvl7pPr marL="2846674" indent="0">
              <a:buNone/>
              <a:defRPr sz="1600" b="1"/>
            </a:lvl7pPr>
            <a:lvl8pPr marL="3321121" indent="0">
              <a:buNone/>
              <a:defRPr sz="1600" b="1"/>
            </a:lvl8pPr>
            <a:lvl9pPr marL="3795566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657959" y="3276914"/>
            <a:ext cx="3182898" cy="5953457"/>
          </a:xfrm>
        </p:spPr>
        <p:txBody>
          <a:bodyPr/>
          <a:lstStyle>
            <a:lvl1pPr>
              <a:defRPr sz="25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2017/7/25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2017/7/25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2017/7/25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0049" y="411409"/>
            <a:ext cx="2369047" cy="175087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815354" y="411411"/>
            <a:ext cx="4025504" cy="8818962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5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60049" y="2162286"/>
            <a:ext cx="2369047" cy="7068086"/>
          </a:xfrm>
        </p:spPr>
        <p:txBody>
          <a:bodyPr/>
          <a:lstStyle>
            <a:lvl1pPr marL="0" indent="0">
              <a:buNone/>
              <a:defRPr sz="1400"/>
            </a:lvl1pPr>
            <a:lvl2pPr marL="474445" indent="0">
              <a:buNone/>
              <a:defRPr sz="1300"/>
            </a:lvl2pPr>
            <a:lvl3pPr marL="948892" indent="0">
              <a:buNone/>
              <a:defRPr sz="1100"/>
            </a:lvl3pPr>
            <a:lvl4pPr marL="1423337" indent="0">
              <a:buNone/>
              <a:defRPr sz="1000"/>
            </a:lvl4pPr>
            <a:lvl5pPr marL="1897782" indent="0">
              <a:buNone/>
              <a:defRPr sz="1000"/>
            </a:lvl5pPr>
            <a:lvl6pPr marL="2372229" indent="0">
              <a:buNone/>
              <a:defRPr sz="1000"/>
            </a:lvl6pPr>
            <a:lvl7pPr marL="2846674" indent="0">
              <a:buNone/>
              <a:defRPr sz="1000"/>
            </a:lvl7pPr>
            <a:lvl8pPr marL="3321121" indent="0">
              <a:buNone/>
              <a:defRPr sz="1000"/>
            </a:lvl8pPr>
            <a:lvl9pPr marL="3795566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2017/7/25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11426" y="7233130"/>
            <a:ext cx="4320540" cy="85391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11426" y="923276"/>
            <a:ext cx="4320540" cy="6199823"/>
          </a:xfrm>
        </p:spPr>
        <p:txBody>
          <a:bodyPr/>
          <a:lstStyle>
            <a:lvl1pPr marL="0" indent="0">
              <a:buNone/>
              <a:defRPr sz="3300"/>
            </a:lvl1pPr>
            <a:lvl2pPr marL="474445" indent="0">
              <a:buNone/>
              <a:defRPr sz="2900"/>
            </a:lvl2pPr>
            <a:lvl3pPr marL="948892" indent="0">
              <a:buNone/>
              <a:defRPr sz="2500"/>
            </a:lvl3pPr>
            <a:lvl4pPr marL="1423337" indent="0">
              <a:buNone/>
              <a:defRPr sz="2000"/>
            </a:lvl4pPr>
            <a:lvl5pPr marL="1897782" indent="0">
              <a:buNone/>
              <a:defRPr sz="2000"/>
            </a:lvl5pPr>
            <a:lvl6pPr marL="2372229" indent="0">
              <a:buNone/>
              <a:defRPr sz="2000"/>
            </a:lvl6pPr>
            <a:lvl7pPr marL="2846674" indent="0">
              <a:buNone/>
              <a:defRPr sz="2000"/>
            </a:lvl7pPr>
            <a:lvl8pPr marL="3321121" indent="0">
              <a:buNone/>
              <a:defRPr sz="2000"/>
            </a:lvl8pPr>
            <a:lvl9pPr marL="3795566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11426" y="8087039"/>
            <a:ext cx="4320540" cy="1212696"/>
          </a:xfrm>
        </p:spPr>
        <p:txBody>
          <a:bodyPr/>
          <a:lstStyle>
            <a:lvl1pPr marL="0" indent="0">
              <a:buNone/>
              <a:defRPr sz="1400"/>
            </a:lvl1pPr>
            <a:lvl2pPr marL="474445" indent="0">
              <a:buNone/>
              <a:defRPr sz="1300"/>
            </a:lvl2pPr>
            <a:lvl3pPr marL="948892" indent="0">
              <a:buNone/>
              <a:defRPr sz="1100"/>
            </a:lvl3pPr>
            <a:lvl4pPr marL="1423337" indent="0">
              <a:buNone/>
              <a:defRPr sz="1000"/>
            </a:lvl4pPr>
            <a:lvl5pPr marL="1897782" indent="0">
              <a:buNone/>
              <a:defRPr sz="1000"/>
            </a:lvl5pPr>
            <a:lvl6pPr marL="2372229" indent="0">
              <a:buNone/>
              <a:defRPr sz="1000"/>
            </a:lvl6pPr>
            <a:lvl7pPr marL="2846674" indent="0">
              <a:buNone/>
              <a:defRPr sz="1000"/>
            </a:lvl7pPr>
            <a:lvl8pPr marL="3321121" indent="0">
              <a:buNone/>
              <a:defRPr sz="1000"/>
            </a:lvl8pPr>
            <a:lvl9pPr marL="3795566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2017/7/25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60046" y="413802"/>
            <a:ext cx="6480810" cy="1722174"/>
          </a:xfrm>
          <a:prstGeom prst="rect">
            <a:avLst/>
          </a:prstGeom>
        </p:spPr>
        <p:txBody>
          <a:bodyPr vert="horz" lIns="94889" tIns="47444" rIns="94889" bIns="47444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60046" y="2411047"/>
            <a:ext cx="6480810" cy="6819327"/>
          </a:xfrm>
          <a:prstGeom prst="rect">
            <a:avLst/>
          </a:prstGeom>
        </p:spPr>
        <p:txBody>
          <a:bodyPr vert="horz" lIns="94889" tIns="47444" rIns="94889" bIns="47444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60046" y="9577199"/>
            <a:ext cx="1680210" cy="550138"/>
          </a:xfrm>
          <a:prstGeom prst="rect">
            <a:avLst/>
          </a:prstGeom>
        </p:spPr>
        <p:txBody>
          <a:bodyPr vert="horz" lIns="94889" tIns="47444" rIns="94889" bIns="47444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2017/7/25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460310" y="9577199"/>
            <a:ext cx="2280285" cy="550138"/>
          </a:xfrm>
          <a:prstGeom prst="rect">
            <a:avLst/>
          </a:prstGeom>
        </p:spPr>
        <p:txBody>
          <a:bodyPr vert="horz" lIns="94889" tIns="47444" rIns="94889" bIns="47444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5160646" y="9577199"/>
            <a:ext cx="1680210" cy="550138"/>
          </a:xfrm>
          <a:prstGeom prst="rect">
            <a:avLst/>
          </a:prstGeom>
        </p:spPr>
        <p:txBody>
          <a:bodyPr vert="horz" lIns="94889" tIns="47444" rIns="94889" bIns="47444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48892" rtl="0" eaLnBrk="1" latinLnBrk="0" hangingPunct="1">
        <a:spcBef>
          <a:spcPct val="0"/>
        </a:spcBef>
        <a:buNone/>
        <a:defRPr kumimoji="1"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5834" indent="-355834" algn="l" defTabSz="948892" rtl="0" eaLnBrk="1" latinLnBrk="0" hangingPunct="1">
        <a:spcBef>
          <a:spcPct val="20000"/>
        </a:spcBef>
        <a:buFont typeface="Arial" pitchFamily="34" charset="0"/>
        <a:buChar char="•"/>
        <a:defRPr kumimoji="1"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70975" indent="-296528" algn="l" defTabSz="948892" rtl="0" eaLnBrk="1" latinLnBrk="0" hangingPunct="1">
        <a:spcBef>
          <a:spcPct val="20000"/>
        </a:spcBef>
        <a:buFont typeface="Arial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86114" indent="-237223" algn="l" defTabSz="948892" rtl="0" eaLnBrk="1" latinLnBrk="0" hangingPunct="1">
        <a:spcBef>
          <a:spcPct val="20000"/>
        </a:spcBef>
        <a:buFont typeface="Arial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60560" indent="-237223" algn="l" defTabSz="948892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35006" indent="-237223" algn="l" defTabSz="948892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609451" indent="-237223" algn="l" defTabSz="948892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83897" indent="-237223" algn="l" defTabSz="948892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58343" indent="-237223" algn="l" defTabSz="948892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32789" indent="-237223" algn="l" defTabSz="948892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4889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74445" algn="l" defTabSz="94889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48892" algn="l" defTabSz="94889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23337" algn="l" defTabSz="94889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97782" algn="l" defTabSz="94889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72229" algn="l" defTabSz="94889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846674" algn="l" defTabSz="94889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321121" algn="l" defTabSz="94889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95566" algn="l" defTabSz="94889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6414760"/>
              </p:ext>
            </p:extLst>
          </p:nvPr>
        </p:nvGraphicFramePr>
        <p:xfrm>
          <a:off x="22939" y="2152268"/>
          <a:ext cx="7163959" cy="35607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9"/>
                <a:gridCol w="153309"/>
                <a:gridCol w="1592193"/>
                <a:gridCol w="144745"/>
                <a:gridCol w="1664565"/>
                <a:gridCol w="117596"/>
                <a:gridCol w="1619342"/>
              </a:tblGrid>
              <a:tr h="652723">
                <a:tc>
                  <a:txBody>
                    <a:bodyPr/>
                    <a:lstStyle/>
                    <a:p>
                      <a:pPr lvl="0" algn="ctr"/>
                      <a:r>
                        <a:rPr lang="ja-JP" altLang="en-US" sz="1200" b="1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医療療養病床に</a:t>
                      </a:r>
                      <a:endParaRPr lang="en-US" altLang="ja-JP" sz="1200" b="1" dirty="0" smtClean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lvl="0" algn="ctr"/>
                      <a:r>
                        <a:rPr lang="ja-JP" altLang="en-US" sz="1200" b="1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入院している</a:t>
                      </a:r>
                      <a:endParaRPr lang="en-US" altLang="ja-JP" sz="1200" b="1" dirty="0" smtClean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lvl="0" algn="ctr"/>
                      <a:r>
                        <a:rPr lang="en-US" altLang="ja-JP" sz="1200" b="1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65</a:t>
                      </a:r>
                      <a:r>
                        <a:rPr lang="ja-JP" altLang="en-US" sz="1200" b="1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歳以上の方</a:t>
                      </a:r>
                      <a:endParaRPr kumimoji="1" lang="ja-JP" altLang="en-US" sz="1200" b="1" dirty="0" smtClean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0" marT="45247" marB="45247" anchor="ctr">
                    <a:lnL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/>
                      <a:endParaRPr kumimoji="1" lang="ja-JP" altLang="en-US" sz="1200" b="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marT="45247" marB="45247" anchor="ctr">
                    <a:lnL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7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08000" marR="72000" marT="45247" marB="45247" anchor="ctr">
                    <a:lnL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7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marT="45247" marB="45247">
                    <a:lnL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7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08000" marR="72000" marT="45247" marB="45247" anchor="ctr">
                    <a:lnL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ja-JP" altLang="en-US" sz="1700" dirty="0"/>
                    </a:p>
                  </a:txBody>
                  <a:tcPr marL="0" marR="0" marT="45247" marB="45247">
                    <a:lnL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700" b="1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08000" marR="72000" marT="45247" marB="45247" anchor="ctr">
                    <a:lnL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708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 医療の必要性</a:t>
                      </a:r>
                      <a:endParaRPr kumimoji="1" lang="en-US" altLang="ja-JP" sz="1600" b="1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  </a:t>
                      </a:r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の</a:t>
                      </a:r>
                      <a:r>
                        <a:rPr kumimoji="1" lang="ja-JP" altLang="en-US" sz="1600" b="1" u="sng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低い</a:t>
                      </a:r>
                      <a:r>
                        <a:rPr kumimoji="1" lang="ja-JP" altLang="en-US" sz="1600" b="1" u="none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方（</a:t>
                      </a:r>
                      <a:r>
                        <a:rPr kumimoji="1" lang="ja-JP" altLang="en-US" sz="1600" b="1" u="sng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医療</a:t>
                      </a:r>
                      <a:endParaRPr kumimoji="1" lang="en-US" altLang="ja-JP" sz="1600" b="1" u="sng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u="none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  </a:t>
                      </a:r>
                      <a:r>
                        <a:rPr kumimoji="1" lang="ja-JP" altLang="en-US" sz="1600" b="1" u="sng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区分</a:t>
                      </a:r>
                      <a:r>
                        <a:rPr kumimoji="1" lang="en-US" altLang="ja-JP" sz="1600" b="1" u="sng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Ⅰ</a:t>
                      </a:r>
                      <a:r>
                        <a:rPr kumimoji="1" lang="ja-JP" altLang="en-US" sz="1600" b="1" u="none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の方）</a:t>
                      </a:r>
                      <a:r>
                        <a:rPr kumimoji="1" lang="ja-JP" altLang="en-US" sz="15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endParaRPr kumimoji="1" lang="en-US" altLang="ja-JP" sz="1500" b="1" baseline="0" dirty="0" smtClean="0">
                        <a:solidFill>
                          <a:schemeClr val="tx1"/>
                        </a:solidFill>
                        <a:effectLst>
                          <a:glow rad="330200">
                            <a:srgbClr val="FFFF00"/>
                          </a:glow>
                        </a:effectLst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0" marT="45247" marB="45247" anchor="ctr">
                    <a:lnL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500" b="1" baseline="0" dirty="0" smtClean="0">
                        <a:solidFill>
                          <a:schemeClr val="tx1"/>
                        </a:solidFill>
                        <a:effectLst>
                          <a:glow rad="330200">
                            <a:srgbClr val="FFFF00"/>
                          </a:glow>
                        </a:effectLst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marT="45247" marB="45247" anchor="ctr">
                    <a:lnL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3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320</a:t>
                      </a:r>
                      <a:r>
                        <a:rPr kumimoji="1" lang="ja-JP" altLang="en-US" sz="23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円 </a:t>
                      </a:r>
                      <a:endParaRPr kumimoji="1" lang="ja-JP" altLang="en-US" sz="23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288000" marT="45247" marB="45247" anchor="ctr">
                    <a:lnL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23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marT="45247" marB="45247">
                    <a:lnL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3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370</a:t>
                      </a:r>
                      <a:r>
                        <a:rPr kumimoji="1" lang="ja-JP" altLang="en-US" sz="23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円</a:t>
                      </a:r>
                      <a:endParaRPr kumimoji="1" lang="ja-JP" altLang="en-US" sz="23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288000" marT="45247" marB="45247" anchor="ctr">
                    <a:lnL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ja-JP" altLang="en-US" sz="2300" dirty="0"/>
                    </a:p>
                  </a:txBody>
                  <a:tcPr marL="0" marR="0" marT="45247" marB="45247">
                    <a:lnL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3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370</a:t>
                      </a:r>
                      <a:r>
                        <a:rPr kumimoji="1" lang="ja-JP" altLang="en-US" sz="23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円</a:t>
                      </a:r>
                    </a:p>
                  </a:txBody>
                  <a:tcPr marL="0" marR="288000" marT="45247" marB="45247" anchor="ctr">
                    <a:lnL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78607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 医療の必要性 </a:t>
                      </a:r>
                      <a:endParaRPr kumimoji="1" lang="en-US" altLang="ja-JP" sz="1600" b="1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en-US" altLang="ja-JP" sz="16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 </a:t>
                      </a:r>
                      <a:r>
                        <a:rPr kumimoji="1" lang="en-US" altLang="ja-JP" sz="14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の</a:t>
                      </a:r>
                      <a:r>
                        <a:rPr kumimoji="1" lang="ja-JP" altLang="en-US" sz="1600" b="1" u="sng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高い</a:t>
                      </a:r>
                      <a:r>
                        <a:rPr kumimoji="1" lang="ja-JP" altLang="en-US" sz="1600" b="1" u="none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方（</a:t>
                      </a:r>
                      <a:r>
                        <a:rPr kumimoji="1" lang="ja-JP" altLang="en-US" sz="1600" b="1" u="sng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医療</a:t>
                      </a:r>
                      <a:endParaRPr kumimoji="1" lang="en-US" altLang="ja-JP" sz="1600" b="1" u="sng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600" b="1" u="none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kumimoji="1" lang="ja-JP" altLang="en-US" sz="1600" b="1" u="none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600" b="1" u="sng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区分</a:t>
                      </a:r>
                      <a:r>
                        <a:rPr kumimoji="1" lang="en-US" altLang="ja-JP" sz="1600" b="1" u="sng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Ⅱ</a:t>
                      </a:r>
                      <a:r>
                        <a:rPr kumimoji="1" lang="ja-JP" altLang="en-US" sz="1600" b="1" u="sng" dirty="0" err="1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、</a:t>
                      </a:r>
                      <a:r>
                        <a:rPr kumimoji="1" lang="en-US" altLang="ja-JP" sz="1600" b="1" u="sng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Ⅲ</a:t>
                      </a:r>
                      <a:r>
                        <a:rPr kumimoji="1" lang="ja-JP" altLang="en-US" sz="1600" b="1" u="none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の方）</a:t>
                      </a:r>
                      <a:endParaRPr kumimoji="1" lang="en-US" altLang="ja-JP" sz="1600" b="1" u="none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>
                        <a:lnSpc>
                          <a:spcPts val="1800"/>
                        </a:lnSpc>
                      </a:pPr>
                      <a:r>
                        <a:rPr kumimoji="1" lang="ja-JP" altLang="en-US" sz="1200" b="1" u="none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200" b="0" u="none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（指定難病の方以外）</a:t>
                      </a:r>
                    </a:p>
                  </a:txBody>
                  <a:tcPr marL="72000" marR="0" marT="45247" marB="45247" anchor="ctr">
                    <a:lnL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</a:pPr>
                      <a:endParaRPr kumimoji="1" lang="ja-JP" altLang="en-US" sz="1200" b="0" u="none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marT="45247" marB="45247" anchor="ctr">
                    <a:lnL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3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０円</a:t>
                      </a:r>
                      <a:endParaRPr kumimoji="1" lang="ja-JP" altLang="en-US" sz="23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288000" marT="45247" marB="45247" anchor="ctr">
                    <a:lnL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23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marT="45247" marB="45247">
                    <a:lnL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3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200</a:t>
                      </a:r>
                      <a:r>
                        <a:rPr kumimoji="1" lang="ja-JP" altLang="en-US" sz="23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円</a:t>
                      </a:r>
                      <a:endParaRPr kumimoji="1" lang="ja-JP" altLang="en-US" sz="23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288000" marT="45247" marB="45247" anchor="ctr">
                    <a:lnL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23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marT="45247" marB="45247">
                    <a:lnL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3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370</a:t>
                      </a:r>
                      <a:r>
                        <a:rPr kumimoji="1" lang="ja-JP" altLang="en-US" sz="23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円</a:t>
                      </a:r>
                      <a:endParaRPr kumimoji="1" lang="ja-JP" altLang="en-US" sz="23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288000" marT="45247" marB="45247" anchor="ctr">
                    <a:lnL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812089">
                <a:tc>
                  <a:txBody>
                    <a:bodyPr/>
                    <a:lstStyle/>
                    <a:p>
                      <a:pPr marL="0" marR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 指定難病の方</a:t>
                      </a:r>
                      <a:endParaRPr kumimoji="1" lang="en-US" altLang="ja-JP" sz="1600" b="1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 老齢福祉年金</a:t>
                      </a:r>
                      <a:endParaRPr kumimoji="1" lang="en-US" altLang="ja-JP" sz="1600" b="1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252000" marR="0" indent="-180975" algn="l" defTabSz="128016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 </a:t>
                      </a:r>
                      <a:r>
                        <a:rPr kumimoji="1" lang="ja-JP" altLang="en-US" sz="16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受給者</a:t>
                      </a:r>
                      <a:endParaRPr kumimoji="1" lang="en-US" altLang="ja-JP" sz="1600" b="1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180000" marR="0" indent="-180975" algn="l" defTabSz="128016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 境界層該当者</a:t>
                      </a:r>
                    </a:p>
                  </a:txBody>
                  <a:tcPr marL="72000" marR="0" marT="45247" marB="45247" anchor="ctr">
                    <a:lnL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16000" marR="0" indent="-180975" algn="l" defTabSz="128016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1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marT="45247" marB="45247" anchor="ctr">
                    <a:lnL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3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０円</a:t>
                      </a:r>
                      <a:endParaRPr kumimoji="1" lang="ja-JP" altLang="en-US" sz="23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288000" marT="45247" marB="45247" anchor="ctr">
                    <a:lnL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23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marT="45247" marB="45247">
                    <a:lnL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3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０円</a:t>
                      </a:r>
                      <a:endParaRPr kumimoji="1" lang="ja-JP" altLang="en-US" sz="23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288000" marT="45247" marB="45247" anchor="ctr">
                    <a:lnL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23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marT="45247" marB="45247">
                    <a:lnL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4889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3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０円</a:t>
                      </a:r>
                    </a:p>
                  </a:txBody>
                  <a:tcPr marL="0" marR="288000" marT="45247" marB="45247" anchor="ctr">
                    <a:lnL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1" name="角丸四角形 50"/>
          <p:cNvSpPr/>
          <p:nvPr/>
        </p:nvSpPr>
        <p:spPr>
          <a:xfrm>
            <a:off x="72058" y="7811664"/>
            <a:ext cx="7019942" cy="1574861"/>
          </a:xfrm>
          <a:prstGeom prst="roundRect">
            <a:avLst>
              <a:gd name="adj" fmla="val 0"/>
            </a:avLst>
          </a:prstGeom>
          <a:noFill/>
          <a:ln w="28575" cap="rnd">
            <a:solidFill>
              <a:schemeClr val="accent1">
                <a:lumMod val="75000"/>
              </a:schemeClr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69200"/>
              </a:solidFill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130114" y="7658248"/>
            <a:ext cx="5328000" cy="30975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accent1">
                <a:lumMod val="75000"/>
              </a:schemeClr>
            </a:solidFill>
          </a:ln>
        </p:spPr>
        <p:txBody>
          <a:bodyPr wrap="square" lIns="108000" tIns="72000" rIns="34790" bIns="0" rtlCol="0" anchor="ctr">
            <a:noAutofit/>
          </a:bodyPr>
          <a:lstStyle>
            <a:defPPr>
              <a:defRPr lang="ja-JP"/>
            </a:defPPr>
            <a:lvl1pPr>
              <a:defRPr sz="1600" b="1">
                <a:solidFill>
                  <a:srgbClr val="F692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lang="ja-JP" altLang="en-US" dirty="0">
                <a:solidFill>
                  <a:schemeClr val="accent1">
                    <a:lumMod val="75000"/>
                  </a:schemeClr>
                </a:solidFill>
              </a:rPr>
              <a:t>わからないこと、困ったことがあれば、ご相談ください</a:t>
            </a:r>
          </a:p>
        </p:txBody>
      </p:sp>
      <p:sp>
        <p:nvSpPr>
          <p:cNvPr id="53" name="角丸四角形 52"/>
          <p:cNvSpPr/>
          <p:nvPr/>
        </p:nvSpPr>
        <p:spPr>
          <a:xfrm>
            <a:off x="288764" y="8096805"/>
            <a:ext cx="1223454" cy="1197029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 w="15875">
            <a:solidFill>
              <a:schemeClr val="bg1"/>
            </a:solidFill>
          </a:ln>
        </p:spPr>
        <p:txBody>
          <a:bodyPr wrap="square" lIns="34790" tIns="34790" rIns="34790" bIns="0" rtlCol="0" anchor="ctr">
            <a:noAutofit/>
          </a:bodyPr>
          <a:lstStyle/>
          <a:p>
            <a:pPr algn="ctr">
              <a:lnSpc>
                <a:spcPts val="1600"/>
              </a:lnSpc>
            </a:pPr>
            <a:r>
              <a:rPr lang="ja-JP" altLang="en-US" sz="14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お問合せは</a:t>
            </a:r>
            <a:endParaRPr lang="en-US" altLang="ja-JP" sz="1400" b="1" dirty="0" smtClean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>
              <a:lnSpc>
                <a:spcPts val="1600"/>
              </a:lnSpc>
            </a:pPr>
            <a:r>
              <a:rPr lang="ja-JP" altLang="en-US" sz="14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ご加入の</a:t>
            </a:r>
            <a:endParaRPr lang="en-US" altLang="ja-JP" sz="1400" b="1" dirty="0" smtClean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>
              <a:lnSpc>
                <a:spcPts val="1600"/>
              </a:lnSpc>
            </a:pPr>
            <a:r>
              <a:rPr lang="ja-JP" altLang="en-US" sz="14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保険者まで</a:t>
            </a:r>
            <a:endParaRPr lang="ja-JP" altLang="en-US" sz="1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1" y="0"/>
            <a:ext cx="7200900" cy="174587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108000" rIns="92984" bIns="0" spcCol="0" rtlCol="0" anchor="ctr"/>
          <a:lstStyle/>
          <a:p>
            <a:pPr marL="623888">
              <a:lnSpc>
                <a:spcPts val="2400"/>
              </a:lnSpc>
              <a:spcBef>
                <a:spcPts val="600"/>
              </a:spcBef>
            </a:pPr>
            <a:endParaRPr lang="en-US" altLang="ja-JP" sz="2400" dirty="0" smtClean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Meiryo UI" panose="020B0604030504040204" pitchFamily="50" charset="-128"/>
            </a:endParaRPr>
          </a:p>
          <a:p>
            <a:pPr marL="85725" indent="95250">
              <a:spcBef>
                <a:spcPts val="600"/>
              </a:spcBef>
            </a:pPr>
            <a:r>
              <a:rPr lang="ja-JP" altLang="en-US" sz="2200" dirty="0" smtClean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Meiryo UI" panose="020B0604030504040204" pitchFamily="50" charset="-128"/>
              </a:rPr>
              <a:t>  平成２９年１０月から</a:t>
            </a:r>
            <a:endParaRPr lang="en-US" altLang="ja-JP" sz="2200" dirty="0" smtClean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Meiryo UI" panose="020B0604030504040204" pitchFamily="50" charset="-128"/>
            </a:endParaRPr>
          </a:p>
          <a:p>
            <a:pPr marL="85725" indent="95250">
              <a:lnSpc>
                <a:spcPts val="4400"/>
              </a:lnSpc>
              <a:spcBef>
                <a:spcPts val="600"/>
              </a:spcBef>
            </a:pPr>
            <a:r>
              <a:rPr lang="ja-JP" altLang="en-US" sz="40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4200" dirty="0" smtClean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Meiryo UI" panose="020B0604030504040204" pitchFamily="50" charset="-128"/>
              </a:rPr>
              <a:t>光熱水費の負担が変わります</a:t>
            </a:r>
            <a:endParaRPr lang="en-US" altLang="ja-JP" sz="420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Meiryo UI" panose="020B0604030504040204" pitchFamily="50" charset="-128"/>
            </a:endParaRPr>
          </a:p>
        </p:txBody>
      </p:sp>
      <p:sp>
        <p:nvSpPr>
          <p:cNvPr id="31" name="角丸四角形 30"/>
          <p:cNvSpPr/>
          <p:nvPr/>
        </p:nvSpPr>
        <p:spPr>
          <a:xfrm>
            <a:off x="1" y="5727507"/>
            <a:ext cx="7200900" cy="2097766"/>
          </a:xfrm>
          <a:prstGeom prst="roundRect">
            <a:avLst>
              <a:gd name="adj" fmla="val 0"/>
            </a:avLst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2984" tIns="46493" rIns="92984" bIns="46493" spcCol="0" rtlCol="0" anchor="t"/>
          <a:lstStyle/>
          <a:p>
            <a:pPr marL="174625" indent="-174625">
              <a:lnSpc>
                <a:spcPts val="1800"/>
              </a:lnSpc>
            </a:pPr>
            <a:r>
              <a:rPr lang="ja-JP" altLang="en-US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◆</a:t>
            </a:r>
            <a:r>
              <a:rPr lang="ja-JP" altLang="en-US" sz="1400" b="1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平成</a:t>
            </a:r>
            <a:r>
              <a:rPr lang="en-US" altLang="ja-JP" sz="1400" b="1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29</a:t>
            </a:r>
            <a:r>
              <a:rPr lang="ja-JP" altLang="en-US" sz="1400" b="1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年</a:t>
            </a:r>
            <a:r>
              <a:rPr lang="en-US" altLang="ja-JP" sz="1400" b="1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10</a:t>
            </a:r>
            <a:r>
              <a:rPr lang="ja-JP" altLang="en-US" sz="1400" b="1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月から</a:t>
            </a:r>
            <a:r>
              <a:rPr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、医療療養病床に入院している</a:t>
            </a:r>
            <a:r>
              <a:rPr lang="en-US" altLang="ja-JP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65</a:t>
            </a:r>
            <a:r>
              <a:rPr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歳以上の皆さまの光熱水費のご負担額を上表のように見直します</a:t>
            </a:r>
            <a:r>
              <a:rPr lang="ja-JP" altLang="en-US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。</a:t>
            </a:r>
            <a:endParaRPr lang="en-US" altLang="ja-JP" sz="14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74625" indent="-174625">
              <a:lnSpc>
                <a:spcPts val="1800"/>
              </a:lnSpc>
            </a:pPr>
            <a:endParaRPr lang="en-US" altLang="ja-JP" sz="800" kern="0" spc="-3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74625" indent="-174625">
              <a:lnSpc>
                <a:spcPts val="1800"/>
              </a:lnSpc>
            </a:pPr>
            <a:r>
              <a:rPr lang="ja-JP" altLang="en-US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◆</a:t>
            </a:r>
            <a:r>
              <a:rPr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この見直しは</a:t>
            </a:r>
            <a:r>
              <a:rPr lang="ja-JP" altLang="en-US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、介護</a:t>
            </a:r>
            <a:r>
              <a:rPr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保険施設に入所する方には、現在すでに１日</a:t>
            </a:r>
            <a:r>
              <a:rPr lang="en-US" altLang="ja-JP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370</a:t>
            </a:r>
            <a:r>
              <a:rPr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円の光熱水費をご負担いただいていることを踏まえたものです。そのため、上表のように</a:t>
            </a:r>
            <a:r>
              <a:rPr lang="ja-JP" altLang="en-US" sz="1400" b="1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段階的に変更し、１日</a:t>
            </a:r>
            <a:r>
              <a:rPr lang="en-US" altLang="ja-JP" sz="1400" b="1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370</a:t>
            </a:r>
            <a:r>
              <a:rPr lang="ja-JP" altLang="en-US" sz="1400" b="1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円の光熱水費のご負担</a:t>
            </a:r>
            <a:r>
              <a:rPr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をお願いすることとなります</a:t>
            </a:r>
            <a:r>
              <a:rPr lang="ja-JP" altLang="en-US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。</a:t>
            </a:r>
            <a:endParaRPr lang="en-US" altLang="ja-JP" sz="14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74625" indent="-174625">
              <a:lnSpc>
                <a:spcPts val="1800"/>
              </a:lnSpc>
            </a:pPr>
            <a:endParaRPr lang="en-US" altLang="ja-JP" sz="1100" kern="0" spc="-3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74625" indent="-174625">
              <a:lnSpc>
                <a:spcPts val="1800"/>
              </a:lnSpc>
            </a:pPr>
            <a:r>
              <a:rPr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◆</a:t>
            </a:r>
            <a:r>
              <a:rPr lang="ja-JP" altLang="en-US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ただし、</a:t>
            </a:r>
            <a:r>
              <a:rPr lang="ja-JP" altLang="en-US" sz="1400" b="1" u="sng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指定難病</a:t>
            </a:r>
            <a:r>
              <a:rPr lang="ja-JP" altLang="en-US" sz="1400" b="1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</a:t>
            </a:r>
            <a:r>
              <a:rPr lang="ja-JP" altLang="en-US" sz="1400" b="1" u="sng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方</a:t>
            </a:r>
            <a:r>
              <a:rPr lang="ja-JP" altLang="en-US" sz="1400" b="1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･</a:t>
            </a:r>
            <a:r>
              <a:rPr lang="ja-JP" altLang="en-US" sz="1400" b="1" u="sng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老齢福祉年金受給者</a:t>
            </a:r>
            <a:r>
              <a:rPr lang="ja-JP" altLang="en-US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については、</a:t>
            </a:r>
            <a:r>
              <a:rPr lang="ja-JP" altLang="en-US" sz="1400" b="1" u="sng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引き続き負担を求めません</a:t>
            </a:r>
            <a:r>
              <a:rPr lang="ja-JP" altLang="en-US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。</a:t>
            </a:r>
            <a:endParaRPr lang="en-US" altLang="ja-JP" sz="14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2723631" y="9917540"/>
            <a:ext cx="1753638" cy="419041"/>
            <a:chOff x="790894" y="10021481"/>
            <a:chExt cx="1753638" cy="423419"/>
          </a:xfrm>
        </p:grpSpPr>
        <p:sp>
          <p:nvSpPr>
            <p:cNvPr id="25" name="Text Box 43"/>
            <p:cNvSpPr txBox="1">
              <a:spLocks noChangeArrowheads="1"/>
            </p:cNvSpPr>
            <p:nvPr/>
          </p:nvSpPr>
          <p:spPr bwMode="auto">
            <a:xfrm>
              <a:off x="1157378" y="10059582"/>
              <a:ext cx="1387154" cy="3420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91414" tIns="45707" rIns="91414" bIns="45707">
              <a:spAutoFit/>
            </a:bodyPr>
            <a:lstStyle/>
            <a:p>
              <a:pPr defTabSz="1279525">
                <a:spcBef>
                  <a:spcPct val="50000"/>
                </a:spcBef>
              </a:pPr>
              <a:r>
                <a:rPr lang="ja-JP" altLang="en-US" sz="1600" b="1" dirty="0" smtClean="0">
                  <a:latin typeface="HG丸ｺﾞｼｯｸM-PRO" pitchFamily="50" charset="-128"/>
                  <a:ea typeface="HG丸ｺﾞｼｯｸM-PRO" pitchFamily="50" charset="-128"/>
                </a:rPr>
                <a:t>厚生</a:t>
              </a:r>
              <a:r>
                <a:rPr lang="ja-JP" altLang="en-US" sz="1600" b="1" dirty="0">
                  <a:latin typeface="HG丸ｺﾞｼｯｸM-PRO" pitchFamily="50" charset="-128"/>
                  <a:ea typeface="HG丸ｺﾞｼｯｸM-PRO" pitchFamily="50" charset="-128"/>
                </a:rPr>
                <a:t>労働省</a:t>
              </a:r>
            </a:p>
          </p:txBody>
        </p:sp>
        <p:pic>
          <p:nvPicPr>
            <p:cNvPr id="26" name="Picture 2" descr="厚生労働省シンボルマーク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90894" y="10021481"/>
              <a:ext cx="424997" cy="423419"/>
            </a:xfrm>
            <a:prstGeom prst="rect">
              <a:avLst/>
            </a:prstGeom>
            <a:noFill/>
          </p:spPr>
        </p:pic>
      </p:grpSp>
      <p:sp>
        <p:nvSpPr>
          <p:cNvPr id="27" name="テキスト ボックス 26"/>
          <p:cNvSpPr txBox="1"/>
          <p:nvPr/>
        </p:nvSpPr>
        <p:spPr>
          <a:xfrm>
            <a:off x="1656234" y="8113782"/>
            <a:ext cx="5452134" cy="12208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◆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健康保険組合、全国健康保険協会、共済組合</a:t>
            </a:r>
            <a:endParaRPr kumimoji="1"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2200"/>
              </a:lnSpc>
            </a:pPr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◆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国民健康保険組合</a:t>
            </a:r>
            <a:endParaRPr kumimoji="1"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2200"/>
              </a:lnSpc>
            </a:pPr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◆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各都道府県の後期高齢者医療広域連合</a:t>
            </a:r>
            <a:endParaRPr kumimoji="1"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2200"/>
              </a:lnSpc>
            </a:pP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◆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お住まいの市町村（国民健康保険担当、後期高齢者医療担当）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1" name="角丸四角形 40"/>
          <p:cNvSpPr/>
          <p:nvPr/>
        </p:nvSpPr>
        <p:spPr>
          <a:xfrm>
            <a:off x="216043" y="178074"/>
            <a:ext cx="6768819" cy="427581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ja-JP" altLang="en-US" sz="2300" dirty="0" smtClean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医療療養病床に入院している６５歳</a:t>
            </a:r>
            <a:r>
              <a:rPr lang="ja-JP" altLang="en-US" sz="23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以上の皆</a:t>
            </a:r>
            <a:r>
              <a:rPr lang="ja-JP" altLang="en-US" sz="2300" dirty="0" smtClean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さま</a:t>
            </a:r>
            <a:r>
              <a:rPr lang="ja-JP" altLang="en-US" sz="23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へ</a:t>
            </a:r>
          </a:p>
        </p:txBody>
      </p:sp>
      <p:sp>
        <p:nvSpPr>
          <p:cNvPr id="56" name="角丸四角形 55"/>
          <p:cNvSpPr/>
          <p:nvPr/>
        </p:nvSpPr>
        <p:spPr>
          <a:xfrm>
            <a:off x="65115" y="9398342"/>
            <a:ext cx="7135785" cy="591853"/>
          </a:xfrm>
          <a:prstGeom prst="roundRect">
            <a:avLst>
              <a:gd name="adj" fmla="val 0"/>
            </a:avLst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2984" tIns="46493" rIns="92984" bIns="46493" spcCol="0" rtlCol="0" anchor="t"/>
          <a:lstStyle/>
          <a:p>
            <a:pPr marL="174625" indent="-174625">
              <a:lnSpc>
                <a:spcPts val="1800"/>
              </a:lnSpc>
            </a:pPr>
            <a:r>
              <a:rPr lang="en-US" altLang="ja-JP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今回</a:t>
            </a:r>
            <a:r>
              <a:rPr lang="ja-JP" altLang="en-US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の光熱水費の見直しは、医療療養病床に入院する</a:t>
            </a:r>
            <a:r>
              <a:rPr lang="en-US" altLang="ja-JP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65</a:t>
            </a:r>
            <a:r>
              <a:rPr lang="ja-JP" altLang="en-US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歳以上の方が対象であり、</a:t>
            </a:r>
            <a:r>
              <a:rPr lang="en-US" altLang="ja-JP" sz="1400" b="1" u="sng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65</a:t>
            </a:r>
            <a:r>
              <a:rPr lang="ja-JP" altLang="en-US" sz="1400" b="1" u="sng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歳未満の方や、一般病床・精神病床等に入院されている方は対象外</a:t>
            </a:r>
            <a:r>
              <a:rPr lang="ja-JP" altLang="en-US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です。</a:t>
            </a:r>
            <a:endParaRPr lang="en-US" altLang="ja-JP" sz="14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0" y="1738601"/>
            <a:ext cx="7200900" cy="49884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2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ご負担いただく</a:t>
            </a:r>
            <a:r>
              <a:rPr lang="en-US" altLang="ja-JP" sz="2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2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１日当たりの光熱水費 </a:t>
            </a:r>
            <a:r>
              <a:rPr lang="en-US" altLang="ja-JP" sz="2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】</a:t>
            </a:r>
            <a:endParaRPr lang="ja-JP" altLang="en-US" sz="2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" name="角丸四角形 2"/>
          <p:cNvSpPr/>
          <p:nvPr/>
        </p:nvSpPr>
        <p:spPr>
          <a:xfrm>
            <a:off x="2092898" y="2195793"/>
            <a:ext cx="1496489" cy="556589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54000" rIns="36000" bIns="0" rtlCol="0" anchor="t" anchorCtr="0"/>
          <a:lstStyle/>
          <a:p>
            <a:pPr algn="ctr">
              <a:lnSpc>
                <a:spcPts val="1800"/>
              </a:lnSpc>
            </a:pPr>
            <a:r>
              <a:rPr lang="ja-JP" altLang="en-US" sz="14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現在</a:t>
            </a:r>
            <a:endParaRPr lang="en-US" altLang="ja-JP" sz="1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>
              <a:lnSpc>
                <a:spcPts val="1800"/>
              </a:lnSpc>
            </a:pPr>
            <a:r>
              <a:rPr lang="ja-JP" altLang="en-US" sz="12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（平成</a:t>
            </a:r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29</a:t>
            </a:r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9</a:t>
            </a:r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lang="ja-JP" altLang="en-US" sz="12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まで）</a:t>
            </a:r>
            <a:endParaRPr lang="ja-JP" altLang="en-US" sz="12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endParaRPr kumimoji="1" lang="ja-JP" altLang="en-US" dirty="0"/>
          </a:p>
        </p:txBody>
      </p:sp>
      <p:sp>
        <p:nvSpPr>
          <p:cNvPr id="21" name="角丸四角形 20"/>
          <p:cNvSpPr/>
          <p:nvPr/>
        </p:nvSpPr>
        <p:spPr>
          <a:xfrm>
            <a:off x="3838897" y="2195793"/>
            <a:ext cx="1566000" cy="556589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54000" tIns="54000" rIns="36000" bIns="0" rtlCol="0" anchor="t" anchorCtr="0"/>
          <a:lstStyle/>
          <a:p>
            <a:pPr>
              <a:lnSpc>
                <a:spcPts val="1800"/>
              </a:lnSpc>
            </a:pPr>
            <a:r>
              <a:rPr lang="ja-JP" altLang="en-US" sz="1400" b="1" u="sng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平成</a:t>
            </a:r>
            <a:r>
              <a:rPr lang="en-US" altLang="ja-JP" sz="1400" b="1" u="sng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29</a:t>
            </a:r>
            <a:r>
              <a:rPr lang="ja-JP" altLang="en-US" sz="1400" b="1" u="sng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lang="en-US" altLang="ja-JP" sz="1400" b="1" u="sng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</a:t>
            </a:r>
            <a:r>
              <a:rPr lang="ja-JP" altLang="en-US" sz="1400" b="1" u="sng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lang="ja-JP" altLang="en-US" sz="1400" b="1" u="sng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～</a:t>
            </a:r>
            <a:endParaRPr lang="en-US" altLang="ja-JP" sz="1400" b="1" u="sng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800"/>
              </a:lnSpc>
            </a:pPr>
            <a:r>
              <a:rPr lang="ja-JP" altLang="en-US" sz="12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</a:t>
            </a:r>
            <a:r>
              <a:rPr lang="ja-JP" altLang="en-US" sz="12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平成</a:t>
            </a:r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30</a:t>
            </a:r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年３月</a:t>
            </a:r>
          </a:p>
        </p:txBody>
      </p:sp>
      <p:sp>
        <p:nvSpPr>
          <p:cNvPr id="22" name="角丸四角形 21"/>
          <p:cNvSpPr/>
          <p:nvPr/>
        </p:nvSpPr>
        <p:spPr>
          <a:xfrm>
            <a:off x="5620897" y="2195793"/>
            <a:ext cx="1512000" cy="556589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54000" tIns="54000" rIns="36000" bIns="0" rtlCol="0" anchor="t" anchorCtr="0"/>
          <a:lstStyle/>
          <a:p>
            <a:pPr>
              <a:lnSpc>
                <a:spcPts val="1800"/>
              </a:lnSpc>
            </a:pPr>
            <a:r>
              <a:rPr lang="ja-JP" altLang="en-US" sz="1400" b="1" u="sng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平成</a:t>
            </a:r>
            <a:r>
              <a:rPr lang="en-US" altLang="ja-JP" sz="1400" b="1" u="sng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30</a:t>
            </a:r>
            <a:r>
              <a:rPr lang="ja-JP" altLang="en-US" sz="1400" b="1" u="sng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年４月～</a:t>
            </a:r>
            <a:endParaRPr lang="en-US" altLang="ja-JP" sz="1400" b="1" u="sng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2138467" y="2906043"/>
            <a:ext cx="1404000" cy="591376"/>
          </a:xfrm>
          <a:prstGeom prst="roundRect">
            <a:avLst/>
          </a:prstGeom>
          <a:noFill/>
          <a:ln w="69850" cap="rnd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30" name="角丸四角形 29"/>
          <p:cNvSpPr/>
          <p:nvPr/>
        </p:nvSpPr>
        <p:spPr>
          <a:xfrm>
            <a:off x="3911179" y="2906043"/>
            <a:ext cx="1428427" cy="591376"/>
          </a:xfrm>
          <a:prstGeom prst="roundRect">
            <a:avLst/>
          </a:prstGeom>
          <a:noFill/>
          <a:ln w="69850" cap="rnd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33" name="角丸四角形 32"/>
          <p:cNvSpPr/>
          <p:nvPr/>
        </p:nvSpPr>
        <p:spPr>
          <a:xfrm>
            <a:off x="5674897" y="3863506"/>
            <a:ext cx="1404000" cy="591376"/>
          </a:xfrm>
          <a:prstGeom prst="roundRect">
            <a:avLst/>
          </a:prstGeom>
          <a:noFill/>
          <a:ln w="69850" cap="rnd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43" name="右矢印 42"/>
          <p:cNvSpPr/>
          <p:nvPr/>
        </p:nvSpPr>
        <p:spPr>
          <a:xfrm>
            <a:off x="3439153" y="3029885"/>
            <a:ext cx="760250" cy="324000"/>
          </a:xfrm>
          <a:prstGeom prst="rightArrow">
            <a:avLst>
              <a:gd name="adj1" fmla="val 50000"/>
              <a:gd name="adj2" fmla="val 57554"/>
            </a:avLst>
          </a:prstGeom>
          <a:solidFill>
            <a:srgbClr val="FF0000"/>
          </a:solidFill>
          <a:ln w="12700" cap="rnd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0070C0"/>
              </a:solidFill>
            </a:endParaRPr>
          </a:p>
        </p:txBody>
      </p:sp>
      <p:sp>
        <p:nvSpPr>
          <p:cNvPr id="35" name="右矢印 34"/>
          <p:cNvSpPr/>
          <p:nvPr/>
        </p:nvSpPr>
        <p:spPr>
          <a:xfrm>
            <a:off x="5207515" y="3996141"/>
            <a:ext cx="754710" cy="324000"/>
          </a:xfrm>
          <a:prstGeom prst="rightArrow">
            <a:avLst>
              <a:gd name="adj1" fmla="val 50000"/>
              <a:gd name="adj2" fmla="val 57554"/>
            </a:avLst>
          </a:prstGeom>
          <a:solidFill>
            <a:srgbClr val="FF0000"/>
          </a:solidFill>
          <a:ln w="12700" cap="rnd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0070C0"/>
              </a:solidFill>
            </a:endParaRPr>
          </a:p>
        </p:txBody>
      </p:sp>
      <p:sp>
        <p:nvSpPr>
          <p:cNvPr id="36" name="角丸四角形 35"/>
          <p:cNvSpPr/>
          <p:nvPr/>
        </p:nvSpPr>
        <p:spPr>
          <a:xfrm>
            <a:off x="2150392" y="3851327"/>
            <a:ext cx="1404000" cy="591376"/>
          </a:xfrm>
          <a:prstGeom prst="roundRect">
            <a:avLst/>
          </a:prstGeom>
          <a:noFill/>
          <a:ln w="69850" cap="rnd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37" name="角丸四角形 36"/>
          <p:cNvSpPr/>
          <p:nvPr/>
        </p:nvSpPr>
        <p:spPr>
          <a:xfrm>
            <a:off x="3923104" y="3851327"/>
            <a:ext cx="1428427" cy="591376"/>
          </a:xfrm>
          <a:prstGeom prst="roundRect">
            <a:avLst/>
          </a:prstGeom>
          <a:noFill/>
          <a:ln w="69850" cap="rnd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38" name="右矢印 37"/>
          <p:cNvSpPr/>
          <p:nvPr/>
        </p:nvSpPr>
        <p:spPr>
          <a:xfrm>
            <a:off x="3451078" y="3975169"/>
            <a:ext cx="760250" cy="324000"/>
          </a:xfrm>
          <a:prstGeom prst="rightArrow">
            <a:avLst>
              <a:gd name="adj1" fmla="val 50000"/>
              <a:gd name="adj2" fmla="val 57554"/>
            </a:avLst>
          </a:prstGeom>
          <a:solidFill>
            <a:srgbClr val="FF0000"/>
          </a:solidFill>
          <a:ln w="12700" cap="rnd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1900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2320</TotalTime>
  <Words>342</Words>
  <Application>Microsoft Office PowerPoint</Application>
  <PresentationFormat>ユーザー設定</PresentationFormat>
  <Paragraphs>48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厚生労働省</dc:creator>
  <cp:lastModifiedBy>nakazawa2</cp:lastModifiedBy>
  <cp:revision>144</cp:revision>
  <cp:lastPrinted>2017-05-17T04:32:58Z</cp:lastPrinted>
  <dcterms:created xsi:type="dcterms:W3CDTF">2017-02-09T07:10:11Z</dcterms:created>
  <dcterms:modified xsi:type="dcterms:W3CDTF">2017-07-25T07:38:02Z</dcterms:modified>
</cp:coreProperties>
</file>