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256" r:id="rId5"/>
    <p:sldId id="275" r:id="rId6"/>
    <p:sldId id="284" r:id="rId7"/>
    <p:sldId id="257" r:id="rId8"/>
    <p:sldId id="258" r:id="rId9"/>
    <p:sldId id="269" r:id="rId10"/>
    <p:sldId id="260" r:id="rId11"/>
    <p:sldId id="263" r:id="rId12"/>
    <p:sldId id="262" r:id="rId13"/>
    <p:sldId id="283" r:id="rId14"/>
    <p:sldId id="259" r:id="rId15"/>
    <p:sldId id="278" r:id="rId16"/>
    <p:sldId id="274" r:id="rId17"/>
    <p:sldId id="270" r:id="rId18"/>
    <p:sldId id="266" r:id="rId19"/>
    <p:sldId id="264" r:id="rId20"/>
    <p:sldId id="271" r:id="rId21"/>
    <p:sldId id="265" r:id="rId22"/>
    <p:sldId id="272" r:id="rId23"/>
    <p:sldId id="267" r:id="rId24"/>
    <p:sldId id="273" r:id="rId25"/>
    <p:sldId id="279" r:id="rId26"/>
    <p:sldId id="280" r:id="rId27"/>
    <p:sldId id="285" r:id="rId2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FF99"/>
    <a:srgbClr val="FF6600"/>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3165" autoAdjust="0"/>
  </p:normalViewPr>
  <p:slideViewPr>
    <p:cSldViewPr>
      <p:cViewPr varScale="1">
        <p:scale>
          <a:sx n="68" d="100"/>
          <a:sy n="68" d="100"/>
        </p:scale>
        <p:origin x="-14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616314199395771E-2"/>
          <c:y val="2.5114155251141551E-2"/>
          <c:w val="0.96978851963746227"/>
          <c:h val="0.954337899543379"/>
        </c:manualLayout>
      </c:layout>
      <c:barChart>
        <c:barDir val="bar"/>
        <c:grouping val="percentStacked"/>
        <c:varyColors val="0"/>
        <c:ser>
          <c:idx val="0"/>
          <c:order val="0"/>
          <c:tx>
            <c:strRef>
              <c:f>Sheet1!$A$2</c:f>
              <c:strCache>
                <c:ptCount val="1"/>
              </c:strCache>
            </c:strRef>
          </c:tx>
          <c:spPr>
            <a:solidFill>
              <a:srgbClr val="66FF33"/>
            </a:solidFill>
            <a:ln w="6251">
              <a:solidFill>
                <a:schemeClr val="tx1"/>
              </a:solidFill>
              <a:prstDash val="solid"/>
            </a:ln>
          </c:spPr>
          <c:invertIfNegative val="0"/>
          <c:cat>
            <c:numRef>
              <c:f>Sheet1!$B$1:$B$1</c:f>
              <c:numCache>
                <c:formatCode>General</c:formatCode>
                <c:ptCount val="1"/>
              </c:numCache>
            </c:numRef>
          </c:cat>
          <c:val>
            <c:numRef>
              <c:f>Sheet1!$B$2:$B$2</c:f>
              <c:numCache>
                <c:formatCode>General</c:formatCode>
                <c:ptCount val="1"/>
                <c:pt idx="0">
                  <c:v>72300</c:v>
                </c:pt>
              </c:numCache>
            </c:numRef>
          </c:val>
        </c:ser>
        <c:ser>
          <c:idx val="1"/>
          <c:order val="1"/>
          <c:tx>
            <c:strRef>
              <c:f>Sheet1!$A$3</c:f>
              <c:strCache>
                <c:ptCount val="1"/>
              </c:strCache>
            </c:strRef>
          </c:tx>
          <c:spPr>
            <a:solidFill>
              <a:srgbClr val="3366FF"/>
            </a:solidFill>
            <a:ln w="6251">
              <a:solidFill>
                <a:schemeClr val="tx1"/>
              </a:solidFill>
              <a:prstDash val="solid"/>
            </a:ln>
          </c:spPr>
          <c:invertIfNegative val="0"/>
          <c:dPt>
            <c:idx val="0"/>
            <c:invertIfNegative val="0"/>
            <c:bubble3D val="0"/>
            <c:spPr>
              <a:pattFill prst="wdUpDiag">
                <a:fgClr>
                  <a:srgbClr val="C00000"/>
                </a:fgClr>
                <a:bgClr>
                  <a:srgbClr val="FF6600"/>
                </a:bgClr>
              </a:pattFill>
              <a:ln w="6251">
                <a:solidFill>
                  <a:schemeClr val="tx1"/>
                </a:solidFill>
                <a:prstDash val="solid"/>
              </a:ln>
            </c:spPr>
          </c:dPt>
          <c:cat>
            <c:numRef>
              <c:f>Sheet1!$B$1:$B$1</c:f>
              <c:numCache>
                <c:formatCode>General</c:formatCode>
                <c:ptCount val="1"/>
              </c:numCache>
            </c:numRef>
          </c:cat>
          <c:val>
            <c:numRef>
              <c:f>Sheet1!$B$3:$B$3</c:f>
              <c:numCache>
                <c:formatCode>General</c:formatCode>
                <c:ptCount val="1"/>
                <c:pt idx="0">
                  <c:v>227700</c:v>
                </c:pt>
              </c:numCache>
            </c:numRef>
          </c:val>
        </c:ser>
        <c:ser>
          <c:idx val="2"/>
          <c:order val="2"/>
          <c:tx>
            <c:strRef>
              <c:f>Sheet1!$A$4</c:f>
              <c:strCache>
                <c:ptCount val="1"/>
              </c:strCache>
            </c:strRef>
          </c:tx>
          <c:spPr>
            <a:solidFill>
              <a:srgbClr val="FFFF99"/>
            </a:solidFill>
            <a:ln w="6251">
              <a:solidFill>
                <a:schemeClr val="tx1"/>
              </a:solidFill>
              <a:prstDash val="solid"/>
            </a:ln>
          </c:spPr>
          <c:invertIfNegative val="0"/>
          <c:dPt>
            <c:idx val="0"/>
            <c:invertIfNegative val="0"/>
            <c:bubble3D val="0"/>
          </c:dPt>
          <c:cat>
            <c:numRef>
              <c:f>Sheet1!$B$1:$B$1</c:f>
              <c:numCache>
                <c:formatCode>General</c:formatCode>
                <c:ptCount val="1"/>
              </c:numCache>
            </c:numRef>
          </c:cat>
          <c:val>
            <c:numRef>
              <c:f>Sheet1!$B$4:$B$4</c:f>
              <c:numCache>
                <c:formatCode>General</c:formatCode>
                <c:ptCount val="1"/>
                <c:pt idx="0">
                  <c:v>700000</c:v>
                </c:pt>
              </c:numCache>
            </c:numRef>
          </c:val>
        </c:ser>
        <c:dLbls>
          <c:showLegendKey val="0"/>
          <c:showVal val="0"/>
          <c:showCatName val="0"/>
          <c:showSerName val="0"/>
          <c:showPercent val="0"/>
          <c:showBubbleSize val="0"/>
        </c:dLbls>
        <c:gapWidth val="150"/>
        <c:overlap val="100"/>
        <c:axId val="38938112"/>
        <c:axId val="38939648"/>
      </c:barChart>
      <c:catAx>
        <c:axId val="38938112"/>
        <c:scaling>
          <c:orientation val="minMax"/>
        </c:scaling>
        <c:delete val="1"/>
        <c:axPos val="l"/>
        <c:numFmt formatCode="General" sourceLinked="1"/>
        <c:majorTickMark val="out"/>
        <c:minorTickMark val="none"/>
        <c:tickLblPos val="nextTo"/>
        <c:crossAx val="38939648"/>
        <c:crosses val="autoZero"/>
        <c:auto val="1"/>
        <c:lblAlgn val="ctr"/>
        <c:lblOffset val="100"/>
        <c:noMultiLvlLbl val="0"/>
      </c:catAx>
      <c:valAx>
        <c:axId val="38939648"/>
        <c:scaling>
          <c:orientation val="minMax"/>
        </c:scaling>
        <c:delete val="0"/>
        <c:axPos val="b"/>
        <c:numFmt formatCode="0%" sourceLinked="1"/>
        <c:majorTickMark val="in"/>
        <c:minorTickMark val="none"/>
        <c:tickLblPos val="none"/>
        <c:spPr>
          <a:ln w="4688">
            <a:noFill/>
          </a:ln>
        </c:spPr>
        <c:crossAx val="38938112"/>
        <c:crosses val="autoZero"/>
        <c:crossBetween val="between"/>
      </c:valAx>
      <c:spPr>
        <a:noFill/>
        <a:ln w="12502">
          <a:noFill/>
        </a:ln>
      </c:spPr>
    </c:plotArea>
    <c:plotVisOnly val="1"/>
    <c:dispBlanksAs val="gap"/>
    <c:showDLblsOverMax val="0"/>
  </c:chart>
  <c:spPr>
    <a:noFill/>
    <a:ln>
      <a:noFill/>
    </a:ln>
  </c:spPr>
  <c:txPr>
    <a:bodyPr/>
    <a:lstStyle/>
    <a:p>
      <a:pPr>
        <a:defRPr sz="886" b="1" i="0" u="none" strike="noStrike" baseline="0">
          <a:solidFill>
            <a:schemeClr val="tx1"/>
          </a:solidFill>
          <a:latin typeface="ＭＳ Ｐゴシック"/>
          <a:ea typeface="ＭＳ Ｐゴシック"/>
          <a:cs typeface="ＭＳ Ｐゴシック"/>
        </a:defRPr>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350" y="0"/>
            <a:ext cx="2950263" cy="496888"/>
          </a:xfrm>
          <a:prstGeom prst="rect">
            <a:avLst/>
          </a:prstGeom>
        </p:spPr>
        <p:txBody>
          <a:bodyPr vert="horz" lIns="91440" tIns="45720" rIns="91440" bIns="45720" rtlCol="0"/>
          <a:lstStyle>
            <a:lvl1pPr algn="r">
              <a:defRPr sz="1200"/>
            </a:lvl1pPr>
          </a:lstStyle>
          <a:p>
            <a:fld id="{DB2B477E-D633-485C-85FE-89321E9EDB6C}" type="datetimeFigureOut">
              <a:rPr kumimoji="1" lang="ja-JP" altLang="en-US" smtClean="0"/>
              <a:pPr/>
              <a:t>2015/2/23</a:t>
            </a:fld>
            <a:endParaRPr kumimoji="1" lang="ja-JP" altLang="en-US"/>
          </a:p>
        </p:txBody>
      </p:sp>
      <p:sp>
        <p:nvSpPr>
          <p:cNvPr id="4" name="フッター プレースホルダ 3"/>
          <p:cNvSpPr>
            <a:spLocks noGrp="1"/>
          </p:cNvSpPr>
          <p:nvPr>
            <p:ph type="ftr" sz="quarter" idx="2"/>
          </p:nvPr>
        </p:nvSpPr>
        <p:spPr>
          <a:xfrm>
            <a:off x="1" y="9440866"/>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350" y="9440866"/>
            <a:ext cx="2950263" cy="496887"/>
          </a:xfrm>
          <a:prstGeom prst="rect">
            <a:avLst/>
          </a:prstGeom>
        </p:spPr>
        <p:txBody>
          <a:bodyPr vert="horz" lIns="91440" tIns="45720" rIns="91440" bIns="45720" rtlCol="0" anchor="b"/>
          <a:lstStyle>
            <a:lvl1pPr algn="r">
              <a:defRPr sz="1200"/>
            </a:lvl1pPr>
          </a:lstStyle>
          <a:p>
            <a:fld id="{AF529F1C-4B53-42CD-AE62-DACF96C67769}" type="slidenum">
              <a:rPr kumimoji="1" lang="ja-JP" altLang="en-US" smtClean="0"/>
              <a:pPr/>
              <a:t>‹#›</a:t>
            </a:fld>
            <a:endParaRPr kumimoji="1" lang="ja-JP" altLang="en-US"/>
          </a:p>
        </p:txBody>
      </p:sp>
    </p:spTree>
    <p:extLst>
      <p:ext uri="{BB962C8B-B14F-4D97-AF65-F5344CB8AC3E}">
        <p14:creationId xmlns:p14="http://schemas.microsoft.com/office/powerpoint/2010/main" val="2776836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40" tIns="45720" rIns="91440" bIns="45720" rtlCol="0"/>
          <a:lstStyle>
            <a:lvl1pPr algn="r">
              <a:defRPr sz="1200"/>
            </a:lvl1pPr>
          </a:lstStyle>
          <a:p>
            <a:fld id="{17E5C2B8-767A-4BAD-9E4A-DCF2B5056944}" type="datetimeFigureOut">
              <a:rPr kumimoji="1" lang="ja-JP" altLang="en-US" smtClean="0"/>
              <a:t>2015/2/23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198" y="4721225"/>
            <a:ext cx="5444806"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349" y="9440864"/>
            <a:ext cx="2950263" cy="496887"/>
          </a:xfrm>
          <a:prstGeom prst="rect">
            <a:avLst/>
          </a:prstGeom>
        </p:spPr>
        <p:txBody>
          <a:bodyPr vert="horz" lIns="91440" tIns="45720" rIns="91440" bIns="45720" rtlCol="0" anchor="b"/>
          <a:lstStyle>
            <a:lvl1pPr algn="r">
              <a:defRPr sz="1200"/>
            </a:lvl1pPr>
          </a:lstStyle>
          <a:p>
            <a:fld id="{75249BE7-E712-4E11-B2BC-8D5B2E88E5D6}" type="slidenum">
              <a:rPr kumimoji="1" lang="ja-JP" altLang="en-US" smtClean="0"/>
              <a:t>‹#›</a:t>
            </a:fld>
            <a:endParaRPr kumimoji="1" lang="ja-JP" altLang="en-US"/>
          </a:p>
        </p:txBody>
      </p:sp>
    </p:spTree>
    <p:extLst>
      <p:ext uri="{BB962C8B-B14F-4D97-AF65-F5344CB8AC3E}">
        <p14:creationId xmlns:p14="http://schemas.microsoft.com/office/powerpoint/2010/main" val="37429720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5249BE7-E712-4E11-B2BC-8D5B2E88E5D6}" type="slidenum">
              <a:rPr kumimoji="1" lang="ja-JP" altLang="en-US" smtClean="0"/>
              <a:t>8</a:t>
            </a:fld>
            <a:endParaRPr kumimoji="1" lang="ja-JP" altLang="en-US"/>
          </a:p>
        </p:txBody>
      </p:sp>
    </p:spTree>
    <p:extLst>
      <p:ext uri="{BB962C8B-B14F-4D97-AF65-F5344CB8AC3E}">
        <p14:creationId xmlns:p14="http://schemas.microsoft.com/office/powerpoint/2010/main" val="3748468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9F5A532-6088-4FA6-A882-FE0F13F17C6F}" type="datetimeFigureOut">
              <a:rPr kumimoji="1" lang="ja-JP" altLang="en-US" smtClean="0"/>
              <a:pPr/>
              <a:t>2015/2/23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DA91C6D-954F-44C1-8BFF-AC9C9144FC1B}"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5A532-6088-4FA6-A882-FE0F13F17C6F}" type="datetimeFigureOut">
              <a:rPr kumimoji="1" lang="ja-JP" altLang="en-US" smtClean="0"/>
              <a:pPr/>
              <a:t>2015/2/23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A91C6D-954F-44C1-8BFF-AC9C9144FC1B}"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400" dirty="0" smtClean="0">
                <a:latin typeface="HG丸ｺﾞｼｯｸM-PRO" pitchFamily="50" charset="-128"/>
                <a:ea typeface="HG丸ｺﾞｼｯｸM-PRO" pitchFamily="50" charset="-128"/>
              </a:rPr>
              <a:t>高額療養費制度を利用される皆さまへ</a:t>
            </a:r>
            <a:endParaRPr kumimoji="1" lang="ja-JP" altLang="en-US" sz="3400" dirty="0">
              <a:latin typeface="HG丸ｺﾞｼｯｸM-PRO" pitchFamily="50" charset="-128"/>
              <a:ea typeface="HG丸ｺﾞｼｯｸM-PRO" pitchFamily="50" charset="-128"/>
            </a:endParaRPr>
          </a:p>
        </p:txBody>
      </p:sp>
      <p:sp>
        <p:nvSpPr>
          <p:cNvPr id="3" name="サブタイトル 2"/>
          <p:cNvSpPr>
            <a:spLocks noGrp="1"/>
          </p:cNvSpPr>
          <p:nvPr>
            <p:ph type="subTitle" idx="1"/>
          </p:nvPr>
        </p:nvSpPr>
        <p:spPr>
          <a:xfrm>
            <a:off x="1357290" y="5105400"/>
            <a:ext cx="6400800" cy="1752600"/>
          </a:xfrm>
        </p:spPr>
        <p:txBody>
          <a:bodyPr>
            <a:normAutofit/>
          </a:bodyPr>
          <a:lstStyle/>
          <a:p>
            <a:r>
              <a:rPr lang="ja-JP" altLang="en-US" sz="2800" dirty="0" smtClean="0">
                <a:latin typeface="HG丸ｺﾞｼｯｸM-PRO" pitchFamily="50" charset="-128"/>
                <a:ea typeface="HG丸ｺﾞｼｯｸM-PRO" pitchFamily="50" charset="-128"/>
              </a:rPr>
              <a:t>厚生労働省保険局</a:t>
            </a:r>
            <a:endParaRPr kumimoji="1" lang="ja-JP" altLang="en-US" sz="2800" dirty="0">
              <a:latin typeface="HG丸ｺﾞｼｯｸM-PRO" pitchFamily="50" charset="-128"/>
              <a:ea typeface="HG丸ｺﾞｼｯｸM-PRO" pitchFamily="50" charset="-128"/>
            </a:endParaRPr>
          </a:p>
        </p:txBody>
      </p:sp>
      <p:sp>
        <p:nvSpPr>
          <p:cNvPr id="5" name="正方形/長方形 4"/>
          <p:cNvSpPr/>
          <p:nvPr/>
        </p:nvSpPr>
        <p:spPr>
          <a:xfrm>
            <a:off x="857224" y="2357430"/>
            <a:ext cx="3500462"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HG丸ｺﾞｼｯｸM-PRO" pitchFamily="50" charset="-128"/>
                <a:ea typeface="HG丸ｺﾞｼｯｸM-PRO" pitchFamily="50" charset="-128"/>
              </a:rPr>
              <a:t>こう　がく りょう よう   </a:t>
            </a:r>
            <a:r>
              <a:rPr lang="ja-JP" altLang="en-US" sz="1200" dirty="0" smtClean="0">
                <a:solidFill>
                  <a:schemeClr val="tx1"/>
                </a:solidFill>
                <a:latin typeface="HG丸ｺﾞｼｯｸM-PRO" pitchFamily="50" charset="-128"/>
                <a:ea typeface="HG丸ｺﾞｼｯｸM-PRO" pitchFamily="50" charset="-128"/>
              </a:rPr>
              <a:t> </a:t>
            </a:r>
            <a:r>
              <a:rPr kumimoji="1" lang="ja-JP" altLang="en-US" sz="1200" dirty="0" smtClean="0">
                <a:solidFill>
                  <a:schemeClr val="tx1"/>
                </a:solidFill>
                <a:latin typeface="HG丸ｺﾞｼｯｸM-PRO" pitchFamily="50" charset="-128"/>
                <a:ea typeface="HG丸ｺﾞｼｯｸM-PRO" pitchFamily="50" charset="-128"/>
              </a:rPr>
              <a:t>ひ　 せい　 </a:t>
            </a:r>
            <a:r>
              <a:rPr kumimoji="1" lang="ja-JP" altLang="en-US" sz="1200" dirty="0" err="1" smtClean="0">
                <a:solidFill>
                  <a:schemeClr val="tx1"/>
                </a:solidFill>
                <a:latin typeface="HG丸ｺﾞｼｯｸM-PRO" pitchFamily="50" charset="-128"/>
                <a:ea typeface="HG丸ｺﾞｼｯｸM-PRO" pitchFamily="50" charset="-128"/>
              </a:rPr>
              <a:t>ど</a:t>
            </a:r>
            <a:endParaRPr kumimoji="1" lang="ja-JP" altLang="en-US" sz="1200" dirty="0">
              <a:solidFill>
                <a:schemeClr val="tx1"/>
              </a:solidFill>
              <a:latin typeface="HG丸ｺﾞｼｯｸM-PRO" pitchFamily="50" charset="-128"/>
              <a:ea typeface="HG丸ｺﾞｼｯｸM-PRO" pitchFamily="50" charset="-128"/>
            </a:endParaRPr>
          </a:p>
        </p:txBody>
      </p:sp>
      <p:sp>
        <p:nvSpPr>
          <p:cNvPr id="6" name="タイトル 1"/>
          <p:cNvSpPr txBox="1">
            <a:spLocks/>
          </p:cNvSpPr>
          <p:nvPr/>
        </p:nvSpPr>
        <p:spPr>
          <a:xfrm>
            <a:off x="683568" y="3630091"/>
            <a:ext cx="7772400" cy="73501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dirty="0" smtClean="0">
                <a:latin typeface="HG丸ｺﾞｼｯｸM-PRO" pitchFamily="50" charset="-128"/>
                <a:ea typeface="HG丸ｺﾞｼｯｸM-PRO" pitchFamily="50" charset="-128"/>
              </a:rPr>
              <a:t>（平成</a:t>
            </a:r>
            <a:r>
              <a:rPr lang="en-US" altLang="ja-JP" sz="2000" dirty="0" smtClean="0">
                <a:latin typeface="HG丸ｺﾞｼｯｸM-PRO" pitchFamily="50" charset="-128"/>
                <a:ea typeface="HG丸ｺﾞｼｯｸM-PRO" pitchFamily="50" charset="-128"/>
              </a:rPr>
              <a:t>27</a:t>
            </a:r>
            <a:r>
              <a:rPr lang="ja-JP" altLang="en-US" sz="2000" dirty="0" smtClean="0">
                <a:latin typeface="HG丸ｺﾞｼｯｸM-PRO" pitchFamily="50" charset="-128"/>
                <a:ea typeface="HG丸ｺﾞｼｯｸM-PRO" pitchFamily="50" charset="-128"/>
              </a:rPr>
              <a:t>年</a:t>
            </a:r>
            <a:r>
              <a:rPr lang="en-US" altLang="ja-JP" sz="2000" dirty="0" smtClean="0">
                <a:latin typeface="HG丸ｺﾞｼｯｸM-PRO" pitchFamily="50" charset="-128"/>
                <a:ea typeface="HG丸ｺﾞｼｯｸM-PRO" pitchFamily="50" charset="-128"/>
              </a:rPr>
              <a:t>1</a:t>
            </a:r>
            <a:r>
              <a:rPr lang="ja-JP" altLang="en-US" sz="2000" dirty="0" smtClean="0">
                <a:latin typeface="HG丸ｺﾞｼｯｸM-PRO" pitchFamily="50" charset="-128"/>
                <a:ea typeface="HG丸ｺﾞｼｯｸM-PRO" pitchFamily="50" charset="-128"/>
              </a:rPr>
              <a:t>月診療分から）</a:t>
            </a:r>
            <a:endParaRPr lang="ja-JP" altLang="en-US" sz="2000" dirty="0">
              <a:latin typeface="HG丸ｺﾞｼｯｸM-PRO" pitchFamily="50" charset="-128"/>
              <a:ea typeface="HG丸ｺﾞｼｯｸM-PRO"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0"/>
            <a:ext cx="9144000" cy="642918"/>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6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よくあるご質問</a:t>
            </a:r>
          </a:p>
        </p:txBody>
      </p:sp>
      <p:sp>
        <p:nvSpPr>
          <p:cNvPr id="3" name="正方形/長方形 2"/>
          <p:cNvSpPr/>
          <p:nvPr/>
        </p:nvSpPr>
        <p:spPr>
          <a:xfrm>
            <a:off x="214282" y="692696"/>
            <a:ext cx="8715436" cy="59046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lnSpc>
                <a:spcPts val="2500"/>
              </a:lnSpc>
            </a:pPr>
            <a:r>
              <a:rPr lang="ja-JP" altLang="en-US" sz="1600" dirty="0" smtClean="0">
                <a:solidFill>
                  <a:schemeClr val="tx1"/>
                </a:solidFill>
                <a:latin typeface="HG丸ｺﾞｼｯｸM-PRO" pitchFamily="50" charset="-128"/>
                <a:ea typeface="HG丸ｺﾞｼｯｸM-PRO" pitchFamily="50" charset="-128"/>
              </a:rPr>
              <a:t>Ｑ１．高額療養費の支給申請はどのように行えば良いですか。</a:t>
            </a:r>
            <a:endParaRPr lang="en-US" altLang="ja-JP" sz="1600" dirty="0" smtClean="0">
              <a:solidFill>
                <a:schemeClr val="tx1"/>
              </a:solidFill>
              <a:latin typeface="HG丸ｺﾞｼｯｸM-PRO" pitchFamily="50" charset="-128"/>
              <a:ea typeface="HG丸ｺﾞｼｯｸM-PRO" pitchFamily="50" charset="-128"/>
            </a:endParaRPr>
          </a:p>
          <a:p>
            <a:pPr marL="177800" indent="-177800">
              <a:lnSpc>
                <a:spcPts val="2500"/>
              </a:lnSpc>
            </a:pPr>
            <a:r>
              <a:rPr lang="ja-JP" altLang="en-US" sz="1600" dirty="0" smtClean="0">
                <a:solidFill>
                  <a:schemeClr val="tx1"/>
                </a:solidFill>
                <a:latin typeface="HG丸ｺﾞｼｯｸM-PRO" pitchFamily="50" charset="-128"/>
                <a:ea typeface="HG丸ｺﾞｼｯｸM-PRO" pitchFamily="50" charset="-128"/>
              </a:rPr>
              <a:t>Ｑ２．どのような医療費が、高額療養費制度による負担軽減の対象となりますか。</a:t>
            </a:r>
            <a:endParaRPr lang="en-US" altLang="ja-JP" sz="1600" dirty="0" smtClean="0">
              <a:solidFill>
                <a:schemeClr val="tx1"/>
              </a:solidFill>
              <a:latin typeface="HG丸ｺﾞｼｯｸM-PRO" pitchFamily="50" charset="-128"/>
              <a:ea typeface="HG丸ｺﾞｼｯｸM-PRO" pitchFamily="50" charset="-128"/>
            </a:endParaRPr>
          </a:p>
          <a:p>
            <a:pPr marL="177800" indent="-177800">
              <a:lnSpc>
                <a:spcPts val="2500"/>
              </a:lnSpc>
            </a:pPr>
            <a:r>
              <a:rPr lang="ja-JP" altLang="en-US" sz="1600" dirty="0" smtClean="0">
                <a:solidFill>
                  <a:schemeClr val="tx1"/>
                </a:solidFill>
                <a:latin typeface="HG丸ｺﾞｼｯｸM-PRO" pitchFamily="50" charset="-128"/>
                <a:ea typeface="HG丸ｺﾞｼｯｸM-PRO" pitchFamily="50" charset="-128"/>
              </a:rPr>
              <a:t>Ｑ３．高額療養費を申請した場合、支給までにどのくらいの時間がかかりますか。</a:t>
            </a:r>
            <a:endParaRPr lang="en-US" altLang="ja-JP" sz="1600" dirty="0" smtClean="0">
              <a:solidFill>
                <a:schemeClr val="tx1"/>
              </a:solidFill>
              <a:latin typeface="HG丸ｺﾞｼｯｸM-PRO" pitchFamily="50" charset="-128"/>
              <a:ea typeface="HG丸ｺﾞｼｯｸM-PRO" pitchFamily="50" charset="-128"/>
            </a:endParaRPr>
          </a:p>
          <a:p>
            <a:pPr marL="177800" indent="-177800">
              <a:lnSpc>
                <a:spcPts val="2500"/>
              </a:lnSpc>
            </a:pPr>
            <a:r>
              <a:rPr lang="ja-JP" altLang="en-US" sz="1600" dirty="0" smtClean="0">
                <a:solidFill>
                  <a:schemeClr val="tx1"/>
                </a:solidFill>
                <a:latin typeface="HG丸ｺﾞｼｯｸM-PRO" pitchFamily="50" charset="-128"/>
                <a:ea typeface="HG丸ｺﾞｼｯｸM-PRO" pitchFamily="50" charset="-128"/>
              </a:rPr>
              <a:t>Ｑ４．支給申請はいつまでさかのぼって行うことが可能ですか。</a:t>
            </a:r>
            <a:endParaRPr lang="en-US" altLang="ja-JP" sz="1600" dirty="0" smtClean="0">
              <a:solidFill>
                <a:schemeClr val="tx1"/>
              </a:solidFill>
              <a:latin typeface="HG丸ｺﾞｼｯｸM-PRO" pitchFamily="50" charset="-128"/>
              <a:ea typeface="HG丸ｺﾞｼｯｸM-PRO" pitchFamily="50" charset="-128"/>
            </a:endParaRPr>
          </a:p>
          <a:p>
            <a:pPr marL="177800" indent="-177800">
              <a:lnSpc>
                <a:spcPts val="2500"/>
              </a:lnSpc>
            </a:pPr>
            <a:r>
              <a:rPr lang="ja-JP" altLang="en-US" sz="1600" dirty="0" smtClean="0">
                <a:solidFill>
                  <a:schemeClr val="tx1"/>
                </a:solidFill>
                <a:latin typeface="HG丸ｺﾞｼｯｸM-PRO" pitchFamily="50" charset="-128"/>
                <a:ea typeface="HG丸ｺﾞｼｯｸM-PRO" pitchFamily="50" charset="-128"/>
              </a:rPr>
              <a:t>Ｑ５．負担の上限額は、加入している健康保険やかかっている病気によって変わるのですか。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Ｑ６．入院する場合に、窓口での支払いを負担の上限額までに抑えるには、どのような手続</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　　きが必要となるのでしょうか。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Ｑ７．高額医療・高額介護合算療養費制度は、高額療養費制度とは別の制度なのでしょうか。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Ｑ８．医療費控除制度とはどう違うのでしょうか。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Ｑ９．「世帯合算」では、家族のどの範囲まで自己負担額を合算できるのでしょうか。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a:t>
            </a:r>
            <a:r>
              <a:rPr lang="en-US" altLang="ja-JP" sz="1600" dirty="0" smtClean="0">
                <a:solidFill>
                  <a:schemeClr val="tx1"/>
                </a:solidFill>
                <a:latin typeface="HG丸ｺﾞｼｯｸM-PRO" pitchFamily="50" charset="-128"/>
                <a:ea typeface="HG丸ｺﾞｼｯｸM-PRO" pitchFamily="50" charset="-128"/>
              </a:rPr>
              <a:t>10</a:t>
            </a:r>
            <a:r>
              <a:rPr lang="ja-JP" altLang="en-US" sz="1600" dirty="0" err="1"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月をまたいで治療した場合、医療費の合算はできないのでしょうか。</a:t>
            </a:r>
          </a:p>
          <a:p>
            <a:pPr>
              <a:lnSpc>
                <a:spcPts val="2500"/>
              </a:lnSpc>
            </a:pPr>
            <a:r>
              <a:rPr lang="ja-JP" altLang="en-US" sz="1600" dirty="0" smtClean="0">
                <a:solidFill>
                  <a:schemeClr val="tx1"/>
                </a:solidFill>
                <a:latin typeface="HG丸ｺﾞｼｯｸM-PRO" pitchFamily="50" charset="-128"/>
                <a:ea typeface="HG丸ｺﾞｼｯｸM-PRO" pitchFamily="50" charset="-128"/>
              </a:rPr>
              <a:t>Ｑ</a:t>
            </a:r>
            <a:r>
              <a:rPr lang="en-US" altLang="ja-JP" sz="1600" dirty="0" smtClean="0">
                <a:solidFill>
                  <a:schemeClr val="tx1"/>
                </a:solidFill>
                <a:latin typeface="HG丸ｺﾞｼｯｸM-PRO" pitchFamily="50" charset="-128"/>
                <a:ea typeface="HG丸ｺﾞｼｯｸM-PRO" pitchFamily="50" charset="-128"/>
              </a:rPr>
              <a:t>11</a:t>
            </a:r>
            <a:r>
              <a:rPr lang="ja-JP" altLang="en-US" sz="1600" dirty="0" err="1"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同じ世帯に７０歳未満の人も７０歳以上の人もいる場合は、どのような自己負担額</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　　が適用されるのでしょうか。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kumimoji="1" lang="ja-JP" altLang="en-US" sz="1600" dirty="0" smtClean="0">
                <a:solidFill>
                  <a:schemeClr val="tx1"/>
                </a:solidFill>
                <a:latin typeface="HG丸ｺﾞｼｯｸM-PRO" pitchFamily="50" charset="-128"/>
                <a:ea typeface="HG丸ｺﾞｼｯｸM-PRO" pitchFamily="50" charset="-128"/>
              </a:rPr>
              <a:t>Ｑ</a:t>
            </a:r>
            <a:r>
              <a:rPr kumimoji="1" lang="en-US" altLang="ja-JP" sz="1600" dirty="0" smtClean="0">
                <a:solidFill>
                  <a:schemeClr val="tx1"/>
                </a:solidFill>
                <a:latin typeface="HG丸ｺﾞｼｯｸM-PRO" pitchFamily="50" charset="-128"/>
                <a:ea typeface="HG丸ｺﾞｼｯｸM-PRO" pitchFamily="50" charset="-128"/>
              </a:rPr>
              <a:t>12</a:t>
            </a:r>
            <a:r>
              <a:rPr lang="ja-JP" altLang="en-US" sz="1600" dirty="0" err="1"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病院で複数の診療科に受診した場合、それぞれの診療科での自己負担が、合計すると</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　　自己負担限度額を超える場合は、高額療養費の請求ができますか。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lang="ja-JP" altLang="en-US" sz="1600" dirty="0" smtClean="0">
                <a:solidFill>
                  <a:schemeClr val="tx1"/>
                </a:solidFill>
                <a:latin typeface="HG丸ｺﾞｼｯｸM-PRO" pitchFamily="50" charset="-128"/>
                <a:ea typeface="HG丸ｺﾞｼｯｸM-PRO" pitchFamily="50" charset="-128"/>
              </a:rPr>
              <a:t>Ｑ</a:t>
            </a:r>
            <a:r>
              <a:rPr lang="en-US" altLang="ja-JP" sz="1600" dirty="0" smtClean="0">
                <a:solidFill>
                  <a:schemeClr val="tx1"/>
                </a:solidFill>
                <a:latin typeface="HG丸ｺﾞｼｯｸM-PRO" pitchFamily="50" charset="-128"/>
                <a:ea typeface="HG丸ｺﾞｼｯｸM-PRO" pitchFamily="50" charset="-128"/>
              </a:rPr>
              <a:t>13</a:t>
            </a:r>
            <a:r>
              <a:rPr lang="ja-JP" altLang="en-US" sz="1600" dirty="0" err="1" smtClean="0">
                <a:solidFill>
                  <a:schemeClr val="tx1"/>
                </a:solidFill>
                <a:latin typeface="HG丸ｺﾞｼｯｸM-PRO" pitchFamily="50" charset="-128"/>
                <a:ea typeface="HG丸ｺﾞｼｯｸM-PRO" pitchFamily="50" charset="-128"/>
              </a:rPr>
              <a:t>．</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歳以上の「現役並み所得者」の区分に該当するのは、どのような場合ですか。</a:t>
            </a:r>
            <a:endParaRPr lang="en-US" altLang="ja-JP" sz="1600" dirty="0" smtClean="0">
              <a:solidFill>
                <a:schemeClr val="tx1"/>
              </a:solidFill>
              <a:latin typeface="HG丸ｺﾞｼｯｸM-PRO" pitchFamily="50" charset="-128"/>
              <a:ea typeface="HG丸ｺﾞｼｯｸM-PRO" pitchFamily="50" charset="-128"/>
            </a:endParaRPr>
          </a:p>
          <a:p>
            <a:pPr>
              <a:lnSpc>
                <a:spcPts val="2500"/>
              </a:lnSpc>
            </a:pPr>
            <a:r>
              <a:rPr kumimoji="1" lang="ja-JP" altLang="en-US" sz="1600" dirty="0" smtClean="0">
                <a:solidFill>
                  <a:schemeClr val="tx1"/>
                </a:solidFill>
                <a:latin typeface="HG丸ｺﾞｼｯｸM-PRO" pitchFamily="50" charset="-128"/>
                <a:ea typeface="HG丸ｺﾞｼｯｸM-PRO" pitchFamily="50" charset="-128"/>
              </a:rPr>
              <a:t>Ｑ</a:t>
            </a:r>
            <a:r>
              <a:rPr kumimoji="1" lang="en-US" altLang="ja-JP" sz="1600" dirty="0" smtClean="0">
                <a:solidFill>
                  <a:schemeClr val="tx1"/>
                </a:solidFill>
                <a:latin typeface="HG丸ｺﾞｼｯｸM-PRO" pitchFamily="50" charset="-128"/>
                <a:ea typeface="HG丸ｺﾞｼｯｸM-PRO" pitchFamily="50" charset="-128"/>
              </a:rPr>
              <a:t>14</a:t>
            </a:r>
            <a:r>
              <a:rPr kumimoji="1" lang="ja-JP" altLang="en-US" sz="1600" dirty="0" err="1" smtClean="0">
                <a:solidFill>
                  <a:schemeClr val="tx1"/>
                </a:solidFill>
                <a:latin typeface="HG丸ｺﾞｼｯｸM-PRO" pitchFamily="50" charset="-128"/>
                <a:ea typeface="HG丸ｺﾞｼｯｸM-PRO" pitchFamily="50" charset="-128"/>
              </a:rPr>
              <a:t>．</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歳以上の「低所得者</a:t>
            </a:r>
            <a:r>
              <a:rPr lang="en-US" altLang="ja-JP" sz="1600" dirty="0" smtClean="0">
                <a:solidFill>
                  <a:schemeClr val="tx1"/>
                </a:solidFill>
                <a:latin typeface="HG丸ｺﾞｼｯｸM-PRO" pitchFamily="50" charset="-128"/>
                <a:ea typeface="HG丸ｺﾞｼｯｸM-PRO" pitchFamily="50" charset="-128"/>
              </a:rPr>
              <a:t>Ⅰ</a:t>
            </a:r>
            <a:r>
              <a:rPr lang="ja-JP" altLang="en-US" sz="1600" dirty="0" smtClean="0">
                <a:solidFill>
                  <a:schemeClr val="tx1"/>
                </a:solidFill>
                <a:latin typeface="HG丸ｺﾞｼｯｸM-PRO" pitchFamily="50" charset="-128"/>
                <a:ea typeface="HG丸ｺﾞｼｯｸM-PRO" pitchFamily="50" charset="-128"/>
              </a:rPr>
              <a:t>」の区分に該当するのは、どのような場合ですか。</a:t>
            </a:r>
            <a:endParaRPr lang="en-US" altLang="ja-JP" sz="1600" dirty="0" smtClean="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85720" y="428604"/>
            <a:ext cx="8501122"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2400" dirty="0" smtClean="0">
                <a:solidFill>
                  <a:schemeClr val="tx1"/>
                </a:solidFill>
                <a:latin typeface="HG丸ｺﾞｼｯｸM-PRO" pitchFamily="50" charset="-128"/>
                <a:ea typeface="HG丸ｺﾞｼｯｸM-PRO" pitchFamily="50" charset="-128"/>
              </a:rPr>
              <a:t>Ｑ１．高額療養費の支給申請はどのように行えば良いですか。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10" name="正方形/長方形 9"/>
          <p:cNvSpPr/>
          <p:nvPr/>
        </p:nvSpPr>
        <p:spPr>
          <a:xfrm>
            <a:off x="285720" y="1357298"/>
            <a:ext cx="8572560" cy="52864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Ａ１．</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ご自身が加入している公的医療保険（健康保険組合・協会けんぽの都道府県支部・市町村国保・後期高齢者医療制度・共済組合など。以下単に「医療保険」といいます。）に、高額療養費の支給申請書を提出または郵送することで支給が受けられます。病院などの領収書の添付を求められる場合もありま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ご加入の医療保険によっては、「支給対象となります」と支給申請を勧めたり、さらには自動的に高額療養費を口座に振り込んでくれたりするところもあります。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なお、どの医療保険に加入しているかは、保険証（正式には被保険者証）の表面にてご確認ください。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1520" y="188640"/>
            <a:ext cx="8501122" cy="792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2400" dirty="0" smtClean="0">
                <a:solidFill>
                  <a:schemeClr val="tx1"/>
                </a:solidFill>
                <a:latin typeface="HG丸ｺﾞｼｯｸM-PRO" pitchFamily="50" charset="-128"/>
                <a:ea typeface="HG丸ｺﾞｼｯｸM-PRO" pitchFamily="50" charset="-128"/>
              </a:rPr>
              <a:t>Ｑ２．どのような医療費が、高額療養費制度の支給の対象となりますか。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3" name="正方形/長方形 2"/>
          <p:cNvSpPr/>
          <p:nvPr/>
        </p:nvSpPr>
        <p:spPr>
          <a:xfrm>
            <a:off x="251520" y="1052736"/>
            <a:ext cx="8572560" cy="56166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000" dirty="0" smtClean="0">
                <a:solidFill>
                  <a:schemeClr val="tx1"/>
                </a:solidFill>
                <a:latin typeface="HG丸ｺﾞｼｯｸM-PRO" pitchFamily="50" charset="-128"/>
                <a:ea typeface="HG丸ｺﾞｼｯｸM-PRO" pitchFamily="50" charset="-128"/>
              </a:rPr>
              <a:t>Ａ２．</a:t>
            </a:r>
            <a:endParaRPr lang="en-US" altLang="ja-JP" sz="2000" dirty="0" smtClean="0">
              <a:solidFill>
                <a:schemeClr val="tx1"/>
              </a:solidFill>
              <a:latin typeface="HG丸ｺﾞｼｯｸM-PRO" pitchFamily="50" charset="-128"/>
              <a:ea typeface="HG丸ｺﾞｼｯｸM-PRO" pitchFamily="50" charset="-128"/>
            </a:endParaRPr>
          </a:p>
          <a:p>
            <a:pPr>
              <a:lnSpc>
                <a:spcPts val="3200"/>
              </a:lnSpc>
            </a:pPr>
            <a:r>
              <a:rPr lang="ja-JP" altLang="en-US" sz="2000" dirty="0" smtClean="0">
                <a:solidFill>
                  <a:schemeClr val="tx1"/>
                </a:solidFill>
                <a:latin typeface="HG丸ｺﾞｼｯｸM-PRO" pitchFamily="50" charset="-128"/>
                <a:ea typeface="HG丸ｺﾞｼｯｸM-PRO" pitchFamily="50" charset="-128"/>
              </a:rPr>
              <a:t>　保険適用される診療に対し、患者が支払った自己負担額が対象となります。医療にかからない場合でも必要となる「食費」・「居住費」、患者の希望によってサービスを受ける「差額ベッド代」・「先進医療にかかる費用」等は、高額療養費の支給の対象とはされていません。</a:t>
            </a:r>
            <a:endParaRPr lang="en-US" altLang="ja-JP" sz="2000" dirty="0" smtClean="0">
              <a:solidFill>
                <a:schemeClr val="tx1"/>
              </a:solidFill>
              <a:latin typeface="HG丸ｺﾞｼｯｸM-PRO" pitchFamily="50" charset="-128"/>
              <a:ea typeface="HG丸ｺﾞｼｯｸM-PRO" pitchFamily="50" charset="-128"/>
            </a:endParaRPr>
          </a:p>
          <a:p>
            <a:pPr>
              <a:lnSpc>
                <a:spcPts val="3200"/>
              </a:lnSpc>
            </a:pPr>
            <a:r>
              <a:rPr lang="ja-JP" altLang="en-US" sz="2000" dirty="0" smtClean="0">
                <a:solidFill>
                  <a:schemeClr val="tx1"/>
                </a:solidFill>
                <a:latin typeface="HG丸ｺﾞｼｯｸM-PRO" pitchFamily="50" charset="-128"/>
                <a:ea typeface="HG丸ｺﾞｼｯｸM-PRO" pitchFamily="50" charset="-128"/>
              </a:rPr>
              <a:t>　また、患者が７０歳未満の場合に自らの自己負担額を合算するためには、レセプト（</a:t>
            </a:r>
            <a:r>
              <a:rPr lang="en-US" altLang="ja-JP" sz="2000" dirty="0" smtClean="0">
                <a:solidFill>
                  <a:schemeClr val="tx1"/>
                </a:solidFill>
                <a:latin typeface="HG丸ｺﾞｼｯｸM-PRO" pitchFamily="50" charset="-128"/>
                <a:ea typeface="HG丸ｺﾞｼｯｸM-PRO" pitchFamily="50" charset="-128"/>
              </a:rPr>
              <a:t>※</a:t>
            </a:r>
            <a:r>
              <a:rPr lang="ja-JP" altLang="en-US" sz="2000" dirty="0" smtClean="0">
                <a:solidFill>
                  <a:schemeClr val="tx1"/>
                </a:solidFill>
                <a:latin typeface="HG丸ｺﾞｼｯｸM-PRO" pitchFamily="50" charset="-128"/>
                <a:ea typeface="HG丸ｺﾞｼｯｸM-PRO" pitchFamily="50" charset="-128"/>
              </a:rPr>
              <a:t>）１枚あたりの１か月の自己負担額が２万１千円以上であることが必要です。</a:t>
            </a:r>
            <a:endParaRPr lang="en-US" altLang="ja-JP" sz="2000" dirty="0" smtClean="0">
              <a:solidFill>
                <a:schemeClr val="tx1"/>
              </a:solidFill>
              <a:latin typeface="HG丸ｺﾞｼｯｸM-PRO" pitchFamily="50" charset="-128"/>
              <a:ea typeface="HG丸ｺﾞｼｯｸM-PRO" pitchFamily="50" charset="-128"/>
            </a:endParaRPr>
          </a:p>
          <a:p>
            <a:pPr>
              <a:lnSpc>
                <a:spcPts val="3200"/>
              </a:lnSpc>
            </a:pPr>
            <a:r>
              <a:rPr lang="ja-JP" altLang="en-US" sz="2000" dirty="0" smtClean="0">
                <a:solidFill>
                  <a:schemeClr val="tx1"/>
                </a:solidFill>
                <a:latin typeface="HG丸ｺﾞｼｯｸM-PRO" pitchFamily="50" charset="-128"/>
                <a:ea typeface="HG丸ｺﾞｼｯｸM-PRO" pitchFamily="50" charset="-128"/>
              </a:rPr>
              <a:t>　なお、高額療養費制度は、かかった医療費を暦月単位で軽減する制度であり、月をまたいで治療した場合は、自己負担額の合算はできません（理由については、Ｑ１０をご覧下さい。）。</a:t>
            </a:r>
            <a:endParaRPr lang="en-US" altLang="ja-JP" sz="2000"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a:t>
            </a:r>
            <a:r>
              <a:rPr lang="en-US" altLang="ja-JP" dirty="0" smtClean="0">
                <a:solidFill>
                  <a:schemeClr val="tx1"/>
                </a:solidFill>
                <a:latin typeface="HG丸ｺﾞｼｯｸM-PRO" pitchFamily="50" charset="-128"/>
                <a:ea typeface="HG丸ｺﾞｼｯｸM-PRO" pitchFamily="50" charset="-128"/>
              </a:rPr>
              <a:t>※</a:t>
            </a:r>
            <a:r>
              <a:rPr lang="ja-JP" altLang="en-US" dirty="0" smtClean="0">
                <a:solidFill>
                  <a:schemeClr val="tx1"/>
                </a:solidFill>
                <a:latin typeface="HG丸ｺﾞｼｯｸM-PRO" pitchFamily="50" charset="-128"/>
                <a:ea typeface="HG丸ｺﾞｼｯｸM-PRO" pitchFamily="50" charset="-128"/>
              </a:rPr>
              <a:t>）ある個人について診療に要した費用を医療保険に請求するために、暦月（月の初めから終わりまで）単位で医療機関や薬局が作成する請求書を指します。</a:t>
            </a:r>
            <a:endParaRPr lang="en-US" altLang="ja-JP" dirty="0" smtClean="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85720" y="1428736"/>
            <a:ext cx="8572560" cy="54292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Ａ３．</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受診した月から少なくとも３か月程度かかります。</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kumimoji="1" lang="ja-JP" altLang="en-US" sz="2400" dirty="0" smtClean="0">
                <a:solidFill>
                  <a:schemeClr val="tx1"/>
                </a:solidFill>
                <a:latin typeface="HG丸ｺﾞｼｯｸM-PRO" pitchFamily="50" charset="-128"/>
                <a:ea typeface="HG丸ｺﾞｼｯｸM-PRO" pitchFamily="50" charset="-128"/>
              </a:rPr>
              <a:t>　</a:t>
            </a:r>
            <a:r>
              <a:rPr lang="ja-JP" altLang="en-US" sz="2400" dirty="0" smtClean="0">
                <a:solidFill>
                  <a:schemeClr val="tx1"/>
                </a:solidFill>
                <a:latin typeface="HG丸ｺﾞｼｯｸM-PRO" pitchFamily="50" charset="-128"/>
                <a:ea typeface="HG丸ｺﾞｼｯｸM-PRO" pitchFamily="50" charset="-128"/>
              </a:rPr>
              <a:t>高額療養費は、申請後、各医療保険で審査した上で支給されますが、この審査はレセプト（医療機関から医療保険へ提出する診療報酬の請求書）の確定後に行われます。レセプトの確定までに一定の時間がかかりますので、なにとぞご理解ください。</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kumimoji="1" lang="ja-JP" altLang="en-US" sz="2400" dirty="0" smtClean="0">
                <a:solidFill>
                  <a:schemeClr val="tx1"/>
                </a:solidFill>
                <a:latin typeface="HG丸ｺﾞｼｯｸM-PRO" pitchFamily="50" charset="-128"/>
                <a:ea typeface="HG丸ｺﾞｼｯｸM-PRO" pitchFamily="50" charset="-128"/>
              </a:rPr>
              <a:t>　なお、医療費のお支払いが困難なときには、無利息の「高額医療費貸付制度」を利用できる場合があります。制度の利用ができるかどうか、貸付金の水準はどのくらいかは、ご加入の医療保険によって異なりますので、お問い合わせください。</a:t>
            </a:r>
            <a:endParaRPr kumimoji="1" lang="ja-JP" altLang="en-US" sz="2400" dirty="0">
              <a:solidFill>
                <a:schemeClr val="tx1"/>
              </a:solidFill>
              <a:latin typeface="HG丸ｺﾞｼｯｸM-PRO" pitchFamily="50" charset="-128"/>
              <a:ea typeface="HG丸ｺﾞｼｯｸM-PRO" pitchFamily="50" charset="-128"/>
            </a:endParaRPr>
          </a:p>
        </p:txBody>
      </p:sp>
      <p:sp>
        <p:nvSpPr>
          <p:cNvPr id="7" name="正方形/長方形 6"/>
          <p:cNvSpPr/>
          <p:nvPr/>
        </p:nvSpPr>
        <p:spPr>
          <a:xfrm>
            <a:off x="285720" y="357166"/>
            <a:ext cx="8501122" cy="1000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2400" dirty="0" smtClean="0">
                <a:solidFill>
                  <a:schemeClr val="tx1"/>
                </a:solidFill>
                <a:latin typeface="HG丸ｺﾞｼｯｸM-PRO" pitchFamily="50" charset="-128"/>
                <a:ea typeface="HG丸ｺﾞｼｯｸM-PRO" pitchFamily="50" charset="-128"/>
              </a:rPr>
              <a:t>Ｑ３．高額療養費を申請した場合、支給までにどのくらいの</a:t>
            </a:r>
            <a:endParaRPr lang="en-US" altLang="ja-JP" sz="2400" dirty="0" smtClean="0">
              <a:solidFill>
                <a:schemeClr val="tx1"/>
              </a:solidFill>
              <a:latin typeface="HG丸ｺﾞｼｯｸM-PRO" pitchFamily="50" charset="-128"/>
              <a:ea typeface="HG丸ｺﾞｼｯｸM-PRO" pitchFamily="50" charset="-128"/>
            </a:endParaRPr>
          </a:p>
          <a:p>
            <a:pPr marL="177800" indent="-177800"/>
            <a:r>
              <a:rPr lang="ja-JP" altLang="en-US" sz="2400" dirty="0" smtClean="0">
                <a:solidFill>
                  <a:schemeClr val="tx1"/>
                </a:solidFill>
                <a:latin typeface="HG丸ｺﾞｼｯｸM-PRO" pitchFamily="50" charset="-128"/>
                <a:ea typeface="HG丸ｺﾞｼｯｸM-PRO" pitchFamily="50" charset="-128"/>
              </a:rPr>
              <a:t>　時間がかかりますか。</a:t>
            </a:r>
            <a:endParaRPr kumimoji="1" lang="ja-JP" altLang="en-US" sz="24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85720" y="1714488"/>
            <a:ext cx="8572560" cy="2786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Ａ４．</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高額療養費の支給を受ける権利の消滅時効は、診療を受けた月の翌月の初日から２年です。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したがって、この２年間の消滅時効にかかっていない高額療養費であれば、過去にさかのぼって支給申請することができます。</a:t>
            </a:r>
            <a:endParaRPr kumimoji="1" lang="ja-JP" altLang="en-US" sz="2400" dirty="0">
              <a:solidFill>
                <a:schemeClr val="tx1"/>
              </a:solidFill>
              <a:latin typeface="HG丸ｺﾞｼｯｸM-PRO" pitchFamily="50" charset="-128"/>
              <a:ea typeface="HG丸ｺﾞｼｯｸM-PRO" pitchFamily="50" charset="-128"/>
            </a:endParaRPr>
          </a:p>
        </p:txBody>
      </p:sp>
      <p:sp>
        <p:nvSpPr>
          <p:cNvPr id="7" name="正方形/長方形 6"/>
          <p:cNvSpPr/>
          <p:nvPr/>
        </p:nvSpPr>
        <p:spPr>
          <a:xfrm>
            <a:off x="285720" y="428604"/>
            <a:ext cx="8501122" cy="1000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2400" dirty="0" smtClean="0">
                <a:solidFill>
                  <a:schemeClr val="tx1"/>
                </a:solidFill>
                <a:latin typeface="HG丸ｺﾞｼｯｸM-PRO" pitchFamily="50" charset="-128"/>
                <a:ea typeface="HG丸ｺﾞｼｯｸM-PRO" pitchFamily="50" charset="-128"/>
              </a:rPr>
              <a:t>Ｑ４．支給申請はいつまでさかのぼって行うことが可能です</a:t>
            </a:r>
            <a:endParaRPr lang="en-US" altLang="ja-JP" sz="2400" dirty="0" smtClean="0">
              <a:solidFill>
                <a:schemeClr val="tx1"/>
              </a:solidFill>
              <a:latin typeface="HG丸ｺﾞｼｯｸM-PRO" pitchFamily="50" charset="-128"/>
              <a:ea typeface="HG丸ｺﾞｼｯｸM-PRO" pitchFamily="50" charset="-128"/>
            </a:endParaRPr>
          </a:p>
          <a:p>
            <a:pPr marL="177800" indent="-177800"/>
            <a:r>
              <a:rPr lang="ja-JP" altLang="en-US" sz="2400" dirty="0" smtClean="0">
                <a:solidFill>
                  <a:schemeClr val="tx1"/>
                </a:solidFill>
                <a:latin typeface="HG丸ｺﾞｼｯｸM-PRO" pitchFamily="50" charset="-128"/>
                <a:ea typeface="HG丸ｺﾞｼｯｸM-PRO" pitchFamily="50" charset="-128"/>
              </a:rPr>
              <a:t>　か。</a:t>
            </a:r>
            <a:endParaRPr kumimoji="1" lang="ja-JP" altLang="en-US" sz="24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85720" y="1285860"/>
            <a:ext cx="8501122" cy="5572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000"/>
              </a:lnSpc>
            </a:pPr>
            <a:r>
              <a:rPr lang="ja-JP" altLang="en-US" sz="2400" dirty="0" smtClean="0">
                <a:solidFill>
                  <a:schemeClr val="tx1"/>
                </a:solidFill>
                <a:latin typeface="HG丸ｺﾞｼｯｸM-PRO" pitchFamily="50" charset="-128"/>
                <a:ea typeface="HG丸ｺﾞｼｯｸM-PRO" pitchFamily="50" charset="-128"/>
              </a:rPr>
              <a:t>Ａ５．</a:t>
            </a:r>
            <a:endParaRPr lang="en-US" altLang="ja-JP" sz="2400" dirty="0" smtClean="0">
              <a:solidFill>
                <a:schemeClr val="tx1"/>
              </a:solidFill>
              <a:latin typeface="HG丸ｺﾞｼｯｸM-PRO" pitchFamily="50" charset="-128"/>
              <a:ea typeface="HG丸ｺﾞｼｯｸM-PRO" pitchFamily="50" charset="-128"/>
            </a:endParaRPr>
          </a:p>
          <a:p>
            <a:pPr>
              <a:lnSpc>
                <a:spcPts val="3000"/>
              </a:lnSpc>
            </a:pPr>
            <a:r>
              <a:rPr lang="ja-JP" altLang="en-US" sz="2400" dirty="0" smtClean="0">
                <a:solidFill>
                  <a:schemeClr val="tx1"/>
                </a:solidFill>
                <a:latin typeface="HG丸ｺﾞｼｯｸM-PRO" pitchFamily="50" charset="-128"/>
                <a:ea typeface="HG丸ｺﾞｼｯｸM-PRO" pitchFamily="50" charset="-128"/>
              </a:rPr>
              <a:t>　高額療養費では、各医療保険で共通の負担の上限額が設定されています（</a:t>
            </a:r>
            <a:r>
              <a:rPr lang="en-US" altLang="ja-JP" sz="2400" dirty="0" smtClean="0">
                <a:solidFill>
                  <a:schemeClr val="tx1"/>
                </a:solidFill>
                <a:latin typeface="HG丸ｺﾞｼｯｸM-PRO" pitchFamily="50" charset="-128"/>
                <a:ea typeface="HG丸ｺﾞｼｯｸM-PRO" pitchFamily="50" charset="-128"/>
              </a:rPr>
              <a:t>※</a:t>
            </a:r>
            <a:r>
              <a:rPr lang="ja-JP" altLang="en-US" sz="2400" dirty="0" smtClean="0">
                <a:solidFill>
                  <a:schemeClr val="tx1"/>
                </a:solidFill>
                <a:latin typeface="HG丸ｺﾞｼｯｸM-PRO" pitchFamily="50" charset="-128"/>
                <a:ea typeface="HG丸ｺﾞｼｯｸM-PRO" pitchFamily="50" charset="-128"/>
              </a:rPr>
              <a:t>）。</a:t>
            </a:r>
          </a:p>
          <a:p>
            <a:r>
              <a:rPr lang="ja-JP" altLang="en-US" sz="2200" dirty="0" smtClean="0">
                <a:solidFill>
                  <a:schemeClr val="tx1"/>
                </a:solidFill>
                <a:latin typeface="HG丸ｺﾞｼｯｸM-PRO" pitchFamily="50" charset="-128"/>
                <a:ea typeface="HG丸ｺﾞｼｯｸM-PRO" pitchFamily="50" charset="-128"/>
              </a:rPr>
              <a:t>　</a:t>
            </a:r>
            <a:r>
              <a:rPr lang="en-US" altLang="ja-JP" dirty="0" smtClean="0">
                <a:solidFill>
                  <a:schemeClr val="tx1"/>
                </a:solidFill>
                <a:latin typeface="HG丸ｺﾞｼｯｸM-PRO" pitchFamily="50" charset="-128"/>
                <a:ea typeface="HG丸ｺﾞｼｯｸM-PRO" pitchFamily="50" charset="-128"/>
              </a:rPr>
              <a:t>※</a:t>
            </a:r>
            <a:r>
              <a:rPr lang="ja-JP" altLang="en-US" dirty="0" smtClean="0">
                <a:solidFill>
                  <a:schemeClr val="tx1"/>
                </a:solidFill>
                <a:latin typeface="HG丸ｺﾞｼｯｸM-PRO" pitchFamily="50" charset="-128"/>
                <a:ea typeface="HG丸ｺﾞｼｯｸM-PRO" pitchFamily="50" charset="-128"/>
              </a:rPr>
              <a:t>　ただし、健康保険組合には、組合独自の「付加給付」として、この共通の</a:t>
            </a:r>
            <a:endParaRPr lang="en-US" altLang="ja-JP" dirty="0" smtClean="0">
              <a:solidFill>
                <a:schemeClr val="tx1"/>
              </a:solidFill>
              <a:latin typeface="HG丸ｺﾞｼｯｸM-PRO" pitchFamily="50" charset="-128"/>
              <a:ea typeface="HG丸ｺﾞｼｯｸM-PRO" pitchFamily="50" charset="-128"/>
            </a:endParaRPr>
          </a:p>
          <a:p>
            <a:r>
              <a:rPr lang="ja-JP" altLang="en-US" dirty="0" smtClean="0">
                <a:solidFill>
                  <a:schemeClr val="tx1"/>
                </a:solidFill>
                <a:latin typeface="HG丸ｺﾞｼｯｸM-PRO" pitchFamily="50" charset="-128"/>
                <a:ea typeface="HG丸ｺﾞｼｯｸM-PRO" pitchFamily="50" charset="-128"/>
              </a:rPr>
              <a:t>　　額よりも低い負担の上限額を設定しているところもあります。</a:t>
            </a:r>
            <a:endParaRPr lang="en-US" altLang="ja-JP" dirty="0" smtClean="0">
              <a:solidFill>
                <a:schemeClr val="tx1"/>
              </a:solidFill>
              <a:latin typeface="HG丸ｺﾞｼｯｸM-PRO" pitchFamily="50" charset="-128"/>
              <a:ea typeface="HG丸ｺﾞｼｯｸM-PRO" pitchFamily="50" charset="-128"/>
            </a:endParaRPr>
          </a:p>
          <a:p>
            <a:pPr>
              <a:lnSpc>
                <a:spcPts val="3000"/>
              </a:lnSpc>
              <a:spcBef>
                <a:spcPts val="600"/>
              </a:spcBef>
            </a:pPr>
            <a:r>
              <a:rPr lang="ja-JP" altLang="en-US" sz="2200" dirty="0" smtClean="0">
                <a:solidFill>
                  <a:schemeClr val="tx1"/>
                </a:solidFill>
                <a:latin typeface="HG丸ｺﾞｼｯｸM-PRO" pitchFamily="50" charset="-128"/>
                <a:ea typeface="HG丸ｺﾞｼｯｸM-PRO" pitchFamily="50" charset="-128"/>
              </a:rPr>
              <a:t>　</a:t>
            </a:r>
            <a:r>
              <a:rPr lang="ja-JP" altLang="en-US" sz="2400" dirty="0" smtClean="0">
                <a:solidFill>
                  <a:schemeClr val="tx1"/>
                </a:solidFill>
                <a:latin typeface="HG丸ｺﾞｼｯｸM-PRO" pitchFamily="50" charset="-128"/>
                <a:ea typeface="HG丸ｺﾞｼｯｸM-PRO" pitchFamily="50" charset="-128"/>
              </a:rPr>
              <a:t>また、自治体によっては、独自の医療費助成制度があり、医療機関の窓口での支払額が高額療養費の負担の上限額より低くなる場合があります。詳しくは、ご加入の医療保険やお住まいの自治体にお問い合わせください。　</a:t>
            </a:r>
            <a:endParaRPr lang="en-US" altLang="ja-JP" sz="2400" dirty="0" smtClean="0">
              <a:solidFill>
                <a:schemeClr val="tx1"/>
              </a:solidFill>
              <a:latin typeface="HG丸ｺﾞｼｯｸM-PRO" pitchFamily="50" charset="-128"/>
              <a:ea typeface="HG丸ｺﾞｼｯｸM-PRO" pitchFamily="50" charset="-128"/>
            </a:endParaRPr>
          </a:p>
          <a:p>
            <a:pPr>
              <a:lnSpc>
                <a:spcPts val="3000"/>
              </a:lnSpc>
            </a:pPr>
            <a:r>
              <a:rPr lang="ja-JP" altLang="en-US" sz="2400" dirty="0" smtClean="0">
                <a:solidFill>
                  <a:schemeClr val="tx1"/>
                </a:solidFill>
                <a:latin typeface="HG丸ｺﾞｼｯｸM-PRO" pitchFamily="50" charset="-128"/>
                <a:ea typeface="HG丸ｺﾞｼｯｸM-PRO" pitchFamily="50" charset="-128"/>
              </a:rPr>
              <a:t>　かかっている病気によっても負担の上限額は変わりませんが、血友病、人工透析及び</a:t>
            </a:r>
            <a:r>
              <a:rPr lang="en-US" altLang="ja-JP" sz="2400" dirty="0" smtClean="0">
                <a:solidFill>
                  <a:schemeClr val="tx1"/>
                </a:solidFill>
                <a:latin typeface="HG丸ｺﾞｼｯｸM-PRO" pitchFamily="50" charset="-128"/>
                <a:ea typeface="HG丸ｺﾞｼｯｸM-PRO" pitchFamily="50" charset="-128"/>
              </a:rPr>
              <a:t>HIV</a:t>
            </a:r>
            <a:r>
              <a:rPr lang="ja-JP" altLang="en-US" sz="2400" dirty="0">
                <a:solidFill>
                  <a:schemeClr val="tx1"/>
                </a:solidFill>
                <a:latin typeface="HG丸ｺﾞｼｯｸM-PRO" pitchFamily="50" charset="-128"/>
                <a:ea typeface="HG丸ｺﾞｼｯｸM-PRO" pitchFamily="50" charset="-128"/>
              </a:rPr>
              <a:t>といった</a:t>
            </a:r>
            <a:r>
              <a:rPr lang="ja-JP" altLang="en-US" sz="2400" dirty="0" smtClean="0">
                <a:solidFill>
                  <a:schemeClr val="tx1"/>
                </a:solidFill>
                <a:latin typeface="HG丸ｺﾞｼｯｸM-PRO" pitchFamily="50" charset="-128"/>
                <a:ea typeface="HG丸ｺﾞｼｯｸM-PRO" pitchFamily="50" charset="-128"/>
              </a:rPr>
              <a:t>非常に高額な治療を長期間にわたって継続しなければならない方については、高額療養費の支給の特例が設けられています。この特例措置が適用されると、原則として負担の上限額は１万円となります。</a:t>
            </a:r>
          </a:p>
        </p:txBody>
      </p:sp>
      <p:sp>
        <p:nvSpPr>
          <p:cNvPr id="6" name="正方形/長方形 5"/>
          <p:cNvSpPr/>
          <p:nvPr/>
        </p:nvSpPr>
        <p:spPr>
          <a:xfrm>
            <a:off x="285720" y="285728"/>
            <a:ext cx="8501122" cy="1000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2400" dirty="0" smtClean="0">
                <a:solidFill>
                  <a:schemeClr val="tx1"/>
                </a:solidFill>
                <a:latin typeface="HG丸ｺﾞｼｯｸM-PRO" pitchFamily="50" charset="-128"/>
                <a:ea typeface="HG丸ｺﾞｼｯｸM-PRO" pitchFamily="50" charset="-128"/>
              </a:rPr>
              <a:t>Ｑ５．負担の上限額は、加入している健康保険やかかっている病気によって変わるのですか。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285720" y="571480"/>
            <a:ext cx="8501122" cy="13573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latin typeface="HG丸ｺﾞｼｯｸM-PRO" pitchFamily="50" charset="-128"/>
                <a:ea typeface="HG丸ｺﾞｼｯｸM-PRO" pitchFamily="50" charset="-128"/>
              </a:rPr>
              <a:t>Ｑ６．入院する場合に、窓口での支払いを負担の上限額まで</a:t>
            </a:r>
            <a:endParaRPr lang="en-US" altLang="ja-JP" sz="2400" dirty="0" smtClean="0">
              <a:solidFill>
                <a:schemeClr val="tx1"/>
              </a:solidFill>
              <a:latin typeface="HG丸ｺﾞｼｯｸM-PRO" pitchFamily="50" charset="-128"/>
              <a:ea typeface="HG丸ｺﾞｼｯｸM-PRO" pitchFamily="50" charset="-128"/>
            </a:endParaRPr>
          </a:p>
          <a:p>
            <a:r>
              <a:rPr lang="ja-JP" altLang="en-US" sz="2400" dirty="0" smtClean="0">
                <a:solidFill>
                  <a:schemeClr val="tx1"/>
                </a:solidFill>
                <a:latin typeface="HG丸ｺﾞｼｯｸM-PRO" pitchFamily="50" charset="-128"/>
                <a:ea typeface="HG丸ｺﾞｼｯｸM-PRO" pitchFamily="50" charset="-128"/>
              </a:rPr>
              <a:t>　に抑えるには、どのような手続きが必要となるのでしょう</a:t>
            </a:r>
            <a:endParaRPr lang="en-US" altLang="ja-JP" sz="2400" dirty="0" smtClean="0">
              <a:solidFill>
                <a:schemeClr val="tx1"/>
              </a:solidFill>
              <a:latin typeface="HG丸ｺﾞｼｯｸM-PRO" pitchFamily="50" charset="-128"/>
              <a:ea typeface="HG丸ｺﾞｼｯｸM-PRO" pitchFamily="50" charset="-128"/>
            </a:endParaRPr>
          </a:p>
          <a:p>
            <a:r>
              <a:rPr lang="ja-JP" altLang="en-US" sz="2400" dirty="0" smtClean="0">
                <a:solidFill>
                  <a:schemeClr val="tx1"/>
                </a:solidFill>
                <a:latin typeface="HG丸ｺﾞｼｯｸM-PRO" pitchFamily="50" charset="-128"/>
                <a:ea typeface="HG丸ｺﾞｼｯｸM-PRO" pitchFamily="50" charset="-128"/>
              </a:rPr>
              <a:t>　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12" name="正方形/長方形 11"/>
          <p:cNvSpPr/>
          <p:nvPr/>
        </p:nvSpPr>
        <p:spPr>
          <a:xfrm>
            <a:off x="214282" y="2000240"/>
            <a:ext cx="8572560" cy="40005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Ａ６．</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入院する前に、ご加入の医療保険から「限度額適用認定証」又は「限度額適用認定・標準負担額減額認定証」の交付を受け、医療機関の窓口でこれらの認定証を提示する必要があります。</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７０歳未満の方については全員が、７０歳以上の方については住民税非課税の方が、対象となります。</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詳しくは、ご加入の医療保険にお問い合わせください。</a:t>
            </a:r>
            <a:endParaRPr lang="ja-JP" altLang="en-US" sz="24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285720" y="1785927"/>
            <a:ext cx="8501122" cy="48577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Ａ７．</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高額医療・高額介護合算療養費制度（以下「合算療養費制度」といいます。）とは、世帯内の同一の医療保険の加入者の方について、毎年８月から１年間にかかった医療保険と介護保険の自己負担を合計し、基準額を超えた場合に、その超えた金額を支給する制度です。</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高額療養費制度が「月」単位で負担を軽減するのに対し、合算療養費制度は、こうした「月」単位での負担軽減があっても、なお重い負担が残る場合に「年」単位でそれらの負担を軽減する制度です。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詳しくは、ご加入の医療保険にお問い合わせください。</a:t>
            </a:r>
            <a:endParaRPr kumimoji="1" lang="ja-JP" altLang="en-US" sz="2400" dirty="0">
              <a:solidFill>
                <a:schemeClr val="tx1"/>
              </a:solidFill>
              <a:latin typeface="HG丸ｺﾞｼｯｸM-PRO" pitchFamily="50" charset="-128"/>
              <a:ea typeface="HG丸ｺﾞｼｯｸM-PRO" pitchFamily="50" charset="-128"/>
            </a:endParaRPr>
          </a:p>
        </p:txBody>
      </p:sp>
      <p:grpSp>
        <p:nvGrpSpPr>
          <p:cNvPr id="8" name="グループ化 7"/>
          <p:cNvGrpSpPr/>
          <p:nvPr/>
        </p:nvGrpSpPr>
        <p:grpSpPr>
          <a:xfrm>
            <a:off x="285720" y="500042"/>
            <a:ext cx="8501122" cy="1285884"/>
            <a:chOff x="285720" y="1000108"/>
            <a:chExt cx="8501122" cy="1285884"/>
          </a:xfrm>
        </p:grpSpPr>
        <p:sp>
          <p:nvSpPr>
            <p:cNvPr id="9" name="正方形/長方形 8"/>
            <p:cNvSpPr/>
            <p:nvPr/>
          </p:nvSpPr>
          <p:spPr>
            <a:xfrm>
              <a:off x="285720" y="1000108"/>
              <a:ext cx="8501122" cy="128588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latin typeface="HG丸ｺﾞｼｯｸM-PRO" pitchFamily="50" charset="-128"/>
                  <a:ea typeface="HG丸ｺﾞｼｯｸM-PRO" pitchFamily="50" charset="-128"/>
                </a:rPr>
                <a:t>Ｑ７．高額医療・高額介護合算療養費制度は、高額療養費制</a:t>
              </a:r>
              <a:endParaRPr lang="en-US" altLang="ja-JP" sz="2400" dirty="0" smtClean="0">
                <a:solidFill>
                  <a:schemeClr val="tx1"/>
                </a:solidFill>
                <a:latin typeface="HG丸ｺﾞｼｯｸM-PRO" pitchFamily="50" charset="-128"/>
                <a:ea typeface="HG丸ｺﾞｼｯｸM-PRO" pitchFamily="50" charset="-128"/>
              </a:endParaRPr>
            </a:p>
            <a:p>
              <a:r>
                <a:rPr lang="ja-JP" altLang="en-US" sz="2400" dirty="0" smtClean="0">
                  <a:solidFill>
                    <a:schemeClr val="tx1"/>
                  </a:solidFill>
                  <a:latin typeface="HG丸ｺﾞｼｯｸM-PRO" pitchFamily="50" charset="-128"/>
                  <a:ea typeface="HG丸ｺﾞｼｯｸM-PRO" pitchFamily="50" charset="-128"/>
                </a:rPr>
                <a:t>　度とは別の制度なのでしょうか。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7" name="正方形/長方形 6"/>
            <p:cNvSpPr/>
            <p:nvPr/>
          </p:nvSpPr>
          <p:spPr>
            <a:xfrm>
              <a:off x="1142976" y="1000108"/>
              <a:ext cx="5143536"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HG丸ｺﾞｼｯｸM-PRO" pitchFamily="50" charset="-128"/>
                  <a:ea typeface="HG丸ｺﾞｼｯｸM-PRO" pitchFamily="50" charset="-128"/>
                </a:rPr>
                <a:t>こうがく いりょう 　  こうがくかい</a:t>
              </a:r>
              <a:r>
                <a:rPr kumimoji="1" lang="ja-JP" altLang="en-US" sz="1200" dirty="0" err="1" smtClean="0">
                  <a:solidFill>
                    <a:schemeClr val="tx1"/>
                  </a:solidFill>
                  <a:latin typeface="HG丸ｺﾞｼｯｸM-PRO" pitchFamily="50" charset="-128"/>
                  <a:ea typeface="HG丸ｺﾞｼｯｸM-PRO" pitchFamily="50" charset="-128"/>
                </a:rPr>
                <a:t>ご</a:t>
              </a:r>
              <a:r>
                <a:rPr kumimoji="1" lang="ja-JP" altLang="en-US" sz="1200" dirty="0" smtClean="0">
                  <a:solidFill>
                    <a:schemeClr val="tx1"/>
                  </a:solidFill>
                  <a:latin typeface="HG丸ｺﾞｼｯｸM-PRO" pitchFamily="50" charset="-128"/>
                  <a:ea typeface="HG丸ｺﾞｼｯｸM-PRO" pitchFamily="50" charset="-128"/>
                </a:rPr>
                <a:t>  がっさん りょう</a:t>
              </a:r>
              <a:r>
                <a:rPr kumimoji="1" lang="ja-JP" altLang="en-US" sz="1200" dirty="0" err="1" smtClean="0">
                  <a:solidFill>
                    <a:schemeClr val="tx1"/>
                  </a:solidFill>
                  <a:latin typeface="HG丸ｺﾞｼｯｸM-PRO" pitchFamily="50" charset="-128"/>
                  <a:ea typeface="HG丸ｺﾞｼｯｸM-PRO" pitchFamily="50" charset="-128"/>
                </a:rPr>
                <a:t>ようひ</a:t>
              </a:r>
              <a:r>
                <a:rPr kumimoji="1" lang="ja-JP" altLang="en-US" sz="1200" dirty="0" smtClean="0">
                  <a:solidFill>
                    <a:schemeClr val="tx1"/>
                  </a:solidFill>
                  <a:latin typeface="HG丸ｺﾞｼｯｸM-PRO" pitchFamily="50" charset="-128"/>
                  <a:ea typeface="HG丸ｺﾞｼｯｸM-PRO" pitchFamily="50" charset="-128"/>
                </a:rPr>
                <a:t> </a:t>
              </a:r>
              <a:r>
                <a:rPr lang="ja-JP" altLang="en-US" sz="1200" dirty="0" smtClean="0">
                  <a:solidFill>
                    <a:schemeClr val="tx1"/>
                  </a:solidFill>
                  <a:latin typeface="HG丸ｺﾞｼｯｸM-PRO" pitchFamily="50" charset="-128"/>
                  <a:ea typeface="HG丸ｺﾞｼｯｸM-PRO" pitchFamily="50" charset="-128"/>
                </a:rPr>
                <a:t>せい </a:t>
              </a:r>
              <a:r>
                <a:rPr lang="ja-JP" altLang="en-US" sz="1200" dirty="0" err="1" smtClean="0">
                  <a:solidFill>
                    <a:schemeClr val="tx1"/>
                  </a:solidFill>
                  <a:latin typeface="HG丸ｺﾞｼｯｸM-PRO" pitchFamily="50" charset="-128"/>
                  <a:ea typeface="HG丸ｺﾞｼｯｸM-PRO" pitchFamily="50" charset="-128"/>
                </a:rPr>
                <a:t>ど</a:t>
              </a:r>
              <a:endParaRPr kumimoji="1" lang="ja-JP" altLang="en-US" sz="1200" dirty="0">
                <a:solidFill>
                  <a:schemeClr val="tx1"/>
                </a:solidFill>
                <a:latin typeface="HG丸ｺﾞｼｯｸM-PRO" pitchFamily="50" charset="-128"/>
                <a:ea typeface="HG丸ｺﾞｼｯｸM-PRO" pitchFamily="50" charset="-128"/>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85720" y="500042"/>
            <a:ext cx="8501122" cy="857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latin typeface="HG丸ｺﾞｼｯｸM-PRO" pitchFamily="50" charset="-128"/>
                <a:ea typeface="HG丸ｺﾞｼｯｸM-PRO" pitchFamily="50" charset="-128"/>
              </a:rPr>
              <a:t>Ｑ８．医療費控除制度とはどう違うのでしょうか。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8" name="正方形/長方形 7"/>
          <p:cNvSpPr/>
          <p:nvPr/>
        </p:nvSpPr>
        <p:spPr>
          <a:xfrm>
            <a:off x="285720" y="1428736"/>
            <a:ext cx="8501122" cy="32964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Ａ８．</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医療費控除とは、所得税や住民税の算定において、自己又は自己と生計を一にする配偶者その他の親族のために医療費を支払った場合に受けることができる、一定の金額の所得控除のことを言い、保険給付の一種である高額療養費とは別の制度で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a:t>
            </a:r>
            <a:endParaRPr kumimoji="1" lang="ja-JP" altLang="en-US" sz="2400" dirty="0">
              <a:solidFill>
                <a:schemeClr val="tx1"/>
              </a:solidFill>
              <a:latin typeface="HG丸ｺﾞｼｯｸM-PRO" pitchFamily="50" charset="-128"/>
              <a:ea typeface="HG丸ｺﾞｼｯｸM-PRO" pitchFamily="50" charset="-128"/>
            </a:endParaRPr>
          </a:p>
        </p:txBody>
      </p:sp>
      <p:sp>
        <p:nvSpPr>
          <p:cNvPr id="9" name="正方形/長方形 8"/>
          <p:cNvSpPr/>
          <p:nvPr/>
        </p:nvSpPr>
        <p:spPr>
          <a:xfrm>
            <a:off x="1214414" y="500042"/>
            <a:ext cx="2357454"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HG丸ｺﾞｼｯｸM-PRO" pitchFamily="50" charset="-128"/>
                <a:ea typeface="HG丸ｺﾞｼｯｸM-PRO" pitchFamily="50" charset="-128"/>
              </a:rPr>
              <a:t>  いり</a:t>
            </a:r>
            <a:r>
              <a:rPr kumimoji="1" lang="ja-JP" altLang="en-US" sz="1200" dirty="0" err="1" smtClean="0">
                <a:solidFill>
                  <a:schemeClr val="tx1"/>
                </a:solidFill>
                <a:latin typeface="HG丸ｺﾞｼｯｸM-PRO" pitchFamily="50" charset="-128"/>
                <a:ea typeface="HG丸ｺﾞｼｯｸM-PRO" pitchFamily="50" charset="-128"/>
              </a:rPr>
              <a:t>ょうひ</a:t>
            </a:r>
            <a:r>
              <a:rPr kumimoji="1" lang="ja-JP" altLang="en-US" sz="1200" dirty="0" smtClean="0">
                <a:solidFill>
                  <a:schemeClr val="tx1"/>
                </a:solidFill>
                <a:latin typeface="HG丸ｺﾞｼｯｸM-PRO" pitchFamily="50" charset="-128"/>
                <a:ea typeface="HG丸ｺﾞｼｯｸM-PRO" pitchFamily="50" charset="-128"/>
              </a:rPr>
              <a:t>  こうじょ </a:t>
            </a:r>
            <a:r>
              <a:rPr kumimoji="1" lang="ja-JP" altLang="en-US" sz="1200" dirty="0" err="1" smtClean="0">
                <a:solidFill>
                  <a:schemeClr val="tx1"/>
                </a:solidFill>
                <a:latin typeface="HG丸ｺﾞｼｯｸM-PRO" pitchFamily="50" charset="-128"/>
                <a:ea typeface="HG丸ｺﾞｼｯｸM-PRO" pitchFamily="50" charset="-128"/>
              </a:rPr>
              <a:t>せいど</a:t>
            </a:r>
            <a:endParaRPr kumimoji="1" lang="ja-JP" altLang="en-US" sz="12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285720" y="285728"/>
            <a:ext cx="8501122" cy="928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latin typeface="HG丸ｺﾞｼｯｸM-PRO" pitchFamily="50" charset="-128"/>
                <a:ea typeface="HG丸ｺﾞｼｯｸM-PRO" pitchFamily="50" charset="-128"/>
              </a:rPr>
              <a:t>Ｑ９．</a:t>
            </a:r>
            <a:r>
              <a:rPr kumimoji="1" lang="ja-JP" altLang="en-US" sz="2400" dirty="0" smtClean="0">
                <a:solidFill>
                  <a:schemeClr val="tx1"/>
                </a:solidFill>
                <a:latin typeface="HG丸ｺﾞｼｯｸM-PRO" pitchFamily="50" charset="-128"/>
                <a:ea typeface="HG丸ｺﾞｼｯｸM-PRO" pitchFamily="50" charset="-128"/>
              </a:rPr>
              <a:t>「世帯合算」では、家族のどの範囲まで自己負担額を</a:t>
            </a:r>
            <a:endParaRPr kumimoji="1" lang="en-US" altLang="ja-JP" sz="2400" dirty="0" smtClean="0">
              <a:solidFill>
                <a:schemeClr val="tx1"/>
              </a:solidFill>
              <a:latin typeface="HG丸ｺﾞｼｯｸM-PRO" pitchFamily="50" charset="-128"/>
              <a:ea typeface="HG丸ｺﾞｼｯｸM-PRO" pitchFamily="50" charset="-128"/>
            </a:endParaRPr>
          </a:p>
          <a:p>
            <a:r>
              <a:rPr lang="ja-JP" altLang="en-US" sz="2400" dirty="0" smtClean="0">
                <a:solidFill>
                  <a:schemeClr val="tx1"/>
                </a:solidFill>
                <a:latin typeface="HG丸ｺﾞｼｯｸM-PRO" pitchFamily="50" charset="-128"/>
                <a:ea typeface="HG丸ｺﾞｼｯｸM-PRO" pitchFamily="50" charset="-128"/>
              </a:rPr>
              <a:t>　</a:t>
            </a:r>
            <a:r>
              <a:rPr kumimoji="1" lang="ja-JP" altLang="en-US" sz="2400" dirty="0" smtClean="0">
                <a:solidFill>
                  <a:schemeClr val="tx1"/>
                </a:solidFill>
                <a:latin typeface="HG丸ｺﾞｼｯｸM-PRO" pitchFamily="50" charset="-128"/>
                <a:ea typeface="HG丸ｺﾞｼｯｸM-PRO" pitchFamily="50" charset="-128"/>
              </a:rPr>
              <a:t>合算できるのでしょうか。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19" name="正方形/長方形 18"/>
          <p:cNvSpPr/>
          <p:nvPr/>
        </p:nvSpPr>
        <p:spPr>
          <a:xfrm>
            <a:off x="285720" y="1214422"/>
            <a:ext cx="8501122" cy="56435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000"/>
              </a:lnSpc>
            </a:pPr>
            <a:r>
              <a:rPr lang="ja-JP" altLang="en-US" sz="2400" dirty="0" smtClean="0">
                <a:solidFill>
                  <a:schemeClr val="tx1"/>
                </a:solidFill>
                <a:latin typeface="HG丸ｺﾞｼｯｸM-PRO" pitchFamily="50" charset="-128"/>
                <a:ea typeface="HG丸ｺﾞｼｯｸM-PRO" pitchFamily="50" charset="-128"/>
              </a:rPr>
              <a:t>Ａ９．</a:t>
            </a:r>
            <a:endParaRPr lang="en-US" altLang="ja-JP" sz="2400" dirty="0" smtClean="0">
              <a:solidFill>
                <a:schemeClr val="tx1"/>
              </a:solidFill>
              <a:latin typeface="HG丸ｺﾞｼｯｸM-PRO" pitchFamily="50" charset="-128"/>
              <a:ea typeface="HG丸ｺﾞｼｯｸM-PRO" pitchFamily="50" charset="-128"/>
            </a:endParaRPr>
          </a:p>
          <a:p>
            <a:pPr>
              <a:lnSpc>
                <a:spcPts val="3000"/>
              </a:lnSpc>
            </a:pPr>
            <a:r>
              <a:rPr lang="ja-JP" altLang="en-US" sz="2400" dirty="0" smtClean="0">
                <a:solidFill>
                  <a:schemeClr val="tx1"/>
                </a:solidFill>
                <a:latin typeface="HG丸ｺﾞｼｯｸM-PRO" pitchFamily="50" charset="-128"/>
                <a:ea typeface="HG丸ｺﾞｼｯｸM-PRO" pitchFamily="50" charset="-128"/>
              </a:rPr>
              <a:t>　自己負担額の合算は、同一の医療保険に加入する家族を単位として行われます（医療保険における「世帯」は、いわゆる一般のイメージの「世帯」（住民基本台帳上の世帯）の範囲とは異なります）。</a:t>
            </a:r>
          </a:p>
          <a:p>
            <a:pPr>
              <a:lnSpc>
                <a:spcPts val="3000"/>
              </a:lnSpc>
            </a:pPr>
            <a:r>
              <a:rPr lang="ja-JP" altLang="en-US" sz="2400" dirty="0" smtClean="0">
                <a:solidFill>
                  <a:schemeClr val="tx1"/>
                </a:solidFill>
                <a:latin typeface="HG丸ｺﾞｼｯｸM-PRO" pitchFamily="50" charset="-128"/>
                <a:ea typeface="HG丸ｺﾞｼｯｸM-PRO" pitchFamily="50" charset="-128"/>
              </a:rPr>
              <a:t>　例えば、会社で働く方やその家族などが加入する健康保険であれば、被保険者とその被扶養者の自己負担額は、お互いの住所が異なっていても合算できます。他方、共働きの夫婦など、別々の健康保険に加入していれば、住所が同じでも合算の対象となりません。</a:t>
            </a:r>
          </a:p>
          <a:p>
            <a:pPr>
              <a:lnSpc>
                <a:spcPts val="3000"/>
              </a:lnSpc>
            </a:pPr>
            <a:r>
              <a:rPr lang="ja-JP" altLang="en-US" sz="2400" dirty="0" smtClean="0">
                <a:solidFill>
                  <a:schemeClr val="tx1"/>
                </a:solidFill>
                <a:latin typeface="HG丸ｺﾞｼｯｸM-PRO" pitchFamily="50" charset="-128"/>
                <a:ea typeface="HG丸ｺﾞｼｯｸM-PRO" pitchFamily="50" charset="-128"/>
              </a:rPr>
              <a:t>　また、あるご家庭に、健康保険の被保険者（例：４５歳のサラリーマン）と後期高齢者医療制度の被保険者（例：８０歳の高齢者）が同居されている場合、それぞれの医療費は合算の対象となりません。</a:t>
            </a:r>
            <a:endParaRPr kumimoji="1" lang="ja-JP" altLang="en-US" sz="24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46531" y="130578"/>
            <a:ext cx="8229600" cy="1012406"/>
          </a:xfrm>
          <a:prstGeom prst="rect">
            <a:avLst/>
          </a:prstGeom>
        </p:spPr>
        <p:txBody>
          <a:bodyPr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4000" dirty="0" smtClean="0">
                <a:latin typeface="HG丸ｺﾞｼｯｸM-PRO" pitchFamily="50" charset="-128"/>
                <a:ea typeface="HG丸ｺﾞｼｯｸM-PRO" pitchFamily="50" charset="-128"/>
                <a:cs typeface="+mj-cs"/>
              </a:rPr>
              <a:t>目　　　次</a:t>
            </a:r>
            <a:endParaRPr kumimoji="1" lang="ja-JP" altLang="en-US" sz="4000" b="0" i="0" u="none" strike="noStrike" kern="1200" cap="none" spc="0" normalizeH="0" baseline="0" noProof="0" dirty="0">
              <a:ln>
                <a:noFill/>
              </a:ln>
              <a:solidFill>
                <a:schemeClr val="tx1"/>
              </a:solidFill>
              <a:effectLst/>
              <a:uLnTx/>
              <a:uFillTx/>
              <a:latin typeface="HG丸ｺﾞｼｯｸM-PRO" pitchFamily="50" charset="-128"/>
              <a:ea typeface="HG丸ｺﾞｼｯｸM-PRO" pitchFamily="50" charset="-128"/>
              <a:cs typeface="+mj-cs"/>
            </a:endParaRPr>
          </a:p>
        </p:txBody>
      </p:sp>
      <p:sp>
        <p:nvSpPr>
          <p:cNvPr id="5" name="タイトル 1"/>
          <p:cNvSpPr txBox="1">
            <a:spLocks/>
          </p:cNvSpPr>
          <p:nvPr/>
        </p:nvSpPr>
        <p:spPr>
          <a:xfrm>
            <a:off x="107504" y="1340768"/>
            <a:ext cx="9001156" cy="4857784"/>
          </a:xfrm>
          <a:prstGeom prst="rect">
            <a:avLst/>
          </a:prstGeom>
        </p:spPr>
        <p:txBody>
          <a:bodyPr anchor="ctr">
            <a:normAutofit fontScale="92500" lnSpcReduction="10000"/>
          </a:bodyPr>
          <a:lstStyle/>
          <a:p>
            <a:pPr marL="0" marR="0" lvl="0" indent="0" defTabSz="914400" rtl="0" eaLnBrk="1" fontAlgn="auto" latinLnBrk="0" hangingPunct="1">
              <a:lnSpc>
                <a:spcPct val="100000"/>
              </a:lnSpc>
              <a:spcBef>
                <a:spcPts val="3600"/>
              </a:spcBef>
              <a:spcAft>
                <a:spcPts val="0"/>
              </a:spcAft>
              <a:buClrTx/>
              <a:buSzTx/>
              <a:buFont typeface="Wingdings" pitchFamily="2" charset="2"/>
              <a:buChar char="Ø"/>
              <a:tabLst/>
              <a:defRPr/>
            </a:pPr>
            <a:r>
              <a:rPr kumimoji="1" lang="ja-JP" altLang="en-US"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高額療養費制度が平成</a:t>
            </a:r>
            <a:r>
              <a:rPr kumimoji="1" lang="en-US" altLang="ja-JP"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27</a:t>
            </a:r>
            <a:r>
              <a:rPr kumimoji="1" lang="ja-JP" altLang="en-US"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年</a:t>
            </a:r>
            <a:r>
              <a:rPr kumimoji="1" lang="en-US" altLang="ja-JP"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1</a:t>
            </a:r>
            <a:r>
              <a:rPr kumimoji="1" lang="ja-JP" altLang="en-US"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月から変わりました</a:t>
            </a:r>
            <a:endParaRPr kumimoji="1" lang="en-US" altLang="ja-JP"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endParaRPr>
          </a:p>
          <a:p>
            <a:pPr marL="0" marR="0" lvl="0" indent="0" defTabSz="914400" rtl="0" eaLnBrk="1" fontAlgn="auto" latinLnBrk="0" hangingPunct="1">
              <a:lnSpc>
                <a:spcPct val="100000"/>
              </a:lnSpc>
              <a:spcBef>
                <a:spcPts val="3600"/>
              </a:spcBef>
              <a:spcAft>
                <a:spcPts val="0"/>
              </a:spcAft>
              <a:buClrTx/>
              <a:buSzTx/>
              <a:buFont typeface="Wingdings" pitchFamily="2" charset="2"/>
              <a:buChar char="Ø"/>
              <a:tabLst/>
              <a:defRPr/>
            </a:pPr>
            <a:r>
              <a:rPr kumimoji="1" lang="ja-JP" altLang="en-US"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高額療養費制度とはこんな制度です</a:t>
            </a:r>
            <a:endParaRPr kumimoji="1" lang="en-US" altLang="ja-JP" sz="3000" b="0" i="0" u="sng"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endParaRPr>
          </a:p>
          <a:p>
            <a:pPr>
              <a:spcBef>
                <a:spcPts val="3600"/>
              </a:spcBef>
              <a:buFont typeface="Wingdings" pitchFamily="2" charset="2"/>
              <a:buChar char="Ø"/>
            </a:pPr>
            <a:r>
              <a:rPr lang="ja-JP" altLang="en-US" sz="3000" u="sng" dirty="0" smtClean="0">
                <a:latin typeface="HG丸ｺﾞｼｯｸM-PRO" pitchFamily="50" charset="-128"/>
                <a:ea typeface="HG丸ｺﾞｼｯｸM-PRO" pitchFamily="50" charset="-128"/>
              </a:rPr>
              <a:t>負担の上限額は、年齢や所得によって異なります</a:t>
            </a:r>
          </a:p>
          <a:p>
            <a:pPr>
              <a:spcBef>
                <a:spcPts val="3600"/>
              </a:spcBef>
              <a:buFont typeface="Wingdings" pitchFamily="2" charset="2"/>
              <a:buChar char="Ø"/>
            </a:pPr>
            <a:r>
              <a:rPr lang="ja-JP" altLang="en-US" sz="3000" u="sng" dirty="0" smtClean="0">
                <a:latin typeface="HG丸ｺﾞｼｯｸM-PRO" pitchFamily="50" charset="-128"/>
                <a:ea typeface="HG丸ｺﾞｼｯｸM-PRO" pitchFamily="50" charset="-128"/>
              </a:rPr>
              <a:t>さらにご負担を軽減する仕組みもあります</a:t>
            </a:r>
          </a:p>
          <a:p>
            <a:pPr>
              <a:spcBef>
                <a:spcPts val="3600"/>
              </a:spcBef>
              <a:buFont typeface="Wingdings" pitchFamily="2" charset="2"/>
              <a:buChar char="Ø"/>
            </a:pPr>
            <a:r>
              <a:rPr lang="ja-JP" altLang="en-US" sz="3000" u="sng" dirty="0" smtClean="0">
                <a:latin typeface="HG丸ｺﾞｼｯｸM-PRO" pitchFamily="50" charset="-128"/>
                <a:ea typeface="HG丸ｺﾞｼｯｸM-PRO" pitchFamily="50" charset="-128"/>
              </a:rPr>
              <a:t>入院される方は用意する費用が少なく済みます</a:t>
            </a:r>
          </a:p>
          <a:p>
            <a:pPr>
              <a:spcBef>
                <a:spcPts val="3600"/>
              </a:spcBef>
              <a:buFont typeface="Wingdings" pitchFamily="2" charset="2"/>
              <a:buChar char="Ø"/>
            </a:pPr>
            <a:r>
              <a:rPr lang="ja-JP" altLang="en-US" sz="3000" u="sng" dirty="0" smtClean="0">
                <a:latin typeface="HG丸ｺﾞｼｯｸM-PRO" pitchFamily="50" charset="-128"/>
                <a:ea typeface="HG丸ｺﾞｼｯｸM-PRO" pitchFamily="50" charset="-128"/>
              </a:rPr>
              <a:t>よくあるご質問</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285720" y="571480"/>
            <a:ext cx="8501122" cy="10001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latin typeface="HG丸ｺﾞｼｯｸM-PRO" pitchFamily="50" charset="-128"/>
                <a:ea typeface="HG丸ｺﾞｼｯｸM-PRO" pitchFamily="50" charset="-128"/>
              </a:rPr>
              <a:t>Ｑ１０．月をまたいで治療した場合、医療費の合算はどうしてできないのでしょうか。</a:t>
            </a:r>
            <a:endParaRPr kumimoji="1" lang="ja-JP" altLang="en-US" sz="2400" dirty="0">
              <a:solidFill>
                <a:schemeClr val="tx1"/>
              </a:solidFill>
              <a:latin typeface="HG丸ｺﾞｼｯｸM-PRO" pitchFamily="50" charset="-128"/>
              <a:ea typeface="HG丸ｺﾞｼｯｸM-PRO" pitchFamily="50" charset="-128"/>
            </a:endParaRPr>
          </a:p>
        </p:txBody>
      </p:sp>
      <p:sp>
        <p:nvSpPr>
          <p:cNvPr id="7" name="正方形/長方形 6"/>
          <p:cNvSpPr/>
          <p:nvPr/>
        </p:nvSpPr>
        <p:spPr>
          <a:xfrm>
            <a:off x="285720" y="1643050"/>
            <a:ext cx="8501122" cy="44502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Ａ１０．</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高額療養費制度では、ご加入の医療保険が患者の皆様の窓口負担額を把握する方法として、ご加入の医療保険に対して医療機関が医療費を請求する「レセプト」を用いています。（現在のところ、レセプト以外に、医療保険が窓口負担額を的確に把握する方法がありません）。</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spcBef>
                <a:spcPts val="600"/>
              </a:spcBef>
            </a:pPr>
            <a:r>
              <a:rPr lang="ja-JP" altLang="en-US" sz="2400" dirty="0" smtClean="0">
                <a:solidFill>
                  <a:schemeClr val="tx1"/>
                </a:solidFill>
                <a:latin typeface="HG丸ｺﾞｼｯｸM-PRO" pitchFamily="50" charset="-128"/>
                <a:ea typeface="HG丸ｺﾞｼｯｸM-PRO" pitchFamily="50" charset="-128"/>
              </a:rPr>
              <a:t>　医療機関は、毎月、暦月単位で、ご加入の医療保険に対して医療費を「レセプト」で請求する仕組みとしており、これにあわせて、高額療養費の支給も暦月単位としています。</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spcBef>
                <a:spcPts val="600"/>
              </a:spcBef>
            </a:pPr>
            <a:r>
              <a:rPr lang="ja-JP" altLang="en-US" sz="2400" dirty="0" smtClean="0">
                <a:solidFill>
                  <a:schemeClr val="tx1"/>
                </a:solidFill>
                <a:latin typeface="HG丸ｺﾞｼｯｸM-PRO" pitchFamily="50" charset="-128"/>
                <a:ea typeface="HG丸ｺﾞｼｯｸM-PRO" pitchFamily="50" charset="-128"/>
              </a:rPr>
              <a:t>　ご理解いただきますよう、お願いいたします。</a:t>
            </a:r>
            <a:endParaRPr kumimoji="1" lang="ja-JP" altLang="en-US" sz="2400" dirty="0">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85720" y="357166"/>
            <a:ext cx="8429684" cy="10715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r>
              <a:rPr lang="ja-JP" altLang="en-US" sz="2400" dirty="0" smtClean="0">
                <a:solidFill>
                  <a:schemeClr val="tx1"/>
                </a:solidFill>
                <a:latin typeface="HG丸ｺﾞｼｯｸM-PRO" pitchFamily="50" charset="-128"/>
                <a:ea typeface="HG丸ｺﾞｼｯｸM-PRO" pitchFamily="50" charset="-128"/>
              </a:rPr>
              <a:t>Ｑ１１．同じ世帯に、７０歳未満と７０歳以上の家族がいる場合は、どのような自己負担額が適用されるのでしょうか。</a:t>
            </a:r>
            <a:endParaRPr lang="ja-JP" altLang="en-US" sz="2400" dirty="0">
              <a:solidFill>
                <a:schemeClr val="tx1"/>
              </a:solidFill>
              <a:latin typeface="HG丸ｺﾞｼｯｸM-PRO" pitchFamily="50" charset="-128"/>
              <a:ea typeface="HG丸ｺﾞｼｯｸM-PRO" pitchFamily="50" charset="-128"/>
            </a:endParaRPr>
          </a:p>
        </p:txBody>
      </p:sp>
      <p:sp>
        <p:nvSpPr>
          <p:cNvPr id="10" name="正方形/長方形 9"/>
          <p:cNvSpPr/>
          <p:nvPr/>
        </p:nvSpPr>
        <p:spPr>
          <a:xfrm>
            <a:off x="285720" y="1428736"/>
            <a:ext cx="8429684" cy="54292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Ａ１１．</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同じ世帯に７０歳未満と７０歳以上の方がいる場合、以下のような手順で、家族の皆様の自己負担額を合算し、その合計が世帯全体の自己負担の上限を超えないようにしています。</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①　７０歳以上の方について、外来の自己負担額を個人</a:t>
            </a:r>
            <a:r>
              <a:rPr lang="ja-JP" altLang="en-US" sz="2400" dirty="0" err="1" smtClean="0">
                <a:solidFill>
                  <a:schemeClr val="tx1"/>
                </a:solidFill>
                <a:latin typeface="HG丸ｺﾞｼｯｸM-PRO" pitchFamily="50" charset="-128"/>
                <a:ea typeface="HG丸ｺﾞｼｯｸM-PRO" pitchFamily="50" charset="-128"/>
              </a:rPr>
              <a:t>ご</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a:t>
            </a:r>
            <a:r>
              <a:rPr lang="ja-JP" altLang="en-US" sz="2400" dirty="0" err="1" smtClean="0">
                <a:solidFill>
                  <a:schemeClr val="tx1"/>
                </a:solidFill>
                <a:latin typeface="HG丸ｺﾞｼｯｸM-PRO" pitchFamily="50" charset="-128"/>
                <a:ea typeface="HG丸ｺﾞｼｯｸM-PRO" pitchFamily="50" charset="-128"/>
              </a:rPr>
              <a:t>とに合</a:t>
            </a:r>
            <a:r>
              <a:rPr lang="ja-JP" altLang="en-US" sz="2400" dirty="0" smtClean="0">
                <a:solidFill>
                  <a:schemeClr val="tx1"/>
                </a:solidFill>
                <a:latin typeface="HG丸ｺﾞｼｯｸM-PRO" pitchFamily="50" charset="-128"/>
                <a:ea typeface="HG丸ｺﾞｼｯｸM-PRO" pitchFamily="50" charset="-128"/>
              </a:rPr>
              <a:t>算した額に、７０歳以上の方の外来における負担</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の上限額をそれぞれ当てはめ、差額を支給。</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②　７０歳以上の方の入院分の自己負担額と、①によって</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もなお残る自己負担額とを合計した額に、７０歳以上の</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方の世帯における負担の上限額を当てはめ、差額を支給。</a:t>
            </a:r>
          </a:p>
          <a:p>
            <a:pPr>
              <a:lnSpc>
                <a:spcPts val="3200"/>
              </a:lnSpc>
            </a:pPr>
            <a:r>
              <a:rPr lang="ja-JP" altLang="en-US" sz="2400" dirty="0" smtClean="0">
                <a:solidFill>
                  <a:schemeClr val="tx1"/>
                </a:solidFill>
                <a:latin typeface="HG丸ｺﾞｼｯｸM-PRO" pitchFamily="50" charset="-128"/>
                <a:ea typeface="HG丸ｺﾞｼｯｸM-PRO" pitchFamily="50" charset="-128"/>
              </a:rPr>
              <a:t>　③　７０歳未満の方の自己負担額と、②によってもなお残</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る自己負担額を合計した、世帯全体の自己負担額に、世</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帯全体における負担の上限額を当てはめ、差額を支給。</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429936" y="109636"/>
            <a:ext cx="8429684" cy="13031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r>
              <a:rPr lang="ja-JP" altLang="en-US" sz="2400" dirty="0" smtClean="0">
                <a:solidFill>
                  <a:schemeClr val="tx1"/>
                </a:solidFill>
                <a:latin typeface="HG丸ｺﾞｼｯｸM-PRO" pitchFamily="50" charset="-128"/>
                <a:ea typeface="HG丸ｺﾞｼｯｸM-PRO" pitchFamily="50" charset="-128"/>
              </a:rPr>
              <a:t>Ｑ１２．病院で複数の診療科に受診した場合、それぞれの診療科での自己負担が、合計すると自己負担限度額を超える場合は、高額療養費の請求ができますか。</a:t>
            </a:r>
          </a:p>
        </p:txBody>
      </p:sp>
      <p:sp>
        <p:nvSpPr>
          <p:cNvPr id="10" name="正方形/長方形 9"/>
          <p:cNvSpPr/>
          <p:nvPr/>
        </p:nvSpPr>
        <p:spPr>
          <a:xfrm>
            <a:off x="179512" y="1628800"/>
            <a:ext cx="8784976" cy="49685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sz="2400" dirty="0" smtClean="0">
                <a:solidFill>
                  <a:schemeClr val="tx1"/>
                </a:solidFill>
                <a:latin typeface="HG丸ｺﾞｼｯｸM-PRO" pitchFamily="50" charset="-128"/>
                <a:ea typeface="HG丸ｺﾞｼｯｸM-PRO" pitchFamily="50" charset="-128"/>
              </a:rPr>
              <a:t>Ａ１２．</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a:solidFill>
                  <a:schemeClr val="tx1"/>
                </a:solidFill>
                <a:latin typeface="HG丸ｺﾞｼｯｸM-PRO" pitchFamily="50" charset="-128"/>
                <a:ea typeface="HG丸ｺﾞｼｯｸM-PRO" pitchFamily="50" charset="-128"/>
              </a:rPr>
              <a:t>　</a:t>
            </a:r>
            <a:r>
              <a:rPr lang="ja-JP" altLang="en-US" sz="2400" dirty="0" smtClean="0">
                <a:solidFill>
                  <a:schemeClr val="tx1"/>
                </a:solidFill>
                <a:latin typeface="HG丸ｺﾞｼｯｸM-PRO" pitchFamily="50" charset="-128"/>
                <a:ea typeface="HG丸ｺﾞｼｯｸM-PRO" pitchFamily="50" charset="-128"/>
              </a:rPr>
              <a:t>平成</a:t>
            </a:r>
            <a:r>
              <a:rPr lang="en-US" altLang="ja-JP" sz="2400" dirty="0" smtClean="0">
                <a:solidFill>
                  <a:schemeClr val="tx1"/>
                </a:solidFill>
                <a:latin typeface="HG丸ｺﾞｼｯｸM-PRO" pitchFamily="50" charset="-128"/>
                <a:ea typeface="HG丸ｺﾞｼｯｸM-PRO" pitchFamily="50" charset="-128"/>
              </a:rPr>
              <a:t>22</a:t>
            </a:r>
            <a:r>
              <a:rPr lang="ja-JP" altLang="en-US" sz="2400" dirty="0" smtClean="0">
                <a:solidFill>
                  <a:schemeClr val="tx1"/>
                </a:solidFill>
                <a:latin typeface="HG丸ｺﾞｼｯｸM-PRO" pitchFamily="50" charset="-128"/>
                <a:ea typeface="HG丸ｺﾞｼｯｸM-PRO" pitchFamily="50" charset="-128"/>
              </a:rPr>
              <a:t>年</a:t>
            </a:r>
            <a:r>
              <a:rPr lang="en-US" altLang="ja-JP" sz="2400" dirty="0" smtClean="0">
                <a:solidFill>
                  <a:schemeClr val="tx1"/>
                </a:solidFill>
                <a:latin typeface="HG丸ｺﾞｼｯｸM-PRO" pitchFamily="50" charset="-128"/>
                <a:ea typeface="HG丸ｺﾞｼｯｸM-PRO" pitchFamily="50" charset="-128"/>
              </a:rPr>
              <a:t>4</a:t>
            </a:r>
            <a:r>
              <a:rPr lang="ja-JP" altLang="en-US" sz="2400" dirty="0" smtClean="0">
                <a:solidFill>
                  <a:schemeClr val="tx1"/>
                </a:solidFill>
                <a:latin typeface="HG丸ｺﾞｼｯｸM-PRO" pitchFamily="50" charset="-128"/>
                <a:ea typeface="HG丸ｺﾞｼｯｸM-PRO" pitchFamily="50" charset="-128"/>
              </a:rPr>
              <a:t>月からは、いわゆる「旧総合病院（</a:t>
            </a:r>
            <a:r>
              <a:rPr lang="en-US" altLang="ja-JP" sz="2400" dirty="0" smtClean="0">
                <a:solidFill>
                  <a:schemeClr val="tx1"/>
                </a:solidFill>
                <a:latin typeface="HG丸ｺﾞｼｯｸM-PRO" pitchFamily="50" charset="-128"/>
                <a:ea typeface="HG丸ｺﾞｼｯｸM-PRO" pitchFamily="50" charset="-128"/>
              </a:rPr>
              <a:t>※</a:t>
            </a:r>
            <a:r>
              <a:rPr lang="ja-JP" altLang="en-US" sz="2400" dirty="0" smtClean="0">
                <a:solidFill>
                  <a:schemeClr val="tx1"/>
                </a:solidFill>
                <a:latin typeface="HG丸ｺﾞｼｯｸM-PRO" pitchFamily="50" charset="-128"/>
                <a:ea typeface="HG丸ｺﾞｼｯｸM-PRO" pitchFamily="50" charset="-128"/>
              </a:rPr>
              <a:t>）」において、複数の診療科のレセプトを一本化したので、高額療養費の請求も、一つの医療機関としてまとめて行うことができるようになりました。</a:t>
            </a:r>
            <a:endParaRPr lang="en-US" altLang="ja-JP" sz="2400" dirty="0" smtClean="0">
              <a:solidFill>
                <a:schemeClr val="tx1"/>
              </a:solidFill>
              <a:latin typeface="HG丸ｺﾞｼｯｸM-PRO" pitchFamily="50" charset="-128"/>
              <a:ea typeface="HG丸ｺﾞｼｯｸM-PRO" pitchFamily="50" charset="-128"/>
            </a:endParaRPr>
          </a:p>
          <a:p>
            <a:pPr>
              <a:lnSpc>
                <a:spcPts val="3200"/>
              </a:lnSpc>
            </a:pPr>
            <a:r>
              <a:rPr lang="ja-JP" altLang="en-US" sz="2400" dirty="0" smtClean="0">
                <a:solidFill>
                  <a:schemeClr val="tx1"/>
                </a:solidFill>
                <a:latin typeface="HG丸ｺﾞｼｯｸM-PRO" pitchFamily="50" charset="-128"/>
                <a:ea typeface="HG丸ｺﾞｼｯｸM-PRO" pitchFamily="50" charset="-128"/>
              </a:rPr>
              <a:t>　なお、医科と歯科、入院と外来とではレセプトが分かれますが、窓口負担が、①</a:t>
            </a:r>
            <a:r>
              <a:rPr lang="en-US" altLang="ja-JP" sz="2400" dirty="0" smtClean="0">
                <a:solidFill>
                  <a:schemeClr val="tx1"/>
                </a:solidFill>
                <a:latin typeface="HG丸ｺﾞｼｯｸM-PRO" pitchFamily="50" charset="-128"/>
                <a:ea typeface="HG丸ｺﾞｼｯｸM-PRO" pitchFamily="50" charset="-128"/>
              </a:rPr>
              <a:t>70</a:t>
            </a:r>
            <a:r>
              <a:rPr lang="ja-JP" altLang="en-US" sz="2400" dirty="0" smtClean="0">
                <a:solidFill>
                  <a:schemeClr val="tx1"/>
                </a:solidFill>
                <a:latin typeface="HG丸ｺﾞｼｯｸM-PRO" pitchFamily="50" charset="-128"/>
                <a:ea typeface="HG丸ｺﾞｼｯｸM-PRO" pitchFamily="50" charset="-128"/>
              </a:rPr>
              <a:t>歳未満の方は２万１千円以上のものについて、②</a:t>
            </a:r>
            <a:r>
              <a:rPr lang="en-US" altLang="ja-JP" sz="2400" dirty="0" smtClean="0">
                <a:solidFill>
                  <a:schemeClr val="tx1"/>
                </a:solidFill>
                <a:latin typeface="HG丸ｺﾞｼｯｸM-PRO" pitchFamily="50" charset="-128"/>
                <a:ea typeface="HG丸ｺﾞｼｯｸM-PRO" pitchFamily="50" charset="-128"/>
              </a:rPr>
              <a:t>70</a:t>
            </a:r>
            <a:r>
              <a:rPr lang="ja-JP" altLang="en-US" sz="2400" dirty="0" smtClean="0">
                <a:solidFill>
                  <a:schemeClr val="tx1"/>
                </a:solidFill>
                <a:latin typeface="HG丸ｺﾞｼｯｸM-PRO" pitchFamily="50" charset="-128"/>
                <a:ea typeface="HG丸ｺﾞｼｯｸM-PRO" pitchFamily="50" charset="-128"/>
              </a:rPr>
              <a:t>歳以上の方は窓口負担の額にかかわらず、それらを合算して高額療養費を請求することができます。</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a:t>
            </a:r>
            <a:r>
              <a:rPr lang="en-US" altLang="ja-JP" dirty="0" smtClean="0">
                <a:solidFill>
                  <a:schemeClr val="tx1"/>
                </a:solidFill>
                <a:latin typeface="HG丸ｺﾞｼｯｸM-PRO" pitchFamily="50" charset="-128"/>
                <a:ea typeface="HG丸ｺﾞｼｯｸM-PRO" pitchFamily="50" charset="-128"/>
              </a:rPr>
              <a:t>※</a:t>
            </a:r>
            <a:r>
              <a:rPr lang="ja-JP" altLang="en-US" dirty="0" smtClean="0">
                <a:solidFill>
                  <a:schemeClr val="tx1"/>
                </a:solidFill>
                <a:latin typeface="HG丸ｺﾞｼｯｸM-PRO" pitchFamily="50" charset="-128"/>
                <a:ea typeface="HG丸ｺﾞｼｯｸM-PRO" pitchFamily="50" charset="-128"/>
              </a:rPr>
              <a:t>　内科・外科・産婦人科・眼科・耳鼻咽喉科がある、収容施設が１００床以上</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あるなどの条件を満たす病院を指します。総合病院の制度自体は平成８年に廃</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止されましたが、レセプトの提出方法に関する特例が残っていました。</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95536" y="72528"/>
            <a:ext cx="8429684" cy="792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r>
              <a:rPr lang="ja-JP" altLang="en-US" sz="2400" dirty="0" smtClean="0">
                <a:solidFill>
                  <a:schemeClr val="tx1"/>
                </a:solidFill>
                <a:latin typeface="HG丸ｺﾞｼｯｸM-PRO" pitchFamily="50" charset="-128"/>
                <a:ea typeface="HG丸ｺﾞｼｯｸM-PRO" pitchFamily="50" charset="-128"/>
              </a:rPr>
              <a:t>Ｑ１３．</a:t>
            </a:r>
            <a:r>
              <a:rPr lang="en-US" altLang="ja-JP" sz="2400" dirty="0" smtClean="0">
                <a:solidFill>
                  <a:schemeClr val="tx1"/>
                </a:solidFill>
                <a:latin typeface="HG丸ｺﾞｼｯｸM-PRO" pitchFamily="50" charset="-128"/>
                <a:ea typeface="HG丸ｺﾞｼｯｸM-PRO" pitchFamily="50" charset="-128"/>
              </a:rPr>
              <a:t>70</a:t>
            </a:r>
            <a:r>
              <a:rPr lang="ja-JP" altLang="en-US" sz="2400" dirty="0" smtClean="0">
                <a:solidFill>
                  <a:schemeClr val="tx1"/>
                </a:solidFill>
                <a:latin typeface="HG丸ｺﾞｼｯｸM-PRO" pitchFamily="50" charset="-128"/>
                <a:ea typeface="HG丸ｺﾞｼｯｸM-PRO" pitchFamily="50" charset="-128"/>
              </a:rPr>
              <a:t>歳以上の「現役並み所得者」の区分に該当するのは、どのような場合ですか。</a:t>
            </a:r>
          </a:p>
        </p:txBody>
      </p:sp>
      <p:sp>
        <p:nvSpPr>
          <p:cNvPr id="10" name="正方形/長方形 9"/>
          <p:cNvSpPr/>
          <p:nvPr/>
        </p:nvSpPr>
        <p:spPr>
          <a:xfrm>
            <a:off x="251520" y="1052736"/>
            <a:ext cx="8712968" cy="56166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700"/>
              </a:lnSpc>
            </a:pPr>
            <a:r>
              <a:rPr lang="ja-JP" altLang="en-US" sz="1600" dirty="0" smtClean="0">
                <a:solidFill>
                  <a:schemeClr val="tx1"/>
                </a:solidFill>
                <a:latin typeface="HG丸ｺﾞｼｯｸM-PRO" pitchFamily="50" charset="-128"/>
                <a:ea typeface="HG丸ｺﾞｼｯｸM-PRO" pitchFamily="50" charset="-128"/>
              </a:rPr>
              <a:t>Ａ１３．</a:t>
            </a:r>
            <a:endParaRPr lang="en-US" altLang="ja-JP" sz="1600" dirty="0" smtClean="0">
              <a:solidFill>
                <a:schemeClr val="tx1"/>
              </a:solidFill>
              <a:latin typeface="HG丸ｺﾞｼｯｸM-PRO" pitchFamily="50" charset="-128"/>
              <a:ea typeface="HG丸ｺﾞｼｯｸM-PRO" pitchFamily="50" charset="-128"/>
            </a:endParaRPr>
          </a:p>
          <a:p>
            <a:pPr>
              <a:lnSpc>
                <a:spcPts val="2700"/>
              </a:lnSpc>
            </a:pPr>
            <a:r>
              <a:rPr lang="ja-JP" altLang="en-US" dirty="0" smtClean="0">
                <a:solidFill>
                  <a:schemeClr val="tx1"/>
                </a:solidFill>
                <a:latin typeface="HG丸ｺﾞｼｯｸM-PRO" pitchFamily="50" charset="-128"/>
                <a:ea typeface="HG丸ｺﾞｼｯｸM-PRO" pitchFamily="50" charset="-128"/>
              </a:rPr>
              <a:t>○　</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歳以上の方のうち、「現役並み所得者」となるのは、以下の条件を満たす</a:t>
            </a:r>
            <a:endParaRPr lang="en-US" altLang="ja-JP" sz="1600" dirty="0" smtClean="0">
              <a:solidFill>
                <a:schemeClr val="tx1"/>
              </a:solidFill>
              <a:latin typeface="HG丸ｺﾞｼｯｸM-PRO" pitchFamily="50" charset="-128"/>
              <a:ea typeface="HG丸ｺﾞｼｯｸM-PRO" pitchFamily="50" charset="-128"/>
            </a:endParaRPr>
          </a:p>
          <a:p>
            <a:pPr>
              <a:lnSpc>
                <a:spcPts val="2700"/>
              </a:lnSpc>
            </a:pPr>
            <a:r>
              <a:rPr lang="ja-JP" altLang="en-US" sz="1600" dirty="0" smtClean="0">
                <a:solidFill>
                  <a:schemeClr val="tx1"/>
                </a:solidFill>
                <a:latin typeface="HG丸ｺﾞｼｯｸM-PRO" pitchFamily="50" charset="-128"/>
                <a:ea typeface="HG丸ｺﾞｼｯｸM-PRO" pitchFamily="50" charset="-128"/>
              </a:rPr>
              <a:t>　方（本人とその家族</a:t>
            </a:r>
            <a:r>
              <a:rPr lang="en-US" altLang="ja-JP" sz="1600" dirty="0"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）です。</a:t>
            </a:r>
            <a:endParaRPr lang="en-US" altLang="ja-JP" sz="1600" dirty="0" smtClean="0">
              <a:solidFill>
                <a:schemeClr val="tx1"/>
              </a:solidFill>
              <a:latin typeface="HG丸ｺﾞｼｯｸM-PRO" pitchFamily="50" charset="-128"/>
              <a:ea typeface="HG丸ｺﾞｼｯｸM-PRO" pitchFamily="50" charset="-128"/>
            </a:endParaRPr>
          </a:p>
          <a:p>
            <a:pPr>
              <a:lnSpc>
                <a:spcPts val="2700"/>
              </a:lnSpc>
            </a:pPr>
            <a:r>
              <a:rPr lang="ja-JP" altLang="en-US" sz="1600" dirty="0" smtClean="0">
                <a:solidFill>
                  <a:schemeClr val="tx1"/>
                </a:solidFill>
                <a:latin typeface="HG丸ｺﾞｼｯｸM-PRO" pitchFamily="50" charset="-128"/>
                <a:ea typeface="HG丸ｺﾞｼｯｸM-PRO" pitchFamily="50" charset="-128"/>
              </a:rPr>
              <a:t>　・　</a:t>
            </a:r>
            <a:r>
              <a:rPr lang="ja-JP" altLang="en-US" sz="1600" u="sng" dirty="0" smtClean="0">
                <a:solidFill>
                  <a:schemeClr val="tx1"/>
                </a:solidFill>
                <a:latin typeface="HG丸ｺﾞｼｯｸM-PRO" pitchFamily="50" charset="-128"/>
                <a:ea typeface="HG丸ｺﾞｼｯｸM-PRO" pitchFamily="50" charset="-128"/>
              </a:rPr>
              <a:t>国民健康保険及び後期高齢者医療制度に加入している方</a:t>
            </a:r>
            <a:r>
              <a:rPr lang="ja-JP" altLang="en-US" sz="1600" dirty="0" smtClean="0">
                <a:solidFill>
                  <a:schemeClr val="tx1"/>
                </a:solidFill>
                <a:latin typeface="HG丸ｺﾞｼｯｸM-PRO" pitchFamily="50" charset="-128"/>
                <a:ea typeface="HG丸ｺﾞｼｯｸM-PRO" pitchFamily="50" charset="-128"/>
              </a:rPr>
              <a:t>：本人又は同じ医療保険に加　　</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入する</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歳以上の方の市町村民税の課税標準額が</a:t>
            </a:r>
            <a:r>
              <a:rPr lang="en-US" altLang="ja-JP" sz="1600" dirty="0" smtClean="0">
                <a:solidFill>
                  <a:schemeClr val="tx1"/>
                </a:solidFill>
                <a:latin typeface="HG丸ｺﾞｼｯｸM-PRO" pitchFamily="50" charset="-128"/>
                <a:ea typeface="HG丸ｺﾞｼｯｸM-PRO" pitchFamily="50" charset="-128"/>
              </a:rPr>
              <a:t>145</a:t>
            </a:r>
            <a:r>
              <a:rPr lang="ja-JP" altLang="en-US" sz="1600" dirty="0" smtClean="0">
                <a:solidFill>
                  <a:schemeClr val="tx1"/>
                </a:solidFill>
                <a:latin typeface="HG丸ｺﾞｼｯｸM-PRO" pitchFamily="50" charset="-128"/>
                <a:ea typeface="HG丸ｺﾞｼｯｸM-PRO" pitchFamily="50" charset="-128"/>
              </a:rPr>
              <a:t>万円以上</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　地元の市区町村で確認できます。</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　</a:t>
            </a:r>
            <a:r>
              <a:rPr lang="ja-JP" altLang="en-US" sz="1600" u="sng" dirty="0" smtClean="0">
                <a:solidFill>
                  <a:schemeClr val="tx1"/>
                </a:solidFill>
                <a:latin typeface="HG丸ｺﾞｼｯｸM-PRO" pitchFamily="50" charset="-128"/>
                <a:ea typeface="HG丸ｺﾞｼｯｸM-PRO" pitchFamily="50" charset="-128"/>
              </a:rPr>
              <a:t>健康保険に加入している方</a:t>
            </a:r>
            <a:r>
              <a:rPr lang="ja-JP" altLang="en-US" sz="1600" dirty="0" smtClean="0">
                <a:solidFill>
                  <a:schemeClr val="tx1"/>
                </a:solidFill>
                <a:latin typeface="HG丸ｺﾞｼｯｸM-PRO" pitchFamily="50" charset="-128"/>
                <a:ea typeface="HG丸ｺﾞｼｯｸM-PRO" pitchFamily="50" charset="-128"/>
              </a:rPr>
              <a:t>：被保険者の月収（標準報酬月額）が２８万円以上</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　加入する健康保険組合又は協会けんぽ都道府県支部（年金事務所でも可）で確</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認できます。</a:t>
            </a:r>
            <a:endParaRPr lang="en-US" altLang="ja-JP" sz="1600" dirty="0" smtClean="0">
              <a:solidFill>
                <a:schemeClr val="tx1"/>
              </a:solidFill>
              <a:latin typeface="HG丸ｺﾞｼｯｸM-PRO" pitchFamily="50" charset="-128"/>
              <a:ea typeface="HG丸ｺﾞｼｯｸM-PRO" pitchFamily="50" charset="-128"/>
            </a:endParaRPr>
          </a:p>
          <a:p>
            <a:pPr marL="228600" indent="-228600">
              <a:lnSpc>
                <a:spcPts val="2700"/>
              </a:lnSpc>
            </a:pPr>
            <a:r>
              <a:rPr lang="ja-JP" altLang="en-US" sz="1600" dirty="0" smtClean="0">
                <a:solidFill>
                  <a:schemeClr val="tx1"/>
                </a:solidFill>
                <a:latin typeface="HG丸ｺﾞｼｯｸM-PRO" pitchFamily="50" charset="-128"/>
                <a:ea typeface="HG丸ｺﾞｼｯｸM-PRO" pitchFamily="50" charset="-128"/>
              </a:rPr>
              <a:t>　</a:t>
            </a:r>
            <a:endParaRPr lang="en-US" altLang="ja-JP" sz="1600" dirty="0" smtClean="0">
              <a:solidFill>
                <a:schemeClr val="tx1"/>
              </a:solidFill>
              <a:latin typeface="HG丸ｺﾞｼｯｸM-PRO" pitchFamily="50" charset="-128"/>
              <a:ea typeface="HG丸ｺﾞｼｯｸM-PRO" pitchFamily="50" charset="-128"/>
            </a:endParaRPr>
          </a:p>
          <a:p>
            <a:pPr>
              <a:lnSpc>
                <a:spcPts val="2700"/>
              </a:lnSpc>
            </a:pPr>
            <a:endParaRPr lang="en-US" altLang="ja-JP" dirty="0" smtClean="0">
              <a:solidFill>
                <a:schemeClr val="tx1"/>
              </a:solidFill>
              <a:latin typeface="HG丸ｺﾞｼｯｸM-PRO" pitchFamily="50" charset="-128"/>
              <a:ea typeface="HG丸ｺﾞｼｯｸM-PRO" pitchFamily="50" charset="-128"/>
            </a:endParaRPr>
          </a:p>
          <a:p>
            <a:pPr>
              <a:lnSpc>
                <a:spcPts val="2700"/>
              </a:lnSpc>
            </a:pPr>
            <a:endParaRPr lang="en-US" altLang="ja-JP" dirty="0" smtClean="0">
              <a:solidFill>
                <a:schemeClr val="tx1"/>
              </a:solidFill>
              <a:latin typeface="HG丸ｺﾞｼｯｸM-PRO" pitchFamily="50" charset="-128"/>
              <a:ea typeface="HG丸ｺﾞｼｯｸM-PRO" pitchFamily="50" charset="-128"/>
            </a:endParaRPr>
          </a:p>
          <a:p>
            <a:pPr>
              <a:lnSpc>
                <a:spcPts val="2700"/>
              </a:lnSpc>
            </a:pPr>
            <a:endParaRPr lang="en-US" altLang="ja-JP" dirty="0" smtClean="0">
              <a:solidFill>
                <a:schemeClr val="tx1"/>
              </a:solidFill>
              <a:latin typeface="HG丸ｺﾞｼｯｸM-PRO" pitchFamily="50" charset="-128"/>
              <a:ea typeface="HG丸ｺﾞｼｯｸM-PRO" pitchFamily="50" charset="-128"/>
            </a:endParaRPr>
          </a:p>
          <a:p>
            <a:pPr>
              <a:lnSpc>
                <a:spcPts val="2700"/>
              </a:lnSpc>
            </a:pPr>
            <a:r>
              <a:rPr lang="ja-JP" altLang="en-US" dirty="0" smtClean="0">
                <a:solidFill>
                  <a:schemeClr val="tx1"/>
                </a:solidFill>
                <a:latin typeface="HG丸ｺﾞｼｯｸM-PRO" pitchFamily="50" charset="-128"/>
                <a:ea typeface="HG丸ｺﾞｼｯｸM-PRO" pitchFamily="50" charset="-128"/>
              </a:rPr>
              <a:t>○　</a:t>
            </a:r>
            <a:r>
              <a:rPr lang="ja-JP" altLang="en-US" sz="1600" dirty="0" smtClean="0">
                <a:solidFill>
                  <a:schemeClr val="tx1"/>
                </a:solidFill>
                <a:latin typeface="HG丸ｺﾞｼｯｸM-PRO" pitchFamily="50" charset="-128"/>
                <a:ea typeface="HG丸ｺﾞｼｯｸM-PRO" pitchFamily="50" charset="-128"/>
              </a:rPr>
              <a:t>ただし、次の条件に該当する</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歳以上の方は、申請により「一般所得」と同じ負担額と</a:t>
            </a:r>
            <a:endParaRPr lang="en-US" altLang="ja-JP" sz="1600" dirty="0" smtClean="0">
              <a:solidFill>
                <a:schemeClr val="tx1"/>
              </a:solidFill>
              <a:latin typeface="HG丸ｺﾞｼｯｸM-PRO" pitchFamily="50" charset="-128"/>
              <a:ea typeface="HG丸ｺﾞｼｯｸM-PRO" pitchFamily="50" charset="-128"/>
            </a:endParaRPr>
          </a:p>
          <a:p>
            <a:pPr>
              <a:lnSpc>
                <a:spcPts val="2700"/>
              </a:lnSpc>
            </a:pPr>
            <a:r>
              <a:rPr lang="ja-JP" altLang="en-US" sz="1600" dirty="0" smtClean="0">
                <a:solidFill>
                  <a:schemeClr val="tx1"/>
                </a:solidFill>
                <a:latin typeface="HG丸ｺﾞｼｯｸM-PRO" pitchFamily="50" charset="-128"/>
                <a:ea typeface="HG丸ｺﾞｼｯｸM-PRO" pitchFamily="50" charset="-128"/>
              </a:rPr>
              <a:t>　なります。</a:t>
            </a:r>
            <a:endParaRPr lang="en-US" altLang="ja-JP" sz="1600" dirty="0" smtClean="0">
              <a:solidFill>
                <a:schemeClr val="tx1"/>
              </a:solidFill>
              <a:latin typeface="HG丸ｺﾞｼｯｸM-PRO" pitchFamily="50" charset="-128"/>
              <a:ea typeface="HG丸ｺﾞｼｯｸM-PRO" pitchFamily="50" charset="-128"/>
            </a:endParaRPr>
          </a:p>
          <a:p>
            <a:pPr marL="180975" indent="-180975">
              <a:lnSpc>
                <a:spcPts val="2700"/>
              </a:lnSpc>
            </a:pPr>
            <a:r>
              <a:rPr lang="ja-JP" altLang="en-US" sz="1600" dirty="0" smtClean="0">
                <a:solidFill>
                  <a:schemeClr val="tx1"/>
                </a:solidFill>
                <a:latin typeface="HG丸ｺﾞｼｯｸM-PRO" pitchFamily="50" charset="-128"/>
                <a:ea typeface="HG丸ｺﾞｼｯｸM-PRO" pitchFamily="50" charset="-128"/>
              </a:rPr>
              <a:t>　・　家族のうち、同じ保険に加入する</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歳以上の方との一年間で得た全ての収入の合計額</a:t>
            </a:r>
            <a:endParaRPr lang="en-US" altLang="ja-JP" sz="1600" dirty="0" smtClean="0">
              <a:solidFill>
                <a:schemeClr val="tx1"/>
              </a:solidFill>
              <a:latin typeface="HG丸ｺﾞｼｯｸM-PRO" pitchFamily="50" charset="-128"/>
              <a:ea typeface="HG丸ｺﾞｼｯｸM-PRO" pitchFamily="50" charset="-128"/>
            </a:endParaRPr>
          </a:p>
          <a:p>
            <a:pPr marL="180975" indent="-180975">
              <a:lnSpc>
                <a:spcPts val="2700"/>
              </a:lnSpc>
            </a:pPr>
            <a:r>
              <a:rPr lang="ja-JP" altLang="en-US" sz="1600" dirty="0" smtClean="0">
                <a:solidFill>
                  <a:schemeClr val="tx1"/>
                </a:solidFill>
                <a:latin typeface="HG丸ｺﾞｼｯｸM-PRO" pitchFamily="50" charset="-128"/>
                <a:ea typeface="HG丸ｺﾞｼｯｸM-PRO" pitchFamily="50" charset="-128"/>
              </a:rPr>
              <a:t>　　が５２０万円未満（同じ保険に加入する</a:t>
            </a:r>
            <a:r>
              <a:rPr lang="en-US" altLang="ja-JP" sz="1600" dirty="0" smtClean="0">
                <a:solidFill>
                  <a:schemeClr val="tx1"/>
                </a:solidFill>
                <a:latin typeface="HG丸ｺﾞｼｯｸM-PRO" pitchFamily="50" charset="-128"/>
                <a:ea typeface="HG丸ｺﾞｼｯｸM-PRO" pitchFamily="50" charset="-128"/>
              </a:rPr>
              <a:t>70</a:t>
            </a:r>
            <a:r>
              <a:rPr lang="ja-JP" altLang="en-US" sz="1600" dirty="0" smtClean="0">
                <a:solidFill>
                  <a:schemeClr val="tx1"/>
                </a:solidFill>
                <a:latin typeface="HG丸ｺﾞｼｯｸM-PRO" pitchFamily="50" charset="-128"/>
                <a:ea typeface="HG丸ｺﾞｼｯｸM-PRO" pitchFamily="50" charset="-128"/>
              </a:rPr>
              <a:t>歳以上の方がいない場合は</a:t>
            </a:r>
            <a:r>
              <a:rPr lang="en-US" altLang="ja-JP" sz="1600" dirty="0" smtClean="0">
                <a:solidFill>
                  <a:schemeClr val="tx1"/>
                </a:solidFill>
                <a:latin typeface="HG丸ｺﾞｼｯｸM-PRO" pitchFamily="50" charset="-128"/>
                <a:ea typeface="HG丸ｺﾞｼｯｸM-PRO" pitchFamily="50" charset="-128"/>
              </a:rPr>
              <a:t>383</a:t>
            </a:r>
            <a:r>
              <a:rPr lang="ja-JP" altLang="en-US" sz="1600" dirty="0" smtClean="0">
                <a:solidFill>
                  <a:schemeClr val="tx1"/>
                </a:solidFill>
                <a:latin typeface="HG丸ｺﾞｼｯｸM-PRO" pitchFamily="50" charset="-128"/>
                <a:ea typeface="HG丸ｺﾞｼｯｸM-PRO" pitchFamily="50" charset="-128"/>
              </a:rPr>
              <a:t>万円未満）等</a:t>
            </a:r>
            <a:endParaRPr lang="en-US" altLang="ja-JP" sz="1600" dirty="0" smtClean="0">
              <a:solidFill>
                <a:schemeClr val="tx1"/>
              </a:solidFill>
              <a:latin typeface="HG丸ｺﾞｼｯｸM-PRO" pitchFamily="50" charset="-128"/>
              <a:ea typeface="HG丸ｺﾞｼｯｸM-PRO" pitchFamily="50" charset="-128"/>
            </a:endParaRPr>
          </a:p>
        </p:txBody>
      </p:sp>
      <p:sp>
        <p:nvSpPr>
          <p:cNvPr id="4" name="大かっこ 3"/>
          <p:cNvSpPr/>
          <p:nvPr/>
        </p:nvSpPr>
        <p:spPr>
          <a:xfrm>
            <a:off x="1010237" y="4088546"/>
            <a:ext cx="7272808" cy="1152128"/>
          </a:xfrm>
          <a:prstGeom prst="bracketPair">
            <a:avLst>
              <a:gd name="adj" fmla="val 8028"/>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p:cNvSpPr txBox="1"/>
          <p:nvPr/>
        </p:nvSpPr>
        <p:spPr>
          <a:xfrm>
            <a:off x="1154253" y="4075667"/>
            <a:ext cx="7056784" cy="1220847"/>
          </a:xfrm>
          <a:prstGeom prst="rect">
            <a:avLst/>
          </a:prstGeom>
          <a:noFill/>
        </p:spPr>
        <p:txBody>
          <a:bodyPr wrap="square" rtlCol="0">
            <a:spAutoFit/>
          </a:bodyPr>
          <a:lstStyle/>
          <a:p>
            <a:pPr>
              <a:lnSpc>
                <a:spcPts val="2200"/>
              </a:lnSpc>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健康保険の被保険者が</a:t>
            </a:r>
            <a:r>
              <a:rPr lang="en-US" altLang="ja-JP" sz="1400" dirty="0" smtClean="0">
                <a:latin typeface="HG丸ｺﾞｼｯｸM-PRO" pitchFamily="50" charset="-128"/>
                <a:ea typeface="HG丸ｺﾞｼｯｸM-PRO" pitchFamily="50" charset="-128"/>
              </a:rPr>
              <a:t>70</a:t>
            </a:r>
            <a:r>
              <a:rPr lang="ja-JP" altLang="en-US" sz="1400" dirty="0" smtClean="0">
                <a:latin typeface="HG丸ｺﾞｼｯｸM-PRO" pitchFamily="50" charset="-128"/>
                <a:ea typeface="HG丸ｺﾞｼｯｸM-PRO" pitchFamily="50" charset="-128"/>
              </a:rPr>
              <a:t>歳未満の場合、被扶養者又は国保の家族の加入者の年齢</a:t>
            </a:r>
            <a:endParaRPr lang="en-US" altLang="ja-JP" sz="1400" dirty="0" smtClean="0">
              <a:latin typeface="HG丸ｺﾞｼｯｸM-PRO" pitchFamily="50" charset="-128"/>
              <a:ea typeface="HG丸ｺﾞｼｯｸM-PRO" pitchFamily="50" charset="-128"/>
            </a:endParaRPr>
          </a:p>
          <a:p>
            <a:pPr>
              <a:lnSpc>
                <a:spcPts val="2200"/>
              </a:lnSpc>
            </a:pPr>
            <a:r>
              <a:rPr lang="ja-JP" altLang="en-US" sz="1400" dirty="0" smtClean="0">
                <a:latin typeface="HG丸ｺﾞｼｯｸM-PRO" pitchFamily="50" charset="-128"/>
                <a:ea typeface="HG丸ｺﾞｼｯｸM-PRO" pitchFamily="50" charset="-128"/>
              </a:rPr>
              <a:t>　が</a:t>
            </a:r>
            <a:r>
              <a:rPr lang="en-US" altLang="ja-JP" sz="1400" dirty="0" smtClean="0">
                <a:latin typeface="HG丸ｺﾞｼｯｸM-PRO" pitchFamily="50" charset="-128"/>
                <a:ea typeface="HG丸ｺﾞｼｯｸM-PRO" pitchFamily="50" charset="-128"/>
              </a:rPr>
              <a:t>70</a:t>
            </a:r>
            <a:r>
              <a:rPr lang="ja-JP" altLang="en-US" sz="1400" dirty="0" smtClean="0">
                <a:latin typeface="HG丸ｺﾞｼｯｸM-PRO" pitchFamily="50" charset="-128"/>
                <a:ea typeface="HG丸ｺﾞｼｯｸM-PRO" pitchFamily="50" charset="-128"/>
              </a:rPr>
              <a:t>歳以上でも、その方は「現役並み所得者」にはなりません。</a:t>
            </a:r>
            <a:endParaRPr lang="en-US" altLang="ja-JP" sz="1400" dirty="0" smtClean="0">
              <a:latin typeface="HG丸ｺﾞｼｯｸM-PRO" pitchFamily="50" charset="-128"/>
              <a:ea typeface="HG丸ｺﾞｼｯｸM-PRO" pitchFamily="50" charset="-128"/>
            </a:endParaRPr>
          </a:p>
          <a:p>
            <a:pPr>
              <a:lnSpc>
                <a:spcPts val="2200"/>
              </a:lnSpc>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所得区分の判定は、療養を受けた月が１～７月の場合は前々年、８～１２月の場</a:t>
            </a:r>
            <a:endParaRPr lang="en-US" altLang="ja-JP" sz="1400" dirty="0" smtClean="0">
              <a:latin typeface="HG丸ｺﾞｼｯｸM-PRO" pitchFamily="50" charset="-128"/>
              <a:ea typeface="HG丸ｺﾞｼｯｸM-PRO" pitchFamily="50" charset="-128"/>
            </a:endParaRPr>
          </a:p>
          <a:p>
            <a:pPr>
              <a:lnSpc>
                <a:spcPts val="2200"/>
              </a:lnSpc>
            </a:pPr>
            <a:r>
              <a:rPr lang="ja-JP" altLang="en-US" sz="1400" dirty="0" smtClean="0">
                <a:latin typeface="HG丸ｺﾞｼｯｸM-PRO" pitchFamily="50" charset="-128"/>
                <a:ea typeface="HG丸ｺﾞｼｯｸM-PRO" pitchFamily="50" charset="-128"/>
              </a:rPr>
              <a:t>　合は、前年の所得により行います。 </a:t>
            </a:r>
            <a:endParaRPr lang="en-US" altLang="ja-JP" sz="1400" dirty="0" smtClean="0">
              <a:latin typeface="HG丸ｺﾞｼｯｸM-PRO" pitchFamily="50" charset="-128"/>
              <a:ea typeface="HG丸ｺﾞｼｯｸM-PRO"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429936" y="109636"/>
            <a:ext cx="8429684" cy="9431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3050" indent="-273050"/>
            <a:r>
              <a:rPr lang="ja-JP" altLang="en-US" sz="2400" dirty="0" smtClean="0">
                <a:solidFill>
                  <a:schemeClr val="tx1"/>
                </a:solidFill>
                <a:latin typeface="HG丸ｺﾞｼｯｸM-PRO" pitchFamily="50" charset="-128"/>
                <a:ea typeface="HG丸ｺﾞｼｯｸM-PRO" pitchFamily="50" charset="-128"/>
              </a:rPr>
              <a:t>Ｑ１４．</a:t>
            </a:r>
            <a:r>
              <a:rPr lang="en-US" altLang="ja-JP" sz="2400" dirty="0" smtClean="0">
                <a:solidFill>
                  <a:schemeClr val="tx1"/>
                </a:solidFill>
                <a:latin typeface="HG丸ｺﾞｼｯｸM-PRO" pitchFamily="50" charset="-128"/>
                <a:ea typeface="HG丸ｺﾞｼｯｸM-PRO" pitchFamily="50" charset="-128"/>
              </a:rPr>
              <a:t>70</a:t>
            </a:r>
            <a:r>
              <a:rPr lang="ja-JP" altLang="en-US" sz="2400" dirty="0" smtClean="0">
                <a:solidFill>
                  <a:schemeClr val="tx1"/>
                </a:solidFill>
                <a:latin typeface="HG丸ｺﾞｼｯｸM-PRO" pitchFamily="50" charset="-128"/>
                <a:ea typeface="HG丸ｺﾞｼｯｸM-PRO" pitchFamily="50" charset="-128"/>
              </a:rPr>
              <a:t>歳以上の「低所得者</a:t>
            </a:r>
            <a:r>
              <a:rPr lang="en-US" altLang="ja-JP" sz="2400" dirty="0" smtClean="0">
                <a:solidFill>
                  <a:schemeClr val="tx1"/>
                </a:solidFill>
                <a:latin typeface="HG丸ｺﾞｼｯｸM-PRO" pitchFamily="50" charset="-128"/>
                <a:ea typeface="HG丸ｺﾞｼｯｸM-PRO" pitchFamily="50" charset="-128"/>
              </a:rPr>
              <a:t>Ⅰ</a:t>
            </a:r>
            <a:r>
              <a:rPr lang="ja-JP" altLang="en-US" sz="2400" dirty="0" smtClean="0">
                <a:solidFill>
                  <a:schemeClr val="tx1"/>
                </a:solidFill>
                <a:latin typeface="HG丸ｺﾞｼｯｸM-PRO" pitchFamily="50" charset="-128"/>
                <a:ea typeface="HG丸ｺﾞｼｯｸM-PRO" pitchFamily="50" charset="-128"/>
              </a:rPr>
              <a:t>」の区分に該当するのは、どのような場合ですか。</a:t>
            </a:r>
          </a:p>
        </p:txBody>
      </p:sp>
      <p:sp>
        <p:nvSpPr>
          <p:cNvPr id="10" name="正方形/長方形 9"/>
          <p:cNvSpPr/>
          <p:nvPr/>
        </p:nvSpPr>
        <p:spPr>
          <a:xfrm>
            <a:off x="179512" y="1124744"/>
            <a:ext cx="8712968" cy="51845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200"/>
              </a:lnSpc>
            </a:pPr>
            <a:r>
              <a:rPr lang="ja-JP" altLang="en-US" dirty="0" smtClean="0">
                <a:solidFill>
                  <a:schemeClr val="tx1"/>
                </a:solidFill>
                <a:latin typeface="HG丸ｺﾞｼｯｸM-PRO" pitchFamily="50" charset="-128"/>
                <a:ea typeface="HG丸ｺﾞｼｯｸM-PRO" pitchFamily="50" charset="-128"/>
              </a:rPr>
              <a:t>Ａ１４．</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「低所得者</a:t>
            </a:r>
            <a:r>
              <a:rPr lang="en-US" altLang="ja-JP" dirty="0" smtClean="0">
                <a:solidFill>
                  <a:schemeClr val="tx1"/>
                </a:solidFill>
                <a:latin typeface="HG丸ｺﾞｼｯｸM-PRO" pitchFamily="50" charset="-128"/>
                <a:ea typeface="HG丸ｺﾞｼｯｸM-PRO" pitchFamily="50" charset="-128"/>
              </a:rPr>
              <a:t>Ⅰ</a:t>
            </a:r>
            <a:r>
              <a:rPr lang="ja-JP" altLang="en-US" dirty="0" smtClean="0">
                <a:solidFill>
                  <a:schemeClr val="tx1"/>
                </a:solidFill>
                <a:latin typeface="HG丸ｺﾞｼｯｸM-PRO" pitchFamily="50" charset="-128"/>
                <a:ea typeface="HG丸ｺﾞｼｯｸM-PRO" pitchFamily="50" charset="-128"/>
              </a:rPr>
              <a:t>」となるのは、①</a:t>
            </a:r>
            <a:r>
              <a:rPr lang="en-US" altLang="ja-JP" dirty="0" smtClean="0">
                <a:solidFill>
                  <a:schemeClr val="tx1"/>
                </a:solidFill>
                <a:latin typeface="HG丸ｺﾞｼｯｸM-PRO" pitchFamily="50" charset="-128"/>
                <a:ea typeface="HG丸ｺﾞｼｯｸM-PRO" pitchFamily="50" charset="-128"/>
              </a:rPr>
              <a:t>70</a:t>
            </a:r>
            <a:r>
              <a:rPr lang="ja-JP" altLang="en-US" dirty="0" smtClean="0">
                <a:solidFill>
                  <a:schemeClr val="tx1"/>
                </a:solidFill>
                <a:latin typeface="HG丸ｺﾞｼｯｸM-PRO" pitchFamily="50" charset="-128"/>
                <a:ea typeface="HG丸ｺﾞｼｯｸM-PRO" pitchFamily="50" charset="-128"/>
              </a:rPr>
              <a:t>歳以上の方のうち、②判定の対象と</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なるご家族全員の「所得」</a:t>
            </a:r>
            <a:r>
              <a:rPr lang="en-US" altLang="ja-JP" dirty="0" smtClean="0">
                <a:solidFill>
                  <a:schemeClr val="tx1"/>
                </a:solidFill>
                <a:latin typeface="HG丸ｺﾞｼｯｸM-PRO" pitchFamily="50" charset="-128"/>
                <a:ea typeface="HG丸ｺﾞｼｯｸM-PRO" pitchFamily="50" charset="-128"/>
              </a:rPr>
              <a:t>(※)</a:t>
            </a:r>
            <a:r>
              <a:rPr lang="ja-JP" altLang="en-US" dirty="0" smtClean="0">
                <a:solidFill>
                  <a:schemeClr val="tx1"/>
                </a:solidFill>
                <a:latin typeface="HG丸ｺﾞｼｯｸM-PRO" pitchFamily="50" charset="-128"/>
                <a:ea typeface="HG丸ｺﾞｼｯｸM-PRO" pitchFamily="50" charset="-128"/>
              </a:rPr>
              <a:t>の金額が０円になる場合です。</a:t>
            </a:r>
            <a:r>
              <a:rPr lang="ja-JP" altLang="en-US" sz="1400" dirty="0" smtClean="0">
                <a:solidFill>
                  <a:schemeClr val="tx1"/>
                </a:solidFill>
                <a:latin typeface="HG丸ｺﾞｼｯｸM-PRO" pitchFamily="50" charset="-128"/>
                <a:ea typeface="HG丸ｺﾞｼｯｸM-PRO" pitchFamily="50" charset="-128"/>
              </a:rPr>
              <a:t>　　</a:t>
            </a:r>
            <a:r>
              <a:rPr lang="ja-JP" altLang="en-US" sz="1600" dirty="0" smtClean="0">
                <a:solidFill>
                  <a:schemeClr val="tx1"/>
                </a:solidFill>
                <a:latin typeface="HG丸ｺﾞｼｯｸM-PRO" pitchFamily="50" charset="-128"/>
                <a:ea typeface="HG丸ｺﾞｼｯｸM-PRO" pitchFamily="50" charset="-128"/>
              </a:rPr>
              <a:t>　</a:t>
            </a:r>
            <a:endParaRPr lang="en-US" altLang="ja-JP" sz="1600" dirty="0" smtClean="0">
              <a:solidFill>
                <a:schemeClr val="tx1"/>
              </a:solidFill>
              <a:latin typeface="HG丸ｺﾞｼｯｸM-PRO" pitchFamily="50" charset="-128"/>
              <a:ea typeface="HG丸ｺﾞｼｯｸM-PRO" pitchFamily="50" charset="-128"/>
            </a:endParaRPr>
          </a:p>
          <a:p>
            <a:pPr>
              <a:lnSpc>
                <a:spcPts val="3200"/>
              </a:lnSpc>
            </a:pPr>
            <a:endParaRPr lang="en-US" altLang="ja-JP" dirty="0" smtClean="0">
              <a:solidFill>
                <a:schemeClr val="tx1"/>
              </a:solidFill>
              <a:latin typeface="HG丸ｺﾞｼｯｸM-PRO" pitchFamily="50" charset="-128"/>
              <a:ea typeface="HG丸ｺﾞｼｯｸM-PRO" pitchFamily="50" charset="-128"/>
            </a:endParaRPr>
          </a:p>
          <a:p>
            <a:pPr>
              <a:lnSpc>
                <a:spcPts val="3200"/>
              </a:lnSpc>
            </a:pPr>
            <a:endParaRPr lang="en-US" altLang="ja-JP" dirty="0" smtClean="0">
              <a:solidFill>
                <a:schemeClr val="tx1"/>
              </a:solidFill>
              <a:latin typeface="HG丸ｺﾞｼｯｸM-PRO" pitchFamily="50" charset="-128"/>
              <a:ea typeface="HG丸ｺﾞｼｯｸM-PRO" pitchFamily="50" charset="-128"/>
            </a:endParaRPr>
          </a:p>
          <a:p>
            <a:pPr>
              <a:lnSpc>
                <a:spcPts val="3200"/>
              </a:lnSpc>
            </a:pPr>
            <a:endParaRPr lang="en-US" altLang="ja-JP" dirty="0" smtClean="0">
              <a:solidFill>
                <a:schemeClr val="tx1"/>
              </a:solidFill>
              <a:latin typeface="HG丸ｺﾞｼｯｸM-PRO" pitchFamily="50" charset="-128"/>
              <a:ea typeface="HG丸ｺﾞｼｯｸM-PRO" pitchFamily="50" charset="-128"/>
            </a:endParaRPr>
          </a:p>
          <a:p>
            <a:pPr>
              <a:lnSpc>
                <a:spcPts val="3200"/>
              </a:lnSpc>
            </a:pPr>
            <a:endParaRPr lang="en-US" altLang="ja-JP" dirty="0" smtClean="0">
              <a:solidFill>
                <a:schemeClr val="tx1"/>
              </a:solidFill>
              <a:latin typeface="HG丸ｺﾞｼｯｸM-PRO" pitchFamily="50" charset="-128"/>
              <a:ea typeface="HG丸ｺﾞｼｯｸM-PRO" pitchFamily="50" charset="-128"/>
            </a:endParaRPr>
          </a:p>
          <a:p>
            <a:pPr>
              <a:lnSpc>
                <a:spcPts val="3200"/>
              </a:lnSpc>
            </a:pP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判定の対象となるご家族の範囲は、以下のとおりです。</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　</a:t>
            </a:r>
            <a:r>
              <a:rPr lang="ja-JP" altLang="en-US" u="sng" dirty="0" smtClean="0">
                <a:solidFill>
                  <a:schemeClr val="tx1"/>
                </a:solidFill>
                <a:latin typeface="HG丸ｺﾞｼｯｸM-PRO" pitchFamily="50" charset="-128"/>
                <a:ea typeface="HG丸ｺﾞｼｯｸM-PRO" pitchFamily="50" charset="-128"/>
              </a:rPr>
              <a:t>国民健康保険</a:t>
            </a:r>
            <a:r>
              <a:rPr lang="ja-JP" altLang="en-US" dirty="0" smtClean="0">
                <a:solidFill>
                  <a:schemeClr val="tx1"/>
                </a:solidFill>
                <a:latin typeface="HG丸ｺﾞｼｯｸM-PRO" pitchFamily="50" charset="-128"/>
                <a:ea typeface="HG丸ｺﾞｼｯｸM-PRO" pitchFamily="50" charset="-128"/>
              </a:rPr>
              <a:t>の場合は、世帯主と世帯の被保険者全員</a:t>
            </a:r>
            <a:endParaRPr lang="en-US" altLang="ja-JP" dirty="0" smtClean="0">
              <a:solidFill>
                <a:schemeClr val="tx1"/>
              </a:solidFill>
              <a:latin typeface="HG丸ｺﾞｼｯｸM-PRO" pitchFamily="50" charset="-128"/>
              <a:ea typeface="HG丸ｺﾞｼｯｸM-PRO" pitchFamily="50" charset="-128"/>
            </a:endParaRPr>
          </a:p>
          <a:p>
            <a:pPr>
              <a:lnSpc>
                <a:spcPts val="3200"/>
              </a:lnSpc>
            </a:pPr>
            <a:r>
              <a:rPr lang="ja-JP" altLang="en-US" dirty="0" smtClean="0">
                <a:solidFill>
                  <a:schemeClr val="tx1"/>
                </a:solidFill>
                <a:latin typeface="HG丸ｺﾞｼｯｸM-PRO" pitchFamily="50" charset="-128"/>
                <a:ea typeface="HG丸ｺﾞｼｯｸM-PRO" pitchFamily="50" charset="-128"/>
              </a:rPr>
              <a:t>　・　</a:t>
            </a:r>
            <a:r>
              <a:rPr lang="ja-JP" altLang="en-US" u="sng" dirty="0" smtClean="0">
                <a:solidFill>
                  <a:schemeClr val="tx1"/>
                </a:solidFill>
                <a:latin typeface="HG丸ｺﾞｼｯｸM-PRO" pitchFamily="50" charset="-128"/>
                <a:ea typeface="HG丸ｺﾞｼｯｸM-PRO" pitchFamily="50" charset="-128"/>
              </a:rPr>
              <a:t>後期高齢者医療制度</a:t>
            </a:r>
            <a:r>
              <a:rPr lang="ja-JP" altLang="en-US" dirty="0" smtClean="0">
                <a:solidFill>
                  <a:schemeClr val="tx1"/>
                </a:solidFill>
                <a:latin typeface="HG丸ｺﾞｼｯｸM-PRO" pitchFamily="50" charset="-128"/>
                <a:ea typeface="HG丸ｺﾞｼｯｸM-PRO" pitchFamily="50" charset="-128"/>
              </a:rPr>
              <a:t>の場合は、世帯員全員</a:t>
            </a:r>
            <a:endParaRPr lang="en-US" altLang="ja-JP" dirty="0" smtClean="0">
              <a:solidFill>
                <a:schemeClr val="tx1"/>
              </a:solidFill>
              <a:latin typeface="HG丸ｺﾞｼｯｸM-PRO" pitchFamily="50" charset="-128"/>
              <a:ea typeface="HG丸ｺﾞｼｯｸM-PRO" pitchFamily="50" charset="-128"/>
            </a:endParaRPr>
          </a:p>
          <a:p>
            <a:pPr marL="447675" indent="-447675">
              <a:lnSpc>
                <a:spcPts val="3200"/>
              </a:lnSpc>
            </a:pPr>
            <a:r>
              <a:rPr lang="ja-JP" altLang="en-US" dirty="0" smtClean="0">
                <a:solidFill>
                  <a:schemeClr val="tx1"/>
                </a:solidFill>
                <a:latin typeface="HG丸ｺﾞｼｯｸM-PRO" pitchFamily="50" charset="-128"/>
                <a:ea typeface="HG丸ｺﾞｼｯｸM-PRO" pitchFamily="50" charset="-128"/>
              </a:rPr>
              <a:t>　・　</a:t>
            </a:r>
            <a:r>
              <a:rPr lang="ja-JP" altLang="en-US" u="sng" dirty="0" smtClean="0">
                <a:solidFill>
                  <a:schemeClr val="tx1"/>
                </a:solidFill>
                <a:latin typeface="HG丸ｺﾞｼｯｸM-PRO" pitchFamily="50" charset="-128"/>
                <a:ea typeface="HG丸ｺﾞｼｯｸM-PRO" pitchFamily="50" charset="-128"/>
              </a:rPr>
              <a:t>健康保険</a:t>
            </a:r>
            <a:r>
              <a:rPr lang="ja-JP" altLang="en-US" dirty="0" smtClean="0">
                <a:solidFill>
                  <a:schemeClr val="tx1"/>
                </a:solidFill>
                <a:latin typeface="HG丸ｺﾞｼｯｸM-PRO" pitchFamily="50" charset="-128"/>
                <a:ea typeface="HG丸ｺﾞｼｯｸM-PRO" pitchFamily="50" charset="-128"/>
              </a:rPr>
              <a:t>の場合は、被保険者とその方に扶養される家族</a:t>
            </a:r>
            <a:endParaRPr lang="en-US" altLang="ja-JP" dirty="0" smtClean="0">
              <a:solidFill>
                <a:schemeClr val="tx1"/>
              </a:solidFill>
              <a:latin typeface="HG丸ｺﾞｼｯｸM-PRO" pitchFamily="50" charset="-128"/>
              <a:ea typeface="HG丸ｺﾞｼｯｸM-PRO" pitchFamily="50" charset="-128"/>
            </a:endParaRPr>
          </a:p>
        </p:txBody>
      </p:sp>
      <p:sp>
        <p:nvSpPr>
          <p:cNvPr id="11" name="大かっこ 10"/>
          <p:cNvSpPr/>
          <p:nvPr/>
        </p:nvSpPr>
        <p:spPr>
          <a:xfrm>
            <a:off x="647056" y="2636912"/>
            <a:ext cx="8245424" cy="1661413"/>
          </a:xfrm>
          <a:prstGeom prst="bracketPair">
            <a:avLst>
              <a:gd name="adj" fmla="val 818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p:cNvSpPr txBox="1"/>
          <p:nvPr/>
        </p:nvSpPr>
        <p:spPr>
          <a:xfrm>
            <a:off x="791072" y="2708920"/>
            <a:ext cx="7920880" cy="1554272"/>
          </a:xfrm>
          <a:prstGeom prst="rect">
            <a:avLst/>
          </a:prstGeom>
          <a:noFill/>
        </p:spPr>
        <p:txBody>
          <a:bodyPr wrap="square" rtlCol="0">
            <a:spAutoFit/>
          </a:bodyPr>
          <a:lstStyle/>
          <a:p>
            <a:pPr>
              <a:lnSpc>
                <a:spcPts val="1900"/>
              </a:lnSpc>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所得区分の判定は、療養を受けた月が１～７月の場合は前々年、８～１２月の場合は、前年の所得により行います。</a:t>
            </a:r>
            <a:endParaRPr lang="en-US" altLang="ja-JP" sz="1400" dirty="0" smtClean="0">
              <a:latin typeface="HG丸ｺﾞｼｯｸM-PRO" pitchFamily="50" charset="-128"/>
              <a:ea typeface="HG丸ｺﾞｼｯｸM-PRO" pitchFamily="50" charset="-128"/>
            </a:endParaRPr>
          </a:p>
          <a:p>
            <a:pPr>
              <a:lnSpc>
                <a:spcPts val="1900"/>
              </a:lnSpc>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「所得」とは、それぞれの方の給与や年金などの収入から、必要経費・控除額（公的年金に</a:t>
            </a:r>
            <a:endParaRPr lang="en-US" altLang="ja-JP" sz="1400" dirty="0" smtClean="0">
              <a:latin typeface="HG丸ｺﾞｼｯｸM-PRO" pitchFamily="50" charset="-128"/>
              <a:ea typeface="HG丸ｺﾞｼｯｸM-PRO" pitchFamily="50" charset="-128"/>
            </a:endParaRPr>
          </a:p>
          <a:p>
            <a:pPr>
              <a:lnSpc>
                <a:spcPts val="1900"/>
              </a:lnSpc>
            </a:pPr>
            <a:r>
              <a:rPr lang="ja-JP" altLang="en-US" sz="1400" dirty="0" smtClean="0">
                <a:latin typeface="HG丸ｺﾞｼｯｸM-PRO" pitchFamily="50" charset="-128"/>
                <a:ea typeface="HG丸ｺﾞｼｯｸM-PRO" pitchFamily="50" charset="-128"/>
              </a:rPr>
              <a:t>　ついては控除額</a:t>
            </a:r>
            <a:r>
              <a:rPr lang="en-US" altLang="ja-JP" sz="1400" dirty="0" smtClean="0">
                <a:latin typeface="HG丸ｺﾞｼｯｸM-PRO" pitchFamily="50" charset="-128"/>
                <a:ea typeface="HG丸ｺﾞｼｯｸM-PRO" pitchFamily="50" charset="-128"/>
              </a:rPr>
              <a:t>80</a:t>
            </a:r>
            <a:r>
              <a:rPr lang="ja-JP" altLang="en-US" sz="1400" dirty="0" smtClean="0">
                <a:latin typeface="HG丸ｺﾞｼｯｸM-PRO" pitchFamily="50" charset="-128"/>
                <a:ea typeface="HG丸ｺﾞｼｯｸM-PRO" pitchFamily="50" charset="-128"/>
              </a:rPr>
              <a:t>万円）を差し引いたものです。</a:t>
            </a:r>
          </a:p>
          <a:p>
            <a:pPr>
              <a:lnSpc>
                <a:spcPts val="1900"/>
              </a:lnSpc>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例えば、公的年金だけで生計を立てている方々については、家族それぞれの年金収入が</a:t>
            </a:r>
            <a:r>
              <a:rPr lang="en-US" altLang="ja-JP" sz="1400" dirty="0" smtClean="0">
                <a:latin typeface="HG丸ｺﾞｼｯｸM-PRO" pitchFamily="50" charset="-128"/>
                <a:ea typeface="HG丸ｺﾞｼｯｸM-PRO" pitchFamily="50" charset="-128"/>
              </a:rPr>
              <a:t>80</a:t>
            </a:r>
            <a:r>
              <a:rPr lang="ja-JP" altLang="en-US" sz="1400" dirty="0" smtClean="0">
                <a:latin typeface="HG丸ｺﾞｼｯｸM-PRO" pitchFamily="50" charset="-128"/>
                <a:ea typeface="HG丸ｺﾞｼｯｸM-PRO" pitchFamily="50" charset="-128"/>
              </a:rPr>
              <a:t>万</a:t>
            </a:r>
            <a:endParaRPr lang="en-US" altLang="ja-JP" sz="1400" dirty="0" smtClean="0">
              <a:latin typeface="HG丸ｺﾞｼｯｸM-PRO" pitchFamily="50" charset="-128"/>
              <a:ea typeface="HG丸ｺﾞｼｯｸM-PRO" pitchFamily="50" charset="-128"/>
            </a:endParaRPr>
          </a:p>
          <a:p>
            <a:pPr>
              <a:lnSpc>
                <a:spcPts val="1900"/>
              </a:lnSpc>
            </a:pPr>
            <a:r>
              <a:rPr lang="ja-JP" altLang="en-US" sz="1400" dirty="0" smtClean="0">
                <a:latin typeface="HG丸ｺﾞｼｯｸM-PRO" pitchFamily="50" charset="-128"/>
                <a:ea typeface="HG丸ｺﾞｼｯｸM-PRO" pitchFamily="50" charset="-128"/>
              </a:rPr>
              <a:t>　円に満たない場合にこの区分の対象となります。</a:t>
            </a:r>
          </a:p>
        </p:txBody>
      </p:sp>
    </p:spTree>
    <p:extLst>
      <p:ext uri="{BB962C8B-B14F-4D97-AF65-F5344CB8AC3E}">
        <p14:creationId xmlns:p14="http://schemas.microsoft.com/office/powerpoint/2010/main" val="3777511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599414585"/>
              </p:ext>
            </p:extLst>
          </p:nvPr>
        </p:nvGraphicFramePr>
        <p:xfrm>
          <a:off x="534171" y="2985919"/>
          <a:ext cx="3778644" cy="2978085"/>
        </p:xfrm>
        <a:graphic>
          <a:graphicData uri="http://schemas.openxmlformats.org/drawingml/2006/table">
            <a:tbl>
              <a:tblPr/>
              <a:tblGrid>
                <a:gridCol w="2009232"/>
                <a:gridCol w="1769412"/>
              </a:tblGrid>
              <a:tr h="129515">
                <a:tc>
                  <a:txBody>
                    <a:bodyPr/>
                    <a:lstStyle/>
                    <a:p>
                      <a:pPr marL="0" indent="0" algn="ct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所得区分</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latin typeface="+mn-lt"/>
                          <a:ea typeface="HG丸ｺﾞｼｯｸM-PRO" pitchFamily="50" charset="-128"/>
                          <a:cs typeface="+mn-cs"/>
                        </a:rPr>
                        <a:t>ひと月あたりの</a:t>
                      </a:r>
                      <a:endParaRPr kumimoji="1" lang="en-US" altLang="ja-JP" sz="1200" kern="1200" dirty="0" smtClean="0">
                        <a:solidFill>
                          <a:schemeClr val="tx1"/>
                        </a:solidFill>
                        <a:latin typeface="+mn-lt"/>
                        <a:ea typeface="HG丸ｺﾞｼｯｸM-PRO" pitchFamily="50" charset="-128"/>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latin typeface="+mn-lt"/>
                          <a:ea typeface="HG丸ｺﾞｼｯｸM-PRO" pitchFamily="50" charset="-128"/>
                          <a:cs typeface="+mn-cs"/>
                        </a:rPr>
                        <a:t>自己負担限度額</a:t>
                      </a:r>
                      <a:r>
                        <a:rPr kumimoji="1" lang="ja-JP" altLang="en-US" sz="1200" dirty="0" smtClean="0">
                          <a:latin typeface="HG丸ｺﾞｼｯｸM-PRO" panose="020F0600000000000000" pitchFamily="50" charset="-128"/>
                          <a:ea typeface="HG丸ｺﾞｼｯｸM-PRO" panose="020F0600000000000000" pitchFamily="50" charset="-128"/>
                        </a:rPr>
                        <a:t>（円）</a:t>
                      </a:r>
                      <a:endParaRPr kumimoji="1" lang="ja-JP" altLang="en-US" sz="1200" dirty="0">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57441">
                <a:tc>
                  <a:txBody>
                    <a:bodyPr/>
                    <a:lstStyle/>
                    <a:p>
                      <a:r>
                        <a:rPr kumimoji="1" lang="ja-JP" altLang="en-US" sz="1050" b="1" dirty="0" smtClean="0">
                          <a:latin typeface="HG丸ｺﾞｼｯｸM-PRO" panose="020F0600000000000000" pitchFamily="50" charset="-128"/>
                          <a:ea typeface="HG丸ｺﾞｼｯｸM-PRO" panose="020F0600000000000000" pitchFamily="50" charset="-128"/>
                        </a:rPr>
                        <a:t>上位所得者</a:t>
                      </a:r>
                      <a:endParaRPr kumimoji="1" lang="en-US" altLang="ja-JP" sz="1050" b="1" dirty="0" smtClean="0">
                        <a:latin typeface="HG丸ｺﾞｼｯｸM-PRO" panose="020F0600000000000000" pitchFamily="50" charset="-128"/>
                        <a:ea typeface="HG丸ｺﾞｼｯｸM-PRO" panose="020F0600000000000000" pitchFamily="50" charset="-128"/>
                      </a:endParaRPr>
                    </a:p>
                    <a:p>
                      <a:r>
                        <a:rPr kumimoji="1" lang="ja-JP" altLang="en-US" sz="1050" b="1" dirty="0" smtClean="0">
                          <a:latin typeface="HG丸ｺﾞｼｯｸM-PRO" panose="020F0600000000000000" pitchFamily="50" charset="-128"/>
                          <a:ea typeface="HG丸ｺﾞｼｯｸM-PRO" panose="020F0600000000000000" pitchFamily="50" charset="-128"/>
                        </a:rPr>
                        <a:t>（年収約</a:t>
                      </a:r>
                      <a:r>
                        <a:rPr kumimoji="1" lang="en-US" altLang="ja-JP" sz="1050" b="1" dirty="0" smtClean="0">
                          <a:latin typeface="HG丸ｺﾞｼｯｸM-PRO" panose="020F0600000000000000" pitchFamily="50" charset="-128"/>
                          <a:ea typeface="HG丸ｺﾞｼｯｸM-PRO" panose="020F0600000000000000" pitchFamily="50" charset="-128"/>
                        </a:rPr>
                        <a:t>770</a:t>
                      </a:r>
                      <a:r>
                        <a:rPr kumimoji="1" lang="ja-JP" altLang="en-US" sz="1050" b="1" dirty="0" smtClean="0">
                          <a:latin typeface="HG丸ｺﾞｼｯｸM-PRO" panose="020F0600000000000000" pitchFamily="50" charset="-128"/>
                          <a:ea typeface="HG丸ｺﾞｼｯｸM-PRO" panose="020F0600000000000000" pitchFamily="50" charset="-128"/>
                        </a:rPr>
                        <a:t>万円～）</a:t>
                      </a:r>
                      <a:endParaRPr kumimoji="1" lang="en-US" altLang="ja-JP" sz="1050" b="1" dirty="0" smtClean="0">
                        <a:latin typeface="HG丸ｺﾞｼｯｸM-PRO" panose="020F0600000000000000" pitchFamily="50" charset="-128"/>
                        <a:ea typeface="HG丸ｺﾞｼｯｸM-PRO" panose="020F0600000000000000" pitchFamily="50" charset="-128"/>
                      </a:endParaRPr>
                    </a:p>
                    <a:p>
                      <a:endParaRPr kumimoji="1" lang="en-US" altLang="ja-JP" sz="1100" b="1" dirty="0" smtClean="0">
                        <a:latin typeface="HG丸ｺﾞｼｯｸM-PRO" panose="020F0600000000000000" pitchFamily="50" charset="-128"/>
                        <a:ea typeface="HG丸ｺﾞｼｯｸM-PRO" panose="020F0600000000000000" pitchFamily="50" charset="-128"/>
                      </a:endParaRPr>
                    </a:p>
                    <a:p>
                      <a:pPr>
                        <a:lnSpc>
                          <a:spcPts val="900"/>
                        </a:lnSpc>
                      </a:pPr>
                      <a:r>
                        <a:rPr kumimoji="1" lang="ja-JP" altLang="en-US" sz="900" dirty="0" smtClean="0">
                          <a:latin typeface="HG丸ｺﾞｼｯｸM-PRO" panose="020F0600000000000000" pitchFamily="50" charset="-128"/>
                          <a:ea typeface="HG丸ｺﾞｼｯｸM-PRO" panose="020F0600000000000000" pitchFamily="50" charset="-128"/>
                        </a:rPr>
                        <a:t>健保：標報</a:t>
                      </a:r>
                      <a:r>
                        <a:rPr kumimoji="1" lang="en-US" altLang="ja-JP" sz="900" dirty="0" smtClean="0">
                          <a:latin typeface="HG丸ｺﾞｼｯｸM-PRO" panose="020F0600000000000000" pitchFamily="50" charset="-128"/>
                          <a:ea typeface="HG丸ｺﾞｼｯｸM-PRO" panose="020F0600000000000000" pitchFamily="50" charset="-128"/>
                        </a:rPr>
                        <a:t>53</a:t>
                      </a:r>
                      <a:r>
                        <a:rPr kumimoji="1" lang="ja-JP" altLang="en-US" sz="900" dirty="0" smtClean="0">
                          <a:latin typeface="HG丸ｺﾞｼｯｸM-PRO" panose="020F0600000000000000" pitchFamily="50" charset="-128"/>
                          <a:ea typeface="HG丸ｺﾞｼｯｸM-PRO" panose="020F0600000000000000" pitchFamily="50" charset="-128"/>
                        </a:rPr>
                        <a:t>万円以上</a:t>
                      </a:r>
                      <a:endParaRPr kumimoji="1" lang="en-US" altLang="ja-JP" sz="900" dirty="0" smtClean="0">
                        <a:latin typeface="HG丸ｺﾞｼｯｸM-PRO" panose="020F0600000000000000" pitchFamily="50" charset="-128"/>
                        <a:ea typeface="HG丸ｺﾞｼｯｸM-PRO" panose="020F0600000000000000" pitchFamily="50" charset="-128"/>
                      </a:endParaRPr>
                    </a:p>
                    <a:p>
                      <a:pPr marL="0" indent="0">
                        <a:lnSpc>
                          <a:spcPts val="900"/>
                        </a:lnSpc>
                      </a:pPr>
                      <a:r>
                        <a:rPr kumimoji="1" lang="ja-JP" altLang="en-US" sz="900" dirty="0" smtClean="0">
                          <a:latin typeface="HG丸ｺﾞｼｯｸM-PRO" panose="020F0600000000000000" pitchFamily="50" charset="-128"/>
                          <a:ea typeface="HG丸ｺﾞｼｯｸM-PRO" panose="020F0600000000000000" pitchFamily="50" charset="-128"/>
                        </a:rPr>
                        <a:t>国保：年間所得（</a:t>
                      </a:r>
                      <a:r>
                        <a:rPr kumimoji="1" lang="en-US" altLang="ja-JP" sz="900" dirty="0" smtClean="0">
                          <a:latin typeface="HG丸ｺﾞｼｯｸM-PRO" panose="020F0600000000000000" pitchFamily="50" charset="-128"/>
                          <a:ea typeface="HG丸ｺﾞｼｯｸM-PRO" panose="020F0600000000000000" pitchFamily="50" charset="-128"/>
                        </a:rPr>
                        <a:t>※</a:t>
                      </a:r>
                      <a:r>
                        <a:rPr kumimoji="1" lang="ja-JP" altLang="en-US" sz="900" dirty="0" smtClean="0">
                          <a:latin typeface="HG丸ｺﾞｼｯｸM-PRO" panose="020F0600000000000000" pitchFamily="50" charset="-128"/>
                          <a:ea typeface="HG丸ｺﾞｼｯｸM-PRO" panose="020F0600000000000000" pitchFamily="50" charset="-128"/>
                        </a:rPr>
                        <a:t>２）</a:t>
                      </a:r>
                      <a:r>
                        <a:rPr kumimoji="1" lang="en-US" altLang="ja-JP" sz="900" dirty="0" smtClean="0">
                          <a:solidFill>
                            <a:schemeClr val="tx1"/>
                          </a:solidFill>
                          <a:latin typeface="HG丸ｺﾞｼｯｸM-PRO" panose="020F0600000000000000" pitchFamily="50" charset="-128"/>
                          <a:ea typeface="HG丸ｺﾞｼｯｸM-PRO" panose="020F0600000000000000" pitchFamily="50" charset="-128"/>
                        </a:rPr>
                        <a:t>600</a:t>
                      </a:r>
                      <a:r>
                        <a:rPr kumimoji="1" lang="ja-JP" altLang="en-US" sz="900" dirty="0" smtClean="0">
                          <a:solidFill>
                            <a:schemeClr val="tx1"/>
                          </a:solidFill>
                          <a:latin typeface="HG丸ｺﾞｼｯｸM-PRO" panose="020F0600000000000000" pitchFamily="50" charset="-128"/>
                          <a:ea typeface="HG丸ｺﾞｼｯｸM-PRO" panose="020F0600000000000000" pitchFamily="50" charset="-128"/>
                        </a:rPr>
                        <a:t>万円超</a:t>
                      </a:r>
                      <a:endParaRPr kumimoji="1" lang="ja-JP" altLang="en-US" sz="900" dirty="0">
                        <a:solidFill>
                          <a:schemeClr val="tx1"/>
                        </a:solidFill>
                        <a:latin typeface="HG丸ｺﾞｼｯｸM-PRO" panose="020F0600000000000000" pitchFamily="50" charset="-128"/>
                        <a:ea typeface="HG丸ｺﾞｼｯｸM-PRO" panose="020F0600000000000000" pitchFamily="50" charset="-128"/>
                      </a:endParaRPr>
                    </a:p>
                  </a:txBody>
                  <a:tcPr marL="3600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00" dirty="0" smtClean="0">
                          <a:latin typeface="HG丸ｺﾞｼｯｸM-PRO" panose="020F0600000000000000" pitchFamily="50" charset="-128"/>
                          <a:ea typeface="HG丸ｺﾞｼｯｸM-PRO" panose="020F0600000000000000" pitchFamily="50" charset="-128"/>
                        </a:rPr>
                        <a:t>150,000</a:t>
                      </a:r>
                      <a:r>
                        <a:rPr kumimoji="1" lang="ja-JP" altLang="en-US" sz="1000" dirty="0" smtClean="0">
                          <a:latin typeface="HG丸ｺﾞｼｯｸM-PRO" panose="020F0600000000000000" pitchFamily="50" charset="-128"/>
                          <a:ea typeface="HG丸ｺﾞｼｯｸM-PRO" panose="020F0600000000000000" pitchFamily="50" charset="-128"/>
                        </a:rPr>
                        <a:t>＋</a:t>
                      </a:r>
                      <a:endParaRPr kumimoji="1" lang="en-US" altLang="ja-JP" sz="1000" dirty="0" smtClean="0">
                        <a:latin typeface="HG丸ｺﾞｼｯｸM-PRO" panose="020F0600000000000000" pitchFamily="50" charset="-128"/>
                        <a:ea typeface="HG丸ｺﾞｼｯｸM-PRO" panose="020F0600000000000000" pitchFamily="50" charset="-128"/>
                      </a:endParaRPr>
                    </a:p>
                    <a:p>
                      <a:pPr algn="ctr"/>
                      <a:r>
                        <a:rPr kumimoji="1" lang="en-US" altLang="ja-JP" sz="1000" dirty="0" smtClean="0">
                          <a:latin typeface="HG丸ｺﾞｼｯｸM-PRO" panose="020F0600000000000000" pitchFamily="50" charset="-128"/>
                          <a:ea typeface="HG丸ｺﾞｼｯｸM-PRO" panose="020F0600000000000000" pitchFamily="50" charset="-128"/>
                        </a:rPr>
                        <a:t>(</a:t>
                      </a:r>
                      <a:r>
                        <a:rPr kumimoji="1" lang="ja-JP" altLang="en-US" sz="1000" dirty="0" smtClean="0">
                          <a:latin typeface="HG丸ｺﾞｼｯｸM-PRO" panose="020F0600000000000000" pitchFamily="50" charset="-128"/>
                          <a:ea typeface="HG丸ｺﾞｼｯｸM-PRO" panose="020F0600000000000000" pitchFamily="50" charset="-128"/>
                        </a:rPr>
                        <a:t>医療費－</a:t>
                      </a:r>
                      <a:r>
                        <a:rPr kumimoji="1" lang="en-US" altLang="ja-JP" sz="1000" dirty="0" smtClean="0">
                          <a:latin typeface="HG丸ｺﾞｼｯｸM-PRO" panose="020F0600000000000000" pitchFamily="50" charset="-128"/>
                          <a:ea typeface="HG丸ｺﾞｼｯｸM-PRO" panose="020F0600000000000000" pitchFamily="50" charset="-128"/>
                        </a:rPr>
                        <a:t>500,000)</a:t>
                      </a:r>
                      <a:r>
                        <a:rPr kumimoji="1" lang="en-US" altLang="ja-JP" sz="1000" baseline="0" dirty="0" smtClean="0">
                          <a:latin typeface="HG丸ｺﾞｼｯｸM-PRO" panose="020F0600000000000000" pitchFamily="50" charset="-128"/>
                          <a:ea typeface="HG丸ｺﾞｼｯｸM-PRO" panose="020F0600000000000000" pitchFamily="50" charset="-128"/>
                        </a:rPr>
                        <a:t>×</a:t>
                      </a:r>
                      <a:r>
                        <a:rPr kumimoji="1" lang="ja-JP" altLang="en-US" sz="1000" baseline="0" dirty="0" smtClean="0">
                          <a:latin typeface="HG丸ｺﾞｼｯｸM-PRO" panose="020F0600000000000000" pitchFamily="50" charset="-128"/>
                          <a:ea typeface="HG丸ｺﾞｼｯｸM-PRO" panose="020F0600000000000000" pitchFamily="50" charset="-128"/>
                        </a:rPr>
                        <a:t>１</a:t>
                      </a:r>
                      <a:r>
                        <a:rPr kumimoji="1" lang="en-US" altLang="ja-JP" sz="1000" baseline="0" dirty="0" smtClean="0">
                          <a:latin typeface="HG丸ｺﾞｼｯｸM-PRO" panose="020F0600000000000000" pitchFamily="50" charset="-128"/>
                          <a:ea typeface="HG丸ｺﾞｼｯｸM-PRO" panose="020F0600000000000000" pitchFamily="50" charset="-128"/>
                        </a:rPr>
                        <a:t>% </a:t>
                      </a:r>
                    </a:p>
                    <a:p>
                      <a:pPr algn="ctr"/>
                      <a:r>
                        <a:rPr kumimoji="1" lang="en-US" altLang="ja-JP" sz="1000" baseline="0" dirty="0" smtClean="0">
                          <a:latin typeface="HG丸ｺﾞｼｯｸM-PRO" panose="020F0600000000000000" pitchFamily="50" charset="-128"/>
                          <a:ea typeface="HG丸ｺﾞｼｯｸM-PRO" panose="020F0600000000000000" pitchFamily="50" charset="-128"/>
                        </a:rPr>
                        <a:t>  </a:t>
                      </a:r>
                      <a:r>
                        <a:rPr kumimoji="1" lang="en-US" altLang="ja-JP" sz="1000" dirty="0" smtClean="0">
                          <a:latin typeface="HG丸ｺﾞｼｯｸM-PRO" panose="020F0600000000000000" pitchFamily="50" charset="-128"/>
                          <a:ea typeface="HG丸ｺﾞｼｯｸM-PRO" panose="020F0600000000000000" pitchFamily="50" charset="-128"/>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en-US" altLang="ja-JP" sz="1000" dirty="0" smtClean="0">
                          <a:latin typeface="HG丸ｺﾞｼｯｸM-PRO" panose="020F0600000000000000" pitchFamily="50" charset="-128"/>
                          <a:ea typeface="HG丸ｺﾞｼｯｸM-PRO" panose="020F0600000000000000" pitchFamily="50" charset="-128"/>
                        </a:rPr>
                        <a:t>83,400&gt;</a:t>
                      </a:r>
                    </a:p>
                    <a:p>
                      <a:pPr algn="ctr"/>
                      <a:endParaRPr kumimoji="1" lang="en-US" altLang="ja-JP" sz="800" dirty="0" smtClean="0">
                        <a:latin typeface="HG丸ｺﾞｼｯｸM-PRO" panose="020F0600000000000000" pitchFamily="50" charset="-128"/>
                        <a:ea typeface="HG丸ｺﾞｼｯｸM-PRO" panose="020F0600000000000000" pitchFamily="50" charset="-128"/>
                      </a:endParaRPr>
                    </a:p>
                    <a:p>
                      <a:pPr algn="l"/>
                      <a:endParaRPr kumimoji="1" lang="ja-JP" altLang="en-US" sz="600" dirty="0">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0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一般所得者</a:t>
                      </a:r>
                      <a:endParaRPr kumimoji="1" lang="en-US" altLang="ja-JP"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（上位所得者・住民税非課税</a:t>
                      </a:r>
                      <a:endParaRPr kumimoji="1" lang="en-US" altLang="ja-JP"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者以外）</a:t>
                      </a:r>
                      <a:endParaRPr kumimoji="1" lang="en-US" altLang="ja-JP" sz="7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　</a:t>
                      </a: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３人世帯（給与所得者</a:t>
                      </a:r>
                      <a:r>
                        <a:rPr kumimoji="1" lang="en-US" altLang="ja-JP"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a:t>
                      </a: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夫婦子</a:t>
                      </a:r>
                      <a:r>
                        <a:rPr kumimoji="1" lang="en-US" altLang="ja-JP"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1</a:t>
                      </a: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　</a:t>
                      </a:r>
                      <a:endParaRPr kumimoji="1" lang="en-US" altLang="ja-JP"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　人の場合：年収約</a:t>
                      </a:r>
                      <a:r>
                        <a:rPr kumimoji="1" lang="en-US" altLang="ja-JP"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210</a:t>
                      </a: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万～約</a:t>
                      </a:r>
                      <a:r>
                        <a:rPr kumimoji="1" lang="en-US" altLang="ja-JP"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770</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　万円</a:t>
                      </a:r>
                      <a:endParaRPr kumimoji="1" lang="en-US" altLang="ja-JP"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pPr>
                      <a:r>
                        <a:rPr kumimoji="1" lang="en-US" altLang="ja-JP" sz="1000" dirty="0" smtClean="0">
                          <a:latin typeface="HG丸ｺﾞｼｯｸM-PRO" panose="020F0600000000000000" pitchFamily="50" charset="-128"/>
                          <a:ea typeface="HG丸ｺﾞｼｯｸM-PRO" panose="020F0600000000000000" pitchFamily="50" charset="-128"/>
                        </a:rPr>
                        <a:t> 80,100</a:t>
                      </a:r>
                      <a:r>
                        <a:rPr kumimoji="1" lang="ja-JP" altLang="en-US" sz="1000" dirty="0" smtClean="0">
                          <a:latin typeface="HG丸ｺﾞｼｯｸM-PRO" panose="020F0600000000000000" pitchFamily="50" charset="-128"/>
                          <a:ea typeface="HG丸ｺﾞｼｯｸM-PRO" panose="020F0600000000000000" pitchFamily="50" charset="-128"/>
                        </a:rPr>
                        <a:t>＋</a:t>
                      </a:r>
                      <a:endParaRPr kumimoji="1" lang="en-US" altLang="ja-JP" sz="1000" dirty="0" smtClean="0">
                        <a:latin typeface="HG丸ｺﾞｼｯｸM-PRO" panose="020F0600000000000000" pitchFamily="50" charset="-128"/>
                        <a:ea typeface="HG丸ｺﾞｼｯｸM-PRO" panose="020F0600000000000000" pitchFamily="50" charset="-128"/>
                      </a:endParaRPr>
                    </a:p>
                    <a:p>
                      <a:pPr algn="ctr">
                        <a:lnSpc>
                          <a:spcPct val="100000"/>
                        </a:lnSpc>
                      </a:pPr>
                      <a:r>
                        <a:rPr kumimoji="1" lang="en-US" altLang="ja-JP" sz="1000" dirty="0" smtClean="0">
                          <a:latin typeface="HG丸ｺﾞｼｯｸM-PRO" panose="020F0600000000000000" pitchFamily="50" charset="-128"/>
                          <a:ea typeface="HG丸ｺﾞｼｯｸM-PRO" panose="020F0600000000000000" pitchFamily="50" charset="-128"/>
                        </a:rPr>
                        <a:t>(</a:t>
                      </a:r>
                      <a:r>
                        <a:rPr kumimoji="1" lang="ja-JP" altLang="en-US" sz="1000" dirty="0" smtClean="0">
                          <a:latin typeface="HG丸ｺﾞｼｯｸM-PRO" panose="020F0600000000000000" pitchFamily="50" charset="-128"/>
                          <a:ea typeface="HG丸ｺﾞｼｯｸM-PRO" panose="020F0600000000000000" pitchFamily="50" charset="-128"/>
                        </a:rPr>
                        <a:t>医療費－</a:t>
                      </a:r>
                      <a:r>
                        <a:rPr kumimoji="1" lang="en-US" altLang="ja-JP" sz="1000" dirty="0" smtClean="0">
                          <a:latin typeface="HG丸ｺﾞｼｯｸM-PRO" panose="020F0600000000000000" pitchFamily="50" charset="-128"/>
                          <a:ea typeface="HG丸ｺﾞｼｯｸM-PRO" panose="020F0600000000000000" pitchFamily="50" charset="-128"/>
                        </a:rPr>
                        <a:t>267,000)×</a:t>
                      </a:r>
                      <a:r>
                        <a:rPr kumimoji="1" lang="ja-JP" altLang="en-US" sz="1000" dirty="0" smtClean="0">
                          <a:latin typeface="HG丸ｺﾞｼｯｸM-PRO" panose="020F0600000000000000" pitchFamily="50" charset="-128"/>
                          <a:ea typeface="HG丸ｺﾞｼｯｸM-PRO" panose="020F0600000000000000" pitchFamily="50" charset="-128"/>
                        </a:rPr>
                        <a:t>１</a:t>
                      </a:r>
                      <a:r>
                        <a:rPr kumimoji="1" lang="en-US" altLang="ja-JP" sz="1000" dirty="0" smtClean="0">
                          <a:latin typeface="HG丸ｺﾞｼｯｸM-PRO" panose="020F0600000000000000" pitchFamily="50" charset="-128"/>
                          <a:ea typeface="HG丸ｺﾞｼｯｸM-PRO" panose="020F0600000000000000" pitchFamily="50" charset="-128"/>
                        </a:rPr>
                        <a:t>%</a:t>
                      </a:r>
                    </a:p>
                    <a:p>
                      <a:pPr algn="ctr">
                        <a:lnSpc>
                          <a:spcPct val="100000"/>
                        </a:lnSpc>
                        <a:spcBef>
                          <a:spcPts val="0"/>
                        </a:spcBef>
                      </a:pPr>
                      <a:r>
                        <a:rPr kumimoji="1" lang="en-US" altLang="ja-JP" sz="1000" dirty="0" smtClean="0">
                          <a:latin typeface="HG丸ｺﾞｼｯｸM-PRO" panose="020F0600000000000000" pitchFamily="50" charset="-128"/>
                          <a:ea typeface="HG丸ｺﾞｼｯｸM-PRO" panose="020F0600000000000000" pitchFamily="50" charset="-128"/>
                        </a:rPr>
                        <a:t>   &lt;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en-US" altLang="ja-JP" sz="1000" dirty="0" smtClean="0">
                          <a:latin typeface="HG丸ｺﾞｼｯｸM-PRO" panose="020F0600000000000000" pitchFamily="50" charset="-128"/>
                          <a:ea typeface="HG丸ｺﾞｼｯｸM-PRO" panose="020F0600000000000000" pitchFamily="50" charset="-128"/>
                        </a:rPr>
                        <a:t>44,400&gt;</a:t>
                      </a: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764">
                <a:tc>
                  <a:txBody>
                    <a:bodyPr/>
                    <a:lstStyle/>
                    <a:p>
                      <a:pPr algn="ctr">
                        <a:lnSpc>
                          <a:spcPts val="1200"/>
                        </a:lnSpc>
                      </a:pPr>
                      <a:r>
                        <a:rPr kumimoji="1" lang="ja-JP" altLang="en-US" sz="1000" dirty="0" smtClean="0">
                          <a:latin typeface="HG丸ｺﾞｼｯｸM-PRO" panose="020F0600000000000000" pitchFamily="50" charset="-128"/>
                          <a:ea typeface="HG丸ｺﾞｼｯｸM-PRO" panose="020F0600000000000000" pitchFamily="50" charset="-128"/>
                        </a:rPr>
                        <a:t>住民税非課税者</a:t>
                      </a:r>
                      <a:endParaRPr kumimoji="1" lang="ja-JP" altLang="en-US" sz="1000" dirty="0">
                        <a:latin typeface="HG丸ｺﾞｼｯｸM-PRO" panose="020F0600000000000000" pitchFamily="50" charset="-128"/>
                        <a:ea typeface="HG丸ｺﾞｼｯｸM-PRO" panose="020F0600000000000000" pitchFamily="50" charset="-128"/>
                      </a:endParaRPr>
                    </a:p>
                  </a:txBody>
                  <a:tcPr marL="0" marR="0" marT="0" marB="0"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lnSpc>
                          <a:spcPts val="1200"/>
                        </a:lnSpc>
                      </a:pPr>
                      <a:r>
                        <a:rPr kumimoji="1" lang="en-US" altLang="ja-JP" sz="1000" dirty="0" smtClean="0">
                          <a:latin typeface="HG丸ｺﾞｼｯｸM-PRO" panose="020F0600000000000000" pitchFamily="50" charset="-128"/>
                          <a:ea typeface="HG丸ｺﾞｼｯｸM-PRO" panose="020F0600000000000000" pitchFamily="50" charset="-128"/>
                        </a:rPr>
                        <a:t>35,400</a:t>
                      </a:r>
                    </a:p>
                    <a:p>
                      <a:pPr algn="ctr">
                        <a:lnSpc>
                          <a:spcPts val="1200"/>
                        </a:lnSpc>
                      </a:pPr>
                      <a:r>
                        <a:rPr kumimoji="1" lang="en-US" altLang="ja-JP" sz="1000" dirty="0" smtClean="0">
                          <a:latin typeface="HG丸ｺﾞｼｯｸM-PRO" panose="020F0600000000000000" pitchFamily="50" charset="-128"/>
                          <a:ea typeface="HG丸ｺﾞｼｯｸM-PRO" panose="020F0600000000000000" pitchFamily="50" charset="-128"/>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en-US" altLang="ja-JP" sz="1000" dirty="0" smtClean="0">
                          <a:latin typeface="HG丸ｺﾞｼｯｸM-PRO" panose="020F0600000000000000" pitchFamily="50" charset="-128"/>
                          <a:ea typeface="HG丸ｺﾞｼｯｸM-PRO" panose="020F0600000000000000" pitchFamily="50" charset="-128"/>
                        </a:rPr>
                        <a:t>24,600&gt;</a:t>
                      </a:r>
                      <a:endParaRPr kumimoji="1" lang="ja-JP" altLang="en-US" sz="1000" baseline="0" dirty="0">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979293525"/>
              </p:ext>
            </p:extLst>
          </p:nvPr>
        </p:nvGraphicFramePr>
        <p:xfrm>
          <a:off x="4753704" y="2985919"/>
          <a:ext cx="4222501" cy="2962934"/>
        </p:xfrm>
        <a:graphic>
          <a:graphicData uri="http://schemas.openxmlformats.org/drawingml/2006/table">
            <a:tbl>
              <a:tblPr/>
              <a:tblGrid>
                <a:gridCol w="2280252"/>
                <a:gridCol w="1942249"/>
              </a:tblGrid>
              <a:tr h="197865">
                <a:tc>
                  <a:txBody>
                    <a:bodyPr/>
                    <a:lstStyle/>
                    <a:p>
                      <a:pPr algn="ct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所得区分</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latin typeface="+mn-lt"/>
                          <a:ea typeface="HG丸ｺﾞｼｯｸM-PRO" pitchFamily="50" charset="-128"/>
                          <a:cs typeface="+mn-cs"/>
                        </a:rPr>
                        <a:t>ひと月あたりの</a:t>
                      </a:r>
                      <a:endParaRPr kumimoji="1" lang="en-US" altLang="ja-JP" sz="1200" kern="1200" dirty="0" smtClean="0">
                        <a:solidFill>
                          <a:schemeClr val="tx1"/>
                        </a:solidFill>
                        <a:latin typeface="+mn-lt"/>
                        <a:ea typeface="HG丸ｺﾞｼｯｸM-PRO" pitchFamily="50" charset="-128"/>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tx1"/>
                          </a:solidFill>
                          <a:latin typeface="+mn-lt"/>
                          <a:ea typeface="HG丸ｺﾞｼｯｸM-PRO" pitchFamily="50" charset="-128"/>
                          <a:cs typeface="+mn-cs"/>
                        </a:rPr>
                        <a:t>自己負担限度額</a:t>
                      </a:r>
                      <a:r>
                        <a:rPr kumimoji="1" lang="ja-JP" altLang="en-US" sz="1200" dirty="0" smtClean="0">
                          <a:solidFill>
                            <a:schemeClr val="tx1"/>
                          </a:solidFill>
                          <a:latin typeface="HG丸ｺﾞｼｯｸM-PRO" panose="020F0600000000000000" pitchFamily="50" charset="-128"/>
                          <a:ea typeface="HG丸ｺﾞｼｯｸM-PRO" panose="020F0600000000000000" pitchFamily="50" charset="-128"/>
                        </a:rPr>
                        <a:t>（円）</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81377">
                <a:tc>
                  <a:txBody>
                    <a:bodyPr/>
                    <a:lstStyle/>
                    <a:p>
                      <a:pPr marL="0" marR="0" lvl="0" indent="0" algn="l" defTabSz="965091"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年収約</a:t>
                      </a:r>
                      <a:r>
                        <a:rPr kumimoji="1" lang="en-US" altLang="ja-JP"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1,160</a:t>
                      </a:r>
                      <a:r>
                        <a:rPr kumimoji="1" lang="ja-JP" altLang="en-US"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万円～</a:t>
                      </a:r>
                      <a:endParaRPr kumimoji="1" lang="en-US" altLang="ja-JP" sz="1050" b="1"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65091"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健保：標報</a:t>
                      </a:r>
                      <a:r>
                        <a:rPr kumimoji="1" lang="en-US" altLang="ja-JP"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83</a:t>
                      </a:r>
                      <a:r>
                        <a:rPr kumimoji="1" lang="ja-JP" altLang="en-US"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万円以上</a:t>
                      </a:r>
                      <a:endParaRPr kumimoji="1" lang="en-US" altLang="ja-JP"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65091"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国保：</a:t>
                      </a:r>
                      <a:r>
                        <a:rPr kumimoji="1" lang="ja-JP" altLang="en-US" sz="900" dirty="0" smtClean="0">
                          <a:latin typeface="HG丸ｺﾞｼｯｸM-PRO" panose="020F0600000000000000" pitchFamily="50" charset="-128"/>
                          <a:ea typeface="HG丸ｺﾞｼｯｸM-PRO" panose="020F0600000000000000" pitchFamily="50" charset="-128"/>
                        </a:rPr>
                        <a:t>年間所得</a:t>
                      </a:r>
                      <a:r>
                        <a:rPr kumimoji="1" lang="en-US" altLang="ja-JP"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901</a:t>
                      </a:r>
                      <a:r>
                        <a:rPr kumimoji="1" lang="ja-JP" altLang="en-US"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万円超</a:t>
                      </a:r>
                      <a:endParaRPr kumimoji="1" lang="en-US" altLang="ja-JP" sz="9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252,600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医療費－</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842,000)×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１</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p>
                    <a:p>
                      <a:pPr marL="0" marR="0" lvl="0" indent="0" algn="l" defTabSz="965091"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140,100&gt;</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52225">
                <a:tc>
                  <a:txBody>
                    <a:bodyPr/>
                    <a:lstStyle/>
                    <a:p>
                      <a:pPr marL="0" marR="0" indent="0" algn="l" defTabSz="965091" rtl="0" eaLnBrk="1" fontAlgn="auto" latinLnBrk="0" hangingPunct="1">
                        <a:lnSpc>
                          <a:spcPct val="100000"/>
                        </a:lnSpc>
                        <a:spcBef>
                          <a:spcPts val="0"/>
                        </a:spcBef>
                        <a:spcAft>
                          <a:spcPts val="0"/>
                        </a:spcAft>
                        <a:buClrTx/>
                        <a:buSzTx/>
                        <a:buFontTx/>
                        <a:buNone/>
                        <a:tabLst/>
                        <a:defRPr/>
                      </a:pP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年収約</a:t>
                      </a:r>
                      <a:r>
                        <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rPr>
                        <a:t>770</a:t>
                      </a: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～約</a:t>
                      </a:r>
                      <a:r>
                        <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rPr>
                        <a:t>1,160</a:t>
                      </a: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endParaRPr>
                    </a:p>
                    <a:p>
                      <a:pPr marL="0" marR="0" indent="0" algn="l" defTabSz="965091"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健保：標報</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53</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79</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endParaRPr>
                    </a:p>
                    <a:p>
                      <a:pPr marL="0" marR="0" indent="0" algn="l" defTabSz="965091" rtl="0" eaLnBrk="1" fontAlgn="auto" latinLnBrk="0" hangingPunct="1">
                        <a:lnSpc>
                          <a:spcPct val="100000"/>
                        </a:lnSpc>
                        <a:spcBef>
                          <a:spcPts val="0"/>
                        </a:spcBef>
                        <a:spcAft>
                          <a:spcPts val="0"/>
                        </a:spcAft>
                        <a:buClrTx/>
                        <a:buSzTx/>
                        <a:buFontTx/>
                        <a:buNone/>
                        <a:tabLst/>
                        <a:defRPr/>
                      </a:pP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国保：所</a:t>
                      </a:r>
                      <a:r>
                        <a:rPr kumimoji="1" lang="ja-JP" altLang="en-US" sz="900" dirty="0" smtClean="0">
                          <a:latin typeface="HG丸ｺﾞｼｯｸM-PRO" panose="020F0600000000000000" pitchFamily="50" charset="-128"/>
                          <a:ea typeface="HG丸ｺﾞｼｯｸM-PRO" panose="020F0600000000000000" pitchFamily="50" charset="-128"/>
                        </a:rPr>
                        <a:t>年間所</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得</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600</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901</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ja-JP" altLang="en-US" sz="900" b="0" dirty="0">
                        <a:solidFill>
                          <a:schemeClr val="tx1"/>
                        </a:solidFill>
                        <a:latin typeface="HG丸ｺﾞｼｯｸM-PRO" panose="020F0600000000000000" pitchFamily="50" charset="-128"/>
                        <a:ea typeface="HG丸ｺﾞｼｯｸM-PRO" panose="020F0600000000000000" pitchFamily="50" charset="-128"/>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167,400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医療費－</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558,000)×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１</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93,000&gt;</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576064">
                <a:tc>
                  <a:txBody>
                    <a:bodyPr/>
                    <a:lstStyle/>
                    <a:p>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年収約</a:t>
                      </a:r>
                      <a:r>
                        <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rPr>
                        <a:t>370</a:t>
                      </a: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～約</a:t>
                      </a:r>
                      <a:r>
                        <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rPr>
                        <a:t>770</a:t>
                      </a: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健保：標報</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28</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50</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国保：</a:t>
                      </a:r>
                      <a:r>
                        <a:rPr kumimoji="1" lang="ja-JP" altLang="en-US" sz="900" dirty="0" smtClean="0">
                          <a:latin typeface="HG丸ｺﾞｼｯｸM-PRO" panose="020F0600000000000000" pitchFamily="50" charset="-128"/>
                          <a:ea typeface="HG丸ｺﾞｼｯｸM-PRO" panose="020F0600000000000000" pitchFamily="50" charset="-128"/>
                        </a:rPr>
                        <a:t>年間所得</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210</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600</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80,100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医療費－</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267,000)×</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１</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44,400&gt;</a:t>
                      </a:r>
                      <a:endParaRPr kumimoji="1" lang="ja-JP" altLang="en-US" sz="1000" dirty="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4056">
                <a:tc>
                  <a:txBody>
                    <a:bodyPr/>
                    <a:lstStyle/>
                    <a:p>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～年収約</a:t>
                      </a:r>
                      <a:r>
                        <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rPr>
                        <a:t>370</a:t>
                      </a:r>
                      <a:r>
                        <a:rPr kumimoji="1" lang="ja-JP" altLang="en-US" sz="1050" b="1" dirty="0" smtClean="0">
                          <a:solidFill>
                            <a:schemeClr val="tx1"/>
                          </a:solidFill>
                          <a:latin typeface="HG丸ｺﾞｼｯｸM-PRO" panose="020F0600000000000000" pitchFamily="50" charset="-128"/>
                          <a:ea typeface="HG丸ｺﾞｼｯｸM-PRO" panose="020F0600000000000000" pitchFamily="50" charset="-128"/>
                        </a:rPr>
                        <a:t>万円</a:t>
                      </a:r>
                      <a:endParaRPr kumimoji="1" lang="en-US" altLang="ja-JP" sz="1050" b="1"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健保：標報</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26</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万円以下</a:t>
                      </a:r>
                      <a:endPar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国保：</a:t>
                      </a:r>
                      <a:r>
                        <a:rPr kumimoji="1" lang="ja-JP" altLang="en-US" sz="900" dirty="0" smtClean="0">
                          <a:latin typeface="HG丸ｺﾞｼｯｸM-PRO" panose="020F0600000000000000" pitchFamily="50" charset="-128"/>
                          <a:ea typeface="HG丸ｺﾞｼｯｸM-PRO" panose="020F0600000000000000" pitchFamily="50" charset="-128"/>
                        </a:rPr>
                        <a:t>年間所得</a:t>
                      </a:r>
                      <a:r>
                        <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rPr>
                        <a:t>210</a:t>
                      </a:r>
                      <a:r>
                        <a:rPr kumimoji="1" lang="ja-JP" altLang="en-US" sz="900" b="0" dirty="0" smtClean="0">
                          <a:solidFill>
                            <a:schemeClr val="tx1"/>
                          </a:solidFill>
                          <a:latin typeface="HG丸ｺﾞｼｯｸM-PRO" panose="020F0600000000000000" pitchFamily="50" charset="-128"/>
                          <a:ea typeface="HG丸ｺﾞｼｯｸM-PRO" panose="020F0600000000000000" pitchFamily="50" charset="-128"/>
                        </a:rPr>
                        <a:t>万円以下</a:t>
                      </a:r>
                      <a:endParaRPr kumimoji="1" lang="en-US" altLang="ja-JP" sz="900" b="0" dirty="0" smtClean="0">
                        <a:solidFill>
                          <a:schemeClr val="tx1"/>
                        </a:solidFill>
                        <a:latin typeface="HG丸ｺﾞｼｯｸM-PRO" panose="020F0600000000000000" pitchFamily="50" charset="-128"/>
                        <a:ea typeface="HG丸ｺﾞｼｯｸM-PRO" panose="020F0600000000000000" pitchFamily="50" charset="-128"/>
                      </a:endParaRPr>
                    </a:p>
                  </a:txBody>
                  <a:tcPr marL="3600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57,600</a:t>
                      </a:r>
                    </a:p>
                    <a:p>
                      <a:pPr marL="0" marR="0" lvl="0" indent="0" algn="ctr" defTabSz="965091"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ja-JP" altLang="en-US"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000" b="0" i="0" u="none" strike="noStrike" kern="1200" cap="none" spc="0" normalizeH="0" baseline="0" noProof="0" dirty="0" smtClean="0">
                          <a:ln>
                            <a:noFill/>
                          </a:ln>
                          <a:solidFill>
                            <a:schemeClr val="tx1"/>
                          </a:solidFill>
                          <a:effectLst/>
                          <a:uLnTx/>
                          <a:uFillTx/>
                          <a:latin typeface="HG丸ｺﾞｼｯｸM-PRO" panose="020F0600000000000000" pitchFamily="50" charset="-128"/>
                          <a:ea typeface="HG丸ｺﾞｼｯｸM-PRO" panose="020F0600000000000000" pitchFamily="50" charset="-128"/>
                          <a:cs typeface="+mn-cs"/>
                        </a:rPr>
                        <a:t>44,400&gt;</a:t>
                      </a:r>
                      <a:endPar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r>
              <a:tr h="383452">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住民税非課税者</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lnSpc>
                          <a:spcPts val="1200"/>
                        </a:lnSpc>
                      </a:pPr>
                      <a:r>
                        <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rPr>
                        <a:t>35,400</a:t>
                      </a:r>
                    </a:p>
                    <a:p>
                      <a:pPr algn="ctr">
                        <a:lnSpc>
                          <a:spcPts val="1200"/>
                        </a:lnSpc>
                      </a:pPr>
                      <a:r>
                        <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rPr>
                        <a:t>&lt;</a:t>
                      </a:r>
                      <a:r>
                        <a:rPr kumimoji="1" lang="ja-JP" altLang="en-US" sz="1000" dirty="0" smtClean="0">
                          <a:latin typeface="HG丸ｺﾞｼｯｸM-PRO" panose="020F0600000000000000" pitchFamily="50" charset="-128"/>
                          <a:ea typeface="HG丸ｺﾞｼｯｸM-PRO" panose="020F0600000000000000" pitchFamily="50" charset="-128"/>
                        </a:rPr>
                        <a:t>多数回該当</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rPr>
                        <a:t>24,600&gt;</a:t>
                      </a:r>
                      <a:endParaRPr kumimoji="1" lang="ja-JP" altLang="en-US" sz="1000" baseline="0" dirty="0" smtClean="0">
                        <a:solidFill>
                          <a:schemeClr val="tx1"/>
                        </a:solidFill>
                        <a:latin typeface="HG丸ｺﾞｼｯｸM-PRO" panose="020F0600000000000000" pitchFamily="50" charset="-128"/>
                        <a:ea typeface="HG丸ｺﾞｼｯｸM-PRO" panose="020F0600000000000000"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bl>
          </a:graphicData>
        </a:graphic>
      </p:graphicFrame>
      <p:sp>
        <p:nvSpPr>
          <p:cNvPr id="5" name="右矢印 4"/>
          <p:cNvSpPr/>
          <p:nvPr/>
        </p:nvSpPr>
        <p:spPr>
          <a:xfrm>
            <a:off x="4383926" y="3879160"/>
            <a:ext cx="332090" cy="1165844"/>
          </a:xfrm>
          <a:prstGeom prst="rightArrow">
            <a:avLst>
              <a:gd name="adj1" fmla="val 50000"/>
              <a:gd name="adj2" fmla="val 73148"/>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2448" tIns="46223" rIns="92448" bIns="46223" rtlCol="0" anchor="ctr"/>
          <a:lstStyle/>
          <a:p>
            <a:pPr algn="ctr"/>
            <a:endParaRPr lang="ja-JP" altLang="en-US" dirty="0">
              <a:solidFill>
                <a:prstClr val="white"/>
              </a:solidFill>
            </a:endParaRPr>
          </a:p>
        </p:txBody>
      </p:sp>
      <p:sp>
        <p:nvSpPr>
          <p:cNvPr id="6" name="正方形/長方形 5"/>
          <p:cNvSpPr/>
          <p:nvPr/>
        </p:nvSpPr>
        <p:spPr>
          <a:xfrm>
            <a:off x="-38310" y="116632"/>
            <a:ext cx="9324528" cy="584775"/>
          </a:xfrm>
          <a:prstGeom prst="rect">
            <a:avLst/>
          </a:prstGeom>
        </p:spPr>
        <p:txBody>
          <a:bodyPr wrap="square">
            <a:spAutoFit/>
          </a:bodyPr>
          <a:lstStyle/>
          <a:p>
            <a:pPr lvl="0">
              <a:spcBef>
                <a:spcPts val="3600"/>
              </a:spcBef>
              <a:defRPr/>
            </a:pPr>
            <a:r>
              <a:rPr lang="ja-JP" altLang="en-US" sz="3200" dirty="0">
                <a:latin typeface="HG丸ｺﾞｼｯｸM-PRO" pitchFamily="50" charset="-128"/>
                <a:ea typeface="HG丸ｺﾞｼｯｸM-PRO" pitchFamily="50" charset="-128"/>
              </a:rPr>
              <a:t>高額療養費制度が平成</a:t>
            </a:r>
            <a:r>
              <a:rPr lang="en-US" altLang="ja-JP" sz="3200" dirty="0">
                <a:latin typeface="HG丸ｺﾞｼｯｸM-PRO" pitchFamily="50" charset="-128"/>
                <a:ea typeface="HG丸ｺﾞｼｯｸM-PRO" pitchFamily="50" charset="-128"/>
              </a:rPr>
              <a:t>27</a:t>
            </a:r>
            <a:r>
              <a:rPr lang="ja-JP" altLang="en-US" sz="3200" dirty="0">
                <a:latin typeface="HG丸ｺﾞｼｯｸM-PRO" pitchFamily="50" charset="-128"/>
                <a:ea typeface="HG丸ｺﾞｼｯｸM-PRO" pitchFamily="50" charset="-128"/>
              </a:rPr>
              <a:t>年</a:t>
            </a:r>
            <a:r>
              <a:rPr lang="en-US" altLang="ja-JP" sz="3200" dirty="0">
                <a:latin typeface="HG丸ｺﾞｼｯｸM-PRO" pitchFamily="50" charset="-128"/>
                <a:ea typeface="HG丸ｺﾞｼｯｸM-PRO" pitchFamily="50" charset="-128"/>
              </a:rPr>
              <a:t>1</a:t>
            </a:r>
            <a:r>
              <a:rPr lang="ja-JP" altLang="en-US" sz="3200" dirty="0">
                <a:latin typeface="HG丸ｺﾞｼｯｸM-PRO" pitchFamily="50" charset="-128"/>
                <a:ea typeface="HG丸ｺﾞｼｯｸM-PRO" pitchFamily="50" charset="-128"/>
              </a:rPr>
              <a:t>月から変わりました</a:t>
            </a:r>
            <a:endParaRPr lang="en-US" altLang="ja-JP" sz="3200" dirty="0">
              <a:latin typeface="HG丸ｺﾞｼｯｸM-PRO" pitchFamily="50" charset="-128"/>
              <a:ea typeface="HG丸ｺﾞｼｯｸM-PRO" pitchFamily="50" charset="-128"/>
            </a:endParaRPr>
          </a:p>
        </p:txBody>
      </p:sp>
      <p:sp>
        <p:nvSpPr>
          <p:cNvPr id="8" name="正方形/長方形 7"/>
          <p:cNvSpPr/>
          <p:nvPr/>
        </p:nvSpPr>
        <p:spPr>
          <a:xfrm>
            <a:off x="103278" y="836712"/>
            <a:ext cx="8948092" cy="1728192"/>
          </a:xfrm>
          <a:prstGeom prst="rect">
            <a:avLst/>
          </a:prstGeom>
          <a:noFill/>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t"/>
          <a:lstStyle/>
          <a:p>
            <a:pPr marL="153988" indent="-153988"/>
            <a:r>
              <a:rPr lang="ja-JP" altLang="en-US" sz="2000" dirty="0" smtClean="0">
                <a:latin typeface="HG丸ｺﾞｼｯｸM-PRO" panose="020F0600000000000000" pitchFamily="50" charset="-128"/>
                <a:ea typeface="HG丸ｺﾞｼｯｸM-PRO" panose="020F0600000000000000" pitchFamily="50" charset="-128"/>
              </a:rPr>
              <a:t>　 高額療養費制度は、家計に対する医療費の自己負担が過重なものとならないよう、医療費の自己負担に一定の歯止めを設ける仕組み</a:t>
            </a:r>
            <a:r>
              <a:rPr lang="ja-JP" altLang="en-US" sz="2000" dirty="0">
                <a:latin typeface="HG丸ｺﾞｼｯｸM-PRO" panose="020F0600000000000000" pitchFamily="50" charset="-128"/>
                <a:ea typeface="HG丸ｺﾞｼｯｸM-PRO" panose="020F0600000000000000" pitchFamily="50" charset="-128"/>
              </a:rPr>
              <a:t>です</a:t>
            </a:r>
            <a:r>
              <a:rPr lang="ja-JP" altLang="en-US" sz="2000" dirty="0" smtClean="0">
                <a:latin typeface="HG丸ｺﾞｼｯｸM-PRO" panose="020F0600000000000000" pitchFamily="50" charset="-128"/>
                <a:ea typeface="HG丸ｺﾞｼｯｸM-PRO" panose="020F0600000000000000" pitchFamily="50" charset="-128"/>
              </a:rPr>
              <a:t>。</a:t>
            </a:r>
            <a:endParaRPr lang="en-US" altLang="ja-JP" sz="2000" dirty="0" smtClean="0">
              <a:latin typeface="HG丸ｺﾞｼｯｸM-PRO" panose="020F0600000000000000" pitchFamily="50" charset="-128"/>
              <a:ea typeface="HG丸ｺﾞｼｯｸM-PRO" panose="020F0600000000000000" pitchFamily="50" charset="-128"/>
            </a:endParaRPr>
          </a:p>
          <a:p>
            <a:pPr marL="153988" indent="-153988"/>
            <a:r>
              <a:rPr lang="en-US" altLang="ja-JP" sz="2000" dirty="0">
                <a:latin typeface="HG丸ｺﾞｼｯｸM-PRO" panose="020F0600000000000000" pitchFamily="50" charset="-128"/>
                <a:ea typeface="HG丸ｺﾞｼｯｸM-PRO" panose="020F0600000000000000" pitchFamily="50" charset="-128"/>
              </a:rPr>
              <a:t> </a:t>
            </a:r>
            <a:r>
              <a:rPr lang="en-US" altLang="ja-JP" sz="2000" dirty="0" smtClean="0">
                <a:latin typeface="HG丸ｺﾞｼｯｸM-PRO" panose="020F0600000000000000" pitchFamily="50" charset="-128"/>
                <a:ea typeface="HG丸ｺﾞｼｯｸM-PRO" panose="020F0600000000000000" pitchFamily="50" charset="-128"/>
              </a:rPr>
              <a:t>   </a:t>
            </a:r>
            <a:r>
              <a:rPr lang="ja-JP" altLang="en-US" sz="2000" dirty="0" smtClean="0">
                <a:latin typeface="HG丸ｺﾞｼｯｸM-PRO" panose="020F0600000000000000" pitchFamily="50" charset="-128"/>
                <a:ea typeface="HG丸ｺﾞｼｯｸM-PRO" panose="020F0600000000000000" pitchFamily="50" charset="-128"/>
              </a:rPr>
              <a:t>平成２７年１月より、負担能力</a:t>
            </a:r>
            <a:r>
              <a:rPr lang="ja-JP" altLang="en-US" sz="2000" dirty="0">
                <a:latin typeface="HG丸ｺﾞｼｯｸM-PRO" panose="020F0600000000000000" pitchFamily="50" charset="-128"/>
                <a:ea typeface="HG丸ｺﾞｼｯｸM-PRO" panose="020F0600000000000000" pitchFamily="50" charset="-128"/>
              </a:rPr>
              <a:t>に応じた負担とする観点から</a:t>
            </a:r>
            <a:r>
              <a:rPr lang="ja-JP" altLang="en-US" sz="2000" dirty="0" smtClean="0">
                <a:latin typeface="HG丸ｺﾞｼｯｸM-PRO" panose="020F0600000000000000" pitchFamily="50" charset="-128"/>
                <a:ea typeface="HG丸ｺﾞｼｯｸM-PRO" panose="020F0600000000000000" pitchFamily="50" charset="-128"/>
              </a:rPr>
              <a:t>、</a:t>
            </a:r>
            <a:r>
              <a:rPr lang="ja-JP" altLang="en-US" sz="2000" dirty="0">
                <a:latin typeface="HG丸ｺﾞｼｯｸM-PRO" panose="020F0600000000000000" pitchFamily="50" charset="-128"/>
                <a:ea typeface="HG丸ｺﾞｼｯｸM-PRO" panose="020F0600000000000000" pitchFamily="50" charset="-128"/>
              </a:rPr>
              <a:t>７０</a:t>
            </a:r>
            <a:r>
              <a:rPr lang="ja-JP" altLang="en-US" sz="2000" dirty="0" smtClean="0">
                <a:latin typeface="HG丸ｺﾞｼｯｸM-PRO" panose="020F0600000000000000" pitchFamily="50" charset="-128"/>
                <a:ea typeface="HG丸ｺﾞｼｯｸM-PRO" panose="020F0600000000000000" pitchFamily="50" charset="-128"/>
              </a:rPr>
              <a:t>歳未満の方の所得区分</a:t>
            </a:r>
            <a:r>
              <a:rPr lang="ja-JP" altLang="en-US" sz="2000" dirty="0">
                <a:latin typeface="HG丸ｺﾞｼｯｸM-PRO" panose="020F0600000000000000" pitchFamily="50" charset="-128"/>
                <a:ea typeface="HG丸ｺﾞｼｯｸM-PRO" panose="020F0600000000000000" pitchFamily="50" charset="-128"/>
              </a:rPr>
              <a:t>を</a:t>
            </a:r>
            <a:r>
              <a:rPr lang="ja-JP" altLang="en-US" sz="2000" dirty="0" smtClean="0">
                <a:latin typeface="HG丸ｺﾞｼｯｸM-PRO" panose="020F0600000000000000" pitchFamily="50" charset="-128"/>
                <a:ea typeface="HG丸ｺﾞｼｯｸM-PRO" panose="020F0600000000000000" pitchFamily="50" charset="-128"/>
              </a:rPr>
              <a:t>細分化し、自己負担限度額</a:t>
            </a:r>
            <a:r>
              <a:rPr lang="ja-JP" altLang="en-US" sz="2000" dirty="0">
                <a:latin typeface="HG丸ｺﾞｼｯｸM-PRO" panose="020F0600000000000000" pitchFamily="50" charset="-128"/>
                <a:ea typeface="HG丸ｺﾞｼｯｸM-PRO" panose="020F0600000000000000" pitchFamily="50" charset="-128"/>
              </a:rPr>
              <a:t>をきめ細かく設定</a:t>
            </a:r>
            <a:r>
              <a:rPr lang="ja-JP" altLang="en-US" sz="2000" dirty="0" smtClean="0">
                <a:latin typeface="HG丸ｺﾞｼｯｸM-PRO" panose="020F0600000000000000" pitchFamily="50" charset="-128"/>
                <a:ea typeface="HG丸ｺﾞｼｯｸM-PRO" panose="020F0600000000000000" pitchFamily="50" charset="-128"/>
              </a:rPr>
              <a:t>する見直しを行いました。</a:t>
            </a: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10" name="テキスト ボックス 9"/>
          <p:cNvSpPr txBox="1"/>
          <p:nvPr/>
        </p:nvSpPr>
        <p:spPr>
          <a:xfrm>
            <a:off x="103278" y="2985918"/>
            <a:ext cx="377012" cy="2952328"/>
          </a:xfrm>
          <a:prstGeom prst="rect">
            <a:avLst/>
          </a:prstGeom>
          <a:noFill/>
          <a:ln w="15875">
            <a:solidFill>
              <a:schemeClr val="tx1"/>
            </a:solidFill>
          </a:ln>
        </p:spPr>
        <p:txBody>
          <a:bodyPr vert="eaVert" wrap="square" lIns="0" tIns="0" rIns="0" bIns="0" rtlCol="0" anchor="ctr" anchorCtr="0">
            <a:noAutofit/>
          </a:bodyPr>
          <a:lstStyle/>
          <a:p>
            <a:pPr algn="ct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　　</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70</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歳未満の方（</a:t>
            </a:r>
            <a:r>
              <a:rPr lang="en-US" altLang="ja-JP" sz="12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１）</a:t>
            </a:r>
            <a:endParaRPr lang="en-US" altLang="ja-JP" sz="1200" dirty="0" smtClean="0">
              <a:solidFill>
                <a:prstClr val="black"/>
              </a:solidFill>
              <a:latin typeface="HG丸ｺﾞｼｯｸM-PRO" panose="020F0600000000000000" pitchFamily="50" charset="-128"/>
              <a:ea typeface="HG丸ｺﾞｼｯｸM-PRO" panose="020F0600000000000000" pitchFamily="50" charset="-128"/>
            </a:endParaRPr>
          </a:p>
        </p:txBody>
      </p:sp>
      <p:sp>
        <p:nvSpPr>
          <p:cNvPr id="11" name="テキスト ボックス 10"/>
          <p:cNvSpPr txBox="1"/>
          <p:nvPr/>
        </p:nvSpPr>
        <p:spPr>
          <a:xfrm>
            <a:off x="480290" y="2708920"/>
            <a:ext cx="3803678" cy="276999"/>
          </a:xfrm>
          <a:prstGeom prst="rect">
            <a:avLst/>
          </a:prstGeom>
          <a:noFill/>
        </p:spPr>
        <p:txBody>
          <a:bodyPr wrap="square" rtlCol="0">
            <a:spAutoFit/>
          </a:bodyPr>
          <a:lstStyle/>
          <a:p>
            <a:r>
              <a:rPr lang="en-US" altLang="ja-JP" sz="1200" b="1" dirty="0">
                <a:latin typeface="HG丸ｺﾞｼｯｸM-PRO" panose="020F0600000000000000" pitchFamily="50" charset="-128"/>
                <a:ea typeface="HG丸ｺﾞｼｯｸM-PRO" panose="020F0600000000000000" pitchFamily="50" charset="-128"/>
              </a:rPr>
              <a:t>【</a:t>
            </a:r>
            <a:r>
              <a:rPr lang="ja-JP" altLang="en-US" sz="1200" b="1" dirty="0" smtClean="0">
                <a:latin typeface="HG丸ｺﾞｼｯｸM-PRO" panose="020F0600000000000000" pitchFamily="50" charset="-128"/>
                <a:ea typeface="HG丸ｺﾞｼｯｸM-PRO" panose="020F0600000000000000" pitchFamily="50" charset="-128"/>
              </a:rPr>
              <a:t>見直し前</a:t>
            </a:r>
            <a:r>
              <a:rPr lang="en-US" altLang="ja-JP" sz="1200" b="1" dirty="0" smtClean="0">
                <a:latin typeface="HG丸ｺﾞｼｯｸM-PRO" panose="020F0600000000000000" pitchFamily="50" charset="-128"/>
                <a:ea typeface="HG丸ｺﾞｼｯｸM-PRO" panose="020F0600000000000000" pitchFamily="50" charset="-128"/>
              </a:rPr>
              <a:t>】</a:t>
            </a:r>
            <a:r>
              <a:rPr lang="ja-JP" altLang="en-US" sz="1200" b="1" dirty="0" smtClean="0">
                <a:latin typeface="HG丸ｺﾞｼｯｸM-PRO" panose="020F0600000000000000" pitchFamily="50" charset="-128"/>
                <a:ea typeface="HG丸ｺﾞｼｯｸM-PRO" panose="020F0600000000000000" pitchFamily="50" charset="-128"/>
              </a:rPr>
              <a:t>（平成２６年１２月診察分まで）</a:t>
            </a:r>
            <a:endParaRPr lang="en-US" altLang="ja-JP" sz="1200" b="1" dirty="0" smtClean="0">
              <a:latin typeface="HG丸ｺﾞｼｯｸM-PRO" panose="020F0600000000000000" pitchFamily="50" charset="-128"/>
              <a:ea typeface="HG丸ｺﾞｼｯｸM-PRO" panose="020F0600000000000000" pitchFamily="50" charset="-128"/>
            </a:endParaRPr>
          </a:p>
        </p:txBody>
      </p:sp>
      <p:sp>
        <p:nvSpPr>
          <p:cNvPr id="12" name="テキスト ボックス 11"/>
          <p:cNvSpPr txBox="1"/>
          <p:nvPr/>
        </p:nvSpPr>
        <p:spPr>
          <a:xfrm>
            <a:off x="4753704" y="2708919"/>
            <a:ext cx="3803678" cy="276999"/>
          </a:xfrm>
          <a:prstGeom prst="rect">
            <a:avLst/>
          </a:prstGeom>
          <a:noFill/>
        </p:spPr>
        <p:txBody>
          <a:bodyPr wrap="square" rtlCol="0">
            <a:spAutoFit/>
          </a:bodyPr>
          <a:lstStyle/>
          <a:p>
            <a:r>
              <a:rPr lang="en-US" altLang="ja-JP" sz="1200" b="1" dirty="0">
                <a:latin typeface="HG丸ｺﾞｼｯｸM-PRO" panose="020F0600000000000000" pitchFamily="50" charset="-128"/>
                <a:ea typeface="HG丸ｺﾞｼｯｸM-PRO" panose="020F0600000000000000" pitchFamily="50" charset="-128"/>
              </a:rPr>
              <a:t>【</a:t>
            </a:r>
            <a:r>
              <a:rPr lang="ja-JP" altLang="en-US" sz="1200" b="1" dirty="0" smtClean="0">
                <a:latin typeface="HG丸ｺﾞｼｯｸM-PRO" panose="020F0600000000000000" pitchFamily="50" charset="-128"/>
                <a:ea typeface="HG丸ｺﾞｼｯｸM-PRO" panose="020F0600000000000000" pitchFamily="50" charset="-128"/>
              </a:rPr>
              <a:t>見直し</a:t>
            </a:r>
            <a:r>
              <a:rPr lang="ja-JP" altLang="en-US" sz="1200" b="1" dirty="0">
                <a:latin typeface="HG丸ｺﾞｼｯｸM-PRO" panose="020F0600000000000000" pitchFamily="50" charset="-128"/>
                <a:ea typeface="HG丸ｺﾞｼｯｸM-PRO" panose="020F0600000000000000" pitchFamily="50" charset="-128"/>
              </a:rPr>
              <a:t>後</a:t>
            </a:r>
            <a:r>
              <a:rPr lang="en-US" altLang="ja-JP" sz="1200" b="1" dirty="0" smtClean="0">
                <a:latin typeface="HG丸ｺﾞｼｯｸM-PRO" panose="020F0600000000000000" pitchFamily="50" charset="-128"/>
                <a:ea typeface="HG丸ｺﾞｼｯｸM-PRO" panose="020F0600000000000000" pitchFamily="50" charset="-128"/>
              </a:rPr>
              <a:t>】</a:t>
            </a:r>
            <a:r>
              <a:rPr lang="ja-JP" altLang="en-US" sz="1200" b="1" dirty="0" smtClean="0">
                <a:latin typeface="HG丸ｺﾞｼｯｸM-PRO" panose="020F0600000000000000" pitchFamily="50" charset="-128"/>
                <a:ea typeface="HG丸ｺﾞｼｯｸM-PRO" panose="020F0600000000000000" pitchFamily="50" charset="-128"/>
              </a:rPr>
              <a:t>（平成２７年１月診察分から）</a:t>
            </a:r>
            <a:endParaRPr lang="en-US" altLang="ja-JP" sz="1200" b="1" dirty="0" smtClean="0">
              <a:latin typeface="HG丸ｺﾞｼｯｸM-PRO" panose="020F0600000000000000" pitchFamily="50" charset="-128"/>
              <a:ea typeface="HG丸ｺﾞｼｯｸM-PRO" panose="020F0600000000000000" pitchFamily="50" charset="-128"/>
            </a:endParaRPr>
          </a:p>
        </p:txBody>
      </p:sp>
      <p:sp>
        <p:nvSpPr>
          <p:cNvPr id="13" name="正方形/長方形 12"/>
          <p:cNvSpPr/>
          <p:nvPr/>
        </p:nvSpPr>
        <p:spPr>
          <a:xfrm>
            <a:off x="-62642" y="5989210"/>
            <a:ext cx="9002798" cy="868789"/>
          </a:xfrm>
          <a:prstGeom prst="rect">
            <a:avLst/>
          </a:prstGeom>
          <a:noFill/>
          <a:ln w="25400">
            <a:noFill/>
          </a:ln>
        </p:spPr>
        <p:style>
          <a:lnRef idx="2">
            <a:schemeClr val="accent6"/>
          </a:lnRef>
          <a:fillRef idx="1">
            <a:schemeClr val="lt1"/>
          </a:fillRef>
          <a:effectRef idx="0">
            <a:schemeClr val="accent6"/>
          </a:effectRef>
          <a:fontRef idx="minor">
            <a:schemeClr val="dk1"/>
          </a:fontRef>
        </p:style>
        <p:txBody>
          <a:bodyPr rtlCol="0" anchor="t"/>
          <a:lstStyle/>
          <a:p>
            <a:r>
              <a:rPr lang="ja-JP" altLang="en-US" sz="1200" dirty="0" smtClean="0">
                <a:latin typeface="HG丸ｺﾞｼｯｸM-PRO" panose="020F0600000000000000" pitchFamily="50" charset="-128"/>
                <a:ea typeface="HG丸ｺﾞｼｯｸM-PRO" panose="020F0600000000000000" pitchFamily="50" charset="-128"/>
              </a:rPr>
              <a:t>（</a:t>
            </a:r>
            <a:r>
              <a:rPr lang="en-US" altLang="ja-JP" sz="1200" dirty="0" smtClean="0">
                <a:latin typeface="HG丸ｺﾞｼｯｸM-PRO" panose="020F0600000000000000" pitchFamily="50" charset="-128"/>
                <a:ea typeface="HG丸ｺﾞｼｯｸM-PRO" panose="020F0600000000000000" pitchFamily="50" charset="-128"/>
              </a:rPr>
              <a:t>※</a:t>
            </a:r>
            <a:r>
              <a:rPr lang="ja-JP" altLang="en-US" sz="1200" dirty="0" smtClean="0">
                <a:latin typeface="HG丸ｺﾞｼｯｸM-PRO" panose="020F0600000000000000" pitchFamily="50" charset="-128"/>
                <a:ea typeface="HG丸ｺﾞｼｯｸM-PRO" panose="020F0600000000000000" pitchFamily="50" charset="-128"/>
              </a:rPr>
              <a:t>１）７０歳以上の方については、平成２７年１月以降も見直しはありません。</a:t>
            </a:r>
            <a:endParaRPr lang="en-US" altLang="ja-JP" sz="1200" dirty="0" smtClean="0">
              <a:latin typeface="HG丸ｺﾞｼｯｸM-PRO" panose="020F0600000000000000" pitchFamily="50" charset="-128"/>
              <a:ea typeface="HG丸ｺﾞｼｯｸM-PRO" panose="020F0600000000000000" pitchFamily="50" charset="-128"/>
            </a:endParaRPr>
          </a:p>
          <a:p>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２）</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「年間所得」と</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は、前年の総所得金額及び山林所得金額並びに株式・長期（短期）譲渡所得金額等の合計額</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から基礎控　</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除（</a:t>
            </a: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33</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万円</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）を</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控除した額（ただし、雑損失の繰越控除額は控除しない。）のことを指します</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。（いわゆる</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「旧</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ただし</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書</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所得」）</a:t>
            </a:r>
            <a:endPar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53988" indent="-153988"/>
            <a:endParaRPr kumimoji="1" lang="ja-JP" altLang="en-US" sz="14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591120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6531" y="130578"/>
            <a:ext cx="8229600" cy="798092"/>
          </a:xfrm>
        </p:spPr>
        <p:txBody>
          <a:bodyPr>
            <a:normAutofit/>
          </a:bodyPr>
          <a:lstStyle/>
          <a:p>
            <a:r>
              <a:rPr kumimoji="1" lang="ja-JP" altLang="en-US" sz="3200" dirty="0" smtClean="0">
                <a:latin typeface="HG丸ｺﾞｼｯｸM-PRO" pitchFamily="50" charset="-128"/>
                <a:ea typeface="HG丸ｺﾞｼｯｸM-PRO" pitchFamily="50" charset="-128"/>
              </a:rPr>
              <a:t>高額療養費制度とはこんな制度です</a:t>
            </a:r>
            <a:endParaRPr kumimoji="1" lang="ja-JP" altLang="en-US" sz="3200" dirty="0">
              <a:latin typeface="HG丸ｺﾞｼｯｸM-PRO" pitchFamily="50" charset="-128"/>
              <a:ea typeface="HG丸ｺﾞｼｯｸM-PRO" pitchFamily="50" charset="-128"/>
            </a:endParaRPr>
          </a:p>
        </p:txBody>
      </p:sp>
      <p:sp>
        <p:nvSpPr>
          <p:cNvPr id="4" name="正方形/長方形 3"/>
          <p:cNvSpPr/>
          <p:nvPr/>
        </p:nvSpPr>
        <p:spPr>
          <a:xfrm>
            <a:off x="214282" y="1000108"/>
            <a:ext cx="8715436" cy="114300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HG丸ｺﾞｼｯｸM-PRO" pitchFamily="50" charset="-128"/>
                <a:ea typeface="HG丸ｺﾞｼｯｸM-PRO" pitchFamily="50" charset="-128"/>
              </a:rPr>
              <a:t>　医療</a:t>
            </a:r>
            <a:r>
              <a:rPr lang="ja-JP" altLang="en-US" sz="2000" dirty="0">
                <a:solidFill>
                  <a:schemeClr val="tx1"/>
                </a:solidFill>
                <a:latin typeface="HG丸ｺﾞｼｯｸM-PRO" pitchFamily="50" charset="-128"/>
                <a:ea typeface="HG丸ｺﾞｼｯｸM-PRO" pitchFamily="50" charset="-128"/>
              </a:rPr>
              <a:t>機関や薬局の</a:t>
            </a:r>
            <a:r>
              <a:rPr lang="ja-JP" altLang="en-US" sz="2000" dirty="0" smtClean="0">
                <a:solidFill>
                  <a:schemeClr val="tx1"/>
                </a:solidFill>
                <a:latin typeface="HG丸ｺﾞｼｯｸM-PRO" pitchFamily="50" charset="-128"/>
                <a:ea typeface="HG丸ｺﾞｼｯｸM-PRO" pitchFamily="50" charset="-128"/>
              </a:rPr>
              <a:t>窓口で支払った額（</a:t>
            </a:r>
            <a:r>
              <a:rPr lang="en-US" altLang="ja-JP" sz="2000" dirty="0" smtClean="0">
                <a:solidFill>
                  <a:schemeClr val="tx1"/>
                </a:solidFill>
                <a:latin typeface="HG丸ｺﾞｼｯｸM-PRO" pitchFamily="50" charset="-128"/>
                <a:ea typeface="HG丸ｺﾞｼｯｸM-PRO" pitchFamily="50" charset="-128"/>
              </a:rPr>
              <a:t>※</a:t>
            </a:r>
            <a:r>
              <a:rPr lang="ja-JP" altLang="en-US" sz="2000" dirty="0" smtClean="0">
                <a:solidFill>
                  <a:schemeClr val="tx1"/>
                </a:solidFill>
                <a:latin typeface="HG丸ｺﾞｼｯｸM-PRO" pitchFamily="50" charset="-128"/>
                <a:ea typeface="HG丸ｺﾞｼｯｸM-PRO" pitchFamily="50" charset="-128"/>
              </a:rPr>
              <a:t>）が、暦月（月の初めから終わりまで）で一</a:t>
            </a:r>
            <a:r>
              <a:rPr lang="ja-JP" altLang="en-US" sz="2000" dirty="0">
                <a:solidFill>
                  <a:schemeClr val="tx1"/>
                </a:solidFill>
                <a:latin typeface="HG丸ｺﾞｼｯｸM-PRO" pitchFamily="50" charset="-128"/>
                <a:ea typeface="HG丸ｺﾞｼｯｸM-PRO" pitchFamily="50" charset="-128"/>
              </a:rPr>
              <a:t>定額を超えた場合に、</a:t>
            </a:r>
            <a:r>
              <a:rPr lang="ja-JP" altLang="en-US" sz="2000" b="1" u="sng" dirty="0">
                <a:solidFill>
                  <a:schemeClr val="tx1"/>
                </a:solidFill>
                <a:latin typeface="HG丸ｺﾞｼｯｸM-PRO" pitchFamily="50" charset="-128"/>
                <a:ea typeface="HG丸ｺﾞｼｯｸM-PRO" pitchFamily="50" charset="-128"/>
              </a:rPr>
              <a:t>その超えた金額を支給する制度</a:t>
            </a:r>
            <a:r>
              <a:rPr lang="ja-JP" altLang="en-US" sz="2000" dirty="0">
                <a:solidFill>
                  <a:schemeClr val="tx1"/>
                </a:solidFill>
                <a:latin typeface="HG丸ｺﾞｼｯｸM-PRO" pitchFamily="50" charset="-128"/>
                <a:ea typeface="HG丸ｺﾞｼｯｸM-PRO" pitchFamily="50" charset="-128"/>
              </a:rPr>
              <a:t>です</a:t>
            </a:r>
            <a:r>
              <a:rPr lang="ja-JP" altLang="en-US" sz="2000" dirty="0" smtClean="0">
                <a:solidFill>
                  <a:schemeClr val="tx1"/>
                </a:solidFill>
                <a:latin typeface="HG丸ｺﾞｼｯｸM-PRO" pitchFamily="50" charset="-128"/>
                <a:ea typeface="HG丸ｺﾞｼｯｸM-PRO" pitchFamily="50" charset="-128"/>
              </a:rPr>
              <a:t>。</a:t>
            </a:r>
            <a:endParaRPr lang="en-US" altLang="ja-JP" sz="2000" dirty="0" smtClean="0">
              <a:solidFill>
                <a:schemeClr val="tx1"/>
              </a:solidFill>
              <a:latin typeface="HG丸ｺﾞｼｯｸM-PRO" pitchFamily="50" charset="-128"/>
              <a:ea typeface="HG丸ｺﾞｼｯｸM-PRO" pitchFamily="50" charset="-128"/>
            </a:endParaRPr>
          </a:p>
          <a:p>
            <a:r>
              <a:rPr kumimoji="1" lang="ja-JP" altLang="en-US" sz="2000" dirty="0">
                <a:solidFill>
                  <a:schemeClr val="tx1"/>
                </a:solidFill>
                <a:latin typeface="HG丸ｺﾞｼｯｸM-PRO" pitchFamily="50" charset="-128"/>
                <a:ea typeface="HG丸ｺﾞｼｯｸM-PRO" pitchFamily="50" charset="-128"/>
              </a:rPr>
              <a:t>　</a:t>
            </a:r>
            <a:r>
              <a:rPr kumimoji="1" lang="en-US" altLang="ja-JP" sz="1600" dirty="0" smtClean="0">
                <a:solidFill>
                  <a:schemeClr val="tx1"/>
                </a:solidFill>
                <a:latin typeface="HG丸ｺﾞｼｯｸM-PRO" pitchFamily="50" charset="-128"/>
                <a:ea typeface="HG丸ｺﾞｼｯｸM-PRO" pitchFamily="50" charset="-128"/>
              </a:rPr>
              <a:t>※</a:t>
            </a:r>
            <a:r>
              <a:rPr kumimoji="1" lang="ja-JP" altLang="en-US" sz="1600" dirty="0" smtClean="0">
                <a:solidFill>
                  <a:schemeClr val="tx1"/>
                </a:solidFill>
                <a:latin typeface="HG丸ｺﾞｼｯｸM-PRO" pitchFamily="50" charset="-128"/>
                <a:ea typeface="HG丸ｺﾞｼｯｸM-PRO" pitchFamily="50" charset="-128"/>
              </a:rPr>
              <a:t>入院時の食費負担や差額ベッド代等は含みません。</a:t>
            </a:r>
            <a:endParaRPr kumimoji="1" lang="ja-JP" altLang="en-US" sz="1600" dirty="0">
              <a:solidFill>
                <a:schemeClr val="tx1"/>
              </a:solidFill>
              <a:latin typeface="HG丸ｺﾞｼｯｸM-PRO" pitchFamily="50" charset="-128"/>
              <a:ea typeface="HG丸ｺﾞｼｯｸM-PRO" pitchFamily="50" charset="-128"/>
            </a:endParaRPr>
          </a:p>
        </p:txBody>
      </p:sp>
      <p:sp>
        <p:nvSpPr>
          <p:cNvPr id="6" name="正方形/長方形 5"/>
          <p:cNvSpPr/>
          <p:nvPr/>
        </p:nvSpPr>
        <p:spPr>
          <a:xfrm>
            <a:off x="428596" y="2285992"/>
            <a:ext cx="7000924" cy="7858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b="1" dirty="0" smtClean="0">
                <a:solidFill>
                  <a:schemeClr val="tx1"/>
                </a:solidFill>
                <a:latin typeface="HG丸ｺﾞｼｯｸM-PRO" pitchFamily="50" charset="-128"/>
                <a:ea typeface="HG丸ｺﾞｼｯｸM-PRO" pitchFamily="50" charset="-128"/>
              </a:rPr>
              <a:t>＜例＞</a:t>
            </a:r>
            <a:endParaRPr lang="en-US" altLang="ja-JP" sz="2000" b="1" dirty="0" smtClean="0">
              <a:solidFill>
                <a:schemeClr val="tx1"/>
              </a:solidFill>
              <a:latin typeface="HG丸ｺﾞｼｯｸM-PRO" pitchFamily="50" charset="-128"/>
              <a:ea typeface="HG丸ｺﾞｼｯｸM-PRO" pitchFamily="50" charset="-128"/>
            </a:endParaRPr>
          </a:p>
          <a:p>
            <a:r>
              <a:rPr lang="en-US" altLang="ja-JP" b="1" dirty="0" smtClean="0">
                <a:solidFill>
                  <a:schemeClr val="tx1"/>
                </a:solidFill>
                <a:latin typeface="HG丸ｺﾞｼｯｸM-PRO" pitchFamily="50" charset="-128"/>
                <a:ea typeface="HG丸ｺﾞｼｯｸM-PRO" pitchFamily="50" charset="-128"/>
              </a:rPr>
              <a:t>100</a:t>
            </a:r>
            <a:r>
              <a:rPr lang="ja-JP" altLang="en-US" b="1" dirty="0" smtClean="0">
                <a:solidFill>
                  <a:schemeClr val="tx1"/>
                </a:solidFill>
                <a:latin typeface="HG丸ｺﾞｼｯｸM-PRO" pitchFamily="50" charset="-128"/>
                <a:ea typeface="HG丸ｺﾞｼｯｸM-PRO" pitchFamily="50" charset="-128"/>
              </a:rPr>
              <a:t>万円の医療費で、窓口の負担（</a:t>
            </a:r>
            <a:r>
              <a:rPr lang="en-US" altLang="ja-JP" b="1" dirty="0" smtClean="0">
                <a:solidFill>
                  <a:schemeClr val="tx1"/>
                </a:solidFill>
                <a:latin typeface="HG丸ｺﾞｼｯｸM-PRO" pitchFamily="50" charset="-128"/>
                <a:ea typeface="HG丸ｺﾞｼｯｸM-PRO" pitchFamily="50" charset="-128"/>
              </a:rPr>
              <a:t>3</a:t>
            </a:r>
            <a:r>
              <a:rPr lang="ja-JP" altLang="en-US" b="1" dirty="0" smtClean="0">
                <a:solidFill>
                  <a:schemeClr val="tx1"/>
                </a:solidFill>
                <a:latin typeface="HG丸ｺﾞｼｯｸM-PRO" pitchFamily="50" charset="-128"/>
                <a:ea typeface="HG丸ｺﾞｼｯｸM-PRO" pitchFamily="50" charset="-128"/>
              </a:rPr>
              <a:t>割）が</a:t>
            </a:r>
            <a:r>
              <a:rPr lang="en-US" altLang="ja-JP" b="1" dirty="0" smtClean="0">
                <a:solidFill>
                  <a:schemeClr val="tx1"/>
                </a:solidFill>
                <a:latin typeface="HG丸ｺﾞｼｯｸM-PRO" pitchFamily="50" charset="-128"/>
                <a:ea typeface="HG丸ｺﾞｼｯｸM-PRO" pitchFamily="50" charset="-128"/>
              </a:rPr>
              <a:t>30</a:t>
            </a:r>
            <a:r>
              <a:rPr lang="ja-JP" altLang="en-US" b="1" dirty="0" smtClean="0">
                <a:solidFill>
                  <a:schemeClr val="tx1"/>
                </a:solidFill>
                <a:latin typeface="HG丸ｺﾞｼｯｸM-PRO" pitchFamily="50" charset="-128"/>
                <a:ea typeface="HG丸ｺﾞｼｯｸM-PRO" pitchFamily="50" charset="-128"/>
              </a:rPr>
              <a:t>万円かかる場合</a:t>
            </a:r>
            <a:endParaRPr kumimoji="1" lang="ja-JP" altLang="en-US" dirty="0">
              <a:solidFill>
                <a:schemeClr val="tx1"/>
              </a:solidFill>
              <a:latin typeface="HG丸ｺﾞｼｯｸM-PRO" pitchFamily="50" charset="-128"/>
              <a:ea typeface="HG丸ｺﾞｼｯｸM-PRO" pitchFamily="50" charset="-128"/>
            </a:endParaRPr>
          </a:p>
        </p:txBody>
      </p:sp>
      <p:grpSp>
        <p:nvGrpSpPr>
          <p:cNvPr id="22" name="グループ化 21"/>
          <p:cNvGrpSpPr/>
          <p:nvPr/>
        </p:nvGrpSpPr>
        <p:grpSpPr>
          <a:xfrm>
            <a:off x="785818" y="3286124"/>
            <a:ext cx="8001024" cy="2717816"/>
            <a:chOff x="928694" y="3214686"/>
            <a:chExt cx="8001024" cy="2717816"/>
          </a:xfrm>
        </p:grpSpPr>
        <p:graphicFrame>
          <p:nvGraphicFramePr>
            <p:cNvPr id="3" name="Object 4"/>
            <p:cNvGraphicFramePr>
              <a:graphicFrameLocks noChangeAspect="1"/>
            </p:cNvGraphicFramePr>
            <p:nvPr>
              <p:extLst>
                <p:ext uri="{D42A27DB-BD31-4B8C-83A1-F6EECF244321}">
                  <p14:modId xmlns:p14="http://schemas.microsoft.com/office/powerpoint/2010/main" val="533924814"/>
                </p:ext>
              </p:extLst>
            </p:nvPr>
          </p:nvGraphicFramePr>
          <p:xfrm>
            <a:off x="928694" y="3286156"/>
            <a:ext cx="6945249" cy="2100199"/>
          </p:xfrm>
          <a:graphic>
            <a:graphicData uri="http://schemas.openxmlformats.org/drawingml/2006/chart">
              <c:chart xmlns:c="http://schemas.openxmlformats.org/drawingml/2006/chart" xmlns:r="http://schemas.openxmlformats.org/officeDocument/2006/relationships" r:id="rId2"/>
            </a:graphicData>
          </a:graphic>
        </p:graphicFrame>
        <p:sp>
          <p:nvSpPr>
            <p:cNvPr id="9" name="Line 5"/>
            <p:cNvSpPr>
              <a:spLocks noChangeShapeType="1"/>
            </p:cNvSpPr>
            <p:nvPr/>
          </p:nvSpPr>
          <p:spPr bwMode="auto">
            <a:xfrm flipV="1">
              <a:off x="1084417" y="3352104"/>
              <a:ext cx="0" cy="574675"/>
            </a:xfrm>
            <a:prstGeom prst="line">
              <a:avLst/>
            </a:prstGeom>
            <a:noFill/>
            <a:ln w="9525">
              <a:solidFill>
                <a:schemeClr val="tx1"/>
              </a:solidFill>
              <a:round/>
              <a:headEnd/>
              <a:tailEnd/>
            </a:ln>
          </p:spPr>
          <p:txBody>
            <a:bodyPr wrap="none" anchor="ctr"/>
            <a:lstStyle/>
            <a:p>
              <a:endParaRPr lang="ja-JP" altLang="en-US">
                <a:latin typeface="HG丸ｺﾞｼｯｸM-PRO" pitchFamily="50" charset="-128"/>
                <a:ea typeface="HG丸ｺﾞｼｯｸM-PRO" pitchFamily="50" charset="-128"/>
              </a:endParaRPr>
            </a:p>
          </p:txBody>
        </p:sp>
        <p:sp>
          <p:nvSpPr>
            <p:cNvPr id="10" name="Line 6"/>
            <p:cNvSpPr>
              <a:spLocks noChangeShapeType="1"/>
            </p:cNvSpPr>
            <p:nvPr/>
          </p:nvSpPr>
          <p:spPr bwMode="auto">
            <a:xfrm flipV="1">
              <a:off x="3065172" y="3579118"/>
              <a:ext cx="0" cy="358775"/>
            </a:xfrm>
            <a:prstGeom prst="line">
              <a:avLst/>
            </a:prstGeom>
            <a:noFill/>
            <a:ln w="9525">
              <a:solidFill>
                <a:schemeClr val="tx1"/>
              </a:solidFill>
              <a:round/>
              <a:headEnd/>
              <a:tailEnd/>
            </a:ln>
          </p:spPr>
          <p:txBody>
            <a:bodyPr wrap="none" anchor="ctr"/>
            <a:lstStyle/>
            <a:p>
              <a:endParaRPr lang="ja-JP" altLang="en-US">
                <a:latin typeface="HG丸ｺﾞｼｯｸM-PRO" pitchFamily="50" charset="-128"/>
                <a:ea typeface="HG丸ｺﾞｼｯｸM-PRO" pitchFamily="50" charset="-128"/>
              </a:endParaRPr>
            </a:p>
          </p:txBody>
        </p:sp>
        <p:sp>
          <p:nvSpPr>
            <p:cNvPr id="11" name="Line 7"/>
            <p:cNvSpPr>
              <a:spLocks noChangeShapeType="1"/>
            </p:cNvSpPr>
            <p:nvPr/>
          </p:nvSpPr>
          <p:spPr bwMode="auto">
            <a:xfrm flipV="1">
              <a:off x="7702928" y="3366390"/>
              <a:ext cx="0" cy="574675"/>
            </a:xfrm>
            <a:prstGeom prst="line">
              <a:avLst/>
            </a:prstGeom>
            <a:noFill/>
            <a:ln w="9525">
              <a:solidFill>
                <a:schemeClr val="tx1"/>
              </a:solidFill>
              <a:round/>
              <a:headEnd/>
              <a:tailEnd/>
            </a:ln>
          </p:spPr>
          <p:txBody>
            <a:bodyPr wrap="none" anchor="ctr"/>
            <a:lstStyle/>
            <a:p>
              <a:endParaRPr lang="ja-JP" altLang="en-US">
                <a:latin typeface="HG丸ｺﾞｼｯｸM-PRO" pitchFamily="50" charset="-128"/>
                <a:ea typeface="HG丸ｺﾞｼｯｸM-PRO" pitchFamily="50" charset="-128"/>
              </a:endParaRPr>
            </a:p>
          </p:txBody>
        </p:sp>
        <p:sp>
          <p:nvSpPr>
            <p:cNvPr id="12" name="Line 8"/>
            <p:cNvSpPr>
              <a:spLocks noChangeShapeType="1"/>
            </p:cNvSpPr>
            <p:nvPr/>
          </p:nvSpPr>
          <p:spPr bwMode="auto">
            <a:xfrm>
              <a:off x="1071538" y="3357562"/>
              <a:ext cx="6642000" cy="0"/>
            </a:xfrm>
            <a:prstGeom prst="line">
              <a:avLst/>
            </a:prstGeom>
            <a:noFill/>
            <a:ln w="19050">
              <a:solidFill>
                <a:schemeClr val="tx1"/>
              </a:solidFill>
              <a:round/>
              <a:headEnd type="triangle" w="med" len="med"/>
              <a:tailEnd type="triangle" w="med" len="med"/>
            </a:ln>
          </p:spPr>
          <p:txBody>
            <a:bodyPr wrap="none" anchor="ctr"/>
            <a:lstStyle/>
            <a:p>
              <a:endParaRPr lang="ja-JP" altLang="en-US">
                <a:latin typeface="HG丸ｺﾞｼｯｸM-PRO" pitchFamily="50" charset="-128"/>
                <a:ea typeface="HG丸ｺﾞｼｯｸM-PRO" pitchFamily="50" charset="-128"/>
              </a:endParaRPr>
            </a:p>
          </p:txBody>
        </p:sp>
        <p:sp>
          <p:nvSpPr>
            <p:cNvPr id="13" name="Text Box 9"/>
            <p:cNvSpPr txBox="1">
              <a:spLocks noChangeArrowheads="1"/>
            </p:cNvSpPr>
            <p:nvPr/>
          </p:nvSpPr>
          <p:spPr bwMode="auto">
            <a:xfrm>
              <a:off x="3357554" y="3214686"/>
              <a:ext cx="2214578" cy="338554"/>
            </a:xfrm>
            <a:prstGeom prst="rect">
              <a:avLst/>
            </a:prstGeom>
            <a:solidFill>
              <a:schemeClr val="accent2">
                <a:lumMod val="40000"/>
                <a:lumOff val="60000"/>
              </a:schemeClr>
            </a:solidFill>
            <a:ln w="9525">
              <a:noFill/>
              <a:miter lim="800000"/>
              <a:headEnd/>
              <a:tailEnd/>
            </a:ln>
          </p:spPr>
          <p:txBody>
            <a:bodyPr wrap="square">
              <a:spAutoFit/>
            </a:bodyPr>
            <a:lstStyle/>
            <a:p>
              <a:pPr algn="ctr">
                <a:spcBef>
                  <a:spcPct val="50000"/>
                </a:spcBef>
              </a:pPr>
              <a:r>
                <a:rPr lang="ja-JP" altLang="en-US" sz="1600" dirty="0">
                  <a:latin typeface="+mj-lt"/>
                  <a:ea typeface="HG丸ｺﾞｼｯｸM-PRO" pitchFamily="50" charset="-128"/>
                </a:rPr>
                <a:t>医療費　</a:t>
              </a:r>
              <a:r>
                <a:rPr lang="en-US" altLang="ja-JP" sz="1600" dirty="0">
                  <a:latin typeface="+mj-lt"/>
                  <a:ea typeface="HG丸ｺﾞｼｯｸM-PRO" pitchFamily="50" charset="-128"/>
                </a:rPr>
                <a:t>100</a:t>
              </a:r>
              <a:r>
                <a:rPr lang="ja-JP" altLang="en-US" sz="1600" dirty="0">
                  <a:latin typeface="+mj-lt"/>
                  <a:ea typeface="HG丸ｺﾞｼｯｸM-PRO" pitchFamily="50" charset="-128"/>
                </a:rPr>
                <a:t>万円</a:t>
              </a:r>
            </a:p>
          </p:txBody>
        </p:sp>
        <p:sp>
          <p:nvSpPr>
            <p:cNvPr id="14" name="Line 10"/>
            <p:cNvSpPr>
              <a:spLocks noChangeShapeType="1"/>
            </p:cNvSpPr>
            <p:nvPr/>
          </p:nvSpPr>
          <p:spPr bwMode="auto">
            <a:xfrm>
              <a:off x="1071538" y="3643314"/>
              <a:ext cx="2016000" cy="0"/>
            </a:xfrm>
            <a:prstGeom prst="line">
              <a:avLst/>
            </a:prstGeom>
            <a:noFill/>
            <a:ln w="9525">
              <a:solidFill>
                <a:schemeClr val="tx1"/>
              </a:solidFill>
              <a:round/>
              <a:headEnd type="triangle" w="med" len="med"/>
              <a:tailEnd type="triangle" w="med" len="med"/>
            </a:ln>
          </p:spPr>
          <p:txBody>
            <a:bodyPr wrap="none" anchor="ctr"/>
            <a:lstStyle/>
            <a:p>
              <a:endParaRPr lang="ja-JP" altLang="en-US">
                <a:latin typeface="HG丸ｺﾞｼｯｸM-PRO" pitchFamily="50" charset="-128"/>
                <a:ea typeface="HG丸ｺﾞｼｯｸM-PRO" pitchFamily="50" charset="-128"/>
              </a:endParaRPr>
            </a:p>
          </p:txBody>
        </p:sp>
        <p:sp>
          <p:nvSpPr>
            <p:cNvPr id="15" name="Text Box 11"/>
            <p:cNvSpPr txBox="1">
              <a:spLocks noChangeArrowheads="1"/>
            </p:cNvSpPr>
            <p:nvPr/>
          </p:nvSpPr>
          <p:spPr bwMode="auto">
            <a:xfrm>
              <a:off x="1214414" y="3500439"/>
              <a:ext cx="1760606" cy="307777"/>
            </a:xfrm>
            <a:prstGeom prst="rect">
              <a:avLst/>
            </a:prstGeom>
            <a:solidFill>
              <a:schemeClr val="accent2">
                <a:lumMod val="40000"/>
                <a:lumOff val="60000"/>
              </a:schemeClr>
            </a:solidFill>
            <a:ln w="9525">
              <a:noFill/>
              <a:miter lim="800000"/>
              <a:headEnd/>
              <a:tailEnd/>
            </a:ln>
          </p:spPr>
          <p:txBody>
            <a:bodyPr wrap="square">
              <a:spAutoFit/>
            </a:bodyPr>
            <a:lstStyle/>
            <a:p>
              <a:pPr algn="ctr">
                <a:spcBef>
                  <a:spcPct val="50000"/>
                </a:spcBef>
              </a:pPr>
              <a:r>
                <a:rPr lang="ja-JP" altLang="en-US" sz="1400" dirty="0">
                  <a:latin typeface="+mj-lt"/>
                  <a:ea typeface="HG丸ｺﾞｼｯｸM-PRO" pitchFamily="50" charset="-128"/>
                </a:rPr>
                <a:t>窓口負担　</a:t>
              </a:r>
              <a:r>
                <a:rPr lang="en-US" altLang="ja-JP" sz="1400" dirty="0">
                  <a:latin typeface="+mj-lt"/>
                  <a:ea typeface="HG丸ｺﾞｼｯｸM-PRO" pitchFamily="50" charset="-128"/>
                </a:rPr>
                <a:t>30</a:t>
              </a:r>
              <a:r>
                <a:rPr lang="ja-JP" altLang="en-US" sz="1400" dirty="0">
                  <a:latin typeface="+mj-lt"/>
                  <a:ea typeface="HG丸ｺﾞｼｯｸM-PRO" pitchFamily="50" charset="-128"/>
                </a:rPr>
                <a:t>万円</a:t>
              </a:r>
            </a:p>
          </p:txBody>
        </p:sp>
        <p:sp>
          <p:nvSpPr>
            <p:cNvPr id="16" name="AutoShape 12"/>
            <p:cNvSpPr>
              <a:spLocks/>
            </p:cNvSpPr>
            <p:nvPr/>
          </p:nvSpPr>
          <p:spPr bwMode="auto">
            <a:xfrm>
              <a:off x="3286116" y="4929198"/>
              <a:ext cx="5143536" cy="358775"/>
            </a:xfrm>
            <a:prstGeom prst="borderCallout2">
              <a:avLst>
                <a:gd name="adj1" fmla="val 31856"/>
                <a:gd name="adj2" fmla="val -1597"/>
                <a:gd name="adj3" fmla="val 31856"/>
                <a:gd name="adj4" fmla="val -18380"/>
                <a:gd name="adj5" fmla="val -444"/>
                <a:gd name="adj6" fmla="val -20106"/>
              </a:avLst>
            </a:prstGeom>
            <a:noFill/>
            <a:ln w="9525">
              <a:solidFill>
                <a:schemeClr val="tx1"/>
              </a:solidFill>
              <a:miter lim="800000"/>
              <a:headEnd/>
              <a:tailEnd type="triangle" w="med" len="med"/>
            </a:ln>
          </p:spPr>
          <p:txBody>
            <a:bodyPr anchor="ctr"/>
            <a:lstStyle/>
            <a:p>
              <a:pPr algn="l"/>
              <a:r>
                <a:rPr lang="ja-JP" altLang="en-US" sz="1600" b="1" dirty="0">
                  <a:latin typeface="HG丸ｺﾞｼｯｸM-PRO" pitchFamily="50" charset="-128"/>
                  <a:ea typeface="HG丸ｺﾞｼｯｸM-PRO" pitchFamily="50" charset="-128"/>
                </a:rPr>
                <a:t>高額療養費と</a:t>
              </a:r>
              <a:r>
                <a:rPr lang="ja-JP" altLang="en-US" sz="1600" b="1" dirty="0" smtClean="0">
                  <a:latin typeface="HG丸ｺﾞｼｯｸM-PRO" pitchFamily="50" charset="-128"/>
                  <a:ea typeface="HG丸ｺﾞｼｯｸM-PRO" pitchFamily="50" charset="-128"/>
                </a:rPr>
                <a:t>して支給</a:t>
              </a:r>
              <a:r>
                <a:rPr lang="ja-JP" altLang="en-US" sz="1600" dirty="0">
                  <a:latin typeface="HG丸ｺﾞｼｯｸM-PRO" pitchFamily="50" charset="-128"/>
                  <a:ea typeface="HG丸ｺﾞｼｯｸM-PRO" pitchFamily="50" charset="-128"/>
                </a:rPr>
                <a:t>　</a:t>
              </a:r>
              <a:r>
                <a:rPr lang="en-US" altLang="ja-JP" sz="1600" dirty="0">
                  <a:latin typeface="+mj-lt"/>
                  <a:ea typeface="HG丸ｺﾞｼｯｸM-PRO" pitchFamily="50" charset="-128"/>
                </a:rPr>
                <a:t>30</a:t>
              </a:r>
              <a:r>
                <a:rPr lang="ja-JP" altLang="en-US" sz="1600" dirty="0">
                  <a:latin typeface="HG丸ｺﾞｼｯｸM-PRO" pitchFamily="50" charset="-128"/>
                  <a:ea typeface="HG丸ｺﾞｼｯｸM-PRO" pitchFamily="50" charset="-128"/>
                </a:rPr>
                <a:t>万円－</a:t>
              </a:r>
              <a:r>
                <a:rPr lang="en-US" altLang="ja-JP" sz="1600" dirty="0" smtClean="0">
                  <a:latin typeface="+mj-lt"/>
                  <a:ea typeface="HG丸ｺﾞｼｯｸM-PRO" pitchFamily="50" charset="-128"/>
                </a:rPr>
                <a:t>87,430</a:t>
              </a:r>
              <a:r>
                <a:rPr lang="ja-JP" altLang="en-US" sz="1600" dirty="0" smtClean="0">
                  <a:latin typeface="HG丸ｺﾞｼｯｸM-PRO" pitchFamily="50" charset="-128"/>
                  <a:ea typeface="HG丸ｺﾞｼｯｸM-PRO" pitchFamily="50" charset="-128"/>
                </a:rPr>
                <a:t>円 </a:t>
              </a:r>
              <a:r>
                <a:rPr lang="en-US" altLang="ja-JP" sz="1600" dirty="0">
                  <a:latin typeface="HG丸ｺﾞｼｯｸM-PRO" pitchFamily="50" charset="-128"/>
                  <a:ea typeface="HG丸ｺﾞｼｯｸM-PRO" pitchFamily="50" charset="-128"/>
                </a:rPr>
                <a:t>= </a:t>
              </a:r>
              <a:r>
                <a:rPr lang="en-US" altLang="ja-JP" sz="1600" b="1" u="sng" dirty="0">
                  <a:solidFill>
                    <a:srgbClr val="FF0000"/>
                  </a:solidFill>
                  <a:latin typeface="+mj-lt"/>
                  <a:ea typeface="HG丸ｺﾞｼｯｸM-PRO" pitchFamily="50" charset="-128"/>
                </a:rPr>
                <a:t>212,570</a:t>
              </a:r>
              <a:r>
                <a:rPr lang="ja-JP" altLang="en-US" sz="1600" b="1" u="sng" dirty="0">
                  <a:solidFill>
                    <a:srgbClr val="FF0000"/>
                  </a:solidFill>
                  <a:latin typeface="HG丸ｺﾞｼｯｸM-PRO" pitchFamily="50" charset="-128"/>
                  <a:ea typeface="HG丸ｺﾞｼｯｸM-PRO" pitchFamily="50" charset="-128"/>
                </a:rPr>
                <a:t>円</a:t>
              </a:r>
            </a:p>
          </p:txBody>
        </p:sp>
        <p:sp>
          <p:nvSpPr>
            <p:cNvPr id="17" name="AutoShape 17"/>
            <p:cNvSpPr>
              <a:spLocks/>
            </p:cNvSpPr>
            <p:nvPr/>
          </p:nvSpPr>
          <p:spPr bwMode="auto">
            <a:xfrm rot="16200000">
              <a:off x="2240024" y="4053815"/>
              <a:ext cx="144462" cy="1512887"/>
            </a:xfrm>
            <a:prstGeom prst="leftBrace">
              <a:avLst>
                <a:gd name="adj1" fmla="val 87271"/>
                <a:gd name="adj2" fmla="val 50000"/>
              </a:avLst>
            </a:prstGeom>
            <a:noFill/>
            <a:ln w="9525">
              <a:solidFill>
                <a:schemeClr val="tx1"/>
              </a:solidFill>
              <a:round/>
              <a:headEnd/>
              <a:tailEnd/>
            </a:ln>
          </p:spPr>
          <p:txBody>
            <a:bodyPr wrap="none" anchor="ctr"/>
            <a:lstStyle/>
            <a:p>
              <a:endParaRPr lang="ja-JP" altLang="en-US">
                <a:latin typeface="HG丸ｺﾞｼｯｸM-PRO" pitchFamily="50" charset="-128"/>
                <a:ea typeface="HG丸ｺﾞｼｯｸM-PRO" pitchFamily="50" charset="-128"/>
              </a:endParaRPr>
            </a:p>
          </p:txBody>
        </p:sp>
        <p:sp>
          <p:nvSpPr>
            <p:cNvPr id="18" name="Line 13"/>
            <p:cNvSpPr>
              <a:spLocks noChangeShapeType="1"/>
            </p:cNvSpPr>
            <p:nvPr/>
          </p:nvSpPr>
          <p:spPr bwMode="auto">
            <a:xfrm flipH="1">
              <a:off x="1571604" y="4786321"/>
              <a:ext cx="0" cy="792000"/>
            </a:xfrm>
            <a:prstGeom prst="line">
              <a:avLst/>
            </a:prstGeom>
            <a:noFill/>
            <a:ln w="25400">
              <a:solidFill>
                <a:schemeClr val="tx1"/>
              </a:solidFill>
              <a:prstDash val="dash"/>
              <a:round/>
              <a:headEnd/>
              <a:tailEnd/>
            </a:ln>
          </p:spPr>
          <p:txBody>
            <a:bodyPr wrap="none" anchor="ctr"/>
            <a:lstStyle/>
            <a:p>
              <a:endParaRPr lang="ja-JP" altLang="en-US">
                <a:latin typeface="HG丸ｺﾞｼｯｸM-PRO" pitchFamily="50" charset="-128"/>
                <a:ea typeface="HG丸ｺﾞｼｯｸM-PRO" pitchFamily="50" charset="-128"/>
              </a:endParaRPr>
            </a:p>
          </p:txBody>
        </p:sp>
        <p:sp>
          <p:nvSpPr>
            <p:cNvPr id="19" name="Rectangle 14"/>
            <p:cNvSpPr>
              <a:spLocks noChangeArrowheads="1"/>
            </p:cNvSpPr>
            <p:nvPr/>
          </p:nvSpPr>
          <p:spPr bwMode="auto">
            <a:xfrm>
              <a:off x="1285852" y="5572140"/>
              <a:ext cx="7643866" cy="360362"/>
            </a:xfrm>
            <a:prstGeom prst="rect">
              <a:avLst/>
            </a:prstGeom>
            <a:noFill/>
            <a:ln w="9525">
              <a:solidFill>
                <a:schemeClr val="tx1"/>
              </a:solidFill>
              <a:miter lim="800000"/>
              <a:headEnd/>
              <a:tailEnd/>
            </a:ln>
          </p:spPr>
          <p:txBody>
            <a:bodyPr wrap="none" anchor="ctr"/>
            <a:lstStyle/>
            <a:p>
              <a:pPr algn="l"/>
              <a:r>
                <a:rPr lang="ja-JP" altLang="en-US" b="1" dirty="0" smtClean="0">
                  <a:latin typeface="+mj-lt"/>
                  <a:ea typeface="HG丸ｺﾞｼｯｸM-PRO" pitchFamily="50" charset="-128"/>
                </a:rPr>
                <a:t>負担の上限額</a:t>
              </a:r>
              <a:r>
                <a:rPr lang="ja-JP" altLang="en-US" dirty="0">
                  <a:latin typeface="+mj-lt"/>
                  <a:ea typeface="HG丸ｺﾞｼｯｸM-PRO" pitchFamily="50" charset="-128"/>
                </a:rPr>
                <a:t>　</a:t>
              </a:r>
              <a:r>
                <a:rPr lang="en-US" altLang="ja-JP" dirty="0">
                  <a:latin typeface="+mj-lt"/>
                  <a:ea typeface="HG丸ｺﾞｼｯｸM-PRO" pitchFamily="50" charset="-128"/>
                </a:rPr>
                <a:t>80,100</a:t>
              </a:r>
              <a:r>
                <a:rPr lang="ja-JP" altLang="en-US" dirty="0">
                  <a:latin typeface="+mj-lt"/>
                  <a:ea typeface="HG丸ｺﾞｼｯｸM-PRO" pitchFamily="50" charset="-128"/>
                </a:rPr>
                <a:t>円＋（</a:t>
              </a:r>
              <a:r>
                <a:rPr lang="en-US" altLang="ja-JP" dirty="0">
                  <a:latin typeface="+mj-lt"/>
                  <a:ea typeface="HG丸ｺﾞｼｯｸM-PRO" pitchFamily="50" charset="-128"/>
                </a:rPr>
                <a:t>1,000,000</a:t>
              </a:r>
              <a:r>
                <a:rPr lang="ja-JP" altLang="en-US" dirty="0">
                  <a:latin typeface="+mj-lt"/>
                  <a:ea typeface="HG丸ｺﾞｼｯｸM-PRO" pitchFamily="50" charset="-128"/>
                </a:rPr>
                <a:t>円－</a:t>
              </a:r>
              <a:r>
                <a:rPr lang="en-US" altLang="ja-JP" dirty="0">
                  <a:latin typeface="+mj-lt"/>
                  <a:ea typeface="HG丸ｺﾞｼｯｸM-PRO" pitchFamily="50" charset="-128"/>
                </a:rPr>
                <a:t>267,000</a:t>
              </a:r>
              <a:r>
                <a:rPr lang="ja-JP" altLang="en-US" dirty="0">
                  <a:latin typeface="+mj-lt"/>
                  <a:ea typeface="HG丸ｺﾞｼｯｸM-PRO" pitchFamily="50" charset="-128"/>
                </a:rPr>
                <a:t>円）</a:t>
              </a:r>
              <a:r>
                <a:rPr lang="en-US" altLang="ja-JP" dirty="0" smtClean="0">
                  <a:latin typeface="+mj-lt"/>
                  <a:ea typeface="HG丸ｺﾞｼｯｸM-PRO" pitchFamily="50" charset="-128"/>
                </a:rPr>
                <a:t>×1%</a:t>
              </a:r>
              <a:r>
                <a:rPr lang="ja-JP" altLang="en-US" dirty="0">
                  <a:latin typeface="+mj-lt"/>
                  <a:ea typeface="HG丸ｺﾞｼｯｸM-PRO" pitchFamily="50" charset="-128"/>
                </a:rPr>
                <a:t>　</a:t>
              </a:r>
              <a:r>
                <a:rPr lang="en-US" altLang="ja-JP" dirty="0" smtClean="0">
                  <a:latin typeface="+mj-lt"/>
                  <a:ea typeface="HG丸ｺﾞｼｯｸM-PRO" pitchFamily="50" charset="-128"/>
                </a:rPr>
                <a:t>=</a:t>
              </a:r>
              <a:r>
                <a:rPr lang="ja-JP" altLang="en-US" dirty="0">
                  <a:latin typeface="+mj-lt"/>
                  <a:ea typeface="HG丸ｺﾞｼｯｸM-PRO" pitchFamily="50" charset="-128"/>
                </a:rPr>
                <a:t>　</a:t>
              </a:r>
              <a:r>
                <a:rPr lang="en-US" altLang="ja-JP" b="1" u="sng" dirty="0">
                  <a:solidFill>
                    <a:srgbClr val="FF0000"/>
                  </a:solidFill>
                  <a:latin typeface="+mj-lt"/>
                  <a:ea typeface="HG丸ｺﾞｼｯｸM-PRO" pitchFamily="50" charset="-128"/>
                </a:rPr>
                <a:t>87,430</a:t>
              </a:r>
              <a:r>
                <a:rPr lang="ja-JP" altLang="en-US" b="1" u="sng" dirty="0">
                  <a:solidFill>
                    <a:srgbClr val="FF0000"/>
                  </a:solidFill>
                  <a:latin typeface="+mj-lt"/>
                  <a:ea typeface="HG丸ｺﾞｼｯｸM-PRO" pitchFamily="50" charset="-128"/>
                </a:rPr>
                <a:t>円</a:t>
              </a:r>
            </a:p>
          </p:txBody>
        </p:sp>
      </p:grpSp>
      <p:sp>
        <p:nvSpPr>
          <p:cNvPr id="23" name="右矢印 22"/>
          <p:cNvSpPr/>
          <p:nvPr/>
        </p:nvSpPr>
        <p:spPr>
          <a:xfrm>
            <a:off x="214282" y="6072206"/>
            <a:ext cx="428628" cy="57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428596" y="6072206"/>
            <a:ext cx="8715404"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mj-lt"/>
                <a:ea typeface="HG丸ｺﾞｼｯｸM-PRO" pitchFamily="50" charset="-128"/>
              </a:rPr>
              <a:t>　</a:t>
            </a:r>
            <a:r>
              <a:rPr lang="en-US" altLang="ja-JP" b="1" u="sng" dirty="0">
                <a:solidFill>
                  <a:schemeClr val="tx1"/>
                </a:solidFill>
                <a:latin typeface="+mj-lt"/>
                <a:ea typeface="HG丸ｺﾞｼｯｸM-PRO" pitchFamily="50" charset="-128"/>
              </a:rPr>
              <a:t>212,570</a:t>
            </a:r>
            <a:r>
              <a:rPr lang="ja-JP" altLang="en-US" b="1" u="sng" dirty="0" smtClean="0">
                <a:solidFill>
                  <a:schemeClr val="tx1"/>
                </a:solidFill>
                <a:latin typeface="+mj-lt"/>
                <a:ea typeface="HG丸ｺﾞｼｯｸM-PRO" pitchFamily="50" charset="-128"/>
              </a:rPr>
              <a:t>円を高額療養費として支給し、実際の自己負担額は</a:t>
            </a:r>
            <a:r>
              <a:rPr lang="en-US" altLang="ja-JP" b="1" u="sng" dirty="0" smtClean="0">
                <a:solidFill>
                  <a:schemeClr val="tx1"/>
                </a:solidFill>
                <a:latin typeface="+mj-lt"/>
                <a:ea typeface="HG丸ｺﾞｼｯｸM-PRO" pitchFamily="50" charset="-128"/>
              </a:rPr>
              <a:t>87,430</a:t>
            </a:r>
            <a:r>
              <a:rPr lang="ja-JP" altLang="en-US" b="1" u="sng" dirty="0" smtClean="0">
                <a:solidFill>
                  <a:schemeClr val="tx1"/>
                </a:solidFill>
                <a:latin typeface="+mj-lt"/>
                <a:ea typeface="HG丸ｺﾞｼｯｸM-PRO" pitchFamily="50" charset="-128"/>
              </a:rPr>
              <a:t>円となります。</a:t>
            </a:r>
            <a:endParaRPr kumimoji="1" lang="ja-JP" altLang="en-US" b="1" u="sng" dirty="0">
              <a:solidFill>
                <a:schemeClr val="tx1"/>
              </a:solidFill>
              <a:latin typeface="+mj-lt"/>
              <a:ea typeface="HG丸ｺﾞｼｯｸM-PRO" pitchFamily="50" charset="-128"/>
            </a:endParaRPr>
          </a:p>
        </p:txBody>
      </p:sp>
      <p:sp>
        <p:nvSpPr>
          <p:cNvPr id="20" name="正方形/長方形 19"/>
          <p:cNvSpPr/>
          <p:nvPr/>
        </p:nvSpPr>
        <p:spPr>
          <a:xfrm>
            <a:off x="1307614" y="2369745"/>
            <a:ext cx="4121642" cy="369332"/>
          </a:xfrm>
          <a:prstGeom prst="rect">
            <a:avLst/>
          </a:prstGeom>
        </p:spPr>
        <p:txBody>
          <a:bodyPr wrap="none">
            <a:spAutoFit/>
          </a:bodyPr>
          <a:lstStyle/>
          <a:p>
            <a:pPr algn="ctr"/>
            <a:r>
              <a:rPr lang="en-US" altLang="ja-JP" dirty="0" smtClean="0">
                <a:ea typeface="HG丸ｺﾞｼｯｸM-PRO" pitchFamily="50" charset="-128"/>
              </a:rPr>
              <a:t>70</a:t>
            </a:r>
            <a:r>
              <a:rPr lang="ja-JP" altLang="en-US" dirty="0" smtClean="0">
                <a:ea typeface="HG丸ｺﾞｼｯｸM-PRO" pitchFamily="50" charset="-128"/>
              </a:rPr>
              <a:t>歳未満、年収</a:t>
            </a:r>
            <a:r>
              <a:rPr lang="ja-JP" altLang="en-US" dirty="0">
                <a:ea typeface="HG丸ｺﾞｼｯｸM-PRO" pitchFamily="50" charset="-128"/>
              </a:rPr>
              <a:t>約</a:t>
            </a:r>
            <a:r>
              <a:rPr lang="en-US" altLang="ja-JP" dirty="0">
                <a:ea typeface="HG丸ｺﾞｼｯｸM-PRO" pitchFamily="50" charset="-128"/>
              </a:rPr>
              <a:t>370</a:t>
            </a:r>
            <a:r>
              <a:rPr lang="ja-JP" altLang="en-US" dirty="0">
                <a:ea typeface="HG丸ｺﾞｼｯｸM-PRO" pitchFamily="50" charset="-128"/>
              </a:rPr>
              <a:t>～約</a:t>
            </a:r>
            <a:r>
              <a:rPr lang="en-US" altLang="ja-JP" dirty="0">
                <a:ea typeface="HG丸ｺﾞｼｯｸM-PRO" pitchFamily="50" charset="-128"/>
              </a:rPr>
              <a:t>770</a:t>
            </a:r>
            <a:r>
              <a:rPr lang="ja-JP" altLang="en-US" dirty="0">
                <a:ea typeface="HG丸ｺﾞｼｯｸM-PRO" pitchFamily="50" charset="-128"/>
              </a:rPr>
              <a:t>万円の</a:t>
            </a:r>
            <a:r>
              <a:rPr lang="ja-JP" altLang="en-US" dirty="0" smtClean="0">
                <a:ea typeface="HG丸ｺﾞｼｯｸM-PRO" pitchFamily="50" charset="-128"/>
              </a:rPr>
              <a:t>方</a:t>
            </a:r>
            <a:endParaRPr lang="en-US" altLang="ja-JP" dirty="0">
              <a:ea typeface="HG丸ｺﾞｼｯｸM-PRO"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214282" y="142852"/>
            <a:ext cx="8786874" cy="642942"/>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2800" dirty="0" smtClean="0">
                <a:latin typeface="HG丸ｺﾞｼｯｸM-PRO" pitchFamily="50" charset="-128"/>
                <a:ea typeface="HG丸ｺﾞｼｯｸM-PRO" pitchFamily="50" charset="-128"/>
                <a:cs typeface="+mj-cs"/>
              </a:rPr>
              <a:t>負担の上限</a:t>
            </a:r>
            <a:r>
              <a:rPr kumimoji="1" lang="ja-JP" altLang="en-US" sz="28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額は、年齢や所得によって異なります①</a:t>
            </a:r>
          </a:p>
        </p:txBody>
      </p:sp>
      <p:sp>
        <p:nvSpPr>
          <p:cNvPr id="5" name="正方形/長方形 4"/>
          <p:cNvSpPr/>
          <p:nvPr/>
        </p:nvSpPr>
        <p:spPr>
          <a:xfrm>
            <a:off x="357158" y="857232"/>
            <a:ext cx="8429684" cy="121444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HG丸ｺﾞｼｯｸM-PRO" pitchFamily="50" charset="-128"/>
                <a:ea typeface="HG丸ｺﾞｼｯｸM-PRO" pitchFamily="50" charset="-128"/>
              </a:rPr>
              <a:t>　最終的な自己負担額となる毎月の「負担の上限額」は、</a:t>
            </a:r>
            <a:r>
              <a:rPr lang="ja-JP" altLang="en-US" sz="2000" b="1" u="sng" dirty="0" smtClean="0">
                <a:solidFill>
                  <a:schemeClr val="tx1"/>
                </a:solidFill>
                <a:latin typeface="HG丸ｺﾞｼｯｸM-PRO" pitchFamily="50" charset="-128"/>
                <a:ea typeface="HG丸ｺﾞｼｯｸM-PRO" pitchFamily="50" charset="-128"/>
              </a:rPr>
              <a:t>加入者が７０歳以上かどうかや、加入者の所得水準によって</a:t>
            </a:r>
            <a:r>
              <a:rPr lang="ja-JP" altLang="en-US" sz="2000" dirty="0" smtClean="0">
                <a:solidFill>
                  <a:schemeClr val="tx1"/>
                </a:solidFill>
                <a:latin typeface="HG丸ｺﾞｼｯｸM-PRO" pitchFamily="50" charset="-128"/>
                <a:ea typeface="HG丸ｺﾞｼｯｸM-PRO" pitchFamily="50" charset="-128"/>
              </a:rPr>
              <a:t>分けられます。</a:t>
            </a:r>
            <a:endParaRPr lang="en-US" altLang="ja-JP" sz="2000" dirty="0" smtClean="0">
              <a:solidFill>
                <a:schemeClr val="tx1"/>
              </a:solidFill>
              <a:latin typeface="HG丸ｺﾞｼｯｸM-PRO" pitchFamily="50" charset="-128"/>
              <a:ea typeface="HG丸ｺﾞｼｯｸM-PRO" pitchFamily="50" charset="-128"/>
            </a:endParaRPr>
          </a:p>
          <a:p>
            <a:r>
              <a:rPr kumimoji="1" lang="ja-JP" altLang="en-US" sz="2000" dirty="0">
                <a:solidFill>
                  <a:schemeClr val="tx1"/>
                </a:solidFill>
                <a:latin typeface="HG丸ｺﾞｼｯｸM-PRO" pitchFamily="50" charset="-128"/>
                <a:ea typeface="HG丸ｺﾞｼｯｸM-PRO" pitchFamily="50" charset="-128"/>
              </a:rPr>
              <a:t>　</a:t>
            </a:r>
            <a:r>
              <a:rPr lang="ja-JP" altLang="en-US" sz="2000" dirty="0">
                <a:solidFill>
                  <a:schemeClr val="tx1"/>
                </a:solidFill>
                <a:latin typeface="HG丸ｺﾞｼｯｸM-PRO" pitchFamily="50" charset="-128"/>
                <a:ea typeface="HG丸ｺﾞｼｯｸM-PRO" pitchFamily="50" charset="-128"/>
              </a:rPr>
              <a:t>７０</a:t>
            </a:r>
            <a:r>
              <a:rPr lang="ja-JP" altLang="en-US" sz="2000" dirty="0" smtClean="0">
                <a:solidFill>
                  <a:schemeClr val="tx1"/>
                </a:solidFill>
                <a:latin typeface="HG丸ｺﾞｼｯｸM-PRO" pitchFamily="50" charset="-128"/>
                <a:ea typeface="HG丸ｺﾞｼｯｸM-PRO" pitchFamily="50" charset="-128"/>
              </a:rPr>
              <a:t>歳以上</a:t>
            </a:r>
            <a:r>
              <a:rPr lang="ja-JP" altLang="en-US" sz="2000" dirty="0">
                <a:solidFill>
                  <a:schemeClr val="tx1"/>
                </a:solidFill>
                <a:latin typeface="HG丸ｺﾞｼｯｸM-PRO" pitchFamily="50" charset="-128"/>
                <a:ea typeface="HG丸ｺﾞｼｯｸM-PRO" pitchFamily="50" charset="-128"/>
              </a:rPr>
              <a:t>の方には</a:t>
            </a:r>
            <a:r>
              <a:rPr lang="ja-JP" altLang="en-US" sz="2000" dirty="0" smtClean="0">
                <a:solidFill>
                  <a:schemeClr val="tx1"/>
                </a:solidFill>
                <a:latin typeface="HG丸ｺﾞｼｯｸM-PRO" pitchFamily="50" charset="-128"/>
                <a:ea typeface="HG丸ｺﾞｼｯｸM-PRO" pitchFamily="50" charset="-128"/>
              </a:rPr>
              <a:t>、外来だけの上限額も設けられています。</a:t>
            </a:r>
            <a:endParaRPr kumimoji="1" lang="ja-JP" altLang="en-US" sz="1600" dirty="0">
              <a:solidFill>
                <a:schemeClr val="tx1"/>
              </a:solidFill>
              <a:latin typeface="HG丸ｺﾞｼｯｸM-PRO" pitchFamily="50" charset="-128"/>
              <a:ea typeface="HG丸ｺﾞｼｯｸM-PRO" pitchFamily="50" charset="-128"/>
            </a:endParaRPr>
          </a:p>
        </p:txBody>
      </p:sp>
      <p:sp>
        <p:nvSpPr>
          <p:cNvPr id="8" name="正方形/長方形 7"/>
          <p:cNvSpPr/>
          <p:nvPr/>
        </p:nvSpPr>
        <p:spPr>
          <a:xfrm>
            <a:off x="142844" y="2285992"/>
            <a:ext cx="3000396"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HG丸ｺﾞｼｯｸM-PRO" pitchFamily="50" charset="-128"/>
                <a:ea typeface="HG丸ｺﾞｼｯｸM-PRO" pitchFamily="50" charset="-128"/>
              </a:rPr>
              <a:t>＜</a:t>
            </a:r>
            <a:r>
              <a:rPr lang="en-US" altLang="ja-JP" b="1" dirty="0" smtClean="0">
                <a:solidFill>
                  <a:schemeClr val="tx1"/>
                </a:solidFill>
                <a:latin typeface="HG丸ｺﾞｼｯｸM-PRO" pitchFamily="50" charset="-128"/>
                <a:ea typeface="HG丸ｺﾞｼｯｸM-PRO" pitchFamily="50" charset="-128"/>
              </a:rPr>
              <a:t>70</a:t>
            </a:r>
            <a:r>
              <a:rPr lang="ja-JP" altLang="en-US" b="1" dirty="0" smtClean="0">
                <a:solidFill>
                  <a:schemeClr val="tx1"/>
                </a:solidFill>
                <a:latin typeface="HG丸ｺﾞｼｯｸM-PRO" pitchFamily="50" charset="-128"/>
                <a:ea typeface="HG丸ｺﾞｼｯｸM-PRO" pitchFamily="50" charset="-128"/>
              </a:rPr>
              <a:t>歳以上の方の場合＞</a:t>
            </a:r>
            <a:endParaRPr kumimoji="1" lang="ja-JP" altLang="en-US" dirty="0">
              <a:solidFill>
                <a:schemeClr val="tx1"/>
              </a:solidFill>
              <a:latin typeface="HG丸ｺﾞｼｯｸM-PRO" pitchFamily="50" charset="-128"/>
              <a:ea typeface="HG丸ｺﾞｼｯｸM-PRO" pitchFamily="50" charset="-128"/>
            </a:endParaRPr>
          </a:p>
        </p:txBody>
      </p:sp>
      <p:sp>
        <p:nvSpPr>
          <p:cNvPr id="10" name="Rectangle 3"/>
          <p:cNvSpPr txBox="1">
            <a:spLocks noChangeArrowheads="1"/>
          </p:cNvSpPr>
          <p:nvPr/>
        </p:nvSpPr>
        <p:spPr bwMode="auto">
          <a:xfrm>
            <a:off x="285720" y="5857892"/>
            <a:ext cx="8572560" cy="1000108"/>
          </a:xfrm>
          <a:prstGeom prst="rect">
            <a:avLst/>
          </a:prstGeom>
          <a:noFill/>
          <a:ln w="9525">
            <a:noFill/>
            <a:miter lim="800000"/>
            <a:headEnd/>
            <a:tailEnd/>
          </a:ln>
        </p:spPr>
        <p:txBody>
          <a:bodyPr anchor="ctr"/>
          <a:lstStyle/>
          <a:p>
            <a:pPr marL="342900" indent="-342900" algn="l">
              <a:lnSpc>
                <a:spcPts val="1600"/>
              </a:lnSpc>
              <a:spcBef>
                <a:spcPct val="20000"/>
              </a:spcBef>
              <a:defRPr/>
            </a:pPr>
            <a:r>
              <a:rPr lang="ja-JP" altLang="en-US" sz="1600" b="0" kern="0" dirty="0">
                <a:latin typeface="HG丸ｺﾞｼｯｸM-PRO" pitchFamily="50" charset="-128"/>
                <a:ea typeface="HG丸ｺﾞｼｯｸM-PRO" pitchFamily="50" charset="-128"/>
              </a:rPr>
              <a:t>（注）同一の医療</a:t>
            </a:r>
            <a:r>
              <a:rPr lang="ja-JP" altLang="en-US" sz="1600" b="0" kern="0" dirty="0" smtClean="0">
                <a:latin typeface="HG丸ｺﾞｼｯｸM-PRO" pitchFamily="50" charset="-128"/>
                <a:ea typeface="HG丸ｺﾞｼｯｸM-PRO" pitchFamily="50" charset="-128"/>
              </a:rPr>
              <a:t>機関等における自己負担</a:t>
            </a:r>
            <a:r>
              <a:rPr lang="ja-JP" altLang="en-US" sz="1600" kern="0" dirty="0" smtClean="0">
                <a:latin typeface="HG丸ｺﾞｼｯｸM-PRO" pitchFamily="50" charset="-128"/>
                <a:ea typeface="HG丸ｺﾞｼｯｸM-PRO" pitchFamily="50" charset="-128"/>
              </a:rPr>
              <a:t>（院外処方代を含みます。）</a:t>
            </a:r>
            <a:r>
              <a:rPr lang="ja-JP" altLang="en-US" sz="1600" b="0" kern="0" dirty="0" smtClean="0">
                <a:latin typeface="HG丸ｺﾞｼｯｸM-PRO" pitchFamily="50" charset="-128"/>
                <a:ea typeface="HG丸ｺﾞｼｯｸM-PRO" pitchFamily="50" charset="-128"/>
              </a:rPr>
              <a:t>では上限額を超えな</a:t>
            </a:r>
            <a:endParaRPr lang="en-US" altLang="ja-JP" sz="1600" b="0" kern="0" dirty="0" smtClean="0">
              <a:latin typeface="HG丸ｺﾞｼｯｸM-PRO" pitchFamily="50" charset="-128"/>
              <a:ea typeface="HG丸ｺﾞｼｯｸM-PRO" pitchFamily="50" charset="-128"/>
            </a:endParaRPr>
          </a:p>
          <a:p>
            <a:pPr marL="342900" indent="-342900" algn="l">
              <a:lnSpc>
                <a:spcPts val="1600"/>
              </a:lnSpc>
              <a:spcBef>
                <a:spcPct val="20000"/>
              </a:spcBef>
              <a:defRPr/>
            </a:pPr>
            <a:r>
              <a:rPr lang="ja-JP" altLang="en-US" sz="1600" kern="0" dirty="0" smtClean="0">
                <a:latin typeface="HG丸ｺﾞｼｯｸM-PRO" pitchFamily="50" charset="-128"/>
                <a:ea typeface="HG丸ｺﾞｼｯｸM-PRO" pitchFamily="50" charset="-128"/>
              </a:rPr>
              <a:t>　　</a:t>
            </a:r>
            <a:r>
              <a:rPr lang="ja-JP" altLang="en-US" sz="1600" b="0" kern="0" dirty="0" smtClean="0">
                <a:latin typeface="HG丸ｺﾞｼｯｸM-PRO" pitchFamily="50" charset="-128"/>
                <a:ea typeface="HG丸ｺﾞｼｯｸM-PRO" pitchFamily="50" charset="-128"/>
              </a:rPr>
              <a:t>いときでも、</a:t>
            </a:r>
            <a:r>
              <a:rPr lang="ja-JP" altLang="en-US" sz="1600" b="0" kern="0" dirty="0">
                <a:latin typeface="HG丸ｺﾞｼｯｸM-PRO" pitchFamily="50" charset="-128"/>
                <a:ea typeface="HG丸ｺﾞｼｯｸM-PRO" pitchFamily="50" charset="-128"/>
              </a:rPr>
              <a:t>同じ月</a:t>
            </a:r>
            <a:r>
              <a:rPr lang="ja-JP" altLang="en-US" sz="1600" b="0" kern="0" dirty="0" smtClean="0">
                <a:latin typeface="HG丸ｺﾞｼｯｸM-PRO" pitchFamily="50" charset="-128"/>
                <a:ea typeface="HG丸ｺﾞｼｯｸM-PRO" pitchFamily="50" charset="-128"/>
              </a:rPr>
              <a:t>の</a:t>
            </a:r>
            <a:r>
              <a:rPr lang="ja-JP" altLang="en-US" sz="1600" kern="0" dirty="0" smtClean="0">
                <a:latin typeface="HG丸ｺﾞｼｯｸM-PRO" pitchFamily="50" charset="-128"/>
                <a:ea typeface="HG丸ｺﾞｼｯｸM-PRO" pitchFamily="50" charset="-128"/>
              </a:rPr>
              <a:t>複数</a:t>
            </a:r>
            <a:r>
              <a:rPr lang="ja-JP" altLang="en-US" sz="1600" b="0" kern="0" dirty="0" smtClean="0">
                <a:latin typeface="HG丸ｺﾞｼｯｸM-PRO" pitchFamily="50" charset="-128"/>
                <a:ea typeface="HG丸ｺﾞｼｯｸM-PRO" pitchFamily="50" charset="-128"/>
              </a:rPr>
              <a:t>の医療機関等における自己負担を合算すること</a:t>
            </a:r>
            <a:r>
              <a:rPr lang="ja-JP" altLang="en-US" sz="1600" b="0" kern="0" dirty="0">
                <a:latin typeface="HG丸ｺﾞｼｯｸM-PRO" pitchFamily="50" charset="-128"/>
                <a:ea typeface="HG丸ｺﾞｼｯｸM-PRO" pitchFamily="50" charset="-128"/>
              </a:rPr>
              <a:t>が</a:t>
            </a:r>
            <a:r>
              <a:rPr lang="ja-JP" altLang="en-US" sz="1600" b="0" kern="0" dirty="0" smtClean="0">
                <a:latin typeface="HG丸ｺﾞｼｯｸM-PRO" pitchFamily="50" charset="-128"/>
                <a:ea typeface="HG丸ｺﾞｼｯｸM-PRO" pitchFamily="50" charset="-128"/>
              </a:rPr>
              <a:t>できます。</a:t>
            </a:r>
            <a:r>
              <a:rPr lang="ja-JP" altLang="en-US" sz="1600" b="0" kern="0" dirty="0">
                <a:latin typeface="HG丸ｺﾞｼｯｸM-PRO" pitchFamily="50" charset="-128"/>
                <a:ea typeface="HG丸ｺﾞｼｯｸM-PRO" pitchFamily="50" charset="-128"/>
              </a:rPr>
              <a:t>　</a:t>
            </a:r>
            <a:endParaRPr lang="en-US" altLang="ja-JP" sz="1600" b="0" kern="0" dirty="0" smtClean="0">
              <a:latin typeface="HG丸ｺﾞｼｯｸM-PRO" pitchFamily="50" charset="-128"/>
              <a:ea typeface="HG丸ｺﾞｼｯｸM-PRO" pitchFamily="50" charset="-128"/>
            </a:endParaRPr>
          </a:p>
          <a:p>
            <a:pPr marL="342900" indent="-342900" algn="l">
              <a:lnSpc>
                <a:spcPts val="1600"/>
              </a:lnSpc>
              <a:spcBef>
                <a:spcPct val="20000"/>
              </a:spcBef>
              <a:defRPr/>
            </a:pPr>
            <a:r>
              <a:rPr lang="ja-JP" altLang="en-US" sz="1600" kern="0" dirty="0" smtClean="0">
                <a:latin typeface="HG丸ｺﾞｼｯｸM-PRO" pitchFamily="50" charset="-128"/>
                <a:ea typeface="HG丸ｺﾞｼｯｸM-PRO" pitchFamily="50" charset="-128"/>
              </a:rPr>
              <a:t>　　　</a:t>
            </a:r>
            <a:r>
              <a:rPr lang="ja-JP" altLang="en-US" sz="1600" b="0" kern="0" dirty="0" smtClean="0">
                <a:latin typeface="HG丸ｺﾞｼｯｸM-PRO" pitchFamily="50" charset="-128"/>
                <a:ea typeface="HG丸ｺﾞｼｯｸM-PRO" pitchFamily="50" charset="-128"/>
              </a:rPr>
              <a:t>この</a:t>
            </a:r>
            <a:r>
              <a:rPr lang="ja-JP" altLang="en-US" sz="1600" b="0" kern="0" dirty="0">
                <a:latin typeface="HG丸ｺﾞｼｯｸM-PRO" pitchFamily="50" charset="-128"/>
                <a:ea typeface="HG丸ｺﾞｼｯｸM-PRO" pitchFamily="50" charset="-128"/>
              </a:rPr>
              <a:t>合算額</a:t>
            </a:r>
            <a:r>
              <a:rPr lang="ja-JP" altLang="en-US" sz="1600" b="0" kern="0" dirty="0" smtClean="0">
                <a:latin typeface="HG丸ｺﾞｼｯｸM-PRO" pitchFamily="50" charset="-128"/>
                <a:ea typeface="HG丸ｺﾞｼｯｸM-PRO" pitchFamily="50" charset="-128"/>
              </a:rPr>
              <a:t>が負担の上限額を</a:t>
            </a:r>
            <a:r>
              <a:rPr lang="ja-JP" altLang="en-US" sz="1600" b="0" kern="0" dirty="0">
                <a:latin typeface="HG丸ｺﾞｼｯｸM-PRO" pitchFamily="50" charset="-128"/>
                <a:ea typeface="HG丸ｺﾞｼｯｸM-PRO" pitchFamily="50" charset="-128"/>
              </a:rPr>
              <a:t>超えれば、高額療養費の支給対象と</a:t>
            </a:r>
            <a:r>
              <a:rPr lang="ja-JP" altLang="en-US" sz="1600" b="0" kern="0" dirty="0" smtClean="0">
                <a:latin typeface="HG丸ｺﾞｼｯｸM-PRO" pitchFamily="50" charset="-128"/>
                <a:ea typeface="HG丸ｺﾞｼｯｸM-PRO" pitchFamily="50" charset="-128"/>
              </a:rPr>
              <a:t>なります。</a:t>
            </a:r>
            <a:endParaRPr lang="en-US" altLang="ja-JP" sz="1600" b="0" kern="0" dirty="0">
              <a:latin typeface="HG丸ｺﾞｼｯｸM-PRO" pitchFamily="50" charset="-128"/>
              <a:ea typeface="HG丸ｺﾞｼｯｸM-PRO"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656051101"/>
              </p:ext>
            </p:extLst>
          </p:nvPr>
        </p:nvGraphicFramePr>
        <p:xfrm>
          <a:off x="357158" y="2786058"/>
          <a:ext cx="8429684" cy="3037538"/>
        </p:xfrm>
        <a:graphic>
          <a:graphicData uri="http://schemas.openxmlformats.org/drawingml/2006/table">
            <a:tbl>
              <a:tblPr firstRow="1" bandRow="1">
                <a:tableStyleId>{5940675A-B579-460E-94D1-54222C63F5DA}</a:tableStyleId>
              </a:tblPr>
              <a:tblGrid>
                <a:gridCol w="1152777"/>
                <a:gridCol w="2233506"/>
                <a:gridCol w="1440972"/>
                <a:gridCol w="3602429"/>
              </a:tblGrid>
              <a:tr h="214314">
                <a:tc rowSpan="2" gridSpan="2">
                  <a:txBody>
                    <a:bodyPr/>
                    <a:lstStyle/>
                    <a:p>
                      <a:pPr algn="ctr"/>
                      <a:r>
                        <a:rPr kumimoji="1" lang="ja-JP" altLang="en-US" sz="1400" dirty="0" smtClean="0">
                          <a:latin typeface="+mj-lt"/>
                          <a:ea typeface="HG丸ｺﾞｼｯｸM-PRO" pitchFamily="50" charset="-128"/>
                        </a:rPr>
                        <a:t>所得区分</a:t>
                      </a:r>
                      <a:endParaRPr kumimoji="1" lang="ja-JP" altLang="en-US" sz="1400" dirty="0">
                        <a:latin typeface="+mj-lt"/>
                        <a:ea typeface="HG丸ｺﾞｼｯｸM-PRO" pitchFamily="50" charset="-128"/>
                      </a:endParaRPr>
                    </a:p>
                  </a:txBody>
                  <a:tcPr anchor="ctr"/>
                </a:tc>
                <a:tc rowSpan="2" hMerge="1">
                  <a:txBody>
                    <a:bodyPr/>
                    <a:lstStyle/>
                    <a:p>
                      <a:endParaRPr kumimoji="1" lang="ja-JP" altLang="en-US"/>
                    </a:p>
                  </a:txBody>
                  <a:tcPr/>
                </a:tc>
                <a:tc>
                  <a:txBody>
                    <a:bodyPr/>
                    <a:lstStyle/>
                    <a:p>
                      <a:pPr algn="ctr"/>
                      <a:endParaRPr kumimoji="1" lang="ja-JP" altLang="en-US" sz="1400" dirty="0">
                        <a:latin typeface="+mj-lt"/>
                        <a:ea typeface="HG丸ｺﾞｼｯｸM-PRO" pitchFamily="50" charset="-128"/>
                      </a:endParaRPr>
                    </a:p>
                  </a:txBody>
                  <a:tcPr anchor="ctr">
                    <a:lnR w="12700" cmpd="sng">
                      <a:noFill/>
                    </a:ln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j-lt"/>
                          <a:ea typeface="HG丸ｺﾞｼｯｸM-PRO" pitchFamily="50" charset="-128"/>
                        </a:rPr>
                        <a:t>１か月の負担の上限額</a:t>
                      </a:r>
                    </a:p>
                  </a:txBody>
                  <a:tcPr anchor="ctr">
                    <a:lnL w="12700" cmpd="sng">
                      <a:noFill/>
                    </a:lnL>
                  </a:tcPr>
                </a:tc>
              </a:tr>
              <a:tr h="409580">
                <a:tc gridSpan="2" vMerge="1">
                  <a:txBody>
                    <a:bodyPr/>
                    <a:lstStyle/>
                    <a:p>
                      <a:pPr algn="ctr"/>
                      <a:endParaRPr kumimoji="1" lang="ja-JP" altLang="en-US" sz="1600" dirty="0"/>
                    </a:p>
                  </a:txBody>
                  <a:tcPr anchor="ctr"/>
                </a:tc>
                <a:tc hMerge="1" vMerge="1">
                  <a:txBody>
                    <a:bodyPr/>
                    <a:lstStyle/>
                    <a:p>
                      <a:endParaRPr kumimoji="1" lang="ja-JP" altLang="en-US"/>
                    </a:p>
                  </a:txBody>
                  <a:tcPr/>
                </a:tc>
                <a:tc>
                  <a:txBody>
                    <a:bodyPr/>
                    <a:lstStyle/>
                    <a:p>
                      <a:pPr algn="ctr"/>
                      <a:r>
                        <a:rPr kumimoji="1" lang="ja-JP" altLang="en-US" sz="1400" dirty="0" smtClean="0">
                          <a:latin typeface="+mj-lt"/>
                          <a:ea typeface="HG丸ｺﾞｼｯｸM-PRO" pitchFamily="50" charset="-128"/>
                        </a:rPr>
                        <a:t>外来</a:t>
                      </a:r>
                      <a:endParaRPr kumimoji="1" lang="en-US" altLang="ja-JP" sz="1400" dirty="0" smtClean="0">
                        <a:latin typeface="+mj-lt"/>
                        <a:ea typeface="HG丸ｺﾞｼｯｸM-PRO" pitchFamily="50" charset="-128"/>
                      </a:endParaRPr>
                    </a:p>
                    <a:p>
                      <a:pPr algn="ctr"/>
                      <a:r>
                        <a:rPr kumimoji="1" lang="ja-JP" altLang="en-US" sz="1400" dirty="0" smtClean="0">
                          <a:latin typeface="+mj-lt"/>
                          <a:ea typeface="HG丸ｺﾞｼｯｸM-PRO" pitchFamily="50" charset="-128"/>
                        </a:rPr>
                        <a:t>（個人ごと）</a:t>
                      </a:r>
                      <a:endParaRPr kumimoji="1" lang="ja-JP" altLang="en-US" sz="1400" dirty="0">
                        <a:latin typeface="+mj-lt"/>
                        <a:ea typeface="HG丸ｺﾞｼｯｸM-PRO" pitchFamily="50" charset="-128"/>
                      </a:endParaRPr>
                    </a:p>
                  </a:txBody>
                  <a:tcPr anchor="ctr">
                    <a:lnR w="12700" cap="flat" cmpd="sng" algn="ctr">
                      <a:solidFill>
                        <a:schemeClr val="tx1"/>
                      </a:solidFill>
                      <a:prstDash val="solid"/>
                      <a:round/>
                      <a:headEnd type="none" w="med" len="med"/>
                      <a:tailEnd type="none" w="med" len="med"/>
                    </a:lnR>
                  </a:tcPr>
                </a:tc>
                <a:tc vMerge="1">
                  <a:txBody>
                    <a:bodyPr/>
                    <a:lstStyle/>
                    <a:p>
                      <a:pPr algn="ctr"/>
                      <a:endParaRPr kumimoji="1" lang="ja-JP" altLang="en-US" sz="1400" dirty="0"/>
                    </a:p>
                  </a:txBody>
                  <a:tcPr anchor="ctr">
                    <a:lnL w="12700" cap="flat" cmpd="sng" algn="ctr">
                      <a:solidFill>
                        <a:schemeClr val="tx1"/>
                      </a:solidFill>
                      <a:prstDash val="solid"/>
                      <a:round/>
                      <a:headEnd type="none" w="med" len="med"/>
                      <a:tailEnd type="none" w="med" len="med"/>
                    </a:lnL>
                    <a:lnT w="12700" cmpd="sng">
                      <a:noFill/>
                    </a:lnT>
                  </a:tcPr>
                </a:tc>
              </a:tr>
              <a:tr h="571504">
                <a:tc gridSpan="2">
                  <a:txBody>
                    <a:bodyPr/>
                    <a:lstStyle/>
                    <a:p>
                      <a:pPr algn="ctr"/>
                      <a:r>
                        <a:rPr kumimoji="1" lang="ja-JP" altLang="en-US" sz="1400" dirty="0" smtClean="0">
                          <a:latin typeface="+mj-lt"/>
                          <a:ea typeface="HG丸ｺﾞｼｯｸM-PRO" pitchFamily="50" charset="-128"/>
                        </a:rPr>
                        <a:t>現役並み所得者</a:t>
                      </a:r>
                      <a:endParaRPr kumimoji="1" lang="en-US" altLang="ja-JP" sz="1400" dirty="0" smtClean="0">
                        <a:latin typeface="+mj-lt"/>
                        <a:ea typeface="HG丸ｺﾞｼｯｸM-PRO" pitchFamily="50" charset="-128"/>
                      </a:endParaRPr>
                    </a:p>
                    <a:p>
                      <a:pPr algn="ctr"/>
                      <a:r>
                        <a:rPr kumimoji="1" lang="ja-JP" altLang="en-US" sz="1200" dirty="0" smtClean="0">
                          <a:latin typeface="+mj-lt"/>
                          <a:ea typeface="HG丸ｺﾞｼｯｸM-PRO" pitchFamily="50" charset="-128"/>
                        </a:rPr>
                        <a:t>（月収</a:t>
                      </a:r>
                      <a:r>
                        <a:rPr kumimoji="1" lang="en-US" altLang="ja-JP" sz="1200" dirty="0" smtClean="0">
                          <a:latin typeface="+mj-lt"/>
                          <a:ea typeface="HG丸ｺﾞｼｯｸM-PRO" pitchFamily="50" charset="-128"/>
                        </a:rPr>
                        <a:t>28</a:t>
                      </a:r>
                      <a:r>
                        <a:rPr kumimoji="1" lang="ja-JP" altLang="en-US" sz="1200" dirty="0" smtClean="0">
                          <a:latin typeface="+mj-lt"/>
                          <a:ea typeface="HG丸ｺﾞｼｯｸM-PRO" pitchFamily="50" charset="-128"/>
                        </a:rPr>
                        <a:t>万円以上などの窓口負担</a:t>
                      </a:r>
                      <a:r>
                        <a:rPr kumimoji="1" lang="en-US" altLang="ja-JP" sz="1200" dirty="0" smtClean="0">
                          <a:latin typeface="+mj-lt"/>
                          <a:ea typeface="HG丸ｺﾞｼｯｸM-PRO" pitchFamily="50" charset="-128"/>
                        </a:rPr>
                        <a:t>3</a:t>
                      </a:r>
                      <a:r>
                        <a:rPr kumimoji="1" lang="ja-JP" altLang="en-US" sz="1200" dirty="0" smtClean="0">
                          <a:latin typeface="+mj-lt"/>
                          <a:ea typeface="HG丸ｺﾞｼｯｸM-PRO" pitchFamily="50" charset="-128"/>
                        </a:rPr>
                        <a:t>割の方）</a:t>
                      </a:r>
                      <a:endParaRPr kumimoji="1" lang="ja-JP" altLang="en-US" sz="1200" dirty="0">
                        <a:latin typeface="+mj-lt"/>
                        <a:ea typeface="HG丸ｺﾞｼｯｸM-PRO" pitchFamily="50" charset="-128"/>
                      </a:endParaRPr>
                    </a:p>
                  </a:txBody>
                  <a:tcPr anchor="ctr"/>
                </a:tc>
                <a:tc hMerge="1">
                  <a:txBody>
                    <a:bodyPr/>
                    <a:lstStyle/>
                    <a:p>
                      <a:endParaRPr kumimoji="1" lang="ja-JP" altLang="en-US"/>
                    </a:p>
                  </a:txBody>
                  <a:tcPr/>
                </a:tc>
                <a:tc>
                  <a:txBody>
                    <a:bodyPr/>
                    <a:lstStyle/>
                    <a:p>
                      <a:pPr algn="ctr"/>
                      <a:r>
                        <a:rPr kumimoji="1" lang="en-US" altLang="ja-JP" sz="1400" dirty="0" smtClean="0">
                          <a:latin typeface="+mj-lt"/>
                          <a:ea typeface="HG丸ｺﾞｼｯｸM-PRO" pitchFamily="50" charset="-128"/>
                        </a:rPr>
                        <a:t>44,400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c>
                  <a:txBody>
                    <a:bodyPr/>
                    <a:lstStyle/>
                    <a:p>
                      <a:pPr algn="ctr"/>
                      <a:r>
                        <a:rPr kumimoji="1" lang="en-US" altLang="ja-JP" sz="1400" dirty="0" smtClean="0">
                          <a:latin typeface="+mj-lt"/>
                          <a:ea typeface="HG丸ｺﾞｼｯｸM-PRO" pitchFamily="50" charset="-128"/>
                        </a:rPr>
                        <a:t>80,100</a:t>
                      </a:r>
                      <a:r>
                        <a:rPr kumimoji="1" lang="ja-JP" altLang="en-US" sz="1400" dirty="0" smtClean="0">
                          <a:latin typeface="+mj-lt"/>
                          <a:ea typeface="HG丸ｺﾞｼｯｸM-PRO" pitchFamily="50" charset="-128"/>
                        </a:rPr>
                        <a:t>円＋（総医療費－</a:t>
                      </a:r>
                      <a:r>
                        <a:rPr kumimoji="1" lang="en-US" altLang="ja-JP" sz="1400" dirty="0" smtClean="0">
                          <a:latin typeface="+mj-lt"/>
                          <a:ea typeface="HG丸ｺﾞｼｯｸM-PRO" pitchFamily="50" charset="-128"/>
                        </a:rPr>
                        <a:t>267,000</a:t>
                      </a:r>
                      <a:r>
                        <a:rPr kumimoji="1" lang="ja-JP" altLang="en-US" sz="1400" dirty="0" smtClean="0">
                          <a:latin typeface="+mj-lt"/>
                          <a:ea typeface="HG丸ｺﾞｼｯｸM-PRO" pitchFamily="50" charset="-128"/>
                        </a:rPr>
                        <a:t>円）</a:t>
                      </a:r>
                      <a:r>
                        <a:rPr kumimoji="1" lang="en-US" altLang="ja-JP" sz="1400" dirty="0" smtClean="0">
                          <a:latin typeface="+mj-lt"/>
                          <a:ea typeface="HG丸ｺﾞｼｯｸM-PRO" pitchFamily="50" charset="-128"/>
                        </a:rPr>
                        <a:t>×1%</a:t>
                      </a:r>
                      <a:endParaRPr kumimoji="1" lang="ja-JP" altLang="en-US" sz="1400" dirty="0">
                        <a:latin typeface="+mj-lt"/>
                        <a:ea typeface="HG丸ｺﾞｼｯｸM-PRO" pitchFamily="50" charset="-128"/>
                      </a:endParaRPr>
                    </a:p>
                  </a:txBody>
                  <a:tcPr anchor="ctr"/>
                </a:tc>
              </a:tr>
              <a:tr h="500066">
                <a:tc gridSpan="2">
                  <a:txBody>
                    <a:bodyPr/>
                    <a:lstStyle/>
                    <a:p>
                      <a:pPr algn="ctr"/>
                      <a:r>
                        <a:rPr kumimoji="1" lang="ja-JP" altLang="en-US" sz="1400" dirty="0" smtClean="0">
                          <a:latin typeface="+mj-lt"/>
                          <a:ea typeface="HG丸ｺﾞｼｯｸM-PRO" pitchFamily="50" charset="-128"/>
                        </a:rPr>
                        <a:t>一般</a:t>
                      </a:r>
                      <a:endParaRPr kumimoji="1" lang="ja-JP" altLang="en-US" sz="1400" dirty="0">
                        <a:latin typeface="+mj-lt"/>
                        <a:ea typeface="HG丸ｺﾞｼｯｸM-PRO" pitchFamily="50" charset="-128"/>
                      </a:endParaRPr>
                    </a:p>
                  </a:txBody>
                  <a:tcPr anchor="ctr"/>
                </a:tc>
                <a:tc hMerge="1">
                  <a:txBody>
                    <a:bodyPr/>
                    <a:lstStyle/>
                    <a:p>
                      <a:endParaRPr kumimoji="1" lang="ja-JP" altLang="en-US"/>
                    </a:p>
                  </a:txBody>
                  <a:tcPr/>
                </a:tc>
                <a:tc>
                  <a:txBody>
                    <a:bodyPr/>
                    <a:lstStyle/>
                    <a:p>
                      <a:pPr algn="ctr"/>
                      <a:r>
                        <a:rPr kumimoji="1" lang="en-US" altLang="ja-JP" sz="1400" dirty="0" smtClean="0">
                          <a:latin typeface="+mj-lt"/>
                          <a:ea typeface="HG丸ｺﾞｼｯｸM-PRO" pitchFamily="50" charset="-128"/>
                        </a:rPr>
                        <a:t>12,000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c>
                  <a:txBody>
                    <a:bodyPr/>
                    <a:lstStyle/>
                    <a:p>
                      <a:pPr algn="ctr"/>
                      <a:r>
                        <a:rPr kumimoji="1" lang="en-US" altLang="ja-JP" sz="1400" dirty="0" smtClean="0">
                          <a:latin typeface="+mj-lt"/>
                          <a:ea typeface="HG丸ｺﾞｼｯｸM-PRO" pitchFamily="50" charset="-128"/>
                        </a:rPr>
                        <a:t>44,400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r>
              <a:tr h="370840">
                <a:tc rowSpan="3">
                  <a:txBody>
                    <a:bodyPr/>
                    <a:lstStyle/>
                    <a:p>
                      <a:pPr algn="ctr"/>
                      <a:r>
                        <a:rPr kumimoji="1" lang="ja-JP" altLang="en-US" sz="1400" dirty="0" smtClean="0">
                          <a:latin typeface="+mj-lt"/>
                          <a:ea typeface="HG丸ｺﾞｼｯｸM-PRO" pitchFamily="50" charset="-128"/>
                        </a:rPr>
                        <a:t>低所得者</a:t>
                      </a:r>
                      <a:endParaRPr kumimoji="1" lang="en-US" altLang="ja-JP" sz="1400" dirty="0" smtClean="0">
                        <a:latin typeface="+mj-lt"/>
                        <a:ea typeface="HG丸ｺﾞｼｯｸM-PRO" pitchFamily="50" charset="-128"/>
                      </a:endParaRPr>
                    </a:p>
                    <a:p>
                      <a:pPr algn="ctr"/>
                      <a:r>
                        <a:rPr kumimoji="1" lang="ja-JP" altLang="en-US" sz="1200" dirty="0" smtClean="0">
                          <a:latin typeface="+mj-lt"/>
                          <a:ea typeface="HG丸ｺﾞｼｯｸM-PRO" pitchFamily="50" charset="-128"/>
                        </a:rPr>
                        <a:t>（住民税</a:t>
                      </a:r>
                      <a:endParaRPr kumimoji="1" lang="en-US" altLang="ja-JP" sz="1200" dirty="0" smtClean="0">
                        <a:latin typeface="+mj-lt"/>
                        <a:ea typeface="HG丸ｺﾞｼｯｸM-PRO" pitchFamily="50" charset="-128"/>
                      </a:endParaRPr>
                    </a:p>
                    <a:p>
                      <a:pPr algn="ctr"/>
                      <a:r>
                        <a:rPr kumimoji="1" lang="ja-JP" altLang="en-US" sz="1200" dirty="0" smtClean="0">
                          <a:latin typeface="+mj-lt"/>
                          <a:ea typeface="HG丸ｺﾞｼｯｸM-PRO" pitchFamily="50" charset="-128"/>
                        </a:rPr>
                        <a:t>非課税の方）</a:t>
                      </a:r>
                      <a:endParaRPr kumimoji="1" lang="ja-JP" altLang="en-US" sz="1200" dirty="0">
                        <a:latin typeface="+mj-lt"/>
                        <a:ea typeface="HG丸ｺﾞｼｯｸM-PRO"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sz="1400" dirty="0" smtClean="0">
                          <a:latin typeface="+mj-lt"/>
                          <a:ea typeface="HG丸ｺﾞｼｯｸM-PRO" pitchFamily="50" charset="-128"/>
                        </a:rPr>
                        <a:t>Ⅱ</a:t>
                      </a:r>
                      <a:r>
                        <a:rPr kumimoji="1" lang="ja-JP" altLang="en-US" sz="1400" dirty="0" smtClean="0">
                          <a:latin typeface="+mj-lt"/>
                          <a:ea typeface="HG丸ｺﾞｼｯｸM-PRO" pitchFamily="50" charset="-128"/>
                        </a:rPr>
                        <a:t>（</a:t>
                      </a:r>
                      <a:r>
                        <a:rPr kumimoji="1" lang="en-US" altLang="ja-JP" sz="1400" dirty="0" smtClean="0">
                          <a:latin typeface="+mj-lt"/>
                          <a:ea typeface="HG丸ｺﾞｼｯｸM-PRO" pitchFamily="50" charset="-128"/>
                        </a:rPr>
                        <a:t>Ⅰ</a:t>
                      </a:r>
                      <a:r>
                        <a:rPr kumimoji="1" lang="ja-JP" altLang="en-US" sz="1400" dirty="0" smtClean="0">
                          <a:latin typeface="+mj-lt"/>
                          <a:ea typeface="HG丸ｺﾞｼｯｸM-PRO" pitchFamily="50" charset="-128"/>
                        </a:rPr>
                        <a:t>以外の方）</a:t>
                      </a:r>
                      <a:endParaRPr kumimoji="1" lang="ja-JP" altLang="en-US" sz="1400" dirty="0">
                        <a:latin typeface="+mj-lt"/>
                        <a:ea typeface="HG丸ｺﾞｼｯｸM-PRO" pitchFamily="50" charset="-128"/>
                      </a:endParaRPr>
                    </a:p>
                  </a:txBody>
                  <a:tcPr anchor="ctr">
                    <a:lnL w="12700" cap="flat" cmpd="sng" algn="ctr">
                      <a:solidFill>
                        <a:schemeClr val="tx1"/>
                      </a:solidFill>
                      <a:prstDash val="solid"/>
                      <a:round/>
                      <a:headEnd type="none" w="med" len="med"/>
                      <a:tailEnd type="none" w="med" len="med"/>
                    </a:lnL>
                  </a:tcPr>
                </a:tc>
                <a:tc rowSpan="3">
                  <a:txBody>
                    <a:bodyPr/>
                    <a:lstStyle/>
                    <a:p>
                      <a:pPr algn="ctr"/>
                      <a:r>
                        <a:rPr kumimoji="1" lang="en-US" altLang="ja-JP" sz="1400" dirty="0" smtClean="0">
                          <a:latin typeface="+mj-lt"/>
                          <a:ea typeface="HG丸ｺﾞｼｯｸM-PRO" pitchFamily="50" charset="-128"/>
                        </a:rPr>
                        <a:t>8,000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c rowSpan="2">
                  <a:txBody>
                    <a:bodyPr/>
                    <a:lstStyle/>
                    <a:p>
                      <a:pPr algn="ctr"/>
                      <a:r>
                        <a:rPr kumimoji="1" lang="en-US" altLang="ja-JP" sz="1400" dirty="0" smtClean="0">
                          <a:latin typeface="+mj-lt"/>
                          <a:ea typeface="HG丸ｺﾞｼｯｸM-PRO" pitchFamily="50" charset="-128"/>
                        </a:rPr>
                        <a:t>24,600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r>
              <a:tr h="129226">
                <a:tc vMerge="1">
                  <a:txBody>
                    <a:bodyPr/>
                    <a:lstStyle/>
                    <a:p>
                      <a:pPr algn="ctr"/>
                      <a:endParaRPr kumimoji="1" lang="ja-JP" altLang="en-US" sz="1400"/>
                    </a:p>
                  </a:txBody>
                  <a:tcPr anchor="ctr">
                    <a:lnR w="12700" cap="flat" cmpd="sng" algn="ctr">
                      <a:solidFill>
                        <a:schemeClr val="tx1"/>
                      </a:solidFill>
                      <a:prstDash val="solid"/>
                      <a:round/>
                      <a:headEnd type="none" w="med" len="med"/>
                      <a:tailEnd type="none" w="med" len="med"/>
                    </a:lnR>
                  </a:tcPr>
                </a:tc>
                <a:tc rowSpan="2">
                  <a:txBody>
                    <a:bodyPr/>
                    <a:lstStyle/>
                    <a:p>
                      <a:pPr algn="ctr"/>
                      <a:r>
                        <a:rPr kumimoji="1" lang="en-US" altLang="ja-JP" sz="1400" dirty="0" smtClean="0">
                          <a:latin typeface="+mj-lt"/>
                          <a:ea typeface="HG丸ｺﾞｼｯｸM-PRO" pitchFamily="50" charset="-128"/>
                        </a:rPr>
                        <a:t>Ⅰ</a:t>
                      </a:r>
                      <a:r>
                        <a:rPr kumimoji="1" lang="ja-JP" altLang="en-US" sz="1200" dirty="0" smtClean="0">
                          <a:latin typeface="+mj-lt"/>
                          <a:ea typeface="HG丸ｺﾞｼｯｸM-PRO" pitchFamily="50" charset="-128"/>
                        </a:rPr>
                        <a:t>（年金収入のみの方の場合、年金受給額</a:t>
                      </a:r>
                      <a:r>
                        <a:rPr kumimoji="1" lang="en-US" altLang="ja-JP" sz="1200" dirty="0" smtClean="0">
                          <a:latin typeface="+mj-lt"/>
                          <a:ea typeface="HG丸ｺﾞｼｯｸM-PRO" pitchFamily="50" charset="-128"/>
                        </a:rPr>
                        <a:t>80</a:t>
                      </a:r>
                      <a:r>
                        <a:rPr kumimoji="1" lang="ja-JP" altLang="en-US" sz="1200" dirty="0" smtClean="0">
                          <a:latin typeface="+mj-lt"/>
                          <a:ea typeface="HG丸ｺﾞｼｯｸM-PRO" pitchFamily="50" charset="-128"/>
                        </a:rPr>
                        <a:t>万円以下など、総所得金額がゼロの方）</a:t>
                      </a:r>
                      <a:endParaRPr kumimoji="1" lang="ja-JP" altLang="en-US" sz="1200" dirty="0">
                        <a:latin typeface="+mj-lt"/>
                        <a:ea typeface="HG丸ｺﾞｼｯｸM-PRO" pitchFamily="50" charset="-128"/>
                      </a:endParaRPr>
                    </a:p>
                  </a:txBody>
                  <a:tcPr anchor="ctr">
                    <a:lnL w="12700" cap="flat" cmpd="sng" algn="ctr">
                      <a:solidFill>
                        <a:schemeClr val="tx1"/>
                      </a:solidFill>
                      <a:prstDash val="solid"/>
                      <a:round/>
                      <a:headEnd type="none" w="med" len="med"/>
                      <a:tailEnd type="none" w="med" len="med"/>
                    </a:lnL>
                  </a:tcPr>
                </a:tc>
                <a:tc vMerge="1">
                  <a:txBody>
                    <a:bodyPr/>
                    <a:lstStyle/>
                    <a:p>
                      <a:pPr algn="ctr"/>
                      <a:endParaRPr kumimoji="1" lang="ja-JP" altLang="en-US" sz="1400" dirty="0"/>
                    </a:p>
                  </a:txBody>
                  <a:tcPr anchor="ctr"/>
                </a:tc>
                <a:tc vMerge="1">
                  <a:txBody>
                    <a:bodyPr/>
                    <a:lstStyle/>
                    <a:p>
                      <a:pPr algn="ctr"/>
                      <a:endParaRPr kumimoji="1" lang="ja-JP" altLang="en-US" sz="1400" dirty="0"/>
                    </a:p>
                  </a:txBody>
                  <a:tcPr anchor="ctr"/>
                </a:tc>
              </a:tr>
              <a:tr h="64294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en-US" altLang="ja-JP" sz="1400" dirty="0" smtClean="0">
                          <a:latin typeface="+mj-lt"/>
                          <a:ea typeface="HG丸ｺﾞｼｯｸM-PRO" pitchFamily="50" charset="-128"/>
                        </a:rPr>
                        <a:t>15,000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a:txBody>
                  <a:tcPr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93151" y="39820"/>
            <a:ext cx="8786874" cy="745973"/>
          </a:xfrm>
          <a:prstGeom prst="rect">
            <a:avLst/>
          </a:prstGeom>
        </p:spPr>
        <p:txBody>
          <a:bodyPr anchor="ctr"/>
          <a:lstStyle/>
          <a:p>
            <a:pPr marL="0" marR="0" lvl="0" indent="0" algn="ctr" defTabSz="914400" rtl="0" eaLnBrk="1" fontAlgn="auto" latinLnBrk="0" hangingPunct="1">
              <a:lnSpc>
                <a:spcPct val="100000"/>
              </a:lnSpc>
              <a:spcBef>
                <a:spcPct val="0"/>
              </a:spcBef>
              <a:spcAft>
                <a:spcPts val="0"/>
              </a:spcAft>
              <a:buClrTx/>
              <a:buSzTx/>
              <a:buFontTx/>
              <a:buNone/>
              <a:tabLst/>
              <a:defRPr/>
            </a:pPr>
            <a:r>
              <a:rPr lang="ja-JP" altLang="en-US" sz="2800" dirty="0" smtClean="0">
                <a:latin typeface="HG丸ｺﾞｼｯｸM-PRO" pitchFamily="50" charset="-128"/>
                <a:ea typeface="HG丸ｺﾞｼｯｸM-PRO" pitchFamily="50" charset="-128"/>
                <a:cs typeface="+mj-cs"/>
              </a:rPr>
              <a:t>負担の上限</a:t>
            </a:r>
            <a:r>
              <a:rPr kumimoji="1" lang="ja-JP" altLang="en-US" sz="28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額は、年齢や所得によって異なります②</a:t>
            </a:r>
          </a:p>
        </p:txBody>
      </p:sp>
      <p:sp>
        <p:nvSpPr>
          <p:cNvPr id="5" name="正方形/長方形 4"/>
          <p:cNvSpPr/>
          <p:nvPr/>
        </p:nvSpPr>
        <p:spPr>
          <a:xfrm>
            <a:off x="357158" y="857232"/>
            <a:ext cx="8429684" cy="107157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HG丸ｺﾞｼｯｸM-PRO" pitchFamily="50" charset="-128"/>
                <a:ea typeface="HG丸ｺﾞｼｯｸM-PRO" pitchFamily="50" charset="-128"/>
              </a:rPr>
              <a:t>　最終的な自己負担額となる毎月の「負担の上限額」は、</a:t>
            </a:r>
            <a:r>
              <a:rPr lang="ja-JP" altLang="en-US" sz="2000" b="1" u="sng" dirty="0" smtClean="0">
                <a:solidFill>
                  <a:schemeClr val="tx1"/>
                </a:solidFill>
                <a:latin typeface="HG丸ｺﾞｼｯｸM-PRO" pitchFamily="50" charset="-128"/>
                <a:ea typeface="HG丸ｺﾞｼｯｸM-PRO" pitchFamily="50" charset="-128"/>
              </a:rPr>
              <a:t>加入者が７０歳以上かどうかや、加入者の所得水準によって</a:t>
            </a:r>
            <a:r>
              <a:rPr lang="ja-JP" altLang="en-US" sz="2000" dirty="0" smtClean="0">
                <a:solidFill>
                  <a:schemeClr val="tx1"/>
                </a:solidFill>
                <a:latin typeface="HG丸ｺﾞｼｯｸM-PRO" pitchFamily="50" charset="-128"/>
                <a:ea typeface="HG丸ｺﾞｼｯｸM-PRO" pitchFamily="50" charset="-128"/>
              </a:rPr>
              <a:t>分けられます。</a:t>
            </a:r>
            <a:endParaRPr lang="en-US" altLang="ja-JP" sz="2000" dirty="0" smtClean="0">
              <a:solidFill>
                <a:schemeClr val="tx1"/>
              </a:solidFill>
              <a:latin typeface="HG丸ｺﾞｼｯｸM-PRO" pitchFamily="50" charset="-128"/>
              <a:ea typeface="HG丸ｺﾞｼｯｸM-PRO"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648445293"/>
              </p:ext>
            </p:extLst>
          </p:nvPr>
        </p:nvGraphicFramePr>
        <p:xfrm>
          <a:off x="357158" y="2420888"/>
          <a:ext cx="8429684" cy="3299646"/>
        </p:xfrm>
        <a:graphic>
          <a:graphicData uri="http://schemas.openxmlformats.org/drawingml/2006/table">
            <a:tbl>
              <a:tblPr firstRow="1" bandRow="1">
                <a:tableStyleId>{5940675A-B579-460E-94D1-54222C63F5DA}</a:tableStyleId>
              </a:tblPr>
              <a:tblGrid>
                <a:gridCol w="3500462"/>
                <a:gridCol w="4929222"/>
              </a:tblGrid>
              <a:tr h="361180">
                <a:tc>
                  <a:txBody>
                    <a:bodyPr/>
                    <a:lstStyle/>
                    <a:p>
                      <a:pPr algn="ctr"/>
                      <a:r>
                        <a:rPr kumimoji="1" lang="ja-JP" altLang="en-US" sz="1400" dirty="0" smtClean="0">
                          <a:latin typeface="+mj-lt"/>
                          <a:ea typeface="HG丸ｺﾞｼｯｸM-PRO" pitchFamily="50" charset="-128"/>
                        </a:rPr>
                        <a:t>所得区分</a:t>
                      </a:r>
                      <a:endParaRPr kumimoji="1" lang="ja-JP" altLang="en-US" sz="1400" dirty="0">
                        <a:latin typeface="+mj-lt"/>
                        <a:ea typeface="HG丸ｺﾞｼｯｸM-PRO" pitchFamily="50" charset="-128"/>
                      </a:endParaRPr>
                    </a:p>
                  </a:txBody>
                  <a:tcPr anchor="ctr"/>
                </a:tc>
                <a:tc>
                  <a:txBody>
                    <a:bodyPr/>
                    <a:lstStyle/>
                    <a:p>
                      <a:pPr algn="ctr"/>
                      <a:r>
                        <a:rPr kumimoji="1" lang="ja-JP" altLang="en-US" sz="1400" dirty="0" smtClean="0">
                          <a:latin typeface="+mj-lt"/>
                          <a:ea typeface="HG丸ｺﾞｼｯｸM-PRO" pitchFamily="50" charset="-128"/>
                        </a:rPr>
                        <a:t>ひと月あたりの自己負担限度額</a:t>
                      </a:r>
                      <a:endParaRPr kumimoji="1" lang="ja-JP" altLang="en-US" sz="1400" dirty="0">
                        <a:latin typeface="+mj-lt"/>
                        <a:ea typeface="HG丸ｺﾞｼｯｸM-PRO" pitchFamily="50" charset="-128"/>
                      </a:endParaRPr>
                    </a:p>
                  </a:txBody>
                  <a:tcPr anchor="ctr"/>
                </a:tc>
              </a:tr>
              <a:tr h="500066">
                <a:tc>
                  <a:txBody>
                    <a:bodyPr/>
                    <a:lstStyle/>
                    <a:p>
                      <a:pPr algn="l"/>
                      <a:r>
                        <a:rPr kumimoji="1" lang="ja-JP" altLang="en-US" sz="1400" dirty="0" smtClean="0">
                          <a:solidFill>
                            <a:schemeClr val="tx1"/>
                          </a:solidFill>
                          <a:latin typeface="+mj-lt"/>
                          <a:ea typeface="HG丸ｺﾞｼｯｸM-PRO" pitchFamily="50" charset="-128"/>
                        </a:rPr>
                        <a:t>　年収約</a:t>
                      </a:r>
                      <a:r>
                        <a:rPr kumimoji="1" lang="en-US" altLang="ja-JP" sz="1400" dirty="0" smtClean="0">
                          <a:solidFill>
                            <a:schemeClr val="tx1"/>
                          </a:solidFill>
                          <a:latin typeface="+mj-lt"/>
                          <a:ea typeface="HG丸ｺﾞｼｯｸM-PRO" pitchFamily="50" charset="-128"/>
                        </a:rPr>
                        <a:t>1,160</a:t>
                      </a:r>
                      <a:r>
                        <a:rPr kumimoji="1" lang="ja-JP" altLang="en-US" sz="1400" dirty="0" smtClean="0">
                          <a:solidFill>
                            <a:schemeClr val="tx1"/>
                          </a:solidFill>
                          <a:latin typeface="+mj-lt"/>
                          <a:ea typeface="HG丸ｺﾞｼｯｸM-PRO" pitchFamily="50" charset="-128"/>
                        </a:rPr>
                        <a:t>万円～</a:t>
                      </a:r>
                      <a:r>
                        <a:rPr kumimoji="1" lang="ja-JP" altLang="en-US" sz="1400" dirty="0" err="1" smtClean="0">
                          <a:solidFill>
                            <a:schemeClr val="tx1"/>
                          </a:solidFill>
                          <a:latin typeface="+mj-lt"/>
                          <a:ea typeface="HG丸ｺﾞｼｯｸM-PRO" pitchFamily="50" charset="-128"/>
                        </a:rPr>
                        <a:t>の</a:t>
                      </a:r>
                      <a:r>
                        <a:rPr kumimoji="1" lang="ja-JP" altLang="en-US" sz="1400" dirty="0" smtClean="0">
                          <a:solidFill>
                            <a:schemeClr val="tx1"/>
                          </a:solidFill>
                          <a:latin typeface="+mj-lt"/>
                          <a:ea typeface="HG丸ｺﾞｼｯｸM-PRO" pitchFamily="50" charset="-128"/>
                        </a:rPr>
                        <a:t>方</a:t>
                      </a:r>
                      <a:endParaRPr kumimoji="1" lang="en-US" altLang="ja-JP" sz="14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健保：標準報酬月額</a:t>
                      </a:r>
                      <a:r>
                        <a:rPr kumimoji="1" lang="en-US" altLang="ja-JP" sz="1000" dirty="0" smtClean="0">
                          <a:solidFill>
                            <a:schemeClr val="tx1"/>
                          </a:solidFill>
                          <a:latin typeface="+mj-lt"/>
                          <a:ea typeface="HG丸ｺﾞｼｯｸM-PRO" pitchFamily="50" charset="-128"/>
                        </a:rPr>
                        <a:t>83</a:t>
                      </a:r>
                      <a:r>
                        <a:rPr kumimoji="1" lang="ja-JP" altLang="en-US" sz="1000" dirty="0" smtClean="0">
                          <a:solidFill>
                            <a:schemeClr val="tx1"/>
                          </a:solidFill>
                          <a:latin typeface="+mj-lt"/>
                          <a:ea typeface="HG丸ｺﾞｼｯｸM-PRO" pitchFamily="50" charset="-128"/>
                        </a:rPr>
                        <a:t>万円以上の方</a:t>
                      </a:r>
                      <a:endParaRPr kumimoji="1" lang="en-US" altLang="ja-JP" sz="10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国保：年間所得</a:t>
                      </a:r>
                      <a:r>
                        <a:rPr kumimoji="1" lang="en-US" altLang="ja-JP" sz="1000" dirty="0" smtClean="0">
                          <a:solidFill>
                            <a:schemeClr val="tx1"/>
                          </a:solidFill>
                          <a:latin typeface="+mj-lt"/>
                          <a:ea typeface="HG丸ｺﾞｼｯｸM-PRO" pitchFamily="50" charset="-128"/>
                        </a:rPr>
                        <a:t>901</a:t>
                      </a:r>
                      <a:r>
                        <a:rPr kumimoji="1" lang="ja-JP" altLang="en-US" sz="1000" dirty="0" smtClean="0">
                          <a:solidFill>
                            <a:schemeClr val="tx1"/>
                          </a:solidFill>
                          <a:latin typeface="+mj-lt"/>
                          <a:ea typeface="HG丸ｺﾞｼｯｸM-PRO" pitchFamily="50" charset="-128"/>
                        </a:rPr>
                        <a:t>万円超の方</a:t>
                      </a:r>
                      <a:endParaRPr kumimoji="1" lang="en-US" altLang="ja-JP" sz="1000" dirty="0" smtClean="0">
                        <a:solidFill>
                          <a:schemeClr val="tx1"/>
                        </a:solidFill>
                        <a:latin typeface="+mj-lt"/>
                        <a:ea typeface="HG丸ｺﾞｼｯｸM-PRO" pitchFamily="50" charset="-128"/>
                      </a:endParaRPr>
                    </a:p>
                  </a:txBody>
                  <a:tcPr anchor="ctr"/>
                </a:tc>
                <a:tc>
                  <a:txBody>
                    <a:bodyPr/>
                    <a:lstStyle/>
                    <a:p>
                      <a:pPr algn="ctr"/>
                      <a:r>
                        <a:rPr kumimoji="1" lang="en-US" altLang="ja-JP" sz="1400" dirty="0" smtClean="0">
                          <a:solidFill>
                            <a:schemeClr val="tx1"/>
                          </a:solidFill>
                          <a:latin typeface="+mj-lt"/>
                          <a:ea typeface="HG丸ｺﾞｼｯｸM-PRO" pitchFamily="50" charset="-128"/>
                        </a:rPr>
                        <a:t>252,600</a:t>
                      </a:r>
                      <a:r>
                        <a:rPr kumimoji="1" lang="ja-JP" altLang="en-US" sz="1400" dirty="0" smtClean="0">
                          <a:solidFill>
                            <a:schemeClr val="tx1"/>
                          </a:solidFill>
                          <a:latin typeface="+mj-lt"/>
                          <a:ea typeface="HG丸ｺﾞｼｯｸM-PRO" pitchFamily="50" charset="-128"/>
                        </a:rPr>
                        <a:t>円＋（医療費－</a:t>
                      </a:r>
                      <a:r>
                        <a:rPr kumimoji="1" lang="en-US" altLang="ja-JP" sz="1400" dirty="0" smtClean="0">
                          <a:solidFill>
                            <a:schemeClr val="tx1"/>
                          </a:solidFill>
                          <a:latin typeface="+mj-lt"/>
                          <a:ea typeface="HG丸ｺﾞｼｯｸM-PRO" pitchFamily="50" charset="-128"/>
                        </a:rPr>
                        <a:t>842,000</a:t>
                      </a:r>
                      <a:r>
                        <a:rPr kumimoji="1" lang="ja-JP" altLang="en-US" sz="1400" dirty="0" smtClean="0">
                          <a:solidFill>
                            <a:schemeClr val="tx1"/>
                          </a:solidFill>
                          <a:latin typeface="+mj-lt"/>
                          <a:ea typeface="HG丸ｺﾞｼｯｸM-PRO" pitchFamily="50" charset="-128"/>
                        </a:rPr>
                        <a:t>円）</a:t>
                      </a:r>
                      <a:r>
                        <a:rPr kumimoji="1" lang="en-US" altLang="ja-JP" sz="1400" dirty="0" smtClean="0">
                          <a:solidFill>
                            <a:schemeClr val="tx1"/>
                          </a:solidFill>
                          <a:latin typeface="+mj-lt"/>
                          <a:ea typeface="HG丸ｺﾞｼｯｸM-PRO" pitchFamily="50" charset="-128"/>
                        </a:rPr>
                        <a:t>×1%</a:t>
                      </a:r>
                      <a:endParaRPr kumimoji="1" lang="ja-JP" altLang="en-US" sz="1400" dirty="0">
                        <a:solidFill>
                          <a:schemeClr val="tx1"/>
                        </a:solidFill>
                        <a:latin typeface="+mj-lt"/>
                        <a:ea typeface="HG丸ｺﾞｼｯｸM-PRO" pitchFamily="50" charset="-128"/>
                      </a:endParaRPr>
                    </a:p>
                  </a:txBody>
                  <a:tcPr anchor="ctr"/>
                </a:tc>
              </a:tr>
              <a:tr h="500066">
                <a:tc>
                  <a:txBody>
                    <a:bodyPr/>
                    <a:lstStyle/>
                    <a:p>
                      <a:pPr algn="l"/>
                      <a:r>
                        <a:rPr kumimoji="1" lang="ja-JP" altLang="en-US" sz="1400" dirty="0" smtClean="0">
                          <a:solidFill>
                            <a:schemeClr val="tx1"/>
                          </a:solidFill>
                          <a:latin typeface="+mj-lt"/>
                          <a:ea typeface="HG丸ｺﾞｼｯｸM-PRO" pitchFamily="50" charset="-128"/>
                        </a:rPr>
                        <a:t>　年収約</a:t>
                      </a:r>
                      <a:r>
                        <a:rPr kumimoji="1" lang="en-US" altLang="ja-JP" sz="1400" dirty="0" smtClean="0">
                          <a:solidFill>
                            <a:schemeClr val="tx1"/>
                          </a:solidFill>
                          <a:latin typeface="+mj-lt"/>
                          <a:ea typeface="HG丸ｺﾞｼｯｸM-PRO" pitchFamily="50" charset="-128"/>
                        </a:rPr>
                        <a:t>770</a:t>
                      </a:r>
                      <a:r>
                        <a:rPr kumimoji="1" lang="ja-JP" altLang="en-US" sz="1400" dirty="0" smtClean="0">
                          <a:solidFill>
                            <a:schemeClr val="tx1"/>
                          </a:solidFill>
                          <a:latin typeface="+mj-lt"/>
                          <a:ea typeface="HG丸ｺﾞｼｯｸM-PRO" pitchFamily="50" charset="-128"/>
                        </a:rPr>
                        <a:t>～約</a:t>
                      </a:r>
                      <a:r>
                        <a:rPr kumimoji="1" lang="en-US" altLang="ja-JP" sz="1400" dirty="0" smtClean="0">
                          <a:solidFill>
                            <a:schemeClr val="tx1"/>
                          </a:solidFill>
                          <a:latin typeface="+mj-lt"/>
                          <a:ea typeface="HG丸ｺﾞｼｯｸM-PRO" pitchFamily="50" charset="-128"/>
                        </a:rPr>
                        <a:t>1,160</a:t>
                      </a:r>
                      <a:r>
                        <a:rPr kumimoji="1" lang="ja-JP" altLang="en-US" sz="1400" dirty="0" smtClean="0">
                          <a:solidFill>
                            <a:schemeClr val="tx1"/>
                          </a:solidFill>
                          <a:latin typeface="+mj-lt"/>
                          <a:ea typeface="HG丸ｺﾞｼｯｸM-PRO" pitchFamily="50" charset="-128"/>
                        </a:rPr>
                        <a:t>万円の方</a:t>
                      </a:r>
                      <a:endParaRPr kumimoji="1" lang="en-US" altLang="ja-JP" sz="1400" dirty="0" smtClean="0">
                        <a:solidFill>
                          <a:schemeClr val="tx1"/>
                        </a:solidFill>
                        <a:latin typeface="+mj-lt"/>
                        <a:ea typeface="HG丸ｺﾞｼｯｸM-PRO" pitchFamily="50" charset="-128"/>
                      </a:endParaRPr>
                    </a:p>
                    <a:p>
                      <a:pPr algn="l"/>
                      <a:r>
                        <a:rPr kumimoji="1" lang="ja-JP" altLang="en-US" sz="1000" kern="1200" dirty="0" smtClean="0">
                          <a:solidFill>
                            <a:schemeClr val="tx1"/>
                          </a:solidFill>
                          <a:latin typeface="+mn-lt"/>
                          <a:ea typeface="HG丸ｺﾞｼｯｸM-PRO" pitchFamily="50" charset="-128"/>
                          <a:cs typeface="+mn-cs"/>
                        </a:rPr>
                        <a:t>　　健保：標準報酬月額</a:t>
                      </a:r>
                      <a:r>
                        <a:rPr kumimoji="1" lang="en-US" altLang="ja-JP" sz="1000" kern="1200" dirty="0" smtClean="0">
                          <a:solidFill>
                            <a:schemeClr val="tx1"/>
                          </a:solidFill>
                          <a:latin typeface="+mn-lt"/>
                          <a:ea typeface="HG丸ｺﾞｼｯｸM-PRO" pitchFamily="50" charset="-128"/>
                          <a:cs typeface="+mn-cs"/>
                        </a:rPr>
                        <a:t>53</a:t>
                      </a:r>
                      <a:r>
                        <a:rPr kumimoji="1" lang="ja-JP" altLang="en-US" sz="1000" kern="1200" dirty="0" smtClean="0">
                          <a:solidFill>
                            <a:schemeClr val="tx1"/>
                          </a:solidFill>
                          <a:latin typeface="+mn-lt"/>
                          <a:ea typeface="HG丸ｺﾞｼｯｸM-PRO" pitchFamily="50" charset="-128"/>
                          <a:cs typeface="+mn-cs"/>
                        </a:rPr>
                        <a:t>万円以上</a:t>
                      </a:r>
                      <a:r>
                        <a:rPr kumimoji="1" lang="en-US" altLang="ja-JP" sz="1000" kern="1200" dirty="0" smtClean="0">
                          <a:solidFill>
                            <a:schemeClr val="tx1"/>
                          </a:solidFill>
                          <a:latin typeface="+mn-lt"/>
                          <a:ea typeface="HG丸ｺﾞｼｯｸM-PRO" pitchFamily="50" charset="-128"/>
                          <a:cs typeface="+mn-cs"/>
                        </a:rPr>
                        <a:t>83</a:t>
                      </a:r>
                      <a:r>
                        <a:rPr kumimoji="1" lang="ja-JP" altLang="en-US" sz="1000" kern="1200" dirty="0" smtClean="0">
                          <a:solidFill>
                            <a:schemeClr val="tx1"/>
                          </a:solidFill>
                          <a:latin typeface="+mn-lt"/>
                          <a:ea typeface="HG丸ｺﾞｼｯｸM-PRO" pitchFamily="50" charset="-128"/>
                          <a:cs typeface="+mn-cs"/>
                        </a:rPr>
                        <a:t>万円未満の方</a:t>
                      </a:r>
                      <a:endParaRPr kumimoji="1" lang="en-US" altLang="ja-JP" sz="1000" kern="1200" dirty="0" smtClean="0">
                        <a:solidFill>
                          <a:schemeClr val="tx1"/>
                        </a:solidFill>
                        <a:latin typeface="+mn-lt"/>
                        <a:ea typeface="HG丸ｺﾞｼｯｸM-PRO" pitchFamily="50" charset="-128"/>
                        <a:cs typeface="+mn-cs"/>
                      </a:endParaRPr>
                    </a:p>
                    <a:p>
                      <a:pPr algn="l"/>
                      <a:r>
                        <a:rPr kumimoji="1" lang="ja-JP" altLang="en-US" sz="1000" kern="1200" dirty="0" smtClean="0">
                          <a:solidFill>
                            <a:schemeClr val="tx1"/>
                          </a:solidFill>
                          <a:latin typeface="+mn-lt"/>
                          <a:ea typeface="HG丸ｺﾞｼｯｸM-PRO" pitchFamily="50" charset="-128"/>
                          <a:cs typeface="+mn-cs"/>
                        </a:rPr>
                        <a:t>　　国保：年間所得</a:t>
                      </a:r>
                      <a:r>
                        <a:rPr kumimoji="1" lang="en-US" altLang="ja-JP" sz="1000" kern="1200" dirty="0" smtClean="0">
                          <a:solidFill>
                            <a:schemeClr val="tx1"/>
                          </a:solidFill>
                          <a:latin typeface="+mn-lt"/>
                          <a:ea typeface="HG丸ｺﾞｼｯｸM-PRO" pitchFamily="50" charset="-128"/>
                          <a:cs typeface="+mn-cs"/>
                        </a:rPr>
                        <a:t>600</a:t>
                      </a:r>
                      <a:r>
                        <a:rPr kumimoji="1" lang="ja-JP" altLang="en-US" sz="1000" kern="1200" dirty="0" smtClean="0">
                          <a:solidFill>
                            <a:schemeClr val="tx1"/>
                          </a:solidFill>
                          <a:latin typeface="+mn-lt"/>
                          <a:ea typeface="HG丸ｺﾞｼｯｸM-PRO" pitchFamily="50" charset="-128"/>
                          <a:cs typeface="+mn-cs"/>
                        </a:rPr>
                        <a:t>万円超</a:t>
                      </a:r>
                      <a:r>
                        <a:rPr kumimoji="1" lang="en-US" altLang="ja-JP" sz="1000" kern="1200" dirty="0" smtClean="0">
                          <a:solidFill>
                            <a:schemeClr val="tx1"/>
                          </a:solidFill>
                          <a:latin typeface="+mn-lt"/>
                          <a:ea typeface="HG丸ｺﾞｼｯｸM-PRO" pitchFamily="50" charset="-128"/>
                          <a:cs typeface="+mn-cs"/>
                        </a:rPr>
                        <a:t>901</a:t>
                      </a:r>
                      <a:r>
                        <a:rPr kumimoji="1" lang="ja-JP" altLang="en-US" sz="1000" kern="1200" dirty="0" smtClean="0">
                          <a:solidFill>
                            <a:schemeClr val="tx1"/>
                          </a:solidFill>
                          <a:latin typeface="+mn-lt"/>
                          <a:ea typeface="HG丸ｺﾞｼｯｸM-PRO" pitchFamily="50" charset="-128"/>
                          <a:cs typeface="+mn-cs"/>
                        </a:rPr>
                        <a:t>万円以下の方</a:t>
                      </a:r>
                      <a:endParaRPr kumimoji="1" lang="en-US" altLang="ja-JP" sz="1000" kern="1200" dirty="0" smtClean="0">
                        <a:solidFill>
                          <a:schemeClr val="tx1"/>
                        </a:solidFill>
                        <a:latin typeface="+mn-lt"/>
                        <a:ea typeface="HG丸ｺﾞｼｯｸM-PRO" pitchFamily="50" charset="-128"/>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tx1"/>
                          </a:solidFill>
                          <a:latin typeface="+mn-lt"/>
                          <a:ea typeface="HG丸ｺﾞｼｯｸM-PRO" pitchFamily="50" charset="-128"/>
                          <a:cs typeface="+mn-cs"/>
                        </a:rPr>
                        <a:t>167,400</a:t>
                      </a:r>
                      <a:r>
                        <a:rPr kumimoji="1" lang="ja-JP" altLang="en-US" sz="1400" kern="1200" dirty="0" smtClean="0">
                          <a:solidFill>
                            <a:schemeClr val="tx1"/>
                          </a:solidFill>
                          <a:latin typeface="+mn-lt"/>
                          <a:ea typeface="HG丸ｺﾞｼｯｸM-PRO" pitchFamily="50" charset="-128"/>
                          <a:cs typeface="+mn-cs"/>
                        </a:rPr>
                        <a:t>円＋（医療費－</a:t>
                      </a:r>
                      <a:r>
                        <a:rPr kumimoji="1" lang="en-US" altLang="ja-JP" sz="1400" kern="1200" dirty="0" smtClean="0">
                          <a:solidFill>
                            <a:schemeClr val="tx1"/>
                          </a:solidFill>
                          <a:latin typeface="+mn-lt"/>
                          <a:ea typeface="HG丸ｺﾞｼｯｸM-PRO" pitchFamily="50" charset="-128"/>
                          <a:cs typeface="+mn-cs"/>
                        </a:rPr>
                        <a:t>558,000</a:t>
                      </a:r>
                      <a:r>
                        <a:rPr kumimoji="1" lang="ja-JP" altLang="en-US" sz="1400" kern="1200" dirty="0" smtClean="0">
                          <a:solidFill>
                            <a:schemeClr val="tx1"/>
                          </a:solidFill>
                          <a:latin typeface="+mn-lt"/>
                          <a:ea typeface="HG丸ｺﾞｼｯｸM-PRO" pitchFamily="50" charset="-128"/>
                          <a:cs typeface="+mn-cs"/>
                        </a:rPr>
                        <a:t>円）</a:t>
                      </a:r>
                      <a:r>
                        <a:rPr kumimoji="1" lang="en-US" altLang="ja-JP" sz="1400" kern="1200" dirty="0" smtClean="0">
                          <a:solidFill>
                            <a:schemeClr val="tx1"/>
                          </a:solidFill>
                          <a:latin typeface="+mn-lt"/>
                          <a:ea typeface="HG丸ｺﾞｼｯｸM-PRO" pitchFamily="50" charset="-128"/>
                          <a:cs typeface="+mn-cs"/>
                        </a:rPr>
                        <a:t>×1%</a:t>
                      </a:r>
                      <a:endParaRPr kumimoji="1" lang="ja-JP" altLang="en-US" sz="1400" kern="1200" dirty="0" smtClean="0">
                        <a:solidFill>
                          <a:schemeClr val="tx1"/>
                        </a:solidFill>
                        <a:latin typeface="+mn-lt"/>
                        <a:ea typeface="HG丸ｺﾞｼｯｸM-PRO" pitchFamily="50" charset="-128"/>
                        <a:cs typeface="+mn-cs"/>
                      </a:endParaRPr>
                    </a:p>
                  </a:txBody>
                  <a:tcPr anchor="ctr"/>
                </a:tc>
              </a:tr>
              <a:tr h="500066">
                <a:tc>
                  <a:txBody>
                    <a:bodyPr/>
                    <a:lstStyle/>
                    <a:p>
                      <a:pPr algn="l"/>
                      <a:r>
                        <a:rPr kumimoji="1" lang="ja-JP" altLang="en-US" sz="1400" dirty="0" smtClean="0">
                          <a:solidFill>
                            <a:schemeClr val="tx1"/>
                          </a:solidFill>
                          <a:latin typeface="+mj-lt"/>
                          <a:ea typeface="HG丸ｺﾞｼｯｸM-PRO" pitchFamily="50" charset="-128"/>
                        </a:rPr>
                        <a:t>　年収約</a:t>
                      </a:r>
                      <a:r>
                        <a:rPr kumimoji="1" lang="en-US" altLang="ja-JP" sz="1400" dirty="0" smtClean="0">
                          <a:solidFill>
                            <a:schemeClr val="tx1"/>
                          </a:solidFill>
                          <a:latin typeface="+mj-lt"/>
                          <a:ea typeface="HG丸ｺﾞｼｯｸM-PRO" pitchFamily="50" charset="-128"/>
                        </a:rPr>
                        <a:t>370</a:t>
                      </a:r>
                      <a:r>
                        <a:rPr kumimoji="1" lang="ja-JP" altLang="en-US" sz="1400" dirty="0" smtClean="0">
                          <a:solidFill>
                            <a:schemeClr val="tx1"/>
                          </a:solidFill>
                          <a:latin typeface="+mj-lt"/>
                          <a:ea typeface="HG丸ｺﾞｼｯｸM-PRO" pitchFamily="50" charset="-128"/>
                        </a:rPr>
                        <a:t>～約</a:t>
                      </a:r>
                      <a:r>
                        <a:rPr kumimoji="1" lang="en-US" altLang="ja-JP" sz="1400" dirty="0" smtClean="0">
                          <a:solidFill>
                            <a:schemeClr val="tx1"/>
                          </a:solidFill>
                          <a:latin typeface="+mj-lt"/>
                          <a:ea typeface="HG丸ｺﾞｼｯｸM-PRO" pitchFamily="50" charset="-128"/>
                        </a:rPr>
                        <a:t>770</a:t>
                      </a:r>
                      <a:r>
                        <a:rPr kumimoji="1" lang="ja-JP" altLang="en-US" sz="1400" dirty="0" smtClean="0">
                          <a:solidFill>
                            <a:schemeClr val="tx1"/>
                          </a:solidFill>
                          <a:latin typeface="+mj-lt"/>
                          <a:ea typeface="HG丸ｺﾞｼｯｸM-PRO" pitchFamily="50" charset="-128"/>
                        </a:rPr>
                        <a:t>万円の方</a:t>
                      </a:r>
                      <a:endParaRPr kumimoji="1" lang="en-US" altLang="ja-JP" sz="14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健保：標準報酬月額</a:t>
                      </a:r>
                      <a:r>
                        <a:rPr kumimoji="1" lang="en-US" altLang="ja-JP" sz="1000" dirty="0" smtClean="0">
                          <a:solidFill>
                            <a:schemeClr val="tx1"/>
                          </a:solidFill>
                          <a:latin typeface="+mj-lt"/>
                          <a:ea typeface="HG丸ｺﾞｼｯｸM-PRO" pitchFamily="50" charset="-128"/>
                        </a:rPr>
                        <a:t>28</a:t>
                      </a:r>
                      <a:r>
                        <a:rPr kumimoji="1" lang="ja-JP" altLang="en-US" sz="1000" dirty="0" smtClean="0">
                          <a:solidFill>
                            <a:schemeClr val="tx1"/>
                          </a:solidFill>
                          <a:latin typeface="+mj-lt"/>
                          <a:ea typeface="HG丸ｺﾞｼｯｸM-PRO" pitchFamily="50" charset="-128"/>
                        </a:rPr>
                        <a:t>万円以上</a:t>
                      </a:r>
                      <a:r>
                        <a:rPr kumimoji="1" lang="en-US" altLang="ja-JP" sz="1000" dirty="0" smtClean="0">
                          <a:solidFill>
                            <a:schemeClr val="tx1"/>
                          </a:solidFill>
                          <a:latin typeface="+mj-lt"/>
                          <a:ea typeface="HG丸ｺﾞｼｯｸM-PRO" pitchFamily="50" charset="-128"/>
                        </a:rPr>
                        <a:t>53</a:t>
                      </a:r>
                      <a:r>
                        <a:rPr kumimoji="1" lang="ja-JP" altLang="en-US" sz="1000" dirty="0" smtClean="0">
                          <a:solidFill>
                            <a:schemeClr val="tx1"/>
                          </a:solidFill>
                          <a:latin typeface="+mj-lt"/>
                          <a:ea typeface="HG丸ｺﾞｼｯｸM-PRO" pitchFamily="50" charset="-128"/>
                        </a:rPr>
                        <a:t>万円未満の方</a:t>
                      </a:r>
                      <a:endParaRPr kumimoji="1" lang="en-US" altLang="ja-JP" sz="10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国保：年間所得</a:t>
                      </a:r>
                      <a:r>
                        <a:rPr kumimoji="1" lang="en-US" altLang="ja-JP" sz="1000" dirty="0" smtClean="0">
                          <a:solidFill>
                            <a:schemeClr val="tx1"/>
                          </a:solidFill>
                          <a:latin typeface="+mj-lt"/>
                          <a:ea typeface="HG丸ｺﾞｼｯｸM-PRO" pitchFamily="50" charset="-128"/>
                        </a:rPr>
                        <a:t>210</a:t>
                      </a:r>
                      <a:r>
                        <a:rPr kumimoji="1" lang="ja-JP" altLang="en-US" sz="1000" dirty="0" smtClean="0">
                          <a:solidFill>
                            <a:schemeClr val="tx1"/>
                          </a:solidFill>
                          <a:latin typeface="+mj-lt"/>
                          <a:ea typeface="HG丸ｺﾞｼｯｸM-PRO" pitchFamily="50" charset="-128"/>
                        </a:rPr>
                        <a:t>万円超</a:t>
                      </a:r>
                      <a:r>
                        <a:rPr kumimoji="1" lang="en-US" altLang="ja-JP" sz="1000" dirty="0" smtClean="0">
                          <a:solidFill>
                            <a:schemeClr val="tx1"/>
                          </a:solidFill>
                          <a:latin typeface="+mj-lt"/>
                          <a:ea typeface="HG丸ｺﾞｼｯｸM-PRO" pitchFamily="50" charset="-128"/>
                        </a:rPr>
                        <a:t>600</a:t>
                      </a:r>
                      <a:r>
                        <a:rPr kumimoji="1" lang="ja-JP" altLang="en-US" sz="1000" dirty="0" smtClean="0">
                          <a:solidFill>
                            <a:schemeClr val="tx1"/>
                          </a:solidFill>
                          <a:latin typeface="+mj-lt"/>
                          <a:ea typeface="HG丸ｺﾞｼｯｸM-PRO" pitchFamily="50" charset="-128"/>
                        </a:rPr>
                        <a:t>万円以下の方</a:t>
                      </a:r>
                      <a:endParaRPr kumimoji="1" lang="ja-JP" altLang="en-US" sz="1000" dirty="0">
                        <a:solidFill>
                          <a:schemeClr val="tx1"/>
                        </a:solidFill>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solidFill>
                          <a:latin typeface="+mj-lt"/>
                          <a:ea typeface="HG丸ｺﾞｼｯｸM-PRO" pitchFamily="50" charset="-128"/>
                        </a:rPr>
                        <a:t>80,100</a:t>
                      </a:r>
                      <a:r>
                        <a:rPr kumimoji="1" lang="ja-JP" altLang="en-US" sz="1400" dirty="0" smtClean="0">
                          <a:solidFill>
                            <a:schemeClr val="tx1"/>
                          </a:solidFill>
                          <a:latin typeface="+mj-lt"/>
                          <a:ea typeface="HG丸ｺﾞｼｯｸM-PRO" pitchFamily="50" charset="-128"/>
                        </a:rPr>
                        <a:t>円＋（医療費－</a:t>
                      </a:r>
                      <a:r>
                        <a:rPr kumimoji="1" lang="en-US" altLang="ja-JP" sz="1400" dirty="0" smtClean="0">
                          <a:solidFill>
                            <a:schemeClr val="tx1"/>
                          </a:solidFill>
                          <a:latin typeface="+mj-lt"/>
                          <a:ea typeface="HG丸ｺﾞｼｯｸM-PRO" pitchFamily="50" charset="-128"/>
                        </a:rPr>
                        <a:t>267,000</a:t>
                      </a:r>
                      <a:r>
                        <a:rPr kumimoji="1" lang="ja-JP" altLang="en-US" sz="1400" dirty="0" smtClean="0">
                          <a:solidFill>
                            <a:schemeClr val="tx1"/>
                          </a:solidFill>
                          <a:latin typeface="+mj-lt"/>
                          <a:ea typeface="HG丸ｺﾞｼｯｸM-PRO" pitchFamily="50" charset="-128"/>
                        </a:rPr>
                        <a:t>円）</a:t>
                      </a:r>
                      <a:r>
                        <a:rPr kumimoji="1" lang="en-US" altLang="ja-JP" sz="1400" dirty="0" smtClean="0">
                          <a:solidFill>
                            <a:schemeClr val="tx1"/>
                          </a:solidFill>
                          <a:latin typeface="+mj-lt"/>
                          <a:ea typeface="HG丸ｺﾞｼｯｸM-PRO" pitchFamily="50" charset="-128"/>
                        </a:rPr>
                        <a:t>×1%</a:t>
                      </a:r>
                      <a:endParaRPr kumimoji="1" lang="ja-JP" altLang="en-US" sz="1400" dirty="0" smtClean="0">
                        <a:solidFill>
                          <a:schemeClr val="tx1"/>
                        </a:solidFill>
                        <a:latin typeface="+mj-lt"/>
                        <a:ea typeface="HG丸ｺﾞｼｯｸM-PRO" pitchFamily="50" charset="-128"/>
                      </a:endParaRPr>
                    </a:p>
                  </a:txBody>
                  <a:tcPr anchor="ctr"/>
                </a:tc>
              </a:tr>
              <a:tr h="500066">
                <a:tc>
                  <a:txBody>
                    <a:bodyPr/>
                    <a:lstStyle/>
                    <a:p>
                      <a:pPr algn="l"/>
                      <a:r>
                        <a:rPr kumimoji="1" lang="ja-JP" altLang="en-US" sz="1400" dirty="0" smtClean="0">
                          <a:solidFill>
                            <a:schemeClr val="tx1"/>
                          </a:solidFill>
                          <a:latin typeface="+mj-lt"/>
                          <a:ea typeface="HG丸ｺﾞｼｯｸM-PRO" pitchFamily="50" charset="-128"/>
                        </a:rPr>
                        <a:t>　～年収約</a:t>
                      </a:r>
                      <a:r>
                        <a:rPr kumimoji="1" lang="en-US" altLang="ja-JP" sz="1400" dirty="0" smtClean="0">
                          <a:solidFill>
                            <a:schemeClr val="tx1"/>
                          </a:solidFill>
                          <a:latin typeface="+mj-lt"/>
                          <a:ea typeface="HG丸ｺﾞｼｯｸM-PRO" pitchFamily="50" charset="-128"/>
                        </a:rPr>
                        <a:t>370</a:t>
                      </a:r>
                      <a:r>
                        <a:rPr kumimoji="1" lang="ja-JP" altLang="en-US" sz="1400" dirty="0" smtClean="0">
                          <a:solidFill>
                            <a:schemeClr val="tx1"/>
                          </a:solidFill>
                          <a:latin typeface="+mj-lt"/>
                          <a:ea typeface="HG丸ｺﾞｼｯｸM-PRO" pitchFamily="50" charset="-128"/>
                        </a:rPr>
                        <a:t>万円の方</a:t>
                      </a:r>
                      <a:endParaRPr kumimoji="1" lang="en-US" altLang="ja-JP" sz="14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健保：標準報酬月額</a:t>
                      </a:r>
                      <a:r>
                        <a:rPr kumimoji="1" lang="en-US" altLang="ja-JP" sz="1000" dirty="0" smtClean="0">
                          <a:solidFill>
                            <a:schemeClr val="tx1"/>
                          </a:solidFill>
                          <a:latin typeface="+mj-lt"/>
                          <a:ea typeface="HG丸ｺﾞｼｯｸM-PRO" pitchFamily="50" charset="-128"/>
                        </a:rPr>
                        <a:t>28</a:t>
                      </a:r>
                      <a:r>
                        <a:rPr kumimoji="1" lang="ja-JP" altLang="en-US" sz="1000" dirty="0" smtClean="0">
                          <a:solidFill>
                            <a:schemeClr val="tx1"/>
                          </a:solidFill>
                          <a:latin typeface="+mj-lt"/>
                          <a:ea typeface="HG丸ｺﾞｼｯｸM-PRO" pitchFamily="50" charset="-128"/>
                        </a:rPr>
                        <a:t>万円未満の方</a:t>
                      </a:r>
                      <a:endParaRPr kumimoji="1" lang="en-US" altLang="ja-JP" sz="1000" dirty="0" smtClean="0">
                        <a:solidFill>
                          <a:schemeClr val="tx1"/>
                        </a:solidFill>
                        <a:latin typeface="+mj-lt"/>
                        <a:ea typeface="HG丸ｺﾞｼｯｸM-PRO" pitchFamily="50" charset="-128"/>
                      </a:endParaRPr>
                    </a:p>
                    <a:p>
                      <a:pPr algn="l"/>
                      <a:r>
                        <a:rPr kumimoji="1" lang="ja-JP" altLang="en-US" sz="1000" dirty="0" smtClean="0">
                          <a:solidFill>
                            <a:schemeClr val="tx1"/>
                          </a:solidFill>
                          <a:latin typeface="+mj-lt"/>
                          <a:ea typeface="HG丸ｺﾞｼｯｸM-PRO" pitchFamily="50" charset="-128"/>
                        </a:rPr>
                        <a:t>　　国保：年間所得</a:t>
                      </a:r>
                      <a:r>
                        <a:rPr kumimoji="1" lang="en-US" altLang="ja-JP" sz="1000" dirty="0" smtClean="0">
                          <a:solidFill>
                            <a:schemeClr val="tx1"/>
                          </a:solidFill>
                          <a:latin typeface="+mj-lt"/>
                          <a:ea typeface="HG丸ｺﾞｼｯｸM-PRO" pitchFamily="50" charset="-128"/>
                        </a:rPr>
                        <a:t>210</a:t>
                      </a:r>
                      <a:r>
                        <a:rPr kumimoji="1" lang="ja-JP" altLang="en-US" sz="1000" dirty="0" smtClean="0">
                          <a:solidFill>
                            <a:schemeClr val="tx1"/>
                          </a:solidFill>
                          <a:latin typeface="+mj-lt"/>
                          <a:ea typeface="HG丸ｺﾞｼｯｸM-PRO" pitchFamily="50" charset="-128"/>
                        </a:rPr>
                        <a:t>万円以下の方</a:t>
                      </a:r>
                      <a:endParaRPr kumimoji="1" lang="ja-JP" altLang="en-US" sz="1000" dirty="0">
                        <a:solidFill>
                          <a:schemeClr val="tx1"/>
                        </a:solidFill>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solidFill>
                          <a:latin typeface="+mj-lt"/>
                          <a:ea typeface="HG丸ｺﾞｼｯｸM-PRO" pitchFamily="50" charset="-128"/>
                        </a:rPr>
                        <a:t>57,600</a:t>
                      </a:r>
                      <a:r>
                        <a:rPr kumimoji="1" lang="ja-JP" altLang="en-US" sz="1400" dirty="0" smtClean="0">
                          <a:solidFill>
                            <a:schemeClr val="tx1"/>
                          </a:solidFill>
                          <a:latin typeface="+mj-lt"/>
                          <a:ea typeface="HG丸ｺﾞｼｯｸM-PRO" pitchFamily="50" charset="-128"/>
                        </a:rPr>
                        <a:t>円</a:t>
                      </a:r>
                    </a:p>
                  </a:txBody>
                  <a:tcPr anchor="ctr"/>
                </a:tc>
              </a:tr>
              <a:tr h="500066">
                <a:tc>
                  <a:txBody>
                    <a:bodyPr/>
                    <a:lstStyle/>
                    <a:p>
                      <a:pPr algn="l"/>
                      <a:r>
                        <a:rPr kumimoji="1" lang="ja-JP" altLang="en-US" sz="1400" dirty="0" smtClean="0">
                          <a:solidFill>
                            <a:schemeClr val="tx1"/>
                          </a:solidFill>
                          <a:latin typeface="+mj-lt"/>
                          <a:ea typeface="HG丸ｺﾞｼｯｸM-PRO" pitchFamily="50" charset="-128"/>
                        </a:rPr>
                        <a:t>　住民税非課税の方</a:t>
                      </a:r>
                      <a:endParaRPr kumimoji="1" lang="ja-JP" altLang="en-US" sz="1400" dirty="0">
                        <a:solidFill>
                          <a:schemeClr val="tx1"/>
                        </a:solidFill>
                        <a:latin typeface="+mj-lt"/>
                        <a:ea typeface="HG丸ｺﾞｼｯｸM-PRO" pitchFamily="50" charset="-128"/>
                      </a:endParaRPr>
                    </a:p>
                  </a:txBody>
                  <a:tcPr anchor="ctr"/>
                </a:tc>
                <a:tc>
                  <a:txBody>
                    <a:bodyPr/>
                    <a:lstStyle/>
                    <a:p>
                      <a:pPr algn="ctr"/>
                      <a:r>
                        <a:rPr kumimoji="1" lang="en-US" altLang="ja-JP" sz="1400" dirty="0" smtClean="0">
                          <a:solidFill>
                            <a:schemeClr val="tx1"/>
                          </a:solidFill>
                          <a:latin typeface="+mj-lt"/>
                          <a:ea typeface="HG丸ｺﾞｼｯｸM-PRO" pitchFamily="50" charset="-128"/>
                        </a:rPr>
                        <a:t>35,400</a:t>
                      </a:r>
                      <a:r>
                        <a:rPr kumimoji="1" lang="ja-JP" altLang="en-US" sz="1400" dirty="0" smtClean="0">
                          <a:solidFill>
                            <a:schemeClr val="tx1"/>
                          </a:solidFill>
                          <a:latin typeface="+mj-lt"/>
                          <a:ea typeface="HG丸ｺﾞｼｯｸM-PRO" pitchFamily="50" charset="-128"/>
                        </a:rPr>
                        <a:t>円</a:t>
                      </a:r>
                      <a:endParaRPr kumimoji="1" lang="ja-JP" altLang="en-US" sz="1400" dirty="0">
                        <a:solidFill>
                          <a:schemeClr val="tx1"/>
                        </a:solidFill>
                        <a:latin typeface="+mj-lt"/>
                        <a:ea typeface="HG丸ｺﾞｼｯｸM-PRO" pitchFamily="50" charset="-128"/>
                      </a:endParaRPr>
                    </a:p>
                  </a:txBody>
                  <a:tcPr anchor="ctr"/>
                </a:tc>
              </a:tr>
            </a:tbl>
          </a:graphicData>
        </a:graphic>
      </p:graphicFrame>
      <p:sp>
        <p:nvSpPr>
          <p:cNvPr id="9" name="正方形/長方形 8"/>
          <p:cNvSpPr/>
          <p:nvPr/>
        </p:nvSpPr>
        <p:spPr>
          <a:xfrm>
            <a:off x="133209" y="1916832"/>
            <a:ext cx="285752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HG丸ｺﾞｼｯｸM-PRO" pitchFamily="50" charset="-128"/>
                <a:ea typeface="HG丸ｺﾞｼｯｸM-PRO" pitchFamily="50" charset="-128"/>
              </a:rPr>
              <a:t>＜</a:t>
            </a:r>
            <a:r>
              <a:rPr lang="en-US" altLang="ja-JP" b="1" dirty="0" smtClean="0">
                <a:solidFill>
                  <a:schemeClr val="tx1"/>
                </a:solidFill>
                <a:latin typeface="HG丸ｺﾞｼｯｸM-PRO" pitchFamily="50" charset="-128"/>
                <a:ea typeface="HG丸ｺﾞｼｯｸM-PRO" pitchFamily="50" charset="-128"/>
              </a:rPr>
              <a:t>70</a:t>
            </a:r>
            <a:r>
              <a:rPr lang="ja-JP" altLang="en-US" b="1" dirty="0" smtClean="0">
                <a:solidFill>
                  <a:schemeClr val="tx1"/>
                </a:solidFill>
                <a:latin typeface="HG丸ｺﾞｼｯｸM-PRO" pitchFamily="50" charset="-128"/>
                <a:ea typeface="HG丸ｺﾞｼｯｸM-PRO" pitchFamily="50" charset="-128"/>
              </a:rPr>
              <a:t>歳未満の方の場合＞</a:t>
            </a:r>
            <a:endParaRPr kumimoji="1" lang="ja-JP" altLang="en-US" dirty="0">
              <a:solidFill>
                <a:schemeClr val="tx1"/>
              </a:solidFill>
              <a:latin typeface="HG丸ｺﾞｼｯｸM-PRO" pitchFamily="50" charset="-128"/>
              <a:ea typeface="HG丸ｺﾞｼｯｸM-PRO" pitchFamily="50" charset="-128"/>
            </a:endParaRPr>
          </a:p>
        </p:txBody>
      </p:sp>
      <p:sp>
        <p:nvSpPr>
          <p:cNvPr id="10" name="Rectangle 3"/>
          <p:cNvSpPr txBox="1">
            <a:spLocks noChangeArrowheads="1"/>
          </p:cNvSpPr>
          <p:nvPr/>
        </p:nvSpPr>
        <p:spPr bwMode="auto">
          <a:xfrm>
            <a:off x="285720" y="5589240"/>
            <a:ext cx="8572560" cy="1500198"/>
          </a:xfrm>
          <a:prstGeom prst="rect">
            <a:avLst/>
          </a:prstGeom>
          <a:noFill/>
          <a:ln w="9525">
            <a:noFill/>
            <a:miter lim="800000"/>
            <a:headEnd/>
            <a:tailEnd/>
          </a:ln>
        </p:spPr>
        <p:txBody>
          <a:bodyPr anchor="ctr"/>
          <a:lstStyle/>
          <a:p>
            <a:pPr marL="342900" indent="-342900" algn="l">
              <a:lnSpc>
                <a:spcPts val="1600"/>
              </a:lnSpc>
              <a:spcBef>
                <a:spcPct val="20000"/>
              </a:spcBef>
              <a:defRPr/>
            </a:pPr>
            <a:r>
              <a:rPr lang="ja-JP" altLang="en-US" sz="1600" b="0" kern="0" dirty="0">
                <a:latin typeface="HG丸ｺﾞｼｯｸM-PRO" pitchFamily="50" charset="-128"/>
                <a:ea typeface="HG丸ｺﾞｼｯｸM-PRO" pitchFamily="50" charset="-128"/>
              </a:rPr>
              <a:t>（注）同一の医療</a:t>
            </a:r>
            <a:r>
              <a:rPr lang="ja-JP" altLang="en-US" sz="1600" b="0" kern="0" dirty="0" smtClean="0">
                <a:latin typeface="HG丸ｺﾞｼｯｸM-PRO" pitchFamily="50" charset="-128"/>
                <a:ea typeface="HG丸ｺﾞｼｯｸM-PRO" pitchFamily="50" charset="-128"/>
              </a:rPr>
              <a:t>機関等における自己負担（院外処方代を含みます。）では上限額を超えな</a:t>
            </a:r>
            <a:endParaRPr lang="en-US" altLang="ja-JP" sz="1600" b="0" kern="0" dirty="0" smtClean="0">
              <a:latin typeface="HG丸ｺﾞｼｯｸM-PRO" pitchFamily="50" charset="-128"/>
              <a:ea typeface="HG丸ｺﾞｼｯｸM-PRO" pitchFamily="50" charset="-128"/>
            </a:endParaRPr>
          </a:p>
          <a:p>
            <a:pPr marL="342900" indent="-342900" algn="l">
              <a:lnSpc>
                <a:spcPts val="1600"/>
              </a:lnSpc>
              <a:spcBef>
                <a:spcPct val="20000"/>
              </a:spcBef>
              <a:defRPr/>
            </a:pPr>
            <a:r>
              <a:rPr lang="ja-JP" altLang="en-US" sz="1600" kern="0" dirty="0" smtClean="0">
                <a:latin typeface="HG丸ｺﾞｼｯｸM-PRO" pitchFamily="50" charset="-128"/>
                <a:ea typeface="HG丸ｺﾞｼｯｸM-PRO" pitchFamily="50" charset="-128"/>
              </a:rPr>
              <a:t>　　</a:t>
            </a:r>
            <a:r>
              <a:rPr lang="ja-JP" altLang="en-US" sz="1600" b="0" kern="0" dirty="0" smtClean="0">
                <a:latin typeface="HG丸ｺﾞｼｯｸM-PRO" pitchFamily="50" charset="-128"/>
                <a:ea typeface="HG丸ｺﾞｼｯｸM-PRO" pitchFamily="50" charset="-128"/>
              </a:rPr>
              <a:t>いときでも、</a:t>
            </a:r>
            <a:r>
              <a:rPr lang="ja-JP" altLang="en-US" sz="1600" b="0" kern="0" dirty="0">
                <a:latin typeface="HG丸ｺﾞｼｯｸM-PRO" pitchFamily="50" charset="-128"/>
                <a:ea typeface="HG丸ｺﾞｼｯｸM-PRO" pitchFamily="50" charset="-128"/>
              </a:rPr>
              <a:t>同じ月</a:t>
            </a:r>
            <a:r>
              <a:rPr lang="ja-JP" altLang="en-US" sz="1600" b="0" kern="0" dirty="0" smtClean="0">
                <a:latin typeface="HG丸ｺﾞｼｯｸM-PRO" pitchFamily="50" charset="-128"/>
                <a:ea typeface="HG丸ｺﾞｼｯｸM-PRO" pitchFamily="50" charset="-128"/>
              </a:rPr>
              <a:t>の</a:t>
            </a:r>
            <a:r>
              <a:rPr lang="ja-JP" altLang="en-US" sz="1600" kern="0" dirty="0" smtClean="0">
                <a:latin typeface="HG丸ｺﾞｼｯｸM-PRO" pitchFamily="50" charset="-128"/>
                <a:ea typeface="HG丸ｺﾞｼｯｸM-PRO" pitchFamily="50" charset="-128"/>
              </a:rPr>
              <a:t>複数</a:t>
            </a:r>
            <a:r>
              <a:rPr lang="ja-JP" altLang="en-US" sz="1600" b="0" kern="0" dirty="0" smtClean="0">
                <a:latin typeface="HG丸ｺﾞｼｯｸM-PRO" pitchFamily="50" charset="-128"/>
                <a:ea typeface="HG丸ｺﾞｼｯｸM-PRO" pitchFamily="50" charset="-128"/>
              </a:rPr>
              <a:t>の医療機関等における自己負担（７０歳未満の場合は２万１</a:t>
            </a:r>
            <a:endParaRPr lang="en-US" altLang="ja-JP" sz="1600" b="0" kern="0" dirty="0" smtClean="0">
              <a:latin typeface="HG丸ｺﾞｼｯｸM-PRO" pitchFamily="50" charset="-128"/>
              <a:ea typeface="HG丸ｺﾞｼｯｸM-PRO" pitchFamily="50" charset="-128"/>
            </a:endParaRPr>
          </a:p>
          <a:p>
            <a:pPr marL="342900" indent="-342900" algn="l">
              <a:lnSpc>
                <a:spcPts val="1600"/>
              </a:lnSpc>
              <a:spcBef>
                <a:spcPct val="20000"/>
              </a:spcBef>
              <a:defRPr/>
            </a:pPr>
            <a:r>
              <a:rPr lang="ja-JP" altLang="en-US" sz="1600" kern="0" dirty="0" smtClean="0">
                <a:latin typeface="HG丸ｺﾞｼｯｸM-PRO" pitchFamily="50" charset="-128"/>
                <a:ea typeface="HG丸ｺﾞｼｯｸM-PRO" pitchFamily="50" charset="-128"/>
              </a:rPr>
              <a:t>　　</a:t>
            </a:r>
            <a:r>
              <a:rPr lang="ja-JP" altLang="en-US" sz="1600" b="0" kern="0" dirty="0" smtClean="0">
                <a:latin typeface="HG丸ｺﾞｼｯｸM-PRO" pitchFamily="50" charset="-128"/>
                <a:ea typeface="HG丸ｺﾞｼｯｸM-PRO" pitchFamily="50" charset="-128"/>
              </a:rPr>
              <a:t>千円以上であることが必要です。）を合算すること</a:t>
            </a:r>
            <a:r>
              <a:rPr lang="ja-JP" altLang="en-US" sz="1600" b="0" kern="0" dirty="0">
                <a:latin typeface="HG丸ｺﾞｼｯｸM-PRO" pitchFamily="50" charset="-128"/>
                <a:ea typeface="HG丸ｺﾞｼｯｸM-PRO" pitchFamily="50" charset="-128"/>
              </a:rPr>
              <a:t>が</a:t>
            </a:r>
            <a:r>
              <a:rPr lang="ja-JP" altLang="en-US" sz="1600" b="0" kern="0" dirty="0" smtClean="0">
                <a:latin typeface="HG丸ｺﾞｼｯｸM-PRO" pitchFamily="50" charset="-128"/>
                <a:ea typeface="HG丸ｺﾞｼｯｸM-PRO" pitchFamily="50" charset="-128"/>
              </a:rPr>
              <a:t>できます。</a:t>
            </a:r>
            <a:r>
              <a:rPr lang="ja-JP" altLang="en-US" sz="1600" b="0" kern="0" dirty="0">
                <a:latin typeface="HG丸ｺﾞｼｯｸM-PRO" pitchFamily="50" charset="-128"/>
                <a:ea typeface="HG丸ｺﾞｼｯｸM-PRO" pitchFamily="50" charset="-128"/>
              </a:rPr>
              <a:t>　</a:t>
            </a:r>
            <a:endParaRPr lang="en-US" altLang="ja-JP" sz="1600" b="0" kern="0" dirty="0" smtClean="0">
              <a:latin typeface="HG丸ｺﾞｼｯｸM-PRO" pitchFamily="50" charset="-128"/>
              <a:ea typeface="HG丸ｺﾞｼｯｸM-PRO" pitchFamily="50" charset="-128"/>
            </a:endParaRPr>
          </a:p>
          <a:p>
            <a:pPr marL="342900" indent="-342900" algn="l">
              <a:lnSpc>
                <a:spcPts val="1600"/>
              </a:lnSpc>
              <a:spcBef>
                <a:spcPct val="20000"/>
              </a:spcBef>
              <a:defRPr/>
            </a:pPr>
            <a:r>
              <a:rPr lang="ja-JP" altLang="en-US" sz="1600" kern="0" dirty="0" smtClean="0">
                <a:latin typeface="HG丸ｺﾞｼｯｸM-PRO" pitchFamily="50" charset="-128"/>
                <a:ea typeface="HG丸ｺﾞｼｯｸM-PRO" pitchFamily="50" charset="-128"/>
              </a:rPr>
              <a:t>　　　</a:t>
            </a:r>
            <a:r>
              <a:rPr lang="ja-JP" altLang="en-US" sz="1600" b="0" kern="0" dirty="0" smtClean="0">
                <a:latin typeface="HG丸ｺﾞｼｯｸM-PRO" pitchFamily="50" charset="-128"/>
                <a:ea typeface="HG丸ｺﾞｼｯｸM-PRO" pitchFamily="50" charset="-128"/>
              </a:rPr>
              <a:t>この</a:t>
            </a:r>
            <a:r>
              <a:rPr lang="ja-JP" altLang="en-US" sz="1600" b="0" kern="0" dirty="0">
                <a:latin typeface="HG丸ｺﾞｼｯｸM-PRO" pitchFamily="50" charset="-128"/>
                <a:ea typeface="HG丸ｺﾞｼｯｸM-PRO" pitchFamily="50" charset="-128"/>
              </a:rPr>
              <a:t>合算額</a:t>
            </a:r>
            <a:r>
              <a:rPr lang="ja-JP" altLang="en-US" sz="1600" b="0" kern="0" dirty="0" smtClean="0">
                <a:latin typeface="HG丸ｺﾞｼｯｸM-PRO" pitchFamily="50" charset="-128"/>
                <a:ea typeface="HG丸ｺﾞｼｯｸM-PRO" pitchFamily="50" charset="-128"/>
              </a:rPr>
              <a:t>が負担の上限額を</a:t>
            </a:r>
            <a:r>
              <a:rPr lang="ja-JP" altLang="en-US" sz="1600" b="0" kern="0" dirty="0">
                <a:latin typeface="HG丸ｺﾞｼｯｸM-PRO" pitchFamily="50" charset="-128"/>
                <a:ea typeface="HG丸ｺﾞｼｯｸM-PRO" pitchFamily="50" charset="-128"/>
              </a:rPr>
              <a:t>超えれば、高額療養費の支給対象と</a:t>
            </a:r>
            <a:r>
              <a:rPr lang="ja-JP" altLang="en-US" sz="1600" b="0" kern="0" dirty="0" smtClean="0">
                <a:latin typeface="HG丸ｺﾞｼｯｸM-PRO" pitchFamily="50" charset="-128"/>
                <a:ea typeface="HG丸ｺﾞｼｯｸM-PRO" pitchFamily="50" charset="-128"/>
              </a:rPr>
              <a:t>なります。</a:t>
            </a:r>
            <a:endParaRPr lang="en-US" altLang="ja-JP" sz="1600" b="0" kern="0" dirty="0" smtClean="0">
              <a:latin typeface="HG丸ｺﾞｼｯｸM-PRO" pitchFamily="50" charset="-128"/>
              <a:ea typeface="HG丸ｺﾞｼｯｸM-PRO"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42844" y="0"/>
            <a:ext cx="8858312" cy="531659"/>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さらにご負担を軽減する仕組みもあります①</a:t>
            </a:r>
          </a:p>
        </p:txBody>
      </p:sp>
      <p:sp>
        <p:nvSpPr>
          <p:cNvPr id="3" name="正方形/長方形 2"/>
          <p:cNvSpPr/>
          <p:nvPr/>
        </p:nvSpPr>
        <p:spPr>
          <a:xfrm>
            <a:off x="357158" y="642918"/>
            <a:ext cx="8429684" cy="88966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HG丸ｺﾞｼｯｸM-PRO" pitchFamily="50" charset="-128"/>
                <a:ea typeface="HG丸ｺﾞｼｯｸM-PRO" pitchFamily="50" charset="-128"/>
              </a:rPr>
              <a:t>　高額療養費制度では、「世帯合算」や「多数回該当」といった仕組みにより、</a:t>
            </a:r>
            <a:r>
              <a:rPr lang="ja-JP" altLang="en-US" sz="2000" b="1" u="sng" dirty="0" smtClean="0">
                <a:solidFill>
                  <a:schemeClr val="tx1"/>
                </a:solidFill>
                <a:latin typeface="HG丸ｺﾞｼｯｸM-PRO" pitchFamily="50" charset="-128"/>
                <a:ea typeface="HG丸ｺﾞｼｯｸM-PRO" pitchFamily="50" charset="-128"/>
              </a:rPr>
              <a:t>さらに最終的な自己負担額が軽減されます</a:t>
            </a:r>
            <a:r>
              <a:rPr lang="ja-JP" altLang="en-US" sz="2000" dirty="0" smtClean="0">
                <a:solidFill>
                  <a:schemeClr val="tx1"/>
                </a:solidFill>
                <a:latin typeface="HG丸ｺﾞｼｯｸM-PRO" pitchFamily="50" charset="-128"/>
                <a:ea typeface="HG丸ｺﾞｼｯｸM-PRO" pitchFamily="50" charset="-128"/>
              </a:rPr>
              <a:t>。</a:t>
            </a:r>
            <a:endParaRPr kumimoji="1" lang="ja-JP" altLang="en-US" sz="1600" dirty="0">
              <a:solidFill>
                <a:schemeClr val="tx1"/>
              </a:solidFill>
              <a:latin typeface="HG丸ｺﾞｼｯｸM-PRO" pitchFamily="50" charset="-128"/>
              <a:ea typeface="HG丸ｺﾞｼｯｸM-PRO" pitchFamily="50" charset="-128"/>
            </a:endParaRPr>
          </a:p>
        </p:txBody>
      </p:sp>
      <p:sp>
        <p:nvSpPr>
          <p:cNvPr id="4" name="正方形/長方形 3"/>
          <p:cNvSpPr/>
          <p:nvPr/>
        </p:nvSpPr>
        <p:spPr>
          <a:xfrm>
            <a:off x="142844" y="1623128"/>
            <a:ext cx="1928826"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HG丸ｺﾞｼｯｸM-PRO" pitchFamily="50" charset="-128"/>
                <a:ea typeface="HG丸ｺﾞｼｯｸM-PRO" pitchFamily="50" charset="-128"/>
              </a:rPr>
              <a:t>（１）世帯合算</a:t>
            </a:r>
            <a:endParaRPr kumimoji="1" lang="ja-JP" altLang="en-US" b="1" dirty="0">
              <a:solidFill>
                <a:schemeClr val="tx1"/>
              </a:solidFill>
              <a:latin typeface="HG丸ｺﾞｼｯｸM-PRO" pitchFamily="50" charset="-128"/>
              <a:ea typeface="HG丸ｺﾞｼｯｸM-PRO" pitchFamily="50" charset="-128"/>
            </a:endParaRPr>
          </a:p>
        </p:txBody>
      </p:sp>
      <p:sp>
        <p:nvSpPr>
          <p:cNvPr id="5" name="正方形/長方形 4"/>
          <p:cNvSpPr/>
          <p:nvPr/>
        </p:nvSpPr>
        <p:spPr>
          <a:xfrm>
            <a:off x="428596" y="2000240"/>
            <a:ext cx="8429684" cy="1785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0" dirty="0" smtClean="0">
                <a:solidFill>
                  <a:schemeClr val="tx1"/>
                </a:solidFill>
                <a:latin typeface="HG丸ｺﾞｼｯｸM-PRO" pitchFamily="50" charset="-128"/>
                <a:ea typeface="HG丸ｺﾞｼｯｸM-PRO" pitchFamily="50" charset="-128"/>
              </a:rPr>
              <a:t>　お一人の一回分の窓口負担では、高額療養費の支給対象とはならなくても、複数の受診や同じ世帯にいる他の方</a:t>
            </a:r>
            <a:r>
              <a:rPr lang="ja-JP" altLang="en-US" dirty="0" smtClean="0">
                <a:solidFill>
                  <a:schemeClr val="tx1"/>
                </a:solidFill>
                <a:latin typeface="HG丸ｺﾞｼｯｸM-PRO" pitchFamily="50" charset="-128"/>
                <a:ea typeface="HG丸ｺﾞｼｯｸM-PRO" pitchFamily="50" charset="-128"/>
              </a:rPr>
              <a:t>（同じ医療保険に加入している方に限ります。）</a:t>
            </a:r>
            <a:r>
              <a:rPr lang="ja-JP" altLang="en-US" b="0" dirty="0" smtClean="0">
                <a:solidFill>
                  <a:schemeClr val="tx1"/>
                </a:solidFill>
                <a:latin typeface="HG丸ｺﾞｼｯｸM-PRO" pitchFamily="50" charset="-128"/>
                <a:ea typeface="HG丸ｺﾞｼｯｸM-PRO" pitchFamily="50" charset="-128"/>
              </a:rPr>
              <a:t>の受診</a:t>
            </a:r>
            <a:r>
              <a:rPr lang="ja-JP" altLang="en-US" dirty="0">
                <a:solidFill>
                  <a:schemeClr val="tx1"/>
                </a:solidFill>
                <a:latin typeface="HG丸ｺﾞｼｯｸM-PRO" pitchFamily="50" charset="-128"/>
                <a:ea typeface="HG丸ｺﾞｼｯｸM-PRO" pitchFamily="50" charset="-128"/>
              </a:rPr>
              <a:t>について</a:t>
            </a:r>
            <a:r>
              <a:rPr lang="ja-JP" altLang="en-US" dirty="0" smtClean="0">
                <a:solidFill>
                  <a:schemeClr val="tx1"/>
                </a:solidFill>
                <a:latin typeface="HG丸ｺﾞｼｯｸM-PRO" pitchFamily="50" charset="-128"/>
                <a:ea typeface="HG丸ｺﾞｼｯｸM-PRO" pitchFamily="50" charset="-128"/>
              </a:rPr>
              <a:t>、</a:t>
            </a:r>
            <a:r>
              <a:rPr lang="ja-JP" altLang="en-US" b="1" u="sng" dirty="0" smtClean="0">
                <a:solidFill>
                  <a:schemeClr val="tx1"/>
                </a:solidFill>
                <a:latin typeface="HG丸ｺﾞｼｯｸM-PRO" pitchFamily="50" charset="-128"/>
                <a:ea typeface="HG丸ｺﾞｼｯｸM-PRO" pitchFamily="50" charset="-128"/>
              </a:rPr>
              <a:t>窓口でそれぞれお支払いになった自己負担額を１か月（暦月）単位で合算することができます</a:t>
            </a:r>
            <a:r>
              <a:rPr lang="ja-JP" altLang="en-US" b="0" dirty="0" smtClean="0">
                <a:solidFill>
                  <a:schemeClr val="tx1"/>
                </a:solidFill>
                <a:latin typeface="HG丸ｺﾞｼｯｸM-PRO" pitchFamily="50" charset="-128"/>
                <a:ea typeface="HG丸ｺﾞｼｯｸM-PRO" pitchFamily="50" charset="-128"/>
              </a:rPr>
              <a:t>。</a:t>
            </a:r>
            <a:endParaRPr lang="en-US" altLang="ja-JP" b="0" dirty="0" smtClean="0">
              <a:solidFill>
                <a:schemeClr val="tx1"/>
              </a:solidFill>
              <a:latin typeface="HG丸ｺﾞｼｯｸM-PRO" pitchFamily="50" charset="-128"/>
              <a:ea typeface="HG丸ｺﾞｼｯｸM-PRO" pitchFamily="50" charset="-128"/>
            </a:endParaRPr>
          </a:p>
          <a:p>
            <a:r>
              <a:rPr lang="ja-JP" altLang="en-US" dirty="0">
                <a:solidFill>
                  <a:schemeClr val="tx1"/>
                </a:solidFill>
                <a:latin typeface="HG丸ｺﾞｼｯｸM-PRO" pitchFamily="50" charset="-128"/>
                <a:ea typeface="HG丸ｺﾞｼｯｸM-PRO" pitchFamily="50" charset="-128"/>
              </a:rPr>
              <a:t>　</a:t>
            </a:r>
            <a:r>
              <a:rPr lang="ja-JP" altLang="en-US" b="0" dirty="0" smtClean="0">
                <a:solidFill>
                  <a:schemeClr val="tx1"/>
                </a:solidFill>
                <a:latin typeface="HG丸ｺﾞｼｯｸM-PRO" pitchFamily="50" charset="-128"/>
                <a:ea typeface="HG丸ｺﾞｼｯｸM-PRO" pitchFamily="50" charset="-128"/>
              </a:rPr>
              <a:t>その合算額が一定額を超えた</a:t>
            </a:r>
            <a:r>
              <a:rPr lang="ja-JP" altLang="en-US" dirty="0" smtClean="0">
                <a:solidFill>
                  <a:schemeClr val="tx1"/>
                </a:solidFill>
                <a:latin typeface="HG丸ｺﾞｼｯｸM-PRO" pitchFamily="50" charset="-128"/>
                <a:ea typeface="HG丸ｺﾞｼｯｸM-PRO" pitchFamily="50" charset="-128"/>
              </a:rPr>
              <a:t>とき</a:t>
            </a:r>
            <a:r>
              <a:rPr lang="ja-JP" altLang="en-US" b="0" dirty="0" smtClean="0">
                <a:solidFill>
                  <a:schemeClr val="tx1"/>
                </a:solidFill>
                <a:latin typeface="HG丸ｺﾞｼｯｸM-PRO" pitchFamily="50" charset="-128"/>
                <a:ea typeface="HG丸ｺﾞｼｯｸM-PRO" pitchFamily="50" charset="-128"/>
              </a:rPr>
              <a:t>は、超えた分を高額療養費として支給します。</a:t>
            </a:r>
            <a:endParaRPr lang="en-US" altLang="ja-JP" b="0" dirty="0" smtClean="0">
              <a:solidFill>
                <a:schemeClr val="tx1"/>
              </a:solidFill>
              <a:latin typeface="HG丸ｺﾞｼｯｸM-PRO" pitchFamily="50" charset="-128"/>
              <a:ea typeface="HG丸ｺﾞｼｯｸM-PRO" pitchFamily="50" charset="-128"/>
            </a:endParaRPr>
          </a:p>
          <a:p>
            <a:r>
              <a:rPr lang="ja-JP" altLang="en-US" dirty="0">
                <a:solidFill>
                  <a:schemeClr val="tx1"/>
                </a:solidFill>
                <a:latin typeface="HG丸ｺﾞｼｯｸM-PRO" pitchFamily="50" charset="-128"/>
                <a:ea typeface="HG丸ｺﾞｼｯｸM-PRO" pitchFamily="50" charset="-128"/>
              </a:rPr>
              <a:t>　</a:t>
            </a:r>
            <a:r>
              <a:rPr lang="en-US" altLang="ja-JP" sz="1500" dirty="0" smtClean="0">
                <a:solidFill>
                  <a:schemeClr val="tx1"/>
                </a:solidFill>
                <a:latin typeface="HG丸ｺﾞｼｯｸM-PRO" pitchFamily="50" charset="-128"/>
                <a:ea typeface="HG丸ｺﾞｼｯｸM-PRO" pitchFamily="50" charset="-128"/>
              </a:rPr>
              <a:t>※</a:t>
            </a:r>
            <a:r>
              <a:rPr lang="ja-JP" altLang="en-US" sz="1500" dirty="0" smtClean="0">
                <a:solidFill>
                  <a:schemeClr val="tx1"/>
                </a:solidFill>
                <a:latin typeface="HG丸ｺﾞｼｯｸM-PRO" pitchFamily="50" charset="-128"/>
                <a:ea typeface="HG丸ｺﾞｼｯｸM-PRO" pitchFamily="50" charset="-128"/>
              </a:rPr>
              <a:t>　</a:t>
            </a:r>
            <a:r>
              <a:rPr lang="ja-JP" altLang="en-US" sz="1500" b="0" dirty="0" smtClean="0">
                <a:solidFill>
                  <a:schemeClr val="tx1"/>
                </a:solidFill>
                <a:latin typeface="HG丸ｺﾞｼｯｸM-PRO" pitchFamily="50" charset="-128"/>
                <a:ea typeface="HG丸ｺﾞｼｯｸM-PRO" pitchFamily="50" charset="-128"/>
              </a:rPr>
              <a:t>ただし、</a:t>
            </a:r>
            <a:r>
              <a:rPr lang="en-US" altLang="ja-JP" sz="1500" b="0" dirty="0" smtClean="0">
                <a:solidFill>
                  <a:schemeClr val="tx1"/>
                </a:solidFill>
                <a:latin typeface="+mj-lt"/>
                <a:ea typeface="HG丸ｺﾞｼｯｸM-PRO" pitchFamily="50" charset="-128"/>
              </a:rPr>
              <a:t>70</a:t>
            </a:r>
            <a:r>
              <a:rPr lang="ja-JP" altLang="en-US" sz="1500" b="0" dirty="0" smtClean="0">
                <a:solidFill>
                  <a:schemeClr val="tx1"/>
                </a:solidFill>
                <a:latin typeface="HG丸ｺﾞｼｯｸM-PRO" pitchFamily="50" charset="-128"/>
                <a:ea typeface="HG丸ｺﾞｼｯｸM-PRO" pitchFamily="50" charset="-128"/>
              </a:rPr>
              <a:t>歳未満の方の受診については、</a:t>
            </a:r>
            <a:r>
              <a:rPr lang="en-US" altLang="ja-JP" sz="1500" b="0" dirty="0" smtClean="0">
                <a:solidFill>
                  <a:schemeClr val="tx1"/>
                </a:solidFill>
                <a:latin typeface="+mj-lt"/>
                <a:ea typeface="HG丸ｺﾞｼｯｸM-PRO" pitchFamily="50" charset="-128"/>
              </a:rPr>
              <a:t>2</a:t>
            </a:r>
            <a:r>
              <a:rPr lang="ja-JP" altLang="en-US" sz="1500" dirty="0" smtClean="0">
                <a:solidFill>
                  <a:schemeClr val="tx1"/>
                </a:solidFill>
                <a:latin typeface="+mj-lt"/>
                <a:ea typeface="HG丸ｺﾞｼｯｸM-PRO" pitchFamily="50" charset="-128"/>
              </a:rPr>
              <a:t>万</a:t>
            </a:r>
            <a:r>
              <a:rPr lang="en-US" altLang="ja-JP" sz="1500" dirty="0" smtClean="0">
                <a:solidFill>
                  <a:schemeClr val="tx1"/>
                </a:solidFill>
                <a:latin typeface="+mj-lt"/>
                <a:ea typeface="HG丸ｺﾞｼｯｸM-PRO" pitchFamily="50" charset="-128"/>
              </a:rPr>
              <a:t>1</a:t>
            </a:r>
            <a:r>
              <a:rPr lang="ja-JP" altLang="en-US" sz="1500" dirty="0" smtClean="0">
                <a:solidFill>
                  <a:schemeClr val="tx1"/>
                </a:solidFill>
                <a:latin typeface="HG丸ｺﾞｼｯｸM-PRO" pitchFamily="50" charset="-128"/>
                <a:ea typeface="HG丸ｺﾞｼｯｸM-PRO" pitchFamily="50" charset="-128"/>
              </a:rPr>
              <a:t>千円</a:t>
            </a:r>
            <a:r>
              <a:rPr lang="ja-JP" altLang="en-US" sz="1500" b="0" dirty="0" smtClean="0">
                <a:solidFill>
                  <a:schemeClr val="tx1"/>
                </a:solidFill>
                <a:latin typeface="HG丸ｺﾞｼｯｸM-PRO" pitchFamily="50" charset="-128"/>
                <a:ea typeface="HG丸ｺﾞｼｯｸM-PRO" pitchFamily="50" charset="-128"/>
              </a:rPr>
              <a:t>以上の自己負担のみ合算されます。</a:t>
            </a:r>
            <a:endParaRPr kumimoji="1" lang="ja-JP" altLang="en-US" sz="1500" dirty="0">
              <a:solidFill>
                <a:schemeClr val="tx1"/>
              </a:solidFill>
              <a:latin typeface="HG丸ｺﾞｼｯｸM-PRO" pitchFamily="50" charset="-128"/>
              <a:ea typeface="HG丸ｺﾞｼｯｸM-PRO" pitchFamily="50" charset="-128"/>
            </a:endParaRPr>
          </a:p>
        </p:txBody>
      </p:sp>
      <p:grpSp>
        <p:nvGrpSpPr>
          <p:cNvPr id="22" name="グループ化 21"/>
          <p:cNvGrpSpPr/>
          <p:nvPr/>
        </p:nvGrpSpPr>
        <p:grpSpPr>
          <a:xfrm>
            <a:off x="1707508" y="4245778"/>
            <a:ext cx="7400996" cy="2596836"/>
            <a:chOff x="1100094" y="4148086"/>
            <a:chExt cx="7400996" cy="2596836"/>
          </a:xfrm>
        </p:grpSpPr>
        <p:sp>
          <p:nvSpPr>
            <p:cNvPr id="8" name="フローチャート: 処理 7"/>
            <p:cNvSpPr/>
            <p:nvPr/>
          </p:nvSpPr>
          <p:spPr>
            <a:xfrm>
              <a:off x="1192710" y="5837179"/>
              <a:ext cx="2500330" cy="859045"/>
            </a:xfrm>
            <a:prstGeom prst="flowChartProcess">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dirty="0" smtClean="0">
                  <a:latin typeface="+mj-lt"/>
                  <a:ea typeface="HG丸ｺﾞｼｯｸM-PRO" pitchFamily="50" charset="-128"/>
                </a:rPr>
                <a:t>丙病院　</a:t>
              </a:r>
              <a:r>
                <a:rPr kumimoji="1" lang="ja-JP" altLang="en-US" sz="1400" dirty="0" smtClean="0">
                  <a:latin typeface="+mj-lt"/>
                  <a:ea typeface="HG丸ｺﾞｼｯｸM-PRO" pitchFamily="50" charset="-128"/>
                </a:rPr>
                <a:t>自己</a:t>
              </a:r>
              <a:r>
                <a:rPr kumimoji="1" lang="ja-JP" altLang="en-US" sz="1400" dirty="0">
                  <a:latin typeface="+mj-lt"/>
                  <a:ea typeface="HG丸ｺﾞｼｯｸM-PRO" pitchFamily="50" charset="-128"/>
                </a:rPr>
                <a:t>負担</a:t>
              </a:r>
              <a:r>
                <a:rPr kumimoji="1" lang="ja-JP" altLang="en-US" sz="1400" dirty="0" smtClean="0">
                  <a:latin typeface="+mj-lt"/>
                  <a:ea typeface="HG丸ｺﾞｼｯｸM-PRO" pitchFamily="50" charset="-128"/>
                </a:rPr>
                <a:t>額</a:t>
              </a:r>
              <a:endParaRPr kumimoji="1" lang="en-US" altLang="ja-JP" sz="1400" dirty="0" smtClean="0">
                <a:latin typeface="+mj-lt"/>
                <a:ea typeface="HG丸ｺﾞｼｯｸM-PRO" pitchFamily="50" charset="-128"/>
              </a:endParaRPr>
            </a:p>
            <a:p>
              <a:pPr algn="ctr"/>
              <a:r>
                <a:rPr lang="en-US" altLang="ja-JP" sz="1400" dirty="0" smtClean="0">
                  <a:latin typeface="+mj-lt"/>
                  <a:ea typeface="HG丸ｺﾞｼｯｸM-PRO" pitchFamily="50" charset="-128"/>
                </a:rPr>
                <a:t>30,000</a:t>
              </a:r>
              <a:r>
                <a:rPr lang="ja-JP" altLang="en-US" sz="1400" dirty="0" smtClean="0">
                  <a:latin typeface="+mj-lt"/>
                  <a:ea typeface="HG丸ｺﾞｼｯｸM-PRO" pitchFamily="50" charset="-128"/>
                </a:rPr>
                <a:t>円</a:t>
              </a:r>
              <a:endParaRPr lang="en-US" altLang="ja-JP" sz="1400" dirty="0" smtClean="0">
                <a:latin typeface="+mj-lt"/>
                <a:ea typeface="HG丸ｺﾞｼｯｸM-PRO" pitchFamily="50" charset="-128"/>
              </a:endParaRPr>
            </a:p>
            <a:p>
              <a:pPr algn="ctr"/>
              <a:r>
                <a:rPr kumimoji="1" lang="ja-JP" altLang="en-US" sz="1400" dirty="0" smtClean="0">
                  <a:latin typeface="+mj-lt"/>
                  <a:ea typeface="HG丸ｺﾞｼｯｸM-PRO" pitchFamily="50" charset="-128"/>
                </a:rPr>
                <a:t>（医療費：</a:t>
              </a:r>
              <a:r>
                <a:rPr lang="en-US" altLang="ja-JP" sz="1400" dirty="0" smtClean="0">
                  <a:latin typeface="+mj-lt"/>
                  <a:ea typeface="HG丸ｺﾞｼｯｸM-PRO" pitchFamily="50" charset="-128"/>
                </a:rPr>
                <a:t>100</a:t>
              </a:r>
              <a:r>
                <a:rPr kumimoji="1" lang="en-US" altLang="ja-JP" sz="1400" dirty="0" smtClean="0">
                  <a:latin typeface="+mj-lt"/>
                  <a:ea typeface="HG丸ｺﾞｼｯｸM-PRO" pitchFamily="50" charset="-128"/>
                </a:rPr>
                <a:t>,000</a:t>
              </a:r>
              <a:r>
                <a:rPr kumimoji="1" lang="ja-JP" altLang="en-US" sz="1400" dirty="0" smtClean="0">
                  <a:latin typeface="+mj-lt"/>
                  <a:ea typeface="HG丸ｺﾞｼｯｸM-PRO" pitchFamily="50" charset="-128"/>
                </a:rPr>
                <a:t>円）</a:t>
              </a:r>
              <a:endParaRPr kumimoji="1" lang="ja-JP" altLang="en-US" sz="1400" dirty="0">
                <a:latin typeface="+mj-lt"/>
                <a:ea typeface="HG丸ｺﾞｼｯｸM-PRO" pitchFamily="50" charset="-128"/>
              </a:endParaRPr>
            </a:p>
          </p:txBody>
        </p:sp>
        <p:sp>
          <p:nvSpPr>
            <p:cNvPr id="6" name="フローチャート: 処理 5"/>
            <p:cNvSpPr/>
            <p:nvPr/>
          </p:nvSpPr>
          <p:spPr>
            <a:xfrm>
              <a:off x="1301291" y="4170843"/>
              <a:ext cx="2428892" cy="714380"/>
            </a:xfrm>
            <a:prstGeom prst="flowChartProcess">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smtClean="0">
                  <a:latin typeface="+mj-lt"/>
                  <a:ea typeface="HG丸ｺﾞｼｯｸM-PRO" pitchFamily="50" charset="-128"/>
                </a:rPr>
                <a:t>甲病院　</a:t>
              </a:r>
              <a:r>
                <a:rPr kumimoji="1" lang="ja-JP" altLang="en-US" sz="1400" dirty="0" smtClean="0">
                  <a:latin typeface="+mj-lt"/>
                  <a:ea typeface="HG丸ｺﾞｼｯｸM-PRO" pitchFamily="50" charset="-128"/>
                </a:rPr>
                <a:t>自己負担額</a:t>
              </a:r>
              <a:endParaRPr kumimoji="1" lang="en-US" altLang="ja-JP" sz="1400" dirty="0" smtClean="0">
                <a:latin typeface="+mj-lt"/>
                <a:ea typeface="HG丸ｺﾞｼｯｸM-PRO" pitchFamily="50" charset="-128"/>
              </a:endParaRPr>
            </a:p>
            <a:p>
              <a:pPr algn="ctr"/>
              <a:r>
                <a:rPr lang="en-US" altLang="ja-JP" sz="1400" dirty="0" smtClean="0">
                  <a:solidFill>
                    <a:schemeClr val="tx1"/>
                  </a:solidFill>
                  <a:latin typeface="+mj-lt"/>
                  <a:ea typeface="HG丸ｺﾞｼｯｸM-PRO" pitchFamily="50" charset="-128"/>
                </a:rPr>
                <a:t>60,000</a:t>
              </a:r>
              <a:r>
                <a:rPr lang="ja-JP" altLang="en-US" sz="1400" dirty="0" smtClean="0">
                  <a:solidFill>
                    <a:schemeClr val="tx1"/>
                  </a:solidFill>
                  <a:latin typeface="+mj-lt"/>
                  <a:ea typeface="HG丸ｺﾞｼｯｸM-PRO" pitchFamily="50" charset="-128"/>
                </a:rPr>
                <a:t>円</a:t>
              </a:r>
              <a:endParaRPr lang="en-US" altLang="ja-JP" sz="1400" dirty="0" smtClean="0">
                <a:solidFill>
                  <a:schemeClr val="tx1"/>
                </a:solidFill>
                <a:latin typeface="+mj-lt"/>
                <a:ea typeface="HG丸ｺﾞｼｯｸM-PRO" pitchFamily="50" charset="-128"/>
              </a:endParaRPr>
            </a:p>
            <a:p>
              <a:pPr algn="ctr"/>
              <a:r>
                <a:rPr kumimoji="1" lang="ja-JP" altLang="en-US" sz="1400" dirty="0" smtClean="0">
                  <a:latin typeface="+mj-lt"/>
                  <a:ea typeface="HG丸ｺﾞｼｯｸM-PRO" pitchFamily="50" charset="-128"/>
                </a:rPr>
                <a:t>（医療費：</a:t>
              </a:r>
              <a:r>
                <a:rPr kumimoji="1" lang="en-US" altLang="ja-JP" sz="1400" dirty="0" smtClean="0">
                  <a:latin typeface="+mj-lt"/>
                  <a:ea typeface="HG丸ｺﾞｼｯｸM-PRO" pitchFamily="50" charset="-128"/>
                </a:rPr>
                <a:t>200,000</a:t>
              </a:r>
              <a:r>
                <a:rPr kumimoji="1" lang="ja-JP" altLang="en-US" sz="1400" dirty="0" smtClean="0">
                  <a:latin typeface="+mj-lt"/>
                  <a:ea typeface="HG丸ｺﾞｼｯｸM-PRO" pitchFamily="50" charset="-128"/>
                </a:rPr>
                <a:t>円）</a:t>
              </a:r>
              <a:endParaRPr kumimoji="1" lang="en-US" altLang="ja-JP" sz="1400" dirty="0" smtClean="0">
                <a:latin typeface="+mj-lt"/>
                <a:ea typeface="HG丸ｺﾞｼｯｸM-PRO" pitchFamily="50" charset="-128"/>
              </a:endParaRPr>
            </a:p>
          </p:txBody>
        </p:sp>
        <p:sp>
          <p:nvSpPr>
            <p:cNvPr id="9" name="フローチャート: 処理 8"/>
            <p:cNvSpPr/>
            <p:nvPr/>
          </p:nvSpPr>
          <p:spPr>
            <a:xfrm>
              <a:off x="1301291" y="4966947"/>
              <a:ext cx="2428892" cy="678168"/>
            </a:xfrm>
            <a:prstGeom prst="flowChartProcess">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400" dirty="0" smtClean="0">
                  <a:latin typeface="+mj-lt"/>
                  <a:ea typeface="HG丸ｺﾞｼｯｸM-PRO" pitchFamily="50" charset="-128"/>
                </a:rPr>
                <a:t>乙薬局　</a:t>
              </a:r>
              <a:r>
                <a:rPr kumimoji="1" lang="ja-JP" altLang="en-US" sz="1400" dirty="0" smtClean="0">
                  <a:latin typeface="+mj-lt"/>
                  <a:ea typeface="HG丸ｺﾞｼｯｸM-PRO" pitchFamily="50" charset="-128"/>
                </a:rPr>
                <a:t>自己</a:t>
              </a:r>
              <a:r>
                <a:rPr kumimoji="1" lang="ja-JP" altLang="en-US" sz="1400" dirty="0">
                  <a:latin typeface="+mj-lt"/>
                  <a:ea typeface="HG丸ｺﾞｼｯｸM-PRO" pitchFamily="50" charset="-128"/>
                </a:rPr>
                <a:t>負担</a:t>
              </a:r>
              <a:r>
                <a:rPr kumimoji="1" lang="ja-JP" altLang="en-US" sz="1400" dirty="0" smtClean="0">
                  <a:latin typeface="+mj-lt"/>
                  <a:ea typeface="HG丸ｺﾞｼｯｸM-PRO" pitchFamily="50" charset="-128"/>
                </a:rPr>
                <a:t>額</a:t>
              </a:r>
              <a:endParaRPr kumimoji="1" lang="en-US" altLang="ja-JP" sz="1400" dirty="0" smtClean="0">
                <a:latin typeface="+mj-lt"/>
                <a:ea typeface="HG丸ｺﾞｼｯｸM-PRO" pitchFamily="50" charset="-128"/>
              </a:endParaRPr>
            </a:p>
            <a:p>
              <a:pPr algn="ctr"/>
              <a:r>
                <a:rPr lang="en-US" altLang="ja-JP" sz="1400" dirty="0" smtClean="0">
                  <a:latin typeface="+mj-lt"/>
                  <a:ea typeface="HG丸ｺﾞｼｯｸM-PRO" pitchFamily="50" charset="-128"/>
                </a:rPr>
                <a:t>24,000</a:t>
              </a:r>
              <a:r>
                <a:rPr lang="ja-JP" altLang="en-US" sz="1400" dirty="0" smtClean="0">
                  <a:latin typeface="+mj-lt"/>
                  <a:ea typeface="HG丸ｺﾞｼｯｸM-PRO" pitchFamily="50" charset="-128"/>
                </a:rPr>
                <a:t>円</a:t>
              </a:r>
              <a:endParaRPr lang="en-US" altLang="ja-JP" sz="1400" dirty="0" smtClean="0">
                <a:latin typeface="+mj-lt"/>
                <a:ea typeface="HG丸ｺﾞｼｯｸM-PRO" pitchFamily="50" charset="-128"/>
              </a:endParaRPr>
            </a:p>
            <a:p>
              <a:pPr algn="ctr"/>
              <a:r>
                <a:rPr kumimoji="1" lang="ja-JP" altLang="en-US" sz="1400" dirty="0" smtClean="0">
                  <a:latin typeface="+mj-lt"/>
                  <a:ea typeface="HG丸ｺﾞｼｯｸM-PRO" pitchFamily="50" charset="-128"/>
                </a:rPr>
                <a:t>（医療費：</a:t>
              </a:r>
              <a:r>
                <a:rPr lang="en-US" altLang="ja-JP" sz="1400" dirty="0">
                  <a:latin typeface="+mj-lt"/>
                  <a:ea typeface="HG丸ｺﾞｼｯｸM-PRO" pitchFamily="50" charset="-128"/>
                </a:rPr>
                <a:t>8</a:t>
              </a:r>
              <a:r>
                <a:rPr kumimoji="1" lang="en-US" altLang="ja-JP" sz="1400" dirty="0" smtClean="0">
                  <a:latin typeface="+mj-lt"/>
                  <a:ea typeface="HG丸ｺﾞｼｯｸM-PRO" pitchFamily="50" charset="-128"/>
                </a:rPr>
                <a:t>0,000</a:t>
              </a:r>
              <a:r>
                <a:rPr kumimoji="1" lang="ja-JP" altLang="en-US" sz="1400" dirty="0" smtClean="0">
                  <a:latin typeface="+mj-lt"/>
                  <a:ea typeface="HG丸ｺﾞｼｯｸM-PRO" pitchFamily="50" charset="-128"/>
                </a:rPr>
                <a:t>円）</a:t>
              </a:r>
              <a:endParaRPr kumimoji="1" lang="en-US" altLang="ja-JP" sz="1400" dirty="0" smtClean="0">
                <a:latin typeface="+mj-lt"/>
                <a:ea typeface="HG丸ｺﾞｼｯｸM-PRO" pitchFamily="50" charset="-128"/>
              </a:endParaRPr>
            </a:p>
          </p:txBody>
        </p:sp>
        <p:sp>
          <p:nvSpPr>
            <p:cNvPr id="10" name="正方形/長方形 9"/>
            <p:cNvSpPr/>
            <p:nvPr/>
          </p:nvSpPr>
          <p:spPr>
            <a:xfrm>
              <a:off x="1100094" y="5788483"/>
              <a:ext cx="357190" cy="956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200" dirty="0" smtClean="0">
                  <a:latin typeface="+mj-lt"/>
                  <a:ea typeface="HG丸ｺﾞｼｯｸM-PRO" pitchFamily="50" charset="-128"/>
                </a:rPr>
                <a:t>被扶養者Ｂ</a:t>
              </a:r>
              <a:endParaRPr kumimoji="1" lang="ja-JP" altLang="en-US" sz="1200" dirty="0">
                <a:latin typeface="+mj-lt"/>
                <a:ea typeface="HG丸ｺﾞｼｯｸM-PRO" pitchFamily="50" charset="-128"/>
              </a:endParaRPr>
            </a:p>
          </p:txBody>
        </p:sp>
        <p:sp>
          <p:nvSpPr>
            <p:cNvPr id="11" name="正方形/長方形 10"/>
            <p:cNvSpPr/>
            <p:nvPr/>
          </p:nvSpPr>
          <p:spPr>
            <a:xfrm>
              <a:off x="1100094" y="4148086"/>
              <a:ext cx="357190" cy="1589669"/>
            </a:xfrm>
            <a:prstGeom prst="rect">
              <a:avLst/>
            </a:prstGeom>
          </p:spPr>
          <p:style>
            <a:lnRef idx="2">
              <a:schemeClr val="accent1"/>
            </a:lnRef>
            <a:fillRef idx="1">
              <a:schemeClr val="lt1"/>
            </a:fillRef>
            <a:effectRef idx="0">
              <a:schemeClr val="accent1"/>
            </a:effectRef>
            <a:fontRef idx="minor">
              <a:schemeClr val="dk1"/>
            </a:fontRef>
          </p:style>
          <p:txBody>
            <a:bodyPr vert="wordArtVertRtl" rtlCol="0" anchor="ctr"/>
            <a:lstStyle/>
            <a:p>
              <a:pPr algn="ctr"/>
              <a:r>
                <a:rPr kumimoji="1" lang="ja-JP" altLang="en-US" sz="1400" dirty="0" smtClean="0">
                  <a:latin typeface="+mj-lt"/>
                  <a:ea typeface="HG丸ｺﾞｼｯｸM-PRO" pitchFamily="50" charset="-128"/>
                </a:rPr>
                <a:t>被保険者</a:t>
              </a:r>
              <a:r>
                <a:rPr lang="ja-JP" altLang="en-US" sz="1400" dirty="0">
                  <a:latin typeface="+mj-lt"/>
                  <a:ea typeface="HG丸ｺﾞｼｯｸM-PRO" pitchFamily="50" charset="-128"/>
                </a:rPr>
                <a:t>Ａ</a:t>
              </a:r>
              <a:endParaRPr kumimoji="1" lang="ja-JP" altLang="en-US" sz="1400" dirty="0">
                <a:latin typeface="+mj-lt"/>
                <a:ea typeface="HG丸ｺﾞｼｯｸM-PRO" pitchFamily="50" charset="-128"/>
              </a:endParaRPr>
            </a:p>
          </p:txBody>
        </p:sp>
        <p:sp>
          <p:nvSpPr>
            <p:cNvPr id="12" name="正方形/長方形 11"/>
            <p:cNvSpPr/>
            <p:nvPr/>
          </p:nvSpPr>
          <p:spPr>
            <a:xfrm>
              <a:off x="4135621" y="4316029"/>
              <a:ext cx="1783740" cy="242889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mj-lt"/>
                <a:ea typeface="HG丸ｺﾞｼｯｸM-PRO" pitchFamily="50" charset="-128"/>
              </a:endParaRPr>
            </a:p>
          </p:txBody>
        </p:sp>
        <p:sp>
          <p:nvSpPr>
            <p:cNvPr id="14" name="テキスト ボックス 13"/>
            <p:cNvSpPr txBox="1"/>
            <p:nvPr/>
          </p:nvSpPr>
          <p:spPr>
            <a:xfrm>
              <a:off x="4327662" y="4148086"/>
              <a:ext cx="1357323" cy="369332"/>
            </a:xfrm>
            <a:prstGeom prst="rect">
              <a:avLst/>
            </a:prstGeom>
            <a:ln>
              <a:solidFill>
                <a:schemeClr val="accent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b="1" dirty="0" smtClean="0">
                  <a:solidFill>
                    <a:srgbClr val="FF0000"/>
                  </a:solidFill>
                  <a:latin typeface="+mj-lt"/>
                  <a:ea typeface="HG丸ｺﾞｼｯｸM-PRO" pitchFamily="50" charset="-128"/>
                </a:rPr>
                <a:t>世帯合算</a:t>
              </a:r>
              <a:endParaRPr kumimoji="1" lang="ja-JP" altLang="en-US" b="1" dirty="0">
                <a:solidFill>
                  <a:srgbClr val="FF0000"/>
                </a:solidFill>
                <a:latin typeface="+mj-lt"/>
                <a:ea typeface="HG丸ｺﾞｼｯｸM-PRO" pitchFamily="50" charset="-128"/>
              </a:endParaRPr>
            </a:p>
          </p:txBody>
        </p:sp>
        <p:sp>
          <p:nvSpPr>
            <p:cNvPr id="15" name="右矢印 14"/>
            <p:cNvSpPr/>
            <p:nvPr/>
          </p:nvSpPr>
          <p:spPr>
            <a:xfrm>
              <a:off x="3581706" y="4372110"/>
              <a:ext cx="571504"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a typeface="HG丸ｺﾞｼｯｸM-PRO" pitchFamily="50" charset="-128"/>
              </a:endParaRPr>
            </a:p>
          </p:txBody>
        </p:sp>
        <p:sp>
          <p:nvSpPr>
            <p:cNvPr id="17" name="右矢印 16"/>
            <p:cNvSpPr/>
            <p:nvPr/>
          </p:nvSpPr>
          <p:spPr>
            <a:xfrm>
              <a:off x="3569451" y="5091717"/>
              <a:ext cx="571504"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a typeface="HG丸ｺﾞｼｯｸM-PRO" pitchFamily="50" charset="-128"/>
              </a:endParaRPr>
            </a:p>
          </p:txBody>
        </p:sp>
        <p:sp>
          <p:nvSpPr>
            <p:cNvPr id="18" name="テキスト ボックス 17"/>
            <p:cNvSpPr txBox="1"/>
            <p:nvPr/>
          </p:nvSpPr>
          <p:spPr>
            <a:xfrm>
              <a:off x="4111292" y="4528033"/>
              <a:ext cx="1785950" cy="523220"/>
            </a:xfrm>
            <a:prstGeom prst="rect">
              <a:avLst/>
            </a:prstGeom>
            <a:noFill/>
          </p:spPr>
          <p:txBody>
            <a:bodyPr wrap="square" rtlCol="0">
              <a:spAutoFit/>
            </a:bodyPr>
            <a:lstStyle/>
            <a:p>
              <a:pPr algn="ctr"/>
              <a:r>
                <a:rPr kumimoji="1" lang="ja-JP" altLang="en-US" sz="1400" dirty="0" smtClean="0">
                  <a:latin typeface="+mj-lt"/>
                  <a:ea typeface="HG丸ｺﾞｼｯｸM-PRO" pitchFamily="50" charset="-128"/>
                </a:rPr>
                <a:t>世帯合算後の</a:t>
              </a:r>
              <a:endParaRPr kumimoji="1" lang="en-US" altLang="ja-JP" sz="1400" dirty="0" smtClean="0">
                <a:latin typeface="+mj-lt"/>
                <a:ea typeface="HG丸ｺﾞｼｯｸM-PRO" pitchFamily="50" charset="-128"/>
              </a:endParaRPr>
            </a:p>
            <a:p>
              <a:pPr algn="ctr"/>
              <a:r>
                <a:rPr kumimoji="1" lang="ja-JP" altLang="en-US" sz="1400" dirty="0" smtClean="0">
                  <a:latin typeface="+mj-lt"/>
                  <a:ea typeface="HG丸ｺﾞｼｯｸM-PRO" pitchFamily="50" charset="-128"/>
                </a:rPr>
                <a:t>自己負担額</a:t>
              </a:r>
              <a:endParaRPr kumimoji="1" lang="ja-JP" altLang="en-US" sz="1400" dirty="0">
                <a:latin typeface="+mj-lt"/>
                <a:ea typeface="HG丸ｺﾞｼｯｸM-PRO" pitchFamily="50" charset="-128"/>
              </a:endParaRPr>
            </a:p>
          </p:txBody>
        </p:sp>
        <p:sp>
          <p:nvSpPr>
            <p:cNvPr id="19" name="テキスト ボックス 18"/>
            <p:cNvSpPr txBox="1"/>
            <p:nvPr/>
          </p:nvSpPr>
          <p:spPr>
            <a:xfrm>
              <a:off x="4700189" y="4941560"/>
              <a:ext cx="615553" cy="500066"/>
            </a:xfrm>
            <a:prstGeom prst="rect">
              <a:avLst/>
            </a:prstGeom>
            <a:noFill/>
          </p:spPr>
          <p:txBody>
            <a:bodyPr vert="eaVert" wrap="square" rtlCol="0">
              <a:spAutoFit/>
            </a:bodyPr>
            <a:lstStyle/>
            <a:p>
              <a:pPr algn="ctr"/>
              <a:r>
                <a:rPr kumimoji="1" lang="ja-JP" altLang="en-US" sz="2800" dirty="0" smtClean="0">
                  <a:latin typeface="+mj-lt"/>
                  <a:ea typeface="HG丸ｺﾞｼｯｸM-PRO" pitchFamily="50" charset="-128"/>
                </a:rPr>
                <a:t>＝</a:t>
              </a:r>
              <a:endParaRPr kumimoji="1" lang="ja-JP" altLang="en-US" sz="2800" dirty="0">
                <a:latin typeface="+mj-lt"/>
                <a:ea typeface="HG丸ｺﾞｼｯｸM-PRO" pitchFamily="50" charset="-128"/>
              </a:endParaRPr>
            </a:p>
          </p:txBody>
        </p:sp>
        <p:sp>
          <p:nvSpPr>
            <p:cNvPr id="20" name="テキスト ボックス 19"/>
            <p:cNvSpPr txBox="1"/>
            <p:nvPr/>
          </p:nvSpPr>
          <p:spPr>
            <a:xfrm>
              <a:off x="4150051" y="5272380"/>
              <a:ext cx="1785950" cy="1384995"/>
            </a:xfrm>
            <a:prstGeom prst="rect">
              <a:avLst/>
            </a:prstGeom>
            <a:noFill/>
          </p:spPr>
          <p:txBody>
            <a:bodyPr wrap="square" rtlCol="0">
              <a:spAutoFit/>
            </a:bodyPr>
            <a:lstStyle/>
            <a:p>
              <a:pPr algn="ctr"/>
              <a:r>
                <a:rPr kumimoji="1" lang="en-US" altLang="ja-JP" dirty="0" smtClean="0">
                  <a:latin typeface="+mj-lt"/>
                  <a:ea typeface="HG丸ｺﾞｼｯｸM-PRO" pitchFamily="50" charset="-128"/>
                </a:rPr>
                <a:t>60,000</a:t>
              </a:r>
              <a:r>
                <a:rPr kumimoji="1" lang="ja-JP" altLang="en-US" dirty="0" smtClean="0">
                  <a:latin typeface="+mj-lt"/>
                  <a:ea typeface="HG丸ｺﾞｼｯｸM-PRO" pitchFamily="50" charset="-128"/>
                </a:rPr>
                <a:t>円</a:t>
              </a:r>
              <a:endParaRPr kumimoji="1" lang="en-US" altLang="ja-JP" dirty="0" smtClean="0">
                <a:latin typeface="+mj-lt"/>
                <a:ea typeface="HG丸ｺﾞｼｯｸM-PRO" pitchFamily="50" charset="-128"/>
              </a:endParaRPr>
            </a:p>
            <a:p>
              <a:pPr algn="ctr"/>
              <a:r>
                <a:rPr lang="en-US" altLang="ja-JP" dirty="0" smtClean="0">
                  <a:latin typeface="+mj-lt"/>
                  <a:ea typeface="HG丸ｺﾞｼｯｸM-PRO" pitchFamily="50" charset="-128"/>
                </a:rPr>
                <a:t>+24,000</a:t>
              </a:r>
              <a:r>
                <a:rPr lang="ja-JP" altLang="en-US" dirty="0" smtClean="0">
                  <a:latin typeface="+mj-lt"/>
                  <a:ea typeface="HG丸ｺﾞｼｯｸM-PRO" pitchFamily="50" charset="-128"/>
                </a:rPr>
                <a:t>円</a:t>
              </a:r>
              <a:endParaRPr lang="en-US" altLang="ja-JP" dirty="0" smtClean="0">
                <a:latin typeface="+mj-lt"/>
                <a:ea typeface="HG丸ｺﾞｼｯｸM-PRO" pitchFamily="50" charset="-128"/>
              </a:endParaRPr>
            </a:p>
            <a:p>
              <a:pPr algn="ctr"/>
              <a:r>
                <a:rPr kumimoji="1" lang="en-US" altLang="ja-JP" dirty="0" smtClean="0">
                  <a:latin typeface="+mj-lt"/>
                  <a:ea typeface="HG丸ｺﾞｼｯｸM-PRO" pitchFamily="50" charset="-128"/>
                </a:rPr>
                <a:t>+</a:t>
              </a:r>
              <a:r>
                <a:rPr lang="en-US" altLang="ja-JP" dirty="0" smtClean="0">
                  <a:latin typeface="+mj-lt"/>
                  <a:ea typeface="HG丸ｺﾞｼｯｸM-PRO" pitchFamily="50" charset="-128"/>
                </a:rPr>
                <a:t>30</a:t>
              </a:r>
              <a:r>
                <a:rPr kumimoji="1" lang="en-US" altLang="ja-JP" dirty="0" smtClean="0">
                  <a:latin typeface="+mj-lt"/>
                  <a:ea typeface="HG丸ｺﾞｼｯｸM-PRO" pitchFamily="50" charset="-128"/>
                </a:rPr>
                <a:t>,000</a:t>
              </a:r>
              <a:r>
                <a:rPr kumimoji="1" lang="ja-JP" altLang="en-US" dirty="0" smtClean="0">
                  <a:latin typeface="+mj-lt"/>
                  <a:ea typeface="HG丸ｺﾞｼｯｸM-PRO" pitchFamily="50" charset="-128"/>
                </a:rPr>
                <a:t>円</a:t>
              </a:r>
              <a:endParaRPr kumimoji="1" lang="en-US" altLang="ja-JP" dirty="0" smtClean="0">
                <a:latin typeface="+mj-lt"/>
                <a:ea typeface="HG丸ｺﾞｼｯｸM-PRO" pitchFamily="50" charset="-128"/>
              </a:endParaRPr>
            </a:p>
            <a:p>
              <a:pPr algn="ctr">
                <a:lnSpc>
                  <a:spcPts val="3600"/>
                </a:lnSpc>
              </a:pPr>
              <a:r>
                <a:rPr lang="en-US" altLang="ja-JP" sz="2000" dirty="0" smtClean="0">
                  <a:latin typeface="+mj-lt"/>
                  <a:ea typeface="HG丸ｺﾞｼｯｸM-PRO" pitchFamily="50" charset="-128"/>
                </a:rPr>
                <a:t>=114,000</a:t>
              </a:r>
              <a:r>
                <a:rPr lang="ja-JP" altLang="en-US" sz="2000" dirty="0" smtClean="0">
                  <a:latin typeface="+mj-lt"/>
                  <a:ea typeface="HG丸ｺﾞｼｯｸM-PRO" pitchFamily="50" charset="-128"/>
                </a:rPr>
                <a:t>円</a:t>
              </a:r>
              <a:endParaRPr kumimoji="1" lang="ja-JP" altLang="en-US" sz="2000" dirty="0">
                <a:latin typeface="+mj-lt"/>
                <a:ea typeface="HG丸ｺﾞｼｯｸM-PRO" pitchFamily="50" charset="-128"/>
              </a:endParaRPr>
            </a:p>
          </p:txBody>
        </p:sp>
        <p:sp>
          <p:nvSpPr>
            <p:cNvPr id="21" name="正方形/長方形 20"/>
            <p:cNvSpPr/>
            <p:nvPr/>
          </p:nvSpPr>
          <p:spPr>
            <a:xfrm>
              <a:off x="4286248" y="6241543"/>
              <a:ext cx="1482486" cy="375705"/>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a typeface="HG丸ｺﾞｼｯｸM-PRO" pitchFamily="50" charset="-128"/>
              </a:endParaRPr>
            </a:p>
          </p:txBody>
        </p:sp>
        <p:sp>
          <p:nvSpPr>
            <p:cNvPr id="16" name="右矢印 15"/>
            <p:cNvSpPr/>
            <p:nvPr/>
          </p:nvSpPr>
          <p:spPr>
            <a:xfrm>
              <a:off x="3581706" y="6000768"/>
              <a:ext cx="571504"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a typeface="HG丸ｺﾞｼｯｸM-PRO" pitchFamily="50" charset="-128"/>
              </a:endParaRPr>
            </a:p>
          </p:txBody>
        </p:sp>
        <p:sp>
          <p:nvSpPr>
            <p:cNvPr id="23" name="角丸四角形吹き出し 22"/>
            <p:cNvSpPr/>
            <p:nvPr/>
          </p:nvSpPr>
          <p:spPr>
            <a:xfrm>
              <a:off x="6500826" y="5143512"/>
              <a:ext cx="2000264" cy="857256"/>
            </a:xfrm>
            <a:prstGeom prst="wedgeRoundRectCallout">
              <a:avLst>
                <a:gd name="adj1" fmla="val -89082"/>
                <a:gd name="adj2" fmla="val 72415"/>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mj-lt"/>
                  <a:ea typeface="HG丸ｺﾞｼｯｸM-PRO" pitchFamily="50" charset="-128"/>
                </a:rPr>
                <a:t>高額療養費の</a:t>
              </a:r>
              <a:endParaRPr kumimoji="1" lang="en-US" altLang="ja-JP" b="1" dirty="0" smtClean="0">
                <a:solidFill>
                  <a:schemeClr val="tx1"/>
                </a:solidFill>
                <a:latin typeface="+mj-lt"/>
                <a:ea typeface="HG丸ｺﾞｼｯｸM-PRO" pitchFamily="50" charset="-128"/>
              </a:endParaRPr>
            </a:p>
            <a:p>
              <a:pPr algn="ctr"/>
              <a:r>
                <a:rPr kumimoji="1" lang="ja-JP" altLang="en-US" b="1" dirty="0" smtClean="0">
                  <a:solidFill>
                    <a:schemeClr val="tx1"/>
                  </a:solidFill>
                  <a:latin typeface="+mj-lt"/>
                  <a:ea typeface="HG丸ｺﾞｼｯｸM-PRO" pitchFamily="50" charset="-128"/>
                </a:rPr>
                <a:t>支給対象となる</a:t>
              </a:r>
              <a:endParaRPr kumimoji="1" lang="ja-JP" altLang="en-US" b="1" dirty="0">
                <a:solidFill>
                  <a:schemeClr val="tx1"/>
                </a:solidFill>
                <a:latin typeface="+mj-lt"/>
                <a:ea typeface="HG丸ｺﾞｼｯｸM-PRO" pitchFamily="50" charset="-128"/>
              </a:endParaRPr>
            </a:p>
          </p:txBody>
        </p:sp>
      </p:grpSp>
      <p:sp>
        <p:nvSpPr>
          <p:cNvPr id="7" name="正方形/長方形 6"/>
          <p:cNvSpPr/>
          <p:nvPr/>
        </p:nvSpPr>
        <p:spPr>
          <a:xfrm>
            <a:off x="390871" y="3907224"/>
            <a:ext cx="4916732" cy="338554"/>
          </a:xfrm>
          <a:prstGeom prst="rect">
            <a:avLst/>
          </a:prstGeom>
        </p:spPr>
        <p:txBody>
          <a:bodyPr wrap="none">
            <a:spAutoFit/>
          </a:bodyPr>
          <a:lstStyle/>
          <a:p>
            <a:pPr algn="ctr"/>
            <a:r>
              <a:rPr lang="ja-JP" altLang="en-US" sz="1600" dirty="0" smtClean="0">
                <a:ea typeface="HG丸ｺﾞｼｯｸM-PRO" pitchFamily="50" charset="-128"/>
              </a:rPr>
              <a:t>（例）</a:t>
            </a:r>
            <a:r>
              <a:rPr lang="en-US" altLang="ja-JP" sz="1600" dirty="0" smtClean="0">
                <a:ea typeface="HG丸ｺﾞｼｯｸM-PRO" pitchFamily="50" charset="-128"/>
              </a:rPr>
              <a:t>70</a:t>
            </a:r>
            <a:r>
              <a:rPr lang="ja-JP" altLang="en-US" sz="1600" dirty="0" smtClean="0">
                <a:ea typeface="HG丸ｺﾞｼｯｸM-PRO" pitchFamily="50" charset="-128"/>
              </a:rPr>
              <a:t>歳未満、年収</a:t>
            </a:r>
            <a:r>
              <a:rPr lang="ja-JP" altLang="en-US" sz="1600" dirty="0">
                <a:ea typeface="HG丸ｺﾞｼｯｸM-PRO" pitchFamily="50" charset="-128"/>
              </a:rPr>
              <a:t>約</a:t>
            </a:r>
            <a:r>
              <a:rPr lang="en-US" altLang="ja-JP" sz="1600" dirty="0">
                <a:ea typeface="HG丸ｺﾞｼｯｸM-PRO" pitchFamily="50" charset="-128"/>
              </a:rPr>
              <a:t>370</a:t>
            </a:r>
            <a:r>
              <a:rPr lang="ja-JP" altLang="en-US" sz="1600" dirty="0">
                <a:ea typeface="HG丸ｺﾞｼｯｸM-PRO" pitchFamily="50" charset="-128"/>
              </a:rPr>
              <a:t>～約</a:t>
            </a:r>
            <a:r>
              <a:rPr lang="en-US" altLang="ja-JP" sz="1600" dirty="0">
                <a:ea typeface="HG丸ｺﾞｼｯｸM-PRO" pitchFamily="50" charset="-128"/>
              </a:rPr>
              <a:t>770</a:t>
            </a:r>
            <a:r>
              <a:rPr lang="ja-JP" altLang="en-US" sz="1600" dirty="0">
                <a:ea typeface="HG丸ｺﾞｼｯｸM-PRO" pitchFamily="50" charset="-128"/>
              </a:rPr>
              <a:t>万円の</a:t>
            </a:r>
            <a:r>
              <a:rPr lang="ja-JP" altLang="en-US" sz="1600" dirty="0" smtClean="0">
                <a:ea typeface="HG丸ｺﾞｼｯｸM-PRO" pitchFamily="50" charset="-128"/>
              </a:rPr>
              <a:t>方の場合</a:t>
            </a:r>
            <a:endParaRPr lang="en-US" altLang="ja-JP" sz="1600" dirty="0">
              <a:ea typeface="HG丸ｺﾞｼｯｸM-PRO" pitchFamily="50"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93151" y="39821"/>
            <a:ext cx="8786874" cy="642942"/>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32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さらにご負担を軽減する仕組みもあります②</a:t>
            </a:r>
          </a:p>
        </p:txBody>
      </p:sp>
      <p:sp>
        <p:nvSpPr>
          <p:cNvPr id="3" name="正方形/長方形 2"/>
          <p:cNvSpPr/>
          <p:nvPr/>
        </p:nvSpPr>
        <p:spPr>
          <a:xfrm>
            <a:off x="357158" y="714356"/>
            <a:ext cx="8429684" cy="77042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smtClean="0">
                <a:solidFill>
                  <a:schemeClr val="tx1"/>
                </a:solidFill>
                <a:latin typeface="HG丸ｺﾞｼｯｸM-PRO" pitchFamily="50" charset="-128"/>
                <a:ea typeface="HG丸ｺﾞｼｯｸM-PRO" pitchFamily="50" charset="-128"/>
              </a:rPr>
              <a:t>　高額療養費制度では、「世帯合算」や「多数回該当」といった仕組みにより、</a:t>
            </a:r>
            <a:r>
              <a:rPr lang="ja-JP" altLang="en-US" sz="2000" b="1" u="sng" dirty="0" smtClean="0">
                <a:solidFill>
                  <a:schemeClr val="tx1"/>
                </a:solidFill>
                <a:latin typeface="HG丸ｺﾞｼｯｸM-PRO" pitchFamily="50" charset="-128"/>
                <a:ea typeface="HG丸ｺﾞｼｯｸM-PRO" pitchFamily="50" charset="-128"/>
              </a:rPr>
              <a:t>さらに最終的な自己負担額が軽減されます</a:t>
            </a:r>
            <a:r>
              <a:rPr lang="ja-JP" altLang="en-US" sz="2000" dirty="0" smtClean="0">
                <a:solidFill>
                  <a:schemeClr val="tx1"/>
                </a:solidFill>
                <a:latin typeface="HG丸ｺﾞｼｯｸM-PRO" pitchFamily="50" charset="-128"/>
                <a:ea typeface="HG丸ｺﾞｼｯｸM-PRO" pitchFamily="50" charset="-128"/>
              </a:rPr>
              <a:t>。</a:t>
            </a:r>
            <a:endParaRPr kumimoji="1" lang="ja-JP" altLang="en-US" sz="1600" dirty="0">
              <a:solidFill>
                <a:schemeClr val="tx1"/>
              </a:solidFill>
              <a:latin typeface="HG丸ｺﾞｼｯｸM-PRO" pitchFamily="50" charset="-128"/>
              <a:ea typeface="HG丸ｺﾞｼｯｸM-PRO" pitchFamily="50" charset="-128"/>
            </a:endParaRPr>
          </a:p>
        </p:txBody>
      </p:sp>
      <p:sp>
        <p:nvSpPr>
          <p:cNvPr id="4" name="正方形/長方形 3"/>
          <p:cNvSpPr/>
          <p:nvPr/>
        </p:nvSpPr>
        <p:spPr>
          <a:xfrm>
            <a:off x="142844" y="1556792"/>
            <a:ext cx="2143140" cy="4286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HG丸ｺﾞｼｯｸM-PRO" pitchFamily="50" charset="-128"/>
                <a:ea typeface="HG丸ｺﾞｼｯｸM-PRO" pitchFamily="50" charset="-128"/>
              </a:rPr>
              <a:t>（２）多数回該当</a:t>
            </a:r>
            <a:endParaRPr kumimoji="1" lang="ja-JP" altLang="en-US" b="1" dirty="0">
              <a:solidFill>
                <a:schemeClr val="tx1"/>
              </a:solidFill>
              <a:latin typeface="HG丸ｺﾞｼｯｸM-PRO" pitchFamily="50" charset="-128"/>
              <a:ea typeface="HG丸ｺﾞｼｯｸM-PRO" pitchFamily="50" charset="-128"/>
            </a:endParaRPr>
          </a:p>
        </p:txBody>
      </p:sp>
      <p:sp>
        <p:nvSpPr>
          <p:cNvPr id="5" name="正方形/長方形 4"/>
          <p:cNvSpPr/>
          <p:nvPr/>
        </p:nvSpPr>
        <p:spPr>
          <a:xfrm>
            <a:off x="428596" y="1916832"/>
            <a:ext cx="8429684" cy="7858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0" dirty="0" smtClean="0">
                <a:solidFill>
                  <a:schemeClr val="tx1"/>
                </a:solidFill>
                <a:latin typeface="HG丸ｺﾞｼｯｸM-PRO" pitchFamily="50" charset="-128"/>
                <a:ea typeface="HG丸ｺﾞｼｯｸM-PRO" pitchFamily="50" charset="-128"/>
              </a:rPr>
              <a:t>　</a:t>
            </a:r>
            <a:r>
              <a:rPr lang="ja-JP" altLang="en-US" dirty="0" smtClean="0">
                <a:solidFill>
                  <a:schemeClr val="tx1"/>
                </a:solidFill>
                <a:latin typeface="HG丸ｺﾞｼｯｸM-PRO" pitchFamily="50" charset="-128"/>
                <a:ea typeface="HG丸ｺﾞｼｯｸM-PRO" pitchFamily="50" charset="-128"/>
              </a:rPr>
              <a:t>直近の</a:t>
            </a:r>
            <a:r>
              <a:rPr lang="ja-JP" altLang="en-US" b="0" dirty="0" smtClean="0">
                <a:solidFill>
                  <a:schemeClr val="tx1"/>
                </a:solidFill>
                <a:latin typeface="HG丸ｺﾞｼｯｸM-PRO" pitchFamily="50" charset="-128"/>
                <a:ea typeface="HG丸ｺﾞｼｯｸM-PRO" pitchFamily="50" charset="-128"/>
              </a:rPr>
              <a:t>１２か月間に、既に３回以上高額療養費の支給を受けている場合（多数回該当の場合）には、</a:t>
            </a:r>
            <a:r>
              <a:rPr lang="ja-JP" altLang="en-US" b="1" u="sng" dirty="0" smtClean="0">
                <a:solidFill>
                  <a:schemeClr val="tx1"/>
                </a:solidFill>
                <a:latin typeface="HG丸ｺﾞｼｯｸM-PRO" pitchFamily="50" charset="-128"/>
                <a:ea typeface="HG丸ｺﾞｼｯｸM-PRO" pitchFamily="50" charset="-128"/>
              </a:rPr>
              <a:t>その月の負担の上限額がさらに引き下がります</a:t>
            </a:r>
            <a:r>
              <a:rPr lang="ja-JP" altLang="en-US" b="0" dirty="0" smtClean="0">
                <a:solidFill>
                  <a:schemeClr val="tx1"/>
                </a:solidFill>
                <a:latin typeface="HG丸ｺﾞｼｯｸM-PRO" pitchFamily="50" charset="-128"/>
                <a:ea typeface="HG丸ｺﾞｼｯｸM-PRO" pitchFamily="50" charset="-128"/>
              </a:rPr>
              <a:t>。</a:t>
            </a:r>
          </a:p>
        </p:txBody>
      </p:sp>
      <p:sp>
        <p:nvSpPr>
          <p:cNvPr id="22" name="正方形/長方形 21"/>
          <p:cNvSpPr/>
          <p:nvPr/>
        </p:nvSpPr>
        <p:spPr>
          <a:xfrm>
            <a:off x="214282" y="2636912"/>
            <a:ext cx="307183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HG丸ｺﾞｼｯｸM-PRO" pitchFamily="50" charset="-128"/>
                <a:ea typeface="HG丸ｺﾞｼｯｸM-PRO" pitchFamily="50" charset="-128"/>
              </a:rPr>
              <a:t>＜</a:t>
            </a:r>
            <a:r>
              <a:rPr lang="en-US" altLang="ja-JP" b="1" dirty="0" smtClean="0">
                <a:solidFill>
                  <a:schemeClr val="tx1"/>
                </a:solidFill>
                <a:latin typeface="HG丸ｺﾞｼｯｸM-PRO" pitchFamily="50" charset="-128"/>
                <a:ea typeface="HG丸ｺﾞｼｯｸM-PRO" pitchFamily="50" charset="-128"/>
              </a:rPr>
              <a:t>70</a:t>
            </a:r>
            <a:r>
              <a:rPr lang="ja-JP" altLang="en-US" b="1" dirty="0" smtClean="0">
                <a:solidFill>
                  <a:schemeClr val="tx1"/>
                </a:solidFill>
                <a:latin typeface="HG丸ｺﾞｼｯｸM-PRO" pitchFamily="50" charset="-128"/>
                <a:ea typeface="HG丸ｺﾞｼｯｸM-PRO" pitchFamily="50" charset="-128"/>
              </a:rPr>
              <a:t>歳以上の方の場合＞</a:t>
            </a:r>
            <a:endParaRPr kumimoji="1" lang="ja-JP" altLang="en-US" dirty="0">
              <a:solidFill>
                <a:schemeClr val="tx1"/>
              </a:solidFill>
              <a:latin typeface="HG丸ｺﾞｼｯｸM-PRO" pitchFamily="50" charset="-128"/>
              <a:ea typeface="HG丸ｺﾞｼｯｸM-PRO" pitchFamily="50" charset="-128"/>
            </a:endParaRPr>
          </a:p>
        </p:txBody>
      </p:sp>
      <p:graphicFrame>
        <p:nvGraphicFramePr>
          <p:cNvPr id="24" name="表 23"/>
          <p:cNvGraphicFramePr>
            <a:graphicFrameLocks noGrp="1"/>
          </p:cNvGraphicFramePr>
          <p:nvPr>
            <p:extLst>
              <p:ext uri="{D42A27DB-BD31-4B8C-83A1-F6EECF244321}">
                <p14:modId xmlns:p14="http://schemas.microsoft.com/office/powerpoint/2010/main" val="1407716509"/>
              </p:ext>
            </p:extLst>
          </p:nvPr>
        </p:nvGraphicFramePr>
        <p:xfrm>
          <a:off x="179513" y="3136978"/>
          <a:ext cx="5762350" cy="675640"/>
        </p:xfrm>
        <a:graphic>
          <a:graphicData uri="http://schemas.openxmlformats.org/drawingml/2006/table">
            <a:tbl>
              <a:tblPr firstRow="1" bandRow="1">
                <a:tableStyleId>{5940675A-B579-460E-94D1-54222C63F5DA}</a:tableStyleId>
              </a:tblPr>
              <a:tblGrid>
                <a:gridCol w="2196039"/>
                <a:gridCol w="3566311"/>
              </a:tblGrid>
              <a:tr h="214314">
                <a:tc>
                  <a:txBody>
                    <a:bodyPr/>
                    <a:lstStyle/>
                    <a:p>
                      <a:pPr algn="ctr"/>
                      <a:r>
                        <a:rPr kumimoji="1" lang="ja-JP" altLang="en-US" sz="1400" dirty="0" smtClean="0">
                          <a:latin typeface="+mj-lt"/>
                          <a:ea typeface="HG丸ｺﾞｼｯｸM-PRO" pitchFamily="50" charset="-128"/>
                        </a:rPr>
                        <a:t>所得区分</a:t>
                      </a:r>
                      <a:endParaRPr kumimoji="1" lang="ja-JP" altLang="en-US" sz="1400" dirty="0">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j-lt"/>
                          <a:ea typeface="HG丸ｺﾞｼｯｸM-PRO" pitchFamily="50" charset="-128"/>
                        </a:rPr>
                        <a:t>本来の負担の上限額</a:t>
                      </a:r>
                    </a:p>
                  </a:txBody>
                  <a:tcPr anchor="ctr"/>
                </a:tc>
              </a:tr>
              <a:tr h="370840">
                <a:tc>
                  <a:txBody>
                    <a:bodyPr/>
                    <a:lstStyle/>
                    <a:p>
                      <a:pPr algn="ctr"/>
                      <a:r>
                        <a:rPr kumimoji="1" lang="ja-JP" altLang="en-US" sz="1400" kern="1200" dirty="0" smtClean="0">
                          <a:solidFill>
                            <a:schemeClr val="tx1"/>
                          </a:solidFill>
                          <a:latin typeface="+mn-lt"/>
                          <a:ea typeface="HG丸ｺﾞｼｯｸM-PRO" pitchFamily="50" charset="-128"/>
                          <a:cs typeface="+mn-cs"/>
                        </a:rPr>
                        <a:t>現役並み所得者</a:t>
                      </a:r>
                      <a:endParaRPr kumimoji="1" lang="en-US" altLang="ja-JP" sz="1400" kern="1200" dirty="0" smtClean="0">
                        <a:solidFill>
                          <a:schemeClr val="tx1"/>
                        </a:solidFill>
                        <a:latin typeface="+mn-lt"/>
                        <a:ea typeface="HG丸ｺﾞｼｯｸM-PRO" pitchFamily="50" charset="-128"/>
                        <a:cs typeface="+mn-cs"/>
                      </a:endParaRPr>
                    </a:p>
                  </a:txBody>
                  <a:tcPr anchor="ctr"/>
                </a:tc>
                <a:tc>
                  <a:txBody>
                    <a:bodyPr/>
                    <a:lstStyle/>
                    <a:p>
                      <a:pPr algn="ctr"/>
                      <a:r>
                        <a:rPr kumimoji="1" lang="en-US" altLang="ja-JP" sz="1400" dirty="0" smtClean="0">
                          <a:solidFill>
                            <a:schemeClr val="tx1"/>
                          </a:solidFill>
                          <a:latin typeface="+mj-lt"/>
                          <a:ea typeface="HG丸ｺﾞｼｯｸM-PRO" pitchFamily="50" charset="-128"/>
                        </a:rPr>
                        <a:t>80,100</a:t>
                      </a:r>
                      <a:r>
                        <a:rPr kumimoji="1" lang="ja-JP" altLang="en-US" sz="1400" dirty="0" smtClean="0">
                          <a:solidFill>
                            <a:schemeClr val="tx1"/>
                          </a:solidFill>
                          <a:latin typeface="+mj-lt"/>
                          <a:ea typeface="HG丸ｺﾞｼｯｸM-PRO" pitchFamily="50" charset="-128"/>
                        </a:rPr>
                        <a:t>円＋（総医療費－</a:t>
                      </a:r>
                      <a:r>
                        <a:rPr kumimoji="1" lang="en-US" altLang="ja-JP" sz="1400" dirty="0" smtClean="0">
                          <a:solidFill>
                            <a:schemeClr val="tx1"/>
                          </a:solidFill>
                          <a:latin typeface="+mj-lt"/>
                          <a:ea typeface="HG丸ｺﾞｼｯｸM-PRO" pitchFamily="50" charset="-128"/>
                        </a:rPr>
                        <a:t>267,000</a:t>
                      </a:r>
                      <a:r>
                        <a:rPr kumimoji="1" lang="ja-JP" altLang="en-US" sz="1400" dirty="0" smtClean="0">
                          <a:solidFill>
                            <a:schemeClr val="tx1"/>
                          </a:solidFill>
                          <a:latin typeface="+mj-lt"/>
                          <a:ea typeface="HG丸ｺﾞｼｯｸM-PRO" pitchFamily="50" charset="-128"/>
                        </a:rPr>
                        <a:t>円）</a:t>
                      </a:r>
                      <a:r>
                        <a:rPr kumimoji="1" lang="en-US" altLang="ja-JP" sz="1400" dirty="0" smtClean="0">
                          <a:solidFill>
                            <a:schemeClr val="tx1"/>
                          </a:solidFill>
                          <a:latin typeface="+mj-lt"/>
                          <a:ea typeface="HG丸ｺﾞｼｯｸM-PRO" pitchFamily="50" charset="-128"/>
                        </a:rPr>
                        <a:t>×1%</a:t>
                      </a:r>
                      <a:endParaRPr kumimoji="1" lang="ja-JP" altLang="en-US" sz="1400" dirty="0">
                        <a:solidFill>
                          <a:schemeClr val="tx1"/>
                        </a:solidFill>
                        <a:latin typeface="+mj-lt"/>
                        <a:ea typeface="HG丸ｺﾞｼｯｸM-PRO" pitchFamily="50" charset="-128"/>
                      </a:endParaRPr>
                    </a:p>
                  </a:txBody>
                  <a:tcPr anchor="ctr"/>
                </a:tc>
              </a:tr>
            </a:tbl>
          </a:graphicData>
        </a:graphic>
      </p:graphicFrame>
      <p:sp>
        <p:nvSpPr>
          <p:cNvPr id="25" name="正方形/長方形 24"/>
          <p:cNvSpPr/>
          <p:nvPr/>
        </p:nvSpPr>
        <p:spPr>
          <a:xfrm>
            <a:off x="214282" y="4149080"/>
            <a:ext cx="285752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HG丸ｺﾞｼｯｸM-PRO" pitchFamily="50" charset="-128"/>
                <a:ea typeface="HG丸ｺﾞｼｯｸM-PRO" pitchFamily="50" charset="-128"/>
              </a:rPr>
              <a:t>＜</a:t>
            </a:r>
            <a:r>
              <a:rPr lang="en-US" altLang="ja-JP" b="1" dirty="0" smtClean="0">
                <a:solidFill>
                  <a:schemeClr val="tx1"/>
                </a:solidFill>
                <a:latin typeface="HG丸ｺﾞｼｯｸM-PRO" pitchFamily="50" charset="-128"/>
                <a:ea typeface="HG丸ｺﾞｼｯｸM-PRO" pitchFamily="50" charset="-128"/>
              </a:rPr>
              <a:t>70</a:t>
            </a:r>
            <a:r>
              <a:rPr lang="ja-JP" altLang="en-US" b="1" dirty="0" smtClean="0">
                <a:solidFill>
                  <a:schemeClr val="tx1"/>
                </a:solidFill>
                <a:latin typeface="HG丸ｺﾞｼｯｸM-PRO" pitchFamily="50" charset="-128"/>
                <a:ea typeface="HG丸ｺﾞｼｯｸM-PRO" pitchFamily="50" charset="-128"/>
              </a:rPr>
              <a:t>歳未満の方の場合＞</a:t>
            </a:r>
            <a:endParaRPr kumimoji="1" lang="ja-JP" altLang="en-US" dirty="0">
              <a:solidFill>
                <a:schemeClr val="tx1"/>
              </a:solidFill>
              <a:latin typeface="HG丸ｺﾞｼｯｸM-PRO" pitchFamily="50" charset="-128"/>
              <a:ea typeface="HG丸ｺﾞｼｯｸM-PRO"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2250500004"/>
              </p:ext>
            </p:extLst>
          </p:nvPr>
        </p:nvGraphicFramePr>
        <p:xfrm>
          <a:off x="179513" y="4581128"/>
          <a:ext cx="5762350" cy="2225040"/>
        </p:xfrm>
        <a:graphic>
          <a:graphicData uri="http://schemas.openxmlformats.org/drawingml/2006/table">
            <a:tbl>
              <a:tblPr firstRow="1" bandRow="1">
                <a:tableStyleId>{5940675A-B579-460E-94D1-54222C63F5DA}</a:tableStyleId>
              </a:tblPr>
              <a:tblGrid>
                <a:gridCol w="2196039"/>
                <a:gridCol w="3566311"/>
              </a:tblGrid>
              <a:tr h="370840">
                <a:tc>
                  <a:txBody>
                    <a:bodyPr/>
                    <a:lstStyle/>
                    <a:p>
                      <a:pPr algn="ctr"/>
                      <a:r>
                        <a:rPr kumimoji="1" lang="ja-JP" altLang="en-US" sz="1400" dirty="0" smtClean="0">
                          <a:latin typeface="+mj-lt"/>
                          <a:ea typeface="HG丸ｺﾞｼｯｸM-PRO" pitchFamily="50" charset="-128"/>
                        </a:rPr>
                        <a:t>所得区分</a:t>
                      </a:r>
                      <a:endParaRPr kumimoji="1" lang="ja-JP" altLang="en-US" sz="1400" dirty="0">
                        <a:latin typeface="+mj-lt"/>
                        <a:ea typeface="HG丸ｺﾞｼｯｸM-PRO" pitchFamily="50" charset="-128"/>
                      </a:endParaRPr>
                    </a:p>
                  </a:txBody>
                  <a:tcPr anchor="ctr"/>
                </a:tc>
                <a:tc>
                  <a:txBody>
                    <a:bodyPr/>
                    <a:lstStyle/>
                    <a:p>
                      <a:pPr algn="ctr"/>
                      <a:r>
                        <a:rPr kumimoji="1" lang="ja-JP" altLang="en-US" sz="1400" dirty="0" smtClean="0">
                          <a:latin typeface="+mj-lt"/>
                          <a:ea typeface="HG丸ｺﾞｼｯｸM-PRO" pitchFamily="50" charset="-128"/>
                        </a:rPr>
                        <a:t>本来の負担の上限額</a:t>
                      </a:r>
                      <a:endParaRPr kumimoji="1" lang="ja-JP" altLang="en-US" sz="1400" dirty="0">
                        <a:latin typeface="+mj-lt"/>
                        <a:ea typeface="HG丸ｺﾞｼｯｸM-PRO" pitchFamily="50" charset="-128"/>
                      </a:endParaRPr>
                    </a:p>
                  </a:txBody>
                  <a:tcPr anchor="ctr"/>
                </a:tc>
              </a:tr>
              <a:tr h="370840">
                <a:tc>
                  <a:txBody>
                    <a:bodyPr/>
                    <a:lstStyle/>
                    <a:p>
                      <a:pPr algn="ctr"/>
                      <a:r>
                        <a:rPr kumimoji="1" lang="ja-JP" altLang="en-US" sz="1200" dirty="0" smtClean="0">
                          <a:solidFill>
                            <a:schemeClr val="tx1"/>
                          </a:solidFill>
                          <a:latin typeface="+mj-lt"/>
                          <a:ea typeface="HG丸ｺﾞｼｯｸM-PRO" pitchFamily="50" charset="-128"/>
                        </a:rPr>
                        <a:t>年収約</a:t>
                      </a:r>
                      <a:r>
                        <a:rPr kumimoji="1" lang="en-US" altLang="ja-JP" sz="1200" dirty="0" smtClean="0">
                          <a:solidFill>
                            <a:schemeClr val="tx1"/>
                          </a:solidFill>
                          <a:latin typeface="+mj-lt"/>
                          <a:ea typeface="HG丸ｺﾞｼｯｸM-PRO" pitchFamily="50" charset="-128"/>
                        </a:rPr>
                        <a:t>1,160</a:t>
                      </a:r>
                      <a:r>
                        <a:rPr kumimoji="1" lang="ja-JP" altLang="en-US" sz="1200" dirty="0" smtClean="0">
                          <a:solidFill>
                            <a:schemeClr val="tx1"/>
                          </a:solidFill>
                          <a:latin typeface="+mj-lt"/>
                          <a:ea typeface="HG丸ｺﾞｼｯｸM-PRO" pitchFamily="50" charset="-128"/>
                        </a:rPr>
                        <a:t>万円～</a:t>
                      </a:r>
                      <a:r>
                        <a:rPr kumimoji="1" lang="ja-JP" altLang="en-US" sz="1200" dirty="0" err="1" smtClean="0">
                          <a:solidFill>
                            <a:schemeClr val="tx1"/>
                          </a:solidFill>
                          <a:latin typeface="+mj-lt"/>
                          <a:ea typeface="HG丸ｺﾞｼｯｸM-PRO" pitchFamily="50" charset="-128"/>
                        </a:rPr>
                        <a:t>の</a:t>
                      </a:r>
                      <a:r>
                        <a:rPr kumimoji="1" lang="ja-JP" altLang="en-US" sz="1200" dirty="0" smtClean="0">
                          <a:solidFill>
                            <a:schemeClr val="tx1"/>
                          </a:solidFill>
                          <a:latin typeface="+mj-lt"/>
                          <a:ea typeface="HG丸ｺﾞｼｯｸM-PRO" pitchFamily="50" charset="-128"/>
                        </a:rPr>
                        <a:t>方</a:t>
                      </a:r>
                      <a:endParaRPr kumimoji="1" lang="en-US" altLang="ja-JP" sz="1200" dirty="0" smtClean="0">
                        <a:solidFill>
                          <a:schemeClr val="tx1"/>
                        </a:solidFill>
                        <a:latin typeface="+mj-lt"/>
                        <a:ea typeface="HG丸ｺﾞｼｯｸM-PRO" pitchFamily="50" charset="-128"/>
                      </a:endParaRPr>
                    </a:p>
                  </a:txBody>
                  <a:tcPr anchor="ctr"/>
                </a:tc>
                <a:tc>
                  <a:txBody>
                    <a:bodyPr/>
                    <a:lstStyle/>
                    <a:p>
                      <a:pPr algn="ctr"/>
                      <a:r>
                        <a:rPr kumimoji="1" lang="en-US" altLang="ja-JP" sz="1400" kern="1200" dirty="0" smtClean="0">
                          <a:solidFill>
                            <a:schemeClr val="tx1"/>
                          </a:solidFill>
                          <a:latin typeface="+mn-lt"/>
                          <a:ea typeface="HG丸ｺﾞｼｯｸM-PRO" pitchFamily="50" charset="-128"/>
                          <a:cs typeface="+mn-cs"/>
                        </a:rPr>
                        <a:t>252,600</a:t>
                      </a:r>
                      <a:r>
                        <a:rPr kumimoji="1" lang="ja-JP" altLang="en-US" sz="1400" kern="1200" dirty="0" smtClean="0">
                          <a:solidFill>
                            <a:schemeClr val="tx1"/>
                          </a:solidFill>
                          <a:latin typeface="+mn-lt"/>
                          <a:ea typeface="HG丸ｺﾞｼｯｸM-PRO" pitchFamily="50" charset="-128"/>
                          <a:cs typeface="+mn-cs"/>
                        </a:rPr>
                        <a:t>円＋（医療費－</a:t>
                      </a:r>
                      <a:r>
                        <a:rPr kumimoji="1" lang="en-US" altLang="ja-JP" sz="1400" kern="1200" dirty="0" smtClean="0">
                          <a:solidFill>
                            <a:schemeClr val="tx1"/>
                          </a:solidFill>
                          <a:latin typeface="+mn-lt"/>
                          <a:ea typeface="HG丸ｺﾞｼｯｸM-PRO" pitchFamily="50" charset="-128"/>
                          <a:cs typeface="+mn-cs"/>
                        </a:rPr>
                        <a:t>842,000</a:t>
                      </a:r>
                      <a:r>
                        <a:rPr kumimoji="1" lang="ja-JP" altLang="en-US" sz="1400" kern="1200" dirty="0" smtClean="0">
                          <a:solidFill>
                            <a:schemeClr val="tx1"/>
                          </a:solidFill>
                          <a:latin typeface="+mn-lt"/>
                          <a:ea typeface="HG丸ｺﾞｼｯｸM-PRO" pitchFamily="50" charset="-128"/>
                          <a:cs typeface="+mn-cs"/>
                        </a:rPr>
                        <a:t>円）</a:t>
                      </a:r>
                      <a:r>
                        <a:rPr kumimoji="1" lang="en-US" altLang="ja-JP" sz="1400" kern="1200" dirty="0" smtClean="0">
                          <a:solidFill>
                            <a:schemeClr val="tx1"/>
                          </a:solidFill>
                          <a:latin typeface="+mn-lt"/>
                          <a:ea typeface="HG丸ｺﾞｼｯｸM-PRO" pitchFamily="50" charset="-128"/>
                          <a:cs typeface="+mn-cs"/>
                        </a:rPr>
                        <a:t>×1%</a:t>
                      </a:r>
                      <a:endParaRPr kumimoji="1" lang="ja-JP" altLang="en-US" sz="1400" kern="1200" dirty="0">
                        <a:solidFill>
                          <a:schemeClr val="tx1"/>
                        </a:solidFill>
                        <a:latin typeface="+mn-lt"/>
                        <a:ea typeface="HG丸ｺﾞｼｯｸM-PRO" pitchFamily="50" charset="-128"/>
                        <a:cs typeface="+mn-cs"/>
                      </a:endParaRPr>
                    </a:p>
                  </a:txBody>
                  <a:tcPr anchor="ctr"/>
                </a:tc>
              </a:tr>
              <a:tr h="370840">
                <a:tc>
                  <a:txBody>
                    <a:bodyPr/>
                    <a:lstStyle/>
                    <a:p>
                      <a:pPr algn="ctr"/>
                      <a:r>
                        <a:rPr kumimoji="1" lang="ja-JP" altLang="en-US" sz="1200" dirty="0" smtClean="0">
                          <a:solidFill>
                            <a:schemeClr val="tx1"/>
                          </a:solidFill>
                          <a:latin typeface="+mj-lt"/>
                          <a:ea typeface="HG丸ｺﾞｼｯｸM-PRO" pitchFamily="50" charset="-128"/>
                        </a:rPr>
                        <a:t>年収約</a:t>
                      </a:r>
                      <a:r>
                        <a:rPr kumimoji="1" lang="en-US" altLang="ja-JP" sz="1200" dirty="0" smtClean="0">
                          <a:solidFill>
                            <a:schemeClr val="tx1"/>
                          </a:solidFill>
                          <a:latin typeface="+mj-lt"/>
                          <a:ea typeface="HG丸ｺﾞｼｯｸM-PRO" pitchFamily="50" charset="-128"/>
                        </a:rPr>
                        <a:t>770</a:t>
                      </a:r>
                      <a:r>
                        <a:rPr kumimoji="1" lang="ja-JP" altLang="en-US" sz="1200" dirty="0" smtClean="0">
                          <a:solidFill>
                            <a:schemeClr val="tx1"/>
                          </a:solidFill>
                          <a:latin typeface="+mj-lt"/>
                          <a:ea typeface="HG丸ｺﾞｼｯｸM-PRO" pitchFamily="50" charset="-128"/>
                        </a:rPr>
                        <a:t>～約</a:t>
                      </a:r>
                      <a:r>
                        <a:rPr kumimoji="1" lang="en-US" altLang="ja-JP" sz="1200" dirty="0" smtClean="0">
                          <a:solidFill>
                            <a:schemeClr val="tx1"/>
                          </a:solidFill>
                          <a:latin typeface="+mj-lt"/>
                          <a:ea typeface="HG丸ｺﾞｼｯｸM-PRO" pitchFamily="50" charset="-128"/>
                        </a:rPr>
                        <a:t>1,160</a:t>
                      </a:r>
                      <a:r>
                        <a:rPr kumimoji="1" lang="ja-JP" altLang="en-US" sz="1200" dirty="0" smtClean="0">
                          <a:solidFill>
                            <a:schemeClr val="tx1"/>
                          </a:solidFill>
                          <a:latin typeface="+mj-lt"/>
                          <a:ea typeface="HG丸ｺﾞｼｯｸM-PRO" pitchFamily="50" charset="-128"/>
                        </a:rPr>
                        <a:t>万円の方</a:t>
                      </a:r>
                      <a:endParaRPr kumimoji="1" lang="en-US" altLang="ja-JP" sz="1200" dirty="0" smtClean="0">
                        <a:solidFill>
                          <a:schemeClr val="tx1"/>
                        </a:solidFill>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tx1"/>
                          </a:solidFill>
                          <a:latin typeface="+mn-lt"/>
                          <a:ea typeface="HG丸ｺﾞｼｯｸM-PRO" pitchFamily="50" charset="-128"/>
                          <a:cs typeface="+mn-cs"/>
                        </a:rPr>
                        <a:t>167,400</a:t>
                      </a:r>
                      <a:r>
                        <a:rPr kumimoji="1" lang="ja-JP" altLang="en-US" sz="1400" kern="1200" dirty="0" smtClean="0">
                          <a:solidFill>
                            <a:schemeClr val="tx1"/>
                          </a:solidFill>
                          <a:latin typeface="+mn-lt"/>
                          <a:ea typeface="HG丸ｺﾞｼｯｸM-PRO" pitchFamily="50" charset="-128"/>
                          <a:cs typeface="+mn-cs"/>
                        </a:rPr>
                        <a:t>円＋（医療費－</a:t>
                      </a:r>
                      <a:r>
                        <a:rPr kumimoji="1" lang="en-US" altLang="ja-JP" sz="1400" kern="1200" dirty="0" smtClean="0">
                          <a:solidFill>
                            <a:schemeClr val="tx1"/>
                          </a:solidFill>
                          <a:latin typeface="+mn-lt"/>
                          <a:ea typeface="HG丸ｺﾞｼｯｸM-PRO" pitchFamily="50" charset="-128"/>
                          <a:cs typeface="+mn-cs"/>
                        </a:rPr>
                        <a:t>558,000</a:t>
                      </a:r>
                      <a:r>
                        <a:rPr kumimoji="1" lang="ja-JP" altLang="en-US" sz="1400" kern="1200" dirty="0" smtClean="0">
                          <a:solidFill>
                            <a:schemeClr val="tx1"/>
                          </a:solidFill>
                          <a:latin typeface="+mn-lt"/>
                          <a:ea typeface="HG丸ｺﾞｼｯｸM-PRO" pitchFamily="50" charset="-128"/>
                          <a:cs typeface="+mn-cs"/>
                        </a:rPr>
                        <a:t>円）</a:t>
                      </a:r>
                      <a:r>
                        <a:rPr kumimoji="1" lang="en-US" altLang="ja-JP" sz="1400" kern="1200" dirty="0" smtClean="0">
                          <a:solidFill>
                            <a:schemeClr val="tx1"/>
                          </a:solidFill>
                          <a:latin typeface="+mn-lt"/>
                          <a:ea typeface="HG丸ｺﾞｼｯｸM-PRO" pitchFamily="50" charset="-128"/>
                          <a:cs typeface="+mn-cs"/>
                        </a:rPr>
                        <a:t>×1%</a:t>
                      </a:r>
                      <a:endParaRPr kumimoji="1" lang="ja-JP" altLang="en-US" sz="1400" kern="1200" dirty="0" smtClean="0">
                        <a:solidFill>
                          <a:schemeClr val="tx1"/>
                        </a:solidFill>
                        <a:latin typeface="+mn-lt"/>
                        <a:ea typeface="HG丸ｺﾞｼｯｸM-PRO" pitchFamily="50" charset="-128"/>
                        <a:cs typeface="+mn-cs"/>
                      </a:endParaRPr>
                    </a:p>
                  </a:txBody>
                  <a:tcPr anchor="ctr"/>
                </a:tc>
              </a:tr>
              <a:tr h="370840">
                <a:tc>
                  <a:txBody>
                    <a:bodyPr/>
                    <a:lstStyle/>
                    <a:p>
                      <a:pPr algn="ctr"/>
                      <a:r>
                        <a:rPr kumimoji="1" lang="ja-JP" altLang="en-US" sz="1200" dirty="0" smtClean="0">
                          <a:solidFill>
                            <a:schemeClr val="tx1"/>
                          </a:solidFill>
                          <a:latin typeface="+mj-lt"/>
                          <a:ea typeface="HG丸ｺﾞｼｯｸM-PRO" pitchFamily="50" charset="-128"/>
                        </a:rPr>
                        <a:t>年収約</a:t>
                      </a:r>
                      <a:r>
                        <a:rPr kumimoji="1" lang="en-US" altLang="ja-JP" sz="1200" dirty="0" smtClean="0">
                          <a:solidFill>
                            <a:schemeClr val="tx1"/>
                          </a:solidFill>
                          <a:latin typeface="+mj-lt"/>
                          <a:ea typeface="HG丸ｺﾞｼｯｸM-PRO" pitchFamily="50" charset="-128"/>
                        </a:rPr>
                        <a:t>370</a:t>
                      </a:r>
                      <a:r>
                        <a:rPr kumimoji="1" lang="ja-JP" altLang="en-US" sz="1200" dirty="0" smtClean="0">
                          <a:solidFill>
                            <a:schemeClr val="tx1"/>
                          </a:solidFill>
                          <a:latin typeface="+mj-lt"/>
                          <a:ea typeface="HG丸ｺﾞｼｯｸM-PRO" pitchFamily="50" charset="-128"/>
                        </a:rPr>
                        <a:t>～約</a:t>
                      </a:r>
                      <a:r>
                        <a:rPr kumimoji="1" lang="en-US" altLang="ja-JP" sz="1200" dirty="0" smtClean="0">
                          <a:solidFill>
                            <a:schemeClr val="tx1"/>
                          </a:solidFill>
                          <a:latin typeface="+mj-lt"/>
                          <a:ea typeface="HG丸ｺﾞｼｯｸM-PRO" pitchFamily="50" charset="-128"/>
                        </a:rPr>
                        <a:t>770</a:t>
                      </a:r>
                      <a:r>
                        <a:rPr kumimoji="1" lang="ja-JP" altLang="en-US" sz="1200" dirty="0" smtClean="0">
                          <a:solidFill>
                            <a:schemeClr val="tx1"/>
                          </a:solidFill>
                          <a:latin typeface="+mj-lt"/>
                          <a:ea typeface="HG丸ｺﾞｼｯｸM-PRO" pitchFamily="50" charset="-128"/>
                        </a:rPr>
                        <a:t>万円の方</a:t>
                      </a:r>
                      <a:endParaRPr kumimoji="1" lang="en-US" altLang="ja-JP" sz="1200" dirty="0" smtClean="0">
                        <a:solidFill>
                          <a:schemeClr val="tx1"/>
                        </a:solidFill>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tx1"/>
                          </a:solidFill>
                          <a:latin typeface="+mn-lt"/>
                          <a:ea typeface="HG丸ｺﾞｼｯｸM-PRO" pitchFamily="50" charset="-128"/>
                          <a:cs typeface="+mn-cs"/>
                        </a:rPr>
                        <a:t>80,100</a:t>
                      </a:r>
                      <a:r>
                        <a:rPr kumimoji="1" lang="ja-JP" altLang="en-US" sz="1400" kern="1200" dirty="0" smtClean="0">
                          <a:solidFill>
                            <a:schemeClr val="tx1"/>
                          </a:solidFill>
                          <a:latin typeface="+mn-lt"/>
                          <a:ea typeface="HG丸ｺﾞｼｯｸM-PRO" pitchFamily="50" charset="-128"/>
                          <a:cs typeface="+mn-cs"/>
                        </a:rPr>
                        <a:t>円＋（医療費－</a:t>
                      </a:r>
                      <a:r>
                        <a:rPr kumimoji="1" lang="en-US" altLang="ja-JP" sz="1400" kern="1200" dirty="0" smtClean="0">
                          <a:solidFill>
                            <a:schemeClr val="tx1"/>
                          </a:solidFill>
                          <a:latin typeface="+mn-lt"/>
                          <a:ea typeface="HG丸ｺﾞｼｯｸM-PRO" pitchFamily="50" charset="-128"/>
                          <a:cs typeface="+mn-cs"/>
                        </a:rPr>
                        <a:t>267,000</a:t>
                      </a:r>
                      <a:r>
                        <a:rPr kumimoji="1" lang="ja-JP" altLang="en-US" sz="1400" kern="1200" dirty="0" smtClean="0">
                          <a:solidFill>
                            <a:schemeClr val="tx1"/>
                          </a:solidFill>
                          <a:latin typeface="+mn-lt"/>
                          <a:ea typeface="HG丸ｺﾞｼｯｸM-PRO" pitchFamily="50" charset="-128"/>
                          <a:cs typeface="+mn-cs"/>
                        </a:rPr>
                        <a:t>円）</a:t>
                      </a:r>
                      <a:r>
                        <a:rPr kumimoji="1" lang="en-US" altLang="ja-JP" sz="1400" kern="1200" dirty="0" smtClean="0">
                          <a:solidFill>
                            <a:schemeClr val="tx1"/>
                          </a:solidFill>
                          <a:latin typeface="+mn-lt"/>
                          <a:ea typeface="HG丸ｺﾞｼｯｸM-PRO" pitchFamily="50" charset="-128"/>
                          <a:cs typeface="+mn-cs"/>
                        </a:rPr>
                        <a:t>×1%</a:t>
                      </a:r>
                      <a:endParaRPr kumimoji="1" lang="ja-JP" altLang="en-US" sz="1400" kern="1200" dirty="0" smtClean="0">
                        <a:solidFill>
                          <a:schemeClr val="tx1"/>
                        </a:solidFill>
                        <a:latin typeface="+mn-lt"/>
                        <a:ea typeface="HG丸ｺﾞｼｯｸM-PRO" pitchFamily="50" charset="-128"/>
                        <a:cs typeface="+mn-cs"/>
                      </a:endParaRPr>
                    </a:p>
                  </a:txBody>
                  <a:tcPr anchor="ctr"/>
                </a:tc>
              </a:tr>
              <a:tr h="370840">
                <a:tc>
                  <a:txBody>
                    <a:bodyPr/>
                    <a:lstStyle/>
                    <a:p>
                      <a:pPr algn="ctr"/>
                      <a:r>
                        <a:rPr kumimoji="1" lang="ja-JP" altLang="en-US" sz="1200" dirty="0" smtClean="0">
                          <a:solidFill>
                            <a:schemeClr val="tx1"/>
                          </a:solidFill>
                          <a:latin typeface="+mj-lt"/>
                          <a:ea typeface="HG丸ｺﾞｼｯｸM-PRO" pitchFamily="50" charset="-128"/>
                        </a:rPr>
                        <a:t>～年収約</a:t>
                      </a:r>
                      <a:r>
                        <a:rPr kumimoji="1" lang="en-US" altLang="ja-JP" sz="1200" dirty="0" smtClean="0">
                          <a:solidFill>
                            <a:schemeClr val="tx1"/>
                          </a:solidFill>
                          <a:latin typeface="+mj-lt"/>
                          <a:ea typeface="HG丸ｺﾞｼｯｸM-PRO" pitchFamily="50" charset="-128"/>
                        </a:rPr>
                        <a:t>370</a:t>
                      </a:r>
                      <a:r>
                        <a:rPr kumimoji="1" lang="ja-JP" altLang="en-US" sz="1200" dirty="0" smtClean="0">
                          <a:solidFill>
                            <a:schemeClr val="tx1"/>
                          </a:solidFill>
                          <a:latin typeface="+mj-lt"/>
                          <a:ea typeface="HG丸ｺﾞｼｯｸM-PRO" pitchFamily="50" charset="-128"/>
                        </a:rPr>
                        <a:t>万円の方</a:t>
                      </a:r>
                      <a:endParaRPr kumimoji="1" lang="en-US" altLang="ja-JP" sz="1200" dirty="0" smtClean="0">
                        <a:solidFill>
                          <a:schemeClr val="tx1"/>
                        </a:solidFill>
                        <a:latin typeface="+mj-lt"/>
                        <a:ea typeface="HG丸ｺﾞｼｯｸM-PRO"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smtClean="0">
                          <a:solidFill>
                            <a:schemeClr val="tx1"/>
                          </a:solidFill>
                          <a:latin typeface="+mn-lt"/>
                          <a:ea typeface="HG丸ｺﾞｼｯｸM-PRO" pitchFamily="50" charset="-128"/>
                          <a:cs typeface="+mn-cs"/>
                        </a:rPr>
                        <a:t>57,600</a:t>
                      </a:r>
                      <a:r>
                        <a:rPr kumimoji="1" lang="ja-JP" altLang="en-US" sz="1400" kern="1200" dirty="0" smtClean="0">
                          <a:solidFill>
                            <a:schemeClr val="tx1"/>
                          </a:solidFill>
                          <a:latin typeface="+mn-lt"/>
                          <a:ea typeface="HG丸ｺﾞｼｯｸM-PRO" pitchFamily="50" charset="-128"/>
                          <a:cs typeface="+mn-cs"/>
                        </a:rPr>
                        <a:t>円</a:t>
                      </a:r>
                    </a:p>
                  </a:txBody>
                  <a:tcPr anchor="ctr"/>
                </a:tc>
              </a:tr>
              <a:tr h="370840">
                <a:tc>
                  <a:txBody>
                    <a:bodyPr/>
                    <a:lstStyle/>
                    <a:p>
                      <a:pPr algn="ctr"/>
                      <a:r>
                        <a:rPr kumimoji="1" lang="ja-JP" altLang="en-US" sz="1200" dirty="0" smtClean="0">
                          <a:solidFill>
                            <a:schemeClr val="tx1"/>
                          </a:solidFill>
                          <a:latin typeface="+mj-lt"/>
                          <a:ea typeface="HG丸ｺﾞｼｯｸM-PRO" pitchFamily="50" charset="-128"/>
                        </a:rPr>
                        <a:t>住民税非課税の方</a:t>
                      </a:r>
                      <a:endParaRPr kumimoji="1" lang="ja-JP" altLang="en-US" sz="1200" dirty="0">
                        <a:solidFill>
                          <a:schemeClr val="tx1"/>
                        </a:solidFill>
                        <a:latin typeface="+mj-lt"/>
                        <a:ea typeface="HG丸ｺﾞｼｯｸM-PRO" pitchFamily="50" charset="-128"/>
                      </a:endParaRPr>
                    </a:p>
                  </a:txBody>
                  <a:tcPr anchor="ctr"/>
                </a:tc>
                <a:tc>
                  <a:txBody>
                    <a:bodyPr/>
                    <a:lstStyle/>
                    <a:p>
                      <a:pPr algn="ctr"/>
                      <a:r>
                        <a:rPr kumimoji="1" lang="en-US" altLang="ja-JP" sz="1400" dirty="0" smtClean="0">
                          <a:solidFill>
                            <a:schemeClr val="tx1"/>
                          </a:solidFill>
                          <a:latin typeface="+mj-lt"/>
                          <a:ea typeface="HG丸ｺﾞｼｯｸM-PRO" pitchFamily="50" charset="-128"/>
                        </a:rPr>
                        <a:t>35,400</a:t>
                      </a:r>
                      <a:r>
                        <a:rPr kumimoji="1" lang="ja-JP" altLang="en-US" sz="1400" dirty="0" smtClean="0">
                          <a:solidFill>
                            <a:schemeClr val="tx1"/>
                          </a:solidFill>
                          <a:latin typeface="+mj-lt"/>
                          <a:ea typeface="HG丸ｺﾞｼｯｸM-PRO" pitchFamily="50" charset="-128"/>
                        </a:rPr>
                        <a:t>円</a:t>
                      </a:r>
                      <a:endParaRPr kumimoji="1" lang="ja-JP" altLang="en-US" sz="1400" dirty="0">
                        <a:solidFill>
                          <a:schemeClr val="tx1"/>
                        </a:solidFill>
                        <a:latin typeface="+mj-lt"/>
                        <a:ea typeface="HG丸ｺﾞｼｯｸM-PRO" pitchFamily="50" charset="-128"/>
                      </a:endParaRPr>
                    </a:p>
                  </a:txBody>
                  <a:tcPr anchor="ctr"/>
                </a:tc>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1843402865"/>
              </p:ext>
            </p:extLst>
          </p:nvPr>
        </p:nvGraphicFramePr>
        <p:xfrm>
          <a:off x="6516216" y="3136978"/>
          <a:ext cx="2342064" cy="675640"/>
        </p:xfrm>
        <a:graphic>
          <a:graphicData uri="http://schemas.openxmlformats.org/drawingml/2006/table">
            <a:tbl>
              <a:tblPr firstRow="1" bandRow="1">
                <a:tableStyleId>{5940675A-B579-460E-94D1-54222C63F5DA}</a:tableStyleId>
              </a:tblPr>
              <a:tblGrid>
                <a:gridCol w="2342064"/>
              </a:tblGrid>
              <a:tr h="21431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j-lt"/>
                          <a:ea typeface="HG丸ｺﾞｼｯｸM-PRO" pitchFamily="50" charset="-128"/>
                        </a:rPr>
                        <a:t>多数回該当の場合</a:t>
                      </a:r>
                    </a:p>
                  </a:txBody>
                  <a:tcPr anchor="ctr"/>
                </a:tc>
              </a:tr>
              <a:tr h="370840">
                <a:tc>
                  <a:txBody>
                    <a:bodyPr/>
                    <a:lstStyle/>
                    <a:p>
                      <a:pPr algn="ctr"/>
                      <a:r>
                        <a:rPr kumimoji="1" lang="en-US" altLang="ja-JP" sz="1600" b="1" dirty="0" smtClean="0">
                          <a:solidFill>
                            <a:srgbClr val="FF0000"/>
                          </a:solidFill>
                          <a:latin typeface="+mj-lt"/>
                          <a:ea typeface="HG丸ｺﾞｼｯｸM-PRO" pitchFamily="50" charset="-128"/>
                        </a:rPr>
                        <a:t>44,400</a:t>
                      </a:r>
                      <a:r>
                        <a:rPr kumimoji="1" lang="ja-JP" altLang="en-US" sz="1600" b="1" dirty="0" smtClean="0">
                          <a:solidFill>
                            <a:srgbClr val="FF0000"/>
                          </a:solidFill>
                          <a:latin typeface="+mj-lt"/>
                          <a:ea typeface="HG丸ｺﾞｼｯｸM-PRO" pitchFamily="50" charset="-128"/>
                        </a:rPr>
                        <a:t>円</a:t>
                      </a:r>
                      <a:endParaRPr kumimoji="1" lang="ja-JP" altLang="en-US" sz="1600" b="1" dirty="0">
                        <a:solidFill>
                          <a:srgbClr val="FF0000"/>
                        </a:solidFill>
                        <a:latin typeface="+mj-lt"/>
                        <a:ea typeface="HG丸ｺﾞｼｯｸM-PRO" pitchFamily="50" charset="-128"/>
                      </a:endParaRPr>
                    </a:p>
                  </a:txBody>
                  <a:tcPr anchor="ctr"/>
                </a:tc>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2005114872"/>
              </p:ext>
            </p:extLst>
          </p:nvPr>
        </p:nvGraphicFramePr>
        <p:xfrm>
          <a:off x="6516216" y="4581128"/>
          <a:ext cx="2342064" cy="2225040"/>
        </p:xfrm>
        <a:graphic>
          <a:graphicData uri="http://schemas.openxmlformats.org/drawingml/2006/table">
            <a:tbl>
              <a:tblPr firstRow="1" bandRow="1">
                <a:tableStyleId>{5940675A-B579-460E-94D1-54222C63F5DA}</a:tableStyleId>
              </a:tblPr>
              <a:tblGrid>
                <a:gridCol w="2342064"/>
              </a:tblGrid>
              <a:tr h="370840">
                <a:tc>
                  <a:txBody>
                    <a:bodyPr/>
                    <a:lstStyle/>
                    <a:p>
                      <a:pPr algn="ctr"/>
                      <a:r>
                        <a:rPr kumimoji="1" lang="ja-JP" altLang="en-US" sz="1400" dirty="0" smtClean="0">
                          <a:latin typeface="+mj-lt"/>
                          <a:ea typeface="HG丸ｺﾞｼｯｸM-PRO" pitchFamily="50" charset="-128"/>
                        </a:rPr>
                        <a:t>多数回該当の場合</a:t>
                      </a:r>
                      <a:endParaRPr kumimoji="1" lang="ja-JP" altLang="en-US" sz="1400" dirty="0">
                        <a:latin typeface="+mj-lt"/>
                        <a:ea typeface="HG丸ｺﾞｼｯｸM-PRO" pitchFamily="50" charset="-128"/>
                      </a:endParaRPr>
                    </a:p>
                  </a:txBody>
                  <a:tcPr anchor="ctr"/>
                </a:tc>
              </a:tr>
              <a:tr h="370840">
                <a:tc>
                  <a:txBody>
                    <a:bodyPr/>
                    <a:lstStyle/>
                    <a:p>
                      <a:pPr algn="ctr"/>
                      <a:r>
                        <a:rPr kumimoji="1" lang="en-US" altLang="ja-JP" sz="1600" b="1" dirty="0" smtClean="0">
                          <a:solidFill>
                            <a:srgbClr val="FF0000"/>
                          </a:solidFill>
                          <a:latin typeface="+mj-lt"/>
                          <a:ea typeface="HG丸ｺﾞｼｯｸM-PRO" pitchFamily="50" charset="-128"/>
                        </a:rPr>
                        <a:t>140,100</a:t>
                      </a:r>
                      <a:r>
                        <a:rPr kumimoji="1" lang="ja-JP" altLang="en-US" sz="1600" b="1" dirty="0" smtClean="0">
                          <a:solidFill>
                            <a:srgbClr val="FF0000"/>
                          </a:solidFill>
                          <a:latin typeface="+mj-lt"/>
                          <a:ea typeface="HG丸ｺﾞｼｯｸM-PRO" pitchFamily="50" charset="-128"/>
                        </a:rPr>
                        <a:t>円</a:t>
                      </a:r>
                      <a:endParaRPr kumimoji="1" lang="ja-JP" altLang="en-US" sz="1600" b="1" dirty="0">
                        <a:solidFill>
                          <a:srgbClr val="FF0000"/>
                        </a:solidFill>
                        <a:latin typeface="+mj-lt"/>
                        <a:ea typeface="HG丸ｺﾞｼｯｸM-PRO" pitchFamily="50" charset="-128"/>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600" b="1" dirty="0" smtClean="0">
                          <a:solidFill>
                            <a:srgbClr val="FF0000"/>
                          </a:solidFill>
                          <a:latin typeface="+mj-lt"/>
                          <a:ea typeface="HG丸ｺﾞｼｯｸM-PRO" pitchFamily="50" charset="-128"/>
                        </a:rPr>
                        <a:t>93,000</a:t>
                      </a:r>
                      <a:r>
                        <a:rPr kumimoji="1" lang="ja-JP" altLang="en-US" sz="1600" b="1" dirty="0" smtClean="0">
                          <a:solidFill>
                            <a:srgbClr val="FF0000"/>
                          </a:solidFill>
                          <a:latin typeface="+mj-lt"/>
                          <a:ea typeface="HG丸ｺﾞｼｯｸM-PRO" pitchFamily="50" charset="-128"/>
                        </a:rPr>
                        <a:t>円</a:t>
                      </a:r>
                    </a:p>
                  </a:txBody>
                  <a:tcPr anchor="ctr"/>
                </a:tc>
              </a:tr>
              <a:tr h="370840">
                <a:tc>
                  <a:txBody>
                    <a:bodyPr/>
                    <a:lstStyle/>
                    <a:p>
                      <a:pPr algn="ctr"/>
                      <a:r>
                        <a:rPr kumimoji="1" lang="en-US" altLang="ja-JP" sz="1600" b="1" dirty="0" smtClean="0">
                          <a:solidFill>
                            <a:srgbClr val="FF0000"/>
                          </a:solidFill>
                          <a:latin typeface="+mj-lt"/>
                          <a:ea typeface="HG丸ｺﾞｼｯｸM-PRO" pitchFamily="50" charset="-128"/>
                        </a:rPr>
                        <a:t>44,400</a:t>
                      </a:r>
                      <a:r>
                        <a:rPr kumimoji="1" lang="ja-JP" altLang="en-US" sz="1600" b="1" dirty="0" smtClean="0">
                          <a:solidFill>
                            <a:srgbClr val="FF0000"/>
                          </a:solidFill>
                          <a:latin typeface="+mj-lt"/>
                          <a:ea typeface="HG丸ｺﾞｼｯｸM-PRO" pitchFamily="50" charset="-128"/>
                        </a:rPr>
                        <a:t>円</a:t>
                      </a:r>
                      <a:endParaRPr kumimoji="1" lang="ja-JP" altLang="en-US" sz="1600" b="1" dirty="0">
                        <a:solidFill>
                          <a:srgbClr val="FF0000"/>
                        </a:solidFill>
                        <a:latin typeface="+mj-lt"/>
                        <a:ea typeface="HG丸ｺﾞｼｯｸM-PRO" pitchFamily="50" charset="-128"/>
                      </a:endParaRPr>
                    </a:p>
                  </a:txBody>
                  <a:tcPr anchor="ctr"/>
                </a:tc>
              </a:tr>
              <a:tr h="370840">
                <a:tc>
                  <a:txBody>
                    <a:bodyPr/>
                    <a:lstStyle/>
                    <a:p>
                      <a:pPr algn="ctr"/>
                      <a:r>
                        <a:rPr kumimoji="1" lang="en-US" altLang="ja-JP" sz="1600" b="1" dirty="0" smtClean="0">
                          <a:solidFill>
                            <a:srgbClr val="FF0000"/>
                          </a:solidFill>
                          <a:latin typeface="+mj-lt"/>
                          <a:ea typeface="HG丸ｺﾞｼｯｸM-PRO" pitchFamily="50" charset="-128"/>
                        </a:rPr>
                        <a:t>44,400</a:t>
                      </a:r>
                      <a:r>
                        <a:rPr kumimoji="1" lang="ja-JP" altLang="en-US" sz="1600" b="1" dirty="0" smtClean="0">
                          <a:solidFill>
                            <a:srgbClr val="FF0000"/>
                          </a:solidFill>
                          <a:latin typeface="+mj-lt"/>
                          <a:ea typeface="HG丸ｺﾞｼｯｸM-PRO" pitchFamily="50" charset="-128"/>
                        </a:rPr>
                        <a:t>円</a:t>
                      </a:r>
                      <a:endParaRPr kumimoji="1" lang="ja-JP" altLang="en-US" sz="1600" b="1" dirty="0">
                        <a:solidFill>
                          <a:srgbClr val="FF0000"/>
                        </a:solidFill>
                        <a:latin typeface="+mj-lt"/>
                        <a:ea typeface="HG丸ｺﾞｼｯｸM-PRO" pitchFamily="50" charset="-128"/>
                      </a:endParaRPr>
                    </a:p>
                  </a:txBody>
                  <a:tcPr anchor="ctr"/>
                </a:tc>
              </a:tr>
              <a:tr h="370840">
                <a:tc>
                  <a:txBody>
                    <a:bodyPr/>
                    <a:lstStyle/>
                    <a:p>
                      <a:pPr algn="ctr"/>
                      <a:r>
                        <a:rPr kumimoji="1" lang="en-US" altLang="ja-JP" sz="1600" b="1" smtClean="0">
                          <a:solidFill>
                            <a:srgbClr val="FF0000"/>
                          </a:solidFill>
                          <a:latin typeface="+mj-lt"/>
                          <a:ea typeface="HG丸ｺﾞｼｯｸM-PRO" pitchFamily="50" charset="-128"/>
                        </a:rPr>
                        <a:t>24,600</a:t>
                      </a:r>
                      <a:r>
                        <a:rPr kumimoji="1" lang="ja-JP" altLang="en-US" sz="1600" b="1" smtClean="0">
                          <a:solidFill>
                            <a:srgbClr val="FF0000"/>
                          </a:solidFill>
                          <a:latin typeface="+mj-lt"/>
                          <a:ea typeface="HG丸ｺﾞｼｯｸM-PRO" pitchFamily="50" charset="-128"/>
                        </a:rPr>
                        <a:t>円</a:t>
                      </a:r>
                      <a:endParaRPr kumimoji="1" lang="ja-JP" altLang="en-US" sz="1600" b="1" dirty="0">
                        <a:solidFill>
                          <a:srgbClr val="FF0000"/>
                        </a:solidFill>
                        <a:latin typeface="+mj-lt"/>
                        <a:ea typeface="HG丸ｺﾞｼｯｸM-PRO" pitchFamily="50" charset="-128"/>
                      </a:endParaRPr>
                    </a:p>
                  </a:txBody>
                  <a:tcPr anchor="ctr"/>
                </a:tc>
              </a:tr>
            </a:tbl>
          </a:graphicData>
        </a:graphic>
      </p:graphicFrame>
      <p:sp>
        <p:nvSpPr>
          <p:cNvPr id="29" name="右矢印 28"/>
          <p:cNvSpPr/>
          <p:nvPr/>
        </p:nvSpPr>
        <p:spPr>
          <a:xfrm>
            <a:off x="6015580" y="3279854"/>
            <a:ext cx="428628" cy="57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右矢印 29"/>
          <p:cNvSpPr/>
          <p:nvPr/>
        </p:nvSpPr>
        <p:spPr>
          <a:xfrm>
            <a:off x="6015580" y="5445224"/>
            <a:ext cx="428628" cy="57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357158" y="3792460"/>
            <a:ext cx="771530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0" dirty="0" smtClean="0">
                <a:solidFill>
                  <a:schemeClr val="tx1"/>
                </a:solidFill>
                <a:latin typeface="HG丸ｺﾞｼｯｸM-PRO" pitchFamily="50" charset="-128"/>
                <a:ea typeface="HG丸ｺﾞｼｯｸM-PRO" pitchFamily="50" charset="-128"/>
              </a:rPr>
              <a:t>（注）「一般」や</a:t>
            </a:r>
            <a:r>
              <a:rPr lang="ja-JP" altLang="en-US" sz="1400" dirty="0" smtClean="0">
                <a:solidFill>
                  <a:schemeClr val="tx1"/>
                </a:solidFill>
                <a:latin typeface="HG丸ｺﾞｼｯｸM-PRO" pitchFamily="50" charset="-128"/>
                <a:ea typeface="HG丸ｺﾞｼｯｸM-PRO" pitchFamily="50" charset="-128"/>
              </a:rPr>
              <a:t>「</a:t>
            </a:r>
            <a:r>
              <a:rPr lang="ja-JP" altLang="en-US" sz="1400" b="0" dirty="0" smtClean="0">
                <a:solidFill>
                  <a:schemeClr val="tx1"/>
                </a:solidFill>
                <a:latin typeface="HG丸ｺﾞｼｯｸM-PRO" pitchFamily="50" charset="-128"/>
                <a:ea typeface="HG丸ｺﾞｼｯｸM-PRO" pitchFamily="50" charset="-128"/>
              </a:rPr>
              <a:t>低所得者」の区分の方については、多数回該当の適用はありません。</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193151" y="39821"/>
            <a:ext cx="8786874" cy="603097"/>
          </a:xfrm>
          <a:prstGeom prst="rect">
            <a:avLst/>
          </a:prstGeom>
        </p:spPr>
        <p:txBody>
          <a:bodyPr/>
          <a:lstStyle/>
          <a:p>
            <a:pPr lvl="0" algn="ctr">
              <a:spcBef>
                <a:spcPct val="0"/>
              </a:spcBef>
              <a:defRPr/>
            </a:pPr>
            <a:r>
              <a:rPr kumimoji="1" lang="ja-JP" altLang="en-US" sz="32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rPr>
              <a:t>入院される方</a:t>
            </a:r>
            <a:r>
              <a:rPr lang="ja-JP" altLang="en-US" sz="3200" dirty="0" smtClean="0">
                <a:latin typeface="HG丸ｺﾞｼｯｸM-PRO" pitchFamily="50" charset="-128"/>
                <a:ea typeface="HG丸ｺﾞｼｯｸM-PRO" pitchFamily="50" charset="-128"/>
                <a:cs typeface="+mj-cs"/>
              </a:rPr>
              <a:t>は用意する費用が少なく済みます</a:t>
            </a:r>
            <a:endParaRPr kumimoji="1" lang="ja-JP" altLang="en-US" sz="3200" b="0"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cs typeface="+mj-cs"/>
            </a:endParaRPr>
          </a:p>
        </p:txBody>
      </p:sp>
      <p:sp>
        <p:nvSpPr>
          <p:cNvPr id="3" name="正方形/長方形 2"/>
          <p:cNvSpPr/>
          <p:nvPr/>
        </p:nvSpPr>
        <p:spPr>
          <a:xfrm>
            <a:off x="285720" y="714356"/>
            <a:ext cx="8572560" cy="214314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2000" dirty="0" smtClean="0">
                <a:solidFill>
                  <a:schemeClr val="tx1"/>
                </a:solidFill>
                <a:latin typeface="HG丸ｺﾞｼｯｸM-PRO" pitchFamily="50" charset="-128"/>
                <a:ea typeface="HG丸ｺﾞｼｯｸM-PRO" pitchFamily="50" charset="-128"/>
              </a:rPr>
              <a:t>　</a:t>
            </a:r>
            <a:r>
              <a:rPr lang="ja-JP" altLang="en-US" dirty="0" smtClean="0">
                <a:solidFill>
                  <a:schemeClr val="tx1"/>
                </a:solidFill>
                <a:latin typeface="HG丸ｺﾞｼｯｸM-PRO" pitchFamily="50" charset="-128"/>
                <a:ea typeface="HG丸ｺﾞｼｯｸM-PRO" pitchFamily="50" charset="-128"/>
              </a:rPr>
              <a:t>入院される方については、加入する医療保険から事前に「所得区分」の認定証を発行してもらうことにより、</a:t>
            </a:r>
            <a:r>
              <a:rPr lang="ja-JP" altLang="en-US" b="1" u="sng" dirty="0" smtClean="0">
                <a:solidFill>
                  <a:schemeClr val="tx1"/>
                </a:solidFill>
                <a:latin typeface="HG丸ｺﾞｼｯｸM-PRO" pitchFamily="50" charset="-128"/>
                <a:ea typeface="HG丸ｺﾞｼｯｸM-PRO" pitchFamily="50" charset="-128"/>
              </a:rPr>
              <a:t>医療機関の窓口での支払を負担の上限額までにとどめる</a:t>
            </a:r>
            <a:r>
              <a:rPr lang="ja-JP" altLang="en-US" dirty="0" smtClean="0">
                <a:solidFill>
                  <a:schemeClr val="tx1"/>
                </a:solidFill>
                <a:latin typeface="HG丸ｺﾞｼｯｸM-PRO" pitchFamily="50" charset="-128"/>
                <a:ea typeface="HG丸ｺﾞｼｯｸM-PRO" pitchFamily="50" charset="-128"/>
              </a:rPr>
              <a:t>こともできます。このため、</a:t>
            </a:r>
            <a:r>
              <a:rPr lang="ja-JP" altLang="en-US" b="1" u="sng" dirty="0" smtClean="0">
                <a:solidFill>
                  <a:schemeClr val="tx1"/>
                </a:solidFill>
                <a:latin typeface="HG丸ｺﾞｼｯｸM-PRO" pitchFamily="50" charset="-128"/>
                <a:ea typeface="HG丸ｺﾞｼｯｸM-PRO" pitchFamily="50" charset="-128"/>
              </a:rPr>
              <a:t>一度に用意する費用が少なくて済みます</a:t>
            </a:r>
            <a:r>
              <a:rPr lang="ja-JP" altLang="en-US" dirty="0" smtClean="0">
                <a:solidFill>
                  <a:schemeClr val="tx1"/>
                </a:solidFill>
                <a:latin typeface="HG丸ｺﾞｼｯｸM-PRO" pitchFamily="50" charset="-128"/>
                <a:ea typeface="HG丸ｺﾞｼｯｸM-PRO" pitchFamily="50" charset="-128"/>
              </a:rPr>
              <a:t>。</a:t>
            </a:r>
            <a:endParaRPr lang="en-US" altLang="ja-JP" dirty="0" smtClean="0">
              <a:solidFill>
                <a:schemeClr val="tx1"/>
              </a:solidFill>
              <a:latin typeface="HG丸ｺﾞｼｯｸM-PRO" pitchFamily="50" charset="-128"/>
              <a:ea typeface="HG丸ｺﾞｼｯｸM-PRO" pitchFamily="50" charset="-128"/>
            </a:endParaRPr>
          </a:p>
          <a:p>
            <a:endParaRPr lang="en-US" altLang="ja-JP" sz="2000" dirty="0" smtClean="0">
              <a:solidFill>
                <a:schemeClr val="tx1"/>
              </a:solidFill>
              <a:latin typeface="HG丸ｺﾞｼｯｸM-PRO" pitchFamily="50" charset="-128"/>
              <a:ea typeface="HG丸ｺﾞｼｯｸM-PRO" pitchFamily="50" charset="-128"/>
            </a:endParaRPr>
          </a:p>
          <a:p>
            <a:endParaRPr lang="en-US" altLang="ja-JP" sz="2000" dirty="0" smtClean="0">
              <a:solidFill>
                <a:schemeClr val="tx1"/>
              </a:solidFill>
              <a:latin typeface="HG丸ｺﾞｼｯｸM-PRO" pitchFamily="50" charset="-128"/>
              <a:ea typeface="HG丸ｺﾞｼｯｸM-PRO" pitchFamily="50" charset="-128"/>
            </a:endParaRPr>
          </a:p>
          <a:p>
            <a:endParaRPr lang="en-US" altLang="ja-JP" sz="2000" dirty="0" smtClean="0">
              <a:solidFill>
                <a:schemeClr val="tx1"/>
              </a:solidFill>
              <a:latin typeface="HG丸ｺﾞｼｯｸM-PRO" pitchFamily="50" charset="-128"/>
              <a:ea typeface="HG丸ｺﾞｼｯｸM-PRO" pitchFamily="50" charset="-128"/>
            </a:endParaRPr>
          </a:p>
          <a:p>
            <a:endParaRPr lang="en-US" altLang="ja-JP" sz="2000" dirty="0" smtClean="0">
              <a:solidFill>
                <a:schemeClr val="tx1"/>
              </a:solidFill>
              <a:latin typeface="HG丸ｺﾞｼｯｸM-PRO" pitchFamily="50" charset="-128"/>
              <a:ea typeface="HG丸ｺﾞｼｯｸM-PRO" pitchFamily="50" charset="-128"/>
            </a:endParaRPr>
          </a:p>
        </p:txBody>
      </p:sp>
      <p:sp>
        <p:nvSpPr>
          <p:cNvPr id="36" name="正方形/長方形 35"/>
          <p:cNvSpPr/>
          <p:nvPr/>
        </p:nvSpPr>
        <p:spPr>
          <a:xfrm>
            <a:off x="214282" y="2928364"/>
            <a:ext cx="700092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j-lt"/>
                <a:ea typeface="HG丸ｺﾞｼｯｸM-PRO" pitchFamily="50" charset="-128"/>
              </a:rPr>
              <a:t>＜例＞</a:t>
            </a:r>
            <a:endParaRPr lang="en-US" altLang="ja-JP" sz="1600" b="1" dirty="0" smtClean="0">
              <a:solidFill>
                <a:schemeClr val="tx1"/>
              </a:solidFill>
              <a:latin typeface="+mj-lt"/>
              <a:ea typeface="HG丸ｺﾞｼｯｸM-PRO" pitchFamily="50" charset="-128"/>
            </a:endParaRPr>
          </a:p>
          <a:p>
            <a:r>
              <a:rPr lang="ja-JP" altLang="en-US" sz="1600" b="1" dirty="0">
                <a:solidFill>
                  <a:schemeClr val="tx1"/>
                </a:solidFill>
                <a:latin typeface="+mj-lt"/>
                <a:ea typeface="HG丸ｺﾞｼｯｸM-PRO" pitchFamily="50" charset="-128"/>
              </a:rPr>
              <a:t>　</a:t>
            </a:r>
            <a:r>
              <a:rPr lang="ja-JP" altLang="en-US" sz="1600" b="1" dirty="0" smtClean="0">
                <a:solidFill>
                  <a:schemeClr val="tx1"/>
                </a:solidFill>
                <a:latin typeface="+mj-lt"/>
                <a:ea typeface="HG丸ｺﾞｼｯｸM-PRO" pitchFamily="50" charset="-128"/>
              </a:rPr>
              <a:t>　　</a:t>
            </a:r>
            <a:r>
              <a:rPr lang="en-US" altLang="ja-JP" sz="1600" b="1" dirty="0" smtClean="0">
                <a:solidFill>
                  <a:schemeClr val="tx1"/>
                </a:solidFill>
                <a:latin typeface="+mj-lt"/>
                <a:ea typeface="HG丸ｺﾞｼｯｸM-PRO" pitchFamily="50" charset="-128"/>
              </a:rPr>
              <a:t>100</a:t>
            </a:r>
            <a:r>
              <a:rPr lang="ja-JP" altLang="en-US" sz="1600" b="1" dirty="0" smtClean="0">
                <a:solidFill>
                  <a:schemeClr val="tx1"/>
                </a:solidFill>
                <a:latin typeface="+mj-lt"/>
                <a:ea typeface="HG丸ｺﾞｼｯｸM-PRO" pitchFamily="50" charset="-128"/>
              </a:rPr>
              <a:t>万円の医療費で、窓口の負担（</a:t>
            </a:r>
            <a:r>
              <a:rPr lang="en-US" altLang="ja-JP" sz="1600" b="1" dirty="0" smtClean="0">
                <a:solidFill>
                  <a:schemeClr val="tx1"/>
                </a:solidFill>
                <a:latin typeface="+mj-lt"/>
                <a:ea typeface="HG丸ｺﾞｼｯｸM-PRO" pitchFamily="50" charset="-128"/>
              </a:rPr>
              <a:t>3</a:t>
            </a:r>
            <a:r>
              <a:rPr lang="ja-JP" altLang="en-US" sz="1600" b="1" dirty="0" smtClean="0">
                <a:solidFill>
                  <a:schemeClr val="tx1"/>
                </a:solidFill>
                <a:latin typeface="+mj-lt"/>
                <a:ea typeface="HG丸ｺﾞｼｯｸM-PRO" pitchFamily="50" charset="-128"/>
              </a:rPr>
              <a:t>割）が</a:t>
            </a:r>
            <a:r>
              <a:rPr lang="en-US" altLang="ja-JP" sz="1600" b="1" dirty="0" smtClean="0">
                <a:solidFill>
                  <a:schemeClr val="tx1"/>
                </a:solidFill>
                <a:latin typeface="+mj-lt"/>
                <a:ea typeface="HG丸ｺﾞｼｯｸM-PRO" pitchFamily="50" charset="-128"/>
              </a:rPr>
              <a:t>30</a:t>
            </a:r>
            <a:r>
              <a:rPr lang="ja-JP" altLang="en-US" sz="1600" b="1" dirty="0" smtClean="0">
                <a:solidFill>
                  <a:schemeClr val="tx1"/>
                </a:solidFill>
                <a:latin typeface="+mj-lt"/>
                <a:ea typeface="HG丸ｺﾞｼｯｸM-PRO" pitchFamily="50" charset="-128"/>
              </a:rPr>
              <a:t>万円かかる場合</a:t>
            </a:r>
            <a:endParaRPr kumimoji="1" lang="ja-JP" altLang="en-US" sz="1600" dirty="0">
              <a:solidFill>
                <a:schemeClr val="tx1"/>
              </a:solidFill>
              <a:latin typeface="+mj-lt"/>
              <a:ea typeface="HG丸ｺﾞｼｯｸM-PRO" pitchFamily="50" charset="-128"/>
            </a:endParaRPr>
          </a:p>
        </p:txBody>
      </p:sp>
      <p:sp>
        <p:nvSpPr>
          <p:cNvPr id="37" name="右矢印 36"/>
          <p:cNvSpPr/>
          <p:nvPr/>
        </p:nvSpPr>
        <p:spPr>
          <a:xfrm>
            <a:off x="4357686" y="4242202"/>
            <a:ext cx="428628" cy="5714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Line 28"/>
          <p:cNvSpPr>
            <a:spLocks noChangeShapeType="1"/>
          </p:cNvSpPr>
          <p:nvPr/>
        </p:nvSpPr>
        <p:spPr bwMode="auto">
          <a:xfrm flipH="1">
            <a:off x="5715008" y="4670830"/>
            <a:ext cx="815344" cy="1163275"/>
          </a:xfrm>
          <a:prstGeom prst="line">
            <a:avLst/>
          </a:prstGeom>
          <a:noFill/>
          <a:ln w="9525">
            <a:solidFill>
              <a:schemeClr val="tx1"/>
            </a:solidFill>
            <a:round/>
            <a:headEnd/>
            <a:tailEnd type="triangle" w="med" len="med"/>
          </a:ln>
          <a:effectLst/>
        </p:spPr>
        <p:txBody>
          <a:bodyPr/>
          <a:lstStyle/>
          <a:p>
            <a:endParaRPr lang="ja-JP" altLang="en-US"/>
          </a:p>
        </p:txBody>
      </p:sp>
      <p:grpSp>
        <p:nvGrpSpPr>
          <p:cNvPr id="44" name="グループ化 43"/>
          <p:cNvGrpSpPr/>
          <p:nvPr/>
        </p:nvGrpSpPr>
        <p:grpSpPr>
          <a:xfrm>
            <a:off x="285720" y="3361768"/>
            <a:ext cx="8642256" cy="3523616"/>
            <a:chOff x="285720" y="2714620"/>
            <a:chExt cx="8642256" cy="3523616"/>
          </a:xfrm>
        </p:grpSpPr>
        <p:grpSp>
          <p:nvGrpSpPr>
            <p:cNvPr id="42" name="グループ化 41"/>
            <p:cNvGrpSpPr/>
            <p:nvPr/>
          </p:nvGrpSpPr>
          <p:grpSpPr>
            <a:xfrm>
              <a:off x="285720" y="2714620"/>
              <a:ext cx="8642256" cy="3523616"/>
              <a:chOff x="285720" y="2714620"/>
              <a:chExt cx="8642256" cy="3523616"/>
            </a:xfrm>
          </p:grpSpPr>
          <p:sp>
            <p:nvSpPr>
              <p:cNvPr id="5" name="AutoShape 2"/>
              <p:cNvSpPr>
                <a:spLocks noChangeArrowheads="1"/>
              </p:cNvSpPr>
              <p:nvPr/>
            </p:nvSpPr>
            <p:spPr bwMode="auto">
              <a:xfrm>
                <a:off x="4885099" y="2898629"/>
                <a:ext cx="3911214" cy="3269861"/>
              </a:xfrm>
              <a:prstGeom prst="roundRect">
                <a:avLst>
                  <a:gd name="adj" fmla="val 9463"/>
                </a:avLst>
              </a:prstGeom>
              <a:noFill/>
              <a:ln w="9525">
                <a:solidFill>
                  <a:schemeClr val="tx1"/>
                </a:solidFill>
                <a:round/>
                <a:headEnd/>
                <a:tailEnd/>
              </a:ln>
              <a:effectLst/>
            </p:spPr>
            <p:txBody>
              <a:bodyPr wrap="none" anchor="ctr"/>
              <a:lstStyle/>
              <a:p>
                <a:endParaRPr lang="ja-JP" altLang="en-US">
                  <a:latin typeface="+mj-lt"/>
                  <a:ea typeface="HG丸ｺﾞｼｯｸM-PRO" pitchFamily="50" charset="-128"/>
                </a:endParaRPr>
              </a:p>
            </p:txBody>
          </p:sp>
          <p:sp>
            <p:nvSpPr>
              <p:cNvPr id="6" name="AutoShape 3"/>
              <p:cNvSpPr>
                <a:spLocks noChangeArrowheads="1"/>
              </p:cNvSpPr>
              <p:nvPr/>
            </p:nvSpPr>
            <p:spPr bwMode="auto">
              <a:xfrm>
                <a:off x="285720" y="2902859"/>
                <a:ext cx="3912956" cy="3265631"/>
              </a:xfrm>
              <a:prstGeom prst="roundRect">
                <a:avLst>
                  <a:gd name="adj" fmla="val 8718"/>
                </a:avLst>
              </a:prstGeom>
              <a:noFill/>
              <a:ln w="9525">
                <a:solidFill>
                  <a:schemeClr val="tx1"/>
                </a:solidFill>
                <a:round/>
                <a:headEnd/>
                <a:tailEnd/>
              </a:ln>
              <a:effectLst/>
            </p:spPr>
            <p:txBody>
              <a:bodyPr wrap="none" anchor="ctr"/>
              <a:lstStyle/>
              <a:p>
                <a:endParaRPr lang="ja-JP" altLang="en-US">
                  <a:latin typeface="+mj-lt"/>
                  <a:ea typeface="HG丸ｺﾞｼｯｸM-PRO" pitchFamily="50" charset="-128"/>
                </a:endParaRPr>
              </a:p>
            </p:txBody>
          </p:sp>
          <p:sp>
            <p:nvSpPr>
              <p:cNvPr id="8" name="Text Box 8"/>
              <p:cNvSpPr txBox="1">
                <a:spLocks noChangeArrowheads="1"/>
              </p:cNvSpPr>
              <p:nvPr/>
            </p:nvSpPr>
            <p:spPr bwMode="auto">
              <a:xfrm>
                <a:off x="357159" y="2714620"/>
                <a:ext cx="1357322" cy="307777"/>
              </a:xfrm>
              <a:prstGeom prst="rect">
                <a:avLst/>
              </a:prstGeom>
              <a:solidFill>
                <a:schemeClr val="bg1"/>
              </a:solidFill>
              <a:ln w="9525">
                <a:noFill/>
                <a:miter lim="800000"/>
                <a:headEnd/>
                <a:tailEnd/>
              </a:ln>
              <a:effectLst/>
            </p:spPr>
            <p:txBody>
              <a:bodyPr wrap="square">
                <a:spAutoFit/>
              </a:bodyPr>
              <a:lstStyle/>
              <a:p>
                <a:pPr algn="ctr">
                  <a:spcBef>
                    <a:spcPct val="50000"/>
                  </a:spcBef>
                </a:pPr>
                <a:r>
                  <a:rPr lang="ja-JP" altLang="en-US" sz="1400" dirty="0" smtClean="0">
                    <a:latin typeface="+mj-lt"/>
                    <a:ea typeface="HG丸ｺﾞｼｯｸM-PRO" pitchFamily="50" charset="-128"/>
                  </a:rPr>
                  <a:t>通常の場合</a:t>
                </a:r>
                <a:endParaRPr lang="ja-JP" altLang="en-US" sz="1400" dirty="0">
                  <a:latin typeface="+mj-lt"/>
                  <a:ea typeface="HG丸ｺﾞｼｯｸM-PRO" pitchFamily="50" charset="-128"/>
                </a:endParaRPr>
              </a:p>
            </p:txBody>
          </p:sp>
          <p:sp>
            <p:nvSpPr>
              <p:cNvPr id="9" name="Text Box 9"/>
              <p:cNvSpPr txBox="1">
                <a:spLocks noChangeArrowheads="1"/>
              </p:cNvSpPr>
              <p:nvPr/>
            </p:nvSpPr>
            <p:spPr bwMode="auto">
              <a:xfrm>
                <a:off x="5027958" y="2714620"/>
                <a:ext cx="2901628" cy="338554"/>
              </a:xfrm>
              <a:prstGeom prst="rect">
                <a:avLst/>
              </a:prstGeom>
              <a:solidFill>
                <a:schemeClr val="bg1"/>
              </a:solidFill>
              <a:ln w="9525">
                <a:noFill/>
                <a:miter lim="800000"/>
                <a:headEnd/>
                <a:tailEnd/>
              </a:ln>
              <a:effectLst/>
            </p:spPr>
            <p:txBody>
              <a:bodyPr wrap="square">
                <a:spAutoFit/>
              </a:bodyPr>
              <a:lstStyle/>
              <a:p>
                <a:pPr algn="ctr">
                  <a:spcBef>
                    <a:spcPct val="50000"/>
                  </a:spcBef>
                </a:pPr>
                <a:r>
                  <a:rPr lang="ja-JP" altLang="en-US" sz="1600" b="1" dirty="0" smtClean="0">
                    <a:solidFill>
                      <a:srgbClr val="FF0000"/>
                    </a:solidFill>
                    <a:latin typeface="+mj-lt"/>
                    <a:ea typeface="HG丸ｺﾞｼｯｸM-PRO" pitchFamily="50" charset="-128"/>
                  </a:rPr>
                  <a:t>所得区分の認定証がある場合</a:t>
                </a:r>
                <a:endParaRPr lang="ja-JP" altLang="en-US" sz="1600" b="1" dirty="0">
                  <a:solidFill>
                    <a:srgbClr val="FF0000"/>
                  </a:solidFill>
                  <a:latin typeface="+mj-lt"/>
                  <a:ea typeface="HG丸ｺﾞｼｯｸM-PRO" pitchFamily="50" charset="-128"/>
                </a:endParaRPr>
              </a:p>
            </p:txBody>
          </p:sp>
          <p:sp>
            <p:nvSpPr>
              <p:cNvPr id="10" name="Text Box 10"/>
              <p:cNvSpPr txBox="1">
                <a:spLocks noChangeArrowheads="1"/>
              </p:cNvSpPr>
              <p:nvPr/>
            </p:nvSpPr>
            <p:spPr bwMode="auto">
              <a:xfrm>
                <a:off x="496525" y="5811047"/>
                <a:ext cx="679454" cy="307777"/>
              </a:xfrm>
              <a:prstGeom prst="rect">
                <a:avLst/>
              </a:prstGeom>
              <a:noFill/>
              <a:ln w="9525">
                <a:noFill/>
                <a:miter lim="800000"/>
                <a:headEnd/>
                <a:tailEnd/>
              </a:ln>
              <a:effectLst/>
            </p:spPr>
            <p:txBody>
              <a:bodyPr>
                <a:spAutoFit/>
              </a:bodyPr>
              <a:lstStyle/>
              <a:p>
                <a:pPr>
                  <a:spcBef>
                    <a:spcPct val="50000"/>
                  </a:spcBef>
                </a:pPr>
                <a:r>
                  <a:rPr lang="ja-JP" altLang="en-US" sz="1400" dirty="0">
                    <a:latin typeface="+mj-lt"/>
                    <a:ea typeface="HG丸ｺﾞｼｯｸM-PRO" pitchFamily="50" charset="-128"/>
                  </a:rPr>
                  <a:t>病院</a:t>
                </a:r>
              </a:p>
            </p:txBody>
          </p:sp>
          <p:pic>
            <p:nvPicPr>
              <p:cNvPr id="12" name="Picture 13" descr="MCj03037270000[1]"/>
              <p:cNvPicPr>
                <a:picLocks noChangeAspect="1" noChangeArrowheads="1"/>
              </p:cNvPicPr>
              <p:nvPr/>
            </p:nvPicPr>
            <p:blipFill>
              <a:blip r:embed="rId2"/>
              <a:srcRect/>
              <a:stretch>
                <a:fillRect/>
              </a:stretch>
            </p:blipFill>
            <p:spPr bwMode="auto">
              <a:xfrm>
                <a:off x="390251" y="5229410"/>
                <a:ext cx="759594" cy="545682"/>
              </a:xfrm>
              <a:prstGeom prst="rect">
                <a:avLst/>
              </a:prstGeom>
              <a:noFill/>
            </p:spPr>
          </p:pic>
          <p:pic>
            <p:nvPicPr>
              <p:cNvPr id="13" name="Picture 14" descr="j0205462"/>
              <p:cNvPicPr>
                <a:picLocks noChangeAspect="1" noChangeArrowheads="1"/>
              </p:cNvPicPr>
              <p:nvPr/>
            </p:nvPicPr>
            <p:blipFill>
              <a:blip r:embed="rId3"/>
              <a:srcRect/>
              <a:stretch>
                <a:fillRect/>
              </a:stretch>
            </p:blipFill>
            <p:spPr bwMode="auto">
              <a:xfrm>
                <a:off x="2977402" y="5349967"/>
                <a:ext cx="885032" cy="583753"/>
              </a:xfrm>
              <a:prstGeom prst="rect">
                <a:avLst/>
              </a:prstGeom>
              <a:noFill/>
            </p:spPr>
          </p:pic>
          <p:sp>
            <p:nvSpPr>
              <p:cNvPr id="14" name="Text Box 15"/>
              <p:cNvSpPr txBox="1">
                <a:spLocks noChangeArrowheads="1"/>
              </p:cNvSpPr>
              <p:nvPr/>
            </p:nvSpPr>
            <p:spPr bwMode="auto">
              <a:xfrm>
                <a:off x="2411760" y="5761565"/>
                <a:ext cx="1728192" cy="307777"/>
              </a:xfrm>
              <a:prstGeom prst="rect">
                <a:avLst/>
              </a:prstGeom>
              <a:noFill/>
              <a:ln w="9525">
                <a:noFill/>
                <a:miter lim="800000"/>
                <a:headEnd/>
                <a:tailEnd/>
              </a:ln>
              <a:effectLst/>
            </p:spPr>
            <p:txBody>
              <a:bodyPr wrap="square" anchor="ctr" anchorCtr="0">
                <a:spAutoFit/>
              </a:bodyPr>
              <a:lstStyle/>
              <a:p>
                <a:pPr>
                  <a:spcBef>
                    <a:spcPct val="50000"/>
                  </a:spcBef>
                </a:pPr>
                <a:r>
                  <a:rPr lang="ja-JP" altLang="en-US" sz="1400" dirty="0" smtClean="0">
                    <a:latin typeface="+mj-lt"/>
                    <a:ea typeface="HG丸ｺﾞｼｯｸM-PRO" pitchFamily="50" charset="-128"/>
                  </a:rPr>
                  <a:t>加入する医療保険</a:t>
                </a:r>
                <a:endParaRPr lang="ja-JP" altLang="en-US" sz="1400" dirty="0">
                  <a:latin typeface="+mj-lt"/>
                  <a:ea typeface="HG丸ｺﾞｼｯｸM-PRO" pitchFamily="50" charset="-128"/>
                </a:endParaRPr>
              </a:p>
            </p:txBody>
          </p:sp>
          <p:sp>
            <p:nvSpPr>
              <p:cNvPr id="15" name="Text Box 16"/>
              <p:cNvSpPr txBox="1">
                <a:spLocks noChangeArrowheads="1"/>
              </p:cNvSpPr>
              <p:nvPr/>
            </p:nvSpPr>
            <p:spPr bwMode="auto">
              <a:xfrm>
                <a:off x="1517448" y="3670621"/>
                <a:ext cx="1601072" cy="307777"/>
              </a:xfrm>
              <a:prstGeom prst="rect">
                <a:avLst/>
              </a:prstGeom>
              <a:noFill/>
              <a:ln w="9525">
                <a:noFill/>
                <a:miter lim="800000"/>
                <a:headEnd/>
                <a:tailEnd/>
              </a:ln>
              <a:effectLst/>
            </p:spPr>
            <p:txBody>
              <a:bodyPr>
                <a:spAutoFit/>
              </a:bodyPr>
              <a:lstStyle/>
              <a:p>
                <a:pPr algn="ctr">
                  <a:spcBef>
                    <a:spcPct val="50000"/>
                  </a:spcBef>
                </a:pPr>
                <a:r>
                  <a:rPr lang="ja-JP" altLang="en-US" sz="1400" dirty="0" smtClean="0">
                    <a:latin typeface="+mj-lt"/>
                    <a:ea typeface="HG丸ｺﾞｼｯｸM-PRO" pitchFamily="50" charset="-128"/>
                  </a:rPr>
                  <a:t>入院される方</a:t>
                </a:r>
                <a:endParaRPr lang="ja-JP" altLang="en-US" sz="1400" dirty="0">
                  <a:latin typeface="+mj-lt"/>
                  <a:ea typeface="HG丸ｺﾞｼｯｸM-PRO" pitchFamily="50" charset="-128"/>
                </a:endParaRPr>
              </a:p>
            </p:txBody>
          </p:sp>
          <p:sp>
            <p:nvSpPr>
              <p:cNvPr id="16" name="Line 17"/>
              <p:cNvSpPr>
                <a:spLocks noChangeShapeType="1"/>
              </p:cNvSpPr>
              <p:nvPr/>
            </p:nvSpPr>
            <p:spPr bwMode="auto">
              <a:xfrm rot="16200000" flipV="1">
                <a:off x="2193491" y="4302998"/>
                <a:ext cx="1224612" cy="750883"/>
              </a:xfrm>
              <a:prstGeom prst="line">
                <a:avLst/>
              </a:prstGeom>
              <a:noFill/>
              <a:ln w="9525">
                <a:solidFill>
                  <a:schemeClr val="tx1"/>
                </a:solidFill>
                <a:round/>
                <a:headEnd/>
                <a:tailEnd type="triangle" w="med" len="med"/>
              </a:ln>
              <a:effectLst/>
            </p:spPr>
            <p:txBody>
              <a:bodyPr/>
              <a:lstStyle/>
              <a:p>
                <a:endParaRPr lang="ja-JP" altLang="en-US">
                  <a:latin typeface="+mj-lt"/>
                  <a:ea typeface="HG丸ｺﾞｼｯｸM-PRO" pitchFamily="50" charset="-128"/>
                </a:endParaRPr>
              </a:p>
            </p:txBody>
          </p:sp>
          <p:sp>
            <p:nvSpPr>
              <p:cNvPr id="17" name="Line 18"/>
              <p:cNvSpPr>
                <a:spLocks noChangeShapeType="1"/>
              </p:cNvSpPr>
              <p:nvPr/>
            </p:nvSpPr>
            <p:spPr bwMode="auto">
              <a:xfrm>
                <a:off x="2256136" y="4127471"/>
                <a:ext cx="787469" cy="1285948"/>
              </a:xfrm>
              <a:prstGeom prst="line">
                <a:avLst/>
              </a:prstGeom>
              <a:noFill/>
              <a:ln w="9525">
                <a:solidFill>
                  <a:schemeClr val="tx1"/>
                </a:solidFill>
                <a:round/>
                <a:headEnd/>
                <a:tailEnd type="triangle" w="med" len="med"/>
              </a:ln>
              <a:effectLst/>
            </p:spPr>
            <p:txBody>
              <a:bodyPr/>
              <a:lstStyle/>
              <a:p>
                <a:endParaRPr lang="ja-JP" altLang="en-US">
                  <a:latin typeface="+mj-lt"/>
                  <a:ea typeface="HG丸ｺﾞｼｯｸM-PRO" pitchFamily="50" charset="-128"/>
                </a:endParaRPr>
              </a:p>
            </p:txBody>
          </p:sp>
          <p:sp>
            <p:nvSpPr>
              <p:cNvPr id="18" name="Text Box 19"/>
              <p:cNvSpPr txBox="1">
                <a:spLocks noChangeArrowheads="1"/>
              </p:cNvSpPr>
              <p:nvPr/>
            </p:nvSpPr>
            <p:spPr bwMode="auto">
              <a:xfrm>
                <a:off x="1643042" y="4929198"/>
                <a:ext cx="1301440" cy="523220"/>
              </a:xfrm>
              <a:prstGeom prst="rect">
                <a:avLst/>
              </a:prstGeom>
              <a:noFill/>
              <a:ln w="9525">
                <a:noFill/>
                <a:miter lim="800000"/>
                <a:headEnd/>
                <a:tailEnd/>
              </a:ln>
              <a:effectLst/>
            </p:spPr>
            <p:txBody>
              <a:bodyPr wrap="square">
                <a:spAutoFit/>
              </a:bodyPr>
              <a:lstStyle/>
              <a:p>
                <a:pPr>
                  <a:spcBef>
                    <a:spcPct val="50000"/>
                  </a:spcBef>
                </a:pPr>
                <a:r>
                  <a:rPr lang="en-US" altLang="ja-JP" sz="1400" dirty="0">
                    <a:latin typeface="+mj-lt"/>
                    <a:ea typeface="HG丸ｺﾞｼｯｸM-PRO" pitchFamily="50" charset="-128"/>
                  </a:rPr>
                  <a:t>②</a:t>
                </a:r>
                <a:r>
                  <a:rPr lang="ja-JP" altLang="en-US" sz="1400" dirty="0">
                    <a:latin typeface="+mj-lt"/>
                    <a:ea typeface="HG丸ｺﾞｼｯｸM-PRO" pitchFamily="50" charset="-128"/>
                  </a:rPr>
                  <a:t>高額</a:t>
                </a:r>
                <a:r>
                  <a:rPr lang="ja-JP" altLang="en-US" sz="1400" dirty="0" smtClean="0">
                    <a:latin typeface="+mj-lt"/>
                    <a:ea typeface="HG丸ｺﾞｼｯｸM-PRO" pitchFamily="50" charset="-128"/>
                  </a:rPr>
                  <a:t>療養費の</a:t>
                </a:r>
                <a:r>
                  <a:rPr lang="ja-JP" altLang="en-US" sz="1400" dirty="0">
                    <a:latin typeface="+mj-lt"/>
                    <a:ea typeface="HG丸ｺﾞｼｯｸM-PRO" pitchFamily="50" charset="-128"/>
                  </a:rPr>
                  <a:t>支給申請</a:t>
                </a:r>
              </a:p>
            </p:txBody>
          </p:sp>
          <p:sp>
            <p:nvSpPr>
              <p:cNvPr id="19" name="Text Box 20"/>
              <p:cNvSpPr txBox="1">
                <a:spLocks noChangeArrowheads="1"/>
              </p:cNvSpPr>
              <p:nvPr/>
            </p:nvSpPr>
            <p:spPr bwMode="auto">
              <a:xfrm>
                <a:off x="2714612" y="4214818"/>
                <a:ext cx="1325806" cy="738664"/>
              </a:xfrm>
              <a:prstGeom prst="rect">
                <a:avLst/>
              </a:prstGeom>
              <a:noFill/>
              <a:ln w="9525">
                <a:noFill/>
                <a:miter lim="800000"/>
                <a:headEnd/>
                <a:tailEnd/>
              </a:ln>
              <a:effectLst/>
            </p:spPr>
            <p:txBody>
              <a:bodyPr>
                <a:spAutoFit/>
              </a:bodyPr>
              <a:lstStyle/>
              <a:p>
                <a:pPr algn="ctr">
                  <a:spcBef>
                    <a:spcPct val="50000"/>
                  </a:spcBef>
                </a:pPr>
                <a:r>
                  <a:rPr lang="en-US" altLang="ja-JP" sz="1400" dirty="0">
                    <a:latin typeface="+mj-lt"/>
                    <a:ea typeface="HG丸ｺﾞｼｯｸM-PRO" pitchFamily="50" charset="-128"/>
                  </a:rPr>
                  <a:t>③</a:t>
                </a:r>
                <a:r>
                  <a:rPr lang="ja-JP" altLang="en-US" sz="1400" dirty="0">
                    <a:latin typeface="+mj-lt"/>
                    <a:ea typeface="HG丸ｺﾞｼｯｸM-PRO" pitchFamily="50" charset="-128"/>
                  </a:rPr>
                  <a:t>高額療養費</a:t>
                </a:r>
                <a:r>
                  <a:rPr lang="ja-JP" altLang="en-US" sz="1400" dirty="0" smtClean="0">
                    <a:latin typeface="+mj-lt"/>
                    <a:ea typeface="HG丸ｺﾞｼｯｸM-PRO" pitchFamily="50" charset="-128"/>
                  </a:rPr>
                  <a:t>（約</a:t>
                </a:r>
                <a:r>
                  <a:rPr lang="en-US" altLang="ja-JP" sz="1400" dirty="0" smtClean="0">
                    <a:latin typeface="+mj-lt"/>
                    <a:ea typeface="HG丸ｺﾞｼｯｸM-PRO" pitchFamily="50" charset="-128"/>
                  </a:rPr>
                  <a:t>21</a:t>
                </a:r>
                <a:r>
                  <a:rPr lang="ja-JP" altLang="en-US" sz="1400" dirty="0" smtClean="0">
                    <a:latin typeface="+mj-lt"/>
                    <a:ea typeface="HG丸ｺﾞｼｯｸM-PRO" pitchFamily="50" charset="-128"/>
                  </a:rPr>
                  <a:t>万円</a:t>
                </a:r>
                <a:r>
                  <a:rPr lang="ja-JP" altLang="en-US" sz="1400" dirty="0">
                    <a:latin typeface="+mj-lt"/>
                    <a:ea typeface="HG丸ｺﾞｼｯｸM-PRO" pitchFamily="50" charset="-128"/>
                  </a:rPr>
                  <a:t>）の支給</a:t>
                </a:r>
              </a:p>
            </p:txBody>
          </p:sp>
          <p:sp>
            <p:nvSpPr>
              <p:cNvPr id="20" name="Text Box 21"/>
              <p:cNvSpPr txBox="1">
                <a:spLocks noChangeArrowheads="1"/>
              </p:cNvSpPr>
              <p:nvPr/>
            </p:nvSpPr>
            <p:spPr bwMode="auto">
              <a:xfrm>
                <a:off x="296173" y="4135931"/>
                <a:ext cx="1418307" cy="738664"/>
              </a:xfrm>
              <a:prstGeom prst="rect">
                <a:avLst/>
              </a:prstGeom>
              <a:noFill/>
              <a:ln w="9525">
                <a:noFill/>
                <a:miter lim="800000"/>
                <a:headEnd/>
                <a:tailEnd/>
              </a:ln>
              <a:effectLst/>
            </p:spPr>
            <p:txBody>
              <a:bodyPr wrap="square">
                <a:spAutoFit/>
              </a:bodyPr>
              <a:lstStyle/>
              <a:p>
                <a:pPr algn="ctr">
                  <a:spcBef>
                    <a:spcPct val="50000"/>
                  </a:spcBef>
                </a:pPr>
                <a:r>
                  <a:rPr lang="en-US" altLang="ja-JP" sz="1400" dirty="0">
                    <a:latin typeface="+mj-lt"/>
                    <a:ea typeface="HG丸ｺﾞｼｯｸM-PRO" pitchFamily="50" charset="-128"/>
                  </a:rPr>
                  <a:t>①</a:t>
                </a:r>
                <a:r>
                  <a:rPr lang="ja-JP" altLang="en-US" sz="1400" dirty="0">
                    <a:latin typeface="+mj-lt"/>
                    <a:ea typeface="HG丸ｺﾞｼｯｸM-PRO" pitchFamily="50" charset="-128"/>
                  </a:rPr>
                  <a:t>医療費</a:t>
                </a:r>
                <a:r>
                  <a:rPr lang="ja-JP" altLang="en-US" sz="1400" dirty="0" smtClean="0">
                    <a:latin typeface="+mj-lt"/>
                    <a:ea typeface="HG丸ｺﾞｼｯｸM-PRO" pitchFamily="50" charset="-128"/>
                  </a:rPr>
                  <a:t>の</a:t>
                </a:r>
                <a:r>
                  <a:rPr lang="en-US" altLang="ja-JP" sz="1400" dirty="0" smtClean="0">
                    <a:latin typeface="+mj-lt"/>
                    <a:ea typeface="HG丸ｺﾞｼｯｸM-PRO" pitchFamily="50" charset="-128"/>
                  </a:rPr>
                  <a:t>3</a:t>
                </a:r>
                <a:r>
                  <a:rPr lang="ja-JP" altLang="en-US" sz="1400" dirty="0" smtClean="0">
                    <a:latin typeface="+mj-lt"/>
                    <a:ea typeface="HG丸ｺﾞｼｯｸM-PRO" pitchFamily="50" charset="-128"/>
                  </a:rPr>
                  <a:t>割</a:t>
                </a:r>
                <a:r>
                  <a:rPr lang="ja-JP" altLang="en-US" sz="1400" dirty="0">
                    <a:latin typeface="+mj-lt"/>
                    <a:ea typeface="HG丸ｺﾞｼｯｸM-PRO" pitchFamily="50" charset="-128"/>
                  </a:rPr>
                  <a:t/>
                </a:r>
                <a:br>
                  <a:rPr lang="ja-JP" altLang="en-US" sz="1400" dirty="0">
                    <a:latin typeface="+mj-lt"/>
                    <a:ea typeface="HG丸ｺﾞｼｯｸM-PRO" pitchFamily="50" charset="-128"/>
                  </a:rPr>
                </a:br>
                <a:r>
                  <a:rPr lang="ja-JP" altLang="en-US" sz="1400" dirty="0">
                    <a:latin typeface="+mj-lt"/>
                    <a:ea typeface="HG丸ｺﾞｼｯｸM-PRO" pitchFamily="50" charset="-128"/>
                  </a:rPr>
                  <a:t>   </a:t>
                </a:r>
                <a:r>
                  <a:rPr lang="ja-JP" altLang="en-US" sz="1400" b="1" u="sng" dirty="0" smtClean="0">
                    <a:latin typeface="+mj-lt"/>
                    <a:ea typeface="HG丸ｺﾞｼｯｸM-PRO" pitchFamily="50" charset="-128"/>
                  </a:rPr>
                  <a:t>（</a:t>
                </a:r>
                <a:r>
                  <a:rPr lang="en-US" altLang="ja-JP" sz="1400" b="1" u="sng" dirty="0" smtClean="0">
                    <a:latin typeface="+mj-lt"/>
                    <a:ea typeface="HG丸ｺﾞｼｯｸM-PRO" pitchFamily="50" charset="-128"/>
                  </a:rPr>
                  <a:t>30</a:t>
                </a:r>
                <a:r>
                  <a:rPr lang="ja-JP" altLang="en-US" sz="1400" b="1" u="sng" dirty="0" smtClean="0">
                    <a:latin typeface="+mj-lt"/>
                    <a:ea typeface="HG丸ｺﾞｼｯｸM-PRO" pitchFamily="50" charset="-128"/>
                  </a:rPr>
                  <a:t>万円</a:t>
                </a:r>
                <a:r>
                  <a:rPr lang="ja-JP" altLang="en-US" sz="1400" b="1" u="sng" dirty="0">
                    <a:latin typeface="+mj-lt"/>
                    <a:ea typeface="HG丸ｺﾞｼｯｸM-PRO" pitchFamily="50" charset="-128"/>
                  </a:rPr>
                  <a:t>）</a:t>
                </a:r>
                <a:r>
                  <a:rPr lang="ja-JP" altLang="en-US" sz="1400" dirty="0" smtClean="0">
                    <a:latin typeface="+mj-lt"/>
                    <a:ea typeface="HG丸ｺﾞｼｯｸM-PRO" pitchFamily="50" charset="-128"/>
                  </a:rPr>
                  <a:t>を</a:t>
                </a:r>
                <a:endParaRPr lang="en-US" altLang="ja-JP" sz="1400" dirty="0" smtClean="0">
                  <a:latin typeface="+mj-lt"/>
                  <a:ea typeface="HG丸ｺﾞｼｯｸM-PRO" pitchFamily="50" charset="-128"/>
                </a:endParaRPr>
              </a:p>
              <a:p>
                <a:pPr algn="ctr"/>
                <a:r>
                  <a:rPr lang="ja-JP" altLang="en-US" sz="1400" dirty="0" smtClean="0">
                    <a:latin typeface="+mj-lt"/>
                    <a:ea typeface="HG丸ｺﾞｼｯｸM-PRO" pitchFamily="50" charset="-128"/>
                  </a:rPr>
                  <a:t>支払い</a:t>
                </a:r>
                <a:endParaRPr lang="ja-JP" altLang="en-US" sz="1400" dirty="0">
                  <a:latin typeface="+mj-lt"/>
                  <a:ea typeface="HG丸ｺﾞｼｯｸM-PRO" pitchFamily="50" charset="-128"/>
                </a:endParaRPr>
              </a:p>
            </p:txBody>
          </p:sp>
          <p:sp>
            <p:nvSpPr>
              <p:cNvPr id="21" name="Line 28"/>
              <p:cNvSpPr>
                <a:spLocks noChangeShapeType="1"/>
              </p:cNvSpPr>
              <p:nvPr/>
            </p:nvSpPr>
            <p:spPr bwMode="auto">
              <a:xfrm flipH="1">
                <a:off x="1209080" y="4066134"/>
                <a:ext cx="815344" cy="1163275"/>
              </a:xfrm>
              <a:prstGeom prst="line">
                <a:avLst/>
              </a:prstGeom>
              <a:noFill/>
              <a:ln w="9525">
                <a:solidFill>
                  <a:schemeClr val="tx1"/>
                </a:solidFill>
                <a:round/>
                <a:headEnd/>
                <a:tailEnd type="triangle" w="med" len="med"/>
              </a:ln>
              <a:effectLst/>
            </p:spPr>
            <p:txBody>
              <a:bodyPr/>
              <a:lstStyle/>
              <a:p>
                <a:endParaRPr lang="ja-JP" altLang="en-US">
                  <a:latin typeface="+mj-lt"/>
                  <a:ea typeface="HG丸ｺﾞｼｯｸM-PRO" pitchFamily="50" charset="-128"/>
                </a:endParaRPr>
              </a:p>
            </p:txBody>
          </p:sp>
          <p:pic>
            <p:nvPicPr>
              <p:cNvPr id="22" name="Picture 29" descr="MCj02957110000[1]"/>
              <p:cNvPicPr>
                <a:picLocks noChangeAspect="1" noChangeArrowheads="1"/>
              </p:cNvPicPr>
              <p:nvPr/>
            </p:nvPicPr>
            <p:blipFill>
              <a:blip r:embed="rId4"/>
              <a:srcRect/>
              <a:stretch>
                <a:fillRect/>
              </a:stretch>
            </p:blipFill>
            <p:spPr bwMode="auto">
              <a:xfrm>
                <a:off x="1682956" y="3025532"/>
                <a:ext cx="973884" cy="651434"/>
              </a:xfrm>
              <a:prstGeom prst="rect">
                <a:avLst/>
              </a:prstGeom>
              <a:noFill/>
            </p:spPr>
          </p:pic>
          <p:sp>
            <p:nvSpPr>
              <p:cNvPr id="23" name="Text Box 23"/>
              <p:cNvSpPr txBox="1">
                <a:spLocks noChangeArrowheads="1"/>
              </p:cNvSpPr>
              <p:nvPr/>
            </p:nvSpPr>
            <p:spPr bwMode="auto">
              <a:xfrm>
                <a:off x="6072198" y="3714752"/>
                <a:ext cx="1295131" cy="307777"/>
              </a:xfrm>
              <a:prstGeom prst="rect">
                <a:avLst/>
              </a:prstGeom>
              <a:noFill/>
              <a:ln w="9525">
                <a:noFill/>
                <a:miter lim="800000"/>
                <a:headEnd/>
                <a:tailEnd/>
              </a:ln>
              <a:effectLst/>
            </p:spPr>
            <p:txBody>
              <a:bodyPr wrap="square">
                <a:spAutoFit/>
              </a:bodyPr>
              <a:lstStyle/>
              <a:p>
                <a:pPr algn="ctr">
                  <a:spcBef>
                    <a:spcPct val="50000"/>
                  </a:spcBef>
                </a:pPr>
                <a:r>
                  <a:rPr lang="ja-JP" altLang="en-US" sz="1400" dirty="0" smtClean="0">
                    <a:latin typeface="+mj-lt"/>
                    <a:ea typeface="HG丸ｺﾞｼｯｸM-PRO" pitchFamily="50" charset="-128"/>
                  </a:rPr>
                  <a:t>入院される方 </a:t>
                </a:r>
                <a:endParaRPr lang="en-US" altLang="ja-JP" sz="1400" dirty="0">
                  <a:latin typeface="+mj-lt"/>
                  <a:ea typeface="HG丸ｺﾞｼｯｸM-PRO" pitchFamily="50" charset="-128"/>
                </a:endParaRPr>
              </a:p>
            </p:txBody>
          </p:sp>
          <p:sp>
            <p:nvSpPr>
              <p:cNvPr id="24" name="Text Box 24"/>
              <p:cNvSpPr txBox="1">
                <a:spLocks noChangeArrowheads="1"/>
              </p:cNvSpPr>
              <p:nvPr/>
            </p:nvSpPr>
            <p:spPr bwMode="auto">
              <a:xfrm>
                <a:off x="5000628" y="5786454"/>
                <a:ext cx="785818" cy="307777"/>
              </a:xfrm>
              <a:prstGeom prst="rect">
                <a:avLst/>
              </a:prstGeom>
              <a:noFill/>
              <a:ln w="9525">
                <a:noFill/>
                <a:miter lim="800000"/>
                <a:headEnd/>
                <a:tailEnd/>
              </a:ln>
              <a:effectLst/>
            </p:spPr>
            <p:txBody>
              <a:bodyPr wrap="square">
                <a:spAutoFit/>
              </a:bodyPr>
              <a:lstStyle/>
              <a:p>
                <a:pPr algn="ctr">
                  <a:spcBef>
                    <a:spcPct val="50000"/>
                  </a:spcBef>
                </a:pPr>
                <a:r>
                  <a:rPr lang="ja-JP" altLang="en-US" sz="1400" dirty="0">
                    <a:latin typeface="+mj-lt"/>
                    <a:ea typeface="HG丸ｺﾞｼｯｸM-PRO" pitchFamily="50" charset="-128"/>
                  </a:rPr>
                  <a:t>病院</a:t>
                </a:r>
              </a:p>
            </p:txBody>
          </p:sp>
          <p:pic>
            <p:nvPicPr>
              <p:cNvPr id="25" name="Picture 25" descr="MCj03037270000[1]"/>
              <p:cNvPicPr>
                <a:picLocks noChangeAspect="1" noChangeArrowheads="1"/>
              </p:cNvPicPr>
              <p:nvPr/>
            </p:nvPicPr>
            <p:blipFill>
              <a:blip r:embed="rId2"/>
              <a:srcRect/>
              <a:stretch>
                <a:fillRect/>
              </a:stretch>
            </p:blipFill>
            <p:spPr bwMode="auto">
              <a:xfrm>
                <a:off x="5000628" y="5214950"/>
                <a:ext cx="757852" cy="547797"/>
              </a:xfrm>
              <a:prstGeom prst="rect">
                <a:avLst/>
              </a:prstGeom>
              <a:noFill/>
            </p:spPr>
          </p:pic>
          <p:sp>
            <p:nvSpPr>
              <p:cNvPr id="27" name="Text Box 27"/>
              <p:cNvSpPr txBox="1">
                <a:spLocks noChangeArrowheads="1"/>
              </p:cNvSpPr>
              <p:nvPr/>
            </p:nvSpPr>
            <p:spPr bwMode="auto">
              <a:xfrm>
                <a:off x="4643438" y="4095120"/>
                <a:ext cx="1714512" cy="738664"/>
              </a:xfrm>
              <a:prstGeom prst="rect">
                <a:avLst/>
              </a:prstGeom>
              <a:noFill/>
              <a:ln w="9525">
                <a:noFill/>
                <a:miter lim="800000"/>
                <a:headEnd/>
                <a:tailEnd/>
              </a:ln>
              <a:effectLst/>
            </p:spPr>
            <p:txBody>
              <a:bodyPr wrap="square">
                <a:spAutoFit/>
              </a:bodyPr>
              <a:lstStyle/>
              <a:p>
                <a:pPr algn="ctr">
                  <a:spcBef>
                    <a:spcPct val="50000"/>
                  </a:spcBef>
                </a:pPr>
                <a:r>
                  <a:rPr lang="ja-JP" altLang="en-US" sz="1400" dirty="0">
                    <a:latin typeface="+mj-lt"/>
                    <a:ea typeface="HG丸ｺﾞｼｯｸM-PRO" pitchFamily="50" charset="-128"/>
                  </a:rPr>
                  <a:t>　①一定の限度額</a:t>
                </a:r>
                <a:br>
                  <a:rPr lang="ja-JP" altLang="en-US" sz="1400" dirty="0">
                    <a:latin typeface="+mj-lt"/>
                    <a:ea typeface="HG丸ｺﾞｼｯｸM-PRO" pitchFamily="50" charset="-128"/>
                  </a:rPr>
                </a:br>
                <a:r>
                  <a:rPr lang="ja-JP" altLang="en-US" sz="1400" dirty="0">
                    <a:latin typeface="+mj-lt"/>
                    <a:ea typeface="HG丸ｺﾞｼｯｸM-PRO" pitchFamily="50" charset="-128"/>
                  </a:rPr>
                  <a:t>　　</a:t>
                </a:r>
                <a:r>
                  <a:rPr lang="ja-JP" altLang="en-US" sz="1400" b="1" u="sng" dirty="0">
                    <a:latin typeface="+mj-lt"/>
                    <a:ea typeface="HG丸ｺﾞｼｯｸM-PRO" pitchFamily="50" charset="-128"/>
                  </a:rPr>
                  <a:t>（</a:t>
                </a:r>
                <a:r>
                  <a:rPr lang="ja-JP" altLang="en-US" sz="1400" b="1" u="sng" dirty="0" smtClean="0">
                    <a:latin typeface="+mj-lt"/>
                    <a:ea typeface="HG丸ｺﾞｼｯｸM-PRO" pitchFamily="50" charset="-128"/>
                  </a:rPr>
                  <a:t>約</a:t>
                </a:r>
                <a:r>
                  <a:rPr lang="en-US" altLang="ja-JP" sz="1400" b="1" u="sng" dirty="0" smtClean="0">
                    <a:latin typeface="+mj-lt"/>
                    <a:ea typeface="HG丸ｺﾞｼｯｸM-PRO" pitchFamily="50" charset="-128"/>
                  </a:rPr>
                  <a:t>9</a:t>
                </a:r>
                <a:r>
                  <a:rPr lang="ja-JP" altLang="en-US" sz="1400" b="1" u="sng" dirty="0" smtClean="0">
                    <a:latin typeface="+mj-lt"/>
                    <a:ea typeface="HG丸ｺﾞｼｯｸM-PRO" pitchFamily="50" charset="-128"/>
                  </a:rPr>
                  <a:t>万円）</a:t>
                </a:r>
                <a:endParaRPr lang="en-US" altLang="ja-JP" sz="1400" b="1" u="sng" dirty="0" smtClean="0">
                  <a:latin typeface="+mj-lt"/>
                  <a:ea typeface="HG丸ｺﾞｼｯｸM-PRO" pitchFamily="50" charset="-128"/>
                </a:endParaRPr>
              </a:p>
              <a:p>
                <a:pPr algn="ctr"/>
                <a:r>
                  <a:rPr lang="ja-JP" altLang="en-US" sz="1400" dirty="0" smtClean="0">
                    <a:latin typeface="+mj-lt"/>
                    <a:ea typeface="HG丸ｺﾞｼｯｸM-PRO" pitchFamily="50" charset="-128"/>
                  </a:rPr>
                  <a:t>を支払い</a:t>
                </a:r>
                <a:endParaRPr lang="ja-JP" altLang="en-US" sz="1400" dirty="0">
                  <a:latin typeface="+mj-lt"/>
                  <a:ea typeface="HG丸ｺﾞｼｯｸM-PRO" pitchFamily="50" charset="-128"/>
                </a:endParaRPr>
              </a:p>
            </p:txBody>
          </p:sp>
          <p:pic>
            <p:nvPicPr>
              <p:cNvPr id="28" name="Picture 30" descr="MCj02957110000[1]"/>
              <p:cNvPicPr>
                <a:picLocks noChangeAspect="1" noChangeArrowheads="1"/>
              </p:cNvPicPr>
              <p:nvPr/>
            </p:nvPicPr>
            <p:blipFill>
              <a:blip r:embed="rId4"/>
              <a:srcRect/>
              <a:stretch>
                <a:fillRect/>
              </a:stretch>
            </p:blipFill>
            <p:spPr bwMode="auto">
              <a:xfrm>
                <a:off x="6286512" y="3000372"/>
                <a:ext cx="869352" cy="712770"/>
              </a:xfrm>
              <a:prstGeom prst="rect">
                <a:avLst/>
              </a:prstGeom>
              <a:noFill/>
            </p:spPr>
          </p:pic>
          <p:pic>
            <p:nvPicPr>
              <p:cNvPr id="30" name="Picture 36" descr="j0205462"/>
              <p:cNvPicPr>
                <a:picLocks noChangeAspect="1" noChangeArrowheads="1"/>
              </p:cNvPicPr>
              <p:nvPr/>
            </p:nvPicPr>
            <p:blipFill>
              <a:blip r:embed="rId3"/>
              <a:srcRect/>
              <a:stretch>
                <a:fillRect/>
              </a:stretch>
            </p:blipFill>
            <p:spPr bwMode="auto">
              <a:xfrm>
                <a:off x="7715272" y="5286388"/>
                <a:ext cx="885032" cy="583753"/>
              </a:xfrm>
              <a:prstGeom prst="rect">
                <a:avLst/>
              </a:prstGeom>
              <a:noFill/>
            </p:spPr>
          </p:pic>
          <p:sp>
            <p:nvSpPr>
              <p:cNvPr id="31" name="Text Box 37"/>
              <p:cNvSpPr txBox="1">
                <a:spLocks noChangeArrowheads="1"/>
              </p:cNvSpPr>
              <p:nvPr/>
            </p:nvSpPr>
            <p:spPr bwMode="auto">
              <a:xfrm>
                <a:off x="7308304" y="5761564"/>
                <a:ext cx="1619672" cy="307777"/>
              </a:xfrm>
              <a:prstGeom prst="rect">
                <a:avLst/>
              </a:prstGeom>
              <a:noFill/>
              <a:ln w="9525">
                <a:noFill/>
                <a:miter lim="800000"/>
                <a:headEnd/>
                <a:tailEnd/>
              </a:ln>
              <a:effectLst/>
            </p:spPr>
            <p:txBody>
              <a:bodyPr wrap="square">
                <a:spAutoFit/>
              </a:bodyPr>
              <a:lstStyle/>
              <a:p>
                <a:pPr algn="ctr">
                  <a:spcBef>
                    <a:spcPct val="50000"/>
                  </a:spcBef>
                </a:pPr>
                <a:r>
                  <a:rPr lang="ja-JP" altLang="en-US" sz="1400" dirty="0" smtClean="0">
                    <a:latin typeface="+mj-lt"/>
                    <a:ea typeface="HG丸ｺﾞｼｯｸM-PRO" pitchFamily="50" charset="-128"/>
                  </a:rPr>
                  <a:t>加入する医療保険</a:t>
                </a:r>
                <a:endParaRPr lang="ja-JP" altLang="en-US" sz="1400" dirty="0">
                  <a:latin typeface="+mj-lt"/>
                  <a:ea typeface="HG丸ｺﾞｼｯｸM-PRO" pitchFamily="50" charset="-128"/>
                </a:endParaRPr>
              </a:p>
            </p:txBody>
          </p:sp>
          <p:sp>
            <p:nvSpPr>
              <p:cNvPr id="33" name="Text Box 39"/>
              <p:cNvSpPr txBox="1">
                <a:spLocks noChangeArrowheads="1"/>
              </p:cNvSpPr>
              <p:nvPr/>
            </p:nvSpPr>
            <p:spPr bwMode="auto">
              <a:xfrm>
                <a:off x="6215074" y="5000636"/>
                <a:ext cx="1285884" cy="523220"/>
              </a:xfrm>
              <a:prstGeom prst="rect">
                <a:avLst/>
              </a:prstGeom>
              <a:noFill/>
              <a:ln w="9525">
                <a:noFill/>
                <a:miter lim="800000"/>
                <a:headEnd/>
                <a:tailEnd/>
              </a:ln>
              <a:effectLst/>
            </p:spPr>
            <p:txBody>
              <a:bodyPr wrap="square">
                <a:spAutoFit/>
              </a:bodyPr>
              <a:lstStyle/>
              <a:p>
                <a:pPr algn="ctr">
                  <a:spcBef>
                    <a:spcPct val="50000"/>
                  </a:spcBef>
                </a:pPr>
                <a:r>
                  <a:rPr lang="en-US" altLang="ja-JP" sz="1400" dirty="0">
                    <a:latin typeface="+mj-lt"/>
                    <a:ea typeface="HG丸ｺﾞｼｯｸM-PRO" pitchFamily="50" charset="-128"/>
                  </a:rPr>
                  <a:t>②</a:t>
                </a:r>
                <a:r>
                  <a:rPr lang="ja-JP" altLang="en-US" sz="1400" dirty="0">
                    <a:latin typeface="+mj-lt"/>
                    <a:ea typeface="HG丸ｺﾞｼｯｸM-PRO" pitchFamily="50" charset="-128"/>
                  </a:rPr>
                  <a:t>高額</a:t>
                </a:r>
                <a:r>
                  <a:rPr lang="ja-JP" altLang="en-US" sz="1400" dirty="0" smtClean="0">
                    <a:latin typeface="+mj-lt"/>
                    <a:ea typeface="HG丸ｺﾞｼｯｸM-PRO" pitchFamily="50" charset="-128"/>
                  </a:rPr>
                  <a:t>療養費の</a:t>
                </a:r>
                <a:r>
                  <a:rPr lang="ja-JP" altLang="en-US" sz="1400" dirty="0">
                    <a:latin typeface="+mj-lt"/>
                    <a:ea typeface="HG丸ｺﾞｼｯｸM-PRO" pitchFamily="50" charset="-128"/>
                  </a:rPr>
                  <a:t>請求</a:t>
                </a:r>
              </a:p>
            </p:txBody>
          </p:sp>
          <p:sp>
            <p:nvSpPr>
              <p:cNvPr id="35" name="Text Box 41"/>
              <p:cNvSpPr txBox="1">
                <a:spLocks noChangeArrowheads="1"/>
              </p:cNvSpPr>
              <p:nvPr/>
            </p:nvSpPr>
            <p:spPr bwMode="auto">
              <a:xfrm>
                <a:off x="5652120" y="5715016"/>
                <a:ext cx="1857388" cy="523220"/>
              </a:xfrm>
              <a:prstGeom prst="rect">
                <a:avLst/>
              </a:prstGeom>
              <a:noFill/>
              <a:ln w="9525">
                <a:noFill/>
                <a:miter lim="800000"/>
                <a:headEnd/>
                <a:tailEnd/>
              </a:ln>
              <a:effectLst/>
            </p:spPr>
            <p:txBody>
              <a:bodyPr wrap="square">
                <a:spAutoFit/>
              </a:bodyPr>
              <a:lstStyle/>
              <a:p>
                <a:pPr algn="ctr"/>
                <a:r>
                  <a:rPr lang="en-US" altLang="ja-JP" sz="1400" dirty="0">
                    <a:latin typeface="+mj-lt"/>
                    <a:ea typeface="HG丸ｺﾞｼｯｸM-PRO" pitchFamily="50" charset="-128"/>
                  </a:rPr>
                  <a:t>③</a:t>
                </a:r>
                <a:r>
                  <a:rPr lang="ja-JP" altLang="en-US" sz="1400" dirty="0">
                    <a:latin typeface="+mj-lt"/>
                    <a:ea typeface="HG丸ｺﾞｼｯｸM-PRO" pitchFamily="50" charset="-128"/>
                  </a:rPr>
                  <a:t>高額</a:t>
                </a:r>
                <a:r>
                  <a:rPr lang="ja-JP" altLang="en-US" sz="1400" dirty="0" smtClean="0">
                    <a:latin typeface="+mj-lt"/>
                    <a:ea typeface="HG丸ｺﾞｼｯｸM-PRO" pitchFamily="50" charset="-128"/>
                  </a:rPr>
                  <a:t>療養費</a:t>
                </a:r>
                <a:endParaRPr lang="en-US" altLang="ja-JP" sz="1400" dirty="0" smtClean="0">
                  <a:latin typeface="+mj-lt"/>
                  <a:ea typeface="HG丸ｺﾞｼｯｸM-PRO" pitchFamily="50" charset="-128"/>
                </a:endParaRPr>
              </a:p>
              <a:p>
                <a:pPr algn="ctr"/>
                <a:r>
                  <a:rPr lang="ja-JP" altLang="en-US" sz="1400" dirty="0" smtClean="0">
                    <a:latin typeface="+mj-lt"/>
                    <a:ea typeface="HG丸ｺﾞｼｯｸM-PRO" pitchFamily="50" charset="-128"/>
                  </a:rPr>
                  <a:t>（約</a:t>
                </a:r>
                <a:r>
                  <a:rPr lang="en-US" altLang="ja-JP" sz="1400" dirty="0">
                    <a:latin typeface="+mj-lt"/>
                    <a:ea typeface="HG丸ｺﾞｼｯｸM-PRO" pitchFamily="50" charset="-128"/>
                  </a:rPr>
                  <a:t>21</a:t>
                </a:r>
                <a:r>
                  <a:rPr lang="ja-JP" altLang="en-US" sz="1400" dirty="0" smtClean="0">
                    <a:latin typeface="+mj-lt"/>
                    <a:ea typeface="HG丸ｺﾞｼｯｸM-PRO" pitchFamily="50" charset="-128"/>
                  </a:rPr>
                  <a:t>万円）の</a:t>
                </a:r>
                <a:r>
                  <a:rPr lang="ja-JP" altLang="en-US" sz="1400" dirty="0">
                    <a:latin typeface="+mj-lt"/>
                    <a:ea typeface="HG丸ｺﾞｼｯｸM-PRO" pitchFamily="50" charset="-128"/>
                  </a:rPr>
                  <a:t>支給</a:t>
                </a:r>
              </a:p>
            </p:txBody>
          </p:sp>
          <p:cxnSp>
            <p:nvCxnSpPr>
              <p:cNvPr id="40" name="直線矢印コネクタ 39"/>
              <p:cNvCxnSpPr/>
              <p:nvPr/>
            </p:nvCxnSpPr>
            <p:spPr>
              <a:xfrm>
                <a:off x="5929322" y="5500702"/>
                <a:ext cx="1714512" cy="15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5929322" y="5715016"/>
                <a:ext cx="1714512" cy="1588"/>
              </a:xfrm>
              <a:prstGeom prst="straightConnector1">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43" name="角丸四角形吹き出し 42"/>
            <p:cNvSpPr/>
            <p:nvPr/>
          </p:nvSpPr>
          <p:spPr>
            <a:xfrm>
              <a:off x="7000892" y="4143380"/>
              <a:ext cx="1571636" cy="571504"/>
            </a:xfrm>
            <a:prstGeom prst="wedgeRoundRectCallout">
              <a:avLst>
                <a:gd name="adj1" fmla="val -101417"/>
                <a:gd name="adj2" fmla="val -2852"/>
                <a:gd name="adj3" fmla="val 16667"/>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latin typeface="+mj-lt"/>
                  <a:ea typeface="HG丸ｺﾞｼｯｸM-PRO" pitchFamily="50" charset="-128"/>
                </a:rPr>
                <a:t>一度に用意する費用が安くて済む</a:t>
              </a:r>
              <a:endParaRPr kumimoji="1" lang="ja-JP" altLang="en-US" sz="1200" b="1" dirty="0">
                <a:solidFill>
                  <a:schemeClr val="tx1"/>
                </a:solidFill>
                <a:latin typeface="+mj-lt"/>
                <a:ea typeface="HG丸ｺﾞｼｯｸM-PRO" pitchFamily="50" charset="-128"/>
              </a:endParaRPr>
            </a:p>
          </p:txBody>
        </p:sp>
      </p:grpSp>
      <p:sp>
        <p:nvSpPr>
          <p:cNvPr id="39" name="正方形/長方形 38"/>
          <p:cNvSpPr/>
          <p:nvPr/>
        </p:nvSpPr>
        <p:spPr>
          <a:xfrm>
            <a:off x="571472" y="1643050"/>
            <a:ext cx="8215370"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en-US" altLang="ja-JP" sz="1600" dirty="0"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　高額療養費が医療機関や薬局に直接支払われるため、</a:t>
            </a:r>
            <a:r>
              <a:rPr lang="ja-JP" altLang="en-US" sz="1600" b="1" u="sng" dirty="0" smtClean="0">
                <a:solidFill>
                  <a:schemeClr val="tx1"/>
                </a:solidFill>
                <a:latin typeface="HG丸ｺﾞｼｯｸM-PRO" pitchFamily="50" charset="-128"/>
                <a:ea typeface="HG丸ｺﾞｼｯｸM-PRO" pitchFamily="50" charset="-128"/>
              </a:rPr>
              <a:t>加入する医療保険に対して、事後に高額療養費の支給申請をする手間が省けます</a:t>
            </a:r>
            <a:r>
              <a:rPr lang="ja-JP" altLang="en-US" sz="1600" dirty="0" smtClean="0">
                <a:solidFill>
                  <a:schemeClr val="tx1"/>
                </a:solidFill>
                <a:latin typeface="HG丸ｺﾞｼｯｸM-PRO" pitchFamily="50" charset="-128"/>
                <a:ea typeface="HG丸ｺﾞｼｯｸM-PRO" pitchFamily="50" charset="-128"/>
              </a:rPr>
              <a:t>。</a:t>
            </a:r>
            <a:endParaRPr kumimoji="1" lang="ja-JP" altLang="en-US" sz="1600" dirty="0">
              <a:solidFill>
                <a:schemeClr val="tx1"/>
              </a:solidFill>
              <a:latin typeface="HG丸ｺﾞｼｯｸM-PRO" pitchFamily="50" charset="-128"/>
              <a:ea typeface="HG丸ｺﾞｼｯｸM-PRO" pitchFamily="50" charset="-128"/>
            </a:endParaRPr>
          </a:p>
        </p:txBody>
      </p:sp>
      <p:sp>
        <p:nvSpPr>
          <p:cNvPr id="46" name="正方形/長方形 45"/>
          <p:cNvSpPr/>
          <p:nvPr/>
        </p:nvSpPr>
        <p:spPr>
          <a:xfrm>
            <a:off x="571472" y="2214554"/>
            <a:ext cx="8215370"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latin typeface="HG丸ｺﾞｼｯｸM-PRO" pitchFamily="50" charset="-128"/>
                <a:ea typeface="HG丸ｺﾞｼｯｸM-PRO" pitchFamily="50" charset="-128"/>
              </a:rPr>
              <a:t>※</a:t>
            </a:r>
            <a:r>
              <a:rPr lang="ja-JP" altLang="en-US" sz="1600" dirty="0" smtClean="0">
                <a:solidFill>
                  <a:schemeClr val="tx1"/>
                </a:solidFill>
                <a:latin typeface="HG丸ｺﾞｼｯｸM-PRO" pitchFamily="50" charset="-128"/>
                <a:ea typeface="HG丸ｺﾞｼｯｸM-PRO" pitchFamily="50" charset="-128"/>
              </a:rPr>
              <a:t>　７０歳以上の方は、所得区分の認定証がなくても、自動的に窓口での支払が負担の</a:t>
            </a:r>
            <a:endParaRPr lang="en-US" altLang="ja-JP" sz="1600" dirty="0" smtClean="0">
              <a:solidFill>
                <a:schemeClr val="tx1"/>
              </a:solidFill>
              <a:latin typeface="HG丸ｺﾞｼｯｸM-PRO" pitchFamily="50" charset="-128"/>
              <a:ea typeface="HG丸ｺﾞｼｯｸM-PRO" pitchFamily="50" charset="-128"/>
            </a:endParaRPr>
          </a:p>
          <a:p>
            <a:r>
              <a:rPr lang="ja-JP" altLang="en-US" sz="1600" dirty="0" smtClean="0">
                <a:solidFill>
                  <a:schemeClr val="tx1"/>
                </a:solidFill>
                <a:latin typeface="HG丸ｺﾞｼｯｸM-PRO" pitchFamily="50" charset="-128"/>
                <a:ea typeface="HG丸ｺﾞｼｯｸM-PRO" pitchFamily="50" charset="-128"/>
              </a:rPr>
              <a:t>　上限額までにとどめられます</a:t>
            </a:r>
            <a:r>
              <a:rPr lang="ja-JP" altLang="en-US" sz="1400" dirty="0" smtClean="0">
                <a:solidFill>
                  <a:schemeClr val="tx1"/>
                </a:solidFill>
                <a:latin typeface="HG丸ｺﾞｼｯｸM-PRO" pitchFamily="50" charset="-128"/>
                <a:ea typeface="HG丸ｺﾞｼｯｸM-PRO" pitchFamily="50" charset="-128"/>
              </a:rPr>
              <a:t>（低所得者の区分の適用を受けるためには認定証が必要です）</a:t>
            </a:r>
            <a:r>
              <a:rPr lang="ja-JP" altLang="en-US" sz="1600" dirty="0" smtClean="0">
                <a:solidFill>
                  <a:schemeClr val="tx1"/>
                </a:solidFill>
                <a:latin typeface="HG丸ｺﾞｼｯｸM-PRO" pitchFamily="50" charset="-128"/>
                <a:ea typeface="HG丸ｺﾞｼｯｸM-PRO" pitchFamily="50" charset="-128"/>
              </a:rPr>
              <a:t>。</a:t>
            </a:r>
            <a:endParaRPr kumimoji="1" lang="ja-JP" altLang="en-US" sz="1600" dirty="0">
              <a:solidFill>
                <a:schemeClr val="tx1"/>
              </a:solidFill>
              <a:latin typeface="HG丸ｺﾞｼｯｸM-PRO" pitchFamily="50" charset="-128"/>
              <a:ea typeface="HG丸ｺﾞｼｯｸM-PRO" pitchFamily="50" charset="-128"/>
            </a:endParaRPr>
          </a:p>
        </p:txBody>
      </p:sp>
      <p:sp>
        <p:nvSpPr>
          <p:cNvPr id="45" name="正方形/長方形 44"/>
          <p:cNvSpPr/>
          <p:nvPr/>
        </p:nvSpPr>
        <p:spPr>
          <a:xfrm>
            <a:off x="807058" y="2857496"/>
            <a:ext cx="3685624" cy="338554"/>
          </a:xfrm>
          <a:prstGeom prst="rect">
            <a:avLst/>
          </a:prstGeom>
        </p:spPr>
        <p:txBody>
          <a:bodyPr wrap="none">
            <a:spAutoFit/>
          </a:bodyPr>
          <a:lstStyle/>
          <a:p>
            <a:pPr algn="ctr"/>
            <a:r>
              <a:rPr lang="en-US" altLang="ja-JP" sz="1600" dirty="0" smtClean="0">
                <a:ea typeface="HG丸ｺﾞｼｯｸM-PRO" pitchFamily="50" charset="-128"/>
              </a:rPr>
              <a:t>70</a:t>
            </a:r>
            <a:r>
              <a:rPr lang="ja-JP" altLang="en-US" sz="1600" dirty="0" smtClean="0">
                <a:ea typeface="HG丸ｺﾞｼｯｸM-PRO" pitchFamily="50" charset="-128"/>
              </a:rPr>
              <a:t>歳未満、年収</a:t>
            </a:r>
            <a:r>
              <a:rPr lang="ja-JP" altLang="en-US" sz="1600" dirty="0">
                <a:ea typeface="HG丸ｺﾞｼｯｸM-PRO" pitchFamily="50" charset="-128"/>
              </a:rPr>
              <a:t>約</a:t>
            </a:r>
            <a:r>
              <a:rPr lang="en-US" altLang="ja-JP" sz="1600" dirty="0">
                <a:ea typeface="HG丸ｺﾞｼｯｸM-PRO" pitchFamily="50" charset="-128"/>
              </a:rPr>
              <a:t>370</a:t>
            </a:r>
            <a:r>
              <a:rPr lang="ja-JP" altLang="en-US" sz="1600" dirty="0">
                <a:ea typeface="HG丸ｺﾞｼｯｸM-PRO" pitchFamily="50" charset="-128"/>
              </a:rPr>
              <a:t>～約</a:t>
            </a:r>
            <a:r>
              <a:rPr lang="en-US" altLang="ja-JP" sz="1600" dirty="0">
                <a:ea typeface="HG丸ｺﾞｼｯｸM-PRO" pitchFamily="50" charset="-128"/>
              </a:rPr>
              <a:t>770</a:t>
            </a:r>
            <a:r>
              <a:rPr lang="ja-JP" altLang="en-US" sz="1600" dirty="0">
                <a:ea typeface="HG丸ｺﾞｼｯｸM-PRO" pitchFamily="50" charset="-128"/>
              </a:rPr>
              <a:t>万円の</a:t>
            </a:r>
            <a:r>
              <a:rPr lang="ja-JP" altLang="en-US" sz="1600" dirty="0" smtClean="0">
                <a:ea typeface="HG丸ｺﾞｼｯｸM-PRO" pitchFamily="50" charset="-128"/>
              </a:rPr>
              <a:t>方</a:t>
            </a:r>
            <a:endParaRPr lang="en-US" altLang="ja-JP" sz="1600" dirty="0">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09CABCB95E94ED4E95D0804A1357BFCE" ma:contentTypeVersion="11" ma:contentTypeDescription="" ma:contentTypeScope="" ma:versionID="97162678f1d37db3b6fe3025999ebed0">
  <xsd:schema xmlns:xsd="http://www.w3.org/2001/XMLSchema" xmlns:p="http://schemas.microsoft.com/office/2006/metadata/properties" xmlns:ns2="8B97BE19-CDDD-400E-817A-CFDD13F7EC12" xmlns:ns3="1f7fd913-e9f5-4505-ad16-c6a724e935ff" targetNamespace="http://schemas.microsoft.com/office/2006/metadata/properties" ma:root="true" ma:fieldsID="edf681bbb589e4585845b6521d92a50a" ns2:_="" ns3:_="">
    <xsd:import namespace="8B97BE19-CDDD-400E-817A-CFDD13F7EC12"/>
    <xsd:import namespace="1f7fd913-e9f5-4505-ad16-c6a724e935ff"/>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1f7fd913-e9f5-4505-ad16-c6a724e935ff"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B4587F02-C654-41A4-AB9E-26AF5A80644D}">
  <ds:schemaRefs>
    <ds:schemaRef ds:uri="http://schemas.microsoft.com/sharepoint/v3/contenttype/forms"/>
  </ds:schemaRefs>
</ds:datastoreItem>
</file>

<file path=customXml/itemProps2.xml><?xml version="1.0" encoding="utf-8"?>
<ds:datastoreItem xmlns:ds="http://schemas.openxmlformats.org/officeDocument/2006/customXml" ds:itemID="{48D6B7C1-F3B9-4DA9-A29D-639968F229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1f7fd913-e9f5-4505-ad16-c6a724e935ff"/>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A625330-4E46-4F1F-8D18-C6102211420B}">
  <ds:schemaRefs>
    <ds:schemaRef ds:uri="http://purl.org/dc/terms/"/>
    <ds:schemaRef ds:uri="http://purl.org/dc/elements/1.1/"/>
    <ds:schemaRef ds:uri="http://schemas.microsoft.com/office/2006/documentManagement/types"/>
    <ds:schemaRef ds:uri="http://schemas.microsoft.com/office/2006/metadata/properties"/>
    <ds:schemaRef ds:uri="http://purl.org/dc/dcmitype/"/>
    <ds:schemaRef ds:uri="http://www.w3.org/XML/1998/namespace"/>
    <ds:schemaRef ds:uri="http://schemas.openxmlformats.org/package/2006/metadata/core-properties"/>
    <ds:schemaRef ds:uri="1f7fd913-e9f5-4505-ad16-c6a724e935ff"/>
    <ds:schemaRef ds:uri="8B97BE19-CDDD-400E-817A-CFDD13F7EC12"/>
  </ds:schemaRefs>
</ds:datastoreItem>
</file>

<file path=docProps/app.xml><?xml version="1.0" encoding="utf-8"?>
<Properties xmlns="http://schemas.openxmlformats.org/officeDocument/2006/extended-properties" xmlns:vt="http://schemas.openxmlformats.org/officeDocument/2006/docPropsVTypes">
  <TotalTime>11027</TotalTime>
  <Words>1511</Words>
  <Application>Microsoft Office PowerPoint</Application>
  <PresentationFormat>画面に合わせる (4:3)</PresentationFormat>
  <Paragraphs>362</Paragraphs>
  <Slides>24</Slides>
  <Notes>1</Notes>
  <HiddenSlides>0</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Office テーマ</vt:lpstr>
      <vt:lpstr>高額療養費制度を利用される皆さまへ</vt:lpstr>
      <vt:lpstr>PowerPoint プレゼンテーション</vt:lpstr>
      <vt:lpstr>PowerPoint プレゼンテーション</vt:lpstr>
      <vt:lpstr>高額療養費制度とはこんな制度です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高額療養費制度を利用される皆さまへ</dc:title>
  <dc:creator>厚生労働省ネットワークシステム</dc:creator>
  <cp:lastModifiedBy>厚生労働省ネットワークシステム</cp:lastModifiedBy>
  <cp:revision>540</cp:revision>
  <cp:lastPrinted>2015-01-07T12:28:54Z</cp:lastPrinted>
  <dcterms:created xsi:type="dcterms:W3CDTF">2010-04-19T12:50:17Z</dcterms:created>
  <dcterms:modified xsi:type="dcterms:W3CDTF">2015-02-23T10:28:13Z</dcterms:modified>
</cp:coreProperties>
</file>