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673" r:id="rId2"/>
    <p:sldMasterId id="2147483685" r:id="rId3"/>
    <p:sldMasterId id="2147483697" r:id="rId4"/>
    <p:sldMasterId id="2147483709" r:id="rId5"/>
  </p:sldMasterIdLst>
  <p:notesMasterIdLst>
    <p:notesMasterId r:id="rId36"/>
  </p:notesMasterIdLst>
  <p:handoutMasterIdLst>
    <p:handoutMasterId r:id="rId37"/>
  </p:handoutMasterIdLst>
  <p:sldIdLst>
    <p:sldId id="256" r:id="rId6"/>
    <p:sldId id="306" r:id="rId7"/>
    <p:sldId id="340" r:id="rId8"/>
    <p:sldId id="342" r:id="rId9"/>
    <p:sldId id="344" r:id="rId10"/>
    <p:sldId id="345" r:id="rId11"/>
    <p:sldId id="347" r:id="rId12"/>
    <p:sldId id="348" r:id="rId13"/>
    <p:sldId id="349" r:id="rId14"/>
    <p:sldId id="332" r:id="rId15"/>
    <p:sldId id="350" r:id="rId16"/>
    <p:sldId id="259" r:id="rId17"/>
    <p:sldId id="313" r:id="rId18"/>
    <p:sldId id="260" r:id="rId19"/>
    <p:sldId id="351" r:id="rId20"/>
    <p:sldId id="317" r:id="rId21"/>
    <p:sldId id="318" r:id="rId22"/>
    <p:sldId id="284" r:id="rId23"/>
    <p:sldId id="283" r:id="rId24"/>
    <p:sldId id="353" r:id="rId25"/>
    <p:sldId id="352" r:id="rId26"/>
    <p:sldId id="335" r:id="rId27"/>
    <p:sldId id="354" r:id="rId28"/>
    <p:sldId id="355" r:id="rId29"/>
    <p:sldId id="356" r:id="rId30"/>
    <p:sldId id="357" r:id="rId31"/>
    <p:sldId id="358" r:id="rId32"/>
    <p:sldId id="359" r:id="rId33"/>
    <p:sldId id="360" r:id="rId34"/>
    <p:sldId id="361" r:id="rId35"/>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1"/>
        </a:solidFill>
        <a:latin typeface="Calibri" pitchFamily="34" charset="0"/>
        <a:ea typeface="ＭＳ Ｐゴシック" charset="-128"/>
        <a:cs typeface="+mn-cs"/>
      </a:defRPr>
    </a:lvl1pPr>
    <a:lvl2pPr marL="457200" algn="l" rtl="0" eaLnBrk="0" fontAlgn="base" hangingPunct="0">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eaLnBrk="0" fontAlgn="base" hangingPunct="0">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eaLnBrk="0" fontAlgn="base" hangingPunct="0">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eaLnBrk="0" fontAlgn="base" hangingPunct="0">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FDC3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48" autoAdjust="0"/>
    <p:restoredTop sz="76799" autoAdjust="0"/>
  </p:normalViewPr>
  <p:slideViewPr>
    <p:cSldViewPr snapToGrid="0">
      <p:cViewPr>
        <p:scale>
          <a:sx n="90" d="100"/>
          <a:sy n="90" d="100"/>
        </p:scale>
        <p:origin x="468" y="44"/>
      </p:cViewPr>
      <p:guideLst>
        <p:guide orient="horz" pos="2160"/>
        <p:guide pos="2880"/>
      </p:guideLst>
    </p:cSldViewPr>
  </p:slideViewPr>
  <p:outlineViewPr>
    <p:cViewPr>
      <p:scale>
        <a:sx n="33" d="100"/>
        <a:sy n="33" d="100"/>
      </p:scale>
      <p:origin x="0" y="4099"/>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3293" y="-96"/>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6888"/>
          </a:xfrm>
          <a:prstGeom prst="rect">
            <a:avLst/>
          </a:prstGeom>
        </p:spPr>
        <p:txBody>
          <a:bodyPr vert="horz" lIns="95682" tIns="47841" rIns="95682" bIns="47841" rtlCol="0"/>
          <a:lstStyle>
            <a:lvl1pPr algn="l">
              <a:defRPr sz="1300">
                <a:ea typeface="ＭＳ Ｐゴシック" pitchFamily="50" charset="-128"/>
              </a:defRPr>
            </a:lvl1pPr>
          </a:lstStyle>
          <a:p>
            <a:pPr>
              <a:defRPr/>
            </a:pPr>
            <a:endParaRPr lang="ja-JP" altLang="en-US"/>
          </a:p>
        </p:txBody>
      </p:sp>
      <p:sp>
        <p:nvSpPr>
          <p:cNvPr id="3" name="日付プレースホルダー 2"/>
          <p:cNvSpPr>
            <a:spLocks noGrp="1"/>
          </p:cNvSpPr>
          <p:nvPr>
            <p:ph type="dt" sz="quarter" idx="1"/>
          </p:nvPr>
        </p:nvSpPr>
        <p:spPr>
          <a:xfrm>
            <a:off x="3856039" y="1"/>
            <a:ext cx="2949575" cy="496888"/>
          </a:xfrm>
          <a:prstGeom prst="rect">
            <a:avLst/>
          </a:prstGeom>
        </p:spPr>
        <p:txBody>
          <a:bodyPr vert="horz" lIns="95682" tIns="47841" rIns="95682" bIns="47841" rtlCol="0"/>
          <a:lstStyle>
            <a:lvl1pPr algn="r">
              <a:defRPr sz="1300">
                <a:ea typeface="ＭＳ Ｐゴシック" pitchFamily="50" charset="-128"/>
              </a:defRPr>
            </a:lvl1pPr>
          </a:lstStyle>
          <a:p>
            <a:pPr>
              <a:defRPr/>
            </a:pPr>
            <a:fld id="{C1B5087A-7CFC-48B8-A0B6-CCDAEEDA23E1}" type="datetimeFigureOut">
              <a:rPr lang="ja-JP" altLang="en-US"/>
              <a:pPr>
                <a:defRPr/>
              </a:pPr>
              <a:t>2017/4/14</a:t>
            </a:fld>
            <a:endParaRPr lang="ja-JP" altLang="en-US"/>
          </a:p>
        </p:txBody>
      </p:sp>
      <p:sp>
        <p:nvSpPr>
          <p:cNvPr id="4" name="フッター プレースホルダー 3"/>
          <p:cNvSpPr>
            <a:spLocks noGrp="1"/>
          </p:cNvSpPr>
          <p:nvPr>
            <p:ph type="ftr" sz="quarter" idx="2"/>
          </p:nvPr>
        </p:nvSpPr>
        <p:spPr>
          <a:xfrm>
            <a:off x="1" y="9440863"/>
            <a:ext cx="2949575" cy="496887"/>
          </a:xfrm>
          <a:prstGeom prst="rect">
            <a:avLst/>
          </a:prstGeom>
        </p:spPr>
        <p:txBody>
          <a:bodyPr vert="horz" lIns="95682" tIns="47841" rIns="95682" bIns="47841" rtlCol="0" anchor="b"/>
          <a:lstStyle>
            <a:lvl1pPr algn="l">
              <a:defRPr sz="1300">
                <a:ea typeface="ＭＳ Ｐゴシック" pitchFamily="50" charset="-128"/>
              </a:defRPr>
            </a:lvl1pPr>
          </a:lstStyle>
          <a:p>
            <a:pPr>
              <a:defRPr/>
            </a:pPr>
            <a:endParaRPr lang="ja-JP" altLang="en-US"/>
          </a:p>
        </p:txBody>
      </p:sp>
      <p:sp>
        <p:nvSpPr>
          <p:cNvPr id="5" name="スライド番号プレースホルダー 4"/>
          <p:cNvSpPr>
            <a:spLocks noGrp="1"/>
          </p:cNvSpPr>
          <p:nvPr>
            <p:ph type="sldNum" sz="quarter" idx="3"/>
          </p:nvPr>
        </p:nvSpPr>
        <p:spPr>
          <a:xfrm>
            <a:off x="3856039" y="9440863"/>
            <a:ext cx="2949575" cy="496887"/>
          </a:xfrm>
          <a:prstGeom prst="rect">
            <a:avLst/>
          </a:prstGeom>
        </p:spPr>
        <p:txBody>
          <a:bodyPr vert="horz" lIns="95682" tIns="47841" rIns="95682" bIns="47841" rtlCol="0" anchor="b"/>
          <a:lstStyle>
            <a:lvl1pPr algn="r">
              <a:defRPr sz="1300">
                <a:ea typeface="ＭＳ Ｐゴシック" pitchFamily="50" charset="-128"/>
              </a:defRPr>
            </a:lvl1pPr>
          </a:lstStyle>
          <a:p>
            <a:pPr>
              <a:defRPr/>
            </a:pPr>
            <a:fld id="{D70241AB-F199-479C-8373-929788CC8F10}" type="slidenum">
              <a:rPr lang="ja-JP" altLang="en-US"/>
              <a:pPr>
                <a:defRPr/>
              </a:pPr>
              <a:t>‹#›</a:t>
            </a:fld>
            <a:endParaRPr lang="ja-JP" altLang="en-US"/>
          </a:p>
        </p:txBody>
      </p:sp>
    </p:spTree>
    <p:extLst>
      <p:ext uri="{BB962C8B-B14F-4D97-AF65-F5344CB8AC3E}">
        <p14:creationId xmlns:p14="http://schemas.microsoft.com/office/powerpoint/2010/main" val="3440815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5682" tIns="47841" rIns="95682" bIns="47841" rtlCol="0"/>
          <a:lstStyle>
            <a:lvl1pPr algn="l" eaLnBrk="1" fontAlgn="auto" hangingPunct="1">
              <a:spcBef>
                <a:spcPts val="0"/>
              </a:spcBef>
              <a:spcAft>
                <a:spcPts val="0"/>
              </a:spcAft>
              <a:defRPr sz="13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6039" y="1"/>
            <a:ext cx="2949575" cy="498475"/>
          </a:xfrm>
          <a:prstGeom prst="rect">
            <a:avLst/>
          </a:prstGeom>
        </p:spPr>
        <p:txBody>
          <a:bodyPr vert="horz" lIns="95682" tIns="47841" rIns="95682" bIns="47841" rtlCol="0"/>
          <a:lstStyle>
            <a:lvl1pPr algn="r" eaLnBrk="1" fontAlgn="auto" hangingPunct="1">
              <a:spcBef>
                <a:spcPts val="0"/>
              </a:spcBef>
              <a:spcAft>
                <a:spcPts val="0"/>
              </a:spcAft>
              <a:defRPr sz="1300">
                <a:latin typeface="+mn-lt"/>
                <a:ea typeface="+mn-ea"/>
              </a:defRPr>
            </a:lvl1pPr>
          </a:lstStyle>
          <a:p>
            <a:pPr>
              <a:defRPr/>
            </a:pPr>
            <a:fld id="{569CC0B3-3302-4ACB-BCFE-C8A01091B77F}" type="datetimeFigureOut">
              <a:rPr lang="ja-JP" altLang="en-US"/>
              <a:pPr>
                <a:defRPr/>
              </a:pPr>
              <a:t>2017/4/14</a:t>
            </a:fld>
            <a:endParaRPr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5682" tIns="47841" rIns="95682" bIns="47841" rtlCol="0" anchor="ctr"/>
          <a:lstStyle/>
          <a:p>
            <a:pPr lvl="0"/>
            <a:endParaRPr lang="ja-JP" altLang="en-US" noProof="0"/>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5682" tIns="47841" rIns="95682" bIns="47841"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1" y="9440864"/>
            <a:ext cx="2949575" cy="498475"/>
          </a:xfrm>
          <a:prstGeom prst="rect">
            <a:avLst/>
          </a:prstGeom>
        </p:spPr>
        <p:txBody>
          <a:bodyPr vert="horz" lIns="95682" tIns="47841" rIns="95682" bIns="47841" rtlCol="0" anchor="b"/>
          <a:lstStyle>
            <a:lvl1pPr algn="l" eaLnBrk="1" fontAlgn="auto" hangingPunct="1">
              <a:spcBef>
                <a:spcPts val="0"/>
              </a:spcBef>
              <a:spcAft>
                <a:spcPts val="0"/>
              </a:spcAft>
              <a:defRPr sz="13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6039" y="9440864"/>
            <a:ext cx="2949575" cy="498475"/>
          </a:xfrm>
          <a:prstGeom prst="rect">
            <a:avLst/>
          </a:prstGeom>
        </p:spPr>
        <p:txBody>
          <a:bodyPr vert="horz" wrap="square" lIns="95682" tIns="47841" rIns="95682" bIns="47841" numCol="1" anchor="b" anchorCtr="0" compatLnSpc="1">
            <a:prstTxWarp prst="textNoShape">
              <a:avLst/>
            </a:prstTxWarp>
          </a:bodyPr>
          <a:lstStyle>
            <a:lvl1pPr algn="r" eaLnBrk="1" hangingPunct="1">
              <a:defRPr sz="1300">
                <a:ea typeface="ＭＳ Ｐゴシック" pitchFamily="50" charset="-128"/>
              </a:defRPr>
            </a:lvl1pPr>
          </a:lstStyle>
          <a:p>
            <a:pPr>
              <a:defRPr/>
            </a:pPr>
            <a:fld id="{3C28E446-BA3F-49AF-9D9E-4E319B3825A7}" type="slidenum">
              <a:rPr lang="ja-JP" altLang="en-US"/>
              <a:pPr>
                <a:defRPr/>
              </a:pPr>
              <a:t>‹#›</a:t>
            </a:fld>
            <a:endParaRPr lang="ja-JP" altLang="en-US"/>
          </a:p>
        </p:txBody>
      </p:sp>
    </p:spTree>
    <p:extLst>
      <p:ext uri="{BB962C8B-B14F-4D97-AF65-F5344CB8AC3E}">
        <p14:creationId xmlns:p14="http://schemas.microsoft.com/office/powerpoint/2010/main" val="24770119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p:spPr>
      </p:sp>
      <p:sp>
        <p:nvSpPr>
          <p:cNvPr id="3" name="ノート プレースホルダー 2"/>
          <p:cNvSpPr>
            <a:spLocks noGrp="1"/>
          </p:cNvSpPr>
          <p:nvPr>
            <p:ph type="body" idx="1"/>
          </p:nvPr>
        </p:nvSpPr>
        <p:spPr/>
        <p:txBody>
          <a:bodyPr/>
          <a:lstStyle/>
          <a:p>
            <a:r>
              <a:rPr lang="ja-JP" altLang="en-US" sz="1100" dirty="0"/>
              <a:t>介護予防ケアマネジメントは総合事業と一体的に捉えて実施していくものであり、別々に考えるものではない。演習は、要支援者等に必要なアセスメントを振り返る為、復習も兼ねた演習の組み立てとなっていることを確認する。</a:t>
            </a:r>
          </a:p>
          <a:p>
            <a:r>
              <a:rPr lang="ja-JP" altLang="en-US" sz="1100" dirty="0"/>
              <a:t>「自立支援」については、市町村で定義付けを行うなど、規範的統合を行う必要がある。</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C28E446-BA3F-49AF-9D9E-4E319B3825A7}" type="slidenum">
              <a:rPr lang="ja-JP" altLang="en-US" smtClean="0"/>
              <a:pPr>
                <a:defRPr/>
              </a:pPr>
              <a:t>1</a:t>
            </a:fld>
            <a:endParaRPr lang="ja-JP" altLang="en-US"/>
          </a:p>
        </p:txBody>
      </p:sp>
    </p:spTree>
    <p:extLst>
      <p:ext uri="{BB962C8B-B14F-4D97-AF65-F5344CB8AC3E}">
        <p14:creationId xmlns:p14="http://schemas.microsoft.com/office/powerpoint/2010/main" val="1009847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p:spPr>
      </p:sp>
      <p:sp>
        <p:nvSpPr>
          <p:cNvPr id="3" name="ノート プレースホルダー 2"/>
          <p:cNvSpPr>
            <a:spLocks noGrp="1"/>
          </p:cNvSpPr>
          <p:nvPr>
            <p:ph type="body" idx="1"/>
          </p:nvPr>
        </p:nvSpPr>
        <p:spPr/>
        <p:txBody>
          <a:bodyPr/>
          <a:lstStyle/>
          <a:p>
            <a:r>
              <a:rPr lang="ja-JP" altLang="en-US" sz="1100" dirty="0"/>
              <a:t>専門職の視点として、できないこと＝弱みに着目しがちであり、「できること」「できそうなこと」を見逃しがちである。工夫次第でできそうなことは無いか、「できること＝強み」を活かす視点に切り替えて考えてみる。課題解決のための介入の糸口や対応方法に使える可能性が大きい。本人、家族が気づいていない「強み」を専門職が気づかせてあげることで、意欲の向上にもつながる。実際には両手が使えるという強みを活かし、環境調整を行うことで、できることがこのように多いことを説明。</a:t>
            </a:r>
          </a:p>
          <a:p>
            <a:r>
              <a:rPr lang="ja-JP" altLang="en-US" sz="1100" dirty="0"/>
              <a:t>①妻をリフト活用し、車いすからベッドへの移乗を実施。②④⑤⑥⑦車いすのまま利用できるように環境調整を行うことで、入浴・排泄・簡単な調理・洗濯・清潔保持等ができている。③に関しては、段差を３０ｃｍ設ける環境を整えることで、いざり歩行ができる脊髄損傷の強みを活かし、衣類の出し入れができるような工夫がなされている。</a:t>
            </a:r>
          </a:p>
        </p:txBody>
      </p:sp>
      <p:sp>
        <p:nvSpPr>
          <p:cNvPr id="4" name="スライド番号プレースホルダー 3"/>
          <p:cNvSpPr>
            <a:spLocks noGrp="1"/>
          </p:cNvSpPr>
          <p:nvPr>
            <p:ph type="sldNum" sz="quarter" idx="10"/>
          </p:nvPr>
        </p:nvSpPr>
        <p:spPr/>
        <p:txBody>
          <a:bodyPr/>
          <a:lstStyle/>
          <a:p>
            <a:pPr>
              <a:defRPr/>
            </a:pPr>
            <a:fld id="{3C28E446-BA3F-49AF-9D9E-4E319B3825A7}" type="slidenum">
              <a:rPr lang="ja-JP" altLang="en-US" smtClean="0"/>
              <a:pPr>
                <a:defRPr/>
              </a:pPr>
              <a:t>10</a:t>
            </a:fld>
            <a:endParaRPr lang="ja-JP" altLang="en-US"/>
          </a:p>
        </p:txBody>
      </p:sp>
    </p:spTree>
    <p:extLst>
      <p:ext uri="{BB962C8B-B14F-4D97-AF65-F5344CB8AC3E}">
        <p14:creationId xmlns:p14="http://schemas.microsoft.com/office/powerpoint/2010/main" val="1107425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p:spPr>
      </p:sp>
      <p:sp>
        <p:nvSpPr>
          <p:cNvPr id="3" name="ノート プレースホルダー 2"/>
          <p:cNvSpPr>
            <a:spLocks noGrp="1"/>
          </p:cNvSpPr>
          <p:nvPr>
            <p:ph type="body" idx="1"/>
          </p:nvPr>
        </p:nvSpPr>
        <p:spPr/>
        <p:txBody>
          <a:bodyPr/>
          <a:lstStyle/>
          <a:p>
            <a:r>
              <a:rPr lang="ja-JP" altLang="en-US" sz="1100" dirty="0"/>
              <a:t>要支援１、２の状態（総合事業対象者の理解）を共通理解するための振り返り演習であることを説明。</a:t>
            </a:r>
          </a:p>
          <a:p>
            <a:r>
              <a:rPr lang="ja-JP" altLang="en-US" sz="1100" dirty="0"/>
              <a:t>午前中の講義での「介護予防ケアマネジメントの利用者像」等（講義資料</a:t>
            </a:r>
            <a:r>
              <a:rPr lang="en-US" altLang="ja-JP" sz="1100" dirty="0"/>
              <a:t>P15</a:t>
            </a:r>
            <a:r>
              <a:rPr lang="ja-JP" altLang="en-US" sz="1100" dirty="0"/>
              <a:t>～</a:t>
            </a:r>
            <a:r>
              <a:rPr lang="en-US" altLang="ja-JP" sz="1100" dirty="0"/>
              <a:t>17</a:t>
            </a:r>
            <a:r>
              <a:rPr lang="ja-JP" altLang="en-US" sz="1100" dirty="0"/>
              <a:t>）を参考にイメージを進める。</a:t>
            </a:r>
          </a:p>
        </p:txBody>
      </p:sp>
      <p:sp>
        <p:nvSpPr>
          <p:cNvPr id="4" name="スライド番号プレースホルダー 3"/>
          <p:cNvSpPr>
            <a:spLocks noGrp="1"/>
          </p:cNvSpPr>
          <p:nvPr>
            <p:ph type="sldNum" sz="quarter" idx="10"/>
          </p:nvPr>
        </p:nvSpPr>
        <p:spPr/>
        <p:txBody>
          <a:bodyPr/>
          <a:lstStyle/>
          <a:p>
            <a:pPr>
              <a:defRPr/>
            </a:pPr>
            <a:fld id="{3C28E446-BA3F-49AF-9D9E-4E319B3825A7}" type="slidenum">
              <a:rPr lang="ja-JP" altLang="en-US" smtClean="0"/>
              <a:pPr>
                <a:defRPr/>
              </a:pPr>
              <a:t>11</a:t>
            </a:fld>
            <a:endParaRPr lang="ja-JP" altLang="en-US"/>
          </a:p>
        </p:txBody>
      </p:sp>
    </p:spTree>
    <p:extLst>
      <p:ext uri="{BB962C8B-B14F-4D97-AF65-F5344CB8AC3E}">
        <p14:creationId xmlns:p14="http://schemas.microsoft.com/office/powerpoint/2010/main" val="100301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p:spPr>
      </p:sp>
      <p:sp>
        <p:nvSpPr>
          <p:cNvPr id="3" name="ノート プレースホルダー 2"/>
          <p:cNvSpPr>
            <a:spLocks noGrp="1"/>
          </p:cNvSpPr>
          <p:nvPr>
            <p:ph type="body" idx="1"/>
          </p:nvPr>
        </p:nvSpPr>
        <p:spPr/>
        <p:txBody>
          <a:bodyPr/>
          <a:lstStyle/>
          <a:p>
            <a:r>
              <a:rPr lang="ja-JP" altLang="en-US" sz="1100" dirty="0"/>
              <a:t>要支援</a:t>
            </a:r>
            <a:r>
              <a:rPr lang="en-US" altLang="ja-JP" sz="1100" dirty="0"/>
              <a:t>1</a:t>
            </a:r>
            <a:r>
              <a:rPr lang="ja-JP" altLang="en-US" sz="1100" dirty="0" err="1"/>
              <a:t>、</a:t>
            </a:r>
            <a:r>
              <a:rPr lang="ja-JP" altLang="en-US" sz="1100" dirty="0"/>
              <a:t>２の人の状態の１例の提示。</a:t>
            </a:r>
          </a:p>
          <a:p>
            <a:r>
              <a:rPr lang="ja-JP" altLang="en-US" sz="1100" dirty="0"/>
              <a:t>この様な人が多いという、あくまでも１例であることを強調して説明。このような状態に当てはまらない人もいるため、説明時には注意が必要。</a:t>
            </a:r>
          </a:p>
          <a:p>
            <a:r>
              <a:rPr lang="ja-JP" altLang="en-US" sz="1100" dirty="0"/>
              <a:t>総合事業では、基本チェックリストにより事業対象者となり、医師の意見書等が付されない。情報を把握するために、連携をどの様に構築するか各市町村での対応等の説明を加える。</a:t>
            </a:r>
          </a:p>
        </p:txBody>
      </p:sp>
      <p:sp>
        <p:nvSpPr>
          <p:cNvPr id="4" name="スライド番号プレースホルダー 3"/>
          <p:cNvSpPr>
            <a:spLocks noGrp="1"/>
          </p:cNvSpPr>
          <p:nvPr>
            <p:ph type="sldNum" sz="quarter" idx="10"/>
          </p:nvPr>
        </p:nvSpPr>
        <p:spPr/>
        <p:txBody>
          <a:bodyPr/>
          <a:lstStyle/>
          <a:p>
            <a:pPr>
              <a:defRPr/>
            </a:pPr>
            <a:fld id="{3C28E446-BA3F-49AF-9D9E-4E319B3825A7}" type="slidenum">
              <a:rPr lang="ja-JP" altLang="en-US" smtClean="0"/>
              <a:pPr>
                <a:defRPr/>
              </a:pPr>
              <a:t>12</a:t>
            </a:fld>
            <a:endParaRPr lang="ja-JP" altLang="en-US"/>
          </a:p>
        </p:txBody>
      </p:sp>
    </p:spTree>
    <p:extLst>
      <p:ext uri="{BB962C8B-B14F-4D97-AF65-F5344CB8AC3E}">
        <p14:creationId xmlns:p14="http://schemas.microsoft.com/office/powerpoint/2010/main" val="3276157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p:spPr>
      </p:sp>
      <p:sp>
        <p:nvSpPr>
          <p:cNvPr id="3" name="ノート プレースホルダー 2"/>
          <p:cNvSpPr>
            <a:spLocks noGrp="1"/>
          </p:cNvSpPr>
          <p:nvPr>
            <p:ph type="body" idx="1"/>
          </p:nvPr>
        </p:nvSpPr>
        <p:spPr/>
        <p:txBody>
          <a:bodyPr/>
          <a:lstStyle/>
          <a:p>
            <a:r>
              <a:rPr lang="ja-JP" altLang="en-US" sz="1100" dirty="0"/>
              <a:t>前半の講義の振り返り。</a:t>
            </a:r>
          </a:p>
          <a:p>
            <a:r>
              <a:rPr lang="ja-JP" altLang="en-US" sz="1100" dirty="0"/>
              <a:t>本人の「能力」と「行為」に着目する。</a:t>
            </a:r>
          </a:p>
          <a:p>
            <a:r>
              <a:rPr lang="ja-JP" altLang="en-US" sz="1100" dirty="0"/>
              <a:t>能力がありながら、行為として行っていない事実があれば、「なぜ？行っていないのか」を掘り下げていくことがアセスメントで重要であることを説明。</a:t>
            </a:r>
          </a:p>
          <a:p>
            <a:r>
              <a:rPr lang="ja-JP" altLang="en-US" sz="1100" dirty="0"/>
              <a:t>利用者の生活上の何らかの困りごとに対して、単にそれを補うサービスを当てはめるのではなく、利用者の自立支援に資するようアセスメントを行う。（自立支援について、市町村内でどの様に定義するのかなど、住民を含めて共有する必要あり）</a:t>
            </a:r>
          </a:p>
          <a:p>
            <a:r>
              <a:rPr lang="ja-JP" altLang="en-US" sz="1100" dirty="0"/>
              <a:t>　＜参考＞　　「能力」：物事を成し遂げる力　</a:t>
            </a:r>
            <a:endParaRPr lang="en-US" altLang="ja-JP" sz="1100" dirty="0"/>
          </a:p>
          <a:p>
            <a:r>
              <a:rPr lang="ja-JP" altLang="en-US" sz="1100" dirty="0"/>
              <a:t>　　　　　　　　　「行為」：特に、しようという意志をもってする行い</a:t>
            </a:r>
          </a:p>
        </p:txBody>
      </p:sp>
      <p:sp>
        <p:nvSpPr>
          <p:cNvPr id="4" name="スライド番号プレースホルダー 3"/>
          <p:cNvSpPr>
            <a:spLocks noGrp="1"/>
          </p:cNvSpPr>
          <p:nvPr>
            <p:ph type="sldNum" sz="quarter" idx="10"/>
          </p:nvPr>
        </p:nvSpPr>
        <p:spPr/>
        <p:txBody>
          <a:bodyPr/>
          <a:lstStyle/>
          <a:p>
            <a:pPr>
              <a:defRPr/>
            </a:pPr>
            <a:fld id="{3C28E446-BA3F-49AF-9D9E-4E319B3825A7}" type="slidenum">
              <a:rPr lang="ja-JP" altLang="en-US" smtClean="0"/>
              <a:pPr>
                <a:defRPr/>
              </a:pPr>
              <a:t>13</a:t>
            </a:fld>
            <a:endParaRPr lang="ja-JP" altLang="en-US"/>
          </a:p>
        </p:txBody>
      </p:sp>
    </p:spTree>
    <p:extLst>
      <p:ext uri="{BB962C8B-B14F-4D97-AF65-F5344CB8AC3E}">
        <p14:creationId xmlns:p14="http://schemas.microsoft.com/office/powerpoint/2010/main" val="887541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p:spPr>
      </p:sp>
      <p:sp>
        <p:nvSpPr>
          <p:cNvPr id="3" name="ノート プレースホルダー 2"/>
          <p:cNvSpPr>
            <a:spLocks noGrp="1"/>
          </p:cNvSpPr>
          <p:nvPr>
            <p:ph type="body" idx="1"/>
          </p:nvPr>
        </p:nvSpPr>
        <p:spPr/>
        <p:txBody>
          <a:bodyPr/>
          <a:lstStyle/>
          <a:p>
            <a:r>
              <a:rPr lang="ja-JP" altLang="en-US" sz="1100" dirty="0"/>
              <a:t>地域包括支援センター職員なら、実施したことがある基本チェックリスト。読み取り方として、１つの項目のみではなく、他の項目との重なりにも注目する。</a:t>
            </a:r>
          </a:p>
          <a:p>
            <a:r>
              <a:rPr lang="ja-JP" altLang="en-US" sz="1100" dirty="0"/>
              <a:t>基本チェックリストを対象者本人が付けることで、記入能力や文章の読解能力、理解度などの把握もできる。簡易の認定ツール以外にも、アセスメントツールとしても有効活用することが大切だと説明。</a:t>
            </a:r>
          </a:p>
          <a:p>
            <a:r>
              <a:rPr lang="ja-JP" altLang="en-US" sz="1100" dirty="0"/>
              <a:t>基本チェックリスト項目は、２５項目から構成される。この２５項目は、総合事業対象者に該当するかの基準で有り、項目の増減及び変更は行わない。</a:t>
            </a:r>
          </a:p>
          <a:p>
            <a:endParaRPr lang="ja-JP" altLang="en-US" sz="1100" dirty="0"/>
          </a:p>
        </p:txBody>
      </p:sp>
      <p:sp>
        <p:nvSpPr>
          <p:cNvPr id="4" name="スライド番号プレースホルダー 3"/>
          <p:cNvSpPr>
            <a:spLocks noGrp="1"/>
          </p:cNvSpPr>
          <p:nvPr>
            <p:ph type="sldNum" sz="quarter" idx="10"/>
          </p:nvPr>
        </p:nvSpPr>
        <p:spPr/>
        <p:txBody>
          <a:bodyPr/>
          <a:lstStyle/>
          <a:p>
            <a:pPr>
              <a:defRPr/>
            </a:pPr>
            <a:fld id="{3C28E446-BA3F-49AF-9D9E-4E319B3825A7}" type="slidenum">
              <a:rPr lang="ja-JP" altLang="en-US" smtClean="0"/>
              <a:pPr>
                <a:defRPr/>
              </a:pPr>
              <a:t>14</a:t>
            </a:fld>
            <a:endParaRPr lang="ja-JP" altLang="en-US"/>
          </a:p>
        </p:txBody>
      </p:sp>
    </p:spTree>
    <p:extLst>
      <p:ext uri="{BB962C8B-B14F-4D97-AF65-F5344CB8AC3E}">
        <p14:creationId xmlns:p14="http://schemas.microsoft.com/office/powerpoint/2010/main" val="3734734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p:spPr>
      </p:sp>
      <p:sp>
        <p:nvSpPr>
          <p:cNvPr id="3" name="ノート プレースホルダー 2"/>
          <p:cNvSpPr>
            <a:spLocks noGrp="1"/>
          </p:cNvSpPr>
          <p:nvPr>
            <p:ph type="body" idx="1"/>
          </p:nvPr>
        </p:nvSpPr>
        <p:spPr/>
        <p:txBody>
          <a:bodyPr/>
          <a:lstStyle/>
          <a:p>
            <a:r>
              <a:rPr lang="ja-JP" altLang="en-US" sz="1100" dirty="0"/>
              <a:t>基本チェックリストについての演習。</a:t>
            </a:r>
          </a:p>
          <a:p>
            <a:r>
              <a:rPr lang="ja-JP" altLang="en-US" sz="1100" dirty="0"/>
              <a:t>前スライドの説明を踏まえて、基本チェックリストから読み取れそうなことについて、グループワークを行う。</a:t>
            </a:r>
          </a:p>
        </p:txBody>
      </p:sp>
      <p:sp>
        <p:nvSpPr>
          <p:cNvPr id="4" name="スライド番号プレースホルダー 3"/>
          <p:cNvSpPr>
            <a:spLocks noGrp="1"/>
          </p:cNvSpPr>
          <p:nvPr>
            <p:ph type="sldNum" sz="quarter" idx="10"/>
          </p:nvPr>
        </p:nvSpPr>
        <p:spPr/>
        <p:txBody>
          <a:bodyPr/>
          <a:lstStyle/>
          <a:p>
            <a:pPr>
              <a:defRPr/>
            </a:pPr>
            <a:fld id="{3C28E446-BA3F-49AF-9D9E-4E319B3825A7}" type="slidenum">
              <a:rPr lang="ja-JP" altLang="en-US" smtClean="0"/>
              <a:pPr>
                <a:defRPr/>
              </a:pPr>
              <a:t>15</a:t>
            </a:fld>
            <a:endParaRPr lang="ja-JP" altLang="en-US"/>
          </a:p>
        </p:txBody>
      </p:sp>
    </p:spTree>
    <p:extLst>
      <p:ext uri="{BB962C8B-B14F-4D97-AF65-F5344CB8AC3E}">
        <p14:creationId xmlns:p14="http://schemas.microsoft.com/office/powerpoint/2010/main" val="2076328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p:spPr>
      </p:sp>
      <p:sp>
        <p:nvSpPr>
          <p:cNvPr id="3" name="ノート プレースホルダー 2"/>
          <p:cNvSpPr>
            <a:spLocks noGrp="1"/>
          </p:cNvSpPr>
          <p:nvPr>
            <p:ph type="body" idx="1"/>
          </p:nvPr>
        </p:nvSpPr>
        <p:spPr/>
        <p:txBody>
          <a:bodyPr/>
          <a:lstStyle/>
          <a:p>
            <a:r>
              <a:rPr lang="ja-JP" altLang="en-US" sz="1100" dirty="0"/>
              <a:t>基本チェックリスト全体からの読み取りの例示である。</a:t>
            </a:r>
          </a:p>
          <a:p>
            <a:r>
              <a:rPr lang="ja-JP" altLang="en-US" sz="1100" dirty="0"/>
              <a:t>いろいろな要素が読み取れる。なぜ、この項目が該当するのか、幾つかあると考えられる状態を予想して、確認する必要がある。例えば、低栄養が見られる場合、摂取量が少ないという確認だけでなく、口腔内・歯の状態を確認すること、義歯等の不具合で食事量が減っているのか、或いは、進行性の癌や悪性貧血などの疾患に罹患しているようなことはないか？など、健康状態も合わせて確認しておく必要がある。単に痩せの問題や低栄養であるため、食事量を増やそうと安易に考えないように留意すること、他の項目との重なり合いも含めてしっかりと読み取ることを実践していくことを伝えていく。</a:t>
            </a:r>
          </a:p>
        </p:txBody>
      </p:sp>
      <p:sp>
        <p:nvSpPr>
          <p:cNvPr id="4" name="スライド番号プレースホルダー 3"/>
          <p:cNvSpPr>
            <a:spLocks noGrp="1"/>
          </p:cNvSpPr>
          <p:nvPr>
            <p:ph type="sldNum" sz="quarter" idx="10"/>
          </p:nvPr>
        </p:nvSpPr>
        <p:spPr/>
        <p:txBody>
          <a:bodyPr/>
          <a:lstStyle/>
          <a:p>
            <a:pPr>
              <a:defRPr/>
            </a:pPr>
            <a:fld id="{3C28E446-BA3F-49AF-9D9E-4E319B3825A7}" type="slidenum">
              <a:rPr lang="ja-JP" altLang="en-US" smtClean="0"/>
              <a:pPr>
                <a:defRPr/>
              </a:pPr>
              <a:t>16</a:t>
            </a:fld>
            <a:endParaRPr lang="ja-JP" altLang="en-US"/>
          </a:p>
        </p:txBody>
      </p:sp>
    </p:spTree>
    <p:extLst>
      <p:ext uri="{BB962C8B-B14F-4D97-AF65-F5344CB8AC3E}">
        <p14:creationId xmlns:p14="http://schemas.microsoft.com/office/powerpoint/2010/main" val="3878587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p:spPr>
      </p:sp>
      <p:sp>
        <p:nvSpPr>
          <p:cNvPr id="3" name="ノート プレースホルダー 2"/>
          <p:cNvSpPr>
            <a:spLocks noGrp="1"/>
          </p:cNvSpPr>
          <p:nvPr>
            <p:ph type="body" idx="1"/>
          </p:nvPr>
        </p:nvSpPr>
        <p:spPr/>
        <p:txBody>
          <a:bodyPr/>
          <a:lstStyle/>
          <a:p>
            <a:r>
              <a:rPr lang="ja-JP" altLang="en-US" sz="1100" dirty="0"/>
              <a:t>基本チェックリストについての演習。</a:t>
            </a:r>
          </a:p>
          <a:p>
            <a:r>
              <a:rPr lang="ja-JP" altLang="en-US" sz="1100" dirty="0"/>
              <a:t>演習４で基本チェックリストから読み取れる項目の視点を復習。演習５では基本チェックリストからだけでは不足している情報には何があるかを考えるためグループワークを行う。</a:t>
            </a:r>
          </a:p>
        </p:txBody>
      </p:sp>
      <p:sp>
        <p:nvSpPr>
          <p:cNvPr id="4" name="スライド番号プレースホルダー 3"/>
          <p:cNvSpPr>
            <a:spLocks noGrp="1"/>
          </p:cNvSpPr>
          <p:nvPr>
            <p:ph type="sldNum" sz="quarter" idx="10"/>
          </p:nvPr>
        </p:nvSpPr>
        <p:spPr/>
        <p:txBody>
          <a:bodyPr/>
          <a:lstStyle/>
          <a:p>
            <a:pPr>
              <a:defRPr/>
            </a:pPr>
            <a:fld id="{3C28E446-BA3F-49AF-9D9E-4E319B3825A7}" type="slidenum">
              <a:rPr lang="ja-JP" altLang="en-US" smtClean="0"/>
              <a:pPr>
                <a:defRPr/>
              </a:pPr>
              <a:t>17</a:t>
            </a:fld>
            <a:endParaRPr lang="ja-JP" altLang="en-US"/>
          </a:p>
        </p:txBody>
      </p:sp>
    </p:spTree>
    <p:extLst>
      <p:ext uri="{BB962C8B-B14F-4D97-AF65-F5344CB8AC3E}">
        <p14:creationId xmlns:p14="http://schemas.microsoft.com/office/powerpoint/2010/main" val="1235330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p:spPr>
      </p:sp>
      <p:sp>
        <p:nvSpPr>
          <p:cNvPr id="3" name="ノート プレースホルダー 2"/>
          <p:cNvSpPr>
            <a:spLocks noGrp="1"/>
          </p:cNvSpPr>
          <p:nvPr>
            <p:ph type="body" idx="1"/>
          </p:nvPr>
        </p:nvSpPr>
        <p:spPr/>
        <p:txBody>
          <a:bodyPr/>
          <a:lstStyle/>
          <a:p>
            <a:r>
              <a:rPr lang="ja-JP" altLang="en-US" sz="1100" dirty="0"/>
              <a:t>基本チェックリストだけでは、アセスメントを行う上で不足する情報がある。</a:t>
            </a:r>
          </a:p>
          <a:p>
            <a:r>
              <a:rPr lang="ja-JP" altLang="en-US" sz="1100" dirty="0"/>
              <a:t>どういった視点をもち、アセスメントを行うべきか振り返る。不足する情報を補うために、保険者で独自のアセスメントツールを作成してもよい。現場の地域包括支援センターやケアマネジャー、保険者が相談し、独自のアセスメントツールを作成したり、現在使用しているものを加工するなど、共通認識を持つ過程が重要である。</a:t>
            </a:r>
          </a:p>
        </p:txBody>
      </p:sp>
      <p:sp>
        <p:nvSpPr>
          <p:cNvPr id="4" name="スライド番号プレースホルダー 3"/>
          <p:cNvSpPr>
            <a:spLocks noGrp="1"/>
          </p:cNvSpPr>
          <p:nvPr>
            <p:ph type="sldNum" sz="quarter" idx="10"/>
          </p:nvPr>
        </p:nvSpPr>
        <p:spPr/>
        <p:txBody>
          <a:bodyPr/>
          <a:lstStyle/>
          <a:p>
            <a:pPr>
              <a:defRPr/>
            </a:pPr>
            <a:fld id="{3C28E446-BA3F-49AF-9D9E-4E319B3825A7}" type="slidenum">
              <a:rPr lang="ja-JP" altLang="en-US" smtClean="0"/>
              <a:pPr>
                <a:defRPr/>
              </a:pPr>
              <a:t>18</a:t>
            </a:fld>
            <a:endParaRPr lang="ja-JP" altLang="en-US"/>
          </a:p>
        </p:txBody>
      </p:sp>
    </p:spTree>
    <p:extLst>
      <p:ext uri="{BB962C8B-B14F-4D97-AF65-F5344CB8AC3E}">
        <p14:creationId xmlns:p14="http://schemas.microsoft.com/office/powerpoint/2010/main" val="2298047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p:spPr>
      </p:sp>
      <p:sp>
        <p:nvSpPr>
          <p:cNvPr id="3" name="ノート プレースホルダー 2"/>
          <p:cNvSpPr>
            <a:spLocks noGrp="1"/>
          </p:cNvSpPr>
          <p:nvPr>
            <p:ph type="body" idx="1"/>
          </p:nvPr>
        </p:nvSpPr>
        <p:spPr/>
        <p:txBody>
          <a:bodyPr/>
          <a:lstStyle/>
          <a:p>
            <a:r>
              <a:rPr lang="ja-JP" altLang="en-US" sz="1100" dirty="0"/>
              <a:t>アセスメントツールの１例（情報提供）</a:t>
            </a:r>
          </a:p>
          <a:p>
            <a:r>
              <a:rPr lang="ja-JP" altLang="en-US" sz="1100" dirty="0"/>
              <a:t>利用者の興味やこれまでの人生の中での趣味や特技、楽しみにしていたことや関心のあったことなどを探り、そこから目標の設定や具体的な取組につなげる「興味・関心チェックシート」がある。</a:t>
            </a:r>
          </a:p>
        </p:txBody>
      </p:sp>
      <p:sp>
        <p:nvSpPr>
          <p:cNvPr id="4" name="スライド番号プレースホルダー 3"/>
          <p:cNvSpPr>
            <a:spLocks noGrp="1"/>
          </p:cNvSpPr>
          <p:nvPr>
            <p:ph type="sldNum" sz="quarter" idx="10"/>
          </p:nvPr>
        </p:nvSpPr>
        <p:spPr/>
        <p:txBody>
          <a:bodyPr/>
          <a:lstStyle/>
          <a:p>
            <a:pPr>
              <a:defRPr/>
            </a:pPr>
            <a:fld id="{3C28E446-BA3F-49AF-9D9E-4E319B3825A7}" type="slidenum">
              <a:rPr lang="ja-JP" altLang="en-US" smtClean="0"/>
              <a:pPr>
                <a:defRPr/>
              </a:pPr>
              <a:t>19</a:t>
            </a:fld>
            <a:endParaRPr lang="ja-JP" altLang="en-US"/>
          </a:p>
        </p:txBody>
      </p:sp>
    </p:spTree>
    <p:extLst>
      <p:ext uri="{BB962C8B-B14F-4D97-AF65-F5344CB8AC3E}">
        <p14:creationId xmlns:p14="http://schemas.microsoft.com/office/powerpoint/2010/main" val="1394872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r>
              <a:rPr lang="ja-JP" altLang="en-US" sz="1100" dirty="0"/>
              <a:t>総合事業のサービスの流れについては、保険者が責任を持って実施しなければならない内容である。</a:t>
            </a:r>
          </a:p>
          <a:p>
            <a:r>
              <a:rPr lang="ja-JP" altLang="en-US" sz="1100" dirty="0"/>
              <a:t>事業対象者の決定までの流れや要介護認定等の申請など、フローチャート図やマニュアル作成を行うことで広く関係者に周知ができることを説明する（自治体に応じた工夫を行う）。</a:t>
            </a:r>
          </a:p>
          <a:p>
            <a:r>
              <a:rPr lang="ja-JP" altLang="en-US" sz="1100" dirty="0"/>
              <a:t>都道府県にて開催する場合には、管内市町村において作成しているフロー図の紹介を行うなど、自治体の取組を紹介する。</a:t>
            </a:r>
          </a:p>
          <a:p>
            <a:r>
              <a:rPr lang="ja-JP" altLang="en-US" sz="1100" dirty="0"/>
              <a:t>総合事業の目的、内容等を、住民、地域包括支援センター、事業者と共有し、規範的統合の必要性を説明。</a:t>
            </a:r>
          </a:p>
          <a:p>
            <a:r>
              <a:rPr lang="ja-JP" altLang="en-US" sz="1100" dirty="0"/>
              <a:t>自市町村でのサービスの流れを説明する資料に差し替えて説明することで、各市町村のサービスの流れが明確になる。</a:t>
            </a:r>
          </a:p>
          <a:p>
            <a:endParaRPr lang="ja-JP" altLang="en-US" sz="1100" dirty="0"/>
          </a:p>
        </p:txBody>
      </p:sp>
      <p:sp>
        <p:nvSpPr>
          <p:cNvPr id="4" name="スライド番号プレースホルダー 3"/>
          <p:cNvSpPr>
            <a:spLocks noGrp="1"/>
          </p:cNvSpPr>
          <p:nvPr>
            <p:ph type="sldNum" sz="quarter" idx="10"/>
          </p:nvPr>
        </p:nvSpPr>
        <p:spPr/>
        <p:txBody>
          <a:bodyPr/>
          <a:lstStyle/>
          <a:p>
            <a:pPr>
              <a:defRPr/>
            </a:pPr>
            <a:fld id="{3C28E446-BA3F-49AF-9D9E-4E319B3825A7}" type="slidenum">
              <a:rPr lang="ja-JP" altLang="en-US" smtClean="0">
                <a:solidFill>
                  <a:prstClr val="black"/>
                </a:solidFill>
              </a:rPr>
              <a:pPr>
                <a:defRPr/>
              </a:pPr>
              <a:t>2</a:t>
            </a:fld>
            <a:endParaRPr lang="ja-JP" altLang="en-US">
              <a:solidFill>
                <a:prstClr val="black"/>
              </a:solidFill>
            </a:endParaRPr>
          </a:p>
        </p:txBody>
      </p:sp>
    </p:spTree>
    <p:extLst>
      <p:ext uri="{BB962C8B-B14F-4D97-AF65-F5344CB8AC3E}">
        <p14:creationId xmlns:p14="http://schemas.microsoft.com/office/powerpoint/2010/main" val="1292825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xfrm>
            <a:off x="1168400" y="1243013"/>
            <a:ext cx="4470400"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1100" b="0" i="0" dirty="0">
                <a:latin typeface="ＭＳ Ｐゴシック" panose="020B0600070205080204" pitchFamily="50" charset="-128"/>
                <a:ea typeface="ＭＳ Ｐゴシック" panose="020B0600070205080204" pitchFamily="50" charset="-128"/>
              </a:rPr>
              <a:t>社交性のある男性で、認知機能の低下が見られる事例。妻もどう対応していくか、不安に思っており、本人も記憶が維持できないことに困惑している。脳梗塞後遺症もあり、転倒リスクも高いが、なんとか今より悪化せずに済む方法を模索している本人と妻。あなたならどの様に支援しますか？</a:t>
            </a:r>
          </a:p>
          <a:p>
            <a:endParaRPr lang="ja-JP" altLang="en-US" sz="1100" b="0" i="0" dirty="0">
              <a:latin typeface="ＭＳ Ｐゴシック" panose="020B0600070205080204" pitchFamily="50" charset="-128"/>
              <a:ea typeface="ＭＳ Ｐゴシック" panose="020B0600070205080204" pitchFamily="50" charset="-128"/>
            </a:endParaRPr>
          </a:p>
          <a:p>
            <a:r>
              <a:rPr lang="ja-JP" altLang="en-US" sz="1100" b="0" i="0" dirty="0">
                <a:latin typeface="ＭＳ Ｐゴシック" panose="020B0600070205080204" pitchFamily="50" charset="-128"/>
                <a:ea typeface="ＭＳ Ｐゴシック" panose="020B0600070205080204" pitchFamily="50" charset="-128"/>
              </a:rPr>
              <a:t>＊ケース概要、利用者基本情報、基本チェックリスト、興味・関心チェックシート、ケアプランの領域における課題まで記載したプランを事前に配布。総合的課題以降を個人で作成してきたものを持ち寄り、グループワークをしていくのが演習６である。</a:t>
            </a:r>
          </a:p>
          <a:p>
            <a:r>
              <a:rPr lang="ja-JP" altLang="en-US" sz="1100" b="0" i="0" dirty="0">
                <a:latin typeface="ＭＳ Ｐゴシック" panose="020B0600070205080204" pitchFamily="50" charset="-128"/>
                <a:ea typeface="ＭＳ Ｐゴシック" panose="020B0600070205080204" pitchFamily="50" charset="-128"/>
              </a:rPr>
              <a:t>①前半に行った演習１～３の視点を踏まえ、事例の共有化を図る作業を行ってもらうよう説明。</a:t>
            </a:r>
          </a:p>
          <a:p>
            <a:r>
              <a:rPr lang="ja-JP" altLang="en-US" sz="1100" b="0" i="0" dirty="0">
                <a:latin typeface="ＭＳ Ｐゴシック" panose="020B0600070205080204" pitchFamily="50" charset="-128"/>
                <a:ea typeface="ＭＳ Ｐゴシック" panose="020B0600070205080204" pitchFamily="50" charset="-128"/>
              </a:rPr>
              <a:t>②事前課題で作成してきたプランについて、どうしてそのような仕上がりとなったかをプレゼンテーションしてもらうよう説明。</a:t>
            </a:r>
          </a:p>
          <a:p>
            <a:r>
              <a:rPr lang="ja-JP" altLang="en-US" sz="1100" b="0" i="0" dirty="0">
                <a:latin typeface="ＭＳ Ｐゴシック" panose="020B0600070205080204" pitchFamily="50" charset="-128"/>
                <a:ea typeface="ＭＳ Ｐゴシック" panose="020B0600070205080204" pitchFamily="50" charset="-128"/>
              </a:rPr>
              <a:t>③自身のプランとグループ内のプランを見比べ、自身に不足している・していた視点についてグループ内で出し合ってもらうよう説明する。</a:t>
            </a:r>
          </a:p>
          <a:p>
            <a:endParaRPr lang="en-US" altLang="ja-JP" sz="1100" dirty="0">
              <a:latin typeface="HGｺﾞｼｯｸM" pitchFamily="49" charset="-128"/>
              <a:ea typeface="HGｺﾞｼｯｸM" pitchFamily="49" charset="-128"/>
            </a:endParaRPr>
          </a:p>
        </p:txBody>
      </p:sp>
      <p:sp>
        <p:nvSpPr>
          <p:cNvPr id="36868" name="Rectangle 7"/>
          <p:cNvSpPr>
            <a:spLocks noGrp="1" noChangeArrowheads="1"/>
          </p:cNvSpPr>
          <p:nvPr>
            <p:ph type="sldNum" sz="quarter" idx="5"/>
          </p:nvPr>
        </p:nvSpPr>
        <p:spPr bwMode="auto">
          <a:xfrm>
            <a:off x="3854842" y="9440606"/>
            <a:ext cx="2950038" cy="4982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401">
              <a:defRPr kumimoji="1">
                <a:solidFill>
                  <a:schemeClr val="tx1"/>
                </a:solidFill>
                <a:latin typeface="Calibri" pitchFamily="34" charset="0"/>
                <a:ea typeface="ＭＳ Ｐゴシック" charset="-128"/>
              </a:defRPr>
            </a:lvl1pPr>
            <a:lvl2pPr marL="736734" indent="-283359" defTabSz="952401">
              <a:defRPr kumimoji="1">
                <a:solidFill>
                  <a:schemeClr val="tx1"/>
                </a:solidFill>
                <a:latin typeface="Calibri" pitchFamily="34" charset="0"/>
                <a:ea typeface="ＭＳ Ｐゴシック" charset="-128"/>
              </a:defRPr>
            </a:lvl2pPr>
            <a:lvl3pPr marL="1133435" indent="-226687" defTabSz="952401">
              <a:defRPr kumimoji="1">
                <a:solidFill>
                  <a:schemeClr val="tx1"/>
                </a:solidFill>
                <a:latin typeface="Calibri" pitchFamily="34" charset="0"/>
                <a:ea typeface="ＭＳ Ｐゴシック" charset="-128"/>
              </a:defRPr>
            </a:lvl3pPr>
            <a:lvl4pPr marL="1586809" indent="-226687" defTabSz="952401">
              <a:defRPr kumimoji="1">
                <a:solidFill>
                  <a:schemeClr val="tx1"/>
                </a:solidFill>
                <a:latin typeface="Calibri" pitchFamily="34" charset="0"/>
                <a:ea typeface="ＭＳ Ｐゴシック" charset="-128"/>
              </a:defRPr>
            </a:lvl4pPr>
            <a:lvl5pPr marL="2040183" indent="-226687" defTabSz="952401">
              <a:defRPr kumimoji="1">
                <a:solidFill>
                  <a:schemeClr val="tx1"/>
                </a:solidFill>
                <a:latin typeface="Calibri" pitchFamily="34" charset="0"/>
                <a:ea typeface="ＭＳ Ｐゴシック" charset="-128"/>
              </a:defRPr>
            </a:lvl5pPr>
            <a:lvl6pPr marL="2493557" indent="-226687" defTabSz="952401" eaLnBrk="0" fontAlgn="base" hangingPunct="0">
              <a:spcBef>
                <a:spcPct val="0"/>
              </a:spcBef>
              <a:spcAft>
                <a:spcPct val="0"/>
              </a:spcAft>
              <a:defRPr kumimoji="1">
                <a:solidFill>
                  <a:schemeClr val="tx1"/>
                </a:solidFill>
                <a:latin typeface="Calibri" pitchFamily="34" charset="0"/>
                <a:ea typeface="ＭＳ Ｐゴシック" charset="-128"/>
              </a:defRPr>
            </a:lvl6pPr>
            <a:lvl7pPr marL="2946931" indent="-226687" defTabSz="952401" eaLnBrk="0" fontAlgn="base" hangingPunct="0">
              <a:spcBef>
                <a:spcPct val="0"/>
              </a:spcBef>
              <a:spcAft>
                <a:spcPct val="0"/>
              </a:spcAft>
              <a:defRPr kumimoji="1">
                <a:solidFill>
                  <a:schemeClr val="tx1"/>
                </a:solidFill>
                <a:latin typeface="Calibri" pitchFamily="34" charset="0"/>
                <a:ea typeface="ＭＳ Ｐゴシック" charset="-128"/>
              </a:defRPr>
            </a:lvl7pPr>
            <a:lvl8pPr marL="3400305" indent="-226687" defTabSz="952401" eaLnBrk="0" fontAlgn="base" hangingPunct="0">
              <a:spcBef>
                <a:spcPct val="0"/>
              </a:spcBef>
              <a:spcAft>
                <a:spcPct val="0"/>
              </a:spcAft>
              <a:defRPr kumimoji="1">
                <a:solidFill>
                  <a:schemeClr val="tx1"/>
                </a:solidFill>
                <a:latin typeface="Calibri" pitchFamily="34" charset="0"/>
                <a:ea typeface="ＭＳ Ｐゴシック" charset="-128"/>
              </a:defRPr>
            </a:lvl8pPr>
            <a:lvl9pPr marL="3853679" indent="-226687" defTabSz="952401"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0E687A34-17CD-486E-8476-F8366A6F41B0}" type="slidenum">
              <a:rPr lang="en-US" altLang="ja-JP" smtClean="0">
                <a:latin typeface="Arial" charset="0"/>
              </a:rPr>
              <a:pPr/>
              <a:t>20</a:t>
            </a:fld>
            <a:endParaRPr lang="en-US" altLang="ja-JP">
              <a:latin typeface="Arial" charset="0"/>
            </a:endParaRPr>
          </a:p>
        </p:txBody>
      </p:sp>
    </p:spTree>
    <p:extLst>
      <p:ext uri="{BB962C8B-B14F-4D97-AF65-F5344CB8AC3E}">
        <p14:creationId xmlns:p14="http://schemas.microsoft.com/office/powerpoint/2010/main" val="4103264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p:spPr>
      </p:sp>
      <p:sp>
        <p:nvSpPr>
          <p:cNvPr id="3" name="ノート プレースホルダー 2"/>
          <p:cNvSpPr>
            <a:spLocks noGrp="1"/>
          </p:cNvSpPr>
          <p:nvPr>
            <p:ph type="body" idx="1"/>
          </p:nvPr>
        </p:nvSpPr>
        <p:spPr/>
        <p:txBody>
          <a:bodyPr/>
          <a:lstStyle/>
          <a:p>
            <a:r>
              <a:rPr lang="ja-JP" altLang="en-US" sz="1100" dirty="0"/>
              <a:t>①事例全体の情報の共有化を行う。概要だけからは読み取れない部分をグループ内で共有する。</a:t>
            </a:r>
            <a:endParaRPr lang="en-US" altLang="ja-JP" sz="1100" dirty="0"/>
          </a:p>
          <a:p>
            <a:r>
              <a:rPr lang="ja-JP" altLang="en-US" sz="1100" dirty="0"/>
              <a:t>②自身のプランの説明は、本人・家族に説明するつもりで説明をすることで、プレゼンテーションの訓練にもなる。</a:t>
            </a:r>
            <a:endParaRPr lang="en-US" altLang="ja-JP" sz="1100" dirty="0"/>
          </a:p>
          <a:p>
            <a:r>
              <a:rPr lang="ja-JP" altLang="en-US" sz="1100" dirty="0"/>
              <a:t>　利用者に、課題に対する目標・具体策の提案を行う際に、利用者本人の動機付けがしっかり行われている必要があり、プレゼンテーション能力が求められる。</a:t>
            </a:r>
          </a:p>
          <a:p>
            <a:r>
              <a:rPr lang="ja-JP" altLang="en-US" sz="1100" dirty="0"/>
              <a:t>　他の人のプランの説明を聴くことで、自身の視点と何が違うかに気づくように声かけを行う。</a:t>
            </a:r>
          </a:p>
          <a:p>
            <a:r>
              <a:rPr lang="ja-JP" altLang="en-US" sz="1100" dirty="0"/>
              <a:t>③自分のプラン作成や表現、提案するサービスに偏りがないかなどを振り返る。</a:t>
            </a:r>
          </a:p>
          <a:p>
            <a:r>
              <a:rPr lang="ja-JP" altLang="en-US" sz="1100" dirty="0"/>
              <a:t>　サービス事業所内でも、プランについて協議を行うことは有効である。</a:t>
            </a:r>
          </a:p>
        </p:txBody>
      </p:sp>
      <p:sp>
        <p:nvSpPr>
          <p:cNvPr id="4" name="スライド番号プレースホルダー 3"/>
          <p:cNvSpPr>
            <a:spLocks noGrp="1"/>
          </p:cNvSpPr>
          <p:nvPr>
            <p:ph type="sldNum" sz="quarter" idx="10"/>
          </p:nvPr>
        </p:nvSpPr>
        <p:spPr/>
        <p:txBody>
          <a:bodyPr/>
          <a:lstStyle/>
          <a:p>
            <a:pPr>
              <a:defRPr/>
            </a:pPr>
            <a:fld id="{3C28E446-BA3F-49AF-9D9E-4E319B3825A7}" type="slidenum">
              <a:rPr lang="ja-JP" altLang="en-US" smtClean="0"/>
              <a:pPr>
                <a:defRPr/>
              </a:pPr>
              <a:t>21</a:t>
            </a:fld>
            <a:endParaRPr lang="ja-JP" altLang="en-US"/>
          </a:p>
        </p:txBody>
      </p:sp>
    </p:spTree>
    <p:extLst>
      <p:ext uri="{BB962C8B-B14F-4D97-AF65-F5344CB8AC3E}">
        <p14:creationId xmlns:p14="http://schemas.microsoft.com/office/powerpoint/2010/main" val="112242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p:spPr>
      </p:sp>
      <p:sp>
        <p:nvSpPr>
          <p:cNvPr id="3" name="ノート プレースホルダー 2"/>
          <p:cNvSpPr>
            <a:spLocks noGrp="1"/>
          </p:cNvSpPr>
          <p:nvPr>
            <p:ph type="body" idx="1"/>
          </p:nvPr>
        </p:nvSpPr>
        <p:spPr/>
        <p:txBody>
          <a:bodyPr/>
          <a:lstStyle/>
          <a:p>
            <a:r>
              <a:rPr lang="ja-JP" altLang="en-US" sz="1100" dirty="0"/>
              <a:t>「アセスメント領域と現在の状況」は、事実のみを記載する。原因や背景を記載するものではないことを説明する。</a:t>
            </a:r>
          </a:p>
          <a:p>
            <a:r>
              <a:rPr lang="ja-JP" altLang="en-US" sz="1100" dirty="0"/>
              <a:t>「本人・家族の意欲・意向」については、本人が自身の状態について、しっかりと語っていることに着目。妻の不安にも注目することが大切であることを説明。</a:t>
            </a:r>
          </a:p>
        </p:txBody>
      </p:sp>
      <p:sp>
        <p:nvSpPr>
          <p:cNvPr id="4" name="スライド番号プレースホルダー 3"/>
          <p:cNvSpPr>
            <a:spLocks noGrp="1"/>
          </p:cNvSpPr>
          <p:nvPr>
            <p:ph type="sldNum" sz="quarter" idx="10"/>
          </p:nvPr>
        </p:nvSpPr>
        <p:spPr/>
        <p:txBody>
          <a:bodyPr/>
          <a:lstStyle/>
          <a:p>
            <a:pPr>
              <a:defRPr/>
            </a:pPr>
            <a:fld id="{3C28E446-BA3F-49AF-9D9E-4E319B3825A7}" type="slidenum">
              <a:rPr lang="ja-JP" altLang="en-US" smtClean="0"/>
              <a:pPr>
                <a:defRPr/>
              </a:pPr>
              <a:t>22</a:t>
            </a:fld>
            <a:endParaRPr lang="ja-JP" altLang="en-US"/>
          </a:p>
        </p:txBody>
      </p:sp>
    </p:spTree>
    <p:extLst>
      <p:ext uri="{BB962C8B-B14F-4D97-AF65-F5344CB8AC3E}">
        <p14:creationId xmlns:p14="http://schemas.microsoft.com/office/powerpoint/2010/main" val="2983559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p:spPr>
      </p:sp>
      <p:sp>
        <p:nvSpPr>
          <p:cNvPr id="3" name="ノート プレースホルダー 2"/>
          <p:cNvSpPr>
            <a:spLocks noGrp="1"/>
          </p:cNvSpPr>
          <p:nvPr>
            <p:ph type="body" idx="1"/>
          </p:nvPr>
        </p:nvSpPr>
        <p:spPr/>
        <p:txBody>
          <a:bodyPr/>
          <a:lstStyle/>
          <a:p>
            <a:r>
              <a:rPr lang="ja-JP" altLang="en-US" sz="1100" dirty="0"/>
              <a:t>「領域における課題」は、転倒リスクの軽減や役割を持つことの大切さ、興味・関心チェックシートから何か新しいことにチャレンジしたりすることができないかを検討していくことの大切さを課題にあげ、そうした取り組みが認知症の進行を緩やかにするというメッセージを本人及び妻に伝えていることを説明。</a:t>
            </a:r>
          </a:p>
          <a:p>
            <a:r>
              <a:rPr lang="ja-JP" altLang="en-US" sz="1100" dirty="0"/>
              <a:t>「総合的課題」においては、それぞれの課題を取りまとめ</a:t>
            </a:r>
            <a:r>
              <a:rPr lang="en-US" altLang="ja-JP" sz="1100" dirty="0"/>
              <a:t>1</a:t>
            </a:r>
            <a:r>
              <a:rPr lang="ja-JP" altLang="en-US" sz="1100" dirty="0" err="1"/>
              <a:t>つの</a:t>
            </a:r>
            <a:r>
              <a:rPr lang="ja-JP" altLang="en-US" sz="1100" dirty="0"/>
              <a:t>課題として提示。ここは、課題を分けて転倒の課題と役割獲得の課題の２つに分けて取り組みを促すこともできる。</a:t>
            </a:r>
          </a:p>
          <a:p>
            <a:r>
              <a:rPr lang="ja-JP" altLang="en-US" sz="1100" dirty="0"/>
              <a:t>あくまでも例示であることを強調し、この例が全てではないことを説明。</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3C28E446-BA3F-49AF-9D9E-4E319B3825A7}" type="slidenum">
              <a:rPr lang="ja-JP" altLang="en-US" smtClean="0"/>
              <a:pPr>
                <a:defRPr/>
              </a:pPr>
              <a:t>23</a:t>
            </a:fld>
            <a:endParaRPr lang="ja-JP" altLang="en-US"/>
          </a:p>
        </p:txBody>
      </p:sp>
    </p:spTree>
    <p:extLst>
      <p:ext uri="{BB962C8B-B14F-4D97-AF65-F5344CB8AC3E}">
        <p14:creationId xmlns:p14="http://schemas.microsoft.com/office/powerpoint/2010/main" val="138527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p:spPr>
      </p:sp>
      <p:sp>
        <p:nvSpPr>
          <p:cNvPr id="3" name="ノート プレースホルダー 2"/>
          <p:cNvSpPr>
            <a:spLocks noGrp="1"/>
          </p:cNvSpPr>
          <p:nvPr>
            <p:ph type="body" idx="1"/>
          </p:nvPr>
        </p:nvSpPr>
        <p:spPr/>
        <p:txBody>
          <a:bodyPr/>
          <a:lstStyle/>
          <a:p>
            <a:r>
              <a:rPr lang="ja-JP" altLang="en-US" sz="1100" dirty="0"/>
              <a:t>「総合的課題」を解決するために必要な目標と具体策を専門家として検討し、提案した内容であることを説明する。元々行っていたことを続けられる環境を整備する方法もあるが、あえて新しい目標設定を行い、様々なことができていた頃の環境や仲間とは異なるところでの再スタートを提案している。</a:t>
            </a:r>
          </a:p>
          <a:p>
            <a:r>
              <a:rPr lang="ja-JP" altLang="en-US" sz="1100" dirty="0"/>
              <a:t>「目標と具体策の提案」は、ケースによって様々であることを伝えることが必要。</a:t>
            </a:r>
          </a:p>
          <a:p>
            <a:r>
              <a:rPr lang="ja-JP" altLang="en-US" sz="1100" dirty="0"/>
              <a:t>「具体策についての意向」については、目標と具体策の提案の部分の、本人と家族の意向を記載する部分となり、説明者のプレゼンテーション能力も必要となる。</a:t>
            </a:r>
          </a:p>
        </p:txBody>
      </p:sp>
      <p:sp>
        <p:nvSpPr>
          <p:cNvPr id="4" name="スライド番号プレースホルダー 3"/>
          <p:cNvSpPr>
            <a:spLocks noGrp="1"/>
          </p:cNvSpPr>
          <p:nvPr>
            <p:ph type="sldNum" sz="quarter" idx="10"/>
          </p:nvPr>
        </p:nvSpPr>
        <p:spPr/>
        <p:txBody>
          <a:bodyPr/>
          <a:lstStyle/>
          <a:p>
            <a:pPr>
              <a:defRPr/>
            </a:pPr>
            <a:fld id="{3C28E446-BA3F-49AF-9D9E-4E319B3825A7}" type="slidenum">
              <a:rPr lang="ja-JP" altLang="en-US" smtClean="0"/>
              <a:pPr>
                <a:defRPr/>
              </a:pPr>
              <a:t>24</a:t>
            </a:fld>
            <a:endParaRPr lang="ja-JP" altLang="en-US"/>
          </a:p>
        </p:txBody>
      </p:sp>
    </p:spTree>
    <p:extLst>
      <p:ext uri="{BB962C8B-B14F-4D97-AF65-F5344CB8AC3E}">
        <p14:creationId xmlns:p14="http://schemas.microsoft.com/office/powerpoint/2010/main" val="9905248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p:spPr>
      </p:sp>
      <p:sp>
        <p:nvSpPr>
          <p:cNvPr id="3" name="ノート プレースホルダー 2"/>
          <p:cNvSpPr>
            <a:spLocks noGrp="1"/>
          </p:cNvSpPr>
          <p:nvPr>
            <p:ph type="body" idx="1"/>
          </p:nvPr>
        </p:nvSpPr>
        <p:spPr/>
        <p:txBody>
          <a:bodyPr/>
          <a:lstStyle/>
          <a:p>
            <a:r>
              <a:rPr lang="ja-JP" altLang="en-US" sz="1100" dirty="0"/>
              <a:t>総合事業≒サービス</a:t>
            </a:r>
            <a:r>
              <a:rPr lang="en-US" altLang="ja-JP" sz="1100" dirty="0"/>
              <a:t>C</a:t>
            </a:r>
            <a:r>
              <a:rPr lang="ja-JP" altLang="en-US" sz="1100" dirty="0"/>
              <a:t>（短期集中予防サービス）等のイメージだけが植えつけられることのないよう説明者は</a:t>
            </a:r>
            <a:r>
              <a:rPr lang="ja-JP" altLang="en-US" sz="1100"/>
              <a:t>留意する。</a:t>
            </a:r>
            <a:endParaRPr lang="ja-JP" altLang="en-US" sz="1100" dirty="0"/>
          </a:p>
        </p:txBody>
      </p:sp>
      <p:sp>
        <p:nvSpPr>
          <p:cNvPr id="4" name="スライド番号プレースホルダー 3"/>
          <p:cNvSpPr>
            <a:spLocks noGrp="1"/>
          </p:cNvSpPr>
          <p:nvPr>
            <p:ph type="sldNum" sz="quarter" idx="10"/>
          </p:nvPr>
        </p:nvSpPr>
        <p:spPr/>
        <p:txBody>
          <a:bodyPr/>
          <a:lstStyle/>
          <a:p>
            <a:pPr>
              <a:defRPr/>
            </a:pPr>
            <a:fld id="{3C28E446-BA3F-49AF-9D9E-4E319B3825A7}" type="slidenum">
              <a:rPr lang="ja-JP" altLang="en-US" smtClean="0"/>
              <a:pPr>
                <a:defRPr/>
              </a:pPr>
              <a:t>25</a:t>
            </a:fld>
            <a:endParaRPr lang="ja-JP" altLang="en-US"/>
          </a:p>
        </p:txBody>
      </p:sp>
    </p:spTree>
    <p:extLst>
      <p:ext uri="{BB962C8B-B14F-4D97-AF65-F5344CB8AC3E}">
        <p14:creationId xmlns:p14="http://schemas.microsoft.com/office/powerpoint/2010/main" val="3764118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p:spPr>
      </p:sp>
      <p:sp>
        <p:nvSpPr>
          <p:cNvPr id="3" name="ノート プレースホルダー 2"/>
          <p:cNvSpPr>
            <a:spLocks noGrp="1"/>
          </p:cNvSpPr>
          <p:nvPr>
            <p:ph type="body" idx="1"/>
          </p:nvPr>
        </p:nvSpPr>
        <p:spPr/>
        <p:txBody>
          <a:bodyPr/>
          <a:lstStyle/>
          <a:p>
            <a:r>
              <a:rPr lang="ja-JP" altLang="en-US" sz="1100" dirty="0"/>
              <a:t>もう１つのプランでは、従来サービス利用での考え方でデイサービスを利用するが、目標は、地域のイベントへの参加や認知症カフェでの役割作りを掲げている。様々な支援方法があることを説明。地域や家族の力が大きい場合、一般介護予防事業でも対応可能なケースであることを説明。</a:t>
            </a:r>
          </a:p>
        </p:txBody>
      </p:sp>
      <p:sp>
        <p:nvSpPr>
          <p:cNvPr id="4" name="スライド番号プレースホルダー 3"/>
          <p:cNvSpPr>
            <a:spLocks noGrp="1"/>
          </p:cNvSpPr>
          <p:nvPr>
            <p:ph type="sldNum" sz="quarter" idx="10"/>
          </p:nvPr>
        </p:nvSpPr>
        <p:spPr/>
        <p:txBody>
          <a:bodyPr/>
          <a:lstStyle/>
          <a:p>
            <a:pPr>
              <a:defRPr/>
            </a:pPr>
            <a:fld id="{3C28E446-BA3F-49AF-9D9E-4E319B3825A7}" type="slidenum">
              <a:rPr lang="ja-JP" altLang="en-US" smtClean="0"/>
              <a:pPr>
                <a:defRPr/>
              </a:pPr>
              <a:t>26</a:t>
            </a:fld>
            <a:endParaRPr lang="ja-JP" altLang="en-US"/>
          </a:p>
        </p:txBody>
      </p:sp>
    </p:spTree>
    <p:extLst>
      <p:ext uri="{BB962C8B-B14F-4D97-AF65-F5344CB8AC3E}">
        <p14:creationId xmlns:p14="http://schemas.microsoft.com/office/powerpoint/2010/main" val="356903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p:spPr>
      </p:sp>
      <p:sp>
        <p:nvSpPr>
          <p:cNvPr id="3" name="ノート プレースホルダー 2"/>
          <p:cNvSpPr>
            <a:spLocks noGrp="1"/>
          </p:cNvSpPr>
          <p:nvPr>
            <p:ph type="body" idx="1"/>
          </p:nvPr>
        </p:nvSpPr>
        <p:spPr/>
        <p:txBody>
          <a:bodyPr/>
          <a:lstStyle/>
          <a:p>
            <a:endParaRPr lang="ja-JP" altLang="en-US" sz="1100" dirty="0"/>
          </a:p>
        </p:txBody>
      </p:sp>
      <p:sp>
        <p:nvSpPr>
          <p:cNvPr id="4" name="スライド番号プレースホルダー 3"/>
          <p:cNvSpPr>
            <a:spLocks noGrp="1"/>
          </p:cNvSpPr>
          <p:nvPr>
            <p:ph type="sldNum" sz="quarter" idx="10"/>
          </p:nvPr>
        </p:nvSpPr>
        <p:spPr/>
        <p:txBody>
          <a:bodyPr/>
          <a:lstStyle/>
          <a:p>
            <a:pPr>
              <a:defRPr/>
            </a:pPr>
            <a:fld id="{3C28E446-BA3F-49AF-9D9E-4E319B3825A7}" type="slidenum">
              <a:rPr lang="ja-JP" altLang="en-US" smtClean="0"/>
              <a:pPr>
                <a:defRPr/>
              </a:pPr>
              <a:t>27</a:t>
            </a:fld>
            <a:endParaRPr lang="ja-JP" altLang="en-US"/>
          </a:p>
        </p:txBody>
      </p:sp>
    </p:spTree>
    <p:extLst>
      <p:ext uri="{BB962C8B-B14F-4D97-AF65-F5344CB8AC3E}">
        <p14:creationId xmlns:p14="http://schemas.microsoft.com/office/powerpoint/2010/main" val="39451247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p:spPr>
      </p:sp>
      <p:sp>
        <p:nvSpPr>
          <p:cNvPr id="3" name="ノート プレースホルダー 2"/>
          <p:cNvSpPr>
            <a:spLocks noGrp="1"/>
          </p:cNvSpPr>
          <p:nvPr>
            <p:ph type="body" idx="1"/>
          </p:nvPr>
        </p:nvSpPr>
        <p:spPr/>
        <p:txBody>
          <a:bodyPr/>
          <a:lstStyle/>
          <a:p>
            <a:r>
              <a:rPr lang="ja-JP" altLang="en-US" sz="1100" dirty="0"/>
              <a:t>市町村職員は、介護予防ケアマネジメントだけを取り出して考えるのではなく、他の事業と一体的に捉えることが重要である。「地域ケア会議」や「協議体」なども活用する。保険者の考える自立支援の方向性を明確にし、地域包括支援センター、ケアマネジャー、サービス事業所等との規範的統合を行うことが重要。そのためには、説明会や会議、研修会などを繰り返し行っていく必要があることを説明。ケアマネジメント実施者は、目標設定など、利用者、家族が「どうすればいいか」ということ</a:t>
            </a:r>
            <a:r>
              <a:rPr lang="ja-JP" altLang="en-US" sz="1100"/>
              <a:t>が、「具体的に分かる」と</a:t>
            </a:r>
            <a:r>
              <a:rPr lang="ja-JP" altLang="en-US" sz="1100" dirty="0"/>
              <a:t>いう視点を持つことが重要である。</a:t>
            </a:r>
          </a:p>
        </p:txBody>
      </p:sp>
      <p:sp>
        <p:nvSpPr>
          <p:cNvPr id="4" name="スライド番号プレースホルダー 3"/>
          <p:cNvSpPr>
            <a:spLocks noGrp="1"/>
          </p:cNvSpPr>
          <p:nvPr>
            <p:ph type="sldNum" sz="quarter" idx="10"/>
          </p:nvPr>
        </p:nvSpPr>
        <p:spPr/>
        <p:txBody>
          <a:bodyPr/>
          <a:lstStyle/>
          <a:p>
            <a:pPr>
              <a:defRPr/>
            </a:pPr>
            <a:fld id="{3C28E446-BA3F-49AF-9D9E-4E319B3825A7}" type="slidenum">
              <a:rPr lang="ja-JP" altLang="en-US" smtClean="0"/>
              <a:pPr>
                <a:defRPr/>
              </a:pPr>
              <a:t>28</a:t>
            </a:fld>
            <a:endParaRPr lang="ja-JP" altLang="en-US"/>
          </a:p>
        </p:txBody>
      </p:sp>
    </p:spTree>
    <p:extLst>
      <p:ext uri="{BB962C8B-B14F-4D97-AF65-F5344CB8AC3E}">
        <p14:creationId xmlns:p14="http://schemas.microsoft.com/office/powerpoint/2010/main" val="1058162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899" indent="-285730">
              <a:defRPr kumimoji="1">
                <a:solidFill>
                  <a:schemeClr val="tx1"/>
                </a:solidFill>
                <a:latin typeface="Calibri" pitchFamily="34" charset="0"/>
                <a:ea typeface="ＭＳ Ｐゴシック" charset="-128"/>
              </a:defRPr>
            </a:lvl2pPr>
            <a:lvl3pPr marL="1142921" indent="-228585">
              <a:defRPr kumimoji="1">
                <a:solidFill>
                  <a:schemeClr val="tx1"/>
                </a:solidFill>
                <a:latin typeface="Calibri" pitchFamily="34" charset="0"/>
                <a:ea typeface="ＭＳ Ｐゴシック" charset="-128"/>
              </a:defRPr>
            </a:lvl3pPr>
            <a:lvl4pPr marL="1600089" indent="-228585">
              <a:defRPr kumimoji="1">
                <a:solidFill>
                  <a:schemeClr val="tx1"/>
                </a:solidFill>
                <a:latin typeface="Calibri" pitchFamily="34" charset="0"/>
                <a:ea typeface="ＭＳ Ｐゴシック" charset="-128"/>
              </a:defRPr>
            </a:lvl4pPr>
            <a:lvl5pPr marL="2057259" indent="-228585">
              <a:defRPr kumimoji="1">
                <a:solidFill>
                  <a:schemeClr val="tx1"/>
                </a:solidFill>
                <a:latin typeface="Calibri" pitchFamily="34" charset="0"/>
                <a:ea typeface="ＭＳ Ｐゴシック" charset="-128"/>
              </a:defRPr>
            </a:lvl5pPr>
            <a:lvl6pPr marL="2514427" indent="-228585" eaLnBrk="0" fontAlgn="base" hangingPunct="0">
              <a:spcBef>
                <a:spcPct val="0"/>
              </a:spcBef>
              <a:spcAft>
                <a:spcPct val="0"/>
              </a:spcAft>
              <a:defRPr kumimoji="1">
                <a:solidFill>
                  <a:schemeClr val="tx1"/>
                </a:solidFill>
                <a:latin typeface="Calibri" pitchFamily="34" charset="0"/>
                <a:ea typeface="ＭＳ Ｐゴシック" charset="-128"/>
              </a:defRPr>
            </a:lvl6pPr>
            <a:lvl7pPr marL="2971595" indent="-228585" eaLnBrk="0" fontAlgn="base" hangingPunct="0">
              <a:spcBef>
                <a:spcPct val="0"/>
              </a:spcBef>
              <a:spcAft>
                <a:spcPct val="0"/>
              </a:spcAft>
              <a:defRPr kumimoji="1">
                <a:solidFill>
                  <a:schemeClr val="tx1"/>
                </a:solidFill>
                <a:latin typeface="Calibri" pitchFamily="34" charset="0"/>
                <a:ea typeface="ＭＳ Ｐゴシック" charset="-128"/>
              </a:defRPr>
            </a:lvl7pPr>
            <a:lvl8pPr marL="3428763" indent="-228585" eaLnBrk="0" fontAlgn="base" hangingPunct="0">
              <a:spcBef>
                <a:spcPct val="0"/>
              </a:spcBef>
              <a:spcAft>
                <a:spcPct val="0"/>
              </a:spcAft>
              <a:defRPr kumimoji="1">
                <a:solidFill>
                  <a:schemeClr val="tx1"/>
                </a:solidFill>
                <a:latin typeface="Calibri" pitchFamily="34" charset="0"/>
                <a:ea typeface="ＭＳ Ｐゴシック" charset="-128"/>
              </a:defRPr>
            </a:lvl8pPr>
            <a:lvl9pPr marL="3885933" indent="-228585"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72A11E92-3D3D-4948-AA61-5638883C4FFB}" type="slidenum">
              <a:rPr lang="en-US" altLang="ja-JP" smtClean="0">
                <a:latin typeface="Arial" charset="0"/>
              </a:rPr>
              <a:pPr/>
              <a:t>29</a:t>
            </a:fld>
            <a:endParaRPr lang="en-US" altLang="ja-JP">
              <a:latin typeface="Arial" charset="0"/>
            </a:endParaRPr>
          </a:p>
        </p:txBody>
      </p:sp>
      <p:sp>
        <p:nvSpPr>
          <p:cNvPr id="37891" name="Rectangle 7"/>
          <p:cNvSpPr txBox="1">
            <a:spLocks noGrp="1" noChangeArrowheads="1"/>
          </p:cNvSpPr>
          <p:nvPr/>
        </p:nvSpPr>
        <p:spPr bwMode="auto">
          <a:xfrm>
            <a:off x="3787775" y="11085513"/>
            <a:ext cx="28971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18" tIns="48410" rIns="96818" bIns="48410" anchor="b"/>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r" eaLnBrk="1" hangingPunct="1"/>
            <a:fld id="{A8886564-0094-4E09-AF61-43FF2FC4B7CD}" type="slidenum">
              <a:rPr lang="en-US" altLang="ja-JP" sz="1300">
                <a:latin typeface="Arial" charset="0"/>
              </a:rPr>
              <a:pPr algn="r" eaLnBrk="1" hangingPunct="1"/>
              <a:t>29</a:t>
            </a:fld>
            <a:endParaRPr lang="en-US" altLang="ja-JP" sz="1300">
              <a:latin typeface="Arial" charset="0"/>
            </a:endParaRPr>
          </a:p>
        </p:txBody>
      </p:sp>
      <p:sp>
        <p:nvSpPr>
          <p:cNvPr id="37892" name="Rectangle 2"/>
          <p:cNvSpPr>
            <a:spLocks noGrp="1" noRot="1" noChangeAspect="1" noChangeArrowheads="1" noTextEdit="1"/>
          </p:cNvSpPr>
          <p:nvPr>
            <p:ph type="sldImg"/>
          </p:nvPr>
        </p:nvSpPr>
        <p:spPr bwMode="auto">
          <a:xfrm>
            <a:off x="1168400" y="1243013"/>
            <a:ext cx="4470400" cy="3352800"/>
          </a:xfrm>
          <a:solidFill>
            <a:srgbClr val="FFFFFF"/>
          </a:solidFill>
          <a:ln>
            <a:solidFill>
              <a:srgbClr val="000000"/>
            </a:solidFill>
            <a:miter lim="800000"/>
            <a:headEnd/>
            <a:tailEnd/>
          </a:ln>
        </p:spPr>
      </p:sp>
      <p:sp>
        <p:nvSpPr>
          <p:cNvPr id="3789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8" tIns="48410" rIns="96818" bIns="48410" numCol="1" anchor="t" anchorCtr="0" compatLnSpc="1">
            <a:prstTxWarp prst="textNoShape">
              <a:avLst/>
            </a:prstTxWarp>
          </a:bodyPr>
          <a:lstStyle/>
          <a:p>
            <a:pPr eaLnBrk="1" hangingPunct="1">
              <a:spcBef>
                <a:spcPct val="0"/>
              </a:spcBef>
            </a:pPr>
            <a:r>
              <a:rPr lang="ja-JP" altLang="en-US" sz="1100" dirty="0">
                <a:latin typeface="Arial" charset="0"/>
              </a:rPr>
              <a:t>介護保険の目的や理念を理解し、その人らしい生活の実現に向けて、高齢者の行動変容を促し、活動・参加につながるよう動機づけやモチベーション維持を図るために、何が必要かを考えていくことが大切である・・・などを最後にまとめて説明する。</a:t>
            </a:r>
          </a:p>
        </p:txBody>
      </p:sp>
    </p:spTree>
    <p:extLst>
      <p:ext uri="{BB962C8B-B14F-4D97-AF65-F5344CB8AC3E}">
        <p14:creationId xmlns:p14="http://schemas.microsoft.com/office/powerpoint/2010/main" val="3283095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p:cNvSpPr>
            <a:spLocks noGrp="1" noRot="1" noChangeAspect="1" noTextEdit="1"/>
          </p:cNvSpPr>
          <p:nvPr>
            <p:ph type="sldImg"/>
          </p:nvPr>
        </p:nvSpPr>
        <p:spPr bwMode="auto">
          <a:xfrm>
            <a:off x="917575" y="746125"/>
            <a:ext cx="4965700"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sz="1100" dirty="0"/>
              <a:t>総合事業の概要について説明。</a:t>
            </a:r>
          </a:p>
          <a:p>
            <a:pPr eaLnBrk="1" hangingPunct="1"/>
            <a:r>
              <a:rPr lang="ja-JP" altLang="en-US" sz="1100" dirty="0"/>
              <a:t>介護予防ケアマネジメントとして、総合事業利用・予防給付利用・併給等、様々なパターンが発生する。</a:t>
            </a:r>
          </a:p>
          <a:p>
            <a:pPr eaLnBrk="1" hangingPunct="1"/>
            <a:r>
              <a:rPr lang="ja-JP" altLang="en-US" sz="1100" dirty="0"/>
              <a:t>従前の二次予防・一次予防事業は廃止となり、一般介護予防事業として新たに再編し、要支援者等も参加できる住民運営の通いの場や一般高齢者が要支援状態になること予防する事業を充実させていくことが重要であることを説明。生活支援体制整備事業等による地域ニーズの把握や資源の掘り起こしを行い、事業の充実を図る。</a:t>
            </a:r>
          </a:p>
          <a:p>
            <a:pPr eaLnBrk="1" hangingPunct="1"/>
            <a:endParaRPr lang="ja-JP" altLang="en-US" sz="1100" dirty="0"/>
          </a:p>
        </p:txBody>
      </p:sp>
      <p:sp>
        <p:nvSpPr>
          <p:cNvPr id="3482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899" indent="-285730">
              <a:defRPr kumimoji="1">
                <a:solidFill>
                  <a:schemeClr val="tx1"/>
                </a:solidFill>
                <a:latin typeface="Calibri" pitchFamily="34" charset="0"/>
                <a:ea typeface="ＭＳ Ｐゴシック" charset="-128"/>
              </a:defRPr>
            </a:lvl2pPr>
            <a:lvl3pPr marL="1142921" indent="-228585">
              <a:defRPr kumimoji="1">
                <a:solidFill>
                  <a:schemeClr val="tx1"/>
                </a:solidFill>
                <a:latin typeface="Calibri" pitchFamily="34" charset="0"/>
                <a:ea typeface="ＭＳ Ｐゴシック" charset="-128"/>
              </a:defRPr>
            </a:lvl3pPr>
            <a:lvl4pPr marL="1600089" indent="-228585">
              <a:defRPr kumimoji="1">
                <a:solidFill>
                  <a:schemeClr val="tx1"/>
                </a:solidFill>
                <a:latin typeface="Calibri" pitchFamily="34" charset="0"/>
                <a:ea typeface="ＭＳ Ｐゴシック" charset="-128"/>
              </a:defRPr>
            </a:lvl4pPr>
            <a:lvl5pPr marL="2057259" indent="-228585">
              <a:defRPr kumimoji="1">
                <a:solidFill>
                  <a:schemeClr val="tx1"/>
                </a:solidFill>
                <a:latin typeface="Calibri" pitchFamily="34" charset="0"/>
                <a:ea typeface="ＭＳ Ｐゴシック" charset="-128"/>
              </a:defRPr>
            </a:lvl5pPr>
            <a:lvl6pPr marL="2514427" indent="-228585" eaLnBrk="0" fontAlgn="base" hangingPunct="0">
              <a:spcBef>
                <a:spcPct val="0"/>
              </a:spcBef>
              <a:spcAft>
                <a:spcPct val="0"/>
              </a:spcAft>
              <a:defRPr kumimoji="1">
                <a:solidFill>
                  <a:schemeClr val="tx1"/>
                </a:solidFill>
                <a:latin typeface="Calibri" pitchFamily="34" charset="0"/>
                <a:ea typeface="ＭＳ Ｐゴシック" charset="-128"/>
              </a:defRPr>
            </a:lvl6pPr>
            <a:lvl7pPr marL="2971595" indent="-228585" eaLnBrk="0" fontAlgn="base" hangingPunct="0">
              <a:spcBef>
                <a:spcPct val="0"/>
              </a:spcBef>
              <a:spcAft>
                <a:spcPct val="0"/>
              </a:spcAft>
              <a:defRPr kumimoji="1">
                <a:solidFill>
                  <a:schemeClr val="tx1"/>
                </a:solidFill>
                <a:latin typeface="Calibri" pitchFamily="34" charset="0"/>
                <a:ea typeface="ＭＳ Ｐゴシック" charset="-128"/>
              </a:defRPr>
            </a:lvl7pPr>
            <a:lvl8pPr marL="3428763" indent="-228585" eaLnBrk="0" fontAlgn="base" hangingPunct="0">
              <a:spcBef>
                <a:spcPct val="0"/>
              </a:spcBef>
              <a:spcAft>
                <a:spcPct val="0"/>
              </a:spcAft>
              <a:defRPr kumimoji="1">
                <a:solidFill>
                  <a:schemeClr val="tx1"/>
                </a:solidFill>
                <a:latin typeface="Calibri" pitchFamily="34" charset="0"/>
                <a:ea typeface="ＭＳ Ｐゴシック" charset="-128"/>
              </a:defRPr>
            </a:lvl8pPr>
            <a:lvl9pPr marL="3885933" indent="-228585"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D29C52CC-14C3-4691-835A-E049F04D37D0}" type="slidenum">
              <a:rPr lang="ja-JP" altLang="en-US" smtClean="0">
                <a:solidFill>
                  <a:srgbClr val="000000"/>
                </a:solidFill>
              </a:rPr>
              <a:pPr/>
              <a:t>3</a:t>
            </a:fld>
            <a:endParaRPr lang="ja-JP" altLang="en-US">
              <a:solidFill>
                <a:srgbClr val="000000"/>
              </a:solidFill>
            </a:endParaRPr>
          </a:p>
        </p:txBody>
      </p:sp>
    </p:spTree>
    <p:extLst>
      <p:ext uri="{BB962C8B-B14F-4D97-AF65-F5344CB8AC3E}">
        <p14:creationId xmlns:p14="http://schemas.microsoft.com/office/powerpoint/2010/main" val="4110580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p:spPr>
      </p:sp>
      <p:sp>
        <p:nvSpPr>
          <p:cNvPr id="3" name="ノート プレースホルダー 2"/>
          <p:cNvSpPr>
            <a:spLocks noGrp="1"/>
          </p:cNvSpPr>
          <p:nvPr>
            <p:ph type="body" idx="1"/>
          </p:nvPr>
        </p:nvSpPr>
        <p:spPr/>
        <p:txBody>
          <a:bodyPr/>
          <a:lstStyle/>
          <a:p>
            <a:r>
              <a:rPr lang="ja-JP" altLang="en-US" sz="1100" dirty="0"/>
              <a:t>保険者によってサービス類型が異なる。</a:t>
            </a:r>
          </a:p>
          <a:p>
            <a:r>
              <a:rPr lang="ja-JP" altLang="en-US" sz="1100" dirty="0"/>
              <a:t>地域の課題に即して、多様なサービスを増やしていくことも考えていくことが大切。</a:t>
            </a:r>
            <a:endParaRPr lang="en-US" altLang="ja-JP" sz="1100" dirty="0"/>
          </a:p>
          <a:p>
            <a:r>
              <a:rPr lang="ja-JP" altLang="en-US" sz="1100" dirty="0"/>
              <a:t>保険者ごとに実施するサービス類型に修正し、説明を行うと理解が得やすい。</a:t>
            </a:r>
          </a:p>
          <a:p>
            <a:r>
              <a:rPr lang="ja-JP" altLang="en-US" sz="1100" dirty="0"/>
              <a:t>都道府県が研修を行う場合、管内においてサービス</a:t>
            </a:r>
            <a:r>
              <a:rPr lang="en-US" altLang="ja-JP" sz="1100" dirty="0"/>
              <a:t>D</a:t>
            </a:r>
            <a:r>
              <a:rPr lang="ja-JP" altLang="en-US" sz="1100" dirty="0"/>
              <a:t>を実施している市町村等を紹介することで、情報提供のスライドとしても活用できる。</a:t>
            </a:r>
          </a:p>
          <a:p>
            <a:r>
              <a:rPr lang="ja-JP" altLang="en-US" sz="1100" dirty="0"/>
              <a:t>都道府県においては、管内市町村のサービスの実施状況などを把握し、市町村間で情報共有を図ることも可能。</a:t>
            </a:r>
          </a:p>
          <a:p>
            <a:endParaRPr lang="ja-JP" altLang="en-US" sz="1100" dirty="0"/>
          </a:p>
        </p:txBody>
      </p:sp>
      <p:sp>
        <p:nvSpPr>
          <p:cNvPr id="4" name="スライド番号プレースホルダー 3"/>
          <p:cNvSpPr>
            <a:spLocks noGrp="1"/>
          </p:cNvSpPr>
          <p:nvPr>
            <p:ph type="sldNum" sz="quarter" idx="10"/>
          </p:nvPr>
        </p:nvSpPr>
        <p:spPr/>
        <p:txBody>
          <a:bodyPr/>
          <a:lstStyle/>
          <a:p>
            <a:pPr>
              <a:defRPr/>
            </a:pPr>
            <a:fld id="{3C28E446-BA3F-49AF-9D9E-4E319B3825A7}" type="slidenum">
              <a:rPr lang="ja-JP" altLang="en-US" smtClean="0"/>
              <a:pPr>
                <a:defRPr/>
              </a:pPr>
              <a:t>4</a:t>
            </a:fld>
            <a:endParaRPr lang="ja-JP" altLang="en-US"/>
          </a:p>
        </p:txBody>
      </p:sp>
    </p:spTree>
    <p:extLst>
      <p:ext uri="{BB962C8B-B14F-4D97-AF65-F5344CB8AC3E}">
        <p14:creationId xmlns:p14="http://schemas.microsoft.com/office/powerpoint/2010/main" val="3729173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p:spPr>
      </p:sp>
      <p:sp>
        <p:nvSpPr>
          <p:cNvPr id="3" name="ノート プレースホルダー 2"/>
          <p:cNvSpPr>
            <a:spLocks noGrp="1"/>
          </p:cNvSpPr>
          <p:nvPr>
            <p:ph type="body" idx="1"/>
          </p:nvPr>
        </p:nvSpPr>
        <p:spPr/>
        <p:txBody>
          <a:bodyPr/>
          <a:lstStyle/>
          <a:p>
            <a:r>
              <a:rPr lang="ja-JP" altLang="en-US" sz="1100" dirty="0"/>
              <a:t>総合事業の訪問型サービスの類型のイメージが湧くように示した参考資料。</a:t>
            </a:r>
          </a:p>
          <a:p>
            <a:r>
              <a:rPr lang="ja-JP" altLang="en-US" sz="1100" dirty="0"/>
              <a:t>保険者ごとにあるサービスを示すことで、関係者や市民に理解が得られやすい。</a:t>
            </a:r>
          </a:p>
          <a:p>
            <a:r>
              <a:rPr lang="ja-JP" altLang="en-US" sz="1100" dirty="0"/>
              <a:t>都道府県で開催する場合、管内市町村での取組を掲載することも可能である。</a:t>
            </a:r>
          </a:p>
        </p:txBody>
      </p:sp>
      <p:sp>
        <p:nvSpPr>
          <p:cNvPr id="4" name="スライド番号プレースホルダー 3"/>
          <p:cNvSpPr>
            <a:spLocks noGrp="1"/>
          </p:cNvSpPr>
          <p:nvPr>
            <p:ph type="sldNum" sz="quarter" idx="10"/>
          </p:nvPr>
        </p:nvSpPr>
        <p:spPr/>
        <p:txBody>
          <a:bodyPr/>
          <a:lstStyle/>
          <a:p>
            <a:pPr>
              <a:defRPr/>
            </a:pPr>
            <a:fld id="{3C28E446-BA3F-49AF-9D9E-4E319B3825A7}" type="slidenum">
              <a:rPr lang="ja-JP" altLang="en-US" smtClean="0"/>
              <a:pPr>
                <a:defRPr/>
              </a:pPr>
              <a:t>5</a:t>
            </a:fld>
            <a:endParaRPr lang="ja-JP" altLang="en-US"/>
          </a:p>
        </p:txBody>
      </p:sp>
    </p:spTree>
    <p:extLst>
      <p:ext uri="{BB962C8B-B14F-4D97-AF65-F5344CB8AC3E}">
        <p14:creationId xmlns:p14="http://schemas.microsoft.com/office/powerpoint/2010/main" val="1787448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r>
              <a:rPr lang="ja-JP" altLang="en-US" sz="1100" dirty="0"/>
              <a:t>保険者によってサービス類型が異なる。</a:t>
            </a:r>
          </a:p>
          <a:p>
            <a:r>
              <a:rPr lang="ja-JP" altLang="en-US" sz="1100" dirty="0"/>
              <a:t>地域の課題に即して、多様なサービスを増やしていくことも考えていくことが大切。保険者ごとに実施するサービス類型に修正し、説明を行うと理解が得やすい。</a:t>
            </a:r>
          </a:p>
          <a:p>
            <a:r>
              <a:rPr lang="ja-JP" altLang="en-US" sz="1100" dirty="0"/>
              <a:t>都道府県が研修を行う場合、管内においてサービスを実施している市町村等を紹介することで、情報提供のスライドとしても活用できる。</a:t>
            </a:r>
          </a:p>
          <a:p>
            <a:r>
              <a:rPr lang="ja-JP" altLang="en-US" sz="1100" dirty="0"/>
              <a:t>都道府県においては、管内市町村のサービスの実施状況などを把握し、市町村間で情報共有を図ることも可能。</a:t>
            </a:r>
          </a:p>
          <a:p>
            <a:endParaRPr lang="ja-JP" altLang="en-US" sz="1100" dirty="0"/>
          </a:p>
        </p:txBody>
      </p:sp>
      <p:sp>
        <p:nvSpPr>
          <p:cNvPr id="4" name="スライド番号プレースホルダー 3"/>
          <p:cNvSpPr>
            <a:spLocks noGrp="1"/>
          </p:cNvSpPr>
          <p:nvPr>
            <p:ph type="sldNum" sz="quarter" idx="10"/>
          </p:nvPr>
        </p:nvSpPr>
        <p:spPr/>
        <p:txBody>
          <a:bodyPr/>
          <a:lstStyle/>
          <a:p>
            <a:pPr>
              <a:defRPr/>
            </a:pPr>
            <a:fld id="{3C28E446-BA3F-49AF-9D9E-4E319B3825A7}" type="slidenum">
              <a:rPr lang="ja-JP" altLang="en-US" smtClean="0">
                <a:solidFill>
                  <a:prstClr val="black"/>
                </a:solidFill>
              </a:rPr>
              <a:pPr>
                <a:defRPr/>
              </a:pPr>
              <a:t>6</a:t>
            </a:fld>
            <a:endParaRPr lang="ja-JP" altLang="en-US">
              <a:solidFill>
                <a:prstClr val="black"/>
              </a:solidFill>
            </a:endParaRPr>
          </a:p>
        </p:txBody>
      </p:sp>
    </p:spTree>
    <p:extLst>
      <p:ext uri="{BB962C8B-B14F-4D97-AF65-F5344CB8AC3E}">
        <p14:creationId xmlns:p14="http://schemas.microsoft.com/office/powerpoint/2010/main" val="3484990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p:spPr>
      </p:sp>
      <p:sp>
        <p:nvSpPr>
          <p:cNvPr id="3" name="ノート プレースホルダー 2"/>
          <p:cNvSpPr>
            <a:spLocks noGrp="1"/>
          </p:cNvSpPr>
          <p:nvPr>
            <p:ph type="body" idx="1"/>
          </p:nvPr>
        </p:nvSpPr>
        <p:spPr/>
        <p:txBody>
          <a:bodyPr/>
          <a:lstStyle/>
          <a:p>
            <a:r>
              <a:rPr lang="ja-JP" altLang="en-US" sz="1100" dirty="0"/>
              <a:t>総合事業の通所型サービスの類型のイメージが湧くように示した参考資料。</a:t>
            </a:r>
          </a:p>
          <a:p>
            <a:r>
              <a:rPr lang="ja-JP" altLang="en-US" sz="1100" dirty="0"/>
              <a:t>保険者ごとにあるサービスを示すことで、関係者や市民に理解が得られやすい。</a:t>
            </a:r>
          </a:p>
          <a:p>
            <a:r>
              <a:rPr lang="ja-JP" altLang="en-US" sz="1100" dirty="0"/>
              <a:t>都道府県で開催する場合、管内市町村での取組を掲載することも可能である。</a:t>
            </a:r>
          </a:p>
          <a:p>
            <a:endParaRPr lang="ja-JP" altLang="en-US" sz="1100" dirty="0"/>
          </a:p>
        </p:txBody>
      </p:sp>
      <p:sp>
        <p:nvSpPr>
          <p:cNvPr id="4" name="スライド番号プレースホルダー 3"/>
          <p:cNvSpPr>
            <a:spLocks noGrp="1"/>
          </p:cNvSpPr>
          <p:nvPr>
            <p:ph type="sldNum" sz="quarter" idx="10"/>
          </p:nvPr>
        </p:nvSpPr>
        <p:spPr/>
        <p:txBody>
          <a:bodyPr/>
          <a:lstStyle/>
          <a:p>
            <a:pPr>
              <a:defRPr/>
            </a:pPr>
            <a:fld id="{3C28E446-BA3F-49AF-9D9E-4E319B3825A7}" type="slidenum">
              <a:rPr lang="ja-JP" altLang="en-US" smtClean="0"/>
              <a:pPr>
                <a:defRPr/>
              </a:pPr>
              <a:t>7</a:t>
            </a:fld>
            <a:endParaRPr lang="ja-JP" altLang="en-US"/>
          </a:p>
        </p:txBody>
      </p:sp>
    </p:spTree>
    <p:extLst>
      <p:ext uri="{BB962C8B-B14F-4D97-AF65-F5344CB8AC3E}">
        <p14:creationId xmlns:p14="http://schemas.microsoft.com/office/powerpoint/2010/main" val="400059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p:spPr>
      </p:sp>
      <p:sp>
        <p:nvSpPr>
          <p:cNvPr id="3" name="ノート プレースホルダー 2"/>
          <p:cNvSpPr>
            <a:spLocks noGrp="1"/>
          </p:cNvSpPr>
          <p:nvPr>
            <p:ph type="body" idx="1"/>
          </p:nvPr>
        </p:nvSpPr>
        <p:spPr/>
        <p:txBody>
          <a:bodyPr/>
          <a:lstStyle/>
          <a:p>
            <a:r>
              <a:rPr lang="ja-JP" altLang="en-US" sz="1100" dirty="0"/>
              <a:t>総合事業は、介護予防・生活支援サービスと一般介護予防事業の</a:t>
            </a:r>
            <a:r>
              <a:rPr lang="en-US" altLang="ja-JP" sz="1100" dirty="0"/>
              <a:t>2</a:t>
            </a:r>
            <a:r>
              <a:rPr lang="ja-JP" altLang="en-US" sz="1100" dirty="0"/>
              <a:t>本の柱で構成されている。一般介護予防事業を広く展開することで、介護予防の推進や地域の見守りネットワークの構築につながることを説明。また、一般介護予防事業はサービス</a:t>
            </a:r>
            <a:r>
              <a:rPr lang="en-US" altLang="ja-JP" sz="1100" dirty="0"/>
              <a:t>C</a:t>
            </a:r>
            <a:r>
              <a:rPr lang="ja-JP" altLang="en-US" sz="1100" dirty="0"/>
              <a:t>（短期集中予防サービス）等のサービス終了後の受け皿としても地域の実態に即した事業展開を行うなど保険者の創意工夫が必要であると説明。</a:t>
            </a:r>
          </a:p>
          <a:p>
            <a:r>
              <a:rPr lang="ja-JP" altLang="en-US" sz="1100" dirty="0"/>
              <a:t>都道府県で開催する場合には、管内市町村で行われているサービスに変更し、紹介することでより身近になる。地域リハビリテーション事業など都道府県で支援していることも合わせて説明を行う。</a:t>
            </a:r>
          </a:p>
          <a:p>
            <a:endParaRPr lang="ja-JP" altLang="en-US" sz="1100" dirty="0"/>
          </a:p>
        </p:txBody>
      </p:sp>
      <p:sp>
        <p:nvSpPr>
          <p:cNvPr id="4" name="スライド番号プレースホルダー 3"/>
          <p:cNvSpPr>
            <a:spLocks noGrp="1"/>
          </p:cNvSpPr>
          <p:nvPr>
            <p:ph type="sldNum" sz="quarter" idx="10"/>
          </p:nvPr>
        </p:nvSpPr>
        <p:spPr/>
        <p:txBody>
          <a:bodyPr/>
          <a:lstStyle/>
          <a:p>
            <a:pPr>
              <a:defRPr/>
            </a:pPr>
            <a:fld id="{3C28E446-BA3F-49AF-9D9E-4E319B3825A7}" type="slidenum">
              <a:rPr lang="ja-JP" altLang="en-US" smtClean="0"/>
              <a:pPr>
                <a:defRPr/>
              </a:pPr>
              <a:t>8</a:t>
            </a:fld>
            <a:endParaRPr lang="ja-JP" altLang="en-US"/>
          </a:p>
        </p:txBody>
      </p:sp>
    </p:spTree>
    <p:extLst>
      <p:ext uri="{BB962C8B-B14F-4D97-AF65-F5344CB8AC3E}">
        <p14:creationId xmlns:p14="http://schemas.microsoft.com/office/powerpoint/2010/main" val="1595271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ー 1"/>
          <p:cNvSpPr>
            <a:spLocks noGrp="1" noRot="1" noChangeAspect="1" noTextEdit="1"/>
          </p:cNvSpPr>
          <p:nvPr>
            <p:ph type="sldImg"/>
          </p:nvPr>
        </p:nvSpPr>
        <p:spPr bwMode="auto">
          <a:xfrm>
            <a:off x="1168400" y="1243013"/>
            <a:ext cx="4470400"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z="1100" dirty="0"/>
              <a:t>介護予防ケアマネジメントを実施する上で、対象者の状況をいつもと違った視点で考えるための演習。</a:t>
            </a:r>
          </a:p>
          <a:p>
            <a:pPr eaLnBrk="1" hangingPunct="1">
              <a:spcBef>
                <a:spcPct val="0"/>
              </a:spcBef>
            </a:pPr>
            <a:r>
              <a:rPr lang="ja-JP" altLang="en-US" sz="1100" dirty="0"/>
              <a:t>「もう、年だから・・・」と加齢を理由に簡単に諦めるのではなく、「できること」や「できそうなこと」がないかを考えるためのツールの１つとして、「強みを活かす」という視点を振り返るための演習であることをワーク後に説明。</a:t>
            </a:r>
          </a:p>
          <a:p>
            <a:pPr eaLnBrk="1" hangingPunct="1">
              <a:spcBef>
                <a:spcPct val="0"/>
              </a:spcBef>
            </a:pPr>
            <a:endParaRPr lang="ja-JP" altLang="en-US" sz="1100" dirty="0"/>
          </a:p>
        </p:txBody>
      </p:sp>
      <p:sp>
        <p:nvSpPr>
          <p:cNvPr id="3584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899" indent="-285730">
              <a:defRPr kumimoji="1">
                <a:solidFill>
                  <a:schemeClr val="tx1"/>
                </a:solidFill>
                <a:latin typeface="Calibri" pitchFamily="34" charset="0"/>
                <a:ea typeface="ＭＳ Ｐゴシック" charset="-128"/>
              </a:defRPr>
            </a:lvl2pPr>
            <a:lvl3pPr marL="1142921" indent="-228585">
              <a:defRPr kumimoji="1">
                <a:solidFill>
                  <a:schemeClr val="tx1"/>
                </a:solidFill>
                <a:latin typeface="Calibri" pitchFamily="34" charset="0"/>
                <a:ea typeface="ＭＳ Ｐゴシック" charset="-128"/>
              </a:defRPr>
            </a:lvl3pPr>
            <a:lvl4pPr marL="1600089" indent="-228585">
              <a:defRPr kumimoji="1">
                <a:solidFill>
                  <a:schemeClr val="tx1"/>
                </a:solidFill>
                <a:latin typeface="Calibri" pitchFamily="34" charset="0"/>
                <a:ea typeface="ＭＳ Ｐゴシック" charset="-128"/>
              </a:defRPr>
            </a:lvl4pPr>
            <a:lvl5pPr marL="2057259" indent="-228585">
              <a:defRPr kumimoji="1">
                <a:solidFill>
                  <a:schemeClr val="tx1"/>
                </a:solidFill>
                <a:latin typeface="Calibri" pitchFamily="34" charset="0"/>
                <a:ea typeface="ＭＳ Ｐゴシック" charset="-128"/>
              </a:defRPr>
            </a:lvl5pPr>
            <a:lvl6pPr marL="2514427" indent="-228585" eaLnBrk="0" fontAlgn="base" hangingPunct="0">
              <a:spcBef>
                <a:spcPct val="0"/>
              </a:spcBef>
              <a:spcAft>
                <a:spcPct val="0"/>
              </a:spcAft>
              <a:defRPr kumimoji="1">
                <a:solidFill>
                  <a:schemeClr val="tx1"/>
                </a:solidFill>
                <a:latin typeface="Calibri" pitchFamily="34" charset="0"/>
                <a:ea typeface="ＭＳ Ｐゴシック" charset="-128"/>
              </a:defRPr>
            </a:lvl6pPr>
            <a:lvl7pPr marL="2971595" indent="-228585" eaLnBrk="0" fontAlgn="base" hangingPunct="0">
              <a:spcBef>
                <a:spcPct val="0"/>
              </a:spcBef>
              <a:spcAft>
                <a:spcPct val="0"/>
              </a:spcAft>
              <a:defRPr kumimoji="1">
                <a:solidFill>
                  <a:schemeClr val="tx1"/>
                </a:solidFill>
                <a:latin typeface="Calibri" pitchFamily="34" charset="0"/>
                <a:ea typeface="ＭＳ Ｐゴシック" charset="-128"/>
              </a:defRPr>
            </a:lvl7pPr>
            <a:lvl8pPr marL="3428763" indent="-228585" eaLnBrk="0" fontAlgn="base" hangingPunct="0">
              <a:spcBef>
                <a:spcPct val="0"/>
              </a:spcBef>
              <a:spcAft>
                <a:spcPct val="0"/>
              </a:spcAft>
              <a:defRPr kumimoji="1">
                <a:solidFill>
                  <a:schemeClr val="tx1"/>
                </a:solidFill>
                <a:latin typeface="Calibri" pitchFamily="34" charset="0"/>
                <a:ea typeface="ＭＳ Ｐゴシック" charset="-128"/>
              </a:defRPr>
            </a:lvl8pPr>
            <a:lvl9pPr marL="3885933" indent="-228585"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E42043BA-C89F-4571-85E9-449FA1330340}" type="slidenum">
              <a:rPr lang="en-US" altLang="ja-JP" smtClean="0">
                <a:latin typeface="Tahoma" pitchFamily="34" charset="0"/>
              </a:rPr>
              <a:pPr/>
              <a:t>9</a:t>
            </a:fld>
            <a:endParaRPr lang="en-US" altLang="ja-JP">
              <a:latin typeface="Tahoma" pitchFamily="34" charset="0"/>
            </a:endParaRPr>
          </a:p>
        </p:txBody>
      </p:sp>
    </p:spTree>
    <p:extLst>
      <p:ext uri="{BB962C8B-B14F-4D97-AF65-F5344CB8AC3E}">
        <p14:creationId xmlns:p14="http://schemas.microsoft.com/office/powerpoint/2010/main" val="1294258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0608"/>
            <a:ext cx="7772399"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31" y="3886203"/>
            <a:ext cx="6400801"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ADCD2C8-4B46-4202-8CBB-719166B438F9}" type="datetime1">
              <a:rPr lang="ja-JP" altLang="en-US" smtClean="0">
                <a:solidFill>
                  <a:prstClr val="black">
                    <a:tint val="75000"/>
                  </a:prstClr>
                </a:solidFill>
              </a:rPr>
              <a:pPr/>
              <a:t>2017/4/14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84248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FDA5D2D-FC8B-4AA2-831F-F28B605D57DA}" type="datetime1">
              <a:rPr lang="ja-JP" altLang="en-US" smtClean="0">
                <a:solidFill>
                  <a:prstClr val="black">
                    <a:tint val="75000"/>
                  </a:prstClr>
                </a:solidFill>
              </a:rPr>
              <a:pPr/>
              <a:t>2017/4/14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4241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1" y="274687"/>
            <a:ext cx="2057401"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21" y="274687"/>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8C34290-DCD7-4A41-83BE-77A834476B88}" type="datetime1">
              <a:rPr lang="ja-JP" altLang="en-US" smtClean="0">
                <a:solidFill>
                  <a:prstClr val="black">
                    <a:tint val="75000"/>
                  </a:prstClr>
                </a:solidFill>
              </a:rPr>
              <a:pPr/>
              <a:t>2017/4/14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27131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FCDD18D-F68A-4FC2-AE80-79F464E523A2}" type="datetime1">
              <a:rPr lang="ja-JP" altLang="en-US" smtClean="0">
                <a:solidFill>
                  <a:prstClr val="black">
                    <a:tint val="75000"/>
                  </a:prstClr>
                </a:solidFill>
              </a:rPr>
              <a:pPr/>
              <a:t>2017/4/14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a:xfrm>
            <a:off x="3124200" y="6356695"/>
            <a:ext cx="2895600" cy="365125"/>
          </a:xfrm>
          <a:prstGeom prst="rect">
            <a:avLst/>
          </a:prstGeom>
        </p:spPr>
        <p:txBody>
          <a:bodyPr/>
          <a:lstStyle/>
          <a:p>
            <a:pPr fontAlgn="base">
              <a:spcBef>
                <a:spcPct val="0"/>
              </a:spcBef>
              <a:spcAft>
                <a:spcPct val="0"/>
              </a:spcAft>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4D2F3A38-9BCB-4EAC-8028-262564C0E3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54363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fld id="{38D124EA-8D92-49A6-A622-AC0C29FFF603}" type="datetime1">
              <a:rPr lang="ja-JP" altLang="en-US" smtClean="0"/>
              <a:pPr>
                <a:defRPr/>
              </a:pPr>
              <a:t>2017/4/14</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D10AE089-9922-42FA-A94B-F07C9D069CF0}" type="slidenum">
              <a:rPr lang="ja-JP" altLang="en-US" smtClean="0"/>
              <a:pPr>
                <a:defRPr/>
              </a:pPr>
              <a:t>‹#›</a:t>
            </a:fld>
            <a:endParaRPr lang="ja-JP" altLang="en-US"/>
          </a:p>
        </p:txBody>
      </p:sp>
    </p:spTree>
    <p:extLst>
      <p:ext uri="{BB962C8B-B14F-4D97-AF65-F5344CB8AC3E}">
        <p14:creationId xmlns:p14="http://schemas.microsoft.com/office/powerpoint/2010/main" val="2897685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BE759534-EA54-4197-941E-5A5F4DB858E1}" type="datetime1">
              <a:rPr lang="ja-JP" altLang="en-US" smtClean="0"/>
              <a:pPr>
                <a:defRPr/>
              </a:pPr>
              <a:t>2017/4/14</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7B284179-5DB7-4BF1-8BE1-820824876423}" type="slidenum">
              <a:rPr lang="ja-JP" altLang="en-US" smtClean="0"/>
              <a:pPr>
                <a:defRPr/>
              </a:pPr>
              <a:t>‹#›</a:t>
            </a:fld>
            <a:endParaRPr lang="ja-JP" altLang="en-US"/>
          </a:p>
        </p:txBody>
      </p:sp>
    </p:spTree>
    <p:extLst>
      <p:ext uri="{BB962C8B-B14F-4D97-AF65-F5344CB8AC3E}">
        <p14:creationId xmlns:p14="http://schemas.microsoft.com/office/powerpoint/2010/main" val="3311867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77"/>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9" y="4589502"/>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F42EAE6B-24C4-4976-A315-018412FA2859}" type="datetime1">
              <a:rPr lang="ja-JP" altLang="en-US" smtClean="0"/>
              <a:pPr>
                <a:defRPr/>
              </a:pPr>
              <a:t>2017/4/14</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3D813B35-8013-48A6-AE0F-E9DE81F7688E}" type="slidenum">
              <a:rPr lang="ja-JP" altLang="en-US" smtClean="0"/>
              <a:pPr>
                <a:defRPr/>
              </a:pPr>
              <a:t>‹#›</a:t>
            </a:fld>
            <a:endParaRPr lang="ja-JP" altLang="en-US"/>
          </a:p>
        </p:txBody>
      </p:sp>
    </p:spTree>
    <p:extLst>
      <p:ext uri="{BB962C8B-B14F-4D97-AF65-F5344CB8AC3E}">
        <p14:creationId xmlns:p14="http://schemas.microsoft.com/office/powerpoint/2010/main" val="1097389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fld id="{260710A5-A29F-4EFC-BE36-A1997E7B5C09}" type="datetime1">
              <a:rPr lang="ja-JP" altLang="en-US" smtClean="0"/>
              <a:pPr>
                <a:defRPr/>
              </a:pPr>
              <a:t>2017/4/14</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2B940BBB-CA29-4722-9675-442C6000DA68}" type="slidenum">
              <a:rPr lang="ja-JP" altLang="en-US" smtClean="0"/>
              <a:pPr>
                <a:defRPr/>
              </a:pPr>
              <a:t>‹#›</a:t>
            </a:fld>
            <a:endParaRPr lang="ja-JP" altLang="en-US"/>
          </a:p>
        </p:txBody>
      </p:sp>
    </p:spTree>
    <p:extLst>
      <p:ext uri="{BB962C8B-B14F-4D97-AF65-F5344CB8AC3E}">
        <p14:creationId xmlns:p14="http://schemas.microsoft.com/office/powerpoint/2010/main" val="2367891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9"/>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2"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fld id="{3BC61B6E-63EF-46DC-AA39-A1324177E4D3}" type="datetime1">
              <a:rPr lang="ja-JP" altLang="en-US" smtClean="0"/>
              <a:pPr>
                <a:defRPr/>
              </a:pPr>
              <a:t>2017/4/14</a:t>
            </a:fld>
            <a:endParaRPr lang="ja-JP" altLang="en-US"/>
          </a:p>
        </p:txBody>
      </p:sp>
      <p:sp>
        <p:nvSpPr>
          <p:cNvPr id="8" name="Footer Placeholder 7"/>
          <p:cNvSpPr>
            <a:spLocks noGrp="1"/>
          </p:cNvSpPr>
          <p:nvPr>
            <p:ph type="ftr" sz="quarter" idx="11"/>
          </p:nvPr>
        </p:nvSpPr>
        <p:spPr/>
        <p:txBody>
          <a:bodyPr/>
          <a:lstStyle/>
          <a:p>
            <a:pPr>
              <a:defRPr/>
            </a:pPr>
            <a:endParaRPr lang="ja-JP" altLang="en-US"/>
          </a:p>
        </p:txBody>
      </p:sp>
      <p:sp>
        <p:nvSpPr>
          <p:cNvPr id="9" name="Slide Number Placeholder 8"/>
          <p:cNvSpPr>
            <a:spLocks noGrp="1"/>
          </p:cNvSpPr>
          <p:nvPr>
            <p:ph type="sldNum" sz="quarter" idx="12"/>
          </p:nvPr>
        </p:nvSpPr>
        <p:spPr/>
        <p:txBody>
          <a:bodyPr/>
          <a:lstStyle/>
          <a:p>
            <a:pPr>
              <a:defRPr/>
            </a:pPr>
            <a:fld id="{CD4ECD36-D44B-4F22-BA9D-4C316C0D628F}" type="slidenum">
              <a:rPr lang="ja-JP" altLang="en-US" smtClean="0"/>
              <a:pPr>
                <a:defRPr/>
              </a:pPr>
              <a:t>‹#›</a:t>
            </a:fld>
            <a:endParaRPr lang="ja-JP" altLang="en-US"/>
          </a:p>
        </p:txBody>
      </p:sp>
    </p:spTree>
    <p:extLst>
      <p:ext uri="{BB962C8B-B14F-4D97-AF65-F5344CB8AC3E}">
        <p14:creationId xmlns:p14="http://schemas.microsoft.com/office/powerpoint/2010/main" val="2899971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fld id="{D848FFA1-F94F-415E-ABC2-D8F4BE303E47}" type="datetime1">
              <a:rPr lang="ja-JP" altLang="en-US" smtClean="0"/>
              <a:pPr>
                <a:defRPr/>
              </a:pPr>
              <a:t>2017/4/14</a:t>
            </a:fld>
            <a:endParaRPr lang="ja-JP" altLang="en-US"/>
          </a:p>
        </p:txBody>
      </p:sp>
      <p:sp>
        <p:nvSpPr>
          <p:cNvPr id="4" name="Footer Placeholder 3"/>
          <p:cNvSpPr>
            <a:spLocks noGrp="1"/>
          </p:cNvSpPr>
          <p:nvPr>
            <p:ph type="ftr" sz="quarter" idx="11"/>
          </p:nvPr>
        </p:nvSpPr>
        <p:spPr/>
        <p:txBody>
          <a:bodyPr/>
          <a:lstStyle/>
          <a:p>
            <a:pPr>
              <a:defRPr/>
            </a:pPr>
            <a:endParaRPr lang="ja-JP" altLang="en-US"/>
          </a:p>
        </p:txBody>
      </p:sp>
      <p:sp>
        <p:nvSpPr>
          <p:cNvPr id="5" name="Slide Number Placeholder 4"/>
          <p:cNvSpPr>
            <a:spLocks noGrp="1"/>
          </p:cNvSpPr>
          <p:nvPr>
            <p:ph type="sldNum" sz="quarter" idx="12"/>
          </p:nvPr>
        </p:nvSpPr>
        <p:spPr/>
        <p:txBody>
          <a:bodyPr/>
          <a:lstStyle/>
          <a:p>
            <a:pPr>
              <a:defRPr/>
            </a:pPr>
            <a:fld id="{8E86F28A-2352-4A22-B0D8-33F6C6A30C1A}" type="slidenum">
              <a:rPr lang="ja-JP" altLang="en-US" smtClean="0"/>
              <a:pPr>
                <a:defRPr/>
              </a:pPr>
              <a:t>‹#›</a:t>
            </a:fld>
            <a:endParaRPr lang="ja-JP" altLang="en-US"/>
          </a:p>
        </p:txBody>
      </p:sp>
    </p:spTree>
    <p:extLst>
      <p:ext uri="{BB962C8B-B14F-4D97-AF65-F5344CB8AC3E}">
        <p14:creationId xmlns:p14="http://schemas.microsoft.com/office/powerpoint/2010/main" val="255997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A93107A-4428-40D8-BD3E-C9901E5B55AA}" type="datetime1">
              <a:rPr lang="ja-JP" altLang="en-US" smtClean="0"/>
              <a:pPr>
                <a:defRPr/>
              </a:pPr>
              <a:t>2017/4/14</a:t>
            </a:fld>
            <a:endParaRPr lang="ja-JP" altLang="en-US"/>
          </a:p>
        </p:txBody>
      </p:sp>
      <p:sp>
        <p:nvSpPr>
          <p:cNvPr id="3" name="Footer Placeholder 2"/>
          <p:cNvSpPr>
            <a:spLocks noGrp="1"/>
          </p:cNvSpPr>
          <p:nvPr>
            <p:ph type="ftr" sz="quarter" idx="11"/>
          </p:nvPr>
        </p:nvSpPr>
        <p:spPr/>
        <p:txBody>
          <a:bodyPr/>
          <a:lstStyle/>
          <a:p>
            <a:pPr>
              <a:defRPr/>
            </a:pPr>
            <a:endParaRPr lang="ja-JP" altLang="en-US"/>
          </a:p>
        </p:txBody>
      </p:sp>
      <p:sp>
        <p:nvSpPr>
          <p:cNvPr id="4" name="Slide Number Placeholder 3"/>
          <p:cNvSpPr>
            <a:spLocks noGrp="1"/>
          </p:cNvSpPr>
          <p:nvPr>
            <p:ph type="sldNum" sz="quarter" idx="12"/>
          </p:nvPr>
        </p:nvSpPr>
        <p:spPr/>
        <p:txBody>
          <a:bodyPr/>
          <a:lstStyle/>
          <a:p>
            <a:pPr>
              <a:defRPr/>
            </a:pPr>
            <a:fld id="{186BEA7B-2E41-4491-BD57-891AB4892184}" type="slidenum">
              <a:rPr lang="ja-JP" altLang="en-US" smtClean="0"/>
              <a:pPr>
                <a:defRPr/>
              </a:pPr>
              <a:t>‹#›</a:t>
            </a:fld>
            <a:endParaRPr lang="ja-JP" altLang="en-US"/>
          </a:p>
        </p:txBody>
      </p:sp>
    </p:spTree>
    <p:extLst>
      <p:ext uri="{BB962C8B-B14F-4D97-AF65-F5344CB8AC3E}">
        <p14:creationId xmlns:p14="http://schemas.microsoft.com/office/powerpoint/2010/main" val="2751206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A7BC72A-6177-44BD-A004-C773CAFFE799}" type="datetime1">
              <a:rPr lang="ja-JP" altLang="en-US" smtClean="0">
                <a:solidFill>
                  <a:prstClr val="black">
                    <a:tint val="75000"/>
                  </a:prstClr>
                </a:solidFill>
              </a:rPr>
              <a:pPr/>
              <a:t>2017/4/14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9424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6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6A128057-A855-43E0-AB29-BE16F57B90D7}" type="datetime1">
              <a:rPr lang="ja-JP" altLang="en-US" smtClean="0"/>
              <a:pPr>
                <a:defRPr/>
              </a:pPr>
              <a:t>2017/4/14</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F084133D-88A0-4C9A-9711-957EAB4B3007}" type="slidenum">
              <a:rPr lang="ja-JP" altLang="en-US" smtClean="0"/>
              <a:pPr>
                <a:defRPr/>
              </a:pPr>
              <a:t>‹#›</a:t>
            </a:fld>
            <a:endParaRPr lang="ja-JP" altLang="en-US"/>
          </a:p>
        </p:txBody>
      </p:sp>
    </p:spTree>
    <p:extLst>
      <p:ext uri="{BB962C8B-B14F-4D97-AF65-F5344CB8AC3E}">
        <p14:creationId xmlns:p14="http://schemas.microsoft.com/office/powerpoint/2010/main" val="1213211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64"/>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8E1FB98E-743B-441A-AF77-4734EED25A45}" type="datetime1">
              <a:rPr lang="ja-JP" altLang="en-US" smtClean="0"/>
              <a:pPr>
                <a:defRPr/>
              </a:pPr>
              <a:t>2017/4/14</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12EB264A-E909-4A48-BE7C-50599986AD21}" type="slidenum">
              <a:rPr lang="ja-JP" altLang="en-US" smtClean="0"/>
              <a:pPr>
                <a:defRPr/>
              </a:pPr>
              <a:t>‹#›</a:t>
            </a:fld>
            <a:endParaRPr lang="ja-JP" altLang="en-US"/>
          </a:p>
        </p:txBody>
      </p:sp>
    </p:spTree>
    <p:extLst>
      <p:ext uri="{BB962C8B-B14F-4D97-AF65-F5344CB8AC3E}">
        <p14:creationId xmlns:p14="http://schemas.microsoft.com/office/powerpoint/2010/main" val="3665811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293D7FA3-6DB7-4F35-B042-18659BDDD6AA}" type="datetime1">
              <a:rPr lang="ja-JP" altLang="en-US" smtClean="0"/>
              <a:pPr>
                <a:defRPr/>
              </a:pPr>
              <a:t>2017/4/14</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71F5A4C3-84BA-47D4-AE46-C9591CE345C2}" type="slidenum">
              <a:rPr lang="ja-JP" altLang="en-US" smtClean="0"/>
              <a:pPr>
                <a:defRPr/>
              </a:pPr>
              <a:t>‹#›</a:t>
            </a:fld>
            <a:endParaRPr lang="ja-JP" altLang="en-US"/>
          </a:p>
        </p:txBody>
      </p:sp>
    </p:spTree>
    <p:extLst>
      <p:ext uri="{BB962C8B-B14F-4D97-AF65-F5344CB8AC3E}">
        <p14:creationId xmlns:p14="http://schemas.microsoft.com/office/powerpoint/2010/main" val="1217172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3"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4E3F4D51-EF36-4CE3-9A9C-3AB3E58BFA4D}" type="datetime1">
              <a:rPr lang="ja-JP" altLang="en-US" smtClean="0"/>
              <a:pPr>
                <a:defRPr/>
              </a:pPr>
              <a:t>2017/4/14</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BC50DA69-A548-4891-9075-29A50E8FEAB6}" type="slidenum">
              <a:rPr lang="ja-JP" altLang="en-US" smtClean="0"/>
              <a:pPr>
                <a:defRPr/>
              </a:pPr>
              <a:t>‹#›</a:t>
            </a:fld>
            <a:endParaRPr lang="ja-JP" altLang="en-US"/>
          </a:p>
        </p:txBody>
      </p:sp>
    </p:spTree>
    <p:extLst>
      <p:ext uri="{BB962C8B-B14F-4D97-AF65-F5344CB8AC3E}">
        <p14:creationId xmlns:p14="http://schemas.microsoft.com/office/powerpoint/2010/main" val="24012183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38D124EA-8D92-49A6-A622-AC0C29FFF603}" type="datetime1">
              <a:rPr lang="ja-JP" altLang="en-US">
                <a:solidFill>
                  <a:prstClr val="black">
                    <a:tint val="75000"/>
                  </a:prstClr>
                </a:solidFill>
              </a:rPr>
              <a:pPr>
                <a:defRPr/>
              </a:pPr>
              <a:t>2017/4/14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D10AE089-9922-42FA-A94B-F07C9D069CF0}" type="slidenum">
              <a:rPr lang="ja-JP" altLang="en-US"/>
              <a:pPr>
                <a:defRPr/>
              </a:pPr>
              <a:t>‹#›</a:t>
            </a:fld>
            <a:endParaRPr lang="ja-JP" altLang="en-US"/>
          </a:p>
        </p:txBody>
      </p:sp>
    </p:spTree>
    <p:extLst>
      <p:ext uri="{BB962C8B-B14F-4D97-AF65-F5344CB8AC3E}">
        <p14:creationId xmlns:p14="http://schemas.microsoft.com/office/powerpoint/2010/main" val="4069092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BE759534-EA54-4197-941E-5A5F4DB858E1}" type="datetime1">
              <a:rPr lang="ja-JP" altLang="en-US">
                <a:solidFill>
                  <a:prstClr val="black">
                    <a:tint val="75000"/>
                  </a:prstClr>
                </a:solidFill>
              </a:rPr>
              <a:pPr>
                <a:defRPr/>
              </a:pPr>
              <a:t>2017/4/14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7B284179-5DB7-4BF1-8BE1-820824876423}" type="slidenum">
              <a:rPr lang="ja-JP" altLang="en-US"/>
              <a:pPr>
                <a:defRPr/>
              </a:pPr>
              <a:t>‹#›</a:t>
            </a:fld>
            <a:endParaRPr lang="ja-JP" altLang="en-US"/>
          </a:p>
        </p:txBody>
      </p:sp>
    </p:spTree>
    <p:extLst>
      <p:ext uri="{BB962C8B-B14F-4D97-AF65-F5344CB8AC3E}">
        <p14:creationId xmlns:p14="http://schemas.microsoft.com/office/powerpoint/2010/main" val="27182711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9" y="1709773"/>
            <a:ext cx="7886700" cy="2852737"/>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9" y="458949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F42EAE6B-24C4-4976-A315-018412FA2859}" type="datetime1">
              <a:rPr lang="ja-JP" altLang="en-US">
                <a:solidFill>
                  <a:prstClr val="black">
                    <a:tint val="75000"/>
                  </a:prstClr>
                </a:solidFill>
              </a:rPr>
              <a:pPr>
                <a:defRPr/>
              </a:pPr>
              <a:t>2017/4/14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3D813B35-8013-48A6-AE0F-E9DE81F7688E}" type="slidenum">
              <a:rPr lang="ja-JP" altLang="en-US"/>
              <a:pPr>
                <a:defRPr/>
              </a:pPr>
              <a:t>‹#›</a:t>
            </a:fld>
            <a:endParaRPr lang="ja-JP" altLang="en-US"/>
          </a:p>
        </p:txBody>
      </p:sp>
    </p:spTree>
    <p:extLst>
      <p:ext uri="{BB962C8B-B14F-4D97-AF65-F5344CB8AC3E}">
        <p14:creationId xmlns:p14="http://schemas.microsoft.com/office/powerpoint/2010/main" val="19018096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260710A5-A29F-4EFC-BE36-A1997E7B5C09}" type="datetime1">
              <a:rPr lang="ja-JP" altLang="en-US">
                <a:solidFill>
                  <a:prstClr val="black">
                    <a:tint val="75000"/>
                  </a:prstClr>
                </a:solidFill>
              </a:rPr>
              <a:pPr>
                <a:defRPr/>
              </a:pPr>
              <a:t>2017/4/14</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2B940BBB-CA29-4722-9675-442C6000DA68}" type="slidenum">
              <a:rPr lang="ja-JP" altLang="en-US"/>
              <a:pPr>
                <a:defRPr/>
              </a:pPr>
              <a:t>‹#›</a:t>
            </a:fld>
            <a:endParaRPr lang="ja-JP" altLang="en-US"/>
          </a:p>
        </p:txBody>
      </p:sp>
    </p:spTree>
    <p:extLst>
      <p:ext uri="{BB962C8B-B14F-4D97-AF65-F5344CB8AC3E}">
        <p14:creationId xmlns:p14="http://schemas.microsoft.com/office/powerpoint/2010/main" val="35552225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2" y="365129"/>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2"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3BC61B6E-63EF-46DC-AA39-A1324177E4D3}" type="datetime1">
              <a:rPr lang="ja-JP" altLang="en-US">
                <a:solidFill>
                  <a:prstClr val="black">
                    <a:tint val="75000"/>
                  </a:prstClr>
                </a:solidFill>
              </a:rPr>
              <a:pPr>
                <a:defRPr/>
              </a:pPr>
              <a:t>2017/4/14</a:t>
            </a:fld>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CD4ECD36-D44B-4F22-BA9D-4C316C0D628F}" type="slidenum">
              <a:rPr lang="ja-JP" altLang="en-US"/>
              <a:pPr>
                <a:defRPr/>
              </a:pPr>
              <a:t>‹#›</a:t>
            </a:fld>
            <a:endParaRPr lang="ja-JP" altLang="en-US"/>
          </a:p>
        </p:txBody>
      </p:sp>
    </p:spTree>
    <p:extLst>
      <p:ext uri="{BB962C8B-B14F-4D97-AF65-F5344CB8AC3E}">
        <p14:creationId xmlns:p14="http://schemas.microsoft.com/office/powerpoint/2010/main" val="28530812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D848FFA1-F94F-415E-ABC2-D8F4BE303E47}" type="datetime1">
              <a:rPr lang="ja-JP" altLang="en-US">
                <a:solidFill>
                  <a:prstClr val="black">
                    <a:tint val="75000"/>
                  </a:prstClr>
                </a:solidFill>
              </a:rPr>
              <a:pPr>
                <a:defRPr/>
              </a:pPr>
              <a:t>2017/4/14</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8E86F28A-2352-4A22-B0D8-33F6C6A30C1A}" type="slidenum">
              <a:rPr lang="ja-JP" altLang="en-US"/>
              <a:pPr>
                <a:defRPr/>
              </a:pPr>
              <a:t>‹#›</a:t>
            </a:fld>
            <a:endParaRPr lang="ja-JP" altLang="en-US"/>
          </a:p>
        </p:txBody>
      </p:sp>
    </p:spTree>
    <p:extLst>
      <p:ext uri="{BB962C8B-B14F-4D97-AF65-F5344CB8AC3E}">
        <p14:creationId xmlns:p14="http://schemas.microsoft.com/office/powerpoint/2010/main" val="635592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38" y="4407083"/>
            <a:ext cx="7772399" cy="1362075"/>
          </a:xfrm>
        </p:spPr>
        <p:txBody>
          <a:bodyPr anchor="t"/>
          <a:lstStyle>
            <a:lvl1pPr algn="l">
              <a:defRPr sz="3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38" y="2906713"/>
            <a:ext cx="7772399"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6E57EA5-D464-419A-AD41-8223076407AE}" type="datetime1">
              <a:rPr lang="ja-JP" altLang="en-US" smtClean="0">
                <a:solidFill>
                  <a:prstClr val="black">
                    <a:tint val="75000"/>
                  </a:prstClr>
                </a:solidFill>
              </a:rPr>
              <a:pPr/>
              <a:t>2017/4/14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40385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BA93107A-4428-40D8-BD3E-C9901E5B55AA}" type="datetime1">
              <a:rPr lang="ja-JP" altLang="en-US">
                <a:solidFill>
                  <a:prstClr val="black">
                    <a:tint val="75000"/>
                  </a:prstClr>
                </a:solidFill>
              </a:rPr>
              <a:pPr>
                <a:defRPr/>
              </a:pPr>
              <a:t>2017/4/14</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186BEA7B-2E41-4491-BD57-891AB4892184}" type="slidenum">
              <a:rPr lang="ja-JP" altLang="en-US"/>
              <a:pPr>
                <a:defRPr/>
              </a:pPr>
              <a:t>‹#›</a:t>
            </a:fld>
            <a:endParaRPr lang="ja-JP" altLang="en-US"/>
          </a:p>
        </p:txBody>
      </p:sp>
    </p:spTree>
    <p:extLst>
      <p:ext uri="{BB962C8B-B14F-4D97-AF65-F5344CB8AC3E}">
        <p14:creationId xmlns:p14="http://schemas.microsoft.com/office/powerpoint/2010/main" val="3173814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2" y="457200"/>
            <a:ext cx="2949178"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391" y="98746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29842"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6A128057-A855-43E0-AB29-BE16F57B90D7}" type="datetime1">
              <a:rPr lang="ja-JP" altLang="en-US">
                <a:solidFill>
                  <a:prstClr val="black">
                    <a:tint val="75000"/>
                  </a:prstClr>
                </a:solidFill>
              </a:rPr>
              <a:pPr>
                <a:defRPr/>
              </a:pPr>
              <a:t>2017/4/14</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F084133D-88A0-4C9A-9711-957EAB4B3007}" type="slidenum">
              <a:rPr lang="ja-JP" altLang="en-US"/>
              <a:pPr>
                <a:defRPr/>
              </a:pPr>
              <a:t>‹#›</a:t>
            </a:fld>
            <a:endParaRPr lang="ja-JP" altLang="en-US"/>
          </a:p>
        </p:txBody>
      </p:sp>
    </p:spTree>
    <p:extLst>
      <p:ext uri="{BB962C8B-B14F-4D97-AF65-F5344CB8AC3E}">
        <p14:creationId xmlns:p14="http://schemas.microsoft.com/office/powerpoint/2010/main" val="29736085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2" y="457200"/>
            <a:ext cx="2949178"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391" y="987460"/>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29842"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8E1FB98E-743B-441A-AF77-4734EED25A45}" type="datetime1">
              <a:rPr lang="ja-JP" altLang="en-US">
                <a:solidFill>
                  <a:prstClr val="black">
                    <a:tint val="75000"/>
                  </a:prstClr>
                </a:solidFill>
              </a:rPr>
              <a:pPr>
                <a:defRPr/>
              </a:pPr>
              <a:t>2017/4/14</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12EB264A-E909-4A48-BE7C-50599986AD21}" type="slidenum">
              <a:rPr lang="ja-JP" altLang="en-US"/>
              <a:pPr>
                <a:defRPr/>
              </a:pPr>
              <a:t>‹#›</a:t>
            </a:fld>
            <a:endParaRPr lang="ja-JP" altLang="en-US"/>
          </a:p>
        </p:txBody>
      </p:sp>
    </p:spTree>
    <p:extLst>
      <p:ext uri="{BB962C8B-B14F-4D97-AF65-F5344CB8AC3E}">
        <p14:creationId xmlns:p14="http://schemas.microsoft.com/office/powerpoint/2010/main" val="42235881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293D7FA3-6DB7-4F35-B042-18659BDDD6AA}" type="datetime1">
              <a:rPr lang="ja-JP" altLang="en-US">
                <a:solidFill>
                  <a:prstClr val="black">
                    <a:tint val="75000"/>
                  </a:prstClr>
                </a:solidFill>
              </a:rPr>
              <a:pPr>
                <a:defRPr/>
              </a:pPr>
              <a:t>2017/4/14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71F5A4C3-84BA-47D4-AE46-C9591CE345C2}" type="slidenum">
              <a:rPr lang="ja-JP" altLang="en-US"/>
              <a:pPr>
                <a:defRPr/>
              </a:pPr>
              <a:t>‹#›</a:t>
            </a:fld>
            <a:endParaRPr lang="ja-JP" altLang="en-US"/>
          </a:p>
        </p:txBody>
      </p:sp>
    </p:spTree>
    <p:extLst>
      <p:ext uri="{BB962C8B-B14F-4D97-AF65-F5344CB8AC3E}">
        <p14:creationId xmlns:p14="http://schemas.microsoft.com/office/powerpoint/2010/main" val="3163381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7" y="365125"/>
            <a:ext cx="1971675" cy="58118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3"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4E3F4D51-EF36-4CE3-9A9C-3AB3E58BFA4D}" type="datetime1">
              <a:rPr lang="ja-JP" altLang="en-US">
                <a:solidFill>
                  <a:prstClr val="black">
                    <a:tint val="75000"/>
                  </a:prstClr>
                </a:solidFill>
              </a:rPr>
              <a:pPr>
                <a:defRPr/>
              </a:pPr>
              <a:t>2017/4/14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BC50DA69-A548-4891-9075-29A50E8FEAB6}" type="slidenum">
              <a:rPr lang="ja-JP" altLang="en-US"/>
              <a:pPr>
                <a:defRPr/>
              </a:pPr>
              <a:t>‹#›</a:t>
            </a:fld>
            <a:endParaRPr lang="ja-JP" altLang="en-US"/>
          </a:p>
        </p:txBody>
      </p:sp>
    </p:spTree>
    <p:extLst>
      <p:ext uri="{BB962C8B-B14F-4D97-AF65-F5344CB8AC3E}">
        <p14:creationId xmlns:p14="http://schemas.microsoft.com/office/powerpoint/2010/main" val="29326028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38D124EA-8D92-49A6-A622-AC0C29FFF603}" type="datetime1">
              <a:rPr lang="ja-JP" altLang="en-US">
                <a:solidFill>
                  <a:prstClr val="black">
                    <a:tint val="75000"/>
                  </a:prstClr>
                </a:solidFill>
              </a:rPr>
              <a:pPr>
                <a:defRPr/>
              </a:pPr>
              <a:t>2017/4/14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D10AE089-9922-42FA-A94B-F07C9D069CF0}" type="slidenum">
              <a:rPr lang="ja-JP" altLang="en-US"/>
              <a:pPr>
                <a:defRPr/>
              </a:pPr>
              <a:t>‹#›</a:t>
            </a:fld>
            <a:endParaRPr lang="ja-JP" altLang="en-US"/>
          </a:p>
        </p:txBody>
      </p:sp>
    </p:spTree>
    <p:extLst>
      <p:ext uri="{BB962C8B-B14F-4D97-AF65-F5344CB8AC3E}">
        <p14:creationId xmlns:p14="http://schemas.microsoft.com/office/powerpoint/2010/main" val="18774761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BE759534-EA54-4197-941E-5A5F4DB858E1}" type="datetime1">
              <a:rPr lang="ja-JP" altLang="en-US">
                <a:solidFill>
                  <a:prstClr val="black">
                    <a:tint val="75000"/>
                  </a:prstClr>
                </a:solidFill>
              </a:rPr>
              <a:pPr>
                <a:defRPr/>
              </a:pPr>
              <a:t>2017/4/14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7B284179-5DB7-4BF1-8BE1-820824876423}" type="slidenum">
              <a:rPr lang="ja-JP" altLang="en-US"/>
              <a:pPr>
                <a:defRPr/>
              </a:pPr>
              <a:t>‹#›</a:t>
            </a:fld>
            <a:endParaRPr lang="ja-JP" altLang="en-US"/>
          </a:p>
        </p:txBody>
      </p:sp>
    </p:spTree>
    <p:extLst>
      <p:ext uri="{BB962C8B-B14F-4D97-AF65-F5344CB8AC3E}">
        <p14:creationId xmlns:p14="http://schemas.microsoft.com/office/powerpoint/2010/main" val="31952563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9" y="1709767"/>
            <a:ext cx="7886700" cy="2852737"/>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9" y="458949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F42EAE6B-24C4-4976-A315-018412FA2859}" type="datetime1">
              <a:rPr lang="ja-JP" altLang="en-US">
                <a:solidFill>
                  <a:prstClr val="black">
                    <a:tint val="75000"/>
                  </a:prstClr>
                </a:solidFill>
              </a:rPr>
              <a:pPr>
                <a:defRPr/>
              </a:pPr>
              <a:t>2017/4/14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3D813B35-8013-48A6-AE0F-E9DE81F7688E}" type="slidenum">
              <a:rPr lang="ja-JP" altLang="en-US"/>
              <a:pPr>
                <a:defRPr/>
              </a:pPr>
              <a:t>‹#›</a:t>
            </a:fld>
            <a:endParaRPr lang="ja-JP" altLang="en-US"/>
          </a:p>
        </p:txBody>
      </p:sp>
    </p:spTree>
    <p:extLst>
      <p:ext uri="{BB962C8B-B14F-4D97-AF65-F5344CB8AC3E}">
        <p14:creationId xmlns:p14="http://schemas.microsoft.com/office/powerpoint/2010/main" val="42115093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260710A5-A29F-4EFC-BE36-A1997E7B5C09}" type="datetime1">
              <a:rPr lang="ja-JP" altLang="en-US">
                <a:solidFill>
                  <a:prstClr val="black">
                    <a:tint val="75000"/>
                  </a:prstClr>
                </a:solidFill>
              </a:rPr>
              <a:pPr>
                <a:defRPr/>
              </a:pPr>
              <a:t>2017/4/14</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2B940BBB-CA29-4722-9675-442C6000DA68}" type="slidenum">
              <a:rPr lang="ja-JP" altLang="en-US"/>
              <a:pPr>
                <a:defRPr/>
              </a:pPr>
              <a:t>‹#›</a:t>
            </a:fld>
            <a:endParaRPr lang="ja-JP" altLang="en-US"/>
          </a:p>
        </p:txBody>
      </p:sp>
    </p:spTree>
    <p:extLst>
      <p:ext uri="{BB962C8B-B14F-4D97-AF65-F5344CB8AC3E}">
        <p14:creationId xmlns:p14="http://schemas.microsoft.com/office/powerpoint/2010/main" val="26430714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2" y="365129"/>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2"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3BC61B6E-63EF-46DC-AA39-A1324177E4D3}" type="datetime1">
              <a:rPr lang="ja-JP" altLang="en-US">
                <a:solidFill>
                  <a:prstClr val="black">
                    <a:tint val="75000"/>
                  </a:prstClr>
                </a:solidFill>
              </a:rPr>
              <a:pPr>
                <a:defRPr/>
              </a:pPr>
              <a:t>2017/4/14</a:t>
            </a:fld>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CD4ECD36-D44B-4F22-BA9D-4C316C0D628F}" type="slidenum">
              <a:rPr lang="ja-JP" altLang="en-US"/>
              <a:pPr>
                <a:defRPr/>
              </a:pPr>
              <a:t>‹#›</a:t>
            </a:fld>
            <a:endParaRPr lang="ja-JP" altLang="en-US"/>
          </a:p>
        </p:txBody>
      </p:sp>
    </p:spTree>
    <p:extLst>
      <p:ext uri="{BB962C8B-B14F-4D97-AF65-F5344CB8AC3E}">
        <p14:creationId xmlns:p14="http://schemas.microsoft.com/office/powerpoint/2010/main" val="3948893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23" y="160021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2" y="160021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9E3CA82-526E-4401-9FCB-B05843F4839C}" type="datetime1">
              <a:rPr lang="ja-JP" altLang="en-US" smtClean="0">
                <a:solidFill>
                  <a:prstClr val="black">
                    <a:tint val="75000"/>
                  </a:prstClr>
                </a:solidFill>
              </a:rPr>
              <a:pPr/>
              <a:t>2017/4/14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842953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D848FFA1-F94F-415E-ABC2-D8F4BE303E47}" type="datetime1">
              <a:rPr lang="ja-JP" altLang="en-US">
                <a:solidFill>
                  <a:prstClr val="black">
                    <a:tint val="75000"/>
                  </a:prstClr>
                </a:solidFill>
              </a:rPr>
              <a:pPr>
                <a:defRPr/>
              </a:pPr>
              <a:t>2017/4/14</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8E86F28A-2352-4A22-B0D8-33F6C6A30C1A}" type="slidenum">
              <a:rPr lang="ja-JP" altLang="en-US"/>
              <a:pPr>
                <a:defRPr/>
              </a:pPr>
              <a:t>‹#›</a:t>
            </a:fld>
            <a:endParaRPr lang="ja-JP" altLang="en-US"/>
          </a:p>
        </p:txBody>
      </p:sp>
    </p:spTree>
    <p:extLst>
      <p:ext uri="{BB962C8B-B14F-4D97-AF65-F5344CB8AC3E}">
        <p14:creationId xmlns:p14="http://schemas.microsoft.com/office/powerpoint/2010/main" val="40712423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BA93107A-4428-40D8-BD3E-C9901E5B55AA}" type="datetime1">
              <a:rPr lang="ja-JP" altLang="en-US">
                <a:solidFill>
                  <a:prstClr val="black">
                    <a:tint val="75000"/>
                  </a:prstClr>
                </a:solidFill>
              </a:rPr>
              <a:pPr>
                <a:defRPr/>
              </a:pPr>
              <a:t>2017/4/14</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186BEA7B-2E41-4491-BD57-891AB4892184}" type="slidenum">
              <a:rPr lang="ja-JP" altLang="en-US"/>
              <a:pPr>
                <a:defRPr/>
              </a:pPr>
              <a:t>‹#›</a:t>
            </a:fld>
            <a:endParaRPr lang="ja-JP" altLang="en-US"/>
          </a:p>
        </p:txBody>
      </p:sp>
    </p:spTree>
    <p:extLst>
      <p:ext uri="{BB962C8B-B14F-4D97-AF65-F5344CB8AC3E}">
        <p14:creationId xmlns:p14="http://schemas.microsoft.com/office/powerpoint/2010/main" val="3673037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2" y="457200"/>
            <a:ext cx="2949178"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391" y="98745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29842"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6A128057-A855-43E0-AB29-BE16F57B90D7}" type="datetime1">
              <a:rPr lang="ja-JP" altLang="en-US">
                <a:solidFill>
                  <a:prstClr val="black">
                    <a:tint val="75000"/>
                  </a:prstClr>
                </a:solidFill>
              </a:rPr>
              <a:pPr>
                <a:defRPr/>
              </a:pPr>
              <a:t>2017/4/14</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F084133D-88A0-4C9A-9711-957EAB4B3007}" type="slidenum">
              <a:rPr lang="ja-JP" altLang="en-US"/>
              <a:pPr>
                <a:defRPr/>
              </a:pPr>
              <a:t>‹#›</a:t>
            </a:fld>
            <a:endParaRPr lang="ja-JP" altLang="en-US"/>
          </a:p>
        </p:txBody>
      </p:sp>
    </p:spTree>
    <p:extLst>
      <p:ext uri="{BB962C8B-B14F-4D97-AF65-F5344CB8AC3E}">
        <p14:creationId xmlns:p14="http://schemas.microsoft.com/office/powerpoint/2010/main" val="32257011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2" y="457200"/>
            <a:ext cx="2949178"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391" y="987454"/>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29842"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8E1FB98E-743B-441A-AF77-4734EED25A45}" type="datetime1">
              <a:rPr lang="ja-JP" altLang="en-US">
                <a:solidFill>
                  <a:prstClr val="black">
                    <a:tint val="75000"/>
                  </a:prstClr>
                </a:solidFill>
              </a:rPr>
              <a:pPr>
                <a:defRPr/>
              </a:pPr>
              <a:t>2017/4/14</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12EB264A-E909-4A48-BE7C-50599986AD21}" type="slidenum">
              <a:rPr lang="ja-JP" altLang="en-US"/>
              <a:pPr>
                <a:defRPr/>
              </a:pPr>
              <a:t>‹#›</a:t>
            </a:fld>
            <a:endParaRPr lang="ja-JP" altLang="en-US"/>
          </a:p>
        </p:txBody>
      </p:sp>
    </p:spTree>
    <p:extLst>
      <p:ext uri="{BB962C8B-B14F-4D97-AF65-F5344CB8AC3E}">
        <p14:creationId xmlns:p14="http://schemas.microsoft.com/office/powerpoint/2010/main" val="15104479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293D7FA3-6DB7-4F35-B042-18659BDDD6AA}" type="datetime1">
              <a:rPr lang="ja-JP" altLang="en-US">
                <a:solidFill>
                  <a:prstClr val="black">
                    <a:tint val="75000"/>
                  </a:prstClr>
                </a:solidFill>
              </a:rPr>
              <a:pPr>
                <a:defRPr/>
              </a:pPr>
              <a:t>2017/4/14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71F5A4C3-84BA-47D4-AE46-C9591CE345C2}" type="slidenum">
              <a:rPr lang="ja-JP" altLang="en-US"/>
              <a:pPr>
                <a:defRPr/>
              </a:pPr>
              <a:t>‹#›</a:t>
            </a:fld>
            <a:endParaRPr lang="ja-JP" altLang="en-US"/>
          </a:p>
        </p:txBody>
      </p:sp>
    </p:spTree>
    <p:extLst>
      <p:ext uri="{BB962C8B-B14F-4D97-AF65-F5344CB8AC3E}">
        <p14:creationId xmlns:p14="http://schemas.microsoft.com/office/powerpoint/2010/main" val="4632645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7" y="365125"/>
            <a:ext cx="1971675" cy="58118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3"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4E3F4D51-EF36-4CE3-9A9C-3AB3E58BFA4D}" type="datetime1">
              <a:rPr lang="ja-JP" altLang="en-US">
                <a:solidFill>
                  <a:prstClr val="black">
                    <a:tint val="75000"/>
                  </a:prstClr>
                </a:solidFill>
              </a:rPr>
              <a:pPr>
                <a:defRPr/>
              </a:pPr>
              <a:t>2017/4/14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BC50DA69-A548-4891-9075-29A50E8FEAB6}" type="slidenum">
              <a:rPr lang="ja-JP" altLang="en-US"/>
              <a:pPr>
                <a:defRPr/>
              </a:pPr>
              <a:t>‹#›</a:t>
            </a:fld>
            <a:endParaRPr lang="ja-JP" altLang="en-US"/>
          </a:p>
        </p:txBody>
      </p:sp>
    </p:spTree>
    <p:extLst>
      <p:ext uri="{BB962C8B-B14F-4D97-AF65-F5344CB8AC3E}">
        <p14:creationId xmlns:p14="http://schemas.microsoft.com/office/powerpoint/2010/main" val="1401037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38D124EA-8D92-49A6-A622-AC0C29FFF603}" type="datetime1">
              <a:rPr lang="ja-JP" altLang="en-US">
                <a:solidFill>
                  <a:prstClr val="black">
                    <a:tint val="75000"/>
                  </a:prstClr>
                </a:solidFill>
              </a:rPr>
              <a:pPr>
                <a:defRPr/>
              </a:pPr>
              <a:t>2017/4/14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D10AE089-9922-42FA-A94B-F07C9D069CF0}" type="slidenum">
              <a:rPr lang="ja-JP" altLang="en-US"/>
              <a:pPr>
                <a:defRPr/>
              </a:pPr>
              <a:t>‹#›</a:t>
            </a:fld>
            <a:endParaRPr lang="ja-JP" altLang="en-US"/>
          </a:p>
        </p:txBody>
      </p:sp>
    </p:spTree>
    <p:extLst>
      <p:ext uri="{BB962C8B-B14F-4D97-AF65-F5344CB8AC3E}">
        <p14:creationId xmlns:p14="http://schemas.microsoft.com/office/powerpoint/2010/main" val="23593815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BE759534-EA54-4197-941E-5A5F4DB858E1}" type="datetime1">
              <a:rPr lang="ja-JP" altLang="en-US">
                <a:solidFill>
                  <a:prstClr val="black">
                    <a:tint val="75000"/>
                  </a:prstClr>
                </a:solidFill>
              </a:rPr>
              <a:pPr>
                <a:defRPr/>
              </a:pPr>
              <a:t>2017/4/14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7B284179-5DB7-4BF1-8BE1-820824876423}" type="slidenum">
              <a:rPr lang="ja-JP" altLang="en-US"/>
              <a:pPr>
                <a:defRPr/>
              </a:pPr>
              <a:t>‹#›</a:t>
            </a:fld>
            <a:endParaRPr lang="ja-JP" altLang="en-US"/>
          </a:p>
        </p:txBody>
      </p:sp>
    </p:spTree>
    <p:extLst>
      <p:ext uri="{BB962C8B-B14F-4D97-AF65-F5344CB8AC3E}">
        <p14:creationId xmlns:p14="http://schemas.microsoft.com/office/powerpoint/2010/main" val="20748945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9" y="1709761"/>
            <a:ext cx="7886700" cy="2852737"/>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9" y="458948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F42EAE6B-24C4-4976-A315-018412FA2859}" type="datetime1">
              <a:rPr lang="ja-JP" altLang="en-US">
                <a:solidFill>
                  <a:prstClr val="black">
                    <a:tint val="75000"/>
                  </a:prstClr>
                </a:solidFill>
              </a:rPr>
              <a:pPr>
                <a:defRPr/>
              </a:pPr>
              <a:t>2017/4/14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3D813B35-8013-48A6-AE0F-E9DE81F7688E}" type="slidenum">
              <a:rPr lang="ja-JP" altLang="en-US"/>
              <a:pPr>
                <a:defRPr/>
              </a:pPr>
              <a:t>‹#›</a:t>
            </a:fld>
            <a:endParaRPr lang="ja-JP" altLang="en-US"/>
          </a:p>
        </p:txBody>
      </p:sp>
    </p:spTree>
    <p:extLst>
      <p:ext uri="{BB962C8B-B14F-4D97-AF65-F5344CB8AC3E}">
        <p14:creationId xmlns:p14="http://schemas.microsoft.com/office/powerpoint/2010/main" val="17785469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260710A5-A29F-4EFC-BE36-A1997E7B5C09}" type="datetime1">
              <a:rPr lang="ja-JP" altLang="en-US">
                <a:solidFill>
                  <a:prstClr val="black">
                    <a:tint val="75000"/>
                  </a:prstClr>
                </a:solidFill>
              </a:rPr>
              <a:pPr>
                <a:defRPr/>
              </a:pPr>
              <a:t>2017/4/14</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2B940BBB-CA29-4722-9675-442C6000DA68}" type="slidenum">
              <a:rPr lang="ja-JP" altLang="en-US"/>
              <a:pPr>
                <a:defRPr/>
              </a:pPr>
              <a:t>‹#›</a:t>
            </a:fld>
            <a:endParaRPr lang="ja-JP" altLang="en-US"/>
          </a:p>
        </p:txBody>
      </p:sp>
    </p:spTree>
    <p:extLst>
      <p:ext uri="{BB962C8B-B14F-4D97-AF65-F5344CB8AC3E}">
        <p14:creationId xmlns:p14="http://schemas.microsoft.com/office/powerpoint/2010/main" val="1934112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3"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3"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59"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5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00C1D36-E175-4631-A33D-23447ACA3377}" type="datetime1">
              <a:rPr lang="ja-JP" altLang="en-US" smtClean="0">
                <a:solidFill>
                  <a:prstClr val="black">
                    <a:tint val="75000"/>
                  </a:prstClr>
                </a:solidFill>
              </a:rPr>
              <a:pPr/>
              <a:t>2017/4/14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566836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2" y="365129"/>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2"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3BC61B6E-63EF-46DC-AA39-A1324177E4D3}" type="datetime1">
              <a:rPr lang="ja-JP" altLang="en-US">
                <a:solidFill>
                  <a:prstClr val="black">
                    <a:tint val="75000"/>
                  </a:prstClr>
                </a:solidFill>
              </a:rPr>
              <a:pPr>
                <a:defRPr/>
              </a:pPr>
              <a:t>2017/4/14</a:t>
            </a:fld>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CD4ECD36-D44B-4F22-BA9D-4C316C0D628F}" type="slidenum">
              <a:rPr lang="ja-JP" altLang="en-US"/>
              <a:pPr>
                <a:defRPr/>
              </a:pPr>
              <a:t>‹#›</a:t>
            </a:fld>
            <a:endParaRPr lang="ja-JP" altLang="en-US"/>
          </a:p>
        </p:txBody>
      </p:sp>
    </p:spTree>
    <p:extLst>
      <p:ext uri="{BB962C8B-B14F-4D97-AF65-F5344CB8AC3E}">
        <p14:creationId xmlns:p14="http://schemas.microsoft.com/office/powerpoint/2010/main" val="38591881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D848FFA1-F94F-415E-ABC2-D8F4BE303E47}" type="datetime1">
              <a:rPr lang="ja-JP" altLang="en-US">
                <a:solidFill>
                  <a:prstClr val="black">
                    <a:tint val="75000"/>
                  </a:prstClr>
                </a:solidFill>
              </a:rPr>
              <a:pPr>
                <a:defRPr/>
              </a:pPr>
              <a:t>2017/4/14</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8E86F28A-2352-4A22-B0D8-33F6C6A30C1A}" type="slidenum">
              <a:rPr lang="ja-JP" altLang="en-US"/>
              <a:pPr>
                <a:defRPr/>
              </a:pPr>
              <a:t>‹#›</a:t>
            </a:fld>
            <a:endParaRPr lang="ja-JP" altLang="en-US"/>
          </a:p>
        </p:txBody>
      </p:sp>
    </p:spTree>
    <p:extLst>
      <p:ext uri="{BB962C8B-B14F-4D97-AF65-F5344CB8AC3E}">
        <p14:creationId xmlns:p14="http://schemas.microsoft.com/office/powerpoint/2010/main" val="38030477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BA93107A-4428-40D8-BD3E-C9901E5B55AA}" type="datetime1">
              <a:rPr lang="ja-JP" altLang="en-US">
                <a:solidFill>
                  <a:prstClr val="black">
                    <a:tint val="75000"/>
                  </a:prstClr>
                </a:solidFill>
              </a:rPr>
              <a:pPr>
                <a:defRPr/>
              </a:pPr>
              <a:t>2017/4/14</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186BEA7B-2E41-4491-BD57-891AB4892184}" type="slidenum">
              <a:rPr lang="ja-JP" altLang="en-US"/>
              <a:pPr>
                <a:defRPr/>
              </a:pPr>
              <a:t>‹#›</a:t>
            </a:fld>
            <a:endParaRPr lang="ja-JP" altLang="en-US"/>
          </a:p>
        </p:txBody>
      </p:sp>
    </p:spTree>
    <p:extLst>
      <p:ext uri="{BB962C8B-B14F-4D97-AF65-F5344CB8AC3E}">
        <p14:creationId xmlns:p14="http://schemas.microsoft.com/office/powerpoint/2010/main" val="17447766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2" y="457200"/>
            <a:ext cx="2949178"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391" y="98744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29842"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6A128057-A855-43E0-AB29-BE16F57B90D7}" type="datetime1">
              <a:rPr lang="ja-JP" altLang="en-US">
                <a:solidFill>
                  <a:prstClr val="black">
                    <a:tint val="75000"/>
                  </a:prstClr>
                </a:solidFill>
              </a:rPr>
              <a:pPr>
                <a:defRPr/>
              </a:pPr>
              <a:t>2017/4/14</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F084133D-88A0-4C9A-9711-957EAB4B3007}" type="slidenum">
              <a:rPr lang="ja-JP" altLang="en-US"/>
              <a:pPr>
                <a:defRPr/>
              </a:pPr>
              <a:t>‹#›</a:t>
            </a:fld>
            <a:endParaRPr lang="ja-JP" altLang="en-US"/>
          </a:p>
        </p:txBody>
      </p:sp>
    </p:spTree>
    <p:extLst>
      <p:ext uri="{BB962C8B-B14F-4D97-AF65-F5344CB8AC3E}">
        <p14:creationId xmlns:p14="http://schemas.microsoft.com/office/powerpoint/2010/main" val="15060555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2" y="457200"/>
            <a:ext cx="2949178"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391" y="987448"/>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29842"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8E1FB98E-743B-441A-AF77-4734EED25A45}" type="datetime1">
              <a:rPr lang="ja-JP" altLang="en-US">
                <a:solidFill>
                  <a:prstClr val="black">
                    <a:tint val="75000"/>
                  </a:prstClr>
                </a:solidFill>
              </a:rPr>
              <a:pPr>
                <a:defRPr/>
              </a:pPr>
              <a:t>2017/4/14</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12EB264A-E909-4A48-BE7C-50599986AD21}" type="slidenum">
              <a:rPr lang="ja-JP" altLang="en-US"/>
              <a:pPr>
                <a:defRPr/>
              </a:pPr>
              <a:t>‹#›</a:t>
            </a:fld>
            <a:endParaRPr lang="ja-JP" altLang="en-US"/>
          </a:p>
        </p:txBody>
      </p:sp>
    </p:spTree>
    <p:extLst>
      <p:ext uri="{BB962C8B-B14F-4D97-AF65-F5344CB8AC3E}">
        <p14:creationId xmlns:p14="http://schemas.microsoft.com/office/powerpoint/2010/main" val="27870722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293D7FA3-6DB7-4F35-B042-18659BDDD6AA}" type="datetime1">
              <a:rPr lang="ja-JP" altLang="en-US">
                <a:solidFill>
                  <a:prstClr val="black">
                    <a:tint val="75000"/>
                  </a:prstClr>
                </a:solidFill>
              </a:rPr>
              <a:pPr>
                <a:defRPr/>
              </a:pPr>
              <a:t>2017/4/14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71F5A4C3-84BA-47D4-AE46-C9591CE345C2}" type="slidenum">
              <a:rPr lang="ja-JP" altLang="en-US"/>
              <a:pPr>
                <a:defRPr/>
              </a:pPr>
              <a:t>‹#›</a:t>
            </a:fld>
            <a:endParaRPr lang="ja-JP" altLang="en-US"/>
          </a:p>
        </p:txBody>
      </p:sp>
    </p:spTree>
    <p:extLst>
      <p:ext uri="{BB962C8B-B14F-4D97-AF65-F5344CB8AC3E}">
        <p14:creationId xmlns:p14="http://schemas.microsoft.com/office/powerpoint/2010/main" val="25145413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7" y="365125"/>
            <a:ext cx="1971675" cy="58118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3"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4E3F4D51-EF36-4CE3-9A9C-3AB3E58BFA4D}" type="datetime1">
              <a:rPr lang="ja-JP" altLang="en-US">
                <a:solidFill>
                  <a:prstClr val="black">
                    <a:tint val="75000"/>
                  </a:prstClr>
                </a:solidFill>
              </a:rPr>
              <a:pPr>
                <a:defRPr/>
              </a:pPr>
              <a:t>2017/4/14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BC50DA69-A548-4891-9075-29A50E8FEAB6}" type="slidenum">
              <a:rPr lang="ja-JP" altLang="en-US"/>
              <a:pPr>
                <a:defRPr/>
              </a:pPr>
              <a:t>‹#›</a:t>
            </a:fld>
            <a:endParaRPr lang="ja-JP" altLang="en-US"/>
          </a:p>
        </p:txBody>
      </p:sp>
    </p:spTree>
    <p:extLst>
      <p:ext uri="{BB962C8B-B14F-4D97-AF65-F5344CB8AC3E}">
        <p14:creationId xmlns:p14="http://schemas.microsoft.com/office/powerpoint/2010/main" val="2908456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0B4BDB5-13F4-4FAF-B257-A8748A1E3C3C}" type="datetime1">
              <a:rPr lang="ja-JP" altLang="en-US" smtClean="0">
                <a:solidFill>
                  <a:prstClr val="black">
                    <a:tint val="75000"/>
                  </a:prstClr>
                </a:solidFill>
              </a:rPr>
              <a:pPr/>
              <a:t>2017/4/14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0424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6740D35-5E8D-44EA-A861-5DD8CCBF6BAC}" type="datetime1">
              <a:rPr lang="ja-JP" altLang="en-US" smtClean="0">
                <a:solidFill>
                  <a:prstClr val="black">
                    <a:tint val="75000"/>
                  </a:prstClr>
                </a:solidFill>
              </a:rPr>
              <a:pPr/>
              <a:t>2017/4/14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72163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29" y="273050"/>
            <a:ext cx="3008315" cy="1162050"/>
          </a:xfrm>
        </p:spPr>
        <p:txBody>
          <a:bodyPr anchor="b"/>
          <a:lstStyle>
            <a:lvl1pPr algn="l">
              <a:defRPr sz="15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89" y="27309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29" y="1435113"/>
            <a:ext cx="3008315"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0FB3073-FCEC-4D05-A228-C9FE35C1446F}" type="datetime1">
              <a:rPr lang="ja-JP" altLang="en-US" smtClean="0">
                <a:solidFill>
                  <a:prstClr val="black">
                    <a:tint val="75000"/>
                  </a:prstClr>
                </a:solidFill>
              </a:rPr>
              <a:pPr/>
              <a:t>2017/4/14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07471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316" y="4800601"/>
            <a:ext cx="5486400" cy="566738"/>
          </a:xfrm>
        </p:spPr>
        <p:txBody>
          <a:bodyPr anchor="b"/>
          <a:lstStyle>
            <a:lvl1pPr algn="l">
              <a:defRPr sz="15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316"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1792316" y="5367339"/>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7AD4B18-F747-497F-91DA-0F8BDED7A6B7}" type="datetime1">
              <a:rPr lang="ja-JP" altLang="en-US" smtClean="0">
                <a:solidFill>
                  <a:prstClr val="black">
                    <a:tint val="75000"/>
                  </a:prstClr>
                </a:solidFill>
              </a:rPr>
              <a:pPr/>
              <a:t>2017/4/14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59703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2" y="274639"/>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2" y="1600216"/>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23" y="6356533"/>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fld id="{C5747029-8811-4233-8DD3-A05C073F7BA1}" type="datetime1">
              <a:rPr lang="ja-JP" altLang="en-US" smtClean="0">
                <a:solidFill>
                  <a:prstClr val="black">
                    <a:tint val="75000"/>
                  </a:prstClr>
                </a:solidFill>
                <a:latin typeface="Calibri"/>
                <a:ea typeface="ＭＳ Ｐゴシック"/>
              </a:rPr>
              <a:pPr eaLnBrk="1" fontAlgn="auto" hangingPunct="1">
                <a:spcBef>
                  <a:spcPts val="0"/>
                </a:spcBef>
                <a:spcAft>
                  <a:spcPts val="0"/>
                </a:spcAft>
              </a:pPr>
              <a:t>2017/4/14</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533"/>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2" y="6356533"/>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D487341B-C055-4E9F-AA45-0E5459FA9D73}" type="slidenum">
              <a:rPr lang="ja-JP" altLang="en-US" smtClean="0">
                <a:solidFill>
                  <a:prstClr val="black">
                    <a:tint val="75000"/>
                  </a:prstClr>
                </a:solidFill>
                <a:latin typeface="Calibri"/>
                <a:ea typeface="ＭＳ Ｐゴシック"/>
              </a:rPr>
              <a:pPr eaLnBrk="1" fontAlgn="auto" hangingPunct="1">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100439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685800" rtl="0" eaLnBrk="1" latinLnBrk="0" hangingPunct="1">
        <a:spcBef>
          <a:spcPct val="0"/>
        </a:spcBef>
        <a:buNone/>
        <a:defRPr kumimoji="1"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9"/>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8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4E9F55B-6C20-40C7-830E-A4C171481A4D}" type="datetime1">
              <a:rPr lang="ja-JP" altLang="en-US" smtClean="0"/>
              <a:pPr>
                <a:defRPr/>
              </a:pPr>
              <a:t>2017/4/14</a:t>
            </a:fld>
            <a:endParaRPr lang="ja-JP" altLang="en-US"/>
          </a:p>
        </p:txBody>
      </p:sp>
      <p:sp>
        <p:nvSpPr>
          <p:cNvPr id="5" name="Footer Placeholder 4"/>
          <p:cNvSpPr>
            <a:spLocks noGrp="1"/>
          </p:cNvSpPr>
          <p:nvPr>
            <p:ph type="ftr" sz="quarter" idx="3"/>
          </p:nvPr>
        </p:nvSpPr>
        <p:spPr>
          <a:xfrm>
            <a:off x="3028951" y="635638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Slide Number Placeholder 5"/>
          <p:cNvSpPr>
            <a:spLocks noGrp="1"/>
          </p:cNvSpPr>
          <p:nvPr>
            <p:ph type="sldNum" sz="quarter" idx="4"/>
          </p:nvPr>
        </p:nvSpPr>
        <p:spPr>
          <a:xfrm>
            <a:off x="6457950" y="635638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1C0AC5B-1271-4BF1-8BCE-26E8B083B08A}" type="slidenum">
              <a:rPr lang="ja-JP" altLang="en-US" smtClean="0"/>
              <a:pPr>
                <a:defRPr/>
              </a:pPr>
              <a:t>‹#›</a:t>
            </a:fld>
            <a:endParaRPr lang="ja-JP" altLang="en-US"/>
          </a:p>
        </p:txBody>
      </p:sp>
    </p:spTree>
    <p:extLst>
      <p:ext uri="{BB962C8B-B14F-4D97-AF65-F5344CB8AC3E}">
        <p14:creationId xmlns:p14="http://schemas.microsoft.com/office/powerpoint/2010/main" val="180346814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628651"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628651"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628650" y="6356385"/>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44E9F55B-6C20-40C7-830E-A4C171481A4D}" type="datetime1">
              <a:rPr lang="ja-JP" altLang="en-US">
                <a:solidFill>
                  <a:prstClr val="black">
                    <a:tint val="75000"/>
                  </a:prstClr>
                </a:solidFill>
              </a:rPr>
              <a:pPr>
                <a:defRPr/>
              </a:pPr>
              <a:t>2017/4/14</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028951" y="6356385"/>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457950" y="6356385"/>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ＭＳ Ｐゴシック" pitchFamily="50" charset="-128"/>
              </a:defRPr>
            </a:lvl1pPr>
          </a:lstStyle>
          <a:p>
            <a:pPr>
              <a:defRPr/>
            </a:pPr>
            <a:fld id="{21C0AC5B-1271-4BF1-8BCE-26E8B083B08A}" type="slidenum">
              <a:rPr lang="ja-JP" altLang="en-US"/>
              <a:pPr>
                <a:defRPr/>
              </a:pPr>
              <a:t>‹#›</a:t>
            </a:fld>
            <a:endParaRPr lang="ja-JP" altLang="en-US"/>
          </a:p>
        </p:txBody>
      </p:sp>
    </p:spTree>
    <p:extLst>
      <p:ext uri="{BB962C8B-B14F-4D97-AF65-F5344CB8AC3E}">
        <p14:creationId xmlns:p14="http://schemas.microsoft.com/office/powerpoint/2010/main" val="425881004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itchFamily="34" charset="0"/>
          <a:ea typeface="ＭＳ Ｐゴシック" pitchFamily="50" charset="-128"/>
        </a:defRPr>
      </a:lvl2pPr>
      <a:lvl3pPr algn="l" rtl="0" eaLnBrk="0" fontAlgn="base" hangingPunct="0">
        <a:lnSpc>
          <a:spcPct val="90000"/>
        </a:lnSpc>
        <a:spcBef>
          <a:spcPct val="0"/>
        </a:spcBef>
        <a:spcAft>
          <a:spcPct val="0"/>
        </a:spcAft>
        <a:defRPr kumimoji="1" sz="4400">
          <a:solidFill>
            <a:schemeClr val="tx1"/>
          </a:solidFill>
          <a:latin typeface="Calibri Light" pitchFamily="34" charset="0"/>
          <a:ea typeface="ＭＳ Ｐゴシック" pitchFamily="50" charset="-128"/>
        </a:defRPr>
      </a:lvl3pPr>
      <a:lvl4pPr algn="l" rtl="0" eaLnBrk="0" fontAlgn="base" hangingPunct="0">
        <a:lnSpc>
          <a:spcPct val="90000"/>
        </a:lnSpc>
        <a:spcBef>
          <a:spcPct val="0"/>
        </a:spcBef>
        <a:spcAft>
          <a:spcPct val="0"/>
        </a:spcAft>
        <a:defRPr kumimoji="1" sz="4400">
          <a:solidFill>
            <a:schemeClr val="tx1"/>
          </a:solidFill>
          <a:latin typeface="Calibri Light" pitchFamily="34" charset="0"/>
          <a:ea typeface="ＭＳ Ｐゴシック" pitchFamily="50" charset="-128"/>
        </a:defRPr>
      </a:lvl4pPr>
      <a:lvl5pPr algn="l" rtl="0" eaLnBrk="0" fontAlgn="base" hangingPunct="0">
        <a:lnSpc>
          <a:spcPct val="90000"/>
        </a:lnSpc>
        <a:spcBef>
          <a:spcPct val="0"/>
        </a:spcBef>
        <a:spcAft>
          <a:spcPct val="0"/>
        </a:spcAft>
        <a:defRPr kumimoji="1" sz="4400">
          <a:solidFill>
            <a:schemeClr val="tx1"/>
          </a:solidFill>
          <a:latin typeface="Calibri Light" pitchFamily="34" charset="0"/>
          <a:ea typeface="ＭＳ Ｐゴシック" pitchFamily="50" charset="-128"/>
        </a:defRPr>
      </a:lvl5pPr>
      <a:lvl6pPr marL="457200" algn="l" rtl="0" fontAlgn="base">
        <a:lnSpc>
          <a:spcPct val="90000"/>
        </a:lnSpc>
        <a:spcBef>
          <a:spcPct val="0"/>
        </a:spcBef>
        <a:spcAft>
          <a:spcPct val="0"/>
        </a:spcAft>
        <a:defRPr kumimoji="1" sz="4400">
          <a:solidFill>
            <a:schemeClr val="tx1"/>
          </a:solidFill>
          <a:latin typeface="Calibri Light" pitchFamily="34" charset="0"/>
          <a:ea typeface="ＭＳ Ｐゴシック" pitchFamily="50" charset="-128"/>
        </a:defRPr>
      </a:lvl6pPr>
      <a:lvl7pPr marL="914400" algn="l" rtl="0" fontAlgn="base">
        <a:lnSpc>
          <a:spcPct val="90000"/>
        </a:lnSpc>
        <a:spcBef>
          <a:spcPct val="0"/>
        </a:spcBef>
        <a:spcAft>
          <a:spcPct val="0"/>
        </a:spcAft>
        <a:defRPr kumimoji="1" sz="4400">
          <a:solidFill>
            <a:schemeClr val="tx1"/>
          </a:solidFill>
          <a:latin typeface="Calibri Light" pitchFamily="34" charset="0"/>
          <a:ea typeface="ＭＳ Ｐゴシック" pitchFamily="50" charset="-128"/>
        </a:defRPr>
      </a:lvl7pPr>
      <a:lvl8pPr marL="1371600" algn="l" rtl="0" fontAlgn="base">
        <a:lnSpc>
          <a:spcPct val="90000"/>
        </a:lnSpc>
        <a:spcBef>
          <a:spcPct val="0"/>
        </a:spcBef>
        <a:spcAft>
          <a:spcPct val="0"/>
        </a:spcAft>
        <a:defRPr kumimoji="1" sz="4400">
          <a:solidFill>
            <a:schemeClr val="tx1"/>
          </a:solidFill>
          <a:latin typeface="Calibri Light" pitchFamily="34" charset="0"/>
          <a:ea typeface="ＭＳ Ｐゴシック" pitchFamily="50" charset="-128"/>
        </a:defRPr>
      </a:lvl8pPr>
      <a:lvl9pPr marL="1828800" algn="l" rtl="0" fontAlgn="base">
        <a:lnSpc>
          <a:spcPct val="90000"/>
        </a:lnSpc>
        <a:spcBef>
          <a:spcPct val="0"/>
        </a:spcBef>
        <a:spcAft>
          <a:spcPct val="0"/>
        </a:spcAft>
        <a:defRPr kumimoji="1" sz="4400">
          <a:solidFill>
            <a:schemeClr val="tx1"/>
          </a:solidFill>
          <a:latin typeface="Calibri Light" pitchFamily="34" charset="0"/>
          <a:ea typeface="ＭＳ Ｐゴシック" pitchFamily="50" charset="-128"/>
        </a:defRPr>
      </a:lvl9pPr>
    </p:titleStyle>
    <p:bodyStyle>
      <a:lvl1pPr marL="228600" indent="-228600" algn="l" rtl="0" eaLnBrk="0" fontAlgn="base" hangingPunct="0">
        <a:lnSpc>
          <a:spcPct val="90000"/>
        </a:lnSpc>
        <a:spcBef>
          <a:spcPts val="1000"/>
        </a:spcBef>
        <a:spcAft>
          <a:spcPct val="0"/>
        </a:spcAft>
        <a:buFont typeface="Arial"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628651"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628651"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628650" y="6356379"/>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44E9F55B-6C20-40C7-830E-A4C171481A4D}" type="datetime1">
              <a:rPr lang="ja-JP" altLang="en-US">
                <a:solidFill>
                  <a:prstClr val="black">
                    <a:tint val="75000"/>
                  </a:prstClr>
                </a:solidFill>
              </a:rPr>
              <a:pPr>
                <a:defRPr/>
              </a:pPr>
              <a:t>2017/4/14</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028951" y="6356379"/>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457950" y="6356379"/>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ＭＳ Ｐゴシック" pitchFamily="50" charset="-128"/>
              </a:defRPr>
            </a:lvl1pPr>
          </a:lstStyle>
          <a:p>
            <a:pPr>
              <a:defRPr/>
            </a:pPr>
            <a:fld id="{21C0AC5B-1271-4BF1-8BCE-26E8B083B08A}" type="slidenum">
              <a:rPr lang="ja-JP" altLang="en-US"/>
              <a:pPr>
                <a:defRPr/>
              </a:pPr>
              <a:t>‹#›</a:t>
            </a:fld>
            <a:endParaRPr lang="ja-JP" altLang="en-US"/>
          </a:p>
        </p:txBody>
      </p:sp>
    </p:spTree>
    <p:extLst>
      <p:ext uri="{BB962C8B-B14F-4D97-AF65-F5344CB8AC3E}">
        <p14:creationId xmlns:p14="http://schemas.microsoft.com/office/powerpoint/2010/main" val="146230808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itchFamily="34" charset="0"/>
          <a:ea typeface="ＭＳ Ｐゴシック" pitchFamily="50" charset="-128"/>
        </a:defRPr>
      </a:lvl2pPr>
      <a:lvl3pPr algn="l" rtl="0" eaLnBrk="0" fontAlgn="base" hangingPunct="0">
        <a:lnSpc>
          <a:spcPct val="90000"/>
        </a:lnSpc>
        <a:spcBef>
          <a:spcPct val="0"/>
        </a:spcBef>
        <a:spcAft>
          <a:spcPct val="0"/>
        </a:spcAft>
        <a:defRPr kumimoji="1" sz="4400">
          <a:solidFill>
            <a:schemeClr val="tx1"/>
          </a:solidFill>
          <a:latin typeface="Calibri Light" pitchFamily="34" charset="0"/>
          <a:ea typeface="ＭＳ Ｐゴシック" pitchFamily="50" charset="-128"/>
        </a:defRPr>
      </a:lvl3pPr>
      <a:lvl4pPr algn="l" rtl="0" eaLnBrk="0" fontAlgn="base" hangingPunct="0">
        <a:lnSpc>
          <a:spcPct val="90000"/>
        </a:lnSpc>
        <a:spcBef>
          <a:spcPct val="0"/>
        </a:spcBef>
        <a:spcAft>
          <a:spcPct val="0"/>
        </a:spcAft>
        <a:defRPr kumimoji="1" sz="4400">
          <a:solidFill>
            <a:schemeClr val="tx1"/>
          </a:solidFill>
          <a:latin typeface="Calibri Light" pitchFamily="34" charset="0"/>
          <a:ea typeface="ＭＳ Ｐゴシック" pitchFamily="50" charset="-128"/>
        </a:defRPr>
      </a:lvl4pPr>
      <a:lvl5pPr algn="l" rtl="0" eaLnBrk="0" fontAlgn="base" hangingPunct="0">
        <a:lnSpc>
          <a:spcPct val="90000"/>
        </a:lnSpc>
        <a:spcBef>
          <a:spcPct val="0"/>
        </a:spcBef>
        <a:spcAft>
          <a:spcPct val="0"/>
        </a:spcAft>
        <a:defRPr kumimoji="1" sz="4400">
          <a:solidFill>
            <a:schemeClr val="tx1"/>
          </a:solidFill>
          <a:latin typeface="Calibri Light" pitchFamily="34" charset="0"/>
          <a:ea typeface="ＭＳ Ｐゴシック" pitchFamily="50" charset="-128"/>
        </a:defRPr>
      </a:lvl5pPr>
      <a:lvl6pPr marL="457200" algn="l" rtl="0" fontAlgn="base">
        <a:lnSpc>
          <a:spcPct val="90000"/>
        </a:lnSpc>
        <a:spcBef>
          <a:spcPct val="0"/>
        </a:spcBef>
        <a:spcAft>
          <a:spcPct val="0"/>
        </a:spcAft>
        <a:defRPr kumimoji="1" sz="4400">
          <a:solidFill>
            <a:schemeClr val="tx1"/>
          </a:solidFill>
          <a:latin typeface="Calibri Light" pitchFamily="34" charset="0"/>
          <a:ea typeface="ＭＳ Ｐゴシック" pitchFamily="50" charset="-128"/>
        </a:defRPr>
      </a:lvl6pPr>
      <a:lvl7pPr marL="914400" algn="l" rtl="0" fontAlgn="base">
        <a:lnSpc>
          <a:spcPct val="90000"/>
        </a:lnSpc>
        <a:spcBef>
          <a:spcPct val="0"/>
        </a:spcBef>
        <a:spcAft>
          <a:spcPct val="0"/>
        </a:spcAft>
        <a:defRPr kumimoji="1" sz="4400">
          <a:solidFill>
            <a:schemeClr val="tx1"/>
          </a:solidFill>
          <a:latin typeface="Calibri Light" pitchFamily="34" charset="0"/>
          <a:ea typeface="ＭＳ Ｐゴシック" pitchFamily="50" charset="-128"/>
        </a:defRPr>
      </a:lvl7pPr>
      <a:lvl8pPr marL="1371600" algn="l" rtl="0" fontAlgn="base">
        <a:lnSpc>
          <a:spcPct val="90000"/>
        </a:lnSpc>
        <a:spcBef>
          <a:spcPct val="0"/>
        </a:spcBef>
        <a:spcAft>
          <a:spcPct val="0"/>
        </a:spcAft>
        <a:defRPr kumimoji="1" sz="4400">
          <a:solidFill>
            <a:schemeClr val="tx1"/>
          </a:solidFill>
          <a:latin typeface="Calibri Light" pitchFamily="34" charset="0"/>
          <a:ea typeface="ＭＳ Ｐゴシック" pitchFamily="50" charset="-128"/>
        </a:defRPr>
      </a:lvl8pPr>
      <a:lvl9pPr marL="1828800" algn="l" rtl="0" fontAlgn="base">
        <a:lnSpc>
          <a:spcPct val="90000"/>
        </a:lnSpc>
        <a:spcBef>
          <a:spcPct val="0"/>
        </a:spcBef>
        <a:spcAft>
          <a:spcPct val="0"/>
        </a:spcAft>
        <a:defRPr kumimoji="1" sz="4400">
          <a:solidFill>
            <a:schemeClr val="tx1"/>
          </a:solidFill>
          <a:latin typeface="Calibri Light" pitchFamily="34" charset="0"/>
          <a:ea typeface="ＭＳ Ｐゴシック" pitchFamily="50" charset="-128"/>
        </a:defRPr>
      </a:lvl9pPr>
    </p:titleStyle>
    <p:bodyStyle>
      <a:lvl1pPr marL="228600" indent="-228600" algn="l" rtl="0" eaLnBrk="0" fontAlgn="base" hangingPunct="0">
        <a:lnSpc>
          <a:spcPct val="90000"/>
        </a:lnSpc>
        <a:spcBef>
          <a:spcPts val="1000"/>
        </a:spcBef>
        <a:spcAft>
          <a:spcPct val="0"/>
        </a:spcAft>
        <a:buFont typeface="Arial"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628651"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628651"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628650" y="6356373"/>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44E9F55B-6C20-40C7-830E-A4C171481A4D}" type="datetime1">
              <a:rPr lang="ja-JP" altLang="en-US">
                <a:solidFill>
                  <a:prstClr val="black">
                    <a:tint val="75000"/>
                  </a:prstClr>
                </a:solidFill>
              </a:rPr>
              <a:pPr>
                <a:defRPr/>
              </a:pPr>
              <a:t>2017/4/14</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028951" y="6356373"/>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457950" y="6356373"/>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ＭＳ Ｐゴシック" pitchFamily="50" charset="-128"/>
              </a:defRPr>
            </a:lvl1pPr>
          </a:lstStyle>
          <a:p>
            <a:pPr>
              <a:defRPr/>
            </a:pPr>
            <a:fld id="{21C0AC5B-1271-4BF1-8BCE-26E8B083B08A}" type="slidenum">
              <a:rPr lang="ja-JP" altLang="en-US"/>
              <a:pPr>
                <a:defRPr/>
              </a:pPr>
              <a:t>‹#›</a:t>
            </a:fld>
            <a:endParaRPr lang="ja-JP" altLang="en-US"/>
          </a:p>
        </p:txBody>
      </p:sp>
    </p:spTree>
    <p:extLst>
      <p:ext uri="{BB962C8B-B14F-4D97-AF65-F5344CB8AC3E}">
        <p14:creationId xmlns:p14="http://schemas.microsoft.com/office/powerpoint/2010/main" val="208601688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itchFamily="34" charset="0"/>
          <a:ea typeface="ＭＳ Ｐゴシック" pitchFamily="50" charset="-128"/>
        </a:defRPr>
      </a:lvl2pPr>
      <a:lvl3pPr algn="l" rtl="0" eaLnBrk="0" fontAlgn="base" hangingPunct="0">
        <a:lnSpc>
          <a:spcPct val="90000"/>
        </a:lnSpc>
        <a:spcBef>
          <a:spcPct val="0"/>
        </a:spcBef>
        <a:spcAft>
          <a:spcPct val="0"/>
        </a:spcAft>
        <a:defRPr kumimoji="1" sz="4400">
          <a:solidFill>
            <a:schemeClr val="tx1"/>
          </a:solidFill>
          <a:latin typeface="Calibri Light" pitchFamily="34" charset="0"/>
          <a:ea typeface="ＭＳ Ｐゴシック" pitchFamily="50" charset="-128"/>
        </a:defRPr>
      </a:lvl3pPr>
      <a:lvl4pPr algn="l" rtl="0" eaLnBrk="0" fontAlgn="base" hangingPunct="0">
        <a:lnSpc>
          <a:spcPct val="90000"/>
        </a:lnSpc>
        <a:spcBef>
          <a:spcPct val="0"/>
        </a:spcBef>
        <a:spcAft>
          <a:spcPct val="0"/>
        </a:spcAft>
        <a:defRPr kumimoji="1" sz="4400">
          <a:solidFill>
            <a:schemeClr val="tx1"/>
          </a:solidFill>
          <a:latin typeface="Calibri Light" pitchFamily="34" charset="0"/>
          <a:ea typeface="ＭＳ Ｐゴシック" pitchFamily="50" charset="-128"/>
        </a:defRPr>
      </a:lvl4pPr>
      <a:lvl5pPr algn="l" rtl="0" eaLnBrk="0" fontAlgn="base" hangingPunct="0">
        <a:lnSpc>
          <a:spcPct val="90000"/>
        </a:lnSpc>
        <a:spcBef>
          <a:spcPct val="0"/>
        </a:spcBef>
        <a:spcAft>
          <a:spcPct val="0"/>
        </a:spcAft>
        <a:defRPr kumimoji="1" sz="4400">
          <a:solidFill>
            <a:schemeClr val="tx1"/>
          </a:solidFill>
          <a:latin typeface="Calibri Light" pitchFamily="34" charset="0"/>
          <a:ea typeface="ＭＳ Ｐゴシック" pitchFamily="50" charset="-128"/>
        </a:defRPr>
      </a:lvl5pPr>
      <a:lvl6pPr marL="457200" algn="l" rtl="0" fontAlgn="base">
        <a:lnSpc>
          <a:spcPct val="90000"/>
        </a:lnSpc>
        <a:spcBef>
          <a:spcPct val="0"/>
        </a:spcBef>
        <a:spcAft>
          <a:spcPct val="0"/>
        </a:spcAft>
        <a:defRPr kumimoji="1" sz="4400">
          <a:solidFill>
            <a:schemeClr val="tx1"/>
          </a:solidFill>
          <a:latin typeface="Calibri Light" pitchFamily="34" charset="0"/>
          <a:ea typeface="ＭＳ Ｐゴシック" pitchFamily="50" charset="-128"/>
        </a:defRPr>
      </a:lvl6pPr>
      <a:lvl7pPr marL="914400" algn="l" rtl="0" fontAlgn="base">
        <a:lnSpc>
          <a:spcPct val="90000"/>
        </a:lnSpc>
        <a:spcBef>
          <a:spcPct val="0"/>
        </a:spcBef>
        <a:spcAft>
          <a:spcPct val="0"/>
        </a:spcAft>
        <a:defRPr kumimoji="1" sz="4400">
          <a:solidFill>
            <a:schemeClr val="tx1"/>
          </a:solidFill>
          <a:latin typeface="Calibri Light" pitchFamily="34" charset="0"/>
          <a:ea typeface="ＭＳ Ｐゴシック" pitchFamily="50" charset="-128"/>
        </a:defRPr>
      </a:lvl7pPr>
      <a:lvl8pPr marL="1371600" algn="l" rtl="0" fontAlgn="base">
        <a:lnSpc>
          <a:spcPct val="90000"/>
        </a:lnSpc>
        <a:spcBef>
          <a:spcPct val="0"/>
        </a:spcBef>
        <a:spcAft>
          <a:spcPct val="0"/>
        </a:spcAft>
        <a:defRPr kumimoji="1" sz="4400">
          <a:solidFill>
            <a:schemeClr val="tx1"/>
          </a:solidFill>
          <a:latin typeface="Calibri Light" pitchFamily="34" charset="0"/>
          <a:ea typeface="ＭＳ Ｐゴシック" pitchFamily="50" charset="-128"/>
        </a:defRPr>
      </a:lvl8pPr>
      <a:lvl9pPr marL="1828800" algn="l" rtl="0" fontAlgn="base">
        <a:lnSpc>
          <a:spcPct val="90000"/>
        </a:lnSpc>
        <a:spcBef>
          <a:spcPct val="0"/>
        </a:spcBef>
        <a:spcAft>
          <a:spcPct val="0"/>
        </a:spcAft>
        <a:defRPr kumimoji="1" sz="4400">
          <a:solidFill>
            <a:schemeClr val="tx1"/>
          </a:solidFill>
          <a:latin typeface="Calibri Light" pitchFamily="34" charset="0"/>
          <a:ea typeface="ＭＳ Ｐゴシック" pitchFamily="50" charset="-128"/>
        </a:defRPr>
      </a:lvl9pPr>
    </p:titleStyle>
    <p:bodyStyle>
      <a:lvl1pPr marL="228600" indent="-228600" algn="l" rtl="0" eaLnBrk="0" fontAlgn="base" hangingPunct="0">
        <a:lnSpc>
          <a:spcPct val="90000"/>
        </a:lnSpc>
        <a:spcBef>
          <a:spcPts val="1000"/>
        </a:spcBef>
        <a:spcAft>
          <a:spcPct val="0"/>
        </a:spcAft>
        <a:buFont typeface="Arial"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 Id="rId9"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9.xml"/><Relationship Id="rId1" Type="http://schemas.openxmlformats.org/officeDocument/2006/relationships/vmlDrawing" Target="../drawings/vmlDrawing1.vml"/><Relationship Id="rId5" Type="http://schemas.openxmlformats.org/officeDocument/2006/relationships/image" Target="../media/image26.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wmf"/><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4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47.xml"/><Relationship Id="rId6" Type="http://schemas.openxmlformats.org/officeDocument/2006/relationships/image" Target="../media/image15.emf"/><Relationship Id="rId5" Type="http://schemas.openxmlformats.org/officeDocument/2006/relationships/image" Target="../media/image14.jpeg"/><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a:spLocks noGrp="1"/>
          </p:cNvSpPr>
          <p:nvPr>
            <p:ph type="ctrTitle"/>
          </p:nvPr>
        </p:nvSpPr>
        <p:spPr>
          <a:xfrm>
            <a:off x="672677" y="1789113"/>
            <a:ext cx="7772400" cy="2387600"/>
          </a:xfrm>
        </p:spPr>
        <p:txBody>
          <a:bodyPr/>
          <a:lstStyle/>
          <a:p>
            <a:pPr eaLnBrk="1" hangingPunct="1"/>
            <a:r>
              <a:rPr lang="ja-JP" altLang="en-US" sz="4800" dirty="0">
                <a:latin typeface="ＭＳ ゴシック" panose="020B0609070205080204" pitchFamily="49" charset="-128"/>
                <a:ea typeface="ＭＳ ゴシック" panose="020B0609070205080204" pitchFamily="49" charset="-128"/>
              </a:rPr>
              <a:t>介護予防ケアマネジメント</a:t>
            </a:r>
            <a:r>
              <a:rPr lang="ja-JP" altLang="en-US" dirty="0">
                <a:latin typeface="ＭＳ ゴシック" panose="020B0609070205080204" pitchFamily="49" charset="-128"/>
                <a:ea typeface="ＭＳ ゴシック" panose="020B0609070205080204" pitchFamily="49" charset="-128"/>
              </a:rPr>
              <a:t>演　習</a:t>
            </a:r>
          </a:p>
        </p:txBody>
      </p:sp>
      <p:sp>
        <p:nvSpPr>
          <p:cNvPr id="2052" name="スライド番号プレースホルダー 1"/>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557213" indent="-214313">
              <a:defRPr kumimoji="1">
                <a:solidFill>
                  <a:schemeClr val="tx1"/>
                </a:solidFill>
                <a:latin typeface="Calibri" pitchFamily="34" charset="0"/>
                <a:ea typeface="ＭＳ Ｐゴシック" charset="-128"/>
              </a:defRPr>
            </a:lvl2pPr>
            <a:lvl3pPr marL="857250" indent="-171450">
              <a:defRPr kumimoji="1">
                <a:solidFill>
                  <a:schemeClr val="tx1"/>
                </a:solidFill>
                <a:latin typeface="Calibri" pitchFamily="34" charset="0"/>
                <a:ea typeface="ＭＳ Ｐゴシック" charset="-128"/>
              </a:defRPr>
            </a:lvl3pPr>
            <a:lvl4pPr marL="1200150" indent="-171450">
              <a:defRPr kumimoji="1">
                <a:solidFill>
                  <a:schemeClr val="tx1"/>
                </a:solidFill>
                <a:latin typeface="Calibri" pitchFamily="34" charset="0"/>
                <a:ea typeface="ＭＳ Ｐゴシック" charset="-128"/>
              </a:defRPr>
            </a:lvl4pPr>
            <a:lvl5pPr marL="1543050" indent="-171450">
              <a:defRPr kumimoji="1">
                <a:solidFill>
                  <a:schemeClr val="tx1"/>
                </a:solidFill>
                <a:latin typeface="Calibri" pitchFamily="34" charset="0"/>
                <a:ea typeface="ＭＳ Ｐゴシック" charset="-128"/>
              </a:defRPr>
            </a:lvl5pPr>
            <a:lvl6pPr marL="1885950" indent="-171450" eaLnBrk="0" fontAlgn="base" hangingPunct="0">
              <a:spcBef>
                <a:spcPct val="0"/>
              </a:spcBef>
              <a:spcAft>
                <a:spcPct val="0"/>
              </a:spcAft>
              <a:defRPr kumimoji="1">
                <a:solidFill>
                  <a:schemeClr val="tx1"/>
                </a:solidFill>
                <a:latin typeface="Calibri" pitchFamily="34" charset="0"/>
                <a:ea typeface="ＭＳ Ｐゴシック" charset="-128"/>
              </a:defRPr>
            </a:lvl6pPr>
            <a:lvl7pPr marL="2228850" indent="-171450" eaLnBrk="0" fontAlgn="base" hangingPunct="0">
              <a:spcBef>
                <a:spcPct val="0"/>
              </a:spcBef>
              <a:spcAft>
                <a:spcPct val="0"/>
              </a:spcAft>
              <a:defRPr kumimoji="1">
                <a:solidFill>
                  <a:schemeClr val="tx1"/>
                </a:solidFill>
                <a:latin typeface="Calibri" pitchFamily="34" charset="0"/>
                <a:ea typeface="ＭＳ Ｐゴシック" charset="-128"/>
              </a:defRPr>
            </a:lvl7pPr>
            <a:lvl8pPr marL="2571750" indent="-171450" eaLnBrk="0" fontAlgn="base" hangingPunct="0">
              <a:spcBef>
                <a:spcPct val="0"/>
              </a:spcBef>
              <a:spcAft>
                <a:spcPct val="0"/>
              </a:spcAft>
              <a:defRPr kumimoji="1">
                <a:solidFill>
                  <a:schemeClr val="tx1"/>
                </a:solidFill>
                <a:latin typeface="Calibri" pitchFamily="34" charset="0"/>
                <a:ea typeface="ＭＳ Ｐゴシック" charset="-128"/>
              </a:defRPr>
            </a:lvl8pPr>
            <a:lvl9pPr marL="2914650" indent="-171450"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D27EEAE5-FD60-4144-9CDB-67718F11F2F2}" type="slidenum">
              <a:rPr lang="ja-JP" altLang="en-US" smtClean="0">
                <a:solidFill>
                  <a:srgbClr val="898989"/>
                </a:solidFill>
              </a:rPr>
              <a:pPr/>
              <a:t>0</a:t>
            </a:fld>
            <a:endParaRPr lang="ja-JP" altLang="en-US" dirty="0">
              <a:solidFill>
                <a:srgbClr val="898989"/>
              </a:solidFill>
            </a:endParaRPr>
          </a:p>
        </p:txBody>
      </p:sp>
      <p:pic>
        <p:nvPicPr>
          <p:cNvPr id="6" name="Picture 4"/>
          <p:cNvPicPr>
            <a:picLocks noChangeAspect="1" noChangeArrowheads="1"/>
          </p:cNvPicPr>
          <p:nvPr/>
        </p:nvPicPr>
        <p:blipFill>
          <a:blip r:embed="rId2" cstate="print"/>
          <a:srcRect/>
          <a:stretch>
            <a:fillRect/>
          </a:stretch>
        </p:blipFill>
        <p:spPr bwMode="auto">
          <a:xfrm>
            <a:off x="116208" y="964414"/>
            <a:ext cx="1112941" cy="94773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868155" y="793425"/>
            <a:ext cx="5360194" cy="1039416"/>
          </a:xfrm>
        </p:spPr>
        <p:txBody>
          <a:bodyPr>
            <a:normAutofit/>
          </a:bodyPr>
          <a:lstStyle/>
          <a:p>
            <a:pPr eaLnBrk="1" hangingPunct="1"/>
            <a:r>
              <a:rPr lang="ja-JP" altLang="en-US" sz="3000" dirty="0">
                <a:latin typeface="ＭＳ Ｐゴシック" panose="020B0600070205080204" pitchFamily="50" charset="-128"/>
                <a:ea typeface="ＭＳ Ｐゴシック" panose="020B0600070205080204" pitchFamily="50" charset="-128"/>
              </a:rPr>
              <a:t>演習　１</a:t>
            </a:r>
            <a:br>
              <a:rPr lang="en-US" altLang="ja-JP" sz="3000" dirty="0">
                <a:latin typeface="ＭＳ Ｐゴシック" panose="020B0600070205080204" pitchFamily="50" charset="-128"/>
                <a:ea typeface="ＭＳ Ｐゴシック" panose="020B0600070205080204" pitchFamily="50" charset="-128"/>
              </a:rPr>
            </a:br>
            <a:r>
              <a:rPr lang="ja-JP" altLang="en-US" sz="3000" dirty="0">
                <a:latin typeface="ＭＳ Ｐゴシック" panose="020B0600070205080204" pitchFamily="50" charset="-128"/>
                <a:ea typeface="ＭＳ Ｐゴシック" panose="020B0600070205080204" pitchFamily="50" charset="-128"/>
              </a:rPr>
              <a:t>ストレングス（強み）を考える</a:t>
            </a:r>
          </a:p>
        </p:txBody>
      </p:sp>
      <p:pic>
        <p:nvPicPr>
          <p:cNvPr id="11267" name="Picture 3" descr="24ILBD0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29051" y="2776538"/>
            <a:ext cx="1485900" cy="2163366"/>
          </a:xfrm>
          <a:noFill/>
        </p:spPr>
      </p:pic>
      <p:sp>
        <p:nvSpPr>
          <p:cNvPr id="11269" name="スライド番号プレースホルダー 1"/>
          <p:cNvSpPr>
            <a:spLocks noGrp="1"/>
          </p:cNvSpPr>
          <p:nvPr>
            <p:ph type="sldNum" sz="quarter" idx="12"/>
          </p:nvPr>
        </p:nvSpPr>
        <p:spPr bwMode="auto">
          <a:xfrm>
            <a:off x="7086600" y="6580347"/>
            <a:ext cx="20574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557213" indent="-214313">
              <a:defRPr kumimoji="1">
                <a:solidFill>
                  <a:schemeClr val="tx1"/>
                </a:solidFill>
                <a:latin typeface="Calibri" pitchFamily="34" charset="0"/>
                <a:ea typeface="ＭＳ Ｐゴシック" charset="-128"/>
              </a:defRPr>
            </a:lvl2pPr>
            <a:lvl3pPr marL="857250" indent="-171450">
              <a:defRPr kumimoji="1">
                <a:solidFill>
                  <a:schemeClr val="tx1"/>
                </a:solidFill>
                <a:latin typeface="Calibri" pitchFamily="34" charset="0"/>
                <a:ea typeface="ＭＳ Ｐゴシック" charset="-128"/>
              </a:defRPr>
            </a:lvl3pPr>
            <a:lvl4pPr marL="1200150" indent="-171450">
              <a:defRPr kumimoji="1">
                <a:solidFill>
                  <a:schemeClr val="tx1"/>
                </a:solidFill>
                <a:latin typeface="Calibri" pitchFamily="34" charset="0"/>
                <a:ea typeface="ＭＳ Ｐゴシック" charset="-128"/>
              </a:defRPr>
            </a:lvl4pPr>
            <a:lvl5pPr marL="1543050" indent="-171450">
              <a:defRPr kumimoji="1">
                <a:solidFill>
                  <a:schemeClr val="tx1"/>
                </a:solidFill>
                <a:latin typeface="Calibri" pitchFamily="34" charset="0"/>
                <a:ea typeface="ＭＳ Ｐゴシック" charset="-128"/>
              </a:defRPr>
            </a:lvl5pPr>
            <a:lvl6pPr marL="1885950" indent="-171450" eaLnBrk="0" fontAlgn="base" hangingPunct="0">
              <a:spcBef>
                <a:spcPct val="0"/>
              </a:spcBef>
              <a:spcAft>
                <a:spcPct val="0"/>
              </a:spcAft>
              <a:defRPr kumimoji="1">
                <a:solidFill>
                  <a:schemeClr val="tx1"/>
                </a:solidFill>
                <a:latin typeface="Calibri" pitchFamily="34" charset="0"/>
                <a:ea typeface="ＭＳ Ｐゴシック" charset="-128"/>
              </a:defRPr>
            </a:lvl6pPr>
            <a:lvl7pPr marL="2228850" indent="-171450" eaLnBrk="0" fontAlgn="base" hangingPunct="0">
              <a:spcBef>
                <a:spcPct val="0"/>
              </a:spcBef>
              <a:spcAft>
                <a:spcPct val="0"/>
              </a:spcAft>
              <a:defRPr kumimoji="1">
                <a:solidFill>
                  <a:schemeClr val="tx1"/>
                </a:solidFill>
                <a:latin typeface="Calibri" pitchFamily="34" charset="0"/>
                <a:ea typeface="ＭＳ Ｐゴシック" charset="-128"/>
              </a:defRPr>
            </a:lvl7pPr>
            <a:lvl8pPr marL="2571750" indent="-171450" eaLnBrk="0" fontAlgn="base" hangingPunct="0">
              <a:spcBef>
                <a:spcPct val="0"/>
              </a:spcBef>
              <a:spcAft>
                <a:spcPct val="0"/>
              </a:spcAft>
              <a:defRPr kumimoji="1">
                <a:solidFill>
                  <a:schemeClr val="tx1"/>
                </a:solidFill>
                <a:latin typeface="Calibri" pitchFamily="34" charset="0"/>
                <a:ea typeface="ＭＳ Ｐゴシック" charset="-128"/>
              </a:defRPr>
            </a:lvl8pPr>
            <a:lvl9pPr marL="2914650" indent="-171450"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B727580C-590D-4CBD-A959-4101C92DF73B}" type="slidenum">
              <a:rPr lang="ja-JP" altLang="en-US" smtClean="0">
                <a:solidFill>
                  <a:srgbClr val="898989"/>
                </a:solidFill>
              </a:rPr>
              <a:pPr/>
              <a:t>9</a:t>
            </a:fld>
            <a:endParaRPr lang="ja-JP" altLang="en-US" dirty="0">
              <a:solidFill>
                <a:srgbClr val="898989"/>
              </a:solidFill>
            </a:endParaRPr>
          </a:p>
        </p:txBody>
      </p:sp>
      <p:sp>
        <p:nvSpPr>
          <p:cNvPr id="26628" name="Rectangle 4"/>
          <p:cNvSpPr>
            <a:spLocks noChangeArrowheads="1"/>
          </p:cNvSpPr>
          <p:nvPr/>
        </p:nvSpPr>
        <p:spPr bwMode="auto">
          <a:xfrm>
            <a:off x="614856" y="2332435"/>
            <a:ext cx="8048296" cy="3420665"/>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fontAlgn="auto" hangingPunct="1">
              <a:spcBef>
                <a:spcPct val="0"/>
              </a:spcBef>
              <a:spcAft>
                <a:spcPts val="0"/>
              </a:spcAft>
              <a:buClrTx/>
              <a:buSzTx/>
              <a:buNone/>
              <a:defRPr/>
            </a:pPr>
            <a:r>
              <a:rPr lang="ja-JP" altLang="en-US" sz="2100" dirty="0">
                <a:ea typeface="HG丸ｺﾞｼｯｸM-PRO" panose="020F0600000000000000" pitchFamily="50" charset="-128"/>
              </a:rPr>
              <a:t>７２歳、男性。転落事故にて脊髄損傷。現在、</a:t>
            </a:r>
            <a:r>
              <a:rPr lang="zh-TW" altLang="en-US" sz="2100" dirty="0">
                <a:ea typeface="HG丸ｺﾞｼｯｸM-PRO" panose="020F0600000000000000" pitchFamily="50" charset="-128"/>
              </a:rPr>
              <a:t>両下肢機能全廃</a:t>
            </a:r>
            <a:r>
              <a:rPr lang="ja-JP" altLang="en-US" sz="2100" dirty="0" err="1">
                <a:ea typeface="HG丸ｺﾞｼｯｸM-PRO" panose="020F0600000000000000" pitchFamily="50" charset="-128"/>
              </a:rPr>
              <a:t>。</a:t>
            </a:r>
            <a:endParaRPr lang="en-US" altLang="ja-JP" sz="2100" dirty="0">
              <a:ea typeface="HG丸ｺﾞｼｯｸM-PRO" panose="020F0600000000000000" pitchFamily="50" charset="-128"/>
            </a:endParaRPr>
          </a:p>
          <a:p>
            <a:pPr eaLnBrk="1" fontAlgn="auto" hangingPunct="1">
              <a:spcBef>
                <a:spcPct val="0"/>
              </a:spcBef>
              <a:spcAft>
                <a:spcPts val="0"/>
              </a:spcAft>
              <a:buClrTx/>
              <a:buSzTx/>
              <a:buNone/>
              <a:defRPr/>
            </a:pPr>
            <a:endParaRPr lang="en-US" altLang="ja-JP" sz="2100" dirty="0">
              <a:ea typeface="HG丸ｺﾞｼｯｸM-PRO" panose="020F0600000000000000" pitchFamily="50" charset="-128"/>
            </a:endParaRPr>
          </a:p>
          <a:p>
            <a:pPr eaLnBrk="1" fontAlgn="auto" hangingPunct="1">
              <a:spcBef>
                <a:spcPct val="0"/>
              </a:spcBef>
              <a:spcAft>
                <a:spcPts val="0"/>
              </a:spcAft>
              <a:buClrTx/>
              <a:buSzTx/>
              <a:buNone/>
              <a:defRPr/>
            </a:pPr>
            <a:r>
              <a:rPr lang="ja-JP" altLang="en-US" sz="2100" dirty="0">
                <a:ea typeface="HG丸ｺﾞｼｯｸM-PRO" panose="020F0600000000000000" pitchFamily="50" charset="-128"/>
              </a:rPr>
              <a:t>身体障害者手帳は、１種１級。立位・歩行は不可であるが、</a:t>
            </a:r>
          </a:p>
          <a:p>
            <a:pPr eaLnBrk="1" fontAlgn="auto" hangingPunct="1">
              <a:spcBef>
                <a:spcPct val="0"/>
              </a:spcBef>
              <a:spcAft>
                <a:spcPts val="0"/>
              </a:spcAft>
              <a:buClrTx/>
              <a:buSzTx/>
              <a:buNone/>
              <a:defRPr/>
            </a:pPr>
            <a:r>
              <a:rPr lang="ja-JP" altLang="en-US" sz="2100" dirty="0">
                <a:ea typeface="HG丸ｺﾞｼｯｸM-PRO" panose="020F0600000000000000" pitchFamily="50" charset="-128"/>
              </a:rPr>
              <a:t>両手は使えます。</a:t>
            </a:r>
            <a:endParaRPr lang="en-US" altLang="ja-JP" sz="2100" dirty="0">
              <a:ea typeface="HG丸ｺﾞｼｯｸM-PRO" panose="020F0600000000000000" pitchFamily="50" charset="-128"/>
            </a:endParaRPr>
          </a:p>
          <a:p>
            <a:pPr eaLnBrk="1" fontAlgn="auto" hangingPunct="1">
              <a:spcBef>
                <a:spcPct val="0"/>
              </a:spcBef>
              <a:spcAft>
                <a:spcPts val="0"/>
              </a:spcAft>
              <a:buClrTx/>
              <a:buSzTx/>
              <a:buNone/>
              <a:defRPr/>
            </a:pPr>
            <a:endParaRPr lang="en-US" altLang="ja-JP" sz="2100" dirty="0">
              <a:ea typeface="HG丸ｺﾞｼｯｸM-PRO" panose="020F0600000000000000" pitchFamily="50" charset="-128"/>
            </a:endParaRPr>
          </a:p>
          <a:p>
            <a:pPr eaLnBrk="1" fontAlgn="auto" hangingPunct="1">
              <a:spcBef>
                <a:spcPct val="0"/>
              </a:spcBef>
              <a:spcAft>
                <a:spcPts val="0"/>
              </a:spcAft>
              <a:buClrTx/>
              <a:buSzTx/>
              <a:buNone/>
              <a:defRPr/>
            </a:pPr>
            <a:r>
              <a:rPr lang="ja-JP" altLang="en-US" sz="2100" dirty="0">
                <a:ea typeface="HG丸ｺﾞｼｯｸM-PRO" panose="020F0600000000000000" pitchFamily="50" charset="-128"/>
              </a:rPr>
              <a:t>この方のストレングス（強み）を考えて、何ができそうかを</a:t>
            </a:r>
            <a:endParaRPr lang="en-US" altLang="ja-JP" sz="2100" dirty="0">
              <a:ea typeface="HG丸ｺﾞｼｯｸM-PRO" panose="020F0600000000000000" pitchFamily="50" charset="-128"/>
            </a:endParaRPr>
          </a:p>
          <a:p>
            <a:pPr eaLnBrk="1" fontAlgn="auto" hangingPunct="1">
              <a:spcBef>
                <a:spcPct val="0"/>
              </a:spcBef>
              <a:spcAft>
                <a:spcPts val="0"/>
              </a:spcAft>
              <a:buClrTx/>
              <a:buSzTx/>
              <a:buNone/>
              <a:defRPr/>
            </a:pPr>
            <a:r>
              <a:rPr lang="ja-JP" altLang="en-US" sz="2100" dirty="0">
                <a:ea typeface="HG丸ｺﾞｼｯｸM-PRO" panose="020F0600000000000000" pitchFamily="50" charset="-128"/>
              </a:rPr>
              <a:t>書き出してみてください。</a:t>
            </a:r>
            <a:endParaRPr lang="en-US" altLang="ja-JP" sz="2100" dirty="0">
              <a:ea typeface="HG丸ｺﾞｼｯｸM-PRO" panose="020F0600000000000000" pitchFamily="50" charset="-128"/>
            </a:endParaRPr>
          </a:p>
          <a:p>
            <a:pPr eaLnBrk="1" fontAlgn="auto" hangingPunct="1">
              <a:spcBef>
                <a:spcPct val="0"/>
              </a:spcBef>
              <a:spcAft>
                <a:spcPts val="0"/>
              </a:spcAft>
              <a:buClrTx/>
              <a:buSzTx/>
              <a:buNone/>
              <a:defRPr/>
            </a:pPr>
            <a:endParaRPr lang="en-US" altLang="ja-JP" sz="2100" dirty="0">
              <a:ea typeface="HG丸ｺﾞｼｯｸM-PRO" panose="020F0600000000000000" pitchFamily="50" charset="-128"/>
            </a:endParaRPr>
          </a:p>
          <a:p>
            <a:pPr algn="ctr" eaLnBrk="1" fontAlgn="auto" hangingPunct="1">
              <a:spcBef>
                <a:spcPct val="0"/>
              </a:spcBef>
              <a:spcAft>
                <a:spcPts val="0"/>
              </a:spcAft>
              <a:buClrTx/>
              <a:buSzTx/>
              <a:buNone/>
              <a:defRPr/>
            </a:pPr>
            <a:r>
              <a:rPr lang="ja-JP" altLang="en-US" sz="2100" dirty="0">
                <a:ea typeface="HG丸ｺﾞｼｯｸM-PRO" panose="020F0600000000000000" pitchFamily="50" charset="-128"/>
              </a:rPr>
              <a:t>　　　お隣さんワーク（</a:t>
            </a:r>
            <a:r>
              <a:rPr lang="en-US" altLang="ja-JP" sz="2100" dirty="0">
                <a:ea typeface="HG丸ｺﾞｼｯｸM-PRO" panose="020F0600000000000000" pitchFamily="50" charset="-128"/>
              </a:rPr>
              <a:t>5</a:t>
            </a:r>
            <a:r>
              <a:rPr lang="ja-JP" altLang="en-US" sz="2100" dirty="0">
                <a:ea typeface="HG丸ｺﾞｼｯｸM-PRO" panose="020F0600000000000000" pitchFamily="50" charset="-128"/>
              </a:rPr>
              <a:t>分）　</a:t>
            </a:r>
            <a:endParaRPr lang="en-US" altLang="ja-JP" sz="1800" strike="dblStrike" dirty="0">
              <a:solidFill>
                <a:srgbClr val="FF0000"/>
              </a:solidFill>
              <a:ea typeface="HG丸ｺﾞｼｯｸM-PRO" panose="020F0600000000000000" pitchFamily="50"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3315891" y="2884488"/>
            <a:ext cx="5713809" cy="1662112"/>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a:defRPr/>
            </a:pPr>
            <a:r>
              <a:rPr lang="ja-JP" altLang="en-US" sz="1400" dirty="0">
                <a:latin typeface="ＭＳ Ｐゴシック" panose="020B0600070205080204" pitchFamily="50" charset="-128"/>
                <a:ea typeface="ＭＳ Ｐゴシック" panose="020B0600070205080204" pitchFamily="50" charset="-128"/>
              </a:rPr>
              <a:t>環境を整備することにより、できることが増える。両手が使えるという強みをどう活かしていくかを考える。突然、歩行ができなくなったら、「何もかもが不自由」と思えるようなショックに陥るが、残存能力を高めることや環境を整えることで、自立できる部分が大きいことを知っておくことがとても大切である。高齢者の廃用性の課題も同様で、元気だった頃と比べて先にあきらめてしまうことにより、サービス依存になりがちである。</a:t>
            </a:r>
          </a:p>
        </p:txBody>
      </p:sp>
      <p:sp>
        <p:nvSpPr>
          <p:cNvPr id="12303" name="スライド番号プレースホルダー 2"/>
          <p:cNvSpPr>
            <a:spLocks noGrp="1"/>
          </p:cNvSpPr>
          <p:nvPr>
            <p:ph type="sldNum" sz="quarter" idx="12"/>
          </p:nvPr>
        </p:nvSpPr>
        <p:spPr bwMode="auto">
          <a:xfrm>
            <a:off x="7086600" y="6494466"/>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04B8448C-7CE8-41E8-BBC8-EB2035A31376}" type="slidenum">
              <a:rPr lang="ja-JP" altLang="en-US" smtClean="0">
                <a:solidFill>
                  <a:srgbClr val="898989"/>
                </a:solidFill>
              </a:rPr>
              <a:pPr/>
              <a:t>10</a:t>
            </a:fld>
            <a:endParaRPr lang="ja-JP" altLang="en-US">
              <a:solidFill>
                <a:srgbClr val="898989"/>
              </a:solidFill>
            </a:endParaRPr>
          </a:p>
        </p:txBody>
      </p:sp>
      <p:sp>
        <p:nvSpPr>
          <p:cNvPr id="12306" name="タイトル 1"/>
          <p:cNvSpPr txBox="1">
            <a:spLocks/>
          </p:cNvSpPr>
          <p:nvPr/>
        </p:nvSpPr>
        <p:spPr bwMode="auto">
          <a:xfrm>
            <a:off x="745333" y="57150"/>
            <a:ext cx="7641431" cy="5207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a:lnSpc>
                <a:spcPct val="90000"/>
              </a:lnSpc>
            </a:pPr>
            <a:r>
              <a:rPr lang="ja-JP" altLang="en-US" sz="3200" dirty="0">
                <a:latin typeface="Calibri Light" pitchFamily="34" charset="0"/>
              </a:rPr>
              <a:t>脊髄損傷の方のご自宅拝見</a:t>
            </a:r>
            <a:endParaRPr lang="ja-JP" altLang="en-US" sz="2400" dirty="0">
              <a:latin typeface="Calibri Light" pitchFamily="34" charset="0"/>
            </a:endParaRPr>
          </a:p>
        </p:txBody>
      </p:sp>
      <p:pic>
        <p:nvPicPr>
          <p:cNvPr id="21" name="図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976" y="866777"/>
            <a:ext cx="2978079" cy="168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図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04377" y="913131"/>
            <a:ext cx="2978079" cy="1687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図 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88722" y="935688"/>
            <a:ext cx="2934001" cy="16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図 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82621" y="2859088"/>
            <a:ext cx="3092619"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図 5"/>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115" y="4841875"/>
            <a:ext cx="2879494" cy="163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図 1"/>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73577" y="4810876"/>
            <a:ext cx="3069954" cy="173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図 3"/>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2970074" y="4846004"/>
            <a:ext cx="3057259" cy="1666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a:xfrm>
            <a:off x="16451" y="610871"/>
            <a:ext cx="479822" cy="388938"/>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ja-JP" altLang="en-US" sz="1600" dirty="0">
                <a:latin typeface="ＭＳ Ｐゴシック" panose="020B0600070205080204" pitchFamily="50" charset="-128"/>
                <a:ea typeface="ＭＳ Ｐゴシック" panose="020B0600070205080204" pitchFamily="50" charset="-128"/>
              </a:rPr>
              <a:t>①</a:t>
            </a:r>
          </a:p>
        </p:txBody>
      </p:sp>
      <p:sp>
        <p:nvSpPr>
          <p:cNvPr id="10" name="正方形/長方形 9"/>
          <p:cNvSpPr/>
          <p:nvPr/>
        </p:nvSpPr>
        <p:spPr>
          <a:xfrm>
            <a:off x="3058180" y="695325"/>
            <a:ext cx="478631" cy="388938"/>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ja-JP" altLang="en-US" sz="1600" dirty="0">
                <a:latin typeface="ＭＳ Ｐゴシック" panose="020B0600070205080204" pitchFamily="50" charset="-128"/>
                <a:ea typeface="ＭＳ Ｐゴシック" panose="020B0600070205080204" pitchFamily="50" charset="-128"/>
              </a:rPr>
              <a:t>②</a:t>
            </a:r>
          </a:p>
        </p:txBody>
      </p:sp>
      <p:sp>
        <p:nvSpPr>
          <p:cNvPr id="13" name="正方形/長方形 12"/>
          <p:cNvSpPr/>
          <p:nvPr/>
        </p:nvSpPr>
        <p:spPr>
          <a:xfrm>
            <a:off x="6140786" y="664848"/>
            <a:ext cx="479822" cy="390525"/>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ja-JP" altLang="en-US" sz="1600" dirty="0">
                <a:latin typeface="ＭＳ Ｐゴシック" panose="020B0600070205080204" pitchFamily="50" charset="-128"/>
                <a:ea typeface="ＭＳ Ｐゴシック" panose="020B0600070205080204" pitchFamily="50" charset="-128"/>
              </a:rPr>
              <a:t>⑤</a:t>
            </a:r>
          </a:p>
        </p:txBody>
      </p:sp>
      <p:sp>
        <p:nvSpPr>
          <p:cNvPr id="11" name="正方形/長方形 10"/>
          <p:cNvSpPr/>
          <p:nvPr/>
        </p:nvSpPr>
        <p:spPr>
          <a:xfrm>
            <a:off x="108984" y="2718753"/>
            <a:ext cx="486965" cy="385762"/>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ja-JP" altLang="en-US" sz="1600" dirty="0">
                <a:latin typeface="ＭＳ Ｐゴシック" panose="020B0600070205080204" pitchFamily="50" charset="-128"/>
                <a:ea typeface="ＭＳ Ｐゴシック" panose="020B0600070205080204" pitchFamily="50" charset="-128"/>
              </a:rPr>
              <a:t>③</a:t>
            </a:r>
          </a:p>
        </p:txBody>
      </p:sp>
      <p:sp>
        <p:nvSpPr>
          <p:cNvPr id="18" name="正方形/長方形 17"/>
          <p:cNvSpPr/>
          <p:nvPr/>
        </p:nvSpPr>
        <p:spPr>
          <a:xfrm>
            <a:off x="6015095" y="4673719"/>
            <a:ext cx="481013" cy="377825"/>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ja-JP" altLang="en-US" sz="1600" dirty="0">
                <a:latin typeface="ＭＳ Ｐゴシック" panose="020B0600070205080204" pitchFamily="50" charset="-128"/>
                <a:ea typeface="ＭＳ Ｐゴシック" panose="020B0600070205080204" pitchFamily="50" charset="-128"/>
              </a:rPr>
              <a:t>⑦</a:t>
            </a:r>
          </a:p>
        </p:txBody>
      </p:sp>
      <p:sp>
        <p:nvSpPr>
          <p:cNvPr id="20" name="正方形/長方形 19"/>
          <p:cNvSpPr/>
          <p:nvPr/>
        </p:nvSpPr>
        <p:spPr>
          <a:xfrm>
            <a:off x="52141" y="4648203"/>
            <a:ext cx="481013" cy="376237"/>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ja-JP" altLang="en-US" sz="1600" dirty="0">
                <a:latin typeface="ＭＳ Ｐゴシック" panose="020B0600070205080204" pitchFamily="50" charset="-128"/>
                <a:ea typeface="ＭＳ Ｐゴシック" panose="020B0600070205080204" pitchFamily="50" charset="-128"/>
              </a:rPr>
              <a:t>④</a:t>
            </a:r>
          </a:p>
        </p:txBody>
      </p:sp>
      <p:sp>
        <p:nvSpPr>
          <p:cNvPr id="22" name="正方形/長方形 21"/>
          <p:cNvSpPr/>
          <p:nvPr/>
        </p:nvSpPr>
        <p:spPr>
          <a:xfrm>
            <a:off x="2897675" y="4726309"/>
            <a:ext cx="479822" cy="377825"/>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ja-JP" altLang="en-US" sz="1600" dirty="0">
                <a:latin typeface="ＭＳ Ｐゴシック" panose="020B0600070205080204" pitchFamily="50" charset="-128"/>
                <a:ea typeface="ＭＳ Ｐゴシック" panose="020B0600070205080204" pitchFamily="50" charset="-128"/>
              </a:rPr>
              <a:t>⑥</a:t>
            </a:r>
          </a:p>
        </p:txBody>
      </p:sp>
    </p:spTree>
    <p:extLst>
      <p:ext uri="{BB962C8B-B14F-4D97-AF65-F5344CB8AC3E}">
        <p14:creationId xmlns:p14="http://schemas.microsoft.com/office/powerpoint/2010/main" val="99330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p:nvPr>
        </p:nvSpPr>
        <p:spPr>
          <a:xfrm>
            <a:off x="1" y="631626"/>
            <a:ext cx="9143999" cy="914400"/>
          </a:xfrm>
        </p:spPr>
        <p:txBody>
          <a:bodyPr>
            <a:noAutofit/>
          </a:bodyPr>
          <a:lstStyle/>
          <a:p>
            <a:pPr eaLnBrk="1" hangingPunct="1"/>
            <a:r>
              <a:rPr lang="ja-JP" altLang="en-US" sz="3000" dirty="0">
                <a:latin typeface="ＭＳ Ｐゴシック" panose="020B0600070205080204" pitchFamily="50" charset="-128"/>
                <a:ea typeface="ＭＳ Ｐゴシック" panose="020B0600070205080204" pitchFamily="50" charset="-128"/>
              </a:rPr>
              <a:t>　演習２</a:t>
            </a:r>
            <a:br>
              <a:rPr lang="en-US" altLang="ja-JP" sz="3000" dirty="0">
                <a:latin typeface="ＭＳ Ｐゴシック" panose="020B0600070205080204" pitchFamily="50" charset="-128"/>
                <a:ea typeface="ＭＳ Ｐゴシック" panose="020B0600070205080204" pitchFamily="50" charset="-128"/>
              </a:rPr>
            </a:br>
            <a:r>
              <a:rPr lang="ja-JP" altLang="en-US" sz="3000" dirty="0">
                <a:latin typeface="ＭＳ Ｐゴシック" panose="020B0600070205080204" pitchFamily="50" charset="-128"/>
                <a:ea typeface="ＭＳ Ｐゴシック" panose="020B0600070205080204" pitchFamily="50" charset="-128"/>
              </a:rPr>
              <a:t>　要支援１・２の認定者についてイメージしてみる</a:t>
            </a:r>
          </a:p>
        </p:txBody>
      </p:sp>
      <p:sp>
        <p:nvSpPr>
          <p:cNvPr id="13315" name="コンテンツ プレースホルダー 2"/>
          <p:cNvSpPr>
            <a:spLocks noGrp="1"/>
          </p:cNvSpPr>
          <p:nvPr>
            <p:ph idx="1"/>
          </p:nvPr>
        </p:nvSpPr>
        <p:spPr>
          <a:xfrm>
            <a:off x="510362" y="2375340"/>
            <a:ext cx="8178444" cy="3309897"/>
          </a:xfrm>
        </p:spPr>
        <p:txBody>
          <a:bodyPr>
            <a:normAutofit fontScale="92500" lnSpcReduction="20000"/>
          </a:bodyPr>
          <a:lstStyle/>
          <a:p>
            <a:pPr marL="0" indent="0" eaLnBrk="1" hangingPunct="1">
              <a:buNone/>
            </a:pPr>
            <a:r>
              <a:rPr lang="ja-JP" altLang="en-US" sz="2400" dirty="0">
                <a:latin typeface="ＭＳ Ｐゴシック" panose="020B0600070205080204" pitchFamily="50" charset="-128"/>
                <a:ea typeface="ＭＳ Ｐゴシック" panose="020B0600070205080204" pitchFamily="50" charset="-128"/>
              </a:rPr>
              <a:t>〇「できる」行為には、どのようなものがあげられますか？</a:t>
            </a:r>
            <a:endParaRPr lang="en-US" altLang="ja-JP" sz="2400" dirty="0">
              <a:latin typeface="ＭＳ Ｐゴシック" panose="020B0600070205080204" pitchFamily="50" charset="-128"/>
              <a:ea typeface="ＭＳ Ｐゴシック" panose="020B0600070205080204" pitchFamily="50" charset="-128"/>
            </a:endParaRPr>
          </a:p>
          <a:p>
            <a:pPr marL="0" indent="0" eaLnBrk="1" hangingPunct="1">
              <a:buNone/>
            </a:pPr>
            <a:r>
              <a:rPr lang="ja-JP" altLang="en-US" sz="2400" dirty="0">
                <a:latin typeface="ＭＳ Ｐゴシック" panose="020B0600070205080204" pitchFamily="50" charset="-128"/>
                <a:ea typeface="ＭＳ Ｐゴシック" panose="020B0600070205080204" pitchFamily="50" charset="-128"/>
              </a:rPr>
              <a:t>〇「できない」「しづらい」行為には、どのようなものが</a:t>
            </a:r>
            <a:endParaRPr lang="en-US" altLang="ja-JP" sz="2400" dirty="0">
              <a:latin typeface="ＭＳ Ｐゴシック" panose="020B0600070205080204" pitchFamily="50" charset="-128"/>
              <a:ea typeface="ＭＳ Ｐゴシック" panose="020B0600070205080204" pitchFamily="50" charset="-128"/>
            </a:endParaRPr>
          </a:p>
          <a:p>
            <a:pPr marL="0" indent="0" eaLnBrk="1" hangingPunct="1">
              <a:buNone/>
            </a:pPr>
            <a:r>
              <a:rPr lang="ja-JP" altLang="en-US" sz="2400" dirty="0">
                <a:latin typeface="ＭＳ Ｐゴシック" panose="020B0600070205080204" pitchFamily="50" charset="-128"/>
                <a:ea typeface="ＭＳ Ｐゴシック" panose="020B0600070205080204" pitchFamily="50" charset="-128"/>
              </a:rPr>
              <a:t>　　あげられますか？</a:t>
            </a:r>
            <a:endParaRPr lang="en-US" altLang="ja-JP" sz="2400" dirty="0">
              <a:latin typeface="ＭＳ Ｐゴシック" panose="020B0600070205080204" pitchFamily="50" charset="-128"/>
              <a:ea typeface="ＭＳ Ｐゴシック" panose="020B0600070205080204" pitchFamily="50" charset="-128"/>
            </a:endParaRPr>
          </a:p>
          <a:p>
            <a:pPr marL="0" indent="0" eaLnBrk="1" hangingPunct="1">
              <a:buNone/>
            </a:pPr>
            <a:r>
              <a:rPr lang="ja-JP" altLang="en-US" sz="2400" dirty="0">
                <a:latin typeface="ＭＳ Ｐゴシック" panose="020B0600070205080204" pitchFamily="50" charset="-128"/>
                <a:ea typeface="ＭＳ Ｐゴシック" panose="020B0600070205080204" pitchFamily="50" charset="-128"/>
              </a:rPr>
              <a:t>〇どのような疾患をお持ちの方が多いでしょうか？</a:t>
            </a:r>
            <a:endParaRPr lang="en-US" altLang="ja-JP" sz="2400" dirty="0">
              <a:latin typeface="ＭＳ Ｐゴシック" panose="020B0600070205080204" pitchFamily="50" charset="-128"/>
              <a:ea typeface="ＭＳ Ｐゴシック" panose="020B0600070205080204" pitchFamily="50" charset="-128"/>
            </a:endParaRPr>
          </a:p>
          <a:p>
            <a:pPr marL="0" indent="0" eaLnBrk="1" hangingPunct="1">
              <a:buNone/>
            </a:pPr>
            <a:endParaRPr lang="en-US" altLang="ja-JP" dirty="0">
              <a:latin typeface="ＭＳ Ｐゴシック" panose="020B0600070205080204" pitchFamily="50" charset="-128"/>
              <a:ea typeface="ＭＳ Ｐゴシック" panose="020B0600070205080204" pitchFamily="50" charset="-128"/>
            </a:endParaRPr>
          </a:p>
          <a:p>
            <a:pPr marL="0" indent="0" eaLnBrk="1" hangingPunct="1">
              <a:buNone/>
            </a:pPr>
            <a:r>
              <a:rPr lang="ja-JP" altLang="en-US" dirty="0">
                <a:latin typeface="ＭＳ Ｐゴシック" panose="020B0600070205080204" pitchFamily="50" charset="-128"/>
                <a:ea typeface="ＭＳ Ｐゴシック" panose="020B0600070205080204" pitchFamily="50" charset="-128"/>
              </a:rPr>
              <a:t>　　　　　　　</a:t>
            </a:r>
            <a:endParaRPr lang="en-US" altLang="ja-JP" dirty="0">
              <a:latin typeface="ＭＳ Ｐゴシック" panose="020B0600070205080204" pitchFamily="50" charset="-128"/>
              <a:ea typeface="ＭＳ Ｐゴシック" panose="020B0600070205080204" pitchFamily="50" charset="-128"/>
            </a:endParaRPr>
          </a:p>
          <a:p>
            <a:pPr marL="0" indent="0" eaLnBrk="1" hangingPunct="1">
              <a:buNone/>
            </a:pPr>
            <a:r>
              <a:rPr lang="ja-JP" altLang="en-US" dirty="0">
                <a:latin typeface="ＭＳ Ｐゴシック" panose="020B0600070205080204" pitchFamily="50" charset="-128"/>
                <a:ea typeface="ＭＳ Ｐゴシック" panose="020B0600070205080204" pitchFamily="50" charset="-128"/>
              </a:rPr>
              <a:t>　　　　　　お隣さんワーク　（</a:t>
            </a:r>
            <a:r>
              <a:rPr lang="en-US" altLang="ja-JP" dirty="0">
                <a:latin typeface="ＭＳ Ｐゴシック" panose="020B0600070205080204" pitchFamily="50" charset="-128"/>
                <a:ea typeface="ＭＳ Ｐゴシック" panose="020B0600070205080204" pitchFamily="50" charset="-128"/>
              </a:rPr>
              <a:t>10</a:t>
            </a:r>
            <a:r>
              <a:rPr lang="ja-JP" altLang="en-US" dirty="0">
                <a:latin typeface="ＭＳ Ｐゴシック" panose="020B0600070205080204" pitchFamily="50" charset="-128"/>
                <a:ea typeface="ＭＳ Ｐゴシック" panose="020B0600070205080204" pitchFamily="50" charset="-128"/>
              </a:rPr>
              <a:t>分）</a:t>
            </a:r>
            <a:endParaRPr lang="en-US" altLang="ja-JP" dirty="0">
              <a:latin typeface="ＭＳ Ｐゴシック" panose="020B0600070205080204" pitchFamily="50" charset="-128"/>
              <a:ea typeface="ＭＳ Ｐゴシック" panose="020B0600070205080204" pitchFamily="50" charset="-128"/>
            </a:endParaRPr>
          </a:p>
          <a:p>
            <a:pPr marL="0" indent="0" eaLnBrk="1" hangingPunct="1">
              <a:buNone/>
            </a:pPr>
            <a:r>
              <a:rPr lang="ja-JP" altLang="en-US" dirty="0"/>
              <a:t>　　　　　　　　　　　　　</a:t>
            </a:r>
            <a:endParaRPr lang="en-US" altLang="ja-JP" dirty="0"/>
          </a:p>
          <a:p>
            <a:pPr marL="0" indent="0" eaLnBrk="1" hangingPunct="1">
              <a:buNone/>
            </a:pPr>
            <a:endParaRPr lang="ja-JP" altLang="en-US" dirty="0"/>
          </a:p>
        </p:txBody>
      </p:sp>
      <p:sp>
        <p:nvSpPr>
          <p:cNvPr id="13317" name="スライド番号プレースホルダー 1"/>
          <p:cNvSpPr>
            <a:spLocks noGrp="1"/>
          </p:cNvSpPr>
          <p:nvPr>
            <p:ph type="sldNum" sz="quarter" idx="12"/>
          </p:nvPr>
        </p:nvSpPr>
        <p:spPr bwMode="auto">
          <a:xfrm>
            <a:off x="7086600" y="6580347"/>
            <a:ext cx="20574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557213" indent="-214313">
              <a:defRPr kumimoji="1">
                <a:solidFill>
                  <a:schemeClr val="tx1"/>
                </a:solidFill>
                <a:latin typeface="Calibri" pitchFamily="34" charset="0"/>
                <a:ea typeface="ＭＳ Ｐゴシック" charset="-128"/>
              </a:defRPr>
            </a:lvl2pPr>
            <a:lvl3pPr marL="857250" indent="-171450">
              <a:defRPr kumimoji="1">
                <a:solidFill>
                  <a:schemeClr val="tx1"/>
                </a:solidFill>
                <a:latin typeface="Calibri" pitchFamily="34" charset="0"/>
                <a:ea typeface="ＭＳ Ｐゴシック" charset="-128"/>
              </a:defRPr>
            </a:lvl3pPr>
            <a:lvl4pPr marL="1200150" indent="-171450">
              <a:defRPr kumimoji="1">
                <a:solidFill>
                  <a:schemeClr val="tx1"/>
                </a:solidFill>
                <a:latin typeface="Calibri" pitchFamily="34" charset="0"/>
                <a:ea typeface="ＭＳ Ｐゴシック" charset="-128"/>
              </a:defRPr>
            </a:lvl4pPr>
            <a:lvl5pPr marL="1543050" indent="-171450">
              <a:defRPr kumimoji="1">
                <a:solidFill>
                  <a:schemeClr val="tx1"/>
                </a:solidFill>
                <a:latin typeface="Calibri" pitchFamily="34" charset="0"/>
                <a:ea typeface="ＭＳ Ｐゴシック" charset="-128"/>
              </a:defRPr>
            </a:lvl5pPr>
            <a:lvl6pPr marL="1885950" indent="-171450" eaLnBrk="0" fontAlgn="base" hangingPunct="0">
              <a:spcBef>
                <a:spcPct val="0"/>
              </a:spcBef>
              <a:spcAft>
                <a:spcPct val="0"/>
              </a:spcAft>
              <a:defRPr kumimoji="1">
                <a:solidFill>
                  <a:schemeClr val="tx1"/>
                </a:solidFill>
                <a:latin typeface="Calibri" pitchFamily="34" charset="0"/>
                <a:ea typeface="ＭＳ Ｐゴシック" charset="-128"/>
              </a:defRPr>
            </a:lvl6pPr>
            <a:lvl7pPr marL="2228850" indent="-171450" eaLnBrk="0" fontAlgn="base" hangingPunct="0">
              <a:spcBef>
                <a:spcPct val="0"/>
              </a:spcBef>
              <a:spcAft>
                <a:spcPct val="0"/>
              </a:spcAft>
              <a:defRPr kumimoji="1">
                <a:solidFill>
                  <a:schemeClr val="tx1"/>
                </a:solidFill>
                <a:latin typeface="Calibri" pitchFamily="34" charset="0"/>
                <a:ea typeface="ＭＳ Ｐゴシック" charset="-128"/>
              </a:defRPr>
            </a:lvl7pPr>
            <a:lvl8pPr marL="2571750" indent="-171450" eaLnBrk="0" fontAlgn="base" hangingPunct="0">
              <a:spcBef>
                <a:spcPct val="0"/>
              </a:spcBef>
              <a:spcAft>
                <a:spcPct val="0"/>
              </a:spcAft>
              <a:defRPr kumimoji="1">
                <a:solidFill>
                  <a:schemeClr val="tx1"/>
                </a:solidFill>
                <a:latin typeface="Calibri" pitchFamily="34" charset="0"/>
                <a:ea typeface="ＭＳ Ｐゴシック" charset="-128"/>
              </a:defRPr>
            </a:lvl8pPr>
            <a:lvl9pPr marL="2914650" indent="-171450"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4C83354D-E522-489E-B5E0-E86C5246F1A2}" type="slidenum">
              <a:rPr lang="ja-JP" altLang="en-US" smtClean="0">
                <a:solidFill>
                  <a:srgbClr val="898989"/>
                </a:solidFill>
              </a:rPr>
              <a:pPr/>
              <a:t>11</a:t>
            </a:fld>
            <a:endParaRPr lang="ja-JP" altLang="en-US" dirty="0">
              <a:solidFill>
                <a:srgbClr val="898989"/>
              </a:solidFill>
            </a:endParaRPr>
          </a:p>
        </p:txBody>
      </p:sp>
      <p:pic>
        <p:nvPicPr>
          <p:cNvPr id="13316" name="Picture 3" descr="24ILBD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1481" y="4173141"/>
            <a:ext cx="929879" cy="145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タイトル 1"/>
          <p:cNvSpPr>
            <a:spLocks noGrp="1"/>
          </p:cNvSpPr>
          <p:nvPr>
            <p:ph type="title"/>
          </p:nvPr>
        </p:nvSpPr>
        <p:spPr>
          <a:xfrm>
            <a:off x="128606" y="270034"/>
            <a:ext cx="8810625" cy="688181"/>
          </a:xfrm>
        </p:spPr>
        <p:txBody>
          <a:bodyPr>
            <a:noAutofit/>
          </a:bodyPr>
          <a:lstStyle/>
          <a:p>
            <a:pPr eaLnBrk="1" hangingPunct="1"/>
            <a:r>
              <a:rPr lang="ja-JP" altLang="en-US" sz="3200" dirty="0">
                <a:latin typeface="ＭＳ Ｐゴシック" panose="020B0600070205080204" pitchFamily="50" charset="-128"/>
                <a:ea typeface="ＭＳ Ｐゴシック" panose="020B0600070205080204" pitchFamily="50" charset="-128"/>
              </a:rPr>
              <a:t>　　要支援１・２の認定者の特徴　</a:t>
            </a:r>
            <a:r>
              <a:rPr lang="ja-JP" altLang="en-US" sz="2400" dirty="0">
                <a:solidFill>
                  <a:srgbClr val="FF0000"/>
                </a:solidFill>
                <a:latin typeface="ＭＳ Ｐゴシック" panose="020B0600070205080204" pitchFamily="50" charset="-128"/>
                <a:ea typeface="ＭＳ Ｐゴシック" panose="020B0600070205080204" pitchFamily="50" charset="-128"/>
              </a:rPr>
              <a:t>～１つの例示～</a:t>
            </a:r>
            <a:endParaRPr lang="en-US" altLang="ja-JP" sz="1600" dirty="0">
              <a:solidFill>
                <a:srgbClr val="FF0000"/>
              </a:solidFill>
              <a:latin typeface="ＭＳ Ｐゴシック" panose="020B0600070205080204" pitchFamily="50" charset="-128"/>
              <a:ea typeface="ＭＳ Ｐゴシック" panose="020B0600070205080204" pitchFamily="50" charset="-128"/>
            </a:endParaRPr>
          </a:p>
        </p:txBody>
      </p:sp>
      <p:sp>
        <p:nvSpPr>
          <p:cNvPr id="14340" name="コンテンツ プレースホルダー 2"/>
          <p:cNvSpPr>
            <a:spLocks noGrp="1"/>
          </p:cNvSpPr>
          <p:nvPr>
            <p:ph idx="1"/>
          </p:nvPr>
        </p:nvSpPr>
        <p:spPr>
          <a:xfrm>
            <a:off x="294856" y="1206502"/>
            <a:ext cx="8810625" cy="4786709"/>
          </a:xfrm>
        </p:spPr>
        <p:txBody>
          <a:bodyPr>
            <a:normAutofit/>
          </a:bodyPr>
          <a:lstStyle/>
          <a:p>
            <a:pPr marL="0" indent="0" eaLnBrk="1" hangingPunct="1">
              <a:buNone/>
            </a:pPr>
            <a:r>
              <a:rPr lang="ja-JP" altLang="en-US" sz="2400" dirty="0">
                <a:latin typeface="ＭＳ Ｐゴシック" panose="020B0600070205080204" pitchFamily="50" charset="-128"/>
                <a:ea typeface="ＭＳ Ｐゴシック" panose="020B0600070205080204" pitchFamily="50" charset="-128"/>
              </a:rPr>
              <a:t>〇身の回りのことは自身で行っている人が多い。</a:t>
            </a:r>
            <a:endParaRPr lang="en-US" altLang="ja-JP" sz="2400" dirty="0">
              <a:latin typeface="ＭＳ Ｐゴシック" panose="020B0600070205080204" pitchFamily="50" charset="-128"/>
              <a:ea typeface="ＭＳ Ｐゴシック" panose="020B0600070205080204" pitchFamily="50" charset="-128"/>
            </a:endParaRPr>
          </a:p>
          <a:p>
            <a:pPr marL="0" indent="0" eaLnBrk="1" hangingPunct="1">
              <a:buNone/>
            </a:pPr>
            <a:r>
              <a:rPr lang="ja-JP" altLang="en-US" sz="2400" dirty="0">
                <a:latin typeface="ＭＳ Ｐゴシック" panose="020B0600070205080204" pitchFamily="50" charset="-128"/>
                <a:ea typeface="ＭＳ Ｐゴシック" panose="020B0600070205080204" pitchFamily="50" charset="-128"/>
              </a:rPr>
              <a:t>〇かがんだり、重たいものを持つことが難しくなる。</a:t>
            </a:r>
            <a:endParaRPr lang="en-US" altLang="ja-JP" sz="2400" dirty="0">
              <a:latin typeface="ＭＳ Ｐゴシック" panose="020B0600070205080204" pitchFamily="50" charset="-128"/>
              <a:ea typeface="ＭＳ Ｐゴシック" panose="020B0600070205080204" pitchFamily="50" charset="-128"/>
            </a:endParaRPr>
          </a:p>
          <a:p>
            <a:pPr marL="0" indent="0" eaLnBrk="1" hangingPunct="1">
              <a:buNone/>
            </a:pPr>
            <a:r>
              <a:rPr lang="ja-JP" altLang="en-US" sz="2400" dirty="0">
                <a:latin typeface="ＭＳ Ｐゴシック" panose="020B0600070205080204" pitchFamily="50" charset="-128"/>
                <a:ea typeface="ＭＳ Ｐゴシック" panose="020B0600070205080204" pitchFamily="50" charset="-128"/>
              </a:rPr>
              <a:t>〇買い物やかがんで行う場所の掃除等がしづらくなる。</a:t>
            </a:r>
            <a:endParaRPr lang="en-US" altLang="ja-JP" sz="2400" dirty="0">
              <a:latin typeface="ＭＳ Ｐゴシック" panose="020B0600070205080204" pitchFamily="50" charset="-128"/>
              <a:ea typeface="ＭＳ Ｐゴシック" panose="020B0600070205080204" pitchFamily="50" charset="-128"/>
            </a:endParaRPr>
          </a:p>
          <a:p>
            <a:pPr marL="0" indent="0" eaLnBrk="1" hangingPunct="1">
              <a:buNone/>
            </a:pPr>
            <a:r>
              <a:rPr lang="ja-JP" altLang="en-US" sz="2400" dirty="0">
                <a:latin typeface="ＭＳ Ｐゴシック" panose="020B0600070205080204" pitchFamily="50" charset="-128"/>
                <a:ea typeface="ＭＳ Ｐゴシック" panose="020B0600070205080204" pitchFamily="50" charset="-128"/>
              </a:rPr>
              <a:t>〇下肢筋力や体力低下に伴い、外出しづらくなる。</a:t>
            </a:r>
            <a:endParaRPr lang="en-US" altLang="ja-JP" sz="2400" dirty="0">
              <a:latin typeface="ＭＳ Ｐゴシック" panose="020B0600070205080204" pitchFamily="50" charset="-128"/>
              <a:ea typeface="ＭＳ Ｐゴシック" panose="020B0600070205080204" pitchFamily="50" charset="-128"/>
            </a:endParaRPr>
          </a:p>
          <a:p>
            <a:pPr marL="0" indent="0" eaLnBrk="1" hangingPunct="1">
              <a:buNone/>
            </a:pPr>
            <a:r>
              <a:rPr lang="ja-JP" altLang="en-US" sz="2400" dirty="0">
                <a:latin typeface="ＭＳ Ｐゴシック" panose="020B0600070205080204" pitchFamily="50" charset="-128"/>
                <a:ea typeface="ＭＳ Ｐゴシック" panose="020B0600070205080204" pitchFamily="50" charset="-128"/>
              </a:rPr>
              <a:t>○物忘れが増えたり、ミスが増えたり、今まで楽しんでいたこと</a:t>
            </a:r>
            <a:endParaRPr lang="en-US" altLang="ja-JP" sz="2400" dirty="0">
              <a:latin typeface="ＭＳ Ｐゴシック" panose="020B0600070205080204" pitchFamily="50" charset="-128"/>
              <a:ea typeface="ＭＳ Ｐゴシック" panose="020B0600070205080204" pitchFamily="50" charset="-128"/>
            </a:endParaRPr>
          </a:p>
          <a:p>
            <a:pPr marL="0" indent="0" eaLnBrk="1" hangingPunct="1">
              <a:buNone/>
            </a:pPr>
            <a:r>
              <a:rPr lang="ja-JP" altLang="en-US" sz="2400" dirty="0">
                <a:latin typeface="ＭＳ Ｐゴシック" panose="020B0600070205080204" pitchFamily="50" charset="-128"/>
                <a:ea typeface="ＭＳ Ｐゴシック" panose="020B0600070205080204" pitchFamily="50" charset="-128"/>
              </a:rPr>
              <a:t>　が楽しめなくなる人もいる。</a:t>
            </a:r>
            <a:endParaRPr lang="en-US" altLang="ja-JP" sz="2400" dirty="0">
              <a:latin typeface="ＭＳ Ｐゴシック" panose="020B0600070205080204" pitchFamily="50" charset="-128"/>
              <a:ea typeface="ＭＳ Ｐゴシック" panose="020B0600070205080204" pitchFamily="50" charset="-128"/>
            </a:endParaRPr>
          </a:p>
          <a:p>
            <a:pPr marL="0" indent="0" eaLnBrk="1" hangingPunct="1">
              <a:buNone/>
            </a:pPr>
            <a:r>
              <a:rPr lang="ja-JP" altLang="en-US" sz="2400" dirty="0">
                <a:latin typeface="ＭＳ Ｐゴシック" panose="020B0600070205080204" pitchFamily="50" charset="-128"/>
                <a:ea typeface="ＭＳ Ｐゴシック" panose="020B0600070205080204" pitchFamily="50" charset="-128"/>
              </a:rPr>
              <a:t>○入浴環境等の不具合やふろの跨ぎ動作の困難さから、自</a:t>
            </a:r>
            <a:endParaRPr lang="en-US" altLang="ja-JP" sz="2400" dirty="0">
              <a:latin typeface="ＭＳ Ｐゴシック" panose="020B0600070205080204" pitchFamily="50" charset="-128"/>
              <a:ea typeface="ＭＳ Ｐゴシック" panose="020B0600070205080204" pitchFamily="50" charset="-128"/>
            </a:endParaRPr>
          </a:p>
          <a:p>
            <a:pPr marL="0" indent="0" eaLnBrk="1" hangingPunct="1">
              <a:buNone/>
            </a:pPr>
            <a:r>
              <a:rPr lang="ja-JP" altLang="en-US" sz="2400" dirty="0">
                <a:latin typeface="ＭＳ Ｐゴシック" panose="020B0600070205080204" pitchFamily="50" charset="-128"/>
                <a:ea typeface="ＭＳ Ｐゴシック" panose="020B0600070205080204" pitchFamily="50" charset="-128"/>
              </a:rPr>
              <a:t>　宅での入浴が困難になる人もいる。</a:t>
            </a:r>
            <a:endParaRPr lang="en-US" altLang="ja-JP" sz="2400" dirty="0">
              <a:latin typeface="ＭＳ Ｐゴシック" panose="020B0600070205080204" pitchFamily="50" charset="-128"/>
              <a:ea typeface="ＭＳ Ｐゴシック" panose="020B0600070205080204" pitchFamily="50" charset="-128"/>
            </a:endParaRPr>
          </a:p>
          <a:p>
            <a:pPr marL="0" indent="0" eaLnBrk="1" hangingPunct="1">
              <a:buNone/>
            </a:pPr>
            <a:r>
              <a:rPr lang="ja-JP" altLang="en-US" sz="2400" dirty="0">
                <a:latin typeface="ＭＳ Ｐゴシック" panose="020B0600070205080204" pitchFamily="50" charset="-128"/>
                <a:ea typeface="ＭＳ Ｐゴシック" panose="020B0600070205080204" pitchFamily="50" charset="-128"/>
              </a:rPr>
              <a:t>○生活習慣病や整形外科的疾患の人が多く、中にはがんや</a:t>
            </a:r>
            <a:endParaRPr lang="en-US" altLang="ja-JP" sz="2400" dirty="0">
              <a:latin typeface="ＭＳ Ｐゴシック" panose="020B0600070205080204" pitchFamily="50" charset="-128"/>
              <a:ea typeface="ＭＳ Ｐゴシック" panose="020B0600070205080204" pitchFamily="50" charset="-128"/>
            </a:endParaRPr>
          </a:p>
          <a:p>
            <a:pPr marL="0" indent="0" eaLnBrk="1" hangingPunct="1">
              <a:buNone/>
            </a:pPr>
            <a:r>
              <a:rPr lang="ja-JP" altLang="en-US" sz="2400" dirty="0">
                <a:latin typeface="ＭＳ Ｐゴシック" panose="020B0600070205080204" pitchFamily="50" charset="-128"/>
                <a:ea typeface="ＭＳ Ｐゴシック" panose="020B0600070205080204" pitchFamily="50" charset="-128"/>
              </a:rPr>
              <a:t>　進行性の難病等の人も含まれる。</a:t>
            </a:r>
          </a:p>
        </p:txBody>
      </p:sp>
      <p:sp>
        <p:nvSpPr>
          <p:cNvPr id="14341" name="スライド番号プレースホルダー 1"/>
          <p:cNvSpPr>
            <a:spLocks noGrp="1"/>
          </p:cNvSpPr>
          <p:nvPr>
            <p:ph type="sldNum" sz="quarter" idx="12"/>
          </p:nvPr>
        </p:nvSpPr>
        <p:spPr bwMode="auto">
          <a:xfrm>
            <a:off x="7086600" y="6573996"/>
            <a:ext cx="20574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557213" indent="-214313">
              <a:defRPr kumimoji="1">
                <a:solidFill>
                  <a:schemeClr val="tx1"/>
                </a:solidFill>
                <a:latin typeface="Calibri" pitchFamily="34" charset="0"/>
                <a:ea typeface="ＭＳ Ｐゴシック" charset="-128"/>
              </a:defRPr>
            </a:lvl2pPr>
            <a:lvl3pPr marL="857250" indent="-171450">
              <a:defRPr kumimoji="1">
                <a:solidFill>
                  <a:schemeClr val="tx1"/>
                </a:solidFill>
                <a:latin typeface="Calibri" pitchFamily="34" charset="0"/>
                <a:ea typeface="ＭＳ Ｐゴシック" charset="-128"/>
              </a:defRPr>
            </a:lvl3pPr>
            <a:lvl4pPr marL="1200150" indent="-171450">
              <a:defRPr kumimoji="1">
                <a:solidFill>
                  <a:schemeClr val="tx1"/>
                </a:solidFill>
                <a:latin typeface="Calibri" pitchFamily="34" charset="0"/>
                <a:ea typeface="ＭＳ Ｐゴシック" charset="-128"/>
              </a:defRPr>
            </a:lvl4pPr>
            <a:lvl5pPr marL="1543050" indent="-171450">
              <a:defRPr kumimoji="1">
                <a:solidFill>
                  <a:schemeClr val="tx1"/>
                </a:solidFill>
                <a:latin typeface="Calibri" pitchFamily="34" charset="0"/>
                <a:ea typeface="ＭＳ Ｐゴシック" charset="-128"/>
              </a:defRPr>
            </a:lvl5pPr>
            <a:lvl6pPr marL="1885950" indent="-171450" eaLnBrk="0" fontAlgn="base" hangingPunct="0">
              <a:spcBef>
                <a:spcPct val="0"/>
              </a:spcBef>
              <a:spcAft>
                <a:spcPct val="0"/>
              </a:spcAft>
              <a:defRPr kumimoji="1">
                <a:solidFill>
                  <a:schemeClr val="tx1"/>
                </a:solidFill>
                <a:latin typeface="Calibri" pitchFamily="34" charset="0"/>
                <a:ea typeface="ＭＳ Ｐゴシック" charset="-128"/>
              </a:defRPr>
            </a:lvl6pPr>
            <a:lvl7pPr marL="2228850" indent="-171450" eaLnBrk="0" fontAlgn="base" hangingPunct="0">
              <a:spcBef>
                <a:spcPct val="0"/>
              </a:spcBef>
              <a:spcAft>
                <a:spcPct val="0"/>
              </a:spcAft>
              <a:defRPr kumimoji="1">
                <a:solidFill>
                  <a:schemeClr val="tx1"/>
                </a:solidFill>
                <a:latin typeface="Calibri" pitchFamily="34" charset="0"/>
                <a:ea typeface="ＭＳ Ｐゴシック" charset="-128"/>
              </a:defRPr>
            </a:lvl7pPr>
            <a:lvl8pPr marL="2571750" indent="-171450" eaLnBrk="0" fontAlgn="base" hangingPunct="0">
              <a:spcBef>
                <a:spcPct val="0"/>
              </a:spcBef>
              <a:spcAft>
                <a:spcPct val="0"/>
              </a:spcAft>
              <a:defRPr kumimoji="1">
                <a:solidFill>
                  <a:schemeClr val="tx1"/>
                </a:solidFill>
                <a:latin typeface="Calibri" pitchFamily="34" charset="0"/>
                <a:ea typeface="ＭＳ Ｐゴシック" charset="-128"/>
              </a:defRPr>
            </a:lvl8pPr>
            <a:lvl9pPr marL="2914650" indent="-171450"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1F798770-DB0F-45D8-8919-AD9B208D2C8E}" type="slidenum">
              <a:rPr lang="ja-JP" altLang="en-US" smtClean="0">
                <a:solidFill>
                  <a:srgbClr val="898989"/>
                </a:solidFill>
              </a:rPr>
              <a:pPr/>
              <a:t>12</a:t>
            </a:fld>
            <a:endParaRPr lang="ja-JP" altLang="en-US" dirty="0">
              <a:solidFill>
                <a:srgbClr val="898989"/>
              </a:solidFill>
            </a:endParaRPr>
          </a:p>
        </p:txBody>
      </p:sp>
      <p:sp>
        <p:nvSpPr>
          <p:cNvPr id="2" name="円/楕円 1"/>
          <p:cNvSpPr/>
          <p:nvPr/>
        </p:nvSpPr>
        <p:spPr>
          <a:xfrm>
            <a:off x="7065187" y="-514350"/>
            <a:ext cx="2250281" cy="3690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t>映写のみ</a:t>
            </a:r>
          </a:p>
        </p:txBody>
      </p:sp>
      <p:pic>
        <p:nvPicPr>
          <p:cNvPr id="7" name="Picture 3" descr="24ILBD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0772" y="5254784"/>
            <a:ext cx="929879" cy="145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テキスト ボックス 2"/>
          <p:cNvSpPr txBox="1">
            <a:spLocks noChangeArrowheads="1"/>
          </p:cNvSpPr>
          <p:nvPr/>
        </p:nvSpPr>
        <p:spPr bwMode="auto">
          <a:xfrm>
            <a:off x="126125" y="1996174"/>
            <a:ext cx="8923283" cy="436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lnSpc>
                <a:spcPct val="90000"/>
              </a:lnSpc>
              <a:spcBef>
                <a:spcPts val="750"/>
              </a:spcBef>
            </a:pPr>
            <a:r>
              <a:rPr lang="ja-JP" altLang="en-US" sz="2100" b="1" dirty="0">
                <a:solidFill>
                  <a:srgbClr val="000000"/>
                </a:solidFill>
              </a:rPr>
              <a:t>演習　３　　以下のような場合、あなたならどう考えますか？</a:t>
            </a:r>
            <a:endParaRPr lang="en-US" altLang="ja-JP" sz="2100" b="1" dirty="0">
              <a:solidFill>
                <a:srgbClr val="000000"/>
              </a:solidFill>
            </a:endParaRPr>
          </a:p>
          <a:p>
            <a:pPr eaLnBrk="1" hangingPunct="1">
              <a:lnSpc>
                <a:spcPct val="150000"/>
              </a:lnSpc>
              <a:spcBef>
                <a:spcPts val="450"/>
              </a:spcBef>
            </a:pPr>
            <a:r>
              <a:rPr lang="ja-JP" altLang="en-US" dirty="0">
                <a:solidFill>
                  <a:srgbClr val="000000"/>
                </a:solidFill>
              </a:rPr>
              <a:t>（例：男性虚弱高齢者⇒妻を亡くして介護申請）</a:t>
            </a:r>
            <a:endParaRPr lang="en-US" altLang="ja-JP" dirty="0">
              <a:solidFill>
                <a:srgbClr val="000000"/>
              </a:solidFill>
            </a:endParaRPr>
          </a:p>
          <a:p>
            <a:pPr eaLnBrk="1" hangingPunct="1">
              <a:lnSpc>
                <a:spcPct val="90000"/>
              </a:lnSpc>
              <a:spcBef>
                <a:spcPts val="750"/>
              </a:spcBef>
            </a:pPr>
            <a:r>
              <a:rPr lang="ja-JP" altLang="en-US" dirty="0">
                <a:solidFill>
                  <a:srgbClr val="000000"/>
                </a:solidFill>
              </a:rPr>
              <a:t>　家事をしたことがない一人暮らし高齢者。</a:t>
            </a:r>
            <a:endParaRPr lang="en-US" altLang="ja-JP" dirty="0">
              <a:solidFill>
                <a:srgbClr val="000000"/>
              </a:solidFill>
            </a:endParaRPr>
          </a:p>
          <a:p>
            <a:pPr eaLnBrk="1" hangingPunct="1">
              <a:lnSpc>
                <a:spcPct val="90000"/>
              </a:lnSpc>
              <a:spcBef>
                <a:spcPts val="750"/>
              </a:spcBef>
            </a:pPr>
            <a:r>
              <a:rPr lang="ja-JP" altLang="en-US" dirty="0">
                <a:solidFill>
                  <a:srgbClr val="000000"/>
                </a:solidFill>
              </a:rPr>
              <a:t>　身体能力では掃除や買物もできる能力は伴っています。</a:t>
            </a:r>
            <a:endParaRPr lang="en-US" altLang="ja-JP" dirty="0">
              <a:solidFill>
                <a:srgbClr val="000000"/>
              </a:solidFill>
            </a:endParaRPr>
          </a:p>
          <a:p>
            <a:pPr eaLnBrk="1" hangingPunct="1">
              <a:lnSpc>
                <a:spcPct val="90000"/>
              </a:lnSpc>
              <a:spcBef>
                <a:spcPts val="750"/>
              </a:spcBef>
            </a:pPr>
            <a:r>
              <a:rPr lang="ja-JP" altLang="en-US" dirty="0">
                <a:solidFill>
                  <a:srgbClr val="000000"/>
                </a:solidFill>
              </a:rPr>
              <a:t>　「家事をしたことがない」という理由のみで、家事支援のサービスを希望されています。</a:t>
            </a:r>
            <a:endParaRPr lang="en-US" altLang="ja-JP" dirty="0">
              <a:solidFill>
                <a:srgbClr val="000000"/>
              </a:solidFill>
            </a:endParaRPr>
          </a:p>
          <a:p>
            <a:pPr eaLnBrk="1" hangingPunct="1">
              <a:lnSpc>
                <a:spcPct val="90000"/>
              </a:lnSpc>
              <a:spcBef>
                <a:spcPts val="750"/>
              </a:spcBef>
            </a:pPr>
            <a:r>
              <a:rPr lang="ja-JP" altLang="en-US" dirty="0">
                <a:solidFill>
                  <a:srgbClr val="000000"/>
                </a:solidFill>
              </a:rPr>
              <a:t>　さて、このよう相談を受けた場合、あなたならどうしますか？</a:t>
            </a:r>
            <a:endParaRPr lang="en-US" altLang="ja-JP" dirty="0">
              <a:solidFill>
                <a:srgbClr val="000000"/>
              </a:solidFill>
            </a:endParaRPr>
          </a:p>
          <a:p>
            <a:pPr eaLnBrk="1" hangingPunct="1">
              <a:lnSpc>
                <a:spcPct val="150000"/>
              </a:lnSpc>
              <a:spcBef>
                <a:spcPts val="750"/>
              </a:spcBef>
            </a:pPr>
            <a:r>
              <a:rPr lang="ja-JP" altLang="en-US" dirty="0">
                <a:solidFill>
                  <a:srgbClr val="000000"/>
                </a:solidFill>
              </a:rPr>
              <a:t>（例：認知症高齢者⇒調理を行うが、味付けがおかしい）</a:t>
            </a:r>
            <a:endParaRPr lang="en-US" altLang="ja-JP" dirty="0">
              <a:solidFill>
                <a:srgbClr val="000000"/>
              </a:solidFill>
            </a:endParaRPr>
          </a:p>
          <a:p>
            <a:pPr eaLnBrk="1" hangingPunct="1">
              <a:lnSpc>
                <a:spcPct val="90000"/>
              </a:lnSpc>
              <a:spcBef>
                <a:spcPts val="750"/>
              </a:spcBef>
            </a:pPr>
            <a:r>
              <a:rPr lang="ja-JP" altLang="en-US" dirty="0">
                <a:solidFill>
                  <a:srgbClr val="000000"/>
                </a:solidFill>
              </a:rPr>
              <a:t>　行為としては、家事（調理）を遂行しようとしますが、能力的には低下してきているため、</a:t>
            </a:r>
            <a:endParaRPr lang="en-US" altLang="ja-JP" dirty="0">
              <a:solidFill>
                <a:srgbClr val="000000"/>
              </a:solidFill>
            </a:endParaRPr>
          </a:p>
          <a:p>
            <a:pPr eaLnBrk="1" hangingPunct="1">
              <a:lnSpc>
                <a:spcPct val="90000"/>
              </a:lnSpc>
              <a:spcBef>
                <a:spcPts val="750"/>
              </a:spcBef>
            </a:pPr>
            <a:r>
              <a:rPr lang="ja-JP" altLang="en-US" dirty="0">
                <a:solidFill>
                  <a:srgbClr val="000000"/>
                </a:solidFill>
              </a:rPr>
              <a:t>　以前のようにうまくできなくなっています。このような方への支援をどのように考えますか？</a:t>
            </a:r>
            <a:endParaRPr lang="en-US" altLang="ja-JP" dirty="0">
              <a:solidFill>
                <a:srgbClr val="000000"/>
              </a:solidFill>
            </a:endParaRPr>
          </a:p>
          <a:p>
            <a:pPr eaLnBrk="1" hangingPunct="1">
              <a:lnSpc>
                <a:spcPct val="90000"/>
              </a:lnSpc>
              <a:spcBef>
                <a:spcPts val="750"/>
              </a:spcBef>
            </a:pPr>
            <a:r>
              <a:rPr lang="ja-JP" altLang="en-US" dirty="0">
                <a:solidFill>
                  <a:srgbClr val="000000"/>
                </a:solidFill>
              </a:rPr>
              <a:t>　　　　　　　　　　　</a:t>
            </a:r>
            <a:r>
              <a:rPr lang="ja-JP" altLang="en-US" sz="2000" dirty="0">
                <a:solidFill>
                  <a:srgbClr val="000000"/>
                </a:solidFill>
              </a:rPr>
              <a:t>　　</a:t>
            </a:r>
            <a:r>
              <a:rPr lang="ja-JP" altLang="en-US" sz="2400" dirty="0">
                <a:solidFill>
                  <a:srgbClr val="000000"/>
                </a:solidFill>
              </a:rPr>
              <a:t>　　</a:t>
            </a:r>
            <a:endParaRPr lang="en-US" altLang="ja-JP" sz="2400" dirty="0">
              <a:solidFill>
                <a:srgbClr val="000000"/>
              </a:solidFill>
            </a:endParaRPr>
          </a:p>
          <a:p>
            <a:pPr algn="ctr" eaLnBrk="1" hangingPunct="1">
              <a:lnSpc>
                <a:spcPct val="90000"/>
              </a:lnSpc>
              <a:spcBef>
                <a:spcPts val="750"/>
              </a:spcBef>
            </a:pPr>
            <a:r>
              <a:rPr lang="ja-JP" altLang="en-US" sz="2400" dirty="0">
                <a:solidFill>
                  <a:srgbClr val="000000"/>
                </a:solidFill>
              </a:rPr>
              <a:t>お隣さんワーク　</a:t>
            </a:r>
            <a:r>
              <a:rPr lang="ja-JP" altLang="en-US" sz="2400" dirty="0"/>
              <a:t>（</a:t>
            </a:r>
            <a:r>
              <a:rPr lang="en-US" altLang="ja-JP" sz="2400" dirty="0"/>
              <a:t>10</a:t>
            </a:r>
            <a:r>
              <a:rPr lang="ja-JP" altLang="en-US" sz="2400" dirty="0"/>
              <a:t>分）</a:t>
            </a:r>
            <a:endParaRPr lang="en-US" altLang="ja-JP" dirty="0"/>
          </a:p>
        </p:txBody>
      </p:sp>
      <p:sp>
        <p:nvSpPr>
          <p:cNvPr id="15363" name="タイトル 1"/>
          <p:cNvSpPr>
            <a:spLocks noGrp="1"/>
          </p:cNvSpPr>
          <p:nvPr>
            <p:ph type="title"/>
          </p:nvPr>
        </p:nvSpPr>
        <p:spPr>
          <a:xfrm>
            <a:off x="1580865" y="-14066"/>
            <a:ext cx="6255544" cy="589961"/>
          </a:xfrm>
        </p:spPr>
        <p:txBody>
          <a:bodyPr>
            <a:normAutofit/>
          </a:bodyPr>
          <a:lstStyle/>
          <a:p>
            <a:pPr algn="ctr" eaLnBrk="1" hangingPunct="1"/>
            <a:r>
              <a:rPr lang="ja-JP" altLang="en-US" sz="3600" dirty="0">
                <a:latin typeface="ＭＳ Ｐゴシック" panose="020B0600070205080204" pitchFamily="50" charset="-128"/>
                <a:ea typeface="ＭＳ Ｐゴシック" panose="020B0600070205080204" pitchFamily="50" charset="-128"/>
              </a:rPr>
              <a:t>アセスメントの重要性</a:t>
            </a:r>
          </a:p>
        </p:txBody>
      </p:sp>
      <p:sp>
        <p:nvSpPr>
          <p:cNvPr id="17411" name="コンテンツ プレースホルダー 2"/>
          <p:cNvSpPr>
            <a:spLocks noGrp="1"/>
          </p:cNvSpPr>
          <p:nvPr>
            <p:ph idx="1"/>
          </p:nvPr>
        </p:nvSpPr>
        <p:spPr>
          <a:xfrm>
            <a:off x="461963" y="671742"/>
            <a:ext cx="8229600" cy="1072753"/>
          </a:xfrm>
          <a:ln>
            <a:solidFill>
              <a:schemeClr val="accent1"/>
            </a:solidFill>
          </a:ln>
        </p:spPr>
        <p:txBody>
          <a:bodyPr vert="horz" wrap="square" lIns="91440" tIns="81000" rIns="91440" bIns="45720" numCol="1" rtlCol="0" anchor="ctr" anchorCtr="0" compatLnSpc="1">
            <a:prstTxWarp prst="textNoShape">
              <a:avLst/>
            </a:prstTxWarp>
            <a:normAutofit fontScale="85000" lnSpcReduction="20000"/>
          </a:bodyPr>
          <a:lstStyle/>
          <a:p>
            <a:pPr marL="0" indent="0" eaLnBrk="1" fontAlgn="auto" hangingPunct="1">
              <a:spcAft>
                <a:spcPts val="0"/>
              </a:spcAft>
              <a:buNone/>
              <a:defRPr/>
            </a:pPr>
            <a:r>
              <a:rPr lang="ja-JP" altLang="en-US" sz="2400" dirty="0">
                <a:latin typeface="ＭＳ Ｐゴシック" panose="020B0600070205080204" pitchFamily="50" charset="-128"/>
                <a:ea typeface="ＭＳ Ｐゴシック" panose="020B0600070205080204" pitchFamily="50" charset="-128"/>
              </a:rPr>
              <a:t>　　「できる」⇔「能力」と「している」⇔「行為」との差異</a:t>
            </a:r>
            <a:endParaRPr lang="en-US" altLang="ja-JP" sz="2400" dirty="0">
              <a:latin typeface="ＭＳ Ｐゴシック" panose="020B0600070205080204" pitchFamily="50" charset="-128"/>
              <a:ea typeface="ＭＳ Ｐゴシック" panose="020B0600070205080204" pitchFamily="50" charset="-128"/>
            </a:endParaRPr>
          </a:p>
          <a:p>
            <a:pPr marL="0" indent="0" eaLnBrk="1" fontAlgn="auto" hangingPunct="1">
              <a:spcAft>
                <a:spcPts val="0"/>
              </a:spcAft>
              <a:buNone/>
              <a:defRPr/>
            </a:pPr>
            <a:r>
              <a:rPr lang="ja-JP" altLang="en-US" sz="2400" dirty="0">
                <a:latin typeface="ＭＳ Ｐゴシック" panose="020B0600070205080204" pitchFamily="50" charset="-128"/>
                <a:ea typeface="ＭＳ Ｐゴシック" panose="020B0600070205080204" pitchFamily="50" charset="-128"/>
              </a:rPr>
              <a:t>　　「できないこと」⇔「能力」と「していない・しない」⇔「行為」との差異</a:t>
            </a:r>
            <a:endParaRPr lang="en-US" altLang="ja-JP" sz="2400" dirty="0">
              <a:latin typeface="ＭＳ Ｐゴシック" panose="020B0600070205080204" pitchFamily="50" charset="-128"/>
              <a:ea typeface="ＭＳ Ｐゴシック" panose="020B0600070205080204" pitchFamily="50" charset="-128"/>
            </a:endParaRPr>
          </a:p>
          <a:p>
            <a:pPr marL="0" indent="0" eaLnBrk="1" fontAlgn="auto" hangingPunct="1">
              <a:spcAft>
                <a:spcPts val="0"/>
              </a:spcAft>
              <a:buNone/>
              <a:defRPr/>
            </a:pPr>
            <a:r>
              <a:rPr lang="ja-JP" altLang="en-US" sz="2400" dirty="0">
                <a:latin typeface="ＭＳ Ｐゴシック" panose="020B0600070205080204" pitchFamily="50" charset="-128"/>
                <a:ea typeface="ＭＳ Ｐゴシック" panose="020B0600070205080204" pitchFamily="50" charset="-128"/>
              </a:rPr>
              <a:t>　　</a:t>
            </a:r>
            <a:r>
              <a:rPr lang="en-US" altLang="ja-JP" sz="2400" dirty="0">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能力</a:t>
            </a:r>
            <a:r>
              <a:rPr lang="en-US" altLang="ja-JP" sz="2400" dirty="0">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と</a:t>
            </a:r>
            <a:r>
              <a:rPr lang="en-US" altLang="ja-JP" sz="2400" dirty="0">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行為</a:t>
            </a:r>
            <a:r>
              <a:rPr lang="en-US" altLang="ja-JP" sz="2400" dirty="0">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に着目することが、アセスメント時には重要</a:t>
            </a:r>
            <a:endParaRPr lang="en-US" altLang="ja-JP" sz="1800" dirty="0">
              <a:latin typeface="ＭＳ Ｐゴシック" panose="020B0600070205080204" pitchFamily="50" charset="-128"/>
              <a:ea typeface="ＭＳ Ｐゴシック" panose="020B0600070205080204" pitchFamily="50" charset="-128"/>
            </a:endParaRPr>
          </a:p>
        </p:txBody>
      </p:sp>
      <p:sp>
        <p:nvSpPr>
          <p:cNvPr id="15366" name="スライド番号プレースホルダー 1"/>
          <p:cNvSpPr>
            <a:spLocks noGrp="1"/>
          </p:cNvSpPr>
          <p:nvPr>
            <p:ph type="sldNum" sz="quarter" idx="12"/>
          </p:nvPr>
        </p:nvSpPr>
        <p:spPr bwMode="auto">
          <a:xfrm>
            <a:off x="7087791" y="6580347"/>
            <a:ext cx="20574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557213" indent="-214313">
              <a:defRPr kumimoji="1">
                <a:solidFill>
                  <a:schemeClr val="tx1"/>
                </a:solidFill>
                <a:latin typeface="Calibri" pitchFamily="34" charset="0"/>
                <a:ea typeface="ＭＳ Ｐゴシック" charset="-128"/>
              </a:defRPr>
            </a:lvl2pPr>
            <a:lvl3pPr marL="857250" indent="-171450">
              <a:defRPr kumimoji="1">
                <a:solidFill>
                  <a:schemeClr val="tx1"/>
                </a:solidFill>
                <a:latin typeface="Calibri" pitchFamily="34" charset="0"/>
                <a:ea typeface="ＭＳ Ｐゴシック" charset="-128"/>
              </a:defRPr>
            </a:lvl3pPr>
            <a:lvl4pPr marL="1200150" indent="-171450">
              <a:defRPr kumimoji="1">
                <a:solidFill>
                  <a:schemeClr val="tx1"/>
                </a:solidFill>
                <a:latin typeface="Calibri" pitchFamily="34" charset="0"/>
                <a:ea typeface="ＭＳ Ｐゴシック" charset="-128"/>
              </a:defRPr>
            </a:lvl4pPr>
            <a:lvl5pPr marL="1543050" indent="-171450">
              <a:defRPr kumimoji="1">
                <a:solidFill>
                  <a:schemeClr val="tx1"/>
                </a:solidFill>
                <a:latin typeface="Calibri" pitchFamily="34" charset="0"/>
                <a:ea typeface="ＭＳ Ｐゴシック" charset="-128"/>
              </a:defRPr>
            </a:lvl5pPr>
            <a:lvl6pPr marL="1885950" indent="-171450" eaLnBrk="0" fontAlgn="base" hangingPunct="0">
              <a:spcBef>
                <a:spcPct val="0"/>
              </a:spcBef>
              <a:spcAft>
                <a:spcPct val="0"/>
              </a:spcAft>
              <a:defRPr kumimoji="1">
                <a:solidFill>
                  <a:schemeClr val="tx1"/>
                </a:solidFill>
                <a:latin typeface="Calibri" pitchFamily="34" charset="0"/>
                <a:ea typeface="ＭＳ Ｐゴシック" charset="-128"/>
              </a:defRPr>
            </a:lvl6pPr>
            <a:lvl7pPr marL="2228850" indent="-171450" eaLnBrk="0" fontAlgn="base" hangingPunct="0">
              <a:spcBef>
                <a:spcPct val="0"/>
              </a:spcBef>
              <a:spcAft>
                <a:spcPct val="0"/>
              </a:spcAft>
              <a:defRPr kumimoji="1">
                <a:solidFill>
                  <a:schemeClr val="tx1"/>
                </a:solidFill>
                <a:latin typeface="Calibri" pitchFamily="34" charset="0"/>
                <a:ea typeface="ＭＳ Ｐゴシック" charset="-128"/>
              </a:defRPr>
            </a:lvl7pPr>
            <a:lvl8pPr marL="2571750" indent="-171450" eaLnBrk="0" fontAlgn="base" hangingPunct="0">
              <a:spcBef>
                <a:spcPct val="0"/>
              </a:spcBef>
              <a:spcAft>
                <a:spcPct val="0"/>
              </a:spcAft>
              <a:defRPr kumimoji="1">
                <a:solidFill>
                  <a:schemeClr val="tx1"/>
                </a:solidFill>
                <a:latin typeface="Calibri" pitchFamily="34" charset="0"/>
                <a:ea typeface="ＭＳ Ｐゴシック" charset="-128"/>
              </a:defRPr>
            </a:lvl8pPr>
            <a:lvl9pPr marL="2914650" indent="-171450"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A9B93F74-7D4A-4E20-95E1-E8C2DBD07A9A}" type="slidenum">
              <a:rPr lang="ja-JP" altLang="en-US" smtClean="0">
                <a:solidFill>
                  <a:srgbClr val="898989"/>
                </a:solidFill>
              </a:rPr>
              <a:pPr/>
              <a:t>13</a:t>
            </a:fld>
            <a:endParaRPr lang="ja-JP" altLang="en-US">
              <a:solidFill>
                <a:srgbClr val="898989"/>
              </a:solidFill>
            </a:endParaRPr>
          </a:p>
        </p:txBody>
      </p:sp>
      <p:pic>
        <p:nvPicPr>
          <p:cNvPr id="15365" name="Picture 3" descr="24ILBD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6409" y="5401866"/>
            <a:ext cx="929879" cy="145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オブジェクト 1"/>
          <p:cNvGraphicFramePr>
            <a:graphicFrameLocks noChangeAspect="1"/>
          </p:cNvGraphicFramePr>
          <p:nvPr>
            <p:extLst>
              <p:ext uri="{D42A27DB-BD31-4B8C-83A1-F6EECF244321}">
                <p14:modId xmlns:p14="http://schemas.microsoft.com/office/powerpoint/2010/main" val="1626923268"/>
              </p:ext>
            </p:extLst>
          </p:nvPr>
        </p:nvGraphicFramePr>
        <p:xfrm>
          <a:off x="38498" y="148909"/>
          <a:ext cx="5720556" cy="6578600"/>
        </p:xfrm>
        <a:graphic>
          <a:graphicData uri="http://schemas.openxmlformats.org/presentationml/2006/ole">
            <mc:AlternateContent xmlns:mc="http://schemas.openxmlformats.org/markup-compatibility/2006">
              <mc:Choice xmlns:v="urn:schemas-microsoft-com:vml" Requires="v">
                <p:oleObj spid="_x0000_s17440" name="Worksheet" r:id="rId4" imgW="7696284" imgH="11877617" progId="Excel.Sheet.8">
                  <p:embed/>
                </p:oleObj>
              </mc:Choice>
              <mc:Fallback>
                <p:oleObj name="Worksheet" r:id="rId4" imgW="7696284" imgH="11877617"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98" y="148909"/>
                        <a:ext cx="5720556" cy="6578600"/>
                      </a:xfrm>
                      <a:prstGeom prst="rect">
                        <a:avLst/>
                      </a:prstGeom>
                      <a:noFill/>
                      <a:ln>
                        <a:noFill/>
                      </a:ln>
                      <a:extLst/>
                    </p:spPr>
                  </p:pic>
                </p:oleObj>
              </mc:Fallback>
            </mc:AlternateContent>
          </a:graphicData>
        </a:graphic>
      </p:graphicFrame>
      <p:sp>
        <p:nvSpPr>
          <p:cNvPr id="3" name="角丸四角形 2"/>
          <p:cNvSpPr/>
          <p:nvPr/>
        </p:nvSpPr>
        <p:spPr>
          <a:xfrm>
            <a:off x="5711508" y="179391"/>
            <a:ext cx="3363516" cy="6505575"/>
          </a:xfrm>
          <a:prstGeom prst="roundRect">
            <a:avLst/>
          </a:prstGeom>
        </p:spPr>
        <p:style>
          <a:lnRef idx="1">
            <a:schemeClr val="accent1"/>
          </a:lnRef>
          <a:fillRef idx="2">
            <a:schemeClr val="accent1"/>
          </a:fillRef>
          <a:effectRef idx="1">
            <a:schemeClr val="accent1"/>
          </a:effectRef>
          <a:fontRef idx="minor">
            <a:schemeClr val="dk1"/>
          </a:fontRef>
        </p:style>
        <p:txBody>
          <a:bodyPr lIns="36000" rIns="36000" anchor="ctr"/>
          <a:lstStyle/>
          <a:p>
            <a:pPr algn="ctr" eaLnBrk="1" fontAlgn="auto" hangingPunct="1">
              <a:spcBef>
                <a:spcPts val="0"/>
              </a:spcBef>
              <a:spcAft>
                <a:spcPts val="0"/>
              </a:spcAft>
              <a:defRPr/>
            </a:pPr>
            <a:r>
              <a:rPr lang="en-US" altLang="ja-JP" sz="1600" b="1" dirty="0">
                <a:latin typeface="ＭＳ Ｐゴシック" panose="020B0600070205080204" pitchFamily="50" charset="-128"/>
                <a:ea typeface="ＭＳ Ｐゴシック" panose="020B0600070205080204" pitchFamily="50" charset="-128"/>
              </a:rPr>
              <a:t>【</a:t>
            </a:r>
            <a:r>
              <a:rPr lang="ja-JP" altLang="en-US" sz="1600" b="1" dirty="0">
                <a:latin typeface="ＭＳ Ｐゴシック" panose="020B0600070205080204" pitchFamily="50" charset="-128"/>
                <a:ea typeface="ＭＳ Ｐゴシック" panose="020B0600070205080204" pitchFamily="50" charset="-128"/>
              </a:rPr>
              <a:t>基本チェックリストの有効活用</a:t>
            </a:r>
            <a:r>
              <a:rPr lang="en-US" altLang="ja-JP" sz="1600" b="1" dirty="0">
                <a:latin typeface="ＭＳ Ｐゴシック" panose="020B0600070205080204" pitchFamily="50" charset="-128"/>
                <a:ea typeface="ＭＳ Ｐゴシック" panose="020B0600070205080204" pitchFamily="50" charset="-128"/>
              </a:rPr>
              <a:t>】</a:t>
            </a:r>
          </a:p>
          <a:p>
            <a:pPr eaLnBrk="1" fontAlgn="auto" hangingPunct="1">
              <a:spcBef>
                <a:spcPts val="0"/>
              </a:spcBef>
              <a:spcAft>
                <a:spcPts val="0"/>
              </a:spcAft>
              <a:defRPr/>
            </a:pPr>
            <a:endParaRPr lang="en-US" altLang="ja-JP" sz="1600" u="sng" dirty="0">
              <a:latin typeface="ＭＳ Ｐゴシック" panose="020B0600070205080204" pitchFamily="50" charset="-128"/>
              <a:ea typeface="ＭＳ Ｐゴシック" panose="020B0600070205080204" pitchFamily="50" charset="-128"/>
            </a:endParaRPr>
          </a:p>
          <a:p>
            <a:pPr eaLnBrk="1" fontAlgn="auto" hangingPunct="1">
              <a:spcBef>
                <a:spcPts val="0"/>
              </a:spcBef>
              <a:spcAft>
                <a:spcPts val="0"/>
              </a:spcAft>
              <a:defRPr/>
            </a:pPr>
            <a:r>
              <a:rPr lang="ja-JP" altLang="en-US" sz="1600" b="1" u="sng" dirty="0">
                <a:latin typeface="ＭＳ Ｐゴシック" panose="020B0600070205080204" pitchFamily="50" charset="-128"/>
                <a:ea typeface="ＭＳ Ｐゴシック" panose="020B0600070205080204" pitchFamily="50" charset="-128"/>
              </a:rPr>
              <a:t>参考例：基本チェックリストの読み取り方</a:t>
            </a:r>
            <a:endParaRPr lang="en-US" altLang="ja-JP" sz="1600" b="1" u="sng" dirty="0">
              <a:latin typeface="ＭＳ Ｐゴシック" panose="020B0600070205080204" pitchFamily="50" charset="-128"/>
              <a:ea typeface="ＭＳ Ｐゴシック" panose="020B0600070205080204" pitchFamily="50" charset="-128"/>
            </a:endParaRPr>
          </a:p>
          <a:p>
            <a:pPr eaLnBrk="1" fontAlgn="auto" hangingPunct="1">
              <a:spcBef>
                <a:spcPts val="0"/>
              </a:spcBef>
              <a:spcAft>
                <a:spcPts val="0"/>
              </a:spcAft>
              <a:defRPr/>
            </a:pPr>
            <a:r>
              <a:rPr lang="en-US" altLang="ja-JP" sz="1600" dirty="0">
                <a:latin typeface="ＭＳ Ｐゴシック" panose="020B0600070205080204" pitchFamily="50" charset="-128"/>
                <a:ea typeface="ＭＳ Ｐゴシック" panose="020B0600070205080204" pitchFamily="50" charset="-128"/>
              </a:rPr>
              <a:t>No.5</a:t>
            </a:r>
            <a:r>
              <a:rPr lang="ja-JP" altLang="en-US" sz="1600" dirty="0">
                <a:latin typeface="ＭＳ Ｐゴシック" panose="020B0600070205080204" pitchFamily="50" charset="-128"/>
                <a:ea typeface="ＭＳ Ｐゴシック" panose="020B0600070205080204" pitchFamily="50" charset="-128"/>
              </a:rPr>
              <a:t>～</a:t>
            </a:r>
            <a:r>
              <a:rPr lang="en-US" altLang="ja-JP" sz="1600" dirty="0">
                <a:latin typeface="ＭＳ Ｐゴシック" panose="020B0600070205080204" pitchFamily="50" charset="-128"/>
                <a:ea typeface="ＭＳ Ｐゴシック" panose="020B0600070205080204" pitchFamily="50" charset="-128"/>
              </a:rPr>
              <a:t>10</a:t>
            </a:r>
            <a:r>
              <a:rPr lang="ja-JP" altLang="en-US" sz="1600" dirty="0">
                <a:latin typeface="ＭＳ Ｐゴシック" panose="020B0600070205080204" pitchFamily="50" charset="-128"/>
                <a:ea typeface="ＭＳ Ｐゴシック" panose="020B0600070205080204" pitchFamily="50" charset="-128"/>
              </a:rPr>
              <a:t>の「運動機能」の</a:t>
            </a:r>
            <a:r>
              <a:rPr lang="en-US" altLang="ja-JP" sz="1600" dirty="0">
                <a:latin typeface="ＭＳ Ｐゴシック" panose="020B0600070205080204" pitchFamily="50" charset="-128"/>
                <a:ea typeface="ＭＳ Ｐゴシック" panose="020B0600070205080204" pitchFamily="50" charset="-128"/>
              </a:rPr>
              <a:t>5</a:t>
            </a:r>
            <a:r>
              <a:rPr lang="ja-JP" altLang="en-US" sz="1600" dirty="0">
                <a:latin typeface="ＭＳ Ｐゴシック" panose="020B0600070205080204" pitchFamily="50" charset="-128"/>
                <a:ea typeface="ＭＳ Ｐゴシック" panose="020B0600070205080204" pitchFamily="50" charset="-128"/>
              </a:rPr>
              <a:t>項目の捉え方。</a:t>
            </a:r>
            <a:r>
              <a:rPr lang="en-US" altLang="ja-JP" sz="1600" dirty="0">
                <a:latin typeface="ＭＳ Ｐゴシック" panose="020B0600070205080204" pitchFamily="50" charset="-128"/>
                <a:ea typeface="ＭＳ Ｐゴシック" panose="020B0600070205080204" pitchFamily="50" charset="-128"/>
              </a:rPr>
              <a:t>3</a:t>
            </a:r>
            <a:r>
              <a:rPr lang="ja-JP" altLang="en-US" sz="1600" dirty="0" err="1">
                <a:latin typeface="ＭＳ Ｐゴシック" panose="020B0600070205080204" pitchFamily="50" charset="-128"/>
                <a:ea typeface="ＭＳ Ｐゴシック" panose="020B0600070205080204" pitchFamily="50" charset="-128"/>
              </a:rPr>
              <a:t>つに</a:t>
            </a:r>
            <a:r>
              <a:rPr lang="ja-JP" altLang="en-US" sz="1600" dirty="0">
                <a:latin typeface="ＭＳ Ｐゴシック" panose="020B0600070205080204" pitchFamily="50" charset="-128"/>
                <a:ea typeface="ＭＳ Ｐゴシック" panose="020B0600070205080204" pitchFamily="50" charset="-128"/>
              </a:rPr>
              <a:t>機能低下があったとしてもその３つの内容に着目！</a:t>
            </a:r>
            <a:endParaRPr lang="en-US" altLang="ja-JP" sz="1600" dirty="0">
              <a:latin typeface="ＭＳ Ｐゴシック" panose="020B0600070205080204" pitchFamily="50" charset="-128"/>
              <a:ea typeface="ＭＳ Ｐゴシック" panose="020B0600070205080204" pitchFamily="50" charset="-128"/>
            </a:endParaRPr>
          </a:p>
          <a:p>
            <a:pPr eaLnBrk="1" fontAlgn="auto" hangingPunct="1">
              <a:spcBef>
                <a:spcPts val="0"/>
              </a:spcBef>
              <a:spcAft>
                <a:spcPts val="0"/>
              </a:spcAft>
              <a:defRPr/>
            </a:pPr>
            <a:endParaRPr lang="en-US" altLang="ja-JP" sz="1600" dirty="0">
              <a:latin typeface="ＭＳ Ｐゴシック" panose="020B0600070205080204" pitchFamily="50" charset="-128"/>
              <a:ea typeface="ＭＳ Ｐゴシック" panose="020B0600070205080204" pitchFamily="50" charset="-128"/>
            </a:endParaRPr>
          </a:p>
          <a:p>
            <a:pPr eaLnBrk="1" fontAlgn="auto" hangingPunct="1">
              <a:spcBef>
                <a:spcPts val="0"/>
              </a:spcBef>
              <a:spcAft>
                <a:spcPts val="0"/>
              </a:spcAft>
              <a:defRPr/>
            </a:pPr>
            <a:r>
              <a:rPr lang="ja-JP" altLang="en-US" sz="1600" dirty="0">
                <a:latin typeface="ＭＳ Ｐゴシック" panose="020B0600070205080204" pitchFamily="50" charset="-128"/>
                <a:ea typeface="ＭＳ Ｐゴシック" panose="020B0600070205080204" pitchFamily="50" charset="-128"/>
              </a:rPr>
              <a:t>６．階段を手すり・・・</a:t>
            </a:r>
            <a:endParaRPr lang="en-US" altLang="ja-JP" sz="1600" dirty="0">
              <a:latin typeface="ＭＳ Ｐゴシック" panose="020B0600070205080204" pitchFamily="50" charset="-128"/>
              <a:ea typeface="ＭＳ Ｐゴシック" panose="020B0600070205080204" pitchFamily="50" charset="-128"/>
            </a:endParaRPr>
          </a:p>
          <a:p>
            <a:pPr eaLnBrk="1" fontAlgn="auto" hangingPunct="1">
              <a:spcBef>
                <a:spcPts val="0"/>
              </a:spcBef>
              <a:spcAft>
                <a:spcPts val="0"/>
              </a:spcAft>
              <a:defRPr/>
            </a:pPr>
            <a:r>
              <a:rPr lang="ja-JP" altLang="en-US" sz="1600" dirty="0">
                <a:latin typeface="ＭＳ Ｐゴシック" panose="020B0600070205080204" pitchFamily="50" charset="-128"/>
                <a:ea typeface="ＭＳ Ｐゴシック" panose="020B0600070205080204" pitchFamily="50" charset="-128"/>
              </a:rPr>
              <a:t>７．椅子に座った状態・・・</a:t>
            </a:r>
            <a:endParaRPr lang="en-US" altLang="ja-JP" sz="1600" dirty="0">
              <a:latin typeface="ＭＳ Ｐゴシック" panose="020B0600070205080204" pitchFamily="50" charset="-128"/>
              <a:ea typeface="ＭＳ Ｐゴシック" panose="020B0600070205080204" pitchFamily="50" charset="-128"/>
            </a:endParaRPr>
          </a:p>
          <a:p>
            <a:pPr eaLnBrk="1" fontAlgn="auto" hangingPunct="1">
              <a:spcBef>
                <a:spcPts val="0"/>
              </a:spcBef>
              <a:spcAft>
                <a:spcPts val="0"/>
              </a:spcAft>
              <a:defRPr/>
            </a:pPr>
            <a:r>
              <a:rPr lang="ja-JP" altLang="en-US" sz="1600" dirty="0">
                <a:latin typeface="ＭＳ Ｐゴシック" panose="020B0600070205080204" pitchFamily="50" charset="-128"/>
                <a:ea typeface="ＭＳ Ｐゴシック" panose="020B0600070205080204" pitchFamily="50" charset="-128"/>
              </a:rPr>
              <a:t>８．</a:t>
            </a:r>
            <a:r>
              <a:rPr lang="en-US" altLang="ja-JP" sz="1600" dirty="0">
                <a:latin typeface="ＭＳ Ｐゴシック" panose="020B0600070205080204" pitchFamily="50" charset="-128"/>
                <a:ea typeface="ＭＳ Ｐゴシック" panose="020B0600070205080204" pitchFamily="50" charset="-128"/>
              </a:rPr>
              <a:t>15</a:t>
            </a:r>
            <a:r>
              <a:rPr lang="ja-JP" altLang="en-US" sz="1600" dirty="0">
                <a:latin typeface="ＭＳ Ｐゴシック" panose="020B0600070205080204" pitchFamily="50" charset="-128"/>
                <a:ea typeface="ＭＳ Ｐゴシック" panose="020B0600070205080204" pitchFamily="50" charset="-128"/>
              </a:rPr>
              <a:t>分位続けて歩いて・・・</a:t>
            </a:r>
            <a:endParaRPr lang="en-US" altLang="ja-JP" sz="1600" dirty="0">
              <a:latin typeface="ＭＳ Ｐゴシック" panose="020B0600070205080204" pitchFamily="50" charset="-128"/>
              <a:ea typeface="ＭＳ Ｐゴシック" panose="020B0600070205080204" pitchFamily="50" charset="-128"/>
            </a:endParaRPr>
          </a:p>
          <a:p>
            <a:pPr eaLnBrk="1" fontAlgn="auto" hangingPunct="1">
              <a:spcBef>
                <a:spcPts val="0"/>
              </a:spcBef>
              <a:spcAft>
                <a:spcPts val="0"/>
              </a:spcAft>
              <a:defRPr/>
            </a:pPr>
            <a:r>
              <a:rPr lang="ja-JP" altLang="en-US" sz="1600" dirty="0">
                <a:latin typeface="ＭＳ Ｐゴシック" panose="020B0600070205080204" pitchFamily="50" charset="-128"/>
                <a:ea typeface="ＭＳ Ｐゴシック" panose="020B0600070205080204" pitchFamily="50" charset="-128"/>
              </a:rPr>
              <a:t>９．この</a:t>
            </a:r>
            <a:r>
              <a:rPr lang="en-US" altLang="ja-JP" sz="1600" dirty="0">
                <a:latin typeface="ＭＳ Ｐゴシック" panose="020B0600070205080204" pitchFamily="50" charset="-128"/>
                <a:ea typeface="ＭＳ Ｐゴシック" panose="020B0600070205080204" pitchFamily="50" charset="-128"/>
              </a:rPr>
              <a:t>1</a:t>
            </a:r>
            <a:r>
              <a:rPr lang="ja-JP" altLang="en-US" sz="1600" dirty="0">
                <a:latin typeface="ＭＳ Ｐゴシック" panose="020B0600070205080204" pitchFamily="50" charset="-128"/>
                <a:ea typeface="ＭＳ Ｐゴシック" panose="020B0600070205080204" pitchFamily="50" charset="-128"/>
              </a:rPr>
              <a:t>年間に転んだ・・・</a:t>
            </a:r>
            <a:endParaRPr lang="en-US" altLang="ja-JP" sz="1600" dirty="0">
              <a:latin typeface="ＭＳ Ｐゴシック" panose="020B0600070205080204" pitchFamily="50" charset="-128"/>
              <a:ea typeface="ＭＳ Ｐゴシック" panose="020B0600070205080204" pitchFamily="50" charset="-128"/>
            </a:endParaRPr>
          </a:p>
          <a:p>
            <a:pPr eaLnBrk="1" fontAlgn="auto" hangingPunct="1">
              <a:spcBef>
                <a:spcPts val="0"/>
              </a:spcBef>
              <a:spcAft>
                <a:spcPts val="0"/>
              </a:spcAft>
              <a:defRPr/>
            </a:pPr>
            <a:r>
              <a:rPr lang="ja-JP" altLang="en-US" sz="1600" dirty="0">
                <a:latin typeface="ＭＳ Ｐゴシック" panose="020B0600070205080204" pitchFamily="50" charset="-128"/>
                <a:ea typeface="ＭＳ Ｐゴシック" panose="020B0600070205080204" pitchFamily="50" charset="-128"/>
              </a:rPr>
              <a:t>１０．転倒に対する不安・・・</a:t>
            </a:r>
            <a:endParaRPr lang="en-US" altLang="ja-JP" sz="1600" dirty="0">
              <a:latin typeface="ＭＳ Ｐゴシック" panose="020B0600070205080204" pitchFamily="50" charset="-128"/>
              <a:ea typeface="ＭＳ Ｐゴシック" panose="020B0600070205080204" pitchFamily="50" charset="-128"/>
            </a:endParaRPr>
          </a:p>
          <a:p>
            <a:pPr eaLnBrk="1" fontAlgn="auto" hangingPunct="1">
              <a:spcBef>
                <a:spcPts val="0"/>
              </a:spcBef>
              <a:spcAft>
                <a:spcPts val="0"/>
              </a:spcAft>
              <a:defRPr/>
            </a:pPr>
            <a:endParaRPr lang="en-US" altLang="ja-JP" sz="1600" dirty="0">
              <a:latin typeface="ＭＳ Ｐゴシック" panose="020B0600070205080204" pitchFamily="50" charset="-128"/>
              <a:ea typeface="ＭＳ Ｐゴシック" panose="020B0600070205080204" pitchFamily="50" charset="-128"/>
            </a:endParaRPr>
          </a:p>
          <a:p>
            <a:pPr eaLnBrk="1" fontAlgn="auto" hangingPunct="1">
              <a:spcBef>
                <a:spcPts val="0"/>
              </a:spcBef>
              <a:spcAft>
                <a:spcPts val="0"/>
              </a:spcAft>
              <a:defRPr/>
            </a:pPr>
            <a:r>
              <a:rPr lang="ja-JP" altLang="en-US" sz="1600" dirty="0">
                <a:latin typeface="ＭＳ Ｐゴシック" panose="020B0600070205080204" pitchFamily="50" charset="-128"/>
                <a:ea typeface="ＭＳ Ｐゴシック" panose="020B0600070205080204" pitchFamily="50" charset="-128"/>
              </a:rPr>
              <a:t>６・７・１０のチェックでの該当者は、他の閉じこもりやうつ、生活全般での低下項目に該当していなければ、習慣的な動作でそうしている場合が多く、実際の能力とは異なる場合がある。</a:t>
            </a:r>
            <a:endParaRPr lang="en-US" altLang="ja-JP" sz="1600" dirty="0">
              <a:latin typeface="ＭＳ Ｐゴシック" panose="020B0600070205080204" pitchFamily="50" charset="-128"/>
              <a:ea typeface="ＭＳ Ｐゴシック" panose="020B0600070205080204" pitchFamily="50" charset="-128"/>
            </a:endParaRPr>
          </a:p>
          <a:p>
            <a:pPr eaLnBrk="1" fontAlgn="auto" hangingPunct="1">
              <a:spcBef>
                <a:spcPts val="0"/>
              </a:spcBef>
              <a:spcAft>
                <a:spcPts val="0"/>
              </a:spcAft>
              <a:defRPr/>
            </a:pPr>
            <a:r>
              <a:rPr lang="ja-JP" altLang="en-US" sz="1600" dirty="0">
                <a:latin typeface="ＭＳ Ｐゴシック" panose="020B0600070205080204" pitchFamily="50" charset="-128"/>
                <a:ea typeface="ＭＳ Ｐゴシック" panose="020B0600070205080204" pitchFamily="50" charset="-128"/>
              </a:rPr>
              <a:t>８・９が該当している場合は、同じ運動器でも「課題あり」の要素が強いため、他の項目と照らし合わせ、総数の把握を行い、リスク度を判定することが重要である。</a:t>
            </a:r>
            <a:endParaRPr lang="en-US" altLang="ja-JP" sz="1600" dirty="0">
              <a:latin typeface="ＭＳ Ｐゴシック" panose="020B0600070205080204" pitchFamily="50" charset="-128"/>
              <a:ea typeface="ＭＳ Ｐゴシック" panose="020B0600070205080204" pitchFamily="50" charset="-128"/>
            </a:endParaRPr>
          </a:p>
          <a:p>
            <a:pPr eaLnBrk="1" fontAlgn="auto" hangingPunct="1">
              <a:spcBef>
                <a:spcPts val="0"/>
              </a:spcBef>
              <a:spcAft>
                <a:spcPts val="0"/>
              </a:spcAft>
              <a:defRPr/>
            </a:pPr>
            <a:endParaRPr lang="en-US" altLang="ja-JP" sz="1600" dirty="0">
              <a:latin typeface="ＭＳ Ｐゴシック" panose="020B0600070205080204" pitchFamily="50" charset="-128"/>
              <a:ea typeface="ＭＳ Ｐゴシック" panose="020B0600070205080204" pitchFamily="50" charset="-128"/>
            </a:endParaRPr>
          </a:p>
        </p:txBody>
      </p:sp>
      <p:sp>
        <p:nvSpPr>
          <p:cNvPr id="2" name="角丸四角形吹き出し 1"/>
          <p:cNvSpPr/>
          <p:nvPr/>
        </p:nvSpPr>
        <p:spPr>
          <a:xfrm>
            <a:off x="2802733" y="661988"/>
            <a:ext cx="1441847" cy="5319712"/>
          </a:xfrm>
          <a:prstGeom prst="wedgeRoundRectCallout">
            <a:avLst>
              <a:gd name="adj1" fmla="val -91709"/>
              <a:gd name="adj2" fmla="val -1293"/>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100" dirty="0">
                <a:solidFill>
                  <a:schemeClr val="tx1"/>
                </a:solidFill>
              </a:rPr>
              <a:t>基本チェックリストの中身をしっかりと読み取ることが重要です。要支援認定者や虚弱高齢者には意味がある帳票です。</a:t>
            </a:r>
            <a:endParaRPr lang="en-US" altLang="ja-JP" sz="1100" dirty="0">
              <a:solidFill>
                <a:schemeClr val="tx1"/>
              </a:solidFill>
            </a:endParaRPr>
          </a:p>
          <a:p>
            <a:pPr>
              <a:defRPr/>
            </a:pPr>
            <a:r>
              <a:rPr lang="ja-JP" altLang="en-US" sz="1100" dirty="0">
                <a:solidFill>
                  <a:schemeClr val="tx1"/>
                </a:solidFill>
              </a:rPr>
              <a:t>生活全般の機能が低下している人は、</a:t>
            </a:r>
            <a:r>
              <a:rPr lang="en-US" altLang="ja-JP" sz="1100" dirty="0">
                <a:solidFill>
                  <a:schemeClr val="tx1"/>
                </a:solidFill>
              </a:rPr>
              <a:t>IADL</a:t>
            </a:r>
            <a:r>
              <a:rPr lang="ja-JP" altLang="en-US" sz="1100" dirty="0">
                <a:solidFill>
                  <a:schemeClr val="tx1"/>
                </a:solidFill>
              </a:rPr>
              <a:t>の低下がみてとれます。うつや認知症の項目と閉じこもりの項目にも関係がありそうです。</a:t>
            </a:r>
            <a:endParaRPr lang="en-US" altLang="ja-JP" sz="1100" dirty="0">
              <a:solidFill>
                <a:schemeClr val="tx1"/>
              </a:solidFill>
            </a:endParaRPr>
          </a:p>
          <a:p>
            <a:pPr>
              <a:defRPr/>
            </a:pPr>
            <a:endParaRPr lang="en-US" altLang="ja-JP" sz="1100" dirty="0">
              <a:solidFill>
                <a:schemeClr val="tx1"/>
              </a:solidFill>
            </a:endParaRPr>
          </a:p>
          <a:p>
            <a:pPr>
              <a:defRPr/>
            </a:pPr>
            <a:r>
              <a:rPr lang="ja-JP" altLang="en-US" sz="1100" dirty="0">
                <a:solidFill>
                  <a:schemeClr val="tx1"/>
                </a:solidFill>
              </a:rPr>
              <a:t>総合事業の導入が始まると、入り口の押さえは重要です。簡単に基本チェックリストで事業対象者の候補者が発生しますので、介護予防ケアマネジメント実施者の力量が問われることになります。</a:t>
            </a:r>
          </a:p>
        </p:txBody>
      </p:sp>
      <p:sp>
        <p:nvSpPr>
          <p:cNvPr id="16389" name="スライド番号プレースホルダー 3"/>
          <p:cNvSpPr>
            <a:spLocks noGrp="1"/>
          </p:cNvSpPr>
          <p:nvPr>
            <p:ph type="sldNum" sz="quarter" idx="12"/>
          </p:nvPr>
        </p:nvSpPr>
        <p:spPr bwMode="auto">
          <a:xfrm>
            <a:off x="7086600" y="6502403"/>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6B0562D9-CF36-4122-8157-F2D98F01DCD4}" type="slidenum">
              <a:rPr lang="ja-JP" altLang="en-US" smtClean="0">
                <a:solidFill>
                  <a:srgbClr val="898989"/>
                </a:solidFill>
              </a:rPr>
              <a:pPr/>
              <a:t>14</a:t>
            </a:fld>
            <a:endParaRPr lang="ja-JP" altLang="en-US">
              <a:solidFill>
                <a:srgbClr val="898989"/>
              </a:solidFill>
            </a:endParaRPr>
          </a:p>
        </p:txBody>
      </p:sp>
    </p:spTree>
    <p:extLst>
      <p:ext uri="{BB962C8B-B14F-4D97-AF65-F5344CB8AC3E}">
        <p14:creationId xmlns:p14="http://schemas.microsoft.com/office/powerpoint/2010/main" val="3040390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3957" y="4689911"/>
            <a:ext cx="1121569" cy="1216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テキスト ボックス 1"/>
          <p:cNvSpPr txBox="1">
            <a:spLocks noChangeArrowheads="1"/>
          </p:cNvSpPr>
          <p:nvPr/>
        </p:nvSpPr>
        <p:spPr bwMode="auto">
          <a:xfrm>
            <a:off x="802484" y="2183606"/>
            <a:ext cx="7539038"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2700" dirty="0">
                <a:solidFill>
                  <a:srgbClr val="000000"/>
                </a:solidFill>
                <a:latin typeface="HGP創英角ｺﾞｼｯｸUB" pitchFamily="50" charset="-128"/>
                <a:ea typeface="HGP創英角ｺﾞｼｯｸUB" pitchFamily="50" charset="-128"/>
              </a:rPr>
              <a:t>演習４</a:t>
            </a:r>
            <a:endParaRPr lang="en-US" altLang="ja-JP" sz="2700" dirty="0">
              <a:solidFill>
                <a:srgbClr val="000000"/>
              </a:solidFill>
              <a:latin typeface="HGP創英角ｺﾞｼｯｸUB" pitchFamily="50" charset="-128"/>
              <a:ea typeface="HGP創英角ｺﾞｼｯｸUB" pitchFamily="50" charset="-128"/>
            </a:endParaRPr>
          </a:p>
          <a:p>
            <a:pPr eaLnBrk="1" hangingPunct="1"/>
            <a:r>
              <a:rPr lang="ja-JP" altLang="en-US" sz="2700" dirty="0">
                <a:solidFill>
                  <a:srgbClr val="000000"/>
                </a:solidFill>
                <a:latin typeface="HGP創英角ｺﾞｼｯｸUB" pitchFamily="50" charset="-128"/>
                <a:ea typeface="HGP創英角ｺﾞｼｯｸUB" pitchFamily="50" charset="-128"/>
              </a:rPr>
              <a:t>　</a:t>
            </a:r>
            <a:endParaRPr lang="en-US" altLang="ja-JP" sz="2700" dirty="0">
              <a:solidFill>
                <a:srgbClr val="000000"/>
              </a:solidFill>
              <a:latin typeface="HGP創英角ｺﾞｼｯｸUB" pitchFamily="50" charset="-128"/>
              <a:ea typeface="HGP創英角ｺﾞｼｯｸUB" pitchFamily="50" charset="-128"/>
            </a:endParaRPr>
          </a:p>
          <a:p>
            <a:pPr eaLnBrk="1" hangingPunct="1"/>
            <a:r>
              <a:rPr lang="ja-JP" altLang="en-US" sz="2550" dirty="0">
                <a:solidFill>
                  <a:srgbClr val="000000"/>
                </a:solidFill>
                <a:latin typeface="HGP創英角ｺﾞｼｯｸUB" pitchFamily="50" charset="-128"/>
                <a:ea typeface="HGP創英角ｺﾞｼｯｸUB" pitchFamily="50" charset="-128"/>
              </a:rPr>
              <a:t>　基本チェックリスト全体から読み取れそうなことを</a:t>
            </a:r>
            <a:endParaRPr lang="en-US" altLang="ja-JP" sz="2550" dirty="0">
              <a:solidFill>
                <a:srgbClr val="000000"/>
              </a:solidFill>
              <a:latin typeface="HGP創英角ｺﾞｼｯｸUB" pitchFamily="50" charset="-128"/>
              <a:ea typeface="HGP創英角ｺﾞｼｯｸUB" pitchFamily="50" charset="-128"/>
            </a:endParaRPr>
          </a:p>
          <a:p>
            <a:pPr eaLnBrk="1" hangingPunct="1"/>
            <a:r>
              <a:rPr lang="ja-JP" altLang="en-US" sz="2550" dirty="0">
                <a:solidFill>
                  <a:srgbClr val="000000"/>
                </a:solidFill>
                <a:latin typeface="HGP創英角ｺﾞｼｯｸUB" pitchFamily="50" charset="-128"/>
                <a:ea typeface="HGP創英角ｺﾞｼｯｸUB" pitchFamily="50" charset="-128"/>
              </a:rPr>
              <a:t>あげてみてください。</a:t>
            </a:r>
            <a:endParaRPr lang="en-US" altLang="ja-JP" sz="2100" dirty="0">
              <a:solidFill>
                <a:srgbClr val="FF0000"/>
              </a:solidFill>
              <a:latin typeface="HGP創英角ｺﾞｼｯｸUB" pitchFamily="50" charset="-128"/>
              <a:ea typeface="HGP創英角ｺﾞｼｯｸUB" pitchFamily="50" charset="-128"/>
            </a:endParaRPr>
          </a:p>
        </p:txBody>
      </p:sp>
      <p:sp>
        <p:nvSpPr>
          <p:cNvPr id="17412" name="スライド番号プレースホルダー 1"/>
          <p:cNvSpPr>
            <a:spLocks noGrp="1"/>
          </p:cNvSpPr>
          <p:nvPr>
            <p:ph type="sldNum" sz="quarter" idx="12"/>
          </p:nvPr>
        </p:nvSpPr>
        <p:spPr bwMode="auto">
          <a:xfrm>
            <a:off x="7086600" y="6580347"/>
            <a:ext cx="20574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557213" indent="-214313">
              <a:defRPr kumimoji="1">
                <a:solidFill>
                  <a:schemeClr val="tx1"/>
                </a:solidFill>
                <a:latin typeface="Calibri" pitchFamily="34" charset="0"/>
                <a:ea typeface="ＭＳ Ｐゴシック" charset="-128"/>
              </a:defRPr>
            </a:lvl2pPr>
            <a:lvl3pPr marL="857250" indent="-171450">
              <a:defRPr kumimoji="1">
                <a:solidFill>
                  <a:schemeClr val="tx1"/>
                </a:solidFill>
                <a:latin typeface="Calibri" pitchFamily="34" charset="0"/>
                <a:ea typeface="ＭＳ Ｐゴシック" charset="-128"/>
              </a:defRPr>
            </a:lvl3pPr>
            <a:lvl4pPr marL="1200150" indent="-171450">
              <a:defRPr kumimoji="1">
                <a:solidFill>
                  <a:schemeClr val="tx1"/>
                </a:solidFill>
                <a:latin typeface="Calibri" pitchFamily="34" charset="0"/>
                <a:ea typeface="ＭＳ Ｐゴシック" charset="-128"/>
              </a:defRPr>
            </a:lvl4pPr>
            <a:lvl5pPr marL="1543050" indent="-171450">
              <a:defRPr kumimoji="1">
                <a:solidFill>
                  <a:schemeClr val="tx1"/>
                </a:solidFill>
                <a:latin typeface="Calibri" pitchFamily="34" charset="0"/>
                <a:ea typeface="ＭＳ Ｐゴシック" charset="-128"/>
              </a:defRPr>
            </a:lvl5pPr>
            <a:lvl6pPr marL="1885950" indent="-171450" eaLnBrk="0" fontAlgn="base" hangingPunct="0">
              <a:spcBef>
                <a:spcPct val="0"/>
              </a:spcBef>
              <a:spcAft>
                <a:spcPct val="0"/>
              </a:spcAft>
              <a:defRPr kumimoji="1">
                <a:solidFill>
                  <a:schemeClr val="tx1"/>
                </a:solidFill>
                <a:latin typeface="Calibri" pitchFamily="34" charset="0"/>
                <a:ea typeface="ＭＳ Ｐゴシック" charset="-128"/>
              </a:defRPr>
            </a:lvl6pPr>
            <a:lvl7pPr marL="2228850" indent="-171450" eaLnBrk="0" fontAlgn="base" hangingPunct="0">
              <a:spcBef>
                <a:spcPct val="0"/>
              </a:spcBef>
              <a:spcAft>
                <a:spcPct val="0"/>
              </a:spcAft>
              <a:defRPr kumimoji="1">
                <a:solidFill>
                  <a:schemeClr val="tx1"/>
                </a:solidFill>
                <a:latin typeface="Calibri" pitchFamily="34" charset="0"/>
                <a:ea typeface="ＭＳ Ｐゴシック" charset="-128"/>
              </a:defRPr>
            </a:lvl7pPr>
            <a:lvl8pPr marL="2571750" indent="-171450" eaLnBrk="0" fontAlgn="base" hangingPunct="0">
              <a:spcBef>
                <a:spcPct val="0"/>
              </a:spcBef>
              <a:spcAft>
                <a:spcPct val="0"/>
              </a:spcAft>
              <a:defRPr kumimoji="1">
                <a:solidFill>
                  <a:schemeClr val="tx1"/>
                </a:solidFill>
                <a:latin typeface="Calibri" pitchFamily="34" charset="0"/>
                <a:ea typeface="ＭＳ Ｐゴシック" charset="-128"/>
              </a:defRPr>
            </a:lvl8pPr>
            <a:lvl9pPr marL="2914650" indent="-171450"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C405CA5B-890E-4EA2-A24C-F2097D87CF38}" type="slidenum">
              <a:rPr lang="ja-JP" altLang="en-US" smtClean="0">
                <a:solidFill>
                  <a:srgbClr val="898989"/>
                </a:solidFill>
              </a:rPr>
              <a:pPr/>
              <a:t>15</a:t>
            </a:fld>
            <a:endParaRPr lang="ja-JP" altLang="en-US" dirty="0">
              <a:solidFill>
                <a:srgbClr val="898989"/>
              </a:solidFill>
            </a:endParaRPr>
          </a:p>
        </p:txBody>
      </p:sp>
      <p:sp>
        <p:nvSpPr>
          <p:cNvPr id="17413" name="テキスト ボックス 3"/>
          <p:cNvSpPr txBox="1">
            <a:spLocks noChangeArrowheads="1"/>
          </p:cNvSpPr>
          <p:nvPr/>
        </p:nvSpPr>
        <p:spPr bwMode="auto">
          <a:xfrm>
            <a:off x="6587729" y="3987442"/>
            <a:ext cx="11227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r>
              <a:rPr lang="ja-JP" altLang="en-US" sz="2400" dirty="0"/>
              <a:t>５分</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73930" y="1064398"/>
            <a:ext cx="4169569" cy="5254794"/>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1600">
              <a:solidFill>
                <a:prstClr val="white"/>
              </a:solidFill>
              <a:latin typeface="メイリオ" pitchFamily="50" charset="-128"/>
              <a:ea typeface="メイリオ" pitchFamily="50" charset="-128"/>
              <a:cs typeface="メイリオ" pitchFamily="50" charset="-128"/>
            </a:endParaRPr>
          </a:p>
        </p:txBody>
      </p:sp>
      <p:sp>
        <p:nvSpPr>
          <p:cNvPr id="5" name="角丸四角形 4"/>
          <p:cNvSpPr/>
          <p:nvPr/>
        </p:nvSpPr>
        <p:spPr>
          <a:xfrm>
            <a:off x="4601767" y="1064360"/>
            <a:ext cx="4175522" cy="5254831"/>
          </a:xfrm>
          <a:prstGeom prst="round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1600">
              <a:solidFill>
                <a:prstClr val="white"/>
              </a:solidFill>
              <a:latin typeface="メイリオ" pitchFamily="50" charset="-128"/>
              <a:ea typeface="メイリオ" pitchFamily="50" charset="-128"/>
              <a:cs typeface="メイリオ" pitchFamily="50" charset="-128"/>
            </a:endParaRPr>
          </a:p>
        </p:txBody>
      </p:sp>
      <p:pic>
        <p:nvPicPr>
          <p:cNvPr id="1843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006" y="5886895"/>
            <a:ext cx="826294" cy="896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7" name="テキスト ボックス 1"/>
          <p:cNvSpPr txBox="1">
            <a:spLocks noChangeArrowheads="1"/>
          </p:cNvSpPr>
          <p:nvPr/>
        </p:nvSpPr>
        <p:spPr bwMode="auto">
          <a:xfrm>
            <a:off x="0" y="123306"/>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2800" dirty="0">
                <a:solidFill>
                  <a:srgbClr val="000000"/>
                </a:solidFill>
                <a:latin typeface="HGP創英角ｺﾞｼｯｸUB" pitchFamily="50" charset="-128"/>
                <a:ea typeface="HGP創英角ｺﾞｼｯｸUB" pitchFamily="50" charset="-128"/>
              </a:rPr>
              <a:t>基本チェックリストから読み取れそうなこと　</a:t>
            </a:r>
            <a:r>
              <a:rPr lang="ja-JP" altLang="en-US" sz="2800" dirty="0">
                <a:solidFill>
                  <a:srgbClr val="FF0000"/>
                </a:solidFill>
                <a:latin typeface="HGP創英角ｺﾞｼｯｸUB" pitchFamily="50" charset="-128"/>
                <a:ea typeface="HGP創英角ｺﾞｼｯｸUB" pitchFamily="50" charset="-128"/>
              </a:rPr>
              <a:t>～１つの例示～</a:t>
            </a:r>
            <a:endParaRPr lang="en-US" altLang="ja-JP" sz="2800" dirty="0">
              <a:solidFill>
                <a:srgbClr val="FF0000"/>
              </a:solidFill>
              <a:latin typeface="HGP創英角ｺﾞｼｯｸUB" pitchFamily="50" charset="-128"/>
              <a:ea typeface="HGP創英角ｺﾞｼｯｸUB" pitchFamily="50" charset="-128"/>
            </a:endParaRPr>
          </a:p>
          <a:p>
            <a:pPr algn="ctr" eaLnBrk="1" hangingPunct="1"/>
            <a:endParaRPr lang="en-US" altLang="ja-JP" sz="2800" dirty="0">
              <a:solidFill>
                <a:srgbClr val="FF0000"/>
              </a:solidFill>
              <a:latin typeface="HGP創英角ｺﾞｼｯｸUB" pitchFamily="50" charset="-128"/>
              <a:ea typeface="HGP創英角ｺﾞｼｯｸUB" pitchFamily="50" charset="-128"/>
            </a:endParaRPr>
          </a:p>
        </p:txBody>
      </p:sp>
      <p:sp>
        <p:nvSpPr>
          <p:cNvPr id="18438" name="テキスト ボックス 3"/>
          <p:cNvSpPr txBox="1">
            <a:spLocks noChangeArrowheads="1"/>
          </p:cNvSpPr>
          <p:nvPr/>
        </p:nvSpPr>
        <p:spPr bwMode="auto">
          <a:xfrm>
            <a:off x="389354" y="1908575"/>
            <a:ext cx="37016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ts val="600"/>
              </a:spcBef>
            </a:pPr>
            <a:endParaRPr lang="en-US" altLang="ja-JP" sz="1200">
              <a:solidFill>
                <a:srgbClr val="000000"/>
              </a:solidFill>
              <a:latin typeface="メイリオ" pitchFamily="50" charset="-128"/>
              <a:ea typeface="メイリオ" pitchFamily="50" charset="-128"/>
              <a:cs typeface="メイリオ" pitchFamily="50" charset="-128"/>
            </a:endParaRPr>
          </a:p>
        </p:txBody>
      </p:sp>
      <p:sp>
        <p:nvSpPr>
          <p:cNvPr id="18439" name="テキスト ボックス 9"/>
          <p:cNvSpPr txBox="1">
            <a:spLocks noChangeArrowheads="1"/>
          </p:cNvSpPr>
          <p:nvPr/>
        </p:nvSpPr>
        <p:spPr bwMode="auto">
          <a:xfrm>
            <a:off x="368420" y="1245810"/>
            <a:ext cx="3823097"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dirty="0">
                <a:solidFill>
                  <a:srgbClr val="000000"/>
                </a:solidFill>
                <a:latin typeface="HGP創英角ｺﾞｼｯｸUB" pitchFamily="50" charset="-128"/>
                <a:ea typeface="HGP創英角ｺﾞｼｯｸUB" pitchFamily="50" charset="-128"/>
                <a:cs typeface="メイリオ" pitchFamily="50" charset="-128"/>
              </a:rPr>
              <a:t>・物忘れの項目の該当者では、関連して閉じこもりの項目やうつの項目に該当している傾向にあるため、意識して確認する。</a:t>
            </a:r>
            <a:endParaRPr lang="en-US" altLang="ja-JP" dirty="0">
              <a:solidFill>
                <a:srgbClr val="000000"/>
              </a:solidFill>
              <a:latin typeface="HGP創英角ｺﾞｼｯｸUB" pitchFamily="50" charset="-128"/>
              <a:ea typeface="HGP創英角ｺﾞｼｯｸUB" pitchFamily="50" charset="-128"/>
              <a:cs typeface="メイリオ" pitchFamily="50" charset="-128"/>
            </a:endParaRPr>
          </a:p>
          <a:p>
            <a:pPr eaLnBrk="1" hangingPunct="1"/>
            <a:r>
              <a:rPr lang="ja-JP" altLang="en-US" dirty="0">
                <a:solidFill>
                  <a:srgbClr val="000000"/>
                </a:solidFill>
                <a:latin typeface="HGP創英角ｺﾞｼｯｸUB" pitchFamily="50" charset="-128"/>
                <a:ea typeface="HGP創英角ｺﾞｼｯｸUB" pitchFamily="50" charset="-128"/>
                <a:cs typeface="メイリオ" pitchFamily="50" charset="-128"/>
              </a:rPr>
              <a:t>・生活全般の低下者では、運動器の機能低下がみられない場合、できる「能力」はあるものの、家族や他の支援者が代行している傾向がないか、意識して確認する。</a:t>
            </a:r>
            <a:endParaRPr lang="en-US" altLang="ja-JP" dirty="0">
              <a:solidFill>
                <a:srgbClr val="000000"/>
              </a:solidFill>
              <a:latin typeface="HGP創英角ｺﾞｼｯｸUB" pitchFamily="50" charset="-128"/>
              <a:ea typeface="HGP創英角ｺﾞｼｯｸUB" pitchFamily="50" charset="-128"/>
              <a:cs typeface="メイリオ" pitchFamily="50" charset="-128"/>
            </a:endParaRPr>
          </a:p>
          <a:p>
            <a:pPr eaLnBrk="1" hangingPunct="1"/>
            <a:r>
              <a:rPr lang="ja-JP" altLang="en-US" dirty="0">
                <a:solidFill>
                  <a:srgbClr val="000000"/>
                </a:solidFill>
                <a:latin typeface="HGP創英角ｺﾞｼｯｸUB" pitchFamily="50" charset="-128"/>
                <a:ea typeface="HGP創英角ｺﾞｼｯｸUB" pitchFamily="50" charset="-128"/>
                <a:cs typeface="メイリオ" pitchFamily="50" charset="-128"/>
              </a:rPr>
              <a:t>・生活全般の低下＋運動器＋何かの該当者では、要支援認定者に類似する状態像にあることが多いことに留意する。</a:t>
            </a:r>
            <a:endParaRPr lang="en-US" altLang="ja-JP" dirty="0">
              <a:solidFill>
                <a:srgbClr val="000000"/>
              </a:solidFill>
              <a:latin typeface="HGP創英角ｺﾞｼｯｸUB" pitchFamily="50" charset="-128"/>
              <a:ea typeface="HGP創英角ｺﾞｼｯｸUB" pitchFamily="50" charset="-128"/>
              <a:cs typeface="メイリオ" pitchFamily="50" charset="-128"/>
            </a:endParaRPr>
          </a:p>
        </p:txBody>
      </p:sp>
      <p:sp>
        <p:nvSpPr>
          <p:cNvPr id="18440" name="テキスト ボックス 17"/>
          <p:cNvSpPr txBox="1">
            <a:spLocks noChangeArrowheads="1"/>
          </p:cNvSpPr>
          <p:nvPr/>
        </p:nvSpPr>
        <p:spPr bwMode="auto">
          <a:xfrm>
            <a:off x="4780955" y="1409027"/>
            <a:ext cx="3911817"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dirty="0">
                <a:solidFill>
                  <a:srgbClr val="000000"/>
                </a:solidFill>
                <a:latin typeface="HGP創英角ｺﾞｼｯｸUB" pitchFamily="50" charset="-128"/>
                <a:ea typeface="HGP創英角ｺﾞｼｯｸUB" pitchFamily="50" charset="-128"/>
                <a:cs typeface="メイリオ" pitchFamily="50" charset="-128"/>
              </a:rPr>
              <a:t>・低栄養での該当者は、元来細身の体</a:t>
            </a:r>
            <a:endParaRPr lang="en-US" altLang="ja-JP" dirty="0">
              <a:solidFill>
                <a:srgbClr val="000000"/>
              </a:solidFill>
              <a:latin typeface="HGP創英角ｺﾞｼｯｸUB" pitchFamily="50" charset="-128"/>
              <a:ea typeface="HGP創英角ｺﾞｼｯｸUB" pitchFamily="50" charset="-128"/>
              <a:cs typeface="メイリオ" pitchFamily="50" charset="-128"/>
            </a:endParaRPr>
          </a:p>
          <a:p>
            <a:pPr eaLnBrk="1" hangingPunct="1"/>
            <a:r>
              <a:rPr lang="ja-JP" altLang="en-US" dirty="0">
                <a:solidFill>
                  <a:srgbClr val="000000"/>
                </a:solidFill>
                <a:latin typeface="HGP創英角ｺﾞｼｯｸUB" pitchFamily="50" charset="-128"/>
                <a:ea typeface="HGP創英角ｺﾞｼｯｸUB" pitchFamily="50" charset="-128"/>
                <a:cs typeface="メイリオ" pitchFamily="50" charset="-128"/>
              </a:rPr>
              <a:t>　質の人もいるが、がんや貧血などの進行がないかなど、既往歴や現病歴の確認が重要である。</a:t>
            </a:r>
            <a:endParaRPr lang="en-US" altLang="ja-JP" dirty="0">
              <a:solidFill>
                <a:srgbClr val="000000"/>
              </a:solidFill>
              <a:latin typeface="HGP創英角ｺﾞｼｯｸUB" pitchFamily="50" charset="-128"/>
              <a:ea typeface="HGP創英角ｺﾞｼｯｸUB" pitchFamily="50" charset="-128"/>
              <a:cs typeface="メイリオ" pitchFamily="50" charset="-128"/>
            </a:endParaRPr>
          </a:p>
          <a:p>
            <a:pPr eaLnBrk="1" hangingPunct="1"/>
            <a:r>
              <a:rPr lang="ja-JP" altLang="en-US" dirty="0">
                <a:solidFill>
                  <a:srgbClr val="000000"/>
                </a:solidFill>
                <a:latin typeface="HGP創英角ｺﾞｼｯｸUB" pitchFamily="50" charset="-128"/>
                <a:ea typeface="HGP創英角ｺﾞｼｯｸUB" pitchFamily="50" charset="-128"/>
                <a:cs typeface="メイリオ" pitchFamily="50" charset="-128"/>
              </a:rPr>
              <a:t>・閉じこもりと運動器の低下に該当する者ついては、廃用性の進行や痛み等の理由が潜んでいる可能性が高いことを意識して確認する。</a:t>
            </a:r>
            <a:endParaRPr lang="en-US" altLang="ja-JP" dirty="0">
              <a:solidFill>
                <a:srgbClr val="000000"/>
              </a:solidFill>
              <a:latin typeface="HGP創英角ｺﾞｼｯｸUB" pitchFamily="50" charset="-128"/>
              <a:ea typeface="HGP創英角ｺﾞｼｯｸUB" pitchFamily="50" charset="-128"/>
              <a:cs typeface="メイリオ" pitchFamily="50" charset="-128"/>
            </a:endParaRPr>
          </a:p>
          <a:p>
            <a:pPr eaLnBrk="1" hangingPunct="1"/>
            <a:r>
              <a:rPr lang="ja-JP" altLang="en-US" dirty="0">
                <a:solidFill>
                  <a:srgbClr val="000000"/>
                </a:solidFill>
                <a:latin typeface="HGP創英角ｺﾞｼｯｸUB" pitchFamily="50" charset="-128"/>
                <a:ea typeface="HGP創英角ｺﾞｼｯｸUB" pitchFamily="50" charset="-128"/>
                <a:cs typeface="メイリオ" pitchFamily="50" charset="-128"/>
              </a:rPr>
              <a:t>・うつ傾向の強い者は生活意欲が低下していることが多く、生活全般等の項目や外出頻度等に影響していないか、意識して確認することが大切である。</a:t>
            </a:r>
            <a:endParaRPr lang="en-US" altLang="ja-JP" dirty="0">
              <a:solidFill>
                <a:srgbClr val="000000"/>
              </a:solidFill>
              <a:latin typeface="HGP創英角ｺﾞｼｯｸUB" pitchFamily="50" charset="-128"/>
              <a:ea typeface="HGP創英角ｺﾞｼｯｸUB" pitchFamily="50" charset="-128"/>
              <a:cs typeface="メイリオ" pitchFamily="50" charset="-128"/>
            </a:endParaRPr>
          </a:p>
          <a:p>
            <a:pPr eaLnBrk="1" hangingPunct="1"/>
            <a:r>
              <a:rPr lang="ja-JP" altLang="en-US" dirty="0">
                <a:solidFill>
                  <a:srgbClr val="000000"/>
                </a:solidFill>
                <a:latin typeface="HGP創英角ｺﾞｼｯｸUB" pitchFamily="50" charset="-128"/>
                <a:ea typeface="HGP創英角ｺﾞｼｯｸUB" pitchFamily="50" charset="-128"/>
                <a:cs typeface="メイリオ" pitchFamily="50" charset="-128"/>
              </a:rPr>
              <a:t>　　　　　　　　　　　</a:t>
            </a:r>
            <a:endParaRPr lang="en-US" altLang="ja-JP" dirty="0">
              <a:solidFill>
                <a:srgbClr val="000000"/>
              </a:solidFill>
              <a:latin typeface="HGP創英角ｺﾞｼｯｸUB" pitchFamily="50" charset="-128"/>
              <a:ea typeface="HGP創英角ｺﾞｼｯｸUB" pitchFamily="50" charset="-128"/>
              <a:cs typeface="メイリオ" pitchFamily="50" charset="-128"/>
            </a:endParaRPr>
          </a:p>
          <a:p>
            <a:pPr eaLnBrk="1" hangingPunct="1"/>
            <a:r>
              <a:rPr lang="en-US" altLang="ja-JP" dirty="0">
                <a:solidFill>
                  <a:srgbClr val="000000"/>
                </a:solidFill>
                <a:latin typeface="HGP創英角ｺﾞｼｯｸUB" pitchFamily="50" charset="-128"/>
                <a:ea typeface="HGP創英角ｺﾞｼｯｸUB" pitchFamily="50" charset="-128"/>
                <a:cs typeface="メイリオ" pitchFamily="50" charset="-128"/>
              </a:rPr>
              <a:t>※</a:t>
            </a:r>
            <a:r>
              <a:rPr lang="ja-JP" altLang="en-US" dirty="0">
                <a:solidFill>
                  <a:srgbClr val="FF0000"/>
                </a:solidFill>
                <a:latin typeface="HGP創英角ｺﾞｼｯｸUB" pitchFamily="50" charset="-128"/>
                <a:ea typeface="HGP創英角ｺﾞｼｯｸUB" pitchFamily="50" charset="-128"/>
                <a:cs typeface="メイリオ" pitchFamily="50" charset="-128"/>
              </a:rPr>
              <a:t>本人が主観でチェックした内容が、心身機能に合致したものであるかを丁寧に見極めることが大切である。</a:t>
            </a:r>
            <a:endParaRPr lang="en-US" altLang="ja-JP" dirty="0">
              <a:solidFill>
                <a:srgbClr val="FF0000"/>
              </a:solidFill>
              <a:latin typeface="HGP創英角ｺﾞｼｯｸUB" pitchFamily="50" charset="-128"/>
              <a:ea typeface="HGP創英角ｺﾞｼｯｸUB" pitchFamily="50" charset="-128"/>
              <a:cs typeface="メイリオ" pitchFamily="50" charset="-128"/>
            </a:endParaRPr>
          </a:p>
          <a:p>
            <a:pPr eaLnBrk="1" hangingPunct="1"/>
            <a:endParaRPr lang="en-US" altLang="ja-JP" dirty="0">
              <a:solidFill>
                <a:srgbClr val="000000"/>
              </a:solidFill>
              <a:latin typeface="HGP創英角ｺﾞｼｯｸUB" pitchFamily="50" charset="-128"/>
              <a:ea typeface="HGP創英角ｺﾞｼｯｸUB" pitchFamily="50" charset="-128"/>
              <a:cs typeface="メイリオ" pitchFamily="50" charset="-128"/>
            </a:endParaRPr>
          </a:p>
        </p:txBody>
      </p:sp>
      <p:sp>
        <p:nvSpPr>
          <p:cNvPr id="18441" name="正方形/長方形 1"/>
          <p:cNvSpPr>
            <a:spLocks noChangeArrowheads="1"/>
          </p:cNvSpPr>
          <p:nvPr/>
        </p:nvSpPr>
        <p:spPr bwMode="auto">
          <a:xfrm>
            <a:off x="359945" y="4767298"/>
            <a:ext cx="389991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dirty="0">
                <a:solidFill>
                  <a:srgbClr val="000000"/>
                </a:solidFill>
                <a:latin typeface="HGP創英角ｺﾞｼｯｸUB" pitchFamily="50" charset="-128"/>
                <a:ea typeface="HGP創英角ｺﾞｼｯｸUB" pitchFamily="50" charset="-128"/>
                <a:cs typeface="メイリオ" pitchFamily="50" charset="-128"/>
              </a:rPr>
              <a:t>・口腔機能の低下の該当者には、義歯の不具合や歯の欠損等に注視するだけでなく、</a:t>
            </a:r>
            <a:r>
              <a:rPr lang="ja-JP" altLang="en-US" dirty="0">
                <a:latin typeface="HGP創英角ｺﾞｼｯｸUB" pitchFamily="50" charset="-128"/>
                <a:ea typeface="HGP創英角ｺﾞｼｯｸUB" pitchFamily="50" charset="-128"/>
                <a:cs typeface="メイリオ" pitchFamily="50" charset="-128"/>
              </a:rPr>
              <a:t>栄養状態の低下や</a:t>
            </a:r>
            <a:r>
              <a:rPr lang="ja-JP" altLang="en-US" dirty="0">
                <a:solidFill>
                  <a:srgbClr val="000000"/>
                </a:solidFill>
                <a:latin typeface="HGP創英角ｺﾞｼｯｸUB" pitchFamily="50" charset="-128"/>
                <a:ea typeface="HGP創英角ｺﾞｼｯｸUB" pitchFamily="50" charset="-128"/>
                <a:cs typeface="メイリオ" pitchFamily="50" charset="-128"/>
              </a:rPr>
              <a:t>既往歴や現病歴、内服薬の確認など、健康管理面と合わせて確認することが大切である。</a:t>
            </a:r>
            <a:endParaRPr lang="en-US" altLang="ja-JP" dirty="0">
              <a:solidFill>
                <a:srgbClr val="000000"/>
              </a:solidFill>
              <a:latin typeface="HGP創英角ｺﾞｼｯｸUB" pitchFamily="50" charset="-128"/>
              <a:ea typeface="HGP創英角ｺﾞｼｯｸUB" pitchFamily="50" charset="-128"/>
              <a:cs typeface="メイリオ" pitchFamily="50" charset="-128"/>
            </a:endParaRPr>
          </a:p>
        </p:txBody>
      </p:sp>
      <p:sp>
        <p:nvSpPr>
          <p:cNvPr id="4" name="下矢印 3"/>
          <p:cNvSpPr/>
          <p:nvPr/>
        </p:nvSpPr>
        <p:spPr>
          <a:xfrm>
            <a:off x="6507363" y="4786573"/>
            <a:ext cx="364331" cy="2488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8443" name="スライド番号プレースホルダー 1"/>
          <p:cNvSpPr>
            <a:spLocks noGrp="1"/>
          </p:cNvSpPr>
          <p:nvPr>
            <p:ph type="sldNum" sz="quarter" idx="12"/>
          </p:nvPr>
        </p:nvSpPr>
        <p:spPr bwMode="auto">
          <a:xfrm>
            <a:off x="7086600" y="6585665"/>
            <a:ext cx="20574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557213" indent="-214313">
              <a:defRPr kumimoji="1">
                <a:solidFill>
                  <a:schemeClr val="tx1"/>
                </a:solidFill>
                <a:latin typeface="Calibri" pitchFamily="34" charset="0"/>
                <a:ea typeface="ＭＳ Ｐゴシック" charset="-128"/>
              </a:defRPr>
            </a:lvl2pPr>
            <a:lvl3pPr marL="857250" indent="-171450">
              <a:defRPr kumimoji="1">
                <a:solidFill>
                  <a:schemeClr val="tx1"/>
                </a:solidFill>
                <a:latin typeface="Calibri" pitchFamily="34" charset="0"/>
                <a:ea typeface="ＭＳ Ｐゴシック" charset="-128"/>
              </a:defRPr>
            </a:lvl3pPr>
            <a:lvl4pPr marL="1200150" indent="-171450">
              <a:defRPr kumimoji="1">
                <a:solidFill>
                  <a:schemeClr val="tx1"/>
                </a:solidFill>
                <a:latin typeface="Calibri" pitchFamily="34" charset="0"/>
                <a:ea typeface="ＭＳ Ｐゴシック" charset="-128"/>
              </a:defRPr>
            </a:lvl4pPr>
            <a:lvl5pPr marL="1543050" indent="-171450">
              <a:defRPr kumimoji="1">
                <a:solidFill>
                  <a:schemeClr val="tx1"/>
                </a:solidFill>
                <a:latin typeface="Calibri" pitchFamily="34" charset="0"/>
                <a:ea typeface="ＭＳ Ｐゴシック" charset="-128"/>
              </a:defRPr>
            </a:lvl5pPr>
            <a:lvl6pPr marL="1885950" indent="-171450" eaLnBrk="0" fontAlgn="base" hangingPunct="0">
              <a:spcBef>
                <a:spcPct val="0"/>
              </a:spcBef>
              <a:spcAft>
                <a:spcPct val="0"/>
              </a:spcAft>
              <a:defRPr kumimoji="1">
                <a:solidFill>
                  <a:schemeClr val="tx1"/>
                </a:solidFill>
                <a:latin typeface="Calibri" pitchFamily="34" charset="0"/>
                <a:ea typeface="ＭＳ Ｐゴシック" charset="-128"/>
              </a:defRPr>
            </a:lvl6pPr>
            <a:lvl7pPr marL="2228850" indent="-171450" eaLnBrk="0" fontAlgn="base" hangingPunct="0">
              <a:spcBef>
                <a:spcPct val="0"/>
              </a:spcBef>
              <a:spcAft>
                <a:spcPct val="0"/>
              </a:spcAft>
              <a:defRPr kumimoji="1">
                <a:solidFill>
                  <a:schemeClr val="tx1"/>
                </a:solidFill>
                <a:latin typeface="Calibri" pitchFamily="34" charset="0"/>
                <a:ea typeface="ＭＳ Ｐゴシック" charset="-128"/>
              </a:defRPr>
            </a:lvl7pPr>
            <a:lvl8pPr marL="2571750" indent="-171450" eaLnBrk="0" fontAlgn="base" hangingPunct="0">
              <a:spcBef>
                <a:spcPct val="0"/>
              </a:spcBef>
              <a:spcAft>
                <a:spcPct val="0"/>
              </a:spcAft>
              <a:defRPr kumimoji="1">
                <a:solidFill>
                  <a:schemeClr val="tx1"/>
                </a:solidFill>
                <a:latin typeface="Calibri" pitchFamily="34" charset="0"/>
                <a:ea typeface="ＭＳ Ｐゴシック" charset="-128"/>
              </a:defRPr>
            </a:lvl8pPr>
            <a:lvl9pPr marL="2914650" indent="-171450"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FAFEDF57-9DDF-4A0C-B37B-E874D05668B8}" type="slidenum">
              <a:rPr lang="ja-JP" altLang="en-US" smtClean="0">
                <a:solidFill>
                  <a:srgbClr val="898989"/>
                </a:solidFill>
              </a:rPr>
              <a:pPr/>
              <a:t>16</a:t>
            </a:fld>
            <a:endParaRPr lang="ja-JP" altLang="en-US">
              <a:solidFill>
                <a:srgbClr val="898989"/>
              </a:solidFill>
            </a:endParaRPr>
          </a:p>
        </p:txBody>
      </p:sp>
      <p:sp>
        <p:nvSpPr>
          <p:cNvPr id="12" name="円/楕円 11"/>
          <p:cNvSpPr/>
          <p:nvPr/>
        </p:nvSpPr>
        <p:spPr>
          <a:xfrm>
            <a:off x="6893738" y="-531019"/>
            <a:ext cx="2250281" cy="3690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t>映写のみ</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2707" y="4691101"/>
            <a:ext cx="1121569" cy="1216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9" name="テキスト ボックス 1"/>
          <p:cNvSpPr txBox="1">
            <a:spLocks noChangeArrowheads="1"/>
          </p:cNvSpPr>
          <p:nvPr/>
        </p:nvSpPr>
        <p:spPr bwMode="auto">
          <a:xfrm>
            <a:off x="389336" y="2047911"/>
            <a:ext cx="843935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2800" dirty="0">
                <a:latin typeface="HGP創英角ｺﾞｼｯｸUB" pitchFamily="50" charset="-128"/>
                <a:ea typeface="HGP創英角ｺﾞｼｯｸUB" pitchFamily="50" charset="-128"/>
              </a:rPr>
              <a:t>演習５</a:t>
            </a:r>
            <a:endParaRPr lang="en-US" altLang="ja-JP" sz="2800" dirty="0">
              <a:latin typeface="HGP創英角ｺﾞｼｯｸUB" pitchFamily="50" charset="-128"/>
              <a:ea typeface="HGP創英角ｺﾞｼｯｸUB" pitchFamily="50" charset="-128"/>
            </a:endParaRPr>
          </a:p>
          <a:p>
            <a:pPr eaLnBrk="1" hangingPunct="1"/>
            <a:endParaRPr lang="en-US" altLang="ja-JP" sz="2800" dirty="0">
              <a:latin typeface="HGP創英角ｺﾞｼｯｸUB" pitchFamily="50" charset="-128"/>
              <a:ea typeface="HGP創英角ｺﾞｼｯｸUB" pitchFamily="50" charset="-128"/>
            </a:endParaRPr>
          </a:p>
          <a:p>
            <a:pPr eaLnBrk="1" hangingPunct="1"/>
            <a:r>
              <a:rPr lang="ja-JP" altLang="en-US" sz="2800" dirty="0">
                <a:latin typeface="HGP創英角ｺﾞｼｯｸUB" pitchFamily="50" charset="-128"/>
                <a:ea typeface="HGP創英角ｺﾞｼｯｸUB" pitchFamily="50" charset="-128"/>
              </a:rPr>
              <a:t>　 介護予防ケアマネジメントを行う上で、基本チェックリストのみでは、不足している情報をあげてみてください。　</a:t>
            </a:r>
            <a:endParaRPr lang="en-US" altLang="ja-JP" sz="2800" dirty="0">
              <a:solidFill>
                <a:srgbClr val="FF0000"/>
              </a:solidFill>
              <a:latin typeface="HGP創英角ｺﾞｼｯｸUB" pitchFamily="50" charset="-128"/>
              <a:ea typeface="HGP創英角ｺﾞｼｯｸUB" pitchFamily="50" charset="-128"/>
            </a:endParaRPr>
          </a:p>
        </p:txBody>
      </p:sp>
      <p:sp>
        <p:nvSpPr>
          <p:cNvPr id="19460" name="テキスト ボックス 3"/>
          <p:cNvSpPr txBox="1">
            <a:spLocks noChangeArrowheads="1"/>
          </p:cNvSpPr>
          <p:nvPr/>
        </p:nvSpPr>
        <p:spPr bwMode="auto">
          <a:xfrm>
            <a:off x="389354" y="1908575"/>
            <a:ext cx="37016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ts val="600"/>
              </a:spcBef>
            </a:pPr>
            <a:endParaRPr lang="en-US" altLang="ja-JP" sz="1200">
              <a:latin typeface="メイリオ" pitchFamily="50" charset="-128"/>
              <a:ea typeface="メイリオ" pitchFamily="50" charset="-128"/>
              <a:cs typeface="メイリオ" pitchFamily="50" charset="-128"/>
            </a:endParaRPr>
          </a:p>
        </p:txBody>
      </p:sp>
      <p:sp>
        <p:nvSpPr>
          <p:cNvPr id="19461" name="テキスト ボックス 9"/>
          <p:cNvSpPr txBox="1">
            <a:spLocks noChangeArrowheads="1"/>
          </p:cNvSpPr>
          <p:nvPr/>
        </p:nvSpPr>
        <p:spPr bwMode="auto">
          <a:xfrm>
            <a:off x="706646" y="2162213"/>
            <a:ext cx="34706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2400">
                <a:latin typeface="HGP創英角ｺﾞｼｯｸUB" pitchFamily="50" charset="-128"/>
                <a:ea typeface="HGP創英角ｺﾞｼｯｸUB" pitchFamily="50" charset="-128"/>
                <a:cs typeface="メイリオ" pitchFamily="50" charset="-128"/>
              </a:rPr>
              <a:t>　</a:t>
            </a:r>
            <a:endParaRPr lang="en-US" altLang="ja-JP" sz="2400">
              <a:latin typeface="HGP創英角ｺﾞｼｯｸUB" pitchFamily="50" charset="-128"/>
              <a:ea typeface="HGP創英角ｺﾞｼｯｸUB" pitchFamily="50" charset="-128"/>
              <a:cs typeface="メイリオ" pitchFamily="50" charset="-128"/>
            </a:endParaRPr>
          </a:p>
        </p:txBody>
      </p:sp>
      <p:sp>
        <p:nvSpPr>
          <p:cNvPr id="19462" name="スライド番号プレースホルダー 1"/>
          <p:cNvSpPr>
            <a:spLocks noGrp="1"/>
          </p:cNvSpPr>
          <p:nvPr>
            <p:ph type="sldNum" sz="quarter" idx="12"/>
          </p:nvPr>
        </p:nvSpPr>
        <p:spPr bwMode="auto">
          <a:xfrm>
            <a:off x="7081838" y="6588125"/>
            <a:ext cx="20574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557213" indent="-214313">
              <a:defRPr kumimoji="1">
                <a:solidFill>
                  <a:schemeClr val="tx1"/>
                </a:solidFill>
                <a:latin typeface="Calibri" pitchFamily="34" charset="0"/>
                <a:ea typeface="ＭＳ Ｐゴシック" charset="-128"/>
              </a:defRPr>
            </a:lvl2pPr>
            <a:lvl3pPr marL="857250" indent="-171450">
              <a:defRPr kumimoji="1">
                <a:solidFill>
                  <a:schemeClr val="tx1"/>
                </a:solidFill>
                <a:latin typeface="Calibri" pitchFamily="34" charset="0"/>
                <a:ea typeface="ＭＳ Ｐゴシック" charset="-128"/>
              </a:defRPr>
            </a:lvl3pPr>
            <a:lvl4pPr marL="1200150" indent="-171450">
              <a:defRPr kumimoji="1">
                <a:solidFill>
                  <a:schemeClr val="tx1"/>
                </a:solidFill>
                <a:latin typeface="Calibri" pitchFamily="34" charset="0"/>
                <a:ea typeface="ＭＳ Ｐゴシック" charset="-128"/>
              </a:defRPr>
            </a:lvl4pPr>
            <a:lvl5pPr marL="1543050" indent="-171450">
              <a:defRPr kumimoji="1">
                <a:solidFill>
                  <a:schemeClr val="tx1"/>
                </a:solidFill>
                <a:latin typeface="Calibri" pitchFamily="34" charset="0"/>
                <a:ea typeface="ＭＳ Ｐゴシック" charset="-128"/>
              </a:defRPr>
            </a:lvl5pPr>
            <a:lvl6pPr marL="1885950" indent="-171450" eaLnBrk="0" fontAlgn="base" hangingPunct="0">
              <a:spcBef>
                <a:spcPct val="0"/>
              </a:spcBef>
              <a:spcAft>
                <a:spcPct val="0"/>
              </a:spcAft>
              <a:defRPr kumimoji="1">
                <a:solidFill>
                  <a:schemeClr val="tx1"/>
                </a:solidFill>
                <a:latin typeface="Calibri" pitchFamily="34" charset="0"/>
                <a:ea typeface="ＭＳ Ｐゴシック" charset="-128"/>
              </a:defRPr>
            </a:lvl6pPr>
            <a:lvl7pPr marL="2228850" indent="-171450" eaLnBrk="0" fontAlgn="base" hangingPunct="0">
              <a:spcBef>
                <a:spcPct val="0"/>
              </a:spcBef>
              <a:spcAft>
                <a:spcPct val="0"/>
              </a:spcAft>
              <a:defRPr kumimoji="1">
                <a:solidFill>
                  <a:schemeClr val="tx1"/>
                </a:solidFill>
                <a:latin typeface="Calibri" pitchFamily="34" charset="0"/>
                <a:ea typeface="ＭＳ Ｐゴシック" charset="-128"/>
              </a:defRPr>
            </a:lvl7pPr>
            <a:lvl8pPr marL="2571750" indent="-171450" eaLnBrk="0" fontAlgn="base" hangingPunct="0">
              <a:spcBef>
                <a:spcPct val="0"/>
              </a:spcBef>
              <a:spcAft>
                <a:spcPct val="0"/>
              </a:spcAft>
              <a:defRPr kumimoji="1">
                <a:solidFill>
                  <a:schemeClr val="tx1"/>
                </a:solidFill>
                <a:latin typeface="Calibri" pitchFamily="34" charset="0"/>
                <a:ea typeface="ＭＳ Ｐゴシック" charset="-128"/>
              </a:defRPr>
            </a:lvl8pPr>
            <a:lvl9pPr marL="2914650" indent="-171450"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CD027865-D984-435D-B4E2-9B8B90C6585C}" type="slidenum">
              <a:rPr lang="ja-JP" altLang="en-US" smtClean="0">
                <a:solidFill>
                  <a:srgbClr val="898989"/>
                </a:solidFill>
              </a:rPr>
              <a:pPr/>
              <a:t>17</a:t>
            </a:fld>
            <a:endParaRPr lang="ja-JP" altLang="en-US" dirty="0">
              <a:solidFill>
                <a:srgbClr val="898989"/>
              </a:solidFill>
            </a:endParaRPr>
          </a:p>
        </p:txBody>
      </p:sp>
      <p:sp>
        <p:nvSpPr>
          <p:cNvPr id="19463" name="テキスト ボックス 3"/>
          <p:cNvSpPr txBox="1">
            <a:spLocks noChangeArrowheads="1"/>
          </p:cNvSpPr>
          <p:nvPr/>
        </p:nvSpPr>
        <p:spPr bwMode="auto">
          <a:xfrm>
            <a:off x="6702029" y="4185086"/>
            <a:ext cx="11227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r>
              <a:rPr lang="ja-JP" altLang="en-US" sz="2400" dirty="0"/>
              <a:t>５分</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32162" y="1957246"/>
            <a:ext cx="4140994" cy="4087954"/>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1600">
              <a:latin typeface="メイリオ" pitchFamily="50" charset="-128"/>
              <a:ea typeface="メイリオ" pitchFamily="50" charset="-128"/>
              <a:cs typeface="メイリオ" pitchFamily="50" charset="-128"/>
            </a:endParaRPr>
          </a:p>
        </p:txBody>
      </p:sp>
      <p:sp>
        <p:nvSpPr>
          <p:cNvPr id="5" name="角丸四角形 4"/>
          <p:cNvSpPr/>
          <p:nvPr/>
        </p:nvSpPr>
        <p:spPr>
          <a:xfrm>
            <a:off x="4566046" y="2162180"/>
            <a:ext cx="4380061" cy="3791580"/>
          </a:xfrm>
          <a:prstGeom prst="round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1600">
              <a:latin typeface="メイリオ" pitchFamily="50" charset="-128"/>
              <a:ea typeface="メイリオ" pitchFamily="50" charset="-128"/>
              <a:cs typeface="メイリオ" pitchFamily="50" charset="-128"/>
            </a:endParaRPr>
          </a:p>
        </p:txBody>
      </p:sp>
      <p:pic>
        <p:nvPicPr>
          <p:cNvPr id="2048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4695" y="5204419"/>
            <a:ext cx="1121569" cy="1216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7" name="テキスト ボックス 1"/>
          <p:cNvSpPr txBox="1">
            <a:spLocks noChangeArrowheads="1"/>
          </p:cNvSpPr>
          <p:nvPr/>
        </p:nvSpPr>
        <p:spPr bwMode="auto">
          <a:xfrm>
            <a:off x="132159" y="573710"/>
            <a:ext cx="881394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fontAlgn="auto" hangingPunct="1">
              <a:spcBef>
                <a:spcPct val="0"/>
              </a:spcBef>
              <a:spcAft>
                <a:spcPts val="0"/>
              </a:spcAft>
              <a:buNone/>
              <a:defRPr/>
            </a:pPr>
            <a:r>
              <a:rPr lang="ja-JP" altLang="en-US" sz="2800" dirty="0">
                <a:latin typeface="HGP創英角ｺﾞｼｯｸUB" panose="020B0900000000000000" pitchFamily="50" charset="-128"/>
                <a:ea typeface="HGP創英角ｺﾞｼｯｸUB" panose="020B0900000000000000" pitchFamily="50" charset="-128"/>
              </a:rPr>
              <a:t>介護予防ケアマネジメントを行う上で、基本チェックリスト</a:t>
            </a:r>
            <a:endParaRPr lang="en-US" altLang="ja-JP" sz="2800" dirty="0">
              <a:latin typeface="HGP創英角ｺﾞｼｯｸUB" panose="020B0900000000000000" pitchFamily="50" charset="-128"/>
              <a:ea typeface="HGP創英角ｺﾞｼｯｸUB" panose="020B0900000000000000" pitchFamily="50" charset="-128"/>
            </a:endParaRPr>
          </a:p>
          <a:p>
            <a:pPr algn="ctr" eaLnBrk="1" fontAlgn="auto" hangingPunct="1">
              <a:spcBef>
                <a:spcPct val="0"/>
              </a:spcBef>
              <a:spcAft>
                <a:spcPts val="0"/>
              </a:spcAft>
              <a:buNone/>
              <a:defRPr/>
            </a:pPr>
            <a:r>
              <a:rPr lang="ja-JP" altLang="en-US" sz="2800" dirty="0">
                <a:latin typeface="HGP創英角ｺﾞｼｯｸUB" panose="020B0900000000000000" pitchFamily="50" charset="-128"/>
                <a:ea typeface="HGP創英角ｺﾞｼｯｸUB" panose="020B0900000000000000" pitchFamily="50" charset="-128"/>
              </a:rPr>
              <a:t>のみでは、不足している情報　</a:t>
            </a:r>
            <a:r>
              <a:rPr lang="ja-JP" altLang="en-US" sz="2400" dirty="0">
                <a:solidFill>
                  <a:srgbClr val="FF0000"/>
                </a:solidFill>
                <a:latin typeface="HGP創英角ｺﾞｼｯｸUB" panose="020B0900000000000000" pitchFamily="50" charset="-128"/>
                <a:ea typeface="HGP創英角ｺﾞｼｯｸUB" panose="020B0900000000000000" pitchFamily="50" charset="-128"/>
              </a:rPr>
              <a:t>～１つの例示～</a:t>
            </a:r>
            <a:endParaRPr lang="en-US" altLang="ja-JP" sz="24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20487" name="テキスト ボックス 9"/>
          <p:cNvSpPr txBox="1">
            <a:spLocks noChangeArrowheads="1"/>
          </p:cNvSpPr>
          <p:nvPr/>
        </p:nvSpPr>
        <p:spPr bwMode="auto">
          <a:xfrm>
            <a:off x="478790" y="1977395"/>
            <a:ext cx="3470672" cy="496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2400" dirty="0">
                <a:latin typeface="HGP創英角ｺﾞｼｯｸUB" pitchFamily="50" charset="-128"/>
                <a:ea typeface="HGP創英角ｺﾞｼｯｸUB" pitchFamily="50" charset="-128"/>
                <a:cs typeface="メイリオ" pitchFamily="50" charset="-128"/>
              </a:rPr>
              <a:t>　</a:t>
            </a:r>
            <a:r>
              <a:rPr lang="en-US" altLang="ja-JP" sz="2100" dirty="0">
                <a:solidFill>
                  <a:srgbClr val="FF0000"/>
                </a:solidFill>
                <a:latin typeface="HGP創英角ｺﾞｼｯｸUB" pitchFamily="50" charset="-128"/>
                <a:ea typeface="HGP創英角ｺﾞｼｯｸUB" pitchFamily="50" charset="-128"/>
                <a:cs typeface="メイリオ" pitchFamily="50" charset="-128"/>
              </a:rPr>
              <a:t>【IADL</a:t>
            </a:r>
            <a:r>
              <a:rPr lang="ja-JP" altLang="en-US" sz="2100" dirty="0">
                <a:solidFill>
                  <a:srgbClr val="FF0000"/>
                </a:solidFill>
                <a:latin typeface="HGP創英角ｺﾞｼｯｸUB" pitchFamily="50" charset="-128"/>
                <a:ea typeface="HGP創英角ｺﾞｼｯｸUB" pitchFamily="50" charset="-128"/>
                <a:cs typeface="メイリオ" pitchFamily="50" charset="-128"/>
              </a:rPr>
              <a:t>の項目不足</a:t>
            </a:r>
            <a:r>
              <a:rPr lang="en-US" altLang="ja-JP" sz="2400" dirty="0">
                <a:solidFill>
                  <a:srgbClr val="FF0000"/>
                </a:solidFill>
                <a:latin typeface="HGP創英角ｺﾞｼｯｸUB" pitchFamily="50" charset="-128"/>
                <a:ea typeface="HGP創英角ｺﾞｼｯｸUB" pitchFamily="50" charset="-128"/>
                <a:cs typeface="メイリオ" pitchFamily="50" charset="-128"/>
              </a:rPr>
              <a:t>】</a:t>
            </a:r>
          </a:p>
          <a:p>
            <a:pPr eaLnBrk="1" hangingPunct="1"/>
            <a:r>
              <a:rPr lang="ja-JP" altLang="en-US" sz="2400" dirty="0">
                <a:latin typeface="HGP創英角ｺﾞｼｯｸUB" pitchFamily="50" charset="-128"/>
                <a:ea typeface="HGP創英角ｺﾞｼｯｸUB" pitchFamily="50" charset="-128"/>
                <a:cs typeface="メイリオ" pitchFamily="50" charset="-128"/>
              </a:rPr>
              <a:t>　</a:t>
            </a:r>
            <a:r>
              <a:rPr lang="ja-JP" altLang="en-US" sz="1950" dirty="0">
                <a:latin typeface="HGP創英角ｺﾞｼｯｸUB" pitchFamily="50" charset="-128"/>
                <a:ea typeface="HGP創英角ｺﾞｼｯｸUB" pitchFamily="50" charset="-128"/>
                <a:cs typeface="メイリオ" pitchFamily="50" charset="-128"/>
              </a:rPr>
              <a:t>・家事能力は？</a:t>
            </a:r>
            <a:endParaRPr lang="en-US" altLang="ja-JP" sz="1950" dirty="0">
              <a:latin typeface="HGP創英角ｺﾞｼｯｸUB" pitchFamily="50" charset="-128"/>
              <a:ea typeface="HGP創英角ｺﾞｼｯｸUB" pitchFamily="50" charset="-128"/>
              <a:cs typeface="メイリオ" pitchFamily="50" charset="-128"/>
            </a:endParaRPr>
          </a:p>
          <a:p>
            <a:pPr eaLnBrk="1" hangingPunct="1"/>
            <a:r>
              <a:rPr lang="ja-JP" altLang="en-US" sz="1950" dirty="0">
                <a:latin typeface="HGP創英角ｺﾞｼｯｸUB" pitchFamily="50" charset="-128"/>
                <a:ea typeface="HGP創英角ｺﾞｼｯｸUB" pitchFamily="50" charset="-128"/>
                <a:cs typeface="メイリオ" pitchFamily="50" charset="-128"/>
              </a:rPr>
              <a:t>　・金銭の管理能力？</a:t>
            </a:r>
            <a:endParaRPr lang="en-US" altLang="ja-JP" sz="1950" dirty="0">
              <a:latin typeface="HGP創英角ｺﾞｼｯｸUB" pitchFamily="50" charset="-128"/>
              <a:ea typeface="HGP創英角ｺﾞｼｯｸUB" pitchFamily="50" charset="-128"/>
              <a:cs typeface="メイリオ" pitchFamily="50" charset="-128"/>
            </a:endParaRPr>
          </a:p>
          <a:p>
            <a:pPr eaLnBrk="1" hangingPunct="1"/>
            <a:r>
              <a:rPr lang="ja-JP" altLang="en-US" sz="1950" dirty="0">
                <a:latin typeface="HGP創英角ｺﾞｼｯｸUB" pitchFamily="50" charset="-128"/>
                <a:ea typeface="HGP創英角ｺﾞｼｯｸUB" pitchFamily="50" charset="-128"/>
                <a:cs typeface="メイリオ" pitchFamily="50" charset="-128"/>
              </a:rPr>
              <a:t>　・服薬の管理能力？</a:t>
            </a:r>
            <a:endParaRPr lang="en-US" altLang="ja-JP" sz="1950" dirty="0">
              <a:latin typeface="HGP創英角ｺﾞｼｯｸUB" pitchFamily="50" charset="-128"/>
              <a:ea typeface="HGP創英角ｺﾞｼｯｸUB" pitchFamily="50" charset="-128"/>
              <a:cs typeface="メイリオ" pitchFamily="50" charset="-128"/>
            </a:endParaRPr>
          </a:p>
          <a:p>
            <a:pPr eaLnBrk="1" hangingPunct="1">
              <a:buFont typeface="Arial" charset="0"/>
              <a:buNone/>
            </a:pPr>
            <a:r>
              <a:rPr lang="ja-JP" altLang="en-US" sz="1950" dirty="0">
                <a:latin typeface="HGP創英角ｺﾞｼｯｸUB" pitchFamily="50" charset="-128"/>
                <a:ea typeface="HGP創英角ｺﾞｼｯｸUB" pitchFamily="50" charset="-128"/>
                <a:cs typeface="メイリオ" pitchFamily="50" charset="-128"/>
              </a:rPr>
              <a:t>　・外出の手段？</a:t>
            </a:r>
            <a:endParaRPr lang="en-US" altLang="ja-JP" sz="1950" dirty="0">
              <a:latin typeface="HGP創英角ｺﾞｼｯｸUB" pitchFamily="50" charset="-128"/>
              <a:ea typeface="HGP創英角ｺﾞｼｯｸUB" pitchFamily="50" charset="-128"/>
              <a:cs typeface="メイリオ" pitchFamily="50" charset="-128"/>
            </a:endParaRPr>
          </a:p>
          <a:p>
            <a:pPr eaLnBrk="1" hangingPunct="1">
              <a:buFont typeface="Arial" charset="0"/>
              <a:buNone/>
            </a:pPr>
            <a:r>
              <a:rPr lang="ja-JP" altLang="en-US" sz="2400" dirty="0">
                <a:latin typeface="HGP創英角ｺﾞｼｯｸUB" pitchFamily="50" charset="-128"/>
                <a:ea typeface="HGP創英角ｺﾞｼｯｸUB" pitchFamily="50" charset="-128"/>
                <a:cs typeface="メイリオ" pitchFamily="50" charset="-128"/>
              </a:rPr>
              <a:t>　</a:t>
            </a:r>
            <a:r>
              <a:rPr lang="en-US" altLang="ja-JP" sz="2100" dirty="0">
                <a:solidFill>
                  <a:srgbClr val="FF0000"/>
                </a:solidFill>
                <a:latin typeface="HGP創英角ｺﾞｼｯｸUB" pitchFamily="50" charset="-128"/>
                <a:ea typeface="HGP創英角ｺﾞｼｯｸUB" pitchFamily="50" charset="-128"/>
                <a:cs typeface="メイリオ" pitchFamily="50" charset="-128"/>
              </a:rPr>
              <a:t>【</a:t>
            </a:r>
            <a:r>
              <a:rPr lang="ja-JP" altLang="en-US" sz="2100" dirty="0">
                <a:solidFill>
                  <a:srgbClr val="FF0000"/>
                </a:solidFill>
                <a:latin typeface="HGP創英角ｺﾞｼｯｸUB" pitchFamily="50" charset="-128"/>
                <a:ea typeface="HGP創英角ｺﾞｼｯｸUB" pitchFamily="50" charset="-128"/>
                <a:cs typeface="メイリオ" pitchFamily="50" charset="-128"/>
              </a:rPr>
              <a:t>個人・環境因子不足</a:t>
            </a:r>
            <a:r>
              <a:rPr lang="en-US" altLang="ja-JP" sz="2100" dirty="0">
                <a:solidFill>
                  <a:srgbClr val="FF0000"/>
                </a:solidFill>
                <a:latin typeface="HGP創英角ｺﾞｼｯｸUB" pitchFamily="50" charset="-128"/>
                <a:ea typeface="HGP創英角ｺﾞｼｯｸUB" pitchFamily="50" charset="-128"/>
                <a:cs typeface="メイリオ" pitchFamily="50" charset="-128"/>
              </a:rPr>
              <a:t>】</a:t>
            </a:r>
          </a:p>
          <a:p>
            <a:pPr eaLnBrk="1" hangingPunct="1">
              <a:buFont typeface="Arial" charset="0"/>
              <a:buNone/>
            </a:pPr>
            <a:r>
              <a:rPr lang="ja-JP" altLang="en-US" sz="2100" dirty="0">
                <a:solidFill>
                  <a:srgbClr val="FF0000"/>
                </a:solidFill>
                <a:latin typeface="HGP創英角ｺﾞｼｯｸUB" pitchFamily="50" charset="-128"/>
                <a:ea typeface="HGP創英角ｺﾞｼｯｸUB" pitchFamily="50" charset="-128"/>
                <a:cs typeface="メイリオ" pitchFamily="50" charset="-128"/>
              </a:rPr>
              <a:t>　</a:t>
            </a:r>
            <a:r>
              <a:rPr lang="ja-JP" altLang="en-US" sz="1950" dirty="0">
                <a:latin typeface="HGP創英角ｺﾞｼｯｸUB" pitchFamily="50" charset="-128"/>
                <a:ea typeface="HGP創英角ｺﾞｼｯｸUB" pitchFamily="50" charset="-128"/>
                <a:cs typeface="メイリオ" pitchFamily="50" charset="-128"/>
              </a:rPr>
              <a:t>・健康管理（睡眠・水分摂取・</a:t>
            </a:r>
            <a:endParaRPr lang="en-US" altLang="ja-JP" sz="1950" dirty="0">
              <a:latin typeface="HGP創英角ｺﾞｼｯｸUB" pitchFamily="50" charset="-128"/>
              <a:ea typeface="HGP創英角ｺﾞｼｯｸUB" pitchFamily="50" charset="-128"/>
              <a:cs typeface="メイリオ" pitchFamily="50" charset="-128"/>
            </a:endParaRPr>
          </a:p>
          <a:p>
            <a:pPr eaLnBrk="1" hangingPunct="1">
              <a:buFont typeface="Arial" charset="0"/>
              <a:buNone/>
            </a:pPr>
            <a:r>
              <a:rPr lang="ja-JP" altLang="en-US" sz="1950" dirty="0">
                <a:latin typeface="HGP創英角ｺﾞｼｯｸUB" pitchFamily="50" charset="-128"/>
                <a:ea typeface="HGP創英角ｺﾞｼｯｸUB" pitchFamily="50" charset="-128"/>
                <a:cs typeface="メイリオ" pitchFamily="50" charset="-128"/>
              </a:rPr>
              <a:t>　　精神状態・排泄の状況等）</a:t>
            </a:r>
            <a:endParaRPr lang="en-US" altLang="ja-JP" sz="1950" dirty="0">
              <a:latin typeface="HGP創英角ｺﾞｼｯｸUB" pitchFamily="50" charset="-128"/>
              <a:ea typeface="HGP創英角ｺﾞｼｯｸUB" pitchFamily="50" charset="-128"/>
              <a:cs typeface="メイリオ" pitchFamily="50" charset="-128"/>
            </a:endParaRPr>
          </a:p>
          <a:p>
            <a:pPr eaLnBrk="1" hangingPunct="1">
              <a:buFont typeface="Arial" charset="0"/>
              <a:buNone/>
            </a:pPr>
            <a:r>
              <a:rPr lang="ja-JP" altLang="en-US" sz="2100" dirty="0">
                <a:latin typeface="HGP創英角ｺﾞｼｯｸUB" pitchFamily="50" charset="-128"/>
                <a:ea typeface="HGP創英角ｺﾞｼｯｸUB" pitchFamily="50" charset="-128"/>
                <a:cs typeface="メイリオ" pitchFamily="50" charset="-128"/>
              </a:rPr>
              <a:t>　</a:t>
            </a:r>
            <a:r>
              <a:rPr lang="ja-JP" altLang="en-US" sz="1950" dirty="0">
                <a:latin typeface="HGP創英角ｺﾞｼｯｸUB" pitchFamily="50" charset="-128"/>
                <a:ea typeface="HGP創英角ｺﾞｼｯｸUB" pitchFamily="50" charset="-128"/>
                <a:cs typeface="メイリオ" pitchFamily="50" charset="-128"/>
              </a:rPr>
              <a:t>・価値観、性格、疾病、痛み</a:t>
            </a:r>
            <a:endParaRPr lang="en-US" altLang="ja-JP" sz="1950" dirty="0">
              <a:latin typeface="HGP創英角ｺﾞｼｯｸUB" pitchFamily="50" charset="-128"/>
              <a:ea typeface="HGP創英角ｺﾞｼｯｸUB" pitchFamily="50" charset="-128"/>
              <a:cs typeface="メイリオ" pitchFamily="50" charset="-128"/>
            </a:endParaRPr>
          </a:p>
          <a:p>
            <a:pPr eaLnBrk="1" hangingPunct="1">
              <a:buFont typeface="Arial" charset="0"/>
              <a:buNone/>
            </a:pPr>
            <a:r>
              <a:rPr lang="ja-JP" altLang="en-US" sz="1950" dirty="0">
                <a:latin typeface="HGP創英角ｺﾞｼｯｸUB" pitchFamily="50" charset="-128"/>
                <a:ea typeface="HGP創英角ｺﾞｼｯｸUB" pitchFamily="50" charset="-128"/>
                <a:cs typeface="メイリオ" pitchFamily="50" charset="-128"/>
              </a:rPr>
              <a:t>　・家族力・地域力・家屋・屋外</a:t>
            </a:r>
            <a:endParaRPr lang="en-US" altLang="ja-JP" sz="1950" dirty="0">
              <a:latin typeface="HGP創英角ｺﾞｼｯｸUB" pitchFamily="50" charset="-128"/>
              <a:ea typeface="HGP創英角ｺﾞｼｯｸUB" pitchFamily="50" charset="-128"/>
              <a:cs typeface="メイリオ" pitchFamily="50" charset="-128"/>
            </a:endParaRPr>
          </a:p>
          <a:p>
            <a:pPr eaLnBrk="1" hangingPunct="1">
              <a:buFont typeface="Arial" charset="0"/>
              <a:buNone/>
            </a:pPr>
            <a:r>
              <a:rPr lang="ja-JP" altLang="en-US" sz="1950" dirty="0">
                <a:latin typeface="HGP創英角ｺﾞｼｯｸUB" pitchFamily="50" charset="-128"/>
                <a:ea typeface="HGP創英角ｺﾞｼｯｸUB" pitchFamily="50" charset="-128"/>
                <a:cs typeface="メイリオ" pitchFamily="50" charset="-128"/>
              </a:rPr>
              <a:t>　　の環境</a:t>
            </a:r>
            <a:endParaRPr lang="en-US" altLang="ja-JP" sz="1950" dirty="0">
              <a:latin typeface="HGP創英角ｺﾞｼｯｸUB" pitchFamily="50" charset="-128"/>
              <a:ea typeface="HGP創英角ｺﾞｼｯｸUB" pitchFamily="50" charset="-128"/>
              <a:cs typeface="メイリオ" pitchFamily="50" charset="-128"/>
            </a:endParaRPr>
          </a:p>
          <a:p>
            <a:pPr eaLnBrk="1" hangingPunct="1">
              <a:buFont typeface="Arial" charset="0"/>
              <a:buNone/>
            </a:pPr>
            <a:r>
              <a:rPr lang="ja-JP" altLang="en-US" sz="1950" dirty="0">
                <a:latin typeface="HGP創英角ｺﾞｼｯｸUB" pitchFamily="50" charset="-128"/>
                <a:ea typeface="HGP創英角ｺﾞｼｯｸUB" pitchFamily="50" charset="-128"/>
                <a:cs typeface="メイリオ" pitchFamily="50" charset="-128"/>
              </a:rPr>
              <a:t>　・インフォーマル資源</a:t>
            </a:r>
            <a:endParaRPr lang="en-US" altLang="ja-JP" sz="1950" dirty="0">
              <a:latin typeface="HGP創英角ｺﾞｼｯｸUB" pitchFamily="50" charset="-128"/>
              <a:ea typeface="HGP創英角ｺﾞｼｯｸUB" pitchFamily="50" charset="-128"/>
              <a:cs typeface="メイリオ" pitchFamily="50" charset="-128"/>
            </a:endParaRPr>
          </a:p>
          <a:p>
            <a:pPr eaLnBrk="1" hangingPunct="1"/>
            <a:endParaRPr lang="en-US" altLang="ja-JP" sz="2100" dirty="0">
              <a:latin typeface="HGP創英角ｺﾞｼｯｸUB" pitchFamily="50" charset="-128"/>
              <a:ea typeface="HGP創英角ｺﾞｼｯｸUB" pitchFamily="50" charset="-128"/>
              <a:cs typeface="メイリオ" pitchFamily="50" charset="-128"/>
            </a:endParaRPr>
          </a:p>
          <a:p>
            <a:pPr eaLnBrk="1" hangingPunct="1">
              <a:buFont typeface="Arial" charset="0"/>
              <a:buNone/>
            </a:pPr>
            <a:r>
              <a:rPr lang="ja-JP" altLang="en-US" sz="2100" dirty="0">
                <a:latin typeface="HGP創英角ｺﾞｼｯｸUB" pitchFamily="50" charset="-128"/>
                <a:ea typeface="HGP創英角ｺﾞｼｯｸUB" pitchFamily="50" charset="-128"/>
                <a:cs typeface="メイリオ" pitchFamily="50" charset="-128"/>
              </a:rPr>
              <a:t>　　</a:t>
            </a:r>
            <a:endParaRPr lang="en-US" altLang="ja-JP" sz="2100" dirty="0">
              <a:latin typeface="HGP創英角ｺﾞｼｯｸUB" pitchFamily="50" charset="-128"/>
              <a:ea typeface="HGP創英角ｺﾞｼｯｸUB" pitchFamily="50" charset="-128"/>
              <a:cs typeface="メイリオ" pitchFamily="50" charset="-128"/>
            </a:endParaRPr>
          </a:p>
          <a:p>
            <a:pPr eaLnBrk="1" hangingPunct="1"/>
            <a:endParaRPr lang="en-US" altLang="ja-JP" sz="2400" dirty="0">
              <a:latin typeface="HGP創英角ｺﾞｼｯｸUB" pitchFamily="50" charset="-128"/>
              <a:ea typeface="HGP創英角ｺﾞｼｯｸUB" pitchFamily="50" charset="-128"/>
              <a:cs typeface="メイリオ" pitchFamily="50" charset="-128"/>
            </a:endParaRPr>
          </a:p>
        </p:txBody>
      </p:sp>
      <p:sp>
        <p:nvSpPr>
          <p:cNvPr id="20488" name="テキスト ボックス 17"/>
          <p:cNvSpPr txBox="1">
            <a:spLocks noChangeArrowheads="1"/>
          </p:cNvSpPr>
          <p:nvPr/>
        </p:nvSpPr>
        <p:spPr bwMode="auto">
          <a:xfrm>
            <a:off x="4793476" y="3108007"/>
            <a:ext cx="365998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2100" dirty="0">
                <a:solidFill>
                  <a:srgbClr val="FF0000"/>
                </a:solidFill>
                <a:latin typeface="HGP創英角ｺﾞｼｯｸUB" pitchFamily="50" charset="-128"/>
                <a:ea typeface="HGP創英角ｺﾞｼｯｸUB" pitchFamily="50" charset="-128"/>
                <a:cs typeface="メイリオ" pitchFamily="50" charset="-128"/>
              </a:rPr>
              <a:t>【</a:t>
            </a:r>
            <a:r>
              <a:rPr lang="ja-JP" altLang="en-US" sz="2100" dirty="0">
                <a:solidFill>
                  <a:srgbClr val="FF0000"/>
                </a:solidFill>
                <a:latin typeface="HGP創英角ｺﾞｼｯｸUB" pitchFamily="50" charset="-128"/>
                <a:ea typeface="HGP創英角ｺﾞｼｯｸUB" pitchFamily="50" charset="-128"/>
                <a:cs typeface="メイリオ" pitchFamily="50" charset="-128"/>
              </a:rPr>
              <a:t>活動・参加の項目不足</a:t>
            </a:r>
            <a:r>
              <a:rPr lang="en-US" altLang="ja-JP" sz="2100" dirty="0">
                <a:solidFill>
                  <a:srgbClr val="FF0000"/>
                </a:solidFill>
                <a:latin typeface="HGP創英角ｺﾞｼｯｸUB" pitchFamily="50" charset="-128"/>
                <a:ea typeface="HGP創英角ｺﾞｼｯｸUB" pitchFamily="50" charset="-128"/>
                <a:cs typeface="メイリオ" pitchFamily="50" charset="-128"/>
              </a:rPr>
              <a:t>】</a:t>
            </a:r>
          </a:p>
        </p:txBody>
      </p:sp>
      <p:sp>
        <p:nvSpPr>
          <p:cNvPr id="20489" name="正方形/長方形 1"/>
          <p:cNvSpPr>
            <a:spLocks noChangeArrowheads="1"/>
          </p:cNvSpPr>
          <p:nvPr/>
        </p:nvSpPr>
        <p:spPr bwMode="auto">
          <a:xfrm>
            <a:off x="4917281" y="3500952"/>
            <a:ext cx="3921919" cy="1915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2100" dirty="0">
                <a:latin typeface="HGP創英角ｺﾞｼｯｸUB" pitchFamily="50" charset="-128"/>
                <a:ea typeface="HGP創英角ｺﾞｼｯｸUB" pitchFamily="50" charset="-128"/>
                <a:cs typeface="メイリオ" pitchFamily="50" charset="-128"/>
              </a:rPr>
              <a:t>・</a:t>
            </a:r>
            <a:r>
              <a:rPr lang="ja-JP" altLang="en-US" sz="1950" dirty="0">
                <a:latin typeface="HGP創英角ｺﾞｼｯｸUB" pitchFamily="50" charset="-128"/>
                <a:ea typeface="HGP創英角ｺﾞｼｯｸUB" pitchFamily="50" charset="-128"/>
                <a:cs typeface="メイリオ" pitchFamily="50" charset="-128"/>
              </a:rPr>
              <a:t>活動や参加する場の有無</a:t>
            </a:r>
            <a:endParaRPr lang="en-US" altLang="ja-JP" sz="1950" dirty="0">
              <a:latin typeface="HGP創英角ｺﾞｼｯｸUB" pitchFamily="50" charset="-128"/>
              <a:ea typeface="HGP創英角ｺﾞｼｯｸUB" pitchFamily="50" charset="-128"/>
              <a:cs typeface="メイリオ" pitchFamily="50" charset="-128"/>
            </a:endParaRPr>
          </a:p>
          <a:p>
            <a:pPr eaLnBrk="1" hangingPunct="1"/>
            <a:r>
              <a:rPr lang="ja-JP" altLang="en-US" sz="1950" dirty="0">
                <a:latin typeface="HGP創英角ｺﾞｼｯｸUB" pitchFamily="50" charset="-128"/>
                <a:ea typeface="HGP創英角ｺﾞｼｯｸUB" pitchFamily="50" charset="-128"/>
                <a:cs typeface="メイリオ" pitchFamily="50" charset="-128"/>
              </a:rPr>
              <a:t>・意欲の有無</a:t>
            </a:r>
            <a:endParaRPr lang="en-US" altLang="ja-JP" sz="1950" dirty="0">
              <a:latin typeface="HGP創英角ｺﾞｼｯｸUB" pitchFamily="50" charset="-128"/>
              <a:ea typeface="HGP創英角ｺﾞｼｯｸUB" pitchFamily="50" charset="-128"/>
              <a:cs typeface="メイリオ" pitchFamily="50" charset="-128"/>
            </a:endParaRPr>
          </a:p>
          <a:p>
            <a:pPr eaLnBrk="1" hangingPunct="1"/>
            <a:r>
              <a:rPr lang="ja-JP" altLang="en-US" sz="1950" dirty="0">
                <a:latin typeface="HGP創英角ｺﾞｼｯｸUB" pitchFamily="50" charset="-128"/>
                <a:ea typeface="HGP創英角ｺﾞｼｯｸUB" pitchFamily="50" charset="-128"/>
                <a:cs typeface="メイリオ" pitchFamily="50" charset="-128"/>
              </a:rPr>
              <a:t>・地域での居場所の有無</a:t>
            </a:r>
            <a:endParaRPr lang="en-US" altLang="ja-JP" sz="1950" dirty="0">
              <a:latin typeface="HGP創英角ｺﾞｼｯｸUB" pitchFamily="50" charset="-128"/>
              <a:ea typeface="HGP創英角ｺﾞｼｯｸUB" pitchFamily="50" charset="-128"/>
              <a:cs typeface="メイリオ" pitchFamily="50" charset="-128"/>
            </a:endParaRPr>
          </a:p>
          <a:p>
            <a:pPr eaLnBrk="1" hangingPunct="1"/>
            <a:r>
              <a:rPr lang="ja-JP" altLang="en-US" sz="1950" dirty="0">
                <a:latin typeface="HGP創英角ｺﾞｼｯｸUB" pitchFamily="50" charset="-128"/>
                <a:ea typeface="HGP創英角ｺﾞｼｯｸUB" pitchFamily="50" charset="-128"/>
                <a:cs typeface="メイリオ" pitchFamily="50" charset="-128"/>
              </a:rPr>
              <a:t>・新しくやってみたいことの有無</a:t>
            </a:r>
            <a:endParaRPr lang="en-US" altLang="ja-JP" sz="1950" dirty="0">
              <a:latin typeface="HGP創英角ｺﾞｼｯｸUB" pitchFamily="50" charset="-128"/>
              <a:ea typeface="HGP創英角ｺﾞｼｯｸUB" pitchFamily="50" charset="-128"/>
              <a:cs typeface="メイリオ" pitchFamily="50" charset="-128"/>
            </a:endParaRPr>
          </a:p>
          <a:p>
            <a:pPr eaLnBrk="1" hangingPunct="1"/>
            <a:r>
              <a:rPr lang="ja-JP" altLang="en-US" sz="1950" dirty="0">
                <a:latin typeface="HGP創英角ｺﾞｼｯｸUB" pitchFamily="50" charset="-128"/>
                <a:ea typeface="HGP創英角ｺﾞｼｯｸUB" pitchFamily="50" charset="-128"/>
                <a:cs typeface="メイリオ" pitchFamily="50" charset="-128"/>
              </a:rPr>
              <a:t>・再開してみたい趣味や活動の有無</a:t>
            </a:r>
            <a:endParaRPr lang="en-US" altLang="ja-JP" sz="1950" dirty="0">
              <a:latin typeface="HGP創英角ｺﾞｼｯｸUB" pitchFamily="50" charset="-128"/>
              <a:ea typeface="HGP創英角ｺﾞｼｯｸUB" pitchFamily="50" charset="-128"/>
              <a:cs typeface="メイリオ" pitchFamily="50" charset="-128"/>
            </a:endParaRPr>
          </a:p>
          <a:p>
            <a:pPr eaLnBrk="1" hangingPunct="1"/>
            <a:r>
              <a:rPr lang="ja-JP" altLang="en-US" sz="1950" dirty="0">
                <a:latin typeface="HGP創英角ｺﾞｼｯｸUB" pitchFamily="50" charset="-128"/>
                <a:ea typeface="HGP創英角ｺﾞｼｯｸUB" pitchFamily="50" charset="-128"/>
                <a:cs typeface="メイリオ" pitchFamily="50" charset="-128"/>
              </a:rPr>
              <a:t>・その他</a:t>
            </a:r>
            <a:endParaRPr lang="en-US" altLang="ja-JP" sz="1950" dirty="0">
              <a:latin typeface="HGP創英角ｺﾞｼｯｸUB" pitchFamily="50" charset="-128"/>
              <a:ea typeface="HGP創英角ｺﾞｼｯｸUB" pitchFamily="50" charset="-128"/>
              <a:cs typeface="メイリオ" pitchFamily="50" charset="-128"/>
            </a:endParaRPr>
          </a:p>
        </p:txBody>
      </p:sp>
      <p:sp>
        <p:nvSpPr>
          <p:cNvPr id="20490" name="テキスト ボックス 17"/>
          <p:cNvSpPr txBox="1">
            <a:spLocks noChangeArrowheads="1"/>
          </p:cNvSpPr>
          <p:nvPr/>
        </p:nvSpPr>
        <p:spPr bwMode="auto">
          <a:xfrm>
            <a:off x="4793457" y="2342474"/>
            <a:ext cx="3952875"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2100" dirty="0">
                <a:solidFill>
                  <a:srgbClr val="FF0000"/>
                </a:solidFill>
                <a:latin typeface="HGP創英角ｺﾞｼｯｸUB" pitchFamily="50" charset="-128"/>
                <a:ea typeface="HGP創英角ｺﾞｼｯｸUB" pitchFamily="50" charset="-128"/>
                <a:cs typeface="メイリオ" pitchFamily="50" charset="-128"/>
              </a:rPr>
              <a:t>【ADL</a:t>
            </a:r>
            <a:r>
              <a:rPr lang="ja-JP" altLang="en-US" sz="2100" dirty="0">
                <a:solidFill>
                  <a:srgbClr val="FF0000"/>
                </a:solidFill>
                <a:latin typeface="HGP創英角ｺﾞｼｯｸUB" pitchFamily="50" charset="-128"/>
                <a:ea typeface="HGP創英角ｺﾞｼｯｸUB" pitchFamily="50" charset="-128"/>
                <a:cs typeface="メイリオ" pitchFamily="50" charset="-128"/>
              </a:rPr>
              <a:t>の項目不足</a:t>
            </a:r>
            <a:r>
              <a:rPr lang="en-US" altLang="ja-JP" sz="2100" dirty="0">
                <a:solidFill>
                  <a:srgbClr val="FF0000"/>
                </a:solidFill>
                <a:latin typeface="HGP創英角ｺﾞｼｯｸUB" pitchFamily="50" charset="-128"/>
                <a:ea typeface="HGP創英角ｺﾞｼｯｸUB" pitchFamily="50" charset="-128"/>
                <a:cs typeface="メイリオ" pitchFamily="50" charset="-128"/>
              </a:rPr>
              <a:t>】</a:t>
            </a:r>
          </a:p>
          <a:p>
            <a:pPr eaLnBrk="1" hangingPunct="1"/>
            <a:r>
              <a:rPr lang="ja-JP" altLang="en-US" sz="1950" dirty="0">
                <a:latin typeface="HGP創英角ｺﾞｼｯｸUB" pitchFamily="50" charset="-128"/>
                <a:ea typeface="HGP創英角ｺﾞｼｯｸUB" pitchFamily="50" charset="-128"/>
                <a:cs typeface="メイリオ" pitchFamily="50" charset="-128"/>
              </a:rPr>
              <a:t>洗身・爪切り・更衣・排泄・食事等</a:t>
            </a:r>
            <a:endParaRPr lang="en-US" altLang="ja-JP" sz="1950" dirty="0">
              <a:latin typeface="HGP創英角ｺﾞｼｯｸUB" pitchFamily="50" charset="-128"/>
              <a:ea typeface="HGP創英角ｺﾞｼｯｸUB" pitchFamily="50" charset="-128"/>
              <a:cs typeface="メイリオ" pitchFamily="50" charset="-128"/>
            </a:endParaRPr>
          </a:p>
        </p:txBody>
      </p:sp>
      <p:sp>
        <p:nvSpPr>
          <p:cNvPr id="20491" name="スライド番号プレースホルダー 1"/>
          <p:cNvSpPr>
            <a:spLocks noGrp="1"/>
          </p:cNvSpPr>
          <p:nvPr>
            <p:ph type="sldNum" sz="quarter" idx="12"/>
          </p:nvPr>
        </p:nvSpPr>
        <p:spPr bwMode="auto">
          <a:xfrm>
            <a:off x="7086600" y="6588125"/>
            <a:ext cx="20574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557213" indent="-214313">
              <a:defRPr kumimoji="1">
                <a:solidFill>
                  <a:schemeClr val="tx1"/>
                </a:solidFill>
                <a:latin typeface="Calibri" pitchFamily="34" charset="0"/>
                <a:ea typeface="ＭＳ Ｐゴシック" charset="-128"/>
              </a:defRPr>
            </a:lvl2pPr>
            <a:lvl3pPr marL="857250" indent="-171450">
              <a:defRPr kumimoji="1">
                <a:solidFill>
                  <a:schemeClr val="tx1"/>
                </a:solidFill>
                <a:latin typeface="Calibri" pitchFamily="34" charset="0"/>
                <a:ea typeface="ＭＳ Ｐゴシック" charset="-128"/>
              </a:defRPr>
            </a:lvl3pPr>
            <a:lvl4pPr marL="1200150" indent="-171450">
              <a:defRPr kumimoji="1">
                <a:solidFill>
                  <a:schemeClr val="tx1"/>
                </a:solidFill>
                <a:latin typeface="Calibri" pitchFamily="34" charset="0"/>
                <a:ea typeface="ＭＳ Ｐゴシック" charset="-128"/>
              </a:defRPr>
            </a:lvl4pPr>
            <a:lvl5pPr marL="1543050" indent="-171450">
              <a:defRPr kumimoji="1">
                <a:solidFill>
                  <a:schemeClr val="tx1"/>
                </a:solidFill>
                <a:latin typeface="Calibri" pitchFamily="34" charset="0"/>
                <a:ea typeface="ＭＳ Ｐゴシック" charset="-128"/>
              </a:defRPr>
            </a:lvl5pPr>
            <a:lvl6pPr marL="1885950" indent="-171450" eaLnBrk="0" fontAlgn="base" hangingPunct="0">
              <a:spcBef>
                <a:spcPct val="0"/>
              </a:spcBef>
              <a:spcAft>
                <a:spcPct val="0"/>
              </a:spcAft>
              <a:defRPr kumimoji="1">
                <a:solidFill>
                  <a:schemeClr val="tx1"/>
                </a:solidFill>
                <a:latin typeface="Calibri" pitchFamily="34" charset="0"/>
                <a:ea typeface="ＭＳ Ｐゴシック" charset="-128"/>
              </a:defRPr>
            </a:lvl6pPr>
            <a:lvl7pPr marL="2228850" indent="-171450" eaLnBrk="0" fontAlgn="base" hangingPunct="0">
              <a:spcBef>
                <a:spcPct val="0"/>
              </a:spcBef>
              <a:spcAft>
                <a:spcPct val="0"/>
              </a:spcAft>
              <a:defRPr kumimoji="1">
                <a:solidFill>
                  <a:schemeClr val="tx1"/>
                </a:solidFill>
                <a:latin typeface="Calibri" pitchFamily="34" charset="0"/>
                <a:ea typeface="ＭＳ Ｐゴシック" charset="-128"/>
              </a:defRPr>
            </a:lvl7pPr>
            <a:lvl8pPr marL="2571750" indent="-171450" eaLnBrk="0" fontAlgn="base" hangingPunct="0">
              <a:spcBef>
                <a:spcPct val="0"/>
              </a:spcBef>
              <a:spcAft>
                <a:spcPct val="0"/>
              </a:spcAft>
              <a:defRPr kumimoji="1">
                <a:solidFill>
                  <a:schemeClr val="tx1"/>
                </a:solidFill>
                <a:latin typeface="Calibri" pitchFamily="34" charset="0"/>
                <a:ea typeface="ＭＳ Ｐゴシック" charset="-128"/>
              </a:defRPr>
            </a:lvl8pPr>
            <a:lvl9pPr marL="2914650" indent="-171450"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7074BFA2-84E7-49A9-A0B4-3BFA378EB609}" type="slidenum">
              <a:rPr lang="ja-JP" altLang="en-US" smtClean="0">
                <a:solidFill>
                  <a:srgbClr val="898989"/>
                </a:solidFill>
              </a:rPr>
              <a:pPr/>
              <a:t>18</a:t>
            </a:fld>
            <a:endParaRPr lang="ja-JP" altLang="en-US">
              <a:solidFill>
                <a:srgbClr val="898989"/>
              </a:solidFill>
            </a:endParaRPr>
          </a:p>
        </p:txBody>
      </p:sp>
      <p:sp>
        <p:nvSpPr>
          <p:cNvPr id="12" name="円/楕円 11"/>
          <p:cNvSpPr/>
          <p:nvPr/>
        </p:nvSpPr>
        <p:spPr>
          <a:xfrm>
            <a:off x="6911596" y="-457200"/>
            <a:ext cx="2250281" cy="3690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t>映写のみ</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p:txBody>
          <a:bodyPr/>
          <a:lstStyle/>
          <a:p>
            <a:r>
              <a:rPr lang="ja-JP" altLang="en-US" dirty="0">
                <a:latin typeface="ＭＳ Ｐゴシック" panose="020B0600070205080204" pitchFamily="50" charset="-128"/>
                <a:ea typeface="ＭＳ Ｐゴシック" panose="020B0600070205080204" pitchFamily="50" charset="-128"/>
              </a:rPr>
              <a:t>本日の演習の目的</a:t>
            </a:r>
          </a:p>
        </p:txBody>
      </p:sp>
      <p:sp>
        <p:nvSpPr>
          <p:cNvPr id="4" name="AutoShape 3"/>
          <p:cNvSpPr>
            <a:spLocks noGrp="1" noChangeArrowheads="1"/>
          </p:cNvSpPr>
          <p:nvPr>
            <p:ph idx="1"/>
          </p:nvPr>
        </p:nvSpPr>
        <p:spPr>
          <a:xfrm>
            <a:off x="327424" y="1996533"/>
            <a:ext cx="8461772" cy="3612646"/>
          </a:xfrm>
          <a:prstGeom prst="horizontalScroll">
            <a:avLst>
              <a:gd name="adj" fmla="val 9759"/>
            </a:avLst>
          </a:prstGeom>
          <a:solidFill>
            <a:srgbClr val="FFCCFF"/>
          </a:solidFill>
          <a:ln>
            <a:solidFill>
              <a:schemeClr val="tx1"/>
            </a:solidFill>
            <a:round/>
            <a:headEnd/>
            <a:tailEnd/>
          </a:ln>
        </p:spPr>
        <p:txBody>
          <a:bodyPr anchor="ctr">
            <a:spAutoFit/>
          </a:bodyPr>
          <a:lstStyle/>
          <a:p>
            <a:pPr marL="0" indent="0" eaLnBrk="1" hangingPunct="1">
              <a:spcBef>
                <a:spcPts val="0"/>
              </a:spcBef>
              <a:buNone/>
            </a:pPr>
            <a:r>
              <a:rPr lang="ja-JP" altLang="en-US" sz="2400" dirty="0">
                <a:solidFill>
                  <a:srgbClr val="0000FF"/>
                </a:solidFill>
                <a:latin typeface="HG丸ｺﾞｼｯｸM-PRO" pitchFamily="50" charset="-128"/>
                <a:ea typeface="HG丸ｺﾞｼｯｸM-PRO" pitchFamily="50" charset="-128"/>
              </a:rPr>
              <a:t>①総合事業における介護予防ケアマネジメントの流れを　</a:t>
            </a:r>
            <a:endParaRPr lang="en-US" altLang="ja-JP" sz="2400" dirty="0">
              <a:solidFill>
                <a:srgbClr val="0000FF"/>
              </a:solidFill>
              <a:latin typeface="HG丸ｺﾞｼｯｸM-PRO" pitchFamily="50" charset="-128"/>
              <a:ea typeface="HG丸ｺﾞｼｯｸM-PRO" pitchFamily="50" charset="-128"/>
            </a:endParaRPr>
          </a:p>
          <a:p>
            <a:pPr marL="0" indent="0" eaLnBrk="1" hangingPunct="1">
              <a:spcBef>
                <a:spcPts val="0"/>
              </a:spcBef>
              <a:buNone/>
            </a:pPr>
            <a:r>
              <a:rPr lang="ja-JP" altLang="en-US" sz="2400" dirty="0">
                <a:solidFill>
                  <a:srgbClr val="0000FF"/>
                </a:solidFill>
                <a:latin typeface="HG丸ｺﾞｼｯｸM-PRO" pitchFamily="50" charset="-128"/>
                <a:ea typeface="HG丸ｺﾞｼｯｸM-PRO" pitchFamily="50" charset="-128"/>
              </a:rPr>
              <a:t>　押さえる</a:t>
            </a:r>
            <a:endParaRPr lang="en-US" altLang="ja-JP" sz="2400" dirty="0">
              <a:solidFill>
                <a:srgbClr val="0000FF"/>
              </a:solidFill>
              <a:latin typeface="HG丸ｺﾞｼｯｸM-PRO" pitchFamily="50" charset="-128"/>
              <a:ea typeface="HG丸ｺﾞｼｯｸM-PRO" pitchFamily="50" charset="-128"/>
            </a:endParaRPr>
          </a:p>
          <a:p>
            <a:pPr marL="0" indent="0" eaLnBrk="1" hangingPunct="1">
              <a:buNone/>
            </a:pPr>
            <a:r>
              <a:rPr lang="ja-JP" altLang="en-US" sz="2400" dirty="0">
                <a:solidFill>
                  <a:srgbClr val="0000FF"/>
                </a:solidFill>
                <a:latin typeface="HG丸ｺﾞｼｯｸM-PRO" pitchFamily="50" charset="-128"/>
                <a:ea typeface="HG丸ｺﾞｼｯｸM-PRO" pitchFamily="50" charset="-128"/>
              </a:rPr>
              <a:t>②要支援者等に必要なアセスメントの基本を振り返る</a:t>
            </a:r>
            <a:endParaRPr lang="en-US" altLang="ja-JP" sz="2400" dirty="0">
              <a:solidFill>
                <a:srgbClr val="0000FF"/>
              </a:solidFill>
              <a:latin typeface="HG丸ｺﾞｼｯｸM-PRO" pitchFamily="50" charset="-128"/>
              <a:ea typeface="HG丸ｺﾞｼｯｸM-PRO" pitchFamily="50" charset="-128"/>
            </a:endParaRPr>
          </a:p>
          <a:p>
            <a:pPr marL="0" indent="0" eaLnBrk="1" hangingPunct="1">
              <a:buNone/>
            </a:pPr>
            <a:r>
              <a:rPr lang="ja-JP" altLang="en-US" sz="2400" dirty="0">
                <a:solidFill>
                  <a:srgbClr val="0000FF"/>
                </a:solidFill>
                <a:latin typeface="HG丸ｺﾞｼｯｸM-PRO" pitchFamily="50" charset="-128"/>
                <a:ea typeface="HG丸ｺﾞｼｯｸM-PRO" pitchFamily="50" charset="-128"/>
              </a:rPr>
              <a:t>③基本チェックリストの有効な活用方法を学ぶ</a:t>
            </a:r>
            <a:endParaRPr lang="en-US" altLang="ja-JP" sz="2400" dirty="0">
              <a:solidFill>
                <a:srgbClr val="0000FF"/>
              </a:solidFill>
              <a:latin typeface="HG丸ｺﾞｼｯｸM-PRO" pitchFamily="50" charset="-128"/>
              <a:ea typeface="HG丸ｺﾞｼｯｸM-PRO" pitchFamily="50" charset="-128"/>
            </a:endParaRPr>
          </a:p>
          <a:p>
            <a:pPr marL="0" indent="0" eaLnBrk="1" hangingPunct="1">
              <a:buNone/>
            </a:pPr>
            <a:r>
              <a:rPr lang="ja-JP" altLang="en-US" sz="2400" dirty="0">
                <a:solidFill>
                  <a:srgbClr val="0000FF"/>
                </a:solidFill>
                <a:latin typeface="HG丸ｺﾞｼｯｸM-PRO" pitchFamily="50" charset="-128"/>
                <a:ea typeface="HG丸ｺﾞｼｯｸM-PRO" pitchFamily="50" charset="-128"/>
              </a:rPr>
              <a:t>④事例演習を通して「自立支援」を念頭に置いた介護予</a:t>
            </a:r>
            <a:endParaRPr lang="en-US" altLang="ja-JP" sz="2400" dirty="0">
              <a:solidFill>
                <a:srgbClr val="0000FF"/>
              </a:solidFill>
              <a:latin typeface="HG丸ｺﾞｼｯｸM-PRO" pitchFamily="50" charset="-128"/>
              <a:ea typeface="HG丸ｺﾞｼｯｸM-PRO" pitchFamily="50" charset="-128"/>
            </a:endParaRPr>
          </a:p>
          <a:p>
            <a:pPr marL="0" indent="0" eaLnBrk="1" hangingPunct="1">
              <a:spcBef>
                <a:spcPts val="0"/>
              </a:spcBef>
              <a:buNone/>
            </a:pPr>
            <a:r>
              <a:rPr lang="ja-JP" altLang="en-US" sz="2400" dirty="0">
                <a:solidFill>
                  <a:srgbClr val="0000FF"/>
                </a:solidFill>
                <a:latin typeface="HG丸ｺﾞｼｯｸM-PRO" pitchFamily="50" charset="-128"/>
                <a:ea typeface="HG丸ｺﾞｼｯｸM-PRO" pitchFamily="50" charset="-128"/>
              </a:rPr>
              <a:t>　防ケアマネジメント及び多様なサービスの創出が重要</a:t>
            </a:r>
            <a:endParaRPr lang="en-US" altLang="ja-JP" sz="2400" dirty="0">
              <a:solidFill>
                <a:srgbClr val="0000FF"/>
              </a:solidFill>
              <a:latin typeface="HG丸ｺﾞｼｯｸM-PRO" pitchFamily="50" charset="-128"/>
              <a:ea typeface="HG丸ｺﾞｼｯｸM-PRO" pitchFamily="50" charset="-128"/>
            </a:endParaRPr>
          </a:p>
          <a:p>
            <a:pPr marL="0" indent="0" eaLnBrk="1" hangingPunct="1">
              <a:spcBef>
                <a:spcPts val="0"/>
              </a:spcBef>
              <a:buNone/>
            </a:pPr>
            <a:r>
              <a:rPr lang="ja-JP" altLang="en-US" sz="2400" dirty="0">
                <a:solidFill>
                  <a:srgbClr val="0000FF"/>
                </a:solidFill>
                <a:latin typeface="HG丸ｺﾞｼｯｸM-PRO" pitchFamily="50" charset="-128"/>
                <a:ea typeface="HG丸ｺﾞｼｯｸM-PRO" pitchFamily="50" charset="-128"/>
              </a:rPr>
              <a:t>　であることを学ぶ</a:t>
            </a:r>
          </a:p>
        </p:txBody>
      </p:sp>
      <p:sp>
        <p:nvSpPr>
          <p:cNvPr id="3076" name="スライド番号プレースホルダー 1"/>
          <p:cNvSpPr>
            <a:spLocks noGrp="1"/>
          </p:cNvSpPr>
          <p:nvPr>
            <p:ph type="sldNum" sz="quarter" idx="12"/>
          </p:nvPr>
        </p:nvSpPr>
        <p:spPr bwMode="auto">
          <a:xfrm>
            <a:off x="7086600" y="6580347"/>
            <a:ext cx="20574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557213" indent="-214313">
              <a:defRPr kumimoji="1">
                <a:solidFill>
                  <a:schemeClr val="tx1"/>
                </a:solidFill>
                <a:latin typeface="Calibri" pitchFamily="34" charset="0"/>
                <a:ea typeface="ＭＳ Ｐゴシック" charset="-128"/>
              </a:defRPr>
            </a:lvl2pPr>
            <a:lvl3pPr marL="857250" indent="-171450">
              <a:defRPr kumimoji="1">
                <a:solidFill>
                  <a:schemeClr val="tx1"/>
                </a:solidFill>
                <a:latin typeface="Calibri" pitchFamily="34" charset="0"/>
                <a:ea typeface="ＭＳ Ｐゴシック" charset="-128"/>
              </a:defRPr>
            </a:lvl3pPr>
            <a:lvl4pPr marL="1200150" indent="-171450">
              <a:defRPr kumimoji="1">
                <a:solidFill>
                  <a:schemeClr val="tx1"/>
                </a:solidFill>
                <a:latin typeface="Calibri" pitchFamily="34" charset="0"/>
                <a:ea typeface="ＭＳ Ｐゴシック" charset="-128"/>
              </a:defRPr>
            </a:lvl4pPr>
            <a:lvl5pPr marL="1543050" indent="-171450">
              <a:defRPr kumimoji="1">
                <a:solidFill>
                  <a:schemeClr val="tx1"/>
                </a:solidFill>
                <a:latin typeface="Calibri" pitchFamily="34" charset="0"/>
                <a:ea typeface="ＭＳ Ｐゴシック" charset="-128"/>
              </a:defRPr>
            </a:lvl5pPr>
            <a:lvl6pPr marL="1885950" indent="-171450" eaLnBrk="0" fontAlgn="base" hangingPunct="0">
              <a:spcBef>
                <a:spcPct val="0"/>
              </a:spcBef>
              <a:spcAft>
                <a:spcPct val="0"/>
              </a:spcAft>
              <a:defRPr kumimoji="1">
                <a:solidFill>
                  <a:schemeClr val="tx1"/>
                </a:solidFill>
                <a:latin typeface="Calibri" pitchFamily="34" charset="0"/>
                <a:ea typeface="ＭＳ Ｐゴシック" charset="-128"/>
              </a:defRPr>
            </a:lvl6pPr>
            <a:lvl7pPr marL="2228850" indent="-171450" eaLnBrk="0" fontAlgn="base" hangingPunct="0">
              <a:spcBef>
                <a:spcPct val="0"/>
              </a:spcBef>
              <a:spcAft>
                <a:spcPct val="0"/>
              </a:spcAft>
              <a:defRPr kumimoji="1">
                <a:solidFill>
                  <a:schemeClr val="tx1"/>
                </a:solidFill>
                <a:latin typeface="Calibri" pitchFamily="34" charset="0"/>
                <a:ea typeface="ＭＳ Ｐゴシック" charset="-128"/>
              </a:defRPr>
            </a:lvl7pPr>
            <a:lvl8pPr marL="2571750" indent="-171450" eaLnBrk="0" fontAlgn="base" hangingPunct="0">
              <a:spcBef>
                <a:spcPct val="0"/>
              </a:spcBef>
              <a:spcAft>
                <a:spcPct val="0"/>
              </a:spcAft>
              <a:defRPr kumimoji="1">
                <a:solidFill>
                  <a:schemeClr val="tx1"/>
                </a:solidFill>
                <a:latin typeface="Calibri" pitchFamily="34" charset="0"/>
                <a:ea typeface="ＭＳ Ｐゴシック" charset="-128"/>
              </a:defRPr>
            </a:lvl8pPr>
            <a:lvl9pPr marL="2914650" indent="-171450"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D815D07C-C288-42C1-9F17-3C2740284690}" type="slidenum">
              <a:rPr lang="ja-JP" altLang="en-US" smtClean="0">
                <a:solidFill>
                  <a:srgbClr val="898989"/>
                </a:solidFill>
              </a:rPr>
              <a:pPr/>
              <a:t>1</a:t>
            </a:fld>
            <a:endParaRPr lang="ja-JP" altLang="en-US" dirty="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706" y="818215"/>
            <a:ext cx="8037910" cy="6039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タイトル 1"/>
          <p:cNvSpPr>
            <a:spLocks noGrp="1"/>
          </p:cNvSpPr>
          <p:nvPr>
            <p:ph type="title"/>
          </p:nvPr>
        </p:nvSpPr>
        <p:spPr>
          <a:xfrm>
            <a:off x="697706" y="1"/>
            <a:ext cx="7886700" cy="1006475"/>
          </a:xfrm>
        </p:spPr>
        <p:txBody>
          <a:bodyPr>
            <a:normAutofit/>
          </a:bodyPr>
          <a:lstStyle/>
          <a:p>
            <a:pPr eaLnBrk="1" hangingPunct="1"/>
            <a:r>
              <a:rPr lang="ja-JP" altLang="en-US" sz="3200" dirty="0">
                <a:latin typeface="ＭＳ Ｐゴシック" panose="020B0600070205080204" pitchFamily="50" charset="-128"/>
                <a:ea typeface="ＭＳ Ｐゴシック" panose="020B0600070205080204" pitchFamily="50" charset="-128"/>
              </a:rPr>
              <a:t>興味・関心チェックシートの活用方法</a:t>
            </a:r>
          </a:p>
        </p:txBody>
      </p:sp>
      <p:sp>
        <p:nvSpPr>
          <p:cNvPr id="22532" name="スライド番号プレースホルダー 2"/>
          <p:cNvSpPr>
            <a:spLocks noGrp="1"/>
          </p:cNvSpPr>
          <p:nvPr>
            <p:ph type="sldNum" sz="quarter" idx="12"/>
          </p:nvPr>
        </p:nvSpPr>
        <p:spPr bwMode="auto">
          <a:xfrm>
            <a:off x="7086600" y="652462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1D5F29FB-4713-4FB7-9FF7-DFB50FEE78F7}" type="slidenum">
              <a:rPr lang="ja-JP" altLang="en-US" smtClean="0">
                <a:solidFill>
                  <a:srgbClr val="898989"/>
                </a:solidFill>
              </a:rPr>
              <a:pPr/>
              <a:t>19</a:t>
            </a:fld>
            <a:endParaRPr lang="ja-JP" altLang="en-US">
              <a:solidFill>
                <a:srgbClr val="898989"/>
              </a:solidFill>
            </a:endParaRPr>
          </a:p>
        </p:txBody>
      </p:sp>
    </p:spTree>
    <p:extLst>
      <p:ext uri="{BB962C8B-B14F-4D97-AF65-F5344CB8AC3E}">
        <p14:creationId xmlns:p14="http://schemas.microsoft.com/office/powerpoint/2010/main" val="2341799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0"/>
          <p:cNvSpPr>
            <a:spLocks noChangeArrowheads="1"/>
          </p:cNvSpPr>
          <p:nvPr/>
        </p:nvSpPr>
        <p:spPr bwMode="auto">
          <a:xfrm>
            <a:off x="0" y="758824"/>
            <a:ext cx="9144000" cy="599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r>
              <a:rPr lang="ja-JP" altLang="ja-JP" sz="1200" dirty="0">
                <a:latin typeface="HGｺﾞｼｯｸM" pitchFamily="49" charset="-128"/>
                <a:ea typeface="HGｺﾞｼｯｸM" pitchFamily="49" charset="-128"/>
              </a:rPr>
              <a:t>【事例の概要】</a:t>
            </a:r>
          </a:p>
          <a:p>
            <a:r>
              <a:rPr lang="ja-JP" altLang="ja-JP" sz="1100" dirty="0">
                <a:latin typeface="HGｺﾞｼｯｸM" pitchFamily="49" charset="-128"/>
                <a:ea typeface="HGｺﾞｼｯｸM" pitchFamily="49" charset="-128"/>
              </a:rPr>
              <a:t>氏　　名：</a:t>
            </a:r>
            <a:r>
              <a:rPr lang="ja-JP" altLang="en-US" sz="1100" dirty="0">
                <a:latin typeface="HGｺﾞｼｯｸM" pitchFamily="49" charset="-128"/>
                <a:ea typeface="HGｺﾞｼｯｸM" pitchFamily="49" charset="-128"/>
              </a:rPr>
              <a:t>三田　秀雄</a:t>
            </a:r>
            <a:r>
              <a:rPr lang="ja-JP" altLang="ja-JP" sz="1100" dirty="0">
                <a:latin typeface="HGｺﾞｼｯｸM" pitchFamily="49" charset="-128"/>
                <a:ea typeface="HGｺﾞｼｯｸM" pitchFamily="49" charset="-128"/>
              </a:rPr>
              <a:t>　８</a:t>
            </a:r>
            <a:r>
              <a:rPr lang="ja-JP" altLang="en-US" sz="1100" dirty="0">
                <a:latin typeface="HGｺﾞｼｯｸM" pitchFamily="49" charset="-128"/>
                <a:ea typeface="HGｺﾞｼｯｸM" pitchFamily="49" charset="-128"/>
              </a:rPr>
              <a:t>２</a:t>
            </a:r>
            <a:r>
              <a:rPr lang="ja-JP" altLang="ja-JP" sz="1100" dirty="0">
                <a:latin typeface="HGｺﾞｼｯｸM" pitchFamily="49" charset="-128"/>
                <a:ea typeface="HGｺﾞｼｯｸM" pitchFamily="49" charset="-128"/>
              </a:rPr>
              <a:t>歳（</a:t>
            </a:r>
            <a:r>
              <a:rPr lang="ja-JP" altLang="en-US" sz="1100" dirty="0">
                <a:latin typeface="HGｺﾞｼｯｸM" pitchFamily="49" charset="-128"/>
                <a:ea typeface="HGｺﾞｼｯｸM" pitchFamily="49" charset="-128"/>
              </a:rPr>
              <a:t>男性</a:t>
            </a:r>
            <a:r>
              <a:rPr lang="ja-JP" altLang="ja-JP" sz="1100" dirty="0">
                <a:latin typeface="HGｺﾞｼｯｸM" pitchFamily="49" charset="-128"/>
                <a:ea typeface="HGｺﾞｼｯｸM" pitchFamily="49" charset="-128"/>
              </a:rPr>
              <a:t>）</a:t>
            </a:r>
            <a:r>
              <a:rPr lang="ja-JP" altLang="en-US" sz="1100" dirty="0">
                <a:latin typeface="HGｺﾞｼｯｸM" pitchFamily="49" charset="-128"/>
                <a:ea typeface="HGｺﾞｼｯｸM" pitchFamily="49" charset="-128"/>
              </a:rPr>
              <a:t>　　事業対象者（</a:t>
            </a:r>
            <a:r>
              <a:rPr lang="en-US" altLang="ja-JP" sz="1100" dirty="0">
                <a:latin typeface="HGｺﾞｼｯｸM" pitchFamily="49" charset="-128"/>
                <a:ea typeface="HGｺﾞｼｯｸM" pitchFamily="49" charset="-128"/>
              </a:rPr>
              <a:t>H27.4</a:t>
            </a:r>
            <a:r>
              <a:rPr lang="ja-JP" altLang="en-US" sz="1100" dirty="0">
                <a:latin typeface="HGｺﾞｼｯｸM" pitchFamily="49" charset="-128"/>
                <a:ea typeface="HGｺﾞｼｯｸM" pitchFamily="49" charset="-128"/>
              </a:rPr>
              <a:t>～）</a:t>
            </a:r>
            <a:r>
              <a:rPr lang="ja-JP" altLang="ja-JP" sz="1100" dirty="0">
                <a:latin typeface="HGｺﾞｼｯｸM" pitchFamily="49" charset="-128"/>
                <a:ea typeface="HGｺﾞｼｯｸM" pitchFamily="49" charset="-128"/>
              </a:rPr>
              <a:t>（初回）</a:t>
            </a:r>
          </a:p>
          <a:p>
            <a:r>
              <a:rPr lang="ja-JP" altLang="ja-JP" sz="1100" dirty="0">
                <a:latin typeface="HGｺﾞｼｯｸM" pitchFamily="49" charset="-128"/>
                <a:ea typeface="HGｺﾞｼｯｸM" pitchFamily="49" charset="-128"/>
              </a:rPr>
              <a:t>病　　歴：</a:t>
            </a:r>
            <a:r>
              <a:rPr lang="ja-JP" altLang="en-US" sz="1100" dirty="0">
                <a:latin typeface="HGｺﾞｼｯｸM" pitchFamily="49" charset="-128"/>
                <a:ea typeface="HGｺﾞｼｯｸM" pitchFamily="49" charset="-128"/>
              </a:rPr>
              <a:t>６７歳</a:t>
            </a:r>
            <a:r>
              <a:rPr lang="en-US" altLang="ja-JP" sz="1100" dirty="0">
                <a:latin typeface="HGｺﾞｼｯｸM" pitchFamily="49" charset="-128"/>
                <a:ea typeface="HGｺﾞｼｯｸM" pitchFamily="49" charset="-128"/>
              </a:rPr>
              <a:t>…</a:t>
            </a:r>
            <a:r>
              <a:rPr lang="ja-JP" altLang="en-US" sz="1100" dirty="0">
                <a:latin typeface="HGｺﾞｼｯｸM" pitchFamily="49" charset="-128"/>
                <a:ea typeface="HGｺﾞｼｯｸM" pitchFamily="49" charset="-128"/>
              </a:rPr>
              <a:t>高血圧症、７９</a:t>
            </a:r>
            <a:r>
              <a:rPr lang="ja-JP" altLang="ja-JP" sz="1100" dirty="0">
                <a:latin typeface="HGｺﾞｼｯｸM" pitchFamily="49" charset="-128"/>
                <a:ea typeface="HGｺﾞｼｯｸM" pitchFamily="49" charset="-128"/>
              </a:rPr>
              <a:t>歳…</a:t>
            </a:r>
            <a:r>
              <a:rPr lang="ja-JP" altLang="en-US" sz="1100" dirty="0">
                <a:latin typeface="HGｺﾞｼｯｸM" pitchFamily="49" charset="-128"/>
                <a:ea typeface="HGｺﾞｼｯｸM" pitchFamily="49" charset="-128"/>
              </a:rPr>
              <a:t>脳梗塞（入院歴あり）、</a:t>
            </a:r>
            <a:r>
              <a:rPr lang="ja-JP" altLang="ja-JP" sz="1100" dirty="0">
                <a:latin typeface="HGｺﾞｼｯｸM" pitchFamily="49" charset="-128"/>
                <a:ea typeface="HGｺﾞｼｯｸM" pitchFamily="49" charset="-128"/>
              </a:rPr>
              <a:t>８</a:t>
            </a:r>
            <a:r>
              <a:rPr lang="ja-JP" altLang="en-US" sz="1100" dirty="0">
                <a:latin typeface="HGｺﾞｼｯｸM" pitchFamily="49" charset="-128"/>
                <a:ea typeface="HGｺﾞｼｯｸM" pitchFamily="49" charset="-128"/>
              </a:rPr>
              <a:t>１</a:t>
            </a:r>
            <a:r>
              <a:rPr lang="ja-JP" altLang="ja-JP" sz="1100" dirty="0">
                <a:latin typeface="HGｺﾞｼｯｸM" pitchFamily="49" charset="-128"/>
                <a:ea typeface="HGｺﾞｼｯｸM" pitchFamily="49" charset="-128"/>
              </a:rPr>
              <a:t>歳…</a:t>
            </a:r>
            <a:r>
              <a:rPr lang="ja-JP" altLang="en-US" sz="1100" dirty="0">
                <a:latin typeface="HGｺﾞｼｯｸM" pitchFamily="49" charset="-128"/>
                <a:ea typeface="HGｺﾞｼｯｸM" pitchFamily="49" charset="-128"/>
              </a:rPr>
              <a:t>脳血管性認知症</a:t>
            </a:r>
            <a:endParaRPr lang="ja-JP" altLang="ja-JP" sz="1100" dirty="0">
              <a:latin typeface="HGｺﾞｼｯｸM" pitchFamily="49" charset="-128"/>
              <a:ea typeface="HGｺﾞｼｯｸM" pitchFamily="49" charset="-128"/>
            </a:endParaRPr>
          </a:p>
          <a:p>
            <a:r>
              <a:rPr lang="ja-JP" altLang="ja-JP" sz="1100" dirty="0">
                <a:latin typeface="HGｺﾞｼｯｸM" pitchFamily="49" charset="-128"/>
                <a:ea typeface="HGｺﾞｼｯｸM" pitchFamily="49" charset="-128"/>
              </a:rPr>
              <a:t>家族構成：</a:t>
            </a:r>
            <a:r>
              <a:rPr lang="ja-JP" altLang="en-US" sz="1100" dirty="0">
                <a:latin typeface="HGｺﾞｼｯｸM" pitchFamily="49" charset="-128"/>
                <a:ea typeface="HGｺﾞｼｯｸM" pitchFamily="49" charset="-128"/>
              </a:rPr>
              <a:t>夫婦２人暮らし</a:t>
            </a:r>
            <a:endParaRPr lang="en-US" altLang="ja-JP" sz="1100" dirty="0">
              <a:latin typeface="HGｺﾞｼｯｸM" pitchFamily="49" charset="-128"/>
              <a:ea typeface="HGｺﾞｼｯｸM" pitchFamily="49" charset="-128"/>
            </a:endParaRPr>
          </a:p>
          <a:p>
            <a:r>
              <a:rPr lang="ja-JP" altLang="en-US" sz="1100" dirty="0">
                <a:latin typeface="HGｺﾞｼｯｸM" pitchFamily="49" charset="-128"/>
                <a:ea typeface="HGｺﾞｼｯｸM" pitchFamily="49" charset="-128"/>
              </a:rPr>
              <a:t>　　　　　妻；７６</a:t>
            </a:r>
            <a:r>
              <a:rPr lang="ja-JP" altLang="ja-JP" sz="1100" dirty="0">
                <a:latin typeface="HGｺﾞｼｯｸM" pitchFamily="49" charset="-128"/>
                <a:ea typeface="HGｺﾞｼｯｸM" pitchFamily="49" charset="-128"/>
              </a:rPr>
              <a:t>歳</a:t>
            </a:r>
            <a:endParaRPr lang="en-US" altLang="ja-JP" sz="1100" dirty="0">
              <a:latin typeface="HGｺﾞｼｯｸM" pitchFamily="49" charset="-128"/>
              <a:ea typeface="HGｺﾞｼｯｸM" pitchFamily="49" charset="-128"/>
            </a:endParaRPr>
          </a:p>
          <a:p>
            <a:r>
              <a:rPr lang="ja-JP" altLang="en-US" sz="1100" dirty="0">
                <a:latin typeface="HGｺﾞｼｯｸM" pitchFamily="49" charset="-128"/>
                <a:ea typeface="HGｺﾞｼｯｸM" pitchFamily="49" charset="-128"/>
              </a:rPr>
              <a:t>　　　　　長男；５４</a:t>
            </a:r>
            <a:r>
              <a:rPr lang="ja-JP" altLang="ja-JP" sz="1100" dirty="0">
                <a:latin typeface="HGｺﾞｼｯｸM" pitchFamily="49" charset="-128"/>
                <a:ea typeface="HGｺﾞｼｯｸM" pitchFamily="49" charset="-128"/>
              </a:rPr>
              <a:t>歳</a:t>
            </a:r>
            <a:r>
              <a:rPr lang="en-US" altLang="ja-JP" sz="1100" dirty="0">
                <a:latin typeface="HGｺﾞｼｯｸM" pitchFamily="49" charset="-128"/>
                <a:ea typeface="HGｺﾞｼｯｸM" pitchFamily="49" charset="-128"/>
              </a:rPr>
              <a:t>(</a:t>
            </a:r>
            <a:r>
              <a:rPr lang="ja-JP" altLang="ja-JP" sz="1100" dirty="0">
                <a:latin typeface="HGｺﾞｼｯｸM" pitchFamily="49" charset="-128"/>
                <a:ea typeface="HGｺﾞｼｯｸM" pitchFamily="49" charset="-128"/>
              </a:rPr>
              <a:t>別居、独身</a:t>
            </a:r>
            <a:r>
              <a:rPr lang="en-US" altLang="ja-JP" sz="1100" dirty="0">
                <a:latin typeface="HGｺﾞｼｯｸM" pitchFamily="49" charset="-128"/>
                <a:ea typeface="HGｺﾞｼｯｸM" pitchFamily="49" charset="-128"/>
              </a:rPr>
              <a:t>)</a:t>
            </a:r>
            <a:r>
              <a:rPr lang="ja-JP" altLang="en-US" sz="1100" dirty="0" err="1">
                <a:latin typeface="HGｺﾞｼｯｸM" pitchFamily="49" charset="-128"/>
                <a:ea typeface="HGｺﾞｼｯｸM" pitchFamily="49" charset="-128"/>
              </a:rPr>
              <a:t>。</a:t>
            </a:r>
            <a:r>
              <a:rPr lang="ja-JP" altLang="ja-JP" sz="1100" dirty="0">
                <a:latin typeface="HGｺﾞｼｯｸM" pitchFamily="49" charset="-128"/>
                <a:ea typeface="HGｺﾞｼｯｸM" pitchFamily="49" charset="-128"/>
              </a:rPr>
              <a:t>仕事が忙しい</a:t>
            </a:r>
            <a:r>
              <a:rPr lang="en-US" altLang="ja-JP" sz="1100" dirty="0">
                <a:latin typeface="HGｺﾞｼｯｸM" pitchFamily="49" charset="-128"/>
                <a:ea typeface="HGｺﾞｼｯｸM" pitchFamily="49" charset="-128"/>
              </a:rPr>
              <a:t>(</a:t>
            </a:r>
            <a:r>
              <a:rPr lang="ja-JP" altLang="ja-JP" sz="1100" dirty="0">
                <a:latin typeface="HGｺﾞｼｯｸM" pitchFamily="49" charset="-128"/>
                <a:ea typeface="HGｺﾞｼｯｸM" pitchFamily="49" charset="-128"/>
              </a:rPr>
              <a:t>３勤務制の仕事</a:t>
            </a:r>
            <a:r>
              <a:rPr lang="en-US" altLang="ja-JP" sz="1100" dirty="0">
                <a:latin typeface="HGｺﾞｼｯｸM" pitchFamily="49" charset="-128"/>
                <a:ea typeface="HGｺﾞｼｯｸM" pitchFamily="49" charset="-128"/>
              </a:rPr>
              <a:t>)</a:t>
            </a:r>
            <a:r>
              <a:rPr lang="ja-JP" altLang="ja-JP" sz="1100" dirty="0" err="1">
                <a:latin typeface="HGｺﾞｼｯｸM" pitchFamily="49" charset="-128"/>
                <a:ea typeface="HGｺﾞｼｯｸM" pitchFamily="49" charset="-128"/>
              </a:rPr>
              <a:t>。</a:t>
            </a:r>
            <a:r>
              <a:rPr lang="ja-JP" altLang="en-US" sz="1100" dirty="0">
                <a:latin typeface="HGｺﾞｼｯｸM" pitchFamily="49" charset="-128"/>
                <a:ea typeface="HGｺﾞｼｯｸM" pitchFamily="49" charset="-128"/>
              </a:rPr>
              <a:t>長男</a:t>
            </a:r>
            <a:r>
              <a:rPr lang="ja-JP" altLang="ja-JP" sz="1100" dirty="0">
                <a:latin typeface="HGｺﾞｼｯｸM" pitchFamily="49" charset="-128"/>
                <a:ea typeface="HGｺﾞｼｯｸM" pitchFamily="49" charset="-128"/>
              </a:rPr>
              <a:t>宅は</a:t>
            </a:r>
            <a:r>
              <a:rPr lang="ja-JP" altLang="en-US" sz="1100" dirty="0">
                <a:latin typeface="HGｺﾞｼｯｸM" pitchFamily="49" charset="-128"/>
                <a:ea typeface="HGｺﾞｼｯｸM" pitchFamily="49" charset="-128"/>
              </a:rPr>
              <a:t>秀雄</a:t>
            </a:r>
            <a:r>
              <a:rPr lang="ja-JP" altLang="ja-JP" sz="1100" dirty="0">
                <a:latin typeface="HGｺﾞｼｯｸM" pitchFamily="49" charset="-128"/>
                <a:ea typeface="HGｺﾞｼｯｸM" pitchFamily="49" charset="-128"/>
              </a:rPr>
              <a:t>さん宅から車で</a:t>
            </a:r>
            <a:r>
              <a:rPr lang="en-US" altLang="ja-JP" sz="1100" dirty="0">
                <a:latin typeface="HGｺﾞｼｯｸM" pitchFamily="49" charset="-128"/>
                <a:ea typeface="HGｺﾞｼｯｸM" pitchFamily="49" charset="-128"/>
              </a:rPr>
              <a:t>15</a:t>
            </a:r>
            <a:r>
              <a:rPr lang="ja-JP" altLang="ja-JP" sz="1100" dirty="0">
                <a:latin typeface="HGｺﾞｼｯｸM" pitchFamily="49" charset="-128"/>
                <a:ea typeface="HGｺﾞｼｯｸM" pitchFamily="49" charset="-128"/>
              </a:rPr>
              <a:t>分。</a:t>
            </a:r>
          </a:p>
          <a:p>
            <a:r>
              <a:rPr lang="ja-JP" altLang="en-US" sz="1100" dirty="0">
                <a:latin typeface="HGｺﾞｼｯｸM" pitchFamily="49" charset="-128"/>
                <a:ea typeface="HGｺﾞｼｯｸM" pitchFamily="49" charset="-128"/>
              </a:rPr>
              <a:t>　　</a:t>
            </a:r>
            <a:r>
              <a:rPr lang="ja-JP" altLang="ja-JP" sz="1100" dirty="0">
                <a:latin typeface="HGｺﾞｼｯｸM" pitchFamily="49" charset="-128"/>
                <a:ea typeface="HGｺﾞｼｯｸM" pitchFamily="49" charset="-128"/>
              </a:rPr>
              <a:t>　　　次男</a:t>
            </a:r>
            <a:r>
              <a:rPr lang="ja-JP" altLang="en-US" sz="1100" dirty="0">
                <a:latin typeface="HGｺﾞｼｯｸM" pitchFamily="49" charset="-128"/>
                <a:ea typeface="HGｺﾞｼｯｸM" pitchFamily="49" charset="-128"/>
              </a:rPr>
              <a:t>；５２</a:t>
            </a:r>
            <a:r>
              <a:rPr lang="ja-JP" altLang="ja-JP" sz="1100" dirty="0">
                <a:latin typeface="HGｺﾞｼｯｸM" pitchFamily="49" charset="-128"/>
                <a:ea typeface="HGｺﾞｼｯｸM" pitchFamily="49" charset="-128"/>
              </a:rPr>
              <a:t>歳</a:t>
            </a:r>
            <a:r>
              <a:rPr lang="en-US" altLang="ja-JP" sz="1100" dirty="0">
                <a:latin typeface="HGｺﾞｼｯｸM" pitchFamily="49" charset="-128"/>
                <a:ea typeface="HGｺﾞｼｯｸM" pitchFamily="49" charset="-128"/>
              </a:rPr>
              <a:t>(</a:t>
            </a:r>
            <a:r>
              <a:rPr lang="ja-JP" altLang="ja-JP" sz="1100" dirty="0">
                <a:latin typeface="HGｺﾞｼｯｸM" pitchFamily="49" charset="-128"/>
                <a:ea typeface="HGｺﾞｼｯｸM" pitchFamily="49" charset="-128"/>
              </a:rPr>
              <a:t>別居、既婚</a:t>
            </a:r>
            <a:r>
              <a:rPr lang="en-US" altLang="ja-JP" sz="1100" dirty="0">
                <a:latin typeface="HGｺﾞｼｯｸM" pitchFamily="49" charset="-128"/>
                <a:ea typeface="HGｺﾞｼｯｸM" pitchFamily="49" charset="-128"/>
              </a:rPr>
              <a:t>)</a:t>
            </a:r>
            <a:r>
              <a:rPr lang="ja-JP" altLang="ja-JP" sz="1100" dirty="0" err="1">
                <a:latin typeface="HGｺﾞｼｯｸM" pitchFamily="49" charset="-128"/>
                <a:ea typeface="HGｺﾞｼｯｸM" pitchFamily="49" charset="-128"/>
              </a:rPr>
              <a:t>、</a:t>
            </a:r>
            <a:r>
              <a:rPr lang="ja-JP" altLang="ja-JP" sz="1100" dirty="0">
                <a:latin typeface="HGｺﾞｼｯｸM" pitchFamily="49" charset="-128"/>
                <a:ea typeface="HGｺﾞｼｯｸM" pitchFamily="49" charset="-128"/>
              </a:rPr>
              <a:t>妻：</a:t>
            </a:r>
            <a:r>
              <a:rPr lang="ja-JP" altLang="en-US" sz="1100" dirty="0">
                <a:latin typeface="HGｺﾞｼｯｸM" pitchFamily="49" charset="-128"/>
                <a:ea typeface="HGｺﾞｼｯｸM" pitchFamily="49" charset="-128"/>
              </a:rPr>
              <a:t>４８</a:t>
            </a:r>
            <a:r>
              <a:rPr lang="ja-JP" altLang="ja-JP" sz="1100" dirty="0">
                <a:latin typeface="HGｺﾞｼｯｸM" pitchFamily="49" charset="-128"/>
                <a:ea typeface="HGｺﾞｼｯｸM" pitchFamily="49" charset="-128"/>
              </a:rPr>
              <a:t>歳、子供</a:t>
            </a:r>
            <a:r>
              <a:rPr lang="ja-JP" altLang="en-US" sz="1100" dirty="0">
                <a:latin typeface="HGｺﾞｼｯｸM" pitchFamily="49" charset="-128"/>
                <a:ea typeface="HGｺﾞｼｯｸM" pitchFamily="49" charset="-128"/>
              </a:rPr>
              <a:t>３</a:t>
            </a:r>
            <a:r>
              <a:rPr lang="ja-JP" altLang="ja-JP" sz="1100" dirty="0">
                <a:latin typeface="HGｺﾞｼｯｸM" pitchFamily="49" charset="-128"/>
                <a:ea typeface="HGｺﾞｼｯｸM" pitchFamily="49" charset="-128"/>
              </a:rPr>
              <a:t>人</a:t>
            </a:r>
          </a:p>
          <a:p>
            <a:r>
              <a:rPr lang="ja-JP" altLang="ja-JP" sz="1100" dirty="0">
                <a:latin typeface="HGｺﾞｼｯｸM" pitchFamily="49" charset="-128"/>
                <a:ea typeface="HGｺﾞｼｯｸM" pitchFamily="49" charset="-128"/>
              </a:rPr>
              <a:t>　　　　　　　　次男宅は</a:t>
            </a:r>
            <a:r>
              <a:rPr lang="ja-JP" altLang="en-US" sz="1100" dirty="0">
                <a:latin typeface="HGｺﾞｼｯｸM" pitchFamily="49" charset="-128"/>
                <a:ea typeface="HGｺﾞｼｯｸM" pitchFamily="49" charset="-128"/>
              </a:rPr>
              <a:t>秀雄</a:t>
            </a:r>
            <a:r>
              <a:rPr lang="ja-JP" altLang="ja-JP" sz="1100" dirty="0">
                <a:latin typeface="HGｺﾞｼｯｸM" pitchFamily="49" charset="-128"/>
                <a:ea typeface="HGｺﾞｼｯｸM" pitchFamily="49" charset="-128"/>
              </a:rPr>
              <a:t>さん宅から</a:t>
            </a:r>
            <a:r>
              <a:rPr lang="en-US" altLang="ja-JP" sz="1100" dirty="0">
                <a:latin typeface="HGｺﾞｼｯｸM" pitchFamily="49" charset="-128"/>
                <a:ea typeface="HGｺﾞｼｯｸM" pitchFamily="49" charset="-128"/>
              </a:rPr>
              <a:t>15</a:t>
            </a:r>
            <a:r>
              <a:rPr lang="ja-JP" altLang="ja-JP" sz="1100" dirty="0">
                <a:latin typeface="HGｺﾞｼｯｸM" pitchFamily="49" charset="-128"/>
                <a:ea typeface="HGｺﾞｼｯｸM" pitchFamily="49" charset="-128"/>
              </a:rPr>
              <a:t>分。</a:t>
            </a:r>
            <a:r>
              <a:rPr lang="ja-JP" altLang="en-US" sz="1100" dirty="0">
                <a:latin typeface="HGｺﾞｼｯｸM" pitchFamily="49" charset="-128"/>
                <a:ea typeface="HGｺﾞｼｯｸM" pitchFamily="49" charset="-128"/>
              </a:rPr>
              <a:t>週に</a:t>
            </a:r>
            <a:r>
              <a:rPr lang="en-US" altLang="ja-JP" sz="1100" dirty="0">
                <a:latin typeface="HGｺﾞｼｯｸM" pitchFamily="49" charset="-128"/>
                <a:ea typeface="HGｺﾞｼｯｸM" pitchFamily="49" charset="-128"/>
              </a:rPr>
              <a:t>1</a:t>
            </a:r>
            <a:r>
              <a:rPr lang="ja-JP" altLang="en-US" sz="1100" dirty="0">
                <a:latin typeface="HGｺﾞｼｯｸM" pitchFamily="49" charset="-128"/>
                <a:ea typeface="HGｺﾞｼｯｸM" pitchFamily="49" charset="-128"/>
              </a:rPr>
              <a:t>回は嫁</a:t>
            </a:r>
            <a:r>
              <a:rPr lang="ja-JP" altLang="ja-JP" sz="1100" dirty="0">
                <a:latin typeface="HGｺﾞｼｯｸM" pitchFamily="49" charset="-128"/>
                <a:ea typeface="HGｺﾞｼｯｸM" pitchFamily="49" charset="-128"/>
              </a:rPr>
              <a:t>が様子を見に</a:t>
            </a:r>
            <a:r>
              <a:rPr lang="ja-JP" altLang="en-US" sz="1100" dirty="0">
                <a:latin typeface="HGｺﾞｼｯｸM" pitchFamily="49" charset="-128"/>
                <a:ea typeface="HGｺﾞｼｯｸM" pitchFamily="49" charset="-128"/>
              </a:rPr>
              <a:t>来てくれており、認知症の義理父の話し相手となってくれている。</a:t>
            </a:r>
            <a:endParaRPr lang="ja-JP" altLang="ja-JP" sz="1100" dirty="0">
              <a:latin typeface="HGｺﾞｼｯｸM" pitchFamily="49" charset="-128"/>
              <a:ea typeface="HGｺﾞｼｯｸM" pitchFamily="49" charset="-128"/>
            </a:endParaRPr>
          </a:p>
          <a:p>
            <a:r>
              <a:rPr lang="ja-JP" altLang="en-US" sz="1100" dirty="0">
                <a:latin typeface="HGｺﾞｼｯｸM" pitchFamily="49" charset="-128"/>
                <a:ea typeface="HGｺﾞｼｯｸM" pitchFamily="49" charset="-128"/>
              </a:rPr>
              <a:t>生活歴　：３０年前に現在の土地に家を購入し、転入。世話好きな性格のため、数年後には自治会長を引き受け、脳梗塞発症前までは老人会</a:t>
            </a:r>
            <a:endParaRPr lang="en-US" altLang="ja-JP" sz="1100" dirty="0">
              <a:latin typeface="HGｺﾞｼｯｸM" pitchFamily="49" charset="-128"/>
              <a:ea typeface="HGｺﾞｼｯｸM" pitchFamily="49" charset="-128"/>
            </a:endParaRPr>
          </a:p>
          <a:p>
            <a:r>
              <a:rPr lang="ja-JP" altLang="en-US" sz="1100" dirty="0">
                <a:latin typeface="HGｺﾞｼｯｸM" pitchFamily="49" charset="-128"/>
                <a:ea typeface="HGｺﾞｼｯｸM" pitchFamily="49" charset="-128"/>
              </a:rPr>
              <a:t>　　　　　の会長も長年勤めておられた。コーヒーが好きで、喫茶店に行くのを楽しみにしている。</a:t>
            </a:r>
            <a:endParaRPr lang="ja-JP" altLang="ja-JP" sz="1100" dirty="0">
              <a:latin typeface="HGｺﾞｼｯｸM" pitchFamily="49" charset="-128"/>
              <a:ea typeface="HGｺﾞｼｯｸM" pitchFamily="49" charset="-128"/>
            </a:endParaRPr>
          </a:p>
          <a:p>
            <a:r>
              <a:rPr lang="ja-JP" altLang="en-US" sz="1100" dirty="0">
                <a:latin typeface="HGｺﾞｼｯｸM" pitchFamily="49" charset="-128"/>
                <a:ea typeface="HGｺﾞｼｯｸM" pitchFamily="49" charset="-128"/>
              </a:rPr>
              <a:t>　　　　　物忘れがひどくなる前までは、地域の活動にも積極的に参加していたが、物忘れの自覚もあり、迷惑かけたくないと地域活動に不</a:t>
            </a:r>
            <a:endParaRPr lang="en-US" altLang="ja-JP" sz="1100" dirty="0">
              <a:latin typeface="HGｺﾞｼｯｸM" pitchFamily="49" charset="-128"/>
              <a:ea typeface="HGｺﾞｼｯｸM" pitchFamily="49" charset="-128"/>
            </a:endParaRPr>
          </a:p>
          <a:p>
            <a:r>
              <a:rPr lang="ja-JP" altLang="en-US" sz="1100" dirty="0">
                <a:latin typeface="HGｺﾞｼｯｸM" pitchFamily="49" charset="-128"/>
                <a:ea typeface="HGｺﾞｼｯｸM" pitchFamily="49" charset="-128"/>
              </a:rPr>
              <a:t>　　　　　参加。</a:t>
            </a:r>
            <a:endParaRPr lang="en-US" altLang="ja-JP" sz="1100" dirty="0">
              <a:latin typeface="HGｺﾞｼｯｸM" pitchFamily="49" charset="-128"/>
              <a:ea typeface="HGｺﾞｼｯｸM" pitchFamily="49" charset="-128"/>
            </a:endParaRPr>
          </a:p>
          <a:p>
            <a:r>
              <a:rPr lang="ja-JP" altLang="en-US" sz="1100" dirty="0">
                <a:latin typeface="HGｺﾞｼｯｸM" pitchFamily="49" charset="-128"/>
                <a:ea typeface="HGｺﾞｼｯｸM" pitchFamily="49" charset="-128"/>
              </a:rPr>
              <a:t>認知症状：</a:t>
            </a:r>
            <a:r>
              <a:rPr lang="en-US" altLang="ja-JP" sz="1100" dirty="0">
                <a:latin typeface="HGｺﾞｼｯｸM" pitchFamily="49" charset="-128"/>
                <a:ea typeface="HGｺﾞｼｯｸM" pitchFamily="49" charset="-128"/>
              </a:rPr>
              <a:t> </a:t>
            </a:r>
            <a:r>
              <a:rPr lang="ja-JP" altLang="en-US" sz="1100" dirty="0">
                <a:latin typeface="HGｺﾞｼｯｸM" pitchFamily="49" charset="-128"/>
                <a:ea typeface="HGｺﾞｼｯｸM" pitchFamily="49" charset="-128"/>
              </a:rPr>
              <a:t>見当識障害：日付・時間の感覚がつかみにくくなってきている。記憶障害：短期記憶の障害があり、半時間前の出来事を忘れて</a:t>
            </a:r>
            <a:r>
              <a:rPr lang="ja-JP" altLang="en-US" sz="1100" dirty="0" err="1">
                <a:latin typeface="HGｺﾞｼｯｸM" pitchFamily="49" charset="-128"/>
                <a:ea typeface="HGｺﾞｼｯｸM" pitchFamily="49" charset="-128"/>
              </a:rPr>
              <a:t>い</a:t>
            </a:r>
            <a:endParaRPr lang="en-US" altLang="ja-JP" sz="1100" dirty="0">
              <a:latin typeface="HGｺﾞｼｯｸM" pitchFamily="49" charset="-128"/>
              <a:ea typeface="HGｺﾞｼｯｸM" pitchFamily="49" charset="-128"/>
            </a:endParaRPr>
          </a:p>
          <a:p>
            <a:r>
              <a:rPr lang="ja-JP" altLang="en-US" sz="1100" dirty="0">
                <a:latin typeface="HGｺﾞｼｯｸM" pitchFamily="49" charset="-128"/>
                <a:ea typeface="HGｺﾞｼｯｸM" pitchFamily="49" charset="-128"/>
              </a:rPr>
              <a:t>　　　　　</a:t>
            </a:r>
            <a:r>
              <a:rPr lang="ja-JP" altLang="en-US" sz="1100" dirty="0" err="1">
                <a:latin typeface="HGｺﾞｼｯｸM" pitchFamily="49" charset="-128"/>
                <a:ea typeface="HGｺﾞｼｯｸM" pitchFamily="49" charset="-128"/>
              </a:rPr>
              <a:t>る</a:t>
            </a:r>
            <a:r>
              <a:rPr lang="ja-JP" altLang="en-US" sz="1100" dirty="0">
                <a:latin typeface="HGｺﾞｼｯｸM" pitchFamily="49" charset="-128"/>
                <a:ea typeface="HGｺﾞｼｯｸM" pitchFamily="49" charset="-128"/>
              </a:rPr>
              <a:t>ことが増えているが楽しいことは覚えている。理解・判断力の低下：簡潔な問にすると返答できる。文章が長くなると会話の流れ</a:t>
            </a:r>
            <a:endParaRPr lang="en-US" altLang="ja-JP" sz="1100" dirty="0">
              <a:latin typeface="HGｺﾞｼｯｸM" pitchFamily="49" charset="-128"/>
              <a:ea typeface="HGｺﾞｼｯｸM" pitchFamily="49" charset="-128"/>
            </a:endParaRPr>
          </a:p>
          <a:p>
            <a:r>
              <a:rPr lang="ja-JP" altLang="en-US" sz="1100" dirty="0">
                <a:latin typeface="HGｺﾞｼｯｸM" pitchFamily="49" charset="-128"/>
                <a:ea typeface="HGｺﾞｼｯｸM" pitchFamily="49" charset="-128"/>
              </a:rPr>
              <a:t>　　　　　についていけなくなることが増えてきている。慣れ親しんだ行動や役割の遂行はできている。</a:t>
            </a:r>
            <a:endParaRPr lang="ja-JP" altLang="ja-JP" sz="1100" dirty="0">
              <a:latin typeface="HGｺﾞｼｯｸM" pitchFamily="49" charset="-128"/>
              <a:ea typeface="HGｺﾞｼｯｸM" pitchFamily="49" charset="-128"/>
            </a:endParaRPr>
          </a:p>
          <a:p>
            <a:endParaRPr lang="en-US" altLang="ja-JP" sz="1200" dirty="0">
              <a:latin typeface="HGｺﾞｼｯｸM" pitchFamily="49" charset="-128"/>
              <a:ea typeface="HGｺﾞｼｯｸM" pitchFamily="49" charset="-128"/>
            </a:endParaRPr>
          </a:p>
          <a:p>
            <a:r>
              <a:rPr lang="ja-JP" altLang="ja-JP" sz="1200" dirty="0">
                <a:latin typeface="HGｺﾞｼｯｸM" pitchFamily="49" charset="-128"/>
                <a:ea typeface="HGｺﾞｼｯｸM" pitchFamily="49" charset="-128"/>
              </a:rPr>
              <a:t>【相談までの経緯】</a:t>
            </a:r>
            <a:endParaRPr lang="en-US" altLang="ja-JP" sz="1200" dirty="0">
              <a:latin typeface="HGｺﾞｼｯｸM" pitchFamily="49" charset="-128"/>
              <a:ea typeface="HGｺﾞｼｯｸM" pitchFamily="49" charset="-128"/>
            </a:endParaRPr>
          </a:p>
          <a:p>
            <a:r>
              <a:rPr lang="ja-JP" altLang="en-US" sz="1200" dirty="0">
                <a:latin typeface="HGｺﾞｼｯｸM" pitchFamily="49" charset="-128"/>
                <a:ea typeface="HGｺﾞｼｯｸM" pitchFamily="49" charset="-128"/>
              </a:rPr>
              <a:t>今まで一般介護予防事業での「認知症予防教室や体操教室」に参加したり、近隣の人たちと趣味を楽しんでいた。半年前から、同じことを何回も話すなど物忘れが増えてきて、自宅にいることが多くなってきている。妻は物忘れの進行や前傾姿勢で歩幅が小さく、膝が突出した歩き方が不安定なことを心配し、そろそろ介護認定を受けて、デイサービス等に通ってもらった方がいいのではないか？と悩んでいる。</a:t>
            </a:r>
            <a:endParaRPr lang="en-US" altLang="ja-JP" sz="1200" dirty="0">
              <a:latin typeface="HGｺﾞｼｯｸM" pitchFamily="49" charset="-128"/>
              <a:ea typeface="HGｺﾞｼｯｸM" pitchFamily="49" charset="-128"/>
            </a:endParaRPr>
          </a:p>
          <a:p>
            <a:r>
              <a:rPr lang="ja-JP" altLang="en-US" sz="1200" dirty="0">
                <a:latin typeface="HGｺﾞｼｯｸM" pitchFamily="49" charset="-128"/>
                <a:ea typeface="HGｺﾞｼｯｸM" pitchFamily="49" charset="-128"/>
              </a:rPr>
              <a:t>本人は、小さな梗塞が多々あるために、脳血管性の認知症が発症していると月</a:t>
            </a:r>
            <a:r>
              <a:rPr lang="en-US" altLang="ja-JP" sz="1200" dirty="0">
                <a:latin typeface="HGｺﾞｼｯｸM" pitchFamily="49" charset="-128"/>
                <a:ea typeface="HGｺﾞｼｯｸM" pitchFamily="49" charset="-128"/>
              </a:rPr>
              <a:t>1</a:t>
            </a:r>
            <a:r>
              <a:rPr lang="ja-JP" altLang="en-US" sz="1200" dirty="0">
                <a:latin typeface="HGｺﾞｼｯｸM" pitchFamily="49" charset="-128"/>
                <a:ea typeface="HGｺﾞｼｯｸM" pitchFamily="49" charset="-128"/>
              </a:rPr>
              <a:t>回受診している医師の見立てを受けた。「日常生活において刺激のある日々を送ることが大切」と医師に言われた妻がどうしていいかわからず、地域包括支援センターに来所相談。</a:t>
            </a:r>
            <a:endParaRPr lang="en-US" altLang="ja-JP" sz="1200" dirty="0">
              <a:latin typeface="HGｺﾞｼｯｸM" pitchFamily="49" charset="-128"/>
              <a:ea typeface="HGｺﾞｼｯｸM" pitchFamily="49" charset="-128"/>
            </a:endParaRPr>
          </a:p>
          <a:p>
            <a:r>
              <a:rPr lang="ja-JP" altLang="en-US" sz="1200" dirty="0">
                <a:latin typeface="HGｺﾞｼｯｸM" pitchFamily="49" charset="-128"/>
                <a:ea typeface="HGｺﾞｼｯｸM" pitchFamily="49" charset="-128"/>
              </a:rPr>
              <a:t>≪最近の様子≫</a:t>
            </a:r>
            <a:endParaRPr lang="en-US" altLang="ja-JP" sz="1200" dirty="0">
              <a:latin typeface="HGｺﾞｼｯｸM" pitchFamily="49" charset="-128"/>
              <a:ea typeface="HGｺﾞｼｯｸM" pitchFamily="49" charset="-128"/>
            </a:endParaRPr>
          </a:p>
          <a:p>
            <a:r>
              <a:rPr lang="ja-JP" altLang="en-US" sz="1200" dirty="0">
                <a:latin typeface="HGｺﾞｼｯｸM" pitchFamily="49" charset="-128"/>
                <a:ea typeface="HGｺﾞｼｯｸM" pitchFamily="49" charset="-128"/>
              </a:rPr>
              <a:t>自宅前は急な坂であるが、本人はコーヒーが好きで毎日、ふらっとコーヒーを飲みに行ったりしている。ひとりで外出し、道に迷うこともあるようだが、自宅周囲の大きな建物の名前等を憶えており、「そこに帰りたい」と道行く人に尋ねる力はある様子で、徘徊に至ったことはない。</a:t>
            </a:r>
            <a:endParaRPr lang="en-US" altLang="ja-JP" sz="1200" dirty="0">
              <a:latin typeface="HGｺﾞｼｯｸM" pitchFamily="49" charset="-128"/>
              <a:ea typeface="HGｺﾞｼｯｸM" pitchFamily="49" charset="-128"/>
            </a:endParaRPr>
          </a:p>
          <a:p>
            <a:r>
              <a:rPr lang="ja-JP" altLang="en-US" sz="1200" dirty="0">
                <a:latin typeface="HGｺﾞｼｯｸM" pitchFamily="49" charset="-128"/>
                <a:ea typeface="HGｺﾞｼｯｸM" pitchFamily="49" charset="-128"/>
              </a:rPr>
              <a:t>携帯を使い、自身で妻に電話することはできないが、かかってきた電話に出ることはできる。声をかけてもらえば、その行動に移ることはできる。被害妄想や暴言等もなく、穏やかで笑顔も多く、他者への攻撃性はない。認知症に理解がまだ不十分な妻は、先々の不安でいっぱいな自分の気持ちと、夫がなにも考えていないように思えるその笑顔にイライラすることがあると語っている。退職後から自治会長や老人会長など長年にわたり行ってきたことにより、地域の人は本人をよく知っており、外で見かけると皆が声をかけてくれている。最近では、薄々地域の人も認知症であることに気付いている感じもある。体を動かすことが好きだったり、人の世話を行うことが好きな三田さんである。</a:t>
            </a:r>
            <a:endParaRPr lang="en-US" altLang="ja-JP" sz="1200" dirty="0">
              <a:latin typeface="HGｺﾞｼｯｸM" pitchFamily="49" charset="-128"/>
              <a:ea typeface="HGｺﾞｼｯｸM" pitchFamily="49" charset="-128"/>
            </a:endParaRPr>
          </a:p>
          <a:p>
            <a:endParaRPr lang="ja-JP" altLang="ja-JP" sz="1100" dirty="0">
              <a:latin typeface="HGｺﾞｼｯｸM" pitchFamily="49" charset="-128"/>
              <a:ea typeface="HGｺﾞｼｯｸM" pitchFamily="49" charset="-128"/>
            </a:endParaRPr>
          </a:p>
        </p:txBody>
      </p:sp>
      <p:sp>
        <p:nvSpPr>
          <p:cNvPr id="10" name="Rectangle 2"/>
          <p:cNvSpPr txBox="1">
            <a:spLocks noChangeArrowheads="1"/>
          </p:cNvSpPr>
          <p:nvPr/>
        </p:nvSpPr>
        <p:spPr>
          <a:xfrm>
            <a:off x="1277542" y="60328"/>
            <a:ext cx="6561534" cy="627063"/>
          </a:xfrm>
          <a:prstGeom prst="rect">
            <a:avLst/>
          </a:prstGeom>
          <a:solidFill>
            <a:srgbClr val="FF66CC"/>
          </a:solidFill>
        </p:spPr>
        <p:style>
          <a:lnRef idx="0">
            <a:schemeClr val="accent1"/>
          </a:lnRef>
          <a:fillRef idx="3">
            <a:schemeClr val="accent1"/>
          </a:fillRef>
          <a:effectRef idx="3">
            <a:schemeClr val="accent1"/>
          </a:effectRef>
          <a:fontRef idx="minor">
            <a:schemeClr val="lt1"/>
          </a:fontRef>
        </p:style>
        <p:txBody>
          <a:bodyPr anchor="ctr"/>
          <a:lstStyle>
            <a:lvl1pPr algn="ctr" defTabSz="4572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ja-JP" altLang="en-US" sz="3600" dirty="0">
                <a:solidFill>
                  <a:schemeClr val="bg1"/>
                </a:solidFill>
                <a:latin typeface="HGｺﾞｼｯｸE" pitchFamily="49" charset="-128"/>
                <a:ea typeface="HGｺﾞｼｯｸE" pitchFamily="49" charset="-128"/>
              </a:rPr>
              <a:t>事例：事　例　の　概　要</a:t>
            </a:r>
          </a:p>
        </p:txBody>
      </p:sp>
      <p:sp>
        <p:nvSpPr>
          <p:cNvPr id="21508" name="スライド番号プレースホルダー 1"/>
          <p:cNvSpPr>
            <a:spLocks noGrp="1"/>
          </p:cNvSpPr>
          <p:nvPr>
            <p:ph type="sldNum" sz="quarter" idx="12"/>
          </p:nvPr>
        </p:nvSpPr>
        <p:spPr bwMode="auto">
          <a:xfrm>
            <a:off x="7086600" y="6489703"/>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FE52F274-449E-4DF2-9C74-4FC3028371E8}" type="slidenum">
              <a:rPr lang="ja-JP" altLang="en-US" smtClean="0">
                <a:solidFill>
                  <a:srgbClr val="898989"/>
                </a:solidFill>
              </a:rPr>
              <a:pPr/>
              <a:t>20</a:t>
            </a:fld>
            <a:endParaRPr lang="ja-JP" altLang="en-US">
              <a:solidFill>
                <a:srgbClr val="898989"/>
              </a:solidFill>
            </a:endParaRPr>
          </a:p>
        </p:txBody>
      </p:sp>
    </p:spTree>
    <p:extLst>
      <p:ext uri="{BB962C8B-B14F-4D97-AF65-F5344CB8AC3E}">
        <p14:creationId xmlns:p14="http://schemas.microsoft.com/office/powerpoint/2010/main" val="2876092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タイトル 1"/>
          <p:cNvSpPr>
            <a:spLocks noGrp="1"/>
          </p:cNvSpPr>
          <p:nvPr>
            <p:ph type="title"/>
          </p:nvPr>
        </p:nvSpPr>
        <p:spPr>
          <a:xfrm>
            <a:off x="367863" y="354984"/>
            <a:ext cx="8513379" cy="1158506"/>
          </a:xfrm>
        </p:spPr>
        <p:txBody>
          <a:bodyPr>
            <a:normAutofit fontScale="90000"/>
          </a:bodyPr>
          <a:lstStyle/>
          <a:p>
            <a:pPr eaLnBrk="1" hangingPunct="1"/>
            <a:r>
              <a:rPr lang="ja-JP" altLang="en-US" sz="2700" dirty="0">
                <a:latin typeface="HGP創英角ｺﾞｼｯｸUB" pitchFamily="50" charset="-128"/>
                <a:ea typeface="HGP創英角ｺﾞｼｯｸUB" pitchFamily="50" charset="-128"/>
              </a:rPr>
              <a:t>演習６</a:t>
            </a:r>
            <a:br>
              <a:rPr lang="en-US" altLang="ja-JP" sz="2700" dirty="0">
                <a:latin typeface="HGP創英角ｺﾞｼｯｸUB" pitchFamily="50" charset="-128"/>
                <a:ea typeface="HGP創英角ｺﾞｼｯｸUB" pitchFamily="50" charset="-128"/>
              </a:rPr>
            </a:br>
            <a:r>
              <a:rPr lang="ja-JP" altLang="en-US" sz="2200" dirty="0">
                <a:latin typeface="HG丸ｺﾞｼｯｸM-PRO" pitchFamily="50" charset="-128"/>
                <a:ea typeface="HG丸ｺﾞｼｯｸM-PRO" pitchFamily="50" charset="-128"/>
              </a:rPr>
              <a:t>事前課題であった「三田さん」事例を活用して、総合事業における介護予防ケアマネジメントについて、グループ内で意見交換を行いましょう。　</a:t>
            </a:r>
            <a:r>
              <a:rPr lang="ja-JP" altLang="en-US" sz="1950" dirty="0">
                <a:latin typeface="HG丸ｺﾞｼｯｸM-PRO" pitchFamily="50" charset="-128"/>
                <a:ea typeface="HG丸ｺﾞｼｯｸM-PRO" pitchFamily="50" charset="-128"/>
              </a:rPr>
              <a:t>　</a:t>
            </a:r>
          </a:p>
        </p:txBody>
      </p:sp>
      <p:sp>
        <p:nvSpPr>
          <p:cNvPr id="6147" name="コンテンツ プレースホルダー 2"/>
          <p:cNvSpPr>
            <a:spLocks noGrp="1"/>
          </p:cNvSpPr>
          <p:nvPr>
            <p:ph idx="1"/>
          </p:nvPr>
        </p:nvSpPr>
        <p:spPr>
          <a:xfrm>
            <a:off x="136635" y="2084912"/>
            <a:ext cx="9007365" cy="4185207"/>
          </a:xfrm>
        </p:spPr>
        <p:txBody>
          <a:bodyPr>
            <a:normAutofit/>
          </a:bodyPr>
          <a:lstStyle/>
          <a:p>
            <a:pPr marL="216000" indent="-342900" eaLnBrk="1" hangingPunct="1">
              <a:lnSpc>
                <a:spcPct val="100000"/>
              </a:lnSpc>
              <a:buNone/>
              <a:defRPr/>
            </a:pPr>
            <a:r>
              <a:rPr lang="ja-JP" altLang="en-US" sz="2400" dirty="0">
                <a:latin typeface="ＭＳ Ｐゴシック" panose="020B0600070205080204" pitchFamily="50" charset="-128"/>
                <a:ea typeface="ＭＳ Ｐゴシック" panose="020B0600070205080204" pitchFamily="50" charset="-128"/>
              </a:rPr>
              <a:t>①演習１～３の視点を踏まえて、「三田さん」事例の共有化をグループ内で行ってください。</a:t>
            </a:r>
            <a:endParaRPr lang="en-US" altLang="ja-JP" sz="2400" dirty="0">
              <a:latin typeface="ＭＳ Ｐゴシック" panose="020B0600070205080204" pitchFamily="50" charset="-128"/>
              <a:ea typeface="ＭＳ Ｐゴシック" panose="020B0600070205080204" pitchFamily="50" charset="-128"/>
            </a:endParaRPr>
          </a:p>
          <a:p>
            <a:pPr marL="0" indent="0" eaLnBrk="1" hangingPunct="1">
              <a:lnSpc>
                <a:spcPct val="100000"/>
              </a:lnSpc>
              <a:buNone/>
              <a:defRPr/>
            </a:pPr>
            <a:endParaRPr lang="en-US" altLang="ja-JP" sz="2400" dirty="0">
              <a:latin typeface="ＭＳ Ｐゴシック" panose="020B0600070205080204" pitchFamily="50" charset="-128"/>
              <a:ea typeface="ＭＳ Ｐゴシック" panose="020B0600070205080204" pitchFamily="50" charset="-128"/>
            </a:endParaRPr>
          </a:p>
          <a:p>
            <a:pPr marL="0" indent="-457200">
              <a:lnSpc>
                <a:spcPct val="100000"/>
              </a:lnSpc>
              <a:buNone/>
              <a:defRPr/>
            </a:pPr>
            <a:r>
              <a:rPr lang="ja-JP" altLang="en-US" sz="2400" dirty="0">
                <a:latin typeface="ＭＳ Ｐゴシック" panose="020B0600070205080204" pitchFamily="50" charset="-128"/>
                <a:ea typeface="ＭＳ Ｐゴシック" panose="020B0600070205080204" pitchFamily="50" charset="-128"/>
              </a:rPr>
              <a:t>②事前課題で作成してきた「三田さん」プランについて、自身のプラン</a:t>
            </a:r>
            <a:endParaRPr lang="en-US" altLang="ja-JP" sz="2400" dirty="0">
              <a:latin typeface="ＭＳ Ｐゴシック" panose="020B0600070205080204" pitchFamily="50" charset="-128"/>
              <a:ea typeface="ＭＳ Ｐゴシック" panose="020B0600070205080204" pitchFamily="50" charset="-128"/>
            </a:endParaRPr>
          </a:p>
          <a:p>
            <a:pPr marL="0" indent="-457200" eaLnBrk="1" hangingPunct="1">
              <a:lnSpc>
                <a:spcPct val="100000"/>
              </a:lnSpc>
              <a:spcBef>
                <a:spcPts val="0"/>
              </a:spcBef>
              <a:buNone/>
              <a:defRPr/>
            </a:pPr>
            <a:r>
              <a:rPr lang="ja-JP" altLang="en-US" sz="2400" dirty="0">
                <a:latin typeface="ＭＳ Ｐゴシック" panose="020B0600070205080204" pitchFamily="50" charset="-128"/>
                <a:ea typeface="ＭＳ Ｐゴシック" panose="020B0600070205080204" pitchFamily="50" charset="-128"/>
              </a:rPr>
              <a:t>　をグループ内で説明してください。　</a:t>
            </a:r>
            <a:endParaRPr lang="en-US" altLang="ja-JP" sz="2400" dirty="0">
              <a:latin typeface="ＭＳ Ｐゴシック" panose="020B0600070205080204" pitchFamily="50" charset="-128"/>
              <a:ea typeface="ＭＳ Ｐゴシック" panose="020B0600070205080204" pitchFamily="50" charset="-128"/>
            </a:endParaRPr>
          </a:p>
          <a:p>
            <a:pPr marL="0" indent="0" eaLnBrk="1" hangingPunct="1">
              <a:lnSpc>
                <a:spcPct val="100000"/>
              </a:lnSpc>
              <a:buNone/>
              <a:defRPr/>
            </a:pPr>
            <a:endParaRPr lang="en-US" altLang="ja-JP" sz="2400" dirty="0">
              <a:latin typeface="ＭＳ Ｐゴシック" panose="020B0600070205080204" pitchFamily="50" charset="-128"/>
              <a:ea typeface="ＭＳ Ｐゴシック" panose="020B0600070205080204" pitchFamily="50" charset="-128"/>
            </a:endParaRPr>
          </a:p>
          <a:p>
            <a:pPr marL="0" indent="0">
              <a:buNone/>
              <a:defRPr/>
            </a:pPr>
            <a:r>
              <a:rPr lang="ja-JP" altLang="en-US" sz="2400" dirty="0">
                <a:latin typeface="ＭＳ Ｐゴシック" panose="020B0600070205080204" pitchFamily="50" charset="-128"/>
                <a:ea typeface="ＭＳ Ｐゴシック" panose="020B0600070205080204" pitchFamily="50" charset="-128"/>
              </a:rPr>
              <a:t>③自身のプランとグループ内のプランを比較し、自身に不足している</a:t>
            </a:r>
            <a:endParaRPr lang="en-US" altLang="ja-JP" sz="2400" dirty="0">
              <a:latin typeface="ＭＳ Ｐゴシック" panose="020B0600070205080204" pitchFamily="50" charset="-128"/>
              <a:ea typeface="ＭＳ Ｐゴシック" panose="020B0600070205080204" pitchFamily="50" charset="-128"/>
            </a:endParaRPr>
          </a:p>
          <a:p>
            <a:pPr marL="0" indent="0" eaLnBrk="1" hangingPunct="1">
              <a:spcBef>
                <a:spcPts val="0"/>
              </a:spcBef>
              <a:buNone/>
              <a:defRPr/>
            </a:pPr>
            <a:r>
              <a:rPr lang="ja-JP" altLang="en-US" sz="2400" dirty="0">
                <a:latin typeface="ＭＳ Ｐゴシック" panose="020B0600070205080204" pitchFamily="50" charset="-128"/>
                <a:ea typeface="ＭＳ Ｐゴシック" panose="020B0600070205080204" pitchFamily="50" charset="-128"/>
              </a:rPr>
              <a:t>　視点について、グループ内で出し合ってみてください。</a:t>
            </a:r>
          </a:p>
          <a:p>
            <a:pPr marL="0" indent="0" eaLnBrk="1" hangingPunct="1">
              <a:lnSpc>
                <a:spcPct val="100000"/>
              </a:lnSpc>
              <a:buNone/>
              <a:defRPr/>
            </a:pPr>
            <a:endParaRPr lang="en-US" altLang="ja-JP" sz="2400" dirty="0">
              <a:latin typeface="ＭＳ Ｐゴシック" panose="020B0600070205080204" pitchFamily="50" charset="-128"/>
              <a:ea typeface="ＭＳ Ｐゴシック" panose="020B0600070205080204" pitchFamily="50" charset="-128"/>
            </a:endParaRPr>
          </a:p>
        </p:txBody>
      </p:sp>
      <p:sp>
        <p:nvSpPr>
          <p:cNvPr id="23556" name="スライド番号プレースホルダー 1"/>
          <p:cNvSpPr>
            <a:spLocks noGrp="1"/>
          </p:cNvSpPr>
          <p:nvPr>
            <p:ph type="sldNum" sz="quarter" idx="12"/>
          </p:nvPr>
        </p:nvSpPr>
        <p:spPr bwMode="auto">
          <a:xfrm>
            <a:off x="7086600" y="6580347"/>
            <a:ext cx="20574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557213" indent="-214313">
              <a:defRPr kumimoji="1">
                <a:solidFill>
                  <a:schemeClr val="tx1"/>
                </a:solidFill>
                <a:latin typeface="Calibri" pitchFamily="34" charset="0"/>
                <a:ea typeface="ＭＳ Ｐゴシック" charset="-128"/>
              </a:defRPr>
            </a:lvl2pPr>
            <a:lvl3pPr marL="857250" indent="-171450">
              <a:defRPr kumimoji="1">
                <a:solidFill>
                  <a:schemeClr val="tx1"/>
                </a:solidFill>
                <a:latin typeface="Calibri" pitchFamily="34" charset="0"/>
                <a:ea typeface="ＭＳ Ｐゴシック" charset="-128"/>
              </a:defRPr>
            </a:lvl3pPr>
            <a:lvl4pPr marL="1200150" indent="-171450">
              <a:defRPr kumimoji="1">
                <a:solidFill>
                  <a:schemeClr val="tx1"/>
                </a:solidFill>
                <a:latin typeface="Calibri" pitchFamily="34" charset="0"/>
                <a:ea typeface="ＭＳ Ｐゴシック" charset="-128"/>
              </a:defRPr>
            </a:lvl4pPr>
            <a:lvl5pPr marL="1543050" indent="-171450">
              <a:defRPr kumimoji="1">
                <a:solidFill>
                  <a:schemeClr val="tx1"/>
                </a:solidFill>
                <a:latin typeface="Calibri" pitchFamily="34" charset="0"/>
                <a:ea typeface="ＭＳ Ｐゴシック" charset="-128"/>
              </a:defRPr>
            </a:lvl5pPr>
            <a:lvl6pPr marL="1885950" indent="-171450" eaLnBrk="0" fontAlgn="base" hangingPunct="0">
              <a:spcBef>
                <a:spcPct val="0"/>
              </a:spcBef>
              <a:spcAft>
                <a:spcPct val="0"/>
              </a:spcAft>
              <a:defRPr kumimoji="1">
                <a:solidFill>
                  <a:schemeClr val="tx1"/>
                </a:solidFill>
                <a:latin typeface="Calibri" pitchFamily="34" charset="0"/>
                <a:ea typeface="ＭＳ Ｐゴシック" charset="-128"/>
              </a:defRPr>
            </a:lvl6pPr>
            <a:lvl7pPr marL="2228850" indent="-171450" eaLnBrk="0" fontAlgn="base" hangingPunct="0">
              <a:spcBef>
                <a:spcPct val="0"/>
              </a:spcBef>
              <a:spcAft>
                <a:spcPct val="0"/>
              </a:spcAft>
              <a:defRPr kumimoji="1">
                <a:solidFill>
                  <a:schemeClr val="tx1"/>
                </a:solidFill>
                <a:latin typeface="Calibri" pitchFamily="34" charset="0"/>
                <a:ea typeface="ＭＳ Ｐゴシック" charset="-128"/>
              </a:defRPr>
            </a:lvl7pPr>
            <a:lvl8pPr marL="2571750" indent="-171450" eaLnBrk="0" fontAlgn="base" hangingPunct="0">
              <a:spcBef>
                <a:spcPct val="0"/>
              </a:spcBef>
              <a:spcAft>
                <a:spcPct val="0"/>
              </a:spcAft>
              <a:defRPr kumimoji="1">
                <a:solidFill>
                  <a:schemeClr val="tx1"/>
                </a:solidFill>
                <a:latin typeface="Calibri" pitchFamily="34" charset="0"/>
                <a:ea typeface="ＭＳ Ｐゴシック" charset="-128"/>
              </a:defRPr>
            </a:lvl8pPr>
            <a:lvl9pPr marL="2914650" indent="-171450"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D6C08554-AEAF-48F7-8AEB-79A595A34FD9}" type="slidenum">
              <a:rPr lang="ja-JP" altLang="en-US" smtClean="0">
                <a:solidFill>
                  <a:srgbClr val="898989"/>
                </a:solidFill>
              </a:rPr>
              <a:pPr/>
              <a:t>21</a:t>
            </a:fld>
            <a:endParaRPr lang="ja-JP" altLang="en-US" dirty="0">
              <a:solidFill>
                <a:srgbClr val="898989"/>
              </a:solidFill>
            </a:endParaRPr>
          </a:p>
        </p:txBody>
      </p:sp>
      <p:sp>
        <p:nvSpPr>
          <p:cNvPr id="23557" name="テキスト ボックス 3"/>
          <p:cNvSpPr txBox="1">
            <a:spLocks noChangeArrowheads="1"/>
          </p:cNvSpPr>
          <p:nvPr/>
        </p:nvSpPr>
        <p:spPr bwMode="auto">
          <a:xfrm>
            <a:off x="7156932" y="2565045"/>
            <a:ext cx="1122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r>
              <a:rPr lang="ja-JP" altLang="en-US" sz="2400" dirty="0"/>
              <a:t>１０分</a:t>
            </a:r>
          </a:p>
        </p:txBody>
      </p:sp>
      <p:sp>
        <p:nvSpPr>
          <p:cNvPr id="23558" name="テキスト ボックス 3"/>
          <p:cNvSpPr txBox="1">
            <a:spLocks noChangeArrowheads="1"/>
          </p:cNvSpPr>
          <p:nvPr/>
        </p:nvSpPr>
        <p:spPr bwMode="auto">
          <a:xfrm>
            <a:off x="7156932" y="3946682"/>
            <a:ext cx="1122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r>
              <a:rPr lang="ja-JP" altLang="en-US" sz="2400" dirty="0"/>
              <a:t>２０分</a:t>
            </a:r>
          </a:p>
        </p:txBody>
      </p:sp>
      <p:sp>
        <p:nvSpPr>
          <p:cNvPr id="23559" name="テキスト ボックス 3"/>
          <p:cNvSpPr txBox="1">
            <a:spLocks noChangeArrowheads="1"/>
          </p:cNvSpPr>
          <p:nvPr/>
        </p:nvSpPr>
        <p:spPr bwMode="auto">
          <a:xfrm>
            <a:off x="7156932" y="5522866"/>
            <a:ext cx="1122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r>
              <a:rPr lang="ja-JP" altLang="en-US" sz="2400" dirty="0"/>
              <a:t>１５分</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1142198633"/>
              </p:ext>
            </p:extLst>
          </p:nvPr>
        </p:nvGraphicFramePr>
        <p:xfrm>
          <a:off x="132081" y="1020767"/>
          <a:ext cx="8849360" cy="5545135"/>
        </p:xfrm>
        <a:graphic>
          <a:graphicData uri="http://schemas.openxmlformats.org/drawingml/2006/table">
            <a:tbl>
              <a:tblPr firstRow="1" bandRow="1">
                <a:tableStyleId>{C083E6E3-FA7D-4D7B-A595-EF9225AFEA82}</a:tableStyleId>
              </a:tblPr>
              <a:tblGrid>
                <a:gridCol w="4618596">
                  <a:extLst>
                    <a:ext uri="{9D8B030D-6E8A-4147-A177-3AD203B41FA5}">
                      <a16:colId xmlns:a16="http://schemas.microsoft.com/office/drawing/2014/main" val="20000"/>
                    </a:ext>
                  </a:extLst>
                </a:gridCol>
                <a:gridCol w="4230764">
                  <a:extLst>
                    <a:ext uri="{9D8B030D-6E8A-4147-A177-3AD203B41FA5}">
                      <a16:colId xmlns:a16="http://schemas.microsoft.com/office/drawing/2014/main" val="20001"/>
                    </a:ext>
                  </a:extLst>
                </a:gridCol>
              </a:tblGrid>
              <a:tr h="427185">
                <a:tc>
                  <a:txBody>
                    <a:bodyPr/>
                    <a:lstStyle/>
                    <a:p>
                      <a:pPr algn="ctr" fontAlgn="ctr"/>
                      <a:r>
                        <a:rPr lang="ja-JP" altLang="en-US" sz="1600" b="1" i="0" u="none" strike="noStrike" dirty="0">
                          <a:effectLst/>
                          <a:latin typeface="ＭＳ Ｐゴシック" panose="020B0600070205080204" pitchFamily="50" charset="-128"/>
                          <a:ea typeface="ＭＳ Ｐゴシック" panose="020B0600070205080204" pitchFamily="50" charset="-128"/>
                        </a:rPr>
                        <a:t>アセスメント領域と現在の状況</a:t>
                      </a:r>
                      <a:endPar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90" marR="1890" marT="2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600" b="1" i="0" u="none" strike="noStrike" dirty="0">
                          <a:effectLst/>
                          <a:latin typeface="ＭＳ Ｐゴシック" panose="020B0600070205080204" pitchFamily="50" charset="-128"/>
                          <a:ea typeface="ＭＳ Ｐゴシック" panose="020B0600070205080204" pitchFamily="50" charset="-128"/>
                        </a:rPr>
                        <a:t>本人・家族の意欲・意向</a:t>
                      </a:r>
                      <a:endParaRPr lang="ja-JP" altLang="en-US" sz="16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68585" marR="68585"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13943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i="0" u="none" strike="noStrike" dirty="0">
                          <a:effectLst/>
                          <a:latin typeface="ＭＳ Ｐゴシック" panose="020B0600070205080204" pitchFamily="50" charset="-128"/>
                          <a:ea typeface="ＭＳ Ｐゴシック" panose="020B0600070205080204" pitchFamily="50" charset="-128"/>
                        </a:rPr>
                        <a:t>（運動・移動について）</a:t>
                      </a:r>
                      <a:endParaRPr lang="en-US" altLang="ja-JP" sz="1400" b="1" i="0" u="none" strike="noStrike" dirty="0">
                        <a:effectLst/>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a:effectLst/>
                          <a:latin typeface="ＭＳ Ｐゴシック" panose="020B0600070205080204" pitchFamily="50" charset="-128"/>
                          <a:ea typeface="ＭＳ Ｐゴシック" panose="020B0600070205080204" pitchFamily="50" charset="-128"/>
                        </a:rPr>
                        <a:t>歩幅が小さく、膝が突出し、前傾姿勢で転倒不安がある。ひょこひょことリズムをとり、自宅から駅前まで半時間かけて歩いている。時々行先を忘れて目に留まる喫茶店に入る。</a:t>
                      </a:r>
                      <a:endParaRPr kumimoji="1" lang="ja-JP" altLang="en-US" sz="1400" b="0" i="0" dirty="0">
                        <a:latin typeface="ＭＳ Ｐゴシック" panose="020B0600070205080204" pitchFamily="50" charset="-128"/>
                        <a:ea typeface="ＭＳ Ｐゴシック" panose="020B0600070205080204" pitchFamily="50" charset="-128"/>
                      </a:endParaRPr>
                    </a:p>
                  </a:txBody>
                  <a:tcPr marL="68585" marR="68585"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200" b="0" i="0" dirty="0">
                        <a:latin typeface="ＭＳ Ｐゴシック" panose="020B0600070205080204" pitchFamily="50" charset="-128"/>
                        <a:ea typeface="ＭＳ Ｐゴシック" panose="020B0600070205080204" pitchFamily="50" charset="-128"/>
                      </a:endParaRPr>
                    </a:p>
                    <a:p>
                      <a:r>
                        <a:rPr kumimoji="1" lang="ja-JP" altLang="en-US" sz="1200" b="0" i="0" dirty="0">
                          <a:latin typeface="ＭＳ Ｐゴシック" panose="020B0600070205080204" pitchFamily="50" charset="-128"/>
                          <a:ea typeface="ＭＳ Ｐゴシック" panose="020B0600070205080204" pitchFamily="50" charset="-128"/>
                        </a:rPr>
                        <a:t>（本人）</a:t>
                      </a:r>
                      <a:r>
                        <a:rPr kumimoji="1" lang="ja-JP" altLang="en-US" sz="1400" b="0" i="0" dirty="0">
                          <a:latin typeface="ＭＳ Ｐゴシック" panose="020B0600070205080204" pitchFamily="50" charset="-128"/>
                          <a:ea typeface="ＭＳ Ｐゴシック" panose="020B0600070205080204" pitchFamily="50" charset="-128"/>
                        </a:rPr>
                        <a:t>コーヒーが好きで喫茶店に行くのが楽しみ。</a:t>
                      </a:r>
                      <a:endParaRPr kumimoji="1" lang="en-US" altLang="ja-JP" sz="1400" b="0" i="0" dirty="0">
                        <a:latin typeface="ＭＳ Ｐゴシック" panose="020B0600070205080204" pitchFamily="50" charset="-128"/>
                        <a:ea typeface="ＭＳ Ｐゴシック" panose="020B0600070205080204" pitchFamily="50" charset="-128"/>
                      </a:endParaRPr>
                    </a:p>
                    <a:p>
                      <a:r>
                        <a:rPr kumimoji="1" lang="ja-JP" altLang="en-US" sz="1400" b="0" i="0" dirty="0">
                          <a:latin typeface="ＭＳ Ｐゴシック" panose="020B0600070205080204" pitchFamily="50" charset="-128"/>
                          <a:ea typeface="ＭＳ Ｐゴシック" panose="020B0600070205080204" pitchFamily="50" charset="-128"/>
                        </a:rPr>
                        <a:t>　　　　最近、つまづきやすくなってる。</a:t>
                      </a:r>
                      <a:br>
                        <a:rPr kumimoji="1" lang="ja-JP" altLang="en-US" sz="1400" b="0" i="0" dirty="0">
                          <a:latin typeface="ＭＳ Ｐゴシック" panose="020B0600070205080204" pitchFamily="50" charset="-128"/>
                          <a:ea typeface="ＭＳ Ｐゴシック" panose="020B0600070205080204" pitchFamily="50" charset="-128"/>
                        </a:rPr>
                      </a:br>
                      <a:r>
                        <a:rPr kumimoji="1" lang="ja-JP" altLang="en-US" sz="1200" b="0" i="0" dirty="0">
                          <a:latin typeface="ＭＳ Ｐゴシック" panose="020B0600070205080204" pitchFamily="50" charset="-128"/>
                          <a:ea typeface="ＭＳ Ｐゴシック" panose="020B0600070205080204" pitchFamily="50" charset="-128"/>
                        </a:rPr>
                        <a:t>（妻）</a:t>
                      </a:r>
                      <a:r>
                        <a:rPr kumimoji="1" lang="ja-JP" altLang="en-US" sz="1400" b="0" i="0" dirty="0">
                          <a:latin typeface="ＭＳ Ｐゴシック" panose="020B0600070205080204" pitchFamily="50" charset="-128"/>
                          <a:ea typeface="ＭＳ Ｐゴシック" panose="020B0600070205080204" pitchFamily="50" charset="-128"/>
                        </a:rPr>
                        <a:t>脳梗塞もしてるので、歩き方が不安定なのが心配。</a:t>
                      </a:r>
                    </a:p>
                  </a:txBody>
                  <a:tcPr marL="68585" marR="68585"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17236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b="1" i="0" u="none" strike="noStrike" dirty="0">
                          <a:effectLst/>
                          <a:latin typeface="ＭＳ Ｐゴシック" panose="020B0600070205080204" pitchFamily="50" charset="-128"/>
                          <a:ea typeface="ＭＳ Ｐゴシック" panose="020B0600070205080204" pitchFamily="50" charset="-128"/>
                        </a:rPr>
                        <a:t>（</a:t>
                      </a:r>
                      <a:r>
                        <a:rPr lang="ja-JP" altLang="en-US" sz="1400" b="1" i="0" u="none" strike="noStrike" dirty="0">
                          <a:effectLst/>
                          <a:latin typeface="ＭＳ Ｐゴシック" panose="020B0600070205080204" pitchFamily="50" charset="-128"/>
                          <a:ea typeface="ＭＳ Ｐゴシック" panose="020B0600070205080204" pitchFamily="50" charset="-128"/>
                        </a:rPr>
                        <a:t>日常生活（家庭生活）について）</a:t>
                      </a:r>
                      <a:endParaRPr lang="en-US" altLang="ja-JP" sz="1400" b="1" i="0" u="none" strike="noStrike" dirty="0">
                        <a:effectLst/>
                        <a:latin typeface="ＭＳ Ｐゴシック" panose="020B0600070205080204" pitchFamily="50" charset="-128"/>
                        <a:ea typeface="ＭＳ Ｐゴシック" panose="020B060007020508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effectLst/>
                          <a:latin typeface="ＭＳ Ｐゴシック" panose="020B0600070205080204" pitchFamily="50" charset="-128"/>
                          <a:ea typeface="ＭＳ Ｐゴシック" panose="020B0600070205080204" pitchFamily="50" charset="-128"/>
                        </a:rPr>
                        <a:t>妻と一緒に買い物に行き、荷物を運ぶ手伝いをしている。家事は妻に任せ、ゴミ捨てと洗濯物の取り入れ・たたむのを自身の役割としている。</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90" marR="1890" marT="2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200" b="0" i="0" dirty="0">
                        <a:latin typeface="ＭＳ Ｐゴシック" panose="020B0600070205080204" pitchFamily="50" charset="-128"/>
                        <a:ea typeface="ＭＳ Ｐゴシック" panose="020B0600070205080204" pitchFamily="50" charset="-128"/>
                      </a:endParaRPr>
                    </a:p>
                    <a:p>
                      <a:r>
                        <a:rPr kumimoji="1" lang="ja-JP" altLang="en-US" sz="1200" b="0" i="0" dirty="0">
                          <a:latin typeface="ＭＳ Ｐゴシック" panose="020B0600070205080204" pitchFamily="50" charset="-128"/>
                          <a:ea typeface="ＭＳ Ｐゴシック" panose="020B0600070205080204" pitchFamily="50" charset="-128"/>
                        </a:rPr>
                        <a:t>（本人）</a:t>
                      </a:r>
                      <a:r>
                        <a:rPr kumimoji="1" lang="ja-JP" altLang="en-US" sz="1400" b="0" i="0" dirty="0">
                          <a:latin typeface="ＭＳ Ｐゴシック" panose="020B0600070205080204" pitchFamily="50" charset="-128"/>
                          <a:ea typeface="ＭＳ Ｐゴシック" panose="020B0600070205080204" pitchFamily="50" charset="-128"/>
                        </a:rPr>
                        <a:t>できることは何でもしているよ。</a:t>
                      </a:r>
                      <a:br>
                        <a:rPr kumimoji="1" lang="ja-JP" altLang="en-US" sz="1400" b="0" i="0" dirty="0">
                          <a:latin typeface="ＭＳ Ｐゴシック" panose="020B0600070205080204" pitchFamily="50" charset="-128"/>
                          <a:ea typeface="ＭＳ Ｐゴシック" panose="020B0600070205080204" pitchFamily="50" charset="-128"/>
                        </a:rPr>
                      </a:br>
                      <a:r>
                        <a:rPr kumimoji="1" lang="ja-JP" altLang="en-US" sz="1200" b="0" i="0" dirty="0">
                          <a:latin typeface="ＭＳ Ｐゴシック" panose="020B0600070205080204" pitchFamily="50" charset="-128"/>
                          <a:ea typeface="ＭＳ Ｐゴシック" panose="020B0600070205080204" pitchFamily="50" charset="-128"/>
                        </a:rPr>
                        <a:t>（妻）</a:t>
                      </a:r>
                      <a:r>
                        <a:rPr kumimoji="1" lang="ja-JP" altLang="en-US" sz="1400" b="0" i="0" dirty="0">
                          <a:latin typeface="ＭＳ Ｐゴシック" panose="020B0600070205080204" pitchFamily="50" charset="-128"/>
                          <a:ea typeface="ＭＳ Ｐゴシック" panose="020B0600070205080204" pitchFamily="50" charset="-128"/>
                        </a:rPr>
                        <a:t>声掛け・指示が必要なことが増えてきた。</a:t>
                      </a:r>
                      <a:endParaRPr kumimoji="1" lang="en-US" altLang="ja-JP" sz="1400" b="0" i="0" dirty="0">
                        <a:latin typeface="ＭＳ Ｐゴシック" panose="020B0600070205080204" pitchFamily="50" charset="-128"/>
                        <a:ea typeface="ＭＳ Ｐゴシック" panose="020B0600070205080204" pitchFamily="50" charset="-128"/>
                      </a:endParaRPr>
                    </a:p>
                    <a:p>
                      <a:r>
                        <a:rPr kumimoji="1" lang="ja-JP" altLang="en-US" sz="1400" b="0" i="0" dirty="0">
                          <a:latin typeface="ＭＳ Ｐゴシック" panose="020B0600070205080204" pitchFamily="50" charset="-128"/>
                          <a:ea typeface="ＭＳ Ｐゴシック" panose="020B0600070205080204" pitchFamily="50" charset="-128"/>
                        </a:rPr>
                        <a:t>　　　できることはお願いしています。</a:t>
                      </a:r>
                    </a:p>
                  </a:txBody>
                  <a:tcPr marL="68585" marR="68585"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394271">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ja-JP" altLang="en-US" sz="1200" b="1" i="0" u="none" strike="noStrike" dirty="0">
                          <a:effectLst/>
                          <a:latin typeface="ＭＳ Ｐゴシック" panose="020B0600070205080204" pitchFamily="50" charset="-128"/>
                          <a:ea typeface="ＭＳ Ｐゴシック" panose="020B0600070205080204" pitchFamily="50" charset="-128"/>
                        </a:rPr>
                        <a:t>（</a:t>
                      </a:r>
                      <a:r>
                        <a:rPr lang="ja-JP" altLang="en-US" sz="1400" b="1" i="0" u="none" strike="noStrike" dirty="0">
                          <a:effectLst/>
                          <a:latin typeface="ＭＳ Ｐゴシック" panose="020B0600070205080204" pitchFamily="50" charset="-128"/>
                          <a:ea typeface="ＭＳ Ｐゴシック" panose="020B0600070205080204" pitchFamily="50" charset="-128"/>
                        </a:rPr>
                        <a:t>社会生活、対人関係・コミュニケーションについて）</a:t>
                      </a:r>
                      <a:endParaRPr lang="en-US" altLang="ja-JP" sz="1400" b="1" i="0" u="none" strike="noStrike" dirty="0">
                        <a:effectLst/>
                        <a:latin typeface="ＭＳ Ｐゴシック" panose="020B0600070205080204" pitchFamily="50" charset="-128"/>
                        <a:ea typeface="ＭＳ Ｐゴシック" panose="020B0600070205080204" pitchFamily="50" charset="-128"/>
                      </a:endParaRPr>
                    </a:p>
                    <a:p>
                      <a:pPr marL="0" marR="0" indent="0" algn="l" defTabSz="914400" rtl="0" eaLnBrk="1" fontAlgn="t" latinLnBrk="0" hangingPunct="1">
                        <a:lnSpc>
                          <a:spcPct val="100000"/>
                        </a:lnSpc>
                        <a:spcBef>
                          <a:spcPts val="0"/>
                        </a:spcBef>
                        <a:spcAft>
                          <a:spcPts val="0"/>
                        </a:spcAft>
                        <a:buClrTx/>
                        <a:buSzTx/>
                        <a:buFontTx/>
                        <a:buNone/>
                        <a:tabLst/>
                        <a:defRPr/>
                      </a:pPr>
                      <a:r>
                        <a:rPr lang="ja-JP" altLang="en-US" sz="1400" b="0" i="0" u="none" strike="noStrike" dirty="0">
                          <a:effectLst/>
                          <a:latin typeface="ＭＳ Ｐゴシック" panose="020B0600070205080204" pitchFamily="50" charset="-128"/>
                          <a:ea typeface="ＭＳ Ｐゴシック" panose="020B0600070205080204" pitchFamily="50" charset="-128"/>
                        </a:rPr>
                        <a:t>地域活動には積極的で自治会長・老人会長を長年つとめ、グランドゴルフやカラオケ、囲碁などを近隣の人と楽しんできたが、半年前から参加しなくなっている。携帯電話に出ることはできる。近隣の人はよく声をかけてくれている。</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90" marR="1890" marT="25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200" b="0" i="0" dirty="0">
                        <a:latin typeface="ＭＳ Ｐゴシック" panose="020B0600070205080204" pitchFamily="50" charset="-128"/>
                        <a:ea typeface="ＭＳ Ｐゴシック" panose="020B0600070205080204" pitchFamily="50" charset="-128"/>
                      </a:endParaRPr>
                    </a:p>
                    <a:p>
                      <a:r>
                        <a:rPr kumimoji="1" lang="ja-JP" altLang="en-US" sz="1200" b="0" i="0" dirty="0">
                          <a:latin typeface="ＭＳ Ｐゴシック" panose="020B0600070205080204" pitchFamily="50" charset="-128"/>
                          <a:ea typeface="ＭＳ Ｐゴシック" panose="020B0600070205080204" pitchFamily="50" charset="-128"/>
                        </a:rPr>
                        <a:t>（本人）</a:t>
                      </a:r>
                      <a:r>
                        <a:rPr kumimoji="1" lang="en-US" altLang="ja-JP" sz="1200" b="0" i="0" dirty="0">
                          <a:latin typeface="ＭＳ Ｐゴシック" panose="020B0600070205080204" pitchFamily="50" charset="-128"/>
                          <a:ea typeface="ＭＳ Ｐゴシック" panose="020B0600070205080204" pitchFamily="50" charset="-128"/>
                        </a:rPr>
                        <a:t> </a:t>
                      </a:r>
                      <a:r>
                        <a:rPr kumimoji="1" lang="ja-JP" altLang="en-US" sz="1400" b="0" i="0" dirty="0">
                          <a:latin typeface="ＭＳ Ｐゴシック" panose="020B0600070205080204" pitchFamily="50" charset="-128"/>
                          <a:ea typeface="ＭＳ Ｐゴシック" panose="020B0600070205080204" pitchFamily="50" charset="-128"/>
                        </a:rPr>
                        <a:t>最近、よく忘れるので、迷惑かけると思って参加しない。以前のように人に役立つことがしたい。</a:t>
                      </a:r>
                      <a:br>
                        <a:rPr kumimoji="1" lang="ja-JP" altLang="en-US" sz="1400" b="0" i="0" dirty="0">
                          <a:latin typeface="ＭＳ Ｐゴシック" panose="020B0600070205080204" pitchFamily="50" charset="-128"/>
                          <a:ea typeface="ＭＳ Ｐゴシック" panose="020B0600070205080204" pitchFamily="50" charset="-128"/>
                        </a:rPr>
                      </a:br>
                      <a:r>
                        <a:rPr kumimoji="1" lang="ja-JP" altLang="en-US" sz="1200" b="0" i="0" dirty="0">
                          <a:latin typeface="ＭＳ Ｐゴシック" panose="020B0600070205080204" pitchFamily="50" charset="-128"/>
                          <a:ea typeface="ＭＳ Ｐゴシック" panose="020B0600070205080204" pitchFamily="50" charset="-128"/>
                        </a:rPr>
                        <a:t>（妻）</a:t>
                      </a:r>
                      <a:r>
                        <a:rPr kumimoji="1" lang="ja-JP" altLang="en-US" sz="1400" b="0" i="0" dirty="0">
                          <a:latin typeface="ＭＳ Ｐゴシック" panose="020B0600070205080204" pitchFamily="50" charset="-128"/>
                          <a:ea typeface="ＭＳ Ｐゴシック" panose="020B0600070205080204" pitchFamily="50" charset="-128"/>
                        </a:rPr>
                        <a:t>刺激を与えろと医師に言われているがどうしていいか、わからず、悩んでる。</a:t>
                      </a:r>
                    </a:p>
                  </a:txBody>
                  <a:tcPr marL="68585" marR="68585"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1569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i="0" u="none" strike="noStrike" dirty="0">
                          <a:solidFill>
                            <a:schemeClr val="tx1"/>
                          </a:solidFill>
                          <a:effectLst/>
                          <a:latin typeface="ＭＳ Ｐゴシック" panose="020B0600070205080204" pitchFamily="50" charset="-128"/>
                          <a:ea typeface="ＭＳ Ｐゴシック" panose="020B0600070205080204" pitchFamily="50" charset="-128"/>
                        </a:rPr>
                        <a:t>（健康管理について）</a:t>
                      </a:r>
                      <a:endParaRPr lang="en-US" altLang="ja-JP" sz="14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p>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rPr>
                        <a:t>脳外科に</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rPr>
                        <a:t>1</a:t>
                      </a: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rPr>
                        <a:t>回</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rPr>
                        <a:t>月と高血圧症にて内科に</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rPr>
                        <a:t>1</a:t>
                      </a: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rPr>
                        <a:t>回</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rPr>
                        <a:t>月定期受診・内服加療を受けている。物忘れが増え、内服管理を含め、妻の声掛けや見守りの頻度が増している。うつ予防３</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rPr>
                        <a:t>５該当。</a:t>
                      </a:r>
                      <a:endParaRPr kumimoji="1" lang="ja-JP" altLang="en-US" sz="1400" b="0" i="0" dirty="0">
                        <a:solidFill>
                          <a:schemeClr val="tx1"/>
                        </a:solidFill>
                        <a:latin typeface="ＭＳ Ｐゴシック" panose="020B0600070205080204" pitchFamily="50" charset="-128"/>
                        <a:ea typeface="ＭＳ Ｐゴシック" panose="020B0600070205080204" pitchFamily="50" charset="-128"/>
                      </a:endParaRPr>
                    </a:p>
                  </a:txBody>
                  <a:tcPr marL="68585" marR="68585"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200" b="0" i="0" dirty="0">
                        <a:latin typeface="ＭＳ Ｐゴシック" panose="020B0600070205080204" pitchFamily="50" charset="-128"/>
                        <a:ea typeface="ＭＳ Ｐゴシック" panose="020B0600070205080204" pitchFamily="50" charset="-128"/>
                      </a:endParaRPr>
                    </a:p>
                    <a:p>
                      <a:r>
                        <a:rPr kumimoji="1" lang="ja-JP" altLang="en-US" sz="1200" b="0" i="0" dirty="0">
                          <a:latin typeface="ＭＳ Ｐゴシック" panose="020B0600070205080204" pitchFamily="50" charset="-128"/>
                          <a:ea typeface="ＭＳ Ｐゴシック" panose="020B0600070205080204" pitchFamily="50" charset="-128"/>
                        </a:rPr>
                        <a:t>（本人）</a:t>
                      </a:r>
                      <a:r>
                        <a:rPr kumimoji="1" lang="ja-JP" altLang="en-US" sz="1400" b="0" i="0" dirty="0">
                          <a:latin typeface="ＭＳ Ｐゴシック" panose="020B0600070205080204" pitchFamily="50" charset="-128"/>
                          <a:ea typeface="ＭＳ Ｐゴシック" panose="020B0600070205080204" pitchFamily="50" charset="-128"/>
                        </a:rPr>
                        <a:t>物忘れが増えて困っている。妻に申し訳ない。</a:t>
                      </a:r>
                      <a:br>
                        <a:rPr kumimoji="1" lang="ja-JP" altLang="en-US" sz="1200" b="0" i="0" dirty="0">
                          <a:latin typeface="ＭＳ Ｐゴシック" panose="020B0600070205080204" pitchFamily="50" charset="-128"/>
                          <a:ea typeface="ＭＳ Ｐゴシック" panose="020B0600070205080204" pitchFamily="50" charset="-128"/>
                        </a:rPr>
                      </a:br>
                      <a:r>
                        <a:rPr kumimoji="1" lang="ja-JP" altLang="en-US" sz="1200" b="0" i="0" dirty="0">
                          <a:latin typeface="ＭＳ Ｐゴシック" panose="020B0600070205080204" pitchFamily="50" charset="-128"/>
                          <a:ea typeface="ＭＳ Ｐゴシック" panose="020B0600070205080204" pitchFamily="50" charset="-128"/>
                        </a:rPr>
                        <a:t>（妻）</a:t>
                      </a:r>
                      <a:r>
                        <a:rPr kumimoji="1" lang="ja-JP" altLang="en-US" sz="1400" b="0" i="0" dirty="0">
                          <a:latin typeface="ＭＳ Ｐゴシック" panose="020B0600070205080204" pitchFamily="50" charset="-128"/>
                          <a:ea typeface="ＭＳ Ｐゴシック" panose="020B0600070205080204" pitchFamily="50" charset="-128"/>
                        </a:rPr>
                        <a:t>夫も辛い思いをしているのですね。</a:t>
                      </a:r>
                      <a:endParaRPr kumimoji="1" lang="en-US" altLang="ja-JP" sz="1400" b="0" i="0" dirty="0">
                        <a:latin typeface="ＭＳ Ｐゴシック" panose="020B0600070205080204" pitchFamily="50" charset="-128"/>
                        <a:ea typeface="ＭＳ Ｐゴシック" panose="020B0600070205080204" pitchFamily="50" charset="-128"/>
                      </a:endParaRPr>
                    </a:p>
                    <a:p>
                      <a:r>
                        <a:rPr kumimoji="1" lang="ja-JP" altLang="en-US" sz="1400" b="0" i="0" dirty="0">
                          <a:latin typeface="ＭＳ Ｐゴシック" panose="020B0600070205080204" pitchFamily="50" charset="-128"/>
                          <a:ea typeface="ＭＳ Ｐゴシック" panose="020B0600070205080204" pitchFamily="50" charset="-128"/>
                        </a:rPr>
                        <a:t>　　興味あったこともしなくなってるようです。</a:t>
                      </a:r>
                    </a:p>
                  </a:txBody>
                  <a:tcPr marL="68585" marR="68585"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4598" name="スライド番号プレースホルダー 3"/>
          <p:cNvSpPr>
            <a:spLocks noGrp="1"/>
          </p:cNvSpPr>
          <p:nvPr>
            <p:ph type="sldNum" sz="quarter" idx="12"/>
          </p:nvPr>
        </p:nvSpPr>
        <p:spPr bwMode="auto">
          <a:xfrm>
            <a:off x="7086600" y="649287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09E03F71-0AAD-47F8-86AF-BF14CF47AFFA}" type="slidenum">
              <a:rPr lang="ja-JP" altLang="en-US" smtClean="0">
                <a:solidFill>
                  <a:srgbClr val="898989"/>
                </a:solidFill>
              </a:rPr>
              <a:pPr/>
              <a:t>22</a:t>
            </a:fld>
            <a:endParaRPr lang="ja-JP" altLang="en-US">
              <a:solidFill>
                <a:srgbClr val="898989"/>
              </a:solidFill>
            </a:endParaRPr>
          </a:p>
        </p:txBody>
      </p:sp>
      <p:sp>
        <p:nvSpPr>
          <p:cNvPr id="24599" name="テキスト ボックス 5"/>
          <p:cNvSpPr txBox="1">
            <a:spLocks noChangeArrowheads="1"/>
          </p:cNvSpPr>
          <p:nvPr/>
        </p:nvSpPr>
        <p:spPr bwMode="auto">
          <a:xfrm>
            <a:off x="251223" y="11114"/>
            <a:ext cx="864155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a:r>
              <a:rPr lang="ja-JP" altLang="en-US" sz="2400" b="1" dirty="0"/>
              <a:t>介護予防サービス・支援計画書（作成例）　　</a:t>
            </a:r>
            <a:endParaRPr lang="en-US" altLang="ja-JP" sz="2400" b="1" dirty="0"/>
          </a:p>
          <a:p>
            <a:pPr algn="ctr"/>
            <a:r>
              <a:rPr lang="ja-JP" altLang="en-US" sz="1100" dirty="0"/>
              <a:t>　　　　　　　　　　　　　　　　　　　　　　　　　　　　　　　　　　　　　　　　　　　　　　　　　　　　　　　　　　　　　　　　　</a:t>
            </a:r>
            <a:r>
              <a:rPr lang="en-US" altLang="ja-JP" sz="1400" b="1" dirty="0">
                <a:solidFill>
                  <a:srgbClr val="FF0000"/>
                </a:solidFill>
              </a:rPr>
              <a:t>※</a:t>
            </a:r>
            <a:r>
              <a:rPr lang="ja-JP" altLang="en-US" sz="1400" b="1" dirty="0">
                <a:solidFill>
                  <a:srgbClr val="FF0000"/>
                </a:solidFill>
              </a:rPr>
              <a:t>１つの参考例として参照下さい</a:t>
            </a:r>
          </a:p>
        </p:txBody>
      </p:sp>
      <p:graphicFrame>
        <p:nvGraphicFramePr>
          <p:cNvPr id="10" name="表 9"/>
          <p:cNvGraphicFramePr>
            <a:graphicFrameLocks noGrp="1"/>
          </p:cNvGraphicFramePr>
          <p:nvPr>
            <p:extLst>
              <p:ext uri="{D42A27DB-BD31-4B8C-83A1-F6EECF244321}">
                <p14:modId xmlns:p14="http://schemas.microsoft.com/office/powerpoint/2010/main" val="3068624879"/>
              </p:ext>
            </p:extLst>
          </p:nvPr>
        </p:nvGraphicFramePr>
        <p:xfrm>
          <a:off x="251224" y="481013"/>
          <a:ext cx="5965031" cy="476250"/>
        </p:xfrm>
        <a:graphic>
          <a:graphicData uri="http://schemas.openxmlformats.org/drawingml/2006/table">
            <a:tbl>
              <a:tblPr firstRow="1" bandRow="1">
                <a:tableStyleId>{2D5ABB26-0587-4C30-8999-92F81FD0307C}</a:tableStyleId>
              </a:tblPr>
              <a:tblGrid>
                <a:gridCol w="1291925">
                  <a:extLst>
                    <a:ext uri="{9D8B030D-6E8A-4147-A177-3AD203B41FA5}">
                      <a16:colId xmlns:a16="http://schemas.microsoft.com/office/drawing/2014/main" val="20000"/>
                    </a:ext>
                  </a:extLst>
                </a:gridCol>
                <a:gridCol w="4673106">
                  <a:extLst>
                    <a:ext uri="{9D8B030D-6E8A-4147-A177-3AD203B41FA5}">
                      <a16:colId xmlns:a16="http://schemas.microsoft.com/office/drawing/2014/main" val="20001"/>
                    </a:ext>
                  </a:extLst>
                </a:gridCol>
              </a:tblGrid>
              <a:tr h="476250">
                <a:tc>
                  <a:txBody>
                    <a:bodyPr/>
                    <a:lstStyle/>
                    <a:p>
                      <a:pPr algn="ctr" fontAlgn="ctr"/>
                      <a:r>
                        <a:rPr lang="ja-JP" altLang="en-US" sz="1600" u="none" strike="noStrike" dirty="0">
                          <a:effectLst/>
                        </a:rPr>
                        <a:t>１日</a:t>
                      </a:r>
                      <a:endParaRPr lang="ja-JP" altLang="en-US" sz="1600" b="0" i="0" u="none" strike="noStrike" dirty="0">
                        <a:solidFill>
                          <a:srgbClr val="000000"/>
                        </a:solidFill>
                        <a:effectLst/>
                        <a:latin typeface="ＭＳ 明朝"/>
                      </a:endParaRPr>
                    </a:p>
                  </a:txBody>
                  <a:tcPr marL="1890" marR="1890" marT="25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u="none" strike="noStrike" dirty="0">
                          <a:effectLst/>
                        </a:rPr>
                        <a:t>洗濯物を取り入れ、たたむことができる。</a:t>
                      </a:r>
                      <a:endParaRPr lang="ja-JP" altLang="en-US" sz="1600" b="0" i="0" u="none" strike="noStrike" dirty="0">
                        <a:solidFill>
                          <a:schemeClr val="tx1"/>
                        </a:solidFill>
                        <a:effectLst/>
                        <a:latin typeface="ＭＳ 明朝"/>
                      </a:endParaRPr>
                    </a:p>
                  </a:txBody>
                  <a:tcPr marL="68585" marR="68585" marT="45673" marB="456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6" name="円/楕円 5"/>
          <p:cNvSpPr/>
          <p:nvPr/>
        </p:nvSpPr>
        <p:spPr>
          <a:xfrm>
            <a:off x="6911579" y="-736600"/>
            <a:ext cx="2250281" cy="492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t>映写のみ</a:t>
            </a:r>
          </a:p>
        </p:txBody>
      </p:sp>
    </p:spTree>
    <p:extLst>
      <p:ext uri="{BB962C8B-B14F-4D97-AF65-F5344CB8AC3E}">
        <p14:creationId xmlns:p14="http://schemas.microsoft.com/office/powerpoint/2010/main" val="701631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3643719988"/>
              </p:ext>
            </p:extLst>
          </p:nvPr>
        </p:nvGraphicFramePr>
        <p:xfrm>
          <a:off x="251223" y="781050"/>
          <a:ext cx="8740378" cy="5806488"/>
        </p:xfrm>
        <a:graphic>
          <a:graphicData uri="http://schemas.openxmlformats.org/drawingml/2006/table">
            <a:tbl>
              <a:tblPr firstRow="1" bandRow="1">
                <a:tableStyleId>{C083E6E3-FA7D-4D7B-A595-EF9225AFEA82}</a:tableStyleId>
              </a:tblPr>
              <a:tblGrid>
                <a:gridCol w="6168887">
                  <a:extLst>
                    <a:ext uri="{9D8B030D-6E8A-4147-A177-3AD203B41FA5}">
                      <a16:colId xmlns:a16="http://schemas.microsoft.com/office/drawing/2014/main" val="20000"/>
                    </a:ext>
                  </a:extLst>
                </a:gridCol>
                <a:gridCol w="2571491">
                  <a:extLst>
                    <a:ext uri="{9D8B030D-6E8A-4147-A177-3AD203B41FA5}">
                      <a16:colId xmlns:a16="http://schemas.microsoft.com/office/drawing/2014/main" val="20001"/>
                    </a:ext>
                  </a:extLst>
                </a:gridCol>
              </a:tblGrid>
              <a:tr h="6400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600" b="1" i="0" u="none" strike="noStrike" dirty="0">
                          <a:effectLst/>
                          <a:latin typeface="ＭＳ Ｐゴシック" panose="020B0600070205080204" pitchFamily="50" charset="-128"/>
                          <a:ea typeface="ＭＳ Ｐゴシック" panose="020B0600070205080204" pitchFamily="50" charset="-128"/>
                        </a:rPr>
                        <a:t>領域における課題</a:t>
                      </a:r>
                      <a:br>
                        <a:rPr lang="ja-JP" altLang="en-US" sz="1600" b="1" i="0" u="none" strike="noStrike" dirty="0">
                          <a:effectLst/>
                          <a:latin typeface="ＭＳ Ｐゴシック" panose="020B0600070205080204" pitchFamily="50" charset="-128"/>
                          <a:ea typeface="ＭＳ Ｐゴシック" panose="020B0600070205080204" pitchFamily="50" charset="-128"/>
                        </a:rPr>
                      </a:br>
                      <a:r>
                        <a:rPr lang="ja-JP" altLang="en-US" sz="1600" b="1" i="0" u="none" strike="noStrike" dirty="0">
                          <a:effectLst/>
                          <a:latin typeface="ＭＳ Ｐゴシック" panose="020B0600070205080204" pitchFamily="50" charset="-128"/>
                          <a:ea typeface="ＭＳ Ｐゴシック" panose="020B0600070205080204" pitchFamily="50" charset="-128"/>
                        </a:rPr>
                        <a:t>（背景・原因）</a:t>
                      </a:r>
                      <a:endParaRPr lang="ja-JP" altLang="en-US" sz="16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45706" marB="457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ja-JP" altLang="en-US" sz="1600" b="1" i="0" u="none" strike="noStrike" dirty="0">
                          <a:effectLst/>
                          <a:latin typeface="ＭＳ Ｐゴシック" panose="020B0600070205080204" pitchFamily="50" charset="-128"/>
                          <a:ea typeface="ＭＳ Ｐゴシック" panose="020B0600070205080204" pitchFamily="50" charset="-128"/>
                        </a:rPr>
                        <a:t>総合的課題</a:t>
                      </a:r>
                    </a:p>
                  </a:txBody>
                  <a:tcPr marL="68580" marR="68580" marT="45706" marB="457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1216081">
                <a:tc>
                  <a:txBody>
                    <a:bodyPr/>
                    <a:lstStyle/>
                    <a:p>
                      <a:r>
                        <a:rPr kumimoji="1" lang="ja-JP" altLang="en-US" sz="1800" b="0" i="0" dirty="0">
                          <a:solidFill>
                            <a:schemeClr val="tx1"/>
                          </a:solidFill>
                          <a:latin typeface="ＭＳ Ｐゴシック" panose="020B0600070205080204" pitchFamily="50" charset="-128"/>
                          <a:ea typeface="ＭＳ Ｐゴシック" panose="020B0600070205080204" pitchFamily="50" charset="-128"/>
                        </a:rPr>
                        <a:t>■有　　□無</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脳梗塞後遺症及び認知症の進行による独特の歩行を呈しているが、バランスや筋力アップを図ることにより、転倒リスクが軽減できる可能性はある。</a:t>
                      </a:r>
                      <a:endParaRPr kumimoji="1" lang="ja-JP" altLang="en-US" sz="1600" b="0" i="0" dirty="0">
                        <a:solidFill>
                          <a:schemeClr val="tx1"/>
                        </a:solidFill>
                        <a:latin typeface="ＭＳ Ｐゴシック" panose="020B0600070205080204" pitchFamily="50" charset="-128"/>
                        <a:ea typeface="ＭＳ Ｐゴシック" panose="020B0600070205080204" pitchFamily="50" charset="-128"/>
                      </a:endParaRPr>
                    </a:p>
                  </a:txBody>
                  <a:tcPr marL="68580" marR="68580"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r>
                        <a:rPr kumimoji="1" lang="en-US" altLang="ja-JP" sz="1600" b="0" i="0" dirty="0">
                          <a:latin typeface="ＭＳ Ｐゴシック" panose="020B0600070205080204" pitchFamily="50" charset="-128"/>
                          <a:ea typeface="ＭＳ Ｐゴシック" panose="020B0600070205080204" pitchFamily="50" charset="-128"/>
                        </a:rPr>
                        <a:t>1.</a:t>
                      </a:r>
                    </a:p>
                    <a:p>
                      <a:r>
                        <a:rPr kumimoji="1" lang="ja-JP" altLang="en-US" sz="1600" b="0" i="0" dirty="0">
                          <a:latin typeface="ＭＳ Ｐゴシック" panose="020B0600070205080204" pitchFamily="50" charset="-128"/>
                          <a:ea typeface="ＭＳ Ｐゴシック" panose="020B0600070205080204" pitchFamily="50" charset="-128"/>
                        </a:rPr>
                        <a:t>物忘れや気分の落ち込みがあり、他者との交流の機会が減少している。歩行バランスも悪く、転倒リスクも高いため、歩行姿勢を正す機会を設けることにより、安定した歩行を獲得できる可能性は高い。また、新たな仲間と知り合うことにより、刺激を受け、できる役割を模索する中において、脳の活性化が図られ、楽しみが増え、うつ症状が改善できる可能性が高い。</a:t>
                      </a:r>
                    </a:p>
                  </a:txBody>
                  <a:tcPr marL="68580" marR="68580"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126434">
                <a:tc>
                  <a:txBody>
                    <a:bodyPr/>
                    <a:lstStyle/>
                    <a:p>
                      <a:r>
                        <a:rPr kumimoji="1" lang="ja-JP" altLang="en-US" sz="1800" b="0" i="0" dirty="0">
                          <a:solidFill>
                            <a:schemeClr val="tx1"/>
                          </a:solidFill>
                          <a:latin typeface="ＭＳ Ｐゴシック" panose="020B0600070205080204" pitchFamily="50" charset="-128"/>
                          <a:ea typeface="ＭＳ Ｐゴシック" panose="020B0600070205080204" pitchFamily="50" charset="-128"/>
                        </a:rPr>
                        <a:t>■有　　□無</a:t>
                      </a:r>
                    </a:p>
                    <a:p>
                      <a:pPr algn="l" fontAlgn="t"/>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声掛けをして見守ることで、できる役割がある。認知症の進行を緩やかにするためにも、家庭内での役割を持ち続けることは大切である。</a:t>
                      </a:r>
                    </a:p>
                  </a:txBody>
                  <a:tcPr marL="68580" marR="68580"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4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531041">
                <a:tc>
                  <a:txBody>
                    <a:bodyPr/>
                    <a:lstStyle/>
                    <a:p>
                      <a:r>
                        <a:rPr kumimoji="1" lang="ja-JP" altLang="en-US" sz="1800" b="0" i="0" dirty="0">
                          <a:solidFill>
                            <a:schemeClr val="tx1"/>
                          </a:solidFill>
                          <a:latin typeface="ＭＳ Ｐゴシック" panose="020B0600070205080204" pitchFamily="50" charset="-128"/>
                          <a:ea typeface="ＭＳ Ｐゴシック" panose="020B0600070205080204" pitchFamily="50" charset="-128"/>
                        </a:rPr>
                        <a:t>■有　　□無</a:t>
                      </a:r>
                    </a:p>
                    <a:p>
                      <a:pPr algn="l" fontAlgn="t"/>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物忘れの自覚もあり、人に迷惑をかけたくないという思いも強くある。何ができて何ができないかを見極めることにより、他にも再獲得できる役割があるか、可能性を探ることが大切である。</a:t>
                      </a:r>
                      <a:endParaRPr kumimoji="1" lang="ja-JP" altLang="en-US" sz="1600" b="0" i="0" dirty="0">
                        <a:solidFill>
                          <a:schemeClr val="tx1"/>
                        </a:solidFill>
                        <a:latin typeface="ＭＳ Ｐゴシック" panose="020B0600070205080204" pitchFamily="50" charset="-128"/>
                        <a:ea typeface="ＭＳ Ｐゴシック" panose="020B0600070205080204" pitchFamily="50" charset="-128"/>
                      </a:endParaRPr>
                    </a:p>
                  </a:txBody>
                  <a:tcPr marL="68580" marR="68580"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4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292880">
                <a:tc>
                  <a:txBody>
                    <a:bodyPr/>
                    <a:lstStyle/>
                    <a:p>
                      <a:r>
                        <a:rPr kumimoji="1" lang="ja-JP" altLang="en-US" sz="1800" b="0" i="0" dirty="0">
                          <a:solidFill>
                            <a:schemeClr val="tx1"/>
                          </a:solidFill>
                          <a:latin typeface="ＭＳ Ｐゴシック" panose="020B0600070205080204" pitchFamily="50" charset="-128"/>
                          <a:ea typeface="ＭＳ Ｐゴシック" panose="020B0600070205080204" pitchFamily="50" charset="-128"/>
                        </a:rPr>
                        <a:t>■有　　□無</a:t>
                      </a:r>
                    </a:p>
                    <a:p>
                      <a:pPr algn="l" fontAlgn="t"/>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楽しみにつながる社会参加の場を見出すことにより、うつ症状の軽減や脳の活性化が図られ、物忘れの進行を緩やかにし、妻の負担軽減にもつながる可能性がある。</a:t>
                      </a:r>
                      <a:endParaRPr kumimoji="1" lang="ja-JP" altLang="en-US" sz="1600" b="0" i="0" dirty="0">
                        <a:solidFill>
                          <a:schemeClr val="tx1"/>
                        </a:solidFill>
                        <a:latin typeface="ＭＳ Ｐゴシック" panose="020B0600070205080204" pitchFamily="50" charset="-128"/>
                        <a:ea typeface="ＭＳ Ｐゴシック" panose="020B0600070205080204" pitchFamily="50" charset="-128"/>
                      </a:endParaRPr>
                    </a:p>
                  </a:txBody>
                  <a:tcPr marL="68580" marR="68580"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4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5619" name="テキスト ボックス 5"/>
          <p:cNvSpPr txBox="1">
            <a:spLocks noChangeArrowheads="1"/>
          </p:cNvSpPr>
          <p:nvPr/>
        </p:nvSpPr>
        <p:spPr bwMode="auto">
          <a:xfrm>
            <a:off x="251223" y="11114"/>
            <a:ext cx="864155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a:r>
              <a:rPr lang="ja-JP" altLang="en-US" sz="2400" b="1" dirty="0"/>
              <a:t>介護予防サービス・支援計画書（作成例）　　</a:t>
            </a:r>
            <a:endParaRPr lang="en-US" altLang="ja-JP" sz="2400" b="1" dirty="0"/>
          </a:p>
          <a:p>
            <a:pPr algn="ctr"/>
            <a:r>
              <a:rPr lang="ja-JP" altLang="en-US" sz="1100" dirty="0"/>
              <a:t>　　　　　　　　　　　　　　　　　　　　　　　　　　　　　　　　　　　　　　　　　　　　　　　　　　　　　　　　　　　　　　　　</a:t>
            </a:r>
            <a:r>
              <a:rPr lang="ja-JP" altLang="en-US" sz="1100" b="1" dirty="0"/>
              <a:t>　</a:t>
            </a:r>
            <a:r>
              <a:rPr lang="en-US" altLang="ja-JP" sz="1400" b="1" dirty="0">
                <a:solidFill>
                  <a:srgbClr val="FF0000"/>
                </a:solidFill>
              </a:rPr>
              <a:t>※</a:t>
            </a:r>
            <a:r>
              <a:rPr lang="ja-JP" altLang="en-US" sz="1400" b="1" dirty="0">
                <a:solidFill>
                  <a:srgbClr val="FF0000"/>
                </a:solidFill>
              </a:rPr>
              <a:t>１つの参考例として参照下さい</a:t>
            </a:r>
          </a:p>
        </p:txBody>
      </p:sp>
      <p:sp>
        <p:nvSpPr>
          <p:cNvPr id="25620" name="スライド番号プレースホルダー 3"/>
          <p:cNvSpPr>
            <a:spLocks noGrp="1"/>
          </p:cNvSpPr>
          <p:nvPr>
            <p:ph type="sldNum" sz="quarter" idx="12"/>
          </p:nvPr>
        </p:nvSpPr>
        <p:spPr bwMode="auto">
          <a:xfrm>
            <a:off x="7086600" y="649287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BBCFC4E8-5301-48E0-9807-CF41AF212F1A}" type="slidenum">
              <a:rPr lang="ja-JP" altLang="en-US" smtClean="0">
                <a:solidFill>
                  <a:srgbClr val="898989"/>
                </a:solidFill>
              </a:rPr>
              <a:pPr/>
              <a:t>23</a:t>
            </a:fld>
            <a:endParaRPr lang="ja-JP" altLang="en-US">
              <a:solidFill>
                <a:srgbClr val="898989"/>
              </a:solidFill>
            </a:endParaRPr>
          </a:p>
        </p:txBody>
      </p:sp>
      <p:sp>
        <p:nvSpPr>
          <p:cNvPr id="5" name="円/楕円 4"/>
          <p:cNvSpPr/>
          <p:nvPr/>
        </p:nvSpPr>
        <p:spPr>
          <a:xfrm>
            <a:off x="6893719" y="-685800"/>
            <a:ext cx="2250281" cy="492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t>映写のみ</a:t>
            </a:r>
          </a:p>
        </p:txBody>
      </p:sp>
    </p:spTree>
    <p:extLst>
      <p:ext uri="{BB962C8B-B14F-4D97-AF65-F5344CB8AC3E}">
        <p14:creationId xmlns:p14="http://schemas.microsoft.com/office/powerpoint/2010/main" val="4281293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2175494720"/>
              </p:ext>
            </p:extLst>
          </p:nvPr>
        </p:nvGraphicFramePr>
        <p:xfrm>
          <a:off x="251224" y="746369"/>
          <a:ext cx="8641557" cy="5994379"/>
        </p:xfrm>
        <a:graphic>
          <a:graphicData uri="http://schemas.openxmlformats.org/drawingml/2006/table">
            <a:tbl>
              <a:tblPr firstRow="1" bandRow="1">
                <a:tableStyleId>{C083E6E3-FA7D-4D7B-A595-EF9225AFEA82}</a:tableStyleId>
              </a:tblPr>
              <a:tblGrid>
                <a:gridCol w="4568429">
                  <a:extLst>
                    <a:ext uri="{9D8B030D-6E8A-4147-A177-3AD203B41FA5}">
                      <a16:colId xmlns:a16="http://schemas.microsoft.com/office/drawing/2014/main" val="20000"/>
                    </a:ext>
                  </a:extLst>
                </a:gridCol>
                <a:gridCol w="1871142">
                  <a:extLst>
                    <a:ext uri="{9D8B030D-6E8A-4147-A177-3AD203B41FA5}">
                      <a16:colId xmlns:a16="http://schemas.microsoft.com/office/drawing/2014/main" val="20001"/>
                    </a:ext>
                  </a:extLst>
                </a:gridCol>
                <a:gridCol w="2201986">
                  <a:extLst>
                    <a:ext uri="{9D8B030D-6E8A-4147-A177-3AD203B41FA5}">
                      <a16:colId xmlns:a16="http://schemas.microsoft.com/office/drawing/2014/main" val="20002"/>
                    </a:ext>
                  </a:extLst>
                </a:gridCol>
              </a:tblGrid>
              <a:tr h="505967">
                <a:tc>
                  <a:txBody>
                    <a:bodyPr/>
                    <a:lstStyle/>
                    <a:p>
                      <a:pPr algn="ctr" fontAlgn="ctr"/>
                      <a:r>
                        <a:rPr lang="ja-JP" altLang="en-US" sz="1400" b="0" i="0" u="none" strike="noStrike" dirty="0">
                          <a:effectLst/>
                          <a:latin typeface="ＭＳ Ｐゴシック" panose="020B0600070205080204" pitchFamily="50" charset="-128"/>
                          <a:ea typeface="ＭＳ Ｐゴシック" panose="020B0600070205080204" pitchFamily="50" charset="-128"/>
                        </a:rPr>
                        <a:t>課題に対する</a:t>
                      </a:r>
                      <a:br>
                        <a:rPr lang="ja-JP" altLang="en-US" sz="1400" b="0" i="0" u="none" strike="noStrike" dirty="0">
                          <a:effectLst/>
                          <a:latin typeface="ＭＳ Ｐゴシック" panose="020B0600070205080204" pitchFamily="50" charset="-128"/>
                          <a:ea typeface="ＭＳ Ｐゴシック" panose="020B0600070205080204" pitchFamily="50" charset="-128"/>
                        </a:rPr>
                      </a:br>
                      <a:r>
                        <a:rPr lang="ja-JP" altLang="en-US" sz="1400" b="0" i="0" u="none" strike="noStrike" dirty="0">
                          <a:effectLst/>
                          <a:latin typeface="ＭＳ Ｐゴシック" panose="020B0600070205080204" pitchFamily="50" charset="-128"/>
                          <a:ea typeface="ＭＳ Ｐゴシック" panose="020B0600070205080204" pitchFamily="50" charset="-128"/>
                        </a:rPr>
                        <a:t>目標と具体策の提案</a:t>
                      </a:r>
                    </a:p>
                  </a:txBody>
                  <a:tcPr marL="2012" marR="2012" marT="20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ja-JP" altLang="en-US" sz="1400" b="0" i="0" u="none" strike="noStrike" dirty="0">
                          <a:effectLst/>
                          <a:latin typeface="ＭＳ Ｐゴシック" panose="020B0600070205080204" pitchFamily="50" charset="-128"/>
                          <a:ea typeface="ＭＳ Ｐゴシック" panose="020B0600070205080204" pitchFamily="50" charset="-128"/>
                        </a:rPr>
                        <a:t>具体策についての意向</a:t>
                      </a:r>
                      <a:br>
                        <a:rPr lang="ja-JP" altLang="en-US" sz="1400" b="0" i="0" u="none" strike="noStrike" dirty="0">
                          <a:effectLst/>
                          <a:latin typeface="ＭＳ Ｐゴシック" panose="020B0600070205080204" pitchFamily="50" charset="-128"/>
                          <a:ea typeface="ＭＳ Ｐゴシック" panose="020B0600070205080204" pitchFamily="50" charset="-128"/>
                        </a:rPr>
                      </a:br>
                      <a:r>
                        <a:rPr lang="ja-JP" altLang="en-US" sz="1400" b="0" i="0" u="none" strike="noStrike" dirty="0">
                          <a:effectLst/>
                          <a:latin typeface="ＭＳ Ｐゴシック" panose="020B0600070205080204" pitchFamily="50" charset="-128"/>
                          <a:ea typeface="ＭＳ Ｐゴシック" panose="020B0600070205080204" pitchFamily="50" charset="-128"/>
                        </a:rPr>
                        <a:t>本人・家族</a:t>
                      </a:r>
                    </a:p>
                  </a:txBody>
                  <a:tcPr marL="2012" marR="2012" marT="20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ja-JP" altLang="en-US" sz="1400" b="0" i="0" u="none" strike="noStrike" dirty="0">
                          <a:effectLst/>
                          <a:latin typeface="ＭＳ Ｐゴシック" panose="020B0600070205080204" pitchFamily="50" charset="-128"/>
                          <a:ea typeface="ＭＳ Ｐゴシック" panose="020B0600070205080204" pitchFamily="50" charset="-128"/>
                        </a:rPr>
                        <a:t>目標</a:t>
                      </a:r>
                    </a:p>
                  </a:txBody>
                  <a:tcPr marL="2012" marR="2012" marT="20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5456366">
                <a:tc>
                  <a:txBody>
                    <a:bodyPr/>
                    <a:lstStyle/>
                    <a:p>
                      <a:pPr marL="72000" indent="-457200" algn="l" fontAlgn="t"/>
                      <a:endParaRPr lang="en-US" altLang="ja-JP" sz="1400" b="1" i="0" u="none" strike="noStrike" dirty="0">
                        <a:effectLst/>
                        <a:latin typeface="ＭＳ Ｐゴシック" panose="020B0600070205080204" pitchFamily="50" charset="-128"/>
                        <a:ea typeface="ＭＳ Ｐゴシック" panose="020B0600070205080204" pitchFamily="50" charset="-128"/>
                      </a:endParaRPr>
                    </a:p>
                    <a:p>
                      <a:pPr marL="72000" indent="-457200" algn="l" fontAlgn="t"/>
                      <a:r>
                        <a:rPr lang="en-US" altLang="ja-JP" sz="1400" b="1" i="0" u="none" strike="noStrike" dirty="0">
                          <a:effectLst/>
                          <a:latin typeface="ＭＳ Ｐゴシック" panose="020B0600070205080204" pitchFamily="50" charset="-128"/>
                          <a:ea typeface="ＭＳ Ｐゴシック" panose="020B0600070205080204" pitchFamily="50" charset="-128"/>
                        </a:rPr>
                        <a:t>(</a:t>
                      </a:r>
                      <a:r>
                        <a:rPr lang="ja-JP" altLang="en-US" sz="1400" b="1" i="0" u="none" strike="noStrike" dirty="0">
                          <a:effectLst/>
                          <a:latin typeface="ＭＳ Ｐゴシック" panose="020B0600070205080204" pitchFamily="50" charset="-128"/>
                          <a:ea typeface="ＭＳ Ｐゴシック" panose="020B0600070205080204" pitchFamily="50" charset="-128"/>
                        </a:rPr>
                        <a:t>目標</a:t>
                      </a:r>
                      <a:r>
                        <a:rPr lang="en-US" altLang="ja-JP" sz="1400" b="1" i="0" u="none" strike="noStrike" dirty="0">
                          <a:effectLst/>
                          <a:latin typeface="ＭＳ Ｐゴシック" panose="020B0600070205080204" pitchFamily="50" charset="-128"/>
                          <a:ea typeface="ＭＳ Ｐゴシック" panose="020B0600070205080204" pitchFamily="50" charset="-128"/>
                        </a:rPr>
                        <a:t>)</a:t>
                      </a:r>
                    </a:p>
                    <a:p>
                      <a:pPr marL="180000" indent="-720000" algn="l" fontAlgn="t">
                        <a:buNone/>
                      </a:pPr>
                      <a:r>
                        <a:rPr lang="en-US" altLang="ja-JP" sz="1600" b="0" i="0" u="none" strike="noStrike" dirty="0">
                          <a:effectLst/>
                          <a:latin typeface="ＭＳ Ｐゴシック" panose="020B0600070205080204" pitchFamily="50" charset="-128"/>
                          <a:ea typeface="ＭＳ Ｐゴシック" panose="020B0600070205080204" pitchFamily="50" charset="-128"/>
                        </a:rPr>
                        <a:t>1.</a:t>
                      </a:r>
                      <a:r>
                        <a:rPr lang="ja-JP" altLang="en-US" sz="1600" b="0" i="0" u="none" strike="noStrike" dirty="0">
                          <a:effectLst/>
                          <a:latin typeface="ＭＳ Ｐゴシック" panose="020B0600070205080204" pitchFamily="50" charset="-128"/>
                          <a:ea typeface="ＭＳ Ｐゴシック" panose="020B0600070205080204" pitchFamily="50" charset="-128"/>
                        </a:rPr>
                        <a:t>ボランティア</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活動ができるようになる。</a:t>
                      </a:r>
                      <a:b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rPr>
                      </a:br>
                      <a:endPar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p>
                      <a:pPr marL="0" indent="0" algn="l" fontAlgn="t">
                        <a:buNone/>
                      </a:pPr>
                      <a:r>
                        <a:rPr lang="en-US" altLang="ja-JP" sz="1400" b="1" i="0" u="none" strike="noStrike" dirty="0">
                          <a:effectLst/>
                          <a:latin typeface="ＭＳ Ｐゴシック" panose="020B0600070205080204" pitchFamily="50" charset="-128"/>
                          <a:ea typeface="ＭＳ Ｐゴシック" panose="020B0600070205080204" pitchFamily="50" charset="-128"/>
                        </a:rPr>
                        <a:t>(</a:t>
                      </a:r>
                      <a:r>
                        <a:rPr lang="ja-JP" altLang="en-US" sz="1400" b="1" i="0" u="none" strike="noStrike" dirty="0">
                          <a:effectLst/>
                          <a:latin typeface="ＭＳ Ｐゴシック" panose="020B0600070205080204" pitchFamily="50" charset="-128"/>
                          <a:ea typeface="ＭＳ Ｐゴシック" panose="020B0600070205080204" pitchFamily="50" charset="-128"/>
                        </a:rPr>
                        <a:t>具体策</a:t>
                      </a:r>
                      <a:r>
                        <a:rPr lang="en-US" altLang="ja-JP" sz="1400" b="1" i="0" u="none" strike="noStrike" dirty="0">
                          <a:effectLst/>
                          <a:latin typeface="ＭＳ Ｐゴシック" panose="020B0600070205080204" pitchFamily="50" charset="-128"/>
                          <a:ea typeface="ＭＳ Ｐゴシック" panose="020B0600070205080204" pitchFamily="50" charset="-128"/>
                        </a:rPr>
                        <a:t>)</a:t>
                      </a:r>
                    </a:p>
                    <a:p>
                      <a:pPr marL="180000" indent="-457200" algn="l" fontAlgn="t"/>
                      <a:r>
                        <a:rPr lang="en-US" altLang="ja-JP" sz="1600" b="0" i="0" u="none" strike="noStrike" dirty="0">
                          <a:effectLst/>
                          <a:latin typeface="ＭＳ Ｐゴシック" panose="020B0600070205080204" pitchFamily="50" charset="-128"/>
                          <a:ea typeface="ＭＳ Ｐゴシック" panose="020B0600070205080204" pitchFamily="50" charset="-128"/>
                        </a:rPr>
                        <a:t>1-1 </a:t>
                      </a:r>
                      <a:r>
                        <a:rPr lang="ja-JP" altLang="en-US" sz="1600" b="0" i="0" u="none" strike="noStrike" dirty="0">
                          <a:effectLst/>
                          <a:latin typeface="ＭＳ Ｐゴシック" panose="020B0600070205080204" pitchFamily="50" charset="-128"/>
                          <a:ea typeface="ＭＳ Ｐゴシック" panose="020B0600070205080204" pitchFamily="50" charset="-128"/>
                        </a:rPr>
                        <a:t>通所型</a:t>
                      </a:r>
                      <a:r>
                        <a:rPr lang="en-US" altLang="ja-JP" sz="1600" b="0" i="0" u="none" strike="noStrike" dirty="0">
                          <a:effectLst/>
                          <a:latin typeface="ＭＳ Ｐゴシック" panose="020B0600070205080204" pitchFamily="50" charset="-128"/>
                          <a:ea typeface="ＭＳ Ｐゴシック" panose="020B0600070205080204" pitchFamily="50" charset="-128"/>
                        </a:rPr>
                        <a:t>Ⅽ</a:t>
                      </a:r>
                      <a:r>
                        <a:rPr lang="ja-JP" altLang="en-US" sz="1600" b="0" i="0" u="none" strike="noStrike" dirty="0">
                          <a:effectLst/>
                          <a:latin typeface="ＭＳ Ｐゴシック" panose="020B0600070205080204" pitchFamily="50" charset="-128"/>
                          <a:ea typeface="ＭＳ Ｐゴシック" panose="020B0600070205080204" pitchFamily="50" charset="-128"/>
                        </a:rPr>
                        <a:t>に</a:t>
                      </a:r>
                      <a:r>
                        <a:rPr lang="en-US" altLang="ja-JP" sz="1600" b="0" i="0" u="none" strike="noStrike" dirty="0">
                          <a:effectLst/>
                          <a:latin typeface="ＭＳ Ｐゴシック" panose="020B0600070205080204" pitchFamily="50" charset="-128"/>
                          <a:ea typeface="ＭＳ Ｐゴシック" panose="020B0600070205080204" pitchFamily="50" charset="-128"/>
                        </a:rPr>
                        <a:t>2</a:t>
                      </a:r>
                      <a:r>
                        <a:rPr lang="ja-JP" altLang="en-US" sz="1600" b="0" i="0" u="none" strike="noStrike" dirty="0">
                          <a:effectLst/>
                          <a:latin typeface="ＭＳ Ｐゴシック" panose="020B0600070205080204" pitchFamily="50" charset="-128"/>
                          <a:ea typeface="ＭＳ Ｐゴシック" panose="020B0600070205080204" pitchFamily="50" charset="-128"/>
                        </a:rPr>
                        <a:t>回／</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週に休まずに通い</a:t>
                      </a:r>
                      <a:r>
                        <a:rPr lang="ja-JP" altLang="en-US" sz="1600" b="0" i="0" u="none" strike="noStrike" dirty="0">
                          <a:effectLst/>
                          <a:latin typeface="ＭＳ Ｐゴシック" panose="020B0600070205080204" pitchFamily="50" charset="-128"/>
                          <a:ea typeface="ＭＳ Ｐゴシック" panose="020B0600070205080204" pitchFamily="50" charset="-128"/>
                        </a:rPr>
                        <a:t>、筋力・バランス力を高めていく。</a:t>
                      </a:r>
                      <a:endParaRPr lang="en-US" altLang="ja-JP" sz="1600" b="0" i="0" u="none" strike="noStrike" dirty="0">
                        <a:effectLst/>
                        <a:latin typeface="ＭＳ Ｐゴシック" panose="020B0600070205080204" pitchFamily="50" charset="-128"/>
                        <a:ea typeface="ＭＳ Ｐゴシック" panose="020B0600070205080204" pitchFamily="50" charset="-128"/>
                      </a:endParaRPr>
                    </a:p>
                    <a:p>
                      <a:pPr marL="180000" indent="-457200" algn="l" fontAlgn="t"/>
                      <a:endParaRPr lang="en-US" altLang="ja-JP" sz="1600" b="0" i="0" u="none" strike="noStrike" dirty="0">
                        <a:effectLst/>
                        <a:latin typeface="ＭＳ Ｐゴシック" panose="020B0600070205080204" pitchFamily="50" charset="-128"/>
                        <a:ea typeface="ＭＳ Ｐゴシック" panose="020B0600070205080204" pitchFamily="50" charset="-128"/>
                      </a:endParaRPr>
                    </a:p>
                    <a:p>
                      <a:pPr marL="180000" indent="-457200" algn="l" fontAlgn="t"/>
                      <a:r>
                        <a:rPr lang="en-US" altLang="ja-JP" sz="1600" b="0" i="0" u="none" strike="noStrike" dirty="0">
                          <a:effectLst/>
                          <a:latin typeface="ＭＳ Ｐゴシック" panose="020B0600070205080204" pitchFamily="50" charset="-128"/>
                          <a:ea typeface="ＭＳ Ｐゴシック" panose="020B0600070205080204" pitchFamily="50" charset="-128"/>
                        </a:rPr>
                        <a:t>1-2</a:t>
                      </a:r>
                      <a:r>
                        <a:rPr lang="ja-JP" altLang="en-US" sz="1600" b="0" i="0" u="none" strike="noStrike" dirty="0">
                          <a:effectLst/>
                          <a:latin typeface="ＭＳ Ｐゴシック" panose="020B0600070205080204" pitchFamily="50" charset="-128"/>
                          <a:ea typeface="ＭＳ Ｐゴシック" panose="020B0600070205080204" pitchFamily="50" charset="-128"/>
                        </a:rPr>
                        <a:t>　他の参加者と</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なるべく会話し、教室の中でできる役割をスタッフと共に探していく</a:t>
                      </a:r>
                      <a:r>
                        <a:rPr lang="ja-JP" altLang="en-US" sz="1600" b="0" i="0" u="none" strike="noStrike" dirty="0">
                          <a:effectLst/>
                          <a:latin typeface="ＭＳ Ｐゴシック" panose="020B0600070205080204" pitchFamily="50" charset="-128"/>
                          <a:ea typeface="ＭＳ Ｐゴシック" panose="020B0600070205080204" pitchFamily="50" charset="-128"/>
                        </a:rPr>
                        <a:t>。</a:t>
                      </a:r>
                      <a:endParaRPr lang="en-US" altLang="ja-JP" sz="1600" b="0" i="0" u="none" strike="noStrike" dirty="0">
                        <a:effectLst/>
                        <a:latin typeface="ＭＳ Ｐゴシック" panose="020B0600070205080204" pitchFamily="50" charset="-128"/>
                        <a:ea typeface="ＭＳ Ｐゴシック" panose="020B0600070205080204" pitchFamily="50" charset="-128"/>
                      </a:endParaRPr>
                    </a:p>
                    <a:p>
                      <a:pPr marL="180000" indent="-457200" algn="l" fontAlgn="t"/>
                      <a:endParaRPr lang="en-US" altLang="ja-JP" sz="1600" b="0" i="0" u="none" strike="noStrike" dirty="0">
                        <a:effectLst/>
                        <a:latin typeface="ＭＳ Ｐゴシック" panose="020B0600070205080204" pitchFamily="50" charset="-128"/>
                        <a:ea typeface="ＭＳ Ｐゴシック" panose="020B0600070205080204" pitchFamily="50" charset="-128"/>
                      </a:endParaRPr>
                    </a:p>
                    <a:p>
                      <a:pPr marL="180000" indent="-457200" algn="l" fontAlgn="t"/>
                      <a:r>
                        <a:rPr lang="en-US" altLang="ja-JP" sz="1600" b="0" i="0" u="none" strike="noStrike" dirty="0">
                          <a:effectLst/>
                          <a:latin typeface="ＭＳ Ｐゴシック" panose="020B0600070205080204" pitchFamily="50" charset="-128"/>
                          <a:ea typeface="ＭＳ Ｐゴシック" panose="020B0600070205080204" pitchFamily="50" charset="-128"/>
                        </a:rPr>
                        <a:t>1-3 </a:t>
                      </a:r>
                      <a:r>
                        <a:rPr lang="ja-JP" altLang="en-US" sz="1600" b="0" i="0" u="none" strike="noStrike" dirty="0">
                          <a:effectLst/>
                          <a:latin typeface="ＭＳ Ｐゴシック" panose="020B0600070205080204" pitchFamily="50" charset="-128"/>
                          <a:ea typeface="ＭＳ Ｐゴシック" panose="020B0600070205080204" pitchFamily="50" charset="-128"/>
                        </a:rPr>
                        <a:t>教室に参加した日は、帰宅してから妻に教室の様子を話す。（妻が聞き出す）</a:t>
                      </a:r>
                      <a:endParaRPr lang="en-US" altLang="ja-JP" sz="1600" b="0" i="0" u="none" strike="noStrike" dirty="0">
                        <a:effectLst/>
                        <a:latin typeface="ＭＳ Ｐゴシック" panose="020B0600070205080204" pitchFamily="50" charset="-128"/>
                        <a:ea typeface="ＭＳ Ｐゴシック" panose="020B0600070205080204" pitchFamily="50" charset="-128"/>
                      </a:endParaRPr>
                    </a:p>
                    <a:p>
                      <a:pPr marL="180000" indent="-457200" algn="l" fontAlgn="t"/>
                      <a:endParaRPr lang="en-US" altLang="ja-JP" sz="1600" b="0" i="0" u="none" strike="noStrike" dirty="0">
                        <a:effectLst/>
                        <a:latin typeface="ＭＳ Ｐゴシック" panose="020B0600070205080204" pitchFamily="50" charset="-128"/>
                        <a:ea typeface="ＭＳ Ｐゴシック" panose="020B0600070205080204" pitchFamily="50" charset="-128"/>
                      </a:endParaRPr>
                    </a:p>
                    <a:p>
                      <a:pPr marL="180000" indent="-457200" algn="l" fontAlgn="t"/>
                      <a:r>
                        <a:rPr lang="en-US" altLang="ja-JP" sz="1600" b="0" i="0" u="none" strike="noStrike" dirty="0">
                          <a:effectLst/>
                          <a:latin typeface="ＭＳ Ｐゴシック" panose="020B0600070205080204" pitchFamily="50" charset="-128"/>
                          <a:ea typeface="ＭＳ Ｐゴシック" panose="020B0600070205080204" pitchFamily="50" charset="-128"/>
                        </a:rPr>
                        <a:t>1-4</a:t>
                      </a:r>
                      <a:r>
                        <a:rPr lang="ja-JP" altLang="en-US" sz="1600" b="0" i="0" u="none" strike="noStrike" dirty="0">
                          <a:effectLst/>
                          <a:latin typeface="ＭＳ Ｐゴシック" panose="020B0600070205080204" pitchFamily="50" charset="-128"/>
                          <a:ea typeface="ＭＳ Ｐゴシック" panose="020B0600070205080204" pitchFamily="50" charset="-128"/>
                        </a:rPr>
                        <a:t>　最初は送迎を使いながら、徐々に自力で通えるかどうかを、スタッフと共に考えていく。</a:t>
                      </a:r>
                      <a:endParaRPr lang="en-US" altLang="ja-JP" sz="1600" b="0" i="0" u="none" strike="noStrike" dirty="0">
                        <a:effectLst/>
                        <a:latin typeface="ＭＳ Ｐゴシック" panose="020B0600070205080204" pitchFamily="50" charset="-128"/>
                        <a:ea typeface="ＭＳ Ｐゴシック" panose="020B0600070205080204" pitchFamily="50" charset="-128"/>
                      </a:endParaRPr>
                    </a:p>
                    <a:p>
                      <a:pPr marL="180000" indent="-457200" algn="l" fontAlgn="t"/>
                      <a:endParaRPr lang="en-US" altLang="ja-JP" sz="1600" b="0" i="0" u="none" strike="noStrike" dirty="0">
                        <a:effectLst/>
                        <a:latin typeface="ＭＳ Ｐゴシック" panose="020B0600070205080204" pitchFamily="50" charset="-128"/>
                        <a:ea typeface="ＭＳ Ｐゴシック" panose="020B0600070205080204" pitchFamily="50" charset="-128"/>
                      </a:endParaRPr>
                    </a:p>
                    <a:p>
                      <a:pPr marL="180000" indent="-457200" algn="l" fontAlgn="t"/>
                      <a:r>
                        <a:rPr lang="en-US" altLang="ja-JP" sz="1600" b="0" i="0" u="none" strike="noStrike" dirty="0">
                          <a:effectLst/>
                          <a:latin typeface="ＭＳ Ｐゴシック" panose="020B0600070205080204" pitchFamily="50" charset="-128"/>
                          <a:ea typeface="ＭＳ Ｐゴシック" panose="020B0600070205080204" pitchFamily="50" charset="-128"/>
                        </a:rPr>
                        <a:t>1-5</a:t>
                      </a:r>
                      <a:r>
                        <a:rPr lang="ja-JP" altLang="en-US" sz="1600" b="0" i="0" u="none" strike="noStrike" dirty="0">
                          <a:effectLst/>
                          <a:latin typeface="ＭＳ Ｐゴシック" panose="020B0600070205080204" pitchFamily="50" charset="-128"/>
                          <a:ea typeface="ＭＳ Ｐゴシック" panose="020B0600070205080204" pitchFamily="50" charset="-128"/>
                        </a:rPr>
                        <a:t>　家庭での役割は継続していく。</a:t>
                      </a:r>
                      <a:endParaRPr lang="en-US" altLang="ja-JP" sz="1600" b="0" i="0" u="none" strike="noStrike" dirty="0">
                        <a:effectLst/>
                        <a:latin typeface="ＭＳ Ｐゴシック" panose="020B0600070205080204" pitchFamily="50" charset="-128"/>
                        <a:ea typeface="ＭＳ Ｐゴシック" panose="020B0600070205080204" pitchFamily="50" charset="-128"/>
                      </a:endParaRPr>
                    </a:p>
                    <a:p>
                      <a:pPr marL="180000" indent="-457200" algn="l" fontAlgn="t"/>
                      <a:endParaRPr lang="en-US" altLang="ja-JP" sz="1600" b="0" i="0" u="none" strike="noStrike" dirty="0">
                        <a:effectLst/>
                        <a:latin typeface="ＭＳ Ｐゴシック" panose="020B0600070205080204" pitchFamily="50" charset="-128"/>
                        <a:ea typeface="ＭＳ Ｐゴシック" panose="020B0600070205080204" pitchFamily="50" charset="-128"/>
                      </a:endParaRPr>
                    </a:p>
                    <a:p>
                      <a:pPr marL="180000" indent="-457200" algn="l" fontAlgn="t"/>
                      <a:r>
                        <a:rPr lang="en-US" altLang="ja-JP" sz="1600" b="0" i="0" u="none" strike="noStrike" dirty="0">
                          <a:effectLst/>
                          <a:latin typeface="ＭＳ Ｐゴシック" panose="020B0600070205080204" pitchFamily="50" charset="-128"/>
                          <a:ea typeface="ＭＳ Ｐゴシック" panose="020B0600070205080204" pitchFamily="50" charset="-128"/>
                        </a:rPr>
                        <a:t>1-6</a:t>
                      </a:r>
                      <a:r>
                        <a:rPr lang="ja-JP" altLang="en-US" sz="1600" b="0" i="0" u="none" strike="noStrike" dirty="0">
                          <a:effectLst/>
                          <a:latin typeface="ＭＳ Ｐゴシック" panose="020B0600070205080204" pitchFamily="50" charset="-128"/>
                          <a:ea typeface="ＭＳ Ｐゴシック" panose="020B0600070205080204" pitchFamily="50" charset="-128"/>
                        </a:rPr>
                        <a:t>　物忘れ等についてのメカニズムについて、妻が少しずつ理解を深め、精神的な負担が少しでも軽減できるよう情報提供</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を受ける。</a:t>
                      </a:r>
                    </a:p>
                  </a:txBody>
                  <a:tcPr marL="2012" marR="2012" marT="20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lvl="0" algn="l" fontAlgn="t"/>
                      <a:endParaRPr lang="en-US" altLang="ja-JP" sz="1400" b="0" i="0" u="none" strike="noStrike" dirty="0">
                        <a:effectLst/>
                        <a:latin typeface="ＭＳ Ｐゴシック" panose="020B0600070205080204" pitchFamily="50" charset="-128"/>
                        <a:ea typeface="ＭＳ Ｐゴシック" panose="020B0600070205080204" pitchFamily="50" charset="-128"/>
                      </a:endParaRPr>
                    </a:p>
                    <a:p>
                      <a:pPr marL="72000" lvl="0" algn="l" fontAlgn="t"/>
                      <a:r>
                        <a:rPr lang="en-US" altLang="ja-JP" sz="1400" b="0" i="0" u="none" strike="noStrike" dirty="0">
                          <a:effectLst/>
                          <a:latin typeface="ＭＳ Ｐゴシック" panose="020B0600070205080204" pitchFamily="50" charset="-128"/>
                          <a:ea typeface="ＭＳ Ｐゴシック" panose="020B0600070205080204" pitchFamily="50" charset="-128"/>
                        </a:rPr>
                        <a:t>(</a:t>
                      </a:r>
                      <a:r>
                        <a:rPr lang="ja-JP" altLang="en-US" sz="1400" b="0" i="0" u="none" strike="noStrike" dirty="0">
                          <a:effectLst/>
                          <a:latin typeface="ＭＳ Ｐゴシック" panose="020B0600070205080204" pitchFamily="50" charset="-128"/>
                          <a:ea typeface="ＭＳ Ｐゴシック" panose="020B0600070205080204" pitchFamily="50" charset="-128"/>
                        </a:rPr>
                        <a:t>本人</a:t>
                      </a:r>
                      <a:r>
                        <a:rPr lang="en-US" altLang="ja-JP" sz="1400" b="0" i="0" u="none" strike="noStrike" dirty="0">
                          <a:effectLst/>
                          <a:latin typeface="ＭＳ Ｐゴシック" panose="020B0600070205080204" pitchFamily="50" charset="-128"/>
                          <a:ea typeface="ＭＳ Ｐゴシック" panose="020B0600070205080204" pitchFamily="50" charset="-128"/>
                        </a:rPr>
                        <a:t>)</a:t>
                      </a:r>
                      <a:br>
                        <a:rPr lang="en-US" altLang="ja-JP" sz="1400" b="0" i="0" u="none" strike="noStrike" dirty="0">
                          <a:effectLst/>
                          <a:latin typeface="ＭＳ Ｐゴシック" panose="020B0600070205080204" pitchFamily="50" charset="-128"/>
                          <a:ea typeface="ＭＳ Ｐゴシック" panose="020B0600070205080204" pitchFamily="50" charset="-128"/>
                        </a:rPr>
                      </a:br>
                      <a:r>
                        <a:rPr lang="en-US" altLang="ja-JP" sz="1600" b="0" i="0" u="none" strike="noStrike" dirty="0">
                          <a:effectLst/>
                          <a:latin typeface="ＭＳ Ｐゴシック" panose="020B0600070205080204" pitchFamily="50" charset="-128"/>
                          <a:ea typeface="ＭＳ Ｐゴシック" panose="020B0600070205080204" pitchFamily="50" charset="-128"/>
                        </a:rPr>
                        <a:t>1-1</a:t>
                      </a:r>
                      <a:br>
                        <a:rPr lang="en-US" altLang="ja-JP" sz="1600" b="0" i="0" u="none" strike="noStrike" dirty="0">
                          <a:effectLst/>
                          <a:latin typeface="ＭＳ Ｐゴシック" panose="020B0600070205080204" pitchFamily="50" charset="-128"/>
                          <a:ea typeface="ＭＳ Ｐゴシック" panose="020B0600070205080204" pitchFamily="50" charset="-128"/>
                        </a:rPr>
                      </a:br>
                      <a:r>
                        <a:rPr lang="en-US" altLang="ja-JP" sz="1600" b="0" i="0" u="none" strike="noStrike" dirty="0">
                          <a:effectLst/>
                          <a:latin typeface="ＭＳ Ｐゴシック" panose="020B0600070205080204" pitchFamily="50" charset="-128"/>
                          <a:ea typeface="ＭＳ Ｐゴシック" panose="020B0600070205080204" pitchFamily="50" charset="-128"/>
                        </a:rPr>
                        <a:t>1-2</a:t>
                      </a:r>
                      <a:br>
                        <a:rPr lang="en-US" altLang="ja-JP" sz="1600" b="0" i="0" u="none" strike="noStrike" dirty="0">
                          <a:effectLst/>
                          <a:latin typeface="ＭＳ Ｐゴシック" panose="020B0600070205080204" pitchFamily="50" charset="-128"/>
                          <a:ea typeface="ＭＳ Ｐゴシック" panose="020B0600070205080204" pitchFamily="50" charset="-128"/>
                        </a:rPr>
                      </a:br>
                      <a:r>
                        <a:rPr lang="en-US" altLang="ja-JP" sz="1600" b="0" i="0" u="none" strike="noStrike" dirty="0">
                          <a:effectLst/>
                          <a:latin typeface="ＭＳ Ｐゴシック" panose="020B0600070205080204" pitchFamily="50" charset="-128"/>
                          <a:ea typeface="ＭＳ Ｐゴシック" panose="020B0600070205080204" pitchFamily="50" charset="-128"/>
                        </a:rPr>
                        <a:t>1-3</a:t>
                      </a:r>
                      <a:br>
                        <a:rPr lang="en-US" altLang="ja-JP" sz="1600" b="0" i="0" u="none" strike="noStrike" dirty="0">
                          <a:effectLst/>
                          <a:latin typeface="ＭＳ Ｐゴシック" panose="020B0600070205080204" pitchFamily="50" charset="-128"/>
                          <a:ea typeface="ＭＳ Ｐゴシック" panose="020B0600070205080204" pitchFamily="50" charset="-128"/>
                        </a:rPr>
                      </a:br>
                      <a:r>
                        <a:rPr lang="en-US" altLang="ja-JP" sz="1600" b="0" i="0" u="none" strike="noStrike" dirty="0">
                          <a:effectLst/>
                          <a:latin typeface="ＭＳ Ｐゴシック" panose="020B0600070205080204" pitchFamily="50" charset="-128"/>
                          <a:ea typeface="ＭＳ Ｐゴシック" panose="020B0600070205080204" pitchFamily="50" charset="-128"/>
                        </a:rPr>
                        <a:t>1-4</a:t>
                      </a:r>
                      <a:br>
                        <a:rPr lang="en-US" altLang="ja-JP" sz="1600" b="0" i="0" u="none" strike="noStrike" dirty="0">
                          <a:effectLst/>
                          <a:latin typeface="ＭＳ Ｐゴシック" panose="020B0600070205080204" pitchFamily="50" charset="-128"/>
                          <a:ea typeface="ＭＳ Ｐゴシック" panose="020B0600070205080204" pitchFamily="50" charset="-128"/>
                        </a:rPr>
                      </a:br>
                      <a:r>
                        <a:rPr lang="en-US" altLang="ja-JP" sz="1600" b="0" i="0" u="none" strike="noStrike" dirty="0">
                          <a:effectLst/>
                          <a:latin typeface="ＭＳ Ｐゴシック" panose="020B0600070205080204" pitchFamily="50" charset="-128"/>
                          <a:ea typeface="ＭＳ Ｐゴシック" panose="020B0600070205080204" pitchFamily="50" charset="-128"/>
                        </a:rPr>
                        <a:t>1-5</a:t>
                      </a:r>
                      <a:br>
                        <a:rPr lang="en-US" altLang="ja-JP" sz="1600" b="0" i="0" u="none" strike="noStrike" dirty="0">
                          <a:effectLst/>
                          <a:latin typeface="ＭＳ Ｐゴシック" panose="020B0600070205080204" pitchFamily="50" charset="-128"/>
                          <a:ea typeface="ＭＳ Ｐゴシック" panose="020B0600070205080204" pitchFamily="50" charset="-128"/>
                        </a:rPr>
                      </a:br>
                      <a:r>
                        <a:rPr lang="ja-JP" altLang="en-US" sz="1600" b="0" i="0" u="none" strike="noStrike" dirty="0">
                          <a:effectLst/>
                          <a:latin typeface="ＭＳ Ｐゴシック" panose="020B0600070205080204" pitchFamily="50" charset="-128"/>
                          <a:ea typeface="ＭＳ Ｐゴシック" panose="020B0600070205080204" pitchFamily="50" charset="-128"/>
                        </a:rPr>
                        <a:t>概ね了承。</a:t>
                      </a:r>
                      <a:br>
                        <a:rPr lang="ja-JP" altLang="en-US" sz="1400" b="0" i="0" u="none" strike="noStrike" dirty="0">
                          <a:effectLst/>
                          <a:latin typeface="ＭＳ Ｐゴシック" panose="020B0600070205080204" pitchFamily="50" charset="-128"/>
                          <a:ea typeface="ＭＳ Ｐゴシック" panose="020B0600070205080204" pitchFamily="50" charset="-128"/>
                        </a:rPr>
                      </a:br>
                      <a:br>
                        <a:rPr lang="ja-JP" altLang="en-US" sz="1400" b="0" i="0" u="none" strike="noStrike" dirty="0">
                          <a:effectLst/>
                          <a:latin typeface="ＭＳ Ｐゴシック" panose="020B0600070205080204" pitchFamily="50" charset="-128"/>
                          <a:ea typeface="ＭＳ Ｐゴシック" panose="020B0600070205080204" pitchFamily="50" charset="-128"/>
                        </a:rPr>
                      </a:br>
                      <a:r>
                        <a:rPr lang="en-US" altLang="ja-JP" sz="1400" b="0" i="0" u="none" strike="noStrike" dirty="0">
                          <a:effectLst/>
                          <a:latin typeface="ＭＳ Ｐゴシック" panose="020B0600070205080204" pitchFamily="50" charset="-128"/>
                          <a:ea typeface="ＭＳ Ｐゴシック" panose="020B0600070205080204" pitchFamily="50" charset="-128"/>
                        </a:rPr>
                        <a:t>(</a:t>
                      </a:r>
                      <a:r>
                        <a:rPr lang="ja-JP" altLang="en-US" sz="1400" b="0" i="0" u="none" strike="noStrike" dirty="0">
                          <a:effectLst/>
                          <a:latin typeface="ＭＳ Ｐゴシック" panose="020B0600070205080204" pitchFamily="50" charset="-128"/>
                          <a:ea typeface="ＭＳ Ｐゴシック" panose="020B0600070205080204" pitchFamily="50" charset="-128"/>
                        </a:rPr>
                        <a:t>妻</a:t>
                      </a:r>
                      <a:r>
                        <a:rPr lang="en-US" altLang="ja-JP" sz="1400" b="0" i="0" u="none" strike="noStrike" dirty="0">
                          <a:effectLst/>
                          <a:latin typeface="ＭＳ Ｐゴシック" panose="020B0600070205080204" pitchFamily="50" charset="-128"/>
                          <a:ea typeface="ＭＳ Ｐゴシック" panose="020B0600070205080204" pitchFamily="50" charset="-128"/>
                        </a:rPr>
                        <a:t>)</a:t>
                      </a:r>
                      <a:br>
                        <a:rPr lang="en-US" altLang="ja-JP" sz="1400" b="0" i="0" u="none" strike="noStrike" dirty="0">
                          <a:effectLst/>
                          <a:latin typeface="ＭＳ Ｐゴシック" panose="020B0600070205080204" pitchFamily="50" charset="-128"/>
                          <a:ea typeface="ＭＳ Ｐゴシック" panose="020B0600070205080204" pitchFamily="50" charset="-128"/>
                        </a:rPr>
                      </a:br>
                      <a:r>
                        <a:rPr lang="en-US" altLang="ja-JP" sz="1600" b="0" i="0" u="none" strike="noStrike" dirty="0">
                          <a:effectLst/>
                          <a:latin typeface="ＭＳ Ｐゴシック" panose="020B0600070205080204" pitchFamily="50" charset="-128"/>
                          <a:ea typeface="ＭＳ Ｐゴシック" panose="020B0600070205080204" pitchFamily="50" charset="-128"/>
                        </a:rPr>
                        <a:t>1-1</a:t>
                      </a:r>
                      <a:br>
                        <a:rPr lang="en-US" altLang="ja-JP" sz="1600" b="0" i="0" u="none" strike="noStrike" dirty="0">
                          <a:effectLst/>
                          <a:latin typeface="ＭＳ Ｐゴシック" panose="020B0600070205080204" pitchFamily="50" charset="-128"/>
                          <a:ea typeface="ＭＳ Ｐゴシック" panose="020B0600070205080204" pitchFamily="50" charset="-128"/>
                        </a:rPr>
                      </a:br>
                      <a:r>
                        <a:rPr lang="en-US" altLang="ja-JP" sz="1600" b="0" i="0" u="none" strike="noStrike" dirty="0">
                          <a:effectLst/>
                          <a:latin typeface="ＭＳ Ｐゴシック" panose="020B0600070205080204" pitchFamily="50" charset="-128"/>
                          <a:ea typeface="ＭＳ Ｐゴシック" panose="020B0600070205080204" pitchFamily="50" charset="-128"/>
                        </a:rPr>
                        <a:t>1-2 </a:t>
                      </a:r>
                      <a:br>
                        <a:rPr lang="en-US" altLang="ja-JP" sz="1600" b="0" i="0" u="none" strike="noStrike" dirty="0">
                          <a:effectLst/>
                          <a:latin typeface="ＭＳ Ｐゴシック" panose="020B0600070205080204" pitchFamily="50" charset="-128"/>
                          <a:ea typeface="ＭＳ Ｐゴシック" panose="020B0600070205080204" pitchFamily="50" charset="-128"/>
                        </a:rPr>
                      </a:br>
                      <a:r>
                        <a:rPr lang="en-US" altLang="ja-JP" sz="1600" b="0" i="0" u="none" strike="noStrike" dirty="0">
                          <a:effectLst/>
                          <a:latin typeface="ＭＳ Ｐゴシック" panose="020B0600070205080204" pitchFamily="50" charset="-128"/>
                          <a:ea typeface="ＭＳ Ｐゴシック" panose="020B0600070205080204" pitchFamily="50" charset="-128"/>
                        </a:rPr>
                        <a:t>1-3 </a:t>
                      </a:r>
                      <a:br>
                        <a:rPr lang="en-US" altLang="ja-JP" sz="1600" b="0" i="0" u="none" strike="noStrike" dirty="0">
                          <a:effectLst/>
                          <a:latin typeface="ＭＳ Ｐゴシック" panose="020B0600070205080204" pitchFamily="50" charset="-128"/>
                          <a:ea typeface="ＭＳ Ｐゴシック" panose="020B0600070205080204" pitchFamily="50" charset="-128"/>
                        </a:rPr>
                      </a:br>
                      <a:r>
                        <a:rPr lang="en-US" altLang="ja-JP" sz="1600" b="0" i="0" u="none" strike="noStrike" dirty="0">
                          <a:effectLst/>
                          <a:latin typeface="ＭＳ Ｐゴシック" panose="020B0600070205080204" pitchFamily="50" charset="-128"/>
                          <a:ea typeface="ＭＳ Ｐゴシック" panose="020B0600070205080204" pitchFamily="50" charset="-128"/>
                        </a:rPr>
                        <a:t>1-4</a:t>
                      </a:r>
                      <a:br>
                        <a:rPr lang="en-US" altLang="ja-JP" sz="1600" b="0" i="0" u="none" strike="noStrike" dirty="0">
                          <a:effectLst/>
                          <a:latin typeface="ＭＳ Ｐゴシック" panose="020B0600070205080204" pitchFamily="50" charset="-128"/>
                          <a:ea typeface="ＭＳ Ｐゴシック" panose="020B0600070205080204" pitchFamily="50" charset="-128"/>
                        </a:rPr>
                      </a:br>
                      <a:r>
                        <a:rPr lang="ja-JP" altLang="en-US" sz="1600" b="0" i="0" u="none" strike="noStrike" dirty="0">
                          <a:effectLst/>
                          <a:latin typeface="ＭＳ Ｐゴシック" panose="020B0600070205080204" pitchFamily="50" charset="-128"/>
                          <a:ea typeface="ＭＳ Ｐゴシック" panose="020B0600070205080204" pitchFamily="50" charset="-128"/>
                        </a:rPr>
                        <a:t>教室への準備は私がします。</a:t>
                      </a:r>
                      <a:endParaRPr lang="en-US" altLang="ja-JP" sz="1600" b="0" i="0" u="none" strike="noStrike" dirty="0">
                        <a:effectLst/>
                        <a:latin typeface="ＭＳ Ｐゴシック" panose="020B0600070205080204" pitchFamily="50" charset="-128"/>
                        <a:ea typeface="ＭＳ Ｐゴシック" panose="020B0600070205080204" pitchFamily="50" charset="-128"/>
                      </a:endParaRPr>
                    </a:p>
                    <a:p>
                      <a:pPr marL="72000" lvl="0" algn="l" fontAlgn="t"/>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p>
                      <a:pPr marL="72000" lvl="0" algn="l" fontAlgn="t"/>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1-6</a:t>
                      </a:r>
                      <a:br>
                        <a:rPr lang="en-US" altLang="ja-JP" sz="1600" b="0" i="0" u="none" strike="noStrike" dirty="0">
                          <a:effectLst/>
                          <a:latin typeface="ＭＳ Ｐゴシック" panose="020B0600070205080204" pitchFamily="50" charset="-128"/>
                          <a:ea typeface="ＭＳ Ｐゴシック" panose="020B0600070205080204" pitchFamily="50" charset="-128"/>
                        </a:rPr>
                      </a:br>
                      <a:r>
                        <a:rPr lang="ja-JP" altLang="en-US" sz="1600" b="0" i="0" u="none" strike="noStrike" dirty="0">
                          <a:effectLst/>
                          <a:latin typeface="ＭＳ Ｐゴシック" panose="020B0600070205080204" pitchFamily="50" charset="-128"/>
                          <a:ea typeface="ＭＳ Ｐゴシック" panose="020B0600070205080204" pitchFamily="50" charset="-128"/>
                        </a:rPr>
                        <a:t>徐々に理解を深めていきたいと思いますので、また教えて下さい。</a:t>
                      </a:r>
                      <a:br>
                        <a:rPr lang="ja-JP" altLang="en-US" sz="1600" b="0" i="0" u="none" strike="noStrike" dirty="0">
                          <a:effectLst/>
                          <a:latin typeface="ＭＳ Ｐゴシック" panose="020B0600070205080204" pitchFamily="50" charset="-128"/>
                          <a:ea typeface="ＭＳ Ｐゴシック" panose="020B0600070205080204" pitchFamily="50" charset="-128"/>
                        </a:rPr>
                      </a:b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概ね了承</a:t>
                      </a:r>
                    </a:p>
                  </a:txBody>
                  <a:tcPr marL="2012" marR="2012" marT="20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lvl="0" algn="l" fontAlgn="t"/>
                      <a:endParaRPr lang="en-US" altLang="ja-JP" sz="1400" b="0" i="0" u="none" strike="noStrike" dirty="0">
                        <a:effectLst/>
                        <a:latin typeface="ＭＳ Ｐゴシック" panose="020B0600070205080204" pitchFamily="50" charset="-128"/>
                        <a:ea typeface="ＭＳ Ｐゴシック" panose="020B0600070205080204" pitchFamily="50" charset="-128"/>
                      </a:endParaRPr>
                    </a:p>
                    <a:p>
                      <a:pPr marL="72000" lvl="0" algn="l" fontAlgn="t"/>
                      <a:r>
                        <a:rPr lang="ja-JP" altLang="en-US" sz="1400" b="0" i="0" u="none" strike="noStrike" dirty="0">
                          <a:effectLst/>
                          <a:latin typeface="ＭＳ Ｐゴシック" panose="020B0600070205080204" pitchFamily="50" charset="-128"/>
                          <a:ea typeface="ＭＳ Ｐゴシック" panose="020B0600070205080204" pitchFamily="50" charset="-128"/>
                        </a:rPr>
                        <a:t>同左</a:t>
                      </a:r>
                    </a:p>
                  </a:txBody>
                  <a:tcPr marL="2012" marR="2012" marT="20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6641" name="スライド番号プレースホルダー 3"/>
          <p:cNvSpPr>
            <a:spLocks noGrp="1"/>
          </p:cNvSpPr>
          <p:nvPr>
            <p:ph type="sldNum" sz="quarter" idx="12"/>
          </p:nvPr>
        </p:nvSpPr>
        <p:spPr bwMode="auto">
          <a:xfrm>
            <a:off x="7086600" y="649287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EE78977C-24B5-4B68-8BEA-7AB61F81C516}" type="slidenum">
              <a:rPr lang="ja-JP" altLang="en-US" smtClean="0">
                <a:solidFill>
                  <a:srgbClr val="898989"/>
                </a:solidFill>
              </a:rPr>
              <a:pPr/>
              <a:t>24</a:t>
            </a:fld>
            <a:endParaRPr lang="ja-JP" altLang="en-US">
              <a:solidFill>
                <a:srgbClr val="898989"/>
              </a:solidFill>
            </a:endParaRPr>
          </a:p>
        </p:txBody>
      </p:sp>
      <p:sp>
        <p:nvSpPr>
          <p:cNvPr id="5" name="円/楕円 4"/>
          <p:cNvSpPr/>
          <p:nvPr/>
        </p:nvSpPr>
        <p:spPr>
          <a:xfrm>
            <a:off x="6750844" y="-682625"/>
            <a:ext cx="2250281" cy="492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t>映写のみ</a:t>
            </a:r>
          </a:p>
        </p:txBody>
      </p:sp>
      <p:sp>
        <p:nvSpPr>
          <p:cNvPr id="6" name="テキスト ボックス 5"/>
          <p:cNvSpPr txBox="1">
            <a:spLocks noChangeArrowheads="1"/>
          </p:cNvSpPr>
          <p:nvPr/>
        </p:nvSpPr>
        <p:spPr bwMode="auto">
          <a:xfrm>
            <a:off x="251223" y="11114"/>
            <a:ext cx="864155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a:r>
              <a:rPr lang="ja-JP" altLang="en-US" sz="2400" b="1" dirty="0"/>
              <a:t>介護予防サービス・支援計画書（作成例）　　</a:t>
            </a:r>
            <a:endParaRPr lang="en-US" altLang="ja-JP" sz="2400" b="1" dirty="0"/>
          </a:p>
          <a:p>
            <a:pPr algn="ctr"/>
            <a:r>
              <a:rPr lang="ja-JP" altLang="en-US" sz="1100" dirty="0"/>
              <a:t>　　　　　　　　　　　　　　　　　　　　　　　　　　　　　　　　　　　　　　　　　　　　　　　　　　　　　　　　　　　　　　　　</a:t>
            </a:r>
            <a:r>
              <a:rPr lang="ja-JP" altLang="en-US" sz="1100" b="1" dirty="0"/>
              <a:t>　</a:t>
            </a:r>
            <a:r>
              <a:rPr lang="en-US" altLang="ja-JP" sz="1400" b="1" dirty="0">
                <a:solidFill>
                  <a:srgbClr val="FF0000"/>
                </a:solidFill>
              </a:rPr>
              <a:t>※</a:t>
            </a:r>
            <a:r>
              <a:rPr lang="ja-JP" altLang="en-US" sz="1400" b="1" dirty="0">
                <a:solidFill>
                  <a:srgbClr val="FF0000"/>
                </a:solidFill>
              </a:rPr>
              <a:t>１つの参考例として参照下さい</a:t>
            </a:r>
          </a:p>
        </p:txBody>
      </p:sp>
    </p:spTree>
    <p:extLst>
      <p:ext uri="{BB962C8B-B14F-4D97-AF65-F5344CB8AC3E}">
        <p14:creationId xmlns:p14="http://schemas.microsoft.com/office/powerpoint/2010/main" val="1482980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4109079356"/>
              </p:ext>
            </p:extLst>
          </p:nvPr>
        </p:nvGraphicFramePr>
        <p:xfrm>
          <a:off x="251223" y="1004573"/>
          <a:ext cx="8641557" cy="5386069"/>
        </p:xfrm>
        <a:graphic>
          <a:graphicData uri="http://schemas.openxmlformats.org/drawingml/2006/table">
            <a:tbl>
              <a:tblPr firstRow="1" bandRow="1">
                <a:tableStyleId>{C083E6E3-FA7D-4D7B-A595-EF9225AFEA82}</a:tableStyleId>
              </a:tblPr>
              <a:tblGrid>
                <a:gridCol w="1520429">
                  <a:extLst>
                    <a:ext uri="{9D8B030D-6E8A-4147-A177-3AD203B41FA5}">
                      <a16:colId xmlns:a16="http://schemas.microsoft.com/office/drawing/2014/main" val="20000"/>
                    </a:ext>
                  </a:extLst>
                </a:gridCol>
                <a:gridCol w="1724025">
                  <a:extLst>
                    <a:ext uri="{9D8B030D-6E8A-4147-A177-3AD203B41FA5}">
                      <a16:colId xmlns:a16="http://schemas.microsoft.com/office/drawing/2014/main" val="20001"/>
                    </a:ext>
                  </a:extLst>
                </a:gridCol>
                <a:gridCol w="2181225">
                  <a:extLst>
                    <a:ext uri="{9D8B030D-6E8A-4147-A177-3AD203B41FA5}">
                      <a16:colId xmlns:a16="http://schemas.microsoft.com/office/drawing/2014/main" val="20002"/>
                    </a:ext>
                  </a:extLst>
                </a:gridCol>
                <a:gridCol w="971550">
                  <a:extLst>
                    <a:ext uri="{9D8B030D-6E8A-4147-A177-3AD203B41FA5}">
                      <a16:colId xmlns:a16="http://schemas.microsoft.com/office/drawing/2014/main" val="20003"/>
                    </a:ext>
                  </a:extLst>
                </a:gridCol>
                <a:gridCol w="1219199">
                  <a:extLst>
                    <a:ext uri="{9D8B030D-6E8A-4147-A177-3AD203B41FA5}">
                      <a16:colId xmlns:a16="http://schemas.microsoft.com/office/drawing/2014/main" val="20004"/>
                    </a:ext>
                  </a:extLst>
                </a:gridCol>
                <a:gridCol w="1025129">
                  <a:extLst>
                    <a:ext uri="{9D8B030D-6E8A-4147-A177-3AD203B41FA5}">
                      <a16:colId xmlns:a16="http://schemas.microsoft.com/office/drawing/2014/main" val="20005"/>
                    </a:ext>
                  </a:extLst>
                </a:gridCol>
              </a:tblGrid>
              <a:tr h="251748">
                <a:tc gridSpan="6">
                  <a:txBody>
                    <a:bodyPr/>
                    <a:lstStyle/>
                    <a:p>
                      <a:pPr algn="ctr" fontAlgn="ctr"/>
                      <a:r>
                        <a:rPr lang="ja-JP" altLang="en-US" sz="1100" b="0" i="0" u="none" strike="noStrike" dirty="0">
                          <a:effectLst/>
                          <a:latin typeface="ＭＳ Ｐゴシック" panose="020B0600070205080204" pitchFamily="50" charset="-128"/>
                          <a:ea typeface="ＭＳ Ｐゴシック" panose="020B0600070205080204" pitchFamily="50" charset="-128"/>
                        </a:rPr>
                        <a:t>支援計画</a:t>
                      </a:r>
                    </a:p>
                  </a:txBody>
                  <a:tcPr marL="1391" marR="1391" marT="18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fontAlgn="ctr"/>
                      <a:endParaRPr lang="ja-JP" altLang="en-US" sz="1400" b="1" i="0" u="none" strike="noStrike" dirty="0">
                        <a:effectLst/>
                        <a:latin typeface="ＭＳ 明朝"/>
                      </a:endParaRPr>
                    </a:p>
                  </a:txBody>
                  <a:tcPr marL="1854" marR="1854" marT="18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fontAlgn="ctr"/>
                      <a:endParaRPr lang="ja-JP" altLang="en-US" sz="1400" b="1" i="0" u="none" strike="noStrike" dirty="0">
                        <a:effectLst/>
                        <a:latin typeface="ＭＳ 明朝"/>
                      </a:endParaRPr>
                    </a:p>
                  </a:txBody>
                  <a:tcPr marL="1854" marR="1854" marT="18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fontAlgn="ctr"/>
                      <a:endParaRPr lang="ja-JP" altLang="en-US" sz="1400" b="1" i="0" u="none" strike="noStrike" dirty="0">
                        <a:effectLst/>
                        <a:latin typeface="ＭＳ 明朝"/>
                      </a:endParaRPr>
                    </a:p>
                  </a:txBody>
                  <a:tcPr marL="1854" marR="1854" marT="18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fontAlgn="ctr"/>
                      <a:endParaRPr lang="ja-JP" altLang="en-US" sz="1400" b="1" i="0" u="none" strike="noStrike" dirty="0">
                        <a:effectLst/>
                        <a:latin typeface="ＭＳ 明朝"/>
                      </a:endParaRPr>
                    </a:p>
                  </a:txBody>
                  <a:tcPr marL="1854" marR="1854" marT="18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fontAlgn="ctr"/>
                      <a:endParaRPr lang="ja-JP" altLang="en-US" sz="1400" b="1" i="0" u="none" strike="noStrike" dirty="0">
                        <a:effectLst/>
                        <a:latin typeface="ＭＳ 明朝"/>
                      </a:endParaRPr>
                    </a:p>
                  </a:txBody>
                  <a:tcPr marL="1854" marR="1854" marT="18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516498">
                <a:tc>
                  <a:txBody>
                    <a:bodyPr/>
                    <a:lstStyle/>
                    <a:p>
                      <a:pPr algn="ctr" fontAlgn="ctr"/>
                      <a:r>
                        <a:rPr lang="ja-JP" altLang="en-US" sz="1100" b="0" i="0" u="none" strike="noStrike" dirty="0">
                          <a:effectLst/>
                          <a:latin typeface="ＭＳ Ｐゴシック" panose="020B0600070205080204" pitchFamily="50" charset="-128"/>
                          <a:ea typeface="ＭＳ Ｐゴシック" panose="020B0600070205080204" pitchFamily="50" charset="-128"/>
                        </a:rPr>
                        <a:t>目標についての</a:t>
                      </a:r>
                      <a:br>
                        <a:rPr lang="ja-JP" altLang="en-US" sz="1100" b="0" i="0" u="none" strike="noStrike" dirty="0">
                          <a:effectLst/>
                          <a:latin typeface="ＭＳ Ｐゴシック" panose="020B0600070205080204" pitchFamily="50" charset="-128"/>
                          <a:ea typeface="ＭＳ Ｐゴシック" panose="020B0600070205080204" pitchFamily="50" charset="-128"/>
                        </a:rPr>
                      </a:br>
                      <a:r>
                        <a:rPr lang="ja-JP" altLang="en-US" sz="1100" b="0" i="0" u="none" strike="noStrike" dirty="0">
                          <a:effectLst/>
                          <a:latin typeface="ＭＳ Ｐゴシック" panose="020B0600070205080204" pitchFamily="50" charset="-128"/>
                          <a:ea typeface="ＭＳ Ｐゴシック" panose="020B0600070205080204" pitchFamily="50" charset="-128"/>
                        </a:rPr>
                        <a:t>支援のポイント</a:t>
                      </a:r>
                    </a:p>
                  </a:txBody>
                  <a:tcPr marL="1391" marR="1391" marT="18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ja-JP" altLang="en-US" sz="1100" b="0" i="0" u="none" strike="noStrike" dirty="0">
                          <a:effectLst/>
                          <a:latin typeface="ＭＳ Ｐゴシック" panose="020B0600070205080204" pitchFamily="50" charset="-128"/>
                          <a:ea typeface="ＭＳ Ｐゴシック" panose="020B0600070205080204" pitchFamily="50" charset="-128"/>
                        </a:rPr>
                        <a:t>本人等のセルフケアや家族の支援、インフォーマルサービス</a:t>
                      </a:r>
                    </a:p>
                  </a:txBody>
                  <a:tcPr marL="1391" marR="1391" marT="18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ja-JP" altLang="en-US" sz="1100" b="0" i="0" u="none" strike="noStrike" dirty="0">
                          <a:effectLst/>
                          <a:latin typeface="ＭＳ Ｐゴシック" panose="020B0600070205080204" pitchFamily="50" charset="-128"/>
                          <a:ea typeface="ＭＳ Ｐゴシック" panose="020B0600070205080204" pitchFamily="50" charset="-128"/>
                        </a:rPr>
                        <a:t>介護保険サービス</a:t>
                      </a:r>
                      <a:br>
                        <a:rPr lang="ja-JP" altLang="en-US" sz="1100" b="0" i="0" u="none" strike="noStrike" dirty="0">
                          <a:effectLst/>
                          <a:latin typeface="ＭＳ Ｐゴシック" panose="020B0600070205080204" pitchFamily="50" charset="-128"/>
                          <a:ea typeface="ＭＳ Ｐゴシック" panose="020B0600070205080204" pitchFamily="50" charset="-128"/>
                        </a:rPr>
                      </a:br>
                      <a:r>
                        <a:rPr lang="ja-JP" altLang="en-US" sz="1100" b="0" i="0" u="none" strike="noStrike" dirty="0">
                          <a:effectLst/>
                          <a:latin typeface="ＭＳ Ｐゴシック" panose="020B0600070205080204" pitchFamily="50" charset="-128"/>
                          <a:ea typeface="ＭＳ Ｐゴシック" panose="020B0600070205080204" pitchFamily="50" charset="-128"/>
                        </a:rPr>
                        <a:t>または　地域支援事業</a:t>
                      </a:r>
                    </a:p>
                  </a:txBody>
                  <a:tcPr marL="1391" marR="1391" marT="18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ja-JP" altLang="en-US" sz="1100" b="0" i="0" u="none" strike="noStrike" dirty="0">
                          <a:effectLst/>
                          <a:latin typeface="ＭＳ Ｐゴシック" panose="020B0600070205080204" pitchFamily="50" charset="-128"/>
                          <a:ea typeface="ＭＳ Ｐゴシック" panose="020B0600070205080204" pitchFamily="50" charset="-128"/>
                        </a:rPr>
                        <a:t>サービス</a:t>
                      </a:r>
                      <a:br>
                        <a:rPr lang="ja-JP" altLang="en-US" sz="1100" b="0" i="0" u="none" strike="noStrike" dirty="0">
                          <a:effectLst/>
                          <a:latin typeface="ＭＳ Ｐゴシック" panose="020B0600070205080204" pitchFamily="50" charset="-128"/>
                          <a:ea typeface="ＭＳ Ｐゴシック" panose="020B0600070205080204" pitchFamily="50" charset="-128"/>
                        </a:rPr>
                      </a:br>
                      <a:r>
                        <a:rPr lang="ja-JP" altLang="en-US" sz="1100" b="0" i="0" u="none" strike="noStrike" dirty="0">
                          <a:effectLst/>
                          <a:latin typeface="ＭＳ Ｐゴシック" panose="020B0600070205080204" pitchFamily="50" charset="-128"/>
                          <a:ea typeface="ＭＳ Ｐゴシック" panose="020B0600070205080204" pitchFamily="50" charset="-128"/>
                        </a:rPr>
                        <a:t>種別</a:t>
                      </a:r>
                    </a:p>
                  </a:txBody>
                  <a:tcPr marL="1391" marR="1391" marT="18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ja-JP" altLang="en-US" sz="1100" b="0" i="0" u="none" strike="noStrike" dirty="0">
                          <a:effectLst/>
                          <a:latin typeface="ＭＳ Ｐゴシック" panose="020B0600070205080204" pitchFamily="50" charset="-128"/>
                          <a:ea typeface="ＭＳ Ｐゴシック" panose="020B0600070205080204" pitchFamily="50" charset="-128"/>
                        </a:rPr>
                        <a:t>事業所</a:t>
                      </a:r>
                    </a:p>
                  </a:txBody>
                  <a:tcPr marL="1391" marR="1391" marT="18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ja-JP" altLang="en-US" sz="1100" b="0" i="0" u="none" strike="noStrike" dirty="0">
                          <a:effectLst/>
                          <a:latin typeface="ＭＳ Ｐゴシック" panose="020B0600070205080204" pitchFamily="50" charset="-128"/>
                          <a:ea typeface="ＭＳ Ｐゴシック" panose="020B0600070205080204" pitchFamily="50" charset="-128"/>
                        </a:rPr>
                        <a:t>期間</a:t>
                      </a:r>
                    </a:p>
                  </a:txBody>
                  <a:tcPr marL="1391" marR="1391" marT="18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1"/>
                  </a:ext>
                </a:extLst>
              </a:tr>
              <a:tr h="4617823">
                <a:tc>
                  <a:txBody>
                    <a:bodyPr/>
                    <a:lstStyle/>
                    <a:p>
                      <a:pPr algn="l" fontAlgn="t"/>
                      <a:endParaRPr lang="en-US" altLang="ja-JP" sz="1100" b="0" i="0" u="none" strike="noStrike" dirty="0">
                        <a:effectLst/>
                        <a:latin typeface="ＭＳ Ｐゴシック" panose="020B0600070205080204" pitchFamily="50" charset="-128"/>
                        <a:ea typeface="ＭＳ Ｐゴシック" panose="020B0600070205080204" pitchFamily="50" charset="-128"/>
                      </a:endParaRPr>
                    </a:p>
                    <a:p>
                      <a:pPr algn="l" fontAlgn="t"/>
                      <a:r>
                        <a:rPr lang="ja-JP" altLang="en-US" sz="1100" b="0" i="0" u="none" strike="noStrike" dirty="0">
                          <a:effectLst/>
                          <a:latin typeface="ＭＳ Ｐゴシック" panose="020B0600070205080204" pitchFamily="50" charset="-128"/>
                          <a:ea typeface="ＭＳ Ｐゴシック" panose="020B0600070205080204" pitchFamily="50" charset="-128"/>
                        </a:rPr>
                        <a:t>・物忘れの自覚が強く、将来の不安を抱いているため、教室内では安心できる雰囲気を作り、馴染みやすい参加者・ボランティアとのグルーピングに配慮する。</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p>
                      <a:pPr algn="l" fontAlgn="t"/>
                      <a:endParaRPr lang="en-US" altLang="ja-JP" sz="1100" b="0" i="0" u="none" strike="noStrike" dirty="0">
                        <a:effectLst/>
                        <a:latin typeface="ＭＳ Ｐゴシック" panose="020B0600070205080204" pitchFamily="50" charset="-128"/>
                        <a:ea typeface="ＭＳ Ｐゴシック" panose="020B0600070205080204" pitchFamily="50" charset="-128"/>
                      </a:endParaRPr>
                    </a:p>
                    <a:p>
                      <a:pPr algn="l" fontAlgn="t"/>
                      <a:r>
                        <a:rPr lang="ja-JP" altLang="en-US" sz="1100" b="0" i="0" u="none" strike="noStrike" dirty="0">
                          <a:effectLst/>
                          <a:latin typeface="ＭＳ Ｐゴシック" panose="020B0600070205080204" pitchFamily="50" charset="-128"/>
                          <a:ea typeface="ＭＳ Ｐゴシック" panose="020B0600070205080204" pitchFamily="50" charset="-128"/>
                        </a:rPr>
                        <a:t>・高血圧症があるため、血圧の変動にも留意する。</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p>
                      <a:pPr algn="l" fontAlgn="t"/>
                      <a:br>
                        <a:rPr lang="ja-JP" altLang="en-US" sz="1100" b="0" i="0" u="none" strike="noStrike" dirty="0">
                          <a:effectLst/>
                          <a:latin typeface="ＭＳ Ｐゴシック" panose="020B0600070205080204" pitchFamily="50" charset="-128"/>
                          <a:ea typeface="ＭＳ Ｐゴシック" panose="020B0600070205080204" pitchFamily="50" charset="-128"/>
                        </a:rPr>
                      </a:br>
                      <a:r>
                        <a:rPr lang="ja-JP" altLang="en-US" sz="1100" b="0" i="0" u="none" strike="noStrike" dirty="0">
                          <a:effectLst/>
                          <a:latin typeface="ＭＳ Ｐゴシック" panose="020B0600070205080204" pitchFamily="50" charset="-128"/>
                          <a:ea typeface="ＭＳ Ｐゴシック" panose="020B0600070205080204" pitchFamily="50" charset="-128"/>
                        </a:rPr>
                        <a:t>・できること</a:t>
                      </a:r>
                      <a:r>
                        <a:rPr lang="ja-JP" altLang="en-US" sz="1100" b="0" i="0" u="none" strike="noStrike" dirty="0">
                          <a:solidFill>
                            <a:schemeClr val="tx1"/>
                          </a:solidFill>
                          <a:effectLst/>
                          <a:latin typeface="ＭＳ Ｐゴシック" panose="020B0600070205080204" pitchFamily="50" charset="-128"/>
                          <a:ea typeface="ＭＳ Ｐゴシック" panose="020B0600070205080204" pitchFamily="50" charset="-128"/>
                        </a:rPr>
                        <a:t>・できそうなことの見極めをスタッフ間で</a:t>
                      </a:r>
                      <a:r>
                        <a:rPr lang="ja-JP" altLang="en-US" sz="1100" b="0" i="0" u="none" strike="noStrike" dirty="0">
                          <a:effectLst/>
                          <a:latin typeface="ＭＳ Ｐゴシック" panose="020B0600070205080204" pitchFamily="50" charset="-128"/>
                          <a:ea typeface="ＭＳ Ｐゴシック" panose="020B0600070205080204" pitchFamily="50" charset="-128"/>
                        </a:rPr>
                        <a:t>共有していく。</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p>
                      <a:pPr algn="l" fontAlgn="t"/>
                      <a:br>
                        <a:rPr lang="ja-JP" altLang="en-US" sz="1100" b="0" i="0" u="none" strike="noStrike" dirty="0">
                          <a:effectLst/>
                          <a:latin typeface="ＭＳ Ｐゴシック" panose="020B0600070205080204" pitchFamily="50" charset="-128"/>
                          <a:ea typeface="ＭＳ Ｐゴシック" panose="020B0600070205080204" pitchFamily="50" charset="-128"/>
                        </a:rPr>
                      </a:br>
                      <a:r>
                        <a:rPr lang="ja-JP" altLang="en-US" sz="1100" b="0" i="0" u="none" strike="noStrike" dirty="0">
                          <a:effectLst/>
                          <a:latin typeface="ＭＳ Ｐゴシック" panose="020B0600070205080204" pitchFamily="50" charset="-128"/>
                          <a:ea typeface="ＭＳ Ｐゴシック" panose="020B0600070205080204" pitchFamily="50" charset="-128"/>
                        </a:rPr>
                        <a:t>・三田さんの自信につながるような場面を想定し、作りだしていく。</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p>
                      <a:pPr algn="l" fontAlgn="t"/>
                      <a:endParaRPr lang="en-US" altLang="ja-JP" sz="1100" b="0" i="0" u="none" strike="noStrike" dirty="0">
                        <a:effectLst/>
                        <a:latin typeface="ＭＳ Ｐゴシック" panose="020B0600070205080204" pitchFamily="50" charset="-128"/>
                        <a:ea typeface="ＭＳ Ｐゴシック" panose="020B0600070205080204" pitchFamily="50" charset="-128"/>
                      </a:endParaRPr>
                    </a:p>
                    <a:p>
                      <a:pPr algn="l" fontAlgn="t"/>
                      <a:endParaRPr lang="ja-JP" altLang="en-US" sz="11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1391" marR="1391" marT="18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lvl="0" algn="l" fontAlgn="t"/>
                      <a:endParaRPr lang="en-US" altLang="ja-JP" sz="1100" b="0" i="0" u="none" strike="noStrike" dirty="0">
                        <a:effectLst/>
                        <a:latin typeface="ＭＳ Ｐゴシック" panose="020B0600070205080204" pitchFamily="50" charset="-128"/>
                        <a:ea typeface="ＭＳ Ｐゴシック" panose="020B0600070205080204" pitchFamily="50" charset="-128"/>
                      </a:endParaRPr>
                    </a:p>
                    <a:p>
                      <a:pPr marL="72000" lvl="0" algn="l" fontAlgn="t"/>
                      <a:r>
                        <a:rPr lang="en-US" altLang="ja-JP" sz="1100" b="0" i="0" u="none" strike="noStrike" dirty="0">
                          <a:effectLst/>
                          <a:latin typeface="ＭＳ Ｐゴシック" panose="020B0600070205080204" pitchFamily="50" charset="-128"/>
                          <a:ea typeface="ＭＳ Ｐゴシック" panose="020B0600070205080204" pitchFamily="50" charset="-128"/>
                        </a:rPr>
                        <a:t>(</a:t>
                      </a:r>
                      <a:r>
                        <a:rPr lang="ja-JP" altLang="en-US" sz="1100" b="0" i="0" u="none" strike="noStrike" dirty="0">
                          <a:effectLst/>
                          <a:latin typeface="ＭＳ Ｐゴシック" panose="020B0600070205080204" pitchFamily="50" charset="-128"/>
                          <a:ea typeface="ＭＳ Ｐゴシック" panose="020B0600070205080204" pitchFamily="50" charset="-128"/>
                        </a:rPr>
                        <a:t>本人</a:t>
                      </a:r>
                      <a:r>
                        <a:rPr lang="en-US" altLang="ja-JP" sz="1100" b="0" i="0" u="none" strike="noStrike" dirty="0">
                          <a:effectLst/>
                          <a:latin typeface="ＭＳ Ｐゴシック" panose="020B0600070205080204" pitchFamily="50" charset="-128"/>
                          <a:ea typeface="ＭＳ Ｐゴシック" panose="020B0600070205080204" pitchFamily="50" charset="-128"/>
                        </a:rPr>
                        <a:t>)</a:t>
                      </a:r>
                      <a:br>
                        <a:rPr lang="en-US" altLang="ja-JP" sz="1100" b="0" i="0" u="none" strike="noStrike" dirty="0">
                          <a:effectLst/>
                          <a:latin typeface="ＭＳ Ｐゴシック" panose="020B0600070205080204" pitchFamily="50" charset="-128"/>
                          <a:ea typeface="ＭＳ Ｐゴシック" panose="020B0600070205080204" pitchFamily="50" charset="-128"/>
                        </a:rPr>
                      </a:br>
                      <a:r>
                        <a:rPr lang="en-US" altLang="ja-JP" sz="1100" b="0" i="0" u="none" strike="noStrike" dirty="0">
                          <a:effectLst/>
                          <a:latin typeface="ＭＳ Ｐゴシック" panose="020B0600070205080204" pitchFamily="50" charset="-128"/>
                          <a:ea typeface="ＭＳ Ｐゴシック" panose="020B0600070205080204" pitchFamily="50" charset="-128"/>
                        </a:rPr>
                        <a:t>①</a:t>
                      </a:r>
                      <a:r>
                        <a:rPr lang="ja-JP" altLang="en-US" sz="1100" b="0" i="0" u="none" strike="noStrike" dirty="0">
                          <a:effectLst/>
                          <a:latin typeface="ＭＳ Ｐゴシック" panose="020B0600070205080204" pitchFamily="50" charset="-128"/>
                          <a:ea typeface="ＭＳ Ｐゴシック" panose="020B0600070205080204" pitchFamily="50" charset="-128"/>
                        </a:rPr>
                        <a:t>　日課を続ける。</a:t>
                      </a:r>
                      <a:br>
                        <a:rPr lang="ja-JP" altLang="en-US" sz="1100" b="0" i="0" u="none" strike="noStrike" dirty="0">
                          <a:effectLst/>
                          <a:latin typeface="ＭＳ Ｐゴシック" panose="020B0600070205080204" pitchFamily="50" charset="-128"/>
                          <a:ea typeface="ＭＳ Ｐゴシック" panose="020B0600070205080204" pitchFamily="50" charset="-128"/>
                        </a:rPr>
                      </a:br>
                      <a:r>
                        <a:rPr lang="ja-JP" altLang="en-US" sz="1100" b="0" i="0" u="none" strike="noStrike" dirty="0">
                          <a:effectLst/>
                          <a:latin typeface="ＭＳ Ｐゴシック" panose="020B0600070205080204" pitchFamily="50" charset="-128"/>
                          <a:ea typeface="ＭＳ Ｐゴシック" panose="020B0600070205080204" pitchFamily="50" charset="-128"/>
                        </a:rPr>
                        <a:t>（散歩や洗濯物の取り入れとたたみ、ゴミだし等）</a:t>
                      </a:r>
                      <a:br>
                        <a:rPr lang="ja-JP" altLang="en-US" sz="1100" b="0" i="0" u="none" strike="noStrike" dirty="0">
                          <a:effectLst/>
                          <a:latin typeface="ＭＳ Ｐゴシック" panose="020B0600070205080204" pitchFamily="50" charset="-128"/>
                          <a:ea typeface="ＭＳ Ｐゴシック" panose="020B0600070205080204" pitchFamily="50" charset="-128"/>
                        </a:rPr>
                      </a:br>
                      <a:br>
                        <a:rPr lang="ja-JP" altLang="en-US" sz="1100" b="0" i="0" u="none" strike="noStrike" dirty="0">
                          <a:effectLst/>
                          <a:latin typeface="ＭＳ Ｐゴシック" panose="020B0600070205080204" pitchFamily="50" charset="-128"/>
                          <a:ea typeface="ＭＳ Ｐゴシック" panose="020B0600070205080204" pitchFamily="50" charset="-128"/>
                        </a:rPr>
                      </a:br>
                      <a:r>
                        <a:rPr lang="ja-JP" altLang="en-US" sz="1100" b="0" i="0" u="none" strike="noStrike" dirty="0">
                          <a:effectLst/>
                          <a:latin typeface="ＭＳ Ｐゴシック" panose="020B0600070205080204" pitchFamily="50" charset="-128"/>
                          <a:ea typeface="ＭＳ Ｐゴシック" panose="020B0600070205080204" pitchFamily="50" charset="-128"/>
                        </a:rPr>
                        <a:t>②　教室に馴染んでこられたら、出来そうなボランティア活動としてのカウント読みから始めてもらう。</a:t>
                      </a:r>
                      <a:br>
                        <a:rPr lang="ja-JP" altLang="en-US" sz="1100" b="0" i="0" u="none" strike="noStrike" dirty="0">
                          <a:effectLst/>
                          <a:latin typeface="ＭＳ Ｐゴシック" panose="020B0600070205080204" pitchFamily="50" charset="-128"/>
                          <a:ea typeface="ＭＳ Ｐゴシック" panose="020B0600070205080204" pitchFamily="50" charset="-128"/>
                        </a:rPr>
                      </a:br>
                      <a:br>
                        <a:rPr lang="ja-JP" altLang="en-US" sz="1100" b="0" i="0" u="none" strike="noStrike" dirty="0">
                          <a:effectLst/>
                          <a:latin typeface="ＭＳ Ｐゴシック" panose="020B0600070205080204" pitchFamily="50" charset="-128"/>
                          <a:ea typeface="ＭＳ Ｐゴシック" panose="020B0600070205080204" pitchFamily="50" charset="-128"/>
                        </a:rPr>
                      </a:br>
                      <a:r>
                        <a:rPr lang="ja-JP" altLang="en-US" sz="1100" b="0" i="0" u="none" strike="noStrike" dirty="0">
                          <a:effectLst/>
                          <a:latin typeface="ＭＳ Ｐゴシック" panose="020B0600070205080204" pitchFamily="50" charset="-128"/>
                          <a:ea typeface="ＭＳ Ｐゴシック" panose="020B0600070205080204" pitchFamily="50" charset="-128"/>
                        </a:rPr>
                        <a:t>③定期的な内服・受診を妻の支援を受けながら行う。</a:t>
                      </a:r>
                      <a:br>
                        <a:rPr lang="ja-JP" altLang="en-US" sz="1100" b="0" i="0" u="none" strike="noStrike" dirty="0">
                          <a:effectLst/>
                          <a:latin typeface="ＭＳ Ｐゴシック" panose="020B0600070205080204" pitchFamily="50" charset="-128"/>
                          <a:ea typeface="ＭＳ Ｐゴシック" panose="020B0600070205080204" pitchFamily="50" charset="-128"/>
                        </a:rPr>
                      </a:br>
                      <a:br>
                        <a:rPr lang="ja-JP" altLang="en-US" sz="1100" b="0" i="0" u="none" strike="noStrike" dirty="0">
                          <a:effectLst/>
                          <a:latin typeface="ＭＳ Ｐゴシック" panose="020B0600070205080204" pitchFamily="50" charset="-128"/>
                          <a:ea typeface="ＭＳ Ｐゴシック" panose="020B0600070205080204" pitchFamily="50" charset="-128"/>
                        </a:rPr>
                      </a:br>
                      <a:r>
                        <a:rPr lang="en-US" altLang="ja-JP" sz="1100" b="0" i="0" u="none" strike="noStrike" dirty="0">
                          <a:effectLst/>
                          <a:latin typeface="ＭＳ Ｐゴシック" panose="020B0600070205080204" pitchFamily="50" charset="-128"/>
                          <a:ea typeface="ＭＳ Ｐゴシック" panose="020B0600070205080204" pitchFamily="50" charset="-128"/>
                        </a:rPr>
                        <a:t>(</a:t>
                      </a:r>
                      <a:r>
                        <a:rPr lang="ja-JP" altLang="en-US" sz="1100" b="0" i="0" u="none" strike="noStrike" dirty="0">
                          <a:effectLst/>
                          <a:latin typeface="ＭＳ Ｐゴシック" panose="020B0600070205080204" pitchFamily="50" charset="-128"/>
                          <a:ea typeface="ＭＳ Ｐゴシック" panose="020B0600070205080204" pitchFamily="50" charset="-128"/>
                        </a:rPr>
                        <a:t>家族</a:t>
                      </a:r>
                      <a:r>
                        <a:rPr lang="en-US" altLang="ja-JP" sz="1100" b="0" i="0" u="none" strike="noStrike" dirty="0">
                          <a:effectLst/>
                          <a:latin typeface="ＭＳ Ｐゴシック" panose="020B0600070205080204" pitchFamily="50" charset="-128"/>
                          <a:ea typeface="ＭＳ Ｐゴシック" panose="020B0600070205080204" pitchFamily="50" charset="-128"/>
                        </a:rPr>
                        <a:t>)</a:t>
                      </a:r>
                      <a:br>
                        <a:rPr lang="en-US" altLang="ja-JP" sz="1100" b="0" i="0" u="none" strike="noStrike" dirty="0">
                          <a:effectLst/>
                          <a:latin typeface="ＭＳ Ｐゴシック" panose="020B0600070205080204" pitchFamily="50" charset="-128"/>
                          <a:ea typeface="ＭＳ Ｐゴシック" panose="020B0600070205080204" pitchFamily="50" charset="-128"/>
                        </a:rPr>
                      </a:br>
                      <a:r>
                        <a:rPr lang="en-US" altLang="ja-JP" sz="1100" b="0" i="0" u="none" strike="noStrike" dirty="0">
                          <a:effectLst/>
                          <a:latin typeface="ＭＳ Ｐゴシック" panose="020B0600070205080204" pitchFamily="50" charset="-128"/>
                          <a:ea typeface="ＭＳ Ｐゴシック" panose="020B0600070205080204" pitchFamily="50" charset="-128"/>
                        </a:rPr>
                        <a:t>①</a:t>
                      </a:r>
                      <a:r>
                        <a:rPr lang="ja-JP" altLang="en-US" sz="1100" b="0" i="0" u="none" strike="noStrike" dirty="0">
                          <a:effectLst/>
                          <a:latin typeface="ＭＳ Ｐゴシック" panose="020B0600070205080204" pitchFamily="50" charset="-128"/>
                          <a:ea typeface="ＭＳ Ｐゴシック" panose="020B0600070205080204" pitchFamily="50" charset="-128"/>
                        </a:rPr>
                        <a:t>　教室に通う準備を整える。</a:t>
                      </a:r>
                      <a:br>
                        <a:rPr lang="ja-JP" altLang="en-US" sz="1100" b="0" i="0" u="none" strike="noStrike" dirty="0">
                          <a:effectLst/>
                          <a:latin typeface="ＭＳ Ｐゴシック" panose="020B0600070205080204" pitchFamily="50" charset="-128"/>
                          <a:ea typeface="ＭＳ Ｐゴシック" panose="020B0600070205080204" pitchFamily="50" charset="-128"/>
                        </a:rPr>
                      </a:br>
                      <a:r>
                        <a:rPr lang="ja-JP" altLang="en-US" sz="1100" b="0" i="0" u="none" strike="noStrike" dirty="0">
                          <a:effectLst/>
                          <a:latin typeface="ＭＳ Ｐゴシック" panose="020B0600070205080204" pitchFamily="50" charset="-128"/>
                          <a:ea typeface="ＭＳ Ｐゴシック" panose="020B0600070205080204" pitchFamily="50" charset="-128"/>
                        </a:rPr>
                        <a:t>②　同じことを何度も聞かれても、初めてのような振る舞いを行う。</a:t>
                      </a:r>
                      <a:br>
                        <a:rPr lang="ja-JP" altLang="en-US" sz="1100" b="0" i="0" u="none" strike="noStrike" dirty="0">
                          <a:effectLst/>
                          <a:latin typeface="ＭＳ Ｐゴシック" panose="020B0600070205080204" pitchFamily="50" charset="-128"/>
                          <a:ea typeface="ＭＳ Ｐゴシック" panose="020B0600070205080204" pitchFamily="50" charset="-128"/>
                        </a:rPr>
                      </a:br>
                      <a:r>
                        <a:rPr lang="ja-JP" altLang="en-US" sz="1100" b="0" i="0" u="none" strike="noStrike" dirty="0">
                          <a:effectLst/>
                          <a:latin typeface="ＭＳ Ｐゴシック" panose="020B0600070205080204" pitchFamily="50" charset="-128"/>
                          <a:ea typeface="ＭＳ Ｐゴシック" panose="020B0600070205080204" pitchFamily="50" charset="-128"/>
                        </a:rPr>
                        <a:t>③　声掛け・指示・見守りの必要性を理解して、なぜ？を少しずつ減らしていく。</a:t>
                      </a:r>
                      <a:br>
                        <a:rPr lang="ja-JP" altLang="en-US" sz="1100" b="0" i="0" u="none" strike="noStrike" dirty="0">
                          <a:effectLst/>
                          <a:latin typeface="ＭＳ Ｐゴシック" panose="020B0600070205080204" pitchFamily="50" charset="-128"/>
                          <a:ea typeface="ＭＳ Ｐゴシック" panose="020B0600070205080204" pitchFamily="50" charset="-128"/>
                        </a:rPr>
                      </a:br>
                      <a:r>
                        <a:rPr lang="ja-JP" altLang="en-US" sz="1100" b="0" i="0" u="none" strike="noStrike" dirty="0">
                          <a:effectLst/>
                          <a:latin typeface="ＭＳ Ｐゴシック" panose="020B0600070205080204" pitchFamily="50" charset="-128"/>
                          <a:ea typeface="ＭＳ Ｐゴシック" panose="020B0600070205080204" pitchFamily="50" charset="-128"/>
                        </a:rPr>
                        <a:t>④　介護者の会や認知症カフェ等に参加してみる。</a:t>
                      </a:r>
                    </a:p>
                  </a:txBody>
                  <a:tcPr marL="1391" marR="1391" marT="18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t"/>
                      <a:endParaRPr lang="en-US" altLang="ja-JP" sz="1100" b="0" i="0" u="none" strike="noStrike" dirty="0">
                        <a:effectLst/>
                        <a:latin typeface="ＭＳ Ｐゴシック" panose="020B0600070205080204" pitchFamily="50" charset="-128"/>
                        <a:ea typeface="ＭＳ Ｐゴシック" panose="020B0600070205080204" pitchFamily="50" charset="-128"/>
                      </a:endParaRPr>
                    </a:p>
                    <a:p>
                      <a:pPr marL="72000" algn="l" fontAlgn="t"/>
                      <a:r>
                        <a:rPr lang="en-US" altLang="ja-JP" sz="1100" b="0" i="0" u="none" strike="noStrike" dirty="0">
                          <a:effectLst/>
                          <a:latin typeface="ＭＳ Ｐゴシック" panose="020B0600070205080204" pitchFamily="50" charset="-128"/>
                          <a:ea typeface="ＭＳ Ｐゴシック" panose="020B0600070205080204" pitchFamily="50" charset="-128"/>
                        </a:rPr>
                        <a:t>【</a:t>
                      </a:r>
                      <a:r>
                        <a:rPr lang="ja-JP" altLang="en-US" sz="1100" b="0" i="0" u="none" strike="noStrike" dirty="0">
                          <a:effectLst/>
                          <a:latin typeface="ＭＳ Ｐゴシック" panose="020B0600070205080204" pitchFamily="50" charset="-128"/>
                          <a:ea typeface="ＭＳ Ｐゴシック" panose="020B0600070205080204" pitchFamily="50" charset="-128"/>
                        </a:rPr>
                        <a:t>通所型事業</a:t>
                      </a:r>
                      <a:r>
                        <a:rPr lang="en-US" altLang="ja-JP" sz="1100" b="0" i="0" u="none" strike="noStrike" dirty="0">
                          <a:effectLst/>
                          <a:latin typeface="ＭＳ Ｐゴシック" panose="020B0600070205080204" pitchFamily="50" charset="-128"/>
                          <a:ea typeface="ＭＳ Ｐゴシック" panose="020B0600070205080204" pitchFamily="50" charset="-128"/>
                        </a:rPr>
                        <a:t>】</a:t>
                      </a:r>
                      <a:br>
                        <a:rPr lang="en-US" altLang="ja-JP" sz="1100" b="0" i="0" u="none" strike="noStrike" dirty="0">
                          <a:effectLst/>
                          <a:latin typeface="ＭＳ Ｐゴシック" panose="020B0600070205080204" pitchFamily="50" charset="-128"/>
                          <a:ea typeface="ＭＳ Ｐゴシック" panose="020B0600070205080204" pitchFamily="50" charset="-128"/>
                        </a:rPr>
                      </a:br>
                      <a:r>
                        <a:rPr lang="en-US" altLang="ja-JP" sz="1100" b="0" i="0" u="none" strike="noStrike" dirty="0">
                          <a:effectLst/>
                          <a:latin typeface="ＭＳ Ｐゴシック" panose="020B0600070205080204" pitchFamily="50" charset="-128"/>
                          <a:ea typeface="ＭＳ Ｐゴシック" panose="020B0600070205080204" pitchFamily="50" charset="-128"/>
                        </a:rPr>
                        <a:t>①</a:t>
                      </a:r>
                      <a:r>
                        <a:rPr lang="ja-JP" altLang="en-US" sz="1100" b="0" i="0" u="none" strike="noStrike" dirty="0">
                          <a:effectLst/>
                          <a:latin typeface="ＭＳ Ｐゴシック" panose="020B0600070205080204" pitchFamily="50" charset="-128"/>
                          <a:ea typeface="ＭＳ Ｐゴシック" panose="020B0600070205080204" pitchFamily="50" charset="-128"/>
                        </a:rPr>
                        <a:t>体力・筋力・バランス力アップ</a:t>
                      </a:r>
                      <a:br>
                        <a:rPr lang="ja-JP" altLang="en-US" sz="1100" b="0" i="0" u="none" strike="noStrike" dirty="0">
                          <a:effectLst/>
                          <a:latin typeface="ＭＳ Ｐゴシック" panose="020B0600070205080204" pitchFamily="50" charset="-128"/>
                          <a:ea typeface="ＭＳ Ｐゴシック" panose="020B0600070205080204" pitchFamily="50" charset="-128"/>
                        </a:rPr>
                      </a:br>
                      <a:r>
                        <a:rPr lang="ja-JP" altLang="en-US" sz="1100" b="0" i="0" u="none" strike="noStrike" dirty="0">
                          <a:effectLst/>
                          <a:latin typeface="ＭＳ Ｐゴシック" panose="020B0600070205080204" pitchFamily="50" charset="-128"/>
                          <a:ea typeface="ＭＳ Ｐゴシック" panose="020B0600070205080204" pitchFamily="50" charset="-128"/>
                        </a:rPr>
                        <a:t>②歩行姿勢の確認</a:t>
                      </a:r>
                      <a:br>
                        <a:rPr lang="ja-JP" altLang="en-US" sz="1100" b="0" i="0" u="none" strike="noStrike" dirty="0">
                          <a:effectLst/>
                          <a:latin typeface="ＭＳ Ｐゴシック" panose="020B0600070205080204" pitchFamily="50" charset="-128"/>
                          <a:ea typeface="ＭＳ Ｐゴシック" panose="020B0600070205080204" pitchFamily="50" charset="-128"/>
                        </a:rPr>
                      </a:br>
                      <a:r>
                        <a:rPr lang="ja-JP" altLang="en-US" sz="1100" b="0" i="0" u="none" strike="noStrike" dirty="0">
                          <a:effectLst/>
                          <a:latin typeface="ＭＳ Ｐゴシック" panose="020B0600070205080204" pitchFamily="50" charset="-128"/>
                          <a:ea typeface="ＭＳ Ｐゴシック" panose="020B0600070205080204" pitchFamily="50" charset="-128"/>
                        </a:rPr>
                        <a:t>③認知機能評価</a:t>
                      </a:r>
                      <a:br>
                        <a:rPr lang="ja-JP" altLang="en-US" sz="1100" b="0" i="0" u="none" strike="noStrike" dirty="0">
                          <a:effectLst/>
                          <a:latin typeface="ＭＳ Ｐゴシック" panose="020B0600070205080204" pitchFamily="50" charset="-128"/>
                          <a:ea typeface="ＭＳ Ｐゴシック" panose="020B0600070205080204" pitchFamily="50" charset="-128"/>
                        </a:rPr>
                      </a:br>
                      <a:r>
                        <a:rPr lang="ja-JP" altLang="en-US" sz="1100" b="0" i="0" u="none" strike="noStrike" dirty="0">
                          <a:effectLst/>
                          <a:latin typeface="ＭＳ Ｐゴシック" panose="020B0600070205080204" pitchFamily="50" charset="-128"/>
                          <a:ea typeface="ＭＳ Ｐゴシック" panose="020B0600070205080204" pitchFamily="50" charset="-128"/>
                        </a:rPr>
                        <a:t>④馴染みの関係性作り</a:t>
                      </a:r>
                      <a:br>
                        <a:rPr lang="ja-JP" altLang="en-US" sz="1100" b="0" i="0" u="none" strike="noStrike" dirty="0">
                          <a:effectLst/>
                          <a:latin typeface="ＭＳ Ｐゴシック" panose="020B0600070205080204" pitchFamily="50" charset="-128"/>
                          <a:ea typeface="ＭＳ Ｐゴシック" panose="020B0600070205080204" pitchFamily="50" charset="-128"/>
                        </a:rPr>
                      </a:br>
                      <a:r>
                        <a:rPr lang="ja-JP" altLang="en-US" sz="1100" b="0" i="0" u="none" strike="noStrike" dirty="0">
                          <a:effectLst/>
                          <a:latin typeface="ＭＳ Ｐゴシック" panose="020B0600070205080204" pitchFamily="50" charset="-128"/>
                          <a:ea typeface="ＭＳ Ｐゴシック" panose="020B0600070205080204" pitchFamily="50" charset="-128"/>
                        </a:rPr>
                        <a:t>⑤教室内での役割作り</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p>
                      <a:pPr marL="72000" algn="l" fontAlgn="t"/>
                      <a:br>
                        <a:rPr lang="ja-JP" altLang="en-US" sz="1100" b="0" i="0" u="none" strike="noStrike" dirty="0">
                          <a:effectLst/>
                          <a:latin typeface="ＭＳ Ｐゴシック" panose="020B0600070205080204" pitchFamily="50" charset="-128"/>
                          <a:ea typeface="ＭＳ Ｐゴシック" panose="020B0600070205080204" pitchFamily="50" charset="-128"/>
                        </a:rPr>
                      </a:br>
                      <a:r>
                        <a:rPr lang="en-US" altLang="ja-JP" sz="1100" b="0" i="0" u="none" strike="noStrike" dirty="0">
                          <a:effectLst/>
                          <a:latin typeface="ＭＳ Ｐゴシック" panose="020B0600070205080204" pitchFamily="50" charset="-128"/>
                          <a:ea typeface="ＭＳ Ｐゴシック" panose="020B0600070205080204" pitchFamily="50" charset="-128"/>
                        </a:rPr>
                        <a:t>【</a:t>
                      </a:r>
                      <a:r>
                        <a:rPr lang="ja-JP" altLang="en-US" sz="1100" b="0" i="0" u="none" strike="noStrike" dirty="0">
                          <a:effectLst/>
                          <a:latin typeface="ＭＳ Ｐゴシック" panose="020B0600070205080204" pitchFamily="50" charset="-128"/>
                          <a:ea typeface="ＭＳ Ｐゴシック" panose="020B0600070205080204" pitchFamily="50" charset="-128"/>
                        </a:rPr>
                        <a:t>訪問型事業</a:t>
                      </a:r>
                      <a:r>
                        <a:rPr lang="en-US" altLang="ja-JP" sz="1100" b="0" i="0" u="none" strike="noStrike" dirty="0">
                          <a:effectLst/>
                          <a:latin typeface="ＭＳ Ｐゴシック" panose="020B0600070205080204" pitchFamily="50" charset="-128"/>
                          <a:ea typeface="ＭＳ Ｐゴシック" panose="020B0600070205080204" pitchFamily="50" charset="-128"/>
                        </a:rPr>
                        <a:t>】</a:t>
                      </a:r>
                      <a:br>
                        <a:rPr lang="en-US" altLang="ja-JP" sz="1100" b="0" i="0" u="none" strike="noStrike" dirty="0">
                          <a:effectLst/>
                          <a:latin typeface="ＭＳ Ｐゴシック" panose="020B0600070205080204" pitchFamily="50" charset="-128"/>
                          <a:ea typeface="ＭＳ Ｐゴシック" panose="020B0600070205080204" pitchFamily="50" charset="-128"/>
                        </a:rPr>
                      </a:br>
                      <a:r>
                        <a:rPr lang="en-US" altLang="ja-JP" sz="1100" b="0" i="0" u="none" strike="noStrike" dirty="0">
                          <a:effectLst/>
                          <a:latin typeface="ＭＳ Ｐゴシック" panose="020B0600070205080204" pitchFamily="50" charset="-128"/>
                          <a:ea typeface="ＭＳ Ｐゴシック" panose="020B0600070205080204" pitchFamily="50" charset="-128"/>
                        </a:rPr>
                        <a:t>①</a:t>
                      </a:r>
                      <a:r>
                        <a:rPr lang="ja-JP" altLang="en-US" sz="1100" b="0" i="0" u="none" strike="noStrike" dirty="0">
                          <a:effectLst/>
                          <a:latin typeface="ＭＳ Ｐゴシック" panose="020B0600070205080204" pitchFamily="50" charset="-128"/>
                          <a:ea typeface="ＭＳ Ｐゴシック" panose="020B0600070205080204" pitchFamily="50" charset="-128"/>
                        </a:rPr>
                        <a:t>歩行能力・姿勢の確認（外）</a:t>
                      </a:r>
                      <a:br>
                        <a:rPr lang="ja-JP" altLang="en-US" sz="1100" b="0" i="0" u="none" strike="noStrike" dirty="0">
                          <a:effectLst/>
                          <a:latin typeface="ＭＳ Ｐゴシック" panose="020B0600070205080204" pitchFamily="50" charset="-128"/>
                          <a:ea typeface="ＭＳ Ｐゴシック" panose="020B0600070205080204" pitchFamily="50" charset="-128"/>
                        </a:rPr>
                      </a:br>
                      <a:r>
                        <a:rPr lang="ja-JP" altLang="en-US" sz="1100" b="0" i="0" u="none" strike="noStrike" dirty="0">
                          <a:effectLst/>
                          <a:latin typeface="ＭＳ Ｐゴシック" panose="020B0600070205080204" pitchFamily="50" charset="-128"/>
                          <a:ea typeface="ＭＳ Ｐゴシック" panose="020B0600070205080204" pitchFamily="50" charset="-128"/>
                        </a:rPr>
                        <a:t>②外出時の安全面の確認</a:t>
                      </a:r>
                      <a:br>
                        <a:rPr lang="ja-JP" altLang="en-US" sz="1100" b="0" i="0" u="none" strike="noStrike" dirty="0">
                          <a:effectLst/>
                          <a:latin typeface="ＭＳ Ｐゴシック" panose="020B0600070205080204" pitchFamily="50" charset="-128"/>
                          <a:ea typeface="ＭＳ Ｐゴシック" panose="020B0600070205080204" pitchFamily="50" charset="-128"/>
                        </a:rPr>
                      </a:br>
                      <a:r>
                        <a:rPr lang="ja-JP" altLang="en-US" sz="1100" b="0" i="0" u="none" strike="noStrike" dirty="0">
                          <a:effectLst/>
                          <a:latin typeface="ＭＳ Ｐゴシック" panose="020B0600070205080204" pitchFamily="50" charset="-128"/>
                          <a:ea typeface="ＭＳ Ｐゴシック" panose="020B0600070205080204" pitchFamily="50" charset="-128"/>
                        </a:rPr>
                        <a:t>③妻への助言</a:t>
                      </a:r>
                      <a:br>
                        <a:rPr lang="ja-JP" altLang="en-US" sz="1100" b="0" i="0" u="none" strike="noStrike" dirty="0">
                          <a:effectLst/>
                          <a:latin typeface="ＭＳ Ｐゴシック" panose="020B0600070205080204" pitchFamily="50" charset="-128"/>
                          <a:ea typeface="ＭＳ Ｐゴシック" panose="020B0600070205080204" pitchFamily="50" charset="-128"/>
                        </a:rPr>
                      </a:br>
                      <a:r>
                        <a:rPr lang="ja-JP" altLang="en-US" sz="1100" b="0" i="0" u="none" strike="noStrike" dirty="0">
                          <a:effectLst/>
                          <a:latin typeface="ＭＳ Ｐゴシック" panose="020B0600070205080204" pitchFamily="50" charset="-128"/>
                          <a:ea typeface="ＭＳ Ｐゴシック" panose="020B0600070205080204" pitchFamily="50" charset="-128"/>
                        </a:rPr>
                        <a:t>（認知症に関する理解について）</a:t>
                      </a:r>
                      <a:br>
                        <a:rPr lang="ja-JP" altLang="en-US" sz="1100" b="0" i="0" u="none" strike="noStrike" dirty="0">
                          <a:effectLst/>
                          <a:latin typeface="ＭＳ Ｐゴシック" panose="020B0600070205080204" pitchFamily="50" charset="-128"/>
                          <a:ea typeface="ＭＳ Ｐゴシック" panose="020B0600070205080204" pitchFamily="50" charset="-128"/>
                        </a:rPr>
                      </a:br>
                      <a:r>
                        <a:rPr lang="ja-JP" altLang="en-US" sz="1100" b="0" i="0" u="none" strike="noStrike" dirty="0">
                          <a:effectLst/>
                          <a:latin typeface="ＭＳ Ｐゴシック" panose="020B0600070205080204" pitchFamily="50" charset="-128"/>
                          <a:ea typeface="ＭＳ Ｐゴシック" panose="020B0600070205080204" pitchFamily="50" charset="-128"/>
                        </a:rPr>
                        <a:t>④妻への支援</a:t>
                      </a:r>
                      <a:br>
                        <a:rPr lang="ja-JP" altLang="en-US" sz="1100" b="0" i="0" u="none" strike="noStrike" dirty="0">
                          <a:effectLst/>
                          <a:latin typeface="ＭＳ Ｐゴシック" panose="020B0600070205080204" pitchFamily="50" charset="-128"/>
                          <a:ea typeface="ＭＳ Ｐゴシック" panose="020B0600070205080204" pitchFamily="50" charset="-128"/>
                        </a:rPr>
                      </a:br>
                      <a:r>
                        <a:rPr lang="ja-JP" altLang="en-US" sz="1100" b="0" i="0" u="none" strike="noStrike" dirty="0">
                          <a:effectLst/>
                          <a:latin typeface="ＭＳ Ｐゴシック" panose="020B0600070205080204" pitchFamily="50" charset="-128"/>
                          <a:ea typeface="ＭＳ Ｐゴシック" panose="020B0600070205080204" pitchFamily="50" charset="-128"/>
                        </a:rPr>
                        <a:t>不安の傾聴、</a:t>
                      </a:r>
                      <a:br>
                        <a:rPr lang="ja-JP" altLang="en-US" sz="1100" b="0" i="0" u="none" strike="noStrike" dirty="0">
                          <a:effectLst/>
                          <a:latin typeface="ＭＳ Ｐゴシック" panose="020B0600070205080204" pitchFamily="50" charset="-128"/>
                          <a:ea typeface="ＭＳ Ｐゴシック" panose="020B0600070205080204" pitchFamily="50" charset="-128"/>
                        </a:rPr>
                      </a:b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p>
                      <a:pPr marL="72000" algn="l" fontAlgn="t"/>
                      <a:r>
                        <a:rPr lang="en-US" altLang="ja-JP" sz="1100" b="0" i="0" u="none" strike="noStrike" dirty="0">
                          <a:effectLst/>
                          <a:latin typeface="ＭＳ Ｐゴシック" panose="020B0600070205080204" pitchFamily="50" charset="-128"/>
                          <a:ea typeface="ＭＳ Ｐゴシック" panose="020B0600070205080204" pitchFamily="50" charset="-128"/>
                        </a:rPr>
                        <a:t>【</a:t>
                      </a:r>
                      <a:r>
                        <a:rPr lang="ja-JP" altLang="en-US" sz="1100" b="0" i="0" u="none" strike="noStrike" dirty="0">
                          <a:effectLst/>
                          <a:latin typeface="ＭＳ Ｐゴシック" panose="020B0600070205080204" pitchFamily="50" charset="-128"/>
                          <a:ea typeface="ＭＳ Ｐゴシック" panose="020B0600070205080204" pitchFamily="50" charset="-128"/>
                        </a:rPr>
                        <a:t>包括・認知症地域支援推進員</a:t>
                      </a:r>
                      <a:r>
                        <a:rPr lang="en-US" altLang="ja-JP" sz="1100" b="0" i="0" u="none" strike="noStrike" dirty="0">
                          <a:effectLst/>
                          <a:latin typeface="ＭＳ Ｐゴシック" panose="020B0600070205080204" pitchFamily="50" charset="-128"/>
                          <a:ea typeface="ＭＳ Ｐゴシック" panose="020B0600070205080204" pitchFamily="50" charset="-128"/>
                        </a:rPr>
                        <a:t>】</a:t>
                      </a:r>
                      <a:br>
                        <a:rPr lang="en-US" altLang="ja-JP" sz="1100" b="0" i="0" u="none" strike="noStrike" dirty="0">
                          <a:effectLst/>
                          <a:latin typeface="ＭＳ Ｐゴシック" panose="020B0600070205080204" pitchFamily="50" charset="-128"/>
                          <a:ea typeface="ＭＳ Ｐゴシック" panose="020B0600070205080204" pitchFamily="50" charset="-128"/>
                        </a:rPr>
                      </a:br>
                      <a:r>
                        <a:rPr lang="en-US" altLang="ja-JP" sz="1100" b="0" i="0" u="none" strike="noStrike" dirty="0">
                          <a:effectLst/>
                          <a:latin typeface="ＭＳ Ｐゴシック" panose="020B0600070205080204" pitchFamily="50" charset="-128"/>
                          <a:ea typeface="ＭＳ Ｐゴシック" panose="020B0600070205080204" pitchFamily="50" charset="-128"/>
                        </a:rPr>
                        <a:t>①</a:t>
                      </a:r>
                      <a:r>
                        <a:rPr lang="ja-JP" altLang="en-US" sz="1100" b="0" i="0" u="none" strike="noStrike" dirty="0">
                          <a:effectLst/>
                          <a:latin typeface="ＭＳ Ｐゴシック" panose="020B0600070205080204" pitchFamily="50" charset="-128"/>
                          <a:ea typeface="ＭＳ Ｐゴシック" panose="020B0600070205080204" pitchFamily="50" charset="-128"/>
                        </a:rPr>
                        <a:t>家族会・認知症カフェへの誘い（妻）</a:t>
                      </a:r>
                      <a:br>
                        <a:rPr lang="ja-JP" altLang="en-US" sz="1100" b="0" i="0" u="none" strike="noStrike" dirty="0">
                          <a:effectLst/>
                          <a:latin typeface="ＭＳ Ｐゴシック" panose="020B0600070205080204" pitchFamily="50" charset="-128"/>
                          <a:ea typeface="ＭＳ Ｐゴシック" panose="020B0600070205080204" pitchFamily="50" charset="-128"/>
                        </a:rPr>
                      </a:br>
                      <a:r>
                        <a:rPr lang="ja-JP" altLang="en-US" sz="1100" b="0" i="0" u="none" strike="noStrike" dirty="0">
                          <a:effectLst/>
                          <a:latin typeface="ＭＳ Ｐゴシック" panose="020B0600070205080204" pitchFamily="50" charset="-128"/>
                          <a:ea typeface="ＭＳ Ｐゴシック" panose="020B0600070205080204" pitchFamily="50" charset="-128"/>
                        </a:rPr>
                        <a:t>②モチベーション維持への声掛け（妻）</a:t>
                      </a:r>
                      <a:br>
                        <a:rPr lang="ja-JP" altLang="en-US" sz="1100" b="0" i="0" u="none" strike="noStrike" dirty="0">
                          <a:effectLst/>
                          <a:latin typeface="ＭＳ Ｐゴシック" panose="020B0600070205080204" pitchFamily="50" charset="-128"/>
                          <a:ea typeface="ＭＳ Ｐゴシック" panose="020B0600070205080204" pitchFamily="50" charset="-128"/>
                        </a:rPr>
                      </a:br>
                      <a:r>
                        <a:rPr lang="ja-JP" altLang="en-US" sz="1100" b="0" i="0" u="none" strike="noStrike" dirty="0">
                          <a:effectLst/>
                          <a:latin typeface="ＭＳ Ｐゴシック" panose="020B0600070205080204" pitchFamily="50" charset="-128"/>
                          <a:ea typeface="ＭＳ Ｐゴシック" panose="020B0600070205080204" pitchFamily="50" charset="-128"/>
                        </a:rPr>
                        <a:t>③本人への支持</a:t>
                      </a:r>
                      <a:br>
                        <a:rPr lang="ja-JP" altLang="en-US" sz="1100" b="0" i="0" u="none" strike="noStrike" dirty="0">
                          <a:effectLst/>
                          <a:latin typeface="ＭＳ Ｐゴシック" panose="020B0600070205080204" pitchFamily="50" charset="-128"/>
                          <a:ea typeface="ＭＳ Ｐゴシック" panose="020B0600070205080204" pitchFamily="50" charset="-128"/>
                        </a:rPr>
                      </a:br>
                      <a:r>
                        <a:rPr lang="ja-JP" altLang="en-US" sz="1100" b="0" i="0" u="none" strike="noStrike" dirty="0">
                          <a:effectLst/>
                          <a:latin typeface="ＭＳ Ｐゴシック" panose="020B0600070205080204" pitchFamily="50" charset="-128"/>
                          <a:ea typeface="ＭＳ Ｐゴシック" panose="020B0600070205080204" pitchFamily="50" charset="-128"/>
                        </a:rPr>
                        <a:t>④妻の不安を傾聴</a:t>
                      </a:r>
                      <a:br>
                        <a:rPr lang="ja-JP" altLang="en-US" sz="1100" b="0" i="0" u="none" strike="noStrike" dirty="0">
                          <a:effectLst/>
                          <a:latin typeface="ＭＳ Ｐゴシック" panose="020B0600070205080204" pitchFamily="50" charset="-128"/>
                          <a:ea typeface="ＭＳ Ｐゴシック" panose="020B0600070205080204" pitchFamily="50" charset="-128"/>
                        </a:rPr>
                      </a:br>
                      <a:r>
                        <a:rPr lang="ja-JP" altLang="en-US" sz="1100" b="0" i="0" u="none" strike="noStrike" dirty="0">
                          <a:effectLst/>
                          <a:latin typeface="ＭＳ Ｐゴシック" panose="020B0600070205080204" pitchFamily="50" charset="-128"/>
                          <a:ea typeface="ＭＳ Ｐゴシック" panose="020B0600070205080204" pitchFamily="50" charset="-128"/>
                        </a:rPr>
                        <a:t>⑤教室参加に慣れた頃合いに三田さんを一緒に見に行く</a:t>
                      </a:r>
                    </a:p>
                  </a:txBody>
                  <a:tcPr marL="1391" marR="1391" marT="18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US" altLang="ja-JP" sz="1100" b="0" i="0" u="none" strike="noStrike" dirty="0">
                        <a:effectLst/>
                        <a:latin typeface="ＭＳ Ｐゴシック" panose="020B0600070205080204" pitchFamily="50" charset="-128"/>
                        <a:ea typeface="ＭＳ Ｐゴシック" panose="020B0600070205080204" pitchFamily="50" charset="-128"/>
                      </a:endParaRPr>
                    </a:p>
                    <a:p>
                      <a:pPr algn="l" fontAlgn="t"/>
                      <a:r>
                        <a:rPr lang="ja-JP" altLang="en-US" sz="1100" b="0" i="0" u="none" strike="noStrike" dirty="0">
                          <a:effectLst/>
                          <a:latin typeface="ＭＳ Ｐゴシック" panose="020B0600070205080204" pitchFamily="50" charset="-128"/>
                          <a:ea typeface="ＭＳ Ｐゴシック" panose="020B0600070205080204" pitchFamily="50" charset="-128"/>
                        </a:rPr>
                        <a:t>１</a:t>
                      </a:r>
                      <a:r>
                        <a:rPr lang="en-US" altLang="ja-JP" sz="1100" b="0" i="0" u="none" strike="noStrike" dirty="0">
                          <a:effectLst/>
                          <a:latin typeface="ＭＳ Ｐゴシック" panose="020B0600070205080204" pitchFamily="50" charset="-128"/>
                          <a:ea typeface="ＭＳ Ｐゴシック" panose="020B0600070205080204" pitchFamily="50" charset="-128"/>
                        </a:rPr>
                        <a:t>. </a:t>
                      </a:r>
                      <a:r>
                        <a:rPr lang="ja-JP" altLang="en-US" sz="1100" b="0" i="0" u="none" strike="noStrike" dirty="0">
                          <a:effectLst/>
                          <a:latin typeface="ＭＳ Ｐゴシック" panose="020B0600070205080204" pitchFamily="50" charset="-128"/>
                          <a:ea typeface="ＭＳ Ｐゴシック" panose="020B0600070205080204" pitchFamily="50" charset="-128"/>
                        </a:rPr>
                        <a:t>通所型Ｃ</a:t>
                      </a:r>
                      <a:br>
                        <a:rPr lang="ja-JP" altLang="en-US" sz="1100" b="0" i="0" u="none" strike="noStrike" dirty="0">
                          <a:effectLst/>
                          <a:latin typeface="ＭＳ Ｐゴシック" panose="020B0600070205080204" pitchFamily="50" charset="-128"/>
                          <a:ea typeface="ＭＳ Ｐゴシック" panose="020B0600070205080204" pitchFamily="50" charset="-128"/>
                        </a:rPr>
                      </a:br>
                      <a:br>
                        <a:rPr lang="ja-JP" altLang="en-US" sz="1100" b="0" i="0" u="none" strike="noStrike" dirty="0">
                          <a:effectLst/>
                          <a:latin typeface="ＭＳ Ｐゴシック" panose="020B0600070205080204" pitchFamily="50" charset="-128"/>
                          <a:ea typeface="ＭＳ Ｐゴシック" panose="020B0600070205080204" pitchFamily="50" charset="-128"/>
                        </a:rPr>
                      </a:br>
                      <a:br>
                        <a:rPr lang="ja-JP" altLang="en-US" sz="1100" b="0" i="0" u="none" strike="noStrike" dirty="0">
                          <a:effectLst/>
                          <a:latin typeface="ＭＳ Ｐゴシック" panose="020B0600070205080204" pitchFamily="50" charset="-128"/>
                          <a:ea typeface="ＭＳ Ｐゴシック" panose="020B0600070205080204" pitchFamily="50" charset="-128"/>
                        </a:rPr>
                      </a:br>
                      <a:br>
                        <a:rPr lang="ja-JP" altLang="en-US" sz="1100" b="0" i="0" u="none" strike="noStrike" dirty="0">
                          <a:effectLst/>
                          <a:latin typeface="ＭＳ Ｐゴシック" panose="020B0600070205080204" pitchFamily="50" charset="-128"/>
                          <a:ea typeface="ＭＳ Ｐゴシック" panose="020B0600070205080204" pitchFamily="50" charset="-128"/>
                        </a:rPr>
                      </a:br>
                      <a:br>
                        <a:rPr lang="ja-JP" altLang="en-US" sz="1100" b="0" i="0" u="none" strike="noStrike" dirty="0">
                          <a:effectLst/>
                          <a:latin typeface="ＭＳ Ｐゴシック" panose="020B0600070205080204" pitchFamily="50" charset="-128"/>
                          <a:ea typeface="ＭＳ Ｐゴシック" panose="020B0600070205080204" pitchFamily="50" charset="-128"/>
                        </a:rPr>
                      </a:br>
                      <a:br>
                        <a:rPr lang="ja-JP" altLang="en-US" sz="1100" b="0" i="0" u="none" strike="noStrike" dirty="0">
                          <a:effectLst/>
                          <a:latin typeface="ＭＳ Ｐゴシック" panose="020B0600070205080204" pitchFamily="50" charset="-128"/>
                          <a:ea typeface="ＭＳ Ｐゴシック" panose="020B0600070205080204" pitchFamily="50" charset="-128"/>
                        </a:rPr>
                      </a:br>
                      <a:r>
                        <a:rPr lang="ja-JP" altLang="en-US" sz="1100" b="0" i="0" u="none" strike="noStrike" dirty="0">
                          <a:effectLst/>
                          <a:latin typeface="ＭＳ Ｐゴシック" panose="020B0600070205080204" pitchFamily="50" charset="-128"/>
                          <a:ea typeface="ＭＳ Ｐゴシック" panose="020B0600070205080204" pitchFamily="50" charset="-128"/>
                        </a:rPr>
                        <a:t>２．訪問型</a:t>
                      </a:r>
                      <a:r>
                        <a:rPr lang="en-US" altLang="ja-JP" sz="1100" b="0" i="0" u="none" strike="noStrike" dirty="0">
                          <a:effectLst/>
                          <a:latin typeface="ＭＳ Ｐゴシック" panose="020B0600070205080204" pitchFamily="50" charset="-128"/>
                          <a:ea typeface="ＭＳ Ｐゴシック" panose="020B0600070205080204" pitchFamily="50" charset="-128"/>
                        </a:rPr>
                        <a:t>Ⅽ</a:t>
                      </a:r>
                      <a:br>
                        <a:rPr lang="en-US" altLang="ja-JP" sz="1100" b="0" i="0" u="none" strike="noStrike" dirty="0">
                          <a:effectLst/>
                          <a:latin typeface="ＭＳ Ｐゴシック" panose="020B0600070205080204" pitchFamily="50" charset="-128"/>
                          <a:ea typeface="ＭＳ Ｐゴシック" panose="020B0600070205080204" pitchFamily="50" charset="-128"/>
                        </a:rPr>
                      </a:br>
                      <a:br>
                        <a:rPr lang="en-US" altLang="ja-JP" sz="1100" b="0" i="0" u="none" strike="noStrike" dirty="0">
                          <a:effectLst/>
                          <a:latin typeface="ＭＳ Ｐゴシック" panose="020B0600070205080204" pitchFamily="50" charset="-128"/>
                          <a:ea typeface="ＭＳ Ｐゴシック" panose="020B0600070205080204" pitchFamily="50" charset="-128"/>
                        </a:rPr>
                      </a:br>
                      <a:br>
                        <a:rPr lang="en-US" altLang="ja-JP" sz="1100" b="0" i="0" u="none" strike="noStrike" dirty="0">
                          <a:effectLst/>
                          <a:latin typeface="ＭＳ Ｐゴシック" panose="020B0600070205080204" pitchFamily="50" charset="-128"/>
                          <a:ea typeface="ＭＳ Ｐゴシック" panose="020B0600070205080204" pitchFamily="50" charset="-128"/>
                        </a:rPr>
                      </a:br>
                      <a:br>
                        <a:rPr lang="en-US" altLang="ja-JP" sz="1100" b="0" i="0" u="none" strike="noStrike" dirty="0">
                          <a:effectLst/>
                          <a:latin typeface="ＭＳ Ｐゴシック" panose="020B0600070205080204" pitchFamily="50" charset="-128"/>
                          <a:ea typeface="ＭＳ Ｐゴシック" panose="020B0600070205080204" pitchFamily="50" charset="-128"/>
                        </a:rPr>
                      </a:br>
                      <a:br>
                        <a:rPr lang="en-US" altLang="ja-JP" sz="1100" b="0" i="0" u="none" strike="noStrike" dirty="0">
                          <a:effectLst/>
                          <a:latin typeface="ＭＳ Ｐゴシック" panose="020B0600070205080204" pitchFamily="50" charset="-128"/>
                          <a:ea typeface="ＭＳ Ｐゴシック" panose="020B0600070205080204" pitchFamily="50" charset="-128"/>
                        </a:rPr>
                      </a:br>
                      <a:br>
                        <a:rPr lang="en-US" altLang="ja-JP" sz="1100" b="0" i="0" u="none" strike="noStrike" dirty="0">
                          <a:effectLst/>
                          <a:latin typeface="ＭＳ Ｐゴシック" panose="020B0600070205080204" pitchFamily="50" charset="-128"/>
                          <a:ea typeface="ＭＳ Ｐゴシック" panose="020B0600070205080204" pitchFamily="50" charset="-128"/>
                        </a:rPr>
                      </a:br>
                      <a:r>
                        <a:rPr lang="ja-JP" altLang="en-US" sz="1100" b="0" i="0" u="none" strike="noStrike" dirty="0">
                          <a:effectLst/>
                          <a:latin typeface="ＭＳ Ｐゴシック" panose="020B0600070205080204" pitchFamily="50" charset="-128"/>
                          <a:ea typeface="ＭＳ Ｐゴシック" panose="020B0600070205080204" pitchFamily="50" charset="-128"/>
                        </a:rPr>
                        <a:t>３．認知症カフェ</a:t>
                      </a:r>
                      <a:br>
                        <a:rPr lang="ja-JP" altLang="en-US" sz="1100" b="0" i="0" u="none" strike="noStrike" dirty="0">
                          <a:effectLst/>
                          <a:latin typeface="ＭＳ Ｐゴシック" panose="020B0600070205080204" pitchFamily="50" charset="-128"/>
                          <a:ea typeface="ＭＳ Ｐゴシック" panose="020B0600070205080204" pitchFamily="50" charset="-128"/>
                        </a:rPr>
                      </a:br>
                      <a:br>
                        <a:rPr lang="ja-JP" altLang="en-US" sz="1100" b="0" i="0" u="none" strike="noStrike" dirty="0">
                          <a:effectLst/>
                          <a:latin typeface="ＭＳ Ｐゴシック" panose="020B0600070205080204" pitchFamily="50" charset="-128"/>
                          <a:ea typeface="ＭＳ Ｐゴシック" panose="020B0600070205080204" pitchFamily="50" charset="-128"/>
                        </a:rPr>
                      </a:br>
                      <a:br>
                        <a:rPr lang="ja-JP" altLang="en-US" sz="1100" b="0" i="0" u="none" strike="noStrike" dirty="0">
                          <a:effectLst/>
                          <a:latin typeface="ＭＳ Ｐゴシック" panose="020B0600070205080204" pitchFamily="50" charset="-128"/>
                          <a:ea typeface="ＭＳ Ｐゴシック" panose="020B0600070205080204" pitchFamily="50" charset="-128"/>
                        </a:rPr>
                      </a:br>
                      <a:br>
                        <a:rPr lang="ja-JP" altLang="en-US" sz="1100" b="0" i="0" u="none" strike="noStrike" dirty="0">
                          <a:effectLst/>
                          <a:latin typeface="ＭＳ Ｐゴシック" panose="020B0600070205080204" pitchFamily="50" charset="-128"/>
                          <a:ea typeface="ＭＳ Ｐゴシック" panose="020B0600070205080204" pitchFamily="50" charset="-128"/>
                        </a:rPr>
                      </a:br>
                      <a:br>
                        <a:rPr lang="ja-JP" altLang="en-US" sz="1100" b="0" i="0" u="none" strike="noStrike" dirty="0">
                          <a:effectLst/>
                          <a:latin typeface="ＭＳ Ｐゴシック" panose="020B0600070205080204" pitchFamily="50" charset="-128"/>
                          <a:ea typeface="ＭＳ Ｐゴシック" panose="020B0600070205080204" pitchFamily="50" charset="-128"/>
                        </a:rPr>
                      </a:br>
                      <a:r>
                        <a:rPr lang="ja-JP" altLang="en-US" sz="1100" b="0" i="0" u="none" strike="noStrike" dirty="0">
                          <a:effectLst/>
                          <a:latin typeface="ＭＳ Ｐゴシック" panose="020B0600070205080204" pitchFamily="50" charset="-128"/>
                          <a:ea typeface="ＭＳ Ｐゴシック" panose="020B0600070205080204" pitchFamily="50" charset="-128"/>
                        </a:rPr>
                        <a:t>４．家族会</a:t>
                      </a:r>
                    </a:p>
                  </a:txBody>
                  <a:tcPr marL="1391" marR="1391" marT="18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ctr" fontAlgn="t"/>
                      <a:endParaRPr lang="en-US" altLang="ja-JP" sz="1100" b="0" i="0" u="none" strike="noStrike" dirty="0">
                        <a:effectLst/>
                        <a:latin typeface="ＭＳ Ｐゴシック" panose="020B0600070205080204" pitchFamily="50" charset="-128"/>
                        <a:ea typeface="ＭＳ Ｐゴシック" panose="020B0600070205080204" pitchFamily="50" charset="-128"/>
                      </a:endParaRPr>
                    </a:p>
                    <a:p>
                      <a:pPr marL="72000" algn="ctr" fontAlgn="t"/>
                      <a:r>
                        <a:rPr lang="ja-JP" altLang="en-US" sz="1100" b="0" i="0" u="none" strike="noStrike" dirty="0">
                          <a:effectLst/>
                          <a:latin typeface="ＭＳ Ｐゴシック" panose="020B0600070205080204" pitchFamily="50" charset="-128"/>
                          <a:ea typeface="ＭＳ Ｐゴシック" panose="020B0600070205080204" pitchFamily="50" charset="-128"/>
                        </a:rPr>
                        <a:t>Ｋ事業所</a:t>
                      </a:r>
                      <a:br>
                        <a:rPr lang="ja-JP" altLang="en-US" sz="1100" b="0" i="0" u="none" strike="noStrike" dirty="0">
                          <a:effectLst/>
                          <a:latin typeface="ＭＳ Ｐゴシック" panose="020B0600070205080204" pitchFamily="50" charset="-128"/>
                          <a:ea typeface="ＭＳ Ｐゴシック" panose="020B0600070205080204" pitchFamily="50" charset="-128"/>
                        </a:rPr>
                      </a:br>
                      <a:br>
                        <a:rPr lang="ja-JP" altLang="en-US" sz="1100" b="0" i="0" u="none" strike="noStrike" dirty="0">
                          <a:effectLst/>
                          <a:latin typeface="ＭＳ Ｐゴシック" panose="020B0600070205080204" pitchFamily="50" charset="-128"/>
                          <a:ea typeface="ＭＳ Ｐゴシック" panose="020B0600070205080204" pitchFamily="50" charset="-128"/>
                        </a:rPr>
                      </a:br>
                      <a:r>
                        <a:rPr lang="ja-JP" altLang="en-US" sz="1100" b="0" i="0" u="none" strike="noStrike" dirty="0">
                          <a:effectLst/>
                          <a:latin typeface="ＭＳ Ｐゴシック" panose="020B0600070205080204" pitchFamily="50" charset="-128"/>
                          <a:ea typeface="ＭＳ Ｐゴシック" panose="020B0600070205080204" pitchFamily="50" charset="-128"/>
                        </a:rPr>
                        <a:t>２回／週</a:t>
                      </a:r>
                      <a:br>
                        <a:rPr lang="ja-JP" altLang="en-US" sz="1100" b="0" i="0" u="none" strike="noStrike" dirty="0">
                          <a:effectLst/>
                          <a:latin typeface="ＭＳ Ｐゴシック" panose="020B0600070205080204" pitchFamily="50" charset="-128"/>
                          <a:ea typeface="ＭＳ Ｐゴシック" panose="020B0600070205080204" pitchFamily="50" charset="-128"/>
                        </a:rPr>
                      </a:br>
                      <a:br>
                        <a:rPr lang="ja-JP" altLang="en-US" sz="1100" b="0" i="0" u="none" strike="noStrike" dirty="0">
                          <a:effectLst/>
                          <a:latin typeface="ＭＳ Ｐゴシック" panose="020B0600070205080204" pitchFamily="50" charset="-128"/>
                          <a:ea typeface="ＭＳ Ｐゴシック" panose="020B0600070205080204" pitchFamily="50" charset="-128"/>
                        </a:rPr>
                      </a:br>
                      <a:br>
                        <a:rPr lang="ja-JP" altLang="en-US" sz="1100" b="0" i="0" u="none" strike="noStrike" dirty="0">
                          <a:effectLst/>
                          <a:latin typeface="ＭＳ Ｐゴシック" panose="020B0600070205080204" pitchFamily="50" charset="-128"/>
                          <a:ea typeface="ＭＳ Ｐゴシック" panose="020B0600070205080204" pitchFamily="50" charset="-128"/>
                        </a:rPr>
                      </a:br>
                      <a:br>
                        <a:rPr lang="ja-JP" altLang="en-US" sz="1100" b="0" i="0" u="none" strike="noStrike" dirty="0">
                          <a:effectLst/>
                          <a:latin typeface="ＭＳ Ｐゴシック" panose="020B0600070205080204" pitchFamily="50" charset="-128"/>
                          <a:ea typeface="ＭＳ Ｐゴシック" panose="020B0600070205080204" pitchFamily="50" charset="-128"/>
                        </a:rPr>
                      </a:br>
                      <a:r>
                        <a:rPr lang="ja-JP" altLang="en-US" sz="1100" b="0" i="0" u="none" strike="noStrike" dirty="0">
                          <a:effectLst/>
                          <a:latin typeface="ＭＳ Ｐゴシック" panose="020B0600070205080204" pitchFamily="50" charset="-128"/>
                          <a:ea typeface="ＭＳ Ｐゴシック" panose="020B0600070205080204" pitchFamily="50" charset="-128"/>
                        </a:rPr>
                        <a:t>市役所</a:t>
                      </a:r>
                      <a:br>
                        <a:rPr lang="ja-JP" altLang="en-US" sz="1100" b="0" i="0" u="none" strike="noStrike" dirty="0">
                          <a:effectLst/>
                          <a:latin typeface="ＭＳ Ｐゴシック" panose="020B0600070205080204" pitchFamily="50" charset="-128"/>
                          <a:ea typeface="ＭＳ Ｐゴシック" panose="020B0600070205080204" pitchFamily="50" charset="-128"/>
                        </a:rPr>
                      </a:br>
                      <a:r>
                        <a:rPr lang="ja-JP" altLang="en-US" sz="1100" b="0" i="0" u="none" strike="noStrike" dirty="0">
                          <a:effectLst/>
                          <a:latin typeface="ＭＳ Ｐゴシック" panose="020B0600070205080204" pitchFamily="50" charset="-128"/>
                          <a:ea typeface="ＭＳ Ｐゴシック" panose="020B0600070205080204" pitchFamily="50" charset="-128"/>
                        </a:rPr>
                        <a:t>２回／月</a:t>
                      </a:r>
                      <a:br>
                        <a:rPr lang="ja-JP" altLang="en-US" sz="1100" b="0" i="0" u="none" strike="noStrike" dirty="0">
                          <a:effectLst/>
                          <a:latin typeface="ＭＳ Ｐゴシック" panose="020B0600070205080204" pitchFamily="50" charset="-128"/>
                          <a:ea typeface="ＭＳ Ｐゴシック" panose="020B0600070205080204" pitchFamily="50" charset="-128"/>
                        </a:rPr>
                      </a:br>
                      <a:br>
                        <a:rPr lang="ja-JP" altLang="en-US" sz="1100" b="0" i="0" u="none" strike="noStrike" dirty="0">
                          <a:effectLst/>
                          <a:latin typeface="ＭＳ Ｐゴシック" panose="020B0600070205080204" pitchFamily="50" charset="-128"/>
                          <a:ea typeface="ＭＳ Ｐゴシック" panose="020B0600070205080204" pitchFamily="50" charset="-128"/>
                        </a:rPr>
                      </a:br>
                      <a:br>
                        <a:rPr lang="ja-JP" altLang="en-US" sz="1100" b="0" i="0" u="none" strike="noStrike" dirty="0">
                          <a:effectLst/>
                          <a:latin typeface="ＭＳ Ｐゴシック" panose="020B0600070205080204" pitchFamily="50" charset="-128"/>
                          <a:ea typeface="ＭＳ Ｐゴシック" panose="020B0600070205080204" pitchFamily="50" charset="-128"/>
                        </a:rPr>
                      </a:br>
                      <a:br>
                        <a:rPr lang="ja-JP" altLang="en-US" sz="1100" b="0" i="0" u="none" strike="noStrike" dirty="0">
                          <a:effectLst/>
                          <a:latin typeface="ＭＳ Ｐゴシック" panose="020B0600070205080204" pitchFamily="50" charset="-128"/>
                          <a:ea typeface="ＭＳ Ｐゴシック" panose="020B0600070205080204" pitchFamily="50" charset="-128"/>
                        </a:rPr>
                      </a:br>
                      <a:br>
                        <a:rPr lang="ja-JP" altLang="en-US" sz="1100" b="0" i="0" u="none" strike="noStrike" dirty="0">
                          <a:effectLst/>
                          <a:latin typeface="ＭＳ Ｐゴシック" panose="020B0600070205080204" pitchFamily="50" charset="-128"/>
                          <a:ea typeface="ＭＳ Ｐゴシック" panose="020B0600070205080204" pitchFamily="50" charset="-128"/>
                        </a:rPr>
                      </a:br>
                      <a:r>
                        <a:rPr lang="ja-JP" altLang="en-US" sz="1100" b="0" i="0" u="none" strike="noStrike" dirty="0">
                          <a:effectLst/>
                          <a:latin typeface="ＭＳ Ｐゴシック" panose="020B0600070205080204" pitchFamily="50" charset="-128"/>
                          <a:ea typeface="ＭＳ Ｐゴシック" panose="020B0600070205080204" pitchFamily="50" charset="-128"/>
                        </a:rPr>
                        <a:t>包括・認知症地域支援推進員</a:t>
                      </a:r>
                      <a:br>
                        <a:rPr lang="ja-JP" altLang="en-US" sz="1100" b="0" i="0" u="none" strike="noStrike" dirty="0">
                          <a:effectLst/>
                          <a:latin typeface="ＭＳ Ｐゴシック" panose="020B0600070205080204" pitchFamily="50" charset="-128"/>
                          <a:ea typeface="ＭＳ Ｐゴシック" panose="020B0600070205080204" pitchFamily="50" charset="-128"/>
                        </a:rPr>
                      </a:br>
                      <a:r>
                        <a:rPr lang="ja-JP" altLang="en-US" sz="1100" b="0" i="0" u="none" strike="noStrike" dirty="0">
                          <a:effectLst/>
                          <a:latin typeface="ＭＳ Ｐゴシック" panose="020B0600070205080204" pitchFamily="50" charset="-128"/>
                          <a:ea typeface="ＭＳ Ｐゴシック" panose="020B0600070205080204" pitchFamily="50" charset="-128"/>
                        </a:rPr>
                        <a:t>１回／月</a:t>
                      </a:r>
                      <a:br>
                        <a:rPr lang="ja-JP" altLang="en-US" sz="1100" b="0" i="0" u="none" strike="noStrike" dirty="0">
                          <a:effectLst/>
                          <a:latin typeface="ＭＳ Ｐゴシック" panose="020B0600070205080204" pitchFamily="50" charset="-128"/>
                          <a:ea typeface="ＭＳ Ｐゴシック" panose="020B0600070205080204" pitchFamily="50" charset="-128"/>
                        </a:rPr>
                      </a:br>
                      <a:br>
                        <a:rPr lang="ja-JP" altLang="en-US" sz="1100" b="0" i="0" u="none" strike="noStrike" dirty="0">
                          <a:effectLst/>
                          <a:latin typeface="ＭＳ Ｐゴシック" panose="020B0600070205080204" pitchFamily="50" charset="-128"/>
                          <a:ea typeface="ＭＳ Ｐゴシック" panose="020B0600070205080204" pitchFamily="50" charset="-128"/>
                        </a:rPr>
                      </a:br>
                      <a:br>
                        <a:rPr lang="ja-JP" altLang="en-US" sz="1100" b="0" i="0" u="none" strike="noStrike" dirty="0">
                          <a:effectLst/>
                          <a:latin typeface="ＭＳ Ｐゴシック" panose="020B0600070205080204" pitchFamily="50" charset="-128"/>
                          <a:ea typeface="ＭＳ Ｐゴシック" panose="020B0600070205080204" pitchFamily="50" charset="-128"/>
                        </a:rPr>
                      </a:br>
                      <a:r>
                        <a:rPr lang="ja-JP" altLang="en-US" sz="1100" b="0" i="0" u="none" strike="noStrike" dirty="0">
                          <a:effectLst/>
                          <a:latin typeface="ＭＳ Ｐゴシック" panose="020B0600070205080204" pitchFamily="50" charset="-128"/>
                          <a:ea typeface="ＭＳ Ｐゴシック" panose="020B0600070205080204" pitchFamily="50" charset="-128"/>
                        </a:rPr>
                        <a:t>社協</a:t>
                      </a:r>
                      <a:br>
                        <a:rPr lang="ja-JP" altLang="en-US" sz="1100" b="0" i="0" u="none" strike="noStrike" dirty="0">
                          <a:effectLst/>
                          <a:latin typeface="ＭＳ Ｐゴシック" panose="020B0600070205080204" pitchFamily="50" charset="-128"/>
                          <a:ea typeface="ＭＳ Ｐゴシック" panose="020B0600070205080204" pitchFamily="50" charset="-128"/>
                        </a:rPr>
                      </a:br>
                      <a:r>
                        <a:rPr lang="ja-JP" altLang="en-US" sz="1100" b="0" i="0" u="none" strike="noStrike" dirty="0">
                          <a:effectLst/>
                          <a:latin typeface="ＭＳ Ｐゴシック" panose="020B0600070205080204" pitchFamily="50" charset="-128"/>
                          <a:ea typeface="ＭＳ Ｐゴシック" panose="020B0600070205080204" pitchFamily="50" charset="-128"/>
                        </a:rPr>
                        <a:t>２回／月</a:t>
                      </a:r>
                    </a:p>
                  </a:txBody>
                  <a:tcPr marL="1391" marR="1391" marT="18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t"/>
                      <a:endParaRPr lang="en-US" altLang="ja-JP" sz="1100" b="0" i="0" u="none" strike="noStrike" dirty="0">
                        <a:effectLst/>
                        <a:latin typeface="ＭＳ Ｐゴシック" panose="020B0600070205080204" pitchFamily="50" charset="-128"/>
                        <a:ea typeface="ＭＳ Ｐゴシック" panose="020B0600070205080204" pitchFamily="50" charset="-128"/>
                      </a:endParaRPr>
                    </a:p>
                    <a:p>
                      <a:pPr marL="72000" algn="l" fontAlgn="t"/>
                      <a:r>
                        <a:rPr lang="ja-JP" altLang="en-US" sz="1100" b="0" i="0" u="none" strike="noStrike" dirty="0">
                          <a:effectLst/>
                          <a:latin typeface="ＭＳ Ｐゴシック" panose="020B0600070205080204" pitchFamily="50" charset="-128"/>
                          <a:ea typeface="ＭＳ Ｐゴシック" panose="020B0600070205080204" pitchFamily="50" charset="-128"/>
                        </a:rPr>
                        <a:t>平成２７年</a:t>
                      </a:r>
                      <a:br>
                        <a:rPr lang="ja-JP" altLang="en-US" sz="1100" b="0" i="0" u="none" strike="noStrike" dirty="0">
                          <a:effectLst/>
                          <a:latin typeface="ＭＳ Ｐゴシック" panose="020B0600070205080204" pitchFamily="50" charset="-128"/>
                          <a:ea typeface="ＭＳ Ｐゴシック" panose="020B0600070205080204" pitchFamily="50" charset="-128"/>
                        </a:rPr>
                      </a:br>
                      <a:r>
                        <a:rPr lang="ja-JP" altLang="en-US" sz="1100" b="0" i="0" u="none" strike="noStrike" dirty="0">
                          <a:effectLst/>
                          <a:latin typeface="ＭＳ Ｐゴシック" panose="020B0600070205080204" pitchFamily="50" charset="-128"/>
                          <a:ea typeface="ＭＳ Ｐゴシック" panose="020B0600070205080204" pitchFamily="50" charset="-128"/>
                        </a:rPr>
                        <a:t>４月１５日</a:t>
                      </a:r>
                      <a:br>
                        <a:rPr lang="ja-JP" altLang="en-US" sz="1100" b="0" i="0" u="none" strike="noStrike" dirty="0">
                          <a:effectLst/>
                          <a:latin typeface="ＭＳ Ｐゴシック" panose="020B0600070205080204" pitchFamily="50" charset="-128"/>
                          <a:ea typeface="ＭＳ Ｐゴシック" panose="020B0600070205080204" pitchFamily="50" charset="-128"/>
                        </a:rPr>
                      </a:br>
                      <a:r>
                        <a:rPr lang="ja-JP" altLang="en-US" sz="1100" b="0" i="0" u="none" strike="noStrike" dirty="0">
                          <a:effectLst/>
                          <a:latin typeface="ＭＳ Ｐゴシック" panose="020B0600070205080204" pitchFamily="50" charset="-128"/>
                          <a:ea typeface="ＭＳ Ｐゴシック" panose="020B0600070205080204" pitchFamily="50" charset="-128"/>
                        </a:rPr>
                        <a:t>～６月３０日</a:t>
                      </a:r>
                      <a:br>
                        <a:rPr lang="ja-JP" altLang="en-US" sz="1100" b="0" i="0" u="none" strike="noStrike" dirty="0">
                          <a:effectLst/>
                          <a:latin typeface="ＭＳ Ｐゴシック" panose="020B0600070205080204" pitchFamily="50" charset="-128"/>
                          <a:ea typeface="ＭＳ Ｐゴシック" panose="020B0600070205080204" pitchFamily="50" charset="-128"/>
                        </a:rPr>
                      </a:br>
                      <a:br>
                        <a:rPr lang="ja-JP" altLang="en-US" sz="1100" b="0" i="0" u="none" strike="noStrike" dirty="0">
                          <a:effectLst/>
                          <a:latin typeface="ＭＳ Ｐゴシック" panose="020B0600070205080204" pitchFamily="50" charset="-128"/>
                          <a:ea typeface="ＭＳ Ｐゴシック" panose="020B0600070205080204" pitchFamily="50" charset="-128"/>
                        </a:rPr>
                      </a:br>
                      <a:br>
                        <a:rPr lang="ja-JP" altLang="en-US" sz="1100" b="0" i="0" u="none" strike="noStrike" dirty="0">
                          <a:effectLst/>
                          <a:latin typeface="ＭＳ Ｐゴシック" panose="020B0600070205080204" pitchFamily="50" charset="-128"/>
                          <a:ea typeface="ＭＳ Ｐゴシック" panose="020B0600070205080204" pitchFamily="50" charset="-128"/>
                        </a:rPr>
                      </a:br>
                      <a:r>
                        <a:rPr lang="ja-JP" altLang="en-US" sz="1100" b="0" i="0" u="none" strike="noStrike" dirty="0">
                          <a:effectLst/>
                          <a:latin typeface="ＭＳ Ｐゴシック" panose="020B0600070205080204" pitchFamily="50" charset="-128"/>
                          <a:ea typeface="ＭＳ Ｐゴシック" panose="020B0600070205080204" pitchFamily="50" charset="-128"/>
                        </a:rPr>
                        <a:t>平成２７年</a:t>
                      </a:r>
                      <a:br>
                        <a:rPr lang="ja-JP" altLang="en-US" sz="1100" b="0" i="0" u="none" strike="noStrike" dirty="0">
                          <a:effectLst/>
                          <a:latin typeface="ＭＳ Ｐゴシック" panose="020B0600070205080204" pitchFamily="50" charset="-128"/>
                          <a:ea typeface="ＭＳ Ｐゴシック" panose="020B0600070205080204" pitchFamily="50" charset="-128"/>
                        </a:rPr>
                      </a:br>
                      <a:r>
                        <a:rPr lang="ja-JP" altLang="en-US" sz="1100" b="0" i="0" u="none" strike="noStrike" dirty="0">
                          <a:effectLst/>
                          <a:latin typeface="ＭＳ Ｐゴシック" panose="020B0600070205080204" pitchFamily="50" charset="-128"/>
                          <a:ea typeface="ＭＳ Ｐゴシック" panose="020B0600070205080204" pitchFamily="50" charset="-128"/>
                        </a:rPr>
                        <a:t>４月１５日</a:t>
                      </a:r>
                      <a:br>
                        <a:rPr lang="ja-JP" altLang="en-US" sz="1100" b="0" i="0" u="none" strike="noStrike" dirty="0">
                          <a:effectLst/>
                          <a:latin typeface="ＭＳ Ｐゴシック" panose="020B0600070205080204" pitchFamily="50" charset="-128"/>
                          <a:ea typeface="ＭＳ Ｐゴシック" panose="020B0600070205080204" pitchFamily="50" charset="-128"/>
                        </a:rPr>
                      </a:br>
                      <a:r>
                        <a:rPr lang="ja-JP" altLang="en-US" sz="1100" b="0" i="0" u="none" strike="noStrike" dirty="0">
                          <a:effectLst/>
                          <a:latin typeface="ＭＳ Ｐゴシック" panose="020B0600070205080204" pitchFamily="50" charset="-128"/>
                          <a:ea typeface="ＭＳ Ｐゴシック" panose="020B0600070205080204" pitchFamily="50" charset="-128"/>
                        </a:rPr>
                        <a:t>～６月３０日</a:t>
                      </a:r>
                      <a:br>
                        <a:rPr lang="ja-JP" altLang="en-US" sz="1100" b="0" i="0" u="none" strike="noStrike" dirty="0">
                          <a:effectLst/>
                          <a:latin typeface="ＭＳ Ｐゴシック" panose="020B0600070205080204" pitchFamily="50" charset="-128"/>
                          <a:ea typeface="ＭＳ Ｐゴシック" panose="020B0600070205080204" pitchFamily="50" charset="-128"/>
                        </a:rPr>
                      </a:br>
                      <a:br>
                        <a:rPr lang="ja-JP" altLang="en-US" sz="1100" b="0" i="0" u="none" strike="noStrike" dirty="0">
                          <a:effectLst/>
                          <a:latin typeface="ＭＳ Ｐゴシック" panose="020B0600070205080204" pitchFamily="50" charset="-128"/>
                          <a:ea typeface="ＭＳ Ｐゴシック" panose="020B0600070205080204" pitchFamily="50" charset="-128"/>
                        </a:rPr>
                      </a:br>
                      <a:br>
                        <a:rPr lang="ja-JP" altLang="en-US" sz="1100" b="0" i="0" u="none" strike="noStrike" dirty="0">
                          <a:effectLst/>
                          <a:latin typeface="ＭＳ Ｐゴシック" panose="020B0600070205080204" pitchFamily="50" charset="-128"/>
                          <a:ea typeface="ＭＳ Ｐゴシック" panose="020B0600070205080204" pitchFamily="50" charset="-128"/>
                        </a:rPr>
                      </a:br>
                      <a:r>
                        <a:rPr lang="ja-JP" altLang="en-US" sz="1100" b="0" i="0" u="none" strike="noStrike" dirty="0">
                          <a:effectLst/>
                          <a:latin typeface="ＭＳ Ｐゴシック" panose="020B0600070205080204" pitchFamily="50" charset="-128"/>
                          <a:ea typeface="ＭＳ Ｐゴシック" panose="020B0600070205080204" pitchFamily="50" charset="-128"/>
                        </a:rPr>
                        <a:t>平成２７年</a:t>
                      </a:r>
                      <a:br>
                        <a:rPr lang="ja-JP" altLang="en-US" sz="1100" b="0" i="0" u="none" strike="noStrike" dirty="0">
                          <a:effectLst/>
                          <a:latin typeface="ＭＳ Ｐゴシック" panose="020B0600070205080204" pitchFamily="50" charset="-128"/>
                          <a:ea typeface="ＭＳ Ｐゴシック" panose="020B0600070205080204" pitchFamily="50" charset="-128"/>
                        </a:rPr>
                      </a:br>
                      <a:r>
                        <a:rPr lang="ja-JP" altLang="en-US" sz="1100" b="0" i="0" u="none" strike="noStrike" dirty="0">
                          <a:effectLst/>
                          <a:latin typeface="ＭＳ Ｐゴシック" panose="020B0600070205080204" pitchFamily="50" charset="-128"/>
                          <a:ea typeface="ＭＳ Ｐゴシック" panose="020B0600070205080204" pitchFamily="50" charset="-128"/>
                        </a:rPr>
                        <a:t>４月１５日</a:t>
                      </a:r>
                      <a:br>
                        <a:rPr lang="ja-JP" altLang="en-US" sz="1100" b="0" i="0" u="none" strike="noStrike" dirty="0">
                          <a:effectLst/>
                          <a:latin typeface="ＭＳ Ｐゴシック" panose="020B0600070205080204" pitchFamily="50" charset="-128"/>
                          <a:ea typeface="ＭＳ Ｐゴシック" panose="020B0600070205080204" pitchFamily="50" charset="-128"/>
                        </a:rPr>
                      </a:br>
                      <a:r>
                        <a:rPr lang="ja-JP" altLang="en-US" sz="1100" b="0" i="0" u="none" strike="noStrike" dirty="0">
                          <a:effectLst/>
                          <a:latin typeface="ＭＳ Ｐゴシック" panose="020B0600070205080204" pitchFamily="50" charset="-128"/>
                          <a:ea typeface="ＭＳ Ｐゴシック" panose="020B0600070205080204" pitchFamily="50" charset="-128"/>
                        </a:rPr>
                        <a:t>～６月３０日</a:t>
                      </a:r>
                      <a:br>
                        <a:rPr lang="ja-JP" altLang="en-US" sz="1100" b="0" i="0" u="none" strike="noStrike" dirty="0">
                          <a:effectLst/>
                          <a:latin typeface="ＭＳ Ｐゴシック" panose="020B0600070205080204" pitchFamily="50" charset="-128"/>
                          <a:ea typeface="ＭＳ Ｐゴシック" panose="020B0600070205080204" pitchFamily="50" charset="-128"/>
                        </a:rPr>
                      </a:br>
                      <a:br>
                        <a:rPr lang="ja-JP" altLang="en-US" sz="1100" b="0" i="0" u="none" strike="noStrike" dirty="0">
                          <a:effectLst/>
                          <a:latin typeface="ＭＳ Ｐゴシック" panose="020B0600070205080204" pitchFamily="50" charset="-128"/>
                          <a:ea typeface="ＭＳ Ｐゴシック" panose="020B0600070205080204" pitchFamily="50" charset="-128"/>
                        </a:rPr>
                      </a:br>
                      <a:br>
                        <a:rPr lang="ja-JP" altLang="en-US" sz="1100" b="0" i="0" u="none" strike="noStrike" dirty="0">
                          <a:effectLst/>
                          <a:latin typeface="ＭＳ Ｐゴシック" panose="020B0600070205080204" pitchFamily="50" charset="-128"/>
                          <a:ea typeface="ＭＳ Ｐゴシック" panose="020B0600070205080204" pitchFamily="50" charset="-128"/>
                        </a:rPr>
                      </a:br>
                      <a:r>
                        <a:rPr lang="ja-JP" altLang="en-US" sz="1100" b="0" i="0" u="none" strike="noStrike" dirty="0">
                          <a:effectLst/>
                          <a:latin typeface="ＭＳ Ｐゴシック" panose="020B0600070205080204" pitchFamily="50" charset="-128"/>
                          <a:ea typeface="ＭＳ Ｐゴシック" panose="020B0600070205080204" pitchFamily="50" charset="-128"/>
                        </a:rPr>
                        <a:t>平成２７年</a:t>
                      </a:r>
                      <a:br>
                        <a:rPr lang="ja-JP" altLang="en-US" sz="1100" b="0" i="0" u="none" strike="noStrike" dirty="0">
                          <a:effectLst/>
                          <a:latin typeface="ＭＳ Ｐゴシック" panose="020B0600070205080204" pitchFamily="50" charset="-128"/>
                          <a:ea typeface="ＭＳ Ｐゴシック" panose="020B0600070205080204" pitchFamily="50" charset="-128"/>
                        </a:rPr>
                      </a:br>
                      <a:r>
                        <a:rPr lang="ja-JP" altLang="en-US" sz="1100" b="0" i="0" u="none" strike="noStrike" dirty="0">
                          <a:effectLst/>
                          <a:latin typeface="ＭＳ Ｐゴシック" panose="020B0600070205080204" pitchFamily="50" charset="-128"/>
                          <a:ea typeface="ＭＳ Ｐゴシック" panose="020B0600070205080204" pitchFamily="50" charset="-128"/>
                        </a:rPr>
                        <a:t>４月１５日</a:t>
                      </a:r>
                      <a:br>
                        <a:rPr lang="ja-JP" altLang="en-US" sz="1100" b="0" i="0" u="none" strike="noStrike" dirty="0">
                          <a:effectLst/>
                          <a:latin typeface="ＭＳ Ｐゴシック" panose="020B0600070205080204" pitchFamily="50" charset="-128"/>
                          <a:ea typeface="ＭＳ Ｐゴシック" panose="020B0600070205080204" pitchFamily="50" charset="-128"/>
                        </a:rPr>
                      </a:br>
                      <a:r>
                        <a:rPr lang="ja-JP" altLang="en-US" sz="1100" b="0" i="0" u="none" strike="noStrike" dirty="0">
                          <a:effectLst/>
                          <a:latin typeface="ＭＳ Ｐゴシック" panose="020B0600070205080204" pitchFamily="50" charset="-128"/>
                          <a:ea typeface="ＭＳ Ｐゴシック" panose="020B0600070205080204" pitchFamily="50" charset="-128"/>
                        </a:rPr>
                        <a:t>～６月３０日</a:t>
                      </a:r>
                    </a:p>
                  </a:txBody>
                  <a:tcPr marL="1391" marR="1391" marT="18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7675" name="スライド番号プレースホルダー 3"/>
          <p:cNvSpPr>
            <a:spLocks noGrp="1"/>
          </p:cNvSpPr>
          <p:nvPr>
            <p:ph type="sldNum" sz="quarter" idx="12"/>
          </p:nvPr>
        </p:nvSpPr>
        <p:spPr bwMode="auto">
          <a:xfrm>
            <a:off x="7086600" y="649287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19ACF578-1280-450C-92BA-74A18D39871B}" type="slidenum">
              <a:rPr lang="ja-JP" altLang="en-US" smtClean="0">
                <a:solidFill>
                  <a:srgbClr val="898989"/>
                </a:solidFill>
              </a:rPr>
              <a:pPr/>
              <a:t>25</a:t>
            </a:fld>
            <a:endParaRPr lang="ja-JP" altLang="en-US">
              <a:solidFill>
                <a:srgbClr val="898989"/>
              </a:solidFill>
            </a:endParaRPr>
          </a:p>
        </p:txBody>
      </p:sp>
      <p:graphicFrame>
        <p:nvGraphicFramePr>
          <p:cNvPr id="6" name="表 5"/>
          <p:cNvGraphicFramePr>
            <a:graphicFrameLocks noGrp="1"/>
          </p:cNvGraphicFramePr>
          <p:nvPr>
            <p:extLst>
              <p:ext uri="{D42A27DB-BD31-4B8C-83A1-F6EECF244321}">
                <p14:modId xmlns:p14="http://schemas.microsoft.com/office/powerpoint/2010/main" val="3692058320"/>
              </p:ext>
            </p:extLst>
          </p:nvPr>
        </p:nvGraphicFramePr>
        <p:xfrm>
          <a:off x="251223" y="450097"/>
          <a:ext cx="5965031" cy="476250"/>
        </p:xfrm>
        <a:graphic>
          <a:graphicData uri="http://schemas.openxmlformats.org/drawingml/2006/table">
            <a:tbl>
              <a:tblPr firstRow="1" bandRow="1">
                <a:tableStyleId>{2D5ABB26-0587-4C30-8999-92F81FD0307C}</a:tableStyleId>
              </a:tblPr>
              <a:tblGrid>
                <a:gridCol w="1291925">
                  <a:extLst>
                    <a:ext uri="{9D8B030D-6E8A-4147-A177-3AD203B41FA5}">
                      <a16:colId xmlns:a16="http://schemas.microsoft.com/office/drawing/2014/main" val="20000"/>
                    </a:ext>
                  </a:extLst>
                </a:gridCol>
                <a:gridCol w="4673106">
                  <a:extLst>
                    <a:ext uri="{9D8B030D-6E8A-4147-A177-3AD203B41FA5}">
                      <a16:colId xmlns:a16="http://schemas.microsoft.com/office/drawing/2014/main" val="20001"/>
                    </a:ext>
                  </a:extLst>
                </a:gridCol>
              </a:tblGrid>
              <a:tr h="476250">
                <a:tc>
                  <a:txBody>
                    <a:bodyPr/>
                    <a:lstStyle/>
                    <a:p>
                      <a:pPr algn="ctr" fontAlgn="ctr"/>
                      <a:r>
                        <a:rPr lang="ja-JP" altLang="en-US" sz="1600" b="0" i="0" u="none" strike="noStrike" dirty="0">
                          <a:effectLst/>
                          <a:latin typeface="ＭＳ Ｐゴシック" panose="020B0600070205080204" pitchFamily="50" charset="-128"/>
                          <a:ea typeface="ＭＳ Ｐゴシック" panose="020B0600070205080204" pitchFamily="50" charset="-128"/>
                        </a:rPr>
                        <a:t>１年</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90" marR="1890" marT="25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0" i="0" u="none" strike="noStrike" dirty="0">
                          <a:effectLst/>
                          <a:latin typeface="ＭＳ Ｐゴシック" panose="020B0600070205080204" pitchFamily="50" charset="-128"/>
                          <a:ea typeface="ＭＳ Ｐゴシック" panose="020B0600070205080204" pitchFamily="50" charset="-128"/>
                        </a:rPr>
                        <a:t>通所型</a:t>
                      </a:r>
                      <a:r>
                        <a:rPr lang="en-US" altLang="ja-JP" sz="1600" b="0" i="0" u="none" strike="noStrike" dirty="0">
                          <a:effectLst/>
                          <a:latin typeface="ＭＳ Ｐゴシック" panose="020B0600070205080204" pitchFamily="50" charset="-128"/>
                          <a:ea typeface="ＭＳ Ｐゴシック" panose="020B0600070205080204" pitchFamily="50" charset="-128"/>
                        </a:rPr>
                        <a:t>Ⅽ</a:t>
                      </a:r>
                      <a:r>
                        <a:rPr lang="ja-JP" altLang="en-US" sz="1600" b="0" i="0" u="none" strike="noStrike" dirty="0">
                          <a:effectLst/>
                          <a:latin typeface="ＭＳ Ｐゴシック" panose="020B0600070205080204" pitchFamily="50" charset="-128"/>
                          <a:ea typeface="ＭＳ Ｐゴシック" panose="020B0600070205080204" pitchFamily="50" charset="-128"/>
                        </a:rPr>
                        <a:t>のボランティアが継続できている。</a:t>
                      </a:r>
                    </a:p>
                  </a:txBody>
                  <a:tcPr marL="68585" marR="68585" marT="45673" marB="456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7" name="円/楕円 6"/>
          <p:cNvSpPr/>
          <p:nvPr/>
        </p:nvSpPr>
        <p:spPr>
          <a:xfrm>
            <a:off x="6893719" y="-655637"/>
            <a:ext cx="2250281" cy="492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t>映写のみ</a:t>
            </a:r>
          </a:p>
        </p:txBody>
      </p:sp>
      <p:sp>
        <p:nvSpPr>
          <p:cNvPr id="9" name="テキスト ボックス 8"/>
          <p:cNvSpPr txBox="1">
            <a:spLocks noChangeArrowheads="1"/>
          </p:cNvSpPr>
          <p:nvPr/>
        </p:nvSpPr>
        <p:spPr bwMode="auto">
          <a:xfrm>
            <a:off x="251222" y="-22637"/>
            <a:ext cx="864155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a:r>
              <a:rPr lang="ja-JP" altLang="en-US" sz="2400" b="1" dirty="0"/>
              <a:t>介護予防サービス・支援計画書（作成例）　　</a:t>
            </a:r>
            <a:endParaRPr lang="en-US" altLang="ja-JP" sz="2400" b="1" dirty="0"/>
          </a:p>
          <a:p>
            <a:pPr algn="ctr"/>
            <a:r>
              <a:rPr lang="ja-JP" altLang="en-US" sz="1100" dirty="0"/>
              <a:t>　　　　　　　　　　　　　　　　　　　　　　　　　　　　　　　　　　　　　　　　　　　　　　　　　　　　　　　　　　　　　　　　</a:t>
            </a:r>
            <a:r>
              <a:rPr lang="ja-JP" altLang="en-US" sz="1100" b="1" dirty="0"/>
              <a:t>　</a:t>
            </a:r>
            <a:r>
              <a:rPr lang="en-US" altLang="ja-JP" sz="1400" b="1" dirty="0">
                <a:solidFill>
                  <a:srgbClr val="FF0000"/>
                </a:solidFill>
              </a:rPr>
              <a:t>※</a:t>
            </a:r>
            <a:r>
              <a:rPr lang="ja-JP" altLang="en-US" sz="1400" b="1" dirty="0">
                <a:solidFill>
                  <a:srgbClr val="FF0000"/>
                </a:solidFill>
              </a:rPr>
              <a:t>１つの参考例として参照下さい</a:t>
            </a:r>
          </a:p>
        </p:txBody>
      </p:sp>
    </p:spTree>
    <p:extLst>
      <p:ext uri="{BB962C8B-B14F-4D97-AF65-F5344CB8AC3E}">
        <p14:creationId xmlns:p14="http://schemas.microsoft.com/office/powerpoint/2010/main" val="2412311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254147929"/>
              </p:ext>
            </p:extLst>
          </p:nvPr>
        </p:nvGraphicFramePr>
        <p:xfrm>
          <a:off x="251224" y="688222"/>
          <a:ext cx="8641557" cy="5854818"/>
        </p:xfrm>
        <a:graphic>
          <a:graphicData uri="http://schemas.openxmlformats.org/drawingml/2006/table">
            <a:tbl>
              <a:tblPr firstRow="1" bandRow="1">
                <a:tableStyleId>{C083E6E3-FA7D-4D7B-A595-EF9225AFEA82}</a:tableStyleId>
              </a:tblPr>
              <a:tblGrid>
                <a:gridCol w="4568429">
                  <a:extLst>
                    <a:ext uri="{9D8B030D-6E8A-4147-A177-3AD203B41FA5}">
                      <a16:colId xmlns:a16="http://schemas.microsoft.com/office/drawing/2014/main" val="20000"/>
                    </a:ext>
                  </a:extLst>
                </a:gridCol>
                <a:gridCol w="1871142">
                  <a:extLst>
                    <a:ext uri="{9D8B030D-6E8A-4147-A177-3AD203B41FA5}">
                      <a16:colId xmlns:a16="http://schemas.microsoft.com/office/drawing/2014/main" val="20001"/>
                    </a:ext>
                  </a:extLst>
                </a:gridCol>
                <a:gridCol w="2201986">
                  <a:extLst>
                    <a:ext uri="{9D8B030D-6E8A-4147-A177-3AD203B41FA5}">
                      <a16:colId xmlns:a16="http://schemas.microsoft.com/office/drawing/2014/main" val="20002"/>
                    </a:ext>
                  </a:extLst>
                </a:gridCol>
              </a:tblGrid>
              <a:tr h="525932">
                <a:tc>
                  <a:txBody>
                    <a:bodyPr/>
                    <a:lstStyle/>
                    <a:p>
                      <a:pPr algn="ctr" fontAlgn="ctr"/>
                      <a:r>
                        <a:rPr lang="ja-JP" altLang="en-US" sz="1200" b="0" i="0" u="none" strike="noStrike" dirty="0">
                          <a:effectLst/>
                          <a:latin typeface="ＭＳ Ｐゴシック" panose="020B0600070205080204" pitchFamily="50" charset="-128"/>
                          <a:ea typeface="ＭＳ Ｐゴシック" panose="020B0600070205080204" pitchFamily="50" charset="-128"/>
                        </a:rPr>
                        <a:t>課題に対する</a:t>
                      </a:r>
                      <a:br>
                        <a:rPr lang="ja-JP" altLang="en-US" sz="1200" b="0" i="0" u="none" strike="noStrike" dirty="0">
                          <a:effectLst/>
                          <a:latin typeface="ＭＳ Ｐゴシック" panose="020B0600070205080204" pitchFamily="50" charset="-128"/>
                          <a:ea typeface="ＭＳ Ｐゴシック" panose="020B0600070205080204" pitchFamily="50" charset="-128"/>
                        </a:rPr>
                      </a:br>
                      <a:r>
                        <a:rPr lang="ja-JP" altLang="en-US" sz="1200" b="0" i="0" u="none" strike="noStrike" dirty="0">
                          <a:effectLst/>
                          <a:latin typeface="ＭＳ Ｐゴシック" panose="020B0600070205080204" pitchFamily="50" charset="-128"/>
                          <a:ea typeface="ＭＳ Ｐゴシック" panose="020B0600070205080204" pitchFamily="50" charset="-128"/>
                        </a:rPr>
                        <a:t>目標と具体策の提案</a:t>
                      </a:r>
                    </a:p>
                  </a:txBody>
                  <a:tcPr marL="2012" marR="2012" marT="20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ja-JP" altLang="en-US" sz="1200" b="0" i="0" u="none" strike="noStrike" dirty="0">
                          <a:effectLst/>
                          <a:latin typeface="ＭＳ Ｐゴシック" panose="020B0600070205080204" pitchFamily="50" charset="-128"/>
                          <a:ea typeface="ＭＳ Ｐゴシック" panose="020B0600070205080204" pitchFamily="50" charset="-128"/>
                        </a:rPr>
                        <a:t>具体策についての意向</a:t>
                      </a:r>
                      <a:br>
                        <a:rPr lang="ja-JP" altLang="en-US" sz="1200" b="0" i="0" u="none" strike="noStrike" dirty="0">
                          <a:effectLst/>
                          <a:latin typeface="ＭＳ Ｐゴシック" panose="020B0600070205080204" pitchFamily="50" charset="-128"/>
                          <a:ea typeface="ＭＳ Ｐゴシック" panose="020B0600070205080204" pitchFamily="50" charset="-128"/>
                        </a:rPr>
                      </a:br>
                      <a:r>
                        <a:rPr lang="ja-JP" altLang="en-US" sz="1200" b="0" i="0" u="none" strike="noStrike" dirty="0">
                          <a:effectLst/>
                          <a:latin typeface="ＭＳ Ｐゴシック" panose="020B0600070205080204" pitchFamily="50" charset="-128"/>
                          <a:ea typeface="ＭＳ Ｐゴシック" panose="020B0600070205080204" pitchFamily="50" charset="-128"/>
                        </a:rPr>
                        <a:t>本人・家族</a:t>
                      </a:r>
                    </a:p>
                  </a:txBody>
                  <a:tcPr marL="2012" marR="2012" marT="20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ja-JP" altLang="en-US" sz="1200" b="0" i="0" u="none" strike="noStrike" dirty="0">
                          <a:effectLst/>
                          <a:latin typeface="ＭＳ Ｐゴシック" panose="020B0600070205080204" pitchFamily="50" charset="-128"/>
                          <a:ea typeface="ＭＳ Ｐゴシック" panose="020B0600070205080204" pitchFamily="50" charset="-128"/>
                        </a:rPr>
                        <a:t>目標</a:t>
                      </a:r>
                    </a:p>
                  </a:txBody>
                  <a:tcPr marL="2012" marR="2012" marT="20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5328886">
                <a:tc>
                  <a:txBody>
                    <a:bodyPr/>
                    <a:lstStyle/>
                    <a:p>
                      <a:pPr marL="72000" indent="-457200" algn="l" fontAlgn="t"/>
                      <a:endParaRPr lang="en-US" altLang="ja-JP" sz="1200" b="1" i="0" u="none" strike="noStrike" dirty="0">
                        <a:effectLst/>
                        <a:latin typeface="ＭＳ Ｐゴシック" panose="020B0600070205080204" pitchFamily="50" charset="-128"/>
                        <a:ea typeface="ＭＳ Ｐゴシック" panose="020B0600070205080204" pitchFamily="50" charset="-128"/>
                      </a:endParaRPr>
                    </a:p>
                    <a:p>
                      <a:pPr marL="72000" indent="-457200" algn="l" fontAlgn="t"/>
                      <a:r>
                        <a:rPr lang="en-US" altLang="ja-JP" sz="1200" b="1" i="0" u="none" strike="noStrike" dirty="0">
                          <a:effectLst/>
                          <a:latin typeface="ＭＳ Ｐゴシック" panose="020B0600070205080204" pitchFamily="50" charset="-128"/>
                          <a:ea typeface="ＭＳ Ｐゴシック" panose="020B0600070205080204" pitchFamily="50" charset="-128"/>
                        </a:rPr>
                        <a:t>(</a:t>
                      </a:r>
                      <a:r>
                        <a:rPr lang="ja-JP" altLang="en-US" sz="1200" b="1" i="0" u="none" strike="noStrike" dirty="0">
                          <a:effectLst/>
                          <a:latin typeface="ＭＳ Ｐゴシック" panose="020B0600070205080204" pitchFamily="50" charset="-128"/>
                          <a:ea typeface="ＭＳ Ｐゴシック" panose="020B0600070205080204" pitchFamily="50" charset="-128"/>
                        </a:rPr>
                        <a:t>目標</a:t>
                      </a:r>
                      <a:r>
                        <a:rPr lang="en-US" altLang="ja-JP" sz="1200" b="1" i="0" u="none" strike="noStrike" dirty="0">
                          <a:effectLst/>
                          <a:latin typeface="ＭＳ Ｐゴシック" panose="020B0600070205080204" pitchFamily="50" charset="-128"/>
                          <a:ea typeface="ＭＳ Ｐゴシック" panose="020B0600070205080204" pitchFamily="50" charset="-128"/>
                        </a:rPr>
                        <a:t>)</a:t>
                      </a:r>
                    </a:p>
                    <a:p>
                      <a:pPr marL="180000" indent="-457200" algn="l" fontAlgn="t"/>
                      <a:r>
                        <a:rPr lang="ja-JP" altLang="en-US" sz="1400" b="0" i="0" u="none" strike="noStrike" dirty="0">
                          <a:effectLst/>
                          <a:latin typeface="ＭＳ Ｐゴシック" panose="020B0600070205080204" pitchFamily="50" charset="-128"/>
                          <a:ea typeface="ＭＳ Ｐゴシック" panose="020B0600070205080204" pitchFamily="50" charset="-128"/>
                        </a:rPr>
                        <a:t>①ラン伴イベントで、仲間と一緒に完走することができる。</a:t>
                      </a:r>
                    </a:p>
                    <a:p>
                      <a:pPr marL="180000" indent="-457200" algn="l" fontAlgn="t"/>
                      <a:r>
                        <a:rPr lang="ja-JP" altLang="en-US" sz="1400" b="0" i="0" u="none" strike="noStrike" dirty="0">
                          <a:effectLst/>
                          <a:latin typeface="ＭＳ Ｐゴシック" panose="020B0600070205080204" pitchFamily="50" charset="-128"/>
                          <a:ea typeface="ＭＳ Ｐゴシック" panose="020B0600070205080204" pitchFamily="50" charset="-128"/>
                        </a:rPr>
                        <a:t>②認知症カフェでのお手伝いができるようになる。</a:t>
                      </a:r>
                      <a:endParaRPr lang="en-US" altLang="ja-JP" sz="1400" b="0" i="0" u="none" strike="noStrike" dirty="0">
                        <a:effectLst/>
                        <a:latin typeface="ＭＳ Ｐゴシック" panose="020B0600070205080204" pitchFamily="50" charset="-128"/>
                        <a:ea typeface="ＭＳ Ｐゴシック" panose="020B0600070205080204" pitchFamily="50" charset="-128"/>
                      </a:endParaRPr>
                    </a:p>
                    <a:p>
                      <a:pPr marL="180000" indent="-457200" algn="l" fontAlgn="t"/>
                      <a:endParaRPr lang="ja-JP" altLang="en-US" sz="1400" b="0" i="0" u="none" strike="noStrike" dirty="0">
                        <a:effectLst/>
                        <a:latin typeface="ＭＳ Ｐゴシック" panose="020B0600070205080204" pitchFamily="50" charset="-128"/>
                        <a:ea typeface="ＭＳ Ｐゴシック" panose="020B0600070205080204" pitchFamily="50" charset="-128"/>
                      </a:endParaRPr>
                    </a:p>
                    <a:p>
                      <a:pPr marL="0" indent="0" algn="l" fontAlgn="t">
                        <a:buNone/>
                      </a:pPr>
                      <a:r>
                        <a:rPr lang="en-US" altLang="ja-JP" sz="1200" b="1" i="0" u="none" strike="noStrike" dirty="0">
                          <a:effectLst/>
                          <a:latin typeface="ＭＳ Ｐゴシック" panose="020B0600070205080204" pitchFamily="50" charset="-128"/>
                          <a:ea typeface="ＭＳ Ｐゴシック" panose="020B0600070205080204" pitchFamily="50" charset="-128"/>
                        </a:rPr>
                        <a:t>(</a:t>
                      </a:r>
                      <a:r>
                        <a:rPr lang="ja-JP" altLang="en-US" sz="1200" b="1" i="0" u="none" strike="noStrike" dirty="0">
                          <a:effectLst/>
                          <a:latin typeface="ＭＳ Ｐゴシック" panose="020B0600070205080204" pitchFamily="50" charset="-128"/>
                          <a:ea typeface="ＭＳ Ｐゴシック" panose="020B0600070205080204" pitchFamily="50" charset="-128"/>
                        </a:rPr>
                        <a:t>具体策</a:t>
                      </a:r>
                      <a:r>
                        <a:rPr lang="en-US" altLang="ja-JP" sz="1200" b="1" i="0" u="none" strike="noStrike" dirty="0">
                          <a:effectLst/>
                          <a:latin typeface="ＭＳ Ｐゴシック" panose="020B0600070205080204" pitchFamily="50" charset="-128"/>
                          <a:ea typeface="ＭＳ Ｐゴシック" panose="020B0600070205080204" pitchFamily="50" charset="-128"/>
                        </a:rPr>
                        <a:t>)</a:t>
                      </a:r>
                    </a:p>
                    <a:p>
                      <a:pPr marL="180000" indent="-457200" algn="l" fontAlgn="t"/>
                      <a:endParaRPr lang="ja-JP" altLang="en-US" sz="1400" b="0" i="0" u="none" strike="noStrike" dirty="0">
                        <a:effectLst/>
                        <a:latin typeface="ＭＳ Ｐゴシック" panose="020B0600070205080204" pitchFamily="50" charset="-128"/>
                        <a:ea typeface="ＭＳ Ｐゴシック" panose="020B0600070205080204" pitchFamily="50" charset="-128"/>
                      </a:endParaRPr>
                    </a:p>
                    <a:p>
                      <a:pPr marL="180000" indent="-457200" algn="l" fontAlgn="t"/>
                      <a:r>
                        <a:rPr lang="ja-JP" altLang="en-US" sz="1400" b="0" i="0" u="none" strike="noStrike" dirty="0">
                          <a:effectLst/>
                          <a:latin typeface="ＭＳ Ｐゴシック" panose="020B0600070205080204" pitchFamily="50" charset="-128"/>
                          <a:ea typeface="ＭＳ Ｐゴシック" panose="020B0600070205080204" pitchFamily="50" charset="-128"/>
                        </a:rPr>
                        <a:t>（本人）</a:t>
                      </a:r>
                    </a:p>
                    <a:p>
                      <a:pPr marL="180000" indent="-457200" algn="l" fontAlgn="t"/>
                      <a:r>
                        <a:rPr lang="en-US" altLang="ja-JP" sz="1400" b="0" i="0" u="none" strike="noStrike" dirty="0">
                          <a:effectLst/>
                          <a:latin typeface="ＭＳ Ｐゴシック" panose="020B0600070205080204" pitchFamily="50" charset="-128"/>
                          <a:ea typeface="ＭＳ Ｐゴシック" panose="020B0600070205080204" pitchFamily="50" charset="-128"/>
                        </a:rPr>
                        <a:t>1-1</a:t>
                      </a:r>
                      <a:r>
                        <a:rPr lang="ja-JP" altLang="en-US" sz="1400" b="0" i="0" u="none" strike="noStrike" dirty="0">
                          <a:effectLst/>
                          <a:latin typeface="ＭＳ Ｐゴシック" panose="020B0600070205080204" pitchFamily="50" charset="-128"/>
                          <a:ea typeface="ＭＳ Ｐゴシック" panose="020B0600070205080204" pitchFamily="50" charset="-128"/>
                        </a:rPr>
                        <a:t>　</a:t>
                      </a: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rPr>
                        <a:t>デイサービスに週１回通い、運動を行う。できるお手伝いを</a:t>
                      </a:r>
                      <a:endPar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p>
                      <a:pPr marL="180000" indent="-457200" algn="l" fontAlgn="t"/>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rPr>
                        <a:t>　　　し、多くの人となるべく会話を楽しむ。</a:t>
                      </a:r>
                    </a:p>
                    <a:p>
                      <a:pPr marL="180000" indent="-457200" algn="l" fontAlgn="t"/>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rPr>
                        <a:t>1-2</a:t>
                      </a: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rPr>
                        <a:t>　デイでの出来事について、帰宅後家族に話す</a:t>
                      </a:r>
                      <a:endPar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p>
                      <a:pPr marL="180000" indent="-457200" algn="l" fontAlgn="t"/>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rPr>
                        <a:t>1-3</a:t>
                      </a: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rPr>
                        <a:t>　認知症予防教室に通う</a:t>
                      </a:r>
                    </a:p>
                    <a:p>
                      <a:pPr marL="180000" indent="-457200" algn="l" fontAlgn="t"/>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rPr>
                        <a:t>1-4</a:t>
                      </a: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rPr>
                        <a:t>　認知症カフェに参加</a:t>
                      </a:r>
                      <a:r>
                        <a:rPr lang="ja-JP" altLang="en-US" sz="1400" b="0" i="0" u="none" strike="noStrike" dirty="0">
                          <a:effectLst/>
                          <a:latin typeface="ＭＳ Ｐゴシック" panose="020B0600070205080204" pitchFamily="50" charset="-128"/>
                          <a:ea typeface="ＭＳ Ｐゴシック" panose="020B0600070205080204" pitchFamily="50" charset="-128"/>
                        </a:rPr>
                        <a:t>し、できることを妻と探す</a:t>
                      </a:r>
                    </a:p>
                    <a:p>
                      <a:pPr marL="180000" indent="-457200" algn="l" fontAlgn="t"/>
                      <a:r>
                        <a:rPr lang="en-US" altLang="ja-JP" sz="1400" b="0" i="0" u="none" strike="noStrike" dirty="0">
                          <a:effectLst/>
                          <a:latin typeface="ＭＳ Ｐゴシック" panose="020B0600070205080204" pitchFamily="50" charset="-128"/>
                          <a:ea typeface="ＭＳ Ｐゴシック" panose="020B0600070205080204" pitchFamily="50" charset="-128"/>
                        </a:rPr>
                        <a:t>1-5</a:t>
                      </a:r>
                      <a:r>
                        <a:rPr lang="ja-JP" altLang="en-US" sz="1400" b="0" i="0" u="none" strike="noStrike" dirty="0">
                          <a:effectLst/>
                          <a:latin typeface="ＭＳ Ｐゴシック" panose="020B0600070205080204" pitchFamily="50" charset="-128"/>
                          <a:ea typeface="ＭＳ Ｐゴシック" panose="020B0600070205080204" pitchFamily="50" charset="-128"/>
                        </a:rPr>
                        <a:t>　ラン伴のイベント企画委員会に参加</a:t>
                      </a: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rPr>
                        <a:t>し、意見を述べる</a:t>
                      </a:r>
                    </a:p>
                    <a:p>
                      <a:pPr marL="180000" indent="-457200" algn="l" fontAlgn="t"/>
                      <a:r>
                        <a:rPr lang="en-US" altLang="ja-JP" sz="1400" b="0" i="0" u="none" strike="noStrike" dirty="0">
                          <a:effectLst/>
                          <a:latin typeface="ＭＳ Ｐゴシック" panose="020B0600070205080204" pitchFamily="50" charset="-128"/>
                          <a:ea typeface="ＭＳ Ｐゴシック" panose="020B0600070205080204" pitchFamily="50" charset="-128"/>
                        </a:rPr>
                        <a:t>1-6</a:t>
                      </a:r>
                      <a:r>
                        <a:rPr lang="ja-JP" altLang="en-US" sz="1400" b="0" i="0" u="none" strike="noStrike" dirty="0">
                          <a:effectLst/>
                          <a:latin typeface="ＭＳ Ｐゴシック" panose="020B0600070205080204" pitchFamily="50" charset="-128"/>
                          <a:ea typeface="ＭＳ Ｐゴシック" panose="020B0600070205080204" pitchFamily="50" charset="-128"/>
                        </a:rPr>
                        <a:t>　家庭での役割は継続していく</a:t>
                      </a:r>
                    </a:p>
                    <a:p>
                      <a:pPr marL="180000" indent="-457200" algn="l" fontAlgn="t"/>
                      <a:endParaRPr lang="ja-JP" altLang="en-US" sz="1400" b="0" i="0" u="none" strike="noStrike" dirty="0">
                        <a:effectLst/>
                        <a:latin typeface="ＭＳ Ｐゴシック" panose="020B0600070205080204" pitchFamily="50" charset="-128"/>
                        <a:ea typeface="ＭＳ Ｐゴシック" panose="020B0600070205080204" pitchFamily="50" charset="-128"/>
                      </a:endParaRPr>
                    </a:p>
                    <a:p>
                      <a:pPr marL="180000" indent="-457200" algn="l" fontAlgn="t"/>
                      <a:r>
                        <a:rPr lang="ja-JP" altLang="en-US" sz="1400" b="0" i="0" u="none" strike="noStrike" dirty="0">
                          <a:effectLst/>
                          <a:latin typeface="ＭＳ Ｐゴシック" panose="020B0600070205080204" pitchFamily="50" charset="-128"/>
                          <a:ea typeface="ＭＳ Ｐゴシック" panose="020B0600070205080204" pitchFamily="50" charset="-128"/>
                        </a:rPr>
                        <a:t>（家族）</a:t>
                      </a:r>
                    </a:p>
                    <a:p>
                      <a:pPr marL="180000" indent="-457200" algn="l" fontAlgn="t"/>
                      <a:r>
                        <a:rPr lang="en-US" altLang="ja-JP" sz="1400" b="0" i="0" u="none" strike="noStrike" dirty="0">
                          <a:effectLst/>
                          <a:latin typeface="ＭＳ Ｐゴシック" panose="020B0600070205080204" pitchFamily="50" charset="-128"/>
                          <a:ea typeface="ＭＳ Ｐゴシック" panose="020B0600070205080204" pitchFamily="50" charset="-128"/>
                        </a:rPr>
                        <a:t>1-1</a:t>
                      </a:r>
                      <a:r>
                        <a:rPr lang="ja-JP" altLang="en-US" sz="1400" b="0" i="0" u="none" strike="noStrike" dirty="0">
                          <a:effectLst/>
                          <a:latin typeface="ＭＳ Ｐゴシック" panose="020B0600070205080204" pitchFamily="50" charset="-128"/>
                          <a:ea typeface="ＭＳ Ｐゴシック" panose="020B0600070205080204" pitchFamily="50" charset="-128"/>
                        </a:rPr>
                        <a:t>　物忘れ等についてのメカニズムについて、妻が少しずつ理解を深め、精神的な負担が軽減できるよう認知症カフェや家族の会等に参加し、同じ境遇の人と話す機会を持つ。</a:t>
                      </a:r>
                    </a:p>
                  </a:txBody>
                  <a:tcPr marL="2012" marR="2012" marT="20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lvl="0" algn="l" fontAlgn="t"/>
                      <a:endParaRPr lang="en-US" altLang="ja-JP" sz="1200" b="0" i="0" u="none" strike="noStrike" dirty="0">
                        <a:effectLst/>
                        <a:latin typeface="ＭＳ Ｐゴシック" panose="020B0600070205080204" pitchFamily="50" charset="-128"/>
                        <a:ea typeface="ＭＳ Ｐゴシック" panose="020B0600070205080204" pitchFamily="50" charset="-128"/>
                      </a:endParaRPr>
                    </a:p>
                    <a:p>
                      <a:pPr marL="72000" lvl="0" algn="l" fontAlgn="t"/>
                      <a:r>
                        <a:rPr lang="en-US" altLang="ja-JP" sz="1200" b="0" i="0" u="none" strike="noStrike" dirty="0">
                          <a:effectLst/>
                          <a:latin typeface="ＭＳ Ｐゴシック" panose="020B0600070205080204" pitchFamily="50" charset="-128"/>
                          <a:ea typeface="ＭＳ Ｐゴシック" panose="020B0600070205080204" pitchFamily="50" charset="-128"/>
                        </a:rPr>
                        <a:t>(</a:t>
                      </a:r>
                      <a:r>
                        <a:rPr lang="ja-JP" altLang="en-US" sz="1200" b="0" i="0" u="none" strike="noStrike" dirty="0">
                          <a:effectLst/>
                          <a:latin typeface="ＭＳ Ｐゴシック" panose="020B0600070205080204" pitchFamily="50" charset="-128"/>
                          <a:ea typeface="ＭＳ Ｐゴシック" panose="020B0600070205080204" pitchFamily="50" charset="-128"/>
                        </a:rPr>
                        <a:t>本人</a:t>
                      </a:r>
                      <a:r>
                        <a:rPr lang="en-US" altLang="ja-JP" sz="1200" b="0" i="0" u="none" strike="noStrike" dirty="0">
                          <a:effectLst/>
                          <a:latin typeface="ＭＳ Ｐゴシック" panose="020B0600070205080204" pitchFamily="50" charset="-128"/>
                          <a:ea typeface="ＭＳ Ｐゴシック" panose="020B0600070205080204" pitchFamily="50" charset="-128"/>
                        </a:rPr>
                        <a:t>)</a:t>
                      </a:r>
                      <a:br>
                        <a:rPr lang="en-US" altLang="ja-JP" sz="1200" b="0" i="0" u="none" strike="noStrike" dirty="0">
                          <a:effectLst/>
                          <a:latin typeface="ＭＳ Ｐゴシック" panose="020B0600070205080204" pitchFamily="50" charset="-128"/>
                          <a:ea typeface="ＭＳ Ｐゴシック" panose="020B0600070205080204" pitchFamily="50" charset="-128"/>
                        </a:rPr>
                      </a:br>
                      <a:r>
                        <a:rPr lang="en-US" altLang="ja-JP" sz="1400" b="0" i="0" u="none" strike="noStrike" dirty="0">
                          <a:effectLst/>
                          <a:latin typeface="ＭＳ Ｐゴシック" panose="020B0600070205080204" pitchFamily="50" charset="-128"/>
                          <a:ea typeface="ＭＳ Ｐゴシック" panose="020B0600070205080204" pitchFamily="50" charset="-128"/>
                        </a:rPr>
                        <a:t>1-1</a:t>
                      </a:r>
                      <a:br>
                        <a:rPr lang="en-US" altLang="ja-JP" sz="1400" b="0" i="0" u="none" strike="noStrike" dirty="0">
                          <a:effectLst/>
                          <a:latin typeface="ＭＳ Ｐゴシック" panose="020B0600070205080204" pitchFamily="50" charset="-128"/>
                          <a:ea typeface="ＭＳ Ｐゴシック" panose="020B0600070205080204" pitchFamily="50" charset="-128"/>
                        </a:rPr>
                      </a:br>
                      <a:r>
                        <a:rPr lang="en-US" altLang="ja-JP" sz="1400" b="0" i="0" u="none" strike="noStrike" dirty="0">
                          <a:effectLst/>
                          <a:latin typeface="ＭＳ Ｐゴシック" panose="020B0600070205080204" pitchFamily="50" charset="-128"/>
                          <a:ea typeface="ＭＳ Ｐゴシック" panose="020B0600070205080204" pitchFamily="50" charset="-128"/>
                        </a:rPr>
                        <a:t>1-2</a:t>
                      </a:r>
                      <a:br>
                        <a:rPr lang="en-US" altLang="ja-JP" sz="1400" b="0" i="0" u="none" strike="noStrike" dirty="0">
                          <a:effectLst/>
                          <a:latin typeface="ＭＳ Ｐゴシック" panose="020B0600070205080204" pitchFamily="50" charset="-128"/>
                          <a:ea typeface="ＭＳ Ｐゴシック" panose="020B0600070205080204" pitchFamily="50" charset="-128"/>
                        </a:rPr>
                      </a:br>
                      <a:r>
                        <a:rPr lang="en-US" altLang="ja-JP" sz="1400" b="0" i="0" u="none" strike="noStrike" dirty="0">
                          <a:effectLst/>
                          <a:latin typeface="ＭＳ Ｐゴシック" panose="020B0600070205080204" pitchFamily="50" charset="-128"/>
                          <a:ea typeface="ＭＳ Ｐゴシック" panose="020B0600070205080204" pitchFamily="50" charset="-128"/>
                        </a:rPr>
                        <a:t>1-3</a:t>
                      </a:r>
                      <a:br>
                        <a:rPr lang="en-US" altLang="ja-JP" sz="1400" b="0" i="0" u="none" strike="noStrike" dirty="0">
                          <a:effectLst/>
                          <a:latin typeface="ＭＳ Ｐゴシック" panose="020B0600070205080204" pitchFamily="50" charset="-128"/>
                          <a:ea typeface="ＭＳ Ｐゴシック" panose="020B0600070205080204" pitchFamily="50" charset="-128"/>
                        </a:rPr>
                      </a:br>
                      <a:r>
                        <a:rPr lang="en-US" altLang="ja-JP" sz="1400" b="0" i="0" u="none" strike="noStrike" dirty="0">
                          <a:effectLst/>
                          <a:latin typeface="ＭＳ Ｐゴシック" panose="020B0600070205080204" pitchFamily="50" charset="-128"/>
                          <a:ea typeface="ＭＳ Ｐゴシック" panose="020B0600070205080204" pitchFamily="50" charset="-128"/>
                        </a:rPr>
                        <a:t>1-4</a:t>
                      </a:r>
                      <a:br>
                        <a:rPr lang="en-US" altLang="ja-JP" sz="1400" b="0" i="0" u="none" strike="noStrike" dirty="0">
                          <a:effectLst/>
                          <a:latin typeface="ＭＳ Ｐゴシック" panose="020B0600070205080204" pitchFamily="50" charset="-128"/>
                          <a:ea typeface="ＭＳ Ｐゴシック" panose="020B0600070205080204" pitchFamily="50" charset="-128"/>
                        </a:rPr>
                      </a:br>
                      <a:r>
                        <a:rPr lang="en-US" altLang="ja-JP" sz="1400" b="0" i="0" u="none" strike="noStrike" dirty="0">
                          <a:effectLst/>
                          <a:latin typeface="ＭＳ Ｐゴシック" panose="020B0600070205080204" pitchFamily="50" charset="-128"/>
                          <a:ea typeface="ＭＳ Ｐゴシック" panose="020B0600070205080204" pitchFamily="50" charset="-128"/>
                        </a:rPr>
                        <a:t>1-5</a:t>
                      </a:r>
                    </a:p>
                    <a:p>
                      <a:pPr marL="72000" lvl="0" algn="l" fontAlgn="t"/>
                      <a:r>
                        <a:rPr lang="en-US" altLang="ja-JP" sz="1400" b="0" i="0" u="none" strike="noStrike" dirty="0">
                          <a:effectLst/>
                          <a:latin typeface="ＭＳ Ｐゴシック" panose="020B0600070205080204" pitchFamily="50" charset="-128"/>
                          <a:ea typeface="ＭＳ Ｐゴシック" panose="020B0600070205080204" pitchFamily="50" charset="-128"/>
                        </a:rPr>
                        <a:t>1-6</a:t>
                      </a:r>
                      <a:br>
                        <a:rPr lang="en-US" altLang="ja-JP" sz="1400" b="0" i="0" u="none" strike="noStrike" dirty="0">
                          <a:effectLst/>
                          <a:latin typeface="ＭＳ Ｐゴシック" panose="020B0600070205080204" pitchFamily="50" charset="-128"/>
                          <a:ea typeface="ＭＳ Ｐゴシック" panose="020B0600070205080204" pitchFamily="50" charset="-128"/>
                        </a:rPr>
                      </a:br>
                      <a:r>
                        <a:rPr lang="ja-JP" altLang="en-US" sz="1400" b="0" i="0" u="none" strike="noStrike" dirty="0">
                          <a:effectLst/>
                          <a:latin typeface="ＭＳ Ｐゴシック" panose="020B0600070205080204" pitchFamily="50" charset="-128"/>
                          <a:ea typeface="ＭＳ Ｐゴシック" panose="020B0600070205080204" pitchFamily="50" charset="-128"/>
                        </a:rPr>
                        <a:t>概ね了承。</a:t>
                      </a:r>
                      <a:br>
                        <a:rPr lang="ja-JP" altLang="en-US" sz="1200" b="0" i="0" u="none" strike="noStrike" dirty="0">
                          <a:effectLst/>
                          <a:latin typeface="ＭＳ Ｐゴシック" panose="020B0600070205080204" pitchFamily="50" charset="-128"/>
                          <a:ea typeface="ＭＳ Ｐゴシック" panose="020B0600070205080204" pitchFamily="50" charset="-128"/>
                        </a:rPr>
                      </a:br>
                      <a:br>
                        <a:rPr lang="ja-JP" altLang="en-US" sz="1200" b="0" i="0" u="none" strike="noStrike" dirty="0">
                          <a:effectLst/>
                          <a:latin typeface="ＭＳ Ｐゴシック" panose="020B0600070205080204" pitchFamily="50" charset="-128"/>
                          <a:ea typeface="ＭＳ Ｐゴシック" panose="020B0600070205080204" pitchFamily="50" charset="-128"/>
                        </a:rPr>
                      </a:br>
                      <a:r>
                        <a:rPr lang="en-US" altLang="ja-JP" sz="1200" b="0" i="0" u="none" strike="noStrike" dirty="0">
                          <a:effectLst/>
                          <a:latin typeface="ＭＳ Ｐゴシック" panose="020B0600070205080204" pitchFamily="50" charset="-128"/>
                          <a:ea typeface="ＭＳ Ｐゴシック" panose="020B0600070205080204" pitchFamily="50" charset="-128"/>
                        </a:rPr>
                        <a:t>(</a:t>
                      </a:r>
                      <a:r>
                        <a:rPr lang="ja-JP" altLang="en-US" sz="1200" b="0" i="0" u="none" strike="noStrike" dirty="0">
                          <a:effectLst/>
                          <a:latin typeface="ＭＳ Ｐゴシック" panose="020B0600070205080204" pitchFamily="50" charset="-128"/>
                          <a:ea typeface="ＭＳ Ｐゴシック" panose="020B0600070205080204" pitchFamily="50" charset="-128"/>
                        </a:rPr>
                        <a:t>妻</a:t>
                      </a:r>
                      <a:r>
                        <a:rPr lang="en-US" altLang="ja-JP" sz="1200" b="0" i="0" u="none" strike="noStrike" dirty="0">
                          <a:effectLst/>
                          <a:latin typeface="ＭＳ Ｐゴシック" panose="020B0600070205080204" pitchFamily="50" charset="-128"/>
                          <a:ea typeface="ＭＳ Ｐゴシック" panose="020B0600070205080204" pitchFamily="50" charset="-128"/>
                        </a:rPr>
                        <a:t>)</a:t>
                      </a:r>
                      <a:br>
                        <a:rPr lang="en-US" altLang="ja-JP" sz="1200" b="0" i="0" u="none" strike="noStrike" dirty="0">
                          <a:effectLst/>
                          <a:latin typeface="ＭＳ Ｐゴシック" panose="020B0600070205080204" pitchFamily="50" charset="-128"/>
                          <a:ea typeface="ＭＳ Ｐゴシック" panose="020B0600070205080204" pitchFamily="50" charset="-128"/>
                        </a:rPr>
                      </a:br>
                      <a:r>
                        <a:rPr lang="en-US" altLang="ja-JP" sz="1400" b="0" i="0" u="none" strike="noStrike" dirty="0">
                          <a:effectLst/>
                          <a:latin typeface="ＭＳ Ｐゴシック" panose="020B0600070205080204" pitchFamily="50" charset="-128"/>
                          <a:ea typeface="ＭＳ Ｐゴシック" panose="020B0600070205080204" pitchFamily="50" charset="-128"/>
                        </a:rPr>
                        <a:t>1-1</a:t>
                      </a:r>
                    </a:p>
                    <a:p>
                      <a:pPr marL="72000" lvl="0" algn="l" fontAlgn="t"/>
                      <a:r>
                        <a:rPr lang="ja-JP" altLang="en-US" sz="1400" b="0" i="0" u="none" strike="noStrike" dirty="0">
                          <a:effectLst/>
                          <a:latin typeface="ＭＳ Ｐゴシック" panose="020B0600070205080204" pitchFamily="50" charset="-128"/>
                          <a:ea typeface="ＭＳ Ｐゴシック" panose="020B0600070205080204" pitchFamily="50" charset="-128"/>
                        </a:rPr>
                        <a:t>概ね了承。</a:t>
                      </a:r>
                      <a:br>
                        <a:rPr lang="ja-JP" altLang="en-US" sz="1400" b="0" i="0" u="none" strike="noStrike" dirty="0">
                          <a:effectLst/>
                          <a:latin typeface="ＭＳ Ｐゴシック" panose="020B0600070205080204" pitchFamily="50" charset="-128"/>
                          <a:ea typeface="ＭＳ Ｐゴシック" panose="020B0600070205080204" pitchFamily="50" charset="-128"/>
                        </a:rPr>
                      </a:br>
                      <a:endParaRPr lang="ja-JP" altLang="en-US" sz="1400" b="0" i="0" u="none" strike="noStrike" dirty="0">
                        <a:effectLst/>
                        <a:latin typeface="ＭＳ Ｐゴシック" panose="020B0600070205080204" pitchFamily="50" charset="-128"/>
                        <a:ea typeface="ＭＳ Ｐゴシック" panose="020B0600070205080204" pitchFamily="50" charset="-128"/>
                      </a:endParaRPr>
                    </a:p>
                  </a:txBody>
                  <a:tcPr marL="2012" marR="2012" marT="20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lvl="0" algn="l" fontAlgn="t"/>
                      <a:endParaRPr lang="en-US" altLang="ja-JP" sz="1200" b="0" i="0" u="none" strike="noStrike" dirty="0">
                        <a:effectLst/>
                        <a:latin typeface="ＭＳ Ｐゴシック" panose="020B0600070205080204" pitchFamily="50" charset="-128"/>
                        <a:ea typeface="ＭＳ Ｐゴシック" panose="020B0600070205080204" pitchFamily="50" charset="-128"/>
                      </a:endParaRPr>
                    </a:p>
                    <a:p>
                      <a:pPr marL="72000" lvl="0" algn="l" fontAlgn="t"/>
                      <a:r>
                        <a:rPr lang="ja-JP" altLang="en-US" sz="1200" b="0" i="0" u="none" strike="noStrike" dirty="0">
                          <a:effectLst/>
                          <a:latin typeface="ＭＳ Ｐゴシック" panose="020B0600070205080204" pitchFamily="50" charset="-128"/>
                          <a:ea typeface="ＭＳ Ｐゴシック" panose="020B0600070205080204" pitchFamily="50" charset="-128"/>
                        </a:rPr>
                        <a:t>同左</a:t>
                      </a:r>
                    </a:p>
                  </a:txBody>
                  <a:tcPr marL="2012" marR="2012" marT="20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8689" name="スライド番号プレースホルダー 3"/>
          <p:cNvSpPr>
            <a:spLocks noGrp="1"/>
          </p:cNvSpPr>
          <p:nvPr>
            <p:ph type="sldNum" sz="quarter" idx="12"/>
          </p:nvPr>
        </p:nvSpPr>
        <p:spPr bwMode="auto">
          <a:xfrm>
            <a:off x="7086600" y="649287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BA0CBF3D-0E8F-4F21-B1CD-4B7B75895D8E}" type="slidenum">
              <a:rPr lang="ja-JP" altLang="en-US" smtClean="0">
                <a:solidFill>
                  <a:srgbClr val="898989"/>
                </a:solidFill>
              </a:rPr>
              <a:pPr/>
              <a:t>26</a:t>
            </a:fld>
            <a:endParaRPr lang="ja-JP" altLang="en-US">
              <a:solidFill>
                <a:srgbClr val="898989"/>
              </a:solidFill>
            </a:endParaRPr>
          </a:p>
        </p:txBody>
      </p:sp>
      <p:sp>
        <p:nvSpPr>
          <p:cNvPr id="6" name="円/楕円 5"/>
          <p:cNvSpPr/>
          <p:nvPr/>
        </p:nvSpPr>
        <p:spPr>
          <a:xfrm>
            <a:off x="6893719" y="-723900"/>
            <a:ext cx="2250281" cy="492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t>映写のみ</a:t>
            </a:r>
          </a:p>
        </p:txBody>
      </p:sp>
      <p:sp>
        <p:nvSpPr>
          <p:cNvPr id="7" name="テキスト ボックス 6"/>
          <p:cNvSpPr txBox="1">
            <a:spLocks noChangeArrowheads="1"/>
          </p:cNvSpPr>
          <p:nvPr/>
        </p:nvSpPr>
        <p:spPr bwMode="auto">
          <a:xfrm>
            <a:off x="251223" y="11114"/>
            <a:ext cx="864155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a:r>
              <a:rPr lang="ja-JP" altLang="en-US" sz="2400" b="1" dirty="0"/>
              <a:t>介護予防サービス・支援計画書（作成例）　　</a:t>
            </a:r>
            <a:endParaRPr lang="en-US" altLang="ja-JP" sz="2400" b="1" dirty="0"/>
          </a:p>
          <a:p>
            <a:pPr algn="ctr"/>
            <a:r>
              <a:rPr lang="ja-JP" altLang="en-US" sz="1100" dirty="0"/>
              <a:t>　　　　　　　　　　　　　　　　　　　　　　　　　　　　　　　　　　　　　　　　　　　　　　　　　　　　　　　　　　　　　　　　</a:t>
            </a:r>
            <a:r>
              <a:rPr lang="ja-JP" altLang="en-US" sz="1100" b="1" dirty="0"/>
              <a:t>　</a:t>
            </a:r>
            <a:r>
              <a:rPr lang="en-US" altLang="ja-JP" sz="1400" b="1" dirty="0">
                <a:solidFill>
                  <a:srgbClr val="FF0000"/>
                </a:solidFill>
              </a:rPr>
              <a:t>※</a:t>
            </a:r>
            <a:r>
              <a:rPr lang="ja-JP" altLang="en-US" sz="1400" b="1" dirty="0">
                <a:solidFill>
                  <a:srgbClr val="FF0000"/>
                </a:solidFill>
              </a:rPr>
              <a:t>１つの参考例として参照下さい</a:t>
            </a:r>
          </a:p>
        </p:txBody>
      </p:sp>
    </p:spTree>
    <p:extLst>
      <p:ext uri="{BB962C8B-B14F-4D97-AF65-F5344CB8AC3E}">
        <p14:creationId xmlns:p14="http://schemas.microsoft.com/office/powerpoint/2010/main" val="227446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2497620225"/>
              </p:ext>
            </p:extLst>
          </p:nvPr>
        </p:nvGraphicFramePr>
        <p:xfrm>
          <a:off x="133827" y="1148398"/>
          <a:ext cx="8758953" cy="5527040"/>
        </p:xfrm>
        <a:graphic>
          <a:graphicData uri="http://schemas.openxmlformats.org/drawingml/2006/table">
            <a:tbl>
              <a:tblPr firstRow="1" bandRow="1">
                <a:tableStyleId>{C083E6E3-FA7D-4D7B-A595-EF9225AFEA82}</a:tableStyleId>
              </a:tblPr>
              <a:tblGrid>
                <a:gridCol w="1541084">
                  <a:extLst>
                    <a:ext uri="{9D8B030D-6E8A-4147-A177-3AD203B41FA5}">
                      <a16:colId xmlns:a16="http://schemas.microsoft.com/office/drawing/2014/main" val="20000"/>
                    </a:ext>
                  </a:extLst>
                </a:gridCol>
                <a:gridCol w="2387619">
                  <a:extLst>
                    <a:ext uri="{9D8B030D-6E8A-4147-A177-3AD203B41FA5}">
                      <a16:colId xmlns:a16="http://schemas.microsoft.com/office/drawing/2014/main" val="20001"/>
                    </a:ext>
                  </a:extLst>
                </a:gridCol>
                <a:gridCol w="1744111">
                  <a:extLst>
                    <a:ext uri="{9D8B030D-6E8A-4147-A177-3AD203B41FA5}">
                      <a16:colId xmlns:a16="http://schemas.microsoft.com/office/drawing/2014/main" val="20002"/>
                    </a:ext>
                  </a:extLst>
                </a:gridCol>
                <a:gridCol w="1036355">
                  <a:extLst>
                    <a:ext uri="{9D8B030D-6E8A-4147-A177-3AD203B41FA5}">
                      <a16:colId xmlns:a16="http://schemas.microsoft.com/office/drawing/2014/main" val="20003"/>
                    </a:ext>
                  </a:extLst>
                </a:gridCol>
                <a:gridCol w="1188018">
                  <a:extLst>
                    <a:ext uri="{9D8B030D-6E8A-4147-A177-3AD203B41FA5}">
                      <a16:colId xmlns:a16="http://schemas.microsoft.com/office/drawing/2014/main" val="20004"/>
                    </a:ext>
                  </a:extLst>
                </a:gridCol>
                <a:gridCol w="861766">
                  <a:extLst>
                    <a:ext uri="{9D8B030D-6E8A-4147-A177-3AD203B41FA5}">
                      <a16:colId xmlns:a16="http://schemas.microsoft.com/office/drawing/2014/main" val="20005"/>
                    </a:ext>
                  </a:extLst>
                </a:gridCol>
              </a:tblGrid>
              <a:tr h="224049">
                <a:tc gridSpan="6">
                  <a:txBody>
                    <a:bodyPr/>
                    <a:lstStyle/>
                    <a:p>
                      <a:pPr algn="ctr" fontAlgn="ctr"/>
                      <a:r>
                        <a:rPr lang="ja-JP" altLang="en-US" sz="1050" b="1" i="0" u="none" strike="noStrike" dirty="0">
                          <a:effectLst/>
                          <a:latin typeface="ＭＳ Ｐゴシック" panose="020B0600070205080204" pitchFamily="50" charset="-128"/>
                          <a:ea typeface="ＭＳ Ｐゴシック" panose="020B0600070205080204" pitchFamily="50" charset="-128"/>
                        </a:rPr>
                        <a:t>支援計画</a:t>
                      </a:r>
                    </a:p>
                  </a:txBody>
                  <a:tcPr marL="1391" marR="1391" marT="18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fontAlgn="ctr"/>
                      <a:endParaRPr lang="ja-JP" altLang="en-US" sz="1400" b="1" i="0" u="none" strike="noStrike" dirty="0">
                        <a:effectLst/>
                        <a:latin typeface="ＭＳ 明朝"/>
                      </a:endParaRPr>
                    </a:p>
                  </a:txBody>
                  <a:tcPr marL="1854" marR="1854" marT="18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fontAlgn="ctr"/>
                      <a:endParaRPr lang="ja-JP" altLang="en-US" sz="1400" b="1" i="0" u="none" strike="noStrike" dirty="0">
                        <a:effectLst/>
                        <a:latin typeface="ＭＳ 明朝"/>
                      </a:endParaRPr>
                    </a:p>
                  </a:txBody>
                  <a:tcPr marL="1854" marR="1854" marT="18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fontAlgn="ctr"/>
                      <a:endParaRPr lang="ja-JP" altLang="en-US" sz="1400" b="1" i="0" u="none" strike="noStrike" dirty="0">
                        <a:effectLst/>
                        <a:latin typeface="ＭＳ 明朝"/>
                      </a:endParaRPr>
                    </a:p>
                  </a:txBody>
                  <a:tcPr marL="1854" marR="1854" marT="18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fontAlgn="ctr"/>
                      <a:endParaRPr lang="ja-JP" altLang="en-US" sz="1400" b="1" i="0" u="none" strike="noStrike" dirty="0">
                        <a:effectLst/>
                        <a:latin typeface="ＭＳ 明朝"/>
                      </a:endParaRPr>
                    </a:p>
                  </a:txBody>
                  <a:tcPr marL="1854" marR="1854" marT="18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fontAlgn="ctr"/>
                      <a:endParaRPr lang="ja-JP" altLang="en-US" sz="1400" b="1" i="0" u="none" strike="noStrike" dirty="0">
                        <a:effectLst/>
                        <a:latin typeface="ＭＳ 明朝"/>
                      </a:endParaRPr>
                    </a:p>
                  </a:txBody>
                  <a:tcPr marL="1854" marR="1854" marT="18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459671">
                <a:tc>
                  <a:txBody>
                    <a:bodyPr/>
                    <a:lstStyle/>
                    <a:p>
                      <a:pPr algn="ctr" fontAlgn="ctr"/>
                      <a:r>
                        <a:rPr lang="ja-JP" altLang="en-US" sz="1050" b="1" i="0" u="none" strike="noStrike" dirty="0">
                          <a:effectLst/>
                          <a:latin typeface="ＭＳ Ｐゴシック" panose="020B0600070205080204" pitchFamily="50" charset="-128"/>
                          <a:ea typeface="ＭＳ Ｐゴシック" panose="020B0600070205080204" pitchFamily="50" charset="-128"/>
                        </a:rPr>
                        <a:t>目標についての</a:t>
                      </a:r>
                      <a:br>
                        <a:rPr lang="ja-JP" altLang="en-US" sz="1050" b="1" i="0" u="none" strike="noStrike" dirty="0">
                          <a:effectLst/>
                          <a:latin typeface="ＭＳ Ｐゴシック" panose="020B0600070205080204" pitchFamily="50" charset="-128"/>
                          <a:ea typeface="ＭＳ Ｐゴシック" panose="020B0600070205080204" pitchFamily="50" charset="-128"/>
                        </a:rPr>
                      </a:br>
                      <a:r>
                        <a:rPr lang="ja-JP" altLang="en-US" sz="1050" b="1" i="0" u="none" strike="noStrike" dirty="0">
                          <a:effectLst/>
                          <a:latin typeface="ＭＳ Ｐゴシック" panose="020B0600070205080204" pitchFamily="50" charset="-128"/>
                          <a:ea typeface="ＭＳ Ｐゴシック" panose="020B0600070205080204" pitchFamily="50" charset="-128"/>
                        </a:rPr>
                        <a:t>支援のポイント</a:t>
                      </a:r>
                    </a:p>
                  </a:txBody>
                  <a:tcPr marL="1391" marR="1391" marT="18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ja-JP" altLang="en-US" sz="1050" b="1" i="0" u="none" strike="noStrike" dirty="0">
                          <a:effectLst/>
                          <a:latin typeface="ＭＳ Ｐゴシック" panose="020B0600070205080204" pitchFamily="50" charset="-128"/>
                          <a:ea typeface="ＭＳ Ｐゴシック" panose="020B0600070205080204" pitchFamily="50" charset="-128"/>
                        </a:rPr>
                        <a:t>本人等のセルフケアや家族の支援、</a:t>
                      </a:r>
                      <a:endParaRPr lang="en-US" altLang="ja-JP" sz="1050" b="1" i="0" u="none" strike="noStrike" dirty="0">
                        <a:effectLst/>
                        <a:latin typeface="ＭＳ Ｐゴシック" panose="020B0600070205080204" pitchFamily="50" charset="-128"/>
                        <a:ea typeface="ＭＳ Ｐゴシック" panose="020B0600070205080204" pitchFamily="50" charset="-128"/>
                      </a:endParaRPr>
                    </a:p>
                    <a:p>
                      <a:pPr algn="ctr" fontAlgn="ctr"/>
                      <a:r>
                        <a:rPr lang="ja-JP" altLang="en-US" sz="1050" b="1" i="0" u="none" strike="noStrike" dirty="0">
                          <a:effectLst/>
                          <a:latin typeface="ＭＳ Ｐゴシック" panose="020B0600070205080204" pitchFamily="50" charset="-128"/>
                          <a:ea typeface="ＭＳ Ｐゴシック" panose="020B0600070205080204" pitchFamily="50" charset="-128"/>
                        </a:rPr>
                        <a:t>インフォーマルサービス</a:t>
                      </a:r>
                    </a:p>
                  </a:txBody>
                  <a:tcPr marL="1391" marR="1391" marT="18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ja-JP" altLang="en-US" sz="1050" b="1" i="0" u="none" strike="noStrike" dirty="0">
                          <a:effectLst/>
                          <a:latin typeface="ＭＳ Ｐゴシック" panose="020B0600070205080204" pitchFamily="50" charset="-128"/>
                          <a:ea typeface="ＭＳ Ｐゴシック" panose="020B0600070205080204" pitchFamily="50" charset="-128"/>
                        </a:rPr>
                        <a:t>介護保険サービス</a:t>
                      </a:r>
                      <a:br>
                        <a:rPr lang="ja-JP" altLang="en-US" sz="1050" b="1" i="0" u="none" strike="noStrike" dirty="0">
                          <a:effectLst/>
                          <a:latin typeface="ＭＳ Ｐゴシック" panose="020B0600070205080204" pitchFamily="50" charset="-128"/>
                          <a:ea typeface="ＭＳ Ｐゴシック" panose="020B0600070205080204" pitchFamily="50" charset="-128"/>
                        </a:rPr>
                      </a:br>
                      <a:r>
                        <a:rPr lang="ja-JP" altLang="en-US" sz="1050" b="1" i="0" u="none" strike="noStrike" dirty="0">
                          <a:effectLst/>
                          <a:latin typeface="ＭＳ Ｐゴシック" panose="020B0600070205080204" pitchFamily="50" charset="-128"/>
                          <a:ea typeface="ＭＳ Ｐゴシック" panose="020B0600070205080204" pitchFamily="50" charset="-128"/>
                        </a:rPr>
                        <a:t>または　地域支援事業</a:t>
                      </a:r>
                    </a:p>
                  </a:txBody>
                  <a:tcPr marL="1391" marR="1391" marT="18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ja-JP" altLang="en-US" sz="1050" b="1" i="0" u="none" strike="noStrike" dirty="0">
                          <a:effectLst/>
                          <a:latin typeface="ＭＳ Ｐゴシック" panose="020B0600070205080204" pitchFamily="50" charset="-128"/>
                          <a:ea typeface="ＭＳ Ｐゴシック" panose="020B0600070205080204" pitchFamily="50" charset="-128"/>
                        </a:rPr>
                        <a:t>サービス</a:t>
                      </a:r>
                      <a:br>
                        <a:rPr lang="ja-JP" altLang="en-US" sz="1050" b="1" i="0" u="none" strike="noStrike" dirty="0">
                          <a:effectLst/>
                          <a:latin typeface="ＭＳ Ｐゴシック" panose="020B0600070205080204" pitchFamily="50" charset="-128"/>
                          <a:ea typeface="ＭＳ Ｐゴシック" panose="020B0600070205080204" pitchFamily="50" charset="-128"/>
                        </a:rPr>
                      </a:br>
                      <a:r>
                        <a:rPr lang="ja-JP" altLang="en-US" sz="1050" b="1" i="0" u="none" strike="noStrike" dirty="0">
                          <a:effectLst/>
                          <a:latin typeface="ＭＳ Ｐゴシック" panose="020B0600070205080204" pitchFamily="50" charset="-128"/>
                          <a:ea typeface="ＭＳ Ｐゴシック" panose="020B0600070205080204" pitchFamily="50" charset="-128"/>
                        </a:rPr>
                        <a:t>種別</a:t>
                      </a:r>
                    </a:p>
                  </a:txBody>
                  <a:tcPr marL="1391" marR="1391" marT="18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ja-JP" altLang="en-US" sz="1050" b="1" i="0" u="none" strike="noStrike" dirty="0">
                          <a:effectLst/>
                          <a:latin typeface="ＭＳ Ｐゴシック" panose="020B0600070205080204" pitchFamily="50" charset="-128"/>
                          <a:ea typeface="ＭＳ Ｐゴシック" panose="020B0600070205080204" pitchFamily="50" charset="-128"/>
                        </a:rPr>
                        <a:t>事業所</a:t>
                      </a:r>
                    </a:p>
                  </a:txBody>
                  <a:tcPr marL="1391" marR="1391" marT="18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ja-JP" altLang="en-US" sz="1050" b="1" i="0" u="none" strike="noStrike" dirty="0">
                          <a:effectLst/>
                          <a:latin typeface="ＭＳ Ｐゴシック" panose="020B0600070205080204" pitchFamily="50" charset="-128"/>
                          <a:ea typeface="ＭＳ Ｐゴシック" panose="020B0600070205080204" pitchFamily="50" charset="-128"/>
                        </a:rPr>
                        <a:t>期間</a:t>
                      </a:r>
                    </a:p>
                  </a:txBody>
                  <a:tcPr marL="1391" marR="1391" marT="18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1"/>
                  </a:ext>
                </a:extLst>
              </a:tr>
              <a:tr h="4843320">
                <a:tc>
                  <a:txBody>
                    <a:bodyPr/>
                    <a:lstStyle/>
                    <a:p>
                      <a:pPr marL="108000" indent="-457200" algn="l" fontAlgn="t"/>
                      <a:endParaRPr lang="en-US" altLang="ja-JP" sz="1200" b="0" i="0" u="none" strike="noStrike" dirty="0">
                        <a:effectLst/>
                        <a:latin typeface="ＭＳ Ｐゴシック" panose="020B0600070205080204" pitchFamily="50" charset="-128"/>
                        <a:ea typeface="ＭＳ Ｐゴシック" panose="020B0600070205080204" pitchFamily="50" charset="-128"/>
                      </a:endParaRPr>
                    </a:p>
                    <a:p>
                      <a:pPr marL="108000" indent="-457200" algn="l" fontAlgn="t"/>
                      <a:r>
                        <a:rPr lang="ja-JP" altLang="en-US" sz="1200" b="0" i="0" u="none" strike="noStrike" dirty="0">
                          <a:effectLst/>
                          <a:latin typeface="ＭＳ Ｐゴシック" panose="020B0600070205080204" pitchFamily="50" charset="-128"/>
                          <a:ea typeface="ＭＳ Ｐゴシック" panose="020B0600070205080204" pitchFamily="50" charset="-128"/>
                        </a:rPr>
                        <a:t>・物忘れの自覚が強く、将来の不安を抱いているため、デイサービスに早くなじめるよう話しやすい人と席が近くなるよう配慮します。</a:t>
                      </a:r>
                    </a:p>
                    <a:p>
                      <a:pPr marL="108000" indent="-457200" algn="l" fontAlgn="t"/>
                      <a:r>
                        <a:rPr lang="ja-JP" altLang="en-US" sz="1200" b="0" i="0" u="none" strike="noStrike" dirty="0">
                          <a:effectLst/>
                          <a:latin typeface="ＭＳ Ｐゴシック" panose="020B0600070205080204" pitchFamily="50" charset="-128"/>
                          <a:ea typeface="ＭＳ Ｐゴシック" panose="020B0600070205080204" pitchFamily="50" charset="-128"/>
                        </a:rPr>
                        <a:t>・また、できることについては、声掛け等の促しをもって、ご自身でしていただくようにスタッフについても配慮し、三田さんの</a:t>
                      </a: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自信</a:t>
                      </a:r>
                      <a:r>
                        <a:rPr lang="ja-JP" altLang="en-US" sz="1200" b="0" i="0" u="none" strike="noStrike" dirty="0">
                          <a:effectLst/>
                          <a:latin typeface="ＭＳ Ｐゴシック" panose="020B0600070205080204" pitchFamily="50" charset="-128"/>
                          <a:ea typeface="ＭＳ Ｐゴシック" panose="020B0600070205080204" pitchFamily="50" charset="-128"/>
                        </a:rPr>
                        <a:t>につながるような場面を想定し、創りだしていきます。</a:t>
                      </a:r>
                    </a:p>
                    <a:p>
                      <a:pPr marL="108000" indent="-457200" algn="l" fontAlgn="t"/>
                      <a:r>
                        <a:rPr lang="ja-JP" altLang="en-US" sz="1200" b="0" i="0" u="none" strike="noStrike" dirty="0">
                          <a:effectLst/>
                          <a:latin typeface="ＭＳ Ｐゴシック" panose="020B0600070205080204" pitchFamily="50" charset="-128"/>
                          <a:ea typeface="ＭＳ Ｐゴシック" panose="020B0600070205080204" pitchFamily="50" charset="-128"/>
                        </a:rPr>
                        <a:t>・血圧が高いため、運動時の血圧変動には留意していきます。</a:t>
                      </a:r>
                    </a:p>
                  </a:txBody>
                  <a:tcPr marL="1391" marR="1391" marT="18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lvl="0" algn="l" fontAlgn="t"/>
                      <a:endParaRPr lang="en-US" altLang="ja-JP" sz="1200" b="0" i="0" u="none" strike="noStrike" dirty="0">
                        <a:effectLst/>
                        <a:latin typeface="ＭＳ Ｐゴシック" panose="020B0600070205080204" pitchFamily="50" charset="-128"/>
                        <a:ea typeface="ＭＳ Ｐゴシック" panose="020B0600070205080204" pitchFamily="50" charset="-128"/>
                      </a:endParaRPr>
                    </a:p>
                    <a:p>
                      <a:pPr marL="72000" lvl="0" algn="l" fontAlgn="t"/>
                      <a:r>
                        <a:rPr lang="ja-JP" altLang="en-US" sz="1200" b="0" i="0" u="none" strike="noStrike" dirty="0">
                          <a:effectLst/>
                          <a:latin typeface="ＭＳ Ｐゴシック" panose="020B0600070205080204" pitchFamily="50" charset="-128"/>
                          <a:ea typeface="ＭＳ Ｐゴシック" panose="020B0600070205080204" pitchFamily="50" charset="-128"/>
                        </a:rPr>
                        <a:t>（本人）</a:t>
                      </a:r>
                    </a:p>
                    <a:p>
                      <a:pPr marL="72000" lvl="0" algn="l" fontAlgn="t"/>
                      <a:r>
                        <a:rPr lang="ja-JP" altLang="en-US" sz="1200" b="0" i="0" u="none" strike="noStrike" dirty="0">
                          <a:effectLst/>
                          <a:latin typeface="ＭＳ Ｐゴシック" panose="020B0600070205080204" pitchFamily="50" charset="-128"/>
                          <a:ea typeface="ＭＳ Ｐゴシック" panose="020B0600070205080204" pitchFamily="50" charset="-128"/>
                        </a:rPr>
                        <a:t>①日課を続ける（喫茶店、散歩、洗濯物の取り入れとたたみ、ゴミ出し等）</a:t>
                      </a:r>
                    </a:p>
                    <a:p>
                      <a:pPr marL="72000" lvl="0" algn="l" fontAlgn="t"/>
                      <a:r>
                        <a:rPr lang="ja-JP" altLang="en-US" sz="1200" b="0" i="0" u="none" strike="noStrike" dirty="0">
                          <a:effectLst/>
                          <a:latin typeface="ＭＳ Ｐゴシック" panose="020B0600070205080204" pitchFamily="50" charset="-128"/>
                          <a:ea typeface="ＭＳ Ｐゴシック" panose="020B0600070205080204" pitchFamily="50" charset="-128"/>
                        </a:rPr>
                        <a:t>②認知症カフェに定期的に通い、できることを探す。</a:t>
                      </a:r>
                    </a:p>
                    <a:p>
                      <a:pPr marL="72000" lvl="0" algn="l" fontAlgn="t"/>
                      <a:r>
                        <a:rPr lang="ja-JP" altLang="en-US" sz="1200" b="0" i="0" u="none" strike="noStrike" dirty="0">
                          <a:effectLst/>
                          <a:latin typeface="ＭＳ Ｐゴシック" panose="020B0600070205080204" pitchFamily="50" charset="-128"/>
                          <a:ea typeface="ＭＳ Ｐゴシック" panose="020B0600070205080204" pitchFamily="50" charset="-128"/>
                        </a:rPr>
                        <a:t>③定期的な内服・受診を妻の支援を受けながら行う。</a:t>
                      </a:r>
                    </a:p>
                    <a:p>
                      <a:pPr marL="72000" lvl="0" algn="l" fontAlgn="t"/>
                      <a:r>
                        <a:rPr lang="ja-JP" altLang="en-US" sz="1200" b="0" i="0" u="none" strike="noStrike" dirty="0">
                          <a:effectLst/>
                          <a:latin typeface="ＭＳ Ｐゴシック" panose="020B0600070205080204" pitchFamily="50" charset="-128"/>
                          <a:ea typeface="ＭＳ Ｐゴシック" panose="020B0600070205080204" pitchFamily="50" charset="-128"/>
                        </a:rPr>
                        <a:t>④外出時は携帯を身に着ける習慣をつける。</a:t>
                      </a:r>
                    </a:p>
                    <a:p>
                      <a:pPr marL="72000" lvl="0" algn="l" fontAlgn="t"/>
                      <a:br>
                        <a:rPr lang="ja-JP" altLang="en-US" sz="1200" b="0" i="0" u="none" strike="noStrike" dirty="0">
                          <a:effectLst/>
                          <a:latin typeface="ＭＳ Ｐゴシック" panose="020B0600070205080204" pitchFamily="50" charset="-128"/>
                          <a:ea typeface="ＭＳ Ｐゴシック" panose="020B0600070205080204" pitchFamily="50" charset="-128"/>
                        </a:rPr>
                      </a:br>
                      <a:r>
                        <a:rPr lang="ja-JP" altLang="en-US" sz="1200" b="0" i="0" u="none" strike="noStrike" dirty="0">
                          <a:effectLst/>
                          <a:latin typeface="ＭＳ Ｐゴシック" panose="020B0600070205080204" pitchFamily="50" charset="-128"/>
                          <a:ea typeface="ＭＳ Ｐゴシック" panose="020B0600070205080204" pitchFamily="50" charset="-128"/>
                        </a:rPr>
                        <a:t>（家族）</a:t>
                      </a:r>
                    </a:p>
                    <a:p>
                      <a:pPr marL="72000" lvl="0" algn="l" fontAlgn="t"/>
                      <a:r>
                        <a:rPr lang="ja-JP" altLang="en-US" sz="1200" b="0" i="0" u="none" strike="noStrike" dirty="0">
                          <a:effectLst/>
                          <a:latin typeface="ＭＳ Ｐゴシック" panose="020B0600070205080204" pitchFamily="50" charset="-128"/>
                          <a:ea typeface="ＭＳ Ｐゴシック" panose="020B0600070205080204" pitchFamily="50" charset="-128"/>
                        </a:rPr>
                        <a:t>１　デイへの準備を行う</a:t>
                      </a:r>
                    </a:p>
                    <a:p>
                      <a:pPr marL="72000" lvl="0" algn="l" fontAlgn="t"/>
                      <a:r>
                        <a:rPr lang="ja-JP" altLang="en-US" sz="1200" b="0" i="0" u="none" strike="noStrike" dirty="0">
                          <a:effectLst/>
                          <a:latin typeface="ＭＳ Ｐゴシック" panose="020B0600070205080204" pitchFamily="50" charset="-128"/>
                          <a:ea typeface="ＭＳ Ｐゴシック" panose="020B0600070205080204" pitchFamily="50" charset="-128"/>
                        </a:rPr>
                        <a:t>２　同じことを何度も聞かれても初めてのような振る舞いをする</a:t>
                      </a:r>
                    </a:p>
                    <a:p>
                      <a:pPr marL="72000" lvl="0" algn="l" fontAlgn="t"/>
                      <a:r>
                        <a:rPr lang="ja-JP" altLang="en-US" sz="1200" b="0" i="0" u="none" strike="noStrike" dirty="0">
                          <a:effectLst/>
                          <a:latin typeface="ＭＳ Ｐゴシック" panose="020B0600070205080204" pitchFamily="50" charset="-128"/>
                          <a:ea typeface="ＭＳ Ｐゴシック" panose="020B0600070205080204" pitchFamily="50" charset="-128"/>
                        </a:rPr>
                        <a:t>３　声掛け・指示・見守りの必要性を理解し、なぜ？の疑問</a:t>
                      </a: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を</a:t>
                      </a:r>
                      <a:r>
                        <a:rPr lang="ja-JP" altLang="en-US" sz="1200" b="0" i="0" u="none" strike="noStrike" dirty="0">
                          <a:effectLst/>
                          <a:latin typeface="ＭＳ Ｐゴシック" panose="020B0600070205080204" pitchFamily="50" charset="-128"/>
                          <a:ea typeface="ＭＳ Ｐゴシック" panose="020B0600070205080204" pitchFamily="50" charset="-128"/>
                        </a:rPr>
                        <a:t>少しずつ減らしていく</a:t>
                      </a:r>
                    </a:p>
                    <a:p>
                      <a:pPr marL="72000" lvl="0" algn="l" fontAlgn="t"/>
                      <a:r>
                        <a:rPr lang="ja-JP" altLang="en-US" sz="1200" b="0" i="0" u="none" strike="noStrike" dirty="0">
                          <a:effectLst/>
                          <a:latin typeface="ＭＳ Ｐゴシック" panose="020B0600070205080204" pitchFamily="50" charset="-128"/>
                          <a:ea typeface="ＭＳ Ｐゴシック" panose="020B0600070205080204" pitchFamily="50" charset="-128"/>
                        </a:rPr>
                        <a:t>４　介護者の会や認知症カフェに夫と共に参加してみる</a:t>
                      </a:r>
                    </a:p>
                    <a:p>
                      <a:pPr marL="72000" lvl="0" algn="l" fontAlgn="t"/>
                      <a:r>
                        <a:rPr lang="ja-JP" altLang="en-US" sz="1200" b="0" i="0" u="none" strike="noStrike" dirty="0">
                          <a:effectLst/>
                          <a:latin typeface="ＭＳ Ｐゴシック" panose="020B0600070205080204" pitchFamily="50" charset="-128"/>
                          <a:ea typeface="ＭＳ Ｐゴシック" panose="020B0600070205080204" pitchFamily="50" charset="-128"/>
                        </a:rPr>
                        <a:t>５　娘などにも定期的に訪問してもらい、愚痴がいえる環境を作る</a:t>
                      </a:r>
                    </a:p>
                  </a:txBody>
                  <a:tcPr marL="1391" marR="1391" marT="18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t"/>
                      <a:endParaRPr lang="en-US" altLang="ja-JP" sz="1200" b="0" i="0" u="none" strike="noStrike" dirty="0">
                        <a:effectLst/>
                        <a:latin typeface="ＭＳ Ｐゴシック" panose="020B0600070205080204" pitchFamily="50" charset="-128"/>
                        <a:ea typeface="ＭＳ Ｐゴシック" panose="020B0600070205080204" pitchFamily="50" charset="-128"/>
                      </a:endParaRPr>
                    </a:p>
                    <a:p>
                      <a:pPr marL="72000" algn="l" fontAlgn="t"/>
                      <a:r>
                        <a:rPr lang="en-US" altLang="ja-JP" sz="1200" b="0" i="0" u="none" strike="noStrike" dirty="0">
                          <a:effectLst/>
                          <a:latin typeface="ＭＳ Ｐゴシック" panose="020B0600070205080204" pitchFamily="50" charset="-128"/>
                          <a:ea typeface="ＭＳ Ｐゴシック" panose="020B0600070205080204" pitchFamily="50" charset="-128"/>
                        </a:rPr>
                        <a:t>【</a:t>
                      </a:r>
                      <a:r>
                        <a:rPr lang="ja-JP" altLang="en-US" sz="1200" b="0" i="0" u="none" strike="noStrike" dirty="0">
                          <a:effectLst/>
                          <a:latin typeface="ＭＳ Ｐゴシック" panose="020B0600070205080204" pitchFamily="50" charset="-128"/>
                          <a:ea typeface="ＭＳ Ｐゴシック" panose="020B0600070205080204" pitchFamily="50" charset="-128"/>
                        </a:rPr>
                        <a:t>デイサービス</a:t>
                      </a:r>
                      <a:r>
                        <a:rPr lang="en-US" altLang="ja-JP" sz="1200" b="0" i="0" u="none" strike="noStrike" dirty="0">
                          <a:effectLst/>
                          <a:latin typeface="ＭＳ Ｐゴシック" panose="020B0600070205080204" pitchFamily="50" charset="-128"/>
                          <a:ea typeface="ＭＳ Ｐゴシック" panose="020B0600070205080204" pitchFamily="50" charset="-128"/>
                        </a:rPr>
                        <a:t>】</a:t>
                      </a:r>
                    </a:p>
                    <a:p>
                      <a:pPr marL="72000" algn="l" fontAlgn="t"/>
                      <a:r>
                        <a:rPr lang="ja-JP" altLang="en-US" sz="1200" b="0" i="0" u="none" strike="noStrike" dirty="0">
                          <a:effectLst/>
                          <a:latin typeface="ＭＳ Ｐゴシック" panose="020B0600070205080204" pitchFamily="50" charset="-128"/>
                          <a:ea typeface="ＭＳ Ｐゴシック" panose="020B0600070205080204" pitchFamily="50" charset="-128"/>
                        </a:rPr>
                        <a:t>１　体力・筋力・バランス力の向上</a:t>
                      </a:r>
                    </a:p>
                    <a:p>
                      <a:pPr marL="72000" algn="l" fontAlgn="t"/>
                      <a:r>
                        <a:rPr lang="ja-JP" altLang="en-US" sz="1200" b="0" i="0" u="none" strike="noStrike" dirty="0">
                          <a:effectLst/>
                          <a:latin typeface="ＭＳ Ｐゴシック" panose="020B0600070205080204" pitchFamily="50" charset="-128"/>
                          <a:ea typeface="ＭＳ Ｐゴシック" panose="020B0600070205080204" pitchFamily="50" charset="-128"/>
                        </a:rPr>
                        <a:t>２　歩行姿勢の確認</a:t>
                      </a:r>
                    </a:p>
                    <a:p>
                      <a:pPr marL="72000" algn="l" fontAlgn="t"/>
                      <a:r>
                        <a:rPr lang="ja-JP" altLang="en-US" sz="1200" b="0" i="0" u="none" strike="noStrike" dirty="0">
                          <a:effectLst/>
                          <a:latin typeface="ＭＳ Ｐゴシック" panose="020B0600070205080204" pitchFamily="50" charset="-128"/>
                          <a:ea typeface="ＭＳ Ｐゴシック" panose="020B0600070205080204" pitchFamily="50" charset="-128"/>
                        </a:rPr>
                        <a:t>３　認知機能の評価</a:t>
                      </a:r>
                    </a:p>
                    <a:p>
                      <a:pPr marL="72000" algn="l" fontAlgn="t"/>
                      <a:r>
                        <a:rPr lang="ja-JP" altLang="en-US" sz="1200" b="0" i="0" u="none" strike="noStrike" dirty="0">
                          <a:effectLst/>
                          <a:latin typeface="ＭＳ Ｐゴシック" panose="020B0600070205080204" pitchFamily="50" charset="-128"/>
                          <a:ea typeface="ＭＳ Ｐゴシック" panose="020B0600070205080204" pitchFamily="50" charset="-128"/>
                        </a:rPr>
                        <a:t>４　馴染みの関係づくり</a:t>
                      </a:r>
                    </a:p>
                    <a:p>
                      <a:pPr marL="72000" algn="l" fontAlgn="t"/>
                      <a:r>
                        <a:rPr lang="ja-JP" altLang="en-US" sz="1200" b="0" i="0" u="none" strike="noStrike" dirty="0">
                          <a:effectLst/>
                          <a:latin typeface="ＭＳ Ｐゴシック" panose="020B0600070205080204" pitchFamily="50" charset="-128"/>
                          <a:ea typeface="ＭＳ Ｐゴシック" panose="020B0600070205080204" pitchFamily="50" charset="-128"/>
                        </a:rPr>
                        <a:t>５　デイでの役割づくり</a:t>
                      </a:r>
                    </a:p>
                    <a:p>
                      <a:pPr marL="72000" algn="l" fontAlgn="t"/>
                      <a:endParaRPr lang="ja-JP" altLang="en-US" sz="1200" b="0" i="0" u="none" strike="noStrike" dirty="0">
                        <a:effectLst/>
                        <a:latin typeface="ＭＳ Ｐゴシック" panose="020B0600070205080204" pitchFamily="50" charset="-128"/>
                        <a:ea typeface="ＭＳ Ｐゴシック" panose="020B0600070205080204" pitchFamily="50" charset="-128"/>
                      </a:endParaRPr>
                    </a:p>
                    <a:p>
                      <a:pPr marL="72000" algn="l" fontAlgn="t"/>
                      <a:r>
                        <a:rPr lang="en-US" altLang="ja-JP" sz="1200" b="0" i="0" u="none" strike="noStrike" dirty="0">
                          <a:effectLst/>
                          <a:latin typeface="ＭＳ Ｐゴシック" panose="020B0600070205080204" pitchFamily="50" charset="-128"/>
                          <a:ea typeface="ＭＳ Ｐゴシック" panose="020B0600070205080204" pitchFamily="50" charset="-128"/>
                        </a:rPr>
                        <a:t>【</a:t>
                      </a:r>
                      <a:r>
                        <a:rPr lang="ja-JP" altLang="en-US" sz="1200" b="0" i="0" u="none" strike="noStrike" dirty="0">
                          <a:effectLst/>
                          <a:latin typeface="ＭＳ Ｐゴシック" panose="020B0600070205080204" pitchFamily="50" charset="-128"/>
                          <a:ea typeface="ＭＳ Ｐゴシック" panose="020B0600070205080204" pitchFamily="50" charset="-128"/>
                        </a:rPr>
                        <a:t>包括</a:t>
                      </a:r>
                      <a:r>
                        <a:rPr lang="en-US" altLang="ja-JP" sz="1200" b="0" i="0" u="none" strike="noStrike" dirty="0">
                          <a:effectLst/>
                          <a:latin typeface="ＭＳ Ｐゴシック" panose="020B0600070205080204" pitchFamily="50" charset="-128"/>
                          <a:ea typeface="ＭＳ Ｐゴシック" panose="020B0600070205080204" pitchFamily="50" charset="-128"/>
                        </a:rPr>
                        <a:t>】</a:t>
                      </a:r>
                    </a:p>
                    <a:p>
                      <a:pPr marL="72000" algn="l" fontAlgn="t"/>
                      <a:r>
                        <a:rPr lang="ja-JP" altLang="en-US" sz="1200" b="0" i="0" u="none" strike="noStrike" dirty="0">
                          <a:effectLst/>
                          <a:latin typeface="ＭＳ Ｐゴシック" panose="020B0600070205080204" pitchFamily="50" charset="-128"/>
                          <a:ea typeface="ＭＳ Ｐゴシック" panose="020B0600070205080204" pitchFamily="50" charset="-128"/>
                        </a:rPr>
                        <a:t>１　家族会・認知症カフェへの誘い</a:t>
                      </a:r>
                    </a:p>
                    <a:p>
                      <a:pPr marL="72000" algn="l" fontAlgn="t"/>
                      <a:r>
                        <a:rPr lang="ja-JP" altLang="en-US" sz="1200" b="0" i="0" u="none" strike="noStrike" dirty="0">
                          <a:effectLst/>
                          <a:latin typeface="ＭＳ Ｐゴシック" panose="020B0600070205080204" pitchFamily="50" charset="-128"/>
                          <a:ea typeface="ＭＳ Ｐゴシック" panose="020B0600070205080204" pitchFamily="50" charset="-128"/>
                        </a:rPr>
                        <a:t>２　モチベーション維持への働きかけ</a:t>
                      </a:r>
                    </a:p>
                    <a:p>
                      <a:pPr marL="72000" algn="l" fontAlgn="t"/>
                      <a:endParaRPr lang="ja-JP" altLang="en-US" sz="1200" b="0" i="0" u="none" strike="noStrike" dirty="0">
                        <a:effectLst/>
                        <a:latin typeface="ＭＳ Ｐゴシック" panose="020B0600070205080204" pitchFamily="50" charset="-128"/>
                        <a:ea typeface="ＭＳ Ｐゴシック" panose="020B0600070205080204" pitchFamily="50" charset="-128"/>
                      </a:endParaRPr>
                    </a:p>
                    <a:p>
                      <a:pPr marL="72000" algn="l" fontAlgn="t"/>
                      <a:r>
                        <a:rPr lang="en-US" altLang="ja-JP" sz="1200" b="0" i="0" u="none" strike="noStrike" dirty="0">
                          <a:effectLst/>
                          <a:latin typeface="ＭＳ Ｐゴシック" panose="020B0600070205080204" pitchFamily="50" charset="-128"/>
                          <a:ea typeface="ＭＳ Ｐゴシック" panose="020B0600070205080204" pitchFamily="50" charset="-128"/>
                        </a:rPr>
                        <a:t>【</a:t>
                      </a:r>
                      <a:r>
                        <a:rPr lang="ja-JP" altLang="en-US" sz="1200" b="0" i="0" u="none" strike="noStrike" dirty="0">
                          <a:effectLst/>
                          <a:latin typeface="ＭＳ Ｐゴシック" panose="020B0600070205080204" pitchFamily="50" charset="-128"/>
                          <a:ea typeface="ＭＳ Ｐゴシック" panose="020B0600070205080204" pitchFamily="50" charset="-128"/>
                        </a:rPr>
                        <a:t>認知症地域支援推進員</a:t>
                      </a:r>
                      <a:r>
                        <a:rPr lang="en-US" altLang="ja-JP" sz="1200" b="0" i="0" u="none" strike="noStrike" dirty="0">
                          <a:effectLst/>
                          <a:latin typeface="ＭＳ Ｐゴシック" panose="020B0600070205080204" pitchFamily="50" charset="-128"/>
                          <a:ea typeface="ＭＳ Ｐゴシック" panose="020B0600070205080204" pitchFamily="50" charset="-128"/>
                        </a:rPr>
                        <a:t>】</a:t>
                      </a:r>
                    </a:p>
                    <a:p>
                      <a:pPr marL="72000" algn="l" fontAlgn="t"/>
                      <a:r>
                        <a:rPr lang="ja-JP" altLang="en-US" sz="1200" b="0" i="0" u="none" strike="noStrike" dirty="0">
                          <a:effectLst/>
                          <a:latin typeface="ＭＳ Ｐゴシック" panose="020B0600070205080204" pitchFamily="50" charset="-128"/>
                          <a:ea typeface="ＭＳ Ｐゴシック" panose="020B0600070205080204" pitchFamily="50" charset="-128"/>
                        </a:rPr>
                        <a:t>ラン伴イベント企画に本人と同行し、当事者の立場の意見を求めていく</a:t>
                      </a:r>
                    </a:p>
                    <a:p>
                      <a:pPr marL="72000" algn="l" fontAlgn="t"/>
                      <a:r>
                        <a:rPr lang="ja-JP" altLang="en-US" sz="1200" b="0" i="0" u="none" strike="noStrike" dirty="0">
                          <a:effectLst/>
                          <a:latin typeface="ＭＳ Ｐゴシック" panose="020B0600070205080204" pitchFamily="50" charset="-128"/>
                          <a:ea typeface="ＭＳ Ｐゴシック" panose="020B0600070205080204" pitchFamily="50" charset="-128"/>
                        </a:rPr>
                        <a:t>当事者や家族の輪が広がるように支援する</a:t>
                      </a:r>
                    </a:p>
                  </a:txBody>
                  <a:tcPr marL="1391" marR="1391" marT="18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200" b="0" i="0" kern="1200" dirty="0">
                        <a:solidFill>
                          <a:schemeClr val="tx1"/>
                        </a:solidFill>
                        <a:effectLst/>
                        <a:latin typeface="ＭＳ Ｐゴシック" panose="020B0600070205080204" pitchFamily="50" charset="-128"/>
                        <a:ea typeface="ＭＳ Ｐゴシック" panose="020B0600070205080204" pitchFamily="50" charset="-128"/>
                        <a:cs typeface="+mn-cs"/>
                      </a:endParaRPr>
                    </a:p>
                    <a:p>
                      <a:r>
                        <a:rPr kumimoji="1" lang="ja-JP" altLang="ja-JP" sz="1200" b="0" i="0" kern="1200" dirty="0">
                          <a:solidFill>
                            <a:schemeClr val="tx1"/>
                          </a:solidFill>
                          <a:effectLst/>
                          <a:latin typeface="ＭＳ Ｐゴシック" panose="020B0600070205080204" pitchFamily="50" charset="-128"/>
                          <a:ea typeface="ＭＳ Ｐゴシック" panose="020B0600070205080204" pitchFamily="50" charset="-128"/>
                          <a:cs typeface="+mn-cs"/>
                        </a:rPr>
                        <a:t>現行相当デイサービス</a:t>
                      </a:r>
                      <a:endParaRPr kumimoji="1" lang="en-US" altLang="ja-JP" sz="1200" b="0" i="0" kern="1200" dirty="0">
                        <a:solidFill>
                          <a:schemeClr val="tx1"/>
                        </a:solidFill>
                        <a:effectLst/>
                        <a:latin typeface="ＭＳ Ｐゴシック" panose="020B0600070205080204" pitchFamily="50" charset="-128"/>
                        <a:ea typeface="ＭＳ Ｐゴシック" panose="020B0600070205080204" pitchFamily="50" charset="-128"/>
                        <a:cs typeface="+mn-cs"/>
                      </a:endParaRPr>
                    </a:p>
                    <a:p>
                      <a:endParaRPr kumimoji="1" lang="en-US" altLang="ja-JP" sz="1200" b="0" i="0" kern="1200" dirty="0">
                        <a:solidFill>
                          <a:schemeClr val="tx1"/>
                        </a:solidFill>
                        <a:effectLst/>
                        <a:latin typeface="ＭＳ Ｐゴシック" panose="020B0600070205080204" pitchFamily="50" charset="-128"/>
                        <a:ea typeface="ＭＳ Ｐゴシック" panose="020B0600070205080204" pitchFamily="50" charset="-128"/>
                        <a:cs typeface="+mn-cs"/>
                      </a:endParaRPr>
                    </a:p>
                    <a:p>
                      <a:endParaRPr kumimoji="1" lang="en-US" altLang="ja-JP" sz="1200" b="0" i="0" kern="1200" dirty="0">
                        <a:solidFill>
                          <a:schemeClr val="tx1"/>
                        </a:solidFill>
                        <a:effectLst/>
                        <a:latin typeface="ＭＳ Ｐゴシック" panose="020B0600070205080204" pitchFamily="50" charset="-128"/>
                        <a:ea typeface="ＭＳ Ｐゴシック" panose="020B0600070205080204" pitchFamily="50" charset="-128"/>
                        <a:cs typeface="+mn-cs"/>
                      </a:endParaRPr>
                    </a:p>
                    <a:p>
                      <a:r>
                        <a:rPr kumimoji="1" lang="ja-JP" altLang="en-US" sz="1200" b="0" i="0" kern="1200" dirty="0">
                          <a:solidFill>
                            <a:schemeClr val="tx1"/>
                          </a:solidFill>
                          <a:effectLst/>
                          <a:latin typeface="ＭＳ Ｐゴシック" panose="020B0600070205080204" pitchFamily="50" charset="-128"/>
                          <a:ea typeface="ＭＳ Ｐゴシック" panose="020B0600070205080204" pitchFamily="50" charset="-128"/>
                          <a:cs typeface="+mn-cs"/>
                        </a:rPr>
                        <a:t>認知症予防教室</a:t>
                      </a:r>
                      <a:endParaRPr kumimoji="1" lang="en-US" altLang="ja-JP" sz="1200" b="0" i="0" kern="1200" dirty="0">
                        <a:solidFill>
                          <a:schemeClr val="tx1"/>
                        </a:solidFill>
                        <a:effectLst/>
                        <a:latin typeface="ＭＳ Ｐゴシック" panose="020B0600070205080204" pitchFamily="50" charset="-128"/>
                        <a:ea typeface="ＭＳ Ｐゴシック" panose="020B0600070205080204" pitchFamily="50" charset="-128"/>
                        <a:cs typeface="+mn-cs"/>
                      </a:endParaRPr>
                    </a:p>
                    <a:p>
                      <a:endParaRPr kumimoji="1" lang="en-US" altLang="ja-JP" sz="1200" b="0" i="0" kern="1200" dirty="0">
                        <a:solidFill>
                          <a:schemeClr val="tx1"/>
                        </a:solidFill>
                        <a:effectLst/>
                        <a:latin typeface="ＭＳ Ｐゴシック" panose="020B0600070205080204" pitchFamily="50" charset="-128"/>
                        <a:ea typeface="ＭＳ Ｐゴシック" panose="020B0600070205080204" pitchFamily="50" charset="-128"/>
                        <a:cs typeface="+mn-cs"/>
                      </a:endParaRPr>
                    </a:p>
                    <a:p>
                      <a:endParaRPr kumimoji="1" lang="ja-JP" altLang="ja-JP" sz="1200" b="0" i="0" kern="1200" dirty="0">
                        <a:solidFill>
                          <a:schemeClr val="tx1"/>
                        </a:solidFill>
                        <a:effectLst/>
                        <a:latin typeface="ＭＳ Ｐゴシック" panose="020B0600070205080204" pitchFamily="50" charset="-128"/>
                        <a:ea typeface="ＭＳ Ｐゴシック" panose="020B0600070205080204" pitchFamily="50" charset="-128"/>
                        <a:cs typeface="+mn-cs"/>
                      </a:endParaRPr>
                    </a:p>
                    <a:p>
                      <a:r>
                        <a:rPr kumimoji="1" lang="ja-JP" altLang="ja-JP" sz="1200" b="0" i="0" kern="1200" dirty="0">
                          <a:solidFill>
                            <a:schemeClr val="tx1"/>
                          </a:solidFill>
                          <a:effectLst/>
                          <a:latin typeface="ＭＳ Ｐゴシック" panose="020B0600070205080204" pitchFamily="50" charset="-128"/>
                          <a:ea typeface="ＭＳ Ｐゴシック" panose="020B0600070205080204" pitchFamily="50" charset="-128"/>
                          <a:cs typeface="+mn-cs"/>
                        </a:rPr>
                        <a:t>認知症カフェ</a:t>
                      </a:r>
                    </a:p>
                    <a:p>
                      <a:endParaRPr kumimoji="1" lang="en-US" altLang="ja-JP" sz="1200" b="0" i="0" kern="1200" dirty="0">
                        <a:solidFill>
                          <a:schemeClr val="tx1"/>
                        </a:solidFill>
                        <a:effectLst/>
                        <a:latin typeface="ＭＳ Ｐゴシック" panose="020B0600070205080204" pitchFamily="50" charset="-128"/>
                        <a:ea typeface="ＭＳ Ｐゴシック" panose="020B0600070205080204" pitchFamily="50" charset="-128"/>
                        <a:cs typeface="+mn-cs"/>
                      </a:endParaRPr>
                    </a:p>
                    <a:p>
                      <a:endParaRPr kumimoji="1" lang="en-US" altLang="ja-JP" sz="1200" b="0" i="0" kern="1200" dirty="0">
                        <a:solidFill>
                          <a:schemeClr val="tx1"/>
                        </a:solidFill>
                        <a:effectLst/>
                        <a:latin typeface="ＭＳ Ｐゴシック" panose="020B0600070205080204" pitchFamily="50" charset="-128"/>
                        <a:ea typeface="ＭＳ Ｐゴシック" panose="020B0600070205080204" pitchFamily="50" charset="-128"/>
                        <a:cs typeface="+mn-cs"/>
                      </a:endParaRPr>
                    </a:p>
                    <a:p>
                      <a:endParaRPr kumimoji="1" lang="en-US" altLang="ja-JP" sz="1200" b="0" i="0" kern="1200" dirty="0">
                        <a:solidFill>
                          <a:schemeClr val="tx1"/>
                        </a:solidFill>
                        <a:effectLst/>
                        <a:latin typeface="ＭＳ Ｐゴシック" panose="020B0600070205080204" pitchFamily="50" charset="-128"/>
                        <a:ea typeface="ＭＳ Ｐゴシック" panose="020B0600070205080204" pitchFamily="50" charset="-128"/>
                        <a:cs typeface="+mn-cs"/>
                      </a:endParaRPr>
                    </a:p>
                    <a:p>
                      <a:r>
                        <a:rPr kumimoji="1" lang="ja-JP" altLang="ja-JP" sz="1200" b="0" i="0" kern="1200" dirty="0">
                          <a:solidFill>
                            <a:schemeClr val="tx1"/>
                          </a:solidFill>
                          <a:effectLst/>
                          <a:latin typeface="ＭＳ Ｐゴシック" panose="020B0600070205080204" pitchFamily="50" charset="-128"/>
                          <a:ea typeface="ＭＳ Ｐゴシック" panose="020B0600070205080204" pitchFamily="50" charset="-128"/>
                          <a:cs typeface="+mn-cs"/>
                        </a:rPr>
                        <a:t>家族会</a:t>
                      </a:r>
                    </a:p>
                    <a:p>
                      <a:endParaRPr kumimoji="1" lang="en-US" altLang="ja-JP" sz="1200" b="0" i="0" kern="1200" dirty="0">
                        <a:solidFill>
                          <a:schemeClr val="tx1"/>
                        </a:solidFill>
                        <a:effectLst/>
                        <a:latin typeface="ＭＳ Ｐゴシック" panose="020B0600070205080204" pitchFamily="50" charset="-128"/>
                        <a:ea typeface="ＭＳ Ｐゴシック" panose="020B0600070205080204" pitchFamily="50" charset="-128"/>
                        <a:cs typeface="+mn-cs"/>
                      </a:endParaRPr>
                    </a:p>
                    <a:p>
                      <a:endParaRPr kumimoji="1" lang="en-US" altLang="ja-JP" sz="1200" b="0" i="0" kern="1200" dirty="0">
                        <a:solidFill>
                          <a:schemeClr val="tx1"/>
                        </a:solidFill>
                        <a:effectLst/>
                        <a:latin typeface="ＭＳ Ｐゴシック" panose="020B0600070205080204" pitchFamily="50" charset="-128"/>
                        <a:ea typeface="ＭＳ Ｐゴシック" panose="020B0600070205080204" pitchFamily="50" charset="-128"/>
                        <a:cs typeface="+mn-cs"/>
                      </a:endParaRPr>
                    </a:p>
                    <a:p>
                      <a:endParaRPr kumimoji="1" lang="en-US" altLang="ja-JP" sz="1200" b="0" i="0" kern="1200" dirty="0">
                        <a:solidFill>
                          <a:schemeClr val="tx1"/>
                        </a:solidFill>
                        <a:effectLst/>
                        <a:latin typeface="ＭＳ Ｐゴシック" panose="020B0600070205080204" pitchFamily="50" charset="-128"/>
                        <a:ea typeface="ＭＳ Ｐゴシック" panose="020B0600070205080204" pitchFamily="50" charset="-128"/>
                        <a:cs typeface="+mn-cs"/>
                      </a:endParaRPr>
                    </a:p>
                    <a:p>
                      <a:r>
                        <a:rPr kumimoji="1" lang="ja-JP" altLang="ja-JP" sz="1200" b="0" i="0" kern="1200" dirty="0">
                          <a:solidFill>
                            <a:schemeClr val="tx1"/>
                          </a:solidFill>
                          <a:effectLst/>
                          <a:latin typeface="ＭＳ Ｐゴシック" panose="020B0600070205080204" pitchFamily="50" charset="-128"/>
                          <a:ea typeface="ＭＳ Ｐゴシック" panose="020B0600070205080204" pitchFamily="50" charset="-128"/>
                          <a:cs typeface="+mn-cs"/>
                        </a:rPr>
                        <a:t>ラン伴実行委員会</a:t>
                      </a:r>
                    </a:p>
                  </a:txBody>
                  <a:tcPr marL="1391" marR="1391" marT="18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t"/>
                      <a:endPar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p>
                      <a:pPr marL="72000" algn="l" fontAlgn="t"/>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A</a:t>
                      </a: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事業所　１回</a:t>
                      </a: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週</a:t>
                      </a:r>
                      <a:endPar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p>
                      <a:pPr marL="72000" algn="l" fontAlgn="t"/>
                      <a:endPar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p>
                      <a:pPr marL="72000" algn="l" fontAlgn="t"/>
                      <a:endPar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p>
                      <a:pPr marL="72000" algn="l" fontAlgn="t"/>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市　　１回／週</a:t>
                      </a:r>
                      <a:endPar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p>
                      <a:pPr marL="72000" algn="l" fontAlgn="t"/>
                      <a:endPar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p>
                      <a:pPr marL="72000" algn="l" fontAlgn="t"/>
                      <a:endPar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p>
                      <a:pPr marL="72000" algn="l" fontAlgn="t"/>
                      <a:endPar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p>
                      <a:pPr marL="72000" algn="l" fontAlgn="t"/>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包括・認知症地域支援推進員２回</a:t>
                      </a: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月</a:t>
                      </a:r>
                    </a:p>
                    <a:p>
                      <a:pPr marL="72000" algn="l" fontAlgn="t"/>
                      <a:endPar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p>
                      <a:pPr marL="72000" algn="l" fontAlgn="t"/>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社協　１回</a:t>
                      </a: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月</a:t>
                      </a:r>
                    </a:p>
                    <a:p>
                      <a:pPr marL="72000" algn="l" fontAlgn="t"/>
                      <a:endPar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p>
                      <a:pPr marL="72000" algn="l" fontAlgn="t"/>
                      <a:endPar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p>
                      <a:pPr marL="72000" algn="l" fontAlgn="t"/>
                      <a:endPar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p>
                      <a:pPr marL="72000" algn="l" fontAlgn="t"/>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ＮＰＯ　２回</a:t>
                      </a: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月</a:t>
                      </a:r>
                    </a:p>
                  </a:txBody>
                  <a:tcPr marL="1391" marR="1391" marT="18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t"/>
                      <a:endParaRPr lang="en-US" altLang="ja-JP" sz="1200" b="0" i="0" u="none" strike="noStrike" dirty="0">
                        <a:effectLst/>
                        <a:latin typeface="ＭＳ Ｐゴシック" panose="020B0600070205080204" pitchFamily="50" charset="-128"/>
                        <a:ea typeface="ＭＳ Ｐゴシック" panose="020B0600070205080204" pitchFamily="50" charset="-128"/>
                      </a:endParaRPr>
                    </a:p>
                    <a:p>
                      <a:pPr marL="72000" algn="l" fontAlgn="t"/>
                      <a:r>
                        <a:rPr lang="ja-JP" altLang="en-US" sz="1200" b="0" i="0" u="none" strike="noStrike" dirty="0">
                          <a:effectLst/>
                          <a:latin typeface="ＭＳ Ｐゴシック" panose="020B0600070205080204" pitchFamily="50" charset="-128"/>
                          <a:ea typeface="ＭＳ Ｐゴシック" panose="020B0600070205080204" pitchFamily="50" charset="-128"/>
                        </a:rPr>
                        <a:t>平成</a:t>
                      </a:r>
                      <a:r>
                        <a:rPr lang="en-US" altLang="ja-JP" sz="1200" b="0" i="0" u="none" strike="noStrike" dirty="0">
                          <a:effectLst/>
                          <a:latin typeface="ＭＳ Ｐゴシック" panose="020B0600070205080204" pitchFamily="50" charset="-128"/>
                          <a:ea typeface="ＭＳ Ｐゴシック" panose="020B0600070205080204" pitchFamily="50" charset="-128"/>
                        </a:rPr>
                        <a:t>28</a:t>
                      </a:r>
                      <a:r>
                        <a:rPr lang="ja-JP" altLang="en-US" sz="1200" b="0" i="0" u="none" strike="noStrike" dirty="0">
                          <a:effectLst/>
                          <a:latin typeface="ＭＳ Ｐゴシック" panose="020B0600070205080204" pitchFamily="50" charset="-128"/>
                          <a:ea typeface="ＭＳ Ｐゴシック" panose="020B0600070205080204" pitchFamily="50" charset="-128"/>
                        </a:rPr>
                        <a:t>年</a:t>
                      </a:r>
                      <a:endParaRPr lang="en-US" altLang="ja-JP" sz="1200" b="0" i="0" u="none" strike="noStrike" dirty="0">
                        <a:effectLst/>
                        <a:latin typeface="ＭＳ Ｐゴシック" panose="020B0600070205080204" pitchFamily="50" charset="-128"/>
                        <a:ea typeface="ＭＳ Ｐゴシック" panose="020B0600070205080204" pitchFamily="50" charset="-128"/>
                      </a:endParaRPr>
                    </a:p>
                    <a:p>
                      <a:pPr marL="72000" algn="l" fontAlgn="t"/>
                      <a:r>
                        <a:rPr lang="ja-JP" altLang="en-US" sz="1200" b="0" i="0" u="none" strike="noStrike" dirty="0">
                          <a:effectLst/>
                          <a:latin typeface="ＭＳ Ｐゴシック" panose="020B0600070205080204" pitchFamily="50" charset="-128"/>
                          <a:ea typeface="ＭＳ Ｐゴシック" panose="020B0600070205080204" pitchFamily="50" charset="-128"/>
                        </a:rPr>
                        <a:t>４月１日～</a:t>
                      </a:r>
                      <a:endParaRPr lang="en-US" altLang="ja-JP" sz="1200" b="0" i="0" u="none" strike="noStrike" dirty="0">
                        <a:effectLst/>
                        <a:latin typeface="ＭＳ Ｐゴシック" panose="020B0600070205080204" pitchFamily="50" charset="-128"/>
                        <a:ea typeface="ＭＳ Ｐゴシック" panose="020B0600070205080204" pitchFamily="50" charset="-128"/>
                      </a:endParaRPr>
                    </a:p>
                    <a:p>
                      <a:pPr marL="72000" algn="l" fontAlgn="t"/>
                      <a:r>
                        <a:rPr lang="ja-JP" altLang="en-US" sz="1200" b="0" i="0" u="none" strike="noStrike" dirty="0">
                          <a:effectLst/>
                          <a:latin typeface="ＭＳ Ｐゴシック" panose="020B0600070205080204" pitchFamily="50" charset="-128"/>
                          <a:ea typeface="ＭＳ Ｐゴシック" panose="020B0600070205080204" pitchFamily="50" charset="-128"/>
                        </a:rPr>
                        <a:t>９月</a:t>
                      </a:r>
                      <a:r>
                        <a:rPr lang="en-US" altLang="ja-JP" sz="1200" b="0" i="0" u="none" strike="noStrike" dirty="0">
                          <a:effectLst/>
                          <a:latin typeface="ＭＳ Ｐゴシック" panose="020B0600070205080204" pitchFamily="50" charset="-128"/>
                          <a:ea typeface="ＭＳ Ｐゴシック" panose="020B0600070205080204" pitchFamily="50" charset="-128"/>
                        </a:rPr>
                        <a:t>30</a:t>
                      </a:r>
                      <a:r>
                        <a:rPr lang="ja-JP" altLang="en-US" sz="1200" b="0" i="0" u="none" strike="noStrike" dirty="0">
                          <a:effectLst/>
                          <a:latin typeface="ＭＳ Ｐゴシック" panose="020B0600070205080204" pitchFamily="50" charset="-128"/>
                          <a:ea typeface="ＭＳ Ｐゴシック" panose="020B0600070205080204" pitchFamily="50" charset="-128"/>
                        </a:rPr>
                        <a:t>日</a:t>
                      </a:r>
                      <a:endParaRPr lang="en-US" altLang="ja-JP" sz="1200" b="0" i="0" u="none" strike="noStrike" dirty="0">
                        <a:effectLst/>
                        <a:latin typeface="ＭＳ Ｐゴシック" panose="020B0600070205080204" pitchFamily="50" charset="-128"/>
                        <a:ea typeface="ＭＳ Ｐゴシック" panose="020B0600070205080204" pitchFamily="50" charset="-128"/>
                      </a:endParaRPr>
                    </a:p>
                    <a:p>
                      <a:pPr marL="72000" algn="l" fontAlgn="t"/>
                      <a:endParaRPr lang="en-US" altLang="ja-JP" sz="1200" b="0" i="0" u="none" strike="noStrike" dirty="0">
                        <a:effectLst/>
                        <a:latin typeface="ＭＳ Ｐゴシック" panose="020B0600070205080204" pitchFamily="50" charset="-128"/>
                        <a:ea typeface="ＭＳ Ｐゴシック" panose="020B0600070205080204" pitchFamily="50" charset="-128"/>
                      </a:endParaRPr>
                    </a:p>
                    <a:p>
                      <a:pPr marL="72000" algn="l" fontAlgn="t"/>
                      <a:r>
                        <a:rPr lang="ja-JP" altLang="en-US" sz="1200" b="0" i="0" u="none" strike="noStrike" dirty="0">
                          <a:effectLst/>
                          <a:latin typeface="ＭＳ Ｐゴシック" panose="020B0600070205080204" pitchFamily="50" charset="-128"/>
                          <a:ea typeface="ＭＳ Ｐゴシック" panose="020B0600070205080204" pitchFamily="50" charset="-128"/>
                        </a:rPr>
                        <a:t>平成</a:t>
                      </a:r>
                      <a:r>
                        <a:rPr lang="en-US" altLang="ja-JP" sz="1200" b="0" i="0" u="none" strike="noStrike" dirty="0">
                          <a:effectLst/>
                          <a:latin typeface="ＭＳ Ｐゴシック" panose="020B0600070205080204" pitchFamily="50" charset="-128"/>
                          <a:ea typeface="ＭＳ Ｐゴシック" panose="020B0600070205080204" pitchFamily="50" charset="-128"/>
                        </a:rPr>
                        <a:t>28</a:t>
                      </a:r>
                      <a:r>
                        <a:rPr lang="ja-JP" altLang="en-US" sz="1200" b="0" i="0" u="none" strike="noStrike" dirty="0">
                          <a:effectLst/>
                          <a:latin typeface="ＭＳ Ｐゴシック" panose="020B0600070205080204" pitchFamily="50" charset="-128"/>
                          <a:ea typeface="ＭＳ Ｐゴシック" panose="020B0600070205080204" pitchFamily="50" charset="-128"/>
                        </a:rPr>
                        <a:t>年</a:t>
                      </a:r>
                      <a:endParaRPr lang="en-US" altLang="ja-JP" sz="1200" b="0" i="0" u="none" strike="noStrike" dirty="0">
                        <a:effectLst/>
                        <a:latin typeface="ＭＳ Ｐゴシック" panose="020B0600070205080204" pitchFamily="50" charset="-128"/>
                        <a:ea typeface="ＭＳ Ｐゴシック" panose="020B0600070205080204" pitchFamily="50" charset="-128"/>
                      </a:endParaRPr>
                    </a:p>
                    <a:p>
                      <a:pPr marL="72000" algn="l" fontAlgn="t"/>
                      <a:r>
                        <a:rPr lang="ja-JP" altLang="en-US" sz="1200" b="0" i="0" u="none" strike="noStrike" dirty="0">
                          <a:effectLst/>
                          <a:latin typeface="ＭＳ Ｐゴシック" panose="020B0600070205080204" pitchFamily="50" charset="-128"/>
                          <a:ea typeface="ＭＳ Ｐゴシック" panose="020B0600070205080204" pitchFamily="50" charset="-128"/>
                        </a:rPr>
                        <a:t>４月１日～</a:t>
                      </a:r>
                      <a:endParaRPr lang="en-US" altLang="ja-JP" sz="1200" b="0" i="0" u="none" strike="noStrike" dirty="0">
                        <a:effectLst/>
                        <a:latin typeface="ＭＳ Ｐゴシック" panose="020B0600070205080204" pitchFamily="50" charset="-128"/>
                        <a:ea typeface="ＭＳ Ｐゴシック" panose="020B0600070205080204" pitchFamily="50" charset="-128"/>
                      </a:endParaRPr>
                    </a:p>
                    <a:p>
                      <a:pPr marL="72000" algn="l" fontAlgn="t"/>
                      <a:r>
                        <a:rPr lang="ja-JP" altLang="en-US" sz="1200" b="0" i="0" u="none" strike="noStrike" dirty="0">
                          <a:effectLst/>
                          <a:latin typeface="ＭＳ Ｐゴシック" panose="020B0600070205080204" pitchFamily="50" charset="-128"/>
                          <a:ea typeface="ＭＳ Ｐゴシック" panose="020B0600070205080204" pitchFamily="50" charset="-128"/>
                        </a:rPr>
                        <a:t>９月</a:t>
                      </a:r>
                      <a:r>
                        <a:rPr lang="en-US" altLang="ja-JP" sz="1200" b="0" i="0" u="none" strike="noStrike" dirty="0">
                          <a:effectLst/>
                          <a:latin typeface="ＭＳ Ｐゴシック" panose="020B0600070205080204" pitchFamily="50" charset="-128"/>
                          <a:ea typeface="ＭＳ Ｐゴシック" panose="020B0600070205080204" pitchFamily="50" charset="-128"/>
                        </a:rPr>
                        <a:t>30</a:t>
                      </a:r>
                      <a:r>
                        <a:rPr lang="ja-JP" altLang="en-US" sz="1200" b="0" i="0" u="none" strike="noStrike" dirty="0">
                          <a:effectLst/>
                          <a:latin typeface="ＭＳ Ｐゴシック" panose="020B0600070205080204" pitchFamily="50" charset="-128"/>
                          <a:ea typeface="ＭＳ Ｐゴシック" panose="020B0600070205080204" pitchFamily="50" charset="-128"/>
                        </a:rPr>
                        <a:t>日</a:t>
                      </a:r>
                    </a:p>
                    <a:p>
                      <a:pPr marL="72000" algn="l" fontAlgn="t"/>
                      <a:endParaRPr lang="en-US" altLang="ja-JP" sz="1200" b="0" i="0" u="none" strike="noStrike" dirty="0">
                        <a:effectLst/>
                        <a:latin typeface="ＭＳ Ｐゴシック" panose="020B0600070205080204" pitchFamily="50" charset="-128"/>
                        <a:ea typeface="ＭＳ Ｐゴシック" panose="020B0600070205080204" pitchFamily="50" charset="-128"/>
                      </a:endParaRPr>
                    </a:p>
                    <a:p>
                      <a:pPr marL="72000" algn="l" fontAlgn="t"/>
                      <a:r>
                        <a:rPr lang="ja-JP" altLang="en-US" sz="1200" b="0" i="0" u="none" strike="noStrike" dirty="0">
                          <a:effectLst/>
                          <a:latin typeface="ＭＳ Ｐゴシック" panose="020B0600070205080204" pitchFamily="50" charset="-128"/>
                          <a:ea typeface="ＭＳ Ｐゴシック" panose="020B0600070205080204" pitchFamily="50" charset="-128"/>
                        </a:rPr>
                        <a:t>平成</a:t>
                      </a:r>
                      <a:r>
                        <a:rPr lang="en-US" altLang="ja-JP" sz="1200" b="0" i="0" u="none" strike="noStrike" dirty="0">
                          <a:effectLst/>
                          <a:latin typeface="ＭＳ Ｐゴシック" panose="020B0600070205080204" pitchFamily="50" charset="-128"/>
                          <a:ea typeface="ＭＳ Ｐゴシック" panose="020B0600070205080204" pitchFamily="50" charset="-128"/>
                        </a:rPr>
                        <a:t>28</a:t>
                      </a:r>
                      <a:r>
                        <a:rPr lang="ja-JP" altLang="en-US" sz="1200" b="0" i="0" u="none" strike="noStrike" dirty="0">
                          <a:effectLst/>
                          <a:latin typeface="ＭＳ Ｐゴシック" panose="020B0600070205080204" pitchFamily="50" charset="-128"/>
                          <a:ea typeface="ＭＳ Ｐゴシック" panose="020B0600070205080204" pitchFamily="50" charset="-128"/>
                        </a:rPr>
                        <a:t>年</a:t>
                      </a:r>
                      <a:endParaRPr lang="en-US" altLang="ja-JP" sz="1200" b="0" i="0" u="none" strike="noStrike" dirty="0">
                        <a:effectLst/>
                        <a:latin typeface="ＭＳ Ｐゴシック" panose="020B0600070205080204" pitchFamily="50" charset="-128"/>
                        <a:ea typeface="ＭＳ Ｐゴシック" panose="020B0600070205080204" pitchFamily="50" charset="-128"/>
                      </a:endParaRPr>
                    </a:p>
                    <a:p>
                      <a:pPr marL="72000" algn="l" fontAlgn="t"/>
                      <a:r>
                        <a:rPr lang="ja-JP" altLang="en-US" sz="1200" b="0" i="0" u="none" strike="noStrike" dirty="0">
                          <a:effectLst/>
                          <a:latin typeface="ＭＳ Ｐゴシック" panose="020B0600070205080204" pitchFamily="50" charset="-128"/>
                          <a:ea typeface="ＭＳ Ｐゴシック" panose="020B0600070205080204" pitchFamily="50" charset="-128"/>
                        </a:rPr>
                        <a:t>４月１日～</a:t>
                      </a:r>
                      <a:endParaRPr lang="en-US" altLang="ja-JP" sz="1200" b="0" i="0" u="none" strike="noStrike" dirty="0">
                        <a:effectLst/>
                        <a:latin typeface="ＭＳ Ｐゴシック" panose="020B0600070205080204" pitchFamily="50" charset="-128"/>
                        <a:ea typeface="ＭＳ Ｐゴシック" panose="020B0600070205080204" pitchFamily="50" charset="-128"/>
                      </a:endParaRPr>
                    </a:p>
                    <a:p>
                      <a:pPr marL="72000" algn="l" fontAlgn="t"/>
                      <a:r>
                        <a:rPr lang="ja-JP" altLang="en-US" sz="1200" b="0" i="0" u="none" strike="noStrike" dirty="0">
                          <a:effectLst/>
                          <a:latin typeface="ＭＳ Ｐゴシック" panose="020B0600070205080204" pitchFamily="50" charset="-128"/>
                          <a:ea typeface="ＭＳ Ｐゴシック" panose="020B0600070205080204" pitchFamily="50" charset="-128"/>
                        </a:rPr>
                        <a:t>９月</a:t>
                      </a:r>
                      <a:r>
                        <a:rPr lang="en-US" altLang="ja-JP" sz="1200" b="0" i="0" u="none" strike="noStrike" dirty="0">
                          <a:effectLst/>
                          <a:latin typeface="ＭＳ Ｐゴシック" panose="020B0600070205080204" pitchFamily="50" charset="-128"/>
                          <a:ea typeface="ＭＳ Ｐゴシック" panose="020B0600070205080204" pitchFamily="50" charset="-128"/>
                        </a:rPr>
                        <a:t>30</a:t>
                      </a:r>
                      <a:r>
                        <a:rPr lang="ja-JP" altLang="en-US" sz="1200" b="0" i="0" u="none" strike="noStrike" dirty="0">
                          <a:effectLst/>
                          <a:latin typeface="ＭＳ Ｐゴシック" panose="020B0600070205080204" pitchFamily="50" charset="-128"/>
                          <a:ea typeface="ＭＳ Ｐゴシック" panose="020B0600070205080204" pitchFamily="50" charset="-128"/>
                        </a:rPr>
                        <a:t>日</a:t>
                      </a:r>
                    </a:p>
                    <a:p>
                      <a:pPr marL="72000" algn="l" fontAlgn="t"/>
                      <a:endParaRPr lang="en-US" altLang="ja-JP" sz="1200" b="0" i="0" u="none" strike="noStrike" dirty="0">
                        <a:effectLst/>
                        <a:latin typeface="ＭＳ Ｐゴシック" panose="020B0600070205080204" pitchFamily="50" charset="-128"/>
                        <a:ea typeface="ＭＳ Ｐゴシック" panose="020B0600070205080204" pitchFamily="50" charset="-128"/>
                      </a:endParaRPr>
                    </a:p>
                    <a:p>
                      <a:pPr marL="72000" algn="l" fontAlgn="t"/>
                      <a:r>
                        <a:rPr lang="ja-JP" altLang="en-US" sz="1200" b="0" i="0" u="none" strike="noStrike" dirty="0">
                          <a:effectLst/>
                          <a:latin typeface="ＭＳ Ｐゴシック" panose="020B0600070205080204" pitchFamily="50" charset="-128"/>
                          <a:ea typeface="ＭＳ Ｐゴシック" panose="020B0600070205080204" pitchFamily="50" charset="-128"/>
                        </a:rPr>
                        <a:t>平成</a:t>
                      </a:r>
                      <a:r>
                        <a:rPr lang="en-US" altLang="ja-JP" sz="1200" b="0" i="0" u="none" strike="noStrike" dirty="0">
                          <a:effectLst/>
                          <a:latin typeface="ＭＳ Ｐゴシック" panose="020B0600070205080204" pitchFamily="50" charset="-128"/>
                          <a:ea typeface="ＭＳ Ｐゴシック" panose="020B0600070205080204" pitchFamily="50" charset="-128"/>
                        </a:rPr>
                        <a:t>28</a:t>
                      </a:r>
                      <a:r>
                        <a:rPr lang="ja-JP" altLang="en-US" sz="1200" b="0" i="0" u="none" strike="noStrike" dirty="0">
                          <a:effectLst/>
                          <a:latin typeface="ＭＳ Ｐゴシック" panose="020B0600070205080204" pitchFamily="50" charset="-128"/>
                          <a:ea typeface="ＭＳ Ｐゴシック" panose="020B0600070205080204" pitchFamily="50" charset="-128"/>
                        </a:rPr>
                        <a:t>年</a:t>
                      </a:r>
                      <a:endParaRPr lang="en-US" altLang="ja-JP" sz="1200" b="0" i="0" u="none" strike="noStrike" dirty="0">
                        <a:effectLst/>
                        <a:latin typeface="ＭＳ Ｐゴシック" panose="020B0600070205080204" pitchFamily="50" charset="-128"/>
                        <a:ea typeface="ＭＳ Ｐゴシック" panose="020B0600070205080204" pitchFamily="50" charset="-128"/>
                      </a:endParaRPr>
                    </a:p>
                    <a:p>
                      <a:pPr marL="72000" algn="l" fontAlgn="t"/>
                      <a:r>
                        <a:rPr lang="ja-JP" altLang="en-US" sz="1200" b="0" i="0" u="none" strike="noStrike" dirty="0">
                          <a:effectLst/>
                          <a:latin typeface="ＭＳ Ｐゴシック" panose="020B0600070205080204" pitchFamily="50" charset="-128"/>
                          <a:ea typeface="ＭＳ Ｐゴシック" panose="020B0600070205080204" pitchFamily="50" charset="-128"/>
                        </a:rPr>
                        <a:t>４月１日～</a:t>
                      </a:r>
                      <a:endParaRPr lang="en-US" altLang="ja-JP" sz="1200" b="0" i="0" u="none" strike="noStrike" dirty="0">
                        <a:effectLst/>
                        <a:latin typeface="ＭＳ Ｐゴシック" panose="020B0600070205080204" pitchFamily="50" charset="-128"/>
                        <a:ea typeface="ＭＳ Ｐゴシック" panose="020B0600070205080204" pitchFamily="50" charset="-128"/>
                      </a:endParaRPr>
                    </a:p>
                    <a:p>
                      <a:pPr marL="72000" algn="l" fontAlgn="t"/>
                      <a:r>
                        <a:rPr lang="ja-JP" altLang="en-US" sz="1200" b="0" i="0" u="none" strike="noStrike" dirty="0">
                          <a:effectLst/>
                          <a:latin typeface="ＭＳ Ｐゴシック" panose="020B0600070205080204" pitchFamily="50" charset="-128"/>
                          <a:ea typeface="ＭＳ Ｐゴシック" panose="020B0600070205080204" pitchFamily="50" charset="-128"/>
                        </a:rPr>
                        <a:t>９月</a:t>
                      </a:r>
                      <a:r>
                        <a:rPr lang="en-US" altLang="ja-JP" sz="1200" b="0" i="0" u="none" strike="noStrike" dirty="0">
                          <a:effectLst/>
                          <a:latin typeface="ＭＳ Ｐゴシック" panose="020B0600070205080204" pitchFamily="50" charset="-128"/>
                          <a:ea typeface="ＭＳ Ｐゴシック" panose="020B0600070205080204" pitchFamily="50" charset="-128"/>
                        </a:rPr>
                        <a:t>30</a:t>
                      </a:r>
                      <a:r>
                        <a:rPr lang="ja-JP" altLang="en-US" sz="1200" b="0" i="0" u="none" strike="noStrike" dirty="0">
                          <a:effectLst/>
                          <a:latin typeface="ＭＳ Ｐゴシック" panose="020B0600070205080204" pitchFamily="50" charset="-128"/>
                          <a:ea typeface="ＭＳ Ｐゴシック" panose="020B0600070205080204" pitchFamily="50" charset="-128"/>
                        </a:rPr>
                        <a:t>日</a:t>
                      </a:r>
                    </a:p>
                    <a:p>
                      <a:pPr marL="72000" algn="l" fontAlgn="t"/>
                      <a:endParaRPr lang="en-US" altLang="ja-JP" sz="1200" b="0" i="0" u="none" strike="noStrike" dirty="0">
                        <a:effectLst/>
                        <a:latin typeface="ＭＳ Ｐゴシック" panose="020B0600070205080204" pitchFamily="50" charset="-128"/>
                        <a:ea typeface="ＭＳ Ｐゴシック" panose="020B0600070205080204" pitchFamily="50" charset="-128"/>
                      </a:endParaRPr>
                    </a:p>
                    <a:p>
                      <a:pPr marL="72000" algn="l" fontAlgn="t"/>
                      <a:r>
                        <a:rPr lang="ja-JP" altLang="en-US" sz="1200" b="0" i="0" u="none" strike="noStrike" dirty="0">
                          <a:effectLst/>
                          <a:latin typeface="ＭＳ Ｐゴシック" panose="020B0600070205080204" pitchFamily="50" charset="-128"/>
                          <a:ea typeface="ＭＳ Ｐゴシック" panose="020B0600070205080204" pitchFamily="50" charset="-128"/>
                        </a:rPr>
                        <a:t>平成</a:t>
                      </a:r>
                      <a:r>
                        <a:rPr lang="en-US" altLang="ja-JP" sz="1200" b="0" i="0" u="none" strike="noStrike" dirty="0">
                          <a:effectLst/>
                          <a:latin typeface="ＭＳ Ｐゴシック" panose="020B0600070205080204" pitchFamily="50" charset="-128"/>
                          <a:ea typeface="ＭＳ Ｐゴシック" panose="020B0600070205080204" pitchFamily="50" charset="-128"/>
                        </a:rPr>
                        <a:t>28</a:t>
                      </a:r>
                      <a:r>
                        <a:rPr lang="ja-JP" altLang="en-US" sz="1200" b="0" i="0" u="none" strike="noStrike" dirty="0">
                          <a:effectLst/>
                          <a:latin typeface="ＭＳ Ｐゴシック" panose="020B0600070205080204" pitchFamily="50" charset="-128"/>
                          <a:ea typeface="ＭＳ Ｐゴシック" panose="020B0600070205080204" pitchFamily="50" charset="-128"/>
                        </a:rPr>
                        <a:t>年</a:t>
                      </a:r>
                      <a:endParaRPr lang="en-US" altLang="ja-JP" sz="1200" b="0" i="0" u="none" strike="noStrike" dirty="0">
                        <a:effectLst/>
                        <a:latin typeface="ＭＳ Ｐゴシック" panose="020B0600070205080204" pitchFamily="50" charset="-128"/>
                        <a:ea typeface="ＭＳ Ｐゴシック" panose="020B0600070205080204" pitchFamily="50" charset="-128"/>
                      </a:endParaRPr>
                    </a:p>
                    <a:p>
                      <a:pPr marL="72000" algn="l" fontAlgn="t"/>
                      <a:r>
                        <a:rPr lang="ja-JP" altLang="en-US" sz="1200" b="0" i="0" u="none" strike="noStrike" dirty="0">
                          <a:effectLst/>
                          <a:latin typeface="ＭＳ Ｐゴシック" panose="020B0600070205080204" pitchFamily="50" charset="-128"/>
                          <a:ea typeface="ＭＳ Ｐゴシック" panose="020B0600070205080204" pitchFamily="50" charset="-128"/>
                        </a:rPr>
                        <a:t>４月１日～</a:t>
                      </a:r>
                      <a:endParaRPr lang="en-US" altLang="ja-JP" sz="1200" b="0" i="0" u="none" strike="noStrike" dirty="0">
                        <a:effectLst/>
                        <a:latin typeface="ＭＳ Ｐゴシック" panose="020B0600070205080204" pitchFamily="50" charset="-128"/>
                        <a:ea typeface="ＭＳ Ｐゴシック" panose="020B0600070205080204" pitchFamily="50" charset="-128"/>
                      </a:endParaRPr>
                    </a:p>
                    <a:p>
                      <a:pPr marL="72000" algn="l" fontAlgn="t"/>
                      <a:r>
                        <a:rPr lang="ja-JP" altLang="en-US" sz="1200" b="0" i="0" u="none" strike="noStrike" dirty="0">
                          <a:effectLst/>
                          <a:latin typeface="ＭＳ Ｐゴシック" panose="020B0600070205080204" pitchFamily="50" charset="-128"/>
                          <a:ea typeface="ＭＳ Ｐゴシック" panose="020B0600070205080204" pitchFamily="50" charset="-128"/>
                        </a:rPr>
                        <a:t>９月</a:t>
                      </a:r>
                      <a:r>
                        <a:rPr lang="en-US" altLang="ja-JP" sz="1200" b="0" i="0" u="none" strike="noStrike" dirty="0">
                          <a:effectLst/>
                          <a:latin typeface="ＭＳ Ｐゴシック" panose="020B0600070205080204" pitchFamily="50" charset="-128"/>
                          <a:ea typeface="ＭＳ Ｐゴシック" panose="020B0600070205080204" pitchFamily="50" charset="-128"/>
                        </a:rPr>
                        <a:t>30</a:t>
                      </a:r>
                      <a:r>
                        <a:rPr lang="ja-JP" altLang="en-US" sz="1200" b="0" i="0" u="none" strike="noStrike" dirty="0">
                          <a:effectLst/>
                          <a:latin typeface="ＭＳ Ｐゴシック" panose="020B0600070205080204" pitchFamily="50" charset="-128"/>
                          <a:ea typeface="ＭＳ Ｐゴシック" panose="020B0600070205080204" pitchFamily="50" charset="-128"/>
                        </a:rPr>
                        <a:t>日</a:t>
                      </a:r>
                    </a:p>
                    <a:p>
                      <a:pPr marL="72000" algn="l" fontAlgn="t"/>
                      <a:endParaRPr lang="ja-JP" altLang="en-US" sz="1200" b="0" i="0" u="none" strike="noStrike" dirty="0">
                        <a:effectLst/>
                        <a:latin typeface="ＭＳ Ｐゴシック" panose="020B0600070205080204" pitchFamily="50" charset="-128"/>
                        <a:ea typeface="ＭＳ Ｐゴシック" panose="020B0600070205080204" pitchFamily="50" charset="-128"/>
                      </a:endParaRPr>
                    </a:p>
                  </a:txBody>
                  <a:tcPr marL="1391" marR="1391" marT="18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9723" name="スライド番号プレースホルダー 3"/>
          <p:cNvSpPr>
            <a:spLocks noGrp="1"/>
          </p:cNvSpPr>
          <p:nvPr>
            <p:ph type="sldNum" sz="quarter" idx="12"/>
          </p:nvPr>
        </p:nvSpPr>
        <p:spPr bwMode="auto">
          <a:xfrm>
            <a:off x="7086600" y="649287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922C042C-D5A9-4E54-BC6C-47315F3C6A69}" type="slidenum">
              <a:rPr lang="ja-JP" altLang="en-US" smtClean="0">
                <a:solidFill>
                  <a:srgbClr val="898989"/>
                </a:solidFill>
              </a:rPr>
              <a:pPr/>
              <a:t>27</a:t>
            </a:fld>
            <a:endParaRPr lang="ja-JP" altLang="en-US">
              <a:solidFill>
                <a:srgbClr val="898989"/>
              </a:solidFill>
            </a:endParaRPr>
          </a:p>
        </p:txBody>
      </p:sp>
      <p:sp>
        <p:nvSpPr>
          <p:cNvPr id="9" name="円/楕円 8"/>
          <p:cNvSpPr/>
          <p:nvPr/>
        </p:nvSpPr>
        <p:spPr>
          <a:xfrm>
            <a:off x="6817519" y="-744538"/>
            <a:ext cx="2250281" cy="4937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t>映写のみ</a:t>
            </a:r>
          </a:p>
        </p:txBody>
      </p:sp>
      <p:sp>
        <p:nvSpPr>
          <p:cNvPr id="7" name="テキスト ボックス 6"/>
          <p:cNvSpPr txBox="1">
            <a:spLocks noChangeArrowheads="1"/>
          </p:cNvSpPr>
          <p:nvPr/>
        </p:nvSpPr>
        <p:spPr bwMode="auto">
          <a:xfrm>
            <a:off x="251223" y="11115"/>
            <a:ext cx="86415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a:r>
              <a:rPr lang="ja-JP" altLang="en-US" sz="2400" b="1" dirty="0"/>
              <a:t>介護予防サービス・支援計画書（作成例）</a:t>
            </a:r>
            <a:r>
              <a:rPr lang="en-US" altLang="ja-JP" sz="2400" b="1" dirty="0">
                <a:solidFill>
                  <a:srgbClr val="FF0000"/>
                </a:solidFill>
              </a:rPr>
              <a:t> </a:t>
            </a:r>
            <a:r>
              <a:rPr lang="en-US" altLang="ja-JP" sz="1400" b="1" dirty="0">
                <a:solidFill>
                  <a:srgbClr val="FF0000"/>
                </a:solidFill>
              </a:rPr>
              <a:t>※</a:t>
            </a:r>
            <a:r>
              <a:rPr lang="ja-JP" altLang="en-US" sz="1400" b="1" dirty="0">
                <a:solidFill>
                  <a:srgbClr val="FF0000"/>
                </a:solidFill>
              </a:rPr>
              <a:t>１つの参考例として参照下さい</a:t>
            </a:r>
            <a:r>
              <a:rPr lang="ja-JP" altLang="en-US" sz="2400" b="1" dirty="0"/>
              <a:t>　</a:t>
            </a:r>
            <a:r>
              <a:rPr lang="ja-JP" altLang="en-US" sz="1100" dirty="0"/>
              <a:t>　　　　　　　　　　　　　　　　　　　　　　　　　　　　　　　　　　　　　　　　　　　　　　　　　　　　　　　　　　　　</a:t>
            </a:r>
            <a:endParaRPr lang="ja-JP" altLang="en-US" sz="1400" b="1" dirty="0">
              <a:solidFill>
                <a:srgbClr val="FF0000"/>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1850162144"/>
              </p:ext>
            </p:extLst>
          </p:nvPr>
        </p:nvGraphicFramePr>
        <p:xfrm>
          <a:off x="117793" y="485149"/>
          <a:ext cx="8777287" cy="406400"/>
        </p:xfrm>
        <a:graphic>
          <a:graphicData uri="http://schemas.openxmlformats.org/drawingml/2006/table">
            <a:tbl>
              <a:tblPr firstRow="1" bandRow="1">
                <a:tableStyleId>{2D5ABB26-0587-4C30-8999-92F81FD0307C}</a:tableStyleId>
              </a:tblPr>
              <a:tblGrid>
                <a:gridCol w="1416367">
                  <a:extLst>
                    <a:ext uri="{9D8B030D-6E8A-4147-A177-3AD203B41FA5}">
                      <a16:colId xmlns:a16="http://schemas.microsoft.com/office/drawing/2014/main" val="20000"/>
                    </a:ext>
                  </a:extLst>
                </a:gridCol>
                <a:gridCol w="7360920">
                  <a:extLst>
                    <a:ext uri="{9D8B030D-6E8A-4147-A177-3AD203B41FA5}">
                      <a16:colId xmlns:a16="http://schemas.microsoft.com/office/drawing/2014/main" val="20001"/>
                    </a:ext>
                  </a:extLst>
                </a:gridCol>
              </a:tblGrid>
              <a:tr h="406400">
                <a:tc>
                  <a:txBody>
                    <a:bodyPr/>
                    <a:lstStyle/>
                    <a:p>
                      <a:pPr algn="ctr" fontAlgn="ctr"/>
                      <a:r>
                        <a:rPr lang="ja-JP" altLang="en-US" sz="1600" b="0" i="0" u="none" strike="noStrike" dirty="0">
                          <a:effectLst/>
                          <a:latin typeface="ＭＳ Ｐゴシック" panose="020B0600070205080204" pitchFamily="50" charset="-128"/>
                          <a:ea typeface="ＭＳ Ｐゴシック" panose="020B0600070205080204" pitchFamily="50" charset="-128"/>
                        </a:rPr>
                        <a:t>１年</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520" marR="2520" marT="2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0" i="0" u="none" strike="noStrike" dirty="0">
                          <a:effectLst/>
                          <a:latin typeface="ＭＳ Ｐゴシック" panose="020B0600070205080204" pitchFamily="50" charset="-128"/>
                          <a:ea typeface="ＭＳ Ｐゴシック" panose="020B0600070205080204" pitchFamily="50" charset="-128"/>
                        </a:rPr>
                        <a:t>認知症カフェが居場所として定着している（認知症カフェのお手伝いを継続している）</a:t>
                      </a:r>
                    </a:p>
                  </a:txBody>
                  <a:tcPr marL="91453" marR="91453" marT="45757" marB="45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70139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5088733" y="801317"/>
            <a:ext cx="3961210" cy="5866769"/>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2133">
              <a:latin typeface="メイリオ" pitchFamily="50" charset="-128"/>
              <a:ea typeface="メイリオ" pitchFamily="50" charset="-128"/>
              <a:cs typeface="メイリオ" pitchFamily="50" charset="-128"/>
            </a:endParaRPr>
          </a:p>
        </p:txBody>
      </p:sp>
      <p:sp>
        <p:nvSpPr>
          <p:cNvPr id="5" name="角丸四角形 4"/>
          <p:cNvSpPr/>
          <p:nvPr/>
        </p:nvSpPr>
        <p:spPr>
          <a:xfrm>
            <a:off x="132160" y="773181"/>
            <a:ext cx="4831556" cy="5894905"/>
          </a:xfrm>
          <a:prstGeom prst="round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2133">
              <a:latin typeface="メイリオ" pitchFamily="50" charset="-128"/>
              <a:ea typeface="メイリオ" pitchFamily="50" charset="-128"/>
              <a:cs typeface="メイリオ" pitchFamily="50" charset="-128"/>
            </a:endParaRPr>
          </a:p>
        </p:txBody>
      </p:sp>
      <p:sp>
        <p:nvSpPr>
          <p:cNvPr id="3077" name="テキスト ボックス 1"/>
          <p:cNvSpPr txBox="1">
            <a:spLocks noChangeArrowheads="1"/>
          </p:cNvSpPr>
          <p:nvPr/>
        </p:nvSpPr>
        <p:spPr bwMode="auto">
          <a:xfrm>
            <a:off x="303611" y="17583"/>
            <a:ext cx="84248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fontAlgn="auto" hangingPunct="1">
              <a:spcBef>
                <a:spcPct val="0"/>
              </a:spcBef>
              <a:spcAft>
                <a:spcPts val="0"/>
              </a:spcAft>
              <a:buFontTx/>
              <a:buNone/>
              <a:defRPr/>
            </a:pPr>
            <a:r>
              <a:rPr lang="ja-JP" altLang="en-US" dirty="0">
                <a:latin typeface="HGP創英角ｺﾞｼｯｸUB" panose="020B0900000000000000" pitchFamily="50" charset="-128"/>
                <a:ea typeface="HGP創英角ｺﾞｼｯｸUB" panose="020B0900000000000000" pitchFamily="50" charset="-128"/>
              </a:rPr>
              <a:t>　　　　ま　と　め　　</a:t>
            </a:r>
            <a:r>
              <a:rPr lang="ja-JP" altLang="en-US" sz="2400" dirty="0">
                <a:latin typeface="HGP創英角ｺﾞｼｯｸUB" panose="020B0900000000000000" pitchFamily="50" charset="-128"/>
                <a:ea typeface="HGP創英角ｺﾞｼｯｸUB" panose="020B0900000000000000" pitchFamily="50" charset="-128"/>
              </a:rPr>
              <a:t>～介護予防ケアマネジメントを通して～</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30725" name="テキスト ボックス 3"/>
          <p:cNvSpPr txBox="1">
            <a:spLocks noChangeArrowheads="1"/>
          </p:cNvSpPr>
          <p:nvPr/>
        </p:nvSpPr>
        <p:spPr bwMode="auto">
          <a:xfrm>
            <a:off x="389335" y="1401766"/>
            <a:ext cx="370165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ts val="800"/>
              </a:spcBef>
              <a:buFont typeface="Arial" charset="0"/>
              <a:buNone/>
            </a:pPr>
            <a:endParaRPr lang="en-US" altLang="ja-JP" sz="1600">
              <a:latin typeface="メイリオ" pitchFamily="50" charset="-128"/>
              <a:ea typeface="メイリオ" pitchFamily="50" charset="-128"/>
              <a:cs typeface="メイリオ" pitchFamily="50" charset="-128"/>
            </a:endParaRPr>
          </a:p>
        </p:txBody>
      </p:sp>
      <p:sp>
        <p:nvSpPr>
          <p:cNvPr id="30726" name="テキスト ボックス 9"/>
          <p:cNvSpPr txBox="1">
            <a:spLocks noChangeArrowheads="1"/>
          </p:cNvSpPr>
          <p:nvPr/>
        </p:nvSpPr>
        <p:spPr bwMode="auto">
          <a:xfrm>
            <a:off x="5206604" y="780217"/>
            <a:ext cx="3725465"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2000" dirty="0">
                <a:latin typeface="HGP創英角ｺﾞｼｯｸUB" pitchFamily="50" charset="-128"/>
                <a:ea typeface="HGP創英角ｺﾞｼｯｸUB" pitchFamily="50" charset="-128"/>
                <a:cs typeface="メイリオ" pitchFamily="50" charset="-128"/>
              </a:rPr>
              <a:t>　　　　　　</a:t>
            </a:r>
            <a:r>
              <a:rPr lang="ja-JP" altLang="en-US" sz="2000" dirty="0">
                <a:solidFill>
                  <a:srgbClr val="FF0000"/>
                </a:solidFill>
                <a:latin typeface="HGP創英角ｺﾞｼｯｸUB" pitchFamily="50" charset="-128"/>
                <a:ea typeface="HGP創英角ｺﾞｼｯｸUB" pitchFamily="50" charset="-128"/>
                <a:cs typeface="メイリオ" pitchFamily="50" charset="-128"/>
              </a:rPr>
              <a:t>≪市町村職員≫</a:t>
            </a:r>
            <a:endParaRPr lang="en-US" altLang="ja-JP" sz="2000" dirty="0">
              <a:solidFill>
                <a:srgbClr val="FF0000"/>
              </a:solidFill>
              <a:latin typeface="HGP創英角ｺﾞｼｯｸUB" pitchFamily="50" charset="-128"/>
              <a:ea typeface="HGP創英角ｺﾞｼｯｸUB" pitchFamily="50" charset="-128"/>
              <a:cs typeface="メイリオ" pitchFamily="50" charset="-128"/>
            </a:endParaRPr>
          </a:p>
          <a:p>
            <a:pPr eaLnBrk="1" hangingPunct="1"/>
            <a:r>
              <a:rPr lang="ja-JP" altLang="en-US" sz="2000" dirty="0">
                <a:latin typeface="HGP創英角ｺﾞｼｯｸUB" pitchFamily="50" charset="-128"/>
                <a:ea typeface="HGP創英角ｺﾞｼｯｸUB" pitchFamily="50" charset="-128"/>
                <a:cs typeface="メイリオ" pitchFamily="50" charset="-128"/>
              </a:rPr>
              <a:t>　　</a:t>
            </a:r>
            <a:r>
              <a:rPr lang="en-US" altLang="ja-JP" sz="2000" dirty="0">
                <a:latin typeface="HGP創英角ｺﾞｼｯｸUB" pitchFamily="50" charset="-128"/>
                <a:ea typeface="HGP創英角ｺﾞｼｯｸUB" pitchFamily="50" charset="-128"/>
                <a:cs typeface="メイリオ" pitchFamily="50" charset="-128"/>
              </a:rPr>
              <a:t>【</a:t>
            </a:r>
            <a:r>
              <a:rPr lang="ja-JP" altLang="en-US" sz="2000" dirty="0">
                <a:latin typeface="HGP創英角ｺﾞｼｯｸUB" pitchFamily="50" charset="-128"/>
                <a:ea typeface="HGP創英角ｺﾞｼｯｸUB" pitchFamily="50" charset="-128"/>
                <a:cs typeface="メイリオ" pitchFamily="50" charset="-128"/>
              </a:rPr>
              <a:t>自立支援の考え方を重要視</a:t>
            </a:r>
            <a:r>
              <a:rPr lang="en-US" altLang="ja-JP" sz="2000" dirty="0">
                <a:latin typeface="HGP創英角ｺﾞｼｯｸUB" pitchFamily="50" charset="-128"/>
                <a:ea typeface="HGP創英角ｺﾞｼｯｸUB" pitchFamily="50" charset="-128"/>
                <a:cs typeface="メイリオ" pitchFamily="50" charset="-128"/>
              </a:rPr>
              <a:t>】</a:t>
            </a:r>
          </a:p>
          <a:p>
            <a:pPr eaLnBrk="1" hangingPunct="1"/>
            <a:r>
              <a:rPr lang="ja-JP" altLang="en-US" sz="2000" dirty="0">
                <a:latin typeface="HGP創英角ｺﾞｼｯｸUB" pitchFamily="50" charset="-128"/>
                <a:ea typeface="HGP創英角ｺﾞｼｯｸUB" pitchFamily="50" charset="-128"/>
                <a:cs typeface="メイリオ" pitchFamily="50" charset="-128"/>
              </a:rPr>
              <a:t>・</a:t>
            </a:r>
            <a:r>
              <a:rPr lang="ja-JP" altLang="en-US" dirty="0">
                <a:latin typeface="HGP創英角ｺﾞｼｯｸUB" pitchFamily="50" charset="-128"/>
                <a:ea typeface="HGP創英角ｺﾞｼｯｸUB" pitchFamily="50" charset="-128"/>
                <a:cs typeface="メイリオ" pitchFamily="50" charset="-128"/>
              </a:rPr>
              <a:t>ケアマネジメント実施者の質の向上を目指し、サービス担当者会議に担当者以外に多職種が参画できるような工夫を行い、多角的な視点から自立を促すヒントを得られる環境を整備する。</a:t>
            </a:r>
            <a:endParaRPr lang="en-US" altLang="ja-JP" dirty="0">
              <a:latin typeface="HGP創英角ｺﾞｼｯｸUB" pitchFamily="50" charset="-128"/>
              <a:ea typeface="HGP創英角ｺﾞｼｯｸUB" pitchFamily="50" charset="-128"/>
              <a:cs typeface="メイリオ" pitchFamily="50" charset="-128"/>
            </a:endParaRPr>
          </a:p>
          <a:p>
            <a:pPr eaLnBrk="1" hangingPunct="1"/>
            <a:r>
              <a:rPr lang="ja-JP" altLang="en-US" dirty="0">
                <a:latin typeface="HGP創英角ｺﾞｼｯｸUB" pitchFamily="50" charset="-128"/>
                <a:ea typeface="HGP創英角ｺﾞｼｯｸUB" pitchFamily="50" charset="-128"/>
                <a:cs typeface="メイリオ" pitchFamily="50" charset="-128"/>
              </a:rPr>
              <a:t>・自立支援の考え方を定着させるためには、市町村が主体的に「介護予防ケアマネジメント研修や総合事業に関する研修」の企画を行うことも必要である。</a:t>
            </a:r>
            <a:endParaRPr lang="en-US" altLang="ja-JP" dirty="0">
              <a:latin typeface="HGP創英角ｺﾞｼｯｸUB" pitchFamily="50" charset="-128"/>
              <a:ea typeface="HGP創英角ｺﾞｼｯｸUB" pitchFamily="50" charset="-128"/>
              <a:cs typeface="メイリオ" pitchFamily="50" charset="-128"/>
            </a:endParaRPr>
          </a:p>
          <a:p>
            <a:pPr eaLnBrk="1" hangingPunct="1"/>
            <a:r>
              <a:rPr lang="ja-JP" altLang="en-US" dirty="0">
                <a:latin typeface="HGP創英角ｺﾞｼｯｸUB" pitchFamily="50" charset="-128"/>
                <a:ea typeface="HGP創英角ｺﾞｼｯｸUB" pitchFamily="50" charset="-128"/>
                <a:cs typeface="メイリオ" pitchFamily="50" charset="-128"/>
              </a:rPr>
              <a:t>・自立支援を行うには、市民・事業者・ケアマネジメント実施者等、多くの関係者の理解を促す取り組みも重要な役割である。</a:t>
            </a:r>
            <a:endParaRPr lang="en-US" altLang="ja-JP" dirty="0">
              <a:latin typeface="HGP創英角ｺﾞｼｯｸUB" pitchFamily="50" charset="-128"/>
              <a:ea typeface="HGP創英角ｺﾞｼｯｸUB" pitchFamily="50" charset="-128"/>
              <a:cs typeface="メイリオ" pitchFamily="50" charset="-128"/>
            </a:endParaRPr>
          </a:p>
          <a:p>
            <a:pPr eaLnBrk="1" hangingPunct="1"/>
            <a:r>
              <a:rPr lang="ja-JP" altLang="en-US" dirty="0">
                <a:latin typeface="HGP創英角ｺﾞｼｯｸUB" pitchFamily="50" charset="-128"/>
                <a:ea typeface="HGP創英角ｺﾞｼｯｸUB" pitchFamily="50" charset="-128"/>
                <a:cs typeface="メイリオ" pitchFamily="50" charset="-128"/>
              </a:rPr>
              <a:t>・その為には生活行為が向上できるプログラムの展開など、新たな事業の創出を考えることも重要である。</a:t>
            </a:r>
            <a:endParaRPr lang="en-US" altLang="ja-JP" dirty="0">
              <a:latin typeface="HGP創英角ｺﾞｼｯｸUB" pitchFamily="50" charset="-128"/>
              <a:ea typeface="HGP創英角ｺﾞｼｯｸUB" pitchFamily="50" charset="-128"/>
              <a:cs typeface="メイリオ" pitchFamily="50" charset="-128"/>
            </a:endParaRPr>
          </a:p>
          <a:p>
            <a:pPr eaLnBrk="1" hangingPunct="1"/>
            <a:endParaRPr lang="en-US" altLang="ja-JP" dirty="0">
              <a:latin typeface="HGP創英角ｺﾞｼｯｸUB" pitchFamily="50" charset="-128"/>
              <a:ea typeface="HGP創英角ｺﾞｼｯｸUB" pitchFamily="50" charset="-128"/>
              <a:cs typeface="メイリオ" pitchFamily="50" charset="-128"/>
            </a:endParaRPr>
          </a:p>
        </p:txBody>
      </p:sp>
      <p:sp>
        <p:nvSpPr>
          <p:cNvPr id="30727" name="テキスト ボックス 17"/>
          <p:cNvSpPr txBox="1">
            <a:spLocks noChangeArrowheads="1"/>
          </p:cNvSpPr>
          <p:nvPr/>
        </p:nvSpPr>
        <p:spPr bwMode="auto">
          <a:xfrm>
            <a:off x="242889" y="793850"/>
            <a:ext cx="46101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dirty="0">
                <a:solidFill>
                  <a:srgbClr val="FF0000"/>
                </a:solidFill>
                <a:latin typeface="HGP創英角ｺﾞｼｯｸUB" pitchFamily="50" charset="-128"/>
                <a:ea typeface="HGP創英角ｺﾞｼｯｸUB" pitchFamily="50" charset="-128"/>
                <a:cs typeface="メイリオ" pitchFamily="50" charset="-128"/>
              </a:rPr>
              <a:t>　　　　　≪ケアマネジメント実施者≫</a:t>
            </a:r>
            <a:endParaRPr lang="en-US" altLang="ja-JP" dirty="0">
              <a:solidFill>
                <a:srgbClr val="FF0000"/>
              </a:solidFill>
              <a:latin typeface="HGP創英角ｺﾞｼｯｸUB" pitchFamily="50" charset="-128"/>
              <a:ea typeface="HGP創英角ｺﾞｼｯｸUB" pitchFamily="50" charset="-128"/>
              <a:cs typeface="メイリオ" pitchFamily="50" charset="-128"/>
            </a:endParaRPr>
          </a:p>
          <a:p>
            <a:pPr eaLnBrk="1" hangingPunct="1"/>
            <a:r>
              <a:rPr lang="ja-JP" altLang="en-US" dirty="0">
                <a:latin typeface="HGP創英角ｺﾞｼｯｸUB" pitchFamily="50" charset="-128"/>
                <a:ea typeface="HGP創英角ｺﾞｼｯｸUB" pitchFamily="50" charset="-128"/>
                <a:cs typeface="メイリオ" pitchFamily="50" charset="-128"/>
              </a:rPr>
              <a:t>・本人の「能力」と「行為」の差異を確認し、「できる」のに「していない」行為があれば、その理由を明確化し、「してみたい」や「できるようになる」と思えるような動機づけと適正な目標設定が重要である。</a:t>
            </a:r>
            <a:endParaRPr lang="en-US" altLang="ja-JP" dirty="0">
              <a:latin typeface="HGP創英角ｺﾞｼｯｸUB" pitchFamily="50" charset="-128"/>
              <a:ea typeface="HGP創英角ｺﾞｼｯｸUB" pitchFamily="50" charset="-128"/>
              <a:cs typeface="メイリオ" pitchFamily="50" charset="-128"/>
            </a:endParaRPr>
          </a:p>
          <a:p>
            <a:pPr eaLnBrk="1" hangingPunct="1"/>
            <a:r>
              <a:rPr lang="ja-JP" altLang="en-US" dirty="0">
                <a:latin typeface="HGP創英角ｺﾞｼｯｸUB" pitchFamily="50" charset="-128"/>
                <a:ea typeface="HGP創英角ｺﾞｼｯｸUB" pitchFamily="50" charset="-128"/>
                <a:cs typeface="メイリオ" pitchFamily="50" charset="-128"/>
              </a:rPr>
              <a:t>・現行相当のサービスしかない場合においても、環境調整や道具の活用等により、高齢者自身が本当に、「できそうなこと」がないかを丁寧にアセスメントし、デイサービスや訪問介護のサービス内容を改めて確認し、</a:t>
            </a:r>
            <a:r>
              <a:rPr lang="en-US" altLang="ja-JP" dirty="0">
                <a:latin typeface="HGP創英角ｺﾞｼｯｸUB" pitchFamily="50" charset="-128"/>
                <a:ea typeface="HGP創英角ｺﾞｼｯｸUB" pitchFamily="50" charset="-128"/>
                <a:cs typeface="メイリオ" pitchFamily="50" charset="-128"/>
              </a:rPr>
              <a:t>【</a:t>
            </a:r>
            <a:r>
              <a:rPr lang="ja-JP" altLang="en-US" dirty="0">
                <a:latin typeface="HGP創英角ｺﾞｼｯｸUB" pitchFamily="50" charset="-128"/>
                <a:ea typeface="HGP創英角ｺﾞｼｯｸUB" pitchFamily="50" charset="-128"/>
                <a:cs typeface="メイリオ" pitchFamily="50" charset="-128"/>
              </a:rPr>
              <a:t>できる役割や活動・参加</a:t>
            </a:r>
            <a:r>
              <a:rPr lang="en-US" altLang="ja-JP" dirty="0">
                <a:latin typeface="HGP創英角ｺﾞｼｯｸUB" pitchFamily="50" charset="-128"/>
                <a:ea typeface="HGP創英角ｺﾞｼｯｸUB" pitchFamily="50" charset="-128"/>
                <a:cs typeface="メイリオ" pitchFamily="50" charset="-128"/>
              </a:rPr>
              <a:t>】</a:t>
            </a:r>
            <a:r>
              <a:rPr lang="ja-JP" altLang="en-US" dirty="0">
                <a:latin typeface="HGP創英角ｺﾞｼｯｸUB" pitchFamily="50" charset="-128"/>
                <a:ea typeface="HGP創英角ｺﾞｼｯｸUB" pitchFamily="50" charset="-128"/>
                <a:cs typeface="メイリオ" pitchFamily="50" charset="-128"/>
              </a:rPr>
              <a:t>がないかを考える。</a:t>
            </a:r>
            <a:endParaRPr lang="en-US" altLang="ja-JP" dirty="0">
              <a:latin typeface="HGP創英角ｺﾞｼｯｸUB" pitchFamily="50" charset="-128"/>
              <a:ea typeface="HGP創英角ｺﾞｼｯｸUB" pitchFamily="50" charset="-128"/>
              <a:cs typeface="メイリオ" pitchFamily="50" charset="-128"/>
            </a:endParaRPr>
          </a:p>
          <a:p>
            <a:pPr eaLnBrk="1" hangingPunct="1"/>
            <a:r>
              <a:rPr lang="ja-JP" altLang="en-US" dirty="0">
                <a:latin typeface="HGP創英角ｺﾞｼｯｸUB" pitchFamily="50" charset="-128"/>
                <a:ea typeface="HGP創英角ｺﾞｼｯｸUB" pitchFamily="50" charset="-128"/>
                <a:cs typeface="メイリオ" pitchFamily="50" charset="-128"/>
              </a:rPr>
              <a:t>・できそうなことは自身で行っていただくような支援方法について、サービス提供事業者とも十分に協議し、自立支援に資するサービス提供となるよう提案していく姿勢も必要である。</a:t>
            </a:r>
            <a:endParaRPr lang="en-US" altLang="ja-JP" dirty="0">
              <a:latin typeface="HGP創英角ｺﾞｼｯｸUB" pitchFamily="50" charset="-128"/>
              <a:ea typeface="HGP創英角ｺﾞｼｯｸUB" pitchFamily="50" charset="-128"/>
              <a:cs typeface="メイリオ" pitchFamily="50" charset="-128"/>
            </a:endParaRPr>
          </a:p>
          <a:p>
            <a:pPr eaLnBrk="1" hangingPunct="1"/>
            <a:r>
              <a:rPr lang="ja-JP" altLang="en-US" dirty="0">
                <a:latin typeface="HGP創英角ｺﾞｼｯｸUB" pitchFamily="50" charset="-128"/>
                <a:ea typeface="HGP創英角ｺﾞｼｯｸUB" pitchFamily="50" charset="-128"/>
                <a:cs typeface="メイリオ" pitchFamily="50" charset="-128"/>
              </a:rPr>
              <a:t>・地域の実情に応じたサービスの創出に向けて、保険者に必要な事業を提案することや住民主体の活動からは情報が入る仕組みをつくることも大切である。</a:t>
            </a:r>
            <a:endParaRPr lang="en-US" altLang="ja-JP" dirty="0">
              <a:latin typeface="HGP創英角ｺﾞｼｯｸUB" pitchFamily="50" charset="-128"/>
              <a:ea typeface="HGP創英角ｺﾞｼｯｸUB" pitchFamily="50" charset="-128"/>
              <a:cs typeface="メイリオ" pitchFamily="50" charset="-128"/>
            </a:endParaRPr>
          </a:p>
        </p:txBody>
      </p:sp>
      <p:sp>
        <p:nvSpPr>
          <p:cNvPr id="30728" name="スライド番号プレースホルダー 1"/>
          <p:cNvSpPr>
            <a:spLocks noGrp="1"/>
          </p:cNvSpPr>
          <p:nvPr>
            <p:ph type="sldNum" sz="quarter" idx="12"/>
          </p:nvPr>
        </p:nvSpPr>
        <p:spPr bwMode="auto">
          <a:xfrm>
            <a:off x="7086600" y="649287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6BA02C5E-EB55-4838-870E-D526CEBB4AC4}" type="slidenum">
              <a:rPr lang="ja-JP" altLang="en-US" smtClean="0">
                <a:solidFill>
                  <a:srgbClr val="898989"/>
                </a:solidFill>
              </a:rPr>
              <a:pPr/>
              <a:t>28</a:t>
            </a:fld>
            <a:endParaRPr lang="ja-JP" altLang="en-US">
              <a:solidFill>
                <a:srgbClr val="898989"/>
              </a:solidFill>
            </a:endParaRPr>
          </a:p>
        </p:txBody>
      </p:sp>
    </p:spTree>
    <p:extLst>
      <p:ext uri="{BB962C8B-B14F-4D97-AF65-F5344CB8AC3E}">
        <p14:creationId xmlns:p14="http://schemas.microsoft.com/office/powerpoint/2010/main" val="3694090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857251" y="6350"/>
            <a:ext cx="7429500" cy="53975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ja-JP" altLang="en-US" sz="2800" dirty="0">
                <a:solidFill>
                  <a:prstClr val="black"/>
                </a:solidFill>
              </a:rPr>
              <a:t>総合事業導入後のサービス利用の流れ</a:t>
            </a:r>
            <a:endParaRPr lang="ja-JP" altLang="en-US" sz="2700" dirty="0">
              <a:solidFill>
                <a:prstClr val="black"/>
              </a:solidFill>
            </a:endParaRPr>
          </a:p>
        </p:txBody>
      </p:sp>
      <p:sp>
        <p:nvSpPr>
          <p:cNvPr id="2" name="角丸四角形 1"/>
          <p:cNvSpPr/>
          <p:nvPr/>
        </p:nvSpPr>
        <p:spPr>
          <a:xfrm>
            <a:off x="258368" y="919200"/>
            <a:ext cx="8508206" cy="585787"/>
          </a:xfrm>
          <a:prstGeom prst="roundRect">
            <a:avLst/>
          </a:prstGeom>
        </p:spPr>
        <p:style>
          <a:lnRef idx="2">
            <a:schemeClr val="accent1"/>
          </a:lnRef>
          <a:fillRef idx="1">
            <a:schemeClr val="lt1"/>
          </a:fillRef>
          <a:effectRef idx="0">
            <a:schemeClr val="accent1"/>
          </a:effectRef>
          <a:fontRef idx="minor">
            <a:schemeClr val="dk1"/>
          </a:fontRef>
        </p:style>
        <p:txBody>
          <a:bodyPr anchor="b"/>
          <a:lstStyle/>
          <a:p>
            <a:pPr marL="179388" indent="-179388">
              <a:defRPr/>
            </a:pPr>
            <a:r>
              <a:rPr lang="ja-JP" altLang="ja-JP" sz="1400" dirty="0">
                <a:solidFill>
                  <a:prstClr val="black"/>
                </a:solidFill>
              </a:rPr>
              <a:t>○　総合事業の目的、内容、サービスメニュー、手続方法等について十分に周知。その際、パンフレット等の使用などにより、被保険者やその家族などにわかりやすく説明。</a:t>
            </a:r>
          </a:p>
        </p:txBody>
      </p:sp>
      <p:sp>
        <p:nvSpPr>
          <p:cNvPr id="6" name="角丸四角形 5"/>
          <p:cNvSpPr/>
          <p:nvPr/>
        </p:nvSpPr>
        <p:spPr>
          <a:xfrm>
            <a:off x="289322" y="1925003"/>
            <a:ext cx="8477250" cy="1181100"/>
          </a:xfrm>
          <a:prstGeom prst="roundRect">
            <a:avLst>
              <a:gd name="adj" fmla="val 10254"/>
            </a:avLst>
          </a:prstGeom>
        </p:spPr>
        <p:style>
          <a:lnRef idx="2">
            <a:schemeClr val="accent1"/>
          </a:lnRef>
          <a:fillRef idx="1">
            <a:schemeClr val="lt1"/>
          </a:fillRef>
          <a:effectRef idx="0">
            <a:schemeClr val="accent1"/>
          </a:effectRef>
          <a:fontRef idx="minor">
            <a:schemeClr val="dk1"/>
          </a:fontRef>
        </p:style>
        <p:txBody>
          <a:bodyPr anchor="ctr"/>
          <a:lstStyle/>
          <a:p>
            <a:pPr marL="179388" indent="-179388">
              <a:defRPr/>
            </a:pPr>
            <a:r>
              <a:rPr lang="ja-JP" altLang="ja-JP" sz="1400" dirty="0">
                <a:solidFill>
                  <a:prstClr val="black"/>
                </a:solidFill>
              </a:rPr>
              <a:t>○</a:t>
            </a:r>
            <a:r>
              <a:rPr lang="ja-JP" altLang="en-US" sz="1400" dirty="0">
                <a:solidFill>
                  <a:prstClr val="black"/>
                </a:solidFill>
              </a:rPr>
              <a:t>　被保険者からの相談を受け、</a:t>
            </a:r>
            <a:r>
              <a:rPr lang="ja-JP" altLang="ja-JP" sz="1400" dirty="0">
                <a:solidFill>
                  <a:prstClr val="black"/>
                </a:solidFill>
              </a:rPr>
              <a:t>窓口担当者</a:t>
            </a:r>
            <a:r>
              <a:rPr lang="ja-JP" altLang="en-US" sz="1400" dirty="0">
                <a:solidFill>
                  <a:prstClr val="black"/>
                </a:solidFill>
              </a:rPr>
              <a:t>より総合事業等を</a:t>
            </a:r>
            <a:r>
              <a:rPr lang="ja-JP" altLang="ja-JP" sz="1400" dirty="0">
                <a:solidFill>
                  <a:prstClr val="black"/>
                </a:solidFill>
              </a:rPr>
              <a:t>説明（サービス事業は、目的や内容、手続き等</a:t>
            </a:r>
            <a:r>
              <a:rPr lang="ja-JP" altLang="en-US" sz="1400" dirty="0">
                <a:solidFill>
                  <a:prstClr val="black"/>
                </a:solidFill>
              </a:rPr>
              <a:t>を</a:t>
            </a:r>
            <a:r>
              <a:rPr lang="ja-JP" altLang="ja-JP" sz="1400" dirty="0">
                <a:solidFill>
                  <a:prstClr val="black"/>
                </a:solidFill>
              </a:rPr>
              <a:t>十分説明）。</a:t>
            </a:r>
            <a:r>
              <a:rPr lang="ja-JP" altLang="en-US" sz="1400" dirty="0">
                <a:solidFill>
                  <a:prstClr val="black"/>
                </a:solidFill>
              </a:rPr>
              <a:t>その際、</a:t>
            </a:r>
            <a:r>
              <a:rPr lang="ja-JP" altLang="ja-JP" sz="1400" dirty="0">
                <a:solidFill>
                  <a:prstClr val="black"/>
                </a:solidFill>
              </a:rPr>
              <a:t>①事業のみ利用する場合は、基本チェックリスト</a:t>
            </a:r>
            <a:r>
              <a:rPr lang="ja-JP" altLang="en-US" sz="1400" dirty="0">
                <a:solidFill>
                  <a:prstClr val="black"/>
                </a:solidFill>
              </a:rPr>
              <a:t>で</a:t>
            </a:r>
            <a:r>
              <a:rPr lang="ja-JP" altLang="ja-JP" sz="1400" dirty="0">
                <a:solidFill>
                  <a:prstClr val="black"/>
                </a:solidFill>
              </a:rPr>
              <a:t>迅速なサービス利用が可能であること、②事業対象者となった後も要介護認定等の申請が可能であることを説明。</a:t>
            </a:r>
          </a:p>
          <a:p>
            <a:pPr indent="179388">
              <a:defRPr/>
            </a:pPr>
            <a:r>
              <a:rPr lang="en-US" altLang="ja-JP" sz="1200" dirty="0">
                <a:solidFill>
                  <a:prstClr val="black"/>
                </a:solidFill>
              </a:rPr>
              <a:t>※</a:t>
            </a:r>
            <a:r>
              <a:rPr lang="ja-JP" altLang="ja-JP" sz="1200" dirty="0">
                <a:solidFill>
                  <a:prstClr val="black"/>
                </a:solidFill>
              </a:rPr>
              <a:t>予防給付（</a:t>
            </a:r>
            <a:r>
              <a:rPr lang="ja-JP" altLang="en-US" sz="1200" dirty="0">
                <a:solidFill>
                  <a:prstClr val="black"/>
                </a:solidFill>
              </a:rPr>
              <a:t>訪問看護</a:t>
            </a:r>
            <a:r>
              <a:rPr lang="ja-JP" altLang="ja-JP" sz="1200" dirty="0">
                <a:solidFill>
                  <a:prstClr val="black"/>
                </a:solidFill>
              </a:rPr>
              <a:t>や福祉用具貸与等）を希望している場合等は、要介護認定等の申請につなぐ。</a:t>
            </a:r>
          </a:p>
          <a:p>
            <a:pPr indent="179388">
              <a:defRPr/>
            </a:pPr>
            <a:r>
              <a:rPr lang="en-US" altLang="ja-JP" sz="1200" dirty="0">
                <a:solidFill>
                  <a:prstClr val="black"/>
                </a:solidFill>
              </a:rPr>
              <a:t>※</a:t>
            </a:r>
            <a:r>
              <a:rPr lang="ja-JP" altLang="ja-JP" sz="1200" dirty="0">
                <a:solidFill>
                  <a:prstClr val="black"/>
                </a:solidFill>
              </a:rPr>
              <a:t>第２号被保険者は、要介護認定等申請を行う。</a:t>
            </a:r>
          </a:p>
        </p:txBody>
      </p:sp>
      <p:sp>
        <p:nvSpPr>
          <p:cNvPr id="7" name="角丸四角形 6"/>
          <p:cNvSpPr/>
          <p:nvPr/>
        </p:nvSpPr>
        <p:spPr>
          <a:xfrm>
            <a:off x="289322" y="3636656"/>
            <a:ext cx="8477250" cy="646113"/>
          </a:xfrm>
          <a:prstGeom prst="roundRect">
            <a:avLst>
              <a:gd name="adj" fmla="val 10254"/>
            </a:avLst>
          </a:prstGeom>
        </p:spPr>
        <p:style>
          <a:lnRef idx="2">
            <a:schemeClr val="accent1"/>
          </a:lnRef>
          <a:fillRef idx="1">
            <a:schemeClr val="lt1"/>
          </a:fillRef>
          <a:effectRef idx="0">
            <a:schemeClr val="accent1"/>
          </a:effectRef>
          <a:fontRef idx="minor">
            <a:schemeClr val="dk1"/>
          </a:fontRef>
        </p:style>
        <p:txBody>
          <a:bodyPr anchor="b"/>
          <a:lstStyle/>
          <a:p>
            <a:pPr marL="179388" indent="-179388">
              <a:defRPr/>
            </a:pPr>
            <a:r>
              <a:rPr lang="ja-JP" altLang="ja-JP" sz="1400" dirty="0">
                <a:solidFill>
                  <a:prstClr val="black"/>
                </a:solidFill>
              </a:rPr>
              <a:t>○</a:t>
            </a:r>
            <a:r>
              <a:rPr lang="ja-JP" altLang="en-US" sz="1400" dirty="0">
                <a:solidFill>
                  <a:prstClr val="black"/>
                </a:solidFill>
              </a:rPr>
              <a:t>　</a:t>
            </a:r>
            <a:r>
              <a:rPr lang="ja-JP" altLang="ja-JP" sz="1400" dirty="0">
                <a:solidFill>
                  <a:prstClr val="black"/>
                </a:solidFill>
              </a:rPr>
              <a:t>窓口</a:t>
            </a:r>
            <a:r>
              <a:rPr lang="ja-JP" altLang="en-US" sz="1400" dirty="0">
                <a:solidFill>
                  <a:prstClr val="black"/>
                </a:solidFill>
              </a:rPr>
              <a:t>で</a:t>
            </a:r>
            <a:r>
              <a:rPr lang="ja-JP" altLang="ja-JP" sz="1400" dirty="0">
                <a:solidFill>
                  <a:prstClr val="black"/>
                </a:solidFill>
              </a:rPr>
              <a:t>相談をした被保険者に対して、基本チェックリスト</a:t>
            </a:r>
            <a:r>
              <a:rPr lang="en-US" altLang="ja-JP" sz="1400" dirty="0">
                <a:solidFill>
                  <a:prstClr val="black"/>
                </a:solidFill>
              </a:rPr>
              <a:t> </a:t>
            </a:r>
            <a:r>
              <a:rPr lang="ja-JP" altLang="ja-JP" sz="1400" dirty="0">
                <a:solidFill>
                  <a:prstClr val="black"/>
                </a:solidFill>
              </a:rPr>
              <a:t>を</a:t>
            </a:r>
            <a:r>
              <a:rPr lang="ja-JP" altLang="en-US" sz="1400" dirty="0">
                <a:solidFill>
                  <a:prstClr val="black"/>
                </a:solidFill>
              </a:rPr>
              <a:t>活用・</a:t>
            </a:r>
            <a:r>
              <a:rPr lang="ja-JP" altLang="ja-JP" sz="1400" dirty="0">
                <a:solidFill>
                  <a:prstClr val="black"/>
                </a:solidFill>
              </a:rPr>
              <a:t>実施し、利用すべきサービスの区分（一般介護予防事業、サービス事業及び給付）の振り分けを</a:t>
            </a:r>
            <a:r>
              <a:rPr lang="ja-JP" altLang="en-US" sz="1400" dirty="0">
                <a:solidFill>
                  <a:prstClr val="black"/>
                </a:solidFill>
              </a:rPr>
              <a:t>実施</a:t>
            </a:r>
            <a:r>
              <a:rPr lang="ja-JP" altLang="ja-JP" sz="1400" dirty="0">
                <a:solidFill>
                  <a:prstClr val="black"/>
                </a:solidFill>
              </a:rPr>
              <a:t>。</a:t>
            </a:r>
          </a:p>
        </p:txBody>
      </p:sp>
      <p:sp>
        <p:nvSpPr>
          <p:cNvPr id="8" name="角丸四角形 7"/>
          <p:cNvSpPr/>
          <p:nvPr/>
        </p:nvSpPr>
        <p:spPr>
          <a:xfrm>
            <a:off x="289322" y="4862550"/>
            <a:ext cx="8477250" cy="1919287"/>
          </a:xfrm>
          <a:prstGeom prst="roundRect">
            <a:avLst>
              <a:gd name="adj" fmla="val 5727"/>
            </a:avLst>
          </a:prstGeom>
        </p:spPr>
        <p:style>
          <a:lnRef idx="2">
            <a:schemeClr val="accent1"/>
          </a:lnRef>
          <a:fillRef idx="1">
            <a:schemeClr val="lt1"/>
          </a:fillRef>
          <a:effectRef idx="0">
            <a:schemeClr val="accent1"/>
          </a:effectRef>
          <a:fontRef idx="minor">
            <a:schemeClr val="dk1"/>
          </a:fontRef>
        </p:style>
        <p:txBody>
          <a:bodyPr anchor="ctr"/>
          <a:lstStyle/>
          <a:p>
            <a:pPr marL="179388" indent="-179388">
              <a:spcBef>
                <a:spcPts val="600"/>
              </a:spcBef>
              <a:defRPr/>
            </a:pPr>
            <a:endParaRPr lang="en-US" altLang="ja-JP" sz="100" dirty="0">
              <a:solidFill>
                <a:prstClr val="black"/>
              </a:solidFill>
            </a:endParaRPr>
          </a:p>
          <a:p>
            <a:pPr marL="179388" indent="-179388">
              <a:spcBef>
                <a:spcPts val="600"/>
              </a:spcBef>
              <a:defRPr/>
            </a:pPr>
            <a:r>
              <a:rPr lang="ja-JP" altLang="en-US" sz="1400" dirty="0">
                <a:solidFill>
                  <a:prstClr val="black"/>
                </a:solidFill>
              </a:rPr>
              <a:t>○　</a:t>
            </a:r>
            <a:r>
              <a:rPr lang="ja-JP" altLang="ja-JP" sz="1400" dirty="0">
                <a:solidFill>
                  <a:prstClr val="black"/>
                </a:solidFill>
              </a:rPr>
              <a:t>利用者に対して、介護予防</a:t>
            </a:r>
            <a:r>
              <a:rPr lang="ja-JP" altLang="en-US" sz="1400" dirty="0">
                <a:solidFill>
                  <a:prstClr val="black"/>
                </a:solidFill>
              </a:rPr>
              <a:t>・</a:t>
            </a:r>
            <a:r>
              <a:rPr lang="ja-JP" altLang="ja-JP" sz="1400" dirty="0">
                <a:solidFill>
                  <a:prstClr val="black"/>
                </a:solidFill>
              </a:rPr>
              <a:t>生活支援</a:t>
            </a:r>
            <a:r>
              <a:rPr lang="ja-JP" altLang="en-US" sz="1400" dirty="0">
                <a:solidFill>
                  <a:schemeClr val="tx1"/>
                </a:solidFill>
              </a:rPr>
              <a:t>サービス事業等の利用</a:t>
            </a:r>
            <a:r>
              <a:rPr lang="ja-JP" altLang="ja-JP" sz="1400" dirty="0">
                <a:solidFill>
                  <a:prstClr val="black"/>
                </a:solidFill>
              </a:rPr>
              <a:t>を目的</a:t>
            </a:r>
            <a:r>
              <a:rPr lang="ja-JP" altLang="en-US" sz="1400" dirty="0">
                <a:solidFill>
                  <a:prstClr val="black"/>
                </a:solidFill>
              </a:rPr>
              <a:t>に</a:t>
            </a:r>
            <a:r>
              <a:rPr lang="ja-JP" altLang="ja-JP" sz="1400" dirty="0">
                <a:solidFill>
                  <a:prstClr val="black"/>
                </a:solidFill>
              </a:rPr>
              <a:t>、その心身の状況</a:t>
            </a:r>
            <a:r>
              <a:rPr lang="ja-JP" altLang="en-US" sz="1400" dirty="0">
                <a:solidFill>
                  <a:prstClr val="black"/>
                </a:solidFill>
              </a:rPr>
              <a:t>等</a:t>
            </a:r>
            <a:r>
              <a:rPr lang="ja-JP" altLang="ja-JP" sz="1400" dirty="0">
                <a:solidFill>
                  <a:prstClr val="black"/>
                </a:solidFill>
              </a:rPr>
              <a:t>に応じて、その選択に基づき、適切な事業が包括的かつ効率的に提供されるよう、専門的視点から必要な援助を行う。</a:t>
            </a:r>
            <a:endParaRPr lang="en-US" altLang="ja-JP" sz="1400" dirty="0">
              <a:solidFill>
                <a:prstClr val="black"/>
              </a:solidFill>
            </a:endParaRPr>
          </a:p>
          <a:p>
            <a:pPr marL="179388" indent="-179388">
              <a:spcBef>
                <a:spcPts val="600"/>
              </a:spcBef>
              <a:defRPr/>
            </a:pPr>
            <a:r>
              <a:rPr lang="ja-JP" altLang="en-US" sz="1400" dirty="0">
                <a:solidFill>
                  <a:prstClr val="black"/>
                </a:solidFill>
              </a:rPr>
              <a:t>○　</a:t>
            </a:r>
            <a:r>
              <a:rPr lang="ja-JP" altLang="ja-JP" sz="1400" dirty="0">
                <a:solidFill>
                  <a:prstClr val="black"/>
                </a:solidFill>
              </a:rPr>
              <a:t>利用者が居住する地域包括支援センターが実施</a:t>
            </a:r>
            <a:r>
              <a:rPr lang="ja-JP" altLang="en-US" sz="1400" dirty="0">
                <a:solidFill>
                  <a:prstClr val="black"/>
                </a:solidFill>
              </a:rPr>
              <a:t>するが、</a:t>
            </a:r>
            <a:r>
              <a:rPr lang="ja-JP" altLang="ja-JP" sz="1400" dirty="0">
                <a:solidFill>
                  <a:prstClr val="black"/>
                </a:solidFill>
              </a:rPr>
              <a:t>居宅介護支援事業所</a:t>
            </a:r>
            <a:r>
              <a:rPr lang="ja-JP" altLang="en-US" sz="1400" dirty="0">
                <a:solidFill>
                  <a:prstClr val="black"/>
                </a:solidFill>
              </a:rPr>
              <a:t>への</a:t>
            </a:r>
            <a:r>
              <a:rPr lang="ja-JP" altLang="ja-JP" sz="1400" dirty="0">
                <a:solidFill>
                  <a:prstClr val="black"/>
                </a:solidFill>
              </a:rPr>
              <a:t>委託も可能。</a:t>
            </a:r>
          </a:p>
          <a:p>
            <a:pPr marL="179388" indent="-179388">
              <a:spcBef>
                <a:spcPts val="600"/>
              </a:spcBef>
              <a:defRPr/>
            </a:pPr>
            <a:r>
              <a:rPr lang="ja-JP" altLang="ja-JP" sz="1400" dirty="0">
                <a:solidFill>
                  <a:prstClr val="black"/>
                </a:solidFill>
              </a:rPr>
              <a:t>○　介護予防ケアマネジメントは、利用者の状態像</a:t>
            </a:r>
            <a:r>
              <a:rPr lang="ja-JP" altLang="en-US" sz="1400" dirty="0">
                <a:solidFill>
                  <a:prstClr val="black"/>
                </a:solidFill>
              </a:rPr>
              <a:t>・意向</a:t>
            </a:r>
            <a:r>
              <a:rPr lang="ja-JP" altLang="ja-JP" sz="1400" dirty="0">
                <a:solidFill>
                  <a:prstClr val="black"/>
                </a:solidFill>
              </a:rPr>
              <a:t>等を踏まえ、</a:t>
            </a:r>
            <a:r>
              <a:rPr lang="ja-JP" altLang="en-US" sz="1400" dirty="0">
                <a:solidFill>
                  <a:prstClr val="black"/>
                </a:solidFill>
              </a:rPr>
              <a:t>３</a:t>
            </a:r>
            <a:r>
              <a:rPr lang="ja-JP" altLang="ja-JP" sz="1400" dirty="0">
                <a:solidFill>
                  <a:prstClr val="black"/>
                </a:solidFill>
              </a:rPr>
              <a:t>パターンに分けて行う</a:t>
            </a:r>
            <a:r>
              <a:rPr lang="ja-JP" altLang="en-US" sz="1400" dirty="0">
                <a:solidFill>
                  <a:prstClr val="black"/>
                </a:solidFill>
              </a:rPr>
              <a:t>。</a:t>
            </a:r>
            <a:endParaRPr lang="ja-JP" altLang="ja-JP" sz="1400" dirty="0">
              <a:solidFill>
                <a:prstClr val="black"/>
              </a:solidFill>
            </a:endParaRPr>
          </a:p>
          <a:p>
            <a:pPr indent="174625">
              <a:defRPr/>
            </a:pPr>
            <a:r>
              <a:rPr lang="ja-JP" altLang="ja-JP" sz="1200" b="1" dirty="0">
                <a:solidFill>
                  <a:srgbClr val="0070C0"/>
                </a:solidFill>
              </a:rPr>
              <a:t>①　原則的な介護予防ケアマネジメント</a:t>
            </a:r>
            <a:r>
              <a:rPr lang="en-US" altLang="ja-JP" sz="1200" b="1" dirty="0">
                <a:solidFill>
                  <a:srgbClr val="0070C0"/>
                </a:solidFill>
              </a:rPr>
              <a:t>A</a:t>
            </a:r>
            <a:endParaRPr lang="ja-JP" altLang="ja-JP" sz="1200" b="1" dirty="0">
              <a:solidFill>
                <a:srgbClr val="0070C0"/>
              </a:solidFill>
            </a:endParaRPr>
          </a:p>
          <a:p>
            <a:pPr indent="174625">
              <a:defRPr/>
            </a:pPr>
            <a:r>
              <a:rPr lang="ja-JP" altLang="ja-JP" sz="1200" b="1" dirty="0">
                <a:solidFill>
                  <a:srgbClr val="0070C0"/>
                </a:solidFill>
              </a:rPr>
              <a:t>②　簡略化した介護予防ケアマネジメント（</a:t>
            </a:r>
            <a:r>
              <a:rPr lang="ja-JP" altLang="en-US" sz="1200" b="1" dirty="0">
                <a:solidFill>
                  <a:srgbClr val="0070C0"/>
                </a:solidFill>
              </a:rPr>
              <a:t>サービス担当者会議やモニタリングを適宜省略）</a:t>
            </a:r>
            <a:r>
              <a:rPr lang="en-US" altLang="ja-JP" sz="1200" b="1" dirty="0">
                <a:solidFill>
                  <a:srgbClr val="0070C0"/>
                </a:solidFill>
              </a:rPr>
              <a:t>B</a:t>
            </a:r>
            <a:endParaRPr lang="ja-JP" altLang="ja-JP" sz="1200" b="1" dirty="0">
              <a:solidFill>
                <a:srgbClr val="0070C0"/>
              </a:solidFill>
            </a:endParaRPr>
          </a:p>
          <a:p>
            <a:pPr indent="174625">
              <a:defRPr/>
            </a:pPr>
            <a:r>
              <a:rPr lang="ja-JP" altLang="ja-JP" sz="1200" b="1" dirty="0">
                <a:solidFill>
                  <a:srgbClr val="0070C0"/>
                </a:solidFill>
              </a:rPr>
              <a:t>③　初回のみの介護予防ケアマネジメント（</a:t>
            </a:r>
            <a:r>
              <a:rPr lang="ja-JP" altLang="en-US" sz="1200" b="1" dirty="0">
                <a:solidFill>
                  <a:srgbClr val="0070C0"/>
                </a:solidFill>
              </a:rPr>
              <a:t>アセスメントを行い、サービスの利用につなげるところまで</a:t>
            </a:r>
            <a:r>
              <a:rPr lang="ja-JP" altLang="ja-JP" sz="1200" b="1" dirty="0">
                <a:solidFill>
                  <a:srgbClr val="0070C0"/>
                </a:solidFill>
              </a:rPr>
              <a:t>）</a:t>
            </a:r>
            <a:r>
              <a:rPr lang="en-US" altLang="ja-JP" sz="1200" b="1" dirty="0">
                <a:solidFill>
                  <a:srgbClr val="0070C0"/>
                </a:solidFill>
              </a:rPr>
              <a:t>C</a:t>
            </a:r>
            <a:endParaRPr lang="ja-JP" altLang="ja-JP" sz="1200" b="1" dirty="0">
              <a:solidFill>
                <a:srgbClr val="0070C0"/>
              </a:solidFill>
            </a:endParaRPr>
          </a:p>
        </p:txBody>
      </p:sp>
      <p:sp>
        <p:nvSpPr>
          <p:cNvPr id="3" name="正方形/長方形 2"/>
          <p:cNvSpPr/>
          <p:nvPr/>
        </p:nvSpPr>
        <p:spPr>
          <a:xfrm>
            <a:off x="279166" y="631825"/>
            <a:ext cx="735808" cy="287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tIns="36000" bIns="36000" anchor="ctr"/>
          <a:lstStyle/>
          <a:p>
            <a:pPr>
              <a:defRPr/>
            </a:pPr>
            <a:r>
              <a:rPr lang="ja-JP" altLang="en-US" sz="1600" b="1" dirty="0">
                <a:solidFill>
                  <a:prstClr val="white"/>
                </a:solidFill>
              </a:rPr>
              <a:t>周知</a:t>
            </a:r>
            <a:endParaRPr lang="ja-JP" altLang="ja-JP" sz="1600" b="1" dirty="0">
              <a:solidFill>
                <a:prstClr val="white"/>
              </a:solidFill>
            </a:endParaRPr>
          </a:p>
        </p:txBody>
      </p:sp>
      <p:sp>
        <p:nvSpPr>
          <p:cNvPr id="9" name="正方形/長方形 8"/>
          <p:cNvSpPr/>
          <p:nvPr/>
        </p:nvSpPr>
        <p:spPr>
          <a:xfrm>
            <a:off x="288848" y="1647825"/>
            <a:ext cx="970992" cy="287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tIns="36000" bIns="36000" anchor="ctr"/>
          <a:lstStyle/>
          <a:p>
            <a:pPr>
              <a:defRPr/>
            </a:pPr>
            <a:r>
              <a:rPr lang="ja-JP" altLang="en-US" sz="1600" b="1" dirty="0">
                <a:solidFill>
                  <a:prstClr val="white"/>
                </a:solidFill>
                <a:latin typeface="ＭＳ Ｐゴシック"/>
              </a:rPr>
              <a:t>①</a:t>
            </a:r>
            <a:r>
              <a:rPr lang="ja-JP" altLang="ja-JP" sz="1600" b="1" dirty="0">
                <a:solidFill>
                  <a:prstClr val="white"/>
                </a:solidFill>
                <a:latin typeface="ＭＳ Ｐゴシック"/>
              </a:rPr>
              <a:t>　相談</a:t>
            </a:r>
            <a:r>
              <a:rPr lang="ja-JP" altLang="en-US" sz="1600" b="1" dirty="0">
                <a:solidFill>
                  <a:prstClr val="white"/>
                </a:solidFill>
                <a:latin typeface="ＭＳ Ｐゴシック"/>
              </a:rPr>
              <a:t>　</a:t>
            </a:r>
            <a:endParaRPr lang="ja-JP" altLang="ja-JP" sz="1200" b="1" dirty="0">
              <a:solidFill>
                <a:prstClr val="white"/>
              </a:solidFill>
              <a:latin typeface="ＭＳ Ｐゴシック"/>
            </a:endParaRPr>
          </a:p>
        </p:txBody>
      </p:sp>
      <p:sp>
        <p:nvSpPr>
          <p:cNvPr id="10" name="正方形/長方形 9"/>
          <p:cNvSpPr/>
          <p:nvPr/>
        </p:nvSpPr>
        <p:spPr>
          <a:xfrm>
            <a:off x="289326" y="3428698"/>
            <a:ext cx="3226036" cy="288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tIns="36000" bIns="36000" anchor="ctr"/>
          <a:lstStyle/>
          <a:p>
            <a:pPr>
              <a:defRPr/>
            </a:pPr>
            <a:r>
              <a:rPr lang="ja-JP" altLang="en-US" sz="1600" b="1" dirty="0">
                <a:solidFill>
                  <a:prstClr val="white"/>
                </a:solidFill>
              </a:rPr>
              <a:t>②</a:t>
            </a:r>
            <a:r>
              <a:rPr lang="ja-JP" altLang="ja-JP" sz="1600" b="1" dirty="0">
                <a:solidFill>
                  <a:prstClr val="white"/>
                </a:solidFill>
              </a:rPr>
              <a:t>　基本チェックリストの</a:t>
            </a:r>
            <a:r>
              <a:rPr lang="ja-JP" altLang="en-US" sz="1600" b="1" dirty="0">
                <a:solidFill>
                  <a:prstClr val="white"/>
                </a:solidFill>
              </a:rPr>
              <a:t>活用・実施　</a:t>
            </a:r>
            <a:endParaRPr lang="ja-JP" altLang="ja-JP" sz="2000" b="1" dirty="0">
              <a:solidFill>
                <a:prstClr val="white"/>
              </a:solidFill>
            </a:endParaRPr>
          </a:p>
        </p:txBody>
      </p:sp>
      <p:sp>
        <p:nvSpPr>
          <p:cNvPr id="11" name="正方形/長方形 10"/>
          <p:cNvSpPr/>
          <p:nvPr/>
        </p:nvSpPr>
        <p:spPr>
          <a:xfrm>
            <a:off x="289324" y="4677447"/>
            <a:ext cx="5461238" cy="288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tIns="36000" bIns="36000" anchor="ctr"/>
          <a:lstStyle/>
          <a:p>
            <a:pPr>
              <a:defRPr/>
            </a:pPr>
            <a:r>
              <a:rPr lang="ja-JP" altLang="en-US" sz="1600" b="1" dirty="0">
                <a:solidFill>
                  <a:prstClr val="white"/>
                </a:solidFill>
              </a:rPr>
              <a:t>③</a:t>
            </a:r>
            <a:r>
              <a:rPr lang="ja-JP" altLang="ja-JP" sz="1600" b="1" dirty="0">
                <a:solidFill>
                  <a:prstClr val="white"/>
                </a:solidFill>
              </a:rPr>
              <a:t>　介護予防ケアマネジメントの実施・サービスの利用開始</a:t>
            </a:r>
            <a:r>
              <a:rPr lang="ja-JP" altLang="en-US" sz="1600" b="1" dirty="0">
                <a:solidFill>
                  <a:prstClr val="white"/>
                </a:solidFill>
              </a:rPr>
              <a:t>　</a:t>
            </a:r>
            <a:endParaRPr lang="ja-JP" altLang="ja-JP" sz="1600" b="1" dirty="0">
              <a:solidFill>
                <a:prstClr val="white"/>
              </a:solidFill>
            </a:endParaRPr>
          </a:p>
        </p:txBody>
      </p:sp>
      <p:sp>
        <p:nvSpPr>
          <p:cNvPr id="13" name="下矢印 12"/>
          <p:cNvSpPr/>
          <p:nvPr/>
        </p:nvSpPr>
        <p:spPr>
          <a:xfrm>
            <a:off x="4139806" y="3111183"/>
            <a:ext cx="697706" cy="5334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ja-JP" altLang="en-US">
              <a:solidFill>
                <a:prstClr val="white"/>
              </a:solidFill>
            </a:endParaRPr>
          </a:p>
        </p:txBody>
      </p:sp>
      <p:sp>
        <p:nvSpPr>
          <p:cNvPr id="14" name="下矢印 13"/>
          <p:cNvSpPr/>
          <p:nvPr/>
        </p:nvSpPr>
        <p:spPr>
          <a:xfrm>
            <a:off x="4150519" y="4283075"/>
            <a:ext cx="697706" cy="3810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ja-JP" altLang="en-US">
              <a:solidFill>
                <a:prstClr val="white"/>
              </a:solidFill>
            </a:endParaRPr>
          </a:p>
        </p:txBody>
      </p:sp>
      <p:sp>
        <p:nvSpPr>
          <p:cNvPr id="4109" name="スライド番号プレースホルダー 4"/>
          <p:cNvSpPr>
            <a:spLocks noGrp="1"/>
          </p:cNvSpPr>
          <p:nvPr>
            <p:ph type="sldNum" sz="quarter" idx="12"/>
          </p:nvPr>
        </p:nvSpPr>
        <p:spPr bwMode="auto">
          <a:xfrm>
            <a:off x="7086600" y="6492912"/>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6251ED12-F9E6-4711-B145-0FEA710B6A9B}" type="slidenum">
              <a:rPr lang="ja-JP" altLang="en-US" smtClean="0">
                <a:solidFill>
                  <a:srgbClr val="898989"/>
                </a:solidFill>
              </a:rPr>
              <a:pPr/>
              <a:t>2</a:t>
            </a:fld>
            <a:endParaRPr lang="ja-JP" altLang="en-US">
              <a:solidFill>
                <a:srgbClr val="898989"/>
              </a:solidFill>
            </a:endParaRPr>
          </a:p>
        </p:txBody>
      </p:sp>
    </p:spTree>
    <p:extLst>
      <p:ext uri="{BB962C8B-B14F-4D97-AF65-F5344CB8AC3E}">
        <p14:creationId xmlns:p14="http://schemas.microsoft.com/office/powerpoint/2010/main" val="121975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4294967295"/>
          </p:nvPr>
        </p:nvSpPr>
        <p:spPr>
          <a:xfrm>
            <a:off x="953930" y="577850"/>
            <a:ext cx="6272213" cy="609600"/>
          </a:xfrm>
        </p:spPr>
        <p:txBody>
          <a:bodyPr/>
          <a:lstStyle/>
          <a:p>
            <a:pPr eaLnBrk="1" hangingPunct="1">
              <a:spcBef>
                <a:spcPct val="0"/>
              </a:spcBef>
              <a:buFontTx/>
              <a:buNone/>
            </a:pPr>
            <a:r>
              <a:rPr lang="ja-JP" altLang="en-US" b="1" dirty="0">
                <a:solidFill>
                  <a:srgbClr val="10038B"/>
                </a:solidFill>
                <a:latin typeface="HG丸ｺﾞｼｯｸM-PRO" pitchFamily="50" charset="-128"/>
                <a:ea typeface="HG丸ｺﾞｼｯｸM-PRO" pitchFamily="50" charset="-128"/>
              </a:rPr>
              <a:t>私たちが目指すのは～</a:t>
            </a:r>
          </a:p>
        </p:txBody>
      </p:sp>
      <p:sp>
        <p:nvSpPr>
          <p:cNvPr id="31748" name="Rectangle 4"/>
          <p:cNvSpPr>
            <a:spLocks noChangeArrowheads="1"/>
          </p:cNvSpPr>
          <p:nvPr/>
        </p:nvSpPr>
        <p:spPr bwMode="auto">
          <a:xfrm>
            <a:off x="3169921" y="6096000"/>
            <a:ext cx="500014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20000"/>
              </a:spcBef>
            </a:pPr>
            <a:r>
              <a:rPr lang="ja-JP" altLang="en-US" sz="2800" b="1" dirty="0">
                <a:latin typeface="Arial" charset="0"/>
                <a:ea typeface="HG丸ｺﾞｼｯｸM-PRO" pitchFamily="50" charset="-128"/>
              </a:rPr>
              <a:t>　ようになっていただくこと。　</a:t>
            </a:r>
          </a:p>
        </p:txBody>
      </p:sp>
      <p:sp>
        <p:nvSpPr>
          <p:cNvPr id="31749" name="Rectangle 5"/>
          <p:cNvSpPr>
            <a:spLocks noChangeArrowheads="1"/>
          </p:cNvSpPr>
          <p:nvPr/>
        </p:nvSpPr>
        <p:spPr bwMode="auto">
          <a:xfrm>
            <a:off x="953930" y="1837094"/>
            <a:ext cx="3042047"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2800" b="1" dirty="0">
                <a:solidFill>
                  <a:srgbClr val="10038B"/>
                </a:solidFill>
                <a:latin typeface="Arial" charset="0"/>
                <a:ea typeface="HG丸ｺﾞｼｯｸM-PRO" pitchFamily="50" charset="-128"/>
              </a:rPr>
              <a:t>支援の方向は～</a:t>
            </a:r>
          </a:p>
          <a:p>
            <a:pPr eaLnBrk="1" hangingPunct="1"/>
            <a:r>
              <a:rPr lang="ja-JP" altLang="en-US" sz="2800" b="1" dirty="0">
                <a:latin typeface="Arial" charset="0"/>
                <a:ea typeface="HG丸ｺﾞｼｯｸM-PRO" pitchFamily="50" charset="-128"/>
              </a:rPr>
              <a:t>　高齢者自身が　</a:t>
            </a:r>
          </a:p>
        </p:txBody>
      </p:sp>
      <p:sp>
        <p:nvSpPr>
          <p:cNvPr id="7" name="Rectangle 2"/>
          <p:cNvSpPr txBox="1">
            <a:spLocks noChangeArrowheads="1"/>
          </p:cNvSpPr>
          <p:nvPr/>
        </p:nvSpPr>
        <p:spPr>
          <a:xfrm>
            <a:off x="818198" y="828081"/>
            <a:ext cx="6272213" cy="95726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fontAlgn="auto">
              <a:spcBef>
                <a:spcPct val="0"/>
              </a:spcBef>
              <a:spcAft>
                <a:spcPts val="0"/>
              </a:spcAft>
              <a:buFontTx/>
              <a:buNone/>
              <a:defRPr/>
            </a:pPr>
            <a:endParaRPr lang="ja-JP" altLang="en-US" sz="3200" b="1" dirty="0">
              <a:solidFill>
                <a:srgbClr val="10038B"/>
              </a:solidFill>
              <a:latin typeface="HG丸ｺﾞｼｯｸM-PRO" panose="020F0600000000000000" pitchFamily="50" charset="-128"/>
              <a:ea typeface="HG丸ｺﾞｼｯｸM-PRO" panose="020F0600000000000000" pitchFamily="50" charset="-128"/>
            </a:endParaRPr>
          </a:p>
          <a:p>
            <a:pPr fontAlgn="auto">
              <a:spcBef>
                <a:spcPct val="0"/>
              </a:spcBef>
              <a:spcAft>
                <a:spcPts val="0"/>
              </a:spcAft>
              <a:buFontTx/>
              <a:buNone/>
              <a:defRPr/>
            </a:pPr>
            <a:r>
              <a:rPr lang="ja-JP" altLang="en-US" sz="3200" dirty="0">
                <a:solidFill>
                  <a:srgbClr val="FF0000"/>
                </a:solidFill>
                <a:latin typeface="HG丸ｺﾞｼｯｸM-PRO" panose="020F0600000000000000" pitchFamily="50" charset="-128"/>
                <a:ea typeface="HG丸ｺﾞｼｯｸM-PRO" panose="020F0600000000000000" pitchFamily="50" charset="-128"/>
              </a:rPr>
              <a:t>「その人らしい生活の実現」</a:t>
            </a:r>
            <a:endParaRPr lang="ja-JP" altLang="en-US" sz="32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31751" name="スライド番号プレースホルダー 1"/>
          <p:cNvSpPr>
            <a:spLocks noGrp="1"/>
          </p:cNvSpPr>
          <p:nvPr>
            <p:ph type="sldNum" sz="quarter" idx="12"/>
          </p:nvPr>
        </p:nvSpPr>
        <p:spPr bwMode="auto">
          <a:xfrm>
            <a:off x="7086600" y="649287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F1349D31-3442-44F2-BCD9-69ECDE436564}" type="slidenum">
              <a:rPr lang="ja-JP" altLang="en-US" smtClean="0">
                <a:solidFill>
                  <a:srgbClr val="898989"/>
                </a:solidFill>
              </a:rPr>
              <a:pPr/>
              <a:t>29</a:t>
            </a:fld>
            <a:endParaRPr lang="ja-JP" altLang="en-US">
              <a:solidFill>
                <a:srgbClr val="898989"/>
              </a:solidFill>
            </a:endParaRPr>
          </a:p>
        </p:txBody>
      </p:sp>
      <p:sp>
        <p:nvSpPr>
          <p:cNvPr id="8" name="AutoShape 3"/>
          <p:cNvSpPr>
            <a:spLocks noChangeArrowheads="1"/>
          </p:cNvSpPr>
          <p:nvPr/>
        </p:nvSpPr>
        <p:spPr bwMode="auto">
          <a:xfrm>
            <a:off x="630621" y="2650374"/>
            <a:ext cx="7924800" cy="3445626"/>
          </a:xfrm>
          <a:prstGeom prst="horizontalScroll">
            <a:avLst>
              <a:gd name="adj" fmla="val 9759"/>
            </a:avLst>
          </a:prstGeom>
          <a:solidFill>
            <a:srgbClr val="FFCCFF"/>
          </a:solidFill>
          <a:ln w="9525">
            <a:solidFill>
              <a:schemeClr val="tx1"/>
            </a:solidFill>
            <a:round/>
            <a:headEnd/>
            <a:tailEnd/>
          </a:ln>
        </p:spPr>
        <p:txBody>
          <a:bodyPr wrap="squar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2400" dirty="0">
                <a:solidFill>
                  <a:srgbClr val="0000FF"/>
                </a:solidFill>
                <a:latin typeface="HG丸ｺﾞｼｯｸM-PRO" pitchFamily="50" charset="-128"/>
                <a:ea typeface="HG丸ｺﾞｼｯｸM-PRO" pitchFamily="50" charset="-128"/>
              </a:rPr>
              <a:t>・自分が認められ、</a:t>
            </a:r>
          </a:p>
          <a:p>
            <a:pPr eaLnBrk="1" hangingPunct="1"/>
            <a:r>
              <a:rPr lang="ja-JP" altLang="en-US" sz="2400" dirty="0">
                <a:solidFill>
                  <a:srgbClr val="0000FF"/>
                </a:solidFill>
                <a:latin typeface="HG丸ｺﾞｼｯｸM-PRO" pitchFamily="50" charset="-128"/>
                <a:ea typeface="HG丸ｺﾞｼｯｸM-PRO" pitchFamily="50" charset="-128"/>
              </a:rPr>
              <a:t>　　　　　　　支持されていることを知る</a:t>
            </a:r>
          </a:p>
          <a:p>
            <a:pPr eaLnBrk="1" hangingPunct="1"/>
            <a:r>
              <a:rPr lang="ja-JP" altLang="en-US" sz="2400" dirty="0">
                <a:solidFill>
                  <a:srgbClr val="0000FF"/>
                </a:solidFill>
                <a:latin typeface="HG丸ｺﾞｼｯｸM-PRO" pitchFamily="50" charset="-128"/>
                <a:ea typeface="HG丸ｺﾞｼｯｸM-PRO" pitchFamily="50" charset="-128"/>
              </a:rPr>
              <a:t>・自分の生活について、</a:t>
            </a:r>
          </a:p>
          <a:p>
            <a:pPr eaLnBrk="1" hangingPunct="1"/>
            <a:r>
              <a:rPr lang="ja-JP" altLang="en-US" sz="2400" dirty="0">
                <a:solidFill>
                  <a:srgbClr val="0000FF"/>
                </a:solidFill>
                <a:latin typeface="HG丸ｺﾞｼｯｸM-PRO" pitchFamily="50" charset="-128"/>
                <a:ea typeface="HG丸ｺﾞｼｯｸM-PRO" pitchFamily="50" charset="-128"/>
              </a:rPr>
              <a:t>　　　　　　　希望や望みを明確にする</a:t>
            </a:r>
          </a:p>
          <a:p>
            <a:pPr eaLnBrk="1" hangingPunct="1"/>
            <a:r>
              <a:rPr lang="ja-JP" altLang="en-US" sz="2400" dirty="0">
                <a:solidFill>
                  <a:srgbClr val="0000FF"/>
                </a:solidFill>
                <a:latin typeface="HG丸ｺﾞｼｯｸM-PRO" pitchFamily="50" charset="-128"/>
                <a:ea typeface="HG丸ｺﾞｼｯｸM-PRO" pitchFamily="50" charset="-128"/>
              </a:rPr>
              <a:t>・自分の目標を見つけ</a:t>
            </a:r>
          </a:p>
          <a:p>
            <a:pPr eaLnBrk="1" hangingPunct="1"/>
            <a:r>
              <a:rPr lang="ja-JP" altLang="en-US" sz="2400" dirty="0">
                <a:solidFill>
                  <a:srgbClr val="0000FF"/>
                </a:solidFill>
                <a:latin typeface="HG丸ｺﾞｼｯｸM-PRO" pitchFamily="50" charset="-128"/>
                <a:ea typeface="HG丸ｺﾞｼｯｸM-PRO" pitchFamily="50" charset="-128"/>
              </a:rPr>
              <a:t>　　　　　　　取組みへの意欲が高まる</a:t>
            </a:r>
          </a:p>
          <a:p>
            <a:pPr eaLnBrk="1" hangingPunct="1"/>
            <a:r>
              <a:rPr lang="ja-JP" altLang="en-US" sz="2400" dirty="0">
                <a:solidFill>
                  <a:srgbClr val="0000FF"/>
                </a:solidFill>
                <a:latin typeface="HG丸ｺﾞｼｯｸM-PRO" pitchFamily="50" charset="-128"/>
                <a:ea typeface="HG丸ｺﾞｼｯｸM-PRO" pitchFamily="50" charset="-128"/>
              </a:rPr>
              <a:t>・自分の力を信じられる</a:t>
            </a:r>
            <a:endParaRPr lang="ja-JP" altLang="en-US" sz="2000" dirty="0">
              <a:solidFill>
                <a:srgbClr val="0000FF"/>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1011982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7002067" y="3201988"/>
            <a:ext cx="1284684" cy="3656012"/>
          </a:xfrm>
          <a:prstGeom prst="rect">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ja-JP" altLang="en-US" sz="2400" dirty="0">
              <a:solidFill>
                <a:prstClr val="black"/>
              </a:solidFill>
            </a:endParaRPr>
          </a:p>
        </p:txBody>
      </p:sp>
      <p:sp>
        <p:nvSpPr>
          <p:cNvPr id="34" name="正方形/長方形 33"/>
          <p:cNvSpPr/>
          <p:nvPr/>
        </p:nvSpPr>
        <p:spPr>
          <a:xfrm>
            <a:off x="4623213" y="3152806"/>
            <a:ext cx="2440541" cy="3656013"/>
          </a:xfrm>
          <a:prstGeom prst="rect">
            <a:avLst/>
          </a:prstGeom>
          <a:solidFill>
            <a:schemeClr val="accent3">
              <a:lumMod val="40000"/>
              <a:lumOff val="60000"/>
            </a:schemeClr>
          </a:solid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ja-JP" altLang="en-US" sz="2400" dirty="0">
              <a:solidFill>
                <a:prstClr val="black"/>
              </a:solidFill>
            </a:endParaRPr>
          </a:p>
        </p:txBody>
      </p:sp>
      <p:sp>
        <p:nvSpPr>
          <p:cNvPr id="41" name="正方形/長方形 40"/>
          <p:cNvSpPr/>
          <p:nvPr/>
        </p:nvSpPr>
        <p:spPr>
          <a:xfrm>
            <a:off x="2250281" y="3201988"/>
            <a:ext cx="2372916" cy="3656012"/>
          </a:xfrm>
          <a:prstGeom prst="rect">
            <a:avLst/>
          </a:prstGeom>
          <a:solidFill>
            <a:schemeClr val="accent6">
              <a:lumMod val="60000"/>
              <a:lumOff val="40000"/>
            </a:schemeClr>
          </a:solidFill>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a:lstStyle/>
          <a:p>
            <a:pPr>
              <a:defRPr/>
            </a:pPr>
            <a:endParaRPr lang="ja-JP" altLang="en-US" sz="2400" dirty="0">
              <a:solidFill>
                <a:prstClr val="black"/>
              </a:solidFill>
            </a:endParaRPr>
          </a:p>
        </p:txBody>
      </p:sp>
      <p:sp>
        <p:nvSpPr>
          <p:cNvPr id="33" name="正方形/長方形 32"/>
          <p:cNvSpPr/>
          <p:nvPr/>
        </p:nvSpPr>
        <p:spPr>
          <a:xfrm>
            <a:off x="2341974" y="4262438"/>
            <a:ext cx="2119313" cy="8382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000" indent="-457200" algn="ctr">
              <a:defRPr/>
            </a:pPr>
            <a:endParaRPr lang="en-US" altLang="ja-JP" sz="1200" b="1" u="sng" dirty="0">
              <a:solidFill>
                <a:prstClr val="black"/>
              </a:solidFill>
            </a:endParaRPr>
          </a:p>
          <a:p>
            <a:pPr marL="180000" indent="-457200" algn="ctr">
              <a:defRPr/>
            </a:pPr>
            <a:endParaRPr lang="en-US" altLang="ja-JP" sz="1200" b="1" u="sng" dirty="0">
              <a:solidFill>
                <a:prstClr val="black"/>
              </a:solidFill>
            </a:endParaRPr>
          </a:p>
          <a:p>
            <a:pPr marL="180000" indent="-457200" algn="ctr">
              <a:defRPr/>
            </a:pPr>
            <a:r>
              <a:rPr lang="ja-JP" altLang="en-US" sz="1200" dirty="0">
                <a:solidFill>
                  <a:prstClr val="black"/>
                </a:solidFill>
              </a:rPr>
              <a:t>訪問看護、福祉用具等</a:t>
            </a:r>
            <a:endParaRPr lang="en-US" altLang="ja-JP" sz="1200" dirty="0">
              <a:solidFill>
                <a:prstClr val="black"/>
              </a:solidFill>
            </a:endParaRPr>
          </a:p>
          <a:p>
            <a:pPr marL="180000" indent="-457200">
              <a:defRPr/>
            </a:pPr>
            <a:r>
              <a:rPr lang="en-US" altLang="ja-JP" sz="1000" dirty="0">
                <a:solidFill>
                  <a:prstClr val="black"/>
                </a:solidFill>
                <a:latin typeface="ＭＳ Ｐ明朝" panose="02020600040205080304" pitchFamily="18" charset="-128"/>
                <a:ea typeface="ＭＳ Ｐ明朝" panose="02020600040205080304" pitchFamily="18" charset="-128"/>
              </a:rPr>
              <a:t>※</a:t>
            </a:r>
            <a:r>
              <a:rPr lang="ja-JP" altLang="en-US" sz="1000" dirty="0">
                <a:solidFill>
                  <a:prstClr val="black"/>
                </a:solidFill>
                <a:latin typeface="ＭＳ Ｐ明朝" panose="02020600040205080304" pitchFamily="18" charset="-128"/>
                <a:ea typeface="ＭＳ Ｐ明朝" panose="02020600040205080304" pitchFamily="18" charset="-128"/>
              </a:rPr>
              <a:t>全国一律の人員基準、運営基準</a:t>
            </a:r>
            <a:endParaRPr lang="en-US" altLang="ja-JP" sz="1000" dirty="0">
              <a:solidFill>
                <a:prstClr val="black"/>
              </a:solidFill>
              <a:latin typeface="ＭＳ Ｐ明朝" panose="02020600040205080304" pitchFamily="18" charset="-128"/>
              <a:ea typeface="ＭＳ Ｐ明朝" panose="02020600040205080304" pitchFamily="18" charset="-128"/>
            </a:endParaRPr>
          </a:p>
          <a:p>
            <a:pPr marL="180000" indent="-457200" algn="ctr">
              <a:defRPr/>
            </a:pPr>
            <a:endParaRPr lang="en-US" altLang="ja-JP" sz="1200" b="1" u="sng" dirty="0">
              <a:solidFill>
                <a:prstClr val="black"/>
              </a:solidFill>
            </a:endParaRPr>
          </a:p>
          <a:p>
            <a:pPr marL="180000" indent="-457200" algn="ctr">
              <a:defRPr/>
            </a:pPr>
            <a:endParaRPr lang="ja-JP" altLang="en-US" sz="1200" b="1" u="sng" dirty="0">
              <a:solidFill>
                <a:prstClr val="black"/>
              </a:solidFill>
            </a:endParaRPr>
          </a:p>
        </p:txBody>
      </p:sp>
      <p:sp>
        <p:nvSpPr>
          <p:cNvPr id="67" name="角丸四角形 66"/>
          <p:cNvSpPr/>
          <p:nvPr/>
        </p:nvSpPr>
        <p:spPr>
          <a:xfrm>
            <a:off x="894171" y="4159250"/>
            <a:ext cx="1301353" cy="1017588"/>
          </a:xfrm>
          <a:prstGeom prst="roundRect">
            <a:avLst/>
          </a:prstGeom>
          <a:ln/>
        </p:spPr>
        <p:style>
          <a:lnRef idx="1">
            <a:schemeClr val="accent5"/>
          </a:lnRef>
          <a:fillRef idx="3">
            <a:schemeClr val="accent5"/>
          </a:fillRef>
          <a:effectRef idx="2">
            <a:schemeClr val="accent5"/>
          </a:effectRef>
          <a:fontRef idx="minor">
            <a:schemeClr val="lt1"/>
          </a:fontRef>
        </p:style>
        <p:txBody>
          <a:bodyPr anchor="ctr"/>
          <a:lstStyle/>
          <a:p>
            <a:pPr algn="ctr">
              <a:defRPr/>
            </a:pPr>
            <a:r>
              <a:rPr lang="ja-JP" altLang="en-US" sz="1200" b="1" dirty="0">
                <a:solidFill>
                  <a:prstClr val="white"/>
                </a:solidFill>
              </a:rPr>
              <a:t>予防給付</a:t>
            </a:r>
          </a:p>
        </p:txBody>
      </p:sp>
      <p:sp>
        <p:nvSpPr>
          <p:cNvPr id="24" name="角丸四角形 23"/>
          <p:cNvSpPr/>
          <p:nvPr/>
        </p:nvSpPr>
        <p:spPr>
          <a:xfrm>
            <a:off x="4635828" y="3090891"/>
            <a:ext cx="2427925" cy="307975"/>
          </a:xfrm>
          <a:prstGeom prst="roundRect">
            <a:avLst/>
          </a:prstGeom>
          <a:solidFill>
            <a:schemeClr val="accent3">
              <a:lumMod val="40000"/>
              <a:lumOff val="60000"/>
            </a:schemeClr>
          </a:solidFill>
          <a:ln w="19050"/>
        </p:spPr>
        <p:style>
          <a:lnRef idx="1">
            <a:schemeClr val="accent3"/>
          </a:lnRef>
          <a:fillRef idx="2">
            <a:schemeClr val="accent3"/>
          </a:fillRef>
          <a:effectRef idx="1">
            <a:schemeClr val="accent3"/>
          </a:effectRef>
          <a:fontRef idx="minor">
            <a:schemeClr val="dk1"/>
          </a:fontRef>
        </p:style>
        <p:txBody>
          <a:bodyPr/>
          <a:lstStyle/>
          <a:p>
            <a:pPr algn="ctr">
              <a:defRPr/>
            </a:pPr>
            <a:r>
              <a:rPr lang="ja-JP" altLang="en-US" sz="1000" dirty="0">
                <a:solidFill>
                  <a:prstClr val="black"/>
                </a:solidFill>
              </a:rPr>
              <a:t>介護予防・生活支援サービス事業対象者</a:t>
            </a:r>
          </a:p>
        </p:txBody>
      </p:sp>
      <p:sp>
        <p:nvSpPr>
          <p:cNvPr id="23" name="角丸四角形 22"/>
          <p:cNvSpPr/>
          <p:nvPr/>
        </p:nvSpPr>
        <p:spPr>
          <a:xfrm>
            <a:off x="2511028" y="3087688"/>
            <a:ext cx="1843088" cy="311150"/>
          </a:xfrm>
          <a:prstGeom prst="roundRect">
            <a:avLst/>
          </a:prstGeom>
          <a:solidFill>
            <a:schemeClr val="accent6">
              <a:lumMod val="60000"/>
              <a:lumOff val="40000"/>
            </a:schemeClr>
          </a:solidFill>
          <a:ln w="19050">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ja-JP" altLang="en-US" sz="1200" dirty="0">
                <a:solidFill>
                  <a:prstClr val="black"/>
                </a:solidFill>
              </a:rPr>
              <a:t>要　支　援　者</a:t>
            </a:r>
          </a:p>
        </p:txBody>
      </p:sp>
      <p:sp>
        <p:nvSpPr>
          <p:cNvPr id="15" name="下矢印 14"/>
          <p:cNvSpPr/>
          <p:nvPr/>
        </p:nvSpPr>
        <p:spPr>
          <a:xfrm>
            <a:off x="3314701" y="3443288"/>
            <a:ext cx="234554" cy="215900"/>
          </a:xfrm>
          <a:prstGeom prst="downArrow">
            <a:avLst>
              <a:gd name="adj1" fmla="val 50000"/>
              <a:gd name="adj2" fmla="val 56538"/>
            </a:avLst>
          </a:prstGeom>
          <a:ln w="28575">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ja-JP" altLang="en-US">
              <a:solidFill>
                <a:prstClr val="white"/>
              </a:solidFill>
            </a:endParaRPr>
          </a:p>
        </p:txBody>
      </p:sp>
      <p:sp>
        <p:nvSpPr>
          <p:cNvPr id="39" name="下矢印 38"/>
          <p:cNvSpPr/>
          <p:nvPr/>
        </p:nvSpPr>
        <p:spPr>
          <a:xfrm>
            <a:off x="5543550" y="3432175"/>
            <a:ext cx="246460" cy="215900"/>
          </a:xfrm>
          <a:prstGeom prst="downArrow">
            <a:avLst>
              <a:gd name="adj1" fmla="val 50000"/>
              <a:gd name="adj2" fmla="val 56538"/>
            </a:avLst>
          </a:prstGeom>
          <a:solidFill>
            <a:schemeClr val="accent3"/>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7" name="角丸四角形 36"/>
          <p:cNvSpPr/>
          <p:nvPr/>
        </p:nvSpPr>
        <p:spPr>
          <a:xfrm>
            <a:off x="894171" y="5359400"/>
            <a:ext cx="1301353" cy="1449388"/>
          </a:xfrm>
          <a:prstGeom prst="roundRect">
            <a:avLst/>
          </a:prstGeom>
          <a:ln/>
        </p:spPr>
        <p:style>
          <a:lnRef idx="1">
            <a:schemeClr val="accent5"/>
          </a:lnRef>
          <a:fillRef idx="3">
            <a:schemeClr val="accent5"/>
          </a:fillRef>
          <a:effectRef idx="2">
            <a:schemeClr val="accent5"/>
          </a:effectRef>
          <a:fontRef idx="minor">
            <a:schemeClr val="lt1"/>
          </a:fontRef>
        </p:style>
        <p:txBody>
          <a:bodyPr anchor="ctr"/>
          <a:lstStyle/>
          <a:p>
            <a:pPr algn="ctr">
              <a:defRPr/>
            </a:pPr>
            <a:r>
              <a:rPr lang="ja-JP" altLang="en-US" sz="1200" b="1" dirty="0">
                <a:solidFill>
                  <a:prstClr val="white"/>
                </a:solidFill>
              </a:rPr>
              <a:t>総 合 事 業</a:t>
            </a:r>
          </a:p>
        </p:txBody>
      </p:sp>
      <p:sp>
        <p:nvSpPr>
          <p:cNvPr id="5132" name="テキスト ボックス 12"/>
          <p:cNvSpPr txBox="1">
            <a:spLocks noChangeArrowheads="1"/>
          </p:cNvSpPr>
          <p:nvPr/>
        </p:nvSpPr>
        <p:spPr bwMode="auto">
          <a:xfrm>
            <a:off x="3570687" y="2845447"/>
            <a:ext cx="9465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925" indent="-457200">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r>
              <a:rPr lang="ja-JP" altLang="en-US" sz="800" dirty="0">
                <a:solidFill>
                  <a:srgbClr val="000000"/>
                </a:solidFill>
              </a:rPr>
              <a:t>要支援認定</a:t>
            </a:r>
          </a:p>
        </p:txBody>
      </p:sp>
      <p:sp>
        <p:nvSpPr>
          <p:cNvPr id="28" name="正方形/長方形 27"/>
          <p:cNvSpPr/>
          <p:nvPr/>
        </p:nvSpPr>
        <p:spPr>
          <a:xfrm>
            <a:off x="2340784" y="6472238"/>
            <a:ext cx="5856685" cy="33655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b="1" u="sng" dirty="0">
                <a:solidFill>
                  <a:prstClr val="black"/>
                </a:solidFill>
              </a:rPr>
              <a:t>一般介護予防事業</a:t>
            </a:r>
            <a:r>
              <a:rPr lang="ja-JP" altLang="en-US" sz="1000" dirty="0">
                <a:solidFill>
                  <a:prstClr val="black"/>
                </a:solidFill>
              </a:rPr>
              <a:t>（要支援者等も参加できる住民運営の通いの場の充実等。全ての高齢者が対象。）</a:t>
            </a:r>
            <a:endParaRPr lang="en-US" altLang="ja-JP" sz="1000" dirty="0">
              <a:solidFill>
                <a:prstClr val="black"/>
              </a:solidFill>
            </a:endParaRPr>
          </a:p>
        </p:txBody>
      </p:sp>
      <p:sp>
        <p:nvSpPr>
          <p:cNvPr id="45" name="下矢印 44"/>
          <p:cNvSpPr/>
          <p:nvPr/>
        </p:nvSpPr>
        <p:spPr>
          <a:xfrm>
            <a:off x="5544744" y="3978275"/>
            <a:ext cx="246459" cy="1354138"/>
          </a:xfrm>
          <a:prstGeom prst="downArrow">
            <a:avLst>
              <a:gd name="adj1" fmla="val 50000"/>
              <a:gd name="adj2" fmla="val 56538"/>
            </a:avLst>
          </a:prstGeom>
          <a:solidFill>
            <a:schemeClr val="accent3"/>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1" name="下矢印 30"/>
          <p:cNvSpPr/>
          <p:nvPr/>
        </p:nvSpPr>
        <p:spPr>
          <a:xfrm>
            <a:off x="7524036" y="3405219"/>
            <a:ext cx="255984" cy="3024187"/>
          </a:xfrm>
          <a:prstGeom prst="downArrow">
            <a:avLst>
              <a:gd name="adj1" fmla="val 50000"/>
              <a:gd name="adj2" fmla="val 56538"/>
            </a:avLst>
          </a:prstGeom>
          <a:solidFill>
            <a:schemeClr val="bg1">
              <a:lumMod val="75000"/>
            </a:schemeClr>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0" name="角丸四角形 29"/>
          <p:cNvSpPr/>
          <p:nvPr/>
        </p:nvSpPr>
        <p:spPr>
          <a:xfrm>
            <a:off x="7097808" y="3073400"/>
            <a:ext cx="1140619" cy="312738"/>
          </a:xfrm>
          <a:prstGeom prst="roundRect">
            <a:avLst/>
          </a:prstGeom>
          <a:ln w="19050"/>
        </p:spPr>
        <p:style>
          <a:lnRef idx="1">
            <a:schemeClr val="dk1"/>
          </a:lnRef>
          <a:fillRef idx="2">
            <a:schemeClr val="dk1"/>
          </a:fillRef>
          <a:effectRef idx="1">
            <a:schemeClr val="dk1"/>
          </a:effectRef>
          <a:fontRef idx="minor">
            <a:schemeClr val="dk1"/>
          </a:fontRef>
        </p:style>
        <p:txBody>
          <a:bodyPr anchor="ctr"/>
          <a:lstStyle/>
          <a:p>
            <a:pPr algn="ctr">
              <a:defRPr/>
            </a:pPr>
            <a:r>
              <a:rPr lang="ja-JP" altLang="en-US" sz="1200" dirty="0">
                <a:solidFill>
                  <a:prstClr val="black"/>
                </a:solidFill>
              </a:rPr>
              <a:t>一般高齢者等</a:t>
            </a:r>
          </a:p>
        </p:txBody>
      </p:sp>
      <p:sp>
        <p:nvSpPr>
          <p:cNvPr id="50" name="正方形/長方形 49"/>
          <p:cNvSpPr/>
          <p:nvPr/>
        </p:nvSpPr>
        <p:spPr>
          <a:xfrm>
            <a:off x="2340771" y="3659188"/>
            <a:ext cx="4562475" cy="360362"/>
          </a:xfrm>
          <a:prstGeom prst="rect">
            <a:avLst/>
          </a:prstGeom>
          <a:solidFill>
            <a:srgbClr val="FF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prstClr val="black"/>
                </a:solidFill>
              </a:rPr>
              <a:t>地域包括支援センターが介護予防ケアマネジメントを実施</a:t>
            </a:r>
          </a:p>
        </p:txBody>
      </p:sp>
      <p:sp>
        <p:nvSpPr>
          <p:cNvPr id="27" name="加算記号 26"/>
          <p:cNvSpPr/>
          <p:nvPr/>
        </p:nvSpPr>
        <p:spPr>
          <a:xfrm>
            <a:off x="3314701" y="5072094"/>
            <a:ext cx="234554" cy="314325"/>
          </a:xfrm>
          <a:prstGeom prst="mathPlus">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6" name="正方形/長方形 25"/>
          <p:cNvSpPr/>
          <p:nvPr/>
        </p:nvSpPr>
        <p:spPr>
          <a:xfrm>
            <a:off x="238140" y="4762"/>
            <a:ext cx="8558213" cy="541338"/>
          </a:xfrm>
          <a:prstGeom prst="rect">
            <a:avLst/>
          </a:prstGeom>
          <a:ln/>
        </p:spPr>
        <p:style>
          <a:lnRef idx="1">
            <a:schemeClr val="accent1"/>
          </a:lnRef>
          <a:fillRef idx="2">
            <a:schemeClr val="accent1"/>
          </a:fillRef>
          <a:effectRef idx="1">
            <a:schemeClr val="accent1"/>
          </a:effectRef>
          <a:fontRef idx="minor">
            <a:schemeClr val="dk1"/>
          </a:fontRef>
        </p:style>
        <p:txBody>
          <a:bodyPr/>
          <a:lstStyle/>
          <a:p>
            <a:pPr algn="ctr">
              <a:defRPr/>
            </a:pPr>
            <a:r>
              <a:rPr lang="ja-JP" altLang="en-US" sz="2600" dirty="0">
                <a:solidFill>
                  <a:prstClr val="black"/>
                </a:solidFill>
                <a:latin typeface="ＭＳ Ｐゴシック"/>
              </a:rPr>
              <a:t>総合事業の概要</a:t>
            </a:r>
          </a:p>
        </p:txBody>
      </p:sp>
      <p:sp>
        <p:nvSpPr>
          <p:cNvPr id="32" name="正方形/長方形 31"/>
          <p:cNvSpPr/>
          <p:nvPr/>
        </p:nvSpPr>
        <p:spPr>
          <a:xfrm>
            <a:off x="238140" y="690594"/>
            <a:ext cx="8558213" cy="17049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7800" indent="-177800">
              <a:lnSpc>
                <a:spcPts val="1800"/>
              </a:lnSpc>
              <a:spcBef>
                <a:spcPts val="400"/>
              </a:spcBef>
              <a:defRPr/>
            </a:pPr>
            <a:r>
              <a:rPr lang="ja-JP" altLang="en-US" sz="1200" dirty="0">
                <a:solidFill>
                  <a:prstClr val="black"/>
                </a:solidFill>
              </a:rPr>
              <a:t>○　訪問介護・通所介護以外のサービス（訪問看護、福祉用具等）は、引き続き介護予防給付によるサービス提供を継続。　　</a:t>
            </a:r>
            <a:endParaRPr lang="en-US" altLang="ja-JP" sz="1200" dirty="0">
              <a:solidFill>
                <a:prstClr val="black"/>
              </a:solidFill>
              <a:latin typeface="ＭＳ Ｐゴシック"/>
            </a:endParaRPr>
          </a:p>
          <a:p>
            <a:pPr marL="177800" indent="-177800">
              <a:lnSpc>
                <a:spcPts val="1800"/>
              </a:lnSpc>
              <a:spcBef>
                <a:spcPts val="400"/>
              </a:spcBef>
              <a:defRPr/>
            </a:pPr>
            <a:r>
              <a:rPr lang="ja-JP" altLang="en-US" sz="1200" dirty="0">
                <a:solidFill>
                  <a:prstClr val="black"/>
                </a:solidFill>
              </a:rPr>
              <a:t>○　地域包括支援センターによる介護予防ケアマネジメントに基づき、総合事業（介護予防・生活支援サービス事業及び一般介護予防事業）のサービスと介護予防給付のサービス（要支援者のみ）を組み合わせる。</a:t>
            </a:r>
            <a:endParaRPr lang="en-US" altLang="ja-JP" sz="1200" dirty="0">
              <a:solidFill>
                <a:prstClr val="black"/>
              </a:solidFill>
            </a:endParaRPr>
          </a:p>
          <a:p>
            <a:pPr marL="177800" indent="-177800">
              <a:lnSpc>
                <a:spcPts val="1800"/>
              </a:lnSpc>
              <a:spcBef>
                <a:spcPts val="400"/>
              </a:spcBef>
              <a:defRPr/>
            </a:pPr>
            <a:r>
              <a:rPr lang="ja-JP" altLang="en-US" sz="1200" dirty="0">
                <a:solidFill>
                  <a:prstClr val="black"/>
                </a:solidFill>
              </a:rPr>
              <a:t>○　介護予防・生活支援サービス事業によるサービスのみ利用する場合は、要介護認定等を省略して「介護予防・生活支援サービス事業対象者」とし、迅速なサービス利用を可能に（基本チェックリストで判断）。</a:t>
            </a:r>
            <a:endParaRPr lang="en-US" altLang="ja-JP" sz="1200" dirty="0">
              <a:solidFill>
                <a:prstClr val="black"/>
              </a:solidFill>
            </a:endParaRPr>
          </a:p>
          <a:p>
            <a:pPr marL="177800" indent="-177800">
              <a:lnSpc>
                <a:spcPts val="1800"/>
              </a:lnSpc>
              <a:spcBef>
                <a:spcPts val="400"/>
              </a:spcBef>
              <a:defRPr/>
            </a:pPr>
            <a:r>
              <a:rPr lang="en-US" altLang="ja-JP" sz="1200" dirty="0">
                <a:solidFill>
                  <a:prstClr val="black"/>
                </a:solidFill>
              </a:rPr>
              <a:t>※</a:t>
            </a:r>
            <a:r>
              <a:rPr lang="ja-JP" altLang="en-US" sz="1200" dirty="0">
                <a:solidFill>
                  <a:prstClr val="black"/>
                </a:solidFill>
              </a:rPr>
              <a:t>　第２号被保険者は、基本チェックリストではなく、要介護認定等申請を行う。</a:t>
            </a:r>
          </a:p>
        </p:txBody>
      </p:sp>
      <p:sp>
        <p:nvSpPr>
          <p:cNvPr id="35" name="正方形/長方形 34"/>
          <p:cNvSpPr/>
          <p:nvPr/>
        </p:nvSpPr>
        <p:spPr>
          <a:xfrm>
            <a:off x="2341962" y="5373719"/>
            <a:ext cx="4660105" cy="865187"/>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ja-JP" altLang="en-US" sz="1050" b="1" u="sng" spc="-100" dirty="0">
                <a:solidFill>
                  <a:srgbClr val="FF0000"/>
                </a:solidFill>
              </a:rPr>
              <a:t>介護予防・生活支援サービス事業</a:t>
            </a:r>
            <a:endParaRPr lang="en-US" altLang="ja-JP" sz="1050" b="1" u="sng" spc="-100" dirty="0">
              <a:solidFill>
                <a:srgbClr val="FF0000"/>
              </a:solidFill>
            </a:endParaRPr>
          </a:p>
          <a:p>
            <a:pPr>
              <a:defRPr/>
            </a:pPr>
            <a:r>
              <a:rPr lang="ja-JP" altLang="en-US" sz="1000" b="1" spc="-100" dirty="0">
                <a:solidFill>
                  <a:srgbClr val="FF0000"/>
                </a:solidFill>
              </a:rPr>
              <a:t>①訪問型・通所型サービス</a:t>
            </a:r>
            <a:endParaRPr lang="en-US" altLang="ja-JP" sz="1000" b="1" spc="-100" dirty="0">
              <a:solidFill>
                <a:srgbClr val="FF0000"/>
              </a:solidFill>
            </a:endParaRPr>
          </a:p>
          <a:p>
            <a:pPr marL="177800" indent="-177800">
              <a:defRPr/>
            </a:pPr>
            <a:r>
              <a:rPr lang="ja-JP" altLang="en-US" sz="1000" b="1" spc="-100" dirty="0">
                <a:solidFill>
                  <a:srgbClr val="FF0000"/>
                </a:solidFill>
              </a:rPr>
              <a:t>②その他の生活支援サービス</a:t>
            </a:r>
            <a:r>
              <a:rPr lang="ja-JP" altLang="en-US" sz="900" spc="-100" dirty="0">
                <a:solidFill>
                  <a:prstClr val="black"/>
                </a:solidFill>
              </a:rPr>
              <a:t>（栄養改善を目的とした配食、定期的な安否確認・緊急時の対応　等）</a:t>
            </a:r>
            <a:endParaRPr lang="en-US" altLang="ja-JP" sz="1000" spc="-100" dirty="0">
              <a:solidFill>
                <a:prstClr val="black"/>
              </a:solidFill>
            </a:endParaRPr>
          </a:p>
          <a:p>
            <a:pPr marL="177800" indent="-177800">
              <a:spcBef>
                <a:spcPts val="300"/>
              </a:spcBef>
              <a:defRPr/>
            </a:pPr>
            <a:r>
              <a:rPr lang="ja-JP" altLang="en-US" sz="1000" spc="-100" dirty="0">
                <a:solidFill>
                  <a:prstClr val="black"/>
                </a:solidFill>
              </a:rPr>
              <a:t>　</a:t>
            </a:r>
            <a:r>
              <a:rPr lang="en-US" altLang="ja-JP" sz="800" spc="-100" dirty="0">
                <a:solidFill>
                  <a:prstClr val="black"/>
                </a:solidFill>
                <a:latin typeface="ＭＳ Ｐ明朝" panose="02020600040205080304" pitchFamily="18" charset="-128"/>
                <a:ea typeface="ＭＳ Ｐ明朝" panose="02020600040205080304" pitchFamily="18" charset="-128"/>
              </a:rPr>
              <a:t>※</a:t>
            </a:r>
            <a:r>
              <a:rPr lang="ja-JP" altLang="en-US" sz="800" spc="-100" dirty="0">
                <a:solidFill>
                  <a:prstClr val="black"/>
                </a:solidFill>
                <a:latin typeface="ＭＳ Ｐ明朝" panose="02020600040205080304" pitchFamily="18" charset="-128"/>
                <a:ea typeface="ＭＳ Ｐ明朝" panose="02020600040205080304" pitchFamily="18" charset="-128"/>
              </a:rPr>
              <a:t>事業内容は、市町村の裁量を拡大、柔軟な人員基準・運営基準</a:t>
            </a:r>
            <a:endParaRPr lang="en-US" altLang="ja-JP" sz="800" spc="-100" dirty="0">
              <a:solidFill>
                <a:prstClr val="black"/>
              </a:solidFill>
              <a:latin typeface="ＭＳ Ｐ明朝" panose="02020600040205080304" pitchFamily="18" charset="-128"/>
              <a:ea typeface="ＭＳ Ｐ明朝" panose="02020600040205080304" pitchFamily="18" charset="-128"/>
            </a:endParaRPr>
          </a:p>
        </p:txBody>
      </p:sp>
      <p:sp>
        <p:nvSpPr>
          <p:cNvPr id="36" name="下矢印 35"/>
          <p:cNvSpPr/>
          <p:nvPr/>
        </p:nvSpPr>
        <p:spPr>
          <a:xfrm>
            <a:off x="3314701" y="4046538"/>
            <a:ext cx="234554" cy="215900"/>
          </a:xfrm>
          <a:prstGeom prst="downArrow">
            <a:avLst>
              <a:gd name="adj1" fmla="val 50000"/>
              <a:gd name="adj2" fmla="val 56538"/>
            </a:avLst>
          </a:prstGeom>
          <a:ln w="28575">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ja-JP" altLang="en-US">
              <a:solidFill>
                <a:prstClr val="white"/>
              </a:solidFill>
            </a:endParaRPr>
          </a:p>
        </p:txBody>
      </p:sp>
      <p:sp>
        <p:nvSpPr>
          <p:cNvPr id="38" name="角丸四角形 37"/>
          <p:cNvSpPr/>
          <p:nvPr/>
        </p:nvSpPr>
        <p:spPr>
          <a:xfrm>
            <a:off x="2428888" y="2514600"/>
            <a:ext cx="4441031" cy="311150"/>
          </a:xfrm>
          <a:prstGeom prst="roundRect">
            <a:avLst/>
          </a:prstGeom>
          <a:solidFill>
            <a:schemeClr val="accent3">
              <a:lumMod val="60000"/>
              <a:lumOff val="40000"/>
            </a:schemeClr>
          </a:solidFill>
          <a:ln w="19050">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ja-JP" altLang="en-US" sz="1400" dirty="0">
                <a:solidFill>
                  <a:prstClr val="black"/>
                </a:solidFill>
              </a:rPr>
              <a:t>従　来　の　要　支　援　者</a:t>
            </a:r>
          </a:p>
        </p:txBody>
      </p:sp>
      <p:sp>
        <p:nvSpPr>
          <p:cNvPr id="42" name="加算記号 41"/>
          <p:cNvSpPr/>
          <p:nvPr/>
        </p:nvSpPr>
        <p:spPr>
          <a:xfrm>
            <a:off x="4461286" y="6194456"/>
            <a:ext cx="233363" cy="314325"/>
          </a:xfrm>
          <a:prstGeom prst="mathPlus">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5145" name="テキスト ボックス 43"/>
          <p:cNvSpPr txBox="1">
            <a:spLocks noChangeArrowheads="1"/>
          </p:cNvSpPr>
          <p:nvPr/>
        </p:nvSpPr>
        <p:spPr bwMode="auto">
          <a:xfrm>
            <a:off x="5747162" y="2843215"/>
            <a:ext cx="14232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925" indent="-457200">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r>
              <a:rPr lang="ja-JP" altLang="en-US" sz="800" dirty="0">
                <a:solidFill>
                  <a:srgbClr val="000000"/>
                </a:solidFill>
              </a:rPr>
              <a:t>基本チェックリスト</a:t>
            </a:r>
            <a:r>
              <a:rPr lang="en-US" altLang="ja-JP" sz="800" dirty="0">
                <a:solidFill>
                  <a:srgbClr val="000000"/>
                </a:solidFill>
              </a:rPr>
              <a:t>※</a:t>
            </a:r>
            <a:r>
              <a:rPr lang="ja-JP" altLang="en-US" sz="800" dirty="0">
                <a:solidFill>
                  <a:srgbClr val="000000"/>
                </a:solidFill>
              </a:rPr>
              <a:t>で判断</a:t>
            </a:r>
          </a:p>
        </p:txBody>
      </p:sp>
      <p:sp>
        <p:nvSpPr>
          <p:cNvPr id="47" name="下矢印 46"/>
          <p:cNvSpPr/>
          <p:nvPr/>
        </p:nvSpPr>
        <p:spPr>
          <a:xfrm>
            <a:off x="3314701" y="2857500"/>
            <a:ext cx="234554" cy="215900"/>
          </a:xfrm>
          <a:prstGeom prst="downArrow">
            <a:avLst>
              <a:gd name="adj1" fmla="val 50000"/>
              <a:gd name="adj2" fmla="val 56538"/>
            </a:avLst>
          </a:prstGeom>
          <a:ln w="28575">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ja-JP" altLang="en-US">
              <a:solidFill>
                <a:prstClr val="white"/>
              </a:solidFill>
            </a:endParaRPr>
          </a:p>
        </p:txBody>
      </p:sp>
      <p:sp>
        <p:nvSpPr>
          <p:cNvPr id="48" name="下矢印 47"/>
          <p:cNvSpPr/>
          <p:nvPr/>
        </p:nvSpPr>
        <p:spPr>
          <a:xfrm>
            <a:off x="5556648" y="2851150"/>
            <a:ext cx="246459" cy="215900"/>
          </a:xfrm>
          <a:prstGeom prst="downArrow">
            <a:avLst>
              <a:gd name="adj1" fmla="val 50000"/>
              <a:gd name="adj2" fmla="val 56538"/>
            </a:avLst>
          </a:prstGeom>
          <a:solidFill>
            <a:schemeClr val="accent3"/>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9" name="テキスト ボックス 28"/>
          <p:cNvSpPr txBox="1"/>
          <p:nvPr/>
        </p:nvSpPr>
        <p:spPr>
          <a:xfrm>
            <a:off x="7063740" y="2597484"/>
            <a:ext cx="1295400" cy="461665"/>
          </a:xfrm>
          <a:prstGeom prst="rect">
            <a:avLst/>
          </a:prstGeom>
          <a:noFill/>
        </p:spPr>
        <p:txBody>
          <a:bodyPr wrap="square">
            <a:spAutoFit/>
          </a:bodyPr>
          <a:lstStyle/>
          <a:p>
            <a:pPr>
              <a:defRPr/>
            </a:pPr>
            <a:r>
              <a:rPr lang="en-US" altLang="ja-JP" sz="800" spc="-30" dirty="0">
                <a:solidFill>
                  <a:prstClr val="black"/>
                </a:solidFill>
                <a:ea typeface="ＭＳ Ｐゴシック" pitchFamily="50" charset="-128"/>
              </a:rPr>
              <a:t>※</a:t>
            </a:r>
            <a:r>
              <a:rPr lang="ja-JP" altLang="en-US" sz="800" spc="-30" dirty="0">
                <a:solidFill>
                  <a:prstClr val="black"/>
                </a:solidFill>
                <a:ea typeface="ＭＳ Ｐゴシック" pitchFamily="50" charset="-128"/>
              </a:rPr>
              <a:t>２次予防事業対象者把握のための基本チェックリストの配布は行わない</a:t>
            </a:r>
          </a:p>
        </p:txBody>
      </p:sp>
      <p:sp>
        <p:nvSpPr>
          <p:cNvPr id="2" name="円形吹き出し 1"/>
          <p:cNvSpPr/>
          <p:nvPr/>
        </p:nvSpPr>
        <p:spPr>
          <a:xfrm>
            <a:off x="283369" y="2358739"/>
            <a:ext cx="2057400" cy="1466529"/>
          </a:xfrm>
          <a:prstGeom prst="wedgeEllipseCallout">
            <a:avLst>
              <a:gd name="adj1" fmla="val 71840"/>
              <a:gd name="adj2" fmla="val 165355"/>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ja-JP" altLang="en-US" sz="1400" dirty="0">
                <a:solidFill>
                  <a:prstClr val="black"/>
                </a:solidFill>
              </a:rPr>
              <a:t>介護予防・生活支援サービス事業について、次ページで事業のイメージを紹介</a:t>
            </a:r>
          </a:p>
        </p:txBody>
      </p:sp>
      <p:sp>
        <p:nvSpPr>
          <p:cNvPr id="5150" name="スライド番号プレースホルダー 4"/>
          <p:cNvSpPr>
            <a:spLocks noGrp="1"/>
          </p:cNvSpPr>
          <p:nvPr>
            <p:ph type="sldNum" sz="quarter" idx="12"/>
          </p:nvPr>
        </p:nvSpPr>
        <p:spPr bwMode="auto">
          <a:xfrm>
            <a:off x="7097794" y="6548469"/>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4BB16EDC-2174-43EF-B1F1-05F8C0091018}" type="slidenum">
              <a:rPr lang="ja-JP" altLang="en-US" smtClean="0">
                <a:solidFill>
                  <a:srgbClr val="898989"/>
                </a:solidFill>
              </a:rPr>
              <a:pPr/>
              <a:t>3</a:t>
            </a:fld>
            <a:endParaRPr lang="ja-JP" altLang="en-US" dirty="0">
              <a:solidFill>
                <a:srgbClr val="898989"/>
              </a:solidFill>
            </a:endParaRPr>
          </a:p>
        </p:txBody>
      </p:sp>
    </p:spTree>
    <p:extLst>
      <p:ext uri="{BB962C8B-B14F-4D97-AF65-F5344CB8AC3E}">
        <p14:creationId xmlns:p14="http://schemas.microsoft.com/office/powerpoint/2010/main" val="345748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0843" y="1039536"/>
            <a:ext cx="2746509" cy="338554"/>
          </a:xfrm>
          <a:prstGeom prst="rect">
            <a:avLst/>
          </a:prstGeom>
          <a:noFill/>
        </p:spPr>
        <p:txBody>
          <a:bodyPr wrap="square" rtlCol="0">
            <a:spAutoFit/>
          </a:bodyPr>
          <a:lstStyle/>
          <a:p>
            <a:pPr eaLnBrk="1" fontAlgn="auto" hangingPunct="1">
              <a:spcBef>
                <a:spcPts val="0"/>
              </a:spcBef>
              <a:spcAft>
                <a:spcPts val="0"/>
              </a:spcAft>
            </a:pPr>
            <a:r>
              <a:rPr lang="ja-JP" altLang="en-US" sz="1600" dirty="0">
                <a:solidFill>
                  <a:prstClr val="black"/>
                </a:solidFill>
                <a:latin typeface="Calibri"/>
                <a:ea typeface="ＭＳ Ｐゴシック"/>
              </a:rPr>
              <a:t>①訪問型サービス</a:t>
            </a:r>
            <a:endParaRPr lang="ja-JP" altLang="en-US" sz="1100" dirty="0">
              <a:solidFill>
                <a:prstClr val="black"/>
              </a:solidFill>
              <a:latin typeface="ＭＳ Ｐゴシック"/>
              <a:ea typeface="ＭＳ Ｐゴシック"/>
            </a:endParaRPr>
          </a:p>
        </p:txBody>
      </p:sp>
      <p:sp>
        <p:nvSpPr>
          <p:cNvPr id="5" name="テキスト ボックス 4"/>
          <p:cNvSpPr txBox="1"/>
          <p:nvPr/>
        </p:nvSpPr>
        <p:spPr>
          <a:xfrm>
            <a:off x="3673943" y="1093439"/>
            <a:ext cx="5307377" cy="276999"/>
          </a:xfrm>
          <a:prstGeom prst="rect">
            <a:avLst/>
          </a:prstGeom>
          <a:noFill/>
        </p:spPr>
        <p:txBody>
          <a:bodyPr wrap="square" rtlCol="0">
            <a:spAutoFit/>
          </a:bodyPr>
          <a:lstStyle/>
          <a:p>
            <a:pPr eaLnBrk="1" fontAlgn="auto" hangingPunct="1">
              <a:spcBef>
                <a:spcPts val="0"/>
              </a:spcBef>
              <a:spcAft>
                <a:spcPts val="0"/>
              </a:spcAft>
            </a:pPr>
            <a:r>
              <a:rPr lang="en-US" altLang="ja-JP" sz="1200" b="1" dirty="0">
                <a:solidFill>
                  <a:srgbClr val="FF0000"/>
                </a:solidFill>
                <a:latin typeface="Calibri"/>
                <a:ea typeface="ＭＳ Ｐゴシック"/>
              </a:rPr>
              <a:t>※</a:t>
            </a:r>
            <a:r>
              <a:rPr lang="ja-JP" altLang="en-US" sz="1200" b="1" dirty="0">
                <a:solidFill>
                  <a:srgbClr val="FF0000"/>
                </a:solidFill>
                <a:latin typeface="Calibri"/>
                <a:ea typeface="ＭＳ Ｐゴシック"/>
              </a:rPr>
              <a:t>　市町村はこの例を踏まえて、地域の実情に応じた、サービス内容を検討する。</a:t>
            </a:r>
          </a:p>
        </p:txBody>
      </p:sp>
      <p:sp>
        <p:nvSpPr>
          <p:cNvPr id="6" name="テキスト ボックス 5"/>
          <p:cNvSpPr txBox="1"/>
          <p:nvPr/>
        </p:nvSpPr>
        <p:spPr>
          <a:xfrm>
            <a:off x="115115" y="1359058"/>
            <a:ext cx="8892480" cy="784830"/>
          </a:xfrm>
          <a:prstGeom prst="rect">
            <a:avLst/>
          </a:prstGeom>
          <a:noFill/>
          <a:ln>
            <a:solidFill>
              <a:schemeClr val="tx1"/>
            </a:solidFill>
          </a:ln>
        </p:spPr>
        <p:txBody>
          <a:bodyPr wrap="square" rtlCol="0" anchor="ctr">
            <a:spAutoFit/>
          </a:bodyPr>
          <a:lstStyle/>
          <a:p>
            <a:pPr marL="179388" indent="-179388" eaLnBrk="1" fontAlgn="auto" hangingPunct="1">
              <a:lnSpc>
                <a:spcPts val="1800"/>
              </a:lnSpc>
              <a:spcBef>
                <a:spcPts val="0"/>
              </a:spcBef>
              <a:spcAft>
                <a:spcPts val="0"/>
              </a:spcAft>
            </a:pPr>
            <a:r>
              <a:rPr lang="ja-JP" altLang="en-US" sz="1400" dirty="0">
                <a:solidFill>
                  <a:prstClr val="black"/>
                </a:solidFill>
                <a:latin typeface="Calibri"/>
                <a:ea typeface="ＭＳ Ｐゴシック"/>
              </a:rPr>
              <a:t>○　訪問型サービスは、現行の訪問介護に相当するものと、それ以外の多様なサービスからなる。</a:t>
            </a:r>
          </a:p>
          <a:p>
            <a:pPr marL="179388" indent="-179388" eaLnBrk="1" fontAlgn="auto" hangingPunct="1">
              <a:lnSpc>
                <a:spcPts val="1800"/>
              </a:lnSpc>
              <a:spcBef>
                <a:spcPts val="0"/>
              </a:spcBef>
              <a:spcAft>
                <a:spcPts val="0"/>
              </a:spcAft>
            </a:pPr>
            <a:r>
              <a:rPr lang="ja-JP" altLang="en-US" sz="1400" dirty="0">
                <a:solidFill>
                  <a:prstClr val="black"/>
                </a:solidFill>
                <a:latin typeface="Calibri"/>
                <a:ea typeface="ＭＳ Ｐゴシック"/>
              </a:rPr>
              <a:t>○　多様なサービスについては、雇用労働者が行う緩和した基準によるサービスと、住民主体による支援、</a:t>
            </a:r>
            <a:r>
              <a:rPr lang="ja-JP" altLang="ja-JP" sz="1400" dirty="0">
                <a:solidFill>
                  <a:prstClr val="black"/>
                </a:solidFill>
                <a:latin typeface="Calibri"/>
                <a:ea typeface="ＭＳ Ｐゴシック"/>
              </a:rPr>
              <a:t>保健・医療の専門職</a:t>
            </a:r>
            <a:r>
              <a:rPr lang="ja-JP" altLang="en-US" sz="1400" dirty="0">
                <a:solidFill>
                  <a:prstClr val="black"/>
                </a:solidFill>
                <a:latin typeface="Calibri"/>
                <a:ea typeface="ＭＳ Ｐゴシック"/>
              </a:rPr>
              <a:t>が短期集中で行うサービス、移動支援を想定。</a:t>
            </a:r>
          </a:p>
        </p:txBody>
      </p:sp>
      <p:graphicFrame>
        <p:nvGraphicFramePr>
          <p:cNvPr id="7" name="表 6"/>
          <p:cNvGraphicFramePr>
            <a:graphicFrameLocks noGrp="1"/>
          </p:cNvGraphicFramePr>
          <p:nvPr>
            <p:extLst>
              <p:ext uri="{D42A27DB-BD31-4B8C-83A1-F6EECF244321}">
                <p14:modId xmlns:p14="http://schemas.microsoft.com/office/powerpoint/2010/main" val="4006946539"/>
              </p:ext>
            </p:extLst>
          </p:nvPr>
        </p:nvGraphicFramePr>
        <p:xfrm>
          <a:off x="119497" y="2172492"/>
          <a:ext cx="8861810" cy="4599811"/>
        </p:xfrm>
        <a:graphic>
          <a:graphicData uri="http://schemas.openxmlformats.org/drawingml/2006/table">
            <a:tbl>
              <a:tblPr>
                <a:tableStyleId>{0505E3EF-67EA-436B-97B2-0124C06EBD24}</a:tableStyleId>
              </a:tblPr>
              <a:tblGrid>
                <a:gridCol w="731052">
                  <a:extLst>
                    <a:ext uri="{9D8B030D-6E8A-4147-A177-3AD203B41FA5}">
                      <a16:colId xmlns:a16="http://schemas.microsoft.com/office/drawing/2014/main" val="20000"/>
                    </a:ext>
                  </a:extLst>
                </a:gridCol>
                <a:gridCol w="2467197">
                  <a:extLst>
                    <a:ext uri="{9D8B030D-6E8A-4147-A177-3AD203B41FA5}">
                      <a16:colId xmlns:a16="http://schemas.microsoft.com/office/drawing/2014/main" val="20001"/>
                    </a:ext>
                  </a:extLst>
                </a:gridCol>
                <a:gridCol w="1526278">
                  <a:extLst>
                    <a:ext uri="{9D8B030D-6E8A-4147-A177-3AD203B41FA5}">
                      <a16:colId xmlns:a16="http://schemas.microsoft.com/office/drawing/2014/main" val="20002"/>
                    </a:ext>
                  </a:extLst>
                </a:gridCol>
                <a:gridCol w="1538707">
                  <a:extLst>
                    <a:ext uri="{9D8B030D-6E8A-4147-A177-3AD203B41FA5}">
                      <a16:colId xmlns:a16="http://schemas.microsoft.com/office/drawing/2014/main" val="20003"/>
                    </a:ext>
                  </a:extLst>
                </a:gridCol>
                <a:gridCol w="1399232">
                  <a:extLst>
                    <a:ext uri="{9D8B030D-6E8A-4147-A177-3AD203B41FA5}">
                      <a16:colId xmlns:a16="http://schemas.microsoft.com/office/drawing/2014/main" val="20004"/>
                    </a:ext>
                  </a:extLst>
                </a:gridCol>
                <a:gridCol w="1199344">
                  <a:extLst>
                    <a:ext uri="{9D8B030D-6E8A-4147-A177-3AD203B41FA5}">
                      <a16:colId xmlns:a16="http://schemas.microsoft.com/office/drawing/2014/main" val="20005"/>
                    </a:ext>
                  </a:extLst>
                </a:gridCol>
              </a:tblGrid>
              <a:tr h="258992">
                <a:tc>
                  <a:txBody>
                    <a:bodyPr/>
                    <a:lstStyle/>
                    <a:p>
                      <a:pPr algn="ctr" fontAlgn="ctr"/>
                      <a:r>
                        <a:rPr lang="ja-JP" altLang="en-US" sz="1100" u="none" strike="noStrike" dirty="0">
                          <a:effectLst/>
                        </a:rPr>
                        <a:t>基準</a:t>
                      </a:r>
                      <a:endParaRPr lang="ja-JP" altLang="en-US" sz="1100" b="1" i="0" u="none" strike="noStrike" dirty="0">
                        <a:solidFill>
                          <a:srgbClr val="000000"/>
                        </a:solidFill>
                        <a:effectLst/>
                        <a:latin typeface="ＭＳ Ｐゴシック"/>
                      </a:endParaRPr>
                    </a:p>
                  </a:txBody>
                  <a:tcPr marL="33230" marR="33230" marT="36000" marB="3600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algn="ctr" fontAlgn="ctr"/>
                      <a:r>
                        <a:rPr lang="ja-JP" altLang="en-US" sz="1100" u="none" strike="noStrike" dirty="0">
                          <a:effectLst/>
                        </a:rPr>
                        <a:t>現行の訪問介護相当</a:t>
                      </a:r>
                      <a:endParaRPr lang="ja-JP" altLang="en-US" sz="1100" b="1" i="0" u="none" strike="noStrike" dirty="0">
                        <a:solidFill>
                          <a:srgbClr val="000000"/>
                        </a:solidFill>
                        <a:effectLst/>
                        <a:latin typeface="ＭＳ Ｐゴシック"/>
                      </a:endParaRPr>
                    </a:p>
                  </a:txBody>
                  <a:tcPr marL="33230" marR="33230" marT="36000" marB="3600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gridSpan="4">
                  <a:txBody>
                    <a:bodyPr/>
                    <a:lstStyle/>
                    <a:p>
                      <a:pPr algn="ctr" fontAlgn="ctr"/>
                      <a:r>
                        <a:rPr lang="ja-JP" altLang="en-US" sz="1100" u="none" strike="noStrike" dirty="0">
                          <a:effectLst/>
                        </a:rPr>
                        <a:t>多様なサービス</a:t>
                      </a:r>
                      <a:endParaRPr lang="ja-JP" altLang="en-US" sz="1100" b="1" i="0" u="none" strike="noStrike" dirty="0">
                        <a:solidFill>
                          <a:srgbClr val="000000"/>
                        </a:solidFill>
                        <a:effectLst/>
                        <a:latin typeface="ＭＳ Ｐゴシック"/>
                      </a:endParaRPr>
                    </a:p>
                  </a:txBody>
                  <a:tcPr marL="33230" marR="33230" marT="36000" marB="3600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10000"/>
                  </a:ext>
                </a:extLst>
              </a:tr>
              <a:tr h="568706">
                <a:tc>
                  <a:txBody>
                    <a:bodyPr/>
                    <a:lstStyle/>
                    <a:p>
                      <a:pPr algn="ctr" fontAlgn="ctr"/>
                      <a:r>
                        <a:rPr lang="ja-JP" altLang="en-US" sz="1100" u="none" strike="noStrike" dirty="0">
                          <a:effectLst/>
                        </a:rPr>
                        <a:t>サービス</a:t>
                      </a:r>
                      <a:endParaRPr lang="en-US" altLang="ja-JP" sz="1100" u="none" strike="noStrike" dirty="0">
                        <a:effectLst/>
                      </a:endParaRPr>
                    </a:p>
                    <a:p>
                      <a:pPr algn="ctr" fontAlgn="ctr"/>
                      <a:r>
                        <a:rPr lang="ja-JP" altLang="en-US" sz="1100" u="none" strike="noStrike" dirty="0">
                          <a:effectLst/>
                        </a:rPr>
                        <a:t>種別</a:t>
                      </a:r>
                      <a:endParaRPr lang="ja-JP" altLang="en-US" sz="1100" b="0" i="0" u="none" strike="noStrike" dirty="0">
                        <a:solidFill>
                          <a:srgbClr val="000000"/>
                        </a:solidFill>
                        <a:effectLst/>
                        <a:latin typeface="ＭＳ Ｐゴシック"/>
                      </a:endParaRPr>
                    </a:p>
                  </a:txBody>
                  <a:tcPr marL="33230" marR="33230" marT="36000" marB="3600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algn="ctr" fontAlgn="ctr"/>
                      <a:r>
                        <a:rPr lang="ja-JP" altLang="en-US" sz="1100" u="none" strike="noStrike" dirty="0">
                          <a:effectLst/>
                        </a:rPr>
                        <a:t>①訪問介護</a:t>
                      </a:r>
                      <a:endParaRPr lang="ja-JP" altLang="en-US" sz="1100" b="1" i="0" u="none" strike="noStrike" dirty="0">
                        <a:solidFill>
                          <a:srgbClr val="000000"/>
                        </a:solidFill>
                        <a:effectLst/>
                        <a:latin typeface="ＭＳ Ｐゴシック"/>
                      </a:endParaRPr>
                    </a:p>
                  </a:txBody>
                  <a:tcPr marL="33230" marR="33230" marT="36000" marB="3600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algn="ctr" fontAlgn="ctr"/>
                      <a:r>
                        <a:rPr lang="ja-JP" altLang="en-US" sz="1100" u="none" strike="noStrike" dirty="0">
                          <a:effectLst/>
                        </a:rPr>
                        <a:t>②訪問型サービスＡ</a:t>
                      </a:r>
                      <a:br>
                        <a:rPr lang="en-US" altLang="ja-JP" sz="1100" u="none" strike="noStrike" dirty="0">
                          <a:effectLst/>
                        </a:rPr>
                      </a:br>
                      <a:r>
                        <a:rPr lang="ja-JP" altLang="en-US" sz="900" u="none" strike="noStrike" spc="-100" baseline="0" dirty="0">
                          <a:effectLst/>
                        </a:rPr>
                        <a:t>（緩和した基準によるサービス）</a:t>
                      </a:r>
                      <a:endParaRPr lang="ja-JP" altLang="en-US" sz="900" b="1" i="0" u="none" strike="noStrike" spc="-100" baseline="0" dirty="0">
                        <a:solidFill>
                          <a:srgbClr val="000000"/>
                        </a:solidFill>
                        <a:effectLst/>
                        <a:latin typeface="ＭＳ Ｐゴシック"/>
                      </a:endParaRPr>
                    </a:p>
                  </a:txBody>
                  <a:tcPr marL="33230" marR="33230" marT="36000" marB="3600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algn="ctr" fontAlgn="ctr"/>
                      <a:r>
                        <a:rPr lang="ja-JP" altLang="en-US" sz="1100" u="none" strike="noStrike" dirty="0">
                          <a:effectLst/>
                        </a:rPr>
                        <a:t>③訪問型サービスＢ</a:t>
                      </a:r>
                      <a:br>
                        <a:rPr lang="en-US" altLang="ja-JP" sz="1100" u="none" strike="noStrike" dirty="0">
                          <a:effectLst/>
                        </a:rPr>
                      </a:br>
                      <a:r>
                        <a:rPr lang="ja-JP" altLang="en-US" sz="900" u="none" strike="noStrike" dirty="0">
                          <a:effectLst/>
                        </a:rPr>
                        <a:t>（住民主体による支援）</a:t>
                      </a:r>
                      <a:endParaRPr lang="ja-JP" altLang="en-US" sz="900" b="1" i="0" u="none" strike="noStrike" dirty="0">
                        <a:solidFill>
                          <a:srgbClr val="000000"/>
                        </a:solidFill>
                        <a:effectLst/>
                        <a:latin typeface="ＭＳ Ｐゴシック"/>
                      </a:endParaRPr>
                    </a:p>
                  </a:txBody>
                  <a:tcPr marL="33230" marR="33230" marT="36000" marB="3600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algn="ctr" fontAlgn="ctr"/>
                      <a:r>
                        <a:rPr lang="ja-JP" altLang="en-US" sz="1100" u="none" strike="noStrike" spc="-50" baseline="0" dirty="0">
                          <a:effectLst/>
                        </a:rPr>
                        <a:t>④訪問型サービスＣ</a:t>
                      </a:r>
                      <a:br>
                        <a:rPr lang="ja-JP" altLang="en-US" sz="1100" u="none" strike="noStrike" dirty="0">
                          <a:effectLst/>
                        </a:rPr>
                      </a:br>
                      <a:r>
                        <a:rPr lang="ja-JP" altLang="en-US" sz="900" u="none" strike="noStrike" dirty="0">
                          <a:effectLst/>
                        </a:rPr>
                        <a:t>（短期集中予防サービス）</a:t>
                      </a:r>
                      <a:endParaRPr lang="ja-JP" altLang="en-US" sz="900" b="1" i="0" u="none" strike="noStrike" dirty="0">
                        <a:solidFill>
                          <a:srgbClr val="000000"/>
                        </a:solidFill>
                        <a:effectLst/>
                        <a:latin typeface="ＭＳ Ｐゴシック"/>
                      </a:endParaRPr>
                    </a:p>
                  </a:txBody>
                  <a:tcPr marL="33230" marR="33230" marT="36000" marB="3600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algn="ctr" fontAlgn="ctr"/>
                      <a:r>
                        <a:rPr lang="ja-JP" altLang="en-US" sz="1100" u="none" strike="noStrike" spc="-150" baseline="0" dirty="0">
                          <a:effectLst/>
                        </a:rPr>
                        <a:t>⑤訪問型サービスＤ</a:t>
                      </a:r>
                      <a:br>
                        <a:rPr lang="ja-JP" altLang="en-US" sz="1100" u="none" strike="noStrike" dirty="0">
                          <a:effectLst/>
                        </a:rPr>
                      </a:br>
                      <a:r>
                        <a:rPr lang="ja-JP" altLang="en-US" sz="900" u="none" strike="noStrike" dirty="0">
                          <a:effectLst/>
                        </a:rPr>
                        <a:t>（移動支援）</a:t>
                      </a:r>
                      <a:endParaRPr lang="ja-JP" altLang="en-US" sz="1100" b="1" i="0" u="none" strike="noStrike" dirty="0">
                        <a:solidFill>
                          <a:srgbClr val="000000"/>
                        </a:solidFill>
                        <a:effectLst/>
                        <a:latin typeface="ＭＳ Ｐゴシック"/>
                      </a:endParaRPr>
                    </a:p>
                  </a:txBody>
                  <a:tcPr marL="33230" marR="33230" marT="36000" marB="3600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444819">
                <a:tc>
                  <a:txBody>
                    <a:bodyPr/>
                    <a:lstStyle/>
                    <a:p>
                      <a:pPr algn="ctr" fontAlgn="ctr"/>
                      <a:r>
                        <a:rPr lang="ja-JP" altLang="en-US" sz="1100" u="none" strike="noStrike" dirty="0">
                          <a:effectLst/>
                        </a:rPr>
                        <a:t>サービス</a:t>
                      </a:r>
                      <a:endParaRPr lang="en-US" altLang="ja-JP" sz="1100" u="none" strike="noStrike" dirty="0">
                        <a:effectLst/>
                      </a:endParaRPr>
                    </a:p>
                    <a:p>
                      <a:pPr algn="ctr" fontAlgn="ctr"/>
                      <a:r>
                        <a:rPr lang="ja-JP" altLang="en-US" sz="1100" u="none" strike="noStrike" dirty="0">
                          <a:effectLst/>
                        </a:rPr>
                        <a:t>内容</a:t>
                      </a:r>
                      <a:endParaRPr lang="ja-JP" altLang="en-US" sz="1100" b="0" i="0" u="none" strike="noStrike" dirty="0">
                        <a:solidFill>
                          <a:srgbClr val="000000"/>
                        </a:solidFill>
                        <a:effectLst/>
                        <a:latin typeface="ＭＳ Ｐゴシック"/>
                      </a:endParaRPr>
                    </a:p>
                  </a:txBody>
                  <a:tcPr marL="33230" marR="33230" marT="36000" marB="3600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algn="l" fontAlgn="ctr"/>
                      <a:r>
                        <a:rPr lang="ja-JP" altLang="en-US" sz="1100" u="none" strike="noStrike" dirty="0">
                          <a:effectLst/>
                        </a:rPr>
                        <a:t>訪問介護員による身体介護、生活援助</a:t>
                      </a:r>
                      <a:endParaRPr lang="ja-JP" altLang="en-US" sz="1100" b="0" i="0" u="none" strike="noStrike" dirty="0">
                        <a:solidFill>
                          <a:srgbClr val="000000"/>
                        </a:solidFill>
                        <a:effectLst/>
                        <a:latin typeface="ＭＳ Ｐゴシック"/>
                      </a:endParaRPr>
                    </a:p>
                  </a:txBody>
                  <a:tcPr marL="33230" marR="33230" marT="36000" marB="3600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algn="l" fontAlgn="ctr"/>
                      <a:r>
                        <a:rPr lang="ja-JP" altLang="en-US" sz="1100" u="none" strike="noStrike" dirty="0">
                          <a:effectLst/>
                        </a:rPr>
                        <a:t>生活援助等</a:t>
                      </a:r>
                      <a:endParaRPr lang="ja-JP" altLang="en-US" sz="1100" b="0" i="0" u="none" strike="noStrike" dirty="0">
                        <a:solidFill>
                          <a:srgbClr val="000000"/>
                        </a:solidFill>
                        <a:effectLst/>
                        <a:latin typeface="ＭＳ Ｐゴシック"/>
                      </a:endParaRPr>
                    </a:p>
                  </a:txBody>
                  <a:tcPr marL="33230" marR="33230" marT="36000" marB="3600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algn="l" fontAlgn="ctr"/>
                      <a:r>
                        <a:rPr lang="ja-JP" altLang="en-US" sz="1100" u="none" strike="noStrike" dirty="0">
                          <a:effectLst/>
                        </a:rPr>
                        <a:t>住民主体の自主活動として行う生活援助等</a:t>
                      </a:r>
                      <a:endParaRPr lang="ja-JP" altLang="en-US" sz="1100" b="0" i="0" u="none" strike="noStrike" dirty="0">
                        <a:solidFill>
                          <a:srgbClr val="000000"/>
                        </a:solidFill>
                        <a:effectLst/>
                        <a:latin typeface="ＭＳ Ｐゴシック"/>
                      </a:endParaRPr>
                    </a:p>
                  </a:txBody>
                  <a:tcPr marL="33230" marR="33230" marT="36000" marB="3600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algn="l" fontAlgn="ctr"/>
                      <a:r>
                        <a:rPr lang="ja-JP" altLang="en-US" sz="1100" u="none" strike="noStrike" dirty="0">
                          <a:effectLst/>
                        </a:rPr>
                        <a:t>保健師等による居宅での相談指導等</a:t>
                      </a:r>
                      <a:endParaRPr lang="ja-JP" altLang="en-US" sz="1100" b="0" i="0" u="none" strike="noStrike" dirty="0">
                        <a:solidFill>
                          <a:srgbClr val="000000"/>
                        </a:solidFill>
                        <a:effectLst/>
                        <a:latin typeface="ＭＳ Ｐゴシック"/>
                      </a:endParaRPr>
                    </a:p>
                  </a:txBody>
                  <a:tcPr marL="33230" marR="33230" marT="36000" marB="3600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algn="l" fontAlgn="ctr"/>
                      <a:r>
                        <a:rPr lang="ja-JP" altLang="en-US" sz="1100" u="none" strike="noStrike" dirty="0">
                          <a:effectLst/>
                        </a:rPr>
                        <a:t>移送前後の生活支援</a:t>
                      </a:r>
                      <a:endParaRPr lang="ja-JP" altLang="en-US" sz="1100" b="0" i="0" u="none" strike="noStrike" dirty="0">
                        <a:solidFill>
                          <a:srgbClr val="000000"/>
                        </a:solidFill>
                        <a:effectLst/>
                        <a:latin typeface="ＭＳ Ｐゴシック"/>
                      </a:endParaRPr>
                    </a:p>
                  </a:txBody>
                  <a:tcPr marL="33230" marR="33230" marT="36000" marB="3600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2086312">
                <a:tc>
                  <a:txBody>
                    <a:bodyPr/>
                    <a:lstStyle/>
                    <a:p>
                      <a:pPr algn="l" fontAlgn="ctr"/>
                      <a:r>
                        <a:rPr lang="ja-JP" altLang="en-US" sz="1100" u="none" strike="noStrike" dirty="0">
                          <a:effectLst/>
                        </a:rPr>
                        <a:t>対象者とサービス提供の考え方</a:t>
                      </a:r>
                      <a:endParaRPr lang="ja-JP" altLang="en-US" sz="1100" b="0" i="0" u="none" strike="noStrike" dirty="0">
                        <a:solidFill>
                          <a:srgbClr val="000000"/>
                        </a:solidFill>
                        <a:effectLst/>
                        <a:latin typeface="ＭＳ Ｐゴシック"/>
                      </a:endParaRPr>
                    </a:p>
                  </a:txBody>
                  <a:tcPr marL="33230" marR="33230" marT="36000" marB="3600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marL="87313" indent="-87313" algn="l" fontAlgn="ctr"/>
                      <a:r>
                        <a:rPr lang="ja-JP" altLang="en-US" sz="1100" u="none" strike="noStrike" dirty="0">
                          <a:effectLst/>
                        </a:rPr>
                        <a:t>○既にサービスを利用しているケースで、サービスの利用の継続が必要なケース</a:t>
                      </a:r>
                      <a:endParaRPr lang="en-US" altLang="ja-JP" sz="1100" u="none" strike="noStrike" dirty="0">
                        <a:effectLst/>
                      </a:endParaRPr>
                    </a:p>
                    <a:p>
                      <a:pPr marL="87313" indent="-87313" algn="l" fontAlgn="ctr"/>
                      <a:r>
                        <a:rPr lang="ja-JP" altLang="en-US" sz="1100" u="none" strike="noStrike" dirty="0">
                          <a:effectLst/>
                        </a:rPr>
                        <a:t>○以下のような訪問介護員によるサービスが必要なケース</a:t>
                      </a:r>
                      <a:endParaRPr lang="en-US" altLang="ja-JP" sz="1100" u="none" strike="noStrike" dirty="0">
                        <a:effectLst/>
                      </a:endParaRPr>
                    </a:p>
                    <a:p>
                      <a:pPr marL="87313" indent="-87313" algn="l" fontAlgn="ctr"/>
                      <a:r>
                        <a:rPr lang="ja-JP" altLang="en-US" sz="900" u="none" strike="noStrike" dirty="0">
                          <a:effectLst/>
                        </a:rPr>
                        <a:t>（例）</a:t>
                      </a:r>
                      <a:endParaRPr lang="en-US" altLang="ja-JP" sz="900" u="none" strike="noStrike" dirty="0">
                        <a:effectLst/>
                      </a:endParaRPr>
                    </a:p>
                    <a:p>
                      <a:pPr marL="87313" indent="-87313" algn="l" fontAlgn="ctr"/>
                      <a:r>
                        <a:rPr lang="ja-JP" altLang="en-US" sz="900" u="none" strike="noStrike" dirty="0">
                          <a:effectLst/>
                        </a:rPr>
                        <a:t>・認知機能の低下により日常生活に支障がある症状・行動を伴う者</a:t>
                      </a:r>
                      <a:endParaRPr lang="en-US" altLang="ja-JP" sz="900" u="none" strike="noStrike" dirty="0">
                        <a:effectLst/>
                      </a:endParaRPr>
                    </a:p>
                    <a:p>
                      <a:pPr marL="87313" indent="-87313" algn="l" fontAlgn="ctr"/>
                      <a:r>
                        <a:rPr lang="ja-JP" altLang="en-US" sz="900" u="none" strike="noStrike" dirty="0">
                          <a:effectLst/>
                        </a:rPr>
                        <a:t>・退院直後で状態が変化しやすく、専門的サービスが特に必要な者　等</a:t>
                      </a:r>
                      <a:endParaRPr lang="en-US" altLang="ja-JP" sz="1050" u="none" strike="noStrike" dirty="0">
                        <a:effectLst/>
                      </a:endParaRPr>
                    </a:p>
                    <a:p>
                      <a:pPr marL="87313" indent="-87313" algn="l" fontAlgn="ctr"/>
                      <a:r>
                        <a:rPr lang="en-US" altLang="ja-JP" sz="900" u="none" strike="noStrike" dirty="0">
                          <a:effectLst/>
                        </a:rPr>
                        <a:t>※</a:t>
                      </a:r>
                      <a:r>
                        <a:rPr lang="ja-JP" altLang="en-US" sz="900" u="none" strike="noStrike" dirty="0">
                          <a:effectLst/>
                        </a:rPr>
                        <a:t>状態等を踏まえながら、多様なサービスの利用を促進していくことが重要。</a:t>
                      </a:r>
                      <a:endParaRPr lang="ja-JP" altLang="en-US" sz="1100" b="0" i="0" u="none" strike="noStrike" dirty="0">
                        <a:solidFill>
                          <a:srgbClr val="000000"/>
                        </a:solidFill>
                        <a:effectLst/>
                        <a:latin typeface="ＭＳ Ｐゴシック"/>
                      </a:endParaRPr>
                    </a:p>
                  </a:txBody>
                  <a:tcPr marL="33230" marR="33230" marT="36000" marB="3600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gridSpan="2">
                  <a:txBody>
                    <a:bodyPr/>
                    <a:lstStyle/>
                    <a:p>
                      <a:pPr marL="87313" indent="-87313" algn="l" fontAlgn="ctr"/>
                      <a:r>
                        <a:rPr lang="ja-JP" altLang="en-US" sz="1100" u="none" strike="noStrike" dirty="0">
                          <a:effectLst/>
                        </a:rPr>
                        <a:t>○状態等を踏まえながら、住民主体による支援等「多様なサービス」の利用を促進</a:t>
                      </a:r>
                      <a:endParaRPr lang="ja-JP" altLang="en-US" sz="1100" b="0" i="0" u="none" strike="noStrike" dirty="0">
                        <a:solidFill>
                          <a:srgbClr val="000000"/>
                        </a:solidFill>
                        <a:effectLst/>
                        <a:latin typeface="ＭＳ Ｐゴシック"/>
                      </a:endParaRPr>
                    </a:p>
                  </a:txBody>
                  <a:tcPr marL="33230" marR="33230" marT="36000" marB="3600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hMerge="1">
                  <a:txBody>
                    <a:bodyPr/>
                    <a:lstStyle/>
                    <a:p>
                      <a:endParaRPr kumimoji="1" lang="ja-JP" altLang="en-US"/>
                    </a:p>
                  </a:txBody>
                  <a:tcPr/>
                </a:tc>
                <a:tc>
                  <a:txBody>
                    <a:bodyPr/>
                    <a:lstStyle/>
                    <a:p>
                      <a:pPr marL="87313" indent="-87313" algn="l" fontAlgn="ctr"/>
                      <a:r>
                        <a:rPr lang="ja-JP" altLang="en-US" sz="1100" u="none" strike="noStrike" dirty="0">
                          <a:effectLst/>
                        </a:rPr>
                        <a:t>・体力の改善に向けた支援が必要なケース</a:t>
                      </a:r>
                      <a:endParaRPr lang="en-US" altLang="ja-JP" sz="1100" u="none" strike="noStrike" dirty="0">
                        <a:effectLst/>
                      </a:endParaRPr>
                    </a:p>
                    <a:p>
                      <a:pPr marL="87313" indent="-87313" algn="l" fontAlgn="ctr"/>
                      <a:r>
                        <a:rPr lang="ja-JP" altLang="en-US" sz="1100" u="none" strike="noStrike" dirty="0">
                          <a:effectLst/>
                        </a:rPr>
                        <a:t>・</a:t>
                      </a:r>
                      <a:r>
                        <a:rPr lang="en-US" altLang="ja-JP" sz="1100" u="none" strike="noStrike" dirty="0">
                          <a:effectLst/>
                        </a:rPr>
                        <a:t>ADL</a:t>
                      </a:r>
                      <a:r>
                        <a:rPr lang="ja-JP" altLang="en-US" sz="1100" u="none" strike="noStrike" dirty="0">
                          <a:effectLst/>
                        </a:rPr>
                        <a:t>・</a:t>
                      </a:r>
                      <a:r>
                        <a:rPr lang="en-US" altLang="ja-JP" sz="1100" u="none" strike="noStrike" dirty="0">
                          <a:effectLst/>
                        </a:rPr>
                        <a:t>IADL</a:t>
                      </a:r>
                      <a:r>
                        <a:rPr lang="ja-JP" altLang="en-US" sz="1100" u="none" strike="noStrike" dirty="0">
                          <a:effectLst/>
                        </a:rPr>
                        <a:t>の改善に向けた支援が必要なケース</a:t>
                      </a:r>
                      <a:br>
                        <a:rPr lang="ja-JP" altLang="en-US" sz="1100" u="none" strike="noStrike" dirty="0">
                          <a:effectLst/>
                        </a:rPr>
                      </a:br>
                      <a:endParaRPr lang="en-US" altLang="ja-JP" sz="1100" u="none" strike="noStrike" dirty="0">
                        <a:effectLst/>
                      </a:endParaRPr>
                    </a:p>
                    <a:p>
                      <a:pPr marL="87313" indent="-87313" algn="l" fontAlgn="ctr"/>
                      <a:r>
                        <a:rPr lang="en-US" altLang="ja-JP" sz="900" u="none" strike="noStrike" spc="-60" baseline="0" dirty="0">
                          <a:effectLst/>
                        </a:rPr>
                        <a:t>※3</a:t>
                      </a:r>
                      <a:r>
                        <a:rPr lang="ja-JP" altLang="en-US" sz="900" u="none" strike="noStrike" spc="-60" baseline="0" dirty="0">
                          <a:effectLst/>
                        </a:rPr>
                        <a:t>～</a:t>
                      </a:r>
                      <a:r>
                        <a:rPr lang="en-US" altLang="ja-JP" sz="900" u="none" strike="noStrike" spc="-60" baseline="0" dirty="0">
                          <a:effectLst/>
                        </a:rPr>
                        <a:t>6</a:t>
                      </a:r>
                      <a:r>
                        <a:rPr lang="ja-JP" altLang="en-US" sz="900" u="none" strike="noStrike" spc="-60" baseline="0" dirty="0">
                          <a:effectLst/>
                        </a:rPr>
                        <a:t>ケ月の短期間で行う</a:t>
                      </a:r>
                      <a:endParaRPr lang="ja-JP" altLang="en-US" sz="1100" b="0" i="0" u="none" strike="noStrike" spc="-60" baseline="0" dirty="0">
                        <a:solidFill>
                          <a:srgbClr val="000000"/>
                        </a:solidFill>
                        <a:effectLst/>
                        <a:latin typeface="ＭＳ Ｐゴシック"/>
                      </a:endParaRPr>
                    </a:p>
                  </a:txBody>
                  <a:tcPr marL="33230" marR="33230" marT="36000" marB="3600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rowSpan="4">
                  <a:txBody>
                    <a:bodyPr/>
                    <a:lstStyle/>
                    <a:p>
                      <a:pPr algn="l" fontAlgn="ctr"/>
                      <a:r>
                        <a:rPr lang="ja-JP" altLang="en-US" sz="1100" u="none" strike="noStrike" dirty="0">
                          <a:effectLst/>
                        </a:rPr>
                        <a:t>　</a:t>
                      </a:r>
                    </a:p>
                    <a:p>
                      <a:pPr algn="ctr" fontAlgn="ctr"/>
                      <a:r>
                        <a:rPr lang="ja-JP" altLang="en-US" sz="1100" u="none" strike="noStrike" dirty="0">
                          <a:effectLst/>
                        </a:rPr>
                        <a:t>訪問型サービスＢ</a:t>
                      </a:r>
                      <a:br>
                        <a:rPr lang="ja-JP" altLang="en-US" sz="1100" u="none" strike="noStrike" dirty="0">
                          <a:effectLst/>
                        </a:rPr>
                      </a:br>
                      <a:r>
                        <a:rPr lang="ja-JP" altLang="en-US" sz="1100" u="none" strike="noStrike" dirty="0">
                          <a:effectLst/>
                        </a:rPr>
                        <a:t>に準じる</a:t>
                      </a:r>
                      <a:endParaRPr lang="ja-JP" altLang="en-US" sz="1100" b="0" i="0" u="none" strike="noStrike" dirty="0">
                        <a:solidFill>
                          <a:srgbClr val="000000"/>
                        </a:solidFill>
                        <a:effectLst/>
                        <a:latin typeface="ＭＳ Ｐゴシック"/>
                      </a:endParaRPr>
                    </a:p>
                  </a:txBody>
                  <a:tcPr marL="33230" marR="33230" marT="36000" marB="3600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262801">
                <a:tc>
                  <a:txBody>
                    <a:bodyPr/>
                    <a:lstStyle/>
                    <a:p>
                      <a:pPr algn="ctr" fontAlgn="ctr"/>
                      <a:r>
                        <a:rPr lang="ja-JP" altLang="en-US" sz="1100" u="none" strike="noStrike" dirty="0">
                          <a:effectLst/>
                        </a:rPr>
                        <a:t>実施方法</a:t>
                      </a:r>
                      <a:endParaRPr lang="ja-JP" altLang="en-US" sz="1100" b="0" i="0" u="none" strike="noStrike" dirty="0">
                        <a:solidFill>
                          <a:srgbClr val="000000"/>
                        </a:solidFill>
                        <a:effectLst/>
                        <a:latin typeface="ＭＳ Ｐゴシック"/>
                      </a:endParaRPr>
                    </a:p>
                  </a:txBody>
                  <a:tcPr marL="33230" marR="33230" marT="36000" marB="3600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algn="ctr" fontAlgn="ctr"/>
                      <a:r>
                        <a:rPr lang="ja-JP" altLang="en-US" sz="1100" u="none" strike="noStrike">
                          <a:effectLst/>
                        </a:rPr>
                        <a:t>事業者指定</a:t>
                      </a:r>
                      <a:endParaRPr lang="ja-JP" altLang="en-US" sz="1100" b="0" i="0" u="none" strike="noStrike">
                        <a:solidFill>
                          <a:srgbClr val="000000"/>
                        </a:solidFill>
                        <a:effectLst/>
                        <a:latin typeface="ＭＳ Ｐゴシック"/>
                      </a:endParaRPr>
                    </a:p>
                  </a:txBody>
                  <a:tcPr marL="33230" marR="33230" marT="36000" marB="3600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algn="ctr" fontAlgn="ctr"/>
                      <a:r>
                        <a:rPr lang="ja-JP" altLang="en-US" sz="1100" u="none" strike="noStrike" dirty="0">
                          <a:effectLst/>
                        </a:rPr>
                        <a:t>事業者指定／委託</a:t>
                      </a:r>
                      <a:endParaRPr lang="ja-JP" altLang="en-US" sz="1100" b="0" i="0" u="none" strike="noStrike" dirty="0">
                        <a:solidFill>
                          <a:srgbClr val="000000"/>
                        </a:solidFill>
                        <a:effectLst/>
                        <a:latin typeface="ＭＳ Ｐゴシック"/>
                      </a:endParaRPr>
                    </a:p>
                  </a:txBody>
                  <a:tcPr marL="33230" marR="33230" marT="36000" marB="3600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algn="ctr" fontAlgn="ctr"/>
                      <a:r>
                        <a:rPr lang="ja-JP" altLang="en-US" sz="1100" u="none" strike="noStrike" dirty="0">
                          <a:effectLst/>
                        </a:rPr>
                        <a:t>補助（助成）</a:t>
                      </a:r>
                      <a:endParaRPr lang="ja-JP" altLang="en-US" sz="1100" b="0" i="0" u="none" strike="noStrike" dirty="0">
                        <a:solidFill>
                          <a:srgbClr val="000000"/>
                        </a:solidFill>
                        <a:effectLst/>
                        <a:latin typeface="ＭＳ Ｐゴシック"/>
                      </a:endParaRPr>
                    </a:p>
                  </a:txBody>
                  <a:tcPr marL="33230" marR="33230" marT="36000" marB="3600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algn="ctr" fontAlgn="ctr"/>
                      <a:r>
                        <a:rPr lang="ja-JP" altLang="en-US" sz="1100" u="none" strike="noStrike" dirty="0">
                          <a:effectLst/>
                        </a:rPr>
                        <a:t>直接実施／委託</a:t>
                      </a:r>
                      <a:endParaRPr lang="ja-JP" altLang="en-US" sz="1100" b="0" i="0" u="none" strike="noStrike" dirty="0">
                        <a:solidFill>
                          <a:srgbClr val="000000"/>
                        </a:solidFill>
                        <a:effectLst/>
                        <a:latin typeface="ＭＳ Ｐゴシック"/>
                      </a:endParaRPr>
                    </a:p>
                  </a:txBody>
                  <a:tcPr marL="33230" marR="33230" marT="36000" marB="3600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vMerge="1">
                  <a:txBody>
                    <a:bodyPr/>
                    <a:lstStyle/>
                    <a:p>
                      <a:pPr algn="ctr" fontAlgn="ctr"/>
                      <a:endParaRPr lang="ja-JP" altLang="en-US" sz="1200" b="0" i="0" u="none" strike="noStrike" dirty="0">
                        <a:solidFill>
                          <a:srgbClr val="000000"/>
                        </a:solidFill>
                        <a:effectLst/>
                        <a:latin typeface="ＭＳ Ｐゴシック"/>
                      </a:endParaRPr>
                    </a:p>
                  </a:txBody>
                  <a:tcPr marL="0" marR="0" marT="0" marB="0" anchor="ctr"/>
                </a:tc>
                <a:extLst>
                  <a:ext uri="{0D108BD9-81ED-4DB2-BD59-A6C34878D82A}">
                    <a16:rowId xmlns:a16="http://schemas.microsoft.com/office/drawing/2014/main" val="10004"/>
                  </a:ext>
                </a:extLst>
              </a:tr>
              <a:tr h="444819">
                <a:tc>
                  <a:txBody>
                    <a:bodyPr/>
                    <a:lstStyle/>
                    <a:p>
                      <a:pPr algn="ctr" fontAlgn="ctr"/>
                      <a:r>
                        <a:rPr lang="ja-JP" altLang="en-US" sz="1100" u="none" strike="noStrike" dirty="0">
                          <a:effectLst/>
                        </a:rPr>
                        <a:t>基準</a:t>
                      </a:r>
                      <a:endParaRPr lang="ja-JP" altLang="en-US" sz="1100" b="0" i="0" u="none" strike="noStrike" dirty="0">
                        <a:solidFill>
                          <a:srgbClr val="000000"/>
                        </a:solidFill>
                        <a:effectLst/>
                        <a:latin typeface="ＭＳ Ｐゴシック"/>
                      </a:endParaRPr>
                    </a:p>
                  </a:txBody>
                  <a:tcPr marL="33230" marR="33230" marT="36000" marB="3600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algn="ctr" fontAlgn="ctr"/>
                      <a:r>
                        <a:rPr lang="ja-JP" altLang="en-US" sz="1100" u="none" strike="noStrike" dirty="0">
                          <a:effectLst/>
                        </a:rPr>
                        <a:t>予防給付の基準を基本</a:t>
                      </a:r>
                      <a:endParaRPr lang="ja-JP" altLang="en-US" sz="1100" b="0" i="0" u="none" strike="noStrike" dirty="0">
                        <a:solidFill>
                          <a:srgbClr val="000000"/>
                        </a:solidFill>
                        <a:effectLst/>
                        <a:latin typeface="ＭＳ Ｐゴシック"/>
                      </a:endParaRPr>
                    </a:p>
                  </a:txBody>
                  <a:tcPr marL="33230" marR="33230" marT="36000" marB="3600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u="none" strike="noStrike" dirty="0">
                          <a:effectLst/>
                        </a:rPr>
                        <a:t>人員等を緩和した基準</a:t>
                      </a:r>
                      <a:endParaRPr lang="ja-JP" altLang="en-US" sz="1100" b="0" i="0" u="none" strike="noStrike" dirty="0">
                        <a:solidFill>
                          <a:srgbClr val="000000"/>
                        </a:solidFill>
                        <a:effectLst/>
                        <a:latin typeface="ＭＳ Ｐゴシック"/>
                      </a:endParaRPr>
                    </a:p>
                  </a:txBody>
                  <a:tcPr marL="33230" marR="33230" marT="36000" marB="3600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u="none" strike="noStrike" dirty="0">
                          <a:effectLst/>
                        </a:rPr>
                        <a:t>個人情報の保護等の</a:t>
                      </a:r>
                      <a:endParaRPr lang="en-US" altLang="ja-JP" sz="1100" u="none" strike="noStrike" dirty="0">
                        <a:effectLst/>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a:rPr>
                        <a:t>最低限の基準</a:t>
                      </a:r>
                    </a:p>
                  </a:txBody>
                  <a:tcPr marL="33230" marR="33230" marT="36000" marB="3600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u="none" strike="noStrike" dirty="0">
                          <a:effectLst/>
                        </a:rPr>
                        <a:t>内容に応じた</a:t>
                      </a:r>
                      <a:endParaRPr lang="en-US" altLang="ja-JP" sz="1100" u="none" strike="noStrike" dirty="0">
                        <a:effectLst/>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u="none" strike="noStrike" dirty="0">
                          <a:effectLst/>
                        </a:rPr>
                        <a:t>独自の基準</a:t>
                      </a:r>
                      <a:endParaRPr lang="ja-JP" altLang="en-US" sz="1100" b="0" i="0" u="none" strike="noStrike" dirty="0">
                        <a:solidFill>
                          <a:srgbClr val="000000"/>
                        </a:solidFill>
                        <a:effectLst/>
                        <a:latin typeface="ＭＳ Ｐゴシック"/>
                      </a:endParaRPr>
                    </a:p>
                  </a:txBody>
                  <a:tcPr marL="33230" marR="33230" marT="36000" marB="3600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0005"/>
                  </a:ext>
                </a:extLst>
              </a:tr>
              <a:tr h="533362">
                <a:tc>
                  <a:txBody>
                    <a:bodyPr/>
                    <a:lstStyle/>
                    <a:p>
                      <a:pPr algn="ctr" fontAlgn="ctr"/>
                      <a:r>
                        <a:rPr lang="ja-JP" altLang="en-US" sz="1100" u="none" strike="noStrike" spc="-100" baseline="0" dirty="0">
                          <a:effectLst/>
                        </a:rPr>
                        <a:t>サービス</a:t>
                      </a:r>
                      <a:endParaRPr lang="en-US" altLang="ja-JP" sz="1100" u="none" strike="noStrike" spc="-100" baseline="0" dirty="0">
                        <a:effectLst/>
                      </a:endParaRPr>
                    </a:p>
                    <a:p>
                      <a:pPr algn="ctr" fontAlgn="ctr"/>
                      <a:r>
                        <a:rPr lang="ja-JP" altLang="en-US" sz="1100" u="none" strike="noStrike" spc="-100" baseline="0" dirty="0">
                          <a:effectLst/>
                        </a:rPr>
                        <a:t>提供者</a:t>
                      </a:r>
                      <a:r>
                        <a:rPr lang="ja-JP" altLang="en-US" sz="900" u="none" strike="noStrike" spc="-100" baseline="0" dirty="0">
                          <a:effectLst/>
                        </a:rPr>
                        <a:t>（例</a:t>
                      </a:r>
                      <a:r>
                        <a:rPr lang="ja-JP" altLang="en-US" sz="900" u="none" strike="noStrike" spc="-50" baseline="0" dirty="0">
                          <a:effectLst/>
                        </a:rPr>
                        <a:t>）</a:t>
                      </a:r>
                      <a:endParaRPr lang="ja-JP" altLang="en-US" sz="900" b="0" i="0" u="none" strike="noStrike" spc="-50" baseline="0" dirty="0">
                        <a:solidFill>
                          <a:srgbClr val="000000"/>
                        </a:solidFill>
                        <a:effectLst/>
                        <a:latin typeface="ＭＳ Ｐゴシック"/>
                      </a:endParaRPr>
                    </a:p>
                  </a:txBody>
                  <a:tcPr marL="33230" marR="33230" marT="36000" marB="3600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algn="ctr" fontAlgn="ctr"/>
                      <a:r>
                        <a:rPr lang="zh-TW" altLang="en-US" sz="1100" u="none" strike="noStrike" dirty="0">
                          <a:effectLst/>
                          <a:latin typeface="ＭＳ Ｐゴシック" panose="020B0600070205080204" pitchFamily="50" charset="-128"/>
                          <a:ea typeface="ＭＳ Ｐゴシック" panose="020B0600070205080204" pitchFamily="50" charset="-128"/>
                        </a:rPr>
                        <a:t>訪問介護員（訪問介護事業者）</a:t>
                      </a:r>
                      <a:endParaRPr lang="zh-TW"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3230" marR="33230" marT="36000" marB="3600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algn="ctr" fontAlgn="ctr"/>
                      <a:r>
                        <a:rPr lang="ja-JP" altLang="en-US" sz="1100" u="none" strike="noStrike" dirty="0">
                          <a:effectLst/>
                        </a:rPr>
                        <a:t>主に雇用労働者</a:t>
                      </a:r>
                      <a:endParaRPr lang="ja-JP" altLang="en-US" sz="1100" b="1" i="0" u="none" strike="noStrike" dirty="0">
                        <a:solidFill>
                          <a:srgbClr val="000000"/>
                        </a:solidFill>
                        <a:effectLst/>
                        <a:latin typeface="ＭＳ Ｐゴシック"/>
                      </a:endParaRPr>
                    </a:p>
                  </a:txBody>
                  <a:tcPr marL="33230" marR="33230" marT="36000" marB="3600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algn="ctr" fontAlgn="ctr"/>
                      <a:r>
                        <a:rPr lang="ja-JP" altLang="en-US" sz="1100" u="none" strike="noStrike" dirty="0">
                          <a:effectLst/>
                        </a:rPr>
                        <a:t>ボランティア主体</a:t>
                      </a:r>
                      <a:endParaRPr lang="ja-JP" altLang="en-US" sz="1100" b="1" i="0" u="none" strike="noStrike" dirty="0">
                        <a:solidFill>
                          <a:srgbClr val="000000"/>
                        </a:solidFill>
                        <a:effectLst/>
                        <a:latin typeface="ＭＳ Ｐゴシック"/>
                      </a:endParaRPr>
                    </a:p>
                  </a:txBody>
                  <a:tcPr marL="33230" marR="33230" marT="36000" marB="3600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algn="ctr" fontAlgn="ctr"/>
                      <a:r>
                        <a:rPr lang="ja-JP" altLang="en-US" sz="1100" u="none" strike="noStrike" dirty="0">
                          <a:effectLst/>
                        </a:rPr>
                        <a:t>保健・医療の専門職</a:t>
                      </a:r>
                      <a:br>
                        <a:rPr lang="en-US" altLang="ja-JP" sz="1100" u="none" strike="noStrike" dirty="0">
                          <a:effectLst/>
                        </a:rPr>
                      </a:br>
                      <a:r>
                        <a:rPr lang="ja-JP" altLang="en-US" sz="1100" u="none" strike="noStrike" dirty="0">
                          <a:effectLst/>
                        </a:rPr>
                        <a:t>（市町村）</a:t>
                      </a:r>
                      <a:endParaRPr lang="ja-JP" altLang="en-US" sz="1100" b="1" i="0" u="none" strike="noStrike" dirty="0">
                        <a:solidFill>
                          <a:srgbClr val="000000"/>
                        </a:solidFill>
                        <a:effectLst/>
                        <a:latin typeface="ＭＳ Ｐゴシック"/>
                      </a:endParaRPr>
                    </a:p>
                  </a:txBody>
                  <a:tcPr marL="33230" marR="33230" marT="36000" marB="3600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0006"/>
                  </a:ext>
                </a:extLst>
              </a:tr>
            </a:tbl>
          </a:graphicData>
        </a:graphic>
      </p:graphicFrame>
      <p:sp>
        <p:nvSpPr>
          <p:cNvPr id="8" name="テキスト ボックス 7"/>
          <p:cNvSpPr txBox="1"/>
          <p:nvPr/>
        </p:nvSpPr>
        <p:spPr>
          <a:xfrm>
            <a:off x="130924" y="517529"/>
            <a:ext cx="8892480" cy="523220"/>
          </a:xfrm>
          <a:prstGeom prst="rect">
            <a:avLst/>
          </a:prstGeom>
          <a:noFill/>
          <a:ln>
            <a:noFill/>
          </a:ln>
        </p:spPr>
        <p:txBody>
          <a:bodyPr wrap="square" rtlCol="0" anchor="ctr">
            <a:spAutoFit/>
          </a:bodyPr>
          <a:lstStyle/>
          <a:p>
            <a:pPr marL="179388" indent="-179388" eaLnBrk="1" fontAlgn="auto" hangingPunct="1">
              <a:spcBef>
                <a:spcPts val="0"/>
              </a:spcBef>
              <a:spcAft>
                <a:spcPts val="0"/>
              </a:spcAft>
            </a:pPr>
            <a:r>
              <a:rPr lang="ja-JP" altLang="en-US" sz="1400" dirty="0">
                <a:solidFill>
                  <a:prstClr val="black"/>
                </a:solidFill>
                <a:latin typeface="Calibri"/>
                <a:ea typeface="ＭＳ Ｐゴシック"/>
              </a:rPr>
              <a:t>○　</a:t>
            </a:r>
            <a:r>
              <a:rPr lang="ja-JP" altLang="ja-JP" sz="1400" dirty="0">
                <a:solidFill>
                  <a:prstClr val="black"/>
                </a:solidFill>
                <a:latin typeface="Calibri"/>
                <a:ea typeface="ＭＳ Ｐゴシック"/>
              </a:rPr>
              <a:t>要支援者等の多様な生活支援のニーズに対して、総合事業</a:t>
            </a:r>
            <a:r>
              <a:rPr lang="ja-JP" altLang="en-US" sz="1400" dirty="0">
                <a:solidFill>
                  <a:prstClr val="black"/>
                </a:solidFill>
                <a:latin typeface="Calibri"/>
                <a:ea typeface="ＭＳ Ｐゴシック"/>
              </a:rPr>
              <a:t>で</a:t>
            </a:r>
            <a:r>
              <a:rPr lang="ja-JP" altLang="ja-JP" sz="1400" dirty="0">
                <a:solidFill>
                  <a:prstClr val="black"/>
                </a:solidFill>
                <a:latin typeface="Calibri"/>
                <a:ea typeface="ＭＳ Ｐゴシック"/>
              </a:rPr>
              <a:t>多様なサービスを提供していくため、</a:t>
            </a:r>
            <a:r>
              <a:rPr lang="ja-JP" altLang="en-US" sz="1400" dirty="0">
                <a:solidFill>
                  <a:prstClr val="black"/>
                </a:solidFill>
                <a:latin typeface="Calibri"/>
                <a:ea typeface="ＭＳ Ｐゴシック"/>
              </a:rPr>
              <a:t>市町村は、</a:t>
            </a:r>
            <a:r>
              <a:rPr lang="ja-JP" altLang="ja-JP" sz="1400" dirty="0">
                <a:solidFill>
                  <a:prstClr val="black"/>
                </a:solidFill>
                <a:latin typeface="Calibri"/>
                <a:ea typeface="ＭＳ Ｐゴシック"/>
              </a:rPr>
              <a:t>サービスを類型化し、それに併せた基準や単価等を定める</a:t>
            </a:r>
            <a:r>
              <a:rPr lang="ja-JP" altLang="en-US" sz="1400" dirty="0">
                <a:solidFill>
                  <a:prstClr val="black"/>
                </a:solidFill>
                <a:latin typeface="Calibri"/>
                <a:ea typeface="ＭＳ Ｐゴシック"/>
              </a:rPr>
              <a:t>ことが必要</a:t>
            </a:r>
            <a:r>
              <a:rPr lang="ja-JP" altLang="ja-JP" sz="1400" dirty="0">
                <a:solidFill>
                  <a:prstClr val="black"/>
                </a:solidFill>
                <a:latin typeface="Calibri"/>
                <a:ea typeface="ＭＳ Ｐゴシック"/>
              </a:rPr>
              <a:t>。</a:t>
            </a:r>
            <a:endParaRPr lang="ja-JP" altLang="en-US" sz="1400" dirty="0">
              <a:solidFill>
                <a:prstClr val="black"/>
              </a:solidFill>
              <a:latin typeface="ＭＳ Ｐゴシック"/>
              <a:ea typeface="ＭＳ Ｐゴシック"/>
            </a:endParaRPr>
          </a:p>
        </p:txBody>
      </p:sp>
      <p:sp>
        <p:nvSpPr>
          <p:cNvPr id="12" name="正方形/長方形 11"/>
          <p:cNvSpPr/>
          <p:nvPr/>
        </p:nvSpPr>
        <p:spPr>
          <a:xfrm>
            <a:off x="13" y="7046"/>
            <a:ext cx="9133349" cy="455304"/>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lIns="91357" tIns="45680" rIns="91357" bIns="45680" rtlCol="0" anchor="ctr"/>
          <a:lstStyle/>
          <a:p>
            <a:pPr algn="ctr" eaLnBrk="1" fontAlgn="auto" hangingPunct="1">
              <a:spcBef>
                <a:spcPts val="0"/>
              </a:spcBef>
              <a:spcAft>
                <a:spcPts val="0"/>
              </a:spcAft>
            </a:pPr>
            <a:r>
              <a:rPr kumimoji="0" lang="ja-JP" altLang="en-US" sz="2000" b="1" kern="0" dirty="0">
                <a:solidFill>
                  <a:prstClr val="black"/>
                </a:solidFill>
                <a:latin typeface="ＭＳ Ｐゴシック"/>
                <a:ea typeface="ＭＳ Ｐゴシック"/>
              </a:rPr>
              <a:t>サービスの類型（典型的な例）</a:t>
            </a:r>
          </a:p>
        </p:txBody>
      </p:sp>
      <p:sp>
        <p:nvSpPr>
          <p:cNvPr id="9" name="スライド番号プレースホルダー 4"/>
          <p:cNvSpPr>
            <a:spLocks noGrp="1"/>
          </p:cNvSpPr>
          <p:nvPr>
            <p:ph type="sldNum" sz="quarter" idx="12"/>
          </p:nvPr>
        </p:nvSpPr>
        <p:spPr bwMode="auto">
          <a:xfrm>
            <a:off x="7122446" y="654052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6251ED12-F9E6-4711-B145-0FEA710B6A9B}" type="slidenum">
              <a:rPr lang="ja-JP" altLang="en-US" sz="1200" smtClean="0">
                <a:solidFill>
                  <a:srgbClr val="898989"/>
                </a:solidFill>
              </a:rPr>
              <a:pPr/>
              <a:t>4</a:t>
            </a:fld>
            <a:endParaRPr lang="ja-JP" altLang="en-US" sz="1200" dirty="0">
              <a:solidFill>
                <a:srgbClr val="898989"/>
              </a:solidFill>
            </a:endParaRPr>
          </a:p>
        </p:txBody>
      </p:sp>
    </p:spTree>
    <p:extLst>
      <p:ext uri="{BB962C8B-B14F-4D97-AF65-F5344CB8AC3E}">
        <p14:creationId xmlns:p14="http://schemas.microsoft.com/office/powerpoint/2010/main" val="51755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347677" y="119063"/>
            <a:ext cx="8398669" cy="844550"/>
          </a:xfrm>
          <a:solidFill>
            <a:schemeClr val="bg2"/>
          </a:solidFill>
        </p:spPr>
        <p:txBody>
          <a:bodyPr>
            <a:noAutofit/>
          </a:bodyPr>
          <a:lstStyle/>
          <a:p>
            <a:pPr eaLnBrk="1" hangingPunct="1"/>
            <a:r>
              <a:rPr lang="ja-JP" altLang="en-US" sz="2800" dirty="0">
                <a:latin typeface="HGP創英角ｺﾞｼｯｸUB" pitchFamily="50" charset="-128"/>
                <a:ea typeface="HGP創英角ｺﾞｼｯｸUB" pitchFamily="50" charset="-128"/>
              </a:rPr>
              <a:t>　介護予防・生活支援サービス事業</a:t>
            </a:r>
            <a:r>
              <a:rPr lang="ja-JP" altLang="en-US" sz="2400" dirty="0">
                <a:latin typeface="HGP創英角ｺﾞｼｯｸUB" pitchFamily="50" charset="-128"/>
                <a:ea typeface="HGP創英角ｺﾞｼｯｸUB" pitchFamily="50" charset="-128"/>
              </a:rPr>
              <a:t>（訪問型イメージ）</a:t>
            </a:r>
            <a:r>
              <a:rPr lang="ja-JP" altLang="en-US" sz="2800" dirty="0">
                <a:latin typeface="HGP創英角ｺﾞｼｯｸUB" pitchFamily="50" charset="-128"/>
                <a:ea typeface="HGP創英角ｺﾞｼｯｸUB" pitchFamily="50" charset="-128"/>
              </a:rPr>
              <a:t>　　</a:t>
            </a:r>
          </a:p>
        </p:txBody>
      </p:sp>
      <p:sp>
        <p:nvSpPr>
          <p:cNvPr id="22" name="角丸四角形 21"/>
          <p:cNvSpPr/>
          <p:nvPr/>
        </p:nvSpPr>
        <p:spPr>
          <a:xfrm>
            <a:off x="6908008" y="3071842"/>
            <a:ext cx="2158604" cy="3444875"/>
          </a:xfrm>
          <a:prstGeom prst="roundRect">
            <a:avLst/>
          </a:prstGeom>
        </p:spPr>
        <p:style>
          <a:lnRef idx="1">
            <a:schemeClr val="accent4"/>
          </a:lnRef>
          <a:fillRef idx="2">
            <a:schemeClr val="accent4"/>
          </a:fillRef>
          <a:effectRef idx="1">
            <a:schemeClr val="accent4"/>
          </a:effectRef>
          <a:fontRef idx="minor">
            <a:schemeClr val="dk1"/>
          </a:fontRef>
        </p:style>
        <p:txBody>
          <a:bodyPr lIns="36000" rIns="36000" anchor="ctr"/>
          <a:lstStyle/>
          <a:p>
            <a:pPr algn="ctr" eaLnBrk="1" fontAlgn="auto" hangingPunct="1">
              <a:spcBef>
                <a:spcPts val="0"/>
              </a:spcBef>
              <a:spcAft>
                <a:spcPts val="0"/>
              </a:spcAft>
              <a:defRPr/>
            </a:pPr>
            <a:r>
              <a:rPr lang="en-US" altLang="ja-JP" sz="1600" b="1" dirty="0">
                <a:solidFill>
                  <a:schemeClr val="tx1"/>
                </a:solidFill>
              </a:rPr>
              <a:t>【</a:t>
            </a:r>
            <a:r>
              <a:rPr lang="ja-JP" altLang="en-US" sz="1600" b="1" dirty="0">
                <a:solidFill>
                  <a:schemeClr val="tx1"/>
                </a:solidFill>
              </a:rPr>
              <a:t>訪問型サービス</a:t>
            </a:r>
            <a:r>
              <a:rPr lang="en-US" altLang="ja-JP" sz="1600" b="1" dirty="0">
                <a:solidFill>
                  <a:schemeClr val="tx1"/>
                </a:solidFill>
              </a:rPr>
              <a:t>A</a:t>
            </a:r>
            <a:r>
              <a:rPr lang="ja-JP" altLang="en-US" sz="1600" b="1" dirty="0">
                <a:solidFill>
                  <a:schemeClr val="tx1"/>
                </a:solidFill>
              </a:rPr>
              <a:t>・</a:t>
            </a:r>
            <a:r>
              <a:rPr lang="en-US" altLang="ja-JP" sz="1600" b="1" dirty="0">
                <a:solidFill>
                  <a:schemeClr val="tx1"/>
                </a:solidFill>
              </a:rPr>
              <a:t>B</a:t>
            </a:r>
            <a:r>
              <a:rPr lang="ja-JP" altLang="en-US" sz="1600" b="1" dirty="0" err="1">
                <a:solidFill>
                  <a:schemeClr val="tx1"/>
                </a:solidFill>
              </a:rPr>
              <a:t>、</a:t>
            </a:r>
            <a:r>
              <a:rPr lang="ja-JP" altLang="en-US" sz="1600" b="1" dirty="0">
                <a:solidFill>
                  <a:schemeClr val="tx1"/>
                </a:solidFill>
              </a:rPr>
              <a:t>現行相当</a:t>
            </a:r>
            <a:r>
              <a:rPr lang="en-US" altLang="ja-JP" sz="1600" b="1" dirty="0">
                <a:solidFill>
                  <a:schemeClr val="tx1"/>
                </a:solidFill>
              </a:rPr>
              <a:t>】</a:t>
            </a:r>
          </a:p>
          <a:p>
            <a:pPr eaLnBrk="1" fontAlgn="auto" hangingPunct="1">
              <a:spcBef>
                <a:spcPts val="0"/>
              </a:spcBef>
              <a:spcAft>
                <a:spcPts val="0"/>
              </a:spcAft>
              <a:defRPr/>
            </a:pPr>
            <a:r>
              <a:rPr lang="ja-JP" altLang="en-US" sz="1600" b="1" dirty="0">
                <a:solidFill>
                  <a:schemeClr val="tx1"/>
                </a:solidFill>
              </a:rPr>
              <a:t>「訪問型サービス</a:t>
            </a:r>
            <a:r>
              <a:rPr lang="en-US" altLang="ja-JP" sz="1600" b="1" dirty="0">
                <a:solidFill>
                  <a:schemeClr val="tx1"/>
                </a:solidFill>
              </a:rPr>
              <a:t>A</a:t>
            </a:r>
            <a:r>
              <a:rPr lang="ja-JP" altLang="en-US" sz="1600" b="1" dirty="0">
                <a:solidFill>
                  <a:schemeClr val="tx1"/>
                </a:solidFill>
              </a:rPr>
              <a:t>・</a:t>
            </a:r>
            <a:r>
              <a:rPr lang="en-US" altLang="ja-JP" sz="1600" b="1" dirty="0">
                <a:solidFill>
                  <a:schemeClr val="tx1"/>
                </a:solidFill>
              </a:rPr>
              <a:t>B</a:t>
            </a:r>
            <a:r>
              <a:rPr lang="ja-JP" altLang="en-US" sz="1600" b="1" dirty="0">
                <a:solidFill>
                  <a:schemeClr val="tx1"/>
                </a:solidFill>
              </a:rPr>
              <a:t>」では、掃除や買い物、料理などの身体介護を伴わない生活支援サービスを中心に提供。現行相当の訪問介護サービスは予防給付で提供していたサービス内容と同様のサービスを提供。</a:t>
            </a:r>
            <a:endParaRPr lang="en-US" altLang="ja-JP" sz="1600" b="1" dirty="0">
              <a:solidFill>
                <a:schemeClr val="tx1"/>
              </a:solidFill>
            </a:endParaRPr>
          </a:p>
        </p:txBody>
      </p:sp>
      <p:cxnSp>
        <p:nvCxnSpPr>
          <p:cNvPr id="4" name="直線コネクタ 3"/>
          <p:cNvCxnSpPr/>
          <p:nvPr/>
        </p:nvCxnSpPr>
        <p:spPr>
          <a:xfrm flipH="1">
            <a:off x="6831820" y="993780"/>
            <a:ext cx="13097" cy="5180013"/>
          </a:xfrm>
          <a:prstGeom prst="line">
            <a:avLst/>
          </a:prstGeom>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4407695" y="1031904"/>
            <a:ext cx="2343150" cy="2551113"/>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1600" b="1" dirty="0"/>
              <a:t>【</a:t>
            </a:r>
            <a:r>
              <a:rPr lang="ja-JP" altLang="en-US" sz="1600" b="1" dirty="0"/>
              <a:t>訪問型サービス</a:t>
            </a:r>
            <a:r>
              <a:rPr lang="en-US" altLang="ja-JP" sz="1600" b="1" dirty="0"/>
              <a:t>C】</a:t>
            </a:r>
          </a:p>
          <a:p>
            <a:pPr>
              <a:defRPr/>
            </a:pPr>
            <a:r>
              <a:rPr lang="ja-JP" altLang="en-US" sz="1600" dirty="0"/>
              <a:t>家屋内の環境調査や段差解消についての代替案の提案、福祉用具や住宅改修の必要性の判断やセルフケアの提案、歩行状況の確認や安全な歩行方法の提案など、保健・医療の専門職による個別指導を行うもの。</a:t>
            </a:r>
          </a:p>
        </p:txBody>
      </p:sp>
      <p:sp>
        <p:nvSpPr>
          <p:cNvPr id="6158" name="スライド番号プレースホルダー 1"/>
          <p:cNvSpPr>
            <a:spLocks noGrp="1"/>
          </p:cNvSpPr>
          <p:nvPr>
            <p:ph type="sldNum" sz="quarter" idx="12"/>
          </p:nvPr>
        </p:nvSpPr>
        <p:spPr bwMode="auto">
          <a:xfrm>
            <a:off x="7086600" y="6492904"/>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446FD3D7-BB81-4E86-8665-3D23DFB1D86C}" type="slidenum">
              <a:rPr lang="ja-JP" altLang="en-US" sz="1200" smtClean="0">
                <a:solidFill>
                  <a:srgbClr val="898989"/>
                </a:solidFill>
              </a:rPr>
              <a:pPr/>
              <a:t>5</a:t>
            </a:fld>
            <a:endParaRPr lang="ja-JP" altLang="en-US" sz="1200" dirty="0">
              <a:solidFill>
                <a:srgbClr val="898989"/>
              </a:solidFill>
            </a:endParaRPr>
          </a:p>
        </p:txBody>
      </p:sp>
      <p:pic>
        <p:nvPicPr>
          <p:cNvPr id="15" name="図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7410" y="1344252"/>
            <a:ext cx="4259009" cy="2076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コンテンツ プレースホルダー 6"/>
          <p:cNvPicPr>
            <a:picLocks noChangeAspect="1"/>
          </p:cNvPicPr>
          <p:nvPr/>
        </p:nvPicPr>
        <p:blipFill>
          <a:blip r:embed="rId4"/>
          <a:stretch>
            <a:fillRect/>
          </a:stretch>
        </p:blipFill>
        <p:spPr>
          <a:xfrm>
            <a:off x="55973" y="3830251"/>
            <a:ext cx="2407165" cy="1805374"/>
          </a:xfrm>
          <a:prstGeom prst="rect">
            <a:avLst/>
          </a:prstGeom>
        </p:spPr>
        <p:style>
          <a:lnRef idx="3">
            <a:schemeClr val="lt1"/>
          </a:lnRef>
          <a:fillRef idx="1">
            <a:schemeClr val="accent6"/>
          </a:fillRef>
          <a:effectRef idx="1">
            <a:schemeClr val="accent6"/>
          </a:effectRef>
          <a:fontRef idx="minor">
            <a:schemeClr val="lt1"/>
          </a:fontRef>
        </p:style>
      </p:pic>
      <p:pic>
        <p:nvPicPr>
          <p:cNvPr id="17" name="Picture 3" descr="C:\Documents and Settings\NK1390.IKOSV_01\Local Settings\Temporary Internet Files\Content.IE5\1N1JXUOE\MC900332946[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88916" y="1316164"/>
            <a:ext cx="1613281" cy="1581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4"/>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38595" y="3708141"/>
            <a:ext cx="1671087" cy="22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5"/>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91536" y="3892154"/>
            <a:ext cx="2001236" cy="149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角丸四角形吹き出し 11"/>
          <p:cNvSpPr/>
          <p:nvPr/>
        </p:nvSpPr>
        <p:spPr>
          <a:xfrm>
            <a:off x="4592772" y="4922177"/>
            <a:ext cx="1208938" cy="1831976"/>
          </a:xfrm>
          <a:prstGeom prst="wedgeRoundRectCallout">
            <a:avLst>
              <a:gd name="adj1" fmla="val 18579"/>
              <a:gd name="adj2" fmla="val -71968"/>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eaLnBrk="1" fontAlgn="auto" hangingPunct="1">
              <a:spcBef>
                <a:spcPts val="0"/>
              </a:spcBef>
              <a:spcAft>
                <a:spcPts val="0"/>
              </a:spcAft>
              <a:defRPr/>
            </a:pPr>
            <a:r>
              <a:rPr lang="ja-JP" altLang="en-US" sz="1200" dirty="0">
                <a:solidFill>
                  <a:schemeClr val="tx1"/>
                </a:solidFill>
                <a:latin typeface="HGｺﾞｼｯｸM" panose="020B0609000000000000" pitchFamily="49" charset="-128"/>
                <a:ea typeface="HGｺﾞｼｯｸM" panose="020B0609000000000000" pitchFamily="49" charset="-128"/>
              </a:rPr>
              <a:t>自宅周囲の歩行状況を確認。散歩コースや休憩ポイントの提案をしながら、卒後の居場所に関する情報収集などを実施。</a:t>
            </a:r>
          </a:p>
        </p:txBody>
      </p:sp>
      <p:sp>
        <p:nvSpPr>
          <p:cNvPr id="13" name="角丸四角形吹き出し 12"/>
          <p:cNvSpPr/>
          <p:nvPr/>
        </p:nvSpPr>
        <p:spPr>
          <a:xfrm>
            <a:off x="2580099" y="5554379"/>
            <a:ext cx="1635642" cy="866775"/>
          </a:xfrm>
          <a:prstGeom prst="wedgeRoundRectCallout">
            <a:avLst>
              <a:gd name="adj1" fmla="val 13704"/>
              <a:gd name="adj2" fmla="val -9726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eaLnBrk="1" fontAlgn="auto" hangingPunct="1">
              <a:spcBef>
                <a:spcPts val="0"/>
              </a:spcBef>
              <a:spcAft>
                <a:spcPts val="0"/>
              </a:spcAft>
              <a:defRPr/>
            </a:pPr>
            <a:r>
              <a:rPr lang="ja-JP" altLang="en-US" sz="1200" dirty="0">
                <a:solidFill>
                  <a:schemeClr val="tx1"/>
                </a:solidFill>
                <a:latin typeface="HGｺﾞｼｯｸM" panose="020B0609000000000000" pitchFamily="49" charset="-128"/>
                <a:ea typeface="HGｺﾞｼｯｸM" panose="020B0609000000000000" pitchFamily="49" charset="-128"/>
              </a:rPr>
              <a:t>転倒を繰り返しているため、足首の固さをチェックし、セルフケアの方法を提案。</a:t>
            </a:r>
          </a:p>
        </p:txBody>
      </p:sp>
      <p:sp>
        <p:nvSpPr>
          <p:cNvPr id="14" name="角丸四角形吹き出し 13"/>
          <p:cNvSpPr/>
          <p:nvPr/>
        </p:nvSpPr>
        <p:spPr>
          <a:xfrm>
            <a:off x="160734" y="5798979"/>
            <a:ext cx="1988788" cy="587375"/>
          </a:xfrm>
          <a:prstGeom prst="wedgeRoundRectCallout">
            <a:avLst>
              <a:gd name="adj1" fmla="val 13704"/>
              <a:gd name="adj2" fmla="val -9726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eaLnBrk="1" fontAlgn="auto" hangingPunct="1">
              <a:spcBef>
                <a:spcPts val="0"/>
              </a:spcBef>
              <a:spcAft>
                <a:spcPts val="0"/>
              </a:spcAft>
              <a:defRPr/>
            </a:pPr>
            <a:r>
              <a:rPr lang="ja-JP" altLang="en-US" sz="1200" dirty="0">
                <a:solidFill>
                  <a:schemeClr val="tx1"/>
                </a:solidFill>
                <a:latin typeface="HGｺﾞｼｯｸM" panose="020B0609000000000000" pitchFamily="49" charset="-128"/>
                <a:ea typeface="HGｺﾞｼｯｸM" panose="020B0609000000000000" pitchFamily="49" charset="-128"/>
              </a:rPr>
              <a:t>腰痛予防の体操をセルフケアで実施できるよう指導。</a:t>
            </a:r>
          </a:p>
        </p:txBody>
      </p:sp>
    </p:spTree>
    <p:extLst>
      <p:ext uri="{BB962C8B-B14F-4D97-AF65-F5344CB8AC3E}">
        <p14:creationId xmlns:p14="http://schemas.microsoft.com/office/powerpoint/2010/main" val="4113406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284476946"/>
              </p:ext>
            </p:extLst>
          </p:nvPr>
        </p:nvGraphicFramePr>
        <p:xfrm>
          <a:off x="152796" y="1090826"/>
          <a:ext cx="8859124" cy="4670847"/>
        </p:xfrm>
        <a:graphic>
          <a:graphicData uri="http://schemas.openxmlformats.org/drawingml/2006/table">
            <a:tbl>
              <a:tblPr>
                <a:tableStyleId>{0505E3EF-67EA-436B-97B2-0124C06EBD24}</a:tableStyleId>
              </a:tblPr>
              <a:tblGrid>
                <a:gridCol w="732710">
                  <a:extLst>
                    <a:ext uri="{9D8B030D-6E8A-4147-A177-3AD203B41FA5}">
                      <a16:colId xmlns:a16="http://schemas.microsoft.com/office/drawing/2014/main" val="20000"/>
                    </a:ext>
                  </a:extLst>
                </a:gridCol>
                <a:gridCol w="3179092">
                  <a:extLst>
                    <a:ext uri="{9D8B030D-6E8A-4147-A177-3AD203B41FA5}">
                      <a16:colId xmlns:a16="http://schemas.microsoft.com/office/drawing/2014/main" val="20001"/>
                    </a:ext>
                  </a:extLst>
                </a:gridCol>
                <a:gridCol w="1673554">
                  <a:extLst>
                    <a:ext uri="{9D8B030D-6E8A-4147-A177-3AD203B41FA5}">
                      <a16:colId xmlns:a16="http://schemas.microsoft.com/office/drawing/2014/main" val="20002"/>
                    </a:ext>
                  </a:extLst>
                </a:gridCol>
                <a:gridCol w="1525413">
                  <a:extLst>
                    <a:ext uri="{9D8B030D-6E8A-4147-A177-3AD203B41FA5}">
                      <a16:colId xmlns:a16="http://schemas.microsoft.com/office/drawing/2014/main" val="20003"/>
                    </a:ext>
                  </a:extLst>
                </a:gridCol>
                <a:gridCol w="1748355">
                  <a:extLst>
                    <a:ext uri="{9D8B030D-6E8A-4147-A177-3AD203B41FA5}">
                      <a16:colId xmlns:a16="http://schemas.microsoft.com/office/drawing/2014/main" val="20004"/>
                    </a:ext>
                  </a:extLst>
                </a:gridCol>
              </a:tblGrid>
              <a:tr h="295693">
                <a:tc>
                  <a:txBody>
                    <a:bodyPr/>
                    <a:lstStyle/>
                    <a:p>
                      <a:pPr algn="ctr" fontAlgn="ctr"/>
                      <a:r>
                        <a:rPr lang="ja-JP" altLang="en-US" sz="1100" u="none" strike="noStrike" dirty="0">
                          <a:effectLst/>
                        </a:rPr>
                        <a:t>基準</a:t>
                      </a:r>
                      <a:endParaRPr lang="ja-JP" altLang="en-US" sz="1100" b="1" i="0" u="none" strike="noStrike" dirty="0">
                        <a:solidFill>
                          <a:srgbClr val="000000"/>
                        </a:solidFill>
                        <a:effectLst/>
                        <a:latin typeface="ＭＳ Ｐゴシック"/>
                      </a:endParaRPr>
                    </a:p>
                  </a:txBody>
                  <a:tcPr marL="26999" marR="26999" marT="35997" marB="35997" anchor="ctr"/>
                </a:tc>
                <a:tc>
                  <a:txBody>
                    <a:bodyPr/>
                    <a:lstStyle/>
                    <a:p>
                      <a:pPr algn="ctr" fontAlgn="ctr"/>
                      <a:r>
                        <a:rPr lang="ja-JP" altLang="en-US" sz="1050" b="1" u="none" strike="noStrike" dirty="0">
                          <a:effectLst/>
                        </a:rPr>
                        <a:t>現行の通所介護相当</a:t>
                      </a:r>
                      <a:endParaRPr lang="ja-JP" altLang="en-US" sz="1050" b="1" i="0" u="none" strike="noStrike" dirty="0">
                        <a:solidFill>
                          <a:srgbClr val="000000"/>
                        </a:solidFill>
                        <a:effectLst/>
                        <a:latin typeface="ＭＳ Ｐゴシック"/>
                      </a:endParaRPr>
                    </a:p>
                  </a:txBody>
                  <a:tcPr marL="26999" marR="26999" marT="35997" marB="35997" anchor="ctr"/>
                </a:tc>
                <a:tc gridSpan="3">
                  <a:txBody>
                    <a:bodyPr/>
                    <a:lstStyle/>
                    <a:p>
                      <a:pPr algn="ctr" fontAlgn="ctr"/>
                      <a:r>
                        <a:rPr lang="ja-JP" altLang="en-US" sz="1050" b="1" u="none" strike="noStrike" dirty="0">
                          <a:effectLst/>
                        </a:rPr>
                        <a:t>多様なサービス</a:t>
                      </a:r>
                      <a:endParaRPr lang="ja-JP" altLang="en-US" sz="1050" b="1" i="0" u="none" strike="noStrike" dirty="0">
                        <a:solidFill>
                          <a:srgbClr val="000000"/>
                        </a:solidFill>
                        <a:effectLst/>
                        <a:latin typeface="ＭＳ Ｐゴシック"/>
                      </a:endParaRPr>
                    </a:p>
                  </a:txBody>
                  <a:tcPr marL="26999" marR="26999" marT="35997" marB="35997"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564095">
                <a:tc>
                  <a:txBody>
                    <a:bodyPr/>
                    <a:lstStyle/>
                    <a:p>
                      <a:pPr algn="ctr" fontAlgn="ctr"/>
                      <a:r>
                        <a:rPr lang="ja-JP" altLang="en-US" sz="1100" u="none" strike="noStrike" dirty="0">
                          <a:effectLst/>
                        </a:rPr>
                        <a:t>サービス</a:t>
                      </a:r>
                      <a:endParaRPr lang="en-US" altLang="ja-JP" sz="1100" u="none" strike="noStrike" dirty="0">
                        <a:effectLst/>
                      </a:endParaRPr>
                    </a:p>
                    <a:p>
                      <a:pPr algn="ctr" fontAlgn="ctr"/>
                      <a:r>
                        <a:rPr lang="ja-JP" altLang="en-US" sz="1100" u="none" strike="noStrike" dirty="0">
                          <a:effectLst/>
                        </a:rPr>
                        <a:t>種別</a:t>
                      </a:r>
                      <a:endParaRPr lang="ja-JP" altLang="en-US" sz="1100" b="0" i="0" u="none" strike="noStrike" dirty="0">
                        <a:solidFill>
                          <a:srgbClr val="000000"/>
                        </a:solidFill>
                        <a:effectLst/>
                        <a:latin typeface="ＭＳ Ｐゴシック"/>
                      </a:endParaRPr>
                    </a:p>
                  </a:txBody>
                  <a:tcPr marL="26999" marR="26999" marT="35997" marB="35997" anchor="ctr"/>
                </a:tc>
                <a:tc>
                  <a:txBody>
                    <a:bodyPr/>
                    <a:lstStyle/>
                    <a:p>
                      <a:pPr algn="ctr" fontAlgn="ctr"/>
                      <a:r>
                        <a:rPr lang="ja-JP" altLang="en-US" sz="1100" b="1" u="none" strike="noStrike" dirty="0">
                          <a:effectLst/>
                        </a:rPr>
                        <a:t>①　通所介護</a:t>
                      </a:r>
                      <a:endParaRPr lang="ja-JP" altLang="en-US" sz="1100" b="1" i="0" u="none" strike="noStrike" dirty="0">
                        <a:solidFill>
                          <a:srgbClr val="000000"/>
                        </a:solidFill>
                        <a:effectLst/>
                        <a:latin typeface="ＭＳ Ｐゴシック"/>
                      </a:endParaRPr>
                    </a:p>
                  </a:txBody>
                  <a:tcPr marL="26999" marR="26999" marT="35997" marB="35997" anchor="ctr"/>
                </a:tc>
                <a:tc>
                  <a:txBody>
                    <a:bodyPr/>
                    <a:lstStyle/>
                    <a:p>
                      <a:pPr algn="ctr" fontAlgn="ctr"/>
                      <a:r>
                        <a:rPr lang="ja-JP" altLang="en-US" sz="1100" b="1" u="none" strike="noStrike" dirty="0">
                          <a:effectLst/>
                        </a:rPr>
                        <a:t>②　通所型サービスＡ</a:t>
                      </a:r>
                      <a:br>
                        <a:rPr lang="ja-JP" altLang="en-US" sz="1100" b="1" u="none" strike="noStrike" dirty="0">
                          <a:effectLst/>
                        </a:rPr>
                      </a:br>
                      <a:r>
                        <a:rPr lang="ja-JP" altLang="en-US" sz="900" u="none" strike="noStrike" dirty="0">
                          <a:effectLst/>
                        </a:rPr>
                        <a:t>（緩和した基準によるサービス）</a:t>
                      </a:r>
                      <a:endParaRPr lang="ja-JP" altLang="en-US" sz="1000" b="1" i="0" u="none" strike="noStrike" dirty="0">
                        <a:solidFill>
                          <a:srgbClr val="000000"/>
                        </a:solidFill>
                        <a:effectLst/>
                        <a:latin typeface="ＭＳ Ｐゴシック"/>
                      </a:endParaRPr>
                    </a:p>
                  </a:txBody>
                  <a:tcPr marL="26999" marR="26999" marT="35997" marB="35997" anchor="ctr"/>
                </a:tc>
                <a:tc>
                  <a:txBody>
                    <a:bodyPr/>
                    <a:lstStyle/>
                    <a:p>
                      <a:pPr algn="ctr" fontAlgn="ctr"/>
                      <a:r>
                        <a:rPr lang="ja-JP" altLang="en-US" sz="1100" b="1" u="none" strike="noStrike" dirty="0">
                          <a:effectLst/>
                        </a:rPr>
                        <a:t>③　通所型サービスＢ</a:t>
                      </a:r>
                      <a:br>
                        <a:rPr lang="en-US" altLang="ja-JP" sz="1100" b="1" u="none" strike="noStrike" dirty="0">
                          <a:effectLst/>
                        </a:rPr>
                      </a:br>
                      <a:r>
                        <a:rPr lang="ja-JP" altLang="en-US" sz="900" u="none" strike="noStrike" dirty="0">
                          <a:effectLst/>
                        </a:rPr>
                        <a:t>（住民主体による支援）</a:t>
                      </a:r>
                      <a:endParaRPr lang="ja-JP" altLang="en-US" sz="1050" b="1" i="0" u="none" strike="noStrike" dirty="0">
                        <a:solidFill>
                          <a:srgbClr val="000000"/>
                        </a:solidFill>
                        <a:effectLst/>
                        <a:latin typeface="ＭＳ Ｐゴシック"/>
                      </a:endParaRPr>
                    </a:p>
                  </a:txBody>
                  <a:tcPr marL="26999" marR="26999" marT="35997" marB="35997" anchor="ctr"/>
                </a:tc>
                <a:tc>
                  <a:txBody>
                    <a:bodyPr/>
                    <a:lstStyle/>
                    <a:p>
                      <a:pPr algn="ctr" fontAlgn="ctr"/>
                      <a:r>
                        <a:rPr lang="ja-JP" altLang="en-US" sz="1100" b="1" u="none" strike="noStrike" dirty="0">
                          <a:effectLst/>
                        </a:rPr>
                        <a:t>④　通所型サービスＣ</a:t>
                      </a:r>
                      <a:br>
                        <a:rPr lang="ja-JP" altLang="en-US" sz="1100" b="1" u="none" strike="noStrike" dirty="0">
                          <a:effectLst/>
                        </a:rPr>
                      </a:br>
                      <a:r>
                        <a:rPr lang="ja-JP" altLang="en-US" sz="900" u="none" strike="noStrike" dirty="0">
                          <a:effectLst/>
                        </a:rPr>
                        <a:t>（短期集中予防サービス）</a:t>
                      </a:r>
                      <a:endParaRPr lang="ja-JP" altLang="en-US" sz="1050" b="1" i="0" u="none" strike="noStrike" dirty="0">
                        <a:solidFill>
                          <a:srgbClr val="000000"/>
                        </a:solidFill>
                        <a:effectLst/>
                        <a:latin typeface="ＭＳ Ｐゴシック"/>
                      </a:endParaRPr>
                    </a:p>
                  </a:txBody>
                  <a:tcPr marL="26999" marR="26999" marT="35997" marB="35997" anchor="ctr"/>
                </a:tc>
                <a:extLst>
                  <a:ext uri="{0D108BD9-81ED-4DB2-BD59-A6C34878D82A}">
                    <a16:rowId xmlns:a16="http://schemas.microsoft.com/office/drawing/2014/main" val="10001"/>
                  </a:ext>
                </a:extLst>
              </a:tr>
              <a:tr h="737891">
                <a:tc>
                  <a:txBody>
                    <a:bodyPr/>
                    <a:lstStyle/>
                    <a:p>
                      <a:pPr algn="ctr" fontAlgn="ctr"/>
                      <a:r>
                        <a:rPr lang="ja-JP" altLang="en-US" sz="1100" u="none" strike="noStrike" dirty="0">
                          <a:effectLst/>
                        </a:rPr>
                        <a:t>サービス</a:t>
                      </a:r>
                      <a:endParaRPr lang="en-US" altLang="ja-JP" sz="1100" u="none" strike="noStrike" dirty="0">
                        <a:effectLst/>
                      </a:endParaRPr>
                    </a:p>
                    <a:p>
                      <a:pPr algn="ctr" fontAlgn="ctr"/>
                      <a:r>
                        <a:rPr lang="ja-JP" altLang="en-US" sz="1100" u="none" strike="noStrike" dirty="0">
                          <a:effectLst/>
                        </a:rPr>
                        <a:t>内容</a:t>
                      </a:r>
                      <a:endParaRPr lang="ja-JP" altLang="en-US" sz="1100" b="0" i="0" u="none" strike="noStrike" dirty="0">
                        <a:solidFill>
                          <a:srgbClr val="000000"/>
                        </a:solidFill>
                        <a:effectLst/>
                        <a:latin typeface="ＭＳ Ｐゴシック"/>
                      </a:endParaRPr>
                    </a:p>
                  </a:txBody>
                  <a:tcPr marL="26999" marR="26999" marT="35997" marB="35997" anchor="ctr"/>
                </a:tc>
                <a:tc>
                  <a:txBody>
                    <a:bodyPr/>
                    <a:lstStyle/>
                    <a:p>
                      <a:pPr algn="l" fontAlgn="ctr"/>
                      <a:r>
                        <a:rPr lang="ja-JP" altLang="en-US" sz="1100" u="none" strike="noStrike" dirty="0">
                          <a:effectLst/>
                        </a:rPr>
                        <a:t>通所介護と同様のサービス</a:t>
                      </a:r>
                      <a:endParaRPr lang="en-US" altLang="ja-JP" sz="1100" u="none" strike="noStrike" dirty="0">
                        <a:effectLst/>
                      </a:endParaRPr>
                    </a:p>
                    <a:p>
                      <a:pPr algn="l" fontAlgn="ctr"/>
                      <a:r>
                        <a:rPr lang="ja-JP" altLang="en-US" sz="1100" u="none" strike="noStrike" dirty="0">
                          <a:effectLst/>
                        </a:rPr>
                        <a:t>生活機能の向上のための機能訓練</a:t>
                      </a:r>
                      <a:endParaRPr lang="ja-JP" altLang="en-US" sz="1100" b="0" i="0" u="none" strike="noStrike" dirty="0">
                        <a:solidFill>
                          <a:srgbClr val="000000"/>
                        </a:solidFill>
                        <a:effectLst/>
                        <a:latin typeface="ＭＳ Ｐゴシック"/>
                      </a:endParaRPr>
                    </a:p>
                  </a:txBody>
                  <a:tcPr marL="26999" marR="26999" marT="35997" marB="35997" anchor="ctr"/>
                </a:tc>
                <a:tc>
                  <a:txBody>
                    <a:bodyPr/>
                    <a:lstStyle/>
                    <a:p>
                      <a:pPr algn="l" fontAlgn="ctr"/>
                      <a:r>
                        <a:rPr lang="ja-JP" altLang="en-US" sz="1100" u="none" strike="noStrike" dirty="0">
                          <a:effectLst/>
                        </a:rPr>
                        <a:t>ミニデイサービス　　　</a:t>
                      </a:r>
                      <a:br>
                        <a:rPr lang="ja-JP" altLang="en-US" sz="1100" u="none" strike="noStrike" dirty="0">
                          <a:effectLst/>
                        </a:rPr>
                      </a:br>
                      <a:r>
                        <a:rPr lang="ja-JP" altLang="en-US" sz="1100" u="none" strike="noStrike" dirty="0">
                          <a:effectLst/>
                        </a:rPr>
                        <a:t>運動・レクリエーション　等</a:t>
                      </a:r>
                      <a:endParaRPr lang="ja-JP" altLang="en-US" sz="1100" b="0" i="0" u="none" strike="noStrike" dirty="0">
                        <a:solidFill>
                          <a:srgbClr val="000000"/>
                        </a:solidFill>
                        <a:effectLst/>
                        <a:latin typeface="ＭＳ Ｐゴシック"/>
                      </a:endParaRPr>
                    </a:p>
                  </a:txBody>
                  <a:tcPr marL="26999" marR="26999" marT="35997" marB="35997" anchor="ctr"/>
                </a:tc>
                <a:tc>
                  <a:txBody>
                    <a:bodyPr/>
                    <a:lstStyle/>
                    <a:p>
                      <a:pPr algn="l" fontAlgn="ctr"/>
                      <a:r>
                        <a:rPr lang="ja-JP" altLang="en-US" sz="1100" u="none" strike="noStrike" dirty="0">
                          <a:effectLst/>
                        </a:rPr>
                        <a:t>体操、運動等の活動など、自主的な通いの場</a:t>
                      </a:r>
                      <a:endParaRPr lang="ja-JP" altLang="en-US" sz="1100" b="0" i="0" u="none" strike="noStrike" dirty="0">
                        <a:solidFill>
                          <a:srgbClr val="000000"/>
                        </a:solidFill>
                        <a:effectLst/>
                        <a:latin typeface="ＭＳ Ｐゴシック"/>
                      </a:endParaRPr>
                    </a:p>
                  </a:txBody>
                  <a:tcPr marL="26999" marR="26999" marT="35997" marB="35997" anchor="ctr"/>
                </a:tc>
                <a:tc>
                  <a:txBody>
                    <a:bodyPr/>
                    <a:lstStyle/>
                    <a:p>
                      <a:pPr algn="l" fontAlgn="ctr"/>
                      <a:r>
                        <a:rPr lang="ja-JP" altLang="en-US" sz="1100" u="none" strike="noStrike" dirty="0">
                          <a:effectLst/>
                        </a:rPr>
                        <a:t>生活機能を改善するための運動器の機能向上や栄養改善等のプログラム</a:t>
                      </a:r>
                      <a:endParaRPr lang="ja-JP" altLang="en-US" sz="1100" b="0" i="0" u="none" strike="noStrike" dirty="0">
                        <a:solidFill>
                          <a:srgbClr val="000000"/>
                        </a:solidFill>
                        <a:effectLst/>
                        <a:latin typeface="ＭＳ Ｐゴシック"/>
                      </a:endParaRPr>
                    </a:p>
                  </a:txBody>
                  <a:tcPr marL="26999" marR="26999" marT="35997" marB="35997" anchor="ctr"/>
                </a:tc>
                <a:extLst>
                  <a:ext uri="{0D108BD9-81ED-4DB2-BD59-A6C34878D82A}">
                    <a16:rowId xmlns:a16="http://schemas.microsoft.com/office/drawing/2014/main" val="10002"/>
                  </a:ext>
                </a:extLst>
              </a:tr>
              <a:tr h="1622290">
                <a:tc>
                  <a:txBody>
                    <a:bodyPr/>
                    <a:lstStyle/>
                    <a:p>
                      <a:pPr marL="0" indent="0" algn="ctr" fontAlgn="ctr"/>
                      <a:r>
                        <a:rPr lang="ja-JP" altLang="en-US" sz="1100" u="none" strike="noStrike" dirty="0">
                          <a:effectLst/>
                        </a:rPr>
                        <a:t>対象者と</a:t>
                      </a:r>
                      <a:endParaRPr lang="en-US" altLang="ja-JP" sz="1100" u="none" strike="noStrike" dirty="0">
                        <a:effectLst/>
                      </a:endParaRPr>
                    </a:p>
                    <a:p>
                      <a:pPr marL="0" indent="0" algn="ctr" fontAlgn="ctr"/>
                      <a:r>
                        <a:rPr lang="ja-JP" altLang="en-US" sz="1100" u="none" strike="noStrike" dirty="0">
                          <a:effectLst/>
                        </a:rPr>
                        <a:t>サービス提供の考え方</a:t>
                      </a:r>
                      <a:endParaRPr lang="ja-JP" altLang="en-US" sz="1100" b="0" i="0" u="none" strike="noStrike" dirty="0">
                        <a:solidFill>
                          <a:srgbClr val="000000"/>
                        </a:solidFill>
                        <a:effectLst/>
                        <a:latin typeface="ＭＳ Ｐゴシック"/>
                      </a:endParaRPr>
                    </a:p>
                  </a:txBody>
                  <a:tcPr marL="26999" marR="26999" marT="35997" marB="35997" anchor="ctr"/>
                </a:tc>
                <a:tc>
                  <a:txBody>
                    <a:bodyPr/>
                    <a:lstStyle/>
                    <a:p>
                      <a:pPr algn="l" fontAlgn="ctr"/>
                      <a:r>
                        <a:rPr lang="ja-JP" altLang="en-US" sz="1100" u="none" strike="noStrike" dirty="0">
                          <a:effectLst/>
                        </a:rPr>
                        <a:t>○既にサービスを利用しており、サービスの利用の継続が必要なケース</a:t>
                      </a:r>
                      <a:br>
                        <a:rPr lang="ja-JP" altLang="en-US" sz="1100" u="none" strike="noStrike" dirty="0">
                          <a:effectLst/>
                        </a:rPr>
                      </a:br>
                      <a:r>
                        <a:rPr lang="ja-JP" altLang="en-US" sz="1100" u="none" strike="noStrike" dirty="0">
                          <a:effectLst/>
                        </a:rPr>
                        <a:t>○「多様なサービス」の利用が難しいケース</a:t>
                      </a:r>
                    </a:p>
                    <a:p>
                      <a:pPr algn="l" fontAlgn="ctr"/>
                      <a:r>
                        <a:rPr lang="ja-JP" altLang="en-US" sz="1100" u="none" strike="noStrike" dirty="0">
                          <a:effectLst/>
                        </a:rPr>
                        <a:t>○集中的に生活機能の向上のトレーニングを行うことで改善・維持が見込まれるケース</a:t>
                      </a:r>
                      <a:endParaRPr lang="en-US" altLang="ja-JP" sz="1100" u="none" strike="noStrike" dirty="0">
                        <a:effectLst/>
                      </a:endParaRPr>
                    </a:p>
                    <a:p>
                      <a:pPr algn="l" fontAlgn="ctr"/>
                      <a:r>
                        <a:rPr lang="en-US" altLang="ja-JP" sz="1100" u="none" strike="noStrike" dirty="0">
                          <a:effectLst/>
                        </a:rPr>
                        <a:t>※</a:t>
                      </a:r>
                      <a:r>
                        <a:rPr lang="ja-JP" altLang="en-US" sz="1100" u="none" strike="noStrike" dirty="0">
                          <a:effectLst/>
                        </a:rPr>
                        <a:t>状態等を踏まえながら、多様なサービスの利用を促進していくことが重要。</a:t>
                      </a:r>
                      <a:endParaRPr lang="ja-JP" altLang="en-US" sz="1100" b="0" i="0" u="none" strike="noStrike" dirty="0">
                        <a:solidFill>
                          <a:srgbClr val="000000"/>
                        </a:solidFill>
                        <a:effectLst/>
                        <a:latin typeface="ＭＳ Ｐゴシック"/>
                      </a:endParaRPr>
                    </a:p>
                  </a:txBody>
                  <a:tcPr marL="26999" marR="26999" marT="35997" marB="35997" anchor="ctr"/>
                </a:tc>
                <a:tc gridSpan="2">
                  <a:txBody>
                    <a:bodyPr/>
                    <a:lstStyle/>
                    <a:p>
                      <a:pPr algn="l" fontAlgn="ctr"/>
                      <a:r>
                        <a:rPr lang="ja-JP" altLang="en-US" sz="1100" u="none" strike="noStrike" dirty="0">
                          <a:effectLst/>
                        </a:rPr>
                        <a:t>○状態等を踏まえながら、住民主体による支援等「多様なサービス」の利用を促進</a:t>
                      </a:r>
                      <a:endParaRPr lang="ja-JP" altLang="en-US" sz="1100" b="0" i="0" u="none" strike="noStrike" dirty="0">
                        <a:solidFill>
                          <a:srgbClr val="000000"/>
                        </a:solidFill>
                        <a:effectLst/>
                        <a:latin typeface="ＭＳ Ｐゴシック"/>
                      </a:endParaRPr>
                    </a:p>
                  </a:txBody>
                  <a:tcPr marL="26999" marR="26999" marT="35997" marB="35997" anchor="ctr"/>
                </a:tc>
                <a:tc hMerge="1">
                  <a:txBody>
                    <a:bodyPr/>
                    <a:lstStyle/>
                    <a:p>
                      <a:endParaRPr kumimoji="1" lang="ja-JP" altLang="en-US"/>
                    </a:p>
                  </a:txBody>
                  <a:tcPr/>
                </a:tc>
                <a:tc>
                  <a:txBody>
                    <a:bodyPr/>
                    <a:lstStyle/>
                    <a:p>
                      <a:pPr algn="l" fontAlgn="ctr"/>
                      <a:r>
                        <a:rPr lang="ja-JP" altLang="en-US" sz="1100" u="none" strike="noStrike" dirty="0">
                          <a:effectLst/>
                        </a:rPr>
                        <a:t>・</a:t>
                      </a:r>
                      <a:r>
                        <a:rPr lang="en-US" altLang="ja-JP" sz="1100" u="none" strike="noStrike" dirty="0">
                          <a:effectLst/>
                        </a:rPr>
                        <a:t>ADL</a:t>
                      </a:r>
                      <a:r>
                        <a:rPr lang="ja-JP" altLang="en-US" sz="1100" u="none" strike="noStrike" dirty="0">
                          <a:effectLst/>
                        </a:rPr>
                        <a:t>や</a:t>
                      </a:r>
                      <a:r>
                        <a:rPr lang="en-US" altLang="ja-JP" sz="1100" u="none" strike="noStrike" dirty="0">
                          <a:effectLst/>
                        </a:rPr>
                        <a:t>IADL</a:t>
                      </a:r>
                      <a:r>
                        <a:rPr lang="ja-JP" altLang="en-US" sz="1100" u="none" strike="noStrike" dirty="0">
                          <a:effectLst/>
                        </a:rPr>
                        <a:t>の改善に向けた支援が必要なケース　等</a:t>
                      </a:r>
                      <a:br>
                        <a:rPr lang="ja-JP" altLang="en-US" sz="1100" u="none" strike="noStrike" dirty="0">
                          <a:effectLst/>
                        </a:rPr>
                      </a:br>
                      <a:br>
                        <a:rPr lang="ja-JP" altLang="en-US" sz="1100" u="none" strike="noStrike" dirty="0">
                          <a:effectLst/>
                        </a:rPr>
                      </a:br>
                      <a:r>
                        <a:rPr lang="en-US" altLang="ja-JP" sz="1100" u="none" strike="noStrike" dirty="0">
                          <a:effectLst/>
                        </a:rPr>
                        <a:t>※3</a:t>
                      </a:r>
                      <a:r>
                        <a:rPr lang="ja-JP" altLang="en-US" sz="1100" u="none" strike="noStrike" dirty="0">
                          <a:effectLst/>
                        </a:rPr>
                        <a:t>～</a:t>
                      </a:r>
                      <a:r>
                        <a:rPr lang="en-US" altLang="ja-JP" sz="1100" u="none" strike="noStrike" dirty="0">
                          <a:effectLst/>
                        </a:rPr>
                        <a:t>6</a:t>
                      </a:r>
                      <a:r>
                        <a:rPr lang="ja-JP" altLang="en-US" sz="1100" u="none" strike="noStrike" dirty="0">
                          <a:effectLst/>
                        </a:rPr>
                        <a:t>ケ月の短期間で実施</a:t>
                      </a:r>
                      <a:endParaRPr lang="ja-JP" altLang="en-US" sz="1100" b="0" i="0" u="none" strike="noStrike" dirty="0">
                        <a:solidFill>
                          <a:srgbClr val="000000"/>
                        </a:solidFill>
                        <a:effectLst/>
                        <a:latin typeface="ＭＳ Ｐゴシック"/>
                      </a:endParaRPr>
                    </a:p>
                  </a:txBody>
                  <a:tcPr marL="26999" marR="26999" marT="35997" marB="35997" anchor="ctr"/>
                </a:tc>
                <a:extLst>
                  <a:ext uri="{0D108BD9-81ED-4DB2-BD59-A6C34878D82A}">
                    <a16:rowId xmlns:a16="http://schemas.microsoft.com/office/drawing/2014/main" val="10003"/>
                  </a:ext>
                </a:extLst>
              </a:tr>
              <a:tr h="338410">
                <a:tc>
                  <a:txBody>
                    <a:bodyPr/>
                    <a:lstStyle/>
                    <a:p>
                      <a:pPr algn="ctr" fontAlgn="ctr"/>
                      <a:r>
                        <a:rPr lang="ja-JP" altLang="en-US" sz="1100" u="none" strike="noStrike" dirty="0">
                          <a:effectLst/>
                        </a:rPr>
                        <a:t>実施方法</a:t>
                      </a:r>
                      <a:endParaRPr lang="ja-JP" altLang="en-US" sz="1100" b="0" i="0" u="none" strike="noStrike" dirty="0">
                        <a:solidFill>
                          <a:srgbClr val="000000"/>
                        </a:solidFill>
                        <a:effectLst/>
                        <a:latin typeface="ＭＳ Ｐゴシック"/>
                      </a:endParaRPr>
                    </a:p>
                  </a:txBody>
                  <a:tcPr marL="26999" marR="26999" marT="35997" marB="35997" anchor="ctr"/>
                </a:tc>
                <a:tc>
                  <a:txBody>
                    <a:bodyPr/>
                    <a:lstStyle/>
                    <a:p>
                      <a:pPr algn="ctr" fontAlgn="ctr"/>
                      <a:r>
                        <a:rPr lang="ja-JP" altLang="en-US" sz="1100" u="none" strike="noStrike" dirty="0">
                          <a:effectLst/>
                        </a:rPr>
                        <a:t>事業者指定</a:t>
                      </a:r>
                      <a:endParaRPr lang="ja-JP" altLang="en-US" sz="1100" b="0" i="0" u="none" strike="noStrike" dirty="0">
                        <a:solidFill>
                          <a:srgbClr val="000000"/>
                        </a:solidFill>
                        <a:effectLst/>
                        <a:latin typeface="ＭＳ Ｐゴシック"/>
                      </a:endParaRPr>
                    </a:p>
                  </a:txBody>
                  <a:tcPr marL="26999" marR="26999" marT="35997" marB="35997" anchor="ctr"/>
                </a:tc>
                <a:tc>
                  <a:txBody>
                    <a:bodyPr/>
                    <a:lstStyle/>
                    <a:p>
                      <a:pPr algn="ctr" fontAlgn="ctr"/>
                      <a:r>
                        <a:rPr lang="ja-JP" altLang="en-US" sz="1100" u="none" strike="noStrike" dirty="0">
                          <a:effectLst/>
                        </a:rPr>
                        <a:t>事業者指定／委託</a:t>
                      </a:r>
                      <a:endParaRPr lang="ja-JP" altLang="en-US" sz="1100" b="0" i="0" u="none" strike="noStrike" dirty="0">
                        <a:solidFill>
                          <a:srgbClr val="000000"/>
                        </a:solidFill>
                        <a:effectLst/>
                        <a:latin typeface="ＭＳ Ｐゴシック"/>
                      </a:endParaRPr>
                    </a:p>
                  </a:txBody>
                  <a:tcPr marL="26999" marR="26999" marT="35997" marB="35997" anchor="ctr"/>
                </a:tc>
                <a:tc>
                  <a:txBody>
                    <a:bodyPr/>
                    <a:lstStyle/>
                    <a:p>
                      <a:pPr algn="ctr" fontAlgn="ctr"/>
                      <a:r>
                        <a:rPr lang="ja-JP" altLang="en-US" sz="1100" u="none" strike="noStrike" dirty="0">
                          <a:effectLst/>
                        </a:rPr>
                        <a:t>補助（助成）</a:t>
                      </a:r>
                      <a:endParaRPr lang="en-US" altLang="ja-JP" sz="1100" u="none" strike="noStrike" dirty="0">
                        <a:effectLst/>
                      </a:endParaRPr>
                    </a:p>
                  </a:txBody>
                  <a:tcPr marL="26999" marR="26999" marT="35997" marB="35997" anchor="ctr"/>
                </a:tc>
                <a:tc>
                  <a:txBody>
                    <a:bodyPr/>
                    <a:lstStyle/>
                    <a:p>
                      <a:pPr algn="ctr" fontAlgn="ctr"/>
                      <a:r>
                        <a:rPr lang="ja-JP" altLang="en-US" sz="1100" u="none" strike="noStrike" dirty="0">
                          <a:effectLst/>
                        </a:rPr>
                        <a:t>直接実施／委託</a:t>
                      </a:r>
                      <a:endParaRPr lang="ja-JP" altLang="en-US" sz="1100" b="0" i="0" u="none" strike="noStrike" dirty="0">
                        <a:solidFill>
                          <a:srgbClr val="000000"/>
                        </a:solidFill>
                        <a:effectLst/>
                        <a:latin typeface="ＭＳ Ｐゴシック"/>
                      </a:endParaRPr>
                    </a:p>
                  </a:txBody>
                  <a:tcPr marL="26999" marR="26999" marT="35997" marB="35997" anchor="ctr"/>
                </a:tc>
                <a:extLst>
                  <a:ext uri="{0D108BD9-81ED-4DB2-BD59-A6C34878D82A}">
                    <a16:rowId xmlns:a16="http://schemas.microsoft.com/office/drawing/2014/main" val="10004"/>
                  </a:ext>
                </a:extLst>
              </a:tr>
              <a:tr h="516792">
                <a:tc>
                  <a:txBody>
                    <a:bodyPr/>
                    <a:lstStyle/>
                    <a:p>
                      <a:pPr algn="ctr" fontAlgn="ctr"/>
                      <a:r>
                        <a:rPr lang="ja-JP" altLang="en-US" sz="1100" u="none" strike="noStrike" dirty="0">
                          <a:effectLst/>
                        </a:rPr>
                        <a:t>基準</a:t>
                      </a:r>
                      <a:endParaRPr lang="ja-JP" altLang="en-US" sz="1100" b="0" i="0" u="none" strike="noStrike" dirty="0">
                        <a:solidFill>
                          <a:srgbClr val="000000"/>
                        </a:solidFill>
                        <a:effectLst/>
                        <a:latin typeface="ＭＳ Ｐゴシック"/>
                      </a:endParaRPr>
                    </a:p>
                  </a:txBody>
                  <a:tcPr marL="26999" marR="26999" marT="35997" marB="35997" anchor="ctr"/>
                </a:tc>
                <a:tc>
                  <a:txBody>
                    <a:bodyPr/>
                    <a:lstStyle/>
                    <a:p>
                      <a:pPr algn="ctr" fontAlgn="ctr"/>
                      <a:r>
                        <a:rPr lang="ja-JP" altLang="en-US" sz="1100" u="none" strike="noStrike" dirty="0">
                          <a:effectLst/>
                        </a:rPr>
                        <a:t>予防給付の基準を基本</a:t>
                      </a:r>
                      <a:endParaRPr lang="ja-JP" altLang="en-US" sz="1100" b="0" i="0" u="none" strike="noStrike" dirty="0">
                        <a:solidFill>
                          <a:srgbClr val="000000"/>
                        </a:solidFill>
                        <a:effectLst/>
                        <a:latin typeface="ＭＳ Ｐゴシック"/>
                      </a:endParaRPr>
                    </a:p>
                  </a:txBody>
                  <a:tcPr marL="26999" marR="26999" marT="35997" marB="3599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u="none" strike="noStrike" dirty="0">
                          <a:effectLst/>
                        </a:rPr>
                        <a:t>人員等を緩和した基準</a:t>
                      </a:r>
                      <a:endParaRPr lang="ja-JP" altLang="en-US" sz="1100" b="0" i="0" u="none" strike="noStrike" dirty="0">
                        <a:solidFill>
                          <a:srgbClr val="000000"/>
                        </a:solidFill>
                        <a:effectLst/>
                        <a:latin typeface="ＭＳ Ｐゴシック"/>
                      </a:endParaRPr>
                    </a:p>
                  </a:txBody>
                  <a:tcPr marL="26999" marR="26999" marT="35997" marB="35997"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u="none" strike="noStrike" dirty="0">
                          <a:effectLst/>
                        </a:rPr>
                        <a:t>個人情報の保護等の</a:t>
                      </a:r>
                      <a:endParaRPr lang="en-US" altLang="ja-JP" sz="1100" u="none" strike="noStrike" dirty="0">
                        <a:effectLst/>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a:rPr>
                        <a:t>最低限の基準</a:t>
                      </a:r>
                    </a:p>
                  </a:txBody>
                  <a:tcPr marL="26999" marR="26999" marT="35997" marB="35997"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u="none" strike="noStrike" dirty="0">
                          <a:effectLst/>
                        </a:rPr>
                        <a:t>内容に応じた独自の基準</a:t>
                      </a:r>
                      <a:endParaRPr lang="ja-JP" altLang="en-US" sz="1100" b="0" i="0" u="none" strike="noStrike" dirty="0">
                        <a:solidFill>
                          <a:srgbClr val="000000"/>
                        </a:solidFill>
                        <a:effectLst/>
                        <a:latin typeface="ＭＳ Ｐゴシック"/>
                      </a:endParaRPr>
                    </a:p>
                  </a:txBody>
                  <a:tcPr marL="26999" marR="26999" marT="35997" marB="35997" anchor="ctr"/>
                </a:tc>
                <a:extLst>
                  <a:ext uri="{0D108BD9-81ED-4DB2-BD59-A6C34878D82A}">
                    <a16:rowId xmlns:a16="http://schemas.microsoft.com/office/drawing/2014/main" val="10005"/>
                  </a:ext>
                </a:extLst>
              </a:tr>
              <a:tr h="595676">
                <a:tc>
                  <a:txBody>
                    <a:bodyPr/>
                    <a:lstStyle/>
                    <a:p>
                      <a:pPr algn="ctr" fontAlgn="ctr"/>
                      <a:r>
                        <a:rPr lang="ja-JP" altLang="en-US" sz="1100" u="none" strike="noStrike" dirty="0">
                          <a:effectLst/>
                        </a:rPr>
                        <a:t>サービス</a:t>
                      </a:r>
                      <a:endParaRPr lang="en-US" altLang="ja-JP" sz="1100" u="none" strike="noStrike" dirty="0">
                        <a:effectLst/>
                      </a:endParaRPr>
                    </a:p>
                    <a:p>
                      <a:pPr algn="ctr" fontAlgn="ctr"/>
                      <a:r>
                        <a:rPr lang="ja-JP" altLang="en-US" sz="1100" u="none" strike="noStrike" dirty="0">
                          <a:effectLst/>
                        </a:rPr>
                        <a:t>提供者（例）</a:t>
                      </a:r>
                      <a:endParaRPr lang="ja-JP" altLang="en-US" sz="1100" b="0" i="0" u="none" strike="noStrike" dirty="0">
                        <a:solidFill>
                          <a:srgbClr val="000000"/>
                        </a:solidFill>
                        <a:effectLst/>
                        <a:latin typeface="ＭＳ Ｐゴシック"/>
                      </a:endParaRPr>
                    </a:p>
                  </a:txBody>
                  <a:tcPr marL="26999" marR="26999" marT="35997" marB="35997" anchor="ctr"/>
                </a:tc>
                <a:tc>
                  <a:txBody>
                    <a:bodyPr/>
                    <a:lstStyle/>
                    <a:p>
                      <a:pPr algn="ctr" fontAlgn="ctr"/>
                      <a:r>
                        <a:rPr lang="ja-JP" altLang="en-US" sz="1100" u="none" strike="noStrike" dirty="0">
                          <a:effectLst/>
                        </a:rPr>
                        <a:t>通所介護事業者の従事者</a:t>
                      </a:r>
                      <a:endParaRPr lang="ja-JP" altLang="en-US" sz="1100" b="1" i="0" u="none" strike="noStrike" dirty="0">
                        <a:solidFill>
                          <a:srgbClr val="000000"/>
                        </a:solidFill>
                        <a:effectLst/>
                        <a:latin typeface="ＭＳ Ｐゴシック"/>
                      </a:endParaRPr>
                    </a:p>
                  </a:txBody>
                  <a:tcPr marL="26999" marR="26999" marT="35997" marB="3599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u="none" strike="noStrike" dirty="0">
                          <a:effectLst/>
                        </a:rPr>
                        <a:t>主に雇用労働者</a:t>
                      </a:r>
                      <a:endParaRPr lang="en-US" altLang="ja-JP" sz="1100" u="none" strike="noStrike" dirty="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u="none" strike="noStrike" dirty="0">
                          <a:effectLst/>
                        </a:rPr>
                        <a:t>＋ボランティア</a:t>
                      </a:r>
                      <a:endParaRPr kumimoji="1" lang="ja-JP" altLang="en-US" sz="1100" dirty="0">
                        <a:latin typeface="+mn-ea"/>
                        <a:ea typeface="+mn-ea"/>
                      </a:endParaRPr>
                    </a:p>
                  </a:txBody>
                  <a:tcPr marL="26999" marR="26999" marT="35997" marB="35997"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u="none" strike="noStrike" dirty="0">
                          <a:effectLst/>
                        </a:rPr>
                        <a:t>ボランティア主体</a:t>
                      </a:r>
                      <a:endParaRPr lang="ja-JP" altLang="en-US" sz="1100" b="1" i="0" u="none" strike="noStrike" dirty="0">
                        <a:solidFill>
                          <a:srgbClr val="000000"/>
                        </a:solidFill>
                        <a:effectLst/>
                        <a:latin typeface="ＭＳ Ｐゴシック"/>
                      </a:endParaRPr>
                    </a:p>
                  </a:txBody>
                  <a:tcPr marL="26999" marR="26999" marT="35997" marB="35997"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u="none" strike="noStrike" dirty="0">
                          <a:effectLst/>
                        </a:rPr>
                        <a:t>保健・医療の専門職</a:t>
                      </a:r>
                      <a:br>
                        <a:rPr lang="en-US" altLang="ja-JP" sz="1100" u="none" strike="noStrike" dirty="0">
                          <a:effectLst/>
                        </a:rPr>
                      </a:br>
                      <a:r>
                        <a:rPr lang="ja-JP" altLang="en-US" sz="1100" u="none" strike="noStrike" dirty="0">
                          <a:effectLst/>
                        </a:rPr>
                        <a:t>（市町村）</a:t>
                      </a:r>
                      <a:endParaRPr lang="ja-JP" altLang="en-US" sz="1100" b="0" i="0" u="none" strike="noStrike" dirty="0">
                        <a:solidFill>
                          <a:srgbClr val="000000"/>
                        </a:solidFill>
                        <a:effectLst/>
                        <a:latin typeface="ＭＳ Ｐゴシック"/>
                      </a:endParaRPr>
                    </a:p>
                  </a:txBody>
                  <a:tcPr marL="26999" marR="26999" marT="35997" marB="35997" anchor="ctr"/>
                </a:tc>
                <a:extLst>
                  <a:ext uri="{0D108BD9-81ED-4DB2-BD59-A6C34878D82A}">
                    <a16:rowId xmlns:a16="http://schemas.microsoft.com/office/drawing/2014/main" val="10006"/>
                  </a:ext>
                </a:extLst>
              </a:tr>
            </a:tbl>
          </a:graphicData>
        </a:graphic>
      </p:graphicFrame>
      <p:grpSp>
        <p:nvGrpSpPr>
          <p:cNvPr id="9266" name="グループ化 10"/>
          <p:cNvGrpSpPr>
            <a:grpSpLocks/>
          </p:cNvGrpSpPr>
          <p:nvPr/>
        </p:nvGrpSpPr>
        <p:grpSpPr bwMode="auto">
          <a:xfrm>
            <a:off x="256937" y="-10157"/>
            <a:ext cx="8666559" cy="1060321"/>
            <a:chOff x="124702" y="537558"/>
            <a:chExt cx="9633520" cy="1060319"/>
          </a:xfrm>
        </p:grpSpPr>
        <p:sp>
          <p:nvSpPr>
            <p:cNvPr id="9270" name="テキスト ボックス 3"/>
            <p:cNvSpPr txBox="1">
              <a:spLocks noChangeArrowheads="1"/>
            </p:cNvSpPr>
            <p:nvPr/>
          </p:nvSpPr>
          <p:spPr bwMode="auto">
            <a:xfrm>
              <a:off x="124702" y="537558"/>
              <a:ext cx="2975384"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r>
                <a:rPr lang="ja-JP" altLang="en-US" sz="1600" b="1" dirty="0">
                  <a:solidFill>
                    <a:srgbClr val="000000"/>
                  </a:solidFill>
                </a:rPr>
                <a:t>②通所型サービス</a:t>
              </a:r>
              <a:endParaRPr lang="ja-JP" altLang="en-US" sz="1600" b="1" dirty="0">
                <a:solidFill>
                  <a:srgbClr val="000000"/>
                </a:solidFill>
                <a:latin typeface="ＭＳ Ｐゴシック" charset="-128"/>
              </a:endParaRPr>
            </a:p>
            <a:p>
              <a:endParaRPr lang="ja-JP" altLang="en-US" sz="1200" dirty="0">
                <a:solidFill>
                  <a:srgbClr val="000000"/>
                </a:solidFill>
              </a:endParaRPr>
            </a:p>
          </p:txBody>
        </p:sp>
        <p:sp>
          <p:nvSpPr>
            <p:cNvPr id="9271" name="テキスト ボックス 4"/>
            <p:cNvSpPr txBox="1">
              <a:spLocks noChangeArrowheads="1"/>
            </p:cNvSpPr>
            <p:nvPr/>
          </p:nvSpPr>
          <p:spPr bwMode="auto">
            <a:xfrm>
              <a:off x="2888033" y="619223"/>
              <a:ext cx="6154831" cy="2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r>
                <a:rPr lang="en-US" altLang="ja-JP" sz="1200" b="1" dirty="0">
                  <a:solidFill>
                    <a:srgbClr val="FF0000"/>
                  </a:solidFill>
                </a:rPr>
                <a:t>※</a:t>
              </a:r>
              <a:r>
                <a:rPr lang="ja-JP" altLang="en-US" sz="1200" b="1" dirty="0">
                  <a:solidFill>
                    <a:srgbClr val="FF0000"/>
                  </a:solidFill>
                </a:rPr>
                <a:t>　市町村はこの例を踏まえて、地域の実情に応じた、サービス内容を検討する。</a:t>
              </a:r>
            </a:p>
          </p:txBody>
        </p:sp>
        <p:sp>
          <p:nvSpPr>
            <p:cNvPr id="9272" name="テキスト ボックス 5"/>
            <p:cNvSpPr txBox="1">
              <a:spLocks noChangeArrowheads="1"/>
            </p:cNvSpPr>
            <p:nvPr/>
          </p:nvSpPr>
          <p:spPr bwMode="auto">
            <a:xfrm>
              <a:off x="124702" y="859214"/>
              <a:ext cx="9633520" cy="738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marL="179388" indent="-179388">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r>
                <a:rPr lang="ja-JP" altLang="ja-JP" sz="1400" dirty="0">
                  <a:solidFill>
                    <a:srgbClr val="000000"/>
                  </a:solidFill>
                </a:rPr>
                <a:t>○　通所型サービスは、現行の通所介護に相当するものと、それ以外の多様なサービスからなる。</a:t>
              </a:r>
            </a:p>
            <a:p>
              <a:r>
                <a:rPr lang="ja-JP" altLang="ja-JP" sz="1400" dirty="0">
                  <a:solidFill>
                    <a:srgbClr val="000000"/>
                  </a:solidFill>
                </a:rPr>
                <a:t>○　</a:t>
              </a:r>
              <a:r>
                <a:rPr lang="ja-JP" altLang="en-US" sz="1400" dirty="0">
                  <a:solidFill>
                    <a:srgbClr val="000000"/>
                  </a:solidFill>
                </a:rPr>
                <a:t>多様なサービスについては、雇用労働者が行う緩和した基準によるサービスと、住民主体による支援、</a:t>
              </a:r>
              <a:r>
                <a:rPr lang="ja-JP" altLang="ja-JP" sz="1400" dirty="0">
                  <a:solidFill>
                    <a:srgbClr val="000000"/>
                  </a:solidFill>
                </a:rPr>
                <a:t>保健・医療の専門職</a:t>
              </a:r>
              <a:r>
                <a:rPr lang="ja-JP" altLang="en-US" sz="1400" dirty="0">
                  <a:solidFill>
                    <a:srgbClr val="000000"/>
                  </a:solidFill>
                </a:rPr>
                <a:t>により短期集中で行うサービスを想定</a:t>
              </a:r>
              <a:r>
                <a:rPr lang="ja-JP" altLang="ja-JP" sz="1400" dirty="0">
                  <a:solidFill>
                    <a:srgbClr val="000000"/>
                  </a:solidFill>
                </a:rPr>
                <a:t>。</a:t>
              </a:r>
            </a:p>
          </p:txBody>
        </p:sp>
      </p:grpSp>
      <p:sp>
        <p:nvSpPr>
          <p:cNvPr id="9267" name="テキスト ボックス 6"/>
          <p:cNvSpPr txBox="1">
            <a:spLocks noChangeArrowheads="1"/>
          </p:cNvSpPr>
          <p:nvPr/>
        </p:nvSpPr>
        <p:spPr bwMode="auto">
          <a:xfrm>
            <a:off x="226468" y="5771811"/>
            <a:ext cx="29297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r>
              <a:rPr lang="ja-JP" altLang="en-US" sz="1600" b="1" dirty="0">
                <a:solidFill>
                  <a:srgbClr val="000000"/>
                </a:solidFill>
              </a:rPr>
              <a:t>③その他の生活支援サービス</a:t>
            </a:r>
          </a:p>
        </p:txBody>
      </p:sp>
      <p:sp>
        <p:nvSpPr>
          <p:cNvPr id="9268" name="テキスト ボックス 7"/>
          <p:cNvSpPr txBox="1">
            <a:spLocks noChangeArrowheads="1"/>
          </p:cNvSpPr>
          <p:nvPr/>
        </p:nvSpPr>
        <p:spPr bwMode="auto">
          <a:xfrm>
            <a:off x="281023" y="6062277"/>
            <a:ext cx="8642483" cy="73866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marL="179388" indent="-179388">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r>
              <a:rPr lang="ja-JP" altLang="en-US" sz="1400" dirty="0">
                <a:solidFill>
                  <a:srgbClr val="000000"/>
                </a:solidFill>
              </a:rPr>
              <a:t>○　その他の生活支援サービスは、①</a:t>
            </a:r>
            <a:r>
              <a:rPr lang="ja-JP" altLang="ja-JP" sz="1400" dirty="0">
                <a:solidFill>
                  <a:srgbClr val="000000"/>
                </a:solidFill>
              </a:rPr>
              <a:t>栄養改善を目的とした配食や</a:t>
            </a:r>
            <a:r>
              <a:rPr lang="ja-JP" altLang="en-US" sz="1400" dirty="0">
                <a:solidFill>
                  <a:srgbClr val="000000"/>
                </a:solidFill>
              </a:rPr>
              <a:t>、②</a:t>
            </a:r>
            <a:r>
              <a:rPr lang="ja-JP" altLang="ja-JP" sz="1400" dirty="0">
                <a:solidFill>
                  <a:srgbClr val="000000"/>
                </a:solidFill>
              </a:rPr>
              <a:t>住民ボランティア</a:t>
            </a:r>
            <a:r>
              <a:rPr lang="ja-JP" altLang="en-US" sz="1400" dirty="0">
                <a:solidFill>
                  <a:srgbClr val="000000"/>
                </a:solidFill>
              </a:rPr>
              <a:t>等</a:t>
            </a:r>
            <a:r>
              <a:rPr lang="ja-JP" altLang="ja-JP" sz="1400" dirty="0">
                <a:solidFill>
                  <a:srgbClr val="000000"/>
                </a:solidFill>
              </a:rPr>
              <a:t>が行う見守り</a:t>
            </a:r>
            <a:r>
              <a:rPr lang="ja-JP" altLang="en-US" sz="1400" dirty="0">
                <a:solidFill>
                  <a:srgbClr val="000000"/>
                </a:solidFill>
              </a:rPr>
              <a:t>、③</a:t>
            </a:r>
            <a:r>
              <a:rPr lang="ja-JP" altLang="ja-JP" sz="1400" dirty="0">
                <a:solidFill>
                  <a:srgbClr val="000000"/>
                </a:solidFill>
              </a:rPr>
              <a:t>訪問型サービス、通所型サービスに準じる自立支援に資する生活支援（訪問型サービス</a:t>
            </a:r>
            <a:r>
              <a:rPr lang="ja-JP" altLang="en-US" sz="1400" dirty="0">
                <a:solidFill>
                  <a:srgbClr val="000000"/>
                </a:solidFill>
              </a:rPr>
              <a:t>・</a:t>
            </a:r>
            <a:r>
              <a:rPr lang="ja-JP" altLang="ja-JP" sz="1400" dirty="0">
                <a:solidFill>
                  <a:srgbClr val="000000"/>
                </a:solidFill>
              </a:rPr>
              <a:t>通所型サービスの一体的提供等）</a:t>
            </a:r>
            <a:r>
              <a:rPr lang="ja-JP" altLang="en-US" sz="1400" dirty="0">
                <a:solidFill>
                  <a:srgbClr val="000000"/>
                </a:solidFill>
              </a:rPr>
              <a:t>からなる。</a:t>
            </a:r>
            <a:endParaRPr lang="ja-JP" altLang="ja-JP" sz="1400" dirty="0">
              <a:solidFill>
                <a:srgbClr val="000000"/>
              </a:solidFill>
            </a:endParaRPr>
          </a:p>
        </p:txBody>
      </p:sp>
      <p:sp>
        <p:nvSpPr>
          <p:cNvPr id="9269" name="スライド番号プレースホルダー 1"/>
          <p:cNvSpPr>
            <a:spLocks noGrp="1"/>
          </p:cNvSpPr>
          <p:nvPr>
            <p:ph type="sldNum" sz="quarter" idx="12"/>
          </p:nvPr>
        </p:nvSpPr>
        <p:spPr bwMode="auto">
          <a:xfrm>
            <a:off x="7086600" y="65214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7AA55273-814B-4363-A533-BB1A309F9EC4}" type="slidenum">
              <a:rPr lang="ja-JP" altLang="en-US" smtClean="0">
                <a:solidFill>
                  <a:srgbClr val="898989"/>
                </a:solidFill>
              </a:rPr>
              <a:pPr/>
              <a:t>6</a:t>
            </a:fld>
            <a:endParaRPr lang="ja-JP" altLang="en-US">
              <a:solidFill>
                <a:srgbClr val="898989"/>
              </a:solidFill>
            </a:endParaRPr>
          </a:p>
        </p:txBody>
      </p:sp>
    </p:spTree>
    <p:extLst>
      <p:ext uri="{BB962C8B-B14F-4D97-AF65-F5344CB8AC3E}">
        <p14:creationId xmlns:p14="http://schemas.microsoft.com/office/powerpoint/2010/main" val="3147554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a:xfrm>
            <a:off x="197224" y="136525"/>
            <a:ext cx="8678888" cy="844550"/>
          </a:xfrm>
          <a:solidFill>
            <a:schemeClr val="bg2"/>
          </a:solidFill>
        </p:spPr>
        <p:txBody>
          <a:bodyPr/>
          <a:lstStyle/>
          <a:p>
            <a:pPr eaLnBrk="1" hangingPunct="1"/>
            <a:r>
              <a:rPr lang="ja-JP" altLang="en-US" sz="3200" dirty="0">
                <a:latin typeface="HGP創英角ｺﾞｼｯｸUB" pitchFamily="50" charset="-128"/>
                <a:ea typeface="HGP創英角ｺﾞｼｯｸUB" pitchFamily="50" charset="-128"/>
              </a:rPr>
              <a:t>介護予防・生活支援サービス事業</a:t>
            </a:r>
            <a:r>
              <a:rPr lang="ja-JP" altLang="en-US" sz="2800" dirty="0">
                <a:latin typeface="HGP創英角ｺﾞｼｯｸUB" pitchFamily="50" charset="-128"/>
                <a:ea typeface="HGP創英角ｺﾞｼｯｸUB" pitchFamily="50" charset="-128"/>
              </a:rPr>
              <a:t>（通所型イメージ）</a:t>
            </a:r>
            <a:r>
              <a:rPr lang="ja-JP" altLang="en-US" sz="4000" dirty="0">
                <a:latin typeface="HGP創英角ｺﾞｼｯｸUB" pitchFamily="50" charset="-128"/>
                <a:ea typeface="HGP創英角ｺﾞｼｯｸUB" pitchFamily="50" charset="-128"/>
              </a:rPr>
              <a:t>　　</a:t>
            </a:r>
          </a:p>
        </p:txBody>
      </p:sp>
      <p:sp>
        <p:nvSpPr>
          <p:cNvPr id="4" name="正方形/長方形 3"/>
          <p:cNvSpPr/>
          <p:nvPr/>
        </p:nvSpPr>
        <p:spPr>
          <a:xfrm>
            <a:off x="5260769" y="1177631"/>
            <a:ext cx="3662978" cy="2687637"/>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defRPr/>
            </a:pPr>
            <a:r>
              <a:rPr lang="ja-JP" altLang="en-US" sz="1600" dirty="0"/>
              <a:t>介護予防・生活支援サービス事業における通所型の多様なサービスには、「保健・医療」の専門職が介入する</a:t>
            </a:r>
            <a:r>
              <a:rPr lang="en-US" altLang="ja-JP" sz="1600" dirty="0"/>
              <a:t>【</a:t>
            </a:r>
            <a:r>
              <a:rPr lang="ja-JP" altLang="en-US" sz="1600" dirty="0"/>
              <a:t>通所型サービス</a:t>
            </a:r>
            <a:r>
              <a:rPr lang="en-US" altLang="ja-JP" sz="1600" dirty="0"/>
              <a:t>Ⅽ】</a:t>
            </a:r>
            <a:r>
              <a:rPr lang="ja-JP" altLang="en-US" sz="1600" dirty="0" err="1"/>
              <a:t>、</a:t>
            </a:r>
            <a:r>
              <a:rPr lang="ja-JP" altLang="en-US" sz="1600" dirty="0"/>
              <a:t>基準を緩和した</a:t>
            </a:r>
            <a:r>
              <a:rPr lang="en-US" altLang="ja-JP" sz="1600" dirty="0"/>
              <a:t>【</a:t>
            </a:r>
            <a:r>
              <a:rPr lang="ja-JP" altLang="en-US" sz="1600" dirty="0"/>
              <a:t>通所型サービス</a:t>
            </a:r>
            <a:r>
              <a:rPr lang="en-US" altLang="ja-JP" sz="1600" dirty="0"/>
              <a:t>A】</a:t>
            </a:r>
            <a:r>
              <a:rPr lang="ja-JP" altLang="en-US" sz="1600" dirty="0" err="1"/>
              <a:t>、</a:t>
            </a:r>
            <a:r>
              <a:rPr lang="ja-JP" altLang="en-US" sz="1600" dirty="0"/>
              <a:t>住民主体による支援としての</a:t>
            </a:r>
            <a:r>
              <a:rPr lang="en-US" altLang="ja-JP" sz="1600" dirty="0"/>
              <a:t>【</a:t>
            </a:r>
            <a:r>
              <a:rPr lang="ja-JP" altLang="en-US" sz="1600" dirty="0"/>
              <a:t>通所型サービス</a:t>
            </a:r>
            <a:r>
              <a:rPr lang="en-US" altLang="ja-JP" sz="1600" dirty="0"/>
              <a:t>B】</a:t>
            </a:r>
            <a:r>
              <a:rPr lang="ja-JP" altLang="en-US" sz="1600" dirty="0"/>
              <a:t>や従前からの介護予防通所介護などが、現行の通所介護相当として、</a:t>
            </a:r>
            <a:r>
              <a:rPr lang="en-US" altLang="ja-JP" sz="1600" dirty="0"/>
              <a:t>【</a:t>
            </a:r>
            <a:r>
              <a:rPr lang="ja-JP" altLang="en-US" sz="1600" dirty="0"/>
              <a:t>通所介護</a:t>
            </a:r>
            <a:r>
              <a:rPr lang="en-US" altLang="ja-JP" sz="1600" dirty="0"/>
              <a:t>】</a:t>
            </a:r>
            <a:r>
              <a:rPr lang="ja-JP" altLang="en-US" sz="1600" dirty="0"/>
              <a:t>と示されています。市町村は地域の実情に応じて、サービス内容を検討することとされています。</a:t>
            </a:r>
          </a:p>
        </p:txBody>
      </p:sp>
      <p:sp>
        <p:nvSpPr>
          <p:cNvPr id="3" name="フリーフォーム 2"/>
          <p:cNvSpPr/>
          <p:nvPr/>
        </p:nvSpPr>
        <p:spPr>
          <a:xfrm>
            <a:off x="3837385" y="3498850"/>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206" name="スライド番号プレースホルダー 4"/>
          <p:cNvSpPr>
            <a:spLocks noGrp="1"/>
          </p:cNvSpPr>
          <p:nvPr>
            <p:ph type="sldNum" sz="quarter" idx="12"/>
          </p:nvPr>
        </p:nvSpPr>
        <p:spPr bwMode="auto">
          <a:xfrm>
            <a:off x="6457950" y="6513536"/>
            <a:ext cx="2686050" cy="338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3646FD79-E63C-4D5B-8BFF-672BFFF84E4C}" type="slidenum">
              <a:rPr lang="ja-JP" altLang="en-US" smtClean="0">
                <a:solidFill>
                  <a:srgbClr val="898989"/>
                </a:solidFill>
              </a:rPr>
              <a:pPr/>
              <a:t>7</a:t>
            </a:fld>
            <a:endParaRPr lang="ja-JP" altLang="en-US">
              <a:solidFill>
                <a:srgbClr val="898989"/>
              </a:solidFill>
            </a:endParaRPr>
          </a:p>
        </p:txBody>
      </p:sp>
      <p:pic>
        <p:nvPicPr>
          <p:cNvPr id="15" name="Picture 16" descr="\\nns005\介護保険課予防推進係\川合さん写真1029\_DSC971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38325" y="1294953"/>
            <a:ext cx="2755106" cy="1975199"/>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 name="図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5416" y="1294952"/>
            <a:ext cx="1593723" cy="198367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角丸四角形 1"/>
          <p:cNvSpPr/>
          <p:nvPr/>
        </p:nvSpPr>
        <p:spPr>
          <a:xfrm>
            <a:off x="804863" y="3305175"/>
            <a:ext cx="3769519" cy="48895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r>
              <a:rPr lang="ja-JP" altLang="en-US" sz="1600" b="1" dirty="0"/>
              <a:t>通所型サービス</a:t>
            </a:r>
            <a:r>
              <a:rPr lang="en-US" altLang="ja-JP" sz="1600" b="1" dirty="0"/>
              <a:t>Ⅽ</a:t>
            </a:r>
            <a:endParaRPr lang="ja-JP" altLang="en-US" sz="1600" b="1" dirty="0"/>
          </a:p>
        </p:txBody>
      </p:sp>
      <p:pic>
        <p:nvPicPr>
          <p:cNvPr id="17" name="Picture 7" descr="IMG_071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9311" y="4166893"/>
            <a:ext cx="2631281" cy="1764983"/>
          </a:xfrm>
          <a:prstGeom prst="rect">
            <a:avLst/>
          </a:prstGeom>
          <a:ln/>
        </p:spPr>
        <p:style>
          <a:lnRef idx="3">
            <a:schemeClr val="lt1"/>
          </a:lnRef>
          <a:fillRef idx="1">
            <a:schemeClr val="accent6"/>
          </a:fillRef>
          <a:effectRef idx="1">
            <a:schemeClr val="accent6"/>
          </a:effectRef>
          <a:fontRef idx="minor">
            <a:schemeClr val="lt1"/>
          </a:fontRef>
        </p:style>
      </p:pic>
      <p:pic>
        <p:nvPicPr>
          <p:cNvPr id="18" name="Picture 4" descr="\\nns005\介護保険課予防推進係\ひまわり写真20140806\00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71069" y="4065271"/>
            <a:ext cx="3295174" cy="19916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 name="コンテンツ プレースホルダー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32379" y="4109590"/>
            <a:ext cx="2591368" cy="182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角丸四角形 19"/>
          <p:cNvSpPr/>
          <p:nvPr/>
        </p:nvSpPr>
        <p:spPr>
          <a:xfrm>
            <a:off x="3003159" y="5901374"/>
            <a:ext cx="3001411" cy="63817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r>
              <a:rPr lang="ja-JP" altLang="en-US" sz="1600" b="1" dirty="0"/>
              <a:t>通所型サービスＢ</a:t>
            </a:r>
            <a:endParaRPr lang="en-US" altLang="ja-JP" sz="1600" b="1" dirty="0"/>
          </a:p>
          <a:p>
            <a:pPr algn="ctr" eaLnBrk="1" fontAlgn="auto" hangingPunct="1">
              <a:spcBef>
                <a:spcPts val="0"/>
              </a:spcBef>
              <a:spcAft>
                <a:spcPts val="0"/>
              </a:spcAft>
              <a:defRPr/>
            </a:pPr>
            <a:r>
              <a:rPr lang="ja-JP" altLang="en-US" sz="1600" dirty="0"/>
              <a:t>　</a:t>
            </a:r>
            <a:r>
              <a:rPr lang="ja-JP" altLang="en-US" sz="1600" b="1" dirty="0"/>
              <a:t>会食サロンやミニデイサービス</a:t>
            </a:r>
          </a:p>
        </p:txBody>
      </p:sp>
      <p:sp>
        <p:nvSpPr>
          <p:cNvPr id="21" name="角丸四角形 20"/>
          <p:cNvSpPr/>
          <p:nvPr/>
        </p:nvSpPr>
        <p:spPr>
          <a:xfrm>
            <a:off x="252651" y="5911556"/>
            <a:ext cx="2351484" cy="49053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r>
              <a:rPr lang="ja-JP" altLang="en-US" sz="1600" b="1" dirty="0"/>
              <a:t>通所型サービスＡ</a:t>
            </a:r>
          </a:p>
        </p:txBody>
      </p:sp>
      <p:sp>
        <p:nvSpPr>
          <p:cNvPr id="25" name="角丸四角形 24"/>
          <p:cNvSpPr/>
          <p:nvPr/>
        </p:nvSpPr>
        <p:spPr>
          <a:xfrm>
            <a:off x="6416294" y="5931876"/>
            <a:ext cx="2507456" cy="4921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r>
              <a:rPr lang="ja-JP" altLang="en-US" sz="1600" b="1" dirty="0">
                <a:solidFill>
                  <a:schemeClr val="tx1"/>
                </a:solidFill>
              </a:rPr>
              <a:t>現行相当　通所介護</a:t>
            </a:r>
          </a:p>
        </p:txBody>
      </p:sp>
    </p:spTree>
    <p:extLst>
      <p:ext uri="{BB962C8B-B14F-4D97-AF65-F5344CB8AC3E}">
        <p14:creationId xmlns:p14="http://schemas.microsoft.com/office/powerpoint/2010/main" val="3292747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コンテンツ プレースホルダー 2"/>
          <p:cNvPicPr>
            <a:picLocks noChangeAspect="1"/>
          </p:cNvPicPr>
          <p:nvPr/>
        </p:nvPicPr>
        <p:blipFill>
          <a:blip r:embed="rId3"/>
          <a:stretch>
            <a:fillRect/>
          </a:stretch>
        </p:blipFill>
        <p:spPr bwMode="auto">
          <a:xfrm>
            <a:off x="5689611" y="974552"/>
            <a:ext cx="3383269" cy="1787951"/>
          </a:xfrm>
          <a:prstGeom prst="rect">
            <a:avLst/>
          </a:prstGeom>
        </p:spPr>
        <p:style>
          <a:lnRef idx="3">
            <a:schemeClr val="lt1"/>
          </a:lnRef>
          <a:fillRef idx="1">
            <a:schemeClr val="accent6"/>
          </a:fillRef>
          <a:effectRef idx="1">
            <a:schemeClr val="accent6"/>
          </a:effectRef>
          <a:fontRef idx="minor">
            <a:schemeClr val="lt1"/>
          </a:fontRef>
        </p:style>
      </p:pic>
      <p:sp>
        <p:nvSpPr>
          <p:cNvPr id="10242" name="タイトル 1"/>
          <p:cNvSpPr>
            <a:spLocks noGrp="1"/>
          </p:cNvSpPr>
          <p:nvPr>
            <p:ph type="title"/>
          </p:nvPr>
        </p:nvSpPr>
        <p:spPr>
          <a:xfrm>
            <a:off x="259567" y="44186"/>
            <a:ext cx="8398669" cy="668338"/>
          </a:xfrm>
          <a:solidFill>
            <a:schemeClr val="bg2"/>
          </a:solidFill>
        </p:spPr>
        <p:txBody>
          <a:bodyPr/>
          <a:lstStyle/>
          <a:p>
            <a:pPr eaLnBrk="1" hangingPunct="1"/>
            <a:r>
              <a:rPr lang="ja-JP" altLang="en-US" sz="4000" dirty="0">
                <a:latin typeface="HGP創英角ｺﾞｼｯｸUB" pitchFamily="50" charset="-128"/>
                <a:ea typeface="HGP創英角ｺﾞｼｯｸUB" pitchFamily="50" charset="-128"/>
              </a:rPr>
              <a:t>　　　　　</a:t>
            </a:r>
            <a:r>
              <a:rPr lang="ja-JP" altLang="en-US" sz="3200" dirty="0">
                <a:latin typeface="HGP創英角ｺﾞｼｯｸUB" pitchFamily="50" charset="-128"/>
                <a:ea typeface="HGP創英角ｺﾞｼｯｸUB" pitchFamily="50" charset="-128"/>
              </a:rPr>
              <a:t>一般介護予防事業</a:t>
            </a:r>
            <a:r>
              <a:rPr lang="ja-JP" altLang="en-US" sz="2800" dirty="0">
                <a:latin typeface="HGP創英角ｺﾞｼｯｸUB" pitchFamily="50" charset="-128"/>
                <a:ea typeface="HGP創英角ｺﾞｼｯｸUB" pitchFamily="50" charset="-128"/>
              </a:rPr>
              <a:t>（イメージ）</a:t>
            </a:r>
            <a:r>
              <a:rPr lang="ja-JP" altLang="en-US" sz="3600" dirty="0">
                <a:latin typeface="HGP創英角ｺﾞｼｯｸUB" pitchFamily="50" charset="-128"/>
                <a:ea typeface="HGP創英角ｺﾞｼｯｸUB" pitchFamily="50" charset="-128"/>
              </a:rPr>
              <a:t>　</a:t>
            </a:r>
            <a:r>
              <a:rPr lang="ja-JP" altLang="en-US" sz="4000" dirty="0">
                <a:latin typeface="HGP創英角ｺﾞｼｯｸUB" pitchFamily="50" charset="-128"/>
                <a:ea typeface="HGP創英角ｺﾞｼｯｸUB" pitchFamily="50" charset="-128"/>
              </a:rPr>
              <a:t>　　</a:t>
            </a:r>
          </a:p>
        </p:txBody>
      </p:sp>
      <p:sp>
        <p:nvSpPr>
          <p:cNvPr id="14" name="角丸四角形 13"/>
          <p:cNvSpPr/>
          <p:nvPr/>
        </p:nvSpPr>
        <p:spPr>
          <a:xfrm>
            <a:off x="5659131" y="2731930"/>
            <a:ext cx="3293785" cy="549275"/>
          </a:xfrm>
          <a:prstGeom prst="round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400" b="1" dirty="0"/>
              <a:t>地域リハビリテーション活動支援事業</a:t>
            </a:r>
            <a:endParaRPr lang="en-US" altLang="ja-JP" sz="1400" b="1" dirty="0"/>
          </a:p>
          <a:p>
            <a:pPr algn="ctr">
              <a:defRPr/>
            </a:pPr>
            <a:r>
              <a:rPr lang="ja-JP" altLang="en-US" sz="1200" b="1" dirty="0"/>
              <a:t>（住民運営の通いの場等にリハ職関与を促進）</a:t>
            </a:r>
          </a:p>
        </p:txBody>
      </p:sp>
      <p:sp>
        <p:nvSpPr>
          <p:cNvPr id="10255" name="スライド番号プレースホルダー 2"/>
          <p:cNvSpPr>
            <a:spLocks noGrp="1"/>
          </p:cNvSpPr>
          <p:nvPr>
            <p:ph type="sldNum" sz="quarter" idx="12"/>
          </p:nvPr>
        </p:nvSpPr>
        <p:spPr bwMode="auto">
          <a:xfrm>
            <a:off x="7086600" y="649289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5421C413-21A1-4FB3-A972-477B7539E048}" type="slidenum">
              <a:rPr lang="ja-JP" altLang="en-US" smtClean="0">
                <a:solidFill>
                  <a:srgbClr val="898989"/>
                </a:solidFill>
              </a:rPr>
              <a:pPr/>
              <a:t>8</a:t>
            </a:fld>
            <a:endParaRPr lang="ja-JP" altLang="en-US">
              <a:solidFill>
                <a:srgbClr val="898989"/>
              </a:solidFill>
            </a:endParaRPr>
          </a:p>
        </p:txBody>
      </p:sp>
      <p:sp>
        <p:nvSpPr>
          <p:cNvPr id="3" name="正方形/長方形 2"/>
          <p:cNvSpPr/>
          <p:nvPr/>
        </p:nvSpPr>
        <p:spPr>
          <a:xfrm>
            <a:off x="281306" y="6268721"/>
            <a:ext cx="8517255" cy="4165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400" b="1" dirty="0">
                <a:solidFill>
                  <a:srgbClr val="FF0000"/>
                </a:solidFill>
              </a:rPr>
              <a:t>地域の実情に応じた創意工夫が必要！</a:t>
            </a:r>
            <a:r>
              <a:rPr kumimoji="1" lang="ja-JP" altLang="en-US" sz="1200" dirty="0"/>
              <a:t>　</a:t>
            </a:r>
            <a:r>
              <a:rPr kumimoji="1" lang="ja-JP" altLang="en-US" sz="1200" b="1" dirty="0">
                <a:solidFill>
                  <a:srgbClr val="FF0000"/>
                </a:solidFill>
              </a:rPr>
              <a:t>（例）前期高齢者・後期高齢者の特性別プログラム</a:t>
            </a:r>
            <a:r>
              <a:rPr lang="ja-JP" altLang="en-US" sz="1200" b="1" dirty="0">
                <a:solidFill>
                  <a:srgbClr val="FF0000"/>
                </a:solidFill>
              </a:rPr>
              <a:t>や</a:t>
            </a:r>
            <a:r>
              <a:rPr kumimoji="1" lang="ja-JP" altLang="en-US" sz="1200" b="1" dirty="0">
                <a:solidFill>
                  <a:srgbClr val="FF0000"/>
                </a:solidFill>
              </a:rPr>
              <a:t>男性の居場所づくりなど</a:t>
            </a:r>
          </a:p>
        </p:txBody>
      </p:sp>
      <p:pic>
        <p:nvPicPr>
          <p:cNvPr id="25"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115" y="1003262"/>
            <a:ext cx="2565467" cy="16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7" descr="\\nns005\介護保険課予防推進係\★新年度案内リーフレット\2015リーフレット\松尾様リーフレット用\パワーアップ教室写真\筋力アップ.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2272" y="1039707"/>
            <a:ext cx="2699118" cy="16195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8" name="図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476" y="3667761"/>
            <a:ext cx="2669589" cy="172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コンテンツ プレースホルダー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72174" y="3577875"/>
            <a:ext cx="3017531" cy="186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 descr="\\nns005\介護保険課予防推進係\ひまわり写真20140806\献立\002k.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87576" y="3570771"/>
            <a:ext cx="3169602" cy="19107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角丸四角形 12"/>
          <p:cNvSpPr/>
          <p:nvPr/>
        </p:nvSpPr>
        <p:spPr>
          <a:xfrm>
            <a:off x="159555" y="5385655"/>
            <a:ext cx="2258615" cy="65563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600" b="1" dirty="0">
                <a:solidFill>
                  <a:schemeClr val="tx1"/>
                </a:solidFill>
              </a:rPr>
              <a:t>高齢者サロン</a:t>
            </a:r>
            <a:endParaRPr lang="en-US" altLang="ja-JP" sz="1600" b="1" dirty="0">
              <a:solidFill>
                <a:schemeClr val="tx1"/>
              </a:solidFill>
            </a:endParaRPr>
          </a:p>
          <a:p>
            <a:pPr algn="ctr" eaLnBrk="1" fontAlgn="auto" hangingPunct="1">
              <a:spcBef>
                <a:spcPts val="0"/>
              </a:spcBef>
              <a:spcAft>
                <a:spcPts val="0"/>
              </a:spcAft>
              <a:defRPr/>
            </a:pPr>
            <a:r>
              <a:rPr lang="ja-JP" altLang="en-US" sz="1200" b="1" dirty="0">
                <a:solidFill>
                  <a:schemeClr val="tx1"/>
                </a:solidFill>
              </a:rPr>
              <a:t>（元気高齢者がサロンを運営）</a:t>
            </a:r>
          </a:p>
        </p:txBody>
      </p:sp>
      <p:sp>
        <p:nvSpPr>
          <p:cNvPr id="11" name="角丸四角形 10"/>
          <p:cNvSpPr/>
          <p:nvPr/>
        </p:nvSpPr>
        <p:spPr>
          <a:xfrm>
            <a:off x="2859764" y="5410526"/>
            <a:ext cx="3006457" cy="673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600" b="1" dirty="0">
                <a:solidFill>
                  <a:schemeClr val="tx1"/>
                </a:solidFill>
              </a:rPr>
              <a:t>認知症予防教室</a:t>
            </a:r>
            <a:endParaRPr lang="en-US" altLang="ja-JP" sz="1600" b="1" dirty="0">
              <a:solidFill>
                <a:schemeClr val="tx1"/>
              </a:solidFill>
            </a:endParaRPr>
          </a:p>
          <a:p>
            <a:pPr algn="ctr" eaLnBrk="1" fontAlgn="auto" hangingPunct="1">
              <a:spcBef>
                <a:spcPts val="0"/>
              </a:spcBef>
              <a:spcAft>
                <a:spcPts val="0"/>
              </a:spcAft>
              <a:defRPr/>
            </a:pPr>
            <a:r>
              <a:rPr lang="ja-JP" altLang="en-US" sz="1200" b="1" dirty="0">
                <a:solidFill>
                  <a:schemeClr val="tx1"/>
                </a:solidFill>
              </a:rPr>
              <a:t>（地域の人が地域の高齢者を支える展開</a:t>
            </a:r>
            <a:r>
              <a:rPr lang="ja-JP" altLang="en-US" sz="1100" b="1" dirty="0">
                <a:solidFill>
                  <a:schemeClr val="tx1"/>
                </a:solidFill>
              </a:rPr>
              <a:t>）</a:t>
            </a:r>
          </a:p>
        </p:txBody>
      </p:sp>
      <p:sp>
        <p:nvSpPr>
          <p:cNvPr id="5" name="角丸四角形 4"/>
          <p:cNvSpPr/>
          <p:nvPr/>
        </p:nvSpPr>
        <p:spPr>
          <a:xfrm>
            <a:off x="6149581" y="5439708"/>
            <a:ext cx="2845594" cy="549275"/>
          </a:xfrm>
          <a:prstGeom prst="round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600" b="1" dirty="0"/>
              <a:t>お食事サロン</a:t>
            </a:r>
            <a:endParaRPr lang="en-US" altLang="ja-JP" sz="1600" b="1" dirty="0"/>
          </a:p>
          <a:p>
            <a:pPr algn="ctr">
              <a:defRPr/>
            </a:pPr>
            <a:r>
              <a:rPr lang="ja-JP" altLang="en-US" sz="1200" b="1" dirty="0"/>
              <a:t>（元気高齢者が食事会を運営）</a:t>
            </a:r>
          </a:p>
        </p:txBody>
      </p:sp>
      <p:sp>
        <p:nvSpPr>
          <p:cNvPr id="2" name="角丸四角形 1"/>
          <p:cNvSpPr/>
          <p:nvPr/>
        </p:nvSpPr>
        <p:spPr>
          <a:xfrm>
            <a:off x="321947" y="2649538"/>
            <a:ext cx="5075635" cy="67786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600" b="1" dirty="0">
                <a:solidFill>
                  <a:schemeClr val="tx1"/>
                </a:solidFill>
              </a:rPr>
              <a:t>地域の体操教室</a:t>
            </a:r>
            <a:r>
              <a:rPr lang="ja-JP" altLang="en-US" sz="1200" b="1" dirty="0">
                <a:solidFill>
                  <a:schemeClr val="tx1"/>
                </a:solidFill>
              </a:rPr>
              <a:t>（椅子に座ったままのもの・マット活用のもの・</a:t>
            </a:r>
            <a:endParaRPr lang="en-US" altLang="ja-JP" sz="1200" b="1" dirty="0">
              <a:solidFill>
                <a:schemeClr val="tx1"/>
              </a:solidFill>
            </a:endParaRPr>
          </a:p>
          <a:p>
            <a:pPr algn="ctr" eaLnBrk="1" fontAlgn="auto" hangingPunct="1">
              <a:spcBef>
                <a:spcPts val="0"/>
              </a:spcBef>
              <a:spcAft>
                <a:spcPts val="0"/>
              </a:spcAft>
              <a:defRPr/>
            </a:pPr>
            <a:r>
              <a:rPr lang="ja-JP" altLang="en-US" sz="1200" b="1" dirty="0">
                <a:solidFill>
                  <a:schemeClr val="tx1"/>
                </a:solidFill>
              </a:rPr>
              <a:t>立位で行うものまで幅広く、地域のニーズに応じたものを展開）</a:t>
            </a:r>
          </a:p>
        </p:txBody>
      </p:sp>
      <p:sp>
        <p:nvSpPr>
          <p:cNvPr id="4" name="角丸四角形吹き出し 3"/>
          <p:cNvSpPr/>
          <p:nvPr/>
        </p:nvSpPr>
        <p:spPr>
          <a:xfrm>
            <a:off x="5411391" y="802642"/>
            <a:ext cx="1136555" cy="1856649"/>
          </a:xfrm>
          <a:prstGeom prst="wedgeRoundRectCallout">
            <a:avLst>
              <a:gd name="adj1" fmla="val 95647"/>
              <a:gd name="adj2" fmla="val -16489"/>
              <a:gd name="adj3" fmla="val 16667"/>
            </a:avLst>
          </a:prstGeom>
        </p:spPr>
        <p:style>
          <a:lnRef idx="1">
            <a:schemeClr val="accent6"/>
          </a:lnRef>
          <a:fillRef idx="2">
            <a:schemeClr val="accent6"/>
          </a:fillRef>
          <a:effectRef idx="1">
            <a:schemeClr val="accent6"/>
          </a:effectRef>
          <a:fontRef idx="minor">
            <a:schemeClr val="dk1"/>
          </a:fontRef>
        </p:style>
        <p:txBody>
          <a:bodyPr lIns="36000" rIns="36000" anchor="ctr"/>
          <a:lstStyle/>
          <a:p>
            <a:pPr>
              <a:defRPr/>
            </a:pPr>
            <a:r>
              <a:rPr lang="ja-JP" altLang="en-US" sz="1200" dirty="0"/>
              <a:t>リハビリテーションの専門職等が住民主体の活動に関与し、地域の介護予防の取組を機能強化する。</a:t>
            </a:r>
          </a:p>
        </p:txBody>
      </p:sp>
    </p:spTree>
    <p:extLst>
      <p:ext uri="{BB962C8B-B14F-4D97-AF65-F5344CB8AC3E}">
        <p14:creationId xmlns:p14="http://schemas.microsoft.com/office/powerpoint/2010/main" val="500808995"/>
      </p:ext>
    </p:extLst>
  </p:cSld>
  <p:clrMapOvr>
    <a:masterClrMapping/>
  </p:clrMapOvr>
</p:sld>
</file>

<file path=ppt/theme/theme1.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2483</TotalTime>
  <Words>5809</Words>
  <Application>Microsoft Office PowerPoint</Application>
  <PresentationFormat>画面に合わせる (4:3)</PresentationFormat>
  <Paragraphs>721</Paragraphs>
  <Slides>30</Slides>
  <Notes>29</Notes>
  <HiddenSlides>0</HiddenSlides>
  <MMClips>0</MMClips>
  <ScaleCrop>false</ScaleCrop>
  <HeadingPairs>
    <vt:vector size="8" baseType="variant">
      <vt:variant>
        <vt:lpstr>使用されているフォント</vt:lpstr>
      </vt:variant>
      <vt:variant>
        <vt:i4>16</vt:i4>
      </vt:variant>
      <vt:variant>
        <vt:lpstr>テーマ</vt:lpstr>
      </vt:variant>
      <vt:variant>
        <vt:i4>5</vt:i4>
      </vt:variant>
      <vt:variant>
        <vt:lpstr>埋め込まれた OLE サーバー</vt:lpstr>
      </vt:variant>
      <vt:variant>
        <vt:i4>1</vt:i4>
      </vt:variant>
      <vt:variant>
        <vt:lpstr>スライド タイトル</vt:lpstr>
      </vt:variant>
      <vt:variant>
        <vt:i4>30</vt:i4>
      </vt:variant>
    </vt:vector>
  </HeadingPairs>
  <TitlesOfParts>
    <vt:vector size="52" baseType="lpstr">
      <vt:lpstr>HGP創英角ｺﾞｼｯｸUB</vt:lpstr>
      <vt:lpstr>HGｺﾞｼｯｸE</vt:lpstr>
      <vt:lpstr>HGｺﾞｼｯｸM</vt:lpstr>
      <vt:lpstr>HG丸ｺﾞｼｯｸM-PRO</vt:lpstr>
      <vt:lpstr>ＭＳ Ｐゴシック</vt:lpstr>
      <vt:lpstr>ＭＳ Ｐ明朝</vt:lpstr>
      <vt:lpstr>ＭＳ ゴシック</vt:lpstr>
      <vt:lpstr>ＭＳ 明朝</vt:lpstr>
      <vt:lpstr>メイリオ</vt:lpstr>
      <vt:lpstr>游ゴシック</vt:lpstr>
      <vt:lpstr>游ゴシック Light</vt:lpstr>
      <vt:lpstr>Arial</vt:lpstr>
      <vt:lpstr>Calibri</vt:lpstr>
      <vt:lpstr>Calibri Light</vt:lpstr>
      <vt:lpstr>Tahoma</vt:lpstr>
      <vt:lpstr>Wingdings</vt:lpstr>
      <vt:lpstr>7_Office ​​テーマ</vt:lpstr>
      <vt:lpstr>Office テーマ</vt:lpstr>
      <vt:lpstr>1_Office テーマ</vt:lpstr>
      <vt:lpstr>2_Office テーマ</vt:lpstr>
      <vt:lpstr>3_Office テーマ</vt:lpstr>
      <vt:lpstr>Worksheet</vt:lpstr>
      <vt:lpstr>介護予防ケアマネジメント演　習</vt:lpstr>
      <vt:lpstr>本日の演習の目的</vt:lpstr>
      <vt:lpstr>PowerPoint プレゼンテーション</vt:lpstr>
      <vt:lpstr>PowerPoint プレゼンテーション</vt:lpstr>
      <vt:lpstr>PowerPoint プレゼンテーション</vt:lpstr>
      <vt:lpstr>　介護予防・生活支援サービス事業（訪問型イメージ）　　</vt:lpstr>
      <vt:lpstr>PowerPoint プレゼンテーション</vt:lpstr>
      <vt:lpstr>介護予防・生活支援サービス事業（通所型イメージ）　　</vt:lpstr>
      <vt:lpstr>　　　　　一般介護予防事業（イメージ）　　　</vt:lpstr>
      <vt:lpstr>演習　１ ストレングス（強み）を考える</vt:lpstr>
      <vt:lpstr>PowerPoint プレゼンテーション</vt:lpstr>
      <vt:lpstr>　演習２ 　要支援１・２の認定者についてイメージしてみる</vt:lpstr>
      <vt:lpstr>　　要支援１・２の認定者の特徴　～１つの例示～</vt:lpstr>
      <vt:lpstr>アセスメントの重要性</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興味・関心チェックシートの活用方法</vt:lpstr>
      <vt:lpstr>PowerPoint プレゼンテーション</vt:lpstr>
      <vt:lpstr>演習６ 事前課題であった「三田さん」事例を活用して、総合事業における介護予防ケアマネジメントについて、グループ内で意見交換を行いましょう。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生駒市</dc:creator>
  <cp:lastModifiedBy>か_河野 順子</cp:lastModifiedBy>
  <cp:revision>176</cp:revision>
  <cp:lastPrinted>2017-04-06T01:42:05Z</cp:lastPrinted>
  <dcterms:created xsi:type="dcterms:W3CDTF">2016-02-04T10:50:25Z</dcterms:created>
  <dcterms:modified xsi:type="dcterms:W3CDTF">2017-04-14T06:36:40Z</dcterms:modified>
</cp:coreProperties>
</file>