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Lst>
  <p:notesMasterIdLst>
    <p:notesMasterId r:id="rId9"/>
  </p:notesMasterIdLst>
  <p:sldIdLst>
    <p:sldId id="364" r:id="rId2"/>
    <p:sldId id="379" r:id="rId3"/>
    <p:sldId id="390" r:id="rId4"/>
    <p:sldId id="391" r:id="rId5"/>
    <p:sldId id="383" r:id="rId6"/>
    <p:sldId id="392" r:id="rId7"/>
    <p:sldId id="386" r:id="rId8"/>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74" autoAdjust="0"/>
    <p:restoredTop sz="94604" autoAdjust="0"/>
  </p:normalViewPr>
  <p:slideViewPr>
    <p:cSldViewPr>
      <p:cViewPr>
        <p:scale>
          <a:sx n="70" d="100"/>
          <a:sy n="70" d="100"/>
        </p:scale>
        <p:origin x="-1230" y="-78"/>
      </p:cViewPr>
      <p:guideLst>
        <p:guide orient="horz" pos="2160"/>
        <p:guide pos="3120"/>
      </p:guideLst>
    </p:cSldViewPr>
  </p:slideViewPr>
  <p:outlineViewPr>
    <p:cViewPr>
      <p:scale>
        <a:sx n="33" d="100"/>
        <a:sy n="33" d="100"/>
      </p:scale>
      <p:origin x="0" y="5148"/>
    </p:cViewPr>
  </p:outlin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ja-JP" altLang="en-US" sz="2000" dirty="0" smtClean="0">
                <a:latin typeface="+mn-ea"/>
                <a:ea typeface="+mn-ea"/>
              </a:rPr>
              <a:t>（括弧内</a:t>
            </a:r>
            <a:r>
              <a:rPr lang="ja-JP" altLang="en-US" sz="2000" dirty="0">
                <a:latin typeface="+mn-ea"/>
                <a:ea typeface="+mn-ea"/>
              </a:rPr>
              <a:t>は</a:t>
            </a:r>
            <a:r>
              <a:rPr lang="en-US" altLang="ja-JP" sz="2000" dirty="0">
                <a:latin typeface="+mn-ea"/>
                <a:ea typeface="+mn-ea"/>
              </a:rPr>
              <a:t>65</a:t>
            </a:r>
            <a:r>
              <a:rPr lang="ja-JP" altLang="en-US" sz="2000" dirty="0">
                <a:latin typeface="+mn-ea"/>
                <a:ea typeface="+mn-ea"/>
              </a:rPr>
              <a:t>歳以上人口</a:t>
            </a:r>
            <a:r>
              <a:rPr lang="ja-JP" altLang="en-US" sz="2000" dirty="0" smtClean="0">
                <a:latin typeface="+mn-ea"/>
                <a:ea typeface="+mn-ea"/>
              </a:rPr>
              <a:t>対比）</a:t>
            </a:r>
            <a:endParaRPr lang="ja-JP" altLang="en-US" sz="2000" dirty="0">
              <a:latin typeface="+mn-ea"/>
              <a:ea typeface="+mn-ea"/>
            </a:endParaRPr>
          </a:p>
        </c:rich>
      </c:tx>
      <c:layout>
        <c:manualLayout>
          <c:xMode val="edge"/>
          <c:yMode val="edge"/>
          <c:x val="6.7241477136066097E-2"/>
          <c:y val="9.3961692104580247E-2"/>
        </c:manualLayout>
      </c:layout>
      <c:overlay val="0"/>
    </c:title>
    <c:autoTitleDeleted val="0"/>
    <c:plotArea>
      <c:layout>
        <c:manualLayout>
          <c:layoutTarget val="inner"/>
          <c:xMode val="edge"/>
          <c:yMode val="edge"/>
          <c:x val="4.4984441581789353E-2"/>
          <c:y val="7.8980637559928069E-2"/>
          <c:w val="0.93310130292036519"/>
          <c:h val="0.58631807350203713"/>
        </c:manualLayout>
      </c:layout>
      <c:barChart>
        <c:barDir val="col"/>
        <c:grouping val="stacked"/>
        <c:varyColors val="0"/>
        <c:ser>
          <c:idx val="0"/>
          <c:order val="0"/>
          <c:tx>
            <c:strRef>
              <c:f>Sheet1!$B$1</c:f>
              <c:strCache>
                <c:ptCount val="1"/>
                <c:pt idx="0">
                  <c:v>「認知症高齢者の日常生活自立度」Ⅱ以上の高齢者の推計（括弧内は65歳以上人口対比）</c:v>
                </c:pt>
              </c:strCache>
            </c:strRef>
          </c:tx>
          <c:spPr>
            <a:solidFill>
              <a:schemeClr val="accent1"/>
            </a:solidFill>
            <a:ln w="9525" cap="flat" cmpd="sng" algn="ctr">
              <a:noFill/>
              <a:prstDash val="solid"/>
            </a:ln>
            <a:effectLst>
              <a:outerShdw blurRad="40000" dist="20000" dir="5400000" rotWithShape="0">
                <a:srgbClr val="000000">
                  <a:alpha val="38000"/>
                </a:srgbClr>
              </a:outerShdw>
            </a:effectLst>
          </c:spPr>
          <c:invertIfNegative val="0"/>
          <c:cat>
            <c:strRef>
              <c:f>Sheet1!$A$2:$A$3</c:f>
              <c:strCache>
                <c:ptCount val="2"/>
                <c:pt idx="0">
                  <c:v>2012年</c:v>
                </c:pt>
                <c:pt idx="1">
                  <c:v>2025年</c:v>
                </c:pt>
              </c:strCache>
            </c:strRef>
          </c:cat>
          <c:val>
            <c:numRef>
              <c:f>Sheet1!$B$2:$B$3</c:f>
              <c:numCache>
                <c:formatCode>General</c:formatCode>
                <c:ptCount val="2"/>
                <c:pt idx="0">
                  <c:v>462</c:v>
                </c:pt>
                <c:pt idx="1">
                  <c:v>700</c:v>
                </c:pt>
              </c:numCache>
            </c:numRef>
          </c:val>
        </c:ser>
        <c:dLbls>
          <c:showLegendKey val="0"/>
          <c:showVal val="0"/>
          <c:showCatName val="0"/>
          <c:showSerName val="0"/>
          <c:showPercent val="0"/>
          <c:showBubbleSize val="0"/>
        </c:dLbls>
        <c:gapWidth val="150"/>
        <c:overlap val="100"/>
        <c:axId val="32093696"/>
        <c:axId val="32095232"/>
      </c:barChart>
      <c:catAx>
        <c:axId val="32093696"/>
        <c:scaling>
          <c:orientation val="minMax"/>
        </c:scaling>
        <c:delete val="0"/>
        <c:axPos val="b"/>
        <c:numFmt formatCode="General" sourceLinked="0"/>
        <c:majorTickMark val="out"/>
        <c:minorTickMark val="none"/>
        <c:tickLblPos val="nextTo"/>
        <c:txPr>
          <a:bodyPr/>
          <a:lstStyle/>
          <a:p>
            <a:pPr>
              <a:defRPr sz="1800"/>
            </a:pPr>
            <a:endParaRPr lang="ja-JP"/>
          </a:p>
        </c:txPr>
        <c:crossAx val="32095232"/>
        <c:crosses val="autoZero"/>
        <c:auto val="1"/>
        <c:lblAlgn val="ctr"/>
        <c:lblOffset val="100"/>
        <c:noMultiLvlLbl val="0"/>
      </c:catAx>
      <c:valAx>
        <c:axId val="32095232"/>
        <c:scaling>
          <c:orientation val="minMax"/>
        </c:scaling>
        <c:delete val="1"/>
        <c:axPos val="l"/>
        <c:majorGridlines>
          <c:spPr>
            <a:ln>
              <a:noFill/>
            </a:ln>
          </c:spPr>
        </c:majorGridlines>
        <c:numFmt formatCode="General" sourceLinked="1"/>
        <c:majorTickMark val="out"/>
        <c:minorTickMark val="none"/>
        <c:tickLblPos val="nextTo"/>
        <c:crossAx val="32093696"/>
        <c:crosses val="autoZero"/>
        <c:crossBetween val="between"/>
      </c:valAx>
      <c:spPr>
        <a:noFill/>
        <a:ln>
          <a:noFill/>
        </a:ln>
      </c:spPr>
    </c:plotArea>
    <c:plotVisOnly val="1"/>
    <c:dispBlanksAs val="gap"/>
    <c:showDLblsOverMax val="0"/>
  </c:chart>
  <c:spPr>
    <a:solidFill>
      <a:schemeClr val="bg1">
        <a:lumMod val="95000"/>
      </a:schemeClr>
    </a:solidFill>
  </c:spPr>
  <c:txPr>
    <a:bodyPr/>
    <a:lstStyle/>
    <a:p>
      <a:pPr>
        <a:defRPr sz="1800"/>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0.08605</cdr:x>
      <cdr:y>0.42857</cdr:y>
    </cdr:from>
    <cdr:to>
      <cdr:x>0.46552</cdr:x>
      <cdr:y>0.65086</cdr:y>
    </cdr:to>
    <cdr:sp macro="" textlink="">
      <cdr:nvSpPr>
        <cdr:cNvPr id="2" name="正方形/長方形 1"/>
        <cdr:cNvSpPr/>
      </cdr:nvSpPr>
      <cdr:spPr>
        <a:xfrm xmlns:a="http://schemas.openxmlformats.org/drawingml/2006/main">
          <a:off x="279054" y="1060682"/>
          <a:ext cx="1230592" cy="550155"/>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en-US" altLang="ja-JP" sz="2000" dirty="0">
              <a:solidFill>
                <a:schemeClr val="tx1"/>
              </a:solidFill>
            </a:rPr>
            <a:t>462</a:t>
          </a:r>
          <a:r>
            <a:rPr lang="ja-JP" altLang="en-US" sz="2000" dirty="0" smtClean="0">
              <a:solidFill>
                <a:schemeClr val="tx1"/>
              </a:solidFill>
            </a:rPr>
            <a:t>万人</a:t>
          </a:r>
          <a:endParaRPr lang="en-US" altLang="ja-JP" sz="2000" dirty="0" smtClean="0">
            <a:solidFill>
              <a:schemeClr val="tx1"/>
            </a:solidFill>
          </a:endParaRPr>
        </a:p>
        <a:p xmlns:a="http://schemas.openxmlformats.org/drawingml/2006/main">
          <a:pPr algn="ctr"/>
          <a:r>
            <a:rPr lang="en-US" altLang="ja-JP" sz="2000" dirty="0" smtClean="0">
              <a:solidFill>
                <a:schemeClr val="tx1"/>
              </a:solidFill>
            </a:rPr>
            <a:t>(15%)</a:t>
          </a:r>
          <a:endParaRPr lang="ja-JP" sz="2000" dirty="0">
            <a:solidFill>
              <a:schemeClr val="tx1"/>
            </a:solidFill>
          </a:endParaRPr>
        </a:p>
      </cdr:txBody>
    </cdr:sp>
  </cdr:relSizeAnchor>
  <cdr:relSizeAnchor xmlns:cdr="http://schemas.openxmlformats.org/drawingml/2006/chartDrawing">
    <cdr:from>
      <cdr:x>0.55157</cdr:x>
      <cdr:y>0.30612</cdr:y>
    </cdr:from>
    <cdr:to>
      <cdr:x>0.93103</cdr:x>
      <cdr:y>0.48979</cdr:y>
    </cdr:to>
    <cdr:sp macro="" textlink="">
      <cdr:nvSpPr>
        <cdr:cNvPr id="3" name="正方形/長方形 2"/>
        <cdr:cNvSpPr/>
      </cdr:nvSpPr>
      <cdr:spPr>
        <a:xfrm xmlns:a="http://schemas.openxmlformats.org/drawingml/2006/main">
          <a:off x="2303611" y="1080120"/>
          <a:ext cx="1584801" cy="64806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ja-JP" altLang="en-US" sz="1800" b="0" dirty="0" smtClean="0">
              <a:solidFill>
                <a:schemeClr val="tx1"/>
              </a:solidFill>
            </a:rPr>
            <a:t>約</a:t>
          </a:r>
          <a:r>
            <a:rPr lang="en-US" altLang="ja-JP" sz="1800" b="0" dirty="0" smtClean="0">
              <a:solidFill>
                <a:schemeClr val="tx1"/>
              </a:solidFill>
            </a:rPr>
            <a:t>700</a:t>
          </a:r>
          <a:r>
            <a:rPr lang="ja-JP" altLang="en-US" sz="1800" b="0" dirty="0" smtClean="0">
              <a:solidFill>
                <a:schemeClr val="tx1"/>
              </a:solidFill>
            </a:rPr>
            <a:t>万人</a:t>
          </a:r>
          <a:endParaRPr lang="en-US" altLang="ja-JP" sz="1800" b="0" dirty="0" smtClean="0">
            <a:solidFill>
              <a:schemeClr val="tx1"/>
            </a:solidFill>
          </a:endParaRPr>
        </a:p>
        <a:p xmlns:a="http://schemas.openxmlformats.org/drawingml/2006/main">
          <a:pPr algn="ctr"/>
          <a:r>
            <a:rPr lang="en-US" altLang="ja-JP" sz="1800" b="0" dirty="0" smtClean="0">
              <a:solidFill>
                <a:schemeClr val="tx1"/>
              </a:solidFill>
            </a:rPr>
            <a:t>(</a:t>
          </a:r>
          <a:r>
            <a:rPr lang="ja-JP" altLang="en-US" sz="1800" b="0" dirty="0" smtClean="0">
              <a:solidFill>
                <a:schemeClr val="tx1"/>
              </a:solidFill>
            </a:rPr>
            <a:t>約</a:t>
          </a:r>
          <a:r>
            <a:rPr lang="en-US" altLang="ja-JP" sz="1800" b="0" dirty="0" smtClean="0">
              <a:solidFill>
                <a:schemeClr val="tx1"/>
              </a:solidFill>
            </a:rPr>
            <a:t>20%)</a:t>
          </a:r>
          <a:endParaRPr lang="ja-JP" sz="1800" b="0" dirty="0">
            <a:solidFill>
              <a:schemeClr val="tx1"/>
            </a:solidFill>
          </a:endParaRPr>
        </a:p>
      </cdr:txBody>
    </cdr:sp>
  </cdr:relSizeAnchor>
  <cdr:relSizeAnchor xmlns:cdr="http://schemas.openxmlformats.org/drawingml/2006/chartDrawing">
    <cdr:from>
      <cdr:x>0.01724</cdr:x>
      <cdr:y>0.77025</cdr:y>
    </cdr:from>
    <cdr:to>
      <cdr:x>1</cdr:x>
      <cdr:y>1</cdr:y>
    </cdr:to>
    <cdr:sp macro="" textlink="">
      <cdr:nvSpPr>
        <cdr:cNvPr id="4" name="正方形/長方形 3"/>
        <cdr:cNvSpPr/>
      </cdr:nvSpPr>
      <cdr:spPr>
        <a:xfrm xmlns:a="http://schemas.openxmlformats.org/drawingml/2006/main">
          <a:off x="55907" y="2172652"/>
          <a:ext cx="3187017" cy="648072"/>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sz="1050"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FE40EAD7-D228-492B-91E0-1758786B0F20}" type="datetimeFigureOut">
              <a:rPr kumimoji="1" lang="ja-JP" altLang="en-US" smtClean="0"/>
              <a:t>2017/5/29</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109CC418-88BA-41D9-9A53-B55FF3FCDE50}" type="slidenum">
              <a:rPr kumimoji="1" lang="ja-JP" altLang="en-US" smtClean="0"/>
              <a:t>‹#›</a:t>
            </a:fld>
            <a:endParaRPr kumimoji="1" lang="ja-JP" altLang="en-US"/>
          </a:p>
        </p:txBody>
      </p:sp>
    </p:spTree>
    <p:extLst>
      <p:ext uri="{BB962C8B-B14F-4D97-AF65-F5344CB8AC3E}">
        <p14:creationId xmlns:p14="http://schemas.microsoft.com/office/powerpoint/2010/main" val="33083221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7713"/>
            <a:ext cx="5381625" cy="372586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3701EF74-F430-4ECE-8A4C-916DFB779469}" type="slidenum">
              <a:rPr lang="ja-JP" altLang="en-US" smtClean="0">
                <a:solidFill>
                  <a:prstClr val="black"/>
                </a:solidFill>
              </a:rPr>
              <a:pPr>
                <a:defRPr/>
              </a:pPr>
              <a:t>1</a:t>
            </a:fld>
            <a:endParaRPr lang="en-US" altLang="ja-JP">
              <a:solidFill>
                <a:prstClr val="black"/>
              </a:solidFill>
            </a:endParaRPr>
          </a:p>
        </p:txBody>
      </p:sp>
    </p:spTree>
    <p:extLst>
      <p:ext uri="{BB962C8B-B14F-4D97-AF65-F5344CB8AC3E}">
        <p14:creationId xmlns:p14="http://schemas.microsoft.com/office/powerpoint/2010/main" val="2120564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5963" y="749300"/>
            <a:ext cx="5376862"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7976347-805E-4FFF-9923-2C031D7650CD}" type="slidenum">
              <a:rPr lang="ja-JP" altLang="en-US" smtClean="0">
                <a:solidFill>
                  <a:prstClr val="black"/>
                </a:solidFill>
              </a:rPr>
              <a:pPr/>
              <a:t>2</a:t>
            </a:fld>
            <a:endParaRPr lang="ja-JP" altLang="en-US" dirty="0">
              <a:solidFill>
                <a:prstClr val="black"/>
              </a:solidFill>
            </a:endParaRPr>
          </a:p>
        </p:txBody>
      </p:sp>
    </p:spTree>
    <p:extLst>
      <p:ext uri="{BB962C8B-B14F-4D97-AF65-F5344CB8AC3E}">
        <p14:creationId xmlns:p14="http://schemas.microsoft.com/office/powerpoint/2010/main" val="3096876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54326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28899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2207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4729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8142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40158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184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08888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6747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31403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89975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E3578-9E68-42FE-A396-9DB9BEB7D8D9}" type="datetimeFigureOut">
              <a:rPr lang="ja-JP" altLang="en-US" smtClean="0">
                <a:solidFill>
                  <a:prstClr val="black">
                    <a:tint val="75000"/>
                  </a:prstClr>
                </a:solidFill>
              </a:rPr>
              <a:pPr/>
              <a:t>2017/5/29</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C2674-4270-4C65-AF98-75CCF5A897F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0218612"/>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mhlw.go.jp/stf/seisakunitsuite/bunya/0000089508.html"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caravanmate.com/office/" TargetMode="External"/><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145" y="2780928"/>
            <a:ext cx="9906000" cy="1080120"/>
          </a:xfrm>
        </p:spPr>
        <p:txBody>
          <a:bodyPr>
            <a:normAutofit/>
          </a:bodyPr>
          <a:lstStyle/>
          <a:p>
            <a:pPr algn="ctr">
              <a:defRPr/>
            </a:pPr>
            <a:r>
              <a:rPr lang="ja-JP" altLang="en-US" b="0" dirty="0" smtClean="0"/>
              <a:t>　認知症とは</a:t>
            </a:r>
            <a:endParaRPr lang="ja-JP" altLang="en-US" b="0" dirty="0"/>
          </a:p>
        </p:txBody>
      </p:sp>
      <p:sp>
        <p:nvSpPr>
          <p:cNvPr id="4" name="スライド番号プレースホルダ 3"/>
          <p:cNvSpPr>
            <a:spLocks noGrp="1"/>
          </p:cNvSpPr>
          <p:nvPr>
            <p:ph type="sldNum" sz="quarter" idx="12"/>
          </p:nvPr>
        </p:nvSpPr>
        <p:spPr>
          <a:xfrm>
            <a:off x="7610152" y="6520531"/>
            <a:ext cx="2311400" cy="365125"/>
          </a:xfrm>
        </p:spPr>
        <p:txBody>
          <a:bodyPr/>
          <a:lstStyle/>
          <a:p>
            <a:pPr>
              <a:defRPr/>
            </a:pPr>
            <a:fld id="{F6731D3E-1AB0-4EB0-B0CE-8B39D2258785}" type="slidenum">
              <a:rPr lang="ja-JP" altLang="en-US" smtClean="0">
                <a:solidFill>
                  <a:prstClr val="black">
                    <a:tint val="75000"/>
                  </a:prstClr>
                </a:solidFill>
              </a:rPr>
              <a:pPr>
                <a:defRPr/>
              </a:pPr>
              <a:t>1</a:t>
            </a:fld>
            <a:endParaRPr lang="ja-JP" altLang="en-US" dirty="0">
              <a:solidFill>
                <a:prstClr val="black">
                  <a:tint val="75000"/>
                </a:prstClr>
              </a:solidFill>
            </a:endParaRPr>
          </a:p>
        </p:txBody>
      </p:sp>
      <p:sp>
        <p:nvSpPr>
          <p:cNvPr id="5" name="タイトル 1"/>
          <p:cNvSpPr txBox="1">
            <a:spLocks/>
          </p:cNvSpPr>
          <p:nvPr/>
        </p:nvSpPr>
        <p:spPr>
          <a:xfrm>
            <a:off x="0" y="404664"/>
            <a:ext cx="9906000" cy="792088"/>
          </a:xfrm>
          <a:prstGeom prst="rect">
            <a:avLst/>
          </a:prstGeom>
        </p:spPr>
        <p:txBody>
          <a:bodyPr vert="horz" lIns="91440" tIns="45720" rIns="91440" bIns="45720" rtlCol="0" anchor="t">
            <a:normAutofit lnSpcReduction="10000"/>
          </a:bodyPr>
          <a:lstStyle>
            <a:lvl1pPr algn="l" defTabSz="914400" rtl="0" eaLnBrk="1" latinLnBrk="0" hangingPunct="1">
              <a:spcBef>
                <a:spcPct val="0"/>
              </a:spcBef>
              <a:buNone/>
              <a:defRPr kumimoji="1" sz="4000" b="1" kern="1200" cap="all">
                <a:solidFill>
                  <a:schemeClr val="tx1"/>
                </a:solidFill>
                <a:latin typeface="+mj-lt"/>
                <a:ea typeface="+mj-ea"/>
                <a:cs typeface="+mj-cs"/>
              </a:defRPr>
            </a:lvl1pPr>
          </a:lstStyle>
          <a:p>
            <a:pPr algn="ctr">
              <a:defRPr/>
            </a:pPr>
            <a:endParaRPr lang="ja-JP" altLang="en-US" sz="4800" b="0" dirty="0">
              <a:solidFill>
                <a:prstClr val="black"/>
              </a:solidFill>
            </a:endParaRPr>
          </a:p>
        </p:txBody>
      </p:sp>
    </p:spTree>
    <p:extLst>
      <p:ext uri="{BB962C8B-B14F-4D97-AF65-F5344CB8AC3E}">
        <p14:creationId xmlns:p14="http://schemas.microsoft.com/office/powerpoint/2010/main" val="1920175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72480" y="764704"/>
            <a:ext cx="8928992" cy="634052"/>
          </a:xfrm>
          <a:prstGeom prst="rect">
            <a:avLst/>
          </a:prstGeom>
          <a:noFill/>
          <a:ln w="19050">
            <a:noFill/>
          </a:ln>
        </p:spPr>
        <p:style>
          <a:lnRef idx="2">
            <a:schemeClr val="dk1"/>
          </a:lnRef>
          <a:fillRef idx="1">
            <a:schemeClr val="lt1"/>
          </a:fillRef>
          <a:effectRef idx="0">
            <a:schemeClr val="dk1"/>
          </a:effectRef>
          <a:fontRef idx="minor">
            <a:schemeClr val="dk1"/>
          </a:fontRef>
        </p:style>
        <p:txBody>
          <a:bodyPr lIns="35887" tIns="45480" rIns="35887" bIns="45480"/>
          <a:lstStyle/>
          <a:p>
            <a:pPr marL="173703" indent="-173703" defTabSz="911356">
              <a:defRPr/>
            </a:pPr>
            <a:r>
              <a:rPr lang="ja-JP" altLang="en-US" sz="2000" dirty="0" smtClean="0">
                <a:solidFill>
                  <a:prstClr val="black"/>
                </a:solidFill>
              </a:rPr>
              <a:t>○　</a:t>
            </a:r>
            <a:r>
              <a:rPr lang="en-US" altLang="ja-JP" sz="2000" dirty="0" smtClean="0">
                <a:solidFill>
                  <a:prstClr val="black"/>
                </a:solidFill>
              </a:rPr>
              <a:t>65</a:t>
            </a:r>
            <a:r>
              <a:rPr lang="ja-JP" altLang="en-US" sz="2000" dirty="0">
                <a:solidFill>
                  <a:prstClr val="black"/>
                </a:solidFill>
              </a:rPr>
              <a:t>歳以上高齢者のうち、認知症高齢者が増加して</a:t>
            </a:r>
            <a:r>
              <a:rPr lang="ja-JP" altLang="en-US" sz="2000" dirty="0" smtClean="0">
                <a:solidFill>
                  <a:prstClr val="black"/>
                </a:solidFill>
              </a:rPr>
              <a:t>いくと推計されています。</a:t>
            </a:r>
            <a:endParaRPr lang="ja-JP" altLang="en-US" sz="2000" dirty="0">
              <a:solidFill>
                <a:prstClr val="black"/>
              </a:solidFill>
            </a:endParaRPr>
          </a:p>
        </p:txBody>
      </p:sp>
      <p:graphicFrame>
        <p:nvGraphicFramePr>
          <p:cNvPr id="24" name="グラフ 23"/>
          <p:cNvGraphicFramePr/>
          <p:nvPr>
            <p:extLst>
              <p:ext uri="{D42A27DB-BD31-4B8C-83A1-F6EECF244321}">
                <p14:modId xmlns:p14="http://schemas.microsoft.com/office/powerpoint/2010/main" val="1347877574"/>
              </p:ext>
            </p:extLst>
          </p:nvPr>
        </p:nvGraphicFramePr>
        <p:xfrm>
          <a:off x="588655" y="1398756"/>
          <a:ext cx="8712968" cy="4766548"/>
        </p:xfrm>
        <a:graphic>
          <a:graphicData uri="http://schemas.openxmlformats.org/drawingml/2006/chart">
            <c:chart xmlns:c="http://schemas.openxmlformats.org/drawingml/2006/chart" xmlns:r="http://schemas.openxmlformats.org/officeDocument/2006/relationships" r:id="rId3"/>
          </a:graphicData>
        </a:graphic>
      </p:graphicFrame>
      <p:sp>
        <p:nvSpPr>
          <p:cNvPr id="28" name="正方形/長方形 27"/>
          <p:cNvSpPr/>
          <p:nvPr/>
        </p:nvSpPr>
        <p:spPr>
          <a:xfrm>
            <a:off x="31449" y="44624"/>
            <a:ext cx="9827380" cy="442660"/>
          </a:xfrm>
          <a:prstGeom prst="rect">
            <a:avLst/>
          </a:prstGeom>
          <a:solidFill>
            <a:schemeClr val="accent5">
              <a:lumMod val="20000"/>
              <a:lumOff val="80000"/>
            </a:schemeClr>
          </a:solidFill>
          <a:ln>
            <a:solidFill>
              <a:schemeClr val="tx2"/>
            </a:solidFill>
          </a:ln>
        </p:spPr>
        <p:style>
          <a:lnRef idx="2">
            <a:schemeClr val="accent1"/>
          </a:lnRef>
          <a:fillRef idx="1">
            <a:schemeClr val="lt1"/>
          </a:fillRef>
          <a:effectRef idx="0">
            <a:schemeClr val="accent1"/>
          </a:effectRef>
          <a:fontRef idx="minor">
            <a:schemeClr val="dk1"/>
          </a:fontRef>
        </p:style>
        <p:txBody>
          <a:bodyPr lIns="91429" tIns="45715" rIns="91429" bIns="45715" rtlCol="0" anchor="ctr"/>
          <a:lstStyle/>
          <a:p>
            <a:pPr algn="ctr"/>
            <a:r>
              <a:rPr kumimoji="0" lang="ja-JP" altLang="en-US" sz="2400" b="1" kern="0" dirty="0" smtClean="0">
                <a:solidFill>
                  <a:prstClr val="black"/>
                </a:solidFill>
                <a:latin typeface="ＭＳ Ｐゴシック" pitchFamily="50" charset="-128"/>
              </a:rPr>
              <a:t>認知症高齢者の将来推計</a:t>
            </a:r>
            <a:endParaRPr kumimoji="0" lang="en-US" altLang="ja-JP" sz="2400" b="1" kern="0" dirty="0" smtClean="0">
              <a:solidFill>
                <a:prstClr val="black"/>
              </a:solidFill>
              <a:latin typeface="ＭＳ Ｐゴシック" pitchFamily="50" charset="-128"/>
            </a:endParaRPr>
          </a:p>
        </p:txBody>
      </p:sp>
      <p:sp>
        <p:nvSpPr>
          <p:cNvPr id="2" name="テキスト ボックス 1"/>
          <p:cNvSpPr txBox="1"/>
          <p:nvPr/>
        </p:nvSpPr>
        <p:spPr>
          <a:xfrm>
            <a:off x="1496616" y="6165304"/>
            <a:ext cx="7992888" cy="738664"/>
          </a:xfrm>
          <a:prstGeom prst="rect">
            <a:avLst/>
          </a:prstGeom>
          <a:noFill/>
        </p:spPr>
        <p:txBody>
          <a:bodyPr wrap="square" rtlCol="0">
            <a:spAutoFit/>
          </a:bodyPr>
          <a:lstStyle/>
          <a:p>
            <a:r>
              <a:rPr lang="en-US" altLang="ja-JP" sz="1200" dirty="0"/>
              <a:t>※</a:t>
            </a:r>
            <a:r>
              <a:rPr lang="ja-JP" altLang="en-US" sz="1200" dirty="0"/>
              <a:t>「日本における認知症の高齢者人口の将来推計に関する研究」（平成</a:t>
            </a:r>
            <a:r>
              <a:rPr lang="en-US" altLang="ja-JP" sz="1200" dirty="0"/>
              <a:t>26</a:t>
            </a:r>
            <a:r>
              <a:rPr lang="ja-JP" altLang="en-US" sz="1200" dirty="0"/>
              <a:t>年度厚生労働科学研究費補助金特別研究事業　九州大学　二宮教授）による速報値</a:t>
            </a:r>
            <a:endParaRPr lang="ja-JP" altLang="ja-JP" sz="1200" dirty="0"/>
          </a:p>
          <a:p>
            <a:endParaRPr kumimoji="1" lang="ja-JP" altLang="en-US" dirty="0"/>
          </a:p>
        </p:txBody>
      </p:sp>
    </p:spTree>
    <p:extLst>
      <p:ext uri="{BB962C8B-B14F-4D97-AF65-F5344CB8AC3E}">
        <p14:creationId xmlns:p14="http://schemas.microsoft.com/office/powerpoint/2010/main" val="402641269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下リボン 10"/>
          <p:cNvSpPr/>
          <p:nvPr/>
        </p:nvSpPr>
        <p:spPr>
          <a:xfrm>
            <a:off x="58092" y="106020"/>
            <a:ext cx="3652016" cy="442660"/>
          </a:xfrm>
          <a:prstGeom prst="ribbon">
            <a:avLst>
              <a:gd name="adj1" fmla="val 16667"/>
              <a:gd name="adj2" fmla="val 65052"/>
            </a:avLst>
          </a:prstGeom>
          <a:solidFill>
            <a:schemeClr val="accent5">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認知症の症状</a:t>
            </a:r>
            <a:endParaRPr kumimoji="1" lang="ja-JP" altLang="en-US" sz="2000" b="1" dirty="0">
              <a:solidFill>
                <a:schemeClr val="tx1"/>
              </a:solidFill>
            </a:endParaRPr>
          </a:p>
        </p:txBody>
      </p:sp>
      <p:sp>
        <p:nvSpPr>
          <p:cNvPr id="12" name="正方形/長方形 11"/>
          <p:cNvSpPr/>
          <p:nvPr/>
        </p:nvSpPr>
        <p:spPr>
          <a:xfrm>
            <a:off x="3512840" y="2305214"/>
            <a:ext cx="2448272" cy="475714"/>
          </a:xfrm>
          <a:prstGeom prst="rect">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accent3">
                    <a:lumMod val="50000"/>
                  </a:schemeClr>
                </a:solidFill>
              </a:rPr>
              <a:t>主な行動・心理症状</a:t>
            </a:r>
            <a:endParaRPr kumimoji="1" lang="ja-JP" altLang="en-US" b="1" dirty="0">
              <a:solidFill>
                <a:schemeClr val="accent3">
                  <a:lumMod val="50000"/>
                </a:schemeClr>
              </a:solidFill>
            </a:endParaRPr>
          </a:p>
        </p:txBody>
      </p:sp>
      <p:sp>
        <p:nvSpPr>
          <p:cNvPr id="18" name="円/楕円 17"/>
          <p:cNvSpPr/>
          <p:nvPr/>
        </p:nvSpPr>
        <p:spPr>
          <a:xfrm>
            <a:off x="2432720" y="3284984"/>
            <a:ext cx="4844928" cy="2232248"/>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2741383" y="3573016"/>
            <a:ext cx="2160000" cy="851240"/>
          </a:xfrm>
          <a:prstGeom prst="roundRect">
            <a:avLst/>
          </a:prstGeom>
          <a:solidFill>
            <a:schemeClr val="accent4">
              <a:lumMod val="20000"/>
              <a:lumOff val="80000"/>
            </a:schemeClr>
          </a:solidFill>
          <a:ln w="31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accent4">
                    <a:lumMod val="75000"/>
                  </a:schemeClr>
                </a:solidFill>
              </a:rPr>
              <a:t>記憶障害</a:t>
            </a:r>
            <a:endParaRPr kumimoji="1" lang="en-US" altLang="ja-JP" sz="1400" b="1" dirty="0" smtClean="0">
              <a:solidFill>
                <a:schemeClr val="accent4">
                  <a:lumMod val="75000"/>
                </a:schemeClr>
              </a:solidFill>
            </a:endParaRPr>
          </a:p>
          <a:p>
            <a:r>
              <a:rPr lang="ja-JP" altLang="en-US" sz="1400" dirty="0">
                <a:solidFill>
                  <a:schemeClr val="accent4">
                    <a:lumMod val="75000"/>
                  </a:schemeClr>
                </a:solidFill>
              </a:rPr>
              <a:t>物事</a:t>
            </a:r>
            <a:r>
              <a:rPr lang="ja-JP" altLang="en-US" sz="1400" dirty="0" smtClean="0">
                <a:solidFill>
                  <a:schemeClr val="accent4">
                    <a:lumMod val="75000"/>
                  </a:schemeClr>
                </a:solidFill>
              </a:rPr>
              <a:t>を覚えられなくなったり、思い出せなくなる。</a:t>
            </a:r>
            <a:endParaRPr kumimoji="1" lang="ja-JP" altLang="en-US" sz="1400" dirty="0">
              <a:solidFill>
                <a:schemeClr val="accent4">
                  <a:lumMod val="75000"/>
                </a:schemeClr>
              </a:solidFill>
            </a:endParaRPr>
          </a:p>
        </p:txBody>
      </p:sp>
      <p:sp>
        <p:nvSpPr>
          <p:cNvPr id="15" name="角丸四角形 14"/>
          <p:cNvSpPr/>
          <p:nvPr/>
        </p:nvSpPr>
        <p:spPr>
          <a:xfrm>
            <a:off x="4944210" y="3573016"/>
            <a:ext cx="2160000" cy="863976"/>
          </a:xfrm>
          <a:prstGeom prst="roundRect">
            <a:avLst/>
          </a:prstGeom>
          <a:solidFill>
            <a:schemeClr val="accent4">
              <a:lumMod val="20000"/>
              <a:lumOff val="80000"/>
            </a:schemeClr>
          </a:solidFill>
          <a:ln w="31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solidFill>
                  <a:schemeClr val="accent4">
                    <a:lumMod val="75000"/>
                  </a:schemeClr>
                </a:solidFill>
              </a:rPr>
              <a:t>理解・判断力の障害</a:t>
            </a:r>
            <a:endParaRPr lang="en-US" altLang="ja-JP" sz="1400" b="1" dirty="0" smtClean="0">
              <a:solidFill>
                <a:schemeClr val="accent4">
                  <a:lumMod val="75000"/>
                </a:schemeClr>
              </a:solidFill>
            </a:endParaRPr>
          </a:p>
          <a:p>
            <a:r>
              <a:rPr lang="ja-JP" altLang="en-US" sz="1400" dirty="0">
                <a:solidFill>
                  <a:schemeClr val="accent4">
                    <a:lumMod val="75000"/>
                  </a:schemeClr>
                </a:solidFill>
              </a:rPr>
              <a:t>考えるスピードが</a:t>
            </a:r>
            <a:r>
              <a:rPr lang="ja-JP" altLang="en-US" sz="1400" dirty="0" smtClean="0">
                <a:solidFill>
                  <a:schemeClr val="accent4">
                    <a:lumMod val="75000"/>
                  </a:schemeClr>
                </a:solidFill>
              </a:rPr>
              <a:t>遅くなる</a:t>
            </a:r>
            <a:r>
              <a:rPr lang="ja-JP" altLang="en-US" sz="1400" dirty="0">
                <a:solidFill>
                  <a:schemeClr val="accent4">
                    <a:lumMod val="75000"/>
                  </a:schemeClr>
                </a:solidFill>
              </a:rPr>
              <a:t>。家電や</a:t>
            </a:r>
            <a:r>
              <a:rPr lang="en-US" altLang="ja-JP" sz="1400" dirty="0">
                <a:solidFill>
                  <a:schemeClr val="accent4">
                    <a:lumMod val="75000"/>
                  </a:schemeClr>
                </a:solidFill>
              </a:rPr>
              <a:t>ATM </a:t>
            </a:r>
            <a:r>
              <a:rPr lang="ja-JP" altLang="en-US" sz="1400" dirty="0" smtClean="0">
                <a:solidFill>
                  <a:schemeClr val="accent4">
                    <a:lumMod val="75000"/>
                  </a:schemeClr>
                </a:solidFill>
              </a:rPr>
              <a:t>など</a:t>
            </a:r>
            <a:r>
              <a:rPr lang="ja-JP" altLang="en-US" sz="1400" dirty="0">
                <a:solidFill>
                  <a:schemeClr val="accent4">
                    <a:lumMod val="75000"/>
                  </a:schemeClr>
                </a:solidFill>
              </a:rPr>
              <a:t>が使えなく</a:t>
            </a:r>
            <a:r>
              <a:rPr lang="ja-JP" altLang="en-US" sz="1400" dirty="0" smtClean="0">
                <a:solidFill>
                  <a:schemeClr val="accent4">
                    <a:lumMod val="75000"/>
                  </a:schemeClr>
                </a:solidFill>
              </a:rPr>
              <a:t>なる。</a:t>
            </a:r>
            <a:endParaRPr kumimoji="1" lang="en-US" altLang="ja-JP" sz="1400" dirty="0" smtClean="0">
              <a:solidFill>
                <a:schemeClr val="accent4">
                  <a:lumMod val="75000"/>
                </a:schemeClr>
              </a:solidFill>
            </a:endParaRPr>
          </a:p>
        </p:txBody>
      </p:sp>
      <p:sp>
        <p:nvSpPr>
          <p:cNvPr id="16" name="角丸四角形 15"/>
          <p:cNvSpPr/>
          <p:nvPr/>
        </p:nvSpPr>
        <p:spPr>
          <a:xfrm>
            <a:off x="4973235" y="4509120"/>
            <a:ext cx="2160000" cy="864096"/>
          </a:xfrm>
          <a:prstGeom prst="roundRect">
            <a:avLst/>
          </a:prstGeom>
          <a:solidFill>
            <a:schemeClr val="accent4">
              <a:lumMod val="20000"/>
              <a:lumOff val="80000"/>
            </a:schemeClr>
          </a:solidFill>
          <a:ln w="31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solidFill>
                  <a:schemeClr val="accent4">
                    <a:lumMod val="75000"/>
                  </a:schemeClr>
                </a:solidFill>
              </a:rPr>
              <a:t>見当識障害</a:t>
            </a:r>
            <a:endParaRPr lang="en-US" altLang="ja-JP" sz="1400" b="1" dirty="0" smtClean="0">
              <a:solidFill>
                <a:schemeClr val="accent4">
                  <a:lumMod val="75000"/>
                </a:schemeClr>
              </a:solidFill>
            </a:endParaRPr>
          </a:p>
          <a:p>
            <a:r>
              <a:rPr lang="ja-JP" altLang="en-US" sz="1400" dirty="0">
                <a:solidFill>
                  <a:schemeClr val="accent4">
                    <a:lumMod val="75000"/>
                  </a:schemeClr>
                </a:solidFill>
              </a:rPr>
              <a:t>時間</a:t>
            </a:r>
            <a:r>
              <a:rPr lang="ja-JP" altLang="en-US" sz="1400" dirty="0" smtClean="0">
                <a:solidFill>
                  <a:schemeClr val="accent4">
                    <a:lumMod val="75000"/>
                  </a:schemeClr>
                </a:solidFill>
              </a:rPr>
              <a:t>や場所、やがて人との関係が分からなくなる。</a:t>
            </a:r>
            <a:endParaRPr lang="en-US" altLang="ja-JP" sz="1400" dirty="0" smtClean="0">
              <a:solidFill>
                <a:schemeClr val="accent4">
                  <a:lumMod val="75000"/>
                </a:schemeClr>
              </a:solidFill>
            </a:endParaRPr>
          </a:p>
        </p:txBody>
      </p:sp>
      <p:sp>
        <p:nvSpPr>
          <p:cNvPr id="17" name="角丸四角形 16"/>
          <p:cNvSpPr/>
          <p:nvPr/>
        </p:nvSpPr>
        <p:spPr>
          <a:xfrm>
            <a:off x="2741383" y="4509120"/>
            <a:ext cx="2160000" cy="864096"/>
          </a:xfrm>
          <a:prstGeom prst="roundRect">
            <a:avLst/>
          </a:prstGeom>
          <a:solidFill>
            <a:schemeClr val="accent4">
              <a:lumMod val="20000"/>
              <a:lumOff val="80000"/>
            </a:schemeClr>
          </a:solidFill>
          <a:ln w="31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solidFill>
                  <a:schemeClr val="accent4">
                    <a:lumMod val="75000"/>
                  </a:schemeClr>
                </a:solidFill>
              </a:rPr>
              <a:t>実行機能障害</a:t>
            </a:r>
            <a:endParaRPr lang="en-US" altLang="ja-JP" sz="1400" b="1" dirty="0" smtClean="0">
              <a:solidFill>
                <a:schemeClr val="accent4">
                  <a:lumMod val="75000"/>
                </a:schemeClr>
              </a:solidFill>
            </a:endParaRPr>
          </a:p>
          <a:p>
            <a:r>
              <a:rPr lang="ja-JP" altLang="en-US" sz="1400" dirty="0">
                <a:solidFill>
                  <a:schemeClr val="accent4">
                    <a:lumMod val="75000"/>
                  </a:schemeClr>
                </a:solidFill>
              </a:rPr>
              <a:t>計画</a:t>
            </a:r>
            <a:r>
              <a:rPr lang="ja-JP" altLang="en-US" sz="1400" dirty="0" smtClean="0">
                <a:solidFill>
                  <a:schemeClr val="accent4">
                    <a:lumMod val="75000"/>
                  </a:schemeClr>
                </a:solidFill>
              </a:rPr>
              <a:t>や段取りをたてて行動できない。</a:t>
            </a:r>
            <a:endParaRPr lang="en-US" altLang="ja-JP" sz="1400" dirty="0" smtClean="0">
              <a:solidFill>
                <a:schemeClr val="accent4">
                  <a:lumMod val="75000"/>
                </a:schemeClr>
              </a:solidFill>
            </a:endParaRPr>
          </a:p>
        </p:txBody>
      </p:sp>
      <p:sp>
        <p:nvSpPr>
          <p:cNvPr id="13" name="正方形/長方形 12"/>
          <p:cNvSpPr/>
          <p:nvPr/>
        </p:nvSpPr>
        <p:spPr>
          <a:xfrm>
            <a:off x="3965279" y="2996952"/>
            <a:ext cx="1659119" cy="432048"/>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accent4">
                    <a:lumMod val="75000"/>
                  </a:schemeClr>
                </a:solidFill>
              </a:rPr>
              <a:t>中核症状</a:t>
            </a:r>
            <a:endParaRPr kumimoji="1" lang="ja-JP" altLang="en-US" b="1" dirty="0">
              <a:solidFill>
                <a:schemeClr val="accent4">
                  <a:lumMod val="75000"/>
                </a:schemeClr>
              </a:solidFill>
            </a:endParaRPr>
          </a:p>
        </p:txBody>
      </p:sp>
      <p:sp>
        <p:nvSpPr>
          <p:cNvPr id="19" name="角丸四角形 18"/>
          <p:cNvSpPr/>
          <p:nvPr/>
        </p:nvSpPr>
        <p:spPr>
          <a:xfrm>
            <a:off x="632520" y="2903111"/>
            <a:ext cx="2448273" cy="597897"/>
          </a:xfrm>
          <a:prstGeom prst="roundRect">
            <a:avLst/>
          </a:prstGeom>
          <a:solidFill>
            <a:schemeClr val="bg1"/>
          </a:solidFill>
          <a:ln w="6350">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徘徊</a:t>
            </a:r>
            <a:endParaRPr kumimoji="1" lang="en-US" altLang="ja-JP" sz="1400" dirty="0" smtClean="0">
              <a:solidFill>
                <a:schemeClr val="tx1"/>
              </a:solidFill>
            </a:endParaRPr>
          </a:p>
          <a:p>
            <a:r>
              <a:rPr lang="ja-JP" altLang="en-US" sz="1400" dirty="0">
                <a:solidFill>
                  <a:schemeClr val="tx1"/>
                </a:solidFill>
              </a:rPr>
              <a:t>外</a:t>
            </a:r>
            <a:r>
              <a:rPr lang="ja-JP" altLang="en-US" sz="1400" dirty="0" smtClean="0">
                <a:solidFill>
                  <a:schemeClr val="tx1"/>
                </a:solidFill>
              </a:rPr>
              <a:t>に出て行き戻れなくなる</a:t>
            </a:r>
            <a:endParaRPr kumimoji="1" lang="ja-JP" altLang="en-US" sz="1400" dirty="0">
              <a:solidFill>
                <a:schemeClr val="tx1"/>
              </a:solidFill>
            </a:endParaRPr>
          </a:p>
        </p:txBody>
      </p:sp>
      <p:sp>
        <p:nvSpPr>
          <p:cNvPr id="20" name="角丸四角形 19"/>
          <p:cNvSpPr/>
          <p:nvPr/>
        </p:nvSpPr>
        <p:spPr>
          <a:xfrm>
            <a:off x="200472" y="3730364"/>
            <a:ext cx="2224471" cy="634740"/>
          </a:xfrm>
          <a:prstGeom prst="roundRect">
            <a:avLst/>
          </a:prstGeom>
          <a:solidFill>
            <a:schemeClr val="bg1"/>
          </a:solidFill>
          <a:ln w="6350">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妄想</a:t>
            </a:r>
            <a:endParaRPr kumimoji="1" lang="en-US" altLang="ja-JP" sz="1400" dirty="0" smtClean="0">
              <a:solidFill>
                <a:schemeClr val="tx1"/>
              </a:solidFill>
            </a:endParaRPr>
          </a:p>
          <a:p>
            <a:r>
              <a:rPr lang="ja-JP" altLang="en-US" sz="1400" dirty="0">
                <a:solidFill>
                  <a:schemeClr val="tx1"/>
                </a:solidFill>
              </a:rPr>
              <a:t>物</a:t>
            </a:r>
            <a:r>
              <a:rPr lang="ja-JP" altLang="en-US" sz="1400" dirty="0" smtClean="0">
                <a:solidFill>
                  <a:schemeClr val="tx1"/>
                </a:solidFill>
              </a:rPr>
              <a:t>を盗まれたなど事実でないことを思い込む</a:t>
            </a:r>
            <a:endParaRPr lang="en-US" altLang="ja-JP" sz="1400" dirty="0" smtClean="0">
              <a:solidFill>
                <a:schemeClr val="tx1"/>
              </a:solidFill>
            </a:endParaRPr>
          </a:p>
        </p:txBody>
      </p:sp>
      <p:sp>
        <p:nvSpPr>
          <p:cNvPr id="21" name="角丸四角形 20"/>
          <p:cNvSpPr/>
          <p:nvPr/>
        </p:nvSpPr>
        <p:spPr>
          <a:xfrm>
            <a:off x="344488" y="4424256"/>
            <a:ext cx="2016224" cy="948960"/>
          </a:xfrm>
          <a:prstGeom prst="roundRect">
            <a:avLst/>
          </a:prstGeom>
          <a:solidFill>
            <a:schemeClr val="bg1"/>
          </a:solidFill>
          <a:ln w="6350">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幻覚</a:t>
            </a:r>
            <a:endParaRPr lang="en-US" altLang="ja-JP" sz="1400" dirty="0" smtClean="0">
              <a:solidFill>
                <a:schemeClr val="tx1"/>
              </a:solidFill>
            </a:endParaRPr>
          </a:p>
          <a:p>
            <a:r>
              <a:rPr kumimoji="1" lang="ja-JP" altLang="en-US" sz="1400" dirty="0" smtClean="0">
                <a:solidFill>
                  <a:schemeClr val="tx1"/>
                </a:solidFill>
              </a:rPr>
              <a:t>見えないもの</a:t>
            </a:r>
            <a:r>
              <a:rPr lang="ja-JP" altLang="en-US" sz="1400" dirty="0" smtClean="0">
                <a:solidFill>
                  <a:schemeClr val="tx1"/>
                </a:solidFill>
              </a:rPr>
              <a:t>が見える、聞こえないものが聞こえるなど</a:t>
            </a:r>
            <a:endParaRPr kumimoji="1" lang="en-US" altLang="ja-JP" sz="1400" dirty="0" smtClean="0">
              <a:solidFill>
                <a:schemeClr val="tx1"/>
              </a:solidFill>
            </a:endParaRPr>
          </a:p>
        </p:txBody>
      </p:sp>
      <p:sp>
        <p:nvSpPr>
          <p:cNvPr id="22" name="角丸四角形 21"/>
          <p:cNvSpPr/>
          <p:nvPr/>
        </p:nvSpPr>
        <p:spPr>
          <a:xfrm>
            <a:off x="432049" y="5517232"/>
            <a:ext cx="3584848" cy="864096"/>
          </a:xfrm>
          <a:prstGeom prst="roundRect">
            <a:avLst/>
          </a:prstGeom>
          <a:solidFill>
            <a:schemeClr val="bg1"/>
          </a:solidFill>
          <a:ln w="6350">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暴力行為</a:t>
            </a:r>
            <a:endParaRPr kumimoji="1" lang="en-US" altLang="ja-JP" sz="1400" dirty="0" smtClean="0">
              <a:solidFill>
                <a:schemeClr val="tx1"/>
              </a:solidFill>
            </a:endParaRPr>
          </a:p>
          <a:p>
            <a:r>
              <a:rPr lang="ja-JP" altLang="en-US" sz="1400" dirty="0" smtClean="0">
                <a:solidFill>
                  <a:schemeClr val="tx1"/>
                </a:solidFill>
              </a:rPr>
              <a:t>自分の気持ちをうまく伝えられない、感情をコントロールできないために暴力をふるう</a:t>
            </a:r>
            <a:endParaRPr lang="en-US" altLang="ja-JP" sz="1400" dirty="0" smtClean="0">
              <a:solidFill>
                <a:schemeClr val="tx1"/>
              </a:solidFill>
            </a:endParaRPr>
          </a:p>
        </p:txBody>
      </p:sp>
      <p:sp>
        <p:nvSpPr>
          <p:cNvPr id="23" name="角丸四角形 22"/>
          <p:cNvSpPr/>
          <p:nvPr/>
        </p:nvSpPr>
        <p:spPr>
          <a:xfrm>
            <a:off x="5457056" y="5589240"/>
            <a:ext cx="3528392" cy="576064"/>
          </a:xfrm>
          <a:prstGeom prst="roundRect">
            <a:avLst/>
          </a:prstGeom>
          <a:solidFill>
            <a:schemeClr val="bg1"/>
          </a:solidFill>
          <a:ln w="6350">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不潔</a:t>
            </a:r>
            <a:r>
              <a:rPr lang="ja-JP" altLang="en-US" sz="1400" dirty="0" smtClean="0">
                <a:solidFill>
                  <a:schemeClr val="tx1"/>
                </a:solidFill>
              </a:rPr>
              <a:t>行為</a:t>
            </a:r>
            <a:endParaRPr lang="en-US" altLang="ja-JP" sz="1400" dirty="0" smtClean="0">
              <a:solidFill>
                <a:schemeClr val="tx1"/>
              </a:solidFill>
            </a:endParaRPr>
          </a:p>
          <a:p>
            <a:r>
              <a:rPr kumimoji="1" lang="ja-JP" altLang="en-US" sz="1400" dirty="0">
                <a:solidFill>
                  <a:schemeClr val="tx1"/>
                </a:solidFill>
              </a:rPr>
              <a:t>風呂</a:t>
            </a:r>
            <a:r>
              <a:rPr kumimoji="1" lang="ja-JP" altLang="en-US" sz="1400" dirty="0" smtClean="0">
                <a:solidFill>
                  <a:schemeClr val="tx1"/>
                </a:solidFill>
              </a:rPr>
              <a:t>に入らない、排泄物をもてあそぶなど</a:t>
            </a:r>
            <a:endParaRPr kumimoji="1" lang="en-US" altLang="ja-JP" sz="1400" dirty="0" smtClean="0">
              <a:solidFill>
                <a:schemeClr val="tx1"/>
              </a:solidFill>
            </a:endParaRPr>
          </a:p>
        </p:txBody>
      </p:sp>
      <p:sp>
        <p:nvSpPr>
          <p:cNvPr id="24" name="角丸四角形 23"/>
          <p:cNvSpPr/>
          <p:nvPr/>
        </p:nvSpPr>
        <p:spPr>
          <a:xfrm>
            <a:off x="7401272" y="4437112"/>
            <a:ext cx="1944216" cy="1008112"/>
          </a:xfrm>
          <a:prstGeom prst="roundRect">
            <a:avLst/>
          </a:prstGeom>
          <a:solidFill>
            <a:schemeClr val="bg1"/>
          </a:solidFill>
          <a:ln w="6350">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人格変化</a:t>
            </a:r>
            <a:endParaRPr lang="en-US" altLang="ja-JP" sz="1400" dirty="0" smtClean="0">
              <a:solidFill>
                <a:schemeClr val="tx1"/>
              </a:solidFill>
            </a:endParaRPr>
          </a:p>
          <a:p>
            <a:r>
              <a:rPr lang="ja-JP" altLang="en-US" sz="1400" dirty="0" smtClean="0">
                <a:solidFill>
                  <a:schemeClr val="tx1"/>
                </a:solidFill>
              </a:rPr>
              <a:t>穏やかだった人が短気になるなどの性格変化</a:t>
            </a:r>
            <a:endParaRPr lang="en-US" altLang="ja-JP" sz="1400" dirty="0" smtClean="0">
              <a:solidFill>
                <a:schemeClr val="tx1"/>
              </a:solidFill>
            </a:endParaRPr>
          </a:p>
        </p:txBody>
      </p:sp>
      <p:sp>
        <p:nvSpPr>
          <p:cNvPr id="25" name="角丸四角形 24"/>
          <p:cNvSpPr/>
          <p:nvPr/>
        </p:nvSpPr>
        <p:spPr>
          <a:xfrm>
            <a:off x="7329264" y="3645024"/>
            <a:ext cx="2130648" cy="648072"/>
          </a:xfrm>
          <a:prstGeom prst="roundRect">
            <a:avLst/>
          </a:prstGeom>
          <a:solidFill>
            <a:schemeClr val="bg1"/>
          </a:solidFill>
          <a:ln w="6350">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抑うつ</a:t>
            </a:r>
            <a:endParaRPr lang="en-US" altLang="ja-JP" sz="1400" dirty="0" smtClean="0">
              <a:solidFill>
                <a:schemeClr val="tx1"/>
              </a:solidFill>
            </a:endParaRPr>
          </a:p>
          <a:p>
            <a:r>
              <a:rPr lang="ja-JP" altLang="en-US" sz="1400" dirty="0">
                <a:solidFill>
                  <a:schemeClr val="tx1"/>
                </a:solidFill>
              </a:rPr>
              <a:t>気分が</a:t>
            </a:r>
            <a:r>
              <a:rPr lang="ja-JP" altLang="en-US" sz="1400" dirty="0" smtClean="0">
                <a:solidFill>
                  <a:schemeClr val="tx1"/>
                </a:solidFill>
              </a:rPr>
              <a:t>落ち込み、無気力になる</a:t>
            </a:r>
            <a:endParaRPr lang="en-US" altLang="ja-JP" sz="1400" dirty="0" smtClean="0">
              <a:solidFill>
                <a:schemeClr val="tx1"/>
              </a:solidFill>
            </a:endParaRPr>
          </a:p>
        </p:txBody>
      </p:sp>
      <p:sp>
        <p:nvSpPr>
          <p:cNvPr id="26" name="角丸四角形 25"/>
          <p:cNvSpPr/>
          <p:nvPr/>
        </p:nvSpPr>
        <p:spPr>
          <a:xfrm>
            <a:off x="6465168" y="2593246"/>
            <a:ext cx="2592288" cy="835754"/>
          </a:xfrm>
          <a:prstGeom prst="roundRect">
            <a:avLst/>
          </a:prstGeom>
          <a:solidFill>
            <a:schemeClr val="bg1"/>
          </a:solidFill>
          <a:ln w="6350">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せん妄</a:t>
            </a:r>
            <a:endParaRPr lang="en-US" altLang="ja-JP" sz="1400" dirty="0" smtClean="0">
              <a:solidFill>
                <a:schemeClr val="tx1"/>
              </a:solidFill>
            </a:endParaRPr>
          </a:p>
          <a:p>
            <a:r>
              <a:rPr lang="ja-JP" altLang="en-US" sz="1400" dirty="0">
                <a:solidFill>
                  <a:schemeClr val="tx1"/>
                </a:solidFill>
              </a:rPr>
              <a:t>落ち着き</a:t>
            </a:r>
            <a:r>
              <a:rPr lang="ja-JP" altLang="en-US" sz="1400" dirty="0" smtClean="0">
                <a:solidFill>
                  <a:schemeClr val="tx1"/>
                </a:solidFill>
              </a:rPr>
              <a:t>なく家の中をうろうろする、独り言をつぶやくなど</a:t>
            </a:r>
            <a:endParaRPr lang="en-US" altLang="ja-JP" sz="1400" dirty="0" smtClean="0">
              <a:solidFill>
                <a:schemeClr val="tx1"/>
              </a:solidFill>
            </a:endParaRPr>
          </a:p>
        </p:txBody>
      </p:sp>
      <p:sp>
        <p:nvSpPr>
          <p:cNvPr id="2" name="正方形/長方形 1"/>
          <p:cNvSpPr/>
          <p:nvPr/>
        </p:nvSpPr>
        <p:spPr>
          <a:xfrm>
            <a:off x="2754460" y="6381328"/>
            <a:ext cx="7023076" cy="338554"/>
          </a:xfrm>
          <a:prstGeom prst="rect">
            <a:avLst/>
          </a:prstGeom>
        </p:spPr>
        <p:txBody>
          <a:bodyPr wrap="none">
            <a:spAutoFit/>
          </a:bodyPr>
          <a:lstStyle/>
          <a:p>
            <a:r>
              <a:rPr lang="zh-TW" altLang="en-US" sz="1600" dirty="0">
                <a:latin typeface="ＭＳ Ｐゴシック" panose="020B0600070205080204" pitchFamily="50" charset="-128"/>
                <a:ea typeface="ＭＳ Ｐゴシック" panose="020B0600070205080204" pitchFamily="50" charset="-128"/>
              </a:rPr>
              <a:t>全国国民健康保険診療施設協</a:t>
            </a:r>
            <a:r>
              <a:rPr lang="zh-TW" altLang="en-US" sz="1600" dirty="0" smtClean="0">
                <a:latin typeface="ＭＳ Ｐゴシック" panose="020B0600070205080204" pitchFamily="50" charset="-128"/>
                <a:ea typeface="ＭＳ Ｐゴシック" panose="020B0600070205080204" pitchFamily="50" charset="-128"/>
              </a:rPr>
              <a:t>議会</a:t>
            </a:r>
            <a:r>
              <a:rPr lang="ja-JP" altLang="en-US" sz="1600" dirty="0" smtClean="0">
                <a:latin typeface="ＭＳ Ｐゴシック" panose="020B0600070205080204" pitchFamily="50" charset="-128"/>
                <a:ea typeface="ＭＳ Ｐゴシック" panose="020B0600070205080204" pitchFamily="50" charset="-128"/>
              </a:rPr>
              <a:t>「認知症サポーターガイドブック」を元に改変</a:t>
            </a:r>
            <a:endParaRPr lang="ja-JP" altLang="en-US" sz="1600" dirty="0">
              <a:latin typeface="ＭＳ Ｐゴシック" panose="020B0600070205080204" pitchFamily="50" charset="-128"/>
              <a:ea typeface="ＭＳ Ｐゴシック" panose="020B0600070205080204" pitchFamily="50" charset="-128"/>
            </a:endParaRPr>
          </a:p>
        </p:txBody>
      </p:sp>
      <p:sp>
        <p:nvSpPr>
          <p:cNvPr id="27" name="テキスト ボックス 26"/>
          <p:cNvSpPr txBox="1"/>
          <p:nvPr/>
        </p:nvSpPr>
        <p:spPr>
          <a:xfrm>
            <a:off x="432048" y="532998"/>
            <a:ext cx="9273480" cy="1815882"/>
          </a:xfrm>
          <a:prstGeom prst="rect">
            <a:avLst/>
          </a:prstGeom>
          <a:noFill/>
        </p:spPr>
        <p:txBody>
          <a:bodyPr wrap="square" rtlCol="0">
            <a:spAutoFit/>
          </a:bodyPr>
          <a:lstStyle/>
          <a:p>
            <a:pPr indent="173038"/>
            <a:r>
              <a:rPr kumimoji="1" lang="ja-JP" altLang="en-US" sz="1600" dirty="0" smtClean="0"/>
              <a:t>脳は私たちのあらゆる活動をコントロールしている司令塔です。指令がうまく働かなければ、精神活動も身体活動もスムーズに運ばなくなります。</a:t>
            </a:r>
            <a:endParaRPr lang="en-US" altLang="ja-JP" sz="1600" dirty="0"/>
          </a:p>
          <a:p>
            <a:pPr indent="173038"/>
            <a:r>
              <a:rPr lang="ja-JP" altLang="en-US" sz="1600" dirty="0" smtClean="0"/>
              <a:t>認知症</a:t>
            </a:r>
            <a:r>
              <a:rPr lang="ja-JP" altLang="en-US" sz="1600" dirty="0"/>
              <a:t>とは</a:t>
            </a:r>
            <a:r>
              <a:rPr lang="ja-JP" altLang="en-US" sz="1600" dirty="0" smtClean="0"/>
              <a:t>、いろいろな原因で脳の細胞がしんでしまったり、働きが悪くなったためにさまざまな障害が起こり、生活するうえで支障が出ている状態（およそ</a:t>
            </a:r>
            <a:r>
              <a:rPr lang="en-US" altLang="ja-JP" sz="1600" dirty="0" smtClean="0"/>
              <a:t>6</a:t>
            </a:r>
            <a:r>
              <a:rPr lang="ja-JP" altLang="en-US" sz="1600" dirty="0" smtClean="0"/>
              <a:t>ヶ月以上継続）をいいます。</a:t>
            </a:r>
            <a:endParaRPr lang="en-US" altLang="ja-JP" sz="1600" dirty="0" smtClean="0"/>
          </a:p>
          <a:p>
            <a:pPr indent="173038"/>
            <a:r>
              <a:rPr lang="ja-JP" altLang="en-US" sz="1600" dirty="0" smtClean="0"/>
              <a:t>認知症の症状として、「中核症状」と「行動・心理症状」があります。</a:t>
            </a:r>
            <a:endParaRPr lang="en-US" altLang="ja-JP" sz="1600" dirty="0" smtClean="0"/>
          </a:p>
          <a:p>
            <a:pPr indent="173038"/>
            <a:r>
              <a:rPr lang="ja-JP" altLang="en-US" sz="1600" dirty="0" smtClean="0"/>
              <a:t>なお、「行動・心理症状」には周囲から見ると、「徘徊」や「妄想」も、本人なりの背景や理由があると言われています。</a:t>
            </a:r>
            <a:endParaRPr kumimoji="1" lang="ja-JP" altLang="en-US" sz="1600" dirty="0"/>
          </a:p>
        </p:txBody>
      </p:sp>
    </p:spTree>
    <p:extLst>
      <p:ext uri="{BB962C8B-B14F-4D97-AF65-F5344CB8AC3E}">
        <p14:creationId xmlns:p14="http://schemas.microsoft.com/office/powerpoint/2010/main" val="3548833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rotWithShape="1">
          <a:blip r:embed="rId2" cstate="print"/>
          <a:srcRect l="-35206" t="-5191" r="34873" b="18366"/>
          <a:stretch/>
        </p:blipFill>
        <p:spPr bwMode="auto">
          <a:xfrm>
            <a:off x="957240" y="44624"/>
            <a:ext cx="6156000" cy="4032000"/>
          </a:xfrm>
          <a:prstGeom prst="rect">
            <a:avLst/>
          </a:prstGeom>
          <a:noFill/>
          <a:ln w="9525">
            <a:noFill/>
            <a:miter lim="800000"/>
            <a:headEnd/>
            <a:tailEnd/>
          </a:ln>
        </p:spPr>
      </p:pic>
      <p:sp>
        <p:nvSpPr>
          <p:cNvPr id="3" name="線吹き出し 1 (枠付き) 2"/>
          <p:cNvSpPr/>
          <p:nvPr/>
        </p:nvSpPr>
        <p:spPr>
          <a:xfrm>
            <a:off x="6825208" y="260648"/>
            <a:ext cx="2808312" cy="2592288"/>
          </a:xfrm>
          <a:prstGeom prst="borderCallout1">
            <a:avLst>
              <a:gd name="adj1" fmla="val 46929"/>
              <a:gd name="adj2" fmla="val 122"/>
              <a:gd name="adj3" fmla="val 78442"/>
              <a:gd name="adj4" fmla="val -29167"/>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smtClean="0">
                <a:solidFill>
                  <a:schemeClr val="accent2"/>
                </a:solidFill>
              </a:rPr>
              <a:t>■</a:t>
            </a:r>
            <a:r>
              <a:rPr kumimoji="1" lang="ja-JP" altLang="en-US" dirty="0" smtClean="0">
                <a:solidFill>
                  <a:schemeClr val="tx1"/>
                </a:solidFill>
              </a:rPr>
              <a:t>アルツハイマー型</a:t>
            </a:r>
            <a:endParaRPr kumimoji="1" lang="en-US" altLang="ja-JP" dirty="0" smtClean="0">
              <a:solidFill>
                <a:schemeClr val="tx1"/>
              </a:solidFill>
            </a:endParaRPr>
          </a:p>
          <a:p>
            <a:pPr marL="173038" indent="-173038"/>
            <a:r>
              <a:rPr lang="ja-JP" altLang="en-US" sz="1400" dirty="0">
                <a:solidFill>
                  <a:schemeClr val="tx1"/>
                </a:solidFill>
                <a:latin typeface="HGSｺﾞｼｯｸM" panose="020B0600000000000000" pitchFamily="50" charset="-128"/>
                <a:ea typeface="HGSｺﾞｼｯｸM" panose="020B0600000000000000" pitchFamily="50" charset="-128"/>
              </a:rPr>
              <a:t>◆脳内にたまった異常なたんぱく質により神経細胞が破壊され、脳に萎縮がおこります。</a:t>
            </a:r>
          </a:p>
          <a:p>
            <a:r>
              <a:rPr lang="en-US" altLang="ja-JP" sz="1400" dirty="0">
                <a:solidFill>
                  <a:schemeClr val="tx1"/>
                </a:solidFill>
                <a:latin typeface="HGSｺﾞｼｯｸM" panose="020B0600000000000000" pitchFamily="50" charset="-128"/>
                <a:ea typeface="HGSｺﾞｼｯｸM" panose="020B0600000000000000" pitchFamily="50" charset="-128"/>
              </a:rPr>
              <a:t>【</a:t>
            </a:r>
            <a:r>
              <a:rPr lang="ja-JP" altLang="en-US" sz="1400" dirty="0">
                <a:solidFill>
                  <a:schemeClr val="tx1"/>
                </a:solidFill>
                <a:latin typeface="HGSｺﾞｼｯｸM" panose="020B0600000000000000" pitchFamily="50" charset="-128"/>
                <a:ea typeface="HGSｺﾞｼｯｸM" panose="020B0600000000000000" pitchFamily="50" charset="-128"/>
              </a:rPr>
              <a:t>症状</a:t>
            </a:r>
            <a:r>
              <a:rPr lang="en-US" altLang="ja-JP" sz="1400" dirty="0">
                <a:solidFill>
                  <a:schemeClr val="tx1"/>
                </a:solidFill>
                <a:latin typeface="HGSｺﾞｼｯｸM" panose="020B0600000000000000" pitchFamily="50" charset="-128"/>
                <a:ea typeface="HGSｺﾞｼｯｸM" panose="020B0600000000000000" pitchFamily="50" charset="-128"/>
              </a:rPr>
              <a:t>】</a:t>
            </a:r>
          </a:p>
          <a:p>
            <a:pPr marL="173038"/>
            <a:r>
              <a:rPr lang="ja-JP" altLang="en-US" sz="1400" dirty="0">
                <a:solidFill>
                  <a:schemeClr val="tx1"/>
                </a:solidFill>
                <a:latin typeface="HGSｺﾞｼｯｸM" panose="020B0600000000000000" pitchFamily="50" charset="-128"/>
                <a:ea typeface="HGSｺﾞｼｯｸM" panose="020B0600000000000000" pitchFamily="50" charset="-128"/>
              </a:rPr>
              <a:t>　昔のことはよく覚えていますが、最近のことは忘れてしまいます。軽度の物忘れから徐々に進行し、やがて時間や場所の感覚がなくなっていきます。</a:t>
            </a:r>
          </a:p>
          <a:p>
            <a:endParaRPr kumimoji="1" lang="ja-JP" altLang="en-US" sz="1400" dirty="0">
              <a:solidFill>
                <a:schemeClr val="tx1"/>
              </a:solidFill>
            </a:endParaRPr>
          </a:p>
        </p:txBody>
      </p:sp>
      <p:sp>
        <p:nvSpPr>
          <p:cNvPr id="4" name="線吹き出し 1 (枠付き) 3"/>
          <p:cNvSpPr/>
          <p:nvPr/>
        </p:nvSpPr>
        <p:spPr>
          <a:xfrm>
            <a:off x="4088904" y="4077072"/>
            <a:ext cx="5688632" cy="1728192"/>
          </a:xfrm>
          <a:prstGeom prst="borderCallout1">
            <a:avLst>
              <a:gd name="adj1" fmla="val 491"/>
              <a:gd name="adj2" fmla="val 997"/>
              <a:gd name="adj3" fmla="val -63565"/>
              <a:gd name="adj4" fmla="val 9504"/>
            </a:avLst>
          </a:prstGeom>
          <a:solidFill>
            <a:schemeClr val="bg1"/>
          </a:soli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smtClean="0">
                <a:solidFill>
                  <a:schemeClr val="accent1"/>
                </a:solidFill>
                <a:latin typeface="HGSｺﾞｼｯｸM" panose="020B0600000000000000" pitchFamily="50" charset="-128"/>
                <a:ea typeface="HGSｺﾞｼｯｸM" panose="020B0600000000000000" pitchFamily="50" charset="-128"/>
              </a:rPr>
              <a:t>■</a:t>
            </a:r>
            <a:r>
              <a:rPr lang="ja-JP" altLang="en-US" dirty="0" smtClean="0">
                <a:solidFill>
                  <a:schemeClr val="tx1"/>
                </a:solidFill>
                <a:latin typeface="HGSｺﾞｼｯｸM" panose="020B0600000000000000" pitchFamily="50" charset="-128"/>
                <a:ea typeface="HGSｺﾞｼｯｸM" panose="020B0600000000000000" pitchFamily="50" charset="-128"/>
              </a:rPr>
              <a:t>脳血管性認知症</a:t>
            </a:r>
            <a:endParaRPr lang="en-US" altLang="ja-JP" dirty="0" smtClean="0">
              <a:solidFill>
                <a:schemeClr val="tx1"/>
              </a:solidFill>
              <a:latin typeface="HGSｺﾞｼｯｸM" panose="020B0600000000000000" pitchFamily="50" charset="-128"/>
              <a:ea typeface="HGSｺﾞｼｯｸM" panose="020B0600000000000000" pitchFamily="50" charset="-128"/>
            </a:endParaRPr>
          </a:p>
          <a:p>
            <a:pPr marL="173038" indent="-173038"/>
            <a:r>
              <a:rPr lang="ja-JP" altLang="en-US" sz="1400" dirty="0" smtClean="0">
                <a:solidFill>
                  <a:schemeClr val="tx1"/>
                </a:solidFill>
                <a:latin typeface="HGSｺﾞｼｯｸM" panose="020B0600000000000000" pitchFamily="50" charset="-128"/>
                <a:ea typeface="HGSｺﾞｼｯｸM" panose="020B0600000000000000" pitchFamily="50" charset="-128"/>
              </a:rPr>
              <a:t>◆</a:t>
            </a:r>
            <a:r>
              <a:rPr lang="ja-JP" altLang="en-US" sz="1400" dirty="0">
                <a:solidFill>
                  <a:schemeClr val="tx1"/>
                </a:solidFill>
                <a:latin typeface="HGSｺﾞｼｯｸM" panose="020B0600000000000000" pitchFamily="50" charset="-128"/>
                <a:ea typeface="HGSｺﾞｼｯｸM" panose="020B0600000000000000" pitchFamily="50" charset="-128"/>
              </a:rPr>
              <a:t>脳梗塞や脳出血によって脳細胞に十分な血液が送られずに、脳細胞が死んでしまう病気です。高血圧や糖尿病などの生活習慣病が主な原因です。</a:t>
            </a:r>
          </a:p>
          <a:p>
            <a:r>
              <a:rPr lang="en-US" altLang="ja-JP" sz="1400" dirty="0">
                <a:solidFill>
                  <a:schemeClr val="tx1"/>
                </a:solidFill>
                <a:latin typeface="HGSｺﾞｼｯｸM" panose="020B0600000000000000" pitchFamily="50" charset="-128"/>
                <a:ea typeface="HGSｺﾞｼｯｸM" panose="020B0600000000000000" pitchFamily="50" charset="-128"/>
              </a:rPr>
              <a:t>【</a:t>
            </a:r>
            <a:r>
              <a:rPr lang="ja-JP" altLang="en-US" sz="1400" dirty="0">
                <a:solidFill>
                  <a:schemeClr val="tx1"/>
                </a:solidFill>
                <a:latin typeface="HGSｺﾞｼｯｸM" panose="020B0600000000000000" pitchFamily="50" charset="-128"/>
                <a:ea typeface="HGSｺﾞｼｯｸM" panose="020B0600000000000000" pitchFamily="50" charset="-128"/>
              </a:rPr>
              <a:t>症状</a:t>
            </a:r>
            <a:r>
              <a:rPr lang="en-US" altLang="ja-JP" sz="1400" dirty="0">
                <a:solidFill>
                  <a:schemeClr val="tx1"/>
                </a:solidFill>
                <a:latin typeface="HGSｺﾞｼｯｸM" panose="020B0600000000000000" pitchFamily="50" charset="-128"/>
                <a:ea typeface="HGSｺﾞｼｯｸM" panose="020B0600000000000000" pitchFamily="50" charset="-128"/>
              </a:rPr>
              <a:t>】</a:t>
            </a:r>
          </a:p>
          <a:p>
            <a:pPr marL="173038" indent="-173038"/>
            <a:r>
              <a:rPr lang="ja-JP" altLang="en-US" sz="1400" dirty="0">
                <a:solidFill>
                  <a:schemeClr val="tx1"/>
                </a:solidFill>
                <a:latin typeface="HGSｺﾞｼｯｸM" panose="020B0600000000000000" pitchFamily="50" charset="-128"/>
                <a:ea typeface="HGSｺﾞｼｯｸM" panose="020B0600000000000000" pitchFamily="50" charset="-128"/>
              </a:rPr>
              <a:t>　</a:t>
            </a:r>
            <a:r>
              <a:rPr lang="ja-JP" altLang="en-US" sz="1400" dirty="0" smtClean="0">
                <a:solidFill>
                  <a:schemeClr val="tx1"/>
                </a:solidFill>
                <a:latin typeface="HGSｺﾞｼｯｸM" panose="020B0600000000000000" pitchFamily="50" charset="-128"/>
                <a:ea typeface="HGSｺﾞｼｯｸM" panose="020B0600000000000000" pitchFamily="50" charset="-128"/>
              </a:rPr>
              <a:t>　脳</a:t>
            </a:r>
            <a:r>
              <a:rPr lang="ja-JP" altLang="en-US" sz="1400" dirty="0">
                <a:solidFill>
                  <a:schemeClr val="tx1"/>
                </a:solidFill>
                <a:latin typeface="HGSｺﾞｼｯｸM" panose="020B0600000000000000" pitchFamily="50" charset="-128"/>
                <a:ea typeface="HGSｺﾞｼｯｸM" panose="020B0600000000000000" pitchFamily="50" charset="-128"/>
              </a:rPr>
              <a:t>血管障害が起こるたびに段階的に進行します。また障害を受けた部位によって症状が異なります</a:t>
            </a:r>
            <a:r>
              <a:rPr lang="ja-JP" altLang="en-US" sz="1400" dirty="0" smtClean="0">
                <a:solidFill>
                  <a:schemeClr val="tx1"/>
                </a:solidFill>
                <a:latin typeface="HGSｺﾞｼｯｸM" panose="020B0600000000000000" pitchFamily="50" charset="-128"/>
                <a:ea typeface="HGSｺﾞｼｯｸM" panose="020B0600000000000000" pitchFamily="50" charset="-128"/>
              </a:rPr>
              <a:t>。</a:t>
            </a:r>
            <a:endParaRPr lang="ja-JP" altLang="en-US" sz="1400" dirty="0">
              <a:solidFill>
                <a:schemeClr val="tx1"/>
              </a:solidFill>
              <a:latin typeface="HGSｺﾞｼｯｸM" panose="020B0600000000000000" pitchFamily="50" charset="-128"/>
              <a:ea typeface="HGSｺﾞｼｯｸM" panose="020B0600000000000000" pitchFamily="50" charset="-128"/>
            </a:endParaRPr>
          </a:p>
        </p:txBody>
      </p:sp>
      <p:sp>
        <p:nvSpPr>
          <p:cNvPr id="5" name="線吹き出し 1 (枠付き) 4"/>
          <p:cNvSpPr/>
          <p:nvPr/>
        </p:nvSpPr>
        <p:spPr>
          <a:xfrm>
            <a:off x="204648" y="3573016"/>
            <a:ext cx="3456384" cy="2088232"/>
          </a:xfrm>
          <a:prstGeom prst="borderCallout1">
            <a:avLst>
              <a:gd name="adj1" fmla="val 1765"/>
              <a:gd name="adj2" fmla="val 88625"/>
              <a:gd name="adj3" fmla="val -76636"/>
              <a:gd name="adj4" fmla="val 133376"/>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smtClean="0">
                <a:solidFill>
                  <a:schemeClr val="accent3"/>
                </a:solidFill>
                <a:latin typeface="HGSｺﾞｼｯｸM" panose="020B0600000000000000" pitchFamily="50" charset="-128"/>
                <a:ea typeface="HGSｺﾞｼｯｸM" panose="020B0600000000000000" pitchFamily="50" charset="-128"/>
              </a:rPr>
              <a:t>■</a:t>
            </a:r>
            <a:r>
              <a:rPr lang="ja-JP" altLang="en-US" dirty="0" smtClean="0">
                <a:solidFill>
                  <a:schemeClr val="tx1"/>
                </a:solidFill>
                <a:latin typeface="HGSｺﾞｼｯｸM" panose="020B0600000000000000" pitchFamily="50" charset="-128"/>
                <a:ea typeface="HGSｺﾞｼｯｸM" panose="020B0600000000000000" pitchFamily="50" charset="-128"/>
              </a:rPr>
              <a:t>レビ－小体型認知症</a:t>
            </a:r>
            <a:endParaRPr lang="en-US" altLang="ja-JP" dirty="0" smtClean="0">
              <a:solidFill>
                <a:schemeClr val="tx1"/>
              </a:solidFill>
              <a:latin typeface="HGSｺﾞｼｯｸM" panose="020B0600000000000000" pitchFamily="50" charset="-128"/>
              <a:ea typeface="HGSｺﾞｼｯｸM" panose="020B0600000000000000" pitchFamily="50" charset="-128"/>
            </a:endParaRPr>
          </a:p>
          <a:p>
            <a:pPr marL="173038" indent="-173038"/>
            <a:r>
              <a:rPr lang="ja-JP" altLang="en-US" sz="1400" dirty="0" smtClean="0">
                <a:solidFill>
                  <a:schemeClr val="tx1"/>
                </a:solidFill>
                <a:latin typeface="HGSｺﾞｼｯｸM" panose="020B0600000000000000" pitchFamily="50" charset="-128"/>
                <a:ea typeface="HGSｺﾞｼｯｸM" panose="020B0600000000000000" pitchFamily="50" charset="-128"/>
              </a:rPr>
              <a:t>◆</a:t>
            </a:r>
            <a:r>
              <a:rPr lang="ja-JP" altLang="en-US" sz="1400" dirty="0">
                <a:solidFill>
                  <a:schemeClr val="tx1"/>
                </a:solidFill>
                <a:latin typeface="HGSｺﾞｼｯｸM" panose="020B0600000000000000" pitchFamily="50" charset="-128"/>
                <a:ea typeface="HGSｺﾞｼｯｸM" panose="020B0600000000000000" pitchFamily="50" charset="-128"/>
              </a:rPr>
              <a:t>脳内にたまったレビ－小体という特殊なたんぱく質により脳の神経細胞が破壊されおこる病気です</a:t>
            </a:r>
            <a:r>
              <a:rPr lang="ja-JP" altLang="en-US" sz="14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r>
              <a:rPr lang="en-US" altLang="ja-JP" sz="1400" dirty="0">
                <a:solidFill>
                  <a:schemeClr val="tx1"/>
                </a:solidFill>
                <a:latin typeface="HGSｺﾞｼｯｸM" panose="020B0600000000000000" pitchFamily="50" charset="-128"/>
                <a:ea typeface="HGSｺﾞｼｯｸM" panose="020B0600000000000000" pitchFamily="50" charset="-128"/>
              </a:rPr>
              <a:t>【</a:t>
            </a:r>
            <a:r>
              <a:rPr lang="ja-JP" altLang="en-US" sz="1400" dirty="0">
                <a:solidFill>
                  <a:schemeClr val="tx1"/>
                </a:solidFill>
                <a:latin typeface="HGSｺﾞｼｯｸM" panose="020B0600000000000000" pitchFamily="50" charset="-128"/>
                <a:ea typeface="HGSｺﾞｼｯｸM" panose="020B0600000000000000" pitchFamily="50" charset="-128"/>
              </a:rPr>
              <a:t>症状</a:t>
            </a:r>
            <a:r>
              <a:rPr lang="en-US" altLang="ja-JP" sz="1400" dirty="0">
                <a:solidFill>
                  <a:schemeClr val="tx1"/>
                </a:solidFill>
                <a:latin typeface="HGSｺﾞｼｯｸM" panose="020B0600000000000000" pitchFamily="50" charset="-128"/>
                <a:ea typeface="HGSｺﾞｼｯｸM" panose="020B0600000000000000" pitchFamily="50" charset="-128"/>
              </a:rPr>
              <a:t>】</a:t>
            </a:r>
          </a:p>
          <a:p>
            <a:pPr marL="173038"/>
            <a:r>
              <a:rPr lang="ja-JP" altLang="en-US" sz="1400" dirty="0">
                <a:solidFill>
                  <a:schemeClr val="tx1"/>
                </a:solidFill>
                <a:latin typeface="HGSｺﾞｼｯｸM" panose="020B0600000000000000" pitchFamily="50" charset="-128"/>
                <a:ea typeface="HGSｺﾞｼｯｸM" panose="020B0600000000000000" pitchFamily="50" charset="-128"/>
              </a:rPr>
              <a:t>　現実にはないものが見える幻視や、手足が震えたり筋肉が固くなるといった症状が現れます。歩幅が小刻みになり、転びやすくなります</a:t>
            </a:r>
            <a:r>
              <a:rPr lang="ja-JP" altLang="en-US" sz="1400" dirty="0" smtClean="0">
                <a:solidFill>
                  <a:schemeClr val="tx1"/>
                </a:solidFill>
                <a:latin typeface="HGSｺﾞｼｯｸM" panose="020B0600000000000000" pitchFamily="50" charset="-128"/>
                <a:ea typeface="HGSｺﾞｼｯｸM" panose="020B0600000000000000" pitchFamily="50" charset="-128"/>
              </a:rPr>
              <a:t>。</a:t>
            </a:r>
            <a:endParaRPr lang="ja-JP" altLang="en-US" sz="1400" dirty="0">
              <a:solidFill>
                <a:schemeClr val="tx1"/>
              </a:solidFill>
              <a:latin typeface="HGSｺﾞｼｯｸM" panose="020B0600000000000000" pitchFamily="50" charset="-128"/>
              <a:ea typeface="HGSｺﾞｼｯｸM" panose="020B0600000000000000" pitchFamily="50" charset="-128"/>
            </a:endParaRPr>
          </a:p>
          <a:p>
            <a:endParaRPr lang="ja-JP" altLang="en-US" sz="1400" dirty="0">
              <a:solidFill>
                <a:schemeClr val="tx1"/>
              </a:solidFill>
              <a:latin typeface="HGSｺﾞｼｯｸM" panose="020B0600000000000000" pitchFamily="50" charset="-128"/>
              <a:ea typeface="HGSｺﾞｼｯｸM" panose="020B0600000000000000" pitchFamily="50" charset="-128"/>
            </a:endParaRPr>
          </a:p>
        </p:txBody>
      </p:sp>
      <p:sp>
        <p:nvSpPr>
          <p:cNvPr id="6" name="線吹き出し 1 (枠付き) 5"/>
          <p:cNvSpPr/>
          <p:nvPr/>
        </p:nvSpPr>
        <p:spPr>
          <a:xfrm>
            <a:off x="204648" y="1412776"/>
            <a:ext cx="3312368" cy="1728192"/>
          </a:xfrm>
          <a:prstGeom prst="borderCallout1">
            <a:avLst>
              <a:gd name="adj1" fmla="val 27207"/>
              <a:gd name="adj2" fmla="val 99671"/>
              <a:gd name="adj3" fmla="val 23727"/>
              <a:gd name="adj4" fmla="val 146781"/>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smtClean="0">
                <a:solidFill>
                  <a:schemeClr val="accent4"/>
                </a:solidFill>
                <a:latin typeface="HGSｺﾞｼｯｸM" panose="020B0600000000000000" pitchFamily="50" charset="-128"/>
                <a:ea typeface="HGSｺﾞｼｯｸM" panose="020B0600000000000000" pitchFamily="50" charset="-128"/>
              </a:rPr>
              <a:t>■</a:t>
            </a:r>
            <a:r>
              <a:rPr lang="ja-JP" altLang="en-US" dirty="0" smtClean="0">
                <a:solidFill>
                  <a:schemeClr val="tx1"/>
                </a:solidFill>
                <a:latin typeface="HGSｺﾞｼｯｸM" panose="020B0600000000000000" pitchFamily="50" charset="-128"/>
                <a:ea typeface="HGSｺﾞｼｯｸM" panose="020B0600000000000000" pitchFamily="50" charset="-128"/>
              </a:rPr>
              <a:t>前頭側頭葉型認知症</a:t>
            </a:r>
            <a:endParaRPr lang="en-US" altLang="ja-JP" dirty="0" smtClean="0">
              <a:solidFill>
                <a:schemeClr val="tx1"/>
              </a:solidFill>
              <a:latin typeface="HGSｺﾞｼｯｸM" panose="020B0600000000000000" pitchFamily="50" charset="-128"/>
              <a:ea typeface="HGSｺﾞｼｯｸM" panose="020B0600000000000000" pitchFamily="50" charset="-128"/>
            </a:endParaRPr>
          </a:p>
          <a:p>
            <a:pPr marL="95250" indent="-95250"/>
            <a:r>
              <a:rPr lang="ja-JP" altLang="en-US" sz="1400" dirty="0" smtClean="0">
                <a:solidFill>
                  <a:schemeClr val="tx1"/>
                </a:solidFill>
                <a:latin typeface="HGSｺﾞｼｯｸM" panose="020B0600000000000000" pitchFamily="50" charset="-128"/>
                <a:ea typeface="HGSｺﾞｼｯｸM" panose="020B0600000000000000" pitchFamily="50" charset="-128"/>
              </a:rPr>
              <a:t>◆</a:t>
            </a:r>
            <a:r>
              <a:rPr lang="ja-JP" altLang="en-US" sz="1400" dirty="0">
                <a:solidFill>
                  <a:schemeClr val="tx1"/>
                </a:solidFill>
                <a:latin typeface="HGSｺﾞｼｯｸM" panose="020B0600000000000000" pitchFamily="50" charset="-128"/>
                <a:ea typeface="HGSｺﾞｼｯｸM" panose="020B0600000000000000" pitchFamily="50" charset="-128"/>
              </a:rPr>
              <a:t>脳の前頭葉や側頭葉で、神経細胞が減少して脳が萎縮する病気です</a:t>
            </a:r>
            <a:r>
              <a:rPr lang="ja-JP" altLang="en-US" sz="14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r>
              <a:rPr lang="en-US" altLang="ja-JP" sz="1400" dirty="0">
                <a:solidFill>
                  <a:schemeClr val="tx1"/>
                </a:solidFill>
                <a:latin typeface="HGSｺﾞｼｯｸM" panose="020B0600000000000000" pitchFamily="50" charset="-128"/>
                <a:ea typeface="HGSｺﾞｼｯｸM" panose="020B0600000000000000" pitchFamily="50" charset="-128"/>
              </a:rPr>
              <a:t>【</a:t>
            </a:r>
            <a:r>
              <a:rPr lang="ja-JP" altLang="en-US" sz="1400" dirty="0">
                <a:solidFill>
                  <a:schemeClr val="tx1"/>
                </a:solidFill>
                <a:latin typeface="HGSｺﾞｼｯｸM" panose="020B0600000000000000" pitchFamily="50" charset="-128"/>
                <a:ea typeface="HGSｺﾞｼｯｸM" panose="020B0600000000000000" pitchFamily="50" charset="-128"/>
              </a:rPr>
              <a:t>症状</a:t>
            </a:r>
            <a:r>
              <a:rPr lang="en-US" altLang="ja-JP" sz="1400" dirty="0">
                <a:solidFill>
                  <a:schemeClr val="tx1"/>
                </a:solidFill>
                <a:latin typeface="HGSｺﾞｼｯｸM" panose="020B0600000000000000" pitchFamily="50" charset="-128"/>
                <a:ea typeface="HGSｺﾞｼｯｸM" panose="020B0600000000000000" pitchFamily="50" charset="-128"/>
              </a:rPr>
              <a:t>】</a:t>
            </a:r>
          </a:p>
          <a:p>
            <a:pPr marL="173038"/>
            <a:r>
              <a:rPr lang="ja-JP" altLang="en-US" sz="1400" dirty="0">
                <a:solidFill>
                  <a:schemeClr val="tx1"/>
                </a:solidFill>
                <a:latin typeface="HGSｺﾞｼｯｸM" panose="020B0600000000000000" pitchFamily="50" charset="-128"/>
                <a:ea typeface="HGSｺﾞｼｯｸM" panose="020B0600000000000000" pitchFamily="50" charset="-128"/>
              </a:rPr>
              <a:t>　感情の抑制がきかなくなったり、社会のルールを守れなくなるといったことが起こります</a:t>
            </a:r>
            <a:r>
              <a:rPr lang="ja-JP" altLang="en-US" sz="1400" dirty="0" smtClean="0">
                <a:solidFill>
                  <a:schemeClr val="tx1"/>
                </a:solidFill>
                <a:latin typeface="HGSｺﾞｼｯｸM" panose="020B0600000000000000" pitchFamily="50" charset="-128"/>
                <a:ea typeface="HGSｺﾞｼｯｸM" panose="020B0600000000000000" pitchFamily="50" charset="-128"/>
              </a:rPr>
              <a:t>。</a:t>
            </a:r>
            <a:endParaRPr lang="ja-JP" altLang="en-US" sz="1400" dirty="0">
              <a:solidFill>
                <a:schemeClr val="tx1"/>
              </a:solidFill>
              <a:latin typeface="HGSｺﾞｼｯｸM" panose="020B0600000000000000" pitchFamily="50" charset="-128"/>
              <a:ea typeface="HGSｺﾞｼｯｸM" panose="020B0600000000000000" pitchFamily="50" charset="-128"/>
            </a:endParaRPr>
          </a:p>
          <a:p>
            <a:endParaRPr lang="ja-JP" altLang="en-US" sz="1400" dirty="0">
              <a:solidFill>
                <a:schemeClr val="tx1"/>
              </a:solidFill>
              <a:latin typeface="HGSｺﾞｼｯｸM" panose="020B0600000000000000" pitchFamily="50" charset="-128"/>
              <a:ea typeface="HGSｺﾞｼｯｸM" panose="020B0600000000000000" pitchFamily="50" charset="-128"/>
            </a:endParaRPr>
          </a:p>
        </p:txBody>
      </p:sp>
      <p:sp>
        <p:nvSpPr>
          <p:cNvPr id="7" name="正方形/長方形 6"/>
          <p:cNvSpPr/>
          <p:nvPr/>
        </p:nvSpPr>
        <p:spPr>
          <a:xfrm>
            <a:off x="8121352" y="3025801"/>
            <a:ext cx="1512168" cy="872313"/>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smtClean="0">
                <a:solidFill>
                  <a:schemeClr val="tx1"/>
                </a:solidFill>
              </a:rPr>
              <a:t>（その他の凡例）</a:t>
            </a:r>
            <a:endParaRPr lang="en-US" altLang="ja-JP" sz="1400" dirty="0" smtClean="0">
              <a:solidFill>
                <a:schemeClr val="tx1"/>
              </a:solidFill>
            </a:endParaRPr>
          </a:p>
          <a:p>
            <a:r>
              <a:rPr lang="ja-JP" altLang="en-US" sz="1400" dirty="0" smtClean="0">
                <a:solidFill>
                  <a:schemeClr val="accent5">
                    <a:lumMod val="60000"/>
                    <a:lumOff val="40000"/>
                  </a:schemeClr>
                </a:solidFill>
              </a:rPr>
              <a:t>■</a:t>
            </a:r>
            <a:r>
              <a:rPr lang="ja-JP" altLang="en-US" sz="1400" dirty="0" smtClean="0">
                <a:solidFill>
                  <a:schemeClr val="tx1"/>
                </a:solidFill>
              </a:rPr>
              <a:t>アルコール性</a:t>
            </a:r>
            <a:endParaRPr lang="en-US" altLang="ja-JP" sz="1400" dirty="0" smtClean="0">
              <a:solidFill>
                <a:schemeClr val="tx1"/>
              </a:solidFill>
            </a:endParaRPr>
          </a:p>
          <a:p>
            <a:r>
              <a:rPr lang="ja-JP" altLang="en-US" sz="1400" dirty="0" smtClean="0">
                <a:solidFill>
                  <a:schemeClr val="accent6"/>
                </a:solidFill>
              </a:rPr>
              <a:t>■</a:t>
            </a:r>
            <a:r>
              <a:rPr lang="ja-JP" altLang="en-US" sz="1400" dirty="0" smtClean="0">
                <a:solidFill>
                  <a:schemeClr val="tx1"/>
                </a:solidFill>
              </a:rPr>
              <a:t>混合型</a:t>
            </a:r>
            <a:endParaRPr lang="en-US" altLang="ja-JP" sz="1400" dirty="0" smtClean="0">
              <a:solidFill>
                <a:schemeClr val="tx1"/>
              </a:solidFill>
            </a:endParaRPr>
          </a:p>
          <a:p>
            <a:r>
              <a:rPr lang="ja-JP" altLang="en-US" sz="1400" dirty="0" smtClean="0">
                <a:solidFill>
                  <a:srgbClr val="9999FF"/>
                </a:solidFill>
              </a:rPr>
              <a:t>■</a:t>
            </a:r>
            <a:r>
              <a:rPr lang="ja-JP" altLang="en-US" sz="1400" dirty="0" smtClean="0">
                <a:solidFill>
                  <a:schemeClr val="tx1"/>
                </a:solidFill>
              </a:rPr>
              <a:t>その他</a:t>
            </a:r>
            <a:endParaRPr lang="en-US" altLang="ja-JP" sz="1400" dirty="0" smtClean="0">
              <a:solidFill>
                <a:schemeClr val="tx1"/>
              </a:solidFill>
            </a:endParaRPr>
          </a:p>
        </p:txBody>
      </p:sp>
      <p:sp>
        <p:nvSpPr>
          <p:cNvPr id="8" name="下リボン 7"/>
          <p:cNvSpPr/>
          <p:nvPr/>
        </p:nvSpPr>
        <p:spPr>
          <a:xfrm>
            <a:off x="580904" y="260648"/>
            <a:ext cx="5164184" cy="442660"/>
          </a:xfrm>
          <a:prstGeom prst="ribbon">
            <a:avLst>
              <a:gd name="adj1" fmla="val 16667"/>
              <a:gd name="adj2" fmla="val 65052"/>
            </a:avLst>
          </a:prstGeom>
          <a:solidFill>
            <a:schemeClr val="accent5">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認知症の種類</a:t>
            </a:r>
            <a:r>
              <a:rPr lang="ja-JP" altLang="en-US" sz="2000" b="1" dirty="0" smtClean="0">
                <a:solidFill>
                  <a:schemeClr val="tx1"/>
                </a:solidFill>
              </a:rPr>
              <a:t>（主なもの）</a:t>
            </a:r>
            <a:endParaRPr kumimoji="1" lang="ja-JP" altLang="en-US" sz="2000" b="1" dirty="0">
              <a:solidFill>
                <a:schemeClr val="tx1"/>
              </a:solidFill>
            </a:endParaRPr>
          </a:p>
        </p:txBody>
      </p:sp>
      <p:sp>
        <p:nvSpPr>
          <p:cNvPr id="10" name="正方形/長方形 9"/>
          <p:cNvSpPr/>
          <p:nvPr/>
        </p:nvSpPr>
        <p:spPr>
          <a:xfrm>
            <a:off x="204648" y="6074712"/>
            <a:ext cx="9644896" cy="738664"/>
          </a:xfrm>
          <a:prstGeom prst="rect">
            <a:avLst/>
          </a:prstGeom>
        </p:spPr>
        <p:txBody>
          <a:bodyPr wrap="square">
            <a:spAutoFit/>
          </a:bodyPr>
          <a:lstStyle/>
          <a:p>
            <a:r>
              <a:rPr lang="ja-JP" altLang="en-US" sz="1400" dirty="0" smtClean="0">
                <a:latin typeface="+mn-ea"/>
              </a:rPr>
              <a:t>各説明は、</a:t>
            </a:r>
            <a:r>
              <a:rPr lang="zh-TW" altLang="en-US" sz="1400" dirty="0" smtClean="0">
                <a:latin typeface="ＭＳ Ｐゴシック" panose="020B0600070205080204" pitchFamily="50" charset="-128"/>
                <a:ea typeface="ＭＳ Ｐゴシック" panose="020B0600070205080204" pitchFamily="50" charset="-128"/>
              </a:rPr>
              <a:t>全国</a:t>
            </a:r>
            <a:r>
              <a:rPr lang="zh-TW" altLang="en-US" sz="1400" dirty="0">
                <a:latin typeface="ＭＳ Ｐゴシック" panose="020B0600070205080204" pitchFamily="50" charset="-128"/>
                <a:ea typeface="ＭＳ Ｐゴシック" panose="020B0600070205080204" pitchFamily="50" charset="-128"/>
              </a:rPr>
              <a:t>国民健康保険診療施設協</a:t>
            </a:r>
            <a:r>
              <a:rPr lang="zh-TW" altLang="en-US" sz="1400" dirty="0" smtClean="0">
                <a:latin typeface="ＭＳ Ｐゴシック" panose="020B0600070205080204" pitchFamily="50" charset="-128"/>
                <a:ea typeface="ＭＳ Ｐゴシック" panose="020B0600070205080204" pitchFamily="50" charset="-128"/>
              </a:rPr>
              <a:t>議会</a:t>
            </a:r>
            <a:r>
              <a:rPr lang="ja-JP" altLang="en-US" sz="1400" dirty="0" smtClean="0">
                <a:latin typeface="+mn-ea"/>
              </a:rPr>
              <a:t>「認知症サポーターガイドブック」を元に作成</a:t>
            </a:r>
            <a:endParaRPr lang="en-US" altLang="ja-JP" sz="1400" dirty="0" smtClean="0">
              <a:latin typeface="+mn-ea"/>
            </a:endParaRPr>
          </a:p>
          <a:p>
            <a:r>
              <a:rPr lang="ja-JP" altLang="en-US" sz="1400" dirty="0">
                <a:latin typeface="+mn-ea"/>
                <a:cs typeface="メイリオ" panose="020B0604030504040204" pitchFamily="50" charset="-128"/>
              </a:rPr>
              <a:t>データは、「都市部における認知症有病率と認知症の生活機能障害への対応」（</a:t>
            </a:r>
            <a:r>
              <a:rPr lang="en-US" altLang="ja-JP" sz="1400" dirty="0">
                <a:latin typeface="+mn-ea"/>
                <a:cs typeface="メイリオ" panose="020B0604030504040204" pitchFamily="50" charset="-128"/>
              </a:rPr>
              <a:t>H25.5</a:t>
            </a:r>
            <a:r>
              <a:rPr lang="ja-JP" altLang="en-US" sz="1400" dirty="0">
                <a:latin typeface="+mn-ea"/>
                <a:cs typeface="メイリオ" panose="020B0604030504040204" pitchFamily="50" charset="-128"/>
              </a:rPr>
              <a:t>報告）及び</a:t>
            </a:r>
            <a:r>
              <a:rPr lang="en-US" altLang="ja-JP" sz="1400" dirty="0">
                <a:latin typeface="+mn-ea"/>
                <a:cs typeface="メイリオ" panose="020B0604030504040204" pitchFamily="50" charset="-128"/>
              </a:rPr>
              <a:t>『</a:t>
            </a:r>
            <a:r>
              <a:rPr lang="ja-JP" altLang="en-US" sz="1400" dirty="0">
                <a:latin typeface="+mn-ea"/>
                <a:cs typeface="メイリオ" panose="020B0604030504040204" pitchFamily="50" charset="-128"/>
              </a:rPr>
              <a:t>「認知症高齢者の日常生活自立度」</a:t>
            </a:r>
            <a:r>
              <a:rPr lang="en-US" altLang="ja-JP" sz="1400" dirty="0">
                <a:latin typeface="+mn-ea"/>
                <a:cs typeface="メイリオ" panose="020B0604030504040204" pitchFamily="50" charset="-128"/>
              </a:rPr>
              <a:t>Ⅱ</a:t>
            </a:r>
            <a:r>
              <a:rPr lang="ja-JP" altLang="en-US" sz="1400" dirty="0">
                <a:latin typeface="+mn-ea"/>
                <a:cs typeface="メイリオ" panose="020B0604030504040204" pitchFamily="50" charset="-128"/>
              </a:rPr>
              <a:t>以上の高齢者数について</a:t>
            </a:r>
            <a:r>
              <a:rPr lang="en-US" altLang="ja-JP" sz="1400" dirty="0">
                <a:latin typeface="+mn-ea"/>
                <a:cs typeface="メイリオ" panose="020B0604030504040204" pitchFamily="50" charset="-128"/>
              </a:rPr>
              <a:t>』</a:t>
            </a:r>
            <a:r>
              <a:rPr lang="ja-JP" altLang="en-US" sz="1400" dirty="0">
                <a:latin typeface="+mn-ea"/>
                <a:cs typeface="メイリオ" panose="020B0604030504040204" pitchFamily="50" charset="-128"/>
              </a:rPr>
              <a:t>（</a:t>
            </a:r>
            <a:r>
              <a:rPr lang="en-US" altLang="ja-JP" sz="1400" dirty="0">
                <a:latin typeface="+mn-ea"/>
                <a:cs typeface="メイリオ" panose="020B0604030504040204" pitchFamily="50" charset="-128"/>
              </a:rPr>
              <a:t>H24.8</a:t>
            </a:r>
            <a:r>
              <a:rPr lang="ja-JP" altLang="en-US" sz="1400" dirty="0">
                <a:latin typeface="+mn-ea"/>
                <a:cs typeface="メイリオ" panose="020B0604030504040204" pitchFamily="50" charset="-128"/>
              </a:rPr>
              <a:t>公表）を</a:t>
            </a:r>
            <a:r>
              <a:rPr lang="ja-JP" altLang="en-US" sz="1400" dirty="0" smtClean="0">
                <a:latin typeface="+mn-ea"/>
                <a:cs typeface="メイリオ" panose="020B0604030504040204" pitchFamily="50" charset="-128"/>
              </a:rPr>
              <a:t>引用</a:t>
            </a:r>
            <a:endParaRPr lang="ja-JP" altLang="en-US" sz="1400" dirty="0">
              <a:latin typeface="+mn-ea"/>
              <a:cs typeface="メイリオ" panose="020B0604030504040204" pitchFamily="50" charset="-128"/>
            </a:endParaRPr>
          </a:p>
        </p:txBody>
      </p:sp>
      <p:sp>
        <p:nvSpPr>
          <p:cNvPr id="9" name="テキスト ボックス 8"/>
          <p:cNvSpPr txBox="1"/>
          <p:nvPr/>
        </p:nvSpPr>
        <p:spPr>
          <a:xfrm>
            <a:off x="416496" y="703308"/>
            <a:ext cx="5976664" cy="369332"/>
          </a:xfrm>
          <a:prstGeom prst="rect">
            <a:avLst/>
          </a:prstGeom>
          <a:noFill/>
        </p:spPr>
        <p:txBody>
          <a:bodyPr wrap="square" rtlCol="0">
            <a:spAutoFit/>
          </a:bodyPr>
          <a:lstStyle/>
          <a:p>
            <a:r>
              <a:rPr kumimoji="1" lang="ja-JP" altLang="en-US" dirty="0" smtClean="0"/>
              <a:t>認知症にはその原因などにより、いくつか種類があります。</a:t>
            </a:r>
            <a:endParaRPr kumimoji="1" lang="ja-JP" altLang="en-US" dirty="0"/>
          </a:p>
        </p:txBody>
      </p:sp>
    </p:spTree>
    <p:extLst>
      <p:ext uri="{BB962C8B-B14F-4D97-AF65-F5344CB8AC3E}">
        <p14:creationId xmlns:p14="http://schemas.microsoft.com/office/powerpoint/2010/main" val="589015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67089" y="190798"/>
            <a:ext cx="6084623" cy="545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904" tIns="41452" rIns="82904" bIns="41452" anchor="ctr">
            <a:spAutoFit/>
          </a:bodyPr>
          <a:lstStyle>
            <a:lvl1pPr defTabSz="828675" eaLnBrk="0" hangingPunct="0">
              <a:defRPr kumimoji="1" sz="3600">
                <a:solidFill>
                  <a:schemeClr val="tx1"/>
                </a:solidFill>
                <a:latin typeface="Arial" pitchFamily="34" charset="0"/>
                <a:ea typeface="ＭＳ Ｐゴシック" pitchFamily="50" charset="-128"/>
              </a:defRPr>
            </a:lvl1pPr>
            <a:lvl2pPr marL="742950" indent="-285750" defTabSz="828675" eaLnBrk="0" hangingPunct="0">
              <a:defRPr kumimoji="1" sz="3600">
                <a:solidFill>
                  <a:schemeClr val="tx1"/>
                </a:solidFill>
                <a:latin typeface="Arial" pitchFamily="34" charset="0"/>
                <a:ea typeface="ＭＳ Ｐゴシック" pitchFamily="50" charset="-128"/>
              </a:defRPr>
            </a:lvl2pPr>
            <a:lvl3pPr marL="1143000" indent="-228600" defTabSz="828675" eaLnBrk="0" hangingPunct="0">
              <a:defRPr kumimoji="1" sz="3600">
                <a:solidFill>
                  <a:schemeClr val="tx1"/>
                </a:solidFill>
                <a:latin typeface="Arial" pitchFamily="34" charset="0"/>
                <a:ea typeface="ＭＳ Ｐゴシック" pitchFamily="50" charset="-128"/>
              </a:defRPr>
            </a:lvl3pPr>
            <a:lvl4pPr marL="1600200" indent="-228600" defTabSz="828675" eaLnBrk="0" hangingPunct="0">
              <a:defRPr kumimoji="1" sz="3600">
                <a:solidFill>
                  <a:schemeClr val="tx1"/>
                </a:solidFill>
                <a:latin typeface="Arial" pitchFamily="34" charset="0"/>
                <a:ea typeface="ＭＳ Ｐゴシック" pitchFamily="50" charset="-128"/>
              </a:defRPr>
            </a:lvl4pPr>
            <a:lvl5pPr marL="2057400" indent="-228600" defTabSz="828675" eaLnBrk="0" hangingPunct="0">
              <a:defRPr kumimoji="1" sz="3600">
                <a:solidFill>
                  <a:schemeClr val="tx1"/>
                </a:solidFill>
                <a:latin typeface="Arial" pitchFamily="34" charset="0"/>
                <a:ea typeface="ＭＳ Ｐゴシック" pitchFamily="50" charset="-128"/>
              </a:defRPr>
            </a:lvl5pPr>
            <a:lvl6pPr marL="25146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ctr" eaLnBrk="1" hangingPunct="1"/>
            <a:r>
              <a:rPr lang="ja-JP" altLang="en-US" sz="3000" b="1" dirty="0">
                <a:latin typeface="Meiryo UI" pitchFamily="50" charset="-128"/>
                <a:ea typeface="Meiryo UI" pitchFamily="50" charset="-128"/>
                <a:cs typeface="Meiryo UI" pitchFamily="50" charset="-128"/>
              </a:rPr>
              <a:t>認知症の人に対する対応の</a:t>
            </a:r>
            <a:r>
              <a:rPr lang="ja-JP" altLang="en-US" sz="3000" b="1" dirty="0" smtClean="0">
                <a:latin typeface="Meiryo UI" pitchFamily="50" charset="-128"/>
                <a:ea typeface="Meiryo UI" pitchFamily="50" charset="-128"/>
                <a:cs typeface="Meiryo UI" pitchFamily="50" charset="-128"/>
              </a:rPr>
              <a:t>基本</a:t>
            </a:r>
            <a:endParaRPr lang="ja-JP" altLang="en-US" sz="3000" b="1" dirty="0">
              <a:latin typeface="Meiryo UI" pitchFamily="50" charset="-128"/>
              <a:ea typeface="Meiryo UI" pitchFamily="50" charset="-128"/>
              <a:cs typeface="Meiryo UI" pitchFamily="50" charset="-128"/>
            </a:endParaRPr>
          </a:p>
        </p:txBody>
      </p:sp>
      <p:sp>
        <p:nvSpPr>
          <p:cNvPr id="3" name="Rectangle 3"/>
          <p:cNvSpPr>
            <a:spLocks noChangeArrowheads="1"/>
          </p:cNvSpPr>
          <p:nvPr/>
        </p:nvSpPr>
        <p:spPr bwMode="auto">
          <a:xfrm>
            <a:off x="350085" y="694854"/>
            <a:ext cx="9283435" cy="69850"/>
          </a:xfrm>
          <a:prstGeom prst="rect">
            <a:avLst/>
          </a:prstGeom>
          <a:gradFill rotWithShape="1">
            <a:gsLst>
              <a:gs pos="0">
                <a:srgbClr val="FFFFCC"/>
              </a:gs>
              <a:gs pos="100000">
                <a:srgbClr val="FF9900"/>
              </a:gs>
            </a:gsLst>
            <a:lin ang="0" scaled="1"/>
          </a:gradFill>
          <a:ln w="9525" algn="ctr">
            <a:noFill/>
            <a:miter lim="800000"/>
            <a:headEnd/>
            <a:tailEnd/>
          </a:ln>
        </p:spPr>
        <p:txBody>
          <a:bodyPr wrap="none" anchor="ctr"/>
          <a:lstStyle/>
          <a:p>
            <a:pPr algn="r">
              <a:defRPr/>
            </a:pPr>
            <a:endParaRPr lang="ja-JP" altLang="en-US">
              <a:solidFill>
                <a:prstClr val="black"/>
              </a:solidFill>
              <a:effectLst>
                <a:outerShdw blurRad="38100" dist="38100" dir="2700000" algn="tl">
                  <a:srgbClr val="000000">
                    <a:alpha val="43137"/>
                  </a:srgbClr>
                </a:outerShdw>
              </a:effectLst>
              <a:latin typeface="Arial" charset="0"/>
            </a:endParaRPr>
          </a:p>
        </p:txBody>
      </p:sp>
      <p:sp>
        <p:nvSpPr>
          <p:cNvPr id="4" name="テキスト ボックス 5"/>
          <p:cNvSpPr txBox="1">
            <a:spLocks noChangeArrowheads="1"/>
          </p:cNvSpPr>
          <p:nvPr/>
        </p:nvSpPr>
        <p:spPr bwMode="auto">
          <a:xfrm>
            <a:off x="1424608" y="2661587"/>
            <a:ext cx="7263240" cy="3431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2400" b="1" dirty="0">
                <a:solidFill>
                  <a:prstClr val="black"/>
                </a:solidFill>
                <a:latin typeface="Meiryo UI" pitchFamily="50" charset="-128"/>
                <a:ea typeface="Meiryo UI" pitchFamily="50" charset="-128"/>
                <a:cs typeface="Meiryo UI" pitchFamily="50" charset="-128"/>
              </a:rPr>
              <a:t>  認知症の人の見ている世界を理解する</a:t>
            </a:r>
            <a:endParaRPr lang="en-US" altLang="ja-JP" sz="2400" b="1" dirty="0">
              <a:solidFill>
                <a:prstClr val="black"/>
              </a:solidFill>
              <a:latin typeface="Meiryo UI" pitchFamily="50" charset="-128"/>
              <a:ea typeface="Meiryo UI" pitchFamily="50" charset="-128"/>
              <a:cs typeface="Meiryo UI" pitchFamily="50" charset="-128"/>
            </a:endParaRPr>
          </a:p>
          <a:p>
            <a:pPr eaLnBrk="1" hangingPunct="1"/>
            <a:endParaRPr lang="en-US" altLang="ja-JP" sz="1800" b="1" dirty="0">
              <a:solidFill>
                <a:prstClr val="black"/>
              </a:solidFill>
              <a:latin typeface="Meiryo UI" pitchFamily="50" charset="-128"/>
              <a:ea typeface="Meiryo UI" pitchFamily="50" charset="-128"/>
              <a:cs typeface="Meiryo UI" pitchFamily="50" charset="-128"/>
            </a:endParaRPr>
          </a:p>
          <a:p>
            <a:pPr eaLnBrk="1" hangingPunct="1"/>
            <a:r>
              <a:rPr lang="ja-JP" altLang="en-US" sz="2400" b="1" dirty="0">
                <a:solidFill>
                  <a:srgbClr val="4597A0"/>
                </a:solidFill>
                <a:latin typeface="Meiryo UI" pitchFamily="50" charset="-128"/>
                <a:ea typeface="Meiryo UI" pitchFamily="50" charset="-128"/>
                <a:cs typeface="Meiryo UI" pitchFamily="50" charset="-128"/>
              </a:rPr>
              <a:t>                         に 聞いてみる。</a:t>
            </a:r>
            <a:endParaRPr lang="en-US" altLang="ja-JP" sz="2400" b="1" dirty="0">
              <a:solidFill>
                <a:srgbClr val="4597A0"/>
              </a:solidFill>
              <a:latin typeface="Meiryo UI" pitchFamily="50" charset="-128"/>
              <a:ea typeface="Meiryo UI" pitchFamily="50" charset="-128"/>
              <a:cs typeface="Meiryo UI" pitchFamily="50" charset="-128"/>
            </a:endParaRPr>
          </a:p>
          <a:p>
            <a:pPr eaLnBrk="1" hangingPunct="1">
              <a:spcBef>
                <a:spcPts val="600"/>
              </a:spcBef>
            </a:pPr>
            <a:r>
              <a:rPr lang="ja-JP" altLang="en-US" sz="2400" b="1" dirty="0">
                <a:solidFill>
                  <a:srgbClr val="4597A0"/>
                </a:solidFill>
                <a:latin typeface="Meiryo UI" pitchFamily="50" charset="-128"/>
                <a:ea typeface="Meiryo UI" pitchFamily="50" charset="-128"/>
                <a:cs typeface="Meiryo UI" pitchFamily="50" charset="-128"/>
              </a:rPr>
              <a:t>                         の 話を想像する。</a:t>
            </a:r>
            <a:endParaRPr lang="en-US" altLang="ja-JP" sz="2400" b="1" dirty="0">
              <a:solidFill>
                <a:srgbClr val="4597A0"/>
              </a:solidFill>
              <a:latin typeface="Meiryo UI" pitchFamily="50" charset="-128"/>
              <a:ea typeface="Meiryo UI" pitchFamily="50" charset="-128"/>
              <a:cs typeface="Meiryo UI" pitchFamily="50" charset="-128"/>
            </a:endParaRPr>
          </a:p>
          <a:p>
            <a:pPr eaLnBrk="1" hangingPunct="1">
              <a:spcBef>
                <a:spcPts val="600"/>
              </a:spcBef>
            </a:pPr>
            <a:r>
              <a:rPr lang="ja-JP" altLang="en-US" sz="2400" b="1" dirty="0">
                <a:solidFill>
                  <a:srgbClr val="4597A0"/>
                </a:solidFill>
                <a:latin typeface="Meiryo UI" pitchFamily="50" charset="-128"/>
                <a:ea typeface="Meiryo UI" pitchFamily="50" charset="-128"/>
                <a:cs typeface="Meiryo UI" pitchFamily="50" charset="-128"/>
              </a:rPr>
              <a:t>                         に 現状を伝えてみる。</a:t>
            </a:r>
            <a:endParaRPr lang="en-US" altLang="ja-JP" sz="2400" b="1" dirty="0">
              <a:solidFill>
                <a:srgbClr val="4597A0"/>
              </a:solidFill>
              <a:latin typeface="Meiryo UI" pitchFamily="50" charset="-128"/>
              <a:ea typeface="Meiryo UI" pitchFamily="50" charset="-128"/>
              <a:cs typeface="Meiryo UI" pitchFamily="50" charset="-128"/>
            </a:endParaRPr>
          </a:p>
          <a:p>
            <a:pPr eaLnBrk="1" hangingPunct="1">
              <a:spcBef>
                <a:spcPts val="600"/>
              </a:spcBef>
            </a:pPr>
            <a:r>
              <a:rPr lang="ja-JP" altLang="en-US" sz="2400" b="1" dirty="0">
                <a:solidFill>
                  <a:srgbClr val="4597A0"/>
                </a:solidFill>
                <a:latin typeface="Meiryo UI" pitchFamily="50" charset="-128"/>
                <a:ea typeface="Meiryo UI" pitchFamily="50" charset="-128"/>
                <a:cs typeface="Meiryo UI" pitchFamily="50" charset="-128"/>
              </a:rPr>
              <a:t>                         の 反応をみる。</a:t>
            </a:r>
            <a:endParaRPr lang="en-US" altLang="ja-JP" sz="2400" b="1" dirty="0">
              <a:solidFill>
                <a:srgbClr val="4597A0"/>
              </a:solidFill>
              <a:latin typeface="Meiryo UI" pitchFamily="50" charset="-128"/>
              <a:ea typeface="Meiryo UI" pitchFamily="50" charset="-128"/>
              <a:cs typeface="Meiryo UI" pitchFamily="50" charset="-128"/>
            </a:endParaRPr>
          </a:p>
          <a:p>
            <a:pPr eaLnBrk="1" hangingPunct="1">
              <a:spcBef>
                <a:spcPts val="600"/>
              </a:spcBef>
            </a:pPr>
            <a:r>
              <a:rPr lang="ja-JP" altLang="en-US" sz="2400" b="1" dirty="0">
                <a:solidFill>
                  <a:srgbClr val="4597A0"/>
                </a:solidFill>
                <a:latin typeface="Meiryo UI" pitchFamily="50" charset="-128"/>
                <a:ea typeface="Meiryo UI" pitchFamily="50" charset="-128"/>
                <a:cs typeface="Meiryo UI" pitchFamily="50" charset="-128"/>
              </a:rPr>
              <a:t>                         が どのように思うか聴いてみる。</a:t>
            </a:r>
            <a:endParaRPr lang="en-US" altLang="ja-JP" sz="2400" b="1" dirty="0">
              <a:solidFill>
                <a:srgbClr val="4597A0"/>
              </a:solidFill>
              <a:latin typeface="Meiryo UI" pitchFamily="50" charset="-128"/>
              <a:ea typeface="Meiryo UI" pitchFamily="50" charset="-128"/>
              <a:cs typeface="Meiryo UI" pitchFamily="50" charset="-128"/>
            </a:endParaRPr>
          </a:p>
          <a:p>
            <a:pPr eaLnBrk="1" hangingPunct="1">
              <a:spcBef>
                <a:spcPts val="600"/>
              </a:spcBef>
            </a:pPr>
            <a:r>
              <a:rPr lang="ja-JP" altLang="en-US" sz="2400" b="1" dirty="0">
                <a:solidFill>
                  <a:srgbClr val="4597A0"/>
                </a:solidFill>
                <a:latin typeface="Meiryo UI" pitchFamily="50" charset="-128"/>
                <a:ea typeface="Meiryo UI" pitchFamily="50" charset="-128"/>
                <a:cs typeface="Meiryo UI" pitchFamily="50" charset="-128"/>
              </a:rPr>
              <a:t>                         に どのようにするか相談する。 </a:t>
            </a:r>
            <a:endParaRPr lang="en-US" altLang="ja-JP" sz="2400" b="1" dirty="0">
              <a:solidFill>
                <a:srgbClr val="4597A0"/>
              </a:solidFill>
              <a:latin typeface="Meiryo UI" pitchFamily="50" charset="-128"/>
              <a:ea typeface="Meiryo UI" pitchFamily="50" charset="-128"/>
              <a:cs typeface="Meiryo UI" pitchFamily="50" charset="-128"/>
            </a:endParaRPr>
          </a:p>
        </p:txBody>
      </p:sp>
      <p:sp>
        <p:nvSpPr>
          <p:cNvPr id="5" name="円/楕円 4"/>
          <p:cNvSpPr/>
          <p:nvPr/>
        </p:nvSpPr>
        <p:spPr bwMode="auto">
          <a:xfrm>
            <a:off x="1847087" y="3685527"/>
            <a:ext cx="2051711" cy="1814513"/>
          </a:xfrm>
          <a:prstGeom prst="ellipse">
            <a:avLst/>
          </a:prstGeom>
          <a:solidFill>
            <a:schemeClr val="accent5">
              <a:lumMod val="50000"/>
            </a:schemeClr>
          </a:solidFill>
          <a:ln w="9525" cap="flat" cmpd="sng" algn="ctr">
            <a:noFill/>
            <a:prstDash val="solid"/>
            <a:round/>
            <a:headEnd type="none" w="med" len="med"/>
            <a:tailEnd type="none" w="med" len="med"/>
          </a:ln>
          <a:effectLst/>
        </p:spPr>
        <p:txBody>
          <a:bodyPr wrap="none" anchor="ctr"/>
          <a:lstStyle/>
          <a:p>
            <a:pPr algn="r">
              <a:defRPr/>
            </a:pPr>
            <a:endParaRPr lang="ja-JP" altLang="en-US">
              <a:solidFill>
                <a:prstClr val="black"/>
              </a:solidFill>
              <a:effectLst>
                <a:outerShdw blurRad="38100" dist="38100" dir="2700000" algn="tl">
                  <a:srgbClr val="000000">
                    <a:alpha val="43137"/>
                  </a:srgbClr>
                </a:outerShdw>
              </a:effectLst>
              <a:latin typeface="Arial" charset="0"/>
            </a:endParaRPr>
          </a:p>
        </p:txBody>
      </p:sp>
      <p:sp>
        <p:nvSpPr>
          <p:cNvPr id="6" name="テキスト ボックス 1"/>
          <p:cNvSpPr txBox="1">
            <a:spLocks noChangeArrowheads="1"/>
          </p:cNvSpPr>
          <p:nvPr/>
        </p:nvSpPr>
        <p:spPr bwMode="auto">
          <a:xfrm>
            <a:off x="1847087" y="3991918"/>
            <a:ext cx="2051711"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ctr" eaLnBrk="1" hangingPunct="1"/>
            <a:r>
              <a:rPr lang="ja-JP" altLang="en-US" b="1" dirty="0">
                <a:solidFill>
                  <a:prstClr val="white"/>
                </a:solidFill>
                <a:latin typeface="Meiryo UI" pitchFamily="50" charset="-128"/>
                <a:ea typeface="Meiryo UI" pitchFamily="50" charset="-128"/>
                <a:cs typeface="Meiryo UI" pitchFamily="50" charset="-128"/>
              </a:rPr>
              <a:t>認知症</a:t>
            </a:r>
            <a:endParaRPr lang="en-US" altLang="ja-JP" b="1" dirty="0">
              <a:solidFill>
                <a:prstClr val="white"/>
              </a:solidFill>
              <a:latin typeface="Meiryo UI" pitchFamily="50" charset="-128"/>
              <a:ea typeface="Meiryo UI" pitchFamily="50" charset="-128"/>
              <a:cs typeface="Meiryo UI" pitchFamily="50" charset="-128"/>
            </a:endParaRPr>
          </a:p>
          <a:p>
            <a:pPr algn="ctr" eaLnBrk="1" hangingPunct="1"/>
            <a:r>
              <a:rPr lang="ja-JP" altLang="en-US" b="1" dirty="0">
                <a:solidFill>
                  <a:prstClr val="white"/>
                </a:solidFill>
                <a:latin typeface="Meiryo UI" pitchFamily="50" charset="-128"/>
                <a:ea typeface="Meiryo UI" pitchFamily="50" charset="-128"/>
                <a:cs typeface="Meiryo UI" pitchFamily="50" charset="-128"/>
              </a:rPr>
              <a:t>の人</a:t>
            </a:r>
          </a:p>
        </p:txBody>
      </p:sp>
      <p:sp>
        <p:nvSpPr>
          <p:cNvPr id="7" name="正方形/長方形 7"/>
          <p:cNvSpPr>
            <a:spLocks noChangeArrowheads="1"/>
          </p:cNvSpPr>
          <p:nvPr/>
        </p:nvSpPr>
        <p:spPr bwMode="auto">
          <a:xfrm>
            <a:off x="1457490" y="2101800"/>
            <a:ext cx="6591854" cy="607120"/>
          </a:xfrm>
          <a:prstGeom prst="rect">
            <a:avLst/>
          </a:prstGeom>
          <a:solidFill>
            <a:srgbClr val="66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ja-JP" altLang="en-US" sz="2400" b="1" dirty="0">
                <a:solidFill>
                  <a:prstClr val="white"/>
                </a:solidFill>
                <a:latin typeface="Meiryo UI" pitchFamily="50" charset="-128"/>
                <a:ea typeface="Meiryo UI" pitchFamily="50" charset="-128"/>
                <a:cs typeface="Meiryo UI" pitchFamily="50" charset="-128"/>
              </a:rPr>
              <a:t>認知症の</a:t>
            </a:r>
            <a:r>
              <a:rPr lang="ja-JP" altLang="en-US" sz="2400" b="1" dirty="0" smtClean="0">
                <a:solidFill>
                  <a:prstClr val="white"/>
                </a:solidFill>
                <a:latin typeface="Meiryo UI" pitchFamily="50" charset="-128"/>
                <a:ea typeface="Meiryo UI" pitchFamily="50" charset="-128"/>
                <a:cs typeface="Meiryo UI" pitchFamily="50" charset="-128"/>
              </a:rPr>
              <a:t>人は、</a:t>
            </a:r>
            <a:r>
              <a:rPr lang="ja-JP" altLang="en-US" sz="2400" b="1" dirty="0">
                <a:solidFill>
                  <a:prstClr val="white"/>
                </a:solidFill>
                <a:latin typeface="Meiryo UI" pitchFamily="50" charset="-128"/>
                <a:ea typeface="Meiryo UI" pitchFamily="50" charset="-128"/>
                <a:cs typeface="Meiryo UI" pitchFamily="50" charset="-128"/>
              </a:rPr>
              <a:t>意思も</a:t>
            </a:r>
            <a:r>
              <a:rPr lang="en-US" altLang="ja-JP" sz="2400" b="1" dirty="0">
                <a:solidFill>
                  <a:prstClr val="white"/>
                </a:solidFill>
                <a:latin typeface="Meiryo UI" pitchFamily="50" charset="-128"/>
                <a:ea typeface="Meiryo UI" pitchFamily="50" charset="-128"/>
                <a:cs typeface="Meiryo UI" pitchFamily="50" charset="-128"/>
              </a:rPr>
              <a:t>･</a:t>
            </a:r>
            <a:r>
              <a:rPr lang="ja-JP" altLang="en-US" sz="2400" b="1" dirty="0">
                <a:solidFill>
                  <a:prstClr val="white"/>
                </a:solidFill>
                <a:latin typeface="Meiryo UI" pitchFamily="50" charset="-128"/>
                <a:ea typeface="Meiryo UI" pitchFamily="50" charset="-128"/>
                <a:cs typeface="Meiryo UI" pitchFamily="50" charset="-128"/>
              </a:rPr>
              <a:t>経験も </a:t>
            </a:r>
            <a:r>
              <a:rPr lang="ja-JP" altLang="en-US" sz="2400" b="1" dirty="0" smtClean="0">
                <a:solidFill>
                  <a:prstClr val="white"/>
                </a:solidFill>
                <a:latin typeface="Meiryo UI" pitchFamily="50" charset="-128"/>
                <a:ea typeface="Meiryo UI" pitchFamily="50" charset="-128"/>
                <a:cs typeface="Meiryo UI" pitchFamily="50" charset="-128"/>
              </a:rPr>
              <a:t>あります</a:t>
            </a:r>
            <a:endParaRPr lang="ja-JP" altLang="en-US" sz="2400" b="1" dirty="0">
              <a:solidFill>
                <a:prstClr val="white"/>
              </a:solidFill>
              <a:latin typeface="Meiryo UI" pitchFamily="50" charset="-128"/>
              <a:ea typeface="Meiryo UI" pitchFamily="50" charset="-128"/>
              <a:cs typeface="Meiryo UI" pitchFamily="50" charset="-128"/>
            </a:endParaRPr>
          </a:p>
        </p:txBody>
      </p:sp>
      <p:sp>
        <p:nvSpPr>
          <p:cNvPr id="8" name="スライド番号プレースホルダー 1"/>
          <p:cNvSpPr>
            <a:spLocks noGrp="1"/>
          </p:cNvSpPr>
          <p:nvPr>
            <p:ph type="sldNum" sz="quarter" idx="11"/>
          </p:nvPr>
        </p:nvSpPr>
        <p:spPr>
          <a:xfrm>
            <a:off x="9201472" y="6597352"/>
            <a:ext cx="687642" cy="260648"/>
          </a:xfrm>
          <a:prstGeom prst="rect">
            <a:avLst/>
          </a:prstGeom>
        </p:spPr>
        <p:txBody>
          <a:bodyPr/>
          <a:lstStyle/>
          <a:p>
            <a:pPr algn="r">
              <a:defRPr/>
            </a:pPr>
            <a:fld id="{ED14AFA0-78A7-4FE8-BDC8-BFA81B38351E}" type="slidenum">
              <a:rPr kumimoji="0" lang="en-US" altLang="ja-JP" sz="1600" kern="0" smtClean="0">
                <a:solidFill>
                  <a:srgbClr val="000000"/>
                </a:solidFill>
              </a:rPr>
              <a:pPr algn="r">
                <a:defRPr/>
              </a:pPr>
              <a:t>5</a:t>
            </a:fld>
            <a:endParaRPr kumimoji="0" lang="en-US" altLang="ja-JP" sz="1600" kern="0" dirty="0">
              <a:solidFill>
                <a:srgbClr val="000000"/>
              </a:solidFill>
            </a:endParaRPr>
          </a:p>
        </p:txBody>
      </p:sp>
      <p:sp>
        <p:nvSpPr>
          <p:cNvPr id="12" name="テキスト ボックス 11"/>
          <p:cNvSpPr txBox="1"/>
          <p:nvPr/>
        </p:nvSpPr>
        <p:spPr>
          <a:xfrm>
            <a:off x="983278" y="1043444"/>
            <a:ext cx="8640960" cy="646331"/>
          </a:xfrm>
          <a:prstGeom prst="rect">
            <a:avLst/>
          </a:prstGeom>
          <a:noFill/>
        </p:spPr>
        <p:txBody>
          <a:bodyPr wrap="square" rtlCol="0">
            <a:spAutoFit/>
          </a:bodyPr>
          <a:lstStyle/>
          <a:p>
            <a:r>
              <a:rPr lang="ja-JP" altLang="en-US" dirty="0" smtClean="0"/>
              <a:t>認知症の症状や状態、環境などによって、認知症の人が希望することや</a:t>
            </a:r>
            <a:r>
              <a:rPr kumimoji="1" lang="ja-JP" altLang="en-US" dirty="0" smtClean="0"/>
              <a:t>必要な支援は異なります。</a:t>
            </a:r>
            <a:endParaRPr kumimoji="1" lang="en-US" altLang="ja-JP" dirty="0" smtClean="0"/>
          </a:p>
        </p:txBody>
      </p:sp>
    </p:spTree>
    <p:extLst>
      <p:ext uri="{BB962C8B-B14F-4D97-AF65-F5344CB8AC3E}">
        <p14:creationId xmlns:p14="http://schemas.microsoft.com/office/powerpoint/2010/main" val="76858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6" name="Rectangle 3"/>
          <p:cNvSpPr>
            <a:spLocks noChangeArrowheads="1"/>
          </p:cNvSpPr>
          <p:nvPr/>
        </p:nvSpPr>
        <p:spPr bwMode="auto">
          <a:xfrm>
            <a:off x="272480" y="2564904"/>
            <a:ext cx="9289032"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273050" marR="0" lvl="0" indent="-273050" algn="l" defTabSz="914400" rtl="0" eaLnBrk="1" fontAlgn="base" latinLnBrk="0" hangingPunct="1">
              <a:lnSpc>
                <a:spcPct val="100000"/>
              </a:lnSpc>
              <a:spcBef>
                <a:spcPct val="0"/>
              </a:spcBef>
              <a:spcAft>
                <a:spcPct val="0"/>
              </a:spcAft>
              <a:buClrTx/>
              <a:buSzTx/>
              <a:buFontTx/>
              <a:buNone/>
              <a:tabLst/>
            </a:pPr>
            <a:r>
              <a:rPr kumimoji="1" lang="ja-JP" altLang="ja-JP"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○「認知症サポーター」は何か特別なことをするのではなく、できる範囲で手助けを行うというもので、活動は任意です。</a:t>
            </a:r>
            <a:endParaRPr kumimoji="1" lang="ja-JP" altLang="ja-JP" b="0" i="0" u="none" strike="noStrike" cap="none" normalizeH="0" baseline="0" dirty="0" smtClean="0">
              <a:ln>
                <a:noFill/>
              </a:ln>
              <a:solidFill>
                <a:schemeClr val="tx1"/>
              </a:solidFill>
              <a:effectLst/>
            </a:endParaRPr>
          </a:p>
          <a:p>
            <a:pPr marL="273050" marR="0" lvl="0" indent="-273050" algn="l" defTabSz="914400" rtl="0" eaLnBrk="0" fontAlgn="base" latinLnBrk="0" hangingPunct="0">
              <a:lnSpc>
                <a:spcPct val="100000"/>
              </a:lnSpc>
              <a:spcBef>
                <a:spcPct val="0"/>
              </a:spcBef>
              <a:spcAft>
                <a:spcPct val="0"/>
              </a:spcAft>
              <a:buClrTx/>
              <a:buSzTx/>
              <a:buFontTx/>
              <a:buNone/>
              <a:tabLst/>
            </a:pPr>
            <a:r>
              <a:rPr kumimoji="1" lang="ja-JP" altLang="ja-JP"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○「認知症サポーター」になるには「認知症サポーター養成講座」の受講が必要になります。</a:t>
            </a:r>
            <a:endParaRPr kumimoji="1" lang="ja-JP" altLang="en-US"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endParaRPr>
          </a:p>
          <a:p>
            <a:pPr marL="273050" marR="0" lvl="0" indent="-273050" algn="l" defTabSz="914400" rtl="0" eaLnBrk="0" fontAlgn="base" latinLnBrk="0" hangingPunct="0">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　地域住民、金融機関やスーパーマーケットの従業員、小・中・高等学校の生徒など様々な方が受講、全国に約</a:t>
            </a:r>
            <a:r>
              <a:rPr kumimoji="1" lang="en-US" altLang="ja-JP"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880</a:t>
            </a:r>
            <a:r>
              <a:rPr kumimoji="1" lang="ja-JP" altLang="en-US"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万人（平成</a:t>
            </a:r>
            <a:r>
              <a:rPr kumimoji="1" lang="en-US" altLang="ja-JP"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29</a:t>
            </a:r>
            <a:r>
              <a:rPr kumimoji="1" lang="ja-JP" altLang="en-US"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年</a:t>
            </a:r>
            <a:r>
              <a:rPr kumimoji="1" lang="en-US" altLang="ja-JP"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3</a:t>
            </a:r>
            <a:r>
              <a:rPr kumimoji="1" lang="ja-JP" altLang="en-US" b="0" i="0" u="none" strike="noStrike" cap="none" normalizeH="0" baseline="0" dirty="0" smtClean="0">
                <a:ln>
                  <a:noFill/>
                </a:ln>
                <a:solidFill>
                  <a:schemeClr val="tx1"/>
                </a:solidFill>
                <a:effectLst/>
                <a:latin typeface="ＭＳ ゴシック" pitchFamily="49" charset="-128"/>
                <a:ea typeface="ＭＳ ゴシック" pitchFamily="49" charset="-128"/>
                <a:cs typeface="Times New Roman" pitchFamily="18" charset="0"/>
              </a:rPr>
              <a:t>月末現在）の認知症サポーターが誕生しており、地域でできることを通して、地域における相互扶助・協力・連携、ネットワークをつくる等の活躍が期待されています。</a:t>
            </a:r>
            <a:r>
              <a:rPr kumimoji="1" lang="ja-JP" altLang="en-US" b="0" i="0" u="none" strike="noStrike" cap="none" normalizeH="0" baseline="0" dirty="0" smtClean="0">
                <a:ln>
                  <a:noFill/>
                </a:ln>
                <a:solidFill>
                  <a:schemeClr val="tx1"/>
                </a:solidFill>
                <a:effectLst/>
              </a:rPr>
              <a:t> </a:t>
            </a:r>
          </a:p>
        </p:txBody>
      </p:sp>
      <p:sp>
        <p:nvSpPr>
          <p:cNvPr id="9" name="正方形/長方形 8"/>
          <p:cNvSpPr/>
          <p:nvPr/>
        </p:nvSpPr>
        <p:spPr>
          <a:xfrm>
            <a:off x="31449" y="44624"/>
            <a:ext cx="9827380" cy="442660"/>
          </a:xfrm>
          <a:prstGeom prst="rect">
            <a:avLst/>
          </a:prstGeom>
          <a:solidFill>
            <a:schemeClr val="accent5">
              <a:lumMod val="20000"/>
              <a:lumOff val="80000"/>
            </a:schemeClr>
          </a:solidFill>
          <a:ln>
            <a:solidFill>
              <a:schemeClr val="tx2"/>
            </a:solidFill>
          </a:ln>
        </p:spPr>
        <p:style>
          <a:lnRef idx="2">
            <a:schemeClr val="accent1"/>
          </a:lnRef>
          <a:fillRef idx="1">
            <a:schemeClr val="lt1"/>
          </a:fillRef>
          <a:effectRef idx="0">
            <a:schemeClr val="accent1"/>
          </a:effectRef>
          <a:fontRef idx="minor">
            <a:schemeClr val="dk1"/>
          </a:fontRef>
        </p:style>
        <p:txBody>
          <a:bodyPr lIns="91429" tIns="45715" rIns="91429" bIns="45715" rtlCol="0" anchor="ctr"/>
          <a:lstStyle/>
          <a:p>
            <a:pPr algn="ctr"/>
            <a:r>
              <a:rPr kumimoji="0" lang="ja-JP" altLang="en-US" sz="2400" b="1" kern="0" dirty="0" smtClean="0">
                <a:solidFill>
                  <a:prstClr val="black"/>
                </a:solidFill>
                <a:latin typeface="ＭＳ Ｐゴシック" pitchFamily="50" charset="-128"/>
              </a:rPr>
              <a:t>認知症サポーターとは</a:t>
            </a:r>
            <a:endParaRPr kumimoji="0" lang="en-US" altLang="ja-JP" sz="2400" b="1" kern="0" dirty="0" smtClean="0">
              <a:solidFill>
                <a:prstClr val="black"/>
              </a:solidFill>
              <a:latin typeface="ＭＳ Ｐゴシック" pitchFamily="50" charset="-128"/>
            </a:endParaRPr>
          </a:p>
        </p:txBody>
      </p:sp>
      <p:sp>
        <p:nvSpPr>
          <p:cNvPr id="10" name="テキスト ボックス 9"/>
          <p:cNvSpPr txBox="1"/>
          <p:nvPr/>
        </p:nvSpPr>
        <p:spPr>
          <a:xfrm>
            <a:off x="200472" y="1004535"/>
            <a:ext cx="9503051" cy="1200329"/>
          </a:xfrm>
          <a:prstGeom prst="rect">
            <a:avLst/>
          </a:prstGeom>
          <a:noFill/>
          <a:ln>
            <a:solidFill>
              <a:schemeClr val="accent1"/>
            </a:solidFill>
          </a:ln>
        </p:spPr>
        <p:txBody>
          <a:bodyPr wrap="square" rtlCol="0">
            <a:spAutoFit/>
          </a:bodyPr>
          <a:lstStyle/>
          <a:p>
            <a:r>
              <a:rPr kumimoji="1" lang="ja-JP" altLang="en-US" dirty="0" smtClean="0"/>
              <a:t>今後、認知症の人の増加が見込まれる中で、認知症の人が認知症とともによりよく生きていけることができるよう、環境整備が必要です。</a:t>
            </a:r>
            <a:endParaRPr kumimoji="1" lang="en-US" altLang="ja-JP" dirty="0" smtClean="0"/>
          </a:p>
          <a:p>
            <a:r>
              <a:rPr lang="ja-JP" altLang="en-US" dirty="0"/>
              <a:t>　</a:t>
            </a:r>
            <a:r>
              <a:rPr lang="ja-JP" altLang="en-US" dirty="0" smtClean="0"/>
              <a:t>このため、</a:t>
            </a:r>
            <a:r>
              <a:rPr kumimoji="1" lang="ja-JP" altLang="en-US" dirty="0" smtClean="0"/>
              <a:t>社会全体で、認知症の人を支える基盤として、「認知症」を正しく理解した上で、認知症の人や家族を暖かく見守り、支援する応援者として認知症サポーター養成を進めています。</a:t>
            </a:r>
            <a:endParaRPr kumimoji="1" lang="en-US" altLang="ja-JP" dirty="0" smtClean="0"/>
          </a:p>
        </p:txBody>
      </p:sp>
      <p:sp>
        <p:nvSpPr>
          <p:cNvPr id="12" name="テキスト ボックス 11"/>
          <p:cNvSpPr txBox="1"/>
          <p:nvPr/>
        </p:nvSpPr>
        <p:spPr>
          <a:xfrm>
            <a:off x="208801" y="5615795"/>
            <a:ext cx="9217024" cy="830997"/>
          </a:xfrm>
          <a:prstGeom prst="rect">
            <a:avLst/>
          </a:prstGeom>
          <a:noFill/>
        </p:spPr>
        <p:txBody>
          <a:bodyPr wrap="square" rtlCol="0">
            <a:spAutoFit/>
          </a:bodyPr>
          <a:lstStyle/>
          <a:p>
            <a:r>
              <a:rPr lang="ja-JP" altLang="en-US" sz="2400" dirty="0" smtClean="0"/>
              <a:t>認知症サポーターについて</a:t>
            </a:r>
            <a:endParaRPr lang="en-US" altLang="ja-JP" sz="2400" dirty="0" smtClean="0"/>
          </a:p>
          <a:p>
            <a:r>
              <a:rPr lang="en-US" altLang="ja-JP" sz="2400" dirty="0">
                <a:hlinkClick r:id="rId2"/>
              </a:rPr>
              <a:t>http://</a:t>
            </a:r>
            <a:r>
              <a:rPr lang="en-US" altLang="ja-JP" sz="2400" dirty="0" smtClean="0">
                <a:hlinkClick r:id="rId2"/>
              </a:rPr>
              <a:t>www.mhlw.go.jp/stf/seisakunitsuite/bunya/0000089508.html</a:t>
            </a:r>
            <a:endParaRPr lang="en-US" altLang="ja-JP" sz="2400" dirty="0" smtClean="0"/>
          </a:p>
        </p:txBody>
      </p:sp>
    </p:spTree>
    <p:extLst>
      <p:ext uri="{BB962C8B-B14F-4D97-AF65-F5344CB8AC3E}">
        <p14:creationId xmlns:p14="http://schemas.microsoft.com/office/powerpoint/2010/main" val="122311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89304" y="5175729"/>
            <a:ext cx="1706428" cy="1682271"/>
          </a:xfrm>
          <a:prstGeom prst="rect">
            <a:avLst/>
          </a:prstGeom>
        </p:spPr>
      </p:pic>
      <p:sp>
        <p:nvSpPr>
          <p:cNvPr id="2" name="タイトル 1"/>
          <p:cNvSpPr>
            <a:spLocks noGrp="1"/>
          </p:cNvSpPr>
          <p:nvPr>
            <p:ph type="title"/>
          </p:nvPr>
        </p:nvSpPr>
        <p:spPr/>
        <p:txBody>
          <a:bodyPr>
            <a:normAutofit fontScale="90000"/>
          </a:bodyPr>
          <a:lstStyle/>
          <a:p>
            <a:r>
              <a:rPr kumimoji="1" lang="ja-JP" altLang="en-US" dirty="0" smtClean="0"/>
              <a:t>認知症サポーターにご関心がある方は</a:t>
            </a:r>
            <a:endParaRPr kumimoji="1" lang="ja-JP" altLang="en-US" dirty="0"/>
          </a:p>
        </p:txBody>
      </p:sp>
      <p:sp>
        <p:nvSpPr>
          <p:cNvPr id="5" name="正方形/長方形 4"/>
          <p:cNvSpPr/>
          <p:nvPr/>
        </p:nvSpPr>
        <p:spPr>
          <a:xfrm>
            <a:off x="632520" y="1916832"/>
            <a:ext cx="8208912" cy="3108543"/>
          </a:xfrm>
          <a:prstGeom prst="rect">
            <a:avLst/>
          </a:prstGeom>
        </p:spPr>
        <p:txBody>
          <a:bodyPr wrap="square">
            <a:spAutoFit/>
          </a:bodyPr>
          <a:lstStyle/>
          <a:p>
            <a:r>
              <a:rPr lang="ja-JP" altLang="en-US" sz="2800" dirty="0" smtClean="0"/>
              <a:t>お住まいの自治体事務局へお問い合わせください。</a:t>
            </a:r>
            <a:endParaRPr lang="en-US" altLang="ja-JP" sz="2800" dirty="0" smtClean="0"/>
          </a:p>
          <a:p>
            <a:endParaRPr lang="en-US" altLang="ja-JP" sz="2800" dirty="0" smtClean="0"/>
          </a:p>
          <a:p>
            <a:r>
              <a:rPr lang="ja-JP" altLang="en-US" sz="2800" dirty="0" smtClean="0"/>
              <a:t>問い合わせ先はこちら</a:t>
            </a:r>
            <a:r>
              <a:rPr lang="ja-JP" altLang="en-US" sz="2800" dirty="0" smtClean="0"/>
              <a:t>↓</a:t>
            </a:r>
            <a:endParaRPr lang="en-US" altLang="ja-JP" sz="2800" dirty="0" smtClean="0"/>
          </a:p>
          <a:p>
            <a:endParaRPr lang="en-US" altLang="ja-JP" sz="2800" dirty="0"/>
          </a:p>
          <a:p>
            <a:r>
              <a:rPr lang="ja-JP" altLang="en-US" sz="2800" dirty="0" smtClean="0"/>
              <a:t>全国</a:t>
            </a:r>
            <a:r>
              <a:rPr lang="ja-JP" altLang="en-US" sz="2800" dirty="0"/>
              <a:t>の自治体事務局</a:t>
            </a:r>
            <a:r>
              <a:rPr lang="ja-JP" altLang="en-US" sz="2800" dirty="0" smtClean="0"/>
              <a:t>一覧</a:t>
            </a:r>
          </a:p>
          <a:p>
            <a:r>
              <a:rPr lang="ja-JP" altLang="en-US" sz="2800" dirty="0"/>
              <a:t>　（全国キャラバン・メイト連絡協議会</a:t>
            </a:r>
            <a:r>
              <a:rPr lang="en-US" altLang="ja-JP" sz="2800" dirty="0"/>
              <a:t>HP</a:t>
            </a:r>
            <a:r>
              <a:rPr lang="ja-JP" altLang="en-US" sz="2800" dirty="0"/>
              <a:t>より） </a:t>
            </a:r>
          </a:p>
          <a:p>
            <a:r>
              <a:rPr lang="en-US" altLang="ja-JP" sz="2800" dirty="0">
                <a:hlinkClick r:id="rId3"/>
              </a:rPr>
              <a:t>http://www.caravanmate.com/office</a:t>
            </a:r>
            <a:r>
              <a:rPr lang="en-US" altLang="ja-JP" sz="2800" dirty="0" smtClean="0">
                <a:hlinkClick r:id="rId3"/>
              </a:rPr>
              <a:t>/</a:t>
            </a:r>
            <a:endParaRPr lang="en-US" altLang="ja-JP" sz="2800" dirty="0" smtClean="0"/>
          </a:p>
        </p:txBody>
      </p:sp>
    </p:spTree>
    <p:extLst>
      <p:ext uri="{BB962C8B-B14F-4D97-AF65-F5344CB8AC3E}">
        <p14:creationId xmlns:p14="http://schemas.microsoft.com/office/powerpoint/2010/main" val="17669640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2943</TotalTime>
  <Words>832</Words>
  <Application>Microsoft Office PowerPoint</Application>
  <PresentationFormat>A4 210 x 297 mm</PresentationFormat>
  <Paragraphs>98</Paragraphs>
  <Slides>7</Slides>
  <Notes>2</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Office ​​テーマ</vt:lpstr>
      <vt:lpstr>　認知症とは</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認知症サポーターにご関心がある方は</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翁川 純尚(oikawa-yoshihisa)</dc:creator>
  <cp:lastModifiedBy>厚生労働省ネットワークシステム</cp:lastModifiedBy>
  <cp:revision>272</cp:revision>
  <cp:lastPrinted>2015-04-07T11:57:49Z</cp:lastPrinted>
  <dcterms:created xsi:type="dcterms:W3CDTF">2014-10-22T04:47:15Z</dcterms:created>
  <dcterms:modified xsi:type="dcterms:W3CDTF">2017-05-29T08:08:07Z</dcterms:modified>
</cp:coreProperties>
</file>