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06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14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63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2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5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1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0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1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92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36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4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14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963BD-8D0A-4597-9F48-3B23D1CBF176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39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 bwMode="auto">
          <a:xfrm>
            <a:off x="50375" y="44628"/>
            <a:ext cx="9805258" cy="432044"/>
          </a:xfrm>
          <a:prstGeom prst="rect">
            <a:avLst/>
          </a:prstGeom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8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45720" rIns="7200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kern="0" dirty="0" smtClean="0">
                <a:solidFill>
                  <a:prstClr val="white"/>
                </a:solidFill>
              </a:rPr>
              <a:t>総合事業・包括的支援事業（社会保障充実分）の実施状況について</a:t>
            </a:r>
            <a:endParaRPr lang="ja-JP" altLang="en-US" sz="2000" b="1" kern="0" dirty="0">
              <a:solidFill>
                <a:prstClr val="white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6897217" y="487705"/>
            <a:ext cx="30087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200" dirty="0" smtClean="0">
                <a:solidFill>
                  <a:prstClr val="black"/>
                </a:solidFill>
                <a:latin typeface="ＭＳ Ｐゴシック"/>
              </a:rPr>
              <a:t>28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年７月１日調査</a:t>
            </a:r>
            <a:endParaRPr lang="ja-JP" altLang="en-US" sz="1200" dirty="0">
              <a:solidFill>
                <a:prstClr val="black"/>
              </a:solidFill>
              <a:latin typeface="ＭＳ Ｐゴシック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096549"/>
              </p:ext>
            </p:extLst>
          </p:nvPr>
        </p:nvGraphicFramePr>
        <p:xfrm>
          <a:off x="113980" y="764791"/>
          <a:ext cx="9678047" cy="5472522"/>
        </p:xfrm>
        <a:graphic>
          <a:graphicData uri="http://schemas.openxmlformats.org/drawingml/2006/table">
            <a:tbl>
              <a:tblPr/>
              <a:tblGrid>
                <a:gridCol w="308553"/>
                <a:gridCol w="1161044"/>
                <a:gridCol w="890539"/>
                <a:gridCol w="744724"/>
                <a:gridCol w="881480"/>
                <a:gridCol w="702696"/>
                <a:gridCol w="923506"/>
                <a:gridCol w="813101"/>
                <a:gridCol w="813101"/>
                <a:gridCol w="813101"/>
                <a:gridCol w="813101"/>
                <a:gridCol w="813101"/>
              </a:tblGrid>
              <a:tr h="569716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介護予防・日常生活支援総合事業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生活支援体制整備事業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在宅医療・介護連携推進事業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認知症総合支援事業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60885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認知症初期集中支援推進事業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認知症地域支援・ケア向上事業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6396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5138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46.9%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44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39.5%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71.2%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75.9</a:t>
                      </a:r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44.1%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68.2%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88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うち</a:t>
                      </a:r>
                      <a:endParaRPr lang="en-US" altLang="ja-JP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 fontAlgn="ctr"/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32.6%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61.4%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70.9%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45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zh-TW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４月</a:t>
                      </a:r>
                      <a:endParaRPr lang="en-US" altLang="zh-TW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 fontAlgn="ctr"/>
                      <a:r>
                        <a:rPr lang="zh-TW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総合事業）</a:t>
                      </a:r>
                      <a:b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lang="en-US" altLang="zh-TW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lang="zh-TW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</a:t>
                      </a:r>
                      <a:endParaRPr lang="en-US" altLang="zh-TW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 fontAlgn="ctr"/>
                      <a:r>
                        <a:rPr lang="zh-TW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総合事業以外）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955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85.9%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86.1%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71.5%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81.1%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年４月</a:t>
                      </a:r>
                      <a:endParaRPr lang="zh-TW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94.6%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95.6%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91.8%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93.3%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3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実施時期未定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合計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角丸四角形 1"/>
          <p:cNvSpPr/>
          <p:nvPr/>
        </p:nvSpPr>
        <p:spPr>
          <a:xfrm>
            <a:off x="1964668" y="2420888"/>
            <a:ext cx="540060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>
            <a:stCxn id="2" idx="1"/>
          </p:cNvCxnSpPr>
          <p:nvPr/>
        </p:nvCxnSpPr>
        <p:spPr>
          <a:xfrm flipH="1">
            <a:off x="1640633" y="2600908"/>
            <a:ext cx="32403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640634" y="3645024"/>
            <a:ext cx="32403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H="1" flipV="1">
            <a:off x="1640633" y="2600908"/>
            <a:ext cx="1" cy="10441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776536" y="3203394"/>
            <a:ext cx="8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b="1" dirty="0" smtClean="0">
                <a:solidFill>
                  <a:srgbClr val="FF0000"/>
                </a:solidFill>
                <a:latin typeface="+mj-ea"/>
                <a:ea typeface="+mj-ea"/>
              </a:rPr>
              <a:t>514</a:t>
            </a:r>
            <a:endParaRPr kumimoji="1" lang="ja-JP" altLang="en-US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964668" y="3388056"/>
            <a:ext cx="540060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4815" y="6314249"/>
            <a:ext cx="100091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4138" indent="-84138"/>
            <a:r>
              <a:rPr lang="en-US" altLang="ja-JP" sz="1100" dirty="0"/>
              <a:t>※</a:t>
            </a:r>
            <a:r>
              <a:rPr lang="ja-JP" altLang="en-US" sz="1100" dirty="0"/>
              <a:t>　保険者に</a:t>
            </a:r>
            <a:r>
              <a:rPr lang="ja-JP" altLang="en-US" sz="1100" dirty="0" smtClean="0"/>
              <a:t>対し、予定を含む各事業の実施（移行）状況を月別で報告を求めたものである。</a:t>
            </a:r>
            <a:endParaRPr lang="en-US" altLang="ja-JP" sz="1100" dirty="0" smtClean="0"/>
          </a:p>
          <a:p>
            <a:pPr marL="84138" indent="-84138"/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　平成</a:t>
            </a:r>
            <a:r>
              <a:rPr kumimoji="1" lang="en-US" altLang="ja-JP" sz="1100" dirty="0" smtClean="0"/>
              <a:t>28</a:t>
            </a:r>
            <a:r>
              <a:rPr kumimoji="1" lang="ja-JP" altLang="en-US" sz="1100" dirty="0" smtClean="0"/>
              <a:t>年</a:t>
            </a:r>
            <a:r>
              <a:rPr kumimoji="1" lang="en-US" altLang="ja-JP" sz="1100" dirty="0" smtClean="0"/>
              <a:t>4</a:t>
            </a:r>
            <a:r>
              <a:rPr kumimoji="1" lang="ja-JP" altLang="en-US" sz="1100" dirty="0" smtClean="0"/>
              <a:t>月までに総合事業を実施する保険者数は、前回調査（平成</a:t>
            </a:r>
            <a:r>
              <a:rPr kumimoji="1" lang="en-US" altLang="ja-JP" sz="1100" dirty="0" smtClean="0"/>
              <a:t>28</a:t>
            </a:r>
            <a:r>
              <a:rPr kumimoji="1" lang="ja-JP" altLang="en-US" sz="1100" dirty="0" smtClean="0"/>
              <a:t>年</a:t>
            </a:r>
            <a:r>
              <a:rPr kumimoji="1" lang="en-US" altLang="ja-JP" sz="1100" dirty="0" smtClean="0"/>
              <a:t>1</a:t>
            </a:r>
            <a:r>
              <a:rPr kumimoji="1" lang="ja-JP" altLang="en-US" sz="1100" dirty="0" smtClean="0"/>
              <a:t>月</a:t>
            </a:r>
            <a:r>
              <a:rPr kumimoji="1" lang="en-US" altLang="ja-JP" sz="1100" dirty="0" smtClean="0"/>
              <a:t>1</a:t>
            </a:r>
            <a:r>
              <a:rPr kumimoji="1" lang="ja-JP" altLang="en-US" sz="1100" dirty="0" smtClean="0"/>
              <a:t>日時点）では</a:t>
            </a:r>
            <a:r>
              <a:rPr kumimoji="1" lang="en-US" altLang="ja-JP" sz="1100" dirty="0" smtClean="0"/>
              <a:t>505</a:t>
            </a:r>
            <a:r>
              <a:rPr kumimoji="1" lang="ja-JP" altLang="en-US" sz="1100" dirty="0" smtClean="0"/>
              <a:t>保険者であったが、今回の調査によって</a:t>
            </a:r>
            <a:r>
              <a:rPr kumimoji="1" lang="en-US" altLang="ja-JP" sz="1100" dirty="0" smtClean="0"/>
              <a:t>514</a:t>
            </a:r>
            <a:r>
              <a:rPr kumimoji="1" lang="ja-JP" altLang="en-US" sz="1100" dirty="0" smtClean="0"/>
              <a:t>保険者となった。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707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204</Words>
  <Application>Microsoft Office PowerPoint</Application>
  <PresentationFormat>A4 210 x 297 mm</PresentationFormat>
  <Paragraphs>107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2016-11-16T02:12:15Z</cp:lastPrinted>
  <dcterms:created xsi:type="dcterms:W3CDTF">2016-10-26T09:18:19Z</dcterms:created>
  <dcterms:modified xsi:type="dcterms:W3CDTF">2017-04-04T07:40:06Z</dcterms:modified>
</cp:coreProperties>
</file>